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56" r:id="rId1"/>
  </p:sldMasterIdLst>
  <p:notesMasterIdLst>
    <p:notesMasterId r:id="rId36"/>
  </p:notesMasterIdLst>
  <p:sldIdLst>
    <p:sldId id="256" r:id="rId2"/>
    <p:sldId id="257" r:id="rId3"/>
    <p:sldId id="258" r:id="rId4"/>
    <p:sldId id="259" r:id="rId5"/>
    <p:sldId id="260" r:id="rId6"/>
    <p:sldId id="261" r:id="rId7"/>
    <p:sldId id="282" r:id="rId8"/>
    <p:sldId id="262" r:id="rId9"/>
    <p:sldId id="283" r:id="rId10"/>
    <p:sldId id="275" r:id="rId11"/>
    <p:sldId id="279" r:id="rId12"/>
    <p:sldId id="278" r:id="rId13"/>
    <p:sldId id="280" r:id="rId14"/>
    <p:sldId id="277" r:id="rId15"/>
    <p:sldId id="276" r:id="rId16"/>
    <p:sldId id="281" r:id="rId17"/>
    <p:sldId id="263" r:id="rId18"/>
    <p:sldId id="273" r:id="rId19"/>
    <p:sldId id="274" r:id="rId20"/>
    <p:sldId id="284" r:id="rId21"/>
    <p:sldId id="285" r:id="rId22"/>
    <p:sldId id="286" r:id="rId23"/>
    <p:sldId id="287" r:id="rId24"/>
    <p:sldId id="288" r:id="rId25"/>
    <p:sldId id="289" r:id="rId26"/>
    <p:sldId id="290" r:id="rId27"/>
    <p:sldId id="264" r:id="rId28"/>
    <p:sldId id="266" r:id="rId29"/>
    <p:sldId id="265" r:id="rId30"/>
    <p:sldId id="267" r:id="rId31"/>
    <p:sldId id="268" r:id="rId32"/>
    <p:sldId id="270" r:id="rId33"/>
    <p:sldId id="291" r:id="rId34"/>
    <p:sldId id="271"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809"/>
  </p:normalViewPr>
  <p:slideViewPr>
    <p:cSldViewPr snapToGrid="0">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CDCA0E-44BD-1342-A9F6-9E959A4C11E3}" type="doc">
      <dgm:prSet loTypeId="urn:microsoft.com/office/officeart/2005/8/layout/chevron1" loCatId="" qsTypeId="urn:microsoft.com/office/officeart/2005/8/quickstyle/simple5" qsCatId="simple" csTypeId="urn:microsoft.com/office/officeart/2005/8/colors/accent1_2" csCatId="accent1" phldr="1"/>
      <dgm:spPr/>
    </dgm:pt>
    <dgm:pt modelId="{778628E1-1333-A145-BCB9-E21EDBD7919E}">
      <dgm:prSet phldrT="[Text]"/>
      <dgm:spPr/>
      <dgm:t>
        <a:bodyPr/>
        <a:lstStyle/>
        <a:p>
          <a:r>
            <a:rPr lang="en-GB" dirty="0"/>
            <a:t>National Trust Interviews</a:t>
          </a:r>
        </a:p>
      </dgm:t>
    </dgm:pt>
    <dgm:pt modelId="{59CBC57C-78E3-904B-BD33-4583F578187F}" type="parTrans" cxnId="{A4ACD6BB-77B1-8C4D-A6E7-A875FBEEE894}">
      <dgm:prSet/>
      <dgm:spPr/>
      <dgm:t>
        <a:bodyPr/>
        <a:lstStyle/>
        <a:p>
          <a:endParaRPr lang="en-GB"/>
        </a:p>
      </dgm:t>
    </dgm:pt>
    <dgm:pt modelId="{582B77F8-75CD-A147-99A3-60CE40BF2E9A}" type="sibTrans" cxnId="{A4ACD6BB-77B1-8C4D-A6E7-A875FBEEE894}">
      <dgm:prSet/>
      <dgm:spPr/>
      <dgm:t>
        <a:bodyPr/>
        <a:lstStyle/>
        <a:p>
          <a:endParaRPr lang="en-GB"/>
        </a:p>
      </dgm:t>
    </dgm:pt>
    <dgm:pt modelId="{874D812A-6FAB-354F-95F3-942F85E26693}">
      <dgm:prSet phldrT="[Text]"/>
      <dgm:spPr/>
      <dgm:t>
        <a:bodyPr/>
        <a:lstStyle/>
        <a:p>
          <a:r>
            <a:rPr lang="en-GB" dirty="0"/>
            <a:t>UAV Imagery</a:t>
          </a:r>
        </a:p>
      </dgm:t>
    </dgm:pt>
    <dgm:pt modelId="{D5F74C71-B921-454A-BD80-7937E3F4B12D}" type="parTrans" cxnId="{B6C1BFDE-F261-0E44-9D66-1D1B442F0647}">
      <dgm:prSet/>
      <dgm:spPr/>
      <dgm:t>
        <a:bodyPr/>
        <a:lstStyle/>
        <a:p>
          <a:endParaRPr lang="en-GB"/>
        </a:p>
      </dgm:t>
    </dgm:pt>
    <dgm:pt modelId="{1D0C8EE6-5BEB-4045-AEBD-5B66ABA0FC8A}" type="sibTrans" cxnId="{B6C1BFDE-F261-0E44-9D66-1D1B442F0647}">
      <dgm:prSet/>
      <dgm:spPr/>
      <dgm:t>
        <a:bodyPr/>
        <a:lstStyle/>
        <a:p>
          <a:endParaRPr lang="en-GB"/>
        </a:p>
      </dgm:t>
    </dgm:pt>
    <dgm:pt modelId="{D8C12AEC-E1DA-0E4B-8584-9D2D4663E701}">
      <dgm:prSet phldrT="[Text]"/>
      <dgm:spPr/>
      <dgm:t>
        <a:bodyPr/>
        <a:lstStyle/>
        <a:p>
          <a:r>
            <a:rPr lang="en-GB" dirty="0"/>
            <a:t>Questionnaire</a:t>
          </a:r>
        </a:p>
      </dgm:t>
    </dgm:pt>
    <dgm:pt modelId="{A07E8100-2D56-D548-B820-93D93A49A669}" type="parTrans" cxnId="{2106090A-9B50-C54F-AF0B-6A0CB814A037}">
      <dgm:prSet/>
      <dgm:spPr/>
      <dgm:t>
        <a:bodyPr/>
        <a:lstStyle/>
        <a:p>
          <a:endParaRPr lang="en-GB"/>
        </a:p>
      </dgm:t>
    </dgm:pt>
    <dgm:pt modelId="{13D9EE83-F6FB-984E-BBF3-90231D7CA768}" type="sibTrans" cxnId="{2106090A-9B50-C54F-AF0B-6A0CB814A037}">
      <dgm:prSet/>
      <dgm:spPr/>
      <dgm:t>
        <a:bodyPr/>
        <a:lstStyle/>
        <a:p>
          <a:endParaRPr lang="en-GB"/>
        </a:p>
      </dgm:t>
    </dgm:pt>
    <dgm:pt modelId="{89D02B21-1CBD-8A48-9E9F-0B83AD63B7B3}">
      <dgm:prSet/>
      <dgm:spPr/>
      <dgm:t>
        <a:bodyPr/>
        <a:lstStyle/>
        <a:p>
          <a:r>
            <a:rPr lang="en-GB" dirty="0"/>
            <a:t>Wilcoxon Signed-Rank Test</a:t>
          </a:r>
        </a:p>
      </dgm:t>
    </dgm:pt>
    <dgm:pt modelId="{1EA6586F-18FD-8645-95D3-BBD08F12C8E1}" type="parTrans" cxnId="{FABA0F27-F17A-4A4D-8EC9-F8CC25F3D9D4}">
      <dgm:prSet/>
      <dgm:spPr/>
      <dgm:t>
        <a:bodyPr/>
        <a:lstStyle/>
        <a:p>
          <a:endParaRPr lang="en-GB"/>
        </a:p>
      </dgm:t>
    </dgm:pt>
    <dgm:pt modelId="{F673A398-1EBA-CD4B-BB94-4C8579A47139}" type="sibTrans" cxnId="{FABA0F27-F17A-4A4D-8EC9-F8CC25F3D9D4}">
      <dgm:prSet/>
      <dgm:spPr/>
      <dgm:t>
        <a:bodyPr/>
        <a:lstStyle/>
        <a:p>
          <a:endParaRPr lang="en-GB"/>
        </a:p>
      </dgm:t>
    </dgm:pt>
    <dgm:pt modelId="{FBE829A1-8B85-E74D-B977-90D4A3929DEF}">
      <dgm:prSet/>
      <dgm:spPr/>
      <dgm:t>
        <a:bodyPr/>
        <a:lstStyle/>
        <a:p>
          <a:r>
            <a:rPr lang="en-GB" dirty="0"/>
            <a:t>Coastal Expert Interview</a:t>
          </a:r>
        </a:p>
      </dgm:t>
    </dgm:pt>
    <dgm:pt modelId="{04B26FC6-161B-914F-B34D-203D65948EDE}" type="parTrans" cxnId="{6D27F03F-DCB0-994D-A946-93452A7D1D8C}">
      <dgm:prSet/>
      <dgm:spPr/>
      <dgm:t>
        <a:bodyPr/>
        <a:lstStyle/>
        <a:p>
          <a:endParaRPr lang="en-GB"/>
        </a:p>
      </dgm:t>
    </dgm:pt>
    <dgm:pt modelId="{6ABFF2C0-30D8-724E-BE44-004E63EA6F6A}" type="sibTrans" cxnId="{6D27F03F-DCB0-994D-A946-93452A7D1D8C}">
      <dgm:prSet/>
      <dgm:spPr/>
      <dgm:t>
        <a:bodyPr/>
        <a:lstStyle/>
        <a:p>
          <a:endParaRPr lang="en-GB"/>
        </a:p>
      </dgm:t>
    </dgm:pt>
    <dgm:pt modelId="{73EF4524-4D67-6C46-8EFB-6030171E2502}">
      <dgm:prSet/>
      <dgm:spPr/>
      <dgm:t>
        <a:bodyPr/>
        <a:lstStyle/>
        <a:p>
          <a:r>
            <a:rPr lang="en-GB" dirty="0"/>
            <a:t>Photo-Manipulation</a:t>
          </a:r>
        </a:p>
      </dgm:t>
    </dgm:pt>
    <dgm:pt modelId="{6B44B9B0-C28E-5347-964E-93141AD6E0C6}" type="parTrans" cxnId="{3179B6E4-CD7A-A844-B3E0-AEBF4352885B}">
      <dgm:prSet/>
      <dgm:spPr/>
      <dgm:t>
        <a:bodyPr/>
        <a:lstStyle/>
        <a:p>
          <a:endParaRPr lang="en-GB"/>
        </a:p>
      </dgm:t>
    </dgm:pt>
    <dgm:pt modelId="{300DFB90-F2DC-494E-8A84-8049324C581A}" type="sibTrans" cxnId="{3179B6E4-CD7A-A844-B3E0-AEBF4352885B}">
      <dgm:prSet/>
      <dgm:spPr/>
      <dgm:t>
        <a:bodyPr/>
        <a:lstStyle/>
        <a:p>
          <a:endParaRPr lang="en-GB"/>
        </a:p>
      </dgm:t>
    </dgm:pt>
    <dgm:pt modelId="{46D366EA-8CD6-784B-95D5-E620081A5894}" type="pres">
      <dgm:prSet presAssocID="{95CDCA0E-44BD-1342-A9F6-9E959A4C11E3}" presName="Name0" presStyleCnt="0">
        <dgm:presLayoutVars>
          <dgm:dir/>
          <dgm:animLvl val="lvl"/>
          <dgm:resizeHandles val="exact"/>
        </dgm:presLayoutVars>
      </dgm:prSet>
      <dgm:spPr/>
    </dgm:pt>
    <dgm:pt modelId="{4CBE9A3C-50B7-8E4A-8F28-743616D0EACD}" type="pres">
      <dgm:prSet presAssocID="{778628E1-1333-A145-BCB9-E21EDBD7919E}" presName="parTxOnly" presStyleLbl="node1" presStyleIdx="0" presStyleCnt="6">
        <dgm:presLayoutVars>
          <dgm:chMax val="0"/>
          <dgm:chPref val="0"/>
          <dgm:bulletEnabled val="1"/>
        </dgm:presLayoutVars>
      </dgm:prSet>
      <dgm:spPr/>
    </dgm:pt>
    <dgm:pt modelId="{1A139E0B-7AD9-DF48-AB6C-5D519B1195FF}" type="pres">
      <dgm:prSet presAssocID="{582B77F8-75CD-A147-99A3-60CE40BF2E9A}" presName="parTxOnlySpace" presStyleCnt="0"/>
      <dgm:spPr/>
    </dgm:pt>
    <dgm:pt modelId="{6F30F2E2-6731-BB46-9293-B2C3D330DA49}" type="pres">
      <dgm:prSet presAssocID="{874D812A-6FAB-354F-95F3-942F85E26693}" presName="parTxOnly" presStyleLbl="node1" presStyleIdx="1" presStyleCnt="6">
        <dgm:presLayoutVars>
          <dgm:chMax val="0"/>
          <dgm:chPref val="0"/>
          <dgm:bulletEnabled val="1"/>
        </dgm:presLayoutVars>
      </dgm:prSet>
      <dgm:spPr/>
    </dgm:pt>
    <dgm:pt modelId="{8C30E22B-0AE2-634B-8FF2-FF19EAE9F1F2}" type="pres">
      <dgm:prSet presAssocID="{1D0C8EE6-5BEB-4045-AEBD-5B66ABA0FC8A}" presName="parTxOnlySpace" presStyleCnt="0"/>
      <dgm:spPr/>
    </dgm:pt>
    <dgm:pt modelId="{A6CCB6CD-C3EB-1A41-8986-4BCA86655FA0}" type="pres">
      <dgm:prSet presAssocID="{73EF4524-4D67-6C46-8EFB-6030171E2502}" presName="parTxOnly" presStyleLbl="node1" presStyleIdx="2" presStyleCnt="6">
        <dgm:presLayoutVars>
          <dgm:chMax val="0"/>
          <dgm:chPref val="0"/>
          <dgm:bulletEnabled val="1"/>
        </dgm:presLayoutVars>
      </dgm:prSet>
      <dgm:spPr/>
    </dgm:pt>
    <dgm:pt modelId="{6B8B5833-70DB-804C-87F1-0AA7F8C89C63}" type="pres">
      <dgm:prSet presAssocID="{300DFB90-F2DC-494E-8A84-8049324C581A}" presName="parTxOnlySpace" presStyleCnt="0"/>
      <dgm:spPr/>
    </dgm:pt>
    <dgm:pt modelId="{05F4BD33-EE3A-CD48-8CAD-0C872A36CE93}" type="pres">
      <dgm:prSet presAssocID="{D8C12AEC-E1DA-0E4B-8584-9D2D4663E701}" presName="parTxOnly" presStyleLbl="node1" presStyleIdx="3" presStyleCnt="6">
        <dgm:presLayoutVars>
          <dgm:chMax val="0"/>
          <dgm:chPref val="0"/>
          <dgm:bulletEnabled val="1"/>
        </dgm:presLayoutVars>
      </dgm:prSet>
      <dgm:spPr/>
    </dgm:pt>
    <dgm:pt modelId="{7AFFA6C6-0BAF-7047-909D-1784EA667315}" type="pres">
      <dgm:prSet presAssocID="{13D9EE83-F6FB-984E-BBF3-90231D7CA768}" presName="parTxOnlySpace" presStyleCnt="0"/>
      <dgm:spPr/>
    </dgm:pt>
    <dgm:pt modelId="{1F1AA663-E940-1C4B-A8DE-B3EAD877F05C}" type="pres">
      <dgm:prSet presAssocID="{89D02B21-1CBD-8A48-9E9F-0B83AD63B7B3}" presName="parTxOnly" presStyleLbl="node1" presStyleIdx="4" presStyleCnt="6">
        <dgm:presLayoutVars>
          <dgm:chMax val="0"/>
          <dgm:chPref val="0"/>
          <dgm:bulletEnabled val="1"/>
        </dgm:presLayoutVars>
      </dgm:prSet>
      <dgm:spPr/>
    </dgm:pt>
    <dgm:pt modelId="{1D25CFD8-EC22-5743-A62E-C6A2D2D083F9}" type="pres">
      <dgm:prSet presAssocID="{F673A398-1EBA-CD4B-BB94-4C8579A47139}" presName="parTxOnlySpace" presStyleCnt="0"/>
      <dgm:spPr/>
    </dgm:pt>
    <dgm:pt modelId="{C9E4A8A7-7F81-B449-B35B-51184F64F1F6}" type="pres">
      <dgm:prSet presAssocID="{FBE829A1-8B85-E74D-B977-90D4A3929DEF}" presName="parTxOnly" presStyleLbl="node1" presStyleIdx="5" presStyleCnt="6">
        <dgm:presLayoutVars>
          <dgm:chMax val="0"/>
          <dgm:chPref val="0"/>
          <dgm:bulletEnabled val="1"/>
        </dgm:presLayoutVars>
      </dgm:prSet>
      <dgm:spPr/>
    </dgm:pt>
  </dgm:ptLst>
  <dgm:cxnLst>
    <dgm:cxn modelId="{2106090A-9B50-C54F-AF0B-6A0CB814A037}" srcId="{95CDCA0E-44BD-1342-A9F6-9E959A4C11E3}" destId="{D8C12AEC-E1DA-0E4B-8584-9D2D4663E701}" srcOrd="3" destOrd="0" parTransId="{A07E8100-2D56-D548-B820-93D93A49A669}" sibTransId="{13D9EE83-F6FB-984E-BBF3-90231D7CA768}"/>
    <dgm:cxn modelId="{FABA0F27-F17A-4A4D-8EC9-F8CC25F3D9D4}" srcId="{95CDCA0E-44BD-1342-A9F6-9E959A4C11E3}" destId="{89D02B21-1CBD-8A48-9E9F-0B83AD63B7B3}" srcOrd="4" destOrd="0" parTransId="{1EA6586F-18FD-8645-95D3-BBD08F12C8E1}" sibTransId="{F673A398-1EBA-CD4B-BB94-4C8579A47139}"/>
    <dgm:cxn modelId="{C847043B-5423-D94C-A7EC-976A6F28EC7D}" type="presOf" srcId="{FBE829A1-8B85-E74D-B977-90D4A3929DEF}" destId="{C9E4A8A7-7F81-B449-B35B-51184F64F1F6}" srcOrd="0" destOrd="0" presId="urn:microsoft.com/office/officeart/2005/8/layout/chevron1"/>
    <dgm:cxn modelId="{6D27F03F-DCB0-994D-A946-93452A7D1D8C}" srcId="{95CDCA0E-44BD-1342-A9F6-9E959A4C11E3}" destId="{FBE829A1-8B85-E74D-B977-90D4A3929DEF}" srcOrd="5" destOrd="0" parTransId="{04B26FC6-161B-914F-B34D-203D65948EDE}" sibTransId="{6ABFF2C0-30D8-724E-BE44-004E63EA6F6A}"/>
    <dgm:cxn modelId="{AAD2B148-AAE9-AF48-A68C-5605FBD4303A}" type="presOf" srcId="{874D812A-6FAB-354F-95F3-942F85E26693}" destId="{6F30F2E2-6731-BB46-9293-B2C3D330DA49}" srcOrd="0" destOrd="0" presId="urn:microsoft.com/office/officeart/2005/8/layout/chevron1"/>
    <dgm:cxn modelId="{7D2C079E-74C7-1C40-9101-3FCA7A67B6FA}" type="presOf" srcId="{95CDCA0E-44BD-1342-A9F6-9E959A4C11E3}" destId="{46D366EA-8CD6-784B-95D5-E620081A5894}" srcOrd="0" destOrd="0" presId="urn:microsoft.com/office/officeart/2005/8/layout/chevron1"/>
    <dgm:cxn modelId="{0CB174B4-8E2F-DA49-8A7D-EB3DB6788AB4}" type="presOf" srcId="{778628E1-1333-A145-BCB9-E21EDBD7919E}" destId="{4CBE9A3C-50B7-8E4A-8F28-743616D0EACD}" srcOrd="0" destOrd="0" presId="urn:microsoft.com/office/officeart/2005/8/layout/chevron1"/>
    <dgm:cxn modelId="{A4ACD6BB-77B1-8C4D-A6E7-A875FBEEE894}" srcId="{95CDCA0E-44BD-1342-A9F6-9E959A4C11E3}" destId="{778628E1-1333-A145-BCB9-E21EDBD7919E}" srcOrd="0" destOrd="0" parTransId="{59CBC57C-78E3-904B-BD33-4583F578187F}" sibTransId="{582B77F8-75CD-A147-99A3-60CE40BF2E9A}"/>
    <dgm:cxn modelId="{B6C1BFDE-F261-0E44-9D66-1D1B442F0647}" srcId="{95CDCA0E-44BD-1342-A9F6-9E959A4C11E3}" destId="{874D812A-6FAB-354F-95F3-942F85E26693}" srcOrd="1" destOrd="0" parTransId="{D5F74C71-B921-454A-BD80-7937E3F4B12D}" sibTransId="{1D0C8EE6-5BEB-4045-AEBD-5B66ABA0FC8A}"/>
    <dgm:cxn modelId="{54831CE3-5FBF-3A49-9D9E-7941F001C207}" type="presOf" srcId="{D8C12AEC-E1DA-0E4B-8584-9D2D4663E701}" destId="{05F4BD33-EE3A-CD48-8CAD-0C872A36CE93}" srcOrd="0" destOrd="0" presId="urn:microsoft.com/office/officeart/2005/8/layout/chevron1"/>
    <dgm:cxn modelId="{3179B6E4-CD7A-A844-B3E0-AEBF4352885B}" srcId="{95CDCA0E-44BD-1342-A9F6-9E959A4C11E3}" destId="{73EF4524-4D67-6C46-8EFB-6030171E2502}" srcOrd="2" destOrd="0" parTransId="{6B44B9B0-C28E-5347-964E-93141AD6E0C6}" sibTransId="{300DFB90-F2DC-494E-8A84-8049324C581A}"/>
    <dgm:cxn modelId="{C1A96CEC-5928-7F40-BC67-002A190A59CC}" type="presOf" srcId="{89D02B21-1CBD-8A48-9E9F-0B83AD63B7B3}" destId="{1F1AA663-E940-1C4B-A8DE-B3EAD877F05C}" srcOrd="0" destOrd="0" presId="urn:microsoft.com/office/officeart/2005/8/layout/chevron1"/>
    <dgm:cxn modelId="{3DFAE1F8-D8FB-044E-9A7B-B85040060233}" type="presOf" srcId="{73EF4524-4D67-6C46-8EFB-6030171E2502}" destId="{A6CCB6CD-C3EB-1A41-8986-4BCA86655FA0}" srcOrd="0" destOrd="0" presId="urn:microsoft.com/office/officeart/2005/8/layout/chevron1"/>
    <dgm:cxn modelId="{B40C8A19-E380-544F-98AC-829427A1CDB4}" type="presParOf" srcId="{46D366EA-8CD6-784B-95D5-E620081A5894}" destId="{4CBE9A3C-50B7-8E4A-8F28-743616D0EACD}" srcOrd="0" destOrd="0" presId="urn:microsoft.com/office/officeart/2005/8/layout/chevron1"/>
    <dgm:cxn modelId="{4AF0E6D6-2373-2A44-B9B6-4565B10EA3F8}" type="presParOf" srcId="{46D366EA-8CD6-784B-95D5-E620081A5894}" destId="{1A139E0B-7AD9-DF48-AB6C-5D519B1195FF}" srcOrd="1" destOrd="0" presId="urn:microsoft.com/office/officeart/2005/8/layout/chevron1"/>
    <dgm:cxn modelId="{9053B336-3943-C34F-BF7A-BE520D6D59D9}" type="presParOf" srcId="{46D366EA-8CD6-784B-95D5-E620081A5894}" destId="{6F30F2E2-6731-BB46-9293-B2C3D330DA49}" srcOrd="2" destOrd="0" presId="urn:microsoft.com/office/officeart/2005/8/layout/chevron1"/>
    <dgm:cxn modelId="{922B6C30-F4A7-1148-BB6E-ECBA4549AB20}" type="presParOf" srcId="{46D366EA-8CD6-784B-95D5-E620081A5894}" destId="{8C30E22B-0AE2-634B-8FF2-FF19EAE9F1F2}" srcOrd="3" destOrd="0" presId="urn:microsoft.com/office/officeart/2005/8/layout/chevron1"/>
    <dgm:cxn modelId="{CDCFEBDB-3144-D349-B81C-B08B6AB1D2AC}" type="presParOf" srcId="{46D366EA-8CD6-784B-95D5-E620081A5894}" destId="{A6CCB6CD-C3EB-1A41-8986-4BCA86655FA0}" srcOrd="4" destOrd="0" presId="urn:microsoft.com/office/officeart/2005/8/layout/chevron1"/>
    <dgm:cxn modelId="{09EC90A2-6467-C345-BCA4-40324316668D}" type="presParOf" srcId="{46D366EA-8CD6-784B-95D5-E620081A5894}" destId="{6B8B5833-70DB-804C-87F1-0AA7F8C89C63}" srcOrd="5" destOrd="0" presId="urn:microsoft.com/office/officeart/2005/8/layout/chevron1"/>
    <dgm:cxn modelId="{19F8D9A1-AD6F-5D4B-8A3C-2E0048AAE6A1}" type="presParOf" srcId="{46D366EA-8CD6-784B-95D5-E620081A5894}" destId="{05F4BD33-EE3A-CD48-8CAD-0C872A36CE93}" srcOrd="6" destOrd="0" presId="urn:microsoft.com/office/officeart/2005/8/layout/chevron1"/>
    <dgm:cxn modelId="{A796814B-87EA-A841-AE13-DC867422AE08}" type="presParOf" srcId="{46D366EA-8CD6-784B-95D5-E620081A5894}" destId="{7AFFA6C6-0BAF-7047-909D-1784EA667315}" srcOrd="7" destOrd="0" presId="urn:microsoft.com/office/officeart/2005/8/layout/chevron1"/>
    <dgm:cxn modelId="{B5B47BC7-9194-7C42-9951-0ACDEAEEC278}" type="presParOf" srcId="{46D366EA-8CD6-784B-95D5-E620081A5894}" destId="{1F1AA663-E940-1C4B-A8DE-B3EAD877F05C}" srcOrd="8" destOrd="0" presId="urn:microsoft.com/office/officeart/2005/8/layout/chevron1"/>
    <dgm:cxn modelId="{3C6DC664-898C-894E-BC3C-995561B821CC}" type="presParOf" srcId="{46D366EA-8CD6-784B-95D5-E620081A5894}" destId="{1D25CFD8-EC22-5743-A62E-C6A2D2D083F9}" srcOrd="9" destOrd="0" presId="urn:microsoft.com/office/officeart/2005/8/layout/chevron1"/>
    <dgm:cxn modelId="{4D4798F5-D1C4-1F42-AC5D-57169848EF87}" type="presParOf" srcId="{46D366EA-8CD6-784B-95D5-E620081A5894}" destId="{C9E4A8A7-7F81-B449-B35B-51184F64F1F6}"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E9A3C-50B7-8E4A-8F28-743616D0EACD}">
      <dsp:nvSpPr>
        <dsp:cNvPr id="0" name=""/>
        <dsp:cNvSpPr/>
      </dsp:nvSpPr>
      <dsp:spPr>
        <a:xfrm>
          <a:off x="4746" y="1658243"/>
          <a:ext cx="1765594" cy="706237"/>
        </a:xfrm>
        <a:prstGeom prst="chevron">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National Trust Interviews</a:t>
          </a:r>
        </a:p>
      </dsp:txBody>
      <dsp:txXfrm>
        <a:off x="357865" y="1658243"/>
        <a:ext cx="1059357" cy="706237"/>
      </dsp:txXfrm>
    </dsp:sp>
    <dsp:sp modelId="{6F30F2E2-6731-BB46-9293-B2C3D330DA49}">
      <dsp:nvSpPr>
        <dsp:cNvPr id="0" name=""/>
        <dsp:cNvSpPr/>
      </dsp:nvSpPr>
      <dsp:spPr>
        <a:xfrm>
          <a:off x="1593781" y="1658243"/>
          <a:ext cx="1765594" cy="706237"/>
        </a:xfrm>
        <a:prstGeom prst="chevron">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UAV Imagery</a:t>
          </a:r>
        </a:p>
      </dsp:txBody>
      <dsp:txXfrm>
        <a:off x="1946900" y="1658243"/>
        <a:ext cx="1059357" cy="706237"/>
      </dsp:txXfrm>
    </dsp:sp>
    <dsp:sp modelId="{A6CCB6CD-C3EB-1A41-8986-4BCA86655FA0}">
      <dsp:nvSpPr>
        <dsp:cNvPr id="0" name=""/>
        <dsp:cNvSpPr/>
      </dsp:nvSpPr>
      <dsp:spPr>
        <a:xfrm>
          <a:off x="3182816" y="1658243"/>
          <a:ext cx="1765594" cy="706237"/>
        </a:xfrm>
        <a:prstGeom prst="chevron">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Photo-Manipulation</a:t>
          </a:r>
        </a:p>
      </dsp:txBody>
      <dsp:txXfrm>
        <a:off x="3535935" y="1658243"/>
        <a:ext cx="1059357" cy="706237"/>
      </dsp:txXfrm>
    </dsp:sp>
    <dsp:sp modelId="{05F4BD33-EE3A-CD48-8CAD-0C872A36CE93}">
      <dsp:nvSpPr>
        <dsp:cNvPr id="0" name=""/>
        <dsp:cNvSpPr/>
      </dsp:nvSpPr>
      <dsp:spPr>
        <a:xfrm>
          <a:off x="4771851" y="1658243"/>
          <a:ext cx="1765594" cy="706237"/>
        </a:xfrm>
        <a:prstGeom prst="chevron">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Questionnaire</a:t>
          </a:r>
        </a:p>
      </dsp:txBody>
      <dsp:txXfrm>
        <a:off x="5124970" y="1658243"/>
        <a:ext cx="1059357" cy="706237"/>
      </dsp:txXfrm>
    </dsp:sp>
    <dsp:sp modelId="{1F1AA663-E940-1C4B-A8DE-B3EAD877F05C}">
      <dsp:nvSpPr>
        <dsp:cNvPr id="0" name=""/>
        <dsp:cNvSpPr/>
      </dsp:nvSpPr>
      <dsp:spPr>
        <a:xfrm>
          <a:off x="6360886" y="1658243"/>
          <a:ext cx="1765594" cy="706237"/>
        </a:xfrm>
        <a:prstGeom prst="chevron">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Wilcoxon Signed-Rank Test</a:t>
          </a:r>
        </a:p>
      </dsp:txBody>
      <dsp:txXfrm>
        <a:off x="6714005" y="1658243"/>
        <a:ext cx="1059357" cy="706237"/>
      </dsp:txXfrm>
    </dsp:sp>
    <dsp:sp modelId="{C9E4A8A7-7F81-B449-B35B-51184F64F1F6}">
      <dsp:nvSpPr>
        <dsp:cNvPr id="0" name=""/>
        <dsp:cNvSpPr/>
      </dsp:nvSpPr>
      <dsp:spPr>
        <a:xfrm>
          <a:off x="7949921" y="1658243"/>
          <a:ext cx="1765594" cy="706237"/>
        </a:xfrm>
        <a:prstGeom prst="chevron">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Coastal Expert Interview</a:t>
          </a:r>
        </a:p>
      </dsp:txBody>
      <dsp:txXfrm>
        <a:off x="8303040" y="1658243"/>
        <a:ext cx="1059357" cy="70623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3T11:04:33.162"/>
    </inkml:context>
    <inkml:brush xml:id="br0">
      <inkml:brushProperty name="width" value="0.05" units="cm"/>
      <inkml:brushProperty name="height" value="0.05" units="cm"/>
      <inkml:brushProperty name="color" value="#E71224"/>
    </inkml:brush>
  </inkml:definitions>
  <inkml:trace contextRef="#ctx0" brushRef="#br0">382 10 24575,'-14'0'0,"-2"0"0,-3 0 0,0 0 0,1 0 0,3 0 0,2 0 0,0 0 0,2 0 0,1 0 0,1 0 0,4 0 0,-2 0 0,-1 0 0,-1 1 0,-2 1 0,1 1 0,2 1 0,1 0 0,1 1 0,0-1 0,1 1 0,0-1 0,2 1 0,-1-1 0,1 2 0,0 0 0,0 1 0,-1 1 0,0 0 0,0 1 0,0-1 0,0-1 0,-1 0 0,1 1 0,1 0 0,0 0 0,1 1 0,-1-1 0,0 0 0,-1 1 0,-1-2 0,1 0 0,-2 1 0,1 1 0,0 2 0,0 1 0,0 1 0,0-1 0,0 0 0,-1 0 0,2 0 0,0-2 0,0 1 0,1-1 0,0 1 0,1-2 0,0-1 0,1 0 0,1-1 0,0 0 0,0-1 0,0 1 0,0 1 0,0 1 0,0-1 0,0 0 0,0-1 0,0 0 0,0 0 0,0 0 0,0-1 0,0 1 0,0 0 0,1 1 0,0 1 0,2 1 0,0-1 0,0 0 0,1-2 0,-1 0 0,1 0 0,-1-1 0,1 0 0,-1-1 0,2 0 0,-1 1 0,1 0 0,0 0 0,0 0 0,-1 0 0,0 0 0,-1-1 0,1 1 0,0-2 0,0 1 0,1-1 0,1 1 0,-1-1 0,1-1 0,0 1 0,0-1 0,1 1 0,0 0 0,2 0 0,5 1 0,4 0 0,1 0 0,-3-1 0,-4-1 0,-3 0 0,-3-2 0,-2 0 0,0-1 0,0 1 0,0 0 0,0 1 0,1-1 0,0 0 0,0 0 0,2 0 0,2 0 0,1 0 0,1 0 0,-2 0 0,0 0 0,-1-1 0,0 0 0,0 0 0,2-1 0,1-1 0,-1-2 0,1-2 0,0-1 0,0 0 0,1-2 0,1 1 0,1-1 0,-2-1 0,-2 1 0,-1 1 0,-3 1 0,-2 2 0,-2 0 0,-1 0 0,0-1 0,-1-2 0,0 1 0,1-2 0,0 0 0,0 1 0,0 0 0,-1 1 0,0 0 0,0 0 0,1 1 0,0 0 0,0 0 0,-1-1 0,1-2 0,2-3 0,0 0 0,1 1 0,-2 1 0,0 4 0,-1-1 0,-1 0 0,0-1 0,0-1 0,1-5 0,0-5 0,0-3 0,1-3 0,-1-1 0,0 0 0,0 2 0,-1 2 0,0 2 0,0 3 0,0 2 0,0 1 0,0 2 0,0 0 0,0 0 0,0 1 0,0 2 0,0 2 0,0 3 0,0 1 0,0 0 0,0 2 0,-2 0 0,-1 0 0,-1 0 0,0 0 0,0 1 0,0 0 0,-1-1 0,0 0 0,-1 0 0,1-1 0,0 2 0,1-1 0,0 0 0,0 1 0,-1 0 0,-2 0 0,1 0 0,-1 0 0,2-1 0,1 0 0,1 0 0,0 1 0,0-1 0,1 0 0,0 0 0,2 0 0,-1 0 0,0 0 0,0 0 0,0 0 0,0 1 0,-1-1 0,1 0 0,-1 0 0,1 0 0,-1 0 0,1-1 0,-1 0 0,0 0 0,-1-1 0,0 1 0,1 0 0,1 0 0,0 0 0,0 1 0,1-1 0,-1 0 0,0 0 0,0 1 0,0 0 0,0 0 0,0 0 0,0-1 0,-1-1 0,0 1 0,0 0 0,0 0 0,0 0 0,1 0 0,0 1 0,0 1 0,-1-1 0,1 1 0,-1 0 0,0 0 0,1 0 0,-1 0 0,2 2 0,-1 0 0,1 1 0,0-1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3T11:04:44.173"/>
    </inkml:context>
    <inkml:brush xml:id="br0">
      <inkml:brushProperty name="width" value="0.05" units="cm"/>
      <inkml:brushProperty name="height" value="0.05" units="cm"/>
      <inkml:brushProperty name="color" value="#E71224"/>
    </inkml:brush>
  </inkml:definitions>
  <inkml:trace contextRef="#ctx0" brushRef="#br0">575 253 24575,'-1'-5'0,"-2"-3"0,-5-4 0,-5-4 0,-1-2 0,-3-1 0,-1 1 0,2 1 0,-1 2 0,4 2 0,2 2 0,0 1 0,2-1 0,-2 1 0,1 1 0,0 2 0,2 1 0,0 1 0,-1 0 0,-1 0 0,-1-2 0,0 1 0,-2-1 0,1 3 0,-1 0 0,0 1 0,-1 2 0,0 0 0,0 1 0,3 0 0,-1 0 0,-1 0 0,0 0 0,-2 0 0,1 0 0,0 0 0,3 2 0,2 2 0,1 1 0,2 2 0,0 1 0,1 2 0,-1 2 0,-1 1 0,0 1 0,0 0 0,1 1 0,1 0 0,-1-1 0,1 0 0,1-2 0,1 1 0,3-1 0,-1 0 0,1 0 0,-1 0 0,-1 0 0,0-1 0,-1 0 0,0-1 0,0 0 0,0 2 0,-1 1 0,-1 2 0,0 0 0,1-1 0,0-2 0,1-1 0,1-1 0,0 0 0,0 1 0,2 1 0,0 0 0,0 0 0,0-2 0,0 1 0,0 0 0,0 1 0,0 1 0,0 1 0,0 0 0,0 0 0,1-1 0,2-2 0,1 0 0,2 0 0,1-1 0,-1 0 0,0-1 0,0-2 0,1-1 0,-1-1 0,2 0 0,0 1 0,0-1 0,2 0 0,0-1 0,1 1 0,0 0 0,1 1 0,0 1 0,-1-1 0,-1 0 0,-2-1 0,0-1 0,0 0 0,1 1 0,3 1 0,3 1 0,1 1 0,2 1 0,-2-1 0,-1-1 0,-1-1 0,-2-1 0,-1 1 0,0-1 0,-2 0 0,0-1 0,-2 0 0,0-1 0,0-1 0,0-1 0,-1-1 0,0 0 0,-1 0 0,1 0 0,1 0 0,1 0 0,1 0 0,0 0 0,2 0 0,0-1 0,0-1 0,0-1 0,-2-1 0,0 0 0,-2 0 0,0 0 0,0 0 0,-1 1 0,-1-1 0,1 0 0,-1 0 0,0-1 0,-1 1 0,1 0 0,0-1 0,0 1 0,1 0 0,-1-1 0,0-1 0,-1 0 0,-1-1 0,0 1 0,-1 1 0,-1 1 0,0 0 0,0 0 0,0 0 0,0 0 0,0-2 0,0-2 0,1-2 0,2-2 0,-1-3 0,0 0 0,0 0 0,0-3 0,1-1 0,0 0 0,0 0 0,-1 5 0,-1 2 0,-1 2 0,0 0 0,-1-2 0,1-1 0,0-1 0,1 1 0,-2 0 0,0 0 0,0 1 0,0-2 0,0 0 0,0 2 0,0 1 0,0 3 0,0 1 0,0-1 0,0 0 0,0 0 0,0 0 0,0 1 0,-1 2 0,-1 0 0,0 1 0,0 0 0,-1 1 0,0 0 0,0 1 0,0 0 0,-1 0 0,2 1 0,0 0 0,0 1 0,-1 0 0,-1 0 0,0 0 0,-1 0 0,0 0 0,2 0 0,0 0 0,0 0 0,1 0 0,1 0 0,-1 1 0,1 0 0,0-1 0,0 2 0,0-1 0,1 0 0,-1 1 0,1 0 0,-2 2 0,1-2 0,0 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D8AB56-A28A-364A-9A7B-C46C07B17045}" type="datetimeFigureOut">
              <a:rPr lang="en-GB" smtClean="0"/>
              <a:t>03/05/2023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AB5595-FBAB-3843-8661-3C2784BDA49F}" type="slidenum">
              <a:rPr lang="en-GB" smtClean="0"/>
              <a:t>‹#›</a:t>
            </a:fld>
            <a:endParaRPr lang="en-GB"/>
          </a:p>
        </p:txBody>
      </p:sp>
    </p:spTree>
    <p:extLst>
      <p:ext uri="{BB962C8B-B14F-4D97-AF65-F5344CB8AC3E}">
        <p14:creationId xmlns:p14="http://schemas.microsoft.com/office/powerpoint/2010/main" val="476364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AB5595-FBAB-3843-8661-3C2784BDA49F}" type="slidenum">
              <a:rPr lang="en-GB" smtClean="0"/>
              <a:t>1</a:t>
            </a:fld>
            <a:endParaRPr lang="en-GB"/>
          </a:p>
        </p:txBody>
      </p:sp>
    </p:spTree>
    <p:extLst>
      <p:ext uri="{BB962C8B-B14F-4D97-AF65-F5344CB8AC3E}">
        <p14:creationId xmlns:p14="http://schemas.microsoft.com/office/powerpoint/2010/main" val="3481270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9F8447C-B525-2944-A780-7F1B429C0D39}"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8F9708-DAFE-4E4E-B6CB-C30974EC2D69}"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3119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F8447C-B525-2944-A780-7F1B429C0D39}"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227540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9F8447C-B525-2944-A780-7F1B429C0D39}"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8F9708-DAFE-4E4E-B6CB-C30974EC2D69}"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359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9F8447C-B525-2944-A780-7F1B429C0D39}" type="datetimeFigureOut">
              <a:rPr lang="en-GB" smtClean="0"/>
              <a:t>03/05/2023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336899741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9F8447C-B525-2944-A780-7F1B429C0D39}" type="datetimeFigureOut">
              <a:rPr lang="en-GB" smtClean="0"/>
              <a:t>03/05/2023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177267400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9F8447C-B525-2944-A780-7F1B429C0D39}" type="datetimeFigureOut">
              <a:rPr lang="en-GB" smtClean="0"/>
              <a:t>03/05/2023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1052840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F8447C-B525-2944-A780-7F1B429C0D39}" type="datetimeFigureOut">
              <a:rPr lang="en-GB" smtClean="0"/>
              <a:t>03/05/2023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4228521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9F8447C-B525-2944-A780-7F1B429C0D39}" type="datetimeFigureOut">
              <a:rPr lang="en-GB" smtClean="0"/>
              <a:t>03/05/2023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269522092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9F8447C-B525-2944-A780-7F1B429C0D39}" type="datetimeFigureOut">
              <a:rPr lang="en-GB" smtClean="0"/>
              <a:t>03/05/2023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8F9708-DAFE-4E4E-B6CB-C30974EC2D69}"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773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F8447C-B525-2944-A780-7F1B429C0D39}"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8F9708-DAFE-4E4E-B6CB-C30974EC2D69}" type="slidenum">
              <a:rPr lang="en-GB" smtClean="0"/>
              <a:t>‹#›</a:t>
            </a:fld>
            <a:endParaRPr lang="en-GB"/>
          </a:p>
        </p:txBody>
      </p:sp>
    </p:spTree>
    <p:extLst>
      <p:ext uri="{BB962C8B-B14F-4D97-AF65-F5344CB8AC3E}">
        <p14:creationId xmlns:p14="http://schemas.microsoft.com/office/powerpoint/2010/main" val="3869273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F8447C-B525-2944-A780-7F1B429C0D39}"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8F9708-DAFE-4E4E-B6CB-C30974EC2D69}"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5680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39F8447C-B525-2944-A780-7F1B429C0D39}" type="datetimeFigureOut">
              <a:rPr lang="en-GB" smtClean="0"/>
              <a:t>03/05/2023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8F9708-DAFE-4E4E-B6CB-C30974EC2D69}"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90367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39F8447C-B525-2944-A780-7F1B429C0D39}" type="datetimeFigureOut">
              <a:rPr lang="en-GB" smtClean="0"/>
              <a:t>03/05/2023</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B8F9708-DAFE-4E4E-B6CB-C30974EC2D69}"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5917729"/>
      </p:ext>
    </p:extLst>
  </p:cSld>
  <p:clrMap bg1="lt1" tx1="dk1" bg2="lt2" tx2="dk2" accent1="accent1" accent2="accent2" accent3="accent3" accent4="accent4" accent5="accent5" accent6="accent6" hlink="hlink" folHlink="folHlink"/>
  <p:sldLayoutIdLst>
    <p:sldLayoutId id="2147484557" r:id="rId1"/>
    <p:sldLayoutId id="2147484558" r:id="rId2"/>
    <p:sldLayoutId id="2147484559" r:id="rId3"/>
    <p:sldLayoutId id="2147484560" r:id="rId4"/>
    <p:sldLayoutId id="2147484561" r:id="rId5"/>
    <p:sldLayoutId id="2147484562" r:id="rId6"/>
    <p:sldLayoutId id="2147484563" r:id="rId7"/>
    <p:sldLayoutId id="2147484564" r:id="rId8"/>
    <p:sldLayoutId id="2147484565" r:id="rId9"/>
    <p:sldLayoutId id="2147484566" r:id="rId10"/>
    <p:sldLayoutId id="2147484567" r:id="rId11"/>
    <p:sldLayoutId id="2147484568" r:id="rId12"/>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png"/><Relationship Id="rId7" Type="http://schemas.openxmlformats.org/officeDocument/2006/relationships/customXml" Target="../ink/ink2.xml"/><Relationship Id="rId2" Type="http://schemas.openxmlformats.org/officeDocument/2006/relationships/image" Target="../media/image6.pn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file:////Users/admin/Library/Group%20Containers/UBF8T346G9.ms/WebArchiveCopyPasteTempFiles/com.microsoft.Word/maxresdefault.jpg" TargetMode="External"/><Relationship Id="rId7" Type="http://schemas.openxmlformats.org/officeDocument/2006/relationships/image" Target="../media/image13.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file:////Users/admin/Library/Group%20Containers/UBF8T346G9.ms/WebArchiveCopyPasteTempFiles/com.microsoft.Word/1007193_Photoshop%2520CCss_025.png" TargetMode="External"/><Relationship Id="rId4" Type="http://schemas.openxmlformats.org/officeDocument/2006/relationships/image" Target="../media/image11.png"/><Relationship Id="rId9" Type="http://schemas.openxmlformats.org/officeDocument/2006/relationships/image" Target="../media/image1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652/1400-0350(2004)010%5B0129:CSAHP%5D2.0.CO;2" TargetMode="External"/><Relationship Id="rId2" Type="http://schemas.openxmlformats.org/officeDocument/2006/relationships/hyperlink" Target="https://doi.org/10.1080/02697459.2019.1696145"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1088%2F978-0-7503-2520-2ch1" TargetMode="External"/><Relationship Id="rId2" Type="http://schemas.openxmlformats.org/officeDocument/2006/relationships/hyperlink" Target="https://en.wikipedia.org/wiki/IOP_Publishing" TargetMode="External"/><Relationship Id="rId1" Type="http://schemas.openxmlformats.org/officeDocument/2006/relationships/slideLayout" Target="../slideLayouts/slideLayout2.xml"/><Relationship Id="rId6" Type="http://schemas.openxmlformats.org/officeDocument/2006/relationships/hyperlink" Target="https://doi.org/10.3389/fmars.2018.00501" TargetMode="External"/><Relationship Id="rId5" Type="http://schemas.openxmlformats.org/officeDocument/2006/relationships/hyperlink" Target="https://naturalresources.wales/about-us/our-projects/flood-scheme-projects/cwm-ivy-marsh-habitat-creation-project/?lang=en" TargetMode="External"/><Relationship Id="rId4" Type="http://schemas.openxmlformats.org/officeDocument/2006/relationships/hyperlink" Target="https://www.nationaltrust.org.uk/whiteford-and-north-gower/features/cwm-ivy-where-the-sea-comes-in"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436B-3308-2C6E-B4B6-24F333CEF717}"/>
              </a:ext>
            </a:extLst>
          </p:cNvPr>
          <p:cNvSpPr>
            <a:spLocks noGrp="1"/>
          </p:cNvSpPr>
          <p:nvPr>
            <p:ph type="ctrTitle"/>
          </p:nvPr>
        </p:nvSpPr>
        <p:spPr>
          <a:xfrm>
            <a:off x="351263" y="531453"/>
            <a:ext cx="8991600" cy="2897547"/>
          </a:xfrm>
        </p:spPr>
        <p:txBody>
          <a:bodyPr>
            <a:noAutofit/>
          </a:bodyPr>
          <a:lstStyle/>
          <a:p>
            <a:pPr algn="l"/>
            <a:r>
              <a:rPr lang="en-GB" sz="3200" dirty="0">
                <a:cs typeface="Arial" panose="020B0604020202020204" pitchFamily="34" charset="0"/>
              </a:rPr>
              <a:t>Photo-manipulation: A practical tool for scenario visualisation in the consultation &amp; engagement processes of saltmarsh managed realignment schemes?</a:t>
            </a:r>
            <a:r>
              <a:rPr lang="en-GB" sz="3200" dirty="0">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A0966381-179A-6872-323C-E5B4DC22EA47}"/>
              </a:ext>
            </a:extLst>
          </p:cNvPr>
          <p:cNvSpPr>
            <a:spLocks noGrp="1"/>
          </p:cNvSpPr>
          <p:nvPr>
            <p:ph type="subTitle" idx="1"/>
          </p:nvPr>
        </p:nvSpPr>
        <p:spPr>
          <a:xfrm>
            <a:off x="351263" y="4737558"/>
            <a:ext cx="6105293" cy="1239894"/>
          </a:xfrm>
        </p:spPr>
        <p:txBody>
          <a:bodyPr>
            <a:normAutofit/>
          </a:bodyPr>
          <a:lstStyle/>
          <a:p>
            <a:r>
              <a:rPr lang="en-GB" dirty="0"/>
              <a:t>Dylan Morgan (2008527)</a:t>
            </a:r>
          </a:p>
          <a:p>
            <a:r>
              <a:rPr lang="en-GB" dirty="0"/>
              <a:t>MSc Environmental Conservation &amp; Management - UWTSD</a:t>
            </a:r>
          </a:p>
        </p:txBody>
      </p:sp>
      <p:pic>
        <p:nvPicPr>
          <p:cNvPr id="4" name="Picture 3">
            <a:extLst>
              <a:ext uri="{FF2B5EF4-FFF2-40B4-BE49-F238E27FC236}">
                <a16:creationId xmlns:a16="http://schemas.microsoft.com/office/drawing/2014/main" id="{F785CF8C-9714-52BA-6A7E-E224EE21E1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4719" y="2854948"/>
            <a:ext cx="4906018" cy="3765220"/>
          </a:xfrm>
          <a:prstGeom prst="rect">
            <a:avLst/>
          </a:prstGeom>
        </p:spPr>
      </p:pic>
    </p:spTree>
    <p:extLst>
      <p:ext uri="{BB962C8B-B14F-4D97-AF65-F5344CB8AC3E}">
        <p14:creationId xmlns:p14="http://schemas.microsoft.com/office/powerpoint/2010/main" val="3256015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E24A-A345-1032-2C2E-2ACB4D0867EA}"/>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9EBBDC71-66DC-E2F2-52E8-37DFB5589055}"/>
              </a:ext>
            </a:extLst>
          </p:cNvPr>
          <p:cNvSpPr>
            <a:spLocks noGrp="1"/>
          </p:cNvSpPr>
          <p:nvPr>
            <p:ph idx="1"/>
          </p:nvPr>
        </p:nvSpPr>
        <p:spPr/>
        <p:txBody>
          <a:bodyPr>
            <a:normAutofit fontScale="70000" lnSpcReduction="20000"/>
          </a:bodyPr>
          <a:lstStyle/>
          <a:p>
            <a:pPr marL="457200" indent="-457200">
              <a:buFont typeface="+mj-lt"/>
              <a:buAutoNum type="arabicPeriod"/>
            </a:pPr>
            <a:r>
              <a:rPr lang="en-GB" dirty="0"/>
              <a:t>Introduction</a:t>
            </a:r>
          </a:p>
          <a:p>
            <a:pPr marL="516636" lvl="1" indent="-342900">
              <a:buFont typeface="+mj-lt"/>
              <a:buAutoNum type="arabicPeriod"/>
            </a:pPr>
            <a:r>
              <a:rPr lang="en-GB" dirty="0"/>
              <a:t>Rationale</a:t>
            </a:r>
          </a:p>
          <a:p>
            <a:pPr marL="516636" lvl="1" indent="-342900">
              <a:buFont typeface="+mj-lt"/>
              <a:buAutoNum type="arabicPeriod"/>
            </a:pPr>
            <a:r>
              <a:rPr lang="en-GB" dirty="0"/>
              <a:t>Aim &amp; Objectives</a:t>
            </a:r>
          </a:p>
          <a:p>
            <a:pPr marL="516636" lvl="1" indent="-342900">
              <a:buFont typeface="+mj-lt"/>
              <a:buAutoNum type="arabicPeriod"/>
            </a:pPr>
            <a:r>
              <a:rPr lang="en-GB" dirty="0"/>
              <a:t>Cwm Ivy</a:t>
            </a:r>
          </a:p>
          <a:p>
            <a:pPr marL="457200" indent="-457200">
              <a:buFont typeface="+mj-lt"/>
              <a:buAutoNum type="arabicPeriod"/>
            </a:pPr>
            <a:r>
              <a:rPr lang="en-GB" dirty="0"/>
              <a:t>Literature Review</a:t>
            </a:r>
          </a:p>
          <a:p>
            <a:pPr marL="457200" indent="-457200">
              <a:buFont typeface="+mj-lt"/>
              <a:buAutoNum type="arabicPeriod"/>
            </a:pPr>
            <a:r>
              <a:rPr lang="en-GB" dirty="0"/>
              <a:t>Methodological Review</a:t>
            </a:r>
          </a:p>
          <a:p>
            <a:pPr marL="457200" indent="-457200">
              <a:buFont typeface="+mj-lt"/>
              <a:buAutoNum type="arabicPeriod"/>
            </a:pPr>
            <a:r>
              <a:rPr lang="en-GB" dirty="0"/>
              <a:t>Methodology</a:t>
            </a:r>
          </a:p>
          <a:p>
            <a:pPr marL="457200" indent="-457200">
              <a:buFont typeface="+mj-lt"/>
              <a:buAutoNum type="arabicPeriod"/>
            </a:pPr>
            <a:r>
              <a:rPr lang="en-GB" dirty="0"/>
              <a:t>Results &amp; Findings</a:t>
            </a:r>
          </a:p>
          <a:p>
            <a:pPr marL="457200" indent="-457200">
              <a:buFont typeface="+mj-lt"/>
              <a:buAutoNum type="arabicPeriod"/>
            </a:pPr>
            <a:r>
              <a:rPr lang="en-GB" dirty="0"/>
              <a:t>Contributions to Academia </a:t>
            </a:r>
          </a:p>
          <a:p>
            <a:pPr marL="457200" indent="-457200">
              <a:buFont typeface="+mj-lt"/>
              <a:buAutoNum type="arabicPeriod"/>
            </a:pPr>
            <a:r>
              <a:rPr lang="en-GB" dirty="0"/>
              <a:t>Future Academic Research</a:t>
            </a:r>
          </a:p>
          <a:p>
            <a:pPr marL="457200" indent="-457200">
              <a:buFont typeface="+mj-lt"/>
              <a:buAutoNum type="arabicPeriod"/>
            </a:pPr>
            <a:r>
              <a:rPr lang="en-GB" dirty="0"/>
              <a:t>Future Professional Practice</a:t>
            </a:r>
          </a:p>
          <a:p>
            <a:pPr marL="457200" indent="-457200">
              <a:buFont typeface="+mj-lt"/>
              <a:buAutoNum type="arabicPeriod"/>
            </a:pPr>
            <a:r>
              <a:rPr lang="en-GB" dirty="0"/>
              <a:t>Limitations </a:t>
            </a:r>
          </a:p>
          <a:p>
            <a:pPr marL="457200" indent="-457200">
              <a:buFont typeface="+mj-lt"/>
              <a:buAutoNum type="arabicPeriod"/>
            </a:pPr>
            <a:r>
              <a:rPr lang="en-GB" dirty="0"/>
              <a:t>Reflections </a:t>
            </a:r>
          </a:p>
        </p:txBody>
      </p:sp>
      <p:pic>
        <p:nvPicPr>
          <p:cNvPr id="4" name="Picture 3">
            <a:extLst>
              <a:ext uri="{FF2B5EF4-FFF2-40B4-BE49-F238E27FC236}">
                <a16:creationId xmlns:a16="http://schemas.microsoft.com/office/drawing/2014/main" id="{27CFB8F5-FBCD-37DC-C67C-DA2D056F960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40709" y="1664065"/>
            <a:ext cx="5419857" cy="4159125"/>
          </a:xfrm>
          <a:prstGeom prst="rect">
            <a:avLst/>
          </a:prstGeom>
        </p:spPr>
      </p:pic>
    </p:spTree>
    <p:extLst>
      <p:ext uri="{BB962C8B-B14F-4D97-AF65-F5344CB8AC3E}">
        <p14:creationId xmlns:p14="http://schemas.microsoft.com/office/powerpoint/2010/main" val="409059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E11F6-A325-DCC6-6100-B87F942A7CD6}"/>
              </a:ext>
            </a:extLst>
          </p:cNvPr>
          <p:cNvSpPr>
            <a:spLocks noGrp="1"/>
          </p:cNvSpPr>
          <p:nvPr>
            <p:ph type="title"/>
          </p:nvPr>
        </p:nvSpPr>
        <p:spPr/>
        <p:txBody>
          <a:bodyPr/>
          <a:lstStyle/>
          <a:p>
            <a:r>
              <a:rPr lang="en-GB" dirty="0"/>
              <a:t>Research Rationale</a:t>
            </a:r>
          </a:p>
        </p:txBody>
      </p:sp>
      <p:sp>
        <p:nvSpPr>
          <p:cNvPr id="3" name="Content Placeholder 2">
            <a:extLst>
              <a:ext uri="{FF2B5EF4-FFF2-40B4-BE49-F238E27FC236}">
                <a16:creationId xmlns:a16="http://schemas.microsoft.com/office/drawing/2014/main" id="{48372C69-E87B-D1DE-F693-50C4FA327608}"/>
              </a:ext>
            </a:extLst>
          </p:cNvPr>
          <p:cNvSpPr>
            <a:spLocks noGrp="1"/>
          </p:cNvSpPr>
          <p:nvPr>
            <p:ph sz="half" idx="1"/>
          </p:nvPr>
        </p:nvSpPr>
        <p:spPr>
          <a:xfrm>
            <a:off x="1024128" y="2084833"/>
            <a:ext cx="4754880" cy="4416328"/>
          </a:xfrm>
        </p:spPr>
        <p:txBody>
          <a:bodyPr>
            <a:normAutofit fontScale="92500" lnSpcReduction="20000"/>
          </a:bodyPr>
          <a:lstStyle/>
          <a:p>
            <a:r>
              <a:rPr lang="en-GB" sz="1800" dirty="0">
                <a:solidFill>
                  <a:srgbClr val="2E2E2E"/>
                </a:solidFill>
                <a:effectLst/>
                <a:ea typeface="Times New Roman" panose="02020603050405020304" pitchFamily="18" charset="0"/>
              </a:rPr>
              <a:t>Saltmarsh extents in the UK have significantly declined in the last 2000 years, due to the increased need for agricultural land and industrialisation</a:t>
            </a:r>
            <a:r>
              <a:rPr lang="en-GB" sz="1800" dirty="0">
                <a:solidFill>
                  <a:srgbClr val="2E2E2E"/>
                </a:solidFill>
                <a:ea typeface="Times New Roman" panose="02020603050405020304" pitchFamily="18" charset="0"/>
              </a:rPr>
              <a:t> </a:t>
            </a:r>
          </a:p>
          <a:p>
            <a:r>
              <a:rPr lang="en-GB" sz="1800" dirty="0">
                <a:solidFill>
                  <a:srgbClr val="2E2E2E"/>
                </a:solidFill>
              </a:rPr>
              <a:t>Recent estimations: ~49,500ha of saltmarsh in the UK </a:t>
            </a:r>
            <a:r>
              <a:rPr lang="en-GB" sz="1800" dirty="0">
                <a:solidFill>
                  <a:srgbClr val="2E2E2E"/>
                </a:solidFill>
                <a:effectLst/>
                <a:ea typeface="Times New Roman" panose="02020603050405020304" pitchFamily="18" charset="0"/>
              </a:rPr>
              <a:t>(Phelan et al., 2011; Haynes, 2016) =</a:t>
            </a:r>
            <a:r>
              <a:rPr lang="en-GB" sz="1800" dirty="0">
                <a:solidFill>
                  <a:srgbClr val="2E2E2E"/>
                </a:solidFill>
              </a:rPr>
              <a:t> 50% of the extent 2000 years prior (Doody, 2004)</a:t>
            </a:r>
          </a:p>
          <a:p>
            <a:r>
              <a:rPr lang="en-GB" sz="1800" dirty="0">
                <a:solidFill>
                  <a:srgbClr val="2E2E2E"/>
                </a:solidFill>
              </a:rPr>
              <a:t>Saltmarshes are scarce and are geographically limited despite compensatory habitat status and providing ecosystem services </a:t>
            </a:r>
            <a:r>
              <a:rPr lang="en-GB" sz="1800" dirty="0">
                <a:solidFill>
                  <a:srgbClr val="2E2E2E"/>
                </a:solidFill>
                <a:effectLst/>
                <a:ea typeface="Times New Roman" panose="02020603050405020304" pitchFamily="18" charset="0"/>
              </a:rPr>
              <a:t>(</a:t>
            </a:r>
            <a:r>
              <a:rPr lang="en-GB" sz="1800" dirty="0" err="1">
                <a:solidFill>
                  <a:srgbClr val="2E2E2E"/>
                </a:solidFill>
                <a:effectLst/>
                <a:ea typeface="Times New Roman" panose="02020603050405020304" pitchFamily="18" charset="0"/>
              </a:rPr>
              <a:t>Möller</a:t>
            </a:r>
            <a:r>
              <a:rPr lang="en-GB" sz="1800" dirty="0">
                <a:solidFill>
                  <a:srgbClr val="2E2E2E"/>
                </a:solidFill>
                <a:effectLst/>
                <a:ea typeface="Times New Roman" panose="02020603050405020304" pitchFamily="18" charset="0"/>
              </a:rPr>
              <a:t> et al., 2014; National Trust, 2015;</a:t>
            </a:r>
            <a:r>
              <a:rPr lang="en-GB" sz="1800" dirty="0">
                <a:solidFill>
                  <a:srgbClr val="2E2E2E"/>
                </a:solidFill>
                <a:ea typeface="Times New Roman" panose="02020603050405020304" pitchFamily="18" charset="0"/>
              </a:rPr>
              <a:t> </a:t>
            </a:r>
            <a:r>
              <a:rPr lang="en-GB" sz="1800" dirty="0">
                <a:solidFill>
                  <a:srgbClr val="2E2E2E"/>
                </a:solidFill>
                <a:effectLst/>
                <a:ea typeface="Times New Roman" panose="02020603050405020304" pitchFamily="18" charset="0"/>
              </a:rPr>
              <a:t>Veldhuis </a:t>
            </a:r>
            <a:r>
              <a:rPr lang="en-GB" sz="1800" i="1" dirty="0">
                <a:solidFill>
                  <a:srgbClr val="2E2E2E"/>
                </a:solidFill>
                <a:effectLst/>
                <a:ea typeface="Times New Roman" panose="02020603050405020304" pitchFamily="18" charset="0"/>
              </a:rPr>
              <a:t>et al</a:t>
            </a:r>
            <a:r>
              <a:rPr lang="en-GB" sz="1800" dirty="0">
                <a:solidFill>
                  <a:srgbClr val="2E2E2E"/>
                </a:solidFill>
                <a:effectLst/>
                <a:ea typeface="Times New Roman" panose="02020603050405020304" pitchFamily="18" charset="0"/>
              </a:rPr>
              <a:t>., 2019</a:t>
            </a:r>
            <a:r>
              <a:rPr lang="en-GB" sz="1800" dirty="0">
                <a:solidFill>
                  <a:srgbClr val="2E2E2E"/>
                </a:solidFill>
                <a:ea typeface="Times New Roman" panose="02020603050405020304" pitchFamily="18" charset="0"/>
              </a:rPr>
              <a:t>)</a:t>
            </a:r>
            <a:endParaRPr lang="en-GB" sz="1800" dirty="0">
              <a:solidFill>
                <a:srgbClr val="2E2E2E"/>
              </a:solidFill>
            </a:endParaRPr>
          </a:p>
          <a:p>
            <a:r>
              <a:rPr lang="en-GB" sz="1800" dirty="0">
                <a:solidFill>
                  <a:srgbClr val="2E2E2E"/>
                </a:solidFill>
              </a:rPr>
              <a:t>Saltmarsh creation schemes (MR) often prove controversial due to visual changes and “surrendering land to the sea” (Myatt et al., 2003) - despite facilitating climate-adaption policies</a:t>
            </a:r>
          </a:p>
          <a:p>
            <a:r>
              <a:rPr lang="en-GB" sz="1800" dirty="0">
                <a:solidFill>
                  <a:srgbClr val="2E2E2E"/>
                </a:solidFill>
              </a:rPr>
              <a:t>Clear need for digestible public imagery illustrating outcomes for MR schemes</a:t>
            </a:r>
          </a:p>
          <a:p>
            <a:r>
              <a:rPr lang="en-GB" sz="1800" dirty="0">
                <a:solidFill>
                  <a:srgbClr val="2E2E2E"/>
                </a:solidFill>
              </a:rPr>
              <a:t> </a:t>
            </a:r>
            <a:endParaRPr lang="en-GB" dirty="0"/>
          </a:p>
        </p:txBody>
      </p:sp>
      <p:grpSp>
        <p:nvGrpSpPr>
          <p:cNvPr id="7" name="Group 6">
            <a:extLst>
              <a:ext uri="{FF2B5EF4-FFF2-40B4-BE49-F238E27FC236}">
                <a16:creationId xmlns:a16="http://schemas.microsoft.com/office/drawing/2014/main" id="{A849C99E-A234-80CA-E2A3-A2032A9950E9}"/>
              </a:ext>
            </a:extLst>
          </p:cNvPr>
          <p:cNvGrpSpPr/>
          <p:nvPr/>
        </p:nvGrpSpPr>
        <p:grpSpPr>
          <a:xfrm>
            <a:off x="6534616" y="1890764"/>
            <a:ext cx="5557061" cy="4236199"/>
            <a:chOff x="0" y="0"/>
            <a:chExt cx="6158925" cy="4876800"/>
          </a:xfrm>
        </p:grpSpPr>
        <p:grpSp>
          <p:nvGrpSpPr>
            <p:cNvPr id="8" name="Group 7">
              <a:extLst>
                <a:ext uri="{FF2B5EF4-FFF2-40B4-BE49-F238E27FC236}">
                  <a16:creationId xmlns:a16="http://schemas.microsoft.com/office/drawing/2014/main" id="{89C0FCAF-BE1A-9289-68E6-D9AC61949A4B}"/>
                </a:ext>
              </a:extLst>
            </p:cNvPr>
            <p:cNvGrpSpPr/>
            <p:nvPr/>
          </p:nvGrpSpPr>
          <p:grpSpPr>
            <a:xfrm>
              <a:off x="0" y="0"/>
              <a:ext cx="6158925" cy="4876800"/>
              <a:chOff x="0" y="0"/>
              <a:chExt cx="5539604" cy="3798984"/>
            </a:xfrm>
          </p:grpSpPr>
          <p:pic>
            <p:nvPicPr>
              <p:cNvPr id="17" name="Picture 16" descr="Fig. 1">
                <a:extLst>
                  <a:ext uri="{FF2B5EF4-FFF2-40B4-BE49-F238E27FC236}">
                    <a16:creationId xmlns:a16="http://schemas.microsoft.com/office/drawing/2014/main" id="{99FA6500-AA57-0E75-7730-D1A1BC8A9AD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228850" cy="3270250"/>
              </a:xfrm>
              <a:prstGeom prst="rect">
                <a:avLst/>
              </a:prstGeom>
              <a:noFill/>
              <a:ln>
                <a:noFill/>
              </a:ln>
            </p:spPr>
          </p:pic>
          <p:sp>
            <p:nvSpPr>
              <p:cNvPr id="18" name="Text Box 17">
                <a:extLst>
                  <a:ext uri="{FF2B5EF4-FFF2-40B4-BE49-F238E27FC236}">
                    <a16:creationId xmlns:a16="http://schemas.microsoft.com/office/drawing/2014/main" id="{C33F0EA3-83D6-2749-790D-123F32772ED6}"/>
                  </a:ext>
                </a:extLst>
              </p:cNvPr>
              <p:cNvSpPr txBox="1"/>
              <p:nvPr/>
            </p:nvSpPr>
            <p:spPr>
              <a:xfrm>
                <a:off x="0" y="3352800"/>
                <a:ext cx="5539604" cy="446184"/>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000" dirty="0">
                    <a:effectLst/>
                    <a:latin typeface="Calibri" panose="020F0502020204030204" pitchFamily="34" charset="0"/>
                    <a:ea typeface="Times New Roman" panose="02020603050405020304" pitchFamily="18" charset="0"/>
                  </a:rPr>
                  <a:t>Saltmarsh area in Wales, England &amp; Scotland, illustrating the locations of case studies in this study (Ladd, 2021) Revised from Phelan </a:t>
                </a:r>
                <a:r>
                  <a:rPr lang="en-GB" sz="1000" i="1" dirty="0">
                    <a:effectLst/>
                    <a:latin typeface="Calibri" panose="020F0502020204030204" pitchFamily="34" charset="0"/>
                    <a:ea typeface="Times New Roman" panose="02020603050405020304" pitchFamily="18" charset="0"/>
                  </a:rPr>
                  <a:t>et al</a:t>
                </a:r>
                <a:r>
                  <a:rPr lang="en-GB" sz="1000" dirty="0">
                    <a:effectLst/>
                    <a:latin typeface="Calibri" panose="020F0502020204030204" pitchFamily="34" charset="0"/>
                    <a:ea typeface="Times New Roman" panose="02020603050405020304" pitchFamily="18" charset="0"/>
                  </a:rPr>
                  <a:t> (2011) and Haynes (2016) </a:t>
                </a:r>
                <a:endParaRPr lang="en-GB" sz="1200" dirty="0">
                  <a:effectLst/>
                  <a:latin typeface="Times New Roman" panose="02020603050405020304" pitchFamily="18" charset="0"/>
                  <a:ea typeface="Times New Roman" panose="02020603050405020304" pitchFamily="18" charset="0"/>
                </a:endParaRPr>
              </a:p>
            </p:txBody>
          </p:sp>
        </p:grpSp>
        <p:cxnSp>
          <p:nvCxnSpPr>
            <p:cNvPr id="9" name="Straight Arrow Connector 8">
              <a:extLst>
                <a:ext uri="{FF2B5EF4-FFF2-40B4-BE49-F238E27FC236}">
                  <a16:creationId xmlns:a16="http://schemas.microsoft.com/office/drawing/2014/main" id="{CD160B18-30EC-7468-7193-4C98BBD1E1D2}"/>
                </a:ext>
              </a:extLst>
            </p:cNvPr>
            <p:cNvCxnSpPr/>
            <p:nvPr/>
          </p:nvCxnSpPr>
          <p:spPr>
            <a:xfrm flipH="1">
              <a:off x="1976863" y="1951463"/>
              <a:ext cx="1626914" cy="920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BABD97A-704C-E4D4-B3F5-D3794B6655BF}"/>
                </a:ext>
              </a:extLst>
            </p:cNvPr>
            <p:cNvCxnSpPr/>
            <p:nvPr/>
          </p:nvCxnSpPr>
          <p:spPr>
            <a:xfrm flipH="1">
              <a:off x="1263185" y="3200400"/>
              <a:ext cx="2343763" cy="2925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88122D5-261B-7538-16C2-FA978A91218E}"/>
                </a:ext>
              </a:extLst>
            </p:cNvPr>
            <p:cNvCxnSpPr/>
            <p:nvPr/>
          </p:nvCxnSpPr>
          <p:spPr>
            <a:xfrm flipH="1">
              <a:off x="1107068" y="2676292"/>
              <a:ext cx="2497083" cy="636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 Box 56">
              <a:extLst>
                <a:ext uri="{FF2B5EF4-FFF2-40B4-BE49-F238E27FC236}">
                  <a16:creationId xmlns:a16="http://schemas.microsoft.com/office/drawing/2014/main" id="{169D8413-30B2-540D-D370-11BE93B7FD87}"/>
                </a:ext>
              </a:extLst>
            </p:cNvPr>
            <p:cNvSpPr txBox="1"/>
            <p:nvPr/>
          </p:nvSpPr>
          <p:spPr>
            <a:xfrm>
              <a:off x="3601844" y="1784195"/>
              <a:ext cx="1660635" cy="283779"/>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a:effectLst/>
                  <a:latin typeface="Calibri" panose="020F0502020204030204" pitchFamily="34" charset="0"/>
                  <a:ea typeface="Times New Roman" panose="02020603050405020304" pitchFamily="18" charset="0"/>
                </a:rPr>
                <a:t>Brancaster West Marshes</a:t>
              </a:r>
              <a:endParaRPr lang="en-GB" sz="1200">
                <a:effectLst/>
                <a:latin typeface="Times New Roman" panose="02020603050405020304" pitchFamily="18" charset="0"/>
                <a:ea typeface="Times New Roman" panose="02020603050405020304" pitchFamily="18" charset="0"/>
              </a:endParaRPr>
            </a:p>
          </p:txBody>
        </p:sp>
        <p:sp>
          <p:nvSpPr>
            <p:cNvPr id="13" name="Text Box 57">
              <a:extLst>
                <a:ext uri="{FF2B5EF4-FFF2-40B4-BE49-F238E27FC236}">
                  <a16:creationId xmlns:a16="http://schemas.microsoft.com/office/drawing/2014/main" id="{9592687F-0D78-81F7-23E7-0EFEFFD8676B}"/>
                </a:ext>
              </a:extLst>
            </p:cNvPr>
            <p:cNvSpPr txBox="1"/>
            <p:nvPr/>
          </p:nvSpPr>
          <p:spPr>
            <a:xfrm>
              <a:off x="3601844" y="2520175"/>
              <a:ext cx="1660635" cy="283779"/>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a:effectLst/>
                  <a:latin typeface="Calibri" panose="020F0502020204030204" pitchFamily="34" charset="0"/>
                  <a:ea typeface="Times New Roman" panose="02020603050405020304" pitchFamily="18" charset="0"/>
                </a:rPr>
                <a:t>Cwm Ivy</a:t>
              </a:r>
              <a:endParaRPr lang="en-GB" sz="1200">
                <a:effectLst/>
                <a:latin typeface="Times New Roman" panose="02020603050405020304" pitchFamily="18" charset="0"/>
                <a:ea typeface="Times New Roman" panose="02020603050405020304" pitchFamily="18" charset="0"/>
              </a:endParaRPr>
            </a:p>
          </p:txBody>
        </p:sp>
        <p:sp>
          <p:nvSpPr>
            <p:cNvPr id="14" name="Text Box 58">
              <a:extLst>
                <a:ext uri="{FF2B5EF4-FFF2-40B4-BE49-F238E27FC236}">
                  <a16:creationId xmlns:a16="http://schemas.microsoft.com/office/drawing/2014/main" id="{C3024441-43C8-E898-4A91-16E662516D77}"/>
                </a:ext>
              </a:extLst>
            </p:cNvPr>
            <p:cNvSpPr txBox="1"/>
            <p:nvPr/>
          </p:nvSpPr>
          <p:spPr>
            <a:xfrm>
              <a:off x="3601844" y="3055434"/>
              <a:ext cx="1660635" cy="283779"/>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a:effectLst/>
                  <a:latin typeface="Calibri" panose="020F0502020204030204" pitchFamily="34" charset="0"/>
                  <a:ea typeface="Times New Roman" panose="02020603050405020304" pitchFamily="18" charset="0"/>
                </a:rPr>
                <a:t>Steart Marshes</a:t>
              </a:r>
              <a:endParaRPr lang="en-GB" sz="1200">
                <a:effectLst/>
                <a:latin typeface="Times New Roman" panose="02020603050405020304" pitchFamily="18" charset="0"/>
                <a:ea typeface="Times New Roman" panose="02020603050405020304" pitchFamily="18" charset="0"/>
              </a:endParaRPr>
            </a:p>
          </p:txBody>
        </p:sp>
        <p:sp>
          <p:nvSpPr>
            <p:cNvPr id="15" name="Text Box 59">
              <a:extLst>
                <a:ext uri="{FF2B5EF4-FFF2-40B4-BE49-F238E27FC236}">
                  <a16:creationId xmlns:a16="http://schemas.microsoft.com/office/drawing/2014/main" id="{DF7AB64B-03D4-0AD3-7053-A3399EDB0E7C}"/>
                </a:ext>
              </a:extLst>
            </p:cNvPr>
            <p:cNvSpPr txBox="1"/>
            <p:nvPr/>
          </p:nvSpPr>
          <p:spPr>
            <a:xfrm>
              <a:off x="3713356" y="3557239"/>
              <a:ext cx="1660635" cy="283779"/>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a:effectLst/>
                  <a:latin typeface="Calibri" panose="020F0502020204030204" pitchFamily="34" charset="0"/>
                  <a:ea typeface="Times New Roman" panose="02020603050405020304" pitchFamily="18" charset="0"/>
                </a:rPr>
                <a:t>Medmerry</a:t>
              </a:r>
              <a:endParaRPr lang="en-GB" sz="1200">
                <a:effectLst/>
                <a:latin typeface="Times New Roman" panose="02020603050405020304" pitchFamily="18" charset="0"/>
                <a:ea typeface="Times New Roman" panose="02020603050405020304" pitchFamily="18" charset="0"/>
              </a:endParaRPr>
            </a:p>
          </p:txBody>
        </p:sp>
        <p:cxnSp>
          <p:nvCxnSpPr>
            <p:cNvPr id="16" name="Straight Arrow Connector 15">
              <a:extLst>
                <a:ext uri="{FF2B5EF4-FFF2-40B4-BE49-F238E27FC236}">
                  <a16:creationId xmlns:a16="http://schemas.microsoft.com/office/drawing/2014/main" id="{3F670F50-91F9-05BB-50D4-33360C20D651}"/>
                </a:ext>
              </a:extLst>
            </p:cNvPr>
            <p:cNvCxnSpPr/>
            <p:nvPr/>
          </p:nvCxnSpPr>
          <p:spPr>
            <a:xfrm flipH="1" flipV="1">
              <a:off x="1741139" y="3631890"/>
              <a:ext cx="1971565" cy="457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88966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F1E39-79D1-1CB6-3119-94D0239392C6}"/>
              </a:ext>
            </a:extLst>
          </p:cNvPr>
          <p:cNvSpPr>
            <a:spLocks noGrp="1"/>
          </p:cNvSpPr>
          <p:nvPr>
            <p:ph type="title"/>
          </p:nvPr>
        </p:nvSpPr>
        <p:spPr/>
        <p:txBody>
          <a:bodyPr/>
          <a:lstStyle/>
          <a:p>
            <a:r>
              <a:rPr lang="en-GB" dirty="0"/>
              <a:t>Research aim &amp; objectives</a:t>
            </a:r>
          </a:p>
        </p:txBody>
      </p:sp>
      <p:sp>
        <p:nvSpPr>
          <p:cNvPr id="4" name="Content Placeholder 3">
            <a:extLst>
              <a:ext uri="{FF2B5EF4-FFF2-40B4-BE49-F238E27FC236}">
                <a16:creationId xmlns:a16="http://schemas.microsoft.com/office/drawing/2014/main" id="{905F15BF-5E2B-324C-4B81-D5BE066A5067}"/>
              </a:ext>
            </a:extLst>
          </p:cNvPr>
          <p:cNvSpPr>
            <a:spLocks noGrp="1"/>
          </p:cNvSpPr>
          <p:nvPr>
            <p:ph sz="half" idx="1"/>
          </p:nvPr>
        </p:nvSpPr>
        <p:spPr>
          <a:xfrm>
            <a:off x="901465" y="3547872"/>
            <a:ext cx="4754880" cy="1499616"/>
          </a:xfrm>
        </p:spPr>
        <p:txBody>
          <a:bodyPr>
            <a:normAutofit fontScale="85000" lnSpcReduction="20000"/>
          </a:bodyPr>
          <a:lstStyle/>
          <a:p>
            <a:pPr marL="0" indent="0" algn="ctr">
              <a:buNone/>
            </a:pPr>
            <a:r>
              <a:rPr lang="en-GB" sz="2100" b="1" dirty="0">
                <a:effectLst/>
                <a:ea typeface="Calibri" panose="020F0502020204030204" pitchFamily="34" charset="0"/>
                <a:cs typeface="Calibri" panose="020F0502020204030204" pitchFamily="34" charset="0"/>
              </a:rPr>
              <a:t>Aim </a:t>
            </a:r>
          </a:p>
          <a:p>
            <a:pPr>
              <a:buFont typeface="Arial" panose="020B0604020202020204" pitchFamily="34" charset="0"/>
              <a:buChar char="•"/>
            </a:pPr>
            <a:endParaRPr lang="en-GB" sz="1800" b="1" dirty="0">
              <a:effectLst/>
              <a:ea typeface="Calibri" panose="020F0502020204030204" pitchFamily="34" charset="0"/>
              <a:cs typeface="Calibri" panose="020F0502020204030204" pitchFamily="34" charset="0"/>
            </a:endParaRPr>
          </a:p>
          <a:p>
            <a:pPr>
              <a:buFont typeface="Arial" panose="020B0604020202020204" pitchFamily="34" charset="0"/>
              <a:buChar char="•"/>
            </a:pPr>
            <a:r>
              <a:rPr lang="en-GB" sz="1800" dirty="0">
                <a:effectLst/>
                <a:ea typeface="Calibri" panose="020F0502020204030204" pitchFamily="34" charset="0"/>
                <a:cs typeface="Calibri" panose="020F0502020204030204" pitchFamily="34" charset="0"/>
              </a:rPr>
              <a:t>Evaluate the efficacy and suitability of photographic manipulation as a tool to facilitate the public consultation process at MR sites, using Cwm Ivy Marsh as the case study site</a:t>
            </a:r>
            <a:endParaRPr lang="en-GB" sz="1800" dirty="0">
              <a:effectLst/>
              <a:ea typeface="Calibri" panose="020F0502020204030204" pitchFamily="34" charset="0"/>
              <a:cs typeface="Times New Roman" panose="02020603050405020304" pitchFamily="18" charset="0"/>
            </a:endParaRPr>
          </a:p>
          <a:p>
            <a:endParaRPr lang="en-GB" dirty="0"/>
          </a:p>
        </p:txBody>
      </p:sp>
      <p:sp>
        <p:nvSpPr>
          <p:cNvPr id="5" name="Content Placeholder 4">
            <a:extLst>
              <a:ext uri="{FF2B5EF4-FFF2-40B4-BE49-F238E27FC236}">
                <a16:creationId xmlns:a16="http://schemas.microsoft.com/office/drawing/2014/main" id="{BCC2884F-AB43-0251-1C77-FF3E83993DD7}"/>
              </a:ext>
            </a:extLst>
          </p:cNvPr>
          <p:cNvSpPr>
            <a:spLocks noGrp="1"/>
          </p:cNvSpPr>
          <p:nvPr>
            <p:ph sz="half" idx="2"/>
          </p:nvPr>
        </p:nvSpPr>
        <p:spPr/>
        <p:txBody>
          <a:bodyPr>
            <a:normAutofit fontScale="85000" lnSpcReduction="20000"/>
          </a:bodyPr>
          <a:lstStyle/>
          <a:p>
            <a:pPr marL="0" lvl="0" indent="0" algn="ctr">
              <a:lnSpc>
                <a:spcPct val="150000"/>
              </a:lnSpc>
              <a:buNone/>
            </a:pPr>
            <a:r>
              <a:rPr lang="en-GB" sz="2100" b="1" dirty="0">
                <a:effectLst/>
                <a:ea typeface="Calibri" panose="020F0502020204030204" pitchFamily="34" charset="0"/>
                <a:cs typeface="Calibri" panose="020F0502020204030204" pitchFamily="34" charset="0"/>
              </a:rPr>
              <a:t>Objectives</a:t>
            </a:r>
          </a:p>
          <a:p>
            <a:pPr marL="342900" lvl="0" indent="-342900">
              <a:lnSpc>
                <a:spcPct val="150000"/>
              </a:lnSpc>
              <a:buFont typeface="+mj-lt"/>
              <a:buAutoNum type="arabicPeriod"/>
            </a:pPr>
            <a:endParaRPr lang="en-GB" sz="1800" dirty="0">
              <a:ea typeface="Calibri" panose="020F0502020204030204" pitchFamily="34" charset="0"/>
              <a:cs typeface="Calibri" panose="020F0502020204030204" pitchFamily="34" charset="0"/>
            </a:endParaRPr>
          </a:p>
          <a:p>
            <a:pPr marL="342900" lvl="0" indent="-342900">
              <a:lnSpc>
                <a:spcPct val="150000"/>
              </a:lnSpc>
              <a:buFont typeface="+mj-lt"/>
              <a:buAutoNum type="arabicPeriod"/>
            </a:pPr>
            <a:r>
              <a:rPr lang="en-GB" sz="1800" dirty="0">
                <a:effectLst/>
                <a:ea typeface="Calibri" panose="020F0502020204030204" pitchFamily="34" charset="0"/>
                <a:cs typeface="Calibri" panose="020F0502020204030204" pitchFamily="34" charset="0"/>
              </a:rPr>
              <a:t>To develop PM scenario imagery to facilitate public engagement of saltmarsh MR schemes </a:t>
            </a:r>
            <a:endParaRPr lang="en-GB" sz="1800" dirty="0">
              <a:effectLst/>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GB" sz="1800" dirty="0">
                <a:effectLst/>
                <a:ea typeface="Calibri" panose="020F0502020204030204" pitchFamily="34" charset="0"/>
                <a:cs typeface="Calibri" panose="020F0502020204030204" pitchFamily="34" charset="0"/>
              </a:rPr>
              <a:t>To evaluate local public perception of scenario imagery in saltmarsh MR schemes</a:t>
            </a:r>
            <a:endParaRPr lang="en-GB" sz="1800" dirty="0">
              <a:effectLst/>
              <a:ea typeface="Times New Roman" panose="02020603050405020304" pitchFamily="18" charset="0"/>
            </a:endParaRPr>
          </a:p>
          <a:p>
            <a:pPr marL="342900" lvl="0" indent="-342900">
              <a:lnSpc>
                <a:spcPct val="150000"/>
              </a:lnSpc>
              <a:buFont typeface="+mj-lt"/>
              <a:buAutoNum type="arabicPeriod"/>
            </a:pPr>
            <a:r>
              <a:rPr lang="en-GB" sz="1800" dirty="0">
                <a:effectLst/>
                <a:ea typeface="Calibri" panose="020F0502020204030204" pitchFamily="34" charset="0"/>
                <a:cs typeface="Calibri" panose="020F0502020204030204" pitchFamily="34" charset="0"/>
              </a:rPr>
              <a:t>To propose recommendations (both positive and negative) for scenario imagery and public engagement using PM</a:t>
            </a:r>
            <a:endParaRPr lang="en-GB" sz="18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90836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023E-21E0-F775-A239-995C06E9BB37}"/>
              </a:ext>
            </a:extLst>
          </p:cNvPr>
          <p:cNvSpPr>
            <a:spLocks noGrp="1"/>
          </p:cNvSpPr>
          <p:nvPr>
            <p:ph type="title"/>
          </p:nvPr>
        </p:nvSpPr>
        <p:spPr/>
        <p:txBody>
          <a:bodyPr/>
          <a:lstStyle/>
          <a:p>
            <a:r>
              <a:rPr lang="en-GB" dirty="0"/>
              <a:t>Cwm Ivy</a:t>
            </a:r>
          </a:p>
        </p:txBody>
      </p:sp>
      <p:sp>
        <p:nvSpPr>
          <p:cNvPr id="12" name="Content Placeholder 11">
            <a:extLst>
              <a:ext uri="{FF2B5EF4-FFF2-40B4-BE49-F238E27FC236}">
                <a16:creationId xmlns:a16="http://schemas.microsoft.com/office/drawing/2014/main" id="{5CD10233-D6D5-23C7-CD67-53C087E53573}"/>
              </a:ext>
            </a:extLst>
          </p:cNvPr>
          <p:cNvSpPr>
            <a:spLocks noGrp="1"/>
          </p:cNvSpPr>
          <p:nvPr>
            <p:ph sz="half" idx="1"/>
          </p:nvPr>
        </p:nvSpPr>
        <p:spPr/>
        <p:txBody>
          <a:bodyPr>
            <a:normAutofit lnSpcReduction="10000"/>
          </a:bodyPr>
          <a:lstStyle/>
          <a:p>
            <a:r>
              <a:rPr lang="en-GB" dirty="0"/>
              <a:t>Situated in Whiteford Nature Reserve (North Gower, South Wales) within the wider Burry Inlet</a:t>
            </a:r>
          </a:p>
          <a:p>
            <a:r>
              <a:rPr lang="en-GB" dirty="0"/>
              <a:t>Historic sea-wall &amp; national coastal footpath breached in August 2014</a:t>
            </a:r>
          </a:p>
          <a:p>
            <a:r>
              <a:rPr lang="en-GB" dirty="0"/>
              <a:t>MR strategy employed in the Shoreline Management Plan (Halcrow, 2012) i.e. No Active Intervention</a:t>
            </a:r>
          </a:p>
          <a:p>
            <a:r>
              <a:rPr lang="en-GB" dirty="0"/>
              <a:t>Transition to 39ha of saltmarsh (NRW, 2021; National Trust, 2021)</a:t>
            </a:r>
          </a:p>
          <a:p>
            <a:r>
              <a:rPr lang="en-GB" dirty="0"/>
              <a:t>Local opposition to the scheme</a:t>
            </a:r>
          </a:p>
          <a:p>
            <a:endParaRPr lang="en-GB" dirty="0"/>
          </a:p>
          <a:p>
            <a:endParaRPr lang="en-GB" dirty="0"/>
          </a:p>
        </p:txBody>
      </p:sp>
      <p:grpSp>
        <p:nvGrpSpPr>
          <p:cNvPr id="4" name="Group 3">
            <a:extLst>
              <a:ext uri="{FF2B5EF4-FFF2-40B4-BE49-F238E27FC236}">
                <a16:creationId xmlns:a16="http://schemas.microsoft.com/office/drawing/2014/main" id="{D39B2AA9-CAA1-222D-2BBB-23F8AC049DD5}"/>
              </a:ext>
            </a:extLst>
          </p:cNvPr>
          <p:cNvGrpSpPr/>
          <p:nvPr/>
        </p:nvGrpSpPr>
        <p:grpSpPr>
          <a:xfrm>
            <a:off x="7107044" y="3330384"/>
            <a:ext cx="5084956" cy="3527616"/>
            <a:chOff x="-2291161" y="1924093"/>
            <a:chExt cx="4811916" cy="2373536"/>
          </a:xfrm>
        </p:grpSpPr>
        <p:grpSp>
          <p:nvGrpSpPr>
            <p:cNvPr id="5" name="Group 4">
              <a:extLst>
                <a:ext uri="{FF2B5EF4-FFF2-40B4-BE49-F238E27FC236}">
                  <a16:creationId xmlns:a16="http://schemas.microsoft.com/office/drawing/2014/main" id="{8C5D077F-3861-C11E-F6AA-38BA52AC5FFE}"/>
                </a:ext>
              </a:extLst>
            </p:cNvPr>
            <p:cNvGrpSpPr/>
            <p:nvPr/>
          </p:nvGrpSpPr>
          <p:grpSpPr>
            <a:xfrm>
              <a:off x="-2218345" y="1924093"/>
              <a:ext cx="4662259" cy="1889475"/>
              <a:chOff x="-2738213" y="2285966"/>
              <a:chExt cx="5754857" cy="2244837"/>
            </a:xfrm>
          </p:grpSpPr>
          <p:pic>
            <p:nvPicPr>
              <p:cNvPr id="7" name="Picture 6">
                <a:extLst>
                  <a:ext uri="{FF2B5EF4-FFF2-40B4-BE49-F238E27FC236}">
                    <a16:creationId xmlns:a16="http://schemas.microsoft.com/office/drawing/2014/main" id="{2BD9DCC2-7A43-166B-E742-D80F35B27001}"/>
                  </a:ext>
                </a:extLst>
              </p:cNvPr>
              <p:cNvPicPr>
                <a:picLocks noChangeAspect="1"/>
              </p:cNvPicPr>
              <p:nvPr/>
            </p:nvPicPr>
            <p:blipFill>
              <a:blip r:embed="rId2"/>
              <a:stretch>
                <a:fillRect/>
              </a:stretch>
            </p:blipFill>
            <p:spPr>
              <a:xfrm>
                <a:off x="157160" y="2285973"/>
                <a:ext cx="2859484" cy="2244829"/>
              </a:xfrm>
              <a:prstGeom prst="rect">
                <a:avLst/>
              </a:prstGeom>
            </p:spPr>
          </p:pic>
          <p:pic>
            <p:nvPicPr>
              <p:cNvPr id="8" name="Picture 7">
                <a:extLst>
                  <a:ext uri="{FF2B5EF4-FFF2-40B4-BE49-F238E27FC236}">
                    <a16:creationId xmlns:a16="http://schemas.microsoft.com/office/drawing/2014/main" id="{E6409E05-E845-F28D-42BD-594219A4FDE0}"/>
                  </a:ext>
                </a:extLst>
              </p:cNvPr>
              <p:cNvPicPr>
                <a:picLocks noChangeAspect="1"/>
              </p:cNvPicPr>
              <p:nvPr/>
            </p:nvPicPr>
            <p:blipFill>
              <a:blip r:embed="rId3"/>
              <a:stretch>
                <a:fillRect/>
              </a:stretch>
            </p:blipFill>
            <p:spPr>
              <a:xfrm>
                <a:off x="-2738213" y="2285966"/>
                <a:ext cx="2738775" cy="2244837"/>
              </a:xfrm>
              <a:prstGeom prst="rect">
                <a:avLst/>
              </a:prstGeom>
            </p:spPr>
          </p:pic>
        </p:grpSp>
        <p:sp>
          <p:nvSpPr>
            <p:cNvPr id="6" name="Text Box 10">
              <a:extLst>
                <a:ext uri="{FF2B5EF4-FFF2-40B4-BE49-F238E27FC236}">
                  <a16:creationId xmlns:a16="http://schemas.microsoft.com/office/drawing/2014/main" id="{723CAA58-CD9B-5C0E-5615-E46269038134}"/>
                </a:ext>
              </a:extLst>
            </p:cNvPr>
            <p:cNvSpPr txBox="1"/>
            <p:nvPr/>
          </p:nvSpPr>
          <p:spPr>
            <a:xfrm>
              <a:off x="-2291161" y="3871537"/>
              <a:ext cx="4811916" cy="426092"/>
            </a:xfrm>
            <a:prstGeom prst="rect">
              <a:avLst/>
            </a:prstGeom>
            <a:solidFill>
              <a:schemeClr val="lt1"/>
            </a:solidFill>
            <a:ln w="6350">
              <a:noFill/>
            </a:ln>
          </p:spPr>
          <p:txBody>
            <a:bodyPr rot="0" spcFirstLastPara="0" vert="horz" wrap="square" lIns="90000" tIns="45720" rIns="91440" bIns="45720" numCol="1" spcCol="0" rtlCol="0" fromWordArt="0" anchor="t" anchorCtr="0" forceAA="0" compatLnSpc="1">
              <a:prstTxWarp prst="textNoShape">
                <a:avLst/>
              </a:prstTxWarp>
              <a:noAutofit/>
            </a:bodyPr>
            <a:lstStyle/>
            <a:p>
              <a:r>
                <a:rPr lang="en-GB" sz="1000" dirty="0">
                  <a:effectLst/>
                  <a:latin typeface="Calibri" panose="020F0502020204030204" pitchFamily="34" charset="0"/>
                  <a:ea typeface="Times New Roman" panose="02020603050405020304" pitchFamily="18" charset="0"/>
                </a:rPr>
                <a:t>Aerial Imagery of Cwm Ivy marsh. Left, 2009, prior to sea wall beach. Right, 2021, almost 7 years post sea wall breach (Google Earth Pro, 2021)</a:t>
              </a:r>
              <a:endParaRPr lang="en-GB" sz="1200" dirty="0">
                <a:effectLst/>
                <a:latin typeface="Times New Roman" panose="02020603050405020304" pitchFamily="18" charset="0"/>
                <a:ea typeface="Times New Roman" panose="02020603050405020304" pitchFamily="18" charset="0"/>
              </a:endParaRPr>
            </a:p>
          </p:txBody>
        </p:sp>
      </p:grpSp>
      <p:grpSp>
        <p:nvGrpSpPr>
          <p:cNvPr id="9" name="Group 8">
            <a:extLst>
              <a:ext uri="{FF2B5EF4-FFF2-40B4-BE49-F238E27FC236}">
                <a16:creationId xmlns:a16="http://schemas.microsoft.com/office/drawing/2014/main" id="{1DB4BB27-6045-C102-D68C-5430C04CD593}"/>
              </a:ext>
            </a:extLst>
          </p:cNvPr>
          <p:cNvGrpSpPr/>
          <p:nvPr/>
        </p:nvGrpSpPr>
        <p:grpSpPr>
          <a:xfrm>
            <a:off x="7015604" y="0"/>
            <a:ext cx="5084956" cy="3546170"/>
            <a:chOff x="0" y="0"/>
            <a:chExt cx="3856990" cy="2907031"/>
          </a:xfrm>
        </p:grpSpPr>
        <p:pic>
          <p:nvPicPr>
            <p:cNvPr id="10" name="Content Placeholder 4">
              <a:extLst>
                <a:ext uri="{FF2B5EF4-FFF2-40B4-BE49-F238E27FC236}">
                  <a16:creationId xmlns:a16="http://schemas.microsoft.com/office/drawing/2014/main" id="{8E7529A1-33C1-A6A5-5700-3A518C3E01ED}"/>
                </a:ext>
              </a:extLst>
            </p:cNvPr>
            <p:cNvPicPr>
              <a:picLocks noGrp="1" noChangeAspect="1"/>
            </p:cNvPicPr>
            <p:nvPr/>
          </p:nvPicPr>
          <p:blipFill rotWithShape="1">
            <a:blip r:embed="rId4" cstate="print">
              <a:extLst>
                <a:ext uri="{28A0092B-C50C-407E-A947-70E740481C1C}">
                  <a14:useLocalDpi xmlns:a14="http://schemas.microsoft.com/office/drawing/2010/main" val="0"/>
                </a:ext>
              </a:extLst>
            </a:blip>
            <a:srcRect l="26669" t="13399" r="34410" b="46879"/>
            <a:stretch/>
          </p:blipFill>
          <p:spPr>
            <a:xfrm>
              <a:off x="0" y="0"/>
              <a:ext cx="3856990" cy="2459990"/>
            </a:xfrm>
            <a:prstGeom prst="rect">
              <a:avLst/>
            </a:prstGeom>
          </p:spPr>
        </p:pic>
        <p:sp>
          <p:nvSpPr>
            <p:cNvPr id="11" name="TextBox 6">
              <a:extLst>
                <a:ext uri="{FF2B5EF4-FFF2-40B4-BE49-F238E27FC236}">
                  <a16:creationId xmlns:a16="http://schemas.microsoft.com/office/drawing/2014/main" id="{D77439CC-CFCE-AA3F-CE24-F495DB7F6B18}"/>
                </a:ext>
              </a:extLst>
            </p:cNvPr>
            <p:cNvSpPr txBox="1"/>
            <p:nvPr/>
          </p:nvSpPr>
          <p:spPr>
            <a:xfrm>
              <a:off x="70339" y="2461806"/>
              <a:ext cx="3671667" cy="445225"/>
            </a:xfrm>
            <a:prstGeom prst="rect">
              <a:avLst/>
            </a:prstGeom>
            <a:noFill/>
          </p:spPr>
          <p:txBody>
            <a:bodyPr wrap="square" rtlCol="0">
              <a:noAutofit/>
            </a:bodyPr>
            <a:lstStyle/>
            <a:p>
              <a:r>
                <a:rPr lang="en-GB" sz="1000" kern="1200" dirty="0">
                  <a:solidFill>
                    <a:srgbClr val="000000"/>
                  </a:solidFill>
                  <a:effectLst/>
                  <a:latin typeface="Calibri" panose="020F0502020204030204" pitchFamily="34" charset="0"/>
                  <a:ea typeface="Times New Roman" panose="02020603050405020304" pitchFamily="18" charset="0"/>
                </a:rPr>
                <a:t>Proposed actions for Cwm Ivy marsh at the sea wall breach (NRW, 2021)</a:t>
              </a:r>
              <a:endParaRPr lang="en-GB" sz="1200" dirty="0">
                <a:effectLst/>
                <a:latin typeface="Times New Roman" panose="02020603050405020304" pitchFamily="18" charset="0"/>
                <a:ea typeface="Times New Roman" panose="02020603050405020304" pitchFamily="18" charset="0"/>
              </a:endParaRPr>
            </a:p>
          </p:txBody>
        </p:sp>
      </p:grpSp>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A2B69E0E-3944-DBE8-C19B-659FBB3945AA}"/>
                  </a:ext>
                </a:extLst>
              </p14:cNvPr>
              <p14:cNvContentPartPr/>
              <p14:nvPr/>
            </p14:nvContentPartPr>
            <p14:xfrm>
              <a:off x="9091572" y="4077844"/>
              <a:ext cx="189000" cy="246600"/>
            </p14:xfrm>
          </p:contentPart>
        </mc:Choice>
        <mc:Fallback xmlns="">
          <p:pic>
            <p:nvPicPr>
              <p:cNvPr id="14" name="Ink 13">
                <a:extLst>
                  <a:ext uri="{FF2B5EF4-FFF2-40B4-BE49-F238E27FC236}">
                    <a16:creationId xmlns:a16="http://schemas.microsoft.com/office/drawing/2014/main" id="{A2B69E0E-3944-DBE8-C19B-659FBB3945AA}"/>
                  </a:ext>
                </a:extLst>
              </p:cNvPr>
              <p:cNvPicPr/>
              <p:nvPr/>
            </p:nvPicPr>
            <p:blipFill>
              <a:blip r:embed="rId6"/>
              <a:stretch>
                <a:fillRect/>
              </a:stretch>
            </p:blipFill>
            <p:spPr>
              <a:xfrm>
                <a:off x="9082932" y="4068844"/>
                <a:ext cx="206640" cy="2642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5" name="Ink 14">
                <a:extLst>
                  <a:ext uri="{FF2B5EF4-FFF2-40B4-BE49-F238E27FC236}">
                    <a16:creationId xmlns:a16="http://schemas.microsoft.com/office/drawing/2014/main" id="{26E4CC04-0515-109C-9CB2-D989A040C769}"/>
                  </a:ext>
                </a:extLst>
              </p14:cNvPr>
              <p14:cNvContentPartPr/>
              <p14:nvPr/>
            </p14:nvContentPartPr>
            <p14:xfrm>
              <a:off x="11658634" y="4097644"/>
              <a:ext cx="232200" cy="284400"/>
            </p14:xfrm>
          </p:contentPart>
        </mc:Choice>
        <mc:Fallback xmlns="">
          <p:pic>
            <p:nvPicPr>
              <p:cNvPr id="15" name="Ink 14">
                <a:extLst>
                  <a:ext uri="{FF2B5EF4-FFF2-40B4-BE49-F238E27FC236}">
                    <a16:creationId xmlns:a16="http://schemas.microsoft.com/office/drawing/2014/main" id="{26E4CC04-0515-109C-9CB2-D989A040C769}"/>
                  </a:ext>
                </a:extLst>
              </p:cNvPr>
              <p:cNvPicPr/>
              <p:nvPr/>
            </p:nvPicPr>
            <p:blipFill>
              <a:blip r:embed="rId8"/>
              <a:stretch>
                <a:fillRect/>
              </a:stretch>
            </p:blipFill>
            <p:spPr>
              <a:xfrm>
                <a:off x="11649994" y="4088644"/>
                <a:ext cx="249840" cy="302040"/>
              </a:xfrm>
              <a:prstGeom prst="rect">
                <a:avLst/>
              </a:prstGeom>
            </p:spPr>
          </p:pic>
        </mc:Fallback>
      </mc:AlternateContent>
    </p:spTree>
    <p:extLst>
      <p:ext uri="{BB962C8B-B14F-4D97-AF65-F5344CB8AC3E}">
        <p14:creationId xmlns:p14="http://schemas.microsoft.com/office/powerpoint/2010/main" val="409909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22B76-AF48-9D31-D03A-9DFEDE1C0FB0}"/>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EB275544-DF2E-9ABD-72FC-72D1166EEBB2}"/>
              </a:ext>
            </a:extLst>
          </p:cNvPr>
          <p:cNvSpPr>
            <a:spLocks noGrp="1"/>
          </p:cNvSpPr>
          <p:nvPr>
            <p:ph idx="1"/>
          </p:nvPr>
        </p:nvSpPr>
        <p:spPr>
          <a:xfrm>
            <a:off x="1024128" y="2286000"/>
            <a:ext cx="9867392" cy="4023360"/>
          </a:xfrm>
        </p:spPr>
        <p:txBody>
          <a:bodyPr>
            <a:normAutofit/>
          </a:bodyPr>
          <a:lstStyle/>
          <a:p>
            <a:r>
              <a:rPr lang="en-GB" dirty="0"/>
              <a:t>Two forms of scientific communication (Illingworth &amp; Allen, 2020):</a:t>
            </a:r>
          </a:p>
          <a:p>
            <a:pPr marL="653796" lvl="2" indent="-342900">
              <a:buFont typeface="+mj-lt"/>
              <a:buAutoNum type="arabicPeriod"/>
            </a:pPr>
            <a:r>
              <a:rPr lang="en-GB" dirty="0"/>
              <a:t>Public outreach - piloted by qualified researchers to lesser adept audiences via public institutions or broadcasting</a:t>
            </a:r>
          </a:p>
          <a:p>
            <a:pPr marL="653796" lvl="2" indent="-342900">
              <a:buFont typeface="+mj-lt"/>
              <a:buAutoNum type="arabicPeriod"/>
            </a:pPr>
            <a:r>
              <a:rPr lang="en-GB" dirty="0"/>
              <a:t>Science in-reach – communication of scientific research between equal and adept researchers via academia &amp; peer-reviewed journals</a:t>
            </a:r>
          </a:p>
          <a:p>
            <a:pPr marL="128016" lvl="1" indent="0">
              <a:lnSpc>
                <a:spcPct val="100000"/>
              </a:lnSpc>
              <a:buNone/>
            </a:pPr>
            <a:r>
              <a:rPr lang="en-GB" dirty="0"/>
              <a:t>IPCC (2018) issued six key principles for effective climate communication, no.6: “Only utilise the most effectual visual communication” – vital in order for PM to be considered a worthy visualisation method</a:t>
            </a:r>
          </a:p>
          <a:p>
            <a:pPr marL="128016" lvl="1" indent="0">
              <a:lnSpc>
                <a:spcPct val="100000"/>
              </a:lnSpc>
              <a:buNone/>
            </a:pPr>
            <a:r>
              <a:rPr lang="en-GB" dirty="0"/>
              <a:t>Coastal decision-makers are frequently </a:t>
            </a:r>
            <a:r>
              <a:rPr lang="en-GB" sz="1800" dirty="0">
                <a:solidFill>
                  <a:srgbClr val="000000"/>
                </a:solidFill>
                <a:effectLst/>
                <a:ea typeface="Times New Roman" panose="02020603050405020304" pitchFamily="18" charset="0"/>
              </a:rPr>
              <a:t>condemned for inadequately involving the public in decision-making processes</a:t>
            </a:r>
            <a:r>
              <a:rPr lang="en-GB" dirty="0">
                <a:effectLst/>
              </a:rPr>
              <a:t> and dispersing data for projected schemes in extensive, complex documents that are difficult to acquire, calling for innovative communication methods (King 1999; Belfiore, 2000; MAFF, 2000)</a:t>
            </a:r>
          </a:p>
          <a:p>
            <a:pPr marL="128016" lvl="1" indent="0">
              <a:lnSpc>
                <a:spcPct val="100000"/>
              </a:lnSpc>
              <a:buNone/>
            </a:pPr>
            <a:r>
              <a:rPr lang="en-GB" dirty="0"/>
              <a:t>Developments in IT facilitated improved visualisations for coastal public consultation (Brown et al., 2006; Jude et al., 2006)</a:t>
            </a:r>
          </a:p>
          <a:p>
            <a:pPr marL="128016" lvl="1" indent="0">
              <a:buNone/>
            </a:pPr>
            <a:endParaRPr lang="en-GB" dirty="0">
              <a:effectLst/>
            </a:endParaRPr>
          </a:p>
          <a:p>
            <a:pPr marL="128016" lvl="1" indent="0">
              <a:buNone/>
            </a:pPr>
            <a:endParaRPr lang="en-GB" dirty="0"/>
          </a:p>
          <a:p>
            <a:pPr marL="310896" lvl="2" indent="0">
              <a:buNone/>
            </a:pPr>
            <a:endParaRPr lang="en-GB" dirty="0"/>
          </a:p>
        </p:txBody>
      </p:sp>
    </p:spTree>
    <p:extLst>
      <p:ext uri="{BB962C8B-B14F-4D97-AF65-F5344CB8AC3E}">
        <p14:creationId xmlns:p14="http://schemas.microsoft.com/office/powerpoint/2010/main" val="159456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ECD05-4052-7D4C-01F4-EC5D0B0242BC}"/>
              </a:ext>
            </a:extLst>
          </p:cNvPr>
          <p:cNvSpPr>
            <a:spLocks noGrp="1"/>
          </p:cNvSpPr>
          <p:nvPr>
            <p:ph type="title"/>
          </p:nvPr>
        </p:nvSpPr>
        <p:spPr/>
        <p:txBody>
          <a:bodyPr/>
          <a:lstStyle/>
          <a:p>
            <a:r>
              <a:rPr lang="en-GB" dirty="0"/>
              <a:t>Literature review (continued)</a:t>
            </a:r>
          </a:p>
        </p:txBody>
      </p:sp>
      <p:sp>
        <p:nvSpPr>
          <p:cNvPr id="3" name="Content Placeholder 2">
            <a:extLst>
              <a:ext uri="{FF2B5EF4-FFF2-40B4-BE49-F238E27FC236}">
                <a16:creationId xmlns:a16="http://schemas.microsoft.com/office/drawing/2014/main" id="{D3CA6B3F-90A2-6EFE-1060-C745FC95BC62}"/>
              </a:ext>
            </a:extLst>
          </p:cNvPr>
          <p:cNvSpPr>
            <a:spLocks noGrp="1"/>
          </p:cNvSpPr>
          <p:nvPr>
            <p:ph idx="1"/>
          </p:nvPr>
        </p:nvSpPr>
        <p:spPr/>
        <p:txBody>
          <a:bodyPr>
            <a:noAutofit/>
          </a:bodyPr>
          <a:lstStyle/>
          <a:p>
            <a:r>
              <a:rPr lang="en-GB" sz="1600" dirty="0">
                <a:solidFill>
                  <a:srgbClr val="000000"/>
                </a:solidFill>
                <a:effectLst/>
                <a:ea typeface="Times New Roman" panose="02020603050405020304" pitchFamily="18" charset="0"/>
              </a:rPr>
              <a:t>GIS has long been endorsed as a feasible means to advance communication and involvement in coastal practice (</a:t>
            </a:r>
            <a:r>
              <a:rPr lang="en-GB" sz="1600" dirty="0" err="1">
                <a:solidFill>
                  <a:srgbClr val="000000"/>
                </a:solidFill>
                <a:effectLst/>
                <a:ea typeface="Times New Roman" panose="02020603050405020304" pitchFamily="18" charset="0"/>
              </a:rPr>
              <a:t>O’Regan</a:t>
            </a:r>
            <a:r>
              <a:rPr lang="en-GB" sz="1600" dirty="0">
                <a:solidFill>
                  <a:srgbClr val="000000"/>
                </a:solidFill>
                <a:effectLst/>
                <a:ea typeface="Times New Roman" panose="02020603050405020304" pitchFamily="18" charset="0"/>
              </a:rPr>
              <a:t>, 1996; Bartlett, 2000)</a:t>
            </a:r>
          </a:p>
          <a:p>
            <a:r>
              <a:rPr lang="en-GB" sz="1600" dirty="0">
                <a:solidFill>
                  <a:srgbClr val="000000"/>
                </a:solidFill>
                <a:ea typeface="Times New Roman" panose="02020603050405020304" pitchFamily="18" charset="0"/>
              </a:rPr>
              <a:t>S</a:t>
            </a:r>
            <a:r>
              <a:rPr lang="en-GB" sz="1600" dirty="0">
                <a:solidFill>
                  <a:srgbClr val="000000"/>
                </a:solidFill>
                <a:effectLst/>
                <a:ea typeface="Times New Roman" panose="02020603050405020304" pitchFamily="18" charset="0"/>
              </a:rPr>
              <a:t>ole GIS use in MR schemes in particular, offers little visual environmental insight to the future for those involved in the public consultation process (Norton et al., 2019)</a:t>
            </a:r>
            <a:r>
              <a:rPr lang="en-GB" sz="1600" dirty="0">
                <a:effectLst/>
              </a:rPr>
              <a:t> </a:t>
            </a:r>
          </a:p>
          <a:p>
            <a:r>
              <a:rPr lang="en-GB" sz="1600" dirty="0">
                <a:solidFill>
                  <a:srgbClr val="2E2E2E"/>
                </a:solidFill>
                <a:ea typeface="Times New Roman" panose="02020603050405020304" pitchFamily="18" charset="0"/>
              </a:rPr>
              <a:t>R</a:t>
            </a:r>
            <a:r>
              <a:rPr lang="en-GB" sz="1600" dirty="0">
                <a:solidFill>
                  <a:srgbClr val="2E2E2E"/>
                </a:solidFill>
                <a:effectLst/>
                <a:ea typeface="Times New Roman" panose="02020603050405020304" pitchFamily="18" charset="0"/>
              </a:rPr>
              <a:t>ecent estimations in Shoreline Management Plans outline that 10% of coastlines in England and Wales will necessitate MR, this is projected to increase to 15% by 2060 (Estevez and Williams, 2015) </a:t>
            </a:r>
          </a:p>
          <a:p>
            <a:r>
              <a:rPr lang="en-GB" sz="1600" dirty="0">
                <a:solidFill>
                  <a:srgbClr val="2E2E2E"/>
                </a:solidFill>
                <a:effectLst/>
                <a:ea typeface="Times New Roman" panose="02020603050405020304" pitchFamily="18" charset="0"/>
              </a:rPr>
              <a:t>MR is frequently regarded as contentious through its perception of “surrendering land to the sea” (Myatt et al., 2003)</a:t>
            </a:r>
          </a:p>
          <a:p>
            <a:r>
              <a:rPr lang="en-GB" sz="1600" dirty="0">
                <a:solidFill>
                  <a:srgbClr val="2E2E2E"/>
                </a:solidFill>
                <a:effectLst/>
                <a:ea typeface="Times New Roman" panose="02020603050405020304" pitchFamily="18" charset="0"/>
              </a:rPr>
              <a:t>Therefore, the accomplishment of habitat creation plans is reliant on comprehensive and impartial consultation with the public and the local-area stakeholders</a:t>
            </a:r>
          </a:p>
          <a:p>
            <a:r>
              <a:rPr lang="en-GB" sz="1600" dirty="0">
                <a:solidFill>
                  <a:srgbClr val="2E2E2E"/>
                </a:solidFill>
                <a:effectLst/>
                <a:ea typeface="Times New Roman" panose="02020603050405020304" pitchFamily="18" charset="0"/>
              </a:rPr>
              <a:t>Ineffective consultation with stakeholders of MR areas can result in stalemates and surges in public activism, thus interrupting progress towards climate-adaption policies (</a:t>
            </a:r>
            <a:r>
              <a:rPr lang="en-GB" sz="1600" dirty="0" err="1">
                <a:solidFill>
                  <a:srgbClr val="2E2E2E"/>
                </a:solidFill>
                <a:effectLst/>
                <a:ea typeface="Times New Roman" panose="02020603050405020304" pitchFamily="18" charset="0"/>
              </a:rPr>
              <a:t>Buser</a:t>
            </a:r>
            <a:r>
              <a:rPr lang="en-GB" sz="1600" dirty="0">
                <a:solidFill>
                  <a:srgbClr val="2E2E2E"/>
                </a:solidFill>
                <a:effectLst/>
                <a:ea typeface="Times New Roman" panose="02020603050405020304" pitchFamily="18" charset="0"/>
              </a:rPr>
              <a:t>, 2020) - evident at Cwm Ivy </a:t>
            </a:r>
          </a:p>
          <a:p>
            <a:r>
              <a:rPr lang="en-GB" sz="1600" dirty="0">
                <a:solidFill>
                  <a:srgbClr val="2E2E2E"/>
                </a:solidFill>
                <a:ea typeface="Times New Roman" panose="02020603050405020304" pitchFamily="18" charset="0"/>
              </a:rPr>
              <a:t>E</a:t>
            </a:r>
            <a:r>
              <a:rPr lang="en-GB" sz="1600" dirty="0">
                <a:solidFill>
                  <a:srgbClr val="2E2E2E"/>
                </a:solidFill>
                <a:effectLst/>
                <a:ea typeface="Times New Roman" panose="02020603050405020304" pitchFamily="18" charset="0"/>
              </a:rPr>
              <a:t>ffective, efficient, prompt and precise public consultation can fast-track habitat creation projects, even the largest MR plans (Scott et al., 2015) – </a:t>
            </a:r>
            <a:r>
              <a:rPr lang="en-GB" sz="1600" dirty="0" err="1">
                <a:solidFill>
                  <a:srgbClr val="2E2E2E"/>
                </a:solidFill>
                <a:effectLst/>
                <a:ea typeface="Times New Roman" panose="02020603050405020304" pitchFamily="18" charset="0"/>
              </a:rPr>
              <a:t>Medmerry</a:t>
            </a:r>
            <a:r>
              <a:rPr lang="en-GB" sz="1600" dirty="0">
                <a:solidFill>
                  <a:srgbClr val="2E2E2E"/>
                </a:solidFill>
                <a:effectLst/>
                <a:ea typeface="Times New Roman" panose="02020603050405020304" pitchFamily="18" charset="0"/>
              </a:rPr>
              <a:t> &amp; </a:t>
            </a:r>
            <a:r>
              <a:rPr lang="en-GB" sz="1600" dirty="0" err="1">
                <a:solidFill>
                  <a:srgbClr val="2E2E2E"/>
                </a:solidFill>
                <a:effectLst/>
                <a:ea typeface="Times New Roman" panose="02020603050405020304" pitchFamily="18" charset="0"/>
              </a:rPr>
              <a:t>Steart</a:t>
            </a:r>
            <a:r>
              <a:rPr lang="en-GB" sz="1600" dirty="0">
                <a:solidFill>
                  <a:srgbClr val="2E2E2E"/>
                </a:solidFill>
                <a:effectLst/>
                <a:ea typeface="Times New Roman" panose="02020603050405020304" pitchFamily="18" charset="0"/>
              </a:rPr>
              <a:t> Marshes</a:t>
            </a:r>
            <a:endParaRPr lang="en-GB" sz="1600" dirty="0"/>
          </a:p>
        </p:txBody>
      </p:sp>
    </p:spTree>
    <p:extLst>
      <p:ext uri="{BB962C8B-B14F-4D97-AF65-F5344CB8AC3E}">
        <p14:creationId xmlns:p14="http://schemas.microsoft.com/office/powerpoint/2010/main" val="434193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247A-0529-0D0D-6D03-C53E71E4EFBA}"/>
              </a:ext>
            </a:extLst>
          </p:cNvPr>
          <p:cNvSpPr>
            <a:spLocks noGrp="1"/>
          </p:cNvSpPr>
          <p:nvPr>
            <p:ph type="title"/>
          </p:nvPr>
        </p:nvSpPr>
        <p:spPr/>
        <p:txBody>
          <a:bodyPr/>
          <a:lstStyle/>
          <a:p>
            <a:r>
              <a:rPr lang="en-GB" dirty="0"/>
              <a:t>Methodological review</a:t>
            </a:r>
          </a:p>
        </p:txBody>
      </p:sp>
      <p:sp>
        <p:nvSpPr>
          <p:cNvPr id="3" name="Content Placeholder 2">
            <a:extLst>
              <a:ext uri="{FF2B5EF4-FFF2-40B4-BE49-F238E27FC236}">
                <a16:creationId xmlns:a16="http://schemas.microsoft.com/office/drawing/2014/main" id="{8D59E8C6-B22F-4A5B-5062-FC6EBC4CEE7D}"/>
              </a:ext>
            </a:extLst>
          </p:cNvPr>
          <p:cNvSpPr>
            <a:spLocks noGrp="1"/>
          </p:cNvSpPr>
          <p:nvPr>
            <p:ph idx="1"/>
          </p:nvPr>
        </p:nvSpPr>
        <p:spPr/>
        <p:txBody>
          <a:bodyPr>
            <a:normAutofit/>
          </a:bodyPr>
          <a:lstStyle/>
          <a:p>
            <a:r>
              <a:rPr lang="en-GB" sz="1800" dirty="0">
                <a:effectLst/>
                <a:ea typeface="Times New Roman" panose="02020603050405020304" pitchFamily="18" charset="0"/>
              </a:rPr>
              <a:t>Survey research piloted by Esteves (2014) established differences in opinion between researchers, consultants, land/coastal managers and stakeholders (disagreement) at MR sites</a:t>
            </a:r>
          </a:p>
          <a:p>
            <a:r>
              <a:rPr lang="en-GB" sz="1800" dirty="0">
                <a:effectLst/>
                <a:ea typeface="Times New Roman" panose="02020603050405020304" pitchFamily="18" charset="0"/>
              </a:rPr>
              <a:t>Earlier questionnaire investigations conveyed antagonistic verbiage to citizens inept at understanding the positives associated with MR schemes</a:t>
            </a:r>
            <a:r>
              <a:rPr lang="en-GB" sz="1800" dirty="0">
                <a:effectLst/>
              </a:rPr>
              <a:t> (</a:t>
            </a:r>
            <a:r>
              <a:rPr lang="en-GB" sz="1800" dirty="0" err="1">
                <a:effectLst/>
              </a:rPr>
              <a:t>Goeldner-Gianella</a:t>
            </a:r>
            <a:r>
              <a:rPr lang="en-GB" sz="1800" dirty="0">
                <a:effectLst/>
              </a:rPr>
              <a:t>, 2007; Roca and </a:t>
            </a:r>
            <a:r>
              <a:rPr lang="en-GB" sz="1800" dirty="0" err="1">
                <a:effectLst/>
              </a:rPr>
              <a:t>Villares</a:t>
            </a:r>
            <a:r>
              <a:rPr lang="en-GB" sz="1800" dirty="0">
                <a:effectLst/>
              </a:rPr>
              <a:t>, 2012) – possibly furthering public disdain</a:t>
            </a:r>
          </a:p>
          <a:p>
            <a:r>
              <a:rPr lang="en-GB" sz="1800" dirty="0">
                <a:solidFill>
                  <a:srgbClr val="000000"/>
                </a:solidFill>
                <a:effectLst/>
                <a:ea typeface="DengXian Light" panose="02010600030101010101" pitchFamily="2" charset="-122"/>
              </a:rPr>
              <a:t>Literature gap exists: PM of UAV imagery at MR sites, more user-friendly, timely and prompt. Yet the software (Adobe Photoshop) does incur some financial cost (cheaper than </a:t>
            </a:r>
            <a:r>
              <a:rPr lang="en-GB" sz="1800" dirty="0">
                <a:solidFill>
                  <a:srgbClr val="000000"/>
                </a:solidFill>
                <a:ea typeface="DengXian Light" panose="02010600030101010101" pitchFamily="2" charset="-122"/>
              </a:rPr>
              <a:t>software seen on next slide)</a:t>
            </a:r>
            <a:endParaRPr lang="en-GB" sz="1800" dirty="0">
              <a:solidFill>
                <a:srgbClr val="000000"/>
              </a:solidFill>
              <a:effectLst/>
              <a:ea typeface="DengXian Light" panose="02010600030101010101" pitchFamily="2" charset="-122"/>
            </a:endParaRPr>
          </a:p>
          <a:p>
            <a:r>
              <a:rPr lang="en-GB" sz="1800" dirty="0">
                <a:solidFill>
                  <a:srgbClr val="000000"/>
                </a:solidFill>
                <a:effectLst/>
                <a:ea typeface="DengXian Light" panose="02010600030101010101" pitchFamily="2" charset="-122"/>
              </a:rPr>
              <a:t>PM methods may eliminate time-consuming, complex software packages that require skilled users to operate, allowing for more mutually beneficial and succinct interactions between coastal managers and stakeholders </a:t>
            </a:r>
            <a:r>
              <a:rPr lang="en-GB" sz="1800" dirty="0">
                <a:effectLst/>
              </a:rPr>
              <a:t> </a:t>
            </a:r>
            <a:endParaRPr lang="en-GB" sz="1800" dirty="0"/>
          </a:p>
        </p:txBody>
      </p:sp>
    </p:spTree>
    <p:extLst>
      <p:ext uri="{BB962C8B-B14F-4D97-AF65-F5344CB8AC3E}">
        <p14:creationId xmlns:p14="http://schemas.microsoft.com/office/powerpoint/2010/main" val="3924764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224510B3-7998-EB0A-6A6A-17B47549330C}"/>
              </a:ext>
            </a:extLst>
          </p:cNvPr>
          <p:cNvGraphicFramePr>
            <a:graphicFrameLocks noGrp="1"/>
          </p:cNvGraphicFramePr>
          <p:nvPr>
            <p:ph idx="1"/>
            <p:extLst>
              <p:ext uri="{D42A27DB-BD31-4B8C-83A1-F6EECF244321}">
                <p14:modId xmlns:p14="http://schemas.microsoft.com/office/powerpoint/2010/main" val="3244237981"/>
              </p:ext>
            </p:extLst>
          </p:nvPr>
        </p:nvGraphicFramePr>
        <p:xfrm>
          <a:off x="739140" y="515620"/>
          <a:ext cx="10713719" cy="5826760"/>
        </p:xfrm>
        <a:graphic>
          <a:graphicData uri="http://schemas.openxmlformats.org/drawingml/2006/table">
            <a:tbl>
              <a:tblPr firstRow="1" firstCol="1" bandRow="1">
                <a:tableStyleId>{5C22544A-7EE6-4342-B048-85BDC9FD1C3A}</a:tableStyleId>
              </a:tblPr>
              <a:tblGrid>
                <a:gridCol w="1952667">
                  <a:extLst>
                    <a:ext uri="{9D8B030D-6E8A-4147-A177-3AD203B41FA5}">
                      <a16:colId xmlns:a16="http://schemas.microsoft.com/office/drawing/2014/main" val="3208467583"/>
                    </a:ext>
                  </a:extLst>
                </a:gridCol>
                <a:gridCol w="1077861">
                  <a:extLst>
                    <a:ext uri="{9D8B030D-6E8A-4147-A177-3AD203B41FA5}">
                      <a16:colId xmlns:a16="http://schemas.microsoft.com/office/drawing/2014/main" val="2396482061"/>
                    </a:ext>
                  </a:extLst>
                </a:gridCol>
                <a:gridCol w="1493127">
                  <a:extLst>
                    <a:ext uri="{9D8B030D-6E8A-4147-A177-3AD203B41FA5}">
                      <a16:colId xmlns:a16="http://schemas.microsoft.com/office/drawing/2014/main" val="1912864732"/>
                    </a:ext>
                  </a:extLst>
                </a:gridCol>
                <a:gridCol w="1077861">
                  <a:extLst>
                    <a:ext uri="{9D8B030D-6E8A-4147-A177-3AD203B41FA5}">
                      <a16:colId xmlns:a16="http://schemas.microsoft.com/office/drawing/2014/main" val="939810756"/>
                    </a:ext>
                  </a:extLst>
                </a:gridCol>
                <a:gridCol w="1495417">
                  <a:extLst>
                    <a:ext uri="{9D8B030D-6E8A-4147-A177-3AD203B41FA5}">
                      <a16:colId xmlns:a16="http://schemas.microsoft.com/office/drawing/2014/main" val="2830225090"/>
                    </a:ext>
                  </a:extLst>
                </a:gridCol>
                <a:gridCol w="1077861">
                  <a:extLst>
                    <a:ext uri="{9D8B030D-6E8A-4147-A177-3AD203B41FA5}">
                      <a16:colId xmlns:a16="http://schemas.microsoft.com/office/drawing/2014/main" val="1437840964"/>
                    </a:ext>
                  </a:extLst>
                </a:gridCol>
                <a:gridCol w="1161829">
                  <a:extLst>
                    <a:ext uri="{9D8B030D-6E8A-4147-A177-3AD203B41FA5}">
                      <a16:colId xmlns:a16="http://schemas.microsoft.com/office/drawing/2014/main" val="1643830700"/>
                    </a:ext>
                  </a:extLst>
                </a:gridCol>
                <a:gridCol w="1377096">
                  <a:extLst>
                    <a:ext uri="{9D8B030D-6E8A-4147-A177-3AD203B41FA5}">
                      <a16:colId xmlns:a16="http://schemas.microsoft.com/office/drawing/2014/main" val="2157968658"/>
                    </a:ext>
                  </a:extLst>
                </a:gridCol>
              </a:tblGrid>
              <a:tr h="1960157">
                <a:tc>
                  <a:txBody>
                    <a:bodyPr/>
                    <a:lstStyle/>
                    <a:p>
                      <a:pPr algn="l"/>
                      <a:r>
                        <a:rPr lang="en-GB" sz="1600" dirty="0">
                          <a:effectLst/>
                        </a:rPr>
                        <a:t>Visualisation method</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dirty="0">
                          <a:effectLst/>
                        </a:rPr>
                        <a:t>Low-cost software</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a:effectLst/>
                        </a:rPr>
                        <a:t>Comprehensive output for MR schemes</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a:effectLst/>
                        </a:rPr>
                        <a:t>Timely</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a:effectLst/>
                        </a:rPr>
                        <a:t>Digestible public communication tool</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a:effectLst/>
                        </a:rPr>
                        <a:t>Can represent saltmarsh MR scenarios accurately</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a:effectLst/>
                        </a:rPr>
                        <a:t>Learnable software (short-term)</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600" dirty="0">
                          <a:effectLst/>
                        </a:rPr>
                        <a:t>Achievable for current coastal managers</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2647274760"/>
                  </a:ext>
                </a:extLst>
              </a:tr>
              <a:tr h="305449">
                <a:tc>
                  <a:txBody>
                    <a:bodyPr/>
                    <a:lstStyle/>
                    <a:p>
                      <a:pPr algn="l"/>
                      <a:r>
                        <a:rPr lang="en-GB" sz="1600" dirty="0">
                          <a:effectLst/>
                        </a:rPr>
                        <a:t>PM</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Yes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1418375659"/>
                  </a:ext>
                </a:extLst>
              </a:tr>
              <a:tr h="660601">
                <a:tc>
                  <a:txBody>
                    <a:bodyPr/>
                    <a:lstStyle/>
                    <a:p>
                      <a:pPr algn="l"/>
                      <a:r>
                        <a:rPr lang="en-GB" sz="1600" dirty="0">
                          <a:effectLst/>
                        </a:rPr>
                        <a:t>GIS (3D &amp; Topographical)</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Yes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401665634"/>
                  </a:ext>
                </a:extLst>
              </a:tr>
              <a:tr h="1629054">
                <a:tc>
                  <a:txBody>
                    <a:bodyPr/>
                    <a:lstStyle/>
                    <a:p>
                      <a:pPr algn="l"/>
                      <a:r>
                        <a:rPr lang="en-GB" sz="1600" dirty="0">
                          <a:effectLst/>
                        </a:rPr>
                        <a:t>CGI, Rendering &amp; Landscape Architecture (e.g., Visual Nature Studio)</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Yes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No</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Yes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3499830225"/>
                  </a:ext>
                </a:extLst>
              </a:tr>
              <a:tr h="305449">
                <a:tc>
                  <a:txBody>
                    <a:bodyPr/>
                    <a:lstStyle/>
                    <a:p>
                      <a:pPr algn="l"/>
                      <a:r>
                        <a:rPr lang="en-GB" sz="1600" dirty="0">
                          <a:effectLst/>
                        </a:rPr>
                        <a:t>BIM</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2663875643"/>
                  </a:ext>
                </a:extLst>
              </a:tr>
              <a:tr h="660601">
                <a:tc>
                  <a:txBody>
                    <a:bodyPr/>
                    <a:lstStyle/>
                    <a:p>
                      <a:pPr algn="l"/>
                      <a:r>
                        <a:rPr lang="en-GB" sz="1600" dirty="0">
                          <a:effectLst/>
                        </a:rPr>
                        <a:t>3D CAD (e.g., SketchUp)</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Moderately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Yes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No</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352396769"/>
                  </a:ext>
                </a:extLst>
              </a:tr>
              <a:tr h="305449">
                <a:tc>
                  <a:txBody>
                    <a:bodyPr/>
                    <a:lstStyle/>
                    <a:p>
                      <a:pPr algn="l"/>
                      <a:r>
                        <a:rPr lang="en-GB" sz="1600" dirty="0">
                          <a:effectLst/>
                        </a:rPr>
                        <a:t>VR/AR GIS</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No</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a:effectLst/>
                        </a:rPr>
                        <a:t>Yes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No</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tc>
                  <a:txBody>
                    <a:bodyPr/>
                    <a:lstStyle/>
                    <a:p>
                      <a:pPr algn="l"/>
                      <a:r>
                        <a:rPr lang="en-GB" sz="1200" dirty="0">
                          <a:effectLst/>
                        </a:rPr>
                        <a:t>No</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776" marR="59776" marT="0" marB="0"/>
                </a:tc>
                <a:extLst>
                  <a:ext uri="{0D108BD9-81ED-4DB2-BD59-A6C34878D82A}">
                    <a16:rowId xmlns:a16="http://schemas.microsoft.com/office/drawing/2014/main" val="3711016604"/>
                  </a:ext>
                </a:extLst>
              </a:tr>
            </a:tbl>
          </a:graphicData>
        </a:graphic>
      </p:graphicFrame>
    </p:spTree>
    <p:extLst>
      <p:ext uri="{BB962C8B-B14F-4D97-AF65-F5344CB8AC3E}">
        <p14:creationId xmlns:p14="http://schemas.microsoft.com/office/powerpoint/2010/main" val="4041755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8C3CA-33E6-3D2F-D0AC-EB2CB261D12E}"/>
              </a:ext>
            </a:extLst>
          </p:cNvPr>
          <p:cNvSpPr>
            <a:spLocks noGrp="1"/>
          </p:cNvSpPr>
          <p:nvPr>
            <p:ph type="title"/>
          </p:nvPr>
        </p:nvSpPr>
        <p:spPr/>
        <p:txBody>
          <a:bodyPr/>
          <a:lstStyle/>
          <a:p>
            <a:r>
              <a:rPr lang="en-GB" dirty="0"/>
              <a:t>Methodology</a:t>
            </a:r>
          </a:p>
        </p:txBody>
      </p:sp>
      <p:graphicFrame>
        <p:nvGraphicFramePr>
          <p:cNvPr id="4" name="Content Placeholder 3">
            <a:extLst>
              <a:ext uri="{FF2B5EF4-FFF2-40B4-BE49-F238E27FC236}">
                <a16:creationId xmlns:a16="http://schemas.microsoft.com/office/drawing/2014/main" id="{7F8F0773-350B-3A51-EE5D-F29A3D9DD8CA}"/>
              </a:ext>
            </a:extLst>
          </p:cNvPr>
          <p:cNvGraphicFramePr>
            <a:graphicFrameLocks noGrp="1"/>
          </p:cNvGraphicFramePr>
          <p:nvPr>
            <p:ph idx="1"/>
            <p:extLst>
              <p:ext uri="{D42A27DB-BD31-4B8C-83A1-F6EECF244321}">
                <p14:modId xmlns:p14="http://schemas.microsoft.com/office/powerpoint/2010/main" val="3763041209"/>
              </p:ext>
            </p:extLst>
          </p:nvPr>
        </p:nvGraphicFramePr>
        <p:xfrm>
          <a:off x="1235869" y="2250059"/>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2710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57B7-EC96-9B86-D903-6E3C45920496}"/>
              </a:ext>
            </a:extLst>
          </p:cNvPr>
          <p:cNvSpPr>
            <a:spLocks noGrp="1"/>
          </p:cNvSpPr>
          <p:nvPr>
            <p:ph type="title"/>
          </p:nvPr>
        </p:nvSpPr>
        <p:spPr/>
        <p:txBody>
          <a:bodyPr/>
          <a:lstStyle/>
          <a:p>
            <a:r>
              <a:rPr lang="en-GB" dirty="0"/>
              <a:t>UAV imagery</a:t>
            </a:r>
          </a:p>
        </p:txBody>
      </p:sp>
      <p:sp>
        <p:nvSpPr>
          <p:cNvPr id="3" name="Content Placeholder 2">
            <a:extLst>
              <a:ext uri="{FF2B5EF4-FFF2-40B4-BE49-F238E27FC236}">
                <a16:creationId xmlns:a16="http://schemas.microsoft.com/office/drawing/2014/main" id="{191BCC21-9097-AC1F-64A9-3908BA9B45CE}"/>
              </a:ext>
            </a:extLst>
          </p:cNvPr>
          <p:cNvSpPr>
            <a:spLocks noGrp="1"/>
          </p:cNvSpPr>
          <p:nvPr>
            <p:ph idx="1"/>
          </p:nvPr>
        </p:nvSpPr>
        <p:spPr/>
        <p:txBody>
          <a:bodyPr>
            <a:normAutofit/>
          </a:bodyPr>
          <a:lstStyle/>
          <a:p>
            <a:r>
              <a:rPr lang="en-GB" sz="1800" dirty="0">
                <a:effectLst/>
                <a:ea typeface="Times New Roman" panose="02020603050405020304" pitchFamily="18" charset="0"/>
              </a:rPr>
              <a:t>UAV devices can obtain high-resolution images securely, swiftly and at affordable rates (Han and Lee, 2021</a:t>
            </a:r>
            <a:r>
              <a:rPr lang="en-GB" sz="1800" dirty="0">
                <a:effectLst/>
              </a:rPr>
              <a:t> </a:t>
            </a:r>
          </a:p>
          <a:p>
            <a:r>
              <a:rPr lang="en-GB" sz="1800" dirty="0"/>
              <a:t>Previously used by; </a:t>
            </a:r>
          </a:p>
          <a:p>
            <a:pPr marL="470916" lvl="1" indent="-342900">
              <a:buFont typeface="+mj-lt"/>
              <a:buAutoNum type="arabicPeriod"/>
            </a:pPr>
            <a:r>
              <a:rPr lang="en-GB" dirty="0" err="1"/>
              <a:t>Pontee</a:t>
            </a:r>
            <a:r>
              <a:rPr lang="en-GB" dirty="0"/>
              <a:t> and </a:t>
            </a:r>
            <a:r>
              <a:rPr lang="en-GB" dirty="0" err="1"/>
              <a:t>Serato</a:t>
            </a:r>
            <a:r>
              <a:rPr lang="en-GB" dirty="0"/>
              <a:t> (2019) at </a:t>
            </a:r>
            <a:r>
              <a:rPr lang="en-GB" dirty="0" err="1"/>
              <a:t>Steart</a:t>
            </a:r>
            <a:r>
              <a:rPr lang="en-GB" dirty="0"/>
              <a:t> Marshes</a:t>
            </a:r>
          </a:p>
          <a:p>
            <a:pPr marL="470916" lvl="1" indent="-342900">
              <a:buFont typeface="+mj-lt"/>
              <a:buAutoNum type="arabicPeriod"/>
            </a:pPr>
            <a:r>
              <a:rPr lang="en-GB" dirty="0"/>
              <a:t>Dale et al., (2020) and Dale et al., (2021) at Cwm Ivy</a:t>
            </a:r>
          </a:p>
          <a:p>
            <a:pPr marL="128016" lvl="1" indent="0">
              <a:buNone/>
            </a:pPr>
            <a:endParaRPr lang="en-GB" dirty="0"/>
          </a:p>
          <a:p>
            <a:pPr marL="128016" lvl="1" indent="0">
              <a:buNone/>
            </a:pPr>
            <a:r>
              <a:rPr lang="en-GB" dirty="0">
                <a:effectLst/>
                <a:ea typeface="Times New Roman" panose="02020603050405020304" pitchFamily="18" charset="0"/>
              </a:rPr>
              <a:t>DJI Mavic Air 2 and piloted by a licensed acquaintance at the legal altitude limit of 120m </a:t>
            </a:r>
          </a:p>
          <a:p>
            <a:pPr marL="128016" lvl="1" indent="0">
              <a:buNone/>
            </a:pPr>
            <a:r>
              <a:rPr lang="en-GB" dirty="0">
                <a:ea typeface="Times New Roman" panose="02020603050405020304" pitchFamily="18" charset="0"/>
              </a:rPr>
              <a:t>F</a:t>
            </a:r>
            <a:r>
              <a:rPr lang="en-GB" dirty="0">
                <a:effectLst/>
                <a:ea typeface="Times New Roman" panose="02020603050405020304" pitchFamily="18" charset="0"/>
              </a:rPr>
              <a:t>light time of 20 minutes </a:t>
            </a:r>
          </a:p>
          <a:p>
            <a:pPr marL="128016" lvl="1" indent="0">
              <a:buNone/>
            </a:pPr>
            <a:r>
              <a:rPr lang="en-GB" dirty="0">
                <a:ea typeface="Times New Roman" panose="02020603050405020304" pitchFamily="18" charset="0"/>
              </a:rPr>
              <a:t>S</a:t>
            </a:r>
            <a:r>
              <a:rPr lang="en-GB" dirty="0">
                <a:effectLst/>
                <a:ea typeface="Times New Roman" panose="02020603050405020304" pitchFamily="18" charset="0"/>
              </a:rPr>
              <a:t>everal images taken at several angles to best capture Cwm Ivy sea-wall breach</a:t>
            </a:r>
            <a:r>
              <a:rPr lang="en-GB" dirty="0">
                <a:effectLst/>
              </a:rPr>
              <a:t> for each scenario</a:t>
            </a:r>
            <a:endParaRPr lang="en-GB" dirty="0"/>
          </a:p>
        </p:txBody>
      </p:sp>
    </p:spTree>
    <p:extLst>
      <p:ext uri="{BB962C8B-B14F-4D97-AF65-F5344CB8AC3E}">
        <p14:creationId xmlns:p14="http://schemas.microsoft.com/office/powerpoint/2010/main" val="3238614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E508-5865-5BAE-CF1C-F46EF512BDD7}"/>
              </a:ext>
            </a:extLst>
          </p:cNvPr>
          <p:cNvSpPr>
            <a:spLocks noGrp="1"/>
          </p:cNvSpPr>
          <p:nvPr>
            <p:ph type="title"/>
          </p:nvPr>
        </p:nvSpPr>
        <p:spPr/>
        <p:txBody>
          <a:bodyPr/>
          <a:lstStyle/>
          <a:p>
            <a:r>
              <a:rPr lang="en-GB" dirty="0"/>
              <a:t>National TRUST INTERVIEWS</a:t>
            </a:r>
          </a:p>
        </p:txBody>
      </p:sp>
      <p:sp>
        <p:nvSpPr>
          <p:cNvPr id="3" name="Content Placeholder 2">
            <a:extLst>
              <a:ext uri="{FF2B5EF4-FFF2-40B4-BE49-F238E27FC236}">
                <a16:creationId xmlns:a16="http://schemas.microsoft.com/office/drawing/2014/main" id="{B043ACD0-3183-FB1B-6CE3-42616A4A6CE5}"/>
              </a:ext>
            </a:extLst>
          </p:cNvPr>
          <p:cNvSpPr>
            <a:spLocks noGrp="1"/>
          </p:cNvSpPr>
          <p:nvPr>
            <p:ph idx="1"/>
          </p:nvPr>
        </p:nvSpPr>
        <p:spPr/>
        <p:txBody>
          <a:bodyPr>
            <a:normAutofit/>
          </a:bodyPr>
          <a:lstStyle/>
          <a:p>
            <a:r>
              <a:rPr lang="en-GB" sz="1800" dirty="0"/>
              <a:t>Email communication; delayed response - busiest time of year</a:t>
            </a:r>
          </a:p>
          <a:p>
            <a:r>
              <a:rPr lang="en-GB" sz="1800" dirty="0"/>
              <a:t>No response from NRW – no participation</a:t>
            </a:r>
          </a:p>
          <a:p>
            <a:r>
              <a:rPr lang="en-GB" sz="1800" dirty="0"/>
              <a:t>Interviewee 1: Mr Mark </a:t>
            </a:r>
            <a:r>
              <a:rPr lang="en-GB" sz="1800" dirty="0" err="1"/>
              <a:t>Hipkin</a:t>
            </a:r>
            <a:r>
              <a:rPr lang="en-GB" sz="1800" dirty="0"/>
              <a:t> (Head Ranger for Gower) – in-person at Cwm Ivy</a:t>
            </a:r>
          </a:p>
          <a:p>
            <a:r>
              <a:rPr lang="en-GB" sz="1800" dirty="0"/>
              <a:t>Interviewee 2: Mr Alan Kearsley-Evans (Area Manager for Brecon Beacons &amp; Gower) – telephone</a:t>
            </a:r>
          </a:p>
          <a:p>
            <a:r>
              <a:rPr lang="en-GB" sz="1800" dirty="0"/>
              <a:t>Use of prompt sheet – semi-structured</a:t>
            </a:r>
          </a:p>
          <a:p>
            <a:r>
              <a:rPr lang="en-GB" sz="1800" dirty="0"/>
              <a:t>Several rearrangements due to COVID-19 pandemic</a:t>
            </a:r>
          </a:p>
          <a:p>
            <a:r>
              <a:rPr lang="en-GB" sz="1800" dirty="0">
                <a:effectLst/>
                <a:ea typeface="Times New Roman" panose="02020603050405020304" pitchFamily="18" charset="0"/>
              </a:rPr>
              <a:t>Enquiries were made for expected changes to visuals and extents to the surrounding saltmarsh features for each scenario</a:t>
            </a:r>
            <a:r>
              <a:rPr lang="en-GB" sz="1800" dirty="0">
                <a:effectLst/>
              </a:rPr>
              <a:t> </a:t>
            </a:r>
          </a:p>
          <a:p>
            <a:r>
              <a:rPr lang="en-GB" sz="1800" dirty="0"/>
              <a:t>Data forms the underpinning of PM imagery</a:t>
            </a:r>
          </a:p>
          <a:p>
            <a:r>
              <a:rPr lang="en-GB" sz="1800" dirty="0"/>
              <a:t>Codified key phrases – McInnes et al., (2021)</a:t>
            </a:r>
          </a:p>
        </p:txBody>
      </p:sp>
    </p:spTree>
    <p:extLst>
      <p:ext uri="{BB962C8B-B14F-4D97-AF65-F5344CB8AC3E}">
        <p14:creationId xmlns:p14="http://schemas.microsoft.com/office/powerpoint/2010/main" val="2801111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6DF9-1038-7B65-B516-95885FAA55A0}"/>
              </a:ext>
            </a:extLst>
          </p:cNvPr>
          <p:cNvSpPr>
            <a:spLocks noGrp="1"/>
          </p:cNvSpPr>
          <p:nvPr>
            <p:ph type="title"/>
          </p:nvPr>
        </p:nvSpPr>
        <p:spPr>
          <a:xfrm>
            <a:off x="699101" y="450499"/>
            <a:ext cx="9720072" cy="1499616"/>
          </a:xfrm>
        </p:spPr>
        <p:txBody>
          <a:bodyPr/>
          <a:lstStyle/>
          <a:p>
            <a:r>
              <a:rPr lang="en-GB" dirty="0"/>
              <a:t>Photo-Manipulation</a:t>
            </a:r>
          </a:p>
        </p:txBody>
      </p:sp>
      <p:graphicFrame>
        <p:nvGraphicFramePr>
          <p:cNvPr id="4" name="Content Placeholder 3">
            <a:extLst>
              <a:ext uri="{FF2B5EF4-FFF2-40B4-BE49-F238E27FC236}">
                <a16:creationId xmlns:a16="http://schemas.microsoft.com/office/drawing/2014/main" id="{9635307F-92D7-6B47-D96A-A1C38C7EBF17}"/>
              </a:ext>
            </a:extLst>
          </p:cNvPr>
          <p:cNvGraphicFramePr>
            <a:graphicFrameLocks noGrp="1"/>
          </p:cNvGraphicFramePr>
          <p:nvPr>
            <p:ph idx="1"/>
            <p:extLst>
              <p:ext uri="{D42A27DB-BD31-4B8C-83A1-F6EECF244321}">
                <p14:modId xmlns:p14="http://schemas.microsoft.com/office/powerpoint/2010/main" val="3365896674"/>
              </p:ext>
            </p:extLst>
          </p:nvPr>
        </p:nvGraphicFramePr>
        <p:xfrm>
          <a:off x="3274432" y="1656080"/>
          <a:ext cx="6540128" cy="5039362"/>
        </p:xfrm>
        <a:graphic>
          <a:graphicData uri="http://schemas.openxmlformats.org/drawingml/2006/table">
            <a:tbl>
              <a:tblPr firstRow="1" firstCol="1" bandRow="1">
                <a:tableStyleId>{5C22544A-7EE6-4342-B048-85BDC9FD1C3A}</a:tableStyleId>
              </a:tblPr>
              <a:tblGrid>
                <a:gridCol w="2024932">
                  <a:extLst>
                    <a:ext uri="{9D8B030D-6E8A-4147-A177-3AD203B41FA5}">
                      <a16:colId xmlns:a16="http://schemas.microsoft.com/office/drawing/2014/main" val="3716325378"/>
                    </a:ext>
                  </a:extLst>
                </a:gridCol>
                <a:gridCol w="2266154">
                  <a:extLst>
                    <a:ext uri="{9D8B030D-6E8A-4147-A177-3AD203B41FA5}">
                      <a16:colId xmlns:a16="http://schemas.microsoft.com/office/drawing/2014/main" val="3898196305"/>
                    </a:ext>
                  </a:extLst>
                </a:gridCol>
                <a:gridCol w="2249042">
                  <a:extLst>
                    <a:ext uri="{9D8B030D-6E8A-4147-A177-3AD203B41FA5}">
                      <a16:colId xmlns:a16="http://schemas.microsoft.com/office/drawing/2014/main" val="1803533659"/>
                    </a:ext>
                  </a:extLst>
                </a:gridCol>
              </a:tblGrid>
              <a:tr h="172718">
                <a:tc>
                  <a:txBody>
                    <a:bodyPr/>
                    <a:lstStyle/>
                    <a:p>
                      <a:r>
                        <a:rPr lang="en-GB" sz="1400" b="1" dirty="0">
                          <a:effectLst/>
                        </a:rPr>
                        <a:t>Adobe Photoshop Tool</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r>
                        <a:rPr lang="en-GB" sz="1400" b="1">
                          <a:effectLst/>
                        </a:rPr>
                        <a:t>Icon</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r>
                        <a:rPr lang="en-GB" sz="1400" b="1" dirty="0">
                          <a:effectLst/>
                        </a:rPr>
                        <a:t>Function</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extLst>
                  <a:ext uri="{0D108BD9-81ED-4DB2-BD59-A6C34878D82A}">
                    <a16:rowId xmlns:a16="http://schemas.microsoft.com/office/drawing/2014/main" val="3949608763"/>
                  </a:ext>
                </a:extLst>
              </a:tr>
              <a:tr h="863592">
                <a:tc>
                  <a:txBody>
                    <a:bodyPr/>
                    <a:lstStyle/>
                    <a:p>
                      <a:r>
                        <a:rPr lang="en-GB" sz="1200" dirty="0">
                          <a:effectLst/>
                        </a:rPr>
                        <a:t>Spot Healing Brush</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r>
                        <a:rPr lang="en-GB" sz="900" dirty="0">
                          <a:effectLst/>
                        </a:rPr>
                        <a:t> </a:t>
                      </a:r>
                    </a:p>
                    <a:p>
                      <a:r>
                        <a:rPr lang="en-GB" sz="900" dirty="0">
                          <a:effectLst/>
                        </a:rPr>
                        <a:t> </a:t>
                      </a:r>
                    </a:p>
                    <a:p>
                      <a:r>
                        <a:rPr lang="en-GB" sz="900" dirty="0">
                          <a:effectLst/>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pPr marL="342900" lvl="0" indent="-342900">
                        <a:buFont typeface="Symbol" pitchFamily="2" charset="2"/>
                        <a:buChar char=""/>
                      </a:pPr>
                      <a:r>
                        <a:rPr lang="en-GB" sz="900" dirty="0">
                          <a:effectLst/>
                        </a:rPr>
                        <a:t>Removing unwanted blemishes and small objects</a:t>
                      </a:r>
                    </a:p>
                    <a:p>
                      <a:pPr marL="342900" lvl="0" indent="-342900">
                        <a:buFont typeface="Symbol" pitchFamily="2" charset="2"/>
                        <a:buChar char=""/>
                      </a:pPr>
                      <a:r>
                        <a:rPr lang="en-GB" sz="900" dirty="0">
                          <a:effectLst/>
                        </a:rPr>
                        <a:t>Matching textures, lighting, transparency and shading for seamless blending</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2319" marR="52319" marT="0" marB="0"/>
                </a:tc>
                <a:extLst>
                  <a:ext uri="{0D108BD9-81ED-4DB2-BD59-A6C34878D82A}">
                    <a16:rowId xmlns:a16="http://schemas.microsoft.com/office/drawing/2014/main" val="3107359728"/>
                  </a:ext>
                </a:extLst>
              </a:tr>
              <a:tr h="1007523">
                <a:tc>
                  <a:txBody>
                    <a:bodyPr/>
                    <a:lstStyle/>
                    <a:p>
                      <a:r>
                        <a:rPr lang="en-GB" sz="1200" dirty="0">
                          <a:effectLst/>
                        </a:rPr>
                        <a:t>Lasso</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endParaRPr lang="en-GB" sz="900" dirty="0">
                        <a:effectLst/>
                      </a:endParaRPr>
                    </a:p>
                    <a:p>
                      <a:r>
                        <a:rPr lang="en-GB" sz="900" dirty="0">
                          <a:effectLst/>
                        </a:rPr>
                        <a:t> </a:t>
                      </a:r>
                    </a:p>
                    <a:p>
                      <a:r>
                        <a:rPr lang="en-GB" sz="900" dirty="0">
                          <a:effectLst/>
                        </a:rPr>
                        <a:t> </a:t>
                      </a:r>
                    </a:p>
                    <a:p>
                      <a:r>
                        <a:rPr lang="en-GB" sz="900" dirty="0">
                          <a:effectLst/>
                        </a:rPr>
                        <a:t> </a:t>
                      </a:r>
                    </a:p>
                    <a:p>
                      <a:r>
                        <a:rPr lang="en-GB" sz="900" dirty="0">
                          <a:effectLst/>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pPr marL="342900" lvl="0" indent="-342900">
                        <a:buFont typeface="Symbol" pitchFamily="2" charset="2"/>
                        <a:buChar char=""/>
                      </a:pPr>
                      <a:r>
                        <a:rPr lang="en-GB" sz="900">
                          <a:effectLst/>
                        </a:rPr>
                        <a:t>Drawing irregular borders around selected objects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2319" marR="52319" marT="0" marB="0"/>
                </a:tc>
                <a:extLst>
                  <a:ext uri="{0D108BD9-81ED-4DB2-BD59-A6C34878D82A}">
                    <a16:rowId xmlns:a16="http://schemas.microsoft.com/office/drawing/2014/main" val="2629097618"/>
                  </a:ext>
                </a:extLst>
              </a:tr>
              <a:tr h="962206">
                <a:tc>
                  <a:txBody>
                    <a:bodyPr/>
                    <a:lstStyle/>
                    <a:p>
                      <a:r>
                        <a:rPr lang="en-GB" sz="1200" dirty="0">
                          <a:effectLst/>
                        </a:rPr>
                        <a:t>Dodge &amp; Burn</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endParaRPr lang="en-GB" sz="900" dirty="0">
                        <a:effectLst/>
                      </a:endParaRPr>
                    </a:p>
                    <a:p>
                      <a:r>
                        <a:rPr lang="en-GB" sz="900" dirty="0">
                          <a:effectLst/>
                        </a:rPr>
                        <a:t> </a:t>
                      </a:r>
                    </a:p>
                    <a:p>
                      <a:r>
                        <a:rPr lang="en-GB" sz="800" dirty="0">
                          <a:effectLst/>
                        </a:rPr>
                        <a:t> </a:t>
                      </a:r>
                      <a:endParaRPr lang="en-GB" sz="900" dirty="0">
                        <a:effectLst/>
                      </a:endParaRPr>
                    </a:p>
                    <a:p>
                      <a:r>
                        <a:rPr lang="en-GB" sz="800" dirty="0">
                          <a:effectLst/>
                        </a:rPr>
                        <a:t> </a:t>
                      </a:r>
                      <a:endParaRPr lang="en-GB" sz="900" dirty="0">
                        <a:effectLst/>
                      </a:endParaRPr>
                    </a:p>
                    <a:p>
                      <a:r>
                        <a:rPr lang="en-GB" sz="900" dirty="0">
                          <a:effectLst/>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pPr marL="342900" lvl="0" indent="-342900">
                        <a:buFont typeface="Symbol" pitchFamily="2" charset="2"/>
                        <a:buChar char=""/>
                      </a:pPr>
                      <a:r>
                        <a:rPr lang="en-GB" sz="900">
                          <a:effectLst/>
                        </a:rPr>
                        <a:t>Lightening/darkening lassoed objects to form seamless images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2319" marR="52319" marT="0" marB="0"/>
                </a:tc>
                <a:extLst>
                  <a:ext uri="{0D108BD9-81ED-4DB2-BD59-A6C34878D82A}">
                    <a16:rowId xmlns:a16="http://schemas.microsoft.com/office/drawing/2014/main" val="2637953439"/>
                  </a:ext>
                </a:extLst>
              </a:tr>
              <a:tr h="690874">
                <a:tc>
                  <a:txBody>
                    <a:bodyPr/>
                    <a:lstStyle/>
                    <a:p>
                      <a:r>
                        <a:rPr lang="en-GB" sz="1200" dirty="0">
                          <a:effectLst/>
                        </a:rPr>
                        <a:t>Clone Stamp</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r>
                        <a:rPr lang="en-GB" sz="900" dirty="0">
                          <a:effectLst/>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pPr marL="342900" lvl="0" indent="-342900">
                        <a:buFont typeface="Symbol" pitchFamily="2" charset="2"/>
                        <a:buChar char=""/>
                      </a:pPr>
                      <a:r>
                        <a:rPr lang="en-GB" sz="900">
                          <a:effectLst/>
                        </a:rPr>
                        <a:t>Masking undesirable patterns/objects with textures from elsewhere in the image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2319" marR="52319" marT="0" marB="0"/>
                </a:tc>
                <a:extLst>
                  <a:ext uri="{0D108BD9-81ED-4DB2-BD59-A6C34878D82A}">
                    <a16:rowId xmlns:a16="http://schemas.microsoft.com/office/drawing/2014/main" val="1738599896"/>
                  </a:ext>
                </a:extLst>
              </a:tr>
              <a:tr h="490536">
                <a:tc>
                  <a:txBody>
                    <a:bodyPr/>
                    <a:lstStyle/>
                    <a:p>
                      <a:r>
                        <a:rPr lang="en-GB" sz="1200" dirty="0">
                          <a:effectLst/>
                        </a:rPr>
                        <a:t>Eye-dropper</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r>
                        <a:rPr lang="en-GB" sz="900" dirty="0">
                          <a:effectLst/>
                        </a:rPr>
                        <a:t> </a:t>
                      </a:r>
                    </a:p>
                    <a:p>
                      <a:r>
                        <a:rPr lang="en-GB" sz="900" dirty="0">
                          <a:effectLst/>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pPr marL="342900" lvl="0" indent="-342900">
                        <a:buFont typeface="Symbol" pitchFamily="2" charset="2"/>
                        <a:buChar char=""/>
                      </a:pPr>
                      <a:r>
                        <a:rPr lang="en-GB" sz="900">
                          <a:effectLst/>
                        </a:rPr>
                        <a:t>Colour matching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2319" marR="52319" marT="0" marB="0"/>
                </a:tc>
                <a:extLst>
                  <a:ext uri="{0D108BD9-81ED-4DB2-BD59-A6C34878D82A}">
                    <a16:rowId xmlns:a16="http://schemas.microsoft.com/office/drawing/2014/main" val="1587455049"/>
                  </a:ext>
                </a:extLst>
              </a:tr>
              <a:tr h="811271">
                <a:tc>
                  <a:txBody>
                    <a:bodyPr/>
                    <a:lstStyle/>
                    <a:p>
                      <a:r>
                        <a:rPr lang="en-GB" sz="1200" dirty="0">
                          <a:effectLst/>
                        </a:rPr>
                        <a:t>Sizing Cursor</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endParaRPr lang="en-GB" sz="900" dirty="0">
                        <a:effectLst/>
                      </a:endParaRPr>
                    </a:p>
                    <a:p>
                      <a:r>
                        <a:rPr lang="en-GB" sz="900" dirty="0">
                          <a:effectLst/>
                        </a:rPr>
                        <a:t> </a:t>
                      </a:r>
                    </a:p>
                    <a:p>
                      <a:pPr>
                        <a:tabLst>
                          <a:tab pos="585470" algn="l"/>
                        </a:tabLst>
                      </a:pPr>
                      <a:r>
                        <a:rPr lang="en-GB" sz="800" dirty="0">
                          <a:effectLst/>
                        </a:rPr>
                        <a:t> </a:t>
                      </a:r>
                      <a:endParaRPr lang="en-GB" sz="900" dirty="0">
                        <a:effectLst/>
                      </a:endParaRPr>
                    </a:p>
                    <a:p>
                      <a:r>
                        <a:rPr lang="en-GB" sz="900" dirty="0">
                          <a:effectLst/>
                        </a:rPr>
                        <a:t> </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2319" marR="52319" marT="0" marB="0"/>
                </a:tc>
                <a:tc>
                  <a:txBody>
                    <a:bodyPr/>
                    <a:lstStyle/>
                    <a:p>
                      <a:pPr marL="342900" lvl="0" indent="-342900">
                        <a:buFont typeface="Symbol" pitchFamily="2" charset="2"/>
                        <a:buChar char=""/>
                      </a:pPr>
                      <a:r>
                        <a:rPr lang="en-GB" sz="900" dirty="0">
                          <a:effectLst/>
                        </a:rPr>
                        <a:t>Correctly sizing manipulated objects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2319" marR="52319" marT="0" marB="0"/>
                </a:tc>
                <a:extLst>
                  <a:ext uri="{0D108BD9-81ED-4DB2-BD59-A6C34878D82A}">
                    <a16:rowId xmlns:a16="http://schemas.microsoft.com/office/drawing/2014/main" val="1637318511"/>
                  </a:ext>
                </a:extLst>
              </a:tr>
            </a:tbl>
          </a:graphicData>
        </a:graphic>
      </p:graphicFrame>
      <p:pic>
        <p:nvPicPr>
          <p:cNvPr id="2054" name="Picture 46" descr="How to Use the Healing Brush Tool in Photoshop - YouTube">
            <a:extLst>
              <a:ext uri="{FF2B5EF4-FFF2-40B4-BE49-F238E27FC236}">
                <a16:creationId xmlns:a16="http://schemas.microsoft.com/office/drawing/2014/main" id="{56AB483F-23D7-63CC-384D-CC14DE64AB6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1089" t="12991" r="43430" b="67188"/>
          <a:stretch>
            <a:fillRect/>
          </a:stretch>
        </p:blipFill>
        <p:spPr bwMode="auto">
          <a:xfrm>
            <a:off x="5321248" y="2104879"/>
            <a:ext cx="1821808" cy="48245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49" descr="Solved: paint bucket and eyedropper have strange icon and ... - Adobe  Support Community - 8513574">
            <a:extLst>
              <a:ext uri="{FF2B5EF4-FFF2-40B4-BE49-F238E27FC236}">
                <a16:creationId xmlns:a16="http://schemas.microsoft.com/office/drawing/2014/main" id="{4BF13BB0-1523-73DA-6C18-93DEE422539D}"/>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l="9161" t="64410" r="14699" b="21271"/>
          <a:stretch>
            <a:fillRect/>
          </a:stretch>
        </p:blipFill>
        <p:spPr bwMode="auto">
          <a:xfrm>
            <a:off x="5321248" y="5421737"/>
            <a:ext cx="1821808" cy="43385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Guide to the Lasso Tool in Photoshop | Envira Gallery">
            <a:extLst>
              <a:ext uri="{FF2B5EF4-FFF2-40B4-BE49-F238E27FC236}">
                <a16:creationId xmlns:a16="http://schemas.microsoft.com/office/drawing/2014/main" id="{46D78984-6FE7-115C-A1CB-AA9555C069F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6350" r="18442" b="23108"/>
          <a:stretch/>
        </p:blipFill>
        <p:spPr bwMode="auto">
          <a:xfrm rot="10800000" flipH="1" flipV="1">
            <a:off x="5321249" y="2864912"/>
            <a:ext cx="1821807" cy="766439"/>
          </a:xfrm>
          <a:prstGeom prst="rect">
            <a:avLst/>
          </a:prstGeom>
          <a:noFill/>
          <a:ln>
            <a:noFill/>
          </a:ln>
          <a:extLst>
            <a:ext uri="{53640926-AAD7-44D8-BBD7-CCE9431645EC}">
              <a14:shadowObscured xmlns:a14="http://schemas.microsoft.com/office/drawing/2010/main"/>
            </a:ext>
          </a:extLst>
        </p:spPr>
      </p:pic>
      <p:pic>
        <p:nvPicPr>
          <p:cNvPr id="2052" name="Picture 44" descr="Dodging and Burning Pro Tips in Photoshop - Improve Photography">
            <a:extLst>
              <a:ext uri="{FF2B5EF4-FFF2-40B4-BE49-F238E27FC236}">
                <a16:creationId xmlns:a16="http://schemas.microsoft.com/office/drawing/2014/main" id="{BF9D8022-02C8-AF1D-0D33-A6A8C5CBEB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9819" t="42792" r="49908" b="27638"/>
          <a:stretch>
            <a:fillRect/>
          </a:stretch>
        </p:blipFill>
        <p:spPr bwMode="auto">
          <a:xfrm>
            <a:off x="5317185" y="3918440"/>
            <a:ext cx="1829933" cy="62235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48" descr="where is the clone tool? in PhotoShop CC 2017 - Adobe Support Community -  9262612">
            <a:extLst>
              <a:ext uri="{FF2B5EF4-FFF2-40B4-BE49-F238E27FC236}">
                <a16:creationId xmlns:a16="http://schemas.microsoft.com/office/drawing/2014/main" id="{477B8548-8C40-B439-76F6-9B2E58BD77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66933" r="24422" b="24008"/>
          <a:stretch>
            <a:fillRect/>
          </a:stretch>
        </p:blipFill>
        <p:spPr bwMode="auto">
          <a:xfrm>
            <a:off x="5308779" y="4810171"/>
            <a:ext cx="1821808" cy="482458"/>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50" descr="Photoshop] - Brush Cursor Problems [Fix] - YouTube">
            <a:extLst>
              <a:ext uri="{FF2B5EF4-FFF2-40B4-BE49-F238E27FC236}">
                <a16:creationId xmlns:a16="http://schemas.microsoft.com/office/drawing/2014/main" id="{9347190D-076A-3A50-31E1-0A6AEBF93B3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63150" t="25871" r="12799" b="31482"/>
          <a:stretch>
            <a:fillRect/>
          </a:stretch>
        </p:blipFill>
        <p:spPr bwMode="auto">
          <a:xfrm>
            <a:off x="5559137" y="5917144"/>
            <a:ext cx="780614" cy="778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2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F5F7-BEB9-057C-ABB3-51DB5505BB91}"/>
              </a:ext>
            </a:extLst>
          </p:cNvPr>
          <p:cNvSpPr>
            <a:spLocks noGrp="1"/>
          </p:cNvSpPr>
          <p:nvPr>
            <p:ph type="title"/>
          </p:nvPr>
        </p:nvSpPr>
        <p:spPr/>
        <p:txBody>
          <a:bodyPr/>
          <a:lstStyle/>
          <a:p>
            <a:r>
              <a:rPr lang="en-GB" dirty="0"/>
              <a:t>Questionnaire</a:t>
            </a:r>
          </a:p>
        </p:txBody>
      </p:sp>
      <p:sp>
        <p:nvSpPr>
          <p:cNvPr id="3" name="Content Placeholder 2">
            <a:extLst>
              <a:ext uri="{FF2B5EF4-FFF2-40B4-BE49-F238E27FC236}">
                <a16:creationId xmlns:a16="http://schemas.microsoft.com/office/drawing/2014/main" id="{7515D872-CE0C-ABBF-6A67-56F692326EF5}"/>
              </a:ext>
            </a:extLst>
          </p:cNvPr>
          <p:cNvSpPr>
            <a:spLocks noGrp="1"/>
          </p:cNvSpPr>
          <p:nvPr>
            <p:ph idx="1"/>
          </p:nvPr>
        </p:nvSpPr>
        <p:spPr/>
        <p:txBody>
          <a:bodyPr/>
          <a:lstStyle/>
          <a:p>
            <a:r>
              <a:rPr lang="en-GB" sz="2400" dirty="0">
                <a:ea typeface="Times New Roman" panose="02020603050405020304" pitchFamily="18" charset="0"/>
              </a:rPr>
              <a:t>C</a:t>
            </a:r>
            <a:r>
              <a:rPr lang="en-GB" sz="2400" dirty="0">
                <a:effectLst/>
                <a:ea typeface="Times New Roman" panose="02020603050405020304" pitchFamily="18" charset="0"/>
              </a:rPr>
              <a:t>reated PM imagery was implemented into questionnaire format, </a:t>
            </a:r>
            <a:r>
              <a:rPr lang="en-GB" sz="2400" dirty="0" err="1">
                <a:effectLst/>
                <a:ea typeface="Times New Roman" panose="02020603050405020304" pitchFamily="18" charset="0"/>
              </a:rPr>
              <a:t>likert</a:t>
            </a:r>
            <a:r>
              <a:rPr lang="en-GB" sz="2400" dirty="0">
                <a:effectLst/>
                <a:ea typeface="Times New Roman" panose="02020603050405020304" pitchFamily="18" charset="0"/>
              </a:rPr>
              <a:t> scale used to</a:t>
            </a:r>
            <a:r>
              <a:rPr lang="en-GB" sz="2400" dirty="0">
                <a:effectLst/>
              </a:rPr>
              <a:t> ascertain favourability of each scenario (1-10) and the PM method</a:t>
            </a:r>
          </a:p>
          <a:p>
            <a:r>
              <a:rPr lang="en-GB" sz="2400" dirty="0"/>
              <a:t>&gt;10% of local population (365) required to form a representative sample – minimum of 40 responses over two month response period </a:t>
            </a:r>
          </a:p>
          <a:p>
            <a:r>
              <a:rPr lang="en-GB" sz="2400" dirty="0"/>
              <a:t>Stratified-area strategy, targeting local villagers’ Facebook group using Google Forms</a:t>
            </a:r>
          </a:p>
          <a:p>
            <a:r>
              <a:rPr lang="en-GB" sz="2400" dirty="0"/>
              <a:t>COVID-19 prevented in-person responses</a:t>
            </a:r>
          </a:p>
          <a:p>
            <a:endParaRPr lang="en-GB" dirty="0"/>
          </a:p>
        </p:txBody>
      </p:sp>
    </p:spTree>
    <p:extLst>
      <p:ext uri="{BB962C8B-B14F-4D97-AF65-F5344CB8AC3E}">
        <p14:creationId xmlns:p14="http://schemas.microsoft.com/office/powerpoint/2010/main" val="2914610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33865-131F-A66B-B51F-A482B8005F96}"/>
              </a:ext>
            </a:extLst>
          </p:cNvPr>
          <p:cNvSpPr>
            <a:spLocks noGrp="1"/>
          </p:cNvSpPr>
          <p:nvPr>
            <p:ph type="title"/>
          </p:nvPr>
        </p:nvSpPr>
        <p:spPr/>
        <p:txBody>
          <a:bodyPr/>
          <a:lstStyle/>
          <a:p>
            <a:r>
              <a:rPr lang="en-GB" dirty="0"/>
              <a:t>Wilcoxon Signed-rank test</a:t>
            </a:r>
          </a:p>
        </p:txBody>
      </p:sp>
      <p:sp>
        <p:nvSpPr>
          <p:cNvPr id="3" name="Content Placeholder 2">
            <a:extLst>
              <a:ext uri="{FF2B5EF4-FFF2-40B4-BE49-F238E27FC236}">
                <a16:creationId xmlns:a16="http://schemas.microsoft.com/office/drawing/2014/main" id="{6B55EC1C-6351-059C-A7D6-7C8A7CA367EC}"/>
              </a:ext>
            </a:extLst>
          </p:cNvPr>
          <p:cNvSpPr>
            <a:spLocks noGrp="1"/>
          </p:cNvSpPr>
          <p:nvPr>
            <p:ph idx="1"/>
          </p:nvPr>
        </p:nvSpPr>
        <p:spPr/>
        <p:txBody>
          <a:bodyPr/>
          <a:lstStyle/>
          <a:p>
            <a:r>
              <a:rPr lang="en-GB" sz="1800" dirty="0">
                <a:effectLst/>
                <a:ea typeface="Times New Roman" panose="02020603050405020304" pitchFamily="18" charset="0"/>
              </a:rPr>
              <a:t>Wilcoxon Signed-Rank test was employed to study proclivities between scenarios – Microsoft Excel</a:t>
            </a:r>
          </a:p>
          <a:p>
            <a:r>
              <a:rPr lang="en-GB" sz="1800" dirty="0">
                <a:ea typeface="Times New Roman" panose="02020603050405020304" pitchFamily="18" charset="0"/>
              </a:rPr>
              <a:t>Two-tailed was used to aid scenario rankings</a:t>
            </a:r>
            <a:endParaRPr lang="en-GB" sz="1800" dirty="0">
              <a:effectLst/>
              <a:ea typeface="Times New Roman" panose="02020603050405020304" pitchFamily="18" charset="0"/>
            </a:endParaRPr>
          </a:p>
          <a:p>
            <a:r>
              <a:rPr lang="en-GB" sz="1800" dirty="0"/>
              <a:t>T-test not deemed suitable due lack of trends in gender and scenario proclivities</a:t>
            </a:r>
          </a:p>
          <a:p>
            <a:endParaRPr lang="en-GB" dirty="0"/>
          </a:p>
        </p:txBody>
      </p:sp>
    </p:spTree>
    <p:extLst>
      <p:ext uri="{BB962C8B-B14F-4D97-AF65-F5344CB8AC3E}">
        <p14:creationId xmlns:p14="http://schemas.microsoft.com/office/powerpoint/2010/main" val="2387838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9FA3B-B4F3-8C4E-2A2C-ED2D6ED85655}"/>
              </a:ext>
            </a:extLst>
          </p:cNvPr>
          <p:cNvSpPr>
            <a:spLocks noGrp="1"/>
          </p:cNvSpPr>
          <p:nvPr>
            <p:ph type="title"/>
          </p:nvPr>
        </p:nvSpPr>
        <p:spPr/>
        <p:txBody>
          <a:bodyPr/>
          <a:lstStyle/>
          <a:p>
            <a:r>
              <a:rPr lang="en-GB" dirty="0"/>
              <a:t>Coastal expert interview</a:t>
            </a:r>
          </a:p>
        </p:txBody>
      </p:sp>
      <p:sp>
        <p:nvSpPr>
          <p:cNvPr id="3" name="Content Placeholder 2">
            <a:extLst>
              <a:ext uri="{FF2B5EF4-FFF2-40B4-BE49-F238E27FC236}">
                <a16:creationId xmlns:a16="http://schemas.microsoft.com/office/drawing/2014/main" id="{765DFC82-E760-9BD7-36CC-93B4B71BB9B5}"/>
              </a:ext>
            </a:extLst>
          </p:cNvPr>
          <p:cNvSpPr>
            <a:spLocks noGrp="1"/>
          </p:cNvSpPr>
          <p:nvPr>
            <p:ph idx="1"/>
          </p:nvPr>
        </p:nvSpPr>
        <p:spPr/>
        <p:txBody>
          <a:bodyPr>
            <a:normAutofit/>
          </a:bodyPr>
          <a:lstStyle/>
          <a:p>
            <a:r>
              <a:rPr lang="en-GB" sz="1800" dirty="0"/>
              <a:t>Two open-ended questions:</a:t>
            </a:r>
          </a:p>
          <a:p>
            <a:pPr marL="342900" lvl="0" indent="-342900">
              <a:lnSpc>
                <a:spcPct val="150000"/>
              </a:lnSpc>
              <a:buFont typeface="+mj-lt"/>
              <a:buAutoNum type="arabicPeriod"/>
            </a:pPr>
            <a:r>
              <a:rPr lang="en-GB" sz="1800" dirty="0">
                <a:effectLst/>
                <a:ea typeface="Calibri" panose="020F0502020204030204" pitchFamily="34" charset="0"/>
                <a:cs typeface="Calibri" panose="020F0502020204030204" pitchFamily="34" charset="0"/>
              </a:rPr>
              <a:t>Would you use the PM method for coastal scenario-based consultations? Why? </a:t>
            </a:r>
            <a:endParaRPr lang="en-GB" sz="1800" dirty="0">
              <a:effectLst/>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GB" sz="1800" dirty="0">
                <a:effectLst/>
                <a:ea typeface="Calibri" panose="020F0502020204030204" pitchFamily="34" charset="0"/>
                <a:cs typeface="Calibri" panose="020F0502020204030204" pitchFamily="34" charset="0"/>
              </a:rPr>
              <a:t>Do you think PM is an effective method of visualising coastal scenarios, particularly for saltmarsh MR scenarios?</a:t>
            </a:r>
            <a:endParaRPr lang="en-GB" sz="1800" dirty="0">
              <a:effectLst/>
              <a:ea typeface="Calibri" panose="020F0502020204030204" pitchFamily="34" charset="0"/>
              <a:cs typeface="Times New Roman" panose="02020603050405020304" pitchFamily="18" charset="0"/>
            </a:endParaRPr>
          </a:p>
          <a:p>
            <a:pPr marL="0" indent="0">
              <a:buNone/>
            </a:pPr>
            <a:r>
              <a:rPr lang="en-GB" sz="1800" dirty="0"/>
              <a:t>Wished to remain anonymous</a:t>
            </a:r>
          </a:p>
          <a:p>
            <a:pPr marL="0" indent="0">
              <a:buNone/>
            </a:pPr>
            <a:r>
              <a:rPr lang="en-GB" sz="1800" dirty="0"/>
              <a:t>Similar format as NT interviews but with responses transcript</a:t>
            </a:r>
          </a:p>
        </p:txBody>
      </p:sp>
    </p:spTree>
    <p:extLst>
      <p:ext uri="{BB962C8B-B14F-4D97-AF65-F5344CB8AC3E}">
        <p14:creationId xmlns:p14="http://schemas.microsoft.com/office/powerpoint/2010/main" val="2855595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9567-8654-757E-00AA-7D218008A118}"/>
              </a:ext>
            </a:extLst>
          </p:cNvPr>
          <p:cNvSpPr>
            <a:spLocks noGrp="1"/>
          </p:cNvSpPr>
          <p:nvPr>
            <p:ph type="title"/>
          </p:nvPr>
        </p:nvSpPr>
        <p:spPr/>
        <p:txBody>
          <a:bodyPr/>
          <a:lstStyle/>
          <a:p>
            <a:r>
              <a:rPr lang="en-GB" dirty="0"/>
              <a:t>Research findings</a:t>
            </a:r>
          </a:p>
        </p:txBody>
      </p:sp>
      <p:pic>
        <p:nvPicPr>
          <p:cNvPr id="5" name="Picture 4">
            <a:extLst>
              <a:ext uri="{FF2B5EF4-FFF2-40B4-BE49-F238E27FC236}">
                <a16:creationId xmlns:a16="http://schemas.microsoft.com/office/drawing/2014/main" id="{0D99F65C-B029-C9BC-8BDA-3B4BEE7C75D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526" y="2174009"/>
            <a:ext cx="4870870" cy="3738245"/>
          </a:xfrm>
          <a:prstGeom prst="rect">
            <a:avLst/>
          </a:prstGeom>
        </p:spPr>
      </p:pic>
      <p:graphicFrame>
        <p:nvGraphicFramePr>
          <p:cNvPr id="6" name="Table 5">
            <a:extLst>
              <a:ext uri="{FF2B5EF4-FFF2-40B4-BE49-F238E27FC236}">
                <a16:creationId xmlns:a16="http://schemas.microsoft.com/office/drawing/2014/main" id="{C6D14BC6-D0C1-CF46-EFE4-9FFD56CFF355}"/>
              </a:ext>
            </a:extLst>
          </p:cNvPr>
          <p:cNvGraphicFramePr>
            <a:graphicFrameLocks noGrp="1"/>
          </p:cNvGraphicFramePr>
          <p:nvPr>
            <p:extLst>
              <p:ext uri="{D42A27DB-BD31-4B8C-83A1-F6EECF244321}">
                <p14:modId xmlns:p14="http://schemas.microsoft.com/office/powerpoint/2010/main" val="544679733"/>
              </p:ext>
            </p:extLst>
          </p:nvPr>
        </p:nvGraphicFramePr>
        <p:xfrm>
          <a:off x="5277499" y="2174009"/>
          <a:ext cx="6657975" cy="3738245"/>
        </p:xfrm>
        <a:graphic>
          <a:graphicData uri="http://schemas.openxmlformats.org/drawingml/2006/table">
            <a:tbl>
              <a:tblPr firstRow="1" firstCol="1" bandRow="1">
                <a:tableStyleId>{5C22544A-7EE6-4342-B048-85BDC9FD1C3A}</a:tableStyleId>
              </a:tblPr>
              <a:tblGrid>
                <a:gridCol w="4902835">
                  <a:extLst>
                    <a:ext uri="{9D8B030D-6E8A-4147-A177-3AD203B41FA5}">
                      <a16:colId xmlns:a16="http://schemas.microsoft.com/office/drawing/2014/main" val="4256621954"/>
                    </a:ext>
                  </a:extLst>
                </a:gridCol>
                <a:gridCol w="1755140">
                  <a:extLst>
                    <a:ext uri="{9D8B030D-6E8A-4147-A177-3AD203B41FA5}">
                      <a16:colId xmlns:a16="http://schemas.microsoft.com/office/drawing/2014/main" val="1984648567"/>
                    </a:ext>
                  </a:extLst>
                </a:gridCol>
              </a:tblGrid>
              <a:tr h="83820">
                <a:tc>
                  <a:txBody>
                    <a:bodyPr/>
                    <a:lstStyle/>
                    <a:p>
                      <a:r>
                        <a:rPr lang="en-GB" sz="2000" dirty="0">
                          <a:effectLst/>
                        </a:rPr>
                        <a:t>Interview </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000" dirty="0">
                          <a:effectLst/>
                        </a:rPr>
                        <a:t>Statistical Analyses</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53626982"/>
                  </a:ext>
                </a:extLst>
              </a:tr>
              <a:tr h="3128645">
                <a:tc>
                  <a:txBody>
                    <a:bodyPr/>
                    <a:lstStyle/>
                    <a:p>
                      <a:pPr marL="457200"/>
                      <a:r>
                        <a:rPr lang="en-GB" sz="1400" dirty="0">
                          <a:effectLst/>
                        </a:rPr>
                        <a:t> </a:t>
                      </a:r>
                      <a:endParaRPr lang="en-GB" sz="2000" dirty="0">
                        <a:effectLst/>
                      </a:endParaRPr>
                    </a:p>
                    <a:p>
                      <a:pPr marL="342900" lvl="0" indent="-342900">
                        <a:buFont typeface="Symbol" pitchFamily="2" charset="2"/>
                        <a:buChar char=""/>
                      </a:pPr>
                      <a:r>
                        <a:rPr lang="en-GB" sz="1400" dirty="0">
                          <a:effectLst/>
                        </a:rPr>
                        <a:t>Existing drainage channels expected to expand/widen </a:t>
                      </a:r>
                      <a:endParaRPr lang="en-GB" sz="2000" dirty="0">
                        <a:effectLst/>
                      </a:endParaRPr>
                    </a:p>
                    <a:p>
                      <a:pPr marL="342900" lvl="0" indent="-342900">
                        <a:buFont typeface="Symbol" pitchFamily="2" charset="2"/>
                        <a:buChar char=""/>
                      </a:pPr>
                      <a:r>
                        <a:rPr lang="en-GB" sz="1400" dirty="0">
                          <a:effectLst/>
                        </a:rPr>
                        <a:t>Only difference would be tidal drainage</a:t>
                      </a:r>
                      <a:endParaRPr lang="en-GB" sz="2000" dirty="0">
                        <a:effectLst/>
                      </a:endParaRPr>
                    </a:p>
                    <a:p>
                      <a:pPr marL="342900" lvl="0" indent="-342900">
                        <a:buFont typeface="Symbol" pitchFamily="2" charset="2"/>
                        <a:buChar char=""/>
                      </a:pPr>
                      <a:r>
                        <a:rPr lang="en-GB" sz="1400" dirty="0">
                          <a:effectLst/>
                        </a:rPr>
                        <a:t>Further collapse of earth-bank during spring tides</a:t>
                      </a:r>
                      <a:endParaRPr lang="en-GB" sz="2000" dirty="0">
                        <a:effectLst/>
                      </a:endParaRPr>
                    </a:p>
                    <a:p>
                      <a:pPr marL="342900" lvl="0" indent="-342900">
                        <a:buFont typeface="Symbol" pitchFamily="2" charset="2"/>
                        <a:buChar char=""/>
                      </a:pPr>
                      <a:r>
                        <a:rPr lang="en-GB" sz="1400" dirty="0">
                          <a:effectLst/>
                        </a:rPr>
                        <a:t>“All other scenarios lead to No Active Intervention” (Kearsley-Evans, 2021. Pers. comm)</a:t>
                      </a:r>
                      <a:endParaRPr lang="en-GB" sz="2000" dirty="0">
                        <a:effectLst/>
                      </a:endParaRPr>
                    </a:p>
                    <a:p>
                      <a:r>
                        <a:rPr lang="en-GB" sz="1400" dirty="0">
                          <a:effectLst/>
                        </a:rPr>
                        <a:t> </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457200" algn="just"/>
                      <a:r>
                        <a:rPr lang="en-GB" sz="1400" dirty="0">
                          <a:effectLst/>
                        </a:rPr>
                        <a:t> </a:t>
                      </a:r>
                      <a:endParaRPr lang="en-GB" sz="2000" dirty="0">
                        <a:effectLst/>
                      </a:endParaRPr>
                    </a:p>
                    <a:p>
                      <a:pPr algn="just"/>
                      <a:r>
                        <a:rPr lang="en-GB" sz="1400" dirty="0">
                          <a:effectLst/>
                        </a:rPr>
                        <a:t>Mean:</a:t>
                      </a:r>
                      <a:endParaRPr lang="en-GB" sz="2000" dirty="0">
                        <a:effectLst/>
                      </a:endParaRPr>
                    </a:p>
                    <a:p>
                      <a:pPr algn="just"/>
                      <a:r>
                        <a:rPr lang="en-GB" sz="1400" dirty="0">
                          <a:effectLst/>
                        </a:rPr>
                        <a:t> </a:t>
                      </a:r>
                      <a:endParaRPr lang="en-GB" sz="2000" dirty="0">
                        <a:effectLst/>
                      </a:endParaRPr>
                    </a:p>
                    <a:p>
                      <a:pPr algn="just"/>
                      <a:r>
                        <a:rPr lang="en-GB" sz="1400" dirty="0">
                          <a:effectLst/>
                        </a:rPr>
                        <a:t>2.2</a:t>
                      </a:r>
                      <a:endParaRPr lang="en-GB" sz="2000" dirty="0">
                        <a:effectLst/>
                      </a:endParaRPr>
                    </a:p>
                    <a:p>
                      <a:pPr algn="just"/>
                      <a:r>
                        <a:rPr lang="en-GB" sz="1400" dirty="0">
                          <a:effectLst/>
                        </a:rPr>
                        <a:t> </a:t>
                      </a:r>
                      <a:endParaRPr lang="en-GB" sz="2000" dirty="0">
                        <a:effectLst/>
                      </a:endParaRPr>
                    </a:p>
                    <a:p>
                      <a:pPr algn="just"/>
                      <a:r>
                        <a:rPr lang="en-GB" sz="1400" dirty="0">
                          <a:effectLst/>
                        </a:rPr>
                        <a:t> </a:t>
                      </a:r>
                      <a:endParaRPr lang="en-GB" sz="2000" dirty="0">
                        <a:effectLst/>
                      </a:endParaRPr>
                    </a:p>
                    <a:p>
                      <a:pPr algn="just"/>
                      <a:r>
                        <a:rPr lang="en-GB" sz="1400" dirty="0">
                          <a:effectLst/>
                        </a:rPr>
                        <a:t>Standard Deviation:</a:t>
                      </a:r>
                      <a:endParaRPr lang="en-GB" sz="2000" dirty="0">
                        <a:effectLst/>
                      </a:endParaRPr>
                    </a:p>
                    <a:p>
                      <a:pPr algn="just"/>
                      <a:r>
                        <a:rPr lang="en-GB" sz="1400" dirty="0">
                          <a:effectLst/>
                        </a:rPr>
                        <a:t> </a:t>
                      </a:r>
                      <a:endParaRPr lang="en-GB" sz="2000" dirty="0">
                        <a:effectLst/>
                      </a:endParaRPr>
                    </a:p>
                    <a:p>
                      <a:pPr algn="just"/>
                      <a:r>
                        <a:rPr lang="en-GB" sz="1400" dirty="0">
                          <a:effectLst/>
                        </a:rPr>
                        <a:t>2.278100873</a:t>
                      </a:r>
                      <a:endParaRPr lang="en-GB" sz="2000" dirty="0">
                        <a:effectLst/>
                      </a:endParaRPr>
                    </a:p>
                    <a:p>
                      <a:pPr algn="just"/>
                      <a:r>
                        <a:rPr lang="en-GB" sz="1400" dirty="0">
                          <a:effectLst/>
                        </a:rPr>
                        <a:t> </a:t>
                      </a:r>
                      <a:endParaRPr lang="en-GB" sz="2000" dirty="0">
                        <a:effectLst/>
                      </a:endParaRPr>
                    </a:p>
                    <a:p>
                      <a:pPr algn="just"/>
                      <a:r>
                        <a:rPr lang="en-GB" sz="1400" dirty="0">
                          <a:effectLst/>
                        </a:rPr>
                        <a:t> </a:t>
                      </a:r>
                      <a:endParaRPr lang="en-GB" sz="2000" dirty="0">
                        <a:effectLst/>
                      </a:endParaRPr>
                    </a:p>
                    <a:p>
                      <a:pPr algn="just"/>
                      <a:r>
                        <a:rPr lang="en-GB" sz="1400" dirty="0">
                          <a:effectLst/>
                        </a:rPr>
                        <a:t> </a:t>
                      </a:r>
                      <a:endParaRPr lang="en-GB" sz="2000" dirty="0">
                        <a:effectLst/>
                      </a:endParaRPr>
                    </a:p>
                    <a:p>
                      <a:pPr algn="just"/>
                      <a:r>
                        <a:rPr lang="en-GB" sz="1400" dirty="0">
                          <a:effectLst/>
                        </a:rPr>
                        <a:t> </a:t>
                      </a: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19214890"/>
                  </a:ext>
                </a:extLst>
              </a:tr>
            </a:tbl>
          </a:graphicData>
        </a:graphic>
      </p:graphicFrame>
      <p:sp>
        <p:nvSpPr>
          <p:cNvPr id="7" name="TextBox 6">
            <a:extLst>
              <a:ext uri="{FF2B5EF4-FFF2-40B4-BE49-F238E27FC236}">
                <a16:creationId xmlns:a16="http://schemas.microsoft.com/office/drawing/2014/main" id="{4E1C5D7B-8215-B8F3-C1C4-3A6F0D2274FF}"/>
              </a:ext>
            </a:extLst>
          </p:cNvPr>
          <p:cNvSpPr txBox="1"/>
          <p:nvPr/>
        </p:nvSpPr>
        <p:spPr>
          <a:xfrm>
            <a:off x="1594545" y="1900166"/>
            <a:ext cx="2194832" cy="369332"/>
          </a:xfrm>
          <a:prstGeom prst="rect">
            <a:avLst/>
          </a:prstGeom>
          <a:noFill/>
        </p:spPr>
        <p:txBody>
          <a:bodyPr wrap="none" rtlCol="0">
            <a:spAutoFit/>
          </a:bodyPr>
          <a:lstStyle/>
          <a:p>
            <a:r>
              <a:rPr lang="en-GB" dirty="0"/>
              <a:t>No Active Intervention</a:t>
            </a:r>
          </a:p>
        </p:txBody>
      </p:sp>
    </p:spTree>
    <p:extLst>
      <p:ext uri="{BB962C8B-B14F-4D97-AF65-F5344CB8AC3E}">
        <p14:creationId xmlns:p14="http://schemas.microsoft.com/office/powerpoint/2010/main" val="1723376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29A480DF-F782-E075-0727-CBD990756F00}"/>
              </a:ext>
            </a:extLst>
          </p:cNvPr>
          <p:cNvGraphicFramePr>
            <a:graphicFrameLocks noGrp="1"/>
          </p:cNvGraphicFramePr>
          <p:nvPr>
            <p:extLst>
              <p:ext uri="{D42A27DB-BD31-4B8C-83A1-F6EECF244321}">
                <p14:modId xmlns:p14="http://schemas.microsoft.com/office/powerpoint/2010/main" val="3901072714"/>
              </p:ext>
            </p:extLst>
          </p:nvPr>
        </p:nvGraphicFramePr>
        <p:xfrm>
          <a:off x="3616036" y="1517073"/>
          <a:ext cx="8336021" cy="4500707"/>
        </p:xfrm>
        <a:graphic>
          <a:graphicData uri="http://schemas.openxmlformats.org/drawingml/2006/table">
            <a:tbl>
              <a:tblPr firstRow="1" firstCol="1" bandRow="1">
                <a:tableStyleId>{5C22544A-7EE6-4342-B048-85BDC9FD1C3A}</a:tableStyleId>
              </a:tblPr>
              <a:tblGrid>
                <a:gridCol w="6138524">
                  <a:extLst>
                    <a:ext uri="{9D8B030D-6E8A-4147-A177-3AD203B41FA5}">
                      <a16:colId xmlns:a16="http://schemas.microsoft.com/office/drawing/2014/main" val="2115831942"/>
                    </a:ext>
                  </a:extLst>
                </a:gridCol>
                <a:gridCol w="2197497">
                  <a:extLst>
                    <a:ext uri="{9D8B030D-6E8A-4147-A177-3AD203B41FA5}">
                      <a16:colId xmlns:a16="http://schemas.microsoft.com/office/drawing/2014/main" val="2300210473"/>
                    </a:ext>
                  </a:extLst>
                </a:gridCol>
              </a:tblGrid>
              <a:tr h="4500707">
                <a:tc>
                  <a:txBody>
                    <a:bodyPr/>
                    <a:lstStyle/>
                    <a:p>
                      <a:pPr marL="457200"/>
                      <a:r>
                        <a:rPr lang="en-GB" sz="2000" dirty="0">
                          <a:effectLst/>
                        </a:rPr>
                        <a:t> </a:t>
                      </a:r>
                      <a:endParaRPr lang="en-GB" sz="3200" dirty="0">
                        <a:effectLst/>
                      </a:endParaRPr>
                    </a:p>
                    <a:p>
                      <a:pPr marL="342900" lvl="0" indent="-342900">
                        <a:buFont typeface="Symbol" pitchFamily="2" charset="2"/>
                        <a:buChar char=""/>
                      </a:pPr>
                      <a:r>
                        <a:rPr lang="en-GB" sz="2000" dirty="0">
                          <a:effectLst/>
                        </a:rPr>
                        <a:t>Further erosion to embankment is likely</a:t>
                      </a:r>
                      <a:endParaRPr lang="en-GB" sz="3200" dirty="0">
                        <a:effectLst/>
                      </a:endParaRPr>
                    </a:p>
                    <a:p>
                      <a:pPr marL="342900" lvl="0" indent="-342900">
                        <a:buFont typeface="Symbol" pitchFamily="2" charset="2"/>
                        <a:buChar char=""/>
                      </a:pPr>
                      <a:r>
                        <a:rPr lang="en-GB" sz="2000" dirty="0">
                          <a:effectLst/>
                        </a:rPr>
                        <a:t>“No matter the width of the breach, much change isn’t likely” (Kearsley-Evans, 2021. Pers. comm)</a:t>
                      </a:r>
                      <a:endParaRPr lang="en-GB" sz="3200" dirty="0">
                        <a:effectLst/>
                      </a:endParaRPr>
                    </a:p>
                    <a:p>
                      <a:pPr marL="342900" lvl="0" indent="-342900">
                        <a:buFont typeface="Symbol" pitchFamily="2" charset="2"/>
                        <a:buChar char=""/>
                      </a:pPr>
                      <a:r>
                        <a:rPr lang="en-GB" sz="2000" dirty="0">
                          <a:effectLst/>
                        </a:rPr>
                        <a:t>“Simply a wider gap of 20m” (</a:t>
                      </a:r>
                      <a:r>
                        <a:rPr lang="en-GB" sz="2000" dirty="0" err="1">
                          <a:effectLst/>
                        </a:rPr>
                        <a:t>Hipkin</a:t>
                      </a:r>
                      <a:r>
                        <a:rPr lang="en-GB" sz="2000" dirty="0">
                          <a:effectLst/>
                        </a:rPr>
                        <a:t>, 2021. Pers. comm)</a:t>
                      </a:r>
                      <a:endParaRPr lang="en-GB" sz="3200" dirty="0">
                        <a:effectLst/>
                      </a:endParaRPr>
                    </a:p>
                    <a:p>
                      <a:pPr marL="342900" lvl="0" indent="-342900">
                        <a:buFont typeface="Symbol" pitchFamily="2" charset="2"/>
                        <a:buChar char=""/>
                      </a:pPr>
                      <a:r>
                        <a:rPr lang="en-GB" sz="2000" dirty="0">
                          <a:effectLst/>
                        </a:rPr>
                        <a:t>“Anything to do with further breaching shouldn’t affect the saltmarsh” (</a:t>
                      </a:r>
                      <a:r>
                        <a:rPr lang="en-GB" sz="2000" dirty="0" err="1">
                          <a:effectLst/>
                        </a:rPr>
                        <a:t>Hipkin</a:t>
                      </a:r>
                      <a:r>
                        <a:rPr lang="en-GB" sz="2000" dirty="0">
                          <a:effectLst/>
                        </a:rPr>
                        <a:t>, 2021. Pers. comm)</a:t>
                      </a:r>
                      <a:endParaRPr lang="en-GB" sz="3200" dirty="0">
                        <a:effectLst/>
                      </a:endParaRPr>
                    </a:p>
                    <a:p>
                      <a:r>
                        <a:rPr lang="en-GB" sz="2000" dirty="0">
                          <a:effectLst/>
                        </a:rPr>
                        <a:t> </a:t>
                      </a:r>
                      <a:endParaRPr lang="en-GB"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493" marR="68493" marT="0" marB="0"/>
                </a:tc>
                <a:tc>
                  <a:txBody>
                    <a:bodyPr/>
                    <a:lstStyle/>
                    <a:p>
                      <a:pPr algn="just"/>
                      <a:r>
                        <a:rPr lang="en-GB" sz="2000" dirty="0">
                          <a:effectLst/>
                        </a:rPr>
                        <a:t> </a:t>
                      </a:r>
                      <a:endParaRPr lang="en-GB" sz="3200" dirty="0">
                        <a:effectLst/>
                      </a:endParaRPr>
                    </a:p>
                    <a:p>
                      <a:pPr algn="just"/>
                      <a:r>
                        <a:rPr lang="en-GB" sz="2000" dirty="0">
                          <a:effectLst/>
                        </a:rPr>
                        <a:t>Mean:</a:t>
                      </a:r>
                      <a:endParaRPr lang="en-GB" sz="3200" dirty="0">
                        <a:effectLst/>
                      </a:endParaRPr>
                    </a:p>
                    <a:p>
                      <a:pPr algn="just"/>
                      <a:r>
                        <a:rPr lang="en-GB" sz="2000" dirty="0">
                          <a:effectLst/>
                        </a:rPr>
                        <a:t> </a:t>
                      </a:r>
                      <a:endParaRPr lang="en-GB" sz="3200" dirty="0">
                        <a:effectLst/>
                      </a:endParaRPr>
                    </a:p>
                    <a:p>
                      <a:pPr algn="just"/>
                      <a:r>
                        <a:rPr lang="en-GB" sz="2000" dirty="0">
                          <a:effectLst/>
                        </a:rPr>
                        <a:t>2.075</a:t>
                      </a:r>
                      <a:endParaRPr lang="en-GB" sz="3200" dirty="0">
                        <a:effectLst/>
                      </a:endParaRPr>
                    </a:p>
                    <a:p>
                      <a:pPr algn="just"/>
                      <a:r>
                        <a:rPr lang="en-GB" sz="2000" dirty="0">
                          <a:effectLst/>
                        </a:rPr>
                        <a:t> </a:t>
                      </a:r>
                      <a:endParaRPr lang="en-GB" sz="3200" dirty="0">
                        <a:effectLst/>
                      </a:endParaRPr>
                    </a:p>
                    <a:p>
                      <a:pPr algn="just"/>
                      <a:r>
                        <a:rPr lang="en-GB" sz="2000" dirty="0">
                          <a:effectLst/>
                        </a:rPr>
                        <a:t> </a:t>
                      </a:r>
                      <a:endParaRPr lang="en-GB" sz="3200" dirty="0">
                        <a:effectLst/>
                      </a:endParaRPr>
                    </a:p>
                    <a:p>
                      <a:pPr algn="just"/>
                      <a:r>
                        <a:rPr lang="en-GB" sz="2000" dirty="0">
                          <a:effectLst/>
                        </a:rPr>
                        <a:t>Standard Deviation:</a:t>
                      </a:r>
                      <a:endParaRPr lang="en-GB" sz="3200" dirty="0">
                        <a:effectLst/>
                      </a:endParaRPr>
                    </a:p>
                    <a:p>
                      <a:pPr algn="just"/>
                      <a:r>
                        <a:rPr lang="en-GB" sz="2000" dirty="0">
                          <a:effectLst/>
                        </a:rPr>
                        <a:t> </a:t>
                      </a:r>
                      <a:endParaRPr lang="en-GB" sz="3200" dirty="0">
                        <a:effectLst/>
                      </a:endParaRPr>
                    </a:p>
                    <a:p>
                      <a:pPr algn="just"/>
                      <a:r>
                        <a:rPr lang="en-GB" sz="2000" dirty="0">
                          <a:effectLst/>
                        </a:rPr>
                        <a:t>2.092569271</a:t>
                      </a:r>
                      <a:endParaRPr lang="en-GB" sz="3200" dirty="0">
                        <a:effectLst/>
                      </a:endParaRPr>
                    </a:p>
                    <a:p>
                      <a:pPr algn="just"/>
                      <a:r>
                        <a:rPr lang="en-GB" sz="2000" dirty="0">
                          <a:effectLst/>
                        </a:rPr>
                        <a:t> </a:t>
                      </a:r>
                      <a:endParaRPr lang="en-GB" sz="3200" dirty="0">
                        <a:effectLst/>
                      </a:endParaRPr>
                    </a:p>
                    <a:p>
                      <a:pPr algn="just"/>
                      <a:r>
                        <a:rPr lang="en-GB" sz="2000" dirty="0">
                          <a:effectLst/>
                        </a:rPr>
                        <a:t> </a:t>
                      </a:r>
                      <a:endParaRPr lang="en-GB" sz="3200" dirty="0">
                        <a:effectLst/>
                      </a:endParaRPr>
                    </a:p>
                    <a:p>
                      <a:pPr algn="just"/>
                      <a:r>
                        <a:rPr lang="en-GB" sz="2000" dirty="0">
                          <a:effectLst/>
                        </a:rPr>
                        <a:t> </a:t>
                      </a:r>
                      <a:endParaRPr lang="en-GB" sz="3200" dirty="0">
                        <a:effectLst/>
                      </a:endParaRPr>
                    </a:p>
                    <a:p>
                      <a:r>
                        <a:rPr lang="en-GB" sz="2000" dirty="0">
                          <a:effectLst/>
                        </a:rPr>
                        <a:t> </a:t>
                      </a:r>
                      <a:endParaRPr lang="en-GB"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493" marR="68493" marT="0" marB="0"/>
                </a:tc>
                <a:extLst>
                  <a:ext uri="{0D108BD9-81ED-4DB2-BD59-A6C34878D82A}">
                    <a16:rowId xmlns:a16="http://schemas.microsoft.com/office/drawing/2014/main" val="227095976"/>
                  </a:ext>
                </a:extLst>
              </a:tr>
            </a:tbl>
          </a:graphicData>
        </a:graphic>
      </p:graphicFrame>
      <p:pic>
        <p:nvPicPr>
          <p:cNvPr id="6" name="Picture 5">
            <a:extLst>
              <a:ext uri="{FF2B5EF4-FFF2-40B4-BE49-F238E27FC236}">
                <a16:creationId xmlns:a16="http://schemas.microsoft.com/office/drawing/2014/main" id="{19034ABD-A01C-B3C9-74E4-4F98AF05D08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3868" y="410989"/>
            <a:ext cx="2705360" cy="5796019"/>
          </a:xfrm>
          <a:prstGeom prst="rect">
            <a:avLst/>
          </a:prstGeom>
        </p:spPr>
      </p:pic>
      <p:sp>
        <p:nvSpPr>
          <p:cNvPr id="7" name="TextBox 6">
            <a:extLst>
              <a:ext uri="{FF2B5EF4-FFF2-40B4-BE49-F238E27FC236}">
                <a16:creationId xmlns:a16="http://schemas.microsoft.com/office/drawing/2014/main" id="{0505A80B-DE79-F350-B99E-1D53257045A6}"/>
              </a:ext>
            </a:extLst>
          </p:cNvPr>
          <p:cNvSpPr txBox="1"/>
          <p:nvPr/>
        </p:nvSpPr>
        <p:spPr>
          <a:xfrm>
            <a:off x="5029200" y="924791"/>
            <a:ext cx="2446119" cy="369332"/>
          </a:xfrm>
          <a:prstGeom prst="rect">
            <a:avLst/>
          </a:prstGeom>
          <a:noFill/>
        </p:spPr>
        <p:txBody>
          <a:bodyPr wrap="none" rtlCol="0">
            <a:spAutoFit/>
          </a:bodyPr>
          <a:lstStyle/>
          <a:p>
            <a:r>
              <a:rPr lang="en-GB" dirty="0"/>
              <a:t>Widen the Breach (20m)</a:t>
            </a:r>
          </a:p>
        </p:txBody>
      </p:sp>
    </p:spTree>
    <p:extLst>
      <p:ext uri="{BB962C8B-B14F-4D97-AF65-F5344CB8AC3E}">
        <p14:creationId xmlns:p14="http://schemas.microsoft.com/office/powerpoint/2010/main" val="3527673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D1AFA8-E6AC-A0EA-172A-58EDB7C901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flipV="1">
            <a:off x="460506" y="340689"/>
            <a:ext cx="2521684" cy="6022645"/>
          </a:xfrm>
          <a:prstGeom prst="rect">
            <a:avLst/>
          </a:prstGeom>
        </p:spPr>
      </p:pic>
      <p:graphicFrame>
        <p:nvGraphicFramePr>
          <p:cNvPr id="5" name="Table 4">
            <a:extLst>
              <a:ext uri="{FF2B5EF4-FFF2-40B4-BE49-F238E27FC236}">
                <a16:creationId xmlns:a16="http://schemas.microsoft.com/office/drawing/2014/main" id="{61A42C87-587D-E16C-76DC-5CA2D3C4D559}"/>
              </a:ext>
            </a:extLst>
          </p:cNvPr>
          <p:cNvGraphicFramePr>
            <a:graphicFrameLocks noGrp="1"/>
          </p:cNvGraphicFramePr>
          <p:nvPr>
            <p:extLst>
              <p:ext uri="{D42A27DB-BD31-4B8C-83A1-F6EECF244321}">
                <p14:modId xmlns:p14="http://schemas.microsoft.com/office/powerpoint/2010/main" val="2918623505"/>
              </p:ext>
            </p:extLst>
          </p:nvPr>
        </p:nvGraphicFramePr>
        <p:xfrm>
          <a:off x="3221182" y="945574"/>
          <a:ext cx="8510311" cy="5207288"/>
        </p:xfrm>
        <a:graphic>
          <a:graphicData uri="http://schemas.openxmlformats.org/drawingml/2006/table">
            <a:tbl>
              <a:tblPr firstRow="1" firstCol="1" bandRow="1">
                <a:tableStyleId>{5C22544A-7EE6-4342-B048-85BDC9FD1C3A}</a:tableStyleId>
              </a:tblPr>
              <a:tblGrid>
                <a:gridCol w="6266869">
                  <a:extLst>
                    <a:ext uri="{9D8B030D-6E8A-4147-A177-3AD203B41FA5}">
                      <a16:colId xmlns:a16="http://schemas.microsoft.com/office/drawing/2014/main" val="1790439351"/>
                    </a:ext>
                  </a:extLst>
                </a:gridCol>
                <a:gridCol w="2243442">
                  <a:extLst>
                    <a:ext uri="{9D8B030D-6E8A-4147-A177-3AD203B41FA5}">
                      <a16:colId xmlns:a16="http://schemas.microsoft.com/office/drawing/2014/main" val="1267334981"/>
                    </a:ext>
                  </a:extLst>
                </a:gridCol>
              </a:tblGrid>
              <a:tr h="5207288">
                <a:tc>
                  <a:txBody>
                    <a:bodyPr/>
                    <a:lstStyle/>
                    <a:p>
                      <a:pPr marL="457200"/>
                      <a:r>
                        <a:rPr lang="en-GB" sz="2400" dirty="0">
                          <a:effectLst/>
                        </a:rPr>
                        <a:t> </a:t>
                      </a:r>
                      <a:endParaRPr lang="en-GB" sz="3600" dirty="0">
                        <a:effectLst/>
                      </a:endParaRPr>
                    </a:p>
                    <a:p>
                      <a:pPr marL="342900" lvl="0" indent="-342900">
                        <a:buFont typeface="Symbol" pitchFamily="2" charset="2"/>
                        <a:buChar char=""/>
                      </a:pPr>
                      <a:r>
                        <a:rPr lang="en-GB" sz="2400" dirty="0">
                          <a:effectLst/>
                        </a:rPr>
                        <a:t>Further erosion to embankment erosion is likely</a:t>
                      </a:r>
                      <a:endParaRPr lang="en-GB" sz="3600" dirty="0">
                        <a:effectLst/>
                      </a:endParaRPr>
                    </a:p>
                    <a:p>
                      <a:pPr marL="342900" lvl="0" indent="-342900">
                        <a:buFont typeface="Symbol" pitchFamily="2" charset="2"/>
                        <a:buChar char=""/>
                      </a:pPr>
                      <a:r>
                        <a:rPr lang="en-GB" sz="2400" dirty="0">
                          <a:effectLst/>
                        </a:rPr>
                        <a:t>“No matter the width of the breach, much change isn’t likely” (Kearsley-Evans, 2021. Pers. comm)</a:t>
                      </a:r>
                      <a:endParaRPr lang="en-GB" sz="3600" dirty="0">
                        <a:effectLst/>
                      </a:endParaRPr>
                    </a:p>
                    <a:p>
                      <a:pPr marL="342900" lvl="0" indent="-342900">
                        <a:buFont typeface="Symbol" pitchFamily="2" charset="2"/>
                        <a:buChar char=""/>
                      </a:pPr>
                      <a:r>
                        <a:rPr lang="en-GB" sz="2400" dirty="0">
                          <a:effectLst/>
                        </a:rPr>
                        <a:t>“Simply a wider gap of either 100m” (</a:t>
                      </a:r>
                      <a:r>
                        <a:rPr lang="en-GB" sz="2400" dirty="0" err="1">
                          <a:effectLst/>
                        </a:rPr>
                        <a:t>Hipkin</a:t>
                      </a:r>
                      <a:r>
                        <a:rPr lang="en-GB" sz="2400" dirty="0">
                          <a:effectLst/>
                        </a:rPr>
                        <a:t>, 2021. Pers. comm)</a:t>
                      </a:r>
                      <a:endParaRPr lang="en-GB" sz="3600" dirty="0">
                        <a:effectLst/>
                      </a:endParaRPr>
                    </a:p>
                    <a:p>
                      <a:pPr marL="342900" lvl="0" indent="-342900">
                        <a:buFont typeface="Symbol" pitchFamily="2" charset="2"/>
                        <a:buChar char=""/>
                      </a:pPr>
                      <a:r>
                        <a:rPr lang="en-GB" sz="2400" dirty="0">
                          <a:effectLst/>
                        </a:rPr>
                        <a:t>“Anything to do with further breaching shouldn’t affect the saltmarsh” (</a:t>
                      </a:r>
                      <a:r>
                        <a:rPr lang="en-GB" sz="2400" dirty="0" err="1">
                          <a:effectLst/>
                        </a:rPr>
                        <a:t>Hipkin</a:t>
                      </a:r>
                      <a:r>
                        <a:rPr lang="en-GB" sz="2400" dirty="0">
                          <a:effectLst/>
                        </a:rPr>
                        <a:t>, 2021. Pers. comm)</a:t>
                      </a:r>
                      <a:endParaRPr lang="en-GB" sz="3600" dirty="0">
                        <a:effectLst/>
                      </a:endParaRPr>
                    </a:p>
                    <a:p>
                      <a:r>
                        <a:rPr lang="en-GB" sz="2400" dirty="0">
                          <a:effectLst/>
                        </a:rPr>
                        <a:t> </a:t>
                      </a:r>
                      <a:endParaRPr lang="en-GB" sz="3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381" marR="61381" marT="0" marB="0"/>
                </a:tc>
                <a:tc>
                  <a:txBody>
                    <a:bodyPr/>
                    <a:lstStyle/>
                    <a:p>
                      <a:pPr algn="just"/>
                      <a:r>
                        <a:rPr lang="en-GB" sz="2400" dirty="0">
                          <a:effectLst/>
                        </a:rPr>
                        <a:t> </a:t>
                      </a:r>
                      <a:endParaRPr lang="en-GB" sz="3600" dirty="0">
                        <a:effectLst/>
                      </a:endParaRPr>
                    </a:p>
                    <a:p>
                      <a:pPr algn="just"/>
                      <a:r>
                        <a:rPr lang="en-GB" sz="2400" dirty="0">
                          <a:effectLst/>
                        </a:rPr>
                        <a:t>Mean:</a:t>
                      </a:r>
                      <a:endParaRPr lang="en-GB" sz="3600" dirty="0">
                        <a:effectLst/>
                      </a:endParaRPr>
                    </a:p>
                    <a:p>
                      <a:pPr algn="just"/>
                      <a:r>
                        <a:rPr lang="en-GB" sz="2400" dirty="0">
                          <a:effectLst/>
                        </a:rPr>
                        <a:t> </a:t>
                      </a:r>
                      <a:endParaRPr lang="en-GB" sz="3600" dirty="0">
                        <a:effectLst/>
                      </a:endParaRPr>
                    </a:p>
                    <a:p>
                      <a:pPr algn="just"/>
                      <a:r>
                        <a:rPr lang="en-GB" sz="2400" dirty="0">
                          <a:effectLst/>
                        </a:rPr>
                        <a:t>2.25</a:t>
                      </a:r>
                      <a:endParaRPr lang="en-GB" sz="3600" dirty="0">
                        <a:effectLst/>
                      </a:endParaRPr>
                    </a:p>
                    <a:p>
                      <a:pPr algn="just"/>
                      <a:r>
                        <a:rPr lang="en-GB" sz="2400" dirty="0">
                          <a:effectLst/>
                        </a:rPr>
                        <a:t> </a:t>
                      </a:r>
                      <a:endParaRPr lang="en-GB" sz="3600" dirty="0">
                        <a:effectLst/>
                      </a:endParaRPr>
                    </a:p>
                    <a:p>
                      <a:pPr algn="just"/>
                      <a:r>
                        <a:rPr lang="en-GB" sz="2400" dirty="0">
                          <a:effectLst/>
                        </a:rPr>
                        <a:t>Standard Deviation:</a:t>
                      </a:r>
                      <a:endParaRPr lang="en-GB" sz="3600" dirty="0">
                        <a:effectLst/>
                      </a:endParaRPr>
                    </a:p>
                    <a:p>
                      <a:pPr algn="just"/>
                      <a:r>
                        <a:rPr lang="en-GB" sz="2400" dirty="0">
                          <a:effectLst/>
                        </a:rPr>
                        <a:t> </a:t>
                      </a:r>
                      <a:endParaRPr lang="en-GB" sz="3600" dirty="0">
                        <a:effectLst/>
                      </a:endParaRPr>
                    </a:p>
                    <a:p>
                      <a:pPr algn="just"/>
                      <a:r>
                        <a:rPr lang="en-GB" sz="2400" dirty="0">
                          <a:effectLst/>
                        </a:rPr>
                        <a:t>2.508958309</a:t>
                      </a:r>
                      <a:endParaRPr lang="en-GB" sz="3600" dirty="0">
                        <a:effectLst/>
                      </a:endParaRPr>
                    </a:p>
                    <a:p>
                      <a:pPr algn="just"/>
                      <a:r>
                        <a:rPr lang="en-GB" sz="2400" dirty="0">
                          <a:effectLst/>
                        </a:rPr>
                        <a:t> </a:t>
                      </a:r>
                      <a:endParaRPr lang="en-GB" sz="3600" dirty="0">
                        <a:effectLst/>
                      </a:endParaRPr>
                    </a:p>
                    <a:p>
                      <a:pPr algn="just"/>
                      <a:r>
                        <a:rPr lang="en-GB" sz="2400" dirty="0">
                          <a:effectLst/>
                        </a:rPr>
                        <a:t> </a:t>
                      </a:r>
                      <a:endParaRPr lang="en-GB" sz="3600" dirty="0">
                        <a:effectLst/>
                      </a:endParaRPr>
                    </a:p>
                    <a:p>
                      <a:pPr algn="just"/>
                      <a:r>
                        <a:rPr lang="en-GB" sz="2400" dirty="0">
                          <a:effectLst/>
                        </a:rPr>
                        <a:t> </a:t>
                      </a:r>
                      <a:endParaRPr lang="en-GB" sz="3600" dirty="0">
                        <a:effectLst/>
                      </a:endParaRPr>
                    </a:p>
                    <a:p>
                      <a:r>
                        <a:rPr lang="en-GB" sz="2400" dirty="0">
                          <a:effectLst/>
                        </a:rPr>
                        <a:t> </a:t>
                      </a:r>
                      <a:endParaRPr lang="en-GB" sz="3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381" marR="61381" marT="0" marB="0"/>
                </a:tc>
                <a:extLst>
                  <a:ext uri="{0D108BD9-81ED-4DB2-BD59-A6C34878D82A}">
                    <a16:rowId xmlns:a16="http://schemas.microsoft.com/office/drawing/2014/main" val="2668167083"/>
                  </a:ext>
                </a:extLst>
              </a:tr>
            </a:tbl>
          </a:graphicData>
        </a:graphic>
      </p:graphicFrame>
      <p:sp>
        <p:nvSpPr>
          <p:cNvPr id="6" name="TextBox 5">
            <a:extLst>
              <a:ext uri="{FF2B5EF4-FFF2-40B4-BE49-F238E27FC236}">
                <a16:creationId xmlns:a16="http://schemas.microsoft.com/office/drawing/2014/main" id="{8046E87C-8511-0987-D8E3-0E82CD7D2A08}"/>
              </a:ext>
            </a:extLst>
          </p:cNvPr>
          <p:cNvSpPr txBox="1"/>
          <p:nvPr/>
        </p:nvSpPr>
        <p:spPr>
          <a:xfrm>
            <a:off x="4790209" y="550718"/>
            <a:ext cx="2572756" cy="369332"/>
          </a:xfrm>
          <a:prstGeom prst="rect">
            <a:avLst/>
          </a:prstGeom>
          <a:noFill/>
        </p:spPr>
        <p:txBody>
          <a:bodyPr wrap="none" rtlCol="0">
            <a:spAutoFit/>
          </a:bodyPr>
          <a:lstStyle/>
          <a:p>
            <a:r>
              <a:rPr lang="en-GB" dirty="0"/>
              <a:t>Widen the Breach (100m)</a:t>
            </a:r>
          </a:p>
        </p:txBody>
      </p:sp>
    </p:spTree>
    <p:extLst>
      <p:ext uri="{BB962C8B-B14F-4D97-AF65-F5344CB8AC3E}">
        <p14:creationId xmlns:p14="http://schemas.microsoft.com/office/powerpoint/2010/main" val="2393816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E9F015-7378-9D65-C8FD-29179D7366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7820" y="1347267"/>
            <a:ext cx="5560690" cy="4267199"/>
          </a:xfrm>
          <a:prstGeom prst="rect">
            <a:avLst/>
          </a:prstGeom>
        </p:spPr>
      </p:pic>
      <p:graphicFrame>
        <p:nvGraphicFramePr>
          <p:cNvPr id="5" name="Table 4">
            <a:extLst>
              <a:ext uri="{FF2B5EF4-FFF2-40B4-BE49-F238E27FC236}">
                <a16:creationId xmlns:a16="http://schemas.microsoft.com/office/drawing/2014/main" id="{AD291786-E250-474A-9DE4-542A126FC2FB}"/>
              </a:ext>
            </a:extLst>
          </p:cNvPr>
          <p:cNvGraphicFramePr>
            <a:graphicFrameLocks noGrp="1"/>
          </p:cNvGraphicFramePr>
          <p:nvPr>
            <p:extLst>
              <p:ext uri="{D42A27DB-BD31-4B8C-83A1-F6EECF244321}">
                <p14:modId xmlns:p14="http://schemas.microsoft.com/office/powerpoint/2010/main" val="2109766989"/>
              </p:ext>
            </p:extLst>
          </p:nvPr>
        </p:nvGraphicFramePr>
        <p:xfrm>
          <a:off x="5881254" y="1347268"/>
          <a:ext cx="5929529" cy="4267200"/>
        </p:xfrm>
        <a:graphic>
          <a:graphicData uri="http://schemas.openxmlformats.org/drawingml/2006/table">
            <a:tbl>
              <a:tblPr firstRow="1" firstCol="1" bandRow="1">
                <a:tableStyleId>{5C22544A-7EE6-4342-B048-85BDC9FD1C3A}</a:tableStyleId>
              </a:tblPr>
              <a:tblGrid>
                <a:gridCol w="4366418">
                  <a:extLst>
                    <a:ext uri="{9D8B030D-6E8A-4147-A177-3AD203B41FA5}">
                      <a16:colId xmlns:a16="http://schemas.microsoft.com/office/drawing/2014/main" val="1051760323"/>
                    </a:ext>
                  </a:extLst>
                </a:gridCol>
                <a:gridCol w="1563111">
                  <a:extLst>
                    <a:ext uri="{9D8B030D-6E8A-4147-A177-3AD203B41FA5}">
                      <a16:colId xmlns:a16="http://schemas.microsoft.com/office/drawing/2014/main" val="2618901239"/>
                    </a:ext>
                  </a:extLst>
                </a:gridCol>
              </a:tblGrid>
              <a:tr h="3931314">
                <a:tc>
                  <a:txBody>
                    <a:bodyPr/>
                    <a:lstStyle/>
                    <a:p>
                      <a:pPr marL="457200"/>
                      <a:r>
                        <a:rPr lang="en-GB" sz="2000" dirty="0">
                          <a:effectLst/>
                        </a:rPr>
                        <a:t> </a:t>
                      </a:r>
                      <a:endParaRPr lang="en-GB" sz="3200" dirty="0">
                        <a:effectLst/>
                      </a:endParaRPr>
                    </a:p>
                    <a:p>
                      <a:pPr marL="342900" lvl="0" indent="-342900">
                        <a:buFont typeface="Symbol" pitchFamily="2" charset="2"/>
                        <a:buChar char=""/>
                      </a:pPr>
                      <a:r>
                        <a:rPr lang="en-GB" sz="2000" dirty="0">
                          <a:effectLst/>
                        </a:rPr>
                        <a:t>10-15m wide breaches situated at old/existing drainage channel locations</a:t>
                      </a:r>
                      <a:endParaRPr lang="en-GB" sz="3200" dirty="0">
                        <a:effectLst/>
                      </a:endParaRPr>
                    </a:p>
                    <a:p>
                      <a:pPr marL="342900" lvl="0" indent="-342900">
                        <a:buFont typeface="Symbol" pitchFamily="2" charset="2"/>
                        <a:buChar char=""/>
                      </a:pPr>
                      <a:r>
                        <a:rPr lang="en-GB" sz="2000" dirty="0">
                          <a:effectLst/>
                        </a:rPr>
                        <a:t>“Similar outcomes to Widen the Breach scenarios but at a smaller scale” (</a:t>
                      </a:r>
                      <a:r>
                        <a:rPr lang="en-GB" sz="2000" dirty="0" err="1">
                          <a:effectLst/>
                        </a:rPr>
                        <a:t>Hipkin</a:t>
                      </a:r>
                      <a:r>
                        <a:rPr lang="en-GB" sz="2000" dirty="0">
                          <a:effectLst/>
                        </a:rPr>
                        <a:t>, 2021. Pers. comm)</a:t>
                      </a:r>
                      <a:endParaRPr lang="en-GB" sz="3200" dirty="0">
                        <a:effectLst/>
                      </a:endParaRPr>
                    </a:p>
                    <a:p>
                      <a:r>
                        <a:rPr lang="en-GB" sz="2000" dirty="0">
                          <a:effectLst/>
                        </a:rPr>
                        <a:t> </a:t>
                      </a:r>
                      <a:endParaRPr lang="en-GB"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r>
                        <a:rPr lang="en-GB" sz="2000" dirty="0">
                          <a:effectLst/>
                        </a:rPr>
                        <a:t> </a:t>
                      </a:r>
                      <a:endParaRPr lang="en-GB" sz="3200" dirty="0">
                        <a:effectLst/>
                      </a:endParaRPr>
                    </a:p>
                    <a:p>
                      <a:pPr algn="just"/>
                      <a:r>
                        <a:rPr lang="en-GB" sz="2000" dirty="0">
                          <a:effectLst/>
                        </a:rPr>
                        <a:t>Mean:</a:t>
                      </a:r>
                      <a:endParaRPr lang="en-GB" sz="3200" dirty="0">
                        <a:effectLst/>
                      </a:endParaRPr>
                    </a:p>
                    <a:p>
                      <a:pPr algn="just"/>
                      <a:r>
                        <a:rPr lang="en-GB" sz="2000" dirty="0">
                          <a:effectLst/>
                        </a:rPr>
                        <a:t> </a:t>
                      </a:r>
                      <a:endParaRPr lang="en-GB" sz="3200" dirty="0">
                        <a:effectLst/>
                      </a:endParaRPr>
                    </a:p>
                    <a:p>
                      <a:pPr algn="just"/>
                      <a:r>
                        <a:rPr lang="en-GB" sz="2000" dirty="0">
                          <a:effectLst/>
                        </a:rPr>
                        <a:t>2.35</a:t>
                      </a:r>
                      <a:endParaRPr lang="en-GB" sz="3200" dirty="0">
                        <a:effectLst/>
                      </a:endParaRPr>
                    </a:p>
                    <a:p>
                      <a:pPr algn="just"/>
                      <a:r>
                        <a:rPr lang="en-GB" sz="2000" dirty="0">
                          <a:effectLst/>
                        </a:rPr>
                        <a:t> </a:t>
                      </a:r>
                      <a:endParaRPr lang="en-GB" sz="3200" dirty="0">
                        <a:effectLst/>
                      </a:endParaRPr>
                    </a:p>
                    <a:p>
                      <a:pPr algn="just"/>
                      <a:r>
                        <a:rPr lang="en-GB" sz="2000" dirty="0">
                          <a:effectLst/>
                        </a:rPr>
                        <a:t> </a:t>
                      </a:r>
                      <a:endParaRPr lang="en-GB" sz="3200" dirty="0">
                        <a:effectLst/>
                      </a:endParaRPr>
                    </a:p>
                    <a:p>
                      <a:pPr algn="just"/>
                      <a:r>
                        <a:rPr lang="en-GB" sz="2000" dirty="0">
                          <a:effectLst/>
                        </a:rPr>
                        <a:t>Standard Deviation:</a:t>
                      </a:r>
                      <a:endParaRPr lang="en-GB" sz="3200" dirty="0">
                        <a:effectLst/>
                      </a:endParaRPr>
                    </a:p>
                    <a:p>
                      <a:pPr algn="just"/>
                      <a:r>
                        <a:rPr lang="en-GB" sz="2000" dirty="0">
                          <a:effectLst/>
                        </a:rPr>
                        <a:t> </a:t>
                      </a:r>
                      <a:endParaRPr lang="en-GB" sz="3200" dirty="0">
                        <a:effectLst/>
                      </a:endParaRPr>
                    </a:p>
                    <a:p>
                      <a:pPr algn="just"/>
                      <a:r>
                        <a:rPr lang="en-GB" sz="2000" dirty="0">
                          <a:effectLst/>
                        </a:rPr>
                        <a:t>2.3484856</a:t>
                      </a:r>
                      <a:endParaRPr lang="en-GB" sz="3200" dirty="0">
                        <a:effectLst/>
                      </a:endParaRPr>
                    </a:p>
                    <a:p>
                      <a:pPr algn="just"/>
                      <a:r>
                        <a:rPr lang="en-GB" sz="2000" dirty="0">
                          <a:effectLst/>
                        </a:rPr>
                        <a:t> </a:t>
                      </a:r>
                      <a:endParaRPr lang="en-GB" sz="3200" dirty="0">
                        <a:effectLst/>
                      </a:endParaRPr>
                    </a:p>
                    <a:p>
                      <a:pPr algn="just"/>
                      <a:r>
                        <a:rPr lang="en-GB" sz="2000" dirty="0">
                          <a:effectLst/>
                        </a:rPr>
                        <a:t> </a:t>
                      </a:r>
                      <a:endParaRPr lang="en-GB" sz="3200" dirty="0">
                        <a:effectLst/>
                      </a:endParaRPr>
                    </a:p>
                    <a:p>
                      <a:pPr algn="just"/>
                      <a:r>
                        <a:rPr lang="en-GB" sz="2000" dirty="0">
                          <a:effectLst/>
                        </a:rPr>
                        <a:t> </a:t>
                      </a:r>
                      <a:endParaRPr lang="en-GB" sz="3200" dirty="0">
                        <a:effectLst/>
                      </a:endParaRPr>
                    </a:p>
                    <a:p>
                      <a:r>
                        <a:rPr lang="en-GB" sz="2000" dirty="0">
                          <a:effectLst/>
                        </a:rPr>
                        <a:t> </a:t>
                      </a:r>
                      <a:endParaRPr lang="en-GB"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00285796"/>
                  </a:ext>
                </a:extLst>
              </a:tr>
            </a:tbl>
          </a:graphicData>
        </a:graphic>
      </p:graphicFrame>
      <p:sp>
        <p:nvSpPr>
          <p:cNvPr id="6" name="TextBox 5">
            <a:extLst>
              <a:ext uri="{FF2B5EF4-FFF2-40B4-BE49-F238E27FC236}">
                <a16:creationId xmlns:a16="http://schemas.microsoft.com/office/drawing/2014/main" id="{093E8BE2-C500-8E72-214F-53ECC09C4AC1}"/>
              </a:ext>
            </a:extLst>
          </p:cNvPr>
          <p:cNvSpPr txBox="1"/>
          <p:nvPr/>
        </p:nvSpPr>
        <p:spPr>
          <a:xfrm>
            <a:off x="1911927" y="1018309"/>
            <a:ext cx="2511841" cy="369332"/>
          </a:xfrm>
          <a:prstGeom prst="rect">
            <a:avLst/>
          </a:prstGeom>
          <a:noFill/>
        </p:spPr>
        <p:txBody>
          <a:bodyPr wrap="none" rtlCol="0">
            <a:spAutoFit/>
          </a:bodyPr>
          <a:lstStyle/>
          <a:p>
            <a:r>
              <a:rPr lang="en-GB" dirty="0"/>
              <a:t>Create Multiple Breaches</a:t>
            </a:r>
          </a:p>
        </p:txBody>
      </p:sp>
    </p:spTree>
    <p:extLst>
      <p:ext uri="{BB962C8B-B14F-4D97-AF65-F5344CB8AC3E}">
        <p14:creationId xmlns:p14="http://schemas.microsoft.com/office/powerpoint/2010/main" val="4097609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F6B18C-0012-8593-1C49-A69F4115DE2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0153" y="1623767"/>
            <a:ext cx="5115290" cy="3925570"/>
          </a:xfrm>
          <a:prstGeom prst="rect">
            <a:avLst/>
          </a:prstGeom>
        </p:spPr>
      </p:pic>
      <p:graphicFrame>
        <p:nvGraphicFramePr>
          <p:cNvPr id="5" name="Table 4">
            <a:extLst>
              <a:ext uri="{FF2B5EF4-FFF2-40B4-BE49-F238E27FC236}">
                <a16:creationId xmlns:a16="http://schemas.microsoft.com/office/drawing/2014/main" id="{29DCE7F2-5841-9491-DC5A-96148F216594}"/>
              </a:ext>
            </a:extLst>
          </p:cNvPr>
          <p:cNvGraphicFramePr>
            <a:graphicFrameLocks noGrp="1"/>
          </p:cNvGraphicFramePr>
          <p:nvPr>
            <p:extLst>
              <p:ext uri="{D42A27DB-BD31-4B8C-83A1-F6EECF244321}">
                <p14:modId xmlns:p14="http://schemas.microsoft.com/office/powerpoint/2010/main" val="3609191236"/>
              </p:ext>
            </p:extLst>
          </p:nvPr>
        </p:nvGraphicFramePr>
        <p:xfrm>
          <a:off x="5343872" y="1623767"/>
          <a:ext cx="6657975" cy="3925570"/>
        </p:xfrm>
        <a:graphic>
          <a:graphicData uri="http://schemas.openxmlformats.org/drawingml/2006/table">
            <a:tbl>
              <a:tblPr firstRow="1" firstCol="1" bandRow="1">
                <a:tableStyleId>{5C22544A-7EE6-4342-B048-85BDC9FD1C3A}</a:tableStyleId>
              </a:tblPr>
              <a:tblGrid>
                <a:gridCol w="4902835">
                  <a:extLst>
                    <a:ext uri="{9D8B030D-6E8A-4147-A177-3AD203B41FA5}">
                      <a16:colId xmlns:a16="http://schemas.microsoft.com/office/drawing/2014/main" val="3367230205"/>
                    </a:ext>
                  </a:extLst>
                </a:gridCol>
                <a:gridCol w="1755140">
                  <a:extLst>
                    <a:ext uri="{9D8B030D-6E8A-4147-A177-3AD203B41FA5}">
                      <a16:colId xmlns:a16="http://schemas.microsoft.com/office/drawing/2014/main" val="478943142"/>
                    </a:ext>
                  </a:extLst>
                </a:gridCol>
              </a:tblGrid>
              <a:tr h="3925570">
                <a:tc>
                  <a:txBody>
                    <a:bodyPr/>
                    <a:lstStyle/>
                    <a:p>
                      <a:r>
                        <a:rPr lang="en-GB" sz="1800" dirty="0">
                          <a:effectLst/>
                        </a:rPr>
                        <a:t> </a:t>
                      </a:r>
                      <a:endParaRPr lang="en-GB" sz="2800" dirty="0">
                        <a:effectLst/>
                      </a:endParaRPr>
                    </a:p>
                    <a:p>
                      <a:pPr marL="342900" lvl="0" indent="-342900">
                        <a:buFont typeface="Symbol" pitchFamily="2" charset="2"/>
                        <a:buChar char=""/>
                      </a:pPr>
                      <a:r>
                        <a:rPr lang="en-GB" sz="1800" dirty="0">
                          <a:effectLst/>
                        </a:rPr>
                        <a:t>Excavation of paleochannels breaching embankment to their current width </a:t>
                      </a:r>
                      <a:endParaRPr lang="en-GB" sz="2800" dirty="0">
                        <a:effectLst/>
                      </a:endParaRPr>
                    </a:p>
                    <a:p>
                      <a:pPr marL="342900" lvl="0" indent="-342900">
                        <a:buFont typeface="Symbol" pitchFamily="2" charset="2"/>
                        <a:buChar char=""/>
                      </a:pPr>
                      <a:r>
                        <a:rPr lang="en-GB" sz="1800" dirty="0">
                          <a:effectLst/>
                        </a:rPr>
                        <a:t>A series of smaller mini-breaches than Create Multiple Breaches scenario</a:t>
                      </a:r>
                      <a:endParaRPr lang="en-GB" sz="2800" dirty="0">
                        <a:effectLst/>
                      </a:endParaRPr>
                    </a:p>
                    <a:p>
                      <a:pPr marL="342900" lvl="0" indent="-342900">
                        <a:buFont typeface="Symbol" pitchFamily="2" charset="2"/>
                        <a:buChar char=""/>
                      </a:pPr>
                      <a:r>
                        <a:rPr lang="en-GB" sz="1800" dirty="0">
                          <a:effectLst/>
                        </a:rPr>
                        <a:t>Paleochannels are currently excavating themselves i.e. No Active Intervention</a:t>
                      </a:r>
                      <a:endParaRPr lang="en-GB" sz="2800" dirty="0">
                        <a:effectLst/>
                      </a:endParaRPr>
                    </a:p>
                    <a:p>
                      <a:pPr marL="342900" lvl="0" indent="-342900">
                        <a:buFont typeface="Symbol" pitchFamily="2" charset="2"/>
                        <a:buChar char=""/>
                      </a:pPr>
                      <a:r>
                        <a:rPr lang="en-GB" sz="1800" dirty="0">
                          <a:effectLst/>
                        </a:rPr>
                        <a:t>In due time this scenario would accelerate existing embankment failures</a:t>
                      </a:r>
                      <a:endParaRPr lang="en-GB" sz="2800" dirty="0">
                        <a:effectLst/>
                      </a:endParaRPr>
                    </a:p>
                    <a:p>
                      <a:r>
                        <a:rPr lang="en-GB" sz="1800" dirty="0">
                          <a:effectLst/>
                        </a:rPr>
                        <a:t> </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r>
                        <a:rPr lang="en-GB" sz="1800" dirty="0">
                          <a:effectLst/>
                        </a:rPr>
                        <a:t> </a:t>
                      </a:r>
                      <a:endParaRPr lang="en-GB" sz="2800" dirty="0">
                        <a:effectLst/>
                      </a:endParaRPr>
                    </a:p>
                    <a:p>
                      <a:pPr algn="just"/>
                      <a:r>
                        <a:rPr lang="en-GB" sz="1800" dirty="0">
                          <a:effectLst/>
                        </a:rPr>
                        <a:t>Mean:</a:t>
                      </a:r>
                      <a:endParaRPr lang="en-GB" sz="2800" dirty="0">
                        <a:effectLst/>
                      </a:endParaRPr>
                    </a:p>
                    <a:p>
                      <a:pPr algn="just"/>
                      <a:r>
                        <a:rPr lang="en-GB" sz="1800" dirty="0">
                          <a:effectLst/>
                        </a:rPr>
                        <a:t> </a:t>
                      </a:r>
                      <a:endParaRPr lang="en-GB" sz="2800" dirty="0">
                        <a:effectLst/>
                      </a:endParaRPr>
                    </a:p>
                    <a:p>
                      <a:pPr algn="just"/>
                      <a:r>
                        <a:rPr lang="en-GB" sz="1800" dirty="0">
                          <a:effectLst/>
                        </a:rPr>
                        <a:t>3.625</a:t>
                      </a:r>
                      <a:endParaRPr lang="en-GB" sz="2800" dirty="0">
                        <a:effectLst/>
                      </a:endParaRPr>
                    </a:p>
                    <a:p>
                      <a:pPr algn="just"/>
                      <a:r>
                        <a:rPr lang="en-GB" sz="1800" dirty="0">
                          <a:effectLst/>
                        </a:rPr>
                        <a:t> </a:t>
                      </a:r>
                      <a:endParaRPr lang="en-GB" sz="2800" dirty="0">
                        <a:effectLst/>
                      </a:endParaRPr>
                    </a:p>
                    <a:p>
                      <a:pPr algn="just"/>
                      <a:r>
                        <a:rPr lang="en-GB" sz="1800" dirty="0">
                          <a:effectLst/>
                        </a:rPr>
                        <a:t> </a:t>
                      </a:r>
                      <a:endParaRPr lang="en-GB" sz="2800" dirty="0">
                        <a:effectLst/>
                      </a:endParaRPr>
                    </a:p>
                    <a:p>
                      <a:pPr algn="just"/>
                      <a:r>
                        <a:rPr lang="en-GB" sz="1800" dirty="0">
                          <a:effectLst/>
                        </a:rPr>
                        <a:t>Standard Deviation:</a:t>
                      </a:r>
                      <a:endParaRPr lang="en-GB" sz="2800" dirty="0">
                        <a:effectLst/>
                      </a:endParaRPr>
                    </a:p>
                    <a:p>
                      <a:pPr algn="just"/>
                      <a:r>
                        <a:rPr lang="en-GB" sz="1800" dirty="0">
                          <a:effectLst/>
                        </a:rPr>
                        <a:t> </a:t>
                      </a:r>
                      <a:endParaRPr lang="en-GB" sz="2800" dirty="0">
                        <a:effectLst/>
                      </a:endParaRPr>
                    </a:p>
                    <a:p>
                      <a:pPr algn="just"/>
                      <a:r>
                        <a:rPr lang="en-GB" sz="1800" dirty="0">
                          <a:effectLst/>
                        </a:rPr>
                        <a:t>2.870607012</a:t>
                      </a:r>
                      <a:endParaRPr lang="en-GB" sz="2800" dirty="0">
                        <a:effectLst/>
                      </a:endParaRPr>
                    </a:p>
                    <a:p>
                      <a:pPr algn="just"/>
                      <a:r>
                        <a:rPr lang="en-GB" sz="1800" dirty="0">
                          <a:effectLst/>
                        </a:rPr>
                        <a:t> </a:t>
                      </a:r>
                      <a:endParaRPr lang="en-GB" sz="2800" dirty="0">
                        <a:effectLst/>
                      </a:endParaRPr>
                    </a:p>
                    <a:p>
                      <a:pPr algn="just"/>
                      <a:r>
                        <a:rPr lang="en-GB" sz="1800" dirty="0">
                          <a:effectLst/>
                        </a:rPr>
                        <a:t> </a:t>
                      </a:r>
                      <a:endParaRPr lang="en-GB" sz="2800" dirty="0">
                        <a:effectLst/>
                      </a:endParaRPr>
                    </a:p>
                    <a:p>
                      <a:pPr algn="just"/>
                      <a:r>
                        <a:rPr lang="en-GB" sz="1800" dirty="0">
                          <a:effectLst/>
                        </a:rPr>
                        <a:t> </a:t>
                      </a:r>
                      <a:endParaRPr lang="en-GB" sz="2800" dirty="0">
                        <a:effectLst/>
                      </a:endParaRPr>
                    </a:p>
                    <a:p>
                      <a:r>
                        <a:rPr lang="en-GB" sz="1800" dirty="0">
                          <a:effectLst/>
                        </a:rPr>
                        <a:t> </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12475455"/>
                  </a:ext>
                </a:extLst>
              </a:tr>
            </a:tbl>
          </a:graphicData>
        </a:graphic>
      </p:graphicFrame>
      <p:sp>
        <p:nvSpPr>
          <p:cNvPr id="6" name="TextBox 5">
            <a:extLst>
              <a:ext uri="{FF2B5EF4-FFF2-40B4-BE49-F238E27FC236}">
                <a16:creationId xmlns:a16="http://schemas.microsoft.com/office/drawing/2014/main" id="{15E04A25-AA35-67CE-3F90-BC2B37A48245}"/>
              </a:ext>
            </a:extLst>
          </p:cNvPr>
          <p:cNvSpPr txBox="1"/>
          <p:nvPr/>
        </p:nvSpPr>
        <p:spPr>
          <a:xfrm>
            <a:off x="1197652" y="1285016"/>
            <a:ext cx="4107791" cy="369332"/>
          </a:xfrm>
          <a:prstGeom prst="rect">
            <a:avLst/>
          </a:prstGeom>
          <a:noFill/>
        </p:spPr>
        <p:txBody>
          <a:bodyPr wrap="none" rtlCol="0">
            <a:spAutoFit/>
          </a:bodyPr>
          <a:lstStyle/>
          <a:p>
            <a:r>
              <a:rPr lang="en-GB" dirty="0"/>
              <a:t>Undertake Small Scale Works in the Marsh</a:t>
            </a:r>
          </a:p>
        </p:txBody>
      </p:sp>
    </p:spTree>
    <p:extLst>
      <p:ext uri="{BB962C8B-B14F-4D97-AF65-F5344CB8AC3E}">
        <p14:creationId xmlns:p14="http://schemas.microsoft.com/office/powerpoint/2010/main" val="4173459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2BB1778-AFE3-4036-F365-47C875D700F9}"/>
              </a:ext>
            </a:extLst>
          </p:cNvPr>
          <p:cNvGraphicFramePr>
            <a:graphicFrameLocks noGrp="1"/>
          </p:cNvGraphicFramePr>
          <p:nvPr>
            <p:extLst>
              <p:ext uri="{D42A27DB-BD31-4B8C-83A1-F6EECF244321}">
                <p14:modId xmlns:p14="http://schemas.microsoft.com/office/powerpoint/2010/main" val="1397302748"/>
              </p:ext>
            </p:extLst>
          </p:nvPr>
        </p:nvGraphicFramePr>
        <p:xfrm>
          <a:off x="1870364" y="1724891"/>
          <a:ext cx="8132402" cy="4476778"/>
        </p:xfrm>
        <a:graphic>
          <a:graphicData uri="http://schemas.openxmlformats.org/drawingml/2006/table">
            <a:tbl>
              <a:tblPr firstRow="1" firstCol="1" bandRow="1">
                <a:tableStyleId>{5C22544A-7EE6-4342-B048-85BDC9FD1C3A}</a:tableStyleId>
              </a:tblPr>
              <a:tblGrid>
                <a:gridCol w="2994291">
                  <a:extLst>
                    <a:ext uri="{9D8B030D-6E8A-4147-A177-3AD203B41FA5}">
                      <a16:colId xmlns:a16="http://schemas.microsoft.com/office/drawing/2014/main" val="1031101865"/>
                    </a:ext>
                  </a:extLst>
                </a:gridCol>
                <a:gridCol w="2994291">
                  <a:extLst>
                    <a:ext uri="{9D8B030D-6E8A-4147-A177-3AD203B41FA5}">
                      <a16:colId xmlns:a16="http://schemas.microsoft.com/office/drawing/2014/main" val="1857245844"/>
                    </a:ext>
                  </a:extLst>
                </a:gridCol>
                <a:gridCol w="2143820">
                  <a:extLst>
                    <a:ext uri="{9D8B030D-6E8A-4147-A177-3AD203B41FA5}">
                      <a16:colId xmlns:a16="http://schemas.microsoft.com/office/drawing/2014/main" val="1052725772"/>
                    </a:ext>
                  </a:extLst>
                </a:gridCol>
              </a:tblGrid>
              <a:tr h="4476778">
                <a:tc>
                  <a:txBody>
                    <a:bodyPr/>
                    <a:lstStyle/>
                    <a:p>
                      <a:r>
                        <a:rPr lang="en-GB" sz="2400" dirty="0">
                          <a:effectLst/>
                        </a:rPr>
                        <a:t> </a:t>
                      </a:r>
                    </a:p>
                    <a:p>
                      <a:r>
                        <a:rPr lang="en-GB" sz="2400" dirty="0">
                          <a:effectLst/>
                        </a:rPr>
                        <a:t>How would you rate this method of public consultation/engagement for coastal decision making?</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600">
                          <a:effectLst/>
                        </a:rPr>
                        <a:t> </a:t>
                      </a:r>
                      <a:endParaRPr lang="en-GB" sz="2400">
                        <a:effectLst/>
                      </a:endParaRPr>
                    </a:p>
                    <a:p>
                      <a:r>
                        <a:rPr lang="en-GB" sz="1600">
                          <a:effectLst/>
                        </a:rPr>
                        <a:t>n/a</a:t>
                      </a:r>
                      <a:endParaRPr lang="en-GB"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r>
                        <a:rPr lang="en-GB" sz="1600" dirty="0">
                          <a:effectLst/>
                        </a:rPr>
                        <a:t> </a:t>
                      </a:r>
                      <a:endParaRPr lang="en-GB" sz="2400" dirty="0">
                        <a:effectLst/>
                      </a:endParaRPr>
                    </a:p>
                    <a:p>
                      <a:pPr algn="just"/>
                      <a:r>
                        <a:rPr lang="en-GB" sz="1600" dirty="0">
                          <a:effectLst/>
                        </a:rPr>
                        <a:t>Mean:</a:t>
                      </a:r>
                      <a:endParaRPr lang="en-GB" sz="2400" dirty="0">
                        <a:effectLst/>
                      </a:endParaRPr>
                    </a:p>
                    <a:p>
                      <a:pPr algn="just"/>
                      <a:r>
                        <a:rPr lang="en-GB" sz="1600" dirty="0">
                          <a:effectLst/>
                        </a:rPr>
                        <a:t> </a:t>
                      </a:r>
                      <a:endParaRPr lang="en-GB" sz="2400" dirty="0">
                        <a:effectLst/>
                      </a:endParaRPr>
                    </a:p>
                    <a:p>
                      <a:pPr algn="just"/>
                      <a:r>
                        <a:rPr lang="en-GB" sz="1600" dirty="0">
                          <a:effectLst/>
                        </a:rPr>
                        <a:t>6.25</a:t>
                      </a:r>
                      <a:endParaRPr lang="en-GB" sz="2400" dirty="0">
                        <a:effectLst/>
                      </a:endParaRPr>
                    </a:p>
                    <a:p>
                      <a:pPr algn="just"/>
                      <a:r>
                        <a:rPr lang="en-GB" sz="1600" dirty="0">
                          <a:effectLst/>
                        </a:rPr>
                        <a:t> </a:t>
                      </a:r>
                      <a:endParaRPr lang="en-GB" sz="2400" dirty="0">
                        <a:effectLst/>
                      </a:endParaRPr>
                    </a:p>
                    <a:p>
                      <a:pPr algn="just"/>
                      <a:r>
                        <a:rPr lang="en-GB" sz="1600" dirty="0">
                          <a:effectLst/>
                        </a:rPr>
                        <a:t> </a:t>
                      </a:r>
                      <a:endParaRPr lang="en-GB" sz="2400" dirty="0">
                        <a:effectLst/>
                      </a:endParaRPr>
                    </a:p>
                    <a:p>
                      <a:pPr algn="just"/>
                      <a:r>
                        <a:rPr lang="en-GB" sz="1600" dirty="0">
                          <a:effectLst/>
                        </a:rPr>
                        <a:t>Standard Deviation:</a:t>
                      </a:r>
                      <a:endParaRPr lang="en-GB" sz="2400" dirty="0">
                        <a:effectLst/>
                      </a:endParaRPr>
                    </a:p>
                    <a:p>
                      <a:pPr algn="just"/>
                      <a:r>
                        <a:rPr lang="en-GB" sz="1600" dirty="0">
                          <a:effectLst/>
                        </a:rPr>
                        <a:t> </a:t>
                      </a:r>
                      <a:endParaRPr lang="en-GB" sz="2400" dirty="0">
                        <a:effectLst/>
                      </a:endParaRPr>
                    </a:p>
                    <a:p>
                      <a:pPr algn="just"/>
                      <a:r>
                        <a:rPr lang="en-GB" sz="1600" dirty="0">
                          <a:effectLst/>
                        </a:rPr>
                        <a:t>3.168353127</a:t>
                      </a:r>
                      <a:endParaRPr lang="en-GB" sz="2400" dirty="0">
                        <a:effectLst/>
                      </a:endParaRPr>
                    </a:p>
                    <a:p>
                      <a:pPr algn="just"/>
                      <a:r>
                        <a:rPr lang="en-GB" sz="1600" dirty="0">
                          <a:effectLst/>
                        </a:rPr>
                        <a:t> </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69426528"/>
                  </a:ext>
                </a:extLst>
              </a:tr>
            </a:tbl>
          </a:graphicData>
        </a:graphic>
      </p:graphicFrame>
    </p:spTree>
    <p:extLst>
      <p:ext uri="{BB962C8B-B14F-4D97-AF65-F5344CB8AC3E}">
        <p14:creationId xmlns:p14="http://schemas.microsoft.com/office/powerpoint/2010/main" val="23161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B51906B-7047-2A73-A08C-C5D9996E6BDC}"/>
              </a:ext>
            </a:extLst>
          </p:cNvPr>
          <p:cNvGraphicFramePr>
            <a:graphicFrameLocks noGrp="1"/>
          </p:cNvGraphicFramePr>
          <p:nvPr>
            <p:extLst>
              <p:ext uri="{D42A27DB-BD31-4B8C-83A1-F6EECF244321}">
                <p14:modId xmlns:p14="http://schemas.microsoft.com/office/powerpoint/2010/main" val="1857618008"/>
              </p:ext>
            </p:extLst>
          </p:nvPr>
        </p:nvGraphicFramePr>
        <p:xfrm>
          <a:off x="1309256" y="282697"/>
          <a:ext cx="7242461" cy="6502516"/>
        </p:xfrm>
        <a:graphic>
          <a:graphicData uri="http://schemas.openxmlformats.org/drawingml/2006/table">
            <a:tbl>
              <a:tblPr firstRow="1" firstCol="1" bandRow="1">
                <a:tableStyleId>{5C22544A-7EE6-4342-B048-85BDC9FD1C3A}</a:tableStyleId>
              </a:tblPr>
              <a:tblGrid>
                <a:gridCol w="1225591">
                  <a:extLst>
                    <a:ext uri="{9D8B030D-6E8A-4147-A177-3AD203B41FA5}">
                      <a16:colId xmlns:a16="http://schemas.microsoft.com/office/drawing/2014/main" val="78265249"/>
                    </a:ext>
                  </a:extLst>
                </a:gridCol>
                <a:gridCol w="1203374">
                  <a:extLst>
                    <a:ext uri="{9D8B030D-6E8A-4147-A177-3AD203B41FA5}">
                      <a16:colId xmlns:a16="http://schemas.microsoft.com/office/drawing/2014/main" val="2823714698"/>
                    </a:ext>
                  </a:extLst>
                </a:gridCol>
                <a:gridCol w="1203374">
                  <a:extLst>
                    <a:ext uri="{9D8B030D-6E8A-4147-A177-3AD203B41FA5}">
                      <a16:colId xmlns:a16="http://schemas.microsoft.com/office/drawing/2014/main" val="418960664"/>
                    </a:ext>
                  </a:extLst>
                </a:gridCol>
                <a:gridCol w="1203374">
                  <a:extLst>
                    <a:ext uri="{9D8B030D-6E8A-4147-A177-3AD203B41FA5}">
                      <a16:colId xmlns:a16="http://schemas.microsoft.com/office/drawing/2014/main" val="1592459467"/>
                    </a:ext>
                  </a:extLst>
                </a:gridCol>
                <a:gridCol w="1203374">
                  <a:extLst>
                    <a:ext uri="{9D8B030D-6E8A-4147-A177-3AD203B41FA5}">
                      <a16:colId xmlns:a16="http://schemas.microsoft.com/office/drawing/2014/main" val="2229334486"/>
                    </a:ext>
                  </a:extLst>
                </a:gridCol>
                <a:gridCol w="1203374">
                  <a:extLst>
                    <a:ext uri="{9D8B030D-6E8A-4147-A177-3AD203B41FA5}">
                      <a16:colId xmlns:a16="http://schemas.microsoft.com/office/drawing/2014/main" val="2659620012"/>
                    </a:ext>
                  </a:extLst>
                </a:gridCol>
              </a:tblGrid>
              <a:tr h="989025">
                <a:tc>
                  <a:txBody>
                    <a:bodyPr/>
                    <a:lstStyle/>
                    <a:p>
                      <a:pPr algn="r">
                        <a:lnSpc>
                          <a:spcPct val="150000"/>
                        </a:lnSpc>
                      </a:pPr>
                      <a:r>
                        <a:rPr lang="en-GB" sz="1100" dirty="0">
                          <a:effectLst/>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100">
                          <a:effectLst/>
                        </a:rPr>
                        <a:t>No Active Intervention</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100">
                          <a:effectLst/>
                        </a:rPr>
                        <a:t>Widen the Breach (20m)</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100">
                          <a:effectLst/>
                        </a:rPr>
                        <a:t>Widen the Breach (100m)</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100">
                          <a:effectLst/>
                        </a:rPr>
                        <a:t>Create Multiple Breaches</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100">
                          <a:effectLst/>
                        </a:rPr>
                        <a:t>Undertake Small Scale Works in the Marsh</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extLst>
                  <a:ext uri="{0D108BD9-81ED-4DB2-BD59-A6C34878D82A}">
                    <a16:rowId xmlns:a16="http://schemas.microsoft.com/office/drawing/2014/main" val="3229184608"/>
                  </a:ext>
                </a:extLst>
              </a:tr>
              <a:tr h="907386">
                <a:tc>
                  <a:txBody>
                    <a:bodyPr/>
                    <a:lstStyle/>
                    <a:p>
                      <a:pPr algn="r">
                        <a:lnSpc>
                          <a:spcPct val="150000"/>
                        </a:lnSpc>
                      </a:pPr>
                      <a:r>
                        <a:rPr lang="en-GB" sz="1100">
                          <a:effectLst/>
                        </a:rPr>
                        <a:t>No Active Intervention</a:t>
                      </a:r>
                      <a:endParaRPr lang="en-GB" sz="1050">
                        <a:effectLst/>
                      </a:endParaRPr>
                    </a:p>
                    <a:p>
                      <a:pPr algn="r">
                        <a:lnSpc>
                          <a:spcPct val="150000"/>
                        </a:lnSpc>
                      </a:pPr>
                      <a:r>
                        <a:rPr lang="en-GB" sz="110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12</a:t>
                      </a:r>
                    </a:p>
                    <a:p>
                      <a:pPr algn="l">
                        <a:lnSpc>
                          <a:spcPct val="150000"/>
                        </a:lnSpc>
                      </a:pPr>
                      <a:r>
                        <a:rPr lang="en-GB" sz="1050">
                          <a:effectLst/>
                        </a:rPr>
                        <a:t>W= 28.5</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12</a:t>
                      </a:r>
                    </a:p>
                    <a:p>
                      <a:pPr algn="l">
                        <a:lnSpc>
                          <a:spcPct val="150000"/>
                        </a:lnSpc>
                      </a:pPr>
                      <a:r>
                        <a:rPr lang="en-GB" sz="1050">
                          <a:effectLst/>
                        </a:rPr>
                        <a:t>W= 36.5</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13</a:t>
                      </a:r>
                    </a:p>
                    <a:p>
                      <a:pPr algn="l">
                        <a:lnSpc>
                          <a:spcPct val="150000"/>
                        </a:lnSpc>
                      </a:pPr>
                      <a:r>
                        <a:rPr lang="en-GB" sz="1050">
                          <a:effectLst/>
                        </a:rPr>
                        <a:t>W= 43.5</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23</a:t>
                      </a:r>
                    </a:p>
                    <a:p>
                      <a:pPr algn="l">
                        <a:lnSpc>
                          <a:spcPct val="150000"/>
                        </a:lnSpc>
                      </a:pPr>
                      <a:r>
                        <a:rPr lang="en-GB" sz="1050" dirty="0">
                          <a:effectLst/>
                        </a:rPr>
                        <a:t>W= -2.5549</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extLst>
                  <a:ext uri="{0D108BD9-81ED-4DB2-BD59-A6C34878D82A}">
                    <a16:rowId xmlns:a16="http://schemas.microsoft.com/office/drawing/2014/main" val="913990955"/>
                  </a:ext>
                </a:extLst>
              </a:tr>
              <a:tr h="1141230">
                <a:tc>
                  <a:txBody>
                    <a:bodyPr/>
                    <a:lstStyle/>
                    <a:p>
                      <a:pPr algn="r">
                        <a:lnSpc>
                          <a:spcPct val="150000"/>
                        </a:lnSpc>
                      </a:pPr>
                      <a:r>
                        <a:rPr lang="en-GB" sz="1100">
                          <a:effectLst/>
                        </a:rPr>
                        <a:t>Widen the Breach (20m)</a:t>
                      </a:r>
                      <a:endParaRPr lang="en-GB" sz="1050">
                        <a:effectLst/>
                      </a:endParaRPr>
                    </a:p>
                    <a:p>
                      <a:pPr algn="r">
                        <a:lnSpc>
                          <a:spcPct val="150000"/>
                        </a:lnSpc>
                      </a:pPr>
                      <a:r>
                        <a:rPr lang="en-GB" sz="110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12</a:t>
                      </a:r>
                    </a:p>
                    <a:p>
                      <a:pPr algn="l">
                        <a:lnSpc>
                          <a:spcPct val="150000"/>
                        </a:lnSpc>
                      </a:pPr>
                      <a:r>
                        <a:rPr lang="en-GB" sz="1050">
                          <a:effectLst/>
                        </a:rPr>
                        <a:t>W= 28.5</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6</a:t>
                      </a:r>
                    </a:p>
                    <a:p>
                      <a:pPr algn="l">
                        <a:lnSpc>
                          <a:spcPct val="150000"/>
                        </a:lnSpc>
                      </a:pPr>
                      <a:r>
                        <a:rPr lang="en-GB" sz="1050">
                          <a:effectLst/>
                        </a:rPr>
                        <a:t>W= 2.5</a:t>
                      </a:r>
                    </a:p>
                    <a:p>
                      <a:pPr algn="l">
                        <a:lnSpc>
                          <a:spcPct val="150000"/>
                        </a:lnSpc>
                      </a:pPr>
                      <a:r>
                        <a:rPr lang="en-GB" sz="1050">
                          <a:effectLst/>
                        </a:rPr>
                        <a:t>p= n/a (N not large enough)</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12</a:t>
                      </a:r>
                    </a:p>
                    <a:p>
                      <a:pPr algn="l">
                        <a:lnSpc>
                          <a:spcPct val="150000"/>
                        </a:lnSpc>
                      </a:pPr>
                      <a:r>
                        <a:rPr lang="en-GB" sz="1050">
                          <a:effectLst/>
                        </a:rPr>
                        <a:t>W= 30</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19</a:t>
                      </a:r>
                    </a:p>
                    <a:p>
                      <a:pPr algn="l">
                        <a:lnSpc>
                          <a:spcPct val="150000"/>
                        </a:lnSpc>
                      </a:pPr>
                      <a:r>
                        <a:rPr lang="en-GB" sz="1050" dirty="0">
                          <a:effectLst/>
                        </a:rPr>
                        <a:t>W= 25</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extLst>
                  <a:ext uri="{0D108BD9-81ED-4DB2-BD59-A6C34878D82A}">
                    <a16:rowId xmlns:a16="http://schemas.microsoft.com/office/drawing/2014/main" val="459381872"/>
                  </a:ext>
                </a:extLst>
              </a:tr>
              <a:tr h="1141230">
                <a:tc>
                  <a:txBody>
                    <a:bodyPr/>
                    <a:lstStyle/>
                    <a:p>
                      <a:pPr algn="r">
                        <a:lnSpc>
                          <a:spcPct val="150000"/>
                        </a:lnSpc>
                      </a:pPr>
                      <a:r>
                        <a:rPr lang="en-GB" sz="1100">
                          <a:effectLst/>
                        </a:rPr>
                        <a:t>Widen the Breach (100m)</a:t>
                      </a:r>
                      <a:endParaRPr lang="en-GB" sz="1050">
                        <a:effectLst/>
                      </a:endParaRPr>
                    </a:p>
                    <a:p>
                      <a:pPr algn="r">
                        <a:lnSpc>
                          <a:spcPct val="150000"/>
                        </a:lnSpc>
                      </a:pPr>
                      <a:r>
                        <a:rPr lang="en-GB" sz="110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12</a:t>
                      </a:r>
                    </a:p>
                    <a:p>
                      <a:pPr algn="l">
                        <a:lnSpc>
                          <a:spcPct val="150000"/>
                        </a:lnSpc>
                      </a:pPr>
                      <a:r>
                        <a:rPr lang="en-GB" sz="1050">
                          <a:effectLst/>
                        </a:rPr>
                        <a:t>W= 36.5</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6</a:t>
                      </a:r>
                    </a:p>
                    <a:p>
                      <a:pPr algn="l">
                        <a:lnSpc>
                          <a:spcPct val="150000"/>
                        </a:lnSpc>
                      </a:pPr>
                      <a:r>
                        <a:rPr lang="en-GB" sz="1050">
                          <a:effectLst/>
                        </a:rPr>
                        <a:t>W= 2.5</a:t>
                      </a:r>
                    </a:p>
                    <a:p>
                      <a:pPr algn="l">
                        <a:lnSpc>
                          <a:spcPct val="150000"/>
                        </a:lnSpc>
                      </a:pPr>
                      <a:r>
                        <a:rPr lang="en-GB" sz="1050">
                          <a:effectLst/>
                        </a:rPr>
                        <a:t>p= n/a (N not large enough)</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6</a:t>
                      </a:r>
                    </a:p>
                    <a:p>
                      <a:pPr algn="l">
                        <a:lnSpc>
                          <a:spcPct val="150000"/>
                        </a:lnSpc>
                      </a:pPr>
                      <a:r>
                        <a:rPr lang="en-GB" sz="1050">
                          <a:effectLst/>
                        </a:rPr>
                        <a:t>W= 2.5</a:t>
                      </a:r>
                    </a:p>
                    <a:p>
                      <a:pPr algn="l">
                        <a:lnSpc>
                          <a:spcPct val="150000"/>
                        </a:lnSpc>
                      </a:pPr>
                      <a:r>
                        <a:rPr lang="en-GB" sz="1050">
                          <a:effectLst/>
                        </a:rPr>
                        <a:t>p= n/a (N not large enough)</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21</a:t>
                      </a:r>
                    </a:p>
                    <a:p>
                      <a:pPr algn="l">
                        <a:lnSpc>
                          <a:spcPct val="150000"/>
                        </a:lnSpc>
                      </a:pPr>
                      <a:r>
                        <a:rPr lang="en-GB" sz="1050" dirty="0">
                          <a:effectLst/>
                        </a:rPr>
                        <a:t>Z= -2.3461</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extLst>
                  <a:ext uri="{0D108BD9-81ED-4DB2-BD59-A6C34878D82A}">
                    <a16:rowId xmlns:a16="http://schemas.microsoft.com/office/drawing/2014/main" val="1078775494"/>
                  </a:ext>
                </a:extLst>
              </a:tr>
              <a:tr h="989025">
                <a:tc>
                  <a:txBody>
                    <a:bodyPr/>
                    <a:lstStyle/>
                    <a:p>
                      <a:pPr algn="r">
                        <a:lnSpc>
                          <a:spcPct val="150000"/>
                        </a:lnSpc>
                      </a:pPr>
                      <a:r>
                        <a:rPr lang="en-GB" sz="1100">
                          <a:effectLst/>
                        </a:rPr>
                        <a:t>Create Multiple Breaches</a:t>
                      </a:r>
                      <a:endParaRPr lang="en-GB" sz="1050">
                        <a:effectLst/>
                      </a:endParaRPr>
                    </a:p>
                    <a:p>
                      <a:pPr algn="r">
                        <a:lnSpc>
                          <a:spcPct val="150000"/>
                        </a:lnSpc>
                      </a:pPr>
                      <a:r>
                        <a:rPr lang="en-GB" sz="110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13</a:t>
                      </a:r>
                    </a:p>
                    <a:p>
                      <a:pPr algn="l">
                        <a:lnSpc>
                          <a:spcPct val="150000"/>
                        </a:lnSpc>
                      </a:pPr>
                      <a:r>
                        <a:rPr lang="en-GB" sz="1050">
                          <a:effectLst/>
                        </a:rPr>
                        <a:t>W= 43.5</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12</a:t>
                      </a:r>
                    </a:p>
                    <a:p>
                      <a:pPr algn="l">
                        <a:lnSpc>
                          <a:spcPct val="150000"/>
                        </a:lnSpc>
                      </a:pPr>
                      <a:r>
                        <a:rPr lang="en-GB" sz="1050">
                          <a:effectLst/>
                        </a:rPr>
                        <a:t>W= 30</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N= 10</a:t>
                      </a:r>
                    </a:p>
                    <a:p>
                      <a:pPr algn="l">
                        <a:lnSpc>
                          <a:spcPct val="150000"/>
                        </a:lnSpc>
                      </a:pPr>
                      <a:r>
                        <a:rPr lang="en-GB" sz="1050">
                          <a:effectLst/>
                        </a:rPr>
                        <a:t>W= 24</a:t>
                      </a:r>
                    </a:p>
                    <a:p>
                      <a:pPr algn="l">
                        <a:lnSpc>
                          <a:spcPct val="150000"/>
                        </a:lnSpc>
                      </a:pPr>
                      <a:r>
                        <a:rPr lang="en-GB" sz="1050">
                          <a:effectLst/>
                        </a:rPr>
                        <a:t>p= &gt;0.05</a:t>
                      </a:r>
                    </a:p>
                    <a:p>
                      <a:pPr algn="l">
                        <a:lnSpc>
                          <a:spcPct val="150000"/>
                        </a:lnSpc>
                      </a:pPr>
                      <a:r>
                        <a:rPr lang="en-GB" sz="1050">
                          <a:effectLst/>
                        </a:rPr>
                        <a:t>Not significant</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20</a:t>
                      </a:r>
                    </a:p>
                    <a:p>
                      <a:pPr algn="l">
                        <a:lnSpc>
                          <a:spcPct val="150000"/>
                        </a:lnSpc>
                      </a:pPr>
                      <a:r>
                        <a:rPr lang="en-GB" sz="1050" dirty="0">
                          <a:effectLst/>
                        </a:rPr>
                        <a:t>Z= -2.4453</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extLst>
                  <a:ext uri="{0D108BD9-81ED-4DB2-BD59-A6C34878D82A}">
                    <a16:rowId xmlns:a16="http://schemas.microsoft.com/office/drawing/2014/main" val="3555379923"/>
                  </a:ext>
                </a:extLst>
              </a:tr>
              <a:tr h="1243294">
                <a:tc>
                  <a:txBody>
                    <a:bodyPr/>
                    <a:lstStyle/>
                    <a:p>
                      <a:pPr algn="r">
                        <a:lnSpc>
                          <a:spcPct val="150000"/>
                        </a:lnSpc>
                      </a:pPr>
                      <a:r>
                        <a:rPr lang="en-GB" sz="1100">
                          <a:effectLst/>
                        </a:rPr>
                        <a:t>Undertake Small Scale Works in the Marsh</a:t>
                      </a:r>
                      <a:endParaRPr lang="en-GB" sz="1050">
                        <a:effectLst/>
                      </a:endParaRPr>
                    </a:p>
                    <a:p>
                      <a:pPr algn="r">
                        <a:lnSpc>
                          <a:spcPct val="150000"/>
                        </a:lnSpc>
                      </a:pPr>
                      <a:r>
                        <a:rPr lang="en-GB" sz="1100">
                          <a:effectLst/>
                        </a:rPr>
                        <a:t> </a:t>
                      </a:r>
                      <a:endParaRPr lang="en-GB" sz="105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23</a:t>
                      </a:r>
                    </a:p>
                    <a:p>
                      <a:pPr algn="l">
                        <a:lnSpc>
                          <a:spcPct val="150000"/>
                        </a:lnSpc>
                      </a:pPr>
                      <a:r>
                        <a:rPr lang="en-GB" sz="1050" dirty="0">
                          <a:effectLst/>
                        </a:rPr>
                        <a:t>Z= -2.5549</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19</a:t>
                      </a:r>
                    </a:p>
                    <a:p>
                      <a:pPr algn="l">
                        <a:lnSpc>
                          <a:spcPct val="150000"/>
                        </a:lnSpc>
                      </a:pPr>
                      <a:r>
                        <a:rPr lang="en-GB" sz="1050" dirty="0">
                          <a:effectLst/>
                        </a:rPr>
                        <a:t>W= 25</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21</a:t>
                      </a:r>
                    </a:p>
                    <a:p>
                      <a:pPr algn="l">
                        <a:lnSpc>
                          <a:spcPct val="150000"/>
                        </a:lnSpc>
                      </a:pPr>
                      <a:r>
                        <a:rPr lang="en-GB" sz="1050" dirty="0">
                          <a:effectLst/>
                        </a:rPr>
                        <a:t>Z= -2.3461</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N= 20</a:t>
                      </a:r>
                    </a:p>
                    <a:p>
                      <a:pPr algn="l">
                        <a:lnSpc>
                          <a:spcPct val="150000"/>
                        </a:lnSpc>
                      </a:pPr>
                      <a:r>
                        <a:rPr lang="en-GB" sz="1050" dirty="0">
                          <a:effectLst/>
                        </a:rPr>
                        <a:t>Z= -2.4453</a:t>
                      </a:r>
                    </a:p>
                    <a:p>
                      <a:pPr algn="l">
                        <a:lnSpc>
                          <a:spcPct val="150000"/>
                        </a:lnSpc>
                      </a:pPr>
                      <a:r>
                        <a:rPr lang="en-GB" sz="1050" dirty="0">
                          <a:effectLst/>
                        </a:rPr>
                        <a:t>p= &lt;0.05</a:t>
                      </a:r>
                    </a:p>
                    <a:p>
                      <a:pPr algn="l">
                        <a:lnSpc>
                          <a:spcPct val="150000"/>
                        </a:lnSpc>
                      </a:pPr>
                      <a:r>
                        <a:rPr lang="en-GB" sz="1050" dirty="0">
                          <a:solidFill>
                            <a:srgbClr val="FF0000"/>
                          </a:solidFill>
                          <a:effectLst/>
                        </a:rPr>
                        <a:t>Significant</a:t>
                      </a:r>
                      <a:endParaRPr lang="en-GB" sz="10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tc>
                  <a:txBody>
                    <a:bodyPr/>
                    <a:lstStyle/>
                    <a:p>
                      <a:pPr algn="l">
                        <a:lnSpc>
                          <a:spcPct val="150000"/>
                        </a:lnSpc>
                      </a:pPr>
                      <a:r>
                        <a:rPr lang="en-GB" sz="1050" dirty="0">
                          <a:effectLst/>
                        </a:rPr>
                        <a:t> </a:t>
                      </a:r>
                      <a:endParaRPr lang="en-GB" sz="105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6791" marR="36791" marT="0" marB="0"/>
                </a:tc>
                <a:extLst>
                  <a:ext uri="{0D108BD9-81ED-4DB2-BD59-A6C34878D82A}">
                    <a16:rowId xmlns:a16="http://schemas.microsoft.com/office/drawing/2014/main" val="1954931835"/>
                  </a:ext>
                </a:extLst>
              </a:tr>
            </a:tbl>
          </a:graphicData>
        </a:graphic>
      </p:graphicFrame>
      <p:sp>
        <p:nvSpPr>
          <p:cNvPr id="5" name="TextBox 4">
            <a:extLst>
              <a:ext uri="{FF2B5EF4-FFF2-40B4-BE49-F238E27FC236}">
                <a16:creationId xmlns:a16="http://schemas.microsoft.com/office/drawing/2014/main" id="{43FA1B3A-D045-CCEF-C0DA-135D4BFFF3AD}"/>
              </a:ext>
            </a:extLst>
          </p:cNvPr>
          <p:cNvSpPr txBox="1"/>
          <p:nvPr/>
        </p:nvSpPr>
        <p:spPr>
          <a:xfrm>
            <a:off x="124692" y="3190009"/>
            <a:ext cx="1184564" cy="923330"/>
          </a:xfrm>
          <a:prstGeom prst="rect">
            <a:avLst/>
          </a:prstGeom>
          <a:noFill/>
        </p:spPr>
        <p:txBody>
          <a:bodyPr wrap="square" rtlCol="0">
            <a:spAutoFit/>
          </a:bodyPr>
          <a:lstStyle/>
          <a:p>
            <a:r>
              <a:rPr lang="en-GB" dirty="0"/>
              <a:t>Wilcoxon Signed-Rank Test</a:t>
            </a:r>
          </a:p>
        </p:txBody>
      </p:sp>
      <p:sp>
        <p:nvSpPr>
          <p:cNvPr id="6" name="TextBox 5">
            <a:extLst>
              <a:ext uri="{FF2B5EF4-FFF2-40B4-BE49-F238E27FC236}">
                <a16:creationId xmlns:a16="http://schemas.microsoft.com/office/drawing/2014/main" id="{F6FDCAB9-3D7E-6449-64D7-D7B671A0799B}"/>
              </a:ext>
            </a:extLst>
          </p:cNvPr>
          <p:cNvSpPr txBox="1"/>
          <p:nvPr/>
        </p:nvSpPr>
        <p:spPr>
          <a:xfrm>
            <a:off x="8832273" y="3304309"/>
            <a:ext cx="3235035" cy="1338828"/>
          </a:xfrm>
          <a:prstGeom prst="rect">
            <a:avLst/>
          </a:prstGeom>
          <a:noFill/>
        </p:spPr>
        <p:txBody>
          <a:bodyPr wrap="square" rtlCol="0">
            <a:spAutoFit/>
          </a:bodyPr>
          <a:lstStyle/>
          <a:p>
            <a:r>
              <a:rPr lang="en-GB" sz="1050" dirty="0">
                <a:solidFill>
                  <a:srgbClr val="000000"/>
                </a:solidFill>
                <a:effectLst/>
                <a:ea typeface="Times New Roman" panose="02020603050405020304" pitchFamily="18" charset="0"/>
              </a:rPr>
              <a:t>N= Sample size, Z = normally distributed result, W= not normally distributed result. </a:t>
            </a:r>
            <a:endParaRPr lang="en-GB" sz="1050" dirty="0">
              <a:effectLst/>
              <a:ea typeface="Times New Roman" panose="02020603050405020304" pitchFamily="18" charset="0"/>
            </a:endParaRPr>
          </a:p>
          <a:p>
            <a:r>
              <a:rPr lang="en-GB" sz="1050" dirty="0">
                <a:solidFill>
                  <a:srgbClr val="000000"/>
                </a:solidFill>
                <a:effectLst/>
                <a:ea typeface="Times New Roman" panose="02020603050405020304" pitchFamily="18" charset="0"/>
              </a:rPr>
              <a:t>If N= &lt;20 it is normally distributed. Use Z-value</a:t>
            </a:r>
            <a:endParaRPr lang="en-GB" sz="1050" dirty="0">
              <a:effectLst/>
              <a:ea typeface="Times New Roman" panose="02020603050405020304" pitchFamily="18" charset="0"/>
            </a:endParaRPr>
          </a:p>
          <a:p>
            <a:r>
              <a:rPr lang="en-GB" sz="1050" dirty="0">
                <a:solidFill>
                  <a:srgbClr val="000000"/>
                </a:solidFill>
                <a:effectLst/>
                <a:ea typeface="Times New Roman" panose="02020603050405020304" pitchFamily="18" charset="0"/>
              </a:rPr>
              <a:t>If N= &gt;20 it is not normally distributed. Use W-value.</a:t>
            </a:r>
            <a:endParaRPr lang="en-GB" sz="1050" dirty="0">
              <a:effectLst/>
              <a:ea typeface="Times New Roman" panose="02020603050405020304" pitchFamily="18" charset="0"/>
            </a:endParaRPr>
          </a:p>
          <a:p>
            <a:r>
              <a:rPr lang="en-GB" sz="1050" dirty="0">
                <a:solidFill>
                  <a:srgbClr val="000000"/>
                </a:solidFill>
                <a:effectLst/>
                <a:ea typeface="Times New Roman" panose="02020603050405020304" pitchFamily="18" charset="0"/>
              </a:rPr>
              <a:t>If p= &lt;0.05 it is statistically significant, therefore indicating a difference in results.</a:t>
            </a:r>
            <a:endParaRPr lang="en-GB" sz="105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529242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544EA5E9-BFFC-F7D9-DAFC-A07C6D8C913C}"/>
              </a:ext>
            </a:extLst>
          </p:cNvPr>
          <p:cNvGraphicFramePr>
            <a:graphicFrameLocks noGrp="1"/>
          </p:cNvGraphicFramePr>
          <p:nvPr>
            <p:extLst>
              <p:ext uri="{D42A27DB-BD31-4B8C-83A1-F6EECF244321}">
                <p14:modId xmlns:p14="http://schemas.microsoft.com/office/powerpoint/2010/main" val="245641243"/>
              </p:ext>
            </p:extLst>
          </p:nvPr>
        </p:nvGraphicFramePr>
        <p:xfrm>
          <a:off x="477984" y="381401"/>
          <a:ext cx="7288542" cy="6095198"/>
        </p:xfrm>
        <a:graphic>
          <a:graphicData uri="http://schemas.openxmlformats.org/drawingml/2006/table">
            <a:tbl>
              <a:tblPr firstRow="1" firstCol="1" bandRow="1">
                <a:tableStyleId>{5C22544A-7EE6-4342-B048-85BDC9FD1C3A}</a:tableStyleId>
              </a:tblPr>
              <a:tblGrid>
                <a:gridCol w="5523895">
                  <a:extLst>
                    <a:ext uri="{9D8B030D-6E8A-4147-A177-3AD203B41FA5}">
                      <a16:colId xmlns:a16="http://schemas.microsoft.com/office/drawing/2014/main" val="3165327176"/>
                    </a:ext>
                  </a:extLst>
                </a:gridCol>
                <a:gridCol w="1764647">
                  <a:extLst>
                    <a:ext uri="{9D8B030D-6E8A-4147-A177-3AD203B41FA5}">
                      <a16:colId xmlns:a16="http://schemas.microsoft.com/office/drawing/2014/main" val="2188670055"/>
                    </a:ext>
                  </a:extLst>
                </a:gridCol>
              </a:tblGrid>
              <a:tr h="328768">
                <a:tc>
                  <a:txBody>
                    <a:bodyPr/>
                    <a:lstStyle/>
                    <a:p>
                      <a:pPr algn="ctr"/>
                      <a:r>
                        <a:rPr lang="en-GB" sz="1600" dirty="0">
                          <a:effectLst/>
                        </a:rPr>
                        <a:t>Repeated Words/Phrases/Themes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pPr algn="ctr"/>
                      <a:r>
                        <a:rPr lang="en-GB" sz="1600">
                          <a:effectLst/>
                        </a:rPr>
                        <a:t>Frequency</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216005644"/>
                  </a:ext>
                </a:extLst>
              </a:tr>
              <a:tr h="763142">
                <a:tc>
                  <a:txBody>
                    <a:bodyPr/>
                    <a:lstStyle/>
                    <a:p>
                      <a:pPr algn="l"/>
                      <a:r>
                        <a:rPr lang="en-GB" sz="1600" dirty="0">
                          <a:effectLst/>
                        </a:rPr>
                        <a:t>Repair/Rebuild the sea-wall/Restore access across the embankment</a:t>
                      </a:r>
                      <a:endParaRPr lang="en-GB" sz="1400" dirty="0">
                        <a:effectLst/>
                      </a:endParaRPr>
                    </a:p>
                    <a:p>
                      <a:pPr algn="l"/>
                      <a:r>
                        <a:rPr lang="en-GB" sz="1600" dirty="0">
                          <a:effectLst/>
                        </a:rPr>
                        <a:t> </a:t>
                      </a:r>
                      <a:endParaRPr lang="en-GB" sz="1400" dirty="0">
                        <a:effectLst/>
                      </a:endParaRPr>
                    </a:p>
                    <a:p>
                      <a:pPr algn="l"/>
                      <a:r>
                        <a:rPr lang="en-GB" sz="16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a:effectLst/>
                        </a:rPr>
                        <a:t>15</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68981151"/>
                  </a:ext>
                </a:extLst>
              </a:tr>
              <a:tr h="763142">
                <a:tc>
                  <a:txBody>
                    <a:bodyPr/>
                    <a:lstStyle/>
                    <a:p>
                      <a:pPr algn="l"/>
                      <a:r>
                        <a:rPr lang="en-GB" sz="1600" dirty="0">
                          <a:effectLst/>
                        </a:rPr>
                        <a:t>Positive affirmation of the PM method</a:t>
                      </a:r>
                      <a:endParaRPr lang="en-GB" sz="1400" dirty="0">
                        <a:effectLst/>
                      </a:endParaRPr>
                    </a:p>
                    <a:p>
                      <a:pPr algn="l"/>
                      <a:r>
                        <a:rPr lang="en-GB" sz="1600" dirty="0">
                          <a:effectLst/>
                        </a:rPr>
                        <a:t> </a:t>
                      </a:r>
                      <a:endParaRPr lang="en-GB" sz="1400" dirty="0">
                        <a:effectLst/>
                      </a:endParaRPr>
                    </a:p>
                    <a:p>
                      <a:pPr algn="l"/>
                      <a:r>
                        <a:rPr lang="en-GB" sz="16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a:effectLst/>
                        </a:rPr>
                        <a:t>9</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1644121674"/>
                  </a:ext>
                </a:extLst>
              </a:tr>
              <a:tr h="763142">
                <a:tc>
                  <a:txBody>
                    <a:bodyPr/>
                    <a:lstStyle/>
                    <a:p>
                      <a:pPr algn="l"/>
                      <a:r>
                        <a:rPr lang="en-GB" sz="1600" dirty="0">
                          <a:effectLst/>
                        </a:rPr>
                        <a:t>Personal recommendations for the PM method</a:t>
                      </a:r>
                      <a:endParaRPr lang="en-GB" sz="1400" dirty="0">
                        <a:effectLst/>
                      </a:endParaRPr>
                    </a:p>
                    <a:p>
                      <a:pPr algn="l"/>
                      <a:r>
                        <a:rPr lang="en-GB" sz="1600" dirty="0">
                          <a:effectLst/>
                        </a:rPr>
                        <a:t> </a:t>
                      </a:r>
                      <a:endParaRPr lang="en-GB" sz="1400" dirty="0">
                        <a:effectLst/>
                      </a:endParaRPr>
                    </a:p>
                    <a:p>
                      <a:pPr algn="l"/>
                      <a:r>
                        <a:rPr lang="en-GB" sz="16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a:effectLst/>
                        </a:rPr>
                        <a:t>5</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3852654423"/>
                  </a:ext>
                </a:extLst>
              </a:tr>
              <a:tr h="763142">
                <a:tc>
                  <a:txBody>
                    <a:bodyPr/>
                    <a:lstStyle/>
                    <a:p>
                      <a:pPr algn="l"/>
                      <a:r>
                        <a:rPr lang="en-GB" sz="1600" dirty="0">
                          <a:effectLst/>
                        </a:rPr>
                        <a:t>Include a scenario for bridging the breach</a:t>
                      </a:r>
                      <a:endParaRPr lang="en-GB" sz="1400" dirty="0">
                        <a:effectLst/>
                      </a:endParaRPr>
                    </a:p>
                    <a:p>
                      <a:pPr algn="l"/>
                      <a:r>
                        <a:rPr lang="en-GB" sz="1600" dirty="0">
                          <a:effectLst/>
                        </a:rPr>
                        <a:t> </a:t>
                      </a:r>
                      <a:endParaRPr lang="en-GB" sz="1400" dirty="0">
                        <a:effectLst/>
                      </a:endParaRPr>
                    </a:p>
                    <a:p>
                      <a:pPr algn="l"/>
                      <a:r>
                        <a:rPr lang="en-GB" sz="16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a:effectLst/>
                        </a:rPr>
                        <a:t>4</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4051315391"/>
                  </a:ext>
                </a:extLst>
              </a:tr>
              <a:tr h="763142">
                <a:tc>
                  <a:txBody>
                    <a:bodyPr/>
                    <a:lstStyle/>
                    <a:p>
                      <a:pPr algn="l"/>
                      <a:r>
                        <a:rPr lang="en-GB" sz="1600" dirty="0">
                          <a:effectLst/>
                        </a:rPr>
                        <a:t>Lack of knowledge for what each scenario entails</a:t>
                      </a:r>
                      <a:endParaRPr lang="en-GB" sz="1400" dirty="0">
                        <a:effectLst/>
                      </a:endParaRPr>
                    </a:p>
                    <a:p>
                      <a:pPr algn="l"/>
                      <a:r>
                        <a:rPr lang="en-GB" sz="1600" dirty="0">
                          <a:effectLst/>
                        </a:rPr>
                        <a:t> </a:t>
                      </a:r>
                      <a:endParaRPr lang="en-GB" sz="1400" dirty="0">
                        <a:effectLst/>
                      </a:endParaRPr>
                    </a:p>
                    <a:p>
                      <a:pPr algn="l"/>
                      <a:r>
                        <a:rPr lang="en-GB" sz="16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a:effectLst/>
                        </a:rPr>
                        <a:t>4</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1909201764"/>
                  </a:ext>
                </a:extLst>
              </a:tr>
              <a:tr h="763142">
                <a:tc>
                  <a:txBody>
                    <a:bodyPr/>
                    <a:lstStyle/>
                    <a:p>
                      <a:pPr algn="l"/>
                      <a:r>
                        <a:rPr lang="en-GB" sz="1600" dirty="0">
                          <a:effectLst/>
                        </a:rPr>
                        <a:t>Misunderstandings of the PM method and/or research objectives</a:t>
                      </a:r>
                      <a:endParaRPr lang="en-GB" sz="1400" dirty="0">
                        <a:effectLst/>
                      </a:endParaRPr>
                    </a:p>
                    <a:p>
                      <a:pPr algn="l"/>
                      <a:r>
                        <a:rPr lang="en-GB" sz="1600" dirty="0">
                          <a:effectLst/>
                        </a:rPr>
                        <a:t> </a:t>
                      </a:r>
                      <a:endParaRPr lang="en-GB" sz="1400" dirty="0">
                        <a:effectLst/>
                      </a:endParaRPr>
                    </a:p>
                    <a:p>
                      <a:pPr algn="l"/>
                      <a:r>
                        <a:rPr lang="en-GB" sz="1600" dirty="0">
                          <a:effectLst/>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dirty="0">
                          <a:effectLst/>
                        </a:rPr>
                        <a:t>4</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3177846548"/>
                  </a:ext>
                </a:extLst>
              </a:tr>
              <a:tr h="763142">
                <a:tc>
                  <a:txBody>
                    <a:bodyPr/>
                    <a:lstStyle/>
                    <a:p>
                      <a:pPr algn="l"/>
                      <a:r>
                        <a:rPr lang="en-GB" sz="1600">
                          <a:effectLst/>
                        </a:rPr>
                        <a:t>Lack of knowledge of what a/each scenario entails</a:t>
                      </a:r>
                      <a:endParaRPr lang="en-GB" sz="1400">
                        <a:effectLst/>
                      </a:endParaRPr>
                    </a:p>
                    <a:p>
                      <a:pPr algn="l"/>
                      <a:r>
                        <a:rPr lang="en-GB" sz="1600">
                          <a:effectLst/>
                        </a:rPr>
                        <a:t> </a:t>
                      </a:r>
                      <a:endParaRPr lang="en-GB" sz="1400">
                        <a:effectLst/>
                      </a:endParaRPr>
                    </a:p>
                    <a:p>
                      <a:pPr algn="l"/>
                      <a:r>
                        <a:rPr lang="en-GB" sz="1600">
                          <a:effectLst/>
                        </a:rPr>
                        <a:t> </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tc>
                  <a:txBody>
                    <a:bodyPr/>
                    <a:lstStyle/>
                    <a:p>
                      <a:r>
                        <a:rPr lang="en-GB" sz="1400" dirty="0">
                          <a:effectLst/>
                        </a:rPr>
                        <a:t>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2413" marR="62413" marT="0" marB="0"/>
                </a:tc>
                <a:extLst>
                  <a:ext uri="{0D108BD9-81ED-4DB2-BD59-A6C34878D82A}">
                    <a16:rowId xmlns:a16="http://schemas.microsoft.com/office/drawing/2014/main" val="3227760841"/>
                  </a:ext>
                </a:extLst>
              </a:tr>
            </a:tbl>
          </a:graphicData>
        </a:graphic>
      </p:graphicFrame>
      <p:sp>
        <p:nvSpPr>
          <p:cNvPr id="8" name="TextBox 7">
            <a:extLst>
              <a:ext uri="{FF2B5EF4-FFF2-40B4-BE49-F238E27FC236}">
                <a16:creationId xmlns:a16="http://schemas.microsoft.com/office/drawing/2014/main" id="{0D797125-4EAD-54A0-4037-B80E0747A24B}"/>
              </a:ext>
            </a:extLst>
          </p:cNvPr>
          <p:cNvSpPr txBox="1"/>
          <p:nvPr/>
        </p:nvSpPr>
        <p:spPr>
          <a:xfrm>
            <a:off x="8281851" y="2828835"/>
            <a:ext cx="3683726" cy="1754326"/>
          </a:xfrm>
          <a:prstGeom prst="rect">
            <a:avLst/>
          </a:prstGeom>
          <a:noFill/>
        </p:spPr>
        <p:txBody>
          <a:bodyPr wrap="square">
            <a:spAutoFit/>
          </a:bodyPr>
          <a:lstStyle/>
          <a:p>
            <a:r>
              <a:rPr lang="en-GB" sz="1800" dirty="0">
                <a:solidFill>
                  <a:srgbClr val="000000"/>
                </a:solidFill>
                <a:effectLst/>
                <a:latin typeface="Calibri" panose="020F0502020204030204" pitchFamily="34" charset="0"/>
                <a:ea typeface="Times New Roman" panose="02020603050405020304" pitchFamily="18" charset="0"/>
              </a:rPr>
              <a:t>Frequency chart of results from question 11 of the questionnaire, coding the respondents’ recommendations for improvement to the PM method using repeated words/phrases/themes.</a:t>
            </a:r>
            <a:r>
              <a:rPr lang="en-GB" dirty="0">
                <a:effectLst/>
              </a:rPr>
              <a:t> </a:t>
            </a:r>
            <a:endParaRPr lang="en-GB" dirty="0"/>
          </a:p>
        </p:txBody>
      </p:sp>
    </p:spTree>
    <p:extLst>
      <p:ext uri="{BB962C8B-B14F-4D97-AF65-F5344CB8AC3E}">
        <p14:creationId xmlns:p14="http://schemas.microsoft.com/office/powerpoint/2010/main" val="2788719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A786F4-37CD-BC38-3AC0-C311A7606511}"/>
              </a:ext>
            </a:extLst>
          </p:cNvPr>
          <p:cNvSpPr>
            <a:spLocks noGrp="1"/>
          </p:cNvSpPr>
          <p:nvPr>
            <p:ph idx="1"/>
          </p:nvPr>
        </p:nvSpPr>
        <p:spPr>
          <a:xfrm>
            <a:off x="728663" y="585788"/>
            <a:ext cx="11001375" cy="5943600"/>
          </a:xfrm>
        </p:spPr>
        <p:txBody>
          <a:bodyPr>
            <a:normAutofit fontScale="92500" lnSpcReduction="10000"/>
          </a:bodyPr>
          <a:lstStyle/>
          <a:p>
            <a:r>
              <a:rPr lang="en-GB" dirty="0">
                <a:effectLst/>
                <a:ea typeface="Times New Roman" panose="02020603050405020304" pitchFamily="18" charset="0"/>
              </a:rPr>
              <a:t>Views on the PM method by the NT interviewees surmised that: </a:t>
            </a:r>
          </a:p>
          <a:p>
            <a:r>
              <a:rPr lang="en-GB" dirty="0">
                <a:effectLst/>
                <a:ea typeface="Times New Roman" panose="02020603050405020304" pitchFamily="18" charset="0"/>
              </a:rPr>
              <a:t> </a:t>
            </a:r>
          </a:p>
          <a:p>
            <a:pPr marL="342900" lvl="0" indent="-342900">
              <a:buFont typeface="Symbol" pitchFamily="2" charset="2"/>
              <a:buChar char=""/>
            </a:pPr>
            <a:r>
              <a:rPr lang="en-GB" dirty="0">
                <a:effectLst/>
                <a:ea typeface="Calibri" panose="020F0502020204030204" pitchFamily="34" charset="0"/>
                <a:cs typeface="Calibri" panose="020F0502020204030204" pitchFamily="34" charset="0"/>
              </a:rPr>
              <a:t>“Saltmarsh isn’t pretty, it’s high-quality mud and a billion tiny invertebrates that feed the birds and so on. It would be difficult to sell, explain and demonstrate exactly what the site would look like, besides mud and dead things.” (Kearsley-Evans, 2021, pers. comm.)</a:t>
            </a:r>
            <a:endParaRPr lang="en-GB" dirty="0">
              <a:effectLst/>
              <a:ea typeface="Calibri" panose="020F0502020204030204" pitchFamily="34" charset="0"/>
              <a:cs typeface="Times New Roman" panose="02020603050405020304" pitchFamily="18" charset="0"/>
            </a:endParaRPr>
          </a:p>
          <a:p>
            <a:pPr marL="457200"/>
            <a:r>
              <a:rPr lang="en-GB" dirty="0">
                <a:effectLst/>
                <a:ea typeface="Calibri" panose="020F0502020204030204" pitchFamily="34" charset="0"/>
                <a:cs typeface="Calibri" panose="020F0502020204030204" pitchFamily="34" charset="0"/>
              </a:rPr>
              <a:t> </a:t>
            </a:r>
            <a:endParaRPr lang="en-GB" dirty="0">
              <a:effectLst/>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ea typeface="Calibri" panose="020F0502020204030204" pitchFamily="34" charset="0"/>
                <a:cs typeface="Calibri" panose="020F0502020204030204" pitchFamily="34" charset="0"/>
              </a:rPr>
              <a:t>“If the PM method could demonstrate striking fauna such as kingfishers, otters or ospreys then it would definitely help during the consultation periods, yet, the visualisations may appear honest/dishonest based on seasonality, migration patterns and habitat extents.” (Kearsley-Evans, 2021. Pers. comm)</a:t>
            </a:r>
            <a:endParaRPr lang="en-GB" dirty="0">
              <a:effectLst/>
              <a:ea typeface="Calibri" panose="020F0502020204030204" pitchFamily="34" charset="0"/>
              <a:cs typeface="Times New Roman" panose="02020603050405020304" pitchFamily="18" charset="0"/>
            </a:endParaRPr>
          </a:p>
          <a:p>
            <a:r>
              <a:rPr lang="en-GB" dirty="0">
                <a:effectLst/>
                <a:ea typeface="Times New Roman" panose="02020603050405020304" pitchFamily="18" charset="0"/>
              </a:rPr>
              <a:t> </a:t>
            </a:r>
          </a:p>
          <a:p>
            <a:pPr marL="342900" lvl="0" indent="-342900">
              <a:buFont typeface="Symbol" pitchFamily="2" charset="2"/>
              <a:buChar char=""/>
            </a:pPr>
            <a:r>
              <a:rPr lang="en-GB" dirty="0">
                <a:effectLst/>
                <a:ea typeface="Calibri" panose="020F0502020204030204" pitchFamily="34" charset="0"/>
                <a:cs typeface="Calibri" panose="020F0502020204030204" pitchFamily="34" charset="0"/>
              </a:rPr>
              <a:t>“Fluvial modelling of drainage channels would be highly beneficial and offer more insight to morphology and extents of drainage channels and breaches for each scenario.” (</a:t>
            </a:r>
            <a:r>
              <a:rPr lang="en-GB" dirty="0" err="1">
                <a:effectLst/>
                <a:ea typeface="Calibri" panose="020F0502020204030204" pitchFamily="34" charset="0"/>
                <a:cs typeface="Calibri" panose="020F0502020204030204" pitchFamily="34" charset="0"/>
              </a:rPr>
              <a:t>Hipkin</a:t>
            </a:r>
            <a:r>
              <a:rPr lang="en-GB" dirty="0">
                <a:effectLst/>
                <a:ea typeface="Calibri" panose="020F0502020204030204" pitchFamily="34" charset="0"/>
                <a:cs typeface="Calibri" panose="020F0502020204030204" pitchFamily="34" charset="0"/>
              </a:rPr>
              <a:t>, 2021)</a:t>
            </a:r>
            <a:endParaRPr lang="en-GB" dirty="0">
              <a:effectLst/>
              <a:ea typeface="Calibri" panose="020F0502020204030204" pitchFamily="34" charset="0"/>
              <a:cs typeface="Times New Roman" panose="02020603050405020304" pitchFamily="18" charset="0"/>
            </a:endParaRPr>
          </a:p>
          <a:p>
            <a:pPr marL="457200"/>
            <a:r>
              <a:rPr lang="en-GB" dirty="0">
                <a:effectLst/>
                <a:ea typeface="Calibri" panose="020F0502020204030204" pitchFamily="34" charset="0"/>
                <a:cs typeface="Calibri" panose="020F0502020204030204" pitchFamily="34" charset="0"/>
              </a:rPr>
              <a:t> </a:t>
            </a:r>
            <a:endParaRPr lang="en-GB" dirty="0">
              <a:effectLst/>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ea typeface="Calibri" panose="020F0502020204030204" pitchFamily="34" charset="0"/>
                <a:cs typeface="Calibri" panose="020F0502020204030204" pitchFamily="34" charset="0"/>
              </a:rPr>
              <a:t>“It would likely prove to be a quick and effective method of demonstrating updates/removals/replacements of hard-engineered coastal defences such as groynes, gabions and rock-armouring. However, marshland and its patchwork of complex features may prove difficult to represent with Photoshop tools. Also, the matter of ‘upskilling’ coastal professionals to include PM proficiency would be a major hurdle.” (Kearsley-Evans, 2021, pers. comm.)</a:t>
            </a:r>
            <a:endParaRPr lang="en-GB"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9540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77289F-06B2-82AD-4FB4-1A6A5E5FDFE1}"/>
              </a:ext>
            </a:extLst>
          </p:cNvPr>
          <p:cNvSpPr>
            <a:spLocks noGrp="1"/>
          </p:cNvSpPr>
          <p:nvPr>
            <p:ph idx="1"/>
          </p:nvPr>
        </p:nvSpPr>
        <p:spPr>
          <a:xfrm>
            <a:off x="785814" y="485775"/>
            <a:ext cx="10601324" cy="6200775"/>
          </a:xfrm>
        </p:spPr>
        <p:txBody>
          <a:bodyPr>
            <a:normAutofit/>
          </a:bodyPr>
          <a:lstStyle/>
          <a:p>
            <a:r>
              <a:rPr lang="en-GB" sz="1800" dirty="0">
                <a:effectLst/>
                <a:ea typeface="Times New Roman" panose="02020603050405020304" pitchFamily="18" charset="0"/>
              </a:rPr>
              <a:t>Views on the PM method by the Coastal Professional are concluded below:</a:t>
            </a:r>
          </a:p>
          <a:p>
            <a:r>
              <a:rPr lang="en-GB" sz="1800" dirty="0">
                <a:effectLst/>
                <a:ea typeface="Times New Roman" panose="02020603050405020304" pitchFamily="18" charset="0"/>
              </a:rPr>
              <a:t> </a:t>
            </a:r>
          </a:p>
          <a:p>
            <a:pPr marL="342900" lvl="0" indent="-342900">
              <a:buFont typeface="Symbol" pitchFamily="2" charset="2"/>
              <a:buChar char=""/>
            </a:pPr>
            <a:r>
              <a:rPr lang="en-GB" sz="1800" dirty="0">
                <a:effectLst/>
                <a:ea typeface="Calibri" panose="020F0502020204030204" pitchFamily="34" charset="0"/>
                <a:cs typeface="Calibri" panose="020F0502020204030204" pitchFamily="34" charset="0"/>
              </a:rPr>
              <a:t>Would you employ the PM method for scenario-based consultation?</a:t>
            </a:r>
            <a:endParaRPr lang="en-GB" sz="1800" dirty="0">
              <a:effectLst/>
              <a:ea typeface="Calibri" panose="020F0502020204030204" pitchFamily="34" charset="0"/>
              <a:cs typeface="Times New Roman" panose="02020603050405020304" pitchFamily="18" charset="0"/>
            </a:endParaRPr>
          </a:p>
          <a:p>
            <a:r>
              <a:rPr lang="en-GB" sz="1800" dirty="0">
                <a:effectLst/>
                <a:ea typeface="Times New Roman" panose="02020603050405020304" pitchFamily="18" charset="0"/>
              </a:rPr>
              <a:t> </a:t>
            </a:r>
          </a:p>
          <a:p>
            <a:pPr marL="342900" lvl="0" indent="-342900">
              <a:buFont typeface="Calibri" panose="020F0502020204030204" pitchFamily="34" charset="0"/>
              <a:buChar char="-"/>
            </a:pPr>
            <a:r>
              <a:rPr lang="en-GB" sz="1800" dirty="0">
                <a:effectLst/>
                <a:ea typeface="Times New Roman" panose="02020603050405020304" pitchFamily="18" charset="0"/>
                <a:cs typeface="Calibri" panose="020F0502020204030204" pitchFamily="34" charset="0"/>
              </a:rPr>
              <a:t>“Yes and No. Yes… a relatively quick and easy-to understand model that could be less time-consuming to formulate than GIS… quite suitable as a facilitatory tool alongside GIS models. However, I do have my concerns about this as visual method… require additional training or a PM skilled third-party to create the visual under supervision of a coastal consultant. Despite some of its complexities, GIS is tried-and-tested… also conveys data and predictions of channel morphologies more representatively… widely taught to young professionals.” (Anon, 2022, pers. comm)   </a:t>
            </a:r>
            <a:endParaRPr lang="en-GB" sz="1800" dirty="0">
              <a:effectLst/>
              <a:ea typeface="Times New Roman" panose="02020603050405020304" pitchFamily="18" charset="0"/>
              <a:cs typeface="Times New Roman" panose="02020603050405020304" pitchFamily="18" charset="0"/>
            </a:endParaRPr>
          </a:p>
          <a:p>
            <a:r>
              <a:rPr lang="en-GB" sz="1800" dirty="0">
                <a:effectLst/>
                <a:ea typeface="Times New Roman" panose="02020603050405020304" pitchFamily="18" charset="0"/>
              </a:rPr>
              <a:t> </a:t>
            </a:r>
          </a:p>
          <a:p>
            <a:pPr marL="342900" lvl="0" indent="-342900">
              <a:buFont typeface="Symbol" pitchFamily="2" charset="2"/>
              <a:buChar char=""/>
            </a:pPr>
            <a:r>
              <a:rPr lang="en-GB" sz="1800" dirty="0">
                <a:effectLst/>
                <a:ea typeface="Calibri" panose="020F0502020204030204" pitchFamily="34" charset="0"/>
                <a:cs typeface="Calibri" panose="020F0502020204030204" pitchFamily="34" charset="0"/>
              </a:rPr>
              <a:t>Do you think PM would be an effective method for consultation purposes?</a:t>
            </a:r>
            <a:endParaRPr lang="en-GB" sz="1800" dirty="0">
              <a:effectLst/>
              <a:ea typeface="Calibri" panose="020F0502020204030204" pitchFamily="34" charset="0"/>
              <a:cs typeface="Times New Roman" panose="02020603050405020304" pitchFamily="18" charset="0"/>
            </a:endParaRPr>
          </a:p>
          <a:p>
            <a:r>
              <a:rPr lang="en-GB" sz="1800" dirty="0">
                <a:solidFill>
                  <a:srgbClr val="FF0000"/>
                </a:solidFill>
                <a:effectLst/>
                <a:ea typeface="Times New Roman" panose="02020603050405020304" pitchFamily="18" charset="0"/>
              </a:rPr>
              <a:t> </a:t>
            </a:r>
            <a:endParaRPr lang="en-GB" sz="1800" dirty="0">
              <a:effectLst/>
              <a:ea typeface="Times New Roman" panose="02020603050405020304" pitchFamily="18" charset="0"/>
            </a:endParaRPr>
          </a:p>
          <a:p>
            <a:pPr marL="342900" lvl="0" indent="-342900">
              <a:buFont typeface="Calibri" panose="020F0502020204030204" pitchFamily="34" charset="0"/>
              <a:buChar char="-"/>
            </a:pPr>
            <a:r>
              <a:rPr lang="en-GB" sz="1800" dirty="0">
                <a:effectLst/>
                <a:ea typeface="Times New Roman" panose="02020603050405020304" pitchFamily="18" charset="0"/>
                <a:cs typeface="Calibri" panose="020F0502020204030204" pitchFamily="34" charset="0"/>
              </a:rPr>
              <a:t>“Habitat creation would be particularly difficult to convey using PM… I can see the benefits of PM to early consultation processes as facilitatory imagery but not for comprehensive coastal scenario visualisation outputs.” (Anon, 2022, pers. comm) </a:t>
            </a:r>
            <a:endParaRPr lang="en-GB" sz="1800" dirty="0">
              <a:effectLst/>
              <a:ea typeface="Times New Roman" panose="02020603050405020304" pitchFamily="18" charset="0"/>
              <a:cs typeface="Times New Roman" panose="02020603050405020304" pitchFamily="18" charset="0"/>
            </a:endParaRPr>
          </a:p>
          <a:p>
            <a:r>
              <a:rPr lang="en-GB" sz="1800" dirty="0">
                <a:effectLst/>
                <a:ea typeface="Times New Roman" panose="02020603050405020304" pitchFamily="18" charset="0"/>
              </a:rPr>
              <a:t> </a:t>
            </a:r>
          </a:p>
        </p:txBody>
      </p:sp>
    </p:spTree>
    <p:extLst>
      <p:ext uri="{BB962C8B-B14F-4D97-AF65-F5344CB8AC3E}">
        <p14:creationId xmlns:p14="http://schemas.microsoft.com/office/powerpoint/2010/main" val="3529349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445EC-234D-F63C-F834-BFEC4A2A222A}"/>
              </a:ext>
            </a:extLst>
          </p:cNvPr>
          <p:cNvSpPr>
            <a:spLocks noGrp="1"/>
          </p:cNvSpPr>
          <p:nvPr>
            <p:ph type="title"/>
          </p:nvPr>
        </p:nvSpPr>
        <p:spPr/>
        <p:txBody>
          <a:bodyPr>
            <a:normAutofit/>
          </a:bodyPr>
          <a:lstStyle/>
          <a:p>
            <a:r>
              <a:rPr lang="en-GB" dirty="0"/>
              <a:t>Contribution to academic literature?</a:t>
            </a:r>
          </a:p>
        </p:txBody>
      </p:sp>
      <p:sp>
        <p:nvSpPr>
          <p:cNvPr id="3" name="Content Placeholder 2">
            <a:extLst>
              <a:ext uri="{FF2B5EF4-FFF2-40B4-BE49-F238E27FC236}">
                <a16:creationId xmlns:a16="http://schemas.microsoft.com/office/drawing/2014/main" id="{D659948E-EB34-847D-A99A-C58091C49978}"/>
              </a:ext>
            </a:extLst>
          </p:cNvPr>
          <p:cNvSpPr>
            <a:spLocks noGrp="1"/>
          </p:cNvSpPr>
          <p:nvPr>
            <p:ph idx="1"/>
          </p:nvPr>
        </p:nvSpPr>
        <p:spPr>
          <a:xfrm>
            <a:off x="1024128" y="1814513"/>
            <a:ext cx="9720071" cy="4494847"/>
          </a:xfrm>
        </p:spPr>
        <p:txBody>
          <a:bodyPr>
            <a:normAutofit lnSpcReduction="10000"/>
          </a:bodyPr>
          <a:lstStyle/>
          <a:p>
            <a:r>
              <a:rPr lang="en-GB" sz="1800" dirty="0">
                <a:solidFill>
                  <a:srgbClr val="202122"/>
                </a:solidFill>
                <a:ea typeface="Times New Roman" panose="02020603050405020304" pitchFamily="18" charset="0"/>
              </a:rPr>
              <a:t>As stated by </a:t>
            </a:r>
            <a:r>
              <a:rPr lang="en-GB" sz="1800" dirty="0" err="1">
                <a:solidFill>
                  <a:srgbClr val="202122"/>
                </a:solidFill>
                <a:ea typeface="Times New Roman" panose="02020603050405020304" pitchFamily="18" charset="0"/>
              </a:rPr>
              <a:t>Hipkin</a:t>
            </a:r>
            <a:r>
              <a:rPr lang="en-GB" sz="1800" dirty="0">
                <a:solidFill>
                  <a:srgbClr val="202122"/>
                </a:solidFill>
                <a:ea typeface="Times New Roman" panose="02020603050405020304" pitchFamily="18" charset="0"/>
              </a:rPr>
              <a:t> (2021) and Anon (2022) when </a:t>
            </a:r>
            <a:r>
              <a:rPr lang="en-GB" sz="1800" dirty="0">
                <a:solidFill>
                  <a:srgbClr val="202122"/>
                </a:solidFill>
                <a:effectLst/>
                <a:ea typeface="Times New Roman" panose="02020603050405020304" pitchFamily="18" charset="0"/>
              </a:rPr>
              <a:t>combined with fluvial modelling, </a:t>
            </a:r>
            <a:r>
              <a:rPr lang="en-GB" sz="1800" dirty="0">
                <a:solidFill>
                  <a:srgbClr val="202122"/>
                </a:solidFill>
                <a:ea typeface="Times New Roman" panose="02020603050405020304" pitchFamily="18" charset="0"/>
              </a:rPr>
              <a:t>PM </a:t>
            </a:r>
            <a:r>
              <a:rPr lang="en-GB" sz="1800" dirty="0">
                <a:solidFill>
                  <a:srgbClr val="202122"/>
                </a:solidFill>
                <a:effectLst/>
                <a:ea typeface="Times New Roman" panose="02020603050405020304" pitchFamily="18" charset="0"/>
              </a:rPr>
              <a:t>would likely convene with the sixth principle outlined by the IPCC (2018) for effective environmental communication and as such be considered as an effective form of scientific communication</a:t>
            </a:r>
          </a:p>
          <a:p>
            <a:r>
              <a:rPr lang="en-GB" sz="1800" dirty="0">
                <a:solidFill>
                  <a:srgbClr val="202122"/>
                </a:solidFill>
                <a:effectLst/>
                <a:ea typeface="Times New Roman" panose="02020603050405020304" pitchFamily="18" charset="0"/>
              </a:rPr>
              <a:t>However, PM may only be suitable for use as facilitatory imagery in the early stages of consultation processes, whilst more time-consuming, skilled, comprehensive and representative visualisation methods as seen in slide 9, currently reign supreme in this domain</a:t>
            </a:r>
          </a:p>
          <a:p>
            <a:r>
              <a:rPr lang="en-GB" sz="1800" dirty="0">
                <a:solidFill>
                  <a:srgbClr val="202122"/>
                </a:solidFill>
                <a:ea typeface="Times New Roman" panose="02020603050405020304" pitchFamily="18" charset="0"/>
              </a:rPr>
              <a:t>PM may better suit American MR schemes (community relocation) or other coastal defences’ removal – reinforced by Kearsley-Evans (2021) and Norton et al., (2019)</a:t>
            </a:r>
            <a:endParaRPr lang="en-GB" sz="1800" dirty="0">
              <a:effectLst/>
              <a:ea typeface="Times New Roman" panose="02020603050405020304" pitchFamily="18" charset="0"/>
            </a:endParaRPr>
          </a:p>
          <a:p>
            <a:r>
              <a:rPr lang="en-GB" sz="1800" dirty="0">
                <a:effectLst/>
                <a:ea typeface="Times New Roman" panose="02020603050405020304" pitchFamily="18" charset="0"/>
              </a:rPr>
              <a:t>Misunderstandings are prevalent, in this research and throughout MR scenario visualisation literature (Myatt-Bell et al., 2002; Myatt et al., 2003; Brown et al., 2006; Bateman, 2009; Esteves, 2014; </a:t>
            </a:r>
            <a:r>
              <a:rPr lang="en-GB" sz="1800" dirty="0" err="1">
                <a:effectLst/>
                <a:ea typeface="Times New Roman" panose="02020603050405020304" pitchFamily="18" charset="0"/>
              </a:rPr>
              <a:t>Rulleau</a:t>
            </a:r>
            <a:r>
              <a:rPr lang="en-GB" sz="1800" dirty="0">
                <a:effectLst/>
                <a:ea typeface="Times New Roman" panose="02020603050405020304" pitchFamily="18" charset="0"/>
              </a:rPr>
              <a:t> and Rey-Valette, 2017). Requirement for coastal managers to engage with the public in simplified terms with simplified and digestible visualisations that the public view with favourability</a:t>
            </a:r>
          </a:p>
          <a:p>
            <a:r>
              <a:rPr lang="en-GB" sz="1800" dirty="0">
                <a:effectLst/>
                <a:ea typeface="Times New Roman" panose="02020603050405020304" pitchFamily="18" charset="0"/>
              </a:rPr>
              <a:t>There are limited follow-up perception studies post-breach at Cwm Ivy aside from Dale et al., (2020) and Dale et al., (2021), both of which studied changes in vegetation cover and monitored morphological changes </a:t>
            </a:r>
          </a:p>
          <a:p>
            <a:endParaRPr lang="en-GB" dirty="0"/>
          </a:p>
        </p:txBody>
      </p:sp>
    </p:spTree>
    <p:extLst>
      <p:ext uri="{BB962C8B-B14F-4D97-AF65-F5344CB8AC3E}">
        <p14:creationId xmlns:p14="http://schemas.microsoft.com/office/powerpoint/2010/main" val="4230821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077A-E5C3-E6D4-99FB-27136207A4B1}"/>
              </a:ext>
            </a:extLst>
          </p:cNvPr>
          <p:cNvSpPr>
            <a:spLocks noGrp="1"/>
          </p:cNvSpPr>
          <p:nvPr>
            <p:ph type="title"/>
          </p:nvPr>
        </p:nvSpPr>
        <p:spPr/>
        <p:txBody>
          <a:bodyPr/>
          <a:lstStyle/>
          <a:p>
            <a:r>
              <a:rPr lang="en-GB" dirty="0"/>
              <a:t>Avenues of Future research</a:t>
            </a:r>
          </a:p>
        </p:txBody>
      </p:sp>
      <p:sp>
        <p:nvSpPr>
          <p:cNvPr id="3" name="Content Placeholder 2">
            <a:extLst>
              <a:ext uri="{FF2B5EF4-FFF2-40B4-BE49-F238E27FC236}">
                <a16:creationId xmlns:a16="http://schemas.microsoft.com/office/drawing/2014/main" id="{87C148F7-DE87-E6D5-4AF8-5B816828DF41}"/>
              </a:ext>
            </a:extLst>
          </p:cNvPr>
          <p:cNvSpPr>
            <a:spLocks noGrp="1"/>
          </p:cNvSpPr>
          <p:nvPr>
            <p:ph idx="1"/>
          </p:nvPr>
        </p:nvSpPr>
        <p:spPr/>
        <p:txBody>
          <a:bodyPr/>
          <a:lstStyle/>
          <a:p>
            <a:r>
              <a:rPr lang="en-GB" dirty="0"/>
              <a:t>Research chasm – extensive research required to fully contextualise PM </a:t>
            </a:r>
          </a:p>
          <a:p>
            <a:r>
              <a:rPr lang="en-GB" dirty="0"/>
              <a:t>Seasonal scenario representations</a:t>
            </a:r>
          </a:p>
          <a:p>
            <a:r>
              <a:rPr lang="en-GB" dirty="0"/>
              <a:t>Compare PM scenario perceptions amongst multiple MR schemes – locally, nationally &amp; internationally</a:t>
            </a:r>
          </a:p>
          <a:p>
            <a:r>
              <a:rPr lang="en-GB" dirty="0"/>
              <a:t>Compare PM MR scenario perceptions against existing visualisation methods </a:t>
            </a:r>
          </a:p>
          <a:p>
            <a:r>
              <a:rPr lang="en-GB" dirty="0"/>
              <a:t>Aim to create a comprehensive review of coastal scenario visualisation methods, including newly proposed methods </a:t>
            </a:r>
          </a:p>
        </p:txBody>
      </p:sp>
    </p:spTree>
    <p:extLst>
      <p:ext uri="{BB962C8B-B14F-4D97-AF65-F5344CB8AC3E}">
        <p14:creationId xmlns:p14="http://schemas.microsoft.com/office/powerpoint/2010/main" val="3424782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A735F-D068-D1EF-59E1-F98F4519FF3E}"/>
              </a:ext>
            </a:extLst>
          </p:cNvPr>
          <p:cNvSpPr>
            <a:spLocks noGrp="1"/>
          </p:cNvSpPr>
          <p:nvPr>
            <p:ph type="title"/>
          </p:nvPr>
        </p:nvSpPr>
        <p:spPr>
          <a:xfrm>
            <a:off x="1024128" y="522156"/>
            <a:ext cx="9720072" cy="1499616"/>
          </a:xfrm>
        </p:spPr>
        <p:txBody>
          <a:bodyPr>
            <a:normAutofit/>
          </a:bodyPr>
          <a:lstStyle/>
          <a:p>
            <a:r>
              <a:rPr lang="en-GB" dirty="0"/>
              <a:t>contributions to professional practice</a:t>
            </a:r>
          </a:p>
        </p:txBody>
      </p:sp>
      <p:sp>
        <p:nvSpPr>
          <p:cNvPr id="3" name="Content Placeholder 2">
            <a:extLst>
              <a:ext uri="{FF2B5EF4-FFF2-40B4-BE49-F238E27FC236}">
                <a16:creationId xmlns:a16="http://schemas.microsoft.com/office/drawing/2014/main" id="{3A9A0AE3-D167-5E2C-1263-3812EA2EE9A5}"/>
              </a:ext>
            </a:extLst>
          </p:cNvPr>
          <p:cNvSpPr>
            <a:spLocks noGrp="1"/>
          </p:cNvSpPr>
          <p:nvPr>
            <p:ph idx="1"/>
          </p:nvPr>
        </p:nvSpPr>
        <p:spPr>
          <a:xfrm>
            <a:off x="746234" y="2286000"/>
            <a:ext cx="10646980" cy="4023360"/>
          </a:xfrm>
        </p:spPr>
        <p:txBody>
          <a:bodyPr>
            <a:normAutofit fontScale="92500"/>
          </a:bodyPr>
          <a:lstStyle/>
          <a:p>
            <a:r>
              <a:rPr lang="en-GB" dirty="0"/>
              <a:t>Requires further all-round trialling in academia to comprehensively appraise PM against other MR scenario visualisation methods </a:t>
            </a:r>
          </a:p>
          <a:p>
            <a:r>
              <a:rPr lang="en-GB" dirty="0"/>
              <a:t>Currently, existing visualisation methods dominate professional practice – proclivity towards more complex visual outputs, despite calls for more digestible visual aids</a:t>
            </a:r>
          </a:p>
          <a:p>
            <a:r>
              <a:rPr lang="en-GB" dirty="0"/>
              <a:t>Coastal Expert interview (Anon, 2022) suggested that PM may suit the initial consultation stage as facilitatory, digestible imagery alongside more comprehensive visualisations</a:t>
            </a:r>
          </a:p>
          <a:p>
            <a:r>
              <a:rPr lang="en-GB" dirty="0"/>
              <a:t>Saltmarshes display complex features to visualise and forecast, PM may better suit other schemes; beach nourishment, sand dune restoration/stabilisation and removals/installations of hard-engineered coastal defences (groynes, gabions, rock-armour, breakwaters, jetties, revetments etc.)</a:t>
            </a:r>
          </a:p>
          <a:p>
            <a:r>
              <a:rPr lang="en-GB" dirty="0"/>
              <a:t>This research highlighted the importance of effective stakeholder engagement and organisational transparency during MR schemes, in order to win public affection</a:t>
            </a:r>
          </a:p>
        </p:txBody>
      </p:sp>
    </p:spTree>
    <p:extLst>
      <p:ext uri="{BB962C8B-B14F-4D97-AF65-F5344CB8AC3E}">
        <p14:creationId xmlns:p14="http://schemas.microsoft.com/office/powerpoint/2010/main" val="31778249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33C9C-E541-FC01-ABB6-BDB93B1DD31D}"/>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0347B40D-3F1F-1C4D-FD1A-4E79D8CA0D88}"/>
              </a:ext>
            </a:extLst>
          </p:cNvPr>
          <p:cNvSpPr>
            <a:spLocks noGrp="1"/>
          </p:cNvSpPr>
          <p:nvPr>
            <p:ph idx="1"/>
          </p:nvPr>
        </p:nvSpPr>
        <p:spPr/>
        <p:txBody>
          <a:bodyPr>
            <a:normAutofit fontScale="70000" lnSpcReduction="20000"/>
          </a:bodyPr>
          <a:lstStyle/>
          <a:p>
            <a:r>
              <a:rPr lang="en-GB" dirty="0"/>
              <a:t>COVID-19, difficulties with arranging in-person interviews and questionnaire responses</a:t>
            </a:r>
          </a:p>
          <a:p>
            <a:r>
              <a:rPr lang="en-GB" dirty="0"/>
              <a:t>Initial stakeholder consultations were seemingly ineffective, owing to the results of this study?</a:t>
            </a:r>
          </a:p>
          <a:p>
            <a:r>
              <a:rPr lang="en-GB" dirty="0"/>
              <a:t>Difficult to convey new habitat creations using PM</a:t>
            </a:r>
          </a:p>
          <a:p>
            <a:r>
              <a:rPr lang="en-GB" dirty="0"/>
              <a:t>Difficult to accurately convey future saltmarsh features’ morphologies without the use of fluvial modelling software for each scenario</a:t>
            </a:r>
          </a:p>
          <a:p>
            <a:r>
              <a:rPr lang="en-GB" dirty="0"/>
              <a:t>Difficult to convey popular fauna, e.g. Ospreys &amp; Otters at Cwm Ivy </a:t>
            </a:r>
          </a:p>
          <a:p>
            <a:r>
              <a:rPr lang="en-GB" dirty="0"/>
              <a:t>Other visualisation methods illustrate scenarios more comprehensively </a:t>
            </a:r>
          </a:p>
          <a:p>
            <a:r>
              <a:rPr lang="en-GB" dirty="0"/>
              <a:t>PM may prove too rudimentary for professional practice</a:t>
            </a:r>
          </a:p>
          <a:p>
            <a:r>
              <a:rPr lang="en-GB" dirty="0"/>
              <a:t>Limited questionnaire sample size – geographical constraint &amp; skew amongst respondents (strong local disdain towards the Cwm Ivy scheme) </a:t>
            </a:r>
          </a:p>
          <a:p>
            <a:r>
              <a:rPr lang="en-GB" dirty="0"/>
              <a:t>Each MR scheme offers its own set of concerns amongst stakeholders – more PM method research is required at other MR sites</a:t>
            </a:r>
          </a:p>
          <a:p>
            <a:r>
              <a:rPr lang="en-GB" dirty="0"/>
              <a:t>As of yet, no existing comprehensive review of PM as a method of scenario visualisation</a:t>
            </a:r>
          </a:p>
          <a:p>
            <a:endParaRPr lang="en-GB" dirty="0"/>
          </a:p>
          <a:p>
            <a:endParaRPr lang="en-GB" dirty="0"/>
          </a:p>
          <a:p>
            <a:endParaRPr lang="en-GB" dirty="0"/>
          </a:p>
        </p:txBody>
      </p:sp>
    </p:spTree>
    <p:extLst>
      <p:ext uri="{BB962C8B-B14F-4D97-AF65-F5344CB8AC3E}">
        <p14:creationId xmlns:p14="http://schemas.microsoft.com/office/powerpoint/2010/main" val="13980175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37E653E-004A-46F0-440B-23A55A21976B}"/>
              </a:ext>
            </a:extLst>
          </p:cNvPr>
          <p:cNvSpPr>
            <a:spLocks noGrp="1"/>
          </p:cNvSpPr>
          <p:nvPr>
            <p:ph type="body" idx="1"/>
          </p:nvPr>
        </p:nvSpPr>
        <p:spPr>
          <a:xfrm>
            <a:off x="1583436" y="2154628"/>
            <a:ext cx="4270248" cy="421466"/>
          </a:xfrm>
        </p:spPr>
        <p:txBody>
          <a:bodyPr/>
          <a:lstStyle/>
          <a:p>
            <a:r>
              <a:rPr lang="en-GB" dirty="0"/>
              <a:t>PM method</a:t>
            </a:r>
          </a:p>
        </p:txBody>
      </p:sp>
      <p:sp>
        <p:nvSpPr>
          <p:cNvPr id="5" name="Content Placeholder 4">
            <a:extLst>
              <a:ext uri="{FF2B5EF4-FFF2-40B4-BE49-F238E27FC236}">
                <a16:creationId xmlns:a16="http://schemas.microsoft.com/office/drawing/2014/main" id="{3DD05A28-9ED9-703E-F117-0BD8167FC0F0}"/>
              </a:ext>
            </a:extLst>
          </p:cNvPr>
          <p:cNvSpPr>
            <a:spLocks noGrp="1"/>
          </p:cNvSpPr>
          <p:nvPr>
            <p:ph sz="half" idx="2"/>
          </p:nvPr>
        </p:nvSpPr>
        <p:spPr>
          <a:xfrm>
            <a:off x="1583436" y="2787510"/>
            <a:ext cx="4270248" cy="2952516"/>
          </a:xfrm>
        </p:spPr>
        <p:txBody>
          <a:bodyPr>
            <a:normAutofit fontScale="77500" lnSpcReduction="20000"/>
          </a:bodyPr>
          <a:lstStyle/>
          <a:p>
            <a:r>
              <a:rPr lang="en-GB" dirty="0"/>
              <a:t>Not yet suitable as standalone imagery for MR scenarios</a:t>
            </a:r>
          </a:p>
          <a:p>
            <a:r>
              <a:rPr lang="en-GB" dirty="0"/>
              <a:t>Extensive further research is required, leading to a comprehensive review of PM as a visualisation method</a:t>
            </a:r>
          </a:p>
          <a:p>
            <a:r>
              <a:rPr lang="en-GB" dirty="0"/>
              <a:t>May better suit proposed scenarios at less complex coastal environments </a:t>
            </a:r>
          </a:p>
        </p:txBody>
      </p:sp>
      <p:sp>
        <p:nvSpPr>
          <p:cNvPr id="6" name="Content Placeholder 5">
            <a:extLst>
              <a:ext uri="{FF2B5EF4-FFF2-40B4-BE49-F238E27FC236}">
                <a16:creationId xmlns:a16="http://schemas.microsoft.com/office/drawing/2014/main" id="{852564A1-B884-85B4-4D94-984C93D7DDA0}"/>
              </a:ext>
            </a:extLst>
          </p:cNvPr>
          <p:cNvSpPr>
            <a:spLocks noGrp="1"/>
          </p:cNvSpPr>
          <p:nvPr>
            <p:ph sz="quarter" idx="4"/>
          </p:nvPr>
        </p:nvSpPr>
        <p:spPr>
          <a:xfrm>
            <a:off x="6338316" y="2787509"/>
            <a:ext cx="4253484" cy="2952517"/>
          </a:xfrm>
        </p:spPr>
        <p:txBody>
          <a:bodyPr>
            <a:normAutofit fontScale="77500" lnSpcReduction="20000"/>
          </a:bodyPr>
          <a:lstStyle/>
          <a:p>
            <a:r>
              <a:rPr lang="en-GB" dirty="0"/>
              <a:t>Convoluted – existing visualisation methods will endure despite apparent constraints</a:t>
            </a:r>
          </a:p>
          <a:p>
            <a:r>
              <a:rPr lang="en-GB" dirty="0"/>
              <a:t>May take several years before PM is fully methodologically appraised, if at all!</a:t>
            </a:r>
          </a:p>
          <a:p>
            <a:r>
              <a:rPr lang="en-GB" dirty="0"/>
              <a:t>Likely take longer than predicted when relying on the input of others</a:t>
            </a:r>
          </a:p>
          <a:p>
            <a:r>
              <a:rPr lang="en-GB" dirty="0"/>
              <a:t>It might not all go to plan! - Adapt &amp; overcome obstacles</a:t>
            </a:r>
          </a:p>
          <a:p>
            <a:r>
              <a:rPr lang="en-GB" dirty="0"/>
              <a:t>Turn setbacks into opportunities</a:t>
            </a:r>
          </a:p>
          <a:p>
            <a:r>
              <a:rPr lang="en-GB" dirty="0"/>
              <a:t>Personal growth</a:t>
            </a:r>
          </a:p>
        </p:txBody>
      </p:sp>
      <p:sp>
        <p:nvSpPr>
          <p:cNvPr id="7" name="Text Placeholder 6">
            <a:extLst>
              <a:ext uri="{FF2B5EF4-FFF2-40B4-BE49-F238E27FC236}">
                <a16:creationId xmlns:a16="http://schemas.microsoft.com/office/drawing/2014/main" id="{C2E83FA7-3D65-11F1-EC43-3D3659C815CC}"/>
              </a:ext>
            </a:extLst>
          </p:cNvPr>
          <p:cNvSpPr>
            <a:spLocks noGrp="1"/>
          </p:cNvSpPr>
          <p:nvPr>
            <p:ph type="body" sz="quarter" idx="13"/>
          </p:nvPr>
        </p:nvSpPr>
        <p:spPr>
          <a:xfrm>
            <a:off x="6338316" y="2154628"/>
            <a:ext cx="4270248" cy="421465"/>
          </a:xfrm>
        </p:spPr>
        <p:txBody>
          <a:bodyPr/>
          <a:lstStyle/>
          <a:p>
            <a:r>
              <a:rPr lang="en-GB" dirty="0"/>
              <a:t>Research process</a:t>
            </a:r>
          </a:p>
        </p:txBody>
      </p:sp>
      <p:sp>
        <p:nvSpPr>
          <p:cNvPr id="2" name="Title 1">
            <a:extLst>
              <a:ext uri="{FF2B5EF4-FFF2-40B4-BE49-F238E27FC236}">
                <a16:creationId xmlns:a16="http://schemas.microsoft.com/office/drawing/2014/main" id="{3A799B25-2B53-A07A-700D-D7ED95004E4B}"/>
              </a:ext>
            </a:extLst>
          </p:cNvPr>
          <p:cNvSpPr>
            <a:spLocks noGrp="1"/>
          </p:cNvSpPr>
          <p:nvPr>
            <p:ph type="title"/>
          </p:nvPr>
        </p:nvSpPr>
        <p:spPr/>
        <p:txBody>
          <a:bodyPr/>
          <a:lstStyle/>
          <a:p>
            <a:r>
              <a:rPr lang="en-GB" dirty="0"/>
              <a:t>Reflections - what have I learnt?</a:t>
            </a:r>
          </a:p>
        </p:txBody>
      </p:sp>
    </p:spTree>
    <p:extLst>
      <p:ext uri="{BB962C8B-B14F-4D97-AF65-F5344CB8AC3E}">
        <p14:creationId xmlns:p14="http://schemas.microsoft.com/office/powerpoint/2010/main" val="29956017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D8A7-826E-FC5D-2F72-E459A9F0BA68}"/>
              </a:ext>
            </a:extLst>
          </p:cNvPr>
          <p:cNvSpPr>
            <a:spLocks noGrp="1"/>
          </p:cNvSpPr>
          <p:nvPr>
            <p:ph type="title"/>
          </p:nvPr>
        </p:nvSpPr>
        <p:spPr>
          <a:xfrm>
            <a:off x="771524" y="72009"/>
            <a:ext cx="9717785" cy="4566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F3DD3A8-E2CB-21FA-F84A-51C13B4CDE96}"/>
              </a:ext>
            </a:extLst>
          </p:cNvPr>
          <p:cNvSpPr>
            <a:spLocks noGrp="1"/>
          </p:cNvSpPr>
          <p:nvPr>
            <p:ph idx="1"/>
          </p:nvPr>
        </p:nvSpPr>
        <p:spPr>
          <a:xfrm>
            <a:off x="771524" y="600647"/>
            <a:ext cx="10987090" cy="6257353"/>
          </a:xfrm>
        </p:spPr>
        <p:txBody>
          <a:bodyPr>
            <a:normAutofit fontScale="92500" lnSpcReduction="10000"/>
          </a:bodyPr>
          <a:lstStyle/>
          <a:p>
            <a:pPr marL="0" indent="0">
              <a:buNone/>
            </a:pPr>
            <a:r>
              <a:rPr lang="en-GB" sz="1200" dirty="0">
                <a:solidFill>
                  <a:srgbClr val="000000"/>
                </a:solidFill>
                <a:effectLst/>
                <a:ea typeface="Times New Roman" panose="02020603050405020304" pitchFamily="18" charset="0"/>
                <a:cs typeface="Calibri" panose="020F0502020204030204" pitchFamily="34" charset="0"/>
              </a:rPr>
              <a:t>Anon. (2022) ‘Interview with Coastal Expert.’ Interview by Dylan Morgan, 12</a:t>
            </a:r>
            <a:r>
              <a:rPr lang="en-GB" sz="1200" baseline="30000" dirty="0">
                <a:solidFill>
                  <a:srgbClr val="000000"/>
                </a:solidFill>
                <a:effectLst/>
                <a:ea typeface="Times New Roman" panose="02020603050405020304" pitchFamily="18" charset="0"/>
                <a:cs typeface="Calibri" panose="020F0502020204030204" pitchFamily="34" charset="0"/>
              </a:rPr>
              <a:t>th</a:t>
            </a:r>
            <a:r>
              <a:rPr lang="en-GB" sz="1200" dirty="0">
                <a:solidFill>
                  <a:srgbClr val="000000"/>
                </a:solidFill>
                <a:effectLst/>
                <a:ea typeface="Times New Roman" panose="02020603050405020304" pitchFamily="18" charset="0"/>
                <a:cs typeface="Calibri" panose="020F0502020204030204" pitchFamily="34" charset="0"/>
              </a:rPr>
              <a:t> October</a:t>
            </a:r>
            <a:r>
              <a:rPr lang="en-GB" sz="1200" dirty="0">
                <a:effectLst/>
              </a:rPr>
              <a:t> </a:t>
            </a:r>
          </a:p>
          <a:p>
            <a:pPr marL="0" lvl="0" indent="0">
              <a:buNone/>
            </a:pPr>
            <a:r>
              <a:rPr lang="en-GB" sz="1200" dirty="0">
                <a:effectLst/>
                <a:ea typeface="Calibri" panose="020F0502020204030204" pitchFamily="34" charset="0"/>
                <a:cs typeface="Calibri" panose="020F0502020204030204" pitchFamily="34" charset="0"/>
              </a:rPr>
              <a:t>Bartlett, D.J., (2000) Working on the Frontiers of Science: applying GIS to the coastal zone. In </a:t>
            </a:r>
            <a:r>
              <a:rPr lang="en-GB" sz="1200" i="1" dirty="0">
                <a:effectLst/>
                <a:ea typeface="Calibri" panose="020F0502020204030204" pitchFamily="34" charset="0"/>
                <a:cs typeface="Calibri" panose="020F0502020204030204" pitchFamily="34" charset="0"/>
              </a:rPr>
              <a:t>Marine and Coastal Geographical Information Systems</a:t>
            </a:r>
            <a:r>
              <a:rPr lang="en-GB" sz="1200" dirty="0">
                <a:effectLst/>
                <a:ea typeface="Calibri" panose="020F0502020204030204" pitchFamily="34" charset="0"/>
                <a:cs typeface="Calibri" panose="020F0502020204030204" pitchFamily="34" charset="0"/>
              </a:rPr>
              <a:t>, edited by Wright, D.J., and Bartlett, D.J., (London: Taylor and Francis), pp. 11-24.</a:t>
            </a:r>
            <a:endParaRPr lang="en-GB" sz="1200" dirty="0">
              <a:effectLst/>
              <a:ea typeface="Calibri" panose="020F0502020204030204" pitchFamily="34" charset="0"/>
              <a:cs typeface="Times New Roman" panose="02020603050405020304" pitchFamily="18" charset="0"/>
            </a:endParaRPr>
          </a:p>
          <a:p>
            <a:pPr marL="0" lvl="0" indent="0">
              <a:buNone/>
            </a:pPr>
            <a:r>
              <a:rPr lang="en-GB" sz="1200" dirty="0">
                <a:solidFill>
                  <a:srgbClr val="000000"/>
                </a:solidFill>
                <a:effectLst/>
                <a:ea typeface="Times New Roman" panose="02020603050405020304" pitchFamily="18" charset="0"/>
              </a:rPr>
              <a:t>Belfiore, S. (2000) “Recent developments in coastal management in the European Union,” </a:t>
            </a:r>
            <a:r>
              <a:rPr lang="en-GB" sz="1200" i="1" dirty="0">
                <a:solidFill>
                  <a:srgbClr val="000000"/>
                </a:solidFill>
                <a:effectLst/>
                <a:ea typeface="Times New Roman" panose="02020603050405020304" pitchFamily="18" charset="0"/>
              </a:rPr>
              <a:t>Ocean &amp; Coastal Management</a:t>
            </a:r>
            <a:r>
              <a:rPr lang="en-GB" sz="1200" dirty="0">
                <a:solidFill>
                  <a:srgbClr val="000000"/>
                </a:solidFill>
                <a:effectLst/>
                <a:ea typeface="Times New Roman" panose="02020603050405020304" pitchFamily="18" charset="0"/>
              </a:rPr>
              <a:t>, 43(1), pp. 123–135. Available at: https://</a:t>
            </a:r>
            <a:r>
              <a:rPr lang="en-GB" sz="1200" dirty="0" err="1">
                <a:solidFill>
                  <a:srgbClr val="000000"/>
                </a:solidFill>
                <a:effectLst/>
                <a:ea typeface="Times New Roman" panose="02020603050405020304" pitchFamily="18" charset="0"/>
              </a:rPr>
              <a:t>doi.org</a:t>
            </a:r>
            <a:r>
              <a:rPr lang="en-GB" sz="1200" dirty="0">
                <a:solidFill>
                  <a:srgbClr val="000000"/>
                </a:solidFill>
                <a:effectLst/>
                <a:ea typeface="Times New Roman" panose="02020603050405020304" pitchFamily="18" charset="0"/>
              </a:rPr>
              <a:t>/10.1016/s0964-5691(00)00027-2. </a:t>
            </a:r>
            <a:endParaRPr lang="en-GB" sz="1200" dirty="0">
              <a:effectLst/>
              <a:ea typeface="Times New Roman" panose="02020603050405020304" pitchFamily="18" charset="0"/>
            </a:endParaRPr>
          </a:p>
          <a:p>
            <a:pPr marL="0" indent="0">
              <a:buNone/>
            </a:pPr>
            <a:r>
              <a:rPr lang="en-GB" sz="1200" dirty="0">
                <a:solidFill>
                  <a:srgbClr val="000000"/>
                </a:solidFill>
                <a:effectLst/>
                <a:ea typeface="Times New Roman" panose="02020603050405020304" pitchFamily="18" charset="0"/>
              </a:rPr>
              <a:t>Brown, I. </a:t>
            </a:r>
            <a:r>
              <a:rPr lang="en-GB" sz="1200" i="1" dirty="0">
                <a:solidFill>
                  <a:srgbClr val="000000"/>
                </a:solidFill>
                <a:effectLst/>
                <a:ea typeface="Times New Roman" panose="02020603050405020304" pitchFamily="18" charset="0"/>
              </a:rPr>
              <a:t>et al.</a:t>
            </a:r>
            <a:r>
              <a:rPr lang="en-GB" sz="1200" dirty="0">
                <a:solidFill>
                  <a:srgbClr val="000000"/>
                </a:solidFill>
                <a:effectLst/>
                <a:ea typeface="Times New Roman" panose="02020603050405020304" pitchFamily="18" charset="0"/>
              </a:rPr>
              <a:t> (2006) “Dynamic simulation and visualisation of coastal erosion,” </a:t>
            </a:r>
            <a:r>
              <a:rPr lang="en-GB" sz="1200" i="1" dirty="0">
                <a:solidFill>
                  <a:srgbClr val="000000"/>
                </a:solidFill>
                <a:effectLst/>
                <a:ea typeface="Times New Roman" panose="02020603050405020304" pitchFamily="18" charset="0"/>
              </a:rPr>
              <a:t>Computers, Environment and Urban Systems</a:t>
            </a:r>
            <a:r>
              <a:rPr lang="en-GB" sz="1200" dirty="0">
                <a:solidFill>
                  <a:srgbClr val="000000"/>
                </a:solidFill>
                <a:effectLst/>
                <a:ea typeface="Times New Roman" panose="02020603050405020304" pitchFamily="18" charset="0"/>
              </a:rPr>
              <a:t>, 30(6), pp. 840–860. Available at: https://</a:t>
            </a:r>
            <a:r>
              <a:rPr lang="en-GB" sz="1200" dirty="0" err="1">
                <a:solidFill>
                  <a:srgbClr val="000000"/>
                </a:solidFill>
                <a:effectLst/>
                <a:ea typeface="Times New Roman" panose="02020603050405020304" pitchFamily="18" charset="0"/>
              </a:rPr>
              <a:t>doi.org</a:t>
            </a:r>
            <a:r>
              <a:rPr lang="en-GB" sz="1200" dirty="0">
                <a:solidFill>
                  <a:srgbClr val="000000"/>
                </a:solidFill>
                <a:effectLst/>
                <a:ea typeface="Times New Roman" panose="02020603050405020304" pitchFamily="18" charset="0"/>
              </a:rPr>
              <a:t>/10.1016/j.compenvurbsys.2005.08.002. </a:t>
            </a:r>
            <a:endParaRPr lang="en-GB" sz="1200" dirty="0">
              <a:effectLst/>
              <a:ea typeface="Times New Roman" panose="02020603050405020304" pitchFamily="18" charset="0"/>
            </a:endParaRPr>
          </a:p>
          <a:p>
            <a:pPr marL="0" indent="0">
              <a:buNone/>
            </a:pPr>
            <a:r>
              <a:rPr lang="en-GB" sz="1200" dirty="0" err="1">
                <a:solidFill>
                  <a:srgbClr val="323232"/>
                </a:solidFill>
                <a:effectLst/>
                <a:ea typeface="Times New Roman" panose="02020603050405020304" pitchFamily="18" charset="0"/>
                <a:cs typeface="Calibri" panose="020F0502020204030204" pitchFamily="34" charset="0"/>
              </a:rPr>
              <a:t>Buser</a:t>
            </a:r>
            <a:r>
              <a:rPr lang="en-GB" sz="1200" dirty="0">
                <a:solidFill>
                  <a:srgbClr val="323232"/>
                </a:solidFill>
                <a:effectLst/>
                <a:ea typeface="Times New Roman" panose="02020603050405020304" pitchFamily="18" charset="0"/>
                <a:cs typeface="Calibri" panose="020F0502020204030204" pitchFamily="34" charset="0"/>
              </a:rPr>
              <a:t>, M. (2020). </a:t>
            </a:r>
            <a:r>
              <a:rPr lang="en-GB" sz="1200" i="1" dirty="0">
                <a:solidFill>
                  <a:srgbClr val="323232"/>
                </a:solidFill>
                <a:effectLst/>
                <a:ea typeface="Times New Roman" panose="02020603050405020304" pitchFamily="18" charset="0"/>
                <a:cs typeface="Calibri" panose="020F0502020204030204" pitchFamily="34" charset="0"/>
              </a:rPr>
              <a:t>Coastal adaptation planning in </a:t>
            </a:r>
            <a:r>
              <a:rPr lang="en-GB" sz="1200" i="1" dirty="0" err="1">
                <a:solidFill>
                  <a:srgbClr val="323232"/>
                </a:solidFill>
                <a:effectLst/>
                <a:ea typeface="Times New Roman" panose="02020603050405020304" pitchFamily="18" charset="0"/>
                <a:cs typeface="Calibri" panose="020F0502020204030204" pitchFamily="34" charset="0"/>
              </a:rPr>
              <a:t>Fairbourne</a:t>
            </a:r>
            <a:r>
              <a:rPr lang="en-GB" sz="1200" i="1" dirty="0">
                <a:solidFill>
                  <a:srgbClr val="323232"/>
                </a:solidFill>
                <a:effectLst/>
                <a:ea typeface="Times New Roman" panose="02020603050405020304" pitchFamily="18" charset="0"/>
                <a:cs typeface="Calibri" panose="020F0502020204030204" pitchFamily="34" charset="0"/>
              </a:rPr>
              <a:t>, Wales: lessons for climate change adaptation. </a:t>
            </a:r>
            <a:r>
              <a:rPr lang="en-GB" sz="1200" dirty="0">
                <a:solidFill>
                  <a:srgbClr val="323232"/>
                </a:solidFill>
                <a:effectLst/>
                <a:ea typeface="Times New Roman" panose="02020603050405020304" pitchFamily="18" charset="0"/>
                <a:cs typeface="Calibri" panose="020F0502020204030204" pitchFamily="34" charset="0"/>
              </a:rPr>
              <a:t>Planning Practice &amp; Research, 35, pp. 127-147, </a:t>
            </a:r>
            <a:r>
              <a:rPr lang="en-GB" sz="1200" u="none" strike="noStrike" dirty="0">
                <a:solidFill>
                  <a:srgbClr val="000000"/>
                </a:solidFill>
                <a:effectLst/>
                <a:ea typeface="Times New Roman" panose="02020603050405020304" pitchFamily="18" charset="0"/>
                <a:cs typeface="Calibri" panose="020F0502020204030204" pitchFamily="34" charset="0"/>
                <a:hlinkClick r:id="rId2"/>
              </a:rPr>
              <a:t>10.1080/02697459.2019.1696145</a:t>
            </a:r>
            <a:endParaRPr lang="en-GB" sz="1200" dirty="0">
              <a:effectLst/>
              <a:ea typeface="Calibri" panose="020F0502020204030204" pitchFamily="34" charset="0"/>
              <a:cs typeface="Times New Roman" panose="02020603050405020304" pitchFamily="18" charset="0"/>
            </a:endParaRPr>
          </a:p>
          <a:p>
            <a:pPr marL="0" lvl="0" indent="0">
              <a:buNone/>
            </a:pPr>
            <a:r>
              <a:rPr lang="en-GB" sz="1200" dirty="0">
                <a:solidFill>
                  <a:srgbClr val="000000"/>
                </a:solidFill>
                <a:effectLst/>
                <a:ea typeface="Times New Roman" panose="02020603050405020304" pitchFamily="18" charset="0"/>
              </a:rPr>
              <a:t>Dale, J. </a:t>
            </a:r>
            <a:r>
              <a:rPr lang="en-GB" sz="1200" i="1" dirty="0">
                <a:solidFill>
                  <a:srgbClr val="000000"/>
                </a:solidFill>
                <a:effectLst/>
                <a:ea typeface="Times New Roman" panose="02020603050405020304" pitchFamily="18" charset="0"/>
              </a:rPr>
              <a:t>et al.</a:t>
            </a:r>
            <a:r>
              <a:rPr lang="en-GB" sz="1200" dirty="0">
                <a:solidFill>
                  <a:srgbClr val="000000"/>
                </a:solidFill>
                <a:effectLst/>
                <a:ea typeface="Times New Roman" panose="02020603050405020304" pitchFamily="18" charset="0"/>
              </a:rPr>
              <a:t> (2018) “Hydrodynamics and sedimentary processes in the main drainage channel of a large open coast managed realignment site,” </a:t>
            </a:r>
            <a:r>
              <a:rPr lang="en-GB" sz="1200" i="1" dirty="0">
                <a:solidFill>
                  <a:srgbClr val="000000"/>
                </a:solidFill>
                <a:effectLst/>
                <a:ea typeface="Times New Roman" panose="02020603050405020304" pitchFamily="18" charset="0"/>
              </a:rPr>
              <a:t>Estuarine, Coastal and Shelf Science</a:t>
            </a:r>
            <a:r>
              <a:rPr lang="en-GB" sz="1200" dirty="0">
                <a:solidFill>
                  <a:srgbClr val="000000"/>
                </a:solidFill>
                <a:effectLst/>
                <a:ea typeface="Times New Roman" panose="02020603050405020304" pitchFamily="18" charset="0"/>
              </a:rPr>
              <a:t>, 215, pp. 100–111. Available at: https://</a:t>
            </a:r>
            <a:r>
              <a:rPr lang="en-GB" sz="1200" dirty="0" err="1">
                <a:solidFill>
                  <a:srgbClr val="000000"/>
                </a:solidFill>
                <a:effectLst/>
                <a:ea typeface="Times New Roman" panose="02020603050405020304" pitchFamily="18" charset="0"/>
              </a:rPr>
              <a:t>doi.org</a:t>
            </a:r>
            <a:r>
              <a:rPr lang="en-GB" sz="1200" dirty="0">
                <a:solidFill>
                  <a:srgbClr val="000000"/>
                </a:solidFill>
                <a:effectLst/>
                <a:ea typeface="Times New Roman" panose="02020603050405020304" pitchFamily="18" charset="0"/>
              </a:rPr>
              <a:t>/10.1016/j.ecss.2018.10.007. </a:t>
            </a:r>
            <a:endParaRPr lang="en-GB" sz="1200" dirty="0">
              <a:effectLst/>
              <a:ea typeface="Times New Roman" panose="02020603050405020304" pitchFamily="18" charset="0"/>
            </a:endParaRPr>
          </a:p>
          <a:p>
            <a:pPr marL="0" lvl="0" indent="0">
              <a:buNone/>
            </a:pPr>
            <a:r>
              <a:rPr lang="en-GB" sz="1200" dirty="0">
                <a:solidFill>
                  <a:srgbClr val="000000"/>
                </a:solidFill>
                <a:effectLst/>
                <a:ea typeface="Times New Roman" panose="02020603050405020304" pitchFamily="18" charset="0"/>
              </a:rPr>
              <a:t>Dale, J. </a:t>
            </a:r>
            <a:r>
              <a:rPr lang="en-GB" sz="1200" i="1" dirty="0">
                <a:solidFill>
                  <a:srgbClr val="000000"/>
                </a:solidFill>
                <a:effectLst/>
                <a:ea typeface="Times New Roman" panose="02020603050405020304" pitchFamily="18" charset="0"/>
              </a:rPr>
              <a:t>et al.</a:t>
            </a:r>
            <a:r>
              <a:rPr lang="en-GB" sz="1200" dirty="0">
                <a:solidFill>
                  <a:srgbClr val="000000"/>
                </a:solidFill>
                <a:effectLst/>
                <a:ea typeface="Times New Roman" panose="02020603050405020304" pitchFamily="18" charset="0"/>
              </a:rPr>
              <a:t> (2020) “The use of unmanned aerial vehicles to determine differences in vegetation cover: A tool for Monitoring Coastal Wetland Restoration Schemes,” </a:t>
            </a:r>
            <a:r>
              <a:rPr lang="en-GB" sz="1200" i="1" dirty="0">
                <a:solidFill>
                  <a:srgbClr val="000000"/>
                </a:solidFill>
                <a:effectLst/>
                <a:ea typeface="Times New Roman" panose="02020603050405020304" pitchFamily="18" charset="0"/>
              </a:rPr>
              <a:t>Remote Sensing</a:t>
            </a:r>
            <a:r>
              <a:rPr lang="en-GB" sz="1200" dirty="0">
                <a:solidFill>
                  <a:srgbClr val="000000"/>
                </a:solidFill>
                <a:effectLst/>
                <a:ea typeface="Times New Roman" panose="02020603050405020304" pitchFamily="18" charset="0"/>
              </a:rPr>
              <a:t>, 12(24), p. 4022. Available at: https://</a:t>
            </a:r>
            <a:r>
              <a:rPr lang="en-GB" sz="1200" dirty="0" err="1">
                <a:solidFill>
                  <a:srgbClr val="000000"/>
                </a:solidFill>
                <a:effectLst/>
                <a:ea typeface="Times New Roman" panose="02020603050405020304" pitchFamily="18" charset="0"/>
              </a:rPr>
              <a:t>doi.org</a:t>
            </a:r>
            <a:r>
              <a:rPr lang="en-GB" sz="1200" dirty="0">
                <a:solidFill>
                  <a:srgbClr val="000000"/>
                </a:solidFill>
                <a:effectLst/>
                <a:ea typeface="Times New Roman" panose="02020603050405020304" pitchFamily="18" charset="0"/>
              </a:rPr>
              <a:t>/10.3390/rs12244022. </a:t>
            </a:r>
            <a:endParaRPr lang="en-GB" sz="1200" dirty="0">
              <a:effectLst/>
              <a:ea typeface="Times New Roman" panose="02020603050405020304" pitchFamily="18" charset="0"/>
            </a:endParaRPr>
          </a:p>
          <a:p>
            <a:pPr marL="0" lvl="0" indent="0">
              <a:buNone/>
            </a:pPr>
            <a:r>
              <a:rPr lang="en-GB" sz="1200" dirty="0">
                <a:solidFill>
                  <a:srgbClr val="000000"/>
                </a:solidFill>
                <a:effectLst/>
                <a:ea typeface="Times New Roman" panose="02020603050405020304" pitchFamily="18" charset="0"/>
              </a:rPr>
              <a:t>Dale, J. </a:t>
            </a:r>
            <a:r>
              <a:rPr lang="en-GB" sz="1200" i="1" dirty="0">
                <a:solidFill>
                  <a:srgbClr val="000000"/>
                </a:solidFill>
                <a:effectLst/>
                <a:ea typeface="Times New Roman" panose="02020603050405020304" pitchFamily="18" charset="0"/>
              </a:rPr>
              <a:t>et al.</a:t>
            </a:r>
            <a:r>
              <a:rPr lang="en-GB" sz="1200" dirty="0">
                <a:solidFill>
                  <a:srgbClr val="000000"/>
                </a:solidFill>
                <a:effectLst/>
                <a:ea typeface="Times New Roman" panose="02020603050405020304" pitchFamily="18" charset="0"/>
              </a:rPr>
              <a:t> (2021) “Morphological evolution of a non-engineered managed realignment site following tidal inundation,” </a:t>
            </a:r>
            <a:r>
              <a:rPr lang="en-GB" sz="1200" i="1" dirty="0">
                <a:solidFill>
                  <a:srgbClr val="000000"/>
                </a:solidFill>
                <a:effectLst/>
                <a:ea typeface="Times New Roman" panose="02020603050405020304" pitchFamily="18" charset="0"/>
              </a:rPr>
              <a:t>Estuarine, Coastal and Shelf Science</a:t>
            </a:r>
            <a:r>
              <a:rPr lang="en-GB" sz="1200" dirty="0">
                <a:solidFill>
                  <a:srgbClr val="000000"/>
                </a:solidFill>
                <a:effectLst/>
                <a:ea typeface="Times New Roman" panose="02020603050405020304" pitchFamily="18" charset="0"/>
              </a:rPr>
              <a:t>, 260, p. 107510. Available at: https://</a:t>
            </a:r>
            <a:r>
              <a:rPr lang="en-GB" sz="1200" dirty="0" err="1">
                <a:solidFill>
                  <a:srgbClr val="000000"/>
                </a:solidFill>
                <a:effectLst/>
                <a:ea typeface="Times New Roman" panose="02020603050405020304" pitchFamily="18" charset="0"/>
              </a:rPr>
              <a:t>doi.org</a:t>
            </a:r>
            <a:r>
              <a:rPr lang="en-GB" sz="1200" dirty="0">
                <a:solidFill>
                  <a:srgbClr val="000000"/>
                </a:solidFill>
                <a:effectLst/>
                <a:ea typeface="Times New Roman" panose="02020603050405020304" pitchFamily="18" charset="0"/>
              </a:rPr>
              <a:t>/10.1016/j.ecss.2021.107510.</a:t>
            </a:r>
            <a:endParaRPr lang="en-GB" sz="1200" dirty="0">
              <a:effectLst/>
              <a:ea typeface="Times New Roman" panose="02020603050405020304" pitchFamily="18" charset="0"/>
            </a:endParaRPr>
          </a:p>
          <a:p>
            <a:pPr marL="0" lvl="0" indent="0">
              <a:buNone/>
            </a:pPr>
            <a:r>
              <a:rPr lang="en-GB" sz="1200" dirty="0">
                <a:solidFill>
                  <a:srgbClr val="000000"/>
                </a:solidFill>
                <a:effectLst/>
                <a:ea typeface="Times New Roman" panose="02020603050405020304" pitchFamily="18" charset="0"/>
              </a:rPr>
              <a:t>Dale, J., Burgess, H.M. and Cundy, A.B. (2017) “Sedimentation rhythms and hydrodynamics in two engineered environments in an open coast managed realignment site,” </a:t>
            </a:r>
            <a:r>
              <a:rPr lang="en-GB" sz="1200" i="1" dirty="0">
                <a:solidFill>
                  <a:srgbClr val="000000"/>
                </a:solidFill>
                <a:effectLst/>
                <a:ea typeface="Times New Roman" panose="02020603050405020304" pitchFamily="18" charset="0"/>
              </a:rPr>
              <a:t>Marine Geology</a:t>
            </a:r>
            <a:r>
              <a:rPr lang="en-GB" sz="1200" dirty="0">
                <a:solidFill>
                  <a:srgbClr val="000000"/>
                </a:solidFill>
                <a:effectLst/>
                <a:ea typeface="Times New Roman" panose="02020603050405020304" pitchFamily="18" charset="0"/>
              </a:rPr>
              <a:t>, 383, pp. 120–131. Available at: https://</a:t>
            </a:r>
            <a:r>
              <a:rPr lang="en-GB" sz="1200" dirty="0" err="1">
                <a:solidFill>
                  <a:srgbClr val="000000"/>
                </a:solidFill>
                <a:effectLst/>
                <a:ea typeface="Times New Roman" panose="02020603050405020304" pitchFamily="18" charset="0"/>
              </a:rPr>
              <a:t>doi.org</a:t>
            </a:r>
            <a:r>
              <a:rPr lang="en-GB" sz="1200" dirty="0">
                <a:solidFill>
                  <a:srgbClr val="000000"/>
                </a:solidFill>
                <a:effectLst/>
                <a:ea typeface="Times New Roman" panose="02020603050405020304" pitchFamily="18" charset="0"/>
              </a:rPr>
              <a:t>/10.1016/j.margeo.2016.12.001. </a:t>
            </a:r>
            <a:endParaRPr lang="en-GB" sz="1200" dirty="0">
              <a:effectLst/>
              <a:ea typeface="Times New Roman" panose="02020603050405020304" pitchFamily="18" charset="0"/>
            </a:endParaRPr>
          </a:p>
          <a:p>
            <a:pPr marL="0" lvl="0" indent="0">
              <a:buNone/>
            </a:pPr>
            <a:r>
              <a:rPr lang="en-GB" sz="1200" dirty="0">
                <a:solidFill>
                  <a:srgbClr val="2E2E2E"/>
                </a:solidFill>
                <a:effectLst/>
                <a:ea typeface="Times New Roman" panose="02020603050405020304" pitchFamily="18" charset="0"/>
                <a:cs typeface="Calibri" panose="020F0502020204030204" pitchFamily="34" charset="0"/>
              </a:rPr>
              <a:t>Davidson et al., (1991). Nature Conservation and Estuaries in Great Britain. </a:t>
            </a:r>
            <a:r>
              <a:rPr lang="en-GB" sz="1200" dirty="0">
                <a:solidFill>
                  <a:srgbClr val="000000"/>
                </a:solidFill>
                <a:effectLst/>
                <a:ea typeface="Times New Roman" panose="02020603050405020304" pitchFamily="18" charset="0"/>
                <a:cs typeface="Calibri" panose="020F0502020204030204" pitchFamily="34" charset="0"/>
              </a:rPr>
              <a:t>Nature Conservancy Council, Peterborough (1991)</a:t>
            </a:r>
            <a:endParaRPr lang="en-GB" sz="1200" dirty="0">
              <a:effectLst/>
              <a:ea typeface="Calibri" panose="020F0502020204030204" pitchFamily="34" charset="0"/>
              <a:cs typeface="Times New Roman" panose="02020603050405020304" pitchFamily="18" charset="0"/>
            </a:endParaRPr>
          </a:p>
          <a:p>
            <a:pPr marL="0" indent="0">
              <a:buNone/>
            </a:pPr>
            <a:r>
              <a:rPr lang="en-GB" sz="1200" dirty="0">
                <a:solidFill>
                  <a:srgbClr val="000000"/>
                </a:solidFill>
                <a:effectLst/>
                <a:ea typeface="Times New Roman" panose="02020603050405020304" pitchFamily="18" charset="0"/>
                <a:cs typeface="Calibri" panose="020F0502020204030204" pitchFamily="34" charset="0"/>
              </a:rPr>
              <a:t>Doody, J., (2004). </a:t>
            </a:r>
            <a:r>
              <a:rPr lang="en-GB" sz="1200" i="1" dirty="0">
                <a:solidFill>
                  <a:srgbClr val="000000"/>
                </a:solidFill>
                <a:effectLst/>
                <a:ea typeface="Times New Roman" panose="02020603050405020304" pitchFamily="18" charset="0"/>
                <a:cs typeface="Calibri" panose="020F0502020204030204" pitchFamily="34" charset="0"/>
              </a:rPr>
              <a:t>‘Coastal squeeze’ — an historical perspective.</a:t>
            </a:r>
            <a:r>
              <a:rPr lang="en-GB" sz="1200" b="1" dirty="0">
                <a:solidFill>
                  <a:srgbClr val="000000"/>
                </a:solidFill>
                <a:effectLst/>
                <a:ea typeface="Times New Roman" panose="02020603050405020304" pitchFamily="18" charset="0"/>
                <a:cs typeface="Calibri" panose="020F0502020204030204" pitchFamily="34" charset="0"/>
              </a:rPr>
              <a:t> </a:t>
            </a:r>
            <a:r>
              <a:rPr lang="en-GB" sz="1200" dirty="0">
                <a:solidFill>
                  <a:srgbClr val="000000"/>
                </a:solidFill>
                <a:effectLst/>
                <a:ea typeface="Times New Roman" panose="02020603050405020304" pitchFamily="18" charset="0"/>
                <a:cs typeface="Calibri" panose="020F0502020204030204" pitchFamily="34" charset="0"/>
              </a:rPr>
              <a:t>Journal of Coastal Conservation, 10, pp. 129-138, </a:t>
            </a:r>
            <a:r>
              <a:rPr lang="en-GB" sz="1200" u="none" strike="noStrike" dirty="0">
                <a:solidFill>
                  <a:srgbClr val="000000"/>
                </a:solidFill>
                <a:effectLst/>
                <a:ea typeface="Times New Roman" panose="02020603050405020304" pitchFamily="18" charset="0"/>
                <a:cs typeface="Calibri" panose="020F0502020204030204" pitchFamily="34" charset="0"/>
                <a:hlinkClick r:id="rId3"/>
              </a:rPr>
              <a:t>10.1652/1400-0350(2004)010[0129:CSAHP]2.0.CO;2</a:t>
            </a:r>
            <a:endParaRPr lang="en-GB" sz="1200" dirty="0">
              <a:effectLst/>
              <a:ea typeface="Calibri" panose="020F0502020204030204" pitchFamily="34" charset="0"/>
              <a:cs typeface="Times New Roman" panose="02020603050405020304" pitchFamily="18" charset="0"/>
            </a:endParaRPr>
          </a:p>
          <a:p>
            <a:pPr marL="0" indent="0">
              <a:buNone/>
            </a:pPr>
            <a:r>
              <a:rPr lang="en-GB" sz="1200" dirty="0">
                <a:effectLst/>
                <a:ea typeface="Times New Roman" panose="02020603050405020304" pitchFamily="18" charset="0"/>
              </a:rPr>
              <a:t>Esteves, L. (2014) Managed realignment: A viable long-term coastal management strategy? Springer, Netherlands, Stockholm </a:t>
            </a:r>
          </a:p>
          <a:p>
            <a:pPr marL="0" lvl="0" indent="0">
              <a:buNone/>
            </a:pPr>
            <a:r>
              <a:rPr lang="en-GB" sz="1200" dirty="0" err="1">
                <a:effectLst/>
                <a:ea typeface="Times New Roman" panose="02020603050405020304" pitchFamily="18" charset="0"/>
              </a:rPr>
              <a:t>Goeldner-Gianella</a:t>
            </a:r>
            <a:r>
              <a:rPr lang="en-GB" sz="1200" dirty="0">
                <a:effectLst/>
                <a:ea typeface="Times New Roman" panose="02020603050405020304" pitchFamily="18" charset="0"/>
              </a:rPr>
              <a:t>, L (2007) Perceptions and Attitudes towards De-</a:t>
            </a:r>
            <a:r>
              <a:rPr lang="en-GB" sz="1200" dirty="0" err="1">
                <a:effectLst/>
                <a:ea typeface="Times New Roman" panose="02020603050405020304" pitchFamily="18" charset="0"/>
              </a:rPr>
              <a:t>polderisation</a:t>
            </a:r>
            <a:r>
              <a:rPr lang="en-GB" sz="1200" dirty="0">
                <a:effectLst/>
                <a:ea typeface="Times New Roman" panose="02020603050405020304" pitchFamily="18" charset="0"/>
              </a:rPr>
              <a:t> in Europe: A comparison of five opinion surveys (F, U.K.). Journal of Coastal Research 23(5), 1218-1230 </a:t>
            </a:r>
          </a:p>
          <a:p>
            <a:pPr marL="0" lvl="0" indent="0">
              <a:buNone/>
            </a:pPr>
            <a:r>
              <a:rPr lang="en-GB" sz="1200" dirty="0">
                <a:effectLst/>
                <a:ea typeface="Calibri" panose="020F0502020204030204" pitchFamily="34" charset="0"/>
                <a:cs typeface="Calibri" panose="020F0502020204030204" pitchFamily="34" charset="0"/>
              </a:rPr>
              <a:t>Google Earth. (2009). </a:t>
            </a:r>
            <a:r>
              <a:rPr lang="en-GB" sz="1200" i="1" dirty="0">
                <a:effectLst/>
                <a:ea typeface="Calibri" panose="020F0502020204030204" pitchFamily="34" charset="0"/>
                <a:cs typeface="Calibri" panose="020F0502020204030204" pitchFamily="34" charset="0"/>
              </a:rPr>
              <a:t>(Cwm Ivy Marsh, 51^37’25.56”N, 4^15’07.64”W, 854m elevation). </a:t>
            </a:r>
            <a:r>
              <a:rPr lang="en-GB" sz="1200" dirty="0">
                <a:effectLst/>
                <a:ea typeface="Calibri" panose="020F0502020204030204" pitchFamily="34" charset="0"/>
                <a:cs typeface="Calibri" panose="020F0502020204030204" pitchFamily="34" charset="0"/>
              </a:rPr>
              <a:t>[Online] Available at: https://</a:t>
            </a:r>
            <a:r>
              <a:rPr lang="en-GB" sz="1200" dirty="0" err="1">
                <a:effectLst/>
                <a:ea typeface="Calibri" panose="020F0502020204030204" pitchFamily="34" charset="0"/>
                <a:cs typeface="Calibri" panose="020F0502020204030204" pitchFamily="34" charset="0"/>
              </a:rPr>
              <a:t>earth.google.com</a:t>
            </a:r>
            <a:r>
              <a:rPr lang="en-GB" sz="1200" dirty="0">
                <a:effectLst/>
                <a:ea typeface="Calibri" panose="020F0502020204030204" pitchFamily="34" charset="0"/>
                <a:cs typeface="Calibri" panose="020F0502020204030204" pitchFamily="34" charset="0"/>
              </a:rPr>
              <a:t>/web/@51.62377355,-4.25038017,3.50249604a,1404.24369015d,35y,0h,0t,0r. [Accessed July 2021].</a:t>
            </a:r>
            <a:endParaRPr lang="en-GB" sz="1200" dirty="0">
              <a:effectLst/>
              <a:ea typeface="Calibri" panose="020F0502020204030204" pitchFamily="34" charset="0"/>
              <a:cs typeface="Times New Roman" panose="02020603050405020304" pitchFamily="18" charset="0"/>
            </a:endParaRPr>
          </a:p>
          <a:p>
            <a:pPr marL="0" lvl="0" indent="0">
              <a:buNone/>
            </a:pPr>
            <a:r>
              <a:rPr lang="en-GB" sz="1200" dirty="0">
                <a:solidFill>
                  <a:srgbClr val="000000"/>
                </a:solidFill>
                <a:effectLst/>
                <a:ea typeface="Calibri" panose="020F0502020204030204" pitchFamily="34" charset="0"/>
                <a:cs typeface="Calibri" panose="020F0502020204030204" pitchFamily="34" charset="0"/>
              </a:rPr>
              <a:t>Google Earth. (2009). </a:t>
            </a:r>
            <a:r>
              <a:rPr lang="en-GB" sz="1200" i="1" dirty="0">
                <a:effectLst/>
                <a:ea typeface="Calibri" panose="020F0502020204030204" pitchFamily="34" charset="0"/>
                <a:cs typeface="Calibri" panose="020F0502020204030204" pitchFamily="34" charset="0"/>
              </a:rPr>
              <a:t>(Cwm Ivy Marsh, 51^37’25.56”N, 4^15’07.64”W, 854m elevation). </a:t>
            </a:r>
            <a:r>
              <a:rPr lang="en-GB" sz="1200" dirty="0">
                <a:effectLst/>
                <a:ea typeface="Calibri" panose="020F0502020204030204" pitchFamily="34" charset="0"/>
                <a:cs typeface="Calibri" panose="020F0502020204030204" pitchFamily="34" charset="0"/>
              </a:rPr>
              <a:t>[Online] Available at: https://</a:t>
            </a:r>
            <a:r>
              <a:rPr lang="en-GB" sz="1200" dirty="0" err="1">
                <a:effectLst/>
                <a:ea typeface="Calibri" panose="020F0502020204030204" pitchFamily="34" charset="0"/>
                <a:cs typeface="Calibri" panose="020F0502020204030204" pitchFamily="34" charset="0"/>
              </a:rPr>
              <a:t>earth.google.com</a:t>
            </a:r>
            <a:r>
              <a:rPr lang="en-GB" sz="1200" dirty="0">
                <a:effectLst/>
                <a:ea typeface="Calibri" panose="020F0502020204030204" pitchFamily="34" charset="0"/>
                <a:cs typeface="Calibri" panose="020F0502020204030204" pitchFamily="34" charset="0"/>
              </a:rPr>
              <a:t>/web/@51.62377355,-4.25038017,3.50249604a,1404.24369015d,35y,0h,0t,0r. [Accessed July 2021].</a:t>
            </a:r>
            <a:endParaRPr lang="en-GB" sz="1200" dirty="0">
              <a:effectLst/>
              <a:ea typeface="Calibri" panose="020F0502020204030204" pitchFamily="34" charset="0"/>
              <a:cs typeface="Times New Roman" panose="02020603050405020304" pitchFamily="18" charset="0"/>
            </a:endParaRPr>
          </a:p>
          <a:p>
            <a:pPr marL="0" indent="0">
              <a:buNone/>
            </a:pPr>
            <a:r>
              <a:rPr lang="en-GB" sz="1200" dirty="0">
                <a:effectLst/>
                <a:ea typeface="Calibri" panose="020F0502020204030204" pitchFamily="34" charset="0"/>
                <a:cs typeface="Calibri" panose="020F0502020204030204" pitchFamily="34" charset="0"/>
              </a:rPr>
              <a:t>Halcrow. </a:t>
            </a:r>
            <a:r>
              <a:rPr lang="en-GB" sz="1200" i="1" dirty="0" err="1">
                <a:effectLst/>
                <a:ea typeface="Calibri" panose="020F0502020204030204" pitchFamily="34" charset="0"/>
                <a:cs typeface="Calibri" panose="020F0502020204030204" pitchFamily="34" charset="0"/>
              </a:rPr>
              <a:t>Lavernock</a:t>
            </a:r>
            <a:r>
              <a:rPr lang="en-GB" sz="1200" i="1" dirty="0">
                <a:effectLst/>
                <a:ea typeface="Calibri" panose="020F0502020204030204" pitchFamily="34" charset="0"/>
                <a:cs typeface="Calibri" panose="020F0502020204030204" pitchFamily="34" charset="0"/>
              </a:rPr>
              <a:t> Point to </a:t>
            </a:r>
            <a:r>
              <a:rPr lang="en-GB" sz="1200" i="1" dirty="0" err="1">
                <a:effectLst/>
                <a:ea typeface="Calibri" panose="020F0502020204030204" pitchFamily="34" charset="0"/>
                <a:cs typeface="Calibri" panose="020F0502020204030204" pitchFamily="34" charset="0"/>
              </a:rPr>
              <a:t>St.Ann’s</a:t>
            </a:r>
            <a:r>
              <a:rPr lang="en-GB" sz="1200" i="1" dirty="0">
                <a:effectLst/>
                <a:ea typeface="Calibri" panose="020F0502020204030204" pitchFamily="34" charset="0"/>
                <a:cs typeface="Calibri" panose="020F0502020204030204" pitchFamily="34" charset="0"/>
              </a:rPr>
              <a:t> Head Shoreline Management Plan SMP2</a:t>
            </a:r>
            <a:r>
              <a:rPr lang="en-GB" sz="1200" dirty="0">
                <a:effectLst/>
                <a:ea typeface="Calibri" panose="020F0502020204030204" pitchFamily="34" charset="0"/>
                <a:cs typeface="Calibri" panose="020F0502020204030204" pitchFamily="34" charset="0"/>
              </a:rPr>
              <a:t>; Halcrow: London, UK, 2012. </a:t>
            </a:r>
            <a:endParaRPr lang="en-GB" sz="1200" dirty="0">
              <a:effectLst/>
              <a:ea typeface="Times New Roman" panose="02020603050405020304" pitchFamily="18" charset="0"/>
            </a:endParaRPr>
          </a:p>
          <a:p>
            <a:pPr marL="0" indent="0">
              <a:buNone/>
            </a:pPr>
            <a:endParaRPr lang="en-GB" sz="1200" dirty="0">
              <a:effectLst/>
              <a:ea typeface="Calibri" panose="020F0502020204030204" pitchFamily="34" charset="0"/>
              <a:cs typeface="Times New Roman" panose="02020603050405020304" pitchFamily="18" charset="0"/>
            </a:endParaRPr>
          </a:p>
          <a:p>
            <a:pPr marL="0" lvl="0" indent="0">
              <a:buNone/>
            </a:pPr>
            <a:endParaRPr lang="en-GB" sz="1800" dirty="0">
              <a:solidFill>
                <a:srgbClr val="000000"/>
              </a:solidFill>
              <a:effectLst/>
              <a:ea typeface="Calibri" panose="020F0502020204030204" pitchFamily="34" charset="0"/>
              <a:cs typeface="Calibri" panose="020F0502020204030204" pitchFamily="34" charset="0"/>
            </a:endParaRPr>
          </a:p>
          <a:p>
            <a:pPr marL="0" lv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Times New Roman" panose="02020603050405020304" pitchFamily="18" charset="0"/>
            </a:endParaRPr>
          </a:p>
          <a:p>
            <a:pPr marL="0" indent="0">
              <a:buNone/>
            </a:pPr>
            <a:endParaRPr lang="en-GB" sz="1800" dirty="0">
              <a:effectLst/>
              <a:latin typeface="Calibri" panose="020F0502020204030204" pitchFamily="34"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GB" dirty="0"/>
          </a:p>
        </p:txBody>
      </p:sp>
    </p:spTree>
    <p:extLst>
      <p:ext uri="{BB962C8B-B14F-4D97-AF65-F5344CB8AC3E}">
        <p14:creationId xmlns:p14="http://schemas.microsoft.com/office/powerpoint/2010/main" val="9177611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45338B-DFFE-A2B1-B85C-B86E9E3AD766}"/>
              </a:ext>
            </a:extLst>
          </p:cNvPr>
          <p:cNvSpPr>
            <a:spLocks noGrp="1"/>
          </p:cNvSpPr>
          <p:nvPr>
            <p:ph idx="1"/>
          </p:nvPr>
        </p:nvSpPr>
        <p:spPr>
          <a:xfrm>
            <a:off x="771896" y="1"/>
            <a:ext cx="11186557" cy="6857999"/>
          </a:xfrm>
        </p:spPr>
        <p:txBody>
          <a:bodyPr>
            <a:normAutofit fontScale="55000" lnSpcReduction="20000"/>
          </a:bodyPr>
          <a:lstStyle/>
          <a:p>
            <a:pPr marL="0" indent="0">
              <a:buNone/>
            </a:pPr>
            <a:r>
              <a:rPr lang="en-GB" sz="2000" dirty="0">
                <a:solidFill>
                  <a:srgbClr val="000000"/>
                </a:solidFill>
                <a:effectLst/>
                <a:ea typeface="Times New Roman" panose="02020603050405020304" pitchFamily="18" charset="0"/>
              </a:rPr>
              <a:t>Han, D. and Lee, C. (2021) “Mapping of coastal zones using Unmanned Aerial Vehicle (UAV) video sequences,” </a:t>
            </a:r>
            <a:r>
              <a:rPr lang="en-GB" sz="2000" i="1" dirty="0">
                <a:solidFill>
                  <a:srgbClr val="000000"/>
                </a:solidFill>
                <a:effectLst/>
                <a:ea typeface="Times New Roman" panose="02020603050405020304" pitchFamily="18" charset="0"/>
              </a:rPr>
              <a:t>Journal of Coastal Research</a:t>
            </a:r>
            <a:r>
              <a:rPr lang="en-GB" sz="2000" dirty="0">
                <a:solidFill>
                  <a:srgbClr val="000000"/>
                </a:solidFill>
                <a:effectLst/>
                <a:ea typeface="Times New Roman" panose="02020603050405020304" pitchFamily="18" charset="0"/>
              </a:rPr>
              <a:t>, 114(sp1). Available at: https://</a:t>
            </a:r>
            <a:r>
              <a:rPr lang="en-GB" sz="2000" dirty="0" err="1">
                <a:solidFill>
                  <a:srgbClr val="000000"/>
                </a:solidFill>
                <a:effectLst/>
                <a:ea typeface="Times New Roman" panose="02020603050405020304" pitchFamily="18" charset="0"/>
              </a:rPr>
              <a:t>doi.org</a:t>
            </a:r>
            <a:r>
              <a:rPr lang="en-GB" sz="2000" dirty="0">
                <a:solidFill>
                  <a:srgbClr val="000000"/>
                </a:solidFill>
                <a:effectLst/>
                <a:ea typeface="Times New Roman" panose="02020603050405020304" pitchFamily="18" charset="0"/>
              </a:rPr>
              <a:t>/10.2112/jcr-si114-081.1. </a:t>
            </a:r>
          </a:p>
          <a:p>
            <a:pPr marL="0" lvl="0" indent="0">
              <a:buNone/>
            </a:pPr>
            <a:r>
              <a:rPr lang="en-GB" sz="2000" dirty="0">
                <a:solidFill>
                  <a:srgbClr val="000000"/>
                </a:solidFill>
                <a:effectLst/>
                <a:ea typeface="Times New Roman" panose="02020603050405020304" pitchFamily="18" charset="0"/>
                <a:cs typeface="Calibri" panose="020F0502020204030204" pitchFamily="34" charset="0"/>
              </a:rPr>
              <a:t>Haynes, T., (2016). </a:t>
            </a:r>
            <a:r>
              <a:rPr lang="en-GB" sz="2000" i="1" dirty="0">
                <a:solidFill>
                  <a:srgbClr val="000000"/>
                </a:solidFill>
                <a:effectLst/>
                <a:ea typeface="Times New Roman" panose="02020603050405020304" pitchFamily="18" charset="0"/>
                <a:cs typeface="Calibri" panose="020F0502020204030204" pitchFamily="34" charset="0"/>
              </a:rPr>
              <a:t>Scottish Saltmarsh Survey National Report (No. 786).</a:t>
            </a:r>
            <a:r>
              <a:rPr lang="en-GB" sz="2000" b="1" dirty="0">
                <a:solidFill>
                  <a:srgbClr val="000000"/>
                </a:solidFill>
                <a:effectLst/>
                <a:ea typeface="Times New Roman" panose="02020603050405020304" pitchFamily="18" charset="0"/>
                <a:cs typeface="Calibri" panose="020F0502020204030204" pitchFamily="34" charset="0"/>
              </a:rPr>
              <a:t> </a:t>
            </a:r>
            <a:r>
              <a:rPr lang="en-GB" sz="2000" dirty="0">
                <a:solidFill>
                  <a:srgbClr val="000000"/>
                </a:solidFill>
                <a:effectLst/>
                <a:ea typeface="Times New Roman" panose="02020603050405020304" pitchFamily="18" charset="0"/>
                <a:cs typeface="Calibri" panose="020F0502020204030204" pitchFamily="34" charset="0"/>
              </a:rPr>
              <a:t>Scottish Natural Heritage, Inverness</a:t>
            </a:r>
            <a:endParaRPr lang="en-GB" sz="2000" dirty="0">
              <a:effectLst/>
              <a:ea typeface="Calibri" panose="020F0502020204030204" pitchFamily="34" charset="0"/>
              <a:cs typeface="Times New Roman" panose="02020603050405020304" pitchFamily="18" charset="0"/>
            </a:endParaRPr>
          </a:p>
          <a:p>
            <a:pPr marL="0" indent="0">
              <a:buNone/>
            </a:pPr>
            <a:r>
              <a:rPr lang="en-GB" sz="2000" dirty="0" err="1">
                <a:solidFill>
                  <a:srgbClr val="000000"/>
                </a:solidFill>
                <a:effectLst/>
                <a:ea typeface="Calibri" panose="020F0502020204030204" pitchFamily="34" charset="0"/>
                <a:cs typeface="Calibri" panose="020F0502020204030204" pitchFamily="34" charset="0"/>
              </a:rPr>
              <a:t>Hipkin</a:t>
            </a:r>
            <a:r>
              <a:rPr lang="en-GB" sz="2000" dirty="0">
                <a:solidFill>
                  <a:srgbClr val="000000"/>
                </a:solidFill>
                <a:effectLst/>
                <a:ea typeface="Calibri" panose="020F0502020204030204" pitchFamily="34" charset="0"/>
                <a:cs typeface="Calibri" panose="020F0502020204030204" pitchFamily="34" charset="0"/>
              </a:rPr>
              <a:t>, M. (2021) ‘Interview with the National Trust.’ Interview by Dylan Morgan, 12</a:t>
            </a:r>
            <a:r>
              <a:rPr lang="en-GB" sz="2000" baseline="30000" dirty="0">
                <a:solidFill>
                  <a:srgbClr val="000000"/>
                </a:solidFill>
                <a:effectLst/>
                <a:ea typeface="Calibri" panose="020F0502020204030204" pitchFamily="34" charset="0"/>
                <a:cs typeface="Calibri" panose="020F0502020204030204" pitchFamily="34" charset="0"/>
              </a:rPr>
              <a:t>th</a:t>
            </a:r>
            <a:r>
              <a:rPr lang="en-GB" sz="2000" dirty="0">
                <a:solidFill>
                  <a:srgbClr val="000000"/>
                </a:solidFill>
                <a:effectLst/>
                <a:ea typeface="Calibri" panose="020F0502020204030204" pitchFamily="34" charset="0"/>
                <a:cs typeface="Calibri" panose="020F0502020204030204" pitchFamily="34" charset="0"/>
              </a:rPr>
              <a:t> July.</a:t>
            </a:r>
            <a:endParaRPr lang="en-GB" sz="2000" dirty="0">
              <a:effectLst/>
              <a:ea typeface="Calibri" panose="020F0502020204030204" pitchFamily="34" charset="0"/>
              <a:cs typeface="Times New Roman" panose="02020603050405020304" pitchFamily="18" charset="0"/>
            </a:endParaRPr>
          </a:p>
          <a:p>
            <a:pPr marL="0" indent="0">
              <a:buNone/>
            </a:pPr>
            <a:r>
              <a:rPr lang="en-GB" sz="2000" dirty="0">
                <a:solidFill>
                  <a:srgbClr val="202122"/>
                </a:solidFill>
                <a:effectLst/>
                <a:ea typeface="Calibri" panose="020F0502020204030204" pitchFamily="34" charset="0"/>
                <a:cs typeface="Calibri" panose="020F0502020204030204" pitchFamily="34" charset="0"/>
              </a:rPr>
              <a:t>Illingworth, S., Allen, G. (2020). </a:t>
            </a:r>
            <a:r>
              <a:rPr lang="en-GB" sz="2000" i="1" dirty="0">
                <a:solidFill>
                  <a:srgbClr val="202122"/>
                </a:solidFill>
                <a:effectLst/>
                <a:ea typeface="Calibri" panose="020F0502020204030204" pitchFamily="34" charset="0"/>
                <a:cs typeface="Calibri" panose="020F0502020204030204" pitchFamily="34" charset="0"/>
              </a:rPr>
              <a:t>Effective science communication: a practical guide to surviving as a scientist </a:t>
            </a:r>
            <a:r>
              <a:rPr lang="en-GB" sz="2000" dirty="0">
                <a:solidFill>
                  <a:srgbClr val="202122"/>
                </a:solidFill>
                <a:effectLst/>
                <a:ea typeface="Calibri" panose="020F0502020204030204" pitchFamily="34" charset="0"/>
                <a:cs typeface="Calibri" panose="020F0502020204030204" pitchFamily="34" charset="0"/>
              </a:rPr>
              <a:t>(2nd ed.). Bristol, UK; Philadelphia: </a:t>
            </a:r>
            <a:r>
              <a:rPr lang="en-GB" sz="2000" u="sng" dirty="0">
                <a:solidFill>
                  <a:srgbClr val="000000"/>
                </a:solidFill>
                <a:effectLst/>
                <a:ea typeface="Calibri" panose="020F0502020204030204" pitchFamily="34" charset="0"/>
                <a:cs typeface="Calibri" panose="020F0502020204030204" pitchFamily="34" charset="0"/>
                <a:hlinkClick r:id="rId2" tooltip="IOP Publishing"/>
              </a:rPr>
              <a:t>IOP Publishing</a:t>
            </a:r>
            <a:r>
              <a:rPr lang="en-GB" sz="2000" dirty="0">
                <a:solidFill>
                  <a:srgbClr val="000000"/>
                </a:solidFill>
                <a:effectLst/>
                <a:ea typeface="Calibri" panose="020F0502020204030204" pitchFamily="34" charset="0"/>
                <a:cs typeface="Calibri" panose="020F0502020204030204" pitchFamily="34" charset="0"/>
              </a:rPr>
              <a:t>. pp. 1–5. </a:t>
            </a:r>
            <a:r>
              <a:rPr lang="en-GB" sz="2000" u="sng" dirty="0">
                <a:solidFill>
                  <a:srgbClr val="000000"/>
                </a:solidFill>
                <a:effectLst/>
                <a:ea typeface="Calibri" panose="020F0502020204030204" pitchFamily="34" charset="0"/>
                <a:cs typeface="Calibri" panose="020F0502020204030204" pitchFamily="34" charset="0"/>
                <a:hlinkClick r:id="rId3"/>
              </a:rPr>
              <a:t>10.1088/978-0-7503-2520-2ch1</a:t>
            </a:r>
            <a:endParaRPr lang="en-GB" sz="2000" dirty="0">
              <a:effectLst/>
              <a:ea typeface="Calibri" panose="020F0502020204030204" pitchFamily="34" charset="0"/>
              <a:cs typeface="Times New Roman" panose="02020603050405020304" pitchFamily="18" charset="0"/>
            </a:endParaRPr>
          </a:p>
          <a:p>
            <a:pPr marL="0" lvl="0" indent="0">
              <a:buNone/>
            </a:pPr>
            <a:r>
              <a:rPr lang="en-GB" sz="2000" dirty="0">
                <a:effectLst/>
                <a:ea typeface="Calibri" panose="020F0502020204030204" pitchFamily="34" charset="0"/>
                <a:cs typeface="Calibri" panose="020F0502020204030204" pitchFamily="34" charset="0"/>
              </a:rPr>
              <a:t>IPCC. (2018). </a:t>
            </a:r>
            <a:r>
              <a:rPr lang="en-GB" sz="2000" i="1" dirty="0">
                <a:effectLst/>
                <a:ea typeface="Calibri" panose="020F0502020204030204" pitchFamily="34" charset="0"/>
                <a:cs typeface="Calibri" panose="020F0502020204030204" pitchFamily="34" charset="0"/>
              </a:rPr>
              <a:t>Communications Handbook for IPCC Scientists</a:t>
            </a:r>
            <a:r>
              <a:rPr lang="en-GB" sz="2000" dirty="0">
                <a:effectLst/>
                <a:ea typeface="Calibri" panose="020F0502020204030204" pitchFamily="34" charset="0"/>
                <a:cs typeface="Calibri" panose="020F0502020204030204" pitchFamily="34" charset="0"/>
              </a:rPr>
              <a:t>. Climate Outreach.</a:t>
            </a:r>
            <a:endParaRPr lang="en-GB" sz="2000" dirty="0">
              <a:effectLst/>
              <a:ea typeface="Calibri" panose="020F0502020204030204" pitchFamily="34" charset="0"/>
              <a:cs typeface="Times New Roman" panose="02020603050405020304" pitchFamily="18" charset="0"/>
            </a:endParaRPr>
          </a:p>
          <a:p>
            <a:pPr marL="0" lvl="0" indent="0">
              <a:buNone/>
            </a:pPr>
            <a:r>
              <a:rPr lang="en-GB" sz="2000" dirty="0">
                <a:effectLst/>
                <a:ea typeface="Calibri" panose="020F0502020204030204" pitchFamily="34" charset="0"/>
                <a:cs typeface="Calibri" panose="020F0502020204030204" pitchFamily="34" charset="0"/>
              </a:rPr>
              <a:t>Jude, S.R., Jones, A.P., Andrews, J.E. and Bateman, I.J. (2006)</a:t>
            </a:r>
            <a:r>
              <a:rPr lang="en-GB" sz="2000" i="1" dirty="0">
                <a:effectLst/>
                <a:ea typeface="Calibri" panose="020F0502020204030204" pitchFamily="34" charset="0"/>
                <a:cs typeface="Calibri" panose="020F0502020204030204" pitchFamily="34" charset="0"/>
              </a:rPr>
              <a:t> Visualisation for participatory Coastal Zone Management: A case study of the Norfolk Coast, England. Journal of Coastal Research, 22: 1527–1538.</a:t>
            </a:r>
            <a:endParaRPr lang="en-GB" sz="2000" dirty="0">
              <a:effectLst/>
              <a:ea typeface="Calibri" panose="020F0502020204030204" pitchFamily="34" charset="0"/>
              <a:cs typeface="Times New Roman" panose="02020603050405020304" pitchFamily="18" charset="0"/>
            </a:endParaRPr>
          </a:p>
          <a:p>
            <a:pPr marL="0" lvl="0" indent="0">
              <a:buNone/>
            </a:pPr>
            <a:r>
              <a:rPr lang="en-GB" sz="2000" dirty="0">
                <a:solidFill>
                  <a:srgbClr val="000000"/>
                </a:solidFill>
                <a:effectLst/>
                <a:ea typeface="Calibri" panose="020F0502020204030204" pitchFamily="34" charset="0"/>
                <a:cs typeface="Calibri" panose="020F0502020204030204" pitchFamily="34" charset="0"/>
              </a:rPr>
              <a:t>Kearsley-Evans, A. (2021) ‘Interview with National Trust.’ Interview by Dylan Morgan, 25</a:t>
            </a:r>
            <a:r>
              <a:rPr lang="en-GB" sz="2000" baseline="30000" dirty="0">
                <a:solidFill>
                  <a:srgbClr val="000000"/>
                </a:solidFill>
                <a:effectLst/>
                <a:ea typeface="Calibri" panose="020F0502020204030204" pitchFamily="34" charset="0"/>
                <a:cs typeface="Calibri" panose="020F0502020204030204" pitchFamily="34" charset="0"/>
              </a:rPr>
              <a:t>th</a:t>
            </a:r>
            <a:r>
              <a:rPr lang="en-GB" sz="2000" dirty="0">
                <a:solidFill>
                  <a:srgbClr val="000000"/>
                </a:solidFill>
                <a:effectLst/>
                <a:ea typeface="Calibri" panose="020F0502020204030204" pitchFamily="34" charset="0"/>
                <a:cs typeface="Calibri" panose="020F0502020204030204" pitchFamily="34" charset="0"/>
              </a:rPr>
              <a:t> August.</a:t>
            </a:r>
          </a:p>
          <a:p>
            <a:pPr marL="0" lvl="0" indent="0">
              <a:buNone/>
            </a:pPr>
            <a:r>
              <a:rPr lang="en-GB" sz="2000" dirty="0">
                <a:solidFill>
                  <a:srgbClr val="000000"/>
                </a:solidFill>
                <a:effectLst/>
                <a:ea typeface="Times New Roman" panose="02020603050405020304" pitchFamily="18" charset="0"/>
              </a:rPr>
              <a:t>Ladd, C.J.T. </a:t>
            </a:r>
            <a:r>
              <a:rPr lang="en-GB" sz="2000" i="1" dirty="0">
                <a:solidFill>
                  <a:srgbClr val="000000"/>
                </a:solidFill>
                <a:effectLst/>
                <a:ea typeface="Times New Roman" panose="02020603050405020304" pitchFamily="18" charset="0"/>
              </a:rPr>
              <a:t>et al.</a:t>
            </a:r>
            <a:r>
              <a:rPr lang="en-GB" sz="2000" dirty="0">
                <a:solidFill>
                  <a:srgbClr val="000000"/>
                </a:solidFill>
                <a:effectLst/>
                <a:ea typeface="Times New Roman" panose="02020603050405020304" pitchFamily="18" charset="0"/>
              </a:rPr>
              <a:t> (2019) “Sediment supply explains long‐term and large‐scale patterns in salt marsh lateral expansion and erosion,” </a:t>
            </a:r>
            <a:r>
              <a:rPr lang="en-GB" sz="2000" i="1" dirty="0">
                <a:solidFill>
                  <a:srgbClr val="000000"/>
                </a:solidFill>
                <a:effectLst/>
                <a:ea typeface="Times New Roman" panose="02020603050405020304" pitchFamily="18" charset="0"/>
              </a:rPr>
              <a:t>Geophysical Research Letters</a:t>
            </a:r>
            <a:r>
              <a:rPr lang="en-GB" sz="2000" dirty="0">
                <a:effectLst/>
              </a:rPr>
              <a:t> </a:t>
            </a:r>
            <a:endParaRPr lang="en-GB" sz="2000" dirty="0">
              <a:solidFill>
                <a:srgbClr val="000000"/>
              </a:solidFill>
              <a:effectLst/>
              <a:ea typeface="Calibri" panose="020F0502020204030204" pitchFamily="34" charset="0"/>
              <a:cs typeface="Calibri" panose="020F0502020204030204" pitchFamily="34" charset="0"/>
            </a:endParaRPr>
          </a:p>
          <a:p>
            <a:pPr marL="0" lvl="0" indent="0">
              <a:buNone/>
            </a:pPr>
            <a:r>
              <a:rPr lang="en-GB" sz="2000" dirty="0" err="1">
                <a:solidFill>
                  <a:srgbClr val="000000"/>
                </a:solidFill>
                <a:effectLst/>
                <a:ea typeface="Times New Roman" panose="02020603050405020304" pitchFamily="18" charset="0"/>
              </a:rPr>
              <a:t>Möller</a:t>
            </a:r>
            <a:r>
              <a:rPr lang="en-GB" sz="2000" dirty="0">
                <a:solidFill>
                  <a:srgbClr val="000000"/>
                </a:solidFill>
                <a:effectLst/>
                <a:ea typeface="Times New Roman" panose="02020603050405020304" pitchFamily="18" charset="0"/>
              </a:rPr>
              <a:t>, I. </a:t>
            </a:r>
            <a:r>
              <a:rPr lang="en-GB" sz="2000" i="1" dirty="0">
                <a:solidFill>
                  <a:srgbClr val="000000"/>
                </a:solidFill>
                <a:effectLst/>
                <a:ea typeface="Times New Roman" panose="02020603050405020304" pitchFamily="18" charset="0"/>
              </a:rPr>
              <a:t>et al.</a:t>
            </a:r>
            <a:r>
              <a:rPr lang="en-GB" sz="2000" dirty="0">
                <a:solidFill>
                  <a:srgbClr val="000000"/>
                </a:solidFill>
                <a:effectLst/>
                <a:ea typeface="Times New Roman" panose="02020603050405020304" pitchFamily="18" charset="0"/>
              </a:rPr>
              <a:t> (2014) “Wave attenuation over coastal salt marshes under storm surge conditions,” </a:t>
            </a:r>
            <a:r>
              <a:rPr lang="en-GB" sz="2000" i="1" dirty="0">
                <a:solidFill>
                  <a:srgbClr val="000000"/>
                </a:solidFill>
                <a:effectLst/>
                <a:ea typeface="Times New Roman" panose="02020603050405020304" pitchFamily="18" charset="0"/>
              </a:rPr>
              <a:t>Nature Geoscience</a:t>
            </a:r>
            <a:r>
              <a:rPr lang="en-GB" sz="2000" dirty="0">
                <a:solidFill>
                  <a:srgbClr val="000000"/>
                </a:solidFill>
                <a:effectLst/>
                <a:ea typeface="Times New Roman" panose="02020603050405020304" pitchFamily="18" charset="0"/>
              </a:rPr>
              <a:t>, 7(10), pp. 727–731. Available at: https://</a:t>
            </a:r>
            <a:r>
              <a:rPr lang="en-GB" sz="2000" dirty="0" err="1">
                <a:solidFill>
                  <a:srgbClr val="000000"/>
                </a:solidFill>
                <a:effectLst/>
                <a:ea typeface="Times New Roman" panose="02020603050405020304" pitchFamily="18" charset="0"/>
              </a:rPr>
              <a:t>doi.org</a:t>
            </a:r>
            <a:r>
              <a:rPr lang="en-GB" sz="2000" dirty="0">
                <a:solidFill>
                  <a:srgbClr val="000000"/>
                </a:solidFill>
                <a:effectLst/>
                <a:ea typeface="Times New Roman" panose="02020603050405020304" pitchFamily="18" charset="0"/>
              </a:rPr>
              <a:t>/10.1038/ngeo2251. </a:t>
            </a:r>
            <a:endParaRPr lang="en-GB" sz="2000" dirty="0">
              <a:effectLst/>
              <a:ea typeface="Times New Roman" panose="02020603050405020304" pitchFamily="18" charset="0"/>
            </a:endParaRPr>
          </a:p>
          <a:p>
            <a:pPr marL="0" indent="0">
              <a:buNone/>
            </a:pPr>
            <a:r>
              <a:rPr lang="en-GB" sz="2000" dirty="0">
                <a:effectLst/>
                <a:ea typeface="Calibri" panose="020F0502020204030204" pitchFamily="34" charset="0"/>
                <a:cs typeface="Calibri" panose="020F0502020204030204" pitchFamily="34" charset="0"/>
              </a:rPr>
              <a:t>AFF (Ministry of Agriculture, Fisheries and Food). (2000). A review of shoreline management plans 1996–1999—final report March (2000) A report produced for the Ministry by a consortium led by the Universities of Newcastle and Portsmouth</a:t>
            </a:r>
          </a:p>
          <a:p>
            <a:pPr marL="0" lvl="0" indent="0">
              <a:buNone/>
            </a:pPr>
            <a:r>
              <a:rPr lang="en-GB" sz="2000" dirty="0">
                <a:effectLst/>
                <a:ea typeface="Times New Roman" panose="02020603050405020304" pitchFamily="18" charset="0"/>
              </a:rPr>
              <a:t>Myatt, L. Scrimshaw, M. and Lester, J. (2003) Public perceptions and attitudes towards a forthcoming managed realignment scheme: </a:t>
            </a:r>
            <a:r>
              <a:rPr lang="en-GB" sz="2000" dirty="0" err="1">
                <a:effectLst/>
                <a:ea typeface="Times New Roman" panose="02020603050405020304" pitchFamily="18" charset="0"/>
              </a:rPr>
              <a:t>Freiston</a:t>
            </a:r>
            <a:r>
              <a:rPr lang="en-GB" sz="2000" dirty="0">
                <a:effectLst/>
                <a:ea typeface="Times New Roman" panose="02020603050405020304" pitchFamily="18" charset="0"/>
              </a:rPr>
              <a:t> Shore, Lincolnshire, UK. Ocean &amp; Coastal Management 46(6), 565-582 </a:t>
            </a:r>
            <a:r>
              <a:rPr lang="en-GB" sz="2000" dirty="0">
                <a:solidFill>
                  <a:srgbClr val="000000"/>
                </a:solidFill>
                <a:effectLst/>
                <a:ea typeface="Calibri" panose="020F0502020204030204" pitchFamily="34" charset="0"/>
                <a:cs typeface="Calibri" panose="020F0502020204030204" pitchFamily="34" charset="0"/>
              </a:rPr>
              <a:t>National Trust. (2015). </a:t>
            </a:r>
            <a:r>
              <a:rPr lang="en-GB" sz="2000" i="1" dirty="0">
                <a:solidFill>
                  <a:srgbClr val="000000"/>
                </a:solidFill>
                <a:effectLst/>
                <a:ea typeface="Calibri" panose="020F0502020204030204" pitchFamily="34" charset="0"/>
                <a:cs typeface="Calibri" panose="020F0502020204030204" pitchFamily="34" charset="0"/>
              </a:rPr>
              <a:t>Living with change: Our shifting shores</a:t>
            </a:r>
            <a:r>
              <a:rPr lang="en-GB" sz="2000" dirty="0">
                <a:solidFill>
                  <a:srgbClr val="000000"/>
                </a:solidFill>
                <a:effectLst/>
                <a:ea typeface="Calibri" panose="020F0502020204030204" pitchFamily="34" charset="0"/>
                <a:cs typeface="Calibri" panose="020F0502020204030204" pitchFamily="34" charset="0"/>
              </a:rPr>
              <a:t>. [online] National Trust. Available at: &lt;https://</a:t>
            </a:r>
            <a:r>
              <a:rPr lang="en-GB" sz="2000" dirty="0" err="1">
                <a:solidFill>
                  <a:srgbClr val="000000"/>
                </a:solidFill>
                <a:effectLst/>
                <a:ea typeface="Calibri" panose="020F0502020204030204" pitchFamily="34" charset="0"/>
                <a:cs typeface="Calibri" panose="020F0502020204030204" pitchFamily="34" charset="0"/>
              </a:rPr>
              <a:t>www.nationaltrust.org.uk</a:t>
            </a:r>
            <a:r>
              <a:rPr lang="en-GB" sz="2000" dirty="0">
                <a:solidFill>
                  <a:srgbClr val="000000"/>
                </a:solidFill>
                <a:effectLst/>
                <a:ea typeface="Calibri" panose="020F0502020204030204" pitchFamily="34" charset="0"/>
                <a:cs typeface="Calibri" panose="020F0502020204030204" pitchFamily="34" charset="0"/>
              </a:rPr>
              <a:t>/features/living-with-change-our-shifting-shores&gt; </a:t>
            </a:r>
            <a:endParaRPr lang="en-GB" sz="2000" dirty="0">
              <a:effectLst/>
              <a:ea typeface="Calibri" panose="020F0502020204030204" pitchFamily="34" charset="0"/>
              <a:cs typeface="Times New Roman" panose="02020603050405020304" pitchFamily="18" charset="0"/>
            </a:endParaRPr>
          </a:p>
          <a:p>
            <a:pPr marL="0" lvl="0" indent="0">
              <a:buNone/>
            </a:pPr>
            <a:r>
              <a:rPr lang="en-GB" sz="2000" dirty="0">
                <a:effectLst/>
                <a:ea typeface="Calibri" panose="020F0502020204030204" pitchFamily="34" charset="0"/>
                <a:cs typeface="Calibri" panose="020F0502020204030204" pitchFamily="34" charset="0"/>
              </a:rPr>
              <a:t>National Trust. (2021). </a:t>
            </a:r>
            <a:r>
              <a:rPr lang="en-GB" sz="2000" i="1" dirty="0">
                <a:effectLst/>
                <a:ea typeface="Calibri" panose="020F0502020204030204" pitchFamily="34" charset="0"/>
                <a:cs typeface="Calibri" panose="020F0502020204030204" pitchFamily="34" charset="0"/>
              </a:rPr>
              <a:t>Cwm Ivy: Where the sea comes in</a:t>
            </a:r>
            <a:r>
              <a:rPr lang="en-GB" sz="2000" dirty="0">
                <a:effectLst/>
                <a:ea typeface="Calibri" panose="020F0502020204030204" pitchFamily="34" charset="0"/>
                <a:cs typeface="Calibri" panose="020F0502020204030204" pitchFamily="34" charset="0"/>
              </a:rPr>
              <a:t>. [online] Available at</a:t>
            </a:r>
            <a:r>
              <a:rPr lang="en-GB" sz="2000" dirty="0">
                <a:solidFill>
                  <a:srgbClr val="000000"/>
                </a:solidFill>
                <a:effectLst/>
                <a:ea typeface="Calibri" panose="020F0502020204030204" pitchFamily="34" charset="0"/>
                <a:cs typeface="Calibri" panose="020F0502020204030204" pitchFamily="34" charset="0"/>
              </a:rPr>
              <a:t>: </a:t>
            </a:r>
            <a:r>
              <a:rPr lang="en-GB" sz="2000" dirty="0">
                <a:solidFill>
                  <a:srgbClr val="000000"/>
                </a:solidFill>
                <a:effectLst/>
                <a:ea typeface="Calibri" panose="020F0502020204030204" pitchFamily="34" charset="0"/>
                <a:cs typeface="Calibri" panose="020F0502020204030204" pitchFamily="34" charset="0"/>
                <a:hlinkClick r:id="rId4"/>
              </a:rPr>
              <a:t>https://www.nationaltrust.org.uk/whiteford-and-north-gower/features/cwm-ivy-where-the-sea-comes-in</a:t>
            </a:r>
            <a:endParaRPr lang="en-GB" sz="2000" dirty="0">
              <a:effectLst/>
              <a:ea typeface="Calibri" panose="020F0502020204030204" pitchFamily="34" charset="0"/>
              <a:cs typeface="Times New Roman" panose="02020603050405020304" pitchFamily="18" charset="0"/>
            </a:endParaRPr>
          </a:p>
          <a:p>
            <a:pPr marL="0" indent="0">
              <a:buNone/>
            </a:pPr>
            <a:r>
              <a:rPr lang="en-GB" sz="2000" dirty="0">
                <a:solidFill>
                  <a:srgbClr val="000000"/>
                </a:solidFill>
                <a:effectLst/>
                <a:ea typeface="Calibri" panose="020F0502020204030204" pitchFamily="34" charset="0"/>
                <a:cs typeface="Calibri" panose="020F0502020204030204" pitchFamily="34" charset="0"/>
              </a:rPr>
              <a:t>Natural Resources Wales. (2021). </a:t>
            </a:r>
            <a:r>
              <a:rPr lang="en-GB" sz="2000" i="1" dirty="0">
                <a:solidFill>
                  <a:srgbClr val="000000"/>
                </a:solidFill>
                <a:effectLst/>
                <a:ea typeface="Calibri" panose="020F0502020204030204" pitchFamily="34" charset="0"/>
                <a:cs typeface="Calibri" panose="020F0502020204030204" pitchFamily="34" charset="0"/>
              </a:rPr>
              <a:t>Natural Resources Wales / Cwm Ivy Marsh Habitat Creation Project</a:t>
            </a:r>
            <a:r>
              <a:rPr lang="en-GB" sz="2000" dirty="0">
                <a:solidFill>
                  <a:srgbClr val="000000"/>
                </a:solidFill>
                <a:effectLst/>
                <a:ea typeface="Calibri" panose="020F0502020204030204" pitchFamily="34" charset="0"/>
                <a:cs typeface="Calibri" panose="020F0502020204030204" pitchFamily="34" charset="0"/>
              </a:rPr>
              <a:t>. [online] Available at: </a:t>
            </a:r>
            <a:r>
              <a:rPr lang="en-GB" sz="2000" dirty="0">
                <a:solidFill>
                  <a:srgbClr val="000000"/>
                </a:solidFill>
                <a:effectLst/>
                <a:ea typeface="Calibri" panose="020F0502020204030204" pitchFamily="34" charset="0"/>
                <a:cs typeface="Calibri" panose="020F0502020204030204" pitchFamily="34" charset="0"/>
                <a:hlinkClick r:id="rId5"/>
              </a:rPr>
              <a:t>https://naturalresources.wales/about-us/our-projects/flood-scheme-projects/cwm-ivy-marsh-habitat-creation-project/?lang=en</a:t>
            </a:r>
            <a:endParaRPr lang="en-GB" sz="2000" dirty="0">
              <a:solidFill>
                <a:srgbClr val="000000"/>
              </a:solidFill>
              <a:effectLst/>
              <a:ea typeface="Calibri" panose="020F0502020204030204" pitchFamily="34" charset="0"/>
              <a:cs typeface="Calibri" panose="020F0502020204030204" pitchFamily="34" charset="0"/>
            </a:endParaRPr>
          </a:p>
          <a:p>
            <a:pPr marL="0" indent="0">
              <a:buNone/>
            </a:pPr>
            <a:r>
              <a:rPr lang="en-GB" sz="2000" dirty="0" err="1">
                <a:effectLst/>
                <a:ea typeface="Calibri" panose="020F0502020204030204" pitchFamily="34" charset="0"/>
                <a:cs typeface="Calibri" panose="020F0502020204030204" pitchFamily="34" charset="0"/>
              </a:rPr>
              <a:t>O’Regan</a:t>
            </a:r>
            <a:r>
              <a:rPr lang="en-GB" sz="2000" dirty="0">
                <a:effectLst/>
                <a:ea typeface="Calibri" panose="020F0502020204030204" pitchFamily="34" charset="0"/>
                <a:cs typeface="Calibri" panose="020F0502020204030204" pitchFamily="34" charset="0"/>
              </a:rPr>
              <a:t>, P.R., (1996) The use of contemporary information technologies for coastal research and management - a review. </a:t>
            </a:r>
            <a:r>
              <a:rPr lang="en-GB" sz="2000" i="1" dirty="0">
                <a:effectLst/>
                <a:ea typeface="Calibri" panose="020F0502020204030204" pitchFamily="34" charset="0"/>
                <a:cs typeface="Calibri" panose="020F0502020204030204" pitchFamily="34" charset="0"/>
              </a:rPr>
              <a:t>Journal of Coastal Research, </a:t>
            </a:r>
            <a:r>
              <a:rPr lang="en-GB" sz="2000" b="1" dirty="0">
                <a:effectLst/>
                <a:ea typeface="Calibri" panose="020F0502020204030204" pitchFamily="34" charset="0"/>
                <a:cs typeface="Calibri" panose="020F0502020204030204" pitchFamily="34" charset="0"/>
              </a:rPr>
              <a:t>12</a:t>
            </a:r>
            <a:r>
              <a:rPr lang="en-GB" sz="2000" dirty="0">
                <a:effectLst/>
                <a:ea typeface="Calibri" panose="020F0502020204030204" pitchFamily="34" charset="0"/>
                <a:cs typeface="Calibri" panose="020F0502020204030204" pitchFamily="34" charset="0"/>
              </a:rPr>
              <a:t> (1), pp. 192-204.</a:t>
            </a:r>
          </a:p>
          <a:p>
            <a:pPr marL="0" indent="0">
              <a:buNone/>
            </a:pPr>
            <a:r>
              <a:rPr lang="en-GB" sz="2000" dirty="0">
                <a:solidFill>
                  <a:srgbClr val="000000"/>
                </a:solidFill>
                <a:effectLst/>
                <a:ea typeface="Times New Roman" panose="02020603050405020304" pitchFamily="18" charset="0"/>
                <a:cs typeface="Calibri" panose="020F0502020204030204" pitchFamily="34" charset="0"/>
              </a:rPr>
              <a:t>Phelan, N., Shaw, A., Baylis, A., (2011). </a:t>
            </a:r>
            <a:r>
              <a:rPr lang="en-GB" sz="2000" i="1" dirty="0">
                <a:solidFill>
                  <a:srgbClr val="000000"/>
                </a:solidFill>
                <a:effectLst/>
                <a:ea typeface="Times New Roman" panose="02020603050405020304" pitchFamily="18" charset="0"/>
                <a:cs typeface="Calibri" panose="020F0502020204030204" pitchFamily="34" charset="0"/>
              </a:rPr>
              <a:t>The Extent of Saltmarsh in England and Wales: 2006–2009</a:t>
            </a:r>
            <a:r>
              <a:rPr lang="en-GB" sz="2000" b="1" dirty="0">
                <a:solidFill>
                  <a:srgbClr val="000000"/>
                </a:solidFill>
                <a:effectLst/>
                <a:ea typeface="Times New Roman" panose="02020603050405020304" pitchFamily="18" charset="0"/>
                <a:cs typeface="Calibri" panose="020F0502020204030204" pitchFamily="34" charset="0"/>
              </a:rPr>
              <a:t>. </a:t>
            </a:r>
            <a:r>
              <a:rPr lang="en-GB" sz="2000" dirty="0">
                <a:solidFill>
                  <a:srgbClr val="000000"/>
                </a:solidFill>
                <a:effectLst/>
                <a:ea typeface="Times New Roman" panose="02020603050405020304" pitchFamily="18" charset="0"/>
                <a:cs typeface="Calibri" panose="020F0502020204030204" pitchFamily="34" charset="0"/>
              </a:rPr>
              <a:t>Environment Agency, Bristol </a:t>
            </a:r>
            <a:endParaRPr lang="en-GB" sz="2000" dirty="0">
              <a:effectLst/>
              <a:ea typeface="Calibri" panose="020F0502020204030204" pitchFamily="34" charset="0"/>
              <a:cs typeface="Calibri" panose="020F0502020204030204" pitchFamily="34" charset="0"/>
            </a:endParaRPr>
          </a:p>
          <a:p>
            <a:pPr marL="0" lvl="0" indent="0">
              <a:buNone/>
            </a:pPr>
            <a:r>
              <a:rPr lang="en-GB" sz="2000" dirty="0">
                <a:effectLst/>
                <a:ea typeface="Times New Roman" panose="02020603050405020304" pitchFamily="18" charset="0"/>
              </a:rPr>
              <a:t>Roca, E. and </a:t>
            </a:r>
            <a:r>
              <a:rPr lang="en-GB" sz="2000" dirty="0" err="1">
                <a:effectLst/>
                <a:ea typeface="Times New Roman" panose="02020603050405020304" pitchFamily="18" charset="0"/>
              </a:rPr>
              <a:t>Villares</a:t>
            </a:r>
            <a:r>
              <a:rPr lang="en-GB" sz="2000" dirty="0">
                <a:effectLst/>
                <a:ea typeface="Times New Roman" panose="02020603050405020304" pitchFamily="18" charset="0"/>
              </a:rPr>
              <a:t>, M. (2012) Public perceptions of managed realignment strategies: The case study of the Ebro Delta in the Mediterranean basin. Ocean &amp; Coastal Management 60, 38-47 </a:t>
            </a:r>
          </a:p>
          <a:p>
            <a:pPr marL="0" lvl="0" indent="0">
              <a:buNone/>
            </a:pPr>
            <a:r>
              <a:rPr lang="en-GB" sz="2000" dirty="0" err="1">
                <a:solidFill>
                  <a:srgbClr val="000000"/>
                </a:solidFill>
                <a:effectLst/>
                <a:ea typeface="Times New Roman" panose="02020603050405020304" pitchFamily="18" charset="0"/>
              </a:rPr>
              <a:t>Rulleau</a:t>
            </a:r>
            <a:r>
              <a:rPr lang="en-GB" sz="2000" dirty="0">
                <a:solidFill>
                  <a:srgbClr val="000000"/>
                </a:solidFill>
                <a:effectLst/>
                <a:ea typeface="Times New Roman" panose="02020603050405020304" pitchFamily="18" charset="0"/>
              </a:rPr>
              <a:t>, B. and Rey-Valette, H. (2017) “Forward planning to maintain the attractiveness of coastal areas: Choosing between seawalls and managed retreat,” </a:t>
            </a:r>
            <a:r>
              <a:rPr lang="en-GB" sz="2000" i="1" dirty="0">
                <a:solidFill>
                  <a:srgbClr val="000000"/>
                </a:solidFill>
                <a:effectLst/>
                <a:ea typeface="Times New Roman" panose="02020603050405020304" pitchFamily="18" charset="0"/>
              </a:rPr>
              <a:t>Environmental Science &amp; Policy</a:t>
            </a:r>
            <a:r>
              <a:rPr lang="en-GB" sz="2000" dirty="0">
                <a:solidFill>
                  <a:srgbClr val="000000"/>
                </a:solidFill>
                <a:effectLst/>
                <a:ea typeface="Times New Roman" panose="02020603050405020304" pitchFamily="18" charset="0"/>
              </a:rPr>
              <a:t>, 72, pp. 12–19. Available at: https://</a:t>
            </a:r>
            <a:r>
              <a:rPr lang="en-GB" sz="2000" dirty="0" err="1">
                <a:solidFill>
                  <a:srgbClr val="000000"/>
                </a:solidFill>
                <a:effectLst/>
                <a:ea typeface="Times New Roman" panose="02020603050405020304" pitchFamily="18" charset="0"/>
              </a:rPr>
              <a:t>doi.org</a:t>
            </a:r>
            <a:r>
              <a:rPr lang="en-GB" sz="2000" dirty="0">
                <a:solidFill>
                  <a:srgbClr val="000000"/>
                </a:solidFill>
                <a:effectLst/>
                <a:ea typeface="Times New Roman" panose="02020603050405020304" pitchFamily="18" charset="0"/>
              </a:rPr>
              <a:t>/10.1016/j.envsci.2017.01.009. </a:t>
            </a:r>
            <a:endParaRPr lang="en-GB" sz="2000" dirty="0">
              <a:effectLst/>
              <a:ea typeface="Times New Roman" panose="02020603050405020304" pitchFamily="18" charset="0"/>
            </a:endParaRPr>
          </a:p>
          <a:p>
            <a:pPr marL="0" indent="0">
              <a:buNone/>
            </a:pPr>
            <a:r>
              <a:rPr lang="en-GB" sz="2000" dirty="0">
                <a:solidFill>
                  <a:srgbClr val="000000"/>
                </a:solidFill>
                <a:effectLst/>
                <a:ea typeface="Times New Roman" panose="02020603050405020304" pitchFamily="18" charset="0"/>
              </a:rPr>
              <a:t>Scott, J. </a:t>
            </a:r>
            <a:r>
              <a:rPr lang="en-GB" sz="2000" i="1" dirty="0">
                <a:solidFill>
                  <a:srgbClr val="000000"/>
                </a:solidFill>
                <a:effectLst/>
                <a:ea typeface="Times New Roman" panose="02020603050405020304" pitchFamily="18" charset="0"/>
              </a:rPr>
              <a:t>et al.</a:t>
            </a:r>
            <a:r>
              <a:rPr lang="en-GB" sz="2000" dirty="0">
                <a:solidFill>
                  <a:srgbClr val="000000"/>
                </a:solidFill>
                <a:effectLst/>
                <a:ea typeface="Times New Roman" panose="02020603050405020304" pitchFamily="18" charset="0"/>
              </a:rPr>
              <a:t> (2015) “Delivering large habitat restoration schemes: Lessons from the </a:t>
            </a:r>
            <a:r>
              <a:rPr lang="en-GB" sz="2000" dirty="0" err="1">
                <a:solidFill>
                  <a:srgbClr val="000000"/>
                </a:solidFill>
                <a:effectLst/>
                <a:ea typeface="Times New Roman" panose="02020603050405020304" pitchFamily="18" charset="0"/>
              </a:rPr>
              <a:t>Steart</a:t>
            </a:r>
            <a:r>
              <a:rPr lang="en-GB" sz="2000" dirty="0">
                <a:solidFill>
                  <a:srgbClr val="000000"/>
                </a:solidFill>
                <a:effectLst/>
                <a:ea typeface="Times New Roman" panose="02020603050405020304" pitchFamily="18" charset="0"/>
              </a:rPr>
              <a:t> Coastal Management Project,” </a:t>
            </a:r>
            <a:r>
              <a:rPr lang="en-GB" sz="2000" i="1" dirty="0">
                <a:solidFill>
                  <a:srgbClr val="000000"/>
                </a:solidFill>
                <a:effectLst/>
                <a:ea typeface="Times New Roman" panose="02020603050405020304" pitchFamily="18" charset="0"/>
              </a:rPr>
              <a:t>Coastal Management</a:t>
            </a:r>
            <a:r>
              <a:rPr lang="en-GB" sz="2000" dirty="0">
                <a:solidFill>
                  <a:srgbClr val="000000"/>
                </a:solidFill>
                <a:effectLst/>
                <a:ea typeface="Times New Roman" panose="02020603050405020304" pitchFamily="18" charset="0"/>
              </a:rPr>
              <a:t> [Preprint]. Available at: https://</a:t>
            </a:r>
            <a:r>
              <a:rPr lang="en-GB" sz="2000" dirty="0" err="1">
                <a:solidFill>
                  <a:srgbClr val="000000"/>
                </a:solidFill>
                <a:effectLst/>
                <a:ea typeface="Times New Roman" panose="02020603050405020304" pitchFamily="18" charset="0"/>
              </a:rPr>
              <a:t>doi.org</a:t>
            </a:r>
            <a:r>
              <a:rPr lang="en-GB" sz="2000" dirty="0">
                <a:solidFill>
                  <a:srgbClr val="000000"/>
                </a:solidFill>
                <a:effectLst/>
                <a:ea typeface="Times New Roman" panose="02020603050405020304" pitchFamily="18" charset="0"/>
              </a:rPr>
              <a:t>/10.1680/cm.61149.663. </a:t>
            </a:r>
          </a:p>
          <a:p>
            <a:pPr marL="0" indent="0">
              <a:buNone/>
            </a:pPr>
            <a:r>
              <a:rPr lang="en-GB" sz="2000" dirty="0">
                <a:solidFill>
                  <a:srgbClr val="000000"/>
                </a:solidFill>
                <a:effectLst/>
                <a:ea typeface="Times New Roman" panose="02020603050405020304" pitchFamily="18" charset="0"/>
                <a:cs typeface="Calibri" panose="020F0502020204030204" pitchFamily="34" charset="0"/>
              </a:rPr>
              <a:t>Veldhuis, E.R., </a:t>
            </a:r>
            <a:r>
              <a:rPr lang="en-GB" sz="2000" dirty="0" err="1">
                <a:solidFill>
                  <a:srgbClr val="000000"/>
                </a:solidFill>
                <a:effectLst/>
                <a:ea typeface="Times New Roman" panose="02020603050405020304" pitchFamily="18" charset="0"/>
                <a:cs typeface="Calibri" panose="020F0502020204030204" pitchFamily="34" charset="0"/>
              </a:rPr>
              <a:t>Schrama</a:t>
            </a:r>
            <a:r>
              <a:rPr lang="en-GB" sz="2000" dirty="0">
                <a:solidFill>
                  <a:srgbClr val="000000"/>
                </a:solidFill>
                <a:effectLst/>
                <a:ea typeface="Times New Roman" panose="02020603050405020304" pitchFamily="18" charset="0"/>
                <a:cs typeface="Calibri" panose="020F0502020204030204" pitchFamily="34" charset="0"/>
              </a:rPr>
              <a:t>, M., </a:t>
            </a:r>
            <a:r>
              <a:rPr lang="en-GB" sz="2000" dirty="0" err="1">
                <a:solidFill>
                  <a:srgbClr val="000000"/>
                </a:solidFill>
                <a:effectLst/>
                <a:ea typeface="Times New Roman" panose="02020603050405020304" pitchFamily="18" charset="0"/>
                <a:cs typeface="Calibri" panose="020F0502020204030204" pitchFamily="34" charset="0"/>
              </a:rPr>
              <a:t>Staal</a:t>
            </a:r>
            <a:r>
              <a:rPr lang="en-GB" sz="2000" dirty="0">
                <a:solidFill>
                  <a:srgbClr val="000000"/>
                </a:solidFill>
                <a:effectLst/>
                <a:ea typeface="Times New Roman" panose="02020603050405020304" pitchFamily="18" charset="0"/>
                <a:cs typeface="Calibri" panose="020F0502020204030204" pitchFamily="34" charset="0"/>
              </a:rPr>
              <a:t>, M., </a:t>
            </a:r>
            <a:r>
              <a:rPr lang="en-GB" sz="2000" dirty="0" err="1">
                <a:solidFill>
                  <a:srgbClr val="000000"/>
                </a:solidFill>
                <a:effectLst/>
                <a:ea typeface="Times New Roman" panose="02020603050405020304" pitchFamily="18" charset="0"/>
                <a:cs typeface="Calibri" panose="020F0502020204030204" pitchFamily="34" charset="0"/>
              </a:rPr>
              <a:t>Elzenga</a:t>
            </a:r>
            <a:r>
              <a:rPr lang="en-GB" sz="2000" dirty="0">
                <a:solidFill>
                  <a:srgbClr val="000000"/>
                </a:solidFill>
                <a:effectLst/>
                <a:ea typeface="Times New Roman" panose="02020603050405020304" pitchFamily="18" charset="0"/>
                <a:cs typeface="Calibri" panose="020F0502020204030204" pitchFamily="34" charset="0"/>
              </a:rPr>
              <a:t>, J.T.M., (2019). </a:t>
            </a:r>
            <a:r>
              <a:rPr lang="en-GB" sz="2000" i="1" dirty="0">
                <a:solidFill>
                  <a:srgbClr val="000000"/>
                </a:solidFill>
                <a:effectLst/>
                <a:ea typeface="Times New Roman" panose="02020603050405020304" pitchFamily="18" charset="0"/>
                <a:cs typeface="Calibri" panose="020F0502020204030204" pitchFamily="34" charset="0"/>
              </a:rPr>
              <a:t>Plant stress-tolerance traits predict salt marsh vegetation patterning</a:t>
            </a:r>
            <a:r>
              <a:rPr lang="en-GB" sz="2000" b="1" dirty="0">
                <a:solidFill>
                  <a:srgbClr val="000000"/>
                </a:solidFill>
                <a:effectLst/>
                <a:ea typeface="Times New Roman" panose="02020603050405020304" pitchFamily="18" charset="0"/>
                <a:cs typeface="Calibri" panose="020F0502020204030204" pitchFamily="34" charset="0"/>
              </a:rPr>
              <a:t>. </a:t>
            </a:r>
            <a:r>
              <a:rPr lang="en-GB" sz="2000" dirty="0">
                <a:solidFill>
                  <a:srgbClr val="000000"/>
                </a:solidFill>
                <a:effectLst/>
                <a:ea typeface="Times New Roman" panose="02020603050405020304" pitchFamily="18" charset="0"/>
                <a:cs typeface="Calibri" panose="020F0502020204030204" pitchFamily="34" charset="0"/>
              </a:rPr>
              <a:t>Frontiers in Marine Science, 5, </a:t>
            </a:r>
            <a:r>
              <a:rPr lang="en-GB" sz="2000" u="none" strike="noStrike" dirty="0">
                <a:solidFill>
                  <a:srgbClr val="000000"/>
                </a:solidFill>
                <a:effectLst/>
                <a:ea typeface="Times New Roman" panose="02020603050405020304" pitchFamily="18" charset="0"/>
                <a:cs typeface="Calibri" panose="020F0502020204030204" pitchFamily="34" charset="0"/>
                <a:hlinkClick r:id="rId6"/>
              </a:rPr>
              <a:t>10.3389/fmars.2018.0050</a:t>
            </a:r>
            <a:r>
              <a:rPr lang="en-GB" sz="2000" u="none" strike="noStrike" dirty="0">
                <a:solidFill>
                  <a:srgbClr val="000000"/>
                </a:solidFill>
                <a:effectLst/>
                <a:ea typeface="Times New Roman" panose="02020603050405020304" pitchFamily="18" charset="0"/>
                <a:cs typeface="Calibri" panose="020F0502020204030204" pitchFamily="34" charset="0"/>
                <a:hlinkClick r:id="rId6"/>
              </a:rPr>
              <a:t>1</a:t>
            </a:r>
            <a:endParaRPr lang="en-GB" sz="2000" u="none" strike="noStrike" dirty="0">
              <a:solidFill>
                <a:srgbClr val="000000"/>
              </a:solidFill>
              <a:effectLst/>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1233612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505019-9742-2BD8-1F89-D5426AF7B583}"/>
              </a:ext>
            </a:extLst>
          </p:cNvPr>
          <p:cNvSpPr>
            <a:spLocks noGrp="1"/>
          </p:cNvSpPr>
          <p:nvPr>
            <p:ph type="ctrTitle"/>
          </p:nvPr>
        </p:nvSpPr>
        <p:spPr>
          <a:xfrm>
            <a:off x="1600200" y="2028497"/>
            <a:ext cx="8991600" cy="2004167"/>
          </a:xfrm>
        </p:spPr>
        <p:txBody>
          <a:bodyPr>
            <a:normAutofit/>
          </a:bodyPr>
          <a:lstStyle/>
          <a:p>
            <a:r>
              <a:rPr lang="en-GB" dirty="0"/>
              <a:t>Thank you for listening. </a:t>
            </a:r>
            <a:br>
              <a:rPr lang="en-GB" dirty="0"/>
            </a:br>
            <a:br>
              <a:rPr lang="en-GB" dirty="0"/>
            </a:br>
            <a:r>
              <a:rPr lang="en-GB" dirty="0"/>
              <a:t>Any questions?</a:t>
            </a:r>
          </a:p>
        </p:txBody>
      </p:sp>
      <p:sp>
        <p:nvSpPr>
          <p:cNvPr id="5" name="Subtitle 4">
            <a:extLst>
              <a:ext uri="{FF2B5EF4-FFF2-40B4-BE49-F238E27FC236}">
                <a16:creationId xmlns:a16="http://schemas.microsoft.com/office/drawing/2014/main" id="{4F891C7F-F661-7EEF-EC06-84AA336BD70B}"/>
              </a:ext>
            </a:extLst>
          </p:cNvPr>
          <p:cNvSpPr>
            <a:spLocks noGrp="1"/>
          </p:cNvSpPr>
          <p:nvPr>
            <p:ph type="subTitle" idx="1"/>
          </p:nvPr>
        </p:nvSpPr>
        <p:spPr>
          <a:xfrm>
            <a:off x="2695194" y="4541726"/>
            <a:ext cx="6801612" cy="1239894"/>
          </a:xfrm>
        </p:spPr>
        <p:txBody>
          <a:bodyPr>
            <a:normAutofit/>
          </a:bodyPr>
          <a:lstStyle/>
          <a:p>
            <a:r>
              <a:rPr lang="en-GB" dirty="0"/>
              <a:t>Dylan Morgan (2008527) </a:t>
            </a:r>
          </a:p>
          <a:p>
            <a:r>
              <a:rPr lang="en-GB" dirty="0"/>
              <a:t>MSc Environmental Conservation &amp; Management - UWTSD</a:t>
            </a:r>
          </a:p>
        </p:txBody>
      </p:sp>
    </p:spTree>
    <p:extLst>
      <p:ext uri="{BB962C8B-B14F-4D97-AF65-F5344CB8AC3E}">
        <p14:creationId xmlns:p14="http://schemas.microsoft.com/office/powerpoint/2010/main" val="24464660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{7AFB91FC-935D-6B4B-A6A2-8F0E4C288FE8}tf10001061</Template>
  <TotalTime>1004</TotalTime>
  <Words>4957</Words>
  <Application>Microsoft Macintosh PowerPoint</Application>
  <PresentationFormat>Widescreen</PresentationFormat>
  <Paragraphs>560</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Symbol</vt:lpstr>
      <vt:lpstr>Times New Roman</vt:lpstr>
      <vt:lpstr>Tw Cen MT</vt:lpstr>
      <vt:lpstr>Tw Cen MT Condensed</vt:lpstr>
      <vt:lpstr>Wingdings 3</vt:lpstr>
      <vt:lpstr>Integral</vt:lpstr>
      <vt:lpstr>Photo-manipulation: A practical tool for scenario visualisation in the consultation &amp; engagement processes of saltmarsh managed realignment schemes? </vt:lpstr>
      <vt:lpstr>overview</vt:lpstr>
      <vt:lpstr>Research Rationale</vt:lpstr>
      <vt:lpstr>Research aim &amp; objectives</vt:lpstr>
      <vt:lpstr>Cwm Ivy</vt:lpstr>
      <vt:lpstr>Literature review</vt:lpstr>
      <vt:lpstr>Literature review (continued)</vt:lpstr>
      <vt:lpstr>Methodological review</vt:lpstr>
      <vt:lpstr>PowerPoint Presentation</vt:lpstr>
      <vt:lpstr>Methodology</vt:lpstr>
      <vt:lpstr>UAV imagery</vt:lpstr>
      <vt:lpstr>National TRUST INTERVIEWS</vt:lpstr>
      <vt:lpstr>Photo-Manipulation</vt:lpstr>
      <vt:lpstr>Questionnaire</vt:lpstr>
      <vt:lpstr>Wilcoxon Signed-rank test</vt:lpstr>
      <vt:lpstr>Coastal expert interview</vt:lpstr>
      <vt:lpstr>Research findings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 to academic literature?</vt:lpstr>
      <vt:lpstr>Avenues of Future research</vt:lpstr>
      <vt:lpstr>contributions to professional practice</vt:lpstr>
      <vt:lpstr>limitations</vt:lpstr>
      <vt:lpstr>Reflections - what have I learnt?</vt:lpstr>
      <vt:lpstr>References</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Photo-manipulation: A practical tool for scenario visualisation in the consultation &amp; engagement processes of saltmarsh managed realignment schemes?   </dc:title>
  <dc:creator>Dylan John Morgan (2008527)</dc:creator>
  <cp:lastModifiedBy>Dylan John Morgan (2008527)</cp:lastModifiedBy>
  <cp:revision>26</cp:revision>
  <dcterms:created xsi:type="dcterms:W3CDTF">2023-05-02T13:09:57Z</dcterms:created>
  <dcterms:modified xsi:type="dcterms:W3CDTF">2023-05-03T19:48:55Z</dcterms:modified>
</cp:coreProperties>
</file>