
<file path=[Content_Types].xml><?xml version="1.0" encoding="utf-8"?>
<Types xmlns="http://schemas.openxmlformats.org/package/2006/content-types">
  <Default Extension="jpeg" ContentType="image/jpeg"/>
  <Default Extension="jpg" ContentType="image/jpeg"/>
  <Default Extension="mp4" ContentType="vide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827" r:id="rId1"/>
  </p:sldMasterIdLst>
  <p:notesMasterIdLst>
    <p:notesMasterId r:id="rId13"/>
  </p:notesMasterIdLst>
  <p:sldIdLst>
    <p:sldId id="256" r:id="rId2"/>
    <p:sldId id="257" r:id="rId3"/>
    <p:sldId id="258" r:id="rId4"/>
    <p:sldId id="260" r:id="rId5"/>
    <p:sldId id="259" r:id="rId6"/>
    <p:sldId id="261" r:id="rId7"/>
    <p:sldId id="262" r:id="rId8"/>
    <p:sldId id="263" r:id="rId9"/>
    <p:sldId id="265" r:id="rId10"/>
    <p:sldId id="264" r:id="rId11"/>
    <p:sldId id="266" r:id="rId12"/>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073A0DAA-6AF3-43AB-8588-CEC1D06C72B9}" styleName="Medium Style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dk1">
              <a:tint val="20000"/>
            </a:schemeClr>
          </a:solidFill>
        </a:fill>
      </a:tcStyle>
    </a:wholeTbl>
    <a:band1H>
      <a:tcStyle>
        <a:tcBdr/>
        <a:fill>
          <a:solidFill>
            <a:schemeClr val="dk1">
              <a:tint val="40000"/>
            </a:schemeClr>
          </a:solidFill>
        </a:fill>
      </a:tcStyle>
    </a:band1H>
    <a:band2H>
      <a:tcStyle>
        <a:tcBdr/>
      </a:tcStyle>
    </a:band2H>
    <a:band1V>
      <a:tcStyle>
        <a:tcBdr/>
        <a:fill>
          <a:solidFill>
            <a:schemeClr val="dk1">
              <a:tint val="40000"/>
            </a:schemeClr>
          </a:solidFill>
        </a:fill>
      </a:tcStyle>
    </a:band1V>
    <a:band2V>
      <a:tcStyle>
        <a:tcBdr/>
      </a:tcStyle>
    </a:band2V>
    <a:lastCol>
      <a:tcTxStyle b="on">
        <a:fontRef idx="minor">
          <a:prstClr val="black"/>
        </a:fontRef>
        <a:schemeClr val="lt1"/>
      </a:tcTxStyle>
      <a:tcStyle>
        <a:tcBdr/>
        <a:fill>
          <a:solidFill>
            <a:schemeClr val="dk1"/>
          </a:solidFill>
        </a:fill>
      </a:tcStyle>
    </a:lastCol>
    <a:firstCol>
      <a:tcTxStyle b="on">
        <a:fontRef idx="minor">
          <a:prstClr val="black"/>
        </a:fontRef>
        <a:schemeClr val="lt1"/>
      </a:tcTxStyle>
      <a:tcStyle>
        <a:tcBdr/>
        <a:fill>
          <a:solidFill>
            <a:schemeClr val="dk1"/>
          </a:solidFill>
        </a:fill>
      </a:tcStyle>
    </a:firstCol>
    <a:lastRow>
      <a:tcTxStyle b="on">
        <a:fontRef idx="minor">
          <a:prstClr val="black"/>
        </a:fontRef>
        <a:schemeClr val="lt1"/>
      </a:tcTxStyle>
      <a:tcStyle>
        <a:tcBdr>
          <a:top>
            <a:ln w="38100" cmpd="sng">
              <a:solidFill>
                <a:schemeClr val="lt1"/>
              </a:solidFill>
            </a:ln>
          </a:top>
        </a:tcBdr>
        <a:fill>
          <a:solidFill>
            <a:schemeClr val="dk1"/>
          </a:solidFill>
        </a:fill>
      </a:tcStyle>
    </a:lastRow>
    <a:firstRow>
      <a:tcTxStyle b="on">
        <a:fontRef idx="minor">
          <a:prstClr val="black"/>
        </a:fontRef>
        <a:schemeClr val="lt1"/>
      </a:tcTxStyle>
      <a:tcStyle>
        <a:tcBdr>
          <a:bottom>
            <a:ln w="38100" cmpd="sng">
              <a:solidFill>
                <a:schemeClr val="lt1"/>
              </a:solidFill>
            </a:ln>
          </a:bottom>
        </a:tcBdr>
        <a:fill>
          <a:solidFill>
            <a:schemeClr val="dk1"/>
          </a:solidFill>
        </a:fill>
      </a:tcStyle>
    </a:firstRow>
  </a:tblStyle>
  <a:tblStyle styleId="{69012ECD-51FC-41F1-AA8D-1B2483CD663E}" styleName="Light Style 2 – Accent 1">
    <a:wholeTbl>
      <a:tcTxStyle>
        <a:fontRef idx="minor">
          <a:scrgbClr r="0" g="0" b="0"/>
        </a:fontRef>
        <a:schemeClr val="tx1"/>
      </a:tcTxStyle>
      <a:tcStyle>
        <a:tcBdr>
          <a:left>
            <a:lnRef idx="1">
              <a:schemeClr val="accent1"/>
            </a:lnRef>
          </a:left>
          <a:right>
            <a:lnRef idx="1">
              <a:schemeClr val="accent1"/>
            </a:lnRef>
          </a:right>
          <a:top>
            <a:lnRef idx="1">
              <a:schemeClr val="accent1"/>
            </a:lnRef>
          </a:top>
          <a:bottom>
            <a:lnRef idx="1">
              <a:schemeClr val="accent1"/>
            </a:lnRef>
          </a:bottom>
          <a:insideH>
            <a:ln>
              <a:noFill/>
            </a:ln>
          </a:insideH>
          <a:insideV>
            <a:ln>
              <a:noFill/>
            </a:ln>
          </a:insideV>
        </a:tcBdr>
        <a:fill>
          <a:noFill/>
        </a:fill>
      </a:tcStyle>
    </a:wholeTbl>
    <a:band1H>
      <a:tcStyle>
        <a:tcBdr>
          <a:top>
            <a:lnRef idx="1">
              <a:schemeClr val="accent1"/>
            </a:lnRef>
          </a:top>
          <a:bottom>
            <a:lnRef idx="1">
              <a:schemeClr val="accent1"/>
            </a:lnRef>
          </a:bottom>
        </a:tcBdr>
      </a:tcStyle>
    </a:band1H>
    <a:band1V>
      <a:tcStyle>
        <a:tcBdr>
          <a:left>
            <a:lnRef idx="1">
              <a:schemeClr val="accent1"/>
            </a:lnRef>
          </a:left>
          <a:right>
            <a:lnRef idx="1">
              <a:schemeClr val="accent1"/>
            </a:lnRef>
          </a:right>
        </a:tcBdr>
      </a:tcStyle>
    </a:band1V>
    <a:band2V>
      <a:tcStyle>
        <a:tcBdr>
          <a:left>
            <a:lnRef idx="1">
              <a:schemeClr val="accent1"/>
            </a:lnRef>
          </a:left>
          <a:right>
            <a:lnRef idx="1">
              <a:schemeClr val="accent1"/>
            </a:lnRef>
          </a:right>
        </a:tcBdr>
      </a:tcStyle>
    </a:band2V>
    <a:lastCol>
      <a:tcTxStyle b="on"/>
      <a:tcStyle>
        <a:tcBdr/>
      </a:tcStyle>
    </a:lastCol>
    <a:firstCol>
      <a:tcTxStyle b="on"/>
      <a:tcStyle>
        <a:tcBdr/>
      </a:tcStyle>
    </a:firstCol>
    <a:lastRow>
      <a:tcTxStyle b="on"/>
      <a:tcStyle>
        <a:tcBdr>
          <a:top>
            <a:ln w="50800" cmpd="dbl">
              <a:solidFill>
                <a:schemeClr val="accent1"/>
              </a:solidFill>
            </a:ln>
          </a:top>
        </a:tcBdr>
      </a:tcStyle>
    </a:lastRow>
    <a:firstRow>
      <a:tcTxStyle b="on">
        <a:fontRef idx="minor">
          <a:scrgbClr r="0" g="0" b="0"/>
        </a:fontRef>
        <a:schemeClr val="bg1"/>
      </a:tcTxStyle>
      <a:tcStyle>
        <a:tcBdr/>
        <a:fillRef idx="1">
          <a:schemeClr val="accent1"/>
        </a:fillRef>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4955" autoAdjust="0"/>
    <p:restoredTop sz="94660"/>
  </p:normalViewPr>
  <p:slideViewPr>
    <p:cSldViewPr snapToGrid="0">
      <p:cViewPr varScale="1">
        <p:scale>
          <a:sx n="61" d="100"/>
          <a:sy n="61" d="100"/>
        </p:scale>
        <p:origin x="1104" y="282"/>
      </p:cViewPr>
      <p:guideLst/>
    </p:cSldViewPr>
  </p:slideViewPr>
  <p:notesTextViewPr>
    <p:cViewPr>
      <p:scale>
        <a:sx n="1" d="1"/>
        <a:sy n="1" d="1"/>
      </p:scale>
      <p:origin x="0" y="0"/>
    </p:cViewPr>
  </p:notesTextViewPr>
  <p:notesViewPr>
    <p:cSldViewPr snapToGrid="0">
      <p:cViewPr varScale="1">
        <p:scale>
          <a:sx n="52" d="100"/>
          <a:sy n="52" d="100"/>
        </p:scale>
        <p:origin x="2946" y="90"/>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notesMaster" Target="notesMasters/notesMaster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AA5C8783-0E14-47C0-BA95-B54CF74291F8}" type="datetimeFigureOut">
              <a:rPr lang="en-GB" smtClean="0"/>
              <a:t>09/05/2025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E0BF986F-7D1B-44DC-98CD-1FE069C052D5}" type="slidenum">
              <a:rPr lang="en-GB" smtClean="0"/>
              <a:t>‹#›</a:t>
            </a:fld>
            <a:endParaRPr lang="en-GB"/>
          </a:p>
        </p:txBody>
      </p:sp>
    </p:spTree>
    <p:extLst>
      <p:ext uri="{BB962C8B-B14F-4D97-AF65-F5344CB8AC3E}">
        <p14:creationId xmlns:p14="http://schemas.microsoft.com/office/powerpoint/2010/main" val="426754947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E0BF986F-7D1B-44DC-98CD-1FE069C052D5}" type="slidenum">
              <a:rPr lang="en-GB" smtClean="0"/>
              <a:t>2</a:t>
            </a:fld>
            <a:endParaRPr lang="en-GB"/>
          </a:p>
        </p:txBody>
      </p:sp>
    </p:spTree>
    <p:extLst>
      <p:ext uri="{BB962C8B-B14F-4D97-AF65-F5344CB8AC3E}">
        <p14:creationId xmlns:p14="http://schemas.microsoft.com/office/powerpoint/2010/main" val="346865972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7" name="Rectangle 6"/>
          <p:cNvSpPr/>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1097280" y="758952"/>
            <a:ext cx="10058400" cy="3566160"/>
          </a:xfrm>
        </p:spPr>
        <p:txBody>
          <a:bodyPr anchor="b">
            <a:normAutofit/>
          </a:bodyPr>
          <a:lstStyle>
            <a:lvl1pPr algn="l">
              <a:lnSpc>
                <a:spcPct val="85000"/>
              </a:lnSpc>
              <a:defRPr sz="8000" spc="-50" baseline="0">
                <a:solidFill>
                  <a:schemeClr val="tx1">
                    <a:lumMod val="85000"/>
                    <a:lumOff val="15000"/>
                  </a:schemeClr>
                </a:solidFill>
              </a:defRPr>
            </a:lvl1pPr>
          </a:lstStyle>
          <a:p>
            <a:r>
              <a:rPr lang="en-GB"/>
              <a:t>Click to edit Master title style</a:t>
            </a:r>
            <a:endParaRPr lang="en-US" dirty="0"/>
          </a:p>
        </p:txBody>
      </p:sp>
      <p:sp>
        <p:nvSpPr>
          <p:cNvPr id="3" name="Subtitle 2"/>
          <p:cNvSpPr>
            <a:spLocks noGrp="1"/>
          </p:cNvSpPr>
          <p:nvPr>
            <p:ph type="subTitle" idx="1"/>
          </p:nvPr>
        </p:nvSpPr>
        <p:spPr>
          <a:xfrm>
            <a:off x="1100051" y="4455620"/>
            <a:ext cx="10058400" cy="1143000"/>
          </a:xfrm>
        </p:spPr>
        <p:txBody>
          <a:bodyPr lIns="91440" rIns="91440">
            <a:normAutofit/>
          </a:bodyPr>
          <a:lstStyle>
            <a:lvl1pPr marL="0" indent="0" algn="l">
              <a:buNone/>
              <a:defRPr sz="2400" cap="all" spc="200" baseline="0">
                <a:solidFill>
                  <a:schemeClr val="tx2"/>
                </a:solidFill>
                <a:latin typeface="+mj-lt"/>
              </a:defRPr>
            </a:lvl1pPr>
            <a:lvl2pPr marL="457200" indent="0" algn="ctr">
              <a:buNone/>
              <a:defRPr sz="2400"/>
            </a:lvl2pPr>
            <a:lvl3pPr marL="914400" indent="0" algn="ctr">
              <a:buNone/>
              <a:defRPr sz="24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GB"/>
              <a:t>Click to edit Master subtitle style</a:t>
            </a:r>
            <a:endParaRPr lang="en-US" dirty="0"/>
          </a:p>
        </p:txBody>
      </p:sp>
      <p:sp>
        <p:nvSpPr>
          <p:cNvPr id="4" name="Date Placeholder 3"/>
          <p:cNvSpPr>
            <a:spLocks noGrp="1"/>
          </p:cNvSpPr>
          <p:nvPr>
            <p:ph type="dt" sz="half" idx="10"/>
          </p:nvPr>
        </p:nvSpPr>
        <p:spPr/>
        <p:txBody>
          <a:bodyPr/>
          <a:lstStyle/>
          <a:p>
            <a:fld id="{C128FA71-3A18-48C0-980F-4B68F7F63042}" type="datetime1">
              <a:rPr lang="en-US" smtClean="0"/>
              <a:t>5/9/2025</a:t>
            </a:fld>
            <a:endParaRPr lang="en-US"/>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CC057153-B650-4DEB-B370-79DDCFDCE934}" type="slidenum">
              <a:rPr lang="en-US" smtClean="0"/>
              <a:t>‹#›</a:t>
            </a:fld>
            <a:endParaRPr lang="en-US"/>
          </a:p>
        </p:txBody>
      </p:sp>
      <p:cxnSp>
        <p:nvCxnSpPr>
          <p:cNvPr id="9" name="Straight Connector 8"/>
          <p:cNvCxnSpPr/>
          <p:nvPr/>
        </p:nvCxnSpPr>
        <p:spPr>
          <a:xfrm>
            <a:off x="1207658" y="4343400"/>
            <a:ext cx="987552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64941244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marL="0">
              <a:defRPr/>
            </a:lvl1pPr>
          </a:lstStyle>
          <a:p>
            <a:r>
              <a:rPr lang="en-GB"/>
              <a:t>Click to edit Master title style</a:t>
            </a:r>
            <a:endParaRPr lang="en-US"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51C1210E-201E-4473-82AC-2466F5386C38}" type="datetime1">
              <a:rPr lang="en-US" smtClean="0"/>
              <a:t>5/9/2025</a:t>
            </a:fld>
            <a:endParaRPr lang="en-US"/>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369203513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Pr>
        <a:solidFill>
          <a:schemeClr val="bg1"/>
        </a:solidFill>
        <a:effectLst/>
      </p:bgPr>
    </p:bg>
    <p:spTree>
      <p:nvGrpSpPr>
        <p:cNvPr id="1" name=""/>
        <p:cNvGrpSpPr/>
        <p:nvPr/>
      </p:nvGrpSpPr>
      <p:grpSpPr>
        <a:xfrm>
          <a:off x="0" y="0"/>
          <a:ext cx="0" cy="0"/>
          <a:chOff x="0" y="0"/>
          <a:chExt cx="0" cy="0"/>
        </a:xfrm>
      </p:grpSpPr>
      <p:sp>
        <p:nvSpPr>
          <p:cNvPr id="7" name="Rectangle 6"/>
          <p:cNvSpPr/>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097280" y="758952"/>
            <a:ext cx="10058400" cy="3566160"/>
          </a:xfrm>
        </p:spPr>
        <p:txBody>
          <a:bodyPr anchor="b" anchorCtr="0">
            <a:normAutofit/>
          </a:bodyPr>
          <a:lstStyle>
            <a:lvl1pPr>
              <a:lnSpc>
                <a:spcPct val="85000"/>
              </a:lnSpc>
              <a:defRPr sz="8000" b="0">
                <a:solidFill>
                  <a:schemeClr val="tx1">
                    <a:lumMod val="85000"/>
                    <a:lumOff val="15000"/>
                  </a:schemeClr>
                </a:solidFill>
              </a:defRPr>
            </a:lvl1pPr>
          </a:lstStyle>
          <a:p>
            <a:r>
              <a:rPr lang="en-GB"/>
              <a:t>Click to edit Master title style</a:t>
            </a:r>
            <a:endParaRPr lang="en-US" dirty="0"/>
          </a:p>
        </p:txBody>
      </p:sp>
      <p:sp>
        <p:nvSpPr>
          <p:cNvPr id="3" name="Text Placeholder 2"/>
          <p:cNvSpPr>
            <a:spLocks noGrp="1"/>
          </p:cNvSpPr>
          <p:nvPr>
            <p:ph type="body" idx="1"/>
          </p:nvPr>
        </p:nvSpPr>
        <p:spPr>
          <a:xfrm>
            <a:off x="1097280" y="4453128"/>
            <a:ext cx="10058400" cy="1143000"/>
          </a:xfrm>
        </p:spPr>
        <p:txBody>
          <a:bodyPr lIns="91440" rIns="91440" anchor="t" anchorCtr="0">
            <a:normAutofit/>
          </a:bodyPr>
          <a:lstStyle>
            <a:lvl1pPr marL="0" indent="0">
              <a:buNone/>
              <a:defRPr sz="2400" cap="all" spc="200" baseline="0">
                <a:solidFill>
                  <a:schemeClr val="tx2"/>
                </a:solidFill>
                <a:latin typeface="+mj-lt"/>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B01EA198-6CAB-4B8F-B93F-1F9C8C4B6CE7}" type="datetime1">
              <a:rPr lang="en-US" smtClean="0"/>
              <a:t>5/9/2025</a:t>
            </a:fld>
            <a:endParaRPr lang="en-US"/>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CC057153-B650-4DEB-B370-79DDCFDCE934}" type="slidenum">
              <a:rPr lang="en-US" smtClean="0"/>
              <a:t>‹#›</a:t>
            </a:fld>
            <a:endParaRPr lang="en-US"/>
          </a:p>
        </p:txBody>
      </p:sp>
      <p:cxnSp>
        <p:nvCxnSpPr>
          <p:cNvPr id="9" name="Straight Connector 8"/>
          <p:cNvCxnSpPr/>
          <p:nvPr/>
        </p:nvCxnSpPr>
        <p:spPr>
          <a:xfrm>
            <a:off x="1207658" y="4343400"/>
            <a:ext cx="987552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64851117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a:xfrm>
            <a:off x="1097280" y="286603"/>
            <a:ext cx="10058400" cy="1450757"/>
          </a:xfrm>
        </p:spPr>
        <p:txBody>
          <a:bodyPr/>
          <a:lstStyle/>
          <a:p>
            <a:r>
              <a:rPr lang="en-GB"/>
              <a:t>Click to edit Master title style</a:t>
            </a:r>
            <a:endParaRPr lang="en-US" dirty="0"/>
          </a:p>
        </p:txBody>
      </p:sp>
      <p:sp>
        <p:nvSpPr>
          <p:cNvPr id="3" name="Content Placeholder 2"/>
          <p:cNvSpPr>
            <a:spLocks noGrp="1"/>
          </p:cNvSpPr>
          <p:nvPr>
            <p:ph sz="half" idx="1"/>
          </p:nvPr>
        </p:nvSpPr>
        <p:spPr>
          <a:xfrm>
            <a:off x="1097279" y="1845734"/>
            <a:ext cx="4937760" cy="4023360"/>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6217920" y="1845735"/>
            <a:ext cx="4937760" cy="4023360"/>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CA06041F-4525-44D5-AA4F-332294BF1F56}" type="datetime1">
              <a:rPr lang="en-US" smtClean="0"/>
              <a:t>5/9/2025</a:t>
            </a:fld>
            <a:endParaRPr lang="en-US"/>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117399033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a:xfrm>
            <a:off x="1097280" y="286603"/>
            <a:ext cx="10058400" cy="1450757"/>
          </a:xfrm>
        </p:spPr>
        <p:txBody>
          <a:bodyPr/>
          <a:lstStyle/>
          <a:p>
            <a:r>
              <a:rPr lang="en-GB"/>
              <a:t>Click to edit Master title style</a:t>
            </a:r>
            <a:endParaRPr lang="en-US" dirty="0"/>
          </a:p>
        </p:txBody>
      </p:sp>
      <p:sp>
        <p:nvSpPr>
          <p:cNvPr id="3" name="Text Placeholder 2"/>
          <p:cNvSpPr>
            <a:spLocks noGrp="1"/>
          </p:cNvSpPr>
          <p:nvPr>
            <p:ph type="body" idx="1"/>
          </p:nvPr>
        </p:nvSpPr>
        <p:spPr>
          <a:xfrm>
            <a:off x="1097280" y="1846052"/>
            <a:ext cx="4937760" cy="736282"/>
          </a:xfrm>
        </p:spPr>
        <p:txBody>
          <a:bodyPr lIns="91440" rIns="91440" anchor="ctr">
            <a:normAutofit/>
          </a:bodyPr>
          <a:lstStyle>
            <a:lvl1pPr marL="0" indent="0">
              <a:buNone/>
              <a:defRPr sz="2000" b="0" cap="all" baseline="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1097280" y="2582334"/>
            <a:ext cx="4937760" cy="3378200"/>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6217920" y="1846052"/>
            <a:ext cx="4937760" cy="736282"/>
          </a:xfrm>
        </p:spPr>
        <p:txBody>
          <a:bodyPr lIns="91440" rIns="91440" anchor="ctr">
            <a:normAutofit/>
          </a:bodyPr>
          <a:lstStyle>
            <a:lvl1pPr marL="0" indent="0">
              <a:buNone/>
              <a:defRPr sz="2000" b="0" cap="all" baseline="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217920" y="2582334"/>
            <a:ext cx="4937760" cy="3378200"/>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F9557091-BBDF-4EB9-BA6B-2BB67AC4FC0F}" type="datetime1">
              <a:rPr lang="en-US" smtClean="0"/>
              <a:t>5/9/2025</a:t>
            </a:fld>
            <a:endParaRPr lang="en-US"/>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262131612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2D6B226B-77A6-410C-9796-083F278E0125}" type="datetime1">
              <a:rPr lang="en-US" smtClean="0"/>
              <a:t>5/9/2025</a:t>
            </a:fld>
            <a:endParaRPr lang="en-US"/>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421154377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5" name="Rectangle 4"/>
          <p:cNvSpPr/>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6" name="Rectangle 5"/>
          <p:cNvSpPr/>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7" name="Date Placeholder 6"/>
          <p:cNvSpPr>
            <a:spLocks noGrp="1"/>
          </p:cNvSpPr>
          <p:nvPr>
            <p:ph type="dt" sz="half" idx="10"/>
          </p:nvPr>
        </p:nvSpPr>
        <p:spPr/>
        <p:txBody>
          <a:bodyPr/>
          <a:lstStyle/>
          <a:p>
            <a:fld id="{A23A578B-D289-4C40-8593-3D356C49DA58}" type="datetime1">
              <a:rPr lang="en-US" smtClean="0"/>
              <a:t>5/9/2025</a:t>
            </a:fld>
            <a:endParaRPr lang="en-US"/>
          </a:p>
        </p:txBody>
      </p:sp>
      <p:sp>
        <p:nvSpPr>
          <p:cNvPr id="8" name="Footer Placeholder 7"/>
          <p:cNvSpPr>
            <a:spLocks noGrp="1"/>
          </p:cNvSpPr>
          <p:nvPr>
            <p:ph type="ftr" sz="quarter" idx="11"/>
          </p:nvPr>
        </p:nvSpPr>
        <p:spPr/>
        <p:txBody>
          <a:bodyPr/>
          <a:lstStyle>
            <a:lvl1pPr>
              <a:defRPr>
                <a:solidFill>
                  <a:srgbClr val="FFFFFF"/>
                </a:solidFill>
              </a:defRPr>
            </a:lvl1pPr>
          </a:lstStyle>
          <a:p>
            <a:endParaRPr lang="en-US" dirty="0"/>
          </a:p>
        </p:txBody>
      </p:sp>
      <p:sp>
        <p:nvSpPr>
          <p:cNvPr id="9" name="Slide Number Placeholder 8"/>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284895927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8" name="Rectangle 7"/>
          <p:cNvSpPr/>
          <p:nvPr/>
        </p:nvSpPr>
        <p:spPr>
          <a:xfrm>
            <a:off x="16" y="0"/>
            <a:ext cx="4050791"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4040071" y="0"/>
            <a:ext cx="64008"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457200" y="594359"/>
            <a:ext cx="3200400" cy="2286000"/>
          </a:xfrm>
        </p:spPr>
        <p:txBody>
          <a:bodyPr anchor="b">
            <a:normAutofit/>
          </a:bodyPr>
          <a:lstStyle>
            <a:lvl1pPr>
              <a:defRPr sz="3600" b="0">
                <a:solidFill>
                  <a:srgbClr val="FFFFFF"/>
                </a:solidFill>
              </a:defRPr>
            </a:lvl1pPr>
          </a:lstStyle>
          <a:p>
            <a:r>
              <a:rPr lang="en-GB"/>
              <a:t>Click to edit Master title style</a:t>
            </a:r>
            <a:endParaRPr lang="en-US" dirty="0"/>
          </a:p>
        </p:txBody>
      </p:sp>
      <p:sp>
        <p:nvSpPr>
          <p:cNvPr id="3" name="Content Placeholder 2"/>
          <p:cNvSpPr>
            <a:spLocks noGrp="1"/>
          </p:cNvSpPr>
          <p:nvPr>
            <p:ph idx="1"/>
          </p:nvPr>
        </p:nvSpPr>
        <p:spPr>
          <a:xfrm>
            <a:off x="4800600" y="731520"/>
            <a:ext cx="6492240" cy="5257800"/>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457200" y="2926080"/>
            <a:ext cx="3200400" cy="3379124"/>
          </a:xfrm>
        </p:spPr>
        <p:txBody>
          <a:bodyPr lIns="91440" rIns="91440">
            <a:normAutofit/>
          </a:bodyPr>
          <a:lstStyle>
            <a:lvl1pPr marL="0" indent="0">
              <a:buNone/>
              <a:defRPr sz="15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a:xfrm>
            <a:off x="465512" y="6459785"/>
            <a:ext cx="2618510" cy="365125"/>
          </a:xfrm>
        </p:spPr>
        <p:txBody>
          <a:bodyPr/>
          <a:lstStyle>
            <a:lvl1pPr algn="l">
              <a:defRPr/>
            </a:lvl1pPr>
          </a:lstStyle>
          <a:p>
            <a:fld id="{713DFAE3-14DB-48A7-A80F-80DDB072CE3D}" type="datetime1">
              <a:rPr lang="en-US" smtClean="0"/>
              <a:t>5/9/2025</a:t>
            </a:fld>
            <a:endParaRPr lang="en-US"/>
          </a:p>
        </p:txBody>
      </p:sp>
      <p:sp>
        <p:nvSpPr>
          <p:cNvPr id="6" name="Footer Placeholder 5"/>
          <p:cNvSpPr>
            <a:spLocks noGrp="1"/>
          </p:cNvSpPr>
          <p:nvPr>
            <p:ph type="ftr" sz="quarter" idx="11"/>
          </p:nvPr>
        </p:nvSpPr>
        <p:spPr>
          <a:xfrm>
            <a:off x="4800600" y="6459785"/>
            <a:ext cx="4648200" cy="365125"/>
          </a:xfrm>
        </p:spPr>
        <p:txBody>
          <a:bodyPr/>
          <a:lstStyle>
            <a:lvl1pPr algn="l">
              <a:defRPr>
                <a:solidFill>
                  <a:schemeClr val="tx2"/>
                </a:solidFill>
              </a:defRPr>
            </a:lvl1pPr>
          </a:lstStyle>
          <a:p>
            <a:endParaRPr lang="en-US" dirty="0"/>
          </a:p>
        </p:txBody>
      </p:sp>
      <p:sp>
        <p:nvSpPr>
          <p:cNvPr id="7" name="Slide Number Placeholder 6"/>
          <p:cNvSpPr>
            <a:spLocks noGrp="1"/>
          </p:cNvSpPr>
          <p:nvPr>
            <p:ph type="sldNum" sz="quarter" idx="12"/>
          </p:nvPr>
        </p:nvSpPr>
        <p:spPr/>
        <p:txBody>
          <a:bodyPr/>
          <a:lstStyle>
            <a:lvl1pPr>
              <a:defRPr>
                <a:solidFill>
                  <a:schemeClr val="tx2"/>
                </a:solidFill>
              </a:defRPr>
            </a:lvl1pPr>
          </a:lstStyle>
          <a:p>
            <a:fld id="{CC057153-B650-4DEB-B370-79DDCFDCE934}" type="slidenum">
              <a:rPr lang="en-US" smtClean="0"/>
              <a:t>‹#›</a:t>
            </a:fld>
            <a:endParaRPr lang="en-US"/>
          </a:p>
        </p:txBody>
      </p:sp>
    </p:spTree>
    <p:extLst>
      <p:ext uri="{BB962C8B-B14F-4D97-AF65-F5344CB8AC3E}">
        <p14:creationId xmlns:p14="http://schemas.microsoft.com/office/powerpoint/2010/main" val="6449886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8" name="Rectangle 7"/>
          <p:cNvSpPr/>
          <p:nvPr/>
        </p:nvSpPr>
        <p:spPr>
          <a:xfrm>
            <a:off x="0" y="4953000"/>
            <a:ext cx="12188825" cy="1905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15" y="491507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097280" y="5074920"/>
            <a:ext cx="10113264" cy="822960"/>
          </a:xfrm>
        </p:spPr>
        <p:txBody>
          <a:bodyPr lIns="91440" tIns="0" rIns="91440" bIns="0" anchor="b">
            <a:noAutofit/>
          </a:bodyPr>
          <a:lstStyle>
            <a:lvl1pPr>
              <a:defRPr sz="3600" b="0">
                <a:solidFill>
                  <a:srgbClr val="FFFFFF"/>
                </a:solidFill>
              </a:defRPr>
            </a:lvl1pPr>
          </a:lstStyle>
          <a:p>
            <a:r>
              <a:rPr lang="en-GB"/>
              <a:t>Click to edit Master title style</a:t>
            </a:r>
            <a:endParaRPr lang="en-US" dirty="0"/>
          </a:p>
        </p:txBody>
      </p:sp>
      <p:sp>
        <p:nvSpPr>
          <p:cNvPr id="3" name="Picture Placeholder 2"/>
          <p:cNvSpPr>
            <a:spLocks noGrp="1" noChangeAspect="1"/>
          </p:cNvSpPr>
          <p:nvPr>
            <p:ph type="pic" idx="1"/>
          </p:nvPr>
        </p:nvSpPr>
        <p:spPr>
          <a:xfrm>
            <a:off x="15" y="0"/>
            <a:ext cx="12191985" cy="4915076"/>
          </a:xfrm>
          <a:blipFill>
            <a:blip r:embed="rId2"/>
            <a:stretch>
              <a:fillRect/>
            </a:stretch>
          </a:blipFill>
        </p:spPr>
        <p:txBody>
          <a:bodyPr lIns="457200" tIns="457200" anchor="t"/>
          <a:lstStyle>
            <a:lvl1pPr marL="0" indent="0">
              <a:buNone/>
              <a:defRPr sz="3200">
                <a:solidFill>
                  <a:schemeClr val="bg1"/>
                </a:solidFill>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US" dirty="0"/>
          </a:p>
        </p:txBody>
      </p:sp>
      <p:sp>
        <p:nvSpPr>
          <p:cNvPr id="4" name="Text Placeholder 3"/>
          <p:cNvSpPr>
            <a:spLocks noGrp="1"/>
          </p:cNvSpPr>
          <p:nvPr>
            <p:ph type="body" sz="half" idx="2"/>
          </p:nvPr>
        </p:nvSpPr>
        <p:spPr>
          <a:xfrm>
            <a:off x="1097280" y="5907023"/>
            <a:ext cx="10113264" cy="594360"/>
          </a:xfrm>
        </p:spPr>
        <p:txBody>
          <a:bodyPr lIns="91440" tIns="0" rIns="91440" bIns="0">
            <a:normAutofit/>
          </a:bodyPr>
          <a:lstStyle>
            <a:lvl1pPr marL="0" indent="0">
              <a:spcBef>
                <a:spcPts val="0"/>
              </a:spcBef>
              <a:spcAft>
                <a:spcPts val="600"/>
              </a:spcAft>
              <a:buNone/>
              <a:defRPr sz="15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92C5EAEF-6478-4102-8F5D-A5FE9FC97ACB}" type="datetime1">
              <a:rPr lang="en-US" smtClean="0"/>
              <a:t>5/9/2025</a:t>
            </a:fld>
            <a:endParaRPr lang="en-US"/>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286954912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lIns="45720" tIns="0" rIns="45720" bIns="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7104EDB3-C0E8-45F8-9E1D-1B6C8D1880C0}" type="datetime1">
              <a:rPr lang="en-US" smtClean="0"/>
              <a:t>5/9/2025</a:t>
            </a:fld>
            <a:endParaRPr lang="en-US"/>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8016001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7" name="Rectangle 6"/>
          <p:cNvSpPr/>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Vertical Title 1"/>
          <p:cNvSpPr>
            <a:spLocks noGrp="1"/>
          </p:cNvSpPr>
          <p:nvPr>
            <p:ph type="title" orient="vert"/>
          </p:nvPr>
        </p:nvSpPr>
        <p:spPr>
          <a:xfrm>
            <a:off x="8724900" y="414778"/>
            <a:ext cx="2628900" cy="5757421"/>
          </a:xfrm>
        </p:spPr>
        <p:txBody>
          <a:bodyPr vert="eaVert"/>
          <a:lstStyle/>
          <a:p>
            <a:r>
              <a:rPr lang="en-GB"/>
              <a:t>Click to edit Master title style</a:t>
            </a:r>
            <a:endParaRPr lang="en-US" dirty="0"/>
          </a:p>
        </p:txBody>
      </p:sp>
      <p:sp>
        <p:nvSpPr>
          <p:cNvPr id="3" name="Vertical Text Placeholder 2"/>
          <p:cNvSpPr>
            <a:spLocks noGrp="1"/>
          </p:cNvSpPr>
          <p:nvPr>
            <p:ph type="body" orient="vert" idx="1"/>
          </p:nvPr>
        </p:nvSpPr>
        <p:spPr>
          <a:xfrm>
            <a:off x="838200" y="414778"/>
            <a:ext cx="7734300" cy="5757422"/>
          </a:xfrm>
        </p:spPr>
        <p:txBody>
          <a:bodyPr vert="eaVert" lIns="45720" tIns="0" rIns="45720" bIns="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9CF0EC4B-54ED-4041-B552-9BA760FA3DBA}" type="datetime1">
              <a:rPr lang="en-US" smtClean="0"/>
              <a:t>5/9/2025</a:t>
            </a:fld>
            <a:endParaRPr lang="en-US"/>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349776829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7" name="Rectangle 6"/>
          <p:cNvSpPr/>
          <p:nvPr/>
        </p:nvSpPr>
        <p:spPr>
          <a:xfrm>
            <a:off x="1" y="6400800"/>
            <a:ext cx="12192000"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0" y="6334316"/>
            <a:ext cx="12192001" cy="659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Placeholder 1"/>
          <p:cNvSpPr>
            <a:spLocks noGrp="1"/>
          </p:cNvSpPr>
          <p:nvPr>
            <p:ph type="title"/>
          </p:nvPr>
        </p:nvSpPr>
        <p:spPr>
          <a:xfrm>
            <a:off x="1097280" y="286603"/>
            <a:ext cx="10058400" cy="1450757"/>
          </a:xfrm>
          <a:prstGeom prst="rect">
            <a:avLst/>
          </a:prstGeom>
        </p:spPr>
        <p:txBody>
          <a:bodyPr vert="horz" lIns="91440" tIns="45720" rIns="91440" bIns="45720" rtlCol="0" anchor="b">
            <a:normAutofit/>
          </a:bodyPr>
          <a:lstStyle/>
          <a:p>
            <a:r>
              <a:rPr lang="en-GB"/>
              <a:t>Click to edit Master title style</a:t>
            </a:r>
            <a:endParaRPr lang="en-US" dirty="0"/>
          </a:p>
        </p:txBody>
      </p:sp>
      <p:sp>
        <p:nvSpPr>
          <p:cNvPr id="3" name="Text Placeholder 2"/>
          <p:cNvSpPr>
            <a:spLocks noGrp="1"/>
          </p:cNvSpPr>
          <p:nvPr>
            <p:ph type="body" idx="1"/>
          </p:nvPr>
        </p:nvSpPr>
        <p:spPr>
          <a:xfrm>
            <a:off x="1097280" y="1845734"/>
            <a:ext cx="10058400" cy="4023360"/>
          </a:xfrm>
          <a:prstGeom prst="rect">
            <a:avLst/>
          </a:prstGeom>
        </p:spPr>
        <p:txBody>
          <a:bodyPr vert="horz" lIns="0" tIns="45720" rIns="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1097280" y="6459785"/>
            <a:ext cx="2472271" cy="365125"/>
          </a:xfrm>
          <a:prstGeom prst="rect">
            <a:avLst/>
          </a:prstGeom>
        </p:spPr>
        <p:txBody>
          <a:bodyPr vert="horz" lIns="91440" tIns="45720" rIns="91440" bIns="45720" rtlCol="0" anchor="ctr"/>
          <a:lstStyle>
            <a:lvl1pPr algn="l">
              <a:defRPr sz="900">
                <a:solidFill>
                  <a:srgbClr val="FFFFFF"/>
                </a:solidFill>
              </a:defRPr>
            </a:lvl1pPr>
          </a:lstStyle>
          <a:p>
            <a:fld id="{67F45AC6-C491-4585-A584-9CE2AF7D5500}" type="datetime1">
              <a:rPr lang="en-US" smtClean="0"/>
              <a:t>5/9/2025</a:t>
            </a:fld>
            <a:endParaRPr lang="en-US"/>
          </a:p>
        </p:txBody>
      </p:sp>
      <p:sp>
        <p:nvSpPr>
          <p:cNvPr id="5" name="Footer Placeholder 4"/>
          <p:cNvSpPr>
            <a:spLocks noGrp="1"/>
          </p:cNvSpPr>
          <p:nvPr>
            <p:ph type="ftr" sz="quarter" idx="3"/>
          </p:nvPr>
        </p:nvSpPr>
        <p:spPr>
          <a:xfrm>
            <a:off x="3686185" y="6459785"/>
            <a:ext cx="4822804" cy="365125"/>
          </a:xfrm>
          <a:prstGeom prst="rect">
            <a:avLst/>
          </a:prstGeom>
        </p:spPr>
        <p:txBody>
          <a:bodyPr vert="horz" lIns="91440" tIns="45720" rIns="91440" bIns="45720" rtlCol="0" anchor="ctr"/>
          <a:lstStyle>
            <a:lvl1pPr algn="ctr">
              <a:defRPr sz="900" cap="all" baseline="0">
                <a:solidFill>
                  <a:srgbClr val="FFFFFF"/>
                </a:solidFill>
              </a:defRPr>
            </a:lvl1pPr>
          </a:lstStyle>
          <a:p>
            <a:endParaRPr lang="en-US" dirty="0"/>
          </a:p>
        </p:txBody>
      </p:sp>
      <p:sp>
        <p:nvSpPr>
          <p:cNvPr id="6" name="Slide Number Placeholder 5"/>
          <p:cNvSpPr>
            <a:spLocks noGrp="1"/>
          </p:cNvSpPr>
          <p:nvPr>
            <p:ph type="sldNum" sz="quarter" idx="4"/>
          </p:nvPr>
        </p:nvSpPr>
        <p:spPr>
          <a:xfrm>
            <a:off x="9900458" y="6459785"/>
            <a:ext cx="1312025" cy="365125"/>
          </a:xfrm>
          <a:prstGeom prst="rect">
            <a:avLst/>
          </a:prstGeom>
        </p:spPr>
        <p:txBody>
          <a:bodyPr vert="horz" lIns="91440" tIns="45720" rIns="91440" bIns="45720" rtlCol="0" anchor="ctr"/>
          <a:lstStyle>
            <a:lvl1pPr algn="r">
              <a:defRPr sz="1050">
                <a:solidFill>
                  <a:srgbClr val="FFFFFF"/>
                </a:solidFill>
              </a:defRPr>
            </a:lvl1pPr>
          </a:lstStyle>
          <a:p>
            <a:fld id="{CC057153-B650-4DEB-B370-79DDCFDCE934}" type="slidenum">
              <a:rPr lang="en-US" smtClean="0"/>
              <a:t>‹#›</a:t>
            </a:fld>
            <a:endParaRPr lang="en-US"/>
          </a:p>
        </p:txBody>
      </p:sp>
      <p:cxnSp>
        <p:nvCxnSpPr>
          <p:cNvPr id="10" name="Straight Connector 9"/>
          <p:cNvCxnSpPr/>
          <p:nvPr/>
        </p:nvCxnSpPr>
        <p:spPr>
          <a:xfrm>
            <a:off x="1193532" y="1737845"/>
            <a:ext cx="996696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967831476"/>
      </p:ext>
    </p:extLst>
  </p:cSld>
  <p:clrMap bg1="lt1" tx1="dk1" bg2="lt2" tx2="dk2" accent1="accent1" accent2="accent2" accent3="accent3" accent4="accent4" accent5="accent5" accent6="accent6" hlink="hlink" folHlink="folHlink"/>
  <p:sldLayoutIdLst>
    <p:sldLayoutId id="2147483828" r:id="rId1"/>
    <p:sldLayoutId id="2147483829" r:id="rId2"/>
    <p:sldLayoutId id="2147483830" r:id="rId3"/>
    <p:sldLayoutId id="2147483831" r:id="rId4"/>
    <p:sldLayoutId id="2147483832" r:id="rId5"/>
    <p:sldLayoutId id="2147483833" r:id="rId6"/>
    <p:sldLayoutId id="2147483834" r:id="rId7"/>
    <p:sldLayoutId id="2147483835" r:id="rId8"/>
    <p:sldLayoutId id="2147483836" r:id="rId9"/>
    <p:sldLayoutId id="2147483837" r:id="rId10"/>
    <p:sldLayoutId id="2147483838" r:id="rId11"/>
  </p:sldLayoutIdLst>
  <p:hf sldNum="0" hdr="0" ftr="0" dt="0"/>
  <p:txStyles>
    <p:titleStyle>
      <a:lvl1pPr algn="l" defTabSz="914400" rtl="0" eaLnBrk="1" latinLnBrk="0" hangingPunct="1">
        <a:lnSpc>
          <a:spcPct val="85000"/>
        </a:lnSpc>
        <a:spcBef>
          <a:spcPct val="0"/>
        </a:spcBef>
        <a:buNone/>
        <a:defRPr sz="4800" kern="1200" spc="-50" baseline="0">
          <a:solidFill>
            <a:schemeClr val="tx1">
              <a:lumMod val="75000"/>
              <a:lumOff val="25000"/>
            </a:schemeClr>
          </a:solidFill>
          <a:latin typeface="+mj-lt"/>
          <a:ea typeface="+mj-ea"/>
          <a:cs typeface="+mj-cs"/>
        </a:defRPr>
      </a:lvl1pPr>
    </p:titleStyle>
    <p:bodyStyle>
      <a:lvl1pPr marL="91440" indent="-91440" algn="l" defTabSz="914400" rtl="0" eaLnBrk="1" latinLnBrk="0" hangingPunct="1">
        <a:lnSpc>
          <a:spcPct val="90000"/>
        </a:lnSpc>
        <a:spcBef>
          <a:spcPts val="1200"/>
        </a:spcBef>
        <a:spcAft>
          <a:spcPts val="200"/>
        </a:spcAft>
        <a:buClr>
          <a:schemeClr val="accent1"/>
        </a:buClr>
        <a:buSzPct val="100000"/>
        <a:buFont typeface="Calibri" panose="020F0502020204030204" pitchFamily="34" charset="0"/>
        <a:buChar char=" "/>
        <a:defRPr sz="2000" kern="1200">
          <a:solidFill>
            <a:schemeClr val="tx1">
              <a:lumMod val="75000"/>
              <a:lumOff val="25000"/>
            </a:schemeClr>
          </a:solidFill>
          <a:latin typeface="+mn-lt"/>
          <a:ea typeface="+mn-ea"/>
          <a:cs typeface="+mn-cs"/>
        </a:defRPr>
      </a:lvl1pPr>
      <a:lvl2pPr marL="384048" indent="-182880" algn="l" defTabSz="914400" rtl="0" eaLnBrk="1" latinLnBrk="0" hangingPunct="1">
        <a:lnSpc>
          <a:spcPct val="90000"/>
        </a:lnSpc>
        <a:spcBef>
          <a:spcPts val="200"/>
        </a:spcBef>
        <a:spcAft>
          <a:spcPts val="400"/>
        </a:spcAft>
        <a:buClr>
          <a:schemeClr val="accent1"/>
        </a:buClr>
        <a:buFont typeface="Calibri" pitchFamily="34" charset="0"/>
        <a:buChar char="◦"/>
        <a:defRPr sz="1800" kern="1200">
          <a:solidFill>
            <a:schemeClr val="tx1">
              <a:lumMod val="75000"/>
              <a:lumOff val="25000"/>
            </a:schemeClr>
          </a:solidFill>
          <a:latin typeface="+mn-lt"/>
          <a:ea typeface="+mn-ea"/>
          <a:cs typeface="+mn-cs"/>
        </a:defRPr>
      </a:lvl2pPr>
      <a:lvl3pPr marL="56692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3pPr>
      <a:lvl4pPr marL="74980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4pPr>
      <a:lvl5pPr marL="93268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5pPr>
      <a:lvl6pPr marL="11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6pPr>
      <a:lvl7pPr marL="13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7pPr>
      <a:lvl8pPr marL="15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8pPr>
      <a:lvl9pPr marL="17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video" Target="../media/media1.mp4"/><Relationship Id="rId1" Type="http://schemas.microsoft.com/office/2007/relationships/media" Target="../media/media1.mp4"/><Relationship Id="rId4" Type="http://schemas.openxmlformats.org/officeDocument/2006/relationships/image" Target="../media/image2.png"/></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38" name="Video 37" descr="Person In A Track Field">
            <a:extLst>
              <a:ext uri="{FF2B5EF4-FFF2-40B4-BE49-F238E27FC236}">
                <a16:creationId xmlns:a16="http://schemas.microsoft.com/office/drawing/2014/main" id="{83DD4303-DCC8-34A2-DBCA-7918366033C3}"/>
              </a:ext>
            </a:extLst>
          </p:cNvPr>
          <p:cNvPicPr>
            <a:picLocks noChangeAspect="1"/>
          </p:cNvPicPr>
          <p:nvPr>
            <a:videoFile r:link="rId2"/>
            <p:extLst>
              <p:ext uri="{DAA4B4D4-6D71-4841-9C94-3DE7FCFB9230}">
                <p14:media xmlns:p14="http://schemas.microsoft.com/office/powerpoint/2010/main" r:embed="rId1"/>
              </p:ext>
            </p:extLst>
          </p:nvPr>
        </p:nvPicPr>
        <p:blipFill>
          <a:blip r:embed="rId4"/>
          <a:srcRect t="284" r="-1" b="-1"/>
          <a:stretch/>
        </p:blipFill>
        <p:spPr>
          <a:xfrm>
            <a:off x="20" y="-1"/>
            <a:ext cx="12191980" cy="6858001"/>
          </a:xfrm>
          <a:prstGeom prst="rect">
            <a:avLst/>
          </a:prstGeom>
        </p:spPr>
      </p:pic>
      <p:sp>
        <p:nvSpPr>
          <p:cNvPr id="2" name="Title 1">
            <a:extLst>
              <a:ext uri="{FF2B5EF4-FFF2-40B4-BE49-F238E27FC236}">
                <a16:creationId xmlns:a16="http://schemas.microsoft.com/office/drawing/2014/main" id="{3BE17448-1012-52FE-847D-C69F6C8637F0}"/>
              </a:ext>
            </a:extLst>
          </p:cNvPr>
          <p:cNvSpPr>
            <a:spLocks noGrp="1"/>
          </p:cNvSpPr>
          <p:nvPr>
            <p:ph type="ctrTitle"/>
          </p:nvPr>
        </p:nvSpPr>
        <p:spPr>
          <a:xfrm>
            <a:off x="177421" y="3128748"/>
            <a:ext cx="4506064" cy="1888742"/>
          </a:xfrm>
        </p:spPr>
        <p:txBody>
          <a:bodyPr>
            <a:normAutofit/>
          </a:bodyPr>
          <a:lstStyle/>
          <a:p>
            <a:r>
              <a:rPr lang="en-GB" sz="2500" dirty="0">
                <a:solidFill>
                  <a:srgbClr val="FFFFFF"/>
                </a:solidFill>
                <a:latin typeface="Times New Roman" panose="02020603050405020304" pitchFamily="18" charset="0"/>
                <a:cs typeface="Times New Roman" panose="02020603050405020304" pitchFamily="18" charset="0"/>
              </a:rPr>
              <a:t>Evaluating Recreational athlete’s Sports Nutrition knowledge: Differences by </a:t>
            </a:r>
            <a:br>
              <a:rPr lang="en-GB" sz="2500" dirty="0">
                <a:solidFill>
                  <a:srgbClr val="FFFFFF"/>
                </a:solidFill>
                <a:latin typeface="Times New Roman" panose="02020603050405020304" pitchFamily="18" charset="0"/>
                <a:cs typeface="Times New Roman" panose="02020603050405020304" pitchFamily="18" charset="0"/>
              </a:rPr>
            </a:br>
            <a:r>
              <a:rPr lang="en-GB" sz="2500" dirty="0">
                <a:solidFill>
                  <a:srgbClr val="FFFFFF"/>
                </a:solidFill>
                <a:latin typeface="Times New Roman" panose="02020603050405020304" pitchFamily="18" charset="0"/>
                <a:cs typeface="Times New Roman" panose="02020603050405020304" pitchFamily="18" charset="0"/>
              </a:rPr>
              <a:t>Age and Ability</a:t>
            </a:r>
          </a:p>
        </p:txBody>
      </p:sp>
      <p:sp>
        <p:nvSpPr>
          <p:cNvPr id="3" name="Subtitle 2">
            <a:extLst>
              <a:ext uri="{FF2B5EF4-FFF2-40B4-BE49-F238E27FC236}">
                <a16:creationId xmlns:a16="http://schemas.microsoft.com/office/drawing/2014/main" id="{4A779691-74B4-DB0C-3316-F4AD2EBE24D1}"/>
              </a:ext>
            </a:extLst>
          </p:cNvPr>
          <p:cNvSpPr>
            <a:spLocks noGrp="1"/>
          </p:cNvSpPr>
          <p:nvPr>
            <p:ph type="subTitle" idx="1"/>
          </p:nvPr>
        </p:nvSpPr>
        <p:spPr>
          <a:xfrm>
            <a:off x="177421" y="5038101"/>
            <a:ext cx="4506066" cy="899643"/>
          </a:xfrm>
        </p:spPr>
        <p:txBody>
          <a:bodyPr>
            <a:normAutofit/>
          </a:bodyPr>
          <a:lstStyle/>
          <a:p>
            <a:pPr algn="l"/>
            <a:r>
              <a:rPr lang="en-GB" dirty="0">
                <a:solidFill>
                  <a:srgbClr val="FFFFFF"/>
                </a:solidFill>
                <a:latin typeface="Times New Roman" panose="02020603050405020304" pitchFamily="18" charset="0"/>
                <a:cs typeface="Times New Roman" panose="02020603050405020304" pitchFamily="18" charset="0"/>
              </a:rPr>
              <a:t>By Ria Wright</a:t>
            </a:r>
          </a:p>
        </p:txBody>
      </p:sp>
    </p:spTree>
    <p:extLst>
      <p:ext uri="{BB962C8B-B14F-4D97-AF65-F5344CB8AC3E}">
        <p14:creationId xmlns:p14="http://schemas.microsoft.com/office/powerpoint/2010/main" val="3554336854"/>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8917" fill="hold"/>
                                        <p:tgtEl>
                                          <p:spTgt spid="38"/>
                                        </p:tgtEl>
                                      </p:cBhvr>
                                    </p:cmd>
                                  </p:childTnLst>
                                </p:cTn>
                              </p:par>
                            </p:childTnLst>
                          </p:cTn>
                        </p:par>
                      </p:childTnLst>
                    </p:cTn>
                  </p:par>
                </p:childTnLst>
              </p:cTn>
              <p:prevCondLst>
                <p:cond evt="onPrev" delay="0">
                  <p:tgtEl>
                    <p:sldTgt/>
                  </p:tgtEl>
                </p:cond>
              </p:prevCondLst>
              <p:nextCondLst>
                <p:cond evt="onNext" delay="0">
                  <p:tgtEl>
                    <p:sldTgt/>
                  </p:tgtEl>
                </p:cond>
              </p:nextCondLst>
            </p:seq>
            <p:seq concurrent="1" nextAc="seek">
              <p:cTn id="7" restart="whenNotActive" fill="hold" evtFilter="cancelBubble" nodeType="interactiveSeq">
                <p:stCondLst>
                  <p:cond evt="onClick" delay="0">
                    <p:tgtEl>
                      <p:spTgt spid="38"/>
                    </p:tgtEl>
                  </p:cond>
                </p:stCondLst>
                <p:endSync evt="end" delay="0">
                  <p:rtn val="all"/>
                </p:endSync>
                <p:childTnLst>
                  <p:par>
                    <p:cTn id="8" fill="hold">
                      <p:stCondLst>
                        <p:cond delay="0"/>
                      </p:stCondLst>
                      <p:childTnLst>
                        <p:par>
                          <p:cTn id="9" fill="hold">
                            <p:stCondLst>
                              <p:cond delay="0"/>
                            </p:stCondLst>
                            <p:childTnLst>
                              <p:par>
                                <p:cTn id="10" presetID="2" presetClass="mediacall" presetSubtype="0" fill="hold" nodeType="clickEffect">
                                  <p:stCondLst>
                                    <p:cond delay="0"/>
                                  </p:stCondLst>
                                  <p:childTnLst>
                                    <p:cmd type="call" cmd="togglePause">
                                      <p:cBhvr>
                                        <p:cTn id="11" dur="1" fill="hold"/>
                                        <p:tgtEl>
                                          <p:spTgt spid="38"/>
                                        </p:tgtEl>
                                      </p:cBhvr>
                                    </p:cmd>
                                  </p:childTnLst>
                                </p:cTn>
                              </p:par>
                            </p:childTnLst>
                          </p:cTn>
                        </p:par>
                      </p:childTnLst>
                    </p:cTn>
                  </p:par>
                  <p:par>
                    <p:cTn id="12" fill="hold">
                      <p:stCondLst>
                        <p:cond delay="indefinite"/>
                      </p:stCondLst>
                      <p:childTnLst>
                        <p:par>
                          <p:cTn id="13" fill="hold">
                            <p:stCondLst>
                              <p:cond delay="0"/>
                            </p:stCondLst>
                            <p:childTnLst>
                              <p:par>
                                <p:cTn id="14" presetID="2" presetClass="mediacall" presetSubtype="0" fill="hold" nodeType="clickEffect">
                                  <p:stCondLst>
                                    <p:cond delay="0"/>
                                  </p:stCondLst>
                                  <p:childTnLst>
                                    <p:cmd type="call" cmd="togglePause">
                                      <p:cBhvr>
                                        <p:cTn id="15" dur="1" fill="hold"/>
                                        <p:tgtEl>
                                          <p:spTgt spid="38"/>
                                        </p:tgtEl>
                                      </p:cBhvr>
                                    </p:cmd>
                                  </p:childTnLst>
                                </p:cTn>
                              </p:par>
                            </p:childTnLst>
                          </p:cTn>
                        </p:par>
                      </p:childTnLst>
                    </p:cTn>
                  </p:par>
                </p:childTnLst>
              </p:cTn>
              <p:nextCondLst>
                <p:cond evt="onClick" delay="0">
                  <p:tgtEl>
                    <p:spTgt spid="38"/>
                  </p:tgtEl>
                </p:cond>
              </p:nextCondLst>
            </p:seq>
            <p:video>
              <p:cMediaNode>
                <p:cTn id="16" fill="hold" display="0">
                  <p:stCondLst>
                    <p:cond delay="indefinite"/>
                  </p:stCondLst>
                </p:cTn>
                <p:tgtEl>
                  <p:spTgt spid="38"/>
                </p:tgtEl>
              </p:cMediaNode>
            </p:video>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741B58E-3B65-4A01-A276-975AB2CF8A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6315" cy="6858000"/>
          </a:xfrm>
          <a:prstGeom prst="rect">
            <a:avLst/>
          </a:prstGeom>
          <a:ln>
            <a:noFill/>
          </a:ln>
        </p:spPr>
        <p:style>
          <a:lnRef idx="2">
            <a:schemeClr val="accent6">
              <a:shade val="50000"/>
            </a:schemeClr>
          </a:lnRef>
          <a:fillRef idx="1001">
            <a:schemeClr val="lt1"/>
          </a:fillRef>
          <a:effectRef idx="0">
            <a:schemeClr val="accent6"/>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7AAC67C3-831B-4AB1-A259-DFB839CAFAF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6" y="0"/>
            <a:ext cx="4050791"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 name="Title 1">
            <a:extLst>
              <a:ext uri="{FF2B5EF4-FFF2-40B4-BE49-F238E27FC236}">
                <a16:creationId xmlns:a16="http://schemas.microsoft.com/office/drawing/2014/main" id="{E5CFFD13-59EF-BBB3-1DF6-BA2E494E6861}"/>
              </a:ext>
            </a:extLst>
          </p:cNvPr>
          <p:cNvSpPr>
            <a:spLocks noGrp="1"/>
          </p:cNvSpPr>
          <p:nvPr>
            <p:ph type="title"/>
          </p:nvPr>
        </p:nvSpPr>
        <p:spPr>
          <a:xfrm>
            <a:off x="492370" y="605896"/>
            <a:ext cx="3084844" cy="5646208"/>
          </a:xfrm>
        </p:spPr>
        <p:txBody>
          <a:bodyPr anchor="ctr">
            <a:normAutofit/>
          </a:bodyPr>
          <a:lstStyle/>
          <a:p>
            <a:r>
              <a:rPr lang="en-GB" sz="3600" dirty="0">
                <a:solidFill>
                  <a:srgbClr val="FFFFFF"/>
                </a:solidFill>
                <a:latin typeface="Times New Roman" panose="02020603050405020304" pitchFamily="18" charset="0"/>
                <a:cs typeface="Times New Roman" panose="02020603050405020304" pitchFamily="18" charset="0"/>
              </a:rPr>
              <a:t>Why Nutrition Knowledge is important for recreational athletes</a:t>
            </a:r>
            <a:br>
              <a:rPr lang="en-GB" sz="3600" dirty="0">
                <a:solidFill>
                  <a:srgbClr val="FFFFFF"/>
                </a:solidFill>
              </a:rPr>
            </a:br>
            <a:endParaRPr lang="en-GB" sz="3600" dirty="0">
              <a:solidFill>
                <a:srgbClr val="FFFFFF"/>
              </a:solidFill>
            </a:endParaRPr>
          </a:p>
        </p:txBody>
      </p:sp>
      <p:sp>
        <p:nvSpPr>
          <p:cNvPr id="12" name="Rectangle 11">
            <a:extLst>
              <a:ext uri="{FF2B5EF4-FFF2-40B4-BE49-F238E27FC236}">
                <a16:creationId xmlns:a16="http://schemas.microsoft.com/office/drawing/2014/main" id="{054B3F04-9EAC-45C0-B3CE-0387EEA10A0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040071" y="0"/>
            <a:ext cx="64008"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3" name="Content Placeholder 2">
            <a:extLst>
              <a:ext uri="{FF2B5EF4-FFF2-40B4-BE49-F238E27FC236}">
                <a16:creationId xmlns:a16="http://schemas.microsoft.com/office/drawing/2014/main" id="{3CE54DE1-551A-C4FE-B386-F5AC5974AB0A}"/>
              </a:ext>
            </a:extLst>
          </p:cNvPr>
          <p:cNvSpPr>
            <a:spLocks noGrp="1"/>
          </p:cNvSpPr>
          <p:nvPr>
            <p:ph idx="1"/>
          </p:nvPr>
        </p:nvSpPr>
        <p:spPr>
          <a:xfrm>
            <a:off x="4742016" y="605896"/>
            <a:ext cx="6413663" cy="5646208"/>
          </a:xfrm>
        </p:spPr>
        <p:txBody>
          <a:bodyPr anchor="ctr">
            <a:normAutofit fontScale="92500" lnSpcReduction="10000"/>
          </a:bodyPr>
          <a:lstStyle/>
          <a:p>
            <a:r>
              <a:rPr lang="en-GB" sz="2800" dirty="0">
                <a:latin typeface="Times New Roman" panose="02020603050405020304" pitchFamily="18" charset="0"/>
                <a:cs typeface="Times New Roman" panose="02020603050405020304" pitchFamily="18" charset="0"/>
              </a:rPr>
              <a:t>Nutrition influences performance, recovery, and injury prevention.</a:t>
            </a:r>
          </a:p>
          <a:p>
            <a:r>
              <a:rPr lang="en-GB" sz="2800" dirty="0">
                <a:latin typeface="Times New Roman" panose="02020603050405020304" pitchFamily="18" charset="0"/>
                <a:cs typeface="Times New Roman" panose="02020603050405020304" pitchFamily="18" charset="0"/>
              </a:rPr>
              <a:t>Studies show knowledge gaps in recreational athletes (Alahmadi et al., 2023; Bird &amp; Rushton, 2020).</a:t>
            </a:r>
          </a:p>
          <a:p>
            <a:r>
              <a:rPr lang="en-GB" sz="2800" dirty="0">
                <a:latin typeface="Times New Roman" panose="02020603050405020304" pitchFamily="18" charset="0"/>
                <a:cs typeface="Times New Roman" panose="02020603050405020304" pitchFamily="18" charset="0"/>
              </a:rPr>
              <a:t>Poor nutrition linked to RED-S, fatigue, underperformance (Dooney, 2020; Dave &amp; Fisher, 2022).</a:t>
            </a:r>
          </a:p>
          <a:p>
            <a:r>
              <a:rPr lang="en-GB" sz="2800" dirty="0">
                <a:latin typeface="Times New Roman" panose="02020603050405020304" pitchFamily="18" charset="0"/>
                <a:cs typeface="Times New Roman" panose="02020603050405020304" pitchFamily="18" charset="0"/>
              </a:rPr>
              <a:t>There is a significant gap in research on runners’ nutrition education. Therefore, the rational for this study is to assess the current level of nutrition knowledge among recreational runners and determine the potential need for more accessible and targeted nutrition education for recreational runners.</a:t>
            </a:r>
          </a:p>
        </p:txBody>
      </p:sp>
    </p:spTree>
    <p:extLst>
      <p:ext uri="{BB962C8B-B14F-4D97-AF65-F5344CB8AC3E}">
        <p14:creationId xmlns:p14="http://schemas.microsoft.com/office/powerpoint/2010/main" val="1643966561"/>
      </p:ext>
    </p:extLst>
  </p:cSld>
  <p:clrMapOvr>
    <a:masterClrMapping/>
  </p:clrMapOvr>
  <p:transition spd="slow">
    <p:wip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2" presetClass="entr" presetSubtype="4" fill="hold" grpId="0"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anim calcmode="lin" valueType="num">
                                      <p:cBhvr additive="base">
                                        <p:cTn id="11"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12"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13" fill="hold">
                      <p:stCondLst>
                        <p:cond delay="indefinite"/>
                      </p:stCondLst>
                      <p:childTnLst>
                        <p:par>
                          <p:cTn id="14" fill="hold">
                            <p:stCondLst>
                              <p:cond delay="0"/>
                            </p:stCondLst>
                            <p:childTnLst>
                              <p:par>
                                <p:cTn id="15" presetID="2" presetClass="entr" presetSubtype="4" fill="hold" grpId="0" nodeType="clickEffect">
                                  <p:stCondLst>
                                    <p:cond delay="0"/>
                                  </p:stCondLst>
                                  <p:childTnLst>
                                    <p:set>
                                      <p:cBhvr>
                                        <p:cTn id="16" dur="1" fill="hold">
                                          <p:stCondLst>
                                            <p:cond delay="0"/>
                                          </p:stCondLst>
                                        </p:cTn>
                                        <p:tgtEl>
                                          <p:spTgt spid="3">
                                            <p:txEl>
                                              <p:pRg st="1" end="1"/>
                                            </p:txEl>
                                          </p:spTgt>
                                        </p:tgtEl>
                                        <p:attrNameLst>
                                          <p:attrName>style.visibility</p:attrName>
                                        </p:attrNameLst>
                                      </p:cBhvr>
                                      <p:to>
                                        <p:strVal val="visible"/>
                                      </p:to>
                                    </p:set>
                                    <p:anim calcmode="lin" valueType="num">
                                      <p:cBhvr additive="base">
                                        <p:cTn id="17"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8"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9" fill="hold">
                      <p:stCondLst>
                        <p:cond delay="indefinite"/>
                      </p:stCondLst>
                      <p:childTnLst>
                        <p:par>
                          <p:cTn id="20" fill="hold">
                            <p:stCondLst>
                              <p:cond delay="0"/>
                            </p:stCondLst>
                            <p:childTnLst>
                              <p:par>
                                <p:cTn id="21" presetID="2" presetClass="entr" presetSubtype="4" fill="hold" grpId="0" nodeType="clickEffect">
                                  <p:stCondLst>
                                    <p:cond delay="0"/>
                                  </p:stCondLst>
                                  <p:childTnLst>
                                    <p:set>
                                      <p:cBhvr>
                                        <p:cTn id="22" dur="1" fill="hold">
                                          <p:stCondLst>
                                            <p:cond delay="0"/>
                                          </p:stCondLst>
                                        </p:cTn>
                                        <p:tgtEl>
                                          <p:spTgt spid="3">
                                            <p:txEl>
                                              <p:pRg st="2" end="2"/>
                                            </p:txEl>
                                          </p:spTgt>
                                        </p:tgtEl>
                                        <p:attrNameLst>
                                          <p:attrName>style.visibility</p:attrName>
                                        </p:attrNameLst>
                                      </p:cBhvr>
                                      <p:to>
                                        <p:strVal val="visible"/>
                                      </p:to>
                                    </p:set>
                                    <p:anim calcmode="lin" valueType="num">
                                      <p:cBhvr additive="base">
                                        <p:cTn id="23"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4"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5" fill="hold">
                      <p:stCondLst>
                        <p:cond delay="indefinite"/>
                      </p:stCondLst>
                      <p:childTnLst>
                        <p:par>
                          <p:cTn id="26" fill="hold">
                            <p:stCondLst>
                              <p:cond delay="0"/>
                            </p:stCondLst>
                            <p:childTnLst>
                              <p:par>
                                <p:cTn id="27" presetID="2" presetClass="entr" presetSubtype="4" fill="hold" grpId="0" nodeType="clickEffect">
                                  <p:stCondLst>
                                    <p:cond delay="0"/>
                                  </p:stCondLst>
                                  <p:childTnLst>
                                    <p:set>
                                      <p:cBhvr>
                                        <p:cTn id="28" dur="1" fill="hold">
                                          <p:stCondLst>
                                            <p:cond delay="0"/>
                                          </p:stCondLst>
                                        </p:cTn>
                                        <p:tgtEl>
                                          <p:spTgt spid="3">
                                            <p:txEl>
                                              <p:pRg st="3" end="3"/>
                                            </p:txEl>
                                          </p:spTgt>
                                        </p:tgtEl>
                                        <p:attrNameLst>
                                          <p:attrName>style.visibility</p:attrName>
                                        </p:attrNameLst>
                                      </p:cBhvr>
                                      <p:to>
                                        <p:strVal val="visible"/>
                                      </p:to>
                                    </p:set>
                                    <p:anim calcmode="lin" valueType="num">
                                      <p:cBhvr additive="base">
                                        <p:cTn id="29"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30"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311973C2-EB8B-452A-A698-4A252FD3AE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2000" cy="6857999"/>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1" name="Rectangle 10">
            <a:extLst>
              <a:ext uri="{FF2B5EF4-FFF2-40B4-BE49-F238E27FC236}">
                <a16:creationId xmlns:a16="http://schemas.microsoft.com/office/drawing/2014/main" id="{10162E77-11AD-44A7-84EC-40C59EEFBD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334316"/>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35165AC-3CB1-3E41-5888-84CAFEF6E81C}"/>
              </a:ext>
            </a:extLst>
          </p:cNvPr>
          <p:cNvSpPr>
            <a:spLocks noGrp="1"/>
          </p:cNvSpPr>
          <p:nvPr>
            <p:ph type="title"/>
          </p:nvPr>
        </p:nvSpPr>
        <p:spPr>
          <a:xfrm>
            <a:off x="5181601" y="634946"/>
            <a:ext cx="6368142" cy="1450757"/>
          </a:xfrm>
        </p:spPr>
        <p:txBody>
          <a:bodyPr>
            <a:normAutofit/>
          </a:bodyPr>
          <a:lstStyle/>
          <a:p>
            <a:r>
              <a:rPr lang="en-GB" dirty="0"/>
              <a:t>                                   </a:t>
            </a:r>
            <a:r>
              <a:rPr lang="en-GB" dirty="0">
                <a:latin typeface="Times New Roman" panose="02020603050405020304" pitchFamily="18" charset="0"/>
                <a:cs typeface="Times New Roman" panose="02020603050405020304" pitchFamily="18" charset="0"/>
              </a:rPr>
              <a:t>Method</a:t>
            </a:r>
          </a:p>
        </p:txBody>
      </p:sp>
      <p:pic>
        <p:nvPicPr>
          <p:cNvPr id="5" name="Picture 4">
            <a:extLst>
              <a:ext uri="{FF2B5EF4-FFF2-40B4-BE49-F238E27FC236}">
                <a16:creationId xmlns:a16="http://schemas.microsoft.com/office/drawing/2014/main" id="{75116D71-071C-8A8C-4285-20FFD968EA80}"/>
              </a:ext>
            </a:extLst>
          </p:cNvPr>
          <p:cNvPicPr>
            <a:picLocks noChangeAspect="1"/>
          </p:cNvPicPr>
          <p:nvPr/>
        </p:nvPicPr>
        <p:blipFill>
          <a:blip r:embed="rId2"/>
          <a:srcRect l="27295" r="34598"/>
          <a:stretch/>
        </p:blipFill>
        <p:spPr>
          <a:xfrm>
            <a:off x="20" y="-12128"/>
            <a:ext cx="4654276" cy="6870127"/>
          </a:xfrm>
          <a:prstGeom prst="rect">
            <a:avLst/>
          </a:prstGeom>
        </p:spPr>
      </p:pic>
      <p:cxnSp>
        <p:nvCxnSpPr>
          <p:cNvPr id="13" name="Straight Connector 12">
            <a:extLst>
              <a:ext uri="{FF2B5EF4-FFF2-40B4-BE49-F238E27FC236}">
                <a16:creationId xmlns:a16="http://schemas.microsoft.com/office/drawing/2014/main" id="{5AB158E9-1B40-4CD6-95F0-95CA11DF7B7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287617" y="2085703"/>
            <a:ext cx="6170686" cy="0"/>
          </a:xfrm>
          <a:prstGeom prst="line">
            <a:avLst/>
          </a:prstGeom>
          <a:ln w="6350">
            <a:solidFill>
              <a:schemeClr val="tx1">
                <a:lumMod val="50000"/>
                <a:lumOff val="50000"/>
                <a:alpha val="90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79624FCA-15A2-2B9A-0B2D-E4795ED9BDF4}"/>
              </a:ext>
            </a:extLst>
          </p:cNvPr>
          <p:cNvSpPr>
            <a:spLocks noGrp="1"/>
          </p:cNvSpPr>
          <p:nvPr>
            <p:ph idx="1"/>
          </p:nvPr>
        </p:nvSpPr>
        <p:spPr>
          <a:xfrm>
            <a:off x="5181601" y="2198914"/>
            <a:ext cx="6368142" cy="4469900"/>
          </a:xfrm>
        </p:spPr>
        <p:txBody>
          <a:bodyPr>
            <a:normAutofit lnSpcReduction="10000"/>
          </a:bodyPr>
          <a:lstStyle/>
          <a:p>
            <a:pPr marL="0" indent="0">
              <a:buNone/>
            </a:pPr>
            <a:r>
              <a:rPr lang="en-GB" sz="1600" dirty="0">
                <a:latin typeface="Times New Roman" panose="02020603050405020304" pitchFamily="18" charset="0"/>
                <a:cs typeface="Times New Roman" panose="02020603050405020304" pitchFamily="18" charset="0"/>
              </a:rPr>
              <a:t>My method for this study included a mixed-methods approach to assess sports nutrition knowledge among recreational runners. </a:t>
            </a:r>
          </a:p>
          <a:p>
            <a:pPr marL="0" indent="0">
              <a:buNone/>
            </a:pPr>
            <a:r>
              <a:rPr lang="en-GB" sz="1600" dirty="0">
                <a:latin typeface="Times New Roman" panose="02020603050405020304" pitchFamily="18" charset="0"/>
                <a:cs typeface="Times New Roman" panose="02020603050405020304" pitchFamily="18" charset="0"/>
              </a:rPr>
              <a:t>Phase 1</a:t>
            </a:r>
          </a:p>
          <a:p>
            <a:pPr marL="0" indent="0">
              <a:buNone/>
            </a:pPr>
            <a:r>
              <a:rPr lang="en-GB" sz="1600" dirty="0">
                <a:latin typeface="Times New Roman" panose="02020603050405020304" pitchFamily="18" charset="0"/>
                <a:cs typeface="Times New Roman" panose="02020603050405020304" pitchFamily="18" charset="0"/>
              </a:rPr>
              <a:t>Participants were recruited from a local running club and completed an adapted version of the Nutrition for Sport Knowledge Questionnaire by Trakman et al. (2017), which focused on key topics like macronutrients, hydration, and supplements. </a:t>
            </a:r>
          </a:p>
          <a:p>
            <a:pPr marL="0" indent="0">
              <a:buNone/>
            </a:pPr>
            <a:r>
              <a:rPr lang="en-GB" sz="1600" dirty="0">
                <a:latin typeface="Times New Roman" panose="02020603050405020304" pitchFamily="18" charset="0"/>
                <a:cs typeface="Times New Roman" panose="02020603050405020304" pitchFamily="18" charset="0"/>
              </a:rPr>
              <a:t>runners were grouped by both ability and age. Lower-ability runners were defined as those completing a 5K in over 25 minutes (Groups 1–3), while higher-ability runners finished in under 25 minutes (Groups 4–6). Age categories were split into 18–25 years and 30+, allowing us to explore whether life experience impacted nutrition knowledge.</a:t>
            </a:r>
          </a:p>
          <a:p>
            <a:pPr marL="0" indent="0">
              <a:buNone/>
            </a:pPr>
            <a:r>
              <a:rPr lang="en-GB" sz="1600" dirty="0">
                <a:latin typeface="Times New Roman" panose="02020603050405020304" pitchFamily="18" charset="0"/>
                <a:cs typeface="Times New Roman" panose="02020603050405020304" pitchFamily="18" charset="0"/>
              </a:rPr>
              <a:t>data was collected through the questionnaire and analysed using SPSS and independent samples t-tests were conducted to compare the mean scores between ability and age groups. This helped determine whether any significant differences in sports nutrition knowledge existed based on performance level or age.</a:t>
            </a:r>
          </a:p>
        </p:txBody>
      </p:sp>
    </p:spTree>
    <p:extLst>
      <p:ext uri="{BB962C8B-B14F-4D97-AF65-F5344CB8AC3E}">
        <p14:creationId xmlns:p14="http://schemas.microsoft.com/office/powerpoint/2010/main" val="107735092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4" name="Rectangle 13">
            <a:extLst>
              <a:ext uri="{FF2B5EF4-FFF2-40B4-BE49-F238E27FC236}">
                <a16:creationId xmlns:a16="http://schemas.microsoft.com/office/drawing/2014/main" id="{3741B58E-3B65-4A01-A276-975AB2CF8A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6315" cy="6858000"/>
          </a:xfrm>
          <a:prstGeom prst="rect">
            <a:avLst/>
          </a:prstGeom>
          <a:ln>
            <a:noFill/>
          </a:ln>
        </p:spPr>
        <p:style>
          <a:lnRef idx="2">
            <a:schemeClr val="accent6">
              <a:shade val="50000"/>
            </a:schemeClr>
          </a:lnRef>
          <a:fillRef idx="1001">
            <a:schemeClr val="lt1"/>
          </a:fillRef>
          <a:effectRef idx="0">
            <a:schemeClr val="accent6"/>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7AAC67C3-831B-4AB1-A259-DFB839CAFAF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6" y="0"/>
            <a:ext cx="4050791"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 name="Title 1">
            <a:extLst>
              <a:ext uri="{FF2B5EF4-FFF2-40B4-BE49-F238E27FC236}">
                <a16:creationId xmlns:a16="http://schemas.microsoft.com/office/drawing/2014/main" id="{19D38228-3911-AA35-7A1B-BF18EFB902C3}"/>
              </a:ext>
            </a:extLst>
          </p:cNvPr>
          <p:cNvSpPr>
            <a:spLocks noGrp="1"/>
          </p:cNvSpPr>
          <p:nvPr>
            <p:ph type="title"/>
          </p:nvPr>
        </p:nvSpPr>
        <p:spPr>
          <a:xfrm>
            <a:off x="492370" y="605896"/>
            <a:ext cx="3084844" cy="5646208"/>
          </a:xfrm>
        </p:spPr>
        <p:txBody>
          <a:bodyPr anchor="ctr">
            <a:normAutofit/>
          </a:bodyPr>
          <a:lstStyle/>
          <a:p>
            <a:endParaRPr lang="en-GB" sz="3600" dirty="0">
              <a:solidFill>
                <a:srgbClr val="FFFFFF"/>
              </a:solidFill>
            </a:endParaRPr>
          </a:p>
        </p:txBody>
      </p:sp>
      <p:sp>
        <p:nvSpPr>
          <p:cNvPr id="16" name="Rectangle 15">
            <a:extLst>
              <a:ext uri="{FF2B5EF4-FFF2-40B4-BE49-F238E27FC236}">
                <a16:creationId xmlns:a16="http://schemas.microsoft.com/office/drawing/2014/main" id="{054B3F04-9EAC-45C0-B3CE-0387EEA10A0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040071" y="0"/>
            <a:ext cx="64008"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3" name="Content Placeholder 2">
            <a:extLst>
              <a:ext uri="{FF2B5EF4-FFF2-40B4-BE49-F238E27FC236}">
                <a16:creationId xmlns:a16="http://schemas.microsoft.com/office/drawing/2014/main" id="{EA6790DA-FA91-944B-BD9D-9839EFA0BE44}"/>
              </a:ext>
            </a:extLst>
          </p:cNvPr>
          <p:cNvSpPr>
            <a:spLocks noGrp="1"/>
          </p:cNvSpPr>
          <p:nvPr>
            <p:ph idx="1"/>
          </p:nvPr>
        </p:nvSpPr>
        <p:spPr>
          <a:xfrm>
            <a:off x="4437776" y="211759"/>
            <a:ext cx="6413663" cy="5646208"/>
          </a:xfrm>
        </p:spPr>
        <p:txBody>
          <a:bodyPr anchor="ctr">
            <a:normAutofit/>
          </a:bodyPr>
          <a:lstStyle/>
          <a:p>
            <a:pPr marL="0" indent="0">
              <a:buNone/>
            </a:pPr>
            <a:endParaRPr lang="en-GB" dirty="0">
              <a:latin typeface="Times New Roman" panose="02020603050405020304" pitchFamily="18" charset="0"/>
              <a:cs typeface="Times New Roman" panose="02020603050405020304" pitchFamily="18" charset="0"/>
            </a:endParaRPr>
          </a:p>
          <a:p>
            <a:pPr marL="0" indent="0">
              <a:buNone/>
            </a:pPr>
            <a:r>
              <a:rPr lang="en-GB" sz="2800" dirty="0">
                <a:latin typeface="Times New Roman" panose="02020603050405020304" pitchFamily="18" charset="0"/>
                <a:cs typeface="Times New Roman" panose="02020603050405020304" pitchFamily="18" charset="0"/>
              </a:rPr>
              <a:t>For phase 2 I collected qualitative data using an open-ended questionnaire to gain deeper insights into participants' perspectives on sports nutrition going beyond what the quantitative scores could show. This phase aimed to explore themes like where runners got their nutrition advice, why nutrition mattered to them, and whether they had access to professional support.</a:t>
            </a:r>
          </a:p>
          <a:p>
            <a:pPr marL="0" indent="0">
              <a:buNone/>
            </a:pPr>
            <a:endParaRPr lang="en-GB" dirty="0"/>
          </a:p>
        </p:txBody>
      </p:sp>
    </p:spTree>
    <p:extLst>
      <p:ext uri="{BB962C8B-B14F-4D97-AF65-F5344CB8AC3E}">
        <p14:creationId xmlns:p14="http://schemas.microsoft.com/office/powerpoint/2010/main" val="379781313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311973C2-EB8B-452A-A698-4A252FD3AE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2000" cy="6857999"/>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1" name="Rectangle 10">
            <a:extLst>
              <a:ext uri="{FF2B5EF4-FFF2-40B4-BE49-F238E27FC236}">
                <a16:creationId xmlns:a16="http://schemas.microsoft.com/office/drawing/2014/main" id="{10162E77-11AD-44A7-84EC-40C59EEFBD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334316"/>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E5A6E59-09BD-90B2-E26B-F3379D4686C6}"/>
              </a:ext>
            </a:extLst>
          </p:cNvPr>
          <p:cNvSpPr>
            <a:spLocks noGrp="1"/>
          </p:cNvSpPr>
          <p:nvPr>
            <p:ph type="title"/>
          </p:nvPr>
        </p:nvSpPr>
        <p:spPr>
          <a:xfrm>
            <a:off x="5181601" y="634946"/>
            <a:ext cx="6368142" cy="1450757"/>
          </a:xfrm>
        </p:spPr>
        <p:txBody>
          <a:bodyPr>
            <a:normAutofit/>
          </a:bodyPr>
          <a:lstStyle/>
          <a:p>
            <a:r>
              <a:rPr lang="en-GB" dirty="0"/>
              <a:t>                                        </a:t>
            </a:r>
            <a:r>
              <a:rPr lang="en-GB" dirty="0">
                <a:latin typeface="Times New Roman" panose="02020603050405020304" pitchFamily="18" charset="0"/>
                <a:cs typeface="Times New Roman" panose="02020603050405020304" pitchFamily="18" charset="0"/>
              </a:rPr>
              <a:t>Aims</a:t>
            </a:r>
          </a:p>
        </p:txBody>
      </p:sp>
      <p:pic>
        <p:nvPicPr>
          <p:cNvPr id="5" name="Picture 4" descr="Worm's eye view of the feet of a person running on the road">
            <a:extLst>
              <a:ext uri="{FF2B5EF4-FFF2-40B4-BE49-F238E27FC236}">
                <a16:creationId xmlns:a16="http://schemas.microsoft.com/office/drawing/2014/main" id="{A75A690E-6C52-450C-5183-FB1E91326F9B}"/>
              </a:ext>
            </a:extLst>
          </p:cNvPr>
          <p:cNvPicPr>
            <a:picLocks noChangeAspect="1"/>
          </p:cNvPicPr>
          <p:nvPr/>
        </p:nvPicPr>
        <p:blipFill>
          <a:blip r:embed="rId2"/>
          <a:srcRect l="46692" r="10120" b="1"/>
          <a:stretch/>
        </p:blipFill>
        <p:spPr>
          <a:xfrm>
            <a:off x="20" y="-12128"/>
            <a:ext cx="4654276" cy="6870127"/>
          </a:xfrm>
          <a:prstGeom prst="rect">
            <a:avLst/>
          </a:prstGeom>
        </p:spPr>
      </p:pic>
      <p:cxnSp>
        <p:nvCxnSpPr>
          <p:cNvPr id="13" name="Straight Connector 12">
            <a:extLst>
              <a:ext uri="{FF2B5EF4-FFF2-40B4-BE49-F238E27FC236}">
                <a16:creationId xmlns:a16="http://schemas.microsoft.com/office/drawing/2014/main" id="{5AB158E9-1B40-4CD6-95F0-95CA11DF7B7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287617" y="2085703"/>
            <a:ext cx="6170686" cy="0"/>
          </a:xfrm>
          <a:prstGeom prst="line">
            <a:avLst/>
          </a:prstGeom>
          <a:ln w="6350">
            <a:solidFill>
              <a:schemeClr val="tx1">
                <a:lumMod val="50000"/>
                <a:lumOff val="50000"/>
                <a:alpha val="90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CC00C5FC-7DC1-1ACD-665F-F4598AAF6EE5}"/>
              </a:ext>
            </a:extLst>
          </p:cNvPr>
          <p:cNvSpPr>
            <a:spLocks noGrp="1"/>
          </p:cNvSpPr>
          <p:nvPr>
            <p:ph idx="1"/>
          </p:nvPr>
        </p:nvSpPr>
        <p:spPr>
          <a:xfrm>
            <a:off x="5181601" y="2198914"/>
            <a:ext cx="6368142" cy="3670180"/>
          </a:xfrm>
        </p:spPr>
        <p:txBody>
          <a:bodyPr>
            <a:noAutofit/>
          </a:bodyPr>
          <a:lstStyle/>
          <a:p>
            <a:r>
              <a:rPr lang="en-GB" dirty="0">
                <a:solidFill>
                  <a:schemeClr val="tx1"/>
                </a:solidFill>
                <a:latin typeface="Times New Roman" panose="02020603050405020304" pitchFamily="18" charset="0"/>
                <a:cs typeface="Times New Roman" panose="02020603050405020304" pitchFamily="18" charset="0"/>
              </a:rPr>
              <a:t>To assess the overall level of sports nutrition knowledge among recreational runners</a:t>
            </a:r>
          </a:p>
          <a:p>
            <a:r>
              <a:rPr lang="en-GB" dirty="0">
                <a:solidFill>
                  <a:schemeClr val="tx1"/>
                </a:solidFill>
                <a:latin typeface="Times New Roman" panose="02020603050405020304" pitchFamily="18" charset="0"/>
                <a:cs typeface="Times New Roman" panose="02020603050405020304" pitchFamily="18" charset="0"/>
              </a:rPr>
              <a:t>To investigate the relationship between sports nutrition knowledge and running ability (comparing lower-ability runners (group1-3) with higher-ability runners (group 4-6) to determine whether competitive athletes demonstrate greater knowledge).</a:t>
            </a:r>
          </a:p>
          <a:p>
            <a:r>
              <a:rPr lang="en-GB" dirty="0">
                <a:solidFill>
                  <a:schemeClr val="tx1"/>
                </a:solidFill>
                <a:latin typeface="Times New Roman" panose="02020603050405020304" pitchFamily="18" charset="0"/>
                <a:cs typeface="Times New Roman" panose="02020603050405020304" pitchFamily="18" charset="0"/>
              </a:rPr>
              <a:t> To explore the impact of age on sports nutrition knowledge, (comparing younger runners (18 -25 years) with older runners (30+ years) to assess whether life experience influences nutritional understanding.)</a:t>
            </a:r>
          </a:p>
          <a:p>
            <a:endParaRPr lang="en-GB"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18873538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84B70D5-875B-433D-BDBD-1522A85D6C1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334316"/>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97642C1-6DB7-02A0-B8CC-DF80A0F1CECE}"/>
              </a:ext>
            </a:extLst>
          </p:cNvPr>
          <p:cNvSpPr>
            <a:spLocks noGrp="1"/>
          </p:cNvSpPr>
          <p:nvPr>
            <p:ph type="title"/>
          </p:nvPr>
        </p:nvSpPr>
        <p:spPr>
          <a:xfrm>
            <a:off x="7859485" y="634946"/>
            <a:ext cx="3690257" cy="1450757"/>
          </a:xfrm>
        </p:spPr>
        <p:txBody>
          <a:bodyPr>
            <a:normAutofit/>
          </a:bodyPr>
          <a:lstStyle/>
          <a:p>
            <a:r>
              <a:rPr lang="en-GB" dirty="0"/>
              <a:t>                                     </a:t>
            </a:r>
            <a:r>
              <a:rPr lang="en-GB" dirty="0">
                <a:latin typeface="Times New Roman" panose="02020603050405020304" pitchFamily="18" charset="0"/>
                <a:cs typeface="Times New Roman" panose="02020603050405020304" pitchFamily="18" charset="0"/>
              </a:rPr>
              <a:t>Results</a:t>
            </a:r>
          </a:p>
        </p:txBody>
      </p:sp>
      <p:cxnSp>
        <p:nvCxnSpPr>
          <p:cNvPr id="11" name="Straight Connector 10">
            <a:extLst>
              <a:ext uri="{FF2B5EF4-FFF2-40B4-BE49-F238E27FC236}">
                <a16:creationId xmlns:a16="http://schemas.microsoft.com/office/drawing/2014/main" id="{C947DF4A-614C-4B4C-8B80-E5B9D8E8CFE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892143" y="2085703"/>
            <a:ext cx="3566160" cy="0"/>
          </a:xfrm>
          <a:prstGeom prst="line">
            <a:avLst/>
          </a:prstGeom>
          <a:ln w="6350">
            <a:solidFill>
              <a:schemeClr val="tx1">
                <a:lumMod val="50000"/>
                <a:lumOff val="50000"/>
                <a:alpha val="90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E740A467-FF69-B982-DF34-6477FB6A6A50}"/>
              </a:ext>
            </a:extLst>
          </p:cNvPr>
          <p:cNvSpPr>
            <a:spLocks noGrp="1"/>
          </p:cNvSpPr>
          <p:nvPr>
            <p:ph idx="1"/>
          </p:nvPr>
        </p:nvSpPr>
        <p:spPr>
          <a:xfrm>
            <a:off x="7859485" y="2198914"/>
            <a:ext cx="3690257" cy="3670180"/>
          </a:xfrm>
        </p:spPr>
        <p:txBody>
          <a:bodyPr>
            <a:normAutofit lnSpcReduction="10000"/>
          </a:bodyPr>
          <a:lstStyle/>
          <a:p>
            <a:pPr marL="0" indent="0">
              <a:buNone/>
            </a:pPr>
            <a:endParaRPr lang="en-GB" dirty="0"/>
          </a:p>
          <a:p>
            <a:pPr marL="0" indent="0">
              <a:buNone/>
            </a:pPr>
            <a:r>
              <a:rPr lang="en-GB" sz="2800" dirty="0">
                <a:latin typeface="Times New Roman" panose="02020603050405020304" pitchFamily="18" charset="0"/>
                <a:cs typeface="Times New Roman" panose="02020603050405020304" pitchFamily="18" charset="0"/>
              </a:rPr>
              <a:t>After analysing the questionnaire scores, which ranged from 1 to 15. The average score was 8, with a standard deviation of 3.87, indicating moderate knowledge  among participants. </a:t>
            </a:r>
          </a:p>
          <a:p>
            <a:pPr marL="0" indent="0">
              <a:buNone/>
            </a:pPr>
            <a:endParaRPr lang="en-GB" dirty="0"/>
          </a:p>
        </p:txBody>
      </p:sp>
      <p:sp>
        <p:nvSpPr>
          <p:cNvPr id="13" name="Rectangle 12">
            <a:extLst>
              <a:ext uri="{FF2B5EF4-FFF2-40B4-BE49-F238E27FC236}">
                <a16:creationId xmlns:a16="http://schemas.microsoft.com/office/drawing/2014/main" id="{1E299956-A9E7-4FC1-A0B1-D590CA9730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 y="6334316"/>
            <a:ext cx="12191985" cy="6648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5" name="Rectangle 14">
            <a:extLst>
              <a:ext uri="{FF2B5EF4-FFF2-40B4-BE49-F238E27FC236}">
                <a16:creationId xmlns:a16="http://schemas.microsoft.com/office/drawing/2014/main" id="{17FC539C-B783-4B03-9F9E-D13430F3F64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6400800"/>
            <a:ext cx="12192000"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graphicFrame>
        <p:nvGraphicFramePr>
          <p:cNvPr id="4" name="Table 3">
            <a:extLst>
              <a:ext uri="{FF2B5EF4-FFF2-40B4-BE49-F238E27FC236}">
                <a16:creationId xmlns:a16="http://schemas.microsoft.com/office/drawing/2014/main" id="{73C2D1D7-AF40-B2AB-377D-C49400B38C5D}"/>
              </a:ext>
            </a:extLst>
          </p:cNvPr>
          <p:cNvGraphicFramePr>
            <a:graphicFrameLocks noGrp="1"/>
          </p:cNvGraphicFramePr>
          <p:nvPr>
            <p:extLst>
              <p:ext uri="{D42A27DB-BD31-4B8C-83A1-F6EECF244321}">
                <p14:modId xmlns:p14="http://schemas.microsoft.com/office/powerpoint/2010/main" val="4286890242"/>
              </p:ext>
            </p:extLst>
          </p:nvPr>
        </p:nvGraphicFramePr>
        <p:xfrm>
          <a:off x="633999" y="2830303"/>
          <a:ext cx="6909804" cy="933964"/>
        </p:xfrm>
        <a:graphic>
          <a:graphicData uri="http://schemas.openxmlformats.org/drawingml/2006/table">
            <a:tbl>
              <a:tblPr firstRow="1" firstCol="1" bandRow="1"/>
              <a:tblGrid>
                <a:gridCol w="901132">
                  <a:extLst>
                    <a:ext uri="{9D8B030D-6E8A-4147-A177-3AD203B41FA5}">
                      <a16:colId xmlns:a16="http://schemas.microsoft.com/office/drawing/2014/main" val="3840635172"/>
                    </a:ext>
                  </a:extLst>
                </a:gridCol>
                <a:gridCol w="556621">
                  <a:extLst>
                    <a:ext uri="{9D8B030D-6E8A-4147-A177-3AD203B41FA5}">
                      <a16:colId xmlns:a16="http://schemas.microsoft.com/office/drawing/2014/main" val="2682982181"/>
                    </a:ext>
                  </a:extLst>
                </a:gridCol>
                <a:gridCol w="1363857">
                  <a:extLst>
                    <a:ext uri="{9D8B030D-6E8A-4147-A177-3AD203B41FA5}">
                      <a16:colId xmlns:a16="http://schemas.microsoft.com/office/drawing/2014/main" val="2723358807"/>
                    </a:ext>
                  </a:extLst>
                </a:gridCol>
                <a:gridCol w="1409454">
                  <a:extLst>
                    <a:ext uri="{9D8B030D-6E8A-4147-A177-3AD203B41FA5}">
                      <a16:colId xmlns:a16="http://schemas.microsoft.com/office/drawing/2014/main" val="2301967321"/>
                    </a:ext>
                  </a:extLst>
                </a:gridCol>
                <a:gridCol w="901132">
                  <a:extLst>
                    <a:ext uri="{9D8B030D-6E8A-4147-A177-3AD203B41FA5}">
                      <a16:colId xmlns:a16="http://schemas.microsoft.com/office/drawing/2014/main" val="3129642570"/>
                    </a:ext>
                  </a:extLst>
                </a:gridCol>
                <a:gridCol w="1777608">
                  <a:extLst>
                    <a:ext uri="{9D8B030D-6E8A-4147-A177-3AD203B41FA5}">
                      <a16:colId xmlns:a16="http://schemas.microsoft.com/office/drawing/2014/main" val="677198738"/>
                    </a:ext>
                  </a:extLst>
                </a:gridCol>
              </a:tblGrid>
              <a:tr h="466982">
                <a:tc>
                  <a:txBody>
                    <a:bodyPr/>
                    <a:lstStyle/>
                    <a:p>
                      <a:pPr>
                        <a:lnSpc>
                          <a:spcPct val="150000"/>
                        </a:lnSpc>
                        <a:spcAft>
                          <a:spcPts val="800"/>
                        </a:spcAft>
                        <a:buNone/>
                      </a:pPr>
                      <a:r>
                        <a:rPr lang="en-GB" sz="2100" kern="100">
                          <a:effectLst/>
                          <a:latin typeface="Times New Roman" panose="02020603050405020304" pitchFamily="18" charset="0"/>
                          <a:ea typeface="Aptos" panose="020B0004020202020204" pitchFamily="34" charset="0"/>
                          <a:cs typeface="Times New Roman" panose="02020603050405020304" pitchFamily="18" charset="0"/>
                        </a:rPr>
                        <a:t> </a:t>
                      </a:r>
                    </a:p>
                  </a:txBody>
                  <a:tcPr marL="72955" marR="72955"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nSpc>
                          <a:spcPct val="150000"/>
                        </a:lnSpc>
                        <a:spcAft>
                          <a:spcPts val="800"/>
                        </a:spcAft>
                        <a:buNone/>
                      </a:pPr>
                      <a:r>
                        <a:rPr lang="en-GB" sz="2100" kern="100">
                          <a:effectLst/>
                          <a:latin typeface="Times New Roman" panose="02020603050405020304" pitchFamily="18" charset="0"/>
                          <a:ea typeface="Aptos" panose="020B0004020202020204" pitchFamily="34" charset="0"/>
                          <a:cs typeface="Times New Roman" panose="02020603050405020304" pitchFamily="18" charset="0"/>
                        </a:rPr>
                        <a:t>N</a:t>
                      </a:r>
                    </a:p>
                  </a:txBody>
                  <a:tcPr marL="72955" marR="72955"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nSpc>
                          <a:spcPct val="150000"/>
                        </a:lnSpc>
                        <a:spcAft>
                          <a:spcPts val="800"/>
                        </a:spcAft>
                        <a:buNone/>
                      </a:pPr>
                      <a:r>
                        <a:rPr lang="en-GB" sz="2100" kern="100">
                          <a:effectLst/>
                          <a:latin typeface="Times New Roman" panose="02020603050405020304" pitchFamily="18" charset="0"/>
                          <a:ea typeface="Aptos" panose="020B0004020202020204" pitchFamily="34" charset="0"/>
                          <a:cs typeface="Times New Roman" panose="02020603050405020304" pitchFamily="18" charset="0"/>
                        </a:rPr>
                        <a:t>Minimum</a:t>
                      </a:r>
                    </a:p>
                  </a:txBody>
                  <a:tcPr marL="72955" marR="72955"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nSpc>
                          <a:spcPct val="150000"/>
                        </a:lnSpc>
                        <a:spcAft>
                          <a:spcPts val="800"/>
                        </a:spcAft>
                        <a:buNone/>
                      </a:pPr>
                      <a:r>
                        <a:rPr lang="en-GB" sz="2100" kern="100">
                          <a:effectLst/>
                          <a:latin typeface="Times New Roman" panose="02020603050405020304" pitchFamily="18" charset="0"/>
                          <a:ea typeface="Aptos" panose="020B0004020202020204" pitchFamily="34" charset="0"/>
                          <a:cs typeface="Times New Roman" panose="02020603050405020304" pitchFamily="18" charset="0"/>
                        </a:rPr>
                        <a:t>Maximum</a:t>
                      </a:r>
                    </a:p>
                  </a:txBody>
                  <a:tcPr marL="72955" marR="72955"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nSpc>
                          <a:spcPct val="150000"/>
                        </a:lnSpc>
                        <a:spcAft>
                          <a:spcPts val="800"/>
                        </a:spcAft>
                        <a:buNone/>
                      </a:pPr>
                      <a:r>
                        <a:rPr lang="en-GB" sz="2100" kern="100">
                          <a:effectLst/>
                          <a:latin typeface="Times New Roman" panose="02020603050405020304" pitchFamily="18" charset="0"/>
                          <a:ea typeface="Aptos" panose="020B0004020202020204" pitchFamily="34" charset="0"/>
                          <a:cs typeface="Times New Roman" panose="02020603050405020304" pitchFamily="18" charset="0"/>
                        </a:rPr>
                        <a:t>Mean</a:t>
                      </a:r>
                    </a:p>
                  </a:txBody>
                  <a:tcPr marL="72955" marR="72955"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nSpc>
                          <a:spcPct val="150000"/>
                        </a:lnSpc>
                        <a:spcAft>
                          <a:spcPts val="800"/>
                        </a:spcAft>
                        <a:buNone/>
                      </a:pPr>
                      <a:r>
                        <a:rPr lang="en-GB" sz="2100" kern="100">
                          <a:effectLst/>
                          <a:latin typeface="Times New Roman" panose="02020603050405020304" pitchFamily="18" charset="0"/>
                          <a:ea typeface="Aptos" panose="020B0004020202020204" pitchFamily="34" charset="0"/>
                          <a:cs typeface="Times New Roman" panose="02020603050405020304" pitchFamily="18" charset="0"/>
                        </a:rPr>
                        <a:t>St. Deviation </a:t>
                      </a:r>
                    </a:p>
                  </a:txBody>
                  <a:tcPr marL="72955" marR="72955"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3410061837"/>
                  </a:ext>
                </a:extLst>
              </a:tr>
              <a:tr h="466982">
                <a:tc>
                  <a:txBody>
                    <a:bodyPr/>
                    <a:lstStyle/>
                    <a:p>
                      <a:pPr>
                        <a:lnSpc>
                          <a:spcPct val="150000"/>
                        </a:lnSpc>
                        <a:spcAft>
                          <a:spcPts val="800"/>
                        </a:spcAft>
                        <a:buNone/>
                      </a:pPr>
                      <a:r>
                        <a:rPr lang="en-GB" sz="2100" kern="100">
                          <a:effectLst/>
                          <a:latin typeface="Times New Roman" panose="02020603050405020304" pitchFamily="18" charset="0"/>
                          <a:ea typeface="Aptos" panose="020B0004020202020204" pitchFamily="34" charset="0"/>
                          <a:cs typeface="Times New Roman" panose="02020603050405020304" pitchFamily="18" charset="0"/>
                        </a:rPr>
                        <a:t>Score</a:t>
                      </a:r>
                    </a:p>
                  </a:txBody>
                  <a:tcPr marL="72955" marR="72955"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nSpc>
                          <a:spcPct val="150000"/>
                        </a:lnSpc>
                        <a:spcAft>
                          <a:spcPts val="800"/>
                        </a:spcAft>
                        <a:buNone/>
                      </a:pPr>
                      <a:r>
                        <a:rPr lang="en-GB" sz="2100" kern="100">
                          <a:effectLst/>
                          <a:latin typeface="Times New Roman" panose="02020603050405020304" pitchFamily="18" charset="0"/>
                          <a:ea typeface="Aptos" panose="020B0004020202020204" pitchFamily="34" charset="0"/>
                          <a:cs typeface="Times New Roman" panose="02020603050405020304" pitchFamily="18" charset="0"/>
                        </a:rPr>
                        <a:t>32</a:t>
                      </a:r>
                    </a:p>
                  </a:txBody>
                  <a:tcPr marL="72955" marR="72955"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nSpc>
                          <a:spcPct val="150000"/>
                        </a:lnSpc>
                        <a:spcAft>
                          <a:spcPts val="800"/>
                        </a:spcAft>
                        <a:buNone/>
                      </a:pPr>
                      <a:r>
                        <a:rPr lang="en-GB" sz="2100" kern="100">
                          <a:effectLst/>
                          <a:latin typeface="Times New Roman" panose="02020603050405020304" pitchFamily="18" charset="0"/>
                          <a:ea typeface="Aptos" panose="020B0004020202020204" pitchFamily="34" charset="0"/>
                          <a:cs typeface="Times New Roman" panose="02020603050405020304" pitchFamily="18" charset="0"/>
                        </a:rPr>
                        <a:t>1</a:t>
                      </a:r>
                    </a:p>
                  </a:txBody>
                  <a:tcPr marL="72955" marR="72955"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nSpc>
                          <a:spcPct val="150000"/>
                        </a:lnSpc>
                        <a:spcAft>
                          <a:spcPts val="800"/>
                        </a:spcAft>
                        <a:buNone/>
                      </a:pPr>
                      <a:r>
                        <a:rPr lang="en-GB" sz="2100" kern="100">
                          <a:effectLst/>
                          <a:latin typeface="Times New Roman" panose="02020603050405020304" pitchFamily="18" charset="0"/>
                          <a:ea typeface="Aptos" panose="020B0004020202020204" pitchFamily="34" charset="0"/>
                          <a:cs typeface="Times New Roman" panose="02020603050405020304" pitchFamily="18" charset="0"/>
                        </a:rPr>
                        <a:t>15</a:t>
                      </a:r>
                    </a:p>
                  </a:txBody>
                  <a:tcPr marL="72955" marR="72955"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nSpc>
                          <a:spcPct val="150000"/>
                        </a:lnSpc>
                        <a:spcAft>
                          <a:spcPts val="800"/>
                        </a:spcAft>
                        <a:buNone/>
                      </a:pPr>
                      <a:r>
                        <a:rPr lang="en-GB" sz="2100" kern="100">
                          <a:effectLst/>
                          <a:latin typeface="Times New Roman" panose="02020603050405020304" pitchFamily="18" charset="0"/>
                          <a:ea typeface="Aptos" panose="020B0004020202020204" pitchFamily="34" charset="0"/>
                          <a:cs typeface="Times New Roman" panose="02020603050405020304" pitchFamily="18" charset="0"/>
                        </a:rPr>
                        <a:t>8</a:t>
                      </a:r>
                    </a:p>
                  </a:txBody>
                  <a:tcPr marL="72955" marR="72955"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nSpc>
                          <a:spcPct val="150000"/>
                        </a:lnSpc>
                        <a:spcAft>
                          <a:spcPts val="800"/>
                        </a:spcAft>
                        <a:buNone/>
                      </a:pPr>
                      <a:r>
                        <a:rPr lang="en-GB" sz="2100" kern="100">
                          <a:effectLst/>
                          <a:latin typeface="Times New Roman" panose="02020603050405020304" pitchFamily="18" charset="0"/>
                          <a:ea typeface="Aptos" panose="020B0004020202020204" pitchFamily="34" charset="0"/>
                          <a:cs typeface="Times New Roman" panose="02020603050405020304" pitchFamily="18" charset="0"/>
                        </a:rPr>
                        <a:t>3.873</a:t>
                      </a:r>
                    </a:p>
                  </a:txBody>
                  <a:tcPr marL="72955" marR="72955"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2543096597"/>
                  </a:ext>
                </a:extLst>
              </a:tr>
            </a:tbl>
          </a:graphicData>
        </a:graphic>
      </p:graphicFrame>
    </p:spTree>
    <p:extLst>
      <p:ext uri="{BB962C8B-B14F-4D97-AF65-F5344CB8AC3E}">
        <p14:creationId xmlns:p14="http://schemas.microsoft.com/office/powerpoint/2010/main" val="45315022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52ABB703-2B0E-4C3B-B4A2-F3973548E5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334316"/>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BFE9FFE-A378-27E5-6D55-74FFEC852E9F}"/>
              </a:ext>
            </a:extLst>
          </p:cNvPr>
          <p:cNvSpPr>
            <a:spLocks noGrp="1"/>
          </p:cNvSpPr>
          <p:nvPr>
            <p:ph type="title"/>
          </p:nvPr>
        </p:nvSpPr>
        <p:spPr>
          <a:xfrm>
            <a:off x="6411685" y="634946"/>
            <a:ext cx="5127171" cy="1450757"/>
          </a:xfrm>
        </p:spPr>
        <p:txBody>
          <a:bodyPr>
            <a:normAutofit/>
          </a:bodyPr>
          <a:lstStyle/>
          <a:p>
            <a:r>
              <a:rPr lang="en-GB" dirty="0">
                <a:latin typeface="Times New Roman" panose="02020603050405020304" pitchFamily="18" charset="0"/>
                <a:cs typeface="Times New Roman" panose="02020603050405020304" pitchFamily="18" charset="0"/>
              </a:rPr>
              <a:t>Age results T-test </a:t>
            </a:r>
          </a:p>
        </p:txBody>
      </p:sp>
      <p:cxnSp>
        <p:nvCxnSpPr>
          <p:cNvPr id="11" name="Straight Connector 10">
            <a:extLst>
              <a:ext uri="{FF2B5EF4-FFF2-40B4-BE49-F238E27FC236}">
                <a16:creationId xmlns:a16="http://schemas.microsoft.com/office/drawing/2014/main" id="{9C21570E-E159-49A6-9891-FA397B7A92D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411684" y="2086188"/>
            <a:ext cx="4748808" cy="0"/>
          </a:xfrm>
          <a:prstGeom prst="line">
            <a:avLst/>
          </a:prstGeom>
          <a:ln w="6350">
            <a:solidFill>
              <a:schemeClr val="tx1">
                <a:lumMod val="50000"/>
                <a:lumOff val="50000"/>
                <a:alpha val="90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6FC8D3D2-16EB-D4F3-56FA-EF5E64ED28EE}"/>
              </a:ext>
            </a:extLst>
          </p:cNvPr>
          <p:cNvSpPr>
            <a:spLocks noGrp="1"/>
          </p:cNvSpPr>
          <p:nvPr>
            <p:ph idx="1"/>
          </p:nvPr>
        </p:nvSpPr>
        <p:spPr>
          <a:xfrm>
            <a:off x="6411684" y="2198914"/>
            <a:ext cx="5127172" cy="3670180"/>
          </a:xfrm>
        </p:spPr>
        <p:txBody>
          <a:bodyPr>
            <a:noAutofit/>
          </a:bodyPr>
          <a:lstStyle/>
          <a:p>
            <a:pPr marL="0" indent="0">
              <a:buNone/>
            </a:pPr>
            <a:r>
              <a:rPr lang="en-GB" sz="2400" dirty="0">
                <a:solidFill>
                  <a:schemeClr val="tx1"/>
                </a:solidFill>
                <a:latin typeface="Times New Roman" panose="02020603050405020304" pitchFamily="18" charset="0"/>
                <a:cs typeface="Times New Roman" panose="02020603050405020304" pitchFamily="18" charset="0"/>
              </a:rPr>
              <a:t>Scores were compared between younger (18–25) and older (30+) participants using an independent t-test. While the difference wasn't statistically significant (p = .077), the effect size was large (d = -1.65), suggesting the older group may have scored lower overall. This points to a potentially meaningful age-related trend, even if not statistically confirmed. The 95% confidence interval ranged from -5.04 to 0.27.</a:t>
            </a:r>
          </a:p>
        </p:txBody>
      </p:sp>
      <p:sp>
        <p:nvSpPr>
          <p:cNvPr id="13" name="Rectangle 12">
            <a:extLst>
              <a:ext uri="{FF2B5EF4-FFF2-40B4-BE49-F238E27FC236}">
                <a16:creationId xmlns:a16="http://schemas.microsoft.com/office/drawing/2014/main" id="{E95DA498-D9A2-4DA9-B9DA-B3776E08CF7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 y="6334316"/>
            <a:ext cx="12191985" cy="6648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5" name="Rectangle 14">
            <a:extLst>
              <a:ext uri="{FF2B5EF4-FFF2-40B4-BE49-F238E27FC236}">
                <a16:creationId xmlns:a16="http://schemas.microsoft.com/office/drawing/2014/main" id="{82A73093-4B9D-420D-B17E-52293703A1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6400800"/>
            <a:ext cx="12192000"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graphicFrame>
        <p:nvGraphicFramePr>
          <p:cNvPr id="4" name="Table 3">
            <a:extLst>
              <a:ext uri="{FF2B5EF4-FFF2-40B4-BE49-F238E27FC236}">
                <a16:creationId xmlns:a16="http://schemas.microsoft.com/office/drawing/2014/main" id="{BE43146D-5F16-5F84-830D-559DCECBE569}"/>
              </a:ext>
            </a:extLst>
          </p:cNvPr>
          <p:cNvGraphicFramePr>
            <a:graphicFrameLocks noGrp="1"/>
          </p:cNvGraphicFramePr>
          <p:nvPr>
            <p:extLst>
              <p:ext uri="{D42A27DB-BD31-4B8C-83A1-F6EECF244321}">
                <p14:modId xmlns:p14="http://schemas.microsoft.com/office/powerpoint/2010/main" val="3409241861"/>
              </p:ext>
            </p:extLst>
          </p:nvPr>
        </p:nvGraphicFramePr>
        <p:xfrm>
          <a:off x="643192" y="2073567"/>
          <a:ext cx="5451628" cy="2390827"/>
        </p:xfrm>
        <a:graphic>
          <a:graphicData uri="http://schemas.openxmlformats.org/drawingml/2006/table">
            <a:tbl>
              <a:tblPr firstRow="1" firstCol="1" bandRow="1"/>
              <a:tblGrid>
                <a:gridCol w="1263145">
                  <a:extLst>
                    <a:ext uri="{9D8B030D-6E8A-4147-A177-3AD203B41FA5}">
                      <a16:colId xmlns:a16="http://schemas.microsoft.com/office/drawing/2014/main" val="2310460259"/>
                    </a:ext>
                  </a:extLst>
                </a:gridCol>
                <a:gridCol w="560642">
                  <a:extLst>
                    <a:ext uri="{9D8B030D-6E8A-4147-A177-3AD203B41FA5}">
                      <a16:colId xmlns:a16="http://schemas.microsoft.com/office/drawing/2014/main" val="2746662331"/>
                    </a:ext>
                  </a:extLst>
                </a:gridCol>
                <a:gridCol w="907641">
                  <a:extLst>
                    <a:ext uri="{9D8B030D-6E8A-4147-A177-3AD203B41FA5}">
                      <a16:colId xmlns:a16="http://schemas.microsoft.com/office/drawing/2014/main" val="132704544"/>
                    </a:ext>
                  </a:extLst>
                </a:gridCol>
                <a:gridCol w="1360100">
                  <a:extLst>
                    <a:ext uri="{9D8B030D-6E8A-4147-A177-3AD203B41FA5}">
                      <a16:colId xmlns:a16="http://schemas.microsoft.com/office/drawing/2014/main" val="1215779987"/>
                    </a:ext>
                  </a:extLst>
                </a:gridCol>
                <a:gridCol w="1360100">
                  <a:extLst>
                    <a:ext uri="{9D8B030D-6E8A-4147-A177-3AD203B41FA5}">
                      <a16:colId xmlns:a16="http://schemas.microsoft.com/office/drawing/2014/main" val="2280969009"/>
                    </a:ext>
                  </a:extLst>
                </a:gridCol>
              </a:tblGrid>
              <a:tr h="960236">
                <a:tc>
                  <a:txBody>
                    <a:bodyPr/>
                    <a:lstStyle/>
                    <a:p>
                      <a:pPr>
                        <a:lnSpc>
                          <a:spcPct val="150000"/>
                        </a:lnSpc>
                        <a:spcAft>
                          <a:spcPts val="800"/>
                        </a:spcAft>
                        <a:buNone/>
                      </a:pPr>
                      <a:r>
                        <a:rPr lang="en-GB" sz="2100" kern="100">
                          <a:effectLst/>
                          <a:latin typeface="Times New Roman" panose="02020603050405020304" pitchFamily="18" charset="0"/>
                          <a:ea typeface="Aptos" panose="020B0004020202020204" pitchFamily="34" charset="0"/>
                          <a:cs typeface="Times New Roman" panose="02020603050405020304" pitchFamily="18" charset="0"/>
                        </a:rPr>
                        <a:t>Group </a:t>
                      </a:r>
                    </a:p>
                  </a:txBody>
                  <a:tcPr marL="73482" marR="7348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nSpc>
                          <a:spcPct val="150000"/>
                        </a:lnSpc>
                        <a:spcAft>
                          <a:spcPts val="800"/>
                        </a:spcAft>
                        <a:buNone/>
                      </a:pPr>
                      <a:r>
                        <a:rPr lang="en-GB" sz="2100" kern="100">
                          <a:effectLst/>
                          <a:latin typeface="Times New Roman" panose="02020603050405020304" pitchFamily="18" charset="0"/>
                          <a:ea typeface="Aptos" panose="020B0004020202020204" pitchFamily="34" charset="0"/>
                          <a:cs typeface="Times New Roman" panose="02020603050405020304" pitchFamily="18" charset="0"/>
                        </a:rPr>
                        <a:t>N</a:t>
                      </a:r>
                    </a:p>
                  </a:txBody>
                  <a:tcPr marL="73482" marR="7348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nSpc>
                          <a:spcPct val="150000"/>
                        </a:lnSpc>
                        <a:spcAft>
                          <a:spcPts val="800"/>
                        </a:spcAft>
                        <a:buNone/>
                      </a:pPr>
                      <a:r>
                        <a:rPr lang="en-GB" sz="2100" kern="100">
                          <a:effectLst/>
                          <a:latin typeface="Times New Roman" panose="02020603050405020304" pitchFamily="18" charset="0"/>
                          <a:ea typeface="Aptos" panose="020B0004020202020204" pitchFamily="34" charset="0"/>
                          <a:cs typeface="Times New Roman" panose="02020603050405020304" pitchFamily="18" charset="0"/>
                        </a:rPr>
                        <a:t>Mean</a:t>
                      </a:r>
                    </a:p>
                  </a:txBody>
                  <a:tcPr marL="73482" marR="7348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nSpc>
                          <a:spcPct val="150000"/>
                        </a:lnSpc>
                        <a:spcAft>
                          <a:spcPts val="800"/>
                        </a:spcAft>
                        <a:buNone/>
                      </a:pPr>
                      <a:r>
                        <a:rPr lang="en-GB" sz="2100" kern="100">
                          <a:effectLst/>
                          <a:latin typeface="Times New Roman" panose="02020603050405020304" pitchFamily="18" charset="0"/>
                          <a:ea typeface="Aptos" panose="020B0004020202020204" pitchFamily="34" charset="0"/>
                          <a:cs typeface="Times New Roman" panose="02020603050405020304" pitchFamily="18" charset="0"/>
                        </a:rPr>
                        <a:t>Std. Deviation</a:t>
                      </a:r>
                    </a:p>
                  </a:txBody>
                  <a:tcPr marL="73482" marR="7348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nSpc>
                          <a:spcPct val="150000"/>
                        </a:lnSpc>
                        <a:spcAft>
                          <a:spcPts val="800"/>
                        </a:spcAft>
                        <a:buNone/>
                      </a:pPr>
                      <a:r>
                        <a:rPr lang="en-GB" sz="2100" kern="100">
                          <a:effectLst/>
                          <a:latin typeface="Times New Roman" panose="02020603050405020304" pitchFamily="18" charset="0"/>
                          <a:ea typeface="Aptos" panose="020B0004020202020204" pitchFamily="34" charset="0"/>
                          <a:cs typeface="Times New Roman" panose="02020603050405020304" pitchFamily="18" charset="0"/>
                        </a:rPr>
                        <a:t>Std. Error Mean</a:t>
                      </a:r>
                    </a:p>
                  </a:txBody>
                  <a:tcPr marL="73482" marR="7348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671416501"/>
                  </a:ext>
                </a:extLst>
              </a:tr>
              <a:tr h="960236">
                <a:tc>
                  <a:txBody>
                    <a:bodyPr/>
                    <a:lstStyle/>
                    <a:p>
                      <a:pPr>
                        <a:lnSpc>
                          <a:spcPct val="150000"/>
                        </a:lnSpc>
                        <a:spcAft>
                          <a:spcPts val="800"/>
                        </a:spcAft>
                        <a:buNone/>
                      </a:pPr>
                      <a:r>
                        <a:rPr lang="en-GB" sz="2100" kern="100">
                          <a:effectLst/>
                          <a:latin typeface="Times New Roman" panose="02020603050405020304" pitchFamily="18" charset="0"/>
                          <a:ea typeface="Aptos" panose="020B0004020202020204" pitchFamily="34" charset="0"/>
                          <a:cs typeface="Times New Roman" panose="02020603050405020304" pitchFamily="18" charset="0"/>
                        </a:rPr>
                        <a:t>1 (18–25 years)</a:t>
                      </a:r>
                    </a:p>
                  </a:txBody>
                  <a:tcPr marL="73482" marR="7348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nSpc>
                          <a:spcPct val="150000"/>
                        </a:lnSpc>
                        <a:spcAft>
                          <a:spcPts val="800"/>
                        </a:spcAft>
                        <a:buNone/>
                      </a:pPr>
                      <a:r>
                        <a:rPr lang="en-GB" sz="2100" kern="100">
                          <a:effectLst/>
                          <a:latin typeface="Times New Roman" panose="02020603050405020304" pitchFamily="18" charset="0"/>
                          <a:ea typeface="Aptos" panose="020B0004020202020204" pitchFamily="34" charset="0"/>
                          <a:cs typeface="Times New Roman" panose="02020603050405020304" pitchFamily="18" charset="0"/>
                        </a:rPr>
                        <a:t>15</a:t>
                      </a:r>
                    </a:p>
                  </a:txBody>
                  <a:tcPr marL="73482" marR="7348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nSpc>
                          <a:spcPct val="150000"/>
                        </a:lnSpc>
                        <a:spcAft>
                          <a:spcPts val="800"/>
                        </a:spcAft>
                        <a:buNone/>
                      </a:pPr>
                      <a:r>
                        <a:rPr lang="en-GB" sz="2100" kern="100">
                          <a:effectLst/>
                          <a:latin typeface="Times New Roman" panose="02020603050405020304" pitchFamily="18" charset="0"/>
                          <a:ea typeface="Aptos" panose="020B0004020202020204" pitchFamily="34" charset="0"/>
                          <a:cs typeface="Times New Roman" panose="02020603050405020304" pitchFamily="18" charset="0"/>
                        </a:rPr>
                        <a:t>6.73</a:t>
                      </a:r>
                    </a:p>
                  </a:txBody>
                  <a:tcPr marL="73482" marR="7348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nSpc>
                          <a:spcPct val="150000"/>
                        </a:lnSpc>
                        <a:spcAft>
                          <a:spcPts val="800"/>
                        </a:spcAft>
                        <a:buNone/>
                      </a:pPr>
                      <a:r>
                        <a:rPr lang="en-GB" sz="2100" kern="100">
                          <a:effectLst/>
                          <a:latin typeface="Times New Roman" panose="02020603050405020304" pitchFamily="18" charset="0"/>
                          <a:ea typeface="Aptos" panose="020B0004020202020204" pitchFamily="34" charset="0"/>
                          <a:cs typeface="Times New Roman" panose="02020603050405020304" pitchFamily="18" charset="0"/>
                        </a:rPr>
                        <a:t>4.08</a:t>
                      </a:r>
                    </a:p>
                  </a:txBody>
                  <a:tcPr marL="73482" marR="7348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nSpc>
                          <a:spcPct val="150000"/>
                        </a:lnSpc>
                        <a:spcAft>
                          <a:spcPts val="800"/>
                        </a:spcAft>
                        <a:buNone/>
                      </a:pPr>
                      <a:r>
                        <a:rPr lang="en-GB" sz="2100" kern="100">
                          <a:effectLst/>
                          <a:latin typeface="Times New Roman" panose="02020603050405020304" pitchFamily="18" charset="0"/>
                          <a:ea typeface="Aptos" panose="020B0004020202020204" pitchFamily="34" charset="0"/>
                          <a:cs typeface="Times New Roman" panose="02020603050405020304" pitchFamily="18" charset="0"/>
                        </a:rPr>
                        <a:t>1.05</a:t>
                      </a:r>
                    </a:p>
                  </a:txBody>
                  <a:tcPr marL="73482" marR="7348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3576370813"/>
                  </a:ext>
                </a:extLst>
              </a:tr>
              <a:tr h="470355">
                <a:tc>
                  <a:txBody>
                    <a:bodyPr/>
                    <a:lstStyle/>
                    <a:p>
                      <a:pPr>
                        <a:lnSpc>
                          <a:spcPct val="150000"/>
                        </a:lnSpc>
                        <a:spcAft>
                          <a:spcPts val="800"/>
                        </a:spcAft>
                        <a:buNone/>
                      </a:pPr>
                      <a:r>
                        <a:rPr lang="en-GB" sz="2100" kern="100">
                          <a:effectLst/>
                          <a:latin typeface="Times New Roman" panose="02020603050405020304" pitchFamily="18" charset="0"/>
                          <a:ea typeface="Aptos" panose="020B0004020202020204" pitchFamily="34" charset="0"/>
                          <a:cs typeface="Times New Roman" panose="02020603050405020304" pitchFamily="18" charset="0"/>
                        </a:rPr>
                        <a:t>2 (30+)</a:t>
                      </a:r>
                    </a:p>
                  </a:txBody>
                  <a:tcPr marL="73482" marR="7348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nSpc>
                          <a:spcPct val="150000"/>
                        </a:lnSpc>
                        <a:spcAft>
                          <a:spcPts val="800"/>
                        </a:spcAft>
                        <a:buNone/>
                      </a:pPr>
                      <a:r>
                        <a:rPr lang="en-GB" sz="2100" kern="100">
                          <a:effectLst/>
                          <a:latin typeface="Times New Roman" panose="02020603050405020304" pitchFamily="18" charset="0"/>
                          <a:ea typeface="Aptos" panose="020B0004020202020204" pitchFamily="34" charset="0"/>
                          <a:cs typeface="Times New Roman" panose="02020603050405020304" pitchFamily="18" charset="0"/>
                        </a:rPr>
                        <a:t>17</a:t>
                      </a:r>
                    </a:p>
                  </a:txBody>
                  <a:tcPr marL="73482" marR="7348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nSpc>
                          <a:spcPct val="150000"/>
                        </a:lnSpc>
                        <a:spcAft>
                          <a:spcPts val="800"/>
                        </a:spcAft>
                        <a:buNone/>
                      </a:pPr>
                      <a:r>
                        <a:rPr lang="en-GB" sz="2100" kern="100">
                          <a:effectLst/>
                          <a:latin typeface="Times New Roman" panose="02020603050405020304" pitchFamily="18" charset="0"/>
                          <a:ea typeface="Aptos" panose="020B0004020202020204" pitchFamily="34" charset="0"/>
                          <a:cs typeface="Times New Roman" panose="02020603050405020304" pitchFamily="18" charset="0"/>
                        </a:rPr>
                        <a:t>9.12</a:t>
                      </a:r>
                    </a:p>
                  </a:txBody>
                  <a:tcPr marL="73482" marR="7348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nSpc>
                          <a:spcPct val="150000"/>
                        </a:lnSpc>
                        <a:spcAft>
                          <a:spcPts val="800"/>
                        </a:spcAft>
                        <a:buNone/>
                      </a:pPr>
                      <a:r>
                        <a:rPr lang="en-GB" sz="2100" kern="100">
                          <a:effectLst/>
                          <a:latin typeface="Times New Roman" panose="02020603050405020304" pitchFamily="18" charset="0"/>
                          <a:ea typeface="Aptos" panose="020B0004020202020204" pitchFamily="34" charset="0"/>
                          <a:cs typeface="Times New Roman" panose="02020603050405020304" pitchFamily="18" charset="0"/>
                        </a:rPr>
                        <a:t>3.28</a:t>
                      </a:r>
                    </a:p>
                  </a:txBody>
                  <a:tcPr marL="73482" marR="7348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nSpc>
                          <a:spcPct val="150000"/>
                        </a:lnSpc>
                        <a:spcAft>
                          <a:spcPts val="800"/>
                        </a:spcAft>
                        <a:buNone/>
                      </a:pPr>
                      <a:r>
                        <a:rPr lang="en-GB" sz="2100" kern="100">
                          <a:effectLst/>
                          <a:latin typeface="Times New Roman" panose="02020603050405020304" pitchFamily="18" charset="0"/>
                          <a:ea typeface="Aptos" panose="020B0004020202020204" pitchFamily="34" charset="0"/>
                          <a:cs typeface="Times New Roman" panose="02020603050405020304" pitchFamily="18" charset="0"/>
                        </a:rPr>
                        <a:t>0.79</a:t>
                      </a:r>
                    </a:p>
                  </a:txBody>
                  <a:tcPr marL="73482" marR="7348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1781219985"/>
                  </a:ext>
                </a:extLst>
              </a:tr>
            </a:tbl>
          </a:graphicData>
        </a:graphic>
      </p:graphicFrame>
    </p:spTree>
    <p:extLst>
      <p:ext uri="{BB962C8B-B14F-4D97-AF65-F5344CB8AC3E}">
        <p14:creationId xmlns:p14="http://schemas.microsoft.com/office/powerpoint/2010/main" val="337398408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52ABB703-2B0E-4C3B-B4A2-F3973548E5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334316"/>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5475B0A-AE08-6EDB-F812-70BD682E9B88}"/>
              </a:ext>
            </a:extLst>
          </p:cNvPr>
          <p:cNvSpPr>
            <a:spLocks noGrp="1"/>
          </p:cNvSpPr>
          <p:nvPr>
            <p:ph type="title"/>
          </p:nvPr>
        </p:nvSpPr>
        <p:spPr>
          <a:xfrm>
            <a:off x="6411685" y="634946"/>
            <a:ext cx="5127171" cy="1450757"/>
          </a:xfrm>
        </p:spPr>
        <p:txBody>
          <a:bodyPr>
            <a:normAutofit/>
          </a:bodyPr>
          <a:lstStyle/>
          <a:p>
            <a:r>
              <a:rPr lang="en-GB" dirty="0">
                <a:latin typeface="Times New Roman" panose="02020603050405020304" pitchFamily="18" charset="0"/>
                <a:cs typeface="Times New Roman" panose="02020603050405020304" pitchFamily="18" charset="0"/>
              </a:rPr>
              <a:t>Run Ability group t-test </a:t>
            </a:r>
          </a:p>
        </p:txBody>
      </p:sp>
      <p:cxnSp>
        <p:nvCxnSpPr>
          <p:cNvPr id="11" name="Straight Connector 10">
            <a:extLst>
              <a:ext uri="{FF2B5EF4-FFF2-40B4-BE49-F238E27FC236}">
                <a16:creationId xmlns:a16="http://schemas.microsoft.com/office/drawing/2014/main" id="{9C21570E-E159-49A6-9891-FA397B7A92D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411684" y="2086188"/>
            <a:ext cx="4748808" cy="0"/>
          </a:xfrm>
          <a:prstGeom prst="line">
            <a:avLst/>
          </a:prstGeom>
          <a:ln w="6350">
            <a:solidFill>
              <a:schemeClr val="tx1">
                <a:lumMod val="50000"/>
                <a:lumOff val="50000"/>
                <a:alpha val="90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5B00F9EE-09B9-7A7B-CD74-69973B573C5B}"/>
              </a:ext>
            </a:extLst>
          </p:cNvPr>
          <p:cNvSpPr>
            <a:spLocks noGrp="1"/>
          </p:cNvSpPr>
          <p:nvPr>
            <p:ph idx="1"/>
          </p:nvPr>
        </p:nvSpPr>
        <p:spPr>
          <a:xfrm>
            <a:off x="6411684" y="2198914"/>
            <a:ext cx="5127172" cy="3670180"/>
          </a:xfrm>
        </p:spPr>
        <p:txBody>
          <a:bodyPr>
            <a:noAutofit/>
          </a:bodyPr>
          <a:lstStyle/>
          <a:p>
            <a:pPr marL="0" indent="0">
              <a:buNone/>
            </a:pPr>
            <a:r>
              <a:rPr lang="en-GB" sz="2800" dirty="0">
                <a:solidFill>
                  <a:schemeClr val="tx1"/>
                </a:solidFill>
                <a:latin typeface="Times New Roman" panose="02020603050405020304" pitchFamily="18" charset="0"/>
                <a:cs typeface="Times New Roman" panose="02020603050405020304" pitchFamily="18" charset="0"/>
              </a:rPr>
              <a:t>Questionnaire scores were compared between two running ability groups Group1- 3 and Group 4-6. There was no significant difference (p = .856), and the effect size was very small (d = -0.03), indicating minimal difference between the groups. The 95% confidence interval ranged from -3.05 to 2.55.</a:t>
            </a:r>
          </a:p>
        </p:txBody>
      </p:sp>
      <p:sp>
        <p:nvSpPr>
          <p:cNvPr id="13" name="Rectangle 12">
            <a:extLst>
              <a:ext uri="{FF2B5EF4-FFF2-40B4-BE49-F238E27FC236}">
                <a16:creationId xmlns:a16="http://schemas.microsoft.com/office/drawing/2014/main" id="{E95DA498-D9A2-4DA9-B9DA-B3776E08CF7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 y="6334316"/>
            <a:ext cx="12191985" cy="6648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5" name="Rectangle 14">
            <a:extLst>
              <a:ext uri="{FF2B5EF4-FFF2-40B4-BE49-F238E27FC236}">
                <a16:creationId xmlns:a16="http://schemas.microsoft.com/office/drawing/2014/main" id="{82A73093-4B9D-420D-B17E-52293703A1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6400800"/>
            <a:ext cx="12192000"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graphicFrame>
        <p:nvGraphicFramePr>
          <p:cNvPr id="4" name="Table 3">
            <a:extLst>
              <a:ext uri="{FF2B5EF4-FFF2-40B4-BE49-F238E27FC236}">
                <a16:creationId xmlns:a16="http://schemas.microsoft.com/office/drawing/2014/main" id="{37EF1A57-D2A3-B4B5-3767-D5F5D09C49B4}"/>
              </a:ext>
            </a:extLst>
          </p:cNvPr>
          <p:cNvGraphicFramePr>
            <a:graphicFrameLocks noGrp="1"/>
          </p:cNvGraphicFramePr>
          <p:nvPr>
            <p:extLst>
              <p:ext uri="{D42A27DB-BD31-4B8C-83A1-F6EECF244321}">
                <p14:modId xmlns:p14="http://schemas.microsoft.com/office/powerpoint/2010/main" val="1097149709"/>
              </p:ext>
            </p:extLst>
          </p:nvPr>
        </p:nvGraphicFramePr>
        <p:xfrm>
          <a:off x="643192" y="1772085"/>
          <a:ext cx="5451630" cy="2993790"/>
        </p:xfrm>
        <a:graphic>
          <a:graphicData uri="http://schemas.openxmlformats.org/drawingml/2006/table">
            <a:tbl>
              <a:tblPr firstRow="1" firstCol="1" bandRow="1"/>
              <a:tblGrid>
                <a:gridCol w="1316236">
                  <a:extLst>
                    <a:ext uri="{9D8B030D-6E8A-4147-A177-3AD203B41FA5}">
                      <a16:colId xmlns:a16="http://schemas.microsoft.com/office/drawing/2014/main" val="2888631918"/>
                    </a:ext>
                  </a:extLst>
                </a:gridCol>
                <a:gridCol w="564953">
                  <a:extLst>
                    <a:ext uri="{9D8B030D-6E8A-4147-A177-3AD203B41FA5}">
                      <a16:colId xmlns:a16="http://schemas.microsoft.com/office/drawing/2014/main" val="627462310"/>
                    </a:ext>
                  </a:extLst>
                </a:gridCol>
                <a:gridCol w="922207">
                  <a:extLst>
                    <a:ext uri="{9D8B030D-6E8A-4147-A177-3AD203B41FA5}">
                      <a16:colId xmlns:a16="http://schemas.microsoft.com/office/drawing/2014/main" val="1709165179"/>
                    </a:ext>
                  </a:extLst>
                </a:gridCol>
                <a:gridCol w="1388038">
                  <a:extLst>
                    <a:ext uri="{9D8B030D-6E8A-4147-A177-3AD203B41FA5}">
                      <a16:colId xmlns:a16="http://schemas.microsoft.com/office/drawing/2014/main" val="4290383536"/>
                    </a:ext>
                  </a:extLst>
                </a:gridCol>
                <a:gridCol w="1260196">
                  <a:extLst>
                    <a:ext uri="{9D8B030D-6E8A-4147-A177-3AD203B41FA5}">
                      <a16:colId xmlns:a16="http://schemas.microsoft.com/office/drawing/2014/main" val="864835354"/>
                    </a:ext>
                  </a:extLst>
                </a:gridCol>
              </a:tblGrid>
              <a:tr h="997930">
                <a:tc>
                  <a:txBody>
                    <a:bodyPr/>
                    <a:lstStyle/>
                    <a:p>
                      <a:pPr>
                        <a:lnSpc>
                          <a:spcPct val="150000"/>
                        </a:lnSpc>
                        <a:spcAft>
                          <a:spcPts val="800"/>
                        </a:spcAft>
                        <a:buNone/>
                      </a:pPr>
                      <a:r>
                        <a:rPr lang="en-GB" sz="2200" kern="100">
                          <a:effectLst/>
                          <a:latin typeface="Times New Roman" panose="02020603050405020304" pitchFamily="18" charset="0"/>
                          <a:ea typeface="Aptos" panose="020B0004020202020204" pitchFamily="34" charset="0"/>
                          <a:cs typeface="Times New Roman" panose="02020603050405020304" pitchFamily="18" charset="0"/>
                        </a:rPr>
                        <a:t>Group</a:t>
                      </a:r>
                      <a:endParaRPr lang="en-GB" sz="2200" kern="100">
                        <a:effectLst/>
                        <a:latin typeface="Aptos" panose="020B0004020202020204" pitchFamily="34" charset="0"/>
                        <a:ea typeface="Aptos" panose="020B0004020202020204" pitchFamily="34" charset="0"/>
                        <a:cs typeface="Times New Roman" panose="02020603050405020304" pitchFamily="18" charset="0"/>
                      </a:endParaRPr>
                    </a:p>
                  </a:txBody>
                  <a:tcPr marL="75654" marR="75654"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nSpc>
                          <a:spcPct val="150000"/>
                        </a:lnSpc>
                        <a:spcAft>
                          <a:spcPts val="800"/>
                        </a:spcAft>
                        <a:buNone/>
                      </a:pPr>
                      <a:r>
                        <a:rPr lang="en-GB" sz="2200" kern="100">
                          <a:effectLst/>
                          <a:latin typeface="Times New Roman" panose="02020603050405020304" pitchFamily="18" charset="0"/>
                          <a:ea typeface="Aptos" panose="020B0004020202020204" pitchFamily="34" charset="0"/>
                          <a:cs typeface="Times New Roman" panose="02020603050405020304" pitchFamily="18" charset="0"/>
                        </a:rPr>
                        <a:t>N</a:t>
                      </a:r>
                      <a:endParaRPr lang="en-GB" sz="2200" kern="100">
                        <a:effectLst/>
                        <a:latin typeface="Aptos" panose="020B0004020202020204" pitchFamily="34" charset="0"/>
                        <a:ea typeface="Aptos" panose="020B0004020202020204" pitchFamily="34" charset="0"/>
                        <a:cs typeface="Times New Roman" panose="02020603050405020304" pitchFamily="18" charset="0"/>
                      </a:endParaRPr>
                    </a:p>
                  </a:txBody>
                  <a:tcPr marL="75654" marR="75654"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nSpc>
                          <a:spcPct val="150000"/>
                        </a:lnSpc>
                        <a:spcAft>
                          <a:spcPts val="800"/>
                        </a:spcAft>
                        <a:buNone/>
                      </a:pPr>
                      <a:r>
                        <a:rPr lang="en-GB" sz="2200" kern="100">
                          <a:effectLst/>
                          <a:latin typeface="Times New Roman" panose="02020603050405020304" pitchFamily="18" charset="0"/>
                          <a:ea typeface="Aptos" panose="020B0004020202020204" pitchFamily="34" charset="0"/>
                          <a:cs typeface="Times New Roman" panose="02020603050405020304" pitchFamily="18" charset="0"/>
                        </a:rPr>
                        <a:t>Mean</a:t>
                      </a:r>
                      <a:endParaRPr lang="en-GB" sz="2200" kern="100">
                        <a:effectLst/>
                        <a:latin typeface="Aptos" panose="020B0004020202020204" pitchFamily="34" charset="0"/>
                        <a:ea typeface="Aptos" panose="020B0004020202020204" pitchFamily="34" charset="0"/>
                        <a:cs typeface="Times New Roman" panose="02020603050405020304" pitchFamily="18" charset="0"/>
                      </a:endParaRPr>
                    </a:p>
                  </a:txBody>
                  <a:tcPr marL="75654" marR="75654"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nSpc>
                          <a:spcPct val="150000"/>
                        </a:lnSpc>
                        <a:spcAft>
                          <a:spcPts val="800"/>
                        </a:spcAft>
                        <a:buNone/>
                      </a:pPr>
                      <a:r>
                        <a:rPr lang="en-GB" sz="2200" kern="100">
                          <a:effectLst/>
                          <a:latin typeface="Times New Roman" panose="02020603050405020304" pitchFamily="18" charset="0"/>
                          <a:ea typeface="Aptos" panose="020B0004020202020204" pitchFamily="34" charset="0"/>
                          <a:cs typeface="Times New Roman" panose="02020603050405020304" pitchFamily="18" charset="0"/>
                        </a:rPr>
                        <a:t>St. Deviation</a:t>
                      </a:r>
                      <a:endParaRPr lang="en-GB" sz="2200" kern="100">
                        <a:effectLst/>
                        <a:latin typeface="Aptos" panose="020B0004020202020204" pitchFamily="34" charset="0"/>
                        <a:ea typeface="Aptos" panose="020B0004020202020204" pitchFamily="34" charset="0"/>
                        <a:cs typeface="Times New Roman" panose="02020603050405020304" pitchFamily="18" charset="0"/>
                      </a:endParaRPr>
                    </a:p>
                  </a:txBody>
                  <a:tcPr marL="75654" marR="75654"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nSpc>
                          <a:spcPct val="150000"/>
                        </a:lnSpc>
                        <a:spcAft>
                          <a:spcPts val="800"/>
                        </a:spcAft>
                        <a:buNone/>
                      </a:pPr>
                      <a:r>
                        <a:rPr lang="en-GB" sz="2200" kern="100">
                          <a:effectLst/>
                          <a:latin typeface="Times New Roman" panose="02020603050405020304" pitchFamily="18" charset="0"/>
                          <a:ea typeface="Aptos" panose="020B0004020202020204" pitchFamily="34" charset="0"/>
                          <a:cs typeface="Times New Roman" panose="02020603050405020304" pitchFamily="18" charset="0"/>
                        </a:rPr>
                        <a:t>St. Error Mean</a:t>
                      </a:r>
                      <a:endParaRPr lang="en-GB" sz="2200" kern="100">
                        <a:effectLst/>
                        <a:latin typeface="Aptos" panose="020B0004020202020204" pitchFamily="34" charset="0"/>
                        <a:ea typeface="Aptos" panose="020B0004020202020204" pitchFamily="34" charset="0"/>
                        <a:cs typeface="Times New Roman" panose="02020603050405020304" pitchFamily="18" charset="0"/>
                      </a:endParaRPr>
                    </a:p>
                  </a:txBody>
                  <a:tcPr marL="75654" marR="75654"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3998459348"/>
                  </a:ext>
                </a:extLst>
              </a:tr>
              <a:tr h="997930">
                <a:tc>
                  <a:txBody>
                    <a:bodyPr/>
                    <a:lstStyle/>
                    <a:p>
                      <a:pPr>
                        <a:lnSpc>
                          <a:spcPct val="150000"/>
                        </a:lnSpc>
                        <a:spcAft>
                          <a:spcPts val="800"/>
                        </a:spcAft>
                        <a:buNone/>
                      </a:pPr>
                      <a:r>
                        <a:rPr lang="en-GB" sz="2200" kern="100">
                          <a:effectLst/>
                          <a:latin typeface="Times New Roman" panose="02020603050405020304" pitchFamily="18" charset="0"/>
                          <a:ea typeface="Aptos" panose="020B0004020202020204" pitchFamily="34" charset="0"/>
                          <a:cs typeface="Times New Roman" panose="02020603050405020304" pitchFamily="18" charset="0"/>
                        </a:rPr>
                        <a:t>3 (Group 1-3)</a:t>
                      </a:r>
                      <a:endParaRPr lang="en-GB" sz="2200" kern="100">
                        <a:effectLst/>
                        <a:latin typeface="Aptos" panose="020B0004020202020204" pitchFamily="34" charset="0"/>
                        <a:ea typeface="Aptos" panose="020B0004020202020204" pitchFamily="34" charset="0"/>
                        <a:cs typeface="Times New Roman" panose="02020603050405020304" pitchFamily="18" charset="0"/>
                      </a:endParaRPr>
                    </a:p>
                  </a:txBody>
                  <a:tcPr marL="75654" marR="75654"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nSpc>
                          <a:spcPct val="150000"/>
                        </a:lnSpc>
                        <a:spcAft>
                          <a:spcPts val="800"/>
                        </a:spcAft>
                        <a:buNone/>
                      </a:pPr>
                      <a:r>
                        <a:rPr lang="en-GB" sz="2200" kern="100">
                          <a:effectLst/>
                          <a:latin typeface="Times New Roman" panose="02020603050405020304" pitchFamily="18" charset="0"/>
                          <a:ea typeface="Aptos" panose="020B0004020202020204" pitchFamily="34" charset="0"/>
                          <a:cs typeface="Times New Roman" panose="02020603050405020304" pitchFamily="18" charset="0"/>
                        </a:rPr>
                        <a:t>17</a:t>
                      </a:r>
                      <a:endParaRPr lang="en-GB" sz="2200" kern="100">
                        <a:effectLst/>
                        <a:latin typeface="Aptos" panose="020B0004020202020204" pitchFamily="34" charset="0"/>
                        <a:ea typeface="Aptos" panose="020B0004020202020204" pitchFamily="34" charset="0"/>
                        <a:cs typeface="Times New Roman" panose="02020603050405020304" pitchFamily="18" charset="0"/>
                      </a:endParaRPr>
                    </a:p>
                  </a:txBody>
                  <a:tcPr marL="75654" marR="75654"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nSpc>
                          <a:spcPct val="150000"/>
                        </a:lnSpc>
                        <a:spcAft>
                          <a:spcPts val="800"/>
                        </a:spcAft>
                        <a:buNone/>
                      </a:pPr>
                      <a:r>
                        <a:rPr lang="en-GB" sz="2200" kern="100">
                          <a:effectLst/>
                          <a:latin typeface="Times New Roman" panose="02020603050405020304" pitchFamily="18" charset="0"/>
                          <a:ea typeface="Aptos" panose="020B0004020202020204" pitchFamily="34" charset="0"/>
                          <a:cs typeface="Times New Roman" panose="02020603050405020304" pitchFamily="18" charset="0"/>
                        </a:rPr>
                        <a:t>7.88</a:t>
                      </a:r>
                      <a:endParaRPr lang="en-GB" sz="2200" kern="100">
                        <a:effectLst/>
                        <a:latin typeface="Aptos" panose="020B0004020202020204" pitchFamily="34" charset="0"/>
                        <a:ea typeface="Aptos" panose="020B0004020202020204" pitchFamily="34" charset="0"/>
                        <a:cs typeface="Times New Roman" panose="02020603050405020304" pitchFamily="18" charset="0"/>
                      </a:endParaRPr>
                    </a:p>
                  </a:txBody>
                  <a:tcPr marL="75654" marR="75654"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nSpc>
                          <a:spcPct val="150000"/>
                        </a:lnSpc>
                        <a:spcAft>
                          <a:spcPts val="800"/>
                        </a:spcAft>
                        <a:buNone/>
                      </a:pPr>
                      <a:r>
                        <a:rPr lang="en-GB" sz="2200" kern="100">
                          <a:effectLst/>
                          <a:latin typeface="Times New Roman" panose="02020603050405020304" pitchFamily="18" charset="0"/>
                          <a:ea typeface="Aptos" panose="020B0004020202020204" pitchFamily="34" charset="0"/>
                          <a:cs typeface="Times New Roman" panose="02020603050405020304" pitchFamily="18" charset="0"/>
                        </a:rPr>
                        <a:t>4.19</a:t>
                      </a:r>
                      <a:endParaRPr lang="en-GB" sz="2200" kern="100">
                        <a:effectLst/>
                        <a:latin typeface="Aptos" panose="020B0004020202020204" pitchFamily="34" charset="0"/>
                        <a:ea typeface="Aptos" panose="020B0004020202020204" pitchFamily="34" charset="0"/>
                        <a:cs typeface="Times New Roman" panose="02020603050405020304" pitchFamily="18" charset="0"/>
                      </a:endParaRPr>
                    </a:p>
                  </a:txBody>
                  <a:tcPr marL="75654" marR="75654"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nSpc>
                          <a:spcPct val="150000"/>
                        </a:lnSpc>
                        <a:spcAft>
                          <a:spcPts val="800"/>
                        </a:spcAft>
                        <a:buNone/>
                      </a:pPr>
                      <a:r>
                        <a:rPr lang="en-GB" sz="2200" kern="100">
                          <a:effectLst/>
                          <a:latin typeface="Times New Roman" panose="02020603050405020304" pitchFamily="18" charset="0"/>
                          <a:ea typeface="Aptos" panose="020B0004020202020204" pitchFamily="34" charset="0"/>
                          <a:cs typeface="Times New Roman" panose="02020603050405020304" pitchFamily="18" charset="0"/>
                        </a:rPr>
                        <a:t>1.02</a:t>
                      </a:r>
                      <a:endParaRPr lang="en-GB" sz="2200" kern="100">
                        <a:effectLst/>
                        <a:latin typeface="Aptos" panose="020B0004020202020204" pitchFamily="34" charset="0"/>
                        <a:ea typeface="Aptos" panose="020B0004020202020204" pitchFamily="34" charset="0"/>
                        <a:cs typeface="Times New Roman" panose="02020603050405020304" pitchFamily="18" charset="0"/>
                      </a:endParaRPr>
                    </a:p>
                  </a:txBody>
                  <a:tcPr marL="75654" marR="75654"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3467386355"/>
                  </a:ext>
                </a:extLst>
              </a:tr>
              <a:tr h="997930">
                <a:tc>
                  <a:txBody>
                    <a:bodyPr/>
                    <a:lstStyle/>
                    <a:p>
                      <a:pPr>
                        <a:lnSpc>
                          <a:spcPct val="150000"/>
                        </a:lnSpc>
                        <a:spcAft>
                          <a:spcPts val="800"/>
                        </a:spcAft>
                        <a:buNone/>
                      </a:pPr>
                      <a:r>
                        <a:rPr lang="en-GB" sz="2200" kern="100">
                          <a:effectLst/>
                          <a:latin typeface="Times New Roman" panose="02020603050405020304" pitchFamily="18" charset="0"/>
                          <a:ea typeface="Aptos" panose="020B0004020202020204" pitchFamily="34" charset="0"/>
                          <a:cs typeface="Times New Roman" panose="02020603050405020304" pitchFamily="18" charset="0"/>
                        </a:rPr>
                        <a:t>4 (Group 4-6)</a:t>
                      </a:r>
                      <a:endParaRPr lang="en-GB" sz="2200" kern="100">
                        <a:effectLst/>
                        <a:latin typeface="Aptos" panose="020B0004020202020204" pitchFamily="34" charset="0"/>
                        <a:ea typeface="Aptos" panose="020B0004020202020204" pitchFamily="34" charset="0"/>
                        <a:cs typeface="Times New Roman" panose="02020603050405020304" pitchFamily="18" charset="0"/>
                      </a:endParaRPr>
                    </a:p>
                  </a:txBody>
                  <a:tcPr marL="75654" marR="75654"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nSpc>
                          <a:spcPct val="150000"/>
                        </a:lnSpc>
                        <a:spcAft>
                          <a:spcPts val="800"/>
                        </a:spcAft>
                        <a:buNone/>
                      </a:pPr>
                      <a:r>
                        <a:rPr lang="en-GB" sz="2200" kern="100">
                          <a:effectLst/>
                          <a:latin typeface="Times New Roman" panose="02020603050405020304" pitchFamily="18" charset="0"/>
                          <a:ea typeface="Aptos" panose="020B0004020202020204" pitchFamily="34" charset="0"/>
                          <a:cs typeface="Times New Roman" panose="02020603050405020304" pitchFamily="18" charset="0"/>
                        </a:rPr>
                        <a:t>15</a:t>
                      </a:r>
                      <a:endParaRPr lang="en-GB" sz="2200" kern="100">
                        <a:effectLst/>
                        <a:latin typeface="Aptos" panose="020B0004020202020204" pitchFamily="34" charset="0"/>
                        <a:ea typeface="Aptos" panose="020B0004020202020204" pitchFamily="34" charset="0"/>
                        <a:cs typeface="Times New Roman" panose="02020603050405020304" pitchFamily="18" charset="0"/>
                      </a:endParaRPr>
                    </a:p>
                  </a:txBody>
                  <a:tcPr marL="75654" marR="75654"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nSpc>
                          <a:spcPct val="150000"/>
                        </a:lnSpc>
                        <a:spcAft>
                          <a:spcPts val="800"/>
                        </a:spcAft>
                        <a:buNone/>
                      </a:pPr>
                      <a:r>
                        <a:rPr lang="en-GB" sz="2200" kern="100">
                          <a:effectLst/>
                          <a:latin typeface="Times New Roman" panose="02020603050405020304" pitchFamily="18" charset="0"/>
                          <a:ea typeface="Aptos" panose="020B0004020202020204" pitchFamily="34" charset="0"/>
                          <a:cs typeface="Times New Roman" panose="02020603050405020304" pitchFamily="18" charset="0"/>
                        </a:rPr>
                        <a:t>8.13</a:t>
                      </a:r>
                      <a:endParaRPr lang="en-GB" sz="2200" kern="100">
                        <a:effectLst/>
                        <a:latin typeface="Aptos" panose="020B0004020202020204" pitchFamily="34" charset="0"/>
                        <a:ea typeface="Aptos" panose="020B0004020202020204" pitchFamily="34" charset="0"/>
                        <a:cs typeface="Times New Roman" panose="02020603050405020304" pitchFamily="18" charset="0"/>
                      </a:endParaRPr>
                    </a:p>
                  </a:txBody>
                  <a:tcPr marL="75654" marR="75654"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nSpc>
                          <a:spcPct val="150000"/>
                        </a:lnSpc>
                        <a:spcAft>
                          <a:spcPts val="800"/>
                        </a:spcAft>
                        <a:buNone/>
                      </a:pPr>
                      <a:r>
                        <a:rPr lang="en-GB" sz="2200" kern="100">
                          <a:effectLst/>
                          <a:latin typeface="Times New Roman" panose="02020603050405020304" pitchFamily="18" charset="0"/>
                          <a:ea typeface="Aptos" panose="020B0004020202020204" pitchFamily="34" charset="0"/>
                          <a:cs typeface="Times New Roman" panose="02020603050405020304" pitchFamily="18" charset="0"/>
                        </a:rPr>
                        <a:t>3.46</a:t>
                      </a:r>
                      <a:endParaRPr lang="en-GB" sz="2200" kern="100">
                        <a:effectLst/>
                        <a:latin typeface="Aptos" panose="020B0004020202020204" pitchFamily="34" charset="0"/>
                        <a:ea typeface="Aptos" panose="020B0004020202020204" pitchFamily="34" charset="0"/>
                        <a:cs typeface="Times New Roman" panose="02020603050405020304" pitchFamily="18" charset="0"/>
                      </a:endParaRPr>
                    </a:p>
                  </a:txBody>
                  <a:tcPr marL="75654" marR="75654"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nSpc>
                          <a:spcPct val="150000"/>
                        </a:lnSpc>
                        <a:spcAft>
                          <a:spcPts val="800"/>
                        </a:spcAft>
                        <a:buNone/>
                      </a:pPr>
                      <a:r>
                        <a:rPr lang="en-GB" sz="2200" kern="100">
                          <a:effectLst/>
                          <a:latin typeface="Times New Roman" panose="02020603050405020304" pitchFamily="18" charset="0"/>
                          <a:ea typeface="Aptos" panose="020B0004020202020204" pitchFamily="34" charset="0"/>
                          <a:cs typeface="Times New Roman" panose="02020603050405020304" pitchFamily="18" charset="0"/>
                        </a:rPr>
                        <a:t>0.89</a:t>
                      </a:r>
                      <a:endParaRPr lang="en-GB" sz="2200" kern="100">
                        <a:effectLst/>
                        <a:latin typeface="Aptos" panose="020B0004020202020204" pitchFamily="34" charset="0"/>
                        <a:ea typeface="Aptos" panose="020B0004020202020204" pitchFamily="34" charset="0"/>
                        <a:cs typeface="Times New Roman" panose="02020603050405020304" pitchFamily="18" charset="0"/>
                      </a:endParaRPr>
                    </a:p>
                  </a:txBody>
                  <a:tcPr marL="75654" marR="75654"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4216903695"/>
                  </a:ext>
                </a:extLst>
              </a:tr>
            </a:tbl>
          </a:graphicData>
        </a:graphic>
      </p:graphicFrame>
    </p:spTree>
    <p:extLst>
      <p:ext uri="{BB962C8B-B14F-4D97-AF65-F5344CB8AC3E}">
        <p14:creationId xmlns:p14="http://schemas.microsoft.com/office/powerpoint/2010/main" val="385663289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CECF0FC6-D57B-48B6-9036-F4FFD91A4B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6315" cy="6858000"/>
          </a:xfrm>
          <a:prstGeom prst="rect">
            <a:avLst/>
          </a:prstGeom>
          <a:ln>
            <a:noFill/>
          </a:ln>
        </p:spPr>
        <p:style>
          <a:lnRef idx="2">
            <a:schemeClr val="accent6">
              <a:shade val="50000"/>
            </a:schemeClr>
          </a:lnRef>
          <a:fillRef idx="1001">
            <a:schemeClr val="lt1"/>
          </a:fillRef>
          <a:effectRef idx="0">
            <a:schemeClr val="accent6"/>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5306279-8EB2-CF77-50F0-89826301A1EB}"/>
              </a:ext>
            </a:extLst>
          </p:cNvPr>
          <p:cNvSpPr>
            <a:spLocks noGrp="1"/>
          </p:cNvSpPr>
          <p:nvPr>
            <p:ph type="title"/>
          </p:nvPr>
        </p:nvSpPr>
        <p:spPr>
          <a:xfrm>
            <a:off x="990932" y="286603"/>
            <a:ext cx="6750987" cy="1450757"/>
          </a:xfrm>
        </p:spPr>
        <p:txBody>
          <a:bodyPr>
            <a:normAutofit/>
          </a:bodyPr>
          <a:lstStyle/>
          <a:p>
            <a:r>
              <a:rPr lang="en-GB" dirty="0">
                <a:solidFill>
                  <a:schemeClr val="accent2"/>
                </a:solidFill>
                <a:latin typeface="Times New Roman" panose="02020603050405020304" pitchFamily="18" charset="0"/>
                <a:cs typeface="Times New Roman" panose="02020603050405020304" pitchFamily="18" charset="0"/>
              </a:rPr>
              <a:t>Phase 2 results</a:t>
            </a:r>
          </a:p>
        </p:txBody>
      </p:sp>
      <p:sp>
        <p:nvSpPr>
          <p:cNvPr id="7" name="Content Placeholder 6">
            <a:extLst>
              <a:ext uri="{FF2B5EF4-FFF2-40B4-BE49-F238E27FC236}">
                <a16:creationId xmlns:a16="http://schemas.microsoft.com/office/drawing/2014/main" id="{0F2CFFC8-1034-7CB8-2BE6-E0FF388EB013}"/>
              </a:ext>
            </a:extLst>
          </p:cNvPr>
          <p:cNvSpPr>
            <a:spLocks noGrp="1"/>
          </p:cNvSpPr>
          <p:nvPr>
            <p:ph idx="1"/>
          </p:nvPr>
        </p:nvSpPr>
        <p:spPr>
          <a:xfrm>
            <a:off x="1044204" y="2023962"/>
            <a:ext cx="6697715" cy="3845131"/>
          </a:xfrm>
        </p:spPr>
        <p:txBody>
          <a:bodyPr>
            <a:normAutofit fontScale="92500" lnSpcReduction="20000"/>
          </a:bodyPr>
          <a:lstStyle/>
          <a:p>
            <a:pPr marL="0" indent="0">
              <a:buNone/>
            </a:pPr>
            <a:r>
              <a:rPr lang="en-GB" sz="2800" dirty="0">
                <a:latin typeface="Times New Roman" panose="02020603050405020304" pitchFamily="18" charset="0"/>
                <a:cs typeface="Times New Roman" panose="02020603050405020304" pitchFamily="18" charset="0"/>
              </a:rPr>
              <a:t>Most participants said they get their nutrition advice online—through social media, Google, or YouTube. Some also rely on nutritionists, friends, or other runners. Everyone agreed that nutrition is important, especially for maintaining energy and performance during long runs. While some follow influencers, others are more sceptical, mainly because of concerns about how trustworthy online information really is. Even though advice is easy to find, many participants aren’t sure which sources or professionals to trust—especially when local support is limited. </a:t>
            </a:r>
          </a:p>
        </p:txBody>
      </p:sp>
      <p:sp>
        <p:nvSpPr>
          <p:cNvPr id="14" name="Rectangle 13">
            <a:extLst>
              <a:ext uri="{FF2B5EF4-FFF2-40B4-BE49-F238E27FC236}">
                <a16:creationId xmlns:a16="http://schemas.microsoft.com/office/drawing/2014/main" id="{717A211C-5863-4303-AC3D-AEBFDF6D6A4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144150" y="0"/>
            <a:ext cx="4050791"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6" name="Rectangle 15">
            <a:extLst>
              <a:ext uri="{FF2B5EF4-FFF2-40B4-BE49-F238E27FC236}">
                <a16:creationId xmlns:a16="http://schemas.microsoft.com/office/drawing/2014/main" id="{087519CD-2FFF-42E3-BB0C-FEAA828BA5D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132823" y="0"/>
            <a:ext cx="64008"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Tree>
    <p:extLst>
      <p:ext uri="{BB962C8B-B14F-4D97-AF65-F5344CB8AC3E}">
        <p14:creationId xmlns:p14="http://schemas.microsoft.com/office/powerpoint/2010/main" val="412902094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F8AE54-6109-632E-0705-12F07D37B989}"/>
              </a:ext>
            </a:extLst>
          </p:cNvPr>
          <p:cNvSpPr>
            <a:spLocks noGrp="1"/>
          </p:cNvSpPr>
          <p:nvPr>
            <p:ph type="title"/>
          </p:nvPr>
        </p:nvSpPr>
        <p:spPr/>
        <p:txBody>
          <a:bodyPr/>
          <a:lstStyle/>
          <a:p>
            <a:r>
              <a:rPr lang="en-GB" dirty="0">
                <a:latin typeface="Times New Roman" panose="02020603050405020304" pitchFamily="18" charset="0"/>
                <a:cs typeface="Times New Roman" panose="02020603050405020304" pitchFamily="18" charset="0"/>
              </a:rPr>
              <a:t>Discussion</a:t>
            </a:r>
          </a:p>
        </p:txBody>
      </p:sp>
      <p:sp>
        <p:nvSpPr>
          <p:cNvPr id="3" name="Content Placeholder 2">
            <a:extLst>
              <a:ext uri="{FF2B5EF4-FFF2-40B4-BE49-F238E27FC236}">
                <a16:creationId xmlns:a16="http://schemas.microsoft.com/office/drawing/2014/main" id="{3650855B-0CE6-AF56-2BDA-D69BE30ACDAF}"/>
              </a:ext>
            </a:extLst>
          </p:cNvPr>
          <p:cNvSpPr>
            <a:spLocks noGrp="1"/>
          </p:cNvSpPr>
          <p:nvPr>
            <p:ph idx="1"/>
          </p:nvPr>
        </p:nvSpPr>
        <p:spPr>
          <a:xfrm>
            <a:off x="1036320" y="1737360"/>
            <a:ext cx="10058400" cy="4023360"/>
          </a:xfrm>
        </p:spPr>
        <p:txBody>
          <a:bodyPr>
            <a:noAutofit/>
          </a:bodyPr>
          <a:lstStyle/>
          <a:p>
            <a:pPr marL="0" indent="0">
              <a:buNone/>
            </a:pPr>
            <a:r>
              <a:rPr lang="en-GB" sz="2300" dirty="0">
                <a:latin typeface="Times New Roman" panose="02020603050405020304" pitchFamily="18" charset="0"/>
                <a:cs typeface="Times New Roman" panose="02020603050405020304" pitchFamily="18" charset="0"/>
              </a:rPr>
              <a:t>This study explored sports nutrition knowledge among recreational runners using both survey data and open-ended responses. Overall, participants showed moderate nutrition knowledge, with an average score of 8 out of 18.There were no statistically significant differences in knowledge between younger (18–25) and older (30+) runners, or between lower and higher ability groups. However, the large effect size for age suggests older runners may have more practical nutrition understanding. Most participants said they get nutrition advice online—mainly from social media, Google, or YouTube. While many recognised nutrition’s importance for energy and performance, there were concerns about the trustworthiness of online sources, and some reported difficulty accessing professional support. These findings support the need for more accessible, credible nutrition education for recreational runners. One practical solution could be for local running clubs to host regular nutrition talks or provide access to a club nutritionist or dietitian. This would give runners trusted, evidence-based guidance to support their training, performance, and recovery.</a:t>
            </a:r>
          </a:p>
        </p:txBody>
      </p:sp>
    </p:spTree>
    <p:extLst>
      <p:ext uri="{BB962C8B-B14F-4D97-AF65-F5344CB8AC3E}">
        <p14:creationId xmlns:p14="http://schemas.microsoft.com/office/powerpoint/2010/main" val="203820269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778B0F9-940B-7D48-09C8-58ACEA1A9B94}"/>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626FAC8F-74BE-0F9F-CD2F-0BBEE5D4745A}"/>
              </a:ext>
            </a:extLst>
          </p:cNvPr>
          <p:cNvSpPr>
            <a:spLocks noGrp="1"/>
          </p:cNvSpPr>
          <p:nvPr>
            <p:ph idx="1"/>
          </p:nvPr>
        </p:nvSpPr>
        <p:spPr/>
        <p:txBody>
          <a:bodyPr>
            <a:normAutofit/>
          </a:bodyPr>
          <a:lstStyle/>
          <a:p>
            <a:r>
              <a:rPr lang="en-GB" sz="4000" dirty="0">
                <a:latin typeface="Times New Roman" panose="02020603050405020304" pitchFamily="18" charset="0"/>
                <a:cs typeface="Times New Roman" panose="02020603050405020304" pitchFamily="18" charset="0"/>
              </a:rPr>
              <a:t>                 Thankyou</a:t>
            </a:r>
            <a:r>
              <a:rPr lang="en-GB" sz="4000" dirty="0">
                <a:latin typeface="Times New Roman" panose="02020603050405020304" pitchFamily="18" charset="0"/>
                <a:cs typeface="Times New Roman" panose="02020603050405020304" pitchFamily="18" charset="0"/>
                <a:sym typeface="Wingdings" panose="05000000000000000000" pitchFamily="2" charset="2"/>
              </a:rPr>
              <a:t> </a:t>
            </a:r>
            <a:endParaRPr lang="en-GB" sz="400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517998364"/>
      </p:ext>
    </p:extLst>
  </p:cSld>
  <p:clrMapOvr>
    <a:masterClrMapping/>
  </p:clrMapOvr>
</p:sld>
</file>

<file path=ppt/theme/theme1.xml><?xml version="1.0" encoding="utf-8"?>
<a:theme xmlns:a="http://schemas.openxmlformats.org/drawingml/2006/main" name="Retrospect">
  <a:themeElements>
    <a:clrScheme name="Retrospect">
      <a:dk1>
        <a:srgbClr val="000000"/>
      </a:dk1>
      <a:lt1>
        <a:sysClr val="window" lastClr="FFFFFF"/>
      </a:lt1>
      <a:dk2>
        <a:srgbClr val="637052"/>
      </a:dk2>
      <a:lt2>
        <a:srgbClr val="CCDDEA"/>
      </a:lt2>
      <a:accent1>
        <a:srgbClr val="E48312"/>
      </a:accent1>
      <a:accent2>
        <a:srgbClr val="BD582C"/>
      </a:accent2>
      <a:accent3>
        <a:srgbClr val="865640"/>
      </a:accent3>
      <a:accent4>
        <a:srgbClr val="9B8357"/>
      </a:accent4>
      <a:accent5>
        <a:srgbClr val="C2BC80"/>
      </a:accent5>
      <a:accent6>
        <a:srgbClr val="94A088"/>
      </a:accent6>
      <a:hlink>
        <a:srgbClr val="2998E3"/>
      </a:hlink>
      <a:folHlink>
        <a:srgbClr val="8C8C8C"/>
      </a:folHlink>
    </a:clrScheme>
    <a:fontScheme name="Retrospect">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Retrospect">
      <a:fillStyleLst>
        <a:solidFill>
          <a:schemeClr val="phClr"/>
        </a:solidFill>
        <a:gradFill rotWithShape="1">
          <a:gsLst>
            <a:gs pos="0">
              <a:schemeClr val="phClr">
                <a:tint val="65000"/>
                <a:shade val="92000"/>
                <a:satMod val="130000"/>
              </a:schemeClr>
            </a:gs>
            <a:gs pos="45000">
              <a:schemeClr val="phClr">
                <a:tint val="60000"/>
                <a:shade val="99000"/>
                <a:satMod val="120000"/>
              </a:schemeClr>
            </a:gs>
            <a:gs pos="100000">
              <a:schemeClr val="phClr">
                <a:tint val="55000"/>
                <a:satMod val="140000"/>
              </a:schemeClr>
            </a:gs>
          </a:gsLst>
          <a:path path="circle">
            <a:fillToRect l="100000" t="100000" r="100000" b="100000"/>
          </a:path>
        </a:gradFill>
        <a:gradFill rotWithShape="1">
          <a:gsLst>
            <a:gs pos="0">
              <a:schemeClr val="phClr">
                <a:shade val="85000"/>
                <a:satMod val="130000"/>
              </a:schemeClr>
            </a:gs>
            <a:gs pos="34000">
              <a:schemeClr val="phClr">
                <a:shade val="87000"/>
                <a:satMod val="125000"/>
              </a:schemeClr>
            </a:gs>
            <a:gs pos="70000">
              <a:schemeClr val="phClr">
                <a:tint val="100000"/>
                <a:shade val="90000"/>
                <a:satMod val="130000"/>
              </a:schemeClr>
            </a:gs>
            <a:gs pos="100000">
              <a:schemeClr val="phClr">
                <a:tint val="100000"/>
                <a:shade val="100000"/>
                <a:satMod val="110000"/>
              </a:schemeClr>
            </a:gs>
          </a:gsLst>
          <a:path path="circle">
            <a:fillToRect l="100000" t="100000" r="100000" b="100000"/>
          </a:path>
        </a:gradFill>
      </a:fillStyleLst>
      <a:lnStyleLst>
        <a:ln w="12700" cap="flat" cmpd="sng" algn="ctr">
          <a:solidFill>
            <a:schemeClr val="phClr"/>
          </a:solidFill>
          <a:prstDash val="solid"/>
        </a:ln>
        <a:ln w="15875"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outerShdw blurRad="38100" dist="25400" dir="2700000" algn="br" rotWithShape="0">
              <a:srgbClr val="000000">
                <a:alpha val="60000"/>
              </a:srgbClr>
            </a:outerShdw>
          </a:effectLst>
        </a:effectStyle>
        <a:effectStyle>
          <a:effectLst>
            <a:outerShdw blurRad="44450" dist="25400" dir="2700000" algn="br" rotWithShape="0">
              <a:srgbClr val="000000">
                <a:alpha val="60000"/>
              </a:srgbClr>
            </a:outerShdw>
          </a:effectLst>
          <a:scene3d>
            <a:camera prst="orthographicFront">
              <a:rot lat="0" lon="0" rev="0"/>
            </a:camera>
            <a:lightRig rig="threePt" dir="t">
              <a:rot lat="0" lon="0" rev="19800000"/>
            </a:lightRig>
          </a:scene3d>
          <a:sp3d prstMaterial="flat">
            <a:bevelT w="25400" h="31750"/>
          </a:sp3d>
        </a:effectStyle>
      </a:effectStyleLst>
      <a:bgFillStyleLst>
        <a:solidFill>
          <a:schemeClr val="phClr"/>
        </a:solidFill>
        <a:solidFill>
          <a:schemeClr val="phClr">
            <a:tint val="90000"/>
            <a:shade val="97000"/>
            <a:satMod val="130000"/>
          </a:schemeClr>
        </a:solidFill>
        <a:gradFill rotWithShape="1">
          <a:gsLst>
            <a:gs pos="0">
              <a:schemeClr val="phClr">
                <a:tint val="96000"/>
                <a:shade val="99000"/>
                <a:satMod val="140000"/>
              </a:schemeClr>
            </a:gs>
            <a:gs pos="65000">
              <a:schemeClr val="phClr">
                <a:tint val="100000"/>
                <a:shade val="80000"/>
                <a:satMod val="130000"/>
              </a:schemeClr>
            </a:gs>
            <a:gs pos="100000">
              <a:schemeClr val="phClr">
                <a:tint val="100000"/>
                <a:shade val="48000"/>
                <a:satMod val="120000"/>
              </a:schemeClr>
            </a:gs>
          </a:gsLst>
          <a:lin ang="16200000" scaled="0"/>
        </a:gradFill>
      </a:bgFillStyleLst>
    </a:fmtScheme>
  </a:themeElements>
  <a:objectDefaults/>
  <a:extraClrSchemeLst/>
  <a:extLst>
    <a:ext uri="{05A4C25C-085E-4340-85A3-A5531E510DB2}">
      <thm15:themeFamily xmlns:thm15="http://schemas.microsoft.com/office/thememl/2012/main" name="Retrospect" id="{5F128B03-DCCA-4EEB-AB3B-CF2899314A46}" vid="{3F1AAB62-24C6-49D2-8E01-B56FAC9A3DC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Retrospect</Template>
  <TotalTime>421</TotalTime>
  <Words>975</Words>
  <Application>Microsoft Office PowerPoint</Application>
  <PresentationFormat>Widescreen</PresentationFormat>
  <Paragraphs>74</Paragraphs>
  <Slides>11</Slides>
  <Notes>1</Notes>
  <HiddenSlides>0</HiddenSlides>
  <MMClips>1</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11</vt:i4>
      </vt:variant>
    </vt:vector>
  </HeadingPairs>
  <TitlesOfParts>
    <vt:vector size="16" baseType="lpstr">
      <vt:lpstr>Aptos</vt:lpstr>
      <vt:lpstr>Calibri</vt:lpstr>
      <vt:lpstr>Calibri Light</vt:lpstr>
      <vt:lpstr>Times New Roman</vt:lpstr>
      <vt:lpstr>Retrospect</vt:lpstr>
      <vt:lpstr>Evaluating Recreational athlete’s Sports Nutrition knowledge: Differences by  Age and Ability</vt:lpstr>
      <vt:lpstr>Why Nutrition Knowledge is important for recreational athletes </vt:lpstr>
      <vt:lpstr>                                   Method</vt:lpstr>
      <vt:lpstr>PowerPoint Presentation</vt:lpstr>
      <vt:lpstr>                                        Aims</vt:lpstr>
      <vt:lpstr>                                     Results</vt:lpstr>
      <vt:lpstr>Age results T-test </vt:lpstr>
      <vt:lpstr>Run Ability group t-test </vt:lpstr>
      <vt:lpstr>Phase 2 results</vt:lpstr>
      <vt:lpstr>Discussion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Ria Wright</dc:creator>
  <cp:lastModifiedBy>Ria Wright</cp:lastModifiedBy>
  <cp:revision>21</cp:revision>
  <dcterms:created xsi:type="dcterms:W3CDTF">2025-04-28T12:29:03Z</dcterms:created>
  <dcterms:modified xsi:type="dcterms:W3CDTF">2025-05-09T13:46:53Z</dcterms:modified>
</cp:coreProperties>
</file>