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Nunito" pitchFamily="2"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hGkvpYcdDLB7WACdNoof6tqa537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614" autoAdjust="0"/>
  </p:normalViewPr>
  <p:slideViewPr>
    <p:cSldViewPr snapToGrid="0">
      <p:cViewPr varScale="1">
        <p:scale>
          <a:sx n="81" d="100"/>
          <a:sy n="81" d="100"/>
        </p:scale>
        <p:origin x="860" y="5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viana Zaharia (2522333)" userId="9e3bbdf3-139c-4b76-a499-ed7d41d77c96" providerId="ADAL" clId="{AC4CC5E1-FAE0-4E12-A012-8254F071BF4A}"/>
    <pc:docChg chg="modSld">
      <pc:chgData name="Viviana Zaharia (2522333)" userId="9e3bbdf3-139c-4b76-a499-ed7d41d77c96" providerId="ADAL" clId="{AC4CC5E1-FAE0-4E12-A012-8254F071BF4A}" dt="2026-03-16T00:58:39.419" v="106" actId="20577"/>
      <pc:docMkLst>
        <pc:docMk/>
      </pc:docMkLst>
      <pc:sldChg chg="modSp mod">
        <pc:chgData name="Viviana Zaharia (2522333)" userId="9e3bbdf3-139c-4b76-a499-ed7d41d77c96" providerId="ADAL" clId="{AC4CC5E1-FAE0-4E12-A012-8254F071BF4A}" dt="2026-03-16T00:50:54.420" v="42" actId="20577"/>
        <pc:sldMkLst>
          <pc:docMk/>
          <pc:sldMk cId="0" sldId="256"/>
        </pc:sldMkLst>
        <pc:spChg chg="mod">
          <ac:chgData name="Viviana Zaharia (2522333)" userId="9e3bbdf3-139c-4b76-a499-ed7d41d77c96" providerId="ADAL" clId="{AC4CC5E1-FAE0-4E12-A012-8254F071BF4A}" dt="2026-03-16T00:50:54.420" v="42" actId="20577"/>
          <ac:spMkLst>
            <pc:docMk/>
            <pc:sldMk cId="0" sldId="256"/>
            <ac:spMk id="128" creationId="{00000000-0000-0000-0000-000000000000}"/>
          </ac:spMkLst>
        </pc:spChg>
      </pc:sldChg>
      <pc:sldChg chg="modSp mod">
        <pc:chgData name="Viviana Zaharia (2522333)" userId="9e3bbdf3-139c-4b76-a499-ed7d41d77c96" providerId="ADAL" clId="{AC4CC5E1-FAE0-4E12-A012-8254F071BF4A}" dt="2026-03-16T00:53:07.862" v="74" actId="20577"/>
        <pc:sldMkLst>
          <pc:docMk/>
          <pc:sldMk cId="0" sldId="257"/>
        </pc:sldMkLst>
        <pc:spChg chg="mod">
          <ac:chgData name="Viviana Zaharia (2522333)" userId="9e3bbdf3-139c-4b76-a499-ed7d41d77c96" providerId="ADAL" clId="{AC4CC5E1-FAE0-4E12-A012-8254F071BF4A}" dt="2026-03-16T00:53:07.862" v="74" actId="20577"/>
          <ac:spMkLst>
            <pc:docMk/>
            <pc:sldMk cId="0" sldId="257"/>
            <ac:spMk id="134" creationId="{00000000-0000-0000-0000-000000000000}"/>
          </ac:spMkLst>
        </pc:spChg>
      </pc:sldChg>
      <pc:sldChg chg="modSp mod">
        <pc:chgData name="Viviana Zaharia (2522333)" userId="9e3bbdf3-139c-4b76-a499-ed7d41d77c96" providerId="ADAL" clId="{AC4CC5E1-FAE0-4E12-A012-8254F071BF4A}" dt="2026-03-16T00:53:47.857" v="80" actId="20577"/>
        <pc:sldMkLst>
          <pc:docMk/>
          <pc:sldMk cId="0" sldId="259"/>
        </pc:sldMkLst>
        <pc:spChg chg="mod">
          <ac:chgData name="Viviana Zaharia (2522333)" userId="9e3bbdf3-139c-4b76-a499-ed7d41d77c96" providerId="ADAL" clId="{AC4CC5E1-FAE0-4E12-A012-8254F071BF4A}" dt="2026-03-16T00:53:47.857" v="80" actId="20577"/>
          <ac:spMkLst>
            <pc:docMk/>
            <pc:sldMk cId="0" sldId="259"/>
            <ac:spMk id="145" creationId="{00000000-0000-0000-0000-000000000000}"/>
          </ac:spMkLst>
        </pc:spChg>
      </pc:sldChg>
      <pc:sldChg chg="modSp mod">
        <pc:chgData name="Viviana Zaharia (2522333)" userId="9e3bbdf3-139c-4b76-a499-ed7d41d77c96" providerId="ADAL" clId="{AC4CC5E1-FAE0-4E12-A012-8254F071BF4A}" dt="2026-03-16T00:58:39.419" v="106" actId="20577"/>
        <pc:sldMkLst>
          <pc:docMk/>
          <pc:sldMk cId="0" sldId="260"/>
        </pc:sldMkLst>
        <pc:spChg chg="mod">
          <ac:chgData name="Viviana Zaharia (2522333)" userId="9e3bbdf3-139c-4b76-a499-ed7d41d77c96" providerId="ADAL" clId="{AC4CC5E1-FAE0-4E12-A012-8254F071BF4A}" dt="2026-03-16T00:57:39.152" v="102" actId="20577"/>
          <ac:spMkLst>
            <pc:docMk/>
            <pc:sldMk cId="0" sldId="260"/>
            <ac:spMk id="153" creationId="{00000000-0000-0000-0000-000000000000}"/>
          </ac:spMkLst>
        </pc:spChg>
        <pc:spChg chg="mod">
          <ac:chgData name="Viviana Zaharia (2522333)" userId="9e3bbdf3-139c-4b76-a499-ed7d41d77c96" providerId="ADAL" clId="{AC4CC5E1-FAE0-4E12-A012-8254F071BF4A}" dt="2026-03-16T00:58:39.419" v="106" actId="20577"/>
          <ac:spMkLst>
            <pc:docMk/>
            <pc:sldMk cId="0" sldId="260"/>
            <ac:spMk id="15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purpose of this study is to evaluate my digital skills that ultimately aid in my career advancement. The use of a suitable reflection model helps to identify potential strengths and weaknesses for future modification.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3" name="Google Shape;143;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completion of the study helped me to understand the usability of digital skills through the making of the JISC digital skills assessment, making a LinkedIn and an Excel budgeting spreadsheet. The successful accomplishment of these tasks ensured my higher degree of excellence in academic and internet-based skills.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1" name="Google Shape;15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In this module, I learn about Linkedin, which helps me to boost my networking ability and enhance my digital learning ability. Throughout the module journey, I have developed excellence in digital capability and areas where improvement was needed. I have shown proficiency in using Microsoft Excel and PowerPoint presentations.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8" name="Google Shape;15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digital learning journey helped me to identify my proficiencies, such as Microsoft Office 365 skills, making data analysis using Microsoft Excel formulas and digital-based presentations. Altogether, these skills improve my technical and academic digital abilities. </a:t>
            </a:r>
            <a:r>
              <a:rPr lang="en-GB" sz="1200">
                <a:solidFill>
                  <a:srgbClr val="FF0000"/>
                </a:solidFill>
                <a:latin typeface="Times New Roman"/>
                <a:ea typeface="Times New Roman"/>
                <a:cs typeface="Times New Roman"/>
                <a:sym typeface="Times New Roman"/>
              </a:rPr>
              <a:t>I use Ms excel to learn about data analytics which is highly important for my future development and career goals.</a:t>
            </a:r>
            <a:r>
              <a:rPr lang="en-GB"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6" name="Google Shape;16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usability of digital skills provides opportunities to gather diverse sources from different websites. Similarly, by utilising digital learning skills, I have gained confidence and improved overall performance in this module. These skills will help me in my academic studies and improve my future employability. Digital skills are highly important in modern age workplaces. This module has strengthened my confidence in terms of using digital technologies effortlessly.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In order to improve my capabilities in internet technologies, I continue to learn financial management in Excel by attending different workshops and online courses. I will invest learning in strategies to prevent cyber threats and finally make improvements in overall digital skills opportunities for future employment.</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0" name="Google Shape;18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overall study shows my higher degree of proficiency in IT skills that not only contribute to my academic growth but also create a better pathway for future employment skills. Therefore, in future I intend to continuously make improvement of digital learning to improve my career advancement.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2" name="Google Shape;19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3"/>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3"/>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3"/>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3"/>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3"/>
          <p:cNvGrpSpPr/>
          <p:nvPr/>
        </p:nvGrpSpPr>
        <p:grpSpPr>
          <a:xfrm>
            <a:off x="255200" y="592"/>
            <a:ext cx="2250363" cy="1044300"/>
            <a:chOff x="255200" y="592"/>
            <a:chExt cx="2250363" cy="1044300"/>
          </a:xfrm>
        </p:grpSpPr>
        <p:sp>
          <p:nvSpPr>
            <p:cNvPr id="15" name="Google Shape;15;p13"/>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3"/>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3"/>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3"/>
          <p:cNvGrpSpPr/>
          <p:nvPr/>
        </p:nvGrpSpPr>
        <p:grpSpPr>
          <a:xfrm>
            <a:off x="905395" y="592"/>
            <a:ext cx="2250363" cy="1044300"/>
            <a:chOff x="905395" y="592"/>
            <a:chExt cx="2250363" cy="1044300"/>
          </a:xfrm>
        </p:grpSpPr>
        <p:sp>
          <p:nvSpPr>
            <p:cNvPr id="19" name="Google Shape;19;p13"/>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3"/>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3"/>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3"/>
          <p:cNvGrpSpPr/>
          <p:nvPr/>
        </p:nvGrpSpPr>
        <p:grpSpPr>
          <a:xfrm>
            <a:off x="7057468" y="5088"/>
            <a:ext cx="1851281" cy="752108"/>
            <a:chOff x="6917201" y="0"/>
            <a:chExt cx="2227776" cy="863400"/>
          </a:xfrm>
        </p:grpSpPr>
        <p:sp>
          <p:nvSpPr>
            <p:cNvPr id="23" name="Google Shape;23;p1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3"/>
          <p:cNvGrpSpPr/>
          <p:nvPr/>
        </p:nvGrpSpPr>
        <p:grpSpPr>
          <a:xfrm>
            <a:off x="6553032" y="4217852"/>
            <a:ext cx="2389067" cy="925737"/>
            <a:chOff x="6917201" y="0"/>
            <a:chExt cx="2227776" cy="863400"/>
          </a:xfrm>
        </p:grpSpPr>
        <p:sp>
          <p:nvSpPr>
            <p:cNvPr id="27" name="Google Shape;27;p13"/>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3"/>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3"/>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3"/>
          <p:cNvGrpSpPr/>
          <p:nvPr/>
        </p:nvGrpSpPr>
        <p:grpSpPr>
          <a:xfrm>
            <a:off x="199149" y="4055652"/>
            <a:ext cx="2795413" cy="1083308"/>
            <a:chOff x="6917201" y="0"/>
            <a:chExt cx="2227776" cy="863400"/>
          </a:xfrm>
        </p:grpSpPr>
        <p:sp>
          <p:nvSpPr>
            <p:cNvPr id="31" name="Google Shape;31;p13"/>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3"/>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3"/>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3"/>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3"/>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1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4"/>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14"/>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15"/>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5"/>
          <p:cNvGrpSpPr/>
          <p:nvPr/>
        </p:nvGrpSpPr>
        <p:grpSpPr>
          <a:xfrm>
            <a:off x="5594191" y="3961115"/>
            <a:ext cx="2910144" cy="1182340"/>
            <a:chOff x="6917201" y="0"/>
            <a:chExt cx="2227776" cy="863400"/>
          </a:xfrm>
        </p:grpSpPr>
        <p:sp>
          <p:nvSpPr>
            <p:cNvPr id="47" name="Google Shape;47;p15"/>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5"/>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5"/>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15"/>
          <p:cNvGrpSpPr/>
          <p:nvPr/>
        </p:nvGrpSpPr>
        <p:grpSpPr>
          <a:xfrm>
            <a:off x="199149" y="2"/>
            <a:ext cx="2795413" cy="1083308"/>
            <a:chOff x="6917201" y="0"/>
            <a:chExt cx="2227776" cy="863400"/>
          </a:xfrm>
        </p:grpSpPr>
        <p:sp>
          <p:nvSpPr>
            <p:cNvPr id="51" name="Google Shape;51;p15"/>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5"/>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5"/>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15"/>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6"/>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6"/>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6"/>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7"/>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7"/>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1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8"/>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8"/>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18"/>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19"/>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9"/>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19"/>
          <p:cNvGrpSpPr/>
          <p:nvPr/>
        </p:nvGrpSpPr>
        <p:grpSpPr>
          <a:xfrm>
            <a:off x="255991" y="-118"/>
            <a:ext cx="2251347" cy="1043408"/>
            <a:chOff x="3961956" y="4383950"/>
            <a:chExt cx="1160548" cy="548700"/>
          </a:xfrm>
        </p:grpSpPr>
        <p:sp>
          <p:nvSpPr>
            <p:cNvPr id="81" name="Google Shape;81;p19"/>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9"/>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9"/>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19"/>
          <p:cNvGrpSpPr/>
          <p:nvPr/>
        </p:nvGrpSpPr>
        <p:grpSpPr>
          <a:xfrm>
            <a:off x="34934" y="4522125"/>
            <a:ext cx="1593305" cy="617072"/>
            <a:chOff x="6917201" y="0"/>
            <a:chExt cx="2227776" cy="863400"/>
          </a:xfrm>
        </p:grpSpPr>
        <p:sp>
          <p:nvSpPr>
            <p:cNvPr id="86" name="Google Shape;86;p19"/>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9"/>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9"/>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19"/>
          <p:cNvGrpSpPr/>
          <p:nvPr/>
        </p:nvGrpSpPr>
        <p:grpSpPr>
          <a:xfrm>
            <a:off x="5886353" y="1243"/>
            <a:ext cx="3257454" cy="1261514"/>
            <a:chOff x="6917201" y="0"/>
            <a:chExt cx="2227776" cy="863400"/>
          </a:xfrm>
        </p:grpSpPr>
        <p:sp>
          <p:nvSpPr>
            <p:cNvPr id="90" name="Google Shape;90;p19"/>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19"/>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19"/>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19"/>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0"/>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0"/>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0"/>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0"/>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0"/>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1"/>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1"/>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1"/>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2"/>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2"/>
          <p:cNvGrpSpPr/>
          <p:nvPr/>
        </p:nvGrpSpPr>
        <p:grpSpPr>
          <a:xfrm>
            <a:off x="5959222" y="4119576"/>
            <a:ext cx="2520951" cy="1024165"/>
            <a:chOff x="6917201" y="0"/>
            <a:chExt cx="2227776" cy="863400"/>
          </a:xfrm>
        </p:grpSpPr>
        <p:sp>
          <p:nvSpPr>
            <p:cNvPr id="112" name="Google Shape;112;p22"/>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2"/>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2"/>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2"/>
          <p:cNvGrpSpPr/>
          <p:nvPr/>
        </p:nvGrpSpPr>
        <p:grpSpPr>
          <a:xfrm>
            <a:off x="199149" y="2"/>
            <a:ext cx="2795413" cy="1083308"/>
            <a:chOff x="6917201" y="0"/>
            <a:chExt cx="2227776" cy="863400"/>
          </a:xfrm>
        </p:grpSpPr>
        <p:sp>
          <p:nvSpPr>
            <p:cNvPr id="116" name="Google Shape;116;p2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2"/>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2"/>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2"/>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cs.google.com/document/d/1qFRxIcHLZfnC2bSX7vgb5oyf_TdmIe8YbS6jruyLUTw/edit?tab=t.0#heading=h.sxm5pqowyz3g" TargetMode="External"/><Relationship Id="rId7" Type="http://schemas.openxmlformats.org/officeDocument/2006/relationships/hyperlink" Target="https://docs.google.com/document/d/1qFRxIcHLZfnC2bSX7vgb5oyf_TdmIe8YbS6jruyLUTw/edit?tab=t.0#heading=h.wnlr4vphvr8p"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cs.google.com/document/d/1qFRxIcHLZfnC2bSX7vgb5oyf_TdmIe8YbS6jruyLUTw/edit?tab=t.0#heading=h.guoxt6gwwel7" TargetMode="External"/><Relationship Id="rId5" Type="http://schemas.openxmlformats.org/officeDocument/2006/relationships/hyperlink" Target="https://docs.google.com/document/d/1qFRxIcHLZfnC2bSX7vgb5oyf_TdmIe8YbS6jruyLUTw/edit?tab=t.0#heading=h.yyn018vuonli" TargetMode="External"/><Relationship Id="rId4" Type="http://schemas.openxmlformats.org/officeDocument/2006/relationships/hyperlink" Target="https://docs.google.com/document/d/1qFRxIcHLZfnC2bSX7vgb5oyf_TdmIe8YbS6jruyLUTw/edit?tab=t.0#heading=h.krkq1kg59qe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
          <p:cNvSpPr txBox="1">
            <a:spLocks noGrp="1"/>
          </p:cNvSpPr>
          <p:nvPr>
            <p:ph type="ctrTitle"/>
          </p:nvPr>
        </p:nvSpPr>
        <p:spPr>
          <a:xfrm>
            <a:off x="812625" y="979377"/>
            <a:ext cx="7597800" cy="3476100"/>
          </a:xfrm>
          <a:prstGeom prst="rect">
            <a:avLst/>
          </a:prstGeom>
          <a:noFill/>
          <a:ln>
            <a:noFill/>
          </a:ln>
        </p:spPr>
        <p:txBody>
          <a:bodyPr spcFirstLastPara="1" wrap="square" lIns="91425" tIns="91425" rIns="91425" bIns="91425" anchor="ctr" anchorCtr="0">
            <a:normAutofit/>
          </a:bodyPr>
          <a:lstStyle/>
          <a:p>
            <a:pPr marL="0" lvl="0" indent="0" algn="ctr" rtl="0">
              <a:lnSpc>
                <a:spcPct val="150000"/>
              </a:lnSpc>
              <a:spcBef>
                <a:spcPts val="1060"/>
              </a:spcBef>
              <a:spcAft>
                <a:spcPts val="0"/>
              </a:spcAft>
              <a:buSzPts val="3800"/>
              <a:buNone/>
            </a:pPr>
            <a:r>
              <a:rPr lang="en-GB" sz="1600" b="1" dirty="0">
                <a:solidFill>
                  <a:srgbClr val="000000"/>
                </a:solidFill>
                <a:latin typeface="Times New Roman"/>
                <a:ea typeface="Times New Roman"/>
                <a:cs typeface="Times New Roman"/>
                <a:sym typeface="Times New Roman"/>
              </a:rPr>
              <a:t>MODULE CODE: Digital Skills for Personal Development and Business Growth BMSW4008</a:t>
            </a:r>
            <a:endParaRPr sz="1600" b="1" dirty="0">
              <a:solidFill>
                <a:srgbClr val="000000"/>
              </a:solidFill>
              <a:latin typeface="Times New Roman"/>
              <a:ea typeface="Times New Roman"/>
              <a:cs typeface="Times New Roman"/>
              <a:sym typeface="Times New Roman"/>
            </a:endParaRPr>
          </a:p>
          <a:p>
            <a:pPr marL="0" lvl="0" indent="0" algn="ctr" rtl="0">
              <a:lnSpc>
                <a:spcPct val="150000"/>
              </a:lnSpc>
              <a:spcBef>
                <a:spcPts val="1060"/>
              </a:spcBef>
              <a:spcAft>
                <a:spcPts val="0"/>
              </a:spcAft>
              <a:buSzPts val="3800"/>
              <a:buNone/>
            </a:pPr>
            <a:r>
              <a:rPr lang="en-GB" sz="1200" b="1" dirty="0">
                <a:solidFill>
                  <a:srgbClr val="000000"/>
                </a:solidFill>
                <a:latin typeface="Times New Roman"/>
                <a:ea typeface="Times New Roman"/>
                <a:cs typeface="Times New Roman"/>
                <a:sym typeface="Times New Roman"/>
              </a:rPr>
              <a:t>ASSESSMENT COMPONENT: PORTFOLIO</a:t>
            </a:r>
            <a:endParaRPr sz="1200" b="1" dirty="0">
              <a:solidFill>
                <a:srgbClr val="000000"/>
              </a:solidFill>
              <a:latin typeface="Times New Roman"/>
              <a:ea typeface="Times New Roman"/>
              <a:cs typeface="Times New Roman"/>
              <a:sym typeface="Times New Roman"/>
            </a:endParaRPr>
          </a:p>
          <a:p>
            <a:pPr marL="0" lvl="0" indent="0" algn="ctr" rtl="0">
              <a:lnSpc>
                <a:spcPct val="150000"/>
              </a:lnSpc>
              <a:spcBef>
                <a:spcPts val="1060"/>
              </a:spcBef>
              <a:spcAft>
                <a:spcPts val="0"/>
              </a:spcAft>
              <a:buSzPts val="3800"/>
              <a:buNone/>
            </a:pPr>
            <a:r>
              <a:rPr lang="en-GB" sz="1200" b="1" dirty="0">
                <a:solidFill>
                  <a:srgbClr val="000000"/>
                </a:solidFill>
                <a:latin typeface="Times New Roman"/>
                <a:ea typeface="Times New Roman"/>
                <a:cs typeface="Times New Roman"/>
                <a:sym typeface="Times New Roman"/>
              </a:rPr>
              <a:t>STUDENT NAME: </a:t>
            </a:r>
            <a:r>
              <a:rPr lang="en-GB" sz="1400" b="1" dirty="0">
                <a:solidFill>
                  <a:srgbClr val="000000"/>
                </a:solidFill>
                <a:latin typeface="Times New Roman"/>
                <a:ea typeface="Times New Roman"/>
                <a:cs typeface="Times New Roman"/>
                <a:sym typeface="Times New Roman"/>
              </a:rPr>
              <a:t>Viviana Zaharia</a:t>
            </a:r>
            <a:endParaRPr sz="1400" b="1" dirty="0">
              <a:solidFill>
                <a:srgbClr val="000000"/>
              </a:solidFill>
              <a:latin typeface="Times New Roman"/>
              <a:ea typeface="Times New Roman"/>
              <a:cs typeface="Times New Roman"/>
              <a:sym typeface="Times New Roman"/>
            </a:endParaRPr>
          </a:p>
          <a:p>
            <a:pPr marL="0" lvl="0" indent="0" algn="ctr" rtl="0">
              <a:lnSpc>
                <a:spcPct val="150000"/>
              </a:lnSpc>
              <a:spcBef>
                <a:spcPts val="15"/>
              </a:spcBef>
              <a:spcAft>
                <a:spcPts val="0"/>
              </a:spcAft>
              <a:buSzPts val="3800"/>
              <a:buNone/>
            </a:pPr>
            <a:r>
              <a:rPr lang="en-GB" sz="1200" b="1" dirty="0">
                <a:solidFill>
                  <a:srgbClr val="000000"/>
                </a:solidFill>
                <a:latin typeface="Times New Roman"/>
                <a:ea typeface="Times New Roman"/>
                <a:cs typeface="Times New Roman"/>
                <a:sym typeface="Times New Roman"/>
              </a:rPr>
              <a:t>STUDENT NUMBER: 2522333</a:t>
            </a:r>
            <a:endParaRPr sz="12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ts val="3800"/>
              <a:buNone/>
            </a:pPr>
            <a:r>
              <a:rPr lang="en-GB" sz="1200" b="1" dirty="0">
                <a:solidFill>
                  <a:srgbClr val="000000"/>
                </a:solidFill>
                <a:latin typeface="Times New Roman"/>
                <a:ea typeface="Times New Roman"/>
                <a:cs typeface="Times New Roman"/>
                <a:sym typeface="Times New Roman"/>
              </a:rPr>
              <a:t>LECTURER: Scott James</a:t>
            </a:r>
            <a:endParaRPr sz="12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ts val="3800"/>
              <a:buNone/>
            </a:pPr>
            <a:r>
              <a:rPr lang="en-GB" sz="1200" b="1" dirty="0">
                <a:solidFill>
                  <a:srgbClr val="000000"/>
                </a:solidFill>
                <a:latin typeface="Times New Roman"/>
                <a:ea typeface="Times New Roman"/>
                <a:cs typeface="Times New Roman"/>
                <a:sym typeface="Times New Roman"/>
              </a:rPr>
              <a:t>DATE: 16 March 2026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
          <p:cNvSpPr txBox="1">
            <a:spLocks noGrp="1"/>
          </p:cNvSpPr>
          <p:nvPr>
            <p:ph type="title"/>
          </p:nvPr>
        </p:nvSpPr>
        <p:spPr>
          <a:xfrm>
            <a:off x="819150" y="622475"/>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GB" b="1">
                <a:solidFill>
                  <a:schemeClr val="dk2"/>
                </a:solidFill>
                <a:latin typeface="Times New Roman"/>
                <a:ea typeface="Times New Roman"/>
                <a:cs typeface="Times New Roman"/>
                <a:sym typeface="Times New Roman"/>
              </a:rPr>
              <a:t>Table of Content</a:t>
            </a:r>
            <a:endParaRPr b="1">
              <a:solidFill>
                <a:schemeClr val="dk2"/>
              </a:solidFill>
              <a:latin typeface="Times New Roman"/>
              <a:ea typeface="Times New Roman"/>
              <a:cs typeface="Times New Roman"/>
              <a:sym typeface="Times New Roman"/>
            </a:endParaRPr>
          </a:p>
        </p:txBody>
      </p:sp>
      <p:sp>
        <p:nvSpPr>
          <p:cNvPr id="134" name="Google Shape;134;p2"/>
          <p:cNvSpPr txBox="1"/>
          <p:nvPr/>
        </p:nvSpPr>
        <p:spPr>
          <a:xfrm>
            <a:off x="483825" y="1425625"/>
            <a:ext cx="8349300" cy="3311700"/>
          </a:xfrm>
          <a:prstGeom prst="rect">
            <a:avLst/>
          </a:prstGeom>
          <a:noFill/>
          <a:ln>
            <a:noFill/>
          </a:ln>
        </p:spPr>
        <p:txBody>
          <a:bodyPr spcFirstLastPara="1" wrap="square" lIns="91425" tIns="91425" rIns="91425" bIns="91425" anchor="t" anchorCtr="0">
            <a:noAutofit/>
          </a:bodyPr>
          <a:lstStyle/>
          <a:p>
            <a:pPr marL="635" marR="17780" lvl="0" indent="0" algn="l" rtl="0">
              <a:lnSpc>
                <a:spcPct val="107916"/>
              </a:lnSpc>
              <a:spcBef>
                <a:spcPts val="0"/>
              </a:spcBef>
              <a:spcAft>
                <a:spcPts val="0"/>
              </a:spcAft>
              <a:buClr>
                <a:srgbClr val="000000"/>
              </a:buClr>
              <a:buSzPts val="1200"/>
              <a:buFont typeface="Arial"/>
              <a:buNone/>
            </a:pPr>
            <a:endParaRPr sz="1200" b="0"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300"/>
              </a:spcBef>
              <a:spcAft>
                <a:spcPts val="0"/>
              </a:spcAft>
              <a:buClr>
                <a:srgbClr val="000000"/>
              </a:buClr>
              <a:buSzPts val="1400"/>
              <a:buFont typeface="Arial"/>
              <a:buNone/>
            </a:pPr>
            <a:r>
              <a:rPr lang="en-GB" sz="1400" b="1" i="0" u="none" strike="noStrike" cap="none" dirty="0">
                <a:solidFill>
                  <a:srgbClr val="000000"/>
                </a:solidFill>
                <a:latin typeface="Times New Roman"/>
                <a:ea typeface="Times New Roman"/>
                <a:cs typeface="Times New Roman"/>
                <a:sym typeface="Times New Roman"/>
              </a:rPr>
              <a:t>Slide 3: Introduction	</a:t>
            </a:r>
            <a:endParaRPr sz="14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300"/>
              </a:spcBef>
              <a:spcAft>
                <a:spcPts val="0"/>
              </a:spcAft>
              <a:buClr>
                <a:srgbClr val="000000"/>
              </a:buClr>
              <a:buSzPts val="1400"/>
              <a:buFont typeface="Arial"/>
              <a:buNone/>
            </a:pPr>
            <a:r>
              <a:rPr lang="en-GB" sz="1400" b="1" i="0" u="none" strike="noStrike" cap="none" dirty="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Slide 4: </a:t>
            </a:r>
            <a:r>
              <a:rPr lang="en-US" sz="1400" b="1" i="0" u="none" strike="noStrike" cap="none" dirty="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How </a:t>
            </a:r>
            <a:r>
              <a:rPr lang="en-US" b="1" dirty="0">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my </a:t>
            </a:r>
            <a:r>
              <a:rPr lang="en-US" sz="1400" b="1" i="0" u="none" strike="noStrike" cap="none" dirty="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digital skills have developed?</a:t>
            </a:r>
            <a:r>
              <a:rPr lang="en-GB" sz="1400" b="1" i="0" u="none" strike="noStrike" cap="none" dirty="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endParaRPr sz="14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300"/>
              </a:spcBef>
              <a:spcAft>
                <a:spcPts val="0"/>
              </a:spcAft>
              <a:buClr>
                <a:srgbClr val="000000"/>
              </a:buClr>
              <a:buSzPts val="1400"/>
              <a:buFont typeface="Arial"/>
              <a:buNone/>
            </a:pPr>
            <a:r>
              <a:rPr lang="en-GB"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Slide 5: </a:t>
            </a:r>
            <a:r>
              <a:rPr lang="en-US"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How </a:t>
            </a:r>
            <a:r>
              <a:rPr lang="en-US" b="1" dirty="0">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I</a:t>
            </a:r>
            <a:r>
              <a:rPr lang="en-US"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have used </a:t>
            </a:r>
            <a:r>
              <a:rPr lang="en-US" b="1" dirty="0">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my </a:t>
            </a:r>
            <a:r>
              <a:rPr lang="en-US"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skills, and how </a:t>
            </a:r>
            <a:r>
              <a:rPr lang="en-US" b="1" dirty="0">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I </a:t>
            </a:r>
            <a:r>
              <a:rPr lang="en-US"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plan to apply them in </a:t>
            </a:r>
            <a:r>
              <a:rPr lang="en-US" b="1" dirty="0">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my</a:t>
            </a:r>
            <a:r>
              <a:rPr lang="en-US"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academic studies and career?</a:t>
            </a:r>
            <a:r>
              <a:rPr lang="en-GB" sz="1400" b="1" i="0" u="none" strike="noStrike" cap="none"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endParaRPr sz="14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300"/>
              </a:spcBef>
              <a:spcAft>
                <a:spcPts val="0"/>
              </a:spcAft>
              <a:buClr>
                <a:srgbClr val="000000"/>
              </a:buClr>
              <a:buSzPts val="1400"/>
              <a:buFont typeface="Arial"/>
              <a:buNone/>
            </a:pPr>
            <a:r>
              <a:rPr lang="en-GB" sz="1400" b="1" i="0" u="none" strike="noStrike" cap="none" dirty="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Slide 6: Reflection on Task 1	</a:t>
            </a:r>
            <a:endParaRPr sz="14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300"/>
              </a:spcBef>
              <a:spcAft>
                <a:spcPts val="0"/>
              </a:spcAft>
              <a:buClr>
                <a:srgbClr val="000000"/>
              </a:buClr>
              <a:buSzPts val="1400"/>
              <a:buFont typeface="Arial"/>
              <a:buNone/>
            </a:pPr>
            <a:r>
              <a:rPr lang="en-GB" sz="1400" b="1" i="0" u="none" strike="noStrike" cap="none" dirty="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Slide 7: Reflection on Task 2	</a:t>
            </a:r>
            <a:endParaRPr sz="14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300"/>
              </a:spcBef>
              <a:spcAft>
                <a:spcPts val="0"/>
              </a:spcAft>
              <a:buClr>
                <a:srgbClr val="000000"/>
              </a:buClr>
              <a:buSzPts val="1400"/>
              <a:buFont typeface="Arial"/>
              <a:buNone/>
            </a:pPr>
            <a:r>
              <a:rPr lang="en-GB" sz="1400" b="1" i="0" u="none" strike="noStrike" cap="none" dirty="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Slide 8: Reflection on Task 3	</a:t>
            </a:r>
            <a:endParaRPr sz="1400" b="1" i="0" u="none" strike="noStrike" cap="none" dirty="0">
              <a:solidFill>
                <a:srgbClr val="000000"/>
              </a:solidFill>
              <a:latin typeface="Times New Roman"/>
              <a:ea typeface="Times New Roman"/>
              <a:cs typeface="Times New Roman"/>
              <a:sym typeface="Times New Roman"/>
            </a:endParaRPr>
          </a:p>
          <a:p>
            <a:pPr marL="635" marR="17780" lvl="0" indent="0" algn="l" rtl="0">
              <a:lnSpc>
                <a:spcPct val="150000"/>
              </a:lnSpc>
              <a:spcBef>
                <a:spcPts val="0"/>
              </a:spcBef>
              <a:spcAft>
                <a:spcPts val="0"/>
              </a:spcAft>
              <a:buClr>
                <a:srgbClr val="000000"/>
              </a:buClr>
              <a:buSzPts val="1400"/>
              <a:buFont typeface="Arial"/>
              <a:buNone/>
            </a:pPr>
            <a:r>
              <a:rPr lang="en-GB" sz="1400" b="1" i="0" u="none" strike="noStrike" cap="none" dirty="0">
                <a:solidFill>
                  <a:srgbClr val="000000"/>
                </a:solidFill>
                <a:latin typeface="Times New Roman"/>
                <a:ea typeface="Times New Roman"/>
                <a:cs typeface="Times New Roman"/>
                <a:sym typeface="Times New Roman"/>
              </a:rPr>
              <a:t>Slide 9: Conclusion</a:t>
            </a:r>
          </a:p>
          <a:p>
            <a:pPr marL="635" marR="17780" lvl="0">
              <a:lnSpc>
                <a:spcPct val="150000"/>
              </a:lnSpc>
              <a:buSzPts val="1400"/>
            </a:pPr>
            <a:r>
              <a:rPr lang="en-GB" b="1" dirty="0">
                <a:latin typeface="Times New Roman"/>
                <a:ea typeface="Times New Roman"/>
                <a:cs typeface="Times New Roman"/>
                <a:sym typeface="Times New Roman"/>
              </a:rPr>
              <a:t>Slide 9: References </a:t>
            </a:r>
            <a:r>
              <a:rPr lang="en-GB" sz="1400" b="1" i="0" u="none" strike="noStrike" cap="none" dirty="0">
                <a:solidFill>
                  <a:srgbClr val="000000"/>
                </a:solidFill>
                <a:latin typeface="Times New Roman"/>
                <a:ea typeface="Times New Roman"/>
                <a:cs typeface="Times New Roman"/>
                <a:sym typeface="Times New Roman"/>
              </a:rPr>
              <a:t>	</a:t>
            </a:r>
            <a:endParaRPr sz="1500" b="0" i="0" u="none" strike="noStrike" cap="none" dirty="0">
              <a:solidFill>
                <a:schemeClr val="dk2"/>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3"/>
          <p:cNvSpPr txBox="1">
            <a:spLocks noGrp="1"/>
          </p:cNvSpPr>
          <p:nvPr>
            <p:ph type="title"/>
          </p:nvPr>
        </p:nvSpPr>
        <p:spPr>
          <a:xfrm>
            <a:off x="819150" y="622475"/>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GB" b="1">
                <a:solidFill>
                  <a:schemeClr val="dk2"/>
                </a:solidFill>
                <a:latin typeface="Times New Roman"/>
                <a:ea typeface="Times New Roman"/>
                <a:cs typeface="Times New Roman"/>
                <a:sym typeface="Times New Roman"/>
              </a:rPr>
              <a:t>Introduction</a:t>
            </a:r>
            <a:endParaRPr b="1">
              <a:solidFill>
                <a:schemeClr val="dk2"/>
              </a:solidFill>
              <a:latin typeface="Times New Roman"/>
              <a:ea typeface="Times New Roman"/>
              <a:cs typeface="Times New Roman"/>
              <a:sym typeface="Times New Roman"/>
            </a:endParaRPr>
          </a:p>
        </p:txBody>
      </p:sp>
      <p:pic>
        <p:nvPicPr>
          <p:cNvPr id="140" name="Google Shape;140;p3"/>
          <p:cNvPicPr preferRelativeResize="0"/>
          <p:nvPr/>
        </p:nvPicPr>
        <p:blipFill rotWithShape="1">
          <a:blip r:embed="rId3">
            <a:alphaModFix/>
          </a:blip>
          <a:srcRect/>
          <a:stretch/>
        </p:blipFill>
        <p:spPr>
          <a:xfrm>
            <a:off x="713125" y="1508050"/>
            <a:ext cx="7374959" cy="3038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4"/>
          <p:cNvSpPr txBox="1">
            <a:spLocks noGrp="1"/>
          </p:cNvSpPr>
          <p:nvPr>
            <p:ph type="title"/>
          </p:nvPr>
        </p:nvSpPr>
        <p:spPr>
          <a:xfrm>
            <a:off x="342900" y="380475"/>
            <a:ext cx="8443200" cy="740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US" sz="2700" b="1" dirty="0">
                <a:solidFill>
                  <a:srgbClr val="000000"/>
                </a:solidFill>
                <a:latin typeface="Times New Roman"/>
                <a:ea typeface="Times New Roman"/>
                <a:cs typeface="Times New Roman"/>
                <a:sym typeface="Times New Roman"/>
              </a:rPr>
              <a:t>How my digital skills have developed?</a:t>
            </a:r>
            <a:endParaRPr sz="2700" dirty="0">
              <a:latin typeface="Times New Roman"/>
              <a:ea typeface="Times New Roman"/>
              <a:cs typeface="Times New Roman"/>
              <a:sym typeface="Times New Roman"/>
            </a:endParaRPr>
          </a:p>
        </p:txBody>
      </p:sp>
      <p:sp>
        <p:nvSpPr>
          <p:cNvPr id="146" name="Google Shape;146;p4"/>
          <p:cNvSpPr txBox="1">
            <a:spLocks noGrp="1"/>
          </p:cNvSpPr>
          <p:nvPr>
            <p:ph type="body" idx="1"/>
          </p:nvPr>
        </p:nvSpPr>
        <p:spPr>
          <a:xfrm>
            <a:off x="342900" y="1460850"/>
            <a:ext cx="4709100" cy="2966100"/>
          </a:xfrm>
          <a:prstGeom prst="rect">
            <a:avLst/>
          </a:prstGeom>
          <a:noFill/>
          <a:ln>
            <a:noFill/>
          </a:ln>
        </p:spPr>
        <p:txBody>
          <a:bodyPr spcFirstLastPara="1" wrap="square" lIns="91425" tIns="91425" rIns="91425" bIns="91425" anchor="t" anchorCtr="0">
            <a:normAutofit fontScale="92500" lnSpcReduction="10000"/>
          </a:bodyPr>
          <a:lstStyle/>
          <a:p>
            <a:pPr marL="457200" lvl="0" indent="-323850" algn="just" rtl="0">
              <a:lnSpc>
                <a:spcPct val="150000"/>
              </a:lnSpc>
              <a:spcBef>
                <a:spcPts val="0"/>
              </a:spcBef>
              <a:spcAft>
                <a:spcPts val="0"/>
              </a:spcAft>
              <a:buClr>
                <a:srgbClr val="000000"/>
              </a:buClr>
              <a:buSzPts val="1500"/>
              <a:buFont typeface="Times New Roman"/>
              <a:buChar char="●"/>
            </a:pPr>
            <a:r>
              <a:rPr lang="en-US" sz="1500" dirty="0">
                <a:solidFill>
                  <a:srgbClr val="000000"/>
                </a:solidFill>
                <a:latin typeface="Times New Roman"/>
                <a:ea typeface="Times New Roman"/>
                <a:cs typeface="Times New Roman"/>
                <a:sym typeface="Times New Roman"/>
              </a:rPr>
              <a:t>According to my own experience throughout the module, I believe the digital skills I have been developed through participating in academic and career-based objectives. </a:t>
            </a:r>
          </a:p>
          <a:p>
            <a:pPr marL="457200" lvl="0" indent="-323850" algn="just" rtl="0">
              <a:lnSpc>
                <a:spcPct val="150000"/>
              </a:lnSpc>
              <a:spcBef>
                <a:spcPts val="0"/>
              </a:spcBef>
              <a:spcAft>
                <a:spcPts val="0"/>
              </a:spcAft>
              <a:buClr>
                <a:srgbClr val="000000"/>
              </a:buClr>
              <a:buSzPts val="1500"/>
              <a:buFont typeface="Times New Roman"/>
              <a:buChar char="●"/>
            </a:pPr>
            <a:r>
              <a:rPr lang="en-US" sz="1500" dirty="0">
                <a:solidFill>
                  <a:srgbClr val="000000"/>
                </a:solidFill>
                <a:latin typeface="Times New Roman"/>
                <a:ea typeface="Times New Roman"/>
                <a:cs typeface="Times New Roman"/>
                <a:sym typeface="Times New Roman"/>
              </a:rPr>
              <a:t>A reflective discussion on own experience helps to comply new features into learning (Bui and Yarsi, 2023)</a:t>
            </a:r>
          </a:p>
          <a:p>
            <a:pPr marL="457200" lvl="0" indent="-323850" algn="just" rtl="0">
              <a:lnSpc>
                <a:spcPct val="150000"/>
              </a:lnSpc>
              <a:spcBef>
                <a:spcPts val="0"/>
              </a:spcBef>
              <a:spcAft>
                <a:spcPts val="0"/>
              </a:spcAft>
              <a:buClr>
                <a:srgbClr val="000000"/>
              </a:buClr>
              <a:buSzPts val="1500"/>
              <a:buFont typeface="Times New Roman"/>
              <a:buChar char="●"/>
            </a:pPr>
            <a:r>
              <a:rPr lang="en-US" sz="1500" dirty="0">
                <a:solidFill>
                  <a:srgbClr val="000000"/>
                </a:solidFill>
                <a:latin typeface="Times New Roman"/>
                <a:ea typeface="Times New Roman"/>
                <a:cs typeface="Times New Roman"/>
                <a:sym typeface="Times New Roman"/>
              </a:rPr>
              <a:t>In terms of objectives, I have completed the JISC digital skills assessment, making a LinkedIn and an Excel budgeting spreadsheet.</a:t>
            </a:r>
          </a:p>
        </p:txBody>
      </p:sp>
      <p:pic>
        <p:nvPicPr>
          <p:cNvPr id="147" name="Google Shape;147;p4"/>
          <p:cNvPicPr preferRelativeResize="0"/>
          <p:nvPr/>
        </p:nvPicPr>
        <p:blipFill rotWithShape="1">
          <a:blip r:embed="rId3">
            <a:alphaModFix/>
          </a:blip>
          <a:srcRect/>
          <a:stretch/>
        </p:blipFill>
        <p:spPr>
          <a:xfrm>
            <a:off x="5223025" y="1660475"/>
            <a:ext cx="3632125" cy="2325150"/>
          </a:xfrm>
          <a:prstGeom prst="rect">
            <a:avLst/>
          </a:prstGeom>
          <a:noFill/>
          <a:ln w="25400" cap="flat" cmpd="sng">
            <a:solidFill>
              <a:srgbClr val="000000"/>
            </a:solidFill>
            <a:prstDash val="solid"/>
            <a:miter lim="8000"/>
            <a:headEnd type="none" w="sm" len="sm"/>
            <a:tailEnd type="none" w="sm" len="sm"/>
          </a:ln>
        </p:spPr>
      </p:pic>
      <p:sp>
        <p:nvSpPr>
          <p:cNvPr id="148" name="Google Shape;148;p4"/>
          <p:cNvSpPr txBox="1"/>
          <p:nvPr/>
        </p:nvSpPr>
        <p:spPr>
          <a:xfrm>
            <a:off x="5815200" y="4185250"/>
            <a:ext cx="2395500" cy="352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1: My learning experience </a:t>
            </a:r>
            <a:endParaRPr sz="1300" b="0" i="0" u="none" strike="noStrike" cap="none">
              <a:solidFill>
                <a:schemeClr val="dk2"/>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5"/>
          <p:cNvSpPr txBox="1">
            <a:spLocks noGrp="1"/>
          </p:cNvSpPr>
          <p:nvPr>
            <p:ph type="title"/>
          </p:nvPr>
        </p:nvSpPr>
        <p:spPr>
          <a:xfrm>
            <a:off x="485150" y="259800"/>
            <a:ext cx="7805700" cy="881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US" sz="2000" b="1" dirty="0">
                <a:solidFill>
                  <a:srgbClr val="000000"/>
                </a:solidFill>
                <a:latin typeface="Times New Roman"/>
                <a:ea typeface="Times New Roman"/>
                <a:cs typeface="Times New Roman"/>
                <a:sym typeface="Times New Roman"/>
              </a:rPr>
              <a:t>How I have used my skills, and how I plan to apply them in my academic studies and career?</a:t>
            </a:r>
            <a:endParaRPr sz="2000" b="1" dirty="0">
              <a:solidFill>
                <a:srgbClr val="000000"/>
              </a:solidFill>
              <a:latin typeface="Times New Roman"/>
              <a:ea typeface="Times New Roman"/>
              <a:cs typeface="Times New Roman"/>
              <a:sym typeface="Times New Roman"/>
            </a:endParaRPr>
          </a:p>
        </p:txBody>
      </p:sp>
      <p:sp>
        <p:nvSpPr>
          <p:cNvPr id="154" name="Google Shape;154;p5"/>
          <p:cNvSpPr txBox="1"/>
          <p:nvPr/>
        </p:nvSpPr>
        <p:spPr>
          <a:xfrm>
            <a:off x="319669" y="1141200"/>
            <a:ext cx="3963066" cy="3631733"/>
          </a:xfrm>
          <a:prstGeom prst="rect">
            <a:avLst/>
          </a:prstGeom>
          <a:noFill/>
          <a:ln>
            <a:noFill/>
          </a:ln>
        </p:spPr>
        <p:txBody>
          <a:bodyPr spcFirstLastPara="1" wrap="square" lIns="91425" tIns="91425" rIns="91425" bIns="91425" anchor="t" anchorCtr="0">
            <a:spAutoFit/>
          </a:bodyPr>
          <a:lstStyle/>
          <a:p>
            <a:pPr marL="457200" lvl="0" indent="-317500" algn="just" rtl="0">
              <a:lnSpc>
                <a:spcPct val="200000"/>
              </a:lnSpc>
              <a:spcBef>
                <a:spcPts val="0"/>
              </a:spcBef>
              <a:spcAft>
                <a:spcPts val="0"/>
              </a:spcAft>
              <a:buClr>
                <a:srgbClr val="222222"/>
              </a:buClr>
              <a:buSzPts val="1400"/>
              <a:buFont typeface="Times New Roman"/>
              <a:buChar char="●"/>
            </a:pPr>
            <a:r>
              <a:rPr lang="en-US" dirty="0">
                <a:solidFill>
                  <a:srgbClr val="222222"/>
                </a:solidFill>
                <a:latin typeface="Times New Roman"/>
                <a:ea typeface="Times New Roman"/>
                <a:cs typeface="Times New Roman"/>
                <a:sym typeface="Times New Roman"/>
              </a:rPr>
              <a:t>Successfully developed digital learning ability using adaptive notes, points and lecture materials. </a:t>
            </a:r>
          </a:p>
          <a:p>
            <a:pPr marL="457200" lvl="0" indent="-317500" algn="just" rtl="0">
              <a:lnSpc>
                <a:spcPct val="200000"/>
              </a:lnSpc>
              <a:spcBef>
                <a:spcPts val="0"/>
              </a:spcBef>
              <a:spcAft>
                <a:spcPts val="0"/>
              </a:spcAft>
              <a:buClr>
                <a:srgbClr val="222222"/>
              </a:buClr>
              <a:buSzPts val="1400"/>
              <a:buFont typeface="Times New Roman"/>
              <a:buChar char="●"/>
            </a:pPr>
            <a:r>
              <a:rPr lang="en-US" dirty="0">
                <a:solidFill>
                  <a:srgbClr val="222222"/>
                </a:solidFill>
                <a:latin typeface="Times New Roman"/>
                <a:ea typeface="Times New Roman"/>
                <a:cs typeface="Times New Roman"/>
                <a:sym typeface="Times New Roman"/>
              </a:rPr>
              <a:t>I used to map any form of data by Microsoft Excel and Document generation using MS Word.  </a:t>
            </a:r>
          </a:p>
          <a:p>
            <a:pPr marL="457200" lvl="0" indent="-317500" algn="just" rtl="0">
              <a:lnSpc>
                <a:spcPct val="200000"/>
              </a:lnSpc>
              <a:spcBef>
                <a:spcPts val="0"/>
              </a:spcBef>
              <a:spcAft>
                <a:spcPts val="0"/>
              </a:spcAft>
              <a:buClr>
                <a:srgbClr val="222222"/>
              </a:buClr>
              <a:buSzPts val="1400"/>
              <a:buFont typeface="Times New Roman"/>
              <a:buChar char="●"/>
            </a:pPr>
            <a:r>
              <a:rPr lang="en-US" dirty="0">
                <a:solidFill>
                  <a:srgbClr val="222222"/>
                </a:solidFill>
                <a:latin typeface="Times New Roman"/>
                <a:ea typeface="Times New Roman"/>
                <a:cs typeface="Times New Roman"/>
                <a:sym typeface="Times New Roman"/>
              </a:rPr>
              <a:t>I have mainly tried to improve my interaction ability using </a:t>
            </a:r>
            <a:r>
              <a:rPr lang="en-US">
                <a:solidFill>
                  <a:srgbClr val="222222"/>
                </a:solidFill>
                <a:latin typeface="Times New Roman"/>
                <a:ea typeface="Times New Roman"/>
                <a:cs typeface="Times New Roman"/>
                <a:sym typeface="Times New Roman"/>
              </a:rPr>
              <a:t>MS Outlook</a:t>
            </a:r>
            <a:r>
              <a:rPr lang="en-US" dirty="0">
                <a:solidFill>
                  <a:srgbClr val="222222"/>
                </a:solidFill>
                <a:latin typeface="Times New Roman"/>
                <a:ea typeface="Times New Roman"/>
                <a:cs typeface="Times New Roman"/>
                <a:sym typeface="Times New Roman"/>
              </a:rPr>
              <a:t>. </a:t>
            </a:r>
          </a:p>
        </p:txBody>
      </p:sp>
      <p:pic>
        <p:nvPicPr>
          <p:cNvPr id="155" name="Google Shape;155;p5"/>
          <p:cNvPicPr preferRelativeResize="0"/>
          <p:nvPr/>
        </p:nvPicPr>
        <p:blipFill>
          <a:blip r:embed="rId3">
            <a:alphaModFix/>
          </a:blip>
          <a:stretch>
            <a:fillRect/>
          </a:stretch>
        </p:blipFill>
        <p:spPr>
          <a:xfrm>
            <a:off x="4388000" y="1447200"/>
            <a:ext cx="4290826" cy="28598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6"/>
          <p:cNvSpPr txBox="1">
            <a:spLocks noGrp="1"/>
          </p:cNvSpPr>
          <p:nvPr>
            <p:ph type="title"/>
          </p:nvPr>
        </p:nvSpPr>
        <p:spPr>
          <a:xfrm>
            <a:off x="819150" y="356225"/>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ct val="100000"/>
              <a:buNone/>
            </a:pPr>
            <a:r>
              <a:rPr lang="en-GB" b="1" dirty="0">
                <a:solidFill>
                  <a:srgbClr val="000000"/>
                </a:solidFill>
                <a:latin typeface="Times New Roman"/>
                <a:ea typeface="Times New Roman"/>
                <a:cs typeface="Times New Roman"/>
                <a:sym typeface="Times New Roman"/>
              </a:rPr>
              <a:t>Reflection on Task 1</a:t>
            </a:r>
            <a:endParaRPr b="1" dirty="0">
              <a:solidFill>
                <a:srgbClr val="000000"/>
              </a:solidFill>
              <a:latin typeface="Times New Roman"/>
              <a:ea typeface="Times New Roman"/>
              <a:cs typeface="Times New Roman"/>
              <a:sym typeface="Times New Roman"/>
            </a:endParaRPr>
          </a:p>
        </p:txBody>
      </p:sp>
      <p:sp>
        <p:nvSpPr>
          <p:cNvPr id="161" name="Google Shape;161;p6"/>
          <p:cNvSpPr txBox="1">
            <a:spLocks noGrp="1"/>
          </p:cNvSpPr>
          <p:nvPr>
            <p:ph type="body" idx="1"/>
          </p:nvPr>
        </p:nvSpPr>
        <p:spPr>
          <a:xfrm>
            <a:off x="298950" y="1168401"/>
            <a:ext cx="4161300" cy="3767666"/>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FF0000"/>
              </a:buClr>
              <a:buSzPts val="1400"/>
              <a:buFont typeface="Times New Roman"/>
              <a:buChar char="●"/>
            </a:pPr>
            <a:r>
              <a:rPr lang="en-US" sz="1400" dirty="0">
                <a:solidFill>
                  <a:schemeClr val="bg2"/>
                </a:solidFill>
                <a:latin typeface="Times New Roman"/>
                <a:ea typeface="Times New Roman"/>
                <a:cs typeface="Times New Roman"/>
                <a:sym typeface="Times New Roman"/>
              </a:rPr>
              <a:t>The very first individual task was associated with my own digital skills and capability assessment using Jisc Tool. </a:t>
            </a:r>
          </a:p>
          <a:p>
            <a:pPr marL="457200" lvl="0" indent="-317500" algn="just" rtl="0">
              <a:lnSpc>
                <a:spcPct val="150000"/>
              </a:lnSpc>
              <a:spcBef>
                <a:spcPts val="0"/>
              </a:spcBef>
              <a:spcAft>
                <a:spcPts val="0"/>
              </a:spcAft>
              <a:buClr>
                <a:srgbClr val="FF0000"/>
              </a:buClr>
              <a:buSzPts val="1400"/>
              <a:buFont typeface="Times New Roman"/>
              <a:buChar char="●"/>
            </a:pPr>
            <a:r>
              <a:rPr lang="en-US" sz="1400" dirty="0">
                <a:solidFill>
                  <a:schemeClr val="bg2"/>
                </a:solidFill>
                <a:latin typeface="Times New Roman"/>
                <a:ea typeface="Times New Roman"/>
                <a:cs typeface="Times New Roman"/>
                <a:sym typeface="Times New Roman"/>
              </a:rPr>
              <a:t>Review on the generated results and graphical illustration helped me to understand the area of limitations. </a:t>
            </a:r>
          </a:p>
          <a:p>
            <a:pPr marL="457200" lvl="0" indent="-317500" algn="just" rtl="0">
              <a:lnSpc>
                <a:spcPct val="150000"/>
              </a:lnSpc>
              <a:spcBef>
                <a:spcPts val="0"/>
              </a:spcBef>
              <a:spcAft>
                <a:spcPts val="0"/>
              </a:spcAft>
              <a:buClr>
                <a:srgbClr val="FF0000"/>
              </a:buClr>
              <a:buSzPts val="1400"/>
              <a:buFont typeface="Times New Roman"/>
              <a:buChar char="●"/>
            </a:pPr>
            <a:r>
              <a:rPr lang="en-US" sz="1400" dirty="0">
                <a:solidFill>
                  <a:schemeClr val="bg2"/>
                </a:solidFill>
                <a:latin typeface="Times New Roman"/>
                <a:ea typeface="Times New Roman"/>
                <a:cs typeface="Times New Roman"/>
                <a:sym typeface="Times New Roman"/>
              </a:rPr>
              <a:t>Later, the reflective essay was more constructive that it helped me to solve the criteria of digital readiness, where I found some of the digital skills I have. </a:t>
            </a:r>
          </a:p>
        </p:txBody>
      </p:sp>
      <p:pic>
        <p:nvPicPr>
          <p:cNvPr id="162" name="Google Shape;162;p6"/>
          <p:cNvPicPr preferRelativeResize="0"/>
          <p:nvPr/>
        </p:nvPicPr>
        <p:blipFill rotWithShape="1">
          <a:blip r:embed="rId3">
            <a:alphaModFix/>
          </a:blip>
          <a:srcRect/>
          <a:stretch/>
        </p:blipFill>
        <p:spPr>
          <a:xfrm>
            <a:off x="4572000" y="1730900"/>
            <a:ext cx="4161251" cy="2666999"/>
          </a:xfrm>
          <a:prstGeom prst="rect">
            <a:avLst/>
          </a:prstGeom>
          <a:noFill/>
          <a:ln w="25400" cap="flat" cmpd="sng">
            <a:solidFill>
              <a:srgbClr val="000000"/>
            </a:solidFill>
            <a:prstDash val="solid"/>
            <a:miter lim="8000"/>
            <a:headEnd type="none" w="sm" len="sm"/>
            <a:tailEnd type="none" w="sm" len="sm"/>
          </a:ln>
        </p:spPr>
      </p:pic>
      <p:sp>
        <p:nvSpPr>
          <p:cNvPr id="163" name="Google Shape;163;p6"/>
          <p:cNvSpPr txBox="1"/>
          <p:nvPr/>
        </p:nvSpPr>
        <p:spPr>
          <a:xfrm>
            <a:off x="5967875" y="4337925"/>
            <a:ext cx="2207700" cy="317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2: My digital skills</a:t>
            </a:r>
            <a:endParaRPr sz="1300" b="0" i="0" u="none" strike="noStrike" cap="none">
              <a:solidFill>
                <a:schemeClr val="dk2"/>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7"/>
          <p:cNvSpPr txBox="1">
            <a:spLocks noGrp="1"/>
          </p:cNvSpPr>
          <p:nvPr>
            <p:ph type="title"/>
          </p:nvPr>
        </p:nvSpPr>
        <p:spPr>
          <a:xfrm>
            <a:off x="909050" y="446125"/>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ct val="100000"/>
              <a:buNone/>
            </a:pPr>
            <a:r>
              <a:rPr lang="en-GB" b="1" dirty="0">
                <a:solidFill>
                  <a:srgbClr val="000000"/>
                </a:solidFill>
                <a:latin typeface="Times New Roman"/>
                <a:ea typeface="Times New Roman"/>
                <a:cs typeface="Times New Roman"/>
                <a:sym typeface="Times New Roman"/>
              </a:rPr>
              <a:t>Reflection on Task 2</a:t>
            </a:r>
            <a:endParaRPr b="1" dirty="0">
              <a:solidFill>
                <a:srgbClr val="000000"/>
              </a:solidFill>
              <a:latin typeface="Times New Roman"/>
              <a:ea typeface="Times New Roman"/>
              <a:cs typeface="Times New Roman"/>
              <a:sym typeface="Times New Roman"/>
            </a:endParaRPr>
          </a:p>
        </p:txBody>
      </p:sp>
      <p:pic>
        <p:nvPicPr>
          <p:cNvPr id="169" name="Google Shape;169;p7"/>
          <p:cNvPicPr preferRelativeResize="0"/>
          <p:nvPr/>
        </p:nvPicPr>
        <p:blipFill rotWithShape="1">
          <a:blip r:embed="rId3">
            <a:alphaModFix/>
          </a:blip>
          <a:srcRect b="66377"/>
          <a:stretch>
            <a:fillRect/>
          </a:stretch>
        </p:blipFill>
        <p:spPr>
          <a:xfrm>
            <a:off x="770354" y="2881156"/>
            <a:ext cx="7366448" cy="1021650"/>
          </a:xfrm>
          <a:prstGeom prst="rect">
            <a:avLst/>
          </a:prstGeom>
          <a:noFill/>
          <a:ln>
            <a:noFill/>
          </a:ln>
        </p:spPr>
      </p:pic>
      <p:sp>
        <p:nvSpPr>
          <p:cNvPr id="3" name="TextBox 2">
            <a:extLst>
              <a:ext uri="{FF2B5EF4-FFF2-40B4-BE49-F238E27FC236}">
                <a16:creationId xmlns:a16="http://schemas.microsoft.com/office/drawing/2014/main" id="{376B3798-FB70-9404-BD8D-FFD159B5A8C1}"/>
              </a:ext>
            </a:extLst>
          </p:cNvPr>
          <p:cNvSpPr txBox="1"/>
          <p:nvPr/>
        </p:nvSpPr>
        <p:spPr>
          <a:xfrm>
            <a:off x="651933" y="1467775"/>
            <a:ext cx="7603291" cy="134633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400" u="none" strike="noStrike" dirty="0">
                <a:solidFill>
                  <a:schemeClr val="bg2">
                    <a:lumMod val="50000"/>
                  </a:schemeClr>
                </a:solidFill>
                <a:effectLst/>
                <a:latin typeface="Times New Roman" panose="02020603050405020304" pitchFamily="18" charset="0"/>
                <a:ea typeface="Times New Roman" panose="02020603050405020304" pitchFamily="18" charset="0"/>
              </a:rPr>
              <a:t>LinkedIn course regarding Microsoft Office365 tools was another learning opportunity for me. </a:t>
            </a:r>
          </a:p>
          <a:p>
            <a:pPr marL="342900" lvl="0" indent="-342900" algn="just">
              <a:lnSpc>
                <a:spcPct val="150000"/>
              </a:lnSpc>
              <a:buFont typeface="Arial" panose="020B0604020202020204" pitchFamily="34" charset="0"/>
              <a:buChar char="●"/>
            </a:pPr>
            <a:r>
              <a:rPr lang="en-GB" sz="1400" u="none" strike="noStrike" dirty="0">
                <a:solidFill>
                  <a:schemeClr val="bg2">
                    <a:lumMod val="50000"/>
                  </a:schemeClr>
                </a:solidFill>
                <a:effectLst/>
                <a:latin typeface="Times New Roman" panose="02020603050405020304" pitchFamily="18" charset="0"/>
                <a:ea typeface="Times New Roman" panose="02020603050405020304" pitchFamily="18" charset="0"/>
              </a:rPr>
              <a:t>By the course details, lecture and tutorials, I have gained more confidence while making a presentation</a:t>
            </a:r>
          </a:p>
          <a:p>
            <a:pPr marL="342900" lvl="0" indent="-342900" algn="just">
              <a:lnSpc>
                <a:spcPct val="150000"/>
              </a:lnSpc>
              <a:buFont typeface="Arial" panose="020B0604020202020204" pitchFamily="34" charset="0"/>
              <a:buChar char="●"/>
            </a:pPr>
            <a:r>
              <a:rPr lang="en-GB" sz="1400" u="none" strike="noStrike" dirty="0">
                <a:solidFill>
                  <a:schemeClr val="bg2">
                    <a:lumMod val="50000"/>
                  </a:schemeClr>
                </a:solidFill>
                <a:effectLst/>
                <a:latin typeface="Times New Roman" panose="02020603050405020304" pitchFamily="18" charset="0"/>
                <a:ea typeface="Times New Roman" panose="02020603050405020304" pitchFamily="18" charset="0"/>
              </a:rPr>
              <a:t>Improved overall academic performance, as the course given me certification as well.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8"/>
          <p:cNvSpPr txBox="1">
            <a:spLocks noGrp="1"/>
          </p:cNvSpPr>
          <p:nvPr>
            <p:ph type="title"/>
          </p:nvPr>
        </p:nvSpPr>
        <p:spPr>
          <a:xfrm>
            <a:off x="819150" y="22255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b="1" dirty="0">
                <a:solidFill>
                  <a:srgbClr val="000000"/>
                </a:solidFill>
                <a:latin typeface="Times New Roman"/>
                <a:ea typeface="Times New Roman"/>
                <a:cs typeface="Times New Roman"/>
                <a:sym typeface="Times New Roman"/>
              </a:rPr>
              <a:t>Reflection on Task 3</a:t>
            </a:r>
            <a:endParaRPr dirty="0"/>
          </a:p>
        </p:txBody>
      </p:sp>
      <p:sp>
        <p:nvSpPr>
          <p:cNvPr id="175" name="Google Shape;175;p8"/>
          <p:cNvSpPr txBox="1">
            <a:spLocks noGrp="1"/>
          </p:cNvSpPr>
          <p:nvPr>
            <p:ph type="body" idx="1"/>
          </p:nvPr>
        </p:nvSpPr>
        <p:spPr>
          <a:xfrm>
            <a:off x="396400" y="1041400"/>
            <a:ext cx="4056600" cy="35017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US" sz="1500" dirty="0">
                <a:solidFill>
                  <a:srgbClr val="000000"/>
                </a:solidFill>
                <a:latin typeface="Times New Roman"/>
                <a:ea typeface="Times New Roman"/>
                <a:cs typeface="Times New Roman"/>
                <a:sym typeface="Times New Roman"/>
              </a:rPr>
              <a:t>This task was mainly associated with financial management skills and the importance of MS Excel. </a:t>
            </a:r>
          </a:p>
          <a:p>
            <a:pPr marL="457200" lvl="0" indent="-323850" algn="just" rtl="0">
              <a:lnSpc>
                <a:spcPct val="150000"/>
              </a:lnSpc>
              <a:spcBef>
                <a:spcPts val="0"/>
              </a:spcBef>
              <a:spcAft>
                <a:spcPts val="0"/>
              </a:spcAft>
              <a:buClr>
                <a:srgbClr val="000000"/>
              </a:buClr>
              <a:buSzPts val="1500"/>
              <a:buFont typeface="Times New Roman"/>
              <a:buChar char="●"/>
            </a:pPr>
            <a:r>
              <a:rPr lang="en-US" sz="1500" dirty="0">
                <a:solidFill>
                  <a:srgbClr val="000000"/>
                </a:solidFill>
                <a:latin typeface="Times New Roman"/>
                <a:ea typeface="Times New Roman"/>
                <a:cs typeface="Times New Roman"/>
                <a:sym typeface="Times New Roman"/>
              </a:rPr>
              <a:t>Mindful usage of digital skills to avoid cyber threats (Khan, Khan and Ahmad, 2025)</a:t>
            </a:r>
          </a:p>
          <a:p>
            <a:pPr marL="457200" lvl="0" indent="-323850" algn="just" rtl="0">
              <a:lnSpc>
                <a:spcPct val="150000"/>
              </a:lnSpc>
              <a:spcBef>
                <a:spcPts val="0"/>
              </a:spcBef>
              <a:spcAft>
                <a:spcPts val="0"/>
              </a:spcAft>
              <a:buClr>
                <a:srgbClr val="000000"/>
              </a:buClr>
              <a:buSzPts val="1500"/>
              <a:buFont typeface="Times New Roman"/>
              <a:buChar char="●"/>
            </a:pPr>
            <a:r>
              <a:rPr lang="en-US" sz="1500" dirty="0">
                <a:solidFill>
                  <a:srgbClr val="000000"/>
                </a:solidFill>
                <a:latin typeface="Times New Roman"/>
                <a:ea typeface="Times New Roman"/>
                <a:cs typeface="Times New Roman"/>
                <a:sym typeface="Times New Roman"/>
              </a:rPr>
              <a:t>I have also learned about the excel data evaluation scope to ensure the continuous improvement of digital skills.</a:t>
            </a:r>
          </a:p>
        </p:txBody>
      </p:sp>
      <p:pic>
        <p:nvPicPr>
          <p:cNvPr id="176" name="Google Shape;176;p8"/>
          <p:cNvPicPr preferRelativeResize="0"/>
          <p:nvPr/>
        </p:nvPicPr>
        <p:blipFill rotWithShape="1">
          <a:blip r:embed="rId3">
            <a:alphaModFix/>
          </a:blip>
          <a:srcRect/>
          <a:stretch/>
        </p:blipFill>
        <p:spPr>
          <a:xfrm>
            <a:off x="4572000" y="1643775"/>
            <a:ext cx="4114800" cy="2352675"/>
          </a:xfrm>
          <a:prstGeom prst="rect">
            <a:avLst/>
          </a:prstGeom>
          <a:noFill/>
          <a:ln w="25400" cap="flat" cmpd="sng">
            <a:solidFill>
              <a:srgbClr val="000000"/>
            </a:solidFill>
            <a:prstDash val="solid"/>
            <a:miter lim="8000"/>
            <a:headEnd type="none" w="sm" len="sm"/>
            <a:tailEnd type="none" w="sm" len="sm"/>
          </a:ln>
        </p:spPr>
      </p:pic>
      <p:sp>
        <p:nvSpPr>
          <p:cNvPr id="177" name="Google Shape;177;p8"/>
          <p:cNvSpPr txBox="1"/>
          <p:nvPr/>
        </p:nvSpPr>
        <p:spPr>
          <a:xfrm>
            <a:off x="4969700" y="4126550"/>
            <a:ext cx="3088500" cy="317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3: Future Action Plan</a:t>
            </a:r>
            <a:endParaRPr sz="12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endParaRPr sz="1200" b="1"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9"/>
          <p:cNvSpPr txBox="1">
            <a:spLocks noGrp="1"/>
          </p:cNvSpPr>
          <p:nvPr>
            <p:ph type="title"/>
          </p:nvPr>
        </p:nvSpPr>
        <p:spPr>
          <a:xfrm>
            <a:off x="889050" y="41615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b="1" dirty="0">
                <a:solidFill>
                  <a:srgbClr val="000000"/>
                </a:solidFill>
                <a:latin typeface="Times New Roman"/>
                <a:ea typeface="Times New Roman"/>
                <a:cs typeface="Times New Roman"/>
                <a:sym typeface="Times New Roman"/>
              </a:rPr>
              <a:t>Conclusion</a:t>
            </a:r>
            <a:endParaRPr dirty="0"/>
          </a:p>
        </p:txBody>
      </p:sp>
      <p:pic>
        <p:nvPicPr>
          <p:cNvPr id="183" name="Google Shape;183;p9"/>
          <p:cNvPicPr preferRelativeResize="0"/>
          <p:nvPr/>
        </p:nvPicPr>
        <p:blipFill rotWithShape="1">
          <a:blip r:embed="rId3">
            <a:alphaModFix/>
          </a:blip>
          <a:srcRect/>
          <a:stretch/>
        </p:blipFill>
        <p:spPr>
          <a:xfrm>
            <a:off x="1303225" y="1635550"/>
            <a:ext cx="7219578" cy="303850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10"/>
          <p:cNvSpPr txBox="1">
            <a:spLocks noGrp="1"/>
          </p:cNvSpPr>
          <p:nvPr>
            <p:ph type="title"/>
          </p:nvPr>
        </p:nvSpPr>
        <p:spPr>
          <a:xfrm>
            <a:off x="819150" y="57550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GB" b="1">
                <a:solidFill>
                  <a:schemeClr val="dk2"/>
                </a:solidFill>
                <a:latin typeface="Times New Roman"/>
                <a:ea typeface="Times New Roman"/>
                <a:cs typeface="Times New Roman"/>
                <a:sym typeface="Times New Roman"/>
              </a:rPr>
              <a:t>References</a:t>
            </a:r>
            <a:endParaRPr b="1">
              <a:solidFill>
                <a:schemeClr val="dk2"/>
              </a:solidFill>
              <a:latin typeface="Times New Roman"/>
              <a:ea typeface="Times New Roman"/>
              <a:cs typeface="Times New Roman"/>
              <a:sym typeface="Times New Roman"/>
            </a:endParaRPr>
          </a:p>
        </p:txBody>
      </p:sp>
      <p:sp>
        <p:nvSpPr>
          <p:cNvPr id="189" name="Google Shape;189;p10"/>
          <p:cNvSpPr txBox="1">
            <a:spLocks noGrp="1"/>
          </p:cNvSpPr>
          <p:nvPr>
            <p:ph type="body" idx="1"/>
          </p:nvPr>
        </p:nvSpPr>
        <p:spPr>
          <a:xfrm>
            <a:off x="284175" y="1143775"/>
            <a:ext cx="8502000" cy="3534600"/>
          </a:xfrm>
          <a:prstGeom prst="rect">
            <a:avLst/>
          </a:prstGeom>
          <a:noFill/>
          <a:ln>
            <a:noFill/>
          </a:ln>
        </p:spPr>
        <p:txBody>
          <a:bodyPr spcFirstLastPara="1" wrap="square" lIns="91425" tIns="91425" rIns="91425" bIns="91425" anchor="t" anchorCtr="0">
            <a:noAutofit/>
          </a:bodyPr>
          <a:lstStyle/>
          <a:p>
            <a:pPr marL="0" lvl="0" indent="0" algn="just" rtl="0">
              <a:lnSpc>
                <a:spcPct val="200000"/>
              </a:lnSpc>
              <a:spcBef>
                <a:spcPts val="1200"/>
              </a:spcBef>
              <a:spcAft>
                <a:spcPts val="0"/>
              </a:spcAft>
              <a:buSzPts val="1300"/>
              <a:buNone/>
            </a:pPr>
            <a:r>
              <a:rPr lang="en-GB" sz="1200" dirty="0">
                <a:solidFill>
                  <a:srgbClr val="000000"/>
                </a:solidFill>
                <a:latin typeface="Times New Roman"/>
                <a:ea typeface="Times New Roman"/>
                <a:cs typeface="Times New Roman"/>
                <a:sym typeface="Times New Roman"/>
              </a:rPr>
              <a:t>Bui, N. T. N., and Yarsi, P. (2023) ‘Go-deep: A potential reflection model for experiential learning’, </a:t>
            </a:r>
            <a:r>
              <a:rPr lang="en-GB" sz="1200" i="1" dirty="0">
                <a:solidFill>
                  <a:srgbClr val="000000"/>
                </a:solidFill>
                <a:latin typeface="Times New Roman"/>
                <a:ea typeface="Times New Roman"/>
                <a:cs typeface="Times New Roman"/>
                <a:sym typeface="Times New Roman"/>
              </a:rPr>
              <a:t>International Journal of Learning, Teaching and Educational Research</a:t>
            </a:r>
            <a:r>
              <a:rPr lang="en-GB" sz="1200" dirty="0">
                <a:solidFill>
                  <a:srgbClr val="000000"/>
                </a:solidFill>
                <a:latin typeface="Times New Roman"/>
                <a:ea typeface="Times New Roman"/>
                <a:cs typeface="Times New Roman"/>
                <a:sym typeface="Times New Roman"/>
              </a:rPr>
              <a:t>, 22(7), pp. 240-257.</a:t>
            </a:r>
            <a:endParaRPr sz="1200" dirty="0">
              <a:solidFill>
                <a:srgbClr val="000000"/>
              </a:solidFill>
              <a:latin typeface="Times New Roman"/>
              <a:ea typeface="Times New Roman"/>
              <a:cs typeface="Times New Roman"/>
              <a:sym typeface="Times New Roman"/>
            </a:endParaRPr>
          </a:p>
          <a:p>
            <a:pPr marL="0" lvl="0" indent="0" algn="just" rtl="0">
              <a:lnSpc>
                <a:spcPct val="200000"/>
              </a:lnSpc>
              <a:spcBef>
                <a:spcPts val="1200"/>
              </a:spcBef>
              <a:spcAft>
                <a:spcPts val="0"/>
              </a:spcAft>
              <a:buSzPts val="1300"/>
              <a:buNone/>
            </a:pPr>
            <a:r>
              <a:rPr lang="en-GB" sz="1200" dirty="0">
                <a:solidFill>
                  <a:srgbClr val="000000"/>
                </a:solidFill>
                <a:latin typeface="Times New Roman"/>
                <a:ea typeface="Times New Roman"/>
                <a:cs typeface="Times New Roman"/>
                <a:sym typeface="Times New Roman"/>
              </a:rPr>
              <a:t>Colomer, J., Serra, T., Cañabate, D., and Bubnys, R. (2020) ‘Reflective learning in higher education: Active methodologies for transformative practices’ </a:t>
            </a:r>
            <a:r>
              <a:rPr lang="en-GB" sz="1200" i="1" dirty="0">
                <a:solidFill>
                  <a:srgbClr val="000000"/>
                </a:solidFill>
                <a:latin typeface="Times New Roman"/>
                <a:ea typeface="Times New Roman"/>
                <a:cs typeface="Times New Roman"/>
                <a:sym typeface="Times New Roman"/>
              </a:rPr>
              <a:t>Sustainability</a:t>
            </a:r>
            <a:r>
              <a:rPr lang="en-GB" sz="1200" dirty="0">
                <a:solidFill>
                  <a:srgbClr val="000000"/>
                </a:solidFill>
                <a:latin typeface="Times New Roman"/>
                <a:ea typeface="Times New Roman"/>
                <a:cs typeface="Times New Roman"/>
                <a:sym typeface="Times New Roman"/>
              </a:rPr>
              <a:t>, 12(9), p. 3827.</a:t>
            </a:r>
            <a:endParaRPr sz="1200" dirty="0">
              <a:solidFill>
                <a:srgbClr val="000000"/>
              </a:solidFill>
              <a:latin typeface="Times New Roman"/>
              <a:ea typeface="Times New Roman"/>
              <a:cs typeface="Times New Roman"/>
              <a:sym typeface="Times New Roman"/>
            </a:endParaRPr>
          </a:p>
          <a:p>
            <a:pPr marL="0" lvl="0" indent="0" algn="just" rtl="0">
              <a:lnSpc>
                <a:spcPct val="200000"/>
              </a:lnSpc>
              <a:spcBef>
                <a:spcPts val="1200"/>
              </a:spcBef>
              <a:spcAft>
                <a:spcPts val="0"/>
              </a:spcAft>
              <a:buSzPts val="1300"/>
              <a:buNone/>
            </a:pPr>
            <a:r>
              <a:rPr lang="en-GB" sz="1200" dirty="0">
                <a:solidFill>
                  <a:srgbClr val="000000"/>
                </a:solidFill>
                <a:latin typeface="Times New Roman"/>
                <a:ea typeface="Times New Roman"/>
                <a:cs typeface="Times New Roman"/>
                <a:sym typeface="Times New Roman"/>
              </a:rPr>
              <a:t>Khan, A. N., Khan, N. A., and Ahmad, A. (2025) ‘Mindfulness and resilience in the digital age: addressing cyberattacks and enhancing mental health and performance among adults’ </a:t>
            </a:r>
            <a:r>
              <a:rPr lang="en-GB" sz="1200" i="1" dirty="0">
                <a:solidFill>
                  <a:srgbClr val="000000"/>
                </a:solidFill>
                <a:latin typeface="Times New Roman"/>
                <a:ea typeface="Times New Roman"/>
                <a:cs typeface="Times New Roman"/>
                <a:sym typeface="Times New Roman"/>
              </a:rPr>
              <a:t>Frontiers in Public Health</a:t>
            </a:r>
            <a:r>
              <a:rPr lang="en-GB" sz="1200" dirty="0">
                <a:solidFill>
                  <a:srgbClr val="000000"/>
                </a:solidFill>
                <a:latin typeface="Times New Roman"/>
                <a:ea typeface="Times New Roman"/>
                <a:cs typeface="Times New Roman"/>
                <a:sym typeface="Times New Roman"/>
              </a:rPr>
              <a:t>, 13, p. 1671991.</a:t>
            </a:r>
            <a:endParaRPr sz="1200" dirty="0">
              <a:solidFill>
                <a:srgbClr val="000000"/>
              </a:solidFill>
              <a:latin typeface="Times New Roman"/>
              <a:ea typeface="Times New Roman"/>
              <a:cs typeface="Times New Roman"/>
              <a:sym typeface="Times New Roman"/>
            </a:endParaRPr>
          </a:p>
          <a:p>
            <a:pPr marL="0" lvl="0" indent="0" algn="just" rtl="0">
              <a:lnSpc>
                <a:spcPct val="200000"/>
              </a:lnSpc>
              <a:spcBef>
                <a:spcPts val="1200"/>
              </a:spcBef>
              <a:spcAft>
                <a:spcPts val="0"/>
              </a:spcAft>
              <a:buSzPts val="1300"/>
              <a:buNone/>
            </a:pPr>
            <a:r>
              <a:rPr lang="en-GB" sz="1200" dirty="0">
                <a:solidFill>
                  <a:srgbClr val="000000"/>
                </a:solidFill>
                <a:latin typeface="Times New Roman"/>
                <a:ea typeface="Times New Roman"/>
                <a:cs typeface="Times New Roman"/>
                <a:sym typeface="Times New Roman"/>
              </a:rPr>
              <a:t>Reedy, K., and Parker, J. (2017) </a:t>
            </a:r>
            <a:r>
              <a:rPr lang="en-GB" sz="1200" i="1" dirty="0">
                <a:solidFill>
                  <a:srgbClr val="000000"/>
                </a:solidFill>
                <a:latin typeface="Times New Roman"/>
                <a:ea typeface="Times New Roman"/>
                <a:cs typeface="Times New Roman"/>
                <a:sym typeface="Times New Roman"/>
              </a:rPr>
              <a:t>Digital literacy unpacked</a:t>
            </a:r>
            <a:r>
              <a:rPr lang="en-GB" sz="1200" dirty="0">
                <a:solidFill>
                  <a:srgbClr val="000000"/>
                </a:solidFill>
                <a:latin typeface="Times New Roman"/>
                <a:ea typeface="Times New Roman"/>
                <a:cs typeface="Times New Roman"/>
                <a:sym typeface="Times New Roman"/>
              </a:rPr>
              <a:t>. Facet.</a:t>
            </a:r>
            <a:endParaRPr sz="1200" dirty="0">
              <a:solidFill>
                <a:srgbClr val="000000"/>
              </a:solidFill>
              <a:latin typeface="Times New Roman"/>
              <a:ea typeface="Times New Roman"/>
              <a:cs typeface="Times New Roman"/>
              <a:sym typeface="Times New Roman"/>
            </a:endParaRPr>
          </a:p>
          <a:p>
            <a:pPr marL="0" marR="17780" lvl="0" indent="0" algn="just" rtl="0">
              <a:lnSpc>
                <a:spcPct val="150000"/>
              </a:lnSpc>
              <a:spcBef>
                <a:spcPts val="1200"/>
              </a:spcBef>
              <a:spcAft>
                <a:spcPts val="0"/>
              </a:spcAft>
              <a:buSzPts val="1300"/>
              <a:buNone/>
            </a:pPr>
            <a:endParaRPr sz="1200" dirty="0">
              <a:solidFill>
                <a:srgbClr val="222222"/>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11"/>
          <p:cNvPicPr preferRelativeResize="0"/>
          <p:nvPr/>
        </p:nvPicPr>
        <p:blipFill rotWithShape="1">
          <a:blip r:embed="rId3">
            <a:alphaModFix/>
          </a:blip>
          <a:srcRect/>
          <a:stretch/>
        </p:blipFill>
        <p:spPr>
          <a:xfrm>
            <a:off x="1690750" y="1209275"/>
            <a:ext cx="5733275" cy="2986475"/>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982</Words>
  <Application>Microsoft Office PowerPoint</Application>
  <PresentationFormat>On-screen Show (16:9)</PresentationFormat>
  <Paragraphs>53</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Times New Roman</vt:lpstr>
      <vt:lpstr>Arial</vt:lpstr>
      <vt:lpstr>Calibri</vt:lpstr>
      <vt:lpstr>Nunito</vt:lpstr>
      <vt:lpstr>Shift</vt:lpstr>
      <vt:lpstr>MODULE CODE: Digital Skills for Personal Development and Business Growth BMSW4008 ASSESSMENT COMPONENT: PORTFOLIO STUDENT NAME: Viviana Zaharia STUDENT NUMBER: 2522333 LECTURER: Scott James DATE: 16 March 2026 </vt:lpstr>
      <vt:lpstr>Table of Content</vt:lpstr>
      <vt:lpstr>Introduction</vt:lpstr>
      <vt:lpstr>How my digital skills have developed?</vt:lpstr>
      <vt:lpstr>How I have used my skills, and how I plan to apply them in my academic studies and career?</vt:lpstr>
      <vt:lpstr>Reflection on Task 1</vt:lpstr>
      <vt:lpstr>Reflection on Task 2</vt:lpstr>
      <vt:lpstr>Reflection on Task 3</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description/>
  <cp:lastModifiedBy>Viviana Zaharia (2522333)</cp:lastModifiedBy>
  <cp:revision>1</cp:revision>
  <dcterms:modified xsi:type="dcterms:W3CDTF">2026-03-16T00:58:45Z</dcterms:modified>
  <cp:category/>
</cp:coreProperties>
</file>