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2"/>
  </p:notesMasterIdLst>
  <p:sldIdLst>
    <p:sldId id="256" r:id="rId3"/>
    <p:sldId id="263" r:id="rId4"/>
    <p:sldId id="262" r:id="rId5"/>
    <p:sldId id="259" r:id="rId6"/>
    <p:sldId id="274" r:id="rId7"/>
    <p:sldId id="271" r:id="rId8"/>
    <p:sldId id="258" r:id="rId9"/>
    <p:sldId id="261" r:id="rId10"/>
    <p:sldId id="270"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33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0" d="100"/>
          <a:sy n="100" d="100"/>
        </p:scale>
        <p:origin x="868" y="6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theme" Target="theme/theme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3A7E36-9461-44F6-8005-CAF97022AE2E}" type="datetimeFigureOut">
              <a:rPr lang="en-GB" smtClean="0"/>
              <a:t>30/01/2018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244F25-7178-4A3D-8509-44AE60C45C3A}" type="slidenum">
              <a:rPr lang="en-GB" smtClean="0"/>
              <a:t>‹#›</a:t>
            </a:fld>
            <a:endParaRPr lang="en-GB"/>
          </a:p>
        </p:txBody>
      </p:sp>
    </p:spTree>
    <p:extLst>
      <p:ext uri="{BB962C8B-B14F-4D97-AF65-F5344CB8AC3E}">
        <p14:creationId xmlns:p14="http://schemas.microsoft.com/office/powerpoint/2010/main" val="13320921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3439214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28457539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B7F9D7-2BCD-4222-A7E7-74D73BF96A61}"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4399237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4B7F9D7-2BCD-4222-A7E7-74D73BF96A61}" type="datetimeFigureOut">
              <a:rPr lang="en-GB" smtClean="0"/>
              <a:t>30/01/2018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598493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4B7F9D7-2BCD-4222-A7E7-74D73BF96A61}" type="datetimeFigureOut">
              <a:rPr lang="en-GB" smtClean="0"/>
              <a:t>30/01/2018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2548028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4B7F9D7-2BCD-4222-A7E7-74D73BF96A61}" type="datetimeFigureOut">
              <a:rPr lang="en-GB" smtClean="0"/>
              <a:t>30/01/2018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2260477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B7F9D7-2BCD-4222-A7E7-74D73BF96A61}" type="datetimeFigureOut">
              <a:rPr lang="en-GB" smtClean="0"/>
              <a:t>30/01/2018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2412245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B7F9D7-2BCD-4222-A7E7-74D73BF96A61}" type="datetimeFigureOut">
              <a:rPr lang="en-GB" smtClean="0"/>
              <a:t>30/01/2018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309634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4B7F9D7-2BCD-4222-A7E7-74D73BF96A61}" type="datetimeFigureOut">
              <a:rPr lang="en-GB" smtClean="0"/>
              <a:t>30/01/2018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621600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40312664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4B7F9D7-2BCD-4222-A7E7-74D73BF96A61}" type="datetimeFigureOut">
              <a:rPr lang="en-GB" smtClean="0"/>
              <a:t>30/01/2018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FAB99ED-5FC1-4EF7-A247-0F786F85B053}" type="slidenum">
              <a:rPr lang="en-GB" smtClean="0"/>
              <a:t>‹#›</a:t>
            </a:fld>
            <a:endParaRPr lang="en-GB"/>
          </a:p>
        </p:txBody>
      </p:sp>
    </p:spTree>
    <p:extLst>
      <p:ext uri="{BB962C8B-B14F-4D97-AF65-F5344CB8AC3E}">
        <p14:creationId xmlns:p14="http://schemas.microsoft.com/office/powerpoint/2010/main" val="1131402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880189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18619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19896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344534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630756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195050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973776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607895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09275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48918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16522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4B7F9D7-2BCD-4222-A7E7-74D73BF96A61}" type="datetimeFigureOut">
              <a:rPr lang="en-GB" smtClean="0"/>
              <a:t>30/01/2018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FAB99ED-5FC1-4EF7-A247-0F786F85B053}" type="slidenum">
              <a:rPr lang="en-GB" smtClean="0"/>
              <a:t>‹#›</a:t>
            </a:fld>
            <a:endParaRPr lang="en-GB"/>
          </a:p>
        </p:txBody>
      </p:sp>
    </p:spTree>
    <p:extLst>
      <p:ext uri="{BB962C8B-B14F-4D97-AF65-F5344CB8AC3E}">
        <p14:creationId xmlns:p14="http://schemas.microsoft.com/office/powerpoint/2010/main" val="19432460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E8FAD2-7AAF-42DB-88CF-689475CFBC71}" type="datetimeFigureOut">
              <a:rPr lang="en-GB" smtClean="0">
                <a:solidFill>
                  <a:prstClr val="black">
                    <a:tint val="75000"/>
                  </a:prstClr>
                </a:solidFill>
              </a:rPr>
              <a:pPr/>
              <a:t>30/01/2018</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10050BB-CE68-4923-881F-E949AA68F86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91823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dirty="0">
                <a:solidFill>
                  <a:schemeClr val="bg1"/>
                </a:solidFill>
              </a:rPr>
              <a:t>Scatterplots and correlation:</a:t>
            </a:r>
            <a:br>
              <a:rPr lang="en-GB" sz="3600" dirty="0">
                <a:solidFill>
                  <a:schemeClr val="bg1"/>
                </a:solidFill>
              </a:rPr>
            </a:br>
            <a:r>
              <a:rPr lang="en-GB" sz="3600" dirty="0">
                <a:solidFill>
                  <a:schemeClr val="bg1"/>
                </a:solidFill>
              </a:rPr>
              <a:t>comparing variables</a:t>
            </a:r>
          </a:p>
        </p:txBody>
      </p:sp>
    </p:spTree>
    <p:extLst>
      <p:ext uri="{BB962C8B-B14F-4D97-AF65-F5344CB8AC3E}">
        <p14:creationId xmlns:p14="http://schemas.microsoft.com/office/powerpoint/2010/main" val="42550190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5833" y="116632"/>
            <a:ext cx="8229600" cy="936104"/>
          </a:xfrm>
        </p:spPr>
        <p:txBody>
          <a:bodyPr>
            <a:normAutofit/>
          </a:bodyPr>
          <a:lstStyle/>
          <a:p>
            <a:r>
              <a:rPr lang="en-GB" sz="3600" b="1" dirty="0">
                <a:solidFill>
                  <a:schemeClr val="bg1"/>
                </a:solidFill>
              </a:rPr>
              <a:t>Types of variable</a:t>
            </a:r>
          </a:p>
        </p:txBody>
      </p:sp>
      <p:sp>
        <p:nvSpPr>
          <p:cNvPr id="3" name="Content Placeholder 2"/>
          <p:cNvSpPr>
            <a:spLocks noGrp="1"/>
          </p:cNvSpPr>
          <p:nvPr>
            <p:ph idx="1"/>
          </p:nvPr>
        </p:nvSpPr>
        <p:spPr>
          <a:xfrm>
            <a:off x="611560" y="4221088"/>
            <a:ext cx="8229600" cy="2337123"/>
          </a:xfrm>
        </p:spPr>
        <p:txBody>
          <a:bodyPr>
            <a:normAutofit lnSpcReduction="10000"/>
          </a:bodyPr>
          <a:lstStyle/>
          <a:p>
            <a:pPr marL="0" indent="0">
              <a:buNone/>
            </a:pPr>
            <a:r>
              <a:rPr lang="en-GB" sz="2400" b="1" dirty="0">
                <a:solidFill>
                  <a:schemeClr val="bg1"/>
                </a:solidFill>
              </a:rPr>
              <a:t>Quantitative variables (can be counted or measured)</a:t>
            </a:r>
          </a:p>
          <a:p>
            <a:pPr marL="0" indent="0">
              <a:buNone/>
            </a:pPr>
            <a:r>
              <a:rPr lang="en-GB" sz="2400" dirty="0">
                <a:solidFill>
                  <a:srgbClr val="FF0000"/>
                </a:solidFill>
              </a:rPr>
              <a:t>Interval</a:t>
            </a:r>
            <a:r>
              <a:rPr lang="en-GB" sz="2400" dirty="0">
                <a:solidFill>
                  <a:schemeClr val="bg1"/>
                </a:solidFill>
              </a:rPr>
              <a:t>: variables that have equal intervals between them, e.g. 50 year periods or 10 metres</a:t>
            </a:r>
          </a:p>
          <a:p>
            <a:pPr marL="0" indent="0">
              <a:buNone/>
            </a:pPr>
            <a:endParaRPr lang="en-GB" sz="1600" dirty="0">
              <a:solidFill>
                <a:srgbClr val="FF0000"/>
              </a:solidFill>
            </a:endParaRPr>
          </a:p>
          <a:p>
            <a:pPr marL="0" indent="0">
              <a:buNone/>
            </a:pPr>
            <a:r>
              <a:rPr lang="en-GB" sz="2400" dirty="0">
                <a:solidFill>
                  <a:srgbClr val="FF0000"/>
                </a:solidFill>
              </a:rPr>
              <a:t>Ratio</a:t>
            </a:r>
            <a:r>
              <a:rPr lang="en-GB" sz="2400" dirty="0">
                <a:solidFill>
                  <a:schemeClr val="bg1"/>
                </a:solidFill>
              </a:rPr>
              <a:t>: interval variables that can be expressed as multiples of each other, e.g. weights or lengths. </a:t>
            </a:r>
          </a:p>
        </p:txBody>
      </p:sp>
      <p:sp>
        <p:nvSpPr>
          <p:cNvPr id="4" name="TextBox 3"/>
          <p:cNvSpPr txBox="1"/>
          <p:nvPr/>
        </p:nvSpPr>
        <p:spPr>
          <a:xfrm>
            <a:off x="611560" y="1340768"/>
            <a:ext cx="7776864" cy="2831544"/>
          </a:xfrm>
          <a:prstGeom prst="rect">
            <a:avLst/>
          </a:prstGeom>
          <a:noFill/>
        </p:spPr>
        <p:txBody>
          <a:bodyPr wrap="square" rtlCol="0">
            <a:spAutoFit/>
          </a:bodyPr>
          <a:lstStyle/>
          <a:p>
            <a:r>
              <a:rPr lang="en-GB" sz="2400" b="1" dirty="0">
                <a:solidFill>
                  <a:prstClr val="white"/>
                </a:solidFill>
              </a:rPr>
              <a:t>Categorical variables (can be ordered, but not measured)</a:t>
            </a:r>
            <a:endParaRPr lang="en-GB" sz="2400" dirty="0">
              <a:solidFill>
                <a:srgbClr val="FF0000"/>
              </a:solidFill>
            </a:endParaRPr>
          </a:p>
          <a:p>
            <a:r>
              <a:rPr lang="en-GB" sz="2400" dirty="0">
                <a:solidFill>
                  <a:srgbClr val="FF0000"/>
                </a:solidFill>
              </a:rPr>
              <a:t>Nominal</a:t>
            </a:r>
            <a:r>
              <a:rPr lang="en-GB" sz="2400" dirty="0">
                <a:solidFill>
                  <a:prstClr val="white"/>
                </a:solidFill>
              </a:rPr>
              <a:t>: labels or names, e.g. artefact type or period, or different areas of the site</a:t>
            </a:r>
          </a:p>
          <a:p>
            <a:endParaRPr lang="en-GB" sz="1600" dirty="0">
              <a:solidFill>
                <a:srgbClr val="FF0000"/>
              </a:solidFill>
            </a:endParaRPr>
          </a:p>
          <a:p>
            <a:r>
              <a:rPr lang="en-GB" sz="2400" dirty="0">
                <a:solidFill>
                  <a:srgbClr val="FF0000"/>
                </a:solidFill>
              </a:rPr>
              <a:t>Ordinal</a:t>
            </a:r>
            <a:r>
              <a:rPr lang="en-GB" sz="2400" dirty="0">
                <a:solidFill>
                  <a:prstClr val="white"/>
                </a:solidFill>
              </a:rPr>
              <a:t>: variables that have an order, but that don’t have equal intervals, e.g. the condition of an artefact (excellent, v. good, ok, poor, terrible)</a:t>
            </a:r>
          </a:p>
          <a:p>
            <a:endParaRPr lang="en-GB" dirty="0">
              <a:solidFill>
                <a:prstClr val="black"/>
              </a:solidFill>
            </a:endParaRPr>
          </a:p>
        </p:txBody>
      </p:sp>
    </p:spTree>
    <p:extLst>
      <p:ext uri="{BB962C8B-B14F-4D97-AF65-F5344CB8AC3E}">
        <p14:creationId xmlns:p14="http://schemas.microsoft.com/office/powerpoint/2010/main" val="1121459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GB" dirty="0">
                <a:solidFill>
                  <a:schemeClr val="bg1"/>
                </a:solidFill>
              </a:rPr>
              <a:t>Nominal data is described using counts and percentages</a:t>
            </a:r>
          </a:p>
          <a:p>
            <a:r>
              <a:rPr lang="en-GB" dirty="0">
                <a:solidFill>
                  <a:schemeClr val="bg1"/>
                </a:solidFill>
              </a:rPr>
              <a:t>With interval and ratio data (quantitative data) you can undertake more interesting descriptions, e.g. we can measure the relationship between variables</a:t>
            </a:r>
          </a:p>
          <a:p>
            <a:r>
              <a:rPr lang="en-GB" dirty="0">
                <a:solidFill>
                  <a:schemeClr val="bg1"/>
                </a:solidFill>
              </a:rPr>
              <a:t>When both variables are ordinal or interval/ratio, the association can have a direction</a:t>
            </a:r>
          </a:p>
        </p:txBody>
      </p:sp>
    </p:spTree>
    <p:extLst>
      <p:ext uri="{BB962C8B-B14F-4D97-AF65-F5344CB8AC3E}">
        <p14:creationId xmlns:p14="http://schemas.microsoft.com/office/powerpoint/2010/main" val="2241279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1560" y="1772816"/>
            <a:ext cx="5019986" cy="4392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467544" y="404664"/>
            <a:ext cx="8136904" cy="954107"/>
          </a:xfrm>
          <a:prstGeom prst="rect">
            <a:avLst/>
          </a:prstGeom>
          <a:noFill/>
        </p:spPr>
        <p:txBody>
          <a:bodyPr wrap="square" rtlCol="0">
            <a:spAutoFit/>
          </a:bodyPr>
          <a:lstStyle/>
          <a:p>
            <a:r>
              <a:rPr lang="en-GB" sz="2800" b="1" dirty="0">
                <a:solidFill>
                  <a:schemeClr val="bg1"/>
                </a:solidFill>
              </a:rPr>
              <a:t>Scatter plot using ratio data </a:t>
            </a:r>
          </a:p>
          <a:p>
            <a:r>
              <a:rPr lang="en-GB" sz="2800" dirty="0">
                <a:solidFill>
                  <a:schemeClr val="bg1"/>
                </a:solidFill>
              </a:rPr>
              <a:t>(interval variables that can be expressed as multiples)</a:t>
            </a:r>
            <a:endParaRPr lang="en-GB" sz="2800" b="1" dirty="0">
              <a:solidFill>
                <a:schemeClr val="bg1"/>
              </a:solidFill>
            </a:endParaRPr>
          </a:p>
        </p:txBody>
      </p:sp>
      <p:sp>
        <p:nvSpPr>
          <p:cNvPr id="2" name="TextBox 1"/>
          <p:cNvSpPr txBox="1"/>
          <p:nvPr/>
        </p:nvSpPr>
        <p:spPr>
          <a:xfrm>
            <a:off x="5796136" y="1772816"/>
            <a:ext cx="2808312" cy="3046988"/>
          </a:xfrm>
          <a:prstGeom prst="rect">
            <a:avLst/>
          </a:prstGeom>
          <a:noFill/>
        </p:spPr>
        <p:txBody>
          <a:bodyPr wrap="square" rtlCol="0">
            <a:spAutoFit/>
          </a:bodyPr>
          <a:lstStyle/>
          <a:p>
            <a:r>
              <a:rPr lang="en-GB" sz="2400" dirty="0">
                <a:solidFill>
                  <a:schemeClr val="bg1"/>
                </a:solidFill>
              </a:rPr>
              <a:t>Scatterplots showing grain sizes for barley and wheat. In each plot, the two groups are given different symbols so you can see that they have a different size range.</a:t>
            </a:r>
          </a:p>
        </p:txBody>
      </p:sp>
    </p:spTree>
    <p:extLst>
      <p:ext uri="{BB962C8B-B14F-4D97-AF65-F5344CB8AC3E}">
        <p14:creationId xmlns:p14="http://schemas.microsoft.com/office/powerpoint/2010/main" val="2443237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Types of correlation</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47664" y="1556792"/>
            <a:ext cx="5784346" cy="3834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75739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creativeclass.com/_v3/creative_class/_wordpress/wp-content/uploads/2009/11/cancer1.bm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40295" y="1058618"/>
            <a:ext cx="6192688" cy="495830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708347" y="394862"/>
            <a:ext cx="5256584" cy="461665"/>
          </a:xfrm>
          <a:prstGeom prst="rect">
            <a:avLst/>
          </a:prstGeom>
          <a:noFill/>
        </p:spPr>
        <p:txBody>
          <a:bodyPr wrap="square" rtlCol="0">
            <a:spAutoFit/>
          </a:bodyPr>
          <a:lstStyle/>
          <a:p>
            <a:r>
              <a:rPr lang="en-GB" sz="2400" dirty="0">
                <a:solidFill>
                  <a:schemeClr val="bg1"/>
                </a:solidFill>
              </a:rPr>
              <a:t>Positive correlation: smoking and cancer</a:t>
            </a:r>
          </a:p>
        </p:txBody>
      </p:sp>
    </p:spTree>
    <p:extLst>
      <p:ext uri="{BB962C8B-B14F-4D97-AF65-F5344CB8AC3E}">
        <p14:creationId xmlns:p14="http://schemas.microsoft.com/office/powerpoint/2010/main" val="1576510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systemic-medicine.eu/illustrations/stork.jpg"/>
          <p:cNvPicPr>
            <a:picLocks noChangeAspect="1" noChangeArrowheads="1"/>
          </p:cNvPicPr>
          <p:nvPr/>
        </p:nvPicPr>
        <p:blipFill>
          <a:blip r:embed="rId2" cstate="print"/>
          <a:srcRect/>
          <a:stretch>
            <a:fillRect/>
          </a:stretch>
        </p:blipFill>
        <p:spPr bwMode="auto">
          <a:xfrm>
            <a:off x="204596" y="1916832"/>
            <a:ext cx="5328592" cy="3953472"/>
          </a:xfrm>
          <a:prstGeom prst="rect">
            <a:avLst/>
          </a:prstGeom>
          <a:noFill/>
        </p:spPr>
      </p:pic>
      <p:sp>
        <p:nvSpPr>
          <p:cNvPr id="2" name="TextBox 1"/>
          <p:cNvSpPr txBox="1"/>
          <p:nvPr/>
        </p:nvSpPr>
        <p:spPr>
          <a:xfrm>
            <a:off x="204596" y="332656"/>
            <a:ext cx="8670111" cy="1200329"/>
          </a:xfrm>
          <a:prstGeom prst="rect">
            <a:avLst/>
          </a:prstGeom>
          <a:noFill/>
        </p:spPr>
        <p:txBody>
          <a:bodyPr wrap="square" rtlCol="0">
            <a:spAutoFit/>
          </a:bodyPr>
          <a:lstStyle/>
          <a:p>
            <a:r>
              <a:rPr lang="en-GB" sz="2400" dirty="0">
                <a:solidFill>
                  <a:schemeClr val="bg1"/>
                </a:solidFill>
              </a:rPr>
              <a:t>This graph shows the number of births in Lower Saxony (Y axis), compared with the number of storks sighted (x axis). As one factor increases, so does the other. There is a strong positive correlation.</a:t>
            </a:r>
          </a:p>
        </p:txBody>
      </p:sp>
      <p:pic>
        <p:nvPicPr>
          <p:cNvPr id="3" name="Picture 2" descr="http://alliwaw.files.wordpress.com/2009/12/fstork.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0645" y="1916832"/>
            <a:ext cx="3078572" cy="27645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868144" y="4869160"/>
            <a:ext cx="3154062" cy="830997"/>
          </a:xfrm>
          <a:prstGeom prst="rect">
            <a:avLst/>
          </a:prstGeom>
          <a:noFill/>
        </p:spPr>
        <p:txBody>
          <a:bodyPr wrap="square" rtlCol="0">
            <a:spAutoFit/>
          </a:bodyPr>
          <a:lstStyle/>
          <a:p>
            <a:r>
              <a:rPr lang="en-GB" sz="2400" dirty="0">
                <a:solidFill>
                  <a:schemeClr val="bg1"/>
                </a:solidFill>
              </a:rPr>
              <a:t>Correlation is not the same as causation! </a:t>
            </a:r>
          </a:p>
        </p:txBody>
      </p:sp>
    </p:spTree>
    <p:extLst>
      <p:ext uri="{BB962C8B-B14F-4D97-AF65-F5344CB8AC3E}">
        <p14:creationId xmlns:p14="http://schemas.microsoft.com/office/powerpoint/2010/main" val="3576433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28A0092B-C50C-407E-A947-70E740481C1C}">
                <a14:useLocalDpi xmlns:a14="http://schemas.microsoft.com/office/drawing/2010/main" val="0"/>
              </a:ext>
            </a:extLst>
          </a:blip>
          <a:srcRect l="1398" t="8843" r="1242"/>
          <a:stretch/>
        </p:blipFill>
        <p:spPr>
          <a:xfrm>
            <a:off x="1115616" y="1124744"/>
            <a:ext cx="6475394" cy="5329676"/>
          </a:xfrm>
          <a:prstGeom prst="rect">
            <a:avLst/>
          </a:prstGeom>
        </p:spPr>
      </p:pic>
      <p:sp>
        <p:nvSpPr>
          <p:cNvPr id="3" name="TextBox 2"/>
          <p:cNvSpPr txBox="1"/>
          <p:nvPr/>
        </p:nvSpPr>
        <p:spPr>
          <a:xfrm>
            <a:off x="1115616" y="203814"/>
            <a:ext cx="6624736" cy="523220"/>
          </a:xfrm>
          <a:prstGeom prst="rect">
            <a:avLst/>
          </a:prstGeom>
          <a:noFill/>
        </p:spPr>
        <p:txBody>
          <a:bodyPr wrap="square" rtlCol="0">
            <a:spAutoFit/>
          </a:bodyPr>
          <a:lstStyle/>
          <a:p>
            <a:r>
              <a:rPr lang="en-GB" sz="2800" dirty="0">
                <a:solidFill>
                  <a:schemeClr val="bg1"/>
                </a:solidFill>
              </a:rPr>
              <a:t>Chocolate consumption and Nobel prizes</a:t>
            </a:r>
          </a:p>
        </p:txBody>
      </p:sp>
    </p:spTree>
    <p:extLst>
      <p:ext uri="{BB962C8B-B14F-4D97-AF65-F5344CB8AC3E}">
        <p14:creationId xmlns:p14="http://schemas.microsoft.com/office/powerpoint/2010/main" val="1023344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people.vcu.edu/~pdattalo/702SuppRead/MeasAssoc/The%20Pearson%20Product%20Moment%20Correlation%20Coefficient%20(%20Pearson's%20r)_files/Image10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9672" y="1700808"/>
            <a:ext cx="5355954" cy="391194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1588840" y="620688"/>
            <a:ext cx="5990863" cy="830997"/>
          </a:xfrm>
          <a:prstGeom prst="rect">
            <a:avLst/>
          </a:prstGeom>
          <a:noFill/>
        </p:spPr>
        <p:txBody>
          <a:bodyPr wrap="square" rtlCol="0">
            <a:spAutoFit/>
          </a:bodyPr>
          <a:lstStyle/>
          <a:p>
            <a:r>
              <a:rPr lang="en-GB" sz="2400" dirty="0">
                <a:solidFill>
                  <a:schemeClr val="bg1"/>
                </a:solidFill>
              </a:rPr>
              <a:t>Negative Correlation: one variable diminishes when the other rises.</a:t>
            </a:r>
          </a:p>
        </p:txBody>
      </p:sp>
      <p:sp>
        <p:nvSpPr>
          <p:cNvPr id="3" name="TextBox 2"/>
          <p:cNvSpPr txBox="1"/>
          <p:nvPr/>
        </p:nvSpPr>
        <p:spPr>
          <a:xfrm>
            <a:off x="899592" y="3068960"/>
            <a:ext cx="1080120" cy="923330"/>
          </a:xfrm>
          <a:prstGeom prst="rect">
            <a:avLst/>
          </a:prstGeom>
          <a:solidFill>
            <a:schemeClr val="bg1"/>
          </a:solidFill>
        </p:spPr>
        <p:txBody>
          <a:bodyPr wrap="square" rtlCol="0">
            <a:spAutoFit/>
          </a:bodyPr>
          <a:lstStyle/>
          <a:p>
            <a:r>
              <a:rPr lang="en-GB" b="1" dirty="0">
                <a:solidFill>
                  <a:srgbClr val="0033CC"/>
                </a:solidFill>
              </a:rPr>
              <a:t>Grade point average</a:t>
            </a:r>
          </a:p>
        </p:txBody>
      </p:sp>
    </p:spTree>
    <p:extLst>
      <p:ext uri="{BB962C8B-B14F-4D97-AF65-F5344CB8AC3E}">
        <p14:creationId xmlns:p14="http://schemas.microsoft.com/office/powerpoint/2010/main" val="2451433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1027</TotalTime>
  <Words>303</Words>
  <Application>Microsoft Office PowerPoint</Application>
  <PresentationFormat>On-screen Show (4:3)</PresentationFormat>
  <Paragraphs>23</Paragraphs>
  <Slides>9</Slides>
  <Notes>0</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9</vt:i4>
      </vt:variant>
    </vt:vector>
  </HeadingPairs>
  <TitlesOfParts>
    <vt:vector size="13" baseType="lpstr">
      <vt:lpstr>Arial</vt:lpstr>
      <vt:lpstr>Calibri</vt:lpstr>
      <vt:lpstr>Office Theme</vt:lpstr>
      <vt:lpstr>1_Office Theme</vt:lpstr>
      <vt:lpstr>Scatterplots and correlation: comparing variables</vt:lpstr>
      <vt:lpstr>Types of variable</vt:lpstr>
      <vt:lpstr>PowerPoint Presentation</vt:lpstr>
      <vt:lpstr>PowerPoint Presentation</vt:lpstr>
      <vt:lpstr>Types of correlation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Erika Guttmann-Bond</dc:creator>
  <cp:lastModifiedBy>Martin Bates</cp:lastModifiedBy>
  <cp:revision>24</cp:revision>
  <dcterms:created xsi:type="dcterms:W3CDTF">2012-10-23T13:06:36Z</dcterms:created>
  <dcterms:modified xsi:type="dcterms:W3CDTF">2018-01-30T11:27:01Z</dcterms:modified>
</cp:coreProperties>
</file>