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70" r:id="rId2"/>
    <p:sldId id="265" r:id="rId3"/>
    <p:sldId id="266" r:id="rId4"/>
    <p:sldId id="267" r:id="rId5"/>
    <p:sldId id="268" r:id="rId6"/>
    <p:sldId id="269" r:id="rId7"/>
  </p:sldIdLst>
  <p:sldSz cx="9144000" cy="6858000" type="screen4x3"/>
  <p:notesSz cx="6761163" cy="99314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305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9050" y="0"/>
            <a:ext cx="29305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BFBCABE5-2C33-4386-9B38-4818FF38792A}" type="datetimeFigureOut">
              <a:rPr lang="en-GB"/>
              <a:pPr/>
              <a:t>01/11/2011</a:t>
            </a:fld>
            <a:endParaRPr lang="en-GB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2925"/>
            <a:ext cx="29305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9050" y="9432925"/>
            <a:ext cx="2930525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02759ABD-B11C-4154-AB69-03CB40B650CA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050" y="0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73F4E7B-ED4C-4B2A-87F6-70E4E8F45DC7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8525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275" y="4718050"/>
            <a:ext cx="5408613" cy="4468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2925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050" y="9432925"/>
            <a:ext cx="2930525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980875F-038B-4AA2-B6DE-B6E290E0073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D94EE-157A-45C6-8E45-4F1DE47960A2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D0422-6F4C-42CC-B6C7-551FEFF569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11F2B-AB5A-4149-8A70-3EF1BB6300FD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90257-C4C2-44C6-8B05-8222F34E9C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C4203-519A-48F6-BD73-0F54FE00B555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7FA119-50CA-4695-A619-6423E377EBB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C2739-F7D8-4850-9DF6-70E96972367B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72958-0A09-4C9F-B2C7-7002E4F1FB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F7D5D-38A9-47B8-A0F1-F3C7F96CBD56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211B20-2124-4C16-94B4-F0CCD2106C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B61DE-F4EE-4153-9FE9-29AA1B21B2BB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26A20-2875-4508-A48F-C31DFEA7F36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743C0-4961-442D-A92B-F9D6DEF251BC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4069EC-0773-468A-90F9-9B543F1D1A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04778-E389-4B74-AD18-AB6364E02C56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E3E440-D812-4F72-9AF8-9139E7DC2C3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7C90FF-4759-424E-AEC6-90A8A479173E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866AE-CA6A-4BE9-B591-E0587DAAC53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8379E-343E-4CA9-AEF3-B0C64BE2B9C9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B2A14-E8B3-47DA-99D9-D5589AFEF8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A90C9-65DF-4A64-B3F0-0DA28ABADBC4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24275-DA24-429E-8A04-7599DAE3D5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78C126-7128-46FB-8D08-C0810790E459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1CE966-93EF-4510-BCEE-5F3B0AA698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278858-3E54-44AF-B760-CEE5E46B5AA6}" type="datetimeFigureOut">
              <a:rPr lang="en-US"/>
              <a:pPr>
                <a:defRPr/>
              </a:pPr>
              <a:t>11/1/2011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6CE6872-2E86-45C1-BB9B-C891C6BEF3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Great Irish Famine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Scale of the famine</a:t>
            </a:r>
          </a:p>
        </p:txBody>
      </p:sp>
      <p:sp>
        <p:nvSpPr>
          <p:cNvPr id="32773" name="Rectangle 5"/>
          <p:cNvSpPr>
            <a:spLocks noGrp="1"/>
          </p:cNvSpPr>
          <p:nvPr>
            <p:ph type="body" sz="half" idx="1"/>
          </p:nvPr>
        </p:nvSpPr>
        <p:spPr>
          <a:xfrm>
            <a:off x="250825" y="1600200"/>
            <a:ext cx="4392613" cy="50688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Population 8.2 mill (1/4 of UK)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I million die: over next decade 1 </a:t>
            </a:r>
            <a:r>
              <a:rPr lang="en-GB" sz="2400" dirty="0" smtClean="0"/>
              <a:t>½</a:t>
            </a:r>
            <a:r>
              <a:rPr lang="en-GB" sz="2400" dirty="0" smtClean="0">
                <a:latin typeface="Palatino Linotype" pitchFamily="18" charset="0"/>
              </a:rPr>
              <a:t> mill emigrate.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By 1900 = 4 million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All areas of Ireland (Ulster), all religions but not all classes (</a:t>
            </a:r>
            <a:r>
              <a:rPr lang="en-GB" sz="2400" dirty="0" err="1" smtClean="0">
                <a:latin typeface="Palatino Linotype" pitchFamily="18" charset="0"/>
              </a:rPr>
              <a:t>Cottier</a:t>
            </a:r>
            <a:r>
              <a:rPr lang="en-GB" sz="2400" dirty="0" smtClean="0">
                <a:latin typeface="Palatino Linotype" pitchFamily="18" charset="0"/>
              </a:rPr>
              <a:t> class)</a:t>
            </a:r>
          </a:p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Famine or Great Hunger or Great Calamity or Irish Holocaust or An </a:t>
            </a:r>
            <a:r>
              <a:rPr lang="en-GB" sz="2400" dirty="0" err="1" smtClean="0">
                <a:latin typeface="Palatino Linotype" pitchFamily="18" charset="0"/>
              </a:rPr>
              <a:t>Gorta</a:t>
            </a:r>
            <a:r>
              <a:rPr lang="en-GB" sz="2400" dirty="0" smtClean="0">
                <a:latin typeface="Palatino Linotype" pitchFamily="18" charset="0"/>
              </a:rPr>
              <a:t> </a:t>
            </a:r>
            <a:r>
              <a:rPr lang="en-GB" sz="2400" dirty="0" err="1" smtClean="0">
                <a:latin typeface="Palatino Linotype" pitchFamily="18" charset="0"/>
              </a:rPr>
              <a:t>Mor</a:t>
            </a:r>
            <a:endParaRPr lang="en-GB" sz="2400" dirty="0" smtClean="0">
              <a:latin typeface="Palatino Linotype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400" dirty="0" smtClean="0">
                <a:latin typeface="Palatino Linotype" pitchFamily="18" charset="0"/>
              </a:rPr>
              <a:t>At time: distress, extremity, destitution, misery</a:t>
            </a:r>
          </a:p>
          <a:p>
            <a:pPr>
              <a:lnSpc>
                <a:spcPct val="90000"/>
              </a:lnSpc>
            </a:pPr>
            <a:endParaRPr lang="en-GB" sz="2400" dirty="0" smtClean="0"/>
          </a:p>
        </p:txBody>
      </p:sp>
      <p:pic>
        <p:nvPicPr>
          <p:cNvPr id="32775" name="Picture 7" descr="famine_1847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851400" y="1600200"/>
            <a:ext cx="4041775" cy="5068888"/>
          </a:xfrm>
          <a:noFill/>
          <a:ln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Background </a:t>
            </a:r>
          </a:p>
        </p:txBody>
      </p:sp>
      <p:sp>
        <p:nvSpPr>
          <p:cNvPr id="34821" name="Rectangle 5"/>
          <p:cNvSpPr>
            <a:spLocks noGrp="1"/>
          </p:cNvSpPr>
          <p:nvPr>
            <p:ph type="body" sz="half" idx="1"/>
          </p:nvPr>
        </p:nvSpPr>
        <p:spPr>
          <a:xfrm>
            <a:off x="250825" y="1600200"/>
            <a:ext cx="4244975" cy="4997450"/>
          </a:xfrm>
        </p:spPr>
        <p:txBody>
          <a:bodyPr/>
          <a:lstStyle/>
          <a:p>
            <a:r>
              <a:rPr lang="en-GB" sz="2400" smtClean="0">
                <a:latin typeface="Palatino Linotype" pitchFamily="18" charset="0"/>
              </a:rPr>
              <a:t>GB Act of Union, 1800.</a:t>
            </a:r>
          </a:p>
          <a:p>
            <a:r>
              <a:rPr lang="en-GB" sz="2400" smtClean="0">
                <a:latin typeface="Palatino Linotype" pitchFamily="18" charset="0"/>
              </a:rPr>
              <a:t>Locality (PL), Dublin Castle, Westminster</a:t>
            </a:r>
          </a:p>
          <a:p>
            <a:r>
              <a:rPr lang="en-GB" sz="2400" smtClean="0">
                <a:latin typeface="Palatino Linotype" pitchFamily="18" charset="0"/>
              </a:rPr>
              <a:t>Landlord, tenant, cottier</a:t>
            </a:r>
          </a:p>
          <a:p>
            <a:r>
              <a:rPr lang="en-GB" sz="2400" smtClean="0">
                <a:latin typeface="Palatino Linotype" pitchFamily="18" charset="0"/>
              </a:rPr>
              <a:t>Reliance on the potato</a:t>
            </a:r>
          </a:p>
          <a:p>
            <a:r>
              <a:rPr lang="en-GB" sz="2400" smtClean="0">
                <a:latin typeface="Palatino Linotype" pitchFamily="18" charset="0"/>
              </a:rPr>
              <a:t>Subdivision of land</a:t>
            </a:r>
          </a:p>
          <a:p>
            <a:r>
              <a:rPr lang="en-GB" sz="2400" smtClean="0">
                <a:latin typeface="Palatino Linotype" pitchFamily="18" charset="0"/>
              </a:rPr>
              <a:t>Lack of (decline) industrial &amp; manufacturing</a:t>
            </a:r>
          </a:p>
          <a:p>
            <a:r>
              <a:rPr lang="en-GB" sz="2400" smtClean="0">
                <a:latin typeface="Palatino Linotype" pitchFamily="18" charset="0"/>
              </a:rPr>
              <a:t>Population growth.</a:t>
            </a:r>
          </a:p>
          <a:p>
            <a:r>
              <a:rPr lang="en-GB" sz="2400" smtClean="0">
                <a:latin typeface="Palatino Linotype" pitchFamily="18" charset="0"/>
              </a:rPr>
              <a:t>Earlier starvation &amp; Famines</a:t>
            </a:r>
          </a:p>
          <a:p>
            <a:endParaRPr lang="en-GB" sz="2400" smtClean="0"/>
          </a:p>
        </p:txBody>
      </p:sp>
      <p:pic>
        <p:nvPicPr>
          <p:cNvPr id="34823" name="Picture 7" descr="image?id=3413&amp;rendTypeId=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67288" y="1600200"/>
            <a:ext cx="3398837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Causes </a:t>
            </a:r>
          </a:p>
        </p:txBody>
      </p:sp>
      <p:sp>
        <p:nvSpPr>
          <p:cNvPr id="36869" name="Rectangle 5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smtClean="0">
                <a:latin typeface="Palatino Linotype" pitchFamily="18" charset="0"/>
              </a:rPr>
              <a:t>Potato blight US in 1843</a:t>
            </a:r>
          </a:p>
          <a:p>
            <a:pPr>
              <a:lnSpc>
                <a:spcPct val="90000"/>
              </a:lnSpc>
            </a:pPr>
            <a:r>
              <a:rPr lang="en-GB" sz="2400" smtClean="0">
                <a:latin typeface="Palatino Linotype" pitchFamily="18" charset="0"/>
              </a:rPr>
              <a:t>Hit Ireland summer 1845 and elsewhere in Europe.</a:t>
            </a:r>
          </a:p>
          <a:p>
            <a:pPr>
              <a:lnSpc>
                <a:spcPct val="90000"/>
              </a:lnSpc>
            </a:pPr>
            <a:r>
              <a:rPr lang="en-GB" sz="2400" smtClean="0"/>
              <a:t>½</a:t>
            </a:r>
            <a:r>
              <a:rPr lang="en-GB" sz="2400" smtClean="0">
                <a:latin typeface="Palatino Linotype" pitchFamily="18" charset="0"/>
              </a:rPr>
              <a:t> crop fail create much distress (starvation not yet famine)</a:t>
            </a:r>
          </a:p>
          <a:p>
            <a:pPr>
              <a:lnSpc>
                <a:spcPct val="90000"/>
              </a:lnSpc>
            </a:pPr>
            <a:r>
              <a:rPr lang="en-GB" sz="2400" smtClean="0">
                <a:latin typeface="Palatino Linotype" pitchFamily="18" charset="0"/>
              </a:rPr>
              <a:t>Peel Govt measures</a:t>
            </a:r>
          </a:p>
          <a:p>
            <a:pPr lvl="1">
              <a:lnSpc>
                <a:spcPct val="90000"/>
              </a:lnSpc>
            </a:pPr>
            <a:r>
              <a:rPr lang="en-GB" sz="2000" smtClean="0">
                <a:latin typeface="Palatino Linotype" pitchFamily="18" charset="0"/>
              </a:rPr>
              <a:t>Relief Commission: </a:t>
            </a:r>
            <a:r>
              <a:rPr lang="en-GB" sz="2000" smtClean="0"/>
              <a:t>£</a:t>
            </a:r>
            <a:r>
              <a:rPr lang="en-GB" sz="2000" smtClean="0">
                <a:latin typeface="Palatino Linotype" pitchFamily="18" charset="0"/>
              </a:rPr>
              <a:t>100,000</a:t>
            </a:r>
          </a:p>
          <a:p>
            <a:pPr lvl="1">
              <a:lnSpc>
                <a:spcPct val="90000"/>
              </a:lnSpc>
            </a:pPr>
            <a:r>
              <a:rPr lang="en-GB" sz="2000" smtClean="0">
                <a:latin typeface="Palatino Linotype" pitchFamily="18" charset="0"/>
              </a:rPr>
              <a:t>Relief committees: import Indian meal to keep food prices down</a:t>
            </a:r>
          </a:p>
          <a:p>
            <a:pPr lvl="1">
              <a:lnSpc>
                <a:spcPct val="90000"/>
              </a:lnSpc>
            </a:pPr>
            <a:r>
              <a:rPr lang="en-GB" sz="2000" smtClean="0">
                <a:latin typeface="Palatino Linotype" pitchFamily="18" charset="0"/>
              </a:rPr>
              <a:t>Work schemes</a:t>
            </a:r>
          </a:p>
          <a:p>
            <a:pPr>
              <a:lnSpc>
                <a:spcPct val="90000"/>
              </a:lnSpc>
            </a:pPr>
            <a:endParaRPr lang="en-GB" sz="2400" smtClean="0"/>
          </a:p>
        </p:txBody>
      </p:sp>
      <p:pic>
        <p:nvPicPr>
          <p:cNvPr id="36871" name="Picture 7" descr="Famine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99075" y="1600200"/>
            <a:ext cx="2736850" cy="4525963"/>
          </a:xfrm>
          <a:noFill/>
          <a:ln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Disaster of ‘46</a:t>
            </a:r>
          </a:p>
        </p:txBody>
      </p:sp>
      <p:sp>
        <p:nvSpPr>
          <p:cNvPr id="38917" name="Rectangle 5"/>
          <p:cNvSpPr>
            <a:spLocks noGrp="1"/>
          </p:cNvSpPr>
          <p:nvPr>
            <p:ph type="body" sz="half" idx="1"/>
          </p:nvPr>
        </p:nvSpPr>
        <p:spPr>
          <a:xfrm>
            <a:off x="250825" y="1600200"/>
            <a:ext cx="4244975" cy="4997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400" smtClean="0">
                <a:latin typeface="Palatino Linotype" pitchFamily="18" charset="0"/>
              </a:rPr>
              <a:t>1846 entire crop fails</a:t>
            </a:r>
          </a:p>
          <a:p>
            <a:pPr>
              <a:lnSpc>
                <a:spcPct val="80000"/>
              </a:lnSpc>
            </a:pPr>
            <a:r>
              <a:rPr lang="en-GB" sz="2400" smtClean="0">
                <a:latin typeface="Palatino Linotype" pitchFamily="18" charset="0"/>
              </a:rPr>
              <a:t>Forced eating of seed potatoes for next year (reduced future crop &amp; less acreage: 1845 = 2 mill acres; 1847 = 300,000 acres)</a:t>
            </a:r>
          </a:p>
          <a:p>
            <a:pPr>
              <a:lnSpc>
                <a:spcPct val="80000"/>
              </a:lnSpc>
            </a:pPr>
            <a:r>
              <a:rPr lang="en-GB" sz="2400" smtClean="0">
                <a:latin typeface="Palatino Linotype" pitchFamily="18" charset="0"/>
              </a:rPr>
              <a:t>Famine &amp; disease spread: weakened from 1845.</a:t>
            </a:r>
          </a:p>
          <a:p>
            <a:pPr>
              <a:lnSpc>
                <a:spcPct val="80000"/>
              </a:lnSpc>
            </a:pPr>
            <a:r>
              <a:rPr lang="en-GB" sz="2400" smtClean="0">
                <a:latin typeface="Palatino Linotype" pitchFamily="18" charset="0"/>
              </a:rPr>
              <a:t>Change of Govt: Ld John Russell (Whig-Lib-Rad): more doctrinaire on free trade &amp; laissez-faire.</a:t>
            </a:r>
          </a:p>
          <a:p>
            <a:pPr>
              <a:lnSpc>
                <a:spcPct val="80000"/>
              </a:lnSpc>
            </a:pPr>
            <a:r>
              <a:rPr lang="en-GB" sz="2400" smtClean="0">
                <a:latin typeface="Palatino Linotype" pitchFamily="18" charset="0"/>
              </a:rPr>
              <a:t>1847 Slight recovery but playing catch up and small yield.</a:t>
            </a:r>
          </a:p>
          <a:p>
            <a:pPr>
              <a:lnSpc>
                <a:spcPct val="80000"/>
              </a:lnSpc>
            </a:pPr>
            <a:endParaRPr lang="en-GB" sz="2400" smtClean="0"/>
          </a:p>
        </p:txBody>
      </p:sp>
      <p:pic>
        <p:nvPicPr>
          <p:cNvPr id="38919" name="Picture 7" descr="image_medium?asset_id=4608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715000" y="1844675"/>
            <a:ext cx="2960688" cy="460851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en-GB" smtClean="0"/>
              <a:t>1848: catastrophe</a:t>
            </a:r>
          </a:p>
        </p:txBody>
      </p:sp>
      <p:sp>
        <p:nvSpPr>
          <p:cNvPr id="40965" name="Rectangle 5"/>
          <p:cNvSpPr>
            <a:spLocks noGrp="1"/>
          </p:cNvSpPr>
          <p:nvPr>
            <p:ph type="body" sz="half" idx="1"/>
          </p:nvPr>
        </p:nvSpPr>
        <p:spPr>
          <a:xfrm>
            <a:off x="179388" y="1341438"/>
            <a:ext cx="4537075" cy="53276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Total crop failure (as in 1846).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Under Russell and Whigs Policies changed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Not import meal, nor shut ports from exporting food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Expand public works (750,000, 10% of Irish workforce): </a:t>
            </a:r>
          </a:p>
          <a:p>
            <a:pPr lvl="1">
              <a:lnSpc>
                <a:spcPct val="80000"/>
              </a:lnSpc>
            </a:pPr>
            <a:r>
              <a:rPr lang="en-GB" sz="1800" smtClean="0">
                <a:latin typeface="Palatino Linotype" pitchFamily="18" charset="0"/>
              </a:rPr>
              <a:t>not interfere with market economy &amp; food prices rise</a:t>
            </a:r>
          </a:p>
          <a:p>
            <a:pPr lvl="1">
              <a:lnSpc>
                <a:spcPct val="80000"/>
              </a:lnSpc>
            </a:pPr>
            <a:r>
              <a:rPr lang="en-GB" sz="1800" smtClean="0">
                <a:latin typeface="Palatino Linotype" pitchFamily="18" charset="0"/>
              </a:rPr>
              <a:t>slow wages &amp; below level for food rises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Soup kitchens: free food 1848 feeding 3 million.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1849, 50, 51: crop successes but struggling to recover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Whitehall detachment: C. Wood &amp; Trevelyan (Treasury)</a:t>
            </a:r>
          </a:p>
          <a:p>
            <a:pPr>
              <a:lnSpc>
                <a:spcPct val="80000"/>
              </a:lnSpc>
            </a:pPr>
            <a:r>
              <a:rPr lang="en-GB" sz="2000" smtClean="0">
                <a:latin typeface="Palatino Linotype" pitchFamily="18" charset="0"/>
              </a:rPr>
              <a:t>Ideology of </a:t>
            </a:r>
            <a:r>
              <a:rPr lang="en-GB" sz="2000" i="1" smtClean="0">
                <a:latin typeface="Palatino Linotype" pitchFamily="18" charset="0"/>
              </a:rPr>
              <a:t>providentialism</a:t>
            </a:r>
            <a:r>
              <a:rPr lang="en-GB" sz="2000" smtClean="0">
                <a:latin typeface="Palatino Linotype" pitchFamily="18" charset="0"/>
              </a:rPr>
              <a:t>?</a:t>
            </a:r>
          </a:p>
          <a:p>
            <a:pPr>
              <a:lnSpc>
                <a:spcPct val="80000"/>
              </a:lnSpc>
            </a:pPr>
            <a:endParaRPr lang="en-GB" sz="2000" smtClean="0"/>
          </a:p>
        </p:txBody>
      </p:sp>
      <p:pic>
        <p:nvPicPr>
          <p:cNvPr id="40967" name="Picture 7" descr="68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292725" y="2420938"/>
            <a:ext cx="3167063" cy="3529012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330</Words>
  <Application>Microsoft Office PowerPoint</Application>
  <PresentationFormat>On-screen Show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Great Irish Famine</vt:lpstr>
      <vt:lpstr>Scale of the famine</vt:lpstr>
      <vt:lpstr>Background </vt:lpstr>
      <vt:lpstr>Causes </vt:lpstr>
      <vt:lpstr>Disaster of ‘46</vt:lpstr>
      <vt:lpstr>1848: catastrophe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Selling the Famine.</dc:title>
  <dc:creator>The Grange</dc:creator>
  <cp:lastModifiedBy>se044</cp:lastModifiedBy>
  <cp:revision>23</cp:revision>
  <dcterms:created xsi:type="dcterms:W3CDTF">2008-03-12T20:52:59Z</dcterms:created>
  <dcterms:modified xsi:type="dcterms:W3CDTF">2011-11-01T10:23:23Z</dcterms:modified>
</cp:coreProperties>
</file>