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media1.mp4" ContentType="video/unknown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200" u="none" kumimoji="0" normalizeH="0">
        <a:ln>
          <a:noFill/>
        </a:ln>
        <a:solidFill>
          <a:srgbClr val="000000"/>
        </a:solidFill>
        <a:effectLst/>
        <a:uFillTx/>
        <a:latin typeface="Proxima Nova"/>
        <a:ea typeface="Proxima Nova"/>
        <a:cs typeface="Proxima Nova"/>
        <a:sym typeface="Proxima Nov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AEAEA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noFill/>
              <a:miter lim="400000"/>
            </a:ln>
          </a:left>
          <a:right>
            <a:ln w="50800" cap="flat">
              <a:solidFill>
                <a:srgbClr val="03A8D6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50800" cap="flat">
              <a:solidFill>
                <a:srgbClr val="0BA8D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50800" cap="flat">
              <a:solidFill>
                <a:srgbClr val="03A8D6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AEAEA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8ABA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008ABA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ADEFF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AEAEB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90196"/>
              <a:satOff val="16169"/>
              <a:lumOff val="-19584"/>
            </a:schemeClr>
          </a:solidFill>
        </a:fill>
      </a:tcStyle>
    </a:firstCol>
    <a:lastRow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12616"/>
              <a:satOff val="21048"/>
              <a:lumOff val="-2941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D238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F7EA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A00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BEBE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19922"/>
              <a:satOff val="-56679"/>
              <a:lumOff val="-26479"/>
            </a:schemeClr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AEBEB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28106"/>
              <a:satOff val="-38633"/>
              <a:lumOff val="-17889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wholeTbl>
    <a:band2H>
      <a:tcTxStyle b="def" i="def"/>
      <a:tcStyle>
        <a:tcBdr/>
        <a:fill>
          <a:solidFill>
            <a:srgbClr val="BBBBB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Col>
    <a:la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8" name="Shape 14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19200" y="1917700"/>
            <a:ext cx="21945600" cy="706628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Presentation Title"/>
          <p:cNvSpPr txBox="1"/>
          <p:nvPr>
            <p:ph type="title" hasCustomPrompt="1"/>
          </p:nvPr>
        </p:nvSpPr>
        <p:spPr>
          <a:xfrm>
            <a:off x="1219200" y="3127375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pc="-220" sz="220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bg>
      <p:bgPr>
        <a:noFill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496036167_2890x1683.jpg"/>
          <p:cNvSpPr/>
          <p:nvPr>
            <p:ph type="pic" idx="21"/>
          </p:nvPr>
        </p:nvSpPr>
        <p:spPr>
          <a:xfrm>
            <a:off x="-38100" y="-267934"/>
            <a:ext cx="24472902" cy="1425186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Body Level One…"/>
          <p:cNvSpPr txBox="1"/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3" name="Presentation Title"/>
          <p:cNvSpPr txBox="1"/>
          <p:nvPr>
            <p:ph type="title" hasCustomPrompt="1"/>
          </p:nvPr>
        </p:nvSpPr>
        <p:spPr>
          <a:xfrm>
            <a:off x="1219200" y="3124200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pc="-220" sz="220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4" name="Author and Date"/>
          <p:cNvSpPr txBox="1"/>
          <p:nvPr>
            <p:ph type="body" sz="quarter" idx="22" hasCustomPrompt="1"/>
          </p:nvPr>
        </p:nvSpPr>
        <p:spPr>
          <a:xfrm>
            <a:off x="1219200" y="1917700"/>
            <a:ext cx="21945600" cy="711200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dy Level One…"/>
          <p:cNvSpPr txBox="1"/>
          <p:nvPr>
            <p:ph type="body" sz="quarter" idx="1" hasCustomPrompt="1"/>
          </p:nvPr>
        </p:nvSpPr>
        <p:spPr>
          <a:xfrm>
            <a:off x="19100800" y="8229600"/>
            <a:ext cx="4584700" cy="312370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4572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9144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13716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18288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Caption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3" name="Image"/>
          <p:cNvSpPr/>
          <p:nvPr>
            <p:ph type="pic" idx="21"/>
          </p:nvPr>
        </p:nvSpPr>
        <p:spPr>
          <a:xfrm>
            <a:off x="528828" y="0"/>
            <a:ext cx="17992344" cy="120015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4" name="Slide Title"/>
          <p:cNvSpPr txBox="1"/>
          <p:nvPr>
            <p:ph type="title" hasCustomPrompt="1"/>
          </p:nvPr>
        </p:nvSpPr>
        <p:spPr>
          <a:xfrm>
            <a:off x="635000" y="7937906"/>
            <a:ext cx="17780000" cy="5651592"/>
          </a:xfrm>
          <a:prstGeom prst="rect">
            <a:avLst/>
          </a:prstGeom>
        </p:spPr>
        <p:txBody>
          <a:bodyPr anchor="b"/>
          <a:lstStyle>
            <a:lvl1pPr algn="ctr" defTabSz="584200">
              <a:defRPr spc="-220" sz="22000">
                <a:solidFill>
                  <a:srgbClr val="FFD74C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35" name="Line"/>
          <p:cNvSpPr/>
          <p:nvPr/>
        </p:nvSpPr>
        <p:spPr>
          <a:xfrm>
            <a:off x="19169012" y="11874500"/>
            <a:ext cx="1549401" cy="0"/>
          </a:xfrm>
          <a:prstGeom prst="ellipse">
            <a:avLst/>
          </a:prstGeom>
          <a:ln w="254000">
            <a:solidFill>
              <a:srgbClr val="FFD74C"/>
            </a:solidFill>
            <a:miter lim="400000"/>
          </a:ln>
        </p:spPr>
        <p:txBody>
          <a:bodyPr lIns="0" tIns="0" rIns="0" bIns="0" anchor="ctr"/>
          <a:lstStyle/>
          <a:p>
            <a:pPr>
              <a:lnSpc>
                <a:spcPct val="120000"/>
              </a:lnSpc>
              <a:defRPr cap="all" sz="30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4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728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Body Level One…"/>
          <p:cNvSpPr txBox="1"/>
          <p:nvPr>
            <p:ph type="body" sz="quarter" idx="1" hasCustomPrompt="1"/>
          </p:nvPr>
        </p:nvSpPr>
        <p:spPr>
          <a:xfrm>
            <a:off x="1219200" y="6311900"/>
            <a:ext cx="8356600" cy="618490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1" name="Slide Title"/>
          <p:cNvSpPr txBox="1"/>
          <p:nvPr>
            <p:ph type="title" hasCustomPrompt="1"/>
          </p:nvPr>
        </p:nvSpPr>
        <p:spPr>
          <a:xfrm>
            <a:off x="1219200" y="2439639"/>
            <a:ext cx="8356600" cy="3068291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2" name="Rectangle"/>
          <p:cNvSpPr/>
          <p:nvPr/>
        </p:nvSpPr>
        <p:spPr>
          <a:xfrm>
            <a:off x="10795000" y="0"/>
            <a:ext cx="13614400" cy="13716000"/>
          </a:xfrm>
          <a:prstGeom prst="rect">
            <a:avLst/>
          </a:prstGeom>
          <a:solidFill>
            <a:srgbClr val="00BFF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20000"/>
              </a:lnSpc>
              <a:defRPr cap="all" sz="30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</a:p>
        </p:txBody>
      </p:sp>
      <p:sp>
        <p:nvSpPr>
          <p:cNvPr id="63" name="638623930_2326x1548.jpg"/>
          <p:cNvSpPr/>
          <p:nvPr>
            <p:ph type="pic" idx="21"/>
          </p:nvPr>
        </p:nvSpPr>
        <p:spPr>
          <a:xfrm>
            <a:off x="9156700" y="-38100"/>
            <a:ext cx="19693467" cy="13106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Author and Date"/>
          <p:cNvSpPr txBox="1"/>
          <p:nvPr>
            <p:ph type="body" sz="quarter" idx="22" hasCustomPrompt="1"/>
          </p:nvPr>
        </p:nvSpPr>
        <p:spPr>
          <a:xfrm>
            <a:off x="1219200" y="1574800"/>
            <a:ext cx="8356600" cy="770128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00C7FC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ection Title"/>
          <p:cNvSpPr txBox="1"/>
          <p:nvPr>
            <p:ph type="title" hasCustomPrompt="1"/>
          </p:nvPr>
        </p:nvSpPr>
        <p:spPr>
          <a:xfrm>
            <a:off x="1219200" y="4048125"/>
            <a:ext cx="21945600" cy="5930900"/>
          </a:xfrm>
          <a:prstGeom prst="rect">
            <a:avLst/>
          </a:prstGeom>
        </p:spPr>
        <p:txBody>
          <a:bodyPr anchor="ctr"/>
          <a:lstStyle>
            <a:lvl1pPr marL="431800" indent="-431800">
              <a:defRPr spc="0" sz="14000">
                <a:solidFill>
                  <a:srgbClr val="FFFFFF"/>
                </a:solidFill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bg>
      <p:bgPr>
        <a:solidFill>
          <a:srgbClr val="FFC6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>
            <a:lvl1pPr>
              <a:defRPr spc="-140" sz="14000">
                <a:solidFill>
                  <a:srgbClr val="FFFFFF"/>
                </a:solidFill>
              </a:defRPr>
            </a:lvl1pPr>
          </a:lstStyle>
          <a:p>
            <a:pPr/>
            <a:r>
              <a:t>Agenda Title</a:t>
            </a:r>
          </a:p>
        </p:txBody>
      </p:sp>
      <p:sp>
        <p:nvSpPr>
          <p:cNvPr id="89" name="Body Level One…"/>
          <p:cNvSpPr txBox="1"/>
          <p:nvPr>
            <p:ph type="body" idx="1" hasCustomPrompt="1"/>
          </p:nvPr>
        </p:nvSpPr>
        <p:spPr>
          <a:xfrm>
            <a:off x="1219200" y="3594100"/>
            <a:ext cx="21945600" cy="8902700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1pPr>
            <a:lvl2pPr marL="0" indent="4572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2pPr>
            <a:lvl3pPr marL="0" indent="9144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3pPr>
            <a:lvl4pPr marL="0" indent="13716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4pPr>
            <a:lvl5pPr marL="0" indent="182880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bg>
      <p:bgPr>
        <a:solidFill>
          <a:schemeClr val="accent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Body Level One…"/>
          <p:cNvSpPr txBox="1"/>
          <p:nvPr>
            <p:ph type="body" sz="half" idx="1" hasCustomPrompt="1"/>
          </p:nvPr>
        </p:nvSpPr>
        <p:spPr>
          <a:xfrm>
            <a:off x="1219200" y="4763675"/>
            <a:ext cx="21945600" cy="4192883"/>
          </a:xfrm>
          <a:prstGeom prst="rect">
            <a:avLst/>
          </a:prstGeom>
        </p:spPr>
        <p:txBody>
          <a:bodyPr anchor="ctr"/>
          <a:lstStyle>
            <a:lvl1pPr marL="0" indent="0" algn="ctr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457200" algn="ctr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914400" algn="ctr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1371600" algn="ctr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1828800" algn="ctr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bg>
      <p:bgPr>
        <a:solidFill>
          <a:srgbClr val="FFC6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Body Level One…"/>
          <p:cNvSpPr txBox="1"/>
          <p:nvPr>
            <p:ph type="body" idx="1" hasCustomPrompt="1"/>
          </p:nvPr>
        </p:nvSpPr>
        <p:spPr>
          <a:xfrm>
            <a:off x="1219200" y="2334623"/>
            <a:ext cx="21945600" cy="7612249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4572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9144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13716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182880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6" name="Fact information"/>
          <p:cNvSpPr txBox="1"/>
          <p:nvPr>
            <p:ph type="body" sz="quarter" idx="21" hasCustomPrompt="1"/>
          </p:nvPr>
        </p:nvSpPr>
        <p:spPr>
          <a:xfrm>
            <a:off x="1219200" y="9779000"/>
            <a:ext cx="21945599" cy="62992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0"/>
              </a:spcBef>
              <a:buClrTx/>
              <a:buSzTx/>
              <a:buNone/>
              <a:defRPr b="0" cap="all" spc="-32" sz="3200">
                <a:solidFill>
                  <a:srgbClr val="000000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Body Level One…"/>
          <p:cNvSpPr txBox="1"/>
          <p:nvPr>
            <p:ph type="body" sz="half" idx="1" hasCustomPrompt="1"/>
          </p:nvPr>
        </p:nvSpPr>
        <p:spPr>
          <a:xfrm>
            <a:off x="3771900" y="4464048"/>
            <a:ext cx="16840200" cy="4883152"/>
          </a:xfrm>
          <a:prstGeom prst="rect">
            <a:avLst/>
          </a:prstGeom>
        </p:spPr>
        <p:txBody>
          <a:bodyPr anchor="ctr"/>
          <a:lstStyle>
            <a:lvl1pPr marL="431800" indent="-431800" defTabSz="825500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431800" indent="25400" defTabSz="825500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431800" indent="482600" defTabSz="825500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431800" indent="939800" defTabSz="825500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431800" indent="1397000" defTabSz="825500"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5" name="Attribution"/>
          <p:cNvSpPr txBox="1"/>
          <p:nvPr>
            <p:ph type="body" sz="quarter" idx="21" hasCustomPrompt="1"/>
          </p:nvPr>
        </p:nvSpPr>
        <p:spPr>
          <a:xfrm>
            <a:off x="4203700" y="9372600"/>
            <a:ext cx="16840200" cy="68072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cap="all" spc="-32" sz="32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Attribution</a:t>
            </a:r>
          </a:p>
        </p:txBody>
      </p:sp>
      <p:sp>
        <p:nvSpPr>
          <p:cNvPr id="11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495873917_2724x1818.jpg"/>
          <p:cNvSpPr/>
          <p:nvPr>
            <p:ph type="pic" sz="half" idx="21"/>
          </p:nvPr>
        </p:nvSpPr>
        <p:spPr>
          <a:xfrm>
            <a:off x="635000" y="6832600"/>
            <a:ext cx="12877800" cy="858992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4" name="496036167_2890x1683.jpg"/>
          <p:cNvSpPr/>
          <p:nvPr>
            <p:ph type="pic" sz="half" idx="22"/>
          </p:nvPr>
        </p:nvSpPr>
        <p:spPr>
          <a:xfrm>
            <a:off x="88900" y="-177800"/>
            <a:ext cx="14008100" cy="815765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Image"/>
          <p:cNvSpPr/>
          <p:nvPr>
            <p:ph type="pic" idx="23"/>
          </p:nvPr>
        </p:nvSpPr>
        <p:spPr>
          <a:xfrm>
            <a:off x="12814300" y="-355600"/>
            <a:ext cx="1203395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495873917_2724x1818.jpg"/>
          <p:cNvSpPr/>
          <p:nvPr>
            <p:ph type="pic" idx="21"/>
          </p:nvPr>
        </p:nvSpPr>
        <p:spPr>
          <a:xfrm>
            <a:off x="635000" y="-1181110"/>
            <a:ext cx="23114000" cy="1541782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/>
          <p:nvPr>
            <p:ph type="body" idx="1" hasCustomPrompt="1"/>
          </p:nvPr>
        </p:nvSpPr>
        <p:spPr>
          <a:xfrm>
            <a:off x="1219200" y="3733800"/>
            <a:ext cx="21945600" cy="8763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" name="Slide Title"/>
          <p:cNvSpPr txBox="1"/>
          <p:nvPr>
            <p:ph type="title" hasCustomPrompt="1"/>
          </p:nvPr>
        </p:nvSpPr>
        <p:spPr>
          <a:xfrm>
            <a:off x="1219200" y="1219200"/>
            <a:ext cx="21945600" cy="2298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3622000" y="13080999"/>
            <a:ext cx="336728" cy="413767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l">
              <a:lnSpc>
                <a:spcPts val="2600"/>
              </a:lnSpc>
              <a:defRPr sz="1800">
                <a:latin typeface="Proxima Nova Medium"/>
                <a:ea typeface="Proxima Nova Medium"/>
                <a:cs typeface="Proxima Nova Medium"/>
                <a:sym typeface="Proxima Nova Medium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1pPr>
      <a:lvl2pPr marL="0" marR="0" indent="457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2pPr>
      <a:lvl3pPr marL="0" marR="0" indent="914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3pPr>
      <a:lvl4pPr marL="0" marR="0" indent="1371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4pPr>
      <a:lvl5pPr marL="0" marR="0" indent="18288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5pPr>
      <a:lvl6pPr marL="0" marR="0" indent="22860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6pPr>
      <a:lvl7pPr marL="0" marR="0" indent="2743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7pPr>
      <a:lvl8pPr marL="0" marR="0" indent="3200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8pPr>
      <a:lvl9pPr marL="0" marR="0" indent="3657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16" strike="noStrike" sz="116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9pPr>
    </p:titleStyle>
    <p:bodyStyle>
      <a:lvl1pPr marL="685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1pPr>
      <a:lvl2pPr marL="1371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2pPr>
      <a:lvl3pPr marL="2057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3pPr>
      <a:lvl4pPr marL="2743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4pPr>
      <a:lvl5pPr marL="34290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5pPr>
      <a:lvl6pPr marL="4114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6pPr>
      <a:lvl7pPr marL="4800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7pPr>
      <a:lvl8pPr marL="5486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8pPr>
      <a:lvl9pPr marL="6172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9pPr>
    </p:bodyStyle>
    <p:otherStyle>
      <a:lvl1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1pPr>
      <a:lvl2pPr marL="0" marR="0" indent="4572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2pPr>
      <a:lvl3pPr marL="0" marR="0" indent="9144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3pPr>
      <a:lvl4pPr marL="0" marR="0" indent="13716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4pPr>
      <a:lvl5pPr marL="0" marR="0" indent="18288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5pPr>
      <a:lvl6pPr marL="0" marR="0" indent="22860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6pPr>
      <a:lvl7pPr marL="0" marR="0" indent="27432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7pPr>
      <a:lvl8pPr marL="0" marR="0" indent="32004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8pPr>
      <a:lvl9pPr marL="0" marR="0" indent="365760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png"/><Relationship Id="rId3" Type="http://schemas.openxmlformats.org/officeDocument/2006/relationships/image" Target="../media/image2.jpe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0.png"/><Relationship Id="rId3" Type="http://schemas.openxmlformats.org/officeDocument/2006/relationships/video" Target="../media/media1.mp4"/><Relationship Id="rId4" Type="http://schemas.microsoft.com/office/2007/relationships/media" Target="../media/media1.mp4"/><Relationship Id="rId5" Type="http://schemas.openxmlformats.org/officeDocument/2006/relationships/image" Target="../media/image11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e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4.jpeg"/><Relationship Id="rId6" Type="http://schemas.openxmlformats.org/officeDocument/2006/relationships/image" Target="../media/image5.jpeg"/><Relationship Id="rId7" Type="http://schemas.openxmlformats.org/officeDocument/2006/relationships/image" Target="../media/image6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eg"/><Relationship Id="rId3" Type="http://schemas.openxmlformats.org/officeDocument/2006/relationships/image" Target="../media/image14.png"/><Relationship Id="rId4" Type="http://schemas.openxmlformats.org/officeDocument/2006/relationships/image" Target="../media/image15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eg"/><Relationship Id="rId3" Type="http://schemas.openxmlformats.org/officeDocument/2006/relationships/image" Target="../media/image16.png"/><Relationship Id="rId4" Type="http://schemas.openxmlformats.org/officeDocument/2006/relationships/image" Target="../media/image7.jpeg"/><Relationship Id="rId5" Type="http://schemas.openxmlformats.org/officeDocument/2006/relationships/image" Target="../media/image8.jpe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27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eg"/><Relationship Id="rId3" Type="http://schemas.openxmlformats.org/officeDocument/2006/relationships/image" Target="../media/image28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jpeg"/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7" Type="http://schemas.openxmlformats.org/officeDocument/2006/relationships/image" Target="../media/image1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Relationship Id="rId4" Type="http://schemas.openxmlformats.org/officeDocument/2006/relationships/image" Target="../media/image34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5.png"/><Relationship Id="rId3" Type="http://schemas.openxmlformats.org/officeDocument/2006/relationships/image" Target="../media/image1.gif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6.png"/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5" Type="http://schemas.openxmlformats.org/officeDocument/2006/relationships/image" Target="../media/image37.png"/><Relationship Id="rId6" Type="http://schemas.openxmlformats.org/officeDocument/2006/relationships/image" Target="../media/image11.jpeg"/><Relationship Id="rId7" Type="http://schemas.openxmlformats.org/officeDocument/2006/relationships/image" Target="../media/image2.gif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2.jpeg"/><Relationship Id="rId3" Type="http://schemas.openxmlformats.org/officeDocument/2006/relationships/image" Target="../media/image38.png"/><Relationship Id="rId4" Type="http://schemas.openxmlformats.org/officeDocument/2006/relationships/image" Target="../media/image13.jpe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9.png"/><Relationship Id="rId3" Type="http://schemas.openxmlformats.org/officeDocument/2006/relationships/image" Target="../media/image40.png"/><Relationship Id="rId4" Type="http://schemas.openxmlformats.org/officeDocument/2006/relationships/image" Target="../media/image41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3.png"/><Relationship Id="rId3" Type="http://schemas.openxmlformats.org/officeDocument/2006/relationships/image" Target="../media/image14.jpeg"/><Relationship Id="rId4" Type="http://schemas.openxmlformats.org/officeDocument/2006/relationships/image" Target="../media/image42.png"/><Relationship Id="rId5" Type="http://schemas.openxmlformats.org/officeDocument/2006/relationships/image" Target="../media/image15.jpe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3.png"/><Relationship Id="rId3" Type="http://schemas.openxmlformats.org/officeDocument/2006/relationships/image" Target="../media/image16.jpeg"/><Relationship Id="rId4" Type="http://schemas.openxmlformats.org/officeDocument/2006/relationships/image" Target="../media/image17.jpeg"/><Relationship Id="rId5" Type="http://schemas.openxmlformats.org/officeDocument/2006/relationships/image" Target="../media/image18.jpeg"/><Relationship Id="rId6" Type="http://schemas.openxmlformats.org/officeDocument/2006/relationships/image" Target="../media/image44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hse.gov.uk/statistics/" TargetMode="External"/><Relationship Id="rId3" Type="http://schemas.openxmlformats.org/officeDocument/2006/relationships/hyperlink" Target="https://engineeringonline.ucr.edu/blog/7-types-of-engineering-companies-to-work-for/" TargetMode="External"/><Relationship Id="rId4" Type="http://schemas.openxmlformats.org/officeDocument/2006/relationships/hyperlink" Target="https://worksmart.org.uk/health-advice/health-and-safety/employer-duties/what-are-main-health-and-safety-regulations#:~:text=%20%20%201%20The%20Management%20of%20Health,5%20The%20Manual%20Handling%20Operations%20Regulations...%20More%20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9764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Amy Evans 11th January 2021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Amy Evans 11th January 2021</a:t>
            </a:r>
          </a:p>
        </p:txBody>
      </p:sp>
      <p:sp>
        <p:nvSpPr>
          <p:cNvPr id="151" name="Module: ACMA4007…"/>
          <p:cNvSpPr txBox="1"/>
          <p:nvPr>
            <p:ph type="subTitle" sz="quarter" idx="1"/>
          </p:nvPr>
        </p:nvSpPr>
        <p:spPr>
          <a:xfrm>
            <a:off x="1219200" y="8648129"/>
            <a:ext cx="21945600" cy="2095501"/>
          </a:xfrm>
          <a:prstGeom prst="rect">
            <a:avLst/>
          </a:prstGeom>
        </p:spPr>
        <p:txBody>
          <a:bodyPr/>
          <a:lstStyle/>
          <a:p>
            <a:pPr defTabSz="531622">
              <a:defRPr spc="-47" sz="4732"/>
            </a:pPr>
            <a:r>
              <a:t>Module: ACMA4007</a:t>
            </a:r>
          </a:p>
          <a:p>
            <a:pPr defTabSz="531622">
              <a:defRPr spc="-47" sz="4732"/>
            </a:pPr>
          </a:p>
          <a:p>
            <a:pPr defTabSz="531622">
              <a:defRPr spc="-47" sz="4732"/>
            </a:pPr>
            <a:r>
              <a:t>Video Presentation</a:t>
            </a:r>
          </a:p>
        </p:txBody>
      </p:sp>
      <p:sp>
        <p:nvSpPr>
          <p:cNvPr id="152" name="Engineering applications &amp; study skill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pc="-213" sz="21340"/>
            </a:lvl1pPr>
          </a:lstStyle>
          <a:p>
            <a:pPr/>
            <a:r>
              <a:t>Engineering applications &amp; study skills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Worked within in the medical device industry for 18 years"/>
          <p:cNvSpPr txBox="1"/>
          <p:nvPr>
            <p:ph type="body" sz="quarter" idx="1"/>
          </p:nvPr>
        </p:nvSpPr>
        <p:spPr>
          <a:xfrm>
            <a:off x="651866" y="5857524"/>
            <a:ext cx="8356601" cy="1345301"/>
          </a:xfrm>
          <a:prstGeom prst="rect">
            <a:avLst/>
          </a:prstGeom>
        </p:spPr>
        <p:txBody>
          <a:bodyPr/>
          <a:lstStyle/>
          <a:p>
            <a:pPr/>
            <a:r>
              <a:t>Worked within in the medical device industry for 18 years</a:t>
            </a:r>
          </a:p>
        </p:txBody>
      </p:sp>
      <p:sp>
        <p:nvSpPr>
          <p:cNvPr id="155" name="Process Project Engineer"/>
          <p:cNvSpPr txBox="1"/>
          <p:nvPr>
            <p:ph type="title"/>
          </p:nvPr>
        </p:nvSpPr>
        <p:spPr>
          <a:xfrm>
            <a:off x="1219200" y="2124561"/>
            <a:ext cx="8356600" cy="3068291"/>
          </a:xfrm>
          <a:prstGeom prst="rect">
            <a:avLst/>
          </a:prstGeom>
        </p:spPr>
        <p:txBody>
          <a:bodyPr/>
          <a:lstStyle/>
          <a:p>
            <a:pPr/>
            <a:r>
              <a:t>Process Project Engineer</a:t>
            </a:r>
          </a:p>
        </p:txBody>
      </p:sp>
      <p:sp>
        <p:nvSpPr>
          <p:cNvPr id="156" name="Amy Evans"/>
          <p:cNvSpPr txBox="1"/>
          <p:nvPr>
            <p:ph type="body" idx="22"/>
          </p:nvPr>
        </p:nvSpPr>
        <p:spPr>
          <a:xfrm>
            <a:off x="1219200" y="689759"/>
            <a:ext cx="8356600" cy="770129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Amy Evans</a:t>
            </a:r>
          </a:p>
        </p:txBody>
      </p:sp>
      <p:pic>
        <p:nvPicPr>
          <p:cNvPr id="157" name="IMG_3941.jpg" descr="IMG_3941.jpg"/>
          <p:cNvPicPr>
            <a:picLocks noChangeAspect="1"/>
          </p:cNvPicPr>
          <p:nvPr/>
        </p:nvPicPr>
        <p:blipFill>
          <a:blip r:embed="rId2">
            <a:extLst/>
          </a:blip>
          <a:srcRect l="0" t="0" r="0" b="3440"/>
          <a:stretch>
            <a:fillRect/>
          </a:stretch>
        </p:blipFill>
        <p:spPr>
          <a:xfrm rot="971680">
            <a:off x="13852565" y="994766"/>
            <a:ext cx="7047677" cy="61778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8" name="image001.png" descr="image00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794425" y="8217626"/>
            <a:ext cx="7632701" cy="254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image003.png" descr="image00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7375454" y="10942483"/>
            <a:ext cx="6337301" cy="2527301"/>
          </a:xfrm>
          <a:prstGeom prst="rect">
            <a:avLst/>
          </a:prstGeom>
          <a:ln w="12700">
            <a:miter lim="400000"/>
          </a:ln>
        </p:spPr>
      </p:pic>
      <p:sp>
        <p:nvSpPr>
          <p:cNvPr id="160" name="Currently studying Advanced Manufacturing and Operation at UWTSD"/>
          <p:cNvSpPr txBox="1"/>
          <p:nvPr/>
        </p:nvSpPr>
        <p:spPr>
          <a:xfrm>
            <a:off x="651866" y="10906793"/>
            <a:ext cx="8356601" cy="18623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marL="685800" indent="-6858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4200">
                <a:solidFill>
                  <a:srgbClr val="53585F"/>
                </a:solidFill>
              </a:defRPr>
            </a:lvl1pPr>
          </a:lstStyle>
          <a:p>
            <a:pPr/>
            <a:r>
              <a:t>Currently studying Advanced Manufacturing and Operation at UWTSD</a:t>
            </a:r>
          </a:p>
        </p:txBody>
      </p:sp>
      <p:sp>
        <p:nvSpPr>
          <p:cNvPr id="161" name="Working as engineer for Zimmer Biomet for the last 8 years"/>
          <p:cNvSpPr txBox="1"/>
          <p:nvPr/>
        </p:nvSpPr>
        <p:spPr>
          <a:xfrm>
            <a:off x="651866" y="8353792"/>
            <a:ext cx="8356601" cy="18623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marL="685800" indent="-6858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4200">
                <a:solidFill>
                  <a:srgbClr val="53585F"/>
                </a:solidFill>
              </a:defRPr>
            </a:lvl1pPr>
          </a:lstStyle>
          <a:p>
            <a:pPr/>
            <a:r>
              <a:t>Working as engineer for Zimmer Biomet for the last 8 years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ID="9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7" dur="1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60" grpId="3"/>
      <p:bldP build="whole" bldLvl="1" animBg="1" rev="0" advAuto="0" spid="154" grpId="1"/>
      <p:bldP build="whole" bldLvl="1" animBg="1" rev="0" advAuto="0" spid="161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MY studies"/>
          <p:cNvSpPr txBox="1"/>
          <p:nvPr>
            <p:ph type="body" sz="half" idx="1"/>
          </p:nvPr>
        </p:nvSpPr>
        <p:spPr>
          <a:xfrm>
            <a:off x="1219200" y="4761559"/>
            <a:ext cx="21945600" cy="4192882"/>
          </a:xfrm>
          <a:prstGeom prst="rect">
            <a:avLst/>
          </a:prstGeom>
        </p:spPr>
        <p:txBody>
          <a:bodyPr/>
          <a:lstStyle/>
          <a:p>
            <a:pPr/>
            <a:r>
              <a:t>MY studies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6C84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Quality &amp; Business improveme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Quality &amp; Business improvement</a:t>
            </a:r>
          </a:p>
        </p:txBody>
      </p:sp>
      <p:pic>
        <p:nvPicPr>
          <p:cNvPr id="166" name="175.fw.png" descr="175.fw.png"/>
          <p:cNvPicPr>
            <a:picLocks noChangeAspect="1"/>
          </p:cNvPicPr>
          <p:nvPr/>
        </p:nvPicPr>
        <p:blipFill>
          <a:blip r:embed="rId2">
            <a:extLst/>
          </a:blip>
          <a:srcRect l="0" t="18664" r="0" b="0"/>
          <a:stretch>
            <a:fillRect/>
          </a:stretch>
        </p:blipFill>
        <p:spPr>
          <a:xfrm>
            <a:off x="2130505" y="3760717"/>
            <a:ext cx="2470771" cy="269862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images.jpeg" descr="images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097247" y="7268575"/>
            <a:ext cx="2537461" cy="253746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1610223073120blob.jpg" descr="1610223073120blo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133952" y="3434684"/>
            <a:ext cx="8702894" cy="4880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9" name="1610223102201blob.jpg" descr="1610223102201blob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4133952" y="8867476"/>
            <a:ext cx="8702894" cy="4318026"/>
          </a:xfrm>
          <a:prstGeom prst="rect">
            <a:avLst/>
          </a:prstGeom>
          <a:ln w="12700">
            <a:miter lim="400000"/>
          </a:ln>
        </p:spPr>
      </p:pic>
      <p:sp>
        <p:nvSpPr>
          <p:cNvPr id="170" name="Process Improvement…"/>
          <p:cNvSpPr txBox="1"/>
          <p:nvPr/>
        </p:nvSpPr>
        <p:spPr>
          <a:xfrm>
            <a:off x="6646826" y="3733762"/>
            <a:ext cx="8077792" cy="191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100"/>
            </a:pPr>
            <a:r>
              <a:t>Process Improvement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DFMEA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FMEA</a:t>
            </a:r>
          </a:p>
        </p:txBody>
      </p:sp>
      <p:sp>
        <p:nvSpPr>
          <p:cNvPr id="171" name="Quality Tools…"/>
          <p:cNvSpPr txBox="1"/>
          <p:nvPr/>
        </p:nvSpPr>
        <p:spPr>
          <a:xfrm>
            <a:off x="6646826" y="6131279"/>
            <a:ext cx="8077792" cy="31572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100"/>
            </a:pPr>
            <a:r>
              <a:t>Quality Tools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Root Cause Analysis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Ishikawa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Pareto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Problem Solving</a:t>
            </a:r>
          </a:p>
        </p:txBody>
      </p:sp>
      <p:sp>
        <p:nvSpPr>
          <p:cNvPr id="172" name="Lean Systems…"/>
          <p:cNvSpPr txBox="1"/>
          <p:nvPr/>
        </p:nvSpPr>
        <p:spPr>
          <a:xfrm>
            <a:off x="6646826" y="9974041"/>
            <a:ext cx="8077792" cy="2537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100"/>
            </a:pPr>
            <a:r>
              <a:t>Lean Systems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Lean Principles 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Waste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2600"/>
            </a:pPr>
            <a:r>
              <a:t>DMAIC</a:t>
            </a:r>
          </a:p>
        </p:txBody>
      </p:sp>
      <p:pic>
        <p:nvPicPr>
          <p:cNvPr id="173" name="brainstorming-techniques.png" descr="brainstorming-techniques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130505" y="10615142"/>
            <a:ext cx="2470945" cy="18532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2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2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2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0" grpId="1"/>
      <p:bldP build="whole" bldLvl="1" animBg="1" rev="0" advAuto="0" spid="171" grpId="2"/>
      <p:bldP build="whole" bldLvl="1" animBg="1" rev="0" advAuto="0" spid="172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9764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nt operations &amp; Maintenanc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Plant operations &amp; Maintenance </a:t>
            </a:r>
          </a:p>
        </p:txBody>
      </p:sp>
      <p:sp>
        <p:nvSpPr>
          <p:cNvPr id="176" name="Plant Commissioning…"/>
          <p:cNvSpPr txBox="1"/>
          <p:nvPr/>
        </p:nvSpPr>
        <p:spPr>
          <a:xfrm>
            <a:off x="6267829" y="3741388"/>
            <a:ext cx="7400215" cy="70332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Plant Commissioning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Health &amp; Safety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P&amp;ID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Building Design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Basic Chemistry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COSHH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Energy Management</a:t>
            </a:r>
          </a:p>
        </p:txBody>
      </p:sp>
      <p:pic>
        <p:nvPicPr>
          <p:cNvPr id="177" name="1610224621314blob.jpg" descr="1610224621314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035043" y="3961900"/>
            <a:ext cx="8449441" cy="6592237"/>
          </a:xfrm>
          <a:prstGeom prst="rect">
            <a:avLst/>
          </a:prstGeom>
          <a:ln w="12700">
            <a:miter lim="400000"/>
          </a:ln>
        </p:spPr>
      </p:pic>
      <p:pic>
        <p:nvPicPr>
          <p:cNvPr id="178" name="logo.png" descr="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26166" y="4037988"/>
            <a:ext cx="2972400" cy="2972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9" name="leaf-co2.png" descr="leaf-co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53519" y="8334481"/>
            <a:ext cx="3317694" cy="33508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2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73FC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ENERGY SAVING"/>
          <p:cNvSpPr txBox="1"/>
          <p:nvPr>
            <p:ph type="title"/>
          </p:nvPr>
        </p:nvSpPr>
        <p:spPr>
          <a:xfrm>
            <a:off x="2053701" y="9985325"/>
            <a:ext cx="8990808" cy="2388546"/>
          </a:xfrm>
          <a:prstGeom prst="rect">
            <a:avLst/>
          </a:prstGeom>
        </p:spPr>
        <p:txBody>
          <a:bodyPr/>
          <a:lstStyle>
            <a:lvl1pPr defTabSz="808990">
              <a:defRPr spc="-177" sz="17738"/>
            </a:lvl1pPr>
          </a:lstStyle>
          <a:p>
            <a:pPr/>
            <a:r>
              <a:t>ENERGY SAVING </a:t>
            </a:r>
          </a:p>
        </p:txBody>
      </p:sp>
      <p:pic>
        <p:nvPicPr>
          <p:cNvPr id="182" name="1610226600830blob.jpg" descr="1610226600830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4655" y="605446"/>
            <a:ext cx="15704965" cy="805097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3" name="MedicalBiodegradableJavalina-mobile.mp4" descr="MedicalBiodegradableJavalina-mobile.mp4"/>
          <p:cNvPicPr>
            <a:picLocks noChangeAspect="0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690229" y="6898818"/>
            <a:ext cx="10750059" cy="6181284"/>
          </a:xfrm>
          <a:prstGeom prst="rect">
            <a:avLst/>
          </a:prstGeom>
          <a:ln w="12700">
            <a:miter lim="400000"/>
          </a:ln>
        </p:spPr>
      </p:pic>
      <p:sp>
        <p:nvSpPr>
          <p:cNvPr id="184" name="4K"/>
          <p:cNvSpPr txBox="1"/>
          <p:nvPr>
            <p:ph type="body" sz="quarter" idx="1"/>
          </p:nvPr>
        </p:nvSpPr>
        <p:spPr>
          <a:xfrm>
            <a:off x="17738624" y="1722902"/>
            <a:ext cx="4735455" cy="4266358"/>
          </a:xfrm>
          <a:prstGeom prst="rect">
            <a:avLst/>
          </a:prstGeom>
        </p:spPr>
        <p:txBody>
          <a:bodyPr anchor="b"/>
          <a:lstStyle>
            <a:lvl1pPr algn="ctr" defTabSz="379729">
              <a:lnSpc>
                <a:spcPct val="70000"/>
              </a:lnSpc>
              <a:defRPr b="0" cap="all" spc="-325" sz="325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</a:lstStyle>
          <a:p>
            <a:pPr/>
            <a:r>
              <a:t>4K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after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9" fill="hold"/>
                                        <p:tgtEl>
                                          <p:spTgt spid="1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83"/>
                </p:tgtEl>
              </p:cMediaNode>
            </p:video>
            <p:seq concurrent="1" prevAc="none" nextAc="seek">
              <p:cTn id="8" evtFilter="cancelBubble" nodeType="interactiveSeq" restart="whenNotActive" fill="hold">
                <p:stCondLst>
                  <p:cond delay="0" evt="onClick">
                    <p:tgtEl>
                      <p:spTgt spid="183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18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8AF3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roject Design"/>
          <p:cNvSpPr txBox="1"/>
          <p:nvPr>
            <p:ph type="title"/>
          </p:nvPr>
        </p:nvSpPr>
        <p:spPr>
          <a:xfrm>
            <a:off x="1002046" y="435970"/>
            <a:ext cx="21945601" cy="2298701"/>
          </a:xfrm>
          <a:prstGeom prst="rect">
            <a:avLst/>
          </a:prstGeom>
        </p:spPr>
        <p:txBody>
          <a:bodyPr/>
          <a:lstStyle/>
          <a:p>
            <a:pPr/>
            <a:r>
              <a:t>Project Design</a:t>
            </a:r>
          </a:p>
        </p:txBody>
      </p:sp>
      <p:pic>
        <p:nvPicPr>
          <p:cNvPr id="187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prstGeom prst="rect">
            <a:avLst/>
          </a:prstGeom>
          <a:ln w="12700">
            <a:miter lim="400000"/>
          </a:ln>
        </p:spPr>
      </p:pic>
      <p:pic>
        <p:nvPicPr>
          <p:cNvPr id="188" name="1610227953896blob.jpg" descr="1610227953896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2814" y="4164798"/>
            <a:ext cx="4713104" cy="538640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1610228006355blob.jpg" descr="1610228006355blo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555261" y="6414652"/>
            <a:ext cx="9123914" cy="40769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MM-The_Project_Planning_Process.png.webp" descr="MM-The_Project_Planning_Process.png.webp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4066481" y="9692815"/>
            <a:ext cx="14478001" cy="7239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Featured-Image-1320x786.png.webp" descr="Featured-Image-1320x786.png.webp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5360789" y="298667"/>
            <a:ext cx="8494260" cy="5057946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TEAMWORK_Vela_header-940x100.jpg" descr="TEAMWORK_Vela_header-940x100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7071837" y="12072043"/>
            <a:ext cx="9986886" cy="1062436"/>
          </a:xfrm>
          <a:prstGeom prst="rect">
            <a:avLst/>
          </a:prstGeom>
          <a:ln w="12700">
            <a:miter lim="400000"/>
          </a:ln>
        </p:spPr>
      </p:pic>
      <p:sp>
        <p:nvSpPr>
          <p:cNvPr id="193" name="Project Management…"/>
          <p:cNvSpPr txBox="1"/>
          <p:nvPr/>
        </p:nvSpPr>
        <p:spPr>
          <a:xfrm>
            <a:off x="7296449" y="2815589"/>
            <a:ext cx="7400214" cy="80848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Project Management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Planning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Gantt charts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RACI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Communication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Risk Assessments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Installation</a:t>
            </a:r>
          </a:p>
          <a:p>
            <a:pPr marL="669471" indent="-669471" algn="l" defTabSz="584200">
              <a:lnSpc>
                <a:spcPct val="12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Validation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2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6BC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Productivity Improvement"/>
          <p:cNvSpPr txBox="1"/>
          <p:nvPr>
            <p:ph type="title"/>
          </p:nvPr>
        </p:nvSpPr>
        <p:spPr>
          <a:xfrm>
            <a:off x="5973708" y="1218021"/>
            <a:ext cx="12610045" cy="2298701"/>
          </a:xfrm>
          <a:prstGeom prst="rect">
            <a:avLst/>
          </a:prstGeom>
        </p:spPr>
        <p:txBody>
          <a:bodyPr/>
          <a:lstStyle>
            <a:lvl1pPr defTabSz="817244">
              <a:defRPr spc="-138" sz="13860"/>
            </a:lvl1pPr>
          </a:lstStyle>
          <a:p>
            <a:pPr/>
            <a:r>
              <a:t>Productivity Improvement</a:t>
            </a:r>
          </a:p>
        </p:txBody>
      </p:sp>
      <p:pic>
        <p:nvPicPr>
          <p:cNvPr id="196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prstGeom prst="rect">
            <a:avLst/>
          </a:prstGeom>
          <a:ln w="12700">
            <a:miter lim="400000"/>
          </a:ln>
        </p:spPr>
      </p:pic>
      <p:pic>
        <p:nvPicPr>
          <p:cNvPr id="197" name="1610228093198blob.jpg" descr="1610228093198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26050" y="3979250"/>
            <a:ext cx="7945216" cy="5933586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1610228149986blob.jpg" descr="1610228149986blo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030706" y="3979250"/>
            <a:ext cx="9119600" cy="5933586"/>
          </a:xfrm>
          <a:prstGeom prst="rect">
            <a:avLst/>
          </a:prstGeom>
          <a:ln w="12700">
            <a:miter lim="400000"/>
          </a:ln>
        </p:spPr>
      </p:pic>
      <p:sp>
        <p:nvSpPr>
          <p:cNvPr id="199" name="5%"/>
          <p:cNvSpPr txBox="1"/>
          <p:nvPr>
            <p:ph type="body" sz="quarter" idx="1"/>
          </p:nvPr>
        </p:nvSpPr>
        <p:spPr>
          <a:xfrm>
            <a:off x="10366850" y="8614654"/>
            <a:ext cx="4735455" cy="4266358"/>
          </a:xfrm>
          <a:prstGeom prst="rect">
            <a:avLst/>
          </a:prstGeom>
        </p:spPr>
        <p:txBody>
          <a:bodyPr anchor="b"/>
          <a:lstStyle>
            <a:lvl1pPr>
              <a:defRPr b="0" spc="-135" sz="135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5%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Study skill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Study skills</a:t>
            </a:r>
          </a:p>
        </p:txBody>
      </p:sp>
      <p:pic>
        <p:nvPicPr>
          <p:cNvPr id="202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prstGeom prst="rect">
            <a:avLst/>
          </a:prstGeom>
          <a:ln w="12700">
            <a:miter lim="400000"/>
          </a:ln>
        </p:spPr>
      </p:pic>
      <p:sp>
        <p:nvSpPr>
          <p:cNvPr id="203" name="Research skills…"/>
          <p:cNvSpPr txBox="1"/>
          <p:nvPr/>
        </p:nvSpPr>
        <p:spPr>
          <a:xfrm>
            <a:off x="1035134" y="3671338"/>
            <a:ext cx="8077792" cy="70027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Research skills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How to source information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How to write up your research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Referencing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3500"/>
            </a:pPr>
            <a:r>
              <a:t>Harvard</a:t>
            </a:r>
          </a:p>
          <a:p>
            <a:pPr lvl="1" marL="13552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3500"/>
            </a:pPr>
            <a:r>
              <a:t>Numerical (IEEE)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Paraphrasing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Time management                    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100"/>
            </a:pPr>
            <a:r>
              <a:t>Understanding data</a:t>
            </a:r>
          </a:p>
        </p:txBody>
      </p:sp>
      <p:pic>
        <p:nvPicPr>
          <p:cNvPr id="204" name="why-reference.png" descr="why-referenc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705500" y="2946146"/>
            <a:ext cx="7521492" cy="6624297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“If in doubt, go to the library!”"/>
          <p:cNvSpPr txBox="1"/>
          <p:nvPr>
            <p:ph type="body" sz="quarter" idx="1"/>
          </p:nvPr>
        </p:nvSpPr>
        <p:spPr>
          <a:xfrm>
            <a:off x="9647894" y="10627476"/>
            <a:ext cx="7115863" cy="967880"/>
          </a:xfrm>
          <a:prstGeom prst="rect">
            <a:avLst/>
          </a:prstGeom>
        </p:spPr>
        <p:txBody>
          <a:bodyPr anchor="ctr"/>
          <a:lstStyle>
            <a:lvl1pPr marL="202945" indent="-202945" defTabSz="387984">
              <a:lnSpc>
                <a:spcPct val="80000"/>
              </a:lnSpc>
              <a:defRPr b="0" cap="all" spc="0" sz="658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</a:lstStyle>
          <a:p>
            <a:pPr/>
            <a:r>
              <a:t>“If in doubt, go to the library!”</a:t>
            </a:r>
          </a:p>
        </p:txBody>
      </p:sp>
      <p:sp>
        <p:nvSpPr>
          <p:cNvPr id="206" name="- Hermione Granger"/>
          <p:cNvSpPr txBox="1"/>
          <p:nvPr/>
        </p:nvSpPr>
        <p:spPr>
          <a:xfrm>
            <a:off x="11121342" y="11539982"/>
            <a:ext cx="3590672" cy="571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>
              <a:lnSpc>
                <a:spcPct val="140000"/>
              </a:lnSpc>
              <a:defRPr b="1" i="1" spc="-31" sz="3100"/>
            </a:lvl1pPr>
          </a:lstStyle>
          <a:p>
            <a:pPr/>
            <a:r>
              <a:t>- Hermione Granger</a:t>
            </a:r>
          </a:p>
        </p:txBody>
      </p:sp>
      <p:pic>
        <p:nvPicPr>
          <p:cNvPr id="207" name="23-512.webp" descr="23-512.webp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0895268" y="1616132"/>
            <a:ext cx="3740151" cy="374015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8" name="images.jpeg" descr="images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0895268" y="6464470"/>
            <a:ext cx="3740151" cy="37401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2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0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UWTSD Online"/>
          <p:cNvSpPr txBox="1"/>
          <p:nvPr>
            <p:ph type="body" sz="half" idx="1"/>
          </p:nvPr>
        </p:nvSpPr>
        <p:spPr>
          <a:xfrm>
            <a:off x="1219200" y="4761559"/>
            <a:ext cx="21945600" cy="4192882"/>
          </a:xfrm>
          <a:prstGeom prst="rect">
            <a:avLst/>
          </a:prstGeom>
        </p:spPr>
        <p:txBody>
          <a:bodyPr/>
          <a:lstStyle/>
          <a:p>
            <a:pPr/>
            <a:r>
              <a:t>UWTSD Online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Desktop and App based…"/>
          <p:cNvSpPr txBox="1"/>
          <p:nvPr>
            <p:ph type="body" sz="quarter" idx="1"/>
          </p:nvPr>
        </p:nvSpPr>
        <p:spPr>
          <a:xfrm>
            <a:off x="1221878" y="4620734"/>
            <a:ext cx="8356601" cy="6184901"/>
          </a:xfrm>
          <a:prstGeom prst="rect">
            <a:avLst/>
          </a:prstGeom>
        </p:spPr>
        <p:txBody>
          <a:bodyPr/>
          <a:lstStyle/>
          <a:p>
            <a:pPr marL="596645" indent="-596645" defTabSz="508254">
              <a:spcBef>
                <a:spcPts val="2000"/>
              </a:spcBef>
              <a:defRPr sz="4959"/>
            </a:pPr>
            <a:r>
              <a:t>Desktop and App based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Emails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Moodle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Teams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One drive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Office 365</a:t>
            </a:r>
          </a:p>
          <a:p>
            <a:pPr marL="596645" indent="-596645" defTabSz="508254">
              <a:spcBef>
                <a:spcPts val="2000"/>
              </a:spcBef>
              <a:defRPr sz="4959"/>
            </a:pPr>
            <a:r>
              <a:t>Library</a:t>
            </a:r>
          </a:p>
        </p:txBody>
      </p:sp>
      <p:sp>
        <p:nvSpPr>
          <p:cNvPr id="213" name="HWB"/>
          <p:cNvSpPr txBox="1"/>
          <p:nvPr>
            <p:ph type="title"/>
          </p:nvPr>
        </p:nvSpPr>
        <p:spPr>
          <a:xfrm>
            <a:off x="814112" y="1156863"/>
            <a:ext cx="8356601" cy="2860602"/>
          </a:xfrm>
          <a:prstGeom prst="rect">
            <a:avLst/>
          </a:prstGeom>
        </p:spPr>
        <p:txBody>
          <a:bodyPr/>
          <a:lstStyle>
            <a:lvl1pPr>
              <a:defRPr spc="-202" sz="20200"/>
            </a:lvl1pPr>
          </a:lstStyle>
          <a:p>
            <a:pPr/>
            <a:r>
              <a:t>HWB</a:t>
            </a:r>
          </a:p>
        </p:txBody>
      </p:sp>
      <p:pic>
        <p:nvPicPr>
          <p:cNvPr id="214" name="1610281547729blob.jpg" descr="1610281547729blob.jpg"/>
          <p:cNvPicPr>
            <a:picLocks noChangeAspect="1"/>
          </p:cNvPicPr>
          <p:nvPr/>
        </p:nvPicPr>
        <p:blipFill>
          <a:blip r:embed="rId2">
            <a:extLst/>
          </a:blip>
          <a:srcRect l="20008" t="0" r="6488" b="0"/>
          <a:stretch>
            <a:fillRect/>
          </a:stretch>
        </p:blipFill>
        <p:spPr>
          <a:xfrm>
            <a:off x="11120041" y="323890"/>
            <a:ext cx="12964184" cy="87721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15" name="1610283032131blob.jpg" descr="1610283032131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040436" y="9440029"/>
            <a:ext cx="9620672" cy="38830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My Modules…"/>
          <p:cNvSpPr txBox="1"/>
          <p:nvPr>
            <p:ph type="body" sz="quarter" idx="1"/>
          </p:nvPr>
        </p:nvSpPr>
        <p:spPr>
          <a:xfrm>
            <a:off x="880983" y="5363393"/>
            <a:ext cx="9038392" cy="4164462"/>
          </a:xfrm>
          <a:prstGeom prst="rect">
            <a:avLst/>
          </a:prstGeom>
        </p:spPr>
        <p:txBody>
          <a:bodyPr/>
          <a:lstStyle/>
          <a:p>
            <a:pPr>
              <a:defRPr sz="5700"/>
            </a:pPr>
            <a:r>
              <a:t>My Modules</a:t>
            </a:r>
          </a:p>
          <a:p>
            <a:pPr>
              <a:defRPr sz="5700"/>
            </a:pPr>
            <a:r>
              <a:t>Course Content</a:t>
            </a:r>
          </a:p>
          <a:p>
            <a:pPr>
              <a:defRPr sz="5700"/>
            </a:pPr>
            <a:r>
              <a:t>Assignment Submission</a:t>
            </a:r>
          </a:p>
        </p:txBody>
      </p:sp>
      <p:sp>
        <p:nvSpPr>
          <p:cNvPr id="218" name="Moodle"/>
          <p:cNvSpPr txBox="1"/>
          <p:nvPr>
            <p:ph type="title"/>
          </p:nvPr>
        </p:nvSpPr>
        <p:spPr>
          <a:xfrm>
            <a:off x="814112" y="1156863"/>
            <a:ext cx="8356601" cy="2860602"/>
          </a:xfrm>
          <a:prstGeom prst="rect">
            <a:avLst/>
          </a:prstGeom>
        </p:spPr>
        <p:txBody>
          <a:bodyPr/>
          <a:lstStyle>
            <a:lvl1pPr>
              <a:defRPr spc="-202" sz="20200"/>
            </a:lvl1pPr>
          </a:lstStyle>
          <a:p>
            <a:pPr/>
            <a:r>
              <a:t>Moodle</a:t>
            </a:r>
          </a:p>
        </p:txBody>
      </p:sp>
      <p:pic>
        <p:nvPicPr>
          <p:cNvPr id="219" name="1610281345604blob.jpg" descr="1610281345604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7131" y="732363"/>
            <a:ext cx="12850138" cy="64803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1610281383784blob.jpg" descr="1610281383784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177131" y="7496058"/>
            <a:ext cx="12850138" cy="56455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Library"/>
          <p:cNvSpPr txBox="1"/>
          <p:nvPr>
            <p:ph type="title"/>
          </p:nvPr>
        </p:nvSpPr>
        <p:spPr>
          <a:xfrm>
            <a:off x="1413494" y="703711"/>
            <a:ext cx="6198326" cy="2298701"/>
          </a:xfrm>
          <a:prstGeom prst="rect">
            <a:avLst/>
          </a:prstGeom>
        </p:spPr>
        <p:txBody>
          <a:bodyPr/>
          <a:lstStyle>
            <a:lvl1pPr defTabSz="709930">
              <a:defRPr spc="-171" sz="17200"/>
            </a:lvl1pPr>
          </a:lstStyle>
          <a:p>
            <a:pPr/>
            <a:r>
              <a:t>Library</a:t>
            </a:r>
          </a:p>
        </p:txBody>
      </p:sp>
      <p:pic>
        <p:nvPicPr>
          <p:cNvPr id="223" name="1610281492140blob.jpg" descr="1610281492140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9583" y="3287404"/>
            <a:ext cx="13956221" cy="5270405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1610281454015blob.jpg" descr="1610281454015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073321" y="7368232"/>
            <a:ext cx="11744716" cy="5752234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image003.png" descr="image00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772757" y="9543649"/>
            <a:ext cx="6337301" cy="2527301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Books…"/>
          <p:cNvSpPr txBox="1"/>
          <p:nvPr/>
        </p:nvSpPr>
        <p:spPr>
          <a:xfrm>
            <a:off x="15493308" y="1918328"/>
            <a:ext cx="8077793" cy="3779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5300"/>
            </a:pPr>
            <a:r>
              <a:t>Books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5300"/>
            </a:pPr>
            <a:r>
              <a:t>Articles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5300"/>
            </a:pPr>
            <a:r>
              <a:t>Reports</a:t>
            </a:r>
          </a:p>
          <a:p>
            <a:pPr marL="669471" indent="-669471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5300"/>
            </a:pPr>
            <a:r>
              <a:t>Newspaper Articles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2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26" grpId="3"/>
      <p:bldP build="whole" bldLvl="1" animBg="1" rev="0" advAuto="0" spid="223" grpId="1"/>
      <p:bldP build="whole" bldLvl="1" animBg="1" rev="0" advAuto="0" spid="224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1920_sars-cov-2-without-background.png" descr="1920_sars-cov-2-without-background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94245" y="459777"/>
            <a:ext cx="12173168" cy="12224101"/>
          </a:xfrm>
          <a:prstGeom prst="rect">
            <a:avLst/>
          </a:prstGeom>
          <a:ln w="12700">
            <a:miter lim="400000"/>
          </a:ln>
        </p:spPr>
      </p:pic>
      <p:sp>
        <p:nvSpPr>
          <p:cNvPr id="229" name="COVID-19"/>
          <p:cNvSpPr txBox="1"/>
          <p:nvPr>
            <p:ph type="body" sz="half" idx="1"/>
          </p:nvPr>
        </p:nvSpPr>
        <p:spPr>
          <a:xfrm>
            <a:off x="1246067" y="4302133"/>
            <a:ext cx="16840201" cy="4883153"/>
          </a:xfrm>
          <a:prstGeom prst="rect">
            <a:avLst/>
          </a:prstGeom>
        </p:spPr>
        <p:txBody>
          <a:bodyPr/>
          <a:lstStyle>
            <a:lvl1pPr>
              <a:defRPr sz="25000"/>
            </a:lvl1pPr>
          </a:lstStyle>
          <a:p>
            <a:pPr/>
            <a:r>
              <a:t>COVID-19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9764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Teams"/>
          <p:cNvSpPr txBox="1"/>
          <p:nvPr>
            <p:ph type="title" idx="4294967295"/>
          </p:nvPr>
        </p:nvSpPr>
        <p:spPr>
          <a:xfrm>
            <a:off x="814112" y="1156863"/>
            <a:ext cx="4959215" cy="2860602"/>
          </a:xfrm>
          <a:prstGeom prst="rect">
            <a:avLst/>
          </a:prstGeom>
        </p:spPr>
        <p:txBody>
          <a:bodyPr/>
          <a:lstStyle>
            <a:lvl1pPr>
              <a:defRPr spc="-202" sz="20200">
                <a:solidFill>
                  <a:srgbClr val="FFFFFF"/>
                </a:solidFill>
              </a:defRPr>
            </a:lvl1pPr>
          </a:lstStyle>
          <a:p>
            <a:pPr/>
            <a:r>
              <a:t>Teams</a:t>
            </a:r>
          </a:p>
        </p:txBody>
      </p:sp>
      <p:pic>
        <p:nvPicPr>
          <p:cNvPr id="232" name="138px-Microsoft_Office_Teams_(2018–present).svg.png" descr="138px-Microsoft_Office_Teams_(2018–present).svg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75057" y="727922"/>
            <a:ext cx="4008989" cy="37184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1610281193969blob.jpg" descr="1610281193969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1465" y="5449739"/>
            <a:ext cx="14841063" cy="729647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1610281249183blob.jpg" descr="1610281249183blo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544451" y="8606897"/>
            <a:ext cx="12356594" cy="347584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multi-window-meeting.png" descr="multi-window-meeting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3826790" y="4079257"/>
            <a:ext cx="7449329" cy="419156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Engineering"/>
          <p:cNvSpPr txBox="1"/>
          <p:nvPr>
            <p:ph type="body" sz="half" idx="1"/>
          </p:nvPr>
        </p:nvSpPr>
        <p:spPr>
          <a:xfrm>
            <a:off x="1219200" y="4761559"/>
            <a:ext cx="21945600" cy="4192882"/>
          </a:xfrm>
          <a:prstGeom prst="rect">
            <a:avLst/>
          </a:prstGeom>
        </p:spPr>
        <p:txBody>
          <a:bodyPr/>
          <a:lstStyle/>
          <a:p>
            <a:pPr/>
            <a:r>
              <a:t>Engineering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3CC5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Engineer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Engineering</a:t>
            </a:r>
          </a:p>
        </p:txBody>
      </p:sp>
      <p:sp>
        <p:nvSpPr>
          <p:cNvPr id="240" name="….What do Engineers do?"/>
          <p:cNvSpPr txBox="1"/>
          <p:nvPr>
            <p:ph type="body" sz="quarter" idx="1"/>
          </p:nvPr>
        </p:nvSpPr>
        <p:spPr>
          <a:xfrm>
            <a:off x="7896421" y="1883965"/>
            <a:ext cx="9453505" cy="969170"/>
          </a:xfrm>
          <a:prstGeom prst="rect">
            <a:avLst/>
          </a:prstGeom>
        </p:spPr>
        <p:txBody>
          <a:bodyPr/>
          <a:lstStyle/>
          <a:p>
            <a:pPr defTabSz="330200">
              <a:defRPr>
                <a:solidFill>
                  <a:srgbClr val="FFFFFF"/>
                </a:solidFill>
              </a:defRPr>
            </a:pPr>
            <a:r>
              <a:t>….What do Engineers do?</a:t>
            </a:r>
          </a:p>
          <a:p>
            <a:pPr defTabSz="330200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241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7090" t="13439" r="81954" b="77535"/>
          <a:stretch>
            <a:fillRect/>
          </a:stretch>
        </p:blipFill>
        <p:spPr>
          <a:xfrm>
            <a:off x="555415" y="3922360"/>
            <a:ext cx="836205" cy="8665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42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6540" t="55985" r="81777" b="34606"/>
          <a:stretch>
            <a:fillRect/>
          </a:stretch>
        </p:blipFill>
        <p:spPr>
          <a:xfrm>
            <a:off x="7962095" y="8623649"/>
            <a:ext cx="891650" cy="903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3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50253" t="13476" r="38405" b="77479"/>
          <a:stretch>
            <a:fillRect/>
          </a:stretch>
        </p:blipFill>
        <p:spPr>
          <a:xfrm>
            <a:off x="540731" y="8641112"/>
            <a:ext cx="865646" cy="868367"/>
          </a:xfrm>
          <a:prstGeom prst="rect">
            <a:avLst/>
          </a:prstGeom>
          <a:ln w="12700">
            <a:miter lim="400000"/>
          </a:ln>
        </p:spPr>
      </p:pic>
      <p:pic>
        <p:nvPicPr>
          <p:cNvPr id="244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prstGeom prst="rect">
            <a:avLst/>
          </a:prstGeom>
          <a:ln w="12700">
            <a:miter lim="400000"/>
          </a:ln>
        </p:spPr>
      </p:pic>
      <p:sp>
        <p:nvSpPr>
          <p:cNvPr id="245" name="Civil…"/>
          <p:cNvSpPr txBox="1"/>
          <p:nvPr/>
        </p:nvSpPr>
        <p:spPr>
          <a:xfrm>
            <a:off x="1813830" y="3955578"/>
            <a:ext cx="5066196" cy="35001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Civil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Infrastructure and large structures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Bridges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Buildings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Highways</a:t>
            </a:r>
          </a:p>
        </p:txBody>
      </p:sp>
      <p:pic>
        <p:nvPicPr>
          <p:cNvPr id="246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50275" t="55690" r="38013" b="34957"/>
          <a:stretch>
            <a:fillRect/>
          </a:stretch>
        </p:blipFill>
        <p:spPr>
          <a:xfrm>
            <a:off x="8088364" y="3906683"/>
            <a:ext cx="893890" cy="897920"/>
          </a:xfrm>
          <a:prstGeom prst="rect">
            <a:avLst/>
          </a:prstGeom>
          <a:ln w="12700">
            <a:miter lim="400000"/>
          </a:ln>
        </p:spPr>
      </p:pic>
      <p:pic>
        <p:nvPicPr>
          <p:cNvPr id="247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6758" t="76531" r="81581" b="14337"/>
          <a:stretch>
            <a:fillRect/>
          </a:stretch>
        </p:blipFill>
        <p:spPr>
          <a:xfrm>
            <a:off x="15653461" y="8636945"/>
            <a:ext cx="890029" cy="876626"/>
          </a:xfrm>
          <a:prstGeom prst="rect">
            <a:avLst/>
          </a:prstGeom>
          <a:ln w="12700">
            <a:miter lim="400000"/>
          </a:ln>
        </p:spPr>
      </p:pic>
      <p:pic>
        <p:nvPicPr>
          <p:cNvPr id="248" name="UCR-MSE-2020-Q1-Skyscraper-7-Types-of-Engineering-Companies-to-Work-For_2_header.png" descr="UCR-MSE-2020-Q1-Skyscraper-7-Types-of-Engineering-Companies-to-Work-For_2_header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127467" y="49511"/>
            <a:ext cx="6390789" cy="3346217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Chemical…"/>
          <p:cNvSpPr txBox="1"/>
          <p:nvPr/>
        </p:nvSpPr>
        <p:spPr>
          <a:xfrm>
            <a:off x="9115513" y="4008930"/>
            <a:ext cx="5496005" cy="307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Chemical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Chemicals and materials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Plastics and polymers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Medicines and food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Petrochemicals </a:t>
            </a:r>
          </a:p>
        </p:txBody>
      </p:sp>
      <p:pic>
        <p:nvPicPr>
          <p:cNvPr id="250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6890" t="36420" r="82112" b="54321"/>
          <a:stretch>
            <a:fillRect/>
          </a:stretch>
        </p:blipFill>
        <p:spPr>
          <a:xfrm>
            <a:off x="15678860" y="3911049"/>
            <a:ext cx="839386" cy="888907"/>
          </a:xfrm>
          <a:prstGeom prst="rect">
            <a:avLst/>
          </a:prstGeom>
          <a:ln w="12700">
            <a:miter lim="400000"/>
          </a:ln>
        </p:spPr>
      </p:pic>
      <p:sp>
        <p:nvSpPr>
          <p:cNvPr id="251" name="Mechanical…"/>
          <p:cNvSpPr txBox="1"/>
          <p:nvPr/>
        </p:nvSpPr>
        <p:spPr>
          <a:xfrm>
            <a:off x="16847004" y="4008930"/>
            <a:ext cx="5496004" cy="307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Mechanical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Mechanical systems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Engines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Turbines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Robotics</a:t>
            </a:r>
          </a:p>
        </p:txBody>
      </p:sp>
      <p:sp>
        <p:nvSpPr>
          <p:cNvPr id="252" name="Electrical…"/>
          <p:cNvSpPr txBox="1"/>
          <p:nvPr/>
        </p:nvSpPr>
        <p:spPr>
          <a:xfrm>
            <a:off x="1813830" y="8703025"/>
            <a:ext cx="5066196" cy="35001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Electrical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Power generation and distribution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Electrical equipment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Communication systems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Power stations</a:t>
            </a:r>
          </a:p>
        </p:txBody>
      </p:sp>
      <p:sp>
        <p:nvSpPr>
          <p:cNvPr id="253" name="Environmental…"/>
          <p:cNvSpPr txBox="1"/>
          <p:nvPr/>
        </p:nvSpPr>
        <p:spPr>
          <a:xfrm>
            <a:off x="17061908" y="8653515"/>
            <a:ext cx="5066196" cy="307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Environmental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Pollution and ecological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Systems to improve sustainability 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Waste disposal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Pollution control</a:t>
            </a:r>
          </a:p>
        </p:txBody>
      </p:sp>
      <p:sp>
        <p:nvSpPr>
          <p:cNvPr id="254" name="Aerospace…"/>
          <p:cNvSpPr txBox="1"/>
          <p:nvPr/>
        </p:nvSpPr>
        <p:spPr>
          <a:xfrm>
            <a:off x="9330417" y="8653515"/>
            <a:ext cx="5066196" cy="307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4900"/>
            </a:pPr>
            <a:r>
              <a:t>Aerospace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3500"/>
            </a:pPr>
            <a:r>
              <a:t>Aircraft and space craft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Aviation systems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Defence systems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57BEF0"/>
              </a:buClr>
              <a:buSzPct val="250000"/>
              <a:buChar char="-"/>
              <a:defRPr b="1" sz="1800"/>
            </a:pPr>
            <a:r>
              <a:t>Rocket and fuel systems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Engineer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Engineering</a:t>
            </a:r>
          </a:p>
        </p:txBody>
      </p:sp>
      <p:sp>
        <p:nvSpPr>
          <p:cNvPr id="257" name="….What do Engineers do?"/>
          <p:cNvSpPr txBox="1"/>
          <p:nvPr>
            <p:ph type="body" sz="quarter" idx="1"/>
          </p:nvPr>
        </p:nvSpPr>
        <p:spPr>
          <a:xfrm>
            <a:off x="7896421" y="1883965"/>
            <a:ext cx="9453505" cy="969170"/>
          </a:xfrm>
          <a:prstGeom prst="rect">
            <a:avLst/>
          </a:prstGeom>
        </p:spPr>
        <p:txBody>
          <a:bodyPr/>
          <a:lstStyle/>
          <a:p>
            <a:pPr defTabSz="330200">
              <a:defRPr>
                <a:solidFill>
                  <a:srgbClr val="FFFFFF"/>
                </a:solidFill>
              </a:defRPr>
            </a:pPr>
            <a:r>
              <a:t>….What do Engineers do?</a:t>
            </a:r>
          </a:p>
          <a:p>
            <a:pPr defTabSz="330200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258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rcRect l="50153" t="35577" r="38347" b="54327"/>
          <a:stretch>
            <a:fillRect/>
          </a:stretch>
        </p:blipFill>
        <p:spPr>
          <a:xfrm>
            <a:off x="1449374" y="5492105"/>
            <a:ext cx="877655" cy="969242"/>
          </a:xfrm>
          <a:prstGeom prst="rect">
            <a:avLst/>
          </a:prstGeom>
          <a:ln w="12700">
            <a:miter lim="400000"/>
          </a:ln>
        </p:spPr>
      </p:pic>
      <p:pic>
        <p:nvPicPr>
          <p:cNvPr id="259" name="image004.jpg" descr="image00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prstGeom prst="rect">
            <a:avLst/>
          </a:prstGeom>
          <a:ln w="12700">
            <a:miter lim="400000"/>
          </a:ln>
        </p:spPr>
      </p:pic>
      <p:sp>
        <p:nvSpPr>
          <p:cNvPr id="260" name="Biomedical…"/>
          <p:cNvSpPr txBox="1"/>
          <p:nvPr/>
        </p:nvSpPr>
        <p:spPr>
          <a:xfrm>
            <a:off x="3095692" y="5353346"/>
            <a:ext cx="8529925" cy="46812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584200">
              <a:lnSpc>
                <a:spcPct val="80000"/>
              </a:lnSpc>
              <a:spcBef>
                <a:spcPts val="2400"/>
              </a:spcBef>
              <a:defRPr b="1" sz="6300"/>
            </a:pPr>
            <a:r>
              <a:t>Biomedical</a:t>
            </a:r>
          </a:p>
          <a:p>
            <a:pPr algn="l" defTabSz="584200">
              <a:lnSpc>
                <a:spcPct val="80000"/>
              </a:lnSpc>
              <a:spcBef>
                <a:spcPts val="2400"/>
              </a:spcBef>
              <a:defRPr b="1" sz="6300"/>
            </a:pPr>
            <a:r>
              <a:t>Clinical &amp; Health care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600"/>
            </a:pPr>
            <a:r>
              <a:t>Medical devices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600"/>
            </a:pPr>
            <a:r>
              <a:t>Surgical Implants</a:t>
            </a:r>
          </a:p>
          <a:p>
            <a:pPr marL="571500" indent="-571500" algn="l" defTabSz="584200">
              <a:lnSpc>
                <a:spcPct val="80000"/>
              </a:lnSpc>
              <a:spcBef>
                <a:spcPts val="2400"/>
              </a:spcBef>
              <a:buClr>
                <a:srgbClr val="000000"/>
              </a:buClr>
              <a:buSzPct val="250000"/>
              <a:buChar char="-"/>
              <a:defRPr b="1" sz="4600"/>
            </a:pPr>
            <a:r>
              <a:t>Prosthetics</a:t>
            </a:r>
          </a:p>
        </p:txBody>
      </p:sp>
      <p:pic>
        <p:nvPicPr>
          <p:cNvPr id="261" name="UCR-MSE-2020-Q1-Skyscraper-7-Types-of-Engineering-Companies-to-Work-For_2_header.png" descr="UCR-MSE-2020-Q1-Skyscraper-7-Types-of-Engineering-Companies-to-Work-For_2_header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127467" y="49511"/>
            <a:ext cx="6390789" cy="334621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2" name="1577231187063.png" descr="157723118706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394444" y="4170615"/>
            <a:ext cx="3175001" cy="317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1583161078213.png" descr="1583161078213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5996987" y="4389189"/>
            <a:ext cx="3175001" cy="317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4" name="1598532980739.png" descr="1598532980739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976693" y="4348046"/>
            <a:ext cx="2820140" cy="2820140"/>
          </a:xfrm>
          <a:prstGeom prst="rect">
            <a:avLst/>
          </a:prstGeom>
          <a:ln w="12700">
            <a:miter lim="400000"/>
          </a:ln>
        </p:spPr>
      </p:pic>
      <p:pic>
        <p:nvPicPr>
          <p:cNvPr id="265" name="image001.png" descr="image001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4203328" y="8435479"/>
            <a:ext cx="7632701" cy="2540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9764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My Project"/>
          <p:cNvSpPr txBox="1"/>
          <p:nvPr>
            <p:ph type="body" sz="quarter" idx="1"/>
          </p:nvPr>
        </p:nvSpPr>
        <p:spPr>
          <a:xfrm>
            <a:off x="400313" y="571682"/>
            <a:ext cx="16840201" cy="1815192"/>
          </a:xfrm>
          <a:prstGeom prst="rect">
            <a:avLst/>
          </a:prstGeom>
        </p:spPr>
        <p:txBody>
          <a:bodyPr/>
          <a:lstStyle>
            <a:lvl1pPr marL="414527" indent="-414527" defTabSz="792479">
              <a:defRPr sz="13439"/>
            </a:lvl1pPr>
          </a:lstStyle>
          <a:p>
            <a:pPr/>
            <a:r>
              <a:t>My Project</a:t>
            </a:r>
          </a:p>
        </p:txBody>
      </p:sp>
      <p:pic>
        <p:nvPicPr>
          <p:cNvPr id="268" name="1610288383370blob.jpg" descr="1610288383370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1631" y="2823629"/>
            <a:ext cx="7201751" cy="551268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9" name="1610288394639blob.jpg" descr="1610288394639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37428" y="2823629"/>
            <a:ext cx="7213204" cy="5512681"/>
          </a:xfrm>
          <a:prstGeom prst="rect">
            <a:avLst/>
          </a:prstGeom>
          <a:ln w="12700">
            <a:miter lim="400000"/>
          </a:ln>
        </p:spPr>
      </p:pic>
      <p:pic>
        <p:nvPicPr>
          <p:cNvPr id="270" name="1610288405594blob.jpg" descr="1610288405594blob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963256" y="2814951"/>
            <a:ext cx="7217167" cy="5530037"/>
          </a:xfrm>
          <a:prstGeom prst="rect">
            <a:avLst/>
          </a:prstGeom>
          <a:ln w="12700">
            <a:miter lim="400000"/>
          </a:ln>
        </p:spPr>
      </p:pic>
      <p:sp>
        <p:nvSpPr>
          <p:cNvPr id="271" name="ORION - Highly purified Water System"/>
          <p:cNvSpPr txBox="1"/>
          <p:nvPr/>
        </p:nvSpPr>
        <p:spPr>
          <a:xfrm>
            <a:off x="5696265" y="10077809"/>
            <a:ext cx="12991470" cy="600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lnSpc>
                <a:spcPts val="3600"/>
              </a:lnSpc>
              <a:defRPr cap="all" spc="-50" sz="50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ORION - Highly purified Water System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1610289044357blob.jpg" descr="1610289044357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8345" y="367231"/>
            <a:ext cx="17475032" cy="97286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74" name="FWS_Blog_Reverse_Osmosis.gif" descr="FWS_Blog_Reverse_Osmosis.gif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082705" y="9499829"/>
            <a:ext cx="8380673" cy="41005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Legal requirements"/>
          <p:cNvSpPr txBox="1"/>
          <p:nvPr>
            <p:ph type="body" sz="half" idx="1"/>
          </p:nvPr>
        </p:nvSpPr>
        <p:spPr>
          <a:xfrm>
            <a:off x="1219200" y="4761559"/>
            <a:ext cx="21945600" cy="4192882"/>
          </a:xfrm>
          <a:prstGeom prst="rect">
            <a:avLst/>
          </a:prstGeom>
        </p:spPr>
        <p:txBody>
          <a:bodyPr/>
          <a:lstStyle/>
          <a:p>
            <a:pPr/>
            <a:r>
              <a:t>Legal requirements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Personnel…"/>
          <p:cNvSpPr txBox="1"/>
          <p:nvPr>
            <p:ph type="body" sz="quarter" idx="1"/>
          </p:nvPr>
        </p:nvSpPr>
        <p:spPr>
          <a:xfrm>
            <a:off x="630603" y="4339398"/>
            <a:ext cx="10089775" cy="5641823"/>
          </a:xfrm>
          <a:prstGeom prst="rect">
            <a:avLst/>
          </a:prstGeom>
        </p:spPr>
        <p:txBody>
          <a:bodyPr/>
          <a:lstStyle/>
          <a:p>
            <a:pPr marL="644651" indent="-644651" defTabSz="549148">
              <a:spcBef>
                <a:spcPts val="2200"/>
              </a:spcBef>
              <a:defRPr sz="5358"/>
            </a:pPr>
            <a:r>
              <a:t>Personnel </a:t>
            </a:r>
          </a:p>
          <a:p>
            <a:pPr marL="644651" indent="-644651" defTabSz="549148">
              <a:spcBef>
                <a:spcPts val="2200"/>
              </a:spcBef>
              <a:defRPr sz="5358"/>
            </a:pPr>
            <a:r>
              <a:t>Health and safety</a:t>
            </a:r>
          </a:p>
          <a:p>
            <a:pPr marL="644651" indent="-644651" defTabSz="549148">
              <a:spcBef>
                <a:spcPts val="2200"/>
              </a:spcBef>
              <a:defRPr sz="5358"/>
            </a:pPr>
            <a:r>
              <a:t>Contracts</a:t>
            </a:r>
          </a:p>
          <a:p>
            <a:pPr marL="644651" indent="-644651" defTabSz="549148">
              <a:spcBef>
                <a:spcPts val="2200"/>
              </a:spcBef>
              <a:defRPr sz="5358"/>
            </a:pPr>
            <a:r>
              <a:t>Intellectual property rights</a:t>
            </a:r>
          </a:p>
          <a:p>
            <a:pPr marL="644651" indent="-644651" defTabSz="549148">
              <a:spcBef>
                <a:spcPts val="2200"/>
              </a:spcBef>
              <a:defRPr sz="5358"/>
            </a:pPr>
            <a:r>
              <a:t>Product safety</a:t>
            </a:r>
          </a:p>
          <a:p>
            <a:pPr marL="644651" indent="-644651" defTabSz="549148">
              <a:spcBef>
                <a:spcPts val="2200"/>
              </a:spcBef>
              <a:defRPr sz="5358"/>
            </a:pPr>
            <a:r>
              <a:t>Liability</a:t>
            </a:r>
          </a:p>
        </p:txBody>
      </p:sp>
      <p:sp>
        <p:nvSpPr>
          <p:cNvPr id="279" name="Legal requirements"/>
          <p:cNvSpPr txBox="1"/>
          <p:nvPr>
            <p:ph type="title"/>
          </p:nvPr>
        </p:nvSpPr>
        <p:spPr>
          <a:xfrm>
            <a:off x="814112" y="1156863"/>
            <a:ext cx="8356601" cy="2860602"/>
          </a:xfrm>
          <a:prstGeom prst="rect">
            <a:avLst/>
          </a:prstGeom>
        </p:spPr>
        <p:txBody>
          <a:bodyPr/>
          <a:lstStyle>
            <a:lvl1pPr defTabSz="503555">
              <a:defRPr spc="-123" sz="12322"/>
            </a:lvl1pPr>
          </a:lstStyle>
          <a:p>
            <a:pPr/>
            <a:r>
              <a:t>Legal requirements</a:t>
            </a:r>
          </a:p>
        </p:txBody>
      </p:sp>
      <p:pic>
        <p:nvPicPr>
          <p:cNvPr id="280" name="parish-personnel.png" descr="parish-personnel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89067" y="452913"/>
            <a:ext cx="10697949" cy="3352024"/>
          </a:xfrm>
          <a:prstGeom prst="rect">
            <a:avLst/>
          </a:prstGeom>
          <a:ln w="12700">
            <a:miter lim="400000"/>
          </a:ln>
        </p:spPr>
      </p:pic>
      <p:pic>
        <p:nvPicPr>
          <p:cNvPr id="281" name="balance.jpg" descr="balance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160902" y="4350058"/>
            <a:ext cx="5323505" cy="279054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2" name="1520094239791.jpeg" descr="1520094239791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865536" y="4151533"/>
            <a:ext cx="5930413" cy="318759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3" name="400px-Conformité_Européenne_(logo).svg.png" descr="400px-Conformité_Européenne_(logo).svg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1885655" y="9307348"/>
            <a:ext cx="2013362" cy="1439554"/>
          </a:xfrm>
          <a:prstGeom prst="rect">
            <a:avLst/>
          </a:prstGeom>
          <a:ln w="12700">
            <a:miter lim="400000"/>
          </a:ln>
        </p:spPr>
      </p:pic>
      <p:pic>
        <p:nvPicPr>
          <p:cNvPr id="284" name="Unknown.jpeg" descr="Unknown.jpe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8330512" y="7950338"/>
            <a:ext cx="4984287" cy="41535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85" name="cdm-2015.gif" descr="cdm-2015.gif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4844763" y="9036524"/>
            <a:ext cx="2540001" cy="1981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Health &amp; Safety"/>
          <p:cNvSpPr txBox="1"/>
          <p:nvPr>
            <p:ph type="body" sz="quarter" idx="1"/>
          </p:nvPr>
        </p:nvSpPr>
        <p:spPr>
          <a:xfrm>
            <a:off x="381980" y="-51752"/>
            <a:ext cx="12163780" cy="4192883"/>
          </a:xfrm>
          <a:prstGeom prst="rect">
            <a:avLst/>
          </a:prstGeom>
        </p:spPr>
        <p:txBody>
          <a:bodyPr/>
          <a:lstStyle>
            <a:lvl1pPr>
              <a:defRPr sz="20000"/>
            </a:lvl1pPr>
          </a:lstStyle>
          <a:p>
            <a:pPr/>
            <a:r>
              <a:t>Health &amp; Safety</a:t>
            </a:r>
          </a:p>
        </p:txBody>
      </p:sp>
      <p:pic>
        <p:nvPicPr>
          <p:cNvPr id="288" name="headline-1280x720.jpg" descr="headline-1280x72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182423" y="746029"/>
            <a:ext cx="7619756" cy="42861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Unknown.png" descr="Unknown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44013" y="4981691"/>
            <a:ext cx="12256532" cy="3752618"/>
          </a:xfrm>
          <a:prstGeom prst="rect">
            <a:avLst/>
          </a:prstGeom>
          <a:ln w="254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290" name="images.jpeg" descr="images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114841" y="7183957"/>
            <a:ext cx="7754917" cy="46529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9764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“1.6 million”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“1.6 million”</a:t>
            </a:r>
          </a:p>
        </p:txBody>
      </p:sp>
      <p:sp>
        <p:nvSpPr>
          <p:cNvPr id="293" name="Suffering Work-related illnes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Suffering Work-related illness</a:t>
            </a:r>
          </a:p>
        </p:txBody>
      </p:sp>
      <p:sp>
        <p:nvSpPr>
          <p:cNvPr id="294" name="(Executive,2020)"/>
          <p:cNvSpPr txBox="1"/>
          <p:nvPr/>
        </p:nvSpPr>
        <p:spPr>
          <a:xfrm>
            <a:off x="395437" y="12583814"/>
            <a:ext cx="8145687" cy="6299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397256">
              <a:lnSpc>
                <a:spcPct val="90000"/>
              </a:lnSpc>
              <a:defRPr spc="-35" sz="3536"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</a:lstStyle>
          <a:p>
            <a:pPr/>
            <a:r>
              <a:t>(Executive,2020)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6BC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“111 Fatal Injuries”"/>
          <p:cNvSpPr txBox="1"/>
          <p:nvPr>
            <p:ph type="body" idx="1"/>
          </p:nvPr>
        </p:nvSpPr>
        <p:spPr>
          <a:xfrm>
            <a:off x="1026306" y="904943"/>
            <a:ext cx="21945601" cy="7612248"/>
          </a:xfrm>
          <a:prstGeom prst="rect">
            <a:avLst/>
          </a:prstGeom>
        </p:spPr>
        <p:txBody>
          <a:bodyPr/>
          <a:lstStyle>
            <a:lvl1pPr defTabSz="414781">
              <a:defRPr spc="-355" sz="35500"/>
            </a:lvl1pPr>
          </a:lstStyle>
          <a:p>
            <a:pPr/>
            <a:r>
              <a:t>“111 Fatal Injuries”</a:t>
            </a:r>
          </a:p>
        </p:txBody>
      </p:sp>
      <p:sp>
        <p:nvSpPr>
          <p:cNvPr id="297" name="To workers 2019/2020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To workers 2019/2020</a:t>
            </a:r>
          </a:p>
        </p:txBody>
      </p:sp>
      <p:sp>
        <p:nvSpPr>
          <p:cNvPr id="298" name="(Executive,2020)"/>
          <p:cNvSpPr txBox="1"/>
          <p:nvPr/>
        </p:nvSpPr>
        <p:spPr>
          <a:xfrm>
            <a:off x="395437" y="12583814"/>
            <a:ext cx="8145687" cy="6299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 defTabSz="397256">
              <a:lnSpc>
                <a:spcPct val="90000"/>
              </a:lnSpc>
              <a:defRPr spc="-35" sz="3536"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</a:lstStyle>
          <a:p>
            <a:pPr/>
            <a:r>
              <a:t>(Executive,2020)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Health &amp; Safety"/>
          <p:cNvSpPr txBox="1"/>
          <p:nvPr>
            <p:ph type="title"/>
          </p:nvPr>
        </p:nvSpPr>
        <p:spPr>
          <a:xfrm>
            <a:off x="926637" y="589064"/>
            <a:ext cx="21945601" cy="2298701"/>
          </a:xfrm>
          <a:prstGeom prst="rect">
            <a:avLst/>
          </a:prstGeom>
        </p:spPr>
        <p:txBody>
          <a:bodyPr/>
          <a:lstStyle/>
          <a:p>
            <a:pPr/>
            <a:r>
              <a:t>Health &amp; Safety</a:t>
            </a:r>
          </a:p>
        </p:txBody>
      </p:sp>
      <p:sp>
        <p:nvSpPr>
          <p:cNvPr id="301" name="Conduct site survey…"/>
          <p:cNvSpPr txBox="1"/>
          <p:nvPr>
            <p:ph type="body" sz="quarter" idx="1"/>
          </p:nvPr>
        </p:nvSpPr>
        <p:spPr>
          <a:xfrm>
            <a:off x="341157" y="4182497"/>
            <a:ext cx="11306418" cy="4529653"/>
          </a:xfrm>
          <a:prstGeom prst="rect">
            <a:avLst/>
          </a:prstGeom>
        </p:spPr>
        <p:txBody>
          <a:bodyPr/>
          <a:lstStyle/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Conduct site survey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Identify Health &amp; Safety concerns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Risk Register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Factory acceptance testing</a:t>
            </a:r>
          </a:p>
        </p:txBody>
      </p:sp>
      <p:sp>
        <p:nvSpPr>
          <p:cNvPr id="302" name="Commissioning"/>
          <p:cNvSpPr txBox="1"/>
          <p:nvPr/>
        </p:nvSpPr>
        <p:spPr>
          <a:xfrm>
            <a:off x="11599352" y="2544665"/>
            <a:ext cx="12235799" cy="1144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  <a:r>
              <a:t>Commissioning</a:t>
            </a:r>
          </a:p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</a:p>
        </p:txBody>
      </p:sp>
      <p:sp>
        <p:nvSpPr>
          <p:cNvPr id="303" name="Pre Installation"/>
          <p:cNvSpPr txBox="1"/>
          <p:nvPr/>
        </p:nvSpPr>
        <p:spPr>
          <a:xfrm>
            <a:off x="289784" y="2635330"/>
            <a:ext cx="12235799" cy="9691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  <a:r>
              <a:t>Pre Installation</a:t>
            </a:r>
          </a:p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</a:p>
        </p:txBody>
      </p:sp>
      <p:sp>
        <p:nvSpPr>
          <p:cNvPr id="304" name="Installation checklist…"/>
          <p:cNvSpPr txBox="1"/>
          <p:nvPr/>
        </p:nvSpPr>
        <p:spPr>
          <a:xfrm>
            <a:off x="11239984" y="3850088"/>
            <a:ext cx="13480556" cy="49658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Installation checklist</a:t>
            </a:r>
          </a:p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Method Statement &amp; Risk Assessments</a:t>
            </a:r>
          </a:p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Permit to work</a:t>
            </a:r>
          </a:p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Ensure safe work practises are followed</a:t>
            </a:r>
          </a:p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Assess and chemical used and obtain MSDS</a:t>
            </a:r>
          </a:p>
          <a:p>
            <a:pPr marL="740663" indent="-740663" algn="l" defTabSz="693419">
              <a:lnSpc>
                <a:spcPct val="140000"/>
              </a:lnSpc>
              <a:buClr>
                <a:srgbClr val="000000"/>
              </a:buClr>
              <a:buSzPct val="250000"/>
              <a:buChar char="-"/>
              <a:defRPr b="1" spc="-39" sz="3948"/>
            </a:pPr>
            <a:r>
              <a:t>Installation Qualification</a:t>
            </a:r>
          </a:p>
        </p:txBody>
      </p:sp>
      <p:pic>
        <p:nvPicPr>
          <p:cNvPr id="305" name="1610288613131blob.jpg" descr="1610288613131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0785" y="9202955"/>
            <a:ext cx="5620811" cy="396249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" name="1610288649413blob.jpg" descr="1610288649413blob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68028" y="9309417"/>
            <a:ext cx="8410579" cy="34951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7" name="coshh.png" descr="coshh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134093" y="9532979"/>
            <a:ext cx="3810001" cy="304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Health &amp; Safety"/>
          <p:cNvSpPr txBox="1"/>
          <p:nvPr>
            <p:ph type="title"/>
          </p:nvPr>
        </p:nvSpPr>
        <p:spPr>
          <a:xfrm>
            <a:off x="926637" y="589064"/>
            <a:ext cx="21945601" cy="2298701"/>
          </a:xfrm>
          <a:prstGeom prst="rect">
            <a:avLst/>
          </a:prstGeom>
        </p:spPr>
        <p:txBody>
          <a:bodyPr/>
          <a:lstStyle/>
          <a:p>
            <a:pPr/>
            <a:r>
              <a:t>Health &amp; Safety</a:t>
            </a:r>
          </a:p>
        </p:txBody>
      </p:sp>
      <p:sp>
        <p:nvSpPr>
          <p:cNvPr id="310" name="Fire Alarms…"/>
          <p:cNvSpPr txBox="1"/>
          <p:nvPr>
            <p:ph type="body" sz="half" idx="1"/>
          </p:nvPr>
        </p:nvSpPr>
        <p:spPr>
          <a:xfrm>
            <a:off x="341157" y="4114105"/>
            <a:ext cx="11306418" cy="7855075"/>
          </a:xfrm>
          <a:prstGeom prst="rect">
            <a:avLst/>
          </a:prstGeom>
        </p:spPr>
        <p:txBody>
          <a:bodyPr/>
          <a:lstStyle/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Fire Alarms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Training Documents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Health and Safety Risk Assessment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COSHH Assessment</a:t>
            </a:r>
          </a:p>
          <a:p>
            <a:pPr marL="881742" indent="-881742">
              <a:buClr>
                <a:srgbClr val="000000"/>
              </a:buClr>
              <a:buSzPct val="250000"/>
              <a:buChar char="-"/>
              <a:defRPr spc="-47" sz="4700"/>
            </a:pPr>
            <a:r>
              <a:t>PPE</a:t>
            </a:r>
          </a:p>
        </p:txBody>
      </p:sp>
      <p:sp>
        <p:nvSpPr>
          <p:cNvPr id="311" name="Pre Handover / Handover"/>
          <p:cNvSpPr txBox="1"/>
          <p:nvPr/>
        </p:nvSpPr>
        <p:spPr>
          <a:xfrm>
            <a:off x="289784" y="2616061"/>
            <a:ext cx="12235799" cy="9691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  <a:r>
              <a:t>Pre Handover / Handover</a:t>
            </a:r>
          </a:p>
          <a:p>
            <a:pPr algn="l" defTabSz="330200">
              <a:lnSpc>
                <a:spcPct val="140000"/>
              </a:lnSpc>
              <a:defRPr b="1" spc="-53" sz="5400">
                <a:solidFill>
                  <a:srgbClr val="FFFFFF"/>
                </a:solidFill>
              </a:defRPr>
            </a:pPr>
          </a:p>
        </p:txBody>
      </p:sp>
      <p:pic>
        <p:nvPicPr>
          <p:cNvPr id="312" name="1610288394639blob.jpg" descr="1610288394639blob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611970" y="1212125"/>
            <a:ext cx="7213204" cy="55126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13" name="manual-handling-1.jpg" descr="manual-handling-1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649494" y="7357955"/>
            <a:ext cx="5650565" cy="2825283"/>
          </a:xfrm>
          <a:prstGeom prst="rect">
            <a:avLst/>
          </a:prstGeom>
          <a:ln w="12700">
            <a:miter lim="400000"/>
          </a:ln>
        </p:spPr>
      </p:pic>
      <p:pic>
        <p:nvPicPr>
          <p:cNvPr id="314" name="work-instructions-1-768.png" descr="work-instructions-1-768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946232" y="7555450"/>
            <a:ext cx="6625282" cy="4537629"/>
          </a:xfrm>
          <a:prstGeom prst="rect">
            <a:avLst/>
          </a:prstGeom>
          <a:ln w="12700">
            <a:miter lim="400000"/>
          </a:ln>
        </p:spPr>
      </p:pic>
      <p:pic>
        <p:nvPicPr>
          <p:cNvPr id="315" name="TAA-0007-300x300.jpg" descr="TAA-0007-300x300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2165296" y="10816388"/>
            <a:ext cx="2618960" cy="26189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Validation…"/>
          <p:cNvSpPr txBox="1"/>
          <p:nvPr>
            <p:ph type="body" sz="half" idx="1"/>
          </p:nvPr>
        </p:nvSpPr>
        <p:spPr>
          <a:xfrm>
            <a:off x="655934" y="4904182"/>
            <a:ext cx="10422439" cy="8659008"/>
          </a:xfrm>
          <a:prstGeom prst="rect">
            <a:avLst/>
          </a:prstGeom>
        </p:spPr>
        <p:txBody>
          <a:bodyPr/>
          <a:lstStyle/>
          <a:p>
            <a:pPr>
              <a:defRPr sz="5700"/>
            </a:pPr>
            <a:r>
              <a:t>Validation</a:t>
            </a:r>
          </a:p>
          <a:p>
            <a:pPr>
              <a:defRPr sz="5700"/>
            </a:pPr>
            <a:r>
              <a:t>Water Testing</a:t>
            </a:r>
          </a:p>
          <a:p>
            <a:pPr>
              <a:defRPr sz="5700"/>
            </a:pPr>
            <a:r>
              <a:t>Product Testing</a:t>
            </a:r>
          </a:p>
          <a:p>
            <a:pPr>
              <a:defRPr sz="5700"/>
            </a:pPr>
            <a:r>
              <a:t>Regulatory Submission</a:t>
            </a:r>
          </a:p>
        </p:txBody>
      </p:sp>
      <p:sp>
        <p:nvSpPr>
          <p:cNvPr id="318" name="Product Safety"/>
          <p:cNvSpPr txBox="1"/>
          <p:nvPr>
            <p:ph type="title"/>
          </p:nvPr>
        </p:nvSpPr>
        <p:spPr>
          <a:xfrm>
            <a:off x="814112" y="1156863"/>
            <a:ext cx="8356601" cy="2860602"/>
          </a:xfrm>
          <a:prstGeom prst="rect">
            <a:avLst/>
          </a:prstGeom>
        </p:spPr>
        <p:txBody>
          <a:bodyPr/>
          <a:lstStyle>
            <a:lvl1pPr defTabSz="635634">
              <a:defRPr spc="-155" sz="15553"/>
            </a:lvl1pPr>
          </a:lstStyle>
          <a:p>
            <a:pPr/>
            <a:r>
              <a:t>Product Safety</a:t>
            </a:r>
          </a:p>
        </p:txBody>
      </p:sp>
      <p:pic>
        <p:nvPicPr>
          <p:cNvPr id="319" name="bbe0ebe6-d5ca-48b1-a280-37ea5d2070de.png" descr="bbe0ebe6-d5ca-48b1-a280-37ea5d2070d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65601" y="433559"/>
            <a:ext cx="5905501" cy="5816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0" name="FDA-Logo.jpg" descr="FDA-Logo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64123" y="1255029"/>
            <a:ext cx="6155953" cy="4609981"/>
          </a:xfrm>
          <a:prstGeom prst="rect">
            <a:avLst/>
          </a:prstGeom>
          <a:ln w="12700">
            <a:miter lim="400000"/>
          </a:ln>
        </p:spPr>
      </p:pic>
      <p:pic>
        <p:nvPicPr>
          <p:cNvPr id="321" name="1538124361225.jpeg" descr="1538124361225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975123" y="9753525"/>
            <a:ext cx="6034579" cy="2991428"/>
          </a:xfrm>
          <a:prstGeom prst="rect">
            <a:avLst/>
          </a:prstGeom>
          <a:ln w="12700">
            <a:miter lim="400000"/>
          </a:ln>
        </p:spPr>
      </p:pic>
      <p:pic>
        <p:nvPicPr>
          <p:cNvPr id="322" name="microbiology-pharma-menu.jpg" descr="microbiology-pharma-menu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143559" y="7710702"/>
            <a:ext cx="5122173" cy="3386279"/>
          </a:xfrm>
          <a:prstGeom prst="rect">
            <a:avLst/>
          </a:prstGeom>
          <a:ln w="12700">
            <a:miter lim="400000"/>
          </a:ln>
        </p:spPr>
      </p:pic>
      <p:pic>
        <p:nvPicPr>
          <p:cNvPr id="323" name="Unknown.png" descr="Unknown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1491926" y="7710702"/>
            <a:ext cx="5439659" cy="338627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EF8DB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Thank you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pc="-432" sz="43200"/>
            </a:lvl1pPr>
          </a:lstStyle>
          <a:p>
            <a:pPr/>
            <a:r>
              <a:t>Thank you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Health and Safety Executive. (2020, November). Health and safety statistics. Health and Safety Executive. Retrieved from Health and Safety Executive: https://www.hse.gov.uk/statistics/"/>
          <p:cNvSpPr txBox="1"/>
          <p:nvPr>
            <p:ph type="body" sz="quarter" idx="1"/>
          </p:nvPr>
        </p:nvSpPr>
        <p:spPr>
          <a:xfrm>
            <a:off x="1219200" y="3163373"/>
            <a:ext cx="22561202" cy="2728738"/>
          </a:xfrm>
          <a:prstGeom prst="rect">
            <a:avLst/>
          </a:prstGeom>
        </p:spPr>
        <p:txBody>
          <a:bodyPr/>
          <a:lstStyle/>
          <a:p>
            <a:pPr marL="609600" indent="-609600" defTabSz="45720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 b="0" sz="21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Health and Safety Executive. (2020, November). Health and safety statistics. Health and Safety Executive. Retrieved from Health and Safety Executive: </a:t>
            </a:r>
            <a:r>
              <a:rPr u="sng">
                <a:solidFill>
                  <a:srgbClr val="419CFF"/>
                </a:solidFill>
                <a:uFill>
                  <a:solidFill>
                    <a:srgbClr val="419CFF"/>
                  </a:solidFill>
                </a:uFill>
                <a:hlinkClick r:id="rId2" invalidUrl="" action="" tgtFrame="" tooltip="" history="1" highlightClick="0" endSnd="0"/>
              </a:rPr>
              <a:t>https://www.hse.gov.uk/statistics/</a:t>
            </a:r>
          </a:p>
        </p:txBody>
      </p:sp>
      <p:sp>
        <p:nvSpPr>
          <p:cNvPr id="328" name="References"/>
          <p:cNvSpPr txBox="1"/>
          <p:nvPr>
            <p:ph type="title"/>
          </p:nvPr>
        </p:nvSpPr>
        <p:spPr>
          <a:xfrm>
            <a:off x="1219200" y="1219522"/>
            <a:ext cx="5974996" cy="1618691"/>
          </a:xfrm>
          <a:prstGeom prst="rect">
            <a:avLst/>
          </a:prstGeom>
        </p:spPr>
        <p:txBody>
          <a:bodyPr/>
          <a:lstStyle/>
          <a:p>
            <a:pPr/>
            <a:r>
              <a:t>References</a:t>
            </a:r>
          </a:p>
        </p:txBody>
      </p:sp>
      <p:sp>
        <p:nvSpPr>
          <p:cNvPr id="329" name="Bibliography"/>
          <p:cNvSpPr txBox="1"/>
          <p:nvPr/>
        </p:nvSpPr>
        <p:spPr>
          <a:xfrm>
            <a:off x="1219200" y="6048654"/>
            <a:ext cx="5974996" cy="16186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l">
              <a:lnSpc>
                <a:spcPct val="80000"/>
              </a:lnSpc>
              <a:defRPr cap="all" spc="-116" sz="11600">
                <a:solidFill>
                  <a:srgbClr val="00BFF3"/>
                </a:solidFill>
                <a:latin typeface="+mn-lt"/>
                <a:ea typeface="+mn-ea"/>
                <a:cs typeface="+mn-cs"/>
                <a:sym typeface="Druk Medium"/>
              </a:defRPr>
            </a:lvl1pPr>
          </a:lstStyle>
          <a:p>
            <a:pPr/>
            <a:r>
              <a:t>Bibliography</a:t>
            </a:r>
          </a:p>
        </p:txBody>
      </p:sp>
      <p:sp>
        <p:nvSpPr>
          <p:cNvPr id="330" name="7 Types of Engineering Companies to Work For. (2020). Retrieved from Engineering Online: https://engineeringonline.ucr.edu/blog/7-types-of-engineering-companies-to-work-for/…"/>
          <p:cNvSpPr txBox="1"/>
          <p:nvPr/>
        </p:nvSpPr>
        <p:spPr>
          <a:xfrm>
            <a:off x="1219200" y="7690580"/>
            <a:ext cx="22561202" cy="27287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i="1"/>
              <a:t>7 Types of Engineering Companies to Work For</a:t>
            </a:r>
            <a:r>
              <a:t>. (2020). Retrieved from Engineering Online: </a:t>
            </a:r>
            <a:r>
              <a:rPr u="sng">
                <a:solidFill>
                  <a:srgbClr val="419CFF"/>
                </a:solidFill>
                <a:uFill>
                  <a:solidFill>
                    <a:srgbClr val="419CFF"/>
                  </a:solidFill>
                </a:uFill>
                <a:hlinkClick r:id="rId3" invalidUrl="" action="" tgtFrame="" tooltip="" history="1" highlightClick="0" endSnd="0"/>
              </a:rPr>
              <a:t>https://engineeringonline.ucr.edu/blog/7-types-of-engineering-companies-to-work-for/</a:t>
            </a:r>
          </a:p>
          <a:p>
            <a:pPr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Health and Safety Executive. (2013). A guide to health and safety regulation in Great Britain. Health and Safety Executive.</a:t>
            </a: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Health and Safety Executive. (2020, November). Health and safety statistics. Health and Safety Executive. Retrieved from Health and Safety Executive: </a:t>
            </a:r>
            <a:r>
              <a:rPr u="sng">
                <a:solidFill>
                  <a:srgbClr val="419CFF"/>
                </a:solidFill>
                <a:uFill>
                  <a:solidFill>
                    <a:srgbClr val="419CFF"/>
                  </a:solidFill>
                </a:uFill>
                <a:hlinkClick r:id="rId2" invalidUrl="" action="" tgtFrame="" tooltip="" history="1" highlightClick="0" endSnd="0"/>
              </a:rPr>
              <a:t>https://www.hse.gov.uk/statistics/</a:t>
            </a: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Health and Safety Executive. (2012). Working with substances hazardous to health. </a:t>
            </a:r>
            <a:r>
              <a:rPr i="1"/>
              <a:t>A brief guide to COSHH</a:t>
            </a:r>
            <a:r>
              <a:t>. Health and Safety Executive.</a:t>
            </a:r>
          </a:p>
          <a:p>
            <a:pPr marL="499872" indent="-499872" algn="l" defTabSz="374904">
              <a:defRPr sz="1721">
                <a:latin typeface="Helvetica Neue"/>
                <a:ea typeface="Helvetica Neue"/>
                <a:cs typeface="Helvetica Neue"/>
                <a:sym typeface="Helvetica Neue"/>
              </a:defRPr>
            </a:pPr>
          </a:p>
          <a:p>
            <a:pPr algn="l" defTabSz="374904">
              <a:defRPr sz="1721" u="sng">
                <a:solidFill>
                  <a:srgbClr val="419CFF"/>
                </a:solidFill>
                <a:uFill>
                  <a:solidFill>
                    <a:srgbClr val="419CFF"/>
                  </a:solidFill>
                </a:u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i="1" u="none">
                <a:solidFill>
                  <a:srgbClr val="000000"/>
                </a:solidFill>
              </a:rPr>
              <a:t>What are the main health and safety regulations?</a:t>
            </a:r>
            <a:r>
              <a:rPr u="none">
                <a:solidFill>
                  <a:srgbClr val="000000"/>
                </a:solidFill>
              </a:rPr>
              <a:t> (2021). Retrieved from Worksmart: </a:t>
            </a:r>
            <a:r>
              <a:rPr>
                <a:hlinkClick r:id="rId4" invalidUrl="" action="" tgtFrame="" tooltip="" history="1" highlightClick="0" endSnd="0"/>
              </a:rPr>
              <a:t>https://worksmart.org.uk/health-advice/health-and-safety/employer-duties/what-are-main-health-and-safety-regulations#:~:text=%20%20%201%20The%20Management%20of%20Health,5%20The%20Manual%20Handling%20Operations%20Regulations...%20More%20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5_BoldColor_ISO">
  <a:themeElements>
    <a:clrScheme name="25_BoldColor_ISO">
      <a:dk1>
        <a:srgbClr val="000000"/>
      </a:dk1>
      <a:lt1>
        <a:srgbClr val="00BFF3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_ISO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_IS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3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5_BoldColor_ISO">
  <a:themeElements>
    <a:clrScheme name="25_BoldColor_ISO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_ISO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_IS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3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