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49"/>
  </p:notesMasterIdLst>
  <p:handoutMasterIdLst>
    <p:handoutMasterId r:id="rId50"/>
  </p:handoutMasterIdLst>
  <p:sldIdLst>
    <p:sldId id="257" r:id="rId3"/>
    <p:sldId id="263" r:id="rId4"/>
    <p:sldId id="264" r:id="rId5"/>
    <p:sldId id="265" r:id="rId6"/>
    <p:sldId id="266" r:id="rId7"/>
    <p:sldId id="267" r:id="rId8"/>
    <p:sldId id="268" r:id="rId9"/>
    <p:sldId id="269" r:id="rId10"/>
    <p:sldId id="270" r:id="rId11"/>
    <p:sldId id="271" r:id="rId12"/>
    <p:sldId id="272" r:id="rId13"/>
    <p:sldId id="273" r:id="rId14"/>
    <p:sldId id="274" r:id="rId15"/>
    <p:sldId id="259"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76" d="100"/>
          <a:sy n="76" d="100"/>
        </p:scale>
        <p:origin x="-990" y="-7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040" y="-96"/>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8422B9-74F6-4FA8-A61A-654531EE08B8}" type="datetimeFigureOut">
              <a:rPr lang="en-US" smtClean="0"/>
              <a:t>2/11/2014</a:t>
            </a:fld>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C5FFFC3-59EE-483C-ABA4-041D709087D8}" type="slidenum">
              <a:rPr lang="en-GB" smtClean="0"/>
              <a:t>‹#›</a:t>
            </a:fld>
            <a:endParaRPr lang="en-GB"/>
          </a:p>
        </p:txBody>
      </p:sp>
      <p:sp>
        <p:nvSpPr>
          <p:cNvPr id="6" name="Footer Placeholder 5"/>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en-GB" dirty="0" smtClean="0"/>
              <a:t>Ewing and Rudd</a:t>
            </a:r>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02FC214E-6CD4-43AE-A443-7AE18D18A778}" type="datetimeFigureOut">
              <a:rPr lang="en-GB"/>
              <a:pPr>
                <a:defRPr/>
              </a:pPr>
              <a:t>11/02/2014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C9B0DA94-2FE7-4787-9CC9-7819E4B663A2}"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ga-IE" altLang="en-US" smtClean="0"/>
          </a:p>
        </p:txBody>
      </p:sp>
      <p:sp>
        <p:nvSpPr>
          <p:cNvPr id="378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FA6418A-5E7B-4616-8059-AC9505ACC033}" type="slidenum">
              <a:rPr lang="en-IE" altLang="en-US" smtClean="0">
                <a:cs typeface="Arial" charset="0"/>
              </a:rPr>
              <a:pPr fontAlgn="base">
                <a:spcBef>
                  <a:spcPct val="0"/>
                </a:spcBef>
                <a:spcAft>
                  <a:spcPct val="0"/>
                </a:spcAft>
              </a:pPr>
              <a:t>1</a:t>
            </a:fld>
            <a:endParaRPr lang="en-IE" altLang="en-US" smtClean="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ga-IE" altLang="en-US" smtClean="0"/>
          </a:p>
        </p:txBody>
      </p:sp>
      <p:sp>
        <p:nvSpPr>
          <p:cNvPr id="399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FDFF9E5-DF80-4250-827E-D68656071454}" type="slidenum">
              <a:rPr lang="en-IE" altLang="en-US" smtClean="0">
                <a:cs typeface="Arial" charset="0"/>
              </a:rPr>
              <a:pPr fontAlgn="base">
                <a:spcBef>
                  <a:spcPct val="0"/>
                </a:spcBef>
                <a:spcAft>
                  <a:spcPct val="0"/>
                </a:spcAft>
              </a:pPr>
              <a:t>14</a:t>
            </a:fld>
            <a:endParaRPr lang="en-IE" altLang="en-US" smtClean="0">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miter lim="800000"/>
            <a:headEnd/>
            <a:tailEnd/>
          </a:ln>
        </p:spPr>
        <p:txBody>
          <a:bodyPr/>
          <a:lstStyle/>
          <a:p>
            <a:fld id="{FFF2AF73-DD2B-49DF-886D-1A4E75B9F5C8}" type="slidenum">
              <a:rPr lang="en-US" altLang="en-US">
                <a:latin typeface="Arial" charset="0"/>
              </a:rPr>
              <a:pPr/>
              <a:t>31</a:t>
            </a:fld>
            <a:endParaRPr lang="en-US" altLang="en-US">
              <a:latin typeface="Arial" charset="0"/>
            </a:endParaRPr>
          </a:p>
        </p:txBody>
      </p:sp>
      <p:sp>
        <p:nvSpPr>
          <p:cNvPr id="20483" name="Rectangle 2"/>
          <p:cNvSpPr>
            <a:spLocks noRo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miter lim="800000"/>
            <a:headEnd/>
            <a:tailEnd/>
          </a:ln>
        </p:spPr>
        <p:txBody>
          <a:bodyPr/>
          <a:lstStyle/>
          <a:p>
            <a:fld id="{4A58BAE9-BD11-4F7E-9C5C-3605E6A46ED9}" type="slidenum">
              <a:rPr lang="en-US" altLang="en-US">
                <a:latin typeface="Arial" charset="0"/>
              </a:rPr>
              <a:pPr/>
              <a:t>32</a:t>
            </a:fld>
            <a:endParaRPr lang="en-US" altLang="en-US">
              <a:latin typeface="Arial" charset="0"/>
            </a:endParaRPr>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miter lim="800000"/>
            <a:headEnd/>
            <a:tailEnd/>
          </a:ln>
        </p:spPr>
        <p:txBody>
          <a:bodyPr/>
          <a:lstStyle/>
          <a:p>
            <a:fld id="{F33D7B2C-A67A-4A83-861A-566073313809}" type="slidenum">
              <a:rPr lang="en-US" altLang="en-US">
                <a:latin typeface="Arial" charset="0"/>
              </a:rPr>
              <a:pPr/>
              <a:t>33</a:t>
            </a:fld>
            <a:endParaRPr lang="en-US" altLang="en-US">
              <a:latin typeface="Arial" charset="0"/>
            </a:endParaRPr>
          </a:p>
        </p:txBody>
      </p:sp>
      <p:sp>
        <p:nvSpPr>
          <p:cNvPr id="22531" name="Rectangle 2"/>
          <p:cNvSpPr>
            <a:spLocks noRo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miter lim="800000"/>
            <a:headEnd/>
            <a:tailEnd/>
          </a:ln>
        </p:spPr>
        <p:txBody>
          <a:bodyPr/>
          <a:lstStyle/>
          <a:p>
            <a:fld id="{0C917416-A988-4097-8151-8888FB35BD72}" type="slidenum">
              <a:rPr lang="en-US" altLang="en-US">
                <a:latin typeface="Arial" charset="0"/>
              </a:rPr>
              <a:pPr/>
              <a:t>34</a:t>
            </a:fld>
            <a:endParaRPr lang="en-US" altLang="en-US">
              <a:latin typeface="Arial" charset="0"/>
            </a:endParaRPr>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miter lim="800000"/>
            <a:headEnd/>
            <a:tailEnd/>
          </a:ln>
        </p:spPr>
        <p:txBody>
          <a:bodyPr/>
          <a:lstStyle/>
          <a:p>
            <a:fld id="{443C7203-6071-45F8-A0F6-D3DCF51AA9F4}" type="slidenum">
              <a:rPr lang="en-US" altLang="en-US">
                <a:latin typeface="Arial" charset="0"/>
              </a:rPr>
              <a:pPr/>
              <a:t>35</a:t>
            </a:fld>
            <a:endParaRPr lang="en-US" altLang="en-US">
              <a:latin typeface="Arial" charset="0"/>
            </a:endParaRPr>
          </a:p>
        </p:txBody>
      </p:sp>
      <p:sp>
        <p:nvSpPr>
          <p:cNvPr id="24579" name="Rectangle 2"/>
          <p:cNvSpPr>
            <a:spLocks noRo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miter lim="800000"/>
            <a:headEnd/>
            <a:tailEnd/>
          </a:ln>
        </p:spPr>
        <p:txBody>
          <a:bodyPr/>
          <a:lstStyle/>
          <a:p>
            <a:fld id="{919925D0-CE3D-4CCC-AEC0-FDBCD4A86098}" type="slidenum">
              <a:rPr lang="en-US" altLang="en-US">
                <a:latin typeface="Arial" charset="0"/>
              </a:rPr>
              <a:pPr/>
              <a:t>36</a:t>
            </a:fld>
            <a:endParaRPr lang="en-US" altLang="en-US">
              <a:latin typeface="Arial" charset="0"/>
            </a:endParaRPr>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miter lim="800000"/>
            <a:headEnd/>
            <a:tailEnd/>
          </a:ln>
        </p:spPr>
        <p:txBody>
          <a:bodyPr/>
          <a:lstStyle/>
          <a:p>
            <a:fld id="{B1A9F17A-0F8A-4FF6-81C3-733E9AF7C8C3}" type="slidenum">
              <a:rPr lang="en-US" altLang="en-US">
                <a:latin typeface="Arial" charset="0"/>
              </a:rPr>
              <a:pPr/>
              <a:t>37</a:t>
            </a:fld>
            <a:endParaRPr lang="en-US" altLang="en-US">
              <a:latin typeface="Arial" charset="0"/>
            </a:endParaRPr>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miter lim="800000"/>
            <a:headEnd/>
            <a:tailEnd/>
          </a:ln>
        </p:spPr>
        <p:txBody>
          <a:bodyPr/>
          <a:lstStyle/>
          <a:p>
            <a:fld id="{FF48F943-8EF5-4571-9639-88E71B3D4B49}" type="slidenum">
              <a:rPr lang="en-US" altLang="en-US">
                <a:latin typeface="Arial" charset="0"/>
              </a:rPr>
              <a:pPr/>
              <a:t>38</a:t>
            </a:fld>
            <a:endParaRPr lang="en-US" altLang="en-US">
              <a:latin typeface="Arial" charset="0"/>
            </a:endParaRPr>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miter lim="800000"/>
            <a:headEnd/>
            <a:tailEnd/>
          </a:ln>
        </p:spPr>
        <p:txBody>
          <a:bodyPr/>
          <a:lstStyle/>
          <a:p>
            <a:fld id="{59816C2B-894F-4322-8BD4-C1E679BE90AE}" type="slidenum">
              <a:rPr lang="en-US" altLang="en-US">
                <a:latin typeface="Arial" charset="0"/>
              </a:rPr>
              <a:pPr/>
              <a:t>39</a:t>
            </a:fld>
            <a:endParaRPr lang="en-US" altLang="en-US">
              <a:latin typeface="Arial" charset="0"/>
            </a:endParaRPr>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miter lim="800000"/>
            <a:headEnd/>
            <a:tailEnd/>
          </a:ln>
        </p:spPr>
        <p:txBody>
          <a:bodyPr/>
          <a:lstStyle/>
          <a:p>
            <a:fld id="{8456206C-CB46-4D0D-BECA-008FA95942C2}" type="slidenum">
              <a:rPr lang="en-US" altLang="en-US">
                <a:latin typeface="Arial" charset="0"/>
              </a:rPr>
              <a:pPr/>
              <a:t>40</a:t>
            </a:fld>
            <a:endParaRPr lang="en-US" altLang="en-US">
              <a:latin typeface="Arial" charset="0"/>
            </a:endParaRPr>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miter lim="800000"/>
            <a:headEnd/>
            <a:tailEnd/>
          </a:ln>
        </p:spPr>
        <p:txBody>
          <a:bodyPr/>
          <a:lstStyle/>
          <a:p>
            <a:fld id="{2F4ACDF6-0364-4754-8E57-F3971B5C6E9B}" type="slidenum">
              <a:rPr lang="en-US" altLang="en-US">
                <a:latin typeface="Arial" charset="0"/>
              </a:rPr>
              <a:pPr/>
              <a:t>41</a:t>
            </a:fld>
            <a:endParaRPr lang="en-US" altLang="en-US">
              <a:latin typeface="Arial" charset="0"/>
            </a:endParaRPr>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miter lim="800000"/>
            <a:headEnd/>
            <a:tailEnd/>
          </a:ln>
        </p:spPr>
        <p:txBody>
          <a:bodyPr/>
          <a:lstStyle/>
          <a:p>
            <a:fld id="{A6C42EB9-B934-4EF7-A6D1-2084395D2236}" type="slidenum">
              <a:rPr lang="en-US" altLang="en-US">
                <a:latin typeface="Arial" charset="0"/>
              </a:rPr>
              <a:pPr/>
              <a:t>42</a:t>
            </a:fld>
            <a:endParaRPr lang="en-US" altLang="en-US">
              <a:latin typeface="Arial" charset="0"/>
            </a:endParaRPr>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miter lim="800000"/>
            <a:headEnd/>
            <a:tailEnd/>
          </a:ln>
        </p:spPr>
        <p:txBody>
          <a:bodyPr/>
          <a:lstStyle/>
          <a:p>
            <a:fld id="{311BEA52-959F-4E58-951C-AF1686C1D38D}" type="slidenum">
              <a:rPr lang="en-US" altLang="en-US">
                <a:latin typeface="Arial" charset="0"/>
              </a:rPr>
              <a:pPr/>
              <a:t>43</a:t>
            </a:fld>
            <a:endParaRPr lang="en-US" altLang="en-US">
              <a:latin typeface="Arial" charset="0"/>
            </a:endParaRPr>
          </a:p>
        </p:txBody>
      </p:sp>
      <p:sp>
        <p:nvSpPr>
          <p:cNvPr id="32771" name="Rectangle 2"/>
          <p:cNvSpPr>
            <a:spLocks noRo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miter lim="800000"/>
            <a:headEnd/>
            <a:tailEnd/>
          </a:ln>
        </p:spPr>
        <p:txBody>
          <a:bodyPr/>
          <a:lstStyle/>
          <a:p>
            <a:fld id="{E353496A-FE38-463E-A751-A911FEF9D918}" type="slidenum">
              <a:rPr lang="en-US" altLang="en-US">
                <a:latin typeface="Arial" charset="0"/>
              </a:rPr>
              <a:pPr/>
              <a:t>44</a:t>
            </a:fld>
            <a:endParaRPr lang="en-US" altLang="en-US">
              <a:latin typeface="Arial" charset="0"/>
            </a:endParaRPr>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miter lim="800000"/>
            <a:headEnd/>
            <a:tailEnd/>
          </a:ln>
        </p:spPr>
        <p:txBody>
          <a:bodyPr/>
          <a:lstStyle/>
          <a:p>
            <a:fld id="{EB0B0339-1CCD-48CC-8FAA-E92158F73D41}" type="slidenum">
              <a:rPr lang="en-US" altLang="en-US">
                <a:latin typeface="Arial" charset="0"/>
              </a:rPr>
              <a:pPr/>
              <a:t>45</a:t>
            </a:fld>
            <a:endParaRPr lang="en-US" altLang="en-US">
              <a:latin typeface="Arial" charset="0"/>
            </a:endParaRPr>
          </a:p>
        </p:txBody>
      </p:sp>
      <p:sp>
        <p:nvSpPr>
          <p:cNvPr id="34819" name="Rectangle 2"/>
          <p:cNvSpPr>
            <a:spLocks noRo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miter lim="800000"/>
            <a:headEnd/>
            <a:tailEnd/>
          </a:ln>
        </p:spPr>
        <p:txBody>
          <a:bodyPr/>
          <a:lstStyle/>
          <a:p>
            <a:fld id="{88DBA6CC-0AFF-4DFE-BD5F-25CCC51478E0}" type="slidenum">
              <a:rPr lang="en-US" altLang="en-US">
                <a:latin typeface="Arial" charset="0"/>
              </a:rPr>
              <a:pPr/>
              <a:t>46</a:t>
            </a:fld>
            <a:endParaRPr lang="en-US" altLang="en-US">
              <a:latin typeface="Arial" charset="0"/>
            </a:endParaRPr>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10A4119-99AB-4D6E-826E-5FDE7478C8D4}" type="datetimeFigureOut">
              <a:rPr lang="en-US" smtClean="0"/>
              <a:t>2/11/2014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0A4119-99AB-4D6E-826E-5FDE7478C8D4}" type="datetimeFigureOut">
              <a:rPr lang="en-US" smtClean="0"/>
              <a:t>2/11/2014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10A4119-99AB-4D6E-826E-5FDE7478C8D4}" type="datetimeFigureOut">
              <a:rPr lang="en-US" smtClean="0"/>
              <a:t>2/11/2014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10A4119-99AB-4D6E-826E-5FDE7478C8D4}" type="datetimeFigureOut">
              <a:rPr lang="en-US" smtClean="0"/>
              <a:t>2/11/2014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10A4119-99AB-4D6E-826E-5FDE7478C8D4}" type="datetimeFigureOut">
              <a:rPr lang="en-US" smtClean="0"/>
              <a:t>2/11/2014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10A4119-99AB-4D6E-826E-5FDE7478C8D4}" type="datetimeFigureOut">
              <a:rPr lang="en-US" smtClean="0"/>
              <a:t>2/11/2014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0A4119-99AB-4D6E-826E-5FDE7478C8D4}" type="datetimeFigureOut">
              <a:rPr lang="en-US" smtClean="0"/>
              <a:t>2/11/2014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0A4119-99AB-4D6E-826E-5FDE7478C8D4}" type="datetimeFigureOut">
              <a:rPr lang="en-US" smtClean="0"/>
              <a:t>2/11/2014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0A4119-99AB-4D6E-826E-5FDE7478C8D4}" type="datetimeFigureOut">
              <a:rPr lang="en-US" smtClean="0"/>
              <a:t>2/11/2014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0A4119-99AB-4D6E-826E-5FDE7478C8D4}" type="datetimeFigureOut">
              <a:rPr lang="en-US" smtClean="0"/>
              <a:t>2/11/2014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10A4119-99AB-4D6E-826E-5FDE7478C8D4}" type="datetimeFigureOut">
              <a:rPr lang="en-US" smtClean="0"/>
              <a:t>2/11/2014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D1F11-75A2-4939-A489-0483D3BE845C}"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fld id="{A36AE84D-BAE3-4B8F-AE29-FA26274D5DE9}" type="datetime1">
              <a:rPr lang="en-GB" smtClean="0"/>
              <a:pPr>
                <a:defRPr/>
              </a:pPr>
              <a:t>11/02/2014</a:t>
            </a:fld>
            <a:endParaRPr lang="en-GB"/>
          </a:p>
        </p:txBody>
      </p:sp>
      <p:sp>
        <p:nvSpPr>
          <p:cNvPr id="19" name="Footer Placeholder 18"/>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27" name="Slide Number Placeholder 26"/>
          <p:cNvSpPr>
            <a:spLocks noGrp="1"/>
          </p:cNvSpPr>
          <p:nvPr>
            <p:ph type="sldNum" sz="quarter" idx="12"/>
          </p:nvPr>
        </p:nvSpPr>
        <p:spPr/>
        <p:txBody>
          <a:bodyPr/>
          <a:lstStyle/>
          <a:p>
            <a:pPr>
              <a:defRPr/>
            </a:pPr>
            <a:fld id="{C5DBAD5C-8B38-4FE6-BB35-CDF5B0DE6EBE}"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28124ED-5586-4DE2-A5A6-71748FF4E204}" type="datetime1">
              <a:rPr lang="en-GB" smtClean="0"/>
              <a:pPr>
                <a:defRPr/>
              </a:pPr>
              <a:t>11/02/2014</a:t>
            </a:fld>
            <a:endParaRPr lang="en-GB"/>
          </a:p>
        </p:txBody>
      </p:sp>
      <p:sp>
        <p:nvSpPr>
          <p:cNvPr id="5" name="Footer Placeholder 4"/>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4C08D0B0-C994-4B22-843D-2C71C8CAAC8A}" type="slidenum">
              <a:rPr lang="en-GB" smtClean="0"/>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fld id="{3FBB360E-454D-4E77-912F-FE13BC60485A}" type="datetime1">
              <a:rPr lang="en-GB" smtClean="0"/>
              <a:pPr>
                <a:defRPr/>
              </a:pPr>
              <a:t>11/02/2014</a:t>
            </a:fld>
            <a:endParaRPr lang="en-GB"/>
          </a:p>
        </p:txBody>
      </p:sp>
      <p:sp>
        <p:nvSpPr>
          <p:cNvPr id="5" name="Footer Placeholder 4"/>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424E6A19-E1B3-4C45-B31C-865AB26FE3C9}"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C406AC36-49E3-4AAC-BAAF-993A3D0FA74B}" type="datetime1">
              <a:rPr lang="en-GB" smtClean="0"/>
              <a:pPr>
                <a:defRPr/>
              </a:pPr>
              <a:t>11/02/2014</a:t>
            </a:fld>
            <a:endParaRPr lang="en-GB"/>
          </a:p>
        </p:txBody>
      </p:sp>
      <p:sp>
        <p:nvSpPr>
          <p:cNvPr id="6" name="Footer Placeholder 5"/>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7" name="Slide Number Placeholder 6"/>
          <p:cNvSpPr>
            <a:spLocks noGrp="1"/>
          </p:cNvSpPr>
          <p:nvPr>
            <p:ph type="sldNum" sz="quarter" idx="12"/>
          </p:nvPr>
        </p:nvSpPr>
        <p:spPr/>
        <p:txBody>
          <a:bodyPr/>
          <a:lstStyle/>
          <a:p>
            <a:pPr>
              <a:defRPr/>
            </a:pPr>
            <a:fld id="{50DA7B76-0338-40D2-9CB6-8AA4624DE107}" type="slidenum">
              <a:rPr lang="en-GB" smtClean="0"/>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fld id="{1ECCB05E-E37A-4D1E-930E-BE981E25001B}" type="datetime1">
              <a:rPr lang="en-GB" smtClean="0"/>
              <a:pPr>
                <a:defRPr/>
              </a:pPr>
              <a:t>11/02/2014</a:t>
            </a:fld>
            <a:endParaRPr lang="en-GB"/>
          </a:p>
        </p:txBody>
      </p:sp>
      <p:sp>
        <p:nvSpPr>
          <p:cNvPr id="8" name="Footer Placeholder 7"/>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9" name="Slide Number Placeholder 8"/>
          <p:cNvSpPr>
            <a:spLocks noGrp="1"/>
          </p:cNvSpPr>
          <p:nvPr>
            <p:ph type="sldNum" sz="quarter" idx="12"/>
          </p:nvPr>
        </p:nvSpPr>
        <p:spPr/>
        <p:txBody>
          <a:bodyPr/>
          <a:lstStyle/>
          <a:p>
            <a:pPr>
              <a:defRPr/>
            </a:pPr>
            <a:fld id="{349DCB1B-82D3-4DE1-8F66-DC8A2FB15FD1}" type="slidenum">
              <a:rPr lang="en-GB" smtClean="0"/>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ABDA0E88-BFD2-4C54-88F1-1F6149636924}" type="datetime1">
              <a:rPr lang="en-GB" smtClean="0"/>
              <a:pPr>
                <a:defRPr/>
              </a:pPr>
              <a:t>11/02/2014</a:t>
            </a:fld>
            <a:endParaRPr lang="en-GB"/>
          </a:p>
        </p:txBody>
      </p:sp>
      <p:sp>
        <p:nvSpPr>
          <p:cNvPr id="4" name="Footer Placeholder 3"/>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5" name="Slide Number Placeholder 4"/>
          <p:cNvSpPr>
            <a:spLocks noGrp="1"/>
          </p:cNvSpPr>
          <p:nvPr>
            <p:ph type="sldNum" sz="quarter" idx="12"/>
          </p:nvPr>
        </p:nvSpPr>
        <p:spPr/>
        <p:txBody>
          <a:bodyPr/>
          <a:lstStyle/>
          <a:p>
            <a:pPr>
              <a:defRPr/>
            </a:pPr>
            <a:fld id="{3B0EE8D4-E100-4209-A648-98945976F566}" type="slidenum">
              <a:rPr lang="en-GB" smtClean="0"/>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02DE1E8-B693-4459-A4C5-2EB3A131167E}" type="datetime1">
              <a:rPr lang="en-GB" smtClean="0"/>
              <a:pPr>
                <a:defRPr/>
              </a:pPr>
              <a:t>11/02/2014</a:t>
            </a:fld>
            <a:endParaRPr lang="en-GB"/>
          </a:p>
        </p:txBody>
      </p:sp>
      <p:sp>
        <p:nvSpPr>
          <p:cNvPr id="3" name="Footer Placeholder 2"/>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4" name="Slide Number Placeholder 3"/>
          <p:cNvSpPr>
            <a:spLocks noGrp="1"/>
          </p:cNvSpPr>
          <p:nvPr>
            <p:ph type="sldNum" sz="quarter" idx="12"/>
          </p:nvPr>
        </p:nvSpPr>
        <p:spPr/>
        <p:txBody>
          <a:bodyPr/>
          <a:lstStyle/>
          <a:p>
            <a:pPr>
              <a:defRPr/>
            </a:pPr>
            <a:fld id="{9514B2AC-995B-43C5-B1EE-C57D4981E030}" type="slidenum">
              <a:rPr lang="en-GB" smtClean="0"/>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2649C427-83B8-4356-8FDC-08EA77AE4113}" type="datetime1">
              <a:rPr lang="en-GB" smtClean="0"/>
              <a:pPr>
                <a:defRPr/>
              </a:pPr>
              <a:t>11/02/2014</a:t>
            </a:fld>
            <a:endParaRPr lang="en-GB"/>
          </a:p>
        </p:txBody>
      </p:sp>
      <p:sp>
        <p:nvSpPr>
          <p:cNvPr id="6" name="Footer Placeholder 5"/>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7" name="Slide Number Placeholder 6"/>
          <p:cNvSpPr>
            <a:spLocks noGrp="1"/>
          </p:cNvSpPr>
          <p:nvPr>
            <p:ph type="sldNum" sz="quarter" idx="12"/>
          </p:nvPr>
        </p:nvSpPr>
        <p:spPr/>
        <p:txBody>
          <a:bodyPr/>
          <a:lstStyle/>
          <a:p>
            <a:pPr>
              <a:defRPr/>
            </a:pPr>
            <a:fld id="{AED13293-A0B1-468B-AFD4-951183C8CFA7}" type="slidenum">
              <a:rPr lang="en-GB" smtClean="0"/>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fld id="{9F012747-C33E-4D42-8365-EB4E2A3381C2}" type="datetime1">
              <a:rPr lang="en-GB" smtClean="0"/>
              <a:pPr>
                <a:defRPr/>
              </a:pPr>
              <a:t>11/02/2014</a:t>
            </a:fld>
            <a:endParaRPr lang="en-GB"/>
          </a:p>
        </p:txBody>
      </p:sp>
      <p:sp>
        <p:nvSpPr>
          <p:cNvPr id="6" name="Footer Placeholder 5"/>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562F043E-572A-4305-AC24-B456B6F2BCD2}" type="slidenum">
              <a:rPr lang="en-GB" smtClean="0"/>
              <a:pPr>
                <a:defRPr/>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F307413-2D97-414D-B292-0898CDF7BB35}" type="datetime1">
              <a:rPr lang="en-GB" smtClean="0"/>
              <a:pPr>
                <a:defRPr/>
              </a:pPr>
              <a:t>11/02/2014</a:t>
            </a:fld>
            <a:endParaRPr lang="en-GB"/>
          </a:p>
        </p:txBody>
      </p:sp>
      <p:sp>
        <p:nvSpPr>
          <p:cNvPr id="5" name="Footer Placeholder 4"/>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D14907EC-DE71-4498-924F-A5B9DDACF15E}" type="slidenum">
              <a:rPr lang="en-GB" smtClean="0"/>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F1C1881D-82BB-4D71-A9C6-53BFAC632882}" type="datetime1">
              <a:rPr lang="en-GB" smtClean="0"/>
              <a:pPr>
                <a:defRPr/>
              </a:pPr>
              <a:t>11/02/2014</a:t>
            </a:fld>
            <a:endParaRPr lang="en-GB"/>
          </a:p>
        </p:txBody>
      </p:sp>
      <p:sp>
        <p:nvSpPr>
          <p:cNvPr id="5" name="Footer Placeholder 4"/>
          <p:cNvSpPr>
            <a:spLocks noGrp="1"/>
          </p:cNvSpPr>
          <p:nvPr>
            <p:ph type="ftr" sz="quarter" idx="11"/>
          </p:nvPr>
        </p:nvSpPr>
        <p:spPr/>
        <p:txBody>
          <a:bodyPr/>
          <a:lstStyle/>
          <a:p>
            <a:pPr>
              <a:defRPr/>
            </a:pPr>
            <a:r>
              <a:rPr lang="en-IE" smtClean="0"/>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6F7B1B00-F338-4F18-90B8-5449D90BC0A7}" type="slidenum">
              <a:rPr lang="en-GB" smtClean="0"/>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pPr>
              <a:defRPr/>
            </a:pPr>
            <a:fld id="{E615DA8F-5C6D-4932-B327-3B02D42107AF}" type="datetime1">
              <a:rPr lang="en-GB"/>
              <a:pPr>
                <a:defRPr/>
              </a:pPr>
              <a:t>11/02/2014</a:t>
            </a:fld>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pPr>
              <a:defRPr/>
            </a:pPr>
            <a:r>
              <a:rPr lang="en-IE"/>
              <a:t>Michael Ewing, Environmental Pillar of Social Parnership, Ireland</a:t>
            </a:r>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pPr>
              <a:defRPr/>
            </a:pPr>
            <a:fld id="{8F39BD45-2DA4-4C4E-A6FA-E3145F08A2C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0A4119-99AB-4D6E-826E-5FDE7478C8D4}" type="datetimeFigureOut">
              <a:rPr lang="en-US" smtClean="0"/>
              <a:t>2/11/2014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5D1F11-75A2-4939-A489-0483D3BE845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fld id="{8DD3D26A-D661-4F59-8B3D-558BA6DFB279}" type="datetime1">
              <a:rPr lang="en-GB" smtClean="0"/>
              <a:pPr>
                <a:defRPr/>
              </a:pPr>
              <a:t>11/02/2014</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r>
              <a:rPr lang="en-IE" smtClean="0"/>
              <a:t>Ewing, and Rudd</a:t>
            </a:r>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63F6AA4A-0750-4C3D-8D4B-281AA7114720}" type="slidenum">
              <a:rPr lang="en-GB" smtClean="0"/>
              <a:pPr>
                <a:defRPr/>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hf hdr="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ie/imgres?imgurl=http://www.fahad.com/pics/world_most_expensive_sandwich.jpg&amp;imgrefurl=http://www.fahad.com/2006_04_01_fahadinc_archive.html&amp;h=294&amp;w=370&amp;sz=29&amp;tbnid=dTnIGz05A42ClM:&amp;tbnh=97&amp;tbnw=122&amp;prev=/images?q=picture+of+sandwich&amp;hl=en&amp;usg=__KQjbizjg_S91dgifJQU4tl8pdN0=&amp;ei=lpdRSpj5EtWZjAfz1LCnBQ&amp;sa=X&amp;oi=image_result&amp;resnum=4&amp;ct=image"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www.partnerships.org.uk/guide/time.htm#Init" TargetMode="External"/><Relationship Id="rId2" Type="http://schemas.openxmlformats.org/officeDocument/2006/relationships/hyperlink" Target="http://designer.dialoguebydesign.net/" TargetMode="External"/><Relationship Id="rId1" Type="http://schemas.openxmlformats.org/officeDocument/2006/relationships/slideLayout" Target="../slideLayouts/slideLayout13.xml"/><Relationship Id="rId6" Type="http://schemas.openxmlformats.org/officeDocument/2006/relationships/hyperlink" Target="http://www.irishdictionary.ie/dictionary?language=irish&amp;word=raibh" TargetMode="External"/><Relationship Id="rId5" Type="http://schemas.openxmlformats.org/officeDocument/2006/relationships/hyperlink" Target="http://www.the-environment-council.org.uk/" TargetMode="External"/><Relationship Id="rId4" Type="http://schemas.openxmlformats.org/officeDocument/2006/relationships/hyperlink" Target="http://www.accessinitiative.org/ru/about-tai"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gdrc.org/decision/participation-edm.html" TargetMode="External"/><Relationship Id="rId2" Type="http://schemas.openxmlformats.org/officeDocument/2006/relationships/hyperlink" Target="http://www.peopleandparticipation.net/pages/viewpage.action?pageId=24215596" TargetMode="External"/><Relationship Id="rId1" Type="http://schemas.openxmlformats.org/officeDocument/2006/relationships/slideLayout" Target="../slideLayouts/slideLayout13.xml"/><Relationship Id="rId6" Type="http://schemas.openxmlformats.org/officeDocument/2006/relationships/hyperlink" Target="http://www.accessinitiative.org/ru/about-tai" TargetMode="External"/><Relationship Id="rId5" Type="http://schemas.openxmlformats.org/officeDocument/2006/relationships/hyperlink" Target="http://www.partnerships.org.uk/guide/time.htm#Init" TargetMode="External"/><Relationship Id="rId4" Type="http://schemas.openxmlformats.org/officeDocument/2006/relationships/hyperlink" Target="http://www.finance.gov.ie/cstc/cstdcdocs/facilitators_handbook.pdf"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p:cNvSpPr>
          <p:nvPr>
            <p:ph type="ctrTitle"/>
          </p:nvPr>
        </p:nvSpPr>
        <p:spPr>
          <a:xfrm>
            <a:off x="684213" y="333375"/>
            <a:ext cx="7772400" cy="1136650"/>
          </a:xfrm>
        </p:spPr>
        <p:txBody>
          <a:bodyPr rtlCol="0">
            <a:normAutofit/>
          </a:bodyPr>
          <a:lstStyle/>
          <a:p>
            <a:pPr eaLnBrk="1" fontAlgn="auto" hangingPunct="1">
              <a:spcAft>
                <a:spcPts val="0"/>
              </a:spcAft>
              <a:defRPr/>
            </a:pPr>
            <a:r>
              <a:rPr lang="en-GB" sz="3200" b="1" dirty="0" smtClean="0">
                <a:solidFill>
                  <a:srgbClr val="003399"/>
                </a:solidFill>
              </a:rPr>
              <a:t>Public Participation in Environmental Decision-making</a:t>
            </a:r>
          </a:p>
        </p:txBody>
      </p:sp>
      <p:sp>
        <p:nvSpPr>
          <p:cNvPr id="5123" name="Rectangle 3"/>
          <p:cNvSpPr>
            <a:spLocks noGrp="1"/>
          </p:cNvSpPr>
          <p:nvPr>
            <p:ph type="subTitle" idx="1"/>
          </p:nvPr>
        </p:nvSpPr>
        <p:spPr>
          <a:xfrm>
            <a:off x="539750" y="4697413"/>
            <a:ext cx="8280400" cy="1971675"/>
          </a:xfrm>
        </p:spPr>
        <p:txBody>
          <a:bodyPr rtlCol="0">
            <a:normAutofit fontScale="85000" lnSpcReduction="10000"/>
          </a:bodyPr>
          <a:lstStyle/>
          <a:p>
            <a:pPr eaLnBrk="1" fontAlgn="auto" hangingPunct="1">
              <a:lnSpc>
                <a:spcPct val="80000"/>
              </a:lnSpc>
              <a:spcAft>
                <a:spcPts val="0"/>
              </a:spcAft>
              <a:buFont typeface="Arial" pitchFamily="34" charset="0"/>
              <a:buNone/>
              <a:defRPr/>
            </a:pPr>
            <a:endParaRPr lang="en-GB" sz="4200" dirty="0" smtClean="0">
              <a:solidFill>
                <a:srgbClr val="CC3300"/>
              </a:solidFill>
            </a:endParaRPr>
          </a:p>
          <a:p>
            <a:pPr eaLnBrk="1" fontAlgn="auto" hangingPunct="1">
              <a:lnSpc>
                <a:spcPct val="80000"/>
              </a:lnSpc>
              <a:spcAft>
                <a:spcPts val="0"/>
              </a:spcAft>
              <a:buFont typeface="Arial" pitchFamily="34" charset="0"/>
              <a:buNone/>
              <a:defRPr/>
            </a:pPr>
            <a:r>
              <a:rPr lang="en-GB" sz="4200" b="1" dirty="0" smtClean="0">
                <a:solidFill>
                  <a:srgbClr val="006600"/>
                </a:solidFill>
              </a:rPr>
              <a:t>Making Space for a </a:t>
            </a:r>
            <a:r>
              <a:rPr lang="en-GB" sz="4200" b="1" dirty="0">
                <a:solidFill>
                  <a:srgbClr val="006600"/>
                </a:solidFill>
              </a:rPr>
              <a:t>S</a:t>
            </a:r>
            <a:r>
              <a:rPr lang="en-GB" sz="4200" b="1" dirty="0" smtClean="0">
                <a:solidFill>
                  <a:srgbClr val="006600"/>
                </a:solidFill>
              </a:rPr>
              <a:t>ustainable Future</a:t>
            </a:r>
          </a:p>
          <a:p>
            <a:pPr eaLnBrk="1" fontAlgn="auto" hangingPunct="1">
              <a:lnSpc>
                <a:spcPct val="80000"/>
              </a:lnSpc>
              <a:spcAft>
                <a:spcPts val="0"/>
              </a:spcAft>
              <a:buFont typeface="Arial" pitchFamily="34" charset="0"/>
              <a:buNone/>
              <a:defRPr/>
            </a:pPr>
            <a:endParaRPr lang="en-GB" sz="4200" b="1" dirty="0" smtClean="0">
              <a:solidFill>
                <a:srgbClr val="006600"/>
              </a:solidFill>
            </a:endParaRPr>
          </a:p>
          <a:p>
            <a:pPr eaLnBrk="1" fontAlgn="auto" hangingPunct="1">
              <a:lnSpc>
                <a:spcPct val="80000"/>
              </a:lnSpc>
              <a:spcAft>
                <a:spcPts val="0"/>
              </a:spcAft>
              <a:buFont typeface="Arial" pitchFamily="34" charset="0"/>
              <a:buNone/>
              <a:defRPr/>
            </a:pPr>
            <a:r>
              <a:rPr lang="en-IE" sz="3100" b="1" dirty="0" smtClean="0">
                <a:solidFill>
                  <a:srgbClr val="006600"/>
                </a:solidFill>
              </a:rPr>
              <a:t>Michael Ewing and Linda Rudd</a:t>
            </a:r>
          </a:p>
        </p:txBody>
      </p:sp>
      <p:pic>
        <p:nvPicPr>
          <p:cNvPr id="3076" name="Picture 4" descr="particon"/>
          <p:cNvPicPr>
            <a:picLocks noChangeArrowheads="1"/>
          </p:cNvPicPr>
          <p:nvPr/>
        </p:nvPicPr>
        <p:blipFill>
          <a:blip r:embed="rId3"/>
          <a:srcRect/>
          <a:stretch>
            <a:fillRect/>
          </a:stretch>
        </p:blipFill>
        <p:spPr bwMode="auto">
          <a:xfrm>
            <a:off x="384175" y="1514475"/>
            <a:ext cx="1368425" cy="1266825"/>
          </a:xfrm>
          <a:prstGeom prst="rect">
            <a:avLst/>
          </a:prstGeom>
          <a:noFill/>
          <a:ln w="9525">
            <a:noFill/>
            <a:miter lim="800000"/>
            <a:headEnd/>
            <a:tailEnd/>
          </a:ln>
        </p:spPr>
      </p:pic>
      <p:pic>
        <p:nvPicPr>
          <p:cNvPr id="3077" name="Picture 5" descr="particon"/>
          <p:cNvPicPr>
            <a:picLocks noChangeArrowheads="1"/>
          </p:cNvPicPr>
          <p:nvPr/>
        </p:nvPicPr>
        <p:blipFill>
          <a:blip r:embed="rId3"/>
          <a:srcRect/>
          <a:stretch>
            <a:fillRect/>
          </a:stretch>
        </p:blipFill>
        <p:spPr bwMode="auto">
          <a:xfrm>
            <a:off x="1612900" y="1833563"/>
            <a:ext cx="1368425" cy="1266825"/>
          </a:xfrm>
          <a:prstGeom prst="rect">
            <a:avLst/>
          </a:prstGeom>
          <a:noFill/>
          <a:ln w="9525">
            <a:noFill/>
            <a:miter lim="800000"/>
            <a:headEnd/>
            <a:tailEnd/>
          </a:ln>
        </p:spPr>
      </p:pic>
      <p:pic>
        <p:nvPicPr>
          <p:cNvPr id="3078" name="Picture 6" descr="particon"/>
          <p:cNvPicPr>
            <a:picLocks noChangeArrowheads="1"/>
          </p:cNvPicPr>
          <p:nvPr/>
        </p:nvPicPr>
        <p:blipFill>
          <a:blip r:embed="rId3"/>
          <a:srcRect/>
          <a:stretch>
            <a:fillRect/>
          </a:stretch>
        </p:blipFill>
        <p:spPr bwMode="auto">
          <a:xfrm>
            <a:off x="7469188" y="1489075"/>
            <a:ext cx="1368425" cy="1266825"/>
          </a:xfrm>
          <a:prstGeom prst="rect">
            <a:avLst/>
          </a:prstGeom>
          <a:noFill/>
          <a:ln w="9525">
            <a:noFill/>
            <a:miter lim="800000"/>
            <a:headEnd/>
            <a:tailEnd/>
          </a:ln>
        </p:spPr>
      </p:pic>
      <p:pic>
        <p:nvPicPr>
          <p:cNvPr id="3079" name="Picture 7" descr="particon"/>
          <p:cNvPicPr>
            <a:picLocks noChangeArrowheads="1"/>
          </p:cNvPicPr>
          <p:nvPr/>
        </p:nvPicPr>
        <p:blipFill>
          <a:blip r:embed="rId3"/>
          <a:srcRect/>
          <a:stretch>
            <a:fillRect/>
          </a:stretch>
        </p:blipFill>
        <p:spPr bwMode="auto">
          <a:xfrm>
            <a:off x="6151563" y="1844675"/>
            <a:ext cx="1368425" cy="1266825"/>
          </a:xfrm>
          <a:prstGeom prst="rect">
            <a:avLst/>
          </a:prstGeom>
          <a:noFill/>
          <a:ln w="9525">
            <a:noFill/>
            <a:miter lim="800000"/>
            <a:headEnd/>
            <a:tailEnd/>
          </a:ln>
        </p:spPr>
      </p:pic>
      <p:pic>
        <p:nvPicPr>
          <p:cNvPr id="3080" name="Picture 8" descr="particon"/>
          <p:cNvPicPr>
            <a:picLocks noChangeArrowheads="1"/>
          </p:cNvPicPr>
          <p:nvPr/>
        </p:nvPicPr>
        <p:blipFill>
          <a:blip r:embed="rId3"/>
          <a:srcRect/>
          <a:stretch>
            <a:fillRect/>
          </a:stretch>
        </p:blipFill>
        <p:spPr bwMode="auto">
          <a:xfrm>
            <a:off x="2987675" y="2060575"/>
            <a:ext cx="3240088" cy="26368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rtlCol="0">
            <a:normAutofit/>
          </a:bodyPr>
          <a:lstStyle/>
          <a:p>
            <a:pPr eaLnBrk="1" fontAlgn="auto" hangingPunct="1">
              <a:spcAft>
                <a:spcPts val="0"/>
              </a:spcAft>
              <a:defRPr/>
            </a:pPr>
            <a:r>
              <a:rPr lang="en-GB" sz="3600" b="1">
                <a:solidFill>
                  <a:srgbClr val="CC3300"/>
                </a:solidFill>
              </a:rPr>
              <a:t>Public Participation in Environmental Decision-Making</a:t>
            </a:r>
          </a:p>
        </p:txBody>
      </p:sp>
      <p:sp>
        <p:nvSpPr>
          <p:cNvPr id="4102" name="Rectangle 3"/>
          <p:cNvSpPr>
            <a:spLocks noGrp="1" noChangeArrowheads="1"/>
          </p:cNvSpPr>
          <p:nvPr>
            <p:ph idx="1"/>
          </p:nvPr>
        </p:nvSpPr>
        <p:spPr>
          <a:xfrm>
            <a:off x="457200" y="1773238"/>
            <a:ext cx="8229600" cy="4352925"/>
          </a:xfrm>
        </p:spPr>
        <p:txBody>
          <a:bodyPr/>
          <a:lstStyle/>
          <a:p>
            <a:pPr eaLnBrk="1" hangingPunct="1">
              <a:lnSpc>
                <a:spcPct val="90000"/>
              </a:lnSpc>
              <a:spcBef>
                <a:spcPct val="0"/>
              </a:spcBef>
            </a:pPr>
            <a:r>
              <a:rPr lang="en-GB" altLang="en-US" sz="3600" smtClean="0">
                <a:solidFill>
                  <a:srgbClr val="003399"/>
                </a:solidFill>
              </a:rPr>
              <a:t>Who are the Public?</a:t>
            </a:r>
          </a:p>
          <a:p>
            <a:pPr eaLnBrk="1" hangingPunct="1">
              <a:lnSpc>
                <a:spcPct val="90000"/>
              </a:lnSpc>
              <a:spcBef>
                <a:spcPct val="0"/>
              </a:spcBef>
            </a:pPr>
            <a:endParaRPr lang="en-GB" altLang="en-US" sz="3600" smtClean="0">
              <a:solidFill>
                <a:srgbClr val="003399"/>
              </a:solidFill>
            </a:endParaRPr>
          </a:p>
          <a:p>
            <a:pPr eaLnBrk="1" hangingPunct="1">
              <a:lnSpc>
                <a:spcPct val="90000"/>
              </a:lnSpc>
              <a:spcBef>
                <a:spcPct val="0"/>
              </a:spcBef>
            </a:pPr>
            <a:r>
              <a:rPr lang="en-GB" altLang="en-US" sz="3600" smtClean="0">
                <a:solidFill>
                  <a:srgbClr val="003399"/>
                </a:solidFill>
              </a:rPr>
              <a:t>What is Participation?</a:t>
            </a:r>
          </a:p>
          <a:p>
            <a:pPr eaLnBrk="1" hangingPunct="1">
              <a:lnSpc>
                <a:spcPct val="90000"/>
              </a:lnSpc>
              <a:spcBef>
                <a:spcPct val="0"/>
              </a:spcBef>
            </a:pPr>
            <a:endParaRPr lang="en-GB" altLang="en-US" sz="3600" smtClean="0">
              <a:solidFill>
                <a:srgbClr val="003399"/>
              </a:solidFill>
            </a:endParaRPr>
          </a:p>
          <a:p>
            <a:pPr eaLnBrk="1" hangingPunct="1">
              <a:lnSpc>
                <a:spcPct val="90000"/>
              </a:lnSpc>
              <a:spcBef>
                <a:spcPct val="0"/>
              </a:spcBef>
            </a:pPr>
            <a:r>
              <a:rPr lang="en-GB" altLang="en-US" sz="3600" smtClean="0">
                <a:solidFill>
                  <a:srgbClr val="003399"/>
                </a:solidFill>
              </a:rPr>
              <a:t>What is Environmental Decision-Making (EDM)?</a:t>
            </a:r>
          </a:p>
          <a:p>
            <a:pPr eaLnBrk="1" hangingPunct="1">
              <a:lnSpc>
                <a:spcPct val="90000"/>
              </a:lnSpc>
              <a:spcBef>
                <a:spcPct val="0"/>
              </a:spcBef>
            </a:pPr>
            <a:endParaRPr lang="en-GB" altLang="en-US" sz="3600" smtClean="0">
              <a:solidFill>
                <a:srgbClr val="003399"/>
              </a:solidFill>
            </a:endParaRPr>
          </a:p>
          <a:p>
            <a:pPr eaLnBrk="1" hangingPunct="1">
              <a:lnSpc>
                <a:spcPct val="90000"/>
              </a:lnSpc>
              <a:spcBef>
                <a:spcPct val="0"/>
              </a:spcBef>
            </a:pPr>
            <a:r>
              <a:rPr lang="en-GB" altLang="en-US" sz="3600" smtClean="0">
                <a:solidFill>
                  <a:srgbClr val="003399"/>
                </a:solidFill>
              </a:rPr>
              <a:t>What are the Tools we can use?</a:t>
            </a:r>
          </a:p>
        </p:txBody>
      </p:sp>
      <p:sp>
        <p:nvSpPr>
          <p:cNvPr id="4" name="Date Placeholder 3"/>
          <p:cNvSpPr>
            <a:spLocks noGrp="1"/>
          </p:cNvSpPr>
          <p:nvPr>
            <p:ph type="dt" sz="half" idx="10"/>
          </p:nvPr>
        </p:nvSpPr>
        <p:spPr/>
        <p:txBody>
          <a:bodyPr/>
          <a:lstStyle/>
          <a:p>
            <a:pPr>
              <a:defRPr/>
            </a:pPr>
            <a:fld id="{05CD10A8-59F5-4F7D-A0F6-1366B646C5A6}"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dirty="0"/>
              <a:t>Michael Ewing, </a:t>
            </a:r>
            <a:r>
              <a:rPr lang="en-IE" dirty="0" smtClean="0"/>
              <a:t>and Linda Rudd</a:t>
            </a:r>
            <a:endParaRPr lang="en-GB" dirty="0"/>
          </a:p>
        </p:txBody>
      </p:sp>
      <p:sp>
        <p:nvSpPr>
          <p:cNvPr id="6" name="Slide Number Placeholder 5"/>
          <p:cNvSpPr>
            <a:spLocks noGrp="1"/>
          </p:cNvSpPr>
          <p:nvPr>
            <p:ph type="sldNum" sz="quarter" idx="12"/>
          </p:nvPr>
        </p:nvSpPr>
        <p:spPr/>
        <p:txBody>
          <a:bodyPr/>
          <a:lstStyle/>
          <a:p>
            <a:pPr>
              <a:defRPr/>
            </a:pPr>
            <a:fld id="{2B163BBB-AA86-402F-B21A-C60EECD23511}" type="slidenum">
              <a:rPr lang="en-GB"/>
              <a:pPr>
                <a:defRPr/>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2"/>
          <p:cNvSpPr>
            <a:spLocks noGrp="1" noChangeArrowheads="1"/>
          </p:cNvSpPr>
          <p:nvPr>
            <p:ph type="title"/>
          </p:nvPr>
        </p:nvSpPr>
        <p:spPr/>
        <p:txBody>
          <a:bodyPr/>
          <a:lstStyle/>
          <a:p>
            <a:pPr eaLnBrk="1" hangingPunct="1"/>
            <a:r>
              <a:rPr lang="en-GB" altLang="en-US" smtClean="0">
                <a:solidFill>
                  <a:schemeClr val="accent2"/>
                </a:solidFill>
              </a:rPr>
              <a:t>Who are the Public?</a:t>
            </a:r>
          </a:p>
        </p:txBody>
      </p:sp>
      <p:sp>
        <p:nvSpPr>
          <p:cNvPr id="5123" name="Rectangle 3"/>
          <p:cNvSpPr>
            <a:spLocks noGrp="1" noChangeArrowheads="1"/>
          </p:cNvSpPr>
          <p:nvPr>
            <p:ph idx="1"/>
          </p:nvPr>
        </p:nvSpPr>
        <p:spPr/>
        <p:txBody>
          <a:bodyPr rtlCol="0">
            <a:normAutofit fontScale="92500" lnSpcReduction="10000"/>
          </a:bodyPr>
          <a:lstStyle/>
          <a:p>
            <a:pPr eaLnBrk="1" fontAlgn="auto" hangingPunct="1">
              <a:lnSpc>
                <a:spcPct val="80000"/>
              </a:lnSpc>
              <a:spcAft>
                <a:spcPts val="0"/>
              </a:spcAft>
              <a:buFont typeface="Arial" pitchFamily="34" charset="0"/>
              <a:buChar char="•"/>
              <a:defRPr/>
            </a:pPr>
            <a:r>
              <a:rPr lang="en-US" sz="3000" dirty="0" smtClean="0">
                <a:solidFill>
                  <a:srgbClr val="7030A0"/>
                </a:solidFill>
              </a:rPr>
              <a:t> </a:t>
            </a:r>
            <a:r>
              <a:rPr lang="en-US" sz="3000" dirty="0" smtClean="0">
                <a:solidFill>
                  <a:srgbClr val="7030A0"/>
                </a:solidFill>
              </a:rPr>
              <a:t>“The public” means one or more natural or legal persons</a:t>
            </a:r>
            <a:r>
              <a:rPr lang="en-GB" sz="3000" dirty="0" smtClean="0">
                <a:solidFill>
                  <a:srgbClr val="7030A0"/>
                </a:solidFill>
              </a:rPr>
              <a:t>”</a:t>
            </a:r>
            <a:r>
              <a:rPr lang="en-GB" sz="3000" dirty="0" smtClean="0">
                <a:solidFill>
                  <a:srgbClr val="CC3300"/>
                </a:solidFill>
              </a:rPr>
              <a:t>- a </a:t>
            </a:r>
            <a:r>
              <a:rPr lang="en-GB" sz="3000" dirty="0">
                <a:solidFill>
                  <a:srgbClr val="CC3300"/>
                </a:solidFill>
              </a:rPr>
              <a:t>collection of numerous continually shifting interests and alliances, which may be in conflict with each </a:t>
            </a:r>
            <a:r>
              <a:rPr lang="en-GB" sz="3000" dirty="0" smtClean="0">
                <a:solidFill>
                  <a:srgbClr val="CC3300"/>
                </a:solidFill>
              </a:rPr>
              <a:t>other</a:t>
            </a:r>
            <a:endParaRPr lang="en-GB" sz="3000" dirty="0">
              <a:solidFill>
                <a:srgbClr val="CC3300"/>
              </a:solidFill>
            </a:endParaRPr>
          </a:p>
          <a:p>
            <a:pPr eaLnBrk="1" fontAlgn="auto" hangingPunct="1">
              <a:lnSpc>
                <a:spcPct val="80000"/>
              </a:lnSpc>
              <a:spcAft>
                <a:spcPts val="0"/>
              </a:spcAft>
              <a:buFont typeface="Arial" pitchFamily="34" charset="0"/>
              <a:buChar char="•"/>
              <a:defRPr/>
            </a:pPr>
            <a:r>
              <a:rPr lang="en-GB" sz="3000" dirty="0">
                <a:solidFill>
                  <a:srgbClr val="CC3300"/>
                </a:solidFill>
              </a:rPr>
              <a:t>a catch-all to describe those with an interest in a decision, other than a proponent, operator, or responsible authority.  The individuals making up a public may be involved as individuals or as members of organisations.  They may become involved due to their proximity, economics, social or environmental issues, values, etc</a:t>
            </a:r>
            <a:r>
              <a:rPr lang="en-GB" sz="3000" dirty="0" smtClean="0">
                <a:solidFill>
                  <a:srgbClr val="CC3300"/>
                </a:solidFill>
              </a:rPr>
              <a:t>.</a:t>
            </a:r>
            <a:endParaRPr lang="en-GB" sz="3000" dirty="0">
              <a:solidFill>
                <a:srgbClr val="CC3300"/>
              </a:solidFill>
            </a:endParaRPr>
          </a:p>
          <a:p>
            <a:pPr eaLnBrk="1" fontAlgn="auto" hangingPunct="1">
              <a:lnSpc>
                <a:spcPct val="80000"/>
              </a:lnSpc>
              <a:spcAft>
                <a:spcPts val="0"/>
              </a:spcAft>
              <a:buFont typeface="Arial" pitchFamily="34" charset="0"/>
              <a:buChar char="•"/>
              <a:defRPr/>
            </a:pPr>
            <a:r>
              <a:rPr lang="en-GB" sz="3000" dirty="0" smtClean="0">
                <a:solidFill>
                  <a:srgbClr val="339933"/>
                </a:solidFill>
              </a:rPr>
              <a:t>A </a:t>
            </a:r>
            <a:r>
              <a:rPr lang="en-GB" sz="3000" dirty="0">
                <a:solidFill>
                  <a:srgbClr val="339933"/>
                </a:solidFill>
              </a:rPr>
              <a:t>person doesn’t have to be a citizen to be a member of the public  </a:t>
            </a:r>
            <a:r>
              <a:rPr lang="en-GB" sz="2400" dirty="0">
                <a:solidFill>
                  <a:srgbClr val="339933"/>
                </a:solidFill>
              </a:rPr>
              <a:t/>
            </a:r>
            <a:br>
              <a:rPr lang="en-GB" sz="2400" dirty="0">
                <a:solidFill>
                  <a:srgbClr val="339933"/>
                </a:solidFill>
              </a:rPr>
            </a:br>
            <a:endParaRPr lang="en-GB" sz="2400" dirty="0">
              <a:solidFill>
                <a:srgbClr val="339933"/>
              </a:solidFill>
            </a:endParaRPr>
          </a:p>
        </p:txBody>
      </p:sp>
      <p:sp>
        <p:nvSpPr>
          <p:cNvPr id="4" name="Date Placeholder 3"/>
          <p:cNvSpPr>
            <a:spLocks noGrp="1"/>
          </p:cNvSpPr>
          <p:nvPr>
            <p:ph type="dt" sz="half" idx="10"/>
          </p:nvPr>
        </p:nvSpPr>
        <p:spPr/>
        <p:txBody>
          <a:bodyPr/>
          <a:lstStyle/>
          <a:p>
            <a:pPr>
              <a:defRPr/>
            </a:pPr>
            <a:fld id="{983C5F98-7527-4317-9920-C6349B6FBDC9}"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3BA87D57-3C8F-482F-95C1-8E399318CEEF}" type="slidenum">
              <a:rPr lang="en-GB"/>
              <a:pPr>
                <a:defRPr/>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Rectangle 2"/>
          <p:cNvSpPr>
            <a:spLocks noGrp="1" noChangeArrowheads="1"/>
          </p:cNvSpPr>
          <p:nvPr>
            <p:ph type="title"/>
          </p:nvPr>
        </p:nvSpPr>
        <p:spPr/>
        <p:txBody>
          <a:bodyPr/>
          <a:lstStyle/>
          <a:p>
            <a:pPr eaLnBrk="1" hangingPunct="1"/>
            <a:r>
              <a:rPr lang="en-US" altLang="en-US" b="1" smtClean="0">
                <a:solidFill>
                  <a:srgbClr val="003399"/>
                </a:solidFill>
              </a:rPr>
              <a:t>Identifying the Public.</a:t>
            </a:r>
            <a:r>
              <a:rPr lang="en-GB" altLang="en-US" smtClean="0"/>
              <a:t> </a:t>
            </a:r>
          </a:p>
        </p:txBody>
      </p:sp>
      <p:sp>
        <p:nvSpPr>
          <p:cNvPr id="6150" name="Rectangle 3"/>
          <p:cNvSpPr>
            <a:spLocks noGrp="1" noChangeArrowheads="1"/>
          </p:cNvSpPr>
          <p:nvPr>
            <p:ph idx="1"/>
          </p:nvPr>
        </p:nvSpPr>
        <p:spPr/>
        <p:txBody>
          <a:bodyPr/>
          <a:lstStyle/>
          <a:p>
            <a:pPr eaLnBrk="1" hangingPunct="1">
              <a:lnSpc>
                <a:spcPct val="90000"/>
              </a:lnSpc>
              <a:buFontTx/>
              <a:buNone/>
            </a:pPr>
            <a:r>
              <a:rPr lang="en-US" altLang="en-US" sz="2400" smtClean="0">
                <a:solidFill>
                  <a:srgbClr val="339933"/>
                </a:solidFill>
              </a:rPr>
              <a:t>In practice there are as many publics as there are different people who care, positively or negatively, about a project.  Who they are may depend on their ethical, moral, interest, welfare etc. viewpoints.</a:t>
            </a:r>
          </a:p>
          <a:p>
            <a:pPr eaLnBrk="1" hangingPunct="1">
              <a:lnSpc>
                <a:spcPct val="90000"/>
              </a:lnSpc>
              <a:buFontTx/>
              <a:buNone/>
            </a:pPr>
            <a:endParaRPr lang="en-US" altLang="en-US" sz="2400" smtClean="0">
              <a:solidFill>
                <a:srgbClr val="339933"/>
              </a:solidFill>
            </a:endParaRPr>
          </a:p>
          <a:p>
            <a:pPr eaLnBrk="1" hangingPunct="1">
              <a:lnSpc>
                <a:spcPct val="90000"/>
              </a:lnSpc>
              <a:buFontTx/>
              <a:buNone/>
            </a:pPr>
            <a:r>
              <a:rPr lang="en-US" altLang="en-US" sz="2400" smtClean="0">
                <a:solidFill>
                  <a:srgbClr val="CC3300"/>
                </a:solidFill>
              </a:rPr>
              <a:t>Other reasons the public may be affected include:</a:t>
            </a:r>
          </a:p>
          <a:p>
            <a:pPr eaLnBrk="1" hangingPunct="1">
              <a:lnSpc>
                <a:spcPct val="90000"/>
              </a:lnSpc>
            </a:pPr>
            <a:r>
              <a:rPr lang="en-US" altLang="en-US" sz="2400" smtClean="0">
                <a:solidFill>
                  <a:srgbClr val="CC3300"/>
                </a:solidFill>
              </a:rPr>
              <a:t>Proximity – Pollution, Property values, Employment.</a:t>
            </a:r>
          </a:p>
          <a:p>
            <a:pPr eaLnBrk="1" hangingPunct="1">
              <a:lnSpc>
                <a:spcPct val="90000"/>
              </a:lnSpc>
            </a:pPr>
            <a:r>
              <a:rPr lang="en-US" altLang="en-US" sz="2400" smtClean="0">
                <a:solidFill>
                  <a:srgbClr val="CC3300"/>
                </a:solidFill>
              </a:rPr>
              <a:t>Economics – Landowners, House-owners.</a:t>
            </a:r>
          </a:p>
          <a:p>
            <a:pPr eaLnBrk="1" hangingPunct="1">
              <a:lnSpc>
                <a:spcPct val="90000"/>
              </a:lnSpc>
            </a:pPr>
            <a:r>
              <a:rPr lang="en-US" altLang="en-US" sz="2400" smtClean="0">
                <a:solidFill>
                  <a:srgbClr val="CC3300"/>
                </a:solidFill>
              </a:rPr>
              <a:t>Use – Amenity value, rights of way, vista.</a:t>
            </a:r>
          </a:p>
          <a:p>
            <a:pPr eaLnBrk="1" hangingPunct="1">
              <a:lnSpc>
                <a:spcPct val="90000"/>
              </a:lnSpc>
            </a:pPr>
            <a:r>
              <a:rPr lang="en-US" altLang="en-US" sz="2400" smtClean="0">
                <a:solidFill>
                  <a:srgbClr val="CC3300"/>
                </a:solidFill>
              </a:rPr>
              <a:t>Social and Environmental Issues – Justice and Risk.</a:t>
            </a:r>
            <a:endParaRPr lang="en-GB" altLang="en-US" sz="2400" smtClean="0">
              <a:solidFill>
                <a:srgbClr val="CC3300"/>
              </a:solidFill>
            </a:endParaRPr>
          </a:p>
          <a:p>
            <a:pPr eaLnBrk="1" hangingPunct="1">
              <a:lnSpc>
                <a:spcPct val="90000"/>
              </a:lnSpc>
            </a:pPr>
            <a:r>
              <a:rPr lang="en-US" altLang="en-US" sz="2400" smtClean="0">
                <a:solidFill>
                  <a:srgbClr val="CC3300"/>
                </a:solidFill>
              </a:rPr>
              <a:t>Values – Animal Rights, Ecology, Religion</a:t>
            </a:r>
            <a:r>
              <a:rPr lang="en-US" altLang="en-US" sz="2400" smtClean="0"/>
              <a:t>. </a:t>
            </a:r>
            <a:endParaRPr lang="en-GB" altLang="en-US" sz="2400" smtClean="0"/>
          </a:p>
        </p:txBody>
      </p:sp>
      <p:sp>
        <p:nvSpPr>
          <p:cNvPr id="4" name="Date Placeholder 3"/>
          <p:cNvSpPr>
            <a:spLocks noGrp="1"/>
          </p:cNvSpPr>
          <p:nvPr>
            <p:ph type="dt" sz="half" idx="10"/>
          </p:nvPr>
        </p:nvSpPr>
        <p:spPr/>
        <p:txBody>
          <a:bodyPr/>
          <a:lstStyle/>
          <a:p>
            <a:pPr>
              <a:defRPr/>
            </a:pPr>
            <a:fld id="{49A3ACE2-60A5-4B5B-B3A6-57F2E63F574E}"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AB28B135-FF7B-493F-B9BE-8DB81567B02D}" type="slidenum">
              <a:rPr lang="en-GB"/>
              <a:pPr>
                <a:defRPr/>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3" name="Rectangle 2"/>
          <p:cNvSpPr>
            <a:spLocks noGrp="1" noChangeArrowheads="1"/>
          </p:cNvSpPr>
          <p:nvPr>
            <p:ph type="title"/>
          </p:nvPr>
        </p:nvSpPr>
        <p:spPr/>
        <p:txBody>
          <a:bodyPr/>
          <a:lstStyle/>
          <a:p>
            <a:pPr eaLnBrk="1" hangingPunct="1"/>
            <a:r>
              <a:rPr lang="en-GB" altLang="en-US" sz="4800" b="1" smtClean="0">
                <a:solidFill>
                  <a:srgbClr val="CC3300"/>
                </a:solidFill>
                <a:latin typeface="Tahoma" pitchFamily="34" charset="0"/>
              </a:rPr>
              <a:t>Stakeholders</a:t>
            </a:r>
          </a:p>
        </p:txBody>
      </p:sp>
      <p:sp>
        <p:nvSpPr>
          <p:cNvPr id="10243" name="Rectangle 3"/>
          <p:cNvSpPr>
            <a:spLocks noGrp="1" noChangeArrowheads="1"/>
          </p:cNvSpPr>
          <p:nvPr>
            <p:ph idx="1"/>
          </p:nvPr>
        </p:nvSpPr>
        <p:spPr/>
        <p:txBody>
          <a:bodyPr rtlCol="0">
            <a:normAutofit fontScale="92500"/>
          </a:bodyPr>
          <a:lstStyle/>
          <a:p>
            <a:pPr eaLnBrk="1" fontAlgn="auto" hangingPunct="1">
              <a:lnSpc>
                <a:spcPct val="90000"/>
              </a:lnSpc>
              <a:spcAft>
                <a:spcPts val="0"/>
              </a:spcAft>
              <a:buFont typeface="Arial" pitchFamily="34" charset="0"/>
              <a:buChar char="•"/>
              <a:defRPr/>
            </a:pPr>
            <a:r>
              <a:rPr lang="en-GB" sz="2800" b="1" u="sng" dirty="0">
                <a:solidFill>
                  <a:srgbClr val="339933"/>
                </a:solidFill>
              </a:rPr>
              <a:t>Stakeholders</a:t>
            </a:r>
            <a:r>
              <a:rPr lang="en-GB" sz="2800" dirty="0">
                <a:solidFill>
                  <a:srgbClr val="339933"/>
                </a:solidFill>
              </a:rPr>
              <a:t>, of which the public is one, are literally those with a stake in an issue and may include non-governmental organizations (NGO’s), government or its agents, industry, individuals, communities etc.</a:t>
            </a:r>
            <a:r>
              <a:rPr lang="en-GB" sz="2800" dirty="0"/>
              <a:t> </a:t>
            </a:r>
            <a:endParaRPr lang="en-GB" sz="2800" dirty="0" smtClean="0"/>
          </a:p>
          <a:p>
            <a:pPr marL="0" indent="0" eaLnBrk="1" fontAlgn="auto" hangingPunct="1">
              <a:lnSpc>
                <a:spcPct val="90000"/>
              </a:lnSpc>
              <a:spcAft>
                <a:spcPts val="0"/>
              </a:spcAft>
              <a:buFont typeface="Arial" pitchFamily="34" charset="0"/>
              <a:buNone/>
              <a:defRPr/>
            </a:pPr>
            <a:r>
              <a:rPr lang="en-GB" sz="2800" dirty="0" smtClean="0"/>
              <a:t> </a:t>
            </a:r>
            <a:endParaRPr lang="en-GB" sz="2800" dirty="0"/>
          </a:p>
          <a:p>
            <a:pPr eaLnBrk="1" fontAlgn="auto" hangingPunct="1">
              <a:lnSpc>
                <a:spcPct val="90000"/>
              </a:lnSpc>
              <a:spcAft>
                <a:spcPts val="0"/>
              </a:spcAft>
              <a:buFont typeface="Arial" pitchFamily="34" charset="0"/>
              <a:buChar char="•"/>
              <a:defRPr/>
            </a:pPr>
            <a:r>
              <a:rPr lang="en-GB" sz="2800" dirty="0">
                <a:solidFill>
                  <a:schemeClr val="hlink"/>
                </a:solidFill>
              </a:rPr>
              <a:t>Stakeholders do not always want to be involved in an </a:t>
            </a:r>
            <a:r>
              <a:rPr lang="en-GB" sz="2800" dirty="0" smtClean="0">
                <a:solidFill>
                  <a:schemeClr val="hlink"/>
                </a:solidFill>
              </a:rPr>
              <a:t>environmental decision-making </a:t>
            </a:r>
            <a:r>
              <a:rPr lang="en-GB" sz="2800" dirty="0">
                <a:solidFill>
                  <a:schemeClr val="hlink"/>
                </a:solidFill>
              </a:rPr>
              <a:t>process, but they have the right to know, if their interests are affected.  </a:t>
            </a:r>
          </a:p>
          <a:p>
            <a:pPr eaLnBrk="1" fontAlgn="auto" hangingPunct="1">
              <a:lnSpc>
                <a:spcPct val="90000"/>
              </a:lnSpc>
              <a:spcAft>
                <a:spcPts val="0"/>
              </a:spcAft>
              <a:buFont typeface="Arial" pitchFamily="34" charset="0"/>
              <a:buChar char="•"/>
              <a:defRPr/>
            </a:pPr>
            <a:r>
              <a:rPr lang="en-GB" sz="2800" dirty="0">
                <a:solidFill>
                  <a:schemeClr val="hlink"/>
                </a:solidFill>
              </a:rPr>
              <a:t>They may </a:t>
            </a:r>
            <a:r>
              <a:rPr lang="en-GB" sz="2800" dirty="0" smtClean="0">
                <a:solidFill>
                  <a:schemeClr val="hlink"/>
                </a:solidFill>
              </a:rPr>
              <a:t>also want </a:t>
            </a:r>
            <a:r>
              <a:rPr lang="en-GB" sz="2800" dirty="0">
                <a:solidFill>
                  <a:schemeClr val="hlink"/>
                </a:solidFill>
              </a:rPr>
              <a:t>to become involved at different stages of </a:t>
            </a:r>
            <a:r>
              <a:rPr lang="en-GB" sz="2800" dirty="0" smtClean="0">
                <a:solidFill>
                  <a:schemeClr val="hlink"/>
                </a:solidFill>
              </a:rPr>
              <a:t>the </a:t>
            </a:r>
            <a:r>
              <a:rPr lang="en-GB" sz="2800" dirty="0">
                <a:solidFill>
                  <a:schemeClr val="hlink"/>
                </a:solidFill>
              </a:rPr>
              <a:t>process </a:t>
            </a:r>
          </a:p>
          <a:p>
            <a:pPr eaLnBrk="1" fontAlgn="auto" hangingPunct="1">
              <a:lnSpc>
                <a:spcPct val="90000"/>
              </a:lnSpc>
              <a:spcAft>
                <a:spcPts val="0"/>
              </a:spcAft>
              <a:buFont typeface="Arial" pitchFamily="34" charset="0"/>
              <a:buChar char="•"/>
              <a:defRPr/>
            </a:pPr>
            <a:endParaRPr lang="en-GB" sz="2800" dirty="0">
              <a:solidFill>
                <a:schemeClr val="hlink"/>
              </a:solidFill>
            </a:endParaRPr>
          </a:p>
        </p:txBody>
      </p:sp>
      <p:sp>
        <p:nvSpPr>
          <p:cNvPr id="4" name="Date Placeholder 3"/>
          <p:cNvSpPr>
            <a:spLocks noGrp="1"/>
          </p:cNvSpPr>
          <p:nvPr>
            <p:ph type="dt" sz="half" idx="10"/>
          </p:nvPr>
        </p:nvSpPr>
        <p:spPr/>
        <p:txBody>
          <a:bodyPr/>
          <a:lstStyle/>
          <a:p>
            <a:pPr>
              <a:defRPr/>
            </a:pPr>
            <a:fld id="{F87BE153-2BD4-4AAC-B83B-EDC322B4B83F}"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744F51DB-5FC9-4492-B576-12CBEAE95336}" type="slidenum">
              <a:rPr lang="en-GB"/>
              <a:pPr>
                <a:defRPr/>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Rectangle 2"/>
          <p:cNvSpPr>
            <a:spLocks noGrp="1" noChangeArrowheads="1"/>
          </p:cNvSpPr>
          <p:nvPr>
            <p:ph type="title"/>
          </p:nvPr>
        </p:nvSpPr>
        <p:spPr/>
        <p:txBody>
          <a:bodyPr/>
          <a:lstStyle/>
          <a:p>
            <a:pPr eaLnBrk="1" hangingPunct="1"/>
            <a:r>
              <a:rPr lang="en-GB" altLang="en-US" smtClean="0">
                <a:solidFill>
                  <a:srgbClr val="CC3300"/>
                </a:solidFill>
              </a:rPr>
              <a:t>What is Participation?</a:t>
            </a:r>
          </a:p>
        </p:txBody>
      </p:sp>
      <p:sp>
        <p:nvSpPr>
          <p:cNvPr id="9222" name="Rectangle 3"/>
          <p:cNvSpPr>
            <a:spLocks noGrp="1" noChangeArrowheads="1"/>
          </p:cNvSpPr>
          <p:nvPr>
            <p:ph idx="1"/>
          </p:nvPr>
        </p:nvSpPr>
        <p:spPr/>
        <p:txBody>
          <a:bodyPr/>
          <a:lstStyle/>
          <a:p>
            <a:pPr eaLnBrk="1" hangingPunct="1">
              <a:lnSpc>
                <a:spcPct val="90000"/>
              </a:lnSpc>
              <a:buFontTx/>
              <a:buNone/>
            </a:pPr>
            <a:r>
              <a:rPr lang="en-GB" altLang="en-US" smtClean="0">
                <a:solidFill>
                  <a:schemeClr val="hlink"/>
                </a:solidFill>
              </a:rPr>
              <a:t>Public participation or Public Involvement, means different things to different people.  </a:t>
            </a:r>
          </a:p>
          <a:p>
            <a:pPr eaLnBrk="1" hangingPunct="1">
              <a:lnSpc>
                <a:spcPct val="90000"/>
              </a:lnSpc>
              <a:buFontTx/>
              <a:buNone/>
            </a:pPr>
            <a:r>
              <a:rPr lang="en-GB" altLang="en-US" smtClean="0">
                <a:solidFill>
                  <a:schemeClr val="hlink"/>
                </a:solidFill>
              </a:rPr>
              <a:t>The level at which the public is involved varies with the relevant legislation, and the attitudes of the other stakeholders.</a:t>
            </a:r>
            <a:r>
              <a:rPr lang="en-GB" altLang="en-US" smtClean="0"/>
              <a:t> </a:t>
            </a:r>
          </a:p>
          <a:p>
            <a:pPr eaLnBrk="1" hangingPunct="1">
              <a:lnSpc>
                <a:spcPct val="90000"/>
              </a:lnSpc>
              <a:buFontTx/>
              <a:buNone/>
            </a:pPr>
            <a:r>
              <a:rPr lang="en-GB" altLang="zh-CN" smtClean="0">
                <a:solidFill>
                  <a:srgbClr val="FF0000"/>
                </a:solidFill>
              </a:rPr>
              <a:t>Simply stated, to participate is to take part, to share and act together.</a:t>
            </a:r>
            <a:r>
              <a:rPr lang="en-GB" altLang="zh-CN" smtClean="0"/>
              <a:t> </a:t>
            </a:r>
          </a:p>
          <a:p>
            <a:pPr eaLnBrk="1" hangingPunct="1">
              <a:lnSpc>
                <a:spcPct val="90000"/>
              </a:lnSpc>
              <a:buFontTx/>
              <a:buNone/>
            </a:pPr>
            <a:r>
              <a:rPr lang="en-GB" altLang="zh-CN" smtClean="0">
                <a:solidFill>
                  <a:srgbClr val="339933"/>
                </a:solidFill>
              </a:rPr>
              <a:t>Participation is an essential part of developing a sustainable future.</a:t>
            </a:r>
            <a:endParaRPr lang="en-GB" altLang="en-US" smtClean="0">
              <a:solidFill>
                <a:srgbClr val="339933"/>
              </a:solidFill>
            </a:endParaRPr>
          </a:p>
        </p:txBody>
      </p:sp>
      <p:sp>
        <p:nvSpPr>
          <p:cNvPr id="4" name="Date Placeholder 3"/>
          <p:cNvSpPr>
            <a:spLocks noGrp="1"/>
          </p:cNvSpPr>
          <p:nvPr>
            <p:ph type="dt" sz="half" idx="10"/>
          </p:nvPr>
        </p:nvSpPr>
        <p:spPr/>
        <p:txBody>
          <a:bodyPr/>
          <a:lstStyle/>
          <a:p>
            <a:pPr>
              <a:defRPr/>
            </a:pPr>
            <a:fld id="{140AA1E9-6020-4C66-A06A-0C7AA678B42B}"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18DBA756-123D-4738-AC3D-78FD679ECC4A}" type="slidenum">
              <a:rPr lang="en-GB"/>
              <a:pPr>
                <a:defRPr/>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4000"/>
              <a:t/>
            </a:r>
            <a:br>
              <a:rPr lang="en-GB" sz="4000"/>
            </a:br>
            <a:r>
              <a:rPr lang="en-GB" sz="4000">
                <a:solidFill>
                  <a:srgbClr val="CC3300"/>
                </a:solidFill>
              </a:rPr>
              <a:t>What is Environmental Decision-Making?</a:t>
            </a:r>
            <a:br>
              <a:rPr lang="en-GB" sz="4000">
                <a:solidFill>
                  <a:srgbClr val="CC3300"/>
                </a:solidFill>
              </a:rPr>
            </a:br>
            <a:endParaRPr lang="en-GB" sz="4000">
              <a:solidFill>
                <a:srgbClr val="CC3300"/>
              </a:solidFill>
            </a:endParaRPr>
          </a:p>
        </p:txBody>
      </p:sp>
      <p:sp>
        <p:nvSpPr>
          <p:cNvPr id="10246" name="Rectangle 3"/>
          <p:cNvSpPr>
            <a:spLocks noGrp="1" noChangeArrowheads="1"/>
          </p:cNvSpPr>
          <p:nvPr>
            <p:ph idx="1"/>
          </p:nvPr>
        </p:nvSpPr>
        <p:spPr/>
        <p:txBody>
          <a:bodyPr/>
          <a:lstStyle/>
          <a:p>
            <a:pPr eaLnBrk="1" hangingPunct="1">
              <a:lnSpc>
                <a:spcPct val="90000"/>
              </a:lnSpc>
            </a:pPr>
            <a:r>
              <a:rPr lang="en-GB" altLang="en-US" smtClean="0">
                <a:solidFill>
                  <a:srgbClr val="FF0000"/>
                </a:solidFill>
              </a:rPr>
              <a:t>any process of decision-making where consequent significant environmental impacts are a possibility.</a:t>
            </a:r>
            <a:r>
              <a:rPr lang="en-GB" altLang="en-US" smtClean="0"/>
              <a:t> </a:t>
            </a:r>
          </a:p>
          <a:p>
            <a:pPr eaLnBrk="1" hangingPunct="1">
              <a:lnSpc>
                <a:spcPct val="90000"/>
              </a:lnSpc>
            </a:pPr>
            <a:r>
              <a:rPr lang="en-GB" altLang="en-US" smtClean="0">
                <a:solidFill>
                  <a:srgbClr val="0066CC"/>
                </a:solidFill>
              </a:rPr>
              <a:t>includes law making, policy making, spatial planning, strategic planning, resource management planning, licensing of industry e.g. IPPC, environmental assessment (EIA), budgetary decisions etc. </a:t>
            </a:r>
          </a:p>
        </p:txBody>
      </p:sp>
      <p:sp>
        <p:nvSpPr>
          <p:cNvPr id="4" name="Date Placeholder 3"/>
          <p:cNvSpPr>
            <a:spLocks noGrp="1"/>
          </p:cNvSpPr>
          <p:nvPr>
            <p:ph type="dt" sz="half" idx="10"/>
          </p:nvPr>
        </p:nvSpPr>
        <p:spPr/>
        <p:txBody>
          <a:bodyPr/>
          <a:lstStyle/>
          <a:p>
            <a:pPr>
              <a:defRPr/>
            </a:pPr>
            <a:fld id="{8486A244-04EF-4EBB-B987-1A57244B3515}"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9030CC83-7585-4CA0-86A3-0215E69AA54F}" type="slidenum">
              <a:rPr lang="en-GB"/>
              <a:pPr>
                <a:defRPr/>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Rectangle 2"/>
          <p:cNvSpPr>
            <a:spLocks noGrp="1" noChangeArrowheads="1"/>
          </p:cNvSpPr>
          <p:nvPr>
            <p:ph type="title"/>
          </p:nvPr>
        </p:nvSpPr>
        <p:spPr/>
        <p:txBody>
          <a:bodyPr/>
          <a:lstStyle/>
          <a:p>
            <a:pPr eaLnBrk="1" hangingPunct="1"/>
            <a:r>
              <a:rPr lang="en-GB" altLang="en-US" sz="4800" b="1" smtClean="0">
                <a:solidFill>
                  <a:srgbClr val="660033"/>
                </a:solidFill>
              </a:rPr>
              <a:t>DAD or DEAD</a:t>
            </a:r>
          </a:p>
        </p:txBody>
      </p:sp>
      <p:sp>
        <p:nvSpPr>
          <p:cNvPr id="11270" name="Rectangle 3"/>
          <p:cNvSpPr>
            <a:spLocks noGrp="1" noChangeArrowheads="1"/>
          </p:cNvSpPr>
          <p:nvPr>
            <p:ph idx="1"/>
          </p:nvPr>
        </p:nvSpPr>
        <p:spPr/>
        <p:txBody>
          <a:bodyPr/>
          <a:lstStyle/>
          <a:p>
            <a:pPr eaLnBrk="1" hangingPunct="1">
              <a:lnSpc>
                <a:spcPct val="90000"/>
              </a:lnSpc>
            </a:pPr>
            <a:r>
              <a:rPr lang="en-GB" altLang="en-US" smtClean="0">
                <a:solidFill>
                  <a:srgbClr val="FF0000"/>
                </a:solidFill>
              </a:rPr>
              <a:t>Studies indicate a serious gap in understanding and trust between stakeholders</a:t>
            </a:r>
            <a:r>
              <a:rPr lang="en-GB" altLang="en-US" smtClean="0"/>
              <a:t>  </a:t>
            </a:r>
          </a:p>
          <a:p>
            <a:pPr eaLnBrk="1" hangingPunct="1">
              <a:lnSpc>
                <a:spcPct val="90000"/>
              </a:lnSpc>
            </a:pPr>
            <a:r>
              <a:rPr lang="en-GB" altLang="en-US" smtClean="0">
                <a:solidFill>
                  <a:srgbClr val="003366"/>
                </a:solidFill>
              </a:rPr>
              <a:t>Existing decision-making structures are often based on either the traditional DAD (Decide, Announce and Defend) or DEAD (Decide, Educate, Announce and Defend) methods, and this can be seen as one source of this gap in trust.</a:t>
            </a:r>
          </a:p>
        </p:txBody>
      </p:sp>
      <p:sp>
        <p:nvSpPr>
          <p:cNvPr id="4" name="Date Placeholder 3"/>
          <p:cNvSpPr>
            <a:spLocks noGrp="1"/>
          </p:cNvSpPr>
          <p:nvPr>
            <p:ph type="dt" sz="half" idx="10"/>
          </p:nvPr>
        </p:nvSpPr>
        <p:spPr/>
        <p:txBody>
          <a:bodyPr/>
          <a:lstStyle/>
          <a:p>
            <a:pPr>
              <a:defRPr/>
            </a:pPr>
            <a:fld id="{ADE0AF15-2A55-4F6B-BEF5-98F3DF54ED47}"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20987705-58AC-4587-A56F-02048FC77796}" type="slidenum">
              <a:rPr lang="en-GB"/>
              <a:pPr>
                <a:defRPr/>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5"/>
          <p:cNvSpPr>
            <a:spLocks noGrp="1" noChangeArrowheads="1"/>
          </p:cNvSpPr>
          <p:nvPr>
            <p:ph type="title"/>
          </p:nvPr>
        </p:nvSpPr>
        <p:spPr/>
        <p:txBody>
          <a:bodyPr/>
          <a:lstStyle/>
          <a:p>
            <a:pPr eaLnBrk="1" hangingPunct="1"/>
            <a:endParaRPr lang="en-US" altLang="en-US" smtClean="0"/>
          </a:p>
        </p:txBody>
      </p:sp>
      <p:pic>
        <p:nvPicPr>
          <p:cNvPr id="12294" name="Picture 4"/>
          <p:cNvPicPr>
            <a:picLocks noGrp="1" noChangeAspect="1" noChangeArrowheads="1"/>
          </p:cNvPicPr>
          <p:nvPr>
            <p:ph idx="1"/>
          </p:nvPr>
        </p:nvPicPr>
        <p:blipFill>
          <a:blip r:embed="rId2"/>
          <a:srcRect/>
          <a:stretch>
            <a:fillRect/>
          </a:stretch>
        </p:blipFill>
        <p:spPr>
          <a:xfrm>
            <a:off x="468313" y="260350"/>
            <a:ext cx="8207375" cy="5832475"/>
          </a:xfrm>
        </p:spPr>
      </p:pic>
      <p:sp>
        <p:nvSpPr>
          <p:cNvPr id="4" name="Date Placeholder 3"/>
          <p:cNvSpPr>
            <a:spLocks noGrp="1"/>
          </p:cNvSpPr>
          <p:nvPr>
            <p:ph type="dt" sz="half" idx="10"/>
          </p:nvPr>
        </p:nvSpPr>
        <p:spPr/>
        <p:txBody>
          <a:bodyPr/>
          <a:lstStyle/>
          <a:p>
            <a:pPr>
              <a:defRPr/>
            </a:pPr>
            <a:fld id="{BA502620-EDBF-4D0A-AAF7-989D7A077BA9}"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6DB08DBD-1BFB-4788-A999-0F38074BE0D4}" type="slidenum">
              <a:rPr lang="en-GB"/>
              <a:pPr>
                <a:defRPr/>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sz="4000" dirty="0">
                <a:solidFill>
                  <a:srgbClr val="CC3300"/>
                </a:solidFill>
              </a:rPr>
              <a:t>Degrees of Citizen Power</a:t>
            </a:r>
            <a:br>
              <a:rPr lang="en-US" sz="4000" dirty="0">
                <a:solidFill>
                  <a:srgbClr val="CC3300"/>
                </a:solidFill>
              </a:rPr>
            </a:br>
            <a:r>
              <a:rPr lang="en-US" sz="4000" dirty="0" err="1">
                <a:solidFill>
                  <a:srgbClr val="CC3300"/>
                </a:solidFill>
              </a:rPr>
              <a:t>Arnstein’s</a:t>
            </a:r>
            <a:r>
              <a:rPr lang="en-US" sz="4000" dirty="0">
                <a:solidFill>
                  <a:srgbClr val="CC3300"/>
                </a:solidFill>
              </a:rPr>
              <a:t> Ladder </a:t>
            </a:r>
            <a:endParaRPr lang="en-GB" sz="4000" dirty="0">
              <a:solidFill>
                <a:srgbClr val="CC3300"/>
              </a:solidFill>
            </a:endParaRPr>
          </a:p>
        </p:txBody>
      </p:sp>
      <p:sp>
        <p:nvSpPr>
          <p:cNvPr id="13318" name="Rectangle 3"/>
          <p:cNvSpPr>
            <a:spLocks noGrp="1" noChangeArrowheads="1"/>
          </p:cNvSpPr>
          <p:nvPr>
            <p:ph type="body" sz="half" idx="1"/>
          </p:nvPr>
        </p:nvSpPr>
        <p:spPr/>
        <p:txBody>
          <a:bodyPr/>
          <a:lstStyle/>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endParaRPr lang="en-GB" altLang="en-US" sz="2400" b="1" smtClean="0"/>
          </a:p>
          <a:p>
            <a:pPr eaLnBrk="1" hangingPunct="1">
              <a:lnSpc>
                <a:spcPct val="80000"/>
              </a:lnSpc>
              <a:buFontTx/>
              <a:buNone/>
            </a:pPr>
            <a:r>
              <a:rPr lang="en-GB" altLang="en-US" sz="2400" b="1" smtClean="0"/>
              <a:t>Increasing </a:t>
            </a:r>
          </a:p>
          <a:p>
            <a:pPr eaLnBrk="1" hangingPunct="1">
              <a:lnSpc>
                <a:spcPct val="80000"/>
              </a:lnSpc>
              <a:buFontTx/>
              <a:buNone/>
            </a:pPr>
            <a:r>
              <a:rPr lang="en-GB" altLang="en-US" sz="2400" b="1" smtClean="0"/>
              <a:t>Public </a:t>
            </a:r>
          </a:p>
          <a:p>
            <a:pPr eaLnBrk="1" hangingPunct="1">
              <a:lnSpc>
                <a:spcPct val="80000"/>
              </a:lnSpc>
              <a:buFontTx/>
              <a:buNone/>
            </a:pPr>
            <a:r>
              <a:rPr lang="en-GB" altLang="en-US" sz="2400" b="1" smtClean="0"/>
              <a:t>Power</a:t>
            </a:r>
          </a:p>
        </p:txBody>
      </p:sp>
      <p:graphicFrame>
        <p:nvGraphicFramePr>
          <p:cNvPr id="9277" name="Group 61"/>
          <p:cNvGraphicFramePr>
            <a:graphicFrameLocks noGrp="1"/>
          </p:cNvGraphicFramePr>
          <p:nvPr>
            <p:ph sz="quarter" idx="2"/>
          </p:nvPr>
        </p:nvGraphicFramePr>
        <p:xfrm>
          <a:off x="2195513" y="1700213"/>
          <a:ext cx="4038600" cy="4145216"/>
        </p:xfrm>
        <a:graphic>
          <a:graphicData uri="http://schemas.openxmlformats.org/drawingml/2006/table">
            <a:tbl>
              <a:tblPr/>
              <a:tblGrid>
                <a:gridCol w="669925"/>
                <a:gridCol w="3368675"/>
              </a:tblGrid>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8</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Citizen Control</a:t>
                      </a:r>
                      <a:endParaRPr kumimoji="0" lang="en-GB" sz="2800" b="1"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7</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Delegated Power</a:t>
                      </a:r>
                      <a:endParaRPr kumimoji="0" lang="en-GB" sz="2800" b="1"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6</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Partnership</a:t>
                      </a:r>
                      <a:endParaRPr kumimoji="0" lang="en-GB" sz="2800" b="1"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5</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Placation</a:t>
                      </a:r>
                      <a:endParaRPr kumimoji="0" lang="en-GB" sz="2800" b="1"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4</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Consultation</a:t>
                      </a:r>
                      <a:endParaRPr kumimoji="0" lang="en-GB" sz="2800" b="1"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3</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Informing </a:t>
                      </a:r>
                      <a:endParaRPr kumimoji="0" lang="en-GB" sz="2800" b="0"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2</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Therapy</a:t>
                      </a:r>
                      <a:endParaRPr kumimoji="0" lang="en-GB" sz="2800" b="0"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1</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smtClean="0">
                          <a:ln>
                            <a:noFill/>
                          </a:ln>
                          <a:solidFill>
                            <a:schemeClr val="tx1"/>
                          </a:solidFill>
                          <a:effectLst/>
                          <a:latin typeface="Arial" charset="0"/>
                        </a:rPr>
                        <a:t>Manipulation</a:t>
                      </a:r>
                      <a:endParaRPr kumimoji="0" lang="en-GB" sz="2800" b="0"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9287" name="Group 71"/>
          <p:cNvGraphicFramePr>
            <a:graphicFrameLocks noGrp="1"/>
          </p:cNvGraphicFramePr>
          <p:nvPr>
            <p:ph sz="quarter" idx="3"/>
          </p:nvPr>
        </p:nvGraphicFramePr>
        <p:xfrm>
          <a:off x="6227763" y="1700213"/>
          <a:ext cx="2459037" cy="4105276"/>
        </p:xfrm>
        <a:graphic>
          <a:graphicData uri="http://schemas.openxmlformats.org/drawingml/2006/table">
            <a:tbl>
              <a:tblPr/>
              <a:tblGrid>
                <a:gridCol w="2459037"/>
              </a:tblGrid>
              <a:tr h="15843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smtClean="0">
                          <a:ln>
                            <a:noFill/>
                          </a:ln>
                          <a:solidFill>
                            <a:schemeClr val="tx1"/>
                          </a:solidFill>
                          <a:effectLst/>
                          <a:latin typeface="Arial" charset="0"/>
                        </a:rPr>
                        <a:t>Degrees of Citizen Power</a:t>
                      </a:r>
                      <a:r>
                        <a:rPr kumimoji="0" lang="en-GB" sz="2800" b="0" i="0" u="none" strike="noStrike" cap="none" normalizeH="0" baseline="0" dirty="0" smtClean="0">
                          <a:ln>
                            <a:noFill/>
                          </a:ln>
                          <a:solidFill>
                            <a:schemeClr val="tx1"/>
                          </a:solidFill>
                          <a:effectLst/>
                          <a:latin typeface="Arial" charset="0"/>
                        </a:rPr>
                        <a:t> </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128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smtClean="0">
                          <a:ln>
                            <a:noFill/>
                          </a:ln>
                          <a:solidFill>
                            <a:schemeClr val="tx1"/>
                          </a:solidFill>
                          <a:effectLst/>
                          <a:latin typeface="Arial" charset="0"/>
                        </a:rPr>
                        <a:t>Degrees of Tokenism</a:t>
                      </a:r>
                      <a:r>
                        <a:rPr kumimoji="0" lang="en-GB" sz="2800" b="0" i="0" u="none" strike="noStrike" cap="none" normalizeH="0" baseline="0" smtClean="0">
                          <a:ln>
                            <a:noFill/>
                          </a:ln>
                          <a:solidFill>
                            <a:schemeClr val="tx1"/>
                          </a:solidFill>
                          <a:effectLst/>
                          <a:latin typeface="Arial" charset="0"/>
                        </a:rPr>
                        <a:t> </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08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smtClean="0">
                          <a:ln>
                            <a:noFill/>
                          </a:ln>
                          <a:solidFill>
                            <a:schemeClr val="tx1"/>
                          </a:solidFill>
                          <a:effectLst/>
                          <a:latin typeface="Arial" charset="0"/>
                        </a:rPr>
                        <a:t>Non-Participation. </a:t>
                      </a:r>
                      <a:endParaRPr kumimoji="0" lang="en-GB"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4" name="Date Placeholder 5"/>
          <p:cNvSpPr>
            <a:spLocks noGrp="1"/>
          </p:cNvSpPr>
          <p:nvPr>
            <p:ph type="dt" sz="half" idx="10"/>
          </p:nvPr>
        </p:nvSpPr>
        <p:spPr/>
        <p:txBody>
          <a:bodyPr/>
          <a:lstStyle/>
          <a:p>
            <a:pPr>
              <a:defRPr/>
            </a:pPr>
            <a:fld id="{6E23261B-D6F7-4947-BDE0-C8F4E806D212}" type="datetime1">
              <a:rPr lang="en-GB"/>
              <a:pPr>
                <a:defRPr/>
              </a:pPr>
              <a:t>11/02/2014</a:t>
            </a:fld>
            <a:endParaRPr lang="en-GB"/>
          </a:p>
        </p:txBody>
      </p:sp>
      <p:sp>
        <p:nvSpPr>
          <p:cNvPr id="45" name="Footer Placeholder 6"/>
          <p:cNvSpPr>
            <a:spLocks noGrp="1"/>
          </p:cNvSpPr>
          <p:nvPr>
            <p:ph type="ftr" sz="quarter" idx="11"/>
          </p:nvPr>
        </p:nvSpPr>
        <p:spPr/>
        <p:txBody>
          <a:bodyPr/>
          <a:lstStyle/>
          <a:p>
            <a:pPr>
              <a:defRPr/>
            </a:pPr>
            <a:r>
              <a:rPr lang="en-IE" dirty="0"/>
              <a:t>Michael Ewing, </a:t>
            </a:r>
          </a:p>
          <a:p>
            <a:pPr>
              <a:defRPr/>
            </a:pPr>
            <a:r>
              <a:rPr lang="en-IE" dirty="0"/>
              <a:t>Environmental Pillar of Social Partnership, Ireland</a:t>
            </a:r>
            <a:endParaRPr lang="en-GB" dirty="0"/>
          </a:p>
        </p:txBody>
      </p:sp>
      <p:sp>
        <p:nvSpPr>
          <p:cNvPr id="46" name="Slide Number Placeholder 7"/>
          <p:cNvSpPr>
            <a:spLocks noGrp="1"/>
          </p:cNvSpPr>
          <p:nvPr>
            <p:ph type="sldNum" sz="quarter" idx="12"/>
          </p:nvPr>
        </p:nvSpPr>
        <p:spPr/>
        <p:txBody>
          <a:bodyPr/>
          <a:lstStyle/>
          <a:p>
            <a:pPr>
              <a:defRPr/>
            </a:pPr>
            <a:fld id="{9F5D9728-A899-4DBC-96F9-691CD3EFBF97}" type="slidenum">
              <a:rPr lang="en-GB"/>
              <a:pPr>
                <a:defRPr/>
              </a:pPr>
              <a:t>10</a:t>
            </a:fld>
            <a:endParaRPr lang="en-GB"/>
          </a:p>
        </p:txBody>
      </p:sp>
      <p:sp>
        <p:nvSpPr>
          <p:cNvPr id="13348" name="AutoShape 47"/>
          <p:cNvSpPr>
            <a:spLocks noChangeArrowheads="1"/>
          </p:cNvSpPr>
          <p:nvPr/>
        </p:nvSpPr>
        <p:spPr bwMode="auto">
          <a:xfrm>
            <a:off x="755650" y="1773238"/>
            <a:ext cx="792163" cy="3095625"/>
          </a:xfrm>
          <a:prstGeom prst="upArrow">
            <a:avLst>
              <a:gd name="adj1" fmla="val 50000"/>
              <a:gd name="adj2" fmla="val 97695"/>
            </a:avLst>
          </a:prstGeom>
          <a:solidFill>
            <a:schemeClr val="accent1"/>
          </a:solidFill>
          <a:ln w="9525">
            <a:solidFill>
              <a:schemeClr val="tx1"/>
            </a:solidFill>
            <a:miter lim="800000"/>
            <a:headEnd/>
            <a:tailEnd/>
          </a:ln>
        </p:spPr>
        <p:txBody>
          <a:bodyPr wrap="none" anchor="ctr"/>
          <a:lstStyle/>
          <a:p>
            <a:endParaRPr lang="en-GB" altLang="en-US">
              <a:latin typeface="Calibri"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Rectangle 2"/>
          <p:cNvSpPr>
            <a:spLocks noGrp="1" noChangeArrowheads="1"/>
          </p:cNvSpPr>
          <p:nvPr>
            <p:ph type="title"/>
          </p:nvPr>
        </p:nvSpPr>
        <p:spPr>
          <a:xfrm>
            <a:off x="457200" y="0"/>
            <a:ext cx="8229600" cy="981075"/>
          </a:xfrm>
        </p:spPr>
        <p:txBody>
          <a:bodyPr/>
          <a:lstStyle/>
          <a:p>
            <a:pPr eaLnBrk="1" hangingPunct="1"/>
            <a:r>
              <a:rPr lang="en-GB" altLang="en-US" sz="4000" smtClean="0">
                <a:solidFill>
                  <a:srgbClr val="003366"/>
                </a:solidFill>
              </a:rPr>
              <a:t>Guiding Principles for Participation</a:t>
            </a:r>
          </a:p>
        </p:txBody>
      </p:sp>
      <p:sp>
        <p:nvSpPr>
          <p:cNvPr id="14342" name="Rectangle 3"/>
          <p:cNvSpPr>
            <a:spLocks noGrp="1" noChangeArrowheads="1"/>
          </p:cNvSpPr>
          <p:nvPr>
            <p:ph idx="1"/>
          </p:nvPr>
        </p:nvSpPr>
        <p:spPr>
          <a:xfrm>
            <a:off x="457200" y="908050"/>
            <a:ext cx="8229600" cy="5218113"/>
          </a:xfrm>
        </p:spPr>
        <p:txBody>
          <a:bodyPr>
            <a:normAutofit lnSpcReduction="10000"/>
          </a:bodyPr>
          <a:lstStyle/>
          <a:p>
            <a:pPr eaLnBrk="1" hangingPunct="1">
              <a:lnSpc>
                <a:spcPct val="80000"/>
              </a:lnSpc>
            </a:pPr>
            <a:r>
              <a:rPr lang="en-US" altLang="en-US" sz="2400" smtClean="0">
                <a:solidFill>
                  <a:srgbClr val="339933"/>
                </a:solidFill>
              </a:rPr>
              <a:t>Plan early for public participation - resources needed to support the process, and identify the limitations of finances.</a:t>
            </a:r>
          </a:p>
          <a:p>
            <a:pPr eaLnBrk="1" hangingPunct="1">
              <a:lnSpc>
                <a:spcPct val="80000"/>
              </a:lnSpc>
            </a:pPr>
            <a:r>
              <a:rPr lang="en-US" altLang="en-US" sz="2400" smtClean="0">
                <a:solidFill>
                  <a:srgbClr val="CC3300"/>
                </a:solidFill>
              </a:rPr>
              <a:t>Identify stakeholders and their legitimacy and/or representativeness.</a:t>
            </a:r>
          </a:p>
          <a:p>
            <a:pPr eaLnBrk="1" hangingPunct="1">
              <a:lnSpc>
                <a:spcPct val="80000"/>
              </a:lnSpc>
            </a:pPr>
            <a:r>
              <a:rPr lang="en-US" altLang="en-US" sz="2400" b="1" smtClean="0">
                <a:solidFill>
                  <a:srgbClr val="000066"/>
                </a:solidFill>
              </a:rPr>
              <a:t>Make it clear at the outset just how much influence the public can have</a:t>
            </a:r>
            <a:r>
              <a:rPr lang="en-US" altLang="en-US" sz="2400" smtClean="0"/>
              <a:t> </a:t>
            </a:r>
          </a:p>
          <a:p>
            <a:pPr eaLnBrk="1" hangingPunct="1">
              <a:lnSpc>
                <a:spcPct val="80000"/>
              </a:lnSpc>
            </a:pPr>
            <a:r>
              <a:rPr lang="en-US" altLang="en-US" sz="2400" smtClean="0">
                <a:solidFill>
                  <a:srgbClr val="339933"/>
                </a:solidFill>
              </a:rPr>
              <a:t>Identify the appropriate techniques to be used for each stage of the process</a:t>
            </a:r>
          </a:p>
          <a:p>
            <a:pPr eaLnBrk="1" hangingPunct="1">
              <a:lnSpc>
                <a:spcPct val="80000"/>
              </a:lnSpc>
            </a:pPr>
            <a:r>
              <a:rPr lang="en-US" altLang="en-US" sz="2400" smtClean="0">
                <a:solidFill>
                  <a:srgbClr val="CC3300"/>
                </a:solidFill>
              </a:rPr>
              <a:t>Provide information in a form that the recipients can understand</a:t>
            </a:r>
          </a:p>
          <a:p>
            <a:pPr eaLnBrk="1" hangingPunct="1">
              <a:lnSpc>
                <a:spcPct val="80000"/>
              </a:lnSpc>
            </a:pPr>
            <a:r>
              <a:rPr lang="en-US" altLang="en-US" sz="2400" smtClean="0">
                <a:solidFill>
                  <a:srgbClr val="339933"/>
                </a:solidFill>
              </a:rPr>
              <a:t>Hold events at a time and venue to suit all participants.</a:t>
            </a:r>
          </a:p>
          <a:p>
            <a:pPr eaLnBrk="1" hangingPunct="1">
              <a:lnSpc>
                <a:spcPct val="80000"/>
              </a:lnSpc>
            </a:pPr>
            <a:r>
              <a:rPr lang="en-US" altLang="en-US" sz="2400" smtClean="0">
                <a:solidFill>
                  <a:srgbClr val="CC3300"/>
                </a:solidFill>
              </a:rPr>
              <a:t>Allow sufficient time for assimilation and response to information.</a:t>
            </a:r>
          </a:p>
          <a:p>
            <a:pPr eaLnBrk="1" hangingPunct="1">
              <a:lnSpc>
                <a:spcPct val="80000"/>
              </a:lnSpc>
            </a:pPr>
            <a:r>
              <a:rPr lang="en-US" altLang="en-US" sz="2400" smtClean="0">
                <a:solidFill>
                  <a:srgbClr val="339933"/>
                </a:solidFill>
              </a:rPr>
              <a:t>Ensure inputs of stakeholders are integrated into any decisions made as well as feedback on all issues raised.</a:t>
            </a:r>
            <a:endParaRPr lang="en-GB" altLang="en-US" sz="2400" smtClean="0">
              <a:solidFill>
                <a:srgbClr val="339933"/>
              </a:solidFill>
            </a:endParaRPr>
          </a:p>
        </p:txBody>
      </p:sp>
      <p:sp>
        <p:nvSpPr>
          <p:cNvPr id="4" name="Date Placeholder 3"/>
          <p:cNvSpPr>
            <a:spLocks noGrp="1"/>
          </p:cNvSpPr>
          <p:nvPr>
            <p:ph type="dt" sz="half" idx="10"/>
          </p:nvPr>
        </p:nvSpPr>
        <p:spPr/>
        <p:txBody>
          <a:bodyPr/>
          <a:lstStyle/>
          <a:p>
            <a:pPr>
              <a:defRPr/>
            </a:pPr>
            <a:fld id="{29AAC051-38B8-40C5-8459-1220231E0D13}"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88D52C0D-3623-40AA-8C74-9166FF3AF9ED}" type="slidenum">
              <a:rPr lang="en-GB"/>
              <a:pPr>
                <a:defRPr/>
              </a:pPr>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5" name="Rectangle 2"/>
          <p:cNvSpPr>
            <a:spLocks noGrp="1" noChangeArrowheads="1"/>
          </p:cNvSpPr>
          <p:nvPr>
            <p:ph type="title"/>
          </p:nvPr>
        </p:nvSpPr>
        <p:spPr/>
        <p:txBody>
          <a:bodyPr/>
          <a:lstStyle/>
          <a:p>
            <a:pPr algn="l" eaLnBrk="1" hangingPunct="1"/>
            <a:r>
              <a:rPr lang="en-GB" altLang="en-US" b="1" smtClean="0">
                <a:solidFill>
                  <a:schemeClr val="accent2"/>
                </a:solidFill>
              </a:rPr>
              <a:t>EIA</a:t>
            </a:r>
          </a:p>
        </p:txBody>
      </p:sp>
      <p:sp>
        <p:nvSpPr>
          <p:cNvPr id="15366" name="Rectangle 3"/>
          <p:cNvSpPr>
            <a:spLocks noGrp="1" noChangeArrowheads="1"/>
          </p:cNvSpPr>
          <p:nvPr>
            <p:ph idx="1"/>
          </p:nvPr>
        </p:nvSpPr>
        <p:spPr/>
        <p:txBody>
          <a:bodyPr/>
          <a:lstStyle/>
          <a:p>
            <a:pPr eaLnBrk="1" hangingPunct="1">
              <a:buFontTx/>
              <a:buNone/>
            </a:pPr>
            <a:r>
              <a:rPr lang="en-GB" altLang="en-US" smtClean="0">
                <a:solidFill>
                  <a:srgbClr val="CC3300"/>
                </a:solidFill>
              </a:rPr>
              <a:t>Public </a:t>
            </a:r>
          </a:p>
          <a:p>
            <a:pPr eaLnBrk="1" hangingPunct="1">
              <a:buFontTx/>
              <a:buNone/>
            </a:pPr>
            <a:r>
              <a:rPr lang="en-GB" altLang="en-US" smtClean="0">
                <a:solidFill>
                  <a:srgbClr val="CC3300"/>
                </a:solidFill>
              </a:rPr>
              <a:t>Involvement</a:t>
            </a:r>
          </a:p>
          <a:p>
            <a:pPr eaLnBrk="1" hangingPunct="1">
              <a:buFontTx/>
              <a:buNone/>
            </a:pPr>
            <a:r>
              <a:rPr lang="en-GB" altLang="en-US" smtClean="0">
                <a:solidFill>
                  <a:srgbClr val="CC3300"/>
                </a:solidFill>
              </a:rPr>
              <a:t>In the phases of </a:t>
            </a:r>
          </a:p>
          <a:p>
            <a:pPr eaLnBrk="1" hangingPunct="1">
              <a:buFontTx/>
              <a:buNone/>
            </a:pPr>
            <a:r>
              <a:rPr lang="en-GB" altLang="en-US" smtClean="0">
                <a:solidFill>
                  <a:srgbClr val="CC3300"/>
                </a:solidFill>
              </a:rPr>
              <a:t>The EIA process</a:t>
            </a:r>
          </a:p>
        </p:txBody>
      </p:sp>
      <p:sp>
        <p:nvSpPr>
          <p:cNvPr id="57" name="Date Placeholder 3"/>
          <p:cNvSpPr>
            <a:spLocks noGrp="1"/>
          </p:cNvSpPr>
          <p:nvPr>
            <p:ph type="dt" sz="half" idx="10"/>
          </p:nvPr>
        </p:nvSpPr>
        <p:spPr/>
        <p:txBody>
          <a:bodyPr/>
          <a:lstStyle/>
          <a:p>
            <a:pPr>
              <a:defRPr/>
            </a:pPr>
            <a:fld id="{D97CED27-735B-47A4-9E7E-9C7D9BB7B3F5}" type="datetime1">
              <a:rPr lang="en-GB"/>
              <a:pPr>
                <a:defRPr/>
              </a:pPr>
              <a:t>11/02/2014</a:t>
            </a:fld>
            <a:endParaRPr lang="en-GB"/>
          </a:p>
        </p:txBody>
      </p:sp>
      <p:sp>
        <p:nvSpPr>
          <p:cNvPr id="58"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59" name="Slide Number Placeholder 5"/>
          <p:cNvSpPr>
            <a:spLocks noGrp="1"/>
          </p:cNvSpPr>
          <p:nvPr>
            <p:ph type="sldNum" sz="quarter" idx="12"/>
          </p:nvPr>
        </p:nvSpPr>
        <p:spPr/>
        <p:txBody>
          <a:bodyPr/>
          <a:lstStyle/>
          <a:p>
            <a:pPr>
              <a:defRPr/>
            </a:pPr>
            <a:fld id="{F3CDE502-2450-46AC-8958-89A0DF3FC273}" type="slidenum">
              <a:rPr lang="en-GB"/>
              <a:pPr>
                <a:defRPr/>
              </a:pPr>
              <a:t>12</a:t>
            </a:fld>
            <a:endParaRPr lang="en-GB"/>
          </a:p>
        </p:txBody>
      </p:sp>
      <p:grpSp>
        <p:nvGrpSpPr>
          <p:cNvPr id="15367" name="Group 108"/>
          <p:cNvGrpSpPr>
            <a:grpSpLocks noChangeAspect="1"/>
          </p:cNvGrpSpPr>
          <p:nvPr/>
        </p:nvGrpSpPr>
        <p:grpSpPr bwMode="auto">
          <a:xfrm>
            <a:off x="3779838" y="0"/>
            <a:ext cx="4760912" cy="6308725"/>
            <a:chOff x="2238" y="12100"/>
            <a:chExt cx="7251" cy="13627"/>
          </a:xfrm>
        </p:grpSpPr>
        <p:sp>
          <p:nvSpPr>
            <p:cNvPr id="15370" name="AutoShape 158"/>
            <p:cNvSpPr>
              <a:spLocks noChangeAspect="1" noChangeArrowheads="1" noTextEdit="1"/>
            </p:cNvSpPr>
            <p:nvPr/>
          </p:nvSpPr>
          <p:spPr bwMode="auto">
            <a:xfrm>
              <a:off x="2238" y="12100"/>
              <a:ext cx="7251" cy="13627"/>
            </a:xfrm>
            <a:prstGeom prst="rect">
              <a:avLst/>
            </a:prstGeom>
            <a:noFill/>
            <a:ln w="9525">
              <a:solidFill>
                <a:srgbClr val="000000"/>
              </a:solidFill>
              <a:prstDash val="sysDot"/>
              <a:miter lim="800000"/>
              <a:headEnd/>
              <a:tailEnd/>
            </a:ln>
          </p:spPr>
          <p:txBody>
            <a:bodyPr/>
            <a:lstStyle/>
            <a:p>
              <a:endParaRPr lang="en-GB"/>
            </a:p>
          </p:txBody>
        </p:sp>
        <p:sp>
          <p:nvSpPr>
            <p:cNvPr id="15371" name="AutoShape 157"/>
            <p:cNvSpPr>
              <a:spLocks noChangeAspect="1" noChangeArrowheads="1"/>
            </p:cNvSpPr>
            <p:nvPr/>
          </p:nvSpPr>
          <p:spPr bwMode="auto">
            <a:xfrm>
              <a:off x="4938" y="12254"/>
              <a:ext cx="1600" cy="462"/>
            </a:xfrm>
            <a:prstGeom prst="flowChartProcess">
              <a:avLst/>
            </a:prstGeom>
            <a:solidFill>
              <a:srgbClr val="FFFFFF"/>
            </a:solidFill>
            <a:ln w="28575">
              <a:solidFill>
                <a:srgbClr val="000000"/>
              </a:solidFill>
              <a:miter lim="800000"/>
              <a:headEnd/>
              <a:tailEnd/>
            </a:ln>
          </p:spPr>
          <p:txBody>
            <a:bodyPr lIns="75492" tIns="37746" rIns="75492" bIns="37746"/>
            <a:lstStyle/>
            <a:p>
              <a:r>
                <a:rPr lang="en-GB" altLang="en-US" sz="1000">
                  <a:latin typeface="Times New Roman" pitchFamily="18" charset="0"/>
                  <a:ea typeface="宋体" pitchFamily="2" charset="-122"/>
                  <a:cs typeface="Times New Roman" pitchFamily="18" charset="0"/>
                </a:rPr>
                <a:t>Project Concept</a:t>
              </a:r>
              <a:endParaRPr lang="en-GB" altLang="en-US">
                <a:latin typeface="Calibri" pitchFamily="34" charset="0"/>
                <a:ea typeface="宋体" pitchFamily="2" charset="-122"/>
                <a:cs typeface="Times New Roman" pitchFamily="18" charset="0"/>
              </a:endParaRPr>
            </a:p>
          </p:txBody>
        </p:sp>
        <p:sp>
          <p:nvSpPr>
            <p:cNvPr id="15372" name="Rectangle 156"/>
            <p:cNvSpPr>
              <a:spLocks noChangeAspect="1" noChangeArrowheads="1"/>
            </p:cNvSpPr>
            <p:nvPr/>
          </p:nvSpPr>
          <p:spPr bwMode="auto">
            <a:xfrm>
              <a:off x="4443" y="13031"/>
              <a:ext cx="1860" cy="558"/>
            </a:xfrm>
            <a:prstGeom prst="rect">
              <a:avLst/>
            </a:prstGeom>
            <a:solidFill>
              <a:srgbClr val="FFFFFF"/>
            </a:solidFill>
            <a:ln w="952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Annex II Project</a:t>
              </a:r>
              <a:endParaRPr lang="en-GB" altLang="en-US">
                <a:latin typeface="Calibri" pitchFamily="34" charset="0"/>
                <a:ea typeface="宋体" pitchFamily="2" charset="-122"/>
                <a:cs typeface="Times New Roman" pitchFamily="18" charset="0"/>
              </a:endParaRPr>
            </a:p>
          </p:txBody>
        </p:sp>
        <p:sp>
          <p:nvSpPr>
            <p:cNvPr id="15373" name="Rectangle 155"/>
            <p:cNvSpPr>
              <a:spLocks noChangeAspect="1" noChangeArrowheads="1"/>
            </p:cNvSpPr>
            <p:nvPr/>
          </p:nvSpPr>
          <p:spPr bwMode="auto">
            <a:xfrm>
              <a:off x="2586" y="13031"/>
              <a:ext cx="1624" cy="558"/>
            </a:xfrm>
            <a:prstGeom prst="rect">
              <a:avLst/>
            </a:prstGeom>
            <a:solidFill>
              <a:srgbClr val="FFFFFF"/>
            </a:solidFill>
            <a:ln w="952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Annex I Project</a:t>
              </a:r>
              <a:endParaRPr lang="en-GB" altLang="en-US">
                <a:latin typeface="Calibri" pitchFamily="34" charset="0"/>
                <a:ea typeface="宋体" pitchFamily="2" charset="-122"/>
                <a:cs typeface="Times New Roman" pitchFamily="18" charset="0"/>
              </a:endParaRPr>
            </a:p>
          </p:txBody>
        </p:sp>
        <p:sp>
          <p:nvSpPr>
            <p:cNvPr id="15374" name="Rectangle 154"/>
            <p:cNvSpPr>
              <a:spLocks noChangeAspect="1" noChangeArrowheads="1"/>
            </p:cNvSpPr>
            <p:nvPr/>
          </p:nvSpPr>
          <p:spPr bwMode="auto">
            <a:xfrm>
              <a:off x="4908" y="13962"/>
              <a:ext cx="1601" cy="616"/>
            </a:xfrm>
            <a:prstGeom prst="rect">
              <a:avLst/>
            </a:prstGeom>
            <a:solidFill>
              <a:srgbClr val="FFFFFF"/>
            </a:solidFill>
            <a:ln w="952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Application of Thresholds</a:t>
              </a:r>
              <a:endParaRPr lang="en-GB" altLang="en-US">
                <a:latin typeface="Calibri" pitchFamily="34" charset="0"/>
                <a:ea typeface="宋体" pitchFamily="2" charset="-122"/>
                <a:cs typeface="Times New Roman" pitchFamily="18" charset="0"/>
              </a:endParaRPr>
            </a:p>
          </p:txBody>
        </p:sp>
        <p:sp>
          <p:nvSpPr>
            <p:cNvPr id="15375" name="Rectangle 153"/>
            <p:cNvSpPr>
              <a:spLocks noChangeAspect="1" noChangeArrowheads="1"/>
            </p:cNvSpPr>
            <p:nvPr/>
          </p:nvSpPr>
          <p:spPr bwMode="auto">
            <a:xfrm>
              <a:off x="4911" y="15328"/>
              <a:ext cx="1601" cy="462"/>
            </a:xfrm>
            <a:prstGeom prst="rect">
              <a:avLst/>
            </a:prstGeom>
            <a:solidFill>
              <a:srgbClr val="FFFFFF"/>
            </a:solidFill>
            <a:ln w="38100">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EIS Required</a:t>
              </a:r>
              <a:endParaRPr lang="en-GB" altLang="en-US">
                <a:latin typeface="Calibri" pitchFamily="34" charset="0"/>
                <a:ea typeface="宋体" pitchFamily="2" charset="-122"/>
                <a:cs typeface="Times New Roman" pitchFamily="18" charset="0"/>
              </a:endParaRPr>
            </a:p>
          </p:txBody>
        </p:sp>
        <p:sp>
          <p:nvSpPr>
            <p:cNvPr id="15376" name="Rectangle 152"/>
            <p:cNvSpPr>
              <a:spLocks noChangeAspect="1" noChangeArrowheads="1"/>
            </p:cNvSpPr>
            <p:nvPr/>
          </p:nvSpPr>
          <p:spPr bwMode="auto">
            <a:xfrm>
              <a:off x="7236" y="13176"/>
              <a:ext cx="1700" cy="538"/>
            </a:xfrm>
            <a:prstGeom prst="rect">
              <a:avLst/>
            </a:prstGeom>
            <a:solidFill>
              <a:srgbClr val="FFFFFF"/>
            </a:solidFill>
            <a:ln w="38100">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No EIS Required</a:t>
              </a:r>
              <a:endParaRPr lang="en-GB" altLang="en-US">
                <a:latin typeface="Calibri" pitchFamily="34" charset="0"/>
                <a:ea typeface="宋体" pitchFamily="2" charset="-122"/>
                <a:cs typeface="Times New Roman" pitchFamily="18" charset="0"/>
              </a:endParaRPr>
            </a:p>
          </p:txBody>
        </p:sp>
        <p:sp>
          <p:nvSpPr>
            <p:cNvPr id="15377" name="Rectangle 151"/>
            <p:cNvSpPr>
              <a:spLocks noChangeAspect="1" noChangeArrowheads="1"/>
            </p:cNvSpPr>
            <p:nvPr/>
          </p:nvSpPr>
          <p:spPr bwMode="auto">
            <a:xfrm>
              <a:off x="5144" y="20707"/>
              <a:ext cx="2325" cy="537"/>
            </a:xfrm>
            <a:prstGeom prst="rect">
              <a:avLst/>
            </a:prstGeom>
            <a:solidFill>
              <a:srgbClr val="FFFFFF"/>
            </a:solidFill>
            <a:ln w="952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Proponent Prepares EIS</a:t>
              </a:r>
              <a:endParaRPr lang="en-GB" altLang="en-US">
                <a:latin typeface="Calibri" pitchFamily="34" charset="0"/>
                <a:ea typeface="宋体" pitchFamily="2" charset="-122"/>
                <a:cs typeface="Times New Roman" pitchFamily="18" charset="0"/>
              </a:endParaRPr>
            </a:p>
          </p:txBody>
        </p:sp>
        <p:sp>
          <p:nvSpPr>
            <p:cNvPr id="15378" name="Rectangle 150"/>
            <p:cNvSpPr>
              <a:spLocks noChangeAspect="1" noChangeArrowheads="1"/>
            </p:cNvSpPr>
            <p:nvPr/>
          </p:nvSpPr>
          <p:spPr bwMode="auto">
            <a:xfrm>
              <a:off x="5493" y="21782"/>
              <a:ext cx="1600" cy="463"/>
            </a:xfrm>
            <a:prstGeom prst="rect">
              <a:avLst/>
            </a:prstGeom>
            <a:solidFill>
              <a:srgbClr val="FFFFFF"/>
            </a:solidFill>
            <a:ln w="952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Public Review</a:t>
              </a:r>
              <a:endParaRPr lang="en-GB" altLang="en-US">
                <a:latin typeface="Calibri" pitchFamily="34" charset="0"/>
                <a:ea typeface="宋体" pitchFamily="2" charset="-122"/>
                <a:cs typeface="Times New Roman" pitchFamily="18" charset="0"/>
              </a:endParaRPr>
            </a:p>
          </p:txBody>
        </p:sp>
        <p:sp>
          <p:nvSpPr>
            <p:cNvPr id="15379" name="Freeform 149"/>
            <p:cNvSpPr>
              <a:spLocks noChangeAspect="1"/>
            </p:cNvSpPr>
            <p:nvPr/>
          </p:nvSpPr>
          <p:spPr bwMode="auto">
            <a:xfrm>
              <a:off x="2238" y="21409"/>
              <a:ext cx="7231" cy="15"/>
            </a:xfrm>
            <a:custGeom>
              <a:avLst/>
              <a:gdLst>
                <a:gd name="T0" fmla="*/ 0 w 7476"/>
                <a:gd name="T1" fmla="*/ 15 h 15"/>
                <a:gd name="T2" fmla="*/ 6994 w 7476"/>
                <a:gd name="T3" fmla="*/ 0 h 15"/>
                <a:gd name="T4" fmla="*/ 0 60000 65536"/>
                <a:gd name="T5" fmla="*/ 0 60000 65536"/>
                <a:gd name="T6" fmla="*/ 0 w 7476"/>
                <a:gd name="T7" fmla="*/ 0 h 15"/>
                <a:gd name="T8" fmla="*/ 7476 w 7476"/>
                <a:gd name="T9" fmla="*/ 15 h 15"/>
              </a:gdLst>
              <a:ahLst/>
              <a:cxnLst>
                <a:cxn ang="T4">
                  <a:pos x="T0" y="T1"/>
                </a:cxn>
                <a:cxn ang="T5">
                  <a:pos x="T2" y="T3"/>
                </a:cxn>
              </a:cxnLst>
              <a:rect l="T6" t="T7" r="T8" b="T9"/>
              <a:pathLst>
                <a:path w="7476" h="15">
                  <a:moveTo>
                    <a:pt x="0" y="15"/>
                  </a:moveTo>
                  <a:lnTo>
                    <a:pt x="7476" y="0"/>
                  </a:lnTo>
                </a:path>
              </a:pathLst>
            </a:custGeom>
            <a:noFill/>
            <a:ln w="9525">
              <a:solidFill>
                <a:srgbClr val="000000"/>
              </a:solidFill>
              <a:round/>
              <a:headEnd/>
              <a:tailEnd/>
            </a:ln>
          </p:spPr>
          <p:txBody>
            <a:bodyPr/>
            <a:lstStyle/>
            <a:p>
              <a:endParaRPr lang="en-GB"/>
            </a:p>
          </p:txBody>
        </p:sp>
        <p:sp>
          <p:nvSpPr>
            <p:cNvPr id="15380" name="Rectangle 148"/>
            <p:cNvSpPr>
              <a:spLocks noChangeAspect="1" noChangeArrowheads="1"/>
            </p:cNvSpPr>
            <p:nvPr/>
          </p:nvSpPr>
          <p:spPr bwMode="auto">
            <a:xfrm>
              <a:off x="5260" y="23935"/>
              <a:ext cx="2117" cy="843"/>
            </a:xfrm>
            <a:prstGeom prst="rect">
              <a:avLst/>
            </a:prstGeom>
            <a:solidFill>
              <a:srgbClr val="FFFFFF"/>
            </a:solidFill>
            <a:ln w="28575">
              <a:solidFill>
                <a:srgbClr val="000000"/>
              </a:solidFill>
              <a:miter lim="800000"/>
              <a:headEnd/>
              <a:tailEnd/>
            </a:ln>
          </p:spPr>
          <p:txBody>
            <a:bodyPr lIns="75492" tIns="37746" rIns="75492" bIns="37746"/>
            <a:lstStyle/>
            <a:p>
              <a:pPr algn="ctr"/>
              <a:r>
                <a:rPr lang="en-GB" altLang="en-US" sz="1000">
                  <a:latin typeface="Times New Roman" pitchFamily="18" charset="0"/>
                  <a:ea typeface="宋体" pitchFamily="2" charset="-122"/>
                  <a:cs typeface="Times New Roman" pitchFamily="18" charset="0"/>
                </a:rPr>
                <a:t>Decision Made By Competent Authority</a:t>
              </a:r>
              <a:endParaRPr lang="en-GB" altLang="en-US">
                <a:latin typeface="Calibri" pitchFamily="34" charset="0"/>
                <a:ea typeface="宋体" pitchFamily="2" charset="-122"/>
                <a:cs typeface="Times New Roman" pitchFamily="18" charset="0"/>
              </a:endParaRPr>
            </a:p>
          </p:txBody>
        </p:sp>
        <p:sp>
          <p:nvSpPr>
            <p:cNvPr id="15381" name="Line 147"/>
            <p:cNvSpPr>
              <a:spLocks noChangeAspect="1" noChangeShapeType="1"/>
            </p:cNvSpPr>
            <p:nvPr/>
          </p:nvSpPr>
          <p:spPr bwMode="auto">
            <a:xfrm>
              <a:off x="5738" y="12717"/>
              <a:ext cx="1" cy="309"/>
            </a:xfrm>
            <a:prstGeom prst="line">
              <a:avLst/>
            </a:prstGeom>
            <a:noFill/>
            <a:ln w="9525">
              <a:solidFill>
                <a:srgbClr val="000000"/>
              </a:solidFill>
              <a:round/>
              <a:headEnd/>
              <a:tailEnd type="triangle" w="med" len="med"/>
            </a:ln>
          </p:spPr>
          <p:txBody>
            <a:bodyPr/>
            <a:lstStyle/>
            <a:p>
              <a:endParaRPr lang="en-GB"/>
            </a:p>
          </p:txBody>
        </p:sp>
        <p:sp>
          <p:nvSpPr>
            <p:cNvPr id="15382" name="Line 146"/>
            <p:cNvSpPr>
              <a:spLocks noChangeAspect="1" noChangeShapeType="1"/>
            </p:cNvSpPr>
            <p:nvPr/>
          </p:nvSpPr>
          <p:spPr bwMode="auto">
            <a:xfrm flipH="1">
              <a:off x="3738" y="12563"/>
              <a:ext cx="1200" cy="463"/>
            </a:xfrm>
            <a:prstGeom prst="line">
              <a:avLst/>
            </a:prstGeom>
            <a:noFill/>
            <a:ln w="9525">
              <a:solidFill>
                <a:srgbClr val="000000"/>
              </a:solidFill>
              <a:round/>
              <a:headEnd/>
              <a:tailEnd type="triangle" w="med" len="med"/>
            </a:ln>
          </p:spPr>
          <p:txBody>
            <a:bodyPr/>
            <a:lstStyle/>
            <a:p>
              <a:endParaRPr lang="en-GB"/>
            </a:p>
          </p:txBody>
        </p:sp>
        <p:sp>
          <p:nvSpPr>
            <p:cNvPr id="15383" name="Line 145"/>
            <p:cNvSpPr>
              <a:spLocks noChangeAspect="1" noChangeShapeType="1"/>
            </p:cNvSpPr>
            <p:nvPr/>
          </p:nvSpPr>
          <p:spPr bwMode="auto">
            <a:xfrm>
              <a:off x="6539" y="12638"/>
              <a:ext cx="1511" cy="538"/>
            </a:xfrm>
            <a:prstGeom prst="line">
              <a:avLst/>
            </a:prstGeom>
            <a:noFill/>
            <a:ln w="9525">
              <a:solidFill>
                <a:srgbClr val="000000"/>
              </a:solidFill>
              <a:round/>
              <a:headEnd/>
              <a:tailEnd type="triangle" w="med" len="med"/>
            </a:ln>
          </p:spPr>
          <p:txBody>
            <a:bodyPr/>
            <a:lstStyle/>
            <a:p>
              <a:endParaRPr lang="en-GB"/>
            </a:p>
          </p:txBody>
        </p:sp>
        <p:sp>
          <p:nvSpPr>
            <p:cNvPr id="15384" name="Freeform 144"/>
            <p:cNvSpPr>
              <a:spLocks noChangeAspect="1"/>
            </p:cNvSpPr>
            <p:nvPr/>
          </p:nvSpPr>
          <p:spPr bwMode="auto">
            <a:xfrm>
              <a:off x="2238" y="22500"/>
              <a:ext cx="7227" cy="5"/>
            </a:xfrm>
            <a:custGeom>
              <a:avLst/>
              <a:gdLst>
                <a:gd name="T0" fmla="*/ 0 w 7472"/>
                <a:gd name="T1" fmla="*/ 0 h 5"/>
                <a:gd name="T2" fmla="*/ 6990 w 7472"/>
                <a:gd name="T3" fmla="*/ 5 h 5"/>
                <a:gd name="T4" fmla="*/ 0 60000 65536"/>
                <a:gd name="T5" fmla="*/ 0 60000 65536"/>
                <a:gd name="T6" fmla="*/ 0 w 7472"/>
                <a:gd name="T7" fmla="*/ 0 h 5"/>
                <a:gd name="T8" fmla="*/ 7472 w 7472"/>
                <a:gd name="T9" fmla="*/ 5 h 5"/>
              </a:gdLst>
              <a:ahLst/>
              <a:cxnLst>
                <a:cxn ang="T4">
                  <a:pos x="T0" y="T1"/>
                </a:cxn>
                <a:cxn ang="T5">
                  <a:pos x="T2" y="T3"/>
                </a:cxn>
              </a:cxnLst>
              <a:rect l="T6" t="T7" r="T8" b="T9"/>
              <a:pathLst>
                <a:path w="7472" h="5">
                  <a:moveTo>
                    <a:pt x="0" y="0"/>
                  </a:moveTo>
                  <a:lnTo>
                    <a:pt x="7472" y="5"/>
                  </a:lnTo>
                </a:path>
              </a:pathLst>
            </a:custGeom>
            <a:noFill/>
            <a:ln w="9525">
              <a:solidFill>
                <a:srgbClr val="000000"/>
              </a:solidFill>
              <a:round/>
              <a:headEnd/>
              <a:tailEnd/>
            </a:ln>
          </p:spPr>
          <p:txBody>
            <a:bodyPr/>
            <a:lstStyle/>
            <a:p>
              <a:endParaRPr lang="en-GB"/>
            </a:p>
          </p:txBody>
        </p:sp>
        <p:sp>
          <p:nvSpPr>
            <p:cNvPr id="15385" name="Freeform 143"/>
            <p:cNvSpPr>
              <a:spLocks noChangeAspect="1"/>
            </p:cNvSpPr>
            <p:nvPr/>
          </p:nvSpPr>
          <p:spPr bwMode="auto">
            <a:xfrm>
              <a:off x="2238" y="25010"/>
              <a:ext cx="7211" cy="9"/>
            </a:xfrm>
            <a:custGeom>
              <a:avLst/>
              <a:gdLst>
                <a:gd name="T0" fmla="*/ 0 w 7455"/>
                <a:gd name="T1" fmla="*/ 0 h 8"/>
                <a:gd name="T2" fmla="*/ 6975 w 7455"/>
                <a:gd name="T3" fmla="*/ 10 h 8"/>
                <a:gd name="T4" fmla="*/ 0 60000 65536"/>
                <a:gd name="T5" fmla="*/ 0 60000 65536"/>
                <a:gd name="T6" fmla="*/ 0 w 7455"/>
                <a:gd name="T7" fmla="*/ 0 h 8"/>
                <a:gd name="T8" fmla="*/ 7455 w 7455"/>
                <a:gd name="T9" fmla="*/ 8 h 8"/>
              </a:gdLst>
              <a:ahLst/>
              <a:cxnLst>
                <a:cxn ang="T4">
                  <a:pos x="T0" y="T1"/>
                </a:cxn>
                <a:cxn ang="T5">
                  <a:pos x="T2" y="T3"/>
                </a:cxn>
              </a:cxnLst>
              <a:rect l="T6" t="T7" r="T8" b="T9"/>
              <a:pathLst>
                <a:path w="7455" h="8">
                  <a:moveTo>
                    <a:pt x="0" y="0"/>
                  </a:moveTo>
                  <a:lnTo>
                    <a:pt x="7455" y="8"/>
                  </a:lnTo>
                </a:path>
              </a:pathLst>
            </a:custGeom>
            <a:noFill/>
            <a:ln w="9525">
              <a:solidFill>
                <a:srgbClr val="000000"/>
              </a:solidFill>
              <a:round/>
              <a:headEnd/>
              <a:tailEnd/>
            </a:ln>
          </p:spPr>
          <p:txBody>
            <a:bodyPr/>
            <a:lstStyle/>
            <a:p>
              <a:endParaRPr lang="en-GB"/>
            </a:p>
          </p:txBody>
        </p:sp>
        <p:sp>
          <p:nvSpPr>
            <p:cNvPr id="15386" name="Text Box 142"/>
            <p:cNvSpPr txBox="1">
              <a:spLocks noChangeAspect="1" noChangeArrowheads="1"/>
            </p:cNvSpPr>
            <p:nvPr/>
          </p:nvSpPr>
          <p:spPr bwMode="auto">
            <a:xfrm>
              <a:off x="2354" y="15148"/>
              <a:ext cx="1860"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SCREENING</a:t>
              </a:r>
              <a:endParaRPr lang="en-GB" altLang="en-US" sz="900">
                <a:latin typeface="Calibri" pitchFamily="34" charset="0"/>
                <a:ea typeface="宋体" pitchFamily="2" charset="-122"/>
                <a:cs typeface="Times New Roman" pitchFamily="18" charset="0"/>
              </a:endParaRPr>
            </a:p>
            <a:p>
              <a:pPr algn="ctr" eaLnBrk="0" hangingPunct="0"/>
              <a:r>
                <a:rPr lang="en-GB" altLang="en-US" sz="900" i="1">
                  <a:solidFill>
                    <a:srgbClr val="990000"/>
                  </a:solidFill>
                  <a:latin typeface="Times New Roman" pitchFamily="18" charset="0"/>
                  <a:ea typeface="宋体" pitchFamily="2" charset="-122"/>
                  <a:cs typeface="Times New Roman" pitchFamily="18" charset="0"/>
                </a:rPr>
                <a:t>Public Involvement</a:t>
              </a:r>
              <a:endParaRPr lang="en-GB" altLang="en-US">
                <a:solidFill>
                  <a:srgbClr val="990000"/>
                </a:solidFill>
                <a:latin typeface="Calibri" pitchFamily="34" charset="0"/>
                <a:ea typeface="宋体" pitchFamily="2" charset="-122"/>
                <a:cs typeface="Times New Roman" pitchFamily="18" charset="0"/>
              </a:endParaRPr>
            </a:p>
          </p:txBody>
        </p:sp>
        <p:sp>
          <p:nvSpPr>
            <p:cNvPr id="15387" name="Rectangle 141"/>
            <p:cNvSpPr>
              <a:spLocks noChangeAspect="1" noChangeArrowheads="1"/>
            </p:cNvSpPr>
            <p:nvPr/>
          </p:nvSpPr>
          <p:spPr bwMode="auto">
            <a:xfrm>
              <a:off x="2354" y="16403"/>
              <a:ext cx="1860" cy="718"/>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SCOPING</a:t>
              </a:r>
              <a:endParaRPr lang="en-GB" altLang="en-US" sz="900">
                <a:latin typeface="Calibri" pitchFamily="34" charset="0"/>
                <a:ea typeface="宋体" pitchFamily="2" charset="-122"/>
                <a:cs typeface="Times New Roman" pitchFamily="18" charset="0"/>
              </a:endParaRPr>
            </a:p>
            <a:p>
              <a:pPr algn="ctr" eaLnBrk="0" hangingPunct="0"/>
              <a:r>
                <a:rPr lang="en-GB" altLang="en-US" sz="900" i="1">
                  <a:solidFill>
                    <a:srgbClr val="990000"/>
                  </a:solidFill>
                  <a:latin typeface="Times New Roman" pitchFamily="18" charset="0"/>
                  <a:ea typeface="宋体" pitchFamily="2" charset="-122"/>
                  <a:cs typeface="Times New Roman" pitchFamily="18" charset="0"/>
                </a:rPr>
                <a:t>Public Involvement</a:t>
              </a:r>
              <a:endParaRPr lang="en-GB" altLang="en-US" sz="900">
                <a:solidFill>
                  <a:srgbClr val="990000"/>
                </a:solidFill>
                <a:latin typeface="Calibri" pitchFamily="34" charset="0"/>
                <a:ea typeface="宋体" pitchFamily="2" charset="-122"/>
                <a:cs typeface="Times New Roman" pitchFamily="18" charset="0"/>
              </a:endParaRPr>
            </a:p>
            <a:p>
              <a:pPr eaLnBrk="0" hangingPunct="0"/>
              <a:endParaRPr lang="en-GB" altLang="en-US">
                <a:latin typeface="Calibri" pitchFamily="34" charset="0"/>
                <a:ea typeface="宋体" pitchFamily="2" charset="-122"/>
                <a:cs typeface="Times New Roman" pitchFamily="18" charset="0"/>
              </a:endParaRPr>
            </a:p>
          </p:txBody>
        </p:sp>
        <p:sp>
          <p:nvSpPr>
            <p:cNvPr id="15388" name="Rectangle 140"/>
            <p:cNvSpPr>
              <a:spLocks noChangeAspect="1" noChangeArrowheads="1"/>
            </p:cNvSpPr>
            <p:nvPr/>
          </p:nvSpPr>
          <p:spPr bwMode="auto">
            <a:xfrm>
              <a:off x="2470" y="20707"/>
              <a:ext cx="1744" cy="537"/>
            </a:xfrm>
            <a:prstGeom prst="rect">
              <a:avLst/>
            </a:prstGeom>
            <a:solidFill>
              <a:srgbClr val="FFFFFF"/>
            </a:solidFill>
            <a:ln w="9525">
              <a:solidFill>
                <a:srgbClr val="000000"/>
              </a:solidFill>
              <a:miter lim="800000"/>
              <a:headEnd/>
              <a:tailEnd/>
            </a:ln>
          </p:spPr>
          <p:txBody>
            <a:bodyPr lIns="87782" tIns="43891" rIns="87782" bIns="43891"/>
            <a:lstStyle/>
            <a:p>
              <a:r>
                <a:rPr lang="en-GB" altLang="en-US" sz="1100">
                  <a:latin typeface="Times New Roman" pitchFamily="18" charset="0"/>
                  <a:ea typeface="宋体" pitchFamily="2" charset="-122"/>
                  <a:cs typeface="Times New Roman" pitchFamily="18" charset="0"/>
                </a:rPr>
                <a:t>WRITING EIS</a:t>
              </a:r>
              <a:endParaRPr lang="en-GB" altLang="en-US">
                <a:latin typeface="Calibri" pitchFamily="34" charset="0"/>
                <a:ea typeface="宋体" pitchFamily="2" charset="-122"/>
                <a:cs typeface="Times New Roman" pitchFamily="18" charset="0"/>
              </a:endParaRPr>
            </a:p>
          </p:txBody>
        </p:sp>
        <p:sp>
          <p:nvSpPr>
            <p:cNvPr id="15389" name="Rectangle 139"/>
            <p:cNvSpPr>
              <a:spLocks noChangeAspect="1" noChangeArrowheads="1"/>
            </p:cNvSpPr>
            <p:nvPr/>
          </p:nvSpPr>
          <p:spPr bwMode="auto">
            <a:xfrm>
              <a:off x="2354" y="21603"/>
              <a:ext cx="1860"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REVIEW</a:t>
              </a:r>
              <a:endParaRPr lang="en-GB" altLang="en-US" sz="900">
                <a:latin typeface="Calibri" pitchFamily="34" charset="0"/>
                <a:ea typeface="宋体" pitchFamily="2" charset="-122"/>
                <a:cs typeface="Times New Roman" pitchFamily="18" charset="0"/>
              </a:endParaRPr>
            </a:p>
            <a:p>
              <a:pPr algn="ctr" eaLnBrk="0" hangingPunct="0"/>
              <a:r>
                <a:rPr lang="en-GB" altLang="en-US" sz="900" i="1">
                  <a:solidFill>
                    <a:srgbClr val="990000"/>
                  </a:solidFill>
                  <a:latin typeface="Times New Roman" pitchFamily="18" charset="0"/>
                  <a:ea typeface="宋体" pitchFamily="2" charset="-122"/>
                  <a:cs typeface="Times New Roman" pitchFamily="18" charset="0"/>
                </a:rPr>
                <a:t>Public Involvement</a:t>
              </a:r>
              <a:endParaRPr lang="en-GB" altLang="en-US" sz="900">
                <a:solidFill>
                  <a:srgbClr val="990000"/>
                </a:solidFill>
                <a:latin typeface="Calibri" pitchFamily="34" charset="0"/>
                <a:ea typeface="宋体" pitchFamily="2" charset="-122"/>
                <a:cs typeface="Times New Roman" pitchFamily="18" charset="0"/>
              </a:endParaRPr>
            </a:p>
            <a:p>
              <a:pPr eaLnBrk="0" hangingPunct="0"/>
              <a:endParaRPr lang="en-GB" altLang="en-US">
                <a:latin typeface="Calibri" pitchFamily="34" charset="0"/>
                <a:ea typeface="宋体" pitchFamily="2" charset="-122"/>
                <a:cs typeface="Times New Roman" pitchFamily="18" charset="0"/>
              </a:endParaRPr>
            </a:p>
          </p:txBody>
        </p:sp>
        <p:sp>
          <p:nvSpPr>
            <p:cNvPr id="15390" name="Rectangle 138"/>
            <p:cNvSpPr>
              <a:spLocks noChangeAspect="1" noChangeArrowheads="1"/>
            </p:cNvSpPr>
            <p:nvPr/>
          </p:nvSpPr>
          <p:spPr bwMode="auto">
            <a:xfrm>
              <a:off x="2470" y="23038"/>
              <a:ext cx="1744" cy="719"/>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DECISION MAKING</a:t>
              </a:r>
              <a:endParaRPr lang="en-GB" altLang="en-US">
                <a:latin typeface="Calibri" pitchFamily="34" charset="0"/>
                <a:ea typeface="宋体" pitchFamily="2" charset="-122"/>
                <a:cs typeface="Times New Roman" pitchFamily="18" charset="0"/>
              </a:endParaRPr>
            </a:p>
          </p:txBody>
        </p:sp>
        <p:sp>
          <p:nvSpPr>
            <p:cNvPr id="15391" name="Rectangle 137"/>
            <p:cNvSpPr>
              <a:spLocks noChangeAspect="1" noChangeArrowheads="1"/>
            </p:cNvSpPr>
            <p:nvPr/>
          </p:nvSpPr>
          <p:spPr bwMode="auto">
            <a:xfrm>
              <a:off x="3052" y="25189"/>
              <a:ext cx="5463" cy="538"/>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FOLLOW UP &amp; MONITORING    </a:t>
              </a:r>
              <a:r>
                <a:rPr lang="en-GB" altLang="en-US" sz="900" i="1">
                  <a:solidFill>
                    <a:srgbClr val="990000"/>
                  </a:solidFill>
                  <a:latin typeface="Times New Roman" pitchFamily="18" charset="0"/>
                  <a:ea typeface="宋体" pitchFamily="2" charset="-122"/>
                  <a:cs typeface="Times New Roman" pitchFamily="18" charset="0"/>
                </a:rPr>
                <a:t>Public Involvement</a:t>
              </a:r>
              <a:endParaRPr lang="en-GB" altLang="en-US" sz="900">
                <a:solidFill>
                  <a:srgbClr val="990000"/>
                </a:solidFill>
                <a:latin typeface="Calibri" pitchFamily="34" charset="0"/>
                <a:ea typeface="宋体" pitchFamily="2" charset="-122"/>
                <a:cs typeface="Times New Roman" pitchFamily="18" charset="0"/>
              </a:endParaRPr>
            </a:p>
            <a:p>
              <a:pPr eaLnBrk="0" hangingPunct="0"/>
              <a:endParaRPr lang="en-GB" altLang="en-US">
                <a:latin typeface="Calibri" pitchFamily="34" charset="0"/>
                <a:ea typeface="宋体" pitchFamily="2" charset="-122"/>
                <a:cs typeface="Times New Roman" pitchFamily="18" charset="0"/>
              </a:endParaRPr>
            </a:p>
          </p:txBody>
        </p:sp>
        <p:sp>
          <p:nvSpPr>
            <p:cNvPr id="15392" name="Freeform 136"/>
            <p:cNvSpPr>
              <a:spLocks noChangeAspect="1"/>
            </p:cNvSpPr>
            <p:nvPr/>
          </p:nvSpPr>
          <p:spPr bwMode="auto">
            <a:xfrm>
              <a:off x="2238" y="17313"/>
              <a:ext cx="7251" cy="8"/>
            </a:xfrm>
            <a:custGeom>
              <a:avLst/>
              <a:gdLst>
                <a:gd name="T0" fmla="*/ 0 w 7497"/>
                <a:gd name="T1" fmla="*/ 8 h 8"/>
                <a:gd name="T2" fmla="*/ 7013 w 7497"/>
                <a:gd name="T3" fmla="*/ 0 h 8"/>
                <a:gd name="T4" fmla="*/ 0 60000 65536"/>
                <a:gd name="T5" fmla="*/ 0 60000 65536"/>
                <a:gd name="T6" fmla="*/ 0 w 7497"/>
                <a:gd name="T7" fmla="*/ 0 h 8"/>
                <a:gd name="T8" fmla="*/ 7497 w 7497"/>
                <a:gd name="T9" fmla="*/ 8 h 8"/>
              </a:gdLst>
              <a:ahLst/>
              <a:cxnLst>
                <a:cxn ang="T4">
                  <a:pos x="T0" y="T1"/>
                </a:cxn>
                <a:cxn ang="T5">
                  <a:pos x="T2" y="T3"/>
                </a:cxn>
              </a:cxnLst>
              <a:rect l="T6" t="T7" r="T8" b="T9"/>
              <a:pathLst>
                <a:path w="7497" h="8">
                  <a:moveTo>
                    <a:pt x="0" y="8"/>
                  </a:moveTo>
                  <a:lnTo>
                    <a:pt x="7497" y="0"/>
                  </a:lnTo>
                </a:path>
              </a:pathLst>
            </a:custGeom>
            <a:noFill/>
            <a:ln w="9525">
              <a:solidFill>
                <a:srgbClr val="000000"/>
              </a:solidFill>
              <a:round/>
              <a:headEnd/>
              <a:tailEnd/>
            </a:ln>
          </p:spPr>
          <p:txBody>
            <a:bodyPr/>
            <a:lstStyle/>
            <a:p>
              <a:endParaRPr lang="en-GB"/>
            </a:p>
          </p:txBody>
        </p:sp>
        <p:sp>
          <p:nvSpPr>
            <p:cNvPr id="15393" name="Rectangle 135"/>
            <p:cNvSpPr>
              <a:spLocks noChangeAspect="1" noChangeArrowheads="1"/>
            </p:cNvSpPr>
            <p:nvPr/>
          </p:nvSpPr>
          <p:spPr bwMode="auto">
            <a:xfrm>
              <a:off x="5028" y="22679"/>
              <a:ext cx="2557" cy="1076"/>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EIS &amp;Submissions Reviewed by Competent Authority</a:t>
              </a:r>
              <a:endParaRPr lang="en-GB" altLang="en-US">
                <a:latin typeface="Calibri" pitchFamily="34" charset="0"/>
                <a:ea typeface="宋体" pitchFamily="2" charset="-122"/>
                <a:cs typeface="Times New Roman" pitchFamily="18" charset="0"/>
              </a:endParaRPr>
            </a:p>
          </p:txBody>
        </p:sp>
        <p:sp>
          <p:nvSpPr>
            <p:cNvPr id="15394" name="Rectangle 134"/>
            <p:cNvSpPr>
              <a:spLocks noChangeAspect="1" noChangeArrowheads="1"/>
            </p:cNvSpPr>
            <p:nvPr/>
          </p:nvSpPr>
          <p:spPr bwMode="auto">
            <a:xfrm>
              <a:off x="5144" y="16403"/>
              <a:ext cx="2673" cy="718"/>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Establish TOR and Significance of Impacts </a:t>
              </a:r>
              <a:endParaRPr lang="en-GB" altLang="en-US">
                <a:latin typeface="Calibri" pitchFamily="34" charset="0"/>
                <a:ea typeface="宋体" pitchFamily="2" charset="-122"/>
                <a:cs typeface="Times New Roman" pitchFamily="18" charset="0"/>
              </a:endParaRPr>
            </a:p>
          </p:txBody>
        </p:sp>
        <p:sp>
          <p:nvSpPr>
            <p:cNvPr id="15395" name="Rectangle 133"/>
            <p:cNvSpPr>
              <a:spLocks noChangeAspect="1" noChangeArrowheads="1"/>
            </p:cNvSpPr>
            <p:nvPr/>
          </p:nvSpPr>
          <p:spPr bwMode="auto">
            <a:xfrm>
              <a:off x="2354" y="17479"/>
              <a:ext cx="2092" cy="717"/>
            </a:xfrm>
            <a:prstGeom prst="rect">
              <a:avLst/>
            </a:prstGeom>
            <a:solidFill>
              <a:srgbClr val="FFFFFF"/>
            </a:solidFill>
            <a:ln w="9525">
              <a:solidFill>
                <a:srgbClr val="000000"/>
              </a:solidFill>
              <a:miter lim="800000"/>
              <a:headEnd/>
              <a:tailEnd/>
            </a:ln>
          </p:spPr>
          <p:txBody>
            <a:bodyPr lIns="87782" tIns="43891" rIns="87782" bIns="43891"/>
            <a:lstStyle/>
            <a:p>
              <a:r>
                <a:rPr lang="en-GB" altLang="en-US" sz="1100">
                  <a:latin typeface="Times New Roman" pitchFamily="18" charset="0"/>
                  <a:ea typeface="宋体" pitchFamily="2" charset="-122"/>
                  <a:cs typeface="Times New Roman" pitchFamily="18" charset="0"/>
                </a:rPr>
                <a:t>ALTERNATIVES</a:t>
              </a:r>
              <a:endParaRPr lang="en-GB" altLang="en-US" sz="900">
                <a:latin typeface="Calibri" pitchFamily="34" charset="0"/>
                <a:ea typeface="宋体" pitchFamily="2" charset="-122"/>
                <a:cs typeface="Times New Roman" pitchFamily="18" charset="0"/>
              </a:endParaRPr>
            </a:p>
            <a:p>
              <a:pPr algn="ctr" eaLnBrk="0" hangingPunct="0"/>
              <a:r>
                <a:rPr lang="en-GB" altLang="en-US" sz="900" i="1">
                  <a:solidFill>
                    <a:srgbClr val="990000"/>
                  </a:solidFill>
                  <a:latin typeface="Times New Roman" pitchFamily="18" charset="0"/>
                  <a:ea typeface="宋体" pitchFamily="2" charset="-122"/>
                  <a:cs typeface="Times New Roman" pitchFamily="18" charset="0"/>
                </a:rPr>
                <a:t>Public Involvement</a:t>
              </a:r>
              <a:endParaRPr lang="en-GB" altLang="en-US" sz="900">
                <a:solidFill>
                  <a:srgbClr val="990000"/>
                </a:solidFill>
                <a:latin typeface="Calibri" pitchFamily="34" charset="0"/>
                <a:ea typeface="宋体" pitchFamily="2" charset="-122"/>
                <a:cs typeface="Times New Roman" pitchFamily="18" charset="0"/>
              </a:endParaRPr>
            </a:p>
            <a:p>
              <a:pPr eaLnBrk="0" hangingPunct="0"/>
              <a:endParaRPr lang="en-GB" altLang="en-US">
                <a:solidFill>
                  <a:srgbClr val="990000"/>
                </a:solidFill>
                <a:latin typeface="Calibri" pitchFamily="34" charset="0"/>
                <a:ea typeface="宋体" pitchFamily="2" charset="-122"/>
                <a:cs typeface="Times New Roman" pitchFamily="18" charset="0"/>
              </a:endParaRPr>
            </a:p>
          </p:txBody>
        </p:sp>
        <p:sp>
          <p:nvSpPr>
            <p:cNvPr id="15396" name="Rectangle 132"/>
            <p:cNvSpPr>
              <a:spLocks noChangeAspect="1" noChangeArrowheads="1"/>
            </p:cNvSpPr>
            <p:nvPr/>
          </p:nvSpPr>
          <p:spPr bwMode="auto">
            <a:xfrm>
              <a:off x="5493" y="17479"/>
              <a:ext cx="1859"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Examination of Alternatives</a:t>
              </a:r>
              <a:endParaRPr lang="en-GB" altLang="en-US">
                <a:latin typeface="Calibri" pitchFamily="34" charset="0"/>
                <a:ea typeface="宋体" pitchFamily="2" charset="-122"/>
                <a:cs typeface="Times New Roman" pitchFamily="18" charset="0"/>
              </a:endParaRPr>
            </a:p>
          </p:txBody>
        </p:sp>
        <p:sp>
          <p:nvSpPr>
            <p:cNvPr id="15397" name="Rectangle 131"/>
            <p:cNvSpPr>
              <a:spLocks noChangeAspect="1" noChangeArrowheads="1"/>
            </p:cNvSpPr>
            <p:nvPr/>
          </p:nvSpPr>
          <p:spPr bwMode="auto">
            <a:xfrm>
              <a:off x="7004" y="14252"/>
              <a:ext cx="2092" cy="896"/>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Sub-Threshold</a:t>
              </a:r>
              <a:endParaRPr lang="en-GB" altLang="en-US" sz="900">
                <a:latin typeface="Calibri" pitchFamily="34" charset="0"/>
                <a:ea typeface="宋体" pitchFamily="2" charset="-122"/>
                <a:cs typeface="Times New Roman" pitchFamily="18" charset="0"/>
              </a:endParaRPr>
            </a:p>
            <a:p>
              <a:pPr algn="ctr" eaLnBrk="0" hangingPunct="0"/>
              <a:r>
                <a:rPr lang="en-GB" altLang="en-US" sz="700">
                  <a:latin typeface="Times New Roman" pitchFamily="18" charset="0"/>
                  <a:ea typeface="宋体" pitchFamily="2" charset="-122"/>
                  <a:cs typeface="Times New Roman" pitchFamily="18" charset="0"/>
                </a:rPr>
                <a:t>Under Articles 103,109 &amp; 120</a:t>
              </a:r>
              <a:endParaRPr lang="en-GB" altLang="en-US" sz="900">
                <a:latin typeface="Calibri" pitchFamily="34" charset="0"/>
                <a:ea typeface="宋体" pitchFamily="2" charset="-122"/>
                <a:cs typeface="Times New Roman" pitchFamily="18" charset="0"/>
              </a:endParaRPr>
            </a:p>
            <a:p>
              <a:pPr algn="ctr" eaLnBrk="0" hangingPunct="0"/>
              <a:r>
                <a:rPr lang="en-GB" altLang="en-US" sz="700">
                  <a:latin typeface="Times New Roman" pitchFamily="18" charset="0"/>
                  <a:ea typeface="宋体" pitchFamily="2" charset="-122"/>
                  <a:cs typeface="Times New Roman" pitchFamily="18" charset="0"/>
                </a:rPr>
                <a:t>of SI 600 of 2001.</a:t>
              </a:r>
              <a:endParaRPr lang="en-GB" altLang="en-US">
                <a:latin typeface="Calibri" pitchFamily="34" charset="0"/>
                <a:ea typeface="宋体" pitchFamily="2" charset="-122"/>
                <a:cs typeface="Times New Roman" pitchFamily="18" charset="0"/>
              </a:endParaRPr>
            </a:p>
          </p:txBody>
        </p:sp>
        <p:sp>
          <p:nvSpPr>
            <p:cNvPr id="15398" name="Line 130"/>
            <p:cNvSpPr>
              <a:spLocks noChangeAspect="1" noChangeShapeType="1"/>
            </p:cNvSpPr>
            <p:nvPr/>
          </p:nvSpPr>
          <p:spPr bwMode="auto">
            <a:xfrm flipV="1">
              <a:off x="7934" y="13714"/>
              <a:ext cx="1" cy="538"/>
            </a:xfrm>
            <a:prstGeom prst="line">
              <a:avLst/>
            </a:prstGeom>
            <a:noFill/>
            <a:ln w="9525">
              <a:solidFill>
                <a:srgbClr val="000000"/>
              </a:solidFill>
              <a:round/>
              <a:headEnd/>
              <a:tailEnd type="triangle" w="med" len="med"/>
            </a:ln>
          </p:spPr>
          <p:txBody>
            <a:bodyPr/>
            <a:lstStyle/>
            <a:p>
              <a:endParaRPr lang="en-GB"/>
            </a:p>
          </p:txBody>
        </p:sp>
        <p:sp>
          <p:nvSpPr>
            <p:cNvPr id="15399" name="Freeform 129"/>
            <p:cNvSpPr>
              <a:spLocks noChangeAspect="1"/>
            </p:cNvSpPr>
            <p:nvPr/>
          </p:nvSpPr>
          <p:spPr bwMode="auto">
            <a:xfrm>
              <a:off x="3775" y="13582"/>
              <a:ext cx="1136" cy="1925"/>
            </a:xfrm>
            <a:custGeom>
              <a:avLst/>
              <a:gdLst>
                <a:gd name="T0" fmla="*/ 0 w 1174"/>
                <a:gd name="T1" fmla="*/ 0 h 1861"/>
                <a:gd name="T2" fmla="*/ 1099 w 1174"/>
                <a:gd name="T3" fmla="*/ 1991 h 1861"/>
                <a:gd name="T4" fmla="*/ 0 60000 65536"/>
                <a:gd name="T5" fmla="*/ 0 60000 65536"/>
                <a:gd name="T6" fmla="*/ 0 w 1174"/>
                <a:gd name="T7" fmla="*/ 0 h 1861"/>
                <a:gd name="T8" fmla="*/ 1174 w 1174"/>
                <a:gd name="T9" fmla="*/ 1861 h 1861"/>
              </a:gdLst>
              <a:ahLst/>
              <a:cxnLst>
                <a:cxn ang="T4">
                  <a:pos x="T0" y="T1"/>
                </a:cxn>
                <a:cxn ang="T5">
                  <a:pos x="T2" y="T3"/>
                </a:cxn>
              </a:cxnLst>
              <a:rect l="T6" t="T7" r="T8" b="T9"/>
              <a:pathLst>
                <a:path w="1174" h="1861">
                  <a:moveTo>
                    <a:pt x="0" y="0"/>
                  </a:moveTo>
                  <a:lnTo>
                    <a:pt x="1174" y="1861"/>
                  </a:lnTo>
                </a:path>
              </a:pathLst>
            </a:custGeom>
            <a:noFill/>
            <a:ln w="9525">
              <a:solidFill>
                <a:srgbClr val="000000"/>
              </a:solidFill>
              <a:round/>
              <a:headEnd/>
              <a:tailEnd type="triangle" w="med" len="med"/>
            </a:ln>
          </p:spPr>
          <p:txBody>
            <a:bodyPr/>
            <a:lstStyle/>
            <a:p>
              <a:endParaRPr lang="en-GB"/>
            </a:p>
          </p:txBody>
        </p:sp>
        <p:sp>
          <p:nvSpPr>
            <p:cNvPr id="15400" name="Line 128"/>
            <p:cNvSpPr>
              <a:spLocks noChangeAspect="1" noChangeShapeType="1"/>
            </p:cNvSpPr>
            <p:nvPr/>
          </p:nvSpPr>
          <p:spPr bwMode="auto">
            <a:xfrm flipH="1">
              <a:off x="6539" y="15148"/>
              <a:ext cx="1511" cy="359"/>
            </a:xfrm>
            <a:prstGeom prst="line">
              <a:avLst/>
            </a:prstGeom>
            <a:noFill/>
            <a:ln w="9525">
              <a:solidFill>
                <a:srgbClr val="000000"/>
              </a:solidFill>
              <a:round/>
              <a:headEnd/>
              <a:tailEnd type="triangle" w="med" len="med"/>
            </a:ln>
          </p:spPr>
          <p:txBody>
            <a:bodyPr/>
            <a:lstStyle/>
            <a:p>
              <a:endParaRPr lang="en-GB"/>
            </a:p>
          </p:txBody>
        </p:sp>
        <p:sp>
          <p:nvSpPr>
            <p:cNvPr id="15401" name="Line 127"/>
            <p:cNvSpPr>
              <a:spLocks noChangeAspect="1" noChangeShapeType="1"/>
            </p:cNvSpPr>
            <p:nvPr/>
          </p:nvSpPr>
          <p:spPr bwMode="auto">
            <a:xfrm>
              <a:off x="5725" y="13534"/>
              <a:ext cx="0" cy="0"/>
            </a:xfrm>
            <a:prstGeom prst="line">
              <a:avLst/>
            </a:prstGeom>
            <a:noFill/>
            <a:ln w="9525">
              <a:solidFill>
                <a:srgbClr val="000000"/>
              </a:solidFill>
              <a:round/>
              <a:headEnd/>
              <a:tailEnd type="triangle" w="med" len="med"/>
            </a:ln>
          </p:spPr>
          <p:txBody>
            <a:bodyPr/>
            <a:lstStyle/>
            <a:p>
              <a:endParaRPr lang="en-GB"/>
            </a:p>
          </p:txBody>
        </p:sp>
        <p:sp>
          <p:nvSpPr>
            <p:cNvPr id="15402" name="Rectangle 126"/>
            <p:cNvSpPr>
              <a:spLocks noChangeAspect="1" noChangeArrowheads="1"/>
            </p:cNvSpPr>
            <p:nvPr/>
          </p:nvSpPr>
          <p:spPr bwMode="auto">
            <a:xfrm>
              <a:off x="2354" y="18555"/>
              <a:ext cx="1744"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BASELINE STUDY</a:t>
              </a:r>
              <a:endParaRPr lang="en-GB" altLang="en-US">
                <a:latin typeface="Calibri" pitchFamily="34" charset="0"/>
                <a:ea typeface="宋体" pitchFamily="2" charset="-122"/>
                <a:cs typeface="Times New Roman" pitchFamily="18" charset="0"/>
              </a:endParaRPr>
            </a:p>
          </p:txBody>
        </p:sp>
        <p:sp>
          <p:nvSpPr>
            <p:cNvPr id="15403" name="Rectangle 125"/>
            <p:cNvSpPr>
              <a:spLocks noChangeAspect="1" noChangeArrowheads="1"/>
            </p:cNvSpPr>
            <p:nvPr/>
          </p:nvSpPr>
          <p:spPr bwMode="auto">
            <a:xfrm>
              <a:off x="5144" y="18555"/>
              <a:ext cx="2441"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Assess environmental setting</a:t>
              </a:r>
              <a:endParaRPr lang="en-GB" altLang="en-US">
                <a:latin typeface="Calibri" pitchFamily="34" charset="0"/>
                <a:ea typeface="宋体" pitchFamily="2" charset="-122"/>
                <a:cs typeface="Times New Roman" pitchFamily="18" charset="0"/>
              </a:endParaRPr>
            </a:p>
          </p:txBody>
        </p:sp>
        <p:sp>
          <p:nvSpPr>
            <p:cNvPr id="15404" name="Rectangle 124"/>
            <p:cNvSpPr>
              <a:spLocks noChangeAspect="1" noChangeArrowheads="1"/>
            </p:cNvSpPr>
            <p:nvPr/>
          </p:nvSpPr>
          <p:spPr bwMode="auto">
            <a:xfrm>
              <a:off x="2354" y="19631"/>
              <a:ext cx="1860" cy="538"/>
            </a:xfrm>
            <a:prstGeom prst="rect">
              <a:avLst/>
            </a:prstGeom>
            <a:solidFill>
              <a:srgbClr val="FFFFFF"/>
            </a:solidFill>
            <a:ln w="9525">
              <a:solidFill>
                <a:srgbClr val="000000"/>
              </a:solidFill>
              <a:miter lim="800000"/>
              <a:headEnd/>
              <a:tailEnd/>
            </a:ln>
          </p:spPr>
          <p:txBody>
            <a:bodyPr lIns="87782" tIns="43891" rIns="87782" bIns="43891"/>
            <a:lstStyle/>
            <a:p>
              <a:r>
                <a:rPr lang="en-GB" altLang="en-US" sz="1100">
                  <a:latin typeface="Times New Roman" pitchFamily="18" charset="0"/>
                  <a:ea typeface="宋体" pitchFamily="2" charset="-122"/>
                  <a:cs typeface="Times New Roman" pitchFamily="18" charset="0"/>
                </a:rPr>
                <a:t>MITIGATION</a:t>
              </a:r>
              <a:endParaRPr lang="en-GB" altLang="en-US">
                <a:latin typeface="Calibri" pitchFamily="34" charset="0"/>
                <a:ea typeface="宋体" pitchFamily="2" charset="-122"/>
                <a:cs typeface="Times New Roman" pitchFamily="18" charset="0"/>
              </a:endParaRPr>
            </a:p>
          </p:txBody>
        </p:sp>
        <p:sp>
          <p:nvSpPr>
            <p:cNvPr id="15405" name="Rectangle 123"/>
            <p:cNvSpPr>
              <a:spLocks noChangeAspect="1" noChangeArrowheads="1"/>
            </p:cNvSpPr>
            <p:nvPr/>
          </p:nvSpPr>
          <p:spPr bwMode="auto">
            <a:xfrm>
              <a:off x="4911" y="19631"/>
              <a:ext cx="2906" cy="717"/>
            </a:xfrm>
            <a:prstGeom prst="rect">
              <a:avLst/>
            </a:prstGeom>
            <a:solidFill>
              <a:srgbClr val="FFFFFF"/>
            </a:solidFill>
            <a:ln w="9525">
              <a:solidFill>
                <a:srgbClr val="000000"/>
              </a:solidFill>
              <a:miter lim="800000"/>
              <a:headEnd/>
              <a:tailEnd/>
            </a:ln>
          </p:spPr>
          <p:txBody>
            <a:bodyPr lIns="87782" tIns="43891" rIns="87782" bIns="43891"/>
            <a:lstStyle/>
            <a:p>
              <a:pPr algn="ctr"/>
              <a:r>
                <a:rPr lang="en-GB" altLang="en-US" sz="1100">
                  <a:latin typeface="Times New Roman" pitchFamily="18" charset="0"/>
                  <a:ea typeface="宋体" pitchFamily="2" charset="-122"/>
                  <a:cs typeface="Times New Roman" pitchFamily="18" charset="0"/>
                </a:rPr>
                <a:t>Measures to Avoid, Reduce or Offset impacts</a:t>
              </a:r>
              <a:endParaRPr lang="en-GB" altLang="en-US">
                <a:latin typeface="Calibri" pitchFamily="34" charset="0"/>
                <a:ea typeface="宋体" pitchFamily="2" charset="-122"/>
                <a:cs typeface="Times New Roman" pitchFamily="18" charset="0"/>
              </a:endParaRPr>
            </a:p>
          </p:txBody>
        </p:sp>
        <p:sp>
          <p:nvSpPr>
            <p:cNvPr id="15406" name="Freeform 122"/>
            <p:cNvSpPr>
              <a:spLocks noChangeAspect="1"/>
            </p:cNvSpPr>
            <p:nvPr/>
          </p:nvSpPr>
          <p:spPr bwMode="auto">
            <a:xfrm>
              <a:off x="6307" y="24773"/>
              <a:ext cx="2" cy="417"/>
            </a:xfrm>
            <a:custGeom>
              <a:avLst/>
              <a:gdLst>
                <a:gd name="T0" fmla="*/ 1 w 3"/>
                <a:gd name="T1" fmla="*/ 0 h 403"/>
                <a:gd name="T2" fmla="*/ 0 w 3"/>
                <a:gd name="T3" fmla="*/ 431 h 403"/>
                <a:gd name="T4" fmla="*/ 0 60000 65536"/>
                <a:gd name="T5" fmla="*/ 0 60000 65536"/>
                <a:gd name="T6" fmla="*/ 0 w 3"/>
                <a:gd name="T7" fmla="*/ 0 h 403"/>
                <a:gd name="T8" fmla="*/ 3 w 3"/>
                <a:gd name="T9" fmla="*/ 403 h 403"/>
              </a:gdLst>
              <a:ahLst/>
              <a:cxnLst>
                <a:cxn ang="T4">
                  <a:pos x="T0" y="T1"/>
                </a:cxn>
                <a:cxn ang="T5">
                  <a:pos x="T2" y="T3"/>
                </a:cxn>
              </a:cxnLst>
              <a:rect l="T6" t="T7" r="T8" b="T9"/>
              <a:pathLst>
                <a:path w="3" h="403">
                  <a:moveTo>
                    <a:pt x="3" y="0"/>
                  </a:moveTo>
                  <a:lnTo>
                    <a:pt x="0" y="403"/>
                  </a:lnTo>
                </a:path>
              </a:pathLst>
            </a:custGeom>
            <a:noFill/>
            <a:ln w="9525">
              <a:solidFill>
                <a:srgbClr val="000000"/>
              </a:solidFill>
              <a:round/>
              <a:headEnd/>
              <a:tailEnd type="triangle" w="med" len="med"/>
            </a:ln>
          </p:spPr>
          <p:txBody>
            <a:bodyPr/>
            <a:lstStyle/>
            <a:p>
              <a:endParaRPr lang="en-GB"/>
            </a:p>
          </p:txBody>
        </p:sp>
        <p:sp>
          <p:nvSpPr>
            <p:cNvPr id="15407" name="Line 121"/>
            <p:cNvSpPr>
              <a:spLocks noChangeAspect="1" noChangeShapeType="1"/>
            </p:cNvSpPr>
            <p:nvPr/>
          </p:nvSpPr>
          <p:spPr bwMode="auto">
            <a:xfrm>
              <a:off x="6306" y="23755"/>
              <a:ext cx="1" cy="180"/>
            </a:xfrm>
            <a:prstGeom prst="line">
              <a:avLst/>
            </a:prstGeom>
            <a:noFill/>
            <a:ln w="9525">
              <a:solidFill>
                <a:srgbClr val="000000"/>
              </a:solidFill>
              <a:round/>
              <a:headEnd/>
              <a:tailEnd type="triangle" w="med" len="med"/>
            </a:ln>
          </p:spPr>
          <p:txBody>
            <a:bodyPr/>
            <a:lstStyle/>
            <a:p>
              <a:endParaRPr lang="en-GB"/>
            </a:p>
          </p:txBody>
        </p:sp>
        <p:sp>
          <p:nvSpPr>
            <p:cNvPr id="15408" name="Line 120"/>
            <p:cNvSpPr>
              <a:spLocks noChangeAspect="1" noChangeShapeType="1"/>
            </p:cNvSpPr>
            <p:nvPr/>
          </p:nvSpPr>
          <p:spPr bwMode="auto">
            <a:xfrm>
              <a:off x="6306" y="22321"/>
              <a:ext cx="0" cy="358"/>
            </a:xfrm>
            <a:prstGeom prst="line">
              <a:avLst/>
            </a:prstGeom>
            <a:noFill/>
            <a:ln w="9525">
              <a:solidFill>
                <a:srgbClr val="000000"/>
              </a:solidFill>
              <a:round/>
              <a:headEnd/>
              <a:tailEnd type="triangle" w="med" len="med"/>
            </a:ln>
          </p:spPr>
          <p:txBody>
            <a:bodyPr/>
            <a:lstStyle/>
            <a:p>
              <a:endParaRPr lang="en-GB"/>
            </a:p>
          </p:txBody>
        </p:sp>
        <p:sp>
          <p:nvSpPr>
            <p:cNvPr id="15409" name="Line 119"/>
            <p:cNvSpPr>
              <a:spLocks noChangeAspect="1" noChangeShapeType="1"/>
            </p:cNvSpPr>
            <p:nvPr/>
          </p:nvSpPr>
          <p:spPr bwMode="auto">
            <a:xfrm>
              <a:off x="6306" y="21245"/>
              <a:ext cx="0" cy="538"/>
            </a:xfrm>
            <a:prstGeom prst="line">
              <a:avLst/>
            </a:prstGeom>
            <a:noFill/>
            <a:ln w="9525">
              <a:solidFill>
                <a:srgbClr val="000000"/>
              </a:solidFill>
              <a:round/>
              <a:headEnd/>
              <a:tailEnd type="triangle" w="med" len="med"/>
            </a:ln>
          </p:spPr>
          <p:txBody>
            <a:bodyPr/>
            <a:lstStyle/>
            <a:p>
              <a:endParaRPr lang="en-GB"/>
            </a:p>
          </p:txBody>
        </p:sp>
        <p:sp>
          <p:nvSpPr>
            <p:cNvPr id="15410" name="Line 118"/>
            <p:cNvSpPr>
              <a:spLocks noChangeAspect="1" noChangeShapeType="1"/>
            </p:cNvSpPr>
            <p:nvPr/>
          </p:nvSpPr>
          <p:spPr bwMode="auto">
            <a:xfrm>
              <a:off x="6306" y="20348"/>
              <a:ext cx="0" cy="359"/>
            </a:xfrm>
            <a:prstGeom prst="line">
              <a:avLst/>
            </a:prstGeom>
            <a:noFill/>
            <a:ln w="9525">
              <a:solidFill>
                <a:srgbClr val="000000"/>
              </a:solidFill>
              <a:round/>
              <a:headEnd/>
              <a:tailEnd type="triangle" w="med" len="med"/>
            </a:ln>
          </p:spPr>
          <p:txBody>
            <a:bodyPr/>
            <a:lstStyle/>
            <a:p>
              <a:endParaRPr lang="en-GB"/>
            </a:p>
          </p:txBody>
        </p:sp>
        <p:sp>
          <p:nvSpPr>
            <p:cNvPr id="15411" name="Line 117"/>
            <p:cNvSpPr>
              <a:spLocks noChangeAspect="1" noChangeShapeType="1"/>
            </p:cNvSpPr>
            <p:nvPr/>
          </p:nvSpPr>
          <p:spPr bwMode="auto">
            <a:xfrm>
              <a:off x="6306" y="19272"/>
              <a:ext cx="0" cy="359"/>
            </a:xfrm>
            <a:prstGeom prst="line">
              <a:avLst/>
            </a:prstGeom>
            <a:noFill/>
            <a:ln w="9525">
              <a:solidFill>
                <a:srgbClr val="000000"/>
              </a:solidFill>
              <a:round/>
              <a:headEnd/>
              <a:tailEnd type="triangle" w="med" len="med"/>
            </a:ln>
          </p:spPr>
          <p:txBody>
            <a:bodyPr/>
            <a:lstStyle/>
            <a:p>
              <a:endParaRPr lang="en-GB"/>
            </a:p>
          </p:txBody>
        </p:sp>
        <p:sp>
          <p:nvSpPr>
            <p:cNvPr id="15412" name="Line 116"/>
            <p:cNvSpPr>
              <a:spLocks noChangeAspect="1" noChangeShapeType="1"/>
            </p:cNvSpPr>
            <p:nvPr/>
          </p:nvSpPr>
          <p:spPr bwMode="auto">
            <a:xfrm>
              <a:off x="6306" y="18197"/>
              <a:ext cx="0" cy="358"/>
            </a:xfrm>
            <a:prstGeom prst="line">
              <a:avLst/>
            </a:prstGeom>
            <a:noFill/>
            <a:ln w="9525">
              <a:solidFill>
                <a:srgbClr val="000000"/>
              </a:solidFill>
              <a:round/>
              <a:headEnd/>
              <a:tailEnd type="triangle" w="med" len="med"/>
            </a:ln>
          </p:spPr>
          <p:txBody>
            <a:bodyPr/>
            <a:lstStyle/>
            <a:p>
              <a:endParaRPr lang="en-GB"/>
            </a:p>
          </p:txBody>
        </p:sp>
        <p:sp>
          <p:nvSpPr>
            <p:cNvPr id="15413" name="Line 115"/>
            <p:cNvSpPr>
              <a:spLocks noChangeAspect="1" noChangeShapeType="1"/>
            </p:cNvSpPr>
            <p:nvPr/>
          </p:nvSpPr>
          <p:spPr bwMode="auto">
            <a:xfrm>
              <a:off x="6306" y="17121"/>
              <a:ext cx="0" cy="358"/>
            </a:xfrm>
            <a:prstGeom prst="line">
              <a:avLst/>
            </a:prstGeom>
            <a:noFill/>
            <a:ln w="9525">
              <a:solidFill>
                <a:srgbClr val="000000"/>
              </a:solidFill>
              <a:round/>
              <a:headEnd/>
              <a:tailEnd type="triangle" w="med" len="med"/>
            </a:ln>
          </p:spPr>
          <p:txBody>
            <a:bodyPr/>
            <a:lstStyle/>
            <a:p>
              <a:endParaRPr lang="en-GB"/>
            </a:p>
          </p:txBody>
        </p:sp>
        <p:sp>
          <p:nvSpPr>
            <p:cNvPr id="15414" name="Freeform 114"/>
            <p:cNvSpPr>
              <a:spLocks noChangeAspect="1"/>
            </p:cNvSpPr>
            <p:nvPr/>
          </p:nvSpPr>
          <p:spPr bwMode="auto">
            <a:xfrm>
              <a:off x="5729" y="15796"/>
              <a:ext cx="693" cy="607"/>
            </a:xfrm>
            <a:custGeom>
              <a:avLst/>
              <a:gdLst>
                <a:gd name="T0" fmla="*/ 0 w 716"/>
                <a:gd name="T1" fmla="*/ 0 h 587"/>
                <a:gd name="T2" fmla="*/ 671 w 716"/>
                <a:gd name="T3" fmla="*/ 628 h 587"/>
                <a:gd name="T4" fmla="*/ 0 60000 65536"/>
                <a:gd name="T5" fmla="*/ 0 60000 65536"/>
                <a:gd name="T6" fmla="*/ 0 w 716"/>
                <a:gd name="T7" fmla="*/ 0 h 587"/>
                <a:gd name="T8" fmla="*/ 716 w 716"/>
                <a:gd name="T9" fmla="*/ 587 h 587"/>
              </a:gdLst>
              <a:ahLst/>
              <a:cxnLst>
                <a:cxn ang="T4">
                  <a:pos x="T0" y="T1"/>
                </a:cxn>
                <a:cxn ang="T5">
                  <a:pos x="T2" y="T3"/>
                </a:cxn>
              </a:cxnLst>
              <a:rect l="T6" t="T7" r="T8" b="T9"/>
              <a:pathLst>
                <a:path w="716" h="587">
                  <a:moveTo>
                    <a:pt x="0" y="0"/>
                  </a:moveTo>
                  <a:lnTo>
                    <a:pt x="716" y="587"/>
                  </a:lnTo>
                </a:path>
              </a:pathLst>
            </a:custGeom>
            <a:noFill/>
            <a:ln w="9525">
              <a:solidFill>
                <a:srgbClr val="000000"/>
              </a:solidFill>
              <a:round/>
              <a:headEnd/>
              <a:tailEnd type="triangle" w="med" len="med"/>
            </a:ln>
          </p:spPr>
          <p:txBody>
            <a:bodyPr/>
            <a:lstStyle/>
            <a:p>
              <a:endParaRPr lang="en-GB"/>
            </a:p>
          </p:txBody>
        </p:sp>
        <p:sp>
          <p:nvSpPr>
            <p:cNvPr id="15415" name="Line 113"/>
            <p:cNvSpPr>
              <a:spLocks noChangeAspect="1" noChangeShapeType="1"/>
            </p:cNvSpPr>
            <p:nvPr/>
          </p:nvSpPr>
          <p:spPr bwMode="auto">
            <a:xfrm>
              <a:off x="5720" y="14520"/>
              <a:ext cx="1" cy="745"/>
            </a:xfrm>
            <a:prstGeom prst="line">
              <a:avLst/>
            </a:prstGeom>
            <a:noFill/>
            <a:ln w="9525">
              <a:solidFill>
                <a:srgbClr val="000000"/>
              </a:solidFill>
              <a:round/>
              <a:headEnd/>
              <a:tailEnd type="triangle" w="med" len="med"/>
            </a:ln>
          </p:spPr>
          <p:txBody>
            <a:bodyPr/>
            <a:lstStyle/>
            <a:p>
              <a:endParaRPr lang="en-GB"/>
            </a:p>
          </p:txBody>
        </p:sp>
        <p:sp>
          <p:nvSpPr>
            <p:cNvPr id="15416" name="Freeform 112"/>
            <p:cNvSpPr>
              <a:spLocks noChangeAspect="1"/>
            </p:cNvSpPr>
            <p:nvPr/>
          </p:nvSpPr>
          <p:spPr bwMode="auto">
            <a:xfrm>
              <a:off x="6348" y="12734"/>
              <a:ext cx="999" cy="1546"/>
            </a:xfrm>
            <a:custGeom>
              <a:avLst/>
              <a:gdLst>
                <a:gd name="T0" fmla="*/ 0 w 1033"/>
                <a:gd name="T1" fmla="*/ 0 h 1495"/>
                <a:gd name="T2" fmla="*/ 966 w 1033"/>
                <a:gd name="T3" fmla="*/ 1599 h 1495"/>
                <a:gd name="T4" fmla="*/ 0 60000 65536"/>
                <a:gd name="T5" fmla="*/ 0 60000 65536"/>
                <a:gd name="T6" fmla="*/ 0 w 1033"/>
                <a:gd name="T7" fmla="*/ 0 h 1495"/>
                <a:gd name="T8" fmla="*/ 1033 w 1033"/>
                <a:gd name="T9" fmla="*/ 1495 h 1495"/>
              </a:gdLst>
              <a:ahLst/>
              <a:cxnLst>
                <a:cxn ang="T4">
                  <a:pos x="T0" y="T1"/>
                </a:cxn>
                <a:cxn ang="T5">
                  <a:pos x="T2" y="T3"/>
                </a:cxn>
              </a:cxnLst>
              <a:rect l="T6" t="T7" r="T8" b="T9"/>
              <a:pathLst>
                <a:path w="1033" h="1495">
                  <a:moveTo>
                    <a:pt x="0" y="0"/>
                  </a:moveTo>
                  <a:lnTo>
                    <a:pt x="1033" y="1495"/>
                  </a:lnTo>
                </a:path>
              </a:pathLst>
            </a:custGeom>
            <a:noFill/>
            <a:ln w="9525">
              <a:solidFill>
                <a:srgbClr val="000000"/>
              </a:solidFill>
              <a:round/>
              <a:headEnd/>
              <a:tailEnd type="triangle" w="med" len="med"/>
            </a:ln>
          </p:spPr>
          <p:txBody>
            <a:bodyPr/>
            <a:lstStyle/>
            <a:p>
              <a:endParaRPr lang="en-GB"/>
            </a:p>
          </p:txBody>
        </p:sp>
        <p:sp>
          <p:nvSpPr>
            <p:cNvPr id="15417" name="Line 111"/>
            <p:cNvSpPr>
              <a:spLocks noChangeAspect="1" noChangeShapeType="1"/>
            </p:cNvSpPr>
            <p:nvPr/>
          </p:nvSpPr>
          <p:spPr bwMode="auto">
            <a:xfrm>
              <a:off x="5372" y="13589"/>
              <a:ext cx="348" cy="373"/>
            </a:xfrm>
            <a:prstGeom prst="line">
              <a:avLst/>
            </a:prstGeom>
            <a:noFill/>
            <a:ln w="9525">
              <a:solidFill>
                <a:srgbClr val="000000"/>
              </a:solidFill>
              <a:round/>
              <a:headEnd/>
              <a:tailEnd type="triangle" w="med" len="med"/>
            </a:ln>
          </p:spPr>
          <p:txBody>
            <a:bodyPr/>
            <a:lstStyle/>
            <a:p>
              <a:endParaRPr lang="en-GB"/>
            </a:p>
          </p:txBody>
        </p:sp>
        <p:sp>
          <p:nvSpPr>
            <p:cNvPr id="15418" name="Freeform 110"/>
            <p:cNvSpPr>
              <a:spLocks/>
            </p:cNvSpPr>
            <p:nvPr/>
          </p:nvSpPr>
          <p:spPr bwMode="auto">
            <a:xfrm>
              <a:off x="2238" y="16165"/>
              <a:ext cx="7241" cy="19"/>
            </a:xfrm>
            <a:custGeom>
              <a:avLst/>
              <a:gdLst>
                <a:gd name="T0" fmla="*/ 0 w 7487"/>
                <a:gd name="T1" fmla="*/ 19 h 19"/>
                <a:gd name="T2" fmla="*/ 7003 w 7487"/>
                <a:gd name="T3" fmla="*/ 0 h 19"/>
                <a:gd name="T4" fmla="*/ 0 60000 65536"/>
                <a:gd name="T5" fmla="*/ 0 60000 65536"/>
                <a:gd name="T6" fmla="*/ 0 w 7487"/>
                <a:gd name="T7" fmla="*/ 0 h 19"/>
                <a:gd name="T8" fmla="*/ 7487 w 7487"/>
                <a:gd name="T9" fmla="*/ 19 h 19"/>
              </a:gdLst>
              <a:ahLst/>
              <a:cxnLst>
                <a:cxn ang="T4">
                  <a:pos x="T0" y="T1"/>
                </a:cxn>
                <a:cxn ang="T5">
                  <a:pos x="T2" y="T3"/>
                </a:cxn>
              </a:cxnLst>
              <a:rect l="T6" t="T7" r="T8" b="T9"/>
              <a:pathLst>
                <a:path w="7487" h="19">
                  <a:moveTo>
                    <a:pt x="0" y="19"/>
                  </a:moveTo>
                  <a:lnTo>
                    <a:pt x="7487" y="0"/>
                  </a:lnTo>
                </a:path>
              </a:pathLst>
            </a:custGeom>
            <a:noFill/>
            <a:ln w="9525">
              <a:solidFill>
                <a:srgbClr val="000000"/>
              </a:solidFill>
              <a:round/>
              <a:headEnd/>
              <a:tailEnd/>
            </a:ln>
          </p:spPr>
          <p:txBody>
            <a:bodyPr/>
            <a:lstStyle/>
            <a:p>
              <a:endParaRPr lang="en-GB"/>
            </a:p>
          </p:txBody>
        </p:sp>
        <p:sp>
          <p:nvSpPr>
            <p:cNvPr id="15419" name="Freeform 109"/>
            <p:cNvSpPr>
              <a:spLocks/>
            </p:cNvSpPr>
            <p:nvPr/>
          </p:nvSpPr>
          <p:spPr bwMode="auto">
            <a:xfrm>
              <a:off x="2238" y="12814"/>
              <a:ext cx="7247" cy="1"/>
            </a:xfrm>
            <a:custGeom>
              <a:avLst/>
              <a:gdLst>
                <a:gd name="T0" fmla="*/ 0 w 7493"/>
                <a:gd name="T1" fmla="*/ 0 h 1"/>
                <a:gd name="T2" fmla="*/ 7009 w 7493"/>
                <a:gd name="T3" fmla="*/ 0 h 1"/>
                <a:gd name="T4" fmla="*/ 0 60000 65536"/>
                <a:gd name="T5" fmla="*/ 0 60000 65536"/>
                <a:gd name="T6" fmla="*/ 0 w 7493"/>
                <a:gd name="T7" fmla="*/ 0 h 1"/>
                <a:gd name="T8" fmla="*/ 7493 w 7493"/>
                <a:gd name="T9" fmla="*/ 1 h 1"/>
              </a:gdLst>
              <a:ahLst/>
              <a:cxnLst>
                <a:cxn ang="T4">
                  <a:pos x="T0" y="T1"/>
                </a:cxn>
                <a:cxn ang="T5">
                  <a:pos x="T2" y="T3"/>
                </a:cxn>
              </a:cxnLst>
              <a:rect l="T6" t="T7" r="T8" b="T9"/>
              <a:pathLst>
                <a:path w="7493" h="1">
                  <a:moveTo>
                    <a:pt x="0" y="0"/>
                  </a:moveTo>
                  <a:lnTo>
                    <a:pt x="7493" y="0"/>
                  </a:lnTo>
                </a:path>
              </a:pathLst>
            </a:custGeom>
            <a:noFill/>
            <a:ln w="9525">
              <a:solidFill>
                <a:srgbClr val="000000"/>
              </a:solidFill>
              <a:round/>
              <a:headEnd/>
              <a:tailEnd/>
            </a:ln>
          </p:spPr>
          <p:txBody>
            <a:bodyPr/>
            <a:lstStyle/>
            <a:p>
              <a:endParaRPr lang="en-GB"/>
            </a:p>
          </p:txBody>
        </p:sp>
      </p:grpSp>
      <p:sp>
        <p:nvSpPr>
          <p:cNvPr id="15368" name="Rectangle 159"/>
          <p:cNvSpPr>
            <a:spLocks noChangeArrowheads="1"/>
          </p:cNvSpPr>
          <p:nvPr/>
        </p:nvSpPr>
        <p:spPr bwMode="auto">
          <a:xfrm>
            <a:off x="-609600" y="-754063"/>
            <a:ext cx="9144000" cy="0"/>
          </a:xfrm>
          <a:prstGeom prst="rect">
            <a:avLst/>
          </a:prstGeom>
          <a:noFill/>
          <a:ln w="9525">
            <a:noFill/>
            <a:miter lim="800000"/>
            <a:headEnd/>
            <a:tailEnd/>
          </a:ln>
        </p:spPr>
        <p:txBody>
          <a:bodyPr wrap="none" anchor="ctr">
            <a:spAutoFit/>
          </a:bodyPr>
          <a:lstStyle/>
          <a:p>
            <a:endParaRPr lang="en-GB" altLang="en-US">
              <a:latin typeface="Calibri" pitchFamily="34" charset="0"/>
            </a:endParaRPr>
          </a:p>
        </p:txBody>
      </p:sp>
      <p:sp>
        <p:nvSpPr>
          <p:cNvPr id="15369" name="Rectangle 184"/>
          <p:cNvSpPr>
            <a:spLocks noChangeArrowheads="1"/>
          </p:cNvSpPr>
          <p:nvPr/>
        </p:nvSpPr>
        <p:spPr bwMode="auto">
          <a:xfrm>
            <a:off x="609600" y="-754063"/>
            <a:ext cx="9144000" cy="0"/>
          </a:xfrm>
          <a:prstGeom prst="rect">
            <a:avLst/>
          </a:prstGeom>
          <a:noFill/>
          <a:ln w="9525">
            <a:noFill/>
            <a:miter lim="800000"/>
            <a:headEnd/>
            <a:tailEnd/>
          </a:ln>
        </p:spPr>
        <p:txBody>
          <a:bodyPr wrap="none" anchor="ctr">
            <a:spAutoFit/>
          </a:bodyPr>
          <a:lstStyle/>
          <a:p>
            <a:endParaRPr lang="en-GB" altLang="en-US">
              <a:latin typeface="Calibri"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5"/>
          <p:cNvSpPr>
            <a:spLocks noGrp="1" noChangeArrowheads="1"/>
          </p:cNvSpPr>
          <p:nvPr>
            <p:ph type="title"/>
          </p:nvPr>
        </p:nvSpPr>
        <p:spPr/>
        <p:txBody>
          <a:bodyPr/>
          <a:lstStyle/>
          <a:p>
            <a:pPr eaLnBrk="1" hangingPunct="1"/>
            <a:endParaRPr lang="en-US" altLang="en-US" smtClean="0"/>
          </a:p>
        </p:txBody>
      </p:sp>
      <p:pic>
        <p:nvPicPr>
          <p:cNvPr id="16390" name="Picture 4"/>
          <p:cNvPicPr preferRelativeResize="0">
            <a:picLocks noGrp="1" noChangeArrowheads="1"/>
          </p:cNvPicPr>
          <p:nvPr>
            <p:ph idx="1"/>
          </p:nvPr>
        </p:nvPicPr>
        <p:blipFill>
          <a:blip r:embed="rId2"/>
          <a:srcRect/>
          <a:stretch>
            <a:fillRect/>
          </a:stretch>
        </p:blipFill>
        <p:spPr>
          <a:xfrm>
            <a:off x="457200" y="0"/>
            <a:ext cx="8229600" cy="7389813"/>
          </a:xfrm>
        </p:spPr>
      </p:pic>
      <p:sp>
        <p:nvSpPr>
          <p:cNvPr id="4" name="Date Placeholder 3"/>
          <p:cNvSpPr>
            <a:spLocks noGrp="1"/>
          </p:cNvSpPr>
          <p:nvPr>
            <p:ph type="dt" sz="half" idx="10"/>
          </p:nvPr>
        </p:nvSpPr>
        <p:spPr/>
        <p:txBody>
          <a:bodyPr/>
          <a:lstStyle/>
          <a:p>
            <a:pPr>
              <a:defRPr/>
            </a:pPr>
            <a:fld id="{4454C21D-B2D5-4747-96BB-51688BBBCAAC}"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58E13432-2CCB-4D24-A783-A4297B84DCD4}" type="slidenum">
              <a:rPr lang="en-GB"/>
              <a:pPr>
                <a:defRPr/>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p:cNvSpPr>
          <p:nvPr>
            <p:ph type="title"/>
          </p:nvPr>
        </p:nvSpPr>
        <p:spPr/>
        <p:txBody>
          <a:bodyPr rtlCol="0">
            <a:normAutofit fontScale="90000"/>
          </a:bodyPr>
          <a:lstStyle/>
          <a:p>
            <a:pPr eaLnBrk="1" fontAlgn="auto" hangingPunct="1">
              <a:spcAft>
                <a:spcPts val="0"/>
              </a:spcAft>
              <a:defRPr/>
            </a:pPr>
            <a:r>
              <a:rPr lang="en-GB" sz="4000" smtClean="0">
                <a:solidFill>
                  <a:srgbClr val="CC0000"/>
                </a:solidFill>
              </a:rPr>
              <a:t>The bread has to be good, but the filling is what makes it a sandwich !</a:t>
            </a:r>
          </a:p>
        </p:txBody>
      </p:sp>
      <p:sp>
        <p:nvSpPr>
          <p:cNvPr id="17411" name="Rectangle 3"/>
          <p:cNvSpPr>
            <a:spLocks noGrp="1"/>
          </p:cNvSpPr>
          <p:nvPr>
            <p:ph idx="1"/>
          </p:nvPr>
        </p:nvSpPr>
        <p:spPr/>
        <p:txBody>
          <a:bodyPr/>
          <a:lstStyle/>
          <a:p>
            <a:pPr eaLnBrk="1" hangingPunct="1"/>
            <a:endParaRPr lang="en-GB" altLang="en-US" smtClean="0"/>
          </a:p>
        </p:txBody>
      </p:sp>
      <p:sp>
        <p:nvSpPr>
          <p:cNvPr id="2" name="Date Placeholder 1"/>
          <p:cNvSpPr>
            <a:spLocks noGrp="1"/>
          </p:cNvSpPr>
          <p:nvPr>
            <p:ph type="dt" sz="half" idx="10"/>
          </p:nvPr>
        </p:nvSpPr>
        <p:spPr/>
        <p:txBody>
          <a:bodyPr/>
          <a:lstStyle/>
          <a:p>
            <a:pPr>
              <a:defRPr/>
            </a:pPr>
            <a:fld id="{94585834-7E26-40CD-8340-2113DE448C9E}" type="datetime1">
              <a:rPr lang="en-GB"/>
              <a:pPr>
                <a:defRPr/>
              </a:pPr>
              <a:t>11/02/2014</a:t>
            </a:fld>
            <a:endParaRPr lang="en-GB"/>
          </a:p>
        </p:txBody>
      </p:sp>
      <p:sp>
        <p:nvSpPr>
          <p:cNvPr id="4" name="Slide Number Placeholder 3"/>
          <p:cNvSpPr>
            <a:spLocks noGrp="1"/>
          </p:cNvSpPr>
          <p:nvPr>
            <p:ph type="sldNum" sz="quarter" idx="12"/>
          </p:nvPr>
        </p:nvSpPr>
        <p:spPr/>
        <p:txBody>
          <a:bodyPr/>
          <a:lstStyle/>
          <a:p>
            <a:pPr>
              <a:defRPr/>
            </a:pPr>
            <a:fld id="{33BE0414-6261-4413-9334-0D7481387840}" type="slidenum">
              <a:rPr lang="en-GB"/>
              <a:pPr>
                <a:defRPr/>
              </a:pPr>
              <a:t>14</a:t>
            </a:fld>
            <a:endParaRPr lang="en-GB"/>
          </a:p>
        </p:txBody>
      </p:sp>
      <p:pic>
        <p:nvPicPr>
          <p:cNvPr id="17412" name="Picture 4" descr="http://www.fahad.com/2006_04_01_fahadinc_archive.html">
            <a:hlinkClick r:id="rId3"/>
          </p:cNvPr>
          <p:cNvPicPr>
            <a:picLocks noChangeAspect="1" noChangeArrowheads="1"/>
          </p:cNvPicPr>
          <p:nvPr/>
        </p:nvPicPr>
        <p:blipFill>
          <a:blip r:embed="rId4"/>
          <a:srcRect/>
          <a:stretch>
            <a:fillRect/>
          </a:stretch>
        </p:blipFill>
        <p:spPr bwMode="auto">
          <a:xfrm>
            <a:off x="1979613" y="1700213"/>
            <a:ext cx="5430837" cy="431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Rectangle 2"/>
          <p:cNvSpPr>
            <a:spLocks noGrp="1" noChangeArrowheads="1"/>
          </p:cNvSpPr>
          <p:nvPr>
            <p:ph type="title"/>
          </p:nvPr>
        </p:nvSpPr>
        <p:spPr/>
        <p:txBody>
          <a:bodyPr/>
          <a:lstStyle/>
          <a:p>
            <a:pPr eaLnBrk="1" hangingPunct="1"/>
            <a:r>
              <a:rPr lang="en-GB" altLang="en-US" smtClean="0">
                <a:solidFill>
                  <a:schemeClr val="accent2"/>
                </a:solidFill>
              </a:rPr>
              <a:t>Planning for Participation</a:t>
            </a:r>
          </a:p>
        </p:txBody>
      </p:sp>
      <p:sp>
        <p:nvSpPr>
          <p:cNvPr id="18438" name="Rectangle 3"/>
          <p:cNvSpPr>
            <a:spLocks noGrp="1" noChangeArrowheads="1"/>
          </p:cNvSpPr>
          <p:nvPr>
            <p:ph idx="1"/>
          </p:nvPr>
        </p:nvSpPr>
        <p:spPr>
          <a:xfrm>
            <a:off x="457200" y="1989138"/>
            <a:ext cx="8229600" cy="3600450"/>
          </a:xfrm>
        </p:spPr>
        <p:txBody>
          <a:bodyPr/>
          <a:lstStyle/>
          <a:p>
            <a:pPr eaLnBrk="1" hangingPunct="1"/>
            <a:r>
              <a:rPr lang="en-GB" altLang="en-US" smtClean="0">
                <a:solidFill>
                  <a:srgbClr val="CC3300"/>
                </a:solidFill>
              </a:rPr>
              <a:t>Objectives of the Process</a:t>
            </a:r>
          </a:p>
          <a:p>
            <a:pPr lvl="1" eaLnBrk="1" hangingPunct="1"/>
            <a:r>
              <a:rPr lang="en-GB" altLang="en-US" smtClean="0">
                <a:solidFill>
                  <a:srgbClr val="CC3300"/>
                </a:solidFill>
              </a:rPr>
              <a:t>Set by discussion with stakeholders</a:t>
            </a:r>
          </a:p>
          <a:p>
            <a:pPr lvl="1" eaLnBrk="1" hangingPunct="1"/>
            <a:r>
              <a:rPr lang="en-GB" altLang="en-US" smtClean="0">
                <a:solidFill>
                  <a:srgbClr val="CC3300"/>
                </a:solidFill>
              </a:rPr>
              <a:t>Clear understanding of the limitations</a:t>
            </a:r>
          </a:p>
          <a:p>
            <a:pPr lvl="1" eaLnBrk="1" hangingPunct="1"/>
            <a:r>
              <a:rPr lang="en-GB" altLang="en-US" smtClean="0">
                <a:solidFill>
                  <a:srgbClr val="CC3300"/>
                </a:solidFill>
              </a:rPr>
              <a:t>Objectives change during the stages of a process</a:t>
            </a:r>
          </a:p>
          <a:p>
            <a:pPr lvl="1" eaLnBrk="1" hangingPunct="1"/>
            <a:r>
              <a:rPr lang="en-GB" altLang="en-US" smtClean="0">
                <a:solidFill>
                  <a:srgbClr val="CC3300"/>
                </a:solidFill>
              </a:rPr>
              <a:t>Select techniques for each stage to achieve the objectives</a:t>
            </a:r>
          </a:p>
          <a:p>
            <a:pPr eaLnBrk="1" hangingPunct="1"/>
            <a:endParaRPr lang="en-GB" altLang="en-US" smtClean="0">
              <a:solidFill>
                <a:srgbClr val="CC3300"/>
              </a:solidFill>
            </a:endParaRPr>
          </a:p>
        </p:txBody>
      </p:sp>
      <p:sp>
        <p:nvSpPr>
          <p:cNvPr id="4" name="Date Placeholder 3"/>
          <p:cNvSpPr>
            <a:spLocks noGrp="1"/>
          </p:cNvSpPr>
          <p:nvPr>
            <p:ph type="dt" sz="half" idx="10"/>
          </p:nvPr>
        </p:nvSpPr>
        <p:spPr/>
        <p:txBody>
          <a:bodyPr/>
          <a:lstStyle/>
          <a:p>
            <a:pPr>
              <a:defRPr/>
            </a:pPr>
            <a:fld id="{1A98FED8-1A16-4357-9302-33C0A0E373AA}"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79B805F3-BC29-4565-BE34-1ED1AD608CED}" type="slidenum">
              <a:rPr lang="en-GB"/>
              <a:pPr>
                <a:defRPr/>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rtlCol="0">
            <a:normAutofit/>
          </a:bodyPr>
          <a:lstStyle/>
          <a:p>
            <a:pPr eaLnBrk="1" fontAlgn="auto" hangingPunct="1">
              <a:spcAft>
                <a:spcPts val="0"/>
              </a:spcAft>
              <a:defRPr/>
            </a:pPr>
            <a:r>
              <a:rPr lang="en-US" sz="4000" b="1">
                <a:solidFill>
                  <a:srgbClr val="0066CC"/>
                </a:solidFill>
              </a:rPr>
              <a:t>Important Factors in Objective Setting.</a:t>
            </a:r>
            <a:r>
              <a:rPr lang="en-GB" sz="4000"/>
              <a:t> </a:t>
            </a:r>
          </a:p>
        </p:txBody>
      </p:sp>
      <p:sp>
        <p:nvSpPr>
          <p:cNvPr id="19462" name="Rectangle 3"/>
          <p:cNvSpPr>
            <a:spLocks noGrp="1" noChangeArrowheads="1"/>
          </p:cNvSpPr>
          <p:nvPr>
            <p:ph idx="1"/>
          </p:nvPr>
        </p:nvSpPr>
        <p:spPr>
          <a:xfrm>
            <a:off x="457200" y="2133600"/>
            <a:ext cx="8229600" cy="3992563"/>
          </a:xfrm>
        </p:spPr>
        <p:txBody>
          <a:bodyPr/>
          <a:lstStyle/>
          <a:p>
            <a:pPr eaLnBrk="1" hangingPunct="1"/>
            <a:r>
              <a:rPr lang="en-US" altLang="en-US" smtClean="0">
                <a:solidFill>
                  <a:srgbClr val="006600"/>
                </a:solidFill>
              </a:rPr>
              <a:t>Environmental Protection</a:t>
            </a:r>
          </a:p>
          <a:p>
            <a:pPr eaLnBrk="1" hangingPunct="1"/>
            <a:r>
              <a:rPr lang="en-US" altLang="en-US" smtClean="0">
                <a:solidFill>
                  <a:srgbClr val="006600"/>
                </a:solidFill>
              </a:rPr>
              <a:t>Legal Requirements</a:t>
            </a:r>
          </a:p>
          <a:p>
            <a:pPr eaLnBrk="1" hangingPunct="1"/>
            <a:r>
              <a:rPr lang="en-US" altLang="en-US" smtClean="0">
                <a:solidFill>
                  <a:srgbClr val="006600"/>
                </a:solidFill>
              </a:rPr>
              <a:t>Proponent Objectives vs Public Objectives</a:t>
            </a:r>
          </a:p>
          <a:p>
            <a:pPr eaLnBrk="1" hangingPunct="1"/>
            <a:r>
              <a:rPr lang="en-US" altLang="en-US" smtClean="0">
                <a:solidFill>
                  <a:srgbClr val="006600"/>
                </a:solidFill>
              </a:rPr>
              <a:t>Two Way Communication</a:t>
            </a:r>
          </a:p>
          <a:p>
            <a:pPr eaLnBrk="1" hangingPunct="1"/>
            <a:r>
              <a:rPr lang="en-US" altLang="en-US" smtClean="0">
                <a:solidFill>
                  <a:srgbClr val="006600"/>
                </a:solidFill>
              </a:rPr>
              <a:t>Experts vs. Public</a:t>
            </a:r>
          </a:p>
          <a:p>
            <a:pPr eaLnBrk="1" hangingPunct="1"/>
            <a:r>
              <a:rPr lang="en-US" altLang="en-US" smtClean="0">
                <a:solidFill>
                  <a:srgbClr val="006600"/>
                </a:solidFill>
              </a:rPr>
              <a:t>Levels of Participation</a:t>
            </a:r>
          </a:p>
          <a:p>
            <a:pPr eaLnBrk="1" hangingPunct="1"/>
            <a:endParaRPr lang="en-GB" altLang="en-US" smtClean="0">
              <a:solidFill>
                <a:srgbClr val="006600"/>
              </a:solidFill>
            </a:endParaRPr>
          </a:p>
        </p:txBody>
      </p:sp>
      <p:sp>
        <p:nvSpPr>
          <p:cNvPr id="4" name="Date Placeholder 3"/>
          <p:cNvSpPr>
            <a:spLocks noGrp="1"/>
          </p:cNvSpPr>
          <p:nvPr>
            <p:ph type="dt" sz="half" idx="10"/>
          </p:nvPr>
        </p:nvSpPr>
        <p:spPr/>
        <p:txBody>
          <a:bodyPr/>
          <a:lstStyle/>
          <a:p>
            <a:pPr>
              <a:defRPr/>
            </a:pPr>
            <a:fld id="{9F55D78B-C26C-4D8F-936C-829A62CEE90A}"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BBE728EE-E829-4AE5-81EF-48F5A424A20F}" type="slidenum">
              <a:rPr lang="en-GB"/>
              <a:pPr>
                <a:defRPr/>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2"/>
          <p:cNvSpPr>
            <a:spLocks noGrp="1" noChangeArrowheads="1"/>
          </p:cNvSpPr>
          <p:nvPr>
            <p:ph type="title"/>
          </p:nvPr>
        </p:nvSpPr>
        <p:spPr/>
        <p:txBody>
          <a:bodyPr/>
          <a:lstStyle/>
          <a:p>
            <a:pPr eaLnBrk="1" hangingPunct="1"/>
            <a:r>
              <a:rPr lang="en-GB" altLang="en-US" sz="4800" b="1" smtClean="0">
                <a:solidFill>
                  <a:schemeClr val="accent2"/>
                </a:solidFill>
              </a:rPr>
              <a:t>Dialogue Planning</a:t>
            </a:r>
          </a:p>
        </p:txBody>
      </p:sp>
      <p:pic>
        <p:nvPicPr>
          <p:cNvPr id="20486" name="Picture 4" descr="Dialogue Flow Chart"/>
          <p:cNvPicPr>
            <a:picLocks noGrp="1" noChangeAspect="1" noChangeArrowheads="1"/>
          </p:cNvPicPr>
          <p:nvPr>
            <p:ph idx="1"/>
          </p:nvPr>
        </p:nvPicPr>
        <p:blipFill>
          <a:blip r:embed="rId2" cstate="print"/>
          <a:srcRect t="2965" r="2155" b="7411"/>
          <a:stretch>
            <a:fillRect/>
          </a:stretch>
        </p:blipFill>
        <p:spPr>
          <a:xfrm>
            <a:off x="250825" y="1268413"/>
            <a:ext cx="8569325" cy="4733925"/>
          </a:xfrm>
        </p:spPr>
      </p:pic>
      <p:sp>
        <p:nvSpPr>
          <p:cNvPr id="4" name="Date Placeholder 3"/>
          <p:cNvSpPr>
            <a:spLocks noGrp="1"/>
          </p:cNvSpPr>
          <p:nvPr>
            <p:ph type="dt" sz="half" idx="10"/>
          </p:nvPr>
        </p:nvSpPr>
        <p:spPr/>
        <p:txBody>
          <a:bodyPr/>
          <a:lstStyle/>
          <a:p>
            <a:pPr>
              <a:defRPr/>
            </a:pPr>
            <a:fld id="{2952023C-0F7B-424A-8080-5AE5199D7407}"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D491418A-0472-4CA3-B8B2-60FB7438D959}" type="slidenum">
              <a:rPr lang="en-GB"/>
              <a:pPr>
                <a:defRPr/>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2"/>
          <p:cNvSpPr>
            <a:spLocks noGrp="1" noChangeArrowheads="1"/>
          </p:cNvSpPr>
          <p:nvPr>
            <p:ph type="title"/>
          </p:nvPr>
        </p:nvSpPr>
        <p:spPr>
          <a:xfrm>
            <a:off x="457200" y="274638"/>
            <a:ext cx="8229600" cy="850900"/>
          </a:xfrm>
        </p:spPr>
        <p:txBody>
          <a:bodyPr/>
          <a:lstStyle/>
          <a:p>
            <a:pPr eaLnBrk="1" hangingPunct="1"/>
            <a:r>
              <a:rPr lang="en-GB" altLang="en-US" b="1" smtClean="0">
                <a:solidFill>
                  <a:srgbClr val="CC3300"/>
                </a:solidFill>
              </a:rPr>
              <a:t>Which method to use?</a:t>
            </a:r>
          </a:p>
        </p:txBody>
      </p:sp>
      <p:sp>
        <p:nvSpPr>
          <p:cNvPr id="21510" name="Rectangle 3"/>
          <p:cNvSpPr>
            <a:spLocks noGrp="1" noChangeArrowheads="1"/>
          </p:cNvSpPr>
          <p:nvPr>
            <p:ph idx="1"/>
          </p:nvPr>
        </p:nvSpPr>
        <p:spPr>
          <a:xfrm>
            <a:off x="457200" y="1125538"/>
            <a:ext cx="8229600" cy="5000625"/>
          </a:xfrm>
        </p:spPr>
        <p:txBody>
          <a:bodyPr/>
          <a:lstStyle/>
          <a:p>
            <a:pPr eaLnBrk="1" hangingPunct="1">
              <a:lnSpc>
                <a:spcPct val="90000"/>
              </a:lnSpc>
            </a:pPr>
            <a:r>
              <a:rPr lang="en-US" altLang="en-US" sz="2400" smtClean="0">
                <a:solidFill>
                  <a:srgbClr val="000066"/>
                </a:solidFill>
              </a:rPr>
              <a:t>How complex is the issue to be discussed?</a:t>
            </a:r>
          </a:p>
          <a:p>
            <a:pPr eaLnBrk="1" hangingPunct="1">
              <a:lnSpc>
                <a:spcPct val="90000"/>
              </a:lnSpc>
            </a:pPr>
            <a:r>
              <a:rPr lang="en-US" altLang="en-US" sz="2400" smtClean="0">
                <a:solidFill>
                  <a:srgbClr val="006600"/>
                </a:solidFill>
              </a:rPr>
              <a:t>What processes are already in place for resolving the issue and how well are they working?</a:t>
            </a:r>
          </a:p>
          <a:p>
            <a:pPr eaLnBrk="1" hangingPunct="1">
              <a:lnSpc>
                <a:spcPct val="90000"/>
              </a:lnSpc>
            </a:pPr>
            <a:r>
              <a:rPr lang="en-US" altLang="en-US" sz="2400" smtClean="0">
                <a:solidFill>
                  <a:srgbClr val="000066"/>
                </a:solidFill>
              </a:rPr>
              <a:t>What processes have been tried previously and how well did they work?</a:t>
            </a:r>
          </a:p>
          <a:p>
            <a:pPr eaLnBrk="1" hangingPunct="1">
              <a:lnSpc>
                <a:spcPct val="90000"/>
              </a:lnSpc>
            </a:pPr>
            <a:r>
              <a:rPr lang="en-US" altLang="en-US" sz="2400" smtClean="0">
                <a:solidFill>
                  <a:srgbClr val="006600"/>
                </a:solidFill>
              </a:rPr>
              <a:t>What is the geographical scale of the issue?</a:t>
            </a:r>
          </a:p>
          <a:p>
            <a:pPr eaLnBrk="1" hangingPunct="1">
              <a:lnSpc>
                <a:spcPct val="90000"/>
              </a:lnSpc>
            </a:pPr>
            <a:r>
              <a:rPr lang="en-US" altLang="en-US" sz="2400" smtClean="0">
                <a:solidFill>
                  <a:srgbClr val="000066"/>
                </a:solidFill>
              </a:rPr>
              <a:t>At what levels of societal structure is the process to operate?</a:t>
            </a:r>
          </a:p>
          <a:p>
            <a:pPr eaLnBrk="1" hangingPunct="1">
              <a:lnSpc>
                <a:spcPct val="90000"/>
              </a:lnSpc>
            </a:pPr>
            <a:r>
              <a:rPr lang="en-US" altLang="en-US" sz="2400" smtClean="0">
                <a:solidFill>
                  <a:srgbClr val="006600"/>
                </a:solidFill>
              </a:rPr>
              <a:t>What resources are available in time, money and in-house skills?</a:t>
            </a:r>
          </a:p>
          <a:p>
            <a:pPr eaLnBrk="1" hangingPunct="1">
              <a:lnSpc>
                <a:spcPct val="90000"/>
              </a:lnSpc>
            </a:pPr>
            <a:r>
              <a:rPr lang="en-US" altLang="en-US" sz="2400" smtClean="0">
                <a:solidFill>
                  <a:srgbClr val="000066"/>
                </a:solidFill>
              </a:rPr>
              <a:t>Will external professional facilitators or consultants need to be employed?</a:t>
            </a:r>
          </a:p>
          <a:p>
            <a:pPr eaLnBrk="1" hangingPunct="1">
              <a:lnSpc>
                <a:spcPct val="90000"/>
              </a:lnSpc>
            </a:pPr>
            <a:r>
              <a:rPr lang="en-GB" altLang="en-US" sz="2400" smtClean="0">
                <a:solidFill>
                  <a:srgbClr val="006600"/>
                </a:solidFill>
              </a:rPr>
              <a:t>What is the Timescale?</a:t>
            </a:r>
          </a:p>
        </p:txBody>
      </p:sp>
      <p:sp>
        <p:nvSpPr>
          <p:cNvPr id="4" name="Date Placeholder 3"/>
          <p:cNvSpPr>
            <a:spLocks noGrp="1"/>
          </p:cNvSpPr>
          <p:nvPr>
            <p:ph type="dt" sz="half" idx="10"/>
          </p:nvPr>
        </p:nvSpPr>
        <p:spPr/>
        <p:txBody>
          <a:bodyPr/>
          <a:lstStyle/>
          <a:p>
            <a:pPr>
              <a:defRPr/>
            </a:pPr>
            <a:fld id="{BE5566E3-ABB7-4C6C-A0CA-E51E8AFBFA70}"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144AAA5F-5C5D-4776-AAEF-E15F9269F3D0}" type="slidenum">
              <a:rPr lang="en-GB"/>
              <a:pPr>
                <a:defRPr/>
              </a:pPr>
              <a:t>18</a:t>
            </a:fld>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Grp="1" noChangeArrowheads="1"/>
          </p:cNvSpPr>
          <p:nvPr>
            <p:ph type="title"/>
          </p:nvPr>
        </p:nvSpPr>
        <p:spPr>
          <a:xfrm>
            <a:off x="0" y="274638"/>
            <a:ext cx="9144000" cy="1143000"/>
          </a:xfrm>
        </p:spPr>
        <p:txBody>
          <a:bodyPr/>
          <a:lstStyle/>
          <a:p>
            <a:pPr eaLnBrk="1" hangingPunct="1"/>
            <a:r>
              <a:rPr lang="en-GB" altLang="en-US" sz="5400" smtClean="0">
                <a:solidFill>
                  <a:schemeClr val="accent2"/>
                </a:solidFill>
              </a:rPr>
              <a:t>Human Beings are</a:t>
            </a:r>
            <a:r>
              <a:rPr lang="en-GB" altLang="en-US" sz="5400" smtClean="0"/>
              <a:t> </a:t>
            </a:r>
            <a:r>
              <a:rPr lang="en-GB" altLang="en-US" sz="5400" b="1" smtClean="0">
                <a:solidFill>
                  <a:srgbClr val="FF0000"/>
                </a:solidFill>
                <a:latin typeface="Curlz MT" pitchFamily="82" charset="0"/>
              </a:rPr>
              <a:t>M</a:t>
            </a:r>
            <a:r>
              <a:rPr lang="en-GB" altLang="en-US" sz="5400" b="1" smtClean="0">
                <a:solidFill>
                  <a:srgbClr val="0066CC"/>
                </a:solidFill>
                <a:latin typeface="Curlz MT" pitchFamily="82" charset="0"/>
              </a:rPr>
              <a:t>e</a:t>
            </a:r>
            <a:r>
              <a:rPr lang="en-GB" altLang="en-US" sz="5400" b="1" smtClean="0">
                <a:solidFill>
                  <a:srgbClr val="339933"/>
                </a:solidFill>
                <a:latin typeface="Curlz MT" pitchFamily="82" charset="0"/>
              </a:rPr>
              <a:t>s</a:t>
            </a:r>
            <a:r>
              <a:rPr lang="en-GB" altLang="en-US" sz="5400" b="1" smtClean="0">
                <a:solidFill>
                  <a:srgbClr val="FF9900"/>
                </a:solidFill>
                <a:latin typeface="Curlz MT" pitchFamily="82" charset="0"/>
              </a:rPr>
              <a:t>s</a:t>
            </a:r>
            <a:r>
              <a:rPr lang="en-GB" altLang="en-US" sz="5400" b="1" smtClean="0">
                <a:solidFill>
                  <a:srgbClr val="CC3300"/>
                </a:solidFill>
                <a:latin typeface="Curlz MT" pitchFamily="82" charset="0"/>
              </a:rPr>
              <a:t>y</a:t>
            </a:r>
          </a:p>
        </p:txBody>
      </p:sp>
      <p:sp>
        <p:nvSpPr>
          <p:cNvPr id="22534" name="Rectangle 3"/>
          <p:cNvSpPr>
            <a:spLocks noGrp="1" noChangeArrowheads="1"/>
          </p:cNvSpPr>
          <p:nvPr>
            <p:ph idx="1"/>
          </p:nvPr>
        </p:nvSpPr>
        <p:spPr/>
        <p:txBody>
          <a:bodyPr/>
          <a:lstStyle/>
          <a:p>
            <a:pPr eaLnBrk="1" hangingPunct="1">
              <a:buFontTx/>
              <a:buNone/>
            </a:pPr>
            <a:r>
              <a:rPr lang="en-GB" altLang="en-US" smtClean="0">
                <a:solidFill>
                  <a:srgbClr val="A50021"/>
                </a:solidFill>
              </a:rPr>
              <a:t>   “Most important of all, it should be remembered that, stakeholder dialogue is often messy, disjointed and even chaotic at times.  This is just how it should be – reflecting the real world in which we all have to operate (Acland, A. 2002, 3-2).”  So events should be made enjoyable.  Having regular breaks for stretching, food and refreshments.</a:t>
            </a:r>
          </a:p>
        </p:txBody>
      </p:sp>
      <p:sp>
        <p:nvSpPr>
          <p:cNvPr id="4" name="Date Placeholder 3"/>
          <p:cNvSpPr>
            <a:spLocks noGrp="1"/>
          </p:cNvSpPr>
          <p:nvPr>
            <p:ph type="dt" sz="half" idx="10"/>
          </p:nvPr>
        </p:nvSpPr>
        <p:spPr/>
        <p:txBody>
          <a:bodyPr/>
          <a:lstStyle/>
          <a:p>
            <a:pPr>
              <a:defRPr/>
            </a:pPr>
            <a:fld id="{A4D5EB40-912E-4801-887C-4B7351ED9A88}"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a:t>Michael Ewing, Environmental Pillar of Social Parnership, Ireland</a:t>
            </a:r>
            <a:endParaRPr lang="en-GB"/>
          </a:p>
        </p:txBody>
      </p:sp>
      <p:sp>
        <p:nvSpPr>
          <p:cNvPr id="6" name="Slide Number Placeholder 5"/>
          <p:cNvSpPr>
            <a:spLocks noGrp="1"/>
          </p:cNvSpPr>
          <p:nvPr>
            <p:ph type="sldNum" sz="quarter" idx="12"/>
          </p:nvPr>
        </p:nvSpPr>
        <p:spPr/>
        <p:txBody>
          <a:bodyPr/>
          <a:lstStyle/>
          <a:p>
            <a:pPr>
              <a:defRPr/>
            </a:pPr>
            <a:fld id="{E732D21A-AA27-4AA7-A293-4439410F063E}" type="slidenum">
              <a:rPr lang="en-GB"/>
              <a:pPr>
                <a:defRPr/>
              </a:pPr>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8313" y="188913"/>
            <a:ext cx="8229600" cy="1143000"/>
          </a:xfrm>
        </p:spPr>
        <p:txBody>
          <a:bodyPr rtlCol="0">
            <a:normAutofit fontScale="90000"/>
          </a:bodyPr>
          <a:lstStyle/>
          <a:p>
            <a:pPr eaLnBrk="1" fontAlgn="auto" hangingPunct="1">
              <a:spcAft>
                <a:spcPts val="0"/>
              </a:spcAft>
              <a:defRPr/>
            </a:pPr>
            <a:r>
              <a:rPr lang="en-GB" sz="4000" b="1" dirty="0">
                <a:solidFill>
                  <a:srgbClr val="CC3300"/>
                </a:solidFill>
              </a:rPr>
              <a:t/>
            </a:r>
            <a:br>
              <a:rPr lang="en-GB" sz="4000" b="1" dirty="0">
                <a:solidFill>
                  <a:srgbClr val="CC3300"/>
                </a:solidFill>
              </a:rPr>
            </a:br>
            <a:r>
              <a:rPr lang="en-GB" sz="4000" b="1" dirty="0">
                <a:solidFill>
                  <a:srgbClr val="CC3300"/>
                </a:solidFill>
              </a:rPr>
              <a:t>Choosing the Tools for the Job</a:t>
            </a:r>
            <a:br>
              <a:rPr lang="en-GB" sz="4000" b="1" dirty="0">
                <a:solidFill>
                  <a:srgbClr val="CC3300"/>
                </a:solidFill>
              </a:rPr>
            </a:br>
            <a:r>
              <a:rPr lang="en-GB" sz="4000" b="1" dirty="0">
                <a:solidFill>
                  <a:srgbClr val="CC3300"/>
                </a:solidFill>
              </a:rPr>
              <a:t> </a:t>
            </a:r>
            <a:r>
              <a:rPr lang="en-GB" sz="4000" dirty="0" smtClean="0">
                <a:solidFill>
                  <a:srgbClr val="000099"/>
                </a:solidFill>
              </a:rPr>
              <a:t> </a:t>
            </a:r>
            <a:r>
              <a:rPr lang="en-US" sz="4000" dirty="0">
                <a:solidFill>
                  <a:srgbClr val="000099"/>
                </a:solidFill>
              </a:rPr>
              <a:t>Education and Information Provision.</a:t>
            </a:r>
            <a:r>
              <a:rPr lang="en-GB" sz="4000" dirty="0"/>
              <a:t> </a:t>
            </a:r>
          </a:p>
        </p:txBody>
      </p:sp>
      <p:sp>
        <p:nvSpPr>
          <p:cNvPr id="23558" name="Rectangle 3"/>
          <p:cNvSpPr>
            <a:spLocks noGrp="1" noChangeArrowheads="1"/>
          </p:cNvSpPr>
          <p:nvPr>
            <p:ph idx="1"/>
          </p:nvPr>
        </p:nvSpPr>
        <p:spPr>
          <a:xfrm>
            <a:off x="457200" y="1484313"/>
            <a:ext cx="8229600" cy="5040312"/>
          </a:xfrm>
        </p:spPr>
        <p:txBody>
          <a:bodyPr/>
          <a:lstStyle/>
          <a:p>
            <a:pPr eaLnBrk="1" hangingPunct="1">
              <a:lnSpc>
                <a:spcPct val="90000"/>
              </a:lnSpc>
            </a:pPr>
            <a:endParaRPr lang="en-GB" altLang="en-US" sz="2400" smtClean="0"/>
          </a:p>
          <a:p>
            <a:pPr eaLnBrk="1" hangingPunct="1">
              <a:lnSpc>
                <a:spcPct val="90000"/>
              </a:lnSpc>
            </a:pPr>
            <a:r>
              <a:rPr lang="en-US" altLang="en-US" sz="2400" smtClean="0">
                <a:solidFill>
                  <a:srgbClr val="006600"/>
                </a:solidFill>
              </a:rPr>
              <a:t>Printed Materials</a:t>
            </a:r>
            <a:r>
              <a:rPr lang="en-US" altLang="en-US" sz="2400" smtClean="0"/>
              <a:t> </a:t>
            </a:r>
          </a:p>
          <a:p>
            <a:pPr lvl="1" eaLnBrk="1" hangingPunct="1">
              <a:lnSpc>
                <a:spcPct val="90000"/>
              </a:lnSpc>
            </a:pPr>
            <a:r>
              <a:rPr lang="en-GB" altLang="en-US" sz="2400" smtClean="0">
                <a:solidFill>
                  <a:srgbClr val="009999"/>
                </a:solidFill>
              </a:rPr>
              <a:t>Advertisements</a:t>
            </a:r>
          </a:p>
          <a:p>
            <a:pPr lvl="1" eaLnBrk="1" hangingPunct="1">
              <a:lnSpc>
                <a:spcPct val="90000"/>
              </a:lnSpc>
            </a:pPr>
            <a:r>
              <a:rPr lang="en-GB" altLang="en-US" sz="2400" smtClean="0">
                <a:solidFill>
                  <a:srgbClr val="009999"/>
                </a:solidFill>
              </a:rPr>
              <a:t>Press Releases.</a:t>
            </a:r>
          </a:p>
          <a:p>
            <a:pPr lvl="1" eaLnBrk="1" hangingPunct="1">
              <a:lnSpc>
                <a:spcPct val="90000"/>
              </a:lnSpc>
            </a:pPr>
            <a:r>
              <a:rPr lang="en-GB" altLang="en-US" sz="2400" smtClean="0">
                <a:solidFill>
                  <a:srgbClr val="009999"/>
                </a:solidFill>
              </a:rPr>
              <a:t>Newspaper Inserts.</a:t>
            </a:r>
          </a:p>
          <a:p>
            <a:pPr lvl="1" eaLnBrk="1" hangingPunct="1">
              <a:lnSpc>
                <a:spcPct val="90000"/>
              </a:lnSpc>
            </a:pPr>
            <a:r>
              <a:rPr lang="en-GB" altLang="en-US" sz="2400" smtClean="0">
                <a:solidFill>
                  <a:srgbClr val="009999"/>
                </a:solidFill>
              </a:rPr>
              <a:t>Newsletters.</a:t>
            </a:r>
          </a:p>
          <a:p>
            <a:pPr lvl="1" eaLnBrk="1" hangingPunct="1">
              <a:lnSpc>
                <a:spcPct val="90000"/>
              </a:lnSpc>
            </a:pPr>
            <a:r>
              <a:rPr lang="en-GB" altLang="en-US" sz="2400" smtClean="0">
                <a:solidFill>
                  <a:srgbClr val="009999"/>
                </a:solidFill>
              </a:rPr>
              <a:t>Bill Stuffers.</a:t>
            </a:r>
          </a:p>
          <a:p>
            <a:pPr eaLnBrk="1" hangingPunct="1">
              <a:lnSpc>
                <a:spcPct val="90000"/>
              </a:lnSpc>
            </a:pPr>
            <a:r>
              <a:rPr lang="en-GB" altLang="en-US" sz="2400" smtClean="0">
                <a:solidFill>
                  <a:srgbClr val="006600"/>
                </a:solidFill>
              </a:rPr>
              <a:t>Public Displays</a:t>
            </a:r>
          </a:p>
          <a:p>
            <a:pPr eaLnBrk="1" hangingPunct="1">
              <a:lnSpc>
                <a:spcPct val="90000"/>
              </a:lnSpc>
            </a:pPr>
            <a:r>
              <a:rPr lang="en-GB" altLang="en-US" sz="2400" smtClean="0">
                <a:solidFill>
                  <a:srgbClr val="006600"/>
                </a:solidFill>
              </a:rPr>
              <a:t>Information Repositories.</a:t>
            </a:r>
          </a:p>
          <a:p>
            <a:pPr eaLnBrk="1" hangingPunct="1">
              <a:lnSpc>
                <a:spcPct val="90000"/>
              </a:lnSpc>
            </a:pPr>
            <a:r>
              <a:rPr lang="en-GB" altLang="en-US" sz="2400" smtClean="0">
                <a:solidFill>
                  <a:srgbClr val="006600"/>
                </a:solidFill>
              </a:rPr>
              <a:t>Site Visits.</a:t>
            </a:r>
          </a:p>
          <a:p>
            <a:pPr eaLnBrk="1" hangingPunct="1">
              <a:lnSpc>
                <a:spcPct val="90000"/>
              </a:lnSpc>
            </a:pPr>
            <a:r>
              <a:rPr lang="en-GB" altLang="en-US" sz="2400" smtClean="0">
                <a:solidFill>
                  <a:srgbClr val="006600"/>
                </a:solidFill>
              </a:rPr>
              <a:t>Video.</a:t>
            </a:r>
          </a:p>
          <a:p>
            <a:pPr eaLnBrk="1" hangingPunct="1">
              <a:lnSpc>
                <a:spcPct val="90000"/>
              </a:lnSpc>
            </a:pPr>
            <a:r>
              <a:rPr lang="en-GB" altLang="en-US" sz="2400" smtClean="0">
                <a:solidFill>
                  <a:srgbClr val="006600"/>
                </a:solidFill>
              </a:rPr>
              <a:t>Independent Technical Documents and Expertise.</a:t>
            </a:r>
          </a:p>
        </p:txBody>
      </p:sp>
      <p:sp>
        <p:nvSpPr>
          <p:cNvPr id="4" name="Date Placeholder 3"/>
          <p:cNvSpPr>
            <a:spLocks noGrp="1"/>
          </p:cNvSpPr>
          <p:nvPr>
            <p:ph type="dt" sz="half" idx="10"/>
          </p:nvPr>
        </p:nvSpPr>
        <p:spPr/>
        <p:txBody>
          <a:bodyPr/>
          <a:lstStyle/>
          <a:p>
            <a:pPr>
              <a:defRPr/>
            </a:pPr>
            <a:fld id="{5427DD75-E9FF-4E3C-B5A8-C450A9D9E1C1}"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4A2309D5-9C2E-439A-A9D7-89316393E2C3}" type="slidenum">
              <a:rPr lang="en-GB"/>
              <a:pPr>
                <a:defRPr/>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Grp="1" noChangeArrowheads="1"/>
          </p:cNvSpPr>
          <p:nvPr>
            <p:ph type="title"/>
          </p:nvPr>
        </p:nvSpPr>
        <p:spPr/>
        <p:txBody>
          <a:bodyPr/>
          <a:lstStyle/>
          <a:p>
            <a:pPr eaLnBrk="1" hangingPunct="1"/>
            <a:r>
              <a:rPr lang="en-US" altLang="en-US" sz="4000" b="1" smtClean="0">
                <a:solidFill>
                  <a:srgbClr val="000099"/>
                </a:solidFill>
              </a:rPr>
              <a:t>Level 2.   Information Feedback</a:t>
            </a:r>
            <a:r>
              <a:rPr lang="en-GB" altLang="en-US" sz="4000" smtClean="0"/>
              <a:t> </a:t>
            </a:r>
          </a:p>
        </p:txBody>
      </p:sp>
      <p:sp>
        <p:nvSpPr>
          <p:cNvPr id="24582" name="Rectangle 3"/>
          <p:cNvSpPr>
            <a:spLocks noGrp="1" noChangeArrowheads="1"/>
          </p:cNvSpPr>
          <p:nvPr>
            <p:ph idx="1"/>
          </p:nvPr>
        </p:nvSpPr>
        <p:spPr/>
        <p:txBody>
          <a:bodyPr/>
          <a:lstStyle/>
          <a:p>
            <a:pPr eaLnBrk="1" hangingPunct="1">
              <a:lnSpc>
                <a:spcPct val="90000"/>
              </a:lnSpc>
            </a:pPr>
            <a:r>
              <a:rPr lang="en-GB" altLang="en-US" smtClean="0">
                <a:solidFill>
                  <a:srgbClr val="A50021"/>
                </a:solidFill>
              </a:rPr>
              <a:t>Public Meetings.</a:t>
            </a:r>
          </a:p>
          <a:p>
            <a:pPr eaLnBrk="1" hangingPunct="1">
              <a:lnSpc>
                <a:spcPct val="90000"/>
              </a:lnSpc>
            </a:pPr>
            <a:r>
              <a:rPr lang="en-GB" altLang="en-US" smtClean="0">
                <a:solidFill>
                  <a:srgbClr val="A50021"/>
                </a:solidFill>
              </a:rPr>
              <a:t>Public Hearings.</a:t>
            </a:r>
          </a:p>
          <a:p>
            <a:pPr eaLnBrk="1" hangingPunct="1">
              <a:lnSpc>
                <a:spcPct val="90000"/>
              </a:lnSpc>
            </a:pPr>
            <a:r>
              <a:rPr lang="en-GB" altLang="en-US" smtClean="0">
                <a:solidFill>
                  <a:srgbClr val="A50021"/>
                </a:solidFill>
              </a:rPr>
              <a:t>The Internet.</a:t>
            </a:r>
          </a:p>
          <a:p>
            <a:pPr eaLnBrk="1" hangingPunct="1">
              <a:lnSpc>
                <a:spcPct val="90000"/>
              </a:lnSpc>
            </a:pPr>
            <a:r>
              <a:rPr lang="en-US" altLang="en-US" smtClean="0">
                <a:solidFill>
                  <a:srgbClr val="A50021"/>
                </a:solidFill>
              </a:rPr>
              <a:t>Free-phone Telephone Lines</a:t>
            </a:r>
            <a:r>
              <a:rPr lang="en-GB" altLang="en-US" smtClean="0">
                <a:solidFill>
                  <a:srgbClr val="A50021"/>
                </a:solidFill>
              </a:rPr>
              <a:t> </a:t>
            </a:r>
          </a:p>
          <a:p>
            <a:pPr eaLnBrk="1" hangingPunct="1">
              <a:lnSpc>
                <a:spcPct val="90000"/>
              </a:lnSpc>
            </a:pPr>
            <a:r>
              <a:rPr lang="en-GB" altLang="en-US" smtClean="0">
                <a:solidFill>
                  <a:srgbClr val="A50021"/>
                </a:solidFill>
              </a:rPr>
              <a:t>Interviews.</a:t>
            </a:r>
          </a:p>
          <a:p>
            <a:pPr eaLnBrk="1" hangingPunct="1">
              <a:lnSpc>
                <a:spcPct val="90000"/>
              </a:lnSpc>
            </a:pPr>
            <a:r>
              <a:rPr lang="en-GB" altLang="en-US" smtClean="0">
                <a:solidFill>
                  <a:srgbClr val="A50021"/>
                </a:solidFill>
              </a:rPr>
              <a:t>Surveys.</a:t>
            </a:r>
          </a:p>
          <a:p>
            <a:pPr eaLnBrk="1" hangingPunct="1">
              <a:lnSpc>
                <a:spcPct val="90000"/>
              </a:lnSpc>
            </a:pPr>
            <a:r>
              <a:rPr lang="en-GB" altLang="en-US" smtClean="0">
                <a:solidFill>
                  <a:srgbClr val="A50021"/>
                </a:solidFill>
              </a:rPr>
              <a:t>Response Sheets.</a:t>
            </a:r>
          </a:p>
          <a:p>
            <a:pPr eaLnBrk="1" hangingPunct="1">
              <a:lnSpc>
                <a:spcPct val="90000"/>
              </a:lnSpc>
            </a:pPr>
            <a:r>
              <a:rPr lang="en-GB" altLang="en-US" smtClean="0">
                <a:solidFill>
                  <a:srgbClr val="A50021"/>
                </a:solidFill>
              </a:rPr>
              <a:t>Random Postal/Telephone/Web Surveys.</a:t>
            </a:r>
          </a:p>
        </p:txBody>
      </p:sp>
      <p:sp>
        <p:nvSpPr>
          <p:cNvPr id="4" name="Date Placeholder 3"/>
          <p:cNvSpPr>
            <a:spLocks noGrp="1"/>
          </p:cNvSpPr>
          <p:nvPr>
            <p:ph type="dt" sz="half" idx="10"/>
          </p:nvPr>
        </p:nvSpPr>
        <p:spPr/>
        <p:txBody>
          <a:bodyPr/>
          <a:lstStyle/>
          <a:p>
            <a:pPr>
              <a:defRPr/>
            </a:pPr>
            <a:fld id="{AA409CBC-F6D4-4D53-BE3B-14AC8410354E}"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B3CDDC52-45E6-41C8-B782-59E117DE7D1E}" type="slidenum">
              <a:rPr lang="en-GB"/>
              <a:pPr>
                <a:defRPr/>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sz="4000" b="1">
                <a:solidFill>
                  <a:srgbClr val="000099"/>
                </a:solidFill>
              </a:rPr>
              <a:t>Level 2.   Information Feedback</a:t>
            </a:r>
            <a:br>
              <a:rPr lang="en-US" sz="4000" b="1">
                <a:solidFill>
                  <a:srgbClr val="000099"/>
                </a:solidFill>
              </a:rPr>
            </a:br>
            <a:r>
              <a:rPr lang="en-US" sz="4000" b="1">
                <a:solidFill>
                  <a:srgbClr val="000099"/>
                </a:solidFill>
              </a:rPr>
              <a:t>continued</a:t>
            </a:r>
            <a:endParaRPr lang="en-GB" sz="4000" b="1">
              <a:solidFill>
                <a:srgbClr val="000099"/>
              </a:solidFill>
            </a:endParaRPr>
          </a:p>
        </p:txBody>
      </p:sp>
      <p:sp>
        <p:nvSpPr>
          <p:cNvPr id="25606" name="Rectangle 3"/>
          <p:cNvSpPr>
            <a:spLocks noGrp="1" noChangeArrowheads="1"/>
          </p:cNvSpPr>
          <p:nvPr>
            <p:ph idx="1"/>
          </p:nvPr>
        </p:nvSpPr>
        <p:spPr/>
        <p:txBody>
          <a:bodyPr/>
          <a:lstStyle/>
          <a:p>
            <a:pPr eaLnBrk="1" hangingPunct="1"/>
            <a:r>
              <a:rPr lang="en-GB" altLang="en-US" smtClean="0">
                <a:solidFill>
                  <a:srgbClr val="A50021"/>
                </a:solidFill>
              </a:rPr>
              <a:t>Deliberative Polling.</a:t>
            </a:r>
          </a:p>
          <a:p>
            <a:pPr eaLnBrk="1" hangingPunct="1"/>
            <a:r>
              <a:rPr lang="en-GB" altLang="en-US" smtClean="0">
                <a:solidFill>
                  <a:srgbClr val="A50021"/>
                </a:solidFill>
              </a:rPr>
              <a:t>Teleconferencing.</a:t>
            </a:r>
          </a:p>
          <a:p>
            <a:pPr eaLnBrk="1" hangingPunct="1"/>
            <a:r>
              <a:rPr lang="en-GB" altLang="en-US" smtClean="0">
                <a:solidFill>
                  <a:srgbClr val="A50021"/>
                </a:solidFill>
              </a:rPr>
              <a:t>Presentations to Community Groups.</a:t>
            </a:r>
          </a:p>
          <a:p>
            <a:pPr eaLnBrk="1" hangingPunct="1"/>
            <a:r>
              <a:rPr lang="en-GB" altLang="en-US" smtClean="0">
                <a:solidFill>
                  <a:srgbClr val="A50021"/>
                </a:solidFill>
              </a:rPr>
              <a:t>Expert Panels.</a:t>
            </a:r>
          </a:p>
          <a:p>
            <a:pPr eaLnBrk="1" hangingPunct="1"/>
            <a:r>
              <a:rPr lang="en-GB" altLang="en-US" smtClean="0">
                <a:solidFill>
                  <a:srgbClr val="A50021"/>
                </a:solidFill>
              </a:rPr>
              <a:t>Field Offices.</a:t>
            </a:r>
          </a:p>
          <a:p>
            <a:pPr eaLnBrk="1" hangingPunct="1"/>
            <a:r>
              <a:rPr lang="en-GB" altLang="en-US" smtClean="0">
                <a:solidFill>
                  <a:srgbClr val="A50021"/>
                </a:solidFill>
              </a:rPr>
              <a:t>Informal Small Group Meetings.</a:t>
            </a:r>
          </a:p>
        </p:txBody>
      </p:sp>
      <p:sp>
        <p:nvSpPr>
          <p:cNvPr id="4" name="Date Placeholder 3"/>
          <p:cNvSpPr>
            <a:spLocks noGrp="1"/>
          </p:cNvSpPr>
          <p:nvPr>
            <p:ph type="dt" sz="half" idx="10"/>
          </p:nvPr>
        </p:nvSpPr>
        <p:spPr/>
        <p:txBody>
          <a:bodyPr/>
          <a:lstStyle/>
          <a:p>
            <a:pPr>
              <a:defRPr/>
            </a:pPr>
            <a:fld id="{007447EE-B6AB-4550-AF66-E2638CBBCCED}"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dirty="0"/>
              <a:t>Michael </a:t>
            </a:r>
            <a:r>
              <a:rPr lang="en-IE" dirty="0" smtClean="0"/>
              <a:t>Ewing and Linda Rudd</a:t>
            </a:r>
            <a:endParaRPr lang="en-GB" dirty="0"/>
          </a:p>
        </p:txBody>
      </p:sp>
      <p:sp>
        <p:nvSpPr>
          <p:cNvPr id="6" name="Slide Number Placeholder 5"/>
          <p:cNvSpPr>
            <a:spLocks noGrp="1"/>
          </p:cNvSpPr>
          <p:nvPr>
            <p:ph type="sldNum" sz="quarter" idx="12"/>
          </p:nvPr>
        </p:nvSpPr>
        <p:spPr/>
        <p:txBody>
          <a:bodyPr/>
          <a:lstStyle/>
          <a:p>
            <a:pPr>
              <a:defRPr/>
            </a:pPr>
            <a:fld id="{754C8151-FF8C-4E71-B4CF-6B800E9A71DB}" type="slidenum">
              <a:rPr lang="en-GB"/>
              <a:pPr>
                <a:defRPr/>
              </a:pPr>
              <a:t>22</a:t>
            </a:fld>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765175"/>
            <a:ext cx="9144000" cy="922338"/>
          </a:xfrm>
        </p:spPr>
        <p:txBody>
          <a:bodyPr rtlCol="0">
            <a:normAutofit fontScale="90000"/>
          </a:bodyPr>
          <a:lstStyle/>
          <a:p>
            <a:pPr eaLnBrk="1" fontAlgn="auto" hangingPunct="1">
              <a:spcAft>
                <a:spcPts val="0"/>
              </a:spcAft>
              <a:defRPr/>
            </a:pPr>
            <a:r>
              <a:rPr lang="en-US" sz="4800">
                <a:solidFill>
                  <a:srgbClr val="A50021"/>
                </a:solidFill>
              </a:rPr>
              <a:t>Level 3. Involvement and Consultation</a:t>
            </a:r>
            <a:endParaRPr lang="en-GB" sz="4800">
              <a:solidFill>
                <a:srgbClr val="A50021"/>
              </a:solidFill>
            </a:endParaRPr>
          </a:p>
        </p:txBody>
      </p:sp>
      <p:sp>
        <p:nvSpPr>
          <p:cNvPr id="26630" name="Rectangle 3"/>
          <p:cNvSpPr>
            <a:spLocks noGrp="1" noChangeArrowheads="1"/>
          </p:cNvSpPr>
          <p:nvPr>
            <p:ph idx="1"/>
          </p:nvPr>
        </p:nvSpPr>
        <p:spPr>
          <a:xfrm>
            <a:off x="457200" y="2492375"/>
            <a:ext cx="8229600" cy="3633788"/>
          </a:xfrm>
        </p:spPr>
        <p:txBody>
          <a:bodyPr/>
          <a:lstStyle/>
          <a:p>
            <a:pPr eaLnBrk="1" hangingPunct="1"/>
            <a:r>
              <a:rPr lang="en-GB" altLang="en-US" sz="3600" smtClean="0">
                <a:solidFill>
                  <a:srgbClr val="000099"/>
                </a:solidFill>
              </a:rPr>
              <a:t>Workshops.</a:t>
            </a:r>
          </a:p>
          <a:p>
            <a:pPr eaLnBrk="1" hangingPunct="1"/>
            <a:r>
              <a:rPr lang="en-GB" altLang="en-US" sz="3600" smtClean="0">
                <a:solidFill>
                  <a:srgbClr val="000099"/>
                </a:solidFill>
              </a:rPr>
              <a:t>Focus Groups.</a:t>
            </a:r>
          </a:p>
          <a:p>
            <a:pPr eaLnBrk="1" hangingPunct="1"/>
            <a:r>
              <a:rPr lang="en-GB" altLang="en-US" sz="3600" smtClean="0">
                <a:solidFill>
                  <a:srgbClr val="000099"/>
                </a:solidFill>
              </a:rPr>
              <a:t>Open House.</a:t>
            </a:r>
          </a:p>
          <a:p>
            <a:pPr eaLnBrk="1" hangingPunct="1"/>
            <a:r>
              <a:rPr lang="en-GB" altLang="en-US" sz="3600" smtClean="0">
                <a:solidFill>
                  <a:srgbClr val="000099"/>
                </a:solidFill>
              </a:rPr>
              <a:t>The Delphi Method.</a:t>
            </a:r>
          </a:p>
        </p:txBody>
      </p:sp>
      <p:sp>
        <p:nvSpPr>
          <p:cNvPr id="4" name="Date Placeholder 3"/>
          <p:cNvSpPr>
            <a:spLocks noGrp="1"/>
          </p:cNvSpPr>
          <p:nvPr>
            <p:ph type="dt" sz="half" idx="10"/>
          </p:nvPr>
        </p:nvSpPr>
        <p:spPr/>
        <p:txBody>
          <a:bodyPr/>
          <a:lstStyle/>
          <a:p>
            <a:pPr>
              <a:defRPr/>
            </a:pPr>
            <a:fld id="{516EDA6C-9F18-45FC-A567-B16C34EE811E}"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dirty="0"/>
              <a:t>Michael Ewing, </a:t>
            </a:r>
            <a:r>
              <a:rPr lang="en-IE" dirty="0" smtClean="0"/>
              <a:t>and Linda Rudd</a:t>
            </a:r>
            <a:endParaRPr lang="en-GB" dirty="0"/>
          </a:p>
        </p:txBody>
      </p:sp>
      <p:sp>
        <p:nvSpPr>
          <p:cNvPr id="6" name="Slide Number Placeholder 5"/>
          <p:cNvSpPr>
            <a:spLocks noGrp="1"/>
          </p:cNvSpPr>
          <p:nvPr>
            <p:ph type="sldNum" sz="quarter" idx="12"/>
          </p:nvPr>
        </p:nvSpPr>
        <p:spPr/>
        <p:txBody>
          <a:bodyPr/>
          <a:lstStyle/>
          <a:p>
            <a:pPr>
              <a:defRPr/>
            </a:pPr>
            <a:fld id="{DAA8083A-6157-4C65-B4BE-97A2584DA593}" type="slidenum">
              <a:rPr lang="en-GB"/>
              <a:pPr>
                <a:defRPr/>
              </a:pPr>
              <a:t>23</a:t>
            </a:fld>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2"/>
          <p:cNvSpPr>
            <a:spLocks noGrp="1" noChangeArrowheads="1"/>
          </p:cNvSpPr>
          <p:nvPr>
            <p:ph type="title"/>
          </p:nvPr>
        </p:nvSpPr>
        <p:spPr>
          <a:xfrm>
            <a:off x="395288" y="981075"/>
            <a:ext cx="8229600" cy="1143000"/>
          </a:xfrm>
        </p:spPr>
        <p:txBody>
          <a:bodyPr/>
          <a:lstStyle/>
          <a:p>
            <a:pPr eaLnBrk="1" hangingPunct="1"/>
            <a:r>
              <a:rPr lang="en-US" altLang="en-US" sz="4800" dirty="0" smtClean="0">
                <a:solidFill>
                  <a:srgbClr val="800080"/>
                </a:solidFill>
              </a:rPr>
              <a:t>  </a:t>
            </a:r>
            <a:r>
              <a:rPr lang="en-US" altLang="en-US" sz="4800" dirty="0" smtClean="0">
                <a:solidFill>
                  <a:srgbClr val="800080"/>
                </a:solidFill>
              </a:rPr>
              <a:t>Extended Involvement.</a:t>
            </a:r>
            <a:r>
              <a:rPr lang="en-GB" altLang="en-US" sz="4000" dirty="0" smtClean="0"/>
              <a:t> </a:t>
            </a:r>
          </a:p>
        </p:txBody>
      </p:sp>
      <p:sp>
        <p:nvSpPr>
          <p:cNvPr id="27654" name="Rectangle 3"/>
          <p:cNvSpPr>
            <a:spLocks noGrp="1" noChangeArrowheads="1"/>
          </p:cNvSpPr>
          <p:nvPr>
            <p:ph idx="1"/>
          </p:nvPr>
        </p:nvSpPr>
        <p:spPr>
          <a:xfrm>
            <a:off x="457200" y="2708275"/>
            <a:ext cx="8229600" cy="3417888"/>
          </a:xfrm>
        </p:spPr>
        <p:txBody>
          <a:bodyPr/>
          <a:lstStyle/>
          <a:p>
            <a:pPr eaLnBrk="1" hangingPunct="1"/>
            <a:r>
              <a:rPr lang="en-GB" altLang="en-US" smtClean="0">
                <a:solidFill>
                  <a:srgbClr val="006666"/>
                </a:solidFill>
              </a:rPr>
              <a:t>Citizen Juries.</a:t>
            </a:r>
          </a:p>
          <a:p>
            <a:pPr eaLnBrk="1" hangingPunct="1"/>
            <a:r>
              <a:rPr lang="en-GB" altLang="en-US" smtClean="0">
                <a:solidFill>
                  <a:srgbClr val="006666"/>
                </a:solidFill>
              </a:rPr>
              <a:t>Advisory Groups.</a:t>
            </a:r>
          </a:p>
          <a:p>
            <a:pPr eaLnBrk="1" hangingPunct="1"/>
            <a:r>
              <a:rPr lang="en-GB" altLang="en-US" smtClean="0">
                <a:solidFill>
                  <a:srgbClr val="006666"/>
                </a:solidFill>
              </a:rPr>
              <a:t>Task Forces.</a:t>
            </a:r>
          </a:p>
          <a:p>
            <a:pPr eaLnBrk="1" hangingPunct="1"/>
            <a:r>
              <a:rPr lang="en-GB" altLang="en-US" smtClean="0">
                <a:solidFill>
                  <a:srgbClr val="006666"/>
                </a:solidFill>
              </a:rPr>
              <a:t>Planning for Real </a:t>
            </a:r>
          </a:p>
          <a:p>
            <a:pPr eaLnBrk="1" hangingPunct="1"/>
            <a:r>
              <a:rPr lang="en-GB" altLang="en-US" smtClean="0">
                <a:solidFill>
                  <a:srgbClr val="006666"/>
                </a:solidFill>
              </a:rPr>
              <a:t>Community Visioning.</a:t>
            </a:r>
          </a:p>
        </p:txBody>
      </p:sp>
      <p:sp>
        <p:nvSpPr>
          <p:cNvPr id="4" name="Date Placeholder 3"/>
          <p:cNvSpPr>
            <a:spLocks noGrp="1"/>
          </p:cNvSpPr>
          <p:nvPr>
            <p:ph type="dt" sz="half" idx="10"/>
          </p:nvPr>
        </p:nvSpPr>
        <p:spPr/>
        <p:txBody>
          <a:bodyPr/>
          <a:lstStyle/>
          <a:p>
            <a:pPr>
              <a:defRPr/>
            </a:pPr>
            <a:fld id="{3C80544B-87E1-4573-B017-73E047EFF313}"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r>
              <a:rPr lang="en-IE" dirty="0"/>
              <a:t>Michael Ewing, </a:t>
            </a:r>
            <a:r>
              <a:rPr lang="en-IE" dirty="0" smtClean="0"/>
              <a:t>and Linda Rudd</a:t>
            </a:r>
            <a:endParaRPr lang="en-GB" dirty="0"/>
          </a:p>
        </p:txBody>
      </p:sp>
      <p:sp>
        <p:nvSpPr>
          <p:cNvPr id="6" name="Slide Number Placeholder 5"/>
          <p:cNvSpPr>
            <a:spLocks noGrp="1"/>
          </p:cNvSpPr>
          <p:nvPr>
            <p:ph type="sldNum" sz="quarter" idx="12"/>
          </p:nvPr>
        </p:nvSpPr>
        <p:spPr/>
        <p:txBody>
          <a:bodyPr/>
          <a:lstStyle/>
          <a:p>
            <a:pPr>
              <a:defRPr/>
            </a:pPr>
            <a:fld id="{4D4DA70A-9AB2-4BCE-94D6-A45D7E579324}" type="slidenum">
              <a:rPr lang="en-GB"/>
              <a:pPr>
                <a:defRPr/>
              </a:pPr>
              <a:t>24</a:t>
            </a:fld>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7" name="Rectangle 5"/>
          <p:cNvSpPr>
            <a:spLocks noGrp="1" noChangeArrowheads="1"/>
          </p:cNvSpPr>
          <p:nvPr>
            <p:ph type="title"/>
          </p:nvPr>
        </p:nvSpPr>
        <p:spPr/>
        <p:txBody>
          <a:bodyPr/>
          <a:lstStyle/>
          <a:p>
            <a:pPr eaLnBrk="1" hangingPunct="1"/>
            <a:r>
              <a:rPr lang="en-GB" altLang="en-US" sz="4000" smtClean="0">
                <a:solidFill>
                  <a:srgbClr val="CC3300"/>
                </a:solidFill>
              </a:rPr>
              <a:t>Evaluation of a Participatory Event</a:t>
            </a:r>
          </a:p>
        </p:txBody>
      </p:sp>
      <p:pic>
        <p:nvPicPr>
          <p:cNvPr id="28678" name="Picture 7"/>
          <p:cNvPicPr preferRelativeResize="0">
            <a:picLocks noGrp="1" noChangeArrowheads="1"/>
          </p:cNvPicPr>
          <p:nvPr>
            <p:ph sz="half" idx="1"/>
          </p:nvPr>
        </p:nvPicPr>
        <p:blipFill>
          <a:blip r:embed="rId2"/>
          <a:srcRect/>
          <a:stretch>
            <a:fillRect/>
          </a:stretch>
        </p:blipFill>
        <p:spPr>
          <a:xfrm>
            <a:off x="1476375" y="1341438"/>
            <a:ext cx="6408738" cy="4967287"/>
          </a:xfrm>
        </p:spPr>
      </p:pic>
      <p:sp>
        <p:nvSpPr>
          <p:cNvPr id="4" name="Date Placeholder 4"/>
          <p:cNvSpPr>
            <a:spLocks noGrp="1"/>
          </p:cNvSpPr>
          <p:nvPr>
            <p:ph type="dt" sz="half" idx="10"/>
          </p:nvPr>
        </p:nvSpPr>
        <p:spPr/>
        <p:txBody>
          <a:bodyPr/>
          <a:lstStyle/>
          <a:p>
            <a:pPr>
              <a:defRPr/>
            </a:pPr>
            <a:fld id="{4C62C8DF-D6D3-4F82-988B-B5A442693425}" type="datetime1">
              <a:rPr lang="en-GB"/>
              <a:pPr>
                <a:defRPr/>
              </a:pPr>
              <a:t>11/02/2014</a:t>
            </a:fld>
            <a:endParaRPr lang="en-GB"/>
          </a:p>
        </p:txBody>
      </p:sp>
      <p:sp>
        <p:nvSpPr>
          <p:cNvPr id="5" name="Footer Placeholder 5"/>
          <p:cNvSpPr>
            <a:spLocks noGrp="1"/>
          </p:cNvSpPr>
          <p:nvPr>
            <p:ph type="ftr" sz="quarter" idx="11"/>
          </p:nvPr>
        </p:nvSpPr>
        <p:spPr/>
        <p:txBody>
          <a:bodyPr/>
          <a:lstStyle/>
          <a:p>
            <a:pPr>
              <a:defRPr/>
            </a:pPr>
            <a:r>
              <a:rPr lang="en-IE" dirty="0"/>
              <a:t>Michael Ewing, </a:t>
            </a:r>
            <a:r>
              <a:rPr lang="en-IE" dirty="0" smtClean="0"/>
              <a:t>and Linda Rudd</a:t>
            </a:r>
            <a:endParaRPr lang="en-GB" dirty="0"/>
          </a:p>
        </p:txBody>
      </p:sp>
      <p:sp>
        <p:nvSpPr>
          <p:cNvPr id="6" name="Slide Number Placeholder 6"/>
          <p:cNvSpPr>
            <a:spLocks noGrp="1"/>
          </p:cNvSpPr>
          <p:nvPr>
            <p:ph type="sldNum" sz="quarter" idx="12"/>
          </p:nvPr>
        </p:nvSpPr>
        <p:spPr/>
        <p:txBody>
          <a:bodyPr/>
          <a:lstStyle/>
          <a:p>
            <a:pPr>
              <a:defRPr/>
            </a:pPr>
            <a:fld id="{375F16E3-B0DD-4C42-A7E1-0746BD666B89}" type="slidenum">
              <a:rPr lang="en-GB"/>
              <a:pPr>
                <a:defRPr/>
              </a:pPr>
              <a:t>25</a:t>
            </a:fld>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5"/>
          <p:cNvSpPr>
            <a:spLocks noGrp="1" noChangeArrowheads="1"/>
          </p:cNvSpPr>
          <p:nvPr>
            <p:ph type="title"/>
          </p:nvPr>
        </p:nvSpPr>
        <p:spPr/>
        <p:txBody>
          <a:bodyPr/>
          <a:lstStyle/>
          <a:p>
            <a:pPr eaLnBrk="1" hangingPunct="1"/>
            <a:r>
              <a:rPr lang="en-GB" altLang="en-US" smtClean="0">
                <a:solidFill>
                  <a:srgbClr val="CC3300"/>
                </a:solidFill>
              </a:rPr>
              <a:t>Evaluation of the Process</a:t>
            </a:r>
          </a:p>
        </p:txBody>
      </p:sp>
      <p:pic>
        <p:nvPicPr>
          <p:cNvPr id="29702" name="Picture 4"/>
          <p:cNvPicPr>
            <a:picLocks noGrp="1" noChangeAspect="1" noChangeArrowheads="1"/>
          </p:cNvPicPr>
          <p:nvPr>
            <p:ph idx="1"/>
          </p:nvPr>
        </p:nvPicPr>
        <p:blipFill>
          <a:blip r:embed="rId2"/>
          <a:srcRect/>
          <a:stretch>
            <a:fillRect/>
          </a:stretch>
        </p:blipFill>
        <p:spPr>
          <a:xfrm>
            <a:off x="2124075" y="1628775"/>
            <a:ext cx="4824413" cy="4249738"/>
          </a:xfrm>
        </p:spPr>
      </p:pic>
      <p:sp>
        <p:nvSpPr>
          <p:cNvPr id="4" name="Date Placeholder 3"/>
          <p:cNvSpPr>
            <a:spLocks noGrp="1"/>
          </p:cNvSpPr>
          <p:nvPr>
            <p:ph type="dt" sz="half" idx="10"/>
          </p:nvPr>
        </p:nvSpPr>
        <p:spPr/>
        <p:txBody>
          <a:bodyPr/>
          <a:lstStyle/>
          <a:p>
            <a:pPr>
              <a:defRPr/>
            </a:pPr>
            <a:fld id="{6BDD734B-4EAB-4FED-896C-E0ADFF447017}"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24AECBE9-394D-47BA-8D70-ADBF65515F43}" type="slidenum">
              <a:rPr lang="en-GB"/>
              <a:pPr>
                <a:defRPr/>
              </a:pPr>
              <a:t>26</a:t>
            </a:fld>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5" name="Rectangle 2"/>
          <p:cNvSpPr>
            <a:spLocks noGrp="1" noChangeArrowheads="1"/>
          </p:cNvSpPr>
          <p:nvPr>
            <p:ph type="title"/>
          </p:nvPr>
        </p:nvSpPr>
        <p:spPr/>
        <p:txBody>
          <a:bodyPr/>
          <a:lstStyle/>
          <a:p>
            <a:pPr eaLnBrk="1" hangingPunct="1"/>
            <a:r>
              <a:rPr lang="en-GB" altLang="en-US" dirty="0" smtClean="0">
                <a:solidFill>
                  <a:srgbClr val="000066"/>
                </a:solidFill>
              </a:rPr>
              <a:t>The </a:t>
            </a:r>
            <a:r>
              <a:rPr lang="en-GB" altLang="en-US" dirty="0" smtClean="0">
                <a:solidFill>
                  <a:srgbClr val="000066"/>
                </a:solidFill>
              </a:rPr>
              <a:t> </a:t>
            </a:r>
            <a:r>
              <a:rPr lang="en-GB" altLang="en-US" dirty="0" smtClean="0">
                <a:solidFill>
                  <a:srgbClr val="000066"/>
                </a:solidFill>
              </a:rPr>
              <a:t>Roadmap</a:t>
            </a:r>
          </a:p>
        </p:txBody>
      </p:sp>
      <p:sp>
        <p:nvSpPr>
          <p:cNvPr id="30726" name="Rectangle 3"/>
          <p:cNvSpPr>
            <a:spLocks noGrp="1" noChangeArrowheads="1"/>
          </p:cNvSpPr>
          <p:nvPr>
            <p:ph idx="1"/>
          </p:nvPr>
        </p:nvSpPr>
        <p:spPr/>
        <p:txBody>
          <a:bodyPr/>
          <a:lstStyle/>
          <a:p>
            <a:pPr eaLnBrk="1" hangingPunct="1"/>
            <a:r>
              <a:rPr lang="en-GB" altLang="en-US" sz="2800" dirty="0" smtClean="0">
                <a:solidFill>
                  <a:srgbClr val="990000"/>
                </a:solidFill>
              </a:rPr>
              <a:t>Assess </a:t>
            </a:r>
            <a:r>
              <a:rPr lang="en-GB" altLang="en-US" sz="2800" dirty="0" smtClean="0">
                <a:solidFill>
                  <a:srgbClr val="990000"/>
                </a:solidFill>
              </a:rPr>
              <a:t>Implementation of the Convention</a:t>
            </a:r>
          </a:p>
          <a:p>
            <a:pPr lvl="1" eaLnBrk="1" hangingPunct="1"/>
            <a:r>
              <a:rPr lang="en-GB" altLang="en-US" sz="2400" dirty="0" smtClean="0">
                <a:solidFill>
                  <a:srgbClr val="990000"/>
                </a:solidFill>
              </a:rPr>
              <a:t>The Access Initiative</a:t>
            </a:r>
          </a:p>
          <a:p>
            <a:pPr lvl="2" eaLnBrk="1" hangingPunct="1"/>
            <a:r>
              <a:rPr lang="en-GB" altLang="en-US" sz="2000" dirty="0" smtClean="0">
                <a:solidFill>
                  <a:srgbClr val="990000"/>
                </a:solidFill>
              </a:rPr>
              <a:t>Law </a:t>
            </a:r>
          </a:p>
          <a:p>
            <a:pPr lvl="2" eaLnBrk="1" hangingPunct="1"/>
            <a:r>
              <a:rPr lang="en-GB" altLang="en-US" sz="2000" dirty="0" smtClean="0">
                <a:solidFill>
                  <a:srgbClr val="990000"/>
                </a:solidFill>
              </a:rPr>
              <a:t>Effort </a:t>
            </a:r>
          </a:p>
          <a:p>
            <a:pPr lvl="2" eaLnBrk="1" hangingPunct="1"/>
            <a:r>
              <a:rPr lang="en-GB" altLang="en-US" sz="2000" dirty="0" smtClean="0">
                <a:solidFill>
                  <a:srgbClr val="990000"/>
                </a:solidFill>
              </a:rPr>
              <a:t>Effectiveness</a:t>
            </a:r>
          </a:p>
          <a:p>
            <a:pPr eaLnBrk="1" hangingPunct="1"/>
            <a:r>
              <a:rPr lang="en-GB" altLang="en-US" sz="2800" dirty="0" smtClean="0">
                <a:solidFill>
                  <a:srgbClr val="CC3300"/>
                </a:solidFill>
              </a:rPr>
              <a:t>Identify the Barriers to Participation</a:t>
            </a:r>
          </a:p>
          <a:p>
            <a:pPr eaLnBrk="1" hangingPunct="1"/>
            <a:r>
              <a:rPr lang="en-GB" altLang="en-US" sz="2800" dirty="0" smtClean="0">
                <a:solidFill>
                  <a:srgbClr val="CC3300"/>
                </a:solidFill>
              </a:rPr>
              <a:t>Financial-Legal-Cultural-Language Literacy-Geographic-Awareness of the Right to participate</a:t>
            </a:r>
          </a:p>
          <a:p>
            <a:pPr eaLnBrk="1" hangingPunct="1"/>
            <a:endParaRPr lang="en-GB" altLang="en-US" sz="2800" dirty="0" smtClean="0">
              <a:solidFill>
                <a:srgbClr val="CC3300"/>
              </a:solidFill>
            </a:endParaRPr>
          </a:p>
        </p:txBody>
      </p:sp>
      <p:sp>
        <p:nvSpPr>
          <p:cNvPr id="4" name="Date Placeholder 3"/>
          <p:cNvSpPr>
            <a:spLocks noGrp="1"/>
          </p:cNvSpPr>
          <p:nvPr>
            <p:ph type="dt" sz="half" idx="10"/>
          </p:nvPr>
        </p:nvSpPr>
        <p:spPr/>
        <p:txBody>
          <a:bodyPr/>
          <a:lstStyle/>
          <a:p>
            <a:pPr>
              <a:defRPr/>
            </a:pPr>
            <a:fld id="{63423BA9-5D99-42C8-9F18-34DAF2824D0A}"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AD6D5EB5-E46C-4FBB-8AB3-4FAD28BCF16E}" type="slidenum">
              <a:rPr lang="en-GB"/>
              <a:pPr>
                <a:defRPr/>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9" name="Rectangle 2"/>
          <p:cNvSpPr>
            <a:spLocks noGrp="1" noChangeArrowheads="1"/>
          </p:cNvSpPr>
          <p:nvPr>
            <p:ph type="title"/>
          </p:nvPr>
        </p:nvSpPr>
        <p:spPr/>
        <p:txBody>
          <a:bodyPr/>
          <a:lstStyle/>
          <a:p>
            <a:pPr eaLnBrk="1" hangingPunct="1"/>
            <a:r>
              <a:rPr lang="en-GB" altLang="en-US" dirty="0" smtClean="0">
                <a:solidFill>
                  <a:srgbClr val="000066"/>
                </a:solidFill>
              </a:rPr>
              <a:t>The </a:t>
            </a:r>
            <a:r>
              <a:rPr lang="en-GB" altLang="en-US" dirty="0" smtClean="0">
                <a:solidFill>
                  <a:srgbClr val="000066"/>
                </a:solidFill>
              </a:rPr>
              <a:t> </a:t>
            </a:r>
            <a:r>
              <a:rPr lang="en-GB" altLang="en-US" dirty="0" smtClean="0">
                <a:solidFill>
                  <a:srgbClr val="000066"/>
                </a:solidFill>
              </a:rPr>
              <a:t>Roadmap</a:t>
            </a:r>
          </a:p>
        </p:txBody>
      </p:sp>
      <p:sp>
        <p:nvSpPr>
          <p:cNvPr id="31750" name="Rectangle 3"/>
          <p:cNvSpPr>
            <a:spLocks noGrp="1" noChangeArrowheads="1"/>
          </p:cNvSpPr>
          <p:nvPr>
            <p:ph idx="1"/>
          </p:nvPr>
        </p:nvSpPr>
        <p:spPr/>
        <p:txBody>
          <a:bodyPr/>
          <a:lstStyle/>
          <a:p>
            <a:pPr eaLnBrk="1" hangingPunct="1">
              <a:lnSpc>
                <a:spcPct val="90000"/>
              </a:lnSpc>
            </a:pPr>
            <a:endParaRPr lang="en-GB" altLang="en-US" sz="2800" dirty="0" smtClean="0">
              <a:solidFill>
                <a:srgbClr val="990000"/>
              </a:solidFill>
            </a:endParaRPr>
          </a:p>
          <a:p>
            <a:pPr eaLnBrk="1" hangingPunct="1">
              <a:lnSpc>
                <a:spcPct val="90000"/>
              </a:lnSpc>
            </a:pPr>
            <a:r>
              <a:rPr lang="en-GB" altLang="en-US" sz="2800" dirty="0" smtClean="0">
                <a:solidFill>
                  <a:srgbClr val="990000"/>
                </a:solidFill>
              </a:rPr>
              <a:t>Public Participation cannot take place in any meaningful way unless the legislation is in place to provide for it.</a:t>
            </a:r>
          </a:p>
          <a:p>
            <a:pPr eaLnBrk="1" hangingPunct="1">
              <a:lnSpc>
                <a:spcPct val="90000"/>
              </a:lnSpc>
            </a:pPr>
            <a:endParaRPr lang="en-GB" altLang="en-US" sz="2800" dirty="0" smtClean="0">
              <a:solidFill>
                <a:srgbClr val="003300"/>
              </a:solidFill>
            </a:endParaRPr>
          </a:p>
          <a:p>
            <a:pPr eaLnBrk="1" hangingPunct="1">
              <a:lnSpc>
                <a:spcPct val="90000"/>
              </a:lnSpc>
            </a:pPr>
            <a:r>
              <a:rPr lang="en-GB" altLang="en-US" sz="2800" dirty="0" smtClean="0">
                <a:solidFill>
                  <a:srgbClr val="003300"/>
                </a:solidFill>
              </a:rPr>
              <a:t>For effective Participation all stakeholders need to learn how to have open, constructive and creative conversations.</a:t>
            </a:r>
          </a:p>
          <a:p>
            <a:pPr lvl="1" eaLnBrk="1" hangingPunct="1">
              <a:lnSpc>
                <a:spcPct val="90000"/>
              </a:lnSpc>
            </a:pPr>
            <a:r>
              <a:rPr lang="en-GB" altLang="en-US" sz="2400" dirty="0" smtClean="0">
                <a:solidFill>
                  <a:srgbClr val="003300"/>
                </a:solidFill>
              </a:rPr>
              <a:t>Training in Facilitation Skills</a:t>
            </a:r>
          </a:p>
          <a:p>
            <a:pPr lvl="1" eaLnBrk="1" hangingPunct="1">
              <a:lnSpc>
                <a:spcPct val="90000"/>
              </a:lnSpc>
            </a:pPr>
            <a:r>
              <a:rPr lang="en-GB" altLang="en-US" sz="2400" dirty="0" smtClean="0">
                <a:solidFill>
                  <a:srgbClr val="003300"/>
                </a:solidFill>
              </a:rPr>
              <a:t>Training in Dialogue Planning</a:t>
            </a:r>
          </a:p>
        </p:txBody>
      </p:sp>
      <p:sp>
        <p:nvSpPr>
          <p:cNvPr id="4" name="Date Placeholder 3"/>
          <p:cNvSpPr>
            <a:spLocks noGrp="1"/>
          </p:cNvSpPr>
          <p:nvPr>
            <p:ph type="dt" sz="half" idx="10"/>
          </p:nvPr>
        </p:nvSpPr>
        <p:spPr/>
        <p:txBody>
          <a:bodyPr/>
          <a:lstStyle/>
          <a:p>
            <a:pPr>
              <a:defRPr/>
            </a:pPr>
            <a:fld id="{4169E752-91FE-4D6E-B6F0-B738F1B0F163}"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7C6270F0-9647-4F08-B52C-04A5119EF0D9}" type="slidenum">
              <a:rPr lang="en-GB"/>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3" name="Rectangle 2"/>
          <p:cNvSpPr>
            <a:spLocks noGrp="1" noChangeArrowheads="1"/>
          </p:cNvSpPr>
          <p:nvPr>
            <p:ph type="title"/>
          </p:nvPr>
        </p:nvSpPr>
        <p:spPr>
          <a:xfrm>
            <a:off x="395288" y="260350"/>
            <a:ext cx="8229600" cy="1296988"/>
          </a:xfrm>
        </p:spPr>
        <p:txBody>
          <a:bodyPr/>
          <a:lstStyle/>
          <a:p>
            <a:pPr eaLnBrk="1" hangingPunct="1"/>
            <a:r>
              <a:rPr lang="en-GB" altLang="en-US" sz="4000" b="1" smtClean="0">
                <a:solidFill>
                  <a:srgbClr val="000099"/>
                </a:solidFill>
              </a:rPr>
              <a:t>Resources for Public Participation</a:t>
            </a:r>
            <a:r>
              <a:rPr lang="en-GB" altLang="zh-CN" sz="4000" smtClean="0">
                <a:solidFill>
                  <a:srgbClr val="000099"/>
                </a:solidFill>
              </a:rPr>
              <a:t> I</a:t>
            </a:r>
            <a:endParaRPr lang="en-GB" altLang="en-US" sz="4000" smtClean="0">
              <a:solidFill>
                <a:srgbClr val="000099"/>
              </a:solidFill>
            </a:endParaRPr>
          </a:p>
        </p:txBody>
      </p:sp>
      <p:sp>
        <p:nvSpPr>
          <p:cNvPr id="36867" name="Rectangle 3"/>
          <p:cNvSpPr>
            <a:spLocks noGrp="1" noChangeArrowheads="1"/>
          </p:cNvSpPr>
          <p:nvPr>
            <p:ph idx="1"/>
          </p:nvPr>
        </p:nvSpPr>
        <p:spPr>
          <a:xfrm>
            <a:off x="457200" y="1628775"/>
            <a:ext cx="8229600" cy="4497388"/>
          </a:xfrm>
        </p:spPr>
        <p:txBody>
          <a:bodyPr rtlCol="0">
            <a:normAutofit lnSpcReduction="10000"/>
          </a:bodyPr>
          <a:lstStyle/>
          <a:p>
            <a:pPr eaLnBrk="1" fontAlgn="auto" hangingPunct="1">
              <a:lnSpc>
                <a:spcPct val="90000"/>
              </a:lnSpc>
              <a:spcAft>
                <a:spcPts val="0"/>
              </a:spcAft>
              <a:buFontTx/>
              <a:buNone/>
              <a:defRPr/>
            </a:pPr>
            <a:r>
              <a:rPr lang="en-GB" altLang="zh-CN" sz="2000"/>
              <a:t>Dialogue Designer. Online engagement design system – which can be found at </a:t>
            </a:r>
            <a:r>
              <a:rPr lang="en-GB" altLang="zh-CN" sz="2000">
                <a:hlinkClick r:id="rId2"/>
              </a:rPr>
              <a:t>http://designer.dialoguebydesign.net</a:t>
            </a:r>
            <a:r>
              <a:rPr lang="en-GB" altLang="zh-CN" sz="2000"/>
              <a:t> </a:t>
            </a:r>
          </a:p>
          <a:p>
            <a:pPr eaLnBrk="1" fontAlgn="auto" hangingPunct="1">
              <a:lnSpc>
                <a:spcPct val="90000"/>
              </a:lnSpc>
              <a:spcAft>
                <a:spcPts val="0"/>
              </a:spcAft>
              <a:buFontTx/>
              <a:buNone/>
              <a:defRPr/>
            </a:pPr>
            <a:r>
              <a:rPr lang="en-GB" altLang="zh-CN" sz="2000"/>
              <a:t>Dialogue by Design - A Handbook of Public &amp; Stakeholder Engagement (2007) Acland, A et al </a:t>
            </a:r>
            <a:endParaRPr lang="en-GB" altLang="zh-CN" sz="2000">
              <a:hlinkClick r:id="rId3"/>
            </a:endParaRPr>
          </a:p>
          <a:p>
            <a:pPr eaLnBrk="1" fontAlgn="auto" hangingPunct="1">
              <a:lnSpc>
                <a:spcPct val="90000"/>
              </a:lnSpc>
              <a:spcAft>
                <a:spcPts val="0"/>
              </a:spcAft>
              <a:buFontTx/>
              <a:buNone/>
              <a:defRPr/>
            </a:pPr>
            <a:r>
              <a:rPr lang="en-GB" altLang="zh-CN" sz="2000">
                <a:hlinkClick r:id="rId3"/>
              </a:rPr>
              <a:t>http://www.dialoguebydesign.net/consultation/resources_handbook.htm</a:t>
            </a:r>
            <a:r>
              <a:rPr lang="en-GB" altLang="zh-CN" sz="2000"/>
              <a:t> </a:t>
            </a:r>
            <a:endParaRPr lang="en-IE" altLang="zh-CN" sz="2000"/>
          </a:p>
          <a:p>
            <a:pPr eaLnBrk="1" fontAlgn="auto" hangingPunct="1">
              <a:lnSpc>
                <a:spcPct val="90000"/>
              </a:lnSpc>
              <a:spcAft>
                <a:spcPts val="0"/>
              </a:spcAft>
              <a:buFontTx/>
              <a:buNone/>
              <a:defRPr/>
            </a:pPr>
            <a:r>
              <a:rPr lang="en-IE" altLang="zh-CN" sz="2000"/>
              <a:t>Designing and Managing Electronic Consultation Processes (2003)</a:t>
            </a:r>
            <a:endParaRPr lang="en-GB" altLang="zh-CN" sz="2000">
              <a:hlinkClick r:id="rId4"/>
            </a:endParaRPr>
          </a:p>
          <a:p>
            <a:pPr eaLnBrk="1" fontAlgn="auto" hangingPunct="1">
              <a:lnSpc>
                <a:spcPct val="90000"/>
              </a:lnSpc>
              <a:spcAft>
                <a:spcPts val="0"/>
              </a:spcAft>
              <a:buFontTx/>
              <a:buNone/>
              <a:defRPr/>
            </a:pPr>
            <a:r>
              <a:rPr lang="en-GB" altLang="zh-CN" sz="2000">
                <a:hlinkClick r:id="rId4"/>
              </a:rPr>
              <a:t>http://www.dialoguebydesign.net/docs/articles/DesigningandManagingElectronicConsultationProcesses.pdf</a:t>
            </a:r>
            <a:r>
              <a:rPr lang="en-GB" altLang="zh-CN" sz="2000"/>
              <a:t> </a:t>
            </a:r>
          </a:p>
          <a:p>
            <a:pPr eaLnBrk="1" fontAlgn="auto" hangingPunct="1">
              <a:lnSpc>
                <a:spcPct val="90000"/>
              </a:lnSpc>
              <a:spcAft>
                <a:spcPts val="0"/>
              </a:spcAft>
              <a:buFontTx/>
              <a:buNone/>
              <a:defRPr/>
            </a:pPr>
            <a:r>
              <a:rPr lang="en-GB" altLang="zh-CN" sz="2000"/>
              <a:t>Environment Council (UK) focuses us on seeking new ways to resolve and build truly sustainable solutions </a:t>
            </a:r>
            <a:r>
              <a:rPr lang="en-GB" altLang="zh-CN" sz="2000">
                <a:hlinkClick r:id="rId5"/>
              </a:rPr>
              <a:t>http://www.the-environment-council.org.uk/</a:t>
            </a:r>
            <a:r>
              <a:rPr lang="en-GB" altLang="zh-CN" sz="2000"/>
              <a:t> </a:t>
            </a:r>
          </a:p>
          <a:p>
            <a:pPr eaLnBrk="1" fontAlgn="auto" hangingPunct="1">
              <a:lnSpc>
                <a:spcPct val="90000"/>
              </a:lnSpc>
              <a:spcAft>
                <a:spcPts val="0"/>
              </a:spcAft>
              <a:buFontTx/>
              <a:buNone/>
              <a:defRPr/>
            </a:pPr>
            <a:r>
              <a:rPr lang="en-GB" altLang="zh-CN" sz="2000"/>
              <a:t>Involve.  (2005). </a:t>
            </a:r>
            <a:r>
              <a:rPr lang="en-GB" altLang="zh-CN" sz="2000" i="1"/>
              <a:t>People and Participation- How to put citizens at the heart of decision-making.</a:t>
            </a:r>
            <a:endParaRPr lang="en-GB" altLang="zh-CN" sz="2000">
              <a:hlinkClick r:id="rId6"/>
            </a:endParaRPr>
          </a:p>
          <a:p>
            <a:pPr eaLnBrk="1" fontAlgn="auto" hangingPunct="1">
              <a:lnSpc>
                <a:spcPct val="90000"/>
              </a:lnSpc>
              <a:spcAft>
                <a:spcPts val="0"/>
              </a:spcAft>
              <a:buFontTx/>
              <a:buNone/>
              <a:defRPr/>
            </a:pPr>
            <a:r>
              <a:rPr lang="en-GB" altLang="zh-CN" sz="2000">
                <a:hlinkClick r:id="rId6"/>
              </a:rPr>
              <a:t>http://www.involve.org.uk/mt/archives/blog_37/People%20and%20Participation%20final.pdf</a:t>
            </a:r>
            <a:r>
              <a:rPr lang="en-GB" altLang="zh-CN" sz="2000"/>
              <a:t> </a:t>
            </a:r>
            <a:endParaRPr lang="en-GB" altLang="zh-CN" sz="2000" i="1"/>
          </a:p>
        </p:txBody>
      </p:sp>
      <p:sp>
        <p:nvSpPr>
          <p:cNvPr id="4" name="Date Placeholder 3"/>
          <p:cNvSpPr>
            <a:spLocks noGrp="1"/>
          </p:cNvSpPr>
          <p:nvPr>
            <p:ph type="dt" sz="half" idx="10"/>
          </p:nvPr>
        </p:nvSpPr>
        <p:spPr/>
        <p:txBody>
          <a:bodyPr/>
          <a:lstStyle/>
          <a:p>
            <a:pPr>
              <a:defRPr/>
            </a:pPr>
            <a:fld id="{711D22E9-AB44-47F6-9820-00DCBEAA1B49}" type="datetime1">
              <a:rPr lang="en-GB"/>
              <a:pPr>
                <a:defRPr/>
              </a:pPr>
              <a:t>11/02/2014</a:t>
            </a:fld>
            <a:endParaRPr lang="en-GB"/>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ABDEFBCC-7748-423B-956A-220FA8BB9A34}" type="slidenum">
              <a:rPr lang="en-GB"/>
              <a:pPr>
                <a:defRPr/>
              </a:pPr>
              <a:t>29</a:t>
            </a:fld>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7" name="Rectangle 2"/>
          <p:cNvSpPr>
            <a:spLocks noGrp="1" noChangeArrowheads="1"/>
          </p:cNvSpPr>
          <p:nvPr>
            <p:ph type="title"/>
          </p:nvPr>
        </p:nvSpPr>
        <p:spPr>
          <a:xfrm>
            <a:off x="457200" y="188913"/>
            <a:ext cx="8229600" cy="1152525"/>
          </a:xfrm>
        </p:spPr>
        <p:txBody>
          <a:bodyPr/>
          <a:lstStyle/>
          <a:p>
            <a:pPr eaLnBrk="1" hangingPunct="1"/>
            <a:r>
              <a:rPr lang="en-GB" altLang="en-US" sz="4000" b="1" smtClean="0">
                <a:solidFill>
                  <a:srgbClr val="000099"/>
                </a:solidFill>
              </a:rPr>
              <a:t>Resources for Public Participation II</a:t>
            </a:r>
          </a:p>
        </p:txBody>
      </p:sp>
      <p:sp>
        <p:nvSpPr>
          <p:cNvPr id="33798" name="Rectangle 3"/>
          <p:cNvSpPr>
            <a:spLocks noGrp="1" noChangeArrowheads="1"/>
          </p:cNvSpPr>
          <p:nvPr>
            <p:ph idx="1"/>
          </p:nvPr>
        </p:nvSpPr>
        <p:spPr/>
        <p:txBody>
          <a:bodyPr/>
          <a:lstStyle/>
          <a:p>
            <a:pPr eaLnBrk="1" hangingPunct="1">
              <a:lnSpc>
                <a:spcPct val="90000"/>
              </a:lnSpc>
              <a:buFontTx/>
              <a:buNone/>
            </a:pPr>
            <a:r>
              <a:rPr lang="en-GB" altLang="zh-CN" sz="2000" i="1" smtClean="0"/>
              <a:t>Process Planner.</a:t>
            </a:r>
            <a:r>
              <a:rPr lang="en-GB" altLang="zh-CN" sz="2000" smtClean="0"/>
              <a:t> This is an easy to use search engine for participatory methods. It is designed for users who are in the stage of planning for participation.</a:t>
            </a:r>
            <a:r>
              <a:rPr lang="en-GB" altLang="zh-CN" sz="2000" smtClean="0">
                <a:hlinkClick r:id="rId2"/>
              </a:rPr>
              <a:t>http://www.peopleandparticipation.net/pages/viewpage.action?pageId=24215596</a:t>
            </a:r>
            <a:r>
              <a:rPr lang="en-GB" altLang="zh-CN" sz="2000" smtClean="0"/>
              <a:t> </a:t>
            </a:r>
          </a:p>
          <a:p>
            <a:pPr eaLnBrk="1" hangingPunct="1">
              <a:lnSpc>
                <a:spcPct val="90000"/>
              </a:lnSpc>
              <a:buFontTx/>
              <a:buNone/>
            </a:pPr>
            <a:r>
              <a:rPr lang="en-GB" altLang="zh-CN" sz="2000" smtClean="0"/>
              <a:t>“Public Participation In Environmental Decision-Making” Michael Ewing </a:t>
            </a:r>
            <a:r>
              <a:rPr lang="en-GB" altLang="zh-CN" sz="2000" smtClean="0">
                <a:hlinkClick r:id="rId3"/>
              </a:rPr>
              <a:t>www.gdrc.org/decision/participation-edm.html</a:t>
            </a:r>
            <a:r>
              <a:rPr lang="en-GB" altLang="zh-CN" sz="2000" smtClean="0"/>
              <a:t> .  </a:t>
            </a:r>
          </a:p>
          <a:p>
            <a:pPr eaLnBrk="1" hangingPunct="1">
              <a:lnSpc>
                <a:spcPct val="90000"/>
              </a:lnSpc>
              <a:buFontTx/>
              <a:buNone/>
            </a:pPr>
            <a:r>
              <a:rPr lang="en-GB" altLang="zh-CN" sz="2000" smtClean="0"/>
              <a:t>The Facilitator’s Handbook, Centre for Management and Organisation Development.  </a:t>
            </a:r>
            <a:r>
              <a:rPr lang="en-GB" altLang="zh-CN" sz="2000" smtClean="0">
                <a:hlinkClick r:id="rId4"/>
              </a:rPr>
              <a:t>http://www.finance.gov.ie/cstc/cstdcdocs/facilitators_handbook.pdf</a:t>
            </a:r>
            <a:r>
              <a:rPr lang="en-GB" altLang="zh-CN" sz="2000" smtClean="0"/>
              <a:t> </a:t>
            </a:r>
          </a:p>
          <a:p>
            <a:pPr eaLnBrk="1" hangingPunct="1">
              <a:lnSpc>
                <a:spcPct val="90000"/>
              </a:lnSpc>
              <a:buFontTx/>
              <a:buNone/>
            </a:pPr>
            <a:r>
              <a:rPr lang="en-GB" altLang="zh-CN" sz="2000" smtClean="0"/>
              <a:t>The Community Planning Handbook.  Wates, Nick (ed) 2000.  Earthscan Publications, London.</a:t>
            </a:r>
          </a:p>
          <a:p>
            <a:pPr eaLnBrk="1" hangingPunct="1">
              <a:lnSpc>
                <a:spcPct val="90000"/>
              </a:lnSpc>
              <a:buFontTx/>
              <a:buNone/>
            </a:pPr>
            <a:r>
              <a:rPr lang="en-GB" altLang="zh-CN" sz="2000" smtClean="0"/>
              <a:t>The Guide to Effective Participation by David Wilcox</a:t>
            </a:r>
            <a:endParaRPr lang="en-GB" altLang="zh-CN" sz="2000" b="1" smtClean="0"/>
          </a:p>
          <a:p>
            <a:pPr eaLnBrk="1" hangingPunct="1">
              <a:lnSpc>
                <a:spcPct val="90000"/>
              </a:lnSpc>
              <a:buFontTx/>
              <a:buNone/>
            </a:pPr>
            <a:r>
              <a:rPr lang="en-GB" altLang="zh-CN" sz="2000" smtClean="0">
                <a:hlinkClick r:id="rId5"/>
              </a:rPr>
              <a:t>http://www.partnerships.org.uk/guide/time.htm#Init</a:t>
            </a:r>
            <a:r>
              <a:rPr lang="en-GB" altLang="zh-CN" sz="2000" smtClean="0"/>
              <a:t> </a:t>
            </a:r>
            <a:endParaRPr lang="en-GB" altLang="zh-CN" sz="2000" smtClean="0">
              <a:hlinkClick r:id="rId6"/>
            </a:endParaRPr>
          </a:p>
          <a:p>
            <a:pPr eaLnBrk="1" hangingPunct="1">
              <a:lnSpc>
                <a:spcPct val="90000"/>
              </a:lnSpc>
              <a:buFontTx/>
              <a:buNone/>
            </a:pPr>
            <a:r>
              <a:rPr lang="en-GB" altLang="zh-CN" sz="2000" smtClean="0">
                <a:hlinkClick r:id="rId6"/>
              </a:rPr>
              <a:t>http://www.environmentaldemocracy.ie/</a:t>
            </a:r>
            <a:r>
              <a:rPr lang="en-GB" altLang="zh-CN" sz="2000" smtClean="0"/>
              <a:t> </a:t>
            </a:r>
          </a:p>
          <a:p>
            <a:pPr eaLnBrk="1" hangingPunct="1">
              <a:lnSpc>
                <a:spcPct val="80000"/>
              </a:lnSpc>
              <a:buFontTx/>
              <a:buNone/>
            </a:pPr>
            <a:endParaRPr lang="en-GB" altLang="en-US" sz="2000" smtClean="0"/>
          </a:p>
        </p:txBody>
      </p:sp>
      <p:sp>
        <p:nvSpPr>
          <p:cNvPr id="4" name="Date Placeholder 3"/>
          <p:cNvSpPr>
            <a:spLocks noGrp="1"/>
          </p:cNvSpPr>
          <p:nvPr>
            <p:ph type="dt" sz="half" idx="10"/>
          </p:nvPr>
        </p:nvSpPr>
        <p:spPr/>
        <p:txBody>
          <a:bodyPr/>
          <a:lstStyle/>
          <a:p>
            <a:pPr>
              <a:defRPr/>
            </a:pPr>
            <a:fld id="{7B586CFA-1548-4D4F-8CAA-DE80F1BB2BCC}" type="datetime1">
              <a:rPr lang="en-GB"/>
              <a:pPr>
                <a:defRPr/>
              </a:pPr>
              <a:t>11/02/2014</a:t>
            </a:fld>
            <a:endParaRPr lang="en-GB"/>
          </a:p>
        </p:txBody>
      </p:sp>
      <p:sp>
        <p:nvSpPr>
          <p:cNvPr id="6" name="Slide Number Placeholder 5"/>
          <p:cNvSpPr>
            <a:spLocks noGrp="1"/>
          </p:cNvSpPr>
          <p:nvPr>
            <p:ph type="sldNum" sz="quarter" idx="12"/>
          </p:nvPr>
        </p:nvSpPr>
        <p:spPr/>
        <p:txBody>
          <a:bodyPr/>
          <a:lstStyle/>
          <a:p>
            <a:pPr>
              <a:defRPr/>
            </a:pPr>
            <a:fld id="{DE791A6D-C829-4919-8E41-6DE0F0DDFDD2}" type="slidenum">
              <a:rPr lang="en-GB"/>
              <a:pPr>
                <a:defRPr/>
              </a:pPr>
              <a:t>30</a:t>
            </a:fld>
            <a:endParaRPr lang="en-GB"/>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US" altLang="en-US" sz="2800" b="1" smtClean="0">
                <a:solidFill>
                  <a:srgbClr val="000000"/>
                </a:solidFill>
              </a:rPr>
              <a:t>Using the Delphi method as a form of assessment</a:t>
            </a:r>
          </a:p>
        </p:txBody>
      </p:sp>
      <p:sp>
        <p:nvSpPr>
          <p:cNvPr id="3075" name="Text Box 4"/>
          <p:cNvSpPr txBox="1">
            <a:spLocks noChangeArrowheads="1"/>
          </p:cNvSpPr>
          <p:nvPr/>
        </p:nvSpPr>
        <p:spPr bwMode="auto">
          <a:xfrm>
            <a:off x="1066800" y="5257800"/>
            <a:ext cx="3810000" cy="366713"/>
          </a:xfrm>
          <a:prstGeom prst="rect">
            <a:avLst/>
          </a:prstGeom>
          <a:noFill/>
          <a:ln w="9525">
            <a:noFill/>
            <a:miter lim="800000"/>
            <a:headEnd/>
            <a:tailEnd/>
          </a:ln>
          <a:effectLst/>
        </p:spPr>
        <p:txBody>
          <a:bodyPr>
            <a:spAutoFit/>
          </a:bodyPr>
          <a:lstStyle/>
          <a:p>
            <a:pPr>
              <a:spcBef>
                <a:spcPct val="50000"/>
              </a:spcBef>
            </a:pPr>
            <a:endParaRPr lang="en-US" altLang="en-US"/>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altLang="en-US" sz="2800" smtClean="0">
                <a:solidFill>
                  <a:srgbClr val="000000"/>
                </a:solidFill>
              </a:rPr>
              <a:t>Delphi Procedure</a:t>
            </a:r>
            <a:br>
              <a:rPr lang="en-US" altLang="en-US" sz="2800" smtClean="0">
                <a:solidFill>
                  <a:srgbClr val="000000"/>
                </a:solidFill>
              </a:rPr>
            </a:br>
            <a:endParaRPr lang="en-US" altLang="en-US" sz="2800" smtClean="0">
              <a:solidFill>
                <a:srgbClr val="000000"/>
              </a:solidFill>
            </a:endParaRPr>
          </a:p>
        </p:txBody>
      </p:sp>
      <p:sp>
        <p:nvSpPr>
          <p:cNvPr id="4099" name="Rectangle 3"/>
          <p:cNvSpPr>
            <a:spLocks noGrp="1" noChangeArrowheads="1"/>
          </p:cNvSpPr>
          <p:nvPr>
            <p:ph idx="1"/>
          </p:nvPr>
        </p:nvSpPr>
        <p:spPr/>
        <p:txBody>
          <a:bodyPr/>
          <a:lstStyle/>
          <a:p>
            <a:pPr eaLnBrk="1" hangingPunct="1">
              <a:lnSpc>
                <a:spcPct val="80000"/>
              </a:lnSpc>
            </a:pPr>
            <a:r>
              <a:rPr lang="en-US" altLang="en-US" sz="1800" smtClean="0">
                <a:solidFill>
                  <a:srgbClr val="000000"/>
                </a:solidFill>
              </a:rPr>
              <a:t>Complete a survey in which respondents answer a number of open-ended questions</a:t>
            </a:r>
          </a:p>
          <a:p>
            <a:pPr eaLnBrk="1" hangingPunct="1">
              <a:lnSpc>
                <a:spcPct val="80000"/>
              </a:lnSpc>
            </a:pPr>
            <a:r>
              <a:rPr lang="en-US" altLang="en-US" sz="1800" smtClean="0">
                <a:solidFill>
                  <a:srgbClr val="000000"/>
                </a:solidFill>
              </a:rPr>
              <a:t>From these responses, create a new survey that lists all the open-ended responses, and the number of respondents that wrote each response</a:t>
            </a:r>
          </a:p>
          <a:p>
            <a:pPr eaLnBrk="1" hangingPunct="1">
              <a:lnSpc>
                <a:spcPct val="80000"/>
              </a:lnSpc>
            </a:pPr>
            <a:r>
              <a:rPr lang="en-US" altLang="en-US" sz="1800" smtClean="0">
                <a:solidFill>
                  <a:srgbClr val="000000"/>
                </a:solidFill>
              </a:rPr>
              <a:t>Respondents rate their agreement with each statement on a five-point likert scale, (1) meaning "strongly disagree" and (5) meaning "strongly agree." </a:t>
            </a:r>
          </a:p>
          <a:p>
            <a:pPr eaLnBrk="1" hangingPunct="1">
              <a:lnSpc>
                <a:spcPct val="80000"/>
              </a:lnSpc>
            </a:pPr>
            <a:r>
              <a:rPr lang="en-US" altLang="en-US" sz="1800" smtClean="0">
                <a:solidFill>
                  <a:srgbClr val="000000"/>
                </a:solidFill>
              </a:rPr>
              <a:t>Statements with means of 4.0 or higher and standard deviations below 1.0 are designated as areas of agreement</a:t>
            </a:r>
          </a:p>
          <a:p>
            <a:pPr eaLnBrk="1" hangingPunct="1">
              <a:lnSpc>
                <a:spcPct val="80000"/>
              </a:lnSpc>
            </a:pPr>
            <a:r>
              <a:rPr lang="en-US" altLang="en-US" sz="1800" smtClean="0">
                <a:solidFill>
                  <a:srgbClr val="000000"/>
                </a:solidFill>
              </a:rPr>
              <a:t>With this information, one can compare like responses over time (pre and post test), conduct factor analyses (given sufficient sample size), and other statistical tests </a:t>
            </a:r>
          </a:p>
          <a:p>
            <a:pPr eaLnBrk="1" hangingPunct="1">
              <a:lnSpc>
                <a:spcPct val="80000"/>
              </a:lnSpc>
            </a:pPr>
            <a:endParaRPr lang="en-US" altLang="en-US" sz="1800" smtClean="0">
              <a:solidFill>
                <a:srgbClr val="000000"/>
              </a:solidFill>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tLang="en-US" smtClean="0">
                <a:solidFill>
                  <a:srgbClr val="000000"/>
                </a:solidFill>
              </a:rPr>
              <a:t>Why Delphi method?</a:t>
            </a:r>
          </a:p>
        </p:txBody>
      </p:sp>
      <p:sp>
        <p:nvSpPr>
          <p:cNvPr id="5123" name="Rectangle 3"/>
          <p:cNvSpPr>
            <a:spLocks noGrp="1" noChangeArrowheads="1"/>
          </p:cNvSpPr>
          <p:nvPr>
            <p:ph idx="1"/>
          </p:nvPr>
        </p:nvSpPr>
        <p:spPr/>
        <p:txBody>
          <a:bodyPr/>
          <a:lstStyle/>
          <a:p>
            <a:pPr eaLnBrk="1" hangingPunct="1"/>
            <a:r>
              <a:rPr lang="en-US" altLang="en-US" smtClean="0">
                <a:solidFill>
                  <a:srgbClr val="000000"/>
                </a:solidFill>
              </a:rPr>
              <a:t>Focus groups can be difficult to manage</a:t>
            </a:r>
          </a:p>
          <a:p>
            <a:pPr lvl="1" eaLnBrk="1" hangingPunct="1"/>
            <a:r>
              <a:rPr lang="en-US" altLang="en-US" smtClean="0">
                <a:solidFill>
                  <a:srgbClr val="000000"/>
                </a:solidFill>
              </a:rPr>
              <a:t>Assumption of anonymity could be violated</a:t>
            </a:r>
          </a:p>
          <a:p>
            <a:pPr lvl="1" eaLnBrk="1" hangingPunct="1"/>
            <a:r>
              <a:rPr lang="en-US" altLang="en-US" smtClean="0">
                <a:solidFill>
                  <a:srgbClr val="000000"/>
                </a:solidFill>
              </a:rPr>
              <a:t>“Reticent” versus “generous” respondents</a:t>
            </a:r>
          </a:p>
          <a:p>
            <a:pPr lvl="1" eaLnBrk="1" hangingPunct="1"/>
            <a:r>
              <a:rPr lang="en-US" altLang="en-US" smtClean="0">
                <a:solidFill>
                  <a:srgbClr val="000000"/>
                </a:solidFill>
              </a:rPr>
              <a:t>Power dynamics</a:t>
            </a:r>
          </a:p>
          <a:p>
            <a:pPr lvl="1" eaLnBrk="1" hangingPunct="1"/>
            <a:endParaRPr lang="en-US" altLang="en-US" smtClean="0">
              <a:solidFill>
                <a:srgbClr val="000000"/>
              </a:solidFill>
            </a:endParaRPr>
          </a:p>
          <a:p>
            <a:pPr lvl="1" eaLnBrk="1" hangingPunct="1"/>
            <a:endParaRPr lang="en-US" altLang="en-US"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en-US" smtClean="0">
                <a:solidFill>
                  <a:srgbClr val="000000"/>
                </a:solidFill>
              </a:rPr>
              <a:t>Why Delphi method?</a:t>
            </a:r>
          </a:p>
        </p:txBody>
      </p:sp>
      <p:sp>
        <p:nvSpPr>
          <p:cNvPr id="6147" name="Rectangle 3"/>
          <p:cNvSpPr>
            <a:spLocks noGrp="1" noChangeArrowheads="1"/>
          </p:cNvSpPr>
          <p:nvPr>
            <p:ph idx="1"/>
          </p:nvPr>
        </p:nvSpPr>
        <p:spPr/>
        <p:txBody>
          <a:bodyPr/>
          <a:lstStyle/>
          <a:p>
            <a:pPr eaLnBrk="1" hangingPunct="1">
              <a:lnSpc>
                <a:spcPct val="80000"/>
              </a:lnSpc>
            </a:pPr>
            <a:r>
              <a:rPr lang="en-US" altLang="en-US" sz="1800" smtClean="0">
                <a:solidFill>
                  <a:srgbClr val="000000"/>
                </a:solidFill>
              </a:rPr>
              <a:t>Rating consensus based on open-ended responses might be helpful/meaningful</a:t>
            </a:r>
          </a:p>
          <a:p>
            <a:pPr eaLnBrk="1" hangingPunct="1">
              <a:lnSpc>
                <a:spcPct val="80000"/>
              </a:lnSpc>
            </a:pPr>
            <a:r>
              <a:rPr lang="en-US" altLang="en-US" sz="1800" smtClean="0">
                <a:solidFill>
                  <a:srgbClr val="000000"/>
                </a:solidFill>
              </a:rPr>
              <a:t>Allows for a natural means of conversation about how results can be used because participants can also be the decision makers</a:t>
            </a:r>
          </a:p>
          <a:p>
            <a:pPr eaLnBrk="1" hangingPunct="1">
              <a:lnSpc>
                <a:spcPct val="80000"/>
              </a:lnSpc>
            </a:pPr>
            <a:r>
              <a:rPr lang="en-US" altLang="en-US" sz="1800" smtClean="0">
                <a:solidFill>
                  <a:srgbClr val="000000"/>
                </a:solidFill>
              </a:rPr>
              <a:t>When combined with other findings, can add specific information (e.g., adds meaning to state licensure exams, etc.)</a:t>
            </a:r>
          </a:p>
          <a:p>
            <a:pPr eaLnBrk="1" hangingPunct="1">
              <a:lnSpc>
                <a:spcPct val="80000"/>
              </a:lnSpc>
            </a:pPr>
            <a:r>
              <a:rPr lang="en-US" altLang="en-US" sz="1800" smtClean="0">
                <a:solidFill>
                  <a:srgbClr val="000000"/>
                </a:solidFill>
              </a:rPr>
              <a:t>When systematically managed, might include faculty’s review of student work samples, making it more of a “direct” observation of student performance</a:t>
            </a:r>
          </a:p>
          <a:p>
            <a:pPr eaLnBrk="1" hangingPunct="1">
              <a:lnSpc>
                <a:spcPct val="80000"/>
              </a:lnSpc>
            </a:pPr>
            <a:r>
              <a:rPr lang="en-US" altLang="en-US" sz="1800" smtClean="0">
                <a:solidFill>
                  <a:srgbClr val="000000"/>
                </a:solidFill>
              </a:rPr>
              <a:t>Might also be a way of getting employers, intern hosts, alumni, and others to participate</a:t>
            </a:r>
          </a:p>
          <a:p>
            <a:pPr eaLnBrk="1" hangingPunct="1">
              <a:lnSpc>
                <a:spcPct val="80000"/>
              </a:lnSpc>
            </a:pPr>
            <a:r>
              <a:rPr lang="en-US" altLang="en-US" sz="1800" smtClean="0">
                <a:solidFill>
                  <a:srgbClr val="000000"/>
                </a:solidFill>
              </a:rPr>
              <a:t>Can be managed electronically, without requirement that all participants sit in one room at the same time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sz="2800" smtClean="0">
                <a:solidFill>
                  <a:srgbClr val="000000"/>
                </a:solidFill>
              </a:rPr>
              <a:t>Case Study: Construction Management Assessment Study	</a:t>
            </a:r>
          </a:p>
        </p:txBody>
      </p:sp>
      <p:sp>
        <p:nvSpPr>
          <p:cNvPr id="7171" name="Rectangle 3"/>
          <p:cNvSpPr>
            <a:spLocks noGrp="1" noChangeArrowheads="1"/>
          </p:cNvSpPr>
          <p:nvPr>
            <p:ph idx="1"/>
          </p:nvPr>
        </p:nvSpPr>
        <p:spPr/>
        <p:txBody>
          <a:bodyPr/>
          <a:lstStyle/>
          <a:p>
            <a:pPr eaLnBrk="1" hangingPunct="1">
              <a:lnSpc>
                <a:spcPct val="80000"/>
              </a:lnSpc>
            </a:pPr>
            <a:r>
              <a:rPr lang="en-US" altLang="en-US" sz="1800" smtClean="0">
                <a:solidFill>
                  <a:srgbClr val="000000"/>
                </a:solidFill>
              </a:rPr>
              <a:t>Its program accreditor, the American Council for Construction Education (ACCE), required a submission of a self study; in the self study, faculty had to assess eighteen student learning outcomes</a:t>
            </a:r>
          </a:p>
          <a:p>
            <a:pPr eaLnBrk="1" hangingPunct="1">
              <a:lnSpc>
                <a:spcPct val="80000"/>
              </a:lnSpc>
            </a:pPr>
            <a:r>
              <a:rPr lang="en-US" altLang="en-US" sz="1800" smtClean="0">
                <a:solidFill>
                  <a:srgbClr val="000000"/>
                </a:solidFill>
              </a:rPr>
              <a:t>The faculty had only six months in which to conduct alumni, employer, internship studies, in addition to some direct assessment of student work</a:t>
            </a:r>
          </a:p>
          <a:p>
            <a:pPr eaLnBrk="1" hangingPunct="1">
              <a:lnSpc>
                <a:spcPct val="80000"/>
              </a:lnSpc>
            </a:pPr>
            <a:r>
              <a:rPr lang="en-US" altLang="en-US" sz="1800" smtClean="0">
                <a:solidFill>
                  <a:srgbClr val="000000"/>
                </a:solidFill>
              </a:rPr>
              <a:t>There was no capstone course or other place in the program where students could be assessed on all accreditation student learning standards</a:t>
            </a:r>
          </a:p>
          <a:p>
            <a:pPr eaLnBrk="1" hangingPunct="1">
              <a:lnSpc>
                <a:spcPct val="80000"/>
              </a:lnSpc>
            </a:pPr>
            <a:r>
              <a:rPr lang="en-US" altLang="en-US" sz="1800" smtClean="0">
                <a:solidFill>
                  <a:srgbClr val="000000"/>
                </a:solidFill>
              </a:rPr>
              <a:t>The ACCE was contacted, and they responded to proposal to use a Delphi method affirmatively (“it is not our policy to comment on the assessment method used by programs…”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sz="2800" smtClean="0">
                <a:solidFill>
                  <a:srgbClr val="000000"/>
                </a:solidFill>
              </a:rPr>
              <a:t>Task One: Selected representative work samples</a:t>
            </a:r>
          </a:p>
        </p:txBody>
      </p:sp>
      <p:sp>
        <p:nvSpPr>
          <p:cNvPr id="8195" name="Rectangle 3"/>
          <p:cNvSpPr>
            <a:spLocks noGrp="1" noChangeArrowheads="1"/>
          </p:cNvSpPr>
          <p:nvPr>
            <p:ph idx="1"/>
          </p:nvPr>
        </p:nvSpPr>
        <p:spPr/>
        <p:txBody>
          <a:bodyPr/>
          <a:lstStyle/>
          <a:p>
            <a:pPr eaLnBrk="1" hangingPunct="1"/>
            <a:r>
              <a:rPr lang="en-US" altLang="en-US" smtClean="0">
                <a:solidFill>
                  <a:srgbClr val="000000"/>
                </a:solidFill>
              </a:rPr>
              <a:t>Faculty were asked to identify which samples of student work they would use to evaluate students on each standard</a:t>
            </a:r>
          </a:p>
          <a:p>
            <a:pPr eaLnBrk="1" hangingPunct="1"/>
            <a:r>
              <a:rPr lang="en-US" altLang="en-US" smtClean="0">
                <a:solidFill>
                  <a:srgbClr val="000000"/>
                </a:solidFill>
              </a:rPr>
              <a:t>Used as a source document</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133" name="Group 53"/>
          <p:cNvGraphicFramePr>
            <a:graphicFrameLocks noGrp="1"/>
          </p:cNvGraphicFramePr>
          <p:nvPr/>
        </p:nvGraphicFramePr>
        <p:xfrm>
          <a:off x="2559050" y="1520825"/>
          <a:ext cx="4025900" cy="3816350"/>
        </p:xfrm>
        <a:graphic>
          <a:graphicData uri="http://schemas.openxmlformats.org/drawingml/2006/table">
            <a:tbl>
              <a:tblPr/>
              <a:tblGrid>
                <a:gridCol w="1663700"/>
                <a:gridCol w="2362200"/>
              </a:tblGrid>
              <a:tr h="244475">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ACCE Standard</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Sources of Evidence</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1571625">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One: The Graduate Will Communicate Effectively</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MCT213 reports/exams; (2) MCT351 reports/ MCT 306 assignments/ MCT 320 term/ MCT 450 final projects; (3) MCT 320 term papers, MCT 418 presentations, MCT 450 projects, MCT 310 papers, MCT413 article reviews; (4) MCT 320 term papers, 418 presentations, MCT 450 projects, MCT 310 papers; (5) written reports of co-op experiences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7250">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Two: The Graduate Will Be Aware of Important Ethical Considerations in the Construction Industry</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30 reports/30 exams; (2) no report; (3) MCT 450 projects and exams, MCT 413 exams; (4) MCT 450 projects, MCT 413 exams; (5) exam responses to bids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43000">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Three: The Graduate Will Have Adequate Computer Skills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19 reports, 4 exams; (2) 106 assignments, MCT 351 reports, MCT 306 assignments; (3) MCT 450 project and exams; MCT 295 work examples; (4) MCT 450 projects, MCT 295 work examples; (5) MCT450 reports, written reports of co-op experiences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9235" name="Line 55"/>
          <p:cNvSpPr>
            <a:spLocks noChangeShapeType="1"/>
          </p:cNvSpPr>
          <p:nvPr/>
        </p:nvSpPr>
        <p:spPr bwMode="auto">
          <a:xfrm>
            <a:off x="1371600" y="2057400"/>
            <a:ext cx="1828800" cy="457200"/>
          </a:xfrm>
          <a:prstGeom prst="line">
            <a:avLst/>
          </a:prstGeom>
          <a:noFill/>
          <a:ln w="25400">
            <a:solidFill>
              <a:srgbClr val="FF0000"/>
            </a:solidFill>
            <a:round/>
            <a:headEnd/>
            <a:tailEnd type="triangle" w="med" len="med"/>
          </a:ln>
          <a:effectLst/>
        </p:spPr>
        <p:txBody>
          <a:bodyPr/>
          <a:lstStyle/>
          <a:p>
            <a:endParaRPr lang="en-GB"/>
          </a:p>
        </p:txBody>
      </p:sp>
      <p:sp>
        <p:nvSpPr>
          <p:cNvPr id="9236" name="Text Box 56"/>
          <p:cNvSpPr txBox="1">
            <a:spLocks noChangeArrowheads="1"/>
          </p:cNvSpPr>
          <p:nvPr/>
        </p:nvSpPr>
        <p:spPr bwMode="auto">
          <a:xfrm>
            <a:off x="533400" y="2057400"/>
            <a:ext cx="1600200" cy="457200"/>
          </a:xfrm>
          <a:prstGeom prst="rect">
            <a:avLst/>
          </a:prstGeom>
          <a:noFill/>
          <a:ln w="9525">
            <a:noFill/>
            <a:miter lim="800000"/>
            <a:headEnd/>
            <a:tailEnd/>
          </a:ln>
          <a:effectLst/>
        </p:spPr>
        <p:txBody>
          <a:bodyPr>
            <a:spAutoFit/>
          </a:bodyPr>
          <a:lstStyle/>
          <a:p>
            <a:pPr>
              <a:spcBef>
                <a:spcPct val="50000"/>
              </a:spcBef>
            </a:pPr>
            <a:r>
              <a:rPr lang="en-US" altLang="en-US" sz="1200">
                <a:solidFill>
                  <a:srgbClr val="000000"/>
                </a:solidFill>
              </a:rPr>
              <a:t>Accreditation standards listed</a:t>
            </a:r>
          </a:p>
        </p:txBody>
      </p:sp>
      <p:sp>
        <p:nvSpPr>
          <p:cNvPr id="9237" name="Line 57"/>
          <p:cNvSpPr>
            <a:spLocks noChangeShapeType="1"/>
          </p:cNvSpPr>
          <p:nvPr/>
        </p:nvSpPr>
        <p:spPr bwMode="auto">
          <a:xfrm flipH="1" flipV="1">
            <a:off x="6324600" y="2819400"/>
            <a:ext cx="762000" cy="990600"/>
          </a:xfrm>
          <a:prstGeom prst="line">
            <a:avLst/>
          </a:prstGeom>
          <a:noFill/>
          <a:ln w="25400">
            <a:solidFill>
              <a:srgbClr val="FF0000"/>
            </a:solidFill>
            <a:round/>
            <a:headEnd/>
            <a:tailEnd type="triangle" w="med" len="med"/>
          </a:ln>
          <a:effectLst/>
        </p:spPr>
        <p:txBody>
          <a:bodyPr/>
          <a:lstStyle/>
          <a:p>
            <a:endParaRPr lang="en-GB"/>
          </a:p>
        </p:txBody>
      </p:sp>
      <p:sp>
        <p:nvSpPr>
          <p:cNvPr id="9238" name="Text Box 58"/>
          <p:cNvSpPr txBox="1">
            <a:spLocks noChangeArrowheads="1"/>
          </p:cNvSpPr>
          <p:nvPr/>
        </p:nvSpPr>
        <p:spPr bwMode="auto">
          <a:xfrm>
            <a:off x="6781800" y="3733800"/>
            <a:ext cx="1600200" cy="457200"/>
          </a:xfrm>
          <a:prstGeom prst="rect">
            <a:avLst/>
          </a:prstGeom>
          <a:noFill/>
          <a:ln w="9525">
            <a:noFill/>
            <a:miter lim="800000"/>
            <a:headEnd/>
            <a:tailEnd/>
          </a:ln>
          <a:effectLst/>
        </p:spPr>
        <p:txBody>
          <a:bodyPr>
            <a:spAutoFit/>
          </a:bodyPr>
          <a:lstStyle/>
          <a:p>
            <a:pPr>
              <a:spcBef>
                <a:spcPct val="50000"/>
              </a:spcBef>
            </a:pPr>
            <a:r>
              <a:rPr lang="en-US" altLang="en-US" sz="1200">
                <a:solidFill>
                  <a:srgbClr val="000000"/>
                </a:solidFill>
              </a:rPr>
              <a:t>Sources of evidence are listed</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514600" y="685800"/>
            <a:ext cx="5484813" cy="914400"/>
          </a:xfrm>
        </p:spPr>
        <p:txBody>
          <a:bodyPr/>
          <a:lstStyle/>
          <a:p>
            <a:pPr eaLnBrk="1" hangingPunct="1"/>
            <a:r>
              <a:rPr lang="en-US" altLang="en-US" sz="2400" smtClean="0">
                <a:solidFill>
                  <a:srgbClr val="000000"/>
                </a:solidFill>
              </a:rPr>
              <a:t>Task Two: Identify Strengths and Weaknesses in Student Performance</a:t>
            </a:r>
          </a:p>
        </p:txBody>
      </p:sp>
      <p:sp>
        <p:nvSpPr>
          <p:cNvPr id="10243" name="Rectangle 3"/>
          <p:cNvSpPr>
            <a:spLocks noGrp="1" noChangeArrowheads="1"/>
          </p:cNvSpPr>
          <p:nvPr>
            <p:ph idx="1"/>
          </p:nvPr>
        </p:nvSpPr>
        <p:spPr/>
        <p:txBody>
          <a:bodyPr/>
          <a:lstStyle/>
          <a:p>
            <a:pPr eaLnBrk="1" hangingPunct="1">
              <a:lnSpc>
                <a:spcPct val="90000"/>
              </a:lnSpc>
            </a:pPr>
            <a:r>
              <a:rPr lang="en-US" altLang="en-US" smtClean="0">
                <a:solidFill>
                  <a:srgbClr val="000000"/>
                </a:solidFill>
              </a:rPr>
              <a:t>Faculty able to comment on each standard were then asked to look at the samples of student work they identified and make a list of strengths and weaknesses</a:t>
            </a:r>
          </a:p>
          <a:p>
            <a:pPr eaLnBrk="1" hangingPunct="1">
              <a:lnSpc>
                <a:spcPct val="90000"/>
              </a:lnSpc>
            </a:pPr>
            <a:r>
              <a:rPr lang="en-US" altLang="en-US" smtClean="0">
                <a:solidFill>
                  <a:srgbClr val="000000"/>
                </a:solidFill>
              </a:rPr>
              <a:t>Lists sent to analyst</a:t>
            </a:r>
          </a:p>
          <a:p>
            <a:pPr eaLnBrk="1" hangingPunct="1">
              <a:lnSpc>
                <a:spcPct val="90000"/>
              </a:lnSpc>
            </a:pPr>
            <a:r>
              <a:rPr lang="en-US" altLang="en-US" smtClean="0">
                <a:solidFill>
                  <a:srgbClr val="000000"/>
                </a:solidFill>
              </a:rPr>
              <a:t>There was fairly good compliance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sz="2800" smtClean="0">
                <a:solidFill>
                  <a:srgbClr val="000000"/>
                </a:solidFill>
              </a:rPr>
              <a:t>Task Three: Analyze comments</a:t>
            </a:r>
          </a:p>
        </p:txBody>
      </p:sp>
      <p:sp>
        <p:nvSpPr>
          <p:cNvPr id="11267" name="Rectangle 3"/>
          <p:cNvSpPr>
            <a:spLocks noGrp="1" noChangeArrowheads="1"/>
          </p:cNvSpPr>
          <p:nvPr>
            <p:ph idx="1"/>
          </p:nvPr>
        </p:nvSpPr>
        <p:spPr/>
        <p:txBody>
          <a:bodyPr/>
          <a:lstStyle/>
          <a:p>
            <a:pPr eaLnBrk="1" hangingPunct="1">
              <a:lnSpc>
                <a:spcPct val="90000"/>
              </a:lnSpc>
            </a:pPr>
            <a:r>
              <a:rPr lang="en-US" altLang="en-US" sz="2000" smtClean="0">
                <a:solidFill>
                  <a:srgbClr val="000000"/>
                </a:solidFill>
              </a:rPr>
              <a:t>Statements of strengths and weaknesses listed according to ACCE standard</a:t>
            </a:r>
          </a:p>
          <a:p>
            <a:pPr eaLnBrk="1" hangingPunct="1">
              <a:lnSpc>
                <a:spcPct val="90000"/>
              </a:lnSpc>
            </a:pPr>
            <a:r>
              <a:rPr lang="en-US" altLang="en-US" sz="2000" smtClean="0">
                <a:solidFill>
                  <a:srgbClr val="000000"/>
                </a:solidFill>
              </a:rPr>
              <a:t>Some statement combined if sufficiently the same</a:t>
            </a:r>
          </a:p>
          <a:p>
            <a:pPr eaLnBrk="1" hangingPunct="1">
              <a:lnSpc>
                <a:spcPct val="90000"/>
              </a:lnSpc>
            </a:pPr>
            <a:r>
              <a:rPr lang="en-US" altLang="en-US" sz="2000" smtClean="0">
                <a:solidFill>
                  <a:srgbClr val="000000"/>
                </a:solidFill>
              </a:rPr>
              <a:t>According to each standard, list is created. Those with like statements (coming from separate faculty) were identified as such; for example, after statement, “Students need to understand how to use accounting to submit bids better” (3 of you made this statement)</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smtClean="0">
                <a:solidFill>
                  <a:srgbClr val="000000"/>
                </a:solidFill>
              </a:rPr>
              <a:t>Task Four: Create survey</a:t>
            </a:r>
          </a:p>
        </p:txBody>
      </p:sp>
      <p:sp>
        <p:nvSpPr>
          <p:cNvPr id="12291" name="Rectangle 3"/>
          <p:cNvSpPr>
            <a:spLocks noGrp="1" noChangeArrowheads="1"/>
          </p:cNvSpPr>
          <p:nvPr>
            <p:ph idx="1"/>
          </p:nvPr>
        </p:nvSpPr>
        <p:spPr/>
        <p:txBody>
          <a:bodyPr/>
          <a:lstStyle/>
          <a:p>
            <a:pPr eaLnBrk="1" hangingPunct="1">
              <a:lnSpc>
                <a:spcPct val="80000"/>
              </a:lnSpc>
            </a:pPr>
            <a:r>
              <a:rPr lang="en-US" altLang="en-US" sz="1600" smtClean="0">
                <a:solidFill>
                  <a:srgbClr val="000000"/>
                </a:solidFill>
              </a:rPr>
              <a:t>Each item on the list was assigned a five-point Liker-scale (5=strongly agree, 1=strongly disagree): </a:t>
            </a:r>
          </a:p>
          <a:p>
            <a:pPr eaLnBrk="1" hangingPunct="1">
              <a:lnSpc>
                <a:spcPct val="80000"/>
              </a:lnSpc>
            </a:pPr>
            <a:endParaRPr lang="en-US" altLang="en-US" sz="1600" smtClean="0">
              <a:solidFill>
                <a:srgbClr val="000000"/>
              </a:solidFill>
            </a:endParaRPr>
          </a:p>
          <a:p>
            <a:pPr algn="ctr" eaLnBrk="1" hangingPunct="1">
              <a:lnSpc>
                <a:spcPct val="80000"/>
              </a:lnSpc>
              <a:buFontTx/>
              <a:buNone/>
            </a:pPr>
            <a:r>
              <a:rPr lang="en-US" altLang="en-US" sz="2400" b="1" smtClean="0">
                <a:solidFill>
                  <a:srgbClr val="000000"/>
                </a:solidFill>
              </a:rPr>
              <a:t>Example</a:t>
            </a:r>
          </a:p>
          <a:p>
            <a:pPr eaLnBrk="1" hangingPunct="1">
              <a:lnSpc>
                <a:spcPct val="80000"/>
              </a:lnSpc>
              <a:buFontTx/>
              <a:buNone/>
            </a:pPr>
            <a:r>
              <a:rPr lang="en-US" altLang="en-US" sz="1600" b="1" smtClean="0">
                <a:solidFill>
                  <a:srgbClr val="000000"/>
                </a:solidFill>
              </a:rPr>
              <a:t>Program Goal 1: The graduate will communicate effectively</a:t>
            </a:r>
            <a:r>
              <a:rPr lang="en-US" altLang="en-US" sz="1600" smtClean="0">
                <a:solidFill>
                  <a:srgbClr val="000000"/>
                </a:solidFill>
              </a:rPr>
              <a:t> </a:t>
            </a:r>
            <a:br>
              <a:rPr lang="en-US" altLang="en-US" sz="1600" smtClean="0">
                <a:solidFill>
                  <a:srgbClr val="000000"/>
                </a:solidFill>
              </a:rPr>
            </a:br>
            <a:r>
              <a:rPr lang="en-US" altLang="en-US" sz="1600" smtClean="0">
                <a:solidFill>
                  <a:srgbClr val="000000"/>
                </a:solidFill>
              </a:rPr>
              <a:t/>
            </a:r>
            <a:br>
              <a:rPr lang="en-US" altLang="en-US" sz="1600" smtClean="0">
                <a:solidFill>
                  <a:srgbClr val="000000"/>
                </a:solidFill>
              </a:rPr>
            </a:br>
            <a:r>
              <a:rPr lang="en-US" altLang="en-US" sz="1600" smtClean="0">
                <a:solidFill>
                  <a:srgbClr val="000000"/>
                </a:solidFill>
              </a:rPr>
              <a:t> </a:t>
            </a:r>
            <a:r>
              <a:rPr lang="en-US" altLang="en-US" sz="1600" b="1" smtClean="0">
                <a:solidFill>
                  <a:srgbClr val="000000"/>
                </a:solidFill>
              </a:rPr>
              <a:t>1. </a:t>
            </a:r>
            <a:r>
              <a:rPr lang="en-US" altLang="en-US" sz="1600" smtClean="0">
                <a:solidFill>
                  <a:srgbClr val="000000"/>
                </a:solidFill>
              </a:rPr>
              <a:t>Graduating students need improvement in grammar. (3 of you gave this answer) </a:t>
            </a:r>
            <a:br>
              <a:rPr lang="en-US" altLang="en-US" sz="1600" smtClean="0">
                <a:solidFill>
                  <a:srgbClr val="000000"/>
                </a:solidFill>
              </a:rPr>
            </a:br>
            <a:r>
              <a:rPr lang="en-US" altLang="en-US" sz="1600" smtClean="0">
                <a:solidFill>
                  <a:srgbClr val="000000"/>
                </a:solidFill>
              </a:rPr>
              <a:t/>
            </a:r>
            <a:br>
              <a:rPr lang="en-US" altLang="en-US" sz="1600" smtClean="0">
                <a:solidFill>
                  <a:srgbClr val="000000"/>
                </a:solidFill>
              </a:rPr>
            </a:br>
            <a:r>
              <a:rPr lang="en-US" altLang="en-US" sz="1600" smtClean="0">
                <a:solidFill>
                  <a:srgbClr val="000000"/>
                </a:solidFill>
              </a:rPr>
              <a:t> </a:t>
            </a:r>
            <a:br>
              <a:rPr lang="en-US" altLang="en-US" sz="1600" smtClean="0">
                <a:solidFill>
                  <a:srgbClr val="000000"/>
                </a:solidFill>
              </a:rPr>
            </a:br>
            <a:r>
              <a:rPr lang="en-US" altLang="en-US" sz="1600" smtClean="0">
                <a:solidFill>
                  <a:srgbClr val="000000"/>
                </a:solidFill>
              </a:rPr>
              <a:t> </a:t>
            </a:r>
            <a:r>
              <a:rPr lang="en-US" altLang="en-US" sz="1600" b="1" smtClean="0">
                <a:solidFill>
                  <a:srgbClr val="000000"/>
                </a:solidFill>
              </a:rPr>
              <a:t>2. </a:t>
            </a:r>
            <a:r>
              <a:rPr lang="en-US" altLang="en-US" sz="1600" smtClean="0">
                <a:solidFill>
                  <a:srgbClr val="000000"/>
                </a:solidFill>
              </a:rPr>
              <a:t>Graduating students need improvement in spelling. (3 of you gave this answer) </a:t>
            </a:r>
            <a:br>
              <a:rPr lang="en-US" altLang="en-US" sz="1600" smtClean="0">
                <a:solidFill>
                  <a:srgbClr val="000000"/>
                </a:solidFill>
              </a:rPr>
            </a:br>
            <a:r>
              <a:rPr lang="en-US" altLang="en-US" sz="1600" smtClean="0">
                <a:solidFill>
                  <a:srgbClr val="000000"/>
                </a:solidFill>
              </a:rPr>
              <a:t/>
            </a:r>
            <a:br>
              <a:rPr lang="en-US" altLang="en-US" sz="1600" smtClean="0">
                <a:solidFill>
                  <a:srgbClr val="000000"/>
                </a:solidFill>
              </a:rPr>
            </a:br>
            <a:r>
              <a:rPr lang="en-US" altLang="en-US" sz="1600" smtClean="0">
                <a:solidFill>
                  <a:srgbClr val="000000"/>
                </a:solidFill>
              </a:rPr>
              <a: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altLang="en-US" sz="2800" smtClean="0">
                <a:solidFill>
                  <a:srgbClr val="000000"/>
                </a:solidFill>
              </a:rPr>
              <a:t>Task Five: Collect and Analyze Information</a:t>
            </a:r>
          </a:p>
        </p:txBody>
      </p:sp>
      <p:sp>
        <p:nvSpPr>
          <p:cNvPr id="13315" name="Rectangle 3"/>
          <p:cNvSpPr>
            <a:spLocks noGrp="1" noChangeArrowheads="1"/>
          </p:cNvSpPr>
          <p:nvPr>
            <p:ph idx="1"/>
          </p:nvPr>
        </p:nvSpPr>
        <p:spPr/>
        <p:txBody>
          <a:bodyPr/>
          <a:lstStyle/>
          <a:p>
            <a:pPr eaLnBrk="1" hangingPunct="1"/>
            <a:r>
              <a:rPr lang="en-US" altLang="en-US" smtClean="0">
                <a:solidFill>
                  <a:srgbClr val="000000"/>
                </a:solidFill>
              </a:rPr>
              <a:t>Information inputted on SPSS and analyzed</a:t>
            </a:r>
          </a:p>
          <a:p>
            <a:pPr eaLnBrk="1" hangingPunct="1"/>
            <a:r>
              <a:rPr lang="en-US" altLang="en-US" smtClean="0">
                <a:solidFill>
                  <a:srgbClr val="000000"/>
                </a:solidFill>
              </a:rPr>
              <a:t>Items with higher than 4.0, and standard deviation of less than 1.0 are declared “items of consensus”</a:t>
            </a:r>
          </a:p>
          <a:p>
            <a:pPr eaLnBrk="1" hangingPunct="1"/>
            <a:endParaRPr lang="en-US" altLang="en-US" smtClean="0">
              <a:solidFill>
                <a:srgbClr val="000000"/>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362200" y="990600"/>
            <a:ext cx="5484813" cy="914400"/>
          </a:xfrm>
        </p:spPr>
        <p:txBody>
          <a:bodyPr/>
          <a:lstStyle/>
          <a:p>
            <a:pPr eaLnBrk="1" hangingPunct="1"/>
            <a:r>
              <a:rPr lang="en-US" altLang="en-US" sz="2800" smtClean="0">
                <a:solidFill>
                  <a:srgbClr val="000000"/>
                </a:solidFill>
              </a:rPr>
              <a:t>Task Six: Report So Faculty Can Discuss and Make Recommendations</a:t>
            </a:r>
          </a:p>
        </p:txBody>
      </p:sp>
      <p:sp>
        <p:nvSpPr>
          <p:cNvPr id="14339" name="Rectangle 3"/>
          <p:cNvSpPr>
            <a:spLocks noGrp="1" noChangeArrowheads="1"/>
          </p:cNvSpPr>
          <p:nvPr>
            <p:ph idx="1"/>
          </p:nvPr>
        </p:nvSpPr>
        <p:spPr>
          <a:xfrm>
            <a:off x="2819400" y="2438400"/>
            <a:ext cx="5484813" cy="3886200"/>
          </a:xfrm>
        </p:spPr>
        <p:txBody>
          <a:bodyPr/>
          <a:lstStyle/>
          <a:p>
            <a:pPr eaLnBrk="1" hangingPunct="1"/>
            <a:r>
              <a:rPr lang="en-US" altLang="en-US" smtClean="0">
                <a:solidFill>
                  <a:srgbClr val="000000"/>
                </a:solidFill>
              </a:rPr>
              <a:t>Results reported to faculty in a way that they can quickly use information</a:t>
            </a:r>
          </a:p>
          <a:p>
            <a:pPr eaLnBrk="1" hangingPunct="1"/>
            <a:r>
              <a:rPr lang="en-US" altLang="en-US" smtClean="0">
                <a:solidFill>
                  <a:srgbClr val="000000"/>
                </a:solidFill>
              </a:rPr>
              <a:t>Graphical representations are often the best, where standard is listed next to assessment finding</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329" name="Group 105"/>
          <p:cNvGraphicFramePr>
            <a:graphicFrameLocks noGrp="1"/>
          </p:cNvGraphicFramePr>
          <p:nvPr/>
        </p:nvGraphicFramePr>
        <p:xfrm>
          <a:off x="742950" y="1520825"/>
          <a:ext cx="7658100" cy="3816350"/>
        </p:xfrm>
        <a:graphic>
          <a:graphicData uri="http://schemas.openxmlformats.org/drawingml/2006/table">
            <a:tbl>
              <a:tblPr/>
              <a:tblGrid>
                <a:gridCol w="1663700"/>
                <a:gridCol w="2362200"/>
                <a:gridCol w="1651000"/>
                <a:gridCol w="1981200"/>
              </a:tblGrid>
              <a:tr h="244475">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ACCE Standard</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Sources of Evidence</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Strengths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cs typeface="Arial" pitchFamily="34" charset="0"/>
                        </a:rPr>
                        <a:t>Weaknesses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1571625">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One: The Graduate Will Communicate Effectively</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MCT213 reports/exams; (2) MCT351 reports/ MCT 306 assignments/ MCT 320 term/ MCT 450 final projects; (3) MCT 320 term papers, MCT 418 presentations, MCT 450 projects, MCT 310 papers, MCT413 article reviews; (4) MCT 320 term papers, 418 presentations, MCT 450 projects, MCT 310 papers; (5) written reports of co-op experiences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Satisfactory performance</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Construction management graduates need improvement in grammar; there are additional indications that they also need improvement in personal presentation skills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57250">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Two: The Graduate Will Be Aware of Important Ethical Considerations in the Construction Industry</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30 reports/30 exams; (2) no report; (3) MCT 450 projects and exams, MCT 413 exams; (4) MCT 450 projects, MCT 413 exams; (5) exam responses to bids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Satisfactory performance;Construction management graduates have an awareness of ethical issues in the construction industry</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No consensus weaknesses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43000">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Times New Roman" pitchFamily="18" charset="0"/>
                          <a:cs typeface="Times New Roman" pitchFamily="18" charset="0"/>
                        </a:rPr>
                        <a:t>Program Goal Three: The Graduate Will Have Adequate Computer Skills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Faculty reported having reviewed the following observations of student work to evaluate student performance on this question: (1) 19 reports, 4 exams; (2) 106 assignments, MCT 351 reports, MCT 306 assignments; (3) MCT 450 project and exams; MCT 295 work examples; (4) MCT 450 projects, MCT 295 work examples; (5) MCT450 reports, written reports of co-op experiences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Satisfactory performance;Construction management graduates are proficient in SoftPlan and in basic computer skills; there are some indications that they are also proficient in SureTrak</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t"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Times New Roman" pitchFamily="18" charset="0"/>
                          <a:cs typeface="Times New Roman" pitchFamily="18" charset="0"/>
                        </a:rPr>
                        <a:t>No consensus weaknesses</a:t>
                      </a:r>
                      <a:endParaRPr kumimoji="0" lang="en-US" altLang="en-US" sz="1800" b="0" i="0" u="none" strike="noStrike" cap="none" normalizeH="0" baseline="0" smtClean="0">
                        <a:ln>
                          <a:noFill/>
                        </a:ln>
                        <a:solidFill>
                          <a:srgbClr val="000000"/>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5389" name="Line 106"/>
          <p:cNvSpPr>
            <a:spLocks noChangeShapeType="1"/>
          </p:cNvSpPr>
          <p:nvPr/>
        </p:nvSpPr>
        <p:spPr bwMode="auto">
          <a:xfrm flipH="1">
            <a:off x="5791200" y="1295400"/>
            <a:ext cx="533400" cy="990600"/>
          </a:xfrm>
          <a:prstGeom prst="line">
            <a:avLst/>
          </a:prstGeom>
          <a:noFill/>
          <a:ln w="25400">
            <a:solidFill>
              <a:srgbClr val="FF0000"/>
            </a:solidFill>
            <a:round/>
            <a:headEnd/>
            <a:tailEnd type="triangle" w="med" len="med"/>
          </a:ln>
          <a:effectLst/>
        </p:spPr>
        <p:txBody>
          <a:bodyPr/>
          <a:lstStyle/>
          <a:p>
            <a:endParaRPr lang="en-GB"/>
          </a:p>
        </p:txBody>
      </p:sp>
      <p:sp>
        <p:nvSpPr>
          <p:cNvPr id="15390" name="Line 107"/>
          <p:cNvSpPr>
            <a:spLocks noChangeShapeType="1"/>
          </p:cNvSpPr>
          <p:nvPr/>
        </p:nvSpPr>
        <p:spPr bwMode="auto">
          <a:xfrm>
            <a:off x="6553200" y="1295400"/>
            <a:ext cx="685800" cy="1295400"/>
          </a:xfrm>
          <a:prstGeom prst="line">
            <a:avLst/>
          </a:prstGeom>
          <a:noFill/>
          <a:ln w="25400">
            <a:solidFill>
              <a:srgbClr val="FF0000"/>
            </a:solidFill>
            <a:round/>
            <a:headEnd/>
            <a:tailEnd type="triangle" w="med" len="med"/>
          </a:ln>
          <a:effectLst/>
        </p:spPr>
        <p:txBody>
          <a:bodyPr/>
          <a:lstStyle/>
          <a:p>
            <a:endParaRPr lang="en-GB"/>
          </a:p>
        </p:txBody>
      </p:sp>
      <p:sp>
        <p:nvSpPr>
          <p:cNvPr id="15391" name="Text Box 108"/>
          <p:cNvSpPr txBox="1">
            <a:spLocks noChangeArrowheads="1"/>
          </p:cNvSpPr>
          <p:nvPr/>
        </p:nvSpPr>
        <p:spPr bwMode="auto">
          <a:xfrm>
            <a:off x="5181600" y="838200"/>
            <a:ext cx="1905000" cy="639763"/>
          </a:xfrm>
          <a:prstGeom prst="rect">
            <a:avLst/>
          </a:prstGeom>
          <a:noFill/>
          <a:ln w="9525">
            <a:noFill/>
            <a:miter lim="800000"/>
            <a:headEnd/>
            <a:tailEnd/>
          </a:ln>
          <a:effectLst/>
        </p:spPr>
        <p:txBody>
          <a:bodyPr>
            <a:spAutoFit/>
          </a:bodyPr>
          <a:lstStyle/>
          <a:p>
            <a:pPr>
              <a:spcBef>
                <a:spcPct val="50000"/>
              </a:spcBef>
            </a:pPr>
            <a:r>
              <a:rPr lang="en-US" altLang="en-US" sz="1200" b="1">
                <a:solidFill>
                  <a:srgbClr val="000000"/>
                </a:solidFill>
              </a:rPr>
              <a:t>Strengths and weaknesses listed next to standard</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514600" y="990600"/>
            <a:ext cx="5484813" cy="914400"/>
          </a:xfrm>
        </p:spPr>
        <p:txBody>
          <a:bodyPr/>
          <a:lstStyle/>
          <a:p>
            <a:pPr eaLnBrk="1" hangingPunct="1"/>
            <a:r>
              <a:rPr lang="en-US" altLang="en-US" sz="2800" smtClean="0">
                <a:solidFill>
                  <a:srgbClr val="000000"/>
                </a:solidFill>
              </a:rPr>
              <a:t>Task Seven: List With Findings of Other Assessments to Discover Themes (Triangulate)</a:t>
            </a:r>
          </a:p>
        </p:txBody>
      </p:sp>
      <p:sp>
        <p:nvSpPr>
          <p:cNvPr id="16387" name="Rectangle 3"/>
          <p:cNvSpPr>
            <a:spLocks noGrp="1" noChangeArrowheads="1"/>
          </p:cNvSpPr>
          <p:nvPr>
            <p:ph idx="1"/>
          </p:nvPr>
        </p:nvSpPr>
        <p:spPr>
          <a:xfrm>
            <a:off x="2667000" y="2514600"/>
            <a:ext cx="5484813" cy="3886200"/>
          </a:xfrm>
        </p:spPr>
        <p:txBody>
          <a:bodyPr/>
          <a:lstStyle/>
          <a:p>
            <a:pPr eaLnBrk="1" hangingPunct="1"/>
            <a:r>
              <a:rPr lang="en-US" altLang="en-US" smtClean="0">
                <a:solidFill>
                  <a:srgbClr val="000000"/>
                </a:solidFill>
              </a:rPr>
              <a:t>Perhaps more work than usual, but process can be very helpful, if not meaningful and potentially impactful</a:t>
            </a:r>
          </a:p>
          <a:p>
            <a:pPr eaLnBrk="1" hangingPunct="1"/>
            <a:endParaRPr lang="en-US" altLang="en-US" smtClean="0">
              <a:solidFill>
                <a:srgbClr val="00000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389" name="Group 117"/>
          <p:cNvGraphicFramePr>
            <a:graphicFrameLocks noGrp="1"/>
          </p:cNvGraphicFramePr>
          <p:nvPr/>
        </p:nvGraphicFramePr>
        <p:xfrm>
          <a:off x="914400" y="990600"/>
          <a:ext cx="7239000" cy="4297363"/>
        </p:xfrm>
        <a:graphic>
          <a:graphicData uri="http://schemas.openxmlformats.org/drawingml/2006/table">
            <a:tbl>
              <a:tblPr/>
              <a:tblGrid>
                <a:gridCol w="1133475"/>
                <a:gridCol w="1079500"/>
                <a:gridCol w="1133475"/>
                <a:gridCol w="1217613"/>
                <a:gridCol w="1279525"/>
                <a:gridCol w="1395412"/>
              </a:tblGrid>
              <a:tr h="600075">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ACCE Standard</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Senior Surveys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Internship and Co-Op Evaluation and Student Intern Evaluations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Alumni Surveys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Employer (Host) Internship Evaluations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0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Student Performance Report of ACCE Standards (Delphi Panel)</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833438">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1. The graduate will communicate effectively</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Senior survey response average for question 1, "communicate effectively" was 3.38 ("agree"); median was also 3.0.</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A few interns mentioned that they wanted to continue developing oral and written communication skills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Alumni survey response average for question 1, "communicate effectively" was 3.07 ("agree"); median was also 3.0.</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Interns' overall ability was 4.27</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Construction management graduates need improvement in grammar; there are additional indications that they also need improvement in personal presentation skills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41388">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2 The graduate will be aware if important ethical considerations in the construction industry</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Senior survey response average for question 2, "be aware of important ethical considerations in the construction industry" was 3.38 ("agree"); median was also 3.0.</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 </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Alumni survey response average for question 2, "be aware of important ethical considerations in the construction industry" was 3.29 ("agree"); median was also 3.0.</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Interns' overall ability was 4.27</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Satisfactory performance; Construction management graduates have an awareness of ethical issues in the construction industry</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39800">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1" i="0" u="none" strike="noStrike" cap="none" normalizeH="0" baseline="0" smtClean="0">
                          <a:ln>
                            <a:noFill/>
                          </a:ln>
                          <a:solidFill>
                            <a:srgbClr val="000000"/>
                          </a:solidFill>
                          <a:effectLst/>
                          <a:latin typeface="Arial" pitchFamily="34" charset="0"/>
                          <a:ea typeface="Times New Roman" pitchFamily="18" charset="0"/>
                          <a:cs typeface="Arial" pitchFamily="34" charset="0"/>
                        </a:rPr>
                        <a:t>3 The graduate will have adequate computer skills</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Senior survey response average for question 3, "have adequate computer skills" was 3.38 ("agree"); median was also 3.0.</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 </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Alumni survey response average for question 3, "have adequate computer skills" was 3.64 ("agree"); median was also 4 ("strongly agree").</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Interns' overall ability was 4.27</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400">
                          <a:solidFill>
                            <a:srgbClr val="79551B"/>
                          </a:solidFill>
                          <a:latin typeface="Palatino Linotype" pitchFamily="18" charset="0"/>
                        </a:defRPr>
                      </a:lvl1pPr>
                      <a:lvl2pPr>
                        <a:spcBef>
                          <a:spcPct val="20000"/>
                        </a:spcBef>
                        <a:defRPr sz="2000">
                          <a:solidFill>
                            <a:srgbClr val="79551B"/>
                          </a:solidFill>
                          <a:latin typeface="Palatino Linotype" pitchFamily="18" charset="0"/>
                        </a:defRPr>
                      </a:lvl2pPr>
                      <a:lvl3pPr>
                        <a:spcBef>
                          <a:spcPct val="20000"/>
                        </a:spcBef>
                        <a:defRPr>
                          <a:solidFill>
                            <a:srgbClr val="79551B"/>
                          </a:solidFill>
                          <a:latin typeface="Palatino Linotype" pitchFamily="18" charset="0"/>
                        </a:defRPr>
                      </a:lvl3pPr>
                      <a:lvl4pPr>
                        <a:spcBef>
                          <a:spcPct val="20000"/>
                        </a:spcBef>
                        <a:defRPr sz="1600">
                          <a:solidFill>
                            <a:srgbClr val="79551B"/>
                          </a:solidFill>
                          <a:latin typeface="Palatino Linotype" pitchFamily="18" charset="0"/>
                        </a:defRPr>
                      </a:lvl4pPr>
                      <a:lvl5pPr>
                        <a:spcBef>
                          <a:spcPct val="20000"/>
                        </a:spcBef>
                        <a:defRPr sz="1400">
                          <a:solidFill>
                            <a:srgbClr val="79551B"/>
                          </a:solidFill>
                          <a:latin typeface="Palatino Linotype" pitchFamily="18" charset="0"/>
                        </a:defRPr>
                      </a:lvl5pPr>
                      <a:lvl6pPr fontAlgn="base">
                        <a:spcBef>
                          <a:spcPct val="20000"/>
                        </a:spcBef>
                        <a:spcAft>
                          <a:spcPct val="0"/>
                        </a:spcAft>
                        <a:defRPr sz="1400">
                          <a:solidFill>
                            <a:srgbClr val="79551B"/>
                          </a:solidFill>
                          <a:latin typeface="Palatino Linotype" pitchFamily="18" charset="0"/>
                        </a:defRPr>
                      </a:lvl6pPr>
                      <a:lvl7pPr fontAlgn="base">
                        <a:spcBef>
                          <a:spcPct val="20000"/>
                        </a:spcBef>
                        <a:spcAft>
                          <a:spcPct val="0"/>
                        </a:spcAft>
                        <a:defRPr sz="1400">
                          <a:solidFill>
                            <a:srgbClr val="79551B"/>
                          </a:solidFill>
                          <a:latin typeface="Palatino Linotype" pitchFamily="18" charset="0"/>
                        </a:defRPr>
                      </a:lvl7pPr>
                      <a:lvl8pPr fontAlgn="base">
                        <a:spcBef>
                          <a:spcPct val="20000"/>
                        </a:spcBef>
                        <a:spcAft>
                          <a:spcPct val="0"/>
                        </a:spcAft>
                        <a:defRPr sz="1400">
                          <a:solidFill>
                            <a:srgbClr val="79551B"/>
                          </a:solidFill>
                          <a:latin typeface="Palatino Linotype" pitchFamily="18" charset="0"/>
                        </a:defRPr>
                      </a:lvl8pPr>
                      <a:lvl9pPr fontAlgn="base">
                        <a:spcBef>
                          <a:spcPct val="20000"/>
                        </a:spcBef>
                        <a:spcAft>
                          <a:spcPct val="0"/>
                        </a:spcAft>
                        <a:defRPr sz="1400">
                          <a:solidFill>
                            <a:srgbClr val="79551B"/>
                          </a:solidFill>
                          <a:latin typeface="Palatino Linotype" pitchFamily="18"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800" b="0" i="0" u="none" strike="noStrike" cap="none" normalizeH="0" baseline="0" smtClean="0">
                          <a:ln>
                            <a:noFill/>
                          </a:ln>
                          <a:solidFill>
                            <a:srgbClr val="000000"/>
                          </a:solidFill>
                          <a:effectLst/>
                          <a:latin typeface="Arial" pitchFamily="34" charset="0"/>
                          <a:ea typeface="Times New Roman" pitchFamily="18" charset="0"/>
                          <a:cs typeface="Arial" pitchFamily="34" charset="0"/>
                        </a:rPr>
                        <a:t>Satisfactory performance; Construction management graduates are proficient in SoftPlan and in basic computer skills; there are some indications that they are also proficient in SureTrak</a:t>
                      </a:r>
                      <a:endParaRPr kumimoji="0" lang="en-US" altLang="en-US" sz="1800" b="0" i="0" u="none" strike="noStrike" cap="none" normalizeH="0" baseline="0" smtClean="0">
                        <a:ln>
                          <a:noFill/>
                        </a:ln>
                        <a:solidFill>
                          <a:srgbClr val="000000"/>
                        </a:solidFill>
                        <a:effectLst/>
                        <a:latin typeface="Arial" pitchFamily="34"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7447" name="Line 119"/>
          <p:cNvSpPr>
            <a:spLocks noChangeShapeType="1"/>
          </p:cNvSpPr>
          <p:nvPr/>
        </p:nvSpPr>
        <p:spPr bwMode="auto">
          <a:xfrm flipV="1">
            <a:off x="5943600" y="1676400"/>
            <a:ext cx="1295400" cy="3733800"/>
          </a:xfrm>
          <a:prstGeom prst="line">
            <a:avLst/>
          </a:prstGeom>
          <a:noFill/>
          <a:ln w="25400">
            <a:solidFill>
              <a:srgbClr val="FF0000"/>
            </a:solidFill>
            <a:round/>
            <a:headEnd/>
            <a:tailEnd type="triangle" w="med" len="med"/>
          </a:ln>
          <a:effectLst/>
        </p:spPr>
        <p:txBody>
          <a:bodyPr/>
          <a:lstStyle/>
          <a:p>
            <a:endParaRPr lang="en-GB"/>
          </a:p>
        </p:txBody>
      </p:sp>
      <p:sp>
        <p:nvSpPr>
          <p:cNvPr id="17448" name="Text Box 120"/>
          <p:cNvSpPr txBox="1">
            <a:spLocks noChangeArrowheads="1"/>
          </p:cNvSpPr>
          <p:nvPr/>
        </p:nvSpPr>
        <p:spPr bwMode="auto">
          <a:xfrm>
            <a:off x="3962400" y="5410200"/>
            <a:ext cx="4191000" cy="517525"/>
          </a:xfrm>
          <a:prstGeom prst="rect">
            <a:avLst/>
          </a:prstGeom>
          <a:noFill/>
          <a:ln w="9525">
            <a:noFill/>
            <a:miter lim="800000"/>
            <a:headEnd/>
            <a:tailEnd/>
          </a:ln>
          <a:effectLst/>
        </p:spPr>
        <p:txBody>
          <a:bodyPr>
            <a:spAutoFit/>
          </a:bodyPr>
          <a:lstStyle/>
          <a:p>
            <a:pPr>
              <a:spcBef>
                <a:spcPct val="50000"/>
              </a:spcBef>
            </a:pPr>
            <a:r>
              <a:rPr lang="en-US" altLang="en-US" sz="1400" b="1">
                <a:solidFill>
                  <a:srgbClr val="000000"/>
                </a:solidFill>
              </a:rPr>
              <a:t>Results of Delphi assessment listed along with findings of other assessments</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smtClean="0">
                <a:solidFill>
                  <a:srgbClr val="000000"/>
                </a:solidFill>
              </a:rPr>
              <a:t>Final Thoughts</a:t>
            </a:r>
          </a:p>
        </p:txBody>
      </p:sp>
      <p:sp>
        <p:nvSpPr>
          <p:cNvPr id="18435" name="Rectangle 3"/>
          <p:cNvSpPr>
            <a:spLocks noGrp="1" noChangeArrowheads="1"/>
          </p:cNvSpPr>
          <p:nvPr>
            <p:ph idx="1"/>
          </p:nvPr>
        </p:nvSpPr>
        <p:spPr/>
        <p:txBody>
          <a:bodyPr/>
          <a:lstStyle/>
          <a:p>
            <a:pPr eaLnBrk="1" hangingPunct="1">
              <a:lnSpc>
                <a:spcPct val="80000"/>
              </a:lnSpc>
            </a:pPr>
            <a:r>
              <a:rPr lang="en-US" altLang="en-US" sz="2000" smtClean="0">
                <a:solidFill>
                  <a:srgbClr val="000000"/>
                </a:solidFill>
              </a:rPr>
              <a:t>The “jury is still out” in respect to the use of the Delphi method as a direct assessment of student learning</a:t>
            </a:r>
          </a:p>
          <a:p>
            <a:pPr eaLnBrk="1" hangingPunct="1">
              <a:lnSpc>
                <a:spcPct val="80000"/>
              </a:lnSpc>
            </a:pPr>
            <a:r>
              <a:rPr lang="en-US" altLang="en-US" sz="2000" smtClean="0">
                <a:solidFill>
                  <a:srgbClr val="000000"/>
                </a:solidFill>
              </a:rPr>
              <a:t>Use of this method is a good method of adding specificity to portfolio assessments that identify student performance as “exceeds expectations;” we do not know what that means until we ask faculty evaluators to tell us what that means, or what issues derive from that judgment</a:t>
            </a:r>
          </a:p>
          <a:p>
            <a:pPr eaLnBrk="1" hangingPunct="1">
              <a:lnSpc>
                <a:spcPct val="80000"/>
              </a:lnSpc>
            </a:pPr>
            <a:r>
              <a:rPr lang="en-US" altLang="en-US" sz="2000" smtClean="0">
                <a:solidFill>
                  <a:srgbClr val="000000"/>
                </a:solidFill>
              </a:rPr>
              <a:t>Can be a method of inviting faculty to play an active part in both (1) assessment itself; and (2) discussing what recommendations should be made to enhance student performance</a:t>
            </a:r>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238</TotalTime>
  <Words>3314</Words>
  <Application>Microsoft Office PowerPoint</Application>
  <PresentationFormat>On-screen Show (4:3)</PresentationFormat>
  <Paragraphs>411</Paragraphs>
  <Slides>46</Slides>
  <Notes>18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Arial</vt:lpstr>
      <vt:lpstr>Calibri</vt:lpstr>
      <vt:lpstr>Tahoma</vt:lpstr>
      <vt:lpstr>宋体</vt:lpstr>
      <vt:lpstr>Times New Roman</vt:lpstr>
      <vt:lpstr>Curlz MT</vt:lpstr>
      <vt:lpstr>Custom Design</vt:lpstr>
      <vt:lpstr>Flow</vt:lpstr>
      <vt:lpstr>Public Participation in Environmental Decision-making</vt:lpstr>
      <vt:lpstr>Public Participation in Environmental Decision-Making</vt:lpstr>
      <vt:lpstr>Who are the Public?</vt:lpstr>
      <vt:lpstr>Identifying the Public. </vt:lpstr>
      <vt:lpstr>Stakeholders</vt:lpstr>
      <vt:lpstr>What is Participation?</vt:lpstr>
      <vt:lpstr> What is Environmental Decision-Making? </vt:lpstr>
      <vt:lpstr>DAD or DEAD</vt:lpstr>
      <vt:lpstr>Slide 9</vt:lpstr>
      <vt:lpstr>Degrees of Citizen Power Arnstein’s Ladder </vt:lpstr>
      <vt:lpstr>Guiding Principles for Participation</vt:lpstr>
      <vt:lpstr>EIA</vt:lpstr>
      <vt:lpstr>Slide 13</vt:lpstr>
      <vt:lpstr>The bread has to be good, but the filling is what makes it a sandwich !</vt:lpstr>
      <vt:lpstr>Planning for Participation</vt:lpstr>
      <vt:lpstr>Important Factors in Objective Setting. </vt:lpstr>
      <vt:lpstr>Dialogue Planning</vt:lpstr>
      <vt:lpstr>Which method to use?</vt:lpstr>
      <vt:lpstr>Human Beings are Messy</vt:lpstr>
      <vt:lpstr> Choosing the Tools for the Job   Education and Information Provision. </vt:lpstr>
      <vt:lpstr>Level 2.   Information Feedback </vt:lpstr>
      <vt:lpstr>Level 2.   Information Feedback continued</vt:lpstr>
      <vt:lpstr>Level 3. Involvement and Consultation</vt:lpstr>
      <vt:lpstr>  Extended Involvement. </vt:lpstr>
      <vt:lpstr>Evaluation of a Participatory Event</vt:lpstr>
      <vt:lpstr>Evaluation of the Process</vt:lpstr>
      <vt:lpstr>The  Roadmap</vt:lpstr>
      <vt:lpstr>The  Roadmap</vt:lpstr>
      <vt:lpstr>Resources for Public Participation I</vt:lpstr>
      <vt:lpstr>Resources for Public Participation II</vt:lpstr>
      <vt:lpstr>Using the Delphi method as a form of assessment</vt:lpstr>
      <vt:lpstr>Delphi Procedure </vt:lpstr>
      <vt:lpstr>Why Delphi method?</vt:lpstr>
      <vt:lpstr>Why Delphi method?</vt:lpstr>
      <vt:lpstr>Case Study: Construction Management Assessment Study </vt:lpstr>
      <vt:lpstr>Task One: Selected representative work samples</vt:lpstr>
      <vt:lpstr>Slide 37</vt:lpstr>
      <vt:lpstr>Task Two: Identify Strengths and Weaknesses in Student Performance</vt:lpstr>
      <vt:lpstr>Task Three: Analyze comments</vt:lpstr>
      <vt:lpstr>Task Four: Create survey</vt:lpstr>
      <vt:lpstr>Task Five: Collect and Analyze Information</vt:lpstr>
      <vt:lpstr>Task Six: Report So Faculty Can Discuss and Make Recommendations</vt:lpstr>
      <vt:lpstr>Slide 43</vt:lpstr>
      <vt:lpstr>Task Seven: List With Findings of Other Assessments to Discover Themes (Triangulate)</vt:lpstr>
      <vt:lpstr>Slide 45</vt:lpstr>
      <vt:lpstr>Final Thoughts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Participation</dc:title>
  <dc:creator>Michael Ewing</dc:creator>
  <cp:lastModifiedBy>bus-lr</cp:lastModifiedBy>
  <cp:revision>9</cp:revision>
  <dcterms:created xsi:type="dcterms:W3CDTF">2010-10-24T15:34:07Z</dcterms:created>
  <dcterms:modified xsi:type="dcterms:W3CDTF">2014-02-11T10:01:38Z</dcterms:modified>
</cp:coreProperties>
</file>