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theme/theme2.xml" ContentType="application/vnd.openxmlformats-officedocument.theme+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3.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microsoft.com/office/2020/02/relationships/classificationlabels" Target="docMetadata/LabelInfo.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6" r:id="rId1"/>
    <p:sldMasterId id="2147483706" r:id="rId2"/>
    <p:sldMasterId id="2147483712" r:id="rId3"/>
    <p:sldMasterId id="2147483724" r:id="rId4"/>
  </p:sldMasterIdLst>
  <p:notesMasterIdLst>
    <p:notesMasterId r:id="rId19"/>
  </p:notesMasterIdLst>
  <p:handoutMasterIdLst>
    <p:handoutMasterId r:id="rId20"/>
  </p:handoutMasterIdLst>
  <p:sldIdLst>
    <p:sldId id="446" r:id="rId5"/>
    <p:sldId id="447" r:id="rId6"/>
    <p:sldId id="459" r:id="rId7"/>
    <p:sldId id="448" r:id="rId8"/>
    <p:sldId id="457" r:id="rId9"/>
    <p:sldId id="449" r:id="rId10"/>
    <p:sldId id="450" r:id="rId11"/>
    <p:sldId id="451" r:id="rId12"/>
    <p:sldId id="452" r:id="rId13"/>
    <p:sldId id="453" r:id="rId14"/>
    <p:sldId id="456" r:id="rId15"/>
    <p:sldId id="454" r:id="rId16"/>
    <p:sldId id="455" r:id="rId17"/>
    <p:sldId id="458"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672" userDrawn="1">
          <p15:clr>
            <a:srgbClr val="A4A3A4"/>
          </p15:clr>
        </p15:guide>
        <p15:guide id="2" pos="288" userDrawn="1">
          <p15:clr>
            <a:srgbClr val="F26B43"/>
          </p15:clr>
        </p15:guide>
        <p15:guide id="3" orient="horz" pos="4056" userDrawn="1">
          <p15:clr>
            <a:srgbClr val="F26B43"/>
          </p15:clr>
        </p15:guide>
        <p15:guide id="4" orient="horz" pos="1488" userDrawn="1">
          <p15:clr>
            <a:srgbClr val="A4A3A4"/>
          </p15:clr>
        </p15:guide>
        <p15:guide id="5" pos="3816" userDrawn="1">
          <p15:clr>
            <a:srgbClr val="A4A3A4"/>
          </p15:clr>
        </p15:guide>
        <p15:guide id="6" pos="7416" userDrawn="1">
          <p15:clr>
            <a:srgbClr val="F26B43"/>
          </p15:clr>
        </p15:guide>
        <p15:guide id="7" orient="horz" pos="312" userDrawn="1">
          <p15:clr>
            <a:srgbClr val="F26B43"/>
          </p15:clr>
        </p15:guide>
        <p15:guide id="8" orient="horz" pos="2160" userDrawn="1">
          <p15:clr>
            <a:srgbClr val="A4A3A4"/>
          </p15:clr>
        </p15:guide>
        <p15:guide id="9" orient="horz" pos="2304"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C5896"/>
    <a:srgbClr val="7C6560"/>
    <a:srgbClr val="29282D"/>
    <a:srgbClr val="E288B6"/>
    <a:srgbClr val="D75078"/>
    <a:srgbClr val="B38F6A"/>
    <a:srgbClr val="6667AB"/>
    <a:srgbClr val="BBBBBB"/>
    <a:srgbClr val="B9B9B9"/>
    <a:srgbClr val="85A0A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042" autoAdjust="0"/>
    <p:restoredTop sz="94650"/>
  </p:normalViewPr>
  <p:slideViewPr>
    <p:cSldViewPr snapToGrid="0">
      <p:cViewPr varScale="1">
        <p:scale>
          <a:sx n="106" d="100"/>
          <a:sy n="106" d="100"/>
        </p:scale>
        <p:origin x="846" y="78"/>
      </p:cViewPr>
      <p:guideLst>
        <p:guide orient="horz" pos="3672"/>
        <p:guide pos="288"/>
        <p:guide orient="horz" pos="4056"/>
        <p:guide orient="horz" pos="1488"/>
        <p:guide pos="3816"/>
        <p:guide pos="7416"/>
        <p:guide orient="horz" pos="312"/>
        <p:guide orient="horz" pos="2160"/>
        <p:guide orient="horz" pos="2304"/>
      </p:guideLst>
    </p:cSldViewPr>
  </p:slideViewPr>
  <p:notesTextViewPr>
    <p:cViewPr>
      <p:scale>
        <a:sx n="1" d="1"/>
        <a:sy n="1" d="1"/>
      </p:scale>
      <p:origin x="0" y="0"/>
    </p:cViewPr>
  </p:notesTextViewPr>
  <p:sorterViewPr>
    <p:cViewPr>
      <p:scale>
        <a:sx n="100" d="100"/>
        <a:sy n="100" d="100"/>
      </p:scale>
      <p:origin x="0" y="0"/>
    </p:cViewPr>
  </p:sorterViewPr>
  <p:notesViewPr>
    <p:cSldViewPr snapToGrid="0">
      <p:cViewPr>
        <p:scale>
          <a:sx n="1" d="2"/>
          <a:sy n="1" d="2"/>
        </p:scale>
        <p:origin x="2640" y="-6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slideMaster" Target="slideMasters/slideMaster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8/10/relationships/authors" Target="authors.xml"/><Relationship Id="rId2" Type="http://schemas.openxmlformats.org/officeDocument/2006/relationships/slideMaster" Target="slideMasters/slideMaster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6.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3440B4-626E-4F3C-BAEA-93BE989AF48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E53A5570-8E4E-4AA9-B246-5A27A383B99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E54A69E4-EFBB-4687-8058-A94EE1B5781B}" type="datetimeFigureOut">
              <a:rPr lang="en-US" smtClean="0"/>
              <a:t>11/22/2022</a:t>
            </a:fld>
            <a:endParaRPr lang="en-US" dirty="0"/>
          </a:p>
        </p:txBody>
      </p:sp>
      <p:sp>
        <p:nvSpPr>
          <p:cNvPr id="4" name="Footer Placeholder 3">
            <a:extLst>
              <a:ext uri="{FF2B5EF4-FFF2-40B4-BE49-F238E27FC236}">
                <a16:creationId xmlns:a16="http://schemas.microsoft.com/office/drawing/2014/main" id="{D50D364A-9468-466A-ACCD-ABB3762BE8B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CE9EF394-4AD6-48D1-9C4C-1B3D44BBF58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2004FE7-BA7C-4FF4-9756-C6A1F2BCA37F}" type="slidenum">
              <a:rPr lang="en-US" smtClean="0"/>
              <a:t>‹#›</a:t>
            </a:fld>
            <a:endParaRPr lang="en-US" dirty="0"/>
          </a:p>
        </p:txBody>
      </p:sp>
    </p:spTree>
    <p:extLst>
      <p:ext uri="{BB962C8B-B14F-4D97-AF65-F5344CB8AC3E}">
        <p14:creationId xmlns:p14="http://schemas.microsoft.com/office/powerpoint/2010/main" val="2097717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DE546B2-EB9C-4E9C-8793-C25F32D58B9A}" type="datetimeFigureOut">
              <a:rPr lang="en-US" smtClean="0"/>
              <a:t>11/22/2022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B83F1C3-4FA3-4491-97F4-43CA9C8BDFDF}" type="slidenum">
              <a:rPr lang="en-US" smtClean="0"/>
              <a:t>‹#›</a:t>
            </a:fld>
            <a:endParaRPr lang="en-US" dirty="0"/>
          </a:p>
        </p:txBody>
      </p:sp>
    </p:spTree>
    <p:extLst>
      <p:ext uri="{BB962C8B-B14F-4D97-AF65-F5344CB8AC3E}">
        <p14:creationId xmlns:p14="http://schemas.microsoft.com/office/powerpoint/2010/main" val="3796346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a:t>
            </a:fld>
            <a:endParaRPr lang="en-US" dirty="0"/>
          </a:p>
        </p:txBody>
      </p:sp>
    </p:spTree>
    <p:extLst>
      <p:ext uri="{BB962C8B-B14F-4D97-AF65-F5344CB8AC3E}">
        <p14:creationId xmlns:p14="http://schemas.microsoft.com/office/powerpoint/2010/main" val="36319560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2</a:t>
            </a:fld>
            <a:endParaRPr lang="en-US" dirty="0"/>
          </a:p>
        </p:txBody>
      </p:sp>
    </p:spTree>
    <p:extLst>
      <p:ext uri="{BB962C8B-B14F-4D97-AF65-F5344CB8AC3E}">
        <p14:creationId xmlns:p14="http://schemas.microsoft.com/office/powerpoint/2010/main" val="375655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There are several factors that need to be considered by the managers for the purpose of making improvement as well as getting organizational development. This has been illustrated as the internal and external factors of the business environment needs to be considered by the organization for the purpose of managing the development in India.</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3</a:t>
            </a:fld>
            <a:endParaRPr lang="en-US" dirty="0"/>
          </a:p>
        </p:txBody>
      </p:sp>
    </p:spTree>
    <p:extLst>
      <p:ext uri="{BB962C8B-B14F-4D97-AF65-F5344CB8AC3E}">
        <p14:creationId xmlns:p14="http://schemas.microsoft.com/office/powerpoint/2010/main" val="31186603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All the factors mentioned in the above section can be useful enough for the purpose of expanding the organization. This has been illustrated as GDP rate can be helpful for the purpose of providing a chance to work appropriately and make certain improvements in the organization.</a:t>
            </a: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4</a:t>
            </a:fld>
            <a:endParaRPr lang="en-US" dirty="0"/>
          </a:p>
        </p:txBody>
      </p:sp>
    </p:spTree>
    <p:extLst>
      <p:ext uri="{BB962C8B-B14F-4D97-AF65-F5344CB8AC3E}">
        <p14:creationId xmlns:p14="http://schemas.microsoft.com/office/powerpoint/2010/main" val="32712860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This could positively impact the organization in terms of getting advanced sustainability. </a:t>
            </a: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5</a:t>
            </a:fld>
            <a:endParaRPr lang="en-US" dirty="0"/>
          </a:p>
        </p:txBody>
      </p:sp>
    </p:spTree>
    <p:extLst>
      <p:ext uri="{BB962C8B-B14F-4D97-AF65-F5344CB8AC3E}">
        <p14:creationId xmlns:p14="http://schemas.microsoft.com/office/powerpoint/2010/main" val="36278829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 opportunities within the concerned organization at the time of expanding its services in India. This has been illustrated as the incorporation of effective hospitality services by the concerned organization can positively impact the sustainability of the company in India. It is also identified that the concerned organization is based upon providing different services that include an advanced and diverse hospitality experience that include gaming sports bars, restored cafes accommodation and many more. This can positively impact the customers of the concerned organization in India to get advanced services that are uncommon.</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6</a:t>
            </a:fld>
            <a:endParaRPr lang="en-US" dirty="0"/>
          </a:p>
        </p:txBody>
      </p:sp>
    </p:spTree>
    <p:extLst>
      <p:ext uri="{BB962C8B-B14F-4D97-AF65-F5344CB8AC3E}">
        <p14:creationId xmlns:p14="http://schemas.microsoft.com/office/powerpoint/2010/main" val="59922010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There are several challenges that can be faced by the organization at the time of developing its business in India. This has been illustrated as the cultural difference challenge is one of the most important and crucial challenges that can be faced by the managers of the concerned organization due to the different cultures of India from Australia. In this context, the preferences of customers in India are different from the Australian people due to which it can become difficult for the organization and terms of incorporating the projects as well as developing the organizational strategies. Technical pattern analysis can also become difficult for the organization. This has been illustrated as the technical pattern analysis requires a proper incorporation of customers preferences that can become difficult if the customer preferences are not understood appropriately.</a:t>
            </a: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7</a:t>
            </a:fld>
            <a:endParaRPr lang="en-US" dirty="0"/>
          </a:p>
        </p:txBody>
      </p:sp>
    </p:spTree>
    <p:extLst>
      <p:ext uri="{BB962C8B-B14F-4D97-AF65-F5344CB8AC3E}">
        <p14:creationId xmlns:p14="http://schemas.microsoft.com/office/powerpoint/2010/main" val="27206238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It has been identified that there can be several key issues associated with the organization at the time of developing its business in India. This has been illustrated as improper strategies can be incorporated by the organization due to improper understanding of customers that can negatively impact on the organizational performance and its development. It has also been identified that lack of customer understanding can also be one of the major issues that arise within the organization if the cultural differences are not understood appropriately by their managers. </a:t>
            </a: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8</a:t>
            </a:fld>
            <a:endParaRPr lang="en-US" dirty="0"/>
          </a:p>
        </p:txBody>
      </p:sp>
    </p:spTree>
    <p:extLst>
      <p:ext uri="{BB962C8B-B14F-4D97-AF65-F5344CB8AC3E}">
        <p14:creationId xmlns:p14="http://schemas.microsoft.com/office/powerpoint/2010/main" val="268974673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Adoption of artificial intelligence can be useful enough for the purpose of analyzing the customers preferences towards their services with the help of analyzing the social media platform. This has been illustrated as artificial intelligence helps to get the preferences of customers from social media platforms such as Instagram and Twitter. This can be useful enough for the purpose of adopting relevant strategy within the organization according to the identified preferences of the customers. The adoption of innovative strategy can also be useful for the purpose of adopting trendy technology within the organization. This has been illustrated as the innovative strategies are observed to be based upon getting appropriate understanding of relevant technology that are required by the organization followed by incorporating them within the organization. This can also be relevant for the purpose of enhancing organizational growth and sustainability.</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9</a:t>
            </a:fld>
            <a:endParaRPr lang="en-US" dirty="0"/>
          </a:p>
        </p:txBody>
      </p:sp>
    </p:spTree>
    <p:extLst>
      <p:ext uri="{BB962C8B-B14F-4D97-AF65-F5344CB8AC3E}">
        <p14:creationId xmlns:p14="http://schemas.microsoft.com/office/powerpoint/2010/main" val="35580851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 It can be demonstrated that the GDP rate of India is 8% that can positively impact the organization in terms of gaining its productivity. The employment rate of India is 93% that can positively impact the organization in terms of getting skillful employees.</a:t>
            </a: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10</a:t>
            </a:fld>
            <a:endParaRPr lang="en-US" dirty="0"/>
          </a:p>
        </p:txBody>
      </p:sp>
    </p:spTree>
    <p:extLst>
      <p:ext uri="{BB962C8B-B14F-4D97-AF65-F5344CB8AC3E}">
        <p14:creationId xmlns:p14="http://schemas.microsoft.com/office/powerpoint/2010/main" val="382815351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It can also be demonstrated that the competitors' threat is moderate and can be minimized with the help of effective strategic incorporation by the managers of the organization. The power distance of Australia is 38 whereas India has 77 that can positively impact the organization in terms of getting appropriate organizational development and sustainability. It can also be demonstrated that India has a tax rate between 5 to 10% that can positively impact the organization in terms of gaining more productivity and performance. </a:t>
            </a: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11</a:t>
            </a:fld>
            <a:endParaRPr lang="en-US" dirty="0"/>
          </a:p>
        </p:txBody>
      </p:sp>
    </p:spTree>
    <p:extLst>
      <p:ext uri="{BB962C8B-B14F-4D97-AF65-F5344CB8AC3E}">
        <p14:creationId xmlns:p14="http://schemas.microsoft.com/office/powerpoint/2010/main" val="4026870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It can be concluded that the ALH group can have a positive impact at the time of incorporating relevant strategies within India with the help of understanding the cultural differences with the help of the Hofstede model. This has been illustrated as the concerned model is based upon demonstrating relevant factors with the help of which the managers of the organization can have an overall idea about the development of the business in the concerned organization. In this context, this incorporation can be useful enough for organizational development and sustainability.</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12</a:t>
            </a:fld>
            <a:endParaRPr lang="en-US" dirty="0"/>
          </a:p>
        </p:txBody>
      </p:sp>
    </p:spTree>
    <p:extLst>
      <p:ext uri="{BB962C8B-B14F-4D97-AF65-F5344CB8AC3E}">
        <p14:creationId xmlns:p14="http://schemas.microsoft.com/office/powerpoint/2010/main" val="3506218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13</a:t>
            </a:fld>
            <a:endParaRPr lang="en-US" dirty="0"/>
          </a:p>
        </p:txBody>
      </p:sp>
    </p:spTree>
    <p:extLst>
      <p:ext uri="{BB962C8B-B14F-4D97-AF65-F5344CB8AC3E}">
        <p14:creationId xmlns:p14="http://schemas.microsoft.com/office/powerpoint/2010/main" val="10325062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spcBef>
                <a:spcPts val="0"/>
              </a:spcBef>
              <a:spcAft>
                <a:spcPts val="0"/>
              </a:spcAft>
            </a:pPr>
            <a:endParaRPr lang="en-US" dirty="0"/>
          </a:p>
        </p:txBody>
      </p:sp>
      <p:sp>
        <p:nvSpPr>
          <p:cNvPr id="4" name="Slide Number Placeholder 3"/>
          <p:cNvSpPr>
            <a:spLocks noGrp="1"/>
          </p:cNvSpPr>
          <p:nvPr>
            <p:ph type="sldNum" sz="quarter" idx="5"/>
          </p:nvPr>
        </p:nvSpPr>
        <p:spPr/>
        <p:txBody>
          <a:bodyPr/>
          <a:lstStyle/>
          <a:p>
            <a:fld id="{6B83F1C3-4FA3-4491-97F4-43CA9C8BDFDF}" type="slidenum">
              <a:rPr lang="en-US" smtClean="0"/>
              <a:t>14</a:t>
            </a:fld>
            <a:endParaRPr lang="en-US" dirty="0"/>
          </a:p>
        </p:txBody>
      </p:sp>
    </p:spTree>
    <p:extLst>
      <p:ext uri="{BB962C8B-B14F-4D97-AF65-F5344CB8AC3E}">
        <p14:creationId xmlns:p14="http://schemas.microsoft.com/office/powerpoint/2010/main" val="4104986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65000"/>
              <a:lumOff val="35000"/>
            </a:schemeClr>
          </a:solidFill>
        </p:spPr>
        <p:txBody>
          <a:bodyPr anchor="ctr"/>
          <a:lstStyle>
            <a:lvl1pPr marL="0" indent="0" algn="ctr">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200" y="4517136"/>
            <a:ext cx="6581554" cy="1371600"/>
          </a:xfrm>
        </p:spPr>
        <p:txBody>
          <a:bodyPr>
            <a:normAutofit/>
          </a:bodyPr>
          <a:lstStyle>
            <a:lvl1pPr>
              <a:lnSpc>
                <a:spcPts val="4600"/>
              </a:lnSpc>
              <a:defRPr sz="3600" cap="all" baseline="0">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50242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Intro">
    <p:spTree>
      <p:nvGrpSpPr>
        <p:cNvPr id="1" name=""/>
        <p:cNvGrpSpPr/>
        <p:nvPr/>
      </p:nvGrpSpPr>
      <p:grpSpPr>
        <a:xfrm>
          <a:off x="0" y="0"/>
          <a:ext cx="0" cy="0"/>
          <a:chOff x="0" y="0"/>
          <a:chExt cx="0" cy="0"/>
        </a:xfrm>
      </p:grpSpPr>
      <p:sp>
        <p:nvSpPr>
          <p:cNvPr id="8" name="Picture Placeholder 7">
            <a:extLst>
              <a:ext uri="{FF2B5EF4-FFF2-40B4-BE49-F238E27FC236}">
                <a16:creationId xmlns:a16="http://schemas.microsoft.com/office/drawing/2014/main" id="{DF9C7667-EADA-40AC-B931-4642E0A9A4DE}"/>
              </a:ext>
            </a:extLst>
          </p:cNvPr>
          <p:cNvSpPr>
            <a:spLocks noGrp="1"/>
          </p:cNvSpPr>
          <p:nvPr>
            <p:ph type="pic" sz="quarter" idx="13"/>
          </p:nvPr>
        </p:nvSpPr>
        <p:spPr>
          <a:xfrm>
            <a:off x="0" y="0"/>
            <a:ext cx="12192000" cy="6858000"/>
          </a:xfrm>
          <a:prstGeom prst="rect">
            <a:avLst/>
          </a:prstGeom>
          <a:solidFill>
            <a:schemeClr val="tx1">
              <a:lumMod val="50000"/>
              <a:lumOff val="50000"/>
            </a:schemeClr>
          </a:solidFill>
        </p:spPr>
        <p:txBody>
          <a:bodyPr anchor="ctr"/>
          <a:lstStyle>
            <a:lvl1pPr marL="0" indent="0">
              <a:buNone/>
              <a:defRPr>
                <a:solidFill>
                  <a:schemeClr val="bg1"/>
                </a:solidFill>
              </a:defRPr>
            </a:lvl1pPr>
          </a:lstStyle>
          <a:p>
            <a:r>
              <a:rPr lang="en-US"/>
              <a:t>Click icon to add picture</a:t>
            </a: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3429000" y="2240280"/>
            <a:ext cx="4645152" cy="4197096"/>
          </a:xfrm>
          <a:prstGeom prst="rect">
            <a:avLst/>
          </a:prstGeom>
        </p:spPr>
        <p:txBody>
          <a:bodyPr/>
          <a:lstStyle>
            <a:lvl1pPr marL="0" indent="0">
              <a:lnSpc>
                <a:spcPts val="28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Text Placeholder 6">
            <a:extLst>
              <a:ext uri="{FF2B5EF4-FFF2-40B4-BE49-F238E27FC236}">
                <a16:creationId xmlns:a16="http://schemas.microsoft.com/office/drawing/2014/main" id="{EC1CB8E8-F58A-4B26-B8AA-8977FC608E83}"/>
              </a:ext>
            </a:extLst>
          </p:cNvPr>
          <p:cNvSpPr>
            <a:spLocks noGrp="1"/>
          </p:cNvSpPr>
          <p:nvPr>
            <p:ph type="body" sz="quarter" idx="15" hasCustomPrompt="1"/>
          </p:nvPr>
        </p:nvSpPr>
        <p:spPr>
          <a:xfrm>
            <a:off x="630936" y="4498848"/>
            <a:ext cx="2121408" cy="621792"/>
          </a:xfrm>
          <a:prstGeom prst="rect">
            <a:avLst/>
          </a:prstGeom>
        </p:spPr>
        <p:txBody>
          <a:bodyPr lIns="0"/>
          <a:lstStyle>
            <a:lvl1pPr marL="0" indent="0">
              <a:lnSpc>
                <a:spcPts val="1800"/>
              </a:lnSpc>
              <a:spcBef>
                <a:spcPts val="0"/>
              </a:spcBef>
              <a:buNone/>
              <a:defRPr sz="1200" b="1"/>
            </a:lvl1pPr>
            <a:lvl2pPr marL="457200" indent="0">
              <a:lnSpc>
                <a:spcPts val="1800"/>
              </a:lnSpc>
              <a:spcBef>
                <a:spcPts val="0"/>
              </a:spcBef>
              <a:buNone/>
              <a:defRPr sz="1200" b="1"/>
            </a:lvl2pPr>
            <a:lvl3pPr marL="914400" indent="0">
              <a:lnSpc>
                <a:spcPts val="1800"/>
              </a:lnSpc>
              <a:spcBef>
                <a:spcPts val="0"/>
              </a:spcBef>
              <a:buNone/>
              <a:defRPr sz="1200" b="1"/>
            </a:lvl3pPr>
            <a:lvl4pPr marL="1371600" indent="0">
              <a:lnSpc>
                <a:spcPts val="1800"/>
              </a:lnSpc>
              <a:spcBef>
                <a:spcPts val="0"/>
              </a:spcBef>
              <a:buNone/>
              <a:defRPr sz="1200" b="1"/>
            </a:lvl4pPr>
            <a:lvl5pPr marL="1828800" indent="0">
              <a:lnSpc>
                <a:spcPts val="1800"/>
              </a:lnSpc>
              <a:spcBef>
                <a:spcPts val="0"/>
              </a:spcBef>
              <a:buNone/>
              <a:defRPr sz="1200" b="1"/>
            </a:lvl5pPr>
          </a:lstStyle>
          <a:p>
            <a:pPr lvl="0"/>
            <a:r>
              <a:rPr lang="en-US"/>
              <a:t>Click to text</a:t>
            </a:r>
          </a:p>
        </p:txBody>
      </p:sp>
    </p:spTree>
    <p:extLst>
      <p:ext uri="{BB962C8B-B14F-4D97-AF65-F5344CB8AC3E}">
        <p14:creationId xmlns:p14="http://schemas.microsoft.com/office/powerpoint/2010/main" val="1980593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Palette Balance act">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cap="all" baseline="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r>
              <a:rPr lang="en-US"/>
              <a:t>Click icon to add picture</a:t>
            </a:r>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r>
              <a:rPr lang="en-US"/>
              <a:t>Click icon to add picture</a:t>
            </a:r>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r>
              <a:rPr lang="en-US"/>
              <a:t>Click icon to add picture</a:t>
            </a:r>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r>
              <a:rPr lang="en-US"/>
              <a:t>Click icon to add picture</a:t>
            </a:r>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r>
              <a:rPr lang="en-US"/>
              <a:t>Click icon to add picture</a:t>
            </a:r>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r>
              <a:rPr lang="en-US"/>
              <a:t>Click icon to add picture</a:t>
            </a:r>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r>
              <a:rPr lang="en-US"/>
              <a:t>Click icon to add picture</a:t>
            </a:r>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r>
              <a:rPr lang="en-US"/>
              <a:t>Click icon to add picture</a:t>
            </a:r>
            <a:endParaRPr lang="en-US" dirty="0"/>
          </a:p>
        </p:txBody>
      </p:sp>
    </p:spTree>
    <p:extLst>
      <p:ext uri="{BB962C8B-B14F-4D97-AF65-F5344CB8AC3E}">
        <p14:creationId xmlns:p14="http://schemas.microsoft.com/office/powerpoint/2010/main" val="29019032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Immersive palette Balancing Act">
    <p:bg>
      <p:bgPr>
        <a:solidFill>
          <a:schemeClr val="accent5"/>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0869985-B973-4011-9FA2-83D7EBB2EA53}"/>
              </a:ext>
            </a:extLst>
          </p:cNvPr>
          <p:cNvSpPr/>
          <p:nvPr userDrawn="1"/>
        </p:nvSpPr>
        <p:spPr>
          <a:xfrm>
            <a:off x="0" y="2400300"/>
            <a:ext cx="4267200" cy="4457700"/>
          </a:xfrm>
          <a:prstGeom prst="rect">
            <a:avLst/>
          </a:prstGeom>
          <a:solidFill>
            <a:srgbClr val="D2938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99032"/>
            <a:ext cx="3619501" cy="877824"/>
          </a:xfrm>
        </p:spPr>
        <p:txBody>
          <a:bodyPr/>
          <a:lstStyle>
            <a:lvl1pPr>
              <a:defRPr cap="all" baseline="0">
                <a:solidFill>
                  <a:schemeClr val="bg1"/>
                </a:solidFill>
              </a:defRPr>
            </a:lvl1pPr>
          </a:lstStyle>
          <a:p>
            <a:r>
              <a:rPr lang="en-US"/>
              <a:t>Click to edit Master title style</a:t>
            </a: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254500" y="0"/>
            <a:ext cx="7480300" cy="6858000"/>
          </a:xfrm>
          <a:prstGeom prst="rect">
            <a:avLst/>
          </a:prstGeom>
        </p:spPr>
        <p:txBody>
          <a:bodyPr anchor="ctr"/>
          <a:lstStyle>
            <a:lvl1pPr marL="0" indent="0" algn="ctr">
              <a:buNone/>
              <a:defRPr>
                <a:solidFill>
                  <a:schemeClr val="bg1"/>
                </a:solidFill>
              </a:defRPr>
            </a:lvl1pPr>
          </a:lstStyle>
          <a:p>
            <a:r>
              <a:rPr lang="en-US"/>
              <a:t>Click icon to add picture</a:t>
            </a:r>
            <a:endParaRPr lang="en-US" dirty="0"/>
          </a:p>
        </p:txBody>
      </p:sp>
      <p:sp>
        <p:nvSpPr>
          <p:cNvPr id="8" name="Rectangle 7">
            <a:extLst>
              <a:ext uri="{FF2B5EF4-FFF2-40B4-BE49-F238E27FC236}">
                <a16:creationId xmlns:a16="http://schemas.microsoft.com/office/drawing/2014/main" id="{E75D44F0-DADD-4DCC-82EC-FDB3E9878AA9}"/>
              </a:ext>
            </a:extLst>
          </p:cNvPr>
          <p:cNvSpPr/>
          <p:nvPr userDrawn="1"/>
        </p:nvSpPr>
        <p:spPr>
          <a:xfrm>
            <a:off x="11734800" y="4445000"/>
            <a:ext cx="457200" cy="2413000"/>
          </a:xfrm>
          <a:prstGeom prst="rect">
            <a:avLst/>
          </a:prstGeom>
          <a:solidFill>
            <a:srgbClr val="884C5E"/>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28CFE2C9-8B6E-4DDA-A5EA-04581F7629F0}"/>
              </a:ext>
            </a:extLst>
          </p:cNvPr>
          <p:cNvSpPr/>
          <p:nvPr userDrawn="1"/>
        </p:nvSpPr>
        <p:spPr>
          <a:xfrm>
            <a:off x="11734800" y="0"/>
            <a:ext cx="457200" cy="4462272"/>
          </a:xfrm>
          <a:prstGeom prst="rect">
            <a:avLst/>
          </a:prstGeom>
          <a:solidFill>
            <a:srgbClr val="86A29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371823428"/>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Instructions">
    <p:spTree>
      <p:nvGrpSpPr>
        <p:cNvPr id="1" name=""/>
        <p:cNvGrpSpPr/>
        <p:nvPr/>
      </p:nvGrpSpPr>
      <p:grpSpPr>
        <a:xfrm>
          <a:off x="0" y="0"/>
          <a:ext cx="0" cy="0"/>
          <a:chOff x="0" y="0"/>
          <a:chExt cx="0" cy="0"/>
        </a:xfrm>
      </p:grpSpPr>
      <p:sp>
        <p:nvSpPr>
          <p:cNvPr id="9" name="Rectangle 8" hidden="1"/>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12" name="Title 1">
            <a:extLst>
              <a:ext uri="{FF2B5EF4-FFF2-40B4-BE49-F238E27FC236}">
                <a16:creationId xmlns:a16="http://schemas.microsoft.com/office/drawing/2014/main" id="{96FEDCD9-19A7-423B-ABE0-DDD032DE8879}"/>
              </a:ext>
            </a:extLst>
          </p:cNvPr>
          <p:cNvSpPr>
            <a:spLocks noGrp="1"/>
          </p:cNvSpPr>
          <p:nvPr>
            <p:ph type="title"/>
          </p:nvPr>
        </p:nvSpPr>
        <p:spPr>
          <a:xfrm>
            <a:off x="457199" y="914400"/>
            <a:ext cx="7467601" cy="1572768"/>
          </a:xfrm>
        </p:spPr>
        <p:txBody>
          <a:bodyPr/>
          <a:lstStyle>
            <a:lvl1pPr>
              <a:lnSpc>
                <a:spcPts val="4600"/>
              </a:lnSpc>
              <a:defRPr/>
            </a:lvl1pPr>
          </a:lstStyle>
          <a:p>
            <a:r>
              <a:rPr lang="en-US"/>
              <a:t>Click to edit Master title style</a:t>
            </a:r>
            <a:endParaRPr lang="en-US" dirty="0"/>
          </a:p>
        </p:txBody>
      </p:sp>
      <p:sp>
        <p:nvSpPr>
          <p:cNvPr id="14" name="Text Placeholder 9">
            <a:extLst>
              <a:ext uri="{FF2B5EF4-FFF2-40B4-BE49-F238E27FC236}">
                <a16:creationId xmlns:a16="http://schemas.microsoft.com/office/drawing/2014/main" id="{EBD7372B-17B4-4062-8BFA-745581B27349}"/>
              </a:ext>
            </a:extLst>
          </p:cNvPr>
          <p:cNvSpPr>
            <a:spLocks noGrp="1"/>
          </p:cNvSpPr>
          <p:nvPr>
            <p:ph type="body" sz="quarter" idx="14" hasCustomPrompt="1"/>
          </p:nvPr>
        </p:nvSpPr>
        <p:spPr>
          <a:xfrm>
            <a:off x="457200" y="2540000"/>
            <a:ext cx="6591300" cy="3403600"/>
          </a:xfrm>
          <a:prstGeom prst="rect">
            <a:avLst/>
          </a:prstGeom>
        </p:spPr>
        <p:txBody>
          <a:bodyPr/>
          <a:lstStyle>
            <a:lvl1pPr marL="342900" indent="-342900">
              <a:lnSpc>
                <a:spcPts val="3000"/>
              </a:lnSpc>
              <a:spcBef>
                <a:spcPts val="0"/>
              </a:spcBef>
              <a:buFont typeface="+mj-lt"/>
              <a:buAutoNum type="arabicPeriod"/>
              <a:defRPr sz="1800"/>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dirty="0"/>
              <a:t>Click to edit text</a:t>
            </a:r>
          </a:p>
        </p:txBody>
      </p:sp>
      <p:sp>
        <p:nvSpPr>
          <p:cNvPr id="3" name="Picture Placeholder 2">
            <a:extLst>
              <a:ext uri="{FF2B5EF4-FFF2-40B4-BE49-F238E27FC236}">
                <a16:creationId xmlns:a16="http://schemas.microsoft.com/office/drawing/2014/main" id="{C09A28F9-9D68-48A2-A1AD-C1C318C0EC8D}"/>
              </a:ext>
            </a:extLst>
          </p:cNvPr>
          <p:cNvSpPr>
            <a:spLocks noGrp="1"/>
          </p:cNvSpPr>
          <p:nvPr>
            <p:ph type="pic" sz="quarter" idx="15"/>
          </p:nvPr>
        </p:nvSpPr>
        <p:spPr>
          <a:xfrm>
            <a:off x="8115300" y="1384300"/>
            <a:ext cx="3410712" cy="4572000"/>
          </a:xfrm>
          <a:prstGeom prst="roundRect">
            <a:avLst>
              <a:gd name="adj" fmla="val 2543"/>
            </a:avLst>
          </a:prstGeom>
        </p:spPr>
        <p:txBody>
          <a:bodyPr anchor="ctr"/>
          <a:lstStyle>
            <a:lvl1pPr marL="0" indent="0" algn="ctr">
              <a:buNone/>
              <a:defRPr/>
            </a:lvl1pPr>
          </a:lstStyle>
          <a:p>
            <a:r>
              <a:rPr lang="en-US"/>
              <a:t>Click icon to add picture</a:t>
            </a:r>
            <a:endParaRPr lang="en-US" dirty="0"/>
          </a:p>
        </p:txBody>
      </p:sp>
    </p:spTree>
    <p:extLst>
      <p:ext uri="{BB962C8B-B14F-4D97-AF65-F5344CB8AC3E}">
        <p14:creationId xmlns:p14="http://schemas.microsoft.com/office/powerpoint/2010/main" val="2185836540"/>
      </p:ext>
    </p:extLst>
  </p:cSld>
  <p:clrMapOvr>
    <a:masterClrMapping/>
  </p:clrMapOvr>
  <p:extLst>
    <p:ext uri="{DCECCB84-F9BA-43D5-87BE-67443E8EF086}">
      <p15:sldGuideLst xmlns:p15="http://schemas.microsoft.com/office/powerpoint/2012/main">
        <p15:guide id="1" orient="horz" pos="1032" userDrawn="1">
          <p15:clr>
            <a:srgbClr val="FBAE40"/>
          </p15:clr>
        </p15:guide>
        <p15:guide id="2" pos="336"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Palette Wellspring">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22059421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Immersive palette Wellspring">
    <p:bg>
      <p:bgPr>
        <a:solidFill>
          <a:schemeClr val="tx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186ECD6-DF3C-4CA6-9A77-ED32AC37F81F}"/>
              </a:ext>
            </a:extLst>
          </p:cNvPr>
          <p:cNvSpPr/>
          <p:nvPr userDrawn="1"/>
        </p:nvSpPr>
        <p:spPr>
          <a:xfrm>
            <a:off x="0" y="0"/>
            <a:ext cx="2445488" cy="457200"/>
          </a:xfrm>
          <a:prstGeom prst="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8D3F081E-4462-4B33-A41E-0432A3B439D9}"/>
              </a:ext>
            </a:extLst>
          </p:cNvPr>
          <p:cNvSpPr/>
          <p:nvPr userDrawn="1"/>
        </p:nvSpPr>
        <p:spPr>
          <a:xfrm rot="5400000">
            <a:off x="10740656" y="5406656"/>
            <a:ext cx="2445488" cy="457200"/>
          </a:xfrm>
          <a:prstGeom prst="rect">
            <a:avLst/>
          </a:prstGeom>
          <a:solidFill>
            <a:srgbClr val="8A589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05FA2D1-6BF4-4194-B815-8C66D013FD27}"/>
              </a:ext>
            </a:extLst>
          </p:cNvPr>
          <p:cNvSpPr/>
          <p:nvPr userDrawn="1"/>
        </p:nvSpPr>
        <p:spPr>
          <a:xfrm>
            <a:off x="7982712" y="495300"/>
            <a:ext cx="3753612" cy="59436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DC88F0DF-BC0B-473C-82DC-7FC46D38FAC1}"/>
              </a:ext>
            </a:extLst>
          </p:cNvPr>
          <p:cNvSpPr/>
          <p:nvPr userDrawn="1"/>
        </p:nvSpPr>
        <p:spPr>
          <a:xfrm>
            <a:off x="4251158" y="495300"/>
            <a:ext cx="3787056" cy="59436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779776"/>
            <a:ext cx="3465576" cy="3255264"/>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4709160" y="960120"/>
            <a:ext cx="6574536" cy="5074920"/>
          </a:xfrm>
          <a:prstGeom prst="rect">
            <a:avLst/>
          </a:prstGeom>
        </p:spPr>
        <p:txBody>
          <a:bodyPr anchor="ctr"/>
          <a:lstStyle>
            <a:lvl1pPr marL="0" indent="0" algn="ctr">
              <a:buNone/>
              <a:defRPr>
                <a:solidFill>
                  <a:schemeClr val="bg1"/>
                </a:solidFill>
              </a:defRPr>
            </a:lvl1pPr>
          </a:lstStyle>
          <a:p>
            <a:endParaRPr lang="en-US" dirty="0"/>
          </a:p>
        </p:txBody>
      </p:sp>
      <p:sp>
        <p:nvSpPr>
          <p:cNvPr id="13" name="Rectangle 12">
            <a:extLst>
              <a:ext uri="{FF2B5EF4-FFF2-40B4-BE49-F238E27FC236}">
                <a16:creationId xmlns:a16="http://schemas.microsoft.com/office/drawing/2014/main" id="{FDF3E524-6AEB-4529-804C-0B9CD9992050}"/>
              </a:ext>
            </a:extLst>
          </p:cNvPr>
          <p:cNvSpPr/>
          <p:nvPr userDrawn="1"/>
        </p:nvSpPr>
        <p:spPr>
          <a:xfrm>
            <a:off x="228600" y="241300"/>
            <a:ext cx="11772900" cy="6400800"/>
          </a:xfrm>
          <a:prstGeom prst="rect">
            <a:avLst/>
          </a:prstGeom>
          <a:noFill/>
          <a:ln w="254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4CFF2CAC-AD21-48FA-AD68-A643AAA6A8C4}"/>
              </a:ext>
            </a:extLst>
          </p:cNvPr>
          <p:cNvCxnSpPr>
            <a:cxnSpLocks/>
          </p:cNvCxnSpPr>
          <p:nvPr userDrawn="1"/>
        </p:nvCxnSpPr>
        <p:spPr>
          <a:xfrm>
            <a:off x="228600" y="2415910"/>
            <a:ext cx="4022558" cy="0"/>
          </a:xfrm>
          <a:prstGeom prst="line">
            <a:avLst/>
          </a:prstGeom>
          <a:ln w="25400">
            <a:solidFill>
              <a:schemeClr val="accent5"/>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1371600"/>
            <a:ext cx="3619501" cy="877824"/>
          </a:xfrm>
        </p:spPr>
        <p:txBody>
          <a:bodyPr/>
          <a:lstStyle>
            <a:lvl1pPr>
              <a:lnSpc>
                <a:spcPts val="4320"/>
              </a:lnSpc>
              <a:defRPr>
                <a:solidFill>
                  <a:schemeClr val="tx1"/>
                </a:solidFill>
              </a:defRPr>
            </a:lvl1pPr>
          </a:lstStyle>
          <a:p>
            <a:r>
              <a:rPr lang="en-US" dirty="0"/>
              <a:t>Click to edit Master title style</a:t>
            </a:r>
          </a:p>
        </p:txBody>
      </p:sp>
    </p:spTree>
    <p:extLst>
      <p:ext uri="{BB962C8B-B14F-4D97-AF65-F5344CB8AC3E}">
        <p14:creationId xmlns:p14="http://schemas.microsoft.com/office/powerpoint/2010/main" val="2512255900"/>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Palette Star of the show">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t"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15539207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Immersive palette Star of the show">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462B86F-90E5-425E-9F83-8477D8111E1D}"/>
              </a:ext>
            </a:extLst>
          </p:cNvPr>
          <p:cNvSpPr/>
          <p:nvPr userDrawn="1"/>
        </p:nvSpPr>
        <p:spPr>
          <a:xfrm>
            <a:off x="0" y="495300"/>
            <a:ext cx="6057900" cy="13335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F5269853-3C2C-4F9C-B1BB-E00F7A1DB9E1}"/>
              </a:ext>
            </a:extLst>
          </p:cNvPr>
          <p:cNvSpPr/>
          <p:nvPr userDrawn="1"/>
        </p:nvSpPr>
        <p:spPr>
          <a:xfrm>
            <a:off x="6530703" y="495300"/>
            <a:ext cx="2931587" cy="26289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93759D58-52AF-4785-8A33-F528F46D88A3}"/>
              </a:ext>
            </a:extLst>
          </p:cNvPr>
          <p:cNvSpPr/>
          <p:nvPr userDrawn="1"/>
        </p:nvSpPr>
        <p:spPr>
          <a:xfrm>
            <a:off x="8852618" y="3863713"/>
            <a:ext cx="2921000" cy="25908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6AD3E0F4-EC0D-43C2-AC84-A53134C8566E}"/>
              </a:ext>
            </a:extLst>
          </p:cNvPr>
          <p:cNvSpPr/>
          <p:nvPr userDrawn="1"/>
        </p:nvSpPr>
        <p:spPr>
          <a:xfrm>
            <a:off x="228600" y="241300"/>
            <a:ext cx="11772900" cy="6400800"/>
          </a:xfrm>
          <a:prstGeom prst="rect">
            <a:avLst/>
          </a:prstGeom>
          <a:noFill/>
          <a:ln w="254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38801" cy="1572126"/>
          </a:xfrm>
        </p:spPr>
        <p:txBody>
          <a:bodyPr anchor="t" anchorCtr="0">
            <a:noAutofit/>
          </a:bodyPr>
          <a:lstStyle>
            <a:lvl1pPr>
              <a:defRPr>
                <a:solidFill>
                  <a:schemeClr val="tx1"/>
                </a:solidFill>
              </a:defRPr>
            </a:lvl1pPr>
          </a:lstStyle>
          <a:p>
            <a:r>
              <a:rPr lang="en-US" dirty="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2489200"/>
            <a:ext cx="5202936" cy="3547872"/>
          </a:xfrm>
          <a:prstGeom prst="rect">
            <a:avLst/>
          </a:prstGeom>
        </p:spPr>
        <p:txBody>
          <a:bodyPr/>
          <a:lstStyle>
            <a:lvl1pPr marL="0" indent="0">
              <a:lnSpc>
                <a:spcPts val="3000"/>
              </a:lnSpc>
              <a:spcBef>
                <a:spcPts val="0"/>
              </a:spcBef>
              <a:buNone/>
              <a:defRPr sz="1800">
                <a:solidFill>
                  <a:schemeClr val="tx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6997700" y="914400"/>
            <a:ext cx="4334256" cy="5093208"/>
          </a:xfrm>
          <a:prstGeom prst="rect">
            <a:avLst/>
          </a:prstGeom>
          <a:solidFill>
            <a:schemeClr val="accent3"/>
          </a:solidFill>
        </p:spPr>
        <p:txBody>
          <a:bodyPr anchor="ctr"/>
          <a:lstStyle>
            <a:lvl1pPr marL="0" indent="0" algn="ctr">
              <a:buNone/>
              <a:defRPr/>
            </a:lvl1pPr>
          </a:lstStyle>
          <a:p>
            <a:endParaRPr lang="en-US" dirty="0"/>
          </a:p>
        </p:txBody>
      </p:sp>
    </p:spTree>
    <p:extLst>
      <p:ext uri="{BB962C8B-B14F-4D97-AF65-F5344CB8AC3E}">
        <p14:creationId xmlns:p14="http://schemas.microsoft.com/office/powerpoint/2010/main" val="318036680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Palette Amusements">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379CA9-81D6-424A-8046-4B56E1D25059}"/>
              </a:ext>
            </a:extLst>
          </p:cNvPr>
          <p:cNvSpPr>
            <a:spLocks noGrp="1"/>
          </p:cNvSpPr>
          <p:nvPr>
            <p:ph type="title" hasCustomPrompt="1"/>
          </p:nvPr>
        </p:nvSpPr>
        <p:spPr>
          <a:xfrm>
            <a:off x="457199" y="2569464"/>
            <a:ext cx="3619501" cy="1179576"/>
          </a:xfrm>
        </p:spPr>
        <p:txBody>
          <a:bodyPr anchor="b" anchorCtr="0">
            <a:normAutofit/>
          </a:bodyPr>
          <a:lstStyle>
            <a:lvl1pPr>
              <a:lnSpc>
                <a:spcPts val="4000"/>
              </a:lnSpc>
              <a:defRPr sz="3200"/>
            </a:lvl1pPr>
          </a:lstStyle>
          <a:p>
            <a:r>
              <a:rPr lang="en-US" dirty="0"/>
              <a:t>Click to edit title</a:t>
            </a:r>
          </a:p>
        </p:txBody>
      </p:sp>
      <p:sp>
        <p:nvSpPr>
          <p:cNvPr id="9" name="Picture Placeholder 8">
            <a:extLst>
              <a:ext uri="{FF2B5EF4-FFF2-40B4-BE49-F238E27FC236}">
                <a16:creationId xmlns:a16="http://schemas.microsoft.com/office/drawing/2014/main" id="{B2F51F73-5064-47F8-83FD-440E0ED1950B}"/>
              </a:ext>
            </a:extLst>
          </p:cNvPr>
          <p:cNvSpPr>
            <a:spLocks noGrp="1"/>
          </p:cNvSpPr>
          <p:nvPr>
            <p:ph type="pic" sz="quarter" idx="13"/>
          </p:nvPr>
        </p:nvSpPr>
        <p:spPr>
          <a:xfrm>
            <a:off x="4279392" y="1463040"/>
            <a:ext cx="1499616" cy="2194560"/>
          </a:xfrm>
          <a:prstGeom prst="rect">
            <a:avLst/>
          </a:prstGeom>
        </p:spPr>
        <p:txBody>
          <a:bodyPr/>
          <a:lstStyle>
            <a:lvl1pPr>
              <a:defRPr sz="2000"/>
            </a:lvl1pPr>
          </a:lstStyle>
          <a:p>
            <a:endParaRPr lang="en-US" dirty="0"/>
          </a:p>
        </p:txBody>
      </p:sp>
      <p:sp>
        <p:nvSpPr>
          <p:cNvPr id="18" name="Picture Placeholder 8">
            <a:extLst>
              <a:ext uri="{FF2B5EF4-FFF2-40B4-BE49-F238E27FC236}">
                <a16:creationId xmlns:a16="http://schemas.microsoft.com/office/drawing/2014/main" id="{06FF689A-8221-42E8-96D4-ED4D3AD501F8}"/>
              </a:ext>
            </a:extLst>
          </p:cNvPr>
          <p:cNvSpPr>
            <a:spLocks noGrp="1"/>
          </p:cNvSpPr>
          <p:nvPr>
            <p:ph type="pic" sz="quarter" idx="14"/>
          </p:nvPr>
        </p:nvSpPr>
        <p:spPr>
          <a:xfrm>
            <a:off x="6227064" y="1463040"/>
            <a:ext cx="1499616" cy="2194560"/>
          </a:xfrm>
          <a:prstGeom prst="rect">
            <a:avLst/>
          </a:prstGeom>
        </p:spPr>
        <p:txBody>
          <a:bodyPr/>
          <a:lstStyle>
            <a:lvl1pPr>
              <a:defRPr sz="2000"/>
            </a:lvl1pPr>
          </a:lstStyle>
          <a:p>
            <a:endParaRPr lang="en-US" dirty="0"/>
          </a:p>
        </p:txBody>
      </p:sp>
      <p:sp>
        <p:nvSpPr>
          <p:cNvPr id="19" name="Picture Placeholder 8">
            <a:extLst>
              <a:ext uri="{FF2B5EF4-FFF2-40B4-BE49-F238E27FC236}">
                <a16:creationId xmlns:a16="http://schemas.microsoft.com/office/drawing/2014/main" id="{96424DB2-4D46-493F-A5B8-8901EDA394F2}"/>
              </a:ext>
            </a:extLst>
          </p:cNvPr>
          <p:cNvSpPr>
            <a:spLocks noGrp="1"/>
          </p:cNvSpPr>
          <p:nvPr>
            <p:ph type="pic" sz="quarter" idx="15"/>
          </p:nvPr>
        </p:nvSpPr>
        <p:spPr>
          <a:xfrm>
            <a:off x="8174736" y="1463040"/>
            <a:ext cx="1499616" cy="2194560"/>
          </a:xfrm>
          <a:prstGeom prst="rect">
            <a:avLst/>
          </a:prstGeom>
        </p:spPr>
        <p:txBody>
          <a:bodyPr/>
          <a:lstStyle>
            <a:lvl1pPr>
              <a:defRPr sz="2000"/>
            </a:lvl1pPr>
          </a:lstStyle>
          <a:p>
            <a:endParaRPr lang="en-US" dirty="0"/>
          </a:p>
        </p:txBody>
      </p:sp>
      <p:sp>
        <p:nvSpPr>
          <p:cNvPr id="20" name="Picture Placeholder 8">
            <a:extLst>
              <a:ext uri="{FF2B5EF4-FFF2-40B4-BE49-F238E27FC236}">
                <a16:creationId xmlns:a16="http://schemas.microsoft.com/office/drawing/2014/main" id="{0AF2B6E1-5738-41B1-8C15-EA6715490140}"/>
              </a:ext>
            </a:extLst>
          </p:cNvPr>
          <p:cNvSpPr>
            <a:spLocks noGrp="1"/>
          </p:cNvSpPr>
          <p:nvPr>
            <p:ph type="pic" sz="quarter" idx="16"/>
          </p:nvPr>
        </p:nvSpPr>
        <p:spPr>
          <a:xfrm>
            <a:off x="10122408" y="1463040"/>
            <a:ext cx="1499616" cy="2194560"/>
          </a:xfrm>
          <a:prstGeom prst="rect">
            <a:avLst/>
          </a:prstGeom>
        </p:spPr>
        <p:txBody>
          <a:bodyPr/>
          <a:lstStyle>
            <a:lvl1pPr>
              <a:defRPr sz="2000"/>
            </a:lvl1pPr>
          </a:lstStyle>
          <a:p>
            <a:endParaRPr lang="en-US" dirty="0"/>
          </a:p>
        </p:txBody>
      </p:sp>
      <p:sp>
        <p:nvSpPr>
          <p:cNvPr id="21" name="Picture Placeholder 8">
            <a:extLst>
              <a:ext uri="{FF2B5EF4-FFF2-40B4-BE49-F238E27FC236}">
                <a16:creationId xmlns:a16="http://schemas.microsoft.com/office/drawing/2014/main" id="{6C8D73EB-347C-4E13-94C8-FA8FADE46559}"/>
              </a:ext>
            </a:extLst>
          </p:cNvPr>
          <p:cNvSpPr>
            <a:spLocks noGrp="1"/>
          </p:cNvSpPr>
          <p:nvPr>
            <p:ph type="pic" sz="quarter" idx="17"/>
          </p:nvPr>
        </p:nvSpPr>
        <p:spPr>
          <a:xfrm>
            <a:off x="4279392" y="4087368"/>
            <a:ext cx="1499616" cy="2194560"/>
          </a:xfrm>
          <a:prstGeom prst="rect">
            <a:avLst/>
          </a:prstGeom>
        </p:spPr>
        <p:txBody>
          <a:bodyPr/>
          <a:lstStyle>
            <a:lvl1pPr>
              <a:defRPr sz="2000"/>
            </a:lvl1pPr>
          </a:lstStyle>
          <a:p>
            <a:endParaRPr lang="en-US" dirty="0"/>
          </a:p>
        </p:txBody>
      </p:sp>
      <p:sp>
        <p:nvSpPr>
          <p:cNvPr id="22" name="Picture Placeholder 8">
            <a:extLst>
              <a:ext uri="{FF2B5EF4-FFF2-40B4-BE49-F238E27FC236}">
                <a16:creationId xmlns:a16="http://schemas.microsoft.com/office/drawing/2014/main" id="{9DFA5C56-9B47-4F87-8E12-30A936274F1B}"/>
              </a:ext>
            </a:extLst>
          </p:cNvPr>
          <p:cNvSpPr>
            <a:spLocks noGrp="1"/>
          </p:cNvSpPr>
          <p:nvPr>
            <p:ph type="pic" sz="quarter" idx="18"/>
          </p:nvPr>
        </p:nvSpPr>
        <p:spPr>
          <a:xfrm>
            <a:off x="6227064" y="4087368"/>
            <a:ext cx="1499616" cy="2194560"/>
          </a:xfrm>
          <a:prstGeom prst="rect">
            <a:avLst/>
          </a:prstGeom>
        </p:spPr>
        <p:txBody>
          <a:bodyPr/>
          <a:lstStyle>
            <a:lvl1pPr>
              <a:defRPr sz="2000"/>
            </a:lvl1pPr>
          </a:lstStyle>
          <a:p>
            <a:endParaRPr lang="en-US" dirty="0"/>
          </a:p>
        </p:txBody>
      </p:sp>
      <p:sp>
        <p:nvSpPr>
          <p:cNvPr id="23" name="Picture Placeholder 8">
            <a:extLst>
              <a:ext uri="{FF2B5EF4-FFF2-40B4-BE49-F238E27FC236}">
                <a16:creationId xmlns:a16="http://schemas.microsoft.com/office/drawing/2014/main" id="{1E3B5888-98ED-48E4-8AA8-5BAB43F8516C}"/>
              </a:ext>
            </a:extLst>
          </p:cNvPr>
          <p:cNvSpPr>
            <a:spLocks noGrp="1"/>
          </p:cNvSpPr>
          <p:nvPr>
            <p:ph type="pic" sz="quarter" idx="19"/>
          </p:nvPr>
        </p:nvSpPr>
        <p:spPr>
          <a:xfrm>
            <a:off x="8174736" y="4087368"/>
            <a:ext cx="1499616" cy="2194560"/>
          </a:xfrm>
          <a:prstGeom prst="rect">
            <a:avLst/>
          </a:prstGeom>
        </p:spPr>
        <p:txBody>
          <a:bodyPr/>
          <a:lstStyle>
            <a:lvl1pPr>
              <a:defRPr sz="2000"/>
            </a:lvl1pPr>
          </a:lstStyle>
          <a:p>
            <a:endParaRPr lang="en-US" dirty="0"/>
          </a:p>
        </p:txBody>
      </p:sp>
      <p:sp>
        <p:nvSpPr>
          <p:cNvPr id="24" name="Picture Placeholder 8">
            <a:extLst>
              <a:ext uri="{FF2B5EF4-FFF2-40B4-BE49-F238E27FC236}">
                <a16:creationId xmlns:a16="http://schemas.microsoft.com/office/drawing/2014/main" id="{569C9EE3-34D1-4DE0-B06C-2F6212F7C329}"/>
              </a:ext>
            </a:extLst>
          </p:cNvPr>
          <p:cNvSpPr>
            <a:spLocks noGrp="1"/>
          </p:cNvSpPr>
          <p:nvPr>
            <p:ph type="pic" sz="quarter" idx="20"/>
          </p:nvPr>
        </p:nvSpPr>
        <p:spPr>
          <a:xfrm>
            <a:off x="10122408" y="4087368"/>
            <a:ext cx="1499616" cy="2194560"/>
          </a:xfrm>
          <a:prstGeom prst="rect">
            <a:avLst/>
          </a:prstGeom>
        </p:spPr>
        <p:txBody>
          <a:bodyPr/>
          <a:lstStyle>
            <a:lvl1pPr>
              <a:defRPr sz="2000"/>
            </a:lvl1pPr>
          </a:lstStyle>
          <a:p>
            <a:endParaRPr lang="en-US" dirty="0"/>
          </a:p>
        </p:txBody>
      </p:sp>
    </p:spTree>
    <p:extLst>
      <p:ext uri="{BB962C8B-B14F-4D97-AF65-F5344CB8AC3E}">
        <p14:creationId xmlns:p14="http://schemas.microsoft.com/office/powerpoint/2010/main" val="15428899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Immersive palette Amusements">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53A3BC27-A809-4F76-931E-2DE01059A5AB}"/>
              </a:ext>
            </a:extLst>
          </p:cNvPr>
          <p:cNvSpPr/>
          <p:nvPr userDrawn="1"/>
        </p:nvSpPr>
        <p:spPr>
          <a:xfrm>
            <a:off x="6712974" y="1651000"/>
            <a:ext cx="460459" cy="5207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a:extLst>
              <a:ext uri="{FF2B5EF4-FFF2-40B4-BE49-F238E27FC236}">
                <a16:creationId xmlns:a16="http://schemas.microsoft.com/office/drawing/2014/main" id="{D96A5108-5EBA-43CE-BA4A-DA9EEF5D808A}"/>
              </a:ext>
            </a:extLst>
          </p:cNvPr>
          <p:cNvSpPr/>
          <p:nvPr userDrawn="1"/>
        </p:nvSpPr>
        <p:spPr>
          <a:xfrm>
            <a:off x="9271000" y="0"/>
            <a:ext cx="2921000" cy="53975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E2712910-50D0-4906-AB08-F37D02F96D4A}"/>
              </a:ext>
            </a:extLst>
          </p:cNvPr>
          <p:cNvSpPr/>
          <p:nvPr userDrawn="1"/>
        </p:nvSpPr>
        <p:spPr>
          <a:xfrm>
            <a:off x="0" y="2387600"/>
            <a:ext cx="5461000" cy="2159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DAC760C-BE23-4DA2-A294-3B5668F8AECA}"/>
              </a:ext>
            </a:extLst>
          </p:cNvPr>
          <p:cNvSpPr/>
          <p:nvPr userDrawn="1"/>
        </p:nvSpPr>
        <p:spPr>
          <a:xfrm>
            <a:off x="228600" y="241300"/>
            <a:ext cx="11772900" cy="6400800"/>
          </a:xfrm>
          <a:prstGeom prst="rect">
            <a:avLst/>
          </a:prstGeom>
          <a:noFill/>
          <a:ln w="254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379CA9-81D6-424A-8046-4B56E1D25059}"/>
              </a:ext>
            </a:extLst>
          </p:cNvPr>
          <p:cNvSpPr>
            <a:spLocks noGrp="1"/>
          </p:cNvSpPr>
          <p:nvPr>
            <p:ph type="title"/>
          </p:nvPr>
        </p:nvSpPr>
        <p:spPr>
          <a:xfrm>
            <a:off x="457199" y="914400"/>
            <a:ext cx="5605272" cy="1572126"/>
          </a:xfrm>
        </p:spPr>
        <p:txBody>
          <a:bodyPr anchor="ctr" anchorCtr="0"/>
          <a:lstStyle>
            <a:lvl1pPr>
              <a:defRPr>
                <a:solidFill>
                  <a:schemeClr val="bg1"/>
                </a:solidFill>
              </a:defRPr>
            </a:lvl1pPr>
          </a:lstStyle>
          <a:p>
            <a:r>
              <a:rPr lang="en-US" dirty="0"/>
              <a:t>Click to edit Master title style</a:t>
            </a:r>
          </a:p>
        </p:txBody>
      </p:sp>
      <p:sp>
        <p:nvSpPr>
          <p:cNvPr id="10" name="Text Placeholder 9">
            <a:extLst>
              <a:ext uri="{FF2B5EF4-FFF2-40B4-BE49-F238E27FC236}">
                <a16:creationId xmlns:a16="http://schemas.microsoft.com/office/drawing/2014/main" id="{2A60302F-65DB-4E93-B6C3-49E64C44FB53}"/>
              </a:ext>
            </a:extLst>
          </p:cNvPr>
          <p:cNvSpPr>
            <a:spLocks noGrp="1"/>
          </p:cNvSpPr>
          <p:nvPr>
            <p:ph type="body" sz="quarter" idx="14" hasCustomPrompt="1"/>
          </p:nvPr>
        </p:nvSpPr>
        <p:spPr>
          <a:xfrm>
            <a:off x="457200" y="3072384"/>
            <a:ext cx="4946904" cy="2871216"/>
          </a:xfrm>
          <a:prstGeom prst="rect">
            <a:avLst/>
          </a:prstGeom>
        </p:spPr>
        <p:txBody>
          <a:bodyPr/>
          <a:lstStyle>
            <a:lvl1pPr marL="0" indent="0">
              <a:lnSpc>
                <a:spcPts val="3000"/>
              </a:lnSpc>
              <a:spcBef>
                <a:spcPts val="0"/>
              </a:spcBef>
              <a:buNone/>
              <a:defRPr sz="1800">
                <a:solidFill>
                  <a:schemeClr val="bg1"/>
                </a:solidFill>
              </a:defRPr>
            </a:lvl1pPr>
            <a:lvl2pPr marL="457200" indent="0">
              <a:buNone/>
              <a:defRPr sz="2400"/>
            </a:lvl2pPr>
            <a:lvl3pPr marL="914400" indent="0">
              <a:buNone/>
              <a:defRPr sz="2400"/>
            </a:lvl3pPr>
            <a:lvl4pPr marL="1371600" indent="0">
              <a:buNone/>
              <a:defRPr sz="2400"/>
            </a:lvl4pPr>
            <a:lvl5pPr marL="1828800" indent="0">
              <a:buNone/>
              <a:defRPr sz="2400"/>
            </a:lvl5pPr>
          </a:lstStyle>
          <a:p>
            <a:pPr lvl="0"/>
            <a:r>
              <a:rPr lang="en-US"/>
              <a:t>Click to edit text</a:t>
            </a:r>
          </a:p>
        </p:txBody>
      </p:sp>
      <p:sp>
        <p:nvSpPr>
          <p:cNvPr id="7" name="Picture Placeholder 6">
            <a:extLst>
              <a:ext uri="{FF2B5EF4-FFF2-40B4-BE49-F238E27FC236}">
                <a16:creationId xmlns:a16="http://schemas.microsoft.com/office/drawing/2014/main" id="{9A66F217-0E52-4AD8-82BA-AB332C59638C}"/>
              </a:ext>
            </a:extLst>
          </p:cNvPr>
          <p:cNvSpPr>
            <a:spLocks noGrp="1"/>
          </p:cNvSpPr>
          <p:nvPr>
            <p:ph type="pic" sz="quarter" idx="15"/>
          </p:nvPr>
        </p:nvSpPr>
        <p:spPr>
          <a:xfrm>
            <a:off x="7178040" y="457200"/>
            <a:ext cx="4562856" cy="6400800"/>
          </a:xfrm>
          <a:prstGeom prst="rect">
            <a:avLst/>
          </a:prstGeom>
          <a:solidFill>
            <a:schemeClr val="accent5">
              <a:lumMod val="20000"/>
              <a:lumOff val="80000"/>
            </a:schemeClr>
          </a:solidFill>
        </p:spPr>
        <p:txBody>
          <a:bodyPr anchor="ctr"/>
          <a:lstStyle>
            <a:lvl1pPr marL="0" indent="0" algn="ctr">
              <a:buNone/>
              <a:defRPr/>
            </a:lvl1pPr>
          </a:lstStyle>
          <a:p>
            <a:endParaRPr lang="en-US" dirty="0"/>
          </a:p>
        </p:txBody>
      </p:sp>
    </p:spTree>
    <p:extLst>
      <p:ext uri="{BB962C8B-B14F-4D97-AF65-F5344CB8AC3E}">
        <p14:creationId xmlns:p14="http://schemas.microsoft.com/office/powerpoint/2010/main" val="4037176041"/>
      </p:ext>
    </p:extLst>
  </p:cSld>
  <p:clrMapOvr>
    <a:masterClrMapping/>
  </p:clrMapOvr>
  <p:extLst>
    <p:ext uri="{DCECCB84-F9BA-43D5-87BE-67443E8EF086}">
      <p15:sldGuideLst xmlns:p15="http://schemas.microsoft.com/office/powerpoint/2012/main">
        <p15:guide id="1" pos="3840" userDrawn="1">
          <p15:clr>
            <a:srgbClr val="FBAE40"/>
          </p15:clr>
        </p15:guide>
      </p15:sldGuideLst>
    </p:ext>
  </p:extLst>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7.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9.xml"/><Relationship Id="rId1" Type="http://schemas.openxmlformats.org/officeDocument/2006/relationships/slideLayout" Target="../slideLayouts/slideLayout8.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11.xml"/><Relationship Id="rId1"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11/22/2022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263488725"/>
      </p:ext>
    </p:extLst>
  </p:cSld>
  <p:clrMap bg1="lt1" tx1="dk1" bg2="lt2" tx2="dk2" accent1="accent1" accent2="accent2" accent3="accent3" accent4="accent4" accent5="accent5" accent6="accent6" hlink="hlink" folHlink="folHlink"/>
  <p:sldLayoutIdLst>
    <p:sldLayoutId id="2147483688" r:id="rId1"/>
    <p:sldLayoutId id="2147483700" r:id="rId2"/>
    <p:sldLayoutId id="2147483701" r:id="rId3"/>
    <p:sldLayoutId id="2147483702" r:id="rId4"/>
    <p:sldLayoutId id="2147483662" r:id="rId5"/>
  </p:sldLayoutIdLst>
  <p:txStyles>
    <p:titleStyle>
      <a:lvl1pPr algn="l" defTabSz="914400" rtl="0" eaLnBrk="1" latinLnBrk="0" hangingPunct="1">
        <a:lnSpc>
          <a:spcPct val="90000"/>
        </a:lnSpc>
        <a:spcBef>
          <a:spcPct val="0"/>
        </a:spcBef>
        <a:buNone/>
        <a:defRPr sz="36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11/22/2022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911603562"/>
      </p:ext>
    </p:extLst>
  </p:cSld>
  <p:clrMap bg1="lt1" tx1="dk1" bg2="lt2" tx2="dk2" accent1="accent1" accent2="accent2" accent3="accent3" accent4="accent4" accent5="accent5" accent6="accent6" hlink="hlink" folHlink="folHlink"/>
  <p:sldLayoutIdLst>
    <p:sldLayoutId id="2147483729" r:id="rId1"/>
    <p:sldLayoutId id="2147483711"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11/22/2022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1044508539"/>
      </p:ext>
    </p:extLst>
  </p:cSld>
  <p:clrMap bg1="lt1" tx1="dk1" bg2="lt2" tx2="dk2" accent1="accent1" accent2="accent2" accent3="accent3" accent4="accent4" accent5="accent5" accent6="accent6" hlink="hlink" folHlink="folHlink"/>
  <p:sldLayoutIdLst>
    <p:sldLayoutId id="2147483730" r:id="rId1"/>
    <p:sldLayoutId id="2147483723"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C80DF88-AC53-41A3-8067-D7E6D5DB195F}"/>
              </a:ext>
            </a:extLst>
          </p:cNvPr>
          <p:cNvSpPr>
            <a:spLocks noGrp="1"/>
          </p:cNvSpPr>
          <p:nvPr>
            <p:ph type="title"/>
          </p:nvPr>
        </p:nvSpPr>
        <p:spPr>
          <a:xfrm>
            <a:off x="457199" y="914400"/>
            <a:ext cx="11174819" cy="903767"/>
          </a:xfrm>
          <a:prstGeom prst="rect">
            <a:avLst/>
          </a:prstGeom>
        </p:spPr>
        <p:txBody>
          <a:bodyPr vert="horz" lIns="91440" tIns="45720" rIns="91440" bIns="45720" rtlCol="0" anchor="ctr">
            <a:normAutofit/>
          </a:bodyPr>
          <a:lstStyle/>
          <a:p>
            <a:r>
              <a:rPr lang="en-US"/>
              <a:t>Click to edit Master title style</a:t>
            </a:r>
          </a:p>
        </p:txBody>
      </p:sp>
      <p:sp>
        <p:nvSpPr>
          <p:cNvPr id="4" name="Date Placeholder 3">
            <a:extLst>
              <a:ext uri="{FF2B5EF4-FFF2-40B4-BE49-F238E27FC236}">
                <a16:creationId xmlns:a16="http://schemas.microsoft.com/office/drawing/2014/main" id="{EA4755C1-18CC-4FD3-A030-3DAF469919A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F310904-DE8F-4B8E-99C6-5AFA03672FFA}" type="datetimeFigureOut">
              <a:rPr lang="en-US" smtClean="0"/>
              <a:t>11/22/2022</a:t>
            </a:fld>
            <a:endParaRPr lang="en-US" dirty="0"/>
          </a:p>
        </p:txBody>
      </p:sp>
      <p:sp>
        <p:nvSpPr>
          <p:cNvPr id="5" name="Footer Placeholder 4">
            <a:extLst>
              <a:ext uri="{FF2B5EF4-FFF2-40B4-BE49-F238E27FC236}">
                <a16:creationId xmlns:a16="http://schemas.microsoft.com/office/drawing/2014/main" id="{A8E029F1-B791-445F-A184-90CC7A1BEC1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5AD98767-7C9E-42DE-9782-D932A0FF1B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C5FADE3-B84E-4AF7-91CC-AB47E1A43619}" type="slidenum">
              <a:rPr lang="en-US" smtClean="0"/>
              <a:t>‹#›</a:t>
            </a:fld>
            <a:endParaRPr lang="en-US" dirty="0"/>
          </a:p>
        </p:txBody>
      </p:sp>
    </p:spTree>
    <p:extLst>
      <p:ext uri="{BB962C8B-B14F-4D97-AF65-F5344CB8AC3E}">
        <p14:creationId xmlns:p14="http://schemas.microsoft.com/office/powerpoint/2010/main" val="2032013640"/>
      </p:ext>
    </p:extLst>
  </p:cSld>
  <p:clrMap bg1="lt1" tx1="dk1" bg2="lt2" tx2="dk2" accent1="accent1" accent2="accent2" accent3="accent3" accent4="accent4" accent5="accent5" accent6="accent6" hlink="hlink" folHlink="folHlink"/>
  <p:sldLayoutIdLst>
    <p:sldLayoutId id="2147483731" r:id="rId1"/>
    <p:sldLayoutId id="2147483704" r:id="rId2"/>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112" userDrawn="1">
          <p15:clr>
            <a:srgbClr val="F26B43"/>
          </p15:clr>
        </p15:guide>
        <p15:guide id="2" pos="2568" userDrawn="1">
          <p15:clr>
            <a:srgbClr val="F26B43"/>
          </p15:clr>
        </p15:guide>
        <p15:guide id="3" pos="288" userDrawn="1">
          <p15:clr>
            <a:srgbClr val="5ACBF0"/>
          </p15:clr>
        </p15:guide>
        <p15:guide id="4" pos="7392" userDrawn="1">
          <p15:clr>
            <a:srgbClr val="5ACBF0"/>
          </p15:clr>
        </p15:guide>
        <p15:guide id="5" orient="horz" pos="576" userDrawn="1">
          <p15:clr>
            <a:srgbClr val="5ACBF0"/>
          </p15:clr>
        </p15:guide>
        <p15:guide id="6" orient="horz" pos="3744" userDrawn="1">
          <p15:clr>
            <a:srgbClr val="5ACBF0"/>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1.xml"/><Relationship Id="rId1" Type="http://schemas.openxmlformats.org/officeDocument/2006/relationships/slideLayout" Target="../slideLayouts/slideLayout1.xml"/><Relationship Id="rId4" Type="http://schemas.openxmlformats.org/officeDocument/2006/relationships/image" Target="../media/image10.jpeg"/></Relationships>
</file>

<file path=ppt/slides/_rels/slide1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8" Type="http://schemas.openxmlformats.org/officeDocument/2006/relationships/hyperlink" Target="https://www.alhgroup.com.au/" TargetMode="External"/><Relationship Id="rId3" Type="http://schemas.openxmlformats.org/officeDocument/2006/relationships/image" Target="../media/image1.jpeg"/><Relationship Id="rId7" Type="http://schemas.openxmlformats.org/officeDocument/2006/relationships/hyperlink" Target="https://www.hofstede-insights.com/fi/product/compare-countries/" TargetMode="External"/><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hyperlink" Target="https://byjus.com/current-affairs/corporate-governance/" TargetMode="External"/><Relationship Id="rId5" Type="http://schemas.openxmlformats.org/officeDocument/2006/relationships/hyperlink" Target="https://datacommons.org/place/country/IND?utm_medium=explore&amp;mprop=amount&amp;popt=EconomicActivity&amp;cpv=activitySource,GrossDomesticProduction&amp;hl=en" TargetMode="External"/><Relationship Id="rId4" Type="http://schemas.openxmlformats.org/officeDocument/2006/relationships/hyperlink" Target="https://www.india.gov.in/"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4.xml"/><Relationship Id="rId1" Type="http://schemas.openxmlformats.org/officeDocument/2006/relationships/slideLayout" Target="../slideLayouts/slideLayout1.xml"/><Relationship Id="rId4" Type="http://schemas.openxmlformats.org/officeDocument/2006/relationships/image" Target="../media/image11.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0" y="287079"/>
            <a:ext cx="12191550" cy="6857999"/>
          </a:xfrm>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825910" y="570270"/>
            <a:ext cx="11002296" cy="6000651"/>
          </a:xfrm>
        </p:spPr>
        <p:txBody>
          <a:bodyPr anchor="t" anchorCtr="0">
            <a:normAutofit fontScale="90000"/>
          </a:bodyPr>
          <a:lstStyle/>
          <a:p>
            <a:pPr algn="ctr" rtl="0">
              <a:spcBef>
                <a:spcPts val="0"/>
              </a:spcBef>
              <a:spcAft>
                <a:spcPts val="0"/>
              </a:spcAft>
            </a:pPr>
            <a:r>
              <a:rPr lang="en-US" sz="4000" b="1" i="0" u="none" strike="noStrike" dirty="0">
                <a:solidFill>
                  <a:srgbClr val="000000"/>
                </a:solidFill>
                <a:effectLst/>
                <a:latin typeface="Times New Roman" panose="02020603050405020304" pitchFamily="18" charset="0"/>
                <a:cs typeface="Times New Roman" panose="02020603050405020304" pitchFamily="18" charset="0"/>
              </a:rPr>
              <a:t>Module: Global Business Environment</a:t>
            </a:r>
            <a:br>
              <a:rPr lang="en-US" sz="4000" b="0" dirty="0">
                <a:effectLst/>
                <a:latin typeface="Times New Roman" panose="02020603050405020304" pitchFamily="18" charset="0"/>
                <a:cs typeface="Times New Roman" panose="02020603050405020304" pitchFamily="18" charset="0"/>
              </a:rPr>
            </a:br>
            <a:r>
              <a:rPr lang="en-US" sz="4000" b="1" i="0" u="none" strike="noStrike" dirty="0">
                <a:solidFill>
                  <a:srgbClr val="000000"/>
                </a:solidFill>
                <a:effectLst/>
                <a:latin typeface="Times New Roman" panose="02020603050405020304" pitchFamily="18" charset="0"/>
                <a:cs typeface="Times New Roman" panose="02020603050405020304" pitchFamily="18" charset="0"/>
              </a:rPr>
              <a:t>Assignment Title: Global Business Environment</a:t>
            </a:r>
            <a:br>
              <a:rPr lang="en-US" sz="4000" b="0" dirty="0">
                <a:effectLst/>
                <a:latin typeface="Times New Roman" panose="02020603050405020304" pitchFamily="18" charset="0"/>
                <a:cs typeface="Times New Roman" panose="02020603050405020304" pitchFamily="18" charset="0"/>
              </a:rPr>
            </a:br>
            <a:r>
              <a:rPr lang="en-US" sz="4000" b="1" i="0" u="none" strike="noStrike" dirty="0">
                <a:solidFill>
                  <a:srgbClr val="000000"/>
                </a:solidFill>
                <a:effectLst/>
                <a:latin typeface="Times New Roman" panose="02020603050405020304" pitchFamily="18" charset="0"/>
                <a:cs typeface="Times New Roman" panose="02020603050405020304" pitchFamily="18" charset="0"/>
              </a:rPr>
              <a:t>Assessment 1</a:t>
            </a:r>
            <a:br>
              <a:rPr lang="en-US" sz="4000" b="1" i="0" u="none" strike="noStrike" dirty="0">
                <a:solidFill>
                  <a:srgbClr val="000000"/>
                </a:solidFill>
                <a:effectLst/>
                <a:latin typeface="Times New Roman" panose="02020603050405020304" pitchFamily="18" charset="0"/>
                <a:cs typeface="Times New Roman" panose="02020603050405020304" pitchFamily="18" charset="0"/>
              </a:rPr>
            </a:br>
            <a:br>
              <a:rPr lang="en-US" sz="4000" b="1" i="0" u="none" strike="noStrike" dirty="0">
                <a:solidFill>
                  <a:srgbClr val="000000"/>
                </a:solidFill>
                <a:effectLst/>
                <a:latin typeface="Times New Roman" panose="02020603050405020304" pitchFamily="18" charset="0"/>
                <a:cs typeface="Times New Roman" panose="02020603050405020304" pitchFamily="18" charset="0"/>
              </a:rPr>
            </a:br>
            <a:r>
              <a:rPr lang="en-US" sz="4000" b="1" i="0" u="none" strike="noStrike" dirty="0">
                <a:solidFill>
                  <a:srgbClr val="000000"/>
                </a:solidFill>
                <a:effectLst/>
                <a:latin typeface="Times New Roman" panose="02020603050405020304" pitchFamily="18" charset="0"/>
                <a:cs typeface="Times New Roman" panose="02020603050405020304" pitchFamily="18" charset="0"/>
              </a:rPr>
              <a:t>Task 2- Evaluation of Business Environment</a:t>
            </a:r>
            <a:br>
              <a:rPr lang="en-US" sz="4000" b="1" i="0" u="none" strike="noStrike" dirty="0">
                <a:solidFill>
                  <a:srgbClr val="000000"/>
                </a:solidFill>
                <a:effectLst/>
                <a:latin typeface="Times New Roman" panose="02020603050405020304" pitchFamily="18" charset="0"/>
                <a:cs typeface="Times New Roman" panose="02020603050405020304" pitchFamily="18" charset="0"/>
              </a:rPr>
            </a:br>
            <a:r>
              <a:rPr lang="en-GB" sz="1800" b="0" i="0" dirty="0">
                <a:solidFill>
                  <a:srgbClr val="222222"/>
                </a:solidFill>
                <a:effectLst/>
                <a:latin typeface="Arial" panose="020B0604020202020204" pitchFamily="34" charset="0"/>
              </a:rPr>
              <a:t>lecture name Nadeem Mirza</a:t>
            </a:r>
            <a:br>
              <a:rPr lang="en-GB" sz="1800" b="0" i="0" dirty="0">
                <a:solidFill>
                  <a:srgbClr val="222222"/>
                </a:solidFill>
                <a:effectLst/>
                <a:latin typeface="Arial" panose="020B0604020202020204" pitchFamily="34" charset="0"/>
              </a:rPr>
            </a:br>
            <a:r>
              <a:rPr lang="en-GB" sz="1800" b="0" i="0" dirty="0">
                <a:solidFill>
                  <a:srgbClr val="222222"/>
                </a:solidFill>
                <a:effectLst/>
                <a:latin typeface="Arial" panose="020B0604020202020204" pitchFamily="34" charset="0"/>
              </a:rPr>
              <a:t>Student: Alina Don </a:t>
            </a:r>
            <a:br>
              <a:rPr lang="en-GB" sz="1800" b="0" i="0" dirty="0">
                <a:solidFill>
                  <a:srgbClr val="222222"/>
                </a:solidFill>
                <a:effectLst/>
                <a:latin typeface="Arial" panose="020B0604020202020204" pitchFamily="34" charset="0"/>
              </a:rPr>
            </a:br>
            <a:r>
              <a:rPr lang="en-GB" sz="1800" b="0" i="0" dirty="0">
                <a:solidFill>
                  <a:srgbClr val="222222"/>
                </a:solidFill>
                <a:effectLst/>
                <a:latin typeface="Arial" panose="020B0604020202020204" pitchFamily="34" charset="0"/>
              </a:rPr>
              <a:t>(2209818)</a:t>
            </a:r>
            <a:endParaRPr lang="en-US" sz="1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583151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US" b="1" dirty="0">
                <a:solidFill>
                  <a:schemeClr val="tx1"/>
                </a:solidFill>
                <a:latin typeface="Times New Roman" panose="02020603050405020304" pitchFamily="18" charset="0"/>
                <a:cs typeface="Times New Roman" panose="02020603050405020304" pitchFamily="18" charset="0"/>
              </a:rPr>
              <a:t>Table of contents</a:t>
            </a: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8" y="1538379"/>
            <a:ext cx="5676902" cy="3124016"/>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cs typeface="Times New Roman" panose="02020603050405020304" pitchFamily="18" charset="0"/>
              </a:rPr>
              <a:t>Introduction</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BRIEF OF DEVELOPING COUNTRY</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KEY OPPORTUNITIES</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KEY CHALLENGES</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KEY ISSUES</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RECOMMENDATIONS STRATEGIES</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BUSINESS ENVIRONMENT ANALYSIS</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CONCLUSION</a:t>
            </a:r>
          </a:p>
          <a:p>
            <a:pPr algn="just" fontAlgn="base">
              <a:spcBef>
                <a:spcPts val="0"/>
              </a:spcBef>
              <a:buFont typeface="Arial" panose="020B0604020202020204" pitchFamily="34" charset="0"/>
              <a:buChar char="•"/>
            </a:pPr>
            <a:r>
              <a:rPr lang="en-US" sz="2000" dirty="0">
                <a:solidFill>
                  <a:schemeClr val="tx1"/>
                </a:solidFill>
                <a:latin typeface="Times New Roman" panose="02020603050405020304" pitchFamily="18" charset="0"/>
                <a:cs typeface="Times New Roman" panose="02020603050405020304" pitchFamily="18" charset="0"/>
              </a:rPr>
              <a:t>REFERENCES</a:t>
            </a:r>
            <a:endParaRPr lang="en-US" sz="2000" b="0" i="0" u="none" strike="noStrike" dirty="0">
              <a:solidFill>
                <a:schemeClr val="tx1"/>
              </a:solidFill>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42056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US" b="1" dirty="0">
                <a:solidFill>
                  <a:schemeClr val="tx1"/>
                </a:solidFill>
                <a:latin typeface="Times New Roman" panose="02020603050405020304" pitchFamily="18" charset="0"/>
                <a:cs typeface="Times New Roman" panose="02020603050405020304" pitchFamily="18" charset="0"/>
              </a:rPr>
              <a:t>Introduction</a:t>
            </a: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9" y="2124259"/>
            <a:ext cx="5676902" cy="3124016"/>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cs typeface="Times New Roman" panose="02020603050405020304" pitchFamily="18" charset="0"/>
              </a:rPr>
              <a:t>ALH group is an Australian based company  (Alhgroup.com.au, 2022)</a:t>
            </a:r>
          </a:p>
          <a:p>
            <a:pPr algn="just" rtl="0" fontAlgn="base">
              <a:spcBef>
                <a:spcPts val="0"/>
              </a:spcBef>
              <a:spcAft>
                <a:spcPts val="0"/>
              </a:spcAft>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cs typeface="Times New Roman" panose="02020603050405020304" pitchFamily="18" charset="0"/>
              </a:rPr>
              <a:t>Now the company requires its expansion in developing country India</a:t>
            </a:r>
          </a:p>
        </p:txBody>
      </p:sp>
      <p:pic>
        <p:nvPicPr>
          <p:cNvPr id="1028" name="Picture 4" descr="ALH Group | Australian Leisure and Hospitality Group">
            <a:extLst>
              <a:ext uri="{FF2B5EF4-FFF2-40B4-BE49-F238E27FC236}">
                <a16:creationId xmlns:a16="http://schemas.microsoft.com/office/drawing/2014/main" id="{D23593AE-CA37-7833-8D9F-0695C824CE1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17011" y="1416643"/>
            <a:ext cx="4578575" cy="38316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62836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a:solidFill>
                  <a:schemeClr val="tx1"/>
                </a:solidFill>
                <a:effectLst/>
                <a:latin typeface="Times New Roman" panose="02020603050405020304" pitchFamily="18" charset="0"/>
              </a:rPr>
              <a:t>Brief of developing country</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9" y="2124258"/>
            <a:ext cx="6807612" cy="4355199"/>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India is a democratic country (India.gov.in, 2022)</a:t>
            </a:r>
          </a:p>
          <a:p>
            <a:pPr algn="just" rtl="0" fontAlgn="base">
              <a:spcBef>
                <a:spcPts val="0"/>
              </a:spcBef>
              <a:spcAft>
                <a:spcPts val="0"/>
              </a:spcAft>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India has high GDP rate than Canada and Australia in the year 2021</a:t>
            </a:r>
          </a:p>
        </p:txBody>
      </p:sp>
      <p:pic>
        <p:nvPicPr>
          <p:cNvPr id="5" name="Picture 4">
            <a:extLst>
              <a:ext uri="{FF2B5EF4-FFF2-40B4-BE49-F238E27FC236}">
                <a16:creationId xmlns:a16="http://schemas.microsoft.com/office/drawing/2014/main" id="{4ED2307B-6248-E76D-C5DE-A9C0AD3D8055}"/>
              </a:ext>
            </a:extLst>
          </p:cNvPr>
          <p:cNvPicPr>
            <a:picLocks noChangeAspect="1"/>
          </p:cNvPicPr>
          <p:nvPr/>
        </p:nvPicPr>
        <p:blipFill>
          <a:blip r:embed="rId4"/>
          <a:stretch>
            <a:fillRect/>
          </a:stretch>
        </p:blipFill>
        <p:spPr>
          <a:xfrm>
            <a:off x="7547392" y="2456452"/>
            <a:ext cx="4323702" cy="3649380"/>
          </a:xfrm>
          <a:prstGeom prst="rect">
            <a:avLst/>
          </a:prstGeom>
        </p:spPr>
      </p:pic>
    </p:spTree>
    <p:extLst>
      <p:ext uri="{BB962C8B-B14F-4D97-AF65-F5344CB8AC3E}">
        <p14:creationId xmlns:p14="http://schemas.microsoft.com/office/powerpoint/2010/main" val="26997685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US" b="1" dirty="0" err="1">
                <a:solidFill>
                  <a:schemeClr val="tx1"/>
                </a:solidFill>
                <a:latin typeface="Times New Roman" panose="02020603050405020304" pitchFamily="18" charset="0"/>
                <a:cs typeface="Times New Roman" panose="02020603050405020304" pitchFamily="18" charset="0"/>
              </a:rPr>
              <a:t>Contd</a:t>
            </a:r>
            <a:r>
              <a:rPr lang="en-US" b="1" dirty="0">
                <a:solidFill>
                  <a:schemeClr val="tx1"/>
                </a:solidFill>
                <a:latin typeface="Times New Roman" panose="02020603050405020304" pitchFamily="18" charset="0"/>
                <a:cs typeface="Times New Roman" panose="02020603050405020304" pitchFamily="18" charset="0"/>
              </a:rPr>
              <a:t>…</a:t>
            </a: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9" y="2124258"/>
            <a:ext cx="5810251" cy="4355199"/>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Unemployment rate of India is 7.1% (India.gov.in, 2022)</a:t>
            </a:r>
          </a:p>
          <a:p>
            <a:pPr algn="just" rtl="0" fontAlgn="base">
              <a:spcBef>
                <a:spcPts val="0"/>
              </a:spcBef>
              <a:spcAft>
                <a:spcPts val="0"/>
              </a:spcAft>
              <a:buFont typeface="Arial" panose="020B0604020202020204" pitchFamily="34" charset="0"/>
              <a:buChar char="•"/>
            </a:pPr>
            <a:r>
              <a:rPr lang="en-US" sz="2000" b="0" i="0" u="none" strike="noStrike" dirty="0">
                <a:solidFill>
                  <a:schemeClr val="tx1"/>
                </a:solidFill>
                <a:effectLst/>
                <a:latin typeface="Times New Roman" panose="02020603050405020304" pitchFamily="18" charset="0"/>
              </a:rPr>
              <a:t>GDP rate is 8% (India.gov.in, 2022)</a:t>
            </a:r>
          </a:p>
        </p:txBody>
      </p:sp>
      <p:pic>
        <p:nvPicPr>
          <p:cNvPr id="4098" name="Picture 2" descr="IJERPH | Free Full-Text | Comparison and Cost Analysis of Drinking Water  Quality Monitoring Requirements versus Practice in Seven Developing  Countries">
            <a:extLst>
              <a:ext uri="{FF2B5EF4-FFF2-40B4-BE49-F238E27FC236}">
                <a16:creationId xmlns:a16="http://schemas.microsoft.com/office/drawing/2014/main" id="{7AF1D416-941A-F7E7-E46E-9B2E93CB1E9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814912" y="2124258"/>
            <a:ext cx="4957989" cy="30853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4532407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a:solidFill>
                  <a:srgbClr val="000000"/>
                </a:solidFill>
                <a:effectLst/>
                <a:latin typeface="Times New Roman" panose="02020603050405020304" pitchFamily="18" charset="0"/>
              </a:rPr>
              <a:t>Key opportunities</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8" y="2124258"/>
            <a:ext cx="5437239" cy="4355199"/>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Highly acceptable by customers </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Getting governmental projects (Soares-Silva</a:t>
            </a:r>
            <a:r>
              <a:rPr lang="en-US" sz="2000" b="0" i="1" u="none" strike="noStrike" dirty="0">
                <a:solidFill>
                  <a:srgbClr val="000000"/>
                </a:solidFill>
                <a:effectLst/>
                <a:latin typeface="Times New Roman" panose="02020603050405020304" pitchFamily="18" charset="0"/>
              </a:rPr>
              <a:t> et al. </a:t>
            </a:r>
            <a:r>
              <a:rPr lang="en-US" sz="2000" b="0" i="0" u="none" strike="noStrike" dirty="0">
                <a:solidFill>
                  <a:srgbClr val="000000"/>
                </a:solidFill>
                <a:effectLst/>
                <a:latin typeface="Times New Roman" panose="02020603050405020304" pitchFamily="18" charset="0"/>
              </a:rPr>
              <a:t>2022)</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Higher sustainability</a:t>
            </a:r>
          </a:p>
        </p:txBody>
      </p:sp>
      <p:pic>
        <p:nvPicPr>
          <p:cNvPr id="5" name="Picture 4">
            <a:extLst>
              <a:ext uri="{FF2B5EF4-FFF2-40B4-BE49-F238E27FC236}">
                <a16:creationId xmlns:a16="http://schemas.microsoft.com/office/drawing/2014/main" id="{4D8F82AC-C9DC-2782-27F7-277008F3369A}"/>
              </a:ext>
            </a:extLst>
          </p:cNvPr>
          <p:cNvPicPr>
            <a:picLocks noChangeAspect="1"/>
          </p:cNvPicPr>
          <p:nvPr/>
        </p:nvPicPr>
        <p:blipFill>
          <a:blip r:embed="rId4"/>
          <a:stretch>
            <a:fillRect/>
          </a:stretch>
        </p:blipFill>
        <p:spPr>
          <a:xfrm>
            <a:off x="6275210" y="2147887"/>
            <a:ext cx="5781367" cy="3595504"/>
          </a:xfrm>
          <a:prstGeom prst="rect">
            <a:avLst/>
          </a:prstGeom>
        </p:spPr>
      </p:pic>
    </p:spTree>
    <p:extLst>
      <p:ext uri="{BB962C8B-B14F-4D97-AF65-F5344CB8AC3E}">
        <p14:creationId xmlns:p14="http://schemas.microsoft.com/office/powerpoint/2010/main" val="547518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a:solidFill>
                  <a:srgbClr val="000000"/>
                </a:solidFill>
                <a:effectLst/>
                <a:latin typeface="Times New Roman" panose="02020603050405020304" pitchFamily="18" charset="0"/>
              </a:rPr>
              <a:t>Key challenges</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9" y="2124258"/>
            <a:ext cx="5676902" cy="4355199"/>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Cultural different challenge (Hofstede-insights.com, 2022)</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Improper understanding of customers</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Project management challenge</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Analyzing the technical pattern</a:t>
            </a:r>
          </a:p>
        </p:txBody>
      </p:sp>
      <p:pic>
        <p:nvPicPr>
          <p:cNvPr id="5" name="Picture 4">
            <a:extLst>
              <a:ext uri="{FF2B5EF4-FFF2-40B4-BE49-F238E27FC236}">
                <a16:creationId xmlns:a16="http://schemas.microsoft.com/office/drawing/2014/main" id="{60090A4A-D6EC-60DD-B224-1A5D0AE2DB05}"/>
              </a:ext>
            </a:extLst>
          </p:cNvPr>
          <p:cNvPicPr>
            <a:picLocks noChangeAspect="1"/>
          </p:cNvPicPr>
          <p:nvPr/>
        </p:nvPicPr>
        <p:blipFill>
          <a:blip r:embed="rId4"/>
          <a:stretch>
            <a:fillRect/>
          </a:stretch>
        </p:blipFill>
        <p:spPr>
          <a:xfrm>
            <a:off x="6479653" y="2234932"/>
            <a:ext cx="5505450" cy="2759855"/>
          </a:xfrm>
          <a:prstGeom prst="rect">
            <a:avLst/>
          </a:prstGeom>
        </p:spPr>
      </p:pic>
    </p:spTree>
    <p:extLst>
      <p:ext uri="{BB962C8B-B14F-4D97-AF65-F5344CB8AC3E}">
        <p14:creationId xmlns:p14="http://schemas.microsoft.com/office/powerpoint/2010/main" val="37805402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a:solidFill>
                  <a:srgbClr val="000000"/>
                </a:solidFill>
                <a:effectLst/>
                <a:latin typeface="Times New Roman" panose="02020603050405020304" pitchFamily="18" charset="0"/>
              </a:rPr>
              <a:t>Key issues</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9" y="2124258"/>
            <a:ext cx="5608075" cy="4355199"/>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Poor organizational performance</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Improper strategies</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Lack of customer understanding (Hofstede-insights.com, 2022)</a:t>
            </a:r>
          </a:p>
        </p:txBody>
      </p:sp>
      <p:pic>
        <p:nvPicPr>
          <p:cNvPr id="5" name="Picture 4">
            <a:extLst>
              <a:ext uri="{FF2B5EF4-FFF2-40B4-BE49-F238E27FC236}">
                <a16:creationId xmlns:a16="http://schemas.microsoft.com/office/drawing/2014/main" id="{CA89B5AC-5EDD-7137-C446-265AD3971FA5}"/>
              </a:ext>
            </a:extLst>
          </p:cNvPr>
          <p:cNvPicPr>
            <a:picLocks noChangeAspect="1"/>
          </p:cNvPicPr>
          <p:nvPr/>
        </p:nvPicPr>
        <p:blipFill>
          <a:blip r:embed="rId4"/>
          <a:stretch>
            <a:fillRect/>
          </a:stretch>
        </p:blipFill>
        <p:spPr>
          <a:xfrm>
            <a:off x="6164829" y="2359742"/>
            <a:ext cx="5814550" cy="3047999"/>
          </a:xfrm>
          <a:prstGeom prst="rect">
            <a:avLst/>
          </a:prstGeom>
        </p:spPr>
      </p:pic>
    </p:spTree>
    <p:extLst>
      <p:ext uri="{BB962C8B-B14F-4D97-AF65-F5344CB8AC3E}">
        <p14:creationId xmlns:p14="http://schemas.microsoft.com/office/powerpoint/2010/main" val="2518739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a:solidFill>
                  <a:srgbClr val="000000"/>
                </a:solidFill>
                <a:effectLst/>
                <a:latin typeface="Times New Roman" panose="02020603050405020304" pitchFamily="18" charset="0"/>
              </a:rPr>
              <a:t>Recommendations strategies</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9" y="2124258"/>
            <a:ext cx="5283611" cy="4355199"/>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Adoption of artificial intelligence (</a:t>
            </a:r>
            <a:r>
              <a:rPr lang="en-US" sz="2000" b="0" i="0" u="none" strike="noStrike" dirty="0" err="1">
                <a:solidFill>
                  <a:srgbClr val="000000"/>
                </a:solidFill>
                <a:effectLst/>
                <a:latin typeface="Times New Roman" panose="02020603050405020304" pitchFamily="18" charset="0"/>
              </a:rPr>
              <a:t>Suardi</a:t>
            </a:r>
            <a:r>
              <a:rPr lang="en-US" sz="2000" b="0" i="0" u="none" strike="noStrike" dirty="0">
                <a:solidFill>
                  <a:srgbClr val="000000"/>
                </a:solidFill>
                <a:effectLst/>
                <a:latin typeface="Times New Roman" panose="02020603050405020304" pitchFamily="18" charset="0"/>
              </a:rPr>
              <a:t> </a:t>
            </a:r>
            <a:r>
              <a:rPr lang="en-US" sz="2000" b="0" i="1" u="none" strike="noStrike" dirty="0">
                <a:solidFill>
                  <a:srgbClr val="000000"/>
                </a:solidFill>
                <a:effectLst/>
                <a:latin typeface="Times New Roman" panose="02020603050405020304" pitchFamily="18" charset="0"/>
              </a:rPr>
              <a:t>et al. </a:t>
            </a:r>
            <a:r>
              <a:rPr lang="en-US" sz="2000" b="0" i="0" u="none" strike="noStrike" dirty="0">
                <a:solidFill>
                  <a:srgbClr val="000000"/>
                </a:solidFill>
                <a:effectLst/>
                <a:latin typeface="Times New Roman" panose="02020603050405020304" pitchFamily="18" charset="0"/>
              </a:rPr>
              <a:t>2022)</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Adoption of innovative strategy</a:t>
            </a:r>
          </a:p>
        </p:txBody>
      </p:sp>
      <p:pic>
        <p:nvPicPr>
          <p:cNvPr id="5" name="Picture 4">
            <a:extLst>
              <a:ext uri="{FF2B5EF4-FFF2-40B4-BE49-F238E27FC236}">
                <a16:creationId xmlns:a16="http://schemas.microsoft.com/office/drawing/2014/main" id="{1A9975F7-6519-7321-D20B-D61D3F2BF431}"/>
              </a:ext>
            </a:extLst>
          </p:cNvPr>
          <p:cNvPicPr>
            <a:picLocks noChangeAspect="1"/>
          </p:cNvPicPr>
          <p:nvPr/>
        </p:nvPicPr>
        <p:blipFill>
          <a:blip r:embed="rId4"/>
          <a:stretch>
            <a:fillRect/>
          </a:stretch>
        </p:blipFill>
        <p:spPr>
          <a:xfrm>
            <a:off x="6195088" y="2153877"/>
            <a:ext cx="5676902" cy="3371851"/>
          </a:xfrm>
          <a:prstGeom prst="rect">
            <a:avLst/>
          </a:prstGeom>
        </p:spPr>
      </p:pic>
    </p:spTree>
    <p:extLst>
      <p:ext uri="{BB962C8B-B14F-4D97-AF65-F5344CB8AC3E}">
        <p14:creationId xmlns:p14="http://schemas.microsoft.com/office/powerpoint/2010/main" val="1840988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a:solidFill>
                  <a:srgbClr val="000000"/>
                </a:solidFill>
                <a:effectLst/>
                <a:latin typeface="Times New Roman" panose="02020603050405020304" pitchFamily="18" charset="0"/>
              </a:rPr>
              <a:t>Business environment analysis</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8" y="1818968"/>
            <a:ext cx="5912876" cy="4955458"/>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GDP rate of India is 8% (Datacommons.org, 2022)</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employment rate of India is 93% (India.gov.in, 2022)</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customers are observed to be preferring unique products in hospitality sector</a:t>
            </a:r>
          </a:p>
        </p:txBody>
      </p:sp>
      <p:pic>
        <p:nvPicPr>
          <p:cNvPr id="2050" name="Picture 2" descr="Scanning the Environment: PESTEL Analysis - Planium Pro">
            <a:extLst>
              <a:ext uri="{FF2B5EF4-FFF2-40B4-BE49-F238E27FC236}">
                <a16:creationId xmlns:a16="http://schemas.microsoft.com/office/drawing/2014/main" id="{57E7CFD5-694C-4E1C-7530-B992F39A4F3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042549" y="2066925"/>
            <a:ext cx="4800600" cy="42148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005196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err="1">
                <a:solidFill>
                  <a:srgbClr val="000000"/>
                </a:solidFill>
                <a:effectLst/>
                <a:latin typeface="Times New Roman" panose="02020603050405020304" pitchFamily="18" charset="0"/>
              </a:rPr>
              <a:t>Contd</a:t>
            </a:r>
            <a:r>
              <a:rPr lang="en-IN" b="1" i="0" u="none" strike="noStrike" dirty="0">
                <a:solidFill>
                  <a:srgbClr val="000000"/>
                </a:solidFill>
                <a:effectLst/>
                <a:latin typeface="Times New Roman" panose="02020603050405020304" pitchFamily="18" charset="0"/>
              </a:rPr>
              <a:t>…</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9" y="1818968"/>
            <a:ext cx="5676902" cy="4315132"/>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threat of competitors is moderate</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Threat of substitute is also moderate (India.gov.in, 2022)</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According to </a:t>
            </a:r>
            <a:r>
              <a:rPr lang="en-US" sz="2000" b="0" i="0" u="none" strike="noStrike" dirty="0" err="1">
                <a:solidFill>
                  <a:srgbClr val="000000"/>
                </a:solidFill>
                <a:effectLst/>
                <a:latin typeface="Times New Roman" panose="02020603050405020304" pitchFamily="18" charset="0"/>
              </a:rPr>
              <a:t>holfstade</a:t>
            </a:r>
            <a:r>
              <a:rPr lang="en-US" sz="2000" b="0" i="0" u="none" strike="noStrike" dirty="0">
                <a:solidFill>
                  <a:srgbClr val="000000"/>
                </a:solidFill>
                <a:effectLst/>
                <a:latin typeface="Times New Roman" panose="02020603050405020304" pitchFamily="18" charset="0"/>
              </a:rPr>
              <a:t>, power distance of Australia is 38 where as that of India is 77</a:t>
            </a:r>
          </a:p>
        </p:txBody>
      </p:sp>
      <p:pic>
        <p:nvPicPr>
          <p:cNvPr id="3074" name="Picture 2" descr="Business Internal Environment Analysis">
            <a:extLst>
              <a:ext uri="{FF2B5EF4-FFF2-40B4-BE49-F238E27FC236}">
                <a16:creationId xmlns:a16="http://schemas.microsoft.com/office/drawing/2014/main" id="{B5965F24-1135-AB85-9AB9-8BA850D902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343651" y="1847542"/>
            <a:ext cx="5572124" cy="38103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977283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419099" y="1114609"/>
            <a:ext cx="10210801" cy="847541"/>
          </a:xfrm>
        </p:spPr>
        <p:txBody>
          <a:bodyPr anchor="t" anchorCtr="0">
            <a:normAutofit/>
          </a:bodyPr>
          <a:lstStyle/>
          <a:p>
            <a:r>
              <a:rPr lang="en-IN" b="1" i="0" u="none" strike="noStrike" dirty="0">
                <a:solidFill>
                  <a:srgbClr val="000000"/>
                </a:solidFill>
                <a:effectLst/>
                <a:latin typeface="Times New Roman" panose="02020603050405020304" pitchFamily="18" charset="0"/>
              </a:rPr>
              <a:t>Conclusion</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419098" y="1818968"/>
            <a:ext cx="11096627" cy="4955458"/>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GDP rate of India is 8% that can positively impact the organization at the time of its development (India.gov.in, 2022)</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employment rate of the India is 93% that can also positively impact the organization in terms of getting skilled employees</a:t>
            </a:r>
          </a:p>
          <a:p>
            <a:pPr algn="just" rtl="0" fontAlgn="base">
              <a:spcBef>
                <a:spcPts val="0"/>
              </a:spcBef>
              <a:spcAft>
                <a:spcPts val="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The tax rate of India is in between 5 to 10% that can also positively impact to get improved performance in the country</a:t>
            </a:r>
          </a:p>
        </p:txBody>
      </p:sp>
    </p:spTree>
    <p:extLst>
      <p:ext uri="{BB962C8B-B14F-4D97-AF65-F5344CB8AC3E}">
        <p14:creationId xmlns:p14="http://schemas.microsoft.com/office/powerpoint/2010/main" val="41185783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4" name="Title 3">
            <a:extLst>
              <a:ext uri="{FF2B5EF4-FFF2-40B4-BE49-F238E27FC236}">
                <a16:creationId xmlns:a16="http://schemas.microsoft.com/office/drawing/2014/main" id="{08347D8D-E852-43D5-858E-2D01BE57FA93}"/>
              </a:ext>
            </a:extLst>
          </p:cNvPr>
          <p:cNvSpPr>
            <a:spLocks noGrp="1"/>
          </p:cNvSpPr>
          <p:nvPr>
            <p:ph type="title"/>
          </p:nvPr>
        </p:nvSpPr>
        <p:spPr>
          <a:xfrm>
            <a:off x="342899" y="190685"/>
            <a:ext cx="10210801" cy="647516"/>
          </a:xfrm>
        </p:spPr>
        <p:txBody>
          <a:bodyPr anchor="t" anchorCtr="0">
            <a:normAutofit fontScale="90000"/>
          </a:bodyPr>
          <a:lstStyle/>
          <a:p>
            <a:r>
              <a:rPr lang="en-IN" b="1" i="0" u="none" strike="noStrike" dirty="0">
                <a:solidFill>
                  <a:srgbClr val="000000"/>
                </a:solidFill>
                <a:effectLst/>
                <a:latin typeface="Times New Roman" panose="02020603050405020304" pitchFamily="18" charset="0"/>
              </a:rPr>
              <a:t>References</a:t>
            </a:r>
            <a:endParaRPr lang="en-US" dirty="0">
              <a:solidFill>
                <a:schemeClr val="tx1"/>
              </a:solidFill>
            </a:endParaRPr>
          </a:p>
        </p:txBody>
      </p:sp>
      <p:sp>
        <p:nvSpPr>
          <p:cNvPr id="2" name="Title 3">
            <a:extLst>
              <a:ext uri="{FF2B5EF4-FFF2-40B4-BE49-F238E27FC236}">
                <a16:creationId xmlns:a16="http://schemas.microsoft.com/office/drawing/2014/main" id="{535FEDF9-9F39-F74D-8D1E-05ED094FBB99}"/>
              </a:ext>
            </a:extLst>
          </p:cNvPr>
          <p:cNvSpPr txBox="1">
            <a:spLocks/>
          </p:cNvSpPr>
          <p:nvPr/>
        </p:nvSpPr>
        <p:spPr>
          <a:xfrm>
            <a:off x="228599" y="838201"/>
            <a:ext cx="11744325" cy="5936225"/>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a:spcBef>
                <a:spcPts val="1200"/>
              </a:spcBef>
              <a:spcAft>
                <a:spcPts val="500"/>
              </a:spcAft>
            </a:pPr>
            <a:endParaRPr lang="en-US" sz="100" b="0" i="0" u="none" strike="noStrike" dirty="0">
              <a:solidFill>
                <a:srgbClr val="000000"/>
              </a:solidFill>
              <a:effectLst/>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ADD957C2-FBB5-5DB0-721C-DB80E415F84B}"/>
              </a:ext>
            </a:extLst>
          </p:cNvPr>
          <p:cNvSpPr txBox="1"/>
          <p:nvPr/>
        </p:nvSpPr>
        <p:spPr>
          <a:xfrm>
            <a:off x="342898" y="1101639"/>
            <a:ext cx="11534469" cy="5142433"/>
          </a:xfrm>
          <a:prstGeom prst="rect">
            <a:avLst/>
          </a:prstGeom>
          <a:noFill/>
        </p:spPr>
        <p:txBody>
          <a:bodyPr wrap="square">
            <a:spAutoFit/>
          </a:bodyPr>
          <a:lstStyle/>
          <a:p>
            <a:pPr algn="just" rtl="0">
              <a:spcBef>
                <a:spcPts val="1200"/>
              </a:spcBef>
              <a:spcAft>
                <a:spcPts val="500"/>
              </a:spcAft>
            </a:pPr>
            <a:r>
              <a:rPr lang="en-US" sz="1800" b="0" i="0" u="none" strike="noStrike" dirty="0">
                <a:solidFill>
                  <a:srgbClr val="000000"/>
                </a:solidFill>
                <a:effectLst/>
                <a:latin typeface="Times New Roman" panose="02020603050405020304" pitchFamily="18" charset="0"/>
              </a:rPr>
              <a:t>India.gov.in, (2022), New Highlights, available at: </a:t>
            </a:r>
            <a:r>
              <a:rPr lang="en-US" sz="1800" b="0" i="0" u="sng" strike="noStrike" dirty="0">
                <a:solidFill>
                  <a:srgbClr val="1155CC"/>
                </a:solidFill>
                <a:effectLst/>
                <a:latin typeface="Times New Roman" panose="02020603050405020304" pitchFamily="18" charset="0"/>
                <a:hlinkClick r:id="rId4"/>
              </a:rPr>
              <a:t>https://www.india.gov.in</a:t>
            </a:r>
            <a:r>
              <a:rPr lang="en-US" sz="1800" b="0" i="0" u="none" strike="noStrike" dirty="0">
                <a:solidFill>
                  <a:srgbClr val="000000"/>
                </a:solidFill>
                <a:effectLst/>
                <a:latin typeface="Times New Roman" panose="02020603050405020304" pitchFamily="18" charset="0"/>
              </a:rPr>
              <a:t> [Accessed on: 10.08.22]</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Datacommons.org, (2022), India, available at: </a:t>
            </a:r>
            <a:r>
              <a:rPr lang="en-US" sz="1800" b="0" i="0" u="sng" strike="noStrike" dirty="0">
                <a:solidFill>
                  <a:srgbClr val="1155CC"/>
                </a:solidFill>
                <a:effectLst/>
                <a:latin typeface="Times New Roman" panose="02020603050405020304" pitchFamily="18" charset="0"/>
                <a:hlinkClick r:id="rId5"/>
              </a:rPr>
              <a:t>https://datacommons.org/place/country/IND?utm_medium=exploreandmprop=amountandpopt=EconomicActivityandcpv=activitySource%2CGrossDomesticProductionandhl=en</a:t>
            </a:r>
            <a:r>
              <a:rPr lang="en-US" sz="1800" b="0" i="0" u="none" strike="noStrike" dirty="0">
                <a:solidFill>
                  <a:srgbClr val="000000"/>
                </a:solidFill>
                <a:effectLst/>
                <a:latin typeface="Times New Roman" panose="02020603050405020304" pitchFamily="18" charset="0"/>
              </a:rPr>
              <a:t> [Accessed on: 10.08.22]</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Byjus.com, (2022), What is Corporate Governance?, available at: </a:t>
            </a:r>
            <a:r>
              <a:rPr lang="en-US" sz="1800" b="0" i="0" u="sng" strike="noStrike" dirty="0">
                <a:solidFill>
                  <a:srgbClr val="1155CC"/>
                </a:solidFill>
                <a:effectLst/>
                <a:latin typeface="Times New Roman" panose="02020603050405020304" pitchFamily="18" charset="0"/>
                <a:hlinkClick r:id="rId6"/>
              </a:rPr>
              <a:t>https://byjus.com/current-affairs/corporate-governance/</a:t>
            </a:r>
            <a:r>
              <a:rPr lang="en-US" sz="1800" b="0" i="0" u="none" strike="noStrike" dirty="0">
                <a:solidFill>
                  <a:srgbClr val="000000"/>
                </a:solidFill>
                <a:effectLst/>
                <a:latin typeface="Times New Roman" panose="02020603050405020304" pitchFamily="18" charset="0"/>
              </a:rPr>
              <a:t> [Accessed on: 10.11.22]</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Hofstede-insights.com, (2022), COMPARE COUNTRIES, available at: </a:t>
            </a:r>
            <a:r>
              <a:rPr lang="en-US" sz="1800" b="0" i="0" u="sng" strike="noStrike" dirty="0">
                <a:solidFill>
                  <a:srgbClr val="1155CC"/>
                </a:solidFill>
                <a:effectLst/>
                <a:latin typeface="Times New Roman" panose="02020603050405020304" pitchFamily="18" charset="0"/>
                <a:hlinkClick r:id="rId7"/>
              </a:rPr>
              <a:t>https://www.hofstede-insights.com/fi/product/compare-countries/</a:t>
            </a:r>
            <a:r>
              <a:rPr lang="en-US" sz="1800" b="0" i="0" u="none" strike="noStrike" dirty="0">
                <a:solidFill>
                  <a:srgbClr val="000000"/>
                </a:solidFill>
                <a:effectLst/>
                <a:latin typeface="Times New Roman" panose="02020603050405020304" pitchFamily="18" charset="0"/>
              </a:rPr>
              <a:t> [Accessed on: 10.11.22]</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Alhgroup.com.au, (2022), MARKET LEADER IN HOSPITALITY, available at: </a:t>
            </a:r>
            <a:r>
              <a:rPr lang="en-US" sz="1800" b="0" i="0" u="sng" strike="noStrike" dirty="0">
                <a:solidFill>
                  <a:srgbClr val="1155CC"/>
                </a:solidFill>
                <a:effectLst/>
                <a:latin typeface="Times New Roman" panose="02020603050405020304" pitchFamily="18" charset="0"/>
                <a:hlinkClick r:id="rId8"/>
              </a:rPr>
              <a:t>https://www.alhgroup.com.au/</a:t>
            </a:r>
            <a:r>
              <a:rPr lang="en-US" sz="1800" b="0" i="0" u="none" strike="noStrike" dirty="0">
                <a:solidFill>
                  <a:srgbClr val="000000"/>
                </a:solidFill>
                <a:effectLst/>
                <a:latin typeface="Times New Roman" panose="02020603050405020304" pitchFamily="18" charset="0"/>
              </a:rPr>
              <a:t> [Accessed on: 10.11.22]</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J.-C Spender and </a:t>
            </a:r>
            <a:r>
              <a:rPr lang="en-US" sz="1800" b="0" i="0" u="none" strike="noStrike" dirty="0" err="1">
                <a:solidFill>
                  <a:srgbClr val="000000"/>
                </a:solidFill>
                <a:effectLst/>
                <a:latin typeface="Times New Roman" panose="02020603050405020304" pitchFamily="18" charset="0"/>
              </a:rPr>
              <a:t>Kraaijenbrink</a:t>
            </a:r>
            <a:r>
              <a:rPr lang="en-US" sz="1800" b="0" i="0" u="none" strike="noStrike" dirty="0">
                <a:solidFill>
                  <a:srgbClr val="000000"/>
                </a:solidFill>
                <a:effectLst/>
                <a:latin typeface="Times New Roman" panose="02020603050405020304" pitchFamily="18" charset="0"/>
              </a:rPr>
              <a:t>, J. 2022, "The Paradox of Strategizing: Embracing Managerial Agency without Throttling it", Journal of Business Strategy Finance and Management, vol. 4, no. 1, pp. 12-37.</a:t>
            </a:r>
            <a:endParaRPr lang="en-US" b="0" dirty="0">
              <a:effectLst/>
            </a:endParaRPr>
          </a:p>
          <a:p>
            <a:pPr algn="just" rtl="0">
              <a:spcBef>
                <a:spcPts val="0"/>
              </a:spcBef>
              <a:spcAft>
                <a:spcPts val="0"/>
              </a:spcAft>
            </a:pPr>
            <a:br>
              <a:rPr lang="en-US" b="0" dirty="0">
                <a:effectLst/>
              </a:rPr>
            </a:br>
            <a:r>
              <a:rPr lang="en-US" sz="1800" b="0" i="0" u="none" strike="noStrike" dirty="0" err="1">
                <a:solidFill>
                  <a:srgbClr val="000000"/>
                </a:solidFill>
                <a:effectLst/>
                <a:latin typeface="Times New Roman" panose="02020603050405020304" pitchFamily="18" charset="0"/>
              </a:rPr>
              <a:t>Lampika</a:t>
            </a:r>
            <a:r>
              <a:rPr lang="en-US" sz="1800" b="0" i="0" u="none" strike="noStrike" dirty="0">
                <a:solidFill>
                  <a:srgbClr val="000000"/>
                </a:solidFill>
                <a:effectLst/>
                <a:latin typeface="Times New Roman" panose="02020603050405020304" pitchFamily="18" charset="0"/>
              </a:rPr>
              <a:t>, L., </a:t>
            </a:r>
            <a:r>
              <a:rPr lang="en-US" sz="1800" b="0" i="0" u="none" strike="noStrike" dirty="0" err="1">
                <a:solidFill>
                  <a:srgbClr val="000000"/>
                </a:solidFill>
                <a:effectLst/>
                <a:latin typeface="Times New Roman" panose="02020603050405020304" pitchFamily="18" charset="0"/>
              </a:rPr>
              <a:t>Burduk</a:t>
            </a:r>
            <a:r>
              <a:rPr lang="en-US" sz="1800" b="0" i="0" u="none" strike="noStrike" dirty="0">
                <a:solidFill>
                  <a:srgbClr val="000000"/>
                </a:solidFill>
                <a:effectLst/>
                <a:latin typeface="Times New Roman" panose="02020603050405020304" pitchFamily="18" charset="0"/>
              </a:rPr>
              <a:t>, A. and Machado, J. 2022, "Model of non-conforming product feature as a tool for selecting product groups with the greatest impact on quality in production processes", Journal of Physics: Conference Series, vol. 2198, no. 1, pp. 012066.</a:t>
            </a:r>
            <a:endParaRPr lang="en-US" b="0" dirty="0">
              <a:effectLst/>
            </a:endParaRPr>
          </a:p>
          <a:p>
            <a:br>
              <a:rPr lang="en-US" dirty="0"/>
            </a:br>
            <a:endParaRPr lang="en-IN" dirty="0"/>
          </a:p>
        </p:txBody>
      </p:sp>
    </p:spTree>
    <p:extLst>
      <p:ext uri="{BB962C8B-B14F-4D97-AF65-F5344CB8AC3E}">
        <p14:creationId xmlns:p14="http://schemas.microsoft.com/office/powerpoint/2010/main" val="37980142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bstract image of curvy lines">
            <a:extLst>
              <a:ext uri="{FF2B5EF4-FFF2-40B4-BE49-F238E27FC236}">
                <a16:creationId xmlns:a16="http://schemas.microsoft.com/office/drawing/2014/main" id="{81F59575-96AE-45B0-B1FB-3CFC139E9D12}"/>
              </a:ext>
            </a:extLst>
          </p:cNvPr>
          <p:cNvPicPr>
            <a:picLocks noGrp="1" noChangeAspect="1"/>
          </p:cNvPicPr>
          <p:nvPr>
            <p:ph type="pic" sz="quarter" idx="13"/>
          </p:nvPr>
        </p:nvPicPr>
        <p:blipFill>
          <a:blip r:embed="rId3"/>
          <a:srcRect/>
          <a:stretch/>
        </p:blipFill>
        <p:spPr>
          <a:xfrm>
            <a:off x="225" y="0"/>
            <a:ext cx="12191550" cy="6857999"/>
          </a:xfrm>
          <a:noFill/>
        </p:spPr>
      </p:pic>
      <p:sp>
        <p:nvSpPr>
          <p:cNvPr id="2" name="Title 3">
            <a:extLst>
              <a:ext uri="{FF2B5EF4-FFF2-40B4-BE49-F238E27FC236}">
                <a16:creationId xmlns:a16="http://schemas.microsoft.com/office/drawing/2014/main" id="{535FEDF9-9F39-F74D-8D1E-05ED094FBB99}"/>
              </a:ext>
            </a:extLst>
          </p:cNvPr>
          <p:cNvSpPr txBox="1">
            <a:spLocks/>
          </p:cNvSpPr>
          <p:nvPr/>
        </p:nvSpPr>
        <p:spPr>
          <a:xfrm>
            <a:off x="228599" y="838201"/>
            <a:ext cx="11744325" cy="5936225"/>
          </a:xfrm>
          <a:prstGeom prst="rect">
            <a:avLst/>
          </a:prstGeom>
        </p:spPr>
        <p:txBody>
          <a:bodyPr vert="horz" lIns="91440" tIns="45720" rIns="91440" bIns="45720" rtlCol="0" anchor="t" anchorCtr="0">
            <a:noAutofit/>
          </a:bodyPr>
          <a:lstStyle>
            <a:lvl1pPr algn="l" defTabSz="914400" rtl="0" eaLnBrk="1" latinLnBrk="0" hangingPunct="1">
              <a:lnSpc>
                <a:spcPts val="4600"/>
              </a:lnSpc>
              <a:spcBef>
                <a:spcPct val="0"/>
              </a:spcBef>
              <a:buNone/>
              <a:defRPr sz="3600" kern="1200" cap="all" baseline="0">
                <a:solidFill>
                  <a:schemeClr val="bg1"/>
                </a:solidFill>
                <a:latin typeface="+mj-lt"/>
                <a:ea typeface="+mj-ea"/>
                <a:cs typeface="+mj-cs"/>
              </a:defRPr>
            </a:lvl1pPr>
          </a:lstStyle>
          <a:p>
            <a:pPr algn="just" rtl="0">
              <a:spcBef>
                <a:spcPts val="1200"/>
              </a:spcBef>
              <a:spcAft>
                <a:spcPts val="500"/>
              </a:spcAft>
            </a:pPr>
            <a:endParaRPr lang="en-US" sz="100" b="0" i="0" u="none" strike="noStrike" dirty="0">
              <a:solidFill>
                <a:srgbClr val="000000"/>
              </a:solidFill>
              <a:effectLst/>
              <a:latin typeface="Times New Roman" panose="02020603050405020304" pitchFamily="18" charset="0"/>
              <a:cs typeface="Times New Roman" panose="02020603050405020304" pitchFamily="18" charset="0"/>
            </a:endParaRPr>
          </a:p>
        </p:txBody>
      </p:sp>
      <p:pic>
        <p:nvPicPr>
          <p:cNvPr id="5122" name="Picture 2" descr="Thank You Images – Browse 203,515 Stock Photos, Vectors, and Video | Adobe  Stock">
            <a:extLst>
              <a:ext uri="{FF2B5EF4-FFF2-40B4-BE49-F238E27FC236}">
                <a16:creationId xmlns:a16="http://schemas.microsoft.com/office/drawing/2014/main" id="{2965C860-C82E-3791-C8F7-52FBBAC9DF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3148" y="282805"/>
            <a:ext cx="11741086" cy="63819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41141221"/>
      </p:ext>
    </p:extLst>
  </p:cSld>
  <p:clrMapOvr>
    <a:masterClrMapping/>
  </p:clrMapOvr>
</p:sld>
</file>

<file path=ppt/theme/theme1.xml><?xml version="1.0" encoding="utf-8"?>
<a:theme xmlns:a="http://schemas.openxmlformats.org/drawingml/2006/main" name="Balancing Act">
  <a:themeElements>
    <a:clrScheme name="Balancing Act">
      <a:dk1>
        <a:sysClr val="windowText" lastClr="000000"/>
      </a:dk1>
      <a:lt1>
        <a:sysClr val="window" lastClr="FFFFFF"/>
      </a:lt1>
      <a:dk2>
        <a:srgbClr val="8A4C5D"/>
      </a:dk2>
      <a:lt2>
        <a:srgbClr val="9E838E"/>
      </a:lt2>
      <a:accent1>
        <a:srgbClr val="C6ADB0"/>
      </a:accent1>
      <a:accent2>
        <a:srgbClr val="E3C0BF"/>
      </a:accent2>
      <a:accent3>
        <a:srgbClr val="D4937F"/>
      </a:accent3>
      <a:accent4>
        <a:srgbClr val="CCB87E"/>
      </a:accent4>
      <a:accent5>
        <a:srgbClr val="6667AB"/>
      </a:accent5>
      <a:accent6>
        <a:srgbClr val="86A094"/>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98AF5320-421A-4856-A75D-6587C36D5470}"/>
    </a:ext>
  </a:extLst>
</a:theme>
</file>

<file path=ppt/theme/theme2.xml><?xml version="1.0" encoding="utf-8"?>
<a:theme xmlns:a="http://schemas.openxmlformats.org/drawingml/2006/main" name="Wellspring">
  <a:themeElements>
    <a:clrScheme name="Wellspring">
      <a:dk1>
        <a:sysClr val="windowText" lastClr="000000"/>
      </a:dk1>
      <a:lt1>
        <a:sysClr val="window" lastClr="FFFFFF"/>
      </a:lt1>
      <a:dk2>
        <a:srgbClr val="A1CAC9"/>
      </a:dk2>
      <a:lt2>
        <a:srgbClr val="48996B"/>
      </a:lt2>
      <a:accent1>
        <a:srgbClr val="759F51"/>
      </a:accent1>
      <a:accent2>
        <a:srgbClr val="436A2F"/>
      </a:accent2>
      <a:accent3>
        <a:srgbClr val="CFBF54"/>
      </a:accent3>
      <a:accent4>
        <a:srgbClr val="B3832F"/>
      </a:accent4>
      <a:accent5>
        <a:srgbClr val="8C5896"/>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6E2187FA-78B5-42F2-9074-40D4C2C1399B}"/>
    </a:ext>
  </a:extLst>
</a:theme>
</file>

<file path=ppt/theme/theme3.xml><?xml version="1.0" encoding="utf-8"?>
<a:theme xmlns:a="http://schemas.openxmlformats.org/drawingml/2006/main" name="Star of the show">
  <a:themeElements>
    <a:clrScheme name="Star of the show">
      <a:dk1>
        <a:sysClr val="windowText" lastClr="000000"/>
      </a:dk1>
      <a:lt1>
        <a:sysClr val="window" lastClr="FFFFFF"/>
      </a:lt1>
      <a:dk2>
        <a:srgbClr val="29282D"/>
      </a:dk2>
      <a:lt2>
        <a:srgbClr val="625C60"/>
      </a:lt2>
      <a:accent1>
        <a:srgbClr val="7C6560"/>
      </a:accent1>
      <a:accent2>
        <a:srgbClr val="AEA392"/>
      </a:accent2>
      <a:accent3>
        <a:srgbClr val="DBD4D0"/>
      </a:accent3>
      <a:accent4>
        <a:srgbClr val="8E7961"/>
      </a:accent4>
      <a:accent5>
        <a:srgbClr val="F0EDE8"/>
      </a:accent5>
      <a:accent6>
        <a:srgbClr val="6667AB"/>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CED26E1E-587B-4123-A4F9-DB49A037FBB9}"/>
    </a:ext>
  </a:extLst>
</a:theme>
</file>

<file path=ppt/theme/theme4.xml><?xml version="1.0" encoding="utf-8"?>
<a:theme xmlns:a="http://schemas.openxmlformats.org/drawingml/2006/main" name="Amusements">
  <a:themeElements>
    <a:clrScheme name="Amusements">
      <a:dk1>
        <a:sysClr val="windowText" lastClr="000000"/>
      </a:dk1>
      <a:lt1>
        <a:sysClr val="window" lastClr="FFFFFF"/>
      </a:lt1>
      <a:dk2>
        <a:srgbClr val="D77E6F"/>
      </a:dk2>
      <a:lt2>
        <a:srgbClr val="6667AB"/>
      </a:lt2>
      <a:accent1>
        <a:srgbClr val="B38F6A"/>
      </a:accent1>
      <a:accent2>
        <a:srgbClr val="D75078"/>
      </a:accent2>
      <a:accent3>
        <a:srgbClr val="E288B6"/>
      </a:accent3>
      <a:accent4>
        <a:srgbClr val="E9445D"/>
      </a:accent4>
      <a:accent5>
        <a:srgbClr val="EEC272"/>
      </a:accent5>
      <a:accent6>
        <a:srgbClr val="85A0A9"/>
      </a:accent6>
      <a:hlink>
        <a:srgbClr val="0563C1"/>
      </a:hlink>
      <a:folHlink>
        <a:srgbClr val="954F72"/>
      </a:folHlink>
    </a:clrScheme>
    <a:fontScheme name="Custom 15">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antone template_Win32_v5.potx" id="{0B6ADF6A-1AB9-4B5E-8A87-5E88E283A9E8}" vid="{573AD6BE-256C-44EB-886C-5713CB0A8D47}"/>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{1BF2F2D4-08EF-4DA6-9FD4-EF39DDC9BB1B}tf78479028_win32</Template>
  <TotalTime>75</TotalTime>
  <Words>1500</Words>
  <Application>Microsoft Office PowerPoint</Application>
  <PresentationFormat>Widescreen</PresentationFormat>
  <Paragraphs>85</Paragraphs>
  <Slides>14</Slides>
  <Notes>14</Notes>
  <HiddenSlides>0</HiddenSlides>
  <MMClips>0</MMClips>
  <ScaleCrop>false</ScaleCrop>
  <HeadingPairs>
    <vt:vector size="6" baseType="variant">
      <vt:variant>
        <vt:lpstr>Fonts Used</vt:lpstr>
      </vt:variant>
      <vt:variant>
        <vt:i4>5</vt:i4>
      </vt:variant>
      <vt:variant>
        <vt:lpstr>Theme</vt:lpstr>
      </vt:variant>
      <vt:variant>
        <vt:i4>4</vt:i4>
      </vt:variant>
      <vt:variant>
        <vt:lpstr>Slide Titles</vt:lpstr>
      </vt:variant>
      <vt:variant>
        <vt:i4>14</vt:i4>
      </vt:variant>
    </vt:vector>
  </HeadingPairs>
  <TitlesOfParts>
    <vt:vector size="23" baseType="lpstr">
      <vt:lpstr>Arial</vt:lpstr>
      <vt:lpstr>Calibri</vt:lpstr>
      <vt:lpstr>Segoe UI</vt:lpstr>
      <vt:lpstr>Segoe UI Light</vt:lpstr>
      <vt:lpstr>Times New Roman</vt:lpstr>
      <vt:lpstr>Balancing Act</vt:lpstr>
      <vt:lpstr>Wellspring</vt:lpstr>
      <vt:lpstr>Star of the show</vt:lpstr>
      <vt:lpstr>Amusements</vt:lpstr>
      <vt:lpstr>Module: Global Business Environment Assignment Title: Global Business Environment Assessment 1  Task 2- Evaluation of Business Environment lecture name Nadeem Mirza Student: Alina Don  (2209818)</vt:lpstr>
      <vt:lpstr>Table of contents</vt:lpstr>
      <vt:lpstr>Introduction</vt:lpstr>
      <vt:lpstr>Brief of developing country</vt:lpstr>
      <vt:lpstr>Contd…</vt:lpstr>
      <vt:lpstr>Key opportunities</vt:lpstr>
      <vt:lpstr>Key challenges</vt:lpstr>
      <vt:lpstr>Key issues</vt:lpstr>
      <vt:lpstr>Recommendations strategies</vt:lpstr>
      <vt:lpstr>Business environment analysis</vt:lpstr>
      <vt:lpstr>Contd…</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Global Business Environment Assignment Title: Global Business Environment Assessment 1  Task 2- Evaluation of Business Environment</dc:title>
  <dc:creator>Alina Don</dc:creator>
  <cp:lastModifiedBy>Compliance1</cp:lastModifiedBy>
  <cp:revision>20</cp:revision>
  <dcterms:created xsi:type="dcterms:W3CDTF">2022-11-10T16:44:56Z</dcterms:created>
  <dcterms:modified xsi:type="dcterms:W3CDTF">2022-11-22T10:04:04Z</dcterms:modified>
</cp:coreProperties>
</file>