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4" r:id="rId1"/>
  </p:sldMasterIdLst>
  <p:notesMasterIdLst>
    <p:notesMasterId r:id="rId13"/>
  </p:notesMasterIdLst>
  <p:sldIdLst>
    <p:sldId id="272" r:id="rId2"/>
    <p:sldId id="256" r:id="rId3"/>
    <p:sldId id="257" r:id="rId4"/>
    <p:sldId id="258" r:id="rId5"/>
    <p:sldId id="259" r:id="rId6"/>
    <p:sldId id="267" r:id="rId7"/>
    <p:sldId id="268" r:id="rId8"/>
    <p:sldId id="269" r:id="rId9"/>
    <p:sldId id="270" r:id="rId10"/>
    <p:sldId id="271" r:id="rId11"/>
    <p:sldId id="266" r:id="rId12"/>
  </p:sldIdLst>
  <p:sldSz cx="9144000" cy="5143500" type="screen16x9"/>
  <p:notesSz cx="6858000" cy="9144000"/>
  <p:embeddedFontLst>
    <p:embeddedFont>
      <p:font typeface="Maven Pro" pitchFamily="2" charset="77"/>
      <p:regular r:id="rId14"/>
      <p:bold r:id="rId15"/>
    </p:embeddedFont>
    <p:embeddedFont>
      <p:font typeface="Wingdings 3" pitchFamily="2" charset="2"/>
      <p:regular r:id="rId16"/>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43"/>
    <p:restoredTop sz="94640"/>
  </p:normalViewPr>
  <p:slideViewPr>
    <p:cSldViewPr snapToGrid="0">
      <p:cViewPr varScale="1">
        <p:scale>
          <a:sx n="136" d="100"/>
          <a:sy n="136" d="100"/>
        </p:scale>
        <p:origin x="1008"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20efce97297_0_3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20efce97297_0_3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20efce97297_0_3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20efce97297_0_3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1150" algn="l" rtl="0">
              <a:lnSpc>
                <a:spcPct val="115000"/>
              </a:lnSpc>
              <a:spcBef>
                <a:spcPts val="0"/>
              </a:spcBef>
              <a:spcAft>
                <a:spcPts val="0"/>
              </a:spcAft>
              <a:buClr>
                <a:srgbClr val="424242"/>
              </a:buClr>
              <a:buSzPts val="1300"/>
              <a:buFont typeface="Times New Roman"/>
              <a:buChar char="●"/>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20efce97297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20efce97297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0" algn="just" rtl="0">
              <a:lnSpc>
                <a:spcPct val="150000"/>
              </a:lnSpc>
              <a:spcBef>
                <a:spcPts val="1500"/>
              </a:spcBef>
              <a:spcAft>
                <a:spcPts val="150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20efce97297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20efce97297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0" algn="just" rtl="0">
              <a:lnSpc>
                <a:spcPct val="150000"/>
              </a:lnSpc>
              <a:spcBef>
                <a:spcPts val="1500"/>
              </a:spcBef>
              <a:spcAft>
                <a:spcPts val="1500"/>
              </a:spcAft>
              <a:buNone/>
            </a:pPr>
            <a:endParaRPr dirty="0"/>
          </a:p>
        </p:txBody>
      </p:sp>
    </p:spTree>
    <p:extLst>
      <p:ext uri="{BB962C8B-B14F-4D97-AF65-F5344CB8AC3E}">
        <p14:creationId xmlns:p14="http://schemas.microsoft.com/office/powerpoint/2010/main" val="26560336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20efce97297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20efce97297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0" algn="just" rtl="0">
              <a:lnSpc>
                <a:spcPct val="150000"/>
              </a:lnSpc>
              <a:spcBef>
                <a:spcPts val="1500"/>
              </a:spcBef>
              <a:spcAft>
                <a:spcPts val="1500"/>
              </a:spcAft>
              <a:buNone/>
            </a:pPr>
            <a:endParaRPr dirty="0"/>
          </a:p>
        </p:txBody>
      </p:sp>
    </p:spTree>
    <p:extLst>
      <p:ext uri="{BB962C8B-B14F-4D97-AF65-F5344CB8AC3E}">
        <p14:creationId xmlns:p14="http://schemas.microsoft.com/office/powerpoint/2010/main" val="13890781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20efce97297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20efce97297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0" algn="just" rtl="0">
              <a:lnSpc>
                <a:spcPct val="150000"/>
              </a:lnSpc>
              <a:spcBef>
                <a:spcPts val="1500"/>
              </a:spcBef>
              <a:spcAft>
                <a:spcPts val="1500"/>
              </a:spcAft>
              <a:buNone/>
            </a:pPr>
            <a:endParaRPr dirty="0"/>
          </a:p>
        </p:txBody>
      </p:sp>
    </p:spTree>
    <p:extLst>
      <p:ext uri="{BB962C8B-B14F-4D97-AF65-F5344CB8AC3E}">
        <p14:creationId xmlns:p14="http://schemas.microsoft.com/office/powerpoint/2010/main" val="20128406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20efce97297_0_3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20efce97297_0_3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1150" algn="l" rtl="0">
              <a:lnSpc>
                <a:spcPct val="115000"/>
              </a:lnSpc>
              <a:spcBef>
                <a:spcPts val="0"/>
              </a:spcBef>
              <a:spcAft>
                <a:spcPts val="0"/>
              </a:spcAft>
              <a:buClr>
                <a:srgbClr val="424242"/>
              </a:buClr>
              <a:buSzPts val="1300"/>
              <a:buFont typeface="Times New Roman"/>
              <a:buChar char="●"/>
            </a:pPr>
            <a:endParaRPr dirty="0"/>
          </a:p>
        </p:txBody>
      </p:sp>
    </p:spTree>
    <p:extLst>
      <p:ext uri="{BB962C8B-B14F-4D97-AF65-F5344CB8AC3E}">
        <p14:creationId xmlns:p14="http://schemas.microsoft.com/office/powerpoint/2010/main" val="1923817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20efce97297_0_3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20efce97297_0_3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1150" algn="l" rtl="0">
              <a:lnSpc>
                <a:spcPct val="115000"/>
              </a:lnSpc>
              <a:spcBef>
                <a:spcPts val="0"/>
              </a:spcBef>
              <a:spcAft>
                <a:spcPts val="0"/>
              </a:spcAft>
              <a:buClr>
                <a:srgbClr val="424242"/>
              </a:buClr>
              <a:buSzPts val="1300"/>
              <a:buFont typeface="Times New Roman"/>
              <a:buChar char="●"/>
            </a:pPr>
            <a:endParaRPr dirty="0"/>
          </a:p>
        </p:txBody>
      </p:sp>
    </p:spTree>
    <p:extLst>
      <p:ext uri="{BB962C8B-B14F-4D97-AF65-F5344CB8AC3E}">
        <p14:creationId xmlns:p14="http://schemas.microsoft.com/office/powerpoint/2010/main" val="42417474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20efce97297_0_3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 name="Google Shape;342;g20efce97297_0_3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755650" y="0"/>
            <a:ext cx="5950761"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706411"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958856" y="2571749"/>
            <a:ext cx="4138550" cy="1701419"/>
          </a:xfrm>
        </p:spPr>
        <p:txBody>
          <a:bodyPr anchor="t">
            <a:normAutofit/>
          </a:bodyPr>
          <a:lstStyle>
            <a:lvl1pPr algn="r">
              <a:defRPr sz="4500"/>
            </a:lvl1pPr>
          </a:lstStyle>
          <a:p>
            <a:r>
              <a:rPr lang="en-GB"/>
              <a:t>Click to edit Master title style</a:t>
            </a:r>
            <a:endParaRPr lang="en-US" dirty="0"/>
          </a:p>
        </p:txBody>
      </p:sp>
      <p:sp>
        <p:nvSpPr>
          <p:cNvPr id="3" name="Subtitle 2"/>
          <p:cNvSpPr>
            <a:spLocks noGrp="1"/>
          </p:cNvSpPr>
          <p:nvPr>
            <p:ph type="subTitle" idx="1"/>
          </p:nvPr>
        </p:nvSpPr>
        <p:spPr>
          <a:xfrm>
            <a:off x="2079206" y="1701590"/>
            <a:ext cx="4018200" cy="870160"/>
          </a:xfrm>
        </p:spPr>
        <p:txBody>
          <a:bodyPr tIns="0" anchor="b">
            <a:normAutofit/>
          </a:bodyPr>
          <a:lstStyle>
            <a:lvl1pPr marL="0" indent="0" algn="r">
              <a:buNone/>
              <a:defRPr sz="1350" b="0">
                <a:solidFill>
                  <a:schemeClr val="tx1"/>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smtClean="0"/>
              <a:t>3/28/23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rIns="45720"/>
          <a:lstStyle/>
          <a:p>
            <a:pPr marL="0" lvl="0" indent="0" algn="r" rtl="0">
              <a:spcBef>
                <a:spcPts val="0"/>
              </a:spcBef>
              <a:spcAft>
                <a:spcPts val="0"/>
              </a:spcAft>
              <a:buNone/>
            </a:pPr>
            <a:fld id="{00000000-1234-1234-1234-123412341234}" type="slidenum">
              <a:rPr lang="en-GB" smtClean="0"/>
              <a:t>‹#›</a:t>
            </a:fld>
            <a:endParaRPr lang="en-GB"/>
          </a:p>
        </p:txBody>
      </p:sp>
      <p:sp>
        <p:nvSpPr>
          <p:cNvPr id="13" name="TextBox 12"/>
          <p:cNvSpPr txBox="1"/>
          <p:nvPr/>
        </p:nvSpPr>
        <p:spPr>
          <a:xfrm>
            <a:off x="1643462" y="2447139"/>
            <a:ext cx="311727"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8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73674579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3/28/23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7" name="TextBox 6"/>
          <p:cNvSpPr txBox="1"/>
          <p:nvPr/>
        </p:nvSpPr>
        <p:spPr>
          <a:xfrm>
            <a:off x="1646207" y="480919"/>
            <a:ext cx="311727" cy="300082"/>
          </a:xfrm>
          <a:prstGeom prst="rect">
            <a:avLst/>
          </a:prstGeom>
          <a:noFill/>
        </p:spPr>
        <p:txBody>
          <a:bodyPr wrap="square" rtlCol="0">
            <a:spAutoFit/>
          </a:bodyPr>
          <a:lstStyle/>
          <a:p>
            <a:pPr algn="r"/>
            <a:r>
              <a:rPr lang="en-US" sz="1350" dirty="0">
                <a:solidFill>
                  <a:schemeClr val="accent6"/>
                </a:solidFill>
                <a:latin typeface="Wingdings 3" panose="05040102010807070707" pitchFamily="18" charset="2"/>
              </a:rPr>
              <a:t>z</a:t>
            </a:r>
            <a:endParaRPr lang="en-US" sz="75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68389777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1643882" y="2221939"/>
            <a:ext cx="311727" cy="300082"/>
          </a:xfrm>
          <a:prstGeom prst="rect">
            <a:avLst/>
          </a:prstGeom>
          <a:noFill/>
        </p:spPr>
        <p:txBody>
          <a:bodyPr wrap="square" rtlCol="0">
            <a:spAutoFit/>
          </a:bodyPr>
          <a:lstStyle/>
          <a:p>
            <a:pPr algn="r"/>
            <a:r>
              <a:rPr lang="en-US" sz="1350" dirty="0">
                <a:solidFill>
                  <a:schemeClr val="accent6"/>
                </a:solidFill>
                <a:latin typeface="Wingdings 3" panose="05040102010807070707" pitchFamily="18" charset="2"/>
              </a:rPr>
              <a:t>z</a:t>
            </a:r>
            <a:endParaRPr lang="en-US" sz="75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57405" y="2360440"/>
            <a:ext cx="5967420" cy="1068560"/>
          </a:xfrm>
        </p:spPr>
        <p:txBody>
          <a:bodyPr anchor="t">
            <a:normAutofit/>
          </a:bodyPr>
          <a:lstStyle>
            <a:lvl1pPr algn="r">
              <a:defRPr sz="2400"/>
            </a:lvl1pPr>
          </a:lstStyle>
          <a:p>
            <a:r>
              <a:rPr lang="en-GB"/>
              <a:t>Click to edit Master title style</a:t>
            </a:r>
            <a:endParaRPr lang="en-US" dirty="0"/>
          </a:p>
        </p:txBody>
      </p:sp>
      <p:sp>
        <p:nvSpPr>
          <p:cNvPr id="3" name="Text Placeholder 2"/>
          <p:cNvSpPr>
            <a:spLocks noGrp="1"/>
          </p:cNvSpPr>
          <p:nvPr>
            <p:ph type="body" idx="1"/>
          </p:nvPr>
        </p:nvSpPr>
        <p:spPr>
          <a:xfrm>
            <a:off x="2080477" y="1701590"/>
            <a:ext cx="5843948" cy="658851"/>
          </a:xfrm>
        </p:spPr>
        <p:txBody>
          <a:bodyPr tIns="0" anchor="b">
            <a:normAutofit/>
          </a:bodyPr>
          <a:lstStyle>
            <a:lvl1pPr marL="0" indent="0" algn="r">
              <a:buNone/>
              <a:defRPr sz="1350">
                <a:solidFill>
                  <a:schemeClr val="tx1"/>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smtClean="0"/>
              <a:t>3/28/23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579398229"/>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957405" y="604363"/>
            <a:ext cx="5963238" cy="81127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954031" y="1539087"/>
            <a:ext cx="2918970" cy="2998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999977" y="1539086"/>
            <a:ext cx="2920667" cy="29983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3/28/23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10" name="TextBox 9"/>
          <p:cNvSpPr txBox="1"/>
          <p:nvPr/>
        </p:nvSpPr>
        <p:spPr>
          <a:xfrm>
            <a:off x="1647129" y="480917"/>
            <a:ext cx="311727" cy="300082"/>
          </a:xfrm>
          <a:prstGeom prst="rect">
            <a:avLst/>
          </a:prstGeom>
          <a:noFill/>
        </p:spPr>
        <p:txBody>
          <a:bodyPr wrap="square" rtlCol="0">
            <a:spAutoFit/>
          </a:bodyPr>
          <a:lstStyle/>
          <a:p>
            <a:pPr algn="r"/>
            <a:r>
              <a:rPr lang="en-US" sz="1350" dirty="0">
                <a:solidFill>
                  <a:schemeClr val="accent6"/>
                </a:solidFill>
                <a:latin typeface="Wingdings 3" panose="05040102010807070707" pitchFamily="18" charset="2"/>
              </a:rPr>
              <a:t>z</a:t>
            </a:r>
            <a:endParaRPr lang="en-US" sz="75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37590326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1645238" y="477318"/>
            <a:ext cx="311727" cy="300082"/>
          </a:xfrm>
          <a:prstGeom prst="rect">
            <a:avLst/>
          </a:prstGeom>
          <a:noFill/>
        </p:spPr>
        <p:txBody>
          <a:bodyPr wrap="square" rtlCol="0">
            <a:spAutoFit/>
          </a:bodyPr>
          <a:lstStyle/>
          <a:p>
            <a:pPr algn="r"/>
            <a:r>
              <a:rPr lang="en-US" sz="1350" dirty="0">
                <a:solidFill>
                  <a:schemeClr val="accent6"/>
                </a:solidFill>
                <a:latin typeface="Wingdings 3" panose="05040102010807070707" pitchFamily="18" charset="2"/>
              </a:rPr>
              <a:t>z</a:t>
            </a:r>
            <a:endParaRPr lang="en-US" sz="75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57405" y="604364"/>
            <a:ext cx="5967420" cy="8087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956964" y="1539086"/>
            <a:ext cx="2922350" cy="535364"/>
          </a:xfrm>
        </p:spPr>
        <p:txBody>
          <a:bodyPr anchor="b">
            <a:noAutofit/>
          </a:bodyPr>
          <a:lstStyle>
            <a:lvl1pPr marL="0" indent="0" algn="l">
              <a:lnSpc>
                <a:spcPct val="100000"/>
              </a:lnSpc>
              <a:buNone/>
              <a:defRPr sz="1650" b="0" cap="none" baseline="0">
                <a:solidFill>
                  <a:schemeClr val="accent6"/>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1956964" y="2138498"/>
            <a:ext cx="2920217" cy="23035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999975" y="1539086"/>
            <a:ext cx="2924849" cy="535364"/>
          </a:xfrm>
        </p:spPr>
        <p:txBody>
          <a:bodyPr anchor="b">
            <a:noAutofit/>
          </a:bodyPr>
          <a:lstStyle>
            <a:lvl1pPr marL="0" indent="0" algn="l">
              <a:lnSpc>
                <a:spcPct val="100000"/>
              </a:lnSpc>
              <a:buNone/>
              <a:defRPr sz="1650" b="0" cap="none" baseline="0">
                <a:solidFill>
                  <a:schemeClr val="accent6"/>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999976" y="2138498"/>
            <a:ext cx="2924849" cy="23035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3/28/23</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13318220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3/28/23</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8" name="TextBox 7"/>
          <p:cNvSpPr txBox="1"/>
          <p:nvPr/>
        </p:nvSpPr>
        <p:spPr>
          <a:xfrm>
            <a:off x="1647129" y="480919"/>
            <a:ext cx="311727" cy="300082"/>
          </a:xfrm>
          <a:prstGeom prst="rect">
            <a:avLst/>
          </a:prstGeom>
          <a:noFill/>
        </p:spPr>
        <p:txBody>
          <a:bodyPr wrap="square" rtlCol="0">
            <a:spAutoFit/>
          </a:bodyPr>
          <a:lstStyle/>
          <a:p>
            <a:pPr algn="r"/>
            <a:r>
              <a:rPr lang="en-US" sz="1350" dirty="0">
                <a:solidFill>
                  <a:schemeClr val="accent6"/>
                </a:solidFill>
                <a:latin typeface="Wingdings 3" panose="05040102010807070707" pitchFamily="18" charset="2"/>
              </a:rPr>
              <a:t>z</a:t>
            </a:r>
            <a:endParaRPr lang="en-US" sz="75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8119417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smtClean="0"/>
              <a:t>3/28/23</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525837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165616" y="845662"/>
            <a:ext cx="311727" cy="300082"/>
          </a:xfrm>
          <a:prstGeom prst="rect">
            <a:avLst/>
          </a:prstGeom>
          <a:noFill/>
        </p:spPr>
        <p:txBody>
          <a:bodyPr wrap="square" rtlCol="0">
            <a:spAutoFit/>
          </a:bodyPr>
          <a:lstStyle/>
          <a:p>
            <a:pPr algn="r"/>
            <a:r>
              <a:rPr lang="en-US" sz="1350" dirty="0">
                <a:solidFill>
                  <a:schemeClr val="accent6"/>
                </a:solidFill>
                <a:latin typeface="Wingdings 3" panose="05040102010807070707" pitchFamily="18" charset="2"/>
              </a:rPr>
              <a:t>z</a:t>
            </a:r>
            <a:endParaRPr lang="en-US" sz="75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477743" y="961839"/>
            <a:ext cx="1998271" cy="1427431"/>
          </a:xfrm>
        </p:spPr>
        <p:txBody>
          <a:bodyPr anchor="b">
            <a:normAutofit/>
          </a:bodyPr>
          <a:lstStyle>
            <a:lvl1pPr algn="l">
              <a:defRPr sz="1800"/>
            </a:lvl1pPr>
          </a:lstStyle>
          <a:p>
            <a:r>
              <a:rPr lang="en-GB"/>
              <a:t>Click to edit Master title style</a:t>
            </a:r>
            <a:endParaRPr lang="en-US" dirty="0"/>
          </a:p>
        </p:txBody>
      </p:sp>
      <p:sp>
        <p:nvSpPr>
          <p:cNvPr id="3" name="Content Placeholder 2"/>
          <p:cNvSpPr>
            <a:spLocks noGrp="1"/>
          </p:cNvSpPr>
          <p:nvPr>
            <p:ph idx="1"/>
          </p:nvPr>
        </p:nvSpPr>
        <p:spPr>
          <a:xfrm>
            <a:off x="3840115" y="604363"/>
            <a:ext cx="4084709" cy="393309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7742" y="2389616"/>
            <a:ext cx="1998271" cy="1789798"/>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3/28/23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72844731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5060296" y="2422"/>
            <a:ext cx="3472301" cy="51435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1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10" name="TextBox 9"/>
          <p:cNvSpPr txBox="1"/>
          <p:nvPr/>
        </p:nvSpPr>
        <p:spPr>
          <a:xfrm>
            <a:off x="1166015" y="845662"/>
            <a:ext cx="311727" cy="300082"/>
          </a:xfrm>
          <a:prstGeom prst="rect">
            <a:avLst/>
          </a:prstGeom>
          <a:noFill/>
        </p:spPr>
        <p:txBody>
          <a:bodyPr wrap="square" rtlCol="0">
            <a:spAutoFit/>
          </a:bodyPr>
          <a:lstStyle/>
          <a:p>
            <a:pPr algn="r"/>
            <a:r>
              <a:rPr lang="en-US" sz="1350" dirty="0">
                <a:solidFill>
                  <a:schemeClr val="accent6"/>
                </a:solidFill>
                <a:latin typeface="Wingdings 3" panose="05040102010807070707" pitchFamily="18" charset="2"/>
              </a:rPr>
              <a:t>z</a:t>
            </a:r>
            <a:endParaRPr lang="en-US" sz="75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478430" y="961839"/>
            <a:ext cx="2978240" cy="1425355"/>
          </a:xfrm>
        </p:spPr>
        <p:txBody>
          <a:bodyPr anchor="b">
            <a:normAutofit/>
          </a:bodyPr>
          <a:lstStyle>
            <a:lvl1pPr algn="l">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1477741" y="2387196"/>
            <a:ext cx="2978906" cy="1789796"/>
          </a:xfrm>
        </p:spPr>
        <p:txBody>
          <a:bodyPr>
            <a:normAutofit/>
          </a:bodyPr>
          <a:lstStyle>
            <a:lvl1pPr marL="0" indent="0" algn="l">
              <a:buNone/>
              <a:defRPr sz="15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3/28/23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28666546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1645677" y="480919"/>
            <a:ext cx="311727" cy="300082"/>
          </a:xfrm>
          <a:prstGeom prst="rect">
            <a:avLst/>
          </a:prstGeom>
          <a:noFill/>
        </p:spPr>
        <p:txBody>
          <a:bodyPr wrap="square" rtlCol="0">
            <a:spAutoFit/>
          </a:bodyPr>
          <a:lstStyle/>
          <a:p>
            <a:pPr algn="r"/>
            <a:r>
              <a:rPr lang="en-US" sz="1350" dirty="0">
                <a:solidFill>
                  <a:schemeClr val="accent6"/>
                </a:solidFill>
                <a:latin typeface="Wingdings 3" panose="05040102010807070707" pitchFamily="18" charset="2"/>
              </a:rPr>
              <a:t>z</a:t>
            </a:r>
            <a:endParaRPr lang="en-US" sz="75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58857" y="606042"/>
            <a:ext cx="5965568" cy="807922"/>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3/28/23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63485970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7752856" y="300504"/>
            <a:ext cx="311727" cy="300082"/>
          </a:xfrm>
          <a:prstGeom prst="rect">
            <a:avLst/>
          </a:prstGeom>
          <a:noFill/>
        </p:spPr>
        <p:txBody>
          <a:bodyPr wrap="square" rtlCol="0">
            <a:spAutoFit/>
          </a:bodyPr>
          <a:lstStyle/>
          <a:p>
            <a:pPr algn="r"/>
            <a:r>
              <a:rPr lang="en-US" sz="1350" dirty="0">
                <a:solidFill>
                  <a:schemeClr val="accent6"/>
                </a:solidFill>
                <a:latin typeface="Wingdings 3" panose="05040102010807070707" pitchFamily="18" charset="2"/>
              </a:rPr>
              <a:t>z</a:t>
            </a:r>
            <a:endParaRPr lang="en-US" sz="75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6929536" y="604363"/>
            <a:ext cx="994889" cy="3933095"/>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956564" y="727807"/>
            <a:ext cx="4850177" cy="380965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3/28/23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32766336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84"/>
        <p:cNvGrpSpPr/>
        <p:nvPr/>
      </p:nvGrpSpPr>
      <p:grpSpPr>
        <a:xfrm>
          <a:off x="0" y="0"/>
          <a:ext cx="0" cy="0"/>
          <a:chOff x="0" y="0"/>
          <a:chExt cx="0" cy="0"/>
        </a:xfrm>
      </p:grpSpPr>
      <p:sp>
        <p:nvSpPr>
          <p:cNvPr id="88" name="Google Shape;88;p4"/>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89" name="Google Shape;89;p4"/>
          <p:cNvSpPr txBox="1">
            <a:spLocks noGrp="1"/>
          </p:cNvSpPr>
          <p:nvPr>
            <p:ph type="body" idx="1"/>
          </p:nvPr>
        </p:nvSpPr>
        <p:spPr>
          <a:xfrm>
            <a:off x="1303800" y="1990050"/>
            <a:ext cx="70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0" name="Google Shape;90;p4"/>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219968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91"/>
        <p:cNvGrpSpPr/>
        <p:nvPr/>
      </p:nvGrpSpPr>
      <p:grpSpPr>
        <a:xfrm>
          <a:off x="0" y="0"/>
          <a:ext cx="0" cy="0"/>
          <a:chOff x="0" y="0"/>
          <a:chExt cx="0" cy="0"/>
        </a:xfrm>
      </p:grpSpPr>
      <p:sp>
        <p:nvSpPr>
          <p:cNvPr id="95" name="Google Shape;95;p5"/>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6" name="Google Shape;96;p5"/>
          <p:cNvSpPr txBox="1">
            <a:spLocks noGrp="1"/>
          </p:cNvSpPr>
          <p:nvPr>
            <p:ph type="body" idx="1"/>
          </p:nvPr>
        </p:nvSpPr>
        <p:spPr>
          <a:xfrm>
            <a:off x="1303800" y="1990050"/>
            <a:ext cx="34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7" name="Google Shape;97;p5"/>
          <p:cNvSpPr txBox="1">
            <a:spLocks noGrp="1"/>
          </p:cNvSpPr>
          <p:nvPr>
            <p:ph type="body" idx="2"/>
          </p:nvPr>
        </p:nvSpPr>
        <p:spPr>
          <a:xfrm>
            <a:off x="4903650" y="1990050"/>
            <a:ext cx="34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p5"/>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044265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123846" y="1578901"/>
            <a:ext cx="7020154" cy="3564599"/>
          </a:xfrm>
          <a:prstGeom prst="rect">
            <a:avLst/>
          </a:prstGeom>
        </p:spPr>
      </p:pic>
      <p:pic>
        <p:nvPicPr>
          <p:cNvPr id="15" name="Picture 14"/>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 y="0"/>
            <a:ext cx="9142400" cy="5143500"/>
          </a:xfrm>
          <a:prstGeom prst="rect">
            <a:avLst/>
          </a:prstGeom>
        </p:spPr>
      </p:pic>
      <p:sp>
        <p:nvSpPr>
          <p:cNvPr id="8" name="Rectangle 7"/>
          <p:cNvSpPr/>
          <p:nvPr/>
        </p:nvSpPr>
        <p:spPr>
          <a:xfrm>
            <a:off x="0" y="0"/>
            <a:ext cx="723131"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958857" y="606042"/>
            <a:ext cx="5968748" cy="80792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080199" y="1539087"/>
            <a:ext cx="5847405" cy="299837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607549" y="3952953"/>
            <a:ext cx="1997047" cy="137160"/>
          </a:xfrm>
          <a:prstGeom prst="rect">
            <a:avLst/>
          </a:prstGeom>
        </p:spPr>
        <p:txBody>
          <a:bodyPr vert="horz" lIns="91440" tIns="18288" rIns="91440" bIns="45720" rtlCol="0" anchor="t"/>
          <a:lstStyle>
            <a:lvl1pPr algn="r">
              <a:defRPr sz="600">
                <a:solidFill>
                  <a:schemeClr val="tx1">
                    <a:tint val="75000"/>
                  </a:schemeClr>
                </a:solidFill>
                <a:latin typeface="+mn-lt"/>
              </a:defRPr>
            </a:lvl1pPr>
          </a:lstStyle>
          <a:p>
            <a:fld id="{3CBC1C18-307B-4F68-A007-B5B542270E8D}" type="datetimeFigureOut">
              <a:rPr lang="en-US" smtClean="0"/>
              <a:t>3/28/23</a:t>
            </a:fld>
            <a:endParaRPr lang="en-US" dirty="0"/>
          </a:p>
        </p:txBody>
      </p:sp>
      <p:sp>
        <p:nvSpPr>
          <p:cNvPr id="5" name="Footer Placeholder 4"/>
          <p:cNvSpPr>
            <a:spLocks noGrp="1"/>
          </p:cNvSpPr>
          <p:nvPr>
            <p:ph type="ftr" sz="quarter" idx="3"/>
          </p:nvPr>
        </p:nvSpPr>
        <p:spPr>
          <a:xfrm rot="5400000">
            <a:off x="-1677848" y="2745858"/>
            <a:ext cx="4414014" cy="134382"/>
          </a:xfrm>
          <a:prstGeom prst="rect">
            <a:avLst/>
          </a:prstGeom>
        </p:spPr>
        <p:txBody>
          <a:bodyPr vert="horz" lIns="91440" tIns="45720" rIns="91440" bIns="18288" rtlCol="0" anchor="b"/>
          <a:lstStyle>
            <a:lvl1pPr algn="r">
              <a:defRPr sz="60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118806" y="123445"/>
            <a:ext cx="477545" cy="242138"/>
          </a:xfrm>
          <a:prstGeom prst="rect">
            <a:avLst/>
          </a:prstGeom>
        </p:spPr>
        <p:txBody>
          <a:bodyPr vert="horz" lIns="91440" tIns="45720" rIns="45720" bIns="45720" rtlCol="0" anchor="ctr"/>
          <a:lstStyle>
            <a:lvl1pPr algn="r">
              <a:defRPr sz="1350">
                <a:solidFill>
                  <a:schemeClr val="tx1">
                    <a:tint val="75000"/>
                  </a:schemeClr>
                </a:solidFill>
              </a:defRPr>
            </a:lvl1pPr>
          </a:lstStyle>
          <a:p>
            <a:pPr marL="0" lvl="0" indent="0" algn="r" rtl="0">
              <a:spcBef>
                <a:spcPts val="0"/>
              </a:spcBef>
              <a:spcAft>
                <a:spcPts val="0"/>
              </a:spcAft>
              <a:buNone/>
            </a:pPr>
            <a:fld id="{00000000-1234-1234-1234-123412341234}" type="slidenum">
              <a:rPr lang="en-GB" smtClean="0"/>
              <a:t>‹#›</a:t>
            </a:fld>
            <a:endParaRPr lang="en-GB"/>
          </a:p>
        </p:txBody>
      </p:sp>
      <p:sp>
        <p:nvSpPr>
          <p:cNvPr id="57" name="Rectangle 56"/>
          <p:cNvSpPr/>
          <p:nvPr/>
        </p:nvSpPr>
        <p:spPr>
          <a:xfrm>
            <a:off x="721532"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75940093"/>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Lst>
  <p:hf sldNum="0" hdr="0" ftr="0" dt="0"/>
  <p:txStyles>
    <p:titleStyle>
      <a:lvl1pPr algn="r" defTabSz="685800" rtl="0" eaLnBrk="1" latinLnBrk="0" hangingPunct="1">
        <a:lnSpc>
          <a:spcPct val="90000"/>
        </a:lnSpc>
        <a:spcBef>
          <a:spcPct val="0"/>
        </a:spcBef>
        <a:buNone/>
        <a:defRPr sz="2550" b="0" i="0" kern="1200" cap="none">
          <a:solidFill>
            <a:schemeClr val="tx1"/>
          </a:solidFill>
          <a:effectLst/>
          <a:latin typeface="+mj-lt"/>
          <a:ea typeface="+mj-ea"/>
          <a:cs typeface="+mj-cs"/>
        </a:defRPr>
      </a:lvl1pPr>
    </p:titleStyle>
    <p:bodyStyle>
      <a:lvl1pPr marL="258366" indent="-258366" algn="l" defTabSz="685800" rtl="0" eaLnBrk="1" latinLnBrk="0" hangingPunct="1">
        <a:lnSpc>
          <a:spcPct val="120000"/>
        </a:lnSpc>
        <a:spcBef>
          <a:spcPts val="750"/>
        </a:spcBef>
        <a:spcAft>
          <a:spcPts val="450"/>
        </a:spcAft>
        <a:buClr>
          <a:schemeClr val="accent6"/>
        </a:buClr>
        <a:buSzPct val="90000"/>
        <a:buFont typeface="Wingdings" panose="05000000000000000000" pitchFamily="2" charset="2"/>
        <a:buChar char="§"/>
        <a:defRPr sz="1500" kern="1200">
          <a:solidFill>
            <a:schemeClr val="tx1"/>
          </a:solidFill>
          <a:effectLst/>
          <a:latin typeface="+mn-lt"/>
          <a:ea typeface="+mn-ea"/>
          <a:cs typeface="+mn-cs"/>
        </a:defRPr>
      </a:lvl1pPr>
      <a:lvl2pPr marL="596504" indent="-253604"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350" kern="1200">
          <a:solidFill>
            <a:schemeClr val="tx1"/>
          </a:solidFill>
          <a:effectLst/>
          <a:latin typeface="+mn-lt"/>
          <a:ea typeface="+mn-ea"/>
          <a:cs typeface="+mn-cs"/>
        </a:defRPr>
      </a:lvl2pPr>
      <a:lvl3pPr marL="944166" indent="-25836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3pPr>
      <a:lvl4pPr marL="1282304" indent="-253604"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050" kern="1200">
          <a:solidFill>
            <a:schemeClr val="tx1"/>
          </a:solidFill>
          <a:effectLst/>
          <a:latin typeface="+mn-lt"/>
          <a:ea typeface="+mn-ea"/>
          <a:cs typeface="+mn-cs"/>
        </a:defRPr>
      </a:lvl4pPr>
      <a:lvl5pPr marL="1629966" indent="-25836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900" kern="1200">
          <a:solidFill>
            <a:schemeClr val="tx1"/>
          </a:solidFill>
          <a:effectLst/>
          <a:latin typeface="+mn-lt"/>
          <a:ea typeface="+mn-ea"/>
          <a:cs typeface="+mn-cs"/>
        </a:defRPr>
      </a:lvl5pPr>
      <a:lvl6pPr marL="1981962" indent="-25374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900" kern="1200" baseline="0">
          <a:solidFill>
            <a:schemeClr val="tx1"/>
          </a:solidFill>
          <a:effectLst/>
          <a:latin typeface="+mn-lt"/>
          <a:ea typeface="+mn-ea"/>
          <a:cs typeface="+mn-cs"/>
        </a:defRPr>
      </a:lvl6pPr>
      <a:lvl7pPr marL="2331720" indent="-25374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900" kern="1200" baseline="0">
          <a:solidFill>
            <a:schemeClr val="tx1"/>
          </a:solidFill>
          <a:effectLst/>
          <a:latin typeface="+mn-lt"/>
          <a:ea typeface="+mn-ea"/>
          <a:cs typeface="+mn-cs"/>
        </a:defRPr>
      </a:lvl7pPr>
      <a:lvl8pPr marL="2681478" indent="-25374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900" kern="1200" baseline="0">
          <a:solidFill>
            <a:schemeClr val="tx1"/>
          </a:solidFill>
          <a:effectLst/>
          <a:latin typeface="+mn-lt"/>
          <a:ea typeface="+mn-ea"/>
          <a:cs typeface="+mn-cs"/>
        </a:defRPr>
      </a:lvl8pPr>
      <a:lvl9pPr marL="3031236" indent="-25374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9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docs.google.com/document/d/1iaXoo6Lkfp261st6mtRtpOkUa9I_NRyBRdZ9k6UYibo/edit#heading=h.7soccckxmusx" TargetMode="External"/><Relationship Id="rId3" Type="http://schemas.openxmlformats.org/officeDocument/2006/relationships/image" Target="../media/image1.jpeg"/><Relationship Id="rId7" Type="http://schemas.openxmlformats.org/officeDocument/2006/relationships/hyperlink" Target="https://docs.google.com/document/d/1iaXoo6Lkfp261st6mtRtpOkUa9I_NRyBRdZ9k6UYibo/edit#heading=h.alfsedt91wy" TargetMode="External"/><Relationship Id="rId12"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hyperlink" Target="https://docs.google.com/document/d/1iaXoo6Lkfp261st6mtRtpOkUa9I_NRyBRdZ9k6UYibo/edit#heading=h.63zl7onlnpbh" TargetMode="External"/><Relationship Id="rId11" Type="http://schemas.openxmlformats.org/officeDocument/2006/relationships/hyperlink" Target="https://docs.google.com/document/d/1iaXoo6Lkfp261st6mtRtpOkUa9I_NRyBRdZ9k6UYibo/edit#heading=h.x5ptu79luvrh" TargetMode="External"/><Relationship Id="rId5" Type="http://schemas.openxmlformats.org/officeDocument/2006/relationships/image" Target="../media/image3.png"/><Relationship Id="rId10" Type="http://schemas.openxmlformats.org/officeDocument/2006/relationships/hyperlink" Target="https://docs.google.com/document/d/1iaXoo6Lkfp261st6mtRtpOkUa9I_NRyBRdZ9k6UYibo/edit#heading=h.pe94ju8blrkh" TargetMode="External"/><Relationship Id="rId4" Type="http://schemas.openxmlformats.org/officeDocument/2006/relationships/image" Target="../media/image2.png"/><Relationship Id="rId9" Type="http://schemas.openxmlformats.org/officeDocument/2006/relationships/hyperlink" Target="https://docs.google.com/document/d/1iaXoo6Lkfp261st6mtRtpOkUa9I_NRyBRdZ9k6UYibo/edit#heading=h.rqyifx5bdg43"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7.jpeg"/><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8.jpe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image" Target="../media/image9.jpeg"/><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image" Target="../media/image10.jpeg"/><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108/03090590710721745" TargetMode="External"/><Relationship Id="rId3" Type="http://schemas.openxmlformats.org/officeDocument/2006/relationships/image" Target="../media/image1.jpeg"/><Relationship Id="rId7" Type="http://schemas.microsoft.com/office/2007/relationships/hdphoto" Target="../media/hdphoto1.wdp"/><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12.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54" name="Rectangle 35">
            <a:extLst>
              <a:ext uri="{FF2B5EF4-FFF2-40B4-BE49-F238E27FC236}">
                <a16:creationId xmlns:a16="http://schemas.microsoft.com/office/drawing/2014/main" id="{A683DBC4-DF1F-47B4-A427-3A02BF6FCA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51414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5" name="Picture 37">
            <a:extLst>
              <a:ext uri="{FF2B5EF4-FFF2-40B4-BE49-F238E27FC236}">
                <a16:creationId xmlns:a16="http://schemas.microsoft.com/office/drawing/2014/main" id="{5B505947-2EDE-4036-BAB7-9D467D50A8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56" name="Picture 39">
            <a:extLst>
              <a:ext uri="{FF2B5EF4-FFF2-40B4-BE49-F238E27FC236}">
                <a16:creationId xmlns:a16="http://schemas.microsoft.com/office/drawing/2014/main" id="{88E107CE-A324-40CD-893D-2D871179D4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57" name="Rectangle 41">
            <a:extLst>
              <a:ext uri="{FF2B5EF4-FFF2-40B4-BE49-F238E27FC236}">
                <a16:creationId xmlns:a16="http://schemas.microsoft.com/office/drawing/2014/main" id="{C9206E69-8320-4953-8527-D4C926A46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43">
            <a:extLst>
              <a:ext uri="{FF2B5EF4-FFF2-40B4-BE49-F238E27FC236}">
                <a16:creationId xmlns:a16="http://schemas.microsoft.com/office/drawing/2014/main" id="{EFB0BA3C-4542-415C-9AD5-4A65B973D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45">
            <a:extLst>
              <a:ext uri="{FF2B5EF4-FFF2-40B4-BE49-F238E27FC236}">
                <a16:creationId xmlns:a16="http://schemas.microsoft.com/office/drawing/2014/main" id="{D3FCC301-B2A8-4BFA-8ADD-314A8AC88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CCAFA-2E5E-876E-1EB3-CD336FFD9BF4}"/>
              </a:ext>
            </a:extLst>
          </p:cNvPr>
          <p:cNvSpPr>
            <a:spLocks noGrp="1"/>
          </p:cNvSpPr>
          <p:nvPr>
            <p:ph type="title"/>
          </p:nvPr>
        </p:nvSpPr>
        <p:spPr>
          <a:xfrm>
            <a:off x="1473333" y="606042"/>
            <a:ext cx="2981178" cy="807921"/>
          </a:xfrm>
        </p:spPr>
        <p:txBody>
          <a:bodyPr>
            <a:normAutofit/>
          </a:bodyPr>
          <a:lstStyle/>
          <a:p>
            <a:pPr algn="l"/>
            <a:r>
              <a:rPr lang="en-US" sz="2200"/>
              <a:t>BA(HONS) Business Management</a:t>
            </a:r>
          </a:p>
        </p:txBody>
      </p:sp>
      <p:sp>
        <p:nvSpPr>
          <p:cNvPr id="3" name="Content Placeholder 2">
            <a:extLst>
              <a:ext uri="{FF2B5EF4-FFF2-40B4-BE49-F238E27FC236}">
                <a16:creationId xmlns:a16="http://schemas.microsoft.com/office/drawing/2014/main" id="{67404C13-EEEB-960A-D4D8-096B8C25F25E}"/>
              </a:ext>
            </a:extLst>
          </p:cNvPr>
          <p:cNvSpPr>
            <a:spLocks noGrp="1"/>
          </p:cNvSpPr>
          <p:nvPr>
            <p:ph idx="1"/>
          </p:nvPr>
        </p:nvSpPr>
        <p:spPr>
          <a:xfrm>
            <a:off x="1473333" y="1539087"/>
            <a:ext cx="2979119" cy="2998371"/>
          </a:xfrm>
        </p:spPr>
        <p:txBody>
          <a:bodyPr>
            <a:normAutofit/>
          </a:bodyPr>
          <a:lstStyle/>
          <a:p>
            <a:r>
              <a:rPr lang="en-US" sz="1400" dirty="0"/>
              <a:t>Student name: </a:t>
            </a:r>
            <a:r>
              <a:rPr lang="en-US" sz="1400" dirty="0" err="1"/>
              <a:t>Szabina</a:t>
            </a:r>
            <a:r>
              <a:rPr lang="en-US" sz="1400" dirty="0"/>
              <a:t> Molnar</a:t>
            </a:r>
          </a:p>
          <a:p>
            <a:r>
              <a:rPr lang="en-US" sz="1400" dirty="0"/>
              <a:t>Student number: 2121168</a:t>
            </a:r>
          </a:p>
          <a:p>
            <a:r>
              <a:rPr lang="en-US" sz="1400" dirty="0"/>
              <a:t>Course name: Managing people</a:t>
            </a:r>
          </a:p>
          <a:p>
            <a:r>
              <a:rPr lang="en-US" sz="1400" dirty="0"/>
              <a:t>Lecturer name: Nishi </a:t>
            </a:r>
            <a:r>
              <a:rPr lang="en-US" sz="1400" dirty="0" err="1"/>
              <a:t>Ramsurrun</a:t>
            </a:r>
            <a:endParaRPr lang="en-US" sz="1400" dirty="0"/>
          </a:p>
          <a:p>
            <a:r>
              <a:rPr lang="en-US" sz="1400" dirty="0"/>
              <a:t>Session: February 2023 Term</a:t>
            </a:r>
          </a:p>
        </p:txBody>
      </p:sp>
      <p:sp>
        <p:nvSpPr>
          <p:cNvPr id="60" name="Rectangle 47">
            <a:extLst>
              <a:ext uri="{FF2B5EF4-FFF2-40B4-BE49-F238E27FC236}">
                <a16:creationId xmlns:a16="http://schemas.microsoft.com/office/drawing/2014/main" id="{341BA995-C21C-4D29-BE49-3CBE571895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58221" y="0"/>
            <a:ext cx="3481985"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DEFB1F9-E6DE-D9FE-E1D3-C9A6104B8F6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bwMode="auto">
          <a:xfrm>
            <a:off x="5297517" y="2074248"/>
            <a:ext cx="2991270" cy="994596"/>
          </a:xfrm>
          <a:prstGeom prst="rect">
            <a:avLst/>
          </a:prstGeom>
          <a:noFill/>
          <a:ln w="12700">
            <a:noFill/>
          </a:ln>
        </p:spPr>
      </p:pic>
      <p:sp>
        <p:nvSpPr>
          <p:cNvPr id="61" name="Rectangle 49">
            <a:extLst>
              <a:ext uri="{FF2B5EF4-FFF2-40B4-BE49-F238E27FC236}">
                <a16:creationId xmlns:a16="http://schemas.microsoft.com/office/drawing/2014/main" id="{F6B63D7C-DA20-4B10-8164-8F1ACA90E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42784" y="183066"/>
            <a:ext cx="3104815" cy="4775942"/>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51">
            <a:extLst>
              <a:ext uri="{FF2B5EF4-FFF2-40B4-BE49-F238E27FC236}">
                <a16:creationId xmlns:a16="http://schemas.microsoft.com/office/drawing/2014/main" id="{BCEB1DFB-E9D4-4418-85B6-90079F8894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038"/>
            <a:ext cx="20574" cy="51434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035165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276"/>
        <p:cNvGrpSpPr/>
        <p:nvPr/>
      </p:nvGrpSpPr>
      <p:grpSpPr>
        <a:xfrm>
          <a:off x="0" y="0"/>
          <a:ext cx="0" cy="0"/>
          <a:chOff x="0" y="0"/>
          <a:chExt cx="0" cy="0"/>
        </a:xfrm>
      </p:grpSpPr>
      <p:sp>
        <p:nvSpPr>
          <p:cNvPr id="278" name="Google Shape;278;p13"/>
          <p:cNvSpPr txBox="1">
            <a:spLocks noGrp="1"/>
          </p:cNvSpPr>
          <p:nvPr>
            <p:ph type="subTitle" idx="1"/>
          </p:nvPr>
        </p:nvSpPr>
        <p:spPr>
          <a:xfrm>
            <a:off x="980617" y="870332"/>
            <a:ext cx="5514451" cy="2811380"/>
          </a:xfrm>
          <a:prstGeom prst="rect">
            <a:avLst/>
          </a:prstGeom>
        </p:spPr>
        <p:txBody>
          <a:bodyPr spcFirstLastPara="1" lIns="91425" tIns="91425" rIns="91425" bIns="91425" anchor="ctr" anchorCtr="0">
            <a:normAutofit/>
          </a:bodyPr>
          <a:lstStyle/>
          <a:p>
            <a:pPr marL="0" lvl="0" indent="0" algn="ctr" rtl="0">
              <a:spcBef>
                <a:spcPts val="0"/>
              </a:spcBef>
              <a:spcAft>
                <a:spcPts val="600"/>
              </a:spcAft>
              <a:buNone/>
            </a:pPr>
            <a:r>
              <a:rPr lang="en-GB" sz="2100" b="1" dirty="0">
                <a:latin typeface="Maven Pro"/>
                <a:ea typeface="Maven Pro"/>
                <a:cs typeface="Maven Pro"/>
                <a:sym typeface="Maven Pro"/>
              </a:rPr>
              <a:t>Gordon Ramsey Restaurant</a:t>
            </a:r>
          </a:p>
          <a:p>
            <a:pPr marL="0" lvl="0" indent="0" algn="ctr" rtl="0">
              <a:spcBef>
                <a:spcPts val="0"/>
              </a:spcBef>
              <a:spcAft>
                <a:spcPts val="600"/>
              </a:spcAft>
              <a:buNone/>
            </a:pPr>
            <a:r>
              <a:rPr lang="en-GB" sz="2100" b="1" dirty="0">
                <a:latin typeface="Maven Pro"/>
                <a:sym typeface="Maven Pro"/>
              </a:rPr>
              <a:t>Indian Palace</a:t>
            </a:r>
            <a:endParaRPr lang="en-GB" sz="2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Shape 282"/>
        <p:cNvGrpSpPr/>
        <p:nvPr/>
      </p:nvGrpSpPr>
      <p:grpSpPr>
        <a:xfrm>
          <a:off x="0" y="0"/>
          <a:ext cx="0" cy="0"/>
          <a:chOff x="0" y="0"/>
          <a:chExt cx="0" cy="0"/>
        </a:xfrm>
      </p:grpSpPr>
      <p:pic>
        <p:nvPicPr>
          <p:cNvPr id="290" name="Picture 289">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292" name="Picture 291">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294" name="Rectangle 293">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6" name="Rectangle 295">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8" name="Rectangle 297">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0" name="Rectangle 299">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2" name="TextBox 301">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480918"/>
            <a:ext cx="311727" cy="276999"/>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304" name="Rectangle 303">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51414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6" name="Picture 305">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308" name="Picture 307">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310" name="Rectangle 309">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2" name="Rectangle 311">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4" name="Rectangle 313">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3" name="Google Shape;283;p14"/>
          <p:cNvSpPr txBox="1">
            <a:spLocks noGrp="1"/>
          </p:cNvSpPr>
          <p:nvPr>
            <p:ph type="title"/>
          </p:nvPr>
        </p:nvSpPr>
        <p:spPr>
          <a:xfrm>
            <a:off x="1477352" y="606042"/>
            <a:ext cx="6456028" cy="807921"/>
          </a:xfrm>
          <a:prstGeom prst="rect">
            <a:avLst/>
          </a:prstGeom>
        </p:spPr>
        <p:txBody>
          <a:bodyPr spcFirstLastPara="1" vert="horz" lIns="91440" tIns="45720" rIns="91440" bIns="45720" rtlCol="0" anchor="t" anchorCtr="0">
            <a:normAutofit/>
          </a:bodyPr>
          <a:lstStyle/>
          <a:p>
            <a:pPr marL="0" lvl="0" indent="0" algn="l" defTabSz="914400">
              <a:spcBef>
                <a:spcPct val="0"/>
              </a:spcBef>
              <a:spcAft>
                <a:spcPts val="0"/>
              </a:spcAft>
            </a:pPr>
            <a:r>
              <a:rPr lang="en-US" sz="3400" dirty="0"/>
              <a:t>Contents</a:t>
            </a:r>
          </a:p>
        </p:txBody>
      </p:sp>
      <p:sp>
        <p:nvSpPr>
          <p:cNvPr id="284" name="Google Shape;284;p14"/>
          <p:cNvSpPr txBox="1">
            <a:spLocks noGrp="1"/>
          </p:cNvSpPr>
          <p:nvPr>
            <p:ph type="body" idx="1"/>
          </p:nvPr>
        </p:nvSpPr>
        <p:spPr>
          <a:xfrm>
            <a:off x="1112363" y="1238835"/>
            <a:ext cx="2550616" cy="3298623"/>
          </a:xfrm>
          <a:prstGeom prst="rect">
            <a:avLst/>
          </a:prstGeom>
        </p:spPr>
        <p:txBody>
          <a:bodyPr spcFirstLastPara="1" vert="horz" lIns="91440" tIns="45720" rIns="91440" bIns="45720" rtlCol="0" anchor="ctr" anchorCtr="0">
            <a:normAutofit fontScale="92500"/>
          </a:bodyPr>
          <a:lstStyle/>
          <a:p>
            <a:pPr marL="0" lvl="0" indent="0" defTabSz="914400">
              <a:lnSpc>
                <a:spcPct val="110000"/>
              </a:lnSpc>
              <a:spcBef>
                <a:spcPts val="0"/>
              </a:spcBef>
              <a:spcAft>
                <a:spcPts val="600"/>
              </a:spcAft>
              <a:buSzPct val="90000"/>
              <a:buFont typeface="Wingdings" panose="05000000000000000000" pitchFamily="2" charset="2"/>
              <a:buChar char="§"/>
            </a:pPr>
            <a:endParaRPr lang="en-US" sz="900" b="1" dirty="0">
              <a:sym typeface="Times New Roman"/>
            </a:endParaRPr>
          </a:p>
          <a:p>
            <a:pPr marL="457200" lvl="0" indent="-304800" defTabSz="914400">
              <a:lnSpc>
                <a:spcPct val="110000"/>
              </a:lnSpc>
              <a:spcBef>
                <a:spcPts val="1500"/>
              </a:spcBef>
              <a:spcAft>
                <a:spcPts val="600"/>
              </a:spcAft>
              <a:buSzPct val="90000"/>
              <a:buFont typeface="Wingdings" panose="05000000000000000000" pitchFamily="2" charset="2"/>
              <a:buChar char="§"/>
            </a:pPr>
            <a:r>
              <a:rPr lang="en-US" sz="1200" b="1" dirty="0">
                <a:uFill>
                  <a:noFill/>
                </a:uFill>
                <a:latin typeface="Times New Roman" panose="02020603050405020304" pitchFamily="18" charset="0"/>
                <a:cs typeface="Times New Roman" panose="02020603050405020304" pitchFamily="18" charset="0"/>
                <a:sym typeface="Times New Roman"/>
                <a:hlinkClick r:id="rId6">
                  <a:extLst>
                    <a:ext uri="{A12FA001-AC4F-418D-AE19-62706E023703}">
                      <ahyp:hlinkClr xmlns:ahyp="http://schemas.microsoft.com/office/drawing/2018/hyperlinkcolor" val="tx"/>
                    </a:ext>
                  </a:extLst>
                </a:hlinkClick>
              </a:rPr>
              <a:t>About	</a:t>
            </a:r>
            <a:r>
              <a:rPr lang="en-US" sz="1200" b="1" dirty="0">
                <a:latin typeface="Times New Roman" panose="02020603050405020304" pitchFamily="18" charset="0"/>
                <a:cs typeface="Times New Roman" panose="02020603050405020304" pitchFamily="18" charset="0"/>
                <a:sym typeface="Times New Roman"/>
              </a:rPr>
              <a:t>the business</a:t>
            </a:r>
          </a:p>
          <a:p>
            <a:pPr marL="457200" lvl="0" indent="-304800" defTabSz="914400">
              <a:lnSpc>
                <a:spcPct val="110000"/>
              </a:lnSpc>
              <a:spcBef>
                <a:spcPts val="0"/>
              </a:spcBef>
              <a:spcAft>
                <a:spcPts val="600"/>
              </a:spcAft>
              <a:buSzPct val="90000"/>
              <a:buFont typeface="Wingdings" panose="05000000000000000000" pitchFamily="2" charset="2"/>
              <a:buChar char="§"/>
            </a:pPr>
            <a:r>
              <a:rPr lang="en-US" sz="1200" b="1" dirty="0">
                <a:uFill>
                  <a:noFill/>
                </a:uFill>
                <a:latin typeface="Times New Roman" panose="02020603050405020304" pitchFamily="18" charset="0"/>
                <a:cs typeface="Times New Roman" panose="02020603050405020304" pitchFamily="18" charset="0"/>
                <a:sym typeface="Times New Roman"/>
                <a:hlinkClick r:id="rId7">
                  <a:extLst>
                    <a:ext uri="{A12FA001-AC4F-418D-AE19-62706E023703}">
                      <ahyp:hlinkClr xmlns:ahyp="http://schemas.microsoft.com/office/drawing/2018/hyperlinkcolor" val="tx"/>
                    </a:ext>
                  </a:extLst>
                </a:hlinkClick>
              </a:rPr>
              <a:t>Short term strategies to acquire talent	</a:t>
            </a:r>
            <a:r>
              <a:rPr lang="en-US" sz="1200" b="1" dirty="0">
                <a:uFill>
                  <a:noFill/>
                </a:uFill>
                <a:latin typeface="Times New Roman" panose="02020603050405020304" pitchFamily="18" charset="0"/>
                <a:cs typeface="Times New Roman" panose="02020603050405020304" pitchFamily="18" charset="0"/>
                <a:sym typeface="Times New Roman"/>
                <a:hlinkClick r:id="rId8">
                  <a:extLst>
                    <a:ext uri="{A12FA001-AC4F-418D-AE19-62706E023703}">
                      <ahyp:hlinkClr xmlns:ahyp="http://schemas.microsoft.com/office/drawing/2018/hyperlinkcolor" val="tx"/>
                    </a:ext>
                  </a:extLst>
                </a:hlinkClick>
              </a:rPr>
              <a:t>	</a:t>
            </a:r>
            <a:endParaRPr lang="en-US" sz="1200" b="1" dirty="0">
              <a:latin typeface="Times New Roman" panose="02020603050405020304" pitchFamily="18" charset="0"/>
              <a:cs typeface="Times New Roman" panose="02020603050405020304" pitchFamily="18" charset="0"/>
              <a:sym typeface="Times New Roman"/>
            </a:endParaRPr>
          </a:p>
          <a:p>
            <a:pPr marL="457200" lvl="0" indent="-304800" defTabSz="914400">
              <a:lnSpc>
                <a:spcPct val="110000"/>
              </a:lnSpc>
              <a:spcBef>
                <a:spcPts val="0"/>
              </a:spcBef>
              <a:spcAft>
                <a:spcPts val="600"/>
              </a:spcAft>
              <a:buSzPct val="90000"/>
              <a:buFont typeface="Wingdings" panose="05000000000000000000" pitchFamily="2" charset="2"/>
              <a:buChar char="§"/>
            </a:pPr>
            <a:r>
              <a:rPr lang="en-US" sz="1200" b="1" dirty="0">
                <a:uFill>
                  <a:noFill/>
                </a:uFill>
                <a:latin typeface="Times New Roman" panose="02020603050405020304" pitchFamily="18" charset="0"/>
                <a:cs typeface="Times New Roman" panose="02020603050405020304" pitchFamily="18" charset="0"/>
                <a:sym typeface="Times New Roman"/>
                <a:hlinkClick r:id="rId9">
                  <a:extLst>
                    <a:ext uri="{A12FA001-AC4F-418D-AE19-62706E023703}">
                      <ahyp:hlinkClr xmlns:ahyp="http://schemas.microsoft.com/office/drawing/2018/hyperlinkcolor" val="tx"/>
                    </a:ext>
                  </a:extLst>
                </a:hlinkClick>
              </a:rPr>
              <a:t>Long term strategies	</a:t>
            </a:r>
            <a:r>
              <a:rPr lang="en-US" sz="1200" b="1" dirty="0">
                <a:uFill>
                  <a:noFill/>
                </a:uFill>
                <a:latin typeface="Times New Roman" panose="02020603050405020304" pitchFamily="18" charset="0"/>
                <a:cs typeface="Times New Roman" panose="02020603050405020304" pitchFamily="18" charset="0"/>
                <a:sym typeface="Times New Roman"/>
              </a:rPr>
              <a:t>to acquire talent</a:t>
            </a:r>
            <a:endParaRPr lang="en-US" sz="1200" b="1" dirty="0">
              <a:latin typeface="Times New Roman" panose="02020603050405020304" pitchFamily="18" charset="0"/>
              <a:cs typeface="Times New Roman" panose="02020603050405020304" pitchFamily="18" charset="0"/>
              <a:sym typeface="Times New Roman"/>
            </a:endParaRPr>
          </a:p>
          <a:p>
            <a:pPr marL="457200" lvl="0" indent="-304800" defTabSz="914400">
              <a:lnSpc>
                <a:spcPct val="110000"/>
              </a:lnSpc>
              <a:spcBef>
                <a:spcPts val="0"/>
              </a:spcBef>
              <a:spcAft>
                <a:spcPts val="600"/>
              </a:spcAft>
              <a:buSzPct val="90000"/>
              <a:buFont typeface="Wingdings" panose="05000000000000000000" pitchFamily="2" charset="2"/>
              <a:buChar char="§"/>
            </a:pPr>
            <a:r>
              <a:rPr lang="en-US" sz="1200" b="1" dirty="0">
                <a:uFill>
                  <a:noFill/>
                </a:uFill>
                <a:latin typeface="Times New Roman" panose="02020603050405020304" pitchFamily="18" charset="0"/>
                <a:cs typeface="Times New Roman" panose="02020603050405020304" pitchFamily="18" charset="0"/>
                <a:sym typeface="Times New Roman"/>
                <a:hlinkClick r:id="rId10">
                  <a:extLst>
                    <a:ext uri="{A12FA001-AC4F-418D-AE19-62706E023703}">
                      <ahyp:hlinkClr xmlns:ahyp="http://schemas.microsoft.com/office/drawing/2018/hyperlinkcolor" val="tx"/>
                    </a:ext>
                  </a:extLst>
                </a:hlinkClick>
              </a:rPr>
              <a:t>Monetary benefits to employees</a:t>
            </a:r>
            <a:endParaRPr lang="en-US" sz="1200" b="1" dirty="0">
              <a:latin typeface="Times New Roman" panose="02020603050405020304" pitchFamily="18" charset="0"/>
              <a:cs typeface="Times New Roman" panose="02020603050405020304" pitchFamily="18" charset="0"/>
              <a:sym typeface="Times New Roman"/>
            </a:endParaRPr>
          </a:p>
          <a:p>
            <a:pPr marL="457200" lvl="0" indent="-304800" defTabSz="914400">
              <a:lnSpc>
                <a:spcPct val="110000"/>
              </a:lnSpc>
              <a:spcBef>
                <a:spcPts val="0"/>
              </a:spcBef>
              <a:spcAft>
                <a:spcPts val="600"/>
              </a:spcAft>
              <a:buSzPct val="90000"/>
              <a:buFont typeface="Wingdings" panose="05000000000000000000" pitchFamily="2" charset="2"/>
              <a:buChar char="§"/>
            </a:pPr>
            <a:r>
              <a:rPr lang="en-US" sz="1200" b="1" dirty="0">
                <a:uFill>
                  <a:noFill/>
                </a:uFill>
                <a:latin typeface="Times New Roman" panose="02020603050405020304" pitchFamily="18" charset="0"/>
                <a:cs typeface="Times New Roman" panose="02020603050405020304" pitchFamily="18" charset="0"/>
                <a:sym typeface="Times New Roman"/>
                <a:hlinkClick r:id="rId11">
                  <a:extLst>
                    <a:ext uri="{A12FA001-AC4F-418D-AE19-62706E023703}">
                      <ahyp:hlinkClr xmlns:ahyp="http://schemas.microsoft.com/office/drawing/2018/hyperlinkcolor" val="tx"/>
                    </a:ext>
                  </a:extLst>
                </a:hlinkClick>
              </a:rPr>
              <a:t>Non-monetary benefits	</a:t>
            </a:r>
            <a:endParaRPr lang="en-US" sz="1200" b="1" dirty="0">
              <a:latin typeface="Times New Roman" panose="02020603050405020304" pitchFamily="18" charset="0"/>
              <a:cs typeface="Times New Roman" panose="02020603050405020304" pitchFamily="18" charset="0"/>
              <a:sym typeface="Times New Roman"/>
            </a:endParaRPr>
          </a:p>
          <a:p>
            <a:pPr marL="457200" lvl="0" indent="-304800" defTabSz="914400">
              <a:lnSpc>
                <a:spcPct val="110000"/>
              </a:lnSpc>
              <a:spcBef>
                <a:spcPts val="0"/>
              </a:spcBef>
              <a:spcAft>
                <a:spcPts val="600"/>
              </a:spcAft>
              <a:buSzPct val="90000"/>
              <a:buFont typeface="Wingdings" panose="05000000000000000000" pitchFamily="2" charset="2"/>
              <a:buChar char="§"/>
            </a:pPr>
            <a:r>
              <a:rPr lang="en-US" sz="1200" b="1" dirty="0">
                <a:latin typeface="Times New Roman" panose="02020603050405020304" pitchFamily="18" charset="0"/>
                <a:cs typeface="Times New Roman" panose="02020603050405020304" pitchFamily="18" charset="0"/>
                <a:sym typeface="Times New Roman"/>
              </a:rPr>
              <a:t>Conclusion</a:t>
            </a:r>
          </a:p>
          <a:p>
            <a:pPr marL="457200" lvl="0" indent="-304800" defTabSz="914400">
              <a:lnSpc>
                <a:spcPct val="110000"/>
              </a:lnSpc>
              <a:spcBef>
                <a:spcPts val="0"/>
              </a:spcBef>
              <a:spcAft>
                <a:spcPts val="600"/>
              </a:spcAft>
              <a:buSzPct val="90000"/>
              <a:buFont typeface="Wingdings" panose="05000000000000000000" pitchFamily="2" charset="2"/>
              <a:buChar char="§"/>
            </a:pPr>
            <a:r>
              <a:rPr lang="en-US" sz="1200" b="1" dirty="0">
                <a:latin typeface="Times New Roman" panose="02020603050405020304" pitchFamily="18" charset="0"/>
                <a:cs typeface="Times New Roman" panose="02020603050405020304" pitchFamily="18" charset="0"/>
                <a:sym typeface="Times New Roman"/>
              </a:rPr>
              <a:t>Further Recommendation</a:t>
            </a:r>
          </a:p>
          <a:p>
            <a:pPr marL="457200" lvl="0" indent="-304800" defTabSz="914400">
              <a:lnSpc>
                <a:spcPct val="110000"/>
              </a:lnSpc>
              <a:spcBef>
                <a:spcPts val="0"/>
              </a:spcBef>
              <a:spcAft>
                <a:spcPts val="600"/>
              </a:spcAft>
              <a:buSzPct val="90000"/>
              <a:buFont typeface="Wingdings" panose="05000000000000000000" pitchFamily="2" charset="2"/>
              <a:buChar char="§"/>
            </a:pPr>
            <a:r>
              <a:rPr lang="en-US" sz="1200" b="1" dirty="0">
                <a:latin typeface="Times New Roman" panose="02020603050405020304" pitchFamily="18" charset="0"/>
                <a:cs typeface="Times New Roman" panose="02020603050405020304" pitchFamily="18" charset="0"/>
                <a:sym typeface="Times New Roman"/>
              </a:rPr>
              <a:t>References</a:t>
            </a:r>
          </a:p>
          <a:p>
            <a:pPr marL="0" lvl="0" indent="0" defTabSz="914400">
              <a:lnSpc>
                <a:spcPct val="110000"/>
              </a:lnSpc>
              <a:spcBef>
                <a:spcPts val="1500"/>
              </a:spcBef>
              <a:spcAft>
                <a:spcPts val="600"/>
              </a:spcAft>
              <a:buSzPct val="90000"/>
              <a:buFont typeface="Wingdings" panose="05000000000000000000" pitchFamily="2" charset="2"/>
              <a:buChar char="§"/>
            </a:pPr>
            <a:endParaRPr lang="en-US" sz="900" dirty="0"/>
          </a:p>
        </p:txBody>
      </p:sp>
      <p:pic>
        <p:nvPicPr>
          <p:cNvPr id="285" name="Google Shape;285;p14"/>
          <p:cNvPicPr preferRelativeResize="0"/>
          <p:nvPr/>
        </p:nvPicPr>
        <p:blipFill rotWithShape="1">
          <a:blip r:embed="rId12"/>
          <a:srcRect r="5" b="29999"/>
          <a:stretch/>
        </p:blipFill>
        <p:spPr>
          <a:xfrm>
            <a:off x="4074744" y="1761584"/>
            <a:ext cx="3614230" cy="2530101"/>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16" name="Rectangle 315">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038"/>
            <a:ext cx="20574" cy="51434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289"/>
        <p:cNvGrpSpPr/>
        <p:nvPr/>
      </p:nvGrpSpPr>
      <p:grpSpPr>
        <a:xfrm>
          <a:off x="0" y="0"/>
          <a:ext cx="0" cy="0"/>
          <a:chOff x="0" y="0"/>
          <a:chExt cx="0" cy="0"/>
        </a:xfrm>
      </p:grpSpPr>
      <p:pic>
        <p:nvPicPr>
          <p:cNvPr id="292" name="Google Shape;292;p15"/>
          <p:cNvPicPr preferRelativeResize="0"/>
          <p:nvPr/>
        </p:nvPicPr>
        <p:blipFill rotWithShape="1">
          <a:blip r:embed="rId3">
            <a:duotone>
              <a:schemeClr val="bg2">
                <a:shade val="45000"/>
                <a:satMod val="135000"/>
              </a:schemeClr>
              <a:prstClr val="white"/>
            </a:duotone>
            <a:alphaModFix amt="25000"/>
          </a:blip>
          <a:srcRect t="1882" r="-2" b="12563"/>
          <a:stretch/>
        </p:blipFill>
        <p:spPr>
          <a:xfrm>
            <a:off x="114" y="10"/>
            <a:ext cx="9143772" cy="5143490"/>
          </a:xfrm>
          <a:prstGeom prst="rect">
            <a:avLst/>
          </a:prstGeom>
          <a:noFill/>
        </p:spPr>
      </p:pic>
      <p:sp>
        <p:nvSpPr>
          <p:cNvPr id="290" name="Google Shape;290;p15"/>
          <p:cNvSpPr txBox="1">
            <a:spLocks noGrp="1"/>
          </p:cNvSpPr>
          <p:nvPr>
            <p:ph type="title"/>
          </p:nvPr>
        </p:nvSpPr>
        <p:spPr>
          <a:xfrm>
            <a:off x="1958856" y="606042"/>
            <a:ext cx="5968748" cy="807921"/>
          </a:xfrm>
          <a:prstGeom prst="rect">
            <a:avLst/>
          </a:prstGeom>
        </p:spPr>
        <p:txBody>
          <a:bodyPr spcFirstLastPara="1" vert="horz" lIns="91440" tIns="45720" rIns="91440" bIns="45720" rtlCol="0" anchor="t" anchorCtr="0">
            <a:normAutofit/>
          </a:bodyPr>
          <a:lstStyle/>
          <a:p>
            <a:pPr marL="0" lvl="0" indent="0" algn="l" defTabSz="914400">
              <a:spcBef>
                <a:spcPct val="0"/>
              </a:spcBef>
              <a:spcAft>
                <a:spcPts val="0"/>
              </a:spcAft>
            </a:pPr>
            <a:r>
              <a:rPr lang="en-US" sz="3400"/>
              <a:t>About the business</a:t>
            </a:r>
          </a:p>
        </p:txBody>
      </p:sp>
      <p:sp>
        <p:nvSpPr>
          <p:cNvPr id="291" name="Google Shape;291;p15"/>
          <p:cNvSpPr txBox="1">
            <a:spLocks noGrp="1"/>
          </p:cNvSpPr>
          <p:nvPr>
            <p:ph type="body" idx="1"/>
          </p:nvPr>
        </p:nvSpPr>
        <p:spPr>
          <a:xfrm>
            <a:off x="1957934" y="1539087"/>
            <a:ext cx="5969670" cy="2998371"/>
          </a:xfrm>
          <a:prstGeom prst="rect">
            <a:avLst/>
          </a:prstGeom>
        </p:spPr>
        <p:txBody>
          <a:bodyPr spcFirstLastPara="1" vert="horz" lIns="91440" tIns="45720" rIns="91440" bIns="45720" rtlCol="0" anchor="ctr" anchorCtr="0">
            <a:normAutofit/>
          </a:bodyPr>
          <a:lstStyle/>
          <a:p>
            <a:pPr marL="457200" lvl="0" indent="-311150" defTabSz="914400">
              <a:spcBef>
                <a:spcPts val="0"/>
              </a:spcBef>
              <a:spcAft>
                <a:spcPts val="600"/>
              </a:spcAft>
              <a:buSzPct val="90000"/>
              <a:buFont typeface="Wingdings" panose="05000000000000000000" pitchFamily="2" charset="2"/>
              <a:buChar char="§"/>
            </a:pPr>
            <a:r>
              <a:rPr lang="en-US" dirty="0">
                <a:sym typeface="Times New Roman"/>
              </a:rPr>
              <a:t>New India themed restaurant to be inaugurated – Indian Palace</a:t>
            </a:r>
          </a:p>
          <a:p>
            <a:pPr marL="457200" lvl="0" indent="-311150" defTabSz="914400">
              <a:spcBef>
                <a:spcPts val="0"/>
              </a:spcBef>
              <a:spcAft>
                <a:spcPts val="600"/>
              </a:spcAft>
              <a:buSzPct val="90000"/>
              <a:buFont typeface="Wingdings" panose="05000000000000000000" pitchFamily="2" charset="2"/>
              <a:buChar char="§"/>
            </a:pPr>
            <a:r>
              <a:rPr lang="en-US" dirty="0">
                <a:sym typeface="Times New Roman"/>
              </a:rPr>
              <a:t>Gordon Ramsey is offering fine dining experience on complete new restaurant menu</a:t>
            </a:r>
          </a:p>
          <a:p>
            <a:pPr marL="457200" lvl="0" indent="-311150" defTabSz="914400">
              <a:spcBef>
                <a:spcPts val="0"/>
              </a:spcBef>
              <a:spcAft>
                <a:spcPts val="600"/>
              </a:spcAft>
              <a:buSzPct val="90000"/>
              <a:buFont typeface="Wingdings" panose="05000000000000000000" pitchFamily="2" charset="2"/>
              <a:buChar char="§"/>
            </a:pPr>
            <a:r>
              <a:rPr lang="en-US" dirty="0">
                <a:sym typeface="Times New Roman"/>
              </a:rPr>
              <a:t>Hiring is in progress and there are challenges</a:t>
            </a:r>
          </a:p>
          <a:p>
            <a:pPr marL="457200" lvl="0" indent="-311150" defTabSz="914400">
              <a:spcBef>
                <a:spcPts val="0"/>
              </a:spcBef>
              <a:spcAft>
                <a:spcPts val="600"/>
              </a:spcAft>
              <a:buSzPct val="90000"/>
              <a:buFont typeface="Wingdings" panose="05000000000000000000" pitchFamily="2" charset="2"/>
              <a:buChar char="§"/>
            </a:pPr>
            <a:r>
              <a:rPr lang="en-US" dirty="0">
                <a:sym typeface="Times New Roman"/>
              </a:rPr>
              <a:t>Strategies’ discussion is in progress for short term recruitment and long-term recruitment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Shape 296"/>
        <p:cNvGrpSpPr/>
        <p:nvPr/>
      </p:nvGrpSpPr>
      <p:grpSpPr>
        <a:xfrm>
          <a:off x="0" y="0"/>
          <a:ext cx="0" cy="0"/>
          <a:chOff x="0" y="0"/>
          <a:chExt cx="0" cy="0"/>
        </a:xfrm>
      </p:grpSpPr>
      <p:pic>
        <p:nvPicPr>
          <p:cNvPr id="1062" name="Picture 1061">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1064" name="Picture 1063">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1066" name="Rectangle 1065">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68" name="Rectangle 1067">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70" name="Rectangle 1069">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72" name="Rectangle 1071">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74" name="TextBox 1073">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480918"/>
            <a:ext cx="311727" cy="276999"/>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1076" name="Rectangle 1075">
            <a:extLst>
              <a:ext uri="{FF2B5EF4-FFF2-40B4-BE49-F238E27FC236}">
                <a16:creationId xmlns:a16="http://schemas.microsoft.com/office/drawing/2014/main" id="{E0FD3BE6-42AF-4DB6-A3B6-F879A81AD8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51414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78" name="Picture 1077">
            <a:extLst>
              <a:ext uri="{FF2B5EF4-FFF2-40B4-BE49-F238E27FC236}">
                <a16:creationId xmlns:a16="http://schemas.microsoft.com/office/drawing/2014/main" id="{F5BBAA22-23CD-49A7-B26C-BF3E0B830B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1080" name="Picture 1079">
            <a:extLst>
              <a:ext uri="{FF2B5EF4-FFF2-40B4-BE49-F238E27FC236}">
                <a16:creationId xmlns:a16="http://schemas.microsoft.com/office/drawing/2014/main" id="{19A4E5EA-9A8F-4B0F-97B2-4219590ADD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1082" name="Rectangle 1081">
            <a:extLst>
              <a:ext uri="{FF2B5EF4-FFF2-40B4-BE49-F238E27FC236}">
                <a16:creationId xmlns:a16="http://schemas.microsoft.com/office/drawing/2014/main" id="{8B2AECAC-4D7A-44FE-82A3-4F4E7C40AA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4" name="Rectangle 1083">
            <a:extLst>
              <a:ext uri="{FF2B5EF4-FFF2-40B4-BE49-F238E27FC236}">
                <a16:creationId xmlns:a16="http://schemas.microsoft.com/office/drawing/2014/main" id="{07CF9B3A-47A7-40CC-A48B-C907AA148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6" name="Rectangle 1085">
            <a:extLst>
              <a:ext uri="{FF2B5EF4-FFF2-40B4-BE49-F238E27FC236}">
                <a16:creationId xmlns:a16="http://schemas.microsoft.com/office/drawing/2014/main" id="{2BCCD6A9-FBF3-4766-A22F-60972DCD3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 name="Google Shape;297;p16"/>
          <p:cNvSpPr txBox="1">
            <a:spLocks noGrp="1"/>
          </p:cNvSpPr>
          <p:nvPr>
            <p:ph type="title"/>
          </p:nvPr>
        </p:nvSpPr>
        <p:spPr>
          <a:xfrm>
            <a:off x="1477352" y="606042"/>
            <a:ext cx="6456028" cy="807921"/>
          </a:xfrm>
          <a:prstGeom prst="rect">
            <a:avLst/>
          </a:prstGeom>
        </p:spPr>
        <p:txBody>
          <a:bodyPr spcFirstLastPara="1" vert="horz" lIns="91440" tIns="45720" rIns="91440" bIns="45720" rtlCol="0" anchor="t" anchorCtr="0">
            <a:normAutofit/>
          </a:bodyPr>
          <a:lstStyle/>
          <a:p>
            <a:pPr marL="0" lvl="0" indent="0" algn="l" defTabSz="914400">
              <a:spcBef>
                <a:spcPct val="0"/>
              </a:spcBef>
              <a:spcAft>
                <a:spcPts val="0"/>
              </a:spcAft>
            </a:pPr>
            <a:r>
              <a:rPr lang="en-US" sz="2900"/>
              <a:t>Short term strategies to acquire talent</a:t>
            </a:r>
          </a:p>
        </p:txBody>
      </p:sp>
      <p:pic>
        <p:nvPicPr>
          <p:cNvPr id="1026" name="Picture 2" descr="Expert Recruitment Strategies to Attract Top Talent">
            <a:extLst>
              <a:ext uri="{FF2B5EF4-FFF2-40B4-BE49-F238E27FC236}">
                <a16:creationId xmlns:a16="http://schemas.microsoft.com/office/drawing/2014/main" id="{BD88F11D-CE5B-DB4D-7BD7-2E159817466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1040" r="13761" b="-1"/>
          <a:stretch/>
        </p:blipFill>
        <p:spPr bwMode="auto">
          <a:xfrm>
            <a:off x="1121315" y="1453777"/>
            <a:ext cx="2851088" cy="2523038"/>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extLst>
            <a:ext uri="{909E8E84-426E-40DD-AFC4-6F175D3DCCD1}">
              <a14:hiddenFill xmlns:a14="http://schemas.microsoft.com/office/drawing/2010/main">
                <a:solidFill>
                  <a:srgbClr val="FFFFFF"/>
                </a:solidFill>
              </a14:hiddenFill>
            </a:ext>
          </a:extLst>
        </p:spPr>
      </p:pic>
      <p:sp>
        <p:nvSpPr>
          <p:cNvPr id="5" name="Text Placeholder 4">
            <a:extLst>
              <a:ext uri="{FF2B5EF4-FFF2-40B4-BE49-F238E27FC236}">
                <a16:creationId xmlns:a16="http://schemas.microsoft.com/office/drawing/2014/main" id="{64BF8972-73CA-B04C-7152-83855B8D48CA}"/>
              </a:ext>
            </a:extLst>
          </p:cNvPr>
          <p:cNvSpPr>
            <a:spLocks noGrp="1"/>
          </p:cNvSpPr>
          <p:nvPr>
            <p:ph type="body" idx="2"/>
          </p:nvPr>
        </p:nvSpPr>
        <p:spPr>
          <a:xfrm>
            <a:off x="4282359" y="1010002"/>
            <a:ext cx="3791284" cy="3769388"/>
          </a:xfrm>
        </p:spPr>
        <p:txBody>
          <a:bodyPr vert="horz" lIns="91440" tIns="45720" rIns="91440" bIns="45720" rtlCol="0" anchor="ctr">
            <a:normAutofit/>
          </a:bodyPr>
          <a:lstStyle/>
          <a:p>
            <a:pPr defTabSz="914400">
              <a:lnSpc>
                <a:spcPct val="110000"/>
              </a:lnSpc>
              <a:spcAft>
                <a:spcPts val="600"/>
              </a:spcAft>
              <a:buSzPct val="90000"/>
              <a:buFont typeface="Wingdings" panose="05000000000000000000" pitchFamily="2" charset="2"/>
              <a:buChar char="§"/>
            </a:pPr>
            <a:r>
              <a:rPr lang="en-US" sz="1100" dirty="0"/>
              <a:t>Staffing Partners - When it comes to running a restaurant, owners and managers thrive, but when it comes to hiring new staff, the workload can become overwhelming (Button et. al., 2020). Companies can receive the help they need in their talent search by using a recruiting partner </a:t>
            </a:r>
          </a:p>
          <a:p>
            <a:pPr defTabSz="914400">
              <a:lnSpc>
                <a:spcPct val="110000"/>
              </a:lnSpc>
              <a:spcAft>
                <a:spcPts val="600"/>
              </a:spcAft>
              <a:buSzPct val="90000"/>
              <a:buFont typeface="Wingdings" panose="05000000000000000000" pitchFamily="2" charset="2"/>
              <a:buChar char="§"/>
            </a:pPr>
            <a:r>
              <a:rPr lang="en-US" sz="1100" dirty="0"/>
              <a:t>Changing description of the workplace - Instead of the standard approach of describing the position in a paragraph followed by a few bullet points, applicants should focus on selling the advantages of working at their restaurant over the competition </a:t>
            </a:r>
          </a:p>
          <a:p>
            <a:pPr defTabSz="914400">
              <a:lnSpc>
                <a:spcPct val="110000"/>
              </a:lnSpc>
              <a:spcAft>
                <a:spcPts val="600"/>
              </a:spcAft>
              <a:buSzPct val="90000"/>
              <a:buFont typeface="Wingdings" panose="05000000000000000000" pitchFamily="2" charset="2"/>
              <a:buChar char="§"/>
            </a:pPr>
            <a:r>
              <a:rPr lang="en-US" sz="1100" dirty="0"/>
              <a:t>Video Logs  - Videos that showcase the company's culture or a typical day in the life of an employee can be very effective recruiting tools. </a:t>
            </a:r>
          </a:p>
        </p:txBody>
      </p:sp>
      <p:sp>
        <p:nvSpPr>
          <p:cNvPr id="256" name="Rectangle 255">
            <a:extLst>
              <a:ext uri="{FF2B5EF4-FFF2-40B4-BE49-F238E27FC236}">
                <a16:creationId xmlns:a16="http://schemas.microsoft.com/office/drawing/2014/main" id="{4889AD22-2126-4A1E-8BEB-EED54DD30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038"/>
            <a:ext cx="20574" cy="51434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Shape 296"/>
        <p:cNvGrpSpPr/>
        <p:nvPr/>
      </p:nvGrpSpPr>
      <p:grpSpPr>
        <a:xfrm>
          <a:off x="0" y="0"/>
          <a:ext cx="0" cy="0"/>
          <a:chOff x="0" y="0"/>
          <a:chExt cx="0" cy="0"/>
        </a:xfrm>
      </p:grpSpPr>
      <p:pic>
        <p:nvPicPr>
          <p:cNvPr id="3110" name="Picture 3109">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3112" name="Picture 3111">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3114" name="Rectangle 3113">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16" name="Rectangle 3115">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18" name="Rectangle 3117">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20" name="Rectangle 3119">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22" name="TextBox 3121">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480918"/>
            <a:ext cx="311727" cy="276999"/>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3124" name="Rectangle 3123">
            <a:extLst>
              <a:ext uri="{FF2B5EF4-FFF2-40B4-BE49-F238E27FC236}">
                <a16:creationId xmlns:a16="http://schemas.microsoft.com/office/drawing/2014/main" id="{E0FD3BE6-42AF-4DB6-A3B6-F879A81AD8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51414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26" name="Picture 3125">
            <a:extLst>
              <a:ext uri="{FF2B5EF4-FFF2-40B4-BE49-F238E27FC236}">
                <a16:creationId xmlns:a16="http://schemas.microsoft.com/office/drawing/2014/main" id="{F5BBAA22-23CD-49A7-B26C-BF3E0B830B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3128" name="Picture 3127">
            <a:extLst>
              <a:ext uri="{FF2B5EF4-FFF2-40B4-BE49-F238E27FC236}">
                <a16:creationId xmlns:a16="http://schemas.microsoft.com/office/drawing/2014/main" id="{19A4E5EA-9A8F-4B0F-97B2-4219590ADD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3130" name="Rectangle 3129">
            <a:extLst>
              <a:ext uri="{FF2B5EF4-FFF2-40B4-BE49-F238E27FC236}">
                <a16:creationId xmlns:a16="http://schemas.microsoft.com/office/drawing/2014/main" id="{8B2AECAC-4D7A-44FE-82A3-4F4E7C40AA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32" name="Rectangle 3131">
            <a:extLst>
              <a:ext uri="{FF2B5EF4-FFF2-40B4-BE49-F238E27FC236}">
                <a16:creationId xmlns:a16="http://schemas.microsoft.com/office/drawing/2014/main" id="{07CF9B3A-47A7-40CC-A48B-C907AA148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34" name="Rectangle 3133">
            <a:extLst>
              <a:ext uri="{FF2B5EF4-FFF2-40B4-BE49-F238E27FC236}">
                <a16:creationId xmlns:a16="http://schemas.microsoft.com/office/drawing/2014/main" id="{2BCCD6A9-FBF3-4766-A22F-60972DCD3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 name="Google Shape;297;p16"/>
          <p:cNvSpPr txBox="1">
            <a:spLocks noGrp="1"/>
          </p:cNvSpPr>
          <p:nvPr>
            <p:ph type="title"/>
          </p:nvPr>
        </p:nvSpPr>
        <p:spPr>
          <a:xfrm>
            <a:off x="1477352" y="606042"/>
            <a:ext cx="6456028" cy="807921"/>
          </a:xfrm>
          <a:prstGeom prst="rect">
            <a:avLst/>
          </a:prstGeom>
        </p:spPr>
        <p:txBody>
          <a:bodyPr spcFirstLastPara="1" vert="horz" lIns="91440" tIns="45720" rIns="91440" bIns="45720" rtlCol="0" anchor="t" anchorCtr="0">
            <a:normAutofit/>
          </a:bodyPr>
          <a:lstStyle/>
          <a:p>
            <a:pPr marL="0" lvl="0" indent="0" algn="l" defTabSz="914400">
              <a:spcBef>
                <a:spcPct val="0"/>
              </a:spcBef>
              <a:spcAft>
                <a:spcPts val="0"/>
              </a:spcAft>
            </a:pPr>
            <a:r>
              <a:rPr lang="en-US" sz="2900" dirty="0"/>
              <a:t>Long term strategies to acquire talent</a:t>
            </a:r>
          </a:p>
        </p:txBody>
      </p:sp>
      <p:pic>
        <p:nvPicPr>
          <p:cNvPr id="3074" name="Picture 2" descr="Restaurant Staffing Plan: How to Hire and Manage a Team">
            <a:extLst>
              <a:ext uri="{FF2B5EF4-FFF2-40B4-BE49-F238E27FC236}">
                <a16:creationId xmlns:a16="http://schemas.microsoft.com/office/drawing/2014/main" id="{726D1432-8C05-6D00-6704-204BA473D40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7952" r="16324" b="3"/>
          <a:stretch/>
        </p:blipFill>
        <p:spPr bwMode="auto">
          <a:xfrm>
            <a:off x="1032972" y="1363959"/>
            <a:ext cx="2722314" cy="2652045"/>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extLst>
            <a:ext uri="{909E8E84-426E-40DD-AFC4-6F175D3DCCD1}">
              <a14:hiddenFill xmlns:a14="http://schemas.microsoft.com/office/drawing/2010/main">
                <a:solidFill>
                  <a:srgbClr val="FFFFFF"/>
                </a:solidFill>
              </a14:hiddenFill>
            </a:ext>
          </a:extLst>
        </p:spPr>
      </p:pic>
      <p:sp>
        <p:nvSpPr>
          <p:cNvPr id="5" name="Text Placeholder 4">
            <a:extLst>
              <a:ext uri="{FF2B5EF4-FFF2-40B4-BE49-F238E27FC236}">
                <a16:creationId xmlns:a16="http://schemas.microsoft.com/office/drawing/2014/main" id="{64BF8972-73CA-B04C-7152-83855B8D48CA}"/>
              </a:ext>
            </a:extLst>
          </p:cNvPr>
          <p:cNvSpPr>
            <a:spLocks noGrp="1"/>
          </p:cNvSpPr>
          <p:nvPr>
            <p:ph type="body" idx="2"/>
          </p:nvPr>
        </p:nvSpPr>
        <p:spPr>
          <a:xfrm>
            <a:off x="4229298" y="1258989"/>
            <a:ext cx="3829286" cy="3455662"/>
          </a:xfrm>
        </p:spPr>
        <p:txBody>
          <a:bodyPr vert="horz" lIns="91440" tIns="45720" rIns="91440" bIns="45720" rtlCol="0" anchor="ctr">
            <a:normAutofit lnSpcReduction="10000"/>
          </a:bodyPr>
          <a:lstStyle/>
          <a:p>
            <a:pPr defTabSz="914400">
              <a:lnSpc>
                <a:spcPct val="110000"/>
              </a:lnSpc>
              <a:spcAft>
                <a:spcPts val="600"/>
              </a:spcAft>
              <a:buSzPct val="90000"/>
              <a:buFont typeface="Wingdings" panose="05000000000000000000" pitchFamily="2" charset="2"/>
              <a:buChar char="§"/>
            </a:pPr>
            <a:r>
              <a:rPr lang="en-US" sz="1100" dirty="0"/>
              <a:t>Employee Reviews - Soliciting feedback from current employees is a simple strategy to boost the likelihood of hiring high-quality new hires  (Clause, 2019, pp. 207-215)</a:t>
            </a:r>
          </a:p>
          <a:p>
            <a:pPr defTabSz="914400">
              <a:lnSpc>
                <a:spcPct val="110000"/>
              </a:lnSpc>
              <a:spcAft>
                <a:spcPts val="600"/>
              </a:spcAft>
              <a:buSzPct val="90000"/>
              <a:buFont typeface="Wingdings" panose="05000000000000000000" pitchFamily="2" charset="2"/>
              <a:buChar char="§"/>
            </a:pPr>
            <a:r>
              <a:rPr lang="en-US" sz="1100" dirty="0"/>
              <a:t>Continuous training - Providing regular opportunities for training shows employees that you are invested in their development and helps them feel more confident and capable in their roles (</a:t>
            </a:r>
            <a:r>
              <a:rPr lang="en-US" sz="1100" dirty="0" err="1"/>
              <a:t>Pratten</a:t>
            </a:r>
            <a:r>
              <a:rPr lang="en-US" sz="1100" dirty="0"/>
              <a:t> &amp; O'Leary, 2007). Through word of mouth and advertising same on recruitment drives can build a strong image about a great workplace </a:t>
            </a:r>
          </a:p>
          <a:p>
            <a:pPr defTabSz="914400">
              <a:lnSpc>
                <a:spcPct val="110000"/>
              </a:lnSpc>
              <a:spcAft>
                <a:spcPts val="600"/>
              </a:spcAft>
              <a:buSzPct val="90000"/>
              <a:buFont typeface="Wingdings" panose="05000000000000000000" pitchFamily="2" charset="2"/>
              <a:buChar char="§"/>
            </a:pPr>
            <a:r>
              <a:rPr lang="en-US" sz="1100" dirty="0"/>
              <a:t>Reward schemes  - Reward schemes should be tied to specific performance metrics and communicated clearly to employees to ensure they understand how they can earn rewards. The same needs to be showcased on website, social media platforms, recruitment drives to add to the attraction factor (</a:t>
            </a:r>
            <a:r>
              <a:rPr lang="en-US" sz="1100" dirty="0" err="1"/>
              <a:t>DeKeyser</a:t>
            </a:r>
            <a:r>
              <a:rPr lang="en-US" sz="1100" dirty="0"/>
              <a:t>, 2020, pp. 83-104)</a:t>
            </a:r>
          </a:p>
        </p:txBody>
      </p:sp>
      <p:sp>
        <p:nvSpPr>
          <p:cNvPr id="3136" name="Rectangle 3135">
            <a:extLst>
              <a:ext uri="{FF2B5EF4-FFF2-40B4-BE49-F238E27FC236}">
                <a16:creationId xmlns:a16="http://schemas.microsoft.com/office/drawing/2014/main" id="{4889AD22-2126-4A1E-8BEB-EED54DD30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038"/>
            <a:ext cx="20574" cy="51434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222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Shape 296"/>
        <p:cNvGrpSpPr/>
        <p:nvPr/>
      </p:nvGrpSpPr>
      <p:grpSpPr>
        <a:xfrm>
          <a:off x="0" y="0"/>
          <a:ext cx="0" cy="0"/>
          <a:chOff x="0" y="0"/>
          <a:chExt cx="0" cy="0"/>
        </a:xfrm>
      </p:grpSpPr>
      <p:pic>
        <p:nvPicPr>
          <p:cNvPr id="5187" name="Picture 5186">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5189" name="Picture 5188">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5191" name="Rectangle 5190">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93" name="Rectangle 5192">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95" name="Rectangle 5194">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97" name="Rectangle 5196">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99" name="TextBox 5198">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480918"/>
            <a:ext cx="311727" cy="276999"/>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5201" name="Rectangle 5200">
            <a:extLst>
              <a:ext uri="{FF2B5EF4-FFF2-40B4-BE49-F238E27FC236}">
                <a16:creationId xmlns:a16="http://schemas.microsoft.com/office/drawing/2014/main" id="{62C9A412-6D33-4176-9157-E3B99D3AC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51414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03" name="Picture 5202">
            <a:extLst>
              <a:ext uri="{FF2B5EF4-FFF2-40B4-BE49-F238E27FC236}">
                <a16:creationId xmlns:a16="http://schemas.microsoft.com/office/drawing/2014/main" id="{4B943304-F883-42A9-840F-CC318A256D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5205" name="Picture 5204">
            <a:extLst>
              <a:ext uri="{FF2B5EF4-FFF2-40B4-BE49-F238E27FC236}">
                <a16:creationId xmlns:a16="http://schemas.microsoft.com/office/drawing/2014/main" id="{1AAFC6A7-C24E-4A7C-9566-DB74CCFEF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5207" name="Rectangle 5206">
            <a:extLst>
              <a:ext uri="{FF2B5EF4-FFF2-40B4-BE49-F238E27FC236}">
                <a16:creationId xmlns:a16="http://schemas.microsoft.com/office/drawing/2014/main" id="{F2A188AC-153B-4A00-B5A5-794810FA01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09" name="Rectangle 5208">
            <a:extLst>
              <a:ext uri="{FF2B5EF4-FFF2-40B4-BE49-F238E27FC236}">
                <a16:creationId xmlns:a16="http://schemas.microsoft.com/office/drawing/2014/main" id="{C61FC670-9D36-4874-9280-16FEDEA4C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11" name="Rectangle 5210">
            <a:extLst>
              <a:ext uri="{FF2B5EF4-FFF2-40B4-BE49-F238E27FC236}">
                <a16:creationId xmlns:a16="http://schemas.microsoft.com/office/drawing/2014/main" id="{236FD2F9-5FC0-4B1C-A95A-266B3379CB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 name="Google Shape;297;p16"/>
          <p:cNvSpPr txBox="1">
            <a:spLocks noGrp="1"/>
          </p:cNvSpPr>
          <p:nvPr>
            <p:ph type="title"/>
          </p:nvPr>
        </p:nvSpPr>
        <p:spPr>
          <a:xfrm>
            <a:off x="1477352" y="606042"/>
            <a:ext cx="6456028" cy="807921"/>
          </a:xfrm>
          <a:prstGeom prst="rect">
            <a:avLst/>
          </a:prstGeom>
        </p:spPr>
        <p:txBody>
          <a:bodyPr spcFirstLastPara="1" vert="horz" lIns="91440" tIns="45720" rIns="91440" bIns="45720" rtlCol="0" anchor="t" anchorCtr="0">
            <a:normAutofit/>
          </a:bodyPr>
          <a:lstStyle/>
          <a:p>
            <a:pPr marL="0" lvl="0" indent="0" algn="l" defTabSz="914400">
              <a:spcBef>
                <a:spcPct val="0"/>
              </a:spcBef>
              <a:spcAft>
                <a:spcPts val="0"/>
              </a:spcAft>
            </a:pPr>
            <a:r>
              <a:rPr lang="en-US" sz="3400"/>
              <a:t>Monetary Incentives</a:t>
            </a:r>
          </a:p>
        </p:txBody>
      </p:sp>
      <p:pic>
        <p:nvPicPr>
          <p:cNvPr id="5122" name="Picture 2" descr="What Are The Best Rewards and Non-Monetary Incentives?">
            <a:extLst>
              <a:ext uri="{FF2B5EF4-FFF2-40B4-BE49-F238E27FC236}">
                <a16:creationId xmlns:a16="http://schemas.microsoft.com/office/drawing/2014/main" id="{18166533-F623-8C45-E1FB-FE9F9565373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4210" r="-3" b="-3"/>
          <a:stretch/>
        </p:blipFill>
        <p:spPr bwMode="auto">
          <a:xfrm>
            <a:off x="1093034" y="1539087"/>
            <a:ext cx="3340786" cy="2523038"/>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extLst>
            <a:ext uri="{909E8E84-426E-40DD-AFC4-6F175D3DCCD1}">
              <a14:hiddenFill xmlns:a14="http://schemas.microsoft.com/office/drawing/2010/main">
                <a:solidFill>
                  <a:srgbClr val="FFFFFF"/>
                </a:solidFill>
              </a14:hiddenFill>
            </a:ext>
          </a:extLst>
        </p:spPr>
      </p:pic>
      <p:sp>
        <p:nvSpPr>
          <p:cNvPr id="5" name="Text Placeholder 4">
            <a:extLst>
              <a:ext uri="{FF2B5EF4-FFF2-40B4-BE49-F238E27FC236}">
                <a16:creationId xmlns:a16="http://schemas.microsoft.com/office/drawing/2014/main" id="{64BF8972-73CA-B04C-7152-83855B8D48CA}"/>
              </a:ext>
            </a:extLst>
          </p:cNvPr>
          <p:cNvSpPr>
            <a:spLocks noGrp="1"/>
          </p:cNvSpPr>
          <p:nvPr>
            <p:ph type="body" idx="2"/>
          </p:nvPr>
        </p:nvSpPr>
        <p:spPr>
          <a:xfrm>
            <a:off x="4771034" y="1413963"/>
            <a:ext cx="3340786" cy="3497402"/>
          </a:xfrm>
        </p:spPr>
        <p:txBody>
          <a:bodyPr vert="horz" lIns="91440" tIns="45720" rIns="91440" bIns="45720" rtlCol="0" anchor="ctr">
            <a:normAutofit lnSpcReduction="10000"/>
          </a:bodyPr>
          <a:lstStyle/>
          <a:p>
            <a:pPr defTabSz="914400">
              <a:lnSpc>
                <a:spcPct val="110000"/>
              </a:lnSpc>
              <a:spcAft>
                <a:spcPts val="600"/>
              </a:spcAft>
              <a:buSzPct val="90000"/>
              <a:buFont typeface="Wingdings" panose="05000000000000000000" pitchFamily="2" charset="2"/>
              <a:buChar char="§"/>
            </a:pPr>
            <a:r>
              <a:rPr lang="en-US" sz="1100" dirty="0"/>
              <a:t>Monthly bonus for good performance - As an incentive for outstanding performance or potential, a corporation could pay for an employee's transportation costs, gym membership, continuing education, or other lifestyle costs. It's a thoughtful approach to show appreciation for workers because the money can be put towards anything the worker wants or needs (Goh and </a:t>
            </a:r>
            <a:r>
              <a:rPr lang="en-US" sz="1100" dirty="0" err="1"/>
              <a:t>Okumus</a:t>
            </a:r>
            <a:r>
              <a:rPr lang="en-US" sz="1100" dirty="0"/>
              <a:t>, 2020).</a:t>
            </a:r>
          </a:p>
          <a:p>
            <a:pPr defTabSz="914400">
              <a:lnSpc>
                <a:spcPct val="110000"/>
              </a:lnSpc>
              <a:spcAft>
                <a:spcPts val="600"/>
              </a:spcAft>
              <a:buSzPct val="90000"/>
              <a:buFont typeface="Wingdings" panose="05000000000000000000" pitchFamily="2" charset="2"/>
              <a:buChar char="§"/>
            </a:pPr>
            <a:r>
              <a:rPr lang="en-US" sz="1100" dirty="0"/>
              <a:t>Gift cards  - Gift cards can be chosen by employers according to employees' hobbies and preferences. To make a more meaningful and long-lasting impression, consider giving a gift card that the recipient may use to buy something concrete or participate in a memorable activity (</a:t>
            </a:r>
            <a:r>
              <a:rPr lang="en-US" sz="1100" dirty="0" err="1"/>
              <a:t>Tamunomiebi</a:t>
            </a:r>
            <a:r>
              <a:rPr lang="en-US" sz="1100" dirty="0"/>
              <a:t> and </a:t>
            </a:r>
            <a:r>
              <a:rPr lang="en-US" sz="1100" dirty="0" err="1"/>
              <a:t>Worgu</a:t>
            </a:r>
            <a:r>
              <a:rPr lang="en-US" sz="1100" dirty="0"/>
              <a:t>, 2020, pp. 35-45) </a:t>
            </a:r>
          </a:p>
        </p:txBody>
      </p:sp>
      <p:sp>
        <p:nvSpPr>
          <p:cNvPr id="5213" name="Rectangle 5212">
            <a:extLst>
              <a:ext uri="{FF2B5EF4-FFF2-40B4-BE49-F238E27FC236}">
                <a16:creationId xmlns:a16="http://schemas.microsoft.com/office/drawing/2014/main" id="{8C547AF4-DD54-40F6-9F0C-1D4C014EB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038"/>
            <a:ext cx="20574" cy="51434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76369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Shape 296"/>
        <p:cNvGrpSpPr/>
        <p:nvPr/>
      </p:nvGrpSpPr>
      <p:grpSpPr>
        <a:xfrm>
          <a:off x="0" y="0"/>
          <a:ext cx="0" cy="0"/>
          <a:chOff x="0" y="0"/>
          <a:chExt cx="0" cy="0"/>
        </a:xfrm>
      </p:grpSpPr>
      <p:pic>
        <p:nvPicPr>
          <p:cNvPr id="7206" name="Picture 7205">
            <a:extLst>
              <a:ext uri="{FF2B5EF4-FFF2-40B4-BE49-F238E27FC236}">
                <a16:creationId xmlns:a16="http://schemas.microsoft.com/office/drawing/2014/main" id="{01AF5FBB-9FDC-4D75-9DD6-DAF01ED197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7208" name="Picture 7207">
            <a:extLst>
              <a:ext uri="{FF2B5EF4-FFF2-40B4-BE49-F238E27FC236}">
                <a16:creationId xmlns:a16="http://schemas.microsoft.com/office/drawing/2014/main" id="{933BBBE6-F4CF-483E-BA74-B51421B4D9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7210" name="Rectangle 7209">
            <a:extLst>
              <a:ext uri="{FF2B5EF4-FFF2-40B4-BE49-F238E27FC236}">
                <a16:creationId xmlns:a16="http://schemas.microsoft.com/office/drawing/2014/main" id="{4C790028-99AE-4AE4-8269-9913E2D50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12" name="Rectangle 7211">
            <a:extLst>
              <a:ext uri="{FF2B5EF4-FFF2-40B4-BE49-F238E27FC236}">
                <a16:creationId xmlns:a16="http://schemas.microsoft.com/office/drawing/2014/main" id="{06936A2A-FE08-4EE0-A409-3EF3FA244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14" name="Rectangle 7213">
            <a:extLst>
              <a:ext uri="{FF2B5EF4-FFF2-40B4-BE49-F238E27FC236}">
                <a16:creationId xmlns:a16="http://schemas.microsoft.com/office/drawing/2014/main" id="{E1F0989E-BFBB-43E4-927B-2C51C7AE26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16" name="Rectangle 7215">
            <a:extLst>
              <a:ext uri="{FF2B5EF4-FFF2-40B4-BE49-F238E27FC236}">
                <a16:creationId xmlns:a16="http://schemas.microsoft.com/office/drawing/2014/main" id="{8ACA2469-91AA-459B-A5DD-8FFC0F70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18" name="TextBox 7217">
            <a:extLst>
              <a:ext uri="{FF2B5EF4-FFF2-40B4-BE49-F238E27FC236}">
                <a16:creationId xmlns:a16="http://schemas.microsoft.com/office/drawing/2014/main" id="{97860FD2-CA19-4064-AA6F-68050C3D2011}"/>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480918"/>
            <a:ext cx="311727" cy="276999"/>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7220" name="Rectangle 7219">
            <a:extLst>
              <a:ext uri="{FF2B5EF4-FFF2-40B4-BE49-F238E27FC236}">
                <a16:creationId xmlns:a16="http://schemas.microsoft.com/office/drawing/2014/main" id="{4D7E45EB-2082-42A1-A5FC-6D53F21DB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51414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222" name="Picture 7221">
            <a:extLst>
              <a:ext uri="{FF2B5EF4-FFF2-40B4-BE49-F238E27FC236}">
                <a16:creationId xmlns:a16="http://schemas.microsoft.com/office/drawing/2014/main" id="{A6A5C072-919B-4308-A48B-96DC0CBFBE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7224" name="Picture 7223">
            <a:extLst>
              <a:ext uri="{FF2B5EF4-FFF2-40B4-BE49-F238E27FC236}">
                <a16:creationId xmlns:a16="http://schemas.microsoft.com/office/drawing/2014/main" id="{A8F74E2F-7C51-4D72-96BA-528A507481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7226" name="Rectangle 7225">
            <a:extLst>
              <a:ext uri="{FF2B5EF4-FFF2-40B4-BE49-F238E27FC236}">
                <a16:creationId xmlns:a16="http://schemas.microsoft.com/office/drawing/2014/main" id="{1B61F797-14BD-476F-B569-140E96CB6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28" name="Rectangle 7227">
            <a:extLst>
              <a:ext uri="{FF2B5EF4-FFF2-40B4-BE49-F238E27FC236}">
                <a16:creationId xmlns:a16="http://schemas.microsoft.com/office/drawing/2014/main" id="{9A0235D8-BAC3-4440-8A9B-43D98243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30" name="Rectangle 7229">
            <a:extLst>
              <a:ext uri="{FF2B5EF4-FFF2-40B4-BE49-F238E27FC236}">
                <a16:creationId xmlns:a16="http://schemas.microsoft.com/office/drawing/2014/main" id="{CDF2FD5C-3192-4646-91D2-C907BDC4C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 name="Google Shape;297;p16"/>
          <p:cNvSpPr txBox="1">
            <a:spLocks noGrp="1"/>
          </p:cNvSpPr>
          <p:nvPr>
            <p:ph type="title"/>
          </p:nvPr>
        </p:nvSpPr>
        <p:spPr>
          <a:xfrm>
            <a:off x="1477352" y="606042"/>
            <a:ext cx="6456028" cy="807921"/>
          </a:xfrm>
          <a:prstGeom prst="rect">
            <a:avLst/>
          </a:prstGeom>
        </p:spPr>
        <p:txBody>
          <a:bodyPr spcFirstLastPara="1" vert="horz" lIns="91440" tIns="45720" rIns="91440" bIns="45720" rtlCol="0" anchor="t" anchorCtr="0">
            <a:normAutofit/>
          </a:bodyPr>
          <a:lstStyle/>
          <a:p>
            <a:pPr marL="0" lvl="0" indent="0" algn="l" defTabSz="914400">
              <a:spcBef>
                <a:spcPct val="0"/>
              </a:spcBef>
              <a:spcAft>
                <a:spcPts val="0"/>
              </a:spcAft>
            </a:pPr>
            <a:r>
              <a:rPr lang="en-US" sz="3400" dirty="0"/>
              <a:t>Non - Monetary Incentives</a:t>
            </a:r>
          </a:p>
        </p:txBody>
      </p:sp>
      <p:pic>
        <p:nvPicPr>
          <p:cNvPr id="7170" name="Picture 2" descr="Why Non-Monetary Incentives are Replacing Monetary Incentives - MTI Events">
            <a:extLst>
              <a:ext uri="{FF2B5EF4-FFF2-40B4-BE49-F238E27FC236}">
                <a16:creationId xmlns:a16="http://schemas.microsoft.com/office/drawing/2014/main" id="{C52F3361-4647-67DE-2602-7E4840FC5F8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531" r="1736" b="-3"/>
          <a:stretch/>
        </p:blipFill>
        <p:spPr bwMode="auto">
          <a:xfrm>
            <a:off x="888522" y="1413963"/>
            <a:ext cx="3340786" cy="2523014"/>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extLst>
            <a:ext uri="{909E8E84-426E-40DD-AFC4-6F175D3DCCD1}">
              <a14:hiddenFill xmlns:a14="http://schemas.microsoft.com/office/drawing/2010/main">
                <a:solidFill>
                  <a:srgbClr val="FFFFFF"/>
                </a:solidFill>
              </a14:hiddenFill>
            </a:ext>
          </a:extLst>
        </p:spPr>
      </p:pic>
      <p:sp>
        <p:nvSpPr>
          <p:cNvPr id="5" name="Text Placeholder 4">
            <a:extLst>
              <a:ext uri="{FF2B5EF4-FFF2-40B4-BE49-F238E27FC236}">
                <a16:creationId xmlns:a16="http://schemas.microsoft.com/office/drawing/2014/main" id="{64BF8972-73CA-B04C-7152-83855B8D48CA}"/>
              </a:ext>
            </a:extLst>
          </p:cNvPr>
          <p:cNvSpPr>
            <a:spLocks noGrp="1"/>
          </p:cNvSpPr>
          <p:nvPr>
            <p:ph type="body" idx="2"/>
          </p:nvPr>
        </p:nvSpPr>
        <p:spPr>
          <a:xfrm>
            <a:off x="4548050" y="1222951"/>
            <a:ext cx="3707428" cy="3485307"/>
          </a:xfrm>
        </p:spPr>
        <p:txBody>
          <a:bodyPr vert="horz" lIns="91440" tIns="45720" rIns="91440" bIns="45720" rtlCol="0" anchor="ctr">
            <a:normAutofit/>
          </a:bodyPr>
          <a:lstStyle/>
          <a:p>
            <a:pPr defTabSz="914400">
              <a:lnSpc>
                <a:spcPct val="110000"/>
              </a:lnSpc>
              <a:spcAft>
                <a:spcPts val="600"/>
              </a:spcAft>
              <a:buSzPct val="90000"/>
              <a:buFont typeface="Wingdings" panose="05000000000000000000" pitchFamily="2" charset="2"/>
              <a:buChar char="§"/>
            </a:pPr>
            <a:r>
              <a:rPr lang="en-US" sz="1100" dirty="0"/>
              <a:t>Professional Accolades - The impact on employees of being recognized in the workplace with anything like a prize, a lunch, or a short trip leaves a longer-lasting, more favorable influence than receiving additional cash compensation does. Because of this, the trip they have with your firm will be one that they will never forget (Mujtaba and </a:t>
            </a:r>
            <a:r>
              <a:rPr lang="en-US" sz="1100" dirty="0" err="1"/>
              <a:t>Mubarik</a:t>
            </a:r>
            <a:r>
              <a:rPr lang="en-US" sz="1100" dirty="0"/>
              <a:t>, 2022, pp. 389-407). </a:t>
            </a:r>
          </a:p>
          <a:p>
            <a:pPr defTabSz="914400">
              <a:lnSpc>
                <a:spcPct val="110000"/>
              </a:lnSpc>
              <a:spcAft>
                <a:spcPts val="600"/>
              </a:spcAft>
              <a:buSzPct val="90000"/>
              <a:buFont typeface="Wingdings" panose="05000000000000000000" pitchFamily="2" charset="2"/>
              <a:buChar char="§"/>
            </a:pPr>
            <a:r>
              <a:rPr lang="en-US" sz="1100" dirty="0"/>
              <a:t>Flexible work options - Workers who hold positions that provide them the flexibility to work from home have the option to 1) do so. 2) Spend some time in the workplace each week. 3) Spend all of their time working from the office . This is one of the non-monetary advantages that employees value the most (Greene, 2020). </a:t>
            </a:r>
          </a:p>
        </p:txBody>
      </p:sp>
      <p:sp>
        <p:nvSpPr>
          <p:cNvPr id="256" name="Rectangle 255">
            <a:extLst>
              <a:ext uri="{FF2B5EF4-FFF2-40B4-BE49-F238E27FC236}">
                <a16:creationId xmlns:a16="http://schemas.microsoft.com/office/drawing/2014/main" id="{28564258-BA63-4452-B6A7-27E3497D9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038"/>
            <a:ext cx="20574" cy="51434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7617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Shape 289"/>
        <p:cNvGrpSpPr/>
        <p:nvPr/>
      </p:nvGrpSpPr>
      <p:grpSpPr>
        <a:xfrm>
          <a:off x="0" y="0"/>
          <a:ext cx="0" cy="0"/>
          <a:chOff x="0" y="0"/>
          <a:chExt cx="0" cy="0"/>
        </a:xfrm>
      </p:grpSpPr>
      <p:pic>
        <p:nvPicPr>
          <p:cNvPr id="297" name="Picture 296">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299" name="Picture 298">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301" name="Rectangle 300">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3" name="Rectangle 302">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5" name="Rectangle 304">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7" name="Rectangle 306">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9" name="TextBox 308">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480918"/>
            <a:ext cx="311727" cy="276999"/>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311" name="Rectangle 310">
            <a:extLst>
              <a:ext uri="{FF2B5EF4-FFF2-40B4-BE49-F238E27FC236}">
                <a16:creationId xmlns:a16="http://schemas.microsoft.com/office/drawing/2014/main" id="{A53581F1-58F0-4AB7-A8A0-209066727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51414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2" name="Google Shape;292;p15"/>
          <p:cNvPicPr preferRelativeResize="0"/>
          <p:nvPr/>
        </p:nvPicPr>
        <p:blipFill rotWithShape="1">
          <a:blip r:embed="rId6"/>
          <a:srcRect t="14176" r="9090" b="8046"/>
          <a:stretch/>
        </p:blipFill>
        <p:spPr>
          <a:xfrm>
            <a:off x="114" y="10"/>
            <a:ext cx="9143772" cy="5143490"/>
          </a:xfrm>
          <a:prstGeom prst="rect">
            <a:avLst/>
          </a:prstGeom>
          <a:noFill/>
        </p:spPr>
      </p:pic>
      <p:pic>
        <p:nvPicPr>
          <p:cNvPr id="313" name="Picture 312">
            <a:extLst>
              <a:ext uri="{FF2B5EF4-FFF2-40B4-BE49-F238E27FC236}">
                <a16:creationId xmlns:a16="http://schemas.microsoft.com/office/drawing/2014/main" id="{7F805E00-AB38-4A7C-BECE-0DED0DECE73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315" name="Picture 314">
            <a:extLst>
              <a:ext uri="{FF2B5EF4-FFF2-40B4-BE49-F238E27FC236}">
                <a16:creationId xmlns:a16="http://schemas.microsoft.com/office/drawing/2014/main" id="{86805C35-00DC-4889-A7FD-065BDE84CE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317" name="Rectangle 316">
            <a:extLst>
              <a:ext uri="{FF2B5EF4-FFF2-40B4-BE49-F238E27FC236}">
                <a16:creationId xmlns:a16="http://schemas.microsoft.com/office/drawing/2014/main" id="{F4E6F7CC-42A8-4DCA-B793-34EE7A20C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9" name="Rectangle 318">
            <a:extLst>
              <a:ext uri="{FF2B5EF4-FFF2-40B4-BE49-F238E27FC236}">
                <a16:creationId xmlns:a16="http://schemas.microsoft.com/office/drawing/2014/main" id="{349DF81A-9E35-48CB-A13A-0F3044872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1" name="Rectangle 320">
            <a:extLst>
              <a:ext uri="{FF2B5EF4-FFF2-40B4-BE49-F238E27FC236}">
                <a16:creationId xmlns:a16="http://schemas.microsoft.com/office/drawing/2014/main" id="{DBF782AB-FEB4-4E4B-B045-C02BC6558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50" y="0"/>
            <a:ext cx="5944053"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0" name="Google Shape;290;p15"/>
          <p:cNvSpPr txBox="1">
            <a:spLocks noGrp="1"/>
          </p:cNvSpPr>
          <p:nvPr>
            <p:ph type="title"/>
          </p:nvPr>
        </p:nvSpPr>
        <p:spPr>
          <a:xfrm>
            <a:off x="1958856" y="606042"/>
            <a:ext cx="4137177" cy="807921"/>
          </a:xfrm>
          <a:prstGeom prst="rect">
            <a:avLst/>
          </a:prstGeom>
        </p:spPr>
        <p:txBody>
          <a:bodyPr spcFirstLastPara="1" vert="horz" lIns="91440" tIns="45720" rIns="91440" bIns="45720" rtlCol="0" anchor="t" anchorCtr="0">
            <a:normAutofit/>
          </a:bodyPr>
          <a:lstStyle/>
          <a:p>
            <a:pPr marL="0" lvl="0" indent="0" algn="l" defTabSz="914400">
              <a:spcBef>
                <a:spcPct val="0"/>
              </a:spcBef>
              <a:spcAft>
                <a:spcPts val="0"/>
              </a:spcAft>
            </a:pPr>
            <a:r>
              <a:rPr lang="en-US" sz="3400" dirty="0"/>
              <a:t>Conclusion</a:t>
            </a:r>
          </a:p>
        </p:txBody>
      </p:sp>
      <p:sp>
        <p:nvSpPr>
          <p:cNvPr id="291" name="Google Shape;291;p15"/>
          <p:cNvSpPr txBox="1">
            <a:spLocks noGrp="1"/>
          </p:cNvSpPr>
          <p:nvPr>
            <p:ph type="body" idx="1"/>
          </p:nvPr>
        </p:nvSpPr>
        <p:spPr>
          <a:xfrm>
            <a:off x="927268" y="1131217"/>
            <a:ext cx="5169185" cy="3406242"/>
          </a:xfrm>
          <a:prstGeom prst="rect">
            <a:avLst/>
          </a:prstGeom>
        </p:spPr>
        <p:txBody>
          <a:bodyPr spcFirstLastPara="1" vert="horz" lIns="91440" tIns="45720" rIns="91440" bIns="45720" rtlCol="0" anchor="ctr" anchorCtr="0">
            <a:normAutofit/>
          </a:bodyPr>
          <a:lstStyle/>
          <a:p>
            <a:pPr marL="457200" lvl="0" indent="-311150" defTabSz="914400">
              <a:lnSpc>
                <a:spcPct val="110000"/>
              </a:lnSpc>
              <a:spcBef>
                <a:spcPts val="0"/>
              </a:spcBef>
              <a:spcAft>
                <a:spcPts val="600"/>
              </a:spcAft>
              <a:buSzPct val="90000"/>
              <a:buFont typeface="Wingdings" panose="05000000000000000000" pitchFamily="2" charset="2"/>
              <a:buChar char="§"/>
            </a:pPr>
            <a:r>
              <a:rPr lang="en-US" sz="1200" dirty="0"/>
              <a:t>According to the findings of a survey that included more than 40,000 employers, 75% of businesses reported having issues with talent shortages as well as complicated hiring tactics (</a:t>
            </a:r>
            <a:r>
              <a:rPr lang="en-US" sz="1200" dirty="0" err="1"/>
              <a:t>Solnet</a:t>
            </a:r>
            <a:r>
              <a:rPr lang="en-US" sz="1200" dirty="0"/>
              <a:t> et. al., 2019, pp. 392-409). </a:t>
            </a:r>
          </a:p>
          <a:p>
            <a:pPr marL="457200" lvl="0" indent="-311150" defTabSz="914400">
              <a:lnSpc>
                <a:spcPct val="110000"/>
              </a:lnSpc>
              <a:spcBef>
                <a:spcPts val="0"/>
              </a:spcBef>
              <a:spcAft>
                <a:spcPts val="600"/>
              </a:spcAft>
              <a:buSzPct val="90000"/>
              <a:buFont typeface="Wingdings" panose="05000000000000000000" pitchFamily="2" charset="2"/>
              <a:buChar char="§"/>
            </a:pPr>
            <a:r>
              <a:rPr lang="en-US" sz="1200" dirty="0"/>
              <a:t>It is always difficult to find the right people with the right skills to fill the desired restaurant staff positions</a:t>
            </a:r>
            <a:r>
              <a:rPr lang="en-US" sz="1200" b="1" dirty="0"/>
              <a:t> (</a:t>
            </a:r>
            <a:r>
              <a:rPr lang="en-US" sz="1200" dirty="0"/>
              <a:t>Fuller et. al., 2021). </a:t>
            </a:r>
          </a:p>
          <a:p>
            <a:pPr defTabSz="914400">
              <a:lnSpc>
                <a:spcPct val="110000"/>
              </a:lnSpc>
              <a:spcAft>
                <a:spcPts val="600"/>
              </a:spcAft>
              <a:buSzPct val="90000"/>
              <a:buFont typeface="Wingdings" panose="05000000000000000000" pitchFamily="2" charset="2"/>
              <a:buChar char="§"/>
            </a:pPr>
            <a:r>
              <a:rPr lang="en-US" sz="1200" dirty="0"/>
              <a:t>It is essential that the restaurant does everything in its power to entice people who might be interested in working there. That includes establishing a recruitment plan that covers all bases thoroughly.</a:t>
            </a:r>
          </a:p>
          <a:p>
            <a:pPr defTabSz="914400">
              <a:lnSpc>
                <a:spcPct val="110000"/>
              </a:lnSpc>
              <a:spcAft>
                <a:spcPts val="600"/>
              </a:spcAft>
              <a:buSzPct val="90000"/>
              <a:buFont typeface="Wingdings" panose="05000000000000000000" pitchFamily="2" charset="2"/>
              <a:buChar char="§"/>
            </a:pPr>
            <a:r>
              <a:rPr lang="en-US" sz="1200" dirty="0"/>
              <a:t>Bringing in talent is important and so in retaining talent. Hence it is imperative that there are incentive schemes in place which helps retain talent for the brand. </a:t>
            </a:r>
          </a:p>
          <a:p>
            <a:pPr marL="457200" lvl="0" indent="-311150" defTabSz="914400">
              <a:lnSpc>
                <a:spcPct val="110000"/>
              </a:lnSpc>
              <a:spcBef>
                <a:spcPts val="0"/>
              </a:spcBef>
              <a:spcAft>
                <a:spcPts val="600"/>
              </a:spcAft>
              <a:buSzPct val="90000"/>
              <a:buFont typeface="Wingdings" panose="05000000000000000000" pitchFamily="2" charset="2"/>
              <a:buChar char="§"/>
            </a:pPr>
            <a:endParaRPr lang="en-US" sz="900" dirty="0">
              <a:sym typeface="Times New Roman"/>
            </a:endParaRPr>
          </a:p>
        </p:txBody>
      </p:sp>
      <p:sp>
        <p:nvSpPr>
          <p:cNvPr id="323" name="Rectangle 322">
            <a:extLst>
              <a:ext uri="{FF2B5EF4-FFF2-40B4-BE49-F238E27FC236}">
                <a16:creationId xmlns:a16="http://schemas.microsoft.com/office/drawing/2014/main" id="{F4E9FDCC-E070-4D2E-9AE6-67D4AE6C0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702"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2854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Shape 289"/>
        <p:cNvGrpSpPr/>
        <p:nvPr/>
      </p:nvGrpSpPr>
      <p:grpSpPr>
        <a:xfrm>
          <a:off x="0" y="0"/>
          <a:ext cx="0" cy="0"/>
          <a:chOff x="0" y="0"/>
          <a:chExt cx="0" cy="0"/>
        </a:xfrm>
      </p:grpSpPr>
      <p:pic>
        <p:nvPicPr>
          <p:cNvPr id="8199" name="Picture 8198">
            <a:extLst>
              <a:ext uri="{FF2B5EF4-FFF2-40B4-BE49-F238E27FC236}">
                <a16:creationId xmlns:a16="http://schemas.microsoft.com/office/drawing/2014/main" id="{B1395C1E-2648-4FFC-AC7C-2C17083518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8201" name="Picture 8200">
            <a:extLst>
              <a:ext uri="{FF2B5EF4-FFF2-40B4-BE49-F238E27FC236}">
                <a16:creationId xmlns:a16="http://schemas.microsoft.com/office/drawing/2014/main" id="{1C7379FE-10D6-4FEA-BEA3-5E2034A44C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8203" name="Rectangle 8202">
            <a:extLst>
              <a:ext uri="{FF2B5EF4-FFF2-40B4-BE49-F238E27FC236}">
                <a16:creationId xmlns:a16="http://schemas.microsoft.com/office/drawing/2014/main" id="{90FB7BFA-EBDD-467C-B253-EFA700504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05" name="Rectangle 8204">
            <a:extLst>
              <a:ext uri="{FF2B5EF4-FFF2-40B4-BE49-F238E27FC236}">
                <a16:creationId xmlns:a16="http://schemas.microsoft.com/office/drawing/2014/main" id="{23A9D773-2FA9-4E93-A01A-AEECF93EB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07" name="Rectangle 8206">
            <a:extLst>
              <a:ext uri="{FF2B5EF4-FFF2-40B4-BE49-F238E27FC236}">
                <a16:creationId xmlns:a16="http://schemas.microsoft.com/office/drawing/2014/main" id="{D0A08A6F-C28D-4C68-9627-9B83F062F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09" name="Rectangle 8208">
            <a:extLst>
              <a:ext uri="{FF2B5EF4-FFF2-40B4-BE49-F238E27FC236}">
                <a16:creationId xmlns:a16="http://schemas.microsoft.com/office/drawing/2014/main" id="{D6DAD309-1212-498F-ABAD-388FFD322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11" name="TextBox 8210">
            <a:extLst>
              <a:ext uri="{FF2B5EF4-FFF2-40B4-BE49-F238E27FC236}">
                <a16:creationId xmlns:a16="http://schemas.microsoft.com/office/drawing/2014/main" id="{8F297EF4-1A36-4B32-9046-62BAFD8D81A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480918"/>
            <a:ext cx="311727" cy="276999"/>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8213" name="Rectangle 8212">
            <a:extLst>
              <a:ext uri="{FF2B5EF4-FFF2-40B4-BE49-F238E27FC236}">
                <a16:creationId xmlns:a16="http://schemas.microsoft.com/office/drawing/2014/main" id="{131B3231-1C4D-4AB4-AB8B-D39CCC393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51414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215" name="Picture 8214">
            <a:extLst>
              <a:ext uri="{FF2B5EF4-FFF2-40B4-BE49-F238E27FC236}">
                <a16:creationId xmlns:a16="http://schemas.microsoft.com/office/drawing/2014/main" id="{1A82619F-6BBD-4913-A4EA-27A2A01F2A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8217" name="Picture 8216">
            <a:extLst>
              <a:ext uri="{FF2B5EF4-FFF2-40B4-BE49-F238E27FC236}">
                <a16:creationId xmlns:a16="http://schemas.microsoft.com/office/drawing/2014/main" id="{7D32623C-82B3-4C43-98E0-31A4ACA2F7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8219" name="Rectangle 8218">
            <a:extLst>
              <a:ext uri="{FF2B5EF4-FFF2-40B4-BE49-F238E27FC236}">
                <a16:creationId xmlns:a16="http://schemas.microsoft.com/office/drawing/2014/main" id="{A28FAB9D-1EE6-43AC-B8F1-6569A0B8E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21" name="Rectangle 8220">
            <a:extLst>
              <a:ext uri="{FF2B5EF4-FFF2-40B4-BE49-F238E27FC236}">
                <a16:creationId xmlns:a16="http://schemas.microsoft.com/office/drawing/2014/main" id="{B4962323-B671-484D-B5A3-CD4754337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23" name="Rectangle 8222">
            <a:extLst>
              <a:ext uri="{FF2B5EF4-FFF2-40B4-BE49-F238E27FC236}">
                <a16:creationId xmlns:a16="http://schemas.microsoft.com/office/drawing/2014/main" id="{181DEBE4-9960-46D9-8D96-FBDE917281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0" name="Google Shape;290;p15"/>
          <p:cNvSpPr txBox="1">
            <a:spLocks noGrp="1"/>
          </p:cNvSpPr>
          <p:nvPr>
            <p:ph type="title"/>
          </p:nvPr>
        </p:nvSpPr>
        <p:spPr>
          <a:xfrm>
            <a:off x="1473333" y="606042"/>
            <a:ext cx="2981178" cy="807921"/>
          </a:xfrm>
          <a:prstGeom prst="rect">
            <a:avLst/>
          </a:prstGeom>
        </p:spPr>
        <p:txBody>
          <a:bodyPr spcFirstLastPara="1" vert="horz" lIns="91440" tIns="45720" rIns="91440" bIns="45720" rtlCol="0" anchor="t" anchorCtr="0">
            <a:normAutofit/>
          </a:bodyPr>
          <a:lstStyle/>
          <a:p>
            <a:pPr marL="0" lvl="0" indent="0" algn="l" defTabSz="914400">
              <a:spcBef>
                <a:spcPct val="0"/>
              </a:spcBef>
              <a:spcAft>
                <a:spcPts val="0"/>
              </a:spcAft>
            </a:pPr>
            <a:r>
              <a:rPr lang="en-US" sz="2600"/>
              <a:t>Recommendation</a:t>
            </a:r>
          </a:p>
        </p:txBody>
      </p:sp>
      <p:sp>
        <p:nvSpPr>
          <p:cNvPr id="3" name="Text Placeholder 2">
            <a:extLst>
              <a:ext uri="{FF2B5EF4-FFF2-40B4-BE49-F238E27FC236}">
                <a16:creationId xmlns:a16="http://schemas.microsoft.com/office/drawing/2014/main" id="{65F19288-6F37-1EA2-A120-D31579810559}"/>
              </a:ext>
            </a:extLst>
          </p:cNvPr>
          <p:cNvSpPr>
            <a:spLocks noGrp="1"/>
          </p:cNvSpPr>
          <p:nvPr>
            <p:ph type="body" idx="1"/>
          </p:nvPr>
        </p:nvSpPr>
        <p:spPr>
          <a:xfrm>
            <a:off x="926546" y="1112363"/>
            <a:ext cx="3645454" cy="3550219"/>
          </a:xfrm>
        </p:spPr>
        <p:txBody>
          <a:bodyPr vert="horz" lIns="91440" tIns="45720" rIns="91440" bIns="45720" rtlCol="0" anchor="ctr">
            <a:normAutofit/>
          </a:bodyPr>
          <a:lstStyle/>
          <a:p>
            <a:pPr defTabSz="914400">
              <a:spcAft>
                <a:spcPts val="600"/>
              </a:spcAft>
              <a:buSzPct val="90000"/>
              <a:buFont typeface="Wingdings" panose="05000000000000000000" pitchFamily="2" charset="2"/>
              <a:buChar char="§"/>
            </a:pPr>
            <a:r>
              <a:rPr lang="en-US" sz="1600" dirty="0"/>
              <a:t>Continuous Brand Improvement and showcasing them on recruitment channels</a:t>
            </a:r>
          </a:p>
          <a:p>
            <a:pPr defTabSz="914400">
              <a:spcAft>
                <a:spcPts val="600"/>
              </a:spcAft>
              <a:buSzPct val="90000"/>
              <a:buFont typeface="Wingdings" panose="05000000000000000000" pitchFamily="2" charset="2"/>
              <a:buChar char="§"/>
            </a:pPr>
            <a:r>
              <a:rPr lang="en-US" sz="1600" dirty="0"/>
              <a:t>Employee Reviews, Training and Development Programmes, Performance Development programmes are great way of talent acquisition (short term and long term) and talent retention. This should be focus on an ongoing basis</a:t>
            </a:r>
          </a:p>
        </p:txBody>
      </p:sp>
      <p:pic>
        <p:nvPicPr>
          <p:cNvPr id="292" name="Google Shape;292;p15"/>
          <p:cNvPicPr preferRelativeResize="0"/>
          <p:nvPr/>
        </p:nvPicPr>
        <p:blipFill rotWithShape="1">
          <a:blip r:embed="rId6"/>
          <a:srcRect l="10929" r="-2" b="-2"/>
          <a:stretch/>
        </p:blipFill>
        <p:spPr>
          <a:xfrm>
            <a:off x="5060610" y="1"/>
            <a:ext cx="3477741" cy="2567188"/>
          </a:xfrm>
          <a:prstGeom prst="rect">
            <a:avLst/>
          </a:prstGeom>
          <a:noFill/>
          <a:ln w="12700">
            <a:solidFill>
              <a:schemeClr val="tx1"/>
            </a:solidFill>
          </a:ln>
        </p:spPr>
      </p:pic>
      <p:pic>
        <p:nvPicPr>
          <p:cNvPr id="8194" name="Picture 2" descr="Why Non-Monetary Incentives are Replacing Monetary Incentives - MTI Events">
            <a:extLst>
              <a:ext uri="{FF2B5EF4-FFF2-40B4-BE49-F238E27FC236}">
                <a16:creationId xmlns:a16="http://schemas.microsoft.com/office/drawing/2014/main" id="{896228C7-8EC4-4019-4839-096DBE1D104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0106"/>
          <a:stretch/>
        </p:blipFill>
        <p:spPr bwMode="auto">
          <a:xfrm>
            <a:off x="5060949" y="2569224"/>
            <a:ext cx="3477741" cy="2574444"/>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8225" name="Rectangle 8224">
            <a:extLst>
              <a:ext uri="{FF2B5EF4-FFF2-40B4-BE49-F238E27FC236}">
                <a16:creationId xmlns:a16="http://schemas.microsoft.com/office/drawing/2014/main" id="{2C5CA78E-387F-4DB6-8894-AA38E5EAF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038"/>
            <a:ext cx="20574" cy="51434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25481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Shape 343"/>
        <p:cNvGrpSpPr/>
        <p:nvPr/>
      </p:nvGrpSpPr>
      <p:grpSpPr>
        <a:xfrm>
          <a:off x="0" y="0"/>
          <a:ext cx="0" cy="0"/>
          <a:chOff x="0" y="0"/>
          <a:chExt cx="0" cy="0"/>
        </a:xfrm>
      </p:grpSpPr>
      <p:pic>
        <p:nvPicPr>
          <p:cNvPr id="377" name="Picture 376">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379" name="Picture 378">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381" name="Rectangle 380">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3" name="Rectangle 382">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5" name="Rectangle 384">
            <a:extLst>
              <a:ext uri="{FF2B5EF4-FFF2-40B4-BE49-F238E27FC236}">
                <a16:creationId xmlns:a16="http://schemas.microsoft.com/office/drawing/2014/main" id="{D5B0B43F-2CE7-4C6C-BABC-EE342B328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7" name="Rectangle 386">
            <a:extLst>
              <a:ext uri="{FF2B5EF4-FFF2-40B4-BE49-F238E27FC236}">
                <a16:creationId xmlns:a16="http://schemas.microsoft.com/office/drawing/2014/main" id="{85459F07-63F9-48CF-B725-A873C4BC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9" name="TextBox 388">
            <a:extLst>
              <a:ext uri="{FF2B5EF4-FFF2-40B4-BE49-F238E27FC236}">
                <a16:creationId xmlns:a16="http://schemas.microsoft.com/office/drawing/2014/main" id="{14B83E1E-DAC1-4851-84FF-D6FE1649DE0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480918"/>
            <a:ext cx="311727" cy="276999"/>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391" name="Rectangle 390">
            <a:extLst>
              <a:ext uri="{FF2B5EF4-FFF2-40B4-BE49-F238E27FC236}">
                <a16:creationId xmlns:a16="http://schemas.microsoft.com/office/drawing/2014/main" id="{E5C12349-62E6-4BD7-9794-8785CD02DF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93" name="Picture 392">
            <a:extLst>
              <a:ext uri="{FF2B5EF4-FFF2-40B4-BE49-F238E27FC236}">
                <a16:creationId xmlns:a16="http://schemas.microsoft.com/office/drawing/2014/main" id="{DF2C9459-3C4B-453D-B2C2-AD0679BF0D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BEBA8EAE-BF5A-486C-A8C5-ECC9F3942E4B}">
                <a14:imgProps xmlns:a14="http://schemas.microsoft.com/office/drawing/2010/main">
                  <a14:imgLayer r:embed="rId7">
                    <a14:imgEffect>
                      <a14:brightnessContrast bright="-65000"/>
                    </a14:imgEffect>
                  </a14:imgLayer>
                </a14:imgProps>
              </a:ext>
              <a:ext uri="{28A0092B-C50C-407E-A947-70E740481C1C}">
                <a14:useLocalDpi xmlns:a14="http://schemas.microsoft.com/office/drawing/2010/main" val="0"/>
              </a:ext>
            </a:extLst>
          </a:blip>
          <a:stretch>
            <a:fillRect/>
          </a:stretch>
        </p:blipFill>
        <p:spPr>
          <a:xfrm>
            <a:off x="2123845" y="1578901"/>
            <a:ext cx="7020154" cy="3564599"/>
          </a:xfrm>
          <a:prstGeom prst="rect">
            <a:avLst/>
          </a:prstGeom>
          <a:noFill/>
          <a:ln>
            <a:noFill/>
          </a:ln>
        </p:spPr>
      </p:pic>
      <p:pic>
        <p:nvPicPr>
          <p:cNvPr id="395" name="Picture 394">
            <a:extLst>
              <a:ext uri="{FF2B5EF4-FFF2-40B4-BE49-F238E27FC236}">
                <a16:creationId xmlns:a16="http://schemas.microsoft.com/office/drawing/2014/main" id="{4DB48376-A646-4B75-9776-453930C41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344" name="Google Shape;344;p23"/>
          <p:cNvSpPr txBox="1">
            <a:spLocks noGrp="1"/>
          </p:cNvSpPr>
          <p:nvPr>
            <p:ph type="title"/>
          </p:nvPr>
        </p:nvSpPr>
        <p:spPr>
          <a:xfrm>
            <a:off x="1717534" y="606042"/>
            <a:ext cx="6445849" cy="807921"/>
          </a:xfrm>
          <a:prstGeom prst="rect">
            <a:avLst/>
          </a:prstGeom>
        </p:spPr>
        <p:txBody>
          <a:bodyPr spcFirstLastPara="1" vert="horz" lIns="91440" tIns="45720" rIns="91440" bIns="45720" rtlCol="0" anchor="t" anchorCtr="0">
            <a:normAutofit/>
          </a:bodyPr>
          <a:lstStyle/>
          <a:p>
            <a:pPr marL="0" lvl="0" indent="0" defTabSz="914400">
              <a:spcBef>
                <a:spcPct val="0"/>
              </a:spcBef>
              <a:spcAft>
                <a:spcPts val="0"/>
              </a:spcAft>
            </a:pPr>
            <a:r>
              <a:rPr lang="en-US" sz="3600" dirty="0"/>
              <a:t>References</a:t>
            </a:r>
          </a:p>
        </p:txBody>
      </p:sp>
      <p:sp>
        <p:nvSpPr>
          <p:cNvPr id="397" name="Rectangle 396">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9933" cy="51435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 name="Right Triangle 398">
            <a:extLst>
              <a:ext uri="{FF2B5EF4-FFF2-40B4-BE49-F238E27FC236}">
                <a16:creationId xmlns:a16="http://schemas.microsoft.com/office/drawing/2014/main" id="{761FE168-5946-42F5-93BC-ED1F21847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275905" y="609549"/>
            <a:ext cx="179901" cy="179901"/>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Google Shape;345;p23">
            <a:extLst>
              <a:ext uri="{FF2B5EF4-FFF2-40B4-BE49-F238E27FC236}">
                <a16:creationId xmlns:a16="http://schemas.microsoft.com/office/drawing/2014/main" id="{DBB000AB-CFA9-883D-D8D6-3112E9764C42}"/>
              </a:ext>
            </a:extLst>
          </p:cNvPr>
          <p:cNvSpPr txBox="1">
            <a:spLocks noGrp="1"/>
          </p:cNvSpPr>
          <p:nvPr>
            <p:ph type="body" idx="1"/>
          </p:nvPr>
        </p:nvSpPr>
        <p:spPr>
          <a:xfrm>
            <a:off x="1118369" y="1238835"/>
            <a:ext cx="7444455" cy="3700810"/>
          </a:xfrm>
          <a:prstGeom prst="rect">
            <a:avLst/>
          </a:prstGeom>
        </p:spPr>
        <p:txBody>
          <a:bodyPr spcFirstLastPara="1" vert="horz" lIns="91440" tIns="45720" rIns="91440" bIns="45720" rtlCol="0" anchor="ctr" anchorCtr="0">
            <a:normAutofit/>
          </a:bodyPr>
          <a:lstStyle/>
          <a:p>
            <a:pPr marL="0" indent="0" defTabSz="914400">
              <a:lnSpc>
                <a:spcPct val="110000"/>
              </a:lnSpc>
              <a:spcBef>
                <a:spcPts val="1200"/>
              </a:spcBef>
              <a:spcAft>
                <a:spcPts val="600"/>
              </a:spcAft>
              <a:buSzPct val="90000"/>
              <a:buFont typeface="Wingdings" panose="05000000000000000000" pitchFamily="2" charset="2"/>
              <a:buChar char="§"/>
            </a:pPr>
            <a:r>
              <a:rPr lang="en-US" sz="1000" dirty="0">
                <a:latin typeface="Times New Roman" panose="02020603050405020304" pitchFamily="18" charset="0"/>
                <a:cs typeface="Times New Roman" panose="02020603050405020304" pitchFamily="18" charset="0"/>
              </a:rPr>
              <a:t>Button, C., Seifert, L., Chow, J.Y., </a:t>
            </a:r>
            <a:r>
              <a:rPr lang="en-US" sz="1000" dirty="0" err="1">
                <a:latin typeface="Times New Roman" panose="02020603050405020304" pitchFamily="18" charset="0"/>
                <a:cs typeface="Times New Roman" panose="02020603050405020304" pitchFamily="18" charset="0"/>
              </a:rPr>
              <a:t>Davids</a:t>
            </a:r>
            <a:r>
              <a:rPr lang="en-US" sz="1000" dirty="0">
                <a:latin typeface="Times New Roman" panose="02020603050405020304" pitchFamily="18" charset="0"/>
                <a:cs typeface="Times New Roman" panose="02020603050405020304" pitchFamily="18" charset="0"/>
              </a:rPr>
              <a:t>, K. and Araujo, D., 2020. </a:t>
            </a:r>
            <a:r>
              <a:rPr lang="en-US" sz="1000" i="1" dirty="0">
                <a:latin typeface="Times New Roman" panose="02020603050405020304" pitchFamily="18" charset="0"/>
                <a:cs typeface="Times New Roman" panose="02020603050405020304" pitchFamily="18" charset="0"/>
              </a:rPr>
              <a:t>Dynamics of skill acquisition: An ecological dynamics approach</a:t>
            </a:r>
            <a:r>
              <a:rPr lang="en-US" sz="1000" dirty="0">
                <a:latin typeface="Times New Roman" panose="02020603050405020304" pitchFamily="18" charset="0"/>
                <a:cs typeface="Times New Roman" panose="02020603050405020304" pitchFamily="18" charset="0"/>
              </a:rPr>
              <a:t>. Human Kinetics Publishers.</a:t>
            </a:r>
          </a:p>
          <a:p>
            <a:pPr marL="0" indent="0" defTabSz="914400">
              <a:lnSpc>
                <a:spcPct val="110000"/>
              </a:lnSpc>
              <a:spcBef>
                <a:spcPts val="1200"/>
              </a:spcBef>
              <a:spcAft>
                <a:spcPts val="600"/>
              </a:spcAft>
              <a:buSzPct val="90000"/>
              <a:buFont typeface="Wingdings" panose="05000000000000000000" pitchFamily="2" charset="2"/>
              <a:buChar char="§"/>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Armstrong, M., Taylor, S., (2017) Armstrong's Handbook of Human Resource Management Practice, 14th Edition, Kogan Page</a:t>
            </a:r>
            <a:endParaRPr lang="en-US" sz="1000" dirty="0">
              <a:latin typeface="Times New Roman" panose="02020603050405020304" pitchFamily="18" charset="0"/>
              <a:cs typeface="Times New Roman" panose="02020603050405020304" pitchFamily="18" charset="0"/>
            </a:endParaRPr>
          </a:p>
          <a:p>
            <a:pPr marL="0" indent="0" defTabSz="914400">
              <a:lnSpc>
                <a:spcPct val="110000"/>
              </a:lnSpc>
              <a:spcBef>
                <a:spcPts val="1200"/>
              </a:spcBef>
              <a:spcAft>
                <a:spcPts val="600"/>
              </a:spcAft>
              <a:buSzPct val="90000"/>
              <a:buFont typeface="Wingdings" panose="05000000000000000000" pitchFamily="2" charset="2"/>
              <a:buChar char="§"/>
            </a:pPr>
            <a:r>
              <a:rPr lang="en-US" sz="1000" dirty="0" err="1">
                <a:latin typeface="Times New Roman" panose="02020603050405020304" pitchFamily="18" charset="0"/>
                <a:cs typeface="Times New Roman" panose="02020603050405020304" pitchFamily="18" charset="0"/>
              </a:rPr>
              <a:t>DeKeyser</a:t>
            </a:r>
            <a:r>
              <a:rPr lang="en-US" sz="1000" dirty="0">
                <a:latin typeface="Times New Roman" panose="02020603050405020304" pitchFamily="18" charset="0"/>
                <a:cs typeface="Times New Roman" panose="02020603050405020304" pitchFamily="18" charset="0"/>
              </a:rPr>
              <a:t>, R., 2020. Skill acquisition theory. In </a:t>
            </a:r>
            <a:r>
              <a:rPr lang="en-US" sz="1000" i="1" dirty="0">
                <a:latin typeface="Times New Roman" panose="02020603050405020304" pitchFamily="18" charset="0"/>
                <a:cs typeface="Times New Roman" panose="02020603050405020304" pitchFamily="18" charset="0"/>
              </a:rPr>
              <a:t>Theories in second language acquisition</a:t>
            </a:r>
            <a:r>
              <a:rPr lang="en-US" sz="1000" dirty="0">
                <a:latin typeface="Times New Roman" panose="02020603050405020304" pitchFamily="18" charset="0"/>
                <a:cs typeface="Times New Roman" panose="02020603050405020304" pitchFamily="18" charset="0"/>
              </a:rPr>
              <a:t> (pp. 83-104). Routledge.</a:t>
            </a:r>
          </a:p>
          <a:p>
            <a:pPr marL="0" indent="0" defTabSz="914400">
              <a:lnSpc>
                <a:spcPct val="110000"/>
              </a:lnSpc>
              <a:spcBef>
                <a:spcPts val="1200"/>
              </a:spcBef>
              <a:spcAft>
                <a:spcPts val="600"/>
              </a:spcAft>
              <a:buSzPct val="90000"/>
              <a:buFont typeface="Wingdings" panose="05000000000000000000" pitchFamily="2" charset="2"/>
              <a:buChar char="§"/>
            </a:pPr>
            <a:r>
              <a:rPr lang="en-US" sz="1000" dirty="0" err="1">
                <a:latin typeface="Times New Roman" panose="02020603050405020304" pitchFamily="18" charset="0"/>
                <a:cs typeface="Times New Roman" panose="02020603050405020304" pitchFamily="18" charset="0"/>
              </a:rPr>
              <a:t>Pratten</a:t>
            </a:r>
            <a:r>
              <a:rPr lang="en-US" sz="1000" dirty="0">
                <a:latin typeface="Times New Roman" panose="02020603050405020304" pitchFamily="18" charset="0"/>
                <a:cs typeface="Times New Roman" panose="02020603050405020304" pitchFamily="18" charset="0"/>
              </a:rPr>
              <a:t>, J. and O'Leary, B. (2007) “Addressing the causes of chef shortages in the UK,” </a:t>
            </a:r>
            <a:r>
              <a:rPr lang="en-US" sz="1000" i="1" dirty="0">
                <a:latin typeface="Times New Roman" panose="02020603050405020304" pitchFamily="18" charset="0"/>
                <a:cs typeface="Times New Roman" panose="02020603050405020304" pitchFamily="18" charset="0"/>
              </a:rPr>
              <a:t>Journal of European Industrial Training</a:t>
            </a:r>
            <a:r>
              <a:rPr lang="en-US" sz="1000" dirty="0">
                <a:latin typeface="Times New Roman" panose="02020603050405020304" pitchFamily="18" charset="0"/>
                <a:cs typeface="Times New Roman" panose="02020603050405020304" pitchFamily="18" charset="0"/>
              </a:rPr>
              <a:t>, 31(1), pp. 68–78. Available at: </a:t>
            </a:r>
            <a:r>
              <a:rPr lang="en-US" sz="1000" u="sng" dirty="0">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https://doi.org/10.1108/03090590710721745</a:t>
            </a:r>
            <a:r>
              <a:rPr lang="en-US" sz="1000" dirty="0">
                <a:latin typeface="Times New Roman" panose="02020603050405020304" pitchFamily="18" charset="0"/>
                <a:cs typeface="Times New Roman" panose="02020603050405020304" pitchFamily="18" charset="0"/>
              </a:rPr>
              <a:t>.</a:t>
            </a:r>
          </a:p>
          <a:p>
            <a:pPr marL="0" indent="0" defTabSz="914400">
              <a:lnSpc>
                <a:spcPct val="110000"/>
              </a:lnSpc>
              <a:spcBef>
                <a:spcPts val="1200"/>
              </a:spcBef>
              <a:spcAft>
                <a:spcPts val="600"/>
              </a:spcAft>
              <a:buSzPct val="90000"/>
              <a:buFont typeface="Wingdings" panose="05000000000000000000" pitchFamily="2" charset="2"/>
              <a:buChar char="§"/>
            </a:pPr>
            <a:r>
              <a:rPr lang="en-US" sz="1000" dirty="0">
                <a:latin typeface="Times New Roman" panose="02020603050405020304" pitchFamily="18" charset="0"/>
                <a:cs typeface="Times New Roman" panose="02020603050405020304" pitchFamily="18" charset="0"/>
              </a:rPr>
              <a:t>Claus, L., 2019. HR disruption—Time already to reinvent talent management. </a:t>
            </a:r>
            <a:r>
              <a:rPr lang="en-US" sz="1000" i="1" dirty="0">
                <a:latin typeface="Times New Roman" panose="02020603050405020304" pitchFamily="18" charset="0"/>
                <a:cs typeface="Times New Roman" panose="02020603050405020304" pitchFamily="18" charset="0"/>
              </a:rPr>
              <a:t>BRQ Business Research Quarterly</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22</a:t>
            </a:r>
            <a:r>
              <a:rPr lang="en-US" sz="1000" dirty="0">
                <a:latin typeface="Times New Roman" panose="02020603050405020304" pitchFamily="18" charset="0"/>
                <a:cs typeface="Times New Roman" panose="02020603050405020304" pitchFamily="18" charset="0"/>
              </a:rPr>
              <a:t>(3), pp.207-215.</a:t>
            </a:r>
          </a:p>
          <a:p>
            <a:pPr marL="0" indent="0" defTabSz="914400">
              <a:lnSpc>
                <a:spcPct val="110000"/>
              </a:lnSpc>
              <a:spcBef>
                <a:spcPts val="1200"/>
              </a:spcBef>
              <a:spcAft>
                <a:spcPts val="600"/>
              </a:spcAft>
              <a:buSzPct val="90000"/>
              <a:buFont typeface="Wingdings" panose="05000000000000000000" pitchFamily="2" charset="2"/>
              <a:buChar char="§"/>
            </a:pPr>
            <a:r>
              <a:rPr lang="en-US" sz="1000" dirty="0" err="1">
                <a:latin typeface="Times New Roman" panose="02020603050405020304" pitchFamily="18" charset="0"/>
                <a:cs typeface="Times New Roman" panose="02020603050405020304" pitchFamily="18" charset="0"/>
              </a:rPr>
              <a:t>Tamunomiebi</a:t>
            </a:r>
            <a:r>
              <a:rPr lang="en-US" sz="1000" dirty="0">
                <a:latin typeface="Times New Roman" panose="02020603050405020304" pitchFamily="18" charset="0"/>
                <a:cs typeface="Times New Roman" panose="02020603050405020304" pitchFamily="18" charset="0"/>
              </a:rPr>
              <a:t>, M.D. and </a:t>
            </a:r>
            <a:r>
              <a:rPr lang="en-US" sz="1000" dirty="0" err="1">
                <a:latin typeface="Times New Roman" panose="02020603050405020304" pitchFamily="18" charset="0"/>
                <a:cs typeface="Times New Roman" panose="02020603050405020304" pitchFamily="18" charset="0"/>
              </a:rPr>
              <a:t>Worgu</a:t>
            </a:r>
            <a:r>
              <a:rPr lang="en-US" sz="1000" dirty="0">
                <a:latin typeface="Times New Roman" panose="02020603050405020304" pitchFamily="18" charset="0"/>
                <a:cs typeface="Times New Roman" panose="02020603050405020304" pitchFamily="18" charset="0"/>
              </a:rPr>
              <a:t>, V.O., 2020. Talent management and organizational effectiveness. </a:t>
            </a:r>
            <a:r>
              <a:rPr lang="en-US" sz="1000" i="1" dirty="0">
                <a:latin typeface="Times New Roman" panose="02020603050405020304" pitchFamily="18" charset="0"/>
                <a:cs typeface="Times New Roman" panose="02020603050405020304" pitchFamily="18" charset="0"/>
              </a:rPr>
              <a:t>Journal of Contemporary Research in Social Sciences</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2</a:t>
            </a:r>
            <a:r>
              <a:rPr lang="en-US" sz="1000" dirty="0">
                <a:latin typeface="Times New Roman" panose="02020603050405020304" pitchFamily="18" charset="0"/>
                <a:cs typeface="Times New Roman" panose="02020603050405020304" pitchFamily="18" charset="0"/>
              </a:rPr>
              <a:t>(2), pp.35-45.</a:t>
            </a:r>
          </a:p>
          <a:p>
            <a:pPr marL="0" indent="0" defTabSz="914400">
              <a:lnSpc>
                <a:spcPct val="110000"/>
              </a:lnSpc>
              <a:spcBef>
                <a:spcPts val="1200"/>
              </a:spcBef>
              <a:spcAft>
                <a:spcPts val="600"/>
              </a:spcAft>
              <a:buSzPct val="90000"/>
              <a:buFont typeface="Wingdings" panose="05000000000000000000" pitchFamily="2" charset="2"/>
              <a:buChar char="§"/>
            </a:pPr>
            <a:r>
              <a:rPr lang="en-US" sz="1000" dirty="0">
                <a:latin typeface="Times New Roman" panose="02020603050405020304" pitchFamily="18" charset="0"/>
                <a:cs typeface="Times New Roman" panose="02020603050405020304" pitchFamily="18" charset="0"/>
              </a:rPr>
              <a:t>Greene, R.J., 2020. </a:t>
            </a:r>
            <a:r>
              <a:rPr lang="en-US" sz="1000" i="1" dirty="0">
                <a:latin typeface="Times New Roman" panose="02020603050405020304" pitchFamily="18" charset="0"/>
                <a:cs typeface="Times New Roman" panose="02020603050405020304" pitchFamily="18" charset="0"/>
              </a:rPr>
              <a:t>Strategic talent management: Creating the right workforce</a:t>
            </a:r>
            <a:r>
              <a:rPr lang="en-US" sz="1000" dirty="0">
                <a:latin typeface="Times New Roman" panose="02020603050405020304" pitchFamily="18" charset="0"/>
                <a:cs typeface="Times New Roman" panose="02020603050405020304" pitchFamily="18" charset="0"/>
              </a:rPr>
              <a:t>. Routledge.</a:t>
            </a:r>
            <a:endParaRPr lang="en-US" sz="1000" dirty="0"/>
          </a:p>
          <a:p>
            <a:pPr marL="0" indent="0" defTabSz="914400">
              <a:lnSpc>
                <a:spcPct val="110000"/>
              </a:lnSpc>
              <a:spcBef>
                <a:spcPts val="1200"/>
              </a:spcBef>
              <a:spcAft>
                <a:spcPts val="600"/>
              </a:spcAft>
              <a:buSzPct val="90000"/>
              <a:buNone/>
            </a:pPr>
            <a:endParaRPr lang="en-US" sz="8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9F70CEF-E081-BA74-6E49-47FD16ADB3CE}"/>
              </a:ext>
            </a:extLst>
          </p:cNvPr>
          <p:cNvSpPr txBox="1"/>
          <p:nvPr/>
        </p:nvSpPr>
        <p:spPr>
          <a:xfrm>
            <a:off x="2912882" y="2696066"/>
            <a:ext cx="184731" cy="369332"/>
          </a:xfrm>
          <a:prstGeom prst="rect">
            <a:avLst/>
          </a:prstGeom>
          <a:noFill/>
        </p:spPr>
        <p:txBody>
          <a:bodyPr wrap="none" rtlCol="0">
            <a:spAutoFit/>
          </a:bodyPr>
          <a:lstStyle/>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{C7117DAB-8E20-8F48-91C9-98BA4090BA92}tf16401378</Template>
  <TotalTime>127</TotalTime>
  <Words>1053</Words>
  <Application>Microsoft Macintosh PowerPoint</Application>
  <PresentationFormat>On-screen Show (16:9)</PresentationFormat>
  <Paragraphs>61</Paragraphs>
  <Slides>11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MS Shell Dlg 2</vt:lpstr>
      <vt:lpstr>Wingdings</vt:lpstr>
      <vt:lpstr>Arial</vt:lpstr>
      <vt:lpstr>Maven Pro</vt:lpstr>
      <vt:lpstr>Wingdings 3</vt:lpstr>
      <vt:lpstr>Times New Roman</vt:lpstr>
      <vt:lpstr>Madison</vt:lpstr>
      <vt:lpstr>BA(HONS) Business Management</vt:lpstr>
      <vt:lpstr>PowerPoint Presentation</vt:lpstr>
      <vt:lpstr>Contents</vt:lpstr>
      <vt:lpstr>About the business</vt:lpstr>
      <vt:lpstr>Short term strategies to acquire talent</vt:lpstr>
      <vt:lpstr>Long term strategies to acquire talent</vt:lpstr>
      <vt:lpstr>Monetary Incentives</vt:lpstr>
      <vt:lpstr>Non - Monetary Incentives</vt:lpstr>
      <vt:lpstr>Conclusion</vt:lpstr>
      <vt:lpstr>Recommendation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dc:title>
  <cp:lastModifiedBy>Szabina Molnar (2121168)</cp:lastModifiedBy>
  <cp:revision>5</cp:revision>
  <dcterms:modified xsi:type="dcterms:W3CDTF">2023-03-28T16:57:59Z</dcterms:modified>
</cp:coreProperties>
</file>