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9"/>
  </p:notesMasterIdLst>
  <p:sldIdLst>
    <p:sldId id="257" r:id="rId2"/>
    <p:sldId id="326" r:id="rId3"/>
    <p:sldId id="327" r:id="rId4"/>
    <p:sldId id="328" r:id="rId5"/>
    <p:sldId id="330" r:id="rId6"/>
    <p:sldId id="331" r:id="rId7"/>
    <p:sldId id="335" r:id="rId8"/>
    <p:sldId id="338" r:id="rId9"/>
    <p:sldId id="339" r:id="rId10"/>
    <p:sldId id="340" r:id="rId11"/>
    <p:sldId id="341" r:id="rId12"/>
    <p:sldId id="342" r:id="rId13"/>
    <p:sldId id="336" r:id="rId14"/>
    <p:sldId id="347" r:id="rId15"/>
    <p:sldId id="343" r:id="rId16"/>
    <p:sldId id="344" r:id="rId17"/>
    <p:sldId id="322" r:id="rId18"/>
    <p:sldId id="346" r:id="rId19"/>
    <p:sldId id="348" r:id="rId20"/>
    <p:sldId id="349" r:id="rId21"/>
    <p:sldId id="323" r:id="rId22"/>
    <p:sldId id="350" r:id="rId23"/>
    <p:sldId id="353" r:id="rId24"/>
    <p:sldId id="354" r:id="rId25"/>
    <p:sldId id="325" r:id="rId26"/>
    <p:sldId id="356" r:id="rId27"/>
    <p:sldId id="355" r:id="rId28"/>
    <p:sldId id="333" r:id="rId29"/>
    <p:sldId id="334" r:id="rId30"/>
    <p:sldId id="357" r:id="rId31"/>
    <p:sldId id="359" r:id="rId32"/>
    <p:sldId id="363" r:id="rId33"/>
    <p:sldId id="365" r:id="rId34"/>
    <p:sldId id="366" r:id="rId35"/>
    <p:sldId id="368" r:id="rId36"/>
    <p:sldId id="369" r:id="rId37"/>
    <p:sldId id="361" r:id="rId38"/>
    <p:sldId id="372" r:id="rId39"/>
    <p:sldId id="373" r:id="rId40"/>
    <p:sldId id="358" r:id="rId41"/>
    <p:sldId id="374" r:id="rId42"/>
    <p:sldId id="320" r:id="rId43"/>
    <p:sldId id="370" r:id="rId44"/>
    <p:sldId id="367" r:id="rId45"/>
    <p:sldId id="364" r:id="rId46"/>
    <p:sldId id="345" r:id="rId47"/>
    <p:sldId id="329" r:id="rId4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8" d="100"/>
          <a:sy n="108" d="100"/>
        </p:scale>
        <p:origin x="1704"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389F42-F890-4608-AE0C-6BCF68B1030A}" type="datetimeFigureOut">
              <a:rPr lang="en-GB" smtClean="0"/>
              <a:t>30/03/2022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81AB61-EC29-468C-9B55-611553627F34}" type="slidenum">
              <a:rPr lang="en-GB" smtClean="0"/>
              <a:t>‹#›</a:t>
            </a:fld>
            <a:endParaRPr lang="en-GB"/>
          </a:p>
        </p:txBody>
      </p:sp>
    </p:spTree>
    <p:extLst>
      <p:ext uri="{BB962C8B-B14F-4D97-AF65-F5344CB8AC3E}">
        <p14:creationId xmlns:p14="http://schemas.microsoft.com/office/powerpoint/2010/main" val="18409605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59EC4BB4-4B80-4C88-A173-DF1CBEB43E55}"/>
              </a:ext>
            </a:extLst>
          </p:cNvPr>
          <p:cNvSpPr>
            <a:spLocks noGrp="1" noRot="1" noChangeAspect="1" noChangeArrowheads="1" noTextEdit="1"/>
          </p:cNvSpPr>
          <p:nvPr>
            <p:ph type="sldImg"/>
          </p:nvPr>
        </p:nvSpPr>
        <p:spPr>
          <a:xfrm>
            <a:off x="917575" y="744538"/>
            <a:ext cx="4962525" cy="3722687"/>
          </a:xfrm>
          <a:ln/>
        </p:spPr>
      </p:sp>
      <p:sp>
        <p:nvSpPr>
          <p:cNvPr id="34819" name="Notes Placeholder 2">
            <a:extLst>
              <a:ext uri="{FF2B5EF4-FFF2-40B4-BE49-F238E27FC236}">
                <a16:creationId xmlns:a16="http://schemas.microsoft.com/office/drawing/2014/main" id="{F841A8D2-AAB2-4F82-B5B0-4A7E76B1BE7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4820" name="Slide Number Placeholder 3">
            <a:extLst>
              <a:ext uri="{FF2B5EF4-FFF2-40B4-BE49-F238E27FC236}">
                <a16:creationId xmlns:a16="http://schemas.microsoft.com/office/drawing/2014/main" id="{B4123386-D88F-4900-8E07-362BBC28EB5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97A41480-3468-424E-AB5F-6E8CC9E5BBFB}" type="slidenum">
              <a:rPr lang="cy-GB" altLang="en-US" sz="1200" smtClean="0">
                <a:latin typeface="Arial" panose="020B0604020202020204" pitchFamily="34" charset="0"/>
              </a:rPr>
              <a:pPr/>
              <a:t>42</a:t>
            </a:fld>
            <a:endParaRPr lang="cy-GB" altLang="en-US" sz="1200">
              <a:latin typeface="Arial" panose="020B0604020202020204" pitchFamily="34" charset="0"/>
            </a:endParaRPr>
          </a:p>
        </p:txBody>
      </p:sp>
    </p:spTree>
    <p:extLst>
      <p:ext uri="{BB962C8B-B14F-4D97-AF65-F5344CB8AC3E}">
        <p14:creationId xmlns:p14="http://schemas.microsoft.com/office/powerpoint/2010/main" val="28831047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59EC4BB4-4B80-4C88-A173-DF1CBEB43E55}"/>
              </a:ext>
            </a:extLst>
          </p:cNvPr>
          <p:cNvSpPr>
            <a:spLocks noGrp="1" noRot="1" noChangeAspect="1" noChangeArrowheads="1" noTextEdit="1"/>
          </p:cNvSpPr>
          <p:nvPr>
            <p:ph type="sldImg"/>
          </p:nvPr>
        </p:nvSpPr>
        <p:spPr>
          <a:xfrm>
            <a:off x="917575" y="744538"/>
            <a:ext cx="4962525" cy="3722687"/>
          </a:xfrm>
          <a:ln/>
        </p:spPr>
      </p:sp>
      <p:sp>
        <p:nvSpPr>
          <p:cNvPr id="34819" name="Notes Placeholder 2">
            <a:extLst>
              <a:ext uri="{FF2B5EF4-FFF2-40B4-BE49-F238E27FC236}">
                <a16:creationId xmlns:a16="http://schemas.microsoft.com/office/drawing/2014/main" id="{F841A8D2-AAB2-4F82-B5B0-4A7E76B1BE7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4820" name="Slide Number Placeholder 3">
            <a:extLst>
              <a:ext uri="{FF2B5EF4-FFF2-40B4-BE49-F238E27FC236}">
                <a16:creationId xmlns:a16="http://schemas.microsoft.com/office/drawing/2014/main" id="{B4123386-D88F-4900-8E07-362BBC28EB5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97A41480-3468-424E-AB5F-6E8CC9E5BBFB}" type="slidenum">
              <a:rPr lang="cy-GB" altLang="en-US" sz="1200" smtClean="0">
                <a:latin typeface="Arial" panose="020B0604020202020204" pitchFamily="34" charset="0"/>
              </a:rPr>
              <a:pPr/>
              <a:t>43</a:t>
            </a:fld>
            <a:endParaRPr lang="cy-GB" altLang="en-US" sz="1200">
              <a:latin typeface="Arial" panose="020B0604020202020204" pitchFamily="34" charset="0"/>
            </a:endParaRPr>
          </a:p>
        </p:txBody>
      </p:sp>
    </p:spTree>
    <p:extLst>
      <p:ext uri="{BB962C8B-B14F-4D97-AF65-F5344CB8AC3E}">
        <p14:creationId xmlns:p14="http://schemas.microsoft.com/office/powerpoint/2010/main" val="33446376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59EC4BB4-4B80-4C88-A173-DF1CBEB43E55}"/>
              </a:ext>
            </a:extLst>
          </p:cNvPr>
          <p:cNvSpPr>
            <a:spLocks noGrp="1" noRot="1" noChangeAspect="1" noChangeArrowheads="1" noTextEdit="1"/>
          </p:cNvSpPr>
          <p:nvPr>
            <p:ph type="sldImg"/>
          </p:nvPr>
        </p:nvSpPr>
        <p:spPr>
          <a:xfrm>
            <a:off x="917575" y="744538"/>
            <a:ext cx="4962525" cy="3722687"/>
          </a:xfrm>
          <a:ln/>
        </p:spPr>
      </p:sp>
      <p:sp>
        <p:nvSpPr>
          <p:cNvPr id="34819" name="Notes Placeholder 2">
            <a:extLst>
              <a:ext uri="{FF2B5EF4-FFF2-40B4-BE49-F238E27FC236}">
                <a16:creationId xmlns:a16="http://schemas.microsoft.com/office/drawing/2014/main" id="{F841A8D2-AAB2-4F82-B5B0-4A7E76B1BE7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4820" name="Slide Number Placeholder 3">
            <a:extLst>
              <a:ext uri="{FF2B5EF4-FFF2-40B4-BE49-F238E27FC236}">
                <a16:creationId xmlns:a16="http://schemas.microsoft.com/office/drawing/2014/main" id="{B4123386-D88F-4900-8E07-362BBC28EB5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97A41480-3468-424E-AB5F-6E8CC9E5BBFB}" type="slidenum">
              <a:rPr lang="cy-GB" altLang="en-US" sz="1200" smtClean="0">
                <a:latin typeface="Arial" panose="020B0604020202020204" pitchFamily="34" charset="0"/>
              </a:rPr>
              <a:pPr/>
              <a:t>44</a:t>
            </a:fld>
            <a:endParaRPr lang="cy-GB" altLang="en-US" sz="1200">
              <a:latin typeface="Arial" panose="020B0604020202020204" pitchFamily="34" charset="0"/>
            </a:endParaRPr>
          </a:p>
        </p:txBody>
      </p:sp>
    </p:spTree>
    <p:extLst>
      <p:ext uri="{BB962C8B-B14F-4D97-AF65-F5344CB8AC3E}">
        <p14:creationId xmlns:p14="http://schemas.microsoft.com/office/powerpoint/2010/main" val="24507672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59EC4BB4-4B80-4C88-A173-DF1CBEB43E55}"/>
              </a:ext>
            </a:extLst>
          </p:cNvPr>
          <p:cNvSpPr>
            <a:spLocks noGrp="1" noRot="1" noChangeAspect="1" noChangeArrowheads="1" noTextEdit="1"/>
          </p:cNvSpPr>
          <p:nvPr>
            <p:ph type="sldImg"/>
          </p:nvPr>
        </p:nvSpPr>
        <p:spPr>
          <a:xfrm>
            <a:off x="917575" y="744538"/>
            <a:ext cx="4962525" cy="3722687"/>
          </a:xfrm>
          <a:ln/>
        </p:spPr>
      </p:sp>
      <p:sp>
        <p:nvSpPr>
          <p:cNvPr id="34819" name="Notes Placeholder 2">
            <a:extLst>
              <a:ext uri="{FF2B5EF4-FFF2-40B4-BE49-F238E27FC236}">
                <a16:creationId xmlns:a16="http://schemas.microsoft.com/office/drawing/2014/main" id="{F841A8D2-AAB2-4F82-B5B0-4A7E76B1BE7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4820" name="Slide Number Placeholder 3">
            <a:extLst>
              <a:ext uri="{FF2B5EF4-FFF2-40B4-BE49-F238E27FC236}">
                <a16:creationId xmlns:a16="http://schemas.microsoft.com/office/drawing/2014/main" id="{B4123386-D88F-4900-8E07-362BBC28EB5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97A41480-3468-424E-AB5F-6E8CC9E5BBFB}" type="slidenum">
              <a:rPr lang="cy-GB" altLang="en-US" sz="1200" smtClean="0">
                <a:latin typeface="Arial" panose="020B0604020202020204" pitchFamily="34" charset="0"/>
              </a:rPr>
              <a:pPr/>
              <a:t>45</a:t>
            </a:fld>
            <a:endParaRPr lang="cy-GB" altLang="en-US" sz="1200">
              <a:latin typeface="Arial" panose="020B0604020202020204" pitchFamily="34" charset="0"/>
            </a:endParaRPr>
          </a:p>
        </p:txBody>
      </p:sp>
    </p:spTree>
    <p:extLst>
      <p:ext uri="{BB962C8B-B14F-4D97-AF65-F5344CB8AC3E}">
        <p14:creationId xmlns:p14="http://schemas.microsoft.com/office/powerpoint/2010/main" val="42846039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59EC4BB4-4B80-4C88-A173-DF1CBEB43E55}"/>
              </a:ext>
            </a:extLst>
          </p:cNvPr>
          <p:cNvSpPr>
            <a:spLocks noGrp="1" noRot="1" noChangeAspect="1" noChangeArrowheads="1" noTextEdit="1"/>
          </p:cNvSpPr>
          <p:nvPr>
            <p:ph type="sldImg"/>
          </p:nvPr>
        </p:nvSpPr>
        <p:spPr>
          <a:xfrm>
            <a:off x="917575" y="744538"/>
            <a:ext cx="4962525" cy="3722687"/>
          </a:xfrm>
          <a:ln/>
        </p:spPr>
      </p:sp>
      <p:sp>
        <p:nvSpPr>
          <p:cNvPr id="34819" name="Notes Placeholder 2">
            <a:extLst>
              <a:ext uri="{FF2B5EF4-FFF2-40B4-BE49-F238E27FC236}">
                <a16:creationId xmlns:a16="http://schemas.microsoft.com/office/drawing/2014/main" id="{F841A8D2-AAB2-4F82-B5B0-4A7E76B1BE7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4820" name="Slide Number Placeholder 3">
            <a:extLst>
              <a:ext uri="{FF2B5EF4-FFF2-40B4-BE49-F238E27FC236}">
                <a16:creationId xmlns:a16="http://schemas.microsoft.com/office/drawing/2014/main" id="{B4123386-D88F-4900-8E07-362BBC28EB5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97A41480-3468-424E-AB5F-6E8CC9E5BBFB}" type="slidenum">
              <a:rPr lang="cy-GB" altLang="en-US" sz="1200" smtClean="0">
                <a:latin typeface="Arial" panose="020B0604020202020204" pitchFamily="34" charset="0"/>
              </a:rPr>
              <a:pPr/>
              <a:t>46</a:t>
            </a:fld>
            <a:endParaRPr lang="cy-GB" altLang="en-US" sz="1200">
              <a:latin typeface="Arial" panose="020B0604020202020204" pitchFamily="34" charset="0"/>
            </a:endParaRPr>
          </a:p>
        </p:txBody>
      </p:sp>
    </p:spTree>
    <p:extLst>
      <p:ext uri="{BB962C8B-B14F-4D97-AF65-F5344CB8AC3E}">
        <p14:creationId xmlns:p14="http://schemas.microsoft.com/office/powerpoint/2010/main" val="17591552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59EC4BB4-4B80-4C88-A173-DF1CBEB43E55}"/>
              </a:ext>
            </a:extLst>
          </p:cNvPr>
          <p:cNvSpPr>
            <a:spLocks noGrp="1" noRot="1" noChangeAspect="1" noChangeArrowheads="1" noTextEdit="1"/>
          </p:cNvSpPr>
          <p:nvPr>
            <p:ph type="sldImg"/>
          </p:nvPr>
        </p:nvSpPr>
        <p:spPr>
          <a:xfrm>
            <a:off x="917575" y="744538"/>
            <a:ext cx="4962525" cy="3722687"/>
          </a:xfrm>
          <a:ln/>
        </p:spPr>
      </p:sp>
      <p:sp>
        <p:nvSpPr>
          <p:cNvPr id="34819" name="Notes Placeholder 2">
            <a:extLst>
              <a:ext uri="{FF2B5EF4-FFF2-40B4-BE49-F238E27FC236}">
                <a16:creationId xmlns:a16="http://schemas.microsoft.com/office/drawing/2014/main" id="{F841A8D2-AAB2-4F82-B5B0-4A7E76B1BE7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4820" name="Slide Number Placeholder 3">
            <a:extLst>
              <a:ext uri="{FF2B5EF4-FFF2-40B4-BE49-F238E27FC236}">
                <a16:creationId xmlns:a16="http://schemas.microsoft.com/office/drawing/2014/main" id="{B4123386-D88F-4900-8E07-362BBC28EB5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97A41480-3468-424E-AB5F-6E8CC9E5BBFB}" type="slidenum">
              <a:rPr lang="cy-GB" altLang="en-US" sz="1200" smtClean="0">
                <a:latin typeface="Arial" panose="020B0604020202020204" pitchFamily="34" charset="0"/>
              </a:rPr>
              <a:pPr/>
              <a:t>47</a:t>
            </a:fld>
            <a:endParaRPr lang="cy-GB" altLang="en-US" sz="1200">
              <a:latin typeface="Arial" panose="020B0604020202020204" pitchFamily="34" charset="0"/>
            </a:endParaRPr>
          </a:p>
        </p:txBody>
      </p:sp>
    </p:spTree>
    <p:extLst>
      <p:ext uri="{BB962C8B-B14F-4D97-AF65-F5344CB8AC3E}">
        <p14:creationId xmlns:p14="http://schemas.microsoft.com/office/powerpoint/2010/main" val="11345041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30/03/2022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30/03/2022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30/03/2022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30/03/2022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30/03/2022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30/03/2022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30/03/2022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30/03/2022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30/03/2022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30/03/2022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30/03/2022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noProof="0" dirty="0"/>
              <a:t>Click to 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30/03/2022</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mailto:ken.dicks@uwtsd.ac.uk" TargetMode="Externa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gov.wales/code-practice-and-guidance-under-social-services-and-well-being-wales-act-2014-html" TargetMode="Externa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statswales.gov.wales/Catalogue/Business-Economy-and-Labour-Market/People-and-Work/Employment/Persons-Employed/publicprivatesectoremployment-by-welshlocalauthority-status" TargetMode="Externa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publications.parliament.uk/pa/cm201314/cmselect/cmpubacc/777/777.pdf" TargetMode="Externa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assets.publishing.service.gov.uk/government/uploads/system/uploads/attachment_data/file/519571/Classification-of-Public_Bodies-Guidance-for-Departments.pdf" TargetMode="Externa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uk.indeed.com/career-advice/career-development/what-is-the-private-sector" TargetMode="Externa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investopedia.com/terms/p/private-sector.asp" TargetMode="Externa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toolkit.northernbridge.ac.uk/engagingwithpolicymakers/engagingwiththethirdsector/whatisthethirdsectorandwhatdoesitdo/" TargetMode="Externa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assets.publishing.service.gov.uk/government/uploads/system/uploads/attachment_data/file/185017/bis-13-582-third-sector-engagement-and-participation-in-the-learning-and-skills-sector-literature-review-and-baseline-report.pdf" TargetMode="Externa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statswales.gov.wales/Catalogue/Business-Economy-and-Labour-Market/People-and-Work/Employment/Persons-Employed/publicprivatesectoremployment-by-welshlocalauthority-status" TargetMode="Externa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hyperlink" Target="https://www.justiceinspectorates.gov.uk/hmicfrs/publications/multi-agency-response-to-child-sexual-abuse-in-the-family-environment/" TargetMode="External"/><Relationship Id="rId2" Type="http://schemas.openxmlformats.org/officeDocument/2006/relationships/hyperlink" Target="https://www.justiceinspectorates.gov.uk/hmicfrs/" TargetMode="External"/><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hyperlink" Target="https://www.gwent.police.uk/news/gwent/news/news/2021/january/new-multi-agency-safeguarding-hubs-launched-in-gwent/" TargetMode="External"/><Relationship Id="rId4" Type="http://schemas.openxmlformats.org/officeDocument/2006/relationships/image" Target="../media/image6.png"/></Relationships>
</file>

<file path=ppt/slides/_rels/slide32.xml.rels><?xml version="1.0" encoding="UTF-8" standalone="yes"?>
<Relationships xmlns="http://schemas.openxmlformats.org/package/2006/relationships"><Relationship Id="rId3" Type="http://schemas.openxmlformats.org/officeDocument/2006/relationships/hyperlink" Target="https://www.justiceinspectorates.gov.uk/hmiprisons/our-expectations/children-and-young-people-expectations/resettlement/children-families-and-contact-with-the-outside-world/?highlight=mutli-agency%20family" TargetMode="External"/><Relationship Id="rId2" Type="http://schemas.openxmlformats.org/officeDocument/2006/relationships/hyperlink" Target="https://www.justiceinspectorates.gov.uk/hmiprisons/" TargetMode="External"/><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hyperlink" Target="https://www.barnardos.org.uk/what-we-do/services/family-suphttps:/www.barnardos.org.uk/what-we-do/services/family-support-parc-visitors-centreport-parc-visitors-centre" TargetMode="External"/><Relationship Id="rId4" Type="http://schemas.openxmlformats.org/officeDocument/2006/relationships/image" Target="../media/image6.png"/></Relationships>
</file>

<file path=ppt/slides/_rels/slide33.xml.rels><?xml version="1.0" encoding="UTF-8" standalone="yes"?>
<Relationships xmlns="http://schemas.openxmlformats.org/package/2006/relationships"><Relationship Id="rId3" Type="http://schemas.openxmlformats.org/officeDocument/2006/relationships/hyperlink" Target="https://www.justiceinspectorates.gov.uk/hmiprobation/research/the-evidence-base-probation/specific-types-of-delivery/mappa/?highlight=multi-agency%20wales" TargetMode="External"/><Relationship Id="rId2" Type="http://schemas.openxmlformats.org/officeDocument/2006/relationships/hyperlink" Target="https://www.justiceinspectorates.gov.uk/hmiprobation/" TargetMode="External"/><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hyperlink" Target="https://www.iomcymru.org.uk/WISDOM/" TargetMode="External"/><Relationship Id="rId4" Type="http://schemas.openxmlformats.org/officeDocument/2006/relationships/image" Target="../media/image6.png"/></Relationships>
</file>

<file path=ppt/slides/_rels/slide34.xml.rels><?xml version="1.0" encoding="UTF-8" standalone="yes"?>
<Relationships xmlns="http://schemas.openxmlformats.org/package/2006/relationships"><Relationship Id="rId3" Type="http://schemas.openxmlformats.org/officeDocument/2006/relationships/hyperlink" Target="https://hiw.org.uk/review-healthcare-services-young-people" TargetMode="External"/><Relationship Id="rId2" Type="http://schemas.openxmlformats.org/officeDocument/2006/relationships/hyperlink" Target="https://hiw.org.uk/about-us/what-we-do" TargetMode="External"/><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hyperlink" Target="https://www.childcomwales.org.uk/our-work/sallys-blog/mental-health-for-all/" TargetMode="External"/><Relationship Id="rId4" Type="http://schemas.openxmlformats.org/officeDocument/2006/relationships/image" Target="../media/image6.png"/></Relationships>
</file>

<file path=ppt/slides/_rels/slide35.xml.rels><?xml version="1.0" encoding="UTF-8" standalone="yes"?>
<Relationships xmlns="http://schemas.openxmlformats.org/package/2006/relationships"><Relationship Id="rId3" Type="http://schemas.openxmlformats.org/officeDocument/2006/relationships/hyperlink" Target="https://careinspectorate.wales/let-me-flourish-national-review-early-help-care-and-support-and-transition-disabled-children-wales" TargetMode="External"/><Relationship Id="rId2" Type="http://schemas.openxmlformats.org/officeDocument/2006/relationships/hyperlink" Target="https://careinspectorate.wales/" TargetMode="External"/><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hyperlink" Target="https://afcwestwales.co.uk/the-hawthorn-project/" TargetMode="External"/><Relationship Id="rId4" Type="http://schemas.openxmlformats.org/officeDocument/2006/relationships/image" Target="../media/image6.png"/></Relationships>
</file>

<file path=ppt/slides/_rels/slide36.xml.rels><?xml version="1.0" encoding="UTF-8" standalone="yes"?>
<Relationships xmlns="http://schemas.openxmlformats.org/package/2006/relationships"><Relationship Id="rId3" Type="http://schemas.openxmlformats.org/officeDocument/2006/relationships/hyperlink" Target="https://www.estyn.gov.wales/system/files/2021-08/Partnerships%2520with%2520employers%2520in%2520secondary%2520and%2520special%2520schools%2520en_0.pdf" TargetMode="External"/><Relationship Id="rId2" Type="http://schemas.openxmlformats.org/officeDocument/2006/relationships/hyperlink" Target="https://www.estyn.gov.wales/" TargetMode="External"/><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hyperlink" Target="https://www.estyn.gov.wales/effective-practice/encouraging-learning-family" TargetMode="External"/><Relationship Id="rId4" Type="http://schemas.openxmlformats.org/officeDocument/2006/relationships/image" Target="../media/image6.png"/></Relationships>
</file>

<file path=ppt/slides/_rels/slide3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gov.uk/government/organisations/companies-house" TargetMode="Externa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gov.uk/government/organisations/companies-house" TargetMode="Externa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gov.uk/government/organisations/charity-commission" TargetMode="Externa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519571/Classification-of-Public_Bodies-Guidance-for-Departments.pdf"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afcwestwales.co.uk/the-hawthorn-project/" TargetMode="External"/><Relationship Id="rId5" Type="http://schemas.openxmlformats.org/officeDocument/2006/relationships/hyperlink" Target="https://careinspectorate.wales/let-me-flourish-national-review-early-help-care-and-support-and-transition-disabled-children-wales" TargetMode="External"/><Relationship Id="rId4" Type="http://schemas.openxmlformats.org/officeDocument/2006/relationships/hyperlink" Target="https://www.barnardos.org.uk/what-we-do/services/family-support-parc-visitors-centre" TargetMode="External"/></Relationships>
</file>

<file path=ppt/slides/_rels/slide43.xml.rels><?xml version="1.0" encoding="UTF-8" standalone="yes"?>
<Relationships xmlns="http://schemas.openxmlformats.org/package/2006/relationships"><Relationship Id="rId3" Type="http://schemas.openxmlformats.org/officeDocument/2006/relationships/hyperlink" Target="https://www.childcomwales.org.uk/our-work/sallys-blog/mental-health-for-all/"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hyperlink" Target="https://www.gov.uk/government/organisations/charity-commission/about#:~:text=We%20are%20the%20regulator%20of,to%2Ddate%20register%20of%20charities" TargetMode="External"/><Relationship Id="rId4" Type="http://schemas.openxmlformats.org/officeDocument/2006/relationships/hyperlink" Target="https://www.gov.uk/government/organisations/companies-house/about" TargetMode="External"/></Relationships>
</file>

<file path=ppt/slides/_rels/slide44.xml.rels><?xml version="1.0" encoding="UTF-8" standalone="yes"?>
<Relationships xmlns="http://schemas.openxmlformats.org/package/2006/relationships"><Relationship Id="rId3" Type="http://schemas.openxmlformats.org/officeDocument/2006/relationships/hyperlink" Target="https://www.oxfordreference.com/view/10.1093/acref/9780198759430.001.0001/acref-9780198759430-e-2518"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www.estyn.gov.wales/system/files/2021-08/Partnerships%2520with%2520employers%2520in%2520secondary%2520and%2520special%2520schools%2520en_0.pdf" TargetMode="External"/><Relationship Id="rId5" Type="http://schemas.openxmlformats.org/officeDocument/2006/relationships/hyperlink" Target="https://www.estyn.gov.wales/effective-practice/encouraging-learning-family" TargetMode="External"/><Relationship Id="rId4" Type="http://schemas.openxmlformats.org/officeDocument/2006/relationships/hyperlink" Target="https://hiw.org.uk/review-healthcare-services-young-people" TargetMode="External"/></Relationships>
</file>

<file path=ppt/slides/_rels/slide45.xml.rels><?xml version="1.0" encoding="UTF-8" standalone="yes"?>
<Relationships xmlns="http://schemas.openxmlformats.org/package/2006/relationships"><Relationship Id="rId3" Type="http://schemas.openxmlformats.org/officeDocument/2006/relationships/hyperlink" Target="https://www.justiceinspectorates.gov.uk/hmicfrs/publications/multi-agency-response-to-child-sexual-abuse-in-the-family-environment/"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hyperlink" Target="https://www.justiceinspectorates.gov.uk/hmiprobation/research/the-evidence-base-probation/specific-types-of-delivery/mappa/?highlight=multi-agency%20wales" TargetMode="External"/><Relationship Id="rId5" Type="http://schemas.openxmlformats.org/officeDocument/2006/relationships/hyperlink" Target="https://publications.parliament.uk/pa/cm201314/cmselect/cmpubacc/777/777.pdf" TargetMode="External"/><Relationship Id="rId4" Type="http://schemas.openxmlformats.org/officeDocument/2006/relationships/hyperlink" Target="https://www.justiceinspectorates.gov.uk/hmiprisons/our-expectations/children-and-young-people-expectations/resettlement/children-families-and-contact-with-the-outside-world/?highlight=mutli-agency%20family" TargetMode="External"/></Relationships>
</file>

<file path=ppt/slides/_rels/slide46.xml.rels><?xml version="1.0" encoding="UTF-8" standalone="yes"?>
<Relationships xmlns="http://schemas.openxmlformats.org/package/2006/relationships"><Relationship Id="rId3" Type="http://schemas.openxmlformats.org/officeDocument/2006/relationships/hyperlink" Target="https://www.investopedia.com/terms/p/private-sector.asp"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hyperlink" Target="https://www.iomcymru.org.uk/WISDOM/" TargetMode="External"/><Relationship Id="rId5" Type="http://schemas.openxmlformats.org/officeDocument/2006/relationships/hyperlink" Target="https://www.gwent.police.uk/news/gwent/news/news/2021/january/new-multi-agency-safeguarding-hubs-launched-in-gwent/" TargetMode="External"/><Relationship Id="rId4" Type="http://schemas.openxmlformats.org/officeDocument/2006/relationships/hyperlink" Target="https://uk.indeed.com/career-advice/career-development/what-is-the-private-sector" TargetMode="External"/></Relationships>
</file>

<file path=ppt/slides/_rels/slide47.xml.rels><?xml version="1.0" encoding="UTF-8" standalone="yes"?>
<Relationships xmlns="http://schemas.openxmlformats.org/package/2006/relationships"><Relationship Id="rId3" Type="http://schemas.openxmlformats.org/officeDocument/2006/relationships/hyperlink" Target="https://gov.wales/code-practice-and-guidance-under-social-services-and-well-being-wales-act-2014-html"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hyperlink" Target="http://toolkit.northernbridge.ac.uk/engagingwithpolicymakers/engagingwiththethirdsector/whatisthethirdsectorandwhatdoesitdo/" TargetMode="External"/><Relationship Id="rId4" Type="http://schemas.openxmlformats.org/officeDocument/2006/relationships/hyperlink" Target="https://statswales.gov.wales/Catalogue/Business-Economy-and-Labour-Market/People-and-Work/Employment/Persons-Employed/publicprivatesectoremployment-by-welshlocalauthority-statu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9592" y="4797152"/>
            <a:ext cx="9073008" cy="936104"/>
          </a:xfrm>
        </p:spPr>
        <p:txBody>
          <a:bodyPr>
            <a:noAutofit/>
          </a:bodyPr>
          <a:lstStyle/>
          <a:p>
            <a:pPr algn="l"/>
            <a:r>
              <a:rPr lang="en-US" sz="2400" b="1" dirty="0"/>
              <a:t>ECAY4005 </a:t>
            </a:r>
            <a:r>
              <a:rPr lang="en-GB" sz="2400" b="1" dirty="0"/>
              <a:t>Multi-Agency Working</a:t>
            </a:r>
            <a:r>
              <a:rPr lang="en-US" sz="2400" b="1" dirty="0"/>
              <a:t> – Policy in Practice</a:t>
            </a:r>
            <a:br>
              <a:rPr lang="en-US" sz="2400" b="1" dirty="0"/>
            </a:br>
            <a:r>
              <a:rPr lang="en-US" sz="2400" b="1" dirty="0"/>
              <a:t>Theme 7 – Public Sector, Private Sector, Third Sector – What is the difference?</a:t>
            </a:r>
          </a:p>
        </p:txBody>
      </p:sp>
      <p:sp>
        <p:nvSpPr>
          <p:cNvPr id="9" name="Rectangle 8"/>
          <p:cNvSpPr/>
          <p:nvPr/>
        </p:nvSpPr>
        <p:spPr>
          <a:xfrm>
            <a:off x="467544" y="404664"/>
            <a:ext cx="2016224" cy="25202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5508104" y="404664"/>
            <a:ext cx="3384376" cy="2060924"/>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3779912" y="3068960"/>
            <a:ext cx="2196244" cy="1512167"/>
          </a:xfrm>
          <a:prstGeom prst="rect">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3131840" y="6053226"/>
            <a:ext cx="5832648" cy="400110"/>
          </a:xfrm>
          <a:prstGeom prst="rect">
            <a:avLst/>
          </a:prstGeom>
          <a:noFill/>
        </p:spPr>
        <p:txBody>
          <a:bodyPr wrap="square" rtlCol="0">
            <a:spAutoFit/>
          </a:bodyPr>
          <a:lstStyle/>
          <a:p>
            <a:r>
              <a:rPr lang="en-GB" sz="2000" b="1" dirty="0"/>
              <a:t>Ken Dicks </a:t>
            </a:r>
            <a:r>
              <a:rPr lang="en-GB" sz="2000" b="1" dirty="0">
                <a:hlinkClick r:id="rId2"/>
              </a:rPr>
              <a:t>ken.dicks@uwtsd.ac.uk</a:t>
            </a:r>
            <a:r>
              <a:rPr lang="en-GB" sz="2000" b="1" dirty="0"/>
              <a:t> </a:t>
            </a:r>
          </a:p>
        </p:txBody>
      </p:sp>
      <p:sp>
        <p:nvSpPr>
          <p:cNvPr id="12" name="Rectangle 11"/>
          <p:cNvSpPr/>
          <p:nvPr/>
        </p:nvSpPr>
        <p:spPr>
          <a:xfrm>
            <a:off x="467543" y="3068960"/>
            <a:ext cx="3137137" cy="1512168"/>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4" name="Rectangle 13"/>
          <p:cNvSpPr/>
          <p:nvPr/>
        </p:nvSpPr>
        <p:spPr>
          <a:xfrm>
            <a:off x="2771800" y="404664"/>
            <a:ext cx="2561073" cy="1584176"/>
          </a:xfrm>
          <a:prstGeom prst="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6804248" y="2636913"/>
            <a:ext cx="2088232" cy="129614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3604681" y="2060848"/>
            <a:ext cx="1728192" cy="86409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6804248" y="4077072"/>
            <a:ext cx="2088232" cy="504056"/>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8" name="Rectangle 17"/>
          <p:cNvSpPr/>
          <p:nvPr/>
        </p:nvSpPr>
        <p:spPr>
          <a:xfrm>
            <a:off x="5508104" y="2636913"/>
            <a:ext cx="1080120" cy="288031"/>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0" name="Rectangle 19"/>
          <p:cNvSpPr/>
          <p:nvPr/>
        </p:nvSpPr>
        <p:spPr>
          <a:xfrm>
            <a:off x="6048164" y="3068960"/>
            <a:ext cx="612068" cy="151216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809542" y="507960"/>
            <a:ext cx="2781499" cy="18543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969947" y="3134474"/>
            <a:ext cx="1839595" cy="13811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06713" y="507959"/>
            <a:ext cx="2143708" cy="139340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65162" y="536914"/>
            <a:ext cx="1620987" cy="2255779"/>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D2D75-6628-4C87-B6A2-3DC15274115B}"/>
              </a:ext>
            </a:extLst>
          </p:cNvPr>
          <p:cNvSpPr>
            <a:spLocks noGrp="1"/>
          </p:cNvSpPr>
          <p:nvPr>
            <p:ph type="title"/>
          </p:nvPr>
        </p:nvSpPr>
        <p:spPr>
          <a:xfrm>
            <a:off x="457200" y="116632"/>
            <a:ext cx="8229600" cy="994122"/>
          </a:xfrm>
        </p:spPr>
        <p:txBody>
          <a:bodyPr>
            <a:normAutofit/>
          </a:bodyPr>
          <a:lstStyle/>
          <a:p>
            <a:r>
              <a:rPr lang="en-GB" sz="3600" b="1" dirty="0"/>
              <a:t>Public, Private and Third Sector</a:t>
            </a:r>
          </a:p>
        </p:txBody>
      </p:sp>
      <p:sp>
        <p:nvSpPr>
          <p:cNvPr id="3" name="TextBox 2">
            <a:extLst>
              <a:ext uri="{FF2B5EF4-FFF2-40B4-BE49-F238E27FC236}">
                <a16:creationId xmlns:a16="http://schemas.microsoft.com/office/drawing/2014/main" id="{A497F968-12FE-4165-89D6-37F92A25A9BA}"/>
              </a:ext>
            </a:extLst>
          </p:cNvPr>
          <p:cNvSpPr txBox="1"/>
          <p:nvPr/>
        </p:nvSpPr>
        <p:spPr>
          <a:xfrm>
            <a:off x="323528" y="1196752"/>
            <a:ext cx="8496944" cy="4708981"/>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800" dirty="0"/>
              <a:t>In this Module, focussing as it does on Multi-Agency working, we have come across these phrases many times</a:t>
            </a:r>
          </a:p>
          <a:p>
            <a:pPr marL="342900" indent="-342900">
              <a:spcBef>
                <a:spcPts val="600"/>
              </a:spcBef>
              <a:spcAft>
                <a:spcPts val="600"/>
              </a:spcAft>
              <a:buFont typeface="Arial" panose="020B0604020202020204" pitchFamily="34" charset="0"/>
              <a:buChar char="•"/>
            </a:pPr>
            <a:r>
              <a:rPr lang="en-GB" sz="2800" dirty="0"/>
              <a:t>We will continue to talk about these Sectors in future Modules (e.g. ECAY5004: Work Welfare &amp; Poverty and ECGE6002Q Skills for Life: Employability and Future Pathways)</a:t>
            </a:r>
          </a:p>
          <a:p>
            <a:pPr marL="342900" indent="-342900">
              <a:spcBef>
                <a:spcPts val="600"/>
              </a:spcBef>
              <a:spcAft>
                <a:spcPts val="600"/>
              </a:spcAft>
              <a:buFont typeface="Arial" panose="020B0604020202020204" pitchFamily="34" charset="0"/>
              <a:buChar char="•"/>
            </a:pPr>
            <a:r>
              <a:rPr lang="en-GB" sz="2800" dirty="0"/>
              <a:t>We may or may not already be familiar with the terms but it is important that we develop an understanding of the differences.</a:t>
            </a:r>
          </a:p>
        </p:txBody>
      </p:sp>
    </p:spTree>
    <p:extLst>
      <p:ext uri="{BB962C8B-B14F-4D97-AF65-F5344CB8AC3E}">
        <p14:creationId xmlns:p14="http://schemas.microsoft.com/office/powerpoint/2010/main" val="7200813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D2D75-6628-4C87-B6A2-3DC15274115B}"/>
              </a:ext>
            </a:extLst>
          </p:cNvPr>
          <p:cNvSpPr>
            <a:spLocks noGrp="1"/>
          </p:cNvSpPr>
          <p:nvPr>
            <p:ph type="title"/>
          </p:nvPr>
        </p:nvSpPr>
        <p:spPr>
          <a:xfrm>
            <a:off x="457200" y="116632"/>
            <a:ext cx="8229600" cy="994122"/>
          </a:xfrm>
        </p:spPr>
        <p:txBody>
          <a:bodyPr>
            <a:normAutofit/>
          </a:bodyPr>
          <a:lstStyle/>
          <a:p>
            <a:r>
              <a:rPr lang="en-GB" sz="3600" b="1" dirty="0"/>
              <a:t>Public, Private and Third Sector</a:t>
            </a:r>
          </a:p>
        </p:txBody>
      </p:sp>
      <p:sp>
        <p:nvSpPr>
          <p:cNvPr id="3" name="TextBox 2">
            <a:extLst>
              <a:ext uri="{FF2B5EF4-FFF2-40B4-BE49-F238E27FC236}">
                <a16:creationId xmlns:a16="http://schemas.microsoft.com/office/drawing/2014/main" id="{A497F968-12FE-4165-89D6-37F92A25A9BA}"/>
              </a:ext>
            </a:extLst>
          </p:cNvPr>
          <p:cNvSpPr txBox="1"/>
          <p:nvPr/>
        </p:nvSpPr>
        <p:spPr>
          <a:xfrm>
            <a:off x="323528" y="1196752"/>
            <a:ext cx="8496944" cy="4278094"/>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800" dirty="0"/>
              <a:t>These three phrases are important in the debate regarding the best way to organise multi-agency working</a:t>
            </a:r>
          </a:p>
          <a:p>
            <a:pPr marL="342900" indent="-342900">
              <a:spcBef>
                <a:spcPts val="600"/>
              </a:spcBef>
              <a:spcAft>
                <a:spcPts val="600"/>
              </a:spcAft>
              <a:buFont typeface="Arial" panose="020B0604020202020204" pitchFamily="34" charset="0"/>
              <a:buChar char="•"/>
            </a:pPr>
            <a:r>
              <a:rPr lang="en-GB" sz="2800" dirty="0"/>
              <a:t>For example in its </a:t>
            </a:r>
            <a:r>
              <a:rPr lang="en-GB" sz="2800" i="1" dirty="0"/>
              <a:t>Code of Practice and Guidance under the Social Services and Well-being (Wales) Act 2014</a:t>
            </a:r>
            <a:r>
              <a:rPr lang="en-GB" sz="2800" dirty="0"/>
              <a:t> the Welsh Government (2021) states that:</a:t>
            </a:r>
          </a:p>
          <a:p>
            <a:pPr marL="342900" indent="-342900">
              <a:spcBef>
                <a:spcPts val="600"/>
              </a:spcBef>
              <a:spcAft>
                <a:spcPts val="600"/>
              </a:spcAft>
              <a:buFont typeface="Arial" panose="020B0604020202020204" pitchFamily="34" charset="0"/>
              <a:buChar char="•"/>
            </a:pPr>
            <a:r>
              <a:rPr lang="en-GB" sz="2800" i="1" dirty="0"/>
              <a:t>‘The social care market is also unique in its range of providers from across the public, private and third sectors’.</a:t>
            </a:r>
          </a:p>
        </p:txBody>
      </p:sp>
      <p:pic>
        <p:nvPicPr>
          <p:cNvPr id="6" name="Picture 5" descr="Icon&#10;&#10;Description automatically generated">
            <a:hlinkClick r:id="rId2"/>
            <a:extLst>
              <a:ext uri="{FF2B5EF4-FFF2-40B4-BE49-F238E27FC236}">
                <a16:creationId xmlns:a16="http://schemas.microsoft.com/office/drawing/2014/main" id="{3E31AE22-96C4-4FB8-8B26-F5AA445FAB9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95936" y="5301208"/>
            <a:ext cx="926833" cy="926833"/>
          </a:xfrm>
          <a:prstGeom prst="rect">
            <a:avLst/>
          </a:prstGeom>
        </p:spPr>
      </p:pic>
    </p:spTree>
    <p:extLst>
      <p:ext uri="{BB962C8B-B14F-4D97-AF65-F5344CB8AC3E}">
        <p14:creationId xmlns:p14="http://schemas.microsoft.com/office/powerpoint/2010/main" val="3837836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D2D75-6628-4C87-B6A2-3DC15274115B}"/>
              </a:ext>
            </a:extLst>
          </p:cNvPr>
          <p:cNvSpPr>
            <a:spLocks noGrp="1"/>
          </p:cNvSpPr>
          <p:nvPr>
            <p:ph type="title"/>
          </p:nvPr>
        </p:nvSpPr>
        <p:spPr>
          <a:xfrm>
            <a:off x="457200" y="116632"/>
            <a:ext cx="8229600" cy="994122"/>
          </a:xfrm>
        </p:spPr>
        <p:txBody>
          <a:bodyPr>
            <a:normAutofit/>
          </a:bodyPr>
          <a:lstStyle/>
          <a:p>
            <a:r>
              <a:rPr lang="en-GB" sz="3600" b="1" dirty="0"/>
              <a:t>But what do they mean?</a:t>
            </a:r>
          </a:p>
        </p:txBody>
      </p:sp>
      <p:sp>
        <p:nvSpPr>
          <p:cNvPr id="3" name="TextBox 2">
            <a:extLst>
              <a:ext uri="{FF2B5EF4-FFF2-40B4-BE49-F238E27FC236}">
                <a16:creationId xmlns:a16="http://schemas.microsoft.com/office/drawing/2014/main" id="{A497F968-12FE-4165-89D6-37F92A25A9BA}"/>
              </a:ext>
            </a:extLst>
          </p:cNvPr>
          <p:cNvSpPr txBox="1"/>
          <p:nvPr/>
        </p:nvSpPr>
        <p:spPr>
          <a:xfrm>
            <a:off x="323528" y="1110754"/>
            <a:ext cx="8496944" cy="5139869"/>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800" dirty="0"/>
              <a:t>The complex and confusing nature of multi-agency provision is highlighted in the same guidance, which goes on the state that:</a:t>
            </a:r>
          </a:p>
          <a:p>
            <a:pPr marL="342900" indent="-342900">
              <a:spcBef>
                <a:spcPts val="600"/>
              </a:spcBef>
              <a:spcAft>
                <a:spcPts val="600"/>
              </a:spcAft>
              <a:buFont typeface="Arial" panose="020B0604020202020204" pitchFamily="34" charset="0"/>
              <a:buChar char="•"/>
            </a:pPr>
            <a:r>
              <a:rPr lang="en-GB" sz="2800" dirty="0"/>
              <a:t>Providers of services to people in need of support can include  ‘</a:t>
            </a:r>
            <a:r>
              <a:rPr lang="en-GB" sz="2800" dirty="0">
                <a:solidFill>
                  <a:srgbClr val="1F1F1F"/>
                </a:solidFill>
                <a:latin typeface="Arial" panose="020B0604020202020204" pitchFamily="34" charset="0"/>
              </a:rPr>
              <a:t>large commercial companies, SMEs, micro-providers, social enterprises and co-operatives, and individuals employed as Personal Assistants, as well as ‘in house’ local authority provision.’ (Welsh Government, 2021)</a:t>
            </a:r>
          </a:p>
          <a:p>
            <a:pPr marL="342900" indent="-342900">
              <a:spcBef>
                <a:spcPts val="600"/>
              </a:spcBef>
              <a:spcAft>
                <a:spcPts val="600"/>
              </a:spcAft>
              <a:buFont typeface="Arial" panose="020B0604020202020204" pitchFamily="34" charset="0"/>
              <a:buChar char="•"/>
            </a:pPr>
            <a:r>
              <a:rPr lang="en-GB" sz="2800" dirty="0">
                <a:solidFill>
                  <a:srgbClr val="1F1F1F"/>
                </a:solidFill>
                <a:latin typeface="Arial" panose="020B0604020202020204" pitchFamily="34" charset="0"/>
              </a:rPr>
              <a:t>We will return to this aspect at the end of the Theme</a:t>
            </a:r>
            <a:endParaRPr lang="en-GB" sz="2800" dirty="0"/>
          </a:p>
        </p:txBody>
      </p:sp>
    </p:spTree>
    <p:extLst>
      <p:ext uri="{BB962C8B-B14F-4D97-AF65-F5344CB8AC3E}">
        <p14:creationId xmlns:p14="http://schemas.microsoft.com/office/powerpoint/2010/main" val="3571631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D2D75-6628-4C87-B6A2-3DC15274115B}"/>
              </a:ext>
            </a:extLst>
          </p:cNvPr>
          <p:cNvSpPr>
            <a:spLocks noGrp="1"/>
          </p:cNvSpPr>
          <p:nvPr>
            <p:ph type="title"/>
          </p:nvPr>
        </p:nvSpPr>
        <p:spPr>
          <a:xfrm>
            <a:off x="662880" y="1700808"/>
            <a:ext cx="8229600" cy="994122"/>
          </a:xfrm>
        </p:spPr>
        <p:txBody>
          <a:bodyPr>
            <a:noAutofit/>
          </a:bodyPr>
          <a:lstStyle/>
          <a:p>
            <a:r>
              <a:rPr lang="en-GB" sz="6000" b="1" dirty="0"/>
              <a:t>Public Sector</a:t>
            </a:r>
          </a:p>
        </p:txBody>
      </p:sp>
      <p:sp>
        <p:nvSpPr>
          <p:cNvPr id="3" name="TextBox 2">
            <a:extLst>
              <a:ext uri="{FF2B5EF4-FFF2-40B4-BE49-F238E27FC236}">
                <a16:creationId xmlns:a16="http://schemas.microsoft.com/office/drawing/2014/main" id="{A497F968-12FE-4165-89D6-37F92A25A9BA}"/>
              </a:ext>
            </a:extLst>
          </p:cNvPr>
          <p:cNvSpPr txBox="1"/>
          <p:nvPr/>
        </p:nvSpPr>
        <p:spPr>
          <a:xfrm>
            <a:off x="395536" y="3140968"/>
            <a:ext cx="8496944" cy="954107"/>
          </a:xfrm>
          <a:prstGeom prst="rect">
            <a:avLst/>
          </a:prstGeom>
          <a:noFill/>
        </p:spPr>
        <p:txBody>
          <a:bodyPr wrap="square" rtlCol="0">
            <a:spAutoFit/>
          </a:bodyPr>
          <a:lstStyle/>
          <a:p>
            <a:pPr algn="ctr">
              <a:spcBef>
                <a:spcPts val="600"/>
              </a:spcBef>
              <a:spcAft>
                <a:spcPts val="600"/>
              </a:spcAft>
            </a:pPr>
            <a:r>
              <a:rPr lang="en-GB" sz="2800" i="1" dirty="0"/>
              <a:t>What would you consider the phrase </a:t>
            </a:r>
            <a:r>
              <a:rPr lang="en-GB" sz="2800" b="1" i="1" dirty="0"/>
              <a:t>the public sector </a:t>
            </a:r>
            <a:r>
              <a:rPr lang="en-GB" sz="2800" i="1" dirty="0"/>
              <a:t>to mean?</a:t>
            </a:r>
          </a:p>
        </p:txBody>
      </p:sp>
      <p:pic>
        <p:nvPicPr>
          <p:cNvPr id="5" name="Picture 4" descr="Icon&#10;&#10;Description automatically generated">
            <a:extLst>
              <a:ext uri="{FF2B5EF4-FFF2-40B4-BE49-F238E27FC236}">
                <a16:creationId xmlns:a16="http://schemas.microsoft.com/office/drawing/2014/main" id="{D238CD2B-A782-494B-952E-5400D69C866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39952" y="4437112"/>
            <a:ext cx="1142857" cy="1142857"/>
          </a:xfrm>
          <a:prstGeom prst="rect">
            <a:avLst/>
          </a:prstGeom>
        </p:spPr>
      </p:pic>
    </p:spTree>
    <p:extLst>
      <p:ext uri="{BB962C8B-B14F-4D97-AF65-F5344CB8AC3E}">
        <p14:creationId xmlns:p14="http://schemas.microsoft.com/office/powerpoint/2010/main" val="42219556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D2D75-6628-4C87-B6A2-3DC15274115B}"/>
              </a:ext>
            </a:extLst>
          </p:cNvPr>
          <p:cNvSpPr>
            <a:spLocks noGrp="1"/>
          </p:cNvSpPr>
          <p:nvPr>
            <p:ph type="title"/>
          </p:nvPr>
        </p:nvSpPr>
        <p:spPr>
          <a:xfrm>
            <a:off x="457200" y="116632"/>
            <a:ext cx="8229600" cy="994122"/>
          </a:xfrm>
        </p:spPr>
        <p:txBody>
          <a:bodyPr>
            <a:normAutofit/>
          </a:bodyPr>
          <a:lstStyle/>
          <a:p>
            <a:r>
              <a:rPr lang="en-GB" sz="3600" b="1" dirty="0"/>
              <a:t>Public Sector – Some Definitions</a:t>
            </a:r>
          </a:p>
        </p:txBody>
      </p:sp>
      <p:sp>
        <p:nvSpPr>
          <p:cNvPr id="3" name="TextBox 2">
            <a:extLst>
              <a:ext uri="{FF2B5EF4-FFF2-40B4-BE49-F238E27FC236}">
                <a16:creationId xmlns:a16="http://schemas.microsoft.com/office/drawing/2014/main" id="{A497F968-12FE-4165-89D6-37F92A25A9BA}"/>
              </a:ext>
            </a:extLst>
          </p:cNvPr>
          <p:cNvSpPr txBox="1"/>
          <p:nvPr/>
        </p:nvSpPr>
        <p:spPr>
          <a:xfrm>
            <a:off x="323528" y="1412776"/>
            <a:ext cx="8496944" cy="4278094"/>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altLang="en-US" sz="2800" dirty="0" err="1"/>
              <a:t>Hashimzade</a:t>
            </a:r>
            <a:r>
              <a:rPr lang="en-GB" altLang="en-US" sz="2800" dirty="0"/>
              <a:t> </a:t>
            </a:r>
            <a:r>
              <a:rPr lang="en-GB" altLang="en-US" sz="2800" i="1" dirty="0"/>
              <a:t>et al </a:t>
            </a:r>
            <a:r>
              <a:rPr lang="en-GB" altLang="en-US" sz="2800" dirty="0"/>
              <a:t>(2017) give the following definition:</a:t>
            </a:r>
          </a:p>
          <a:p>
            <a:pPr marL="457200" indent="-457200">
              <a:spcBef>
                <a:spcPts val="600"/>
              </a:spcBef>
              <a:spcAft>
                <a:spcPts val="600"/>
              </a:spcAft>
              <a:buFont typeface="Arial" panose="020B0604020202020204" pitchFamily="34" charset="0"/>
              <a:buChar char="•"/>
            </a:pPr>
            <a:r>
              <a:rPr lang="en-GB" altLang="en-US" sz="2800" dirty="0"/>
              <a:t>‘Those parts of the economy which are not controlled by individuals, voluntary organizations, or privately owned companies’. </a:t>
            </a:r>
          </a:p>
          <a:p>
            <a:pPr marL="457200" indent="-457200">
              <a:spcBef>
                <a:spcPts val="600"/>
              </a:spcBef>
              <a:spcAft>
                <a:spcPts val="600"/>
              </a:spcAft>
              <a:buFont typeface="Arial" panose="020B0604020202020204" pitchFamily="34" charset="0"/>
              <a:buChar char="•"/>
            </a:pPr>
            <a:r>
              <a:rPr lang="en-GB" altLang="en-US" sz="2800" dirty="0"/>
              <a:t>‘The public sector thus includes government at all levels, national and local; government-owned firms; and </a:t>
            </a:r>
            <a:r>
              <a:rPr lang="en-GB" altLang="en-US" sz="2800" u="sng" dirty="0"/>
              <a:t>quasi-autonomous non-governmental organizations</a:t>
            </a:r>
            <a:r>
              <a:rPr lang="en-GB" altLang="en-US" sz="2800" dirty="0"/>
              <a:t>’. (or QUANGOs - we will return to this phrase later in this Theme)</a:t>
            </a:r>
          </a:p>
        </p:txBody>
      </p:sp>
    </p:spTree>
    <p:extLst>
      <p:ext uri="{BB962C8B-B14F-4D97-AF65-F5344CB8AC3E}">
        <p14:creationId xmlns:p14="http://schemas.microsoft.com/office/powerpoint/2010/main" val="29308971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D2D75-6628-4C87-B6A2-3DC15274115B}"/>
              </a:ext>
            </a:extLst>
          </p:cNvPr>
          <p:cNvSpPr>
            <a:spLocks noGrp="1"/>
          </p:cNvSpPr>
          <p:nvPr>
            <p:ph type="title"/>
          </p:nvPr>
        </p:nvSpPr>
        <p:spPr>
          <a:xfrm>
            <a:off x="457200" y="116632"/>
            <a:ext cx="8229600" cy="994122"/>
          </a:xfrm>
        </p:spPr>
        <p:txBody>
          <a:bodyPr>
            <a:normAutofit/>
          </a:bodyPr>
          <a:lstStyle/>
          <a:p>
            <a:r>
              <a:rPr lang="en-GB" sz="3600" b="1" dirty="0"/>
              <a:t>Public Sector – Some Definitions</a:t>
            </a:r>
          </a:p>
        </p:txBody>
      </p:sp>
      <p:sp>
        <p:nvSpPr>
          <p:cNvPr id="3" name="TextBox 2">
            <a:extLst>
              <a:ext uri="{FF2B5EF4-FFF2-40B4-BE49-F238E27FC236}">
                <a16:creationId xmlns:a16="http://schemas.microsoft.com/office/drawing/2014/main" id="{A497F968-12FE-4165-89D6-37F92A25A9BA}"/>
              </a:ext>
            </a:extLst>
          </p:cNvPr>
          <p:cNvSpPr txBox="1"/>
          <p:nvPr/>
        </p:nvSpPr>
        <p:spPr>
          <a:xfrm>
            <a:off x="323528" y="1412776"/>
            <a:ext cx="8496944" cy="3693319"/>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altLang="en-US" sz="2800" dirty="0"/>
              <a:t>Stats Wales, which is the Welsh Government open access site for official statistics confirms this when it states that:</a:t>
            </a:r>
          </a:p>
          <a:p>
            <a:pPr marL="457200" indent="-457200">
              <a:spcBef>
                <a:spcPts val="600"/>
              </a:spcBef>
              <a:spcAft>
                <a:spcPts val="600"/>
              </a:spcAft>
              <a:buFont typeface="Arial" panose="020B0604020202020204" pitchFamily="34" charset="0"/>
              <a:buChar char="•"/>
            </a:pPr>
            <a:r>
              <a:rPr lang="en-GB" altLang="en-US" sz="2800" dirty="0"/>
              <a:t>‘</a:t>
            </a:r>
            <a:r>
              <a:rPr lang="en-GB" sz="2800" dirty="0">
                <a:solidFill>
                  <a:srgbClr val="333333"/>
                </a:solidFill>
                <a:latin typeface="Arial" panose="020B0604020202020204" pitchFamily="34" charset="0"/>
              </a:rPr>
              <a:t>The definition of the public sector used [for their bulletin] is that used by the Labour Force Survey / Annual Population Survey, essentially [services] that [are] </a:t>
            </a:r>
            <a:r>
              <a:rPr lang="en-GB" sz="2800" u="sng" dirty="0">
                <a:solidFill>
                  <a:srgbClr val="333333"/>
                </a:solidFill>
                <a:latin typeface="Arial" panose="020B0604020202020204" pitchFamily="34" charset="0"/>
              </a:rPr>
              <a:t>owned</a:t>
            </a:r>
            <a:r>
              <a:rPr lang="en-GB" sz="2800" dirty="0">
                <a:solidFill>
                  <a:srgbClr val="333333"/>
                </a:solidFill>
                <a:latin typeface="Arial" panose="020B0604020202020204" pitchFamily="34" charset="0"/>
              </a:rPr>
              <a:t>, </a:t>
            </a:r>
            <a:r>
              <a:rPr lang="en-GB" sz="2800" u="sng" dirty="0">
                <a:solidFill>
                  <a:srgbClr val="333333"/>
                </a:solidFill>
                <a:latin typeface="Arial" panose="020B0604020202020204" pitchFamily="34" charset="0"/>
              </a:rPr>
              <a:t>funded</a:t>
            </a:r>
            <a:r>
              <a:rPr lang="en-GB" sz="2800" dirty="0">
                <a:solidFill>
                  <a:srgbClr val="333333"/>
                </a:solidFill>
                <a:latin typeface="Arial" panose="020B0604020202020204" pitchFamily="34" charset="0"/>
              </a:rPr>
              <a:t> or </a:t>
            </a:r>
            <a:r>
              <a:rPr lang="en-GB" sz="2800" u="sng" dirty="0">
                <a:solidFill>
                  <a:srgbClr val="333333"/>
                </a:solidFill>
                <a:latin typeface="Arial" panose="020B0604020202020204" pitchFamily="34" charset="0"/>
              </a:rPr>
              <a:t>run by central or local government</a:t>
            </a:r>
            <a:r>
              <a:rPr lang="en-GB" sz="2800" dirty="0">
                <a:solidFill>
                  <a:srgbClr val="333333"/>
                </a:solidFill>
                <a:latin typeface="Arial" panose="020B0604020202020204" pitchFamily="34" charset="0"/>
              </a:rPr>
              <a:t>’. (Stats Wales, 2022)</a:t>
            </a:r>
            <a:endParaRPr lang="en-GB" altLang="en-US" sz="2800" dirty="0"/>
          </a:p>
        </p:txBody>
      </p:sp>
      <p:pic>
        <p:nvPicPr>
          <p:cNvPr id="6" name="Picture 5" descr="Icon&#10;&#10;Description automatically generated">
            <a:hlinkClick r:id="rId2"/>
            <a:extLst>
              <a:ext uri="{FF2B5EF4-FFF2-40B4-BE49-F238E27FC236}">
                <a16:creationId xmlns:a16="http://schemas.microsoft.com/office/drawing/2014/main" id="{056DD66A-E65B-485D-BC45-A15E15E0304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51920" y="5545929"/>
            <a:ext cx="1286873" cy="1286873"/>
          </a:xfrm>
          <a:prstGeom prst="rect">
            <a:avLst/>
          </a:prstGeom>
        </p:spPr>
      </p:pic>
    </p:spTree>
    <p:extLst>
      <p:ext uri="{BB962C8B-B14F-4D97-AF65-F5344CB8AC3E}">
        <p14:creationId xmlns:p14="http://schemas.microsoft.com/office/powerpoint/2010/main" val="3384071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4E9D25BD-9A53-40B2-A231-39A410BD5ACE}"/>
              </a:ext>
            </a:extLst>
          </p:cNvPr>
          <p:cNvSpPr txBox="1">
            <a:spLocks/>
          </p:cNvSpPr>
          <p:nvPr/>
        </p:nvSpPr>
        <p:spPr>
          <a:xfrm>
            <a:off x="457200" y="116632"/>
            <a:ext cx="8229600" cy="994122"/>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dirty="0"/>
              <a:t>Public Sector – Some Definitions</a:t>
            </a:r>
          </a:p>
        </p:txBody>
      </p:sp>
      <p:sp>
        <p:nvSpPr>
          <p:cNvPr id="4" name="TextBox 3">
            <a:extLst>
              <a:ext uri="{FF2B5EF4-FFF2-40B4-BE49-F238E27FC236}">
                <a16:creationId xmlns:a16="http://schemas.microsoft.com/office/drawing/2014/main" id="{D64C2318-2329-4464-ABB4-D668094697AF}"/>
              </a:ext>
            </a:extLst>
          </p:cNvPr>
          <p:cNvSpPr txBox="1"/>
          <p:nvPr/>
        </p:nvSpPr>
        <p:spPr>
          <a:xfrm>
            <a:off x="323528" y="814906"/>
            <a:ext cx="8496944" cy="4708981"/>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altLang="en-US" sz="2800" dirty="0"/>
              <a:t>However, as various Governments have changed the way that society is structured and organised the picture has become more……….complex.</a:t>
            </a:r>
          </a:p>
          <a:p>
            <a:pPr marL="457200" indent="-457200">
              <a:spcBef>
                <a:spcPts val="600"/>
              </a:spcBef>
              <a:spcAft>
                <a:spcPts val="600"/>
              </a:spcAft>
              <a:buFont typeface="Arial" panose="020B0604020202020204" pitchFamily="34" charset="0"/>
              <a:buChar char="•"/>
            </a:pPr>
            <a:r>
              <a:rPr lang="en-GB" altLang="en-US" sz="2800" dirty="0"/>
              <a:t>This is partly because many services which used to be carried out by Local Authorities are now </a:t>
            </a:r>
            <a:r>
              <a:rPr lang="en-GB" altLang="en-US" sz="2800" b="1" i="1" dirty="0"/>
              <a:t>contracted out</a:t>
            </a:r>
            <a:endParaRPr lang="en-GB" altLang="en-US" sz="2800" dirty="0"/>
          </a:p>
          <a:p>
            <a:pPr marL="457200" indent="-457200">
              <a:spcBef>
                <a:spcPts val="600"/>
              </a:spcBef>
              <a:spcAft>
                <a:spcPts val="600"/>
              </a:spcAft>
              <a:buFont typeface="Arial" panose="020B0604020202020204" pitchFamily="34" charset="0"/>
              <a:buChar char="•"/>
            </a:pPr>
            <a:r>
              <a:rPr lang="en-GB" altLang="en-US" sz="2800" dirty="0"/>
              <a:t>This is the process whereby Local Authorities or Health Board use </a:t>
            </a:r>
            <a:r>
              <a:rPr lang="en-GB" altLang="en-US" sz="2800" u="sng" dirty="0"/>
              <a:t>public money</a:t>
            </a:r>
            <a:r>
              <a:rPr lang="en-GB" altLang="en-US" sz="2800" dirty="0"/>
              <a:t> to pay </a:t>
            </a:r>
            <a:r>
              <a:rPr lang="en-GB" altLang="en-US" sz="2800" u="sng" dirty="0"/>
              <a:t>Private or Third Sector</a:t>
            </a:r>
            <a:r>
              <a:rPr lang="en-GB" altLang="en-US" sz="2800" dirty="0"/>
              <a:t> organisations to provide services (House of Commons, 2014)</a:t>
            </a:r>
          </a:p>
        </p:txBody>
      </p:sp>
      <p:pic>
        <p:nvPicPr>
          <p:cNvPr id="6" name="Picture 5" descr="Icon&#10;&#10;Description automatically generated">
            <a:hlinkClick r:id="rId2"/>
            <a:extLst>
              <a:ext uri="{FF2B5EF4-FFF2-40B4-BE49-F238E27FC236}">
                <a16:creationId xmlns:a16="http://schemas.microsoft.com/office/drawing/2014/main" id="{194BFFC1-21B8-4978-A24C-CEBE14EAA49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23928" y="5262844"/>
            <a:ext cx="1056859" cy="1056859"/>
          </a:xfrm>
          <a:prstGeom prst="rect">
            <a:avLst/>
          </a:prstGeom>
        </p:spPr>
      </p:pic>
    </p:spTree>
    <p:extLst>
      <p:ext uri="{BB962C8B-B14F-4D97-AF65-F5344CB8AC3E}">
        <p14:creationId xmlns:p14="http://schemas.microsoft.com/office/powerpoint/2010/main" val="42881732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4E9D25BD-9A53-40B2-A231-39A410BD5ACE}"/>
              </a:ext>
            </a:extLst>
          </p:cNvPr>
          <p:cNvSpPr txBox="1">
            <a:spLocks/>
          </p:cNvSpPr>
          <p:nvPr/>
        </p:nvSpPr>
        <p:spPr>
          <a:xfrm>
            <a:off x="457200" y="116632"/>
            <a:ext cx="8229600" cy="994122"/>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dirty="0"/>
              <a:t>Public Sector – Some Definitions</a:t>
            </a:r>
          </a:p>
        </p:txBody>
      </p:sp>
      <p:sp>
        <p:nvSpPr>
          <p:cNvPr id="5" name="TextBox 4">
            <a:extLst>
              <a:ext uri="{FF2B5EF4-FFF2-40B4-BE49-F238E27FC236}">
                <a16:creationId xmlns:a16="http://schemas.microsoft.com/office/drawing/2014/main" id="{E3734219-EC32-4ACB-957D-497A30EB94FC}"/>
              </a:ext>
            </a:extLst>
          </p:cNvPr>
          <p:cNvSpPr txBox="1"/>
          <p:nvPr/>
        </p:nvSpPr>
        <p:spPr>
          <a:xfrm>
            <a:off x="323528" y="1196752"/>
            <a:ext cx="8496944" cy="2831544"/>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altLang="en-US" sz="2800" dirty="0"/>
              <a:t>The Cabinet Office (part of the UK Government) has produced Guidelines to help Government Departments to identify Public Sector organisations</a:t>
            </a:r>
          </a:p>
          <a:p>
            <a:pPr marL="457200" indent="-457200">
              <a:spcBef>
                <a:spcPts val="600"/>
              </a:spcBef>
              <a:spcAft>
                <a:spcPts val="600"/>
              </a:spcAft>
              <a:buFont typeface="Arial" panose="020B0604020202020204" pitchFamily="34" charset="0"/>
              <a:buChar char="•"/>
            </a:pPr>
            <a:r>
              <a:rPr lang="en-GB" altLang="en-US" sz="2800" dirty="0"/>
              <a:t>This guidance in addition to the information of the previous slides gives us a working definition of what we mean by the Public Sector</a:t>
            </a:r>
          </a:p>
        </p:txBody>
      </p:sp>
      <p:pic>
        <p:nvPicPr>
          <p:cNvPr id="7" name="Picture 6" descr="Icon&#10;&#10;Description automatically generated">
            <a:hlinkClick r:id="rId2"/>
            <a:extLst>
              <a:ext uri="{FF2B5EF4-FFF2-40B4-BE49-F238E27FC236}">
                <a16:creationId xmlns:a16="http://schemas.microsoft.com/office/drawing/2014/main" id="{00446C68-0639-425A-9359-B1D38B932A4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96190" y="4365104"/>
            <a:ext cx="1200330" cy="1200330"/>
          </a:xfrm>
          <a:prstGeom prst="rect">
            <a:avLst/>
          </a:prstGeom>
        </p:spPr>
      </p:pic>
    </p:spTree>
    <p:extLst>
      <p:ext uri="{BB962C8B-B14F-4D97-AF65-F5344CB8AC3E}">
        <p14:creationId xmlns:p14="http://schemas.microsoft.com/office/powerpoint/2010/main" val="32886558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4E9D25BD-9A53-40B2-A231-39A410BD5ACE}"/>
              </a:ext>
            </a:extLst>
          </p:cNvPr>
          <p:cNvSpPr txBox="1">
            <a:spLocks/>
          </p:cNvSpPr>
          <p:nvPr/>
        </p:nvSpPr>
        <p:spPr>
          <a:xfrm>
            <a:off x="457200" y="116632"/>
            <a:ext cx="8229600" cy="994122"/>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dirty="0"/>
              <a:t>Public Sector – Some Definitions</a:t>
            </a:r>
          </a:p>
        </p:txBody>
      </p:sp>
      <p:sp>
        <p:nvSpPr>
          <p:cNvPr id="5" name="TextBox 4">
            <a:extLst>
              <a:ext uri="{FF2B5EF4-FFF2-40B4-BE49-F238E27FC236}">
                <a16:creationId xmlns:a16="http://schemas.microsoft.com/office/drawing/2014/main" id="{E3734219-EC32-4ACB-957D-497A30EB94FC}"/>
              </a:ext>
            </a:extLst>
          </p:cNvPr>
          <p:cNvSpPr txBox="1"/>
          <p:nvPr/>
        </p:nvSpPr>
        <p:spPr>
          <a:xfrm>
            <a:off x="251520" y="764704"/>
            <a:ext cx="8496944" cy="1200329"/>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altLang="en-US" sz="2400" dirty="0"/>
              <a:t>This guidance states an organisation can be considered to be part of the Public Sector if National or Local Government has control over some or all of the following: </a:t>
            </a:r>
          </a:p>
        </p:txBody>
      </p:sp>
      <p:sp>
        <p:nvSpPr>
          <p:cNvPr id="2" name="TextBox 1">
            <a:extLst>
              <a:ext uri="{FF2B5EF4-FFF2-40B4-BE49-F238E27FC236}">
                <a16:creationId xmlns:a16="http://schemas.microsoft.com/office/drawing/2014/main" id="{11352BD9-444C-4CFA-A5EC-E79D1574EBD0}"/>
              </a:ext>
            </a:extLst>
          </p:cNvPr>
          <p:cNvSpPr txBox="1"/>
          <p:nvPr/>
        </p:nvSpPr>
        <p:spPr>
          <a:xfrm>
            <a:off x="268053" y="2276872"/>
            <a:ext cx="8463878" cy="3139321"/>
          </a:xfrm>
          <a:prstGeom prst="rect">
            <a:avLst/>
          </a:prstGeom>
          <a:noFill/>
        </p:spPr>
        <p:txBody>
          <a:bodyPr wrap="square" rtlCol="0">
            <a:spAutoFit/>
          </a:bodyPr>
          <a:lstStyle/>
          <a:p>
            <a:pPr marL="342900" indent="-342900">
              <a:spcBef>
                <a:spcPts val="600"/>
              </a:spcBef>
              <a:spcAft>
                <a:spcPts val="600"/>
              </a:spcAft>
              <a:buFont typeface="+mj-lt"/>
              <a:buAutoNum type="arabicPeriod"/>
            </a:pPr>
            <a:r>
              <a:rPr lang="en-GB" sz="2400" dirty="0"/>
              <a:t>The ability to appoint those in control, or those who determine the policy of the entity; and / or </a:t>
            </a:r>
          </a:p>
          <a:p>
            <a:pPr marL="342900" indent="-342900">
              <a:spcBef>
                <a:spcPts val="600"/>
              </a:spcBef>
              <a:spcAft>
                <a:spcPts val="600"/>
              </a:spcAft>
              <a:buFont typeface="+mj-lt"/>
              <a:buAutoNum type="arabicPeriod"/>
            </a:pPr>
            <a:r>
              <a:rPr lang="en-GB" sz="2400" dirty="0"/>
              <a:t>A right to be consulted over such appointments, or to have a veto over appointments; and / or</a:t>
            </a:r>
          </a:p>
          <a:p>
            <a:pPr marL="342900" indent="-342900">
              <a:spcBef>
                <a:spcPts val="600"/>
              </a:spcBef>
              <a:spcAft>
                <a:spcPts val="600"/>
              </a:spcAft>
              <a:buFont typeface="+mj-lt"/>
              <a:buAutoNum type="arabicPeriod"/>
            </a:pPr>
            <a:r>
              <a:rPr lang="en-GB" sz="2400" dirty="0"/>
              <a:t>The provision of funding accompanied by rights of control over how that funding is spent; and / or</a:t>
            </a:r>
          </a:p>
          <a:p>
            <a:pPr marL="342900" indent="-342900">
              <a:spcBef>
                <a:spcPts val="600"/>
              </a:spcBef>
              <a:spcAft>
                <a:spcPts val="600"/>
              </a:spcAft>
              <a:buFont typeface="+mj-lt"/>
              <a:buAutoNum type="arabicPeriod"/>
            </a:pPr>
            <a:r>
              <a:rPr lang="en-GB" sz="2400" dirty="0"/>
              <a:t>A general right to control the day-to-day running of the body.</a:t>
            </a:r>
          </a:p>
        </p:txBody>
      </p:sp>
      <p:sp>
        <p:nvSpPr>
          <p:cNvPr id="4" name="TextBox 3">
            <a:extLst>
              <a:ext uri="{FF2B5EF4-FFF2-40B4-BE49-F238E27FC236}">
                <a16:creationId xmlns:a16="http://schemas.microsoft.com/office/drawing/2014/main" id="{0B7171D4-9A17-4971-BD2C-C8A1A13E0FB8}"/>
              </a:ext>
            </a:extLst>
          </p:cNvPr>
          <p:cNvSpPr txBox="1"/>
          <p:nvPr/>
        </p:nvSpPr>
        <p:spPr>
          <a:xfrm>
            <a:off x="4211960" y="6237312"/>
            <a:ext cx="4320480" cy="369332"/>
          </a:xfrm>
          <a:prstGeom prst="rect">
            <a:avLst/>
          </a:prstGeom>
          <a:noFill/>
        </p:spPr>
        <p:txBody>
          <a:bodyPr wrap="square" rtlCol="0">
            <a:spAutoFit/>
          </a:bodyPr>
          <a:lstStyle/>
          <a:p>
            <a:pPr algn="r"/>
            <a:r>
              <a:rPr lang="en-GB" dirty="0"/>
              <a:t>Cabinet Office (2016, p.5)</a:t>
            </a:r>
          </a:p>
        </p:txBody>
      </p:sp>
    </p:spTree>
    <p:extLst>
      <p:ext uri="{BB962C8B-B14F-4D97-AF65-F5344CB8AC3E}">
        <p14:creationId xmlns:p14="http://schemas.microsoft.com/office/powerpoint/2010/main" val="11741906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2" grpId="0" build="p"/>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4E9D25BD-9A53-40B2-A231-39A410BD5ACE}"/>
              </a:ext>
            </a:extLst>
          </p:cNvPr>
          <p:cNvSpPr txBox="1">
            <a:spLocks/>
          </p:cNvSpPr>
          <p:nvPr/>
        </p:nvSpPr>
        <p:spPr>
          <a:xfrm>
            <a:off x="457200" y="116632"/>
            <a:ext cx="8229600" cy="994122"/>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dirty="0"/>
              <a:t>Public Sector – A Summary</a:t>
            </a:r>
          </a:p>
        </p:txBody>
      </p:sp>
      <p:sp>
        <p:nvSpPr>
          <p:cNvPr id="5" name="TextBox 4">
            <a:extLst>
              <a:ext uri="{FF2B5EF4-FFF2-40B4-BE49-F238E27FC236}">
                <a16:creationId xmlns:a16="http://schemas.microsoft.com/office/drawing/2014/main" id="{E3734219-EC32-4ACB-957D-497A30EB94FC}"/>
              </a:ext>
            </a:extLst>
          </p:cNvPr>
          <p:cNvSpPr txBox="1"/>
          <p:nvPr/>
        </p:nvSpPr>
        <p:spPr>
          <a:xfrm>
            <a:off x="201687" y="1340768"/>
            <a:ext cx="8496944" cy="3847207"/>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altLang="en-US" sz="2800" dirty="0"/>
              <a:t>So, to summarise, the Public Sector is owned, funded or run by National or Local Government</a:t>
            </a:r>
          </a:p>
          <a:p>
            <a:pPr marL="457200" indent="-457200">
              <a:spcBef>
                <a:spcPts val="600"/>
              </a:spcBef>
              <a:spcAft>
                <a:spcPts val="600"/>
              </a:spcAft>
              <a:buFont typeface="Arial" panose="020B0604020202020204" pitchFamily="34" charset="0"/>
              <a:buChar char="•"/>
            </a:pPr>
            <a:r>
              <a:rPr lang="en-GB" altLang="en-US" sz="2800" dirty="0"/>
              <a:t>Obvious examples are Government Departments (e.g. the Home Office) and Local Authorities (e.g. Carmarthenshire County Council</a:t>
            </a:r>
          </a:p>
          <a:p>
            <a:pPr marL="457200" indent="-457200">
              <a:spcBef>
                <a:spcPts val="600"/>
              </a:spcBef>
              <a:spcAft>
                <a:spcPts val="600"/>
              </a:spcAft>
              <a:buFont typeface="Arial" panose="020B0604020202020204" pitchFamily="34" charset="0"/>
              <a:buChar char="•"/>
            </a:pPr>
            <a:r>
              <a:rPr lang="en-GB" altLang="en-US" sz="2800" dirty="0"/>
              <a:t>When we refer to ‘public funds’ we usually mean money raised by taxation (e.g. Income Tax, Corporation Tax, National Insurance or Council Tax).</a:t>
            </a:r>
          </a:p>
        </p:txBody>
      </p:sp>
    </p:spTree>
    <p:extLst>
      <p:ext uri="{BB962C8B-B14F-4D97-AF65-F5344CB8AC3E}">
        <p14:creationId xmlns:p14="http://schemas.microsoft.com/office/powerpoint/2010/main" val="28182533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4E9D25BD-9A53-40B2-A231-39A410BD5ACE}"/>
              </a:ext>
            </a:extLst>
          </p:cNvPr>
          <p:cNvSpPr txBox="1">
            <a:spLocks/>
          </p:cNvSpPr>
          <p:nvPr/>
        </p:nvSpPr>
        <p:spPr>
          <a:xfrm>
            <a:off x="457200" y="116632"/>
            <a:ext cx="8229600" cy="994122"/>
          </a:xfrm>
          <a:prstGeom prst="rect">
            <a:avLst/>
          </a:prstGeom>
        </p:spPr>
        <p:txBody>
          <a:bodyPr>
            <a:normAutofit fontScale="925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ltLang="en-US" sz="3600" b="1" dirty="0"/>
              <a:t>But what about Quasi-Autonomous Non-Governmental Organizations (QUANGOs)?</a:t>
            </a:r>
            <a:endParaRPr lang="en-GB" sz="3600" b="1" dirty="0"/>
          </a:p>
        </p:txBody>
      </p:sp>
      <p:sp>
        <p:nvSpPr>
          <p:cNvPr id="5" name="TextBox 4">
            <a:extLst>
              <a:ext uri="{FF2B5EF4-FFF2-40B4-BE49-F238E27FC236}">
                <a16:creationId xmlns:a16="http://schemas.microsoft.com/office/drawing/2014/main" id="{E3734219-EC32-4ACB-957D-497A30EB94FC}"/>
              </a:ext>
            </a:extLst>
          </p:cNvPr>
          <p:cNvSpPr txBox="1"/>
          <p:nvPr/>
        </p:nvSpPr>
        <p:spPr>
          <a:xfrm>
            <a:off x="201687" y="1340768"/>
            <a:ext cx="8496944" cy="4247317"/>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altLang="en-US" sz="2400" dirty="0"/>
              <a:t>We have seen that </a:t>
            </a:r>
            <a:r>
              <a:rPr lang="en-GB" altLang="en-US" sz="2400" dirty="0" err="1"/>
              <a:t>Hashimzade</a:t>
            </a:r>
            <a:r>
              <a:rPr lang="en-GB" altLang="en-US" sz="2400" dirty="0"/>
              <a:t> </a:t>
            </a:r>
            <a:r>
              <a:rPr lang="en-GB" altLang="en-US" sz="2400" i="1" dirty="0"/>
              <a:t>et al </a:t>
            </a:r>
            <a:r>
              <a:rPr lang="en-GB" altLang="en-US" sz="2400" dirty="0"/>
              <a:t>(2017) mention Quasi-Autonomous Non-Governmental Organizations</a:t>
            </a:r>
          </a:p>
          <a:p>
            <a:pPr marL="457200" indent="-457200">
              <a:spcBef>
                <a:spcPts val="600"/>
              </a:spcBef>
              <a:spcAft>
                <a:spcPts val="600"/>
              </a:spcAft>
              <a:buFont typeface="Arial" panose="020B0604020202020204" pitchFamily="34" charset="0"/>
              <a:buChar char="•"/>
            </a:pPr>
            <a:r>
              <a:rPr lang="en-GB" altLang="en-US" sz="2400" dirty="0"/>
              <a:t>This phrase is now rarely used but the type of organisation plays an important part in society and therefore in multi-agency working</a:t>
            </a:r>
          </a:p>
          <a:p>
            <a:pPr marL="457200" indent="-457200">
              <a:spcBef>
                <a:spcPts val="600"/>
              </a:spcBef>
              <a:spcAft>
                <a:spcPts val="600"/>
              </a:spcAft>
              <a:buFont typeface="Arial" panose="020B0604020202020204" pitchFamily="34" charset="0"/>
              <a:buChar char="•"/>
            </a:pPr>
            <a:r>
              <a:rPr lang="en-GB" altLang="en-US" sz="2400" dirty="0"/>
              <a:t>The Cabinet Office (2016) Guidelines refer to these organisations as ‘Arms Length Bodies’ or ALBs.</a:t>
            </a:r>
          </a:p>
          <a:p>
            <a:pPr marL="457200" indent="-457200">
              <a:spcBef>
                <a:spcPts val="600"/>
              </a:spcBef>
              <a:spcAft>
                <a:spcPts val="600"/>
              </a:spcAft>
              <a:buFont typeface="Arial" panose="020B0604020202020204" pitchFamily="34" charset="0"/>
              <a:buChar char="•"/>
            </a:pPr>
            <a:r>
              <a:rPr lang="en-GB" altLang="en-US" sz="2400" dirty="0"/>
              <a:t>Both phrases refer to organisations that are set up by Government and have statutory responsibilities but have some level of independence of action</a:t>
            </a:r>
          </a:p>
        </p:txBody>
      </p:sp>
      <p:sp>
        <p:nvSpPr>
          <p:cNvPr id="2" name="TextBox 1">
            <a:extLst>
              <a:ext uri="{FF2B5EF4-FFF2-40B4-BE49-F238E27FC236}">
                <a16:creationId xmlns:a16="http://schemas.microsoft.com/office/drawing/2014/main" id="{5372EC6F-C9E2-41E2-92D9-A74C156F7DDE}"/>
              </a:ext>
            </a:extLst>
          </p:cNvPr>
          <p:cNvSpPr txBox="1"/>
          <p:nvPr/>
        </p:nvSpPr>
        <p:spPr>
          <a:xfrm>
            <a:off x="4355976" y="5949280"/>
            <a:ext cx="4104456" cy="369332"/>
          </a:xfrm>
          <a:prstGeom prst="rect">
            <a:avLst/>
          </a:prstGeom>
          <a:noFill/>
        </p:spPr>
        <p:txBody>
          <a:bodyPr wrap="square" rtlCol="0">
            <a:spAutoFit/>
          </a:bodyPr>
          <a:lstStyle/>
          <a:p>
            <a:pPr algn="r"/>
            <a:r>
              <a:rPr lang="en-GB" dirty="0"/>
              <a:t>Cabinet Office (2016, p. 8)</a:t>
            </a:r>
          </a:p>
        </p:txBody>
      </p:sp>
    </p:spTree>
    <p:extLst>
      <p:ext uri="{BB962C8B-B14F-4D97-AF65-F5344CB8AC3E}">
        <p14:creationId xmlns:p14="http://schemas.microsoft.com/office/powerpoint/2010/main" val="673714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D2D75-6628-4C87-B6A2-3DC15274115B}"/>
              </a:ext>
            </a:extLst>
          </p:cNvPr>
          <p:cNvSpPr>
            <a:spLocks noGrp="1"/>
          </p:cNvSpPr>
          <p:nvPr>
            <p:ph type="title"/>
          </p:nvPr>
        </p:nvSpPr>
        <p:spPr>
          <a:xfrm>
            <a:off x="457200" y="116632"/>
            <a:ext cx="8229600" cy="994122"/>
          </a:xfrm>
        </p:spPr>
        <p:txBody>
          <a:bodyPr>
            <a:normAutofit/>
          </a:bodyPr>
          <a:lstStyle/>
          <a:p>
            <a:r>
              <a:rPr lang="en-GB" sz="3600" b="1" dirty="0"/>
              <a:t>Public Sector - Examples</a:t>
            </a:r>
          </a:p>
        </p:txBody>
      </p:sp>
      <p:sp>
        <p:nvSpPr>
          <p:cNvPr id="3" name="TextBox 2">
            <a:extLst>
              <a:ext uri="{FF2B5EF4-FFF2-40B4-BE49-F238E27FC236}">
                <a16:creationId xmlns:a16="http://schemas.microsoft.com/office/drawing/2014/main" id="{A497F968-12FE-4165-89D6-37F92A25A9BA}"/>
              </a:ext>
            </a:extLst>
          </p:cNvPr>
          <p:cNvSpPr txBox="1"/>
          <p:nvPr/>
        </p:nvSpPr>
        <p:spPr>
          <a:xfrm>
            <a:off x="323528" y="1412776"/>
            <a:ext cx="8496944" cy="2400657"/>
          </a:xfrm>
          <a:prstGeom prst="rect">
            <a:avLst/>
          </a:prstGeom>
          <a:noFill/>
        </p:spPr>
        <p:txBody>
          <a:bodyPr wrap="square" rtlCol="0">
            <a:spAutoFit/>
          </a:bodyPr>
          <a:lstStyle/>
          <a:p>
            <a:pPr algn="ctr">
              <a:spcBef>
                <a:spcPts val="600"/>
              </a:spcBef>
              <a:spcAft>
                <a:spcPts val="600"/>
              </a:spcAft>
            </a:pPr>
            <a:r>
              <a:rPr lang="en-GB" altLang="en-US" sz="2800" i="1" dirty="0"/>
              <a:t>Given these, basic, definitions of the Public Sector can we begin to create a list of </a:t>
            </a:r>
            <a:r>
              <a:rPr lang="en-GB" altLang="en-US" sz="2800" b="1" i="1" dirty="0"/>
              <a:t>public sector</a:t>
            </a:r>
            <a:r>
              <a:rPr lang="en-GB" altLang="en-US" sz="2800" i="1" dirty="0"/>
              <a:t> organisations?</a:t>
            </a:r>
          </a:p>
          <a:p>
            <a:pPr algn="ctr">
              <a:spcBef>
                <a:spcPts val="600"/>
              </a:spcBef>
              <a:spcAft>
                <a:spcPts val="600"/>
              </a:spcAft>
            </a:pPr>
            <a:r>
              <a:rPr lang="en-GB" altLang="en-US" sz="2800" i="1" dirty="0"/>
              <a:t>Suggest examples of what you think might be a public sector organisation and we will then research that organisation and make a decision as a group.</a:t>
            </a:r>
          </a:p>
        </p:txBody>
      </p:sp>
      <p:pic>
        <p:nvPicPr>
          <p:cNvPr id="8" name="Picture 7" descr="Icon&#10;&#10;Description automatically generated">
            <a:extLst>
              <a:ext uri="{FF2B5EF4-FFF2-40B4-BE49-F238E27FC236}">
                <a16:creationId xmlns:a16="http://schemas.microsoft.com/office/drawing/2014/main" id="{B5C91810-9922-48BA-88BE-75F5BCE10E79}"/>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923928" y="4014064"/>
            <a:ext cx="954107" cy="954107"/>
          </a:xfrm>
          <a:prstGeom prst="rect">
            <a:avLst/>
          </a:prstGeom>
        </p:spPr>
      </p:pic>
      <p:pic>
        <p:nvPicPr>
          <p:cNvPr id="10" name="Picture 9" descr="Icon&#10;&#10;Description automatically generated">
            <a:extLst>
              <a:ext uri="{FF2B5EF4-FFF2-40B4-BE49-F238E27FC236}">
                <a16:creationId xmlns:a16="http://schemas.microsoft.com/office/drawing/2014/main" id="{F4BCC64A-4177-4998-A188-B5AF9E3C20B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475656" y="5143006"/>
            <a:ext cx="604435" cy="604435"/>
          </a:xfrm>
          <a:prstGeom prst="rect">
            <a:avLst/>
          </a:prstGeom>
        </p:spPr>
      </p:pic>
      <p:sp>
        <p:nvSpPr>
          <p:cNvPr id="11" name="TextBox 10">
            <a:extLst>
              <a:ext uri="{FF2B5EF4-FFF2-40B4-BE49-F238E27FC236}">
                <a16:creationId xmlns:a16="http://schemas.microsoft.com/office/drawing/2014/main" id="{4F96BEA3-AE55-4089-A85F-6A3EABF5DE68}"/>
              </a:ext>
            </a:extLst>
          </p:cNvPr>
          <p:cNvSpPr txBox="1"/>
          <p:nvPr/>
        </p:nvSpPr>
        <p:spPr>
          <a:xfrm>
            <a:off x="2129660" y="5245168"/>
            <a:ext cx="5084197" cy="400110"/>
          </a:xfrm>
          <a:prstGeom prst="rect">
            <a:avLst/>
          </a:prstGeom>
          <a:noFill/>
        </p:spPr>
        <p:txBody>
          <a:bodyPr wrap="square" rtlCol="0">
            <a:spAutoFit/>
          </a:bodyPr>
          <a:lstStyle/>
          <a:p>
            <a:r>
              <a:rPr lang="en-GB" sz="2000" dirty="0"/>
              <a:t>Note of Discussion: Public sector organisations</a:t>
            </a:r>
          </a:p>
        </p:txBody>
      </p:sp>
    </p:spTree>
    <p:extLst>
      <p:ext uri="{BB962C8B-B14F-4D97-AF65-F5344CB8AC3E}">
        <p14:creationId xmlns:p14="http://schemas.microsoft.com/office/powerpoint/2010/main" val="16191802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1"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D2D75-6628-4C87-B6A2-3DC15274115B}"/>
              </a:ext>
            </a:extLst>
          </p:cNvPr>
          <p:cNvSpPr>
            <a:spLocks noGrp="1"/>
          </p:cNvSpPr>
          <p:nvPr>
            <p:ph type="title"/>
          </p:nvPr>
        </p:nvSpPr>
        <p:spPr>
          <a:xfrm>
            <a:off x="662880" y="1700808"/>
            <a:ext cx="8229600" cy="994122"/>
          </a:xfrm>
        </p:spPr>
        <p:txBody>
          <a:bodyPr>
            <a:noAutofit/>
          </a:bodyPr>
          <a:lstStyle/>
          <a:p>
            <a:r>
              <a:rPr lang="en-GB" sz="6000" b="1" dirty="0"/>
              <a:t>Private Sector</a:t>
            </a:r>
          </a:p>
        </p:txBody>
      </p:sp>
      <p:sp>
        <p:nvSpPr>
          <p:cNvPr id="3" name="TextBox 2">
            <a:extLst>
              <a:ext uri="{FF2B5EF4-FFF2-40B4-BE49-F238E27FC236}">
                <a16:creationId xmlns:a16="http://schemas.microsoft.com/office/drawing/2014/main" id="{A497F968-12FE-4165-89D6-37F92A25A9BA}"/>
              </a:ext>
            </a:extLst>
          </p:cNvPr>
          <p:cNvSpPr txBox="1"/>
          <p:nvPr/>
        </p:nvSpPr>
        <p:spPr>
          <a:xfrm>
            <a:off x="395536" y="3140968"/>
            <a:ext cx="8496944" cy="954107"/>
          </a:xfrm>
          <a:prstGeom prst="rect">
            <a:avLst/>
          </a:prstGeom>
          <a:noFill/>
        </p:spPr>
        <p:txBody>
          <a:bodyPr wrap="square" rtlCol="0">
            <a:spAutoFit/>
          </a:bodyPr>
          <a:lstStyle/>
          <a:p>
            <a:pPr algn="ctr">
              <a:spcBef>
                <a:spcPts val="600"/>
              </a:spcBef>
              <a:spcAft>
                <a:spcPts val="600"/>
              </a:spcAft>
            </a:pPr>
            <a:r>
              <a:rPr lang="en-GB" sz="2800" i="1" dirty="0"/>
              <a:t>What would you consider the phrase </a:t>
            </a:r>
            <a:r>
              <a:rPr lang="en-GB" sz="2800" b="1" i="1" dirty="0"/>
              <a:t>the private sector </a:t>
            </a:r>
            <a:r>
              <a:rPr lang="en-GB" sz="2800" i="1" dirty="0"/>
              <a:t>to mean?</a:t>
            </a:r>
          </a:p>
        </p:txBody>
      </p:sp>
      <p:pic>
        <p:nvPicPr>
          <p:cNvPr id="5" name="Picture 4" descr="Icon&#10;&#10;Description automatically generated">
            <a:extLst>
              <a:ext uri="{FF2B5EF4-FFF2-40B4-BE49-F238E27FC236}">
                <a16:creationId xmlns:a16="http://schemas.microsoft.com/office/drawing/2014/main" id="{D238CD2B-A782-494B-952E-5400D69C866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39952" y="4437112"/>
            <a:ext cx="1142857" cy="1142857"/>
          </a:xfrm>
          <a:prstGeom prst="rect">
            <a:avLst/>
          </a:prstGeom>
        </p:spPr>
      </p:pic>
    </p:spTree>
    <p:extLst>
      <p:ext uri="{BB962C8B-B14F-4D97-AF65-F5344CB8AC3E}">
        <p14:creationId xmlns:p14="http://schemas.microsoft.com/office/powerpoint/2010/main" val="40160771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4E9D25BD-9A53-40B2-A231-39A410BD5ACE}"/>
              </a:ext>
            </a:extLst>
          </p:cNvPr>
          <p:cNvSpPr txBox="1">
            <a:spLocks/>
          </p:cNvSpPr>
          <p:nvPr/>
        </p:nvSpPr>
        <p:spPr>
          <a:xfrm>
            <a:off x="457200" y="116632"/>
            <a:ext cx="8229600" cy="994122"/>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dirty="0"/>
              <a:t>Private Sector – Some Definitions</a:t>
            </a:r>
          </a:p>
        </p:txBody>
      </p:sp>
      <p:sp>
        <p:nvSpPr>
          <p:cNvPr id="5" name="TextBox 4">
            <a:extLst>
              <a:ext uri="{FF2B5EF4-FFF2-40B4-BE49-F238E27FC236}">
                <a16:creationId xmlns:a16="http://schemas.microsoft.com/office/drawing/2014/main" id="{E3734219-EC32-4ACB-957D-497A30EB94FC}"/>
              </a:ext>
            </a:extLst>
          </p:cNvPr>
          <p:cNvSpPr txBox="1"/>
          <p:nvPr/>
        </p:nvSpPr>
        <p:spPr>
          <a:xfrm>
            <a:off x="94928" y="1092267"/>
            <a:ext cx="8954144" cy="4708981"/>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altLang="en-US" sz="2800" dirty="0"/>
              <a:t>There are any number of definitions of the Private Sector which can be more or less helpful or confusing</a:t>
            </a:r>
          </a:p>
          <a:p>
            <a:pPr marL="457200" indent="-457200">
              <a:spcBef>
                <a:spcPts val="600"/>
              </a:spcBef>
              <a:spcAft>
                <a:spcPts val="600"/>
              </a:spcAft>
              <a:buFont typeface="Arial" panose="020B0604020202020204" pitchFamily="34" charset="0"/>
              <a:buChar char="•"/>
            </a:pPr>
            <a:r>
              <a:rPr lang="en-GB" altLang="en-US" sz="2800" dirty="0"/>
              <a:t>For example, </a:t>
            </a:r>
            <a:r>
              <a:rPr lang="en-GB" altLang="en-US" sz="2800" dirty="0" err="1"/>
              <a:t>Hashimzade</a:t>
            </a:r>
            <a:r>
              <a:rPr lang="en-GB" altLang="en-US" sz="2800" dirty="0"/>
              <a:t> </a:t>
            </a:r>
            <a:r>
              <a:rPr lang="en-GB" altLang="en-US" sz="2800" i="1" dirty="0"/>
              <a:t>et al</a:t>
            </a:r>
            <a:r>
              <a:rPr lang="en-GB" altLang="en-US" sz="2800" dirty="0"/>
              <a:t> (2017) tell us that ‘The parts of the economy not run by the government. This includes households, sole traders and partnerships, companies, and non-profit organizations’.</a:t>
            </a:r>
          </a:p>
          <a:p>
            <a:pPr marL="457200" indent="-457200">
              <a:spcBef>
                <a:spcPts val="600"/>
              </a:spcBef>
              <a:spcAft>
                <a:spcPts val="600"/>
              </a:spcAft>
              <a:buFont typeface="Arial" panose="020B0604020202020204" pitchFamily="34" charset="0"/>
              <a:buChar char="•"/>
            </a:pPr>
            <a:r>
              <a:rPr lang="en-GB" altLang="en-US" sz="2800" dirty="0"/>
              <a:t>For the purposes of this Theme we are going to look at the least complex definitions and will ignore ‘households’ entirely and look at ‘non-profit organisations’ when we explore what is meant by the Third sector</a:t>
            </a:r>
          </a:p>
        </p:txBody>
      </p:sp>
    </p:spTree>
    <p:extLst>
      <p:ext uri="{BB962C8B-B14F-4D97-AF65-F5344CB8AC3E}">
        <p14:creationId xmlns:p14="http://schemas.microsoft.com/office/powerpoint/2010/main" val="18971126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4E9D25BD-9A53-40B2-A231-39A410BD5ACE}"/>
              </a:ext>
            </a:extLst>
          </p:cNvPr>
          <p:cNvSpPr txBox="1">
            <a:spLocks/>
          </p:cNvSpPr>
          <p:nvPr/>
        </p:nvSpPr>
        <p:spPr>
          <a:xfrm>
            <a:off x="457200" y="116632"/>
            <a:ext cx="8229600" cy="994122"/>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dirty="0"/>
              <a:t>Private Sector – Some Definitions</a:t>
            </a:r>
          </a:p>
        </p:txBody>
      </p:sp>
      <p:sp>
        <p:nvSpPr>
          <p:cNvPr id="5" name="TextBox 4">
            <a:extLst>
              <a:ext uri="{FF2B5EF4-FFF2-40B4-BE49-F238E27FC236}">
                <a16:creationId xmlns:a16="http://schemas.microsoft.com/office/drawing/2014/main" id="{E3734219-EC32-4ACB-957D-497A30EB94FC}"/>
              </a:ext>
            </a:extLst>
          </p:cNvPr>
          <p:cNvSpPr txBox="1"/>
          <p:nvPr/>
        </p:nvSpPr>
        <p:spPr>
          <a:xfrm>
            <a:off x="184684" y="891292"/>
            <a:ext cx="8774632" cy="5170646"/>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altLang="en-US" sz="2800" dirty="0"/>
              <a:t>Stats Wales, (remember that this is the official source of statistics and data for Wales) informs us that they regard the Private Sector to </a:t>
            </a:r>
            <a:r>
              <a:rPr lang="en-GB" altLang="en-US" sz="2800" u="sng" dirty="0"/>
              <a:t>include</a:t>
            </a:r>
            <a:r>
              <a:rPr lang="en-GB" altLang="en-US" sz="2800" dirty="0"/>
              <a:t>:</a:t>
            </a:r>
          </a:p>
          <a:p>
            <a:pPr marL="457200" indent="-457200">
              <a:spcBef>
                <a:spcPts val="600"/>
              </a:spcBef>
              <a:spcAft>
                <a:spcPts val="600"/>
              </a:spcAft>
              <a:buFont typeface="Arial" panose="020B0604020202020204" pitchFamily="34" charset="0"/>
              <a:buChar char="•"/>
            </a:pPr>
            <a:r>
              <a:rPr lang="en-GB" altLang="en-US" sz="2800" dirty="0"/>
              <a:t>public limited companies;</a:t>
            </a:r>
          </a:p>
          <a:p>
            <a:pPr marL="457200" indent="-457200">
              <a:spcBef>
                <a:spcPts val="600"/>
              </a:spcBef>
              <a:spcAft>
                <a:spcPts val="600"/>
              </a:spcAft>
              <a:buFont typeface="Arial" panose="020B0604020202020204" pitchFamily="34" charset="0"/>
              <a:buChar char="•"/>
            </a:pPr>
            <a:r>
              <a:rPr lang="en-GB" altLang="en-US" sz="2800" dirty="0"/>
              <a:t>limited companies;</a:t>
            </a:r>
          </a:p>
          <a:p>
            <a:pPr marL="457200" indent="-457200">
              <a:spcBef>
                <a:spcPts val="600"/>
              </a:spcBef>
              <a:spcAft>
                <a:spcPts val="600"/>
              </a:spcAft>
              <a:buFont typeface="Arial" panose="020B0604020202020204" pitchFamily="34" charset="0"/>
              <a:buChar char="•"/>
            </a:pPr>
            <a:r>
              <a:rPr lang="en-GB" altLang="en-US" sz="2800" dirty="0"/>
              <a:t>self-employed individuals; and,</a:t>
            </a:r>
          </a:p>
          <a:p>
            <a:pPr marL="457200" indent="-457200">
              <a:spcBef>
                <a:spcPts val="600"/>
              </a:spcBef>
              <a:spcAft>
                <a:spcPts val="600"/>
              </a:spcAft>
              <a:buFont typeface="Arial" panose="020B0604020202020204" pitchFamily="34" charset="0"/>
              <a:buChar char="•"/>
            </a:pPr>
            <a:r>
              <a:rPr lang="en-GB" altLang="en-US" sz="2800" dirty="0"/>
              <a:t>private contractors, even if they work exclusively for the public sector e.g. cleaning firms, consultants.</a:t>
            </a:r>
          </a:p>
          <a:p>
            <a:pPr marL="457200" indent="-457200">
              <a:spcBef>
                <a:spcPts val="600"/>
              </a:spcBef>
              <a:spcAft>
                <a:spcPts val="600"/>
              </a:spcAft>
              <a:buFont typeface="Arial" panose="020B0604020202020204" pitchFamily="34" charset="0"/>
              <a:buChar char="•"/>
            </a:pPr>
            <a:r>
              <a:rPr lang="en-GB" altLang="en-US" sz="2800" dirty="0"/>
              <a:t>N.B. This is not the entire definition but will suffice for now</a:t>
            </a:r>
          </a:p>
        </p:txBody>
      </p:sp>
      <p:sp>
        <p:nvSpPr>
          <p:cNvPr id="2" name="TextBox 1">
            <a:extLst>
              <a:ext uri="{FF2B5EF4-FFF2-40B4-BE49-F238E27FC236}">
                <a16:creationId xmlns:a16="http://schemas.microsoft.com/office/drawing/2014/main" id="{2A1A9CC3-46A5-4710-B123-6C9DC246DC34}"/>
              </a:ext>
            </a:extLst>
          </p:cNvPr>
          <p:cNvSpPr txBox="1"/>
          <p:nvPr/>
        </p:nvSpPr>
        <p:spPr>
          <a:xfrm>
            <a:off x="5940152" y="6165304"/>
            <a:ext cx="2376264" cy="369332"/>
          </a:xfrm>
          <a:prstGeom prst="rect">
            <a:avLst/>
          </a:prstGeom>
          <a:noFill/>
        </p:spPr>
        <p:txBody>
          <a:bodyPr wrap="square" rtlCol="0">
            <a:spAutoFit/>
          </a:bodyPr>
          <a:lstStyle/>
          <a:p>
            <a:pPr algn="r"/>
            <a:r>
              <a:rPr lang="en-GB" dirty="0"/>
              <a:t>(Stats Wales, 2022)</a:t>
            </a:r>
          </a:p>
        </p:txBody>
      </p:sp>
    </p:spTree>
    <p:extLst>
      <p:ext uri="{BB962C8B-B14F-4D97-AF65-F5344CB8AC3E}">
        <p14:creationId xmlns:p14="http://schemas.microsoft.com/office/powerpoint/2010/main" val="41534529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5F857713-B58F-4454-A563-9645E0808D19}"/>
              </a:ext>
            </a:extLst>
          </p:cNvPr>
          <p:cNvSpPr txBox="1">
            <a:spLocks/>
          </p:cNvSpPr>
          <p:nvPr/>
        </p:nvSpPr>
        <p:spPr>
          <a:xfrm>
            <a:off x="457200" y="116632"/>
            <a:ext cx="8229600" cy="994122"/>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dirty="0"/>
              <a:t>Private Sector – Some Definitions</a:t>
            </a:r>
          </a:p>
        </p:txBody>
      </p:sp>
      <p:sp>
        <p:nvSpPr>
          <p:cNvPr id="10" name="TextBox 9">
            <a:extLst>
              <a:ext uri="{FF2B5EF4-FFF2-40B4-BE49-F238E27FC236}">
                <a16:creationId xmlns:a16="http://schemas.microsoft.com/office/drawing/2014/main" id="{463A9B11-A02E-4DEF-AE73-67091FD60DF4}"/>
              </a:ext>
            </a:extLst>
          </p:cNvPr>
          <p:cNvSpPr txBox="1"/>
          <p:nvPr/>
        </p:nvSpPr>
        <p:spPr>
          <a:xfrm>
            <a:off x="184684" y="1936283"/>
            <a:ext cx="8774632" cy="2985433"/>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altLang="en-US" sz="2800" dirty="0"/>
              <a:t>Other definitions exist in the world of Careers / Recruitment and Business, for example:</a:t>
            </a:r>
          </a:p>
          <a:p>
            <a:pPr marL="457200" indent="-457200">
              <a:spcBef>
                <a:spcPts val="600"/>
              </a:spcBef>
              <a:spcAft>
                <a:spcPts val="600"/>
              </a:spcAft>
              <a:buFont typeface="Arial" panose="020B0604020202020204" pitchFamily="34" charset="0"/>
              <a:buChar char="•"/>
            </a:pPr>
            <a:r>
              <a:rPr lang="en-GB" altLang="en-US" sz="2800" dirty="0"/>
              <a:t>‘The private sector is the segment of the economy that's under the control of individuals and organisations whose primary goal is to make a </a:t>
            </a:r>
            <a:r>
              <a:rPr lang="en-GB" altLang="en-US" sz="2800" u="sng" dirty="0"/>
              <a:t>profit</a:t>
            </a:r>
            <a:r>
              <a:rPr lang="en-GB" altLang="en-US" sz="2800" dirty="0"/>
              <a:t>’. (Indeed, 2022)</a:t>
            </a:r>
          </a:p>
          <a:p>
            <a:pPr marL="457200" indent="-457200">
              <a:spcBef>
                <a:spcPts val="600"/>
              </a:spcBef>
              <a:spcAft>
                <a:spcPts val="600"/>
              </a:spcAft>
              <a:buFont typeface="Arial" panose="020B0604020202020204" pitchFamily="34" charset="0"/>
              <a:buChar char="•"/>
            </a:pPr>
            <a:endParaRPr lang="en-GB" altLang="en-US" sz="2800" dirty="0"/>
          </a:p>
        </p:txBody>
      </p:sp>
      <p:pic>
        <p:nvPicPr>
          <p:cNvPr id="3" name="Picture 2" descr="Icon&#10;&#10;Description automatically generated">
            <a:hlinkClick r:id="rId2"/>
            <a:extLst>
              <a:ext uri="{FF2B5EF4-FFF2-40B4-BE49-F238E27FC236}">
                <a16:creationId xmlns:a16="http://schemas.microsoft.com/office/drawing/2014/main" id="{C7B0658D-3CAF-4319-8B7A-B59507E4506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07904" y="4748404"/>
            <a:ext cx="998841" cy="998841"/>
          </a:xfrm>
          <a:prstGeom prst="rect">
            <a:avLst/>
          </a:prstGeom>
        </p:spPr>
      </p:pic>
    </p:spTree>
    <p:extLst>
      <p:ext uri="{BB962C8B-B14F-4D97-AF65-F5344CB8AC3E}">
        <p14:creationId xmlns:p14="http://schemas.microsoft.com/office/powerpoint/2010/main" val="22170317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5F857713-B58F-4454-A563-9645E0808D19}"/>
              </a:ext>
            </a:extLst>
          </p:cNvPr>
          <p:cNvSpPr txBox="1">
            <a:spLocks/>
          </p:cNvSpPr>
          <p:nvPr/>
        </p:nvSpPr>
        <p:spPr>
          <a:xfrm>
            <a:off x="457200" y="116632"/>
            <a:ext cx="8229600" cy="994122"/>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dirty="0"/>
              <a:t>Private Sector – Some Definitions</a:t>
            </a:r>
          </a:p>
        </p:txBody>
      </p:sp>
      <p:sp>
        <p:nvSpPr>
          <p:cNvPr id="10" name="TextBox 9">
            <a:extLst>
              <a:ext uri="{FF2B5EF4-FFF2-40B4-BE49-F238E27FC236}">
                <a16:creationId xmlns:a16="http://schemas.microsoft.com/office/drawing/2014/main" id="{463A9B11-A02E-4DEF-AE73-67091FD60DF4}"/>
              </a:ext>
            </a:extLst>
          </p:cNvPr>
          <p:cNvSpPr txBox="1"/>
          <p:nvPr/>
        </p:nvSpPr>
        <p:spPr>
          <a:xfrm>
            <a:off x="107504" y="1268760"/>
            <a:ext cx="8774632" cy="4431983"/>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altLang="en-US" sz="2800" dirty="0"/>
              <a:t>Other definitions exist in the world of Careers / Recruitment and Business, for example:</a:t>
            </a:r>
          </a:p>
          <a:p>
            <a:pPr marL="457200" indent="-457200">
              <a:spcBef>
                <a:spcPts val="600"/>
              </a:spcBef>
              <a:spcAft>
                <a:spcPts val="600"/>
              </a:spcAft>
              <a:buFont typeface="Arial" panose="020B0604020202020204" pitchFamily="34" charset="0"/>
              <a:buChar char="•"/>
            </a:pPr>
            <a:r>
              <a:rPr lang="en-GB" altLang="en-US" sz="2800" dirty="0"/>
              <a:t>‘The private sector is the part of the economy that is run by individuals and companies for </a:t>
            </a:r>
            <a:r>
              <a:rPr lang="en-GB" altLang="en-US" sz="2800" u="sng" dirty="0"/>
              <a:t>profit</a:t>
            </a:r>
            <a:r>
              <a:rPr lang="en-GB" altLang="en-US" sz="2800" dirty="0"/>
              <a:t> and is not state controlled. </a:t>
            </a:r>
          </a:p>
          <a:p>
            <a:pPr marL="457200" indent="-457200">
              <a:spcBef>
                <a:spcPts val="600"/>
              </a:spcBef>
              <a:spcAft>
                <a:spcPts val="600"/>
              </a:spcAft>
              <a:buFont typeface="Arial" panose="020B0604020202020204" pitchFamily="34" charset="0"/>
              <a:buChar char="•"/>
            </a:pPr>
            <a:r>
              <a:rPr lang="en-GB" altLang="en-US" sz="2800" dirty="0"/>
              <a:t>Therefore, it encompasses all for-profit businesses that are not owned or operated by the government’ (Investopedia, 2020)</a:t>
            </a:r>
          </a:p>
          <a:p>
            <a:pPr marL="457200" indent="-457200">
              <a:spcBef>
                <a:spcPts val="600"/>
              </a:spcBef>
              <a:spcAft>
                <a:spcPts val="600"/>
              </a:spcAft>
              <a:buFont typeface="Arial" panose="020B0604020202020204" pitchFamily="34" charset="0"/>
              <a:buChar char="•"/>
            </a:pPr>
            <a:endParaRPr lang="en-GB" altLang="en-US" sz="2800" dirty="0"/>
          </a:p>
        </p:txBody>
      </p:sp>
      <p:pic>
        <p:nvPicPr>
          <p:cNvPr id="3" name="Picture 2" descr="Icon&#10;&#10;Description automatically generated">
            <a:hlinkClick r:id="rId2"/>
            <a:extLst>
              <a:ext uri="{FF2B5EF4-FFF2-40B4-BE49-F238E27FC236}">
                <a16:creationId xmlns:a16="http://schemas.microsoft.com/office/drawing/2014/main" id="{C7B0658D-3CAF-4319-8B7A-B59507E4506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51920" y="5517232"/>
            <a:ext cx="998841" cy="998841"/>
          </a:xfrm>
          <a:prstGeom prst="rect">
            <a:avLst/>
          </a:prstGeom>
        </p:spPr>
      </p:pic>
    </p:spTree>
    <p:extLst>
      <p:ext uri="{BB962C8B-B14F-4D97-AF65-F5344CB8AC3E}">
        <p14:creationId xmlns:p14="http://schemas.microsoft.com/office/powerpoint/2010/main" val="7036284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D2D75-6628-4C87-B6A2-3DC15274115B}"/>
              </a:ext>
            </a:extLst>
          </p:cNvPr>
          <p:cNvSpPr>
            <a:spLocks noGrp="1"/>
          </p:cNvSpPr>
          <p:nvPr>
            <p:ph type="title"/>
          </p:nvPr>
        </p:nvSpPr>
        <p:spPr>
          <a:xfrm>
            <a:off x="457200" y="116632"/>
            <a:ext cx="8229600" cy="994122"/>
          </a:xfrm>
        </p:spPr>
        <p:txBody>
          <a:bodyPr>
            <a:normAutofit/>
          </a:bodyPr>
          <a:lstStyle/>
          <a:p>
            <a:r>
              <a:rPr lang="en-GB" sz="3600" b="1" dirty="0"/>
              <a:t>Private Sector - Examples</a:t>
            </a:r>
          </a:p>
        </p:txBody>
      </p:sp>
      <p:sp>
        <p:nvSpPr>
          <p:cNvPr id="3" name="TextBox 2">
            <a:extLst>
              <a:ext uri="{FF2B5EF4-FFF2-40B4-BE49-F238E27FC236}">
                <a16:creationId xmlns:a16="http://schemas.microsoft.com/office/drawing/2014/main" id="{A497F968-12FE-4165-89D6-37F92A25A9BA}"/>
              </a:ext>
            </a:extLst>
          </p:cNvPr>
          <p:cNvSpPr txBox="1"/>
          <p:nvPr/>
        </p:nvSpPr>
        <p:spPr>
          <a:xfrm>
            <a:off x="323528" y="1412776"/>
            <a:ext cx="8496944" cy="2400657"/>
          </a:xfrm>
          <a:prstGeom prst="rect">
            <a:avLst/>
          </a:prstGeom>
          <a:noFill/>
        </p:spPr>
        <p:txBody>
          <a:bodyPr wrap="square" rtlCol="0">
            <a:spAutoFit/>
          </a:bodyPr>
          <a:lstStyle/>
          <a:p>
            <a:pPr algn="ctr">
              <a:spcBef>
                <a:spcPts val="600"/>
              </a:spcBef>
              <a:spcAft>
                <a:spcPts val="600"/>
              </a:spcAft>
            </a:pPr>
            <a:r>
              <a:rPr lang="en-GB" altLang="en-US" sz="2800" i="1" dirty="0"/>
              <a:t>Given these, basic, definitions of the Public Sector can we begin to create a list of </a:t>
            </a:r>
            <a:r>
              <a:rPr lang="en-GB" altLang="en-US" sz="2800" b="1" i="1" dirty="0"/>
              <a:t>private sector</a:t>
            </a:r>
            <a:r>
              <a:rPr lang="en-GB" altLang="en-US" sz="2800" i="1" dirty="0"/>
              <a:t> organisations?</a:t>
            </a:r>
          </a:p>
          <a:p>
            <a:pPr algn="ctr">
              <a:spcBef>
                <a:spcPts val="600"/>
              </a:spcBef>
              <a:spcAft>
                <a:spcPts val="600"/>
              </a:spcAft>
            </a:pPr>
            <a:r>
              <a:rPr lang="en-GB" altLang="en-US" sz="2800" i="1" dirty="0"/>
              <a:t>Suggest examples of what you think might be a private sector organisation and we will then research that organisation and make a decision as a group.</a:t>
            </a:r>
          </a:p>
        </p:txBody>
      </p:sp>
      <p:pic>
        <p:nvPicPr>
          <p:cNvPr id="8" name="Picture 7" descr="Icon&#10;&#10;Description automatically generated">
            <a:extLst>
              <a:ext uri="{FF2B5EF4-FFF2-40B4-BE49-F238E27FC236}">
                <a16:creationId xmlns:a16="http://schemas.microsoft.com/office/drawing/2014/main" id="{B5C91810-9922-48BA-88BE-75F5BCE10E79}"/>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923928" y="4014064"/>
            <a:ext cx="954107" cy="954107"/>
          </a:xfrm>
          <a:prstGeom prst="rect">
            <a:avLst/>
          </a:prstGeom>
        </p:spPr>
      </p:pic>
      <p:pic>
        <p:nvPicPr>
          <p:cNvPr id="10" name="Picture 9" descr="Icon&#10;&#10;Description automatically generated">
            <a:extLst>
              <a:ext uri="{FF2B5EF4-FFF2-40B4-BE49-F238E27FC236}">
                <a16:creationId xmlns:a16="http://schemas.microsoft.com/office/drawing/2014/main" id="{F4BCC64A-4177-4998-A188-B5AF9E3C20B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475656" y="5143006"/>
            <a:ext cx="604435" cy="604435"/>
          </a:xfrm>
          <a:prstGeom prst="rect">
            <a:avLst/>
          </a:prstGeom>
        </p:spPr>
      </p:pic>
      <p:sp>
        <p:nvSpPr>
          <p:cNvPr id="11" name="TextBox 10">
            <a:extLst>
              <a:ext uri="{FF2B5EF4-FFF2-40B4-BE49-F238E27FC236}">
                <a16:creationId xmlns:a16="http://schemas.microsoft.com/office/drawing/2014/main" id="{4F96BEA3-AE55-4089-A85F-6A3EABF5DE68}"/>
              </a:ext>
            </a:extLst>
          </p:cNvPr>
          <p:cNvSpPr txBox="1"/>
          <p:nvPr/>
        </p:nvSpPr>
        <p:spPr>
          <a:xfrm>
            <a:off x="2129660" y="5245168"/>
            <a:ext cx="5084197" cy="400110"/>
          </a:xfrm>
          <a:prstGeom prst="rect">
            <a:avLst/>
          </a:prstGeom>
          <a:noFill/>
        </p:spPr>
        <p:txBody>
          <a:bodyPr wrap="square" rtlCol="0">
            <a:spAutoFit/>
          </a:bodyPr>
          <a:lstStyle/>
          <a:p>
            <a:r>
              <a:rPr lang="en-GB" sz="2000" dirty="0"/>
              <a:t>Note of Discussion: Private sector organisations</a:t>
            </a:r>
          </a:p>
        </p:txBody>
      </p:sp>
    </p:spTree>
    <p:extLst>
      <p:ext uri="{BB962C8B-B14F-4D97-AF65-F5344CB8AC3E}">
        <p14:creationId xmlns:p14="http://schemas.microsoft.com/office/powerpoint/2010/main" val="35743675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1"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D2D75-6628-4C87-B6A2-3DC15274115B}"/>
              </a:ext>
            </a:extLst>
          </p:cNvPr>
          <p:cNvSpPr>
            <a:spLocks noGrp="1"/>
          </p:cNvSpPr>
          <p:nvPr>
            <p:ph type="title"/>
          </p:nvPr>
        </p:nvSpPr>
        <p:spPr>
          <a:xfrm>
            <a:off x="662880" y="1700808"/>
            <a:ext cx="8229600" cy="994122"/>
          </a:xfrm>
        </p:spPr>
        <p:txBody>
          <a:bodyPr>
            <a:noAutofit/>
          </a:bodyPr>
          <a:lstStyle/>
          <a:p>
            <a:r>
              <a:rPr lang="en-GB" sz="6000" b="1" dirty="0"/>
              <a:t>Third Sector</a:t>
            </a:r>
          </a:p>
        </p:txBody>
      </p:sp>
      <p:sp>
        <p:nvSpPr>
          <p:cNvPr id="3" name="TextBox 2">
            <a:extLst>
              <a:ext uri="{FF2B5EF4-FFF2-40B4-BE49-F238E27FC236}">
                <a16:creationId xmlns:a16="http://schemas.microsoft.com/office/drawing/2014/main" id="{A497F968-12FE-4165-89D6-37F92A25A9BA}"/>
              </a:ext>
            </a:extLst>
          </p:cNvPr>
          <p:cNvSpPr txBox="1"/>
          <p:nvPr/>
        </p:nvSpPr>
        <p:spPr>
          <a:xfrm>
            <a:off x="395536" y="3140968"/>
            <a:ext cx="8496944" cy="954107"/>
          </a:xfrm>
          <a:prstGeom prst="rect">
            <a:avLst/>
          </a:prstGeom>
          <a:noFill/>
        </p:spPr>
        <p:txBody>
          <a:bodyPr wrap="square" rtlCol="0">
            <a:spAutoFit/>
          </a:bodyPr>
          <a:lstStyle/>
          <a:p>
            <a:pPr algn="ctr">
              <a:spcBef>
                <a:spcPts val="600"/>
              </a:spcBef>
              <a:spcAft>
                <a:spcPts val="600"/>
              </a:spcAft>
            </a:pPr>
            <a:r>
              <a:rPr lang="en-GB" sz="2800" i="1" dirty="0"/>
              <a:t>What would you consider the phrase </a:t>
            </a:r>
            <a:r>
              <a:rPr lang="en-GB" sz="2800" b="1" i="1" dirty="0"/>
              <a:t>the third sector </a:t>
            </a:r>
            <a:r>
              <a:rPr lang="en-GB" sz="2800" i="1" dirty="0"/>
              <a:t>to mean?</a:t>
            </a:r>
          </a:p>
        </p:txBody>
      </p:sp>
      <p:pic>
        <p:nvPicPr>
          <p:cNvPr id="5" name="Picture 4" descr="Icon&#10;&#10;Description automatically generated">
            <a:extLst>
              <a:ext uri="{FF2B5EF4-FFF2-40B4-BE49-F238E27FC236}">
                <a16:creationId xmlns:a16="http://schemas.microsoft.com/office/drawing/2014/main" id="{D238CD2B-A782-494B-952E-5400D69C866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39952" y="4437112"/>
            <a:ext cx="1142857" cy="1142857"/>
          </a:xfrm>
          <a:prstGeom prst="rect">
            <a:avLst/>
          </a:prstGeom>
        </p:spPr>
      </p:pic>
    </p:spTree>
    <p:extLst>
      <p:ext uri="{BB962C8B-B14F-4D97-AF65-F5344CB8AC3E}">
        <p14:creationId xmlns:p14="http://schemas.microsoft.com/office/powerpoint/2010/main" val="22765023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25583E0-9168-42D4-A3E3-E05A631311CB}"/>
              </a:ext>
            </a:extLst>
          </p:cNvPr>
          <p:cNvSpPr txBox="1">
            <a:spLocks/>
          </p:cNvSpPr>
          <p:nvPr/>
        </p:nvSpPr>
        <p:spPr>
          <a:xfrm>
            <a:off x="457200" y="116632"/>
            <a:ext cx="8229600" cy="994122"/>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dirty="0"/>
              <a:t>Third Sector – Some Definitions</a:t>
            </a:r>
          </a:p>
        </p:txBody>
      </p:sp>
      <p:sp>
        <p:nvSpPr>
          <p:cNvPr id="5" name="TextBox 4">
            <a:extLst>
              <a:ext uri="{FF2B5EF4-FFF2-40B4-BE49-F238E27FC236}">
                <a16:creationId xmlns:a16="http://schemas.microsoft.com/office/drawing/2014/main" id="{6168B731-4B08-4379-BFB7-8B4FCAFE20D3}"/>
              </a:ext>
            </a:extLst>
          </p:cNvPr>
          <p:cNvSpPr txBox="1"/>
          <p:nvPr/>
        </p:nvSpPr>
        <p:spPr>
          <a:xfrm>
            <a:off x="0" y="908720"/>
            <a:ext cx="8954144" cy="4616648"/>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altLang="en-US" sz="2400" dirty="0"/>
              <a:t>The Northern Bridge Doctoral Training Partnership (comprising Durham, Newcastle and Belfast Universities) define it as follows:</a:t>
            </a:r>
          </a:p>
          <a:p>
            <a:pPr marL="457200" indent="-457200">
              <a:spcBef>
                <a:spcPts val="600"/>
              </a:spcBef>
              <a:spcAft>
                <a:spcPts val="600"/>
              </a:spcAft>
              <a:buFont typeface="Arial" panose="020B0604020202020204" pitchFamily="34" charset="0"/>
              <a:buChar char="•"/>
            </a:pPr>
            <a:r>
              <a:rPr lang="en-GB" altLang="en-US" sz="2400" dirty="0"/>
              <a:t>‘The ‘third sector’ is an umbrella term that covers a range of different organisations with different structures and purposes, belonging neither to the public sector (i.e., the state) nor to the private sector (profit-making private enterprise)’.</a:t>
            </a:r>
          </a:p>
          <a:p>
            <a:pPr marL="457200" indent="-457200">
              <a:spcBef>
                <a:spcPts val="600"/>
              </a:spcBef>
              <a:spcAft>
                <a:spcPts val="600"/>
              </a:spcAft>
              <a:buFont typeface="Arial" panose="020B0604020202020204" pitchFamily="34" charset="0"/>
              <a:buChar char="•"/>
            </a:pPr>
            <a:r>
              <a:rPr lang="en-GB" altLang="en-US" sz="2400" dirty="0"/>
              <a:t>‘You may have heard other terms used to describe such organisations – the voluntary sector, non-governmental organisations, non-profit organisations – particularly in public discussions around policy and politics’.</a:t>
            </a:r>
          </a:p>
          <a:p>
            <a:pPr algn="r">
              <a:spcBef>
                <a:spcPts val="600"/>
              </a:spcBef>
              <a:spcAft>
                <a:spcPts val="600"/>
              </a:spcAft>
            </a:pPr>
            <a:r>
              <a:rPr lang="en-GB" altLang="en-US" sz="2400" dirty="0"/>
              <a:t>(Northern Bridge, No Date)</a:t>
            </a:r>
          </a:p>
        </p:txBody>
      </p:sp>
      <p:pic>
        <p:nvPicPr>
          <p:cNvPr id="6" name="Picture 5" descr="Icon&#10;&#10;Description automatically generated">
            <a:hlinkClick r:id="rId2"/>
            <a:extLst>
              <a:ext uri="{FF2B5EF4-FFF2-40B4-BE49-F238E27FC236}">
                <a16:creationId xmlns:a16="http://schemas.microsoft.com/office/drawing/2014/main" id="{FFD430AD-AAC3-4561-A023-04622B7E6EC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51920" y="5517232"/>
            <a:ext cx="998841" cy="998841"/>
          </a:xfrm>
          <a:prstGeom prst="rect">
            <a:avLst/>
          </a:prstGeom>
        </p:spPr>
      </p:pic>
    </p:spTree>
    <p:extLst>
      <p:ext uri="{BB962C8B-B14F-4D97-AF65-F5344CB8AC3E}">
        <p14:creationId xmlns:p14="http://schemas.microsoft.com/office/powerpoint/2010/main" val="15496623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25583E0-9168-42D4-A3E3-E05A631311CB}"/>
              </a:ext>
            </a:extLst>
          </p:cNvPr>
          <p:cNvSpPr txBox="1">
            <a:spLocks/>
          </p:cNvSpPr>
          <p:nvPr/>
        </p:nvSpPr>
        <p:spPr>
          <a:xfrm>
            <a:off x="457200" y="116632"/>
            <a:ext cx="8229600" cy="994122"/>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dirty="0"/>
              <a:t>Third Sector – Some Definitions</a:t>
            </a:r>
          </a:p>
        </p:txBody>
      </p:sp>
      <p:sp>
        <p:nvSpPr>
          <p:cNvPr id="5" name="TextBox 4">
            <a:extLst>
              <a:ext uri="{FF2B5EF4-FFF2-40B4-BE49-F238E27FC236}">
                <a16:creationId xmlns:a16="http://schemas.microsoft.com/office/drawing/2014/main" id="{6168B731-4B08-4379-BFB7-8B4FCAFE20D3}"/>
              </a:ext>
            </a:extLst>
          </p:cNvPr>
          <p:cNvSpPr txBox="1"/>
          <p:nvPr/>
        </p:nvSpPr>
        <p:spPr>
          <a:xfrm>
            <a:off x="189856" y="1052736"/>
            <a:ext cx="8954144" cy="830997"/>
          </a:xfrm>
          <a:prstGeom prst="rect">
            <a:avLst/>
          </a:prstGeom>
          <a:noFill/>
        </p:spPr>
        <p:txBody>
          <a:bodyPr wrap="square" rtlCol="0">
            <a:spAutoFit/>
          </a:bodyPr>
          <a:lstStyle/>
          <a:p>
            <a:pPr>
              <a:spcBef>
                <a:spcPts val="600"/>
              </a:spcBef>
              <a:spcAft>
                <a:spcPts val="600"/>
              </a:spcAft>
            </a:pPr>
            <a:r>
              <a:rPr lang="en-GB" altLang="en-US" sz="2400" dirty="0"/>
              <a:t>They go on to state that, these terms all describe organisations which share the same fundamental elements:</a:t>
            </a:r>
          </a:p>
        </p:txBody>
      </p:sp>
      <p:sp>
        <p:nvSpPr>
          <p:cNvPr id="2" name="TextBox 1">
            <a:extLst>
              <a:ext uri="{FF2B5EF4-FFF2-40B4-BE49-F238E27FC236}">
                <a16:creationId xmlns:a16="http://schemas.microsoft.com/office/drawing/2014/main" id="{6145D159-980E-46CC-86F1-5845F8104736}"/>
              </a:ext>
            </a:extLst>
          </p:cNvPr>
          <p:cNvSpPr txBox="1"/>
          <p:nvPr/>
        </p:nvSpPr>
        <p:spPr>
          <a:xfrm>
            <a:off x="467544" y="2037730"/>
            <a:ext cx="8208912" cy="2985433"/>
          </a:xfrm>
          <a:prstGeom prst="rect">
            <a:avLst/>
          </a:prstGeom>
          <a:noFill/>
        </p:spPr>
        <p:txBody>
          <a:bodyPr wrap="square" rtlCol="0">
            <a:spAutoFit/>
          </a:bodyPr>
          <a:lstStyle/>
          <a:p>
            <a:pPr>
              <a:spcBef>
                <a:spcPts val="600"/>
              </a:spcBef>
              <a:spcAft>
                <a:spcPts val="600"/>
              </a:spcAft>
            </a:pPr>
            <a:r>
              <a:rPr lang="en-GB" altLang="en-US" sz="2800" b="1" dirty="0"/>
              <a:t>Non-governmental: </a:t>
            </a:r>
          </a:p>
          <a:p>
            <a:pPr marL="457200" indent="-457200">
              <a:spcBef>
                <a:spcPts val="600"/>
              </a:spcBef>
              <a:spcAft>
                <a:spcPts val="600"/>
              </a:spcAft>
              <a:buFont typeface="Arial" panose="020B0604020202020204" pitchFamily="34" charset="0"/>
              <a:buChar char="•"/>
            </a:pPr>
            <a:r>
              <a:rPr lang="en-GB" altLang="en-US" sz="2800" dirty="0"/>
              <a:t>although they often work with or alongside government agencies, and may receive government funding or commissions, third sector organisations are independent from the government. </a:t>
            </a:r>
          </a:p>
          <a:p>
            <a:pPr algn="r">
              <a:spcBef>
                <a:spcPts val="600"/>
              </a:spcBef>
              <a:spcAft>
                <a:spcPts val="600"/>
              </a:spcAft>
            </a:pPr>
            <a:r>
              <a:rPr lang="en-GB" altLang="en-US" sz="2800" dirty="0"/>
              <a:t>(Northern Bridge, No Date)</a:t>
            </a:r>
          </a:p>
        </p:txBody>
      </p:sp>
    </p:spTree>
    <p:extLst>
      <p:ext uri="{BB962C8B-B14F-4D97-AF65-F5344CB8AC3E}">
        <p14:creationId xmlns:p14="http://schemas.microsoft.com/office/powerpoint/2010/main" val="9845268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25583E0-9168-42D4-A3E3-E05A631311CB}"/>
              </a:ext>
            </a:extLst>
          </p:cNvPr>
          <p:cNvSpPr txBox="1">
            <a:spLocks/>
          </p:cNvSpPr>
          <p:nvPr/>
        </p:nvSpPr>
        <p:spPr>
          <a:xfrm>
            <a:off x="457200" y="116632"/>
            <a:ext cx="8229600" cy="994122"/>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dirty="0"/>
              <a:t>Third Sector – Some Definitions</a:t>
            </a:r>
          </a:p>
        </p:txBody>
      </p:sp>
      <p:sp>
        <p:nvSpPr>
          <p:cNvPr id="5" name="TextBox 4">
            <a:extLst>
              <a:ext uri="{FF2B5EF4-FFF2-40B4-BE49-F238E27FC236}">
                <a16:creationId xmlns:a16="http://schemas.microsoft.com/office/drawing/2014/main" id="{6168B731-4B08-4379-BFB7-8B4FCAFE20D3}"/>
              </a:ext>
            </a:extLst>
          </p:cNvPr>
          <p:cNvSpPr txBox="1"/>
          <p:nvPr/>
        </p:nvSpPr>
        <p:spPr>
          <a:xfrm>
            <a:off x="189856" y="1052736"/>
            <a:ext cx="8954144" cy="830997"/>
          </a:xfrm>
          <a:prstGeom prst="rect">
            <a:avLst/>
          </a:prstGeom>
          <a:noFill/>
        </p:spPr>
        <p:txBody>
          <a:bodyPr wrap="square" rtlCol="0">
            <a:spAutoFit/>
          </a:bodyPr>
          <a:lstStyle/>
          <a:p>
            <a:pPr>
              <a:spcBef>
                <a:spcPts val="600"/>
              </a:spcBef>
              <a:spcAft>
                <a:spcPts val="600"/>
              </a:spcAft>
            </a:pPr>
            <a:r>
              <a:rPr lang="en-GB" altLang="en-US" sz="2400" dirty="0"/>
              <a:t>They go on to state that, these terms all describe organisations which share the same fundamental elements:</a:t>
            </a:r>
          </a:p>
        </p:txBody>
      </p:sp>
      <p:sp>
        <p:nvSpPr>
          <p:cNvPr id="2" name="TextBox 1">
            <a:extLst>
              <a:ext uri="{FF2B5EF4-FFF2-40B4-BE49-F238E27FC236}">
                <a16:creationId xmlns:a16="http://schemas.microsoft.com/office/drawing/2014/main" id="{6145D159-980E-46CC-86F1-5845F8104736}"/>
              </a:ext>
            </a:extLst>
          </p:cNvPr>
          <p:cNvSpPr txBox="1"/>
          <p:nvPr/>
        </p:nvSpPr>
        <p:spPr>
          <a:xfrm>
            <a:off x="467544" y="2037730"/>
            <a:ext cx="8208912" cy="2985433"/>
          </a:xfrm>
          <a:prstGeom prst="rect">
            <a:avLst/>
          </a:prstGeom>
          <a:noFill/>
        </p:spPr>
        <p:txBody>
          <a:bodyPr wrap="square" rtlCol="0">
            <a:spAutoFit/>
          </a:bodyPr>
          <a:lstStyle/>
          <a:p>
            <a:pPr>
              <a:spcBef>
                <a:spcPts val="600"/>
              </a:spcBef>
              <a:spcAft>
                <a:spcPts val="600"/>
              </a:spcAft>
            </a:pPr>
            <a:r>
              <a:rPr lang="en-GB" altLang="en-US" sz="2800" b="1" dirty="0"/>
              <a:t>Non-profit: </a:t>
            </a:r>
          </a:p>
          <a:p>
            <a:pPr marL="457200" indent="-457200">
              <a:spcBef>
                <a:spcPts val="600"/>
              </a:spcBef>
              <a:spcAft>
                <a:spcPts val="600"/>
              </a:spcAft>
              <a:buFont typeface="Arial" panose="020B0604020202020204" pitchFamily="34" charset="0"/>
              <a:buChar char="•"/>
            </a:pPr>
            <a:r>
              <a:rPr lang="en-GB" altLang="en-US" sz="2800" dirty="0"/>
              <a:t>third sector organisations raise funds and generate financial surpluses in order to invest in social, environmental, or cultural objectives. They do not seek to make profits as an end in its own right.</a:t>
            </a:r>
          </a:p>
          <a:p>
            <a:pPr algn="r">
              <a:spcBef>
                <a:spcPts val="600"/>
              </a:spcBef>
              <a:spcAft>
                <a:spcPts val="600"/>
              </a:spcAft>
            </a:pPr>
            <a:r>
              <a:rPr lang="en-GB" altLang="en-US" sz="2800" dirty="0"/>
              <a:t>(Northern Bridge, No Date)</a:t>
            </a:r>
          </a:p>
        </p:txBody>
      </p:sp>
    </p:spTree>
    <p:extLst>
      <p:ext uri="{BB962C8B-B14F-4D97-AF65-F5344CB8AC3E}">
        <p14:creationId xmlns:p14="http://schemas.microsoft.com/office/powerpoint/2010/main" val="396943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25583E0-9168-42D4-A3E3-E05A631311CB}"/>
              </a:ext>
            </a:extLst>
          </p:cNvPr>
          <p:cNvSpPr txBox="1">
            <a:spLocks/>
          </p:cNvSpPr>
          <p:nvPr/>
        </p:nvSpPr>
        <p:spPr>
          <a:xfrm>
            <a:off x="457200" y="116632"/>
            <a:ext cx="8229600" cy="994122"/>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dirty="0"/>
              <a:t>Third Sector – Some Definitions</a:t>
            </a:r>
          </a:p>
        </p:txBody>
      </p:sp>
      <p:sp>
        <p:nvSpPr>
          <p:cNvPr id="5" name="TextBox 4">
            <a:extLst>
              <a:ext uri="{FF2B5EF4-FFF2-40B4-BE49-F238E27FC236}">
                <a16:creationId xmlns:a16="http://schemas.microsoft.com/office/drawing/2014/main" id="{6168B731-4B08-4379-BFB7-8B4FCAFE20D3}"/>
              </a:ext>
            </a:extLst>
          </p:cNvPr>
          <p:cNvSpPr txBox="1"/>
          <p:nvPr/>
        </p:nvSpPr>
        <p:spPr>
          <a:xfrm>
            <a:off x="189856" y="1052736"/>
            <a:ext cx="8954144" cy="830997"/>
          </a:xfrm>
          <a:prstGeom prst="rect">
            <a:avLst/>
          </a:prstGeom>
          <a:noFill/>
        </p:spPr>
        <p:txBody>
          <a:bodyPr wrap="square" rtlCol="0">
            <a:spAutoFit/>
          </a:bodyPr>
          <a:lstStyle/>
          <a:p>
            <a:pPr>
              <a:spcBef>
                <a:spcPts val="600"/>
              </a:spcBef>
              <a:spcAft>
                <a:spcPts val="600"/>
              </a:spcAft>
            </a:pPr>
            <a:r>
              <a:rPr lang="en-GB" altLang="en-US" sz="2400" dirty="0"/>
              <a:t>They go on to state that, these terms all describe organisations which share the same fundamental elements:</a:t>
            </a:r>
          </a:p>
        </p:txBody>
      </p:sp>
      <p:sp>
        <p:nvSpPr>
          <p:cNvPr id="2" name="TextBox 1">
            <a:extLst>
              <a:ext uri="{FF2B5EF4-FFF2-40B4-BE49-F238E27FC236}">
                <a16:creationId xmlns:a16="http://schemas.microsoft.com/office/drawing/2014/main" id="{6145D159-980E-46CC-86F1-5845F8104736}"/>
              </a:ext>
            </a:extLst>
          </p:cNvPr>
          <p:cNvSpPr txBox="1"/>
          <p:nvPr/>
        </p:nvSpPr>
        <p:spPr>
          <a:xfrm>
            <a:off x="467544" y="2037730"/>
            <a:ext cx="8208912" cy="3416320"/>
          </a:xfrm>
          <a:prstGeom prst="rect">
            <a:avLst/>
          </a:prstGeom>
          <a:noFill/>
        </p:spPr>
        <p:txBody>
          <a:bodyPr wrap="square" rtlCol="0">
            <a:spAutoFit/>
          </a:bodyPr>
          <a:lstStyle/>
          <a:p>
            <a:pPr>
              <a:spcBef>
                <a:spcPts val="600"/>
              </a:spcBef>
              <a:spcAft>
                <a:spcPts val="600"/>
              </a:spcAft>
            </a:pPr>
            <a:r>
              <a:rPr lang="en-GB" altLang="en-US" sz="2800" b="1" dirty="0"/>
              <a:t>Values-driven: </a:t>
            </a:r>
          </a:p>
          <a:p>
            <a:pPr marL="457200" indent="-457200">
              <a:spcBef>
                <a:spcPts val="600"/>
              </a:spcBef>
              <a:spcAft>
                <a:spcPts val="600"/>
              </a:spcAft>
              <a:buFont typeface="Arial" panose="020B0604020202020204" pitchFamily="34" charset="0"/>
              <a:buChar char="•"/>
            </a:pPr>
            <a:r>
              <a:rPr lang="en-GB" altLang="en-US" sz="2800" dirty="0"/>
              <a:t>third sector organisations pursue specific goals which are often aligned with particular social and political perspectives. They may be associated with or work with political parties, but a political party is not a third sector organisation.</a:t>
            </a:r>
          </a:p>
          <a:p>
            <a:pPr algn="r">
              <a:spcBef>
                <a:spcPts val="600"/>
              </a:spcBef>
              <a:spcAft>
                <a:spcPts val="600"/>
              </a:spcAft>
            </a:pPr>
            <a:r>
              <a:rPr lang="en-GB" altLang="en-US" sz="2800" dirty="0"/>
              <a:t>(Northern Bridge, No Date)</a:t>
            </a:r>
          </a:p>
        </p:txBody>
      </p:sp>
    </p:spTree>
    <p:extLst>
      <p:ext uri="{BB962C8B-B14F-4D97-AF65-F5344CB8AC3E}">
        <p14:creationId xmlns:p14="http://schemas.microsoft.com/office/powerpoint/2010/main" val="2981933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391049C-BDDD-43C4-9F0C-984D885CFF42}"/>
              </a:ext>
            </a:extLst>
          </p:cNvPr>
          <p:cNvSpPr txBox="1"/>
          <p:nvPr/>
        </p:nvSpPr>
        <p:spPr>
          <a:xfrm>
            <a:off x="395536" y="332656"/>
            <a:ext cx="7920880" cy="646331"/>
          </a:xfrm>
          <a:prstGeom prst="rect">
            <a:avLst/>
          </a:prstGeom>
          <a:noFill/>
        </p:spPr>
        <p:txBody>
          <a:bodyPr wrap="square" rtlCol="0">
            <a:spAutoFit/>
          </a:bodyPr>
          <a:lstStyle/>
          <a:p>
            <a:pPr algn="ctr"/>
            <a:r>
              <a:rPr lang="en-GB" sz="3600" b="1" i="0" dirty="0">
                <a:solidFill>
                  <a:srgbClr val="333333"/>
                </a:solidFill>
                <a:effectLst/>
                <a:latin typeface="Arial" panose="020B0604020202020204" pitchFamily="34" charset="0"/>
              </a:rPr>
              <a:t>Difficulty defining the third sector</a:t>
            </a:r>
            <a:endParaRPr lang="en-GB" sz="3600" b="1" dirty="0"/>
          </a:p>
        </p:txBody>
      </p:sp>
      <p:sp>
        <p:nvSpPr>
          <p:cNvPr id="5" name="TextBox 4">
            <a:extLst>
              <a:ext uri="{FF2B5EF4-FFF2-40B4-BE49-F238E27FC236}">
                <a16:creationId xmlns:a16="http://schemas.microsoft.com/office/drawing/2014/main" id="{5489149D-645B-436D-A24D-411170A23D0F}"/>
              </a:ext>
            </a:extLst>
          </p:cNvPr>
          <p:cNvSpPr txBox="1"/>
          <p:nvPr/>
        </p:nvSpPr>
        <p:spPr>
          <a:xfrm>
            <a:off x="-108520" y="1340768"/>
            <a:ext cx="8954144" cy="4401205"/>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altLang="en-US" sz="2400" dirty="0"/>
              <a:t> The UK Government has acknowledged that ‘obtaining a consistent definition of the Third Sector is problematic’. </a:t>
            </a:r>
          </a:p>
          <a:p>
            <a:pPr marL="457200" indent="-457200">
              <a:spcBef>
                <a:spcPts val="600"/>
              </a:spcBef>
              <a:spcAft>
                <a:spcPts val="600"/>
              </a:spcAft>
              <a:buFont typeface="Arial" panose="020B0604020202020204" pitchFamily="34" charset="0"/>
              <a:buChar char="•"/>
            </a:pPr>
            <a:r>
              <a:rPr lang="en-GB" altLang="en-US" sz="2400" dirty="0"/>
              <a:t>‘Definitions are subject to change according to policy changes, funding requirements, the emergence of new organisational forms, and the requirements of research’. </a:t>
            </a:r>
          </a:p>
          <a:p>
            <a:pPr marL="457200" indent="-457200">
              <a:spcBef>
                <a:spcPts val="600"/>
              </a:spcBef>
              <a:spcAft>
                <a:spcPts val="600"/>
              </a:spcAft>
              <a:buFont typeface="Arial" panose="020B0604020202020204" pitchFamily="34" charset="0"/>
              <a:buChar char="•"/>
            </a:pPr>
            <a:r>
              <a:rPr lang="en-GB" altLang="en-US" sz="2400" dirty="0"/>
              <a:t>‘This shifting context means producing a working definition of Third Sector learning and skills providers, for the purposes of understanding their current and potential role, is a </a:t>
            </a:r>
            <a:r>
              <a:rPr lang="en-GB" altLang="en-US" sz="2400" b="1" u="sng" dirty="0"/>
              <a:t>complex</a:t>
            </a:r>
            <a:r>
              <a:rPr lang="en-GB" altLang="en-US" sz="2400" dirty="0"/>
              <a:t> undertaking’.</a:t>
            </a:r>
          </a:p>
          <a:p>
            <a:pPr algn="r">
              <a:spcBef>
                <a:spcPts val="600"/>
              </a:spcBef>
              <a:spcAft>
                <a:spcPts val="600"/>
              </a:spcAft>
            </a:pPr>
            <a:r>
              <a:rPr lang="en-GB" altLang="en-US" sz="2400" dirty="0"/>
              <a:t>(Department for Business, Innovation &amp; Skills, 2013)</a:t>
            </a:r>
          </a:p>
        </p:txBody>
      </p:sp>
      <p:pic>
        <p:nvPicPr>
          <p:cNvPr id="6" name="Picture 5" descr="Icon&#10;&#10;Description automatically generated">
            <a:hlinkClick r:id="rId2"/>
            <a:extLst>
              <a:ext uri="{FF2B5EF4-FFF2-40B4-BE49-F238E27FC236}">
                <a16:creationId xmlns:a16="http://schemas.microsoft.com/office/drawing/2014/main" id="{49F57AF0-9E91-427B-B299-E96F2E16579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flipH="1">
            <a:off x="7524328" y="5636264"/>
            <a:ext cx="926833" cy="926833"/>
          </a:xfrm>
          <a:prstGeom prst="rect">
            <a:avLst/>
          </a:prstGeom>
        </p:spPr>
      </p:pic>
    </p:spTree>
    <p:extLst>
      <p:ext uri="{BB962C8B-B14F-4D97-AF65-F5344CB8AC3E}">
        <p14:creationId xmlns:p14="http://schemas.microsoft.com/office/powerpoint/2010/main" val="31915910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0075B3-798B-453B-ABD1-82B6FD07DE66}"/>
              </a:ext>
            </a:extLst>
          </p:cNvPr>
          <p:cNvSpPr txBox="1">
            <a:spLocks/>
          </p:cNvSpPr>
          <p:nvPr/>
        </p:nvSpPr>
        <p:spPr>
          <a:xfrm>
            <a:off x="457200" y="116632"/>
            <a:ext cx="8229600" cy="994122"/>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a:t>Third Sector - Examples</a:t>
            </a:r>
            <a:endParaRPr lang="en-GB" sz="3600" b="1" dirty="0"/>
          </a:p>
        </p:txBody>
      </p:sp>
      <p:sp>
        <p:nvSpPr>
          <p:cNvPr id="3" name="TextBox 2">
            <a:extLst>
              <a:ext uri="{FF2B5EF4-FFF2-40B4-BE49-F238E27FC236}">
                <a16:creationId xmlns:a16="http://schemas.microsoft.com/office/drawing/2014/main" id="{EA2A4244-6108-490D-81B1-09B1C245FBC1}"/>
              </a:ext>
            </a:extLst>
          </p:cNvPr>
          <p:cNvSpPr txBox="1"/>
          <p:nvPr/>
        </p:nvSpPr>
        <p:spPr>
          <a:xfrm>
            <a:off x="107504" y="836712"/>
            <a:ext cx="8496944" cy="4924425"/>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400" dirty="0"/>
              <a:t>Before we think of examples ourselves it might be useful to see what the Northern Bridge Doctoral Training Partnership say are ‘types’ of third sector organisations:</a:t>
            </a:r>
          </a:p>
          <a:p>
            <a:pPr marL="457200" indent="-457200">
              <a:spcBef>
                <a:spcPts val="600"/>
              </a:spcBef>
              <a:spcAft>
                <a:spcPts val="600"/>
              </a:spcAft>
              <a:buFont typeface="Arial" panose="020B0604020202020204" pitchFamily="34" charset="0"/>
              <a:buChar char="•"/>
            </a:pPr>
            <a:r>
              <a:rPr lang="en-GB" sz="2400" dirty="0"/>
              <a:t>Charities</a:t>
            </a:r>
          </a:p>
          <a:p>
            <a:pPr marL="457200" indent="-457200">
              <a:spcBef>
                <a:spcPts val="600"/>
              </a:spcBef>
              <a:spcAft>
                <a:spcPts val="600"/>
              </a:spcAft>
              <a:buFont typeface="Arial" panose="020B0604020202020204" pitchFamily="34" charset="0"/>
              <a:buChar char="•"/>
            </a:pPr>
            <a:r>
              <a:rPr lang="en-GB" sz="2400" dirty="0"/>
              <a:t>Voluntary and community organisations</a:t>
            </a:r>
          </a:p>
          <a:p>
            <a:pPr marL="457200" indent="-457200">
              <a:spcBef>
                <a:spcPts val="600"/>
              </a:spcBef>
              <a:spcAft>
                <a:spcPts val="600"/>
              </a:spcAft>
              <a:buFont typeface="Arial" panose="020B0604020202020204" pitchFamily="34" charset="0"/>
              <a:buChar char="•"/>
            </a:pPr>
            <a:r>
              <a:rPr lang="en-GB" sz="2400" dirty="0"/>
              <a:t>Social enterprises and cooperatives</a:t>
            </a:r>
          </a:p>
          <a:p>
            <a:pPr marL="457200" indent="-457200">
              <a:spcBef>
                <a:spcPts val="600"/>
              </a:spcBef>
              <a:spcAft>
                <a:spcPts val="600"/>
              </a:spcAft>
              <a:buFont typeface="Arial" panose="020B0604020202020204" pitchFamily="34" charset="0"/>
              <a:buChar char="•"/>
            </a:pPr>
            <a:r>
              <a:rPr lang="en-GB" sz="2400" dirty="0"/>
              <a:t>Think tanks and private research institutes (this does not include universities and colleges)</a:t>
            </a:r>
          </a:p>
          <a:p>
            <a:pPr marL="457200" indent="-457200">
              <a:spcBef>
                <a:spcPts val="600"/>
              </a:spcBef>
              <a:spcAft>
                <a:spcPts val="600"/>
              </a:spcAft>
              <a:buFont typeface="Arial" panose="020B0604020202020204" pitchFamily="34" charset="0"/>
              <a:buChar char="•"/>
            </a:pPr>
            <a:r>
              <a:rPr lang="en-GB" sz="2400" dirty="0"/>
              <a:t>Some organisations, such as housing associations, have been spun off from government and are considered quasi-third sector groups, even though they deliver public services.</a:t>
            </a:r>
          </a:p>
        </p:txBody>
      </p:sp>
      <p:pic>
        <p:nvPicPr>
          <p:cNvPr id="5" name="Picture 4" descr="Icon&#10;&#10;Description automatically generated">
            <a:extLst>
              <a:ext uri="{FF2B5EF4-FFF2-40B4-BE49-F238E27FC236}">
                <a16:creationId xmlns:a16="http://schemas.microsoft.com/office/drawing/2014/main" id="{3524884B-4219-4CCC-81E8-952E0E986BA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11760" y="5776317"/>
            <a:ext cx="994123" cy="994123"/>
          </a:xfrm>
          <a:prstGeom prst="rect">
            <a:avLst/>
          </a:prstGeom>
        </p:spPr>
      </p:pic>
      <p:sp>
        <p:nvSpPr>
          <p:cNvPr id="6" name="TextBox 5">
            <a:extLst>
              <a:ext uri="{FF2B5EF4-FFF2-40B4-BE49-F238E27FC236}">
                <a16:creationId xmlns:a16="http://schemas.microsoft.com/office/drawing/2014/main" id="{20B68A68-B674-4093-A29C-9193AA4446E7}"/>
              </a:ext>
            </a:extLst>
          </p:cNvPr>
          <p:cNvSpPr txBox="1"/>
          <p:nvPr/>
        </p:nvSpPr>
        <p:spPr>
          <a:xfrm>
            <a:off x="3405883" y="5949280"/>
            <a:ext cx="5738117" cy="461665"/>
          </a:xfrm>
          <a:prstGeom prst="rect">
            <a:avLst/>
          </a:prstGeom>
          <a:noFill/>
        </p:spPr>
        <p:txBody>
          <a:bodyPr wrap="square" rtlCol="0">
            <a:spAutoFit/>
          </a:bodyPr>
          <a:lstStyle/>
          <a:p>
            <a:r>
              <a:rPr lang="en-GB" sz="2400" b="1" dirty="0"/>
              <a:t>Are there any of these we need to clarify?</a:t>
            </a:r>
          </a:p>
        </p:txBody>
      </p:sp>
    </p:spTree>
    <p:extLst>
      <p:ext uri="{BB962C8B-B14F-4D97-AF65-F5344CB8AC3E}">
        <p14:creationId xmlns:p14="http://schemas.microsoft.com/office/powerpoint/2010/main" val="2642472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D2D75-6628-4C87-B6A2-3DC15274115B}"/>
              </a:ext>
            </a:extLst>
          </p:cNvPr>
          <p:cNvSpPr>
            <a:spLocks noGrp="1"/>
          </p:cNvSpPr>
          <p:nvPr>
            <p:ph type="title"/>
          </p:nvPr>
        </p:nvSpPr>
        <p:spPr>
          <a:xfrm>
            <a:off x="457200" y="116632"/>
            <a:ext cx="8229600" cy="994122"/>
          </a:xfrm>
        </p:spPr>
        <p:txBody>
          <a:bodyPr>
            <a:normAutofit/>
          </a:bodyPr>
          <a:lstStyle/>
          <a:p>
            <a:r>
              <a:rPr lang="en-GB" sz="3600" b="1" dirty="0"/>
              <a:t>Third Sector - Examples</a:t>
            </a:r>
          </a:p>
        </p:txBody>
      </p:sp>
      <p:sp>
        <p:nvSpPr>
          <p:cNvPr id="3" name="TextBox 2">
            <a:extLst>
              <a:ext uri="{FF2B5EF4-FFF2-40B4-BE49-F238E27FC236}">
                <a16:creationId xmlns:a16="http://schemas.microsoft.com/office/drawing/2014/main" id="{A497F968-12FE-4165-89D6-37F92A25A9BA}"/>
              </a:ext>
            </a:extLst>
          </p:cNvPr>
          <p:cNvSpPr txBox="1"/>
          <p:nvPr/>
        </p:nvSpPr>
        <p:spPr>
          <a:xfrm>
            <a:off x="323528" y="1412776"/>
            <a:ext cx="8496944" cy="2400657"/>
          </a:xfrm>
          <a:prstGeom prst="rect">
            <a:avLst/>
          </a:prstGeom>
          <a:noFill/>
        </p:spPr>
        <p:txBody>
          <a:bodyPr wrap="square" rtlCol="0">
            <a:spAutoFit/>
          </a:bodyPr>
          <a:lstStyle/>
          <a:p>
            <a:pPr algn="ctr">
              <a:spcBef>
                <a:spcPts val="600"/>
              </a:spcBef>
              <a:spcAft>
                <a:spcPts val="600"/>
              </a:spcAft>
            </a:pPr>
            <a:r>
              <a:rPr lang="en-GB" altLang="en-US" sz="2800" i="1" dirty="0"/>
              <a:t>Given these, basic, definitions of the Public Sector can we begin to create a list of </a:t>
            </a:r>
            <a:r>
              <a:rPr lang="en-GB" altLang="en-US" sz="2800" b="1" i="1" dirty="0"/>
              <a:t>third sector</a:t>
            </a:r>
            <a:r>
              <a:rPr lang="en-GB" altLang="en-US" sz="2800" i="1" dirty="0"/>
              <a:t> organisations?</a:t>
            </a:r>
          </a:p>
          <a:p>
            <a:pPr algn="ctr">
              <a:spcBef>
                <a:spcPts val="600"/>
              </a:spcBef>
              <a:spcAft>
                <a:spcPts val="600"/>
              </a:spcAft>
            </a:pPr>
            <a:r>
              <a:rPr lang="en-GB" altLang="en-US" sz="2800" i="1" dirty="0"/>
              <a:t>Suggest examples of what you think might be a public sector organisation and we will then research that organisation and make a decision as a group.</a:t>
            </a:r>
          </a:p>
        </p:txBody>
      </p:sp>
      <p:pic>
        <p:nvPicPr>
          <p:cNvPr id="8" name="Picture 7" descr="Icon&#10;&#10;Description automatically generated">
            <a:extLst>
              <a:ext uri="{FF2B5EF4-FFF2-40B4-BE49-F238E27FC236}">
                <a16:creationId xmlns:a16="http://schemas.microsoft.com/office/drawing/2014/main" id="{B5C91810-9922-48BA-88BE-75F5BCE10E79}"/>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923928" y="4014064"/>
            <a:ext cx="954107" cy="954107"/>
          </a:xfrm>
          <a:prstGeom prst="rect">
            <a:avLst/>
          </a:prstGeom>
        </p:spPr>
      </p:pic>
      <p:pic>
        <p:nvPicPr>
          <p:cNvPr id="10" name="Picture 9" descr="Icon&#10;&#10;Description automatically generated">
            <a:extLst>
              <a:ext uri="{FF2B5EF4-FFF2-40B4-BE49-F238E27FC236}">
                <a16:creationId xmlns:a16="http://schemas.microsoft.com/office/drawing/2014/main" id="{F4BCC64A-4177-4998-A188-B5AF9E3C20B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475656" y="5143006"/>
            <a:ext cx="604435" cy="604435"/>
          </a:xfrm>
          <a:prstGeom prst="rect">
            <a:avLst/>
          </a:prstGeom>
        </p:spPr>
      </p:pic>
      <p:sp>
        <p:nvSpPr>
          <p:cNvPr id="11" name="TextBox 10">
            <a:extLst>
              <a:ext uri="{FF2B5EF4-FFF2-40B4-BE49-F238E27FC236}">
                <a16:creationId xmlns:a16="http://schemas.microsoft.com/office/drawing/2014/main" id="{4F96BEA3-AE55-4089-A85F-6A3EABF5DE68}"/>
              </a:ext>
            </a:extLst>
          </p:cNvPr>
          <p:cNvSpPr txBox="1"/>
          <p:nvPr/>
        </p:nvSpPr>
        <p:spPr>
          <a:xfrm>
            <a:off x="2129660" y="5245168"/>
            <a:ext cx="5084197" cy="400110"/>
          </a:xfrm>
          <a:prstGeom prst="rect">
            <a:avLst/>
          </a:prstGeom>
          <a:noFill/>
        </p:spPr>
        <p:txBody>
          <a:bodyPr wrap="square" rtlCol="0">
            <a:spAutoFit/>
          </a:bodyPr>
          <a:lstStyle/>
          <a:p>
            <a:r>
              <a:rPr lang="en-GB" sz="2000" dirty="0"/>
              <a:t>Note of Discussion: Third sector organisations</a:t>
            </a:r>
          </a:p>
        </p:txBody>
      </p:sp>
    </p:spTree>
    <p:extLst>
      <p:ext uri="{BB962C8B-B14F-4D97-AF65-F5344CB8AC3E}">
        <p14:creationId xmlns:p14="http://schemas.microsoft.com/office/powerpoint/2010/main" val="6480940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1"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391049C-BDDD-43C4-9F0C-984D885CFF42}"/>
              </a:ext>
            </a:extLst>
          </p:cNvPr>
          <p:cNvSpPr txBox="1"/>
          <p:nvPr/>
        </p:nvSpPr>
        <p:spPr>
          <a:xfrm>
            <a:off x="251520" y="980728"/>
            <a:ext cx="8280920" cy="1938992"/>
          </a:xfrm>
          <a:prstGeom prst="rect">
            <a:avLst/>
          </a:prstGeom>
          <a:noFill/>
        </p:spPr>
        <p:txBody>
          <a:bodyPr wrap="square" rtlCol="0">
            <a:spAutoFit/>
          </a:bodyPr>
          <a:lstStyle/>
          <a:p>
            <a:pPr marL="342900" indent="-342900">
              <a:buFont typeface="Arial" panose="020B0604020202020204" pitchFamily="34" charset="0"/>
              <a:buChar char="•"/>
            </a:pPr>
            <a:r>
              <a:rPr lang="en-GB" sz="2400" dirty="0">
                <a:solidFill>
                  <a:srgbClr val="333333"/>
                </a:solidFill>
                <a:latin typeface="+mj-lt"/>
              </a:rPr>
              <a:t>‘</a:t>
            </a:r>
            <a:r>
              <a:rPr lang="en-GB" sz="2400" b="0" i="0" dirty="0">
                <a:solidFill>
                  <a:srgbClr val="000000"/>
                </a:solidFill>
                <a:effectLst/>
                <a:latin typeface="+mj-lt"/>
              </a:rPr>
              <a:t>When government money is provided to bodies such as charities or housing associations, or privately owned public utilities are subject to close regulation by government-appointed bodies, the distinction between the public and private sectors is not clear-cut.</a:t>
            </a:r>
            <a:r>
              <a:rPr lang="en-GB" sz="2400" dirty="0">
                <a:solidFill>
                  <a:srgbClr val="333333"/>
                </a:solidFill>
                <a:latin typeface="+mj-lt"/>
              </a:rPr>
              <a:t>’</a:t>
            </a:r>
            <a:endParaRPr lang="en-GB" sz="2400" dirty="0">
              <a:latin typeface="+mj-lt"/>
            </a:endParaRPr>
          </a:p>
        </p:txBody>
      </p:sp>
      <p:sp>
        <p:nvSpPr>
          <p:cNvPr id="4" name="TextBox 3">
            <a:extLst>
              <a:ext uri="{FF2B5EF4-FFF2-40B4-BE49-F238E27FC236}">
                <a16:creationId xmlns:a16="http://schemas.microsoft.com/office/drawing/2014/main" id="{E4E1A602-7FD8-41B3-B480-B55FBF98A0AF}"/>
              </a:ext>
            </a:extLst>
          </p:cNvPr>
          <p:cNvSpPr txBox="1"/>
          <p:nvPr/>
        </p:nvSpPr>
        <p:spPr>
          <a:xfrm>
            <a:off x="4572000" y="3059668"/>
            <a:ext cx="4536504" cy="369332"/>
          </a:xfrm>
          <a:prstGeom prst="rect">
            <a:avLst/>
          </a:prstGeom>
          <a:noFill/>
        </p:spPr>
        <p:txBody>
          <a:bodyPr wrap="square" rtlCol="0">
            <a:spAutoFit/>
          </a:bodyPr>
          <a:lstStyle/>
          <a:p>
            <a:pPr algn="r"/>
            <a:r>
              <a:rPr lang="en-GB" altLang="en-US" sz="1800" dirty="0">
                <a:latin typeface="+mj-lt"/>
              </a:rPr>
              <a:t>(</a:t>
            </a:r>
            <a:r>
              <a:rPr lang="en-GB" altLang="en-US" sz="1800" dirty="0" err="1">
                <a:latin typeface="+mj-lt"/>
              </a:rPr>
              <a:t>Hashimzade</a:t>
            </a:r>
            <a:r>
              <a:rPr lang="en-GB" altLang="en-US" sz="1800" dirty="0">
                <a:latin typeface="+mj-lt"/>
              </a:rPr>
              <a:t> </a:t>
            </a:r>
            <a:r>
              <a:rPr lang="en-GB" altLang="en-US" sz="1800" i="1" dirty="0">
                <a:latin typeface="+mj-lt"/>
              </a:rPr>
              <a:t>et </a:t>
            </a:r>
            <a:r>
              <a:rPr lang="en-GB" altLang="en-US" sz="1800" dirty="0">
                <a:latin typeface="+mj-lt"/>
              </a:rPr>
              <a:t>al,2017).</a:t>
            </a:r>
            <a:endParaRPr lang="en-GB" dirty="0"/>
          </a:p>
        </p:txBody>
      </p:sp>
      <p:sp>
        <p:nvSpPr>
          <p:cNvPr id="5" name="Title 1">
            <a:extLst>
              <a:ext uri="{FF2B5EF4-FFF2-40B4-BE49-F238E27FC236}">
                <a16:creationId xmlns:a16="http://schemas.microsoft.com/office/drawing/2014/main" id="{D45D8526-533E-41A7-8B92-B579E4489D1D}"/>
              </a:ext>
            </a:extLst>
          </p:cNvPr>
          <p:cNvSpPr txBox="1">
            <a:spLocks/>
          </p:cNvSpPr>
          <p:nvPr/>
        </p:nvSpPr>
        <p:spPr>
          <a:xfrm>
            <a:off x="457200" y="116632"/>
            <a:ext cx="8229600" cy="994122"/>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dirty="0"/>
              <a:t>Growing Complexity</a:t>
            </a:r>
          </a:p>
        </p:txBody>
      </p:sp>
      <p:sp>
        <p:nvSpPr>
          <p:cNvPr id="6" name="TextBox 5">
            <a:extLst>
              <a:ext uri="{FF2B5EF4-FFF2-40B4-BE49-F238E27FC236}">
                <a16:creationId xmlns:a16="http://schemas.microsoft.com/office/drawing/2014/main" id="{4FF490D9-0442-49AE-889E-85FB6EA222BE}"/>
              </a:ext>
            </a:extLst>
          </p:cNvPr>
          <p:cNvSpPr txBox="1"/>
          <p:nvPr/>
        </p:nvSpPr>
        <p:spPr>
          <a:xfrm>
            <a:off x="294962" y="3797203"/>
            <a:ext cx="8529534" cy="1569660"/>
          </a:xfrm>
          <a:prstGeom prst="rect">
            <a:avLst/>
          </a:prstGeom>
          <a:noFill/>
        </p:spPr>
        <p:txBody>
          <a:bodyPr wrap="square" rtlCol="0">
            <a:spAutoFit/>
          </a:bodyPr>
          <a:lstStyle/>
          <a:p>
            <a:pPr marL="342900" indent="-342900">
              <a:buFont typeface="Arial" panose="020B0604020202020204" pitchFamily="34" charset="0"/>
              <a:buChar char="•"/>
            </a:pPr>
            <a:r>
              <a:rPr lang="en-GB" sz="2400" dirty="0">
                <a:solidFill>
                  <a:srgbClr val="333333"/>
                </a:solidFill>
                <a:latin typeface="+mj-lt"/>
              </a:rPr>
              <a:t>‘Some respondents to the [Labour Force Survey] may not always be aware of whether their industry is in the public or private sector. In comparison with employer-based estimates, the LFS tends to over-estimate public sector employment levels</a:t>
            </a:r>
            <a:endParaRPr lang="en-GB" sz="2400" dirty="0">
              <a:latin typeface="+mj-lt"/>
            </a:endParaRPr>
          </a:p>
        </p:txBody>
      </p:sp>
      <p:sp>
        <p:nvSpPr>
          <p:cNvPr id="7" name="TextBox 6">
            <a:extLst>
              <a:ext uri="{FF2B5EF4-FFF2-40B4-BE49-F238E27FC236}">
                <a16:creationId xmlns:a16="http://schemas.microsoft.com/office/drawing/2014/main" id="{7C359183-C956-4CB5-924B-DCA238A8FBEC}"/>
              </a:ext>
            </a:extLst>
          </p:cNvPr>
          <p:cNvSpPr txBox="1"/>
          <p:nvPr/>
        </p:nvSpPr>
        <p:spPr>
          <a:xfrm>
            <a:off x="4559729" y="5780827"/>
            <a:ext cx="4536504" cy="369332"/>
          </a:xfrm>
          <a:prstGeom prst="rect">
            <a:avLst/>
          </a:prstGeom>
          <a:noFill/>
        </p:spPr>
        <p:txBody>
          <a:bodyPr wrap="square" rtlCol="0">
            <a:spAutoFit/>
          </a:bodyPr>
          <a:lstStyle/>
          <a:p>
            <a:pPr algn="r"/>
            <a:r>
              <a:rPr lang="en-GB" altLang="en-US" sz="1800" dirty="0">
                <a:latin typeface="+mj-lt"/>
              </a:rPr>
              <a:t>(Stats Wales, No Date).</a:t>
            </a:r>
            <a:endParaRPr lang="en-GB" dirty="0"/>
          </a:p>
        </p:txBody>
      </p:sp>
    </p:spTree>
    <p:extLst>
      <p:ext uri="{BB962C8B-B14F-4D97-AF65-F5344CB8AC3E}">
        <p14:creationId xmlns:p14="http://schemas.microsoft.com/office/powerpoint/2010/main" val="25681882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6" grpId="0"/>
      <p:bldP spid="7"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391049C-BDDD-43C4-9F0C-984D885CFF42}"/>
              </a:ext>
            </a:extLst>
          </p:cNvPr>
          <p:cNvSpPr txBox="1"/>
          <p:nvPr/>
        </p:nvSpPr>
        <p:spPr>
          <a:xfrm>
            <a:off x="395536" y="1178749"/>
            <a:ext cx="8064896" cy="2831544"/>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b="0" i="0" dirty="0">
                <a:solidFill>
                  <a:srgbClr val="333333"/>
                </a:solidFill>
                <a:effectLst/>
              </a:rPr>
              <a:t>Under the National Accounting definition of the public sector, GPs and higher education institutions are excluded, mainly due to their autonomous nature. </a:t>
            </a:r>
          </a:p>
          <a:p>
            <a:pPr marL="342900" indent="-342900">
              <a:spcBef>
                <a:spcPts val="600"/>
              </a:spcBef>
              <a:spcAft>
                <a:spcPts val="600"/>
              </a:spcAft>
              <a:buFont typeface="Arial" panose="020B0604020202020204" pitchFamily="34" charset="0"/>
              <a:buChar char="•"/>
            </a:pPr>
            <a:r>
              <a:rPr lang="en-GB" sz="2400" b="0" i="0" dirty="0">
                <a:solidFill>
                  <a:srgbClr val="333333"/>
                </a:solidFill>
                <a:effectLst/>
              </a:rPr>
              <a:t>The Labour Force Survey definition codes doctors and dentists according to whether their work is mainly NHS or private, and codes universities and other grant funded educational establishments as public sector.</a:t>
            </a:r>
            <a:endParaRPr lang="en-GB" sz="2400" dirty="0"/>
          </a:p>
        </p:txBody>
      </p:sp>
      <p:sp>
        <p:nvSpPr>
          <p:cNvPr id="5" name="Title 1">
            <a:extLst>
              <a:ext uri="{FF2B5EF4-FFF2-40B4-BE49-F238E27FC236}">
                <a16:creationId xmlns:a16="http://schemas.microsoft.com/office/drawing/2014/main" id="{D5D9D25C-391E-4AD8-8DE1-2DF8FAE7CF35}"/>
              </a:ext>
            </a:extLst>
          </p:cNvPr>
          <p:cNvSpPr txBox="1">
            <a:spLocks/>
          </p:cNvSpPr>
          <p:nvPr/>
        </p:nvSpPr>
        <p:spPr>
          <a:xfrm>
            <a:off x="457200" y="116632"/>
            <a:ext cx="8229600" cy="994122"/>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dirty="0"/>
              <a:t>Growing Complexity</a:t>
            </a:r>
          </a:p>
        </p:txBody>
      </p:sp>
      <p:sp>
        <p:nvSpPr>
          <p:cNvPr id="6" name="TextBox 5">
            <a:extLst>
              <a:ext uri="{FF2B5EF4-FFF2-40B4-BE49-F238E27FC236}">
                <a16:creationId xmlns:a16="http://schemas.microsoft.com/office/drawing/2014/main" id="{34A800AE-119A-4483-ABD6-E2B66FF0109D}"/>
              </a:ext>
            </a:extLst>
          </p:cNvPr>
          <p:cNvSpPr txBox="1"/>
          <p:nvPr/>
        </p:nvSpPr>
        <p:spPr>
          <a:xfrm>
            <a:off x="4283968" y="4221088"/>
            <a:ext cx="4536504" cy="369332"/>
          </a:xfrm>
          <a:prstGeom prst="rect">
            <a:avLst/>
          </a:prstGeom>
          <a:noFill/>
        </p:spPr>
        <p:txBody>
          <a:bodyPr wrap="square" rtlCol="0">
            <a:spAutoFit/>
          </a:bodyPr>
          <a:lstStyle/>
          <a:p>
            <a:pPr algn="r"/>
            <a:r>
              <a:rPr lang="en-GB" altLang="en-US" sz="1800" dirty="0">
                <a:latin typeface="+mj-lt"/>
              </a:rPr>
              <a:t>(Stats Wales, No Date).</a:t>
            </a:r>
            <a:endParaRPr lang="en-GB" dirty="0"/>
          </a:p>
        </p:txBody>
      </p:sp>
      <p:pic>
        <p:nvPicPr>
          <p:cNvPr id="7" name="Picture 6" descr="Icon&#10;&#10;Description automatically generated">
            <a:hlinkClick r:id="rId2"/>
            <a:extLst>
              <a:ext uri="{FF2B5EF4-FFF2-40B4-BE49-F238E27FC236}">
                <a16:creationId xmlns:a16="http://schemas.microsoft.com/office/drawing/2014/main" id="{2661605B-3FCB-4BA2-B4F1-E658EF6A299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51920" y="5013176"/>
            <a:ext cx="1070849" cy="1070849"/>
          </a:xfrm>
          <a:prstGeom prst="rect">
            <a:avLst/>
          </a:prstGeom>
        </p:spPr>
      </p:pic>
    </p:spTree>
    <p:extLst>
      <p:ext uri="{BB962C8B-B14F-4D97-AF65-F5344CB8AC3E}">
        <p14:creationId xmlns:p14="http://schemas.microsoft.com/office/powerpoint/2010/main" val="15025662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6"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2F20C20-C215-4822-A1AF-101EF5207209}"/>
              </a:ext>
            </a:extLst>
          </p:cNvPr>
          <p:cNvSpPr txBox="1"/>
          <p:nvPr/>
        </p:nvSpPr>
        <p:spPr>
          <a:xfrm>
            <a:off x="395536" y="332656"/>
            <a:ext cx="8208912" cy="646331"/>
          </a:xfrm>
          <a:prstGeom prst="rect">
            <a:avLst/>
          </a:prstGeom>
          <a:noFill/>
        </p:spPr>
        <p:txBody>
          <a:bodyPr wrap="square" rtlCol="0">
            <a:spAutoFit/>
          </a:bodyPr>
          <a:lstStyle/>
          <a:p>
            <a:pPr algn="ctr"/>
            <a:r>
              <a:rPr lang="en-GB" sz="3600" b="1" dirty="0"/>
              <a:t>Regulation and Inspection</a:t>
            </a:r>
          </a:p>
        </p:txBody>
      </p:sp>
      <p:sp>
        <p:nvSpPr>
          <p:cNvPr id="3" name="TextBox 2">
            <a:extLst>
              <a:ext uri="{FF2B5EF4-FFF2-40B4-BE49-F238E27FC236}">
                <a16:creationId xmlns:a16="http://schemas.microsoft.com/office/drawing/2014/main" id="{D87B59EB-0946-40D1-8BEB-CED883FE1B9D}"/>
              </a:ext>
            </a:extLst>
          </p:cNvPr>
          <p:cNvSpPr txBox="1"/>
          <p:nvPr/>
        </p:nvSpPr>
        <p:spPr>
          <a:xfrm>
            <a:off x="323528" y="1124744"/>
            <a:ext cx="8568952" cy="3416320"/>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800" dirty="0"/>
              <a:t>As we noted in Theme 4, one way that Government can try to ensure that the organisations involved in multi-agency working are effective is by regulation and inspection</a:t>
            </a:r>
          </a:p>
          <a:p>
            <a:pPr marL="342900" indent="-342900">
              <a:spcBef>
                <a:spcPts val="600"/>
              </a:spcBef>
              <a:spcAft>
                <a:spcPts val="600"/>
              </a:spcAft>
              <a:buFont typeface="Arial" panose="020B0604020202020204" pitchFamily="34" charset="0"/>
              <a:buChar char="•"/>
            </a:pPr>
            <a:r>
              <a:rPr lang="en-GB" sz="2800" dirty="0"/>
              <a:t>Different sectors and organisations will be overseen by the relevant regulatory/inspection body</a:t>
            </a:r>
          </a:p>
          <a:p>
            <a:pPr marL="342900" indent="-342900">
              <a:spcBef>
                <a:spcPts val="600"/>
              </a:spcBef>
              <a:spcAft>
                <a:spcPts val="600"/>
              </a:spcAft>
              <a:buFont typeface="Arial" panose="020B0604020202020204" pitchFamily="34" charset="0"/>
              <a:buChar char="•"/>
            </a:pPr>
            <a:r>
              <a:rPr lang="en-GB" sz="2800" dirty="0"/>
              <a:t>We will take a little time to look at examples</a:t>
            </a:r>
          </a:p>
        </p:txBody>
      </p:sp>
    </p:spTree>
    <p:extLst>
      <p:ext uri="{BB962C8B-B14F-4D97-AF65-F5344CB8AC3E}">
        <p14:creationId xmlns:p14="http://schemas.microsoft.com/office/powerpoint/2010/main" val="20266182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2F20C20-C215-4822-A1AF-101EF5207209}"/>
              </a:ext>
            </a:extLst>
          </p:cNvPr>
          <p:cNvSpPr txBox="1"/>
          <p:nvPr/>
        </p:nvSpPr>
        <p:spPr>
          <a:xfrm>
            <a:off x="395536" y="332656"/>
            <a:ext cx="8208912" cy="646331"/>
          </a:xfrm>
          <a:prstGeom prst="rect">
            <a:avLst/>
          </a:prstGeom>
          <a:noFill/>
        </p:spPr>
        <p:txBody>
          <a:bodyPr wrap="square" rtlCol="0">
            <a:spAutoFit/>
          </a:bodyPr>
          <a:lstStyle/>
          <a:p>
            <a:pPr algn="ctr"/>
            <a:r>
              <a:rPr lang="en-GB" sz="3600" b="1" dirty="0"/>
              <a:t>Regulation and Inspection</a:t>
            </a:r>
          </a:p>
        </p:txBody>
      </p:sp>
      <p:sp>
        <p:nvSpPr>
          <p:cNvPr id="4" name="TextBox 3">
            <a:extLst>
              <a:ext uri="{FF2B5EF4-FFF2-40B4-BE49-F238E27FC236}">
                <a16:creationId xmlns:a16="http://schemas.microsoft.com/office/drawing/2014/main" id="{97F91F16-A9CF-46E1-9EC6-041F80CA2C54}"/>
              </a:ext>
            </a:extLst>
          </p:cNvPr>
          <p:cNvSpPr txBox="1"/>
          <p:nvPr/>
        </p:nvSpPr>
        <p:spPr>
          <a:xfrm>
            <a:off x="179512" y="1013909"/>
            <a:ext cx="8352928" cy="830997"/>
          </a:xfrm>
          <a:prstGeom prst="rect">
            <a:avLst/>
          </a:prstGeom>
          <a:noFill/>
        </p:spPr>
        <p:txBody>
          <a:bodyPr wrap="square" rtlCol="0">
            <a:spAutoFit/>
          </a:bodyPr>
          <a:lstStyle/>
          <a:p>
            <a:r>
              <a:rPr lang="en-GB" sz="2400" dirty="0"/>
              <a:t>These are the </a:t>
            </a:r>
            <a:r>
              <a:rPr lang="en-GB" sz="2400" u="sng" dirty="0"/>
              <a:t>main</a:t>
            </a:r>
            <a:r>
              <a:rPr lang="en-GB" sz="2400" dirty="0"/>
              <a:t> regulatory and inspection bodies relating to the services that we focus on is our studies:</a:t>
            </a:r>
          </a:p>
        </p:txBody>
      </p:sp>
      <p:sp>
        <p:nvSpPr>
          <p:cNvPr id="5" name="TextBox 4">
            <a:extLst>
              <a:ext uri="{FF2B5EF4-FFF2-40B4-BE49-F238E27FC236}">
                <a16:creationId xmlns:a16="http://schemas.microsoft.com/office/drawing/2014/main" id="{532E9261-0CF2-4C1D-8607-8D6CDBA47061}"/>
              </a:ext>
            </a:extLst>
          </p:cNvPr>
          <p:cNvSpPr txBox="1"/>
          <p:nvPr/>
        </p:nvSpPr>
        <p:spPr>
          <a:xfrm>
            <a:off x="251520" y="1988840"/>
            <a:ext cx="5256584" cy="461665"/>
          </a:xfrm>
          <a:prstGeom prst="rect">
            <a:avLst/>
          </a:prstGeom>
          <a:noFill/>
        </p:spPr>
        <p:txBody>
          <a:bodyPr wrap="square" rtlCol="0">
            <a:spAutoFit/>
          </a:bodyPr>
          <a:lstStyle/>
          <a:p>
            <a:endParaRPr lang="en-GB" sz="2400" dirty="0"/>
          </a:p>
        </p:txBody>
      </p:sp>
      <p:sp>
        <p:nvSpPr>
          <p:cNvPr id="6" name="TextBox 5">
            <a:extLst>
              <a:ext uri="{FF2B5EF4-FFF2-40B4-BE49-F238E27FC236}">
                <a16:creationId xmlns:a16="http://schemas.microsoft.com/office/drawing/2014/main" id="{FEBD676A-28E8-4E12-829A-D8B3E2F84F1E}"/>
              </a:ext>
            </a:extLst>
          </p:cNvPr>
          <p:cNvSpPr txBox="1"/>
          <p:nvPr/>
        </p:nvSpPr>
        <p:spPr>
          <a:xfrm>
            <a:off x="323528" y="1988840"/>
            <a:ext cx="8424936" cy="830997"/>
          </a:xfrm>
          <a:prstGeom prst="rect">
            <a:avLst/>
          </a:prstGeom>
          <a:noFill/>
        </p:spPr>
        <p:txBody>
          <a:bodyPr wrap="square" rtlCol="0">
            <a:spAutoFit/>
          </a:bodyPr>
          <a:lstStyle/>
          <a:p>
            <a:r>
              <a:rPr lang="en-GB" sz="2400" b="1" i="0" dirty="0">
                <a:solidFill>
                  <a:srgbClr val="282828"/>
                </a:solidFill>
                <a:effectLst/>
                <a:latin typeface="Agenda"/>
              </a:rPr>
              <a:t>Her Majesty’s Inspectorate of Constabulary and Fire &amp; Rescue Services (HMICFRS) </a:t>
            </a:r>
            <a:endParaRPr lang="en-GB" sz="2400" b="1" dirty="0"/>
          </a:p>
        </p:txBody>
      </p:sp>
      <p:sp>
        <p:nvSpPr>
          <p:cNvPr id="8" name="TextBox 7">
            <a:extLst>
              <a:ext uri="{FF2B5EF4-FFF2-40B4-BE49-F238E27FC236}">
                <a16:creationId xmlns:a16="http://schemas.microsoft.com/office/drawing/2014/main" id="{FF4D3F53-44C9-45F0-83AE-7A77EA71D362}"/>
              </a:ext>
            </a:extLst>
          </p:cNvPr>
          <p:cNvSpPr txBox="1"/>
          <p:nvPr/>
        </p:nvSpPr>
        <p:spPr>
          <a:xfrm>
            <a:off x="1403648" y="2998693"/>
            <a:ext cx="7632848" cy="461665"/>
          </a:xfrm>
          <a:prstGeom prst="rect">
            <a:avLst/>
          </a:prstGeom>
          <a:noFill/>
        </p:spPr>
        <p:txBody>
          <a:bodyPr wrap="square" rtlCol="0">
            <a:spAutoFit/>
          </a:bodyPr>
          <a:lstStyle/>
          <a:p>
            <a:r>
              <a:rPr lang="en-GB" sz="2400" dirty="0">
                <a:hlinkClick r:id="rId2"/>
              </a:rPr>
              <a:t>https://www.justiceinspectorates.gov.uk/hmicfrs/</a:t>
            </a:r>
            <a:r>
              <a:rPr lang="en-GB" sz="2400" dirty="0"/>
              <a:t> </a:t>
            </a:r>
          </a:p>
        </p:txBody>
      </p:sp>
      <p:sp>
        <p:nvSpPr>
          <p:cNvPr id="9" name="TextBox 8">
            <a:extLst>
              <a:ext uri="{FF2B5EF4-FFF2-40B4-BE49-F238E27FC236}">
                <a16:creationId xmlns:a16="http://schemas.microsoft.com/office/drawing/2014/main" id="{DBC38533-B571-4855-8DBC-7AD70AB0F966}"/>
              </a:ext>
            </a:extLst>
          </p:cNvPr>
          <p:cNvSpPr txBox="1"/>
          <p:nvPr/>
        </p:nvSpPr>
        <p:spPr>
          <a:xfrm>
            <a:off x="1763687" y="3639214"/>
            <a:ext cx="5976664" cy="830997"/>
          </a:xfrm>
          <a:prstGeom prst="rect">
            <a:avLst/>
          </a:prstGeom>
          <a:noFill/>
        </p:spPr>
        <p:txBody>
          <a:bodyPr wrap="square" rtlCol="0">
            <a:spAutoFit/>
          </a:bodyPr>
          <a:lstStyle/>
          <a:p>
            <a:pPr algn="ctr"/>
            <a:r>
              <a:rPr lang="en-GB" sz="2400" b="1" dirty="0"/>
              <a:t>Example of a report relating to Multi-Agency Working</a:t>
            </a:r>
          </a:p>
        </p:txBody>
      </p:sp>
      <p:pic>
        <p:nvPicPr>
          <p:cNvPr id="11" name="Picture 10" descr="Icon&#10;&#10;Description automatically generated">
            <a:hlinkClick r:id="rId3"/>
            <a:extLst>
              <a:ext uri="{FF2B5EF4-FFF2-40B4-BE49-F238E27FC236}">
                <a16:creationId xmlns:a16="http://schemas.microsoft.com/office/drawing/2014/main" id="{1B035CF9-BA27-4B78-B62A-3E4464B223F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980246" y="4509120"/>
            <a:ext cx="1111499" cy="1111499"/>
          </a:xfrm>
          <a:prstGeom prst="rect">
            <a:avLst/>
          </a:prstGeom>
        </p:spPr>
      </p:pic>
      <p:sp>
        <p:nvSpPr>
          <p:cNvPr id="12" name="TextBox 11">
            <a:extLst>
              <a:ext uri="{FF2B5EF4-FFF2-40B4-BE49-F238E27FC236}">
                <a16:creationId xmlns:a16="http://schemas.microsoft.com/office/drawing/2014/main" id="{22A6C2E6-FE3D-4F70-A092-65A35CDF1F5E}"/>
              </a:ext>
            </a:extLst>
          </p:cNvPr>
          <p:cNvSpPr txBox="1"/>
          <p:nvPr/>
        </p:nvSpPr>
        <p:spPr>
          <a:xfrm>
            <a:off x="5191910" y="5157192"/>
            <a:ext cx="2520280" cy="369332"/>
          </a:xfrm>
          <a:prstGeom prst="rect">
            <a:avLst/>
          </a:prstGeom>
          <a:noFill/>
        </p:spPr>
        <p:txBody>
          <a:bodyPr wrap="square" rtlCol="0">
            <a:spAutoFit/>
          </a:bodyPr>
          <a:lstStyle/>
          <a:p>
            <a:r>
              <a:rPr lang="en-GB" dirty="0"/>
              <a:t>(HMICFRS, 2020)</a:t>
            </a:r>
          </a:p>
        </p:txBody>
      </p:sp>
      <p:sp>
        <p:nvSpPr>
          <p:cNvPr id="13" name="TextBox 12">
            <a:extLst>
              <a:ext uri="{FF2B5EF4-FFF2-40B4-BE49-F238E27FC236}">
                <a16:creationId xmlns:a16="http://schemas.microsoft.com/office/drawing/2014/main" id="{CAD462FC-88D4-41E0-83A6-0FC3E5721C46}"/>
              </a:ext>
            </a:extLst>
          </p:cNvPr>
          <p:cNvSpPr txBox="1"/>
          <p:nvPr/>
        </p:nvSpPr>
        <p:spPr>
          <a:xfrm>
            <a:off x="2699792" y="5917525"/>
            <a:ext cx="2664297" cy="646331"/>
          </a:xfrm>
          <a:prstGeom prst="rect">
            <a:avLst/>
          </a:prstGeom>
          <a:noFill/>
        </p:spPr>
        <p:txBody>
          <a:bodyPr wrap="square" rtlCol="0">
            <a:spAutoFit/>
          </a:bodyPr>
          <a:lstStyle/>
          <a:p>
            <a:r>
              <a:rPr lang="en-GB" dirty="0"/>
              <a:t>An Example from practice</a:t>
            </a:r>
          </a:p>
          <a:p>
            <a:r>
              <a:rPr lang="en-GB" dirty="0"/>
              <a:t>Gwent Police</a:t>
            </a:r>
          </a:p>
        </p:txBody>
      </p:sp>
      <p:pic>
        <p:nvPicPr>
          <p:cNvPr id="14" name="Picture 13" descr="Icon&#10;&#10;Description automatically generated">
            <a:hlinkClick r:id="rId5"/>
            <a:extLst>
              <a:ext uri="{FF2B5EF4-FFF2-40B4-BE49-F238E27FC236}">
                <a16:creationId xmlns:a16="http://schemas.microsoft.com/office/drawing/2014/main" id="{1C2FB9A7-292B-42B0-9ED7-F66F123589ED}"/>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5495287" y="5825193"/>
            <a:ext cx="836650" cy="830997"/>
          </a:xfrm>
          <a:prstGeom prst="rect">
            <a:avLst/>
          </a:prstGeom>
        </p:spPr>
      </p:pic>
    </p:spTree>
    <p:extLst>
      <p:ext uri="{BB962C8B-B14F-4D97-AF65-F5344CB8AC3E}">
        <p14:creationId xmlns:p14="http://schemas.microsoft.com/office/powerpoint/2010/main" val="24781864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2"/>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3"/>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8" grpId="0"/>
      <p:bldP spid="9" grpId="0"/>
      <p:bldP spid="12" grpId="0"/>
      <p:bldP spid="13"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2F20C20-C215-4822-A1AF-101EF5207209}"/>
              </a:ext>
            </a:extLst>
          </p:cNvPr>
          <p:cNvSpPr txBox="1"/>
          <p:nvPr/>
        </p:nvSpPr>
        <p:spPr>
          <a:xfrm>
            <a:off x="395536" y="332656"/>
            <a:ext cx="8208912" cy="646331"/>
          </a:xfrm>
          <a:prstGeom prst="rect">
            <a:avLst/>
          </a:prstGeom>
          <a:noFill/>
        </p:spPr>
        <p:txBody>
          <a:bodyPr wrap="square" rtlCol="0">
            <a:spAutoFit/>
          </a:bodyPr>
          <a:lstStyle/>
          <a:p>
            <a:pPr algn="ctr"/>
            <a:r>
              <a:rPr lang="en-GB" sz="3600" b="1" dirty="0"/>
              <a:t>Regulation and Inspection</a:t>
            </a:r>
          </a:p>
        </p:txBody>
      </p:sp>
      <p:sp>
        <p:nvSpPr>
          <p:cNvPr id="4" name="TextBox 3">
            <a:extLst>
              <a:ext uri="{FF2B5EF4-FFF2-40B4-BE49-F238E27FC236}">
                <a16:creationId xmlns:a16="http://schemas.microsoft.com/office/drawing/2014/main" id="{97F91F16-A9CF-46E1-9EC6-041F80CA2C54}"/>
              </a:ext>
            </a:extLst>
          </p:cNvPr>
          <p:cNvSpPr txBox="1"/>
          <p:nvPr/>
        </p:nvSpPr>
        <p:spPr>
          <a:xfrm>
            <a:off x="179512" y="1013909"/>
            <a:ext cx="8352928" cy="830997"/>
          </a:xfrm>
          <a:prstGeom prst="rect">
            <a:avLst/>
          </a:prstGeom>
          <a:noFill/>
        </p:spPr>
        <p:txBody>
          <a:bodyPr wrap="square" rtlCol="0">
            <a:spAutoFit/>
          </a:bodyPr>
          <a:lstStyle/>
          <a:p>
            <a:r>
              <a:rPr lang="en-GB" sz="2400" dirty="0"/>
              <a:t>These are the </a:t>
            </a:r>
            <a:r>
              <a:rPr lang="en-GB" sz="2400" u="sng" dirty="0"/>
              <a:t>main</a:t>
            </a:r>
            <a:r>
              <a:rPr lang="en-GB" sz="2400" dirty="0"/>
              <a:t> regulatory and inspection bodies relating to the services that we focus on is our studies:</a:t>
            </a:r>
          </a:p>
        </p:txBody>
      </p:sp>
      <p:sp>
        <p:nvSpPr>
          <p:cNvPr id="5" name="TextBox 4">
            <a:extLst>
              <a:ext uri="{FF2B5EF4-FFF2-40B4-BE49-F238E27FC236}">
                <a16:creationId xmlns:a16="http://schemas.microsoft.com/office/drawing/2014/main" id="{532E9261-0CF2-4C1D-8607-8D6CDBA47061}"/>
              </a:ext>
            </a:extLst>
          </p:cNvPr>
          <p:cNvSpPr txBox="1"/>
          <p:nvPr/>
        </p:nvSpPr>
        <p:spPr>
          <a:xfrm>
            <a:off x="251520" y="1988840"/>
            <a:ext cx="5256584" cy="461665"/>
          </a:xfrm>
          <a:prstGeom prst="rect">
            <a:avLst/>
          </a:prstGeom>
          <a:noFill/>
        </p:spPr>
        <p:txBody>
          <a:bodyPr wrap="square" rtlCol="0">
            <a:spAutoFit/>
          </a:bodyPr>
          <a:lstStyle/>
          <a:p>
            <a:endParaRPr lang="en-GB" sz="2400" dirty="0"/>
          </a:p>
        </p:txBody>
      </p:sp>
      <p:sp>
        <p:nvSpPr>
          <p:cNvPr id="6" name="TextBox 5">
            <a:extLst>
              <a:ext uri="{FF2B5EF4-FFF2-40B4-BE49-F238E27FC236}">
                <a16:creationId xmlns:a16="http://schemas.microsoft.com/office/drawing/2014/main" id="{FEBD676A-28E8-4E12-829A-D8B3E2F84F1E}"/>
              </a:ext>
            </a:extLst>
          </p:cNvPr>
          <p:cNvSpPr txBox="1"/>
          <p:nvPr/>
        </p:nvSpPr>
        <p:spPr>
          <a:xfrm>
            <a:off x="323528" y="1988840"/>
            <a:ext cx="8424936" cy="461665"/>
          </a:xfrm>
          <a:prstGeom prst="rect">
            <a:avLst/>
          </a:prstGeom>
          <a:noFill/>
        </p:spPr>
        <p:txBody>
          <a:bodyPr wrap="square" rtlCol="0">
            <a:spAutoFit/>
          </a:bodyPr>
          <a:lstStyle/>
          <a:p>
            <a:r>
              <a:rPr lang="en-GB" sz="2400" b="1" i="0" dirty="0">
                <a:solidFill>
                  <a:srgbClr val="282828"/>
                </a:solidFill>
                <a:effectLst/>
                <a:latin typeface="Agenda"/>
              </a:rPr>
              <a:t>Her Majesty’s Inspectorate of Prisons</a:t>
            </a:r>
            <a:endParaRPr lang="en-GB" sz="2400" b="1" dirty="0"/>
          </a:p>
        </p:txBody>
      </p:sp>
      <p:sp>
        <p:nvSpPr>
          <p:cNvPr id="8" name="TextBox 7">
            <a:extLst>
              <a:ext uri="{FF2B5EF4-FFF2-40B4-BE49-F238E27FC236}">
                <a16:creationId xmlns:a16="http://schemas.microsoft.com/office/drawing/2014/main" id="{FF4D3F53-44C9-45F0-83AE-7A77EA71D362}"/>
              </a:ext>
            </a:extLst>
          </p:cNvPr>
          <p:cNvSpPr txBox="1"/>
          <p:nvPr/>
        </p:nvSpPr>
        <p:spPr>
          <a:xfrm>
            <a:off x="1092661" y="2678560"/>
            <a:ext cx="7632848" cy="461665"/>
          </a:xfrm>
          <a:prstGeom prst="rect">
            <a:avLst/>
          </a:prstGeom>
          <a:noFill/>
        </p:spPr>
        <p:txBody>
          <a:bodyPr wrap="square" rtlCol="0">
            <a:spAutoFit/>
          </a:bodyPr>
          <a:lstStyle/>
          <a:p>
            <a:r>
              <a:rPr lang="en-GB" sz="2400" dirty="0">
                <a:hlinkClick r:id="rId2"/>
              </a:rPr>
              <a:t>https://www.justiceinspectorates.gov.uk/hmiprisons/</a:t>
            </a:r>
            <a:r>
              <a:rPr lang="en-GB" sz="2400" dirty="0"/>
              <a:t> </a:t>
            </a:r>
          </a:p>
        </p:txBody>
      </p:sp>
      <p:sp>
        <p:nvSpPr>
          <p:cNvPr id="9" name="TextBox 8">
            <a:extLst>
              <a:ext uri="{FF2B5EF4-FFF2-40B4-BE49-F238E27FC236}">
                <a16:creationId xmlns:a16="http://schemas.microsoft.com/office/drawing/2014/main" id="{DBC38533-B571-4855-8DBC-7AD70AB0F966}"/>
              </a:ext>
            </a:extLst>
          </p:cNvPr>
          <p:cNvSpPr txBox="1"/>
          <p:nvPr/>
        </p:nvSpPr>
        <p:spPr>
          <a:xfrm>
            <a:off x="1403648" y="3460358"/>
            <a:ext cx="5976664" cy="830997"/>
          </a:xfrm>
          <a:prstGeom prst="rect">
            <a:avLst/>
          </a:prstGeom>
          <a:noFill/>
        </p:spPr>
        <p:txBody>
          <a:bodyPr wrap="square" rtlCol="0">
            <a:spAutoFit/>
          </a:bodyPr>
          <a:lstStyle/>
          <a:p>
            <a:pPr algn="ctr"/>
            <a:r>
              <a:rPr lang="en-GB" sz="2400" b="1" dirty="0"/>
              <a:t>Example of a report relating to Multi-Agency Working</a:t>
            </a:r>
          </a:p>
        </p:txBody>
      </p:sp>
      <p:pic>
        <p:nvPicPr>
          <p:cNvPr id="11" name="Picture 10" descr="Icon&#10;&#10;Description automatically generated">
            <a:hlinkClick r:id="rId3"/>
            <a:extLst>
              <a:ext uri="{FF2B5EF4-FFF2-40B4-BE49-F238E27FC236}">
                <a16:creationId xmlns:a16="http://schemas.microsoft.com/office/drawing/2014/main" id="{1B035CF9-BA27-4B78-B62A-3E4464B223F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836230" y="4509120"/>
            <a:ext cx="1111499" cy="1111499"/>
          </a:xfrm>
          <a:prstGeom prst="rect">
            <a:avLst/>
          </a:prstGeom>
        </p:spPr>
      </p:pic>
      <p:sp>
        <p:nvSpPr>
          <p:cNvPr id="12" name="TextBox 11">
            <a:extLst>
              <a:ext uri="{FF2B5EF4-FFF2-40B4-BE49-F238E27FC236}">
                <a16:creationId xmlns:a16="http://schemas.microsoft.com/office/drawing/2014/main" id="{22A6C2E6-FE3D-4F70-A092-65A35CDF1F5E}"/>
              </a:ext>
            </a:extLst>
          </p:cNvPr>
          <p:cNvSpPr txBox="1"/>
          <p:nvPr/>
        </p:nvSpPr>
        <p:spPr>
          <a:xfrm>
            <a:off x="5076056" y="5244307"/>
            <a:ext cx="2520280" cy="369332"/>
          </a:xfrm>
          <a:prstGeom prst="rect">
            <a:avLst/>
          </a:prstGeom>
          <a:noFill/>
        </p:spPr>
        <p:txBody>
          <a:bodyPr wrap="square" rtlCol="0">
            <a:spAutoFit/>
          </a:bodyPr>
          <a:lstStyle/>
          <a:p>
            <a:r>
              <a:rPr lang="en-GB" dirty="0"/>
              <a:t>(HMI Prisons, 2021)</a:t>
            </a:r>
          </a:p>
        </p:txBody>
      </p:sp>
      <p:sp>
        <p:nvSpPr>
          <p:cNvPr id="3" name="TextBox 2">
            <a:extLst>
              <a:ext uri="{FF2B5EF4-FFF2-40B4-BE49-F238E27FC236}">
                <a16:creationId xmlns:a16="http://schemas.microsoft.com/office/drawing/2014/main" id="{A2A6E727-1D13-49F5-B1B9-5545B8DFBE88}"/>
              </a:ext>
            </a:extLst>
          </p:cNvPr>
          <p:cNvSpPr txBox="1"/>
          <p:nvPr/>
        </p:nvSpPr>
        <p:spPr>
          <a:xfrm>
            <a:off x="2771800" y="5910862"/>
            <a:ext cx="2664297" cy="646331"/>
          </a:xfrm>
          <a:prstGeom prst="rect">
            <a:avLst/>
          </a:prstGeom>
          <a:noFill/>
        </p:spPr>
        <p:txBody>
          <a:bodyPr wrap="square" rtlCol="0">
            <a:spAutoFit/>
          </a:bodyPr>
          <a:lstStyle/>
          <a:p>
            <a:r>
              <a:rPr lang="en-GB" dirty="0"/>
              <a:t>An Example from practice</a:t>
            </a:r>
          </a:p>
          <a:p>
            <a:r>
              <a:rPr lang="en-GB" dirty="0"/>
              <a:t>Barnardo’s Cymru</a:t>
            </a:r>
          </a:p>
        </p:txBody>
      </p:sp>
      <p:pic>
        <p:nvPicPr>
          <p:cNvPr id="10" name="Picture 9" descr="Icon&#10;&#10;Description automatically generated">
            <a:hlinkClick r:id="rId5"/>
            <a:extLst>
              <a:ext uri="{FF2B5EF4-FFF2-40B4-BE49-F238E27FC236}">
                <a16:creationId xmlns:a16="http://schemas.microsoft.com/office/drawing/2014/main" id="{71CB8B8D-6DC9-4FB5-8537-A57B9EF6F002}"/>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5495287" y="5825193"/>
            <a:ext cx="836650" cy="830997"/>
          </a:xfrm>
          <a:prstGeom prst="rect">
            <a:avLst/>
          </a:prstGeom>
        </p:spPr>
      </p:pic>
    </p:spTree>
    <p:extLst>
      <p:ext uri="{BB962C8B-B14F-4D97-AF65-F5344CB8AC3E}">
        <p14:creationId xmlns:p14="http://schemas.microsoft.com/office/powerpoint/2010/main" val="3667054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2"/>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8" grpId="0"/>
      <p:bldP spid="9" grpId="0"/>
      <p:bldP spid="12" grpId="0"/>
      <p:bldP spid="3"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2F20C20-C215-4822-A1AF-101EF5207209}"/>
              </a:ext>
            </a:extLst>
          </p:cNvPr>
          <p:cNvSpPr txBox="1"/>
          <p:nvPr/>
        </p:nvSpPr>
        <p:spPr>
          <a:xfrm>
            <a:off x="395536" y="332656"/>
            <a:ext cx="8208912" cy="646331"/>
          </a:xfrm>
          <a:prstGeom prst="rect">
            <a:avLst/>
          </a:prstGeom>
          <a:noFill/>
        </p:spPr>
        <p:txBody>
          <a:bodyPr wrap="square" rtlCol="0">
            <a:spAutoFit/>
          </a:bodyPr>
          <a:lstStyle/>
          <a:p>
            <a:pPr algn="ctr"/>
            <a:r>
              <a:rPr lang="en-GB" sz="3600" b="1" dirty="0"/>
              <a:t>Regulation and Inspection</a:t>
            </a:r>
          </a:p>
        </p:txBody>
      </p:sp>
      <p:sp>
        <p:nvSpPr>
          <p:cNvPr id="4" name="TextBox 3">
            <a:extLst>
              <a:ext uri="{FF2B5EF4-FFF2-40B4-BE49-F238E27FC236}">
                <a16:creationId xmlns:a16="http://schemas.microsoft.com/office/drawing/2014/main" id="{97F91F16-A9CF-46E1-9EC6-041F80CA2C54}"/>
              </a:ext>
            </a:extLst>
          </p:cNvPr>
          <p:cNvSpPr txBox="1"/>
          <p:nvPr/>
        </p:nvSpPr>
        <p:spPr>
          <a:xfrm>
            <a:off x="179512" y="1013909"/>
            <a:ext cx="8352928" cy="830997"/>
          </a:xfrm>
          <a:prstGeom prst="rect">
            <a:avLst/>
          </a:prstGeom>
          <a:noFill/>
        </p:spPr>
        <p:txBody>
          <a:bodyPr wrap="square" rtlCol="0">
            <a:spAutoFit/>
          </a:bodyPr>
          <a:lstStyle/>
          <a:p>
            <a:r>
              <a:rPr lang="en-GB" sz="2400" dirty="0"/>
              <a:t>These are the </a:t>
            </a:r>
            <a:r>
              <a:rPr lang="en-GB" sz="2400" u="sng" dirty="0"/>
              <a:t>main</a:t>
            </a:r>
            <a:r>
              <a:rPr lang="en-GB" sz="2400" dirty="0"/>
              <a:t> regulatory and inspection bodies relating to the services that we focus on is our studies:</a:t>
            </a:r>
          </a:p>
        </p:txBody>
      </p:sp>
      <p:sp>
        <p:nvSpPr>
          <p:cNvPr id="5" name="TextBox 4">
            <a:extLst>
              <a:ext uri="{FF2B5EF4-FFF2-40B4-BE49-F238E27FC236}">
                <a16:creationId xmlns:a16="http://schemas.microsoft.com/office/drawing/2014/main" id="{532E9261-0CF2-4C1D-8607-8D6CDBA47061}"/>
              </a:ext>
            </a:extLst>
          </p:cNvPr>
          <p:cNvSpPr txBox="1"/>
          <p:nvPr/>
        </p:nvSpPr>
        <p:spPr>
          <a:xfrm>
            <a:off x="251520" y="1988840"/>
            <a:ext cx="5256584" cy="461665"/>
          </a:xfrm>
          <a:prstGeom prst="rect">
            <a:avLst/>
          </a:prstGeom>
          <a:noFill/>
        </p:spPr>
        <p:txBody>
          <a:bodyPr wrap="square" rtlCol="0">
            <a:spAutoFit/>
          </a:bodyPr>
          <a:lstStyle/>
          <a:p>
            <a:endParaRPr lang="en-GB" sz="2400" dirty="0"/>
          </a:p>
        </p:txBody>
      </p:sp>
      <p:sp>
        <p:nvSpPr>
          <p:cNvPr id="6" name="TextBox 5">
            <a:extLst>
              <a:ext uri="{FF2B5EF4-FFF2-40B4-BE49-F238E27FC236}">
                <a16:creationId xmlns:a16="http://schemas.microsoft.com/office/drawing/2014/main" id="{FEBD676A-28E8-4E12-829A-D8B3E2F84F1E}"/>
              </a:ext>
            </a:extLst>
          </p:cNvPr>
          <p:cNvSpPr txBox="1"/>
          <p:nvPr/>
        </p:nvSpPr>
        <p:spPr>
          <a:xfrm>
            <a:off x="323528" y="1988840"/>
            <a:ext cx="8424936" cy="461665"/>
          </a:xfrm>
          <a:prstGeom prst="rect">
            <a:avLst/>
          </a:prstGeom>
          <a:noFill/>
        </p:spPr>
        <p:txBody>
          <a:bodyPr wrap="square" rtlCol="0">
            <a:spAutoFit/>
          </a:bodyPr>
          <a:lstStyle/>
          <a:p>
            <a:r>
              <a:rPr lang="en-GB" sz="2400" b="1" i="0" dirty="0">
                <a:solidFill>
                  <a:srgbClr val="282828"/>
                </a:solidFill>
                <a:effectLst/>
                <a:latin typeface="Agenda"/>
              </a:rPr>
              <a:t>Her Majesty’s Inspectorate of Probation</a:t>
            </a:r>
            <a:endParaRPr lang="en-GB" sz="2400" b="1" dirty="0"/>
          </a:p>
        </p:txBody>
      </p:sp>
      <p:sp>
        <p:nvSpPr>
          <p:cNvPr id="8" name="TextBox 7">
            <a:extLst>
              <a:ext uri="{FF2B5EF4-FFF2-40B4-BE49-F238E27FC236}">
                <a16:creationId xmlns:a16="http://schemas.microsoft.com/office/drawing/2014/main" id="{FF4D3F53-44C9-45F0-83AE-7A77EA71D362}"/>
              </a:ext>
            </a:extLst>
          </p:cNvPr>
          <p:cNvSpPr txBox="1"/>
          <p:nvPr/>
        </p:nvSpPr>
        <p:spPr>
          <a:xfrm>
            <a:off x="1092661" y="2678560"/>
            <a:ext cx="7632848" cy="461665"/>
          </a:xfrm>
          <a:prstGeom prst="rect">
            <a:avLst/>
          </a:prstGeom>
          <a:noFill/>
        </p:spPr>
        <p:txBody>
          <a:bodyPr wrap="square" rtlCol="0">
            <a:spAutoFit/>
          </a:bodyPr>
          <a:lstStyle/>
          <a:p>
            <a:r>
              <a:rPr lang="en-GB" sz="2400" dirty="0">
                <a:hlinkClick r:id="rId2"/>
              </a:rPr>
              <a:t>https://www.justiceinspectorates.gov.uk/hmiprobation/</a:t>
            </a:r>
            <a:r>
              <a:rPr lang="en-GB" sz="2400" dirty="0"/>
              <a:t> </a:t>
            </a:r>
          </a:p>
        </p:txBody>
      </p:sp>
      <p:sp>
        <p:nvSpPr>
          <p:cNvPr id="9" name="TextBox 8">
            <a:extLst>
              <a:ext uri="{FF2B5EF4-FFF2-40B4-BE49-F238E27FC236}">
                <a16:creationId xmlns:a16="http://schemas.microsoft.com/office/drawing/2014/main" id="{DBC38533-B571-4855-8DBC-7AD70AB0F966}"/>
              </a:ext>
            </a:extLst>
          </p:cNvPr>
          <p:cNvSpPr txBox="1"/>
          <p:nvPr/>
        </p:nvSpPr>
        <p:spPr>
          <a:xfrm>
            <a:off x="1403648" y="3460358"/>
            <a:ext cx="5976664" cy="830997"/>
          </a:xfrm>
          <a:prstGeom prst="rect">
            <a:avLst/>
          </a:prstGeom>
          <a:noFill/>
        </p:spPr>
        <p:txBody>
          <a:bodyPr wrap="square" rtlCol="0">
            <a:spAutoFit/>
          </a:bodyPr>
          <a:lstStyle/>
          <a:p>
            <a:pPr algn="ctr"/>
            <a:r>
              <a:rPr lang="en-GB" sz="2400" b="1" dirty="0"/>
              <a:t>Example of a report relating to Multi-Agency Working</a:t>
            </a:r>
          </a:p>
        </p:txBody>
      </p:sp>
      <p:pic>
        <p:nvPicPr>
          <p:cNvPr id="11" name="Picture 10" descr="Icon&#10;&#10;Description automatically generated">
            <a:hlinkClick r:id="rId3"/>
            <a:extLst>
              <a:ext uri="{FF2B5EF4-FFF2-40B4-BE49-F238E27FC236}">
                <a16:creationId xmlns:a16="http://schemas.microsoft.com/office/drawing/2014/main" id="{1B035CF9-BA27-4B78-B62A-3E4464B223F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836230" y="4509120"/>
            <a:ext cx="1111499" cy="1111499"/>
          </a:xfrm>
          <a:prstGeom prst="rect">
            <a:avLst/>
          </a:prstGeom>
        </p:spPr>
      </p:pic>
      <p:sp>
        <p:nvSpPr>
          <p:cNvPr id="12" name="TextBox 11">
            <a:extLst>
              <a:ext uri="{FF2B5EF4-FFF2-40B4-BE49-F238E27FC236}">
                <a16:creationId xmlns:a16="http://schemas.microsoft.com/office/drawing/2014/main" id="{22A6C2E6-FE3D-4F70-A092-65A35CDF1F5E}"/>
              </a:ext>
            </a:extLst>
          </p:cNvPr>
          <p:cNvSpPr txBox="1"/>
          <p:nvPr/>
        </p:nvSpPr>
        <p:spPr>
          <a:xfrm>
            <a:off x="5076056" y="5244307"/>
            <a:ext cx="2520280" cy="369332"/>
          </a:xfrm>
          <a:prstGeom prst="rect">
            <a:avLst/>
          </a:prstGeom>
          <a:noFill/>
        </p:spPr>
        <p:txBody>
          <a:bodyPr wrap="square" rtlCol="0">
            <a:spAutoFit/>
          </a:bodyPr>
          <a:lstStyle/>
          <a:p>
            <a:r>
              <a:rPr lang="en-GB" dirty="0"/>
              <a:t>(HMI Probation, 2021)</a:t>
            </a:r>
          </a:p>
        </p:txBody>
      </p:sp>
      <p:sp>
        <p:nvSpPr>
          <p:cNvPr id="3" name="TextBox 2">
            <a:extLst>
              <a:ext uri="{FF2B5EF4-FFF2-40B4-BE49-F238E27FC236}">
                <a16:creationId xmlns:a16="http://schemas.microsoft.com/office/drawing/2014/main" id="{A2A6E727-1D13-49F5-B1B9-5545B8DFBE88}"/>
              </a:ext>
            </a:extLst>
          </p:cNvPr>
          <p:cNvSpPr txBox="1"/>
          <p:nvPr/>
        </p:nvSpPr>
        <p:spPr>
          <a:xfrm>
            <a:off x="2555776" y="5886065"/>
            <a:ext cx="4608512" cy="646331"/>
          </a:xfrm>
          <a:prstGeom prst="rect">
            <a:avLst/>
          </a:prstGeom>
          <a:noFill/>
        </p:spPr>
        <p:txBody>
          <a:bodyPr wrap="square" rtlCol="0">
            <a:spAutoFit/>
          </a:bodyPr>
          <a:lstStyle/>
          <a:p>
            <a:r>
              <a:rPr lang="en-GB" dirty="0"/>
              <a:t>An Example from practice</a:t>
            </a:r>
          </a:p>
          <a:p>
            <a:r>
              <a:rPr lang="en-GB" dirty="0"/>
              <a:t>Integrated Offender Management (IOM) Cymru</a:t>
            </a:r>
          </a:p>
        </p:txBody>
      </p:sp>
      <p:pic>
        <p:nvPicPr>
          <p:cNvPr id="10" name="Picture 9" descr="Icon&#10;&#10;Description automatically generated">
            <a:hlinkClick r:id="rId5"/>
            <a:extLst>
              <a:ext uri="{FF2B5EF4-FFF2-40B4-BE49-F238E27FC236}">
                <a16:creationId xmlns:a16="http://schemas.microsoft.com/office/drawing/2014/main" id="{71CB8B8D-6DC9-4FB5-8537-A57B9EF6F002}"/>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178011" y="5822117"/>
            <a:ext cx="836650" cy="830997"/>
          </a:xfrm>
          <a:prstGeom prst="rect">
            <a:avLst/>
          </a:prstGeom>
        </p:spPr>
      </p:pic>
    </p:spTree>
    <p:extLst>
      <p:ext uri="{BB962C8B-B14F-4D97-AF65-F5344CB8AC3E}">
        <p14:creationId xmlns:p14="http://schemas.microsoft.com/office/powerpoint/2010/main" val="4013196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2"/>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8" grpId="0"/>
      <p:bldP spid="9" grpId="0"/>
      <p:bldP spid="12" grpId="0"/>
      <p:bldP spid="3"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2F20C20-C215-4822-A1AF-101EF5207209}"/>
              </a:ext>
            </a:extLst>
          </p:cNvPr>
          <p:cNvSpPr txBox="1"/>
          <p:nvPr/>
        </p:nvSpPr>
        <p:spPr>
          <a:xfrm>
            <a:off x="395536" y="332656"/>
            <a:ext cx="8208912" cy="646331"/>
          </a:xfrm>
          <a:prstGeom prst="rect">
            <a:avLst/>
          </a:prstGeom>
          <a:noFill/>
        </p:spPr>
        <p:txBody>
          <a:bodyPr wrap="square" rtlCol="0">
            <a:spAutoFit/>
          </a:bodyPr>
          <a:lstStyle/>
          <a:p>
            <a:pPr algn="ctr"/>
            <a:r>
              <a:rPr lang="en-GB" sz="3600" b="1" dirty="0"/>
              <a:t>Regulation and Inspection</a:t>
            </a:r>
          </a:p>
        </p:txBody>
      </p:sp>
      <p:sp>
        <p:nvSpPr>
          <p:cNvPr id="4" name="TextBox 3">
            <a:extLst>
              <a:ext uri="{FF2B5EF4-FFF2-40B4-BE49-F238E27FC236}">
                <a16:creationId xmlns:a16="http://schemas.microsoft.com/office/drawing/2014/main" id="{97F91F16-A9CF-46E1-9EC6-041F80CA2C54}"/>
              </a:ext>
            </a:extLst>
          </p:cNvPr>
          <p:cNvSpPr txBox="1"/>
          <p:nvPr/>
        </p:nvSpPr>
        <p:spPr>
          <a:xfrm>
            <a:off x="179512" y="1013909"/>
            <a:ext cx="8352928" cy="830997"/>
          </a:xfrm>
          <a:prstGeom prst="rect">
            <a:avLst/>
          </a:prstGeom>
          <a:noFill/>
        </p:spPr>
        <p:txBody>
          <a:bodyPr wrap="square" rtlCol="0">
            <a:spAutoFit/>
          </a:bodyPr>
          <a:lstStyle/>
          <a:p>
            <a:r>
              <a:rPr lang="en-GB" sz="2400" dirty="0"/>
              <a:t>These are the </a:t>
            </a:r>
            <a:r>
              <a:rPr lang="en-GB" sz="2400" u="sng" dirty="0"/>
              <a:t>main</a:t>
            </a:r>
            <a:r>
              <a:rPr lang="en-GB" sz="2400" dirty="0"/>
              <a:t> regulatory and inspection bodies relating to the services that we focus on is our studies:</a:t>
            </a:r>
          </a:p>
        </p:txBody>
      </p:sp>
      <p:sp>
        <p:nvSpPr>
          <p:cNvPr id="5" name="TextBox 4">
            <a:extLst>
              <a:ext uri="{FF2B5EF4-FFF2-40B4-BE49-F238E27FC236}">
                <a16:creationId xmlns:a16="http://schemas.microsoft.com/office/drawing/2014/main" id="{532E9261-0CF2-4C1D-8607-8D6CDBA47061}"/>
              </a:ext>
            </a:extLst>
          </p:cNvPr>
          <p:cNvSpPr txBox="1"/>
          <p:nvPr/>
        </p:nvSpPr>
        <p:spPr>
          <a:xfrm>
            <a:off x="251520" y="1988840"/>
            <a:ext cx="5256584" cy="461665"/>
          </a:xfrm>
          <a:prstGeom prst="rect">
            <a:avLst/>
          </a:prstGeom>
          <a:noFill/>
        </p:spPr>
        <p:txBody>
          <a:bodyPr wrap="square" rtlCol="0">
            <a:spAutoFit/>
          </a:bodyPr>
          <a:lstStyle/>
          <a:p>
            <a:endParaRPr lang="en-GB" sz="2400" dirty="0"/>
          </a:p>
        </p:txBody>
      </p:sp>
      <p:sp>
        <p:nvSpPr>
          <p:cNvPr id="6" name="TextBox 5">
            <a:extLst>
              <a:ext uri="{FF2B5EF4-FFF2-40B4-BE49-F238E27FC236}">
                <a16:creationId xmlns:a16="http://schemas.microsoft.com/office/drawing/2014/main" id="{FEBD676A-28E8-4E12-829A-D8B3E2F84F1E}"/>
              </a:ext>
            </a:extLst>
          </p:cNvPr>
          <p:cNvSpPr txBox="1"/>
          <p:nvPr/>
        </p:nvSpPr>
        <p:spPr>
          <a:xfrm>
            <a:off x="323528" y="1988840"/>
            <a:ext cx="8424936" cy="461665"/>
          </a:xfrm>
          <a:prstGeom prst="rect">
            <a:avLst/>
          </a:prstGeom>
          <a:noFill/>
        </p:spPr>
        <p:txBody>
          <a:bodyPr wrap="square" rtlCol="0">
            <a:spAutoFit/>
          </a:bodyPr>
          <a:lstStyle/>
          <a:p>
            <a:r>
              <a:rPr lang="en-GB" sz="2400" b="1" i="0" dirty="0">
                <a:solidFill>
                  <a:srgbClr val="282828"/>
                </a:solidFill>
                <a:effectLst/>
                <a:latin typeface="Agenda"/>
              </a:rPr>
              <a:t>Health Inspectorate Wales (HIW)</a:t>
            </a:r>
            <a:endParaRPr lang="en-GB" sz="2400" b="1" dirty="0"/>
          </a:p>
        </p:txBody>
      </p:sp>
      <p:sp>
        <p:nvSpPr>
          <p:cNvPr id="8" name="TextBox 7">
            <a:extLst>
              <a:ext uri="{FF2B5EF4-FFF2-40B4-BE49-F238E27FC236}">
                <a16:creationId xmlns:a16="http://schemas.microsoft.com/office/drawing/2014/main" id="{FF4D3F53-44C9-45F0-83AE-7A77EA71D362}"/>
              </a:ext>
            </a:extLst>
          </p:cNvPr>
          <p:cNvSpPr txBox="1"/>
          <p:nvPr/>
        </p:nvSpPr>
        <p:spPr>
          <a:xfrm>
            <a:off x="1547664" y="2658983"/>
            <a:ext cx="7632848" cy="461665"/>
          </a:xfrm>
          <a:prstGeom prst="rect">
            <a:avLst/>
          </a:prstGeom>
          <a:noFill/>
        </p:spPr>
        <p:txBody>
          <a:bodyPr wrap="square" rtlCol="0">
            <a:spAutoFit/>
          </a:bodyPr>
          <a:lstStyle/>
          <a:p>
            <a:pPr>
              <a:spcBef>
                <a:spcPts val="600"/>
              </a:spcBef>
              <a:spcAft>
                <a:spcPts val="600"/>
              </a:spcAft>
            </a:pPr>
            <a:r>
              <a:rPr lang="en-GB" sz="2400" dirty="0">
                <a:hlinkClick r:id="rId2"/>
              </a:rPr>
              <a:t>https://hiw.org.uk/about-us/what-we-do</a:t>
            </a:r>
            <a:r>
              <a:rPr lang="en-GB" sz="2400" dirty="0"/>
              <a:t> </a:t>
            </a:r>
          </a:p>
        </p:txBody>
      </p:sp>
      <p:sp>
        <p:nvSpPr>
          <p:cNvPr id="9" name="TextBox 8">
            <a:extLst>
              <a:ext uri="{FF2B5EF4-FFF2-40B4-BE49-F238E27FC236}">
                <a16:creationId xmlns:a16="http://schemas.microsoft.com/office/drawing/2014/main" id="{DBC38533-B571-4855-8DBC-7AD70AB0F966}"/>
              </a:ext>
            </a:extLst>
          </p:cNvPr>
          <p:cNvSpPr txBox="1"/>
          <p:nvPr/>
        </p:nvSpPr>
        <p:spPr>
          <a:xfrm>
            <a:off x="1403648" y="3460358"/>
            <a:ext cx="5976664" cy="830997"/>
          </a:xfrm>
          <a:prstGeom prst="rect">
            <a:avLst/>
          </a:prstGeom>
          <a:noFill/>
        </p:spPr>
        <p:txBody>
          <a:bodyPr wrap="square" rtlCol="0">
            <a:spAutoFit/>
          </a:bodyPr>
          <a:lstStyle/>
          <a:p>
            <a:pPr algn="ctr"/>
            <a:r>
              <a:rPr lang="en-GB" sz="2400" b="1" dirty="0"/>
              <a:t>Example of a report relating to Multi-Agency Working</a:t>
            </a:r>
          </a:p>
        </p:txBody>
      </p:sp>
      <p:pic>
        <p:nvPicPr>
          <p:cNvPr id="11" name="Picture 10" descr="Icon&#10;&#10;Description automatically generated">
            <a:hlinkClick r:id="rId3"/>
            <a:extLst>
              <a:ext uri="{FF2B5EF4-FFF2-40B4-BE49-F238E27FC236}">
                <a16:creationId xmlns:a16="http://schemas.microsoft.com/office/drawing/2014/main" id="{1B035CF9-BA27-4B78-B62A-3E4464B223F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836230" y="4509120"/>
            <a:ext cx="1111499" cy="1111499"/>
          </a:xfrm>
          <a:prstGeom prst="rect">
            <a:avLst/>
          </a:prstGeom>
        </p:spPr>
      </p:pic>
      <p:sp>
        <p:nvSpPr>
          <p:cNvPr id="12" name="TextBox 11">
            <a:extLst>
              <a:ext uri="{FF2B5EF4-FFF2-40B4-BE49-F238E27FC236}">
                <a16:creationId xmlns:a16="http://schemas.microsoft.com/office/drawing/2014/main" id="{22A6C2E6-FE3D-4F70-A092-65A35CDF1F5E}"/>
              </a:ext>
            </a:extLst>
          </p:cNvPr>
          <p:cNvSpPr txBox="1"/>
          <p:nvPr/>
        </p:nvSpPr>
        <p:spPr>
          <a:xfrm>
            <a:off x="5076056" y="5244307"/>
            <a:ext cx="3528392" cy="369332"/>
          </a:xfrm>
          <a:prstGeom prst="rect">
            <a:avLst/>
          </a:prstGeom>
          <a:noFill/>
        </p:spPr>
        <p:txBody>
          <a:bodyPr wrap="square" rtlCol="0">
            <a:spAutoFit/>
          </a:bodyPr>
          <a:lstStyle/>
          <a:p>
            <a:r>
              <a:rPr lang="en-GB" dirty="0"/>
              <a:t>(Health Inspectorate Wales, 2019)</a:t>
            </a:r>
          </a:p>
        </p:txBody>
      </p:sp>
      <p:sp>
        <p:nvSpPr>
          <p:cNvPr id="3" name="TextBox 2">
            <a:extLst>
              <a:ext uri="{FF2B5EF4-FFF2-40B4-BE49-F238E27FC236}">
                <a16:creationId xmlns:a16="http://schemas.microsoft.com/office/drawing/2014/main" id="{A2A6E727-1D13-49F5-B1B9-5545B8DFBE88}"/>
              </a:ext>
            </a:extLst>
          </p:cNvPr>
          <p:cNvSpPr txBox="1"/>
          <p:nvPr/>
        </p:nvSpPr>
        <p:spPr>
          <a:xfrm>
            <a:off x="2555776" y="5886065"/>
            <a:ext cx="4608512" cy="646331"/>
          </a:xfrm>
          <a:prstGeom prst="rect">
            <a:avLst/>
          </a:prstGeom>
          <a:noFill/>
        </p:spPr>
        <p:txBody>
          <a:bodyPr wrap="square" rtlCol="0">
            <a:spAutoFit/>
          </a:bodyPr>
          <a:lstStyle/>
          <a:p>
            <a:r>
              <a:rPr lang="en-GB" dirty="0"/>
              <a:t>An Example from practice</a:t>
            </a:r>
          </a:p>
          <a:p>
            <a:r>
              <a:rPr lang="en-GB" dirty="0"/>
              <a:t>Children’s Commissioner for Wales</a:t>
            </a:r>
          </a:p>
        </p:txBody>
      </p:sp>
      <p:pic>
        <p:nvPicPr>
          <p:cNvPr id="10" name="Picture 9" descr="Icon&#10;&#10;Description automatically generated">
            <a:hlinkClick r:id="rId5"/>
            <a:extLst>
              <a:ext uri="{FF2B5EF4-FFF2-40B4-BE49-F238E27FC236}">
                <a16:creationId xmlns:a16="http://schemas.microsoft.com/office/drawing/2014/main" id="{71CB8B8D-6DC9-4FB5-8537-A57B9EF6F002}"/>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178011" y="5822117"/>
            <a:ext cx="836650" cy="830997"/>
          </a:xfrm>
          <a:prstGeom prst="rect">
            <a:avLst/>
          </a:prstGeom>
        </p:spPr>
      </p:pic>
    </p:spTree>
    <p:extLst>
      <p:ext uri="{BB962C8B-B14F-4D97-AF65-F5344CB8AC3E}">
        <p14:creationId xmlns:p14="http://schemas.microsoft.com/office/powerpoint/2010/main" val="37137803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2"/>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8" grpId="0"/>
      <p:bldP spid="9" grpId="0"/>
      <p:bldP spid="12" grpId="0"/>
      <p:bldP spid="3"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2F20C20-C215-4822-A1AF-101EF5207209}"/>
              </a:ext>
            </a:extLst>
          </p:cNvPr>
          <p:cNvSpPr txBox="1"/>
          <p:nvPr/>
        </p:nvSpPr>
        <p:spPr>
          <a:xfrm>
            <a:off x="395536" y="332656"/>
            <a:ext cx="8208912" cy="646331"/>
          </a:xfrm>
          <a:prstGeom prst="rect">
            <a:avLst/>
          </a:prstGeom>
          <a:noFill/>
        </p:spPr>
        <p:txBody>
          <a:bodyPr wrap="square" rtlCol="0">
            <a:spAutoFit/>
          </a:bodyPr>
          <a:lstStyle/>
          <a:p>
            <a:pPr algn="ctr"/>
            <a:r>
              <a:rPr lang="en-GB" sz="3600" b="1" dirty="0"/>
              <a:t>Regulation and Inspection</a:t>
            </a:r>
          </a:p>
        </p:txBody>
      </p:sp>
      <p:sp>
        <p:nvSpPr>
          <p:cNvPr id="4" name="TextBox 3">
            <a:extLst>
              <a:ext uri="{FF2B5EF4-FFF2-40B4-BE49-F238E27FC236}">
                <a16:creationId xmlns:a16="http://schemas.microsoft.com/office/drawing/2014/main" id="{97F91F16-A9CF-46E1-9EC6-041F80CA2C54}"/>
              </a:ext>
            </a:extLst>
          </p:cNvPr>
          <p:cNvSpPr txBox="1"/>
          <p:nvPr/>
        </p:nvSpPr>
        <p:spPr>
          <a:xfrm>
            <a:off x="179512" y="1013909"/>
            <a:ext cx="8352928" cy="830997"/>
          </a:xfrm>
          <a:prstGeom prst="rect">
            <a:avLst/>
          </a:prstGeom>
          <a:noFill/>
        </p:spPr>
        <p:txBody>
          <a:bodyPr wrap="square" rtlCol="0">
            <a:spAutoFit/>
          </a:bodyPr>
          <a:lstStyle/>
          <a:p>
            <a:r>
              <a:rPr lang="en-GB" sz="2400" dirty="0"/>
              <a:t>These are the </a:t>
            </a:r>
            <a:r>
              <a:rPr lang="en-GB" sz="2400" u="sng" dirty="0"/>
              <a:t>main</a:t>
            </a:r>
            <a:r>
              <a:rPr lang="en-GB" sz="2400" dirty="0"/>
              <a:t> regulatory and inspection bodies relating to the services that we focus on is our studies:</a:t>
            </a:r>
          </a:p>
        </p:txBody>
      </p:sp>
      <p:sp>
        <p:nvSpPr>
          <p:cNvPr id="5" name="TextBox 4">
            <a:extLst>
              <a:ext uri="{FF2B5EF4-FFF2-40B4-BE49-F238E27FC236}">
                <a16:creationId xmlns:a16="http://schemas.microsoft.com/office/drawing/2014/main" id="{532E9261-0CF2-4C1D-8607-8D6CDBA47061}"/>
              </a:ext>
            </a:extLst>
          </p:cNvPr>
          <p:cNvSpPr txBox="1"/>
          <p:nvPr/>
        </p:nvSpPr>
        <p:spPr>
          <a:xfrm>
            <a:off x="251520" y="1988840"/>
            <a:ext cx="5256584" cy="461665"/>
          </a:xfrm>
          <a:prstGeom prst="rect">
            <a:avLst/>
          </a:prstGeom>
          <a:noFill/>
        </p:spPr>
        <p:txBody>
          <a:bodyPr wrap="square" rtlCol="0">
            <a:spAutoFit/>
          </a:bodyPr>
          <a:lstStyle/>
          <a:p>
            <a:endParaRPr lang="en-GB" sz="2400" dirty="0"/>
          </a:p>
        </p:txBody>
      </p:sp>
      <p:sp>
        <p:nvSpPr>
          <p:cNvPr id="6" name="TextBox 5">
            <a:extLst>
              <a:ext uri="{FF2B5EF4-FFF2-40B4-BE49-F238E27FC236}">
                <a16:creationId xmlns:a16="http://schemas.microsoft.com/office/drawing/2014/main" id="{FEBD676A-28E8-4E12-829A-D8B3E2F84F1E}"/>
              </a:ext>
            </a:extLst>
          </p:cNvPr>
          <p:cNvSpPr txBox="1"/>
          <p:nvPr/>
        </p:nvSpPr>
        <p:spPr>
          <a:xfrm>
            <a:off x="323528" y="1988840"/>
            <a:ext cx="8424936" cy="461665"/>
          </a:xfrm>
          <a:prstGeom prst="rect">
            <a:avLst/>
          </a:prstGeom>
          <a:noFill/>
        </p:spPr>
        <p:txBody>
          <a:bodyPr wrap="square" rtlCol="0">
            <a:spAutoFit/>
          </a:bodyPr>
          <a:lstStyle/>
          <a:p>
            <a:r>
              <a:rPr lang="en-GB" sz="2400" b="1" dirty="0">
                <a:solidFill>
                  <a:srgbClr val="282828"/>
                </a:solidFill>
                <a:latin typeface="Agenda"/>
              </a:rPr>
              <a:t>Care Inspectorate Wales</a:t>
            </a:r>
            <a:r>
              <a:rPr lang="en-GB" sz="2400" b="1" i="0" dirty="0">
                <a:solidFill>
                  <a:srgbClr val="282828"/>
                </a:solidFill>
                <a:effectLst/>
                <a:latin typeface="Agenda"/>
              </a:rPr>
              <a:t> (CIW)</a:t>
            </a:r>
            <a:endParaRPr lang="en-GB" sz="2400" b="1" dirty="0"/>
          </a:p>
        </p:txBody>
      </p:sp>
      <p:sp>
        <p:nvSpPr>
          <p:cNvPr id="8" name="TextBox 7">
            <a:extLst>
              <a:ext uri="{FF2B5EF4-FFF2-40B4-BE49-F238E27FC236}">
                <a16:creationId xmlns:a16="http://schemas.microsoft.com/office/drawing/2014/main" id="{FF4D3F53-44C9-45F0-83AE-7A77EA71D362}"/>
              </a:ext>
            </a:extLst>
          </p:cNvPr>
          <p:cNvSpPr txBox="1"/>
          <p:nvPr/>
        </p:nvSpPr>
        <p:spPr>
          <a:xfrm>
            <a:off x="1547664" y="2658983"/>
            <a:ext cx="7632848" cy="461665"/>
          </a:xfrm>
          <a:prstGeom prst="rect">
            <a:avLst/>
          </a:prstGeom>
          <a:noFill/>
        </p:spPr>
        <p:txBody>
          <a:bodyPr wrap="square" rtlCol="0">
            <a:spAutoFit/>
          </a:bodyPr>
          <a:lstStyle/>
          <a:p>
            <a:pPr>
              <a:spcBef>
                <a:spcPts val="600"/>
              </a:spcBef>
              <a:spcAft>
                <a:spcPts val="600"/>
              </a:spcAft>
            </a:pPr>
            <a:r>
              <a:rPr lang="en-GB" sz="2400" dirty="0">
                <a:hlinkClick r:id="rId2"/>
              </a:rPr>
              <a:t>https://careinspectorate.wales/</a:t>
            </a:r>
            <a:endParaRPr lang="en-GB" sz="2400" dirty="0"/>
          </a:p>
        </p:txBody>
      </p:sp>
      <p:sp>
        <p:nvSpPr>
          <p:cNvPr id="9" name="TextBox 8">
            <a:extLst>
              <a:ext uri="{FF2B5EF4-FFF2-40B4-BE49-F238E27FC236}">
                <a16:creationId xmlns:a16="http://schemas.microsoft.com/office/drawing/2014/main" id="{DBC38533-B571-4855-8DBC-7AD70AB0F966}"/>
              </a:ext>
            </a:extLst>
          </p:cNvPr>
          <p:cNvSpPr txBox="1"/>
          <p:nvPr/>
        </p:nvSpPr>
        <p:spPr>
          <a:xfrm>
            <a:off x="683567" y="3306055"/>
            <a:ext cx="7416824" cy="461665"/>
          </a:xfrm>
          <a:prstGeom prst="rect">
            <a:avLst/>
          </a:prstGeom>
          <a:noFill/>
        </p:spPr>
        <p:txBody>
          <a:bodyPr wrap="square" rtlCol="0">
            <a:spAutoFit/>
          </a:bodyPr>
          <a:lstStyle/>
          <a:p>
            <a:pPr algn="ctr"/>
            <a:r>
              <a:rPr lang="en-GB" sz="2400" b="1" dirty="0"/>
              <a:t>Example of a report relating to Multi-Agency Working</a:t>
            </a:r>
          </a:p>
        </p:txBody>
      </p:sp>
      <p:pic>
        <p:nvPicPr>
          <p:cNvPr id="11" name="Picture 10" descr="Icon&#10;&#10;Description automatically generated">
            <a:hlinkClick r:id="rId3"/>
            <a:extLst>
              <a:ext uri="{FF2B5EF4-FFF2-40B4-BE49-F238E27FC236}">
                <a16:creationId xmlns:a16="http://schemas.microsoft.com/office/drawing/2014/main" id="{1B035CF9-BA27-4B78-B62A-3E4464B223F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836230" y="4509120"/>
            <a:ext cx="1111499" cy="1111499"/>
          </a:xfrm>
          <a:prstGeom prst="rect">
            <a:avLst/>
          </a:prstGeom>
        </p:spPr>
      </p:pic>
      <p:sp>
        <p:nvSpPr>
          <p:cNvPr id="12" name="TextBox 11">
            <a:extLst>
              <a:ext uri="{FF2B5EF4-FFF2-40B4-BE49-F238E27FC236}">
                <a16:creationId xmlns:a16="http://schemas.microsoft.com/office/drawing/2014/main" id="{22A6C2E6-FE3D-4F70-A092-65A35CDF1F5E}"/>
              </a:ext>
            </a:extLst>
          </p:cNvPr>
          <p:cNvSpPr txBox="1"/>
          <p:nvPr/>
        </p:nvSpPr>
        <p:spPr>
          <a:xfrm>
            <a:off x="5076056" y="5244307"/>
            <a:ext cx="3528392" cy="369332"/>
          </a:xfrm>
          <a:prstGeom prst="rect">
            <a:avLst/>
          </a:prstGeom>
          <a:noFill/>
        </p:spPr>
        <p:txBody>
          <a:bodyPr wrap="square" rtlCol="0">
            <a:spAutoFit/>
          </a:bodyPr>
          <a:lstStyle/>
          <a:p>
            <a:r>
              <a:rPr lang="en-GB" dirty="0"/>
              <a:t>(Care Inspectorate Wales, 2021)</a:t>
            </a:r>
          </a:p>
        </p:txBody>
      </p:sp>
      <p:sp>
        <p:nvSpPr>
          <p:cNvPr id="3" name="TextBox 2">
            <a:extLst>
              <a:ext uri="{FF2B5EF4-FFF2-40B4-BE49-F238E27FC236}">
                <a16:creationId xmlns:a16="http://schemas.microsoft.com/office/drawing/2014/main" id="{A2A6E727-1D13-49F5-B1B9-5545B8DFBE88}"/>
              </a:ext>
            </a:extLst>
          </p:cNvPr>
          <p:cNvSpPr txBox="1"/>
          <p:nvPr/>
        </p:nvSpPr>
        <p:spPr>
          <a:xfrm>
            <a:off x="2555776" y="5886065"/>
            <a:ext cx="4608512" cy="646331"/>
          </a:xfrm>
          <a:prstGeom prst="rect">
            <a:avLst/>
          </a:prstGeom>
          <a:noFill/>
        </p:spPr>
        <p:txBody>
          <a:bodyPr wrap="square" rtlCol="0">
            <a:spAutoFit/>
          </a:bodyPr>
          <a:lstStyle/>
          <a:p>
            <a:r>
              <a:rPr lang="en-GB" dirty="0"/>
              <a:t>An Example from practice</a:t>
            </a:r>
          </a:p>
          <a:p>
            <a:r>
              <a:rPr lang="en-GB" dirty="0"/>
              <a:t>Action for Children</a:t>
            </a:r>
          </a:p>
        </p:txBody>
      </p:sp>
      <p:pic>
        <p:nvPicPr>
          <p:cNvPr id="10" name="Picture 9" descr="Icon&#10;&#10;Description automatically generated">
            <a:hlinkClick r:id="rId5"/>
            <a:extLst>
              <a:ext uri="{FF2B5EF4-FFF2-40B4-BE49-F238E27FC236}">
                <a16:creationId xmlns:a16="http://schemas.microsoft.com/office/drawing/2014/main" id="{71CB8B8D-6DC9-4FB5-8537-A57B9EF6F002}"/>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178011" y="5822117"/>
            <a:ext cx="836650" cy="830997"/>
          </a:xfrm>
          <a:prstGeom prst="rect">
            <a:avLst/>
          </a:prstGeom>
        </p:spPr>
      </p:pic>
    </p:spTree>
    <p:extLst>
      <p:ext uri="{BB962C8B-B14F-4D97-AF65-F5344CB8AC3E}">
        <p14:creationId xmlns:p14="http://schemas.microsoft.com/office/powerpoint/2010/main" val="40338929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2"/>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8" grpId="0"/>
      <p:bldP spid="9" grpId="0"/>
      <p:bldP spid="12" grpId="0"/>
      <p:bldP spid="3"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2F20C20-C215-4822-A1AF-101EF5207209}"/>
              </a:ext>
            </a:extLst>
          </p:cNvPr>
          <p:cNvSpPr txBox="1"/>
          <p:nvPr/>
        </p:nvSpPr>
        <p:spPr>
          <a:xfrm>
            <a:off x="395536" y="332656"/>
            <a:ext cx="8208912" cy="646331"/>
          </a:xfrm>
          <a:prstGeom prst="rect">
            <a:avLst/>
          </a:prstGeom>
          <a:noFill/>
        </p:spPr>
        <p:txBody>
          <a:bodyPr wrap="square" rtlCol="0">
            <a:spAutoFit/>
          </a:bodyPr>
          <a:lstStyle/>
          <a:p>
            <a:pPr algn="ctr"/>
            <a:r>
              <a:rPr lang="en-GB" sz="3600" b="1" dirty="0"/>
              <a:t>Regulation and Inspection</a:t>
            </a:r>
          </a:p>
        </p:txBody>
      </p:sp>
      <p:sp>
        <p:nvSpPr>
          <p:cNvPr id="4" name="TextBox 3">
            <a:extLst>
              <a:ext uri="{FF2B5EF4-FFF2-40B4-BE49-F238E27FC236}">
                <a16:creationId xmlns:a16="http://schemas.microsoft.com/office/drawing/2014/main" id="{97F91F16-A9CF-46E1-9EC6-041F80CA2C54}"/>
              </a:ext>
            </a:extLst>
          </p:cNvPr>
          <p:cNvSpPr txBox="1"/>
          <p:nvPr/>
        </p:nvSpPr>
        <p:spPr>
          <a:xfrm>
            <a:off x="179512" y="1013909"/>
            <a:ext cx="8352928" cy="830997"/>
          </a:xfrm>
          <a:prstGeom prst="rect">
            <a:avLst/>
          </a:prstGeom>
          <a:noFill/>
        </p:spPr>
        <p:txBody>
          <a:bodyPr wrap="square" rtlCol="0">
            <a:spAutoFit/>
          </a:bodyPr>
          <a:lstStyle/>
          <a:p>
            <a:r>
              <a:rPr lang="en-GB" sz="2400" dirty="0"/>
              <a:t>These are the </a:t>
            </a:r>
            <a:r>
              <a:rPr lang="en-GB" sz="2400" u="sng" dirty="0"/>
              <a:t>main</a:t>
            </a:r>
            <a:r>
              <a:rPr lang="en-GB" sz="2400" dirty="0"/>
              <a:t> regulatory and inspection bodies relating to the services that we focus on is our studies:</a:t>
            </a:r>
          </a:p>
        </p:txBody>
      </p:sp>
      <p:sp>
        <p:nvSpPr>
          <p:cNvPr id="5" name="TextBox 4">
            <a:extLst>
              <a:ext uri="{FF2B5EF4-FFF2-40B4-BE49-F238E27FC236}">
                <a16:creationId xmlns:a16="http://schemas.microsoft.com/office/drawing/2014/main" id="{532E9261-0CF2-4C1D-8607-8D6CDBA47061}"/>
              </a:ext>
            </a:extLst>
          </p:cNvPr>
          <p:cNvSpPr txBox="1"/>
          <p:nvPr/>
        </p:nvSpPr>
        <p:spPr>
          <a:xfrm>
            <a:off x="251520" y="1988840"/>
            <a:ext cx="5256584" cy="461665"/>
          </a:xfrm>
          <a:prstGeom prst="rect">
            <a:avLst/>
          </a:prstGeom>
          <a:noFill/>
        </p:spPr>
        <p:txBody>
          <a:bodyPr wrap="square" rtlCol="0">
            <a:spAutoFit/>
          </a:bodyPr>
          <a:lstStyle/>
          <a:p>
            <a:endParaRPr lang="en-GB" sz="2400" dirty="0"/>
          </a:p>
        </p:txBody>
      </p:sp>
      <p:sp>
        <p:nvSpPr>
          <p:cNvPr id="6" name="TextBox 5">
            <a:extLst>
              <a:ext uri="{FF2B5EF4-FFF2-40B4-BE49-F238E27FC236}">
                <a16:creationId xmlns:a16="http://schemas.microsoft.com/office/drawing/2014/main" id="{FEBD676A-28E8-4E12-829A-D8B3E2F84F1E}"/>
              </a:ext>
            </a:extLst>
          </p:cNvPr>
          <p:cNvSpPr txBox="1"/>
          <p:nvPr/>
        </p:nvSpPr>
        <p:spPr>
          <a:xfrm>
            <a:off x="359532" y="1970506"/>
            <a:ext cx="8424936" cy="461665"/>
          </a:xfrm>
          <a:prstGeom prst="rect">
            <a:avLst/>
          </a:prstGeom>
          <a:noFill/>
        </p:spPr>
        <p:txBody>
          <a:bodyPr wrap="square" rtlCol="0">
            <a:spAutoFit/>
          </a:bodyPr>
          <a:lstStyle/>
          <a:p>
            <a:r>
              <a:rPr lang="en-GB" sz="2400" b="1" dirty="0">
                <a:solidFill>
                  <a:srgbClr val="282828"/>
                </a:solidFill>
                <a:latin typeface="Agenda"/>
              </a:rPr>
              <a:t>Estyn</a:t>
            </a:r>
            <a:endParaRPr lang="en-GB" sz="2400" b="1" dirty="0"/>
          </a:p>
        </p:txBody>
      </p:sp>
      <p:sp>
        <p:nvSpPr>
          <p:cNvPr id="8" name="TextBox 7">
            <a:extLst>
              <a:ext uri="{FF2B5EF4-FFF2-40B4-BE49-F238E27FC236}">
                <a16:creationId xmlns:a16="http://schemas.microsoft.com/office/drawing/2014/main" id="{FF4D3F53-44C9-45F0-83AE-7A77EA71D362}"/>
              </a:ext>
            </a:extLst>
          </p:cNvPr>
          <p:cNvSpPr txBox="1"/>
          <p:nvPr/>
        </p:nvSpPr>
        <p:spPr>
          <a:xfrm>
            <a:off x="1619672" y="2466784"/>
            <a:ext cx="7632848" cy="461665"/>
          </a:xfrm>
          <a:prstGeom prst="rect">
            <a:avLst/>
          </a:prstGeom>
          <a:noFill/>
        </p:spPr>
        <p:txBody>
          <a:bodyPr wrap="square" rtlCol="0">
            <a:spAutoFit/>
          </a:bodyPr>
          <a:lstStyle/>
          <a:p>
            <a:pPr>
              <a:spcBef>
                <a:spcPts val="600"/>
              </a:spcBef>
              <a:spcAft>
                <a:spcPts val="600"/>
              </a:spcAft>
            </a:pPr>
            <a:r>
              <a:rPr lang="en-GB" sz="2400" dirty="0">
                <a:hlinkClick r:id="rId2"/>
              </a:rPr>
              <a:t>https://www.estyn.gov.wales/</a:t>
            </a:r>
            <a:r>
              <a:rPr lang="en-GB" sz="2400" dirty="0"/>
              <a:t>  </a:t>
            </a:r>
          </a:p>
        </p:txBody>
      </p:sp>
      <p:sp>
        <p:nvSpPr>
          <p:cNvPr id="9" name="TextBox 8">
            <a:extLst>
              <a:ext uri="{FF2B5EF4-FFF2-40B4-BE49-F238E27FC236}">
                <a16:creationId xmlns:a16="http://schemas.microsoft.com/office/drawing/2014/main" id="{DBC38533-B571-4855-8DBC-7AD70AB0F966}"/>
              </a:ext>
            </a:extLst>
          </p:cNvPr>
          <p:cNvSpPr txBox="1"/>
          <p:nvPr/>
        </p:nvSpPr>
        <p:spPr>
          <a:xfrm>
            <a:off x="683568" y="3067098"/>
            <a:ext cx="7416822" cy="1200329"/>
          </a:xfrm>
          <a:prstGeom prst="rect">
            <a:avLst/>
          </a:prstGeom>
          <a:noFill/>
        </p:spPr>
        <p:txBody>
          <a:bodyPr wrap="square" rtlCol="0">
            <a:spAutoFit/>
          </a:bodyPr>
          <a:lstStyle/>
          <a:p>
            <a:pPr algn="ctr"/>
            <a:r>
              <a:rPr lang="en-GB" sz="2400" dirty="0"/>
              <a:t>Example of a report relating to Multi-Agency Working:</a:t>
            </a:r>
          </a:p>
          <a:p>
            <a:pPr algn="ctr"/>
            <a:r>
              <a:rPr lang="en-GB" sz="2400" b="1" i="1" dirty="0"/>
              <a:t>Partnerships with employers in secondary and special</a:t>
            </a:r>
          </a:p>
          <a:p>
            <a:pPr algn="ctr"/>
            <a:r>
              <a:rPr lang="en-GB" sz="2400" b="1" i="1" dirty="0"/>
              <a:t>schools</a:t>
            </a:r>
          </a:p>
        </p:txBody>
      </p:sp>
      <p:pic>
        <p:nvPicPr>
          <p:cNvPr id="11" name="Picture 10" descr="Icon&#10;&#10;Description automatically generated">
            <a:hlinkClick r:id="rId3"/>
            <a:extLst>
              <a:ext uri="{FF2B5EF4-FFF2-40B4-BE49-F238E27FC236}">
                <a16:creationId xmlns:a16="http://schemas.microsoft.com/office/drawing/2014/main" id="{1B035CF9-BA27-4B78-B62A-3E4464B223F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836230" y="4509120"/>
            <a:ext cx="1111499" cy="1111499"/>
          </a:xfrm>
          <a:prstGeom prst="rect">
            <a:avLst/>
          </a:prstGeom>
        </p:spPr>
      </p:pic>
      <p:sp>
        <p:nvSpPr>
          <p:cNvPr id="12" name="TextBox 11">
            <a:extLst>
              <a:ext uri="{FF2B5EF4-FFF2-40B4-BE49-F238E27FC236}">
                <a16:creationId xmlns:a16="http://schemas.microsoft.com/office/drawing/2014/main" id="{22A6C2E6-FE3D-4F70-A092-65A35CDF1F5E}"/>
              </a:ext>
            </a:extLst>
          </p:cNvPr>
          <p:cNvSpPr txBox="1"/>
          <p:nvPr/>
        </p:nvSpPr>
        <p:spPr>
          <a:xfrm>
            <a:off x="5076056" y="5244307"/>
            <a:ext cx="3528392" cy="369332"/>
          </a:xfrm>
          <a:prstGeom prst="rect">
            <a:avLst/>
          </a:prstGeom>
          <a:noFill/>
        </p:spPr>
        <p:txBody>
          <a:bodyPr wrap="square" rtlCol="0">
            <a:spAutoFit/>
          </a:bodyPr>
          <a:lstStyle/>
          <a:p>
            <a:r>
              <a:rPr lang="en-GB" dirty="0"/>
              <a:t>(Estyn, 2020a)</a:t>
            </a:r>
          </a:p>
        </p:txBody>
      </p:sp>
      <p:sp>
        <p:nvSpPr>
          <p:cNvPr id="3" name="TextBox 2">
            <a:extLst>
              <a:ext uri="{FF2B5EF4-FFF2-40B4-BE49-F238E27FC236}">
                <a16:creationId xmlns:a16="http://schemas.microsoft.com/office/drawing/2014/main" id="{A2A6E727-1D13-49F5-B1B9-5545B8DFBE88}"/>
              </a:ext>
            </a:extLst>
          </p:cNvPr>
          <p:cNvSpPr txBox="1"/>
          <p:nvPr/>
        </p:nvSpPr>
        <p:spPr>
          <a:xfrm>
            <a:off x="2555776" y="5886065"/>
            <a:ext cx="4608512" cy="923330"/>
          </a:xfrm>
          <a:prstGeom prst="rect">
            <a:avLst/>
          </a:prstGeom>
          <a:noFill/>
        </p:spPr>
        <p:txBody>
          <a:bodyPr wrap="square" rtlCol="0">
            <a:spAutoFit/>
          </a:bodyPr>
          <a:lstStyle/>
          <a:p>
            <a:r>
              <a:rPr lang="en-GB" dirty="0"/>
              <a:t>An Example from practice</a:t>
            </a:r>
          </a:p>
          <a:p>
            <a:r>
              <a:rPr lang="en-GB" dirty="0"/>
              <a:t>Merthyr Tydfil Adult Community Learning Partnership</a:t>
            </a:r>
          </a:p>
        </p:txBody>
      </p:sp>
      <p:pic>
        <p:nvPicPr>
          <p:cNvPr id="10" name="Picture 9" descr="Icon&#10;&#10;Description automatically generated">
            <a:hlinkClick r:id="rId5"/>
            <a:extLst>
              <a:ext uri="{FF2B5EF4-FFF2-40B4-BE49-F238E27FC236}">
                <a16:creationId xmlns:a16="http://schemas.microsoft.com/office/drawing/2014/main" id="{71CB8B8D-6DC9-4FB5-8537-A57B9EF6F002}"/>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178011" y="5822117"/>
            <a:ext cx="836650" cy="830997"/>
          </a:xfrm>
          <a:prstGeom prst="rect">
            <a:avLst/>
          </a:prstGeom>
        </p:spPr>
      </p:pic>
    </p:spTree>
    <p:extLst>
      <p:ext uri="{BB962C8B-B14F-4D97-AF65-F5344CB8AC3E}">
        <p14:creationId xmlns:p14="http://schemas.microsoft.com/office/powerpoint/2010/main" val="2461906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2"/>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8" grpId="0"/>
      <p:bldP spid="9" grpId="0"/>
      <p:bldP spid="12" grpId="0"/>
      <p:bldP spid="3"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2F20C20-C215-4822-A1AF-101EF5207209}"/>
              </a:ext>
            </a:extLst>
          </p:cNvPr>
          <p:cNvSpPr txBox="1"/>
          <p:nvPr/>
        </p:nvSpPr>
        <p:spPr>
          <a:xfrm>
            <a:off x="395536" y="332656"/>
            <a:ext cx="8208912" cy="646331"/>
          </a:xfrm>
          <a:prstGeom prst="rect">
            <a:avLst/>
          </a:prstGeom>
          <a:noFill/>
        </p:spPr>
        <p:txBody>
          <a:bodyPr wrap="square" rtlCol="0">
            <a:spAutoFit/>
          </a:bodyPr>
          <a:lstStyle/>
          <a:p>
            <a:pPr algn="ctr"/>
            <a:r>
              <a:rPr lang="en-GB" sz="3600" b="1" dirty="0"/>
              <a:t>Regulation and Inspection</a:t>
            </a:r>
          </a:p>
        </p:txBody>
      </p:sp>
      <p:sp>
        <p:nvSpPr>
          <p:cNvPr id="3" name="TextBox 2">
            <a:extLst>
              <a:ext uri="{FF2B5EF4-FFF2-40B4-BE49-F238E27FC236}">
                <a16:creationId xmlns:a16="http://schemas.microsoft.com/office/drawing/2014/main" id="{D87B59EB-0946-40D1-8BEB-CED883FE1B9D}"/>
              </a:ext>
            </a:extLst>
          </p:cNvPr>
          <p:cNvSpPr txBox="1"/>
          <p:nvPr/>
        </p:nvSpPr>
        <p:spPr>
          <a:xfrm>
            <a:off x="323528" y="1700808"/>
            <a:ext cx="8712968" cy="1538883"/>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800" dirty="0"/>
              <a:t>Companies House is the main regulatory body for Private Sector organisations in the UK</a:t>
            </a:r>
          </a:p>
          <a:p>
            <a:pPr marL="342900" indent="-342900">
              <a:spcBef>
                <a:spcPts val="600"/>
              </a:spcBef>
              <a:spcAft>
                <a:spcPts val="600"/>
              </a:spcAft>
              <a:buFont typeface="Arial" panose="020B0604020202020204" pitchFamily="34" charset="0"/>
              <a:buChar char="•"/>
            </a:pPr>
            <a:r>
              <a:rPr lang="en-GB" sz="2800" dirty="0"/>
              <a:t>Their main responsibilities are to: </a:t>
            </a:r>
          </a:p>
        </p:txBody>
      </p:sp>
      <p:sp>
        <p:nvSpPr>
          <p:cNvPr id="4" name="TextBox 3">
            <a:extLst>
              <a:ext uri="{FF2B5EF4-FFF2-40B4-BE49-F238E27FC236}">
                <a16:creationId xmlns:a16="http://schemas.microsoft.com/office/drawing/2014/main" id="{544B4596-E33D-4FBA-9265-8FE7756C70AE}"/>
              </a:ext>
            </a:extLst>
          </p:cNvPr>
          <p:cNvSpPr txBox="1"/>
          <p:nvPr/>
        </p:nvSpPr>
        <p:spPr>
          <a:xfrm>
            <a:off x="321229" y="1124744"/>
            <a:ext cx="4320480" cy="461665"/>
          </a:xfrm>
          <a:prstGeom prst="rect">
            <a:avLst/>
          </a:prstGeom>
          <a:noFill/>
        </p:spPr>
        <p:txBody>
          <a:bodyPr wrap="square" rtlCol="0">
            <a:spAutoFit/>
          </a:bodyPr>
          <a:lstStyle/>
          <a:p>
            <a:r>
              <a:rPr lang="en-GB" sz="2400" b="1" dirty="0"/>
              <a:t>For the Private Sector</a:t>
            </a:r>
          </a:p>
        </p:txBody>
      </p:sp>
      <p:sp>
        <p:nvSpPr>
          <p:cNvPr id="7" name="TextBox 6">
            <a:extLst>
              <a:ext uri="{FF2B5EF4-FFF2-40B4-BE49-F238E27FC236}">
                <a16:creationId xmlns:a16="http://schemas.microsoft.com/office/drawing/2014/main" id="{6F3D951D-57B2-4ED4-8E9D-5EB9E07648A3}"/>
              </a:ext>
            </a:extLst>
          </p:cNvPr>
          <p:cNvSpPr txBox="1"/>
          <p:nvPr/>
        </p:nvSpPr>
        <p:spPr>
          <a:xfrm>
            <a:off x="1043608" y="3501008"/>
            <a:ext cx="7776864" cy="1692771"/>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incorporate and dissolve limited companies</a:t>
            </a:r>
          </a:p>
          <a:p>
            <a:pPr marL="457200" indent="-457200">
              <a:spcBef>
                <a:spcPts val="600"/>
              </a:spcBef>
              <a:spcAft>
                <a:spcPts val="600"/>
              </a:spcAft>
              <a:buFont typeface="Arial" panose="020B0604020202020204" pitchFamily="34" charset="0"/>
              <a:buChar char="•"/>
            </a:pPr>
            <a:r>
              <a:rPr lang="en-GB" sz="2800" dirty="0"/>
              <a:t>examine and store company information</a:t>
            </a:r>
          </a:p>
          <a:p>
            <a:pPr marL="457200" indent="-457200">
              <a:spcBef>
                <a:spcPts val="600"/>
              </a:spcBef>
              <a:spcAft>
                <a:spcPts val="600"/>
              </a:spcAft>
              <a:buFont typeface="Arial" panose="020B0604020202020204" pitchFamily="34" charset="0"/>
              <a:buChar char="•"/>
            </a:pPr>
            <a:r>
              <a:rPr lang="en-GB" sz="2800" dirty="0"/>
              <a:t>make information available to the public</a:t>
            </a:r>
          </a:p>
        </p:txBody>
      </p:sp>
      <p:sp>
        <p:nvSpPr>
          <p:cNvPr id="8" name="TextBox 7">
            <a:extLst>
              <a:ext uri="{FF2B5EF4-FFF2-40B4-BE49-F238E27FC236}">
                <a16:creationId xmlns:a16="http://schemas.microsoft.com/office/drawing/2014/main" id="{CDE963A3-A04A-4752-8F7E-5282FD0A6178}"/>
              </a:ext>
            </a:extLst>
          </p:cNvPr>
          <p:cNvSpPr txBox="1"/>
          <p:nvPr/>
        </p:nvSpPr>
        <p:spPr>
          <a:xfrm>
            <a:off x="5148064" y="5270430"/>
            <a:ext cx="3672408" cy="369332"/>
          </a:xfrm>
          <a:prstGeom prst="rect">
            <a:avLst/>
          </a:prstGeom>
          <a:noFill/>
        </p:spPr>
        <p:txBody>
          <a:bodyPr wrap="square" rtlCol="0">
            <a:spAutoFit/>
          </a:bodyPr>
          <a:lstStyle/>
          <a:p>
            <a:pPr algn="r"/>
            <a:r>
              <a:rPr lang="en-GB" dirty="0"/>
              <a:t>(Companies House, No Date)</a:t>
            </a:r>
          </a:p>
        </p:txBody>
      </p:sp>
      <p:pic>
        <p:nvPicPr>
          <p:cNvPr id="10" name="Picture 9" descr="Icon&#10;&#10;Description automatically generated">
            <a:hlinkClick r:id="rId2"/>
            <a:extLst>
              <a:ext uri="{FF2B5EF4-FFF2-40B4-BE49-F238E27FC236}">
                <a16:creationId xmlns:a16="http://schemas.microsoft.com/office/drawing/2014/main" id="{7974B52F-A003-4ED5-992A-E6030EC5138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42288" y="5667102"/>
            <a:ext cx="998841" cy="998841"/>
          </a:xfrm>
          <a:prstGeom prst="rect">
            <a:avLst/>
          </a:prstGeom>
        </p:spPr>
      </p:pic>
    </p:spTree>
    <p:extLst>
      <p:ext uri="{BB962C8B-B14F-4D97-AF65-F5344CB8AC3E}">
        <p14:creationId xmlns:p14="http://schemas.microsoft.com/office/powerpoint/2010/main" val="8662584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7" grpId="0" build="p"/>
      <p:bldP spid="8"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2F20C20-C215-4822-A1AF-101EF5207209}"/>
              </a:ext>
            </a:extLst>
          </p:cNvPr>
          <p:cNvSpPr txBox="1"/>
          <p:nvPr/>
        </p:nvSpPr>
        <p:spPr>
          <a:xfrm>
            <a:off x="395536" y="332656"/>
            <a:ext cx="8208912" cy="646331"/>
          </a:xfrm>
          <a:prstGeom prst="rect">
            <a:avLst/>
          </a:prstGeom>
          <a:noFill/>
        </p:spPr>
        <p:txBody>
          <a:bodyPr wrap="square" rtlCol="0">
            <a:spAutoFit/>
          </a:bodyPr>
          <a:lstStyle/>
          <a:p>
            <a:pPr algn="ctr"/>
            <a:r>
              <a:rPr lang="en-GB" sz="3600" b="1" dirty="0"/>
              <a:t>Regulation and Inspection</a:t>
            </a:r>
          </a:p>
        </p:txBody>
      </p:sp>
      <p:sp>
        <p:nvSpPr>
          <p:cNvPr id="3" name="TextBox 2">
            <a:extLst>
              <a:ext uri="{FF2B5EF4-FFF2-40B4-BE49-F238E27FC236}">
                <a16:creationId xmlns:a16="http://schemas.microsoft.com/office/drawing/2014/main" id="{D87B59EB-0946-40D1-8BEB-CED883FE1B9D}"/>
              </a:ext>
            </a:extLst>
          </p:cNvPr>
          <p:cNvSpPr txBox="1"/>
          <p:nvPr/>
        </p:nvSpPr>
        <p:spPr>
          <a:xfrm>
            <a:off x="395536" y="2636912"/>
            <a:ext cx="8712968" cy="1538883"/>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800" dirty="0"/>
              <a:t>The Charity Commission is the main regulatory body for Third Sector organisations in the UK</a:t>
            </a:r>
          </a:p>
          <a:p>
            <a:pPr marL="342900" indent="-342900">
              <a:spcBef>
                <a:spcPts val="600"/>
              </a:spcBef>
              <a:spcAft>
                <a:spcPts val="600"/>
              </a:spcAft>
              <a:buFont typeface="Arial" panose="020B0604020202020204" pitchFamily="34" charset="0"/>
              <a:buChar char="•"/>
            </a:pPr>
            <a:r>
              <a:rPr lang="en-GB" sz="2800" dirty="0"/>
              <a:t>They have a range of responsibilities (see next slide)</a:t>
            </a:r>
          </a:p>
        </p:txBody>
      </p:sp>
      <p:sp>
        <p:nvSpPr>
          <p:cNvPr id="4" name="TextBox 3">
            <a:extLst>
              <a:ext uri="{FF2B5EF4-FFF2-40B4-BE49-F238E27FC236}">
                <a16:creationId xmlns:a16="http://schemas.microsoft.com/office/drawing/2014/main" id="{544B4596-E33D-4FBA-9265-8FE7756C70AE}"/>
              </a:ext>
            </a:extLst>
          </p:cNvPr>
          <p:cNvSpPr txBox="1"/>
          <p:nvPr/>
        </p:nvSpPr>
        <p:spPr>
          <a:xfrm>
            <a:off x="305541" y="1493808"/>
            <a:ext cx="4320480" cy="461665"/>
          </a:xfrm>
          <a:prstGeom prst="rect">
            <a:avLst/>
          </a:prstGeom>
          <a:noFill/>
        </p:spPr>
        <p:txBody>
          <a:bodyPr wrap="square" rtlCol="0">
            <a:spAutoFit/>
          </a:bodyPr>
          <a:lstStyle/>
          <a:p>
            <a:r>
              <a:rPr lang="en-GB" sz="2400" b="1" dirty="0"/>
              <a:t>For the Third Sector</a:t>
            </a:r>
          </a:p>
        </p:txBody>
      </p:sp>
      <p:sp>
        <p:nvSpPr>
          <p:cNvPr id="8" name="TextBox 7">
            <a:extLst>
              <a:ext uri="{FF2B5EF4-FFF2-40B4-BE49-F238E27FC236}">
                <a16:creationId xmlns:a16="http://schemas.microsoft.com/office/drawing/2014/main" id="{CDE963A3-A04A-4752-8F7E-5282FD0A6178}"/>
              </a:ext>
            </a:extLst>
          </p:cNvPr>
          <p:cNvSpPr txBox="1"/>
          <p:nvPr/>
        </p:nvSpPr>
        <p:spPr>
          <a:xfrm>
            <a:off x="5148064" y="5270430"/>
            <a:ext cx="3672408" cy="369332"/>
          </a:xfrm>
          <a:prstGeom prst="rect">
            <a:avLst/>
          </a:prstGeom>
          <a:noFill/>
        </p:spPr>
        <p:txBody>
          <a:bodyPr wrap="square" rtlCol="0">
            <a:spAutoFit/>
          </a:bodyPr>
          <a:lstStyle/>
          <a:p>
            <a:pPr algn="r"/>
            <a:r>
              <a:rPr lang="en-GB" dirty="0"/>
              <a:t>(Charity Commission, No Date)</a:t>
            </a:r>
          </a:p>
        </p:txBody>
      </p:sp>
      <p:pic>
        <p:nvPicPr>
          <p:cNvPr id="10" name="Picture 9" descr="Icon&#10;&#10;Description automatically generated">
            <a:hlinkClick r:id="rId2"/>
            <a:extLst>
              <a:ext uri="{FF2B5EF4-FFF2-40B4-BE49-F238E27FC236}">
                <a16:creationId xmlns:a16="http://schemas.microsoft.com/office/drawing/2014/main" id="{7974B52F-A003-4ED5-992A-E6030EC5138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42288" y="5667102"/>
            <a:ext cx="998841" cy="998841"/>
          </a:xfrm>
          <a:prstGeom prst="rect">
            <a:avLst/>
          </a:prstGeom>
        </p:spPr>
      </p:pic>
    </p:spTree>
    <p:extLst>
      <p:ext uri="{BB962C8B-B14F-4D97-AF65-F5344CB8AC3E}">
        <p14:creationId xmlns:p14="http://schemas.microsoft.com/office/powerpoint/2010/main" val="4894836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8"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2F20C20-C215-4822-A1AF-101EF5207209}"/>
              </a:ext>
            </a:extLst>
          </p:cNvPr>
          <p:cNvSpPr txBox="1"/>
          <p:nvPr/>
        </p:nvSpPr>
        <p:spPr>
          <a:xfrm>
            <a:off x="395536" y="332656"/>
            <a:ext cx="8208912" cy="646331"/>
          </a:xfrm>
          <a:prstGeom prst="rect">
            <a:avLst/>
          </a:prstGeom>
          <a:noFill/>
        </p:spPr>
        <p:txBody>
          <a:bodyPr wrap="square" rtlCol="0">
            <a:spAutoFit/>
          </a:bodyPr>
          <a:lstStyle/>
          <a:p>
            <a:pPr algn="ctr"/>
            <a:r>
              <a:rPr lang="en-GB" sz="3600" b="1" dirty="0"/>
              <a:t>Regulation and Inspection</a:t>
            </a:r>
          </a:p>
        </p:txBody>
      </p:sp>
      <p:sp>
        <p:nvSpPr>
          <p:cNvPr id="3" name="TextBox 2">
            <a:extLst>
              <a:ext uri="{FF2B5EF4-FFF2-40B4-BE49-F238E27FC236}">
                <a16:creationId xmlns:a16="http://schemas.microsoft.com/office/drawing/2014/main" id="{D87B59EB-0946-40D1-8BEB-CED883FE1B9D}"/>
              </a:ext>
            </a:extLst>
          </p:cNvPr>
          <p:cNvSpPr txBox="1"/>
          <p:nvPr/>
        </p:nvSpPr>
        <p:spPr>
          <a:xfrm>
            <a:off x="395536" y="1782011"/>
            <a:ext cx="8712968" cy="3508653"/>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registering eligible organisations in England and Wales which are established for only charitable purposes</a:t>
            </a:r>
          </a:p>
          <a:p>
            <a:pPr marL="342900" indent="-342900">
              <a:spcBef>
                <a:spcPts val="600"/>
              </a:spcBef>
              <a:spcAft>
                <a:spcPts val="600"/>
              </a:spcAft>
              <a:buFont typeface="Arial" panose="020B0604020202020204" pitchFamily="34" charset="0"/>
              <a:buChar char="•"/>
            </a:pPr>
            <a:r>
              <a:rPr lang="en-GB" sz="2400" dirty="0"/>
              <a:t>taking enforcement action when there is malpractice or misconduct</a:t>
            </a:r>
          </a:p>
          <a:p>
            <a:pPr marL="342900" indent="-342900">
              <a:spcBef>
                <a:spcPts val="600"/>
              </a:spcBef>
              <a:spcAft>
                <a:spcPts val="600"/>
              </a:spcAft>
              <a:buFont typeface="Arial" panose="020B0604020202020204" pitchFamily="34" charset="0"/>
              <a:buChar char="•"/>
            </a:pPr>
            <a:r>
              <a:rPr lang="en-GB" sz="2400" dirty="0"/>
              <a:t>ensuring charities meet their legal requirements, including providing information on their activities each year</a:t>
            </a:r>
          </a:p>
          <a:p>
            <a:pPr marL="342900" indent="-342900">
              <a:spcBef>
                <a:spcPts val="600"/>
              </a:spcBef>
              <a:spcAft>
                <a:spcPts val="600"/>
              </a:spcAft>
              <a:buFont typeface="Arial" panose="020B0604020202020204" pitchFamily="34" charset="0"/>
              <a:buChar char="•"/>
            </a:pPr>
            <a:r>
              <a:rPr lang="en-GB" sz="2400" dirty="0"/>
              <a:t>making appropriate information about each registered charity widely available to the public</a:t>
            </a:r>
          </a:p>
        </p:txBody>
      </p:sp>
      <p:sp>
        <p:nvSpPr>
          <p:cNvPr id="4" name="TextBox 3">
            <a:extLst>
              <a:ext uri="{FF2B5EF4-FFF2-40B4-BE49-F238E27FC236}">
                <a16:creationId xmlns:a16="http://schemas.microsoft.com/office/drawing/2014/main" id="{544B4596-E33D-4FBA-9265-8FE7756C70AE}"/>
              </a:ext>
            </a:extLst>
          </p:cNvPr>
          <p:cNvSpPr txBox="1"/>
          <p:nvPr/>
        </p:nvSpPr>
        <p:spPr>
          <a:xfrm>
            <a:off x="179512" y="1145605"/>
            <a:ext cx="6984776" cy="461665"/>
          </a:xfrm>
          <a:prstGeom prst="rect">
            <a:avLst/>
          </a:prstGeom>
          <a:noFill/>
        </p:spPr>
        <p:txBody>
          <a:bodyPr wrap="square" rtlCol="0">
            <a:spAutoFit/>
          </a:bodyPr>
          <a:lstStyle/>
          <a:p>
            <a:r>
              <a:rPr lang="en-GB" sz="2400" dirty="0"/>
              <a:t>The Charity Commission’s responsibilities include:</a:t>
            </a:r>
          </a:p>
        </p:txBody>
      </p:sp>
      <p:sp>
        <p:nvSpPr>
          <p:cNvPr id="8" name="TextBox 7">
            <a:extLst>
              <a:ext uri="{FF2B5EF4-FFF2-40B4-BE49-F238E27FC236}">
                <a16:creationId xmlns:a16="http://schemas.microsoft.com/office/drawing/2014/main" id="{CDE963A3-A04A-4752-8F7E-5282FD0A6178}"/>
              </a:ext>
            </a:extLst>
          </p:cNvPr>
          <p:cNvSpPr txBox="1"/>
          <p:nvPr/>
        </p:nvSpPr>
        <p:spPr>
          <a:xfrm>
            <a:off x="5148064" y="5270430"/>
            <a:ext cx="3672408" cy="369332"/>
          </a:xfrm>
          <a:prstGeom prst="rect">
            <a:avLst/>
          </a:prstGeom>
          <a:noFill/>
        </p:spPr>
        <p:txBody>
          <a:bodyPr wrap="square" rtlCol="0">
            <a:spAutoFit/>
          </a:bodyPr>
          <a:lstStyle/>
          <a:p>
            <a:pPr algn="r"/>
            <a:r>
              <a:rPr lang="en-GB" dirty="0"/>
              <a:t>(Charity Commission, No Date)</a:t>
            </a:r>
          </a:p>
        </p:txBody>
      </p:sp>
      <p:pic>
        <p:nvPicPr>
          <p:cNvPr id="10" name="Picture 9" descr="Icon&#10;&#10;Description automatically generated">
            <a:hlinkClick r:id="rId2"/>
            <a:extLst>
              <a:ext uri="{FF2B5EF4-FFF2-40B4-BE49-F238E27FC236}">
                <a16:creationId xmlns:a16="http://schemas.microsoft.com/office/drawing/2014/main" id="{7974B52F-A003-4ED5-992A-E6030EC5138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42288" y="5667102"/>
            <a:ext cx="998841" cy="998841"/>
          </a:xfrm>
          <a:prstGeom prst="rect">
            <a:avLst/>
          </a:prstGeom>
        </p:spPr>
      </p:pic>
    </p:spTree>
    <p:extLst>
      <p:ext uri="{BB962C8B-B14F-4D97-AF65-F5344CB8AC3E}">
        <p14:creationId xmlns:p14="http://schemas.microsoft.com/office/powerpoint/2010/main" val="21924841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8"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FC1793-DE39-45C6-9F61-3D05E2A6A4F5}"/>
              </a:ext>
            </a:extLst>
          </p:cNvPr>
          <p:cNvSpPr>
            <a:spLocks noGrp="1"/>
          </p:cNvSpPr>
          <p:nvPr>
            <p:ph type="title"/>
          </p:nvPr>
        </p:nvSpPr>
        <p:spPr>
          <a:xfrm>
            <a:off x="457200" y="274638"/>
            <a:ext cx="8229600" cy="850106"/>
          </a:xfrm>
        </p:spPr>
        <p:txBody>
          <a:bodyPr>
            <a:normAutofit/>
          </a:bodyPr>
          <a:lstStyle/>
          <a:p>
            <a:r>
              <a:rPr lang="en-GB" sz="3600" b="1" dirty="0"/>
              <a:t>Practical Exercise</a:t>
            </a:r>
          </a:p>
        </p:txBody>
      </p:sp>
      <p:sp>
        <p:nvSpPr>
          <p:cNvPr id="3" name="TextBox 2">
            <a:extLst>
              <a:ext uri="{FF2B5EF4-FFF2-40B4-BE49-F238E27FC236}">
                <a16:creationId xmlns:a16="http://schemas.microsoft.com/office/drawing/2014/main" id="{5993556C-1045-4FD5-8BA8-0059E4385070}"/>
              </a:ext>
            </a:extLst>
          </p:cNvPr>
          <p:cNvSpPr txBox="1"/>
          <p:nvPr/>
        </p:nvSpPr>
        <p:spPr>
          <a:xfrm>
            <a:off x="323528" y="1268760"/>
            <a:ext cx="8424936" cy="3570208"/>
          </a:xfrm>
          <a:prstGeom prst="rect">
            <a:avLst/>
          </a:prstGeom>
          <a:noFill/>
        </p:spPr>
        <p:txBody>
          <a:bodyPr wrap="square" rtlCol="0">
            <a:spAutoFit/>
          </a:bodyPr>
          <a:lstStyle/>
          <a:p>
            <a:pPr algn="ctr">
              <a:spcBef>
                <a:spcPts val="600"/>
              </a:spcBef>
              <a:spcAft>
                <a:spcPts val="600"/>
              </a:spcAft>
            </a:pPr>
            <a:r>
              <a:rPr lang="en-GB" sz="2800" i="1" dirty="0"/>
              <a:t>Can you identify whether an organisation is Public, Private or Third Sector?</a:t>
            </a:r>
          </a:p>
          <a:p>
            <a:pPr algn="ctr">
              <a:spcBef>
                <a:spcPts val="600"/>
              </a:spcBef>
              <a:spcAft>
                <a:spcPts val="600"/>
              </a:spcAft>
            </a:pPr>
            <a:r>
              <a:rPr lang="en-GB" sz="2800" i="1" dirty="0"/>
              <a:t>On the next slide is a list of organisations.</a:t>
            </a:r>
          </a:p>
          <a:p>
            <a:pPr algn="ctr">
              <a:spcBef>
                <a:spcPts val="600"/>
              </a:spcBef>
              <a:spcAft>
                <a:spcPts val="600"/>
              </a:spcAft>
            </a:pPr>
            <a:r>
              <a:rPr lang="en-GB" sz="2800" i="1" dirty="0"/>
              <a:t>Using some of the sources we have just discussed and your research skills categorise the organisations.</a:t>
            </a:r>
          </a:p>
          <a:p>
            <a:pPr algn="ctr">
              <a:spcBef>
                <a:spcPts val="600"/>
              </a:spcBef>
              <a:spcAft>
                <a:spcPts val="600"/>
              </a:spcAft>
            </a:pPr>
            <a:r>
              <a:rPr lang="en-GB" sz="2800" i="1" dirty="0"/>
              <a:t>Record your answers on the Guided Study Sheet Provided.</a:t>
            </a:r>
          </a:p>
        </p:txBody>
      </p:sp>
      <p:pic>
        <p:nvPicPr>
          <p:cNvPr id="7" name="Picture 6" descr="Icon&#10;&#10;Description automatically generated">
            <a:extLst>
              <a:ext uri="{FF2B5EF4-FFF2-40B4-BE49-F238E27FC236}">
                <a16:creationId xmlns:a16="http://schemas.microsoft.com/office/drawing/2014/main" id="{65196064-4DE0-4465-B8D3-23260E8D335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51920" y="4818970"/>
            <a:ext cx="1540539" cy="1540539"/>
          </a:xfrm>
          <a:prstGeom prst="rect">
            <a:avLst/>
          </a:prstGeom>
        </p:spPr>
      </p:pic>
    </p:spTree>
    <p:extLst>
      <p:ext uri="{BB962C8B-B14F-4D97-AF65-F5344CB8AC3E}">
        <p14:creationId xmlns:p14="http://schemas.microsoft.com/office/powerpoint/2010/main" val="31813731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FC1793-DE39-45C6-9F61-3D05E2A6A4F5}"/>
              </a:ext>
            </a:extLst>
          </p:cNvPr>
          <p:cNvSpPr>
            <a:spLocks noGrp="1"/>
          </p:cNvSpPr>
          <p:nvPr>
            <p:ph type="title"/>
          </p:nvPr>
        </p:nvSpPr>
        <p:spPr>
          <a:xfrm>
            <a:off x="457200" y="274638"/>
            <a:ext cx="8229600" cy="850106"/>
          </a:xfrm>
        </p:spPr>
        <p:txBody>
          <a:bodyPr>
            <a:normAutofit/>
          </a:bodyPr>
          <a:lstStyle/>
          <a:p>
            <a:r>
              <a:rPr lang="en-GB" sz="3600" b="1" dirty="0"/>
              <a:t>Practical Exercise</a:t>
            </a:r>
          </a:p>
        </p:txBody>
      </p:sp>
      <p:sp>
        <p:nvSpPr>
          <p:cNvPr id="3" name="TextBox 2">
            <a:extLst>
              <a:ext uri="{FF2B5EF4-FFF2-40B4-BE49-F238E27FC236}">
                <a16:creationId xmlns:a16="http://schemas.microsoft.com/office/drawing/2014/main" id="{5993556C-1045-4FD5-8BA8-0059E4385070}"/>
              </a:ext>
            </a:extLst>
          </p:cNvPr>
          <p:cNvSpPr txBox="1"/>
          <p:nvPr/>
        </p:nvSpPr>
        <p:spPr>
          <a:xfrm>
            <a:off x="436375" y="1125318"/>
            <a:ext cx="8424936" cy="4616648"/>
          </a:xfrm>
          <a:prstGeom prst="rect">
            <a:avLst/>
          </a:prstGeom>
          <a:noFill/>
        </p:spPr>
        <p:txBody>
          <a:bodyPr wrap="square" rtlCol="0">
            <a:spAutoFit/>
          </a:bodyPr>
          <a:lstStyle/>
          <a:p>
            <a:pPr marL="514350" indent="-514350">
              <a:spcBef>
                <a:spcPts val="600"/>
              </a:spcBef>
              <a:spcAft>
                <a:spcPts val="600"/>
              </a:spcAft>
              <a:buFont typeface="+mj-lt"/>
              <a:buAutoNum type="alphaLcPeriod"/>
            </a:pPr>
            <a:r>
              <a:rPr lang="en-GB" sz="2800" dirty="0"/>
              <a:t>Barnardo’s Cymru</a:t>
            </a:r>
          </a:p>
          <a:p>
            <a:pPr marL="514350" indent="-514350">
              <a:spcBef>
                <a:spcPts val="600"/>
              </a:spcBef>
              <a:spcAft>
                <a:spcPts val="600"/>
              </a:spcAft>
              <a:buFont typeface="+mj-lt"/>
              <a:buAutoNum type="alphaLcPeriod"/>
            </a:pPr>
            <a:r>
              <a:rPr lang="en-GB" sz="2800" dirty="0"/>
              <a:t>BUPA</a:t>
            </a:r>
          </a:p>
          <a:p>
            <a:pPr marL="514350" indent="-514350">
              <a:spcBef>
                <a:spcPts val="600"/>
              </a:spcBef>
              <a:spcAft>
                <a:spcPts val="600"/>
              </a:spcAft>
              <a:buFont typeface="+mj-lt"/>
              <a:buAutoNum type="alphaLcPeriod"/>
            </a:pPr>
            <a:r>
              <a:rPr lang="en-GB" sz="2800" dirty="0"/>
              <a:t>Care &amp; Repair Carmarthenshire</a:t>
            </a:r>
          </a:p>
          <a:p>
            <a:pPr marL="514350" indent="-514350">
              <a:spcBef>
                <a:spcPts val="600"/>
              </a:spcBef>
              <a:spcAft>
                <a:spcPts val="600"/>
              </a:spcAft>
              <a:buFont typeface="+mj-lt"/>
              <a:buAutoNum type="alphaLcPeriod"/>
            </a:pPr>
            <a:r>
              <a:rPr lang="en-GB" sz="2800" dirty="0"/>
              <a:t>G4S</a:t>
            </a:r>
          </a:p>
          <a:p>
            <a:pPr marL="514350" indent="-514350">
              <a:spcBef>
                <a:spcPts val="600"/>
              </a:spcBef>
              <a:spcAft>
                <a:spcPts val="600"/>
              </a:spcAft>
              <a:buFont typeface="+mj-lt"/>
              <a:buAutoNum type="alphaLcPeriod"/>
            </a:pPr>
            <a:r>
              <a:rPr lang="en-GB" sz="2800" dirty="0"/>
              <a:t>Higher Education Funding Council for Wales</a:t>
            </a:r>
          </a:p>
          <a:p>
            <a:pPr marL="514350" indent="-514350">
              <a:spcBef>
                <a:spcPts val="600"/>
              </a:spcBef>
              <a:spcAft>
                <a:spcPts val="600"/>
              </a:spcAft>
              <a:buFont typeface="+mj-lt"/>
              <a:buAutoNum type="alphaLcPeriod"/>
            </a:pPr>
            <a:r>
              <a:rPr lang="en-GB" sz="2800" dirty="0"/>
              <a:t>Leonard Cheshire</a:t>
            </a:r>
          </a:p>
          <a:p>
            <a:pPr marL="514350" indent="-514350">
              <a:spcBef>
                <a:spcPts val="600"/>
              </a:spcBef>
              <a:spcAft>
                <a:spcPts val="600"/>
              </a:spcAft>
              <a:buFont typeface="+mj-lt"/>
              <a:buAutoNum type="alphaLcPeriod"/>
            </a:pPr>
            <a:r>
              <a:rPr lang="en-GB" sz="2800" dirty="0"/>
              <a:t>National Resources Wales</a:t>
            </a:r>
          </a:p>
          <a:p>
            <a:pPr marL="514350" indent="-514350">
              <a:spcBef>
                <a:spcPts val="600"/>
              </a:spcBef>
              <a:spcAft>
                <a:spcPts val="600"/>
              </a:spcAft>
              <a:buFont typeface="+mj-lt"/>
              <a:buAutoNum type="alphaLcPeriod"/>
            </a:pPr>
            <a:r>
              <a:rPr lang="en-GB" sz="2800" dirty="0"/>
              <a:t>West Wales Advocacy</a:t>
            </a:r>
          </a:p>
        </p:txBody>
      </p:sp>
    </p:spTree>
    <p:extLst>
      <p:ext uri="{BB962C8B-B14F-4D97-AF65-F5344CB8AC3E}">
        <p14:creationId xmlns:p14="http://schemas.microsoft.com/office/powerpoint/2010/main" val="2998271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57DD73CF-A7D0-4E19-898F-AA98C5CCDE5F}"/>
              </a:ext>
            </a:extLst>
          </p:cNvPr>
          <p:cNvSpPr>
            <a:spLocks noGrp="1"/>
          </p:cNvSpPr>
          <p:nvPr>
            <p:ph type="title"/>
          </p:nvPr>
        </p:nvSpPr>
        <p:spPr>
          <a:xfrm>
            <a:off x="251520" y="132398"/>
            <a:ext cx="8229600" cy="562074"/>
          </a:xfrm>
        </p:spPr>
        <p:txBody>
          <a:bodyPr>
            <a:normAutofit fontScale="90000"/>
          </a:bodyPr>
          <a:lstStyle/>
          <a:p>
            <a:r>
              <a:rPr lang="en-GB" b="1" dirty="0"/>
              <a:t>References</a:t>
            </a:r>
          </a:p>
        </p:txBody>
      </p:sp>
      <p:sp>
        <p:nvSpPr>
          <p:cNvPr id="6" name="Content Placeholder 5">
            <a:extLst>
              <a:ext uri="{FF2B5EF4-FFF2-40B4-BE49-F238E27FC236}">
                <a16:creationId xmlns:a16="http://schemas.microsoft.com/office/drawing/2014/main" id="{FB62328F-B33A-471F-BD6F-2AB7AA31A305}"/>
              </a:ext>
            </a:extLst>
          </p:cNvPr>
          <p:cNvSpPr txBox="1">
            <a:spLocks/>
          </p:cNvSpPr>
          <p:nvPr/>
        </p:nvSpPr>
        <p:spPr>
          <a:xfrm>
            <a:off x="187117" y="2625541"/>
            <a:ext cx="8928992" cy="562074"/>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spcBef>
                <a:spcPts val="0"/>
              </a:spcBef>
              <a:buFont typeface="Arial" panose="020B0604020202020204" pitchFamily="34" charset="0"/>
              <a:buNone/>
            </a:pPr>
            <a:r>
              <a:rPr lang="en-GB" altLang="en-US" sz="1800" dirty="0">
                <a:latin typeface="+mj-lt"/>
              </a:rPr>
              <a:t>Cabinet Office (2016) </a:t>
            </a:r>
            <a:r>
              <a:rPr lang="en-GB" altLang="en-US" sz="1800" i="1" dirty="0">
                <a:latin typeface="+mj-lt"/>
              </a:rPr>
              <a:t>Classification Of Public Bodies: Guidance For Departments </a:t>
            </a:r>
            <a:r>
              <a:rPr lang="en-GB" altLang="en-US" sz="1800" dirty="0">
                <a:latin typeface="+mj-lt"/>
              </a:rPr>
              <a:t>Available at: </a:t>
            </a:r>
            <a:r>
              <a:rPr lang="en-GB" altLang="en-US" sz="1800" dirty="0">
                <a:latin typeface="+mj-lt"/>
                <a:hlinkClick r:id="rId3"/>
              </a:rPr>
              <a:t>https://assets.publishing.service.gov.uk/government/uploads/system/uploads/attachment_data/file/519571/Classification-of-Public_Bodies-Guidance-for-Departments.pdf</a:t>
            </a:r>
            <a:r>
              <a:rPr lang="en-GB" altLang="en-US" sz="1800" dirty="0">
                <a:latin typeface="+mj-lt"/>
              </a:rPr>
              <a:t>  [Accessed 21/03/2022]</a:t>
            </a:r>
            <a:endParaRPr lang="en-GB" sz="1800" dirty="0">
              <a:latin typeface="+mj-lt"/>
            </a:endParaRPr>
          </a:p>
        </p:txBody>
      </p:sp>
      <p:sp>
        <p:nvSpPr>
          <p:cNvPr id="10" name="Content Placeholder 5">
            <a:extLst>
              <a:ext uri="{FF2B5EF4-FFF2-40B4-BE49-F238E27FC236}">
                <a16:creationId xmlns:a16="http://schemas.microsoft.com/office/drawing/2014/main" id="{88BD4AAA-8E15-49CD-831F-EE6420370A8F}"/>
              </a:ext>
            </a:extLst>
          </p:cNvPr>
          <p:cNvSpPr txBox="1">
            <a:spLocks/>
          </p:cNvSpPr>
          <p:nvPr/>
        </p:nvSpPr>
        <p:spPr>
          <a:xfrm>
            <a:off x="194792" y="1570782"/>
            <a:ext cx="8928992" cy="562074"/>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spcBef>
                <a:spcPts val="0"/>
              </a:spcBef>
              <a:buFont typeface="Arial" panose="020B0604020202020204" pitchFamily="34" charset="0"/>
              <a:buNone/>
            </a:pPr>
            <a:r>
              <a:rPr lang="en-GB" altLang="en-US" sz="1800" dirty="0">
                <a:latin typeface="+mj-lt"/>
              </a:rPr>
              <a:t>Barnardo’s (2022) </a:t>
            </a:r>
            <a:r>
              <a:rPr lang="en-GB" altLang="en-US" sz="1800" i="1" dirty="0">
                <a:latin typeface="+mj-lt"/>
              </a:rPr>
              <a:t>Family Support Parc Visitors Centre </a:t>
            </a:r>
            <a:r>
              <a:rPr lang="en-GB" altLang="en-US" sz="1800" dirty="0">
                <a:latin typeface="+mj-lt"/>
              </a:rPr>
              <a:t>Available at: </a:t>
            </a:r>
            <a:r>
              <a:rPr lang="en-GB" altLang="en-US" sz="1800" dirty="0">
                <a:latin typeface="+mj-lt"/>
                <a:hlinkClick r:id="rId4"/>
              </a:rPr>
              <a:t>https://www.barnardos.org.uk/what-we-do/services/family-support-parc-visitors-centre</a:t>
            </a:r>
            <a:r>
              <a:rPr lang="en-GB" altLang="en-US" sz="1800" dirty="0">
                <a:latin typeface="+mj-lt"/>
              </a:rPr>
              <a:t>  [Accessed 24/03/2022]</a:t>
            </a:r>
            <a:endParaRPr lang="en-GB" sz="1800" dirty="0">
              <a:latin typeface="+mj-lt"/>
            </a:endParaRPr>
          </a:p>
        </p:txBody>
      </p:sp>
      <p:sp>
        <p:nvSpPr>
          <p:cNvPr id="14" name="Content Placeholder 5">
            <a:extLst>
              <a:ext uri="{FF2B5EF4-FFF2-40B4-BE49-F238E27FC236}">
                <a16:creationId xmlns:a16="http://schemas.microsoft.com/office/drawing/2014/main" id="{C0753D61-20BA-41E0-8373-8B77838214C2}"/>
              </a:ext>
            </a:extLst>
          </p:cNvPr>
          <p:cNvSpPr txBox="1">
            <a:spLocks/>
          </p:cNvSpPr>
          <p:nvPr/>
        </p:nvSpPr>
        <p:spPr>
          <a:xfrm>
            <a:off x="171363" y="3933056"/>
            <a:ext cx="8928992" cy="562074"/>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spcBef>
                <a:spcPts val="0"/>
              </a:spcBef>
              <a:buFont typeface="Arial" panose="020B0604020202020204" pitchFamily="34" charset="0"/>
              <a:buNone/>
            </a:pPr>
            <a:r>
              <a:rPr lang="en-GB" altLang="en-US" sz="1800" dirty="0">
                <a:latin typeface="+mj-lt"/>
              </a:rPr>
              <a:t>Care Inspectorate Wales (2021) </a:t>
            </a:r>
            <a:r>
              <a:rPr lang="en-GB" altLang="en-US" sz="1800" i="1" dirty="0">
                <a:latin typeface="+mj-lt"/>
              </a:rPr>
              <a:t>‘Let me flourish’ - national review of early help, care and support and transition for disabled children in Wales </a:t>
            </a:r>
            <a:r>
              <a:rPr lang="en-GB" altLang="en-US" sz="1800" dirty="0">
                <a:latin typeface="+mj-lt"/>
              </a:rPr>
              <a:t>Available at: </a:t>
            </a:r>
            <a:r>
              <a:rPr lang="en-GB" altLang="en-US" sz="1800" dirty="0">
                <a:latin typeface="+mj-lt"/>
                <a:hlinkClick r:id="rId5"/>
              </a:rPr>
              <a:t>https://careinspectorate.wales/let-me-flourish-national-review-early-help-care-and-support-and-transition-disabled-children-wales</a:t>
            </a:r>
            <a:r>
              <a:rPr lang="en-GB" altLang="en-US" sz="1800" dirty="0">
                <a:latin typeface="+mj-lt"/>
              </a:rPr>
              <a:t>  [Accessed 24/03/2022]</a:t>
            </a:r>
            <a:endParaRPr lang="en-GB" sz="1800" dirty="0">
              <a:latin typeface="+mj-lt"/>
            </a:endParaRPr>
          </a:p>
        </p:txBody>
      </p:sp>
      <p:sp>
        <p:nvSpPr>
          <p:cNvPr id="15" name="Content Placeholder 5">
            <a:extLst>
              <a:ext uri="{FF2B5EF4-FFF2-40B4-BE49-F238E27FC236}">
                <a16:creationId xmlns:a16="http://schemas.microsoft.com/office/drawing/2014/main" id="{58C882FE-DE31-498E-895C-ED343628DDA8}"/>
              </a:ext>
            </a:extLst>
          </p:cNvPr>
          <p:cNvSpPr txBox="1">
            <a:spLocks/>
          </p:cNvSpPr>
          <p:nvPr/>
        </p:nvSpPr>
        <p:spPr>
          <a:xfrm>
            <a:off x="223527" y="764704"/>
            <a:ext cx="8928992" cy="562074"/>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457200">
              <a:spcBef>
                <a:spcPts val="0"/>
              </a:spcBef>
              <a:buFont typeface="Arial" panose="020B0604020202020204" pitchFamily="34" charset="0"/>
              <a:buNone/>
            </a:pPr>
            <a:r>
              <a:rPr lang="en-GB" altLang="en-US" sz="1800" dirty="0">
                <a:latin typeface="+mj-lt"/>
              </a:rPr>
              <a:t>Action for Children (2022) </a:t>
            </a:r>
            <a:r>
              <a:rPr lang="en-GB" altLang="en-US" sz="1800" i="1" dirty="0">
                <a:latin typeface="+mj-lt"/>
              </a:rPr>
              <a:t>The Hawthorn Project </a:t>
            </a:r>
            <a:r>
              <a:rPr lang="en-GB" altLang="en-US" sz="1800" dirty="0">
                <a:latin typeface="+mj-lt"/>
              </a:rPr>
              <a:t>Available at: </a:t>
            </a:r>
            <a:r>
              <a:rPr lang="en-GB" altLang="en-US" sz="1800" dirty="0">
                <a:latin typeface="+mj-lt"/>
                <a:hlinkClick r:id="rId6"/>
              </a:rPr>
              <a:t>https://afcwestwales.co.uk/the-hawthorn-project/</a:t>
            </a:r>
            <a:r>
              <a:rPr lang="en-GB" altLang="en-US" sz="1800" dirty="0">
                <a:latin typeface="+mj-lt"/>
              </a:rPr>
              <a:t>  [Accessed 24/03/2022]</a:t>
            </a:r>
            <a:endParaRPr lang="en-GB" sz="1800" dirty="0">
              <a:latin typeface="+mj-lt"/>
            </a:endParaRPr>
          </a:p>
        </p:txBody>
      </p:sp>
    </p:spTree>
    <p:extLst>
      <p:ext uri="{BB962C8B-B14F-4D97-AF65-F5344CB8AC3E}">
        <p14:creationId xmlns:p14="http://schemas.microsoft.com/office/powerpoint/2010/main" val="93169776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57DD73CF-A7D0-4E19-898F-AA98C5CCDE5F}"/>
              </a:ext>
            </a:extLst>
          </p:cNvPr>
          <p:cNvSpPr>
            <a:spLocks noGrp="1"/>
          </p:cNvSpPr>
          <p:nvPr>
            <p:ph type="title"/>
          </p:nvPr>
        </p:nvSpPr>
        <p:spPr>
          <a:xfrm>
            <a:off x="251520" y="132398"/>
            <a:ext cx="8229600" cy="562074"/>
          </a:xfrm>
        </p:spPr>
        <p:txBody>
          <a:bodyPr>
            <a:normAutofit fontScale="90000"/>
          </a:bodyPr>
          <a:lstStyle/>
          <a:p>
            <a:r>
              <a:rPr lang="en-GB" b="1" dirty="0"/>
              <a:t>References</a:t>
            </a:r>
          </a:p>
        </p:txBody>
      </p:sp>
      <p:sp>
        <p:nvSpPr>
          <p:cNvPr id="16" name="Content Placeholder 5">
            <a:extLst>
              <a:ext uri="{FF2B5EF4-FFF2-40B4-BE49-F238E27FC236}">
                <a16:creationId xmlns:a16="http://schemas.microsoft.com/office/drawing/2014/main" id="{141CFA79-0EDB-4ABB-8A42-6723AC7A371E}"/>
              </a:ext>
            </a:extLst>
          </p:cNvPr>
          <p:cNvSpPr txBox="1">
            <a:spLocks/>
          </p:cNvSpPr>
          <p:nvPr/>
        </p:nvSpPr>
        <p:spPr>
          <a:xfrm>
            <a:off x="323528" y="2276872"/>
            <a:ext cx="8928992" cy="562074"/>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spcBef>
                <a:spcPts val="0"/>
              </a:spcBef>
              <a:buFont typeface="Arial" panose="020B0604020202020204" pitchFamily="34" charset="0"/>
              <a:buNone/>
            </a:pPr>
            <a:r>
              <a:rPr lang="en-GB" altLang="en-US" sz="1800" dirty="0">
                <a:latin typeface="+mj-lt"/>
              </a:rPr>
              <a:t>Children’s Commissioner for Wales (No Date) </a:t>
            </a:r>
            <a:r>
              <a:rPr lang="en-GB" altLang="en-US" sz="1800" i="1" dirty="0">
                <a:latin typeface="+mj-lt"/>
              </a:rPr>
              <a:t>Mental health for all </a:t>
            </a:r>
            <a:r>
              <a:rPr lang="en-GB" altLang="en-US" sz="1800" dirty="0">
                <a:latin typeface="+mj-lt"/>
              </a:rPr>
              <a:t>Available at: </a:t>
            </a:r>
            <a:r>
              <a:rPr lang="en-GB" altLang="en-US" sz="1800" dirty="0">
                <a:latin typeface="+mj-lt"/>
                <a:hlinkClick r:id="rId3"/>
              </a:rPr>
              <a:t>https://www.childcomwales.org.uk/our-work/sallys-blog/mental-health-for-all/</a:t>
            </a:r>
            <a:r>
              <a:rPr lang="en-GB" altLang="en-US" sz="1800" dirty="0">
                <a:latin typeface="+mj-lt"/>
              </a:rPr>
              <a:t>  [Accessed 24/03/2022]</a:t>
            </a:r>
            <a:endParaRPr lang="en-GB" sz="1800" dirty="0">
              <a:latin typeface="+mj-lt"/>
            </a:endParaRPr>
          </a:p>
        </p:txBody>
      </p:sp>
      <p:sp>
        <p:nvSpPr>
          <p:cNvPr id="8" name="Content Placeholder 5">
            <a:extLst>
              <a:ext uri="{FF2B5EF4-FFF2-40B4-BE49-F238E27FC236}">
                <a16:creationId xmlns:a16="http://schemas.microsoft.com/office/drawing/2014/main" id="{CC3B3EDD-D0C8-407A-B67A-AB7134779B5C}"/>
              </a:ext>
            </a:extLst>
          </p:cNvPr>
          <p:cNvSpPr txBox="1">
            <a:spLocks/>
          </p:cNvSpPr>
          <p:nvPr/>
        </p:nvSpPr>
        <p:spPr>
          <a:xfrm>
            <a:off x="282657" y="3472126"/>
            <a:ext cx="8928992" cy="562074"/>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spcBef>
                <a:spcPts val="0"/>
              </a:spcBef>
              <a:buFont typeface="Arial" panose="020B0604020202020204" pitchFamily="34" charset="0"/>
              <a:buNone/>
            </a:pPr>
            <a:r>
              <a:rPr lang="en-GB" altLang="en-US" sz="1800" dirty="0">
                <a:latin typeface="+mj-lt"/>
              </a:rPr>
              <a:t>Companies House (No Date) </a:t>
            </a:r>
            <a:r>
              <a:rPr lang="en-GB" altLang="en-US" sz="1800" i="1" dirty="0">
                <a:latin typeface="+mj-lt"/>
              </a:rPr>
              <a:t>About Us: Our Responsibilities </a:t>
            </a:r>
            <a:r>
              <a:rPr lang="en-GB" altLang="en-US" sz="1800" dirty="0">
                <a:latin typeface="+mj-lt"/>
              </a:rPr>
              <a:t>Available at: </a:t>
            </a:r>
            <a:r>
              <a:rPr lang="en-GB" altLang="en-US" sz="1800" dirty="0">
                <a:latin typeface="+mj-lt"/>
                <a:hlinkClick r:id="rId4"/>
              </a:rPr>
              <a:t>https://www.gov.uk/government/organisations/companies-house/about</a:t>
            </a:r>
            <a:r>
              <a:rPr lang="en-GB" altLang="en-US" sz="1800" dirty="0">
                <a:latin typeface="+mj-lt"/>
              </a:rPr>
              <a:t>  [Accessed 24/03/2022]</a:t>
            </a:r>
            <a:endParaRPr lang="en-GB" sz="1800" dirty="0">
              <a:latin typeface="+mj-lt"/>
            </a:endParaRPr>
          </a:p>
        </p:txBody>
      </p:sp>
      <p:sp>
        <p:nvSpPr>
          <p:cNvPr id="9" name="Content Placeholder 5">
            <a:extLst>
              <a:ext uri="{FF2B5EF4-FFF2-40B4-BE49-F238E27FC236}">
                <a16:creationId xmlns:a16="http://schemas.microsoft.com/office/drawing/2014/main" id="{B240A1B9-9C8F-4D36-ACA2-04401BDE3C63}"/>
              </a:ext>
            </a:extLst>
          </p:cNvPr>
          <p:cNvSpPr txBox="1">
            <a:spLocks/>
          </p:cNvSpPr>
          <p:nvPr/>
        </p:nvSpPr>
        <p:spPr>
          <a:xfrm>
            <a:off x="302905" y="1046615"/>
            <a:ext cx="8928992" cy="562074"/>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spcBef>
                <a:spcPts val="0"/>
              </a:spcBef>
              <a:buFont typeface="Arial" panose="020B0604020202020204" pitchFamily="34" charset="0"/>
              <a:buNone/>
            </a:pPr>
            <a:r>
              <a:rPr lang="en-GB" altLang="en-US" sz="1800" dirty="0">
                <a:latin typeface="+mj-lt"/>
              </a:rPr>
              <a:t>Charity Commission for England and Wales(No Date) </a:t>
            </a:r>
            <a:r>
              <a:rPr lang="en-GB" altLang="en-US" sz="1800" i="1" dirty="0">
                <a:latin typeface="+mj-lt"/>
              </a:rPr>
              <a:t>About Us: Our Responsibilities </a:t>
            </a:r>
            <a:r>
              <a:rPr lang="en-GB" altLang="en-US" sz="1800" dirty="0">
                <a:latin typeface="+mj-lt"/>
              </a:rPr>
              <a:t>Available at: </a:t>
            </a:r>
            <a:r>
              <a:rPr lang="en-GB" altLang="en-US" sz="1800" dirty="0">
                <a:latin typeface="+mj-lt"/>
                <a:hlinkClick r:id="rId5"/>
              </a:rPr>
              <a:t>https://www.gov.uk/government/organisations/charity-commission/about#:~:text=We%20are%20the%20regulator%20of,to%2Ddate%20register%20of%20charities</a:t>
            </a:r>
            <a:r>
              <a:rPr lang="en-GB" altLang="en-US" sz="1800" dirty="0">
                <a:latin typeface="+mj-lt"/>
              </a:rPr>
              <a:t>.  [Accessed 24/03/2022]</a:t>
            </a:r>
            <a:endParaRPr lang="en-GB" sz="1800" dirty="0">
              <a:latin typeface="+mj-lt"/>
            </a:endParaRPr>
          </a:p>
        </p:txBody>
      </p:sp>
    </p:spTree>
    <p:extLst>
      <p:ext uri="{BB962C8B-B14F-4D97-AF65-F5344CB8AC3E}">
        <p14:creationId xmlns:p14="http://schemas.microsoft.com/office/powerpoint/2010/main" val="357213407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57DD73CF-A7D0-4E19-898F-AA98C5CCDE5F}"/>
              </a:ext>
            </a:extLst>
          </p:cNvPr>
          <p:cNvSpPr>
            <a:spLocks noGrp="1"/>
          </p:cNvSpPr>
          <p:nvPr>
            <p:ph type="title"/>
          </p:nvPr>
        </p:nvSpPr>
        <p:spPr>
          <a:xfrm>
            <a:off x="251520" y="132398"/>
            <a:ext cx="8229600" cy="562074"/>
          </a:xfrm>
        </p:spPr>
        <p:txBody>
          <a:bodyPr>
            <a:normAutofit fontScale="90000"/>
          </a:bodyPr>
          <a:lstStyle/>
          <a:p>
            <a:r>
              <a:rPr lang="en-GB" b="1" dirty="0"/>
              <a:t>References</a:t>
            </a:r>
          </a:p>
        </p:txBody>
      </p:sp>
      <p:sp>
        <p:nvSpPr>
          <p:cNvPr id="11" name="Content Placeholder 5">
            <a:extLst>
              <a:ext uri="{FF2B5EF4-FFF2-40B4-BE49-F238E27FC236}">
                <a16:creationId xmlns:a16="http://schemas.microsoft.com/office/drawing/2014/main" id="{FC0ABE1E-13EE-4FF4-A981-93CF7599AD4B}"/>
              </a:ext>
            </a:extLst>
          </p:cNvPr>
          <p:cNvSpPr txBox="1">
            <a:spLocks/>
          </p:cNvSpPr>
          <p:nvPr/>
        </p:nvSpPr>
        <p:spPr>
          <a:xfrm>
            <a:off x="215008" y="3356992"/>
            <a:ext cx="8784976" cy="562074"/>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Font typeface="Arial" panose="020B0604020202020204" pitchFamily="34" charset="0"/>
              <a:buNone/>
            </a:pPr>
            <a:r>
              <a:rPr lang="en-GB" altLang="en-US" sz="1800" dirty="0" err="1">
                <a:latin typeface="+mj-lt"/>
              </a:rPr>
              <a:t>Hashimzade</a:t>
            </a:r>
            <a:r>
              <a:rPr lang="en-GB" altLang="en-US" sz="1800" dirty="0">
                <a:latin typeface="+mj-lt"/>
              </a:rPr>
              <a:t>, N., Myles, G., &amp; Black, J. (2017) </a:t>
            </a:r>
            <a:r>
              <a:rPr lang="en-GB" altLang="en-US" sz="1800" i="1" dirty="0">
                <a:latin typeface="+mj-lt"/>
              </a:rPr>
              <a:t>A Dictionary of Economics</a:t>
            </a:r>
            <a:r>
              <a:rPr lang="en-GB" altLang="en-US" sz="1800" dirty="0">
                <a:latin typeface="+mj-lt"/>
              </a:rPr>
              <a:t>. : Oxford University Press. </a:t>
            </a:r>
            <a:r>
              <a:rPr lang="en-GB" altLang="en-US" sz="1800" dirty="0">
                <a:latin typeface="+mj-lt"/>
                <a:hlinkClick r:id="rId3"/>
              </a:rPr>
              <a:t>https://www.oxfordreference.com/view/10.1093/acref/9780198759430.001.0001/acref-9780198759430-e-2518</a:t>
            </a:r>
            <a:r>
              <a:rPr lang="en-GB" altLang="en-US" sz="1800" dirty="0">
                <a:latin typeface="+mj-lt"/>
              </a:rPr>
              <a:t> [Accessed 15/03/2022]</a:t>
            </a:r>
            <a:endParaRPr lang="en-GB" sz="1800" dirty="0">
              <a:latin typeface="+mj-lt"/>
            </a:endParaRPr>
          </a:p>
        </p:txBody>
      </p:sp>
      <p:sp>
        <p:nvSpPr>
          <p:cNvPr id="12" name="Content Placeholder 5">
            <a:extLst>
              <a:ext uri="{FF2B5EF4-FFF2-40B4-BE49-F238E27FC236}">
                <a16:creationId xmlns:a16="http://schemas.microsoft.com/office/drawing/2014/main" id="{26C1B412-7EA9-45C5-8E88-F1C353F2B94B}"/>
              </a:ext>
            </a:extLst>
          </p:cNvPr>
          <p:cNvSpPr txBox="1">
            <a:spLocks/>
          </p:cNvSpPr>
          <p:nvPr/>
        </p:nvSpPr>
        <p:spPr>
          <a:xfrm>
            <a:off x="215008" y="4797152"/>
            <a:ext cx="8784976" cy="562074"/>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Font typeface="Arial" panose="020B0604020202020204" pitchFamily="34" charset="0"/>
              <a:buNone/>
            </a:pPr>
            <a:r>
              <a:rPr lang="en-GB" altLang="en-US" sz="1800" dirty="0">
                <a:latin typeface="+mj-lt"/>
              </a:rPr>
              <a:t>Health Inspectorate Wales (HIW) (2019) </a:t>
            </a:r>
            <a:r>
              <a:rPr lang="en-GB" altLang="en-US" sz="1800" i="1" dirty="0">
                <a:latin typeface="+mj-lt"/>
              </a:rPr>
              <a:t>Review of healthcare services for young people </a:t>
            </a:r>
            <a:r>
              <a:rPr lang="en-GB" altLang="en-US" sz="1800" dirty="0">
                <a:latin typeface="+mj-lt"/>
                <a:hlinkClick r:id="rId4"/>
              </a:rPr>
              <a:t>https://hiw.org.uk/review-healthcare-services-young-people</a:t>
            </a:r>
            <a:r>
              <a:rPr lang="en-GB" altLang="en-US" sz="1800" dirty="0">
                <a:latin typeface="+mj-lt"/>
              </a:rPr>
              <a:t>  [Accessed 24/03/2022]</a:t>
            </a:r>
            <a:endParaRPr lang="en-GB" sz="1800" dirty="0">
              <a:latin typeface="+mj-lt"/>
            </a:endParaRPr>
          </a:p>
        </p:txBody>
      </p:sp>
      <p:sp>
        <p:nvSpPr>
          <p:cNvPr id="7" name="Content Placeholder 5">
            <a:extLst>
              <a:ext uri="{FF2B5EF4-FFF2-40B4-BE49-F238E27FC236}">
                <a16:creationId xmlns:a16="http://schemas.microsoft.com/office/drawing/2014/main" id="{91C6DA96-B23D-40F3-9C38-F9BB4B3B46BA}"/>
              </a:ext>
            </a:extLst>
          </p:cNvPr>
          <p:cNvSpPr txBox="1">
            <a:spLocks/>
          </p:cNvSpPr>
          <p:nvPr/>
        </p:nvSpPr>
        <p:spPr>
          <a:xfrm>
            <a:off x="215008" y="2276872"/>
            <a:ext cx="8928992" cy="562074"/>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spcBef>
                <a:spcPts val="0"/>
              </a:spcBef>
              <a:buFont typeface="Arial" panose="020B0604020202020204" pitchFamily="34" charset="0"/>
              <a:buNone/>
            </a:pPr>
            <a:r>
              <a:rPr lang="en-GB" altLang="en-US" sz="1800" dirty="0">
                <a:latin typeface="+mj-lt"/>
              </a:rPr>
              <a:t>Estyn (2020b) </a:t>
            </a:r>
            <a:r>
              <a:rPr lang="en-GB" altLang="en-US" sz="1800" i="1" dirty="0">
                <a:latin typeface="+mj-lt"/>
              </a:rPr>
              <a:t>Encouraging learning as a family </a:t>
            </a:r>
            <a:r>
              <a:rPr lang="en-GB" altLang="en-US" sz="1800" dirty="0">
                <a:latin typeface="+mj-lt"/>
              </a:rPr>
              <a:t>Available at: </a:t>
            </a:r>
            <a:r>
              <a:rPr lang="en-GB" altLang="en-US" sz="1800" dirty="0">
                <a:latin typeface="+mj-lt"/>
                <a:hlinkClick r:id="rId5"/>
              </a:rPr>
              <a:t>https://www.estyn.gov.wales/effective-practice/encouraging-learning-family</a:t>
            </a:r>
            <a:r>
              <a:rPr lang="en-GB" altLang="en-US" sz="1800" dirty="0">
                <a:latin typeface="+mj-lt"/>
              </a:rPr>
              <a:t>  [Accessed 24/03/2022]</a:t>
            </a:r>
            <a:endParaRPr lang="en-GB" sz="1800" dirty="0">
              <a:latin typeface="+mj-lt"/>
            </a:endParaRPr>
          </a:p>
        </p:txBody>
      </p:sp>
      <p:sp>
        <p:nvSpPr>
          <p:cNvPr id="9" name="Content Placeholder 5">
            <a:extLst>
              <a:ext uri="{FF2B5EF4-FFF2-40B4-BE49-F238E27FC236}">
                <a16:creationId xmlns:a16="http://schemas.microsoft.com/office/drawing/2014/main" id="{DA34B449-46DD-4463-935B-C38F4ECDA38B}"/>
              </a:ext>
            </a:extLst>
          </p:cNvPr>
          <p:cNvSpPr txBox="1">
            <a:spLocks/>
          </p:cNvSpPr>
          <p:nvPr/>
        </p:nvSpPr>
        <p:spPr>
          <a:xfrm>
            <a:off x="251520" y="819347"/>
            <a:ext cx="8928992" cy="562074"/>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spcBef>
                <a:spcPts val="0"/>
              </a:spcBef>
              <a:buFont typeface="Arial" panose="020B0604020202020204" pitchFamily="34" charset="0"/>
              <a:buNone/>
            </a:pPr>
            <a:r>
              <a:rPr lang="en-GB" altLang="en-US" sz="1800" dirty="0">
                <a:latin typeface="+mj-lt"/>
              </a:rPr>
              <a:t>Estyn (2020a) </a:t>
            </a:r>
            <a:r>
              <a:rPr lang="en-GB" altLang="en-US" sz="1800" i="1" dirty="0">
                <a:latin typeface="+mj-lt"/>
              </a:rPr>
              <a:t>Partnerships with employers in secondary and special schools </a:t>
            </a:r>
            <a:r>
              <a:rPr lang="en-GB" altLang="en-US" sz="1800" dirty="0">
                <a:latin typeface="+mj-lt"/>
              </a:rPr>
              <a:t>Available at: </a:t>
            </a:r>
            <a:r>
              <a:rPr lang="en-GB" altLang="en-US" sz="1800" dirty="0">
                <a:latin typeface="+mj-lt"/>
                <a:hlinkClick r:id="rId6"/>
              </a:rPr>
              <a:t>https://www.estyn.gov.wales/system/files/2021-08/Partnerships%2520with%2520employers%2520in%2520secondary%2520and%2520special%2520schools%2520en_0.pdf</a:t>
            </a:r>
            <a:r>
              <a:rPr lang="en-GB" altLang="en-US" sz="1800" dirty="0">
                <a:latin typeface="+mj-lt"/>
              </a:rPr>
              <a:t>  [Accessed 24/03/2022]</a:t>
            </a:r>
            <a:endParaRPr lang="en-GB" sz="1800" dirty="0">
              <a:latin typeface="+mj-lt"/>
            </a:endParaRPr>
          </a:p>
        </p:txBody>
      </p:sp>
    </p:spTree>
    <p:extLst>
      <p:ext uri="{BB962C8B-B14F-4D97-AF65-F5344CB8AC3E}">
        <p14:creationId xmlns:p14="http://schemas.microsoft.com/office/powerpoint/2010/main" val="283128763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57DD73CF-A7D0-4E19-898F-AA98C5CCDE5F}"/>
              </a:ext>
            </a:extLst>
          </p:cNvPr>
          <p:cNvSpPr>
            <a:spLocks noGrp="1"/>
          </p:cNvSpPr>
          <p:nvPr>
            <p:ph type="title"/>
          </p:nvPr>
        </p:nvSpPr>
        <p:spPr>
          <a:xfrm>
            <a:off x="251520" y="132398"/>
            <a:ext cx="8229600" cy="562074"/>
          </a:xfrm>
        </p:spPr>
        <p:txBody>
          <a:bodyPr>
            <a:normAutofit fontScale="90000"/>
          </a:bodyPr>
          <a:lstStyle/>
          <a:p>
            <a:r>
              <a:rPr lang="en-GB" b="1" dirty="0"/>
              <a:t>References</a:t>
            </a:r>
          </a:p>
        </p:txBody>
      </p:sp>
      <p:sp>
        <p:nvSpPr>
          <p:cNvPr id="7" name="Content Placeholder 5">
            <a:extLst>
              <a:ext uri="{FF2B5EF4-FFF2-40B4-BE49-F238E27FC236}">
                <a16:creationId xmlns:a16="http://schemas.microsoft.com/office/drawing/2014/main" id="{4C5AEAF2-2C4E-43EC-BE35-206538EB7355}"/>
              </a:ext>
            </a:extLst>
          </p:cNvPr>
          <p:cNvSpPr txBox="1">
            <a:spLocks/>
          </p:cNvSpPr>
          <p:nvPr/>
        </p:nvSpPr>
        <p:spPr>
          <a:xfrm>
            <a:off x="192121" y="1129013"/>
            <a:ext cx="8784976" cy="562074"/>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Font typeface="Arial" panose="020B0604020202020204" pitchFamily="34" charset="0"/>
              <a:buNone/>
            </a:pPr>
            <a:r>
              <a:rPr lang="en-GB" altLang="en-US" sz="1800" dirty="0">
                <a:latin typeface="+mj-lt"/>
              </a:rPr>
              <a:t>HMICFRS (2020) T</a:t>
            </a:r>
            <a:r>
              <a:rPr lang="en-GB" altLang="en-US" sz="1800" i="1" dirty="0">
                <a:latin typeface="+mj-lt"/>
              </a:rPr>
              <a:t>he multi-agency response to child sexual abuse in the family environment </a:t>
            </a:r>
            <a:r>
              <a:rPr lang="en-GB" altLang="en-US" sz="1800" dirty="0">
                <a:latin typeface="+mj-lt"/>
              </a:rPr>
              <a:t>Available at: </a:t>
            </a:r>
            <a:r>
              <a:rPr lang="en-GB" altLang="en-US" sz="1800" dirty="0">
                <a:latin typeface="+mj-lt"/>
                <a:hlinkClick r:id="rId3"/>
              </a:rPr>
              <a:t>https://www.justiceinspectorates.gov.uk/hmicfrs/publications/multi-agency-response-to-child-sexual-abuse-in-the-family-environment/</a:t>
            </a:r>
            <a:r>
              <a:rPr lang="en-GB" altLang="en-US" sz="1800" dirty="0">
                <a:latin typeface="+mj-lt"/>
              </a:rPr>
              <a:t>  [Accessed 24/03/2022]</a:t>
            </a:r>
            <a:endParaRPr lang="en-GB" sz="1800" dirty="0">
              <a:latin typeface="+mj-lt"/>
            </a:endParaRPr>
          </a:p>
        </p:txBody>
      </p:sp>
      <p:sp>
        <p:nvSpPr>
          <p:cNvPr id="9" name="Content Placeholder 5">
            <a:extLst>
              <a:ext uri="{FF2B5EF4-FFF2-40B4-BE49-F238E27FC236}">
                <a16:creationId xmlns:a16="http://schemas.microsoft.com/office/drawing/2014/main" id="{4A3138AE-0EBA-40B3-9614-3525F21680A2}"/>
              </a:ext>
            </a:extLst>
          </p:cNvPr>
          <p:cNvSpPr txBox="1">
            <a:spLocks/>
          </p:cNvSpPr>
          <p:nvPr/>
        </p:nvSpPr>
        <p:spPr>
          <a:xfrm>
            <a:off x="179512" y="2164262"/>
            <a:ext cx="8784976" cy="562074"/>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spcBef>
                <a:spcPts val="0"/>
              </a:spcBef>
              <a:buFont typeface="Arial" panose="020B0604020202020204" pitchFamily="34" charset="0"/>
              <a:buNone/>
            </a:pPr>
            <a:r>
              <a:rPr lang="en-GB" altLang="en-US" sz="1800" dirty="0">
                <a:latin typeface="+mj-lt"/>
              </a:rPr>
              <a:t>HMI Prisons (2021) </a:t>
            </a:r>
            <a:r>
              <a:rPr lang="en-GB" altLang="en-US" sz="1800" i="1" dirty="0">
                <a:latin typeface="+mj-lt"/>
              </a:rPr>
              <a:t>Children, families and contact with the outside world </a:t>
            </a:r>
            <a:r>
              <a:rPr lang="en-GB" altLang="en-US" sz="1800" dirty="0">
                <a:latin typeface="+mj-lt"/>
              </a:rPr>
              <a:t>Available at: </a:t>
            </a:r>
            <a:r>
              <a:rPr lang="en-GB" altLang="en-US" sz="1800" dirty="0">
                <a:latin typeface="+mj-lt"/>
                <a:hlinkClick r:id="rId4"/>
              </a:rPr>
              <a:t>https://www.justiceinspectorates.gov.uk/hmiprisons/our-expectations/children-and-young-people-expectations/resettlement/children-families-and-contact-with-the-outside-world/?highlight=mutli-agency%20family</a:t>
            </a:r>
            <a:r>
              <a:rPr lang="en-GB" altLang="en-US" sz="1800" dirty="0">
                <a:latin typeface="+mj-lt"/>
              </a:rPr>
              <a:t> [Accessed 24/03/2022]</a:t>
            </a:r>
            <a:endParaRPr lang="en-GB" sz="1800" dirty="0">
              <a:latin typeface="+mj-lt"/>
            </a:endParaRPr>
          </a:p>
        </p:txBody>
      </p:sp>
      <p:sp>
        <p:nvSpPr>
          <p:cNvPr id="8" name="Content Placeholder 5">
            <a:extLst>
              <a:ext uri="{FF2B5EF4-FFF2-40B4-BE49-F238E27FC236}">
                <a16:creationId xmlns:a16="http://schemas.microsoft.com/office/drawing/2014/main" id="{5DFA9506-0FF8-49E9-976A-0D313EFB25FA}"/>
              </a:ext>
            </a:extLst>
          </p:cNvPr>
          <p:cNvSpPr>
            <a:spLocks noGrp="1"/>
          </p:cNvSpPr>
          <p:nvPr>
            <p:ph idx="1"/>
          </p:nvPr>
        </p:nvSpPr>
        <p:spPr>
          <a:xfrm>
            <a:off x="128328" y="4653136"/>
            <a:ext cx="8856984" cy="562074"/>
          </a:xfrm>
        </p:spPr>
        <p:txBody>
          <a:bodyPr>
            <a:noAutofit/>
          </a:bodyPr>
          <a:lstStyle/>
          <a:p>
            <a:pPr marL="0" indent="0">
              <a:spcBef>
                <a:spcPts val="0"/>
              </a:spcBef>
              <a:buNone/>
            </a:pPr>
            <a:r>
              <a:rPr lang="en-GB" altLang="en-US" sz="1800" dirty="0">
                <a:latin typeface="+mj-lt"/>
              </a:rPr>
              <a:t>House of Commons Committee of Public Accounts (2014) </a:t>
            </a:r>
            <a:r>
              <a:rPr lang="en-GB" altLang="en-US" sz="1800" i="1" dirty="0">
                <a:latin typeface="+mj-lt"/>
              </a:rPr>
              <a:t>Contracting out public</a:t>
            </a:r>
          </a:p>
          <a:p>
            <a:pPr marL="0" indent="0">
              <a:spcBef>
                <a:spcPts val="0"/>
              </a:spcBef>
              <a:buNone/>
            </a:pPr>
            <a:r>
              <a:rPr lang="en-GB" altLang="en-US" sz="1800" i="1" dirty="0">
                <a:latin typeface="+mj-lt"/>
              </a:rPr>
              <a:t>services to the private sector</a:t>
            </a:r>
            <a:r>
              <a:rPr lang="en-GB" altLang="en-US" sz="1800" dirty="0">
                <a:latin typeface="+mj-lt"/>
              </a:rPr>
              <a:t> Available at: </a:t>
            </a:r>
            <a:r>
              <a:rPr lang="en-GB" altLang="en-US" sz="1800" dirty="0">
                <a:latin typeface="+mj-lt"/>
                <a:hlinkClick r:id="rId5"/>
              </a:rPr>
              <a:t>https://publications.parliament.uk/pa/cm201314/cmselect/cmpubacc/777/777.pdf</a:t>
            </a:r>
            <a:r>
              <a:rPr lang="en-GB" altLang="en-US" sz="1800" dirty="0">
                <a:latin typeface="+mj-lt"/>
              </a:rPr>
              <a:t> [Accessed 21/03/2022]</a:t>
            </a:r>
            <a:endParaRPr lang="en-GB" sz="1800" dirty="0">
              <a:latin typeface="+mj-lt"/>
            </a:endParaRPr>
          </a:p>
        </p:txBody>
      </p:sp>
      <p:sp>
        <p:nvSpPr>
          <p:cNvPr id="10" name="Content Placeholder 5">
            <a:extLst>
              <a:ext uri="{FF2B5EF4-FFF2-40B4-BE49-F238E27FC236}">
                <a16:creationId xmlns:a16="http://schemas.microsoft.com/office/drawing/2014/main" id="{8C9398AD-293B-47F2-94A4-EEC9FDFE3E12}"/>
              </a:ext>
            </a:extLst>
          </p:cNvPr>
          <p:cNvSpPr txBox="1">
            <a:spLocks/>
          </p:cNvSpPr>
          <p:nvPr/>
        </p:nvSpPr>
        <p:spPr>
          <a:xfrm>
            <a:off x="164332" y="3356992"/>
            <a:ext cx="8784976" cy="562074"/>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spcBef>
                <a:spcPts val="0"/>
              </a:spcBef>
              <a:buFont typeface="Arial" panose="020B0604020202020204" pitchFamily="34" charset="0"/>
              <a:buNone/>
            </a:pPr>
            <a:r>
              <a:rPr lang="en-GB" altLang="en-US" sz="1800" dirty="0">
                <a:latin typeface="+mj-lt"/>
              </a:rPr>
              <a:t>HMI Probation (2021) </a:t>
            </a:r>
            <a:r>
              <a:rPr lang="en-GB" altLang="en-US" sz="1800" i="1" dirty="0">
                <a:latin typeface="+mj-lt"/>
              </a:rPr>
              <a:t>Multi-agency public protection arrangements </a:t>
            </a:r>
            <a:r>
              <a:rPr lang="en-GB" altLang="en-US" sz="1800" dirty="0">
                <a:latin typeface="+mj-lt"/>
              </a:rPr>
              <a:t>Available at: </a:t>
            </a:r>
            <a:r>
              <a:rPr lang="en-GB" altLang="en-US" sz="1800" dirty="0">
                <a:latin typeface="+mj-lt"/>
                <a:hlinkClick r:id="rId6"/>
              </a:rPr>
              <a:t>https://www.justiceinspectorates.gov.uk/hmiprobation/research/the-evidence-base-probation/specific-types-of-delivery/mappa/?highlight=multi-agency%20wales</a:t>
            </a:r>
            <a:r>
              <a:rPr lang="en-GB" altLang="en-US" sz="1800" dirty="0">
                <a:latin typeface="+mj-lt"/>
              </a:rPr>
              <a:t>  [Accessed 24/03/2022]</a:t>
            </a:r>
            <a:endParaRPr lang="en-GB" sz="1800" dirty="0">
              <a:latin typeface="+mj-lt"/>
            </a:endParaRPr>
          </a:p>
        </p:txBody>
      </p:sp>
    </p:spTree>
    <p:extLst>
      <p:ext uri="{BB962C8B-B14F-4D97-AF65-F5344CB8AC3E}">
        <p14:creationId xmlns:p14="http://schemas.microsoft.com/office/powerpoint/2010/main" val="194979875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57DD73CF-A7D0-4E19-898F-AA98C5CCDE5F}"/>
              </a:ext>
            </a:extLst>
          </p:cNvPr>
          <p:cNvSpPr>
            <a:spLocks noGrp="1"/>
          </p:cNvSpPr>
          <p:nvPr>
            <p:ph type="title"/>
          </p:nvPr>
        </p:nvSpPr>
        <p:spPr>
          <a:xfrm>
            <a:off x="275049" y="112728"/>
            <a:ext cx="8229600" cy="562074"/>
          </a:xfrm>
        </p:spPr>
        <p:txBody>
          <a:bodyPr>
            <a:normAutofit fontScale="90000"/>
          </a:bodyPr>
          <a:lstStyle/>
          <a:p>
            <a:r>
              <a:rPr lang="en-GB" b="1" dirty="0"/>
              <a:t>References</a:t>
            </a:r>
          </a:p>
        </p:txBody>
      </p:sp>
      <p:sp>
        <p:nvSpPr>
          <p:cNvPr id="8" name="Content Placeholder 5">
            <a:extLst>
              <a:ext uri="{FF2B5EF4-FFF2-40B4-BE49-F238E27FC236}">
                <a16:creationId xmlns:a16="http://schemas.microsoft.com/office/drawing/2014/main" id="{8267BFD0-1D43-4D86-BC5F-A9D79E6DC7F4}"/>
              </a:ext>
            </a:extLst>
          </p:cNvPr>
          <p:cNvSpPr txBox="1">
            <a:spLocks/>
          </p:cNvSpPr>
          <p:nvPr/>
        </p:nvSpPr>
        <p:spPr>
          <a:xfrm>
            <a:off x="323528" y="5085184"/>
            <a:ext cx="8229600" cy="562074"/>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Font typeface="Arial" panose="020B0604020202020204" pitchFamily="34" charset="0"/>
              <a:buNone/>
            </a:pPr>
            <a:r>
              <a:rPr lang="en-GB" altLang="en-US" sz="1800" dirty="0">
                <a:latin typeface="+mj-lt"/>
              </a:rPr>
              <a:t>Investopedia (2020) </a:t>
            </a:r>
            <a:r>
              <a:rPr lang="en-GB" altLang="en-US" sz="1800" i="1" dirty="0">
                <a:latin typeface="+mj-lt"/>
              </a:rPr>
              <a:t>Private Sector </a:t>
            </a:r>
            <a:r>
              <a:rPr lang="en-GB" altLang="en-US" sz="1800" dirty="0">
                <a:latin typeface="+mj-lt"/>
              </a:rPr>
              <a:t>Available at: </a:t>
            </a:r>
            <a:r>
              <a:rPr lang="en-GB" altLang="en-US" sz="1800" dirty="0">
                <a:latin typeface="+mj-lt"/>
                <a:hlinkClick r:id="rId3"/>
              </a:rPr>
              <a:t>https://www.investopedia.com/terms/p/private-sector.asp</a:t>
            </a:r>
            <a:r>
              <a:rPr lang="en-GB" altLang="en-US" sz="1800" dirty="0">
                <a:latin typeface="+mj-lt"/>
              </a:rPr>
              <a:t>  [Accessed 23/03/2022]</a:t>
            </a:r>
            <a:endParaRPr lang="en-GB" sz="1800" dirty="0">
              <a:latin typeface="+mj-lt"/>
            </a:endParaRPr>
          </a:p>
        </p:txBody>
      </p:sp>
      <p:sp>
        <p:nvSpPr>
          <p:cNvPr id="9" name="Content Placeholder 5">
            <a:extLst>
              <a:ext uri="{FF2B5EF4-FFF2-40B4-BE49-F238E27FC236}">
                <a16:creationId xmlns:a16="http://schemas.microsoft.com/office/drawing/2014/main" id="{7BC8B871-1204-4FDB-BA43-33FAE6DB5CB0}"/>
              </a:ext>
            </a:extLst>
          </p:cNvPr>
          <p:cNvSpPr txBox="1">
            <a:spLocks/>
          </p:cNvSpPr>
          <p:nvPr/>
        </p:nvSpPr>
        <p:spPr>
          <a:xfrm>
            <a:off x="323528" y="2789089"/>
            <a:ext cx="8229600" cy="562074"/>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Font typeface="Arial" panose="020B0604020202020204" pitchFamily="34" charset="0"/>
              <a:buNone/>
            </a:pPr>
            <a:r>
              <a:rPr lang="en-GB" altLang="en-US" sz="1800" dirty="0">
                <a:latin typeface="+mj-lt"/>
              </a:rPr>
              <a:t>Indeed (2022) </a:t>
            </a:r>
            <a:r>
              <a:rPr lang="en-GB" altLang="en-US" sz="1800" i="1" dirty="0">
                <a:latin typeface="+mj-lt"/>
              </a:rPr>
              <a:t>What is the private sector? (Definition, types and examples) </a:t>
            </a:r>
            <a:r>
              <a:rPr lang="en-GB" altLang="en-US" sz="1800" dirty="0">
                <a:latin typeface="+mj-lt"/>
              </a:rPr>
              <a:t>Available at: </a:t>
            </a:r>
            <a:r>
              <a:rPr lang="en-GB" altLang="en-US" sz="1800" dirty="0">
                <a:latin typeface="+mj-lt"/>
                <a:hlinkClick r:id="rId4"/>
              </a:rPr>
              <a:t>https://uk.indeed.com/career-advice/career-development/what-is-the-private-sector</a:t>
            </a:r>
            <a:r>
              <a:rPr lang="en-GB" altLang="en-US" sz="1800" dirty="0">
                <a:latin typeface="+mj-lt"/>
              </a:rPr>
              <a:t>  [Accessed 23/03/2022]</a:t>
            </a:r>
            <a:endParaRPr lang="en-GB" sz="1800" dirty="0">
              <a:latin typeface="+mj-lt"/>
            </a:endParaRPr>
          </a:p>
        </p:txBody>
      </p:sp>
      <p:sp>
        <p:nvSpPr>
          <p:cNvPr id="6" name="Content Placeholder 5">
            <a:extLst>
              <a:ext uri="{FF2B5EF4-FFF2-40B4-BE49-F238E27FC236}">
                <a16:creationId xmlns:a16="http://schemas.microsoft.com/office/drawing/2014/main" id="{248DA6A9-CAF2-4762-A36A-485F7D22D2EF}"/>
              </a:ext>
            </a:extLst>
          </p:cNvPr>
          <p:cNvSpPr>
            <a:spLocks noGrp="1"/>
          </p:cNvSpPr>
          <p:nvPr>
            <p:ph idx="1"/>
          </p:nvPr>
        </p:nvSpPr>
        <p:spPr>
          <a:xfrm>
            <a:off x="323528" y="1651898"/>
            <a:ext cx="8856984" cy="562074"/>
          </a:xfrm>
        </p:spPr>
        <p:txBody>
          <a:bodyPr>
            <a:noAutofit/>
          </a:bodyPr>
          <a:lstStyle/>
          <a:p>
            <a:pPr marL="0" indent="0">
              <a:buNone/>
            </a:pPr>
            <a:r>
              <a:rPr lang="en-GB" altLang="en-US" sz="1800" dirty="0">
                <a:latin typeface="+mj-lt"/>
              </a:rPr>
              <a:t>Gwent Police (2021) </a:t>
            </a:r>
            <a:r>
              <a:rPr lang="en-GB" altLang="en-US" sz="1800" i="1" dirty="0">
                <a:latin typeface="+mj-lt"/>
              </a:rPr>
              <a:t>New multi-agency safeguarding hubs launched in Gwent </a:t>
            </a:r>
            <a:r>
              <a:rPr lang="en-GB" altLang="en-US" sz="1800" dirty="0">
                <a:latin typeface="+mj-lt"/>
              </a:rPr>
              <a:t>Available at: </a:t>
            </a:r>
            <a:r>
              <a:rPr lang="en-GB" altLang="en-US" sz="1800" dirty="0">
                <a:latin typeface="+mj-lt"/>
                <a:hlinkClick r:id="rId5"/>
              </a:rPr>
              <a:t>https://www.gwent.police.uk/news/gwent/news/news/2021/january/new-multi-agency-safeguarding-hubs-launched-in-gwent/</a:t>
            </a:r>
            <a:r>
              <a:rPr lang="en-GB" altLang="en-US" sz="1800" dirty="0">
                <a:latin typeface="+mj-lt"/>
              </a:rPr>
              <a:t>  [Accessed 24/03/2022]</a:t>
            </a:r>
            <a:endParaRPr lang="en-GB" sz="1800" dirty="0">
              <a:latin typeface="+mj-lt"/>
            </a:endParaRPr>
          </a:p>
        </p:txBody>
      </p:sp>
      <p:sp>
        <p:nvSpPr>
          <p:cNvPr id="11" name="Content Placeholder 5">
            <a:extLst>
              <a:ext uri="{FF2B5EF4-FFF2-40B4-BE49-F238E27FC236}">
                <a16:creationId xmlns:a16="http://schemas.microsoft.com/office/drawing/2014/main" id="{C27CF5E9-3D2E-4FEB-999C-42F4B8438EC1}"/>
              </a:ext>
            </a:extLst>
          </p:cNvPr>
          <p:cNvSpPr txBox="1">
            <a:spLocks/>
          </p:cNvSpPr>
          <p:nvPr/>
        </p:nvSpPr>
        <p:spPr>
          <a:xfrm>
            <a:off x="323528" y="3934950"/>
            <a:ext cx="8229600" cy="562074"/>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Font typeface="Arial" panose="020B0604020202020204" pitchFamily="34" charset="0"/>
              <a:buNone/>
            </a:pPr>
            <a:r>
              <a:rPr lang="en-GB" altLang="en-US" sz="1800" dirty="0">
                <a:latin typeface="+mj-lt"/>
              </a:rPr>
              <a:t>Integrated Offender Management (IOM) Service Cymru (No Date) </a:t>
            </a:r>
            <a:r>
              <a:rPr lang="en-GB" altLang="en-US" sz="1800" i="1" dirty="0">
                <a:latin typeface="+mj-lt"/>
              </a:rPr>
              <a:t>Wales Integrated Serious and Dangerous Offender Management (WISDOM) </a:t>
            </a:r>
            <a:r>
              <a:rPr lang="en-GB" altLang="en-US" sz="1800" dirty="0">
                <a:latin typeface="+mj-lt"/>
              </a:rPr>
              <a:t>Available at: </a:t>
            </a:r>
            <a:r>
              <a:rPr lang="en-GB" altLang="en-US" sz="1800" dirty="0">
                <a:latin typeface="+mj-lt"/>
                <a:hlinkClick r:id="rId6"/>
              </a:rPr>
              <a:t>https://www.iomcymru.org.uk/WISDOM/</a:t>
            </a:r>
            <a:r>
              <a:rPr lang="en-GB" altLang="en-US" sz="1800" dirty="0">
                <a:latin typeface="+mj-lt"/>
              </a:rPr>
              <a:t>  [Accessed 24/03/2022]</a:t>
            </a:r>
            <a:endParaRPr lang="en-GB" sz="1800" dirty="0">
              <a:latin typeface="+mj-lt"/>
            </a:endParaRPr>
          </a:p>
        </p:txBody>
      </p:sp>
    </p:spTree>
    <p:extLst>
      <p:ext uri="{BB962C8B-B14F-4D97-AF65-F5344CB8AC3E}">
        <p14:creationId xmlns:p14="http://schemas.microsoft.com/office/powerpoint/2010/main" val="206447589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5" name="Content Placeholder 5">
            <a:extLst>
              <a:ext uri="{FF2B5EF4-FFF2-40B4-BE49-F238E27FC236}">
                <a16:creationId xmlns:a16="http://schemas.microsoft.com/office/drawing/2014/main" id="{B0A0232A-DEE1-4DD5-8764-69148DFC005F}"/>
              </a:ext>
            </a:extLst>
          </p:cNvPr>
          <p:cNvSpPr>
            <a:spLocks noGrp="1"/>
          </p:cNvSpPr>
          <p:nvPr>
            <p:ph idx="1"/>
          </p:nvPr>
        </p:nvSpPr>
        <p:spPr>
          <a:xfrm>
            <a:off x="134853" y="4653136"/>
            <a:ext cx="7920880" cy="562074"/>
          </a:xfrm>
        </p:spPr>
        <p:txBody>
          <a:bodyPr>
            <a:noAutofit/>
          </a:bodyPr>
          <a:lstStyle/>
          <a:p>
            <a:pPr marL="0" indent="0">
              <a:buNone/>
            </a:pPr>
            <a:r>
              <a:rPr lang="en-GB" altLang="en-US" sz="1800" dirty="0">
                <a:latin typeface="+mj-lt"/>
              </a:rPr>
              <a:t>Welsh Government (2021) </a:t>
            </a:r>
            <a:r>
              <a:rPr lang="en-GB" altLang="en-US" sz="1800" i="1" dirty="0">
                <a:latin typeface="+mj-lt"/>
              </a:rPr>
              <a:t>Code of Practice and Guidance under the Social Services and Well-being (Wales) Act 2014 </a:t>
            </a:r>
            <a:r>
              <a:rPr lang="en-GB" altLang="en-US" sz="1800" dirty="0">
                <a:latin typeface="+mj-lt"/>
              </a:rPr>
              <a:t>Available at: </a:t>
            </a:r>
            <a:r>
              <a:rPr lang="en-GB" altLang="en-US" sz="1800" dirty="0">
                <a:latin typeface="+mj-lt"/>
                <a:hlinkClick r:id="rId3"/>
              </a:rPr>
              <a:t>https://gov.wales/code-practice-and-guidance-under-social-services-and-well-being-wales-act-2014-html</a:t>
            </a:r>
            <a:r>
              <a:rPr lang="en-GB" altLang="en-US" sz="1800" dirty="0">
                <a:latin typeface="+mj-lt"/>
              </a:rPr>
              <a:t> [Accessed 15/03/2022]</a:t>
            </a:r>
            <a:endParaRPr lang="en-GB" sz="1800" dirty="0">
              <a:latin typeface="+mj-lt"/>
            </a:endParaRPr>
          </a:p>
        </p:txBody>
      </p:sp>
      <p:sp>
        <p:nvSpPr>
          <p:cNvPr id="4" name="Title 1">
            <a:extLst>
              <a:ext uri="{FF2B5EF4-FFF2-40B4-BE49-F238E27FC236}">
                <a16:creationId xmlns:a16="http://schemas.microsoft.com/office/drawing/2014/main" id="{57DD73CF-A7D0-4E19-898F-AA98C5CCDE5F}"/>
              </a:ext>
            </a:extLst>
          </p:cNvPr>
          <p:cNvSpPr>
            <a:spLocks noGrp="1"/>
          </p:cNvSpPr>
          <p:nvPr>
            <p:ph type="title"/>
          </p:nvPr>
        </p:nvSpPr>
        <p:spPr>
          <a:xfrm>
            <a:off x="251520" y="132398"/>
            <a:ext cx="8229600" cy="562074"/>
          </a:xfrm>
        </p:spPr>
        <p:txBody>
          <a:bodyPr>
            <a:normAutofit fontScale="90000"/>
          </a:bodyPr>
          <a:lstStyle/>
          <a:p>
            <a:r>
              <a:rPr lang="en-GB" b="1" dirty="0"/>
              <a:t>References</a:t>
            </a:r>
          </a:p>
        </p:txBody>
      </p:sp>
      <p:sp>
        <p:nvSpPr>
          <p:cNvPr id="5" name="Content Placeholder 5">
            <a:extLst>
              <a:ext uri="{FF2B5EF4-FFF2-40B4-BE49-F238E27FC236}">
                <a16:creationId xmlns:a16="http://schemas.microsoft.com/office/drawing/2014/main" id="{7127AE68-5564-4367-BC85-FC24BC40DE6D}"/>
              </a:ext>
            </a:extLst>
          </p:cNvPr>
          <p:cNvSpPr txBox="1">
            <a:spLocks/>
          </p:cNvSpPr>
          <p:nvPr/>
        </p:nvSpPr>
        <p:spPr>
          <a:xfrm>
            <a:off x="142121" y="2996952"/>
            <a:ext cx="7920880" cy="562074"/>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Font typeface="Arial" panose="020B0604020202020204" pitchFamily="34" charset="0"/>
              <a:buNone/>
            </a:pPr>
            <a:r>
              <a:rPr lang="en-GB" altLang="en-US" sz="1800" dirty="0">
                <a:latin typeface="+mj-lt"/>
              </a:rPr>
              <a:t>Stats Wales (2022) </a:t>
            </a:r>
            <a:r>
              <a:rPr lang="en-GB" altLang="en-US" sz="1800" i="1" dirty="0">
                <a:latin typeface="+mj-lt"/>
              </a:rPr>
              <a:t>Employment in the public and private sectors by Welsh local authority and status </a:t>
            </a:r>
            <a:r>
              <a:rPr lang="en-GB" altLang="en-US" sz="1800" dirty="0">
                <a:latin typeface="+mj-lt"/>
              </a:rPr>
              <a:t>Available at: </a:t>
            </a:r>
            <a:r>
              <a:rPr lang="en-GB" altLang="en-US" sz="1800" dirty="0">
                <a:latin typeface="+mj-lt"/>
                <a:hlinkClick r:id="rId4"/>
              </a:rPr>
              <a:t>https://statswales.gov.wales/Catalogue/Business-Economy-and-Labour-Market/People-and-Work/Employment/Persons-Employed/publicprivatesectoremployment-by-welshlocalauthority-status</a:t>
            </a:r>
            <a:r>
              <a:rPr lang="en-GB" altLang="en-US" sz="1800" dirty="0">
                <a:latin typeface="+mj-lt"/>
              </a:rPr>
              <a:t>   [Accessed 21/03/2022]</a:t>
            </a:r>
            <a:endParaRPr lang="en-GB" sz="1800" dirty="0">
              <a:latin typeface="+mj-lt"/>
            </a:endParaRPr>
          </a:p>
        </p:txBody>
      </p:sp>
      <p:sp>
        <p:nvSpPr>
          <p:cNvPr id="6" name="Content Placeholder 5">
            <a:extLst>
              <a:ext uri="{FF2B5EF4-FFF2-40B4-BE49-F238E27FC236}">
                <a16:creationId xmlns:a16="http://schemas.microsoft.com/office/drawing/2014/main" id="{6F6584D4-34F8-4C47-8099-E743FBFD9ED1}"/>
              </a:ext>
            </a:extLst>
          </p:cNvPr>
          <p:cNvSpPr txBox="1">
            <a:spLocks/>
          </p:cNvSpPr>
          <p:nvPr/>
        </p:nvSpPr>
        <p:spPr>
          <a:xfrm>
            <a:off x="142121" y="1484784"/>
            <a:ext cx="8532068" cy="562074"/>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Font typeface="Arial" panose="020B0604020202020204" pitchFamily="34" charset="0"/>
              <a:buNone/>
            </a:pPr>
            <a:r>
              <a:rPr lang="en-GB" altLang="en-US" sz="1800" dirty="0">
                <a:latin typeface="+mj-lt"/>
              </a:rPr>
              <a:t>Northern Bridge Doctoral Training Partnership (No Date) </a:t>
            </a:r>
            <a:r>
              <a:rPr lang="en-GB" altLang="en-US" sz="1800" i="1" dirty="0">
                <a:latin typeface="+mj-lt"/>
              </a:rPr>
              <a:t>Public Policy Engagement Toolkit </a:t>
            </a:r>
            <a:r>
              <a:rPr lang="en-GB" altLang="en-US" sz="1800" dirty="0">
                <a:latin typeface="+mj-lt"/>
              </a:rPr>
              <a:t>Available at: </a:t>
            </a:r>
            <a:r>
              <a:rPr lang="en-GB" altLang="en-US" sz="1800" dirty="0">
                <a:latin typeface="+mj-lt"/>
                <a:hlinkClick r:id="rId5"/>
              </a:rPr>
              <a:t>http://toolkit.northernbridge.ac.uk/engagingwithpolicymakers/engagingwiththethirdsector/whatisthethirdsectorandwhatdoesitdo/</a:t>
            </a:r>
            <a:r>
              <a:rPr lang="en-GB" altLang="en-US" sz="1800" dirty="0">
                <a:latin typeface="+mj-lt"/>
              </a:rPr>
              <a:t>  [Accessed 23/03/2022]</a:t>
            </a:r>
            <a:endParaRPr lang="en-GB" sz="1800" dirty="0">
              <a:latin typeface="+mj-lt"/>
            </a:endParaRPr>
          </a:p>
        </p:txBody>
      </p:sp>
    </p:spTree>
    <p:extLst>
      <p:ext uri="{BB962C8B-B14F-4D97-AF65-F5344CB8AC3E}">
        <p14:creationId xmlns:p14="http://schemas.microsoft.com/office/powerpoint/2010/main" val="497978370"/>
      </p:ext>
    </p:extLst>
  </p:cSld>
  <p:clrMapOvr>
    <a:masterClrMapping/>
  </p:clrMapOvr>
</p:sld>
</file>

<file path=ppt/theme/theme1.xml><?xml version="1.0" encoding="utf-8"?>
<a:theme xmlns:a="http://schemas.openxmlformats.org/drawingml/2006/main" name="UWTSD PPT Templat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Template</Template>
  <TotalTime>2037</TotalTime>
  <Words>3612</Words>
  <Application>Microsoft Office PowerPoint</Application>
  <PresentationFormat>On-screen Show (4:3)</PresentationFormat>
  <Paragraphs>247</Paragraphs>
  <Slides>47</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47</vt:i4>
      </vt:variant>
    </vt:vector>
  </HeadingPairs>
  <TitlesOfParts>
    <vt:vector size="51" baseType="lpstr">
      <vt:lpstr>Agenda</vt:lpstr>
      <vt:lpstr>Arial</vt:lpstr>
      <vt:lpstr>Calibri</vt:lpstr>
      <vt:lpstr>UWTSD PPT Template</vt:lpstr>
      <vt:lpstr>ECAY4005 Multi-Agency Working – Policy in Practice Theme 7 – Public Sector, Private Sector, Third Sector – What is the difference?</vt:lpstr>
      <vt:lpstr>Public, Private and Third Sector</vt:lpstr>
      <vt:lpstr>Public, Private and Third Sector</vt:lpstr>
      <vt:lpstr>But what do they mean?</vt:lpstr>
      <vt:lpstr>Public Sector</vt:lpstr>
      <vt:lpstr>Public Sector – Some Definitions</vt:lpstr>
      <vt:lpstr>Public Sector – Some Definitions</vt:lpstr>
      <vt:lpstr>PowerPoint Presentation</vt:lpstr>
      <vt:lpstr>PowerPoint Presentation</vt:lpstr>
      <vt:lpstr>PowerPoint Presentation</vt:lpstr>
      <vt:lpstr>PowerPoint Presentation</vt:lpstr>
      <vt:lpstr>PowerPoint Presentation</vt:lpstr>
      <vt:lpstr>Public Sector - Examples</vt:lpstr>
      <vt:lpstr>Private Sector</vt:lpstr>
      <vt:lpstr>PowerPoint Presentation</vt:lpstr>
      <vt:lpstr>PowerPoint Presentation</vt:lpstr>
      <vt:lpstr>PowerPoint Presentation</vt:lpstr>
      <vt:lpstr>PowerPoint Presentation</vt:lpstr>
      <vt:lpstr>Private Sector - Examples</vt:lpstr>
      <vt:lpstr>Third Sector</vt:lpstr>
      <vt:lpstr>PowerPoint Presentation</vt:lpstr>
      <vt:lpstr>PowerPoint Presentation</vt:lpstr>
      <vt:lpstr>PowerPoint Presentation</vt:lpstr>
      <vt:lpstr>PowerPoint Presentation</vt:lpstr>
      <vt:lpstr>PowerPoint Presentation</vt:lpstr>
      <vt:lpstr>PowerPoint Presentation</vt:lpstr>
      <vt:lpstr>Third Sector - Examples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Practical Exercise</vt:lpstr>
      <vt:lpstr>Practical Exercise</vt:lpstr>
      <vt:lpstr>References</vt:lpstr>
      <vt:lpstr>References</vt:lpstr>
      <vt:lpstr>References</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SJSI5021 Hot Topics Module Outline</dc:title>
  <dc:creator>Ken Dicks</dc:creator>
  <cp:lastModifiedBy>Ken Dicks</cp:lastModifiedBy>
  <cp:revision>134</cp:revision>
  <dcterms:created xsi:type="dcterms:W3CDTF">2016-09-29T11:33:04Z</dcterms:created>
  <dcterms:modified xsi:type="dcterms:W3CDTF">2022-03-30T11:02:06Z</dcterms:modified>
</cp:coreProperties>
</file>