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17"/>
  </p:notesMasterIdLst>
  <p:sldIdLst>
    <p:sldId id="256" r:id="rId2"/>
    <p:sldId id="257" r:id="rId3"/>
    <p:sldId id="258" r:id="rId4"/>
    <p:sldId id="259" r:id="rId5"/>
    <p:sldId id="260" r:id="rId6"/>
    <p:sldId id="261" r:id="rId7"/>
    <p:sldId id="268" r:id="rId8"/>
    <p:sldId id="269" r:id="rId9"/>
    <p:sldId id="262" r:id="rId10"/>
    <p:sldId id="263" r:id="rId11"/>
    <p:sldId id="264" r:id="rId12"/>
    <p:sldId id="266" r:id="rId13"/>
    <p:sldId id="270" r:id="rId14"/>
    <p:sldId id="267" r:id="rId15"/>
    <p:sldId id="265" r:id="rId16"/>
  </p:sldIdLst>
  <p:sldSz cx="12192000" cy="6858000"/>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1083" autoAdjust="0"/>
  </p:normalViewPr>
  <p:slideViewPr>
    <p:cSldViewPr snapToGrid="0">
      <p:cViewPr>
        <p:scale>
          <a:sx n="50" d="100"/>
          <a:sy n="50" d="100"/>
        </p:scale>
        <p:origin x="128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263F12-B10A-4570-8C81-3CBE38310D83}"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GB"/>
        </a:p>
      </dgm:t>
    </dgm:pt>
    <dgm:pt modelId="{B499292F-1A79-42E8-A0EE-76FF0FD0FE22}">
      <dgm:prSet/>
      <dgm:spPr/>
      <dgm:t>
        <a:bodyPr/>
        <a:lstStyle/>
        <a:p>
          <a:r>
            <a:rPr lang="en-GB" b="1" dirty="0"/>
            <a:t>Objective:</a:t>
          </a:r>
          <a:endParaRPr lang="en-GB" dirty="0"/>
        </a:p>
      </dgm:t>
    </dgm:pt>
    <dgm:pt modelId="{5A0E064E-0D9D-4EE2-B7F9-E1DBCC4300DF}" type="parTrans" cxnId="{5007627C-23BC-47C9-897B-9D4827C58210}">
      <dgm:prSet/>
      <dgm:spPr/>
      <dgm:t>
        <a:bodyPr/>
        <a:lstStyle/>
        <a:p>
          <a:endParaRPr lang="en-GB"/>
        </a:p>
      </dgm:t>
    </dgm:pt>
    <dgm:pt modelId="{2167CD95-07BE-425E-BC28-0506D5FBD81D}" type="sibTrans" cxnId="{5007627C-23BC-47C9-897B-9D4827C58210}">
      <dgm:prSet/>
      <dgm:spPr/>
      <dgm:t>
        <a:bodyPr/>
        <a:lstStyle/>
        <a:p>
          <a:endParaRPr lang="en-GB"/>
        </a:p>
      </dgm:t>
    </dgm:pt>
    <dgm:pt modelId="{056798CC-5A4B-432B-B044-42B17D55FF36}">
      <dgm:prSet/>
      <dgm:spPr/>
      <dgm:t>
        <a:bodyPr/>
        <a:lstStyle/>
        <a:p>
          <a:r>
            <a:rPr lang="en-GB" dirty="0"/>
            <a:t>Evaluate the feasibility of hosting an international EDI-focused three-day meeting for the hospitality sector at </a:t>
          </a:r>
          <a:r>
            <a:rPr lang="en-US" b="0" i="0" u="none" dirty="0"/>
            <a:t>QEII center.</a:t>
          </a:r>
          <a:endParaRPr lang="en-GB" dirty="0"/>
        </a:p>
      </dgm:t>
    </dgm:pt>
    <dgm:pt modelId="{FF3DD413-F7F4-4BB5-B08C-A94333ECA8F4}" type="parTrans" cxnId="{A700F684-D08D-4791-9892-12427F38D395}">
      <dgm:prSet/>
      <dgm:spPr/>
      <dgm:t>
        <a:bodyPr/>
        <a:lstStyle/>
        <a:p>
          <a:endParaRPr lang="en-GB"/>
        </a:p>
      </dgm:t>
    </dgm:pt>
    <dgm:pt modelId="{55B0DCB1-2D29-44C2-B0C6-64EA63B79847}" type="sibTrans" cxnId="{A700F684-D08D-4791-9892-12427F38D395}">
      <dgm:prSet/>
      <dgm:spPr/>
      <dgm:t>
        <a:bodyPr/>
        <a:lstStyle/>
        <a:p>
          <a:endParaRPr lang="en-GB"/>
        </a:p>
      </dgm:t>
    </dgm:pt>
    <dgm:pt modelId="{688D53D4-82F4-4FEE-9009-98213B7BFB98}">
      <dgm:prSet/>
      <dgm:spPr/>
      <dgm:t>
        <a:bodyPr/>
        <a:lstStyle/>
        <a:p>
          <a:r>
            <a:rPr lang="en-GB" b="1" dirty="0"/>
            <a:t>Key Features:</a:t>
          </a:r>
          <a:endParaRPr lang="en-GB" dirty="0"/>
        </a:p>
      </dgm:t>
    </dgm:pt>
    <dgm:pt modelId="{787C8ED8-9334-4B48-8DFC-4FC7E2D39746}" type="parTrans" cxnId="{859C951B-4476-4286-B13A-2B354A770993}">
      <dgm:prSet/>
      <dgm:spPr/>
      <dgm:t>
        <a:bodyPr/>
        <a:lstStyle/>
        <a:p>
          <a:endParaRPr lang="en-GB"/>
        </a:p>
      </dgm:t>
    </dgm:pt>
    <dgm:pt modelId="{24A97429-E601-48D8-B847-D41914D88301}" type="sibTrans" cxnId="{859C951B-4476-4286-B13A-2B354A770993}">
      <dgm:prSet/>
      <dgm:spPr/>
      <dgm:t>
        <a:bodyPr/>
        <a:lstStyle/>
        <a:p>
          <a:endParaRPr lang="en-GB"/>
        </a:p>
      </dgm:t>
    </dgm:pt>
    <dgm:pt modelId="{26ADC169-1276-47E0-8B54-2CE8BD97C28B}">
      <dgm:prSet/>
      <dgm:spPr/>
      <dgm:t>
        <a:bodyPr/>
        <a:lstStyle/>
        <a:p>
          <a:r>
            <a:rPr lang="en-GB" b="1" dirty="0"/>
            <a:t>Tailored Event:</a:t>
          </a:r>
          <a:r>
            <a:rPr lang="en-GB" dirty="0"/>
            <a:t> MICE industry-specific, addressing EDI in hospitality (Lee and Park, 2023).</a:t>
          </a:r>
        </a:p>
      </dgm:t>
    </dgm:pt>
    <dgm:pt modelId="{DBCD67ED-9CDF-4065-9B5B-4053066C3C9C}" type="parTrans" cxnId="{A424132C-05B5-4515-9AEA-D54F54B957AA}">
      <dgm:prSet/>
      <dgm:spPr/>
      <dgm:t>
        <a:bodyPr/>
        <a:lstStyle/>
        <a:p>
          <a:endParaRPr lang="en-GB"/>
        </a:p>
      </dgm:t>
    </dgm:pt>
    <dgm:pt modelId="{002C0513-DF38-4BAD-892B-D8B65046B685}" type="sibTrans" cxnId="{A424132C-05B5-4515-9AEA-D54F54B957AA}">
      <dgm:prSet/>
      <dgm:spPr/>
      <dgm:t>
        <a:bodyPr/>
        <a:lstStyle/>
        <a:p>
          <a:endParaRPr lang="en-GB"/>
        </a:p>
      </dgm:t>
    </dgm:pt>
    <dgm:pt modelId="{57E76DC1-C442-4E84-BCA3-9FD326E350CE}">
      <dgm:prSet/>
      <dgm:spPr/>
      <dgm:t>
        <a:bodyPr/>
        <a:lstStyle/>
        <a:p>
          <a:r>
            <a:rPr lang="en-GB" b="1" dirty="0"/>
            <a:t>EDI Awareness:</a:t>
          </a:r>
          <a:r>
            <a:rPr lang="en-GB" dirty="0"/>
            <a:t> Promote inclusive policies, equitable workplaces, and diverse customer experiences (</a:t>
          </a:r>
          <a:r>
            <a:rPr lang="en-GB" dirty="0" err="1"/>
            <a:t>Kiradoo</a:t>
          </a:r>
          <a:r>
            <a:rPr lang="en-GB" dirty="0"/>
            <a:t>, 2022).</a:t>
          </a:r>
        </a:p>
      </dgm:t>
    </dgm:pt>
    <dgm:pt modelId="{D5B461CF-DD54-40DB-9034-C2F93F9CBC81}" type="parTrans" cxnId="{8194F595-F30E-4C6D-B472-93FF8E6E1C4E}">
      <dgm:prSet/>
      <dgm:spPr/>
      <dgm:t>
        <a:bodyPr/>
        <a:lstStyle/>
        <a:p>
          <a:endParaRPr lang="en-GB"/>
        </a:p>
      </dgm:t>
    </dgm:pt>
    <dgm:pt modelId="{197D72B5-4BF7-48D3-8624-43585D78C408}" type="sibTrans" cxnId="{8194F595-F30E-4C6D-B472-93FF8E6E1C4E}">
      <dgm:prSet/>
      <dgm:spPr/>
      <dgm:t>
        <a:bodyPr/>
        <a:lstStyle/>
        <a:p>
          <a:endParaRPr lang="en-GB"/>
        </a:p>
      </dgm:t>
    </dgm:pt>
    <dgm:pt modelId="{627FF4E4-8DD1-4A1F-866E-6B0181EC6A6A}">
      <dgm:prSet/>
      <dgm:spPr/>
      <dgm:t>
        <a:bodyPr/>
        <a:lstStyle/>
        <a:p>
          <a:r>
            <a:rPr lang="en-GB" b="1"/>
            <a:t>Purpose:</a:t>
          </a:r>
          <a:endParaRPr lang="en-GB"/>
        </a:p>
      </dgm:t>
    </dgm:pt>
    <dgm:pt modelId="{E4B6E336-AB67-4410-85BC-45E79FBF3247}" type="parTrans" cxnId="{0E2FDA77-618F-4A67-B0F6-09E2360E4AD3}">
      <dgm:prSet/>
      <dgm:spPr/>
      <dgm:t>
        <a:bodyPr/>
        <a:lstStyle/>
        <a:p>
          <a:endParaRPr lang="en-GB"/>
        </a:p>
      </dgm:t>
    </dgm:pt>
    <dgm:pt modelId="{D894BA2E-CDE4-4C00-B208-497AB6650A9C}" type="sibTrans" cxnId="{0E2FDA77-618F-4A67-B0F6-09E2360E4AD3}">
      <dgm:prSet/>
      <dgm:spPr/>
      <dgm:t>
        <a:bodyPr/>
        <a:lstStyle/>
        <a:p>
          <a:endParaRPr lang="en-GB"/>
        </a:p>
      </dgm:t>
    </dgm:pt>
    <dgm:pt modelId="{8DBEDEA4-C059-4857-B0DB-AD706B3B8E4C}">
      <dgm:prSet/>
      <dgm:spPr/>
      <dgm:t>
        <a:bodyPr/>
        <a:lstStyle/>
        <a:p>
          <a:r>
            <a:rPr lang="en-GB" b="1" dirty="0"/>
            <a:t>Market:</a:t>
          </a:r>
          <a:r>
            <a:rPr lang="en-GB" dirty="0"/>
            <a:t> Assess demand, audience, competition, and marketing.</a:t>
          </a:r>
        </a:p>
      </dgm:t>
    </dgm:pt>
    <dgm:pt modelId="{65DA413A-B8FD-4144-8548-0CDD310AF206}" type="parTrans" cxnId="{EA601F11-9DD9-476D-85D0-70A8246CFC4B}">
      <dgm:prSet/>
      <dgm:spPr/>
      <dgm:t>
        <a:bodyPr/>
        <a:lstStyle/>
        <a:p>
          <a:endParaRPr lang="en-GB"/>
        </a:p>
      </dgm:t>
    </dgm:pt>
    <dgm:pt modelId="{CFF032FC-E295-430D-9E2F-54EDD48D4B0F}" type="sibTrans" cxnId="{EA601F11-9DD9-476D-85D0-70A8246CFC4B}">
      <dgm:prSet/>
      <dgm:spPr/>
      <dgm:t>
        <a:bodyPr/>
        <a:lstStyle/>
        <a:p>
          <a:endParaRPr lang="en-GB"/>
        </a:p>
      </dgm:t>
    </dgm:pt>
    <dgm:pt modelId="{7B672D78-33BC-4B88-A882-C8AB13FE2545}">
      <dgm:prSet/>
      <dgm:spPr/>
      <dgm:t>
        <a:bodyPr/>
        <a:lstStyle/>
        <a:p>
          <a:r>
            <a:rPr lang="en-GB" b="1" dirty="0"/>
            <a:t>Operations:</a:t>
          </a:r>
          <a:r>
            <a:rPr lang="en-GB" dirty="0"/>
            <a:t> Evaluate the venue, resources, staffing, logistics.</a:t>
          </a:r>
        </a:p>
      </dgm:t>
    </dgm:pt>
    <dgm:pt modelId="{8EF4FAEF-D28E-4E1D-A59C-2DA44F56BC4E}" type="parTrans" cxnId="{1917303B-DA28-4104-BC34-FB85880D3A66}">
      <dgm:prSet/>
      <dgm:spPr/>
      <dgm:t>
        <a:bodyPr/>
        <a:lstStyle/>
        <a:p>
          <a:endParaRPr lang="en-GB"/>
        </a:p>
      </dgm:t>
    </dgm:pt>
    <dgm:pt modelId="{8856491A-313A-41FF-A3E8-D8A08905364F}" type="sibTrans" cxnId="{1917303B-DA28-4104-BC34-FB85880D3A66}">
      <dgm:prSet/>
      <dgm:spPr/>
      <dgm:t>
        <a:bodyPr/>
        <a:lstStyle/>
        <a:p>
          <a:endParaRPr lang="en-GB"/>
        </a:p>
      </dgm:t>
    </dgm:pt>
    <dgm:pt modelId="{F372C3D6-4185-48CE-B6FF-BE059FFB6345}" type="pres">
      <dgm:prSet presAssocID="{7A263F12-B10A-4570-8C81-3CBE38310D83}" presName="linear" presStyleCnt="0">
        <dgm:presLayoutVars>
          <dgm:animLvl val="lvl"/>
          <dgm:resizeHandles val="exact"/>
        </dgm:presLayoutVars>
      </dgm:prSet>
      <dgm:spPr/>
    </dgm:pt>
    <dgm:pt modelId="{C015A2A5-F648-4A66-83C5-DC17C528FE60}" type="pres">
      <dgm:prSet presAssocID="{B499292F-1A79-42E8-A0EE-76FF0FD0FE22}" presName="parentText" presStyleLbl="node1" presStyleIdx="0" presStyleCnt="3">
        <dgm:presLayoutVars>
          <dgm:chMax val="0"/>
          <dgm:bulletEnabled val="1"/>
        </dgm:presLayoutVars>
      </dgm:prSet>
      <dgm:spPr/>
    </dgm:pt>
    <dgm:pt modelId="{3C1E568A-1FDF-4AA2-AF42-B091126F179F}" type="pres">
      <dgm:prSet presAssocID="{B499292F-1A79-42E8-A0EE-76FF0FD0FE22}" presName="childText" presStyleLbl="revTx" presStyleIdx="0" presStyleCnt="3">
        <dgm:presLayoutVars>
          <dgm:bulletEnabled val="1"/>
        </dgm:presLayoutVars>
      </dgm:prSet>
      <dgm:spPr/>
    </dgm:pt>
    <dgm:pt modelId="{9527BC1B-2D78-463F-B1E5-CA9D07417B70}" type="pres">
      <dgm:prSet presAssocID="{688D53D4-82F4-4FEE-9009-98213B7BFB98}" presName="parentText" presStyleLbl="node1" presStyleIdx="1" presStyleCnt="3">
        <dgm:presLayoutVars>
          <dgm:chMax val="0"/>
          <dgm:bulletEnabled val="1"/>
        </dgm:presLayoutVars>
      </dgm:prSet>
      <dgm:spPr/>
    </dgm:pt>
    <dgm:pt modelId="{DF92E05A-BC48-4692-A864-32D170C03EB2}" type="pres">
      <dgm:prSet presAssocID="{688D53D4-82F4-4FEE-9009-98213B7BFB98}" presName="childText" presStyleLbl="revTx" presStyleIdx="1" presStyleCnt="3">
        <dgm:presLayoutVars>
          <dgm:bulletEnabled val="1"/>
        </dgm:presLayoutVars>
      </dgm:prSet>
      <dgm:spPr/>
    </dgm:pt>
    <dgm:pt modelId="{F408A663-25A7-4033-87B1-9945F113057E}" type="pres">
      <dgm:prSet presAssocID="{627FF4E4-8DD1-4A1F-866E-6B0181EC6A6A}" presName="parentText" presStyleLbl="node1" presStyleIdx="2" presStyleCnt="3">
        <dgm:presLayoutVars>
          <dgm:chMax val="0"/>
          <dgm:bulletEnabled val="1"/>
        </dgm:presLayoutVars>
      </dgm:prSet>
      <dgm:spPr/>
    </dgm:pt>
    <dgm:pt modelId="{8E0424C2-D6DC-4EB8-81FB-9E1FFA1C0F88}" type="pres">
      <dgm:prSet presAssocID="{627FF4E4-8DD1-4A1F-866E-6B0181EC6A6A}" presName="childText" presStyleLbl="revTx" presStyleIdx="2" presStyleCnt="3">
        <dgm:presLayoutVars>
          <dgm:bulletEnabled val="1"/>
        </dgm:presLayoutVars>
      </dgm:prSet>
      <dgm:spPr/>
    </dgm:pt>
  </dgm:ptLst>
  <dgm:cxnLst>
    <dgm:cxn modelId="{EA601F11-9DD9-476D-85D0-70A8246CFC4B}" srcId="{627FF4E4-8DD1-4A1F-866E-6B0181EC6A6A}" destId="{8DBEDEA4-C059-4857-B0DB-AD706B3B8E4C}" srcOrd="0" destOrd="0" parTransId="{65DA413A-B8FD-4144-8548-0CDD310AF206}" sibTransId="{CFF032FC-E295-430D-9E2F-54EDD48D4B0F}"/>
    <dgm:cxn modelId="{A6F58116-A9CF-4FAF-BE5B-390CE01E1406}" type="presOf" srcId="{8DBEDEA4-C059-4857-B0DB-AD706B3B8E4C}" destId="{8E0424C2-D6DC-4EB8-81FB-9E1FFA1C0F88}" srcOrd="0" destOrd="0" presId="urn:microsoft.com/office/officeart/2005/8/layout/vList2"/>
    <dgm:cxn modelId="{859C951B-4476-4286-B13A-2B354A770993}" srcId="{7A263F12-B10A-4570-8C81-3CBE38310D83}" destId="{688D53D4-82F4-4FEE-9009-98213B7BFB98}" srcOrd="1" destOrd="0" parTransId="{787C8ED8-9334-4B48-8DFC-4FC7E2D39746}" sibTransId="{24A97429-E601-48D8-B847-D41914D88301}"/>
    <dgm:cxn modelId="{A424132C-05B5-4515-9AEA-D54F54B957AA}" srcId="{688D53D4-82F4-4FEE-9009-98213B7BFB98}" destId="{26ADC169-1276-47E0-8B54-2CE8BD97C28B}" srcOrd="0" destOrd="0" parTransId="{DBCD67ED-9CDF-4065-9B5B-4053066C3C9C}" sibTransId="{002C0513-DF38-4BAD-892B-D8B65046B685}"/>
    <dgm:cxn modelId="{1917303B-DA28-4104-BC34-FB85880D3A66}" srcId="{627FF4E4-8DD1-4A1F-866E-6B0181EC6A6A}" destId="{7B672D78-33BC-4B88-A882-C8AB13FE2545}" srcOrd="1" destOrd="0" parTransId="{8EF4FAEF-D28E-4E1D-A59C-2DA44F56BC4E}" sibTransId="{8856491A-313A-41FF-A3E8-D8A08905364F}"/>
    <dgm:cxn modelId="{DAF30266-5941-4170-8495-A51EBA21B4C7}" type="presOf" srcId="{7B672D78-33BC-4B88-A882-C8AB13FE2545}" destId="{8E0424C2-D6DC-4EB8-81FB-9E1FFA1C0F88}" srcOrd="0" destOrd="1" presId="urn:microsoft.com/office/officeart/2005/8/layout/vList2"/>
    <dgm:cxn modelId="{8051D351-647A-41C8-8A32-56C184825AF2}" type="presOf" srcId="{7A263F12-B10A-4570-8C81-3CBE38310D83}" destId="{F372C3D6-4185-48CE-B6FF-BE059FFB6345}" srcOrd="0" destOrd="0" presId="urn:microsoft.com/office/officeart/2005/8/layout/vList2"/>
    <dgm:cxn modelId="{8BEE5275-2D4F-47FA-A2D7-BBA04024301B}" type="presOf" srcId="{627FF4E4-8DD1-4A1F-866E-6B0181EC6A6A}" destId="{F408A663-25A7-4033-87B1-9945F113057E}" srcOrd="0" destOrd="0" presId="urn:microsoft.com/office/officeart/2005/8/layout/vList2"/>
    <dgm:cxn modelId="{0E2FDA77-618F-4A67-B0F6-09E2360E4AD3}" srcId="{7A263F12-B10A-4570-8C81-3CBE38310D83}" destId="{627FF4E4-8DD1-4A1F-866E-6B0181EC6A6A}" srcOrd="2" destOrd="0" parTransId="{E4B6E336-AB67-4410-85BC-45E79FBF3247}" sibTransId="{D894BA2E-CDE4-4C00-B208-497AB6650A9C}"/>
    <dgm:cxn modelId="{5007627C-23BC-47C9-897B-9D4827C58210}" srcId="{7A263F12-B10A-4570-8C81-3CBE38310D83}" destId="{B499292F-1A79-42E8-A0EE-76FF0FD0FE22}" srcOrd="0" destOrd="0" parTransId="{5A0E064E-0D9D-4EE2-B7F9-E1DBCC4300DF}" sibTransId="{2167CD95-07BE-425E-BC28-0506D5FBD81D}"/>
    <dgm:cxn modelId="{A700F684-D08D-4791-9892-12427F38D395}" srcId="{B499292F-1A79-42E8-A0EE-76FF0FD0FE22}" destId="{056798CC-5A4B-432B-B044-42B17D55FF36}" srcOrd="0" destOrd="0" parTransId="{FF3DD413-F7F4-4BB5-B08C-A94333ECA8F4}" sibTransId="{55B0DCB1-2D29-44C2-B0C6-64EA63B79847}"/>
    <dgm:cxn modelId="{8194F595-F30E-4C6D-B472-93FF8E6E1C4E}" srcId="{688D53D4-82F4-4FEE-9009-98213B7BFB98}" destId="{57E76DC1-C442-4E84-BCA3-9FD326E350CE}" srcOrd="1" destOrd="0" parTransId="{D5B461CF-DD54-40DB-9034-C2F93F9CBC81}" sibTransId="{197D72B5-4BF7-48D3-8624-43585D78C408}"/>
    <dgm:cxn modelId="{18C67B9E-709A-41A8-85BC-7779FFA8EEAE}" type="presOf" srcId="{056798CC-5A4B-432B-B044-42B17D55FF36}" destId="{3C1E568A-1FDF-4AA2-AF42-B091126F179F}" srcOrd="0" destOrd="0" presId="urn:microsoft.com/office/officeart/2005/8/layout/vList2"/>
    <dgm:cxn modelId="{10D4DAA7-3DA7-486B-9346-36B4697AF00D}" type="presOf" srcId="{B499292F-1A79-42E8-A0EE-76FF0FD0FE22}" destId="{C015A2A5-F648-4A66-83C5-DC17C528FE60}" srcOrd="0" destOrd="0" presId="urn:microsoft.com/office/officeart/2005/8/layout/vList2"/>
    <dgm:cxn modelId="{E9C69DC5-5792-47C1-962A-73AC8E86AF93}" type="presOf" srcId="{688D53D4-82F4-4FEE-9009-98213B7BFB98}" destId="{9527BC1B-2D78-463F-B1E5-CA9D07417B70}" srcOrd="0" destOrd="0" presId="urn:microsoft.com/office/officeart/2005/8/layout/vList2"/>
    <dgm:cxn modelId="{609ADEF0-CD54-4840-9595-7F2C745EFC79}" type="presOf" srcId="{26ADC169-1276-47E0-8B54-2CE8BD97C28B}" destId="{DF92E05A-BC48-4692-A864-32D170C03EB2}" srcOrd="0" destOrd="0" presId="urn:microsoft.com/office/officeart/2005/8/layout/vList2"/>
    <dgm:cxn modelId="{2B049BF6-9769-4F2C-9243-8F5C6DB3B3C1}" type="presOf" srcId="{57E76DC1-C442-4E84-BCA3-9FD326E350CE}" destId="{DF92E05A-BC48-4692-A864-32D170C03EB2}" srcOrd="0" destOrd="1" presId="urn:microsoft.com/office/officeart/2005/8/layout/vList2"/>
    <dgm:cxn modelId="{5FD56F2E-A8BB-44D0-B0B7-7056C393A3AD}" type="presParOf" srcId="{F372C3D6-4185-48CE-B6FF-BE059FFB6345}" destId="{C015A2A5-F648-4A66-83C5-DC17C528FE60}" srcOrd="0" destOrd="0" presId="urn:microsoft.com/office/officeart/2005/8/layout/vList2"/>
    <dgm:cxn modelId="{6BD1A7E5-8025-44E1-A074-11C078161455}" type="presParOf" srcId="{F372C3D6-4185-48CE-B6FF-BE059FFB6345}" destId="{3C1E568A-1FDF-4AA2-AF42-B091126F179F}" srcOrd="1" destOrd="0" presId="urn:microsoft.com/office/officeart/2005/8/layout/vList2"/>
    <dgm:cxn modelId="{714C5727-59C1-41CA-BD76-BBEC4B3064B1}" type="presParOf" srcId="{F372C3D6-4185-48CE-B6FF-BE059FFB6345}" destId="{9527BC1B-2D78-463F-B1E5-CA9D07417B70}" srcOrd="2" destOrd="0" presId="urn:microsoft.com/office/officeart/2005/8/layout/vList2"/>
    <dgm:cxn modelId="{D5F90C23-ABAF-4159-83AA-54F5FD46D4BF}" type="presParOf" srcId="{F372C3D6-4185-48CE-B6FF-BE059FFB6345}" destId="{DF92E05A-BC48-4692-A864-32D170C03EB2}" srcOrd="3" destOrd="0" presId="urn:microsoft.com/office/officeart/2005/8/layout/vList2"/>
    <dgm:cxn modelId="{BD5C0663-F7CC-448B-A2AE-D27A9137A7DD}" type="presParOf" srcId="{F372C3D6-4185-48CE-B6FF-BE059FFB6345}" destId="{F408A663-25A7-4033-87B1-9945F113057E}" srcOrd="4" destOrd="0" presId="urn:microsoft.com/office/officeart/2005/8/layout/vList2"/>
    <dgm:cxn modelId="{61D2331A-BF19-474A-B3B5-F89FBCAD537D}" type="presParOf" srcId="{F372C3D6-4185-48CE-B6FF-BE059FFB6345}" destId="{8E0424C2-D6DC-4EB8-81FB-9E1FFA1C0F88}"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9FA261D-BD4F-45C6-95F8-CD5177682B7A}"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GB"/>
        </a:p>
      </dgm:t>
    </dgm:pt>
    <dgm:pt modelId="{760AD8C9-5518-481B-B944-3BDF6496F616}">
      <dgm:prSet/>
      <dgm:spPr/>
      <dgm:t>
        <a:bodyPr/>
        <a:lstStyle/>
        <a:p>
          <a:r>
            <a:rPr lang="en-GB" b="1" dirty="0"/>
            <a:t>TYPE AND NATURE OF EVENT</a:t>
          </a:r>
          <a:endParaRPr lang="en-GB" dirty="0"/>
        </a:p>
      </dgm:t>
    </dgm:pt>
    <dgm:pt modelId="{7481124A-D0A1-40D2-85DC-73DC8CAA2788}" type="parTrans" cxnId="{B0B62FEB-140A-46C6-9D1F-E2F907343863}">
      <dgm:prSet/>
      <dgm:spPr/>
      <dgm:t>
        <a:bodyPr/>
        <a:lstStyle/>
        <a:p>
          <a:endParaRPr lang="en-GB"/>
        </a:p>
      </dgm:t>
    </dgm:pt>
    <dgm:pt modelId="{C98B82C2-908D-4385-90AC-108357259DB0}" type="sibTrans" cxnId="{B0B62FEB-140A-46C6-9D1F-E2F907343863}">
      <dgm:prSet/>
      <dgm:spPr/>
      <dgm:t>
        <a:bodyPr/>
        <a:lstStyle/>
        <a:p>
          <a:endParaRPr lang="en-GB"/>
        </a:p>
      </dgm:t>
    </dgm:pt>
    <dgm:pt modelId="{3C4E414F-C16F-4F95-A07A-AA6D9AA5E863}">
      <dgm:prSet/>
      <dgm:spPr/>
      <dgm:t>
        <a:bodyPr/>
        <a:lstStyle/>
        <a:p>
          <a:r>
            <a:rPr lang="en-GB" dirty="0"/>
            <a:t>Keynote speeches by hospitality leaders of Marriott and Hilton.</a:t>
          </a:r>
        </a:p>
      </dgm:t>
    </dgm:pt>
    <dgm:pt modelId="{CF52F082-495F-4A85-B7D9-9093713DC3AD}" type="parTrans" cxnId="{39789632-6920-4280-8D73-DA6C30C783E4}">
      <dgm:prSet/>
      <dgm:spPr/>
      <dgm:t>
        <a:bodyPr/>
        <a:lstStyle/>
        <a:p>
          <a:endParaRPr lang="en-GB"/>
        </a:p>
      </dgm:t>
    </dgm:pt>
    <dgm:pt modelId="{77B81490-0186-4ADE-AF75-70EE3C67B211}" type="sibTrans" cxnId="{39789632-6920-4280-8D73-DA6C30C783E4}">
      <dgm:prSet/>
      <dgm:spPr/>
      <dgm:t>
        <a:bodyPr/>
        <a:lstStyle/>
        <a:p>
          <a:endParaRPr lang="en-GB"/>
        </a:p>
      </dgm:t>
    </dgm:pt>
    <dgm:pt modelId="{15E836FE-482D-4FBD-B83A-8118D306FE47}">
      <dgm:prSet/>
      <dgm:spPr/>
      <dgm:t>
        <a:bodyPr/>
        <a:lstStyle/>
        <a:p>
          <a:r>
            <a:rPr lang="en-GB" dirty="0"/>
            <a:t>Panel discussions with HR executives and policymakers.</a:t>
          </a:r>
        </a:p>
      </dgm:t>
    </dgm:pt>
    <dgm:pt modelId="{A80AB7DB-F085-4C5D-A928-61B47718D157}" type="parTrans" cxnId="{337A9A6E-D556-47FD-8FE6-96FDCB7AE74E}">
      <dgm:prSet/>
      <dgm:spPr/>
      <dgm:t>
        <a:bodyPr/>
        <a:lstStyle/>
        <a:p>
          <a:endParaRPr lang="en-GB"/>
        </a:p>
      </dgm:t>
    </dgm:pt>
    <dgm:pt modelId="{CF12BC9F-716C-421D-AA9B-9551EDACE21F}" type="sibTrans" cxnId="{337A9A6E-D556-47FD-8FE6-96FDCB7AE74E}">
      <dgm:prSet/>
      <dgm:spPr/>
      <dgm:t>
        <a:bodyPr/>
        <a:lstStyle/>
        <a:p>
          <a:endParaRPr lang="en-GB"/>
        </a:p>
      </dgm:t>
    </dgm:pt>
    <dgm:pt modelId="{7F90555B-8298-47A8-AD13-3AF488ABE856}">
      <dgm:prSet/>
      <dgm:spPr/>
      <dgm:t>
        <a:bodyPr/>
        <a:lstStyle/>
        <a:p>
          <a:r>
            <a:rPr lang="en-GB" dirty="0"/>
            <a:t>Workshops on inclusive hiring, cultural competency, and accessibility.</a:t>
          </a:r>
        </a:p>
      </dgm:t>
    </dgm:pt>
    <dgm:pt modelId="{66C2A515-7C56-46E1-ADF6-54BC1D3BC6FA}" type="parTrans" cxnId="{A5E810EE-B09A-4D1C-8C6B-298B692BAC0A}">
      <dgm:prSet/>
      <dgm:spPr/>
      <dgm:t>
        <a:bodyPr/>
        <a:lstStyle/>
        <a:p>
          <a:endParaRPr lang="en-GB"/>
        </a:p>
      </dgm:t>
    </dgm:pt>
    <dgm:pt modelId="{EE0E4B38-651E-4F03-B094-55A694FBAB21}" type="sibTrans" cxnId="{A5E810EE-B09A-4D1C-8C6B-298B692BAC0A}">
      <dgm:prSet/>
      <dgm:spPr/>
      <dgm:t>
        <a:bodyPr/>
        <a:lstStyle/>
        <a:p>
          <a:endParaRPr lang="en-GB"/>
        </a:p>
      </dgm:t>
    </dgm:pt>
    <dgm:pt modelId="{525AE46F-AB45-442B-AF66-29F2F96FECBA}">
      <dgm:prSet/>
      <dgm:spPr/>
      <dgm:t>
        <a:bodyPr/>
        <a:lstStyle/>
        <a:p>
          <a:r>
            <a:rPr lang="en-GB" dirty="0"/>
            <a:t>Networking opportunities: breakout sessions and gala dinners.</a:t>
          </a:r>
        </a:p>
      </dgm:t>
    </dgm:pt>
    <dgm:pt modelId="{34111DE5-D705-4FAC-A7DA-D9C7728D8EB6}" type="parTrans" cxnId="{43FD82C8-2C95-415E-A3C8-68AACF89D991}">
      <dgm:prSet/>
      <dgm:spPr/>
      <dgm:t>
        <a:bodyPr/>
        <a:lstStyle/>
        <a:p>
          <a:endParaRPr lang="en-GB"/>
        </a:p>
      </dgm:t>
    </dgm:pt>
    <dgm:pt modelId="{12E6BA46-92E3-41C4-BA70-A30B90EC9C98}" type="sibTrans" cxnId="{43FD82C8-2C95-415E-A3C8-68AACF89D991}">
      <dgm:prSet/>
      <dgm:spPr/>
      <dgm:t>
        <a:bodyPr/>
        <a:lstStyle/>
        <a:p>
          <a:endParaRPr lang="en-GB"/>
        </a:p>
      </dgm:t>
    </dgm:pt>
    <dgm:pt modelId="{9502E9CA-9475-4033-BA49-B99B069EF714}">
      <dgm:prSet/>
      <dgm:spPr/>
      <dgm:t>
        <a:bodyPr/>
        <a:lstStyle/>
        <a:p>
          <a:r>
            <a:rPr lang="en-GB" b="1" dirty="0"/>
            <a:t>PROPOSED THEME</a:t>
          </a:r>
          <a:endParaRPr lang="en-GB" dirty="0"/>
        </a:p>
      </dgm:t>
    </dgm:pt>
    <dgm:pt modelId="{7FD1997D-AA49-4652-8438-7024403A5FA7}" type="parTrans" cxnId="{668838CF-4EB4-425B-A7CB-8EE9604689B7}">
      <dgm:prSet/>
      <dgm:spPr/>
      <dgm:t>
        <a:bodyPr/>
        <a:lstStyle/>
        <a:p>
          <a:endParaRPr lang="en-GB"/>
        </a:p>
      </dgm:t>
    </dgm:pt>
    <dgm:pt modelId="{88E40423-5B48-48FC-ADF0-E4B334F903AB}" type="sibTrans" cxnId="{668838CF-4EB4-425B-A7CB-8EE9604689B7}">
      <dgm:prSet/>
      <dgm:spPr/>
      <dgm:t>
        <a:bodyPr/>
        <a:lstStyle/>
        <a:p>
          <a:endParaRPr lang="en-GB"/>
        </a:p>
      </dgm:t>
    </dgm:pt>
    <dgm:pt modelId="{B96DD0E7-A691-4FC3-B585-F893778B22D4}">
      <dgm:prSet/>
      <dgm:spPr/>
      <dgm:t>
        <a:bodyPr/>
        <a:lstStyle/>
        <a:p>
          <a:r>
            <a:rPr lang="en-GB" dirty="0"/>
            <a:t>Challenges and opportunities in EDI within hospitality</a:t>
          </a:r>
        </a:p>
      </dgm:t>
    </dgm:pt>
    <dgm:pt modelId="{9908867C-B184-4D03-B5F4-DABAF8013128}" type="parTrans" cxnId="{4117EE2B-8333-4B73-98A8-46A9EC5517A1}">
      <dgm:prSet/>
      <dgm:spPr/>
      <dgm:t>
        <a:bodyPr/>
        <a:lstStyle/>
        <a:p>
          <a:endParaRPr lang="en-GB"/>
        </a:p>
      </dgm:t>
    </dgm:pt>
    <dgm:pt modelId="{C5D45DD7-CADF-4AF1-AC2C-F7394249760F}" type="sibTrans" cxnId="{4117EE2B-8333-4B73-98A8-46A9EC5517A1}">
      <dgm:prSet/>
      <dgm:spPr/>
      <dgm:t>
        <a:bodyPr/>
        <a:lstStyle/>
        <a:p>
          <a:endParaRPr lang="en-GB"/>
        </a:p>
      </dgm:t>
    </dgm:pt>
    <dgm:pt modelId="{35AED16A-66C2-492B-83E9-5A9AB3EA66A9}">
      <dgm:prSet/>
      <dgm:spPr/>
      <dgm:t>
        <a:bodyPr/>
        <a:lstStyle/>
        <a:p>
          <a:r>
            <a:rPr lang="en-GB" dirty="0"/>
            <a:t>Addressing leadership underrepresentation (Bryan et al., 2023).</a:t>
          </a:r>
        </a:p>
      </dgm:t>
    </dgm:pt>
    <dgm:pt modelId="{4663EECE-B3EA-454E-982E-CB0FC1CE3960}" type="parTrans" cxnId="{D410C2F5-B8B1-47B2-AD94-3F2AC1A1F80F}">
      <dgm:prSet/>
      <dgm:spPr/>
      <dgm:t>
        <a:bodyPr/>
        <a:lstStyle/>
        <a:p>
          <a:endParaRPr lang="en-GB"/>
        </a:p>
      </dgm:t>
    </dgm:pt>
    <dgm:pt modelId="{959EB928-5A75-461B-AC4F-0E6AA9F050AA}" type="sibTrans" cxnId="{D410C2F5-B8B1-47B2-AD94-3F2AC1A1F80F}">
      <dgm:prSet/>
      <dgm:spPr/>
      <dgm:t>
        <a:bodyPr/>
        <a:lstStyle/>
        <a:p>
          <a:endParaRPr lang="en-GB"/>
        </a:p>
      </dgm:t>
    </dgm:pt>
    <dgm:pt modelId="{3257C01A-1D50-4279-A2B1-DB6302A337EB}">
      <dgm:prSet/>
      <dgm:spPr/>
      <dgm:t>
        <a:bodyPr/>
        <a:lstStyle/>
        <a:p>
          <a:r>
            <a:rPr lang="en-GB" dirty="0"/>
            <a:t>Promoting cultural competency for diverse guest needs (</a:t>
          </a:r>
          <a:r>
            <a:rPr lang="en-GB" dirty="0" err="1"/>
            <a:t>Wolbring</a:t>
          </a:r>
          <a:r>
            <a:rPr lang="en-GB" dirty="0"/>
            <a:t> and Nguyen, 2023).</a:t>
          </a:r>
        </a:p>
      </dgm:t>
    </dgm:pt>
    <dgm:pt modelId="{E60C5B8B-6345-4274-BA2F-E89EA140EA99}" type="parTrans" cxnId="{C4E04AF5-3D1F-4CA7-8B4E-0B19E1D9CEBC}">
      <dgm:prSet/>
      <dgm:spPr/>
      <dgm:t>
        <a:bodyPr/>
        <a:lstStyle/>
        <a:p>
          <a:endParaRPr lang="en-GB"/>
        </a:p>
      </dgm:t>
    </dgm:pt>
    <dgm:pt modelId="{039DA764-6F1D-4BF5-9A95-4616391A5941}" type="sibTrans" cxnId="{C4E04AF5-3D1F-4CA7-8B4E-0B19E1D9CEBC}">
      <dgm:prSet/>
      <dgm:spPr/>
      <dgm:t>
        <a:bodyPr/>
        <a:lstStyle/>
        <a:p>
          <a:endParaRPr lang="en-GB"/>
        </a:p>
      </dgm:t>
    </dgm:pt>
    <dgm:pt modelId="{71B14E2F-B61D-423C-9F42-751039832A37}">
      <dgm:prSet/>
      <dgm:spPr/>
      <dgm:t>
        <a:bodyPr/>
        <a:lstStyle/>
        <a:p>
          <a:r>
            <a:rPr lang="en-GB" dirty="0"/>
            <a:t>Creating inclusive, accessible environments (Calver et al., 2023).</a:t>
          </a:r>
        </a:p>
      </dgm:t>
    </dgm:pt>
    <dgm:pt modelId="{4FA1858A-53B7-4383-8488-A61409C1FE94}" type="parTrans" cxnId="{AE78B769-7237-4FE6-AB56-EBB44B4C538B}">
      <dgm:prSet/>
      <dgm:spPr/>
      <dgm:t>
        <a:bodyPr/>
        <a:lstStyle/>
        <a:p>
          <a:endParaRPr lang="en-GB"/>
        </a:p>
      </dgm:t>
    </dgm:pt>
    <dgm:pt modelId="{93A4CE40-B680-4DF1-AAB5-F8B762435DC4}" type="sibTrans" cxnId="{AE78B769-7237-4FE6-AB56-EBB44B4C538B}">
      <dgm:prSet/>
      <dgm:spPr/>
      <dgm:t>
        <a:bodyPr/>
        <a:lstStyle/>
        <a:p>
          <a:endParaRPr lang="en-GB"/>
        </a:p>
      </dgm:t>
    </dgm:pt>
    <dgm:pt modelId="{2494CE30-3555-429D-933A-F0605B0BA2E3}">
      <dgm:prSet/>
      <dgm:spPr/>
      <dgm:t>
        <a:bodyPr/>
        <a:lstStyle/>
        <a:p>
          <a:r>
            <a:rPr lang="en-GB" b="1" dirty="0"/>
            <a:t>EVENT GOALS</a:t>
          </a:r>
          <a:endParaRPr lang="en-GB" dirty="0"/>
        </a:p>
      </dgm:t>
    </dgm:pt>
    <dgm:pt modelId="{1EAE03A3-288C-410D-B449-F65365FE5A30}" type="parTrans" cxnId="{82F2B004-FD94-43C3-B847-5846F8D7EDF0}">
      <dgm:prSet/>
      <dgm:spPr/>
      <dgm:t>
        <a:bodyPr/>
        <a:lstStyle/>
        <a:p>
          <a:endParaRPr lang="en-GB"/>
        </a:p>
      </dgm:t>
    </dgm:pt>
    <dgm:pt modelId="{69B12897-ECFC-4A1F-AA30-E2276FCCE291}" type="sibTrans" cxnId="{82F2B004-FD94-43C3-B847-5846F8D7EDF0}">
      <dgm:prSet/>
      <dgm:spPr/>
      <dgm:t>
        <a:bodyPr/>
        <a:lstStyle/>
        <a:p>
          <a:endParaRPr lang="en-GB"/>
        </a:p>
      </dgm:t>
    </dgm:pt>
    <dgm:pt modelId="{98AAA05D-670C-4D3C-A843-999607F92D25}">
      <dgm:prSet/>
      <dgm:spPr/>
      <dgm:t>
        <a:bodyPr/>
        <a:lstStyle/>
        <a:p>
          <a:r>
            <a:rPr lang="en-GB" dirty="0"/>
            <a:t>Raise awareness of EDI’s impact on workplace culture and guest satisfaction.</a:t>
          </a:r>
        </a:p>
      </dgm:t>
    </dgm:pt>
    <dgm:pt modelId="{00F3D454-5E7E-4277-85FF-5F085AC23BF7}" type="parTrans" cxnId="{FAE4ED85-86A0-4002-B503-E02CE15645FE}">
      <dgm:prSet/>
      <dgm:spPr/>
      <dgm:t>
        <a:bodyPr/>
        <a:lstStyle/>
        <a:p>
          <a:endParaRPr lang="en-GB"/>
        </a:p>
      </dgm:t>
    </dgm:pt>
    <dgm:pt modelId="{FF5B526B-E708-4D5C-A641-19995E89D8F8}" type="sibTrans" cxnId="{FAE4ED85-86A0-4002-B503-E02CE15645FE}">
      <dgm:prSet/>
      <dgm:spPr/>
      <dgm:t>
        <a:bodyPr/>
        <a:lstStyle/>
        <a:p>
          <a:endParaRPr lang="en-GB"/>
        </a:p>
      </dgm:t>
    </dgm:pt>
    <dgm:pt modelId="{93B6A3F8-A136-4B1B-A46D-816DD451FFC5}">
      <dgm:prSet/>
      <dgm:spPr/>
      <dgm:t>
        <a:bodyPr/>
        <a:lstStyle/>
        <a:p>
          <a:r>
            <a:rPr lang="en-GB" dirty="0"/>
            <a:t>Share best practices and actionable tools for inclusivity.</a:t>
          </a:r>
        </a:p>
      </dgm:t>
    </dgm:pt>
    <dgm:pt modelId="{340B5E2B-C71F-4BB9-805E-48680B4CF03F}" type="parTrans" cxnId="{48DA5C90-DAEB-407D-AC35-433B5CAFCF83}">
      <dgm:prSet/>
      <dgm:spPr/>
      <dgm:t>
        <a:bodyPr/>
        <a:lstStyle/>
        <a:p>
          <a:endParaRPr lang="en-GB"/>
        </a:p>
      </dgm:t>
    </dgm:pt>
    <dgm:pt modelId="{F65773BC-86F4-41B2-B7DA-AFF4E4B1D3DA}" type="sibTrans" cxnId="{48DA5C90-DAEB-407D-AC35-433B5CAFCF83}">
      <dgm:prSet/>
      <dgm:spPr/>
      <dgm:t>
        <a:bodyPr/>
        <a:lstStyle/>
        <a:p>
          <a:endParaRPr lang="en-GB"/>
        </a:p>
      </dgm:t>
    </dgm:pt>
    <dgm:pt modelId="{D094A5C2-AE1A-4D42-828C-AEFBA8141B2E}">
      <dgm:prSet/>
      <dgm:spPr/>
      <dgm:t>
        <a:bodyPr/>
        <a:lstStyle/>
        <a:p>
          <a:r>
            <a:rPr lang="en-GB" dirty="0"/>
            <a:t>Inspire actionable change to drive innovation and success.</a:t>
          </a:r>
        </a:p>
      </dgm:t>
    </dgm:pt>
    <dgm:pt modelId="{C0F94675-9F94-46FD-BFCE-97368D778E52}" type="parTrans" cxnId="{DF3CC129-5705-46E8-B24A-BC68992D1AF0}">
      <dgm:prSet/>
      <dgm:spPr/>
      <dgm:t>
        <a:bodyPr/>
        <a:lstStyle/>
        <a:p>
          <a:endParaRPr lang="en-GB"/>
        </a:p>
      </dgm:t>
    </dgm:pt>
    <dgm:pt modelId="{78BE52CF-A1CF-4756-8C0B-7BC89D7B30C0}" type="sibTrans" cxnId="{DF3CC129-5705-46E8-B24A-BC68992D1AF0}">
      <dgm:prSet/>
      <dgm:spPr/>
      <dgm:t>
        <a:bodyPr/>
        <a:lstStyle/>
        <a:p>
          <a:endParaRPr lang="en-GB"/>
        </a:p>
      </dgm:t>
    </dgm:pt>
    <dgm:pt modelId="{2AEB7A58-ACB8-44A9-93A1-44CD11547F6A}" type="pres">
      <dgm:prSet presAssocID="{39FA261D-BD4F-45C6-95F8-CD5177682B7A}" presName="linear" presStyleCnt="0">
        <dgm:presLayoutVars>
          <dgm:animLvl val="lvl"/>
          <dgm:resizeHandles val="exact"/>
        </dgm:presLayoutVars>
      </dgm:prSet>
      <dgm:spPr/>
    </dgm:pt>
    <dgm:pt modelId="{31D4C7DB-9BD5-4D68-8AEF-AE58090E2A60}" type="pres">
      <dgm:prSet presAssocID="{760AD8C9-5518-481B-B944-3BDF6496F616}" presName="parentText" presStyleLbl="node1" presStyleIdx="0" presStyleCnt="4">
        <dgm:presLayoutVars>
          <dgm:chMax val="0"/>
          <dgm:bulletEnabled val="1"/>
        </dgm:presLayoutVars>
      </dgm:prSet>
      <dgm:spPr/>
    </dgm:pt>
    <dgm:pt modelId="{45CC0BA2-565A-4ABA-987A-586FA330FFB4}" type="pres">
      <dgm:prSet presAssocID="{760AD8C9-5518-481B-B944-3BDF6496F616}" presName="childText" presStyleLbl="revTx" presStyleIdx="0" presStyleCnt="3">
        <dgm:presLayoutVars>
          <dgm:bulletEnabled val="1"/>
        </dgm:presLayoutVars>
      </dgm:prSet>
      <dgm:spPr/>
    </dgm:pt>
    <dgm:pt modelId="{9BBFE38B-D4FA-4FC2-8D5C-BEFF65FC592F}" type="pres">
      <dgm:prSet presAssocID="{9502E9CA-9475-4033-BA49-B99B069EF714}" presName="parentText" presStyleLbl="node1" presStyleIdx="1" presStyleCnt="4">
        <dgm:presLayoutVars>
          <dgm:chMax val="0"/>
          <dgm:bulletEnabled val="1"/>
        </dgm:presLayoutVars>
      </dgm:prSet>
      <dgm:spPr/>
    </dgm:pt>
    <dgm:pt modelId="{3F184D1D-9C3F-40BA-AB12-4CDB94B441DD}" type="pres">
      <dgm:prSet presAssocID="{88E40423-5B48-48FC-ADF0-E4B334F903AB}" presName="spacer" presStyleCnt="0"/>
      <dgm:spPr/>
    </dgm:pt>
    <dgm:pt modelId="{10DFE2E6-3E18-4915-9E68-B0B49017D4C9}" type="pres">
      <dgm:prSet presAssocID="{B96DD0E7-A691-4FC3-B585-F893778B22D4}" presName="parentText" presStyleLbl="node1" presStyleIdx="2" presStyleCnt="4">
        <dgm:presLayoutVars>
          <dgm:chMax val="0"/>
          <dgm:bulletEnabled val="1"/>
        </dgm:presLayoutVars>
      </dgm:prSet>
      <dgm:spPr/>
    </dgm:pt>
    <dgm:pt modelId="{E7A9525E-41E7-4ED3-ACDF-CE977E314C8C}" type="pres">
      <dgm:prSet presAssocID="{B96DD0E7-A691-4FC3-B585-F893778B22D4}" presName="childText" presStyleLbl="revTx" presStyleIdx="1" presStyleCnt="3">
        <dgm:presLayoutVars>
          <dgm:bulletEnabled val="1"/>
        </dgm:presLayoutVars>
      </dgm:prSet>
      <dgm:spPr/>
    </dgm:pt>
    <dgm:pt modelId="{781C7FDA-67C9-4162-ADA3-45352EA07020}" type="pres">
      <dgm:prSet presAssocID="{2494CE30-3555-429D-933A-F0605B0BA2E3}" presName="parentText" presStyleLbl="node1" presStyleIdx="3" presStyleCnt="4">
        <dgm:presLayoutVars>
          <dgm:chMax val="0"/>
          <dgm:bulletEnabled val="1"/>
        </dgm:presLayoutVars>
      </dgm:prSet>
      <dgm:spPr/>
    </dgm:pt>
    <dgm:pt modelId="{03599293-91DB-49C1-80D1-3F93736E2EEA}" type="pres">
      <dgm:prSet presAssocID="{2494CE30-3555-429D-933A-F0605B0BA2E3}" presName="childText" presStyleLbl="revTx" presStyleIdx="2" presStyleCnt="3">
        <dgm:presLayoutVars>
          <dgm:bulletEnabled val="1"/>
        </dgm:presLayoutVars>
      </dgm:prSet>
      <dgm:spPr/>
    </dgm:pt>
  </dgm:ptLst>
  <dgm:cxnLst>
    <dgm:cxn modelId="{A43D7301-1256-4BF8-A19F-5456BA63BBD6}" type="presOf" srcId="{98AAA05D-670C-4D3C-A843-999607F92D25}" destId="{03599293-91DB-49C1-80D1-3F93736E2EEA}" srcOrd="0" destOrd="0" presId="urn:microsoft.com/office/officeart/2005/8/layout/vList2"/>
    <dgm:cxn modelId="{82F2B004-FD94-43C3-B847-5846F8D7EDF0}" srcId="{39FA261D-BD4F-45C6-95F8-CD5177682B7A}" destId="{2494CE30-3555-429D-933A-F0605B0BA2E3}" srcOrd="3" destOrd="0" parTransId="{1EAE03A3-288C-410D-B449-F65365FE5A30}" sibTransId="{69B12897-ECFC-4A1F-AA30-E2276FCCE291}"/>
    <dgm:cxn modelId="{DF3CC129-5705-46E8-B24A-BC68992D1AF0}" srcId="{2494CE30-3555-429D-933A-F0605B0BA2E3}" destId="{D094A5C2-AE1A-4D42-828C-AEFBA8141B2E}" srcOrd="2" destOrd="0" parTransId="{C0F94675-9F94-46FD-BFCE-97368D778E52}" sibTransId="{78BE52CF-A1CF-4756-8C0B-7BC89D7B30C0}"/>
    <dgm:cxn modelId="{3F72A42A-2A2C-4CF9-BF55-91003CA35EB7}" type="presOf" srcId="{9502E9CA-9475-4033-BA49-B99B069EF714}" destId="{9BBFE38B-D4FA-4FC2-8D5C-BEFF65FC592F}" srcOrd="0" destOrd="0" presId="urn:microsoft.com/office/officeart/2005/8/layout/vList2"/>
    <dgm:cxn modelId="{4117EE2B-8333-4B73-98A8-46A9EC5517A1}" srcId="{39FA261D-BD4F-45C6-95F8-CD5177682B7A}" destId="{B96DD0E7-A691-4FC3-B585-F893778B22D4}" srcOrd="2" destOrd="0" parTransId="{9908867C-B184-4D03-B5F4-DABAF8013128}" sibTransId="{C5D45DD7-CADF-4AF1-AC2C-F7394249760F}"/>
    <dgm:cxn modelId="{39789632-6920-4280-8D73-DA6C30C783E4}" srcId="{760AD8C9-5518-481B-B944-3BDF6496F616}" destId="{3C4E414F-C16F-4F95-A07A-AA6D9AA5E863}" srcOrd="0" destOrd="0" parTransId="{CF52F082-495F-4A85-B7D9-9093713DC3AD}" sibTransId="{77B81490-0186-4ADE-AF75-70EE3C67B211}"/>
    <dgm:cxn modelId="{21513C36-68FE-468C-A777-4199BDE790C5}" type="presOf" srcId="{3C4E414F-C16F-4F95-A07A-AA6D9AA5E863}" destId="{45CC0BA2-565A-4ABA-987A-586FA330FFB4}" srcOrd="0" destOrd="0" presId="urn:microsoft.com/office/officeart/2005/8/layout/vList2"/>
    <dgm:cxn modelId="{1C5C093F-DC87-4471-B2C3-5CEF6A75003C}" type="presOf" srcId="{525AE46F-AB45-442B-AF66-29F2F96FECBA}" destId="{45CC0BA2-565A-4ABA-987A-586FA330FFB4}" srcOrd="0" destOrd="3" presId="urn:microsoft.com/office/officeart/2005/8/layout/vList2"/>
    <dgm:cxn modelId="{6A758A3F-9326-42A8-B760-D25725AA8AE9}" type="presOf" srcId="{D094A5C2-AE1A-4D42-828C-AEFBA8141B2E}" destId="{03599293-91DB-49C1-80D1-3F93736E2EEA}" srcOrd="0" destOrd="2" presId="urn:microsoft.com/office/officeart/2005/8/layout/vList2"/>
    <dgm:cxn modelId="{AE78B769-7237-4FE6-AB56-EBB44B4C538B}" srcId="{B96DD0E7-A691-4FC3-B585-F893778B22D4}" destId="{71B14E2F-B61D-423C-9F42-751039832A37}" srcOrd="2" destOrd="0" parTransId="{4FA1858A-53B7-4383-8488-A61409C1FE94}" sibTransId="{93A4CE40-B680-4DF1-AAB5-F8B762435DC4}"/>
    <dgm:cxn modelId="{337A9A6E-D556-47FD-8FE6-96FDCB7AE74E}" srcId="{760AD8C9-5518-481B-B944-3BDF6496F616}" destId="{15E836FE-482D-4FBD-B83A-8118D306FE47}" srcOrd="1" destOrd="0" parTransId="{A80AB7DB-F085-4C5D-A928-61B47718D157}" sibTransId="{CF12BC9F-716C-421D-AA9B-9551EDACE21F}"/>
    <dgm:cxn modelId="{CEBE7550-AF36-457A-BEA8-EC4B42CEE65E}" type="presOf" srcId="{760AD8C9-5518-481B-B944-3BDF6496F616}" destId="{31D4C7DB-9BD5-4D68-8AEF-AE58090E2A60}" srcOrd="0" destOrd="0" presId="urn:microsoft.com/office/officeart/2005/8/layout/vList2"/>
    <dgm:cxn modelId="{FAE4ED85-86A0-4002-B503-E02CE15645FE}" srcId="{2494CE30-3555-429D-933A-F0605B0BA2E3}" destId="{98AAA05D-670C-4D3C-A843-999607F92D25}" srcOrd="0" destOrd="0" parTransId="{00F3D454-5E7E-4277-85FF-5F085AC23BF7}" sibTransId="{FF5B526B-E708-4D5C-A641-19995E89D8F8}"/>
    <dgm:cxn modelId="{4826FD8B-5E93-4E39-AF31-2E3DE8208A5C}" type="presOf" srcId="{71B14E2F-B61D-423C-9F42-751039832A37}" destId="{E7A9525E-41E7-4ED3-ACDF-CE977E314C8C}" srcOrd="0" destOrd="2" presId="urn:microsoft.com/office/officeart/2005/8/layout/vList2"/>
    <dgm:cxn modelId="{48DA5C90-DAEB-407D-AC35-433B5CAFCF83}" srcId="{2494CE30-3555-429D-933A-F0605B0BA2E3}" destId="{93B6A3F8-A136-4B1B-A46D-816DD451FFC5}" srcOrd="1" destOrd="0" parTransId="{340B5E2B-C71F-4BB9-805E-48680B4CF03F}" sibTransId="{F65773BC-86F4-41B2-B7DA-AFF4E4B1D3DA}"/>
    <dgm:cxn modelId="{FA5D33AB-0EB3-46D0-B6E4-F1399751A5B9}" type="presOf" srcId="{15E836FE-482D-4FBD-B83A-8118D306FE47}" destId="{45CC0BA2-565A-4ABA-987A-586FA330FFB4}" srcOrd="0" destOrd="1" presId="urn:microsoft.com/office/officeart/2005/8/layout/vList2"/>
    <dgm:cxn modelId="{070FE2B3-5ED1-42F3-B2A3-D3A229CE6DC2}" type="presOf" srcId="{3257C01A-1D50-4279-A2B1-DB6302A337EB}" destId="{E7A9525E-41E7-4ED3-ACDF-CE977E314C8C}" srcOrd="0" destOrd="1" presId="urn:microsoft.com/office/officeart/2005/8/layout/vList2"/>
    <dgm:cxn modelId="{43FD82C8-2C95-415E-A3C8-68AACF89D991}" srcId="{760AD8C9-5518-481B-B944-3BDF6496F616}" destId="{525AE46F-AB45-442B-AF66-29F2F96FECBA}" srcOrd="3" destOrd="0" parTransId="{34111DE5-D705-4FAC-A7DA-D9C7728D8EB6}" sibTransId="{12E6BA46-92E3-41C4-BA70-A30B90EC9C98}"/>
    <dgm:cxn modelId="{668838CF-4EB4-425B-A7CB-8EE9604689B7}" srcId="{39FA261D-BD4F-45C6-95F8-CD5177682B7A}" destId="{9502E9CA-9475-4033-BA49-B99B069EF714}" srcOrd="1" destOrd="0" parTransId="{7FD1997D-AA49-4652-8438-7024403A5FA7}" sibTransId="{88E40423-5B48-48FC-ADF0-E4B334F903AB}"/>
    <dgm:cxn modelId="{448D93CF-C49C-4A36-86E1-DCA948AC8D49}" type="presOf" srcId="{2494CE30-3555-429D-933A-F0605B0BA2E3}" destId="{781C7FDA-67C9-4162-ADA3-45352EA07020}" srcOrd="0" destOrd="0" presId="urn:microsoft.com/office/officeart/2005/8/layout/vList2"/>
    <dgm:cxn modelId="{9C86C0D8-5317-414A-BC4D-915DAC74590C}" type="presOf" srcId="{39FA261D-BD4F-45C6-95F8-CD5177682B7A}" destId="{2AEB7A58-ACB8-44A9-93A1-44CD11547F6A}" srcOrd="0" destOrd="0" presId="urn:microsoft.com/office/officeart/2005/8/layout/vList2"/>
    <dgm:cxn modelId="{EEB95AE5-F2A5-4DF3-A21C-A43BF416385E}" type="presOf" srcId="{B96DD0E7-A691-4FC3-B585-F893778B22D4}" destId="{10DFE2E6-3E18-4915-9E68-B0B49017D4C9}" srcOrd="0" destOrd="0" presId="urn:microsoft.com/office/officeart/2005/8/layout/vList2"/>
    <dgm:cxn modelId="{EE4FA6E6-9EDE-4F16-AA55-5221704C1175}" type="presOf" srcId="{35AED16A-66C2-492B-83E9-5A9AB3EA66A9}" destId="{E7A9525E-41E7-4ED3-ACDF-CE977E314C8C}" srcOrd="0" destOrd="0" presId="urn:microsoft.com/office/officeart/2005/8/layout/vList2"/>
    <dgm:cxn modelId="{B0B62FEB-140A-46C6-9D1F-E2F907343863}" srcId="{39FA261D-BD4F-45C6-95F8-CD5177682B7A}" destId="{760AD8C9-5518-481B-B944-3BDF6496F616}" srcOrd="0" destOrd="0" parTransId="{7481124A-D0A1-40D2-85DC-73DC8CAA2788}" sibTransId="{C98B82C2-908D-4385-90AC-108357259DB0}"/>
    <dgm:cxn modelId="{A5E810EE-B09A-4D1C-8C6B-298B692BAC0A}" srcId="{760AD8C9-5518-481B-B944-3BDF6496F616}" destId="{7F90555B-8298-47A8-AD13-3AF488ABE856}" srcOrd="2" destOrd="0" parTransId="{66C2A515-7C56-46E1-ADF6-54BC1D3BC6FA}" sibTransId="{EE0E4B38-651E-4F03-B094-55A694FBAB21}"/>
    <dgm:cxn modelId="{C4E04AF5-3D1F-4CA7-8B4E-0B19E1D9CEBC}" srcId="{B96DD0E7-A691-4FC3-B585-F893778B22D4}" destId="{3257C01A-1D50-4279-A2B1-DB6302A337EB}" srcOrd="1" destOrd="0" parTransId="{E60C5B8B-6345-4274-BA2F-E89EA140EA99}" sibTransId="{039DA764-6F1D-4BF5-9A95-4616391A5941}"/>
    <dgm:cxn modelId="{E4A488F5-1C0A-4C2A-8B91-E0D16112287D}" type="presOf" srcId="{93B6A3F8-A136-4B1B-A46D-816DD451FFC5}" destId="{03599293-91DB-49C1-80D1-3F93736E2EEA}" srcOrd="0" destOrd="1" presId="urn:microsoft.com/office/officeart/2005/8/layout/vList2"/>
    <dgm:cxn modelId="{D410C2F5-B8B1-47B2-AD94-3F2AC1A1F80F}" srcId="{B96DD0E7-A691-4FC3-B585-F893778B22D4}" destId="{35AED16A-66C2-492B-83E9-5A9AB3EA66A9}" srcOrd="0" destOrd="0" parTransId="{4663EECE-B3EA-454E-982E-CB0FC1CE3960}" sibTransId="{959EB928-5A75-461B-AC4F-0E6AA9F050AA}"/>
    <dgm:cxn modelId="{508C62F9-97E9-4288-92F5-8FAD7936DC6F}" type="presOf" srcId="{7F90555B-8298-47A8-AD13-3AF488ABE856}" destId="{45CC0BA2-565A-4ABA-987A-586FA330FFB4}" srcOrd="0" destOrd="2" presId="urn:microsoft.com/office/officeart/2005/8/layout/vList2"/>
    <dgm:cxn modelId="{4C81AD69-F4EA-409B-AEA4-8257E475D7D4}" type="presParOf" srcId="{2AEB7A58-ACB8-44A9-93A1-44CD11547F6A}" destId="{31D4C7DB-9BD5-4D68-8AEF-AE58090E2A60}" srcOrd="0" destOrd="0" presId="urn:microsoft.com/office/officeart/2005/8/layout/vList2"/>
    <dgm:cxn modelId="{2DD7ED98-9FEA-4F7D-AE4D-B0795C1BDEF2}" type="presParOf" srcId="{2AEB7A58-ACB8-44A9-93A1-44CD11547F6A}" destId="{45CC0BA2-565A-4ABA-987A-586FA330FFB4}" srcOrd="1" destOrd="0" presId="urn:microsoft.com/office/officeart/2005/8/layout/vList2"/>
    <dgm:cxn modelId="{C400CB23-893C-4106-B5DA-1CC567A48294}" type="presParOf" srcId="{2AEB7A58-ACB8-44A9-93A1-44CD11547F6A}" destId="{9BBFE38B-D4FA-4FC2-8D5C-BEFF65FC592F}" srcOrd="2" destOrd="0" presId="urn:microsoft.com/office/officeart/2005/8/layout/vList2"/>
    <dgm:cxn modelId="{CD838F13-BA69-4B4D-9DEC-9CFD5823704C}" type="presParOf" srcId="{2AEB7A58-ACB8-44A9-93A1-44CD11547F6A}" destId="{3F184D1D-9C3F-40BA-AB12-4CDB94B441DD}" srcOrd="3" destOrd="0" presId="urn:microsoft.com/office/officeart/2005/8/layout/vList2"/>
    <dgm:cxn modelId="{9D44097A-F525-43BA-839E-EACFDC442C76}" type="presParOf" srcId="{2AEB7A58-ACB8-44A9-93A1-44CD11547F6A}" destId="{10DFE2E6-3E18-4915-9E68-B0B49017D4C9}" srcOrd="4" destOrd="0" presId="urn:microsoft.com/office/officeart/2005/8/layout/vList2"/>
    <dgm:cxn modelId="{EBF02AC4-0ECB-44FE-AA5A-2B4BA4A073ED}" type="presParOf" srcId="{2AEB7A58-ACB8-44A9-93A1-44CD11547F6A}" destId="{E7A9525E-41E7-4ED3-ACDF-CE977E314C8C}" srcOrd="5" destOrd="0" presId="urn:microsoft.com/office/officeart/2005/8/layout/vList2"/>
    <dgm:cxn modelId="{4A7A82B1-5636-49B2-A968-6CA2847E47E7}" type="presParOf" srcId="{2AEB7A58-ACB8-44A9-93A1-44CD11547F6A}" destId="{781C7FDA-67C9-4162-ADA3-45352EA07020}" srcOrd="6" destOrd="0" presId="urn:microsoft.com/office/officeart/2005/8/layout/vList2"/>
    <dgm:cxn modelId="{DDF8EE04-6895-4937-B861-2B224CD52C59}" type="presParOf" srcId="{2AEB7A58-ACB8-44A9-93A1-44CD11547F6A}" destId="{03599293-91DB-49C1-80D1-3F93736E2EEA}" srcOrd="7"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B03175-3C48-4F93-81C9-AF8AB9DD6F83}"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GB"/>
        </a:p>
      </dgm:t>
    </dgm:pt>
    <dgm:pt modelId="{8F75BD70-F0DF-44C9-8FF9-61923ABE2CB7}">
      <dgm:prSet/>
      <dgm:spPr/>
      <dgm:t>
        <a:bodyPr/>
        <a:lstStyle/>
        <a:p>
          <a:r>
            <a:rPr lang="en-US" b="1" i="0" baseline="0" dirty="0"/>
            <a:t>Proposed Location</a:t>
          </a:r>
          <a:endParaRPr lang="en-GB" dirty="0"/>
        </a:p>
      </dgm:t>
    </dgm:pt>
    <dgm:pt modelId="{44DE0781-17DA-4EBC-A8B5-7F9C5AFAD6DF}" type="parTrans" cxnId="{128A19E1-7CA0-43C3-A25A-2F4144A12F0F}">
      <dgm:prSet/>
      <dgm:spPr/>
      <dgm:t>
        <a:bodyPr/>
        <a:lstStyle/>
        <a:p>
          <a:endParaRPr lang="en-GB"/>
        </a:p>
      </dgm:t>
    </dgm:pt>
    <dgm:pt modelId="{7620E966-5EF8-4FA2-BE2C-420B814D73F1}" type="sibTrans" cxnId="{128A19E1-7CA0-43C3-A25A-2F4144A12F0F}">
      <dgm:prSet/>
      <dgm:spPr/>
      <dgm:t>
        <a:bodyPr/>
        <a:lstStyle/>
        <a:p>
          <a:endParaRPr lang="en-GB"/>
        </a:p>
      </dgm:t>
    </dgm:pt>
    <dgm:pt modelId="{81083BB1-4209-4C78-ABA8-A04AF0FC7803}">
      <dgm:prSet/>
      <dgm:spPr/>
      <dgm:t>
        <a:bodyPr/>
        <a:lstStyle/>
        <a:p>
          <a:r>
            <a:rPr lang="en-US" b="0" i="0" baseline="0" dirty="0"/>
            <a:t>QEII center.  </a:t>
          </a:r>
          <a:endParaRPr lang="en-GB" dirty="0"/>
        </a:p>
      </dgm:t>
    </dgm:pt>
    <dgm:pt modelId="{684B5627-C0C4-4D92-9563-CA43309611A6}" type="parTrans" cxnId="{32FE572E-A100-494C-8752-AB904C5D48D6}">
      <dgm:prSet/>
      <dgm:spPr/>
      <dgm:t>
        <a:bodyPr/>
        <a:lstStyle/>
        <a:p>
          <a:endParaRPr lang="en-GB"/>
        </a:p>
      </dgm:t>
    </dgm:pt>
    <dgm:pt modelId="{9FA9B86C-30BE-4F84-93E3-DAB5E0E34125}" type="sibTrans" cxnId="{32FE572E-A100-494C-8752-AB904C5D48D6}">
      <dgm:prSet/>
      <dgm:spPr/>
      <dgm:t>
        <a:bodyPr/>
        <a:lstStyle/>
        <a:p>
          <a:endParaRPr lang="en-GB"/>
        </a:p>
      </dgm:t>
    </dgm:pt>
    <dgm:pt modelId="{6C14D8F2-DA76-45C4-B714-0F77F9CD96B2}">
      <dgm:prSet/>
      <dgm:spPr/>
      <dgm:t>
        <a:bodyPr/>
        <a:lstStyle/>
        <a:p>
          <a:r>
            <a:rPr lang="en-US" b="0" i="0" baseline="0" dirty="0"/>
            <a:t>Reason for selection: Central location, excellent transport links, and venue facilities (Niu and Silva, 2021).</a:t>
          </a:r>
          <a:endParaRPr lang="en-GB" dirty="0"/>
        </a:p>
      </dgm:t>
    </dgm:pt>
    <dgm:pt modelId="{8653C7A0-2B2F-4F4D-AEA9-EE7068363622}" type="parTrans" cxnId="{15BFF18A-45E5-4DB4-AB2D-8F6468A73956}">
      <dgm:prSet/>
      <dgm:spPr/>
      <dgm:t>
        <a:bodyPr/>
        <a:lstStyle/>
        <a:p>
          <a:endParaRPr lang="en-GB"/>
        </a:p>
      </dgm:t>
    </dgm:pt>
    <dgm:pt modelId="{7594D88C-63C5-429F-A468-6B14EF995E46}" type="sibTrans" cxnId="{15BFF18A-45E5-4DB4-AB2D-8F6468A73956}">
      <dgm:prSet/>
      <dgm:spPr/>
      <dgm:t>
        <a:bodyPr/>
        <a:lstStyle/>
        <a:p>
          <a:endParaRPr lang="en-GB"/>
        </a:p>
      </dgm:t>
    </dgm:pt>
    <dgm:pt modelId="{83BD433F-F224-4E1C-8575-B8CADD4AA6A5}">
      <dgm:prSet/>
      <dgm:spPr/>
      <dgm:t>
        <a:bodyPr/>
        <a:lstStyle/>
        <a:p>
          <a:r>
            <a:rPr lang="en-US" b="1" i="0" baseline="0" dirty="0"/>
            <a:t>Venue Availability</a:t>
          </a:r>
          <a:endParaRPr lang="en-GB" dirty="0"/>
        </a:p>
      </dgm:t>
    </dgm:pt>
    <dgm:pt modelId="{CB175491-62B8-4040-BBAB-E088AF419D78}" type="parTrans" cxnId="{8A452F6B-4DCE-42B2-B9D6-335103C57FE6}">
      <dgm:prSet/>
      <dgm:spPr/>
      <dgm:t>
        <a:bodyPr/>
        <a:lstStyle/>
        <a:p>
          <a:endParaRPr lang="en-GB"/>
        </a:p>
      </dgm:t>
    </dgm:pt>
    <dgm:pt modelId="{A73E7993-4412-41DF-A328-539BC8D26379}" type="sibTrans" cxnId="{8A452F6B-4DCE-42B2-B9D6-335103C57FE6}">
      <dgm:prSet/>
      <dgm:spPr/>
      <dgm:t>
        <a:bodyPr/>
        <a:lstStyle/>
        <a:p>
          <a:endParaRPr lang="en-GB"/>
        </a:p>
      </dgm:t>
    </dgm:pt>
    <dgm:pt modelId="{4423D8D1-2ADC-493E-8834-8A30153C444D}">
      <dgm:prSet/>
      <dgm:spPr/>
      <dgm:t>
        <a:bodyPr/>
        <a:lstStyle/>
        <a:p>
          <a:r>
            <a:rPr lang="en-US" b="0" i="0" baseline="0" dirty="0"/>
            <a:t>Checked for the proposed dates; capacity for 500 attendees.</a:t>
          </a:r>
          <a:endParaRPr lang="en-GB" dirty="0"/>
        </a:p>
      </dgm:t>
    </dgm:pt>
    <dgm:pt modelId="{BBAAFC9E-D730-48E4-B462-4C1DC207E87C}" type="parTrans" cxnId="{6E203883-FB21-4A3C-B436-38D62B9FF0C5}">
      <dgm:prSet/>
      <dgm:spPr/>
      <dgm:t>
        <a:bodyPr/>
        <a:lstStyle/>
        <a:p>
          <a:endParaRPr lang="en-GB"/>
        </a:p>
      </dgm:t>
    </dgm:pt>
    <dgm:pt modelId="{E08E3060-EB06-4E5D-B28D-BCA3D516EC26}" type="sibTrans" cxnId="{6E203883-FB21-4A3C-B436-38D62B9FF0C5}">
      <dgm:prSet/>
      <dgm:spPr/>
      <dgm:t>
        <a:bodyPr/>
        <a:lstStyle/>
        <a:p>
          <a:endParaRPr lang="en-GB"/>
        </a:p>
      </dgm:t>
    </dgm:pt>
    <dgm:pt modelId="{D4ABF4B0-6E21-4EAC-82CE-87DD68088FB8}">
      <dgm:prSet/>
      <dgm:spPr/>
      <dgm:t>
        <a:bodyPr/>
        <a:lstStyle/>
        <a:p>
          <a:r>
            <a:rPr lang="en-US" b="1" i="0" baseline="0" dirty="0"/>
            <a:t>Required Resources</a:t>
          </a:r>
          <a:endParaRPr lang="en-GB" dirty="0"/>
        </a:p>
      </dgm:t>
    </dgm:pt>
    <dgm:pt modelId="{463906E7-D4F8-4C58-8BDA-6BAB7522BDF2}" type="parTrans" cxnId="{9DC44CC7-EF8C-4B3A-801F-AE88DB5C9637}">
      <dgm:prSet/>
      <dgm:spPr/>
      <dgm:t>
        <a:bodyPr/>
        <a:lstStyle/>
        <a:p>
          <a:endParaRPr lang="en-GB"/>
        </a:p>
      </dgm:t>
    </dgm:pt>
    <dgm:pt modelId="{45B633FF-1DBB-4EEF-9DE0-13A1D4EB97EB}" type="sibTrans" cxnId="{9DC44CC7-EF8C-4B3A-801F-AE88DB5C9637}">
      <dgm:prSet/>
      <dgm:spPr/>
      <dgm:t>
        <a:bodyPr/>
        <a:lstStyle/>
        <a:p>
          <a:endParaRPr lang="en-GB"/>
        </a:p>
      </dgm:t>
    </dgm:pt>
    <dgm:pt modelId="{CE0030B9-18E1-4EED-A492-4DA35A194F16}">
      <dgm:prSet/>
      <dgm:spPr/>
      <dgm:t>
        <a:bodyPr/>
        <a:lstStyle/>
        <a:p>
          <a:r>
            <a:rPr lang="en-US" b="0" i="0" baseline="0" dirty="0"/>
            <a:t>Catering: Breakfast, lunch, and refreshments.</a:t>
          </a:r>
          <a:endParaRPr lang="en-GB" dirty="0"/>
        </a:p>
      </dgm:t>
    </dgm:pt>
    <dgm:pt modelId="{C297B125-EA27-4D54-BE40-BD68EAF1FEE4}" type="parTrans" cxnId="{5FD48E02-21D9-45DA-ADD5-A3531F66119B}">
      <dgm:prSet/>
      <dgm:spPr/>
      <dgm:t>
        <a:bodyPr/>
        <a:lstStyle/>
        <a:p>
          <a:endParaRPr lang="en-GB"/>
        </a:p>
      </dgm:t>
    </dgm:pt>
    <dgm:pt modelId="{9000DBAB-FFB1-4897-A8C1-4CA7711A9288}" type="sibTrans" cxnId="{5FD48E02-21D9-45DA-ADD5-A3531F66119B}">
      <dgm:prSet/>
      <dgm:spPr/>
      <dgm:t>
        <a:bodyPr/>
        <a:lstStyle/>
        <a:p>
          <a:endParaRPr lang="en-GB"/>
        </a:p>
      </dgm:t>
    </dgm:pt>
    <dgm:pt modelId="{C771DCE4-78C0-4EEF-9EF8-96FFB2130210}">
      <dgm:prSet/>
      <dgm:spPr/>
      <dgm:t>
        <a:bodyPr/>
        <a:lstStyle/>
        <a:p>
          <a:r>
            <a:rPr lang="en-US" b="0" i="0" baseline="0" dirty="0"/>
            <a:t>AV setup: Projectors, microphones, and lighting.</a:t>
          </a:r>
          <a:endParaRPr lang="en-GB" dirty="0"/>
        </a:p>
      </dgm:t>
    </dgm:pt>
    <dgm:pt modelId="{0DDF5A32-5C83-4EC8-A007-546AC2ADC8EF}" type="parTrans" cxnId="{A35CA878-C46A-4DED-B617-3A4B32A73AE1}">
      <dgm:prSet/>
      <dgm:spPr/>
      <dgm:t>
        <a:bodyPr/>
        <a:lstStyle/>
        <a:p>
          <a:endParaRPr lang="en-GB"/>
        </a:p>
      </dgm:t>
    </dgm:pt>
    <dgm:pt modelId="{24FE3795-C4B4-49C2-A079-F99FBFABA252}" type="sibTrans" cxnId="{A35CA878-C46A-4DED-B617-3A4B32A73AE1}">
      <dgm:prSet/>
      <dgm:spPr/>
      <dgm:t>
        <a:bodyPr/>
        <a:lstStyle/>
        <a:p>
          <a:endParaRPr lang="en-GB"/>
        </a:p>
      </dgm:t>
    </dgm:pt>
    <dgm:pt modelId="{303E890F-DBA1-4C18-8231-64F167A0D254}">
      <dgm:prSet/>
      <dgm:spPr/>
      <dgm:t>
        <a:bodyPr/>
        <a:lstStyle/>
        <a:p>
          <a:r>
            <a:rPr lang="en-US" b="0" i="0" baseline="0" dirty="0"/>
            <a:t>Parking facilities and accessibility features.</a:t>
          </a:r>
          <a:endParaRPr lang="en-GB" dirty="0"/>
        </a:p>
      </dgm:t>
    </dgm:pt>
    <dgm:pt modelId="{BB6B2DEE-F853-48AF-9C37-33A418D9598C}" type="parTrans" cxnId="{3272F0D2-BFEA-41EC-86B3-F4E2D7EA9B64}">
      <dgm:prSet/>
      <dgm:spPr/>
      <dgm:t>
        <a:bodyPr/>
        <a:lstStyle/>
        <a:p>
          <a:endParaRPr lang="en-GB"/>
        </a:p>
      </dgm:t>
    </dgm:pt>
    <dgm:pt modelId="{201906AF-B8E1-4EE6-9AED-24018876F43F}" type="sibTrans" cxnId="{3272F0D2-BFEA-41EC-86B3-F4E2D7EA9B64}">
      <dgm:prSet/>
      <dgm:spPr/>
      <dgm:t>
        <a:bodyPr/>
        <a:lstStyle/>
        <a:p>
          <a:endParaRPr lang="en-GB"/>
        </a:p>
      </dgm:t>
    </dgm:pt>
    <dgm:pt modelId="{D34C61DE-0F71-44E0-9E57-7F6E7DF67B1E}">
      <dgm:prSet/>
      <dgm:spPr/>
      <dgm:t>
        <a:bodyPr/>
        <a:lstStyle/>
        <a:p>
          <a:r>
            <a:rPr lang="en-US" b="1" i="0" baseline="0" dirty="0"/>
            <a:t>Staffing Requirements</a:t>
          </a:r>
          <a:endParaRPr lang="en-GB" dirty="0"/>
        </a:p>
      </dgm:t>
    </dgm:pt>
    <dgm:pt modelId="{23668584-798B-4F38-9329-C0C8C081EC0B}" type="parTrans" cxnId="{B10A4BB0-30F4-4330-9D29-86CD024C8382}">
      <dgm:prSet/>
      <dgm:spPr/>
      <dgm:t>
        <a:bodyPr/>
        <a:lstStyle/>
        <a:p>
          <a:endParaRPr lang="en-GB"/>
        </a:p>
      </dgm:t>
    </dgm:pt>
    <dgm:pt modelId="{998B23E0-FCC4-4EA3-929A-D4EB1C26FE9C}" type="sibTrans" cxnId="{B10A4BB0-30F4-4330-9D29-86CD024C8382}">
      <dgm:prSet/>
      <dgm:spPr/>
      <dgm:t>
        <a:bodyPr/>
        <a:lstStyle/>
        <a:p>
          <a:endParaRPr lang="en-GB"/>
        </a:p>
      </dgm:t>
    </dgm:pt>
    <dgm:pt modelId="{14A695F2-CAD0-4F33-ACEC-464EB1580008}">
      <dgm:prSet/>
      <dgm:spPr/>
      <dgm:t>
        <a:bodyPr/>
        <a:lstStyle/>
        <a:p>
          <a:r>
            <a:rPr lang="en-US" b="0" i="0" baseline="0" dirty="0"/>
            <a:t>Event planners, technical staff, volunteers, catering team, and security.</a:t>
          </a:r>
          <a:endParaRPr lang="en-GB" dirty="0"/>
        </a:p>
      </dgm:t>
    </dgm:pt>
    <dgm:pt modelId="{34299172-5333-407F-BC00-ECE77776D3A5}" type="parTrans" cxnId="{7EC41905-445D-4866-8E48-CFB015C629C4}">
      <dgm:prSet/>
      <dgm:spPr/>
      <dgm:t>
        <a:bodyPr/>
        <a:lstStyle/>
        <a:p>
          <a:endParaRPr lang="en-GB"/>
        </a:p>
      </dgm:t>
    </dgm:pt>
    <dgm:pt modelId="{FA07BE17-C105-4855-8361-B6126F55CE9B}" type="sibTrans" cxnId="{7EC41905-445D-4866-8E48-CFB015C629C4}">
      <dgm:prSet/>
      <dgm:spPr/>
      <dgm:t>
        <a:bodyPr/>
        <a:lstStyle/>
        <a:p>
          <a:endParaRPr lang="en-GB"/>
        </a:p>
      </dgm:t>
    </dgm:pt>
    <dgm:pt modelId="{391CC7DF-FD7C-4559-B2B1-7F76E427C40B}" type="pres">
      <dgm:prSet presAssocID="{B7B03175-3C48-4F93-81C9-AF8AB9DD6F83}" presName="Name0" presStyleCnt="0">
        <dgm:presLayoutVars>
          <dgm:dir/>
          <dgm:animLvl val="lvl"/>
          <dgm:resizeHandles val="exact"/>
        </dgm:presLayoutVars>
      </dgm:prSet>
      <dgm:spPr/>
    </dgm:pt>
    <dgm:pt modelId="{5AB78D48-687D-4CA8-AC0A-94250D204689}" type="pres">
      <dgm:prSet presAssocID="{8F75BD70-F0DF-44C9-8FF9-61923ABE2CB7}" presName="composite" presStyleCnt="0"/>
      <dgm:spPr/>
    </dgm:pt>
    <dgm:pt modelId="{D73C75E1-9F34-4BBA-89C4-89EC19405E46}" type="pres">
      <dgm:prSet presAssocID="{8F75BD70-F0DF-44C9-8FF9-61923ABE2CB7}" presName="parTx" presStyleLbl="alignNode1" presStyleIdx="0" presStyleCnt="4">
        <dgm:presLayoutVars>
          <dgm:chMax val="0"/>
          <dgm:chPref val="0"/>
          <dgm:bulletEnabled val="1"/>
        </dgm:presLayoutVars>
      </dgm:prSet>
      <dgm:spPr/>
    </dgm:pt>
    <dgm:pt modelId="{825EEAF2-D715-48DF-86FC-30A7D86ABC9A}" type="pres">
      <dgm:prSet presAssocID="{8F75BD70-F0DF-44C9-8FF9-61923ABE2CB7}" presName="desTx" presStyleLbl="alignAccFollowNode1" presStyleIdx="0" presStyleCnt="4">
        <dgm:presLayoutVars>
          <dgm:bulletEnabled val="1"/>
        </dgm:presLayoutVars>
      </dgm:prSet>
      <dgm:spPr/>
    </dgm:pt>
    <dgm:pt modelId="{6C5C0EB6-FDC1-4CE9-8FBD-4892E8A8AA35}" type="pres">
      <dgm:prSet presAssocID="{7620E966-5EF8-4FA2-BE2C-420B814D73F1}" presName="space" presStyleCnt="0"/>
      <dgm:spPr/>
    </dgm:pt>
    <dgm:pt modelId="{3FB465BA-35A3-437D-89E9-6C9A74489A18}" type="pres">
      <dgm:prSet presAssocID="{83BD433F-F224-4E1C-8575-B8CADD4AA6A5}" presName="composite" presStyleCnt="0"/>
      <dgm:spPr/>
    </dgm:pt>
    <dgm:pt modelId="{941F827E-0876-464F-984A-E2E9E75C5710}" type="pres">
      <dgm:prSet presAssocID="{83BD433F-F224-4E1C-8575-B8CADD4AA6A5}" presName="parTx" presStyleLbl="alignNode1" presStyleIdx="1" presStyleCnt="4">
        <dgm:presLayoutVars>
          <dgm:chMax val="0"/>
          <dgm:chPref val="0"/>
          <dgm:bulletEnabled val="1"/>
        </dgm:presLayoutVars>
      </dgm:prSet>
      <dgm:spPr/>
    </dgm:pt>
    <dgm:pt modelId="{A24EC4CB-B322-4687-A403-82C77FB5A5C4}" type="pres">
      <dgm:prSet presAssocID="{83BD433F-F224-4E1C-8575-B8CADD4AA6A5}" presName="desTx" presStyleLbl="alignAccFollowNode1" presStyleIdx="1" presStyleCnt="4">
        <dgm:presLayoutVars>
          <dgm:bulletEnabled val="1"/>
        </dgm:presLayoutVars>
      </dgm:prSet>
      <dgm:spPr/>
    </dgm:pt>
    <dgm:pt modelId="{04B9C368-C91F-4AD6-95E2-C5CC72FCF5FC}" type="pres">
      <dgm:prSet presAssocID="{A73E7993-4412-41DF-A328-539BC8D26379}" presName="space" presStyleCnt="0"/>
      <dgm:spPr/>
    </dgm:pt>
    <dgm:pt modelId="{088119EB-0AA1-4FE9-B936-69224B971BAF}" type="pres">
      <dgm:prSet presAssocID="{D4ABF4B0-6E21-4EAC-82CE-87DD68088FB8}" presName="composite" presStyleCnt="0"/>
      <dgm:spPr/>
    </dgm:pt>
    <dgm:pt modelId="{F184A90A-A46C-40AC-A443-25D2231DD511}" type="pres">
      <dgm:prSet presAssocID="{D4ABF4B0-6E21-4EAC-82CE-87DD68088FB8}" presName="parTx" presStyleLbl="alignNode1" presStyleIdx="2" presStyleCnt="4">
        <dgm:presLayoutVars>
          <dgm:chMax val="0"/>
          <dgm:chPref val="0"/>
          <dgm:bulletEnabled val="1"/>
        </dgm:presLayoutVars>
      </dgm:prSet>
      <dgm:spPr/>
    </dgm:pt>
    <dgm:pt modelId="{DF1628AF-D0A2-4239-BBFD-95B20510EA8D}" type="pres">
      <dgm:prSet presAssocID="{D4ABF4B0-6E21-4EAC-82CE-87DD68088FB8}" presName="desTx" presStyleLbl="alignAccFollowNode1" presStyleIdx="2" presStyleCnt="4">
        <dgm:presLayoutVars>
          <dgm:bulletEnabled val="1"/>
        </dgm:presLayoutVars>
      </dgm:prSet>
      <dgm:spPr/>
    </dgm:pt>
    <dgm:pt modelId="{7B2BC794-554D-4623-85F5-E21CCD7155CD}" type="pres">
      <dgm:prSet presAssocID="{45B633FF-1DBB-4EEF-9DE0-13A1D4EB97EB}" presName="space" presStyleCnt="0"/>
      <dgm:spPr/>
    </dgm:pt>
    <dgm:pt modelId="{DF291CC8-EEEA-4569-998F-E50BFFA5E906}" type="pres">
      <dgm:prSet presAssocID="{D34C61DE-0F71-44E0-9E57-7F6E7DF67B1E}" presName="composite" presStyleCnt="0"/>
      <dgm:spPr/>
    </dgm:pt>
    <dgm:pt modelId="{54C8F7AB-A051-4D5F-9AA2-29737EBEE9DA}" type="pres">
      <dgm:prSet presAssocID="{D34C61DE-0F71-44E0-9E57-7F6E7DF67B1E}" presName="parTx" presStyleLbl="alignNode1" presStyleIdx="3" presStyleCnt="4">
        <dgm:presLayoutVars>
          <dgm:chMax val="0"/>
          <dgm:chPref val="0"/>
          <dgm:bulletEnabled val="1"/>
        </dgm:presLayoutVars>
      </dgm:prSet>
      <dgm:spPr/>
    </dgm:pt>
    <dgm:pt modelId="{B2688602-C358-42A5-AFDE-9026096B450E}" type="pres">
      <dgm:prSet presAssocID="{D34C61DE-0F71-44E0-9E57-7F6E7DF67B1E}" presName="desTx" presStyleLbl="alignAccFollowNode1" presStyleIdx="3" presStyleCnt="4">
        <dgm:presLayoutVars>
          <dgm:bulletEnabled val="1"/>
        </dgm:presLayoutVars>
      </dgm:prSet>
      <dgm:spPr/>
    </dgm:pt>
  </dgm:ptLst>
  <dgm:cxnLst>
    <dgm:cxn modelId="{5FD48E02-21D9-45DA-ADD5-A3531F66119B}" srcId="{D4ABF4B0-6E21-4EAC-82CE-87DD68088FB8}" destId="{CE0030B9-18E1-4EED-A492-4DA35A194F16}" srcOrd="0" destOrd="0" parTransId="{C297B125-EA27-4D54-BE40-BD68EAF1FEE4}" sibTransId="{9000DBAB-FFB1-4897-A8C1-4CA7711A9288}"/>
    <dgm:cxn modelId="{7EC41905-445D-4866-8E48-CFB015C629C4}" srcId="{D34C61DE-0F71-44E0-9E57-7F6E7DF67B1E}" destId="{14A695F2-CAD0-4F33-ACEC-464EB1580008}" srcOrd="0" destOrd="0" parTransId="{34299172-5333-407F-BC00-ECE77776D3A5}" sibTransId="{FA07BE17-C105-4855-8361-B6126F55CE9B}"/>
    <dgm:cxn modelId="{5C1A3621-E5C2-4411-AB5B-5CC7DF75EE02}" type="presOf" srcId="{83BD433F-F224-4E1C-8575-B8CADD4AA6A5}" destId="{941F827E-0876-464F-984A-E2E9E75C5710}" srcOrd="0" destOrd="0" presId="urn:microsoft.com/office/officeart/2005/8/layout/hList1"/>
    <dgm:cxn modelId="{32FE572E-A100-494C-8752-AB904C5D48D6}" srcId="{8F75BD70-F0DF-44C9-8FF9-61923ABE2CB7}" destId="{81083BB1-4209-4C78-ABA8-A04AF0FC7803}" srcOrd="0" destOrd="0" parTransId="{684B5627-C0C4-4D92-9563-CA43309611A6}" sibTransId="{9FA9B86C-30BE-4F84-93E3-DAB5E0E34125}"/>
    <dgm:cxn modelId="{695A783C-498D-40BB-B6F8-0AC9557DDF20}" type="presOf" srcId="{B7B03175-3C48-4F93-81C9-AF8AB9DD6F83}" destId="{391CC7DF-FD7C-4559-B2B1-7F76E427C40B}" srcOrd="0" destOrd="0" presId="urn:microsoft.com/office/officeart/2005/8/layout/hList1"/>
    <dgm:cxn modelId="{4D510D3E-A76C-4275-9038-B3605B086C5C}" type="presOf" srcId="{D4ABF4B0-6E21-4EAC-82CE-87DD68088FB8}" destId="{F184A90A-A46C-40AC-A443-25D2231DD511}" srcOrd="0" destOrd="0" presId="urn:microsoft.com/office/officeart/2005/8/layout/hList1"/>
    <dgm:cxn modelId="{8A452F6B-4DCE-42B2-B9D6-335103C57FE6}" srcId="{B7B03175-3C48-4F93-81C9-AF8AB9DD6F83}" destId="{83BD433F-F224-4E1C-8575-B8CADD4AA6A5}" srcOrd="1" destOrd="0" parTransId="{CB175491-62B8-4040-BBAB-E088AF419D78}" sibTransId="{A73E7993-4412-41DF-A328-539BC8D26379}"/>
    <dgm:cxn modelId="{871C2671-A8CC-4685-B3C7-F12E85EBC852}" type="presOf" srcId="{8F75BD70-F0DF-44C9-8FF9-61923ABE2CB7}" destId="{D73C75E1-9F34-4BBA-89C4-89EC19405E46}" srcOrd="0" destOrd="0" presId="urn:microsoft.com/office/officeart/2005/8/layout/hList1"/>
    <dgm:cxn modelId="{51FE2374-46D2-4091-8AFF-4DBBFC200D8F}" type="presOf" srcId="{4423D8D1-2ADC-493E-8834-8A30153C444D}" destId="{A24EC4CB-B322-4687-A403-82C77FB5A5C4}" srcOrd="0" destOrd="0" presId="urn:microsoft.com/office/officeart/2005/8/layout/hList1"/>
    <dgm:cxn modelId="{A35CA878-C46A-4DED-B617-3A4B32A73AE1}" srcId="{D4ABF4B0-6E21-4EAC-82CE-87DD68088FB8}" destId="{C771DCE4-78C0-4EEF-9EF8-96FFB2130210}" srcOrd="1" destOrd="0" parTransId="{0DDF5A32-5C83-4EC8-A007-546AC2ADC8EF}" sibTransId="{24FE3795-C4B4-49C2-A079-F99FBFABA252}"/>
    <dgm:cxn modelId="{6E203883-FB21-4A3C-B436-38D62B9FF0C5}" srcId="{83BD433F-F224-4E1C-8575-B8CADD4AA6A5}" destId="{4423D8D1-2ADC-493E-8834-8A30153C444D}" srcOrd="0" destOrd="0" parTransId="{BBAAFC9E-D730-48E4-B462-4C1DC207E87C}" sibTransId="{E08E3060-EB06-4E5D-B28D-BCA3D516EC26}"/>
    <dgm:cxn modelId="{DE77738A-76C2-4080-A22C-126B2DA1DE9D}" type="presOf" srcId="{6C14D8F2-DA76-45C4-B714-0F77F9CD96B2}" destId="{825EEAF2-D715-48DF-86FC-30A7D86ABC9A}" srcOrd="0" destOrd="1" presId="urn:microsoft.com/office/officeart/2005/8/layout/hList1"/>
    <dgm:cxn modelId="{15BFF18A-45E5-4DB4-AB2D-8F6468A73956}" srcId="{8F75BD70-F0DF-44C9-8FF9-61923ABE2CB7}" destId="{6C14D8F2-DA76-45C4-B714-0F77F9CD96B2}" srcOrd="1" destOrd="0" parTransId="{8653C7A0-2B2F-4F4D-AEA9-EE7068363622}" sibTransId="{7594D88C-63C5-429F-A468-6B14EF995E46}"/>
    <dgm:cxn modelId="{45FFD38C-BDDE-4A03-A287-A9CE8EA89992}" type="presOf" srcId="{81083BB1-4209-4C78-ABA8-A04AF0FC7803}" destId="{825EEAF2-D715-48DF-86FC-30A7D86ABC9A}" srcOrd="0" destOrd="0" presId="urn:microsoft.com/office/officeart/2005/8/layout/hList1"/>
    <dgm:cxn modelId="{678CB89D-1586-484F-AF4B-607DFD1BEFC9}" type="presOf" srcId="{14A695F2-CAD0-4F33-ACEC-464EB1580008}" destId="{B2688602-C358-42A5-AFDE-9026096B450E}" srcOrd="0" destOrd="0" presId="urn:microsoft.com/office/officeart/2005/8/layout/hList1"/>
    <dgm:cxn modelId="{BC40DF9D-CF0A-476D-B6E3-2F33D91C5020}" type="presOf" srcId="{D34C61DE-0F71-44E0-9E57-7F6E7DF67B1E}" destId="{54C8F7AB-A051-4D5F-9AA2-29737EBEE9DA}" srcOrd="0" destOrd="0" presId="urn:microsoft.com/office/officeart/2005/8/layout/hList1"/>
    <dgm:cxn modelId="{B10A4BB0-30F4-4330-9D29-86CD024C8382}" srcId="{B7B03175-3C48-4F93-81C9-AF8AB9DD6F83}" destId="{D34C61DE-0F71-44E0-9E57-7F6E7DF67B1E}" srcOrd="3" destOrd="0" parTransId="{23668584-798B-4F38-9329-C0C8C081EC0B}" sibTransId="{998B23E0-FCC4-4EA3-929A-D4EB1C26FE9C}"/>
    <dgm:cxn modelId="{06777DC6-0A21-45C4-9472-DD785E97C14A}" type="presOf" srcId="{C771DCE4-78C0-4EEF-9EF8-96FFB2130210}" destId="{DF1628AF-D0A2-4239-BBFD-95B20510EA8D}" srcOrd="0" destOrd="1" presId="urn:microsoft.com/office/officeart/2005/8/layout/hList1"/>
    <dgm:cxn modelId="{9DC44CC7-EF8C-4B3A-801F-AE88DB5C9637}" srcId="{B7B03175-3C48-4F93-81C9-AF8AB9DD6F83}" destId="{D4ABF4B0-6E21-4EAC-82CE-87DD68088FB8}" srcOrd="2" destOrd="0" parTransId="{463906E7-D4F8-4C58-8BDA-6BAB7522BDF2}" sibTransId="{45B633FF-1DBB-4EEF-9DE0-13A1D4EB97EB}"/>
    <dgm:cxn modelId="{3272F0D2-BFEA-41EC-86B3-F4E2D7EA9B64}" srcId="{D4ABF4B0-6E21-4EAC-82CE-87DD68088FB8}" destId="{303E890F-DBA1-4C18-8231-64F167A0D254}" srcOrd="2" destOrd="0" parTransId="{BB6B2DEE-F853-48AF-9C37-33A418D9598C}" sibTransId="{201906AF-B8E1-4EE6-9AED-24018876F43F}"/>
    <dgm:cxn modelId="{5D53CAD7-020D-4E35-A0CD-129DD208D20C}" type="presOf" srcId="{CE0030B9-18E1-4EED-A492-4DA35A194F16}" destId="{DF1628AF-D0A2-4239-BBFD-95B20510EA8D}" srcOrd="0" destOrd="0" presId="urn:microsoft.com/office/officeart/2005/8/layout/hList1"/>
    <dgm:cxn modelId="{5CAC3BD8-CEC8-484C-A9FD-1C6CB9E0D9CC}" type="presOf" srcId="{303E890F-DBA1-4C18-8231-64F167A0D254}" destId="{DF1628AF-D0A2-4239-BBFD-95B20510EA8D}" srcOrd="0" destOrd="2" presId="urn:microsoft.com/office/officeart/2005/8/layout/hList1"/>
    <dgm:cxn modelId="{128A19E1-7CA0-43C3-A25A-2F4144A12F0F}" srcId="{B7B03175-3C48-4F93-81C9-AF8AB9DD6F83}" destId="{8F75BD70-F0DF-44C9-8FF9-61923ABE2CB7}" srcOrd="0" destOrd="0" parTransId="{44DE0781-17DA-4EBC-A8B5-7F9C5AFAD6DF}" sibTransId="{7620E966-5EF8-4FA2-BE2C-420B814D73F1}"/>
    <dgm:cxn modelId="{D146E922-2CF2-4085-8A41-88DE66EBAA28}" type="presParOf" srcId="{391CC7DF-FD7C-4559-B2B1-7F76E427C40B}" destId="{5AB78D48-687D-4CA8-AC0A-94250D204689}" srcOrd="0" destOrd="0" presId="urn:microsoft.com/office/officeart/2005/8/layout/hList1"/>
    <dgm:cxn modelId="{C1FED815-D44A-4556-9456-ACC4ECC52320}" type="presParOf" srcId="{5AB78D48-687D-4CA8-AC0A-94250D204689}" destId="{D73C75E1-9F34-4BBA-89C4-89EC19405E46}" srcOrd="0" destOrd="0" presId="urn:microsoft.com/office/officeart/2005/8/layout/hList1"/>
    <dgm:cxn modelId="{BE16EF72-F8A5-4139-AFD8-368A4FEAA84C}" type="presParOf" srcId="{5AB78D48-687D-4CA8-AC0A-94250D204689}" destId="{825EEAF2-D715-48DF-86FC-30A7D86ABC9A}" srcOrd="1" destOrd="0" presId="urn:microsoft.com/office/officeart/2005/8/layout/hList1"/>
    <dgm:cxn modelId="{31DCD2AC-7949-4F36-AD54-74188BD2C27C}" type="presParOf" srcId="{391CC7DF-FD7C-4559-B2B1-7F76E427C40B}" destId="{6C5C0EB6-FDC1-4CE9-8FBD-4892E8A8AA35}" srcOrd="1" destOrd="0" presId="urn:microsoft.com/office/officeart/2005/8/layout/hList1"/>
    <dgm:cxn modelId="{EB8F160C-8D2F-4CB9-A406-30DFF78E403D}" type="presParOf" srcId="{391CC7DF-FD7C-4559-B2B1-7F76E427C40B}" destId="{3FB465BA-35A3-437D-89E9-6C9A74489A18}" srcOrd="2" destOrd="0" presId="urn:microsoft.com/office/officeart/2005/8/layout/hList1"/>
    <dgm:cxn modelId="{97322969-981D-4620-A6C1-05341DFBB687}" type="presParOf" srcId="{3FB465BA-35A3-437D-89E9-6C9A74489A18}" destId="{941F827E-0876-464F-984A-E2E9E75C5710}" srcOrd="0" destOrd="0" presId="urn:microsoft.com/office/officeart/2005/8/layout/hList1"/>
    <dgm:cxn modelId="{36F8EA12-C180-497F-B72B-68879C62A3C5}" type="presParOf" srcId="{3FB465BA-35A3-437D-89E9-6C9A74489A18}" destId="{A24EC4CB-B322-4687-A403-82C77FB5A5C4}" srcOrd="1" destOrd="0" presId="urn:microsoft.com/office/officeart/2005/8/layout/hList1"/>
    <dgm:cxn modelId="{DFE7719E-9A23-4B9C-AC15-D809B5CDADA6}" type="presParOf" srcId="{391CC7DF-FD7C-4559-B2B1-7F76E427C40B}" destId="{04B9C368-C91F-4AD6-95E2-C5CC72FCF5FC}" srcOrd="3" destOrd="0" presId="urn:microsoft.com/office/officeart/2005/8/layout/hList1"/>
    <dgm:cxn modelId="{A89B5F7E-1829-4DE5-98EB-E0B41F4C23D5}" type="presParOf" srcId="{391CC7DF-FD7C-4559-B2B1-7F76E427C40B}" destId="{088119EB-0AA1-4FE9-B936-69224B971BAF}" srcOrd="4" destOrd="0" presId="urn:microsoft.com/office/officeart/2005/8/layout/hList1"/>
    <dgm:cxn modelId="{20A46DA6-ED22-42B3-9236-F98A508E7360}" type="presParOf" srcId="{088119EB-0AA1-4FE9-B936-69224B971BAF}" destId="{F184A90A-A46C-40AC-A443-25D2231DD511}" srcOrd="0" destOrd="0" presId="urn:microsoft.com/office/officeart/2005/8/layout/hList1"/>
    <dgm:cxn modelId="{39FB6DC6-1C70-4DE9-B464-5996F22F34BF}" type="presParOf" srcId="{088119EB-0AA1-4FE9-B936-69224B971BAF}" destId="{DF1628AF-D0A2-4239-BBFD-95B20510EA8D}" srcOrd="1" destOrd="0" presId="urn:microsoft.com/office/officeart/2005/8/layout/hList1"/>
    <dgm:cxn modelId="{ACD7830E-E17C-4CB7-A466-09E1D780CE38}" type="presParOf" srcId="{391CC7DF-FD7C-4559-B2B1-7F76E427C40B}" destId="{7B2BC794-554D-4623-85F5-E21CCD7155CD}" srcOrd="5" destOrd="0" presId="urn:microsoft.com/office/officeart/2005/8/layout/hList1"/>
    <dgm:cxn modelId="{1C100559-A0E2-4FAF-A755-9DBC447183CA}" type="presParOf" srcId="{391CC7DF-FD7C-4559-B2B1-7F76E427C40B}" destId="{DF291CC8-EEEA-4569-998F-E50BFFA5E906}" srcOrd="6" destOrd="0" presId="urn:microsoft.com/office/officeart/2005/8/layout/hList1"/>
    <dgm:cxn modelId="{EC37586B-20CD-481E-9804-F014C95F1A08}" type="presParOf" srcId="{DF291CC8-EEEA-4569-998F-E50BFFA5E906}" destId="{54C8F7AB-A051-4D5F-9AA2-29737EBEE9DA}" srcOrd="0" destOrd="0" presId="urn:microsoft.com/office/officeart/2005/8/layout/hList1"/>
    <dgm:cxn modelId="{C64E17F5-85B5-4D57-A67B-9B37501B256A}" type="presParOf" srcId="{DF291CC8-EEEA-4569-998F-E50BFFA5E906}" destId="{B2688602-C358-42A5-AFDE-9026096B450E}"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15A2A5-F648-4A66-83C5-DC17C528FE60}">
      <dsp:nvSpPr>
        <dsp:cNvPr id="0" name=""/>
        <dsp:cNvSpPr/>
      </dsp:nvSpPr>
      <dsp:spPr>
        <a:xfrm>
          <a:off x="0" y="67456"/>
          <a:ext cx="8928100" cy="56159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dirty="0"/>
            <a:t>Objective:</a:t>
          </a:r>
          <a:endParaRPr lang="en-GB" sz="2400" kern="1200" dirty="0"/>
        </a:p>
      </dsp:txBody>
      <dsp:txXfrm>
        <a:off x="27415" y="94871"/>
        <a:ext cx="8873270" cy="506769"/>
      </dsp:txXfrm>
    </dsp:sp>
    <dsp:sp modelId="{3C1E568A-1FDF-4AA2-AF42-B091126F179F}">
      <dsp:nvSpPr>
        <dsp:cNvPr id="0" name=""/>
        <dsp:cNvSpPr/>
      </dsp:nvSpPr>
      <dsp:spPr>
        <a:xfrm>
          <a:off x="0" y="629056"/>
          <a:ext cx="8928100" cy="571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3467"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GB" sz="1900" kern="1200" dirty="0"/>
            <a:t>Evaluate the feasibility of hosting an international EDI-focused three-day meeting for the hospitality sector at </a:t>
          </a:r>
          <a:r>
            <a:rPr lang="en-US" sz="1900" b="0" i="0" u="none" kern="1200" dirty="0"/>
            <a:t>QEII center.</a:t>
          </a:r>
          <a:endParaRPr lang="en-GB" sz="1900" kern="1200" dirty="0"/>
        </a:p>
      </dsp:txBody>
      <dsp:txXfrm>
        <a:off x="0" y="629056"/>
        <a:ext cx="8928100" cy="571320"/>
      </dsp:txXfrm>
    </dsp:sp>
    <dsp:sp modelId="{9527BC1B-2D78-463F-B1E5-CA9D07417B70}">
      <dsp:nvSpPr>
        <dsp:cNvPr id="0" name=""/>
        <dsp:cNvSpPr/>
      </dsp:nvSpPr>
      <dsp:spPr>
        <a:xfrm>
          <a:off x="0" y="1200376"/>
          <a:ext cx="8928100" cy="56159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dirty="0"/>
            <a:t>Key Features:</a:t>
          </a:r>
          <a:endParaRPr lang="en-GB" sz="2400" kern="1200" dirty="0"/>
        </a:p>
      </dsp:txBody>
      <dsp:txXfrm>
        <a:off x="27415" y="1227791"/>
        <a:ext cx="8873270" cy="506769"/>
      </dsp:txXfrm>
    </dsp:sp>
    <dsp:sp modelId="{DF92E05A-BC48-4692-A864-32D170C03EB2}">
      <dsp:nvSpPr>
        <dsp:cNvPr id="0" name=""/>
        <dsp:cNvSpPr/>
      </dsp:nvSpPr>
      <dsp:spPr>
        <a:xfrm>
          <a:off x="0" y="1761976"/>
          <a:ext cx="8928100" cy="1142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3467"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GB" sz="1900" b="1" kern="1200" dirty="0"/>
            <a:t>Tailored Event:</a:t>
          </a:r>
          <a:r>
            <a:rPr lang="en-GB" sz="1900" kern="1200" dirty="0"/>
            <a:t> MICE industry-specific, addressing EDI in hospitality (Lee and Park, 2023).</a:t>
          </a:r>
        </a:p>
        <a:p>
          <a:pPr marL="171450" lvl="1" indent="-171450" algn="l" defTabSz="844550">
            <a:lnSpc>
              <a:spcPct val="90000"/>
            </a:lnSpc>
            <a:spcBef>
              <a:spcPct val="0"/>
            </a:spcBef>
            <a:spcAft>
              <a:spcPct val="20000"/>
            </a:spcAft>
            <a:buChar char="•"/>
          </a:pPr>
          <a:r>
            <a:rPr lang="en-GB" sz="1900" b="1" kern="1200" dirty="0"/>
            <a:t>EDI Awareness:</a:t>
          </a:r>
          <a:r>
            <a:rPr lang="en-GB" sz="1900" kern="1200" dirty="0"/>
            <a:t> Promote inclusive policies, equitable workplaces, and diverse customer experiences (</a:t>
          </a:r>
          <a:r>
            <a:rPr lang="en-GB" sz="1900" kern="1200" dirty="0" err="1"/>
            <a:t>Kiradoo</a:t>
          </a:r>
          <a:r>
            <a:rPr lang="en-GB" sz="1900" kern="1200" dirty="0"/>
            <a:t>, 2022).</a:t>
          </a:r>
        </a:p>
      </dsp:txBody>
      <dsp:txXfrm>
        <a:off x="0" y="1761976"/>
        <a:ext cx="8928100" cy="1142640"/>
      </dsp:txXfrm>
    </dsp:sp>
    <dsp:sp modelId="{F408A663-25A7-4033-87B1-9945F113057E}">
      <dsp:nvSpPr>
        <dsp:cNvPr id="0" name=""/>
        <dsp:cNvSpPr/>
      </dsp:nvSpPr>
      <dsp:spPr>
        <a:xfrm>
          <a:off x="0" y="2904616"/>
          <a:ext cx="8928100" cy="56159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Purpose:</a:t>
          </a:r>
          <a:endParaRPr lang="en-GB" sz="2400" kern="1200"/>
        </a:p>
      </dsp:txBody>
      <dsp:txXfrm>
        <a:off x="27415" y="2932031"/>
        <a:ext cx="8873270" cy="506769"/>
      </dsp:txXfrm>
    </dsp:sp>
    <dsp:sp modelId="{8E0424C2-D6DC-4EB8-81FB-9E1FFA1C0F88}">
      <dsp:nvSpPr>
        <dsp:cNvPr id="0" name=""/>
        <dsp:cNvSpPr/>
      </dsp:nvSpPr>
      <dsp:spPr>
        <a:xfrm>
          <a:off x="0" y="3466216"/>
          <a:ext cx="8928100" cy="621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3467"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GB" sz="1900" b="1" kern="1200" dirty="0"/>
            <a:t>Market:</a:t>
          </a:r>
          <a:r>
            <a:rPr lang="en-GB" sz="1900" kern="1200" dirty="0"/>
            <a:t> Assess demand, audience, competition, and marketing.</a:t>
          </a:r>
        </a:p>
        <a:p>
          <a:pPr marL="171450" lvl="1" indent="-171450" algn="l" defTabSz="844550">
            <a:lnSpc>
              <a:spcPct val="90000"/>
            </a:lnSpc>
            <a:spcBef>
              <a:spcPct val="0"/>
            </a:spcBef>
            <a:spcAft>
              <a:spcPct val="20000"/>
            </a:spcAft>
            <a:buChar char="•"/>
          </a:pPr>
          <a:r>
            <a:rPr lang="en-GB" sz="1900" b="1" kern="1200" dirty="0"/>
            <a:t>Operations:</a:t>
          </a:r>
          <a:r>
            <a:rPr lang="en-GB" sz="1900" kern="1200" dirty="0"/>
            <a:t> Evaluate the venue, resources, staffing, logistics.</a:t>
          </a:r>
        </a:p>
      </dsp:txBody>
      <dsp:txXfrm>
        <a:off x="0" y="3466216"/>
        <a:ext cx="8928100" cy="621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D4C7DB-9BD5-4D68-8AEF-AE58090E2A60}">
      <dsp:nvSpPr>
        <dsp:cNvPr id="0" name=""/>
        <dsp:cNvSpPr/>
      </dsp:nvSpPr>
      <dsp:spPr>
        <a:xfrm>
          <a:off x="0" y="3597"/>
          <a:ext cx="8718698" cy="5382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dirty="0"/>
            <a:t>TYPE AND NATURE OF EVENT</a:t>
          </a:r>
          <a:endParaRPr lang="en-GB" sz="2300" kern="1200" dirty="0"/>
        </a:p>
      </dsp:txBody>
      <dsp:txXfrm>
        <a:off x="26273" y="29870"/>
        <a:ext cx="8666152" cy="485654"/>
      </dsp:txXfrm>
    </dsp:sp>
    <dsp:sp modelId="{45CC0BA2-565A-4ABA-987A-586FA330FFB4}">
      <dsp:nvSpPr>
        <dsp:cNvPr id="0" name=""/>
        <dsp:cNvSpPr/>
      </dsp:nvSpPr>
      <dsp:spPr>
        <a:xfrm>
          <a:off x="0" y="541797"/>
          <a:ext cx="8718698" cy="1190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6819"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GB" sz="1800" kern="1200" dirty="0"/>
            <a:t>Keynote speeches by hospitality leaders of Marriott and Hilton.</a:t>
          </a:r>
        </a:p>
        <a:p>
          <a:pPr marL="171450" lvl="1" indent="-171450" algn="l" defTabSz="800100">
            <a:lnSpc>
              <a:spcPct val="90000"/>
            </a:lnSpc>
            <a:spcBef>
              <a:spcPct val="0"/>
            </a:spcBef>
            <a:spcAft>
              <a:spcPct val="20000"/>
            </a:spcAft>
            <a:buChar char="•"/>
          </a:pPr>
          <a:r>
            <a:rPr lang="en-GB" sz="1800" kern="1200" dirty="0"/>
            <a:t>Panel discussions with HR executives and policymakers.</a:t>
          </a:r>
        </a:p>
        <a:p>
          <a:pPr marL="171450" lvl="1" indent="-171450" algn="l" defTabSz="800100">
            <a:lnSpc>
              <a:spcPct val="90000"/>
            </a:lnSpc>
            <a:spcBef>
              <a:spcPct val="0"/>
            </a:spcBef>
            <a:spcAft>
              <a:spcPct val="20000"/>
            </a:spcAft>
            <a:buChar char="•"/>
          </a:pPr>
          <a:r>
            <a:rPr lang="en-GB" sz="1800" kern="1200" dirty="0"/>
            <a:t>Workshops on inclusive hiring, cultural competency, and accessibility.</a:t>
          </a:r>
        </a:p>
        <a:p>
          <a:pPr marL="171450" lvl="1" indent="-171450" algn="l" defTabSz="800100">
            <a:lnSpc>
              <a:spcPct val="90000"/>
            </a:lnSpc>
            <a:spcBef>
              <a:spcPct val="0"/>
            </a:spcBef>
            <a:spcAft>
              <a:spcPct val="20000"/>
            </a:spcAft>
            <a:buChar char="•"/>
          </a:pPr>
          <a:r>
            <a:rPr lang="en-GB" sz="1800" kern="1200" dirty="0"/>
            <a:t>Networking opportunities: breakout sessions and gala dinners.</a:t>
          </a:r>
        </a:p>
      </dsp:txBody>
      <dsp:txXfrm>
        <a:off x="0" y="541797"/>
        <a:ext cx="8718698" cy="1190250"/>
      </dsp:txXfrm>
    </dsp:sp>
    <dsp:sp modelId="{9BBFE38B-D4FA-4FC2-8D5C-BEFF65FC592F}">
      <dsp:nvSpPr>
        <dsp:cNvPr id="0" name=""/>
        <dsp:cNvSpPr/>
      </dsp:nvSpPr>
      <dsp:spPr>
        <a:xfrm>
          <a:off x="0" y="1732047"/>
          <a:ext cx="8718698" cy="5382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dirty="0"/>
            <a:t>PROPOSED THEME</a:t>
          </a:r>
          <a:endParaRPr lang="en-GB" sz="2300" kern="1200" dirty="0"/>
        </a:p>
      </dsp:txBody>
      <dsp:txXfrm>
        <a:off x="26273" y="1758320"/>
        <a:ext cx="8666152" cy="485654"/>
      </dsp:txXfrm>
    </dsp:sp>
    <dsp:sp modelId="{10DFE2E6-3E18-4915-9E68-B0B49017D4C9}">
      <dsp:nvSpPr>
        <dsp:cNvPr id="0" name=""/>
        <dsp:cNvSpPr/>
      </dsp:nvSpPr>
      <dsp:spPr>
        <a:xfrm>
          <a:off x="0" y="2336488"/>
          <a:ext cx="8718698" cy="5382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Challenges and opportunities in EDI within hospitality</a:t>
          </a:r>
        </a:p>
      </dsp:txBody>
      <dsp:txXfrm>
        <a:off x="26273" y="2362761"/>
        <a:ext cx="8666152" cy="485654"/>
      </dsp:txXfrm>
    </dsp:sp>
    <dsp:sp modelId="{E7A9525E-41E7-4ED3-ACDF-CE977E314C8C}">
      <dsp:nvSpPr>
        <dsp:cNvPr id="0" name=""/>
        <dsp:cNvSpPr/>
      </dsp:nvSpPr>
      <dsp:spPr>
        <a:xfrm>
          <a:off x="0" y="2874688"/>
          <a:ext cx="8718698" cy="8807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6819"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GB" sz="1800" kern="1200" dirty="0"/>
            <a:t>Addressing leadership underrepresentation (Bryan et al., 2023).</a:t>
          </a:r>
        </a:p>
        <a:p>
          <a:pPr marL="171450" lvl="1" indent="-171450" algn="l" defTabSz="800100">
            <a:lnSpc>
              <a:spcPct val="90000"/>
            </a:lnSpc>
            <a:spcBef>
              <a:spcPct val="0"/>
            </a:spcBef>
            <a:spcAft>
              <a:spcPct val="20000"/>
            </a:spcAft>
            <a:buChar char="•"/>
          </a:pPr>
          <a:r>
            <a:rPr lang="en-GB" sz="1800" kern="1200" dirty="0"/>
            <a:t>Promoting cultural competency for diverse guest needs (</a:t>
          </a:r>
          <a:r>
            <a:rPr lang="en-GB" sz="1800" kern="1200" dirty="0" err="1"/>
            <a:t>Wolbring</a:t>
          </a:r>
          <a:r>
            <a:rPr lang="en-GB" sz="1800" kern="1200" dirty="0"/>
            <a:t> and Nguyen, 2023).</a:t>
          </a:r>
        </a:p>
        <a:p>
          <a:pPr marL="171450" lvl="1" indent="-171450" algn="l" defTabSz="800100">
            <a:lnSpc>
              <a:spcPct val="90000"/>
            </a:lnSpc>
            <a:spcBef>
              <a:spcPct val="0"/>
            </a:spcBef>
            <a:spcAft>
              <a:spcPct val="20000"/>
            </a:spcAft>
            <a:buChar char="•"/>
          </a:pPr>
          <a:r>
            <a:rPr lang="en-GB" sz="1800" kern="1200" dirty="0"/>
            <a:t>Creating inclusive, accessible environments (Calver et al., 2023).</a:t>
          </a:r>
        </a:p>
      </dsp:txBody>
      <dsp:txXfrm>
        <a:off x="0" y="2874688"/>
        <a:ext cx="8718698" cy="880785"/>
      </dsp:txXfrm>
    </dsp:sp>
    <dsp:sp modelId="{781C7FDA-67C9-4162-ADA3-45352EA07020}">
      <dsp:nvSpPr>
        <dsp:cNvPr id="0" name=""/>
        <dsp:cNvSpPr/>
      </dsp:nvSpPr>
      <dsp:spPr>
        <a:xfrm>
          <a:off x="0" y="3755473"/>
          <a:ext cx="8718698" cy="5382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dirty="0"/>
            <a:t>EVENT GOALS</a:t>
          </a:r>
          <a:endParaRPr lang="en-GB" sz="2300" kern="1200" dirty="0"/>
        </a:p>
      </dsp:txBody>
      <dsp:txXfrm>
        <a:off x="26273" y="3781746"/>
        <a:ext cx="8666152" cy="485654"/>
      </dsp:txXfrm>
    </dsp:sp>
    <dsp:sp modelId="{03599293-91DB-49C1-80D1-3F93736E2EEA}">
      <dsp:nvSpPr>
        <dsp:cNvPr id="0" name=""/>
        <dsp:cNvSpPr/>
      </dsp:nvSpPr>
      <dsp:spPr>
        <a:xfrm>
          <a:off x="0" y="4293673"/>
          <a:ext cx="8718698" cy="8807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6819"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GB" sz="1800" kern="1200" dirty="0"/>
            <a:t>Raise awareness of EDI’s impact on workplace culture and guest satisfaction.</a:t>
          </a:r>
        </a:p>
        <a:p>
          <a:pPr marL="171450" lvl="1" indent="-171450" algn="l" defTabSz="800100">
            <a:lnSpc>
              <a:spcPct val="90000"/>
            </a:lnSpc>
            <a:spcBef>
              <a:spcPct val="0"/>
            </a:spcBef>
            <a:spcAft>
              <a:spcPct val="20000"/>
            </a:spcAft>
            <a:buChar char="•"/>
          </a:pPr>
          <a:r>
            <a:rPr lang="en-GB" sz="1800" kern="1200" dirty="0"/>
            <a:t>Share best practices and actionable tools for inclusivity.</a:t>
          </a:r>
        </a:p>
        <a:p>
          <a:pPr marL="171450" lvl="1" indent="-171450" algn="l" defTabSz="800100">
            <a:lnSpc>
              <a:spcPct val="90000"/>
            </a:lnSpc>
            <a:spcBef>
              <a:spcPct val="0"/>
            </a:spcBef>
            <a:spcAft>
              <a:spcPct val="20000"/>
            </a:spcAft>
            <a:buChar char="•"/>
          </a:pPr>
          <a:r>
            <a:rPr lang="en-GB" sz="1800" kern="1200" dirty="0"/>
            <a:t>Inspire actionable change to drive innovation and success.</a:t>
          </a:r>
        </a:p>
      </dsp:txBody>
      <dsp:txXfrm>
        <a:off x="0" y="4293673"/>
        <a:ext cx="8718698" cy="8807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C75E1-9F34-4BBA-89C4-89EC19405E46}">
      <dsp:nvSpPr>
        <dsp:cNvPr id="0" name=""/>
        <dsp:cNvSpPr/>
      </dsp:nvSpPr>
      <dsp:spPr>
        <a:xfrm>
          <a:off x="4143" y="50145"/>
          <a:ext cx="2491547" cy="834365"/>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i="0" kern="1200" baseline="0" dirty="0"/>
            <a:t>Proposed Location</a:t>
          </a:r>
          <a:endParaRPr lang="en-GB" sz="2400" kern="1200" dirty="0"/>
        </a:p>
      </dsp:txBody>
      <dsp:txXfrm>
        <a:off x="4143" y="50145"/>
        <a:ext cx="2491547" cy="834365"/>
      </dsp:txXfrm>
    </dsp:sp>
    <dsp:sp modelId="{825EEAF2-D715-48DF-86FC-30A7D86ABC9A}">
      <dsp:nvSpPr>
        <dsp:cNvPr id="0" name=""/>
        <dsp:cNvSpPr/>
      </dsp:nvSpPr>
      <dsp:spPr>
        <a:xfrm>
          <a:off x="4143" y="884511"/>
          <a:ext cx="2491547" cy="4002209"/>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b="0" i="0" kern="1200" baseline="0" dirty="0"/>
            <a:t>QEII center.  </a:t>
          </a:r>
          <a:endParaRPr lang="en-GB" sz="2400" kern="1200" dirty="0"/>
        </a:p>
        <a:p>
          <a:pPr marL="228600" lvl="1" indent="-228600" algn="l" defTabSz="1066800">
            <a:lnSpc>
              <a:spcPct val="90000"/>
            </a:lnSpc>
            <a:spcBef>
              <a:spcPct val="0"/>
            </a:spcBef>
            <a:spcAft>
              <a:spcPct val="15000"/>
            </a:spcAft>
            <a:buChar char="•"/>
          </a:pPr>
          <a:r>
            <a:rPr lang="en-US" sz="2400" b="0" i="0" kern="1200" baseline="0" dirty="0"/>
            <a:t>Reason for selection: Central location, excellent transport links, and venue facilities (Niu and Silva, 2021).</a:t>
          </a:r>
          <a:endParaRPr lang="en-GB" sz="2400" kern="1200" dirty="0"/>
        </a:p>
      </dsp:txBody>
      <dsp:txXfrm>
        <a:off x="4143" y="884511"/>
        <a:ext cx="2491547" cy="4002209"/>
      </dsp:txXfrm>
    </dsp:sp>
    <dsp:sp modelId="{941F827E-0876-464F-984A-E2E9E75C5710}">
      <dsp:nvSpPr>
        <dsp:cNvPr id="0" name=""/>
        <dsp:cNvSpPr/>
      </dsp:nvSpPr>
      <dsp:spPr>
        <a:xfrm>
          <a:off x="2844507" y="50145"/>
          <a:ext cx="2491547" cy="834365"/>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i="0" kern="1200" baseline="0" dirty="0"/>
            <a:t>Venue Availability</a:t>
          </a:r>
          <a:endParaRPr lang="en-GB" sz="2400" kern="1200" dirty="0"/>
        </a:p>
      </dsp:txBody>
      <dsp:txXfrm>
        <a:off x="2844507" y="50145"/>
        <a:ext cx="2491547" cy="834365"/>
      </dsp:txXfrm>
    </dsp:sp>
    <dsp:sp modelId="{A24EC4CB-B322-4687-A403-82C77FB5A5C4}">
      <dsp:nvSpPr>
        <dsp:cNvPr id="0" name=""/>
        <dsp:cNvSpPr/>
      </dsp:nvSpPr>
      <dsp:spPr>
        <a:xfrm>
          <a:off x="2844507" y="884511"/>
          <a:ext cx="2491547" cy="4002209"/>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b="0" i="0" kern="1200" baseline="0" dirty="0"/>
            <a:t>Checked for the proposed dates; capacity for 500 attendees.</a:t>
          </a:r>
          <a:endParaRPr lang="en-GB" sz="2400" kern="1200" dirty="0"/>
        </a:p>
      </dsp:txBody>
      <dsp:txXfrm>
        <a:off x="2844507" y="884511"/>
        <a:ext cx="2491547" cy="4002209"/>
      </dsp:txXfrm>
    </dsp:sp>
    <dsp:sp modelId="{F184A90A-A46C-40AC-A443-25D2231DD511}">
      <dsp:nvSpPr>
        <dsp:cNvPr id="0" name=""/>
        <dsp:cNvSpPr/>
      </dsp:nvSpPr>
      <dsp:spPr>
        <a:xfrm>
          <a:off x="5684871" y="50145"/>
          <a:ext cx="2491547" cy="834365"/>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i="0" kern="1200" baseline="0" dirty="0"/>
            <a:t>Required Resources</a:t>
          </a:r>
          <a:endParaRPr lang="en-GB" sz="2400" kern="1200" dirty="0"/>
        </a:p>
      </dsp:txBody>
      <dsp:txXfrm>
        <a:off x="5684871" y="50145"/>
        <a:ext cx="2491547" cy="834365"/>
      </dsp:txXfrm>
    </dsp:sp>
    <dsp:sp modelId="{DF1628AF-D0A2-4239-BBFD-95B20510EA8D}">
      <dsp:nvSpPr>
        <dsp:cNvPr id="0" name=""/>
        <dsp:cNvSpPr/>
      </dsp:nvSpPr>
      <dsp:spPr>
        <a:xfrm>
          <a:off x="5684871" y="884511"/>
          <a:ext cx="2491547" cy="4002209"/>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b="0" i="0" kern="1200" baseline="0" dirty="0"/>
            <a:t>Catering: Breakfast, lunch, and refreshments.</a:t>
          </a:r>
          <a:endParaRPr lang="en-GB" sz="2400" kern="1200" dirty="0"/>
        </a:p>
        <a:p>
          <a:pPr marL="228600" lvl="1" indent="-228600" algn="l" defTabSz="1066800">
            <a:lnSpc>
              <a:spcPct val="90000"/>
            </a:lnSpc>
            <a:spcBef>
              <a:spcPct val="0"/>
            </a:spcBef>
            <a:spcAft>
              <a:spcPct val="15000"/>
            </a:spcAft>
            <a:buChar char="•"/>
          </a:pPr>
          <a:r>
            <a:rPr lang="en-US" sz="2400" b="0" i="0" kern="1200" baseline="0" dirty="0"/>
            <a:t>AV setup: Projectors, microphones, and lighting.</a:t>
          </a:r>
          <a:endParaRPr lang="en-GB" sz="2400" kern="1200" dirty="0"/>
        </a:p>
        <a:p>
          <a:pPr marL="228600" lvl="1" indent="-228600" algn="l" defTabSz="1066800">
            <a:lnSpc>
              <a:spcPct val="90000"/>
            </a:lnSpc>
            <a:spcBef>
              <a:spcPct val="0"/>
            </a:spcBef>
            <a:spcAft>
              <a:spcPct val="15000"/>
            </a:spcAft>
            <a:buChar char="•"/>
          </a:pPr>
          <a:r>
            <a:rPr lang="en-US" sz="2400" b="0" i="0" kern="1200" baseline="0" dirty="0"/>
            <a:t>Parking facilities and accessibility features.</a:t>
          </a:r>
          <a:endParaRPr lang="en-GB" sz="2400" kern="1200" dirty="0"/>
        </a:p>
      </dsp:txBody>
      <dsp:txXfrm>
        <a:off x="5684871" y="884511"/>
        <a:ext cx="2491547" cy="4002209"/>
      </dsp:txXfrm>
    </dsp:sp>
    <dsp:sp modelId="{54C8F7AB-A051-4D5F-9AA2-29737EBEE9DA}">
      <dsp:nvSpPr>
        <dsp:cNvPr id="0" name=""/>
        <dsp:cNvSpPr/>
      </dsp:nvSpPr>
      <dsp:spPr>
        <a:xfrm>
          <a:off x="8525235" y="50145"/>
          <a:ext cx="2491547" cy="834365"/>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i="0" kern="1200" baseline="0" dirty="0"/>
            <a:t>Staffing Requirements</a:t>
          </a:r>
          <a:endParaRPr lang="en-GB" sz="2400" kern="1200" dirty="0"/>
        </a:p>
      </dsp:txBody>
      <dsp:txXfrm>
        <a:off x="8525235" y="50145"/>
        <a:ext cx="2491547" cy="834365"/>
      </dsp:txXfrm>
    </dsp:sp>
    <dsp:sp modelId="{B2688602-C358-42A5-AFDE-9026096B450E}">
      <dsp:nvSpPr>
        <dsp:cNvPr id="0" name=""/>
        <dsp:cNvSpPr/>
      </dsp:nvSpPr>
      <dsp:spPr>
        <a:xfrm>
          <a:off x="8525235" y="884511"/>
          <a:ext cx="2491547" cy="4002209"/>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b="0" i="0" kern="1200" baseline="0" dirty="0"/>
            <a:t>Event planners, technical staff, volunteers, catering team, and security.</a:t>
          </a:r>
          <a:endParaRPr lang="en-GB" sz="2400" kern="1200" dirty="0"/>
        </a:p>
      </dsp:txBody>
      <dsp:txXfrm>
        <a:off x="8525235" y="884511"/>
        <a:ext cx="2491547" cy="400220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GB"/>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C33FF970-12EF-4670-BAD1-5BE0BB3F865A}" type="datetimeFigureOut">
              <a:rPr lang="en-GB" smtClean="0"/>
              <a:t>12/06/2025</a:t>
            </a:fld>
            <a:endParaRPr lang="en-GB"/>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GB"/>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GB"/>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CD2B49AD-6EF9-4CC3-B3E3-E434B554A09A}" type="slidenum">
              <a:rPr lang="en-GB" smtClean="0"/>
              <a:t>‹#›</a:t>
            </a:fld>
            <a:endParaRPr lang="en-GB"/>
          </a:p>
        </p:txBody>
      </p:sp>
    </p:spTree>
    <p:extLst>
      <p:ext uri="{BB962C8B-B14F-4D97-AF65-F5344CB8AC3E}">
        <p14:creationId xmlns:p14="http://schemas.microsoft.com/office/powerpoint/2010/main" val="15077985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900" dirty="0">
                <a:latin typeface="Times New Roman" panose="02020603050405020304" pitchFamily="18" charset="0"/>
                <a:ea typeface="Times New Roman" panose="02020603050405020304" pitchFamily="18" charset="0"/>
              </a:rPr>
              <a:t>This presentation is a feasibility plan designed for an international meeting. The theme of the plan is based on equality, diversity, and inclusion within the hospitality industry. The event under consideration is named as Inclusion Summit of 2025, and the plan will be devised accordingly for this meeting.</a:t>
            </a:r>
          </a:p>
          <a:p>
            <a:r>
              <a:rPr lang="en-GB" sz="1900" dirty="0">
                <a:latin typeface="Times New Roman" panose="02020603050405020304" pitchFamily="18" charset="0"/>
                <a:ea typeface="Times New Roman" panose="02020603050405020304" pitchFamily="18" charset="0"/>
              </a:rPr>
              <a:t> </a:t>
            </a:r>
          </a:p>
        </p:txBody>
      </p:sp>
      <p:sp>
        <p:nvSpPr>
          <p:cNvPr id="4" name="Slide Number Placeholder 3"/>
          <p:cNvSpPr>
            <a:spLocks noGrp="1"/>
          </p:cNvSpPr>
          <p:nvPr>
            <p:ph type="sldNum" sz="quarter" idx="5"/>
          </p:nvPr>
        </p:nvSpPr>
        <p:spPr/>
        <p:txBody>
          <a:bodyPr/>
          <a:lstStyle/>
          <a:p>
            <a:fld id="{CD2B49AD-6EF9-4CC3-B3E3-E434B554A09A}" type="slidenum">
              <a:rPr lang="en-GB" smtClean="0"/>
              <a:t>1</a:t>
            </a:fld>
            <a:endParaRPr lang="en-GB"/>
          </a:p>
        </p:txBody>
      </p:sp>
    </p:spTree>
    <p:extLst>
      <p:ext uri="{BB962C8B-B14F-4D97-AF65-F5344CB8AC3E}">
        <p14:creationId xmlns:p14="http://schemas.microsoft.com/office/powerpoint/2010/main" val="25938105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900" dirty="0">
                <a:latin typeface="Times New Roman" panose="02020603050405020304" pitchFamily="18" charset="0"/>
                <a:ea typeface="Times New Roman" panose="02020603050405020304" pitchFamily="18" charset="0"/>
              </a:rPr>
              <a:t>This presentation aims to study whether the possibilities of hosting a three-day international meeting for Equality Diversity and Inclusion (EDI) within the area of Hospitality are possible at </a:t>
            </a:r>
            <a:r>
              <a:rPr lang="en-US" sz="1200" b="0" i="0" u="none" strike="noStrike" kern="1200" dirty="0">
                <a:solidFill>
                  <a:schemeClr val="tx1"/>
                </a:solidFill>
                <a:effectLst/>
                <a:latin typeface="+mn-lt"/>
                <a:ea typeface="+mn-ea"/>
                <a:cs typeface="+mn-cs"/>
              </a:rPr>
              <a:t>QEII center</a:t>
            </a:r>
            <a:r>
              <a:rPr lang="en-GB" sz="1900" dirty="0">
                <a:latin typeface="Times New Roman" panose="02020603050405020304" pitchFamily="18" charset="0"/>
                <a:ea typeface="Times New Roman" panose="02020603050405020304" pitchFamily="18" charset="0"/>
              </a:rPr>
              <a:t>. It is conceived as a bespoke vent for the Meetings, Incentives, Conferences, and Exhibitions (MICE) industry. This focus provides a way to ensure the event addresses the EDI-related challenges of hospitality and has the opportunity to promote a more inclusive industry. The event is targeted toward industry professionals to push for the adoption of inclusive policies, and diversity in the workplace and create diverse practices meant to engage customer experiences (Lee and Park, 2023; </a:t>
            </a:r>
            <a:r>
              <a:rPr lang="en-GB" sz="1900" dirty="0" err="1">
                <a:latin typeface="Times New Roman" panose="02020603050405020304" pitchFamily="18" charset="0"/>
                <a:ea typeface="Times New Roman" panose="02020603050405020304" pitchFamily="18" charset="0"/>
              </a:rPr>
              <a:t>Kiradoo</a:t>
            </a:r>
            <a:r>
              <a:rPr lang="en-GB" sz="1900" dirty="0">
                <a:latin typeface="Times New Roman" panose="02020603050405020304" pitchFamily="18" charset="0"/>
                <a:ea typeface="Times New Roman" panose="02020603050405020304" pitchFamily="18" charset="0"/>
              </a:rPr>
              <a:t>, 2022). The intention is to look at three critical areas to determine feasibility. Next, we'll examine market factors; that is, we look at the demand for such an event, estimate the audience we want to attract, and consider competition and the best way to market as much of the event as possible. First, venue availability, resource allocation, staffing requirements and logistical considerations will be evaluated as operational factors. The elements, however, make the event practical, as well as scalable. Then, in the last part, financials will cover all specific budget breakdowns, potential sources of funding (for example, sponsorship), as well as looking for ways to earn revenue. By the end of this analysis, we will find out if the economic and social aspects of hosting such an event are possible in the hospitality sector.</a:t>
            </a:r>
          </a:p>
        </p:txBody>
      </p:sp>
      <p:sp>
        <p:nvSpPr>
          <p:cNvPr id="4" name="Slide Number Placeholder 3"/>
          <p:cNvSpPr>
            <a:spLocks noGrp="1"/>
          </p:cNvSpPr>
          <p:nvPr>
            <p:ph type="sldNum" sz="quarter" idx="5"/>
          </p:nvPr>
        </p:nvSpPr>
        <p:spPr/>
        <p:txBody>
          <a:bodyPr/>
          <a:lstStyle/>
          <a:p>
            <a:fld id="{CD2B49AD-6EF9-4CC3-B3E3-E434B554A09A}" type="slidenum">
              <a:rPr lang="en-GB" smtClean="0"/>
              <a:t>2</a:t>
            </a:fld>
            <a:endParaRPr lang="en-GB"/>
          </a:p>
        </p:txBody>
      </p:sp>
    </p:spTree>
    <p:extLst>
      <p:ext uri="{BB962C8B-B14F-4D97-AF65-F5344CB8AC3E}">
        <p14:creationId xmlns:p14="http://schemas.microsoft.com/office/powerpoint/2010/main" val="2790877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900" dirty="0">
                <a:latin typeface="Times New Roman" panose="02020603050405020304" pitchFamily="18" charset="0"/>
                <a:ea typeface="Times New Roman" panose="02020603050405020304" pitchFamily="18" charset="0"/>
              </a:rPr>
              <a:t>This event is intended to be a bold, live international conference created to tackle the substantial issue of EDI (Equality, Diversity, and Inclusion) within the hospitality scene. Notably, it has keynote speeches from industry leaders at companies like Marriott and Hilton, which have pioneered work in cultivating inclusive workspaces. Featuring real-world success stories of EDI promotion, these speeches will lay the tone for what you can do too. Keynotes will be complemented by panel discussions bringing together HR executives, educators and policymakers to provide a forum for strategic conversations on implementable EDI practices. In addition to learning, hands-on workshops will teach how to create an inclusive hiring strategy, increase cultural competency in guest service, and design an accessible hotel environment. Breakout sessions and gala dinners allow attendees to network establish future partnerships and collaborate on future big ideas. The central theme, called "Challenges and Opportunities in Promoting EDI Within Hospitality", focuses on critical topics such as missing leadership diversity (Bryan et al., 2023), the need for cultural sensitivity to accommodate different needs of the guests (</a:t>
            </a:r>
            <a:r>
              <a:rPr lang="en-GB" sz="1900" dirty="0" err="1">
                <a:latin typeface="Times New Roman" panose="02020603050405020304" pitchFamily="18" charset="0"/>
                <a:ea typeface="Times New Roman" panose="02020603050405020304" pitchFamily="18" charset="0"/>
              </a:rPr>
              <a:t>Wolbring</a:t>
            </a:r>
            <a:r>
              <a:rPr lang="en-GB" sz="1900" dirty="0">
                <a:latin typeface="Times New Roman" panose="02020603050405020304" pitchFamily="18" charset="0"/>
                <a:ea typeface="Times New Roman" panose="02020603050405020304" pitchFamily="18" charset="0"/>
              </a:rPr>
              <a:t> and Nguyen, 2023), and creating an inclusive and accessible environment for all (Calver et al., 2023). The goals are to showcase EDI's transformative power, share lessons learned and inspire attendees to drive genuine change within their organizations.</a:t>
            </a:r>
          </a:p>
        </p:txBody>
      </p:sp>
      <p:sp>
        <p:nvSpPr>
          <p:cNvPr id="4" name="Slide Number Placeholder 3"/>
          <p:cNvSpPr>
            <a:spLocks noGrp="1"/>
          </p:cNvSpPr>
          <p:nvPr>
            <p:ph type="sldNum" sz="quarter" idx="5"/>
          </p:nvPr>
        </p:nvSpPr>
        <p:spPr/>
        <p:txBody>
          <a:bodyPr/>
          <a:lstStyle/>
          <a:p>
            <a:fld id="{CD2B49AD-6EF9-4CC3-B3E3-E434B554A09A}" type="slidenum">
              <a:rPr lang="en-GB" smtClean="0"/>
              <a:t>3</a:t>
            </a:fld>
            <a:endParaRPr lang="en-GB"/>
          </a:p>
        </p:txBody>
      </p:sp>
    </p:spTree>
    <p:extLst>
      <p:ext uri="{BB962C8B-B14F-4D97-AF65-F5344CB8AC3E}">
        <p14:creationId xmlns:p14="http://schemas.microsoft.com/office/powerpoint/2010/main" val="1729352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900" dirty="0">
                <a:latin typeface="Times New Roman" panose="02020603050405020304" pitchFamily="18" charset="0"/>
                <a:ea typeface="Times New Roman" panose="02020603050405020304" pitchFamily="18" charset="0"/>
              </a:rPr>
              <a:t>The target market for this event has been determined by narrowing it down to the stakeholders in the hospitality industry who will find it most relevant. Key audiences include hospitality executives and executive HR, venue operators and event organizers, responsible for driving EDI intervention across their organization. This secondary audience includes hospitality students and educators, policymakers, and NGOs interested in workplace inclusion and cultural competency. These are the groups that are going to constitute the future of the industry and can quite well trigger substantial systemic changes. Increasing global attention to EDI means this event has the demand stemming from movements such as Black Lives Matter and #MeToo (Wall, Brough &amp; Cooper, 2021). Increasingly, hospitality organizations are subjected to a demand to diversify their workforces and to provide culturally competent services to a growing multicultural clientele (</a:t>
            </a:r>
            <a:r>
              <a:rPr lang="en-GB" sz="1900" dirty="0" err="1">
                <a:latin typeface="Times New Roman" panose="02020603050405020304" pitchFamily="18" charset="0"/>
                <a:ea typeface="Times New Roman" panose="02020603050405020304" pitchFamily="18" charset="0"/>
              </a:rPr>
              <a:t>Zaghmout</a:t>
            </a:r>
            <a:r>
              <a:rPr lang="en-GB" sz="1900" dirty="0">
                <a:latin typeface="Times New Roman" panose="02020603050405020304" pitchFamily="18" charset="0"/>
                <a:ea typeface="Times New Roman" panose="02020603050405020304" pitchFamily="18" charset="0"/>
              </a:rPr>
              <a:t> et al., 2024). Additionally, surveys show EDI professionals are just eager to receive training and knowledge-sharing opportunities specific to that EDI process. By and large, few direct competitors do hospitality-specific EDI events, but indirect competition includes other generic HR or diversity conferences that GBTA hosts, for example. Marketing activities like social media campaigns on LinkedIn, Instagram, and Twitter (Domenico et al., 2021), strategic partnership with WTTC and UNWTO, direct mail to industry leaders, and press releases to specific hotel press shops will be used to reach the market.</a:t>
            </a:r>
          </a:p>
          <a:p>
            <a:r>
              <a:rPr lang="en-GB" sz="1900" dirty="0">
                <a:latin typeface="Times New Roman" panose="02020603050405020304" pitchFamily="18" charset="0"/>
                <a:ea typeface="Times New Roman" panose="02020603050405020304" pitchFamily="18" charset="0"/>
              </a:rPr>
              <a:t> </a:t>
            </a:r>
          </a:p>
        </p:txBody>
      </p:sp>
      <p:sp>
        <p:nvSpPr>
          <p:cNvPr id="4" name="Slide Number Placeholder 3"/>
          <p:cNvSpPr>
            <a:spLocks noGrp="1"/>
          </p:cNvSpPr>
          <p:nvPr>
            <p:ph type="sldNum" sz="quarter" idx="5"/>
          </p:nvPr>
        </p:nvSpPr>
        <p:spPr/>
        <p:txBody>
          <a:bodyPr/>
          <a:lstStyle/>
          <a:p>
            <a:fld id="{CD2B49AD-6EF9-4CC3-B3E3-E434B554A09A}" type="slidenum">
              <a:rPr lang="en-GB" smtClean="0"/>
              <a:t>4</a:t>
            </a:fld>
            <a:endParaRPr lang="en-GB"/>
          </a:p>
        </p:txBody>
      </p:sp>
    </p:spTree>
    <p:extLst>
      <p:ext uri="{BB962C8B-B14F-4D97-AF65-F5344CB8AC3E}">
        <p14:creationId xmlns:p14="http://schemas.microsoft.com/office/powerpoint/2010/main" val="1985375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900" dirty="0">
                <a:latin typeface="Times New Roman" panose="02020603050405020304" pitchFamily="18" charset="0"/>
                <a:ea typeface="Times New Roman" panose="02020603050405020304" pitchFamily="18" charset="0"/>
              </a:rPr>
              <a:t>QEII </a:t>
            </a:r>
            <a:r>
              <a:rPr lang="en-GB" sz="1900" dirty="0" err="1">
                <a:latin typeface="Times New Roman" panose="02020603050405020304" pitchFamily="18" charset="0"/>
                <a:ea typeface="Times New Roman" panose="02020603050405020304" pitchFamily="18" charset="0"/>
              </a:rPr>
              <a:t>center</a:t>
            </a:r>
            <a:r>
              <a:rPr lang="en-GB" sz="1900" dirty="0">
                <a:latin typeface="Times New Roman" panose="02020603050405020304" pitchFamily="18" charset="0"/>
                <a:ea typeface="Times New Roman" panose="02020603050405020304" pitchFamily="18" charset="0"/>
              </a:rPr>
              <a:t> in </a:t>
            </a:r>
            <a:r>
              <a:rPr lang="en-GB" sz="1900" dirty="0" err="1">
                <a:latin typeface="Times New Roman" panose="02020603050405020304" pitchFamily="18" charset="0"/>
                <a:ea typeface="Times New Roman" panose="02020603050405020304" pitchFamily="18" charset="0"/>
              </a:rPr>
              <a:t>Westminister</a:t>
            </a:r>
            <a:r>
              <a:rPr lang="en-GB" sz="1900" dirty="0">
                <a:latin typeface="Times New Roman" panose="02020603050405020304" pitchFamily="18" charset="0"/>
                <a:ea typeface="Times New Roman" panose="02020603050405020304" pitchFamily="18" charset="0"/>
              </a:rPr>
              <a:t> is chosen as the proposed location for the event, due to its central location, and combination of excellent transport links with world-class venue facilities (Niu and Silva, 2021). As a globally recognized hub for business and tourism, it is an ideal location both for local and international attendance at this event. With the infrastructure in place to support a large-scale event, the </a:t>
            </a:r>
            <a:r>
              <a:rPr lang="en-GB" sz="1900" dirty="0" err="1">
                <a:latin typeface="Times New Roman" panose="02020603050405020304" pitchFamily="18" charset="0"/>
                <a:ea typeface="Times New Roman" panose="02020603050405020304" pitchFamily="18" charset="0"/>
              </a:rPr>
              <a:t>center</a:t>
            </a:r>
            <a:r>
              <a:rPr lang="en-GB" sz="1900" dirty="0">
                <a:latin typeface="Times New Roman" panose="02020603050405020304" pitchFamily="18" charset="0"/>
                <a:ea typeface="Times New Roman" panose="02020603050405020304" pitchFamily="18" charset="0"/>
              </a:rPr>
              <a:t> makes the amenities to create the best experience for the attendees. Availability on proposed dates was checked in the venue that can host at least 500 attendees comfortably. This way, the event will have a place to accommodate keynote speeches, panel discussions, workshops and networking sessions without offending the comfort of the attendees. For the logistical needs of the event, the specific kind of services they require, and you are catering services will be to provide breakfast, lunch and refreshments to attendees. You have projectors, microphones, and professional lighting for the AV setup to produce seamless delivery of presentations and speeches. The event will be accessible to everyone, with parking and wheelchair-friendly entrances taking precedence. Preparation needs a skilled team of event planners, technical staff, volunteers, catering staff and guards to help with a smooth piece. Together, these things make sure that the event conforms to professional and operational standards.</a:t>
            </a:r>
          </a:p>
        </p:txBody>
      </p:sp>
      <p:sp>
        <p:nvSpPr>
          <p:cNvPr id="4" name="Slide Number Placeholder 3"/>
          <p:cNvSpPr>
            <a:spLocks noGrp="1"/>
          </p:cNvSpPr>
          <p:nvPr>
            <p:ph type="sldNum" sz="quarter" idx="5"/>
          </p:nvPr>
        </p:nvSpPr>
        <p:spPr/>
        <p:txBody>
          <a:bodyPr/>
          <a:lstStyle/>
          <a:p>
            <a:fld id="{CD2B49AD-6EF9-4CC3-B3E3-E434B554A09A}" type="slidenum">
              <a:rPr lang="en-GB" smtClean="0"/>
              <a:t>5</a:t>
            </a:fld>
            <a:endParaRPr lang="en-GB"/>
          </a:p>
        </p:txBody>
      </p:sp>
    </p:spTree>
    <p:extLst>
      <p:ext uri="{BB962C8B-B14F-4D97-AF65-F5344CB8AC3E}">
        <p14:creationId xmlns:p14="http://schemas.microsoft.com/office/powerpoint/2010/main" val="11759660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t>The financial planning for the sustainability conference has been carefully structured to ensure both feasibility and impact. Venue hire at the QEII Centre in Westminster is estimated at £9,000 for a full day, offering a centrally located, professional setting with the capacity to host 300 delegates (QEII Centre, 2024). Catering is budgeted at £6,750, based on £22.50 per person, and includes refreshments and a sustainable buffet lunch with dietary accommodations, provided by Eden Caterers (Eden Caterers, 2024). To support a hybrid event format, £3,000 is allocated for A/V equipment and technical support, ensuring seamless presentations and live streaming (AV Alliance, 2024). Marketing and promotion are projected at £2,500, covering targeted digital advertising, social media outreach, and printed materials to attract a professional audience interested in sustainability topics (Eventbrite, 2024). Each cost is justified based on functionality, audience expectations, and alignment with the event’s environmental focus, ensuring value and operational efficiency.</a:t>
            </a:r>
          </a:p>
          <a:p>
            <a:endParaRPr lang="en-GB" sz="1900" dirty="0">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D2B49AD-6EF9-4CC3-B3E3-E434B554A09A}" type="slidenum">
              <a:rPr lang="en-GB" smtClean="0"/>
              <a:t>6</a:t>
            </a:fld>
            <a:endParaRPr lang="en-GB"/>
          </a:p>
        </p:txBody>
      </p:sp>
    </p:spTree>
    <p:extLst>
      <p:ext uri="{BB962C8B-B14F-4D97-AF65-F5344CB8AC3E}">
        <p14:creationId xmlns:p14="http://schemas.microsoft.com/office/powerpoint/2010/main" val="20072931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5B67B-C2C7-6EDB-C97E-4AB526BD77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7C0D6C-C8AD-131A-91C0-6A059E6211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984F07-59E2-9B77-4720-79526B1CF0D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t>To further support the success of the sustainability conference, several additional financial considerations have been integrated into the budget. Speaker fees are estimated at £3,000, covering three expert speakers at £1,000 each. Securing knowledgeable and reputable speakers in sustainability not only adds credibility to the event but also helps attract a professional audience (Speakers Corner, 2024). Staffing and security are allocated £1,800 to ensure smooth registration, delegate support, and safety, with a team of four stewards and two professional security personnel from a trusted provider (G4S, 2024). For branding and professional presentation, £700 is budgeted for printed materials, including event programs, name badges, and directional signage to guide attendees effectively (</a:t>
            </a:r>
            <a:r>
              <a:rPr lang="en-US" sz="2000" dirty="0" err="1"/>
              <a:t>Instantprint</a:t>
            </a:r>
            <a:r>
              <a:rPr lang="en-US" sz="2000" dirty="0"/>
              <a:t>, 2024). Lastly, a contingency of £2,175—equivalent to 10% of the total budget—is included to account for unexpected expenses, aligning with best practices in event planning. Altogether, the total estimated budget is £28,925, reflecting a well-rounded and realistic financial plan.</a:t>
            </a:r>
          </a:p>
          <a:p>
            <a:endParaRPr lang="en-GB" sz="1900" dirty="0">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479E3842-BE36-0DB8-5888-26B515FFE9B9}"/>
              </a:ext>
            </a:extLst>
          </p:cNvPr>
          <p:cNvSpPr>
            <a:spLocks noGrp="1"/>
          </p:cNvSpPr>
          <p:nvPr>
            <p:ph type="sldNum" sz="quarter" idx="5"/>
          </p:nvPr>
        </p:nvSpPr>
        <p:spPr/>
        <p:txBody>
          <a:bodyPr/>
          <a:lstStyle/>
          <a:p>
            <a:fld id="{CD2B49AD-6EF9-4CC3-B3E3-E434B554A09A}" type="slidenum">
              <a:rPr lang="en-GB" smtClean="0"/>
              <a:t>7</a:t>
            </a:fld>
            <a:endParaRPr lang="en-GB"/>
          </a:p>
        </p:txBody>
      </p:sp>
    </p:spTree>
    <p:extLst>
      <p:ext uri="{BB962C8B-B14F-4D97-AF65-F5344CB8AC3E}">
        <p14:creationId xmlns:p14="http://schemas.microsoft.com/office/powerpoint/2010/main" val="15475178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breakeven analysis highlights the financial viability of the event. With an expected attendance of 300 delegates, each paying a £100 ticket fee, the projected total revenue amounts to £30,000. When compared to the total estimated cost of £28,925, this results in a modest surplus of £1,075. This small profit margin indicates that the event is not only financially sustainable but also provides a buffer for minor, unforeseen expenses. The ticket price is set at a competitive rate, balancing affordability with the value offered through expert speakers, catering, and a central London venue. This breakeven calculation demonstrates sound financial planning and ensures that the event remains cost-effective while delivering a high-quality experience for all participants.</a:t>
            </a:r>
          </a:p>
          <a:p>
            <a:endParaRPr lang="en-US" dirty="0"/>
          </a:p>
        </p:txBody>
      </p:sp>
      <p:sp>
        <p:nvSpPr>
          <p:cNvPr id="4" name="Slide Number Placeholder 3"/>
          <p:cNvSpPr>
            <a:spLocks noGrp="1"/>
          </p:cNvSpPr>
          <p:nvPr>
            <p:ph type="sldNum" sz="quarter" idx="5"/>
          </p:nvPr>
        </p:nvSpPr>
        <p:spPr/>
        <p:txBody>
          <a:bodyPr/>
          <a:lstStyle/>
          <a:p>
            <a:fld id="{CD2B49AD-6EF9-4CC3-B3E3-E434B554A09A}" type="slidenum">
              <a:rPr lang="en-GB" smtClean="0"/>
              <a:t>8</a:t>
            </a:fld>
            <a:endParaRPr lang="en-GB"/>
          </a:p>
        </p:txBody>
      </p:sp>
    </p:spTree>
    <p:extLst>
      <p:ext uri="{BB962C8B-B14F-4D97-AF65-F5344CB8AC3E}">
        <p14:creationId xmlns:p14="http://schemas.microsoft.com/office/powerpoint/2010/main" val="39953829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900" dirty="0">
                <a:latin typeface="Times New Roman" panose="02020603050405020304" pitchFamily="18" charset="0"/>
                <a:ea typeface="Times New Roman" panose="02020603050405020304" pitchFamily="18" charset="0"/>
              </a:rPr>
              <a:t>The EDI audit has been conducted as a strategic preplanning phase to specific gaps and opportunities in EDI within the hospitality industry. Studies indicate the shortage of hospitality EDI events delivering actionable solutions for operational diversity improvement at the workplace and in guest service. The industry shows a growing focus on the need for more collaboration, as Marriott's leadership diversity initiatives (Selin, 2022), and Hilton's cultural competency efforts (Russo, </a:t>
            </a:r>
            <a:r>
              <a:rPr lang="en-GB" sz="1900" dirty="0" err="1">
                <a:latin typeface="Times New Roman" panose="02020603050405020304" pitchFamily="18" charset="0"/>
                <a:ea typeface="Times New Roman" panose="02020603050405020304" pitchFamily="18" charset="0"/>
              </a:rPr>
              <a:t>Figueira</a:t>
            </a:r>
            <a:r>
              <a:rPr lang="en-GB" sz="1900" dirty="0">
                <a:latin typeface="Times New Roman" panose="02020603050405020304" pitchFamily="18" charset="0"/>
                <a:ea typeface="Times New Roman" panose="02020603050405020304" pitchFamily="18" charset="0"/>
              </a:rPr>
              <a:t> &amp; </a:t>
            </a:r>
            <a:r>
              <a:rPr lang="en-GB" sz="1900" dirty="0" err="1">
                <a:latin typeface="Times New Roman" panose="02020603050405020304" pitchFamily="18" charset="0"/>
                <a:ea typeface="Times New Roman" panose="02020603050405020304" pitchFamily="18" charset="0"/>
              </a:rPr>
              <a:t>Mataruna</a:t>
            </a:r>
            <a:r>
              <a:rPr lang="en-GB" sz="1900" dirty="0">
                <a:latin typeface="Times New Roman" panose="02020603050405020304" pitchFamily="18" charset="0"/>
                <a:ea typeface="Times New Roman" panose="02020603050405020304" pitchFamily="18" charset="0"/>
              </a:rPr>
              <a:t>-dos Santos, 2023), illustrate. To confirm the strong demand for practical EDI strategies, stakeholder interviews with HR professionals, diversity officers, and educators were carried through. Further competitor analysis found that one of the conferences that address EDI does not have a specific target towards EDI using hospitality operations (Hung et al., 2024). The planning process has been risk-assessed. COVID-19 contingency plans, including virtual or hybrid formats, were developed to ensure resilience (</a:t>
            </a:r>
            <a:r>
              <a:rPr lang="en-GB" sz="1900" dirty="0" err="1">
                <a:latin typeface="Times New Roman" panose="02020603050405020304" pitchFamily="18" charset="0"/>
                <a:ea typeface="Times New Roman" panose="02020603050405020304" pitchFamily="18" charset="0"/>
              </a:rPr>
              <a:t>Hahang</a:t>
            </a:r>
            <a:r>
              <a:rPr lang="en-GB" sz="1900" dirty="0">
                <a:latin typeface="Times New Roman" panose="02020603050405020304" pitchFamily="18" charset="0"/>
                <a:ea typeface="Times New Roman" panose="02020603050405020304" pitchFamily="18" charset="0"/>
              </a:rPr>
              <a:t>, Bayraktar Jiménez, 2022). Also reviewed were venue cancellation and refund policies to minimize lost financial investment. Support of measures to promote sustainability is the order of the day, while paperless digital ticketing has been implemented to cut on paper waste. We will offer eco-friendly options regarding catering using reusable or compostable materials (</a:t>
            </a:r>
            <a:r>
              <a:rPr lang="en-GB" sz="1900" dirty="0" err="1">
                <a:latin typeface="Times New Roman" panose="02020603050405020304" pitchFamily="18" charset="0"/>
                <a:ea typeface="Times New Roman" panose="02020603050405020304" pitchFamily="18" charset="0"/>
              </a:rPr>
              <a:t>Xess</a:t>
            </a:r>
            <a:r>
              <a:rPr lang="en-GB" sz="1900" dirty="0">
                <a:latin typeface="Times New Roman" panose="02020603050405020304" pitchFamily="18" charset="0"/>
                <a:ea typeface="Times New Roman" panose="02020603050405020304" pitchFamily="18" charset="0"/>
              </a:rPr>
              <a:t>, </a:t>
            </a:r>
            <a:r>
              <a:rPr lang="en-GB" sz="1900" dirty="0" err="1">
                <a:latin typeface="Times New Roman" panose="02020603050405020304" pitchFamily="18" charset="0"/>
                <a:ea typeface="Times New Roman" panose="02020603050405020304" pitchFamily="18" charset="0"/>
              </a:rPr>
              <a:t>Bhargave</a:t>
            </a:r>
            <a:r>
              <a:rPr lang="en-GB" sz="1900" dirty="0">
                <a:latin typeface="Times New Roman" panose="02020603050405020304" pitchFamily="18" charset="0"/>
                <a:ea typeface="Times New Roman" panose="02020603050405020304" pitchFamily="18" charset="0"/>
              </a:rPr>
              <a:t> &amp; Kumar, 2021). The event's goal is to minimize single-use plastics to be more sustainable.</a:t>
            </a:r>
          </a:p>
        </p:txBody>
      </p:sp>
      <p:sp>
        <p:nvSpPr>
          <p:cNvPr id="4" name="Slide Number Placeholder 3"/>
          <p:cNvSpPr>
            <a:spLocks noGrp="1"/>
          </p:cNvSpPr>
          <p:nvPr>
            <p:ph type="sldNum" sz="quarter" idx="5"/>
          </p:nvPr>
        </p:nvSpPr>
        <p:spPr/>
        <p:txBody>
          <a:bodyPr/>
          <a:lstStyle/>
          <a:p>
            <a:fld id="{CD2B49AD-6EF9-4CC3-B3E3-E434B554A09A}" type="slidenum">
              <a:rPr lang="en-GB" smtClean="0"/>
              <a:t>9</a:t>
            </a:fld>
            <a:endParaRPr lang="en-GB"/>
          </a:p>
        </p:txBody>
      </p:sp>
    </p:spTree>
    <p:extLst>
      <p:ext uri="{BB962C8B-B14F-4D97-AF65-F5344CB8AC3E}">
        <p14:creationId xmlns:p14="http://schemas.microsoft.com/office/powerpoint/2010/main" val="3289944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900" dirty="0">
                <a:latin typeface="Times New Roman" panose="02020603050405020304" pitchFamily="18" charset="0"/>
                <a:ea typeface="Times New Roman" panose="02020603050405020304" pitchFamily="18" charset="0"/>
              </a:rPr>
              <a:t>For the hospitality industry, this event is important as it fills remaining gaps and aligns with significant global initiatives such as the United Nations Sustainable Development Goals (UN SDG). By aligning with SDG 5: As gender Equality and SDG 8, the topic underlines the need to generate inclusive offices and offices, and also unbiased applies in the field (</a:t>
            </a:r>
            <a:r>
              <a:rPr lang="en-GB" sz="1900" dirty="0" err="1">
                <a:latin typeface="Times New Roman" panose="02020603050405020304" pitchFamily="18" charset="0"/>
                <a:ea typeface="Times New Roman" panose="02020603050405020304" pitchFamily="18" charset="0"/>
              </a:rPr>
              <a:t>Kreinin</a:t>
            </a:r>
            <a:r>
              <a:rPr lang="en-GB" sz="1900" dirty="0">
                <a:latin typeface="Times New Roman" panose="02020603050405020304" pitchFamily="18" charset="0"/>
                <a:ea typeface="Times New Roman" panose="02020603050405020304" pitchFamily="18" charset="0"/>
              </a:rPr>
              <a:t> and Aigner, 2022, p. 8; </a:t>
            </a:r>
            <a:r>
              <a:rPr lang="en-GB" sz="1900" dirty="0" err="1">
                <a:latin typeface="Times New Roman" panose="02020603050405020304" pitchFamily="18" charset="0"/>
                <a:ea typeface="Times New Roman" panose="02020603050405020304" pitchFamily="18" charset="0"/>
              </a:rPr>
              <a:t>Birdthistle</a:t>
            </a:r>
            <a:r>
              <a:rPr lang="en-GB" sz="1900" dirty="0">
                <a:latin typeface="Times New Roman" panose="02020603050405020304" pitchFamily="18" charset="0"/>
                <a:ea typeface="Times New Roman" panose="02020603050405020304" pitchFamily="18" charset="0"/>
              </a:rPr>
              <a:t> and Hales, 2023). The work on EDI is directly addressing a notable gap in events, as there are few events tailored, for the specific challenges facing hospitality work in this area. In addition, it is an occasion to brainstorm with a wealth of industry figures and forge new partnerships and alliances based on partnerships and alliances formed in other areas (Brun, </a:t>
            </a:r>
            <a:r>
              <a:rPr lang="en-GB" sz="1900" dirty="0" err="1">
                <a:latin typeface="Times New Roman" panose="02020603050405020304" pitchFamily="18" charset="0"/>
                <a:ea typeface="Times New Roman" panose="02020603050405020304" pitchFamily="18" charset="0"/>
              </a:rPr>
              <a:t>Karaosman</a:t>
            </a:r>
            <a:r>
              <a:rPr lang="en-GB" sz="1900" dirty="0">
                <a:latin typeface="Times New Roman" panose="02020603050405020304" pitchFamily="18" charset="0"/>
                <a:ea typeface="Times New Roman" panose="02020603050405020304" pitchFamily="18" charset="0"/>
              </a:rPr>
              <a:t> &amp; Barresi, 2020). This will encourage innovation by prompting attendees to embrace new strategies that will help institutionalize workplace diversity and cultural competency throughout operations and customer service (Akter et al., 2022). Furthermore, organizations participating in this event gain branding opportunities, being able to showcase themselves as leaders in sustainability and inclusivity in the hospitality sector. Not only does it strengthen the public's perception, but it also entices socially aware customers and employees (</a:t>
            </a:r>
            <a:r>
              <a:rPr lang="en-GB" sz="1900" dirty="0" err="1">
                <a:latin typeface="Times New Roman" panose="02020603050405020304" pitchFamily="18" charset="0"/>
                <a:ea typeface="Times New Roman" panose="02020603050405020304" pitchFamily="18" charset="0"/>
              </a:rPr>
              <a:t>Kondapatti</a:t>
            </a:r>
            <a:r>
              <a:rPr lang="en-GB" sz="1900" dirty="0">
                <a:latin typeface="Times New Roman" panose="02020603050405020304" pitchFamily="18" charset="0"/>
                <a:ea typeface="Times New Roman" panose="02020603050405020304" pitchFamily="18" charset="0"/>
              </a:rPr>
              <a:t> </a:t>
            </a:r>
            <a:r>
              <a:rPr lang="en-GB" sz="1900" dirty="0" err="1">
                <a:latin typeface="Times New Roman" panose="02020603050405020304" pitchFamily="18" charset="0"/>
                <a:ea typeface="Times New Roman" panose="02020603050405020304" pitchFamily="18" charset="0"/>
              </a:rPr>
              <a:t>Chandiran</a:t>
            </a:r>
            <a:r>
              <a:rPr lang="en-GB" sz="1900" dirty="0">
                <a:latin typeface="Times New Roman" panose="02020603050405020304" pitchFamily="18" charset="0"/>
                <a:ea typeface="Times New Roman" panose="02020603050405020304" pitchFamily="18" charset="0"/>
              </a:rPr>
              <a:t>, 2021). Hence, these aspects make this event valuable as its impact could lead to systemic change across the entire industry.</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CD2B49AD-6EF9-4CC3-B3E3-E434B554A09A}" type="slidenum">
              <a:rPr lang="en-GB" smtClean="0"/>
              <a:t>10</a:t>
            </a:fld>
            <a:endParaRPr lang="en-GB"/>
          </a:p>
        </p:txBody>
      </p:sp>
    </p:spTree>
    <p:extLst>
      <p:ext uri="{BB962C8B-B14F-4D97-AF65-F5344CB8AC3E}">
        <p14:creationId xmlns:p14="http://schemas.microsoft.com/office/powerpoint/2010/main" val="9758634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GB" sz="1900" dirty="0">
                <a:latin typeface="Times New Roman" panose="02020603050405020304" pitchFamily="18" charset="0"/>
                <a:ea typeface="Times New Roman" panose="02020603050405020304" pitchFamily="18" charset="0"/>
              </a:rPr>
              <a:t>Several strategic steps are identified to ensure that the event becomes successful. First, the launching of early marketing campaigns is paramount to maximizing ticket sales, gaining an audience, and procuring the prospective clientele. The social media platforms, including LinkedIn, Instagram, and Twitter, will get early promotion and will spread awareness and excitement about it amongst potential attendees. Further, hospitality executives, HR managers and educators will be directly emailed to guarantee that the right message reaches important industry decision-makers. Secondly, running the event, and building partnerships with EDI-focused organizations and media outlets can make the event what it should be reaching and great. Not only will this expand the reach, but organizations such as the World Travel and Tourism Council (WTTC), the United Nations World Tourism Organization (UNWTO) and diversity advocacy groups will also deliver sponsorship opportunities. Industry partnerships will be formed with media partners like Hotel Management &amp; Hospitality Net, which will further boost visibility and attract participation from a greater dimension. Third, for continuous improvement, ongoing feedback mechanisms have to be implemented. Through attendee surveys, post-event evaluations and direct feedback from stakeholders, we will learn what worked well and what needs fine-tuning. This will facilitate the evolution of the event, keeping it current, making sure it is relevant and addressing the evolving trends in Equality and Diversity and Inclusion (EDI) within the Hospitality industry. The event looks to turn the page toward the future as an annual platform to champion EDI within the industry. It will position itself as a go-to solution, and by establishing a legacy, it will embed itself as the go-to event in the workplace diversity, cultural competency, and accessibility space. Long-term collaborations will also be encouraged by an annual format, allowing participants to follow up with progress, and share EDI update information. These recommendations not only ensure the immediate success of the event but also for its long-term impact on the hospitality industry.</a:t>
            </a:r>
          </a:p>
          <a:p>
            <a:endParaRPr lang="en-GB" dirty="0"/>
          </a:p>
        </p:txBody>
      </p:sp>
      <p:sp>
        <p:nvSpPr>
          <p:cNvPr id="4" name="Slide Number Placeholder 3"/>
          <p:cNvSpPr>
            <a:spLocks noGrp="1"/>
          </p:cNvSpPr>
          <p:nvPr>
            <p:ph type="sldNum" sz="quarter" idx="5"/>
          </p:nvPr>
        </p:nvSpPr>
        <p:spPr/>
        <p:txBody>
          <a:bodyPr/>
          <a:lstStyle/>
          <a:p>
            <a:fld id="{CD2B49AD-6EF9-4CC3-B3E3-E434B554A09A}" type="slidenum">
              <a:rPr lang="en-GB" smtClean="0"/>
              <a:t>11</a:t>
            </a:fld>
            <a:endParaRPr lang="en-GB"/>
          </a:p>
        </p:txBody>
      </p:sp>
    </p:spTree>
    <p:extLst>
      <p:ext uri="{BB962C8B-B14F-4D97-AF65-F5344CB8AC3E}">
        <p14:creationId xmlns:p14="http://schemas.microsoft.com/office/powerpoint/2010/main" val="4809327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first phase of the event planning timeline focuses on laying a strong foundation for the sustainability conference. During Weeks 1–2, the Event Manager finalizes the event’s objectives and overarching theme, ensuring alignment with the target audience’s interests. Simultaneously, the Logistics Coordinator begins the process of securing the QEII Centre, which continues into Week 4. The Program Coordinator contacts potential speakers from Week 1 to Week 6 to confirm availability and secure high-profile contributors. In parallel, the Finance Lead develops the event budget and explores funding sources to ensure financial viability. From Week 3 onward, the Marketing Team begins designing promotional materials, followed by the campaign launch during Week 5. This promotional effort continues through Week 11, targeting environmental professionals and students via digital platforms. This structured timeline ensures key logistical and promotional elements are addressed early, setting the stage for a successful event.</a:t>
            </a:r>
          </a:p>
          <a:p>
            <a:endParaRPr lang="en-US" dirty="0"/>
          </a:p>
        </p:txBody>
      </p:sp>
      <p:sp>
        <p:nvSpPr>
          <p:cNvPr id="4" name="Slide Number Placeholder 3"/>
          <p:cNvSpPr>
            <a:spLocks noGrp="1"/>
          </p:cNvSpPr>
          <p:nvPr>
            <p:ph type="sldNum" sz="quarter" idx="5"/>
          </p:nvPr>
        </p:nvSpPr>
        <p:spPr/>
        <p:txBody>
          <a:bodyPr/>
          <a:lstStyle/>
          <a:p>
            <a:fld id="{CD2B49AD-6EF9-4CC3-B3E3-E434B554A09A}" type="slidenum">
              <a:rPr lang="en-GB" smtClean="0"/>
              <a:t>12</a:t>
            </a:fld>
            <a:endParaRPr lang="en-GB"/>
          </a:p>
        </p:txBody>
      </p:sp>
    </p:spTree>
    <p:extLst>
      <p:ext uri="{BB962C8B-B14F-4D97-AF65-F5344CB8AC3E}">
        <p14:creationId xmlns:p14="http://schemas.microsoft.com/office/powerpoint/2010/main" val="11908843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36D3A-DF80-16B1-67EC-84F62EDB68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D6AB01-1395-F9AD-0FE0-EDBA242F41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3C956D-B1D1-3409-D7D7-B36CA00ED7E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second half of the conference planning timeline focuses on operational readiness and execution. Beginning in Week 5, the Admin Team opens the registration portal, keeping it active until the event week to maximize delegate participation. The Logistics Coordinator confirms catering arrangements by Week 6 to ensure food accommodations are met. Simultaneously, the Technical Lead coordinates A/V and streaming services to support both in-person and virtual attendees. The HR Coordinator handles staffing logistics, recruiting stewards and security in Weeks 7 and 8. By Weeks 9 and 10, the Admin and Design Team finalizes printed materials like name badges and signage. The Admin Team also confirms final attendance figures for accurate planning. In Week 11, the Event Manager conducts a final site inspection and logistics review to preempt any issues. The event is executed in Week 12, followed by a post-event evaluation to gather feedback and document lessons learned for future improvements.</a:t>
            </a:r>
          </a:p>
          <a:p>
            <a:endParaRPr lang="en-US" dirty="0"/>
          </a:p>
        </p:txBody>
      </p:sp>
      <p:sp>
        <p:nvSpPr>
          <p:cNvPr id="4" name="Slide Number Placeholder 3">
            <a:extLst>
              <a:ext uri="{FF2B5EF4-FFF2-40B4-BE49-F238E27FC236}">
                <a16:creationId xmlns:a16="http://schemas.microsoft.com/office/drawing/2014/main" id="{30E1CCAB-3A71-503E-D219-5AA965FFBB89}"/>
              </a:ext>
            </a:extLst>
          </p:cNvPr>
          <p:cNvSpPr>
            <a:spLocks noGrp="1"/>
          </p:cNvSpPr>
          <p:nvPr>
            <p:ph type="sldNum" sz="quarter" idx="5"/>
          </p:nvPr>
        </p:nvSpPr>
        <p:spPr/>
        <p:txBody>
          <a:bodyPr/>
          <a:lstStyle/>
          <a:p>
            <a:fld id="{CD2B49AD-6EF9-4CC3-B3E3-E434B554A09A}" type="slidenum">
              <a:rPr lang="en-GB" smtClean="0"/>
              <a:t>13</a:t>
            </a:fld>
            <a:endParaRPr lang="en-GB"/>
          </a:p>
        </p:txBody>
      </p:sp>
    </p:spTree>
    <p:extLst>
      <p:ext uri="{BB962C8B-B14F-4D97-AF65-F5344CB8AC3E}">
        <p14:creationId xmlns:p14="http://schemas.microsoft.com/office/powerpoint/2010/main" val="39540586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conclusion, this event plan demonstrates a comprehensive and structured approach to delivering a successful, professional-level sustainability conference. We began by establishing clear objectives and aligning them with a precise timeline, ensuring every task was strategically scheduled. The selection of the QEII Centre in Westminster not only offers logistical convenience but also adds prestige, elevating the overall impact of the event. Financially, we ensured transparency and feasibility with a detailed, real-world cost breakdown totaling £28,925, all supported by reputable industry sources. A breakeven analysis revealed a projected surplus of £1,075, confirming the plan’s financial viability. The inclusion of expert speakers and targeted marketing enhances both reach and engagement. Operational elements such as A/V, staffing, and materials were carefully planned in sequence to support seamless delivery. Finally, a post-event evaluation is built into the timeline, providing valuable insights for future improvements and reinforcing the event’s long-term value.</a:t>
            </a:r>
          </a:p>
        </p:txBody>
      </p:sp>
      <p:sp>
        <p:nvSpPr>
          <p:cNvPr id="4" name="Slide Number Placeholder 3"/>
          <p:cNvSpPr>
            <a:spLocks noGrp="1"/>
          </p:cNvSpPr>
          <p:nvPr>
            <p:ph type="sldNum" sz="quarter" idx="5"/>
          </p:nvPr>
        </p:nvSpPr>
        <p:spPr/>
        <p:txBody>
          <a:bodyPr/>
          <a:lstStyle/>
          <a:p>
            <a:fld id="{CD2B49AD-6EF9-4CC3-B3E3-E434B554A09A}" type="slidenum">
              <a:rPr lang="en-GB" smtClean="0"/>
              <a:t>14</a:t>
            </a:fld>
            <a:endParaRPr lang="en-GB"/>
          </a:p>
        </p:txBody>
      </p:sp>
    </p:spTree>
    <p:extLst>
      <p:ext uri="{BB962C8B-B14F-4D97-AF65-F5344CB8AC3E}">
        <p14:creationId xmlns:p14="http://schemas.microsoft.com/office/powerpoint/2010/main" val="8874373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references that I have used. </a:t>
            </a:r>
          </a:p>
        </p:txBody>
      </p:sp>
      <p:sp>
        <p:nvSpPr>
          <p:cNvPr id="4" name="Slide Number Placeholder 3"/>
          <p:cNvSpPr>
            <a:spLocks noGrp="1"/>
          </p:cNvSpPr>
          <p:nvPr>
            <p:ph type="sldNum" sz="quarter" idx="5"/>
          </p:nvPr>
        </p:nvSpPr>
        <p:spPr/>
        <p:txBody>
          <a:bodyPr/>
          <a:lstStyle/>
          <a:p>
            <a:fld id="{CD2B49AD-6EF9-4CC3-B3E3-E434B554A09A}" type="slidenum">
              <a:rPr lang="en-GB" smtClean="0"/>
              <a:t>15</a:t>
            </a:fld>
            <a:endParaRPr lang="en-GB"/>
          </a:p>
        </p:txBody>
      </p:sp>
    </p:spTree>
    <p:extLst>
      <p:ext uri="{BB962C8B-B14F-4D97-AF65-F5344CB8AC3E}">
        <p14:creationId xmlns:p14="http://schemas.microsoft.com/office/powerpoint/2010/main" val="2366599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6/12/2025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6/12/2025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6/12/2025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6/12/2025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6/12/2025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6/12/2025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6/12/2025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6/12/2025</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6/12/2025</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6/12/2025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6/12/2025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6/12/2025</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qeiicentre.london/venue-hire/"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www.eventbrite.com/blog/event-promotion-budget-ds00/" TargetMode="External"/><Relationship Id="rId5" Type="http://schemas.openxmlformats.org/officeDocument/2006/relationships/hyperlink" Target="https://avalliance.com/services/audio-visual-rental/" TargetMode="External"/><Relationship Id="rId4" Type="http://schemas.openxmlformats.org/officeDocument/2006/relationships/hyperlink" Target="https://www.edencaterers.london/menus/conference-catering-menu"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speakerscorner.co.uk/"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www.instantprint.co.uk/" TargetMode="External"/><Relationship Id="rId4" Type="http://schemas.openxmlformats.org/officeDocument/2006/relationships/hyperlink" Target="https://www.g4s.com/en-gb/what-we-do/services/events"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33C87-FB86-C898-CA57-63005BD0926E}"/>
              </a:ext>
            </a:extLst>
          </p:cNvPr>
          <p:cNvSpPr>
            <a:spLocks noGrp="1"/>
          </p:cNvSpPr>
          <p:nvPr>
            <p:ph type="ctrTitle"/>
          </p:nvPr>
        </p:nvSpPr>
        <p:spPr/>
        <p:txBody>
          <a:bodyPr/>
          <a:lstStyle/>
          <a:p>
            <a:r>
              <a:rPr lang="en-GB" dirty="0"/>
              <a:t>Feasibility Plan for an International Meeting</a:t>
            </a:r>
          </a:p>
        </p:txBody>
      </p:sp>
      <p:sp>
        <p:nvSpPr>
          <p:cNvPr id="3" name="Subtitle 2">
            <a:extLst>
              <a:ext uri="{FF2B5EF4-FFF2-40B4-BE49-F238E27FC236}">
                <a16:creationId xmlns:a16="http://schemas.microsoft.com/office/drawing/2014/main" id="{D2279455-21AD-C115-1528-EBA25C568F21}"/>
              </a:ext>
            </a:extLst>
          </p:cNvPr>
          <p:cNvSpPr>
            <a:spLocks noGrp="1"/>
          </p:cNvSpPr>
          <p:nvPr>
            <p:ph type="subTitle" idx="1"/>
          </p:nvPr>
        </p:nvSpPr>
        <p:spPr>
          <a:xfrm>
            <a:off x="2695194" y="4210493"/>
            <a:ext cx="6801612" cy="2200939"/>
          </a:xfrm>
        </p:spPr>
        <p:txBody>
          <a:bodyPr>
            <a:normAutofit fontScale="77500" lnSpcReduction="20000"/>
          </a:bodyPr>
          <a:lstStyle/>
          <a:p>
            <a:r>
              <a:rPr lang="en-GB" sz="2800" dirty="0"/>
              <a:t>Theme: Equality, Diversity, and Inclusion within Industry</a:t>
            </a:r>
          </a:p>
          <a:p>
            <a:r>
              <a:rPr lang="en-US" sz="2400" dirty="0"/>
              <a:t>Event: Inclusion Summit 2025</a:t>
            </a:r>
          </a:p>
          <a:p>
            <a:r>
              <a:rPr lang="en-US" sz="2400" dirty="0"/>
              <a:t> Student name: Julian </a:t>
            </a:r>
            <a:r>
              <a:rPr lang="en-US" sz="2400" dirty="0" err="1"/>
              <a:t>Gjoka</a:t>
            </a:r>
            <a:r>
              <a:rPr lang="en-US" sz="2400" dirty="0"/>
              <a:t> {2230507} </a:t>
            </a:r>
          </a:p>
          <a:p>
            <a:r>
              <a:rPr lang="en-US" sz="2400" dirty="0"/>
              <a:t>Lecturer's name: Christopher Wilkin </a:t>
            </a:r>
          </a:p>
          <a:p>
            <a:r>
              <a:rPr lang="en-US" sz="2400" dirty="0"/>
              <a:t>Module: International meetings management for the hotel industry BMIH6007</a:t>
            </a:r>
            <a:endParaRPr lang="en-GB" sz="2800" dirty="0"/>
          </a:p>
        </p:txBody>
      </p:sp>
    </p:spTree>
    <p:extLst>
      <p:ext uri="{BB962C8B-B14F-4D97-AF65-F5344CB8AC3E}">
        <p14:creationId xmlns:p14="http://schemas.microsoft.com/office/powerpoint/2010/main" val="2664737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9E225-14C7-2E4B-E991-5FDE6389EE37}"/>
              </a:ext>
            </a:extLst>
          </p:cNvPr>
          <p:cNvSpPr>
            <a:spLocks noGrp="1"/>
          </p:cNvSpPr>
          <p:nvPr>
            <p:ph type="title"/>
          </p:nvPr>
        </p:nvSpPr>
        <p:spPr/>
        <p:txBody>
          <a:bodyPr/>
          <a:lstStyle/>
          <a:p>
            <a:r>
              <a:rPr lang="en-US" dirty="0"/>
              <a:t>Introduction </a:t>
            </a:r>
            <a:endParaRPr lang="en-GB" dirty="0"/>
          </a:p>
        </p:txBody>
      </p:sp>
      <p:graphicFrame>
        <p:nvGraphicFramePr>
          <p:cNvPr id="4" name="Content Placeholder 3">
            <a:extLst>
              <a:ext uri="{FF2B5EF4-FFF2-40B4-BE49-F238E27FC236}">
                <a16:creationId xmlns:a16="http://schemas.microsoft.com/office/drawing/2014/main" id="{F12C45A3-738C-37BE-CBAD-9B908FE8967A}"/>
              </a:ext>
            </a:extLst>
          </p:cNvPr>
          <p:cNvGraphicFramePr>
            <a:graphicFrameLocks noGrp="1"/>
          </p:cNvGraphicFramePr>
          <p:nvPr>
            <p:ph idx="1"/>
            <p:extLst>
              <p:ext uri="{D42A27DB-BD31-4B8C-83A1-F6EECF244321}">
                <p14:modId xmlns:p14="http://schemas.microsoft.com/office/powerpoint/2010/main" val="3117080239"/>
              </p:ext>
            </p:extLst>
          </p:nvPr>
        </p:nvGraphicFramePr>
        <p:xfrm>
          <a:off x="1562100" y="2360428"/>
          <a:ext cx="8928100" cy="4154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772406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3A007-EA88-1D96-18AE-D6ABCA200910}"/>
              </a:ext>
            </a:extLst>
          </p:cNvPr>
          <p:cNvSpPr>
            <a:spLocks noGrp="1"/>
          </p:cNvSpPr>
          <p:nvPr>
            <p:ph type="title"/>
          </p:nvPr>
        </p:nvSpPr>
        <p:spPr>
          <a:xfrm>
            <a:off x="2231136" y="220412"/>
            <a:ext cx="7729728" cy="1188720"/>
          </a:xfrm>
        </p:spPr>
        <p:txBody>
          <a:bodyPr/>
          <a:lstStyle/>
          <a:p>
            <a:r>
              <a:rPr lang="en-US" dirty="0"/>
              <a:t>Event content </a:t>
            </a:r>
            <a:endParaRPr lang="en-GB" dirty="0"/>
          </a:p>
        </p:txBody>
      </p:sp>
      <p:graphicFrame>
        <p:nvGraphicFramePr>
          <p:cNvPr id="4" name="Content Placeholder 3">
            <a:extLst>
              <a:ext uri="{FF2B5EF4-FFF2-40B4-BE49-F238E27FC236}">
                <a16:creationId xmlns:a16="http://schemas.microsoft.com/office/drawing/2014/main" id="{B3DC7532-2E59-A433-B478-E14856A51611}"/>
              </a:ext>
            </a:extLst>
          </p:cNvPr>
          <p:cNvGraphicFramePr>
            <a:graphicFrameLocks noGrp="1"/>
          </p:cNvGraphicFramePr>
          <p:nvPr>
            <p:ph idx="1"/>
            <p:extLst>
              <p:ext uri="{D42A27DB-BD31-4B8C-83A1-F6EECF244321}">
                <p14:modId xmlns:p14="http://schemas.microsoft.com/office/powerpoint/2010/main" val="3772058008"/>
              </p:ext>
            </p:extLst>
          </p:nvPr>
        </p:nvGraphicFramePr>
        <p:xfrm>
          <a:off x="1775637" y="1584251"/>
          <a:ext cx="8718698" cy="51780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610320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DC952-933C-F6B9-F964-11DC0443B2A4}"/>
              </a:ext>
            </a:extLst>
          </p:cNvPr>
          <p:cNvSpPr>
            <a:spLocks noGrp="1"/>
          </p:cNvSpPr>
          <p:nvPr>
            <p:ph type="title"/>
          </p:nvPr>
        </p:nvSpPr>
        <p:spPr>
          <a:xfrm>
            <a:off x="2231136" y="184483"/>
            <a:ext cx="7729728" cy="1188720"/>
          </a:xfrm>
        </p:spPr>
        <p:txBody>
          <a:bodyPr/>
          <a:lstStyle/>
          <a:p>
            <a:r>
              <a:rPr lang="en-US" dirty="0"/>
              <a:t>Market factors</a:t>
            </a:r>
            <a:endParaRPr lang="en-GB" dirty="0"/>
          </a:p>
        </p:txBody>
      </p:sp>
      <p:sp>
        <p:nvSpPr>
          <p:cNvPr id="3" name="Content Placeholder 2">
            <a:extLst>
              <a:ext uri="{FF2B5EF4-FFF2-40B4-BE49-F238E27FC236}">
                <a16:creationId xmlns:a16="http://schemas.microsoft.com/office/drawing/2014/main" id="{EA8520D1-9B79-3EBD-AE31-93CC42EE840F}"/>
              </a:ext>
            </a:extLst>
          </p:cNvPr>
          <p:cNvSpPr>
            <a:spLocks noGrp="1"/>
          </p:cNvSpPr>
          <p:nvPr>
            <p:ph idx="1"/>
          </p:nvPr>
        </p:nvSpPr>
        <p:spPr>
          <a:xfrm>
            <a:off x="537411" y="1533624"/>
            <a:ext cx="11117178" cy="5139893"/>
          </a:xfrm>
        </p:spPr>
        <p:txBody>
          <a:bodyPr numCol="2">
            <a:normAutofit lnSpcReduction="10000"/>
          </a:bodyPr>
          <a:lstStyle/>
          <a:p>
            <a:r>
              <a:rPr lang="en-GB" sz="2400" b="1" dirty="0"/>
              <a:t>Target Market:</a:t>
            </a:r>
            <a:endParaRPr lang="en-GB" sz="2400" dirty="0"/>
          </a:p>
          <a:p>
            <a:pPr lvl="1"/>
            <a:r>
              <a:rPr lang="en-GB" sz="2000" b="1" dirty="0"/>
              <a:t>Primary Audience:</a:t>
            </a:r>
            <a:r>
              <a:rPr lang="en-GB" sz="2000" dirty="0"/>
              <a:t> Hospitality executives, HR managers, venue operators, event organizers.</a:t>
            </a:r>
          </a:p>
          <a:p>
            <a:pPr lvl="1"/>
            <a:r>
              <a:rPr lang="en-GB" sz="2000" b="1" dirty="0"/>
              <a:t>Secondary Audience:</a:t>
            </a:r>
            <a:r>
              <a:rPr lang="en-GB" sz="2000" dirty="0"/>
              <a:t> Hospitality students, educators, policymakers, and NGOs.</a:t>
            </a:r>
          </a:p>
          <a:p>
            <a:r>
              <a:rPr lang="en-GB" sz="2400" b="1" dirty="0"/>
              <a:t>Demand:</a:t>
            </a:r>
            <a:endParaRPr lang="en-GB" sz="2400" dirty="0"/>
          </a:p>
          <a:p>
            <a:pPr lvl="1"/>
            <a:r>
              <a:rPr lang="en-GB" sz="2000" dirty="0"/>
              <a:t>Increased focus on EDI due to global movements (e.g., Black Lives Matter, #MeToo) (Wall, Brough and Cooper, 2021).</a:t>
            </a:r>
          </a:p>
          <a:p>
            <a:pPr lvl="1"/>
            <a:r>
              <a:rPr lang="en-GB" sz="2000" dirty="0"/>
              <a:t>Hospitality under pressure to diversify workforces and cater to multicultural guests (</a:t>
            </a:r>
            <a:r>
              <a:rPr lang="en-GB" sz="2000" dirty="0" err="1"/>
              <a:t>Zaghmout</a:t>
            </a:r>
            <a:r>
              <a:rPr lang="en-GB" sz="2000" dirty="0"/>
              <a:t> et al., 2024).</a:t>
            </a:r>
          </a:p>
          <a:p>
            <a:pPr lvl="1"/>
            <a:r>
              <a:rPr lang="en-GB" sz="2000" dirty="0"/>
              <a:t>Growing interest in EDI training among industry professionals.</a:t>
            </a:r>
          </a:p>
          <a:p>
            <a:r>
              <a:rPr lang="en-GB" sz="2400" b="1" dirty="0"/>
              <a:t>Competition:</a:t>
            </a:r>
            <a:endParaRPr lang="en-GB" sz="2400" dirty="0"/>
          </a:p>
          <a:p>
            <a:pPr lvl="1"/>
            <a:r>
              <a:rPr lang="en-GB" sz="2000" b="1" dirty="0"/>
              <a:t>Limited Direct Competitors:</a:t>
            </a:r>
            <a:r>
              <a:rPr lang="en-GB" sz="2000" dirty="0"/>
              <a:t> Few EDI-focused hospitality events.</a:t>
            </a:r>
          </a:p>
          <a:p>
            <a:pPr lvl="1"/>
            <a:r>
              <a:rPr lang="en-GB" sz="2000" b="1" dirty="0"/>
              <a:t>Potential Indirect Competitors:</a:t>
            </a:r>
            <a:r>
              <a:rPr lang="en-GB" sz="2000" dirty="0"/>
              <a:t> Generic HR/diversity conferences and GBTA events.</a:t>
            </a:r>
          </a:p>
          <a:p>
            <a:r>
              <a:rPr lang="en-GB" sz="2400" b="1" dirty="0"/>
              <a:t>Marketing Activities:</a:t>
            </a:r>
            <a:endParaRPr lang="en-GB" sz="2400" dirty="0"/>
          </a:p>
          <a:p>
            <a:pPr lvl="1"/>
            <a:r>
              <a:rPr lang="en-GB" sz="2000" dirty="0"/>
              <a:t>Social media ads (LinkedIn, Instagram, Twitter) (Domenico et al., 2021).</a:t>
            </a:r>
          </a:p>
          <a:p>
            <a:pPr lvl="1"/>
            <a:r>
              <a:rPr lang="en-GB" sz="2000" dirty="0"/>
              <a:t>Partnerships with WTTC and UNWTO.</a:t>
            </a:r>
          </a:p>
          <a:p>
            <a:pPr lvl="1"/>
            <a:r>
              <a:rPr lang="en-GB" sz="2000" dirty="0"/>
              <a:t>Email campaigns to industry leaders.</a:t>
            </a:r>
          </a:p>
          <a:p>
            <a:pPr lvl="1"/>
            <a:r>
              <a:rPr lang="en-GB" sz="2000" dirty="0"/>
              <a:t>Press releases to hospitality publications.</a:t>
            </a:r>
          </a:p>
          <a:p>
            <a:endParaRPr lang="en-GB" dirty="0"/>
          </a:p>
        </p:txBody>
      </p:sp>
    </p:spTree>
    <p:extLst>
      <p:ext uri="{BB962C8B-B14F-4D97-AF65-F5344CB8AC3E}">
        <p14:creationId xmlns:p14="http://schemas.microsoft.com/office/powerpoint/2010/main" val="1198456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74817-3320-8ADA-1F59-D31B21DAD364}"/>
              </a:ext>
            </a:extLst>
          </p:cNvPr>
          <p:cNvSpPr>
            <a:spLocks noGrp="1"/>
          </p:cNvSpPr>
          <p:nvPr>
            <p:ph type="title"/>
          </p:nvPr>
        </p:nvSpPr>
        <p:spPr>
          <a:xfrm>
            <a:off x="2231136" y="339049"/>
            <a:ext cx="7729728" cy="1188720"/>
          </a:xfrm>
        </p:spPr>
        <p:txBody>
          <a:bodyPr/>
          <a:lstStyle/>
          <a:p>
            <a:r>
              <a:rPr lang="en-US" dirty="0"/>
              <a:t>Operational factors </a:t>
            </a:r>
            <a:endParaRPr lang="en-GB" dirty="0"/>
          </a:p>
        </p:txBody>
      </p:sp>
      <p:graphicFrame>
        <p:nvGraphicFramePr>
          <p:cNvPr id="5" name="Content Placeholder 4">
            <a:extLst>
              <a:ext uri="{FF2B5EF4-FFF2-40B4-BE49-F238E27FC236}">
                <a16:creationId xmlns:a16="http://schemas.microsoft.com/office/drawing/2014/main" id="{0200AB97-F3B2-AD40-FD82-CA48A9DFF0D1}"/>
              </a:ext>
            </a:extLst>
          </p:cNvPr>
          <p:cNvGraphicFramePr>
            <a:graphicFrameLocks noGrp="1"/>
          </p:cNvGraphicFramePr>
          <p:nvPr>
            <p:ph idx="1"/>
            <p:extLst>
              <p:ext uri="{D42A27DB-BD31-4B8C-83A1-F6EECF244321}">
                <p14:modId xmlns:p14="http://schemas.microsoft.com/office/powerpoint/2010/main" val="2808846469"/>
              </p:ext>
            </p:extLst>
          </p:nvPr>
        </p:nvGraphicFramePr>
        <p:xfrm>
          <a:off x="609601" y="1828800"/>
          <a:ext cx="11020926" cy="49368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636707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635E-96E2-F182-FE76-648199367C97}"/>
              </a:ext>
            </a:extLst>
          </p:cNvPr>
          <p:cNvSpPr>
            <a:spLocks noGrp="1"/>
          </p:cNvSpPr>
          <p:nvPr>
            <p:ph type="title"/>
          </p:nvPr>
        </p:nvSpPr>
        <p:spPr>
          <a:xfrm>
            <a:off x="2022588" y="218734"/>
            <a:ext cx="7729728" cy="1188720"/>
          </a:xfrm>
        </p:spPr>
        <p:txBody>
          <a:bodyPr/>
          <a:lstStyle/>
          <a:p>
            <a:r>
              <a:rPr lang="en-US" dirty="0"/>
              <a:t>Financial factors </a:t>
            </a:r>
            <a:endParaRPr lang="en-GB" dirty="0"/>
          </a:p>
        </p:txBody>
      </p:sp>
      <p:graphicFrame>
        <p:nvGraphicFramePr>
          <p:cNvPr id="4" name="Content Placeholder 3">
            <a:extLst>
              <a:ext uri="{FF2B5EF4-FFF2-40B4-BE49-F238E27FC236}">
                <a16:creationId xmlns:a16="http://schemas.microsoft.com/office/drawing/2014/main" id="{729E4662-6FC0-071B-D1A0-F0EE7D9DF86B}"/>
              </a:ext>
            </a:extLst>
          </p:cNvPr>
          <p:cNvGraphicFramePr>
            <a:graphicFrameLocks noGrp="1"/>
          </p:cNvGraphicFramePr>
          <p:nvPr>
            <p:ph idx="1"/>
            <p:extLst>
              <p:ext uri="{D42A27DB-BD31-4B8C-83A1-F6EECF244321}">
                <p14:modId xmlns:p14="http://schemas.microsoft.com/office/powerpoint/2010/main" val="2241434976"/>
              </p:ext>
            </p:extLst>
          </p:nvPr>
        </p:nvGraphicFramePr>
        <p:xfrm>
          <a:off x="533400" y="1749240"/>
          <a:ext cx="11125200" cy="3359520"/>
        </p:xfrm>
        <a:graphic>
          <a:graphicData uri="http://schemas.openxmlformats.org/drawingml/2006/table">
            <a:tbl>
              <a:tblPr>
                <a:tableStyleId>{284E427A-3D55-4303-BF80-6455036E1DE7}</a:tableStyleId>
              </a:tblPr>
              <a:tblGrid>
                <a:gridCol w="2781300">
                  <a:extLst>
                    <a:ext uri="{9D8B030D-6E8A-4147-A177-3AD203B41FA5}">
                      <a16:colId xmlns:a16="http://schemas.microsoft.com/office/drawing/2014/main" val="1443462868"/>
                    </a:ext>
                  </a:extLst>
                </a:gridCol>
                <a:gridCol w="2781300">
                  <a:extLst>
                    <a:ext uri="{9D8B030D-6E8A-4147-A177-3AD203B41FA5}">
                      <a16:colId xmlns:a16="http://schemas.microsoft.com/office/drawing/2014/main" val="2683167697"/>
                    </a:ext>
                  </a:extLst>
                </a:gridCol>
                <a:gridCol w="2781300">
                  <a:extLst>
                    <a:ext uri="{9D8B030D-6E8A-4147-A177-3AD203B41FA5}">
                      <a16:colId xmlns:a16="http://schemas.microsoft.com/office/drawing/2014/main" val="2210742927"/>
                    </a:ext>
                  </a:extLst>
                </a:gridCol>
                <a:gridCol w="2781300">
                  <a:extLst>
                    <a:ext uri="{9D8B030D-6E8A-4147-A177-3AD203B41FA5}">
                      <a16:colId xmlns:a16="http://schemas.microsoft.com/office/drawing/2014/main" val="3478654774"/>
                    </a:ext>
                  </a:extLst>
                </a:gridCol>
              </a:tblGrid>
              <a:tr h="265437">
                <a:tc>
                  <a:txBody>
                    <a:bodyPr/>
                    <a:lstStyle/>
                    <a:p>
                      <a:r>
                        <a:rPr lang="en-US" sz="1600" b="1"/>
                        <a:t>Item</a:t>
                      </a:r>
                      <a:endParaRPr lang="en-US" sz="1600"/>
                    </a:p>
                  </a:txBody>
                  <a:tcPr marL="37920" marR="37920" marT="18960" marB="18960" anchor="ctr"/>
                </a:tc>
                <a:tc>
                  <a:txBody>
                    <a:bodyPr/>
                    <a:lstStyle/>
                    <a:p>
                      <a:r>
                        <a:rPr lang="en-US" sz="1600" b="1"/>
                        <a:t>Estimated Cost</a:t>
                      </a:r>
                      <a:endParaRPr lang="en-US" sz="1600"/>
                    </a:p>
                  </a:txBody>
                  <a:tcPr marL="37920" marR="37920" marT="18960" marB="18960" anchor="ctr"/>
                </a:tc>
                <a:tc>
                  <a:txBody>
                    <a:bodyPr/>
                    <a:lstStyle/>
                    <a:p>
                      <a:r>
                        <a:rPr lang="en-US" sz="1600" b="1"/>
                        <a:t>Justification</a:t>
                      </a:r>
                      <a:endParaRPr lang="en-US" sz="1600"/>
                    </a:p>
                  </a:txBody>
                  <a:tcPr marL="37920" marR="37920" marT="18960" marB="18960" anchor="ctr"/>
                </a:tc>
                <a:tc>
                  <a:txBody>
                    <a:bodyPr/>
                    <a:lstStyle/>
                    <a:p>
                      <a:r>
                        <a:rPr lang="en-US" sz="1600" b="1"/>
                        <a:t>Source (In-Text Citation)</a:t>
                      </a:r>
                      <a:endParaRPr lang="en-US" sz="1600"/>
                    </a:p>
                  </a:txBody>
                  <a:tcPr marL="37920" marR="37920" marT="18960" marB="18960" anchor="ctr"/>
                </a:tc>
                <a:extLst>
                  <a:ext uri="{0D108BD9-81ED-4DB2-BD59-A6C34878D82A}">
                    <a16:rowId xmlns:a16="http://schemas.microsoft.com/office/drawing/2014/main" val="2360608168"/>
                  </a:ext>
                </a:extLst>
              </a:tr>
              <a:tr h="720472">
                <a:tc>
                  <a:txBody>
                    <a:bodyPr/>
                    <a:lstStyle/>
                    <a:p>
                      <a:r>
                        <a:rPr lang="en-US" sz="1600" b="1"/>
                        <a:t>Venue Hire (QEII Centre – Westminster, London)</a:t>
                      </a:r>
                      <a:endParaRPr lang="en-US" sz="1600"/>
                    </a:p>
                  </a:txBody>
                  <a:tcPr marL="37920" marR="37920" marT="18960" marB="18960" anchor="ctr"/>
                </a:tc>
                <a:tc>
                  <a:txBody>
                    <a:bodyPr/>
                    <a:lstStyle/>
                    <a:p>
                      <a:r>
                        <a:rPr lang="en-US" sz="1600"/>
                        <a:t>£9,000 (1 day, full hire)</a:t>
                      </a:r>
                    </a:p>
                  </a:txBody>
                  <a:tcPr marL="37920" marR="37920" marT="18960" marB="18960" anchor="ctr"/>
                </a:tc>
                <a:tc>
                  <a:txBody>
                    <a:bodyPr/>
                    <a:lstStyle/>
                    <a:p>
                      <a:r>
                        <a:rPr lang="en-US" sz="1600"/>
                        <a:t>Central, prestigious location with conference facilities for up to 300 delegates</a:t>
                      </a:r>
                    </a:p>
                  </a:txBody>
                  <a:tcPr marL="37920" marR="37920" marT="18960" marB="18960" anchor="ctr"/>
                </a:tc>
                <a:tc>
                  <a:txBody>
                    <a:bodyPr/>
                    <a:lstStyle/>
                    <a:p>
                      <a:r>
                        <a:rPr lang="en-US" sz="1600">
                          <a:hlinkClick r:id="rId3"/>
                        </a:rPr>
                        <a:t>QEII Centre, 2024</a:t>
                      </a:r>
                      <a:endParaRPr lang="en-US" sz="1600"/>
                    </a:p>
                  </a:txBody>
                  <a:tcPr marL="37920" marR="37920" marT="18960" marB="18960" anchor="ctr"/>
                </a:tc>
                <a:extLst>
                  <a:ext uri="{0D108BD9-81ED-4DB2-BD59-A6C34878D82A}">
                    <a16:rowId xmlns:a16="http://schemas.microsoft.com/office/drawing/2014/main" val="934810908"/>
                  </a:ext>
                </a:extLst>
              </a:tr>
              <a:tr h="492955">
                <a:tc>
                  <a:txBody>
                    <a:bodyPr/>
                    <a:lstStyle/>
                    <a:p>
                      <a:r>
                        <a:rPr lang="en-US" sz="1600" b="1"/>
                        <a:t>Catering (Lunch + Refreshments for 300 people)</a:t>
                      </a:r>
                      <a:endParaRPr lang="en-US" sz="1600"/>
                    </a:p>
                  </a:txBody>
                  <a:tcPr marL="37920" marR="37920" marT="18960" marB="18960" anchor="ctr"/>
                </a:tc>
                <a:tc>
                  <a:txBody>
                    <a:bodyPr/>
                    <a:lstStyle/>
                    <a:p>
                      <a:r>
                        <a:rPr lang="en-US" sz="1600"/>
                        <a:t>£6,750 (£22.50 per person)</a:t>
                      </a:r>
                    </a:p>
                  </a:txBody>
                  <a:tcPr marL="37920" marR="37920" marT="18960" marB="18960" anchor="ctr"/>
                </a:tc>
                <a:tc>
                  <a:txBody>
                    <a:bodyPr/>
                    <a:lstStyle/>
                    <a:p>
                      <a:r>
                        <a:rPr lang="en-US" sz="1600"/>
                        <a:t>Includes tea/coffee, pastries, buffet lunch, and dietary accommodations</a:t>
                      </a:r>
                    </a:p>
                  </a:txBody>
                  <a:tcPr marL="37920" marR="37920" marT="18960" marB="18960" anchor="ctr"/>
                </a:tc>
                <a:tc>
                  <a:txBody>
                    <a:bodyPr/>
                    <a:lstStyle/>
                    <a:p>
                      <a:r>
                        <a:rPr lang="en-US" sz="1600">
                          <a:hlinkClick r:id="rId4"/>
                        </a:rPr>
                        <a:t>Eden Caterers, 2024</a:t>
                      </a:r>
                      <a:endParaRPr lang="en-US" sz="1600"/>
                    </a:p>
                  </a:txBody>
                  <a:tcPr marL="37920" marR="37920" marT="18960" marB="18960" anchor="ctr"/>
                </a:tc>
                <a:extLst>
                  <a:ext uri="{0D108BD9-81ED-4DB2-BD59-A6C34878D82A}">
                    <a16:rowId xmlns:a16="http://schemas.microsoft.com/office/drawing/2014/main" val="326240483"/>
                  </a:ext>
                </a:extLst>
              </a:tr>
              <a:tr h="606714">
                <a:tc>
                  <a:txBody>
                    <a:bodyPr/>
                    <a:lstStyle/>
                    <a:p>
                      <a:r>
                        <a:rPr lang="en-US" sz="1600" b="1"/>
                        <a:t>A/V Equipment &amp; Technical Support</a:t>
                      </a:r>
                      <a:endParaRPr lang="en-US" sz="1600"/>
                    </a:p>
                  </a:txBody>
                  <a:tcPr marL="37920" marR="37920" marT="18960" marB="18960" anchor="ctr"/>
                </a:tc>
                <a:tc>
                  <a:txBody>
                    <a:bodyPr/>
                    <a:lstStyle/>
                    <a:p>
                      <a:r>
                        <a:rPr lang="en-US" sz="1600"/>
                        <a:t>£3,000</a:t>
                      </a:r>
                    </a:p>
                  </a:txBody>
                  <a:tcPr marL="37920" marR="37920" marT="18960" marB="18960" anchor="ctr"/>
                </a:tc>
                <a:tc>
                  <a:txBody>
                    <a:bodyPr/>
                    <a:lstStyle/>
                    <a:p>
                      <a:r>
                        <a:rPr lang="en-US" sz="1600"/>
                        <a:t>Essential for hybrid delivery (microphones, projectors, live stream support)</a:t>
                      </a:r>
                    </a:p>
                  </a:txBody>
                  <a:tcPr marL="37920" marR="37920" marT="18960" marB="18960" anchor="ctr"/>
                </a:tc>
                <a:tc>
                  <a:txBody>
                    <a:bodyPr/>
                    <a:lstStyle/>
                    <a:p>
                      <a:r>
                        <a:rPr lang="en-US" sz="1600">
                          <a:hlinkClick r:id="rId5"/>
                        </a:rPr>
                        <a:t>AV Alliance, 2024</a:t>
                      </a:r>
                      <a:endParaRPr lang="en-US" sz="1600"/>
                    </a:p>
                  </a:txBody>
                  <a:tcPr marL="37920" marR="37920" marT="18960" marB="18960" anchor="ctr"/>
                </a:tc>
                <a:extLst>
                  <a:ext uri="{0D108BD9-81ED-4DB2-BD59-A6C34878D82A}">
                    <a16:rowId xmlns:a16="http://schemas.microsoft.com/office/drawing/2014/main" val="1858769168"/>
                  </a:ext>
                </a:extLst>
              </a:tr>
              <a:tr h="606714">
                <a:tc>
                  <a:txBody>
                    <a:bodyPr/>
                    <a:lstStyle/>
                    <a:p>
                      <a:r>
                        <a:rPr lang="en-US" sz="1600" b="1"/>
                        <a:t>Marketing &amp; Promotion (digital ads, social media, flyers)</a:t>
                      </a:r>
                      <a:endParaRPr lang="en-US" sz="1600"/>
                    </a:p>
                  </a:txBody>
                  <a:tcPr marL="37920" marR="37920" marT="18960" marB="18960" anchor="ctr"/>
                </a:tc>
                <a:tc>
                  <a:txBody>
                    <a:bodyPr/>
                    <a:lstStyle/>
                    <a:p>
                      <a:r>
                        <a:rPr lang="en-US" sz="1600"/>
                        <a:t>£2,500</a:t>
                      </a:r>
                    </a:p>
                  </a:txBody>
                  <a:tcPr marL="37920" marR="37920" marT="18960" marB="18960" anchor="ctr"/>
                </a:tc>
                <a:tc>
                  <a:txBody>
                    <a:bodyPr/>
                    <a:lstStyle/>
                    <a:p>
                      <a:r>
                        <a:rPr lang="en-US" sz="1600"/>
                        <a:t>Outreach to environmental professionals and students</a:t>
                      </a:r>
                    </a:p>
                  </a:txBody>
                  <a:tcPr marL="37920" marR="37920" marT="18960" marB="18960" anchor="ctr"/>
                </a:tc>
                <a:tc>
                  <a:txBody>
                    <a:bodyPr/>
                    <a:lstStyle/>
                    <a:p>
                      <a:r>
                        <a:rPr lang="en-US" sz="1600" dirty="0">
                          <a:hlinkClick r:id="rId6"/>
                        </a:rPr>
                        <a:t>Eventbrite, 2024</a:t>
                      </a:r>
                      <a:endParaRPr lang="en-US" sz="1600" dirty="0"/>
                    </a:p>
                  </a:txBody>
                  <a:tcPr marL="37920" marR="37920" marT="18960" marB="18960" anchor="ctr"/>
                </a:tc>
                <a:extLst>
                  <a:ext uri="{0D108BD9-81ED-4DB2-BD59-A6C34878D82A}">
                    <a16:rowId xmlns:a16="http://schemas.microsoft.com/office/drawing/2014/main" val="3881093830"/>
                  </a:ext>
                </a:extLst>
              </a:tr>
            </a:tbl>
          </a:graphicData>
        </a:graphic>
      </p:graphicFrame>
    </p:spTree>
    <p:extLst>
      <p:ext uri="{BB962C8B-B14F-4D97-AF65-F5344CB8AC3E}">
        <p14:creationId xmlns:p14="http://schemas.microsoft.com/office/powerpoint/2010/main" val="2818048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114F6-CBEF-B149-462A-6FFECE9349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6F7E5A-EEF6-55C1-55B6-9C1A00F77494}"/>
              </a:ext>
            </a:extLst>
          </p:cNvPr>
          <p:cNvSpPr>
            <a:spLocks noGrp="1"/>
          </p:cNvSpPr>
          <p:nvPr>
            <p:ph type="title"/>
          </p:nvPr>
        </p:nvSpPr>
        <p:spPr>
          <a:xfrm>
            <a:off x="2022588" y="218734"/>
            <a:ext cx="7729728" cy="1188720"/>
          </a:xfrm>
        </p:spPr>
        <p:txBody>
          <a:bodyPr/>
          <a:lstStyle/>
          <a:p>
            <a:r>
              <a:rPr lang="en-US" dirty="0"/>
              <a:t>Financial factors (Contd.)</a:t>
            </a:r>
            <a:endParaRPr lang="en-GB" dirty="0"/>
          </a:p>
        </p:txBody>
      </p:sp>
      <p:graphicFrame>
        <p:nvGraphicFramePr>
          <p:cNvPr id="4" name="Content Placeholder 3">
            <a:extLst>
              <a:ext uri="{FF2B5EF4-FFF2-40B4-BE49-F238E27FC236}">
                <a16:creationId xmlns:a16="http://schemas.microsoft.com/office/drawing/2014/main" id="{C29CAAAA-D729-7F26-D25A-68CB9B40E253}"/>
              </a:ext>
            </a:extLst>
          </p:cNvPr>
          <p:cNvGraphicFramePr>
            <a:graphicFrameLocks noGrp="1"/>
          </p:cNvGraphicFramePr>
          <p:nvPr>
            <p:ph idx="1"/>
            <p:extLst>
              <p:ext uri="{D42A27DB-BD31-4B8C-83A1-F6EECF244321}">
                <p14:modId xmlns:p14="http://schemas.microsoft.com/office/powerpoint/2010/main" val="3387004017"/>
              </p:ext>
            </p:extLst>
          </p:nvPr>
        </p:nvGraphicFramePr>
        <p:xfrm>
          <a:off x="596900" y="1652588"/>
          <a:ext cx="11125200" cy="2833920"/>
        </p:xfrm>
        <a:graphic>
          <a:graphicData uri="http://schemas.openxmlformats.org/drawingml/2006/table">
            <a:tbl>
              <a:tblPr>
                <a:tableStyleId>{284E427A-3D55-4303-BF80-6455036E1DE7}</a:tableStyleId>
              </a:tblPr>
              <a:tblGrid>
                <a:gridCol w="2781300">
                  <a:extLst>
                    <a:ext uri="{9D8B030D-6E8A-4147-A177-3AD203B41FA5}">
                      <a16:colId xmlns:a16="http://schemas.microsoft.com/office/drawing/2014/main" val="1443462868"/>
                    </a:ext>
                  </a:extLst>
                </a:gridCol>
                <a:gridCol w="2781300">
                  <a:extLst>
                    <a:ext uri="{9D8B030D-6E8A-4147-A177-3AD203B41FA5}">
                      <a16:colId xmlns:a16="http://schemas.microsoft.com/office/drawing/2014/main" val="2683167697"/>
                    </a:ext>
                  </a:extLst>
                </a:gridCol>
                <a:gridCol w="2781300">
                  <a:extLst>
                    <a:ext uri="{9D8B030D-6E8A-4147-A177-3AD203B41FA5}">
                      <a16:colId xmlns:a16="http://schemas.microsoft.com/office/drawing/2014/main" val="2210742927"/>
                    </a:ext>
                  </a:extLst>
                </a:gridCol>
                <a:gridCol w="2781300">
                  <a:extLst>
                    <a:ext uri="{9D8B030D-6E8A-4147-A177-3AD203B41FA5}">
                      <a16:colId xmlns:a16="http://schemas.microsoft.com/office/drawing/2014/main" val="3478654774"/>
                    </a:ext>
                  </a:extLst>
                </a:gridCol>
              </a:tblGrid>
              <a:tr h="720472">
                <a:tc>
                  <a:txBody>
                    <a:bodyPr/>
                    <a:lstStyle/>
                    <a:p>
                      <a:r>
                        <a:rPr lang="en-US" sz="1600" b="1"/>
                        <a:t>Speaker Fees (3 experts @ £1,000 each)</a:t>
                      </a:r>
                      <a:endParaRPr lang="en-US" sz="1600"/>
                    </a:p>
                  </a:txBody>
                  <a:tcPr marL="37920" marR="37920" marT="18960" marB="18960" anchor="ctr"/>
                </a:tc>
                <a:tc>
                  <a:txBody>
                    <a:bodyPr/>
                    <a:lstStyle/>
                    <a:p>
                      <a:r>
                        <a:rPr lang="en-US" sz="1600"/>
                        <a:t>£3,000</a:t>
                      </a:r>
                    </a:p>
                  </a:txBody>
                  <a:tcPr marL="37920" marR="37920" marT="18960" marB="18960" anchor="ctr"/>
                </a:tc>
                <a:tc>
                  <a:txBody>
                    <a:bodyPr/>
                    <a:lstStyle/>
                    <a:p>
                      <a:r>
                        <a:rPr lang="en-US" sz="1600"/>
                        <a:t>Attract well-known sustainability experts to boost credibility and attendance</a:t>
                      </a:r>
                    </a:p>
                  </a:txBody>
                  <a:tcPr marL="37920" marR="37920" marT="18960" marB="18960" anchor="ctr"/>
                </a:tc>
                <a:tc>
                  <a:txBody>
                    <a:bodyPr/>
                    <a:lstStyle/>
                    <a:p>
                      <a:r>
                        <a:rPr lang="en-US" sz="1600" dirty="0">
                          <a:hlinkClick r:id="rId3"/>
                        </a:rPr>
                        <a:t>Speakers Corner, 2024</a:t>
                      </a:r>
                      <a:endParaRPr lang="en-US" sz="1600" dirty="0"/>
                    </a:p>
                  </a:txBody>
                  <a:tcPr marL="37920" marR="37920" marT="18960" marB="18960" anchor="ctr"/>
                </a:tc>
                <a:extLst>
                  <a:ext uri="{0D108BD9-81ED-4DB2-BD59-A6C34878D82A}">
                    <a16:rowId xmlns:a16="http://schemas.microsoft.com/office/drawing/2014/main" val="3219978948"/>
                  </a:ext>
                </a:extLst>
              </a:tr>
              <a:tr h="606714">
                <a:tc>
                  <a:txBody>
                    <a:bodyPr/>
                    <a:lstStyle/>
                    <a:p>
                      <a:r>
                        <a:rPr lang="en-US" sz="1600" b="1"/>
                        <a:t>Staffing &amp; Security (4 stewards, 2 security personnel)</a:t>
                      </a:r>
                      <a:endParaRPr lang="en-US" sz="1600"/>
                    </a:p>
                  </a:txBody>
                  <a:tcPr marL="37920" marR="37920" marT="18960" marB="18960" anchor="ctr"/>
                </a:tc>
                <a:tc>
                  <a:txBody>
                    <a:bodyPr/>
                    <a:lstStyle/>
                    <a:p>
                      <a:r>
                        <a:rPr lang="en-US" sz="1600"/>
                        <a:t>£1,800</a:t>
                      </a:r>
                    </a:p>
                  </a:txBody>
                  <a:tcPr marL="37920" marR="37920" marT="18960" marB="18960" anchor="ctr"/>
                </a:tc>
                <a:tc>
                  <a:txBody>
                    <a:bodyPr/>
                    <a:lstStyle/>
                    <a:p>
                      <a:r>
                        <a:rPr lang="en-US" sz="1600"/>
                        <a:t>Ensure smooth registration, guest experience, and safety</a:t>
                      </a:r>
                    </a:p>
                  </a:txBody>
                  <a:tcPr marL="37920" marR="37920" marT="18960" marB="18960" anchor="ctr"/>
                </a:tc>
                <a:tc>
                  <a:txBody>
                    <a:bodyPr/>
                    <a:lstStyle/>
                    <a:p>
                      <a:r>
                        <a:rPr lang="en-US" sz="1600">
                          <a:hlinkClick r:id="rId4"/>
                        </a:rPr>
                        <a:t>G4S, 2024</a:t>
                      </a:r>
                      <a:endParaRPr lang="en-US" sz="1600"/>
                    </a:p>
                  </a:txBody>
                  <a:tcPr marL="37920" marR="37920" marT="18960" marB="18960" anchor="ctr"/>
                </a:tc>
                <a:extLst>
                  <a:ext uri="{0D108BD9-81ED-4DB2-BD59-A6C34878D82A}">
                    <a16:rowId xmlns:a16="http://schemas.microsoft.com/office/drawing/2014/main" val="2055808182"/>
                  </a:ext>
                </a:extLst>
              </a:tr>
              <a:tr h="606714">
                <a:tc>
                  <a:txBody>
                    <a:bodyPr/>
                    <a:lstStyle/>
                    <a:p>
                      <a:r>
                        <a:rPr lang="en-US" sz="1600" b="1"/>
                        <a:t>Printed Materials (programs, name badges, signage)</a:t>
                      </a:r>
                      <a:endParaRPr lang="en-US" sz="1600"/>
                    </a:p>
                  </a:txBody>
                  <a:tcPr marL="37920" marR="37920" marT="18960" marB="18960" anchor="ctr"/>
                </a:tc>
                <a:tc>
                  <a:txBody>
                    <a:bodyPr/>
                    <a:lstStyle/>
                    <a:p>
                      <a:r>
                        <a:rPr lang="en-US" sz="1600"/>
                        <a:t>£700</a:t>
                      </a:r>
                    </a:p>
                  </a:txBody>
                  <a:tcPr marL="37920" marR="37920" marT="18960" marB="18960" anchor="ctr"/>
                </a:tc>
                <a:tc>
                  <a:txBody>
                    <a:bodyPr/>
                    <a:lstStyle/>
                    <a:p>
                      <a:r>
                        <a:rPr lang="en-US" sz="1600"/>
                        <a:t>Branding, delegate experience, and navigation</a:t>
                      </a:r>
                    </a:p>
                  </a:txBody>
                  <a:tcPr marL="37920" marR="37920" marT="18960" marB="18960" anchor="ctr"/>
                </a:tc>
                <a:tc>
                  <a:txBody>
                    <a:bodyPr/>
                    <a:lstStyle/>
                    <a:p>
                      <a:r>
                        <a:rPr lang="en-US" sz="1600">
                          <a:hlinkClick r:id="rId5"/>
                        </a:rPr>
                        <a:t>Instantprint, 2024</a:t>
                      </a:r>
                      <a:endParaRPr lang="en-US" sz="1600"/>
                    </a:p>
                  </a:txBody>
                  <a:tcPr marL="37920" marR="37920" marT="18960" marB="18960" anchor="ctr"/>
                </a:tc>
                <a:extLst>
                  <a:ext uri="{0D108BD9-81ED-4DB2-BD59-A6C34878D82A}">
                    <a16:rowId xmlns:a16="http://schemas.microsoft.com/office/drawing/2014/main" val="1981918562"/>
                  </a:ext>
                </a:extLst>
              </a:tr>
              <a:tr h="379196">
                <a:tc>
                  <a:txBody>
                    <a:bodyPr/>
                    <a:lstStyle/>
                    <a:p>
                      <a:r>
                        <a:rPr lang="en-US" sz="1600" b="1"/>
                        <a:t>Contingency (10%)</a:t>
                      </a:r>
                      <a:endParaRPr lang="en-US" sz="1600"/>
                    </a:p>
                  </a:txBody>
                  <a:tcPr marL="37920" marR="37920" marT="18960" marB="18960" anchor="ctr"/>
                </a:tc>
                <a:tc>
                  <a:txBody>
                    <a:bodyPr/>
                    <a:lstStyle/>
                    <a:p>
                      <a:r>
                        <a:rPr lang="en-US" sz="1600"/>
                        <a:t>£2,175</a:t>
                      </a:r>
                    </a:p>
                  </a:txBody>
                  <a:tcPr marL="37920" marR="37920" marT="18960" marB="18960" anchor="ctr"/>
                </a:tc>
                <a:tc>
                  <a:txBody>
                    <a:bodyPr/>
                    <a:lstStyle/>
                    <a:p>
                      <a:r>
                        <a:rPr lang="en-US" sz="1600"/>
                        <a:t>Covers unforeseen costs</a:t>
                      </a:r>
                    </a:p>
                  </a:txBody>
                  <a:tcPr marL="37920" marR="37920" marT="18960" marB="18960" anchor="ctr"/>
                </a:tc>
                <a:tc>
                  <a:txBody>
                    <a:bodyPr/>
                    <a:lstStyle/>
                    <a:p>
                      <a:r>
                        <a:rPr lang="en-US" sz="1600" dirty="0"/>
                        <a:t>Common event planning best practice</a:t>
                      </a:r>
                    </a:p>
                  </a:txBody>
                  <a:tcPr marL="37920" marR="37920" marT="18960" marB="18960" anchor="ctr"/>
                </a:tc>
                <a:extLst>
                  <a:ext uri="{0D108BD9-81ED-4DB2-BD59-A6C34878D82A}">
                    <a16:rowId xmlns:a16="http://schemas.microsoft.com/office/drawing/2014/main" val="4000143025"/>
                  </a:ext>
                </a:extLst>
              </a:tr>
            </a:tbl>
          </a:graphicData>
        </a:graphic>
      </p:graphicFrame>
      <p:sp>
        <p:nvSpPr>
          <p:cNvPr id="5" name="TextBox 4">
            <a:extLst>
              <a:ext uri="{FF2B5EF4-FFF2-40B4-BE49-F238E27FC236}">
                <a16:creationId xmlns:a16="http://schemas.microsoft.com/office/drawing/2014/main" id="{E3BFE3ED-78D9-8989-780E-43E1D96B145B}"/>
              </a:ext>
            </a:extLst>
          </p:cNvPr>
          <p:cNvSpPr txBox="1"/>
          <p:nvPr/>
        </p:nvSpPr>
        <p:spPr>
          <a:xfrm>
            <a:off x="596900" y="4836080"/>
            <a:ext cx="6096000" cy="369332"/>
          </a:xfrm>
          <a:prstGeom prst="rect">
            <a:avLst/>
          </a:prstGeom>
          <a:noFill/>
        </p:spPr>
        <p:txBody>
          <a:bodyPr wrap="square">
            <a:spAutoFit/>
          </a:bodyPr>
          <a:lstStyle/>
          <a:p>
            <a:r>
              <a:rPr lang="en-US" dirty="0"/>
              <a:t>Total Estimated Budget: £28,925</a:t>
            </a:r>
          </a:p>
        </p:txBody>
      </p:sp>
    </p:spTree>
    <p:extLst>
      <p:ext uri="{BB962C8B-B14F-4D97-AF65-F5344CB8AC3E}">
        <p14:creationId xmlns:p14="http://schemas.microsoft.com/office/powerpoint/2010/main" val="2826650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58E65-FF75-2E8B-9118-EC4E65987EC3}"/>
              </a:ext>
            </a:extLst>
          </p:cNvPr>
          <p:cNvSpPr>
            <a:spLocks noGrp="1"/>
          </p:cNvSpPr>
          <p:nvPr>
            <p:ph type="title"/>
          </p:nvPr>
        </p:nvSpPr>
        <p:spPr/>
        <p:txBody>
          <a:bodyPr/>
          <a:lstStyle/>
          <a:p>
            <a:r>
              <a:rPr lang="en-US" dirty="0"/>
              <a:t>Breakeven analysis </a:t>
            </a:r>
          </a:p>
        </p:txBody>
      </p:sp>
      <p:graphicFrame>
        <p:nvGraphicFramePr>
          <p:cNvPr id="4" name="Content Placeholder 3">
            <a:extLst>
              <a:ext uri="{FF2B5EF4-FFF2-40B4-BE49-F238E27FC236}">
                <a16:creationId xmlns:a16="http://schemas.microsoft.com/office/drawing/2014/main" id="{5FABE6EF-A08F-3595-4ED2-4CC92CDF36F1}"/>
              </a:ext>
            </a:extLst>
          </p:cNvPr>
          <p:cNvGraphicFramePr>
            <a:graphicFrameLocks noGrp="1"/>
          </p:cNvGraphicFramePr>
          <p:nvPr>
            <p:ph idx="1"/>
            <p:extLst>
              <p:ext uri="{D42A27DB-BD31-4B8C-83A1-F6EECF244321}">
                <p14:modId xmlns:p14="http://schemas.microsoft.com/office/powerpoint/2010/main" val="3735406748"/>
              </p:ext>
            </p:extLst>
          </p:nvPr>
        </p:nvGraphicFramePr>
        <p:xfrm>
          <a:off x="2230438" y="3137852"/>
          <a:ext cx="7731124" cy="2103120"/>
        </p:xfrm>
        <a:graphic>
          <a:graphicData uri="http://schemas.openxmlformats.org/drawingml/2006/table">
            <a:tbl>
              <a:tblPr>
                <a:tableStyleId>{284E427A-3D55-4303-BF80-6455036E1DE7}</a:tableStyleId>
              </a:tblPr>
              <a:tblGrid>
                <a:gridCol w="3865562">
                  <a:extLst>
                    <a:ext uri="{9D8B030D-6E8A-4147-A177-3AD203B41FA5}">
                      <a16:colId xmlns:a16="http://schemas.microsoft.com/office/drawing/2014/main" val="1767103801"/>
                    </a:ext>
                  </a:extLst>
                </a:gridCol>
                <a:gridCol w="3865562">
                  <a:extLst>
                    <a:ext uri="{9D8B030D-6E8A-4147-A177-3AD203B41FA5}">
                      <a16:colId xmlns:a16="http://schemas.microsoft.com/office/drawing/2014/main" val="4183831731"/>
                    </a:ext>
                  </a:extLst>
                </a:gridCol>
              </a:tblGrid>
              <a:tr h="365760">
                <a:tc>
                  <a:txBody>
                    <a:bodyPr/>
                    <a:lstStyle/>
                    <a:p>
                      <a:r>
                        <a:rPr lang="en-US" sz="1800" b="1"/>
                        <a:t>Revenue Source</a:t>
                      </a:r>
                      <a:endParaRPr lang="en-US" sz="1800"/>
                    </a:p>
                  </a:txBody>
                  <a:tcPr anchor="ctr"/>
                </a:tc>
                <a:tc>
                  <a:txBody>
                    <a:bodyPr/>
                    <a:lstStyle/>
                    <a:p>
                      <a:r>
                        <a:rPr lang="en-US" sz="1800" b="1"/>
                        <a:t>Amount</a:t>
                      </a:r>
                      <a:endParaRPr lang="en-US" sz="1800"/>
                    </a:p>
                  </a:txBody>
                  <a:tcPr anchor="ctr"/>
                </a:tc>
                <a:extLst>
                  <a:ext uri="{0D108BD9-81ED-4DB2-BD59-A6C34878D82A}">
                    <a16:rowId xmlns:a16="http://schemas.microsoft.com/office/drawing/2014/main" val="895374112"/>
                  </a:ext>
                </a:extLst>
              </a:tr>
              <a:tr h="365760">
                <a:tc>
                  <a:txBody>
                    <a:bodyPr/>
                    <a:lstStyle/>
                    <a:p>
                      <a:r>
                        <a:rPr lang="en-US" sz="1800"/>
                        <a:t>300 attendees x £100 ticket</a:t>
                      </a:r>
                    </a:p>
                  </a:txBody>
                  <a:tcPr anchor="ctr"/>
                </a:tc>
                <a:tc>
                  <a:txBody>
                    <a:bodyPr/>
                    <a:lstStyle/>
                    <a:p>
                      <a:r>
                        <a:rPr lang="en-US" sz="1800"/>
                        <a:t>£30,000</a:t>
                      </a:r>
                    </a:p>
                  </a:txBody>
                  <a:tcPr anchor="ctr"/>
                </a:tc>
                <a:extLst>
                  <a:ext uri="{0D108BD9-81ED-4DB2-BD59-A6C34878D82A}">
                    <a16:rowId xmlns:a16="http://schemas.microsoft.com/office/drawing/2014/main" val="1355127541"/>
                  </a:ext>
                </a:extLst>
              </a:tr>
              <a:tr h="365760">
                <a:tc>
                  <a:txBody>
                    <a:bodyPr/>
                    <a:lstStyle/>
                    <a:p>
                      <a:r>
                        <a:rPr lang="en-US" sz="1800" b="1"/>
                        <a:t>Total Revenue</a:t>
                      </a:r>
                      <a:endParaRPr lang="en-US" sz="1800"/>
                    </a:p>
                  </a:txBody>
                  <a:tcPr anchor="ctr"/>
                </a:tc>
                <a:tc>
                  <a:txBody>
                    <a:bodyPr/>
                    <a:lstStyle/>
                    <a:p>
                      <a:r>
                        <a:rPr lang="en-US" sz="1800"/>
                        <a:t>£30,000</a:t>
                      </a:r>
                    </a:p>
                  </a:txBody>
                  <a:tcPr anchor="ctr"/>
                </a:tc>
                <a:extLst>
                  <a:ext uri="{0D108BD9-81ED-4DB2-BD59-A6C34878D82A}">
                    <a16:rowId xmlns:a16="http://schemas.microsoft.com/office/drawing/2014/main" val="4282914702"/>
                  </a:ext>
                </a:extLst>
              </a:tr>
              <a:tr h="365760">
                <a:tc>
                  <a:txBody>
                    <a:bodyPr/>
                    <a:lstStyle/>
                    <a:p>
                      <a:r>
                        <a:rPr lang="en-US" sz="1800" b="1"/>
                        <a:t>Total Cost</a:t>
                      </a:r>
                      <a:endParaRPr lang="en-US" sz="1800"/>
                    </a:p>
                  </a:txBody>
                  <a:tcPr anchor="ctr"/>
                </a:tc>
                <a:tc>
                  <a:txBody>
                    <a:bodyPr/>
                    <a:lstStyle/>
                    <a:p>
                      <a:r>
                        <a:rPr lang="en-US" sz="1800"/>
                        <a:t>£28,925</a:t>
                      </a:r>
                    </a:p>
                  </a:txBody>
                  <a:tcPr anchor="ctr"/>
                </a:tc>
                <a:extLst>
                  <a:ext uri="{0D108BD9-81ED-4DB2-BD59-A6C34878D82A}">
                    <a16:rowId xmlns:a16="http://schemas.microsoft.com/office/drawing/2014/main" val="2129620280"/>
                  </a:ext>
                </a:extLst>
              </a:tr>
              <a:tr h="640080">
                <a:tc>
                  <a:txBody>
                    <a:bodyPr/>
                    <a:lstStyle/>
                    <a:p>
                      <a:r>
                        <a:rPr lang="en-US" sz="1800" b="1"/>
                        <a:t>Estimated Profit / Breakeven Margin</a:t>
                      </a:r>
                      <a:endParaRPr lang="en-US" sz="1800"/>
                    </a:p>
                  </a:txBody>
                  <a:tcPr anchor="ctr"/>
                </a:tc>
                <a:tc>
                  <a:txBody>
                    <a:bodyPr/>
                    <a:lstStyle/>
                    <a:p>
                      <a:r>
                        <a:rPr lang="en-US" sz="1800" b="1" dirty="0"/>
                        <a:t>£1,075 surplus</a:t>
                      </a:r>
                      <a:endParaRPr lang="en-US" sz="1800" dirty="0"/>
                    </a:p>
                  </a:txBody>
                  <a:tcPr anchor="ctr"/>
                </a:tc>
                <a:extLst>
                  <a:ext uri="{0D108BD9-81ED-4DB2-BD59-A6C34878D82A}">
                    <a16:rowId xmlns:a16="http://schemas.microsoft.com/office/drawing/2014/main" val="1254657865"/>
                  </a:ext>
                </a:extLst>
              </a:tr>
            </a:tbl>
          </a:graphicData>
        </a:graphic>
      </p:graphicFrame>
    </p:spTree>
    <p:extLst>
      <p:ext uri="{BB962C8B-B14F-4D97-AF65-F5344CB8AC3E}">
        <p14:creationId xmlns:p14="http://schemas.microsoft.com/office/powerpoint/2010/main" val="2088920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C45FA-B0A2-1926-31EA-E58BA8F968A8}"/>
              </a:ext>
            </a:extLst>
          </p:cNvPr>
          <p:cNvSpPr>
            <a:spLocks noGrp="1"/>
          </p:cNvSpPr>
          <p:nvPr>
            <p:ph type="title"/>
          </p:nvPr>
        </p:nvSpPr>
        <p:spPr>
          <a:xfrm>
            <a:off x="2231136" y="258839"/>
            <a:ext cx="7729728" cy="1188720"/>
          </a:xfrm>
        </p:spPr>
        <p:txBody>
          <a:bodyPr/>
          <a:lstStyle/>
          <a:p>
            <a:r>
              <a:rPr lang="en-US" dirty="0"/>
              <a:t>Strategic Pre-planning </a:t>
            </a:r>
            <a:endParaRPr lang="en-GB" dirty="0"/>
          </a:p>
        </p:txBody>
      </p:sp>
      <p:sp>
        <p:nvSpPr>
          <p:cNvPr id="3" name="Content Placeholder 2">
            <a:extLst>
              <a:ext uri="{FF2B5EF4-FFF2-40B4-BE49-F238E27FC236}">
                <a16:creationId xmlns:a16="http://schemas.microsoft.com/office/drawing/2014/main" id="{9ED9DE2F-9A57-DA44-D551-1775ED38A2B6}"/>
              </a:ext>
            </a:extLst>
          </p:cNvPr>
          <p:cNvSpPr>
            <a:spLocks noGrp="1"/>
          </p:cNvSpPr>
          <p:nvPr>
            <p:ph idx="1"/>
          </p:nvPr>
        </p:nvSpPr>
        <p:spPr>
          <a:xfrm>
            <a:off x="800100" y="1652337"/>
            <a:ext cx="10553700" cy="5085347"/>
          </a:xfrm>
        </p:spPr>
        <p:txBody>
          <a:bodyPr>
            <a:normAutofit fontScale="92500" lnSpcReduction="20000"/>
          </a:bodyPr>
          <a:lstStyle/>
          <a:p>
            <a:r>
              <a:rPr lang="en-GB" sz="2400" b="1" dirty="0"/>
              <a:t>Research Conducted</a:t>
            </a:r>
          </a:p>
          <a:p>
            <a:pPr lvl="1"/>
            <a:r>
              <a:rPr lang="en-GB" sz="2000" dirty="0"/>
              <a:t>Identified gaps in hospitality-specific EDI events.</a:t>
            </a:r>
          </a:p>
          <a:p>
            <a:pPr lvl="1"/>
            <a:r>
              <a:rPr lang="en-GB" sz="2000" dirty="0"/>
              <a:t>Highlighted Marriott’s focus on leadership diversity and Hilton’s initiatives on cultural competency </a:t>
            </a:r>
            <a:r>
              <a:rPr lang="pt-BR" sz="2000" dirty="0"/>
              <a:t>(Selin, 2022; Russo, Figueira and Mataruna-dos Santos, 2023).</a:t>
            </a:r>
            <a:endParaRPr lang="en-GB" sz="2000" dirty="0"/>
          </a:p>
          <a:p>
            <a:pPr lvl="1"/>
            <a:r>
              <a:rPr lang="en-GB" sz="2000" dirty="0"/>
              <a:t>Conducted stakeholder interviews to assess demand for actionable EDI solutions (Lehto et al., 2024).</a:t>
            </a:r>
          </a:p>
          <a:p>
            <a:pPr lvl="1"/>
            <a:r>
              <a:rPr lang="en-GB" sz="2000" dirty="0" err="1"/>
              <a:t>Analyzed</a:t>
            </a:r>
            <a:r>
              <a:rPr lang="en-GB" sz="2000" dirty="0"/>
              <a:t> competitors to emphasize this event’s unique focus on EDI in hospitality operations (Hung et al., 2024).</a:t>
            </a:r>
          </a:p>
          <a:p>
            <a:r>
              <a:rPr lang="en-GB" sz="2400" b="1" dirty="0"/>
              <a:t>Risk Assessment</a:t>
            </a:r>
          </a:p>
          <a:p>
            <a:pPr lvl="1"/>
            <a:r>
              <a:rPr lang="en-GB" sz="2000" dirty="0"/>
              <a:t>Developed COVID-19 contingency plans for virtual or hybrid event formats (</a:t>
            </a:r>
            <a:r>
              <a:rPr lang="en-GB" sz="2000" dirty="0" err="1"/>
              <a:t>Hahang</a:t>
            </a:r>
            <a:r>
              <a:rPr lang="en-GB" sz="2000" dirty="0"/>
              <a:t>, Bayraktar and Jiménez, 2022).</a:t>
            </a:r>
          </a:p>
          <a:p>
            <a:pPr lvl="1"/>
            <a:r>
              <a:rPr lang="en-GB" sz="2000" dirty="0"/>
              <a:t>Reviewed venue cancellation and refund policies to protect financial investments.</a:t>
            </a:r>
          </a:p>
          <a:p>
            <a:r>
              <a:rPr lang="en-GB" sz="2400" b="1" dirty="0"/>
              <a:t>Sustainability Measures</a:t>
            </a:r>
          </a:p>
          <a:p>
            <a:pPr lvl="1"/>
            <a:r>
              <a:rPr lang="en-GB" sz="2000" dirty="0"/>
              <a:t>Implementing digital ticketing to reduce environmental impact.</a:t>
            </a:r>
          </a:p>
          <a:p>
            <a:pPr lvl="1"/>
            <a:r>
              <a:rPr lang="en-GB" sz="2000" dirty="0"/>
              <a:t>Offering eco-friendly catering options with reusable or compostable materials (</a:t>
            </a:r>
            <a:r>
              <a:rPr lang="en-GB" sz="2000" dirty="0" err="1"/>
              <a:t>Xess</a:t>
            </a:r>
            <a:r>
              <a:rPr lang="en-GB" sz="2000" dirty="0"/>
              <a:t>, </a:t>
            </a:r>
            <a:r>
              <a:rPr lang="en-GB" sz="2000" dirty="0" err="1"/>
              <a:t>Bhargave</a:t>
            </a:r>
            <a:r>
              <a:rPr lang="en-GB" sz="2000" dirty="0"/>
              <a:t> and Kumar, 2021).</a:t>
            </a:r>
          </a:p>
        </p:txBody>
      </p:sp>
    </p:spTree>
    <p:extLst>
      <p:ext uri="{BB962C8B-B14F-4D97-AF65-F5344CB8AC3E}">
        <p14:creationId xmlns:p14="http://schemas.microsoft.com/office/powerpoint/2010/main" val="1526262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781A2-ED48-0613-795D-383F70699EFA}"/>
              </a:ext>
            </a:extLst>
          </p:cNvPr>
          <p:cNvSpPr>
            <a:spLocks noGrp="1"/>
          </p:cNvSpPr>
          <p:nvPr>
            <p:ph type="title"/>
          </p:nvPr>
        </p:nvSpPr>
        <p:spPr>
          <a:xfrm>
            <a:off x="2231136" y="355600"/>
            <a:ext cx="7729728" cy="1188720"/>
          </a:xfrm>
        </p:spPr>
        <p:txBody>
          <a:bodyPr/>
          <a:lstStyle/>
          <a:p>
            <a:r>
              <a:rPr lang="en-US" dirty="0"/>
              <a:t>Value proposition </a:t>
            </a:r>
            <a:endParaRPr lang="en-GB" dirty="0"/>
          </a:p>
        </p:txBody>
      </p:sp>
      <p:sp>
        <p:nvSpPr>
          <p:cNvPr id="3" name="Content Placeholder 2">
            <a:extLst>
              <a:ext uri="{FF2B5EF4-FFF2-40B4-BE49-F238E27FC236}">
                <a16:creationId xmlns:a16="http://schemas.microsoft.com/office/drawing/2014/main" id="{DFA81CC0-8B16-6BAF-7442-189397784D11}"/>
              </a:ext>
            </a:extLst>
          </p:cNvPr>
          <p:cNvSpPr>
            <a:spLocks noGrp="1"/>
          </p:cNvSpPr>
          <p:nvPr>
            <p:ph idx="1"/>
          </p:nvPr>
        </p:nvSpPr>
        <p:spPr>
          <a:xfrm>
            <a:off x="2231136" y="1866900"/>
            <a:ext cx="7729728" cy="4635500"/>
          </a:xfrm>
        </p:spPr>
        <p:txBody>
          <a:bodyPr>
            <a:normAutofit lnSpcReduction="10000"/>
          </a:bodyPr>
          <a:lstStyle/>
          <a:p>
            <a:r>
              <a:rPr lang="en-GB" sz="2000" b="1" dirty="0"/>
              <a:t>Supports Global Goals: </a:t>
            </a:r>
            <a:r>
              <a:rPr lang="en-GB" sz="2000" dirty="0"/>
              <a:t>Aligns with UN’s Sustainable Development Goals (SDG 5: Gender Equality, SDG 8: Decent Work and Economic Growth) (</a:t>
            </a:r>
            <a:r>
              <a:rPr lang="en-GB" sz="2000" dirty="0" err="1"/>
              <a:t>Kreinin</a:t>
            </a:r>
            <a:r>
              <a:rPr lang="en-GB" sz="2000" dirty="0"/>
              <a:t> and Aigner, 2022, p. 8; </a:t>
            </a:r>
            <a:r>
              <a:rPr lang="en-GB" sz="2000" dirty="0" err="1"/>
              <a:t>Birdthistle</a:t>
            </a:r>
            <a:r>
              <a:rPr lang="en-GB" sz="2000" dirty="0"/>
              <a:t> and Hales, 2023).</a:t>
            </a:r>
          </a:p>
          <a:p>
            <a:r>
              <a:rPr lang="en-GB" sz="2000" b="1" dirty="0"/>
              <a:t>Fills Industry Gaps: </a:t>
            </a:r>
            <a:r>
              <a:rPr lang="en-GB" sz="2000" dirty="0"/>
              <a:t>Addresses the lack of EDI-focused events specific to the hospitality sector.</a:t>
            </a:r>
          </a:p>
          <a:p>
            <a:r>
              <a:rPr lang="en-GB" sz="2000" b="1" dirty="0"/>
              <a:t>Facilitates Collaboration: </a:t>
            </a:r>
            <a:r>
              <a:rPr lang="en-GB" sz="2000" dirty="0"/>
              <a:t>Provides a platform for industry leaders to share actionable insights and best practices (Brun, </a:t>
            </a:r>
            <a:r>
              <a:rPr lang="en-GB" sz="2000" dirty="0" err="1"/>
              <a:t>Karaosman</a:t>
            </a:r>
            <a:r>
              <a:rPr lang="en-GB" sz="2000" dirty="0"/>
              <a:t> and Barresi, 2020).</a:t>
            </a:r>
          </a:p>
          <a:p>
            <a:r>
              <a:rPr lang="en-GB" sz="2000" b="1" dirty="0"/>
              <a:t>Drives Innovation: </a:t>
            </a:r>
            <a:r>
              <a:rPr lang="en-GB" sz="2000" dirty="0"/>
              <a:t>Encourages the adoption of innovative EDI strategies in workplace diversity, cultural competency, and accessibility (Akter et al., 2022).</a:t>
            </a:r>
          </a:p>
          <a:p>
            <a:r>
              <a:rPr lang="en-GB" sz="2000" b="1" dirty="0"/>
              <a:t>Enhances Branding: </a:t>
            </a:r>
            <a:r>
              <a:rPr lang="en-GB" sz="2000" dirty="0"/>
              <a:t>Positions participating organizations as leaders in sustainability and inclusivity within the hospitality industry (</a:t>
            </a:r>
            <a:r>
              <a:rPr lang="en-GB" sz="2000" dirty="0" err="1"/>
              <a:t>Kondapatti</a:t>
            </a:r>
            <a:r>
              <a:rPr lang="en-GB" sz="2000" dirty="0"/>
              <a:t> </a:t>
            </a:r>
            <a:r>
              <a:rPr lang="en-GB" sz="2000" dirty="0" err="1"/>
              <a:t>Chandiran</a:t>
            </a:r>
            <a:r>
              <a:rPr lang="en-GB" sz="2000" dirty="0"/>
              <a:t>, 2021).</a:t>
            </a:r>
          </a:p>
        </p:txBody>
      </p:sp>
    </p:spTree>
    <p:extLst>
      <p:ext uri="{BB962C8B-B14F-4D97-AF65-F5344CB8AC3E}">
        <p14:creationId xmlns:p14="http://schemas.microsoft.com/office/powerpoint/2010/main" val="704757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AC7F9-090A-C26E-DC7A-82C42FAFA709}"/>
              </a:ext>
            </a:extLst>
          </p:cNvPr>
          <p:cNvSpPr>
            <a:spLocks noGrp="1"/>
          </p:cNvSpPr>
          <p:nvPr>
            <p:ph type="title"/>
          </p:nvPr>
        </p:nvSpPr>
        <p:spPr>
          <a:xfrm>
            <a:off x="2231136" y="710692"/>
            <a:ext cx="7729728" cy="1188720"/>
          </a:xfrm>
        </p:spPr>
        <p:txBody>
          <a:bodyPr/>
          <a:lstStyle/>
          <a:p>
            <a:r>
              <a:rPr lang="en-US" dirty="0"/>
              <a:t>Recommendations</a:t>
            </a:r>
            <a:endParaRPr lang="en-GB" dirty="0"/>
          </a:p>
        </p:txBody>
      </p:sp>
      <p:sp>
        <p:nvSpPr>
          <p:cNvPr id="3" name="Content Placeholder 2">
            <a:extLst>
              <a:ext uri="{FF2B5EF4-FFF2-40B4-BE49-F238E27FC236}">
                <a16:creationId xmlns:a16="http://schemas.microsoft.com/office/drawing/2014/main" id="{D8BF743F-E46B-74C3-785E-8220712BEA96}"/>
              </a:ext>
            </a:extLst>
          </p:cNvPr>
          <p:cNvSpPr>
            <a:spLocks noGrp="1"/>
          </p:cNvSpPr>
          <p:nvPr>
            <p:ph idx="1"/>
          </p:nvPr>
        </p:nvSpPr>
        <p:spPr>
          <a:xfrm>
            <a:off x="2231136" y="2247900"/>
            <a:ext cx="7729728" cy="3492127"/>
          </a:xfrm>
        </p:spPr>
        <p:txBody>
          <a:bodyPr>
            <a:normAutofit fontScale="92500" lnSpcReduction="20000"/>
          </a:bodyPr>
          <a:lstStyle/>
          <a:p>
            <a:r>
              <a:rPr lang="en-GB" sz="2800" dirty="0"/>
              <a:t>Key Steps to Ensure Success</a:t>
            </a:r>
          </a:p>
          <a:p>
            <a:pPr lvl="1"/>
            <a:r>
              <a:rPr lang="en-GB" sz="2400" dirty="0"/>
              <a:t>Launch early marketing campaigns to drive ticket sales.</a:t>
            </a:r>
          </a:p>
          <a:p>
            <a:pPr lvl="1"/>
            <a:r>
              <a:rPr lang="en-GB" sz="2400" dirty="0"/>
              <a:t>Build partnerships with EDI-focused organizations and media outlets.</a:t>
            </a:r>
          </a:p>
          <a:p>
            <a:pPr lvl="1"/>
            <a:r>
              <a:rPr lang="en-GB" sz="2400" dirty="0"/>
              <a:t>Implement feedback mechanisms for continuous improvement.</a:t>
            </a:r>
          </a:p>
          <a:p>
            <a:r>
              <a:rPr lang="en-GB" sz="2800" dirty="0"/>
              <a:t>Future Prospects</a:t>
            </a:r>
          </a:p>
          <a:p>
            <a:pPr lvl="1"/>
            <a:r>
              <a:rPr lang="en-GB" sz="2400" dirty="0"/>
              <a:t>Establish the event as an annual platform to champion EDI in hospitality.</a:t>
            </a:r>
          </a:p>
        </p:txBody>
      </p:sp>
    </p:spTree>
    <p:extLst>
      <p:ext uri="{BB962C8B-B14F-4D97-AF65-F5344CB8AC3E}">
        <p14:creationId xmlns:p14="http://schemas.microsoft.com/office/powerpoint/2010/main" val="479791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E8464-C640-285F-7470-4AB0DF6E519B}"/>
              </a:ext>
            </a:extLst>
          </p:cNvPr>
          <p:cNvSpPr>
            <a:spLocks noGrp="1"/>
          </p:cNvSpPr>
          <p:nvPr>
            <p:ph type="title"/>
          </p:nvPr>
        </p:nvSpPr>
        <p:spPr>
          <a:xfrm>
            <a:off x="2243836" y="0"/>
            <a:ext cx="7729728" cy="1188720"/>
          </a:xfrm>
        </p:spPr>
        <p:txBody>
          <a:bodyPr/>
          <a:lstStyle/>
          <a:p>
            <a:r>
              <a:rPr lang="en-US" dirty="0"/>
              <a:t>Gannt Chart </a:t>
            </a:r>
          </a:p>
        </p:txBody>
      </p:sp>
      <p:sp>
        <p:nvSpPr>
          <p:cNvPr id="3" name="Content Placeholder 2">
            <a:extLst>
              <a:ext uri="{FF2B5EF4-FFF2-40B4-BE49-F238E27FC236}">
                <a16:creationId xmlns:a16="http://schemas.microsoft.com/office/drawing/2014/main" id="{FDCF2FA4-E812-0BDE-D156-2F2D57CB10C6}"/>
              </a:ext>
            </a:extLst>
          </p:cNvPr>
          <p:cNvSpPr>
            <a:spLocks noGrp="1"/>
          </p:cNvSpPr>
          <p:nvPr>
            <p:ph idx="1"/>
          </p:nvPr>
        </p:nvSpPr>
        <p:spPr/>
        <p:txBody>
          <a:bodyPr/>
          <a:lstStyle/>
          <a:p>
            <a:r>
              <a:rPr lang="en-US" dirty="0"/>
              <a:t>-</a:t>
            </a:r>
          </a:p>
        </p:txBody>
      </p:sp>
      <p:graphicFrame>
        <p:nvGraphicFramePr>
          <p:cNvPr id="4" name="Table 3">
            <a:extLst>
              <a:ext uri="{FF2B5EF4-FFF2-40B4-BE49-F238E27FC236}">
                <a16:creationId xmlns:a16="http://schemas.microsoft.com/office/drawing/2014/main" id="{FFCB3853-997C-72A2-6D4D-7DBF9F9F09FC}"/>
              </a:ext>
            </a:extLst>
          </p:cNvPr>
          <p:cNvGraphicFramePr>
            <a:graphicFrameLocks noGrp="1"/>
          </p:cNvGraphicFramePr>
          <p:nvPr>
            <p:extLst>
              <p:ext uri="{D42A27DB-BD31-4B8C-83A1-F6EECF244321}">
                <p14:modId xmlns:p14="http://schemas.microsoft.com/office/powerpoint/2010/main" val="3685954545"/>
              </p:ext>
            </p:extLst>
          </p:nvPr>
        </p:nvGraphicFramePr>
        <p:xfrm>
          <a:off x="247650" y="1295393"/>
          <a:ext cx="11722099" cy="4702330"/>
        </p:xfrm>
        <a:graphic>
          <a:graphicData uri="http://schemas.openxmlformats.org/drawingml/2006/table">
            <a:tbl>
              <a:tblPr>
                <a:tableStyleId>{284E427A-3D55-4303-BF80-6455036E1DE7}</a:tableStyleId>
              </a:tblPr>
              <a:tblGrid>
                <a:gridCol w="1374066">
                  <a:extLst>
                    <a:ext uri="{9D8B030D-6E8A-4147-A177-3AD203B41FA5}">
                      <a16:colId xmlns:a16="http://schemas.microsoft.com/office/drawing/2014/main" val="599826506"/>
                    </a:ext>
                  </a:extLst>
                </a:gridCol>
                <a:gridCol w="1374066">
                  <a:extLst>
                    <a:ext uri="{9D8B030D-6E8A-4147-A177-3AD203B41FA5}">
                      <a16:colId xmlns:a16="http://schemas.microsoft.com/office/drawing/2014/main" val="1460300493"/>
                    </a:ext>
                  </a:extLst>
                </a:gridCol>
                <a:gridCol w="1374066">
                  <a:extLst>
                    <a:ext uri="{9D8B030D-6E8A-4147-A177-3AD203B41FA5}">
                      <a16:colId xmlns:a16="http://schemas.microsoft.com/office/drawing/2014/main" val="3312093246"/>
                    </a:ext>
                  </a:extLst>
                </a:gridCol>
                <a:gridCol w="729571">
                  <a:extLst>
                    <a:ext uri="{9D8B030D-6E8A-4147-A177-3AD203B41FA5}">
                      <a16:colId xmlns:a16="http://schemas.microsoft.com/office/drawing/2014/main" val="1097333231"/>
                    </a:ext>
                  </a:extLst>
                </a:gridCol>
                <a:gridCol w="1374066">
                  <a:extLst>
                    <a:ext uri="{9D8B030D-6E8A-4147-A177-3AD203B41FA5}">
                      <a16:colId xmlns:a16="http://schemas.microsoft.com/office/drawing/2014/main" val="2002005476"/>
                    </a:ext>
                  </a:extLst>
                </a:gridCol>
                <a:gridCol w="1374066">
                  <a:extLst>
                    <a:ext uri="{9D8B030D-6E8A-4147-A177-3AD203B41FA5}">
                      <a16:colId xmlns:a16="http://schemas.microsoft.com/office/drawing/2014/main" val="3231901743"/>
                    </a:ext>
                  </a:extLst>
                </a:gridCol>
                <a:gridCol w="1374066">
                  <a:extLst>
                    <a:ext uri="{9D8B030D-6E8A-4147-A177-3AD203B41FA5}">
                      <a16:colId xmlns:a16="http://schemas.microsoft.com/office/drawing/2014/main" val="84512489"/>
                    </a:ext>
                  </a:extLst>
                </a:gridCol>
                <a:gridCol w="1374066">
                  <a:extLst>
                    <a:ext uri="{9D8B030D-6E8A-4147-A177-3AD203B41FA5}">
                      <a16:colId xmlns:a16="http://schemas.microsoft.com/office/drawing/2014/main" val="1397500420"/>
                    </a:ext>
                  </a:extLst>
                </a:gridCol>
                <a:gridCol w="1374066">
                  <a:extLst>
                    <a:ext uri="{9D8B030D-6E8A-4147-A177-3AD203B41FA5}">
                      <a16:colId xmlns:a16="http://schemas.microsoft.com/office/drawing/2014/main" val="3586516501"/>
                    </a:ext>
                  </a:extLst>
                </a:gridCol>
              </a:tblGrid>
              <a:tr h="389076">
                <a:tc>
                  <a:txBody>
                    <a:bodyPr/>
                    <a:lstStyle/>
                    <a:p>
                      <a:r>
                        <a:rPr lang="en-US" sz="1600" b="1"/>
                        <a:t>Task</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b="1"/>
                        <a:t>Responsible Party</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b="1"/>
                        <a:t>Week 1–2</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b="1"/>
                        <a:t>Week 3–4</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b="1"/>
                        <a:t>Week 5–6</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b="1"/>
                        <a:t>Week 7–8</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b="1"/>
                        <a:t>Week 9–10</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b="1"/>
                        <a:t>Week 11</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b="1"/>
                        <a:t>Week 12 (Event Week)</a:t>
                      </a:r>
                      <a:endParaRPr lang="en-US" sz="1600">
                        <a:latin typeface="Times New Roman" panose="02020603050405020304" pitchFamily="18" charset="0"/>
                        <a:cs typeface="Times New Roman" panose="02020603050405020304" pitchFamily="18" charset="0"/>
                      </a:endParaRPr>
                    </a:p>
                  </a:txBody>
                  <a:tcPr marL="9910" marR="9910" marT="4955" marB="4955" anchor="ctr"/>
                </a:tc>
                <a:extLst>
                  <a:ext uri="{0D108BD9-81ED-4DB2-BD59-A6C34878D82A}">
                    <a16:rowId xmlns:a16="http://schemas.microsoft.com/office/drawing/2014/main" val="3597730288"/>
                  </a:ext>
                </a:extLst>
              </a:tr>
              <a:tr h="578482">
                <a:tc>
                  <a:txBody>
                    <a:bodyPr/>
                    <a:lstStyle/>
                    <a:p>
                      <a:r>
                        <a:rPr lang="en-US" sz="1600"/>
                        <a:t>Define event objectives and theme</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Event Manager</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extLst>
                  <a:ext uri="{0D108BD9-81ED-4DB2-BD59-A6C34878D82A}">
                    <a16:rowId xmlns:a16="http://schemas.microsoft.com/office/drawing/2014/main" val="1986346187"/>
                  </a:ext>
                </a:extLst>
              </a:tr>
              <a:tr h="389076">
                <a:tc>
                  <a:txBody>
                    <a:bodyPr/>
                    <a:lstStyle/>
                    <a:p>
                      <a:r>
                        <a:rPr lang="en-US" sz="1600"/>
                        <a:t>Secure venue (QEII Centre)</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Logistics Coordinator</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extLst>
                  <a:ext uri="{0D108BD9-81ED-4DB2-BD59-A6C34878D82A}">
                    <a16:rowId xmlns:a16="http://schemas.microsoft.com/office/drawing/2014/main" val="679980214"/>
                  </a:ext>
                </a:extLst>
              </a:tr>
              <a:tr h="389076">
                <a:tc>
                  <a:txBody>
                    <a:bodyPr/>
                    <a:lstStyle/>
                    <a:p>
                      <a:r>
                        <a:rPr lang="en-US" sz="1600"/>
                        <a:t>Contact and confirm speakers</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dirty="0"/>
                        <a:t>Program Coordinator</a:t>
                      </a:r>
                      <a:endParaRPr lang="en-US" sz="1600" dirty="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extLst>
                  <a:ext uri="{0D108BD9-81ED-4DB2-BD59-A6C34878D82A}">
                    <a16:rowId xmlns:a16="http://schemas.microsoft.com/office/drawing/2014/main" val="2550595987"/>
                  </a:ext>
                </a:extLst>
              </a:tr>
              <a:tr h="389076">
                <a:tc>
                  <a:txBody>
                    <a:bodyPr/>
                    <a:lstStyle/>
                    <a:p>
                      <a:r>
                        <a:rPr lang="en-US" sz="1600"/>
                        <a:t>Develop budget and secure funding</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Finance Lead</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extLst>
                  <a:ext uri="{0D108BD9-81ED-4DB2-BD59-A6C34878D82A}">
                    <a16:rowId xmlns:a16="http://schemas.microsoft.com/office/drawing/2014/main" val="2499727252"/>
                  </a:ext>
                </a:extLst>
              </a:tr>
              <a:tr h="389076">
                <a:tc>
                  <a:txBody>
                    <a:bodyPr/>
                    <a:lstStyle/>
                    <a:p>
                      <a:r>
                        <a:rPr lang="en-US" sz="1600"/>
                        <a:t>Design marketing materials</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Marketing Team</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extLst>
                  <a:ext uri="{0D108BD9-81ED-4DB2-BD59-A6C34878D82A}">
                    <a16:rowId xmlns:a16="http://schemas.microsoft.com/office/drawing/2014/main" val="2159688315"/>
                  </a:ext>
                </a:extLst>
              </a:tr>
              <a:tr h="563553">
                <a:tc>
                  <a:txBody>
                    <a:bodyPr/>
                    <a:lstStyle/>
                    <a:p>
                      <a:r>
                        <a:rPr lang="en-US" sz="1600"/>
                        <a:t>Launch marketing campaign</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Marketing Team</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r>
                        <a:rPr lang="en-US" sz="1600"/>
                        <a:t>✅</a:t>
                      </a:r>
                      <a:endParaRPr lang="en-US" sz="1600">
                        <a:latin typeface="Times New Roman" panose="02020603050405020304" pitchFamily="18" charset="0"/>
                        <a:cs typeface="Times New Roman" panose="02020603050405020304" pitchFamily="18" charset="0"/>
                      </a:endParaRPr>
                    </a:p>
                  </a:txBody>
                  <a:tcPr marL="9910" marR="9910" marT="4955" marB="4955" anchor="ctr"/>
                </a:tc>
                <a:tc>
                  <a:txBody>
                    <a:bodyPr/>
                    <a:lstStyle/>
                    <a:p>
                      <a:endParaRPr lang="en-US" sz="1600" dirty="0">
                        <a:latin typeface="Times New Roman" panose="02020603050405020304" pitchFamily="18" charset="0"/>
                        <a:cs typeface="Times New Roman" panose="02020603050405020304" pitchFamily="18" charset="0"/>
                      </a:endParaRPr>
                    </a:p>
                  </a:txBody>
                  <a:tcPr marL="9910" marR="9910" marT="4955" marB="4955" anchor="ctr"/>
                </a:tc>
                <a:extLst>
                  <a:ext uri="{0D108BD9-81ED-4DB2-BD59-A6C34878D82A}">
                    <a16:rowId xmlns:a16="http://schemas.microsoft.com/office/drawing/2014/main" val="1788060370"/>
                  </a:ext>
                </a:extLst>
              </a:tr>
            </a:tbl>
          </a:graphicData>
        </a:graphic>
      </p:graphicFrame>
    </p:spTree>
    <p:extLst>
      <p:ext uri="{BB962C8B-B14F-4D97-AF65-F5344CB8AC3E}">
        <p14:creationId xmlns:p14="http://schemas.microsoft.com/office/powerpoint/2010/main" val="15315586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20DB7-2E59-83EC-28DE-22FB571C11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7B399A-ECC0-A0F0-5A10-94A33DA472B8}"/>
              </a:ext>
            </a:extLst>
          </p:cNvPr>
          <p:cNvSpPr>
            <a:spLocks noGrp="1"/>
          </p:cNvSpPr>
          <p:nvPr>
            <p:ph type="title"/>
          </p:nvPr>
        </p:nvSpPr>
        <p:spPr>
          <a:xfrm>
            <a:off x="2231136" y="-266700"/>
            <a:ext cx="7729728" cy="1188720"/>
          </a:xfrm>
        </p:spPr>
        <p:txBody>
          <a:bodyPr/>
          <a:lstStyle/>
          <a:p>
            <a:r>
              <a:rPr lang="en-US" dirty="0"/>
              <a:t>Gannt Chart </a:t>
            </a:r>
          </a:p>
        </p:txBody>
      </p:sp>
      <p:sp>
        <p:nvSpPr>
          <p:cNvPr id="3" name="Content Placeholder 2">
            <a:extLst>
              <a:ext uri="{FF2B5EF4-FFF2-40B4-BE49-F238E27FC236}">
                <a16:creationId xmlns:a16="http://schemas.microsoft.com/office/drawing/2014/main" id="{8A271934-DECE-EC79-6171-CD882BBDBF4F}"/>
              </a:ext>
            </a:extLst>
          </p:cNvPr>
          <p:cNvSpPr>
            <a:spLocks noGrp="1"/>
          </p:cNvSpPr>
          <p:nvPr>
            <p:ph idx="1"/>
          </p:nvPr>
        </p:nvSpPr>
        <p:spPr/>
        <p:txBody>
          <a:bodyPr/>
          <a:lstStyle/>
          <a:p>
            <a:r>
              <a:rPr lang="en-US" dirty="0"/>
              <a:t>-</a:t>
            </a:r>
          </a:p>
        </p:txBody>
      </p:sp>
      <p:graphicFrame>
        <p:nvGraphicFramePr>
          <p:cNvPr id="4" name="Table 3">
            <a:extLst>
              <a:ext uri="{FF2B5EF4-FFF2-40B4-BE49-F238E27FC236}">
                <a16:creationId xmlns:a16="http://schemas.microsoft.com/office/drawing/2014/main" id="{DB7D381D-85C9-E71B-2101-954C0823AE28}"/>
              </a:ext>
            </a:extLst>
          </p:cNvPr>
          <p:cNvGraphicFramePr>
            <a:graphicFrameLocks noGrp="1"/>
          </p:cNvGraphicFramePr>
          <p:nvPr>
            <p:extLst>
              <p:ext uri="{D42A27DB-BD31-4B8C-83A1-F6EECF244321}">
                <p14:modId xmlns:p14="http://schemas.microsoft.com/office/powerpoint/2010/main" val="43451960"/>
              </p:ext>
            </p:extLst>
          </p:nvPr>
        </p:nvGraphicFramePr>
        <p:xfrm>
          <a:off x="266700" y="1219200"/>
          <a:ext cx="11722095" cy="5126262"/>
        </p:xfrm>
        <a:graphic>
          <a:graphicData uri="http://schemas.openxmlformats.org/drawingml/2006/table">
            <a:tbl>
              <a:tblPr>
                <a:tableStyleId>{284E427A-3D55-4303-BF80-6455036E1DE7}</a:tableStyleId>
              </a:tblPr>
              <a:tblGrid>
                <a:gridCol w="1302455">
                  <a:extLst>
                    <a:ext uri="{9D8B030D-6E8A-4147-A177-3AD203B41FA5}">
                      <a16:colId xmlns:a16="http://schemas.microsoft.com/office/drawing/2014/main" val="599826506"/>
                    </a:ext>
                  </a:extLst>
                </a:gridCol>
                <a:gridCol w="1302455">
                  <a:extLst>
                    <a:ext uri="{9D8B030D-6E8A-4147-A177-3AD203B41FA5}">
                      <a16:colId xmlns:a16="http://schemas.microsoft.com/office/drawing/2014/main" val="1460300493"/>
                    </a:ext>
                  </a:extLst>
                </a:gridCol>
                <a:gridCol w="1302455">
                  <a:extLst>
                    <a:ext uri="{9D8B030D-6E8A-4147-A177-3AD203B41FA5}">
                      <a16:colId xmlns:a16="http://schemas.microsoft.com/office/drawing/2014/main" val="3312093246"/>
                    </a:ext>
                  </a:extLst>
                </a:gridCol>
                <a:gridCol w="1302455">
                  <a:extLst>
                    <a:ext uri="{9D8B030D-6E8A-4147-A177-3AD203B41FA5}">
                      <a16:colId xmlns:a16="http://schemas.microsoft.com/office/drawing/2014/main" val="1097333231"/>
                    </a:ext>
                  </a:extLst>
                </a:gridCol>
                <a:gridCol w="1302455">
                  <a:extLst>
                    <a:ext uri="{9D8B030D-6E8A-4147-A177-3AD203B41FA5}">
                      <a16:colId xmlns:a16="http://schemas.microsoft.com/office/drawing/2014/main" val="2002005476"/>
                    </a:ext>
                  </a:extLst>
                </a:gridCol>
                <a:gridCol w="1302455">
                  <a:extLst>
                    <a:ext uri="{9D8B030D-6E8A-4147-A177-3AD203B41FA5}">
                      <a16:colId xmlns:a16="http://schemas.microsoft.com/office/drawing/2014/main" val="3231901743"/>
                    </a:ext>
                  </a:extLst>
                </a:gridCol>
                <a:gridCol w="1302455">
                  <a:extLst>
                    <a:ext uri="{9D8B030D-6E8A-4147-A177-3AD203B41FA5}">
                      <a16:colId xmlns:a16="http://schemas.microsoft.com/office/drawing/2014/main" val="84512489"/>
                    </a:ext>
                  </a:extLst>
                </a:gridCol>
                <a:gridCol w="1302455">
                  <a:extLst>
                    <a:ext uri="{9D8B030D-6E8A-4147-A177-3AD203B41FA5}">
                      <a16:colId xmlns:a16="http://schemas.microsoft.com/office/drawing/2014/main" val="1397500420"/>
                    </a:ext>
                  </a:extLst>
                </a:gridCol>
                <a:gridCol w="1302455">
                  <a:extLst>
                    <a:ext uri="{9D8B030D-6E8A-4147-A177-3AD203B41FA5}">
                      <a16:colId xmlns:a16="http://schemas.microsoft.com/office/drawing/2014/main" val="3586516501"/>
                    </a:ext>
                  </a:extLst>
                </a:gridCol>
              </a:tblGrid>
              <a:tr h="668200">
                <a:tc>
                  <a:txBody>
                    <a:bodyPr/>
                    <a:lstStyle/>
                    <a:p>
                      <a:r>
                        <a:rPr lang="en-US" sz="1400">
                          <a:latin typeface="+mj-lt"/>
                        </a:rPr>
                        <a:t>Open registration portal</a:t>
                      </a:r>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Admin Team</a:t>
                      </a:r>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t>
                      </a:r>
                      <a:endParaRPr lang="en-US" sz="1400">
                        <a:latin typeface="+mj-lt"/>
                        <a:cs typeface="Times New Roman" panose="02020603050405020304" pitchFamily="18" charset="0"/>
                      </a:endParaRPr>
                    </a:p>
                  </a:txBody>
                  <a:tcPr marL="9910" marR="9910" marT="4955" marB="4955" anchor="ctr"/>
                </a:tc>
                <a:tc>
                  <a:txBody>
                    <a:bodyPr/>
                    <a:lstStyle/>
                    <a:p>
                      <a:r>
                        <a:rPr lang="en-US" sz="1400" dirty="0">
                          <a:latin typeface="+mj-lt"/>
                        </a:rPr>
                        <a:t>✅</a:t>
                      </a:r>
                      <a:endParaRPr lang="en-US" sz="1400" dirty="0">
                        <a:latin typeface="+mj-lt"/>
                        <a:cs typeface="Times New Roman" panose="02020603050405020304" pitchFamily="18" charset="0"/>
                      </a:endParaRPr>
                    </a:p>
                  </a:txBody>
                  <a:tcPr marL="9910" marR="9910" marT="4955" marB="4955" anchor="ctr"/>
                </a:tc>
                <a:tc>
                  <a:txBody>
                    <a:bodyPr/>
                    <a:lstStyle/>
                    <a:p>
                      <a:r>
                        <a:rPr lang="en-US" sz="1400">
                          <a:latin typeface="+mj-lt"/>
                        </a:rPr>
                        <a:t>✅</a:t>
                      </a:r>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t>
                      </a:r>
                      <a:endParaRPr lang="en-US" sz="1400">
                        <a:latin typeface="+mj-lt"/>
                        <a:cs typeface="Times New Roman" panose="02020603050405020304" pitchFamily="18" charset="0"/>
                      </a:endParaRPr>
                    </a:p>
                  </a:txBody>
                  <a:tcPr marL="9910" marR="9910" marT="4955" marB="4955" anchor="ctr"/>
                </a:tc>
                <a:tc>
                  <a:txBody>
                    <a:bodyPr/>
                    <a:lstStyle/>
                    <a:p>
                      <a:r>
                        <a:rPr lang="en-US" sz="1400" dirty="0">
                          <a:latin typeface="+mj-lt"/>
                        </a:rPr>
                        <a:t>✅</a:t>
                      </a:r>
                      <a:endParaRPr lang="en-US" sz="1400" dirty="0">
                        <a:latin typeface="+mj-lt"/>
                        <a:cs typeface="Times New Roman" panose="02020603050405020304" pitchFamily="18" charset="0"/>
                      </a:endParaRPr>
                    </a:p>
                  </a:txBody>
                  <a:tcPr marL="9910" marR="9910" marT="4955" marB="4955" anchor="ctr"/>
                </a:tc>
                <a:extLst>
                  <a:ext uri="{0D108BD9-81ED-4DB2-BD59-A6C34878D82A}">
                    <a16:rowId xmlns:a16="http://schemas.microsoft.com/office/drawing/2014/main" val="4177323356"/>
                  </a:ext>
                </a:extLst>
              </a:tr>
              <a:tr h="448862">
                <a:tc>
                  <a:txBody>
                    <a:bodyPr/>
                    <a:lstStyle/>
                    <a:p>
                      <a:r>
                        <a:rPr lang="en-US" sz="1400">
                          <a:latin typeface="+mj-lt"/>
                        </a:rPr>
                        <a:t>Confirm catering order</a:t>
                      </a:r>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Logistics Coordinator</a:t>
                      </a:r>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t>
                      </a:r>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t>
                      </a:r>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extLst>
                  <a:ext uri="{0D108BD9-81ED-4DB2-BD59-A6C34878D82A}">
                    <a16:rowId xmlns:a16="http://schemas.microsoft.com/office/drawing/2014/main" val="379003552"/>
                  </a:ext>
                </a:extLst>
              </a:tr>
              <a:tr h="668200">
                <a:tc>
                  <a:txBody>
                    <a:bodyPr/>
                    <a:lstStyle/>
                    <a:p>
                      <a:r>
                        <a:rPr lang="en-US" sz="1400">
                          <a:latin typeface="+mj-lt"/>
                        </a:rPr>
                        <a:t>Arrange A/V equipment and tech support</a:t>
                      </a:r>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Technical Lead</a:t>
                      </a:r>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t>
                      </a:r>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t>
                      </a:r>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t>
                      </a:r>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extLst>
                  <a:ext uri="{0D108BD9-81ED-4DB2-BD59-A6C34878D82A}">
                    <a16:rowId xmlns:a16="http://schemas.microsoft.com/office/drawing/2014/main" val="8622513"/>
                  </a:ext>
                </a:extLst>
              </a:tr>
              <a:tr h="668200">
                <a:tc>
                  <a:txBody>
                    <a:bodyPr/>
                    <a:lstStyle/>
                    <a:p>
                      <a:r>
                        <a:rPr lang="en-US" sz="1400" dirty="0">
                          <a:latin typeface="+mj-lt"/>
                        </a:rPr>
                        <a:t>Recruit and schedule staff/security</a:t>
                      </a:r>
                      <a:endParaRPr lang="en-US" sz="1400" dirty="0">
                        <a:latin typeface="+mj-lt"/>
                        <a:cs typeface="Times New Roman" panose="02020603050405020304" pitchFamily="18" charset="0"/>
                      </a:endParaRPr>
                    </a:p>
                  </a:txBody>
                  <a:tcPr marL="9910" marR="9910" marT="4955" marB="4955" anchor="ctr"/>
                </a:tc>
                <a:tc>
                  <a:txBody>
                    <a:bodyPr/>
                    <a:lstStyle/>
                    <a:p>
                      <a:r>
                        <a:rPr lang="en-US" sz="1400">
                          <a:latin typeface="+mj-lt"/>
                        </a:rPr>
                        <a:t>HR Coordinator</a:t>
                      </a:r>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t>
                      </a:r>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t>
                      </a:r>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extLst>
                  <a:ext uri="{0D108BD9-81ED-4DB2-BD59-A6C34878D82A}">
                    <a16:rowId xmlns:a16="http://schemas.microsoft.com/office/drawing/2014/main" val="571199872"/>
                  </a:ext>
                </a:extLst>
              </a:tr>
              <a:tr h="668200">
                <a:tc>
                  <a:txBody>
                    <a:bodyPr/>
                    <a:lstStyle/>
                    <a:p>
                      <a:r>
                        <a:rPr lang="en-US" sz="1400">
                          <a:latin typeface="+mj-lt"/>
                        </a:rPr>
                        <a:t>Prepare printed materials (badges, signage)</a:t>
                      </a:r>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Admin/Design Team</a:t>
                      </a:r>
                      <a:endParaRPr lang="en-US" sz="1400">
                        <a:latin typeface="+mj-lt"/>
                        <a:cs typeface="Times New Roman" panose="02020603050405020304" pitchFamily="18" charset="0"/>
                      </a:endParaRPr>
                    </a:p>
                  </a:txBody>
                  <a:tcPr marL="9910" marR="9910" marT="4955" marB="4955" anchor="ctr"/>
                </a:tc>
                <a:tc>
                  <a:txBody>
                    <a:bodyPr/>
                    <a:lstStyle/>
                    <a:p>
                      <a:endParaRPr lang="en-US" sz="1400" dirty="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t>
                      </a:r>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t>
                      </a:r>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extLst>
                  <a:ext uri="{0D108BD9-81ED-4DB2-BD59-A6C34878D82A}">
                    <a16:rowId xmlns:a16="http://schemas.microsoft.com/office/drawing/2014/main" val="4288878257"/>
                  </a:ext>
                </a:extLst>
              </a:tr>
              <a:tr h="668200">
                <a:tc>
                  <a:txBody>
                    <a:bodyPr/>
                    <a:lstStyle/>
                    <a:p>
                      <a:r>
                        <a:rPr lang="en-US" sz="1400">
                          <a:latin typeface="+mj-lt"/>
                        </a:rPr>
                        <a:t>Final site inspection and logistics check</a:t>
                      </a:r>
                      <a:endParaRPr lang="en-US" sz="1400">
                        <a:latin typeface="+mj-lt"/>
                        <a:cs typeface="Times New Roman" panose="02020603050405020304" pitchFamily="18" charset="0"/>
                      </a:endParaRPr>
                    </a:p>
                  </a:txBody>
                  <a:tcPr marL="9910" marR="9910" marT="4955" marB="4955" anchor="ctr"/>
                </a:tc>
                <a:tc>
                  <a:txBody>
                    <a:bodyPr/>
                    <a:lstStyle/>
                    <a:p>
                      <a:r>
                        <a:rPr lang="en-US" sz="1400" dirty="0">
                          <a:latin typeface="+mj-lt"/>
                        </a:rPr>
                        <a:t>Event Manager</a:t>
                      </a:r>
                      <a:endParaRPr lang="en-US" sz="1400" dirty="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t>
                      </a:r>
                      <a:endParaRPr lang="en-US" sz="1400">
                        <a:latin typeface="+mj-lt"/>
                        <a:cs typeface="Times New Roman" panose="02020603050405020304" pitchFamily="18" charset="0"/>
                      </a:endParaRPr>
                    </a:p>
                  </a:txBody>
                  <a:tcPr marL="9910" marR="9910" marT="4955" marB="4955" anchor="ctr"/>
                </a:tc>
                <a:tc>
                  <a:txBody>
                    <a:bodyPr/>
                    <a:lstStyle/>
                    <a:p>
                      <a:endParaRPr lang="en-US" sz="1400" dirty="0">
                        <a:latin typeface="+mj-lt"/>
                        <a:cs typeface="Times New Roman" panose="02020603050405020304" pitchFamily="18" charset="0"/>
                      </a:endParaRPr>
                    </a:p>
                  </a:txBody>
                  <a:tcPr marL="9910" marR="9910" marT="4955" marB="4955" anchor="ctr"/>
                </a:tc>
                <a:extLst>
                  <a:ext uri="{0D108BD9-81ED-4DB2-BD59-A6C34878D82A}">
                    <a16:rowId xmlns:a16="http://schemas.microsoft.com/office/drawing/2014/main" val="1288234698"/>
                  </a:ext>
                </a:extLst>
              </a:tr>
              <a:tr h="668200">
                <a:tc>
                  <a:txBody>
                    <a:bodyPr/>
                    <a:lstStyle/>
                    <a:p>
                      <a:r>
                        <a:rPr lang="en-US" sz="1400">
                          <a:latin typeface="+mj-lt"/>
                        </a:rPr>
                        <a:t>Event day management &amp; execution</a:t>
                      </a:r>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All Teams</a:t>
                      </a:r>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a:t>
                      </a:r>
                      <a:endParaRPr lang="en-US" sz="1400">
                        <a:latin typeface="+mj-lt"/>
                        <a:cs typeface="Times New Roman" panose="02020603050405020304" pitchFamily="18" charset="0"/>
                      </a:endParaRPr>
                    </a:p>
                  </a:txBody>
                  <a:tcPr marL="9910" marR="9910" marT="4955" marB="4955" anchor="ctr"/>
                </a:tc>
                <a:extLst>
                  <a:ext uri="{0D108BD9-81ED-4DB2-BD59-A6C34878D82A}">
                    <a16:rowId xmlns:a16="http://schemas.microsoft.com/office/drawing/2014/main" val="2607479773"/>
                  </a:ext>
                </a:extLst>
              </a:tr>
              <a:tr h="668200">
                <a:tc>
                  <a:txBody>
                    <a:bodyPr/>
                    <a:lstStyle/>
                    <a:p>
                      <a:r>
                        <a:rPr lang="en-US" sz="1400">
                          <a:latin typeface="+mj-lt"/>
                        </a:rPr>
                        <a:t>Post-event evaluation and follow-up</a:t>
                      </a:r>
                      <a:endParaRPr lang="en-US" sz="1400">
                        <a:latin typeface="+mj-lt"/>
                        <a:cs typeface="Times New Roman" panose="02020603050405020304" pitchFamily="18" charset="0"/>
                      </a:endParaRPr>
                    </a:p>
                  </a:txBody>
                  <a:tcPr marL="9910" marR="9910" marT="4955" marB="4955" anchor="ctr"/>
                </a:tc>
                <a:tc>
                  <a:txBody>
                    <a:bodyPr/>
                    <a:lstStyle/>
                    <a:p>
                      <a:r>
                        <a:rPr lang="en-US" sz="1400">
                          <a:latin typeface="+mj-lt"/>
                        </a:rPr>
                        <a:t>Event Manager</a:t>
                      </a:r>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dirty="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endParaRPr lang="en-US" sz="1400">
                        <a:latin typeface="+mj-lt"/>
                        <a:cs typeface="Times New Roman" panose="02020603050405020304" pitchFamily="18" charset="0"/>
                      </a:endParaRPr>
                    </a:p>
                  </a:txBody>
                  <a:tcPr marL="9910" marR="9910" marT="4955" marB="4955" anchor="ctr"/>
                </a:tc>
                <a:tc>
                  <a:txBody>
                    <a:bodyPr/>
                    <a:lstStyle/>
                    <a:p>
                      <a:r>
                        <a:rPr lang="en-US" sz="1400" dirty="0">
                          <a:latin typeface="+mj-lt"/>
                        </a:rPr>
                        <a:t>✅</a:t>
                      </a:r>
                      <a:endParaRPr lang="en-US" sz="1400" dirty="0">
                        <a:latin typeface="+mj-lt"/>
                        <a:cs typeface="Times New Roman" panose="02020603050405020304" pitchFamily="18" charset="0"/>
                      </a:endParaRPr>
                    </a:p>
                  </a:txBody>
                  <a:tcPr marL="9910" marR="9910" marT="4955" marB="4955" anchor="ctr"/>
                </a:tc>
                <a:extLst>
                  <a:ext uri="{0D108BD9-81ED-4DB2-BD59-A6C34878D82A}">
                    <a16:rowId xmlns:a16="http://schemas.microsoft.com/office/drawing/2014/main" val="4090914208"/>
                  </a:ext>
                </a:extLst>
              </a:tr>
            </a:tbl>
          </a:graphicData>
        </a:graphic>
      </p:graphicFrame>
    </p:spTree>
    <p:extLst>
      <p:ext uri="{BB962C8B-B14F-4D97-AF65-F5344CB8AC3E}">
        <p14:creationId xmlns:p14="http://schemas.microsoft.com/office/powerpoint/2010/main" val="4232422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C7A65-9293-D4F1-855A-DA4F4F24D8CF}"/>
              </a:ext>
            </a:extLst>
          </p:cNvPr>
          <p:cNvSpPr>
            <a:spLocks noGrp="1"/>
          </p:cNvSpPr>
          <p:nvPr>
            <p:ph type="title"/>
          </p:nvPr>
        </p:nvSpPr>
        <p:spPr/>
        <p:txBody>
          <a:bodyPr/>
          <a:lstStyle/>
          <a:p>
            <a:r>
              <a:rPr lang="en-US" dirty="0"/>
              <a:t>Conclusion</a:t>
            </a:r>
          </a:p>
        </p:txBody>
      </p:sp>
      <p:sp>
        <p:nvSpPr>
          <p:cNvPr id="4" name="Rectangle 1">
            <a:extLst>
              <a:ext uri="{FF2B5EF4-FFF2-40B4-BE49-F238E27FC236}">
                <a16:creationId xmlns:a16="http://schemas.microsoft.com/office/drawing/2014/main" id="{AC50DD74-1690-B6B3-5A6F-35B0E7CAD750}"/>
              </a:ext>
            </a:extLst>
          </p:cNvPr>
          <p:cNvSpPr>
            <a:spLocks noGrp="1" noChangeArrowheads="1"/>
          </p:cNvSpPr>
          <p:nvPr>
            <p:ph idx="1"/>
          </p:nvPr>
        </p:nvSpPr>
        <p:spPr bwMode="auto">
          <a:xfrm>
            <a:off x="2231136" y="2850208"/>
            <a:ext cx="9308959"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mj-lt"/>
              </a:rPr>
              <a:t>✅ Successful event planning requires clear structure and timeline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mj-lt"/>
              </a:rPr>
              <a:t>📍 Prestigious venue (QEII Centre) enhances credibility and attendance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mj-lt"/>
              </a:rPr>
              <a:t>💷 Budget of £28,925 justified with real-world costs and sources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mj-lt"/>
              </a:rPr>
              <a:t>📈 Breakeven analysis shows financial viability (£1,075 surplus)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mj-lt"/>
              </a:rPr>
              <a:t>🗣️ Expert speakers and strategic marketing ensure engagement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mj-lt"/>
              </a:rPr>
              <a:t>🛠️ Operational tasks aligned with timeline for smooth execution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mj-lt"/>
              </a:rPr>
              <a:t>🔄 Post-event evaluation enables continuous improvement</a:t>
            </a:r>
          </a:p>
        </p:txBody>
      </p:sp>
    </p:spTree>
    <p:extLst>
      <p:ext uri="{BB962C8B-B14F-4D97-AF65-F5344CB8AC3E}">
        <p14:creationId xmlns:p14="http://schemas.microsoft.com/office/powerpoint/2010/main" val="26349748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D21FE-717B-17FC-358E-23C2F03D5076}"/>
              </a:ext>
            </a:extLst>
          </p:cNvPr>
          <p:cNvSpPr>
            <a:spLocks noGrp="1"/>
          </p:cNvSpPr>
          <p:nvPr>
            <p:ph type="title"/>
          </p:nvPr>
        </p:nvSpPr>
        <p:spPr>
          <a:xfrm>
            <a:off x="2231136" y="119753"/>
            <a:ext cx="7729728" cy="1188720"/>
          </a:xfrm>
        </p:spPr>
        <p:txBody>
          <a:bodyPr/>
          <a:lstStyle/>
          <a:p>
            <a:r>
              <a:rPr lang="en-US" dirty="0"/>
              <a:t>references</a:t>
            </a:r>
            <a:endParaRPr lang="en-GB" dirty="0"/>
          </a:p>
        </p:txBody>
      </p:sp>
      <p:sp>
        <p:nvSpPr>
          <p:cNvPr id="3" name="Content Placeholder 2">
            <a:extLst>
              <a:ext uri="{FF2B5EF4-FFF2-40B4-BE49-F238E27FC236}">
                <a16:creationId xmlns:a16="http://schemas.microsoft.com/office/drawing/2014/main" id="{B61D0DD6-EB05-CAE3-F951-1572D0AD950E}"/>
              </a:ext>
            </a:extLst>
          </p:cNvPr>
          <p:cNvSpPr>
            <a:spLocks noGrp="1"/>
          </p:cNvSpPr>
          <p:nvPr>
            <p:ph idx="1"/>
          </p:nvPr>
        </p:nvSpPr>
        <p:spPr>
          <a:xfrm>
            <a:off x="406400" y="1473200"/>
            <a:ext cx="11341100" cy="5074547"/>
          </a:xfrm>
        </p:spPr>
        <p:txBody>
          <a:bodyPr numCol="2">
            <a:normAutofit fontScale="92500" lnSpcReduction="10000"/>
          </a:bodyPr>
          <a:lstStyle/>
          <a:p>
            <a:r>
              <a:rPr lang="en-GB" sz="1000" dirty="0">
                <a:effectLst/>
                <a:latin typeface="Times New Roman" panose="02020603050405020304" pitchFamily="18" charset="0"/>
                <a:ea typeface="Times New Roman" panose="02020603050405020304" pitchFamily="18" charset="0"/>
              </a:rPr>
              <a:t>Akter, S., Michael, K., Uddin, M.R., McCarthy, G. and Rahman, M. (2022) ‘Transforming business using digital innovations: the application of AI, blockchain, cloud and data analytics’, </a:t>
            </a:r>
            <a:r>
              <a:rPr lang="en-GB" sz="1000" i="1" dirty="0">
                <a:effectLst/>
                <a:latin typeface="Times New Roman" panose="02020603050405020304" pitchFamily="18" charset="0"/>
                <a:ea typeface="Times New Roman" panose="02020603050405020304" pitchFamily="18" charset="0"/>
              </a:rPr>
              <a:t>Annals of Operations Research</a:t>
            </a:r>
            <a:r>
              <a:rPr lang="en-GB" sz="1000" dirty="0">
                <a:effectLst/>
                <a:latin typeface="Times New Roman" panose="02020603050405020304" pitchFamily="18" charset="0"/>
                <a:ea typeface="Times New Roman" panose="02020603050405020304" pitchFamily="18" charset="0"/>
              </a:rPr>
              <a:t>, 308(1), pp. 7–39. Available at: https://doi.org/10.1007/s10479-020-03620-w.</a:t>
            </a:r>
          </a:p>
          <a:p>
            <a:r>
              <a:rPr lang="en-GB" sz="1000" dirty="0" err="1">
                <a:effectLst/>
                <a:latin typeface="Times New Roman" panose="02020603050405020304" pitchFamily="18" charset="0"/>
                <a:ea typeface="Times New Roman" panose="02020603050405020304" pitchFamily="18" charset="0"/>
              </a:rPr>
              <a:t>Birdthistle</a:t>
            </a:r>
            <a:r>
              <a:rPr lang="en-GB" sz="1000" dirty="0">
                <a:effectLst/>
                <a:latin typeface="Times New Roman" panose="02020603050405020304" pitchFamily="18" charset="0"/>
                <a:ea typeface="Times New Roman" panose="02020603050405020304" pitchFamily="18" charset="0"/>
              </a:rPr>
              <a:t>, N. and Hales, R. (eds) (2023) </a:t>
            </a:r>
            <a:r>
              <a:rPr lang="en-GB" sz="1000" i="1" dirty="0">
                <a:effectLst/>
                <a:latin typeface="Times New Roman" panose="02020603050405020304" pitchFamily="18" charset="0"/>
                <a:ea typeface="Times New Roman" panose="02020603050405020304" pitchFamily="18" charset="0"/>
              </a:rPr>
              <a:t>Attaining the 2030 Sustainable Development Goal of Gender Equality</a:t>
            </a:r>
            <a:r>
              <a:rPr lang="en-GB" sz="1000" dirty="0">
                <a:effectLst/>
                <a:latin typeface="Times New Roman" panose="02020603050405020304" pitchFamily="18" charset="0"/>
                <a:ea typeface="Times New Roman" panose="02020603050405020304" pitchFamily="18" charset="0"/>
              </a:rPr>
              <a:t>. Emerald Publishing Limited. Available at: https://doi.org/10.1108/9781804558324.</a:t>
            </a:r>
          </a:p>
          <a:p>
            <a:r>
              <a:rPr lang="en-GB" sz="1000" dirty="0">
                <a:effectLst/>
                <a:latin typeface="Times New Roman" panose="02020603050405020304" pitchFamily="18" charset="0"/>
                <a:ea typeface="Times New Roman" panose="02020603050405020304" pitchFamily="18" charset="0"/>
              </a:rPr>
              <a:t>Brun, A., </a:t>
            </a:r>
            <a:r>
              <a:rPr lang="en-GB" sz="1000" dirty="0" err="1">
                <a:effectLst/>
                <a:latin typeface="Times New Roman" panose="02020603050405020304" pitchFamily="18" charset="0"/>
                <a:ea typeface="Times New Roman" panose="02020603050405020304" pitchFamily="18" charset="0"/>
              </a:rPr>
              <a:t>Karaosman</a:t>
            </a:r>
            <a:r>
              <a:rPr lang="en-GB" sz="1000" dirty="0">
                <a:effectLst/>
                <a:latin typeface="Times New Roman" panose="02020603050405020304" pitchFamily="18" charset="0"/>
                <a:ea typeface="Times New Roman" panose="02020603050405020304" pitchFamily="18" charset="0"/>
              </a:rPr>
              <a:t>, H. and Barresi, T. (2020) ‘Supply Chain Collaboration for Transparency’, </a:t>
            </a:r>
            <a:r>
              <a:rPr lang="en-GB" sz="1000" i="1" dirty="0">
                <a:effectLst/>
                <a:latin typeface="Times New Roman" panose="02020603050405020304" pitchFamily="18" charset="0"/>
                <a:ea typeface="Times New Roman" panose="02020603050405020304" pitchFamily="18" charset="0"/>
              </a:rPr>
              <a:t>Sustainability</a:t>
            </a:r>
            <a:r>
              <a:rPr lang="en-GB" sz="1000" dirty="0">
                <a:effectLst/>
                <a:latin typeface="Times New Roman" panose="02020603050405020304" pitchFamily="18" charset="0"/>
                <a:ea typeface="Times New Roman" panose="02020603050405020304" pitchFamily="18" charset="0"/>
              </a:rPr>
              <a:t>, 12(11), p. 4429. Available at: https://doi.org/10.3390/su12114429.</a:t>
            </a:r>
          </a:p>
          <a:p>
            <a:r>
              <a:rPr lang="en-GB" sz="1000" dirty="0">
                <a:effectLst/>
                <a:latin typeface="Times New Roman" panose="02020603050405020304" pitchFamily="18" charset="0"/>
                <a:ea typeface="Times New Roman" panose="02020603050405020304" pitchFamily="18" charset="0"/>
              </a:rPr>
              <a:t>Bryan, J., Johnson, K., Ali, H., McIlveen-Brown, E., </a:t>
            </a:r>
            <a:r>
              <a:rPr lang="en-GB" sz="1000" dirty="0" err="1">
                <a:effectLst/>
                <a:latin typeface="Times New Roman" panose="02020603050405020304" pitchFamily="18" charset="0"/>
                <a:ea typeface="Times New Roman" panose="02020603050405020304" pitchFamily="18" charset="0"/>
              </a:rPr>
              <a:t>Kernick</a:t>
            </a:r>
            <a:r>
              <a:rPr lang="en-GB" sz="1000" dirty="0">
                <a:effectLst/>
                <a:latin typeface="Times New Roman" panose="02020603050405020304" pitchFamily="18" charset="0"/>
                <a:ea typeface="Times New Roman" panose="02020603050405020304" pitchFamily="18" charset="0"/>
              </a:rPr>
              <a:t>, A., </a:t>
            </a:r>
            <a:r>
              <a:rPr lang="en-GB" sz="1000" dirty="0" err="1">
                <a:effectLst/>
                <a:latin typeface="Times New Roman" panose="02020603050405020304" pitchFamily="18" charset="0"/>
                <a:ea typeface="Times New Roman" panose="02020603050405020304" pitchFamily="18" charset="0"/>
              </a:rPr>
              <a:t>Primavesi</a:t>
            </a:r>
            <a:r>
              <a:rPr lang="en-GB" sz="1000" dirty="0">
                <a:effectLst/>
                <a:latin typeface="Times New Roman" panose="02020603050405020304" pitchFamily="18" charset="0"/>
                <a:ea typeface="Times New Roman" panose="02020603050405020304" pitchFamily="18" charset="0"/>
              </a:rPr>
              <a:t>, R., Kitty, D. and LeBlanc, C. (2023) ‘Leadership for change: working toward equity, diversity, and inclusion’, </a:t>
            </a:r>
            <a:r>
              <a:rPr lang="en-GB" sz="1000" i="1" dirty="0">
                <a:effectLst/>
                <a:latin typeface="Times New Roman" panose="02020603050405020304" pitchFamily="18" charset="0"/>
                <a:ea typeface="Times New Roman" panose="02020603050405020304" pitchFamily="18" charset="0"/>
              </a:rPr>
              <a:t>Canadian Journal of Emergency Medicine</a:t>
            </a:r>
            <a:r>
              <a:rPr lang="en-GB" sz="1000" dirty="0">
                <a:effectLst/>
                <a:latin typeface="Times New Roman" panose="02020603050405020304" pitchFamily="18" charset="0"/>
                <a:ea typeface="Times New Roman" panose="02020603050405020304" pitchFamily="18" charset="0"/>
              </a:rPr>
              <a:t>, 25(4), pp. 278–281. Available at: https://doi.org/10.1007/s43678-023-00453-x.</a:t>
            </a:r>
          </a:p>
          <a:p>
            <a:r>
              <a:rPr lang="en-GB" sz="1000" dirty="0">
                <a:effectLst/>
                <a:latin typeface="Times New Roman" panose="02020603050405020304" pitchFamily="18" charset="0"/>
                <a:ea typeface="Times New Roman" panose="02020603050405020304" pitchFamily="18" charset="0"/>
              </a:rPr>
              <a:t>Calver, J., </a:t>
            </a:r>
            <a:r>
              <a:rPr lang="en-GB" sz="1000" dirty="0" err="1">
                <a:effectLst/>
                <a:latin typeface="Times New Roman" panose="02020603050405020304" pitchFamily="18" charset="0"/>
                <a:ea typeface="Times New Roman" panose="02020603050405020304" pitchFamily="18" charset="0"/>
              </a:rPr>
              <a:t>Dashper</a:t>
            </a:r>
            <a:r>
              <a:rPr lang="en-GB" sz="1000" dirty="0">
                <a:effectLst/>
                <a:latin typeface="Times New Roman" panose="02020603050405020304" pitchFamily="18" charset="0"/>
                <a:ea typeface="Times New Roman" panose="02020603050405020304" pitchFamily="18" charset="0"/>
              </a:rPr>
              <a:t>, K., Finkel, R., Fletcher, T., Lamond, I.R., May, E., Ormerod, N., Platt, L. and Sharp, B. (2023) ‘The (in)visibility of equality, diversity, and inclusion research in events management journals’, </a:t>
            </a:r>
            <a:r>
              <a:rPr lang="en-GB" sz="1000" i="1" dirty="0">
                <a:effectLst/>
                <a:latin typeface="Times New Roman" panose="02020603050405020304" pitchFamily="18" charset="0"/>
                <a:ea typeface="Times New Roman" panose="02020603050405020304" pitchFamily="18" charset="0"/>
              </a:rPr>
              <a:t>Journal of Policy Research in Tourism, Leisure and Events</a:t>
            </a:r>
            <a:r>
              <a:rPr lang="en-GB" sz="1000" dirty="0">
                <a:effectLst/>
                <a:latin typeface="Times New Roman" panose="02020603050405020304" pitchFamily="18" charset="0"/>
                <a:ea typeface="Times New Roman" panose="02020603050405020304" pitchFamily="18" charset="0"/>
              </a:rPr>
              <a:t>, 0(0), pp. 1–25. Available at: https://doi.org/10.1080/19407963.2023.2228820.</a:t>
            </a:r>
          </a:p>
          <a:p>
            <a:r>
              <a:rPr lang="en-GB" sz="1000" dirty="0">
                <a:effectLst/>
                <a:latin typeface="Times New Roman" panose="02020603050405020304" pitchFamily="18" charset="0"/>
                <a:ea typeface="Times New Roman" panose="02020603050405020304" pitchFamily="18" charset="0"/>
              </a:rPr>
              <a:t>Domenico, G.D., Sit, J., Ishizaka, A. and Nunan, D. (2021) ‘Fake news, social media and marketing: A systematic review’, </a:t>
            </a:r>
            <a:r>
              <a:rPr lang="en-GB" sz="1000" i="1" dirty="0">
                <a:effectLst/>
                <a:latin typeface="Times New Roman" panose="02020603050405020304" pitchFamily="18" charset="0"/>
                <a:ea typeface="Times New Roman" panose="02020603050405020304" pitchFamily="18" charset="0"/>
              </a:rPr>
              <a:t>Journal of Business Research</a:t>
            </a:r>
            <a:r>
              <a:rPr lang="en-GB" sz="1000" dirty="0">
                <a:effectLst/>
                <a:latin typeface="Times New Roman" panose="02020603050405020304" pitchFamily="18" charset="0"/>
                <a:ea typeface="Times New Roman" panose="02020603050405020304" pitchFamily="18" charset="0"/>
              </a:rPr>
              <a:t>, 124, pp. 329–341. Available at: https://doi.org/10.1016/j.jbusres.2020.11.037.</a:t>
            </a:r>
          </a:p>
          <a:p>
            <a:r>
              <a:rPr lang="en-GB" sz="1000" dirty="0" err="1">
                <a:effectLst/>
                <a:latin typeface="Times New Roman" panose="02020603050405020304" pitchFamily="18" charset="0"/>
                <a:ea typeface="Times New Roman" panose="02020603050405020304" pitchFamily="18" charset="0"/>
              </a:rPr>
              <a:t>Hahang</a:t>
            </a:r>
            <a:r>
              <a:rPr lang="en-GB" sz="1000" dirty="0">
                <a:effectLst/>
                <a:latin typeface="Times New Roman" panose="02020603050405020304" pitchFamily="18" charset="0"/>
                <a:ea typeface="Times New Roman" panose="02020603050405020304" pitchFamily="18" charset="0"/>
              </a:rPr>
              <a:t>, E., Bayraktar, S. and Jiménez, A. (2022) ‘Early evidence of leadership skills and strategies in managing the impact of COVID-19 pandemic in the hospitality industry’, </a:t>
            </a:r>
            <a:r>
              <a:rPr lang="en-GB" sz="1000" i="1" dirty="0">
                <a:effectLst/>
                <a:latin typeface="Times New Roman" panose="02020603050405020304" pitchFamily="18" charset="0"/>
                <a:ea typeface="Times New Roman" panose="02020603050405020304" pitchFamily="18" charset="0"/>
              </a:rPr>
              <a:t>Cross Cultural &amp;amp; Strategic Management</a:t>
            </a:r>
            <a:r>
              <a:rPr lang="en-GB" sz="1000" dirty="0">
                <a:effectLst/>
                <a:latin typeface="Times New Roman" panose="02020603050405020304" pitchFamily="18" charset="0"/>
                <a:ea typeface="Times New Roman" panose="02020603050405020304" pitchFamily="18" charset="0"/>
              </a:rPr>
              <a:t>, 29(3), pp. 493–515. Available at: https://doi.org/10.1108/CCSM-03-2021-0041.</a:t>
            </a:r>
          </a:p>
          <a:p>
            <a:r>
              <a:rPr lang="en-GB" sz="1000" dirty="0">
                <a:effectLst/>
                <a:latin typeface="Times New Roman" panose="02020603050405020304" pitchFamily="18" charset="0"/>
                <a:ea typeface="Times New Roman" panose="02020603050405020304" pitchFamily="18" charset="0"/>
              </a:rPr>
              <a:t>Hung, L., Wong, K.L.Y., </a:t>
            </a:r>
            <a:r>
              <a:rPr lang="en-GB" sz="1000" dirty="0" err="1">
                <a:effectLst/>
                <a:latin typeface="Times New Roman" panose="02020603050405020304" pitchFamily="18" charset="0"/>
                <a:ea typeface="Times New Roman" panose="02020603050405020304" pitchFamily="18" charset="0"/>
              </a:rPr>
              <a:t>Rasekaba</a:t>
            </a:r>
            <a:r>
              <a:rPr lang="en-GB" sz="1000" dirty="0">
                <a:effectLst/>
                <a:latin typeface="Times New Roman" panose="02020603050405020304" pitchFamily="18" charset="0"/>
                <a:ea typeface="Times New Roman" panose="02020603050405020304" pitchFamily="18" charset="0"/>
              </a:rPr>
              <a:t>, T., Ren, L.H., Douglass, D., Slatter, S., Berndt, A. and Blackberry, I. (2024) ‘How can equity, diversity, and inclusion (EDI) principles be incorporated into research excellence with industry and community partners? Lessons learned from Canada and Australia on projects with a dementia focus’, </a:t>
            </a:r>
            <a:r>
              <a:rPr lang="en-GB" sz="1000" i="1" dirty="0">
                <a:effectLst/>
                <a:latin typeface="Times New Roman" panose="02020603050405020304" pitchFamily="18" charset="0"/>
                <a:ea typeface="Times New Roman" panose="02020603050405020304" pitchFamily="18" charset="0"/>
              </a:rPr>
              <a:t>Research Involvement and Engagement</a:t>
            </a:r>
            <a:r>
              <a:rPr lang="en-GB" sz="1000" dirty="0">
                <a:effectLst/>
                <a:latin typeface="Times New Roman" panose="02020603050405020304" pitchFamily="18" charset="0"/>
                <a:ea typeface="Times New Roman" panose="02020603050405020304" pitchFamily="18" charset="0"/>
              </a:rPr>
              <a:t>, 10(1), p. 106. Available at: https://doi.org/10.1186/s40900-024-00644-5.</a:t>
            </a:r>
          </a:p>
          <a:p>
            <a:r>
              <a:rPr lang="en-GB" sz="1000" dirty="0" err="1">
                <a:effectLst/>
                <a:latin typeface="Times New Roman" panose="02020603050405020304" pitchFamily="18" charset="0"/>
                <a:ea typeface="Times New Roman" panose="02020603050405020304" pitchFamily="18" charset="0"/>
              </a:rPr>
              <a:t>Kiradoo</a:t>
            </a:r>
            <a:r>
              <a:rPr lang="en-GB" sz="1000" dirty="0">
                <a:effectLst/>
                <a:latin typeface="Times New Roman" panose="02020603050405020304" pitchFamily="18" charset="0"/>
                <a:ea typeface="Times New Roman" panose="02020603050405020304" pitchFamily="18" charset="0"/>
              </a:rPr>
              <a:t>, G. (2022) ‘Diversity, Equity, and Inclusion in the Workplace: Strategies for Achieving and Sustaining a Diverse Workforce’. Rochester, NY: Social Science Research Network. Available at: https://papers.ssrn.com/abstract=4392136 (Accessed: 27 January 2025).</a:t>
            </a:r>
          </a:p>
          <a:p>
            <a:r>
              <a:rPr lang="en-GB" sz="1000" dirty="0" err="1">
                <a:effectLst/>
                <a:latin typeface="Times New Roman" panose="02020603050405020304" pitchFamily="18" charset="0"/>
                <a:ea typeface="Times New Roman" panose="02020603050405020304" pitchFamily="18" charset="0"/>
              </a:rPr>
              <a:t>Kondapatti</a:t>
            </a:r>
            <a:r>
              <a:rPr lang="en-GB" sz="1000" dirty="0">
                <a:effectLst/>
                <a:latin typeface="Times New Roman" panose="02020603050405020304" pitchFamily="18" charset="0"/>
                <a:ea typeface="Times New Roman" panose="02020603050405020304" pitchFamily="18" charset="0"/>
              </a:rPr>
              <a:t> </a:t>
            </a:r>
            <a:r>
              <a:rPr lang="en-GB" sz="1000" dirty="0" err="1">
                <a:effectLst/>
                <a:latin typeface="Times New Roman" panose="02020603050405020304" pitchFamily="18" charset="0"/>
                <a:ea typeface="Times New Roman" panose="02020603050405020304" pitchFamily="18" charset="0"/>
              </a:rPr>
              <a:t>Chandiran</a:t>
            </a:r>
            <a:r>
              <a:rPr lang="en-GB" sz="1000" dirty="0">
                <a:effectLst/>
                <a:latin typeface="Times New Roman" panose="02020603050405020304" pitchFamily="18" charset="0"/>
                <a:ea typeface="Times New Roman" panose="02020603050405020304" pitchFamily="18" charset="0"/>
              </a:rPr>
              <a:t>, G. (2021) ‘LUXURY BRANDING: WHAT IT TAKES TO BE RECOGNISED AS A LUXURY BRAND?’</a:t>
            </a:r>
          </a:p>
          <a:p>
            <a:r>
              <a:rPr lang="en-GB" sz="1000" dirty="0" err="1">
                <a:effectLst/>
                <a:latin typeface="Times New Roman" panose="02020603050405020304" pitchFamily="18" charset="0"/>
                <a:ea typeface="Times New Roman" panose="02020603050405020304" pitchFamily="18" charset="0"/>
              </a:rPr>
              <a:t>Kreinin</a:t>
            </a:r>
            <a:r>
              <a:rPr lang="en-GB" sz="1000" dirty="0">
                <a:effectLst/>
                <a:latin typeface="Times New Roman" panose="02020603050405020304" pitchFamily="18" charset="0"/>
                <a:ea typeface="Times New Roman" panose="02020603050405020304" pitchFamily="18" charset="0"/>
              </a:rPr>
              <a:t>, H. and Aigner, E. (2022) ‘From “Decent work and economic growth” to “Sustainable work and economic degrowth”: a new framework for SDG 8’, </a:t>
            </a:r>
            <a:r>
              <a:rPr lang="en-GB" sz="1000" i="1" dirty="0" err="1">
                <a:effectLst/>
                <a:latin typeface="Times New Roman" panose="02020603050405020304" pitchFamily="18" charset="0"/>
                <a:ea typeface="Times New Roman" panose="02020603050405020304" pitchFamily="18" charset="0"/>
              </a:rPr>
              <a:t>Empirica</a:t>
            </a:r>
            <a:r>
              <a:rPr lang="en-GB" sz="1000" dirty="0">
                <a:effectLst/>
                <a:latin typeface="Times New Roman" panose="02020603050405020304" pitchFamily="18" charset="0"/>
                <a:ea typeface="Times New Roman" panose="02020603050405020304" pitchFamily="18" charset="0"/>
              </a:rPr>
              <a:t>, 49(2), pp. 281–311. Available at: https://doi.org/10.1007/s10663-021-09526-5.</a:t>
            </a:r>
          </a:p>
          <a:p>
            <a:r>
              <a:rPr lang="en-GB" sz="1000" dirty="0">
                <a:effectLst/>
                <a:latin typeface="Times New Roman" panose="02020603050405020304" pitchFamily="18" charset="0"/>
                <a:ea typeface="Times New Roman" panose="02020603050405020304" pitchFamily="18" charset="0"/>
              </a:rPr>
              <a:t>Lee, J.-S. and Park, S. (2023) ‘Scale development for the practices involved in creating value propositions in the exhibition industry: Service-dominant logic with a mixed-methods approach’, </a:t>
            </a:r>
            <a:r>
              <a:rPr lang="en-GB" sz="1000" i="1" dirty="0">
                <a:effectLst/>
                <a:latin typeface="Times New Roman" panose="02020603050405020304" pitchFamily="18" charset="0"/>
                <a:ea typeface="Times New Roman" panose="02020603050405020304" pitchFamily="18" charset="0"/>
              </a:rPr>
              <a:t>Tourism Management</a:t>
            </a:r>
            <a:r>
              <a:rPr lang="en-GB" sz="1000" dirty="0">
                <a:effectLst/>
                <a:latin typeface="Times New Roman" panose="02020603050405020304" pitchFamily="18" charset="0"/>
                <a:ea typeface="Times New Roman" panose="02020603050405020304" pitchFamily="18" charset="0"/>
              </a:rPr>
              <a:t>, 99, p. 104780. Available at: https://doi.org/10.1016/j.tourman.2023.104780.</a:t>
            </a:r>
          </a:p>
          <a:p>
            <a:r>
              <a:rPr lang="en-GB" sz="1000" dirty="0">
                <a:effectLst/>
                <a:latin typeface="Times New Roman" panose="02020603050405020304" pitchFamily="18" charset="0"/>
                <a:ea typeface="Times New Roman" panose="02020603050405020304" pitchFamily="18" charset="0"/>
              </a:rPr>
              <a:t>Lehto, X.Y., Kirillova, K., Wang, D. and Fu, X. (2024) ‘Convergence of Boundaries in Tourism, Hospitality, Events, and Leisure: Defining the Core and Knowledge Structure’, </a:t>
            </a:r>
            <a:r>
              <a:rPr lang="en-GB" sz="1000" i="1" dirty="0">
                <a:effectLst/>
                <a:latin typeface="Times New Roman" panose="02020603050405020304" pitchFamily="18" charset="0"/>
                <a:ea typeface="Times New Roman" panose="02020603050405020304" pitchFamily="18" charset="0"/>
              </a:rPr>
              <a:t>Journal of Hospitality &amp; Tourism Research</a:t>
            </a:r>
            <a:r>
              <a:rPr lang="en-GB" sz="1000" dirty="0">
                <a:effectLst/>
                <a:latin typeface="Times New Roman" panose="02020603050405020304" pitchFamily="18" charset="0"/>
                <a:ea typeface="Times New Roman" panose="02020603050405020304" pitchFamily="18" charset="0"/>
              </a:rPr>
              <a:t>, 48(3), pp. 407–419. Available at: https://doi.org/10.1177/10963480221108667.</a:t>
            </a:r>
          </a:p>
          <a:p>
            <a:r>
              <a:rPr lang="en-GB" sz="1000" dirty="0">
                <a:effectLst/>
                <a:latin typeface="Times New Roman" panose="02020603050405020304" pitchFamily="18" charset="0"/>
                <a:ea typeface="Times New Roman" panose="02020603050405020304" pitchFamily="18" charset="0"/>
              </a:rPr>
              <a:t>Niu, H. and Silva, E.A. (2021) ‘Delineating urban functional use from points of interest data with neural network embedding: A case study in Greater London’, </a:t>
            </a:r>
            <a:r>
              <a:rPr lang="en-GB" sz="1000" i="1" dirty="0">
                <a:effectLst/>
                <a:latin typeface="Times New Roman" panose="02020603050405020304" pitchFamily="18" charset="0"/>
                <a:ea typeface="Times New Roman" panose="02020603050405020304" pitchFamily="18" charset="0"/>
              </a:rPr>
              <a:t>Computers, Environment and Urban Systems</a:t>
            </a:r>
            <a:r>
              <a:rPr lang="en-GB" sz="1000" dirty="0">
                <a:effectLst/>
                <a:latin typeface="Times New Roman" panose="02020603050405020304" pitchFamily="18" charset="0"/>
                <a:ea typeface="Times New Roman" panose="02020603050405020304" pitchFamily="18" charset="0"/>
              </a:rPr>
              <a:t>, 88, p. 101651. Available at: https://doi.org/10.1016/j.compenvurbsys.2021.101651.</a:t>
            </a:r>
          </a:p>
          <a:p>
            <a:r>
              <a:rPr lang="en-GB" sz="1000" dirty="0">
                <a:effectLst/>
                <a:latin typeface="Times New Roman" panose="02020603050405020304" pitchFamily="18" charset="0"/>
                <a:ea typeface="Times New Roman" panose="02020603050405020304" pitchFamily="18" charset="0"/>
              </a:rPr>
              <a:t>Russo, E., </a:t>
            </a:r>
            <a:r>
              <a:rPr lang="en-GB" sz="1000" dirty="0" err="1">
                <a:effectLst/>
                <a:latin typeface="Times New Roman" panose="02020603050405020304" pitchFamily="18" charset="0"/>
                <a:ea typeface="Times New Roman" panose="02020603050405020304" pitchFamily="18" charset="0"/>
              </a:rPr>
              <a:t>Figueira</a:t>
            </a:r>
            <a:r>
              <a:rPr lang="en-GB" sz="1000" dirty="0">
                <a:effectLst/>
                <a:latin typeface="Times New Roman" panose="02020603050405020304" pitchFamily="18" charset="0"/>
                <a:ea typeface="Times New Roman" panose="02020603050405020304" pitchFamily="18" charset="0"/>
              </a:rPr>
              <a:t>, A.R. and </a:t>
            </a:r>
            <a:r>
              <a:rPr lang="en-GB" sz="1000" dirty="0" err="1">
                <a:effectLst/>
                <a:latin typeface="Times New Roman" panose="02020603050405020304" pitchFamily="18" charset="0"/>
                <a:ea typeface="Times New Roman" panose="02020603050405020304" pitchFamily="18" charset="0"/>
              </a:rPr>
              <a:t>Mataruna</a:t>
            </a:r>
            <a:r>
              <a:rPr lang="en-GB" sz="1000" dirty="0">
                <a:effectLst/>
                <a:latin typeface="Times New Roman" panose="02020603050405020304" pitchFamily="18" charset="0"/>
                <a:ea typeface="Times New Roman" panose="02020603050405020304" pitchFamily="18" charset="0"/>
              </a:rPr>
              <a:t>-dos Santos, L.J. (2023) ‘The Hilton hotels in the midst of the UAE 2071 centennial plan: Redesigning the UAE on the path of innovation and international tourism’, </a:t>
            </a:r>
            <a:r>
              <a:rPr lang="en-GB" sz="1000" i="1" dirty="0">
                <a:effectLst/>
                <a:latin typeface="Times New Roman" panose="02020603050405020304" pitchFamily="18" charset="0"/>
                <a:ea typeface="Times New Roman" panose="02020603050405020304" pitchFamily="18" charset="0"/>
              </a:rPr>
              <a:t>Tourism and hospitality management</a:t>
            </a:r>
            <a:r>
              <a:rPr lang="en-GB" sz="1000" dirty="0">
                <a:effectLst/>
                <a:latin typeface="Times New Roman" panose="02020603050405020304" pitchFamily="18" charset="0"/>
                <a:ea typeface="Times New Roman" panose="02020603050405020304" pitchFamily="18" charset="0"/>
              </a:rPr>
              <a:t>, 29(4), pp. 627–638. Available at: https://doi.org/10.20867/thm.29.4.17.</a:t>
            </a:r>
          </a:p>
          <a:p>
            <a:r>
              <a:rPr lang="en-GB" sz="1000" dirty="0">
                <a:effectLst/>
                <a:latin typeface="Times New Roman" panose="02020603050405020304" pitchFamily="18" charset="0"/>
                <a:ea typeface="Times New Roman" panose="02020603050405020304" pitchFamily="18" charset="0"/>
              </a:rPr>
              <a:t>Selin, J. (2022) ‘More than Just a Workplace: A Case Study of Diversity, Equity, and Inclusion in Marriott International Inc. Hotels’, </a:t>
            </a:r>
            <a:r>
              <a:rPr lang="en-GB" sz="1000" i="1" dirty="0">
                <a:effectLst/>
                <a:latin typeface="Times New Roman" panose="02020603050405020304" pitchFamily="18" charset="0"/>
                <a:ea typeface="Times New Roman" panose="02020603050405020304" pitchFamily="18" charset="0"/>
              </a:rPr>
              <a:t>Experience Industry Management</a:t>
            </a:r>
            <a:r>
              <a:rPr lang="en-GB" sz="1000" dirty="0">
                <a:effectLst/>
                <a:latin typeface="Times New Roman" panose="02020603050405020304" pitchFamily="18" charset="0"/>
                <a:ea typeface="Times New Roman" panose="02020603050405020304" pitchFamily="18" charset="0"/>
              </a:rPr>
              <a:t> [Preprint]. Available at: https://digitalcommons.calpoly.edu/expindsp/23.</a:t>
            </a:r>
          </a:p>
          <a:p>
            <a:r>
              <a:rPr lang="en-GB" sz="1000" dirty="0">
                <a:effectLst/>
                <a:latin typeface="Times New Roman" panose="02020603050405020304" pitchFamily="18" charset="0"/>
                <a:ea typeface="Times New Roman" panose="02020603050405020304" pitchFamily="18" charset="0"/>
              </a:rPr>
              <a:t>Wall, T., Brough, P. and Cooper, C.L. (2021) ‘The SAGE Handbook of Organizational Wellbeing’, pp. 1–100.</a:t>
            </a:r>
          </a:p>
          <a:p>
            <a:r>
              <a:rPr lang="en-GB" sz="1000" dirty="0" err="1">
                <a:effectLst/>
                <a:latin typeface="Times New Roman" panose="02020603050405020304" pitchFamily="18" charset="0"/>
                <a:ea typeface="Times New Roman" panose="02020603050405020304" pitchFamily="18" charset="0"/>
              </a:rPr>
              <a:t>Wolbring</a:t>
            </a:r>
            <a:r>
              <a:rPr lang="en-GB" sz="1000" dirty="0">
                <a:effectLst/>
                <a:latin typeface="Times New Roman" panose="02020603050405020304" pitchFamily="18" charset="0"/>
                <a:ea typeface="Times New Roman" panose="02020603050405020304" pitchFamily="18" charset="0"/>
              </a:rPr>
              <a:t>, G. and Nguyen, A. (2023) ‘Equity/Equality, Diversity and Inclusion, and Other EDI Phrases and EDI Policy Frameworks: A Scoping Review’, </a:t>
            </a:r>
            <a:r>
              <a:rPr lang="en-GB" sz="1000" i="1" dirty="0">
                <a:effectLst/>
                <a:latin typeface="Times New Roman" panose="02020603050405020304" pitchFamily="18" charset="0"/>
                <a:ea typeface="Times New Roman" panose="02020603050405020304" pitchFamily="18" charset="0"/>
              </a:rPr>
              <a:t>Trends in Higher Education</a:t>
            </a:r>
            <a:r>
              <a:rPr lang="en-GB" sz="1000" dirty="0">
                <a:effectLst/>
                <a:latin typeface="Times New Roman" panose="02020603050405020304" pitchFamily="18" charset="0"/>
                <a:ea typeface="Times New Roman" panose="02020603050405020304" pitchFamily="18" charset="0"/>
              </a:rPr>
              <a:t>, 2(1), pp. 168–237. Available at: https://doi.org/10.3390/higheredu2010011.</a:t>
            </a:r>
          </a:p>
          <a:p>
            <a:r>
              <a:rPr lang="en-GB" sz="1000" dirty="0" err="1">
                <a:effectLst/>
                <a:latin typeface="Times New Roman" panose="02020603050405020304" pitchFamily="18" charset="0"/>
                <a:ea typeface="Times New Roman" panose="02020603050405020304" pitchFamily="18" charset="0"/>
              </a:rPr>
              <a:t>Xess</a:t>
            </a:r>
            <a:r>
              <a:rPr lang="en-GB" sz="1000" dirty="0">
                <a:effectLst/>
                <a:latin typeface="Times New Roman" panose="02020603050405020304" pitchFamily="18" charset="0"/>
                <a:ea typeface="Times New Roman" panose="02020603050405020304" pitchFamily="18" charset="0"/>
              </a:rPr>
              <a:t>, A., </a:t>
            </a:r>
            <a:r>
              <a:rPr lang="en-GB" sz="1000" dirty="0" err="1">
                <a:effectLst/>
                <a:latin typeface="Times New Roman" panose="02020603050405020304" pitchFamily="18" charset="0"/>
                <a:ea typeface="Times New Roman" panose="02020603050405020304" pitchFamily="18" charset="0"/>
              </a:rPr>
              <a:t>Bhargave</a:t>
            </a:r>
            <a:r>
              <a:rPr lang="en-GB" sz="1000" dirty="0">
                <a:effectLst/>
                <a:latin typeface="Times New Roman" panose="02020603050405020304" pitchFamily="18" charset="0"/>
                <a:ea typeface="Times New Roman" panose="02020603050405020304" pitchFamily="18" charset="0"/>
              </a:rPr>
              <a:t>, H. and Kumar, P. (2021) ‘A study on influence of eco-friendly technologies in hospitality industry’, </a:t>
            </a:r>
            <a:r>
              <a:rPr lang="en-GB" sz="1000" i="1" dirty="0">
                <a:effectLst/>
                <a:latin typeface="Times New Roman" panose="02020603050405020304" pitchFamily="18" charset="0"/>
                <a:ea typeface="Times New Roman" panose="02020603050405020304" pitchFamily="18" charset="0"/>
              </a:rPr>
              <a:t>Journal of Physics: Conference Series</a:t>
            </a:r>
            <a:r>
              <a:rPr lang="en-GB" sz="1000" dirty="0">
                <a:effectLst/>
                <a:latin typeface="Times New Roman" panose="02020603050405020304" pitchFamily="18" charset="0"/>
                <a:ea typeface="Times New Roman" panose="02020603050405020304" pitchFamily="18" charset="0"/>
              </a:rPr>
              <a:t>, 1950(1), p. 012024. Available at: https://doi.org/10.1088/1742-6596/1950/1/012024.</a:t>
            </a:r>
          </a:p>
          <a:p>
            <a:r>
              <a:rPr lang="en-GB" sz="1000" dirty="0" err="1">
                <a:effectLst/>
                <a:latin typeface="Times New Roman" panose="02020603050405020304" pitchFamily="18" charset="0"/>
                <a:ea typeface="Times New Roman" panose="02020603050405020304" pitchFamily="18" charset="0"/>
              </a:rPr>
              <a:t>Zaghmout</a:t>
            </a:r>
            <a:r>
              <a:rPr lang="en-GB" sz="1000" dirty="0">
                <a:effectLst/>
                <a:latin typeface="Times New Roman" panose="02020603050405020304" pitchFamily="18" charset="0"/>
                <a:ea typeface="Times New Roman" panose="02020603050405020304" pitchFamily="18" charset="0"/>
              </a:rPr>
              <a:t>, B., Achi, F., Padmini Ema, U. and </a:t>
            </a:r>
            <a:r>
              <a:rPr lang="en-GB" sz="1000" dirty="0" err="1">
                <a:effectLst/>
                <a:latin typeface="Times New Roman" panose="02020603050405020304" pitchFamily="18" charset="0"/>
                <a:ea typeface="Times New Roman" panose="02020603050405020304" pitchFamily="18" charset="0"/>
              </a:rPr>
              <a:t>Adeshipo</a:t>
            </a:r>
            <a:r>
              <a:rPr lang="en-GB" sz="1000" dirty="0">
                <a:effectLst/>
                <a:latin typeface="Times New Roman" panose="02020603050405020304" pitchFamily="18" charset="0"/>
                <a:ea typeface="Times New Roman" panose="02020603050405020304" pitchFamily="18" charset="0"/>
              </a:rPr>
              <a:t>, A. (2024) ‘Ethical Leadership in Dubai Hospitality Industry: Navigating Cultural Sensitivity and Inclusivity in a Globalized Market’, </a:t>
            </a:r>
            <a:r>
              <a:rPr lang="en-GB" sz="1000" i="1" dirty="0">
                <a:effectLst/>
                <a:latin typeface="Times New Roman" panose="02020603050405020304" pitchFamily="18" charset="0"/>
                <a:ea typeface="Times New Roman" panose="02020603050405020304" pitchFamily="18" charset="0"/>
              </a:rPr>
              <a:t>Open Journal of Leadership</a:t>
            </a:r>
            <a:r>
              <a:rPr lang="en-GB" sz="1000" dirty="0">
                <a:effectLst/>
                <a:latin typeface="Times New Roman" panose="02020603050405020304" pitchFamily="18" charset="0"/>
                <a:ea typeface="Times New Roman" panose="02020603050405020304" pitchFamily="18" charset="0"/>
              </a:rPr>
              <a:t>, 13(3), pp. 385–411. Available at: https://doi.org/10.4236/ojl.2024.133022.</a:t>
            </a:r>
          </a:p>
          <a:p>
            <a:endParaRPr lang="en-GB" sz="700" dirty="0"/>
          </a:p>
        </p:txBody>
      </p:sp>
    </p:spTree>
    <p:extLst>
      <p:ext uri="{BB962C8B-B14F-4D97-AF65-F5344CB8AC3E}">
        <p14:creationId xmlns:p14="http://schemas.microsoft.com/office/powerpoint/2010/main" val="2671267626"/>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TM10001115[[fn=Parcel]]</Template>
  <TotalTime>1592</TotalTime>
  <Words>5463</Words>
  <Application>Microsoft Office PowerPoint</Application>
  <PresentationFormat>Widescreen</PresentationFormat>
  <Paragraphs>273</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Arial</vt:lpstr>
      <vt:lpstr>Gill Sans MT</vt:lpstr>
      <vt:lpstr>Times New Roman</vt:lpstr>
      <vt:lpstr>Parcel</vt:lpstr>
      <vt:lpstr>Feasibility Plan for an International Meeting</vt:lpstr>
      <vt:lpstr>Introduction </vt:lpstr>
      <vt:lpstr>Event content </vt:lpstr>
      <vt:lpstr>Market factors</vt:lpstr>
      <vt:lpstr>Operational factors </vt:lpstr>
      <vt:lpstr>Financial factors </vt:lpstr>
      <vt:lpstr>Financial factors (Contd.)</vt:lpstr>
      <vt:lpstr>Breakeven analysis </vt:lpstr>
      <vt:lpstr>Strategic Pre-planning </vt:lpstr>
      <vt:lpstr>Value proposition </vt:lpstr>
      <vt:lpstr>Recommendations</vt:lpstr>
      <vt:lpstr>Gannt Chart </vt:lpstr>
      <vt:lpstr>Gannt Chart </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admin</dc:creator>
  <cp:lastModifiedBy>admin</cp:lastModifiedBy>
  <cp:revision>4</cp:revision>
  <cp:lastPrinted>2025-02-06T20:08:38Z</cp:lastPrinted>
  <dcterms:created xsi:type="dcterms:W3CDTF">2025-01-27T09:45:35Z</dcterms:created>
  <dcterms:modified xsi:type="dcterms:W3CDTF">2025-06-12T19:27:33Z</dcterms:modified>
</cp:coreProperties>
</file>