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6" Type="http://schemas.microsoft.com/office/2020/02/relationships/classificationlabels" Target="docMetadata/LabelInfo.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46"/>
  </p:notesMasterIdLst>
  <p:handoutMasterIdLst>
    <p:handoutMasterId r:id="rId47"/>
  </p:handoutMasterIdLst>
  <p:sldIdLst>
    <p:sldId id="318" r:id="rId5"/>
    <p:sldId id="319" r:id="rId6"/>
    <p:sldId id="320" r:id="rId7"/>
    <p:sldId id="321" r:id="rId8"/>
    <p:sldId id="322" r:id="rId9"/>
    <p:sldId id="323" r:id="rId10"/>
    <p:sldId id="324" r:id="rId11"/>
    <p:sldId id="325" r:id="rId12"/>
    <p:sldId id="326" r:id="rId13"/>
    <p:sldId id="327" r:id="rId14"/>
    <p:sldId id="328" r:id="rId15"/>
    <p:sldId id="341" r:id="rId16"/>
    <p:sldId id="258" r:id="rId17"/>
    <p:sldId id="259" r:id="rId18"/>
    <p:sldId id="340" r:id="rId19"/>
    <p:sldId id="266" r:id="rId20"/>
    <p:sldId id="269" r:id="rId21"/>
    <p:sldId id="270" r:id="rId22"/>
    <p:sldId id="267" r:id="rId23"/>
    <p:sldId id="256" r:id="rId24"/>
    <p:sldId id="331" r:id="rId25"/>
    <p:sldId id="332" r:id="rId26"/>
    <p:sldId id="276" r:id="rId27"/>
    <p:sldId id="277" r:id="rId28"/>
    <p:sldId id="286" r:id="rId29"/>
    <p:sldId id="287" r:id="rId30"/>
    <p:sldId id="295" r:id="rId31"/>
    <p:sldId id="343" r:id="rId32"/>
    <p:sldId id="344" r:id="rId33"/>
    <p:sldId id="345" r:id="rId34"/>
    <p:sldId id="346" r:id="rId35"/>
    <p:sldId id="285" r:id="rId36"/>
    <p:sldId id="297" r:id="rId37"/>
    <p:sldId id="333" r:id="rId38"/>
    <p:sldId id="334" r:id="rId39"/>
    <p:sldId id="335" r:id="rId40"/>
    <p:sldId id="336" r:id="rId41"/>
    <p:sldId id="337" r:id="rId42"/>
    <p:sldId id="338" r:id="rId43"/>
    <p:sldId id="339" r:id="rId44"/>
    <p:sldId id="342"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AD5C4D"/>
    <a:srgbClr val="FFF4ED"/>
    <a:srgbClr val="636A58"/>
    <a:srgbClr val="505A47"/>
    <a:srgbClr val="D1D8B7"/>
    <a:srgbClr val="A09D79"/>
    <a:srgbClr val="543E35"/>
    <a:srgbClr val="637700"/>
    <a:srgbClr val="5E6A7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61" autoAdjust="0"/>
    <p:restoredTop sz="95405" autoAdjust="0"/>
  </p:normalViewPr>
  <p:slideViewPr>
    <p:cSldViewPr snapToGrid="0">
      <p:cViewPr varScale="1">
        <p:scale>
          <a:sx n="73" d="100"/>
          <a:sy n="73" d="100"/>
        </p:scale>
        <p:origin x="72" y="178"/>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135" d="100"/>
        <a:sy n="135"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slide" Target="slides/slide22.xml" /><Relationship Id="rId39" Type="http://schemas.openxmlformats.org/officeDocument/2006/relationships/slide" Target="slides/slide35.xml" /><Relationship Id="rId3" Type="http://schemas.openxmlformats.org/officeDocument/2006/relationships/customXml" Target="../customXml/item3.xml" /><Relationship Id="rId21" Type="http://schemas.openxmlformats.org/officeDocument/2006/relationships/slide" Target="slides/slide17.xml" /><Relationship Id="rId34" Type="http://schemas.openxmlformats.org/officeDocument/2006/relationships/slide" Target="slides/slide30.xml" /><Relationship Id="rId42" Type="http://schemas.openxmlformats.org/officeDocument/2006/relationships/slide" Target="slides/slide38.xml" /><Relationship Id="rId47" Type="http://schemas.openxmlformats.org/officeDocument/2006/relationships/handoutMaster" Target="handoutMasters/handoutMaster1.xml" /><Relationship Id="rId50" Type="http://schemas.openxmlformats.org/officeDocument/2006/relationships/theme" Target="theme/theme1.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slide" Target="slides/slide21.xml" /><Relationship Id="rId33" Type="http://schemas.openxmlformats.org/officeDocument/2006/relationships/slide" Target="slides/slide29.xml" /><Relationship Id="rId38" Type="http://schemas.openxmlformats.org/officeDocument/2006/relationships/slide" Target="slides/slide34.xml" /><Relationship Id="rId46" Type="http://schemas.openxmlformats.org/officeDocument/2006/relationships/notesMaster" Target="notesMasters/notesMaster1.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29" Type="http://schemas.openxmlformats.org/officeDocument/2006/relationships/slide" Target="slides/slide25.xml" /><Relationship Id="rId41" Type="http://schemas.openxmlformats.org/officeDocument/2006/relationships/slide" Target="slides/slide37.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slide" Target="slides/slide20.xml" /><Relationship Id="rId32" Type="http://schemas.openxmlformats.org/officeDocument/2006/relationships/slide" Target="slides/slide28.xml" /><Relationship Id="rId37" Type="http://schemas.openxmlformats.org/officeDocument/2006/relationships/slide" Target="slides/slide33.xml" /><Relationship Id="rId40" Type="http://schemas.openxmlformats.org/officeDocument/2006/relationships/slide" Target="slides/slide36.xml" /><Relationship Id="rId45" Type="http://schemas.openxmlformats.org/officeDocument/2006/relationships/slide" Target="slides/slide41.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slide" Target="slides/slide19.xml" /><Relationship Id="rId28" Type="http://schemas.openxmlformats.org/officeDocument/2006/relationships/slide" Target="slides/slide24.xml" /><Relationship Id="rId36" Type="http://schemas.openxmlformats.org/officeDocument/2006/relationships/slide" Target="slides/slide32.xml" /><Relationship Id="rId49" Type="http://schemas.openxmlformats.org/officeDocument/2006/relationships/viewProps" Target="viewProps.xml" /><Relationship Id="rId10" Type="http://schemas.openxmlformats.org/officeDocument/2006/relationships/slide" Target="slides/slide6.xml" /><Relationship Id="rId19" Type="http://schemas.openxmlformats.org/officeDocument/2006/relationships/slide" Target="slides/slide15.xml" /><Relationship Id="rId31" Type="http://schemas.openxmlformats.org/officeDocument/2006/relationships/slide" Target="slides/slide27.xml" /><Relationship Id="rId44" Type="http://schemas.openxmlformats.org/officeDocument/2006/relationships/slide" Target="slides/slide40.xml" /><Relationship Id="rId52" Type="http://schemas.microsoft.com/office/2018/10/relationships/authors" Target="author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slide" Target="slides/slide23.xml" /><Relationship Id="rId30" Type="http://schemas.openxmlformats.org/officeDocument/2006/relationships/slide" Target="slides/slide26.xml" /><Relationship Id="rId35" Type="http://schemas.openxmlformats.org/officeDocument/2006/relationships/slide" Target="slides/slide31.xml" /><Relationship Id="rId43" Type="http://schemas.openxmlformats.org/officeDocument/2006/relationships/slide" Target="slides/slide39.xml" /><Relationship Id="rId48" Type="http://schemas.openxmlformats.org/officeDocument/2006/relationships/presProps" Target="presProps.xml" /><Relationship Id="rId8" Type="http://schemas.openxmlformats.org/officeDocument/2006/relationships/slide" Target="slides/slide4.xml" /><Relationship Id="rId51" Type="http://schemas.openxmlformats.org/officeDocument/2006/relationships/tableStyles" Target="tableStyles.xml" /></Relationships>
</file>

<file path=ppt/diagrams/_rels/data1.xml.rels><?xml version="1.0" encoding="UTF-8" standalone="yes"?>
<Relationships xmlns="http://schemas.openxmlformats.org/package/2006/relationships"><Relationship Id="rId8" Type="http://schemas.openxmlformats.org/officeDocument/2006/relationships/image" Target="../media/image50.svg" /><Relationship Id="rId3" Type="http://schemas.openxmlformats.org/officeDocument/2006/relationships/image" Target="../media/image45.png" /><Relationship Id="rId7" Type="http://schemas.openxmlformats.org/officeDocument/2006/relationships/image" Target="../media/image49.png" /><Relationship Id="rId12" Type="http://schemas.openxmlformats.org/officeDocument/2006/relationships/image" Target="../media/image54.svg" /><Relationship Id="rId2" Type="http://schemas.openxmlformats.org/officeDocument/2006/relationships/image" Target="../media/image44.svg" /><Relationship Id="rId1" Type="http://schemas.openxmlformats.org/officeDocument/2006/relationships/image" Target="../media/image43.png" /><Relationship Id="rId6" Type="http://schemas.openxmlformats.org/officeDocument/2006/relationships/image" Target="../media/image48.svg" /><Relationship Id="rId11" Type="http://schemas.openxmlformats.org/officeDocument/2006/relationships/image" Target="../media/image53.png" /><Relationship Id="rId5" Type="http://schemas.openxmlformats.org/officeDocument/2006/relationships/image" Target="../media/image47.png" /><Relationship Id="rId10" Type="http://schemas.openxmlformats.org/officeDocument/2006/relationships/image" Target="../media/image52.svg" /><Relationship Id="rId4" Type="http://schemas.openxmlformats.org/officeDocument/2006/relationships/image" Target="../media/image46.svg" /><Relationship Id="rId9" Type="http://schemas.openxmlformats.org/officeDocument/2006/relationships/image" Target="../media/image51.png" /></Relationships>
</file>

<file path=ppt/diagrams/_rels/drawing1.xml.rels><?xml version="1.0" encoding="UTF-8" standalone="yes"?>
<Relationships xmlns="http://schemas.openxmlformats.org/package/2006/relationships"><Relationship Id="rId8" Type="http://schemas.openxmlformats.org/officeDocument/2006/relationships/image" Target="../media/image50.svg" /><Relationship Id="rId3" Type="http://schemas.openxmlformats.org/officeDocument/2006/relationships/image" Target="../media/image45.png" /><Relationship Id="rId7" Type="http://schemas.openxmlformats.org/officeDocument/2006/relationships/image" Target="../media/image49.png" /><Relationship Id="rId12" Type="http://schemas.openxmlformats.org/officeDocument/2006/relationships/image" Target="../media/image54.svg" /><Relationship Id="rId2" Type="http://schemas.openxmlformats.org/officeDocument/2006/relationships/image" Target="../media/image44.svg" /><Relationship Id="rId1" Type="http://schemas.openxmlformats.org/officeDocument/2006/relationships/image" Target="../media/image43.png" /><Relationship Id="rId6" Type="http://schemas.openxmlformats.org/officeDocument/2006/relationships/image" Target="../media/image48.svg" /><Relationship Id="rId11" Type="http://schemas.openxmlformats.org/officeDocument/2006/relationships/image" Target="../media/image53.png" /><Relationship Id="rId5" Type="http://schemas.openxmlformats.org/officeDocument/2006/relationships/image" Target="../media/image47.png" /><Relationship Id="rId10" Type="http://schemas.openxmlformats.org/officeDocument/2006/relationships/image" Target="../media/image52.svg" /><Relationship Id="rId4" Type="http://schemas.openxmlformats.org/officeDocument/2006/relationships/image" Target="../media/image46.svg" /><Relationship Id="rId9" Type="http://schemas.openxmlformats.org/officeDocument/2006/relationships/image" Target="../media/image51.pn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FB044B-4C36-4B0F-8E65-34CF0CD97FE4}"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9A3F2F61-0DF1-434B-AD93-39DBA2D82610}">
      <dgm:prSet custT="1"/>
      <dgm:spPr/>
      <dgm:t>
        <a:bodyPr/>
        <a:lstStyle/>
        <a:p>
          <a:pPr>
            <a:lnSpc>
              <a:spcPct val="100000"/>
            </a:lnSpc>
          </a:pPr>
          <a:r>
            <a:rPr lang="en-US" sz="1800" dirty="0">
              <a:solidFill>
                <a:srgbClr val="000000"/>
              </a:solidFill>
              <a:latin typeface="Arial" panose="020B0604020202020204" pitchFamily="34" charset="0"/>
              <a:cs typeface="Arial" panose="020B0604020202020204" pitchFamily="34" charset="0"/>
            </a:rPr>
            <a:t>Better mood regulation – improves patience, empathy and emotional stability , making interactions smoother. </a:t>
          </a:r>
          <a:r>
            <a:rPr lang="en-US" sz="1400" dirty="0">
              <a:solidFill>
                <a:srgbClr val="000000"/>
              </a:solidFill>
              <a:latin typeface="Arial" panose="020B0604020202020204" pitchFamily="34" charset="0"/>
              <a:cs typeface="Arial" panose="020B0604020202020204" pitchFamily="34" charset="0"/>
            </a:rPr>
            <a:t>(NHS 2023a).</a:t>
          </a:r>
        </a:p>
      </dgm:t>
    </dgm:pt>
    <dgm:pt modelId="{D45F6274-9539-45DE-A0C1-44CD3FBCBCED}" type="parTrans" cxnId="{8E63643A-ADA8-419A-A6A4-843E224515B1}">
      <dgm:prSet/>
      <dgm:spPr/>
      <dgm:t>
        <a:bodyPr/>
        <a:lstStyle/>
        <a:p>
          <a:endParaRPr lang="en-US"/>
        </a:p>
      </dgm:t>
    </dgm:pt>
    <dgm:pt modelId="{8C8F81E1-23D7-4155-A635-D4A702064411}" type="sibTrans" cxnId="{8E63643A-ADA8-419A-A6A4-843E224515B1}">
      <dgm:prSet/>
      <dgm:spPr/>
      <dgm:t>
        <a:bodyPr/>
        <a:lstStyle/>
        <a:p>
          <a:pPr>
            <a:lnSpc>
              <a:spcPct val="100000"/>
            </a:lnSpc>
          </a:pPr>
          <a:endParaRPr lang="en-US"/>
        </a:p>
      </dgm:t>
    </dgm:pt>
    <dgm:pt modelId="{253B2BFA-B185-429E-95D1-E1F871CDBA03}">
      <dgm:prSet custT="1"/>
      <dgm:spPr/>
      <dgm:t>
        <a:bodyPr/>
        <a:lstStyle/>
        <a:p>
          <a:pPr>
            <a:lnSpc>
              <a:spcPct val="100000"/>
            </a:lnSpc>
          </a:pPr>
          <a:r>
            <a:rPr lang="en-US" sz="1800" dirty="0">
              <a:solidFill>
                <a:srgbClr val="000000"/>
              </a:solidFill>
              <a:latin typeface="Arial" panose="020B0604020202020204" pitchFamily="34" charset="0"/>
              <a:cs typeface="Arial" panose="020B0604020202020204" pitchFamily="34" charset="0"/>
            </a:rPr>
            <a:t>Improved communication- enhances  focus and clarity , reducing  misunderstandings </a:t>
          </a:r>
          <a:r>
            <a:rPr lang="en-US" sz="1400" dirty="0">
              <a:solidFill>
                <a:srgbClr val="000000"/>
              </a:solidFill>
              <a:latin typeface="Arial" panose="020B0604020202020204" pitchFamily="34" charset="0"/>
              <a:cs typeface="Arial" panose="020B0604020202020204" pitchFamily="34" charset="0"/>
            </a:rPr>
            <a:t>.(NHS, 2023b)</a:t>
          </a:r>
        </a:p>
      </dgm:t>
    </dgm:pt>
    <dgm:pt modelId="{0979122A-5450-4226-BE3E-C96DC3D35DA5}" type="parTrans" cxnId="{AA43DF18-2226-4A25-ADBC-EA6681EC764B}">
      <dgm:prSet/>
      <dgm:spPr/>
      <dgm:t>
        <a:bodyPr/>
        <a:lstStyle/>
        <a:p>
          <a:endParaRPr lang="en-US"/>
        </a:p>
      </dgm:t>
    </dgm:pt>
    <dgm:pt modelId="{59F22C9C-45C8-4D91-B97A-AD8209C10C7F}" type="sibTrans" cxnId="{AA43DF18-2226-4A25-ADBC-EA6681EC764B}">
      <dgm:prSet/>
      <dgm:spPr/>
      <dgm:t>
        <a:bodyPr/>
        <a:lstStyle/>
        <a:p>
          <a:pPr>
            <a:lnSpc>
              <a:spcPct val="100000"/>
            </a:lnSpc>
          </a:pPr>
          <a:endParaRPr lang="en-US"/>
        </a:p>
      </dgm:t>
    </dgm:pt>
    <dgm:pt modelId="{14A7DACC-7689-457E-A1F9-3259D5504C09}">
      <dgm:prSet custT="1"/>
      <dgm:spPr/>
      <dgm:t>
        <a:bodyPr/>
        <a:lstStyle/>
        <a:p>
          <a:pPr>
            <a:lnSpc>
              <a:spcPct val="100000"/>
            </a:lnSpc>
          </a:pPr>
          <a:r>
            <a:rPr lang="en-US" sz="1800" dirty="0">
              <a:solidFill>
                <a:srgbClr val="000000"/>
              </a:solidFill>
              <a:latin typeface="Arial" panose="020B0604020202020204" pitchFamily="34" charset="0"/>
              <a:cs typeface="Arial" panose="020B0604020202020204" pitchFamily="34" charset="0"/>
            </a:rPr>
            <a:t>Stronger relationships- better-rested individuals are more supportive and less irritable, strengthening bonds</a:t>
          </a:r>
          <a:r>
            <a:rPr lang="en-US" sz="1400" dirty="0">
              <a:solidFill>
                <a:srgbClr val="000000"/>
              </a:solidFill>
              <a:latin typeface="Arial" panose="020B0604020202020204" pitchFamily="34" charset="0"/>
              <a:cs typeface="Arial" panose="020B0604020202020204" pitchFamily="34" charset="0"/>
            </a:rPr>
            <a:t>.(NHS, 2023a</a:t>
          </a:r>
          <a:r>
            <a:rPr lang="en-US" sz="1400" dirty="0">
              <a:solidFill>
                <a:srgbClr val="000000"/>
              </a:solidFill>
            </a:rPr>
            <a:t>).</a:t>
          </a:r>
        </a:p>
      </dgm:t>
    </dgm:pt>
    <dgm:pt modelId="{4B7ACD91-FA26-4DF6-A53B-5B5DB6A26D06}" type="parTrans" cxnId="{A18E96F6-55B5-4543-8826-480946026F24}">
      <dgm:prSet/>
      <dgm:spPr/>
      <dgm:t>
        <a:bodyPr/>
        <a:lstStyle/>
        <a:p>
          <a:endParaRPr lang="en-US"/>
        </a:p>
      </dgm:t>
    </dgm:pt>
    <dgm:pt modelId="{48FBDC63-FFEC-46A8-8205-3EECC5311F71}" type="sibTrans" cxnId="{A18E96F6-55B5-4543-8826-480946026F24}">
      <dgm:prSet/>
      <dgm:spPr/>
      <dgm:t>
        <a:bodyPr/>
        <a:lstStyle/>
        <a:p>
          <a:pPr>
            <a:lnSpc>
              <a:spcPct val="100000"/>
            </a:lnSpc>
          </a:pPr>
          <a:endParaRPr lang="en-US"/>
        </a:p>
      </dgm:t>
    </dgm:pt>
    <dgm:pt modelId="{FD931AC2-2879-4830-A998-138937D337E9}">
      <dgm:prSet custT="1"/>
      <dgm:spPr/>
      <dgm:t>
        <a:bodyPr/>
        <a:lstStyle/>
        <a:p>
          <a:pPr>
            <a:lnSpc>
              <a:spcPct val="100000"/>
            </a:lnSpc>
          </a:pPr>
          <a:r>
            <a:rPr lang="en-US" sz="1800" dirty="0">
              <a:solidFill>
                <a:srgbClr val="000000"/>
              </a:solidFill>
              <a:latin typeface="Arial" panose="020B0604020202020204" pitchFamily="34" charset="0"/>
              <a:cs typeface="Arial" panose="020B0604020202020204" pitchFamily="34" charset="0"/>
            </a:rPr>
            <a:t>Workplace productivity/great social participation – adequate sleep increases motivation  to engage in social and community activities ,employees with good sleep are more productive</a:t>
          </a:r>
          <a:r>
            <a:rPr lang="en-US" sz="1400" dirty="0">
              <a:solidFill>
                <a:srgbClr val="000000"/>
              </a:solidFill>
              <a:latin typeface="Arial" panose="020B0604020202020204" pitchFamily="34" charset="0"/>
              <a:cs typeface="Arial" panose="020B0604020202020204" pitchFamily="34" charset="0"/>
            </a:rPr>
            <a:t>.(NHS 2023c). </a:t>
          </a:r>
        </a:p>
      </dgm:t>
    </dgm:pt>
    <dgm:pt modelId="{E6E440A9-9A89-466E-872F-B25AA5162019}" type="parTrans" cxnId="{CA9CABC7-8B21-4421-82D0-E52EB27453A4}">
      <dgm:prSet/>
      <dgm:spPr/>
      <dgm:t>
        <a:bodyPr/>
        <a:lstStyle/>
        <a:p>
          <a:endParaRPr lang="en-US"/>
        </a:p>
      </dgm:t>
    </dgm:pt>
    <dgm:pt modelId="{7C9F1087-E8AF-4936-A8FA-9F0D43330502}" type="sibTrans" cxnId="{CA9CABC7-8B21-4421-82D0-E52EB27453A4}">
      <dgm:prSet/>
      <dgm:spPr/>
      <dgm:t>
        <a:bodyPr/>
        <a:lstStyle/>
        <a:p>
          <a:pPr>
            <a:lnSpc>
              <a:spcPct val="100000"/>
            </a:lnSpc>
          </a:pPr>
          <a:endParaRPr lang="en-US"/>
        </a:p>
      </dgm:t>
    </dgm:pt>
    <dgm:pt modelId="{D2270C15-7B31-4F54-8618-AA2585B58AFB}">
      <dgm:prSet custT="1"/>
      <dgm:spPr/>
      <dgm:t>
        <a:bodyPr/>
        <a:lstStyle/>
        <a:p>
          <a:pPr>
            <a:lnSpc>
              <a:spcPct val="100000"/>
            </a:lnSpc>
          </a:pPr>
          <a:r>
            <a:rPr lang="en-US" sz="1800" dirty="0">
              <a:solidFill>
                <a:srgbClr val="000000"/>
              </a:solidFill>
              <a:latin typeface="Arial" panose="020B0604020202020204" pitchFamily="34" charset="0"/>
              <a:cs typeface="Arial" panose="020B0604020202020204" pitchFamily="34" charset="0"/>
            </a:rPr>
            <a:t>Reduced conflict- good sleep lowers stress reactivity ,helping  prevent arguments or tension </a:t>
          </a:r>
          <a:r>
            <a:rPr lang="en-US" sz="1400" dirty="0">
              <a:solidFill>
                <a:srgbClr val="000000"/>
              </a:solidFill>
              <a:latin typeface="Arial" panose="020B0604020202020204" pitchFamily="34" charset="0"/>
              <a:cs typeface="Arial" panose="020B0604020202020204" pitchFamily="34" charset="0"/>
            </a:rPr>
            <a:t>.(NHS 2023d)</a:t>
          </a:r>
        </a:p>
      </dgm:t>
    </dgm:pt>
    <dgm:pt modelId="{788985E6-B109-44A8-9930-F721792BBE86}" type="parTrans" cxnId="{0F086318-C2A6-4086-BBC2-1F8A85AF1C5E}">
      <dgm:prSet/>
      <dgm:spPr/>
      <dgm:t>
        <a:bodyPr/>
        <a:lstStyle/>
        <a:p>
          <a:endParaRPr lang="en-US"/>
        </a:p>
      </dgm:t>
    </dgm:pt>
    <dgm:pt modelId="{AD55D576-3007-4AD8-B27C-D5934D2A0B85}" type="sibTrans" cxnId="{0F086318-C2A6-4086-BBC2-1F8A85AF1C5E}">
      <dgm:prSet/>
      <dgm:spPr/>
      <dgm:t>
        <a:bodyPr/>
        <a:lstStyle/>
        <a:p>
          <a:pPr>
            <a:lnSpc>
              <a:spcPct val="100000"/>
            </a:lnSpc>
          </a:pPr>
          <a:endParaRPr lang="en-US"/>
        </a:p>
      </dgm:t>
    </dgm:pt>
    <dgm:pt modelId="{399BCE55-3D88-43EC-A0F7-914EC6D243EB}">
      <dgm:prSet custT="1"/>
      <dgm:spPr/>
      <dgm:t>
        <a:bodyPr/>
        <a:lstStyle/>
        <a:p>
          <a:pPr>
            <a:lnSpc>
              <a:spcPct val="100000"/>
            </a:lnSpc>
          </a:pPr>
          <a:r>
            <a:rPr lang="en-US" sz="1800" dirty="0">
              <a:solidFill>
                <a:srgbClr val="000000"/>
              </a:solidFill>
              <a:latin typeface="Arial" panose="020B0604020202020204" pitchFamily="34" charset="0"/>
              <a:cs typeface="Arial" panose="020B0604020202020204" pitchFamily="34" charset="0"/>
            </a:rPr>
            <a:t>Positive social perception – people who appear well-rested are often seen as  more approachable, competent and trustworthy</a:t>
          </a:r>
          <a:r>
            <a:rPr lang="en-US" sz="1400" dirty="0">
              <a:solidFill>
                <a:srgbClr val="000000"/>
              </a:solidFill>
              <a:latin typeface="Arial" panose="020B0604020202020204" pitchFamily="34" charset="0"/>
              <a:cs typeface="Arial" panose="020B0604020202020204" pitchFamily="34" charset="0"/>
            </a:rPr>
            <a:t>.(NHS,2023a).</a:t>
          </a:r>
        </a:p>
      </dgm:t>
    </dgm:pt>
    <dgm:pt modelId="{EBF1663B-A7F7-4844-8C24-588E5096B4C5}" type="parTrans" cxnId="{56387112-0896-4BFA-978E-63FECEE66DC0}">
      <dgm:prSet/>
      <dgm:spPr/>
      <dgm:t>
        <a:bodyPr/>
        <a:lstStyle/>
        <a:p>
          <a:endParaRPr lang="en-US"/>
        </a:p>
      </dgm:t>
    </dgm:pt>
    <dgm:pt modelId="{1671070C-DB2C-428D-98A7-9CA34F0223E0}" type="sibTrans" cxnId="{56387112-0896-4BFA-978E-63FECEE66DC0}">
      <dgm:prSet/>
      <dgm:spPr/>
      <dgm:t>
        <a:bodyPr/>
        <a:lstStyle/>
        <a:p>
          <a:endParaRPr lang="en-US"/>
        </a:p>
      </dgm:t>
    </dgm:pt>
    <dgm:pt modelId="{F5C28104-F116-456D-961D-5D20C21AA069}" type="pres">
      <dgm:prSet presAssocID="{C5FB044B-4C36-4B0F-8E65-34CF0CD97FE4}" presName="root" presStyleCnt="0">
        <dgm:presLayoutVars>
          <dgm:dir/>
          <dgm:resizeHandles val="exact"/>
        </dgm:presLayoutVars>
      </dgm:prSet>
      <dgm:spPr/>
    </dgm:pt>
    <dgm:pt modelId="{8D83BD93-1291-4D92-AD1F-CCBE67001368}" type="pres">
      <dgm:prSet presAssocID="{C5FB044B-4C36-4B0F-8E65-34CF0CD97FE4}" presName="container" presStyleCnt="0">
        <dgm:presLayoutVars>
          <dgm:dir/>
          <dgm:resizeHandles val="exact"/>
        </dgm:presLayoutVars>
      </dgm:prSet>
      <dgm:spPr/>
    </dgm:pt>
    <dgm:pt modelId="{40A9721F-A6ED-4C41-BC5A-180EB27E5912}" type="pres">
      <dgm:prSet presAssocID="{9A3F2F61-0DF1-434B-AD93-39DBA2D82610}" presName="compNode" presStyleCnt="0"/>
      <dgm:spPr/>
    </dgm:pt>
    <dgm:pt modelId="{36747F28-803E-4129-BEAE-0F8007908A3E}" type="pres">
      <dgm:prSet presAssocID="{9A3F2F61-0DF1-434B-AD93-39DBA2D82610}" presName="iconBgRect" presStyleLbl="bgShp" presStyleIdx="0" presStyleCnt="6" custLinFactNeighborX="-25927" custLinFactNeighborY="6297"/>
      <dgm:spPr>
        <a:solidFill>
          <a:schemeClr val="tx2">
            <a:lumMod val="75000"/>
          </a:schemeClr>
        </a:solidFill>
      </dgm:spPr>
    </dgm:pt>
    <dgm:pt modelId="{9851CF5E-822A-45F2-8D80-2EA8A1CBB84C}" type="pres">
      <dgm:prSet presAssocID="{9A3F2F61-0DF1-434B-AD93-39DBA2D82610}" presName="iconRect" presStyleLbl="node1" presStyleIdx="0" presStyleCnt="6" custLinFactNeighborX="-15760" custLinFactNeighborY="635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ongue Face with Solid Fill"/>
        </a:ext>
      </dgm:extLst>
    </dgm:pt>
    <dgm:pt modelId="{10E371AE-9349-47F9-B091-7ACC9B30726B}" type="pres">
      <dgm:prSet presAssocID="{9A3F2F61-0DF1-434B-AD93-39DBA2D82610}" presName="spaceRect" presStyleCnt="0"/>
      <dgm:spPr/>
    </dgm:pt>
    <dgm:pt modelId="{A38411C6-5913-4AF3-A04F-BEF86D30FDB6}" type="pres">
      <dgm:prSet presAssocID="{9A3F2F61-0DF1-434B-AD93-39DBA2D82610}" presName="textRect" presStyleLbl="revTx" presStyleIdx="0" presStyleCnt="6" custScaleX="171943" custLinFactNeighborX="25045" custLinFactNeighborY="10408">
        <dgm:presLayoutVars>
          <dgm:chMax val="1"/>
          <dgm:chPref val="1"/>
        </dgm:presLayoutVars>
      </dgm:prSet>
      <dgm:spPr/>
    </dgm:pt>
    <dgm:pt modelId="{44379B09-2045-4FBF-81C8-1F091731A204}" type="pres">
      <dgm:prSet presAssocID="{8C8F81E1-23D7-4155-A635-D4A702064411}" presName="sibTrans" presStyleLbl="sibTrans2D1" presStyleIdx="0" presStyleCnt="0"/>
      <dgm:spPr/>
    </dgm:pt>
    <dgm:pt modelId="{AD26B05F-C8B9-4884-92B7-EFC7EE60439D}" type="pres">
      <dgm:prSet presAssocID="{253B2BFA-B185-429E-95D1-E1F871CDBA03}" presName="compNode" presStyleCnt="0"/>
      <dgm:spPr/>
    </dgm:pt>
    <dgm:pt modelId="{AF3BD038-5187-4093-943B-066C811E94AD}" type="pres">
      <dgm:prSet presAssocID="{253B2BFA-B185-429E-95D1-E1F871CDBA03}" presName="iconBgRect" presStyleLbl="bgShp" presStyleIdx="1" presStyleCnt="6" custLinFactNeighborX="51286" custLinFactNeighborY="39371"/>
      <dgm:spPr>
        <a:solidFill>
          <a:schemeClr val="tx2">
            <a:lumMod val="75000"/>
          </a:schemeClr>
        </a:solidFill>
      </dgm:spPr>
    </dgm:pt>
    <dgm:pt modelId="{C984126D-A41C-437A-A5B4-237D24F5D006}" type="pres">
      <dgm:prSet presAssocID="{253B2BFA-B185-429E-95D1-E1F871CDBA03}" presName="iconRect" presStyleLbl="node1" presStyleIdx="1" presStyleCnt="6" custLinFactNeighborX="87148" custLinFactNeighborY="5805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F7716951-DF4A-4091-828D-FB91194F6EBE}" type="pres">
      <dgm:prSet presAssocID="{253B2BFA-B185-429E-95D1-E1F871CDBA03}" presName="spaceRect" presStyleCnt="0"/>
      <dgm:spPr/>
    </dgm:pt>
    <dgm:pt modelId="{D225F02E-7FCC-4097-8C21-7B6E04BB39B5}" type="pres">
      <dgm:prSet presAssocID="{253B2BFA-B185-429E-95D1-E1F871CDBA03}" presName="textRect" presStyleLbl="revTx" presStyleIdx="1" presStyleCnt="6" custScaleX="164039" custLinFactNeighborX="48225" custLinFactNeighborY="28492">
        <dgm:presLayoutVars>
          <dgm:chMax val="1"/>
          <dgm:chPref val="1"/>
        </dgm:presLayoutVars>
      </dgm:prSet>
      <dgm:spPr/>
    </dgm:pt>
    <dgm:pt modelId="{633D24CA-577A-47EE-BDA4-397D97DF5BC2}" type="pres">
      <dgm:prSet presAssocID="{59F22C9C-45C8-4D91-B97A-AD8209C10C7F}" presName="sibTrans" presStyleLbl="sibTrans2D1" presStyleIdx="0" presStyleCnt="0"/>
      <dgm:spPr/>
    </dgm:pt>
    <dgm:pt modelId="{F464FE8F-E382-4405-B9B1-99F99D95AFB1}" type="pres">
      <dgm:prSet presAssocID="{14A7DACC-7689-457E-A1F9-3259D5504C09}" presName="compNode" presStyleCnt="0"/>
      <dgm:spPr/>
    </dgm:pt>
    <dgm:pt modelId="{4C83FF84-E178-45A8-ACAB-6D8D0E3ECB52}" type="pres">
      <dgm:prSet presAssocID="{14A7DACC-7689-457E-A1F9-3259D5504C09}" presName="iconBgRect" presStyleLbl="bgShp" presStyleIdx="2" presStyleCnt="6" custLinFactNeighborX="-26776" custLinFactNeighborY="-49977"/>
      <dgm:spPr>
        <a:solidFill>
          <a:schemeClr val="tx2">
            <a:lumMod val="75000"/>
          </a:schemeClr>
        </a:solidFill>
      </dgm:spPr>
    </dgm:pt>
    <dgm:pt modelId="{980E95AF-ADF7-45FD-9388-591ED09FE5C6}" type="pres">
      <dgm:prSet presAssocID="{14A7DACC-7689-457E-A1F9-3259D5504C09}" presName="iconRect" presStyleLbl="node1" presStyleIdx="2" presStyleCnt="6" custLinFactNeighborX="-23350" custLinFactNeighborY="-8616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ers"/>
        </a:ext>
      </dgm:extLst>
    </dgm:pt>
    <dgm:pt modelId="{0ED0B74C-3843-4F64-B9EC-161A18DFE426}" type="pres">
      <dgm:prSet presAssocID="{14A7DACC-7689-457E-A1F9-3259D5504C09}" presName="spaceRect" presStyleCnt="0"/>
      <dgm:spPr/>
    </dgm:pt>
    <dgm:pt modelId="{314CF506-4063-4DBC-B879-E40567825CC4}" type="pres">
      <dgm:prSet presAssocID="{14A7DACC-7689-457E-A1F9-3259D5504C09}" presName="textRect" presStyleLbl="revTx" presStyleIdx="2" presStyleCnt="6" custScaleX="203751" custLinFactNeighborX="41025" custLinFactNeighborY="-52097">
        <dgm:presLayoutVars>
          <dgm:chMax val="1"/>
          <dgm:chPref val="1"/>
        </dgm:presLayoutVars>
      </dgm:prSet>
      <dgm:spPr/>
    </dgm:pt>
    <dgm:pt modelId="{AD26144C-2ABF-4B27-8AB6-FA13744BF8F8}" type="pres">
      <dgm:prSet presAssocID="{48FBDC63-FFEC-46A8-8205-3EECC5311F71}" presName="sibTrans" presStyleLbl="sibTrans2D1" presStyleIdx="0" presStyleCnt="0"/>
      <dgm:spPr/>
    </dgm:pt>
    <dgm:pt modelId="{BF9F3030-36E6-4C3C-A5DC-560CB1C7E79B}" type="pres">
      <dgm:prSet presAssocID="{FD931AC2-2879-4830-A998-138937D337E9}" presName="compNode" presStyleCnt="0"/>
      <dgm:spPr/>
    </dgm:pt>
    <dgm:pt modelId="{9E6BE210-D761-43EF-B30A-7AAD18A6FCA1}" type="pres">
      <dgm:prSet presAssocID="{FD931AC2-2879-4830-A998-138937D337E9}" presName="iconBgRect" presStyleLbl="bgShp" presStyleIdx="3" presStyleCnt="6" custLinFactNeighborX="14632" custLinFactNeighborY="-165"/>
      <dgm:spPr>
        <a:solidFill>
          <a:schemeClr val="tx2">
            <a:lumMod val="75000"/>
          </a:schemeClr>
        </a:solidFill>
      </dgm:spPr>
    </dgm:pt>
    <dgm:pt modelId="{FD9FA59E-B831-44AA-ADD2-2629D41E87D5}" type="pres">
      <dgm:prSet presAssocID="{FD931AC2-2879-4830-A998-138937D337E9}" presName="iconRect" presStyleLbl="node1" presStyleIdx="3" presStyleCnt="6" custLinFactNeighborX="26835" custLinFactNeighborY="-507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ocial Network"/>
        </a:ext>
      </dgm:extLst>
    </dgm:pt>
    <dgm:pt modelId="{A2D94736-57C7-41C7-86D3-E90F2AAD1C29}" type="pres">
      <dgm:prSet presAssocID="{FD931AC2-2879-4830-A998-138937D337E9}" presName="spaceRect" presStyleCnt="0"/>
      <dgm:spPr/>
    </dgm:pt>
    <dgm:pt modelId="{FCCD8D03-0E2F-42BD-B2D8-F81C58B96984}" type="pres">
      <dgm:prSet presAssocID="{FD931AC2-2879-4830-A998-138937D337E9}" presName="textRect" presStyleLbl="revTx" presStyleIdx="3" presStyleCnt="6" custScaleX="179055" custLinFactNeighborX="46835" custLinFactNeighborY="7727">
        <dgm:presLayoutVars>
          <dgm:chMax val="1"/>
          <dgm:chPref val="1"/>
        </dgm:presLayoutVars>
      </dgm:prSet>
      <dgm:spPr/>
    </dgm:pt>
    <dgm:pt modelId="{356E3654-661A-45AA-B3B1-300D84370469}" type="pres">
      <dgm:prSet presAssocID="{7C9F1087-E8AF-4936-A8FA-9F0D43330502}" presName="sibTrans" presStyleLbl="sibTrans2D1" presStyleIdx="0" presStyleCnt="0"/>
      <dgm:spPr/>
    </dgm:pt>
    <dgm:pt modelId="{B3888AA8-1985-492F-8CB5-AB1CCB1F6EE2}" type="pres">
      <dgm:prSet presAssocID="{D2270C15-7B31-4F54-8618-AA2585B58AFB}" presName="compNode" presStyleCnt="0"/>
      <dgm:spPr/>
    </dgm:pt>
    <dgm:pt modelId="{3C2028AA-975D-4A7B-99FF-02C0BBD3D669}" type="pres">
      <dgm:prSet presAssocID="{D2270C15-7B31-4F54-8618-AA2585B58AFB}" presName="iconBgRect" presStyleLbl="bgShp" presStyleIdx="4" presStyleCnt="6" custLinFactY="-2095" custLinFactNeighborX="-12119" custLinFactNeighborY="-100000"/>
      <dgm:spPr>
        <a:solidFill>
          <a:schemeClr val="tx2">
            <a:lumMod val="75000"/>
          </a:schemeClr>
        </a:solidFill>
      </dgm:spPr>
    </dgm:pt>
    <dgm:pt modelId="{C1310456-3292-4205-A511-DB1C2DDCD5ED}" type="pres">
      <dgm:prSet presAssocID="{D2270C15-7B31-4F54-8618-AA2585B58AFB}" presName="iconRect" presStyleLbl="node1" presStyleIdx="4" presStyleCnt="6" custLinFactY="-86070" custLinFactNeighborX="-10146" custLinFactNeighborY="-100000"/>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Explosion"/>
        </a:ext>
      </dgm:extLst>
    </dgm:pt>
    <dgm:pt modelId="{17CB9941-3228-4245-9841-8E4112CA76E0}" type="pres">
      <dgm:prSet presAssocID="{D2270C15-7B31-4F54-8618-AA2585B58AFB}" presName="spaceRect" presStyleCnt="0"/>
      <dgm:spPr/>
    </dgm:pt>
    <dgm:pt modelId="{AADF6C0E-7601-42CF-9F17-4F863F7267A8}" type="pres">
      <dgm:prSet presAssocID="{D2270C15-7B31-4F54-8618-AA2585B58AFB}" presName="textRect" presStyleLbl="revTx" presStyleIdx="4" presStyleCnt="6" custScaleX="181425" custLinFactNeighborX="31479" custLinFactNeighborY="-98698">
        <dgm:presLayoutVars>
          <dgm:chMax val="1"/>
          <dgm:chPref val="1"/>
        </dgm:presLayoutVars>
      </dgm:prSet>
      <dgm:spPr/>
    </dgm:pt>
    <dgm:pt modelId="{54C46A27-84A5-4741-A940-416D4B9BCE51}" type="pres">
      <dgm:prSet presAssocID="{AD55D576-3007-4AD8-B27C-D5934D2A0B85}" presName="sibTrans" presStyleLbl="sibTrans2D1" presStyleIdx="0" presStyleCnt="0"/>
      <dgm:spPr/>
    </dgm:pt>
    <dgm:pt modelId="{4F0AAD68-EF26-4199-925D-0BD9F1C2E658}" type="pres">
      <dgm:prSet presAssocID="{399BCE55-3D88-43EC-A0F7-914EC6D243EB}" presName="compNode" presStyleCnt="0"/>
      <dgm:spPr/>
    </dgm:pt>
    <dgm:pt modelId="{448F16C3-7DE4-4613-92DF-F8D108AEA5C6}" type="pres">
      <dgm:prSet presAssocID="{399BCE55-3D88-43EC-A0F7-914EC6D243EB}" presName="iconBgRect" presStyleLbl="bgShp" presStyleIdx="5" presStyleCnt="6" custLinFactX="-244579" custLinFactNeighborX="-300000" custLinFactNeighborY="11668"/>
      <dgm:spPr>
        <a:solidFill>
          <a:schemeClr val="tx2">
            <a:lumMod val="75000"/>
          </a:schemeClr>
        </a:solidFill>
      </dgm:spPr>
    </dgm:pt>
    <dgm:pt modelId="{364D7CE1-FFB0-4D0B-82A4-C5613BE7C093}" type="pres">
      <dgm:prSet presAssocID="{399BCE55-3D88-43EC-A0F7-914EC6D243EB}" presName="iconRect" presStyleLbl="node1" presStyleIdx="5" presStyleCnt="6" custLinFactX="-438928" custLinFactNeighborX="-500000" custLinFactNeighborY="28254"/>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Stethoscope"/>
        </a:ext>
      </dgm:extLst>
    </dgm:pt>
    <dgm:pt modelId="{1C96CF7B-49C2-4FFD-BFB0-1447127A54CD}" type="pres">
      <dgm:prSet presAssocID="{399BCE55-3D88-43EC-A0F7-914EC6D243EB}" presName="spaceRect" presStyleCnt="0"/>
      <dgm:spPr/>
    </dgm:pt>
    <dgm:pt modelId="{17D7C630-0346-4430-8A10-1330A065CB23}" type="pres">
      <dgm:prSet presAssocID="{399BCE55-3D88-43EC-A0F7-914EC6D243EB}" presName="textRect" presStyleLbl="revTx" presStyleIdx="5" presStyleCnt="6" custScaleX="237198" custLinFactX="-66403" custLinFactNeighborX="-100000" custLinFactNeighborY="-12197">
        <dgm:presLayoutVars>
          <dgm:chMax val="1"/>
          <dgm:chPref val="1"/>
        </dgm:presLayoutVars>
      </dgm:prSet>
      <dgm:spPr/>
    </dgm:pt>
  </dgm:ptLst>
  <dgm:cxnLst>
    <dgm:cxn modelId="{56387112-0896-4BFA-978E-63FECEE66DC0}" srcId="{C5FB044B-4C36-4B0F-8E65-34CF0CD97FE4}" destId="{399BCE55-3D88-43EC-A0F7-914EC6D243EB}" srcOrd="5" destOrd="0" parTransId="{EBF1663B-A7F7-4844-8C24-588E5096B4C5}" sibTransId="{1671070C-DB2C-428D-98A7-9CA34F0223E0}"/>
    <dgm:cxn modelId="{0B1EEC15-5205-481F-8234-A08201110ECD}" type="presOf" srcId="{9A3F2F61-0DF1-434B-AD93-39DBA2D82610}" destId="{A38411C6-5913-4AF3-A04F-BEF86D30FDB6}" srcOrd="0" destOrd="0" presId="urn:microsoft.com/office/officeart/2018/2/layout/IconCircleList"/>
    <dgm:cxn modelId="{0F086318-C2A6-4086-BBC2-1F8A85AF1C5E}" srcId="{C5FB044B-4C36-4B0F-8E65-34CF0CD97FE4}" destId="{D2270C15-7B31-4F54-8618-AA2585B58AFB}" srcOrd="4" destOrd="0" parTransId="{788985E6-B109-44A8-9930-F721792BBE86}" sibTransId="{AD55D576-3007-4AD8-B27C-D5934D2A0B85}"/>
    <dgm:cxn modelId="{AA43DF18-2226-4A25-ADBC-EA6681EC764B}" srcId="{C5FB044B-4C36-4B0F-8E65-34CF0CD97FE4}" destId="{253B2BFA-B185-429E-95D1-E1F871CDBA03}" srcOrd="1" destOrd="0" parTransId="{0979122A-5450-4226-BE3E-C96DC3D35DA5}" sibTransId="{59F22C9C-45C8-4D91-B97A-AD8209C10C7F}"/>
    <dgm:cxn modelId="{2FC89219-954E-4081-8C11-C3BCAFA9AC7B}" type="presOf" srcId="{399BCE55-3D88-43EC-A0F7-914EC6D243EB}" destId="{17D7C630-0346-4430-8A10-1330A065CB23}" srcOrd="0" destOrd="0" presId="urn:microsoft.com/office/officeart/2018/2/layout/IconCircleList"/>
    <dgm:cxn modelId="{B6F6682F-FEF5-4D6E-9215-7CF06A2EC6DB}" type="presOf" srcId="{14A7DACC-7689-457E-A1F9-3259D5504C09}" destId="{314CF506-4063-4DBC-B879-E40567825CC4}" srcOrd="0" destOrd="0" presId="urn:microsoft.com/office/officeart/2018/2/layout/IconCircleList"/>
    <dgm:cxn modelId="{8E63643A-ADA8-419A-A6A4-843E224515B1}" srcId="{C5FB044B-4C36-4B0F-8E65-34CF0CD97FE4}" destId="{9A3F2F61-0DF1-434B-AD93-39DBA2D82610}" srcOrd="0" destOrd="0" parTransId="{D45F6274-9539-45DE-A0C1-44CD3FBCBCED}" sibTransId="{8C8F81E1-23D7-4155-A635-D4A702064411}"/>
    <dgm:cxn modelId="{F1FDE43C-305A-4846-909E-D2C2301C9013}" type="presOf" srcId="{7C9F1087-E8AF-4936-A8FA-9F0D43330502}" destId="{356E3654-661A-45AA-B3B1-300D84370469}" srcOrd="0" destOrd="0" presId="urn:microsoft.com/office/officeart/2018/2/layout/IconCircleList"/>
    <dgm:cxn modelId="{2B3BC461-BE2A-43B5-A42C-F908AFB3F112}" type="presOf" srcId="{253B2BFA-B185-429E-95D1-E1F871CDBA03}" destId="{D225F02E-7FCC-4097-8C21-7B6E04BB39B5}" srcOrd="0" destOrd="0" presId="urn:microsoft.com/office/officeart/2018/2/layout/IconCircleList"/>
    <dgm:cxn modelId="{46815E47-58EB-4EF2-ABBC-E52E4460CA7A}" type="presOf" srcId="{FD931AC2-2879-4830-A998-138937D337E9}" destId="{FCCD8D03-0E2F-42BD-B2D8-F81C58B96984}" srcOrd="0" destOrd="0" presId="urn:microsoft.com/office/officeart/2018/2/layout/IconCircleList"/>
    <dgm:cxn modelId="{05E8218C-87AD-44D4-912B-10D22373215E}" type="presOf" srcId="{AD55D576-3007-4AD8-B27C-D5934D2A0B85}" destId="{54C46A27-84A5-4741-A940-416D4B9BCE51}" srcOrd="0" destOrd="0" presId="urn:microsoft.com/office/officeart/2018/2/layout/IconCircleList"/>
    <dgm:cxn modelId="{16CB6391-AE21-4472-87A0-9078AFD51E54}" type="presOf" srcId="{C5FB044B-4C36-4B0F-8E65-34CF0CD97FE4}" destId="{F5C28104-F116-456D-961D-5D20C21AA069}" srcOrd="0" destOrd="0" presId="urn:microsoft.com/office/officeart/2018/2/layout/IconCircleList"/>
    <dgm:cxn modelId="{A0AD59A7-5656-436A-BF80-AF1716EF5E99}" type="presOf" srcId="{8C8F81E1-23D7-4155-A635-D4A702064411}" destId="{44379B09-2045-4FBF-81C8-1F091731A204}" srcOrd="0" destOrd="0" presId="urn:microsoft.com/office/officeart/2018/2/layout/IconCircleList"/>
    <dgm:cxn modelId="{CA9CABC7-8B21-4421-82D0-E52EB27453A4}" srcId="{C5FB044B-4C36-4B0F-8E65-34CF0CD97FE4}" destId="{FD931AC2-2879-4830-A998-138937D337E9}" srcOrd="3" destOrd="0" parTransId="{E6E440A9-9A89-466E-872F-B25AA5162019}" sibTransId="{7C9F1087-E8AF-4936-A8FA-9F0D43330502}"/>
    <dgm:cxn modelId="{531AC7E3-8AA1-4C5C-AA74-D1B609CCEC51}" type="presOf" srcId="{D2270C15-7B31-4F54-8618-AA2585B58AFB}" destId="{AADF6C0E-7601-42CF-9F17-4F863F7267A8}" srcOrd="0" destOrd="0" presId="urn:microsoft.com/office/officeart/2018/2/layout/IconCircleList"/>
    <dgm:cxn modelId="{AA0B6FE4-38BD-4578-B8F2-94BBDFE9F0F9}" type="presOf" srcId="{59F22C9C-45C8-4D91-B97A-AD8209C10C7F}" destId="{633D24CA-577A-47EE-BDA4-397D97DF5BC2}" srcOrd="0" destOrd="0" presId="urn:microsoft.com/office/officeart/2018/2/layout/IconCircleList"/>
    <dgm:cxn modelId="{EA4435F2-2C38-4B38-A66E-FD2F4191A63F}" type="presOf" srcId="{48FBDC63-FFEC-46A8-8205-3EECC5311F71}" destId="{AD26144C-2ABF-4B27-8AB6-FA13744BF8F8}" srcOrd="0" destOrd="0" presId="urn:microsoft.com/office/officeart/2018/2/layout/IconCircleList"/>
    <dgm:cxn modelId="{A18E96F6-55B5-4543-8826-480946026F24}" srcId="{C5FB044B-4C36-4B0F-8E65-34CF0CD97FE4}" destId="{14A7DACC-7689-457E-A1F9-3259D5504C09}" srcOrd="2" destOrd="0" parTransId="{4B7ACD91-FA26-4DF6-A53B-5B5DB6A26D06}" sibTransId="{48FBDC63-FFEC-46A8-8205-3EECC5311F71}"/>
    <dgm:cxn modelId="{4B0A2D03-A470-4E98-B0A2-8CF4027099FE}" type="presParOf" srcId="{F5C28104-F116-456D-961D-5D20C21AA069}" destId="{8D83BD93-1291-4D92-AD1F-CCBE67001368}" srcOrd="0" destOrd="0" presId="urn:microsoft.com/office/officeart/2018/2/layout/IconCircleList"/>
    <dgm:cxn modelId="{6DF088DA-9564-4173-8716-72B5F190CF92}" type="presParOf" srcId="{8D83BD93-1291-4D92-AD1F-CCBE67001368}" destId="{40A9721F-A6ED-4C41-BC5A-180EB27E5912}" srcOrd="0" destOrd="0" presId="urn:microsoft.com/office/officeart/2018/2/layout/IconCircleList"/>
    <dgm:cxn modelId="{112DA23C-A2D3-4D1C-9737-0E72A1E7FC34}" type="presParOf" srcId="{40A9721F-A6ED-4C41-BC5A-180EB27E5912}" destId="{36747F28-803E-4129-BEAE-0F8007908A3E}" srcOrd="0" destOrd="0" presId="urn:microsoft.com/office/officeart/2018/2/layout/IconCircleList"/>
    <dgm:cxn modelId="{490A4B09-9453-4E5B-82BA-C5D69C41B3FD}" type="presParOf" srcId="{40A9721F-A6ED-4C41-BC5A-180EB27E5912}" destId="{9851CF5E-822A-45F2-8D80-2EA8A1CBB84C}" srcOrd="1" destOrd="0" presId="urn:microsoft.com/office/officeart/2018/2/layout/IconCircleList"/>
    <dgm:cxn modelId="{30031DFA-9404-46CD-8901-AD5901E6AB8F}" type="presParOf" srcId="{40A9721F-A6ED-4C41-BC5A-180EB27E5912}" destId="{10E371AE-9349-47F9-B091-7ACC9B30726B}" srcOrd="2" destOrd="0" presId="urn:microsoft.com/office/officeart/2018/2/layout/IconCircleList"/>
    <dgm:cxn modelId="{34959DD8-0A59-4E54-8550-604D59EB930E}" type="presParOf" srcId="{40A9721F-A6ED-4C41-BC5A-180EB27E5912}" destId="{A38411C6-5913-4AF3-A04F-BEF86D30FDB6}" srcOrd="3" destOrd="0" presId="urn:microsoft.com/office/officeart/2018/2/layout/IconCircleList"/>
    <dgm:cxn modelId="{6658C0CB-AD87-495D-99D3-D9D5C530C08C}" type="presParOf" srcId="{8D83BD93-1291-4D92-AD1F-CCBE67001368}" destId="{44379B09-2045-4FBF-81C8-1F091731A204}" srcOrd="1" destOrd="0" presId="urn:microsoft.com/office/officeart/2018/2/layout/IconCircleList"/>
    <dgm:cxn modelId="{14F0EBAA-DE2F-4D68-92BC-D05B9DEF4775}" type="presParOf" srcId="{8D83BD93-1291-4D92-AD1F-CCBE67001368}" destId="{AD26B05F-C8B9-4884-92B7-EFC7EE60439D}" srcOrd="2" destOrd="0" presId="urn:microsoft.com/office/officeart/2018/2/layout/IconCircleList"/>
    <dgm:cxn modelId="{61B202D1-4A7E-45DF-B11C-89320CEB1FBC}" type="presParOf" srcId="{AD26B05F-C8B9-4884-92B7-EFC7EE60439D}" destId="{AF3BD038-5187-4093-943B-066C811E94AD}" srcOrd="0" destOrd="0" presId="urn:microsoft.com/office/officeart/2018/2/layout/IconCircleList"/>
    <dgm:cxn modelId="{15124C75-5F98-46B8-BD09-E9DB755A5AD3}" type="presParOf" srcId="{AD26B05F-C8B9-4884-92B7-EFC7EE60439D}" destId="{C984126D-A41C-437A-A5B4-237D24F5D006}" srcOrd="1" destOrd="0" presId="urn:microsoft.com/office/officeart/2018/2/layout/IconCircleList"/>
    <dgm:cxn modelId="{3C890A52-0EE7-494C-9DB4-11039CCFBD5E}" type="presParOf" srcId="{AD26B05F-C8B9-4884-92B7-EFC7EE60439D}" destId="{F7716951-DF4A-4091-828D-FB91194F6EBE}" srcOrd="2" destOrd="0" presId="urn:microsoft.com/office/officeart/2018/2/layout/IconCircleList"/>
    <dgm:cxn modelId="{6F09A8B1-8166-4311-A9F6-130D0DD3199A}" type="presParOf" srcId="{AD26B05F-C8B9-4884-92B7-EFC7EE60439D}" destId="{D225F02E-7FCC-4097-8C21-7B6E04BB39B5}" srcOrd="3" destOrd="0" presId="urn:microsoft.com/office/officeart/2018/2/layout/IconCircleList"/>
    <dgm:cxn modelId="{4C715939-B844-409A-A87A-94BCD066009F}" type="presParOf" srcId="{8D83BD93-1291-4D92-AD1F-CCBE67001368}" destId="{633D24CA-577A-47EE-BDA4-397D97DF5BC2}" srcOrd="3" destOrd="0" presId="urn:microsoft.com/office/officeart/2018/2/layout/IconCircleList"/>
    <dgm:cxn modelId="{B0AC56F8-079E-4801-A779-927061E4B878}" type="presParOf" srcId="{8D83BD93-1291-4D92-AD1F-CCBE67001368}" destId="{F464FE8F-E382-4405-B9B1-99F99D95AFB1}" srcOrd="4" destOrd="0" presId="urn:microsoft.com/office/officeart/2018/2/layout/IconCircleList"/>
    <dgm:cxn modelId="{92FF0756-330B-4B18-8E28-CAB6BF7046A8}" type="presParOf" srcId="{F464FE8F-E382-4405-B9B1-99F99D95AFB1}" destId="{4C83FF84-E178-45A8-ACAB-6D8D0E3ECB52}" srcOrd="0" destOrd="0" presId="urn:microsoft.com/office/officeart/2018/2/layout/IconCircleList"/>
    <dgm:cxn modelId="{0CF6390D-0110-41A6-A8E9-6B120E06C72E}" type="presParOf" srcId="{F464FE8F-E382-4405-B9B1-99F99D95AFB1}" destId="{980E95AF-ADF7-45FD-9388-591ED09FE5C6}" srcOrd="1" destOrd="0" presId="urn:microsoft.com/office/officeart/2018/2/layout/IconCircleList"/>
    <dgm:cxn modelId="{FC2372C2-D7B1-409F-BB57-69187D731F5D}" type="presParOf" srcId="{F464FE8F-E382-4405-B9B1-99F99D95AFB1}" destId="{0ED0B74C-3843-4F64-B9EC-161A18DFE426}" srcOrd="2" destOrd="0" presId="urn:microsoft.com/office/officeart/2018/2/layout/IconCircleList"/>
    <dgm:cxn modelId="{2D0F3895-AC04-4ADF-8D4C-E946D5722B76}" type="presParOf" srcId="{F464FE8F-E382-4405-B9B1-99F99D95AFB1}" destId="{314CF506-4063-4DBC-B879-E40567825CC4}" srcOrd="3" destOrd="0" presId="urn:microsoft.com/office/officeart/2018/2/layout/IconCircleList"/>
    <dgm:cxn modelId="{8DF17E0B-118C-456A-A859-BD1B99CDE4A9}" type="presParOf" srcId="{8D83BD93-1291-4D92-AD1F-CCBE67001368}" destId="{AD26144C-2ABF-4B27-8AB6-FA13744BF8F8}" srcOrd="5" destOrd="0" presId="urn:microsoft.com/office/officeart/2018/2/layout/IconCircleList"/>
    <dgm:cxn modelId="{1CFD4183-6D52-417C-AF46-52FECEB518F4}" type="presParOf" srcId="{8D83BD93-1291-4D92-AD1F-CCBE67001368}" destId="{BF9F3030-36E6-4C3C-A5DC-560CB1C7E79B}" srcOrd="6" destOrd="0" presId="urn:microsoft.com/office/officeart/2018/2/layout/IconCircleList"/>
    <dgm:cxn modelId="{5D3CFB4D-942B-49A4-A1FD-3E5D1E7656C1}" type="presParOf" srcId="{BF9F3030-36E6-4C3C-A5DC-560CB1C7E79B}" destId="{9E6BE210-D761-43EF-B30A-7AAD18A6FCA1}" srcOrd="0" destOrd="0" presId="urn:microsoft.com/office/officeart/2018/2/layout/IconCircleList"/>
    <dgm:cxn modelId="{ACF2AD26-FD30-4D33-B5E7-A0CB54B1C1A3}" type="presParOf" srcId="{BF9F3030-36E6-4C3C-A5DC-560CB1C7E79B}" destId="{FD9FA59E-B831-44AA-ADD2-2629D41E87D5}" srcOrd="1" destOrd="0" presId="urn:microsoft.com/office/officeart/2018/2/layout/IconCircleList"/>
    <dgm:cxn modelId="{C439C25C-8366-4866-8B06-71B9189028CB}" type="presParOf" srcId="{BF9F3030-36E6-4C3C-A5DC-560CB1C7E79B}" destId="{A2D94736-57C7-41C7-86D3-E90F2AAD1C29}" srcOrd="2" destOrd="0" presId="urn:microsoft.com/office/officeart/2018/2/layout/IconCircleList"/>
    <dgm:cxn modelId="{43FA27B4-2189-4966-9922-3F2EA5F6ABB2}" type="presParOf" srcId="{BF9F3030-36E6-4C3C-A5DC-560CB1C7E79B}" destId="{FCCD8D03-0E2F-42BD-B2D8-F81C58B96984}" srcOrd="3" destOrd="0" presId="urn:microsoft.com/office/officeart/2018/2/layout/IconCircleList"/>
    <dgm:cxn modelId="{EFC28D3D-F117-4DEC-9F65-FB62CF5CF039}" type="presParOf" srcId="{8D83BD93-1291-4D92-AD1F-CCBE67001368}" destId="{356E3654-661A-45AA-B3B1-300D84370469}" srcOrd="7" destOrd="0" presId="urn:microsoft.com/office/officeart/2018/2/layout/IconCircleList"/>
    <dgm:cxn modelId="{BC03EEA9-40FF-46C4-9168-3DF6FC79A874}" type="presParOf" srcId="{8D83BD93-1291-4D92-AD1F-CCBE67001368}" destId="{B3888AA8-1985-492F-8CB5-AB1CCB1F6EE2}" srcOrd="8" destOrd="0" presId="urn:microsoft.com/office/officeart/2018/2/layout/IconCircleList"/>
    <dgm:cxn modelId="{805BBB80-55A8-46C5-9647-5179B049BFFB}" type="presParOf" srcId="{B3888AA8-1985-492F-8CB5-AB1CCB1F6EE2}" destId="{3C2028AA-975D-4A7B-99FF-02C0BBD3D669}" srcOrd="0" destOrd="0" presId="urn:microsoft.com/office/officeart/2018/2/layout/IconCircleList"/>
    <dgm:cxn modelId="{F37FB08C-CD5D-4021-A4B1-9BBC82F30DD1}" type="presParOf" srcId="{B3888AA8-1985-492F-8CB5-AB1CCB1F6EE2}" destId="{C1310456-3292-4205-A511-DB1C2DDCD5ED}" srcOrd="1" destOrd="0" presId="urn:microsoft.com/office/officeart/2018/2/layout/IconCircleList"/>
    <dgm:cxn modelId="{509B40E1-0A98-4638-B791-79A36667AE49}" type="presParOf" srcId="{B3888AA8-1985-492F-8CB5-AB1CCB1F6EE2}" destId="{17CB9941-3228-4245-9841-8E4112CA76E0}" srcOrd="2" destOrd="0" presId="urn:microsoft.com/office/officeart/2018/2/layout/IconCircleList"/>
    <dgm:cxn modelId="{DB30F5AF-307E-4293-AFF5-AECE3AB4617A}" type="presParOf" srcId="{B3888AA8-1985-492F-8CB5-AB1CCB1F6EE2}" destId="{AADF6C0E-7601-42CF-9F17-4F863F7267A8}" srcOrd="3" destOrd="0" presId="urn:microsoft.com/office/officeart/2018/2/layout/IconCircleList"/>
    <dgm:cxn modelId="{8844A19B-6580-40F3-884D-BB6CF6C37312}" type="presParOf" srcId="{8D83BD93-1291-4D92-AD1F-CCBE67001368}" destId="{54C46A27-84A5-4741-A940-416D4B9BCE51}" srcOrd="9" destOrd="0" presId="urn:microsoft.com/office/officeart/2018/2/layout/IconCircleList"/>
    <dgm:cxn modelId="{3B7FE30D-98CF-4BCB-BCEE-76EB94F81CEC}" type="presParOf" srcId="{8D83BD93-1291-4D92-AD1F-CCBE67001368}" destId="{4F0AAD68-EF26-4199-925D-0BD9F1C2E658}" srcOrd="10" destOrd="0" presId="urn:microsoft.com/office/officeart/2018/2/layout/IconCircleList"/>
    <dgm:cxn modelId="{6D8FA4E4-F33A-40E7-AC3F-4107D315963B}" type="presParOf" srcId="{4F0AAD68-EF26-4199-925D-0BD9F1C2E658}" destId="{448F16C3-7DE4-4613-92DF-F8D108AEA5C6}" srcOrd="0" destOrd="0" presId="urn:microsoft.com/office/officeart/2018/2/layout/IconCircleList"/>
    <dgm:cxn modelId="{0169B9D1-75D3-47D4-A070-358A5CED0679}" type="presParOf" srcId="{4F0AAD68-EF26-4199-925D-0BD9F1C2E658}" destId="{364D7CE1-FFB0-4D0B-82A4-C5613BE7C093}" srcOrd="1" destOrd="0" presId="urn:microsoft.com/office/officeart/2018/2/layout/IconCircleList"/>
    <dgm:cxn modelId="{41CB85D4-B171-4EBF-ADCA-2B8648EB47E2}" type="presParOf" srcId="{4F0AAD68-EF26-4199-925D-0BD9F1C2E658}" destId="{1C96CF7B-49C2-4FFD-BFB0-1447127A54CD}" srcOrd="2" destOrd="0" presId="urn:microsoft.com/office/officeart/2018/2/layout/IconCircleList"/>
    <dgm:cxn modelId="{25DE7B92-C037-47B9-B800-622AA3BCDB98}" type="presParOf" srcId="{4F0AAD68-EF26-4199-925D-0BD9F1C2E658}" destId="{17D7C630-0346-4430-8A10-1330A065CB2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20D779-D008-4B8F-81E6-CF1C0FC758BE}" type="doc">
      <dgm:prSet loTypeId="urn:microsoft.com/office/officeart/2005/8/layout/vList5" loCatId="list" qsTypeId="urn:microsoft.com/office/officeart/2005/8/quickstyle/simple5" qsCatId="simple" csTypeId="urn:microsoft.com/office/officeart/2005/8/colors/accent1_2" csCatId="accent1"/>
      <dgm:spPr/>
      <dgm:t>
        <a:bodyPr/>
        <a:lstStyle/>
        <a:p>
          <a:endParaRPr lang="en-US"/>
        </a:p>
      </dgm:t>
    </dgm:pt>
    <dgm:pt modelId="{32F0303E-D4D8-4E03-95BB-4FEEB60505AB}">
      <dgm:prSet/>
      <dgm:spPr/>
      <dgm:t>
        <a:bodyPr/>
        <a:lstStyle/>
        <a:p>
          <a:r>
            <a:rPr lang="en-GB" dirty="0">
              <a:solidFill>
                <a:srgbClr val="000000"/>
              </a:solidFill>
              <a:latin typeface="Arial" panose="020B0604020202020204" pitchFamily="34" charset="0"/>
              <a:cs typeface="Arial" panose="020B0604020202020204" pitchFamily="34" charset="0"/>
            </a:rPr>
            <a:t>Public education campaigns on sleep importance</a:t>
          </a:r>
          <a:endParaRPr lang="en-US" dirty="0">
            <a:solidFill>
              <a:srgbClr val="000000"/>
            </a:solidFill>
            <a:latin typeface="Arial" panose="020B0604020202020204" pitchFamily="34" charset="0"/>
            <a:cs typeface="Arial" panose="020B0604020202020204" pitchFamily="34" charset="0"/>
          </a:endParaRPr>
        </a:p>
      </dgm:t>
    </dgm:pt>
    <dgm:pt modelId="{6EB549A2-D8BC-48B9-B3D6-B6328A5E13E9}" type="parTrans" cxnId="{1F688982-FB26-457C-A3D6-A3F683F560E9}">
      <dgm:prSet/>
      <dgm:spPr/>
      <dgm:t>
        <a:bodyPr/>
        <a:lstStyle/>
        <a:p>
          <a:endParaRPr lang="en-US"/>
        </a:p>
      </dgm:t>
    </dgm:pt>
    <dgm:pt modelId="{10DD75E6-94D8-4B9B-9D57-14139074E8BC}" type="sibTrans" cxnId="{1F688982-FB26-457C-A3D6-A3F683F560E9}">
      <dgm:prSet/>
      <dgm:spPr/>
      <dgm:t>
        <a:bodyPr/>
        <a:lstStyle/>
        <a:p>
          <a:endParaRPr lang="en-US"/>
        </a:p>
      </dgm:t>
    </dgm:pt>
    <dgm:pt modelId="{6B35DD3B-C935-4243-9B91-7ED0390F9556}">
      <dgm:prSet/>
      <dgm:spPr/>
      <dgm:t>
        <a:bodyPr/>
        <a:lstStyle/>
        <a:p>
          <a:r>
            <a:rPr lang="en-GB" dirty="0">
              <a:solidFill>
                <a:srgbClr val="000000"/>
              </a:solidFill>
              <a:latin typeface="Arial" panose="020B0604020202020204" pitchFamily="34" charset="0"/>
              <a:cs typeface="Arial" panose="020B0604020202020204" pitchFamily="34" charset="0"/>
            </a:rPr>
            <a:t>Promoting 'digital detox' before bedtime</a:t>
          </a:r>
          <a:endParaRPr lang="en-US" dirty="0">
            <a:solidFill>
              <a:srgbClr val="000000"/>
            </a:solidFill>
            <a:latin typeface="Arial" panose="020B0604020202020204" pitchFamily="34" charset="0"/>
            <a:cs typeface="Arial" panose="020B0604020202020204" pitchFamily="34" charset="0"/>
          </a:endParaRPr>
        </a:p>
      </dgm:t>
    </dgm:pt>
    <dgm:pt modelId="{E6BF1D5D-B1A3-4902-83AF-6550E403B7F8}" type="parTrans" cxnId="{BC290AD6-B0C6-4A8A-9666-8B21F10FAC34}">
      <dgm:prSet/>
      <dgm:spPr/>
      <dgm:t>
        <a:bodyPr/>
        <a:lstStyle/>
        <a:p>
          <a:endParaRPr lang="en-US"/>
        </a:p>
      </dgm:t>
    </dgm:pt>
    <dgm:pt modelId="{E7151CE6-A4C7-436C-8DDA-F0675210AA58}" type="sibTrans" cxnId="{BC290AD6-B0C6-4A8A-9666-8B21F10FAC34}">
      <dgm:prSet/>
      <dgm:spPr/>
      <dgm:t>
        <a:bodyPr/>
        <a:lstStyle/>
        <a:p>
          <a:endParaRPr lang="en-US"/>
        </a:p>
      </dgm:t>
    </dgm:pt>
    <dgm:pt modelId="{54049611-7043-408B-AF69-8A1C21F3E462}">
      <dgm:prSet/>
      <dgm:spPr/>
      <dgm:t>
        <a:bodyPr/>
        <a:lstStyle/>
        <a:p>
          <a:r>
            <a:rPr lang="en-GB" dirty="0">
              <a:solidFill>
                <a:srgbClr val="000000"/>
              </a:solidFill>
              <a:latin typeface="Arial" panose="020B0604020202020204" pitchFamily="34" charset="0"/>
              <a:cs typeface="Arial" panose="020B0604020202020204" pitchFamily="34" charset="0"/>
            </a:rPr>
            <a:t>Workplace policies supporting wellbeing and flexible hours</a:t>
          </a:r>
          <a:endParaRPr lang="en-US" dirty="0">
            <a:solidFill>
              <a:srgbClr val="000000"/>
            </a:solidFill>
            <a:latin typeface="Arial" panose="020B0604020202020204" pitchFamily="34" charset="0"/>
            <a:cs typeface="Arial" panose="020B0604020202020204" pitchFamily="34" charset="0"/>
          </a:endParaRPr>
        </a:p>
      </dgm:t>
    </dgm:pt>
    <dgm:pt modelId="{043DED5E-1818-4E99-9DC6-97FDC8D4F448}" type="parTrans" cxnId="{4366CE2B-6A2E-4928-9F7C-72B034BC037A}">
      <dgm:prSet/>
      <dgm:spPr/>
      <dgm:t>
        <a:bodyPr/>
        <a:lstStyle/>
        <a:p>
          <a:endParaRPr lang="en-US"/>
        </a:p>
      </dgm:t>
    </dgm:pt>
    <dgm:pt modelId="{32E1FE7A-66B1-49F9-9A5A-834F3D51AA86}" type="sibTrans" cxnId="{4366CE2B-6A2E-4928-9F7C-72B034BC037A}">
      <dgm:prSet/>
      <dgm:spPr/>
      <dgm:t>
        <a:bodyPr/>
        <a:lstStyle/>
        <a:p>
          <a:endParaRPr lang="en-US"/>
        </a:p>
      </dgm:t>
    </dgm:pt>
    <dgm:pt modelId="{6914B0EC-03B7-43B7-8204-5E1282BAA8DD}">
      <dgm:prSet/>
      <dgm:spPr/>
      <dgm:t>
        <a:bodyPr/>
        <a:lstStyle/>
        <a:p>
          <a:r>
            <a:rPr lang="en-GB" dirty="0">
              <a:solidFill>
                <a:srgbClr val="000000"/>
              </a:solidFill>
              <a:latin typeface="Arial" panose="020B0604020202020204" pitchFamily="34" charset="0"/>
              <a:cs typeface="Arial" panose="020B0604020202020204" pitchFamily="34" charset="0"/>
            </a:rPr>
            <a:t>Encouraging consistent sleep schedules</a:t>
          </a:r>
          <a:endParaRPr lang="en-US" dirty="0">
            <a:solidFill>
              <a:srgbClr val="000000"/>
            </a:solidFill>
            <a:latin typeface="Arial" panose="020B0604020202020204" pitchFamily="34" charset="0"/>
            <a:cs typeface="Arial" panose="020B0604020202020204" pitchFamily="34" charset="0"/>
          </a:endParaRPr>
        </a:p>
      </dgm:t>
    </dgm:pt>
    <dgm:pt modelId="{34811938-BDB1-4D90-BECC-C9E828364525}" type="parTrans" cxnId="{5FE77555-97E6-4E93-B0FA-4278459AA697}">
      <dgm:prSet/>
      <dgm:spPr/>
      <dgm:t>
        <a:bodyPr/>
        <a:lstStyle/>
        <a:p>
          <a:endParaRPr lang="en-US"/>
        </a:p>
      </dgm:t>
    </dgm:pt>
    <dgm:pt modelId="{7BA17080-A439-42A5-8094-60CB8F5E8BA8}" type="sibTrans" cxnId="{5FE77555-97E6-4E93-B0FA-4278459AA697}">
      <dgm:prSet/>
      <dgm:spPr/>
      <dgm:t>
        <a:bodyPr/>
        <a:lstStyle/>
        <a:p>
          <a:endParaRPr lang="en-US"/>
        </a:p>
      </dgm:t>
    </dgm:pt>
    <dgm:pt modelId="{DFEFDE30-7EF2-442D-9021-92637D90256D}">
      <dgm:prSet/>
      <dgm:spPr/>
      <dgm:t>
        <a:bodyPr/>
        <a:lstStyle/>
        <a:p>
          <a:r>
            <a:rPr lang="en-GB" dirty="0">
              <a:solidFill>
                <a:srgbClr val="000000"/>
              </a:solidFill>
              <a:latin typeface="Arial" panose="020B0604020202020204" pitchFamily="34" charset="0"/>
              <a:cs typeface="Arial" panose="020B0604020202020204" pitchFamily="34" charset="0"/>
            </a:rPr>
            <a:t>Community-based programmes to raise awareness</a:t>
          </a:r>
          <a:endParaRPr lang="en-US" dirty="0">
            <a:solidFill>
              <a:srgbClr val="000000"/>
            </a:solidFill>
            <a:latin typeface="Arial" panose="020B0604020202020204" pitchFamily="34" charset="0"/>
            <a:cs typeface="Arial" panose="020B0604020202020204" pitchFamily="34" charset="0"/>
          </a:endParaRPr>
        </a:p>
      </dgm:t>
    </dgm:pt>
    <dgm:pt modelId="{0628E1DE-AC29-4FED-97EE-75B5254BFAE3}" type="parTrans" cxnId="{D54949E0-8588-46C8-B150-3CA7B428DAFB}">
      <dgm:prSet/>
      <dgm:spPr/>
      <dgm:t>
        <a:bodyPr/>
        <a:lstStyle/>
        <a:p>
          <a:endParaRPr lang="en-US"/>
        </a:p>
      </dgm:t>
    </dgm:pt>
    <dgm:pt modelId="{CF369D90-85B7-48CC-9A8F-B8D89CE846F5}" type="sibTrans" cxnId="{D54949E0-8588-46C8-B150-3CA7B428DAFB}">
      <dgm:prSet/>
      <dgm:spPr/>
      <dgm:t>
        <a:bodyPr/>
        <a:lstStyle/>
        <a:p>
          <a:endParaRPr lang="en-US"/>
        </a:p>
      </dgm:t>
    </dgm:pt>
    <dgm:pt modelId="{0E696FB3-1830-462C-874B-19136C8218E2}" type="pres">
      <dgm:prSet presAssocID="{7B20D779-D008-4B8F-81E6-CF1C0FC758BE}" presName="Name0" presStyleCnt="0">
        <dgm:presLayoutVars>
          <dgm:dir/>
          <dgm:animLvl val="lvl"/>
          <dgm:resizeHandles val="exact"/>
        </dgm:presLayoutVars>
      </dgm:prSet>
      <dgm:spPr/>
    </dgm:pt>
    <dgm:pt modelId="{D9956CD7-66BA-4471-A250-D8A90B53DDC5}" type="pres">
      <dgm:prSet presAssocID="{32F0303E-D4D8-4E03-95BB-4FEEB60505AB}" presName="linNode" presStyleCnt="0"/>
      <dgm:spPr/>
    </dgm:pt>
    <dgm:pt modelId="{03465786-B3AC-4F4D-8852-AEA5B7B17093}" type="pres">
      <dgm:prSet presAssocID="{32F0303E-D4D8-4E03-95BB-4FEEB60505AB}" presName="parentText" presStyleLbl="node1" presStyleIdx="0" presStyleCnt="5">
        <dgm:presLayoutVars>
          <dgm:chMax val="1"/>
          <dgm:bulletEnabled val="1"/>
        </dgm:presLayoutVars>
      </dgm:prSet>
      <dgm:spPr/>
    </dgm:pt>
    <dgm:pt modelId="{0B8F9EC3-964F-4BF9-BD08-2BE3DBF41627}" type="pres">
      <dgm:prSet presAssocID="{10DD75E6-94D8-4B9B-9D57-14139074E8BC}" presName="sp" presStyleCnt="0"/>
      <dgm:spPr/>
    </dgm:pt>
    <dgm:pt modelId="{552067DE-15B9-400A-A261-615136EFEC80}" type="pres">
      <dgm:prSet presAssocID="{6B35DD3B-C935-4243-9B91-7ED0390F9556}" presName="linNode" presStyleCnt="0"/>
      <dgm:spPr/>
    </dgm:pt>
    <dgm:pt modelId="{5344776B-C4EF-462A-BECF-567E47944264}" type="pres">
      <dgm:prSet presAssocID="{6B35DD3B-C935-4243-9B91-7ED0390F9556}" presName="parentText" presStyleLbl="node1" presStyleIdx="1" presStyleCnt="5" custLinFactNeighborX="-794" custLinFactNeighborY="1099">
        <dgm:presLayoutVars>
          <dgm:chMax val="1"/>
          <dgm:bulletEnabled val="1"/>
        </dgm:presLayoutVars>
      </dgm:prSet>
      <dgm:spPr/>
    </dgm:pt>
    <dgm:pt modelId="{B89C5CF4-A956-4DF8-BAD8-50F96017FF02}" type="pres">
      <dgm:prSet presAssocID="{E7151CE6-A4C7-436C-8DDA-F0675210AA58}" presName="sp" presStyleCnt="0"/>
      <dgm:spPr/>
    </dgm:pt>
    <dgm:pt modelId="{07D09C72-4397-4541-8A1D-657146DF0E06}" type="pres">
      <dgm:prSet presAssocID="{54049611-7043-408B-AF69-8A1C21F3E462}" presName="linNode" presStyleCnt="0"/>
      <dgm:spPr/>
    </dgm:pt>
    <dgm:pt modelId="{D133A164-0EBC-4970-AC46-6892EE50AEBB}" type="pres">
      <dgm:prSet presAssocID="{54049611-7043-408B-AF69-8A1C21F3E462}" presName="parentText" presStyleLbl="node1" presStyleIdx="2" presStyleCnt="5">
        <dgm:presLayoutVars>
          <dgm:chMax val="1"/>
          <dgm:bulletEnabled val="1"/>
        </dgm:presLayoutVars>
      </dgm:prSet>
      <dgm:spPr/>
    </dgm:pt>
    <dgm:pt modelId="{93EC8554-9734-40C2-97BD-6A75E75EB536}" type="pres">
      <dgm:prSet presAssocID="{32E1FE7A-66B1-49F9-9A5A-834F3D51AA86}" presName="sp" presStyleCnt="0"/>
      <dgm:spPr/>
    </dgm:pt>
    <dgm:pt modelId="{AD57FBCF-7063-40DC-AD7A-5443E44B46FA}" type="pres">
      <dgm:prSet presAssocID="{6914B0EC-03B7-43B7-8204-5E1282BAA8DD}" presName="linNode" presStyleCnt="0"/>
      <dgm:spPr/>
    </dgm:pt>
    <dgm:pt modelId="{9851FFA8-85FE-4D89-AA10-287FEECEDCED}" type="pres">
      <dgm:prSet presAssocID="{6914B0EC-03B7-43B7-8204-5E1282BAA8DD}" presName="parentText" presStyleLbl="node1" presStyleIdx="3" presStyleCnt="5" custLinFactNeighborX="1190" custLinFactNeighborY="-2198">
        <dgm:presLayoutVars>
          <dgm:chMax val="1"/>
          <dgm:bulletEnabled val="1"/>
        </dgm:presLayoutVars>
      </dgm:prSet>
      <dgm:spPr/>
    </dgm:pt>
    <dgm:pt modelId="{E8875F19-5EA8-4EDB-9522-F6D0C9B32238}" type="pres">
      <dgm:prSet presAssocID="{7BA17080-A439-42A5-8094-60CB8F5E8BA8}" presName="sp" presStyleCnt="0"/>
      <dgm:spPr/>
    </dgm:pt>
    <dgm:pt modelId="{DD91C484-E211-4435-B06B-DF087BF12D2B}" type="pres">
      <dgm:prSet presAssocID="{DFEFDE30-7EF2-442D-9021-92637D90256D}" presName="linNode" presStyleCnt="0"/>
      <dgm:spPr/>
    </dgm:pt>
    <dgm:pt modelId="{149D06B1-4276-4F61-984B-7102C559A2C1}" type="pres">
      <dgm:prSet presAssocID="{DFEFDE30-7EF2-442D-9021-92637D90256D}" presName="parentText" presStyleLbl="node1" presStyleIdx="4" presStyleCnt="5">
        <dgm:presLayoutVars>
          <dgm:chMax val="1"/>
          <dgm:bulletEnabled val="1"/>
        </dgm:presLayoutVars>
      </dgm:prSet>
      <dgm:spPr/>
    </dgm:pt>
  </dgm:ptLst>
  <dgm:cxnLst>
    <dgm:cxn modelId="{AA6C5528-4437-4B78-BAEE-3F467E91C1A3}" type="presOf" srcId="{6B35DD3B-C935-4243-9B91-7ED0390F9556}" destId="{5344776B-C4EF-462A-BECF-567E47944264}" srcOrd="0" destOrd="0" presId="urn:microsoft.com/office/officeart/2005/8/layout/vList5"/>
    <dgm:cxn modelId="{4366CE2B-6A2E-4928-9F7C-72B034BC037A}" srcId="{7B20D779-D008-4B8F-81E6-CF1C0FC758BE}" destId="{54049611-7043-408B-AF69-8A1C21F3E462}" srcOrd="2" destOrd="0" parTransId="{043DED5E-1818-4E99-9DC6-97FDC8D4F448}" sibTransId="{32E1FE7A-66B1-49F9-9A5A-834F3D51AA86}"/>
    <dgm:cxn modelId="{354FB032-CBD3-44B6-B243-B855A42A0E48}" type="presOf" srcId="{32F0303E-D4D8-4E03-95BB-4FEEB60505AB}" destId="{03465786-B3AC-4F4D-8852-AEA5B7B17093}" srcOrd="0" destOrd="0" presId="urn:microsoft.com/office/officeart/2005/8/layout/vList5"/>
    <dgm:cxn modelId="{493A8D36-002A-49C8-B895-3DBEB284731C}" type="presOf" srcId="{54049611-7043-408B-AF69-8A1C21F3E462}" destId="{D133A164-0EBC-4970-AC46-6892EE50AEBB}" srcOrd="0" destOrd="0" presId="urn:microsoft.com/office/officeart/2005/8/layout/vList5"/>
    <dgm:cxn modelId="{5FE77555-97E6-4E93-B0FA-4278459AA697}" srcId="{7B20D779-D008-4B8F-81E6-CF1C0FC758BE}" destId="{6914B0EC-03B7-43B7-8204-5E1282BAA8DD}" srcOrd="3" destOrd="0" parTransId="{34811938-BDB1-4D90-BECC-C9E828364525}" sibTransId="{7BA17080-A439-42A5-8094-60CB8F5E8BA8}"/>
    <dgm:cxn modelId="{1F688982-FB26-457C-A3D6-A3F683F560E9}" srcId="{7B20D779-D008-4B8F-81E6-CF1C0FC758BE}" destId="{32F0303E-D4D8-4E03-95BB-4FEEB60505AB}" srcOrd="0" destOrd="0" parTransId="{6EB549A2-D8BC-48B9-B3D6-B6328A5E13E9}" sibTransId="{10DD75E6-94D8-4B9B-9D57-14139074E8BC}"/>
    <dgm:cxn modelId="{5B3A4F9B-4017-4676-9792-B07AA003ABB1}" type="presOf" srcId="{7B20D779-D008-4B8F-81E6-CF1C0FC758BE}" destId="{0E696FB3-1830-462C-874B-19136C8218E2}" srcOrd="0" destOrd="0" presId="urn:microsoft.com/office/officeart/2005/8/layout/vList5"/>
    <dgm:cxn modelId="{64EA1DAC-4BB1-48AE-B29F-26BDCEE2509C}" type="presOf" srcId="{DFEFDE30-7EF2-442D-9021-92637D90256D}" destId="{149D06B1-4276-4F61-984B-7102C559A2C1}" srcOrd="0" destOrd="0" presId="urn:microsoft.com/office/officeart/2005/8/layout/vList5"/>
    <dgm:cxn modelId="{52C6F2CB-912F-4162-863F-1F4554692923}" type="presOf" srcId="{6914B0EC-03B7-43B7-8204-5E1282BAA8DD}" destId="{9851FFA8-85FE-4D89-AA10-287FEECEDCED}" srcOrd="0" destOrd="0" presId="urn:microsoft.com/office/officeart/2005/8/layout/vList5"/>
    <dgm:cxn modelId="{BC290AD6-B0C6-4A8A-9666-8B21F10FAC34}" srcId="{7B20D779-D008-4B8F-81E6-CF1C0FC758BE}" destId="{6B35DD3B-C935-4243-9B91-7ED0390F9556}" srcOrd="1" destOrd="0" parTransId="{E6BF1D5D-B1A3-4902-83AF-6550E403B7F8}" sibTransId="{E7151CE6-A4C7-436C-8DDA-F0675210AA58}"/>
    <dgm:cxn modelId="{D54949E0-8588-46C8-B150-3CA7B428DAFB}" srcId="{7B20D779-D008-4B8F-81E6-CF1C0FC758BE}" destId="{DFEFDE30-7EF2-442D-9021-92637D90256D}" srcOrd="4" destOrd="0" parTransId="{0628E1DE-AC29-4FED-97EE-75B5254BFAE3}" sibTransId="{CF369D90-85B7-48CC-9A8F-B8D89CE846F5}"/>
    <dgm:cxn modelId="{BC214DD0-422E-4033-9EA6-C14148946182}" type="presParOf" srcId="{0E696FB3-1830-462C-874B-19136C8218E2}" destId="{D9956CD7-66BA-4471-A250-D8A90B53DDC5}" srcOrd="0" destOrd="0" presId="urn:microsoft.com/office/officeart/2005/8/layout/vList5"/>
    <dgm:cxn modelId="{278C4232-B76D-410C-B30F-55931603B22F}" type="presParOf" srcId="{D9956CD7-66BA-4471-A250-D8A90B53DDC5}" destId="{03465786-B3AC-4F4D-8852-AEA5B7B17093}" srcOrd="0" destOrd="0" presId="urn:microsoft.com/office/officeart/2005/8/layout/vList5"/>
    <dgm:cxn modelId="{2F4E3EAB-DEB1-45DA-A374-2475B8E4B6A2}" type="presParOf" srcId="{0E696FB3-1830-462C-874B-19136C8218E2}" destId="{0B8F9EC3-964F-4BF9-BD08-2BE3DBF41627}" srcOrd="1" destOrd="0" presId="urn:microsoft.com/office/officeart/2005/8/layout/vList5"/>
    <dgm:cxn modelId="{092F4F45-C5EA-436C-849C-BE30E7453066}" type="presParOf" srcId="{0E696FB3-1830-462C-874B-19136C8218E2}" destId="{552067DE-15B9-400A-A261-615136EFEC80}" srcOrd="2" destOrd="0" presId="urn:microsoft.com/office/officeart/2005/8/layout/vList5"/>
    <dgm:cxn modelId="{0EA1B815-A6D6-4A0A-B8B7-E7CBE1B96AC3}" type="presParOf" srcId="{552067DE-15B9-400A-A261-615136EFEC80}" destId="{5344776B-C4EF-462A-BECF-567E47944264}" srcOrd="0" destOrd="0" presId="urn:microsoft.com/office/officeart/2005/8/layout/vList5"/>
    <dgm:cxn modelId="{18689208-BB56-497D-BB9B-FE9B1F6BAA6B}" type="presParOf" srcId="{0E696FB3-1830-462C-874B-19136C8218E2}" destId="{B89C5CF4-A956-4DF8-BAD8-50F96017FF02}" srcOrd="3" destOrd="0" presId="urn:microsoft.com/office/officeart/2005/8/layout/vList5"/>
    <dgm:cxn modelId="{22270B6D-B790-486F-8419-1133CC997D1E}" type="presParOf" srcId="{0E696FB3-1830-462C-874B-19136C8218E2}" destId="{07D09C72-4397-4541-8A1D-657146DF0E06}" srcOrd="4" destOrd="0" presId="urn:microsoft.com/office/officeart/2005/8/layout/vList5"/>
    <dgm:cxn modelId="{CE2BF0DA-EC2B-4E3C-BE5D-E5EFB5D2BCC8}" type="presParOf" srcId="{07D09C72-4397-4541-8A1D-657146DF0E06}" destId="{D133A164-0EBC-4970-AC46-6892EE50AEBB}" srcOrd="0" destOrd="0" presId="urn:microsoft.com/office/officeart/2005/8/layout/vList5"/>
    <dgm:cxn modelId="{208C6F4E-22EF-40F1-B16D-C4A5545B072C}" type="presParOf" srcId="{0E696FB3-1830-462C-874B-19136C8218E2}" destId="{93EC8554-9734-40C2-97BD-6A75E75EB536}" srcOrd="5" destOrd="0" presId="urn:microsoft.com/office/officeart/2005/8/layout/vList5"/>
    <dgm:cxn modelId="{2EAB65EF-2808-4C96-8FB2-FE3ACC4E2237}" type="presParOf" srcId="{0E696FB3-1830-462C-874B-19136C8218E2}" destId="{AD57FBCF-7063-40DC-AD7A-5443E44B46FA}" srcOrd="6" destOrd="0" presId="urn:microsoft.com/office/officeart/2005/8/layout/vList5"/>
    <dgm:cxn modelId="{FDB1D5B6-12A4-49CB-B56D-2D4D30E3EECD}" type="presParOf" srcId="{AD57FBCF-7063-40DC-AD7A-5443E44B46FA}" destId="{9851FFA8-85FE-4D89-AA10-287FEECEDCED}" srcOrd="0" destOrd="0" presId="urn:microsoft.com/office/officeart/2005/8/layout/vList5"/>
    <dgm:cxn modelId="{65AF596F-79BD-4474-8B82-66B878D43053}" type="presParOf" srcId="{0E696FB3-1830-462C-874B-19136C8218E2}" destId="{E8875F19-5EA8-4EDB-9522-F6D0C9B32238}" srcOrd="7" destOrd="0" presId="urn:microsoft.com/office/officeart/2005/8/layout/vList5"/>
    <dgm:cxn modelId="{F85414C9-CBD7-4CD9-AF44-46E0E8DAD441}" type="presParOf" srcId="{0E696FB3-1830-462C-874B-19136C8218E2}" destId="{DD91C484-E211-4435-B06B-DF087BF12D2B}" srcOrd="8" destOrd="0" presId="urn:microsoft.com/office/officeart/2005/8/layout/vList5"/>
    <dgm:cxn modelId="{DB0CEAA9-EB2F-49C8-B8B8-DEA284FDB0C0}" type="presParOf" srcId="{DD91C484-E211-4435-B06B-DF087BF12D2B}" destId="{149D06B1-4276-4F61-984B-7102C559A2C1}"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747F28-803E-4129-BEAE-0F8007908A3E}">
      <dsp:nvSpPr>
        <dsp:cNvPr id="0" name=""/>
        <dsp:cNvSpPr/>
      </dsp:nvSpPr>
      <dsp:spPr>
        <a:xfrm>
          <a:off x="0" y="278679"/>
          <a:ext cx="1121292" cy="1121292"/>
        </a:xfrm>
        <a:prstGeom prst="ellipse">
          <a:avLst/>
        </a:prstGeom>
        <a:solidFill>
          <a:schemeClr val="tx2">
            <a:lumMod val="75000"/>
          </a:schemeClr>
        </a:solidFill>
        <a:ln>
          <a:noFill/>
        </a:ln>
        <a:effectLst/>
      </dsp:spPr>
      <dsp:style>
        <a:lnRef idx="0">
          <a:scrgbClr r="0" g="0" b="0"/>
        </a:lnRef>
        <a:fillRef idx="1">
          <a:scrgbClr r="0" g="0" b="0"/>
        </a:fillRef>
        <a:effectRef idx="0">
          <a:scrgbClr r="0" g="0" b="0"/>
        </a:effectRef>
        <a:fontRef idx="minor"/>
      </dsp:style>
    </dsp:sp>
    <dsp:sp modelId="{9851CF5E-822A-45F2-8D80-2EA8A1CBB84C}">
      <dsp:nvSpPr>
        <dsp:cNvPr id="0" name=""/>
        <dsp:cNvSpPr/>
      </dsp:nvSpPr>
      <dsp:spPr>
        <a:xfrm>
          <a:off x="226726" y="484866"/>
          <a:ext cx="650349" cy="6503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8411C6-5913-4AF3-A04F-BEF86D30FDB6}">
      <dsp:nvSpPr>
        <dsp:cNvPr id="0" name=""/>
        <dsp:cNvSpPr/>
      </dsp:nvSpPr>
      <dsp:spPr>
        <a:xfrm>
          <a:off x="1166526" y="324775"/>
          <a:ext cx="4544532" cy="1121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solidFill>
                <a:srgbClr val="000000"/>
              </a:solidFill>
              <a:latin typeface="Arial" panose="020B0604020202020204" pitchFamily="34" charset="0"/>
              <a:cs typeface="Arial" panose="020B0604020202020204" pitchFamily="34" charset="0"/>
            </a:rPr>
            <a:t>Better mood regulation – improves patience, empathy and emotional stability , making interactions smoother. </a:t>
          </a:r>
          <a:r>
            <a:rPr lang="en-US" sz="1400" kern="1200" dirty="0">
              <a:solidFill>
                <a:srgbClr val="000000"/>
              </a:solidFill>
              <a:latin typeface="Arial" panose="020B0604020202020204" pitchFamily="34" charset="0"/>
              <a:cs typeface="Arial" panose="020B0604020202020204" pitchFamily="34" charset="0"/>
            </a:rPr>
            <a:t>(NHS 2023a).</a:t>
          </a:r>
        </a:p>
      </dsp:txBody>
      <dsp:txXfrm>
        <a:off x="1166526" y="324775"/>
        <a:ext cx="4544532" cy="1121292"/>
      </dsp:txXfrm>
    </dsp:sp>
    <dsp:sp modelId="{AF3BD038-5187-4093-943B-066C811E94AD}">
      <dsp:nvSpPr>
        <dsp:cNvPr id="0" name=""/>
        <dsp:cNvSpPr/>
      </dsp:nvSpPr>
      <dsp:spPr>
        <a:xfrm>
          <a:off x="6084705" y="649535"/>
          <a:ext cx="1121292" cy="1121292"/>
        </a:xfrm>
        <a:prstGeom prst="ellipse">
          <a:avLst/>
        </a:prstGeom>
        <a:solidFill>
          <a:schemeClr val="tx2">
            <a:lumMod val="75000"/>
          </a:schemeClr>
        </a:solidFill>
        <a:ln>
          <a:noFill/>
        </a:ln>
        <a:effectLst/>
      </dsp:spPr>
      <dsp:style>
        <a:lnRef idx="0">
          <a:scrgbClr r="0" g="0" b="0"/>
        </a:lnRef>
        <a:fillRef idx="1">
          <a:scrgbClr r="0" g="0" b="0"/>
        </a:fillRef>
        <a:effectRef idx="0">
          <a:scrgbClr r="0" g="0" b="0"/>
        </a:effectRef>
        <a:fontRef idx="minor"/>
      </dsp:style>
    </dsp:sp>
    <dsp:sp modelId="{C984126D-A41C-437A-A5B4-237D24F5D006}">
      <dsp:nvSpPr>
        <dsp:cNvPr id="0" name=""/>
        <dsp:cNvSpPr/>
      </dsp:nvSpPr>
      <dsp:spPr>
        <a:xfrm>
          <a:off x="6311877" y="821110"/>
          <a:ext cx="650349" cy="6503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25F02E-7FCC-4097-8C21-7B6E04BB39B5}">
      <dsp:nvSpPr>
        <dsp:cNvPr id="0" name=""/>
        <dsp:cNvSpPr/>
      </dsp:nvSpPr>
      <dsp:spPr>
        <a:xfrm>
          <a:off x="7299527" y="527550"/>
          <a:ext cx="4335626" cy="1121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solidFill>
                <a:srgbClr val="000000"/>
              </a:solidFill>
              <a:latin typeface="Arial" panose="020B0604020202020204" pitchFamily="34" charset="0"/>
              <a:cs typeface="Arial" panose="020B0604020202020204" pitchFamily="34" charset="0"/>
            </a:rPr>
            <a:t>Improved communication- enhances  focus and clarity , reducing  misunderstandings </a:t>
          </a:r>
          <a:r>
            <a:rPr lang="en-US" sz="1400" kern="1200" dirty="0">
              <a:solidFill>
                <a:srgbClr val="000000"/>
              </a:solidFill>
              <a:latin typeface="Arial" panose="020B0604020202020204" pitchFamily="34" charset="0"/>
              <a:cs typeface="Arial" panose="020B0604020202020204" pitchFamily="34" charset="0"/>
            </a:rPr>
            <a:t>.(NHS, 2023b)</a:t>
          </a:r>
        </a:p>
      </dsp:txBody>
      <dsp:txXfrm>
        <a:off x="7299527" y="527550"/>
        <a:ext cx="4335626" cy="1121292"/>
      </dsp:txXfrm>
    </dsp:sp>
    <dsp:sp modelId="{4C83FF84-E178-45A8-ACAB-6D8D0E3ECB52}">
      <dsp:nvSpPr>
        <dsp:cNvPr id="0" name=""/>
        <dsp:cNvSpPr/>
      </dsp:nvSpPr>
      <dsp:spPr>
        <a:xfrm>
          <a:off x="0" y="1742617"/>
          <a:ext cx="1121292" cy="1121292"/>
        </a:xfrm>
        <a:prstGeom prst="ellipse">
          <a:avLst/>
        </a:prstGeom>
        <a:solidFill>
          <a:schemeClr val="tx2">
            <a:lumMod val="75000"/>
          </a:schemeClr>
        </a:solidFill>
        <a:ln>
          <a:noFill/>
        </a:ln>
        <a:effectLst/>
      </dsp:spPr>
      <dsp:style>
        <a:lnRef idx="0">
          <a:scrgbClr r="0" g="0" b="0"/>
        </a:lnRef>
        <a:fillRef idx="1">
          <a:scrgbClr r="0" g="0" b="0"/>
        </a:fillRef>
        <a:effectRef idx="0">
          <a:scrgbClr r="0" g="0" b="0"/>
        </a:effectRef>
        <a:fontRef idx="minor"/>
      </dsp:style>
    </dsp:sp>
    <dsp:sp modelId="{980E95AF-ADF7-45FD-9388-591ED09FE5C6}">
      <dsp:nvSpPr>
        <dsp:cNvPr id="0" name=""/>
        <dsp:cNvSpPr/>
      </dsp:nvSpPr>
      <dsp:spPr>
        <a:xfrm>
          <a:off x="186888" y="1978090"/>
          <a:ext cx="650349" cy="6503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4CF506-4063-4DBC-B879-E40567825CC4}">
      <dsp:nvSpPr>
        <dsp:cNvPr id="0" name=""/>
        <dsp:cNvSpPr/>
      </dsp:nvSpPr>
      <dsp:spPr>
        <a:xfrm>
          <a:off x="1178059" y="1718846"/>
          <a:ext cx="5385233" cy="1121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solidFill>
                <a:srgbClr val="000000"/>
              </a:solidFill>
              <a:latin typeface="Arial" panose="020B0604020202020204" pitchFamily="34" charset="0"/>
              <a:cs typeface="Arial" panose="020B0604020202020204" pitchFamily="34" charset="0"/>
            </a:rPr>
            <a:t>Stronger relationships- better-rested individuals are more supportive and less irritable, strengthening bonds</a:t>
          </a:r>
          <a:r>
            <a:rPr lang="en-US" sz="1400" kern="1200" dirty="0">
              <a:solidFill>
                <a:srgbClr val="000000"/>
              </a:solidFill>
              <a:latin typeface="Arial" panose="020B0604020202020204" pitchFamily="34" charset="0"/>
              <a:cs typeface="Arial" panose="020B0604020202020204" pitchFamily="34" charset="0"/>
            </a:rPr>
            <a:t>.(NHS, 2023a</a:t>
          </a:r>
          <a:r>
            <a:rPr lang="en-US" sz="1400" kern="1200" dirty="0">
              <a:solidFill>
                <a:srgbClr val="000000"/>
              </a:solidFill>
            </a:rPr>
            <a:t>).</a:t>
          </a:r>
        </a:p>
      </dsp:txBody>
      <dsp:txXfrm>
        <a:off x="1178059" y="1718846"/>
        <a:ext cx="5385233" cy="1121292"/>
      </dsp:txXfrm>
    </dsp:sp>
    <dsp:sp modelId="{9E6BE210-D761-43EF-B30A-7AAD18A6FCA1}">
      <dsp:nvSpPr>
        <dsp:cNvPr id="0" name=""/>
        <dsp:cNvSpPr/>
      </dsp:nvSpPr>
      <dsp:spPr>
        <a:xfrm>
          <a:off x="6103581" y="2301155"/>
          <a:ext cx="1121292" cy="1121292"/>
        </a:xfrm>
        <a:prstGeom prst="ellipse">
          <a:avLst/>
        </a:prstGeom>
        <a:solidFill>
          <a:schemeClr val="tx2">
            <a:lumMod val="75000"/>
          </a:schemeClr>
        </a:solidFill>
        <a:ln>
          <a:noFill/>
        </a:ln>
        <a:effectLst/>
      </dsp:spPr>
      <dsp:style>
        <a:lnRef idx="0">
          <a:scrgbClr r="0" g="0" b="0"/>
        </a:lnRef>
        <a:fillRef idx="1">
          <a:scrgbClr r="0" g="0" b="0"/>
        </a:fillRef>
        <a:effectRef idx="0">
          <a:scrgbClr r="0" g="0" b="0"/>
        </a:effectRef>
        <a:fontRef idx="minor"/>
      </dsp:style>
    </dsp:sp>
    <dsp:sp modelId="{FD9FA59E-B831-44AA-ADD2-2629D41E87D5}">
      <dsp:nvSpPr>
        <dsp:cNvPr id="0" name=""/>
        <dsp:cNvSpPr/>
      </dsp:nvSpPr>
      <dsp:spPr>
        <a:xfrm>
          <a:off x="6349506" y="2505471"/>
          <a:ext cx="650349" cy="6503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CD8D03-0E2F-42BD-B2D8-F81C58B96984}">
      <dsp:nvSpPr>
        <dsp:cNvPr id="0" name=""/>
        <dsp:cNvSpPr/>
      </dsp:nvSpPr>
      <dsp:spPr>
        <a:xfrm>
          <a:off x="7265442" y="2389648"/>
          <a:ext cx="4732506" cy="1121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solidFill>
                <a:srgbClr val="000000"/>
              </a:solidFill>
              <a:latin typeface="Arial" panose="020B0604020202020204" pitchFamily="34" charset="0"/>
              <a:cs typeface="Arial" panose="020B0604020202020204" pitchFamily="34" charset="0"/>
            </a:rPr>
            <a:t>Workplace productivity/great social participation – adequate sleep increases motivation  to engage in social and community activities ,employees with good sleep are more productive</a:t>
          </a:r>
          <a:r>
            <a:rPr lang="en-US" sz="1400" kern="1200" dirty="0">
              <a:solidFill>
                <a:srgbClr val="000000"/>
              </a:solidFill>
              <a:latin typeface="Arial" panose="020B0604020202020204" pitchFamily="34" charset="0"/>
              <a:cs typeface="Arial" panose="020B0604020202020204" pitchFamily="34" charset="0"/>
            </a:rPr>
            <a:t>.(NHS 2023c). </a:t>
          </a:r>
        </a:p>
      </dsp:txBody>
      <dsp:txXfrm>
        <a:off x="7265442" y="2389648"/>
        <a:ext cx="4732506" cy="1121292"/>
      </dsp:txXfrm>
    </dsp:sp>
    <dsp:sp modelId="{3C2028AA-975D-4A7B-99FF-02C0BBD3D669}">
      <dsp:nvSpPr>
        <dsp:cNvPr id="0" name=""/>
        <dsp:cNvSpPr/>
      </dsp:nvSpPr>
      <dsp:spPr>
        <a:xfrm>
          <a:off x="0" y="3253156"/>
          <a:ext cx="1121292" cy="1121292"/>
        </a:xfrm>
        <a:prstGeom prst="ellipse">
          <a:avLst/>
        </a:prstGeom>
        <a:solidFill>
          <a:schemeClr val="tx2">
            <a:lumMod val="75000"/>
          </a:schemeClr>
        </a:solidFill>
        <a:ln>
          <a:noFill/>
        </a:ln>
        <a:effectLst/>
      </dsp:spPr>
      <dsp:style>
        <a:lnRef idx="0">
          <a:scrgbClr r="0" g="0" b="0"/>
        </a:lnRef>
        <a:fillRef idx="1">
          <a:scrgbClr r="0" g="0" b="0"/>
        </a:fillRef>
        <a:effectRef idx="0">
          <a:scrgbClr r="0" g="0" b="0"/>
        </a:effectRef>
        <a:fontRef idx="minor"/>
      </dsp:style>
    </dsp:sp>
    <dsp:sp modelId="{C1310456-3292-4205-A511-DB1C2DDCD5ED}">
      <dsp:nvSpPr>
        <dsp:cNvPr id="0" name=""/>
        <dsp:cNvSpPr/>
      </dsp:nvSpPr>
      <dsp:spPr>
        <a:xfrm>
          <a:off x="263236" y="3423305"/>
          <a:ext cx="650349" cy="6503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DF6C0E-7601-42CF-9F17-4F863F7267A8}">
      <dsp:nvSpPr>
        <dsp:cNvPr id="0" name=""/>
        <dsp:cNvSpPr/>
      </dsp:nvSpPr>
      <dsp:spPr>
        <a:xfrm>
          <a:off x="1211273" y="3291246"/>
          <a:ext cx="4795146" cy="1121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solidFill>
                <a:srgbClr val="000000"/>
              </a:solidFill>
              <a:latin typeface="Arial" panose="020B0604020202020204" pitchFamily="34" charset="0"/>
              <a:cs typeface="Arial" panose="020B0604020202020204" pitchFamily="34" charset="0"/>
            </a:rPr>
            <a:t>Reduced conflict- good sleep lowers stress reactivity ,helping  prevent arguments or tension </a:t>
          </a:r>
          <a:r>
            <a:rPr lang="en-US" sz="1400" kern="1200" dirty="0">
              <a:solidFill>
                <a:srgbClr val="000000"/>
              </a:solidFill>
              <a:latin typeface="Arial" panose="020B0604020202020204" pitchFamily="34" charset="0"/>
              <a:cs typeface="Arial" panose="020B0604020202020204" pitchFamily="34" charset="0"/>
            </a:rPr>
            <a:t>.(NHS 2023d)</a:t>
          </a:r>
        </a:p>
      </dsp:txBody>
      <dsp:txXfrm>
        <a:off x="1211273" y="3291246"/>
        <a:ext cx="4795146" cy="1121292"/>
      </dsp:txXfrm>
    </dsp:sp>
    <dsp:sp modelId="{448F16C3-7DE4-4613-92DF-F8D108AEA5C6}">
      <dsp:nvSpPr>
        <dsp:cNvPr id="0" name=""/>
        <dsp:cNvSpPr/>
      </dsp:nvSpPr>
      <dsp:spPr>
        <a:xfrm>
          <a:off x="0" y="4528772"/>
          <a:ext cx="1121292" cy="1121292"/>
        </a:xfrm>
        <a:prstGeom prst="ellipse">
          <a:avLst/>
        </a:prstGeom>
        <a:solidFill>
          <a:schemeClr val="tx2">
            <a:lumMod val="75000"/>
          </a:schemeClr>
        </a:solidFill>
        <a:ln>
          <a:noFill/>
        </a:ln>
        <a:effectLst/>
      </dsp:spPr>
      <dsp:style>
        <a:lnRef idx="0">
          <a:scrgbClr r="0" g="0" b="0"/>
        </a:lnRef>
        <a:fillRef idx="1">
          <a:scrgbClr r="0" g="0" b="0"/>
        </a:fillRef>
        <a:effectRef idx="0">
          <a:scrgbClr r="0" g="0" b="0"/>
        </a:effectRef>
        <a:fontRef idx="minor"/>
      </dsp:style>
    </dsp:sp>
    <dsp:sp modelId="{364D7CE1-FFB0-4D0B-82A4-C5613BE7C093}">
      <dsp:nvSpPr>
        <dsp:cNvPr id="0" name=""/>
        <dsp:cNvSpPr/>
      </dsp:nvSpPr>
      <dsp:spPr>
        <a:xfrm>
          <a:off x="215637" y="4817160"/>
          <a:ext cx="650349" cy="65034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D7C630-0346-4430-8A10-1330A065CB23}">
      <dsp:nvSpPr>
        <dsp:cNvPr id="0" name=""/>
        <dsp:cNvSpPr/>
      </dsp:nvSpPr>
      <dsp:spPr>
        <a:xfrm>
          <a:off x="1236838" y="4261175"/>
          <a:ext cx="6269252" cy="11212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solidFill>
                <a:srgbClr val="000000"/>
              </a:solidFill>
              <a:latin typeface="Arial" panose="020B0604020202020204" pitchFamily="34" charset="0"/>
              <a:cs typeface="Arial" panose="020B0604020202020204" pitchFamily="34" charset="0"/>
            </a:rPr>
            <a:t>Positive social perception – people who appear well-rested are often seen as  more approachable, competent and trustworthy</a:t>
          </a:r>
          <a:r>
            <a:rPr lang="en-US" sz="1400" kern="1200" dirty="0">
              <a:solidFill>
                <a:srgbClr val="000000"/>
              </a:solidFill>
              <a:latin typeface="Arial" panose="020B0604020202020204" pitchFamily="34" charset="0"/>
              <a:cs typeface="Arial" panose="020B0604020202020204" pitchFamily="34" charset="0"/>
            </a:rPr>
            <a:t>.(NHS,2023a).</a:t>
          </a:r>
        </a:p>
      </dsp:txBody>
      <dsp:txXfrm>
        <a:off x="1236838" y="4261175"/>
        <a:ext cx="6269252" cy="11212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465786-B3AC-4F4D-8852-AEA5B7B17093}">
      <dsp:nvSpPr>
        <dsp:cNvPr id="0" name=""/>
        <dsp:cNvSpPr/>
      </dsp:nvSpPr>
      <dsp:spPr>
        <a:xfrm>
          <a:off x="2438399" y="2265"/>
          <a:ext cx="2743200" cy="99033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solidFill>
              <a:latin typeface="Arial" panose="020B0604020202020204" pitchFamily="34" charset="0"/>
              <a:cs typeface="Arial" panose="020B0604020202020204" pitchFamily="34" charset="0"/>
            </a:rPr>
            <a:t>Public education campaigns on sleep importance</a:t>
          </a:r>
          <a:endParaRPr lang="en-US" sz="2000" kern="1200" dirty="0">
            <a:solidFill>
              <a:srgbClr val="000000"/>
            </a:solidFill>
            <a:latin typeface="Arial" panose="020B0604020202020204" pitchFamily="34" charset="0"/>
            <a:cs typeface="Arial" panose="020B0604020202020204" pitchFamily="34" charset="0"/>
          </a:endParaRPr>
        </a:p>
      </dsp:txBody>
      <dsp:txXfrm>
        <a:off x="2486743" y="50609"/>
        <a:ext cx="2646512" cy="893651"/>
      </dsp:txXfrm>
    </dsp:sp>
    <dsp:sp modelId="{5344776B-C4EF-462A-BECF-567E47944264}">
      <dsp:nvSpPr>
        <dsp:cNvPr id="0" name=""/>
        <dsp:cNvSpPr/>
      </dsp:nvSpPr>
      <dsp:spPr>
        <a:xfrm>
          <a:off x="2416618" y="1053005"/>
          <a:ext cx="2743200" cy="99033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solidFill>
              <a:latin typeface="Arial" panose="020B0604020202020204" pitchFamily="34" charset="0"/>
              <a:cs typeface="Arial" panose="020B0604020202020204" pitchFamily="34" charset="0"/>
            </a:rPr>
            <a:t>Promoting 'digital detox' before bedtime</a:t>
          </a:r>
          <a:endParaRPr lang="en-US" sz="2000" kern="1200" dirty="0">
            <a:solidFill>
              <a:srgbClr val="000000"/>
            </a:solidFill>
            <a:latin typeface="Arial" panose="020B0604020202020204" pitchFamily="34" charset="0"/>
            <a:cs typeface="Arial" panose="020B0604020202020204" pitchFamily="34" charset="0"/>
          </a:endParaRPr>
        </a:p>
      </dsp:txBody>
      <dsp:txXfrm>
        <a:off x="2464962" y="1101349"/>
        <a:ext cx="2646512" cy="893651"/>
      </dsp:txXfrm>
    </dsp:sp>
    <dsp:sp modelId="{D133A164-0EBC-4970-AC46-6892EE50AEBB}">
      <dsp:nvSpPr>
        <dsp:cNvPr id="0" name=""/>
        <dsp:cNvSpPr/>
      </dsp:nvSpPr>
      <dsp:spPr>
        <a:xfrm>
          <a:off x="2438399" y="2081977"/>
          <a:ext cx="2743200" cy="99033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solidFill>
              <a:latin typeface="Arial" panose="020B0604020202020204" pitchFamily="34" charset="0"/>
              <a:cs typeface="Arial" panose="020B0604020202020204" pitchFamily="34" charset="0"/>
            </a:rPr>
            <a:t>Workplace policies supporting wellbeing and flexible hours</a:t>
          </a:r>
          <a:endParaRPr lang="en-US" sz="2000" kern="1200" dirty="0">
            <a:solidFill>
              <a:srgbClr val="000000"/>
            </a:solidFill>
            <a:latin typeface="Arial" panose="020B0604020202020204" pitchFamily="34" charset="0"/>
            <a:cs typeface="Arial" panose="020B0604020202020204" pitchFamily="34" charset="0"/>
          </a:endParaRPr>
        </a:p>
      </dsp:txBody>
      <dsp:txXfrm>
        <a:off x="2486743" y="2130321"/>
        <a:ext cx="2646512" cy="893651"/>
      </dsp:txXfrm>
    </dsp:sp>
    <dsp:sp modelId="{9851FFA8-85FE-4D89-AA10-287FEECEDCED}">
      <dsp:nvSpPr>
        <dsp:cNvPr id="0" name=""/>
        <dsp:cNvSpPr/>
      </dsp:nvSpPr>
      <dsp:spPr>
        <a:xfrm>
          <a:off x="2471044" y="3100066"/>
          <a:ext cx="2743200" cy="99033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solidFill>
              <a:latin typeface="Arial" panose="020B0604020202020204" pitchFamily="34" charset="0"/>
              <a:cs typeface="Arial" panose="020B0604020202020204" pitchFamily="34" charset="0"/>
            </a:rPr>
            <a:t>Encouraging consistent sleep schedules</a:t>
          </a:r>
          <a:endParaRPr lang="en-US" sz="2000" kern="1200" dirty="0">
            <a:solidFill>
              <a:srgbClr val="000000"/>
            </a:solidFill>
            <a:latin typeface="Arial" panose="020B0604020202020204" pitchFamily="34" charset="0"/>
            <a:cs typeface="Arial" panose="020B0604020202020204" pitchFamily="34" charset="0"/>
          </a:endParaRPr>
        </a:p>
      </dsp:txBody>
      <dsp:txXfrm>
        <a:off x="2519388" y="3148410"/>
        <a:ext cx="2646512" cy="893651"/>
      </dsp:txXfrm>
    </dsp:sp>
    <dsp:sp modelId="{149D06B1-4276-4F61-984B-7102C559A2C1}">
      <dsp:nvSpPr>
        <dsp:cNvPr id="0" name=""/>
        <dsp:cNvSpPr/>
      </dsp:nvSpPr>
      <dsp:spPr>
        <a:xfrm>
          <a:off x="2438399" y="4161690"/>
          <a:ext cx="2743200" cy="99033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rgbClr val="000000"/>
              </a:solidFill>
              <a:latin typeface="Arial" panose="020B0604020202020204" pitchFamily="34" charset="0"/>
              <a:cs typeface="Arial" panose="020B0604020202020204" pitchFamily="34" charset="0"/>
            </a:rPr>
            <a:t>Community-based programmes to raise awareness</a:t>
          </a:r>
          <a:endParaRPr lang="en-US" sz="2000" kern="1200" dirty="0">
            <a:solidFill>
              <a:srgbClr val="000000"/>
            </a:solidFill>
            <a:latin typeface="Arial" panose="020B0604020202020204" pitchFamily="34" charset="0"/>
            <a:cs typeface="Arial" panose="020B0604020202020204" pitchFamily="34" charset="0"/>
          </a:endParaRPr>
        </a:p>
      </dsp:txBody>
      <dsp:txXfrm>
        <a:off x="2486743" y="4210034"/>
        <a:ext cx="2646512" cy="893651"/>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10/13/2025</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10/13/2025</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6A2F8E7-2E0A-46B4-9E6A-00EAF82978DE}" type="slidenum">
              <a:rPr lang="en-IN" smtClean="0"/>
              <a:t>16</a:t>
            </a:fld>
            <a:endParaRPr lang="en-IN" dirty="0"/>
          </a:p>
        </p:txBody>
      </p:sp>
    </p:spTree>
    <p:extLst>
      <p:ext uri="{BB962C8B-B14F-4D97-AF65-F5344CB8AC3E}">
        <p14:creationId xmlns:p14="http://schemas.microsoft.com/office/powerpoint/2010/main" val="1445222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8EAC17C-2458-4AE9-BC40-002CD2A75D5D}" type="slidenum">
              <a:rPr lang="en-IN" smtClean="0"/>
              <a:t>21</a:t>
            </a:fld>
            <a:endParaRPr lang="en-IN" dirty="0"/>
          </a:p>
        </p:txBody>
      </p:sp>
    </p:spTree>
    <p:extLst>
      <p:ext uri="{BB962C8B-B14F-4D97-AF65-F5344CB8AC3E}">
        <p14:creationId xmlns:p14="http://schemas.microsoft.com/office/powerpoint/2010/main" val="4856722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8EAC17C-2458-4AE9-BC40-002CD2A75D5D}" type="slidenum">
              <a:rPr lang="en-IN" smtClean="0"/>
              <a:t>22</a:t>
            </a:fld>
            <a:endParaRPr lang="en-IN" dirty="0"/>
          </a:p>
        </p:txBody>
      </p:sp>
    </p:spTree>
    <p:extLst>
      <p:ext uri="{BB962C8B-B14F-4D97-AF65-F5344CB8AC3E}">
        <p14:creationId xmlns:p14="http://schemas.microsoft.com/office/powerpoint/2010/main" val="17413567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dirty="0"/>
              <a:t>Click icon to add picture</a:t>
            </a:r>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dirty="0"/>
              <a:t>Click icon to add picture</a:t>
            </a:r>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US" dirty="0"/>
              <a:t>Click icon to add table</a:t>
            </a:r>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D2316-CE84-33AA-1BF7-435B3DF652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A566FDE5-878D-4931-9DA1-A83E4105E9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92F9E8B4-5F7D-2DD3-0837-D337AC6DA731}"/>
              </a:ext>
            </a:extLst>
          </p:cNvPr>
          <p:cNvSpPr>
            <a:spLocks noGrp="1"/>
          </p:cNvSpPr>
          <p:nvPr>
            <p:ph type="dt" sz="half" idx="10"/>
          </p:nvPr>
        </p:nvSpPr>
        <p:spPr/>
        <p:txBody>
          <a:bodyPr/>
          <a:lstStyle/>
          <a:p>
            <a:fld id="{EB18E4E8-A71A-4047-B5D1-0A1FE49619C5}" type="datetimeFigureOut">
              <a:rPr lang="en-IN" smtClean="0"/>
              <a:t>13-10-2025</a:t>
            </a:fld>
            <a:endParaRPr lang="en-IN" dirty="0"/>
          </a:p>
        </p:txBody>
      </p:sp>
      <p:sp>
        <p:nvSpPr>
          <p:cNvPr id="5" name="Footer Placeholder 4">
            <a:extLst>
              <a:ext uri="{FF2B5EF4-FFF2-40B4-BE49-F238E27FC236}">
                <a16:creationId xmlns:a16="http://schemas.microsoft.com/office/drawing/2014/main" id="{67EF148A-8322-21B8-CAC9-AE05FBB13E0C}"/>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ECA4643B-28DE-4844-8371-BC255FC57CB3}"/>
              </a:ext>
            </a:extLst>
          </p:cNvPr>
          <p:cNvSpPr>
            <a:spLocks noGrp="1"/>
          </p:cNvSpPr>
          <p:nvPr>
            <p:ph type="sldNum" sz="quarter" idx="12"/>
          </p:nvPr>
        </p:nvSpPr>
        <p:spPr/>
        <p:txBody>
          <a:bodyPr/>
          <a:lstStyle/>
          <a:p>
            <a:fld id="{C2160DCE-9AB5-40A6-8335-405DCCD265FF}" type="slidenum">
              <a:rPr lang="en-IN" smtClean="0"/>
              <a:t>‹#›</a:t>
            </a:fld>
            <a:endParaRPr lang="en-IN" dirty="0"/>
          </a:p>
        </p:txBody>
      </p:sp>
    </p:spTree>
    <p:extLst>
      <p:ext uri="{BB962C8B-B14F-4D97-AF65-F5344CB8AC3E}">
        <p14:creationId xmlns:p14="http://schemas.microsoft.com/office/powerpoint/2010/main" val="33177251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7C4A3-E271-2B4C-8CE4-7AC959C0A3AF}"/>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F0B2D2DD-CDAA-05AA-4E07-D70C3ABB5182}"/>
              </a:ext>
            </a:extLst>
          </p:cNvPr>
          <p:cNvSpPr>
            <a:spLocks noGrp="1"/>
          </p:cNvSpPr>
          <p:nvPr>
            <p:ph type="dt" sz="half" idx="10"/>
          </p:nvPr>
        </p:nvSpPr>
        <p:spPr/>
        <p:txBody>
          <a:bodyPr/>
          <a:lstStyle/>
          <a:p>
            <a:fld id="{EB18E4E8-A71A-4047-B5D1-0A1FE49619C5}" type="datetimeFigureOut">
              <a:rPr lang="en-IN" smtClean="0"/>
              <a:t>13-10-2025</a:t>
            </a:fld>
            <a:endParaRPr lang="en-IN" dirty="0"/>
          </a:p>
        </p:txBody>
      </p:sp>
      <p:sp>
        <p:nvSpPr>
          <p:cNvPr id="4" name="Footer Placeholder 3">
            <a:extLst>
              <a:ext uri="{FF2B5EF4-FFF2-40B4-BE49-F238E27FC236}">
                <a16:creationId xmlns:a16="http://schemas.microsoft.com/office/drawing/2014/main" id="{DDCB547D-4996-6D15-1EB0-DBD601E6AF8F}"/>
              </a:ext>
            </a:extLst>
          </p:cNvPr>
          <p:cNvSpPr>
            <a:spLocks noGrp="1"/>
          </p:cNvSpPr>
          <p:nvPr>
            <p:ph type="ftr" sz="quarter" idx="11"/>
          </p:nvPr>
        </p:nvSpPr>
        <p:spPr/>
        <p:txBody>
          <a:bodyPr/>
          <a:lstStyle/>
          <a:p>
            <a:endParaRPr lang="en-IN" dirty="0"/>
          </a:p>
        </p:txBody>
      </p:sp>
      <p:sp>
        <p:nvSpPr>
          <p:cNvPr id="5" name="Slide Number Placeholder 4">
            <a:extLst>
              <a:ext uri="{FF2B5EF4-FFF2-40B4-BE49-F238E27FC236}">
                <a16:creationId xmlns:a16="http://schemas.microsoft.com/office/drawing/2014/main" id="{875545EE-5FF8-727E-7BBB-544FD01220FF}"/>
              </a:ext>
            </a:extLst>
          </p:cNvPr>
          <p:cNvSpPr>
            <a:spLocks noGrp="1"/>
          </p:cNvSpPr>
          <p:nvPr>
            <p:ph type="sldNum" sz="quarter" idx="12"/>
          </p:nvPr>
        </p:nvSpPr>
        <p:spPr/>
        <p:txBody>
          <a:bodyPr/>
          <a:lstStyle/>
          <a:p>
            <a:fld id="{C2160DCE-9AB5-40A6-8335-405DCCD265FF}" type="slidenum">
              <a:rPr lang="en-IN" smtClean="0"/>
              <a:t>‹#›</a:t>
            </a:fld>
            <a:endParaRPr lang="en-IN" dirty="0"/>
          </a:p>
        </p:txBody>
      </p:sp>
    </p:spTree>
    <p:extLst>
      <p:ext uri="{BB962C8B-B14F-4D97-AF65-F5344CB8AC3E}">
        <p14:creationId xmlns:p14="http://schemas.microsoft.com/office/powerpoint/2010/main" val="4275107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 id="2147483683" r:id="rId15"/>
    <p:sldLayoutId id="2147483684" r:id="rId16"/>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14.xml" /></Relationships>
</file>

<file path=ppt/slides/_rels/slide2.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png" /><Relationship Id="rId1" Type="http://schemas.openxmlformats.org/officeDocument/2006/relationships/slideLayout" Target="../slideLayouts/slideLayout14.xml" /><Relationship Id="rId4" Type="http://schemas.openxmlformats.org/officeDocument/2006/relationships/image" Target="../media/image7.png" /></Relationships>
</file>

<file path=ppt/slides/_rels/slide3.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14.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 /></Relationships>
</file>

<file path=ppt/slides/_rels/slide5.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14.xml" /></Relationships>
</file>

<file path=ppt/slides/_rels/slide6.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14.xml" /></Relationships>
</file>

<file path=ppt/slides/_rels/slide7.xml.rels><?xml version="1.0" encoding="UTF-8" standalone="yes"?>
<Relationships xmlns="http://schemas.openxmlformats.org/package/2006/relationships"><Relationship Id="rId2" Type="http://schemas.openxmlformats.org/officeDocument/2006/relationships/image" Target="../media/image11.png" /><Relationship Id="rId1" Type="http://schemas.openxmlformats.org/officeDocument/2006/relationships/slideLayout" Target="../slideLayouts/slideLayout14.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 /></Relationships>
</file>

<file path=ppt/slides/_rels/slide9.xml.rels><?xml version="1.0" encoding="UTF-8" standalone="yes"?>
<Relationships xmlns="http://schemas.openxmlformats.org/package/2006/relationships"><Relationship Id="rId2" Type="http://schemas.openxmlformats.org/officeDocument/2006/relationships/image" Target="../media/image12.png" /><Relationship Id="rId1" Type="http://schemas.openxmlformats.org/officeDocument/2006/relationships/slideLayout" Target="../slideLayouts/slideLayout14.xml" /></Relationships>
</file>

<file path=ppt/slides/_rels/slide10.xml.rels><?xml version="1.0" encoding="UTF-8" standalone="yes"?>
<Relationships xmlns="http://schemas.openxmlformats.org/package/2006/relationships"><Relationship Id="rId2" Type="http://schemas.openxmlformats.org/officeDocument/2006/relationships/image" Target="../media/image13.png" /><Relationship Id="rId1" Type="http://schemas.openxmlformats.org/officeDocument/2006/relationships/slideLayout" Target="../slideLayouts/slideLayout14.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 /></Relationships>
</file>

<file path=ppt/slides/_rels/slide12.xml.rels><?xml version="1.0" encoding="UTF-8" standalone="yes"?>
<Relationships xmlns="http://schemas.openxmlformats.org/package/2006/relationships"><Relationship Id="rId2" Type="http://schemas.openxmlformats.org/officeDocument/2006/relationships/image" Target="../media/image14.png" /><Relationship Id="rId1" Type="http://schemas.openxmlformats.org/officeDocument/2006/relationships/slideLayout" Target="../slideLayouts/slideLayout14.xml" /></Relationships>
</file>

<file path=ppt/slides/_rels/slide13.xml.rels><?xml version="1.0" encoding="UTF-8" standalone="yes"?>
<Relationships xmlns="http://schemas.openxmlformats.org/package/2006/relationships"><Relationship Id="rId2" Type="http://schemas.openxmlformats.org/officeDocument/2006/relationships/image" Target="../media/image15.png" /><Relationship Id="rId1" Type="http://schemas.openxmlformats.org/officeDocument/2006/relationships/slideLayout" Target="../slideLayouts/slideLayout14.xml" /></Relationships>
</file>

<file path=ppt/slides/_rels/slide14.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image" Target="../media/image16.png" /><Relationship Id="rId1" Type="http://schemas.openxmlformats.org/officeDocument/2006/relationships/slideLayout" Target="../slideLayouts/slideLayout14.xml" /></Relationships>
</file>

<file path=ppt/slides/_rels/slide15.xml.rels><?xml version="1.0" encoding="UTF-8" standalone="yes"?>
<Relationships xmlns="http://schemas.openxmlformats.org/package/2006/relationships"><Relationship Id="rId8" Type="http://schemas.openxmlformats.org/officeDocument/2006/relationships/image" Target="../media/image24.png" /><Relationship Id="rId3" Type="http://schemas.openxmlformats.org/officeDocument/2006/relationships/image" Target="../media/image19.png" /><Relationship Id="rId7" Type="http://schemas.openxmlformats.org/officeDocument/2006/relationships/image" Target="../media/image23.png" /><Relationship Id="rId2" Type="http://schemas.openxmlformats.org/officeDocument/2006/relationships/image" Target="../media/image18.png" /><Relationship Id="rId1" Type="http://schemas.openxmlformats.org/officeDocument/2006/relationships/slideLayout" Target="../slideLayouts/slideLayout14.xml" /><Relationship Id="rId6" Type="http://schemas.openxmlformats.org/officeDocument/2006/relationships/image" Target="../media/image22.png" /><Relationship Id="rId5" Type="http://schemas.openxmlformats.org/officeDocument/2006/relationships/image" Target="../media/image21.png" /><Relationship Id="rId4" Type="http://schemas.openxmlformats.org/officeDocument/2006/relationships/image" Target="../media/image20.png" /></Relationships>
</file>

<file path=ppt/slides/_rels/slide16.xml.rels><?xml version="1.0" encoding="UTF-8" standalone="yes"?>
<Relationships xmlns="http://schemas.openxmlformats.org/package/2006/relationships"><Relationship Id="rId3" Type="http://schemas.openxmlformats.org/officeDocument/2006/relationships/image" Target="../media/image25.png" /><Relationship Id="rId2" Type="http://schemas.openxmlformats.org/officeDocument/2006/relationships/notesSlide" Target="../notesSlides/notesSlide1.xml" /><Relationship Id="rId1" Type="http://schemas.openxmlformats.org/officeDocument/2006/relationships/slideLayout" Target="../slideLayouts/slideLayout14.xml" /><Relationship Id="rId6" Type="http://schemas.openxmlformats.org/officeDocument/2006/relationships/image" Target="../media/image28.png" /><Relationship Id="rId5" Type="http://schemas.openxmlformats.org/officeDocument/2006/relationships/image" Target="../media/image27.png" /><Relationship Id="rId4" Type="http://schemas.openxmlformats.org/officeDocument/2006/relationships/image" Target="../media/image26.png" /></Relationships>
</file>

<file path=ppt/slides/_rels/slide17.xml.rels><?xml version="1.0" encoding="UTF-8" standalone="yes"?>
<Relationships xmlns="http://schemas.openxmlformats.org/package/2006/relationships"><Relationship Id="rId3" Type="http://schemas.openxmlformats.org/officeDocument/2006/relationships/image" Target="../media/image30.png" /><Relationship Id="rId2" Type="http://schemas.openxmlformats.org/officeDocument/2006/relationships/image" Target="../media/image29.png" /><Relationship Id="rId1" Type="http://schemas.openxmlformats.org/officeDocument/2006/relationships/slideLayout" Target="../slideLayouts/slideLayout14.xml" /><Relationship Id="rId5" Type="http://schemas.openxmlformats.org/officeDocument/2006/relationships/image" Target="../media/image32.png" /><Relationship Id="rId4" Type="http://schemas.openxmlformats.org/officeDocument/2006/relationships/image" Target="../media/image31.png"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 /></Relationships>
</file>

<file path=ppt/slides/_rels/slide19.xml.rels><?xml version="1.0" encoding="UTF-8" standalone="yes"?>
<Relationships xmlns="http://schemas.openxmlformats.org/package/2006/relationships"><Relationship Id="rId3" Type="http://schemas.openxmlformats.org/officeDocument/2006/relationships/image" Target="../media/image34.png" /><Relationship Id="rId7" Type="http://schemas.openxmlformats.org/officeDocument/2006/relationships/image" Target="../media/image38.png" /><Relationship Id="rId2" Type="http://schemas.openxmlformats.org/officeDocument/2006/relationships/image" Target="../media/image33.png" /><Relationship Id="rId1" Type="http://schemas.openxmlformats.org/officeDocument/2006/relationships/slideLayout" Target="../slideLayouts/slideLayout14.xml" /><Relationship Id="rId6" Type="http://schemas.openxmlformats.org/officeDocument/2006/relationships/image" Target="../media/image37.png" /><Relationship Id="rId5" Type="http://schemas.openxmlformats.org/officeDocument/2006/relationships/image" Target="../media/image36.png" /><Relationship Id="rId4" Type="http://schemas.openxmlformats.org/officeDocument/2006/relationships/image" Target="../media/image35.png" /></Relationships>
</file>

<file path=ppt/slides/_rels/slide20.xml.rels><?xml version="1.0" encoding="UTF-8" standalone="yes"?>
<Relationships xmlns="http://schemas.openxmlformats.org/package/2006/relationships"><Relationship Id="rId3" Type="http://schemas.openxmlformats.org/officeDocument/2006/relationships/hyperlink" Target="https://www.tasnimnews.com/en/news/2017/03/08/1349703/sound-waves-boost-older-adult-memory-deep-sleep" TargetMode="External" /><Relationship Id="rId2" Type="http://schemas.openxmlformats.org/officeDocument/2006/relationships/image" Target="../media/image39.jpg" /><Relationship Id="rId1" Type="http://schemas.openxmlformats.org/officeDocument/2006/relationships/slideLayout" Target="../slideLayouts/slideLayout15.xml" /></Relationships>
</file>

<file path=ppt/slides/_rels/slide21.xml.rels><?xml version="1.0" encoding="UTF-8" standalone="yes"?>
<Relationships xmlns="http://schemas.openxmlformats.org/package/2006/relationships"><Relationship Id="rId3" Type="http://schemas.openxmlformats.org/officeDocument/2006/relationships/image" Target="../media/image40.png" /><Relationship Id="rId2" Type="http://schemas.openxmlformats.org/officeDocument/2006/relationships/notesSlide" Target="../notesSlides/notesSlide2.xml" /><Relationship Id="rId1" Type="http://schemas.openxmlformats.org/officeDocument/2006/relationships/slideLayout" Target="../slideLayouts/slideLayout14.xml" /></Relationships>
</file>

<file path=ppt/slides/_rels/slide22.xml.rels><?xml version="1.0" encoding="UTF-8" standalone="yes"?>
<Relationships xmlns="http://schemas.openxmlformats.org/package/2006/relationships"><Relationship Id="rId3" Type="http://schemas.openxmlformats.org/officeDocument/2006/relationships/image" Target="../media/image41.png" /><Relationship Id="rId2" Type="http://schemas.openxmlformats.org/officeDocument/2006/relationships/notesSlide" Target="../notesSlides/notesSlide3.xml" /><Relationship Id="rId1" Type="http://schemas.openxmlformats.org/officeDocument/2006/relationships/slideLayout" Target="../slideLayouts/slideLayout14.xml" /><Relationship Id="rId4" Type="http://schemas.openxmlformats.org/officeDocument/2006/relationships/image" Target="../media/image42.png" /></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24.xml.rels><?xml version="1.0" encoding="UTF-8" standalone="yes"?>
<Relationships xmlns="http://schemas.openxmlformats.org/package/2006/relationships"><Relationship Id="rId3" Type="http://schemas.openxmlformats.org/officeDocument/2006/relationships/hyperlink" Target="https://researchoutreach.org/articles/benefits-of-exercise-on-mind/" TargetMode="External" /><Relationship Id="rId2" Type="http://schemas.openxmlformats.org/officeDocument/2006/relationships/image" Target="../media/image55.jpg" /><Relationship Id="rId1" Type="http://schemas.openxmlformats.org/officeDocument/2006/relationships/slideLayout" Target="../slideLayouts/slideLayout2.xml" /></Relationships>
</file>

<file path=ppt/slides/_rels/slide25.xml.rels><?xml version="1.0" encoding="UTF-8" standalone="yes"?>
<Relationships xmlns="http://schemas.openxmlformats.org/package/2006/relationships"><Relationship Id="rId3" Type="http://schemas.openxmlformats.org/officeDocument/2006/relationships/hyperlink" Target="https://www.flickr.com/photos/83633410@N07/7658284016/" TargetMode="External" /><Relationship Id="rId2" Type="http://schemas.openxmlformats.org/officeDocument/2006/relationships/image" Target="../media/image56.jpg" /><Relationship Id="rId1" Type="http://schemas.openxmlformats.org/officeDocument/2006/relationships/slideLayout" Target="../slideLayouts/slideLayout2.xml" /><Relationship Id="rId6" Type="http://schemas.openxmlformats.org/officeDocument/2006/relationships/hyperlink" Target="https://creativecommons.org/licenses/by-sa/3.0/" TargetMode="External" /><Relationship Id="rId5" Type="http://schemas.openxmlformats.org/officeDocument/2006/relationships/hyperlink" Target="https://www.cristinacabal.com/?p=13544" TargetMode="External" /><Relationship Id="rId4" Type="http://schemas.openxmlformats.org/officeDocument/2006/relationships/image" Target="../media/image57.png" /></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image" Target="../media/image58.jpeg"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27.xml.rels><?xml version="1.0" encoding="UTF-8" standalone="yes"?>
<Relationships xmlns="http://schemas.openxmlformats.org/package/2006/relationships"><Relationship Id="rId2" Type="http://schemas.openxmlformats.org/officeDocument/2006/relationships/image" Target="../media/image59.png" /><Relationship Id="rId1" Type="http://schemas.openxmlformats.org/officeDocument/2006/relationships/slideLayout" Target="../slideLayouts/slideLayout16.xml" /></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6.xml" /></Relationships>
</file>

<file path=ppt/slides/_rels/slide29.xml.rels><?xml version="1.0" encoding="UTF-8" standalone="yes"?>
<Relationships xmlns="http://schemas.openxmlformats.org/package/2006/relationships"><Relationship Id="rId3" Type="http://schemas.openxmlformats.org/officeDocument/2006/relationships/image" Target="../media/image61.png" /><Relationship Id="rId2" Type="http://schemas.openxmlformats.org/officeDocument/2006/relationships/image" Target="../media/image60.png" /><Relationship Id="rId1" Type="http://schemas.openxmlformats.org/officeDocument/2006/relationships/slideLayout" Target="../slideLayouts/slideLayout12.xml" /></Relationships>
</file>

<file path=ppt/slides/_rels/slide30.xml.rels><?xml version="1.0" encoding="UTF-8" standalone="yes"?>
<Relationships xmlns="http://schemas.openxmlformats.org/package/2006/relationships"><Relationship Id="rId3" Type="http://schemas.openxmlformats.org/officeDocument/2006/relationships/image" Target="../media/image63.png" /><Relationship Id="rId2" Type="http://schemas.openxmlformats.org/officeDocument/2006/relationships/image" Target="../media/image62.png" /><Relationship Id="rId1" Type="http://schemas.openxmlformats.org/officeDocument/2006/relationships/slideLayout" Target="../slideLayouts/slideLayout15.xml" /><Relationship Id="rId5" Type="http://schemas.openxmlformats.org/officeDocument/2006/relationships/image" Target="../media/image65.png" /><Relationship Id="rId4" Type="http://schemas.openxmlformats.org/officeDocument/2006/relationships/image" Target="../media/image64.png" /></Relationships>
</file>

<file path=ppt/slides/_rels/slide31.xml.rels><?xml version="1.0" encoding="UTF-8" standalone="yes"?>
<Relationships xmlns="http://schemas.openxmlformats.org/package/2006/relationships"><Relationship Id="rId2" Type="http://schemas.openxmlformats.org/officeDocument/2006/relationships/image" Target="../media/image66.png" /><Relationship Id="rId1" Type="http://schemas.openxmlformats.org/officeDocument/2006/relationships/slideLayout" Target="../slideLayouts/slideLayout7.xml" /></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3.xml.rels><?xml version="1.0" encoding="UTF-8" standalone="yes"?>
<Relationships xmlns="http://schemas.openxmlformats.org/package/2006/relationships"><Relationship Id="rId2" Type="http://schemas.openxmlformats.org/officeDocument/2006/relationships/image" Target="../media/image67.png" /><Relationship Id="rId1" Type="http://schemas.openxmlformats.org/officeDocument/2006/relationships/slideLayout" Target="../slideLayouts/slideLayout14.xml" /></Relationships>
</file>

<file path=ppt/slides/_rels/slide34.xml.rels><?xml version="1.0" encoding="UTF-8" standalone="yes"?>
<Relationships xmlns="http://schemas.openxmlformats.org/package/2006/relationships"><Relationship Id="rId3" Type="http://schemas.openxmlformats.org/officeDocument/2006/relationships/hyperlink" Target="https://www.tandfonline.com/doi/abs/10.1080/14767058.2020.1854718" TargetMode="External" /><Relationship Id="rId7" Type="http://schemas.openxmlformats.org/officeDocument/2006/relationships/hyperlink" Target="https://jphasc.com/index.php/Journal/article/view/90" TargetMode="External" /><Relationship Id="rId2" Type="http://schemas.openxmlformats.org/officeDocument/2006/relationships/hyperlink" Target="https://inlibrary.uz/index.php/science-research/article/view/79592" TargetMode="External" /><Relationship Id="rId1" Type="http://schemas.openxmlformats.org/officeDocument/2006/relationships/slideLayout" Target="../slideLayouts/slideLayout14.xml" /><Relationship Id="rId6" Type="http://schemas.openxmlformats.org/officeDocument/2006/relationships/hyperlink" Target="https://bmjopen.bmj.com/content/14/5/e080479.abstract" TargetMode="External" /><Relationship Id="rId5" Type="http://schemas.openxmlformats.org/officeDocument/2006/relationships/hyperlink" Target="https://www.doi.org/10.56726/IRJMETS62817" TargetMode="External" /><Relationship Id="rId4" Type="http://schemas.openxmlformats.org/officeDocument/2006/relationships/hyperlink" Target="http://rcphn.org/journal/view.php?doi=10.12799/jkachn.2021.32.4.497" TargetMode="External" /></Relationships>
</file>

<file path=ppt/slides/_rels/slide35.xml.rels><?xml version="1.0" encoding="UTF-8" standalone="yes"?>
<Relationships xmlns="http://schemas.openxmlformats.org/package/2006/relationships"><Relationship Id="rId3" Type="http://schemas.openxmlformats.org/officeDocument/2006/relationships/hyperlink" Target="https://premierscience.com/wp-content/uploads/2025/08/5-pjss-25-954.pdf" TargetMode="External" /><Relationship Id="rId2" Type="http://schemas.openxmlformats.org/officeDocument/2006/relationships/hyperlink" Target="https://nsj.org.sa/content/28/2/91.short" TargetMode="External" /><Relationship Id="rId1" Type="http://schemas.openxmlformats.org/officeDocument/2006/relationships/slideLayout" Target="../slideLayouts/slideLayout14.xml" /><Relationship Id="rId6" Type="http://schemas.openxmlformats.org/officeDocument/2006/relationships/hyperlink" Target="https://journals.sagepub.com/doi/abs/10.1177/15598276251346752" TargetMode="External" /><Relationship Id="rId5" Type="http://schemas.openxmlformats.org/officeDocument/2006/relationships/hyperlink" Target="https://digital.nhs.uk/data-and-information/publications/statistical/mental-health-of-children-and-young-people-in-england/2022-follow-up-to-the-2017-survey/part-2-sleep-loneliness-and-health-behaviours" TargetMode="External" /><Relationship Id="rId4" Type="http://schemas.openxmlformats.org/officeDocument/2006/relationships/hyperlink" Target="https://www.nhs.uk/every-mind-matters/mental-health-issues/sleep/" TargetMode="External" /></Relationships>
</file>

<file path=ppt/slides/_rels/slide36.xml.rels><?xml version="1.0" encoding="UTF-8" standalone="yes"?>
<Relationships xmlns="http://schemas.openxmlformats.org/package/2006/relationships"><Relationship Id="rId2" Type="http://schemas.openxmlformats.org/officeDocument/2006/relationships/hyperlink" Target="https://selfdeterminationtheory.org/SDT/documents/2000_RyanDeci_SDT.pdf" TargetMode="External" /><Relationship Id="rId1" Type="http://schemas.openxmlformats.org/officeDocument/2006/relationships/slideLayout" Target="../slideLayouts/slideLayout14.xml" /></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4.xml" /></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4.xml" /></Relationships>
</file>

<file path=ppt/slides/_rels/slide39.xml.rels><?xml version="1.0" encoding="UTF-8" standalone="yes"?>
<Relationships xmlns="http://schemas.openxmlformats.org/package/2006/relationships"><Relationship Id="rId8" Type="http://schemas.openxmlformats.org/officeDocument/2006/relationships/hyperlink" Target="https://www.rcpsych.ac.uk/" TargetMode="External" /><Relationship Id="rId13" Type="http://schemas.openxmlformats.org/officeDocument/2006/relationships/hyperlink" Target="https://clinicaltrials.gov/" TargetMode="External" /><Relationship Id="rId3" Type="http://schemas.openxmlformats.org/officeDocument/2006/relationships/hyperlink" Target="https://london.hee.nhs.uk/personal-and-professional-effectiveness-communication" TargetMode="External" /><Relationship Id="rId7" Type="http://schemas.openxmlformats.org/officeDocument/2006/relationships/hyperlink" Target="https://www.oxfordhealth.nhs.uk/" TargetMode="External" /><Relationship Id="rId12" Type="http://schemas.openxmlformats.org/officeDocument/2006/relationships/hyperlink" Target="https://link.springer.com/" TargetMode="External" /><Relationship Id="rId2" Type="http://schemas.openxmlformats.org/officeDocument/2006/relationships/hyperlink" Target="https://www.nhs.uk/every-mind-matters/mental-health-issues/sleep/" TargetMode="External" /><Relationship Id="rId1" Type="http://schemas.openxmlformats.org/officeDocument/2006/relationships/slideLayout" Target="../slideLayouts/slideLayout14.xml" /><Relationship Id="rId6" Type="http://schemas.openxmlformats.org/officeDocument/2006/relationships/hyperlink" Target="https://staffwellbeing.kingstonandrichmond.nhs.uk/" TargetMode="External" /><Relationship Id="rId11" Type="http://schemas.openxmlformats.org/officeDocument/2006/relationships/hyperlink" Target="https://digital.nhs.uk/" TargetMode="External" /><Relationship Id="rId5" Type="http://schemas.openxmlformats.org/officeDocument/2006/relationships/hyperlink" Target="https://www.nhs.uk/mental-health/feelings-symptoms-behaviours/feelings-and-symptoms/stress/" TargetMode="External" /><Relationship Id="rId10" Type="http://schemas.openxmlformats.org/officeDocument/2006/relationships/hyperlink" Target="https://uknowledge.uky.edu/" TargetMode="External" /><Relationship Id="rId4" Type="http://schemas.openxmlformats.org/officeDocument/2006/relationships/hyperlink" Target="https://www.nhs.uk/every-mind-matters/mental-wellbeing-tips/simple-tips-to-tackle-working-from-home/" TargetMode="External" /><Relationship Id="rId9" Type="http://schemas.openxmlformats.org/officeDocument/2006/relationships/hyperlink" Target="https://www.mentallyhealthyschools.org.uk/" TargetMode="External" /></Relationships>
</file>

<file path=ppt/slides/_rels/slide40.xml.rels><?xml version="1.0" encoding="UTF-8" standalone="yes"?>
<Relationships xmlns="http://schemas.openxmlformats.org/package/2006/relationships"><Relationship Id="rId8" Type="http://schemas.openxmlformats.org/officeDocument/2006/relationships/hyperlink" Target="https://www.derbyshirehealthcareft.nhs.uk/" TargetMode="External" /><Relationship Id="rId3" Type="http://schemas.openxmlformats.org/officeDocument/2006/relationships/hyperlink" Target="https://www.sheffieldchildrens.nhs.uk/" TargetMode="External" /><Relationship Id="rId7" Type="http://schemas.openxmlformats.org/officeDocument/2006/relationships/hyperlink" Target="https://www.southtees.nhs.uk/" TargetMode="External" /><Relationship Id="rId2" Type="http://schemas.openxmlformats.org/officeDocument/2006/relationships/hyperlink" Target="https://www.nhs.uk/" TargetMode="External" /><Relationship Id="rId1" Type="http://schemas.openxmlformats.org/officeDocument/2006/relationships/slideLayout" Target="../slideLayouts/slideLayout14.xml" /><Relationship Id="rId6" Type="http://schemas.openxmlformats.org/officeDocument/2006/relationships/hyperlink" Target="https://www.gpathand.nhs.uk/" TargetMode="External" /><Relationship Id="rId5" Type="http://schemas.openxmlformats.org/officeDocument/2006/relationships/hyperlink" Target="https://howdenmedicalcentre.nhs.uk/" TargetMode="External" /><Relationship Id="rId4" Type="http://schemas.openxmlformats.org/officeDocument/2006/relationships/hyperlink" Target="https://www.midandsouthessex.ics.nhs.uk/" TargetMode="External" /><Relationship Id="rId9" Type="http://schemas.openxmlformats.org/officeDocument/2006/relationships/hyperlink" Target="https://uknowledge.uky.edu/" TargetMode="External" /></Relationships>
</file>

<file path=ppt/slides/_rels/slide41.xml.rels><?xml version="1.0" encoding="UTF-8" standalone="yes"?>
<Relationships xmlns="http://schemas.openxmlformats.org/package/2006/relationships"><Relationship Id="rId2" Type="http://schemas.openxmlformats.org/officeDocument/2006/relationships/image" Target="../media/image68.png" /><Relationship Id="rId1" Type="http://schemas.openxmlformats.org/officeDocument/2006/relationships/slideLayout" Target="../slideLayouts/slideLayout14.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EDC6794-2DB7-A2B9-97B5-DD024D616353}"/>
              </a:ext>
            </a:extLst>
          </p:cNvPr>
          <p:cNvSpPr>
            <a:spLocks noGrp="1"/>
          </p:cNvSpPr>
          <p:nvPr>
            <p:ph type="sldNum" sz="quarter" idx="4"/>
          </p:nvPr>
        </p:nvSpPr>
        <p:spPr/>
        <p:txBody>
          <a:bodyPr/>
          <a:lstStyle/>
          <a:p>
            <a:fld id="{58FB4751-880F-D840-AAA9-3A15815CC996}" type="slidenum">
              <a:rPr lang="en-US" smtClean="0"/>
              <a:pPr/>
              <a:t>1</a:t>
            </a:fld>
            <a:endParaRPr lang="en-US" dirty="0"/>
          </a:p>
        </p:txBody>
      </p:sp>
      <p:sp>
        <p:nvSpPr>
          <p:cNvPr id="4" name="TextBox 3">
            <a:extLst>
              <a:ext uri="{FF2B5EF4-FFF2-40B4-BE49-F238E27FC236}">
                <a16:creationId xmlns:a16="http://schemas.microsoft.com/office/drawing/2014/main" id="{1A258658-D869-1C09-1798-3C89AAC98E93}"/>
              </a:ext>
            </a:extLst>
          </p:cNvPr>
          <p:cNvSpPr txBox="1"/>
          <p:nvPr/>
        </p:nvSpPr>
        <p:spPr>
          <a:xfrm>
            <a:off x="375557" y="256205"/>
            <a:ext cx="11440886" cy="1938992"/>
          </a:xfrm>
          <a:prstGeom prst="rect">
            <a:avLst/>
          </a:prstGeom>
          <a:noFill/>
        </p:spPr>
        <p:txBody>
          <a:bodyPr wrap="square">
            <a:spAutoFit/>
          </a:bodyPr>
          <a:lstStyle/>
          <a:p>
            <a:pPr algn="ctr"/>
            <a:r>
              <a:rPr lang="en-GB" sz="4000" b="1" u="sng" dirty="0">
                <a:solidFill>
                  <a:srgbClr val="000000"/>
                </a:solidFill>
                <a:latin typeface="Arial" panose="020B0604020202020204" pitchFamily="34" charset="0"/>
                <a:cs typeface="Arial" panose="020B0604020202020204" pitchFamily="34" charset="0"/>
              </a:rPr>
              <a:t>Sleep Smart: Building Healthy Sleep Patterns for Ages 20–24”</a:t>
            </a:r>
            <a:endParaRPr lang="en-US" sz="2000" b="1" u="sng" dirty="0">
              <a:solidFill>
                <a:srgbClr val="000000"/>
              </a:solidFill>
              <a:latin typeface="Arial" panose="020B0604020202020204" pitchFamily="34" charset="0"/>
              <a:ea typeface="Calibri"/>
              <a:cs typeface="Arial" panose="020B0604020202020204" pitchFamily="34" charset="0"/>
            </a:endParaRPr>
          </a:p>
          <a:p>
            <a:pPr algn="ctr"/>
            <a:endParaRPr lang="en-IN" sz="40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79E55A8-2C09-F5CC-6877-3E0BA792B4F2}"/>
              </a:ext>
            </a:extLst>
          </p:cNvPr>
          <p:cNvSpPr txBox="1"/>
          <p:nvPr/>
        </p:nvSpPr>
        <p:spPr>
          <a:xfrm>
            <a:off x="703490" y="1876813"/>
            <a:ext cx="6101442" cy="4321376"/>
          </a:xfrm>
          <a:prstGeom prst="rect">
            <a:avLst/>
          </a:prstGeom>
          <a:noFill/>
        </p:spPr>
        <p:txBody>
          <a:bodyPr wrap="square">
            <a:spAutoFit/>
          </a:bodyPr>
          <a:lstStyle/>
          <a:p>
            <a:pPr algn="l"/>
            <a:r>
              <a:rPr lang="en-US" sz="2800" b="1" dirty="0">
                <a:solidFill>
                  <a:srgbClr val="000000"/>
                </a:solidFill>
                <a:latin typeface="Arial" panose="020B0604020202020204" pitchFamily="34" charset="0"/>
                <a:cs typeface="Arial" panose="020B0604020202020204" pitchFamily="34" charset="0"/>
              </a:rPr>
              <a:t>MODULE CODE: LCHS7000</a:t>
            </a:r>
          </a:p>
          <a:p>
            <a:pPr algn="l"/>
            <a:r>
              <a:rPr lang="en-US" sz="2800" b="1" dirty="0">
                <a:solidFill>
                  <a:srgbClr val="000000"/>
                </a:solidFill>
                <a:latin typeface="Arial" panose="020B0604020202020204" pitchFamily="34" charset="0"/>
                <a:cs typeface="Arial" panose="020B0604020202020204" pitchFamily="34" charset="0"/>
              </a:rPr>
              <a:t>LECTURER: DR HAMDI HUSAIN</a:t>
            </a:r>
          </a:p>
          <a:p>
            <a:pPr algn="l"/>
            <a:r>
              <a:rPr lang="en-US" sz="2800" b="1" dirty="0">
                <a:solidFill>
                  <a:srgbClr val="000000"/>
                </a:solidFill>
                <a:latin typeface="Arial" panose="020B0604020202020204" pitchFamily="34" charset="0"/>
                <a:cs typeface="Arial" panose="020B0604020202020204" pitchFamily="34" charset="0"/>
              </a:rPr>
              <a:t>ASSIGNMENT: GROUP PRESENTATION</a:t>
            </a:r>
            <a:endParaRPr lang="en-US" sz="2800" b="1" dirty="0">
              <a:solidFill>
                <a:srgbClr val="000000"/>
              </a:solidFill>
              <a:latin typeface="Arial" panose="020B0604020202020204" pitchFamily="34" charset="0"/>
              <a:ea typeface="Calibri"/>
              <a:cs typeface="Arial" panose="020B0604020202020204" pitchFamily="34" charset="0"/>
            </a:endParaRPr>
          </a:p>
          <a:p>
            <a:pPr algn="l">
              <a:lnSpc>
                <a:spcPct val="150000"/>
              </a:lnSpc>
            </a:pPr>
            <a:r>
              <a:rPr lang="en-US" sz="2800" b="1" dirty="0">
                <a:solidFill>
                  <a:srgbClr val="000000"/>
                </a:solidFill>
                <a:latin typeface="Arial" panose="020B0604020202020204" pitchFamily="34" charset="0"/>
                <a:cs typeface="Arial" panose="020B0604020202020204" pitchFamily="34" charset="0"/>
              </a:rPr>
              <a:t>STUDENT NAMES: </a:t>
            </a:r>
            <a:endParaRPr lang="en-US" sz="2800" b="1" dirty="0">
              <a:solidFill>
                <a:srgbClr val="000000"/>
              </a:solidFill>
              <a:latin typeface="Arial" panose="020B0604020202020204" pitchFamily="34" charset="0"/>
              <a:ea typeface="Calibri"/>
              <a:cs typeface="Arial" panose="020B0604020202020204" pitchFamily="34" charset="0"/>
            </a:endParaRPr>
          </a:p>
          <a:p>
            <a:pPr marL="45720" algn="l">
              <a:lnSpc>
                <a:spcPct val="150000"/>
              </a:lnSpc>
              <a:spcBef>
                <a:spcPts val="0"/>
              </a:spcBef>
            </a:pPr>
            <a:r>
              <a:rPr lang="en-US" sz="2800" b="1" cap="all" dirty="0">
                <a:solidFill>
                  <a:srgbClr val="000000"/>
                </a:solidFill>
                <a:latin typeface="Arial" panose="020B0604020202020204" pitchFamily="34" charset="0"/>
                <a:cs typeface="Arial" panose="020B0604020202020204" pitchFamily="34" charset="0"/>
              </a:rPr>
              <a:t>Drashti patel (2439716)</a:t>
            </a:r>
            <a:endParaRPr lang="en-US" sz="2800" b="1" cap="all" dirty="0">
              <a:solidFill>
                <a:srgbClr val="000000"/>
              </a:solidFill>
              <a:latin typeface="Arial" panose="020B0604020202020204" pitchFamily="34" charset="0"/>
              <a:ea typeface="Calibri"/>
              <a:cs typeface="Arial" panose="020B0604020202020204" pitchFamily="34" charset="0"/>
            </a:endParaRPr>
          </a:p>
          <a:p>
            <a:pPr marL="45720" algn="l">
              <a:lnSpc>
                <a:spcPct val="150000"/>
              </a:lnSpc>
              <a:spcBef>
                <a:spcPts val="0"/>
              </a:spcBef>
            </a:pPr>
            <a:r>
              <a:rPr lang="en-US" sz="2800" b="1" cap="all" dirty="0">
                <a:solidFill>
                  <a:srgbClr val="000000"/>
                </a:solidFill>
                <a:latin typeface="Arial" panose="020B0604020202020204" pitchFamily="34" charset="0"/>
                <a:cs typeface="Arial" panose="020B0604020202020204" pitchFamily="34" charset="0"/>
              </a:rPr>
              <a:t>Riddhi patel (2506528)</a:t>
            </a:r>
          </a:p>
          <a:p>
            <a:pPr marL="45720" algn="l">
              <a:lnSpc>
                <a:spcPct val="150000"/>
              </a:lnSpc>
              <a:spcBef>
                <a:spcPts val="0"/>
              </a:spcBef>
            </a:pPr>
            <a:r>
              <a:rPr lang="en-US" sz="2800" b="1" cap="all" dirty="0">
                <a:solidFill>
                  <a:srgbClr val="000000"/>
                </a:solidFill>
                <a:latin typeface="Arial" panose="020B0604020202020204" pitchFamily="34" charset="0"/>
                <a:cs typeface="Arial" panose="020B0604020202020204" pitchFamily="34" charset="0"/>
              </a:rPr>
              <a:t>Melvita DA SILVA (2436452)</a:t>
            </a:r>
            <a:endParaRPr lang="en-US" sz="2800" b="1" dirty="0">
              <a:solidFill>
                <a:srgbClr val="000000"/>
              </a:solidFill>
              <a:latin typeface="Arial" panose="020B0604020202020204" pitchFamily="34" charset="0"/>
              <a:ea typeface="Calibri"/>
              <a:cs typeface="Arial" panose="020B0604020202020204" pitchFamily="34" charset="0"/>
            </a:endParaRPr>
          </a:p>
        </p:txBody>
      </p:sp>
      <p:pic>
        <p:nvPicPr>
          <p:cNvPr id="8" name="Picture 7">
            <a:extLst>
              <a:ext uri="{FF2B5EF4-FFF2-40B4-BE49-F238E27FC236}">
                <a16:creationId xmlns:a16="http://schemas.microsoft.com/office/drawing/2014/main" id="{6FCC5CF7-F728-1667-6799-058AC378E2E6}"/>
              </a:ext>
            </a:extLst>
          </p:cNvPr>
          <p:cNvPicPr>
            <a:picLocks noChangeAspect="1"/>
          </p:cNvPicPr>
          <p:nvPr/>
        </p:nvPicPr>
        <p:blipFill>
          <a:blip r:embed="rId2"/>
          <a:stretch>
            <a:fillRect/>
          </a:stretch>
        </p:blipFill>
        <p:spPr>
          <a:xfrm>
            <a:off x="7003705" y="1690938"/>
            <a:ext cx="5011511" cy="5011511"/>
          </a:xfrm>
          <a:prstGeom prst="rect">
            <a:avLst/>
          </a:prstGeom>
        </p:spPr>
      </p:pic>
    </p:spTree>
    <p:extLst>
      <p:ext uri="{BB962C8B-B14F-4D97-AF65-F5344CB8AC3E}">
        <p14:creationId xmlns:p14="http://schemas.microsoft.com/office/powerpoint/2010/main" val="15282242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077900F-F33F-CF68-9411-9550EBE5D32F}"/>
              </a:ext>
            </a:extLst>
          </p:cNvPr>
          <p:cNvSpPr>
            <a:spLocks noGrp="1"/>
          </p:cNvSpPr>
          <p:nvPr>
            <p:ph type="sldNum" sz="quarter" idx="4"/>
          </p:nvPr>
        </p:nvSpPr>
        <p:spPr/>
        <p:txBody>
          <a:bodyPr/>
          <a:lstStyle/>
          <a:p>
            <a:fld id="{58FB4751-880F-D840-AAA9-3A15815CC996}" type="slidenum">
              <a:rPr lang="en-US" smtClean="0"/>
              <a:pPr/>
              <a:t>2</a:t>
            </a:fld>
            <a:endParaRPr lang="en-US" dirty="0"/>
          </a:p>
        </p:txBody>
      </p:sp>
      <p:pic>
        <p:nvPicPr>
          <p:cNvPr id="3" name="Picture 2">
            <a:extLst>
              <a:ext uri="{FF2B5EF4-FFF2-40B4-BE49-F238E27FC236}">
                <a16:creationId xmlns:a16="http://schemas.microsoft.com/office/drawing/2014/main" id="{7E3FBD85-0332-0651-69D8-E3A9611C60A3}"/>
              </a:ext>
            </a:extLst>
          </p:cNvPr>
          <p:cNvPicPr>
            <a:picLocks noChangeAspect="1"/>
          </p:cNvPicPr>
          <p:nvPr/>
        </p:nvPicPr>
        <p:blipFill>
          <a:blip r:embed="rId2"/>
          <a:stretch>
            <a:fillRect/>
          </a:stretch>
        </p:blipFill>
        <p:spPr>
          <a:xfrm>
            <a:off x="0" y="0"/>
            <a:ext cx="7141029" cy="6858000"/>
          </a:xfrm>
          <a:prstGeom prst="rect">
            <a:avLst/>
          </a:prstGeom>
        </p:spPr>
      </p:pic>
      <p:sp>
        <p:nvSpPr>
          <p:cNvPr id="4" name="TextBox 3">
            <a:extLst>
              <a:ext uri="{FF2B5EF4-FFF2-40B4-BE49-F238E27FC236}">
                <a16:creationId xmlns:a16="http://schemas.microsoft.com/office/drawing/2014/main" id="{4BE3B4E3-8EFD-1F5A-EAFE-13F72836BA00}"/>
              </a:ext>
            </a:extLst>
          </p:cNvPr>
          <p:cNvSpPr txBox="1"/>
          <p:nvPr/>
        </p:nvSpPr>
        <p:spPr>
          <a:xfrm>
            <a:off x="1164771" y="1850571"/>
            <a:ext cx="4465446" cy="2308324"/>
          </a:xfrm>
          <a:prstGeom prst="rect">
            <a:avLst/>
          </a:prstGeom>
          <a:noFill/>
        </p:spPr>
        <p:txBody>
          <a:bodyPr wrap="square" rtlCol="0">
            <a:spAutoFit/>
          </a:bodyPr>
          <a:lstStyle/>
          <a:p>
            <a:r>
              <a:rPr lang="en-US" sz="4000" b="1" dirty="0">
                <a:latin typeface="Arial" panose="020B0604020202020204" pitchFamily="34" charset="0"/>
                <a:cs typeface="Arial" panose="020B0604020202020204" pitchFamily="34" charset="0"/>
              </a:rPr>
              <a:t> </a:t>
            </a:r>
            <a:r>
              <a:rPr lang="en-US" sz="4800" b="1" u="sng" dirty="0">
                <a:solidFill>
                  <a:srgbClr val="000000"/>
                </a:solidFill>
                <a:latin typeface="Arial" panose="020B0604020202020204" pitchFamily="34" charset="0"/>
                <a:cs typeface="Arial" panose="020B0604020202020204" pitchFamily="34" charset="0"/>
              </a:rPr>
              <a:t>Better Sleep.</a:t>
            </a:r>
          </a:p>
          <a:p>
            <a:r>
              <a:rPr lang="en-US" sz="4800" b="1" u="sng" dirty="0">
                <a:solidFill>
                  <a:srgbClr val="000000"/>
                </a:solidFill>
                <a:latin typeface="Arial" panose="020B0604020202020204" pitchFamily="34" charset="0"/>
                <a:cs typeface="Arial" panose="020B0604020202020204" pitchFamily="34" charset="0"/>
              </a:rPr>
              <a:t> Better Focus.</a:t>
            </a:r>
          </a:p>
          <a:p>
            <a:r>
              <a:rPr lang="en-US" sz="4800" b="1" u="sng" dirty="0">
                <a:solidFill>
                  <a:srgbClr val="000000"/>
                </a:solidFill>
                <a:latin typeface="Arial" panose="020B0604020202020204" pitchFamily="34" charset="0"/>
                <a:cs typeface="Arial" panose="020B0604020202020204" pitchFamily="34" charset="0"/>
              </a:rPr>
              <a:t> Better Health</a:t>
            </a:r>
            <a:endParaRPr lang="en-IN" sz="4800" b="1" u="sng" dirty="0">
              <a:solidFill>
                <a:srgbClr val="000000"/>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F5672E5-A13F-62FD-B0CB-5A8E35188433}"/>
              </a:ext>
            </a:extLst>
          </p:cNvPr>
          <p:cNvPicPr>
            <a:picLocks noChangeAspect="1"/>
          </p:cNvPicPr>
          <p:nvPr/>
        </p:nvPicPr>
        <p:blipFill>
          <a:blip r:embed="rId3"/>
          <a:stretch>
            <a:fillRect/>
          </a:stretch>
        </p:blipFill>
        <p:spPr>
          <a:xfrm>
            <a:off x="7141029" y="0"/>
            <a:ext cx="5050971" cy="2609314"/>
          </a:xfrm>
          <a:prstGeom prst="rect">
            <a:avLst/>
          </a:prstGeom>
        </p:spPr>
      </p:pic>
      <p:pic>
        <p:nvPicPr>
          <p:cNvPr id="6" name="Picture 5">
            <a:extLst>
              <a:ext uri="{FF2B5EF4-FFF2-40B4-BE49-F238E27FC236}">
                <a16:creationId xmlns:a16="http://schemas.microsoft.com/office/drawing/2014/main" id="{AEBFAE2F-59C6-D3E7-8629-532E49437969}"/>
              </a:ext>
            </a:extLst>
          </p:cNvPr>
          <p:cNvPicPr>
            <a:picLocks noChangeAspect="1"/>
          </p:cNvPicPr>
          <p:nvPr/>
        </p:nvPicPr>
        <p:blipFill>
          <a:blip r:embed="rId4"/>
          <a:stretch>
            <a:fillRect/>
          </a:stretch>
        </p:blipFill>
        <p:spPr>
          <a:xfrm>
            <a:off x="7141029" y="2609017"/>
            <a:ext cx="5050971" cy="4249280"/>
          </a:xfrm>
          <a:prstGeom prst="rect">
            <a:avLst/>
          </a:prstGeom>
        </p:spPr>
      </p:pic>
    </p:spTree>
    <p:extLst>
      <p:ext uri="{BB962C8B-B14F-4D97-AF65-F5344CB8AC3E}">
        <p14:creationId xmlns:p14="http://schemas.microsoft.com/office/powerpoint/2010/main" val="1575590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CA7FE47-3494-BFEC-54C8-FB8431F8F55B}"/>
              </a:ext>
            </a:extLst>
          </p:cNvPr>
          <p:cNvSpPr>
            <a:spLocks noGrp="1"/>
          </p:cNvSpPr>
          <p:nvPr>
            <p:ph type="sldNum" sz="quarter" idx="4"/>
          </p:nvPr>
        </p:nvSpPr>
        <p:spPr/>
        <p:txBody>
          <a:bodyPr/>
          <a:lstStyle/>
          <a:p>
            <a:fld id="{58FB4751-880F-D840-AAA9-3A15815CC996}" type="slidenum">
              <a:rPr lang="en-US" smtClean="0"/>
              <a:pPr/>
              <a:t>3</a:t>
            </a:fld>
            <a:endParaRPr lang="en-US" dirty="0"/>
          </a:p>
        </p:txBody>
      </p:sp>
      <p:sp>
        <p:nvSpPr>
          <p:cNvPr id="4" name="TextBox 3">
            <a:extLst>
              <a:ext uri="{FF2B5EF4-FFF2-40B4-BE49-F238E27FC236}">
                <a16:creationId xmlns:a16="http://schemas.microsoft.com/office/drawing/2014/main" id="{069059A3-73F8-C184-875F-B5C1EC171FED}"/>
              </a:ext>
            </a:extLst>
          </p:cNvPr>
          <p:cNvSpPr txBox="1"/>
          <p:nvPr/>
        </p:nvSpPr>
        <p:spPr>
          <a:xfrm>
            <a:off x="253093" y="147348"/>
            <a:ext cx="7715249" cy="6518708"/>
          </a:xfrm>
          <a:prstGeom prst="rect">
            <a:avLst/>
          </a:prstGeom>
          <a:noFill/>
        </p:spPr>
        <p:txBody>
          <a:bodyPr wrap="square">
            <a:spAutoFit/>
          </a:bodyPr>
          <a:lstStyle/>
          <a:p>
            <a:r>
              <a:rPr lang="en-GB" sz="3600" b="1" u="sng" dirty="0">
                <a:solidFill>
                  <a:srgbClr val="000000"/>
                </a:solidFill>
                <a:latin typeface="Arial" panose="020B0604020202020204" pitchFamily="34" charset="0"/>
                <a:cs typeface="Arial" panose="020B0604020202020204" pitchFamily="34" charset="0"/>
              </a:rPr>
              <a:t>Introduction</a:t>
            </a:r>
          </a:p>
          <a:p>
            <a:endParaRPr lang="en-GB" dirty="0">
              <a:solidFill>
                <a:srgbClr val="000000"/>
              </a:solidFill>
            </a:endParaRPr>
          </a:p>
          <a:p>
            <a:pPr marL="342900" indent="-342900" algn="just">
              <a:lnSpc>
                <a:spcPct val="90000"/>
              </a:lnSpc>
              <a:buFont typeface="Arial" panose="020B0604020202020204" pitchFamily="34" charset="0"/>
              <a:buChar char="•"/>
            </a:pPr>
            <a:r>
              <a:rPr lang="en-GB" sz="2400" dirty="0">
                <a:solidFill>
                  <a:srgbClr val="000000"/>
                </a:solidFill>
                <a:latin typeface="Arial" panose="020B0604020202020204" pitchFamily="34" charset="0"/>
                <a:cs typeface="Arial" panose="020B0604020202020204" pitchFamily="34" charset="0"/>
              </a:rPr>
              <a:t>Sleep is an essential biological process that allows the body and mind to rest, recover, and function effectively (Alimova et al, 2025).</a:t>
            </a:r>
          </a:p>
          <a:p>
            <a:pPr marL="342900" indent="-342900" algn="just">
              <a:lnSpc>
                <a:spcPct val="90000"/>
              </a:lnSpc>
              <a:buFont typeface="Arial" panose="020B0604020202020204" pitchFamily="34" charset="0"/>
              <a:buChar char="•"/>
            </a:pPr>
            <a:endParaRPr lang="en-GB" sz="2400" dirty="0">
              <a:solidFill>
                <a:srgbClr val="000000"/>
              </a:solidFill>
              <a:latin typeface="Arial" panose="020B0604020202020204" pitchFamily="34" charset="0"/>
              <a:cs typeface="Arial" panose="020B0604020202020204" pitchFamily="34" charset="0"/>
            </a:endParaRPr>
          </a:p>
          <a:p>
            <a:pPr marL="342900" indent="-342900" algn="just">
              <a:lnSpc>
                <a:spcPct val="90000"/>
              </a:lnSpc>
              <a:buFont typeface="Arial" panose="020B0604020202020204" pitchFamily="34" charset="0"/>
              <a:buChar char="•"/>
            </a:pPr>
            <a:r>
              <a:rPr lang="en-GB" sz="2400" dirty="0">
                <a:solidFill>
                  <a:srgbClr val="000000"/>
                </a:solidFill>
                <a:latin typeface="Arial" panose="020B0604020202020204" pitchFamily="34" charset="0"/>
                <a:cs typeface="Arial" panose="020B0604020202020204" pitchFamily="34" charset="0"/>
              </a:rPr>
              <a:t>For young adults aged 20–24, sleep plays a vital role in supporting physical health, emotional well-being, learning, and productivity (Alimova et al, 2025).</a:t>
            </a:r>
          </a:p>
          <a:p>
            <a:pPr marL="342900" indent="-342900" algn="just">
              <a:lnSpc>
                <a:spcPct val="90000"/>
              </a:lnSpc>
              <a:buFont typeface="Arial" panose="020B0604020202020204" pitchFamily="34" charset="0"/>
              <a:buChar char="•"/>
            </a:pPr>
            <a:endParaRPr lang="en-GB" sz="2400" dirty="0">
              <a:solidFill>
                <a:srgbClr val="000000"/>
              </a:solidFill>
              <a:latin typeface="Arial" panose="020B0604020202020204" pitchFamily="34" charset="0"/>
              <a:cs typeface="Arial" panose="020B0604020202020204" pitchFamily="34" charset="0"/>
            </a:endParaRPr>
          </a:p>
          <a:p>
            <a:pPr marL="342900" indent="-342900" algn="just">
              <a:lnSpc>
                <a:spcPct val="90000"/>
              </a:lnSpc>
              <a:buFont typeface="Arial" panose="020B0604020202020204" pitchFamily="34" charset="0"/>
              <a:buChar char="•"/>
            </a:pPr>
            <a:r>
              <a:rPr lang="en-GB" sz="2400" dirty="0">
                <a:solidFill>
                  <a:srgbClr val="000000"/>
                </a:solidFill>
                <a:latin typeface="Arial" panose="020B0604020202020204" pitchFamily="34" charset="0"/>
                <a:cs typeface="Arial" panose="020B0604020202020204" pitchFamily="34" charset="0"/>
              </a:rPr>
              <a:t>However, many in this age group experience poor sleep quality due to late-night screen use, stress, irregular routines, and lifestyle factors (Khan and Mushtaq, 2025).</a:t>
            </a:r>
          </a:p>
          <a:p>
            <a:pPr marL="342900" indent="-342900" algn="just">
              <a:lnSpc>
                <a:spcPct val="90000"/>
              </a:lnSpc>
              <a:buFont typeface="Arial" panose="020B0604020202020204" pitchFamily="34" charset="0"/>
              <a:buChar char="•"/>
            </a:pPr>
            <a:endParaRPr lang="en-GB" sz="2400" dirty="0">
              <a:solidFill>
                <a:srgbClr val="000000"/>
              </a:solidFill>
              <a:latin typeface="Arial" panose="020B0604020202020204" pitchFamily="34" charset="0"/>
              <a:cs typeface="Arial" panose="020B0604020202020204" pitchFamily="34" charset="0"/>
            </a:endParaRPr>
          </a:p>
          <a:p>
            <a:pPr marL="342900" indent="-342900" algn="just">
              <a:lnSpc>
                <a:spcPct val="90000"/>
              </a:lnSpc>
              <a:buFont typeface="Arial" panose="020B0604020202020204" pitchFamily="34" charset="0"/>
              <a:buChar char="•"/>
            </a:pPr>
            <a:r>
              <a:rPr lang="en-GB" sz="2400" dirty="0">
                <a:solidFill>
                  <a:srgbClr val="000000"/>
                </a:solidFill>
                <a:latin typeface="Arial" panose="020B0604020202020204" pitchFamily="34" charset="0"/>
                <a:cs typeface="Arial" panose="020B0604020202020204" pitchFamily="34" charset="0"/>
              </a:rPr>
              <a:t>The “sleep smart” campaign aims to promote better sleep hygiene habits to improve overall health, focus, and daily performance.</a:t>
            </a:r>
          </a:p>
          <a:p>
            <a:endParaRPr lang="en-IN" dirty="0"/>
          </a:p>
        </p:txBody>
      </p:sp>
      <p:pic>
        <p:nvPicPr>
          <p:cNvPr id="5" name="Picture 4">
            <a:extLst>
              <a:ext uri="{FF2B5EF4-FFF2-40B4-BE49-F238E27FC236}">
                <a16:creationId xmlns:a16="http://schemas.microsoft.com/office/drawing/2014/main" id="{85C306BC-E642-0C7C-6C7B-C1A3F215588C}"/>
              </a:ext>
            </a:extLst>
          </p:cNvPr>
          <p:cNvPicPr>
            <a:picLocks noChangeAspect="1"/>
          </p:cNvPicPr>
          <p:nvPr/>
        </p:nvPicPr>
        <p:blipFill>
          <a:blip r:embed="rId2"/>
          <a:stretch>
            <a:fillRect/>
          </a:stretch>
        </p:blipFill>
        <p:spPr>
          <a:xfrm>
            <a:off x="7968342" y="-22298"/>
            <a:ext cx="4223657" cy="6858000"/>
          </a:xfrm>
          <a:prstGeom prst="rect">
            <a:avLst/>
          </a:prstGeom>
        </p:spPr>
      </p:pic>
      <p:sp>
        <p:nvSpPr>
          <p:cNvPr id="3" name="TextBox 2">
            <a:extLst>
              <a:ext uri="{FF2B5EF4-FFF2-40B4-BE49-F238E27FC236}">
                <a16:creationId xmlns:a16="http://schemas.microsoft.com/office/drawing/2014/main" id="{E5BCB2BC-AE29-C0B1-4A6C-524B00C3F428}"/>
              </a:ext>
            </a:extLst>
          </p:cNvPr>
          <p:cNvSpPr txBox="1"/>
          <p:nvPr/>
        </p:nvSpPr>
        <p:spPr>
          <a:xfrm>
            <a:off x="253093" y="6355359"/>
            <a:ext cx="1056700" cy="369332"/>
          </a:xfrm>
          <a:prstGeom prst="rect">
            <a:avLst/>
          </a:prstGeom>
          <a:noFill/>
        </p:spPr>
        <p:txBody>
          <a:bodyPr wrap="none" rtlCol="0">
            <a:spAutoFit/>
          </a:bodyPr>
          <a:lstStyle/>
          <a:p>
            <a:r>
              <a:rPr lang="en-IN" b="1" dirty="0">
                <a:latin typeface="Arial" panose="020B0604020202020204" pitchFamily="34" charset="0"/>
                <a:cs typeface="Arial" panose="020B0604020202020204" pitchFamily="34" charset="0"/>
              </a:rPr>
              <a:t>-Drashti</a:t>
            </a:r>
          </a:p>
        </p:txBody>
      </p:sp>
    </p:spTree>
    <p:extLst>
      <p:ext uri="{BB962C8B-B14F-4D97-AF65-F5344CB8AC3E}">
        <p14:creationId xmlns:p14="http://schemas.microsoft.com/office/powerpoint/2010/main" val="172931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AAB23AD-52DA-FF67-1B94-04E2FC867956}"/>
              </a:ext>
            </a:extLst>
          </p:cNvPr>
          <p:cNvSpPr>
            <a:spLocks noGrp="1"/>
          </p:cNvSpPr>
          <p:nvPr>
            <p:ph type="sldNum" sz="quarter" idx="4"/>
          </p:nvPr>
        </p:nvSpPr>
        <p:spPr/>
        <p:txBody>
          <a:bodyPr/>
          <a:lstStyle/>
          <a:p>
            <a:fld id="{58FB4751-880F-D840-AAA9-3A15815CC996}" type="slidenum">
              <a:rPr lang="en-US" smtClean="0"/>
              <a:pPr/>
              <a:t>4</a:t>
            </a:fld>
            <a:endParaRPr lang="en-US" dirty="0"/>
          </a:p>
        </p:txBody>
      </p:sp>
      <p:sp>
        <p:nvSpPr>
          <p:cNvPr id="4" name="TextBox 3">
            <a:extLst>
              <a:ext uri="{FF2B5EF4-FFF2-40B4-BE49-F238E27FC236}">
                <a16:creationId xmlns:a16="http://schemas.microsoft.com/office/drawing/2014/main" id="{87DC46B2-3348-04B3-8E4D-AECA4B3C0523}"/>
              </a:ext>
            </a:extLst>
          </p:cNvPr>
          <p:cNvSpPr txBox="1"/>
          <p:nvPr/>
        </p:nvSpPr>
        <p:spPr>
          <a:xfrm>
            <a:off x="4139293" y="310634"/>
            <a:ext cx="6101442" cy="830997"/>
          </a:xfrm>
          <a:prstGeom prst="rect">
            <a:avLst/>
          </a:prstGeom>
          <a:noFill/>
        </p:spPr>
        <p:txBody>
          <a:bodyPr wrap="square">
            <a:spAutoFit/>
          </a:bodyPr>
          <a:lstStyle/>
          <a:p>
            <a:r>
              <a:rPr lang="en-GB" sz="4800" b="1" u="sng" dirty="0">
                <a:solidFill>
                  <a:srgbClr val="000000"/>
                </a:solidFill>
                <a:latin typeface="Arial" panose="020B0604020202020204" pitchFamily="34" charset="0"/>
                <a:cs typeface="Arial" panose="020B0604020202020204" pitchFamily="34" charset="0"/>
              </a:rPr>
              <a:t>Overview</a:t>
            </a:r>
            <a:endParaRPr lang="en-IN" sz="4800" b="1" u="sng" dirty="0">
              <a:solidFill>
                <a:srgbClr val="000000"/>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EF093B7E-6BDA-4C72-9F25-11E1C2681989}"/>
              </a:ext>
            </a:extLst>
          </p:cNvPr>
          <p:cNvSpPr txBox="1"/>
          <p:nvPr/>
        </p:nvSpPr>
        <p:spPr>
          <a:xfrm>
            <a:off x="164592" y="2180113"/>
            <a:ext cx="11862816" cy="2862322"/>
          </a:xfrm>
          <a:prstGeom prst="rect">
            <a:avLst/>
          </a:prstGeom>
          <a:noFill/>
        </p:spPr>
        <p:txBody>
          <a:bodyPr wrap="square">
            <a:spAutoFit/>
          </a:bodyPr>
          <a:lstStyle/>
          <a:p>
            <a:pPr marL="285750" indent="-285750" algn="just">
              <a:buFont typeface="Arial" panose="020B0604020202020204" pitchFamily="34" charset="0"/>
              <a:buChar char="•"/>
            </a:pPr>
            <a:r>
              <a:rPr lang="en-GB" sz="3600" cap="none" dirty="0">
                <a:solidFill>
                  <a:srgbClr val="000000"/>
                </a:solidFill>
                <a:latin typeface="Arial" panose="020B0604020202020204" pitchFamily="34" charset="0"/>
                <a:cs typeface="Arial" panose="020B0604020202020204" pitchFamily="34" charset="0"/>
              </a:rPr>
              <a:t>The “sleep smart” programme runs for 8 weeks and uses interactive, evidence-based sessions to help young adults aged 20–24 improve their sleep routines. Each session combines education, group reflection, and practical challenges to build lasting, healthy habits.</a:t>
            </a:r>
          </a:p>
        </p:txBody>
      </p:sp>
      <p:sp>
        <p:nvSpPr>
          <p:cNvPr id="3" name="TextBox 2">
            <a:extLst>
              <a:ext uri="{FF2B5EF4-FFF2-40B4-BE49-F238E27FC236}">
                <a16:creationId xmlns:a16="http://schemas.microsoft.com/office/drawing/2014/main" id="{5FAE709B-CC24-DDA3-C064-5302BBBACB9F}"/>
              </a:ext>
            </a:extLst>
          </p:cNvPr>
          <p:cNvSpPr txBox="1"/>
          <p:nvPr/>
        </p:nvSpPr>
        <p:spPr>
          <a:xfrm>
            <a:off x="500743" y="6150429"/>
            <a:ext cx="1056700" cy="369332"/>
          </a:xfrm>
          <a:prstGeom prst="rect">
            <a:avLst/>
          </a:prstGeom>
          <a:noFill/>
        </p:spPr>
        <p:txBody>
          <a:bodyPr wrap="none" rtlCol="0">
            <a:spAutoFit/>
          </a:bodyPr>
          <a:lstStyle/>
          <a:p>
            <a:r>
              <a:rPr lang="en-IN" b="1" dirty="0">
                <a:latin typeface="Arial" panose="020B0604020202020204" pitchFamily="34" charset="0"/>
                <a:cs typeface="Arial" panose="020B0604020202020204" pitchFamily="34" charset="0"/>
              </a:rPr>
              <a:t>-Drashti</a:t>
            </a:r>
          </a:p>
        </p:txBody>
      </p:sp>
    </p:spTree>
    <p:extLst>
      <p:ext uri="{BB962C8B-B14F-4D97-AF65-F5344CB8AC3E}">
        <p14:creationId xmlns:p14="http://schemas.microsoft.com/office/powerpoint/2010/main" val="34518889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07C0D73-A9A6-AC07-FC07-D39B7354441C}"/>
              </a:ext>
            </a:extLst>
          </p:cNvPr>
          <p:cNvSpPr>
            <a:spLocks noGrp="1"/>
          </p:cNvSpPr>
          <p:nvPr>
            <p:ph type="sldNum" sz="quarter" idx="4"/>
          </p:nvPr>
        </p:nvSpPr>
        <p:spPr/>
        <p:txBody>
          <a:bodyPr/>
          <a:lstStyle/>
          <a:p>
            <a:fld id="{58FB4751-880F-D840-AAA9-3A15815CC996}" type="slidenum">
              <a:rPr lang="en-US" smtClean="0"/>
              <a:pPr/>
              <a:t>5</a:t>
            </a:fld>
            <a:endParaRPr lang="en-US" dirty="0"/>
          </a:p>
        </p:txBody>
      </p:sp>
      <p:sp>
        <p:nvSpPr>
          <p:cNvPr id="4" name="TextBox 3">
            <a:extLst>
              <a:ext uri="{FF2B5EF4-FFF2-40B4-BE49-F238E27FC236}">
                <a16:creationId xmlns:a16="http://schemas.microsoft.com/office/drawing/2014/main" id="{77DC004C-EA07-17EC-5342-6049A99E60F3}"/>
              </a:ext>
            </a:extLst>
          </p:cNvPr>
          <p:cNvSpPr txBox="1"/>
          <p:nvPr/>
        </p:nvSpPr>
        <p:spPr>
          <a:xfrm>
            <a:off x="612322" y="-15830"/>
            <a:ext cx="6101442" cy="707886"/>
          </a:xfrm>
          <a:prstGeom prst="rect">
            <a:avLst/>
          </a:prstGeom>
          <a:noFill/>
        </p:spPr>
        <p:txBody>
          <a:bodyPr wrap="square">
            <a:spAutoFit/>
          </a:bodyPr>
          <a:lstStyle/>
          <a:p>
            <a:r>
              <a:rPr lang="en-GB" sz="4000" b="1" u="sng" dirty="0">
                <a:solidFill>
                  <a:srgbClr val="000000"/>
                </a:solidFill>
                <a:latin typeface="Arial" panose="020B0604020202020204" pitchFamily="34" charset="0"/>
                <a:cs typeface="Arial" panose="020B0604020202020204" pitchFamily="34" charset="0"/>
              </a:rPr>
              <a:t>Weekly Session Outline</a:t>
            </a:r>
            <a:endParaRPr lang="en-IN" sz="4000" b="1" u="sng" dirty="0">
              <a:solidFill>
                <a:srgbClr val="00000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37365EA-CC65-3E17-E856-20D82FE74A21}"/>
              </a:ext>
            </a:extLst>
          </p:cNvPr>
          <p:cNvSpPr txBox="1"/>
          <p:nvPr/>
        </p:nvSpPr>
        <p:spPr>
          <a:xfrm>
            <a:off x="176785" y="887135"/>
            <a:ext cx="7813330" cy="6278642"/>
          </a:xfrm>
          <a:prstGeom prst="rect">
            <a:avLst/>
          </a:prstGeom>
          <a:noFill/>
        </p:spPr>
        <p:txBody>
          <a:bodyPr wrap="square" rtlCol="0">
            <a:spAutoFit/>
          </a:bodyPr>
          <a:lstStyle/>
          <a:p>
            <a:pPr marL="457200" indent="-457200">
              <a:buFont typeface="Arial" panose="020B0604020202020204" pitchFamily="34" charset="0"/>
              <a:buChar char="•"/>
            </a:pPr>
            <a:r>
              <a:rPr lang="en-GB" sz="2400" b="1" dirty="0">
                <a:solidFill>
                  <a:schemeClr val="accent2"/>
                </a:solidFill>
                <a:latin typeface="Arial" panose="020B0604020202020204" pitchFamily="34" charset="0"/>
                <a:cs typeface="Arial" panose="020B0604020202020204" pitchFamily="34" charset="0"/>
              </a:rPr>
              <a:t>Week 1 – why sleep matters</a:t>
            </a:r>
            <a:br>
              <a:rPr lang="en-GB" sz="2400" dirty="0">
                <a:solidFill>
                  <a:schemeClr val="accent2"/>
                </a:solidFill>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Interactive quiz: </a:t>
            </a:r>
            <a:r>
              <a:rPr lang="en-GB" sz="2400" dirty="0">
                <a:latin typeface="Arial" panose="020B0604020202020204" pitchFamily="34" charset="0"/>
                <a:cs typeface="Arial" panose="020B0604020202020204" pitchFamily="34" charset="0"/>
              </a:rPr>
              <a:t>“How well do you really sleep?”</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Learn about sleep stages and daily performance impact</a:t>
            </a:r>
          </a:p>
          <a:p>
            <a:pPr marL="457200" indent="-4572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400" b="1" dirty="0">
                <a:solidFill>
                  <a:schemeClr val="accent2"/>
                </a:solidFill>
                <a:latin typeface="Arial" panose="020B0604020202020204" pitchFamily="34" charset="0"/>
                <a:cs typeface="Arial" panose="020B0604020202020204" pitchFamily="34" charset="0"/>
              </a:rPr>
              <a:t>Week 2 – spot the sleep stealers</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Lifestyle</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audit: </a:t>
            </a:r>
            <a:r>
              <a:rPr lang="en-GB" sz="2400" dirty="0">
                <a:latin typeface="Arial" panose="020B0604020202020204" pitchFamily="34" charset="0"/>
                <a:cs typeface="Arial" panose="020B0604020202020204" pitchFamily="34" charset="0"/>
              </a:rPr>
              <a:t>caffeine, stress, screen time</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Identify individual barriers to quality sleep</a:t>
            </a:r>
          </a:p>
          <a:p>
            <a:pPr marL="457200" indent="-4572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400" b="1" dirty="0">
                <a:solidFill>
                  <a:schemeClr val="accent2"/>
                </a:solidFill>
                <a:latin typeface="Arial" panose="020B0604020202020204" pitchFamily="34" charset="0"/>
                <a:cs typeface="Arial" panose="020B0604020202020204" pitchFamily="34" charset="0"/>
              </a:rPr>
              <a:t>Week 3 – creating a sleep sanctuary</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Evaluate bedroom environment</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Practical tips: </a:t>
            </a:r>
            <a:r>
              <a:rPr lang="en-GB" sz="2400" dirty="0">
                <a:latin typeface="Arial" panose="020B0604020202020204" pitchFamily="34" charset="0"/>
                <a:cs typeface="Arial" panose="020B0604020202020204" pitchFamily="34" charset="0"/>
              </a:rPr>
              <a:t>light, noise, temperature, comfort</a:t>
            </a:r>
          </a:p>
          <a:p>
            <a:pPr marL="457200" indent="-4572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400" b="1" dirty="0">
                <a:solidFill>
                  <a:schemeClr val="accent2"/>
                </a:solidFill>
                <a:latin typeface="Arial" panose="020B0604020202020204" pitchFamily="34" charset="0"/>
                <a:cs typeface="Arial" panose="020B0604020202020204" pitchFamily="34" charset="0"/>
              </a:rPr>
              <a:t>Week 4 – routine reset</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Build a personal bedtime schedule</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Learn habit formation and consistency strategies</a:t>
            </a:r>
          </a:p>
          <a:p>
            <a:endParaRPr lang="en-IN" dirty="0"/>
          </a:p>
        </p:txBody>
      </p:sp>
      <p:pic>
        <p:nvPicPr>
          <p:cNvPr id="6" name="Picture 5">
            <a:extLst>
              <a:ext uri="{FF2B5EF4-FFF2-40B4-BE49-F238E27FC236}">
                <a16:creationId xmlns:a16="http://schemas.microsoft.com/office/drawing/2014/main" id="{D8DDF389-B3AC-4095-B70E-EE11DCC0B0EF}"/>
              </a:ext>
            </a:extLst>
          </p:cNvPr>
          <p:cNvPicPr>
            <a:picLocks noChangeAspect="1"/>
          </p:cNvPicPr>
          <p:nvPr/>
        </p:nvPicPr>
        <p:blipFill>
          <a:blip r:embed="rId2"/>
          <a:stretch>
            <a:fillRect/>
          </a:stretch>
        </p:blipFill>
        <p:spPr>
          <a:xfrm>
            <a:off x="8316686" y="-15830"/>
            <a:ext cx="3875314" cy="6791533"/>
          </a:xfrm>
          <a:prstGeom prst="rect">
            <a:avLst/>
          </a:prstGeom>
        </p:spPr>
      </p:pic>
    </p:spTree>
    <p:extLst>
      <p:ext uri="{BB962C8B-B14F-4D97-AF65-F5344CB8AC3E}">
        <p14:creationId xmlns:p14="http://schemas.microsoft.com/office/powerpoint/2010/main" val="4668431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7DE1894-920D-C424-836D-C85453018E1A}"/>
              </a:ext>
            </a:extLst>
          </p:cNvPr>
          <p:cNvSpPr>
            <a:spLocks noGrp="1"/>
          </p:cNvSpPr>
          <p:nvPr>
            <p:ph type="sldNum" sz="quarter" idx="4"/>
          </p:nvPr>
        </p:nvSpPr>
        <p:spPr/>
        <p:txBody>
          <a:bodyPr/>
          <a:lstStyle/>
          <a:p>
            <a:fld id="{58FB4751-880F-D840-AAA9-3A15815CC996}" type="slidenum">
              <a:rPr lang="en-US" smtClean="0"/>
              <a:pPr/>
              <a:t>6</a:t>
            </a:fld>
            <a:endParaRPr lang="en-US" dirty="0"/>
          </a:p>
        </p:txBody>
      </p:sp>
      <p:sp>
        <p:nvSpPr>
          <p:cNvPr id="4" name="TextBox 3">
            <a:extLst>
              <a:ext uri="{FF2B5EF4-FFF2-40B4-BE49-F238E27FC236}">
                <a16:creationId xmlns:a16="http://schemas.microsoft.com/office/drawing/2014/main" id="{17601889-A0E8-312C-A428-B07014A0F3BA}"/>
              </a:ext>
            </a:extLst>
          </p:cNvPr>
          <p:cNvSpPr txBox="1"/>
          <p:nvPr/>
        </p:nvSpPr>
        <p:spPr>
          <a:xfrm>
            <a:off x="176784" y="396672"/>
            <a:ext cx="12192000" cy="5909310"/>
          </a:xfrm>
          <a:prstGeom prst="rect">
            <a:avLst/>
          </a:prstGeom>
          <a:noFill/>
        </p:spPr>
        <p:txBody>
          <a:bodyPr wrap="square">
            <a:spAutoFit/>
          </a:bodyPr>
          <a:lstStyle/>
          <a:p>
            <a:pPr>
              <a:lnSpc>
                <a:spcPct val="90000"/>
              </a:lnSpc>
            </a:pPr>
            <a:r>
              <a:rPr lang="en-GB" sz="2800" b="1" cap="none" dirty="0">
                <a:solidFill>
                  <a:schemeClr val="accent2"/>
                </a:solidFill>
                <a:latin typeface="Arial" panose="020B0604020202020204" pitchFamily="34" charset="0"/>
                <a:cs typeface="Arial" panose="020B0604020202020204" pitchFamily="34" charset="0"/>
              </a:rPr>
              <a:t>Week 5 – mind and body connection</a:t>
            </a:r>
            <a:br>
              <a:rPr lang="en-GB" sz="2800" cap="none" dirty="0">
                <a:latin typeface="Arial" panose="020B0604020202020204" pitchFamily="34" charset="0"/>
                <a:cs typeface="Arial" panose="020B0604020202020204" pitchFamily="34" charset="0"/>
              </a:rPr>
            </a:br>
            <a:r>
              <a:rPr lang="en-GB" sz="2800" cap="none" dirty="0">
                <a:latin typeface="Arial" panose="020B0604020202020204" pitchFamily="34" charset="0"/>
                <a:cs typeface="Arial" panose="020B0604020202020204" pitchFamily="34" charset="0"/>
              </a:rPr>
              <a:t>• Guided breathing and relaxation techniques</a:t>
            </a:r>
            <a:br>
              <a:rPr lang="en-GB" sz="2800" cap="none" dirty="0">
                <a:latin typeface="Arial" panose="020B0604020202020204" pitchFamily="34" charset="0"/>
                <a:cs typeface="Arial" panose="020B0604020202020204" pitchFamily="34" charset="0"/>
              </a:rPr>
            </a:br>
            <a:r>
              <a:rPr lang="en-GB" sz="2800" cap="none" dirty="0">
                <a:latin typeface="Arial" panose="020B0604020202020204" pitchFamily="34" charset="0"/>
                <a:cs typeface="Arial" panose="020B0604020202020204" pitchFamily="34" charset="0"/>
              </a:rPr>
              <a:t>• Explore how stress affects sleep</a:t>
            </a:r>
          </a:p>
          <a:p>
            <a:pPr>
              <a:lnSpc>
                <a:spcPct val="90000"/>
              </a:lnSpc>
            </a:pPr>
            <a:endParaRPr lang="en-GB" sz="2800" cap="none" dirty="0">
              <a:latin typeface="Arial" panose="020B0604020202020204" pitchFamily="34" charset="0"/>
              <a:cs typeface="Arial" panose="020B0604020202020204" pitchFamily="34" charset="0"/>
            </a:endParaRPr>
          </a:p>
          <a:p>
            <a:pPr>
              <a:lnSpc>
                <a:spcPct val="90000"/>
              </a:lnSpc>
            </a:pPr>
            <a:r>
              <a:rPr lang="en-GB" sz="2800" b="1" cap="none" dirty="0">
                <a:solidFill>
                  <a:schemeClr val="accent2"/>
                </a:solidFill>
                <a:latin typeface="Arial" panose="020B0604020202020204" pitchFamily="34" charset="0"/>
                <a:cs typeface="Arial" panose="020B0604020202020204" pitchFamily="34" charset="0"/>
              </a:rPr>
              <a:t>Week 6 – digital detox challenge</a:t>
            </a:r>
            <a:br>
              <a:rPr lang="en-GB" sz="2800" cap="none" dirty="0">
                <a:latin typeface="Arial" panose="020B0604020202020204" pitchFamily="34" charset="0"/>
                <a:cs typeface="Arial" panose="020B0604020202020204" pitchFamily="34" charset="0"/>
              </a:rPr>
            </a:br>
            <a:r>
              <a:rPr lang="en-GB" sz="2800" cap="none" dirty="0">
                <a:latin typeface="Arial" panose="020B0604020202020204" pitchFamily="34" charset="0"/>
                <a:cs typeface="Arial" panose="020B0604020202020204" pitchFamily="34" charset="0"/>
              </a:rPr>
              <a:t>• “No screens before bed” 48-hour challenge</a:t>
            </a:r>
            <a:br>
              <a:rPr lang="en-GB" sz="2800" cap="none" dirty="0">
                <a:latin typeface="Arial" panose="020B0604020202020204" pitchFamily="34" charset="0"/>
                <a:cs typeface="Arial" panose="020B0604020202020204" pitchFamily="34" charset="0"/>
              </a:rPr>
            </a:br>
            <a:r>
              <a:rPr lang="en-GB" sz="2800" cap="none" dirty="0">
                <a:latin typeface="Arial" panose="020B0604020202020204" pitchFamily="34" charset="0"/>
                <a:cs typeface="Arial" panose="020B0604020202020204" pitchFamily="34" charset="0"/>
              </a:rPr>
              <a:t>• Discover the benefits of reducing blue light exposure</a:t>
            </a:r>
          </a:p>
          <a:p>
            <a:pPr>
              <a:lnSpc>
                <a:spcPct val="90000"/>
              </a:lnSpc>
            </a:pPr>
            <a:endParaRPr lang="en-GB" sz="2800" cap="none" dirty="0">
              <a:latin typeface="Arial" panose="020B0604020202020204" pitchFamily="34" charset="0"/>
              <a:cs typeface="Arial" panose="020B0604020202020204" pitchFamily="34" charset="0"/>
            </a:endParaRPr>
          </a:p>
          <a:p>
            <a:pPr>
              <a:lnSpc>
                <a:spcPct val="90000"/>
              </a:lnSpc>
            </a:pPr>
            <a:r>
              <a:rPr lang="en-GB" sz="2800" b="1" cap="none" dirty="0">
                <a:solidFill>
                  <a:schemeClr val="accent2"/>
                </a:solidFill>
                <a:latin typeface="Arial" panose="020B0604020202020204" pitchFamily="34" charset="0"/>
                <a:cs typeface="Arial" panose="020B0604020202020204" pitchFamily="34" charset="0"/>
              </a:rPr>
              <a:t>Week 7 – sleep &amp; mental health</a:t>
            </a:r>
            <a:br>
              <a:rPr lang="en-GB" sz="2800" cap="none" dirty="0">
                <a:latin typeface="Arial" panose="020B0604020202020204" pitchFamily="34" charset="0"/>
                <a:cs typeface="Arial" panose="020B0604020202020204" pitchFamily="34" charset="0"/>
              </a:rPr>
            </a:br>
            <a:r>
              <a:rPr lang="en-GB" sz="2800" cap="none" dirty="0">
                <a:latin typeface="Arial" panose="020B0604020202020204" pitchFamily="34" charset="0"/>
                <a:cs typeface="Arial" panose="020B0604020202020204" pitchFamily="34" charset="0"/>
              </a:rPr>
              <a:t>• </a:t>
            </a:r>
            <a:r>
              <a:rPr lang="en-GB" sz="2800" b="1" cap="none" dirty="0">
                <a:latin typeface="Arial" panose="020B0604020202020204" pitchFamily="34" charset="0"/>
                <a:cs typeface="Arial" panose="020B0604020202020204" pitchFamily="34" charset="0"/>
              </a:rPr>
              <a:t>Guest talk: </a:t>
            </a:r>
            <a:r>
              <a:rPr lang="en-GB" sz="2800" cap="none" dirty="0">
                <a:latin typeface="Arial" panose="020B0604020202020204" pitchFamily="34" charset="0"/>
                <a:cs typeface="Arial" panose="020B0604020202020204" pitchFamily="34" charset="0"/>
              </a:rPr>
              <a:t>links between sleep, anxiety, and focus</a:t>
            </a:r>
            <a:br>
              <a:rPr lang="en-GB" sz="2800" cap="none" dirty="0">
                <a:latin typeface="Arial" panose="020B0604020202020204" pitchFamily="34" charset="0"/>
                <a:cs typeface="Arial" panose="020B0604020202020204" pitchFamily="34" charset="0"/>
              </a:rPr>
            </a:br>
            <a:r>
              <a:rPr lang="en-GB" sz="2800" cap="none" dirty="0">
                <a:latin typeface="Arial" panose="020B0604020202020204" pitchFamily="34" charset="0"/>
                <a:cs typeface="Arial" panose="020B0604020202020204" pitchFamily="34" charset="0"/>
              </a:rPr>
              <a:t>• Promote well-being and emotional balance</a:t>
            </a:r>
          </a:p>
          <a:p>
            <a:pPr>
              <a:lnSpc>
                <a:spcPct val="90000"/>
              </a:lnSpc>
            </a:pPr>
            <a:endParaRPr lang="en-GB" sz="2800" cap="none" dirty="0">
              <a:latin typeface="Arial" panose="020B0604020202020204" pitchFamily="34" charset="0"/>
              <a:cs typeface="Arial" panose="020B0604020202020204" pitchFamily="34" charset="0"/>
            </a:endParaRPr>
          </a:p>
          <a:p>
            <a:pPr>
              <a:lnSpc>
                <a:spcPct val="90000"/>
              </a:lnSpc>
            </a:pPr>
            <a:r>
              <a:rPr lang="en-GB" sz="2800" b="1" cap="none" dirty="0">
                <a:solidFill>
                  <a:schemeClr val="accent2"/>
                </a:solidFill>
                <a:latin typeface="Arial" panose="020B0604020202020204" pitchFamily="34" charset="0"/>
                <a:cs typeface="Arial" panose="020B0604020202020204" pitchFamily="34" charset="0"/>
              </a:rPr>
              <a:t>Week 8 – reflection and action plan</a:t>
            </a:r>
            <a:br>
              <a:rPr lang="en-GB" sz="2800" cap="none" dirty="0">
                <a:latin typeface="Arial" panose="020B0604020202020204" pitchFamily="34" charset="0"/>
                <a:cs typeface="Arial" panose="020B0604020202020204" pitchFamily="34" charset="0"/>
              </a:rPr>
            </a:br>
            <a:r>
              <a:rPr lang="en-GB" sz="2800" cap="none"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G</a:t>
            </a:r>
            <a:r>
              <a:rPr lang="en-GB" sz="2800" cap="none" dirty="0">
                <a:latin typeface="Arial" panose="020B0604020202020204" pitchFamily="34" charset="0"/>
                <a:cs typeface="Arial" panose="020B0604020202020204" pitchFamily="34" charset="0"/>
              </a:rPr>
              <a:t>roup sharing and success stories</a:t>
            </a:r>
            <a:br>
              <a:rPr lang="en-GB" sz="2800" cap="none" dirty="0">
                <a:latin typeface="Arial" panose="020B0604020202020204" pitchFamily="34" charset="0"/>
                <a:cs typeface="Arial" panose="020B0604020202020204" pitchFamily="34" charset="0"/>
              </a:rPr>
            </a:br>
            <a:r>
              <a:rPr lang="en-GB" sz="2800" cap="none" dirty="0">
                <a:latin typeface="Arial" panose="020B0604020202020204" pitchFamily="34" charset="0"/>
                <a:cs typeface="Arial" panose="020B0604020202020204" pitchFamily="34" charset="0"/>
              </a:rPr>
              <a:t>• Set personal 4-week sleep improvement goals</a:t>
            </a:r>
          </a:p>
        </p:txBody>
      </p:sp>
      <p:pic>
        <p:nvPicPr>
          <p:cNvPr id="5" name="Picture 4">
            <a:extLst>
              <a:ext uri="{FF2B5EF4-FFF2-40B4-BE49-F238E27FC236}">
                <a16:creationId xmlns:a16="http://schemas.microsoft.com/office/drawing/2014/main" id="{3ED79E3A-5E77-17AB-FF17-BC5D9916861D}"/>
              </a:ext>
            </a:extLst>
          </p:cNvPr>
          <p:cNvPicPr>
            <a:picLocks noChangeAspect="1"/>
          </p:cNvPicPr>
          <p:nvPr/>
        </p:nvPicPr>
        <p:blipFill>
          <a:blip r:embed="rId2"/>
          <a:stretch>
            <a:fillRect/>
          </a:stretch>
        </p:blipFill>
        <p:spPr>
          <a:xfrm>
            <a:off x="8773886" y="-82297"/>
            <a:ext cx="3418114" cy="6858000"/>
          </a:xfrm>
          <a:prstGeom prst="rect">
            <a:avLst/>
          </a:prstGeom>
        </p:spPr>
      </p:pic>
      <p:sp>
        <p:nvSpPr>
          <p:cNvPr id="3" name="TextBox 2">
            <a:extLst>
              <a:ext uri="{FF2B5EF4-FFF2-40B4-BE49-F238E27FC236}">
                <a16:creationId xmlns:a16="http://schemas.microsoft.com/office/drawing/2014/main" id="{25DAB3AF-1CA6-856E-6FDE-E7BE71D77D7F}"/>
              </a:ext>
            </a:extLst>
          </p:cNvPr>
          <p:cNvSpPr txBox="1"/>
          <p:nvPr/>
        </p:nvSpPr>
        <p:spPr>
          <a:xfrm>
            <a:off x="176784" y="6406371"/>
            <a:ext cx="1056700" cy="369332"/>
          </a:xfrm>
          <a:prstGeom prst="rect">
            <a:avLst/>
          </a:prstGeom>
          <a:noFill/>
        </p:spPr>
        <p:txBody>
          <a:bodyPr wrap="none" rtlCol="0">
            <a:spAutoFit/>
          </a:bodyPr>
          <a:lstStyle/>
          <a:p>
            <a:r>
              <a:rPr lang="en-IN" b="1" dirty="0">
                <a:latin typeface="Arial" panose="020B0604020202020204" pitchFamily="34" charset="0"/>
                <a:cs typeface="Arial" panose="020B0604020202020204" pitchFamily="34" charset="0"/>
              </a:rPr>
              <a:t>-Drashti</a:t>
            </a:r>
          </a:p>
        </p:txBody>
      </p:sp>
    </p:spTree>
    <p:extLst>
      <p:ext uri="{BB962C8B-B14F-4D97-AF65-F5344CB8AC3E}">
        <p14:creationId xmlns:p14="http://schemas.microsoft.com/office/powerpoint/2010/main" val="20583075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CE07047-FCD1-E785-2221-12D469AD0D3A}"/>
              </a:ext>
            </a:extLst>
          </p:cNvPr>
          <p:cNvSpPr>
            <a:spLocks noGrp="1"/>
          </p:cNvSpPr>
          <p:nvPr>
            <p:ph type="sldNum" sz="quarter" idx="4"/>
          </p:nvPr>
        </p:nvSpPr>
        <p:spPr/>
        <p:txBody>
          <a:bodyPr/>
          <a:lstStyle/>
          <a:p>
            <a:fld id="{58FB4751-880F-D840-AAA9-3A15815CC996}" type="slidenum">
              <a:rPr lang="en-US" smtClean="0"/>
              <a:pPr/>
              <a:t>7</a:t>
            </a:fld>
            <a:endParaRPr lang="en-US" dirty="0"/>
          </a:p>
        </p:txBody>
      </p:sp>
      <p:sp>
        <p:nvSpPr>
          <p:cNvPr id="4" name="TextBox 3">
            <a:extLst>
              <a:ext uri="{FF2B5EF4-FFF2-40B4-BE49-F238E27FC236}">
                <a16:creationId xmlns:a16="http://schemas.microsoft.com/office/drawing/2014/main" id="{4F2D5263-C136-AA35-FE5C-4A5D46B113BD}"/>
              </a:ext>
            </a:extLst>
          </p:cNvPr>
          <p:cNvSpPr txBox="1"/>
          <p:nvPr/>
        </p:nvSpPr>
        <p:spPr>
          <a:xfrm>
            <a:off x="895351" y="256205"/>
            <a:ext cx="6101442" cy="769441"/>
          </a:xfrm>
          <a:prstGeom prst="rect">
            <a:avLst/>
          </a:prstGeom>
          <a:noFill/>
        </p:spPr>
        <p:txBody>
          <a:bodyPr wrap="square">
            <a:spAutoFit/>
          </a:bodyPr>
          <a:lstStyle/>
          <a:p>
            <a:r>
              <a:rPr lang="en-GB" sz="4400" b="1" u="sng" dirty="0">
                <a:solidFill>
                  <a:srgbClr val="000000"/>
                </a:solidFill>
                <a:latin typeface="Arial" panose="020B0604020202020204" pitchFamily="34" charset="0"/>
                <a:cs typeface="Arial" panose="020B0604020202020204" pitchFamily="34" charset="0"/>
              </a:rPr>
              <a:t>Campaign Aims</a:t>
            </a:r>
            <a:endParaRPr lang="en-IN" sz="4400" b="1" u="sng" dirty="0">
              <a:solidFill>
                <a:srgbClr val="00000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EC7E22C-4858-6E51-645F-96631544352D}"/>
              </a:ext>
            </a:extLst>
          </p:cNvPr>
          <p:cNvSpPr txBox="1"/>
          <p:nvPr/>
        </p:nvSpPr>
        <p:spPr>
          <a:xfrm>
            <a:off x="195943" y="1838359"/>
            <a:ext cx="8057074" cy="3693319"/>
          </a:xfrm>
          <a:prstGeom prst="rect">
            <a:avLst/>
          </a:prstGeom>
          <a:noFill/>
        </p:spPr>
        <p:txBody>
          <a:bodyPr wrap="square" rtlCol="0">
            <a:spAutoFit/>
          </a:bodyPr>
          <a:lstStyle/>
          <a:p>
            <a:pPr marL="571500" indent="-571500">
              <a:buFont typeface="Arial" panose="020B0604020202020204" pitchFamily="34" charset="0"/>
              <a:buChar char="•"/>
            </a:pPr>
            <a:r>
              <a:rPr lang="en-GB" sz="3600" dirty="0">
                <a:solidFill>
                  <a:srgbClr val="000000"/>
                </a:solidFill>
                <a:latin typeface="Arial" panose="020B0604020202020204" pitchFamily="34" charset="0"/>
                <a:cs typeface="Arial" panose="020B0604020202020204" pitchFamily="34" charset="0"/>
              </a:rPr>
              <a:t>To improve sleep hygiene among 20–24-year-olds by increasing awareness of healthy sleep behaviours, promoting consistent</a:t>
            </a:r>
          </a:p>
          <a:p>
            <a:r>
              <a:rPr lang="en-GB" sz="3600" dirty="0">
                <a:solidFill>
                  <a:srgbClr val="000000"/>
                </a:solidFill>
                <a:latin typeface="Arial" panose="020B0604020202020204" pitchFamily="34" charset="0"/>
                <a:cs typeface="Arial" panose="020B0604020202020204" pitchFamily="34" charset="0"/>
              </a:rPr>
              <a:t>   bedtime routines, and supporting overall mental and physical wellbeing</a:t>
            </a:r>
            <a:r>
              <a:rPr lang="en-GB" sz="3600" dirty="0">
                <a:latin typeface="Arial" panose="020B0604020202020204" pitchFamily="34" charset="0"/>
                <a:cs typeface="Arial" panose="020B0604020202020204" pitchFamily="34" charset="0"/>
              </a:rPr>
              <a:t>.</a:t>
            </a:r>
          </a:p>
          <a:p>
            <a:endParaRPr lang="en-IN" dirty="0"/>
          </a:p>
        </p:txBody>
      </p:sp>
      <p:pic>
        <p:nvPicPr>
          <p:cNvPr id="6" name="Picture 5">
            <a:extLst>
              <a:ext uri="{FF2B5EF4-FFF2-40B4-BE49-F238E27FC236}">
                <a16:creationId xmlns:a16="http://schemas.microsoft.com/office/drawing/2014/main" id="{B45FBB3D-FA19-771E-26B2-ED2A0FDAC1F3}"/>
              </a:ext>
            </a:extLst>
          </p:cNvPr>
          <p:cNvPicPr>
            <a:picLocks noChangeAspect="1"/>
          </p:cNvPicPr>
          <p:nvPr/>
        </p:nvPicPr>
        <p:blipFill>
          <a:blip r:embed="rId2"/>
          <a:stretch>
            <a:fillRect/>
          </a:stretch>
        </p:blipFill>
        <p:spPr>
          <a:xfrm>
            <a:off x="8057074" y="944664"/>
            <a:ext cx="3627434" cy="4968671"/>
          </a:xfrm>
          <a:prstGeom prst="rect">
            <a:avLst/>
          </a:prstGeom>
        </p:spPr>
      </p:pic>
      <p:sp>
        <p:nvSpPr>
          <p:cNvPr id="3" name="TextBox 2">
            <a:extLst>
              <a:ext uri="{FF2B5EF4-FFF2-40B4-BE49-F238E27FC236}">
                <a16:creationId xmlns:a16="http://schemas.microsoft.com/office/drawing/2014/main" id="{260882C0-03A7-26E1-1F15-CAA91B352D61}"/>
              </a:ext>
            </a:extLst>
          </p:cNvPr>
          <p:cNvSpPr txBox="1"/>
          <p:nvPr/>
        </p:nvSpPr>
        <p:spPr>
          <a:xfrm>
            <a:off x="195943" y="6344391"/>
            <a:ext cx="1056700" cy="369332"/>
          </a:xfrm>
          <a:prstGeom prst="rect">
            <a:avLst/>
          </a:prstGeom>
          <a:noFill/>
        </p:spPr>
        <p:txBody>
          <a:bodyPr wrap="none" rtlCol="0">
            <a:spAutoFit/>
          </a:bodyPr>
          <a:lstStyle/>
          <a:p>
            <a:r>
              <a:rPr lang="en-IN" b="1" dirty="0">
                <a:latin typeface="Arial" panose="020B0604020202020204" pitchFamily="34" charset="0"/>
                <a:cs typeface="Arial" panose="020B0604020202020204" pitchFamily="34" charset="0"/>
              </a:rPr>
              <a:t>-Drashti</a:t>
            </a:r>
          </a:p>
        </p:txBody>
      </p:sp>
    </p:spTree>
    <p:extLst>
      <p:ext uri="{BB962C8B-B14F-4D97-AF65-F5344CB8AC3E}">
        <p14:creationId xmlns:p14="http://schemas.microsoft.com/office/powerpoint/2010/main" val="1408070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A68DB76-CF7C-D4D5-650A-0D387AA24133}"/>
              </a:ext>
            </a:extLst>
          </p:cNvPr>
          <p:cNvSpPr>
            <a:spLocks noGrp="1"/>
          </p:cNvSpPr>
          <p:nvPr>
            <p:ph type="sldNum" sz="quarter" idx="4"/>
          </p:nvPr>
        </p:nvSpPr>
        <p:spPr/>
        <p:txBody>
          <a:bodyPr/>
          <a:lstStyle/>
          <a:p>
            <a:fld id="{58FB4751-880F-D840-AAA9-3A15815CC996}" type="slidenum">
              <a:rPr lang="en-US" smtClean="0"/>
              <a:pPr/>
              <a:t>8</a:t>
            </a:fld>
            <a:endParaRPr lang="en-US" dirty="0"/>
          </a:p>
        </p:txBody>
      </p:sp>
      <p:sp>
        <p:nvSpPr>
          <p:cNvPr id="4" name="TextBox 3">
            <a:extLst>
              <a:ext uri="{FF2B5EF4-FFF2-40B4-BE49-F238E27FC236}">
                <a16:creationId xmlns:a16="http://schemas.microsoft.com/office/drawing/2014/main" id="{E9AE6F46-CD09-984E-C6D8-06A9D888223D}"/>
              </a:ext>
            </a:extLst>
          </p:cNvPr>
          <p:cNvSpPr txBox="1"/>
          <p:nvPr/>
        </p:nvSpPr>
        <p:spPr>
          <a:xfrm>
            <a:off x="1868261" y="114691"/>
            <a:ext cx="9065078" cy="584775"/>
          </a:xfrm>
          <a:prstGeom prst="rect">
            <a:avLst/>
          </a:prstGeom>
          <a:noFill/>
        </p:spPr>
        <p:txBody>
          <a:bodyPr wrap="square">
            <a:spAutoFit/>
          </a:bodyPr>
          <a:lstStyle/>
          <a:p>
            <a:r>
              <a:rPr lang="en-GB" sz="3200" b="1" u="sng" dirty="0">
                <a:solidFill>
                  <a:srgbClr val="000000"/>
                </a:solidFill>
                <a:latin typeface="Arial" panose="020B0604020202020204" pitchFamily="34" charset="0"/>
                <a:cs typeface="Arial" panose="020B0604020202020204" pitchFamily="34" charset="0"/>
              </a:rPr>
              <a:t>Rationale for the “Sleep Smart” Campaign</a:t>
            </a:r>
            <a:endParaRPr lang="en-IN" sz="3200" b="1" u="sng" dirty="0">
              <a:solidFill>
                <a:srgbClr val="00000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3AE71BB-E220-6B50-DCD3-467AD467E92E}"/>
              </a:ext>
            </a:extLst>
          </p:cNvPr>
          <p:cNvSpPr txBox="1"/>
          <p:nvPr/>
        </p:nvSpPr>
        <p:spPr>
          <a:xfrm>
            <a:off x="91443" y="699466"/>
            <a:ext cx="12100557" cy="6524863"/>
          </a:xfrm>
          <a:prstGeom prst="rect">
            <a:avLst/>
          </a:prstGeom>
          <a:noFill/>
        </p:spPr>
        <p:txBody>
          <a:bodyPr wrap="square" rtlCol="0">
            <a:spAutoFit/>
          </a:bodyPr>
          <a:lstStyle/>
          <a:p>
            <a:pPr marL="285750" indent="-285750" algn="just">
              <a:buFont typeface="Arial" panose="020B0604020202020204" pitchFamily="34" charset="0"/>
              <a:buChar char="•"/>
            </a:pPr>
            <a:r>
              <a:rPr lang="en-GB" sz="2000" dirty="0">
                <a:solidFill>
                  <a:srgbClr val="000000"/>
                </a:solidFill>
                <a:latin typeface="Arial" panose="020B0604020202020204" pitchFamily="34" charset="0"/>
                <a:cs typeface="Arial" panose="020B0604020202020204" pitchFamily="34" charset="0"/>
              </a:rPr>
              <a:t>Many young adults aged 20–24 report poor sleep quality due to academic, work, and social pressures (Chang et al, 2021).</a:t>
            </a:r>
          </a:p>
          <a:p>
            <a:pPr algn="just"/>
            <a:endParaRPr lang="en-GB" sz="2000" dirty="0">
              <a:solidFill>
                <a:srgbClr val="000000"/>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a:solidFill>
                  <a:srgbClr val="000000"/>
                </a:solidFill>
                <a:latin typeface="Arial" panose="020B0604020202020204" pitchFamily="34" charset="0"/>
                <a:cs typeface="Arial" panose="020B0604020202020204" pitchFamily="34" charset="0"/>
              </a:rPr>
              <a:t>According to the NHS guidelines (2025), adults should aim for 7–9 hours of sleep per night for optimal health.</a:t>
            </a:r>
          </a:p>
          <a:p>
            <a:pPr marL="285750" indent="-285750" algn="just">
              <a:buFont typeface="Arial" panose="020B0604020202020204" pitchFamily="34" charset="0"/>
              <a:buChar char="•"/>
            </a:pPr>
            <a:endParaRPr lang="en-GB" sz="2000" dirty="0">
              <a:solidFill>
                <a:srgbClr val="000000"/>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000" dirty="0">
                <a:solidFill>
                  <a:srgbClr val="000000"/>
                </a:solidFill>
                <a:latin typeface="Arial" panose="020B0604020202020204" pitchFamily="34" charset="0"/>
                <a:cs typeface="Arial" panose="020B0604020202020204" pitchFamily="34" charset="0"/>
              </a:rPr>
              <a:t>Poor sleep hygiene in this age group leads to reduced concentration, low mood, and increased stress in daily life (Chang et al, 2021).</a:t>
            </a:r>
          </a:p>
          <a:p>
            <a:pPr algn="just"/>
            <a:endParaRPr lang="en-GB" sz="2000" dirty="0">
              <a:solidFill>
                <a:srgbClr val="000000"/>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a:solidFill>
                  <a:srgbClr val="000000"/>
                </a:solidFill>
                <a:latin typeface="Arial" panose="020B0604020202020204" pitchFamily="34" charset="0"/>
                <a:cs typeface="Arial" panose="020B0604020202020204" pitchFamily="34" charset="0"/>
              </a:rPr>
              <a:t>Long-term sleep deprivation increases risks of mental health disorders, obesity, heart disease, and weakened immunity (Shah et al, 2025).</a:t>
            </a:r>
          </a:p>
          <a:p>
            <a:pPr marL="285750" indent="-285750" algn="just">
              <a:buFont typeface="Arial" panose="020B0604020202020204" pitchFamily="34" charset="0"/>
              <a:buChar char="•"/>
            </a:pPr>
            <a:endParaRPr lang="en-GB" sz="2000" dirty="0">
              <a:solidFill>
                <a:srgbClr val="000000"/>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a:solidFill>
                  <a:srgbClr val="000000"/>
                </a:solidFill>
                <a:latin typeface="Arial" panose="020B0604020202020204" pitchFamily="34" charset="0"/>
                <a:cs typeface="Arial" panose="020B0604020202020204" pitchFamily="34" charset="0"/>
              </a:rPr>
              <a:t>Promoting healthy sleep at this stage encourages preventive behaviour and supports lifelong wellbeing (Shah et al, 2025)</a:t>
            </a:r>
          </a:p>
          <a:p>
            <a:pPr algn="just"/>
            <a:r>
              <a:rPr lang="en-GB" sz="2000" dirty="0">
                <a:solidFill>
                  <a:srgbClr val="000000"/>
                </a:solidFill>
                <a:latin typeface="Arial" panose="020B0604020202020204" pitchFamily="34" charset="0"/>
                <a:cs typeface="Arial" panose="020B0604020202020204" pitchFamily="34" charset="0"/>
              </a:rPr>
              <a:t>.</a:t>
            </a:r>
          </a:p>
          <a:p>
            <a:pPr marL="285750" indent="-285750" algn="just">
              <a:buFont typeface="Arial" panose="020B0604020202020204" pitchFamily="34" charset="0"/>
              <a:buChar char="•"/>
            </a:pPr>
            <a:r>
              <a:rPr lang="en-GB" sz="2000" dirty="0">
                <a:solidFill>
                  <a:srgbClr val="000000"/>
                </a:solidFill>
                <a:latin typeface="Arial" panose="020B0604020202020204" pitchFamily="34" charset="0"/>
                <a:cs typeface="Arial" panose="020B0604020202020204" pitchFamily="34" charset="0"/>
              </a:rPr>
              <a:t>The campaign supports Public Health England’s prevention and wellbeing priorities, focusing on lifestyle improvement and resilience (Kamene, 2025).</a:t>
            </a:r>
          </a:p>
          <a:p>
            <a:pPr algn="just"/>
            <a:endParaRPr lang="en-GB" sz="2000" dirty="0">
              <a:solidFill>
                <a:srgbClr val="000000"/>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dirty="0">
                <a:solidFill>
                  <a:srgbClr val="000000"/>
                </a:solidFill>
                <a:latin typeface="Arial" panose="020B0604020202020204" pitchFamily="34" charset="0"/>
                <a:cs typeface="Arial" panose="020B0604020202020204" pitchFamily="34" charset="0"/>
              </a:rPr>
              <a:t>“Sleep smart” aims to empower 20–24-year-olds to develop consistent, healthy sleep routines through education and practical habit-building activities.</a:t>
            </a:r>
          </a:p>
          <a:p>
            <a:endParaRPr lang="en-IN" dirty="0"/>
          </a:p>
        </p:txBody>
      </p:sp>
    </p:spTree>
    <p:extLst>
      <p:ext uri="{BB962C8B-B14F-4D97-AF65-F5344CB8AC3E}">
        <p14:creationId xmlns:p14="http://schemas.microsoft.com/office/powerpoint/2010/main" val="41823929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DA3CF12-9DEC-083A-B678-B36A42396FB8}"/>
              </a:ext>
            </a:extLst>
          </p:cNvPr>
          <p:cNvSpPr>
            <a:spLocks noGrp="1"/>
          </p:cNvSpPr>
          <p:nvPr>
            <p:ph type="sldNum" sz="quarter" idx="4"/>
          </p:nvPr>
        </p:nvSpPr>
        <p:spPr/>
        <p:txBody>
          <a:bodyPr/>
          <a:lstStyle/>
          <a:p>
            <a:fld id="{58FB4751-880F-D840-AAA9-3A15815CC996}" type="slidenum">
              <a:rPr lang="en-US" smtClean="0"/>
              <a:pPr/>
              <a:t>9</a:t>
            </a:fld>
            <a:endParaRPr lang="en-US" dirty="0"/>
          </a:p>
        </p:txBody>
      </p:sp>
      <p:sp>
        <p:nvSpPr>
          <p:cNvPr id="4" name="TextBox 3">
            <a:extLst>
              <a:ext uri="{FF2B5EF4-FFF2-40B4-BE49-F238E27FC236}">
                <a16:creationId xmlns:a16="http://schemas.microsoft.com/office/drawing/2014/main" id="{F6FE1C6D-22D8-03F8-AE6E-B49086F1A79B}"/>
              </a:ext>
            </a:extLst>
          </p:cNvPr>
          <p:cNvSpPr txBox="1"/>
          <p:nvPr/>
        </p:nvSpPr>
        <p:spPr>
          <a:xfrm>
            <a:off x="1415142" y="82034"/>
            <a:ext cx="9720943" cy="1200329"/>
          </a:xfrm>
          <a:prstGeom prst="rect">
            <a:avLst/>
          </a:prstGeom>
          <a:noFill/>
        </p:spPr>
        <p:txBody>
          <a:bodyPr wrap="square">
            <a:spAutoFit/>
          </a:bodyPr>
          <a:lstStyle/>
          <a:p>
            <a:pPr algn="ctr"/>
            <a:r>
              <a:rPr lang="en-GB" sz="3600" b="1" u="sng" dirty="0">
                <a:solidFill>
                  <a:srgbClr val="000000"/>
                </a:solidFill>
                <a:latin typeface="Arial" panose="020B0604020202020204" pitchFamily="34" charset="0"/>
                <a:cs typeface="Arial" panose="020B0604020202020204" pitchFamily="34" charset="0"/>
              </a:rPr>
              <a:t>National Sleep Guidelines &amp; Current Statistics </a:t>
            </a:r>
            <a:endParaRPr lang="en-IN" sz="3600" b="1" u="sng" dirty="0">
              <a:solidFill>
                <a:srgbClr val="00000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BC5BDBC-FBDE-13AB-7045-B15013DF26E8}"/>
              </a:ext>
            </a:extLst>
          </p:cNvPr>
          <p:cNvSpPr txBox="1"/>
          <p:nvPr/>
        </p:nvSpPr>
        <p:spPr>
          <a:xfrm>
            <a:off x="0" y="1282363"/>
            <a:ext cx="8662307" cy="5355312"/>
          </a:xfrm>
          <a:prstGeom prst="rect">
            <a:avLst/>
          </a:prstGeom>
          <a:noFill/>
        </p:spPr>
        <p:txBody>
          <a:bodyPr wrap="square">
            <a:spAutoFit/>
          </a:bodyPr>
          <a:lstStyle/>
          <a:p>
            <a:pPr marL="285750" indent="-285750" algn="just">
              <a:buFont typeface="Arial" panose="020B0604020202020204" pitchFamily="34" charset="0"/>
              <a:buChar char="•"/>
            </a:pPr>
            <a:r>
              <a:rPr lang="en-GB" sz="1800" cap="none" dirty="0">
                <a:solidFill>
                  <a:srgbClr val="000000"/>
                </a:solidFill>
                <a:latin typeface="Arial" panose="020B0604020202020204" pitchFamily="34" charset="0"/>
                <a:cs typeface="Arial" panose="020B0604020202020204" pitchFamily="34" charset="0"/>
              </a:rPr>
              <a:t>NHS and Public Health England recommend adults (including 20–24-year-olds) get 7–9 hours of sleep per night for optimal health (NHS, 2025).</a:t>
            </a:r>
          </a:p>
          <a:p>
            <a:pPr marL="285750" indent="-285750" algn="just">
              <a:buFont typeface="Arial" panose="020B0604020202020204" pitchFamily="34" charset="0"/>
              <a:buChar char="•"/>
            </a:pPr>
            <a:endParaRPr lang="en-GB" sz="1800" cap="none" dirty="0">
              <a:solidFill>
                <a:srgbClr val="000000"/>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solidFill>
                  <a:srgbClr val="000000"/>
                </a:solidFill>
                <a:latin typeface="Arial" panose="020B0604020202020204" pitchFamily="34" charset="0"/>
                <a:cs typeface="Arial" panose="020B0604020202020204" pitchFamily="34" charset="0"/>
              </a:rPr>
              <a:t>More than half of young people aged 17–23 report having sleep problems (e.g., trouble falling asleep, waking at night, waking early) in a NHS Digital survey  (2022).</a:t>
            </a:r>
          </a:p>
          <a:p>
            <a:pPr marL="285750" indent="-285750" algn="just">
              <a:buFont typeface="Arial" panose="020B0604020202020204" pitchFamily="34" charset="0"/>
              <a:buChar char="•"/>
            </a:pPr>
            <a:endParaRPr lang="en-GB" sz="1800" cap="none" dirty="0">
              <a:solidFill>
                <a:srgbClr val="000000"/>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dirty="0">
                <a:solidFill>
                  <a:srgbClr val="000000"/>
                </a:solidFill>
                <a:latin typeface="Arial" panose="020B0604020202020204" pitchFamily="34" charset="0"/>
                <a:cs typeface="Arial" panose="020B0604020202020204" pitchFamily="34" charset="0"/>
              </a:rPr>
              <a:t>One in three UK adults suffers from insomnia symptoms weekly (difficulty falling asleep, waking in the night, early awakenings) according to sleep-related survey data (Lange et al, 2024).</a:t>
            </a:r>
          </a:p>
          <a:p>
            <a:pPr marL="285750" indent="-285750" algn="just">
              <a:buFont typeface="Arial" panose="020B0604020202020204" pitchFamily="34" charset="0"/>
              <a:buChar char="•"/>
            </a:pPr>
            <a:endParaRPr lang="en-GB" sz="1800" dirty="0">
              <a:solidFill>
                <a:srgbClr val="000000"/>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cap="none" dirty="0">
                <a:solidFill>
                  <a:srgbClr val="000000"/>
                </a:solidFill>
                <a:latin typeface="Arial" panose="020B0604020202020204" pitchFamily="34" charset="0"/>
                <a:cs typeface="Arial" panose="020B0604020202020204" pitchFamily="34" charset="0"/>
              </a:rPr>
              <a:t>Many in this age group also report irregular sleep patterns, staying up late for study, work, or social activities </a:t>
            </a:r>
            <a:r>
              <a:rPr lang="en-GB" sz="1800" dirty="0">
                <a:solidFill>
                  <a:srgbClr val="000000"/>
                </a:solidFill>
                <a:latin typeface="Arial" panose="020B0604020202020204" pitchFamily="34" charset="0"/>
                <a:cs typeface="Arial" panose="020B0604020202020204" pitchFamily="34" charset="0"/>
              </a:rPr>
              <a:t>(Lange et al, 2024)</a:t>
            </a:r>
            <a:r>
              <a:rPr lang="en-GB" sz="1800" cap="none" dirty="0">
                <a:solidFill>
                  <a:srgbClr val="000000"/>
                </a:solidFill>
                <a:latin typeface="Arial" panose="020B0604020202020204" pitchFamily="34" charset="0"/>
                <a:cs typeface="Arial" panose="020B0604020202020204" pitchFamily="34" charset="0"/>
              </a:rPr>
              <a:t>.</a:t>
            </a:r>
          </a:p>
          <a:p>
            <a:pPr marL="285750" indent="-285750" algn="just">
              <a:buFont typeface="Arial" panose="020B0604020202020204" pitchFamily="34" charset="0"/>
              <a:buChar char="•"/>
            </a:pPr>
            <a:endParaRPr lang="en-GB" sz="1800" cap="none" dirty="0">
              <a:solidFill>
                <a:srgbClr val="000000"/>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cap="none" dirty="0">
                <a:solidFill>
                  <a:srgbClr val="000000"/>
                </a:solidFill>
                <a:latin typeface="Arial" panose="020B0604020202020204" pitchFamily="34" charset="0"/>
                <a:cs typeface="Arial" panose="020B0604020202020204" pitchFamily="34" charset="0"/>
              </a:rPr>
              <a:t>Insufficient sleep contributes to impaired concentration, memory issues, mood disturbances, and reduced productivity</a:t>
            </a:r>
            <a:r>
              <a:rPr lang="en-GB" sz="1800" dirty="0">
                <a:solidFill>
                  <a:srgbClr val="000000"/>
                </a:solidFill>
                <a:latin typeface="Arial" panose="020B0604020202020204" pitchFamily="34" charset="0"/>
                <a:cs typeface="Arial" panose="020B0604020202020204" pitchFamily="34" charset="0"/>
              </a:rPr>
              <a:t> (Darku and Diyaolu, 2025)</a:t>
            </a:r>
            <a:r>
              <a:rPr lang="en-GB" sz="1800" cap="none" dirty="0">
                <a:solidFill>
                  <a:srgbClr val="000000"/>
                </a:solidFill>
                <a:latin typeface="Arial" panose="020B0604020202020204" pitchFamily="34" charset="0"/>
                <a:cs typeface="Arial" panose="020B0604020202020204" pitchFamily="34" charset="0"/>
              </a:rPr>
              <a:t>.</a:t>
            </a:r>
          </a:p>
          <a:p>
            <a:pPr algn="just"/>
            <a:endParaRPr lang="en-GB" sz="1800" cap="none" dirty="0">
              <a:solidFill>
                <a:srgbClr val="000000"/>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1800" cap="none" dirty="0">
                <a:solidFill>
                  <a:srgbClr val="000000"/>
                </a:solidFill>
                <a:latin typeface="Arial" panose="020B0604020202020204" pitchFamily="34" charset="0"/>
                <a:cs typeface="Arial" panose="020B0604020202020204" pitchFamily="34" charset="0"/>
              </a:rPr>
              <a:t>Long-term poor sleep habits are linked to increased risk of mental health disorders, obesity, and cardiovascular disease (</a:t>
            </a:r>
            <a:r>
              <a:rPr lang="en-GB" sz="1800" dirty="0">
                <a:solidFill>
                  <a:srgbClr val="000000"/>
                </a:solidFill>
                <a:latin typeface="Arial" panose="020B0604020202020204" pitchFamily="34" charset="0"/>
                <a:cs typeface="Arial" panose="020B0604020202020204" pitchFamily="34" charset="0"/>
              </a:rPr>
              <a:t>Darku and Diyaolu, 2025)</a:t>
            </a:r>
            <a:r>
              <a:rPr lang="en-GB" sz="1800" cap="none" dirty="0">
                <a:solidFill>
                  <a:srgbClr val="000000"/>
                </a:solidFill>
                <a:latin typeface="Arial" panose="020B0604020202020204" pitchFamily="34" charset="0"/>
                <a:cs typeface="Arial" panose="020B0604020202020204" pitchFamily="34" charset="0"/>
              </a:rPr>
              <a:t>.</a:t>
            </a:r>
          </a:p>
        </p:txBody>
      </p:sp>
      <p:pic>
        <p:nvPicPr>
          <p:cNvPr id="7" name="Picture 6">
            <a:extLst>
              <a:ext uri="{FF2B5EF4-FFF2-40B4-BE49-F238E27FC236}">
                <a16:creationId xmlns:a16="http://schemas.microsoft.com/office/drawing/2014/main" id="{3917C39F-2238-B130-EDBB-DDA13AEC2F85}"/>
              </a:ext>
            </a:extLst>
          </p:cNvPr>
          <p:cNvPicPr>
            <a:picLocks noChangeAspect="1"/>
          </p:cNvPicPr>
          <p:nvPr/>
        </p:nvPicPr>
        <p:blipFill>
          <a:blip r:embed="rId2"/>
          <a:stretch>
            <a:fillRect/>
          </a:stretch>
        </p:blipFill>
        <p:spPr>
          <a:xfrm>
            <a:off x="9220200" y="1393371"/>
            <a:ext cx="2568674" cy="4567590"/>
          </a:xfrm>
          <a:prstGeom prst="rect">
            <a:avLst/>
          </a:prstGeom>
        </p:spPr>
      </p:pic>
    </p:spTree>
    <p:extLst>
      <p:ext uri="{BB962C8B-B14F-4D97-AF65-F5344CB8AC3E}">
        <p14:creationId xmlns:p14="http://schemas.microsoft.com/office/powerpoint/2010/main" val="1514142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FB0817E-A2D8-DA11-2F76-41D6DA461A29}"/>
              </a:ext>
            </a:extLst>
          </p:cNvPr>
          <p:cNvSpPr>
            <a:spLocks noGrp="1"/>
          </p:cNvSpPr>
          <p:nvPr>
            <p:ph type="sldNum" sz="quarter" idx="4"/>
          </p:nvPr>
        </p:nvSpPr>
        <p:spPr/>
        <p:txBody>
          <a:bodyPr/>
          <a:lstStyle/>
          <a:p>
            <a:fld id="{58FB4751-880F-D840-AAA9-3A15815CC996}" type="slidenum">
              <a:rPr lang="en-US" smtClean="0"/>
              <a:pPr/>
              <a:t>10</a:t>
            </a:fld>
            <a:endParaRPr lang="en-US" dirty="0"/>
          </a:p>
        </p:txBody>
      </p:sp>
      <p:sp>
        <p:nvSpPr>
          <p:cNvPr id="4" name="TextBox 3">
            <a:extLst>
              <a:ext uri="{FF2B5EF4-FFF2-40B4-BE49-F238E27FC236}">
                <a16:creationId xmlns:a16="http://schemas.microsoft.com/office/drawing/2014/main" id="{FDC55732-6098-4413-1FFA-63A9BB0453DE}"/>
              </a:ext>
            </a:extLst>
          </p:cNvPr>
          <p:cNvSpPr txBox="1"/>
          <p:nvPr/>
        </p:nvSpPr>
        <p:spPr>
          <a:xfrm>
            <a:off x="947057" y="332405"/>
            <a:ext cx="11985171" cy="523220"/>
          </a:xfrm>
          <a:prstGeom prst="rect">
            <a:avLst/>
          </a:prstGeom>
          <a:noFill/>
        </p:spPr>
        <p:txBody>
          <a:bodyPr wrap="square">
            <a:spAutoFit/>
          </a:bodyPr>
          <a:lstStyle/>
          <a:p>
            <a:r>
              <a:rPr lang="en-GB" sz="2800" b="1" u="sng" dirty="0">
                <a:solidFill>
                  <a:srgbClr val="000000"/>
                </a:solidFill>
                <a:latin typeface="Arial" panose="020B0604020202020204" pitchFamily="34" charset="0"/>
                <a:cs typeface="Arial" panose="020B0604020202020204" pitchFamily="34" charset="0"/>
              </a:rPr>
              <a:t>Short-Term and Long-Term Consequences of Poor Sleep</a:t>
            </a:r>
            <a:endParaRPr lang="en-IN" sz="2800" b="1" u="sng" dirty="0">
              <a:solidFill>
                <a:srgbClr val="00000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2E98E66-647A-C9FB-6663-6E23C1BCF4DD}"/>
              </a:ext>
            </a:extLst>
          </p:cNvPr>
          <p:cNvSpPr txBox="1"/>
          <p:nvPr/>
        </p:nvSpPr>
        <p:spPr>
          <a:xfrm>
            <a:off x="3100373" y="1035087"/>
            <a:ext cx="8993656" cy="5576911"/>
          </a:xfrm>
          <a:prstGeom prst="rect">
            <a:avLst/>
          </a:prstGeom>
          <a:noFill/>
        </p:spPr>
        <p:txBody>
          <a:bodyPr wrap="square">
            <a:spAutoFit/>
          </a:bodyPr>
          <a:lstStyle/>
          <a:p>
            <a:pPr marL="285750" indent="-285750" algn="just">
              <a:lnSpc>
                <a:spcPct val="90000"/>
              </a:lnSpc>
              <a:buFont typeface="Arial" panose="020B0604020202020204" pitchFamily="34" charset="0"/>
              <a:buChar char="•"/>
            </a:pPr>
            <a:r>
              <a:rPr lang="en-GB" b="1" cap="none" dirty="0">
                <a:highlight>
                  <a:srgbClr val="FFFF00"/>
                </a:highlight>
                <a:latin typeface="Arial" panose="020B0604020202020204" pitchFamily="34" charset="0"/>
                <a:cs typeface="Arial" panose="020B0604020202020204" pitchFamily="34" charset="0"/>
              </a:rPr>
              <a:t>Short-term consequences (daily life):</a:t>
            </a:r>
          </a:p>
          <a:p>
            <a:pPr algn="just">
              <a:lnSpc>
                <a:spcPct val="90000"/>
              </a:lnSpc>
            </a:pPr>
            <a:endParaRPr lang="en-GB" b="1" cap="none" dirty="0">
              <a:solidFill>
                <a:srgbClr val="000000"/>
              </a:solidFill>
              <a:highlight>
                <a:srgbClr val="FFFF00"/>
              </a:highlight>
              <a:latin typeface="Arial" panose="020B0604020202020204" pitchFamily="34" charset="0"/>
              <a:cs typeface="Arial" panose="020B0604020202020204" pitchFamily="34" charset="0"/>
            </a:endParaRPr>
          </a:p>
          <a:p>
            <a:pPr marL="285750" indent="-285750" algn="just">
              <a:lnSpc>
                <a:spcPct val="90000"/>
              </a:lnSpc>
              <a:buFont typeface="Arial" panose="020B0604020202020204" pitchFamily="34" charset="0"/>
              <a:buChar char="•"/>
            </a:pPr>
            <a:r>
              <a:rPr lang="en-GB" cap="none" dirty="0">
                <a:solidFill>
                  <a:srgbClr val="000000"/>
                </a:solidFill>
                <a:latin typeface="Arial" panose="020B0604020202020204" pitchFamily="34" charset="0"/>
                <a:cs typeface="Arial" panose="020B0604020202020204" pitchFamily="34" charset="0"/>
              </a:rPr>
              <a:t>Reduced concentration and focus in studies or work (</a:t>
            </a:r>
            <a:r>
              <a:rPr lang="en-GB" dirty="0">
                <a:solidFill>
                  <a:srgbClr val="000000"/>
                </a:solidFill>
                <a:latin typeface="Arial" panose="020B0604020202020204" pitchFamily="34" charset="0"/>
                <a:cs typeface="Arial" panose="020B0604020202020204" pitchFamily="34" charset="0"/>
              </a:rPr>
              <a:t>Baglioni et al, 2022)</a:t>
            </a:r>
            <a:r>
              <a:rPr lang="en-GB" cap="none" dirty="0">
                <a:solidFill>
                  <a:srgbClr val="000000"/>
                </a:solidFill>
                <a:latin typeface="Arial" panose="020B0604020202020204" pitchFamily="34" charset="0"/>
                <a:cs typeface="Arial" panose="020B0604020202020204" pitchFamily="34" charset="0"/>
              </a:rPr>
              <a:t>.</a:t>
            </a:r>
          </a:p>
          <a:p>
            <a:pPr marL="285750" indent="-285750" algn="just">
              <a:lnSpc>
                <a:spcPct val="90000"/>
              </a:lnSpc>
              <a:buFont typeface="Arial" panose="020B0604020202020204" pitchFamily="34" charset="0"/>
              <a:buChar char="•"/>
            </a:pPr>
            <a:endParaRPr lang="en-GB" cap="none" dirty="0">
              <a:solidFill>
                <a:srgbClr val="000000"/>
              </a:solidFill>
              <a:latin typeface="Arial" panose="020B0604020202020204" pitchFamily="34" charset="0"/>
              <a:cs typeface="Arial" panose="020B0604020202020204" pitchFamily="34" charset="0"/>
            </a:endParaRPr>
          </a:p>
          <a:p>
            <a:pPr marL="285750" indent="-285750" algn="just">
              <a:lnSpc>
                <a:spcPct val="90000"/>
              </a:lnSpc>
              <a:buFont typeface="Arial" panose="020B0604020202020204" pitchFamily="34" charset="0"/>
              <a:buChar char="•"/>
            </a:pPr>
            <a:r>
              <a:rPr lang="en-GB" cap="none" dirty="0">
                <a:solidFill>
                  <a:srgbClr val="000000"/>
                </a:solidFill>
                <a:latin typeface="Arial" panose="020B0604020202020204" pitchFamily="34" charset="0"/>
                <a:cs typeface="Arial" panose="020B0604020202020204" pitchFamily="34" charset="0"/>
              </a:rPr>
              <a:t>Irritability, mood swings, and increased stress levels (</a:t>
            </a:r>
            <a:r>
              <a:rPr lang="en-GB" dirty="0">
                <a:solidFill>
                  <a:srgbClr val="000000"/>
                </a:solidFill>
                <a:latin typeface="Arial" panose="020B0604020202020204" pitchFamily="34" charset="0"/>
                <a:cs typeface="Arial" panose="020B0604020202020204" pitchFamily="34" charset="0"/>
              </a:rPr>
              <a:t>Khan and Al-Jahdali, 2023)</a:t>
            </a:r>
            <a:r>
              <a:rPr lang="en-GB" cap="none" dirty="0">
                <a:solidFill>
                  <a:srgbClr val="000000"/>
                </a:solidFill>
                <a:latin typeface="Arial" panose="020B0604020202020204" pitchFamily="34" charset="0"/>
                <a:cs typeface="Arial" panose="020B0604020202020204" pitchFamily="34" charset="0"/>
              </a:rPr>
              <a:t>.</a:t>
            </a:r>
          </a:p>
          <a:p>
            <a:pPr marL="285750" indent="-285750" algn="just">
              <a:lnSpc>
                <a:spcPct val="90000"/>
              </a:lnSpc>
              <a:buFont typeface="Arial" panose="020B0604020202020204" pitchFamily="34" charset="0"/>
              <a:buChar char="•"/>
            </a:pPr>
            <a:endParaRPr lang="en-GB" cap="none" dirty="0">
              <a:solidFill>
                <a:srgbClr val="000000"/>
              </a:solidFill>
              <a:latin typeface="Arial" panose="020B0604020202020204" pitchFamily="34" charset="0"/>
              <a:cs typeface="Arial" panose="020B0604020202020204" pitchFamily="34" charset="0"/>
            </a:endParaRPr>
          </a:p>
          <a:p>
            <a:pPr marL="285750" indent="-285750" algn="just">
              <a:lnSpc>
                <a:spcPct val="90000"/>
              </a:lnSpc>
              <a:buFont typeface="Arial" panose="020B0604020202020204" pitchFamily="34" charset="0"/>
              <a:buChar char="•"/>
            </a:pPr>
            <a:r>
              <a:rPr lang="en-GB" cap="none" dirty="0">
                <a:solidFill>
                  <a:srgbClr val="000000"/>
                </a:solidFill>
                <a:latin typeface="Arial" panose="020B0604020202020204" pitchFamily="34" charset="0"/>
                <a:cs typeface="Arial" panose="020B0604020202020204" pitchFamily="34" charset="0"/>
              </a:rPr>
              <a:t>Daytime fatigue and lower motivation for physical activity</a:t>
            </a:r>
            <a:r>
              <a:rPr lang="en-GB" dirty="0">
                <a:solidFill>
                  <a:srgbClr val="000000"/>
                </a:solidFill>
                <a:latin typeface="Arial" panose="020B0604020202020204" pitchFamily="34" charset="0"/>
                <a:cs typeface="Arial" panose="020B0604020202020204" pitchFamily="34" charset="0"/>
              </a:rPr>
              <a:t> (Baglioni et al, 2022).</a:t>
            </a:r>
          </a:p>
          <a:p>
            <a:pPr marL="285750" indent="-285750" algn="just">
              <a:lnSpc>
                <a:spcPct val="90000"/>
              </a:lnSpc>
              <a:buFont typeface="Arial" panose="020B0604020202020204" pitchFamily="34" charset="0"/>
              <a:buChar char="•"/>
            </a:pPr>
            <a:endParaRPr lang="en-GB" cap="none" dirty="0">
              <a:solidFill>
                <a:srgbClr val="000000"/>
              </a:solidFill>
              <a:latin typeface="Arial" panose="020B0604020202020204" pitchFamily="34" charset="0"/>
              <a:cs typeface="Arial" panose="020B0604020202020204" pitchFamily="34" charset="0"/>
            </a:endParaRPr>
          </a:p>
          <a:p>
            <a:pPr marL="285750" indent="-285750" algn="just">
              <a:lnSpc>
                <a:spcPct val="90000"/>
              </a:lnSpc>
              <a:buFont typeface="Arial" panose="020B0604020202020204" pitchFamily="34" charset="0"/>
              <a:buChar char="•"/>
            </a:pPr>
            <a:r>
              <a:rPr lang="en-GB" cap="none" dirty="0">
                <a:solidFill>
                  <a:srgbClr val="000000"/>
                </a:solidFill>
                <a:latin typeface="Arial" panose="020B0604020202020204" pitchFamily="34" charset="0"/>
                <a:cs typeface="Arial" panose="020B0604020202020204" pitchFamily="34" charset="0"/>
              </a:rPr>
              <a:t>Poor decision-making and increased risk of accidents</a:t>
            </a:r>
            <a:r>
              <a:rPr lang="en-GB" dirty="0">
                <a:solidFill>
                  <a:srgbClr val="000000"/>
                </a:solidFill>
                <a:latin typeface="Arial" panose="020B0604020202020204" pitchFamily="34" charset="0"/>
                <a:cs typeface="Arial" panose="020B0604020202020204" pitchFamily="34" charset="0"/>
              </a:rPr>
              <a:t> (Khan and Al-Jahdali, 2023).</a:t>
            </a:r>
          </a:p>
          <a:p>
            <a:pPr marL="285750" indent="-285750" algn="just">
              <a:lnSpc>
                <a:spcPct val="90000"/>
              </a:lnSpc>
              <a:buFont typeface="Arial" panose="020B0604020202020204" pitchFamily="34" charset="0"/>
              <a:buChar char="•"/>
            </a:pPr>
            <a:endParaRPr lang="en-GB" cap="none" dirty="0">
              <a:latin typeface="Arial" panose="020B0604020202020204" pitchFamily="34" charset="0"/>
              <a:cs typeface="Arial" panose="020B0604020202020204" pitchFamily="34" charset="0"/>
            </a:endParaRPr>
          </a:p>
          <a:p>
            <a:pPr marL="285750" indent="-285750" algn="just">
              <a:lnSpc>
                <a:spcPct val="90000"/>
              </a:lnSpc>
              <a:buFont typeface="Arial" panose="020B0604020202020204" pitchFamily="34" charset="0"/>
              <a:buChar char="•"/>
            </a:pPr>
            <a:r>
              <a:rPr lang="en-GB" b="1" cap="none" dirty="0">
                <a:highlight>
                  <a:srgbClr val="FFFF00"/>
                </a:highlight>
                <a:latin typeface="Arial" panose="020B0604020202020204" pitchFamily="34" charset="0"/>
                <a:cs typeface="Arial" panose="020B0604020202020204" pitchFamily="34" charset="0"/>
              </a:rPr>
              <a:t>Long-term consequences (future health):</a:t>
            </a:r>
          </a:p>
          <a:p>
            <a:pPr marL="285750" indent="-285750" algn="just">
              <a:lnSpc>
                <a:spcPct val="90000"/>
              </a:lnSpc>
              <a:buFont typeface="Arial" panose="020B0604020202020204" pitchFamily="34" charset="0"/>
              <a:buChar char="•"/>
            </a:pPr>
            <a:endParaRPr lang="en-GB" b="1" cap="none" dirty="0">
              <a:highlight>
                <a:srgbClr val="FFFF00"/>
              </a:highlight>
              <a:latin typeface="Arial" panose="020B0604020202020204" pitchFamily="34" charset="0"/>
              <a:cs typeface="Arial" panose="020B0604020202020204" pitchFamily="34" charset="0"/>
            </a:endParaRPr>
          </a:p>
          <a:p>
            <a:pPr marL="285750" indent="-285750" algn="just">
              <a:lnSpc>
                <a:spcPct val="90000"/>
              </a:lnSpc>
              <a:buFont typeface="Arial" panose="020B0604020202020204" pitchFamily="34" charset="0"/>
              <a:buChar char="•"/>
            </a:pPr>
            <a:r>
              <a:rPr lang="en-GB" cap="none" dirty="0">
                <a:solidFill>
                  <a:srgbClr val="000000"/>
                </a:solidFill>
                <a:latin typeface="Arial" panose="020B0604020202020204" pitchFamily="34" charset="0"/>
                <a:cs typeface="Arial" panose="020B0604020202020204" pitchFamily="34" charset="0"/>
              </a:rPr>
              <a:t>Increased risk of mental health disorders (anxiety, depression)</a:t>
            </a:r>
            <a:r>
              <a:rPr lang="en-GB" dirty="0">
                <a:solidFill>
                  <a:srgbClr val="000000"/>
                </a:solidFill>
                <a:latin typeface="Arial" panose="020B0604020202020204" pitchFamily="34" charset="0"/>
                <a:cs typeface="Arial" panose="020B0604020202020204" pitchFamily="34" charset="0"/>
              </a:rPr>
              <a:t> (Khan and Al-Jahdali, 2023).</a:t>
            </a:r>
          </a:p>
          <a:p>
            <a:pPr marL="285750" indent="-285750" algn="just">
              <a:lnSpc>
                <a:spcPct val="90000"/>
              </a:lnSpc>
              <a:buFont typeface="Arial" panose="020B0604020202020204" pitchFamily="34" charset="0"/>
              <a:buChar char="•"/>
            </a:pPr>
            <a:endParaRPr lang="en-GB" cap="none" dirty="0">
              <a:solidFill>
                <a:srgbClr val="000000"/>
              </a:solidFill>
              <a:latin typeface="Arial" panose="020B0604020202020204" pitchFamily="34" charset="0"/>
              <a:cs typeface="Arial" panose="020B0604020202020204" pitchFamily="34" charset="0"/>
            </a:endParaRPr>
          </a:p>
          <a:p>
            <a:pPr marL="285750" indent="-285750" algn="just">
              <a:lnSpc>
                <a:spcPct val="90000"/>
              </a:lnSpc>
              <a:buFont typeface="Arial" panose="020B0604020202020204" pitchFamily="34" charset="0"/>
              <a:buChar char="•"/>
            </a:pPr>
            <a:r>
              <a:rPr lang="en-GB" cap="none" dirty="0">
                <a:solidFill>
                  <a:srgbClr val="000000"/>
                </a:solidFill>
                <a:latin typeface="Arial" panose="020B0604020202020204" pitchFamily="34" charset="0"/>
                <a:cs typeface="Arial" panose="020B0604020202020204" pitchFamily="34" charset="0"/>
              </a:rPr>
              <a:t>Higher likelihood of obesity, diabetes, and cardiovascular disease</a:t>
            </a:r>
            <a:r>
              <a:rPr lang="en-GB" dirty="0">
                <a:solidFill>
                  <a:srgbClr val="000000"/>
                </a:solidFill>
                <a:latin typeface="Arial" panose="020B0604020202020204" pitchFamily="34" charset="0"/>
                <a:cs typeface="Arial" panose="020B0604020202020204" pitchFamily="34" charset="0"/>
              </a:rPr>
              <a:t> (Baglioni et al, 2022).</a:t>
            </a:r>
          </a:p>
          <a:p>
            <a:pPr marL="285750" indent="-285750" algn="just">
              <a:lnSpc>
                <a:spcPct val="90000"/>
              </a:lnSpc>
              <a:buFont typeface="Arial" panose="020B0604020202020204" pitchFamily="34" charset="0"/>
              <a:buChar char="•"/>
            </a:pPr>
            <a:endParaRPr lang="en-GB" cap="none" dirty="0">
              <a:solidFill>
                <a:srgbClr val="000000"/>
              </a:solidFill>
              <a:latin typeface="Arial" panose="020B0604020202020204" pitchFamily="34" charset="0"/>
              <a:cs typeface="Arial" panose="020B0604020202020204" pitchFamily="34" charset="0"/>
            </a:endParaRPr>
          </a:p>
          <a:p>
            <a:pPr marL="285750" indent="-285750" algn="just">
              <a:lnSpc>
                <a:spcPct val="90000"/>
              </a:lnSpc>
              <a:buFont typeface="Arial" panose="020B0604020202020204" pitchFamily="34" charset="0"/>
              <a:buChar char="•"/>
            </a:pPr>
            <a:r>
              <a:rPr lang="en-GB" cap="none" dirty="0">
                <a:solidFill>
                  <a:srgbClr val="000000"/>
                </a:solidFill>
                <a:latin typeface="Arial" panose="020B0604020202020204" pitchFamily="34" charset="0"/>
                <a:cs typeface="Arial" panose="020B0604020202020204" pitchFamily="34" charset="0"/>
              </a:rPr>
              <a:t>Weakened immune system and slower recovery from illness</a:t>
            </a:r>
            <a:r>
              <a:rPr lang="en-GB" dirty="0">
                <a:solidFill>
                  <a:srgbClr val="000000"/>
                </a:solidFill>
                <a:latin typeface="Arial" panose="020B0604020202020204" pitchFamily="34" charset="0"/>
                <a:cs typeface="Arial" panose="020B0604020202020204" pitchFamily="34" charset="0"/>
              </a:rPr>
              <a:t> (Baglioni et al, 2022).</a:t>
            </a:r>
          </a:p>
          <a:p>
            <a:pPr marL="285750" indent="-285750" algn="just">
              <a:lnSpc>
                <a:spcPct val="90000"/>
              </a:lnSpc>
              <a:buFont typeface="Arial" panose="020B0604020202020204" pitchFamily="34" charset="0"/>
              <a:buChar char="•"/>
            </a:pPr>
            <a:endParaRPr lang="en-GB" cap="none" dirty="0">
              <a:solidFill>
                <a:srgbClr val="000000"/>
              </a:solidFill>
              <a:latin typeface="Arial" panose="020B0604020202020204" pitchFamily="34" charset="0"/>
              <a:cs typeface="Arial" panose="020B0604020202020204" pitchFamily="34" charset="0"/>
            </a:endParaRPr>
          </a:p>
          <a:p>
            <a:pPr marL="285750" indent="-285750" algn="just">
              <a:lnSpc>
                <a:spcPct val="90000"/>
              </a:lnSpc>
              <a:buFont typeface="Arial" panose="020B0604020202020204" pitchFamily="34" charset="0"/>
              <a:buChar char="•"/>
            </a:pPr>
            <a:r>
              <a:rPr lang="en-GB" cap="none" dirty="0">
                <a:solidFill>
                  <a:srgbClr val="000000"/>
                </a:solidFill>
                <a:latin typeface="Arial" panose="020B0604020202020204" pitchFamily="34" charset="0"/>
                <a:cs typeface="Arial" panose="020B0604020202020204" pitchFamily="34" charset="0"/>
              </a:rPr>
              <a:t>Long-term cognitive decline and decreased overall quality of life</a:t>
            </a:r>
            <a:r>
              <a:rPr lang="en-GB" dirty="0">
                <a:solidFill>
                  <a:srgbClr val="000000"/>
                </a:solidFill>
                <a:latin typeface="Arial" panose="020B0604020202020204" pitchFamily="34" charset="0"/>
                <a:cs typeface="Arial" panose="020B0604020202020204" pitchFamily="34" charset="0"/>
              </a:rPr>
              <a:t> (Khan and Al-Jahdali, 2023).</a:t>
            </a:r>
            <a:endParaRPr lang="en-IN" dirty="0">
              <a:solidFill>
                <a:srgbClr val="000000"/>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8A8CA58A-F89F-9EEF-0628-4E222DB9366B}"/>
              </a:ext>
            </a:extLst>
          </p:cNvPr>
          <p:cNvPicPr>
            <a:picLocks noChangeAspect="1"/>
          </p:cNvPicPr>
          <p:nvPr/>
        </p:nvPicPr>
        <p:blipFill>
          <a:blip r:embed="rId2"/>
          <a:stretch>
            <a:fillRect/>
          </a:stretch>
        </p:blipFill>
        <p:spPr>
          <a:xfrm>
            <a:off x="295970" y="1490304"/>
            <a:ext cx="2804403" cy="3877392"/>
          </a:xfrm>
          <a:prstGeom prst="rect">
            <a:avLst/>
          </a:prstGeom>
        </p:spPr>
      </p:pic>
      <p:sp>
        <p:nvSpPr>
          <p:cNvPr id="3" name="TextBox 2">
            <a:extLst>
              <a:ext uri="{FF2B5EF4-FFF2-40B4-BE49-F238E27FC236}">
                <a16:creationId xmlns:a16="http://schemas.microsoft.com/office/drawing/2014/main" id="{09D51A23-6759-AAEF-360B-A2468FBC4658}"/>
              </a:ext>
            </a:extLst>
          </p:cNvPr>
          <p:cNvSpPr txBox="1"/>
          <p:nvPr/>
        </p:nvSpPr>
        <p:spPr>
          <a:xfrm>
            <a:off x="295970" y="6340929"/>
            <a:ext cx="1056700" cy="369332"/>
          </a:xfrm>
          <a:prstGeom prst="rect">
            <a:avLst/>
          </a:prstGeom>
          <a:noFill/>
        </p:spPr>
        <p:txBody>
          <a:bodyPr wrap="none" rtlCol="0">
            <a:spAutoFit/>
          </a:bodyPr>
          <a:lstStyle/>
          <a:p>
            <a:r>
              <a:rPr lang="en-IN" b="1" dirty="0">
                <a:latin typeface="Arial" panose="020B0604020202020204" pitchFamily="34" charset="0"/>
                <a:cs typeface="Arial" panose="020B0604020202020204" pitchFamily="34" charset="0"/>
              </a:rPr>
              <a:t>-Drashti</a:t>
            </a:r>
          </a:p>
        </p:txBody>
      </p:sp>
    </p:spTree>
    <p:extLst>
      <p:ext uri="{BB962C8B-B14F-4D97-AF65-F5344CB8AC3E}">
        <p14:creationId xmlns:p14="http://schemas.microsoft.com/office/powerpoint/2010/main" val="247070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3AD7572-3870-EFCA-F84A-4A04DF612A0C}"/>
              </a:ext>
            </a:extLst>
          </p:cNvPr>
          <p:cNvSpPr>
            <a:spLocks noGrp="1"/>
          </p:cNvSpPr>
          <p:nvPr>
            <p:ph type="sldNum" sz="quarter" idx="4"/>
          </p:nvPr>
        </p:nvSpPr>
        <p:spPr/>
        <p:txBody>
          <a:bodyPr/>
          <a:lstStyle/>
          <a:p>
            <a:fld id="{58FB4751-880F-D840-AAA9-3A15815CC996}" type="slidenum">
              <a:rPr lang="en-US" smtClean="0"/>
              <a:pPr/>
              <a:t>11</a:t>
            </a:fld>
            <a:endParaRPr lang="en-US" dirty="0"/>
          </a:p>
        </p:txBody>
      </p:sp>
      <p:sp>
        <p:nvSpPr>
          <p:cNvPr id="4" name="TextBox 3">
            <a:extLst>
              <a:ext uri="{FF2B5EF4-FFF2-40B4-BE49-F238E27FC236}">
                <a16:creationId xmlns:a16="http://schemas.microsoft.com/office/drawing/2014/main" id="{984C5590-C774-ABF7-2B78-D7E6D63D593F}"/>
              </a:ext>
            </a:extLst>
          </p:cNvPr>
          <p:cNvSpPr txBox="1"/>
          <p:nvPr/>
        </p:nvSpPr>
        <p:spPr>
          <a:xfrm>
            <a:off x="696686" y="82297"/>
            <a:ext cx="11625942" cy="646331"/>
          </a:xfrm>
          <a:prstGeom prst="rect">
            <a:avLst/>
          </a:prstGeom>
          <a:noFill/>
        </p:spPr>
        <p:txBody>
          <a:bodyPr wrap="square">
            <a:spAutoFit/>
          </a:bodyPr>
          <a:lstStyle/>
          <a:p>
            <a:r>
              <a:rPr lang="en-GB" sz="3600" b="1" u="sng" dirty="0">
                <a:solidFill>
                  <a:srgbClr val="000000"/>
                </a:solidFill>
                <a:latin typeface="Arial" panose="020B0604020202020204" pitchFamily="34" charset="0"/>
                <a:cs typeface="Arial" panose="020B0604020202020204" pitchFamily="34" charset="0"/>
              </a:rPr>
              <a:t>Three Key Aims of the “Sleep Smart” Campaign</a:t>
            </a:r>
            <a:endParaRPr lang="en-IN" sz="3600" b="1" u="sng" dirty="0">
              <a:solidFill>
                <a:srgbClr val="00000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80522F6-D884-B154-B0A2-2E6F0B5E76CE}"/>
              </a:ext>
            </a:extLst>
          </p:cNvPr>
          <p:cNvSpPr txBox="1"/>
          <p:nvPr/>
        </p:nvSpPr>
        <p:spPr>
          <a:xfrm>
            <a:off x="315686" y="1109678"/>
            <a:ext cx="11699530" cy="5355312"/>
          </a:xfrm>
          <a:prstGeom prst="rect">
            <a:avLst/>
          </a:prstGeom>
          <a:noFill/>
        </p:spPr>
        <p:txBody>
          <a:bodyPr wrap="square">
            <a:spAutoFit/>
          </a:bodyPr>
          <a:lstStyle/>
          <a:p>
            <a:pPr marL="285750" indent="-285750" algn="just">
              <a:lnSpc>
                <a:spcPct val="90000"/>
              </a:lnSpc>
              <a:buFont typeface="Arial" panose="020B0604020202020204" pitchFamily="34" charset="0"/>
              <a:buChar char="•"/>
            </a:pPr>
            <a:r>
              <a:rPr lang="en-GB" sz="2000" b="1" u="sng" cap="none" dirty="0">
                <a:latin typeface="Arial" panose="020B0604020202020204" pitchFamily="34" charset="0"/>
                <a:cs typeface="Arial" panose="020B0604020202020204" pitchFamily="34" charset="0"/>
              </a:rPr>
              <a:t>Increase awareness of healthy sleep habits</a:t>
            </a:r>
          </a:p>
          <a:p>
            <a:pPr algn="just">
              <a:lnSpc>
                <a:spcPct val="90000"/>
              </a:lnSpc>
            </a:pPr>
            <a:endParaRPr lang="en-GB" sz="2000" u="sng" cap="none" dirty="0">
              <a:latin typeface="Arial" panose="020B0604020202020204" pitchFamily="34" charset="0"/>
              <a:cs typeface="Arial" panose="020B0604020202020204" pitchFamily="34" charset="0"/>
            </a:endParaRPr>
          </a:p>
          <a:p>
            <a:pPr marL="0" indent="0" algn="just">
              <a:lnSpc>
                <a:spcPct val="90000"/>
              </a:lnSpc>
              <a:buNone/>
            </a:pPr>
            <a:r>
              <a:rPr lang="en-GB" sz="2000" b="1" cap="none" dirty="0">
                <a:latin typeface="Arial" panose="020B0604020202020204" pitchFamily="34" charset="0"/>
                <a:cs typeface="Arial" panose="020B0604020202020204" pitchFamily="34" charset="0"/>
              </a:rPr>
              <a:t>Benefit: </a:t>
            </a:r>
            <a:r>
              <a:rPr lang="en-GB" sz="2000" cap="none" dirty="0">
                <a:latin typeface="Arial" panose="020B0604020202020204" pitchFamily="34" charset="0"/>
                <a:cs typeface="Arial" panose="020B0604020202020204" pitchFamily="34" charset="0"/>
              </a:rPr>
              <a:t>Young adults understand the importance of sleep for well-being and productivity.</a:t>
            </a:r>
          </a:p>
          <a:p>
            <a:pPr marL="0" indent="0" algn="just">
              <a:lnSpc>
                <a:spcPct val="90000"/>
              </a:lnSpc>
              <a:buNone/>
            </a:pPr>
            <a:endParaRPr lang="en-GB" sz="2000" cap="none" dirty="0">
              <a:latin typeface="Arial" panose="020B0604020202020204" pitchFamily="34" charset="0"/>
              <a:cs typeface="Arial" panose="020B0604020202020204" pitchFamily="34" charset="0"/>
            </a:endParaRPr>
          </a:p>
          <a:p>
            <a:pPr marL="0" indent="0" algn="just">
              <a:lnSpc>
                <a:spcPct val="90000"/>
              </a:lnSpc>
              <a:buNone/>
            </a:pPr>
            <a:r>
              <a:rPr lang="en-GB" sz="2000" b="1" cap="none" dirty="0">
                <a:latin typeface="Arial" panose="020B0604020202020204" pitchFamily="34" charset="0"/>
                <a:cs typeface="Arial" panose="020B0604020202020204" pitchFamily="34" charset="0"/>
              </a:rPr>
              <a:t>Measurement: </a:t>
            </a:r>
            <a:r>
              <a:rPr lang="en-GB" sz="2000" cap="none" dirty="0">
                <a:latin typeface="Arial" panose="020B0604020202020204" pitchFamily="34" charset="0"/>
                <a:cs typeface="Arial" panose="020B0604020202020204" pitchFamily="34" charset="0"/>
              </a:rPr>
              <a:t>Pre/post-campaign quiz showing at least 50% improvement in knowledge.</a:t>
            </a:r>
          </a:p>
          <a:p>
            <a:pPr marL="0" indent="0" algn="just">
              <a:lnSpc>
                <a:spcPct val="90000"/>
              </a:lnSpc>
              <a:buNone/>
            </a:pPr>
            <a:endParaRPr lang="en-GB" sz="2000" cap="none" dirty="0">
              <a:latin typeface="Arial" panose="020B0604020202020204" pitchFamily="34" charset="0"/>
              <a:cs typeface="Arial" panose="020B0604020202020204" pitchFamily="34" charset="0"/>
            </a:endParaRPr>
          </a:p>
          <a:p>
            <a:pPr marL="285750" indent="-285750" algn="just">
              <a:lnSpc>
                <a:spcPct val="90000"/>
              </a:lnSpc>
              <a:buFont typeface="Arial" panose="020B0604020202020204" pitchFamily="34" charset="0"/>
              <a:buChar char="•"/>
            </a:pPr>
            <a:r>
              <a:rPr lang="en-GB" sz="2000" b="1" u="sng" cap="none" dirty="0">
                <a:latin typeface="Arial" panose="020B0604020202020204" pitchFamily="34" charset="0"/>
                <a:cs typeface="Arial" panose="020B0604020202020204" pitchFamily="34" charset="0"/>
              </a:rPr>
              <a:t>Promote consistent sleep routines</a:t>
            </a:r>
          </a:p>
          <a:p>
            <a:pPr algn="just">
              <a:lnSpc>
                <a:spcPct val="90000"/>
              </a:lnSpc>
            </a:pPr>
            <a:endParaRPr lang="en-GB" sz="2000" u="sng" cap="none" dirty="0">
              <a:latin typeface="Arial" panose="020B0604020202020204" pitchFamily="34" charset="0"/>
              <a:cs typeface="Arial" panose="020B0604020202020204" pitchFamily="34" charset="0"/>
            </a:endParaRPr>
          </a:p>
          <a:p>
            <a:pPr marL="0" indent="0" algn="just">
              <a:lnSpc>
                <a:spcPct val="90000"/>
              </a:lnSpc>
              <a:buNone/>
            </a:pPr>
            <a:r>
              <a:rPr lang="en-GB" sz="2000" b="1" cap="none" dirty="0">
                <a:latin typeface="Arial" panose="020B0604020202020204" pitchFamily="34" charset="0"/>
                <a:cs typeface="Arial" panose="020B0604020202020204" pitchFamily="34" charset="0"/>
              </a:rPr>
              <a:t>Benefit: </a:t>
            </a:r>
            <a:r>
              <a:rPr lang="en-GB" sz="2000" cap="none" dirty="0">
                <a:latin typeface="Arial" panose="020B0604020202020204" pitchFamily="34" charset="0"/>
                <a:cs typeface="Arial" panose="020B0604020202020204" pitchFamily="34" charset="0"/>
              </a:rPr>
              <a:t>Establishing regular bedtime/wake-up patterns improves daily focus and energy.</a:t>
            </a:r>
          </a:p>
          <a:p>
            <a:pPr marL="0" indent="0" algn="just">
              <a:lnSpc>
                <a:spcPct val="90000"/>
              </a:lnSpc>
              <a:buNone/>
            </a:pPr>
            <a:endParaRPr lang="en-GB" sz="2000" cap="none" dirty="0">
              <a:latin typeface="Arial" panose="020B0604020202020204" pitchFamily="34" charset="0"/>
              <a:cs typeface="Arial" panose="020B0604020202020204" pitchFamily="34" charset="0"/>
            </a:endParaRPr>
          </a:p>
          <a:p>
            <a:pPr marL="0" indent="0" algn="just">
              <a:lnSpc>
                <a:spcPct val="90000"/>
              </a:lnSpc>
              <a:buNone/>
            </a:pPr>
            <a:r>
              <a:rPr lang="en-GB" sz="2000" b="1" cap="none" dirty="0">
                <a:latin typeface="Arial" panose="020B0604020202020204" pitchFamily="34" charset="0"/>
                <a:cs typeface="Arial" panose="020B0604020202020204" pitchFamily="34" charset="0"/>
              </a:rPr>
              <a:t>Measurement: </a:t>
            </a:r>
            <a:r>
              <a:rPr lang="en-GB" sz="2000" cap="none" dirty="0">
                <a:latin typeface="Arial" panose="020B0604020202020204" pitchFamily="34" charset="0"/>
                <a:cs typeface="Arial" panose="020B0604020202020204" pitchFamily="34" charset="0"/>
              </a:rPr>
              <a:t>Self-reported tracking logs showing 75% of participants maintain a regular schedule by week 8.</a:t>
            </a:r>
          </a:p>
          <a:p>
            <a:pPr marL="0" indent="0" algn="just">
              <a:lnSpc>
                <a:spcPct val="90000"/>
              </a:lnSpc>
              <a:buNone/>
            </a:pPr>
            <a:endParaRPr lang="en-GB" sz="2000" b="1" u="sng" cap="none" dirty="0">
              <a:latin typeface="Arial" panose="020B0604020202020204" pitchFamily="34" charset="0"/>
              <a:cs typeface="Arial" panose="020B0604020202020204" pitchFamily="34" charset="0"/>
            </a:endParaRPr>
          </a:p>
          <a:p>
            <a:pPr marL="285750" indent="-285750" algn="just">
              <a:lnSpc>
                <a:spcPct val="90000"/>
              </a:lnSpc>
              <a:buFont typeface="Arial" panose="020B0604020202020204" pitchFamily="34" charset="0"/>
              <a:buChar char="•"/>
            </a:pPr>
            <a:r>
              <a:rPr lang="en-GB" sz="2000" b="1" i="1" u="sng" cap="none" dirty="0">
                <a:latin typeface="Arial" panose="020B0604020202020204" pitchFamily="34" charset="0"/>
                <a:cs typeface="Arial" panose="020B0604020202020204" pitchFamily="34" charset="0"/>
              </a:rPr>
              <a:t>Improve overall well-being and mental health</a:t>
            </a:r>
          </a:p>
          <a:p>
            <a:pPr algn="just">
              <a:lnSpc>
                <a:spcPct val="90000"/>
              </a:lnSpc>
            </a:pPr>
            <a:endParaRPr lang="en-GB" sz="2000" i="1" cap="none" dirty="0">
              <a:latin typeface="Arial" panose="020B0604020202020204" pitchFamily="34" charset="0"/>
              <a:cs typeface="Arial" panose="020B0604020202020204" pitchFamily="34" charset="0"/>
            </a:endParaRPr>
          </a:p>
          <a:p>
            <a:pPr marL="0" indent="0" algn="just">
              <a:lnSpc>
                <a:spcPct val="90000"/>
              </a:lnSpc>
              <a:buNone/>
            </a:pPr>
            <a:r>
              <a:rPr lang="en-GB" sz="2000" b="1" cap="none" dirty="0">
                <a:latin typeface="Arial" panose="020B0604020202020204" pitchFamily="34" charset="0"/>
                <a:cs typeface="Arial" panose="020B0604020202020204" pitchFamily="34" charset="0"/>
              </a:rPr>
              <a:t>Benefit:</a:t>
            </a:r>
            <a:r>
              <a:rPr lang="en-GB" sz="2000" cap="none" dirty="0">
                <a:latin typeface="Arial" panose="020B0604020202020204" pitchFamily="34" charset="0"/>
                <a:cs typeface="Arial" panose="020B0604020202020204" pitchFamily="34" charset="0"/>
              </a:rPr>
              <a:t> Better sleep supports mood, stress management, and long-term health outcomes.</a:t>
            </a:r>
          </a:p>
          <a:p>
            <a:pPr marL="0" indent="0" algn="just">
              <a:lnSpc>
                <a:spcPct val="90000"/>
              </a:lnSpc>
              <a:buNone/>
            </a:pPr>
            <a:endParaRPr lang="en-GB" sz="2000" cap="none" dirty="0">
              <a:latin typeface="Arial" panose="020B0604020202020204" pitchFamily="34" charset="0"/>
              <a:cs typeface="Arial" panose="020B0604020202020204" pitchFamily="34" charset="0"/>
            </a:endParaRPr>
          </a:p>
          <a:p>
            <a:pPr marL="0" indent="0" algn="just">
              <a:lnSpc>
                <a:spcPct val="90000"/>
              </a:lnSpc>
              <a:buNone/>
            </a:pPr>
            <a:r>
              <a:rPr lang="en-GB" sz="2000" b="1" cap="none" dirty="0">
                <a:latin typeface="Arial" panose="020B0604020202020204" pitchFamily="34" charset="0"/>
                <a:cs typeface="Arial" panose="020B0604020202020204" pitchFamily="34" charset="0"/>
              </a:rPr>
              <a:t>Measurement: </a:t>
            </a:r>
            <a:r>
              <a:rPr lang="en-GB" sz="2000" cap="none" dirty="0">
                <a:latin typeface="Arial" panose="020B0604020202020204" pitchFamily="34" charset="0"/>
                <a:cs typeface="Arial" panose="020B0604020202020204" pitchFamily="34" charset="0"/>
              </a:rPr>
              <a:t>Participant surveys showing an increase in energy, focus, and mood scores post-programme</a:t>
            </a:r>
            <a:r>
              <a:rPr lang="en-GB" sz="1800" cap="none" dirty="0"/>
              <a:t>.</a:t>
            </a:r>
          </a:p>
        </p:txBody>
      </p:sp>
    </p:spTree>
    <p:extLst>
      <p:ext uri="{BB962C8B-B14F-4D97-AF65-F5344CB8AC3E}">
        <p14:creationId xmlns:p14="http://schemas.microsoft.com/office/powerpoint/2010/main" val="37256379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9DDA35E-039A-D344-0716-C654987C1B0D}"/>
              </a:ext>
            </a:extLst>
          </p:cNvPr>
          <p:cNvSpPr>
            <a:spLocks noGrp="1"/>
          </p:cNvSpPr>
          <p:nvPr>
            <p:ph type="sldNum" sz="quarter" idx="4"/>
          </p:nvPr>
        </p:nvSpPr>
        <p:spPr/>
        <p:txBody>
          <a:bodyPr/>
          <a:lstStyle/>
          <a:p>
            <a:fld id="{58FB4751-880F-D840-AAA9-3A15815CC996}" type="slidenum">
              <a:rPr lang="en-US" smtClean="0"/>
              <a:pPr/>
              <a:t>12</a:t>
            </a:fld>
            <a:endParaRPr lang="en-US" dirty="0"/>
          </a:p>
        </p:txBody>
      </p:sp>
      <p:pic>
        <p:nvPicPr>
          <p:cNvPr id="3" name="Picture 2">
            <a:extLst>
              <a:ext uri="{FF2B5EF4-FFF2-40B4-BE49-F238E27FC236}">
                <a16:creationId xmlns:a16="http://schemas.microsoft.com/office/drawing/2014/main" id="{CB94E5D1-8776-33BC-01B4-949BAD857F02}"/>
              </a:ext>
            </a:extLst>
          </p:cNvPr>
          <p:cNvPicPr>
            <a:picLocks noChangeAspect="1"/>
          </p:cNvPicPr>
          <p:nvPr/>
        </p:nvPicPr>
        <p:blipFill>
          <a:blip r:embed="rId2"/>
          <a:stretch>
            <a:fillRect/>
          </a:stretch>
        </p:blipFill>
        <p:spPr>
          <a:xfrm>
            <a:off x="4724400" y="0"/>
            <a:ext cx="7467600" cy="6858000"/>
          </a:xfrm>
          <a:prstGeom prst="rect">
            <a:avLst/>
          </a:prstGeom>
        </p:spPr>
      </p:pic>
      <p:sp>
        <p:nvSpPr>
          <p:cNvPr id="5" name="TextBox 4">
            <a:extLst>
              <a:ext uri="{FF2B5EF4-FFF2-40B4-BE49-F238E27FC236}">
                <a16:creationId xmlns:a16="http://schemas.microsoft.com/office/drawing/2014/main" id="{5A5A67A8-5311-E855-B43B-6B78FD129D62}"/>
              </a:ext>
            </a:extLst>
          </p:cNvPr>
          <p:cNvSpPr txBox="1"/>
          <p:nvPr/>
        </p:nvSpPr>
        <p:spPr>
          <a:xfrm>
            <a:off x="631371" y="2667000"/>
            <a:ext cx="2907142" cy="1015663"/>
          </a:xfrm>
          <a:prstGeom prst="rect">
            <a:avLst/>
          </a:prstGeom>
          <a:noFill/>
        </p:spPr>
        <p:txBody>
          <a:bodyPr wrap="none" rtlCol="0">
            <a:spAutoFit/>
          </a:bodyPr>
          <a:lstStyle/>
          <a:p>
            <a:r>
              <a:rPr lang="en-IN" sz="6000" b="1" dirty="0">
                <a:solidFill>
                  <a:srgbClr val="000000"/>
                </a:solidFill>
                <a:latin typeface="Arial" panose="020B0604020202020204" pitchFamily="34" charset="0"/>
                <a:cs typeface="Arial" panose="020B0604020202020204" pitchFamily="34" charset="0"/>
              </a:rPr>
              <a:t>TASK-2</a:t>
            </a:r>
          </a:p>
        </p:txBody>
      </p:sp>
    </p:spTree>
    <p:extLst>
      <p:ext uri="{BB962C8B-B14F-4D97-AF65-F5344CB8AC3E}">
        <p14:creationId xmlns:p14="http://schemas.microsoft.com/office/powerpoint/2010/main" val="28766468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506FF1B-62A1-990F-B7DD-E7212B2B50E0}"/>
              </a:ext>
            </a:extLst>
          </p:cNvPr>
          <p:cNvPicPr>
            <a:picLocks noChangeAspect="1"/>
          </p:cNvPicPr>
          <p:nvPr/>
        </p:nvPicPr>
        <p:blipFill>
          <a:blip r:embed="rId2"/>
          <a:stretch>
            <a:fillRect/>
          </a:stretch>
        </p:blipFill>
        <p:spPr>
          <a:xfrm>
            <a:off x="6868886" y="0"/>
            <a:ext cx="5323114" cy="6858000"/>
          </a:xfrm>
          <a:prstGeom prst="rect">
            <a:avLst/>
          </a:prstGeom>
        </p:spPr>
      </p:pic>
      <p:sp>
        <p:nvSpPr>
          <p:cNvPr id="3" name="TextBox 2">
            <a:extLst>
              <a:ext uri="{FF2B5EF4-FFF2-40B4-BE49-F238E27FC236}">
                <a16:creationId xmlns:a16="http://schemas.microsoft.com/office/drawing/2014/main" id="{0FE49ACB-DA87-7C55-F395-9D5B2418866B}"/>
              </a:ext>
            </a:extLst>
          </p:cNvPr>
          <p:cNvSpPr txBox="1"/>
          <p:nvPr/>
        </p:nvSpPr>
        <p:spPr>
          <a:xfrm>
            <a:off x="1545772" y="123578"/>
            <a:ext cx="4367158" cy="954107"/>
          </a:xfrm>
          <a:prstGeom prst="rect">
            <a:avLst/>
          </a:prstGeom>
          <a:noFill/>
        </p:spPr>
        <p:txBody>
          <a:bodyPr wrap="none" rtlCol="0">
            <a:spAutoFit/>
          </a:bodyPr>
          <a:lstStyle/>
          <a:p>
            <a:r>
              <a:rPr lang="en-IN" sz="2800" b="1" u="sng" dirty="0">
                <a:solidFill>
                  <a:srgbClr val="000000"/>
                </a:solidFill>
                <a:latin typeface="Arial" panose="020B0604020202020204" pitchFamily="34" charset="0"/>
                <a:cs typeface="Arial" panose="020B0604020202020204" pitchFamily="34" charset="0"/>
              </a:rPr>
              <a:t>TYPES OF EVALUATION</a:t>
            </a:r>
          </a:p>
          <a:p>
            <a:endParaRPr lang="en-IN" sz="2800" dirty="0"/>
          </a:p>
        </p:txBody>
      </p:sp>
      <p:sp>
        <p:nvSpPr>
          <p:cNvPr id="4" name="TextBox 3">
            <a:extLst>
              <a:ext uri="{FF2B5EF4-FFF2-40B4-BE49-F238E27FC236}">
                <a16:creationId xmlns:a16="http://schemas.microsoft.com/office/drawing/2014/main" id="{D52828C5-B966-6CCB-0068-0871723C34CD}"/>
              </a:ext>
            </a:extLst>
          </p:cNvPr>
          <p:cNvSpPr txBox="1"/>
          <p:nvPr/>
        </p:nvSpPr>
        <p:spPr>
          <a:xfrm>
            <a:off x="217716" y="903514"/>
            <a:ext cx="6651170" cy="6740307"/>
          </a:xfrm>
          <a:prstGeom prst="rect">
            <a:avLst/>
          </a:prstGeom>
          <a:noFill/>
        </p:spPr>
        <p:txBody>
          <a:bodyPr wrap="square" rtlCol="0">
            <a:spAutoFit/>
          </a:bodyPr>
          <a:lstStyle/>
          <a:p>
            <a:pPr marL="342900" indent="-342900">
              <a:buFont typeface="Wingdings" panose="05000000000000000000" pitchFamily="2" charset="2"/>
              <a:buChar char="q"/>
            </a:pPr>
            <a:r>
              <a:rPr lang="en-IN" sz="2000" b="1" dirty="0">
                <a:solidFill>
                  <a:srgbClr val="000000"/>
                </a:solidFill>
                <a:latin typeface="Arial" panose="020B0604020202020204" pitchFamily="34" charset="0"/>
                <a:cs typeface="Arial" panose="020B0604020202020204" pitchFamily="34" charset="0"/>
              </a:rPr>
              <a:t>FORMATIVE EVALUATION </a:t>
            </a:r>
            <a:r>
              <a:rPr lang="en-IN" sz="2000" dirty="0">
                <a:solidFill>
                  <a:srgbClr val="000000"/>
                </a:solidFill>
                <a:latin typeface="Arial" panose="020B0604020202020204" pitchFamily="34" charset="0"/>
                <a:cs typeface="Arial" panose="020B0604020202020204" pitchFamily="34" charset="0"/>
              </a:rPr>
              <a:t>: </a:t>
            </a:r>
            <a:r>
              <a:rPr lang="en-US" sz="2000" dirty="0">
                <a:solidFill>
                  <a:srgbClr val="000000"/>
                </a:solidFill>
                <a:latin typeface="Arial" panose="020B0604020202020204" pitchFamily="34" charset="0"/>
                <a:cs typeface="Arial" panose="020B0604020202020204" pitchFamily="34" charset="0"/>
              </a:rPr>
              <a:t>To assess the planning and design design phase of the sleep hygiene campaign before it is fully implemented .</a:t>
            </a:r>
            <a:endParaRPr lang="en-IN" sz="2000" dirty="0">
              <a:solidFill>
                <a:srgbClr val="000000"/>
              </a:solidFill>
              <a:latin typeface="Arial" panose="020B0604020202020204" pitchFamily="34" charset="0"/>
              <a:cs typeface="Arial" panose="020B0604020202020204" pitchFamily="34" charset="0"/>
            </a:endParaRPr>
          </a:p>
          <a:p>
            <a:r>
              <a:rPr lang="en-US" sz="2000" dirty="0">
                <a:solidFill>
                  <a:srgbClr val="000000"/>
                </a:solidFill>
                <a:latin typeface="Arial" panose="020B0604020202020204" pitchFamily="34" charset="0"/>
                <a:cs typeface="Arial" panose="020B0604020202020204" pitchFamily="34" charset="0"/>
              </a:rPr>
              <a:t>		    		-</a:t>
            </a:r>
            <a:r>
              <a:rPr lang="en-IN" dirty="0">
                <a:solidFill>
                  <a:srgbClr val="000000"/>
                </a:solidFill>
                <a:latin typeface="Arial" panose="020B0604020202020204" pitchFamily="34" charset="0"/>
                <a:cs typeface="Arial" panose="020B0604020202020204" pitchFamily="34" charset="0"/>
              </a:rPr>
              <a:t> </a:t>
            </a:r>
            <a:r>
              <a:rPr lang="en-IN" b="1" dirty="0">
                <a:solidFill>
                  <a:srgbClr val="000000"/>
                </a:solidFill>
                <a:latin typeface="Arial" panose="020B0604020202020204" pitchFamily="34" charset="0"/>
                <a:cs typeface="Arial" panose="020B0604020202020204" pitchFamily="34" charset="0"/>
              </a:rPr>
              <a:t> (Stufflebeam, 2001)</a:t>
            </a:r>
            <a:endParaRPr lang="en-US" sz="2000" b="1" dirty="0">
              <a:solidFill>
                <a:srgbClr val="000000"/>
              </a:solidFill>
              <a:latin typeface="Arial" panose="020B0604020202020204" pitchFamily="34" charset="0"/>
              <a:cs typeface="Arial" panose="020B0604020202020204" pitchFamily="34" charset="0"/>
            </a:endParaRPr>
          </a:p>
          <a:p>
            <a:endParaRPr lang="en-IN" sz="2000" dirty="0">
              <a:solidFill>
                <a:srgbClr val="000000"/>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q"/>
            </a:pPr>
            <a:r>
              <a:rPr lang="en-IN" sz="2000" b="1" dirty="0">
                <a:solidFill>
                  <a:srgbClr val="000000"/>
                </a:solidFill>
                <a:latin typeface="Arial" panose="020B0604020202020204" pitchFamily="34" charset="0"/>
                <a:cs typeface="Arial" panose="020B0604020202020204" pitchFamily="34" charset="0"/>
              </a:rPr>
              <a:t>PROCESS EVALUATION:</a:t>
            </a:r>
            <a:r>
              <a:rPr lang="en-IN" sz="2000" dirty="0">
                <a:solidFill>
                  <a:srgbClr val="000000"/>
                </a:solidFill>
                <a:latin typeface="Arial" panose="020B0604020202020204" pitchFamily="34" charset="0"/>
                <a:cs typeface="Arial" panose="020B0604020202020204" pitchFamily="34" charset="0"/>
              </a:rPr>
              <a:t> To evaluate the campaigns execution and ascertain whether the intended audience was reached .</a:t>
            </a:r>
          </a:p>
          <a:p>
            <a:r>
              <a:rPr lang="en-IN" sz="2000" dirty="0">
                <a:solidFill>
                  <a:srgbClr val="000000"/>
                </a:solidFill>
                <a:latin typeface="Arial" panose="020B0604020202020204" pitchFamily="34" charset="0"/>
                <a:cs typeface="Arial" panose="020B0604020202020204" pitchFamily="34" charset="0"/>
              </a:rPr>
              <a:t>                              -</a:t>
            </a:r>
            <a:r>
              <a:rPr lang="en-US" b="1" dirty="0">
                <a:solidFill>
                  <a:srgbClr val="000000"/>
                </a:solidFill>
                <a:latin typeface="Arial" panose="020B0604020202020204" pitchFamily="34" charset="0"/>
                <a:cs typeface="Arial" panose="020B0604020202020204" pitchFamily="34" charset="0"/>
              </a:rPr>
              <a:t>(Kotler, Roberto and Lee, 2002)</a:t>
            </a:r>
            <a:endParaRPr lang="en-IN" sz="2000" b="1" dirty="0">
              <a:solidFill>
                <a:srgbClr val="000000"/>
              </a:solidFill>
              <a:latin typeface="Arial" panose="020B0604020202020204" pitchFamily="34" charset="0"/>
              <a:cs typeface="Arial" panose="020B0604020202020204" pitchFamily="34" charset="0"/>
            </a:endParaRPr>
          </a:p>
          <a:p>
            <a:endParaRPr lang="en-IN" sz="2000" dirty="0">
              <a:solidFill>
                <a:srgbClr val="000000"/>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q"/>
            </a:pPr>
            <a:r>
              <a:rPr lang="en-IN" sz="2000" b="1" dirty="0">
                <a:solidFill>
                  <a:srgbClr val="000000"/>
                </a:solidFill>
                <a:latin typeface="Arial" panose="020B0604020202020204" pitchFamily="34" charset="0"/>
                <a:cs typeface="Arial" panose="020B0604020202020204" pitchFamily="34" charset="0"/>
              </a:rPr>
              <a:t>OUTCOME EVALUATION : : </a:t>
            </a:r>
            <a:r>
              <a:rPr lang="en-IN" sz="2000" dirty="0">
                <a:solidFill>
                  <a:srgbClr val="000000"/>
                </a:solidFill>
                <a:latin typeface="Arial" panose="020B0604020202020204" pitchFamily="34" charset="0"/>
                <a:cs typeface="Arial" panose="020B0604020202020204" pitchFamily="34" charset="0"/>
              </a:rPr>
              <a:t>To assess the campaigns immediate effects well as shifts in knowledge , attitudes,, or behaviour linked to sleep hygiene.</a:t>
            </a:r>
          </a:p>
          <a:p>
            <a:r>
              <a:rPr lang="en-IN" sz="2000" b="1" dirty="0">
                <a:solidFill>
                  <a:srgbClr val="000000"/>
                </a:solidFill>
                <a:latin typeface="Arial" panose="020B0604020202020204" pitchFamily="34" charset="0"/>
                <a:cs typeface="Arial" panose="020B0604020202020204" pitchFamily="34" charset="0"/>
              </a:rPr>
              <a:t>                                        	-</a:t>
            </a:r>
            <a:r>
              <a:rPr lang="en-IN" b="1" dirty="0">
                <a:solidFill>
                  <a:srgbClr val="000000"/>
                </a:solidFill>
                <a:latin typeface="Arial" panose="020B0604020202020204" pitchFamily="34" charset="0"/>
                <a:cs typeface="Arial" panose="020B0604020202020204" pitchFamily="34" charset="0"/>
              </a:rPr>
              <a:t> (Larson, 2000)</a:t>
            </a:r>
            <a:endParaRPr lang="en-IN" sz="2000" b="1" dirty="0">
              <a:solidFill>
                <a:srgbClr val="000000"/>
              </a:solidFill>
              <a:latin typeface="Arial" panose="020B0604020202020204" pitchFamily="34" charset="0"/>
              <a:cs typeface="Arial" panose="020B0604020202020204" pitchFamily="34" charset="0"/>
            </a:endParaRPr>
          </a:p>
          <a:p>
            <a:r>
              <a:rPr lang="en-IN" sz="2000" dirty="0">
                <a:solidFill>
                  <a:srgbClr val="000000"/>
                </a:solidFill>
                <a:latin typeface="Arial" panose="020B0604020202020204" pitchFamily="34" charset="0"/>
                <a:cs typeface="Arial" panose="020B0604020202020204" pitchFamily="34" charset="0"/>
              </a:rPr>
              <a:t> 		</a:t>
            </a:r>
          </a:p>
          <a:p>
            <a:endParaRPr lang="en-IN"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q"/>
            </a:pPr>
            <a:endParaRPr lang="en-IN" sz="2000" dirty="0">
              <a:latin typeface="Arial" panose="020B0604020202020204" pitchFamily="34" charset="0"/>
              <a:cs typeface="Arial" panose="020B0604020202020204" pitchFamily="34" charset="0"/>
            </a:endParaRPr>
          </a:p>
          <a:p>
            <a:r>
              <a:rPr lang="en-IN" b="1" dirty="0">
                <a:latin typeface="Arial" panose="020B0604020202020204" pitchFamily="34" charset="0"/>
                <a:cs typeface="Arial" panose="020B0604020202020204" pitchFamily="34" charset="0"/>
              </a:rPr>
              <a:t>-Riddhi</a:t>
            </a:r>
            <a:endParaRPr lang="en-IN" dirty="0">
              <a:latin typeface="Times New Roman" panose="02020603050405020304" pitchFamily="18" charset="0"/>
              <a:cs typeface="Times New Roman" panose="02020603050405020304" pitchFamily="18" charset="0"/>
            </a:endParaRPr>
          </a:p>
          <a:p>
            <a:endParaRPr lang="en-US" dirty="0"/>
          </a:p>
          <a:p>
            <a:r>
              <a:rPr lang="en-US" dirty="0"/>
              <a:t>                                                                  	  </a:t>
            </a:r>
            <a:r>
              <a:rPr lang="en-IN" dirty="0">
                <a:latin typeface="Times New Roman" panose="02020603050405020304" pitchFamily="18" charset="0"/>
                <a:cs typeface="Times New Roman" panose="02020603050405020304" pitchFamily="18" charset="0"/>
              </a:rPr>
              <a:t>                                                                 </a:t>
            </a:r>
          </a:p>
          <a:p>
            <a:endParaRPr lang="en-IN" dirty="0"/>
          </a:p>
        </p:txBody>
      </p:sp>
    </p:spTree>
    <p:extLst>
      <p:ext uri="{BB962C8B-B14F-4D97-AF65-F5344CB8AC3E}">
        <p14:creationId xmlns:p14="http://schemas.microsoft.com/office/powerpoint/2010/main" val="21798804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BF4D678-96B1-2303-02A0-5932D3C9316B}"/>
              </a:ext>
            </a:extLst>
          </p:cNvPr>
          <p:cNvPicPr>
            <a:picLocks noChangeAspect="1"/>
          </p:cNvPicPr>
          <p:nvPr/>
        </p:nvPicPr>
        <p:blipFill>
          <a:blip r:embed="rId2"/>
          <a:stretch>
            <a:fillRect/>
          </a:stretch>
        </p:blipFill>
        <p:spPr>
          <a:xfrm>
            <a:off x="9133114" y="0"/>
            <a:ext cx="3058886" cy="3341914"/>
          </a:xfrm>
          <a:prstGeom prst="rect">
            <a:avLst/>
          </a:prstGeom>
        </p:spPr>
      </p:pic>
      <p:pic>
        <p:nvPicPr>
          <p:cNvPr id="3" name="Picture 2">
            <a:extLst>
              <a:ext uri="{FF2B5EF4-FFF2-40B4-BE49-F238E27FC236}">
                <a16:creationId xmlns:a16="http://schemas.microsoft.com/office/drawing/2014/main" id="{9AE29DEA-B69B-451B-CDE6-B5BC7264026C}"/>
              </a:ext>
            </a:extLst>
          </p:cNvPr>
          <p:cNvPicPr>
            <a:picLocks noChangeAspect="1"/>
          </p:cNvPicPr>
          <p:nvPr/>
        </p:nvPicPr>
        <p:blipFill>
          <a:blip r:embed="rId3"/>
          <a:stretch>
            <a:fillRect/>
          </a:stretch>
        </p:blipFill>
        <p:spPr>
          <a:xfrm>
            <a:off x="9133114" y="3341914"/>
            <a:ext cx="3058886" cy="3504733"/>
          </a:xfrm>
          <a:prstGeom prst="rect">
            <a:avLst/>
          </a:prstGeom>
        </p:spPr>
      </p:pic>
      <p:sp>
        <p:nvSpPr>
          <p:cNvPr id="4" name="TextBox 3">
            <a:extLst>
              <a:ext uri="{FF2B5EF4-FFF2-40B4-BE49-F238E27FC236}">
                <a16:creationId xmlns:a16="http://schemas.microsoft.com/office/drawing/2014/main" id="{40B35C77-53C0-1DFF-7298-22A3F9B4B8F1}"/>
              </a:ext>
            </a:extLst>
          </p:cNvPr>
          <p:cNvSpPr txBox="1"/>
          <p:nvPr/>
        </p:nvSpPr>
        <p:spPr>
          <a:xfrm>
            <a:off x="1709059" y="0"/>
            <a:ext cx="6559809" cy="1077218"/>
          </a:xfrm>
          <a:prstGeom prst="rect">
            <a:avLst/>
          </a:prstGeom>
          <a:noFill/>
        </p:spPr>
        <p:txBody>
          <a:bodyPr wrap="none" rtlCol="0">
            <a:spAutoFit/>
          </a:bodyPr>
          <a:lstStyle/>
          <a:p>
            <a:r>
              <a:rPr lang="en-IN" sz="3200" u="sng" dirty="0">
                <a:solidFill>
                  <a:srgbClr val="000000"/>
                </a:solidFill>
                <a:latin typeface="Arial" panose="020B0604020202020204" pitchFamily="34" charset="0"/>
                <a:cs typeface="Arial" panose="020B0604020202020204" pitchFamily="34" charset="0"/>
              </a:rPr>
              <a:t>Measurements of aim achievement</a:t>
            </a:r>
          </a:p>
          <a:p>
            <a:endParaRPr lang="en-IN" sz="3200" dirty="0">
              <a:solidFill>
                <a:schemeClr val="accent6"/>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58BB471-F4B0-9913-43F8-D82782D207B1}"/>
              </a:ext>
            </a:extLst>
          </p:cNvPr>
          <p:cNvSpPr txBox="1"/>
          <p:nvPr/>
        </p:nvSpPr>
        <p:spPr>
          <a:xfrm>
            <a:off x="0" y="543523"/>
            <a:ext cx="9169266" cy="6555641"/>
          </a:xfrm>
          <a:prstGeom prst="rect">
            <a:avLst/>
          </a:prstGeom>
          <a:noFill/>
        </p:spPr>
        <p:txBody>
          <a:bodyPr wrap="square" rtlCol="0">
            <a:spAutoFit/>
          </a:bodyPr>
          <a:lstStyle/>
          <a:p>
            <a:pPr marL="342900" indent="-342900" algn="just">
              <a:buFont typeface="Wingdings" panose="05000000000000000000" pitchFamily="2" charset="2"/>
              <a:buChar char="q"/>
            </a:pPr>
            <a:r>
              <a:rPr lang="en-IN" sz="2000" b="1" dirty="0">
                <a:solidFill>
                  <a:srgbClr val="000000"/>
                </a:solidFill>
                <a:latin typeface="Arial" panose="020B0604020202020204" pitchFamily="34" charset="0"/>
                <a:cs typeface="Arial" panose="020B0604020202020204" pitchFamily="34" charset="0"/>
              </a:rPr>
              <a:t>Sleep diaries </a:t>
            </a:r>
            <a:r>
              <a:rPr lang="en-IN" sz="2000" dirty="0">
                <a:solidFill>
                  <a:srgbClr val="000000"/>
                </a:solidFill>
                <a:latin typeface="Arial" panose="020B0604020202020204" pitchFamily="34" charset="0"/>
                <a:cs typeface="Arial" panose="020B0604020202020204" pitchFamily="34" charset="0"/>
              </a:rPr>
              <a:t>: participants can collect objective data on how their</a:t>
            </a:r>
          </a:p>
          <a:p>
            <a:pPr algn="just"/>
            <a:r>
              <a:rPr lang="en-IN" sz="2000" dirty="0">
                <a:solidFill>
                  <a:srgbClr val="000000"/>
                </a:solidFill>
                <a:latin typeface="Arial" panose="020B0604020202020204" pitchFamily="34" charset="0"/>
                <a:cs typeface="Arial" panose="020B0604020202020204" pitchFamily="34" charset="0"/>
              </a:rPr>
              <a:t> children's Bedtime routine, sleep duration , and screen time have changed</a:t>
            </a:r>
          </a:p>
          <a:p>
            <a:pPr algn="just"/>
            <a:r>
              <a:rPr lang="en-IN" sz="2000" dirty="0">
                <a:solidFill>
                  <a:srgbClr val="000000"/>
                </a:solidFill>
                <a:latin typeface="Arial" panose="020B0604020202020204" pitchFamily="34" charset="0"/>
                <a:cs typeface="Arial" panose="020B0604020202020204" pitchFamily="34" charset="0"/>
              </a:rPr>
              <a:t> by recording .Their children's sleeping patterns both before and after the</a:t>
            </a:r>
          </a:p>
          <a:p>
            <a:pPr algn="just"/>
            <a:r>
              <a:rPr lang="en-IN" sz="2000" dirty="0">
                <a:solidFill>
                  <a:srgbClr val="000000"/>
                </a:solidFill>
                <a:latin typeface="Arial" panose="020B0604020202020204" pitchFamily="34" charset="0"/>
                <a:cs typeface="Arial" panose="020B0604020202020204" pitchFamily="34" charset="0"/>
              </a:rPr>
              <a:t> campaign .</a:t>
            </a:r>
          </a:p>
          <a:p>
            <a:pPr algn="just"/>
            <a:endParaRPr lang="en-IN" sz="2000" dirty="0">
              <a:solidFill>
                <a:srgbClr val="000000"/>
              </a:solidFill>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r>
              <a:rPr lang="en-IN" sz="2000" b="1" dirty="0">
                <a:solidFill>
                  <a:srgbClr val="000000"/>
                </a:solidFill>
                <a:latin typeface="Arial" panose="020B0604020202020204" pitchFamily="34" charset="0"/>
                <a:cs typeface="Arial" panose="020B0604020202020204" pitchFamily="34" charset="0"/>
              </a:rPr>
              <a:t>Focus groups &amp; Feedback : </a:t>
            </a:r>
            <a:r>
              <a:rPr lang="en-IN" sz="2000" dirty="0">
                <a:solidFill>
                  <a:srgbClr val="000000"/>
                </a:solidFill>
                <a:latin typeface="Arial" panose="020B0604020202020204" pitchFamily="34" charset="0"/>
                <a:cs typeface="Arial" panose="020B0604020202020204" pitchFamily="34" charset="0"/>
              </a:rPr>
              <a:t>Parents and educators can provide qualitative</a:t>
            </a:r>
          </a:p>
          <a:p>
            <a:pPr lvl="8" algn="just"/>
            <a:r>
              <a:rPr lang="en-IN" sz="2000" dirty="0">
                <a:solidFill>
                  <a:srgbClr val="000000"/>
                </a:solidFill>
                <a:latin typeface="Arial" panose="020B0604020202020204" pitchFamily="34" charset="0"/>
                <a:cs typeface="Arial" panose="020B0604020202020204" pitchFamily="34" charset="0"/>
              </a:rPr>
              <a:t>Information to determine whether the campaign</a:t>
            </a:r>
          </a:p>
          <a:p>
            <a:pPr lvl="8" algn="just"/>
            <a:r>
              <a:rPr lang="en-IN" sz="2000" dirty="0">
                <a:solidFill>
                  <a:srgbClr val="000000"/>
                </a:solidFill>
                <a:latin typeface="Arial" panose="020B0604020202020204" pitchFamily="34" charset="0"/>
                <a:cs typeface="Arial" panose="020B0604020202020204" pitchFamily="34" charset="0"/>
              </a:rPr>
              <a:t>Was beneficial to them and whether they have </a:t>
            </a:r>
          </a:p>
          <a:p>
            <a:pPr lvl="8" algn="just"/>
            <a:r>
              <a:rPr lang="en-IN" sz="2000" dirty="0">
                <a:solidFill>
                  <a:srgbClr val="000000"/>
                </a:solidFill>
                <a:latin typeface="Arial" panose="020B0604020202020204" pitchFamily="34" charset="0"/>
                <a:cs typeface="Arial" panose="020B0604020202020204" pitchFamily="34" charset="0"/>
              </a:rPr>
              <a:t>Noticed changes in their kids sleeping patterns </a:t>
            </a:r>
          </a:p>
          <a:p>
            <a:pPr lvl="8" algn="just"/>
            <a:endParaRPr lang="en-IN" sz="2000" dirty="0">
              <a:solidFill>
                <a:srgbClr val="000000"/>
              </a:solidFill>
              <a:latin typeface="Arial" panose="020B0604020202020204" pitchFamily="34" charset="0"/>
              <a:cs typeface="Arial" panose="020B0604020202020204" pitchFamily="34" charset="0"/>
            </a:endParaRPr>
          </a:p>
          <a:p>
            <a:pPr algn="just"/>
            <a:endParaRPr lang="en-IN" sz="2000" dirty="0">
              <a:solidFill>
                <a:srgbClr val="000000"/>
              </a:solidFill>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r>
              <a:rPr lang="en-IN" sz="2000" b="1" dirty="0">
                <a:solidFill>
                  <a:srgbClr val="000000"/>
                </a:solidFill>
                <a:latin typeface="Arial" panose="020B0604020202020204" pitchFamily="34" charset="0"/>
                <a:cs typeface="Arial" panose="020B0604020202020204" pitchFamily="34" charset="0"/>
              </a:rPr>
              <a:t>Health outcomes : </a:t>
            </a:r>
            <a:r>
              <a:rPr lang="en-IN" sz="2000" dirty="0">
                <a:solidFill>
                  <a:srgbClr val="000000"/>
                </a:solidFill>
                <a:latin typeface="Arial" panose="020B0604020202020204" pitchFamily="34" charset="0"/>
                <a:cs typeface="Arial" panose="020B0604020202020204" pitchFamily="34" charset="0"/>
              </a:rPr>
              <a:t>If applicable , tracking improvements in academic perfor-</a:t>
            </a:r>
          </a:p>
          <a:p>
            <a:pPr algn="just"/>
            <a:r>
              <a:rPr lang="en-IN" sz="2000" b="1" dirty="0">
                <a:solidFill>
                  <a:srgbClr val="000000"/>
                </a:solidFill>
                <a:latin typeface="Arial" panose="020B0604020202020204" pitchFamily="34" charset="0"/>
                <a:cs typeface="Arial" panose="020B0604020202020204" pitchFamily="34" charset="0"/>
              </a:rPr>
              <a:t>		</a:t>
            </a:r>
            <a:r>
              <a:rPr lang="en-IN" sz="2000" dirty="0">
                <a:solidFill>
                  <a:srgbClr val="000000"/>
                </a:solidFill>
                <a:latin typeface="Arial" panose="020B0604020202020204" pitchFamily="34" charset="0"/>
                <a:cs typeface="Arial" panose="020B0604020202020204" pitchFamily="34" charset="0"/>
              </a:rPr>
              <a:t>           mance or decrease in sleep related health issues </a:t>
            </a:r>
          </a:p>
          <a:p>
            <a:pPr algn="just"/>
            <a:r>
              <a:rPr lang="en-IN" sz="2000" b="1" dirty="0">
                <a:solidFill>
                  <a:srgbClr val="000000"/>
                </a:solidFill>
                <a:latin typeface="Arial" panose="020B0604020202020204" pitchFamily="34" charset="0"/>
                <a:cs typeface="Arial" panose="020B0604020202020204" pitchFamily="34" charset="0"/>
              </a:rPr>
              <a:t>			</a:t>
            </a:r>
            <a:r>
              <a:rPr lang="en-IN" sz="2000" dirty="0">
                <a:solidFill>
                  <a:srgbClr val="000000"/>
                </a:solidFill>
                <a:latin typeface="Arial" panose="020B0604020202020204" pitchFamily="34" charset="0"/>
                <a:cs typeface="Arial" panose="020B0604020202020204" pitchFamily="34" charset="0"/>
              </a:rPr>
              <a:t>( such as fewer trips to the doctor for sleep disorder )</a:t>
            </a:r>
          </a:p>
          <a:p>
            <a:pPr algn="just"/>
            <a:r>
              <a:rPr lang="en-IN" sz="2000" b="1" dirty="0">
                <a:solidFill>
                  <a:srgbClr val="000000"/>
                </a:solidFill>
                <a:latin typeface="Arial" panose="020B0604020202020204" pitchFamily="34" charset="0"/>
                <a:cs typeface="Arial" panose="020B0604020202020204" pitchFamily="34" charset="0"/>
              </a:rPr>
              <a:t>			</a:t>
            </a:r>
            <a:r>
              <a:rPr lang="en-IN" sz="2000" dirty="0">
                <a:solidFill>
                  <a:srgbClr val="000000"/>
                </a:solidFill>
                <a:latin typeface="Arial" panose="020B0604020202020204" pitchFamily="34" charset="0"/>
                <a:cs typeface="Arial" panose="020B0604020202020204" pitchFamily="34" charset="0"/>
              </a:rPr>
              <a:t>can provide concrete evidence of the programs 				efficacy.</a:t>
            </a:r>
          </a:p>
          <a:p>
            <a:pPr algn="just"/>
            <a:endParaRPr lang="en-IN" sz="2000" dirty="0">
              <a:solidFill>
                <a:srgbClr val="000000"/>
              </a:solidFill>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r>
              <a:rPr lang="en-IN" sz="2000" b="1" dirty="0">
                <a:solidFill>
                  <a:srgbClr val="000000"/>
                </a:solidFill>
                <a:latin typeface="Arial" panose="020B0604020202020204" pitchFamily="34" charset="0"/>
                <a:cs typeface="Arial" panose="020B0604020202020204" pitchFamily="34" charset="0"/>
              </a:rPr>
              <a:t>Social media metrics : </a:t>
            </a:r>
            <a:r>
              <a:rPr lang="en-IN" sz="2000" dirty="0">
                <a:solidFill>
                  <a:srgbClr val="000000"/>
                </a:solidFill>
                <a:latin typeface="Arial" panose="020B0604020202020204" pitchFamily="34" charset="0"/>
                <a:cs typeface="Arial" panose="020B0604020202020204" pitchFamily="34" charset="0"/>
              </a:rPr>
              <a:t>The quantity of engagement ( likes , shares, and comments ) on social media platforms like facebook , twitter , or Instagram </a:t>
            </a:r>
          </a:p>
          <a:p>
            <a:pPr algn="just"/>
            <a:r>
              <a:rPr lang="en-IN" sz="2000" b="1" dirty="0">
                <a:solidFill>
                  <a:srgbClr val="000000"/>
                </a:solidFill>
                <a:latin typeface="Arial" panose="020B0604020202020204" pitchFamily="34" charset="0"/>
                <a:cs typeface="Arial" panose="020B0604020202020204" pitchFamily="34" charset="0"/>
              </a:rPr>
              <a:t>      </a:t>
            </a:r>
            <a:r>
              <a:rPr lang="en-IN" sz="2000" dirty="0">
                <a:solidFill>
                  <a:srgbClr val="000000"/>
                </a:solidFill>
                <a:latin typeface="Arial" panose="020B0604020202020204" pitchFamily="34" charset="0"/>
                <a:cs typeface="Arial" panose="020B0604020202020204" pitchFamily="34" charset="0"/>
              </a:rPr>
              <a:t>can be used to measure the campaigns reach and involvement .</a:t>
            </a:r>
            <a:endParaRPr lang="en-IN" sz="2000" b="1" dirty="0">
              <a:solidFill>
                <a:srgbClr val="000000"/>
              </a:solidFill>
              <a:latin typeface="Arial" panose="020B0604020202020204" pitchFamily="34" charset="0"/>
              <a:cs typeface="Arial" panose="020B0604020202020204" pitchFamily="34" charset="0"/>
            </a:endParaRPr>
          </a:p>
          <a:p>
            <a:endParaRPr lang="en-IN"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479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8D3F7B3-71CA-F995-C0E1-4059AC6F4B2C}"/>
              </a:ext>
            </a:extLst>
          </p:cNvPr>
          <p:cNvSpPr>
            <a:spLocks noGrp="1"/>
          </p:cNvSpPr>
          <p:nvPr>
            <p:ph type="sldNum" sz="quarter" idx="4"/>
          </p:nvPr>
        </p:nvSpPr>
        <p:spPr/>
        <p:txBody>
          <a:bodyPr/>
          <a:lstStyle/>
          <a:p>
            <a:fld id="{58FB4751-880F-D840-AAA9-3A15815CC996}" type="slidenum">
              <a:rPr lang="en-US" smtClean="0"/>
              <a:pPr/>
              <a:t>15</a:t>
            </a:fld>
            <a:endParaRPr lang="en-US" dirty="0"/>
          </a:p>
        </p:txBody>
      </p:sp>
      <p:pic>
        <p:nvPicPr>
          <p:cNvPr id="5" name="Picture 4">
            <a:extLst>
              <a:ext uri="{FF2B5EF4-FFF2-40B4-BE49-F238E27FC236}">
                <a16:creationId xmlns:a16="http://schemas.microsoft.com/office/drawing/2014/main" id="{AD432F7C-E727-DC98-EE99-27E7A3263C29}"/>
              </a:ext>
            </a:extLst>
          </p:cNvPr>
          <p:cNvPicPr>
            <a:picLocks noChangeAspect="1"/>
          </p:cNvPicPr>
          <p:nvPr/>
        </p:nvPicPr>
        <p:blipFill>
          <a:blip r:embed="rId2"/>
          <a:stretch>
            <a:fillRect/>
          </a:stretch>
        </p:blipFill>
        <p:spPr>
          <a:xfrm>
            <a:off x="-30240" y="0"/>
            <a:ext cx="12192000" cy="6858000"/>
          </a:xfrm>
          <a:prstGeom prst="rect">
            <a:avLst/>
          </a:prstGeom>
        </p:spPr>
      </p:pic>
      <p:sp>
        <p:nvSpPr>
          <p:cNvPr id="7" name="TextBox 6">
            <a:extLst>
              <a:ext uri="{FF2B5EF4-FFF2-40B4-BE49-F238E27FC236}">
                <a16:creationId xmlns:a16="http://schemas.microsoft.com/office/drawing/2014/main" id="{40D19C14-7CF5-D6F9-F838-936059D3AA10}"/>
              </a:ext>
            </a:extLst>
          </p:cNvPr>
          <p:cNvSpPr txBox="1"/>
          <p:nvPr/>
        </p:nvSpPr>
        <p:spPr>
          <a:xfrm>
            <a:off x="1873551" y="160617"/>
            <a:ext cx="6101442" cy="584775"/>
          </a:xfrm>
          <a:prstGeom prst="rect">
            <a:avLst/>
          </a:prstGeom>
          <a:noFill/>
        </p:spPr>
        <p:txBody>
          <a:bodyPr wrap="square">
            <a:spAutoFit/>
          </a:bodyPr>
          <a:lstStyle/>
          <a:p>
            <a:r>
              <a:rPr lang="en-IN" sz="3200" b="1" u="sng" dirty="0">
                <a:solidFill>
                  <a:srgbClr val="FFF4ED"/>
                </a:solidFill>
                <a:latin typeface="Arial" panose="020B0604020202020204" pitchFamily="34" charset="0"/>
                <a:cs typeface="Arial" panose="020B0604020202020204" pitchFamily="34" charset="0"/>
              </a:rPr>
              <a:t>Slogan</a:t>
            </a:r>
            <a:r>
              <a:rPr lang="en-IN" sz="3200" b="1" dirty="0">
                <a:solidFill>
                  <a:srgbClr val="FFF4ED"/>
                </a:solidFill>
                <a:latin typeface="Arial" panose="020B0604020202020204" pitchFamily="34" charset="0"/>
                <a:cs typeface="Arial" panose="020B0604020202020204" pitchFamily="34" charset="0"/>
              </a:rPr>
              <a:t> :</a:t>
            </a:r>
            <a:endParaRPr lang="en-IN" sz="3200" dirty="0">
              <a:solidFill>
                <a:srgbClr val="FFF4ED"/>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B280E332-1F71-008F-82A0-F31660BD4794}"/>
              </a:ext>
            </a:extLst>
          </p:cNvPr>
          <p:cNvSpPr txBox="1"/>
          <p:nvPr/>
        </p:nvSpPr>
        <p:spPr>
          <a:xfrm>
            <a:off x="3494316" y="186452"/>
            <a:ext cx="6204856" cy="1077218"/>
          </a:xfrm>
          <a:prstGeom prst="rect">
            <a:avLst/>
          </a:prstGeom>
          <a:noFill/>
        </p:spPr>
        <p:txBody>
          <a:bodyPr wrap="square">
            <a:spAutoFit/>
          </a:bodyPr>
          <a:lstStyle/>
          <a:p>
            <a:pPr algn="ctr"/>
            <a:r>
              <a:rPr lang="en-IN" sz="3200" u="sng" dirty="0">
                <a:solidFill>
                  <a:srgbClr val="000000"/>
                </a:solidFill>
                <a:latin typeface="Arial" panose="020B0604020202020204" pitchFamily="34" charset="0"/>
                <a:cs typeface="Arial" panose="020B0604020202020204" pitchFamily="34" charset="0"/>
              </a:rPr>
              <a:t>“</a:t>
            </a:r>
            <a:r>
              <a:rPr lang="en-IN" sz="3200" b="1" u="sng" dirty="0">
                <a:solidFill>
                  <a:srgbClr val="FFF4ED"/>
                </a:solidFill>
                <a:latin typeface="Arial" panose="020B0604020202020204" pitchFamily="34" charset="0"/>
                <a:cs typeface="Arial" panose="020B0604020202020204" pitchFamily="34" charset="0"/>
              </a:rPr>
              <a:t>Recharge your night , Refresh your life</a:t>
            </a:r>
            <a:r>
              <a:rPr lang="en-IN" sz="3200" b="1" dirty="0">
                <a:solidFill>
                  <a:srgbClr val="FFF4ED"/>
                </a:solidFill>
                <a:latin typeface="Arial" panose="020B0604020202020204" pitchFamily="34" charset="0"/>
                <a:cs typeface="Arial" panose="020B0604020202020204" pitchFamily="34" charset="0"/>
              </a:rPr>
              <a:t>”.</a:t>
            </a:r>
            <a:endParaRPr lang="en-IN" sz="3200" dirty="0">
              <a:solidFill>
                <a:srgbClr val="FFF4ED"/>
              </a:solidFill>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C703A04B-427C-38C7-515B-B412C51C9D60}"/>
              </a:ext>
            </a:extLst>
          </p:cNvPr>
          <p:cNvPicPr>
            <a:picLocks noChangeAspect="1"/>
          </p:cNvPicPr>
          <p:nvPr/>
        </p:nvPicPr>
        <p:blipFill>
          <a:blip r:embed="rId3"/>
          <a:stretch>
            <a:fillRect/>
          </a:stretch>
        </p:blipFill>
        <p:spPr>
          <a:xfrm>
            <a:off x="365219" y="725061"/>
            <a:ext cx="1672662" cy="1672662"/>
          </a:xfrm>
          <a:prstGeom prst="rect">
            <a:avLst/>
          </a:prstGeom>
        </p:spPr>
      </p:pic>
      <p:sp>
        <p:nvSpPr>
          <p:cNvPr id="11" name="TextBox 10">
            <a:extLst>
              <a:ext uri="{FF2B5EF4-FFF2-40B4-BE49-F238E27FC236}">
                <a16:creationId xmlns:a16="http://schemas.microsoft.com/office/drawing/2014/main" id="{F2A6F5EC-9269-88B2-259F-2D4B77371031}"/>
              </a:ext>
            </a:extLst>
          </p:cNvPr>
          <p:cNvSpPr txBox="1"/>
          <p:nvPr/>
        </p:nvSpPr>
        <p:spPr>
          <a:xfrm>
            <a:off x="1727217" y="1359850"/>
            <a:ext cx="2024913" cy="677108"/>
          </a:xfrm>
          <a:prstGeom prst="rect">
            <a:avLst/>
          </a:prstGeom>
          <a:noFill/>
        </p:spPr>
        <p:txBody>
          <a:bodyPr wrap="none" rtlCol="0">
            <a:spAutoFit/>
          </a:bodyPr>
          <a:lstStyle/>
          <a:p>
            <a:r>
              <a:rPr lang="en-IN" sz="2000" b="1" dirty="0">
                <a:solidFill>
                  <a:srgbClr val="FFF4ED"/>
                </a:solidFill>
                <a:highlight>
                  <a:srgbClr val="800000"/>
                </a:highlight>
                <a:latin typeface="Arial" panose="020B0604020202020204" pitchFamily="34" charset="0"/>
                <a:cs typeface="Arial" panose="020B0604020202020204" pitchFamily="34" charset="0"/>
              </a:rPr>
              <a:t>Reading books</a:t>
            </a:r>
          </a:p>
          <a:p>
            <a:endParaRPr lang="en-IN" dirty="0"/>
          </a:p>
        </p:txBody>
      </p:sp>
      <p:pic>
        <p:nvPicPr>
          <p:cNvPr id="12" name="Picture 11">
            <a:extLst>
              <a:ext uri="{FF2B5EF4-FFF2-40B4-BE49-F238E27FC236}">
                <a16:creationId xmlns:a16="http://schemas.microsoft.com/office/drawing/2014/main" id="{EDAC2472-F364-892F-84D1-06FF71CED53C}"/>
              </a:ext>
            </a:extLst>
          </p:cNvPr>
          <p:cNvPicPr>
            <a:picLocks noChangeAspect="1"/>
          </p:cNvPicPr>
          <p:nvPr/>
        </p:nvPicPr>
        <p:blipFill>
          <a:blip r:embed="rId4"/>
          <a:stretch>
            <a:fillRect/>
          </a:stretch>
        </p:blipFill>
        <p:spPr>
          <a:xfrm>
            <a:off x="4035229" y="1371505"/>
            <a:ext cx="1383244" cy="1545383"/>
          </a:xfrm>
          <a:prstGeom prst="rect">
            <a:avLst/>
          </a:prstGeom>
        </p:spPr>
      </p:pic>
      <p:sp>
        <p:nvSpPr>
          <p:cNvPr id="13" name="TextBox 12">
            <a:extLst>
              <a:ext uri="{FF2B5EF4-FFF2-40B4-BE49-F238E27FC236}">
                <a16:creationId xmlns:a16="http://schemas.microsoft.com/office/drawing/2014/main" id="{BE85994C-54D5-550D-6751-E8394D95DD32}"/>
              </a:ext>
            </a:extLst>
          </p:cNvPr>
          <p:cNvSpPr txBox="1"/>
          <p:nvPr/>
        </p:nvSpPr>
        <p:spPr>
          <a:xfrm>
            <a:off x="5514954" y="1891055"/>
            <a:ext cx="1808508" cy="677108"/>
          </a:xfrm>
          <a:prstGeom prst="rect">
            <a:avLst/>
          </a:prstGeom>
          <a:noFill/>
        </p:spPr>
        <p:txBody>
          <a:bodyPr wrap="none" rtlCol="0">
            <a:spAutoFit/>
          </a:bodyPr>
          <a:lstStyle/>
          <a:p>
            <a:r>
              <a:rPr lang="en-IN" sz="2000" b="1" dirty="0">
                <a:solidFill>
                  <a:schemeClr val="bg1"/>
                </a:solidFill>
                <a:highlight>
                  <a:srgbClr val="800000"/>
                </a:highlight>
                <a:latin typeface="Arial" panose="020B0604020202020204" pitchFamily="34" charset="0"/>
                <a:cs typeface="Arial" panose="020B0604020202020204" pitchFamily="34" charset="0"/>
              </a:rPr>
              <a:t>Evening walk</a:t>
            </a:r>
          </a:p>
          <a:p>
            <a:endParaRPr lang="en-IN" dirty="0"/>
          </a:p>
        </p:txBody>
      </p:sp>
      <p:pic>
        <p:nvPicPr>
          <p:cNvPr id="14" name="Picture 13">
            <a:extLst>
              <a:ext uri="{FF2B5EF4-FFF2-40B4-BE49-F238E27FC236}">
                <a16:creationId xmlns:a16="http://schemas.microsoft.com/office/drawing/2014/main" id="{5CD6AEA8-3C48-415F-D7A4-E5C0FDEA3B64}"/>
              </a:ext>
            </a:extLst>
          </p:cNvPr>
          <p:cNvPicPr>
            <a:picLocks noChangeAspect="1"/>
          </p:cNvPicPr>
          <p:nvPr/>
        </p:nvPicPr>
        <p:blipFill>
          <a:blip r:embed="rId5"/>
          <a:stretch>
            <a:fillRect/>
          </a:stretch>
        </p:blipFill>
        <p:spPr>
          <a:xfrm>
            <a:off x="7551859" y="1232121"/>
            <a:ext cx="1550124" cy="1545383"/>
          </a:xfrm>
          <a:prstGeom prst="rect">
            <a:avLst/>
          </a:prstGeom>
        </p:spPr>
      </p:pic>
      <p:sp>
        <p:nvSpPr>
          <p:cNvPr id="15" name="TextBox 14">
            <a:extLst>
              <a:ext uri="{FF2B5EF4-FFF2-40B4-BE49-F238E27FC236}">
                <a16:creationId xmlns:a16="http://schemas.microsoft.com/office/drawing/2014/main" id="{FA4A5758-CFDE-A20C-48D0-AD5540E33E58}"/>
              </a:ext>
            </a:extLst>
          </p:cNvPr>
          <p:cNvSpPr txBox="1"/>
          <p:nvPr/>
        </p:nvSpPr>
        <p:spPr>
          <a:xfrm>
            <a:off x="9179075" y="1689287"/>
            <a:ext cx="1465466" cy="677108"/>
          </a:xfrm>
          <a:prstGeom prst="rect">
            <a:avLst/>
          </a:prstGeom>
          <a:noFill/>
        </p:spPr>
        <p:txBody>
          <a:bodyPr wrap="none" rtlCol="0">
            <a:spAutoFit/>
          </a:bodyPr>
          <a:lstStyle/>
          <a:p>
            <a:r>
              <a:rPr lang="en-IN" sz="2000" b="1" dirty="0">
                <a:solidFill>
                  <a:schemeClr val="bg1"/>
                </a:solidFill>
                <a:highlight>
                  <a:srgbClr val="800000"/>
                </a:highlight>
                <a:latin typeface="Arial" panose="020B0604020202020204" pitchFamily="34" charset="0"/>
                <a:cs typeface="Arial" panose="020B0604020202020204" pitchFamily="34" charset="0"/>
              </a:rPr>
              <a:t>Meditation</a:t>
            </a:r>
          </a:p>
          <a:p>
            <a:endParaRPr lang="en-IN" dirty="0"/>
          </a:p>
        </p:txBody>
      </p:sp>
      <p:pic>
        <p:nvPicPr>
          <p:cNvPr id="16" name="Picture 15">
            <a:extLst>
              <a:ext uri="{FF2B5EF4-FFF2-40B4-BE49-F238E27FC236}">
                <a16:creationId xmlns:a16="http://schemas.microsoft.com/office/drawing/2014/main" id="{99722C47-2864-6B52-9467-FCCB870E80BD}"/>
              </a:ext>
            </a:extLst>
          </p:cNvPr>
          <p:cNvPicPr>
            <a:picLocks noChangeAspect="1"/>
          </p:cNvPicPr>
          <p:nvPr/>
        </p:nvPicPr>
        <p:blipFill>
          <a:blip r:embed="rId6"/>
          <a:stretch>
            <a:fillRect/>
          </a:stretch>
        </p:blipFill>
        <p:spPr>
          <a:xfrm>
            <a:off x="485907" y="2493903"/>
            <a:ext cx="1672662" cy="1011773"/>
          </a:xfrm>
          <a:prstGeom prst="rect">
            <a:avLst/>
          </a:prstGeom>
        </p:spPr>
      </p:pic>
      <p:sp>
        <p:nvSpPr>
          <p:cNvPr id="17" name="TextBox 16">
            <a:extLst>
              <a:ext uri="{FF2B5EF4-FFF2-40B4-BE49-F238E27FC236}">
                <a16:creationId xmlns:a16="http://schemas.microsoft.com/office/drawing/2014/main" id="{4387D553-64BF-AC3F-004C-3F8781AEFC2B}"/>
              </a:ext>
            </a:extLst>
          </p:cNvPr>
          <p:cNvSpPr txBox="1"/>
          <p:nvPr/>
        </p:nvSpPr>
        <p:spPr>
          <a:xfrm>
            <a:off x="2215904" y="2820736"/>
            <a:ext cx="913648" cy="738664"/>
          </a:xfrm>
          <a:prstGeom prst="rect">
            <a:avLst/>
          </a:prstGeom>
          <a:noFill/>
        </p:spPr>
        <p:txBody>
          <a:bodyPr wrap="none" rtlCol="0">
            <a:spAutoFit/>
          </a:bodyPr>
          <a:lstStyle/>
          <a:p>
            <a:r>
              <a:rPr lang="en-IN" sz="2400" b="1" dirty="0">
                <a:solidFill>
                  <a:schemeClr val="bg1"/>
                </a:solidFill>
                <a:highlight>
                  <a:srgbClr val="800000"/>
                </a:highlight>
                <a:latin typeface="Arial" panose="020B0604020202020204" pitchFamily="34" charset="0"/>
                <a:cs typeface="Arial" panose="020B0604020202020204" pitchFamily="34" charset="0"/>
              </a:rPr>
              <a:t>Yoga</a:t>
            </a:r>
          </a:p>
          <a:p>
            <a:endParaRPr lang="en-IN" dirty="0"/>
          </a:p>
        </p:txBody>
      </p:sp>
      <p:pic>
        <p:nvPicPr>
          <p:cNvPr id="18" name="Picture 17">
            <a:extLst>
              <a:ext uri="{FF2B5EF4-FFF2-40B4-BE49-F238E27FC236}">
                <a16:creationId xmlns:a16="http://schemas.microsoft.com/office/drawing/2014/main" id="{0E11457F-EB6F-8C95-2F45-7508FE50E230}"/>
              </a:ext>
            </a:extLst>
          </p:cNvPr>
          <p:cNvPicPr>
            <a:picLocks noChangeAspect="1"/>
          </p:cNvPicPr>
          <p:nvPr/>
        </p:nvPicPr>
        <p:blipFill>
          <a:blip r:embed="rId7"/>
          <a:stretch>
            <a:fillRect/>
          </a:stretch>
        </p:blipFill>
        <p:spPr>
          <a:xfrm>
            <a:off x="5631215" y="2820736"/>
            <a:ext cx="1575985" cy="1571075"/>
          </a:xfrm>
          <a:prstGeom prst="rect">
            <a:avLst/>
          </a:prstGeom>
        </p:spPr>
      </p:pic>
      <p:sp>
        <p:nvSpPr>
          <p:cNvPr id="19" name="TextBox 18">
            <a:extLst>
              <a:ext uri="{FF2B5EF4-FFF2-40B4-BE49-F238E27FC236}">
                <a16:creationId xmlns:a16="http://schemas.microsoft.com/office/drawing/2014/main" id="{FEC278EC-5F37-BB38-905E-42803DECB8DA}"/>
              </a:ext>
            </a:extLst>
          </p:cNvPr>
          <p:cNvSpPr txBox="1"/>
          <p:nvPr/>
        </p:nvSpPr>
        <p:spPr>
          <a:xfrm>
            <a:off x="7207200" y="3142064"/>
            <a:ext cx="2266133" cy="954107"/>
          </a:xfrm>
          <a:prstGeom prst="rect">
            <a:avLst/>
          </a:prstGeom>
          <a:noFill/>
        </p:spPr>
        <p:txBody>
          <a:bodyPr wrap="none" rtlCol="0">
            <a:spAutoFit/>
          </a:bodyPr>
          <a:lstStyle/>
          <a:p>
            <a:pPr algn="ctr"/>
            <a:r>
              <a:rPr lang="en-IN" b="1" dirty="0">
                <a:solidFill>
                  <a:schemeClr val="bg1"/>
                </a:solidFill>
                <a:highlight>
                  <a:srgbClr val="800000"/>
                </a:highlight>
                <a:latin typeface="Arial" panose="020B0604020202020204" pitchFamily="34" charset="0"/>
                <a:cs typeface="Arial" panose="020B0604020202020204" pitchFamily="34" charset="0"/>
              </a:rPr>
              <a:t>Listening relaxing</a:t>
            </a:r>
          </a:p>
          <a:p>
            <a:pPr algn="ctr"/>
            <a:r>
              <a:rPr lang="en-IN" b="1" dirty="0">
                <a:solidFill>
                  <a:schemeClr val="bg1"/>
                </a:solidFill>
                <a:highlight>
                  <a:srgbClr val="800000"/>
                </a:highlight>
                <a:latin typeface="Arial" panose="020B0604020202020204" pitchFamily="34" charset="0"/>
                <a:cs typeface="Arial" panose="020B0604020202020204" pitchFamily="34" charset="0"/>
              </a:rPr>
              <a:t> music</a:t>
            </a:r>
          </a:p>
          <a:p>
            <a:endParaRPr lang="en-IN" sz="2000" dirty="0"/>
          </a:p>
        </p:txBody>
      </p:sp>
      <p:pic>
        <p:nvPicPr>
          <p:cNvPr id="20" name="Picture 19">
            <a:extLst>
              <a:ext uri="{FF2B5EF4-FFF2-40B4-BE49-F238E27FC236}">
                <a16:creationId xmlns:a16="http://schemas.microsoft.com/office/drawing/2014/main" id="{9232BAA1-68F2-00D8-33D3-6D3B0700EFB0}"/>
              </a:ext>
            </a:extLst>
          </p:cNvPr>
          <p:cNvPicPr>
            <a:picLocks noChangeAspect="1"/>
          </p:cNvPicPr>
          <p:nvPr/>
        </p:nvPicPr>
        <p:blipFill>
          <a:blip r:embed="rId8"/>
          <a:stretch>
            <a:fillRect/>
          </a:stretch>
        </p:blipFill>
        <p:spPr>
          <a:xfrm>
            <a:off x="10590686" y="2063814"/>
            <a:ext cx="1571074" cy="1571074"/>
          </a:xfrm>
          <a:prstGeom prst="rect">
            <a:avLst/>
          </a:prstGeom>
        </p:spPr>
      </p:pic>
      <p:sp>
        <p:nvSpPr>
          <p:cNvPr id="21" name="TextBox 20">
            <a:extLst>
              <a:ext uri="{FF2B5EF4-FFF2-40B4-BE49-F238E27FC236}">
                <a16:creationId xmlns:a16="http://schemas.microsoft.com/office/drawing/2014/main" id="{BE59AE40-3576-5233-AAEB-8F4550F5725F}"/>
              </a:ext>
            </a:extLst>
          </p:cNvPr>
          <p:cNvSpPr txBox="1"/>
          <p:nvPr/>
        </p:nvSpPr>
        <p:spPr>
          <a:xfrm>
            <a:off x="10532645" y="3655095"/>
            <a:ext cx="1642309" cy="923330"/>
          </a:xfrm>
          <a:prstGeom prst="rect">
            <a:avLst/>
          </a:prstGeom>
          <a:noFill/>
        </p:spPr>
        <p:txBody>
          <a:bodyPr wrap="none" rtlCol="0">
            <a:spAutoFit/>
          </a:bodyPr>
          <a:lstStyle/>
          <a:p>
            <a:r>
              <a:rPr lang="en-IN" b="1" dirty="0">
                <a:solidFill>
                  <a:schemeClr val="bg1"/>
                </a:solidFill>
                <a:highlight>
                  <a:srgbClr val="800000"/>
                </a:highlight>
                <a:latin typeface="Arial" panose="020B0604020202020204" pitchFamily="34" charset="0"/>
                <a:cs typeface="Arial" panose="020B0604020202020204" pitchFamily="34" charset="0"/>
              </a:rPr>
              <a:t>Taking warm </a:t>
            </a:r>
          </a:p>
          <a:p>
            <a:pPr algn="ctr"/>
            <a:r>
              <a:rPr lang="en-IN" b="1" dirty="0">
                <a:solidFill>
                  <a:schemeClr val="bg1"/>
                </a:solidFill>
                <a:highlight>
                  <a:srgbClr val="800000"/>
                </a:highlight>
                <a:latin typeface="Arial" panose="020B0604020202020204" pitchFamily="34" charset="0"/>
                <a:cs typeface="Arial" panose="020B0604020202020204" pitchFamily="34" charset="0"/>
              </a:rPr>
              <a:t>bath</a:t>
            </a:r>
          </a:p>
          <a:p>
            <a:endParaRPr lang="en-IN" dirty="0"/>
          </a:p>
        </p:txBody>
      </p:sp>
      <p:sp>
        <p:nvSpPr>
          <p:cNvPr id="22" name="Rectangle: Rounded Corners 21">
            <a:extLst>
              <a:ext uri="{FF2B5EF4-FFF2-40B4-BE49-F238E27FC236}">
                <a16:creationId xmlns:a16="http://schemas.microsoft.com/office/drawing/2014/main" id="{F8DD745E-E741-FB6B-0249-A5C988AD6A6C}"/>
              </a:ext>
            </a:extLst>
          </p:cNvPr>
          <p:cNvSpPr/>
          <p:nvPr/>
        </p:nvSpPr>
        <p:spPr>
          <a:xfrm>
            <a:off x="620486" y="3820886"/>
            <a:ext cx="4528457" cy="2876497"/>
          </a:xfrm>
          <a:prstGeom prst="roundRect">
            <a:avLst/>
          </a:prstGeom>
          <a:solidFill>
            <a:schemeClr val="accent6">
              <a:lumMod val="90000"/>
            </a:schemeClr>
          </a:solidFill>
          <a:ln>
            <a:solidFill>
              <a:schemeClr val="tx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57200" indent="-457200">
              <a:buFont typeface="Wingdings" panose="05000000000000000000" pitchFamily="2" charset="2"/>
              <a:buChar char="q"/>
            </a:pPr>
            <a:r>
              <a:rPr lang="en-GB" b="1" dirty="0">
                <a:solidFill>
                  <a:srgbClr val="000000"/>
                </a:solidFill>
                <a:latin typeface="Arial"/>
                <a:cs typeface="Arial"/>
              </a:rPr>
              <a:t>Benefits</a:t>
            </a:r>
          </a:p>
          <a:p>
            <a:pPr marL="457200" indent="-457200">
              <a:buFont typeface="Arial" panose="020B0604020202020204" pitchFamily="34" charset="0"/>
              <a:buChar char="•"/>
            </a:pPr>
            <a:r>
              <a:rPr lang="en-GB" b="1" dirty="0">
                <a:solidFill>
                  <a:srgbClr val="000000"/>
                </a:solidFill>
                <a:latin typeface="Arial"/>
                <a:cs typeface="Arial"/>
              </a:rPr>
              <a:t>Boosted energy level</a:t>
            </a:r>
          </a:p>
          <a:p>
            <a:pPr marL="457200" indent="-457200">
              <a:buFont typeface="Arial" panose="020B0604020202020204" pitchFamily="34" charset="0"/>
              <a:buChar char="•"/>
            </a:pPr>
            <a:r>
              <a:rPr lang="en-GB" b="1" dirty="0">
                <a:solidFill>
                  <a:srgbClr val="000000"/>
                </a:solidFill>
                <a:latin typeface="Arial"/>
                <a:cs typeface="Arial"/>
              </a:rPr>
              <a:t>Enhanced mood</a:t>
            </a:r>
          </a:p>
          <a:p>
            <a:pPr marL="457200" indent="-457200">
              <a:buFont typeface="Arial" panose="020B0604020202020204" pitchFamily="34" charset="0"/>
              <a:buChar char="•"/>
            </a:pPr>
            <a:r>
              <a:rPr lang="en-GB" b="1" dirty="0">
                <a:solidFill>
                  <a:srgbClr val="000000"/>
                </a:solidFill>
                <a:latin typeface="Arial"/>
                <a:cs typeface="Arial"/>
              </a:rPr>
              <a:t>Increase focus and productivity</a:t>
            </a:r>
          </a:p>
          <a:p>
            <a:pPr marL="457200" indent="-457200">
              <a:buFont typeface="Arial" panose="020B0604020202020204" pitchFamily="34" charset="0"/>
              <a:buChar char="•"/>
            </a:pPr>
            <a:r>
              <a:rPr lang="en-GB" b="1" dirty="0">
                <a:solidFill>
                  <a:srgbClr val="000000"/>
                </a:solidFill>
                <a:latin typeface="Arial"/>
                <a:cs typeface="Arial"/>
              </a:rPr>
              <a:t>Support overall wellbeing</a:t>
            </a:r>
          </a:p>
          <a:p>
            <a:pPr marL="457200" indent="-457200">
              <a:buFont typeface="Arial" panose="020B0604020202020204" pitchFamily="34" charset="0"/>
              <a:buChar char="•"/>
            </a:pPr>
            <a:r>
              <a:rPr lang="en-GB" b="1" dirty="0">
                <a:solidFill>
                  <a:srgbClr val="000000"/>
                </a:solidFill>
                <a:latin typeface="Arial"/>
                <a:cs typeface="Arial"/>
              </a:rPr>
              <a:t>Better physical health</a:t>
            </a:r>
          </a:p>
          <a:p>
            <a:pPr marL="457200" indent="-457200">
              <a:buFont typeface="Arial" panose="020B0604020202020204" pitchFamily="34" charset="0"/>
              <a:buChar char="•"/>
            </a:pPr>
            <a:r>
              <a:rPr lang="en-GB" b="1" dirty="0">
                <a:solidFill>
                  <a:srgbClr val="000000"/>
                </a:solidFill>
                <a:latin typeface="Arial"/>
                <a:cs typeface="Arial"/>
              </a:rPr>
              <a:t>Feel motivated</a:t>
            </a:r>
          </a:p>
          <a:p>
            <a:pPr marL="457200" indent="-457200">
              <a:buFont typeface="Arial" panose="020B0604020202020204" pitchFamily="34" charset="0"/>
              <a:buChar char="•"/>
            </a:pPr>
            <a:r>
              <a:rPr lang="en-GB" b="1" dirty="0">
                <a:solidFill>
                  <a:srgbClr val="000000"/>
                </a:solidFill>
                <a:latin typeface="Arial"/>
                <a:cs typeface="Arial"/>
              </a:rPr>
              <a:t>Positive mindset</a:t>
            </a:r>
          </a:p>
          <a:p>
            <a:pPr marL="457200" indent="-457200">
              <a:buFont typeface="Arial" panose="020B0604020202020204" pitchFamily="34" charset="0"/>
              <a:buChar char="•"/>
            </a:pPr>
            <a:r>
              <a:rPr lang="en-GB" b="1" dirty="0">
                <a:solidFill>
                  <a:srgbClr val="000000"/>
                </a:solidFill>
                <a:latin typeface="Arial"/>
                <a:cs typeface="Arial"/>
              </a:rPr>
              <a:t>Healthy sleep </a:t>
            </a:r>
          </a:p>
          <a:p>
            <a:pPr algn="ctr"/>
            <a:endParaRPr lang="en-IN" dirty="0"/>
          </a:p>
        </p:txBody>
      </p:sp>
      <p:sp>
        <p:nvSpPr>
          <p:cNvPr id="23" name="Arrow: Pentagon 22">
            <a:extLst>
              <a:ext uri="{FF2B5EF4-FFF2-40B4-BE49-F238E27FC236}">
                <a16:creationId xmlns:a16="http://schemas.microsoft.com/office/drawing/2014/main" id="{A43E79D8-1775-E45C-13A6-6A275DB275F6}"/>
              </a:ext>
            </a:extLst>
          </p:cNvPr>
          <p:cNvSpPr/>
          <p:nvPr/>
        </p:nvSpPr>
        <p:spPr>
          <a:xfrm>
            <a:off x="7974993" y="4331720"/>
            <a:ext cx="3608979" cy="2297014"/>
          </a:xfrm>
          <a:prstGeom prst="homePlate">
            <a:avLst/>
          </a:prstGeom>
          <a:solidFill>
            <a:schemeClr val="accent6">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rgbClr val="000000"/>
                </a:solidFill>
                <a:latin typeface="Arial"/>
                <a:cs typeface="Arial"/>
              </a:rPr>
              <a:t>Objectives:</a:t>
            </a:r>
            <a:endParaRPr lang="en-GB" b="1" dirty="0">
              <a:solidFill>
                <a:srgbClr val="000000"/>
              </a:solidFill>
              <a:latin typeface="Arial"/>
              <a:cs typeface="Arial"/>
            </a:endParaRPr>
          </a:p>
          <a:p>
            <a:pPr algn="ctr"/>
            <a:r>
              <a:rPr lang="en-US" b="1" dirty="0">
                <a:solidFill>
                  <a:srgbClr val="000000"/>
                </a:solidFill>
                <a:latin typeface="Arial"/>
                <a:cs typeface="Arial"/>
              </a:rPr>
              <a:t>•Promote better sleep habits</a:t>
            </a:r>
            <a:endParaRPr lang="en-GB" b="1" dirty="0">
              <a:solidFill>
                <a:srgbClr val="000000"/>
              </a:solidFill>
              <a:latin typeface="Arial"/>
              <a:cs typeface="Arial"/>
            </a:endParaRPr>
          </a:p>
          <a:p>
            <a:pPr algn="ctr"/>
            <a:r>
              <a:rPr lang="en-US" b="1" dirty="0">
                <a:solidFill>
                  <a:srgbClr val="000000"/>
                </a:solidFill>
                <a:latin typeface="Arial"/>
                <a:cs typeface="Arial"/>
              </a:rPr>
              <a:t>•Improve academic performance</a:t>
            </a:r>
            <a:endParaRPr lang="en-GB" b="1" dirty="0">
              <a:solidFill>
                <a:srgbClr val="000000"/>
              </a:solidFill>
              <a:latin typeface="Arial"/>
              <a:cs typeface="Arial"/>
            </a:endParaRPr>
          </a:p>
          <a:p>
            <a:pPr algn="ctr"/>
            <a:r>
              <a:rPr lang="en-US" b="1" dirty="0">
                <a:solidFill>
                  <a:srgbClr val="000000"/>
                </a:solidFill>
                <a:latin typeface="Arial"/>
                <a:cs typeface="Arial"/>
              </a:rPr>
              <a:t>•Raise awareness of the benefits of good sleep</a:t>
            </a:r>
          </a:p>
          <a:p>
            <a:pPr algn="ctr"/>
            <a:endParaRPr lang="en-IN" dirty="0"/>
          </a:p>
        </p:txBody>
      </p:sp>
    </p:spTree>
    <p:extLst>
      <p:ext uri="{BB962C8B-B14F-4D97-AF65-F5344CB8AC3E}">
        <p14:creationId xmlns:p14="http://schemas.microsoft.com/office/powerpoint/2010/main" val="41907423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C7FB1B5-E90E-9DA2-F815-A088B827BF93}"/>
              </a:ext>
            </a:extLst>
          </p:cNvPr>
          <p:cNvSpPr txBox="1"/>
          <p:nvPr/>
        </p:nvSpPr>
        <p:spPr>
          <a:xfrm>
            <a:off x="2993572" y="1045029"/>
            <a:ext cx="184731" cy="646331"/>
          </a:xfrm>
          <a:prstGeom prst="rect">
            <a:avLst/>
          </a:prstGeom>
          <a:noFill/>
        </p:spPr>
        <p:txBody>
          <a:bodyPr wrap="none" rtlCol="0">
            <a:spAutoFit/>
          </a:bodyPr>
          <a:lstStyle/>
          <a:p>
            <a:endParaRPr lang="en-IN" dirty="0">
              <a:solidFill>
                <a:schemeClr val="accent6"/>
              </a:solidFill>
              <a:latin typeface="Arial" panose="020B0604020202020204" pitchFamily="34" charset="0"/>
              <a:cs typeface="Arial" panose="020B0604020202020204" pitchFamily="34" charset="0"/>
            </a:endParaRPr>
          </a:p>
          <a:p>
            <a:endParaRPr lang="en-IN" dirty="0"/>
          </a:p>
        </p:txBody>
      </p:sp>
      <p:sp>
        <p:nvSpPr>
          <p:cNvPr id="4" name="TextBox 3">
            <a:extLst>
              <a:ext uri="{FF2B5EF4-FFF2-40B4-BE49-F238E27FC236}">
                <a16:creationId xmlns:a16="http://schemas.microsoft.com/office/drawing/2014/main" id="{263DF3D3-E20D-FEBB-1171-F4BA7E9A8B9D}"/>
              </a:ext>
            </a:extLst>
          </p:cNvPr>
          <p:cNvSpPr txBox="1"/>
          <p:nvPr/>
        </p:nvSpPr>
        <p:spPr>
          <a:xfrm>
            <a:off x="2220686" y="370114"/>
            <a:ext cx="7080785" cy="861774"/>
          </a:xfrm>
          <a:prstGeom prst="rect">
            <a:avLst/>
          </a:prstGeom>
          <a:noFill/>
        </p:spPr>
        <p:txBody>
          <a:bodyPr wrap="none" rtlCol="0">
            <a:spAutoFit/>
          </a:bodyPr>
          <a:lstStyle/>
          <a:p>
            <a:r>
              <a:rPr lang="en-IN" sz="3200" b="1" u="sng" dirty="0">
                <a:solidFill>
                  <a:srgbClr val="000000"/>
                </a:solidFill>
                <a:latin typeface="Arial" panose="020B0604020202020204" pitchFamily="34" charset="0"/>
                <a:cs typeface="Arial" panose="020B0604020202020204" pitchFamily="34" charset="0"/>
              </a:rPr>
              <a:t>Potential partners and organisation</a:t>
            </a:r>
          </a:p>
          <a:p>
            <a:endParaRPr lang="en-IN" dirty="0"/>
          </a:p>
        </p:txBody>
      </p:sp>
      <p:sp>
        <p:nvSpPr>
          <p:cNvPr id="5" name="TextBox 4">
            <a:extLst>
              <a:ext uri="{FF2B5EF4-FFF2-40B4-BE49-F238E27FC236}">
                <a16:creationId xmlns:a16="http://schemas.microsoft.com/office/drawing/2014/main" id="{C9A5BC2E-BB12-A2EC-F9E3-7F2FE1736761}"/>
              </a:ext>
            </a:extLst>
          </p:cNvPr>
          <p:cNvSpPr txBox="1"/>
          <p:nvPr/>
        </p:nvSpPr>
        <p:spPr>
          <a:xfrm>
            <a:off x="685800" y="1148715"/>
            <a:ext cx="2651688" cy="738664"/>
          </a:xfrm>
          <a:prstGeom prst="rect">
            <a:avLst/>
          </a:prstGeom>
          <a:noFill/>
        </p:spPr>
        <p:txBody>
          <a:bodyPr wrap="none" rtlCol="0">
            <a:spAutoFit/>
          </a:bodyPr>
          <a:lstStyle/>
          <a:p>
            <a:pPr marL="342900" indent="-342900">
              <a:buFont typeface="Arial" panose="020B0604020202020204" pitchFamily="34" charset="0"/>
              <a:buChar char="•"/>
            </a:pPr>
            <a:r>
              <a:rPr lang="en-IN" sz="2400" b="1" dirty="0">
                <a:solidFill>
                  <a:srgbClr val="000000"/>
                </a:solidFill>
                <a:latin typeface="Arial" panose="020B0604020202020204" pitchFamily="34" charset="0"/>
                <a:cs typeface="Arial" panose="020B0604020202020204" pitchFamily="34" charset="0"/>
              </a:rPr>
              <a:t>Local partners</a:t>
            </a:r>
          </a:p>
          <a:p>
            <a:endParaRPr lang="en-IN" dirty="0"/>
          </a:p>
        </p:txBody>
      </p:sp>
      <p:sp>
        <p:nvSpPr>
          <p:cNvPr id="6" name="TextBox 5">
            <a:extLst>
              <a:ext uri="{FF2B5EF4-FFF2-40B4-BE49-F238E27FC236}">
                <a16:creationId xmlns:a16="http://schemas.microsoft.com/office/drawing/2014/main" id="{E862319A-C3D4-9242-4BA6-87E2AF9995BC}"/>
              </a:ext>
            </a:extLst>
          </p:cNvPr>
          <p:cNvSpPr txBox="1"/>
          <p:nvPr/>
        </p:nvSpPr>
        <p:spPr>
          <a:xfrm>
            <a:off x="284473" y="1856316"/>
            <a:ext cx="9016998" cy="4985980"/>
          </a:xfrm>
          <a:prstGeom prst="rect">
            <a:avLst/>
          </a:prstGeom>
          <a:noFill/>
        </p:spPr>
        <p:txBody>
          <a:bodyPr wrap="square" rtlCol="0">
            <a:spAutoFit/>
          </a:bodyPr>
          <a:lstStyle/>
          <a:p>
            <a:pPr marL="342900" lvl="0" indent="-342900" eaLnBrk="0" fontAlgn="base" hangingPunct="0">
              <a:spcBef>
                <a:spcPct val="0"/>
              </a:spcBef>
              <a:spcAft>
                <a:spcPct val="0"/>
              </a:spcAft>
              <a:buFont typeface="Arial" panose="020B0604020202020204" pitchFamily="34" charset="0"/>
              <a:buChar char="•"/>
            </a:pPr>
            <a:r>
              <a:rPr lang="en-US" altLang="en-US" sz="2000" b="1" dirty="0">
                <a:solidFill>
                  <a:srgbClr val="000000"/>
                </a:solidFill>
                <a:latin typeface="Arial" panose="020B0604020202020204" pitchFamily="34" charset="0"/>
                <a:cs typeface="Arial" panose="020B0604020202020204" pitchFamily="34" charset="0"/>
              </a:rPr>
              <a:t>Community centers: </a:t>
            </a:r>
            <a:r>
              <a:rPr lang="en-US" altLang="en-US" sz="2000" dirty="0">
                <a:solidFill>
                  <a:srgbClr val="000000"/>
                </a:solidFill>
                <a:latin typeface="Arial" panose="020B0604020202020204" pitchFamily="34" charset="0"/>
                <a:cs typeface="Arial" panose="020B0604020202020204" pitchFamily="34" charset="0"/>
              </a:rPr>
              <a:t>To provide educational lectures on a variety of health-related topics and to support local  wellness initiatives.</a:t>
            </a:r>
          </a:p>
          <a:p>
            <a:pPr marL="342900" lvl="0" indent="-342900" eaLnBrk="0" fontAlgn="base" hangingPunct="0">
              <a:spcBef>
                <a:spcPct val="0"/>
              </a:spcBef>
              <a:spcAft>
                <a:spcPct val="0"/>
              </a:spcAft>
              <a:buFont typeface="Arial" panose="020B0604020202020204" pitchFamily="34" charset="0"/>
              <a:buChar char="•"/>
            </a:pPr>
            <a:endParaRPr lang="en-US" altLang="en-US" sz="2000" dirty="0">
              <a:solidFill>
                <a:srgbClr val="000000"/>
              </a:solidFill>
              <a:latin typeface="Arial" panose="020B0604020202020204" pitchFamily="34" charset="0"/>
              <a:cs typeface="Arial" panose="020B0604020202020204" pitchFamily="34" charset="0"/>
            </a:endParaRPr>
          </a:p>
          <a:p>
            <a:pPr marL="342900" lvl="0" indent="-342900" eaLnBrk="0" fontAlgn="base" hangingPunct="0">
              <a:spcBef>
                <a:spcPct val="0"/>
              </a:spcBef>
              <a:spcAft>
                <a:spcPct val="0"/>
              </a:spcAft>
              <a:buFont typeface="Arial" panose="020B0604020202020204" pitchFamily="34" charset="0"/>
              <a:buChar char="•"/>
            </a:pPr>
            <a:r>
              <a:rPr lang="en-US" altLang="en-US" sz="2000" b="1" dirty="0">
                <a:solidFill>
                  <a:srgbClr val="000000"/>
                </a:solidFill>
                <a:latin typeface="Arial" panose="020B0604020202020204" pitchFamily="34" charset="0"/>
                <a:cs typeface="Arial" panose="020B0604020202020204" pitchFamily="34" charset="0"/>
              </a:rPr>
              <a:t>Health clinics: </a:t>
            </a:r>
            <a:r>
              <a:rPr lang="en-US" altLang="en-US" sz="2000" dirty="0">
                <a:solidFill>
                  <a:srgbClr val="000000"/>
                </a:solidFill>
                <a:latin typeface="Arial" panose="020B0604020202020204" pitchFamily="34" charset="0"/>
                <a:cs typeface="Arial" panose="020B0604020202020204" pitchFamily="34" charset="0"/>
              </a:rPr>
              <a:t>Offer services and information to patients in order to promote general health, chronic illness management, and mental wellness.</a:t>
            </a:r>
          </a:p>
          <a:p>
            <a:pPr marL="342900" lvl="0" indent="-342900" eaLnBrk="0" fontAlgn="base" hangingPunct="0">
              <a:spcBef>
                <a:spcPct val="0"/>
              </a:spcBef>
              <a:spcAft>
                <a:spcPct val="0"/>
              </a:spcAft>
              <a:buFont typeface="Arial" panose="020B0604020202020204" pitchFamily="34" charset="0"/>
              <a:buChar char="•"/>
            </a:pPr>
            <a:endParaRPr lang="en-US" altLang="en-US" sz="2000" dirty="0">
              <a:solidFill>
                <a:srgbClr val="000000"/>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IN" sz="2000" b="1" dirty="0">
                <a:solidFill>
                  <a:srgbClr val="000000"/>
                </a:solidFill>
                <a:latin typeface="Arial" panose="020B0604020202020204" pitchFamily="34" charset="0"/>
                <a:cs typeface="Arial" panose="020B0604020202020204" pitchFamily="34" charset="0"/>
              </a:rPr>
              <a:t>Local educational institute and school : </a:t>
            </a:r>
            <a:r>
              <a:rPr lang="en-IN" sz="2000" dirty="0">
                <a:solidFill>
                  <a:srgbClr val="000000"/>
                </a:solidFill>
                <a:latin typeface="Arial" panose="020B0604020202020204" pitchFamily="34" charset="0"/>
                <a:cs typeface="Arial" panose="020B0604020202020204" pitchFamily="34" charset="0"/>
              </a:rPr>
              <a:t>Through a variety of programme ,local educational institute And school  hope to support students physical and emotional well</a:t>
            </a:r>
          </a:p>
          <a:p>
            <a:pPr marL="342900" indent="-342900">
              <a:buFont typeface="Arial" panose="020B0604020202020204" pitchFamily="34" charset="0"/>
              <a:buChar char="•"/>
            </a:pPr>
            <a:endParaRPr lang="en-IN" sz="2000"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2000" b="1" dirty="0">
                <a:solidFill>
                  <a:srgbClr val="000000"/>
                </a:solidFill>
                <a:latin typeface="Arial" panose="020B0604020202020204" pitchFamily="34" charset="0"/>
                <a:cs typeface="Arial" panose="020B0604020202020204" pitchFamily="34" charset="0"/>
              </a:rPr>
              <a:t> Fitness and wellness studios : </a:t>
            </a:r>
            <a:r>
              <a:rPr lang="en-IN" sz="2000" dirty="0">
                <a:solidFill>
                  <a:srgbClr val="000000"/>
                </a:solidFill>
                <a:latin typeface="Arial" panose="020B0604020202020204" pitchFamily="34" charset="0"/>
                <a:cs typeface="Arial" panose="020B0604020202020204" pitchFamily="34" charset="0"/>
              </a:rPr>
              <a:t>Goal is to promote both physical and mental wellness in order to promote a healthy lifestyle</a:t>
            </a:r>
            <a:endParaRPr lang="en-IN" altLang="en-US" sz="2000" dirty="0">
              <a:solidFill>
                <a:srgbClr val="000000"/>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altLang="en-US" sz="2000" dirty="0">
              <a:solidFill>
                <a:schemeClr val="bg1"/>
              </a:solidFill>
              <a:latin typeface="Arial" panose="020B0604020202020204" pitchFamily="34" charset="0"/>
              <a:cs typeface="Arial" panose="020B0604020202020204" pitchFamily="34" charset="0"/>
            </a:endParaRPr>
          </a:p>
          <a:p>
            <a:pPr marL="342900" lvl="0" indent="-342900" algn="just" eaLnBrk="0" fontAlgn="base" hangingPunct="0">
              <a:spcBef>
                <a:spcPct val="0"/>
              </a:spcBef>
              <a:spcAft>
                <a:spcPct val="0"/>
              </a:spcAft>
              <a:buFont typeface="Arial" panose="020B0604020202020204" pitchFamily="34" charset="0"/>
              <a:buChar char="•"/>
            </a:pPr>
            <a:endParaRPr lang="en-US" altLang="en-US" sz="2000" dirty="0">
              <a:solidFill>
                <a:schemeClr val="bg1"/>
              </a:solidFill>
              <a:latin typeface="Arial" panose="020B0604020202020204" pitchFamily="34" charset="0"/>
              <a:cs typeface="Arial" panose="020B0604020202020204" pitchFamily="34" charset="0"/>
            </a:endParaRPr>
          </a:p>
          <a:p>
            <a:pPr marL="342900" lvl="0" indent="-342900" algn="just" eaLnBrk="0" fontAlgn="base" hangingPunct="0">
              <a:spcBef>
                <a:spcPct val="0"/>
              </a:spcBef>
              <a:spcAft>
                <a:spcPct val="0"/>
              </a:spcAft>
              <a:buFont typeface="Arial" panose="020B0604020202020204" pitchFamily="34" charset="0"/>
              <a:buChar char="•"/>
            </a:pPr>
            <a:endParaRPr lang="en-US" altLang="en-US" sz="2000" dirty="0">
              <a:solidFill>
                <a:schemeClr val="bg1"/>
              </a:solidFill>
              <a:latin typeface="Arial" panose="020B0604020202020204" pitchFamily="34" charset="0"/>
              <a:cs typeface="Arial" panose="020B0604020202020204" pitchFamily="34" charset="0"/>
            </a:endParaRPr>
          </a:p>
          <a:p>
            <a:endParaRPr lang="en-IN" dirty="0"/>
          </a:p>
        </p:txBody>
      </p:sp>
      <p:pic>
        <p:nvPicPr>
          <p:cNvPr id="7" name="Picture 6">
            <a:extLst>
              <a:ext uri="{FF2B5EF4-FFF2-40B4-BE49-F238E27FC236}">
                <a16:creationId xmlns:a16="http://schemas.microsoft.com/office/drawing/2014/main" id="{A5C196ED-9D45-87EF-F111-DDD93E216CCF}"/>
              </a:ext>
            </a:extLst>
          </p:cNvPr>
          <p:cNvPicPr>
            <a:picLocks noChangeAspect="1"/>
          </p:cNvPicPr>
          <p:nvPr/>
        </p:nvPicPr>
        <p:blipFill>
          <a:blip r:embed="rId3"/>
          <a:stretch>
            <a:fillRect/>
          </a:stretch>
        </p:blipFill>
        <p:spPr>
          <a:xfrm>
            <a:off x="9639899" y="2213138"/>
            <a:ext cx="2315985" cy="1528928"/>
          </a:xfrm>
          <a:prstGeom prst="rect">
            <a:avLst/>
          </a:prstGeom>
        </p:spPr>
      </p:pic>
      <p:pic>
        <p:nvPicPr>
          <p:cNvPr id="8" name="Picture 7">
            <a:extLst>
              <a:ext uri="{FF2B5EF4-FFF2-40B4-BE49-F238E27FC236}">
                <a16:creationId xmlns:a16="http://schemas.microsoft.com/office/drawing/2014/main" id="{1D7A47F5-F159-7CFE-4BD8-3792FCF3F7F2}"/>
              </a:ext>
            </a:extLst>
          </p:cNvPr>
          <p:cNvPicPr>
            <a:picLocks noChangeAspect="1"/>
          </p:cNvPicPr>
          <p:nvPr/>
        </p:nvPicPr>
        <p:blipFill>
          <a:blip r:embed="rId4"/>
          <a:stretch>
            <a:fillRect/>
          </a:stretch>
        </p:blipFill>
        <p:spPr>
          <a:xfrm>
            <a:off x="9559683" y="182746"/>
            <a:ext cx="2396202" cy="1931938"/>
          </a:xfrm>
          <a:prstGeom prst="rect">
            <a:avLst/>
          </a:prstGeom>
        </p:spPr>
      </p:pic>
      <p:pic>
        <p:nvPicPr>
          <p:cNvPr id="9" name="Picture 8">
            <a:extLst>
              <a:ext uri="{FF2B5EF4-FFF2-40B4-BE49-F238E27FC236}">
                <a16:creationId xmlns:a16="http://schemas.microsoft.com/office/drawing/2014/main" id="{043529E5-8114-53E4-C8B4-490B4DB258A5}"/>
              </a:ext>
            </a:extLst>
          </p:cNvPr>
          <p:cNvPicPr>
            <a:picLocks noChangeAspect="1"/>
          </p:cNvPicPr>
          <p:nvPr/>
        </p:nvPicPr>
        <p:blipFill>
          <a:blip r:embed="rId5"/>
          <a:stretch>
            <a:fillRect/>
          </a:stretch>
        </p:blipFill>
        <p:spPr>
          <a:xfrm>
            <a:off x="9649764" y="3840520"/>
            <a:ext cx="2315985" cy="1659226"/>
          </a:xfrm>
          <a:prstGeom prst="rect">
            <a:avLst/>
          </a:prstGeom>
        </p:spPr>
      </p:pic>
      <p:pic>
        <p:nvPicPr>
          <p:cNvPr id="10" name="Picture 9">
            <a:extLst>
              <a:ext uri="{FF2B5EF4-FFF2-40B4-BE49-F238E27FC236}">
                <a16:creationId xmlns:a16="http://schemas.microsoft.com/office/drawing/2014/main" id="{C9C4D596-1305-5663-2649-61F20FCD625E}"/>
              </a:ext>
            </a:extLst>
          </p:cNvPr>
          <p:cNvPicPr>
            <a:picLocks noChangeAspect="1"/>
          </p:cNvPicPr>
          <p:nvPr/>
        </p:nvPicPr>
        <p:blipFill>
          <a:blip r:embed="rId6"/>
          <a:stretch>
            <a:fillRect/>
          </a:stretch>
        </p:blipFill>
        <p:spPr>
          <a:xfrm>
            <a:off x="9649764" y="5593068"/>
            <a:ext cx="2315985" cy="1171609"/>
          </a:xfrm>
          <a:prstGeom prst="rect">
            <a:avLst/>
          </a:prstGeom>
        </p:spPr>
      </p:pic>
      <p:sp>
        <p:nvSpPr>
          <p:cNvPr id="11" name="TextBox 10">
            <a:extLst>
              <a:ext uri="{FF2B5EF4-FFF2-40B4-BE49-F238E27FC236}">
                <a16:creationId xmlns:a16="http://schemas.microsoft.com/office/drawing/2014/main" id="{FC22ED58-1229-1D0D-AEB5-94515BC6C074}"/>
              </a:ext>
            </a:extLst>
          </p:cNvPr>
          <p:cNvSpPr txBox="1"/>
          <p:nvPr/>
        </p:nvSpPr>
        <p:spPr>
          <a:xfrm>
            <a:off x="226251" y="6395345"/>
            <a:ext cx="979755" cy="369332"/>
          </a:xfrm>
          <a:prstGeom prst="rect">
            <a:avLst/>
          </a:prstGeom>
          <a:noFill/>
        </p:spPr>
        <p:txBody>
          <a:bodyPr wrap="none" rtlCol="0">
            <a:spAutoFit/>
          </a:bodyPr>
          <a:lstStyle/>
          <a:p>
            <a:r>
              <a:rPr lang="en-IN" b="1" dirty="0">
                <a:solidFill>
                  <a:srgbClr val="000000"/>
                </a:solidFill>
                <a:latin typeface="Arial" panose="020B0604020202020204" pitchFamily="34" charset="0"/>
                <a:cs typeface="Arial" panose="020B0604020202020204" pitchFamily="34" charset="0"/>
              </a:rPr>
              <a:t>-Riddhi</a:t>
            </a:r>
          </a:p>
        </p:txBody>
      </p:sp>
    </p:spTree>
    <p:extLst>
      <p:ext uri="{BB962C8B-B14F-4D97-AF65-F5344CB8AC3E}">
        <p14:creationId xmlns:p14="http://schemas.microsoft.com/office/powerpoint/2010/main" val="15433041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05D0C62-27CC-9B6A-E825-DA3EB1ABF234}"/>
              </a:ext>
            </a:extLst>
          </p:cNvPr>
          <p:cNvSpPr txBox="1"/>
          <p:nvPr/>
        </p:nvSpPr>
        <p:spPr>
          <a:xfrm>
            <a:off x="2852057" y="206829"/>
            <a:ext cx="5237331" cy="923330"/>
          </a:xfrm>
          <a:prstGeom prst="rect">
            <a:avLst/>
          </a:prstGeom>
          <a:noFill/>
        </p:spPr>
        <p:txBody>
          <a:bodyPr wrap="none" rtlCol="0">
            <a:spAutoFit/>
          </a:bodyPr>
          <a:lstStyle/>
          <a:p>
            <a:r>
              <a:rPr lang="en-GB" sz="3600" b="1" u="sng" dirty="0">
                <a:solidFill>
                  <a:srgbClr val="000000"/>
                </a:solidFill>
                <a:latin typeface="Arial" panose="020B0604020202020204" pitchFamily="34" charset="0"/>
                <a:cs typeface="Arial" panose="020B0604020202020204" pitchFamily="34" charset="0"/>
              </a:rPr>
              <a:t>National Organisations</a:t>
            </a:r>
          </a:p>
          <a:p>
            <a:endParaRPr lang="en-IN" dirty="0"/>
          </a:p>
        </p:txBody>
      </p:sp>
      <p:sp>
        <p:nvSpPr>
          <p:cNvPr id="4" name="TextBox 3">
            <a:extLst>
              <a:ext uri="{FF2B5EF4-FFF2-40B4-BE49-F238E27FC236}">
                <a16:creationId xmlns:a16="http://schemas.microsoft.com/office/drawing/2014/main" id="{C2603511-1A49-958B-F16B-B28BEDC5FB6F}"/>
              </a:ext>
            </a:extLst>
          </p:cNvPr>
          <p:cNvSpPr txBox="1"/>
          <p:nvPr/>
        </p:nvSpPr>
        <p:spPr>
          <a:xfrm>
            <a:off x="0" y="1037751"/>
            <a:ext cx="4594656" cy="400110"/>
          </a:xfrm>
          <a:prstGeom prst="rect">
            <a:avLst/>
          </a:prstGeom>
          <a:noFill/>
        </p:spPr>
        <p:txBody>
          <a:bodyPr wrap="none" rtlCol="0">
            <a:spAutoFit/>
          </a:bodyPr>
          <a:lstStyle/>
          <a:p>
            <a:pPr marL="285750" indent="-285750">
              <a:buFont typeface="Arial" panose="020B0604020202020204" pitchFamily="34" charset="0"/>
              <a:buChar char="•"/>
            </a:pPr>
            <a:r>
              <a:rPr lang="en-GB" sz="2000" b="1" dirty="0">
                <a:solidFill>
                  <a:srgbClr val="000000"/>
                </a:solidFill>
                <a:latin typeface="Arial" panose="020B0604020202020204" pitchFamily="34" charset="0"/>
                <a:cs typeface="Arial" panose="020B0604020202020204" pitchFamily="34" charset="0"/>
              </a:rPr>
              <a:t>The National Sleep Foundation’s :</a:t>
            </a:r>
            <a:endParaRPr lang="en-IN" sz="2000" b="1" dirty="0">
              <a:solidFill>
                <a:srgbClr val="000000"/>
              </a:solidFill>
            </a:endParaRPr>
          </a:p>
        </p:txBody>
      </p:sp>
      <p:sp>
        <p:nvSpPr>
          <p:cNvPr id="5" name="Rectangle 1">
            <a:extLst>
              <a:ext uri="{FF2B5EF4-FFF2-40B4-BE49-F238E27FC236}">
                <a16:creationId xmlns:a16="http://schemas.microsoft.com/office/drawing/2014/main" id="{6A8FEFB5-63F7-1A69-2C46-D76E5205C2CA}"/>
              </a:ext>
            </a:extLst>
          </p:cNvPr>
          <p:cNvSpPr>
            <a:spLocks noChangeArrowheads="1"/>
          </p:cNvSpPr>
          <p:nvPr/>
        </p:nvSpPr>
        <p:spPr bwMode="auto">
          <a:xfrm>
            <a:off x="4495374" y="899252"/>
            <a:ext cx="4301177"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0000"/>
                </a:solidFill>
                <a:effectLst/>
                <a:latin typeface="Arial" panose="020B0604020202020204" pitchFamily="34" charset="0"/>
              </a:rPr>
              <a:t>Our goal is to improve people's health</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0000"/>
                </a:solidFill>
                <a:effectLst/>
                <a:latin typeface="Arial" panose="020B0604020202020204" pitchFamily="34" charset="0"/>
              </a:rPr>
              <a:t> and well-being by spreading awareness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0000"/>
                </a:solidFill>
                <a:effectLst/>
                <a:latin typeface="Arial" panose="020B0604020202020204" pitchFamily="34" charset="0"/>
              </a:rPr>
              <a:t> over sleep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bg1"/>
              </a:solidFill>
              <a:effectLst/>
              <a:latin typeface="Arial" panose="020B0604020202020204" pitchFamily="34" charset="0"/>
            </a:endParaRPr>
          </a:p>
        </p:txBody>
      </p:sp>
      <p:sp>
        <p:nvSpPr>
          <p:cNvPr id="6" name="TextBox 5">
            <a:extLst>
              <a:ext uri="{FF2B5EF4-FFF2-40B4-BE49-F238E27FC236}">
                <a16:creationId xmlns:a16="http://schemas.microsoft.com/office/drawing/2014/main" id="{F8EC237D-9E70-161A-B41F-71B9FC49879A}"/>
              </a:ext>
            </a:extLst>
          </p:cNvPr>
          <p:cNvSpPr txBox="1"/>
          <p:nvPr/>
        </p:nvSpPr>
        <p:spPr>
          <a:xfrm>
            <a:off x="0" y="2268783"/>
            <a:ext cx="4098045" cy="646331"/>
          </a:xfrm>
          <a:prstGeom prst="rect">
            <a:avLst/>
          </a:prstGeom>
          <a:noFill/>
        </p:spPr>
        <p:txBody>
          <a:bodyPr wrap="none" rtlCol="0">
            <a:spAutoFit/>
          </a:bodyPr>
          <a:lstStyle/>
          <a:p>
            <a:pPr marL="285750" indent="-285750">
              <a:buFont typeface="Arial" panose="020B0604020202020204" pitchFamily="34" charset="0"/>
              <a:buChar char="•"/>
            </a:pPr>
            <a:r>
              <a:rPr lang="en-GB" b="1" dirty="0">
                <a:solidFill>
                  <a:srgbClr val="000000"/>
                </a:solidFill>
                <a:latin typeface="Arial" panose="020B0604020202020204" pitchFamily="34" charset="0"/>
                <a:cs typeface="Arial" panose="020B0604020202020204" pitchFamily="34" charset="0"/>
              </a:rPr>
              <a:t>The American Academy of Sleep </a:t>
            </a:r>
          </a:p>
          <a:p>
            <a:r>
              <a:rPr lang="en-GB" b="1" dirty="0">
                <a:solidFill>
                  <a:srgbClr val="000000"/>
                </a:solidFill>
                <a:latin typeface="Arial" panose="020B0604020202020204" pitchFamily="34" charset="0"/>
                <a:cs typeface="Arial" panose="020B0604020202020204" pitchFamily="34" charset="0"/>
              </a:rPr>
              <a:t>	Medicine's (AASM) :  </a:t>
            </a:r>
            <a:endParaRPr lang="en-IN" dirty="0">
              <a:solidFill>
                <a:srgbClr val="000000"/>
              </a:solidFill>
            </a:endParaRPr>
          </a:p>
        </p:txBody>
      </p:sp>
      <p:sp>
        <p:nvSpPr>
          <p:cNvPr id="7" name="Rectangle 2">
            <a:extLst>
              <a:ext uri="{FF2B5EF4-FFF2-40B4-BE49-F238E27FC236}">
                <a16:creationId xmlns:a16="http://schemas.microsoft.com/office/drawing/2014/main" id="{9A1D5435-90E5-5E79-DA56-7D464F54F02E}"/>
              </a:ext>
            </a:extLst>
          </p:cNvPr>
          <p:cNvSpPr>
            <a:spLocks noChangeArrowheads="1"/>
          </p:cNvSpPr>
          <p:nvPr/>
        </p:nvSpPr>
        <p:spPr bwMode="auto">
          <a:xfrm>
            <a:off x="4098045" y="2241424"/>
            <a:ext cx="4685898"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Our goal is to improve public health</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 and progress sleep medicine by advancing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sleep research and education.</a:t>
            </a:r>
          </a:p>
        </p:txBody>
      </p:sp>
      <p:sp>
        <p:nvSpPr>
          <p:cNvPr id="8" name="TextBox 7">
            <a:extLst>
              <a:ext uri="{FF2B5EF4-FFF2-40B4-BE49-F238E27FC236}">
                <a16:creationId xmlns:a16="http://schemas.microsoft.com/office/drawing/2014/main" id="{86CA8609-355A-B6F2-EEB0-9828BAE7C0E7}"/>
              </a:ext>
            </a:extLst>
          </p:cNvPr>
          <p:cNvSpPr txBox="1"/>
          <p:nvPr/>
        </p:nvSpPr>
        <p:spPr>
          <a:xfrm>
            <a:off x="7181" y="3398185"/>
            <a:ext cx="8776762" cy="646331"/>
          </a:xfrm>
          <a:prstGeom prst="rect">
            <a:avLst/>
          </a:prstGeom>
          <a:noFill/>
        </p:spPr>
        <p:txBody>
          <a:bodyPr wrap="none" rtlCol="0">
            <a:spAutoFit/>
          </a:bodyPr>
          <a:lstStyle/>
          <a:p>
            <a:pPr marL="285750" indent="-285750">
              <a:buFont typeface="Arial" panose="020B0604020202020204" pitchFamily="34" charset="0"/>
              <a:buChar char="•"/>
            </a:pPr>
            <a:r>
              <a:rPr lang="en-GB" b="1" dirty="0">
                <a:solidFill>
                  <a:srgbClr val="000000"/>
                </a:solidFill>
                <a:latin typeface="Arial" panose="020B0604020202020204" pitchFamily="34" charset="0"/>
                <a:cs typeface="Arial" panose="020B0604020202020204" pitchFamily="34" charset="0"/>
              </a:rPr>
              <a:t>The Sleep Research Society :</a:t>
            </a:r>
            <a:r>
              <a:rPr lang="en-US" altLang="en-US" dirty="0">
                <a:latin typeface="Arial" panose="020B0604020202020204" pitchFamily="34" charset="0"/>
              </a:rPr>
              <a:t> </a:t>
            </a:r>
            <a:r>
              <a:rPr lang="en-US" altLang="en-US" dirty="0">
                <a:solidFill>
                  <a:srgbClr val="000000"/>
                </a:solidFill>
                <a:latin typeface="Arial" panose="020B0604020202020204" pitchFamily="34" charset="0"/>
              </a:rPr>
              <a:t>Our goal is to advance sleep and circadian</a:t>
            </a:r>
          </a:p>
          <a:p>
            <a:r>
              <a:rPr lang="en-US" altLang="en-US" dirty="0">
                <a:solidFill>
                  <a:srgbClr val="000000"/>
                </a:solidFill>
                <a:latin typeface="Arial" panose="020B0604020202020204" pitchFamily="34" charset="0"/>
              </a:rPr>
              <a:t>			            science through lobbying, outreach, and research</a:t>
            </a:r>
            <a:r>
              <a:rPr lang="en-GB" b="1" dirty="0">
                <a:solidFill>
                  <a:srgbClr val="000000"/>
                </a:solidFill>
                <a:latin typeface="Arial" panose="020B0604020202020204" pitchFamily="34" charset="0"/>
                <a:cs typeface="Arial" panose="020B0604020202020204" pitchFamily="34" charset="0"/>
              </a:rPr>
              <a:t> </a:t>
            </a:r>
            <a:endParaRPr lang="en-IN" dirty="0">
              <a:solidFill>
                <a:srgbClr val="000000"/>
              </a:solidFill>
            </a:endParaRPr>
          </a:p>
        </p:txBody>
      </p:sp>
      <p:sp>
        <p:nvSpPr>
          <p:cNvPr id="10" name="TextBox 9">
            <a:extLst>
              <a:ext uri="{FF2B5EF4-FFF2-40B4-BE49-F238E27FC236}">
                <a16:creationId xmlns:a16="http://schemas.microsoft.com/office/drawing/2014/main" id="{59D77714-D10D-17A3-FEC4-C332CEBF6A12}"/>
              </a:ext>
            </a:extLst>
          </p:cNvPr>
          <p:cNvSpPr txBox="1"/>
          <p:nvPr/>
        </p:nvSpPr>
        <p:spPr>
          <a:xfrm>
            <a:off x="0" y="4277947"/>
            <a:ext cx="8962710" cy="1477328"/>
          </a:xfrm>
          <a:prstGeom prst="rect">
            <a:avLst/>
          </a:prstGeom>
          <a:noFill/>
        </p:spPr>
        <p:txBody>
          <a:bodyPr wrap="none" rtlCol="0">
            <a:spAutoFit/>
          </a:bodyPr>
          <a:lstStyle/>
          <a:p>
            <a:pPr marL="285750" indent="-285750">
              <a:buFont typeface="Arial" panose="020B0604020202020204" pitchFamily="34" charset="0"/>
              <a:buChar char="•"/>
            </a:pPr>
            <a:r>
              <a:rPr lang="en-GB" b="1" dirty="0">
                <a:solidFill>
                  <a:srgbClr val="000000"/>
                </a:solidFill>
                <a:latin typeface="Arial" panose="020B0604020202020204" pitchFamily="34" charset="0"/>
                <a:cs typeface="Arial" panose="020B0604020202020204" pitchFamily="34" charset="0"/>
              </a:rPr>
              <a:t>The Centres for Disease Control and Prevention (CDC) :</a:t>
            </a:r>
            <a:r>
              <a:rPr lang="en-US" altLang="en-US" dirty="0">
                <a:solidFill>
                  <a:srgbClr val="000000"/>
                </a:solidFill>
                <a:latin typeface="Arial" panose="020B0604020202020204" pitchFamily="34" charset="0"/>
              </a:rPr>
              <a:t>intends to stop chronic </a:t>
            </a:r>
          </a:p>
          <a:p>
            <a:r>
              <a:rPr lang="en-US" altLang="en-US" dirty="0">
                <a:solidFill>
                  <a:srgbClr val="000000"/>
                </a:solidFill>
                <a:latin typeface="Arial" panose="020B0604020202020204" pitchFamily="34" charset="0"/>
              </a:rPr>
              <a:t>					diseases, particularly those caused by</a:t>
            </a:r>
          </a:p>
          <a:p>
            <a:r>
              <a:rPr lang="en-US" altLang="en-US" dirty="0">
                <a:solidFill>
                  <a:srgbClr val="000000"/>
                </a:solidFill>
                <a:latin typeface="Arial" panose="020B0604020202020204" pitchFamily="34" charset="0"/>
              </a:rPr>
              <a:t> 					sleep deprivation, by promoting health</a:t>
            </a:r>
          </a:p>
          <a:p>
            <a:r>
              <a:rPr lang="en-US" altLang="en-US" dirty="0">
                <a:solidFill>
                  <a:srgbClr val="000000"/>
                </a:solidFill>
                <a:latin typeface="Arial" panose="020B0604020202020204" pitchFamily="34" charset="0"/>
              </a:rPr>
              <a:t>					education and prevention initiatives.</a:t>
            </a:r>
          </a:p>
          <a:p>
            <a:pPr marL="285750" indent="-285750">
              <a:buFont typeface="Arial" panose="020B0604020202020204" pitchFamily="34" charset="0"/>
              <a:buChar char="•"/>
            </a:pPr>
            <a:endParaRPr lang="en-IN" dirty="0">
              <a:solidFill>
                <a:schemeClr val="bg1"/>
              </a:solidFill>
            </a:endParaRPr>
          </a:p>
        </p:txBody>
      </p:sp>
      <p:sp>
        <p:nvSpPr>
          <p:cNvPr id="12" name="TextBox 11">
            <a:extLst>
              <a:ext uri="{FF2B5EF4-FFF2-40B4-BE49-F238E27FC236}">
                <a16:creationId xmlns:a16="http://schemas.microsoft.com/office/drawing/2014/main" id="{4A1BBCAF-8BB2-0524-2031-7F2ED5C626AF}"/>
              </a:ext>
            </a:extLst>
          </p:cNvPr>
          <p:cNvSpPr txBox="1"/>
          <p:nvPr/>
        </p:nvSpPr>
        <p:spPr>
          <a:xfrm>
            <a:off x="0" y="5664923"/>
            <a:ext cx="10315644" cy="1477328"/>
          </a:xfrm>
          <a:prstGeom prst="rect">
            <a:avLst/>
          </a:prstGeom>
          <a:noFill/>
        </p:spPr>
        <p:txBody>
          <a:bodyPr wrap="none" rtlCol="0">
            <a:spAutoFit/>
          </a:bodyPr>
          <a:lstStyle/>
          <a:p>
            <a:pPr marL="285750" indent="-285750">
              <a:buFont typeface="Arial" panose="020B0604020202020204" pitchFamily="34" charset="0"/>
              <a:buChar char="•"/>
            </a:pPr>
            <a:r>
              <a:rPr lang="en-GB" b="1" dirty="0">
                <a:solidFill>
                  <a:srgbClr val="000000"/>
                </a:solidFill>
                <a:latin typeface="Arial" panose="020B0604020202020204" pitchFamily="34" charset="0"/>
                <a:cs typeface="Arial" panose="020B0604020202020204" pitchFamily="34" charset="0"/>
              </a:rPr>
              <a:t>The American Psychological Association (APA): </a:t>
            </a:r>
            <a:r>
              <a:rPr lang="en-US" altLang="en-US" dirty="0">
                <a:solidFill>
                  <a:srgbClr val="000000"/>
                </a:solidFill>
                <a:latin typeface="Arial" panose="020B0604020202020204" pitchFamily="34" charset="0"/>
              </a:rPr>
              <a:t>intends to stop chronic diseases</a:t>
            </a:r>
          </a:p>
          <a:p>
            <a:r>
              <a:rPr lang="en-US" altLang="en-US" dirty="0">
                <a:solidFill>
                  <a:srgbClr val="000000"/>
                </a:solidFill>
                <a:latin typeface="Arial" panose="020B0604020202020204" pitchFamily="34" charset="0"/>
              </a:rPr>
              <a:t>				, particularly those caused by sleep deprivation, by</a:t>
            </a:r>
          </a:p>
          <a:p>
            <a:r>
              <a:rPr lang="en-US" altLang="en-US" dirty="0">
                <a:solidFill>
                  <a:srgbClr val="000000"/>
                </a:solidFill>
                <a:latin typeface="Arial" panose="020B0604020202020204" pitchFamily="34" charset="0"/>
              </a:rPr>
              <a:t> 					promoting health education and prevention initiatives. </a:t>
            </a:r>
            <a:br>
              <a:rPr lang="en-US" altLang="en-US" dirty="0">
                <a:solidFill>
                  <a:srgbClr val="000000"/>
                </a:solidFill>
                <a:latin typeface="Arial" panose="020B0604020202020204" pitchFamily="34" charset="0"/>
              </a:rPr>
            </a:br>
            <a:endParaRPr lang="en-US" altLang="en-US" dirty="0">
              <a:solidFill>
                <a:srgbClr val="000000"/>
              </a:solidFill>
              <a:latin typeface="Arial" panose="020B0604020202020204" pitchFamily="34" charset="0"/>
            </a:endParaRPr>
          </a:p>
          <a:p>
            <a:pPr marL="285750" indent="-285750">
              <a:buFont typeface="Arial" panose="020B0604020202020204" pitchFamily="34" charset="0"/>
              <a:buChar char="•"/>
            </a:pPr>
            <a:r>
              <a:rPr lang="en-GB" b="1" dirty="0">
                <a:solidFill>
                  <a:schemeClr val="bg1"/>
                </a:solidFill>
                <a:latin typeface="Arial" panose="020B0604020202020204" pitchFamily="34" charset="0"/>
                <a:cs typeface="Arial" panose="020B0604020202020204" pitchFamily="34" charset="0"/>
              </a:rPr>
              <a:t> </a:t>
            </a:r>
            <a:endParaRPr lang="en-IN" dirty="0">
              <a:solidFill>
                <a:schemeClr val="bg1"/>
              </a:solidFill>
            </a:endParaRPr>
          </a:p>
        </p:txBody>
      </p:sp>
      <p:pic>
        <p:nvPicPr>
          <p:cNvPr id="14" name="Picture 13">
            <a:extLst>
              <a:ext uri="{FF2B5EF4-FFF2-40B4-BE49-F238E27FC236}">
                <a16:creationId xmlns:a16="http://schemas.microsoft.com/office/drawing/2014/main" id="{47659EE9-4F19-342C-2574-81E482B59BC8}"/>
              </a:ext>
            </a:extLst>
          </p:cNvPr>
          <p:cNvPicPr>
            <a:picLocks noChangeAspect="1"/>
          </p:cNvPicPr>
          <p:nvPr/>
        </p:nvPicPr>
        <p:blipFill>
          <a:blip r:embed="rId2"/>
          <a:stretch>
            <a:fillRect/>
          </a:stretch>
        </p:blipFill>
        <p:spPr>
          <a:xfrm>
            <a:off x="8846485" y="328771"/>
            <a:ext cx="1881255" cy="1058206"/>
          </a:xfrm>
          <a:prstGeom prst="rect">
            <a:avLst/>
          </a:prstGeom>
        </p:spPr>
      </p:pic>
      <p:pic>
        <p:nvPicPr>
          <p:cNvPr id="15" name="Picture 14">
            <a:extLst>
              <a:ext uri="{FF2B5EF4-FFF2-40B4-BE49-F238E27FC236}">
                <a16:creationId xmlns:a16="http://schemas.microsoft.com/office/drawing/2014/main" id="{9830DFA2-78CF-A083-803E-619AD055976B}"/>
              </a:ext>
            </a:extLst>
          </p:cNvPr>
          <p:cNvPicPr>
            <a:picLocks noChangeAspect="1"/>
          </p:cNvPicPr>
          <p:nvPr/>
        </p:nvPicPr>
        <p:blipFill>
          <a:blip r:embed="rId3"/>
          <a:stretch>
            <a:fillRect/>
          </a:stretch>
        </p:blipFill>
        <p:spPr>
          <a:xfrm>
            <a:off x="9637025" y="1657963"/>
            <a:ext cx="2183788" cy="1297163"/>
          </a:xfrm>
          <a:prstGeom prst="rect">
            <a:avLst/>
          </a:prstGeom>
        </p:spPr>
      </p:pic>
      <p:pic>
        <p:nvPicPr>
          <p:cNvPr id="16" name="Picture 15">
            <a:extLst>
              <a:ext uri="{FF2B5EF4-FFF2-40B4-BE49-F238E27FC236}">
                <a16:creationId xmlns:a16="http://schemas.microsoft.com/office/drawing/2014/main" id="{14BF8B54-001A-E536-03C0-90FC4ECD626E}"/>
              </a:ext>
            </a:extLst>
          </p:cNvPr>
          <p:cNvPicPr>
            <a:picLocks noChangeAspect="1"/>
          </p:cNvPicPr>
          <p:nvPr/>
        </p:nvPicPr>
        <p:blipFill>
          <a:blip r:embed="rId4"/>
          <a:stretch>
            <a:fillRect/>
          </a:stretch>
        </p:blipFill>
        <p:spPr>
          <a:xfrm>
            <a:off x="9223368" y="3256935"/>
            <a:ext cx="1714500" cy="1714500"/>
          </a:xfrm>
          <a:prstGeom prst="rect">
            <a:avLst/>
          </a:prstGeom>
        </p:spPr>
      </p:pic>
      <p:pic>
        <p:nvPicPr>
          <p:cNvPr id="17" name="Picture 16">
            <a:extLst>
              <a:ext uri="{FF2B5EF4-FFF2-40B4-BE49-F238E27FC236}">
                <a16:creationId xmlns:a16="http://schemas.microsoft.com/office/drawing/2014/main" id="{61FE12EB-F3B2-8D50-561C-CA91DAA30BCD}"/>
              </a:ext>
            </a:extLst>
          </p:cNvPr>
          <p:cNvPicPr>
            <a:picLocks noChangeAspect="1"/>
          </p:cNvPicPr>
          <p:nvPr/>
        </p:nvPicPr>
        <p:blipFill>
          <a:blip r:embed="rId5"/>
          <a:stretch>
            <a:fillRect/>
          </a:stretch>
        </p:blipFill>
        <p:spPr>
          <a:xfrm>
            <a:off x="9775371" y="5003950"/>
            <a:ext cx="2338210" cy="1837443"/>
          </a:xfrm>
          <a:prstGeom prst="rect">
            <a:avLst/>
          </a:prstGeom>
        </p:spPr>
      </p:pic>
      <p:sp>
        <p:nvSpPr>
          <p:cNvPr id="18" name="TextBox 17">
            <a:extLst>
              <a:ext uri="{FF2B5EF4-FFF2-40B4-BE49-F238E27FC236}">
                <a16:creationId xmlns:a16="http://schemas.microsoft.com/office/drawing/2014/main" id="{9A56AE6C-8824-6C5A-93D8-A84EA26EFFD9}"/>
              </a:ext>
            </a:extLst>
          </p:cNvPr>
          <p:cNvSpPr txBox="1"/>
          <p:nvPr/>
        </p:nvSpPr>
        <p:spPr>
          <a:xfrm>
            <a:off x="152400" y="6382036"/>
            <a:ext cx="979755" cy="369332"/>
          </a:xfrm>
          <a:prstGeom prst="rect">
            <a:avLst/>
          </a:prstGeom>
          <a:noFill/>
        </p:spPr>
        <p:txBody>
          <a:bodyPr wrap="none" rtlCol="0">
            <a:spAutoFit/>
          </a:bodyPr>
          <a:lstStyle/>
          <a:p>
            <a:r>
              <a:rPr lang="en-IN" b="1" dirty="0">
                <a:solidFill>
                  <a:srgbClr val="000000"/>
                </a:solidFill>
                <a:latin typeface="Arial" panose="020B0604020202020204" pitchFamily="34" charset="0"/>
                <a:cs typeface="Arial" panose="020B0604020202020204" pitchFamily="34" charset="0"/>
              </a:rPr>
              <a:t>-Riddhi</a:t>
            </a:r>
          </a:p>
        </p:txBody>
      </p:sp>
    </p:spTree>
    <p:extLst>
      <p:ext uri="{BB962C8B-B14F-4D97-AF65-F5344CB8AC3E}">
        <p14:creationId xmlns:p14="http://schemas.microsoft.com/office/powerpoint/2010/main" val="25652052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4919D3E-A0C5-D4F7-B9C7-5E0EF1D84A62}"/>
              </a:ext>
            </a:extLst>
          </p:cNvPr>
          <p:cNvSpPr txBox="1"/>
          <p:nvPr/>
        </p:nvSpPr>
        <p:spPr>
          <a:xfrm>
            <a:off x="2335996" y="239486"/>
            <a:ext cx="7520007" cy="646331"/>
          </a:xfrm>
          <a:prstGeom prst="rect">
            <a:avLst/>
          </a:prstGeom>
          <a:noFill/>
        </p:spPr>
        <p:txBody>
          <a:bodyPr wrap="none" rtlCol="0">
            <a:spAutoFit/>
          </a:bodyPr>
          <a:lstStyle/>
          <a:p>
            <a:r>
              <a:rPr lang="en-GB" sz="3600" b="1" u="sng" dirty="0">
                <a:solidFill>
                  <a:srgbClr val="000000"/>
                </a:solidFill>
                <a:latin typeface="Arial" panose="020B0604020202020204" pitchFamily="34" charset="0"/>
                <a:cs typeface="Arial" panose="020B0604020202020204" pitchFamily="34" charset="0"/>
              </a:rPr>
              <a:t>Resources from other campaigns</a:t>
            </a:r>
            <a:endParaRPr lang="en-IN" sz="3600" b="1" u="sng" dirty="0">
              <a:solidFill>
                <a:srgbClr val="000000"/>
              </a:solidFill>
            </a:endParaRPr>
          </a:p>
        </p:txBody>
      </p:sp>
      <p:sp>
        <p:nvSpPr>
          <p:cNvPr id="4" name="TextBox 3">
            <a:extLst>
              <a:ext uri="{FF2B5EF4-FFF2-40B4-BE49-F238E27FC236}">
                <a16:creationId xmlns:a16="http://schemas.microsoft.com/office/drawing/2014/main" id="{DA6D38FB-ABB0-B98E-E098-72AABA8953D9}"/>
              </a:ext>
            </a:extLst>
          </p:cNvPr>
          <p:cNvSpPr txBox="1"/>
          <p:nvPr/>
        </p:nvSpPr>
        <p:spPr>
          <a:xfrm>
            <a:off x="237288" y="1228397"/>
            <a:ext cx="11717422" cy="4401205"/>
          </a:xfrm>
          <a:prstGeom prst="rect">
            <a:avLst/>
          </a:prstGeom>
          <a:noFill/>
        </p:spPr>
        <p:txBody>
          <a:bodyPr wrap="square" rtlCol="0">
            <a:spAutoFit/>
          </a:bodyPr>
          <a:lstStyle/>
          <a:p>
            <a:pPr marL="457200" indent="-457200">
              <a:buFont typeface="Arial" panose="020B0604020202020204" pitchFamily="34" charset="0"/>
              <a:buChar char="•"/>
            </a:pPr>
            <a:r>
              <a:rPr lang="en-US" sz="2800" dirty="0">
                <a:solidFill>
                  <a:srgbClr val="000000"/>
                </a:solidFill>
                <a:latin typeface="Arial" panose="020B0604020202020204" pitchFamily="34" charset="0"/>
                <a:cs typeface="Arial" panose="020B0604020202020204" pitchFamily="34" charset="0"/>
              </a:rPr>
              <a:t>Informational Materials: Pamphlets, posters, and internet sites that support restful sleeping habits and surroundings.</a:t>
            </a:r>
          </a:p>
          <a:p>
            <a:endParaRPr lang="en-US" sz="2800" dirty="0">
              <a:solidFill>
                <a:srgbClr val="000000"/>
              </a:solidFill>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dirty="0">
                <a:solidFill>
                  <a:srgbClr val="000000"/>
                </a:solidFill>
                <a:latin typeface="Arial" panose="020B0604020202020204" pitchFamily="34" charset="0"/>
                <a:cs typeface="Arial" panose="020B0604020202020204" pitchFamily="34" charset="0"/>
              </a:rPr>
              <a:t>Workshops and Seminars: Engaging sessions that provide actionable advice on bedtime routines and sleep hygiene for adults, parents, and kids.</a:t>
            </a:r>
          </a:p>
          <a:p>
            <a:endParaRPr lang="en-US" sz="2800" dirty="0">
              <a:solidFill>
                <a:srgbClr val="000000"/>
              </a:solidFill>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dirty="0">
                <a:solidFill>
                  <a:srgbClr val="000000"/>
                </a:solidFill>
                <a:latin typeface="Arial" panose="020B0604020202020204" pitchFamily="34" charset="0"/>
                <a:cs typeface="Arial" panose="020B0604020202020204" pitchFamily="34" charset="0"/>
              </a:rPr>
              <a:t>Community activities: Local gatherings where people can talk about the value of good sleep hygiene, like wellness fairs, sporting activities, and sleep challenge seminars. </a:t>
            </a:r>
            <a:endParaRPr lang="en-IN" sz="2800" dirty="0">
              <a:solidFill>
                <a:srgbClr val="000000"/>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B07C435-ECE7-F3E1-4D6B-FC1D9AA5B2B0}"/>
              </a:ext>
            </a:extLst>
          </p:cNvPr>
          <p:cNvSpPr txBox="1"/>
          <p:nvPr/>
        </p:nvSpPr>
        <p:spPr>
          <a:xfrm>
            <a:off x="348343" y="6368143"/>
            <a:ext cx="979755" cy="369332"/>
          </a:xfrm>
          <a:prstGeom prst="rect">
            <a:avLst/>
          </a:prstGeom>
          <a:noFill/>
        </p:spPr>
        <p:txBody>
          <a:bodyPr wrap="none" rtlCol="0">
            <a:spAutoFit/>
          </a:bodyPr>
          <a:lstStyle/>
          <a:p>
            <a:r>
              <a:rPr lang="en-IN" b="1" dirty="0">
                <a:solidFill>
                  <a:srgbClr val="000000"/>
                </a:solidFill>
                <a:latin typeface="Arial" panose="020B0604020202020204" pitchFamily="34" charset="0"/>
                <a:cs typeface="Arial" panose="020B0604020202020204" pitchFamily="34" charset="0"/>
              </a:rPr>
              <a:t>-Riddhi</a:t>
            </a:r>
          </a:p>
        </p:txBody>
      </p:sp>
    </p:spTree>
    <p:extLst>
      <p:ext uri="{BB962C8B-B14F-4D97-AF65-F5344CB8AC3E}">
        <p14:creationId xmlns:p14="http://schemas.microsoft.com/office/powerpoint/2010/main" val="31697321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165E3B2-7C84-3759-659D-836E4227680E}"/>
              </a:ext>
            </a:extLst>
          </p:cNvPr>
          <p:cNvSpPr/>
          <p:nvPr/>
        </p:nvSpPr>
        <p:spPr>
          <a:xfrm>
            <a:off x="544286" y="2514600"/>
            <a:ext cx="3004457" cy="139337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IN" sz="3200" b="1" u="sng" dirty="0">
                <a:solidFill>
                  <a:srgbClr val="000000"/>
                </a:solidFill>
                <a:latin typeface="Arial" panose="020B0604020202020204" pitchFamily="34" charset="0"/>
                <a:cs typeface="Arial" panose="020B0604020202020204" pitchFamily="34" charset="0"/>
              </a:rPr>
              <a:t>RESOURCES</a:t>
            </a:r>
          </a:p>
        </p:txBody>
      </p:sp>
      <p:cxnSp>
        <p:nvCxnSpPr>
          <p:cNvPr id="4" name="Straight Arrow Connector 3">
            <a:extLst>
              <a:ext uri="{FF2B5EF4-FFF2-40B4-BE49-F238E27FC236}">
                <a16:creationId xmlns:a16="http://schemas.microsoft.com/office/drawing/2014/main" id="{962A5C7C-6C9B-3F61-65C5-F4E2B5F20901}"/>
              </a:ext>
            </a:extLst>
          </p:cNvPr>
          <p:cNvCxnSpPr>
            <a:cxnSpLocks/>
          </p:cNvCxnSpPr>
          <p:nvPr/>
        </p:nvCxnSpPr>
        <p:spPr>
          <a:xfrm flipV="1">
            <a:off x="3548743" y="1728167"/>
            <a:ext cx="2188028" cy="148311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F610FEC5-C6EF-BB38-47C3-48620986B0FE}"/>
              </a:ext>
            </a:extLst>
          </p:cNvPr>
          <p:cNvSpPr txBox="1"/>
          <p:nvPr/>
        </p:nvSpPr>
        <p:spPr>
          <a:xfrm>
            <a:off x="5736771" y="1328057"/>
            <a:ext cx="1455848" cy="400110"/>
          </a:xfrm>
          <a:prstGeom prst="rect">
            <a:avLst/>
          </a:prstGeom>
          <a:noFill/>
        </p:spPr>
        <p:txBody>
          <a:bodyPr wrap="none" rtlCol="0">
            <a:spAutoFit/>
          </a:bodyPr>
          <a:lstStyle/>
          <a:p>
            <a:r>
              <a:rPr lang="en-IN" sz="2000" b="1" dirty="0">
                <a:solidFill>
                  <a:srgbClr val="000000"/>
                </a:solidFill>
                <a:latin typeface="Arial" panose="020B0604020202020204" pitchFamily="34" charset="0"/>
                <a:cs typeface="Arial" panose="020B0604020202020204" pitchFamily="34" charset="0"/>
              </a:rPr>
              <a:t>HELPLINE</a:t>
            </a:r>
          </a:p>
        </p:txBody>
      </p:sp>
      <p:cxnSp>
        <p:nvCxnSpPr>
          <p:cNvPr id="10" name="Straight Arrow Connector 9">
            <a:extLst>
              <a:ext uri="{FF2B5EF4-FFF2-40B4-BE49-F238E27FC236}">
                <a16:creationId xmlns:a16="http://schemas.microsoft.com/office/drawing/2014/main" id="{BEE629DF-F42B-BC74-CD94-200EF8706E53}"/>
              </a:ext>
            </a:extLst>
          </p:cNvPr>
          <p:cNvCxnSpPr>
            <a:stCxn id="2" idx="3"/>
          </p:cNvCxnSpPr>
          <p:nvPr/>
        </p:nvCxnSpPr>
        <p:spPr>
          <a:xfrm flipV="1">
            <a:off x="3548743" y="1528112"/>
            <a:ext cx="4539343" cy="168317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FCCB07E9-4A7B-1089-5AA2-7839D3894871}"/>
              </a:ext>
            </a:extLst>
          </p:cNvPr>
          <p:cNvCxnSpPr>
            <a:cxnSpLocks/>
            <a:stCxn id="2" idx="3"/>
          </p:cNvCxnSpPr>
          <p:nvPr/>
        </p:nvCxnSpPr>
        <p:spPr>
          <a:xfrm flipV="1">
            <a:off x="3548743" y="2418933"/>
            <a:ext cx="3995057" cy="79235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803AD904-AAFA-DD4D-0DC7-4BD50ED1ED10}"/>
              </a:ext>
            </a:extLst>
          </p:cNvPr>
          <p:cNvCxnSpPr>
            <a:cxnSpLocks/>
            <a:stCxn id="2" idx="3"/>
          </p:cNvCxnSpPr>
          <p:nvPr/>
        </p:nvCxnSpPr>
        <p:spPr>
          <a:xfrm flipV="1">
            <a:off x="3548743" y="3211285"/>
            <a:ext cx="4430486" cy="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8" name="Straight Arrow Connector 17">
            <a:extLst>
              <a:ext uri="{FF2B5EF4-FFF2-40B4-BE49-F238E27FC236}">
                <a16:creationId xmlns:a16="http://schemas.microsoft.com/office/drawing/2014/main" id="{1E69C933-80E3-E1F5-FD46-EC71C8524E3E}"/>
              </a:ext>
            </a:extLst>
          </p:cNvPr>
          <p:cNvCxnSpPr>
            <a:stCxn id="2" idx="3"/>
          </p:cNvCxnSpPr>
          <p:nvPr/>
        </p:nvCxnSpPr>
        <p:spPr>
          <a:xfrm>
            <a:off x="3548743" y="3211286"/>
            <a:ext cx="4778828" cy="69668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43BA3222-0CCA-542C-5E26-3FA091528051}"/>
              </a:ext>
            </a:extLst>
          </p:cNvPr>
          <p:cNvCxnSpPr>
            <a:cxnSpLocks/>
          </p:cNvCxnSpPr>
          <p:nvPr/>
        </p:nvCxnSpPr>
        <p:spPr>
          <a:xfrm>
            <a:off x="3603174" y="3228147"/>
            <a:ext cx="5127169" cy="125185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2" name="Straight Arrow Connector 21">
            <a:extLst>
              <a:ext uri="{FF2B5EF4-FFF2-40B4-BE49-F238E27FC236}">
                <a16:creationId xmlns:a16="http://schemas.microsoft.com/office/drawing/2014/main" id="{6ED9A689-D14E-FA35-7375-B414BD73CDB6}"/>
              </a:ext>
            </a:extLst>
          </p:cNvPr>
          <p:cNvCxnSpPr>
            <a:cxnSpLocks/>
          </p:cNvCxnSpPr>
          <p:nvPr/>
        </p:nvCxnSpPr>
        <p:spPr>
          <a:xfrm>
            <a:off x="3559628" y="3211285"/>
            <a:ext cx="5181600" cy="200786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3" name="TextBox 22">
            <a:extLst>
              <a:ext uri="{FF2B5EF4-FFF2-40B4-BE49-F238E27FC236}">
                <a16:creationId xmlns:a16="http://schemas.microsoft.com/office/drawing/2014/main" id="{A6427914-B34E-5C7C-61EE-4BEE3BFF3850}"/>
              </a:ext>
            </a:extLst>
          </p:cNvPr>
          <p:cNvSpPr txBox="1"/>
          <p:nvPr/>
        </p:nvSpPr>
        <p:spPr>
          <a:xfrm>
            <a:off x="8088086" y="1300843"/>
            <a:ext cx="4160498" cy="400110"/>
          </a:xfrm>
          <a:prstGeom prst="rect">
            <a:avLst/>
          </a:prstGeom>
          <a:noFill/>
        </p:spPr>
        <p:txBody>
          <a:bodyPr wrap="none" rtlCol="0">
            <a:spAutoFit/>
          </a:bodyPr>
          <a:lstStyle/>
          <a:p>
            <a:r>
              <a:rPr lang="en-IN" sz="2000" b="1" dirty="0">
                <a:solidFill>
                  <a:srgbClr val="000000"/>
                </a:solidFill>
                <a:latin typeface="Arial" panose="020B0604020202020204" pitchFamily="34" charset="0"/>
                <a:cs typeface="Arial" panose="020B0604020202020204" pitchFamily="34" charset="0"/>
              </a:rPr>
              <a:t>PARTNERSHIP &amp; INFLUENCERS</a:t>
            </a:r>
          </a:p>
        </p:txBody>
      </p:sp>
      <p:pic>
        <p:nvPicPr>
          <p:cNvPr id="25" name="Picture 24">
            <a:extLst>
              <a:ext uri="{FF2B5EF4-FFF2-40B4-BE49-F238E27FC236}">
                <a16:creationId xmlns:a16="http://schemas.microsoft.com/office/drawing/2014/main" id="{FEA4CBBC-1A37-E9E1-ECEB-86AE52549C43}"/>
              </a:ext>
            </a:extLst>
          </p:cNvPr>
          <p:cNvPicPr>
            <a:picLocks noChangeAspect="1"/>
          </p:cNvPicPr>
          <p:nvPr/>
        </p:nvPicPr>
        <p:blipFill>
          <a:blip r:embed="rId2"/>
          <a:stretch>
            <a:fillRect/>
          </a:stretch>
        </p:blipFill>
        <p:spPr>
          <a:xfrm>
            <a:off x="2963752" y="259393"/>
            <a:ext cx="1766324" cy="1766324"/>
          </a:xfrm>
          <a:prstGeom prst="rect">
            <a:avLst/>
          </a:prstGeom>
        </p:spPr>
      </p:pic>
      <p:pic>
        <p:nvPicPr>
          <p:cNvPr id="26" name="Picture 25">
            <a:extLst>
              <a:ext uri="{FF2B5EF4-FFF2-40B4-BE49-F238E27FC236}">
                <a16:creationId xmlns:a16="http://schemas.microsoft.com/office/drawing/2014/main" id="{570CF4E0-45EB-8AD9-6967-BF68BFD385EB}"/>
              </a:ext>
            </a:extLst>
          </p:cNvPr>
          <p:cNvPicPr>
            <a:picLocks noChangeAspect="1"/>
          </p:cNvPicPr>
          <p:nvPr/>
        </p:nvPicPr>
        <p:blipFill>
          <a:blip r:embed="rId3"/>
          <a:srcRect b="8730"/>
          <a:stretch>
            <a:fillRect/>
          </a:stretch>
        </p:blipFill>
        <p:spPr>
          <a:xfrm>
            <a:off x="174727" y="347836"/>
            <a:ext cx="2573594" cy="1960441"/>
          </a:xfrm>
          <a:prstGeom prst="rect">
            <a:avLst/>
          </a:prstGeom>
        </p:spPr>
      </p:pic>
      <p:sp>
        <p:nvSpPr>
          <p:cNvPr id="27" name="TextBox 26">
            <a:extLst>
              <a:ext uri="{FF2B5EF4-FFF2-40B4-BE49-F238E27FC236}">
                <a16:creationId xmlns:a16="http://schemas.microsoft.com/office/drawing/2014/main" id="{FB982699-7631-1A70-32F2-B57642A4B40E}"/>
              </a:ext>
            </a:extLst>
          </p:cNvPr>
          <p:cNvSpPr txBox="1"/>
          <p:nvPr/>
        </p:nvSpPr>
        <p:spPr>
          <a:xfrm>
            <a:off x="7140345" y="2049429"/>
            <a:ext cx="5105401" cy="707886"/>
          </a:xfrm>
          <a:prstGeom prst="rect">
            <a:avLst/>
          </a:prstGeom>
          <a:noFill/>
        </p:spPr>
        <p:txBody>
          <a:bodyPr wrap="square" rtlCol="0">
            <a:spAutoFit/>
          </a:bodyPr>
          <a:lstStyle/>
          <a:p>
            <a:pPr algn="ctr"/>
            <a:r>
              <a:rPr lang="en-IN" sz="2000" b="1" dirty="0">
                <a:solidFill>
                  <a:srgbClr val="000000"/>
                </a:solidFill>
                <a:latin typeface="Arial" panose="020B0604020202020204" pitchFamily="34" charset="0"/>
                <a:cs typeface="Arial" panose="020B0604020202020204" pitchFamily="34" charset="0"/>
              </a:rPr>
              <a:t>MOBILE APPLICATION FOR PROGESS &amp; TRACKING PROGRESS</a:t>
            </a:r>
          </a:p>
        </p:txBody>
      </p:sp>
      <p:pic>
        <p:nvPicPr>
          <p:cNvPr id="30" name="Picture 29">
            <a:extLst>
              <a:ext uri="{FF2B5EF4-FFF2-40B4-BE49-F238E27FC236}">
                <a16:creationId xmlns:a16="http://schemas.microsoft.com/office/drawing/2014/main" id="{3DB878F7-A83B-EDEA-BD28-7E9C7E753A74}"/>
              </a:ext>
            </a:extLst>
          </p:cNvPr>
          <p:cNvPicPr>
            <a:picLocks noChangeAspect="1"/>
          </p:cNvPicPr>
          <p:nvPr/>
        </p:nvPicPr>
        <p:blipFill>
          <a:blip r:embed="rId4"/>
          <a:srcRect b="6508"/>
          <a:stretch>
            <a:fillRect/>
          </a:stretch>
        </p:blipFill>
        <p:spPr>
          <a:xfrm>
            <a:off x="-1" y="3936298"/>
            <a:ext cx="1639436" cy="1638855"/>
          </a:xfrm>
          <a:prstGeom prst="rect">
            <a:avLst/>
          </a:prstGeom>
        </p:spPr>
      </p:pic>
      <p:sp>
        <p:nvSpPr>
          <p:cNvPr id="31" name="TextBox 30">
            <a:extLst>
              <a:ext uri="{FF2B5EF4-FFF2-40B4-BE49-F238E27FC236}">
                <a16:creationId xmlns:a16="http://schemas.microsoft.com/office/drawing/2014/main" id="{28E00966-FF47-ECC1-2E5A-2FF0210A3EDC}"/>
              </a:ext>
            </a:extLst>
          </p:cNvPr>
          <p:cNvSpPr txBox="1"/>
          <p:nvPr/>
        </p:nvSpPr>
        <p:spPr>
          <a:xfrm>
            <a:off x="8088086" y="3011230"/>
            <a:ext cx="3881575" cy="400110"/>
          </a:xfrm>
          <a:prstGeom prst="rect">
            <a:avLst/>
          </a:prstGeom>
          <a:noFill/>
        </p:spPr>
        <p:txBody>
          <a:bodyPr wrap="none" rtlCol="0">
            <a:spAutoFit/>
          </a:bodyPr>
          <a:lstStyle/>
          <a:p>
            <a:r>
              <a:rPr lang="en-IN" sz="2000" b="1" dirty="0">
                <a:solidFill>
                  <a:srgbClr val="000000"/>
                </a:solidFill>
                <a:latin typeface="Arial" panose="020B0604020202020204" pitchFamily="34" charset="0"/>
                <a:cs typeface="Arial" panose="020B0604020202020204" pitchFamily="34" charset="0"/>
              </a:rPr>
              <a:t>MEDIA AND ADVERTISEMENT</a:t>
            </a:r>
          </a:p>
        </p:txBody>
      </p:sp>
      <p:pic>
        <p:nvPicPr>
          <p:cNvPr id="33" name="Picture 32">
            <a:extLst>
              <a:ext uri="{FF2B5EF4-FFF2-40B4-BE49-F238E27FC236}">
                <a16:creationId xmlns:a16="http://schemas.microsoft.com/office/drawing/2014/main" id="{19290371-CB17-C29D-E631-514FD951FCD4}"/>
              </a:ext>
            </a:extLst>
          </p:cNvPr>
          <p:cNvPicPr>
            <a:picLocks noChangeAspect="1"/>
          </p:cNvPicPr>
          <p:nvPr/>
        </p:nvPicPr>
        <p:blipFill>
          <a:blip r:embed="rId5"/>
          <a:stretch>
            <a:fillRect/>
          </a:stretch>
        </p:blipFill>
        <p:spPr>
          <a:xfrm>
            <a:off x="1346427" y="5219145"/>
            <a:ext cx="2198387" cy="1546886"/>
          </a:xfrm>
          <a:prstGeom prst="rect">
            <a:avLst/>
          </a:prstGeom>
        </p:spPr>
      </p:pic>
      <p:sp>
        <p:nvSpPr>
          <p:cNvPr id="34" name="TextBox 33">
            <a:extLst>
              <a:ext uri="{FF2B5EF4-FFF2-40B4-BE49-F238E27FC236}">
                <a16:creationId xmlns:a16="http://schemas.microsoft.com/office/drawing/2014/main" id="{66A65D60-5F24-B1B3-F5C2-A76DC02A887D}"/>
              </a:ext>
            </a:extLst>
          </p:cNvPr>
          <p:cNvSpPr txBox="1"/>
          <p:nvPr/>
        </p:nvSpPr>
        <p:spPr>
          <a:xfrm>
            <a:off x="8545285" y="3707916"/>
            <a:ext cx="2544671" cy="400110"/>
          </a:xfrm>
          <a:prstGeom prst="rect">
            <a:avLst/>
          </a:prstGeom>
          <a:noFill/>
        </p:spPr>
        <p:txBody>
          <a:bodyPr wrap="none" rtlCol="0">
            <a:spAutoFit/>
          </a:bodyPr>
          <a:lstStyle/>
          <a:p>
            <a:r>
              <a:rPr lang="en-IN" sz="2000" b="1" dirty="0">
                <a:solidFill>
                  <a:srgbClr val="000000"/>
                </a:solidFill>
                <a:latin typeface="Arial" panose="020B0604020202020204" pitchFamily="34" charset="0"/>
                <a:cs typeface="Arial" panose="020B0604020202020204" pitchFamily="34" charset="0"/>
              </a:rPr>
              <a:t>TRANSPORTATION</a:t>
            </a:r>
          </a:p>
        </p:txBody>
      </p:sp>
      <p:pic>
        <p:nvPicPr>
          <p:cNvPr id="36" name="Picture 35">
            <a:extLst>
              <a:ext uri="{FF2B5EF4-FFF2-40B4-BE49-F238E27FC236}">
                <a16:creationId xmlns:a16="http://schemas.microsoft.com/office/drawing/2014/main" id="{CC7F61C9-290A-EB79-9956-3F6679E61BB8}"/>
              </a:ext>
            </a:extLst>
          </p:cNvPr>
          <p:cNvPicPr>
            <a:picLocks noChangeAspect="1"/>
          </p:cNvPicPr>
          <p:nvPr/>
        </p:nvPicPr>
        <p:blipFill>
          <a:blip r:embed="rId6"/>
          <a:stretch>
            <a:fillRect/>
          </a:stretch>
        </p:blipFill>
        <p:spPr>
          <a:xfrm>
            <a:off x="3754018" y="4253985"/>
            <a:ext cx="1930320" cy="1930320"/>
          </a:xfrm>
          <a:prstGeom prst="rect">
            <a:avLst/>
          </a:prstGeom>
        </p:spPr>
      </p:pic>
      <p:sp>
        <p:nvSpPr>
          <p:cNvPr id="38" name="TextBox 37">
            <a:extLst>
              <a:ext uri="{FF2B5EF4-FFF2-40B4-BE49-F238E27FC236}">
                <a16:creationId xmlns:a16="http://schemas.microsoft.com/office/drawing/2014/main" id="{CF3452BF-5E9B-913D-5807-6133E4C7BCE6}"/>
              </a:ext>
            </a:extLst>
          </p:cNvPr>
          <p:cNvSpPr txBox="1"/>
          <p:nvPr/>
        </p:nvSpPr>
        <p:spPr>
          <a:xfrm>
            <a:off x="8822190" y="4355616"/>
            <a:ext cx="3353803" cy="400110"/>
          </a:xfrm>
          <a:prstGeom prst="rect">
            <a:avLst/>
          </a:prstGeom>
          <a:noFill/>
        </p:spPr>
        <p:txBody>
          <a:bodyPr wrap="none" rtlCol="0">
            <a:spAutoFit/>
          </a:bodyPr>
          <a:lstStyle/>
          <a:p>
            <a:r>
              <a:rPr lang="en-IN" sz="2000" b="1" dirty="0">
                <a:solidFill>
                  <a:srgbClr val="000000"/>
                </a:solidFill>
                <a:latin typeface="Arial" panose="020B0604020202020204" pitchFamily="34" charset="0"/>
                <a:cs typeface="Arial" panose="020B0604020202020204" pitchFamily="34" charset="0"/>
              </a:rPr>
              <a:t>FINANCE &amp; RESOURCES </a:t>
            </a:r>
          </a:p>
        </p:txBody>
      </p:sp>
      <p:sp>
        <p:nvSpPr>
          <p:cNvPr id="40" name="TextBox 39">
            <a:extLst>
              <a:ext uri="{FF2B5EF4-FFF2-40B4-BE49-F238E27FC236}">
                <a16:creationId xmlns:a16="http://schemas.microsoft.com/office/drawing/2014/main" id="{7CA14295-C822-6DFF-19A2-6D844FFC99BA}"/>
              </a:ext>
            </a:extLst>
          </p:cNvPr>
          <p:cNvSpPr txBox="1"/>
          <p:nvPr/>
        </p:nvSpPr>
        <p:spPr>
          <a:xfrm>
            <a:off x="8822190" y="5219145"/>
            <a:ext cx="3408305" cy="400110"/>
          </a:xfrm>
          <a:prstGeom prst="rect">
            <a:avLst/>
          </a:prstGeom>
          <a:noFill/>
        </p:spPr>
        <p:txBody>
          <a:bodyPr wrap="none" rtlCol="0">
            <a:spAutoFit/>
          </a:bodyPr>
          <a:lstStyle/>
          <a:p>
            <a:r>
              <a:rPr lang="en-IN" sz="2000" b="1" dirty="0">
                <a:solidFill>
                  <a:srgbClr val="000000"/>
                </a:solidFill>
                <a:latin typeface="Arial" panose="020B0604020202020204" pitchFamily="34" charset="0"/>
                <a:cs typeface="Arial" panose="020B0604020202020204" pitchFamily="34" charset="0"/>
              </a:rPr>
              <a:t>WORKSHOPS &amp; SEMINAR</a:t>
            </a:r>
          </a:p>
        </p:txBody>
      </p:sp>
      <p:pic>
        <p:nvPicPr>
          <p:cNvPr id="41" name="Picture 40">
            <a:extLst>
              <a:ext uri="{FF2B5EF4-FFF2-40B4-BE49-F238E27FC236}">
                <a16:creationId xmlns:a16="http://schemas.microsoft.com/office/drawing/2014/main" id="{09995302-B59A-6A98-C7E7-7D835A6087BB}"/>
              </a:ext>
            </a:extLst>
          </p:cNvPr>
          <p:cNvPicPr>
            <a:picLocks noChangeAspect="1"/>
          </p:cNvPicPr>
          <p:nvPr/>
        </p:nvPicPr>
        <p:blipFill>
          <a:blip r:embed="rId7"/>
          <a:stretch>
            <a:fillRect/>
          </a:stretch>
        </p:blipFill>
        <p:spPr>
          <a:xfrm>
            <a:off x="5878728" y="5341795"/>
            <a:ext cx="2448843" cy="1546498"/>
          </a:xfrm>
          <a:prstGeom prst="rect">
            <a:avLst/>
          </a:prstGeom>
        </p:spPr>
      </p:pic>
      <p:sp>
        <p:nvSpPr>
          <p:cNvPr id="3" name="TextBox 2">
            <a:extLst>
              <a:ext uri="{FF2B5EF4-FFF2-40B4-BE49-F238E27FC236}">
                <a16:creationId xmlns:a16="http://schemas.microsoft.com/office/drawing/2014/main" id="{86736743-0AD7-F8A4-ACA3-22C0DCB9306A}"/>
              </a:ext>
            </a:extLst>
          </p:cNvPr>
          <p:cNvSpPr txBox="1"/>
          <p:nvPr/>
        </p:nvSpPr>
        <p:spPr>
          <a:xfrm>
            <a:off x="164397" y="6325498"/>
            <a:ext cx="979755" cy="369332"/>
          </a:xfrm>
          <a:prstGeom prst="rect">
            <a:avLst/>
          </a:prstGeom>
          <a:noFill/>
        </p:spPr>
        <p:txBody>
          <a:bodyPr wrap="none" rtlCol="0">
            <a:spAutoFit/>
          </a:bodyPr>
          <a:lstStyle/>
          <a:p>
            <a:r>
              <a:rPr lang="en-IN" b="1" dirty="0">
                <a:solidFill>
                  <a:srgbClr val="000000"/>
                </a:solidFill>
                <a:latin typeface="Arial" panose="020B0604020202020204" pitchFamily="34" charset="0"/>
                <a:cs typeface="Arial" panose="020B0604020202020204" pitchFamily="34" charset="0"/>
              </a:rPr>
              <a:t>-Riddhi</a:t>
            </a:r>
          </a:p>
        </p:txBody>
      </p:sp>
    </p:spTree>
    <p:extLst>
      <p:ext uri="{BB962C8B-B14F-4D97-AF65-F5344CB8AC3E}">
        <p14:creationId xmlns:p14="http://schemas.microsoft.com/office/powerpoint/2010/main" val="2909827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01FAF-B7ED-B77A-3E70-D21B6C8CC824}"/>
              </a:ext>
            </a:extLst>
          </p:cNvPr>
          <p:cNvSpPr>
            <a:spLocks noGrp="1"/>
          </p:cNvSpPr>
          <p:nvPr>
            <p:ph type="ctrTitle"/>
          </p:nvPr>
        </p:nvSpPr>
        <p:spPr>
          <a:xfrm>
            <a:off x="1524000" y="1093693"/>
            <a:ext cx="9144000" cy="872518"/>
          </a:xfrm>
        </p:spPr>
        <p:txBody>
          <a:bodyPr>
            <a:normAutofit fontScale="90000"/>
          </a:bodyPr>
          <a:lstStyle/>
          <a:p>
            <a:br>
              <a:rPr lang="en-US" dirty="0"/>
            </a:br>
            <a:br>
              <a:rPr lang="en-US" dirty="0"/>
            </a:br>
            <a:br>
              <a:rPr lang="en-US" dirty="0"/>
            </a:br>
            <a:br>
              <a:rPr lang="en-US" dirty="0"/>
            </a:br>
            <a:r>
              <a:rPr lang="en-US" dirty="0">
                <a:solidFill>
                  <a:srgbClr val="000000"/>
                </a:solidFill>
              </a:rPr>
              <a:t>TASK 3</a:t>
            </a:r>
            <a:br>
              <a:rPr lang="en-US" dirty="0"/>
            </a:br>
            <a:r>
              <a:rPr lang="en-US" dirty="0">
                <a:solidFill>
                  <a:srgbClr val="000000"/>
                </a:solidFill>
              </a:rPr>
              <a:t>SLEEP HYGIENE</a:t>
            </a:r>
            <a:endParaRPr lang="en-IN" dirty="0">
              <a:solidFill>
                <a:srgbClr val="000000"/>
              </a:solidFill>
            </a:endParaRPr>
          </a:p>
        </p:txBody>
      </p:sp>
      <p:sp>
        <p:nvSpPr>
          <p:cNvPr id="3" name="Subtitle 2">
            <a:extLst>
              <a:ext uri="{FF2B5EF4-FFF2-40B4-BE49-F238E27FC236}">
                <a16:creationId xmlns:a16="http://schemas.microsoft.com/office/drawing/2014/main" id="{6A7F37F6-B154-94DD-D47D-501934FBDFE9}"/>
              </a:ext>
            </a:extLst>
          </p:cNvPr>
          <p:cNvSpPr>
            <a:spLocks noGrp="1"/>
          </p:cNvSpPr>
          <p:nvPr>
            <p:ph type="subTitle" idx="1"/>
          </p:nvPr>
        </p:nvSpPr>
        <p:spPr/>
        <p:txBody>
          <a:bodyPr/>
          <a:lstStyle/>
          <a:p>
            <a:r>
              <a:rPr lang="en-US" dirty="0"/>
              <a:t>..</a:t>
            </a:r>
            <a:endParaRPr lang="en-IN" dirty="0"/>
          </a:p>
        </p:txBody>
      </p:sp>
      <p:sp>
        <p:nvSpPr>
          <p:cNvPr id="8" name="Arrow: Down 7">
            <a:extLst>
              <a:ext uri="{FF2B5EF4-FFF2-40B4-BE49-F238E27FC236}">
                <a16:creationId xmlns:a16="http://schemas.microsoft.com/office/drawing/2014/main" id="{F2523CA9-80E9-4DE0-9A4D-0AB5C56F2D8A}"/>
              </a:ext>
            </a:extLst>
          </p:cNvPr>
          <p:cNvSpPr/>
          <p:nvPr/>
        </p:nvSpPr>
        <p:spPr>
          <a:xfrm flipV="1">
            <a:off x="11461897" y="1297385"/>
            <a:ext cx="463367" cy="524163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9" name="Arrow: Down 8">
            <a:extLst>
              <a:ext uri="{FF2B5EF4-FFF2-40B4-BE49-F238E27FC236}">
                <a16:creationId xmlns:a16="http://schemas.microsoft.com/office/drawing/2014/main" id="{A272A066-5695-598A-406E-B251ED53530E}"/>
              </a:ext>
            </a:extLst>
          </p:cNvPr>
          <p:cNvSpPr/>
          <p:nvPr/>
        </p:nvSpPr>
        <p:spPr>
          <a:xfrm>
            <a:off x="723014" y="1297385"/>
            <a:ext cx="372139" cy="524163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cxnSp>
        <p:nvCxnSpPr>
          <p:cNvPr id="11" name="Connector: Elbow 10">
            <a:extLst>
              <a:ext uri="{FF2B5EF4-FFF2-40B4-BE49-F238E27FC236}">
                <a16:creationId xmlns:a16="http://schemas.microsoft.com/office/drawing/2014/main" id="{530E6049-BD62-EBE7-4E6A-05DFE939357C}"/>
              </a:ext>
            </a:extLst>
          </p:cNvPr>
          <p:cNvCxnSpPr>
            <a:cxnSpLocks/>
          </p:cNvCxnSpPr>
          <p:nvPr/>
        </p:nvCxnSpPr>
        <p:spPr>
          <a:xfrm rot="10800000" flipV="1">
            <a:off x="2481788" y="763864"/>
            <a:ext cx="4199859" cy="531841"/>
          </a:xfrm>
          <a:prstGeom prst="bentConnector3">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6" name="Connector: Elbow 15">
            <a:extLst>
              <a:ext uri="{FF2B5EF4-FFF2-40B4-BE49-F238E27FC236}">
                <a16:creationId xmlns:a16="http://schemas.microsoft.com/office/drawing/2014/main" id="{D58B0AF9-BA39-AD63-14D5-FB9357971C34}"/>
              </a:ext>
            </a:extLst>
          </p:cNvPr>
          <p:cNvCxnSpPr>
            <a:cxnSpLocks/>
          </p:cNvCxnSpPr>
          <p:nvPr/>
        </p:nvCxnSpPr>
        <p:spPr>
          <a:xfrm>
            <a:off x="5582094" y="883238"/>
            <a:ext cx="4752753" cy="512469"/>
          </a:xfrm>
          <a:prstGeom prst="bentConnector3">
            <a:avLst/>
          </a:prstGeom>
          <a:ln>
            <a:tailEnd type="triangle"/>
          </a:ln>
        </p:spPr>
        <p:style>
          <a:lnRef idx="2">
            <a:schemeClr val="accent1"/>
          </a:lnRef>
          <a:fillRef idx="0">
            <a:schemeClr val="accent1"/>
          </a:fillRef>
          <a:effectRef idx="1">
            <a:schemeClr val="accent1"/>
          </a:effectRef>
          <a:fontRef idx="minor">
            <a:schemeClr val="tx1"/>
          </a:fontRef>
        </p:style>
      </p:cxnSp>
      <p:pic>
        <p:nvPicPr>
          <p:cNvPr id="6" name="Picture 5" descr="A person sleeping in a bed&#10;&#10;AI-generated content may be incorrect.">
            <a:extLst>
              <a:ext uri="{FF2B5EF4-FFF2-40B4-BE49-F238E27FC236}">
                <a16:creationId xmlns:a16="http://schemas.microsoft.com/office/drawing/2014/main" id="{731168E3-A81E-EAA4-1B7E-7BEC9DB60B83}"/>
              </a:ext>
            </a:extLst>
          </p:cNvPr>
          <p:cNvPicPr>
            <a:picLocks noChangeAspect="1"/>
          </p:cNvPicPr>
          <p:nvPr/>
        </p:nvPicPr>
        <p:blipFill>
          <a:blip r:embed="rId2">
            <a:alphaModFix amt="43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348226" y="2249288"/>
            <a:ext cx="6954853" cy="4505603"/>
          </a:xfrm>
          <a:prstGeom prst="rect">
            <a:avLst/>
          </a:prstGeom>
          <a:effectLst>
            <a:softEdge rad="304800"/>
          </a:effectLst>
        </p:spPr>
      </p:pic>
      <p:sp>
        <p:nvSpPr>
          <p:cNvPr id="10" name="TextBox 9">
            <a:extLst>
              <a:ext uri="{FF2B5EF4-FFF2-40B4-BE49-F238E27FC236}">
                <a16:creationId xmlns:a16="http://schemas.microsoft.com/office/drawing/2014/main" id="{EF229869-840D-6EC4-563C-258678DB6B85}"/>
              </a:ext>
            </a:extLst>
          </p:cNvPr>
          <p:cNvSpPr txBox="1"/>
          <p:nvPr/>
        </p:nvSpPr>
        <p:spPr>
          <a:xfrm>
            <a:off x="3253971" y="2115043"/>
            <a:ext cx="6049108" cy="646331"/>
          </a:xfrm>
          <a:prstGeom prst="rect">
            <a:avLst/>
          </a:prstGeom>
          <a:noFill/>
        </p:spPr>
        <p:txBody>
          <a:bodyPr wrap="square" rtlCol="0">
            <a:spAutoFit/>
          </a:bodyPr>
          <a:lstStyle/>
          <a:p>
            <a:r>
              <a:rPr lang="en-US" sz="3600" dirty="0">
                <a:solidFill>
                  <a:srgbClr val="000000"/>
                </a:solidFill>
                <a:latin typeface="Amasis MT Pro Black" panose="02040A04050005020304" pitchFamily="18" charset="0"/>
              </a:rPr>
              <a:t>Benefits and challenges</a:t>
            </a:r>
            <a:endParaRPr lang="en-IN" sz="3600" dirty="0">
              <a:solidFill>
                <a:srgbClr val="000000"/>
              </a:solidFill>
              <a:latin typeface="Amasis MT Pro Black" panose="02040A04050005020304" pitchFamily="18" charset="0"/>
            </a:endParaRPr>
          </a:p>
        </p:txBody>
      </p:sp>
      <p:sp>
        <p:nvSpPr>
          <p:cNvPr id="5" name="TextBox 4">
            <a:extLst>
              <a:ext uri="{FF2B5EF4-FFF2-40B4-BE49-F238E27FC236}">
                <a16:creationId xmlns:a16="http://schemas.microsoft.com/office/drawing/2014/main" id="{69328682-167F-2017-A368-685899F5AC3A}"/>
              </a:ext>
            </a:extLst>
          </p:cNvPr>
          <p:cNvSpPr txBox="1"/>
          <p:nvPr/>
        </p:nvSpPr>
        <p:spPr>
          <a:xfrm>
            <a:off x="1524000" y="3121806"/>
            <a:ext cx="8926286" cy="2585323"/>
          </a:xfrm>
          <a:prstGeom prst="rect">
            <a:avLst/>
          </a:prstGeom>
          <a:noFill/>
        </p:spPr>
        <p:txBody>
          <a:bodyPr wrap="square">
            <a:spAutoFit/>
          </a:bodyPr>
          <a:lstStyle/>
          <a:p>
            <a:r>
              <a:rPr lang="en-US" dirty="0">
                <a:solidFill>
                  <a:srgbClr val="000000"/>
                </a:solidFill>
                <a:latin typeface="Arial" panose="020B0604020202020204" pitchFamily="34" charset="0"/>
                <a:cs typeface="Arial" panose="020B0604020202020204" pitchFamily="34" charset="0"/>
              </a:rPr>
              <a:t>Outline the physiological, sociological and psychological BENEFITS of making the change in behavior you are encouraging, supported with a relevant image.</a:t>
            </a:r>
          </a:p>
          <a:p>
            <a:r>
              <a:rPr lang="en-US" dirty="0">
                <a:solidFill>
                  <a:srgbClr val="000000"/>
                </a:solidFill>
                <a:latin typeface="Arial" panose="020B0604020202020204" pitchFamily="34" charset="0"/>
                <a:cs typeface="Arial" panose="020B0604020202020204" pitchFamily="34" charset="0"/>
              </a:rPr>
              <a:t> </a:t>
            </a:r>
            <a:br>
              <a:rPr lang="en-US" dirty="0">
                <a:solidFill>
                  <a:srgbClr val="000000"/>
                </a:solidFill>
                <a:latin typeface="Arial" panose="020B0604020202020204" pitchFamily="34" charset="0"/>
                <a:cs typeface="Arial" panose="020B0604020202020204" pitchFamily="34" charset="0"/>
              </a:rPr>
            </a:br>
            <a:r>
              <a:rPr lang="en-US" dirty="0">
                <a:solidFill>
                  <a:srgbClr val="000000"/>
                </a:solidFill>
                <a:latin typeface="Arial" panose="020B0604020202020204" pitchFamily="34" charset="0"/>
                <a:cs typeface="Arial" panose="020B0604020202020204" pitchFamily="34" charset="0"/>
              </a:rPr>
              <a:t>•Identify 2-3 health behavioral theories/model that explain barriers to changing behaviour and ensure the models images are included.</a:t>
            </a:r>
          </a:p>
          <a:p>
            <a:br>
              <a:rPr lang="en-US" dirty="0">
                <a:solidFill>
                  <a:srgbClr val="000000"/>
                </a:solidFill>
                <a:latin typeface="Arial" panose="020B0604020202020204" pitchFamily="34" charset="0"/>
                <a:cs typeface="Arial" panose="020B0604020202020204" pitchFamily="34" charset="0"/>
              </a:rPr>
            </a:br>
            <a:r>
              <a:rPr lang="en-US" dirty="0">
                <a:solidFill>
                  <a:srgbClr val="000000"/>
                </a:solidFill>
                <a:latin typeface="Arial" panose="020B0604020202020204" pitchFamily="34" charset="0"/>
                <a:cs typeface="Arial" panose="020B0604020202020204" pitchFamily="34" charset="0"/>
              </a:rPr>
              <a:t>•Identify solutions in the campaign to overcome individual challenges. </a:t>
            </a:r>
            <a:br>
              <a:rPr lang="en-US" dirty="0">
                <a:solidFill>
                  <a:srgbClr val="000000"/>
                </a:solidFill>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8B7287A-BC54-6760-5029-4F722F96F95A}"/>
              </a:ext>
            </a:extLst>
          </p:cNvPr>
          <p:cNvSpPr txBox="1"/>
          <p:nvPr/>
        </p:nvSpPr>
        <p:spPr>
          <a:xfrm>
            <a:off x="1177355" y="6224120"/>
            <a:ext cx="2061077" cy="369332"/>
          </a:xfrm>
          <a:prstGeom prst="rect">
            <a:avLst/>
          </a:prstGeom>
          <a:noFill/>
        </p:spPr>
        <p:txBody>
          <a:bodyPr wrap="none" rtlCol="0">
            <a:spAutoFit/>
          </a:bodyPr>
          <a:lstStyle/>
          <a:p>
            <a:r>
              <a:rPr lang="en-IN" b="1" dirty="0">
                <a:latin typeface="Arial" panose="020B0604020202020204" pitchFamily="34" charset="0"/>
                <a:cs typeface="Arial" panose="020B0604020202020204" pitchFamily="34" charset="0"/>
              </a:rPr>
              <a:t>-</a:t>
            </a:r>
            <a:r>
              <a:rPr lang="en-US" b="1" cap="all" dirty="0">
                <a:latin typeface="Arial" panose="020B0604020202020204" pitchFamily="34" charset="0"/>
                <a:cs typeface="Arial" panose="020B0604020202020204" pitchFamily="34" charset="0"/>
              </a:rPr>
              <a:t> Melvita SILVA </a:t>
            </a:r>
            <a:endParaRPr lang="en-IN"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35113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8F8424C-ACF6-58F4-18D4-B28BE0618B60}"/>
              </a:ext>
            </a:extLst>
          </p:cNvPr>
          <p:cNvSpPr/>
          <p:nvPr/>
        </p:nvSpPr>
        <p:spPr>
          <a:xfrm>
            <a:off x="609600" y="4335270"/>
            <a:ext cx="3258402" cy="63555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IN" dirty="0"/>
          </a:p>
        </p:txBody>
      </p:sp>
      <p:sp>
        <p:nvSpPr>
          <p:cNvPr id="4" name="Rectangle 3">
            <a:extLst>
              <a:ext uri="{FF2B5EF4-FFF2-40B4-BE49-F238E27FC236}">
                <a16:creationId xmlns:a16="http://schemas.microsoft.com/office/drawing/2014/main" id="{F0F58EB4-2F87-98DE-7557-043CA253B804}"/>
              </a:ext>
            </a:extLst>
          </p:cNvPr>
          <p:cNvSpPr/>
          <p:nvPr/>
        </p:nvSpPr>
        <p:spPr>
          <a:xfrm>
            <a:off x="577166" y="3429000"/>
            <a:ext cx="3316650" cy="63555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IN" dirty="0"/>
          </a:p>
        </p:txBody>
      </p:sp>
      <p:sp>
        <p:nvSpPr>
          <p:cNvPr id="3" name="Rectangle 2">
            <a:extLst>
              <a:ext uri="{FF2B5EF4-FFF2-40B4-BE49-F238E27FC236}">
                <a16:creationId xmlns:a16="http://schemas.microsoft.com/office/drawing/2014/main" id="{AC35073E-42D1-DD38-DACF-AAABCA6F3DB9}"/>
              </a:ext>
            </a:extLst>
          </p:cNvPr>
          <p:cNvSpPr/>
          <p:nvPr/>
        </p:nvSpPr>
        <p:spPr>
          <a:xfrm>
            <a:off x="609601" y="2608210"/>
            <a:ext cx="3258402" cy="643095"/>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IN" dirty="0"/>
          </a:p>
        </p:txBody>
      </p:sp>
      <p:sp>
        <p:nvSpPr>
          <p:cNvPr id="2" name="TextBox 1">
            <a:extLst>
              <a:ext uri="{FF2B5EF4-FFF2-40B4-BE49-F238E27FC236}">
                <a16:creationId xmlns:a16="http://schemas.microsoft.com/office/drawing/2014/main" id="{D7ED46F0-5292-8AA3-8FD1-8A91C4B53762}"/>
              </a:ext>
            </a:extLst>
          </p:cNvPr>
          <p:cNvSpPr txBox="1"/>
          <p:nvPr/>
        </p:nvSpPr>
        <p:spPr>
          <a:xfrm>
            <a:off x="609600" y="2731116"/>
            <a:ext cx="6581671" cy="2031325"/>
          </a:xfrm>
          <a:prstGeom prst="rect">
            <a:avLst/>
          </a:prstGeom>
          <a:noFill/>
        </p:spPr>
        <p:txBody>
          <a:bodyPr wrap="square" rtlCol="0">
            <a:spAutoFit/>
          </a:bodyPr>
          <a:lstStyle/>
          <a:p>
            <a:r>
              <a:rPr lang="en-US" dirty="0">
                <a:solidFill>
                  <a:schemeClr val="accent6">
                    <a:lumMod val="10000"/>
                  </a:schemeClr>
                </a:solidFill>
                <a:latin typeface="Arial" panose="020B0604020202020204" pitchFamily="34" charset="0"/>
                <a:cs typeface="Arial" panose="020B0604020202020204" pitchFamily="34" charset="0"/>
              </a:rPr>
              <a:t>Physiological  benefits of sleep</a:t>
            </a:r>
          </a:p>
          <a:p>
            <a:endParaRPr lang="en-US" dirty="0">
              <a:solidFill>
                <a:schemeClr val="accent6">
                  <a:lumMod val="10000"/>
                </a:schemeClr>
              </a:solidFill>
            </a:endParaRPr>
          </a:p>
          <a:p>
            <a:endParaRPr lang="en-US" dirty="0"/>
          </a:p>
          <a:p>
            <a:r>
              <a:rPr lang="en-US" dirty="0">
                <a:solidFill>
                  <a:schemeClr val="accent6">
                    <a:lumMod val="10000"/>
                  </a:schemeClr>
                </a:solidFill>
                <a:latin typeface="Arial" panose="020B0604020202020204" pitchFamily="34" charset="0"/>
                <a:cs typeface="Arial" panose="020B0604020202020204" pitchFamily="34" charset="0"/>
              </a:rPr>
              <a:t>Sociological benefits of sleep</a:t>
            </a:r>
          </a:p>
          <a:p>
            <a:endParaRPr lang="en-US" dirty="0">
              <a:solidFill>
                <a:schemeClr val="accent6">
                  <a:lumMod val="10000"/>
                </a:schemeClr>
              </a:solidFill>
              <a:latin typeface="Arial" panose="020B0604020202020204" pitchFamily="34" charset="0"/>
              <a:cs typeface="Arial" panose="020B0604020202020204" pitchFamily="34" charset="0"/>
            </a:endParaRPr>
          </a:p>
          <a:p>
            <a:endParaRPr lang="en-US" dirty="0">
              <a:solidFill>
                <a:schemeClr val="accent6">
                  <a:lumMod val="10000"/>
                </a:schemeClr>
              </a:solidFill>
            </a:endParaRPr>
          </a:p>
          <a:p>
            <a:r>
              <a:rPr lang="en-US" dirty="0">
                <a:solidFill>
                  <a:schemeClr val="accent6">
                    <a:lumMod val="10000"/>
                  </a:schemeClr>
                </a:solidFill>
                <a:latin typeface="Arial" panose="020B0604020202020204" pitchFamily="34" charset="0"/>
                <a:cs typeface="Arial" panose="020B0604020202020204" pitchFamily="34" charset="0"/>
              </a:rPr>
              <a:t>Psychological benefits of sleep</a:t>
            </a:r>
            <a:endParaRPr lang="en-IN" dirty="0">
              <a:solidFill>
                <a:schemeClr val="accent6">
                  <a:lumMod val="10000"/>
                </a:schemeClr>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B980DD7F-0C95-7EB7-7094-644388A52628}"/>
              </a:ext>
            </a:extLst>
          </p:cNvPr>
          <p:cNvSpPr txBox="1"/>
          <p:nvPr/>
        </p:nvSpPr>
        <p:spPr>
          <a:xfrm>
            <a:off x="8426214" y="3540445"/>
            <a:ext cx="1595973" cy="523220"/>
          </a:xfrm>
          <a:prstGeom prst="rect">
            <a:avLst/>
          </a:prstGeom>
          <a:noFill/>
        </p:spPr>
        <p:txBody>
          <a:bodyPr wrap="square" rtlCol="0">
            <a:spAutoFit/>
          </a:bodyPr>
          <a:lstStyle/>
          <a:p>
            <a:r>
              <a:rPr lang="en-US" sz="2800" dirty="0">
                <a:latin typeface="Amasis MT Pro Black" panose="02040A04050005020304" pitchFamily="18" charset="0"/>
              </a:rPr>
              <a:t> </a:t>
            </a:r>
            <a:endParaRPr lang="en-IN" sz="2800" dirty="0">
              <a:latin typeface="Amasis MT Pro Black" panose="02040A04050005020304" pitchFamily="18" charset="0"/>
            </a:endParaRPr>
          </a:p>
        </p:txBody>
      </p:sp>
      <p:sp>
        <p:nvSpPr>
          <p:cNvPr id="27" name="TextBox 26">
            <a:extLst>
              <a:ext uri="{FF2B5EF4-FFF2-40B4-BE49-F238E27FC236}">
                <a16:creationId xmlns:a16="http://schemas.microsoft.com/office/drawing/2014/main" id="{80CF6919-C296-74DA-7799-02202EBED6C6}"/>
              </a:ext>
            </a:extLst>
          </p:cNvPr>
          <p:cNvSpPr txBox="1"/>
          <p:nvPr/>
        </p:nvSpPr>
        <p:spPr>
          <a:xfrm>
            <a:off x="462844" y="1340320"/>
            <a:ext cx="4652390" cy="1200329"/>
          </a:xfrm>
          <a:prstGeom prst="rect">
            <a:avLst/>
          </a:prstGeom>
          <a:noFill/>
        </p:spPr>
        <p:txBody>
          <a:bodyPr wrap="square" rtlCol="0">
            <a:spAutoFit/>
          </a:bodyPr>
          <a:lstStyle/>
          <a:p>
            <a:endParaRPr lang="en-US" sz="2400" dirty="0">
              <a:latin typeface="Arial Black" panose="020B0A04020102020204" pitchFamily="34" charset="0"/>
            </a:endParaRPr>
          </a:p>
          <a:p>
            <a:endParaRPr lang="en-US" sz="2400" dirty="0">
              <a:latin typeface="Arial Black" panose="020B0A04020102020204" pitchFamily="34" charset="0"/>
            </a:endParaRPr>
          </a:p>
          <a:p>
            <a:r>
              <a:rPr lang="en-US" sz="2400" dirty="0">
                <a:latin typeface="Arial Black" panose="020B0A04020102020204" pitchFamily="34" charset="0"/>
              </a:rPr>
              <a:t>What are the  :</a:t>
            </a:r>
            <a:endParaRPr lang="en-IN" sz="2400" dirty="0">
              <a:latin typeface="Arial Black" panose="020B0A04020102020204" pitchFamily="34" charset="0"/>
            </a:endParaRPr>
          </a:p>
        </p:txBody>
      </p:sp>
      <p:sp>
        <p:nvSpPr>
          <p:cNvPr id="6" name="TextBox 5">
            <a:extLst>
              <a:ext uri="{FF2B5EF4-FFF2-40B4-BE49-F238E27FC236}">
                <a16:creationId xmlns:a16="http://schemas.microsoft.com/office/drawing/2014/main" id="{642D02BF-DB89-1506-EAC3-B53BC2EBCC72}"/>
              </a:ext>
            </a:extLst>
          </p:cNvPr>
          <p:cNvSpPr txBox="1"/>
          <p:nvPr/>
        </p:nvSpPr>
        <p:spPr>
          <a:xfrm>
            <a:off x="462844" y="428978"/>
            <a:ext cx="9381067" cy="1200329"/>
          </a:xfrm>
          <a:prstGeom prst="rect">
            <a:avLst/>
          </a:prstGeom>
          <a:noFill/>
        </p:spPr>
        <p:txBody>
          <a:bodyPr wrap="square" rtlCol="0">
            <a:spAutoFit/>
          </a:bodyPr>
          <a:lstStyle/>
          <a:p>
            <a:pPr marL="285750" indent="-285750">
              <a:buFont typeface="Wingdings" panose="05000000000000000000" pitchFamily="2" charset="2"/>
              <a:buChar char="§"/>
            </a:pPr>
            <a:r>
              <a:rPr lang="en-GB" dirty="0">
                <a:solidFill>
                  <a:prstClr val="black">
                    <a:hueOff val="0"/>
                    <a:satOff val="0"/>
                    <a:lumOff val="0"/>
                    <a:alphaOff val="0"/>
                  </a:prstClr>
                </a:solidFill>
                <a:latin typeface="Arial" panose="020B0604020202020204" pitchFamily="34" charset="0"/>
                <a:cs typeface="Arial" panose="020B0604020202020204" pitchFamily="34" charset="0"/>
              </a:rPr>
              <a:t>Sleep hygiene refers to a set of practices and habits that support good quality sleep. </a:t>
            </a:r>
          </a:p>
          <a:p>
            <a:pPr marL="285750" indent="-285750">
              <a:buFont typeface="Wingdings" panose="05000000000000000000" pitchFamily="2" charset="2"/>
              <a:buChar char="§"/>
            </a:pPr>
            <a:endParaRPr lang="en-GB" dirty="0">
              <a:solidFill>
                <a:prstClr val="black">
                  <a:hueOff val="0"/>
                  <a:satOff val="0"/>
                  <a:lumOff val="0"/>
                  <a:alphaOff val="0"/>
                </a:prst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solidFill>
                  <a:prstClr val="black">
                    <a:hueOff val="0"/>
                    <a:satOff val="0"/>
                    <a:lumOff val="0"/>
                    <a:alphaOff val="0"/>
                  </a:prstClr>
                </a:solidFill>
                <a:latin typeface="Arial" panose="020B0604020202020204" pitchFamily="34" charset="0"/>
                <a:cs typeface="Arial" panose="020B0604020202020204" pitchFamily="34" charset="0"/>
              </a:rPr>
              <a:t>Adequate and consistent sleep has significant physiological, sociological, and psychological benefits.</a:t>
            </a:r>
          </a:p>
        </p:txBody>
      </p:sp>
      <p:sp>
        <p:nvSpPr>
          <p:cNvPr id="8" name="TextBox 7">
            <a:extLst>
              <a:ext uri="{FF2B5EF4-FFF2-40B4-BE49-F238E27FC236}">
                <a16:creationId xmlns:a16="http://schemas.microsoft.com/office/drawing/2014/main" id="{932F51BB-48B6-B47E-C0DA-36D300598199}"/>
              </a:ext>
            </a:extLst>
          </p:cNvPr>
          <p:cNvSpPr txBox="1"/>
          <p:nvPr/>
        </p:nvSpPr>
        <p:spPr>
          <a:xfrm>
            <a:off x="609600" y="6281057"/>
            <a:ext cx="2061077" cy="646331"/>
          </a:xfrm>
          <a:prstGeom prst="rect">
            <a:avLst/>
          </a:prstGeom>
          <a:noFill/>
        </p:spPr>
        <p:txBody>
          <a:bodyPr wrap="none" rtlCol="0">
            <a:spAutoFit/>
          </a:bodyPr>
          <a:lstStyle/>
          <a:p>
            <a:r>
              <a:rPr lang="en-IN" b="1" dirty="0">
                <a:latin typeface="Arial" panose="020B0604020202020204" pitchFamily="34" charset="0"/>
                <a:cs typeface="Arial" panose="020B0604020202020204" pitchFamily="34" charset="0"/>
              </a:rPr>
              <a:t>-</a:t>
            </a:r>
            <a:r>
              <a:rPr lang="en-US" b="1" cap="all" dirty="0">
                <a:latin typeface="Arial" panose="020B0604020202020204" pitchFamily="34" charset="0"/>
                <a:cs typeface="Arial" panose="020B0604020202020204" pitchFamily="34" charset="0"/>
              </a:rPr>
              <a:t> Melvita SILVA </a:t>
            </a:r>
            <a:endParaRPr lang="en-IN" b="1" dirty="0">
              <a:latin typeface="Arial" panose="020B0604020202020204" pitchFamily="34" charset="0"/>
              <a:cs typeface="Arial" panose="020B0604020202020204" pitchFamily="34" charset="0"/>
            </a:endParaRPr>
          </a:p>
          <a:p>
            <a:endParaRPr lang="en-IN" dirty="0"/>
          </a:p>
        </p:txBody>
      </p:sp>
      <p:pic>
        <p:nvPicPr>
          <p:cNvPr id="10" name="Picture 9">
            <a:extLst>
              <a:ext uri="{FF2B5EF4-FFF2-40B4-BE49-F238E27FC236}">
                <a16:creationId xmlns:a16="http://schemas.microsoft.com/office/drawing/2014/main" id="{3F75DA39-8A49-EBB2-F0DE-A266200AC9F7}"/>
              </a:ext>
            </a:extLst>
          </p:cNvPr>
          <p:cNvPicPr>
            <a:picLocks noChangeAspect="1"/>
          </p:cNvPicPr>
          <p:nvPr/>
        </p:nvPicPr>
        <p:blipFill>
          <a:blip r:embed="rId3">
            <a:alphaModFix amt="55000"/>
          </a:blip>
          <a:stretch>
            <a:fillRect/>
          </a:stretch>
        </p:blipFill>
        <p:spPr>
          <a:xfrm>
            <a:off x="3503649" y="1091268"/>
            <a:ext cx="8688351" cy="5552003"/>
          </a:xfrm>
          <a:prstGeom prst="rect">
            <a:avLst/>
          </a:prstGeom>
          <a:effectLst>
            <a:softEdge rad="622300"/>
          </a:effectLst>
        </p:spPr>
      </p:pic>
    </p:spTree>
    <p:extLst>
      <p:ext uri="{BB962C8B-B14F-4D97-AF65-F5344CB8AC3E}">
        <p14:creationId xmlns:p14="http://schemas.microsoft.com/office/powerpoint/2010/main" val="38134560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3D8493B-BE60-EFB0-BA9B-5D9F20F06BA3}"/>
              </a:ext>
            </a:extLst>
          </p:cNvPr>
          <p:cNvSpPr txBox="1"/>
          <p:nvPr/>
        </p:nvSpPr>
        <p:spPr>
          <a:xfrm>
            <a:off x="8576441" y="117499"/>
            <a:ext cx="3762703" cy="1247812"/>
          </a:xfrm>
          <a:prstGeom prst="rect">
            <a:avLst/>
          </a:prstGeom>
        </p:spPr>
        <p:txBody>
          <a:bodyPr vert="horz" lIns="91440" tIns="45720" rIns="91440" bIns="45720" rtlCol="0" anchor="ctr">
            <a:noAutofit/>
          </a:bodyPr>
          <a:lstStyle/>
          <a:p>
            <a:pPr algn="ctr">
              <a:spcBef>
                <a:spcPct val="0"/>
              </a:spcBef>
              <a:spcAft>
                <a:spcPts val="600"/>
              </a:spcAft>
            </a:pPr>
            <a:r>
              <a:rPr lang="en-US" sz="3600" b="1" dirty="0">
                <a:ln w="3175" cmpd="sng">
                  <a:noFill/>
                </a:ln>
                <a:solidFill>
                  <a:srgbClr val="000000"/>
                </a:solidFill>
                <a:latin typeface="+mj-lt"/>
                <a:ea typeface="+mj-ea"/>
                <a:cs typeface="+mj-cs"/>
              </a:rPr>
              <a:t>Physiological  </a:t>
            </a:r>
          </a:p>
          <a:p>
            <a:pPr algn="ctr">
              <a:spcBef>
                <a:spcPct val="0"/>
              </a:spcBef>
              <a:spcAft>
                <a:spcPts val="600"/>
              </a:spcAft>
            </a:pPr>
            <a:r>
              <a:rPr lang="en-US" sz="3600" b="1" dirty="0">
                <a:ln w="3175" cmpd="sng">
                  <a:noFill/>
                </a:ln>
                <a:solidFill>
                  <a:srgbClr val="000000"/>
                </a:solidFill>
                <a:latin typeface="+mj-lt"/>
                <a:ea typeface="+mj-ea"/>
                <a:cs typeface="+mj-cs"/>
              </a:rPr>
              <a:t>benefits</a:t>
            </a:r>
          </a:p>
        </p:txBody>
      </p:sp>
      <p:sp>
        <p:nvSpPr>
          <p:cNvPr id="4" name="TextBox 3">
            <a:extLst>
              <a:ext uri="{FF2B5EF4-FFF2-40B4-BE49-F238E27FC236}">
                <a16:creationId xmlns:a16="http://schemas.microsoft.com/office/drawing/2014/main" id="{74CA0FF4-63DF-4578-CEB8-63481F21D8A3}"/>
              </a:ext>
            </a:extLst>
          </p:cNvPr>
          <p:cNvSpPr txBox="1"/>
          <p:nvPr/>
        </p:nvSpPr>
        <p:spPr>
          <a:xfrm>
            <a:off x="-1" y="623029"/>
            <a:ext cx="9133490" cy="1531592"/>
          </a:xfrm>
          <a:prstGeom prst="rect">
            <a:avLst/>
          </a:prstGeom>
        </p:spPr>
        <p:txBody>
          <a:bodyPr vert="horz" lIns="91440" tIns="45720" rIns="91440" bIns="45720" rtlCol="0" anchor="t">
            <a:noAutofit/>
          </a:bodyPr>
          <a:lstStyle/>
          <a:p>
            <a:pPr marL="400050" indent="-285750">
              <a:lnSpc>
                <a:spcPct val="90000"/>
              </a:lnSpc>
              <a:spcBef>
                <a:spcPct val="20000"/>
              </a:spcBef>
              <a:spcAft>
                <a:spcPts val="600"/>
              </a:spcAft>
              <a:buClr>
                <a:srgbClr val="000000"/>
              </a:buClr>
              <a:buSzPct val="115000"/>
              <a:buFont typeface="Wingdings" panose="05000000000000000000" pitchFamily="2" charset="2"/>
              <a:buChar char="ü"/>
            </a:pPr>
            <a:r>
              <a:rPr lang="en-US" dirty="0">
                <a:solidFill>
                  <a:srgbClr val="000000"/>
                </a:solidFill>
                <a:latin typeface="Arial" panose="020B0604020202020204" pitchFamily="34" charset="0"/>
                <a:cs typeface="Arial" panose="020B0604020202020204" pitchFamily="34" charset="0"/>
              </a:rPr>
              <a:t>Getting enough quality sleep is essential for both mental and physical health. (</a:t>
            </a:r>
            <a:r>
              <a:rPr lang="en-US" sz="1400" dirty="0">
                <a:solidFill>
                  <a:srgbClr val="000000"/>
                </a:solidFill>
                <a:latin typeface="Arial" panose="020B0604020202020204" pitchFamily="34" charset="0"/>
                <a:cs typeface="Arial" panose="020B0604020202020204" pitchFamily="34" charset="0"/>
              </a:rPr>
              <a:t>NHS, 2024; WHO, 2023).</a:t>
            </a:r>
          </a:p>
          <a:p>
            <a:pPr marL="400050" indent="-285750">
              <a:lnSpc>
                <a:spcPct val="90000"/>
              </a:lnSpc>
              <a:spcBef>
                <a:spcPct val="20000"/>
              </a:spcBef>
              <a:spcAft>
                <a:spcPts val="600"/>
              </a:spcAft>
              <a:buClr>
                <a:srgbClr val="000000"/>
              </a:buClr>
              <a:buSzPct val="115000"/>
              <a:buFont typeface="Wingdings" panose="05000000000000000000" pitchFamily="2" charset="2"/>
              <a:buChar char="ü"/>
            </a:pPr>
            <a:r>
              <a:rPr lang="en-US" dirty="0">
                <a:solidFill>
                  <a:srgbClr val="000000"/>
                </a:solidFill>
                <a:latin typeface="Arial" panose="020B0604020202020204" pitchFamily="34" charset="0"/>
                <a:cs typeface="Arial" panose="020B0604020202020204" pitchFamily="34" charset="0"/>
              </a:rPr>
              <a:t>Repair &amp; restore your body cells, tissues &amp; muscles. (sleep supports cellular repair, growth hormone release, and tissue restoration) .(</a:t>
            </a:r>
            <a:r>
              <a:rPr lang="en-US" sz="1400" dirty="0">
                <a:solidFill>
                  <a:srgbClr val="000000"/>
                </a:solidFill>
                <a:latin typeface="Arial" panose="020B0604020202020204" pitchFamily="34" charset="0"/>
                <a:cs typeface="Arial" panose="020B0604020202020204" pitchFamily="34" charset="0"/>
              </a:rPr>
              <a:t>Mid and South Essex NHS, 2024; Howden Medical Centre NHS, 2023).</a:t>
            </a:r>
          </a:p>
          <a:p>
            <a:pPr marL="400050" indent="-285750">
              <a:lnSpc>
                <a:spcPct val="90000"/>
              </a:lnSpc>
              <a:spcBef>
                <a:spcPct val="20000"/>
              </a:spcBef>
              <a:spcAft>
                <a:spcPts val="600"/>
              </a:spcAft>
              <a:buClr>
                <a:srgbClr val="000000"/>
              </a:buClr>
              <a:buSzPct val="115000"/>
              <a:buFont typeface="Wingdings" panose="05000000000000000000" pitchFamily="2" charset="2"/>
              <a:buChar char="ü"/>
            </a:pPr>
            <a:r>
              <a:rPr lang="en-US" dirty="0">
                <a:solidFill>
                  <a:srgbClr val="000000"/>
                </a:solidFill>
                <a:latin typeface="Arial" panose="020B0604020202020204" pitchFamily="34" charset="0"/>
                <a:cs typeface="Arial" panose="020B0604020202020204" pitchFamily="34" charset="0"/>
              </a:rPr>
              <a:t> Facial changes, glowing skin &amp; weight management (adequate sleep is linked to hormonal balance, skin health, and weight regulation). </a:t>
            </a:r>
            <a:r>
              <a:rPr lang="en-US" sz="1400" dirty="0">
                <a:solidFill>
                  <a:srgbClr val="000000"/>
                </a:solidFill>
                <a:latin typeface="Arial" panose="020B0604020202020204" pitchFamily="34" charset="0"/>
                <a:cs typeface="Arial" panose="020B0604020202020204" pitchFamily="34" charset="0"/>
              </a:rPr>
              <a:t>(Mid and South Essex NHS, 2024; Howden Medical Centre NHS, 2023).</a:t>
            </a:r>
          </a:p>
          <a:p>
            <a:pPr marL="400050" indent="-285750">
              <a:lnSpc>
                <a:spcPct val="90000"/>
              </a:lnSpc>
              <a:spcBef>
                <a:spcPct val="20000"/>
              </a:spcBef>
              <a:spcAft>
                <a:spcPts val="600"/>
              </a:spcAft>
              <a:buClr>
                <a:srgbClr val="000000"/>
              </a:buClr>
              <a:buSzPct val="115000"/>
              <a:buFont typeface="Wingdings" panose="05000000000000000000" pitchFamily="2" charset="2"/>
              <a:buChar char="ü"/>
            </a:pPr>
            <a:r>
              <a:rPr lang="en-US" dirty="0">
                <a:solidFill>
                  <a:srgbClr val="000000"/>
                </a:solidFill>
                <a:latin typeface="Arial" panose="020B0604020202020204" pitchFamily="34" charset="0"/>
                <a:cs typeface="Arial" panose="020B0604020202020204" pitchFamily="34" charset="0"/>
              </a:rPr>
              <a:t>Improved memory, focus, and learning. (sleep plays a key role in memory consolidation and cognitive performance) . Increased energy and daytime alertness (well-rested individuals exhibit higher daytime alertness and energy) </a:t>
            </a:r>
            <a:r>
              <a:rPr lang="en-US" sz="1400" dirty="0">
                <a:solidFill>
                  <a:srgbClr val="000000"/>
                </a:solidFill>
                <a:latin typeface="Arial" panose="020B0604020202020204" pitchFamily="34" charset="0"/>
                <a:cs typeface="Arial" panose="020B0604020202020204" pitchFamily="34" charset="0"/>
              </a:rPr>
              <a:t>(Oxford Health, NHS , South Tees NHS, 2023). NHS, 2025b; GP at Hand NHS, 2023).</a:t>
            </a:r>
          </a:p>
          <a:p>
            <a:pPr marL="400050" indent="-285750">
              <a:lnSpc>
                <a:spcPct val="90000"/>
              </a:lnSpc>
              <a:spcBef>
                <a:spcPct val="20000"/>
              </a:spcBef>
              <a:spcAft>
                <a:spcPts val="600"/>
              </a:spcAft>
              <a:buClr>
                <a:srgbClr val="000000"/>
              </a:buClr>
              <a:buSzPct val="115000"/>
              <a:buFont typeface="Wingdings" panose="05000000000000000000" pitchFamily="2" charset="2"/>
              <a:buChar char="ü"/>
            </a:pPr>
            <a:r>
              <a:rPr lang="en-US" dirty="0">
                <a:solidFill>
                  <a:srgbClr val="000000"/>
                </a:solidFill>
                <a:latin typeface="Arial" panose="020B0604020202020204" pitchFamily="34" charset="0"/>
                <a:cs typeface="Arial" panose="020B0604020202020204" pitchFamily="34" charset="0"/>
              </a:rPr>
              <a:t>Stronger immune response. (sleep enhances both innate and adaptive immunity) . </a:t>
            </a:r>
            <a:r>
              <a:rPr lang="en-US" sz="1400" dirty="0">
                <a:solidFill>
                  <a:srgbClr val="000000"/>
                </a:solidFill>
                <a:latin typeface="Arial" panose="020B0604020202020204" pitchFamily="34" charset="0"/>
                <a:cs typeface="Arial" panose="020B0604020202020204" pitchFamily="34" charset="0"/>
              </a:rPr>
              <a:t>(South Tees NHS, 2023; Kingston and Richmond NHS, 2023)</a:t>
            </a:r>
          </a:p>
          <a:p>
            <a:pPr marL="400050" indent="-285750">
              <a:lnSpc>
                <a:spcPct val="90000"/>
              </a:lnSpc>
              <a:spcBef>
                <a:spcPct val="20000"/>
              </a:spcBef>
              <a:spcAft>
                <a:spcPts val="600"/>
              </a:spcAft>
              <a:buClr>
                <a:srgbClr val="000000"/>
              </a:buClr>
              <a:buSzPct val="115000"/>
              <a:buFont typeface="Wingdings" panose="05000000000000000000" pitchFamily="2" charset="2"/>
              <a:buChar char="ü"/>
            </a:pPr>
            <a:r>
              <a:rPr lang="en-US" dirty="0">
                <a:solidFill>
                  <a:srgbClr val="000000"/>
                </a:solidFill>
                <a:latin typeface="Arial" panose="020B0604020202020204" pitchFamily="34" charset="0"/>
                <a:cs typeface="Arial" panose="020B0604020202020204" pitchFamily="34" charset="0"/>
              </a:rPr>
              <a:t>Balanced appetite and metabolism. (sleep influences hormones involved in appetite and metabolic regulation). </a:t>
            </a:r>
            <a:r>
              <a:rPr lang="en-US" sz="1400" dirty="0">
                <a:solidFill>
                  <a:srgbClr val="000000"/>
                </a:solidFill>
                <a:latin typeface="Arial" panose="020B0604020202020204" pitchFamily="34" charset="0"/>
                <a:cs typeface="Arial" panose="020B0604020202020204" pitchFamily="34" charset="0"/>
              </a:rPr>
              <a:t>(Derbyshire Healthcare NHS, 2023).</a:t>
            </a:r>
          </a:p>
          <a:p>
            <a:pPr marL="400050" indent="-285750">
              <a:lnSpc>
                <a:spcPct val="90000"/>
              </a:lnSpc>
              <a:spcBef>
                <a:spcPct val="20000"/>
              </a:spcBef>
              <a:spcAft>
                <a:spcPts val="600"/>
              </a:spcAft>
              <a:buClr>
                <a:srgbClr val="000000"/>
              </a:buClr>
              <a:buSzPct val="115000"/>
              <a:buFont typeface="Wingdings" panose="05000000000000000000" pitchFamily="2" charset="2"/>
              <a:buChar char="ü"/>
            </a:pPr>
            <a:r>
              <a:rPr lang="en-US" dirty="0">
                <a:solidFill>
                  <a:srgbClr val="000000"/>
                </a:solidFill>
                <a:latin typeface="Arial" panose="020B0604020202020204" pitchFamily="34" charset="0"/>
                <a:cs typeface="Arial" panose="020B0604020202020204" pitchFamily="34" charset="0"/>
              </a:rPr>
              <a:t>Reduced risk for illness and health problems. (chronic insufficient sleep is associated with higher risk for cardiovascular, metabolic, and inflammatory disease) </a:t>
            </a:r>
            <a:r>
              <a:rPr lang="en-US" sz="1400" dirty="0">
                <a:solidFill>
                  <a:srgbClr val="000000"/>
                </a:solidFill>
                <a:latin typeface="Arial" panose="020B0604020202020204" pitchFamily="34" charset="0"/>
                <a:cs typeface="Arial" panose="020B0604020202020204" pitchFamily="34" charset="0"/>
              </a:rPr>
              <a:t>.(Sheffield Children’s NHS, 2023; Kingston and Richmond NHS, 2023).</a:t>
            </a:r>
          </a:p>
          <a:p>
            <a:pPr marL="342900" indent="-228600">
              <a:lnSpc>
                <a:spcPct val="90000"/>
              </a:lnSpc>
              <a:spcBef>
                <a:spcPct val="20000"/>
              </a:spcBef>
              <a:spcAft>
                <a:spcPts val="600"/>
              </a:spcAft>
              <a:buClr>
                <a:schemeClr val="accent1"/>
              </a:buClr>
              <a:buSzPct val="115000"/>
              <a:buFont typeface="Arial"/>
              <a:buChar char="•"/>
            </a:pPr>
            <a:endParaRPr lang="en-US" dirty="0">
              <a:solidFill>
                <a:schemeClr val="tx1">
                  <a:lumMod val="85000"/>
                  <a:lumOff val="15000"/>
                </a:schemeClr>
              </a:solidFill>
            </a:endParaRPr>
          </a:p>
        </p:txBody>
      </p:sp>
      <p:pic>
        <p:nvPicPr>
          <p:cNvPr id="6" name="Picture 5">
            <a:extLst>
              <a:ext uri="{FF2B5EF4-FFF2-40B4-BE49-F238E27FC236}">
                <a16:creationId xmlns:a16="http://schemas.microsoft.com/office/drawing/2014/main" id="{F5479A28-9B86-8449-37A1-08FBF0D50CB9}"/>
              </a:ext>
            </a:extLst>
          </p:cNvPr>
          <p:cNvPicPr>
            <a:picLocks noChangeAspect="1"/>
          </p:cNvPicPr>
          <p:nvPr/>
        </p:nvPicPr>
        <p:blipFill>
          <a:blip r:embed="rId3"/>
          <a:srcRect l="3188" r="2696" b="-2"/>
          <a:stretch>
            <a:fillRect/>
          </a:stretch>
        </p:blipFill>
        <p:spPr>
          <a:xfrm rot="21600000">
            <a:off x="9133489" y="1626879"/>
            <a:ext cx="2839277" cy="2066544"/>
          </a:xfrm>
          <a:prstGeom prst="rect">
            <a:avLst/>
          </a:prstGeom>
          <a:ln w="57150" cmpd="thickThin">
            <a:solidFill>
              <a:schemeClr val="tx1">
                <a:lumMod val="50000"/>
                <a:lumOff val="50000"/>
              </a:schemeClr>
            </a:solidFill>
            <a:miter lim="800000"/>
          </a:ln>
        </p:spPr>
      </p:pic>
      <p:pic>
        <p:nvPicPr>
          <p:cNvPr id="8" name="Picture 7">
            <a:extLst>
              <a:ext uri="{FF2B5EF4-FFF2-40B4-BE49-F238E27FC236}">
                <a16:creationId xmlns:a16="http://schemas.microsoft.com/office/drawing/2014/main" id="{49944D52-B7CF-4608-12E7-A4F48FA99770}"/>
              </a:ext>
            </a:extLst>
          </p:cNvPr>
          <p:cNvPicPr>
            <a:picLocks noChangeAspect="1"/>
          </p:cNvPicPr>
          <p:nvPr/>
        </p:nvPicPr>
        <p:blipFill>
          <a:blip r:embed="rId4"/>
          <a:srcRect l="22454" r="9791" b="-1"/>
          <a:stretch>
            <a:fillRect/>
          </a:stretch>
        </p:blipFill>
        <p:spPr>
          <a:xfrm>
            <a:off x="9133489" y="3843640"/>
            <a:ext cx="2843021" cy="2066544"/>
          </a:xfrm>
          <a:prstGeom prst="rect">
            <a:avLst/>
          </a:prstGeom>
          <a:ln w="57150" cmpd="thickThin">
            <a:solidFill>
              <a:schemeClr val="tx1">
                <a:lumMod val="50000"/>
                <a:lumOff val="50000"/>
              </a:schemeClr>
            </a:solidFill>
            <a:miter lim="800000"/>
          </a:ln>
        </p:spPr>
      </p:pic>
      <p:sp>
        <p:nvSpPr>
          <p:cNvPr id="2" name="TextBox 1">
            <a:extLst>
              <a:ext uri="{FF2B5EF4-FFF2-40B4-BE49-F238E27FC236}">
                <a16:creationId xmlns:a16="http://schemas.microsoft.com/office/drawing/2014/main" id="{D960042B-FE6F-82C9-FD50-7D293202482E}"/>
              </a:ext>
            </a:extLst>
          </p:cNvPr>
          <p:cNvSpPr txBox="1"/>
          <p:nvPr/>
        </p:nvSpPr>
        <p:spPr>
          <a:xfrm>
            <a:off x="283029" y="6379029"/>
            <a:ext cx="2061077" cy="646331"/>
          </a:xfrm>
          <a:prstGeom prst="rect">
            <a:avLst/>
          </a:prstGeom>
          <a:noFill/>
        </p:spPr>
        <p:txBody>
          <a:bodyPr wrap="none" rtlCol="0">
            <a:spAutoFit/>
          </a:bodyPr>
          <a:lstStyle/>
          <a:p>
            <a:r>
              <a:rPr lang="en-IN" b="1" dirty="0">
                <a:latin typeface="Arial" panose="020B0604020202020204" pitchFamily="34" charset="0"/>
                <a:cs typeface="Arial" panose="020B0604020202020204" pitchFamily="34" charset="0"/>
              </a:rPr>
              <a:t>-</a:t>
            </a:r>
            <a:r>
              <a:rPr lang="en-US" b="1" cap="all" dirty="0">
                <a:latin typeface="Arial" panose="020B0604020202020204" pitchFamily="34" charset="0"/>
                <a:cs typeface="Arial" panose="020B0604020202020204" pitchFamily="34" charset="0"/>
              </a:rPr>
              <a:t> Melvita SILVA </a:t>
            </a:r>
            <a:endParaRPr lang="en-IN" b="1"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37682519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5E0C3-8137-5A06-564F-692AA46A5017}"/>
              </a:ext>
            </a:extLst>
          </p:cNvPr>
          <p:cNvSpPr>
            <a:spLocks noGrp="1"/>
          </p:cNvSpPr>
          <p:nvPr>
            <p:ph type="title"/>
          </p:nvPr>
        </p:nvSpPr>
        <p:spPr>
          <a:xfrm>
            <a:off x="8028525" y="0"/>
            <a:ext cx="3525781" cy="1084402"/>
          </a:xfrm>
        </p:spPr>
        <p:txBody>
          <a:bodyPr>
            <a:normAutofit fontScale="90000"/>
          </a:bodyPr>
          <a:lstStyle/>
          <a:p>
            <a:r>
              <a:rPr lang="en-US" dirty="0"/>
              <a:t>          </a:t>
            </a:r>
            <a:r>
              <a:rPr lang="en-US" sz="3600" dirty="0">
                <a:solidFill>
                  <a:schemeClr val="accent6">
                    <a:lumMod val="10000"/>
                  </a:schemeClr>
                </a:solidFill>
                <a:latin typeface="Arial Black" panose="020B0A04020102020204" pitchFamily="34" charset="0"/>
              </a:rPr>
              <a:t>Sociological benefits </a:t>
            </a:r>
            <a:endParaRPr lang="en-IN" sz="3600" dirty="0">
              <a:solidFill>
                <a:schemeClr val="accent6">
                  <a:lumMod val="10000"/>
                </a:schemeClr>
              </a:solidFill>
              <a:latin typeface="Arial Black" panose="020B0A04020102020204" pitchFamily="34" charset="0"/>
            </a:endParaRPr>
          </a:p>
        </p:txBody>
      </p:sp>
      <p:graphicFrame>
        <p:nvGraphicFramePr>
          <p:cNvPr id="5" name="Content Placeholder 2">
            <a:extLst>
              <a:ext uri="{FF2B5EF4-FFF2-40B4-BE49-F238E27FC236}">
                <a16:creationId xmlns:a16="http://schemas.microsoft.com/office/drawing/2014/main" id="{EAD5605B-3FD7-4463-40EC-86987D9548CC}"/>
              </a:ext>
            </a:extLst>
          </p:cNvPr>
          <p:cNvGraphicFramePr>
            <a:graphicFrameLocks noGrp="1"/>
          </p:cNvGraphicFramePr>
          <p:nvPr>
            <p:ph idx="1"/>
            <p:extLst>
              <p:ext uri="{D42A27DB-BD31-4B8C-83A1-F6EECF244321}">
                <p14:modId xmlns:p14="http://schemas.microsoft.com/office/powerpoint/2010/main" val="2828274304"/>
              </p:ext>
            </p:extLst>
          </p:nvPr>
        </p:nvGraphicFramePr>
        <p:xfrm>
          <a:off x="97025" y="706482"/>
          <a:ext cx="11997949" cy="57273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B4735F34-6814-168C-043C-22478A11E268}"/>
              </a:ext>
            </a:extLst>
          </p:cNvPr>
          <p:cNvSpPr txBox="1"/>
          <p:nvPr/>
        </p:nvSpPr>
        <p:spPr>
          <a:xfrm>
            <a:off x="653143" y="6534834"/>
            <a:ext cx="2061077" cy="646331"/>
          </a:xfrm>
          <a:prstGeom prst="rect">
            <a:avLst/>
          </a:prstGeom>
          <a:noFill/>
        </p:spPr>
        <p:txBody>
          <a:bodyPr wrap="none" rtlCol="0">
            <a:spAutoFit/>
          </a:bodyPr>
          <a:lstStyle/>
          <a:p>
            <a:r>
              <a:rPr lang="en-IN" b="1" dirty="0">
                <a:latin typeface="Arial" panose="020B0604020202020204" pitchFamily="34" charset="0"/>
                <a:cs typeface="Arial" panose="020B0604020202020204" pitchFamily="34" charset="0"/>
              </a:rPr>
              <a:t>-</a:t>
            </a:r>
            <a:r>
              <a:rPr lang="en-US" b="1" cap="all" dirty="0">
                <a:latin typeface="Arial" panose="020B0604020202020204" pitchFamily="34" charset="0"/>
                <a:cs typeface="Arial" panose="020B0604020202020204" pitchFamily="34" charset="0"/>
              </a:rPr>
              <a:t> Melvita SILVA </a:t>
            </a:r>
            <a:endParaRPr lang="en-IN" b="1"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18568541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087FE-4F56-2806-CB83-BF3F8A8005BD}"/>
              </a:ext>
            </a:extLst>
          </p:cNvPr>
          <p:cNvSpPr>
            <a:spLocks noGrp="1"/>
          </p:cNvSpPr>
          <p:nvPr>
            <p:ph type="title"/>
          </p:nvPr>
        </p:nvSpPr>
        <p:spPr>
          <a:xfrm>
            <a:off x="8574903" y="-159395"/>
            <a:ext cx="3286171" cy="1449977"/>
          </a:xfrm>
        </p:spPr>
        <p:txBody>
          <a:bodyPr>
            <a:normAutofit fontScale="90000"/>
          </a:bodyPr>
          <a:lstStyle/>
          <a:p>
            <a:r>
              <a:rPr lang="en-US" dirty="0"/>
              <a:t>                   </a:t>
            </a:r>
            <a:r>
              <a:rPr lang="en-US" sz="3600" dirty="0">
                <a:solidFill>
                  <a:srgbClr val="000000"/>
                </a:solidFill>
                <a:latin typeface="Arial Black" panose="020B0A04020102020204" pitchFamily="34" charset="0"/>
              </a:rPr>
              <a:t>Psychological benefits </a:t>
            </a:r>
            <a:endParaRPr lang="en-IN" sz="3600" dirty="0">
              <a:solidFill>
                <a:srgbClr val="000000"/>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05D5B665-FD3F-968A-998B-E1298694C114}"/>
              </a:ext>
            </a:extLst>
          </p:cNvPr>
          <p:cNvSpPr>
            <a:spLocks noGrp="1"/>
          </p:cNvSpPr>
          <p:nvPr>
            <p:ph idx="1"/>
          </p:nvPr>
        </p:nvSpPr>
        <p:spPr>
          <a:xfrm>
            <a:off x="0" y="127819"/>
            <a:ext cx="8888362" cy="6980903"/>
          </a:xfrm>
        </p:spPr>
        <p:txBody>
          <a:bodyPr>
            <a:noAutofit/>
          </a:bodyPr>
          <a:lstStyle/>
          <a:p>
            <a:pPr algn="l">
              <a:buFont typeface="Wingdings" panose="05000000000000000000" pitchFamily="2" charset="2"/>
              <a:buChar char="ü"/>
            </a:pPr>
            <a:r>
              <a:rPr lang="en-US" sz="1800" dirty="0">
                <a:solidFill>
                  <a:srgbClr val="000000"/>
                </a:solidFill>
                <a:latin typeface="Arial" panose="020B0604020202020204" pitchFamily="34" charset="0"/>
                <a:cs typeface="Arial" panose="020B0604020202020204" pitchFamily="34" charset="0"/>
              </a:rPr>
              <a:t>  Improved mood &amp; emotional regulation –sleep hygiene helps with emotional regulation- better ability to manage feelings, less irritability , reducing risk of low mood or feeling “down”. </a:t>
            </a:r>
            <a:r>
              <a:rPr lang="en-US" sz="1400" dirty="0">
                <a:solidFill>
                  <a:srgbClr val="000000"/>
                </a:solidFill>
                <a:latin typeface="Arial" panose="020B0604020202020204" pitchFamily="34" charset="0"/>
                <a:cs typeface="Arial" panose="020B0604020202020204" pitchFamily="34" charset="0"/>
              </a:rPr>
              <a:t>(Royal college of psychiatrist, 2023).</a:t>
            </a:r>
          </a:p>
          <a:p>
            <a:pPr algn="l">
              <a:buFont typeface="Wingdings" panose="05000000000000000000" pitchFamily="2" charset="2"/>
              <a:buChar char="ü"/>
            </a:pPr>
            <a:r>
              <a:rPr lang="en-US" sz="1800" dirty="0">
                <a:solidFill>
                  <a:srgbClr val="000000"/>
                </a:solidFill>
                <a:latin typeface="Arial" panose="020B0604020202020204" pitchFamily="34" charset="0"/>
                <a:cs typeface="Arial" panose="020B0604020202020204" pitchFamily="34" charset="0"/>
              </a:rPr>
              <a:t>  Better concentration , memory &amp; learning –helps improve concentration and memory, aids learning and retaining information </a:t>
            </a:r>
            <a:r>
              <a:rPr lang="en-US" sz="1400" dirty="0">
                <a:solidFill>
                  <a:srgbClr val="000000"/>
                </a:solidFill>
                <a:latin typeface="Arial" panose="020B0604020202020204" pitchFamily="34" charset="0"/>
                <a:cs typeface="Arial" panose="020B0604020202020204" pitchFamily="34" charset="0"/>
              </a:rPr>
              <a:t>.(Kingston and Richmond NHS Foundation Trust , 2023).</a:t>
            </a:r>
          </a:p>
          <a:p>
            <a:pPr algn="l"/>
            <a:r>
              <a:rPr lang="en-US" sz="1800" dirty="0">
                <a:solidFill>
                  <a:srgbClr val="000000"/>
                </a:solidFill>
                <a:latin typeface="Arial" panose="020B0604020202020204" pitchFamily="34" charset="0"/>
                <a:cs typeface="Arial" panose="020B0604020202020204" pitchFamily="34" charset="0"/>
              </a:rPr>
              <a:t> </a:t>
            </a:r>
          </a:p>
          <a:p>
            <a:pPr algn="l">
              <a:buFont typeface="Wingdings" panose="05000000000000000000" pitchFamily="2" charset="2"/>
              <a:buChar char="ü"/>
            </a:pPr>
            <a:r>
              <a:rPr lang="en-US" sz="1800" dirty="0">
                <a:solidFill>
                  <a:srgbClr val="000000"/>
                </a:solidFill>
                <a:latin typeface="Arial" panose="020B0604020202020204" pitchFamily="34" charset="0"/>
                <a:cs typeface="Arial" panose="020B0604020202020204" pitchFamily="34" charset="0"/>
              </a:rPr>
              <a:t>Reduced risk of anxiety and depression –better sleep (or treating insomnia)is associated with  reductions in symptoms of anxiety and depression </a:t>
            </a:r>
            <a:r>
              <a:rPr lang="en-US" sz="1400" dirty="0">
                <a:solidFill>
                  <a:srgbClr val="000000"/>
                </a:solidFill>
                <a:latin typeface="Arial" panose="020B0604020202020204" pitchFamily="34" charset="0"/>
                <a:cs typeface="Arial" panose="020B0604020202020204" pitchFamily="34" charset="0"/>
              </a:rPr>
              <a:t>.(oxford health NHS foundation trust, 2022) .</a:t>
            </a:r>
          </a:p>
          <a:p>
            <a:pPr algn="l">
              <a:buFont typeface="Wingdings" panose="05000000000000000000" pitchFamily="2" charset="2"/>
              <a:buChar char="ü"/>
            </a:pPr>
            <a:r>
              <a:rPr lang="en-US" sz="1800" dirty="0">
                <a:solidFill>
                  <a:srgbClr val="000000"/>
                </a:solidFill>
                <a:latin typeface="Arial" panose="020B0604020202020204" pitchFamily="34" charset="0"/>
                <a:cs typeface="Arial" panose="020B0604020202020204" pitchFamily="34" charset="0"/>
              </a:rPr>
              <a:t>  Greater ability to cope with stress- good sleep enables better coping with daily stressors, poor sleep makes managing stress and emotions harder.(Mentally Healthy Schools,2023).</a:t>
            </a:r>
          </a:p>
          <a:p>
            <a:pPr algn="l"/>
            <a:r>
              <a:rPr lang="en-US" sz="1800" dirty="0">
                <a:solidFill>
                  <a:srgbClr val="000000"/>
                </a:solidFill>
                <a:latin typeface="Arial" panose="020B0604020202020204" pitchFamily="34" charset="0"/>
                <a:cs typeface="Arial" panose="020B0604020202020204" pitchFamily="34" charset="0"/>
              </a:rPr>
              <a:t>  </a:t>
            </a:r>
          </a:p>
          <a:p>
            <a:pPr algn="l">
              <a:buFont typeface="Wingdings" panose="05000000000000000000" pitchFamily="2" charset="2"/>
              <a:buChar char="ü"/>
            </a:pPr>
            <a:r>
              <a:rPr lang="en-US" sz="1800" dirty="0">
                <a:solidFill>
                  <a:srgbClr val="000000"/>
                </a:solidFill>
                <a:latin typeface="Arial" panose="020B0604020202020204" pitchFamily="34" charset="0"/>
                <a:cs typeface="Arial" panose="020B0604020202020204" pitchFamily="34" charset="0"/>
              </a:rPr>
              <a:t>Enhanced mental wellbeing overall-includes waking up feeling refreshed , alert, more balanced psychological . (</a:t>
            </a:r>
            <a:r>
              <a:rPr lang="en-US" sz="1400" dirty="0">
                <a:solidFill>
                  <a:srgbClr val="000000"/>
                </a:solidFill>
                <a:latin typeface="Arial" panose="020B0604020202020204" pitchFamily="34" charset="0"/>
                <a:cs typeface="Arial" panose="020B0604020202020204" pitchFamily="34" charset="0"/>
              </a:rPr>
              <a:t>Kingston and Richmond NHS Foundation Trust , 2023).</a:t>
            </a:r>
          </a:p>
          <a:p>
            <a:pPr algn="l">
              <a:buFont typeface="Wingdings" panose="05000000000000000000" pitchFamily="2" charset="2"/>
              <a:buChar char="ü"/>
            </a:pPr>
            <a:r>
              <a:rPr lang="en-US" sz="1800" dirty="0">
                <a:solidFill>
                  <a:srgbClr val="000000"/>
                </a:solidFill>
                <a:latin typeface="Arial" panose="020B0604020202020204" pitchFamily="34" charset="0"/>
                <a:cs typeface="Arial" panose="020B0604020202020204" pitchFamily="34" charset="0"/>
              </a:rPr>
              <a:t>  Reduced risk of psychotic experiences in vulnerable group –in young people at high risk of psychosis, improving  sleep , reduces psychotic symptoms along with anxiety  and depression</a:t>
            </a:r>
            <a:r>
              <a:rPr lang="en-US" sz="1400" dirty="0">
                <a:solidFill>
                  <a:srgbClr val="000000"/>
                </a:solidFill>
                <a:latin typeface="Arial" panose="020B0604020202020204" pitchFamily="34" charset="0"/>
                <a:cs typeface="Arial" panose="020B0604020202020204" pitchFamily="34" charset="0"/>
              </a:rPr>
              <a:t>.(Oxford Health NHS Foundation Trust, 2023) .</a:t>
            </a:r>
            <a:endParaRPr lang="en-IN" sz="1400" dirty="0">
              <a:solidFill>
                <a:srgbClr val="000000"/>
              </a:solidFill>
              <a:latin typeface="Arial" panose="020B0604020202020204" pitchFamily="34" charset="0"/>
              <a:cs typeface="Arial" panose="020B0604020202020204" pitchFamily="34" charset="0"/>
            </a:endParaRPr>
          </a:p>
        </p:txBody>
      </p:sp>
      <p:pic>
        <p:nvPicPr>
          <p:cNvPr id="15" name="Picture 14" descr="A cartoon of a brain lifting weights&#10;&#10;AI-generated content may be incorrect.">
            <a:extLst>
              <a:ext uri="{FF2B5EF4-FFF2-40B4-BE49-F238E27FC236}">
                <a16:creationId xmlns:a16="http://schemas.microsoft.com/office/drawing/2014/main" id="{D7258ED8-B132-8C7A-4D01-A2C912FEF75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16868" y="1295240"/>
            <a:ext cx="3087435" cy="2133760"/>
          </a:xfrm>
          <a:prstGeom prst="rect">
            <a:avLst/>
          </a:prstGeom>
          <a:effectLst>
            <a:softEdge rad="38100"/>
          </a:effectLst>
        </p:spPr>
      </p:pic>
    </p:spTree>
    <p:extLst>
      <p:ext uri="{BB962C8B-B14F-4D97-AF65-F5344CB8AC3E}">
        <p14:creationId xmlns:p14="http://schemas.microsoft.com/office/powerpoint/2010/main" val="29977180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EF17487-C386-4F99-B5EB-4FD3DF423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dirty="0">
              <a:solidFill>
                <a:schemeClr val="tx1"/>
              </a:solidFill>
            </a:endParaRPr>
          </a:p>
        </p:txBody>
      </p:sp>
      <p:sp>
        <p:nvSpPr>
          <p:cNvPr id="2" name="Title 1">
            <a:extLst>
              <a:ext uri="{FF2B5EF4-FFF2-40B4-BE49-F238E27FC236}">
                <a16:creationId xmlns:a16="http://schemas.microsoft.com/office/drawing/2014/main" id="{E81C6007-8BF0-5F44-1F49-02F255FF01D7}"/>
              </a:ext>
            </a:extLst>
          </p:cNvPr>
          <p:cNvSpPr>
            <a:spLocks noGrp="1"/>
          </p:cNvSpPr>
          <p:nvPr>
            <p:ph type="title"/>
          </p:nvPr>
        </p:nvSpPr>
        <p:spPr>
          <a:xfrm>
            <a:off x="1246824" y="643467"/>
            <a:ext cx="4772975" cy="1800526"/>
          </a:xfrm>
        </p:spPr>
        <p:txBody>
          <a:bodyPr>
            <a:normAutofit/>
          </a:bodyPr>
          <a:lstStyle/>
          <a:p>
            <a:r>
              <a:rPr lang="en-GB" dirty="0">
                <a:solidFill>
                  <a:srgbClr val="000000"/>
                </a:solidFill>
                <a:latin typeface="Arial" panose="020B0604020202020204" pitchFamily="34" charset="0"/>
                <a:cs typeface="Arial" panose="020B0604020202020204" pitchFamily="34" charset="0"/>
              </a:rPr>
              <a:t>Barriers to Sleep Hygiene </a:t>
            </a:r>
            <a:endParaRPr lang="en-US" dirty="0">
              <a:solidFill>
                <a:srgbClr val="000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30261C5-3F8D-C9EF-5422-9281C64110FE}"/>
              </a:ext>
            </a:extLst>
          </p:cNvPr>
          <p:cNvSpPr>
            <a:spLocks noGrp="1"/>
          </p:cNvSpPr>
          <p:nvPr>
            <p:ph idx="1"/>
          </p:nvPr>
        </p:nvSpPr>
        <p:spPr>
          <a:xfrm>
            <a:off x="1246823" y="2623381"/>
            <a:ext cx="5507937" cy="3553581"/>
          </a:xfrm>
        </p:spPr>
        <p:txBody>
          <a:bodyPr>
            <a:normAutofit/>
          </a:bodyPr>
          <a:lstStyle/>
          <a:p>
            <a:endParaRPr lang="en-GB" sz="2000" dirty="0"/>
          </a:p>
          <a:p>
            <a:pPr marL="285750" indent="-285750" algn="l">
              <a:buFont typeface="Arial" panose="020B0604020202020204" pitchFamily="34" charset="0"/>
              <a:buChar char="•"/>
            </a:pPr>
            <a:r>
              <a:rPr lang="en-GB" sz="1800" dirty="0">
                <a:solidFill>
                  <a:srgbClr val="000000"/>
                </a:solidFill>
                <a:latin typeface="Arial" panose="020B0604020202020204" pitchFamily="34" charset="0"/>
                <a:cs typeface="Arial" panose="020B0604020202020204" pitchFamily="34" charset="0"/>
              </a:rPr>
              <a:t>High levels of stress and workload.</a:t>
            </a:r>
          </a:p>
          <a:p>
            <a:pPr marL="285750" indent="-285750" algn="l">
              <a:buFont typeface="Arial" panose="020B0604020202020204" pitchFamily="34" charset="0"/>
              <a:buChar char="•"/>
            </a:pPr>
            <a:r>
              <a:rPr lang="en-GB" sz="1800" dirty="0">
                <a:solidFill>
                  <a:srgbClr val="000000"/>
                </a:solidFill>
                <a:latin typeface="Arial" panose="020B0604020202020204" pitchFamily="34" charset="0"/>
                <a:cs typeface="Arial" panose="020B0604020202020204" pitchFamily="34" charset="0"/>
              </a:rPr>
              <a:t>Excessive screen time before bed.</a:t>
            </a:r>
          </a:p>
          <a:p>
            <a:pPr marL="285750" indent="-285750" algn="l">
              <a:buFont typeface="Arial" panose="020B0604020202020204" pitchFamily="34" charset="0"/>
              <a:buChar char="•"/>
            </a:pPr>
            <a:endParaRPr lang="en-GB" sz="1800" dirty="0">
              <a:solidFill>
                <a:srgbClr val="000000"/>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dirty="0">
                <a:solidFill>
                  <a:srgbClr val="000000"/>
                </a:solidFill>
                <a:latin typeface="Arial" panose="020B0604020202020204" pitchFamily="34" charset="0"/>
                <a:cs typeface="Arial" panose="020B0604020202020204" pitchFamily="34" charset="0"/>
              </a:rPr>
              <a:t>Cultural attitudes towards sleep (e.g., glorification of 'burnout’).</a:t>
            </a:r>
          </a:p>
          <a:p>
            <a:pPr marL="285750" indent="-285750" algn="l">
              <a:buFont typeface="Arial" panose="020B0604020202020204" pitchFamily="34" charset="0"/>
              <a:buChar char="•"/>
            </a:pPr>
            <a:endParaRPr lang="en-GB" sz="1800" dirty="0">
              <a:solidFill>
                <a:srgbClr val="000000"/>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dirty="0">
                <a:solidFill>
                  <a:srgbClr val="000000"/>
                </a:solidFill>
                <a:latin typeface="Arial" panose="020B0604020202020204" pitchFamily="34" charset="0"/>
                <a:cs typeface="Arial" panose="020B0604020202020204" pitchFamily="34" charset="0"/>
              </a:rPr>
              <a:t>Irregular work shifts and lifestyle patterns.</a:t>
            </a:r>
          </a:p>
          <a:p>
            <a:endParaRPr lang="en-US" sz="2000" dirty="0"/>
          </a:p>
        </p:txBody>
      </p:sp>
      <p:pic>
        <p:nvPicPr>
          <p:cNvPr id="8" name="Picture 7" descr="A person with her hand on her face&#10;&#10;AI-generated content may be incorrect.">
            <a:extLst>
              <a:ext uri="{FF2B5EF4-FFF2-40B4-BE49-F238E27FC236}">
                <a16:creationId xmlns:a16="http://schemas.microsoft.com/office/drawing/2014/main" id="{D7D8C76A-2C66-A2C1-66D0-F052A1C1C9E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18001" y="643468"/>
            <a:ext cx="3812741" cy="2545005"/>
          </a:xfrm>
          <a:prstGeom prst="rect">
            <a:avLst/>
          </a:prstGeom>
        </p:spPr>
      </p:pic>
      <p:pic>
        <p:nvPicPr>
          <p:cNvPr id="5" name="Picture 4" descr="Cartoon a person sitting at a desk with a pile of papers&#10;&#10;AI-generated content may be incorrect.">
            <a:extLst>
              <a:ext uri="{FF2B5EF4-FFF2-40B4-BE49-F238E27FC236}">
                <a16:creationId xmlns:a16="http://schemas.microsoft.com/office/drawing/2014/main" id="{FBCED85F-0C60-7817-087F-EDF7DCD87CF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263578" y="3657600"/>
            <a:ext cx="2721588" cy="2585510"/>
          </a:xfrm>
          <a:prstGeom prst="rect">
            <a:avLst/>
          </a:prstGeom>
        </p:spPr>
      </p:pic>
      <p:sp>
        <p:nvSpPr>
          <p:cNvPr id="9" name="TextBox 8">
            <a:extLst>
              <a:ext uri="{FF2B5EF4-FFF2-40B4-BE49-F238E27FC236}">
                <a16:creationId xmlns:a16="http://schemas.microsoft.com/office/drawing/2014/main" id="{7EE9003E-C120-D666-A3EA-515D9FF374E5}"/>
              </a:ext>
            </a:extLst>
          </p:cNvPr>
          <p:cNvSpPr txBox="1"/>
          <p:nvPr/>
        </p:nvSpPr>
        <p:spPr>
          <a:xfrm>
            <a:off x="9098666" y="2988418"/>
            <a:ext cx="2432076" cy="200055"/>
          </a:xfrm>
          <a:prstGeom prst="rect">
            <a:avLst/>
          </a:prstGeom>
          <a:solidFill>
            <a:srgbClr val="000000"/>
          </a:solidFill>
        </p:spPr>
        <p:txBody>
          <a:bodyPr wrap="none" rtlCol="0">
            <a:spAutoFit/>
          </a:bodyPr>
          <a:lstStyle/>
          <a:p>
            <a:pPr algn="r">
              <a:spcAft>
                <a:spcPts val="600"/>
              </a:spcAft>
            </a:pPr>
            <a:r>
              <a:rPr lang="en-IN" sz="700" dirty="0">
                <a:solidFill>
                  <a:srgbClr val="FFFFFF"/>
                </a:solidFill>
                <a:hlinkClick r:id="rId3" tooltip="https://www.flickr.com/photos/83633410@N07/7658284016/">
                  <a:extLst>
                    <a:ext uri="{A12FA001-AC4F-418D-AE19-62706E023703}">
                      <ahyp:hlinkClr xmlns:ahyp="http://schemas.microsoft.com/office/drawing/2018/hyperlinkcolor" val="tx"/>
                    </a:ext>
                  </a:extLst>
                </a:hlinkClick>
              </a:rPr>
              <a:t>This Photo</a:t>
            </a:r>
            <a:r>
              <a:rPr lang="en-IN" sz="700" dirty="0">
                <a:solidFill>
                  <a:srgbClr val="FFFFFF"/>
                </a:solidFill>
              </a:rPr>
              <a:t> by Unknown Author is licensed under </a:t>
            </a:r>
            <a:r>
              <a:rPr lang="en-IN" sz="700" dirty="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IN" sz="700" dirty="0">
              <a:solidFill>
                <a:srgbClr val="FFFFFF"/>
              </a:solidFill>
            </a:endParaRPr>
          </a:p>
        </p:txBody>
      </p:sp>
      <p:sp>
        <p:nvSpPr>
          <p:cNvPr id="4" name="TextBox 3">
            <a:extLst>
              <a:ext uri="{FF2B5EF4-FFF2-40B4-BE49-F238E27FC236}">
                <a16:creationId xmlns:a16="http://schemas.microsoft.com/office/drawing/2014/main" id="{86D62586-C8C6-5529-0076-8AB6C5ECD49A}"/>
              </a:ext>
            </a:extLst>
          </p:cNvPr>
          <p:cNvSpPr txBox="1"/>
          <p:nvPr/>
        </p:nvSpPr>
        <p:spPr>
          <a:xfrm>
            <a:off x="216285" y="6391057"/>
            <a:ext cx="2061077" cy="646331"/>
          </a:xfrm>
          <a:prstGeom prst="rect">
            <a:avLst/>
          </a:prstGeom>
          <a:noFill/>
        </p:spPr>
        <p:txBody>
          <a:bodyPr wrap="none" rtlCol="0">
            <a:spAutoFit/>
          </a:bodyPr>
          <a:lstStyle/>
          <a:p>
            <a:r>
              <a:rPr lang="en-IN" b="1" dirty="0">
                <a:latin typeface="Arial" panose="020B0604020202020204" pitchFamily="34" charset="0"/>
                <a:cs typeface="Arial" panose="020B0604020202020204" pitchFamily="34" charset="0"/>
              </a:rPr>
              <a:t>-</a:t>
            </a:r>
            <a:r>
              <a:rPr lang="en-US" b="1" cap="all" dirty="0">
                <a:latin typeface="Arial" panose="020B0604020202020204" pitchFamily="34" charset="0"/>
                <a:cs typeface="Arial" panose="020B0604020202020204" pitchFamily="34" charset="0"/>
              </a:rPr>
              <a:t> Melvita SILVA </a:t>
            </a:r>
            <a:endParaRPr lang="en-IN" b="1"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8157518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4C852BD-7398-A7CC-2B26-6ECF314A8253}"/>
              </a:ext>
            </a:extLst>
          </p:cNvPr>
          <p:cNvPicPr>
            <a:picLocks noChangeAspect="1"/>
          </p:cNvPicPr>
          <p:nvPr/>
        </p:nvPicPr>
        <p:blipFill>
          <a:blip r:embed="rId2">
            <a:duotone>
              <a:schemeClr val="bg2">
                <a:shade val="45000"/>
                <a:satMod val="135000"/>
              </a:schemeClr>
              <a:prstClr val="white"/>
            </a:duotone>
          </a:blip>
          <a:srcRect t="5279" b="10451"/>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45E73C7-EAC9-756B-1E26-360640C74EDE}"/>
              </a:ext>
            </a:extLst>
          </p:cNvPr>
          <p:cNvSpPr>
            <a:spLocks noGrp="1"/>
          </p:cNvSpPr>
          <p:nvPr>
            <p:ph type="title"/>
          </p:nvPr>
        </p:nvSpPr>
        <p:spPr>
          <a:xfrm>
            <a:off x="838200" y="365125"/>
            <a:ext cx="10515600" cy="1325563"/>
          </a:xfrm>
        </p:spPr>
        <p:txBody>
          <a:bodyPr>
            <a:normAutofit/>
          </a:bodyPr>
          <a:lstStyle/>
          <a:p>
            <a:r>
              <a:rPr lang="en-GB" dirty="0">
                <a:solidFill>
                  <a:srgbClr val="000000"/>
                </a:solidFill>
                <a:latin typeface="Arial" panose="020B0604020202020204" pitchFamily="34" charset="0"/>
                <a:cs typeface="Arial" panose="020B0604020202020204" pitchFamily="34" charset="0"/>
              </a:rPr>
              <a:t>Solutions in Campaigns to Overcome Challenges</a:t>
            </a:r>
            <a:endParaRPr lang="en-US" dirty="0">
              <a:solidFill>
                <a:srgbClr val="000000"/>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E2FE700C-ED80-ED2D-D3CF-D457DCC54594}"/>
              </a:ext>
            </a:extLst>
          </p:cNvPr>
          <p:cNvGraphicFramePr>
            <a:graphicFrameLocks noGrp="1"/>
          </p:cNvGraphicFramePr>
          <p:nvPr>
            <p:ph idx="1"/>
            <p:extLst>
              <p:ext uri="{D42A27DB-BD31-4B8C-83A1-F6EECF244321}">
                <p14:modId xmlns:p14="http://schemas.microsoft.com/office/powerpoint/2010/main" val="577375110"/>
              </p:ext>
            </p:extLst>
          </p:nvPr>
        </p:nvGraphicFramePr>
        <p:xfrm>
          <a:off x="2397760" y="1581784"/>
          <a:ext cx="7620000" cy="51542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35F559E9-7D22-39A2-A2C7-3F73965FFD35}"/>
              </a:ext>
            </a:extLst>
          </p:cNvPr>
          <p:cNvSpPr txBox="1"/>
          <p:nvPr/>
        </p:nvSpPr>
        <p:spPr>
          <a:xfrm>
            <a:off x="336683" y="6412913"/>
            <a:ext cx="2061077" cy="646331"/>
          </a:xfrm>
          <a:prstGeom prst="rect">
            <a:avLst/>
          </a:prstGeom>
          <a:noFill/>
        </p:spPr>
        <p:txBody>
          <a:bodyPr wrap="none" rtlCol="0">
            <a:spAutoFit/>
          </a:bodyPr>
          <a:lstStyle/>
          <a:p>
            <a:r>
              <a:rPr lang="en-IN" b="1" dirty="0">
                <a:latin typeface="Arial" panose="020B0604020202020204" pitchFamily="34" charset="0"/>
                <a:cs typeface="Arial" panose="020B0604020202020204" pitchFamily="34" charset="0"/>
              </a:rPr>
              <a:t>-</a:t>
            </a:r>
            <a:r>
              <a:rPr lang="en-US" b="1" cap="all" dirty="0">
                <a:latin typeface="Arial" panose="020B0604020202020204" pitchFamily="34" charset="0"/>
                <a:cs typeface="Arial" panose="020B0604020202020204" pitchFamily="34" charset="0"/>
              </a:rPr>
              <a:t> Melvita SILVA </a:t>
            </a:r>
            <a:endParaRPr lang="en-IN" b="1" dirty="0">
              <a:latin typeface="Arial" panose="020B0604020202020204" pitchFamily="34" charset="0"/>
              <a:cs typeface="Arial" panose="020B0604020202020204" pitchFamily="34" charset="0"/>
            </a:endParaRPr>
          </a:p>
          <a:p>
            <a:endParaRPr lang="en-IN" dirty="0"/>
          </a:p>
        </p:txBody>
      </p:sp>
      <p:sp>
        <p:nvSpPr>
          <p:cNvPr id="4" name="TextBox 3">
            <a:extLst>
              <a:ext uri="{FF2B5EF4-FFF2-40B4-BE49-F238E27FC236}">
                <a16:creationId xmlns:a16="http://schemas.microsoft.com/office/drawing/2014/main" id="{1FB98424-8324-E7E8-4228-18CCAD907EFE}"/>
              </a:ext>
            </a:extLst>
          </p:cNvPr>
          <p:cNvSpPr txBox="1"/>
          <p:nvPr/>
        </p:nvSpPr>
        <p:spPr>
          <a:xfrm>
            <a:off x="8023122" y="1830426"/>
            <a:ext cx="2910348" cy="523220"/>
          </a:xfrm>
          <a:prstGeom prst="rect">
            <a:avLst/>
          </a:prstGeom>
          <a:noFill/>
        </p:spPr>
        <p:txBody>
          <a:bodyPr wrap="square" rtlCol="0">
            <a:spAutoFit/>
          </a:bodyPr>
          <a:lstStyle/>
          <a:p>
            <a:r>
              <a:rPr lang="en-US" sz="1400" dirty="0"/>
              <a:t>The lancet 2023,NHS (2024)every mind matters. PMC-sleep matters</a:t>
            </a:r>
            <a:endParaRPr lang="en-IN" sz="1400" dirty="0"/>
          </a:p>
        </p:txBody>
      </p:sp>
      <p:sp>
        <p:nvSpPr>
          <p:cNvPr id="7" name="TextBox 6">
            <a:extLst>
              <a:ext uri="{FF2B5EF4-FFF2-40B4-BE49-F238E27FC236}">
                <a16:creationId xmlns:a16="http://schemas.microsoft.com/office/drawing/2014/main" id="{9BA1178E-10FE-D921-DFC9-B6125F8E3580}"/>
              </a:ext>
            </a:extLst>
          </p:cNvPr>
          <p:cNvSpPr txBox="1"/>
          <p:nvPr/>
        </p:nvSpPr>
        <p:spPr>
          <a:xfrm>
            <a:off x="8023122" y="3072661"/>
            <a:ext cx="2467897" cy="523220"/>
          </a:xfrm>
          <a:prstGeom prst="rect">
            <a:avLst/>
          </a:prstGeom>
          <a:noFill/>
        </p:spPr>
        <p:txBody>
          <a:bodyPr wrap="square" rtlCol="0">
            <a:spAutoFit/>
          </a:bodyPr>
          <a:lstStyle/>
          <a:p>
            <a:r>
              <a:rPr lang="en-US" sz="1400" dirty="0"/>
              <a:t>NHS inform 2024,sistek.H.et al(2024)</a:t>
            </a:r>
            <a:endParaRPr lang="en-IN" sz="1400" dirty="0"/>
          </a:p>
        </p:txBody>
      </p:sp>
      <p:sp>
        <p:nvSpPr>
          <p:cNvPr id="8" name="TextBox 7">
            <a:extLst>
              <a:ext uri="{FF2B5EF4-FFF2-40B4-BE49-F238E27FC236}">
                <a16:creationId xmlns:a16="http://schemas.microsoft.com/office/drawing/2014/main" id="{DE2EAB8E-94EA-3688-9532-052BE64C0C17}"/>
              </a:ext>
            </a:extLst>
          </p:cNvPr>
          <p:cNvSpPr txBox="1"/>
          <p:nvPr/>
        </p:nvSpPr>
        <p:spPr>
          <a:xfrm>
            <a:off x="8082116" y="3960996"/>
            <a:ext cx="2467896" cy="523220"/>
          </a:xfrm>
          <a:prstGeom prst="rect">
            <a:avLst/>
          </a:prstGeom>
          <a:noFill/>
        </p:spPr>
        <p:txBody>
          <a:bodyPr wrap="square" rtlCol="0">
            <a:spAutoFit/>
          </a:bodyPr>
          <a:lstStyle/>
          <a:p>
            <a:r>
              <a:rPr lang="en-US" sz="1400" dirty="0"/>
              <a:t>WHO(2022), SHF(2023),</a:t>
            </a:r>
          </a:p>
          <a:p>
            <a:r>
              <a:rPr lang="en-US" sz="1400" dirty="0"/>
              <a:t>Redeker,N.S.et al (2019)</a:t>
            </a:r>
            <a:endParaRPr lang="en-IN" sz="1400" dirty="0"/>
          </a:p>
        </p:txBody>
      </p:sp>
      <p:sp>
        <p:nvSpPr>
          <p:cNvPr id="9" name="TextBox 8">
            <a:extLst>
              <a:ext uri="{FF2B5EF4-FFF2-40B4-BE49-F238E27FC236}">
                <a16:creationId xmlns:a16="http://schemas.microsoft.com/office/drawing/2014/main" id="{AA396F3A-72D1-4D47-C123-8098832D053F}"/>
              </a:ext>
            </a:extLst>
          </p:cNvPr>
          <p:cNvSpPr txBox="1"/>
          <p:nvPr/>
        </p:nvSpPr>
        <p:spPr>
          <a:xfrm>
            <a:off x="8023122" y="4912232"/>
            <a:ext cx="2526890" cy="738664"/>
          </a:xfrm>
          <a:prstGeom prst="rect">
            <a:avLst/>
          </a:prstGeom>
          <a:noFill/>
        </p:spPr>
        <p:txBody>
          <a:bodyPr wrap="square" rtlCol="0">
            <a:spAutoFit/>
          </a:bodyPr>
          <a:lstStyle/>
          <a:p>
            <a:r>
              <a:rPr lang="en-US" sz="1400" dirty="0"/>
              <a:t>cuh.nhs.uk(2024), Berkshire healthcare NHS(2023), CDC(2024)</a:t>
            </a:r>
            <a:endParaRPr lang="en-IN" sz="1400" dirty="0"/>
          </a:p>
        </p:txBody>
      </p:sp>
      <p:sp>
        <p:nvSpPr>
          <p:cNvPr id="11" name="TextBox 10">
            <a:extLst>
              <a:ext uri="{FF2B5EF4-FFF2-40B4-BE49-F238E27FC236}">
                <a16:creationId xmlns:a16="http://schemas.microsoft.com/office/drawing/2014/main" id="{1C164824-51C6-C3EF-6546-58BCC5C5F15B}"/>
              </a:ext>
            </a:extLst>
          </p:cNvPr>
          <p:cNvSpPr txBox="1"/>
          <p:nvPr/>
        </p:nvSpPr>
        <p:spPr>
          <a:xfrm>
            <a:off x="8082116" y="6012210"/>
            <a:ext cx="2222090" cy="523220"/>
          </a:xfrm>
          <a:prstGeom prst="rect">
            <a:avLst/>
          </a:prstGeom>
          <a:noFill/>
        </p:spPr>
        <p:txBody>
          <a:bodyPr wrap="square" rtlCol="0">
            <a:spAutoFit/>
          </a:bodyPr>
          <a:lstStyle/>
          <a:p>
            <a:r>
              <a:rPr lang="en-US" sz="1400" dirty="0"/>
              <a:t>NHSGGC(2023),The lancet WSS(2023),</a:t>
            </a:r>
            <a:endParaRPr lang="en-IN" sz="1400" dirty="0"/>
          </a:p>
        </p:txBody>
      </p:sp>
      <p:cxnSp>
        <p:nvCxnSpPr>
          <p:cNvPr id="13" name="Straight Arrow Connector 12">
            <a:extLst>
              <a:ext uri="{FF2B5EF4-FFF2-40B4-BE49-F238E27FC236}">
                <a16:creationId xmlns:a16="http://schemas.microsoft.com/office/drawing/2014/main" id="{7D86D0CA-CC03-46A9-8D1C-6EF9A71713BD}"/>
              </a:ext>
            </a:extLst>
          </p:cNvPr>
          <p:cNvCxnSpPr>
            <a:endCxn id="4" idx="1"/>
          </p:cNvCxnSpPr>
          <p:nvPr/>
        </p:nvCxnSpPr>
        <p:spPr>
          <a:xfrm>
            <a:off x="7678994" y="2092036"/>
            <a:ext cx="34412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8EAC9493-3E18-A548-2BE3-CDD9BE8D68CF}"/>
              </a:ext>
            </a:extLst>
          </p:cNvPr>
          <p:cNvCxnSpPr>
            <a:cxnSpLocks/>
          </p:cNvCxnSpPr>
          <p:nvPr/>
        </p:nvCxnSpPr>
        <p:spPr>
          <a:xfrm>
            <a:off x="7678994" y="3244645"/>
            <a:ext cx="403122"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8" name="Straight Arrow Connector 17">
            <a:extLst>
              <a:ext uri="{FF2B5EF4-FFF2-40B4-BE49-F238E27FC236}">
                <a16:creationId xmlns:a16="http://schemas.microsoft.com/office/drawing/2014/main" id="{CFF90952-86CC-7D51-7396-B16C9B43571F}"/>
              </a:ext>
            </a:extLst>
          </p:cNvPr>
          <p:cNvCxnSpPr>
            <a:cxnSpLocks/>
            <a:endCxn id="8" idx="1"/>
          </p:cNvCxnSpPr>
          <p:nvPr/>
        </p:nvCxnSpPr>
        <p:spPr>
          <a:xfrm>
            <a:off x="7678994" y="4222606"/>
            <a:ext cx="403122"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97E2591C-5BF7-552C-3BC0-9B83126F3B5F}"/>
              </a:ext>
            </a:extLst>
          </p:cNvPr>
          <p:cNvCxnSpPr>
            <a:cxnSpLocks/>
          </p:cNvCxnSpPr>
          <p:nvPr/>
        </p:nvCxnSpPr>
        <p:spPr>
          <a:xfrm>
            <a:off x="7664245" y="5270867"/>
            <a:ext cx="373626" cy="1069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4" name="Straight Arrow Connector 23">
            <a:extLst>
              <a:ext uri="{FF2B5EF4-FFF2-40B4-BE49-F238E27FC236}">
                <a16:creationId xmlns:a16="http://schemas.microsoft.com/office/drawing/2014/main" id="{4EF634E0-21D5-7ECD-C3A0-5FD6EC329444}"/>
              </a:ext>
            </a:extLst>
          </p:cNvPr>
          <p:cNvCxnSpPr/>
          <p:nvPr/>
        </p:nvCxnSpPr>
        <p:spPr>
          <a:xfrm>
            <a:off x="7664245" y="6253316"/>
            <a:ext cx="417871"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392237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EC2F1AF-653E-D6B1-DA56-A4183E48F54F}"/>
              </a:ext>
            </a:extLst>
          </p:cNvPr>
          <p:cNvPicPr>
            <a:picLocks noChangeAspect="1"/>
          </p:cNvPicPr>
          <p:nvPr/>
        </p:nvPicPr>
        <p:blipFill>
          <a:blip r:embed="rId2"/>
          <a:stretch>
            <a:fillRect/>
          </a:stretch>
        </p:blipFill>
        <p:spPr>
          <a:xfrm>
            <a:off x="145143" y="39329"/>
            <a:ext cx="11901713" cy="6694713"/>
          </a:xfrm>
          <a:prstGeom prst="rect">
            <a:avLst/>
          </a:prstGeom>
        </p:spPr>
      </p:pic>
      <p:sp>
        <p:nvSpPr>
          <p:cNvPr id="3" name="TextBox 2">
            <a:extLst>
              <a:ext uri="{FF2B5EF4-FFF2-40B4-BE49-F238E27FC236}">
                <a16:creationId xmlns:a16="http://schemas.microsoft.com/office/drawing/2014/main" id="{DB6530B8-B444-6F22-3513-25033A15BCD4}"/>
              </a:ext>
            </a:extLst>
          </p:cNvPr>
          <p:cNvSpPr txBox="1"/>
          <p:nvPr/>
        </p:nvSpPr>
        <p:spPr>
          <a:xfrm>
            <a:off x="1445342" y="2815453"/>
            <a:ext cx="2005781" cy="307777"/>
          </a:xfrm>
          <a:prstGeom prst="rect">
            <a:avLst/>
          </a:prstGeom>
          <a:noFill/>
        </p:spPr>
        <p:txBody>
          <a:bodyPr wrap="square" rtlCol="0">
            <a:spAutoFit/>
          </a:bodyPr>
          <a:lstStyle/>
          <a:p>
            <a:r>
              <a:rPr lang="en-US" sz="1400" dirty="0"/>
              <a:t>Mairs.&amp; Mullan. (2015)</a:t>
            </a:r>
            <a:endParaRPr lang="en-IN" sz="1400" dirty="0"/>
          </a:p>
        </p:txBody>
      </p:sp>
    </p:spTree>
    <p:extLst>
      <p:ext uri="{BB962C8B-B14F-4D97-AF65-F5344CB8AC3E}">
        <p14:creationId xmlns:p14="http://schemas.microsoft.com/office/powerpoint/2010/main" val="167100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0CC75-E24B-7FB2-9F8A-78B3F1D629C1}"/>
              </a:ext>
            </a:extLst>
          </p:cNvPr>
          <p:cNvSpPr>
            <a:spLocks noGrp="1"/>
          </p:cNvSpPr>
          <p:nvPr>
            <p:ph type="title"/>
          </p:nvPr>
        </p:nvSpPr>
        <p:spPr>
          <a:xfrm>
            <a:off x="364217" y="75304"/>
            <a:ext cx="11522983" cy="6782696"/>
          </a:xfrm>
        </p:spPr>
        <p:txBody>
          <a:bodyPr/>
          <a:lstStyle/>
          <a:p>
            <a:pPr>
              <a:lnSpc>
                <a:spcPct val="150000"/>
              </a:lnSpc>
            </a:pPr>
            <a:br>
              <a:rPr lang="en-US" sz="3200" dirty="0"/>
            </a:br>
            <a:br>
              <a:rPr lang="en-US" sz="3200" dirty="0"/>
            </a:br>
            <a:r>
              <a:rPr lang="en-US" sz="3200" dirty="0"/>
              <a:t>The  above table  compares and explains three health behavioral theories/Model:</a:t>
            </a:r>
            <a:br>
              <a:rPr lang="en-US" sz="3200" dirty="0"/>
            </a:br>
            <a:br>
              <a:rPr lang="en-US" sz="3200" dirty="0"/>
            </a:br>
            <a:r>
              <a:rPr lang="en-US" sz="2000" dirty="0">
                <a:latin typeface="Arial" panose="020B0604020202020204" pitchFamily="34" charset="0"/>
                <a:cs typeface="Arial" panose="020B0604020202020204" pitchFamily="34" charset="0"/>
              </a:rPr>
              <a:t>Health Belief Model (HBM).</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Theory of Planned Behavior (TPB)</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Transtheoretical Model (TTM)</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rPr>
              <a:t>can be applied to understanding and improving sleep hygiene. Each model explains different      psychological factors that influence whether individuals adopt or maintain healthy sleep habits.</a:t>
            </a:r>
            <a:br>
              <a:rPr lang="en-US" sz="2000" dirty="0">
                <a:latin typeface="Arial" panose="020B0604020202020204" pitchFamily="34" charset="0"/>
                <a:cs typeface="Arial" panose="020B0604020202020204" pitchFamily="34" charset="0"/>
              </a:rPr>
            </a:br>
            <a:br>
              <a:rPr lang="en-US" sz="2000" dirty="0"/>
            </a:br>
            <a:br>
              <a:rPr lang="en-US" sz="1400" dirty="0"/>
            </a:br>
            <a:br>
              <a:rPr lang="en-US" sz="1400" dirty="0"/>
            </a:br>
            <a:br>
              <a:rPr lang="en-US" sz="1400" dirty="0"/>
            </a:br>
            <a:br>
              <a:rPr lang="en-US" sz="1400" dirty="0"/>
            </a:br>
            <a:br>
              <a:rPr lang="en-US" sz="1400" dirty="0"/>
            </a:br>
            <a:r>
              <a:rPr lang="en-US" sz="1400" dirty="0"/>
              <a:t>---</a:t>
            </a:r>
            <a:endParaRPr lang="en-IN" sz="1400" dirty="0"/>
          </a:p>
        </p:txBody>
      </p:sp>
    </p:spTree>
    <p:extLst>
      <p:ext uri="{BB962C8B-B14F-4D97-AF65-F5344CB8AC3E}">
        <p14:creationId xmlns:p14="http://schemas.microsoft.com/office/powerpoint/2010/main" val="16185397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18730-5B5B-BF87-F308-BE71087D7A51}"/>
              </a:ext>
            </a:extLst>
          </p:cNvPr>
          <p:cNvSpPr>
            <a:spLocks noGrp="1"/>
          </p:cNvSpPr>
          <p:nvPr>
            <p:ph type="title"/>
          </p:nvPr>
        </p:nvSpPr>
        <p:spPr>
          <a:xfrm>
            <a:off x="581042" y="0"/>
            <a:ext cx="10360152" cy="914400"/>
          </a:xfrm>
        </p:spPr>
        <p:txBody>
          <a:bodyPr/>
          <a:lstStyle/>
          <a:p>
            <a:r>
              <a:rPr lang="en-US" dirty="0">
                <a:latin typeface="Arial" panose="020B0604020202020204" pitchFamily="34" charset="0"/>
                <a:cs typeface="Arial" panose="020B0604020202020204" pitchFamily="34" charset="0"/>
              </a:rPr>
              <a:t>1. Health Belief Model (HBM)</a:t>
            </a:r>
            <a:endParaRPr lang="en-IN"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917951A-3DE5-49CF-B9C7-04CC0892F12E}"/>
              </a:ext>
            </a:extLst>
          </p:cNvPr>
          <p:cNvSpPr txBox="1"/>
          <p:nvPr/>
        </p:nvSpPr>
        <p:spPr>
          <a:xfrm>
            <a:off x="259492" y="1331839"/>
            <a:ext cx="11932508" cy="5869043"/>
          </a:xfrm>
          <a:prstGeom prst="rect">
            <a:avLst/>
          </a:prstGeom>
          <a:noFill/>
        </p:spPr>
        <p:txBody>
          <a:bodyPr wrap="square">
            <a:spAutoFit/>
          </a:bodyPr>
          <a:lstStyle/>
          <a:p>
            <a:pPr>
              <a:lnSpc>
                <a:spcPct val="150000"/>
              </a:lnSpc>
            </a:pPr>
            <a:r>
              <a:rPr lang="en-IN" dirty="0">
                <a:latin typeface="Arial" panose="020B0604020202020204" pitchFamily="34" charset="0"/>
                <a:cs typeface="Arial" panose="020B0604020202020204" pitchFamily="34" charset="0"/>
              </a:rPr>
              <a:t>Source: @Uknowledge</a:t>
            </a:r>
          </a:p>
          <a:p>
            <a:pPr>
              <a:lnSpc>
                <a:spcPct val="150000"/>
              </a:lnSpc>
            </a:pPr>
            <a:r>
              <a:rPr lang="en-IN" dirty="0">
                <a:latin typeface="Arial" panose="020B0604020202020204" pitchFamily="34" charset="0"/>
                <a:cs typeface="Arial" panose="020B0604020202020204" pitchFamily="34" charset="0"/>
              </a:rPr>
              <a:t>Core</a:t>
            </a:r>
            <a:r>
              <a:rPr lang="en-US" dirty="0">
                <a:latin typeface="Arial" panose="020B0604020202020204" pitchFamily="34" charset="0"/>
                <a:cs typeface="Arial" panose="020B0604020202020204" pitchFamily="34" charset="0"/>
              </a:rPr>
              <a:t> Concept:Behavior change is influenced by individuals’ perceptions of</a:t>
            </a:r>
          </a:p>
          <a:p>
            <a:pPr>
              <a:lnSpc>
                <a:spcPct val="150000"/>
              </a:lnSpc>
            </a:pPr>
            <a:r>
              <a:rPr lang="en-US" dirty="0">
                <a:latin typeface="Arial" panose="020B0604020202020204" pitchFamily="34" charset="0"/>
                <a:cs typeface="Arial" panose="020B0604020202020204" pitchFamily="34" charset="0"/>
              </a:rPr>
              <a:t> susceptibility, severity, benefits, and barriers related to a health issue.</a:t>
            </a:r>
          </a:p>
          <a:p>
            <a:pPr>
              <a:lnSpc>
                <a:spcPct val="150000"/>
              </a:lnSpc>
            </a:pPr>
            <a:endParaRPr lang="en-US" dirty="0">
              <a:latin typeface="Arial" panose="020B0604020202020204" pitchFamily="34" charset="0"/>
              <a:cs typeface="Arial" panose="020B0604020202020204" pitchFamily="34" charset="0"/>
            </a:endParaRPr>
          </a:p>
          <a:p>
            <a:pPr>
              <a:lnSpc>
                <a:spcPct val="150000"/>
              </a:lnSpc>
            </a:pPr>
            <a:r>
              <a:rPr lang="en-US" u="sng" dirty="0">
                <a:latin typeface="Arial" panose="020B0604020202020204" pitchFamily="34" charset="0"/>
                <a:cs typeface="Arial" panose="020B0604020202020204" pitchFamily="34" charset="0"/>
              </a:rPr>
              <a:t>Application to Sleep Hygiene:</a:t>
            </a:r>
          </a:p>
          <a:p>
            <a:pPr>
              <a:lnSpc>
                <a:spcPct val="150000"/>
              </a:lnSpc>
            </a:pPr>
            <a:r>
              <a:rPr lang="en-US" dirty="0">
                <a:latin typeface="Arial" panose="020B0604020202020204" pitchFamily="34" charset="0"/>
                <a:cs typeface="Arial" panose="020B0604020202020204" pitchFamily="34" charset="0"/>
              </a:rPr>
              <a:t>Barrier : People may underestimate risks of insufficient sleep (“I function fine on 5 hours”) or perceive healthy habits as inconvenient (“It’s hard to stop screens early”).</a:t>
            </a:r>
          </a:p>
          <a:p>
            <a:pPr>
              <a:lnSpc>
                <a:spcPct val="150000"/>
              </a:lnSpc>
            </a:pP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Practical Implication : Educate about consequences of poor sleep (fatigue, metabolic disorders, cognitive decline) and promote achievable, low-barrier behaviors (e.g., dimming lights 30 minutes before bed, avoiding caffeine after 3 PM).</a:t>
            </a:r>
          </a:p>
          <a:p>
            <a:pPr>
              <a:lnSpc>
                <a:spcPct val="150000"/>
              </a:lnSpc>
            </a:pPr>
            <a:endParaRPr lang="en-US" dirty="0">
              <a:latin typeface="Arial" panose="020B0604020202020204" pitchFamily="34" charset="0"/>
              <a:cs typeface="Arial" panose="020B0604020202020204" pitchFamily="34" charset="0"/>
            </a:endParaRPr>
          </a:p>
          <a:p>
            <a:pPr>
              <a:lnSpc>
                <a:spcPct val="150000"/>
              </a:lnSpc>
            </a:pPr>
            <a:r>
              <a:rPr lang="en-US" dirty="0"/>
              <a:t>Ruzicka, N. (2021)</a:t>
            </a:r>
            <a:endParaRPr lang="en-IN" dirty="0"/>
          </a:p>
          <a:p>
            <a:pPr>
              <a:lnSpc>
                <a:spcPct val="150000"/>
              </a:lnSpc>
            </a:pPr>
            <a:r>
              <a:rPr lang="en-IN" dirty="0"/>
              <a:t> </a:t>
            </a:r>
          </a:p>
        </p:txBody>
      </p:sp>
      <p:pic>
        <p:nvPicPr>
          <p:cNvPr id="3" name="Picture 2">
            <a:extLst>
              <a:ext uri="{FF2B5EF4-FFF2-40B4-BE49-F238E27FC236}">
                <a16:creationId xmlns:a16="http://schemas.microsoft.com/office/drawing/2014/main" id="{28BB08D2-2C9C-3B7F-0017-26D444015F42}"/>
              </a:ext>
            </a:extLst>
          </p:cNvPr>
          <p:cNvPicPr>
            <a:picLocks noChangeAspect="1"/>
          </p:cNvPicPr>
          <p:nvPr/>
        </p:nvPicPr>
        <p:blipFill>
          <a:blip r:embed="rId2"/>
          <a:stretch>
            <a:fillRect/>
          </a:stretch>
        </p:blipFill>
        <p:spPr>
          <a:xfrm>
            <a:off x="7846142" y="79974"/>
            <a:ext cx="2160988" cy="1767058"/>
          </a:xfrm>
          <a:prstGeom prst="rect">
            <a:avLst/>
          </a:prstGeom>
        </p:spPr>
      </p:pic>
      <p:pic>
        <p:nvPicPr>
          <p:cNvPr id="7" name="Picture 6">
            <a:extLst>
              <a:ext uri="{FF2B5EF4-FFF2-40B4-BE49-F238E27FC236}">
                <a16:creationId xmlns:a16="http://schemas.microsoft.com/office/drawing/2014/main" id="{3AECC2A6-2646-889E-7165-29286A688168}"/>
              </a:ext>
            </a:extLst>
          </p:cNvPr>
          <p:cNvPicPr>
            <a:picLocks noChangeAspect="1"/>
          </p:cNvPicPr>
          <p:nvPr/>
        </p:nvPicPr>
        <p:blipFill>
          <a:blip r:embed="rId3"/>
          <a:stretch>
            <a:fillRect/>
          </a:stretch>
        </p:blipFill>
        <p:spPr>
          <a:xfrm>
            <a:off x="8926636" y="1847032"/>
            <a:ext cx="2706457" cy="1522382"/>
          </a:xfrm>
          <a:prstGeom prst="rect">
            <a:avLst/>
          </a:prstGeom>
        </p:spPr>
      </p:pic>
    </p:spTree>
    <p:extLst>
      <p:ext uri="{BB962C8B-B14F-4D97-AF65-F5344CB8AC3E}">
        <p14:creationId xmlns:p14="http://schemas.microsoft.com/office/powerpoint/2010/main" val="36876407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1D449-415C-8BBC-86C5-9082CA0DD9CB}"/>
              </a:ext>
            </a:extLst>
          </p:cNvPr>
          <p:cNvSpPr>
            <a:spLocks noGrp="1"/>
          </p:cNvSpPr>
          <p:nvPr>
            <p:ph type="ctrTitle"/>
          </p:nvPr>
        </p:nvSpPr>
        <p:spPr>
          <a:xfrm>
            <a:off x="393289" y="229727"/>
            <a:ext cx="7098892" cy="560286"/>
          </a:xfrm>
        </p:spPr>
        <p:txBody>
          <a:bodyPr/>
          <a:lstStyle/>
          <a:p>
            <a:r>
              <a:rPr lang="en-US" sz="3200" dirty="0">
                <a:latin typeface="Arial" panose="020B0604020202020204" pitchFamily="34" charset="0"/>
                <a:cs typeface="Arial" panose="020B0604020202020204" pitchFamily="34" charset="0"/>
              </a:rPr>
              <a:t>2. Theory of Planned Behavior (TPB)</a:t>
            </a:r>
            <a:endParaRPr lang="en-IN" sz="3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929B688-9BB9-DECE-4020-3F1FA23A2066}"/>
              </a:ext>
            </a:extLst>
          </p:cNvPr>
          <p:cNvSpPr>
            <a:spLocks noGrp="1"/>
          </p:cNvSpPr>
          <p:nvPr>
            <p:ph type="subTitle" idx="1"/>
          </p:nvPr>
        </p:nvSpPr>
        <p:spPr>
          <a:xfrm>
            <a:off x="393289" y="1320954"/>
            <a:ext cx="11534551" cy="5537046"/>
          </a:xfrm>
        </p:spPr>
        <p:txBody>
          <a:bodyPr>
            <a:noAutofit/>
          </a:bodyPr>
          <a:lstStyle/>
          <a:p>
            <a:pPr algn="l">
              <a:lnSpc>
                <a:spcPct val="150000"/>
              </a:lnSpc>
            </a:pPr>
            <a:r>
              <a:rPr lang="en-US" sz="1800" dirty="0">
                <a:latin typeface="Arial" panose="020B0604020202020204" pitchFamily="34" charset="0"/>
                <a:cs typeface="Arial" panose="020B0604020202020204" pitchFamily="34" charset="0"/>
              </a:rPr>
              <a:t>Source: @SpringerLink</a:t>
            </a:r>
          </a:p>
          <a:p>
            <a:pPr algn="l">
              <a:lnSpc>
                <a:spcPct val="100000"/>
              </a:lnSpc>
            </a:pPr>
            <a:r>
              <a:rPr lang="en-US" sz="1800" dirty="0">
                <a:latin typeface="Arial" panose="020B0604020202020204" pitchFamily="34" charset="0"/>
                <a:cs typeface="Arial" panose="020B0604020202020204" pitchFamily="34" charset="0"/>
              </a:rPr>
              <a:t>Core Concept : Behavioral intentions are shaped by attitudes,</a:t>
            </a:r>
          </a:p>
          <a:p>
            <a:pPr algn="l">
              <a:lnSpc>
                <a:spcPct val="100000"/>
              </a:lnSpc>
            </a:pPr>
            <a:r>
              <a:rPr lang="en-US" sz="1800" dirty="0">
                <a:latin typeface="Arial" panose="020B0604020202020204" pitchFamily="34" charset="0"/>
                <a:cs typeface="Arial" panose="020B0604020202020204" pitchFamily="34" charset="0"/>
              </a:rPr>
              <a:t> subjective norms, and perceived behavioral control.</a:t>
            </a:r>
          </a:p>
          <a:p>
            <a:pPr algn="l">
              <a:lnSpc>
                <a:spcPct val="150000"/>
              </a:lnSpc>
            </a:pPr>
            <a:r>
              <a:rPr lang="en-US" sz="1800" u="sng" dirty="0">
                <a:latin typeface="Arial" panose="020B0604020202020204" pitchFamily="34" charset="0"/>
                <a:cs typeface="Arial" panose="020B0604020202020204" pitchFamily="34" charset="0"/>
              </a:rPr>
              <a:t>Application to Sleep Hygiene:</a:t>
            </a:r>
          </a:p>
          <a:p>
            <a:pPr algn="l">
              <a:lnSpc>
                <a:spcPct val="100000"/>
              </a:lnSpc>
            </a:pPr>
            <a:r>
              <a:rPr lang="en-US" sz="1800" dirty="0">
                <a:latin typeface="Arial" panose="020B0604020202020204" pitchFamily="34" charset="0"/>
                <a:cs typeface="Arial" panose="020B0604020202020204" pitchFamily="34" charset="0"/>
              </a:rPr>
              <a:t>Barrier: Social and work pressures encourage late-night behavior</a:t>
            </a:r>
          </a:p>
          <a:p>
            <a:pPr algn="l">
              <a:lnSpc>
                <a:spcPct val="100000"/>
              </a:lnSpc>
            </a:pPr>
            <a:r>
              <a:rPr lang="en-US" sz="1800" dirty="0">
                <a:latin typeface="Arial" panose="020B0604020202020204" pitchFamily="34" charset="0"/>
                <a:cs typeface="Arial" panose="020B0604020202020204" pitchFamily="34" charset="0"/>
              </a:rPr>
              <a:t> (“Everyone stays up late,” “My schedule prevents consistency”).</a:t>
            </a:r>
          </a:p>
          <a:p>
            <a:pPr algn="l">
              <a:lnSpc>
                <a:spcPct val="100000"/>
              </a:lnSpc>
            </a:pPr>
            <a:r>
              <a:rPr lang="en-US" sz="1800" dirty="0">
                <a:latin typeface="Arial" panose="020B0604020202020204" pitchFamily="34" charset="0"/>
                <a:cs typeface="Arial" panose="020B0604020202020204" pitchFamily="34" charset="0"/>
              </a:rPr>
              <a:t>Practical Implication : Encourage positive attitudes toward sleep </a:t>
            </a:r>
          </a:p>
          <a:p>
            <a:pPr algn="l">
              <a:lnSpc>
                <a:spcPct val="100000"/>
              </a:lnSpc>
            </a:pPr>
            <a:r>
              <a:rPr lang="en-US" sz="1800" dirty="0">
                <a:latin typeface="Arial" panose="020B0604020202020204" pitchFamily="34" charset="0"/>
                <a:cs typeface="Arial" panose="020B0604020202020204" pitchFamily="34" charset="0"/>
              </a:rPr>
              <a:t>(emphasize benefits like mood and productivity), </a:t>
            </a:r>
          </a:p>
          <a:p>
            <a:pPr algn="l">
              <a:lnSpc>
                <a:spcPct val="100000"/>
              </a:lnSpc>
            </a:pPr>
            <a:r>
              <a:rPr lang="en-US" sz="1800" dirty="0">
                <a:latin typeface="Arial" panose="020B0604020202020204" pitchFamily="34" charset="0"/>
                <a:cs typeface="Arial" panose="020B0604020202020204" pitchFamily="34" charset="0"/>
              </a:rPr>
              <a:t>increase control (e.g., blackout curtains, white noise), </a:t>
            </a:r>
          </a:p>
          <a:p>
            <a:pPr algn="l">
              <a:lnSpc>
                <a:spcPct val="100000"/>
              </a:lnSpc>
            </a:pPr>
            <a:r>
              <a:rPr lang="en-US" sz="1800" dirty="0">
                <a:latin typeface="Arial" panose="020B0604020202020204" pitchFamily="34" charset="0"/>
                <a:cs typeface="Arial" panose="020B0604020202020204" pitchFamily="34" charset="0"/>
              </a:rPr>
              <a:t>and involve social support (family/peers encouraging routines).</a:t>
            </a:r>
          </a:p>
          <a:p>
            <a:pPr algn="l">
              <a:lnSpc>
                <a:spcPct val="150000"/>
              </a:lnSpc>
            </a:pPr>
            <a:endParaRPr lang="en-US" sz="1800" dirty="0">
              <a:latin typeface="Arial" panose="020B0604020202020204" pitchFamily="34" charset="0"/>
              <a:cs typeface="Arial" panose="020B0604020202020204" pitchFamily="34" charset="0"/>
            </a:endParaRPr>
          </a:p>
          <a:p>
            <a:pPr algn="l">
              <a:lnSpc>
                <a:spcPct val="150000"/>
              </a:lnSpc>
            </a:pPr>
            <a:r>
              <a:rPr lang="en-US" sz="1800" dirty="0">
                <a:latin typeface="Arial" panose="020B0604020202020204" pitchFamily="34" charset="0"/>
                <a:cs typeface="Arial" panose="020B0604020202020204" pitchFamily="34" charset="0"/>
              </a:rPr>
              <a:t>Mairs, L., &amp; Mullan, B. (2015).</a:t>
            </a:r>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CAC3F64-5A2A-8341-56EF-EE73E5F16B60}"/>
              </a:ext>
            </a:extLst>
          </p:cNvPr>
          <p:cNvPicPr>
            <a:picLocks noChangeAspect="1"/>
          </p:cNvPicPr>
          <p:nvPr/>
        </p:nvPicPr>
        <p:blipFill>
          <a:blip r:embed="rId2"/>
          <a:stretch>
            <a:fillRect/>
          </a:stretch>
        </p:blipFill>
        <p:spPr>
          <a:xfrm>
            <a:off x="9071610" y="15354"/>
            <a:ext cx="3120390" cy="2080260"/>
          </a:xfrm>
          <a:prstGeom prst="rect">
            <a:avLst/>
          </a:prstGeom>
          <a:effectLst>
            <a:softEdge rad="101600"/>
          </a:effectLst>
        </p:spPr>
      </p:pic>
      <p:pic>
        <p:nvPicPr>
          <p:cNvPr id="5" name="Picture 4">
            <a:extLst>
              <a:ext uri="{FF2B5EF4-FFF2-40B4-BE49-F238E27FC236}">
                <a16:creationId xmlns:a16="http://schemas.microsoft.com/office/drawing/2014/main" id="{E24A9CB5-F513-5FFA-7201-5F32D3DA4B69}"/>
              </a:ext>
            </a:extLst>
          </p:cNvPr>
          <p:cNvPicPr>
            <a:picLocks noChangeAspect="1"/>
          </p:cNvPicPr>
          <p:nvPr/>
        </p:nvPicPr>
        <p:blipFill>
          <a:blip r:embed="rId3"/>
          <a:stretch>
            <a:fillRect/>
          </a:stretch>
        </p:blipFill>
        <p:spPr>
          <a:xfrm>
            <a:off x="9071610" y="2095614"/>
            <a:ext cx="3120390" cy="1923435"/>
          </a:xfrm>
          <a:prstGeom prst="rect">
            <a:avLst/>
          </a:prstGeom>
          <a:effectLst>
            <a:softEdge rad="177800"/>
          </a:effectLst>
        </p:spPr>
      </p:pic>
      <p:pic>
        <p:nvPicPr>
          <p:cNvPr id="6" name="Picture 5">
            <a:extLst>
              <a:ext uri="{FF2B5EF4-FFF2-40B4-BE49-F238E27FC236}">
                <a16:creationId xmlns:a16="http://schemas.microsoft.com/office/drawing/2014/main" id="{5753BF15-B4B3-93A3-1C1C-0BC908DBA74D}"/>
              </a:ext>
            </a:extLst>
          </p:cNvPr>
          <p:cNvPicPr>
            <a:picLocks noChangeAspect="1"/>
          </p:cNvPicPr>
          <p:nvPr/>
        </p:nvPicPr>
        <p:blipFill>
          <a:blip r:embed="rId4"/>
          <a:srcRect t="35294" r="2049"/>
          <a:stretch>
            <a:fillRect/>
          </a:stretch>
        </p:blipFill>
        <p:spPr>
          <a:xfrm>
            <a:off x="6803923" y="4414685"/>
            <a:ext cx="5388077" cy="2427962"/>
          </a:xfrm>
          <a:prstGeom prst="rect">
            <a:avLst/>
          </a:prstGeom>
          <a:effectLst>
            <a:softEdge rad="76200"/>
          </a:effectLst>
        </p:spPr>
      </p:pic>
      <p:pic>
        <p:nvPicPr>
          <p:cNvPr id="7" name="Picture 6">
            <a:extLst>
              <a:ext uri="{FF2B5EF4-FFF2-40B4-BE49-F238E27FC236}">
                <a16:creationId xmlns:a16="http://schemas.microsoft.com/office/drawing/2014/main" id="{4D4003F7-6F5D-971F-048F-943B57352C96}"/>
              </a:ext>
            </a:extLst>
          </p:cNvPr>
          <p:cNvPicPr>
            <a:picLocks noChangeAspect="1"/>
          </p:cNvPicPr>
          <p:nvPr/>
        </p:nvPicPr>
        <p:blipFill>
          <a:blip r:embed="rId5"/>
          <a:stretch>
            <a:fillRect/>
          </a:stretch>
        </p:blipFill>
        <p:spPr>
          <a:xfrm>
            <a:off x="7085371" y="1074165"/>
            <a:ext cx="2593872" cy="1729248"/>
          </a:xfrm>
          <a:prstGeom prst="rect">
            <a:avLst/>
          </a:prstGeom>
          <a:effectLst>
            <a:softEdge rad="127000"/>
          </a:effectLst>
        </p:spPr>
      </p:pic>
    </p:spTree>
    <p:extLst>
      <p:ext uri="{BB962C8B-B14F-4D97-AF65-F5344CB8AC3E}">
        <p14:creationId xmlns:p14="http://schemas.microsoft.com/office/powerpoint/2010/main" val="41725804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CD55B-588C-0575-FEE6-C7FFDFCAC6C5}"/>
              </a:ext>
            </a:extLst>
          </p:cNvPr>
          <p:cNvSpPr>
            <a:spLocks noGrp="1"/>
          </p:cNvSpPr>
          <p:nvPr>
            <p:ph type="title"/>
          </p:nvPr>
        </p:nvSpPr>
        <p:spPr>
          <a:xfrm>
            <a:off x="73572" y="0"/>
            <a:ext cx="10360152" cy="620110"/>
          </a:xfrm>
        </p:spPr>
        <p:txBody>
          <a:bodyPr anchor="b">
            <a:normAutofit/>
          </a:bodyPr>
          <a:lstStyle/>
          <a:p>
            <a:r>
              <a:rPr lang="en-US" dirty="0"/>
              <a:t>3. Transtheoretical Model (TTM – Stages of Change)</a:t>
            </a:r>
            <a:endParaRPr lang="en-IN" dirty="0"/>
          </a:p>
        </p:txBody>
      </p:sp>
      <p:sp>
        <p:nvSpPr>
          <p:cNvPr id="3" name="Subtitle 2">
            <a:extLst>
              <a:ext uri="{FF2B5EF4-FFF2-40B4-BE49-F238E27FC236}">
                <a16:creationId xmlns:a16="http://schemas.microsoft.com/office/drawing/2014/main" id="{F2FF53E4-5C06-E656-986C-B9C8F2E9F18C}"/>
              </a:ext>
            </a:extLst>
          </p:cNvPr>
          <p:cNvSpPr>
            <a:spLocks noGrp="1"/>
          </p:cNvSpPr>
          <p:nvPr>
            <p:ph sz="quarter" idx="11"/>
          </p:nvPr>
        </p:nvSpPr>
        <p:spPr>
          <a:xfrm>
            <a:off x="73572" y="748863"/>
            <a:ext cx="6022428" cy="4894036"/>
          </a:xfrm>
        </p:spPr>
        <p:txBody>
          <a:bodyPr>
            <a:noAutofit/>
          </a:bodyPr>
          <a:lstStyle/>
          <a:p>
            <a:r>
              <a:rPr lang="en-US" sz="1800" dirty="0">
                <a:latin typeface="Arial" panose="020B0604020202020204" pitchFamily="34" charset="0"/>
                <a:cs typeface="Arial" panose="020B0604020202020204" pitchFamily="34" charset="0"/>
              </a:rPr>
              <a:t>Source: @ClinicalTrials</a:t>
            </a:r>
          </a:p>
          <a:p>
            <a:r>
              <a:rPr lang="en-US" sz="1800" dirty="0">
                <a:latin typeface="Arial" panose="020B0604020202020204" pitchFamily="34" charset="0"/>
                <a:cs typeface="Arial" panose="020B0604020202020204" pitchFamily="34" charset="0"/>
              </a:rPr>
              <a:t>Core Concept : Behavior change progresses through sequential stages—</a:t>
            </a:r>
          </a:p>
          <a:p>
            <a:r>
              <a:rPr lang="en-US" sz="1800" dirty="0">
                <a:latin typeface="Arial" panose="020B0604020202020204" pitchFamily="34" charset="0"/>
                <a:cs typeface="Arial" panose="020B0604020202020204" pitchFamily="34" charset="0"/>
              </a:rPr>
              <a:t>precontemplation, contemplation, preparation, action, and maintenance . </a:t>
            </a:r>
          </a:p>
          <a:p>
            <a:r>
              <a:rPr lang="en-US" sz="1800" dirty="0">
                <a:latin typeface="Arial" panose="020B0604020202020204" pitchFamily="34" charset="0"/>
                <a:cs typeface="Arial" panose="020B0604020202020204" pitchFamily="34" charset="0"/>
              </a:rPr>
              <a:t>Interventions must be tailored to an individual’s stage of readiness.</a:t>
            </a:r>
          </a:p>
          <a:p>
            <a:r>
              <a:rPr lang="en-US" sz="1800" u="sng" dirty="0">
                <a:latin typeface="Arial" panose="020B0604020202020204" pitchFamily="34" charset="0"/>
                <a:cs typeface="Arial" panose="020B0604020202020204" pitchFamily="34" charset="0"/>
              </a:rPr>
              <a:t>Application to Sleep Hygiene:</a:t>
            </a:r>
          </a:p>
          <a:p>
            <a:r>
              <a:rPr lang="en-US" sz="1800" dirty="0">
                <a:latin typeface="Arial" panose="020B0604020202020204" pitchFamily="34" charset="0"/>
                <a:cs typeface="Arial" panose="020B0604020202020204" pitchFamily="34" charset="0"/>
              </a:rPr>
              <a:t>Barrier: Individuals may be “not ready to change” (believing current sleep is fine) </a:t>
            </a:r>
          </a:p>
          <a:p>
            <a:r>
              <a:rPr lang="en-US" sz="1800" dirty="0">
                <a:latin typeface="Arial" panose="020B0604020202020204" pitchFamily="34" charset="0"/>
                <a:cs typeface="Arial" panose="020B0604020202020204" pitchFamily="34" charset="0"/>
              </a:rPr>
              <a:t>or may be inconsistent (lack of planning, motivation).</a:t>
            </a:r>
          </a:p>
          <a:p>
            <a:r>
              <a:rPr lang="en-US" sz="1800" dirty="0">
                <a:latin typeface="Arial" panose="020B0604020202020204" pitchFamily="34" charset="0"/>
                <a:cs typeface="Arial" panose="020B0604020202020204" pitchFamily="34" charset="0"/>
              </a:rPr>
              <a:t>Practical Implication :Precontemplation: Raise awareness about sleep’s importance. </a:t>
            </a:r>
          </a:p>
          <a:p>
            <a:r>
              <a:rPr lang="en-US" sz="1800" dirty="0">
                <a:latin typeface="Arial" panose="020B0604020202020204" pitchFamily="34" charset="0"/>
                <a:cs typeface="Arial" panose="020B0604020202020204" pitchFamily="34" charset="0"/>
              </a:rPr>
              <a:t>Preparation /Action: Create concrete sleep plans (bedtime, caffeine limits).</a:t>
            </a:r>
          </a:p>
          <a:p>
            <a:r>
              <a:rPr lang="en-US" sz="1800" dirty="0">
                <a:latin typeface="Arial" panose="020B0604020202020204" pitchFamily="34" charset="0"/>
                <a:cs typeface="Arial" panose="020B0604020202020204" pitchFamily="34" charset="0"/>
              </a:rPr>
              <a:t>Maintenance: Track progress, reinforce successes, plan for setbacks.</a:t>
            </a:r>
          </a:p>
          <a:p>
            <a:endParaRPr lang="en-US" sz="18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ClinicalTrials.gov Identifier: NCT07190872</a:t>
            </a:r>
            <a:endParaRPr lang="en-IN" sz="1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A93BA65-1DC3-048A-7C5E-39094D92B58A}"/>
              </a:ext>
            </a:extLst>
          </p:cNvPr>
          <p:cNvPicPr>
            <a:picLocks noChangeAspect="1"/>
          </p:cNvPicPr>
          <p:nvPr/>
        </p:nvPicPr>
        <p:blipFill>
          <a:blip r:embed="rId2"/>
          <a:srcRect l="13113" t="8313" r="8350" b="13403"/>
          <a:stretch>
            <a:fillRect/>
          </a:stretch>
        </p:blipFill>
        <p:spPr>
          <a:xfrm>
            <a:off x="6227765" y="1022131"/>
            <a:ext cx="5733611" cy="5715000"/>
          </a:xfrm>
          <a:prstGeom prst="rect">
            <a:avLst/>
          </a:prstGeom>
          <a:noFill/>
        </p:spPr>
      </p:pic>
    </p:spTree>
    <p:extLst>
      <p:ext uri="{BB962C8B-B14F-4D97-AF65-F5344CB8AC3E}">
        <p14:creationId xmlns:p14="http://schemas.microsoft.com/office/powerpoint/2010/main" val="7765793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94B4B-4CE1-3161-9CFD-5501B3C544E6}"/>
              </a:ext>
            </a:extLst>
          </p:cNvPr>
          <p:cNvSpPr>
            <a:spLocks noGrp="1"/>
          </p:cNvSpPr>
          <p:nvPr>
            <p:ph type="title"/>
          </p:nvPr>
        </p:nvSpPr>
        <p:spPr>
          <a:xfrm>
            <a:off x="2908925" y="206478"/>
            <a:ext cx="5641848" cy="1120877"/>
          </a:xfrm>
        </p:spPr>
        <p:txBody>
          <a:bodyPr/>
          <a:lstStyle/>
          <a:p>
            <a:r>
              <a:rPr lang="en-GB" b="1" dirty="0">
                <a:solidFill>
                  <a:srgbClr val="000000"/>
                </a:solidFill>
                <a:latin typeface="Arial" panose="020B0604020202020204" pitchFamily="34" charset="0"/>
                <a:cs typeface="Arial" panose="020B0604020202020204" pitchFamily="34" charset="0"/>
              </a:rPr>
              <a:t>Case Study – NHS Sleep Campaigns</a:t>
            </a:r>
            <a:endParaRPr lang="en-US" b="1" dirty="0">
              <a:solidFill>
                <a:srgbClr val="000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8C51AF-EDCA-50E7-F930-86024F13B609}"/>
              </a:ext>
            </a:extLst>
          </p:cNvPr>
          <p:cNvSpPr>
            <a:spLocks noGrp="1"/>
          </p:cNvSpPr>
          <p:nvPr>
            <p:ph idx="1"/>
          </p:nvPr>
        </p:nvSpPr>
        <p:spPr>
          <a:xfrm>
            <a:off x="1543664" y="1942898"/>
            <a:ext cx="8357420" cy="3464844"/>
          </a:xfrm>
        </p:spPr>
        <p:txBody>
          <a:bodyPr>
            <a:normAutofit/>
          </a:bodyPr>
          <a:lstStyle/>
          <a:p>
            <a:pPr marL="342900" indent="-342900" algn="l">
              <a:buFont typeface="Arial" panose="020B0604020202020204" pitchFamily="34" charset="0"/>
              <a:buChar char="•"/>
            </a:pPr>
            <a:r>
              <a:rPr lang="en-GB" sz="1800" dirty="0">
                <a:solidFill>
                  <a:schemeClr val="accent6">
                    <a:lumMod val="10000"/>
                  </a:schemeClr>
                </a:solidFill>
                <a:latin typeface="Arial" panose="020B0604020202020204" pitchFamily="34" charset="0"/>
                <a:cs typeface="Arial" panose="020B0604020202020204" pitchFamily="34" charset="0"/>
              </a:rPr>
              <a:t>NHS 'Every Mind Matters' campaign provides tools, apps, and personalised action plans to improve sleep hygiene.</a:t>
            </a:r>
          </a:p>
          <a:p>
            <a:pPr marL="342900" indent="-342900" algn="l">
              <a:buFont typeface="Arial" panose="020B0604020202020204" pitchFamily="34" charset="0"/>
              <a:buChar char="•"/>
            </a:pPr>
            <a:endParaRPr lang="en-GB" sz="1800" dirty="0">
              <a:solidFill>
                <a:schemeClr val="accent6">
                  <a:lumMod val="10000"/>
                </a:schemeClr>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1800" dirty="0">
                <a:solidFill>
                  <a:schemeClr val="accent6">
                    <a:lumMod val="10000"/>
                  </a:schemeClr>
                </a:solidFill>
                <a:latin typeface="Arial" panose="020B0604020202020204" pitchFamily="34" charset="0"/>
                <a:cs typeface="Arial" panose="020B0604020202020204" pitchFamily="34" charset="0"/>
              </a:rPr>
              <a:t>Focuses on reducing screen time, managing stress, and encouraging consistent sleep routines.</a:t>
            </a:r>
          </a:p>
          <a:p>
            <a:pPr marL="342900" indent="-342900" algn="l">
              <a:buFont typeface="Arial" panose="020B0604020202020204" pitchFamily="34" charset="0"/>
              <a:buChar char="•"/>
            </a:pPr>
            <a:endParaRPr lang="en-GB" sz="1800" dirty="0">
              <a:solidFill>
                <a:schemeClr val="accent6">
                  <a:lumMod val="10000"/>
                </a:schemeClr>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1800" dirty="0">
                <a:solidFill>
                  <a:schemeClr val="accent6">
                    <a:lumMod val="10000"/>
                  </a:schemeClr>
                </a:solidFill>
                <a:latin typeface="Arial" panose="020B0604020202020204" pitchFamily="34" charset="0"/>
                <a:cs typeface="Arial" panose="020B0604020202020204" pitchFamily="34" charset="0"/>
              </a:rPr>
              <a:t>Raises awareness of the link between sleep and mental health, targeting high-risk groups such as students and shift workers.</a:t>
            </a:r>
          </a:p>
          <a:p>
            <a:endParaRPr lang="en-US" dirty="0"/>
          </a:p>
        </p:txBody>
      </p:sp>
      <p:sp>
        <p:nvSpPr>
          <p:cNvPr id="4" name="TextBox 3">
            <a:extLst>
              <a:ext uri="{FF2B5EF4-FFF2-40B4-BE49-F238E27FC236}">
                <a16:creationId xmlns:a16="http://schemas.microsoft.com/office/drawing/2014/main" id="{C19020A7-FBE5-062B-227A-4CF3F7991E37}"/>
              </a:ext>
            </a:extLst>
          </p:cNvPr>
          <p:cNvSpPr txBox="1"/>
          <p:nvPr/>
        </p:nvSpPr>
        <p:spPr>
          <a:xfrm>
            <a:off x="489857" y="6357257"/>
            <a:ext cx="2061077" cy="646331"/>
          </a:xfrm>
          <a:prstGeom prst="rect">
            <a:avLst/>
          </a:prstGeom>
          <a:noFill/>
        </p:spPr>
        <p:txBody>
          <a:bodyPr wrap="none" rtlCol="0">
            <a:spAutoFit/>
          </a:bodyPr>
          <a:lstStyle/>
          <a:p>
            <a:r>
              <a:rPr lang="en-IN" b="1" dirty="0">
                <a:latin typeface="Arial" panose="020B0604020202020204" pitchFamily="34" charset="0"/>
                <a:cs typeface="Arial" panose="020B0604020202020204" pitchFamily="34" charset="0"/>
              </a:rPr>
              <a:t>-</a:t>
            </a:r>
            <a:r>
              <a:rPr lang="en-US" b="1" cap="all" dirty="0">
                <a:latin typeface="Arial" panose="020B0604020202020204" pitchFamily="34" charset="0"/>
                <a:cs typeface="Arial" panose="020B0604020202020204" pitchFamily="34" charset="0"/>
              </a:rPr>
              <a:t> Melvita SILVA </a:t>
            </a:r>
            <a:endParaRPr lang="en-IN" b="1"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16869582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8D9A5D67-83B9-B9C8-1E8A-58DD9E311C66}"/>
              </a:ext>
            </a:extLst>
          </p:cNvPr>
          <p:cNvPicPr>
            <a:picLocks noChangeAspect="1"/>
          </p:cNvPicPr>
          <p:nvPr/>
        </p:nvPicPr>
        <p:blipFill>
          <a:blip r:embed="rId2"/>
          <a:srcRect t="-453" b="9227"/>
          <a:stretch>
            <a:fillRect/>
          </a:stretch>
        </p:blipFill>
        <p:spPr>
          <a:xfrm>
            <a:off x="2721143" y="32153"/>
            <a:ext cx="6496429" cy="6727418"/>
          </a:xfrm>
          <a:prstGeom prst="rect">
            <a:avLst/>
          </a:prstGeom>
        </p:spPr>
      </p:pic>
      <p:sp>
        <p:nvSpPr>
          <p:cNvPr id="2" name="TextBox 1">
            <a:extLst>
              <a:ext uri="{FF2B5EF4-FFF2-40B4-BE49-F238E27FC236}">
                <a16:creationId xmlns:a16="http://schemas.microsoft.com/office/drawing/2014/main" id="{353C316C-59FD-EA15-9D50-73C4A6B42A03}"/>
              </a:ext>
            </a:extLst>
          </p:cNvPr>
          <p:cNvSpPr txBox="1"/>
          <p:nvPr/>
        </p:nvSpPr>
        <p:spPr>
          <a:xfrm>
            <a:off x="283029" y="6453143"/>
            <a:ext cx="2061077" cy="646331"/>
          </a:xfrm>
          <a:prstGeom prst="rect">
            <a:avLst/>
          </a:prstGeom>
          <a:noFill/>
        </p:spPr>
        <p:txBody>
          <a:bodyPr wrap="none" rtlCol="0">
            <a:spAutoFit/>
          </a:bodyPr>
          <a:lstStyle/>
          <a:p>
            <a:r>
              <a:rPr lang="en-IN" b="1" dirty="0">
                <a:latin typeface="Arial" panose="020B0604020202020204" pitchFamily="34" charset="0"/>
                <a:cs typeface="Arial" panose="020B0604020202020204" pitchFamily="34" charset="0"/>
              </a:rPr>
              <a:t>-</a:t>
            </a:r>
            <a:r>
              <a:rPr lang="en-US" b="1" cap="all" dirty="0">
                <a:latin typeface="Arial" panose="020B0604020202020204" pitchFamily="34" charset="0"/>
                <a:cs typeface="Arial" panose="020B0604020202020204" pitchFamily="34" charset="0"/>
              </a:rPr>
              <a:t> Melvita SILVA </a:t>
            </a:r>
            <a:endParaRPr lang="en-IN" b="1" dirty="0">
              <a:latin typeface="Arial" panose="020B0604020202020204" pitchFamily="34" charset="0"/>
              <a:cs typeface="Arial" panose="020B0604020202020204" pitchFamily="34" charset="0"/>
            </a:endParaRPr>
          </a:p>
          <a:p>
            <a:endParaRPr lang="en-IN" dirty="0"/>
          </a:p>
        </p:txBody>
      </p:sp>
      <p:sp>
        <p:nvSpPr>
          <p:cNvPr id="4" name="TextBox 3">
            <a:extLst>
              <a:ext uri="{FF2B5EF4-FFF2-40B4-BE49-F238E27FC236}">
                <a16:creationId xmlns:a16="http://schemas.microsoft.com/office/drawing/2014/main" id="{F58448F4-85F0-FA85-ACD9-F3999C5A2491}"/>
              </a:ext>
            </a:extLst>
          </p:cNvPr>
          <p:cNvSpPr txBox="1"/>
          <p:nvPr/>
        </p:nvSpPr>
        <p:spPr>
          <a:xfrm>
            <a:off x="105103" y="388883"/>
            <a:ext cx="1932511" cy="523220"/>
          </a:xfrm>
          <a:prstGeom prst="rect">
            <a:avLst/>
          </a:prstGeom>
          <a:noFill/>
        </p:spPr>
        <p:txBody>
          <a:bodyPr wrap="square" rtlCol="0">
            <a:spAutoFit/>
          </a:bodyPr>
          <a:lstStyle/>
          <a:p>
            <a:r>
              <a:rPr lang="en-US" sz="2800" b="1" dirty="0">
                <a:latin typeface="Arial" panose="020B0604020202020204" pitchFamily="34" charset="0"/>
                <a:cs typeface="Arial" panose="020B0604020202020204" pitchFamily="34" charset="0"/>
              </a:rPr>
              <a:t>ACTIVITY</a:t>
            </a:r>
            <a:endParaRPr lang="en-IN"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43895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A1B02D1-C2A4-C627-EE6E-23E73A25A640}"/>
              </a:ext>
            </a:extLst>
          </p:cNvPr>
          <p:cNvSpPr>
            <a:spLocks noGrp="1"/>
          </p:cNvSpPr>
          <p:nvPr>
            <p:ph type="sldNum" sz="quarter" idx="4"/>
          </p:nvPr>
        </p:nvSpPr>
        <p:spPr/>
        <p:txBody>
          <a:bodyPr/>
          <a:lstStyle/>
          <a:p>
            <a:fld id="{58FB4751-880F-D840-AAA9-3A15815CC996}" type="slidenum">
              <a:rPr lang="en-US" smtClean="0"/>
              <a:pPr/>
              <a:t>34</a:t>
            </a:fld>
            <a:endParaRPr lang="en-US" dirty="0"/>
          </a:p>
        </p:txBody>
      </p:sp>
      <p:sp>
        <p:nvSpPr>
          <p:cNvPr id="4" name="TextBox 3">
            <a:extLst>
              <a:ext uri="{FF2B5EF4-FFF2-40B4-BE49-F238E27FC236}">
                <a16:creationId xmlns:a16="http://schemas.microsoft.com/office/drawing/2014/main" id="{59357282-C26C-C6F5-6ADB-2D19E0352288}"/>
              </a:ext>
            </a:extLst>
          </p:cNvPr>
          <p:cNvSpPr txBox="1"/>
          <p:nvPr/>
        </p:nvSpPr>
        <p:spPr>
          <a:xfrm>
            <a:off x="3551465" y="0"/>
            <a:ext cx="6101442" cy="584775"/>
          </a:xfrm>
          <a:prstGeom prst="rect">
            <a:avLst/>
          </a:prstGeom>
          <a:noFill/>
        </p:spPr>
        <p:txBody>
          <a:bodyPr wrap="square">
            <a:spAutoFit/>
          </a:bodyPr>
          <a:lstStyle/>
          <a:p>
            <a:r>
              <a:rPr lang="en-GB" sz="3200" b="1" u="sng" dirty="0">
                <a:solidFill>
                  <a:srgbClr val="000000"/>
                </a:solidFill>
                <a:latin typeface="Arial" panose="020B0604020202020204" pitchFamily="34" charset="0"/>
                <a:cs typeface="Arial" panose="020B0604020202020204" pitchFamily="34" charset="0"/>
              </a:rPr>
              <a:t>REFERENCES</a:t>
            </a:r>
            <a:endParaRPr lang="en-IN" sz="3200" b="1" u="sng" dirty="0">
              <a:solidFill>
                <a:srgbClr val="00000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C50A181-24F6-9D47-5D22-0241A150F735}"/>
              </a:ext>
            </a:extLst>
          </p:cNvPr>
          <p:cNvSpPr txBox="1"/>
          <p:nvPr/>
        </p:nvSpPr>
        <p:spPr>
          <a:xfrm>
            <a:off x="304800" y="1153886"/>
            <a:ext cx="184731" cy="369332"/>
          </a:xfrm>
          <a:prstGeom prst="rect">
            <a:avLst/>
          </a:prstGeom>
          <a:noFill/>
        </p:spPr>
        <p:txBody>
          <a:bodyPr wrap="none" rtlCol="0">
            <a:spAutoFit/>
          </a:bodyPr>
          <a:lstStyle/>
          <a:p>
            <a:endParaRPr lang="en-IN" dirty="0"/>
          </a:p>
        </p:txBody>
      </p:sp>
      <p:sp>
        <p:nvSpPr>
          <p:cNvPr id="7" name="TextBox 6">
            <a:extLst>
              <a:ext uri="{FF2B5EF4-FFF2-40B4-BE49-F238E27FC236}">
                <a16:creationId xmlns:a16="http://schemas.microsoft.com/office/drawing/2014/main" id="{75776287-4EE2-B1A5-01F0-57C837CF020F}"/>
              </a:ext>
            </a:extLst>
          </p:cNvPr>
          <p:cNvSpPr txBox="1"/>
          <p:nvPr/>
        </p:nvSpPr>
        <p:spPr>
          <a:xfrm>
            <a:off x="0" y="703720"/>
            <a:ext cx="12192000" cy="7848302"/>
          </a:xfrm>
          <a:prstGeom prst="rect">
            <a:avLst/>
          </a:prstGeom>
          <a:noFill/>
        </p:spPr>
        <p:txBody>
          <a:bodyPr wrap="square">
            <a:spAutoFit/>
          </a:bodyPr>
          <a:lstStyle/>
          <a:p>
            <a:pPr marL="171450" indent="-171450" algn="just">
              <a:buFont typeface="Arial" panose="020B0604020202020204" pitchFamily="34" charset="0"/>
              <a:buChar char="•"/>
            </a:pPr>
            <a:r>
              <a:rPr lang="en-GB" sz="1800" dirty="0">
                <a:solidFill>
                  <a:srgbClr val="000000"/>
                </a:solidFill>
                <a:latin typeface="Arial" panose="020B0604020202020204" pitchFamily="34" charset="0"/>
                <a:cs typeface="Arial" panose="020B0604020202020204" pitchFamily="34" charset="0"/>
              </a:rPr>
              <a:t>Alimova, M., Djyanbekova, F., Meliboyeva, D. and Safarova, D., (2025). BENEFITS OF SLEEP. </a:t>
            </a:r>
            <a:r>
              <a:rPr lang="en-GB" sz="1800" i="1" dirty="0">
                <a:solidFill>
                  <a:srgbClr val="000000"/>
                </a:solidFill>
                <a:latin typeface="Arial" panose="020B0604020202020204" pitchFamily="34" charset="0"/>
                <a:cs typeface="Arial" panose="020B0604020202020204" pitchFamily="34" charset="0"/>
              </a:rPr>
              <a:t>Modern Science and Research</a:t>
            </a:r>
            <a:r>
              <a:rPr lang="en-GB" sz="1800" dirty="0">
                <a:solidFill>
                  <a:srgbClr val="000000"/>
                </a:solidFill>
                <a:latin typeface="Arial" panose="020B0604020202020204" pitchFamily="34" charset="0"/>
                <a:cs typeface="Arial" panose="020B0604020202020204" pitchFamily="34" charset="0"/>
              </a:rPr>
              <a:t>, </a:t>
            </a:r>
            <a:r>
              <a:rPr lang="en-GB" sz="1800" i="1" dirty="0">
                <a:solidFill>
                  <a:srgbClr val="000000"/>
                </a:solidFill>
                <a:latin typeface="Arial" panose="020B0604020202020204" pitchFamily="34" charset="0"/>
                <a:cs typeface="Arial" panose="020B0604020202020204" pitchFamily="34" charset="0"/>
              </a:rPr>
              <a:t>4</a:t>
            </a:r>
            <a:r>
              <a:rPr lang="en-GB" sz="1800" dirty="0">
                <a:solidFill>
                  <a:srgbClr val="000000"/>
                </a:solidFill>
                <a:latin typeface="Arial" panose="020B0604020202020204" pitchFamily="34" charset="0"/>
                <a:cs typeface="Arial" panose="020B0604020202020204" pitchFamily="34" charset="0"/>
              </a:rPr>
              <a:t>(4), pp.780-789. </a:t>
            </a:r>
            <a:r>
              <a:rPr lang="en-GB" sz="1800" dirty="0">
                <a:solidFill>
                  <a:srgbClr val="00000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https://inlibrary.uz/index.php/science-research/article/view/79592</a:t>
            </a:r>
            <a:r>
              <a:rPr lang="en-GB" sz="1800" dirty="0">
                <a:solidFill>
                  <a:srgbClr val="000000"/>
                </a:solidFill>
                <a:latin typeface="Arial" panose="020B0604020202020204" pitchFamily="34" charset="0"/>
                <a:cs typeface="Arial" panose="020B0604020202020204" pitchFamily="34" charset="0"/>
              </a:rPr>
              <a:t> </a:t>
            </a:r>
          </a:p>
          <a:p>
            <a:pPr algn="just"/>
            <a:endParaRPr lang="en-GB" sz="1800" dirty="0">
              <a:solidFill>
                <a:srgbClr val="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dirty="0">
                <a:solidFill>
                  <a:srgbClr val="000000"/>
                </a:solidFill>
                <a:latin typeface="Arial" panose="020B0604020202020204" pitchFamily="34" charset="0"/>
                <a:cs typeface="Arial" panose="020B0604020202020204" pitchFamily="34" charset="0"/>
              </a:rPr>
              <a:t>Baglioni, C., Tang, N.K., Johann, A.F., Altena, E., Bramante, A., Riemann, D. and Palagini, L., (2022). Insomnia and poor sleep quality during peripartum: a family issue with potential long term consequences on mental health. </a:t>
            </a:r>
            <a:r>
              <a:rPr lang="en-GB" i="1" dirty="0">
                <a:solidFill>
                  <a:srgbClr val="000000"/>
                </a:solidFill>
                <a:latin typeface="Arial" panose="020B0604020202020204" pitchFamily="34" charset="0"/>
                <a:cs typeface="Arial" panose="020B0604020202020204" pitchFamily="34" charset="0"/>
              </a:rPr>
              <a:t>The Journal of Maternal-Fetal &amp; Neonatal Medicine</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35</a:t>
            </a:r>
            <a:r>
              <a:rPr lang="en-GB" dirty="0">
                <a:solidFill>
                  <a:srgbClr val="000000"/>
                </a:solidFill>
                <a:latin typeface="Arial" panose="020B0604020202020204" pitchFamily="34" charset="0"/>
                <a:cs typeface="Arial" panose="020B0604020202020204" pitchFamily="34" charset="0"/>
              </a:rPr>
              <a:t>(23), pp.4534-4542. </a:t>
            </a:r>
            <a:r>
              <a:rPr lang="en-GB" dirty="0">
                <a:solidFill>
                  <a:srgbClr val="0000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https://www.tandfonline.com/doi/abs/10.1080/14767058.2020.1854718</a:t>
            </a:r>
            <a:endParaRPr lang="en-GB" dirty="0">
              <a:solidFill>
                <a:srgbClr val="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endParaRPr lang="en-GB" dirty="0">
              <a:solidFill>
                <a:srgbClr val="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dirty="0">
                <a:solidFill>
                  <a:srgbClr val="000000"/>
                </a:solidFill>
                <a:latin typeface="Arial" panose="020B0604020202020204" pitchFamily="34" charset="0"/>
                <a:cs typeface="Arial" panose="020B0604020202020204" pitchFamily="34" charset="0"/>
              </a:rPr>
              <a:t>Chang, A.K., Lee, K.H., Chang, C.M. and Choi, J.Y., (2021). Factors affecting the quality of sleep in young adults. </a:t>
            </a:r>
            <a:r>
              <a:rPr lang="en-GB" i="1" dirty="0">
                <a:solidFill>
                  <a:srgbClr val="000000"/>
                </a:solidFill>
                <a:latin typeface="Arial" panose="020B0604020202020204" pitchFamily="34" charset="0"/>
                <a:cs typeface="Arial" panose="020B0604020202020204" pitchFamily="34" charset="0"/>
              </a:rPr>
              <a:t>Research in Community and Public Health Nursing</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32</a:t>
            </a:r>
            <a:r>
              <a:rPr lang="en-GB" dirty="0">
                <a:solidFill>
                  <a:srgbClr val="000000"/>
                </a:solidFill>
                <a:latin typeface="Arial" panose="020B0604020202020204" pitchFamily="34" charset="0"/>
                <a:cs typeface="Arial" panose="020B0604020202020204" pitchFamily="34" charset="0"/>
              </a:rPr>
              <a:t>(4), pp.497-505. </a:t>
            </a:r>
            <a:r>
              <a:rPr lang="en-GB" dirty="0">
                <a:solidFill>
                  <a:srgbClr val="00000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http://rcphn.org/journal/view.php?doi=10.12799/jkachn.2021.32.4.497</a:t>
            </a:r>
            <a:endParaRPr lang="en-GB" dirty="0">
              <a:solidFill>
                <a:srgbClr val="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endParaRPr lang="en-GB" dirty="0">
              <a:solidFill>
                <a:srgbClr val="000000"/>
              </a:solidFill>
              <a:latin typeface="Arial" panose="020B0604020202020204" pitchFamily="34" charset="0"/>
              <a:cs typeface="Arial" panose="020B0604020202020204" pitchFamily="34" charset="0"/>
            </a:endParaRPr>
          </a:p>
          <a:p>
            <a:pPr algn="just"/>
            <a:r>
              <a:rPr lang="en-GB" dirty="0">
                <a:solidFill>
                  <a:srgbClr val="000000"/>
                </a:solidFill>
                <a:latin typeface="Arial" panose="020B0604020202020204" pitchFamily="34" charset="0"/>
                <a:cs typeface="Arial" panose="020B0604020202020204" pitchFamily="34" charset="0"/>
              </a:rPr>
              <a:t>Darku, E.D. and Diyaolu, C.O., (2025). The role of stress, sleep, and mental health in obesity and weight gain. </a:t>
            </a:r>
            <a:r>
              <a:rPr lang="en-GB" i="1" dirty="0">
                <a:solidFill>
                  <a:srgbClr val="000000"/>
                </a:solidFill>
                <a:latin typeface="Arial" panose="020B0604020202020204" pitchFamily="34" charset="0"/>
                <a:cs typeface="Arial" panose="020B0604020202020204" pitchFamily="34" charset="0"/>
              </a:rPr>
              <a:t>Int. Res. J. Mod. Educ. Technol. Soc</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6</a:t>
            </a:r>
            <a:r>
              <a:rPr lang="en-GB" dirty="0">
                <a:solidFill>
                  <a:srgbClr val="000000"/>
                </a:solidFill>
                <a:latin typeface="Arial" panose="020B0604020202020204" pitchFamily="34" charset="0"/>
                <a:cs typeface="Arial" panose="020B0604020202020204" pitchFamily="34" charset="0"/>
              </a:rPr>
              <a:t>, pp.3216-3235. </a:t>
            </a:r>
            <a:r>
              <a:rPr lang="en-GB" dirty="0">
                <a:solidFill>
                  <a:srgbClr val="00000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https://www.doi.org/10.56726/IRJMETS62817</a:t>
            </a:r>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dirty="0">
                <a:solidFill>
                  <a:srgbClr val="000000"/>
                </a:solidFill>
                <a:latin typeface="Arial" panose="020B0604020202020204" pitchFamily="34" charset="0"/>
                <a:cs typeface="Arial" panose="020B0604020202020204" pitchFamily="34" charset="0"/>
              </a:rPr>
              <a:t>De Lange, M.A., Richmond, R.C., Eastwood, S.V. and Davies, N.M., (2024). Insomnia symptom prevalence in England: a comparison of cross-sectional self-reported data and primary care records in the UK Biobank. </a:t>
            </a:r>
            <a:r>
              <a:rPr lang="en-GB" i="1" dirty="0">
                <a:solidFill>
                  <a:srgbClr val="000000"/>
                </a:solidFill>
                <a:latin typeface="Arial" panose="020B0604020202020204" pitchFamily="34" charset="0"/>
                <a:cs typeface="Arial" panose="020B0604020202020204" pitchFamily="34" charset="0"/>
              </a:rPr>
              <a:t>BMJ open</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14</a:t>
            </a:r>
            <a:r>
              <a:rPr lang="en-GB" dirty="0">
                <a:solidFill>
                  <a:srgbClr val="000000"/>
                </a:solidFill>
                <a:latin typeface="Arial" panose="020B0604020202020204" pitchFamily="34" charset="0"/>
                <a:cs typeface="Arial" panose="020B0604020202020204" pitchFamily="34" charset="0"/>
              </a:rPr>
              <a:t>(5), p.e080479. </a:t>
            </a:r>
            <a:r>
              <a:rPr lang="en-GB" dirty="0">
                <a:solidFill>
                  <a:srgbClr val="00000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https://bmjopen.bmj.com/content/14/5/e080479.abstract</a:t>
            </a:r>
            <a:endParaRPr lang="en-GB" dirty="0">
              <a:solidFill>
                <a:srgbClr val="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endParaRPr lang="en-GB" dirty="0">
              <a:solidFill>
                <a:srgbClr val="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dirty="0">
                <a:solidFill>
                  <a:srgbClr val="000000"/>
                </a:solidFill>
                <a:latin typeface="Arial" panose="020B0604020202020204" pitchFamily="34" charset="0"/>
                <a:cs typeface="Arial" panose="020B0604020202020204" pitchFamily="34" charset="0"/>
              </a:rPr>
              <a:t>Khan, B.Y. and Mushtaq, H., (2025). Sleep in the Digital Age: Exploring the Effects of Media Habits on Sleep Quality in a Semi-Urban Context. </a:t>
            </a:r>
            <a:r>
              <a:rPr lang="en-GB" i="1" dirty="0">
                <a:solidFill>
                  <a:srgbClr val="000000"/>
                </a:solidFill>
                <a:latin typeface="Arial" panose="020B0604020202020204" pitchFamily="34" charset="0"/>
                <a:cs typeface="Arial" panose="020B0604020202020204" pitchFamily="34" charset="0"/>
              </a:rPr>
              <a:t>Journal Of Psychology, Health And Social Challenges</a:t>
            </a:r>
            <a:r>
              <a:rPr lang="en-GB" dirty="0">
                <a:solidFill>
                  <a:srgbClr val="000000"/>
                </a:solidFill>
                <a:latin typeface="Arial" panose="020B0604020202020204" pitchFamily="34" charset="0"/>
                <a:cs typeface="Arial" panose="020B0604020202020204" pitchFamily="34" charset="0"/>
              </a:rPr>
              <a:t>, </a:t>
            </a:r>
            <a:r>
              <a:rPr lang="en-GB" i="1" dirty="0">
                <a:solidFill>
                  <a:srgbClr val="000000"/>
                </a:solidFill>
                <a:latin typeface="Arial" panose="020B0604020202020204" pitchFamily="34" charset="0"/>
                <a:cs typeface="Arial" panose="020B0604020202020204" pitchFamily="34" charset="0"/>
              </a:rPr>
              <a:t>3</a:t>
            </a:r>
            <a:r>
              <a:rPr lang="en-GB" dirty="0">
                <a:solidFill>
                  <a:srgbClr val="000000"/>
                </a:solidFill>
                <a:latin typeface="Arial" panose="020B0604020202020204" pitchFamily="34" charset="0"/>
                <a:cs typeface="Arial" panose="020B0604020202020204" pitchFamily="34" charset="0"/>
              </a:rPr>
              <a:t>(01). </a:t>
            </a:r>
            <a:r>
              <a:rPr lang="en-GB" dirty="0">
                <a:solidFill>
                  <a:srgbClr val="00000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https://jphasc.com/index.php/Journal/article/view/90</a:t>
            </a:r>
            <a:endParaRPr lang="en-GB" dirty="0">
              <a:solidFill>
                <a:srgbClr val="000000"/>
              </a:solidFill>
              <a:latin typeface="Arial" panose="020B0604020202020204" pitchFamily="34" charset="0"/>
              <a:cs typeface="Arial" panose="020B0604020202020204" pitchFamily="34" charset="0"/>
            </a:endParaRPr>
          </a:p>
          <a:p>
            <a:pPr algn="just"/>
            <a:endParaRPr lang="en-GB" dirty="0">
              <a:solidFill>
                <a:srgbClr val="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endParaRPr lang="en-GB" dirty="0">
              <a:solidFill>
                <a:srgbClr val="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endParaRPr lang="en-GB" sz="1800" dirty="0">
              <a:solidFill>
                <a:srgbClr val="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endParaRPr lang="en-GB" dirty="0">
              <a:solidFill>
                <a:srgbClr val="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90577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81EFF73-440D-F986-7987-F5A07F243E5E}"/>
              </a:ext>
            </a:extLst>
          </p:cNvPr>
          <p:cNvSpPr>
            <a:spLocks noGrp="1"/>
          </p:cNvSpPr>
          <p:nvPr>
            <p:ph type="sldNum" sz="quarter" idx="4"/>
          </p:nvPr>
        </p:nvSpPr>
        <p:spPr/>
        <p:txBody>
          <a:bodyPr/>
          <a:lstStyle/>
          <a:p>
            <a:fld id="{58FB4751-880F-D840-AAA9-3A15815CC996}" type="slidenum">
              <a:rPr lang="en-US" smtClean="0"/>
              <a:pPr/>
              <a:t>35</a:t>
            </a:fld>
            <a:endParaRPr lang="en-US" dirty="0"/>
          </a:p>
        </p:txBody>
      </p:sp>
      <p:sp>
        <p:nvSpPr>
          <p:cNvPr id="4" name="TextBox 3">
            <a:extLst>
              <a:ext uri="{FF2B5EF4-FFF2-40B4-BE49-F238E27FC236}">
                <a16:creationId xmlns:a16="http://schemas.microsoft.com/office/drawing/2014/main" id="{ED561911-A3ED-A7EF-3D0B-0E87125D8057}"/>
              </a:ext>
            </a:extLst>
          </p:cNvPr>
          <p:cNvSpPr txBox="1"/>
          <p:nvPr/>
        </p:nvSpPr>
        <p:spPr>
          <a:xfrm>
            <a:off x="0" y="195640"/>
            <a:ext cx="12280900" cy="1754326"/>
          </a:xfrm>
          <a:prstGeom prst="rect">
            <a:avLst/>
          </a:prstGeom>
          <a:noFill/>
        </p:spPr>
        <p:txBody>
          <a:bodyPr wrap="square">
            <a:spAutoFit/>
          </a:bodyPr>
          <a:lstStyle/>
          <a:p>
            <a:pPr marL="171450" indent="-171450" algn="just">
              <a:buFont typeface="Arial" panose="020B0604020202020204" pitchFamily="34" charset="0"/>
              <a:buChar char="•"/>
            </a:pPr>
            <a:r>
              <a:rPr lang="en-GB" sz="1800" dirty="0">
                <a:solidFill>
                  <a:srgbClr val="000000"/>
                </a:solidFill>
                <a:latin typeface="Arial" panose="020B0604020202020204" pitchFamily="34" charset="0"/>
                <a:cs typeface="Arial" panose="020B0604020202020204" pitchFamily="34" charset="0"/>
              </a:rPr>
              <a:t>Khan, M.A. and Al-Jahdali, H., (2023). The consequences of sleep deprivation on cognitive performance. </a:t>
            </a:r>
            <a:r>
              <a:rPr lang="en-GB" sz="1800" i="1" dirty="0">
                <a:solidFill>
                  <a:srgbClr val="000000"/>
                </a:solidFill>
                <a:latin typeface="Arial" panose="020B0604020202020204" pitchFamily="34" charset="0"/>
                <a:cs typeface="Arial" panose="020B0604020202020204" pitchFamily="34" charset="0"/>
              </a:rPr>
              <a:t>Neurosciences Journal</a:t>
            </a:r>
            <a:r>
              <a:rPr lang="en-GB" sz="1800" dirty="0">
                <a:solidFill>
                  <a:srgbClr val="000000"/>
                </a:solidFill>
                <a:latin typeface="Arial" panose="020B0604020202020204" pitchFamily="34" charset="0"/>
                <a:cs typeface="Arial" panose="020B0604020202020204" pitchFamily="34" charset="0"/>
              </a:rPr>
              <a:t>, </a:t>
            </a:r>
            <a:r>
              <a:rPr lang="en-GB" sz="1800" i="1" dirty="0">
                <a:solidFill>
                  <a:srgbClr val="000000"/>
                </a:solidFill>
                <a:latin typeface="Arial" panose="020B0604020202020204" pitchFamily="34" charset="0"/>
                <a:cs typeface="Arial" panose="020B0604020202020204" pitchFamily="34" charset="0"/>
              </a:rPr>
              <a:t>28</a:t>
            </a:r>
            <a:r>
              <a:rPr lang="en-GB" sz="1800" dirty="0">
                <a:solidFill>
                  <a:srgbClr val="000000"/>
                </a:solidFill>
                <a:latin typeface="Arial" panose="020B0604020202020204" pitchFamily="34" charset="0"/>
                <a:cs typeface="Arial" panose="020B0604020202020204" pitchFamily="34" charset="0"/>
              </a:rPr>
              <a:t>(2), pp.91-99. </a:t>
            </a:r>
            <a:r>
              <a:rPr lang="en-GB" sz="1800" dirty="0">
                <a:solidFill>
                  <a:srgbClr val="00000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https://nsj.org.sa/content/28/2/91.short</a:t>
            </a:r>
            <a:endParaRPr lang="en-GB" sz="1800" dirty="0">
              <a:solidFill>
                <a:srgbClr val="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endParaRPr lang="en-GB" sz="1800" dirty="0">
              <a:solidFill>
                <a:srgbClr val="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800" dirty="0">
                <a:solidFill>
                  <a:srgbClr val="000000"/>
                </a:solidFill>
                <a:latin typeface="Arial" panose="020B0604020202020204" pitchFamily="34" charset="0"/>
                <a:cs typeface="Arial" panose="020B0604020202020204" pitchFamily="34" charset="0"/>
              </a:rPr>
              <a:t>Kamene, K., (2025). Insomnia Epidemic: How Poor Sleeping Habits Are Undermining Mental Wellness. </a:t>
            </a:r>
            <a:r>
              <a:rPr lang="en-GB" sz="1800" i="1" dirty="0">
                <a:solidFill>
                  <a:srgbClr val="000000"/>
                </a:solidFill>
                <a:latin typeface="Arial" panose="020B0604020202020204" pitchFamily="34" charset="0"/>
                <a:cs typeface="Arial" panose="020B0604020202020204" pitchFamily="34" charset="0"/>
              </a:rPr>
              <a:t>Science</a:t>
            </a:r>
            <a:r>
              <a:rPr lang="en-GB" sz="1800" dirty="0">
                <a:solidFill>
                  <a:srgbClr val="000000"/>
                </a:solidFill>
                <a:latin typeface="Arial" panose="020B0604020202020204" pitchFamily="34" charset="0"/>
                <a:cs typeface="Arial" panose="020B0604020202020204" pitchFamily="34" charset="0"/>
              </a:rPr>
              <a:t>, </a:t>
            </a:r>
            <a:r>
              <a:rPr lang="en-GB" sz="1800" i="1" dirty="0">
                <a:solidFill>
                  <a:srgbClr val="000000"/>
                </a:solidFill>
                <a:latin typeface="Arial" panose="020B0604020202020204" pitchFamily="34" charset="0"/>
                <a:cs typeface="Arial" panose="020B0604020202020204" pitchFamily="34" charset="0"/>
              </a:rPr>
              <a:t>4</a:t>
            </a:r>
            <a:r>
              <a:rPr lang="en-GB" sz="1800" dirty="0">
                <a:solidFill>
                  <a:srgbClr val="000000"/>
                </a:solidFill>
                <a:latin typeface="Arial" panose="020B0604020202020204" pitchFamily="34" charset="0"/>
                <a:cs typeface="Arial" panose="020B0604020202020204" pitchFamily="34" charset="0"/>
              </a:rPr>
              <a:t>, p.100012. </a:t>
            </a:r>
            <a:r>
              <a:rPr lang="en-GB" sz="1800" dirty="0">
                <a:solidFill>
                  <a:srgbClr val="0000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https://premierscience.com/wp-content/uploads/2025/08/5-pjss-25-954.pdf</a:t>
            </a:r>
            <a:endParaRPr lang="en-GB" sz="1800" dirty="0">
              <a:solidFill>
                <a:srgbClr val="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1BEC489-3E9D-1CE4-4F85-4BD769880867}"/>
              </a:ext>
            </a:extLst>
          </p:cNvPr>
          <p:cNvSpPr txBox="1"/>
          <p:nvPr/>
        </p:nvSpPr>
        <p:spPr>
          <a:xfrm>
            <a:off x="-838200" y="1949966"/>
            <a:ext cx="13030200" cy="646331"/>
          </a:xfrm>
          <a:prstGeom prst="rect">
            <a:avLst/>
          </a:prstGeom>
          <a:noFill/>
        </p:spPr>
        <p:txBody>
          <a:bodyPr wrap="square">
            <a:spAutoFit/>
          </a:bodyPr>
          <a:lstStyle/>
          <a:p>
            <a:pPr marL="1085850" lvl="2" indent="-171450" algn="just">
              <a:buFont typeface="Arial" panose="020B0604020202020204" pitchFamily="34" charset="0"/>
              <a:buChar char="•"/>
            </a:pPr>
            <a:r>
              <a:rPr lang="en-GB" sz="1800" dirty="0">
                <a:solidFill>
                  <a:srgbClr val="000000"/>
                </a:solidFill>
                <a:latin typeface="Arial" panose="020B0604020202020204" pitchFamily="34" charset="0"/>
                <a:cs typeface="Arial" panose="020B0604020202020204" pitchFamily="34" charset="0"/>
              </a:rPr>
              <a:t>NHS UK (2025), Sleep problems - Every Mind Matters. </a:t>
            </a:r>
            <a:r>
              <a:rPr lang="en-GB" sz="1800" dirty="0">
                <a:solidFill>
                  <a:srgbClr val="00000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https://www.nhs.uk/every-mind-matters/mental-health-issues/sleep/</a:t>
            </a:r>
            <a:endParaRPr lang="en-GB" sz="1800" dirty="0">
              <a:solidFill>
                <a:srgbClr val="000000"/>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9D146126-37CD-DA26-7359-E10019FE4B31}"/>
              </a:ext>
            </a:extLst>
          </p:cNvPr>
          <p:cNvSpPr txBox="1"/>
          <p:nvPr/>
        </p:nvSpPr>
        <p:spPr>
          <a:xfrm>
            <a:off x="0" y="2925149"/>
            <a:ext cx="12192000" cy="2308324"/>
          </a:xfrm>
          <a:prstGeom prst="rect">
            <a:avLst/>
          </a:prstGeom>
          <a:noFill/>
        </p:spPr>
        <p:txBody>
          <a:bodyPr wrap="square">
            <a:spAutoFit/>
          </a:bodyPr>
          <a:lstStyle/>
          <a:p>
            <a:pPr marL="171450" indent="-171450" algn="just">
              <a:buFont typeface="Arial" panose="020B0604020202020204" pitchFamily="34" charset="0"/>
              <a:buChar char="•"/>
            </a:pPr>
            <a:r>
              <a:rPr lang="en-GB" sz="1800" dirty="0">
                <a:solidFill>
                  <a:srgbClr val="000000"/>
                </a:solidFill>
                <a:latin typeface="Arial" panose="020B0604020202020204" pitchFamily="34" charset="0"/>
                <a:cs typeface="Arial" panose="020B0604020202020204" pitchFamily="34" charset="0"/>
              </a:rPr>
              <a:t>NHS Digital survey  (2022), </a:t>
            </a:r>
            <a:r>
              <a:rPr lang="en-GB" sz="1800" dirty="0">
                <a:solidFill>
                  <a:srgbClr val="00000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https://digital.nhs.uk/data-and-information/publications/statistical/mental-health-of-children-and-young-people-in-england/2022-follow-up-to-the-2017-survey/part-2-sleep-loneliness-and-health-behaviours</a:t>
            </a:r>
            <a:endParaRPr lang="en-GB" sz="1800" dirty="0">
              <a:solidFill>
                <a:srgbClr val="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endParaRPr lang="en-GB" sz="1800" dirty="0">
              <a:solidFill>
                <a:srgbClr val="000000"/>
              </a:solidFill>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800" dirty="0">
                <a:solidFill>
                  <a:srgbClr val="000000"/>
                </a:solidFill>
                <a:latin typeface="Arial" panose="020B0604020202020204" pitchFamily="34" charset="0"/>
                <a:cs typeface="Arial" panose="020B0604020202020204" pitchFamily="34" charset="0"/>
              </a:rPr>
              <a:t>Shah, A.S., Pant, M.R., Bommasamudram, T., Nayak, K.R., Roberts, S.S., Gallagher, C., Vaishali, K., Edwards, B.J., Tod, D., Davis, F. and Pullinger, S.A., (2025). Effects of Sleep Deprivation on Physical and Mental Health Outcomes: An Umbrella Review. </a:t>
            </a:r>
            <a:r>
              <a:rPr lang="en-GB" sz="1800" i="1" dirty="0">
                <a:solidFill>
                  <a:srgbClr val="000000"/>
                </a:solidFill>
                <a:latin typeface="Arial" panose="020B0604020202020204" pitchFamily="34" charset="0"/>
                <a:cs typeface="Arial" panose="020B0604020202020204" pitchFamily="34" charset="0"/>
              </a:rPr>
              <a:t>American Journal of Lifestyle Medicine</a:t>
            </a:r>
            <a:r>
              <a:rPr lang="en-GB" sz="1800" dirty="0">
                <a:solidFill>
                  <a:srgbClr val="000000"/>
                </a:solidFill>
                <a:latin typeface="Arial" panose="020B0604020202020204" pitchFamily="34" charset="0"/>
                <a:cs typeface="Arial" panose="020B0604020202020204" pitchFamily="34" charset="0"/>
              </a:rPr>
              <a:t>, p.15598276251346752. </a:t>
            </a:r>
            <a:r>
              <a:rPr lang="en-GB" sz="1800" dirty="0">
                <a:solidFill>
                  <a:srgbClr val="00000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https://journals.sagepub.com/doi/abs/10.1177/15598276251346752</a:t>
            </a:r>
            <a:endParaRPr lang="en-GB" sz="180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91217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AE7B3A4-7E67-A33F-E5AB-F2984F3BD51A}"/>
              </a:ext>
            </a:extLst>
          </p:cNvPr>
          <p:cNvSpPr>
            <a:spLocks noGrp="1"/>
          </p:cNvSpPr>
          <p:nvPr>
            <p:ph type="sldNum" sz="quarter" idx="4"/>
          </p:nvPr>
        </p:nvSpPr>
        <p:spPr/>
        <p:txBody>
          <a:bodyPr/>
          <a:lstStyle/>
          <a:p>
            <a:fld id="{58FB4751-880F-D840-AAA9-3A15815CC996}" type="slidenum">
              <a:rPr lang="en-US" smtClean="0"/>
              <a:pPr/>
              <a:t>36</a:t>
            </a:fld>
            <a:endParaRPr lang="en-US" dirty="0"/>
          </a:p>
        </p:txBody>
      </p:sp>
      <p:sp>
        <p:nvSpPr>
          <p:cNvPr id="4" name="TextBox 3">
            <a:extLst>
              <a:ext uri="{FF2B5EF4-FFF2-40B4-BE49-F238E27FC236}">
                <a16:creationId xmlns:a16="http://schemas.microsoft.com/office/drawing/2014/main" id="{57C85D65-96F9-A323-6B5A-F0218465D72C}"/>
              </a:ext>
            </a:extLst>
          </p:cNvPr>
          <p:cNvSpPr txBox="1"/>
          <p:nvPr/>
        </p:nvSpPr>
        <p:spPr>
          <a:xfrm>
            <a:off x="0" y="0"/>
            <a:ext cx="12191999" cy="7017306"/>
          </a:xfrm>
          <a:prstGeom prst="rect">
            <a:avLst/>
          </a:prstGeom>
          <a:noFill/>
        </p:spPr>
        <p:txBody>
          <a:bodyPr wrap="square">
            <a:spAutoFit/>
          </a:bodyPr>
          <a:lstStyle/>
          <a:p>
            <a:pPr marL="285750" indent="-285750">
              <a:buFont typeface="Arial" panose="020B0604020202020204" pitchFamily="34" charset="0"/>
              <a:buChar char="•"/>
            </a:pPr>
            <a:r>
              <a:rPr lang="en-US" sz="1800" dirty="0">
                <a:solidFill>
                  <a:srgbClr val="000000"/>
                </a:solidFill>
                <a:latin typeface="Arial" panose="020B0604020202020204" pitchFamily="34" charset="0"/>
                <a:cs typeface="Arial" panose="020B0604020202020204" pitchFamily="34" charset="0"/>
              </a:rPr>
              <a:t>Stufflebeam, D.L. (2001). Evaluation Checklists: Practical Tools for Guiding and Judging Evaluations. </a:t>
            </a:r>
            <a:r>
              <a:rPr lang="en-US" sz="1800" i="1" dirty="0">
                <a:solidFill>
                  <a:srgbClr val="000000"/>
                </a:solidFill>
                <a:latin typeface="Arial" panose="020B0604020202020204" pitchFamily="34" charset="0"/>
                <a:cs typeface="Arial" panose="020B0604020202020204" pitchFamily="34" charset="0"/>
              </a:rPr>
              <a:t>American Journal</a:t>
            </a:r>
          </a:p>
          <a:p>
            <a:r>
              <a:rPr lang="en-US" sz="1800" i="1" dirty="0">
                <a:solidFill>
                  <a:srgbClr val="000000"/>
                </a:solidFill>
                <a:latin typeface="Arial" panose="020B0604020202020204" pitchFamily="34" charset="0"/>
                <a:cs typeface="Arial" panose="020B0604020202020204" pitchFamily="34" charset="0"/>
              </a:rPr>
              <a:t> of Evaluation</a:t>
            </a:r>
            <a:r>
              <a:rPr lang="en-US" sz="1800" dirty="0">
                <a:solidFill>
                  <a:srgbClr val="000000"/>
                </a:solidFill>
                <a:latin typeface="Arial" panose="020B0604020202020204" pitchFamily="34" charset="0"/>
                <a:cs typeface="Arial" panose="020B0604020202020204" pitchFamily="34" charset="0"/>
              </a:rPr>
              <a:t>, 22(1), pp.71–79. Doi: HTTPs://doi.org/10.1177/109821400102200107.</a:t>
            </a:r>
          </a:p>
          <a:p>
            <a:endParaRPr lang="en-US" sz="1800" dirty="0">
              <a:solidFill>
                <a:srgbClr val="000000"/>
              </a:solidFill>
              <a:latin typeface="Arial" panose="020B0604020202020204" pitchFamily="34" charset="0"/>
              <a:cs typeface="Arial" panose="020B0604020202020204" pitchFamily="34" charset="0"/>
            </a:endParaRPr>
          </a:p>
          <a:p>
            <a:r>
              <a:rPr lang="en-US" sz="1800" dirty="0">
                <a:solidFill>
                  <a:srgbClr val="000000"/>
                </a:solidFill>
                <a:latin typeface="Arial" panose="020B0604020202020204" pitchFamily="34" charset="0"/>
                <a:cs typeface="Arial" panose="020B0604020202020204" pitchFamily="34" charset="0"/>
              </a:rPr>
              <a:t>Kotler, P., Roberto, N. and Lee, N. (2002). </a:t>
            </a:r>
            <a:r>
              <a:rPr lang="en-US" sz="1800" i="1" dirty="0">
                <a:solidFill>
                  <a:srgbClr val="000000"/>
                </a:solidFill>
                <a:latin typeface="Arial" panose="020B0604020202020204" pitchFamily="34" charset="0"/>
                <a:cs typeface="Arial" panose="020B0604020202020204" pitchFamily="34" charset="0"/>
              </a:rPr>
              <a:t>Social Marketing: Improving the Quality of Life</a:t>
            </a:r>
            <a:r>
              <a:rPr lang="en-US" sz="1800" dirty="0">
                <a:solidFill>
                  <a:srgbClr val="000000"/>
                </a:solidFill>
                <a:latin typeface="Arial" panose="020B0604020202020204" pitchFamily="34" charset="0"/>
                <a:cs typeface="Arial" panose="020B0604020202020204" pitchFamily="34" charset="0"/>
              </a:rPr>
              <a:t>.</a:t>
            </a:r>
          </a:p>
          <a:p>
            <a:endParaRPr lang="en-US" sz="1800" i="1"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800" dirty="0">
                <a:solidFill>
                  <a:srgbClr val="000000"/>
                </a:solidFill>
                <a:latin typeface="Arial" panose="020B0604020202020204" pitchFamily="34" charset="0"/>
                <a:cs typeface="Arial" panose="020B0604020202020204" pitchFamily="34" charset="0"/>
              </a:rPr>
              <a:t>Larson, R.W. (2000). Toward a psychology of positive youth development. </a:t>
            </a:r>
            <a:r>
              <a:rPr lang="en-US" sz="1800" i="1" dirty="0">
                <a:solidFill>
                  <a:srgbClr val="000000"/>
                </a:solidFill>
                <a:latin typeface="Arial" panose="020B0604020202020204" pitchFamily="34" charset="0"/>
                <a:cs typeface="Arial" panose="020B0604020202020204" pitchFamily="34" charset="0"/>
              </a:rPr>
              <a:t>American Psychologist</a:t>
            </a:r>
            <a:r>
              <a:rPr lang="en-US" sz="1800" dirty="0">
                <a:solidFill>
                  <a:srgbClr val="000000"/>
                </a:solidFill>
                <a:latin typeface="Arial" panose="020B0604020202020204" pitchFamily="34" charset="0"/>
                <a:cs typeface="Arial" panose="020B0604020202020204" pitchFamily="34" charset="0"/>
              </a:rPr>
              <a:t>, 55(1), pp.170–183. </a:t>
            </a:r>
          </a:p>
          <a:p>
            <a:r>
              <a:rPr lang="en-US" sz="1800" dirty="0">
                <a:solidFill>
                  <a:srgbClr val="000000"/>
                </a:solidFill>
                <a:latin typeface="Arial" panose="020B0604020202020204" pitchFamily="34" charset="0"/>
                <a:cs typeface="Arial" panose="020B0604020202020204" pitchFamily="34" charset="0"/>
              </a:rPr>
              <a:t>Doi: HTTPs://doi.org/10.1037//0003-066x.55.1.170.</a:t>
            </a:r>
          </a:p>
          <a:p>
            <a:endParaRPr lang="en-US" sz="1800"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800" dirty="0">
                <a:solidFill>
                  <a:srgbClr val="000000"/>
                </a:solidFill>
                <a:latin typeface="Arial" panose="020B0604020202020204" pitchFamily="34" charset="0"/>
                <a:cs typeface="Arial" panose="020B0604020202020204" pitchFamily="34" charset="0"/>
              </a:rPr>
              <a:t>Ellithorpe, M.E., Ulusoy, E., Eden, A., Hahn, L., Yang, C. and Tucker, R.M. (2022). The Complicated Impact of Media Use before Bed on sleep: Results from a Combination of Objective EEG Sleep Measurement and Media Diaries. </a:t>
            </a:r>
            <a:r>
              <a:rPr lang="en-IN" sz="1800" i="1" dirty="0">
                <a:solidFill>
                  <a:srgbClr val="000000"/>
                </a:solidFill>
                <a:latin typeface="Arial" panose="020B0604020202020204" pitchFamily="34" charset="0"/>
                <a:cs typeface="Arial" panose="020B0604020202020204" pitchFamily="34" charset="0"/>
              </a:rPr>
              <a:t>Journal of Sleep Research</a:t>
            </a:r>
            <a:r>
              <a:rPr lang="en-IN" sz="1800" dirty="0">
                <a:solidFill>
                  <a:srgbClr val="000000"/>
                </a:solidFill>
                <a:latin typeface="Arial" panose="020B0604020202020204" pitchFamily="34" charset="0"/>
                <a:cs typeface="Arial" panose="020B0604020202020204" pitchFamily="34" charset="0"/>
              </a:rPr>
              <a:t>, 31(5). Doi: HTTPs://doi.org/10.1111/jsr.13551.</a:t>
            </a:r>
          </a:p>
          <a:p>
            <a:endParaRPr lang="en-IN" sz="1800"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800" dirty="0">
                <a:solidFill>
                  <a:srgbClr val="000000"/>
                </a:solidFill>
                <a:latin typeface="Arial" panose="020B0604020202020204" pitchFamily="34" charset="0"/>
                <a:cs typeface="Arial" panose="020B0604020202020204" pitchFamily="34" charset="0"/>
              </a:rPr>
              <a:t>Ryan, R.M. and Deci, E.L. (2000). Self-determination theory and the facilitation of intrinsic motivation, social development, and well-being. </a:t>
            </a:r>
            <a:r>
              <a:rPr lang="en-US" sz="1800" i="1" dirty="0">
                <a:solidFill>
                  <a:srgbClr val="000000"/>
                </a:solidFill>
                <a:latin typeface="Arial" panose="020B0604020202020204" pitchFamily="34" charset="0"/>
                <a:cs typeface="Arial" panose="020B0604020202020204" pitchFamily="34" charset="0"/>
              </a:rPr>
              <a:t>American Psychologist</a:t>
            </a:r>
            <a:r>
              <a:rPr lang="en-US" sz="1800" dirty="0">
                <a:solidFill>
                  <a:srgbClr val="000000"/>
                </a:solidFill>
                <a:latin typeface="Arial" panose="020B0604020202020204" pitchFamily="34" charset="0"/>
                <a:cs typeface="Arial" panose="020B0604020202020204" pitchFamily="34" charset="0"/>
              </a:rPr>
              <a:t>, [online] 55(1), pp.68–78. Available at: </a:t>
            </a:r>
            <a:r>
              <a:rPr lang="en-US" sz="1800" dirty="0">
                <a:solidFill>
                  <a:srgbClr val="00000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https://selfdeterminationtheory.org/SDT/documents/2000_RyanDeci_SDT.pdf</a:t>
            </a:r>
            <a:r>
              <a:rPr lang="en-US" sz="1800" dirty="0">
                <a:solidFill>
                  <a:srgbClr val="000000"/>
                </a:solidFill>
                <a:latin typeface="Arial" panose="020B0604020202020204" pitchFamily="34" charset="0"/>
                <a:cs typeface="Arial" panose="020B0604020202020204" pitchFamily="34" charset="0"/>
              </a:rPr>
              <a:t>.</a:t>
            </a:r>
          </a:p>
          <a:p>
            <a:endParaRPr lang="en-US" sz="1800"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800" dirty="0">
                <a:solidFill>
                  <a:srgbClr val="000000"/>
                </a:solidFill>
                <a:latin typeface="Arial" panose="020B0604020202020204" pitchFamily="34" charset="0"/>
                <a:cs typeface="Arial" panose="020B0604020202020204" pitchFamily="34" charset="0"/>
              </a:rPr>
              <a:t>Kohl, H.W., Craig, C.L., Lambert, E.V., Inoue, S., Alkandari, J.R., Leetongin, G. and Kahlmeier, S. (2012). The Pandemic of Physical inactivity: Global Action for Public Health. </a:t>
            </a:r>
            <a:r>
              <a:rPr lang="en-IN" sz="1800" i="1" dirty="0">
                <a:solidFill>
                  <a:srgbClr val="000000"/>
                </a:solidFill>
                <a:latin typeface="Arial" panose="020B0604020202020204" pitchFamily="34" charset="0"/>
                <a:cs typeface="Arial" panose="020B0604020202020204" pitchFamily="34" charset="0"/>
              </a:rPr>
              <a:t>The Lancet</a:t>
            </a:r>
            <a:r>
              <a:rPr lang="en-IN" sz="1800" dirty="0">
                <a:solidFill>
                  <a:srgbClr val="000000"/>
                </a:solidFill>
                <a:latin typeface="Arial" panose="020B0604020202020204" pitchFamily="34" charset="0"/>
                <a:cs typeface="Arial" panose="020B0604020202020204" pitchFamily="34" charset="0"/>
              </a:rPr>
              <a:t>, 380(9838), pp.294–305.</a:t>
            </a:r>
          </a:p>
          <a:p>
            <a:endParaRPr lang="en-IN" sz="1800"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800" dirty="0">
                <a:solidFill>
                  <a:srgbClr val="000000"/>
                </a:solidFill>
                <a:latin typeface="Arial" panose="020B0604020202020204" pitchFamily="34" charset="0"/>
                <a:cs typeface="Arial" panose="020B0604020202020204" pitchFamily="34" charset="0"/>
              </a:rPr>
              <a:t>The Influence of Social Media on Teen Consumer Behavior: Analyzing the Effects of Engagement through Likes, Shares, and Purchases. (2024). </a:t>
            </a:r>
            <a:r>
              <a:rPr lang="en-US" sz="1800" i="1" dirty="0">
                <a:solidFill>
                  <a:srgbClr val="000000"/>
                </a:solidFill>
                <a:latin typeface="Arial" panose="020B0604020202020204" pitchFamily="34" charset="0"/>
                <a:cs typeface="Arial" panose="020B0604020202020204" pitchFamily="34" charset="0"/>
              </a:rPr>
              <a:t>Trends in Finance and Economics</a:t>
            </a:r>
            <a:r>
              <a:rPr lang="en-US" sz="1800" dirty="0">
                <a:solidFill>
                  <a:srgbClr val="000000"/>
                </a:solidFill>
                <a:latin typeface="Arial" panose="020B0604020202020204" pitchFamily="34" charset="0"/>
                <a:cs typeface="Arial" panose="020B0604020202020204" pitchFamily="34" charset="0"/>
              </a:rPr>
              <a:t>, 2(4), pp.25–35. doi:https://doi.org/10.46632/tfe/2/4/3.</a:t>
            </a:r>
            <a:endParaRPr lang="en-IN" sz="1800" dirty="0">
              <a:solidFill>
                <a:srgbClr val="000000"/>
              </a:solidFill>
              <a:latin typeface="Arial" panose="020B0604020202020204" pitchFamily="34" charset="0"/>
              <a:cs typeface="Arial" panose="020B0604020202020204" pitchFamily="34" charset="0"/>
            </a:endParaRPr>
          </a:p>
          <a:p>
            <a:endParaRPr lang="en-IN" sz="1800" dirty="0"/>
          </a:p>
        </p:txBody>
      </p:sp>
    </p:spTree>
    <p:extLst>
      <p:ext uri="{BB962C8B-B14F-4D97-AF65-F5344CB8AC3E}">
        <p14:creationId xmlns:p14="http://schemas.microsoft.com/office/powerpoint/2010/main" val="14979290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B8DB349-8124-FE5C-155C-46F374D00E18}"/>
              </a:ext>
            </a:extLst>
          </p:cNvPr>
          <p:cNvSpPr>
            <a:spLocks noGrp="1"/>
          </p:cNvSpPr>
          <p:nvPr>
            <p:ph type="sldNum" sz="quarter" idx="4"/>
          </p:nvPr>
        </p:nvSpPr>
        <p:spPr/>
        <p:txBody>
          <a:bodyPr/>
          <a:lstStyle/>
          <a:p>
            <a:fld id="{58FB4751-880F-D840-AAA9-3A15815CC996}" type="slidenum">
              <a:rPr lang="en-US" smtClean="0"/>
              <a:pPr/>
              <a:t>37</a:t>
            </a:fld>
            <a:endParaRPr lang="en-US" dirty="0"/>
          </a:p>
        </p:txBody>
      </p:sp>
      <p:sp>
        <p:nvSpPr>
          <p:cNvPr id="4" name="TextBox 3">
            <a:extLst>
              <a:ext uri="{FF2B5EF4-FFF2-40B4-BE49-F238E27FC236}">
                <a16:creationId xmlns:a16="http://schemas.microsoft.com/office/drawing/2014/main" id="{690BCBF3-99F9-C3AA-AAD9-2102AE2DA635}"/>
              </a:ext>
            </a:extLst>
          </p:cNvPr>
          <p:cNvSpPr txBox="1"/>
          <p:nvPr/>
        </p:nvSpPr>
        <p:spPr>
          <a:xfrm>
            <a:off x="0" y="0"/>
            <a:ext cx="12191999" cy="6740307"/>
          </a:xfrm>
          <a:prstGeom prst="rect">
            <a:avLst/>
          </a:prstGeom>
          <a:noFill/>
        </p:spPr>
        <p:txBody>
          <a:bodyPr wrap="square">
            <a:spAutoFit/>
          </a:bodyPr>
          <a:lstStyle/>
          <a:p>
            <a:pPr marL="285750" indent="-285750">
              <a:buFont typeface="Arial" panose="020B0604020202020204" pitchFamily="34" charset="0"/>
              <a:buChar char="•"/>
            </a:pPr>
            <a:r>
              <a:rPr lang="en-IN" dirty="0">
                <a:solidFill>
                  <a:srgbClr val="000000"/>
                </a:solidFill>
                <a:latin typeface="Arial" panose="020B0604020202020204" pitchFamily="34" charset="0"/>
                <a:cs typeface="Arial" panose="020B0604020202020204" pitchFamily="34" charset="0"/>
              </a:rPr>
              <a:t>Greenberg, M.T., Weissberg, R.P., O’Brien, M.U., Zins, J.E., Fredericks, L., Resnik, H. and Elias, M.J. (2003). </a:t>
            </a:r>
          </a:p>
          <a:p>
            <a:r>
              <a:rPr lang="en-IN" dirty="0">
                <a:solidFill>
                  <a:srgbClr val="000000"/>
                </a:solidFill>
                <a:latin typeface="Arial" panose="020B0604020202020204" pitchFamily="34" charset="0"/>
                <a:cs typeface="Arial" panose="020B0604020202020204" pitchFamily="34" charset="0"/>
              </a:rPr>
              <a:t>Enhancing school-based prevention and youth development through coordinated social, emotional, and academic </a:t>
            </a:r>
          </a:p>
          <a:p>
            <a:r>
              <a:rPr lang="en-IN" dirty="0">
                <a:solidFill>
                  <a:srgbClr val="000000"/>
                </a:solidFill>
                <a:latin typeface="Arial" panose="020B0604020202020204" pitchFamily="34" charset="0"/>
                <a:cs typeface="Arial" panose="020B0604020202020204" pitchFamily="34" charset="0"/>
              </a:rPr>
              <a:t>learning. </a:t>
            </a:r>
            <a:r>
              <a:rPr lang="en-IN" i="1" dirty="0">
                <a:solidFill>
                  <a:srgbClr val="000000"/>
                </a:solidFill>
                <a:latin typeface="Arial" panose="020B0604020202020204" pitchFamily="34" charset="0"/>
                <a:cs typeface="Arial" panose="020B0604020202020204" pitchFamily="34" charset="0"/>
              </a:rPr>
              <a:t>American Psychologist</a:t>
            </a:r>
            <a:r>
              <a:rPr lang="en-IN" dirty="0">
                <a:solidFill>
                  <a:srgbClr val="000000"/>
                </a:solidFill>
                <a:latin typeface="Arial" panose="020B0604020202020204" pitchFamily="34" charset="0"/>
                <a:cs typeface="Arial" panose="020B0604020202020204" pitchFamily="34" charset="0"/>
              </a:rPr>
              <a:t>, 58(6-7), pp.466–474. doi:https://doi.org/10.1037/0003-066x.58.6-7.466.</a:t>
            </a:r>
          </a:p>
          <a:p>
            <a:endParaRPr lang="en-IN"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Lobstein, T., Baur, L. and Uauy, R. (2022). Obesity in Children and Young people: a Crisis in Public Health.</a:t>
            </a:r>
          </a:p>
          <a:p>
            <a:r>
              <a:rPr lang="en-US" dirty="0">
                <a:solidFill>
                  <a:srgbClr val="000000"/>
                </a:solidFill>
                <a:latin typeface="Arial" panose="020B0604020202020204" pitchFamily="34" charset="0"/>
                <a:cs typeface="Arial" panose="020B0604020202020204" pitchFamily="34" charset="0"/>
              </a:rPr>
              <a:t> </a:t>
            </a:r>
            <a:r>
              <a:rPr lang="en-US" i="1" dirty="0">
                <a:solidFill>
                  <a:srgbClr val="000000"/>
                </a:solidFill>
                <a:latin typeface="Arial" panose="020B0604020202020204" pitchFamily="34" charset="0"/>
                <a:cs typeface="Arial" panose="020B0604020202020204" pitchFamily="34" charset="0"/>
              </a:rPr>
              <a:t>Obesity Reviews : an Official Journal of the International Association for the Study of Obesity</a:t>
            </a:r>
            <a:r>
              <a:rPr lang="en-US" dirty="0">
                <a:solidFill>
                  <a:srgbClr val="000000"/>
                </a:solidFill>
                <a:latin typeface="Arial" panose="020B0604020202020204" pitchFamily="34" charset="0"/>
                <a:cs typeface="Arial" panose="020B0604020202020204" pitchFamily="34" charset="0"/>
              </a:rPr>
              <a:t>, 5 Suppl 1(5), pp.4–104</a:t>
            </a:r>
          </a:p>
          <a:p>
            <a:endParaRPr lang="en-US"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Frenk, J., Chen, L. and Bhutta, Z.A. (2020). Health Professionals for a New century: Transforming Education to</a:t>
            </a:r>
          </a:p>
          <a:p>
            <a:r>
              <a:rPr lang="en-US" dirty="0">
                <a:solidFill>
                  <a:srgbClr val="000000"/>
                </a:solidFill>
                <a:latin typeface="Arial" panose="020B0604020202020204" pitchFamily="34" charset="0"/>
                <a:cs typeface="Arial" panose="020B0604020202020204" pitchFamily="34" charset="0"/>
              </a:rPr>
              <a:t> Strengthen Health Systems in an Interdependent World. </a:t>
            </a:r>
            <a:r>
              <a:rPr lang="en-US" i="1" dirty="0">
                <a:solidFill>
                  <a:srgbClr val="000000"/>
                </a:solidFill>
                <a:latin typeface="Arial" panose="020B0604020202020204" pitchFamily="34" charset="0"/>
                <a:cs typeface="Arial" panose="020B0604020202020204" pitchFamily="34" charset="0"/>
              </a:rPr>
              <a:t>The Lancet</a:t>
            </a:r>
            <a:r>
              <a:rPr lang="en-US" dirty="0">
                <a:solidFill>
                  <a:srgbClr val="000000"/>
                </a:solidFill>
                <a:latin typeface="Arial" panose="020B0604020202020204" pitchFamily="34" charset="0"/>
                <a:cs typeface="Arial" panose="020B0604020202020204" pitchFamily="34" charset="0"/>
              </a:rPr>
              <a:t>, 376(9756), pp.1923–1958.</a:t>
            </a:r>
          </a:p>
          <a:p>
            <a:endParaRPr lang="en-US"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GHR, R. (2018). Fitness, Lifestyle Changes, and Wellness: Cardiometabolic Health. </a:t>
            </a:r>
            <a:r>
              <a:rPr lang="en-US" i="1" dirty="0">
                <a:solidFill>
                  <a:srgbClr val="000000"/>
                </a:solidFill>
                <a:latin typeface="Arial" panose="020B0604020202020204" pitchFamily="34" charset="0"/>
                <a:cs typeface="Arial" panose="020B0604020202020204" pitchFamily="34" charset="0"/>
              </a:rPr>
              <a:t>Open Access Journal of </a:t>
            </a:r>
          </a:p>
          <a:p>
            <a:r>
              <a:rPr lang="en-US" i="1" dirty="0">
                <a:solidFill>
                  <a:srgbClr val="000000"/>
                </a:solidFill>
                <a:latin typeface="Arial" panose="020B0604020202020204" pitchFamily="34" charset="0"/>
                <a:cs typeface="Arial" panose="020B0604020202020204" pitchFamily="34" charset="0"/>
              </a:rPr>
              <a:t>Cardiology</a:t>
            </a:r>
            <a:r>
              <a:rPr lang="en-US" dirty="0">
                <a:solidFill>
                  <a:srgbClr val="000000"/>
                </a:solidFill>
                <a:latin typeface="Arial" panose="020B0604020202020204" pitchFamily="34" charset="0"/>
                <a:cs typeface="Arial" panose="020B0604020202020204" pitchFamily="34" charset="0"/>
              </a:rPr>
              <a:t>, 2(4). doi:https://doi.org/10.23880/oajc-16000132.</a:t>
            </a:r>
          </a:p>
          <a:p>
            <a:endParaRPr lang="en-US"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Wong, A.H., Pacella-LaBarbara, M.L., Ray, J.M., Ranney, M.L. and Chang, B.P. (2020). Healing the Healer: Protecting</a:t>
            </a:r>
          </a:p>
          <a:p>
            <a:r>
              <a:rPr lang="en-US" dirty="0">
                <a:solidFill>
                  <a:srgbClr val="000000"/>
                </a:solidFill>
                <a:latin typeface="Arial" panose="020B0604020202020204" pitchFamily="34" charset="0"/>
                <a:cs typeface="Arial" panose="020B0604020202020204" pitchFamily="34" charset="0"/>
              </a:rPr>
              <a:t> Emergency Health Care Workers’ Mental Health During COVID-19. </a:t>
            </a:r>
            <a:r>
              <a:rPr lang="en-US" i="1" dirty="0">
                <a:solidFill>
                  <a:srgbClr val="000000"/>
                </a:solidFill>
                <a:latin typeface="Arial" panose="020B0604020202020204" pitchFamily="34" charset="0"/>
                <a:cs typeface="Arial" panose="020B0604020202020204" pitchFamily="34" charset="0"/>
              </a:rPr>
              <a:t>Annals of Emergency Medicine</a:t>
            </a:r>
            <a:r>
              <a:rPr lang="en-US" dirty="0">
                <a:solidFill>
                  <a:srgbClr val="000000"/>
                </a:solidFill>
                <a:latin typeface="Arial" panose="020B0604020202020204" pitchFamily="34" charset="0"/>
                <a:cs typeface="Arial" panose="020B0604020202020204" pitchFamily="34" charset="0"/>
              </a:rPr>
              <a:t>, 76(4), pp.379–384.</a:t>
            </a:r>
          </a:p>
          <a:p>
            <a:r>
              <a:rPr lang="en-US" dirty="0">
                <a:solidFill>
                  <a:srgbClr val="000000"/>
                </a:solidFill>
                <a:latin typeface="Arial" panose="020B0604020202020204" pitchFamily="34" charset="0"/>
                <a:cs typeface="Arial" panose="020B0604020202020204" pitchFamily="34" charset="0"/>
              </a:rPr>
              <a:t> doi:https://doi.org/10.1016/j.annemergmed.2020.04.041.</a:t>
            </a:r>
          </a:p>
          <a:p>
            <a:endParaRPr lang="en-US"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dirty="0">
                <a:solidFill>
                  <a:srgbClr val="000000"/>
                </a:solidFill>
                <a:latin typeface="Arial" panose="020B0604020202020204" pitchFamily="34" charset="0"/>
                <a:cs typeface="Arial" panose="020B0604020202020204" pitchFamily="34" charset="0"/>
              </a:rPr>
              <a:t>Kirk, V., Baughn, J., D’Andrea, L., Friedman, N., Galion, A., Garetz, S., Hassan, F., Wrede, J., Harrod, C.G. and</a:t>
            </a:r>
          </a:p>
          <a:p>
            <a:r>
              <a:rPr lang="en-IN" dirty="0">
                <a:solidFill>
                  <a:srgbClr val="000000"/>
                </a:solidFill>
                <a:latin typeface="Arial" panose="020B0604020202020204" pitchFamily="34" charset="0"/>
                <a:cs typeface="Arial" panose="020B0604020202020204" pitchFamily="34" charset="0"/>
              </a:rPr>
              <a:t> Malhotra, R.K. (2017). American Academy of Sleep Medicine Position Paper for the Use of a Home Sleep Apnea Test </a:t>
            </a:r>
          </a:p>
          <a:p>
            <a:r>
              <a:rPr lang="en-IN" dirty="0">
                <a:solidFill>
                  <a:srgbClr val="000000"/>
                </a:solidFill>
                <a:latin typeface="Arial" panose="020B0604020202020204" pitchFamily="34" charset="0"/>
                <a:cs typeface="Arial" panose="020B0604020202020204" pitchFamily="34" charset="0"/>
              </a:rPr>
              <a:t>for the Diagnosis of OSA in Children. </a:t>
            </a:r>
            <a:r>
              <a:rPr lang="en-IN" i="1" dirty="0">
                <a:solidFill>
                  <a:srgbClr val="000000"/>
                </a:solidFill>
                <a:latin typeface="Arial" panose="020B0604020202020204" pitchFamily="34" charset="0"/>
                <a:cs typeface="Arial" panose="020B0604020202020204" pitchFamily="34" charset="0"/>
              </a:rPr>
              <a:t>Journal of Clinical Sleep Medicine</a:t>
            </a:r>
            <a:r>
              <a:rPr lang="en-IN" dirty="0">
                <a:solidFill>
                  <a:srgbClr val="000000"/>
                </a:solidFill>
                <a:latin typeface="Arial" panose="020B0604020202020204" pitchFamily="34" charset="0"/>
                <a:cs typeface="Arial" panose="020B0604020202020204" pitchFamily="34" charset="0"/>
              </a:rPr>
              <a:t>, 13(10), pp.1199–1203.</a:t>
            </a:r>
          </a:p>
          <a:p>
            <a:r>
              <a:rPr lang="en-IN" dirty="0">
                <a:solidFill>
                  <a:srgbClr val="000000"/>
                </a:solidFill>
                <a:latin typeface="Arial" panose="020B0604020202020204" pitchFamily="34" charset="0"/>
                <a:cs typeface="Arial" panose="020B0604020202020204" pitchFamily="34" charset="0"/>
              </a:rPr>
              <a:t> doi:https://doi.org/10.5664/jcsm.6772.</a:t>
            </a:r>
            <a:endParaRPr lang="en-US" dirty="0">
              <a:solidFill>
                <a:srgbClr val="000000"/>
              </a:solidFill>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49715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AC1CCA3-2B09-93AF-5F3D-F67E1D7F4D9A}"/>
              </a:ext>
            </a:extLst>
          </p:cNvPr>
          <p:cNvSpPr>
            <a:spLocks noGrp="1"/>
          </p:cNvSpPr>
          <p:nvPr>
            <p:ph type="sldNum" sz="quarter" idx="4"/>
          </p:nvPr>
        </p:nvSpPr>
        <p:spPr/>
        <p:txBody>
          <a:bodyPr/>
          <a:lstStyle/>
          <a:p>
            <a:fld id="{58FB4751-880F-D840-AAA9-3A15815CC996}" type="slidenum">
              <a:rPr lang="en-US" smtClean="0"/>
              <a:pPr/>
              <a:t>38</a:t>
            </a:fld>
            <a:endParaRPr lang="en-US" dirty="0"/>
          </a:p>
        </p:txBody>
      </p:sp>
      <p:sp>
        <p:nvSpPr>
          <p:cNvPr id="4" name="TextBox 3">
            <a:extLst>
              <a:ext uri="{FF2B5EF4-FFF2-40B4-BE49-F238E27FC236}">
                <a16:creationId xmlns:a16="http://schemas.microsoft.com/office/drawing/2014/main" id="{CF2571E1-046A-C3A0-429F-32440486CADD}"/>
              </a:ext>
            </a:extLst>
          </p:cNvPr>
          <p:cNvSpPr txBox="1"/>
          <p:nvPr/>
        </p:nvSpPr>
        <p:spPr>
          <a:xfrm>
            <a:off x="0" y="82297"/>
            <a:ext cx="12192000" cy="6186309"/>
          </a:xfrm>
          <a:prstGeom prst="rect">
            <a:avLst/>
          </a:prstGeom>
          <a:noFill/>
        </p:spPr>
        <p:txBody>
          <a:bodyPr wrap="square">
            <a:spAutoFit/>
          </a:bodyPr>
          <a:lstStyle/>
          <a:p>
            <a:pPr marL="285750" indent="-285750">
              <a:buFont typeface="Arial" panose="020B0604020202020204" pitchFamily="34" charset="0"/>
              <a:buChar char="•"/>
            </a:pPr>
            <a:r>
              <a:rPr lang="en-IN" b="0" i="0" dirty="0">
                <a:solidFill>
                  <a:srgbClr val="000000"/>
                </a:solidFill>
                <a:effectLst/>
                <a:latin typeface="Arial" panose="020B0604020202020204" pitchFamily="34" charset="0"/>
                <a:cs typeface="Arial" panose="020B0604020202020204" pitchFamily="34" charset="0"/>
              </a:rPr>
              <a:t>Restrepo, B., Angkustsiri, K., Taylor, S.L., Rogers, S.J., Cabral, J., Heath, B., Hechtman, A., Solomon, M., Ashwood, P., Amaral, D.G. and Nordahl, C.W. (2020). Developmental–behavioral profiles in children with autism spectrum disorder and co‐occurring gastrointestinal symptoms. </a:t>
            </a:r>
            <a:r>
              <a:rPr lang="en-IN" b="0" i="1" dirty="0">
                <a:solidFill>
                  <a:srgbClr val="000000"/>
                </a:solidFill>
                <a:effectLst/>
                <a:latin typeface="Arial" panose="020B0604020202020204" pitchFamily="34" charset="0"/>
                <a:cs typeface="Arial" panose="020B0604020202020204" pitchFamily="34" charset="0"/>
              </a:rPr>
              <a:t>Autism Research</a:t>
            </a:r>
            <a:r>
              <a:rPr lang="en-IN" b="0" i="0" dirty="0">
                <a:solidFill>
                  <a:srgbClr val="000000"/>
                </a:solidFill>
                <a:effectLst/>
                <a:latin typeface="Arial" panose="020B0604020202020204" pitchFamily="34" charset="0"/>
                <a:cs typeface="Arial" panose="020B0604020202020204" pitchFamily="34" charset="0"/>
              </a:rPr>
              <a:t>, 13(10), pp.1778–1789. doi:https://doi.org/10.1002/aur.2354</a:t>
            </a:r>
          </a:p>
          <a:p>
            <a:pPr marL="285750" indent="-285750">
              <a:buFont typeface="Arial" panose="020B0604020202020204" pitchFamily="34" charset="0"/>
              <a:buChar char="•"/>
            </a:pPr>
            <a:endParaRPr lang="en-IN"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African Yearbook of International L, E. (2019). Statute of the Africa Centres for Disease Control and Prevention (Africa CDC). </a:t>
            </a:r>
            <a:r>
              <a:rPr lang="en-US" i="1" dirty="0">
                <a:solidFill>
                  <a:srgbClr val="000000"/>
                </a:solidFill>
                <a:latin typeface="Arial" panose="020B0604020202020204" pitchFamily="34" charset="0"/>
                <a:cs typeface="Arial" panose="020B0604020202020204" pitchFamily="34" charset="0"/>
              </a:rPr>
              <a:t>African Yearbook of International Law Online / Annuaire Africain de droit international Online</a:t>
            </a:r>
            <a:r>
              <a:rPr lang="en-US" dirty="0">
                <a:solidFill>
                  <a:srgbClr val="000000"/>
                </a:solidFill>
                <a:latin typeface="Arial" panose="020B0604020202020204" pitchFamily="34" charset="0"/>
                <a:cs typeface="Arial" panose="020B0604020202020204" pitchFamily="34" charset="0"/>
              </a:rPr>
              <a:t>, 24(1), pp.363–379. doi:https://doi.org/10.1163/22116176_02401017.</a:t>
            </a:r>
            <a:r>
              <a:rPr lang="en-IN" b="0" i="0" dirty="0">
                <a:solidFill>
                  <a:srgbClr val="000000"/>
                </a:solidFill>
                <a:effectLst/>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IN"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Editors of APA Primary Journals: 1982 Address List. (1982). </a:t>
            </a:r>
            <a:r>
              <a:rPr lang="en-US" i="1" dirty="0">
                <a:solidFill>
                  <a:srgbClr val="000000"/>
                </a:solidFill>
                <a:latin typeface="Arial" panose="020B0604020202020204" pitchFamily="34" charset="0"/>
                <a:cs typeface="Arial" panose="020B0604020202020204" pitchFamily="34" charset="0"/>
              </a:rPr>
              <a:t>American Psychologist</a:t>
            </a:r>
            <a:r>
              <a:rPr lang="en-US" dirty="0">
                <a:solidFill>
                  <a:srgbClr val="000000"/>
                </a:solidFill>
                <a:latin typeface="Arial" panose="020B0604020202020204" pitchFamily="34" charset="0"/>
                <a:cs typeface="Arial" panose="020B0604020202020204" pitchFamily="34" charset="0"/>
              </a:rPr>
              <a:t>, 37(6), pp.708–708. doi:https://doi.org/10.1037/0003-066x.37.6.708.</a:t>
            </a:r>
          </a:p>
          <a:p>
            <a:pPr marL="285750" indent="-285750">
              <a:buFont typeface="Arial" panose="020B0604020202020204" pitchFamily="34" charset="0"/>
              <a:buChar char="•"/>
            </a:pPr>
            <a:endParaRPr lang="en-US"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Gordon, R., McDermott, L., Stead, M. and Angus, K. (2006). The effectiveness of social marketing interventions for health improvement: What’s the evidence? </a:t>
            </a:r>
            <a:r>
              <a:rPr lang="en-US" i="1" dirty="0">
                <a:solidFill>
                  <a:srgbClr val="000000"/>
                </a:solidFill>
                <a:latin typeface="Arial" panose="020B0604020202020204" pitchFamily="34" charset="0"/>
                <a:cs typeface="Arial" panose="020B0604020202020204" pitchFamily="34" charset="0"/>
              </a:rPr>
              <a:t>Public Health</a:t>
            </a:r>
            <a:r>
              <a:rPr lang="en-US" dirty="0">
                <a:solidFill>
                  <a:srgbClr val="000000"/>
                </a:solidFill>
                <a:latin typeface="Arial" panose="020B0604020202020204" pitchFamily="34" charset="0"/>
                <a:cs typeface="Arial" panose="020B0604020202020204" pitchFamily="34" charset="0"/>
              </a:rPr>
              <a:t>, 120(12), pp.1133–1139. doi:https://doi.org/10.1016/j.puhe.2006.10.008.</a:t>
            </a:r>
          </a:p>
          <a:p>
            <a:pPr marL="285750" indent="-285750">
              <a:buFont typeface="Arial" panose="020B0604020202020204" pitchFamily="34" charset="0"/>
              <a:buChar char="•"/>
            </a:pPr>
            <a:endParaRPr lang="en-US"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Wagstaff, C.R.D., Hanton, S. and Fletcher, D. (2013). Developing emotion abilities and regulation strategies in a sport organization: An action research intervention. </a:t>
            </a:r>
            <a:r>
              <a:rPr lang="en-US" i="1" dirty="0">
                <a:solidFill>
                  <a:srgbClr val="000000"/>
                </a:solidFill>
                <a:latin typeface="Arial" panose="020B0604020202020204" pitchFamily="34" charset="0"/>
                <a:cs typeface="Arial" panose="020B0604020202020204" pitchFamily="34" charset="0"/>
              </a:rPr>
              <a:t>Psychology of Sport and Exercise</a:t>
            </a:r>
            <a:r>
              <a:rPr lang="en-US" dirty="0">
                <a:solidFill>
                  <a:srgbClr val="000000"/>
                </a:solidFill>
                <a:latin typeface="Arial" panose="020B0604020202020204" pitchFamily="34" charset="0"/>
                <a:cs typeface="Arial" panose="020B0604020202020204" pitchFamily="34" charset="0"/>
              </a:rPr>
              <a:t>, 14(4), pp.476–487. doi:https://doi.org/10.1016/j.psychsport.2013.01.006.</a:t>
            </a:r>
          </a:p>
          <a:p>
            <a:pPr marL="285750" indent="-285750">
              <a:buFont typeface="Arial" panose="020B0604020202020204" pitchFamily="34" charset="0"/>
              <a:buChar char="•"/>
            </a:pPr>
            <a:endParaRPr lang="en-US"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Epstein, J.L. (2010). School/Family/Community Partnerships: Caring for the Children We Share. </a:t>
            </a:r>
            <a:r>
              <a:rPr lang="en-US" i="1" dirty="0">
                <a:solidFill>
                  <a:srgbClr val="000000"/>
                </a:solidFill>
                <a:latin typeface="Arial" panose="020B0604020202020204" pitchFamily="34" charset="0"/>
                <a:cs typeface="Arial" panose="020B0604020202020204" pitchFamily="34" charset="0"/>
              </a:rPr>
              <a:t>Phi Delta Kappan</a:t>
            </a:r>
            <a:r>
              <a:rPr lang="en-US" dirty="0">
                <a:solidFill>
                  <a:srgbClr val="000000"/>
                </a:solidFill>
                <a:latin typeface="Arial" panose="020B0604020202020204" pitchFamily="34" charset="0"/>
                <a:cs typeface="Arial" panose="020B0604020202020204" pitchFamily="34" charset="0"/>
              </a:rPr>
              <a:t>, [online] 92(3), pp.81–96. doi:https://doi.org/10.1177/003172171009200326</a:t>
            </a:r>
            <a:r>
              <a:rPr lang="en-US"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7892155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2783F77-9824-A9A6-298C-77AB39EE3042}"/>
              </a:ext>
            </a:extLst>
          </p:cNvPr>
          <p:cNvSpPr>
            <a:spLocks noGrp="1"/>
          </p:cNvSpPr>
          <p:nvPr>
            <p:ph type="sldNum" sz="quarter" idx="4"/>
          </p:nvPr>
        </p:nvSpPr>
        <p:spPr/>
        <p:txBody>
          <a:bodyPr/>
          <a:lstStyle/>
          <a:p>
            <a:fld id="{58FB4751-880F-D840-AAA9-3A15815CC996}" type="slidenum">
              <a:rPr lang="en-US" smtClean="0"/>
              <a:pPr/>
              <a:t>39</a:t>
            </a:fld>
            <a:endParaRPr lang="en-US" dirty="0"/>
          </a:p>
        </p:txBody>
      </p:sp>
      <p:sp>
        <p:nvSpPr>
          <p:cNvPr id="4" name="TextBox 3">
            <a:extLst>
              <a:ext uri="{FF2B5EF4-FFF2-40B4-BE49-F238E27FC236}">
                <a16:creationId xmlns:a16="http://schemas.microsoft.com/office/drawing/2014/main" id="{E3EEE2FA-E1F1-7DE9-2A97-60C7BA11106F}"/>
              </a:ext>
            </a:extLst>
          </p:cNvPr>
          <p:cNvSpPr txBox="1"/>
          <p:nvPr/>
        </p:nvSpPr>
        <p:spPr>
          <a:xfrm>
            <a:off x="176784" y="0"/>
            <a:ext cx="12280900" cy="6740307"/>
          </a:xfrm>
          <a:prstGeom prst="rect">
            <a:avLst/>
          </a:prstGeom>
          <a:noFill/>
        </p:spPr>
        <p:txBody>
          <a:bodyPr wrap="square">
            <a:spAutoFit/>
          </a:bodyPr>
          <a:lstStyle/>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NHS. (2023a). Sleep and mental health. NHS. </a:t>
            </a:r>
            <a:r>
              <a:rPr lang="en-US" dirty="0">
                <a:solidFill>
                  <a:srgbClr val="00000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https://www.nhs.uk/every-mind-matters/mental-health-issues/sleep/</a:t>
            </a:r>
            <a:endParaRPr lang="en-US" dirty="0">
              <a:solidFill>
                <a:srgbClr val="000000"/>
              </a:solidFill>
              <a:latin typeface="Arial" panose="020B0604020202020204" pitchFamily="34" charset="0"/>
              <a:cs typeface="Arial" panose="020B0604020202020204" pitchFamily="34" charset="0"/>
            </a:endParaRPr>
          </a:p>
          <a:p>
            <a:endParaRPr lang="en-US"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NHS.(2023b). Personal and professional effectiveness: Communication. Health Education England. </a:t>
            </a:r>
            <a:r>
              <a:rPr lang="en-US" dirty="0">
                <a:solidFill>
                  <a:srgbClr val="0000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https://london.hee.nhs.uk/personal-and-professional-effectiveness-communication</a:t>
            </a:r>
            <a:endParaRPr lang="en-US" dirty="0">
              <a:solidFill>
                <a:srgbClr val="000000"/>
              </a:solidFill>
              <a:latin typeface="Arial" panose="020B0604020202020204" pitchFamily="34" charset="0"/>
              <a:cs typeface="Arial" panose="020B0604020202020204" pitchFamily="34" charset="0"/>
            </a:endParaRPr>
          </a:p>
          <a:p>
            <a:endParaRPr lang="en-US"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NHS. (2023c). Simple tips to tackle working from home. NHS. </a:t>
            </a:r>
            <a:r>
              <a:rPr lang="en-US" dirty="0">
                <a:solidFill>
                  <a:srgbClr val="00000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https://www.nhs.uk/every-mind-matters/mental-wellbeing-tips/simple-tips-to-tackle-working-from-home/</a:t>
            </a:r>
            <a:endParaRPr lang="en-US" dirty="0">
              <a:solidFill>
                <a:srgbClr val="000000"/>
              </a:solidFill>
              <a:latin typeface="Arial" panose="020B0604020202020204" pitchFamily="34" charset="0"/>
              <a:cs typeface="Arial" panose="020B0604020202020204" pitchFamily="34" charset="0"/>
            </a:endParaRPr>
          </a:p>
          <a:p>
            <a:endParaRPr lang="en-US"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NHS. (2023d). Stress: Symptoms and causes. NHS. </a:t>
            </a:r>
            <a:r>
              <a:rPr lang="en-US" dirty="0">
                <a:solidFill>
                  <a:srgbClr val="00000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https://www.nhs.uk/mental-health/feelings-symptoms-behaviours/feelings-and-symptoms/stress/</a:t>
            </a:r>
            <a:endParaRPr lang="en-US" dirty="0">
              <a:solidFill>
                <a:srgbClr val="000000"/>
              </a:solidFill>
              <a:latin typeface="Arial" panose="020B0604020202020204" pitchFamily="34" charset="0"/>
              <a:cs typeface="Arial" panose="020B0604020202020204" pitchFamily="34" charset="0"/>
            </a:endParaRPr>
          </a:p>
          <a:p>
            <a:endParaRPr lang="en-US"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dirty="0">
                <a:solidFill>
                  <a:srgbClr val="000000"/>
                </a:solidFill>
                <a:latin typeface="Arial" panose="020B0604020202020204" pitchFamily="34" charset="0"/>
                <a:cs typeface="Arial" panose="020B0604020202020204" pitchFamily="34" charset="0"/>
              </a:rPr>
              <a:t>Kingston and Richmond NHS. (2023). Sleep and immunity </a:t>
            </a:r>
            <a:r>
              <a:rPr lang="en-IN" dirty="0">
                <a:solidFill>
                  <a:srgbClr val="00000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https://staffwellbeing.kingstonandrichmond.nhs.uk/</a:t>
            </a:r>
            <a:endParaRPr lang="en-IN" dirty="0">
              <a:solidFill>
                <a:srgbClr val="000000"/>
              </a:solidFill>
              <a:latin typeface="Arial" panose="020B0604020202020204" pitchFamily="34" charset="0"/>
              <a:cs typeface="Arial" panose="020B0604020202020204" pitchFamily="34" charset="0"/>
            </a:endParaRPr>
          </a:p>
          <a:p>
            <a:endParaRPr lang="en-IN"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Oxford Health NHS Foundation Trust, 2023 </a:t>
            </a:r>
            <a:r>
              <a:rPr lang="en-IN" dirty="0">
                <a:solidFill>
                  <a:srgbClr val="00000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https://www.oxfordhealth.nhs.uk/</a:t>
            </a:r>
            <a:endParaRPr lang="en-IN" dirty="0">
              <a:solidFill>
                <a:srgbClr val="000000"/>
              </a:solidFill>
              <a:latin typeface="Arial" panose="020B0604020202020204" pitchFamily="34" charset="0"/>
              <a:cs typeface="Arial" panose="020B0604020202020204" pitchFamily="34" charset="0"/>
            </a:endParaRPr>
          </a:p>
          <a:p>
            <a:endParaRPr lang="en-IN"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(Royal college of psychiatrist, 2023). </a:t>
            </a:r>
            <a:r>
              <a:rPr lang="en-IN" dirty="0">
                <a:solidFill>
                  <a:srgbClr val="000000"/>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https://www.rcpsych.ac.uk/</a:t>
            </a:r>
            <a:endParaRPr lang="en-IN" dirty="0">
              <a:solidFill>
                <a:srgbClr val="000000"/>
              </a:solidFill>
              <a:latin typeface="Arial" panose="020B0604020202020204" pitchFamily="34" charset="0"/>
              <a:cs typeface="Arial" panose="020B0604020202020204" pitchFamily="34" charset="0"/>
            </a:endParaRPr>
          </a:p>
          <a:p>
            <a:endParaRPr lang="en-IN"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Mentally Healthy Schools,2023 </a:t>
            </a:r>
            <a:r>
              <a:rPr lang="en-IN" dirty="0">
                <a:solidFill>
                  <a:srgbClr val="000000"/>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https://www.mentallyhealthyschools.org.uk/</a:t>
            </a:r>
            <a:endParaRPr lang="en-IN"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IN"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dirty="0">
                <a:solidFill>
                  <a:srgbClr val="000000"/>
                </a:solidFill>
                <a:latin typeface="Arial" panose="020B0604020202020204" pitchFamily="34" charset="0"/>
                <a:cs typeface="Arial" panose="020B0604020202020204" pitchFamily="34" charset="0"/>
              </a:rPr>
              <a:t>Health belief model </a:t>
            </a:r>
            <a:r>
              <a:rPr lang="en-IN" dirty="0">
                <a:solidFill>
                  <a:srgbClr val="000000"/>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https://uknowledge.uky.edu/</a:t>
            </a:r>
            <a:r>
              <a:rPr lang="en-IN" dirty="0">
                <a:solidFill>
                  <a:srgbClr val="000000"/>
                </a:solidFill>
                <a:latin typeface="Arial" panose="020B0604020202020204" pitchFamily="34" charset="0"/>
                <a:cs typeface="Arial" panose="020B0604020202020204" pitchFamily="34" charset="0"/>
              </a:rPr>
              <a:t> -    </a:t>
            </a:r>
            <a:r>
              <a:rPr lang="en-GB" dirty="0">
                <a:solidFill>
                  <a:srgbClr val="000000"/>
                </a:solidFill>
                <a:latin typeface="Arial" panose="020B0604020202020204" pitchFamily="34" charset="0"/>
                <a:cs typeface="Arial" panose="020B0604020202020204" pitchFamily="34" charset="0"/>
              </a:rPr>
              <a:t>NHS Digital, 2022) </a:t>
            </a:r>
            <a:r>
              <a:rPr lang="en-IN" dirty="0">
                <a:solidFill>
                  <a:srgbClr val="000000"/>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https://digital.nhs.uk/</a:t>
            </a:r>
            <a:endParaRPr lang="en-IN"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IN"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Theory of planned behavior </a:t>
            </a:r>
            <a:r>
              <a:rPr lang="en-IN" dirty="0">
                <a:solidFill>
                  <a:srgbClr val="000000"/>
                </a:solidFill>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https://link.springer.com/</a:t>
            </a:r>
            <a:endParaRPr lang="en-IN"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IN"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Transtheoretical model (stages of change) </a:t>
            </a:r>
            <a:r>
              <a:rPr lang="en-IN" dirty="0">
                <a:solidFill>
                  <a:srgbClr val="000000"/>
                </a:solidFill>
                <a:latin typeface="Arial" panose="020B0604020202020204" pitchFamily="34" charset="0"/>
                <a:cs typeface="Arial" panose="020B0604020202020204" pitchFamily="34" charset="0"/>
                <a:hlinkClick r:id="rId13">
                  <a:extLst>
                    <a:ext uri="{A12FA001-AC4F-418D-AE19-62706E023703}">
                      <ahyp:hlinkClr xmlns:ahyp="http://schemas.microsoft.com/office/drawing/2018/hyperlinkcolor" val="tx"/>
                    </a:ext>
                  </a:extLst>
                </a:hlinkClick>
              </a:rPr>
              <a:t>https://clinicaltrials.gov/</a:t>
            </a:r>
            <a:endParaRPr lang="en-IN"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92745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DF4A350-AA66-E87E-F35C-31075C1600D9}"/>
              </a:ext>
            </a:extLst>
          </p:cNvPr>
          <p:cNvSpPr>
            <a:spLocks noGrp="1"/>
          </p:cNvSpPr>
          <p:nvPr>
            <p:ph type="sldNum" sz="quarter" idx="4"/>
          </p:nvPr>
        </p:nvSpPr>
        <p:spPr/>
        <p:txBody>
          <a:bodyPr/>
          <a:lstStyle/>
          <a:p>
            <a:fld id="{58FB4751-880F-D840-AAA9-3A15815CC996}" type="slidenum">
              <a:rPr lang="en-US" smtClean="0"/>
              <a:pPr/>
              <a:t>40</a:t>
            </a:fld>
            <a:endParaRPr lang="en-US" dirty="0"/>
          </a:p>
        </p:txBody>
      </p:sp>
      <p:sp>
        <p:nvSpPr>
          <p:cNvPr id="4" name="TextBox 3">
            <a:extLst>
              <a:ext uri="{FF2B5EF4-FFF2-40B4-BE49-F238E27FC236}">
                <a16:creationId xmlns:a16="http://schemas.microsoft.com/office/drawing/2014/main" id="{2D1ECE82-405A-16DC-B24A-C73C679DC91A}"/>
              </a:ext>
            </a:extLst>
          </p:cNvPr>
          <p:cNvSpPr txBox="1"/>
          <p:nvPr/>
        </p:nvSpPr>
        <p:spPr>
          <a:xfrm>
            <a:off x="176784" y="210552"/>
            <a:ext cx="12293600" cy="7294305"/>
          </a:xfrm>
          <a:prstGeom prst="rect">
            <a:avLst/>
          </a:prstGeom>
          <a:noFill/>
        </p:spPr>
        <p:txBody>
          <a:bodyPr wrap="square">
            <a:spAutoFit/>
          </a:bodyPr>
          <a:lstStyle/>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NHS. (2025a). Why sleep matters: How sleep helps your body.</a:t>
            </a:r>
            <a:r>
              <a:rPr lang="en-IN" dirty="0">
                <a:solidFill>
                  <a:srgbClr val="00000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NHS website for England – NHS</a:t>
            </a:r>
            <a:endParaRPr lang="en-IN" dirty="0">
              <a:solidFill>
                <a:srgbClr val="000000"/>
              </a:solidFill>
              <a:latin typeface="Arial" panose="020B0604020202020204" pitchFamily="34" charset="0"/>
              <a:cs typeface="Arial" panose="020B0604020202020204" pitchFamily="34" charset="0"/>
            </a:endParaRPr>
          </a:p>
          <a:p>
            <a:endParaRPr lang="en-US"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NHS. (2025b). Sleep and memory: How sleep helps your brain. </a:t>
            </a:r>
            <a:r>
              <a:rPr lang="en-IN" dirty="0">
                <a:solidFill>
                  <a:srgbClr val="00000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NHS website for England – NHS</a:t>
            </a:r>
            <a:endParaRPr lang="en-IN" dirty="0">
              <a:solidFill>
                <a:srgbClr val="000000"/>
              </a:solidFill>
              <a:latin typeface="Arial" panose="020B0604020202020204" pitchFamily="34" charset="0"/>
              <a:cs typeface="Arial" panose="020B0604020202020204" pitchFamily="34" charset="0"/>
            </a:endParaRPr>
          </a:p>
          <a:p>
            <a:endParaRPr lang="en-US"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Sheffield Children’s NHS. (2023). Science of Sleep. </a:t>
            </a:r>
            <a:r>
              <a:rPr lang="en-US" dirty="0">
                <a:solidFill>
                  <a:srgbClr val="0000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Home - Sheffield Children’s NHS Foundation Trust </a:t>
            </a:r>
            <a:endParaRPr lang="en-US" dirty="0">
              <a:solidFill>
                <a:srgbClr val="000000"/>
              </a:solidFill>
              <a:latin typeface="Arial" panose="020B0604020202020204" pitchFamily="34" charset="0"/>
              <a:cs typeface="Arial" panose="020B0604020202020204" pitchFamily="34" charset="0"/>
            </a:endParaRPr>
          </a:p>
          <a:p>
            <a:endParaRPr lang="en-US"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Mid and South Essex NHS. (2024). Healthy weight and sleep.</a:t>
            </a:r>
            <a:r>
              <a:rPr lang="en-US" dirty="0">
                <a:solidFill>
                  <a:srgbClr val="00000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Mid and South Essex Integrated Care System</a:t>
            </a:r>
            <a:r>
              <a:rPr lang="en-US" dirty="0">
                <a:solidFill>
                  <a:srgbClr val="000000"/>
                </a:solidFill>
                <a:latin typeface="Arial" panose="020B0604020202020204" pitchFamily="34" charset="0"/>
                <a:cs typeface="Arial" panose="020B0604020202020204" pitchFamily="34" charset="0"/>
              </a:rPr>
              <a:t> </a:t>
            </a:r>
          </a:p>
          <a:p>
            <a:endParaRPr lang="en-US"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Howden Medical Centre NHS. (2023). Healthy living: Sleep and weight         </a:t>
            </a:r>
          </a:p>
          <a:p>
            <a:r>
              <a:rPr lang="en-US" dirty="0">
                <a:solidFill>
                  <a:srgbClr val="000000"/>
                </a:solidFill>
                <a:latin typeface="Arial" panose="020B0604020202020204" pitchFamily="34" charset="0"/>
                <a:cs typeface="Arial" panose="020B0604020202020204" pitchFamily="34" charset="0"/>
              </a:rPr>
              <a:t>management. </a:t>
            </a:r>
            <a:r>
              <a:rPr lang="en-US" dirty="0">
                <a:solidFill>
                  <a:srgbClr val="00000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Welcome to Howden Medical Centre - Your Local GP Surgery</a:t>
            </a:r>
            <a:r>
              <a:rPr lang="en-US" dirty="0">
                <a:solidFill>
                  <a:srgbClr val="000000"/>
                </a:solidFill>
                <a:latin typeface="Arial" panose="020B0604020202020204" pitchFamily="34" charset="0"/>
                <a:cs typeface="Arial" panose="020B0604020202020204" pitchFamily="34" charset="0"/>
              </a:rPr>
              <a:t> </a:t>
            </a:r>
          </a:p>
          <a:p>
            <a:endParaRPr lang="en-US"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GP at Hand NHS. (2023). Importance of a good night’s sleep.                   </a:t>
            </a:r>
          </a:p>
          <a:p>
            <a:r>
              <a:rPr lang="en-US" dirty="0">
                <a:solidFill>
                  <a:srgbClr val="000000"/>
                </a:solidFill>
                <a:latin typeface="Arial" panose="020B0604020202020204" pitchFamily="34" charset="0"/>
                <a:cs typeface="Arial" panose="020B0604020202020204" pitchFamily="34" charset="0"/>
              </a:rPr>
              <a:t> </a:t>
            </a:r>
            <a:r>
              <a:rPr lang="en-US" dirty="0">
                <a:solidFill>
                  <a:srgbClr val="00000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NHS Online GP – Fast 24/7 Doctor Appointments London - GP at hand </a:t>
            </a:r>
            <a:endParaRPr lang="en-US" dirty="0">
              <a:solidFill>
                <a:srgbClr val="000000"/>
              </a:solidFill>
              <a:latin typeface="Arial" panose="020B0604020202020204" pitchFamily="34" charset="0"/>
              <a:cs typeface="Arial" panose="020B0604020202020204" pitchFamily="34" charset="0"/>
            </a:endParaRPr>
          </a:p>
          <a:p>
            <a:endParaRPr lang="en-US"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South Tees NHS. (2023). Optimise prehabilitation: Sleep and energy.</a:t>
            </a:r>
          </a:p>
          <a:p>
            <a:r>
              <a:rPr lang="en-US" dirty="0">
                <a:solidFill>
                  <a:srgbClr val="00000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 South Tees Hospitals NHS Foundation Trust - Together we do the amazing </a:t>
            </a:r>
            <a:endParaRPr lang="en-US" dirty="0">
              <a:solidFill>
                <a:srgbClr val="000000"/>
              </a:solidFill>
              <a:latin typeface="Arial" panose="020B0604020202020204" pitchFamily="34" charset="0"/>
              <a:cs typeface="Arial" panose="020B0604020202020204" pitchFamily="34" charset="0"/>
            </a:endParaRPr>
          </a:p>
          <a:p>
            <a:endParaRPr lang="en-US"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Kingston and Richmond NHS. (2023). Sleep and immunity.</a:t>
            </a:r>
            <a:r>
              <a:rPr lang="en-IN" dirty="0">
                <a:solidFill>
                  <a:srgbClr val="000000"/>
                </a:solidFill>
                <a:latin typeface="Arial" panose="020B0604020202020204" pitchFamily="34" charset="0"/>
                <a:cs typeface="Arial" panose="020B0604020202020204" pitchFamily="34" charset="0"/>
              </a:rPr>
              <a:t> </a:t>
            </a:r>
            <a:endParaRPr lang="en-US" dirty="0">
              <a:solidFill>
                <a:srgbClr val="000000"/>
              </a:solidFill>
              <a:latin typeface="Arial" panose="020B0604020202020204" pitchFamily="34" charset="0"/>
              <a:cs typeface="Arial" panose="020B0604020202020204" pitchFamily="34" charset="0"/>
            </a:endParaRPr>
          </a:p>
          <a:p>
            <a:r>
              <a:rPr lang="en-US" dirty="0">
                <a:solidFill>
                  <a:srgbClr val="000000"/>
                </a:solidFill>
                <a:latin typeface="Arial" panose="020B0604020202020204" pitchFamily="34" charset="0"/>
                <a:cs typeface="Arial" panose="020B0604020202020204" pitchFamily="34" charset="0"/>
              </a:rPr>
              <a:t>     </a:t>
            </a:r>
            <a:r>
              <a:rPr lang="en-IN" u="sng" dirty="0">
                <a:solidFill>
                  <a:srgbClr val="000000"/>
                </a:solidFill>
                <a:latin typeface="Arial" panose="020B0604020202020204" pitchFamily="34" charset="0"/>
                <a:cs typeface="Arial" panose="020B0604020202020204" pitchFamily="34" charset="0"/>
              </a:rPr>
              <a:t>https://staffwellbeing.kingstonandrichmond.nhs.uk/t </a:t>
            </a:r>
            <a:endParaRPr lang="en-US" u="sng" dirty="0">
              <a:solidFill>
                <a:srgbClr val="000000"/>
              </a:solidFill>
              <a:latin typeface="Arial" panose="020B0604020202020204" pitchFamily="34" charset="0"/>
              <a:cs typeface="Arial" panose="020B0604020202020204" pitchFamily="34" charset="0"/>
            </a:endParaRPr>
          </a:p>
          <a:p>
            <a:endParaRPr lang="en-US" dirty="0">
              <a:solidFill>
                <a:srgbClr val="00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Derbyshire Healthcare NHS. (2023). Sleep and appetite regulation.</a:t>
            </a:r>
            <a:r>
              <a:rPr lang="en-US" dirty="0">
                <a:solidFill>
                  <a:srgbClr val="000000"/>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 Home :: Derbyshire Healthcare NHS Foundation Trust</a:t>
            </a:r>
            <a:r>
              <a:rPr lang="en-US" dirty="0">
                <a:solidFill>
                  <a:srgbClr val="000000"/>
                </a:solidFill>
                <a:latin typeface="Arial" panose="020B0604020202020204" pitchFamily="34" charset="0"/>
                <a:cs typeface="Arial" panose="020B0604020202020204" pitchFamily="34" charset="0"/>
              </a:rPr>
              <a:t> </a:t>
            </a:r>
          </a:p>
          <a:p>
            <a:endParaRPr lang="en-US" dirty="0">
              <a:latin typeface="Arial" panose="020B0604020202020204" pitchFamily="34" charset="0"/>
              <a:cs typeface="Arial" panose="020B0604020202020204" pitchFamily="34" charset="0"/>
            </a:endParaRPr>
          </a:p>
          <a:p>
            <a:endParaRPr lang="en-US" dirty="0"/>
          </a:p>
          <a:p>
            <a:endParaRPr lang="en-IN" dirty="0"/>
          </a:p>
        </p:txBody>
      </p:sp>
      <p:cxnSp>
        <p:nvCxnSpPr>
          <p:cNvPr id="5" name="Straight Connector 4">
            <a:extLst>
              <a:ext uri="{FF2B5EF4-FFF2-40B4-BE49-F238E27FC236}">
                <a16:creationId xmlns:a16="http://schemas.microsoft.com/office/drawing/2014/main" id="{825424BE-CEC0-6B5B-8B7A-64C545CB5529}"/>
              </a:ext>
            </a:extLst>
          </p:cNvPr>
          <p:cNvCxnSpPr>
            <a:cxnSpLocks/>
          </p:cNvCxnSpPr>
          <p:nvPr/>
        </p:nvCxnSpPr>
        <p:spPr>
          <a:xfrm>
            <a:off x="8005864" y="2538919"/>
            <a:ext cx="0" cy="466928"/>
          </a:xfrm>
          <a:prstGeom prst="line">
            <a:avLst/>
          </a:prstGeom>
        </p:spPr>
        <p:style>
          <a:lnRef idx="3">
            <a:schemeClr val="dk1"/>
          </a:lnRef>
          <a:fillRef idx="0">
            <a:schemeClr val="dk1"/>
          </a:fillRef>
          <a:effectRef idx="2">
            <a:schemeClr val="dk1"/>
          </a:effectRef>
          <a:fontRef idx="minor">
            <a:schemeClr val="tx1"/>
          </a:fontRef>
        </p:style>
      </p:cxnSp>
      <p:sp>
        <p:nvSpPr>
          <p:cNvPr id="7" name="TextBox 6">
            <a:extLst>
              <a:ext uri="{FF2B5EF4-FFF2-40B4-BE49-F238E27FC236}">
                <a16:creationId xmlns:a16="http://schemas.microsoft.com/office/drawing/2014/main" id="{602955A8-CDB0-216E-8393-54D12DA46207}"/>
              </a:ext>
            </a:extLst>
          </p:cNvPr>
          <p:cNvSpPr txBox="1"/>
          <p:nvPr/>
        </p:nvSpPr>
        <p:spPr>
          <a:xfrm>
            <a:off x="8210210" y="2431915"/>
            <a:ext cx="3320373" cy="1477328"/>
          </a:xfrm>
          <a:prstGeom prst="rect">
            <a:avLst/>
          </a:prstGeom>
          <a:noFill/>
        </p:spPr>
        <p:txBody>
          <a:bodyPr wrap="square" rtlCol="0">
            <a:spAutoFit/>
          </a:bodyPr>
          <a:lstStyle/>
          <a:p>
            <a:r>
              <a:rPr lang="en-US" dirty="0">
                <a:solidFill>
                  <a:schemeClr val="accent6">
                    <a:lumMod val="10000"/>
                  </a:schemeClr>
                </a:solidFill>
                <a:latin typeface="Arial" panose="020B0604020202020204" pitchFamily="34" charset="0"/>
                <a:cs typeface="Arial" panose="020B0604020202020204" pitchFamily="34" charset="0"/>
              </a:rPr>
              <a:t>Ruzicka, N. (2021). </a:t>
            </a:r>
            <a:r>
              <a:rPr lang="en-US" dirty="0">
                <a:solidFill>
                  <a:schemeClr val="accent6">
                    <a:lumMod val="10000"/>
                  </a:schemeClr>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https://uknowledge.uky.edu/</a:t>
            </a:r>
            <a:endParaRPr lang="en-US" dirty="0">
              <a:solidFill>
                <a:schemeClr val="accent6">
                  <a:lumMod val="10000"/>
                </a:schemeClr>
              </a:solidFill>
              <a:latin typeface="Arial" panose="020B0604020202020204" pitchFamily="34" charset="0"/>
              <a:cs typeface="Arial" panose="020B0604020202020204" pitchFamily="34" charset="0"/>
            </a:endParaRPr>
          </a:p>
          <a:p>
            <a:endParaRPr lang="en-US" dirty="0">
              <a:solidFill>
                <a:schemeClr val="accent6">
                  <a:lumMod val="10000"/>
                </a:schemeClr>
              </a:solidFill>
              <a:latin typeface="Arial" panose="020B0604020202020204" pitchFamily="34" charset="0"/>
              <a:cs typeface="Arial" panose="020B0604020202020204" pitchFamily="34" charset="0"/>
            </a:endParaRPr>
          </a:p>
          <a:p>
            <a:endParaRPr lang="en-US" dirty="0">
              <a:solidFill>
                <a:schemeClr val="accent6">
                  <a:lumMod val="10000"/>
                </a:schemeClr>
              </a:solidFill>
              <a:latin typeface="Arial" panose="020B0604020202020204" pitchFamily="34" charset="0"/>
              <a:cs typeface="Arial" panose="020B0604020202020204" pitchFamily="34" charset="0"/>
            </a:endParaRPr>
          </a:p>
          <a:p>
            <a:endParaRPr lang="en-IN" dirty="0">
              <a:solidFill>
                <a:schemeClr val="accent6">
                  <a:lumMod val="10000"/>
                </a:schemeClr>
              </a:solidFill>
              <a:latin typeface="Arial" panose="020B0604020202020204" pitchFamily="34" charset="0"/>
              <a:cs typeface="Arial" panose="020B0604020202020204" pitchFamily="34" charset="0"/>
            </a:endParaRPr>
          </a:p>
        </p:txBody>
      </p:sp>
      <p:cxnSp>
        <p:nvCxnSpPr>
          <p:cNvPr id="9" name="Straight Connector 8">
            <a:extLst>
              <a:ext uri="{FF2B5EF4-FFF2-40B4-BE49-F238E27FC236}">
                <a16:creationId xmlns:a16="http://schemas.microsoft.com/office/drawing/2014/main" id="{005130CB-D68C-E2CE-E298-4BB4CF2AE319}"/>
              </a:ext>
            </a:extLst>
          </p:cNvPr>
          <p:cNvCxnSpPr>
            <a:cxnSpLocks/>
          </p:cNvCxnSpPr>
          <p:nvPr/>
        </p:nvCxnSpPr>
        <p:spPr>
          <a:xfrm>
            <a:off x="7597301" y="3287950"/>
            <a:ext cx="0" cy="621293"/>
          </a:xfrm>
          <a:prstGeom prst="line">
            <a:avLst/>
          </a:prstGeom>
        </p:spPr>
        <p:style>
          <a:lnRef idx="3">
            <a:schemeClr val="dk1"/>
          </a:lnRef>
          <a:fillRef idx="0">
            <a:schemeClr val="dk1"/>
          </a:fillRef>
          <a:effectRef idx="2">
            <a:schemeClr val="dk1"/>
          </a:effectRef>
          <a:fontRef idx="minor">
            <a:schemeClr val="tx1"/>
          </a:fontRef>
        </p:style>
      </p:cxnSp>
      <p:sp>
        <p:nvSpPr>
          <p:cNvPr id="13" name="TextBox 12">
            <a:extLst>
              <a:ext uri="{FF2B5EF4-FFF2-40B4-BE49-F238E27FC236}">
                <a16:creationId xmlns:a16="http://schemas.microsoft.com/office/drawing/2014/main" id="{CC0F01D2-A708-D072-849E-B45B077FAF22}"/>
              </a:ext>
            </a:extLst>
          </p:cNvPr>
          <p:cNvSpPr txBox="1"/>
          <p:nvPr/>
        </p:nvSpPr>
        <p:spPr>
          <a:xfrm flipH="1">
            <a:off x="7597305" y="3262912"/>
            <a:ext cx="4594695" cy="646331"/>
          </a:xfrm>
          <a:prstGeom prst="rect">
            <a:avLst/>
          </a:prstGeom>
          <a:noFill/>
        </p:spPr>
        <p:txBody>
          <a:bodyPr wrap="square" rtlCol="0">
            <a:spAutoFit/>
          </a:bodyPr>
          <a:lstStyle/>
          <a:p>
            <a:r>
              <a:rPr lang="en-US" dirty="0">
                <a:solidFill>
                  <a:srgbClr val="000000"/>
                </a:solidFill>
                <a:latin typeface="Arial" panose="020B0604020202020204" pitchFamily="34" charset="0"/>
                <a:cs typeface="Arial" panose="020B0604020202020204" pitchFamily="34" charset="0"/>
              </a:rPr>
              <a:t>Mairs, L., &amp; Mullan, B. (2015). https://link.springer.com/</a:t>
            </a:r>
            <a:endParaRPr lang="en-IN" dirty="0">
              <a:solidFill>
                <a:srgbClr val="000000"/>
              </a:solidFill>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977D5CB8-CB4B-9994-A897-85B757784243}"/>
              </a:ext>
            </a:extLst>
          </p:cNvPr>
          <p:cNvCxnSpPr>
            <a:cxnSpLocks/>
          </p:cNvCxnSpPr>
          <p:nvPr/>
        </p:nvCxnSpPr>
        <p:spPr>
          <a:xfrm>
            <a:off x="7928043" y="4162003"/>
            <a:ext cx="0" cy="468363"/>
          </a:xfrm>
          <a:prstGeom prst="line">
            <a:avLst/>
          </a:prstGeom>
        </p:spPr>
        <p:style>
          <a:lnRef idx="3">
            <a:schemeClr val="dk1"/>
          </a:lnRef>
          <a:fillRef idx="0">
            <a:schemeClr val="dk1"/>
          </a:fillRef>
          <a:effectRef idx="2">
            <a:schemeClr val="dk1"/>
          </a:effectRef>
          <a:fontRef idx="minor">
            <a:schemeClr val="tx1"/>
          </a:fontRef>
        </p:style>
      </p:cxnSp>
      <p:sp>
        <p:nvSpPr>
          <p:cNvPr id="20" name="TextBox 19">
            <a:extLst>
              <a:ext uri="{FF2B5EF4-FFF2-40B4-BE49-F238E27FC236}">
                <a16:creationId xmlns:a16="http://schemas.microsoft.com/office/drawing/2014/main" id="{CBA7DAA6-8420-2549-73AD-4E12D52E35C0}"/>
              </a:ext>
            </a:extLst>
          </p:cNvPr>
          <p:cNvSpPr txBox="1"/>
          <p:nvPr/>
        </p:nvSpPr>
        <p:spPr>
          <a:xfrm>
            <a:off x="7937771" y="4053078"/>
            <a:ext cx="4186136" cy="92333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Sleep Hygiene in UG Students Studying in the US. ClinicalTrials.gov Identifier: NCT07190872</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12232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B760D1D-5976-EF95-0003-FDEA363C406E}"/>
              </a:ext>
            </a:extLst>
          </p:cNvPr>
          <p:cNvSpPr>
            <a:spLocks noGrp="1"/>
          </p:cNvSpPr>
          <p:nvPr>
            <p:ph type="sldNum" sz="quarter" idx="4"/>
          </p:nvPr>
        </p:nvSpPr>
        <p:spPr/>
        <p:txBody>
          <a:bodyPr/>
          <a:lstStyle/>
          <a:p>
            <a:fld id="{58FB4751-880F-D840-AAA9-3A15815CC996}" type="slidenum">
              <a:rPr lang="en-US" smtClean="0"/>
              <a:pPr/>
              <a:t>41</a:t>
            </a:fld>
            <a:endParaRPr lang="en-US" dirty="0"/>
          </a:p>
        </p:txBody>
      </p:sp>
      <p:pic>
        <p:nvPicPr>
          <p:cNvPr id="3" name="Picture 2">
            <a:extLst>
              <a:ext uri="{FF2B5EF4-FFF2-40B4-BE49-F238E27FC236}">
                <a16:creationId xmlns:a16="http://schemas.microsoft.com/office/drawing/2014/main" id="{4D11115B-F5BA-3712-7183-7FD900CC9FC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30651094"/>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249AD37-9510-4A2D-B790-12C439A83F93}">
  <ds:schemaRefs>
    <ds:schemaRef ds:uri="http://schemas.microsoft.com/sharepoint/v3/contenttype/forms"/>
  </ds:schemaRefs>
</ds:datastoreItem>
</file>

<file path=customXml/itemProps2.xml><?xml version="1.0" encoding="utf-8"?>
<ds:datastoreItem xmlns:ds="http://schemas.openxmlformats.org/officeDocument/2006/customXml" ds:itemID="{85DF9CEC-52C2-4D14-B2F5-11176002A8B6}">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{225B93C4-3467-45A4-B953-5A5C21F844FA}tf11964407_win32</Template>
  <TotalTime>456</TotalTime>
  <Words>5432</Words>
  <Application>Microsoft Office PowerPoint</Application>
  <PresentationFormat>Widescreen</PresentationFormat>
  <Paragraphs>477</Paragraphs>
  <Slides>41</Slides>
  <Notes>3</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Custom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TASK 3 SLEEP HYGIENE</vt:lpstr>
      <vt:lpstr>PowerPoint Presentation</vt:lpstr>
      <vt:lpstr>PowerPoint Presentation</vt:lpstr>
      <vt:lpstr>          Sociological benefits </vt:lpstr>
      <vt:lpstr>                   Psychological benefits </vt:lpstr>
      <vt:lpstr>Barriers to Sleep Hygiene </vt:lpstr>
      <vt:lpstr>Solutions in Campaigns to Overcome Challenges</vt:lpstr>
      <vt:lpstr>PowerPoint Presentation</vt:lpstr>
      <vt:lpstr>  The  above table  compares and explains three health behavioral theories/Model:  Health Belief Model (HBM). Theory of Planned Behavior (TPB) Transtheoretical Model (TTM)  —can be applied to understanding and improving sleep hygiene. Each model explains different      psychological factors that influence whether individuals adopt or maintain healthy sleep habits.       ---</vt:lpstr>
      <vt:lpstr>1. Health Belief Model (HBM)</vt:lpstr>
      <vt:lpstr>2. Theory of Planned Behavior (TPB)</vt:lpstr>
      <vt:lpstr>3. Transtheoretical Model (TTM – Stages of Change)</vt:lpstr>
      <vt:lpstr>Case Study – NHS Sleep Campaigns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Riddhi Patel</dc:creator>
  <cp:lastModifiedBy>Melvita Dasilva</cp:lastModifiedBy>
  <cp:revision>9</cp:revision>
  <dcterms:created xsi:type="dcterms:W3CDTF">2025-10-12T16:19:11Z</dcterms:created>
  <dcterms:modified xsi:type="dcterms:W3CDTF">2025-10-13T20:37:38Z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