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6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102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78D15-9B69-4CF7-9068-F70F330546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E47445-C5B2-4FC5-B4F5-CBA5BF1D27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917866-3B4E-4FBC-A4C8-5748732F92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8DD8-F3BC-4018-B571-D0E87C32BD3D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618FF4-6AC7-487F-A188-E16A550E5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5B48F9-9BCD-4AE0-9C0E-04D0835E2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74B84-E288-4061-88EE-6056F6EE4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5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ACAC5-9A3E-471A-99E6-0060A06A4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B8A18-1F12-4749-A0DC-DF1DFE82CA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FC1760-1C3F-415A-A9EA-10D70E065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8DD8-F3BC-4018-B571-D0E87C32BD3D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3DE025-A2F8-4A0D-935B-A87A395AF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1C5AE6-7920-43B8-9FA0-2EF0D29EA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74B84-E288-4061-88EE-6056F6EE4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6209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C02D5-EAED-4CB4-AB42-AC64F5FC6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177F9F-7DD8-4BB5-9158-4338986F75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D7D352-3D6F-468C-BE0B-BC80BB663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8DD8-F3BC-4018-B571-D0E87C32BD3D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980704-FBCD-4C7E-A6FF-7CFD01BEF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84CB96-DDBE-4DE3-8033-7D82C5A65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74B84-E288-4061-88EE-6056F6EE4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6560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AC48E-9DE7-406C-BFD4-2C6408833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F5EA6-9053-41C2-9D41-04A76D4EF1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1B8100-BAC9-4C4F-A4E1-DDD9845B40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305A41-590E-4951-BD4F-6357A97520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8DD8-F3BC-4018-B571-D0E87C32BD3D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046773-9447-45F6-920E-E35E6CACED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8F68F7-86B6-483B-BCD2-8F3ABDBB9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74B84-E288-4061-88EE-6056F6EE4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830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BAE4-1BC7-4D3A-998D-741F59416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6B8A1C-DA4B-49D9-AD26-BC08376B37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A76751-E162-4676-81CC-16BB9A2421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89251E-6243-45C9-8148-00D909D73A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D01C05-8B69-4945-97D8-A82BCF31AE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7B672C-97B9-49C6-B39B-155BE7D7BD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8DD8-F3BC-4018-B571-D0E87C32BD3D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66EC00-126F-44FA-907D-782CE597B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D5C519-5F05-4C54-92AC-7EE551F3A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74B84-E288-4061-88EE-6056F6EE4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978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679B2-F742-4750-8A3A-A091BA2810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268A0C-7715-4FFA-B46B-E8C4A46B48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8DD8-F3BC-4018-B571-D0E87C32BD3D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3C4E6D-CD0E-468D-97F1-A7EFF78EDC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0B2640-5962-4F8B-8941-54E1F5F87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74B84-E288-4061-88EE-6056F6EE4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5525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4AE954-CE45-4852-BEDE-670582740D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8DD8-F3BC-4018-B571-D0E87C32BD3D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4FD736-D95D-457F-AFEE-B193C0868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5572D9-BD88-4F27-A8E0-185DF5FDE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74B84-E288-4061-88EE-6056F6EE4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991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35035-8FB8-48D1-B99A-F0B935791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7120C-4AB2-4AB3-954E-54E29409E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79E62E-F3E2-4977-945D-4559115C07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30B5F1-725A-4E7B-8F80-50D3027A0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8DD8-F3BC-4018-B571-D0E87C32BD3D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716CBD-D2FD-4C31-B501-08BAECDDD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AF66C1-72E6-4964-A56E-1F40AB739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74B84-E288-4061-88EE-6056F6EE4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0724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A9ECB-93D7-43A9-A195-DD3FC3EBE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A47424-C7F1-4711-9AC7-22A4AA065A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B39382-6F1C-4DA1-A8BE-7A620FD14B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F0321B-0602-4A36-A457-64ED630EC7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8DD8-F3BC-4018-B571-D0E87C32BD3D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63F901-BA80-414F-BE11-D156A3076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C416-1A1E-4A40-99AB-DD58D7E57F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74B84-E288-4061-88EE-6056F6EE4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375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D5E60-EA70-4E01-A353-34F51976F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FF1196-B0FF-437B-9BF8-5EEC4FB591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E6FC03-BC66-4E60-806C-0D80BC1640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8DD8-F3BC-4018-B571-D0E87C32BD3D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FA21EF-0110-4596-8CC4-40B0A144E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9BB4C8-24E8-482A-B95E-328BEA5B2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74B84-E288-4061-88EE-6056F6EE4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210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5FA1C6-A199-4138-A5E5-542DABA02E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5D4A1A-2021-4722-8E09-2670151BE6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BBE3C9-BD77-4764-A5F2-8BDDA01E9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E8DD8-F3BC-4018-B571-D0E87C32BD3D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9CBF9B-7C91-4040-8C83-67634A80E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AD656C-977B-48C5-B69A-D1634DB6A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74B84-E288-4061-88EE-6056F6EE4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221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4F87CA-85D1-4CE3-A2B2-B1B221B18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8A14A4-7B54-4054-ACD0-8249F47A6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F7F14F-8C09-4143-BC9D-017ABB7717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4E8DD8-F3BC-4018-B571-D0E87C32BD3D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13C6B-F53D-47E6-8205-C5A6B96143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A9948-67E3-4D69-9784-F32237DF98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E74B84-E288-4061-88EE-6056F6EE4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327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BB69B-B41F-4C1F-A56B-19B91311CC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60441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lgerian" panose="04020705040A02060702" pitchFamily="82" charset="0"/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B7219D-6630-4188-A6F4-DE6387FD14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138" y="2762450"/>
            <a:ext cx="7594333" cy="4196615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dirty="0"/>
              <a:t>Anna Smith</a:t>
            </a:r>
          </a:p>
          <a:p>
            <a:pPr algn="l"/>
            <a:r>
              <a:rPr lang="en-GB" dirty="0"/>
              <a:t>Current position: HR Officer </a:t>
            </a:r>
          </a:p>
          <a:p>
            <a:pPr algn="l"/>
            <a:r>
              <a:rPr lang="en-GB" dirty="0"/>
              <a:t>Years in Time role: 10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Applying for HR Manager Role </a:t>
            </a:r>
            <a:r>
              <a:rPr lang="en-GB" dirty="0" err="1"/>
              <a:t>Havencares</a:t>
            </a:r>
            <a:r>
              <a:rPr lang="en-GB" dirty="0"/>
              <a:t> </a:t>
            </a:r>
          </a:p>
          <a:p>
            <a:pPr algn="l"/>
            <a:r>
              <a:rPr lang="en-GB" dirty="0"/>
              <a:t>This presentation will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Critically analyse my leadership style 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Explain how my style addresses </a:t>
            </a:r>
            <a:r>
              <a:rPr lang="en-GB" dirty="0" err="1"/>
              <a:t>Havencares</a:t>
            </a:r>
            <a:r>
              <a:rPr lang="en-GB" dirty="0"/>
              <a:t> internal and external challenges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Identify how the organisation can support my development in my first senior leadership role</a:t>
            </a:r>
          </a:p>
          <a:p>
            <a:pPr algn="l"/>
            <a:endParaRPr lang="en-GB" dirty="0"/>
          </a:p>
        </p:txBody>
      </p:sp>
      <p:pic>
        <p:nvPicPr>
          <p:cNvPr id="1026" name="Picture 2" descr="Anna Smith">
            <a:extLst>
              <a:ext uri="{FF2B5EF4-FFF2-40B4-BE49-F238E27FC236}">
                <a16:creationId xmlns:a16="http://schemas.microsoft.com/office/drawing/2014/main" id="{30566C71-C90A-49B2-AAA1-9BF06688C5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985" y="2140017"/>
            <a:ext cx="381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377443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465AB-74DF-45E9-8DC2-CDED009C99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34678" y="433136"/>
            <a:ext cx="8733322" cy="1443789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lgerian" panose="04020705040A02060702" pitchFamily="82" charset="0"/>
              </a:rPr>
              <a:t>How I identified my leadership Style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A83E6F-2E28-4BD4-8635-E3A525EA181F}"/>
              </a:ext>
            </a:extLst>
          </p:cNvPr>
          <p:cNvSpPr txBox="1"/>
          <p:nvPr/>
        </p:nvSpPr>
        <p:spPr>
          <a:xfrm>
            <a:off x="7603958" y="2127183"/>
            <a:ext cx="3821229" cy="286232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0" indent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1800" b="1" i="0" u="none" strike="noStrike" kern="120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Transformational leadership</a:t>
            </a:r>
            <a:endParaRPr lang="en-GB" sz="1800" b="0" i="0" u="none" strike="noStrike" dirty="0">
              <a:effectLst/>
              <a:latin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800" b="0" i="0" u="none" strike="noStrike" kern="120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Motivating others through vision and shared goals.</a:t>
            </a:r>
            <a:endParaRPr lang="en-GB" kern="12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Encouraging individual development and growth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  <a:endParaRPr lang="en-GB" sz="1800" b="0" i="0" u="none" strike="noStrike" dirty="0">
              <a:effectLst/>
              <a:latin typeface="Arial" panose="020B0604020202020204" pitchFamily="34" charset="0"/>
            </a:endParaRPr>
          </a:p>
          <a:p>
            <a:pPr marL="0" indent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1800" b="1" i="0" u="none" strike="noStrike" kern="120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Participative leadership </a:t>
            </a:r>
            <a:endParaRPr lang="en-GB" sz="1800" b="0" i="0" u="none" strike="noStrike" dirty="0">
              <a:effectLst/>
              <a:latin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800" b="0" i="0" u="none" strike="noStrike" kern="120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Involving others in decision making.</a:t>
            </a:r>
            <a:endParaRPr lang="en-GB" kern="12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Promoting trust and collaboration. </a:t>
            </a:r>
            <a:endParaRPr lang="en-GB" sz="1800" b="0" i="0" u="none" strike="noStrike" dirty="0">
              <a:effectLst/>
              <a:latin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9B2AAC-A8D7-4B8D-8C06-2276DE7712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2272"/>
          <a:stretch/>
        </p:blipFill>
        <p:spPr>
          <a:xfrm>
            <a:off x="1029803" y="1876925"/>
            <a:ext cx="4981174" cy="3795712"/>
          </a:xfrm>
          <a:prstGeom prst="rect">
            <a:avLst/>
          </a:prstGeom>
        </p:spPr>
      </p:pic>
      <p:sp>
        <p:nvSpPr>
          <p:cNvPr id="9" name="Subtitle 8">
            <a:extLst>
              <a:ext uri="{FF2B5EF4-FFF2-40B4-BE49-F238E27FC236}">
                <a16:creationId xmlns:a16="http://schemas.microsoft.com/office/drawing/2014/main" id="{72834837-81DB-4AE1-B241-852FD380C8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V="1">
            <a:off x="1524000" y="5765532"/>
            <a:ext cx="2653364" cy="433135"/>
          </a:xfrm>
          <a:scene3d>
            <a:camera prst="orthographicFront">
              <a:rot lat="0" lon="0" rev="10799999"/>
            </a:camera>
            <a:lightRig rig="threePt" dir="t"/>
          </a:scene3d>
        </p:spPr>
        <p:txBody>
          <a:bodyPr>
            <a:noAutofit/>
          </a:bodyPr>
          <a:lstStyle/>
          <a:p>
            <a:r>
              <a:rPr lang="en-GB" dirty="0"/>
              <a:t>Northouse (2022)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3BAAF8C-453C-4A7B-B526-4A459210FB17}"/>
              </a:ext>
            </a:extLst>
          </p:cNvPr>
          <p:cNvSpPr txBox="1"/>
          <p:nvPr/>
        </p:nvSpPr>
        <p:spPr>
          <a:xfrm>
            <a:off x="7911966" y="5457523"/>
            <a:ext cx="3657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360-degree leadership feedback</a:t>
            </a:r>
          </a:p>
          <a:p>
            <a:r>
              <a:rPr lang="en-GB" dirty="0"/>
              <a:t>Leadership style questionnaire</a:t>
            </a:r>
          </a:p>
        </p:txBody>
      </p:sp>
    </p:spTree>
    <p:extLst>
      <p:ext uri="{BB962C8B-B14F-4D97-AF65-F5344CB8AC3E}">
        <p14:creationId xmlns:p14="http://schemas.microsoft.com/office/powerpoint/2010/main" val="42457457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64127-FAA8-47BD-A3D3-58BA9C6C1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lgerian" panose="04020705040A02060702" pitchFamily="82" charset="0"/>
              </a:rPr>
              <a:t>Leadership Questionnaire and Feedback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596CE8E-BC9C-48F8-8016-6630EE2351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3950523"/>
              </p:ext>
            </p:extLst>
          </p:nvPr>
        </p:nvGraphicFramePr>
        <p:xfrm>
          <a:off x="5245767" y="3108959"/>
          <a:ext cx="6814688" cy="3493972"/>
        </p:xfrm>
        <a:graphic>
          <a:graphicData uri="http://schemas.openxmlformats.org/drawingml/2006/table">
            <a:tbl>
              <a:tblPr/>
              <a:tblGrid>
                <a:gridCol w="6814688">
                  <a:extLst>
                    <a:ext uri="{9D8B030D-6E8A-4147-A177-3AD203B41FA5}">
                      <a16:colId xmlns:a16="http://schemas.microsoft.com/office/drawing/2014/main" val="2036387155"/>
                    </a:ext>
                  </a:extLst>
                </a:gridCol>
              </a:tblGrid>
              <a:tr h="2953821">
                <a:tc>
                  <a:txBody>
                    <a:bodyPr/>
                    <a:lstStyle/>
                    <a:p>
                      <a:pPr marL="0" indent="0" fontAlgn="t">
                        <a:buFont typeface="Arial" panose="020B0604020202020204" pitchFamily="34" charset="0"/>
                        <a:buNone/>
                      </a:pPr>
                      <a:r>
                        <a:rPr lang="en-GB" b="1" i="0" dirty="0">
                          <a:effectLst/>
                          <a:latin typeface="Segoe UI" panose="020B0502040204020203" pitchFamily="34" charset="0"/>
                        </a:rPr>
                        <a:t>Summary of questionnaire</a:t>
                      </a:r>
                    </a:p>
                    <a:p>
                      <a:pPr marL="0" indent="0" algn="l" fontAlgn="t">
                        <a:buFont typeface="Arial" panose="020B0604020202020204" pitchFamily="34" charset="0"/>
                        <a:buNone/>
                      </a:pPr>
                      <a:endParaRPr lang="en-GB" b="0" i="0" dirty="0">
                        <a:effectLst/>
                        <a:latin typeface="Segoe UI" panose="020B0502040204020203" pitchFamily="34" charset="0"/>
                      </a:endParaRPr>
                    </a:p>
                    <a:p>
                      <a:pPr marL="285750" indent="-285750" algn="l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dirty="0">
                          <a:effectLst/>
                          <a:latin typeface="Segoe UI" panose="020B0502040204020203" pitchFamily="34" charset="0"/>
                        </a:rPr>
                        <a:t>Strong agreement: communication, trustworthiness, dependability </a:t>
                      </a: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dirty="0">
                          <a:effectLst/>
                          <a:latin typeface="Segoe UI" panose="020B0502040204020203" pitchFamily="34" charset="0"/>
                        </a:rPr>
                        <a:t>High scores: empathy, sensitivity, friendliness </a:t>
                      </a: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dirty="0">
                          <a:effectLst/>
                          <a:latin typeface="Segoe UI" panose="020B0502040204020203" pitchFamily="34" charset="0"/>
                        </a:rPr>
                        <a:t>Strong ratings: persistence, diligence, determination</a:t>
                      </a: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dirty="0">
                          <a:effectLst/>
                          <a:latin typeface="Segoe UI" panose="020B0502040204020203" pitchFamily="34" charset="0"/>
                        </a:rPr>
                        <a:t>Slight variation: self-confidence and self-assurance</a:t>
                      </a:r>
                    </a:p>
                  </a:txBody>
                  <a:tcPr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5459547"/>
                  </a:ext>
                </a:extLst>
              </a:tr>
              <a:tr h="54015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2290658"/>
                  </a:ext>
                </a:extLst>
              </a:tr>
            </a:tbl>
          </a:graphicData>
        </a:graphic>
      </p:graphicFrame>
      <p:sp>
        <p:nvSpPr>
          <p:cNvPr id="8" name="Explosion: 14 Points 7">
            <a:extLst>
              <a:ext uri="{FF2B5EF4-FFF2-40B4-BE49-F238E27FC236}">
                <a16:creationId xmlns:a16="http://schemas.microsoft.com/office/drawing/2014/main" id="{C89718EB-C972-4B10-B627-1882DC06A877}"/>
              </a:ext>
            </a:extLst>
          </p:cNvPr>
          <p:cNvSpPr/>
          <p:nvPr/>
        </p:nvSpPr>
        <p:spPr>
          <a:xfrm>
            <a:off x="6946234" y="1027906"/>
            <a:ext cx="4527080" cy="1898173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Approachable, Supportive, calm under pressure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60ED2E-22A4-441F-B20E-9C9C831E64BD}"/>
              </a:ext>
            </a:extLst>
          </p:cNvPr>
          <p:cNvSpPr/>
          <p:nvPr/>
        </p:nvSpPr>
        <p:spPr>
          <a:xfrm>
            <a:off x="296778" y="3316953"/>
            <a:ext cx="42639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Empathy, reliable.</a:t>
            </a:r>
          </a:p>
          <a:p>
            <a:pPr algn="ctr"/>
            <a:r>
              <a:rPr lang="en-GB" dirty="0"/>
              <a:t>Development in self-assurance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C98B7EC0-3EA6-4C7A-9C95-1787585B4BCB}"/>
              </a:ext>
            </a:extLst>
          </p:cNvPr>
          <p:cNvSpPr txBox="1">
            <a:spLocks/>
          </p:cNvSpPr>
          <p:nvPr/>
        </p:nvSpPr>
        <p:spPr>
          <a:xfrm>
            <a:off x="1023487" y="2006866"/>
            <a:ext cx="4847924" cy="7411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b="1" dirty="0">
              <a:solidFill>
                <a:schemeClr val="accent1">
                  <a:lumMod val="75000"/>
                </a:schemeClr>
              </a:solidFill>
              <a:latin typeface="Arial Narrow" panose="020B0606020202030204" pitchFamily="34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3F37885E-2BEC-45D3-AF98-FFBE8B011A74}"/>
              </a:ext>
            </a:extLst>
          </p:cNvPr>
          <p:cNvSpPr/>
          <p:nvPr/>
        </p:nvSpPr>
        <p:spPr>
          <a:xfrm>
            <a:off x="131545" y="4771413"/>
            <a:ext cx="4594459" cy="175451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t"/>
            <a:r>
              <a:rPr lang="en-GB" b="0" i="0">
                <a:effectLst/>
                <a:latin typeface="Segoe UI" panose="020B0502040204020203" pitchFamily="34" charset="0"/>
              </a:rPr>
              <a:t>Research suggests that transformational leadership indirectly improves performance through enhanced employee engagement and trust (Balasuriya and Perera, 2021)</a:t>
            </a:r>
            <a:endParaRPr lang="en-GB" b="0" i="0" dirty="0">
              <a:effectLst/>
              <a:latin typeface="Segoe UI" panose="020B0502040204020203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23DA5E4E-C83C-4757-B87A-96C145AC500D}"/>
              </a:ext>
            </a:extLst>
          </p:cNvPr>
          <p:cNvSpPr/>
          <p:nvPr/>
        </p:nvSpPr>
        <p:spPr>
          <a:xfrm>
            <a:off x="154807" y="1690688"/>
            <a:ext cx="4748462" cy="14341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t"/>
            <a:r>
              <a:rPr lang="en-GB" b="0" i="0">
                <a:effectLst/>
                <a:latin typeface="Segoe UI" panose="020B0502040204020203" pitchFamily="34" charset="0"/>
              </a:rPr>
              <a:t>This supports Northouse’s view that effective transformational leaders demonstrate emotional awareness and trust‑building behaviours</a:t>
            </a:r>
            <a:endParaRPr lang="en-GB" b="0" i="0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0367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59AE6-BEA0-4D52-88DA-50354AC23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  <a:t>MY Leadership Style</a:t>
            </a:r>
            <a:br>
              <a:rPr lang="en-GB" dirty="0"/>
            </a:br>
            <a:endParaRPr lang="en-GB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EF962-49B1-4E5F-BF06-C9987833A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512" y="1184418"/>
            <a:ext cx="5255394" cy="619192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 Narrow" panose="020B0606020202030204" pitchFamily="34" charset="0"/>
              </a:rPr>
              <a:t>Predominantly Transformational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D9FA18-FC0C-4D9A-8DDE-3FA1DE493FDE}"/>
              </a:ext>
            </a:extLst>
          </p:cNvPr>
          <p:cNvSpPr txBox="1"/>
          <p:nvPr/>
        </p:nvSpPr>
        <p:spPr>
          <a:xfrm>
            <a:off x="423513" y="1645316"/>
            <a:ext cx="41146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Arial Narrow" panose="020B0606020202030204" pitchFamily="34" charset="0"/>
              </a:rPr>
              <a:t>Strong Participative elements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952610-94F6-4DE1-A42A-6FA90EBF6346}"/>
              </a:ext>
            </a:extLst>
          </p:cNvPr>
          <p:cNvSpPr txBox="1"/>
          <p:nvPr/>
        </p:nvSpPr>
        <p:spPr>
          <a:xfrm>
            <a:off x="423512" y="2098178"/>
            <a:ext cx="31930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Arial Narrow" panose="020B0606020202030204" pitchFamily="34" charset="0"/>
              </a:rPr>
              <a:t>Situational flexibility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0BA1ABE-F3C3-460D-9FCC-C1F9470B8A77}"/>
              </a:ext>
            </a:extLst>
          </p:cNvPr>
          <p:cNvSpPr/>
          <p:nvPr/>
        </p:nvSpPr>
        <p:spPr>
          <a:xfrm>
            <a:off x="7239143" y="1690688"/>
            <a:ext cx="4676933" cy="13255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Based on feedback and leadership theory I align with transformational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FFC0A7-022E-421B-B0E4-DAB858B1B40D}"/>
              </a:ext>
            </a:extLst>
          </p:cNvPr>
          <p:cNvSpPr txBox="1"/>
          <p:nvPr/>
        </p:nvSpPr>
        <p:spPr>
          <a:xfrm>
            <a:off x="8464405" y="3103087"/>
            <a:ext cx="284813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Characterised by: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Trust-building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Ethical behaviour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Motivation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Emotional Intelligence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890A75-BD9C-4FE9-A90F-23CECD7760CD}"/>
              </a:ext>
            </a:extLst>
          </p:cNvPr>
          <p:cNvSpPr txBox="1"/>
          <p:nvPr/>
        </p:nvSpPr>
        <p:spPr>
          <a:xfrm>
            <a:off x="8077343" y="4650478"/>
            <a:ext cx="41146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Questionnaire results indicate task-focused traits such as diligence and persistence </a:t>
            </a:r>
          </a:p>
        </p:txBody>
      </p:sp>
      <p:pic>
        <p:nvPicPr>
          <p:cNvPr id="3074" name="Picture 2" descr="Transformational Leadership is ...">
            <a:extLst>
              <a:ext uri="{FF2B5EF4-FFF2-40B4-BE49-F238E27FC236}">
                <a16:creationId xmlns:a16="http://schemas.microsoft.com/office/drawing/2014/main" id="{8BBF1FEA-7A33-47B4-AFE8-AB8B0E7301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1778" y="3825219"/>
            <a:ext cx="3436218" cy="2573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B1E8CFC-C3E0-4B46-BAEC-94074B31A5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7611054"/>
              </p:ext>
            </p:extLst>
          </p:nvPr>
        </p:nvGraphicFramePr>
        <p:xfrm>
          <a:off x="1400476" y="6126129"/>
          <a:ext cx="10515600" cy="731520"/>
        </p:xfrm>
        <a:graphic>
          <a:graphicData uri="http://schemas.openxmlformats.org/drawingml/2006/table">
            <a:tbl>
              <a:tblPr/>
              <a:tblGrid>
                <a:gridCol w="10515600">
                  <a:extLst>
                    <a:ext uri="{9D8B030D-6E8A-4147-A177-3AD203B41FA5}">
                      <a16:colId xmlns:a16="http://schemas.microsoft.com/office/drawing/2014/main" val="229552245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 fontAlgn="t"/>
                      <a:r>
                        <a:rPr lang="en-GB" b="0" i="0">
                          <a:effectLst/>
                          <a:latin typeface="Segoe UI" panose="020B0502040204020203" pitchFamily="34" charset="0"/>
                        </a:rPr>
                        <a:t>Bass &amp; Riggio (2006); Northouse (2022)</a:t>
                      </a:r>
                    </a:p>
                  </a:txBody>
                  <a:tcPr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56941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927519"/>
                  </a:ext>
                </a:extLst>
              </a:tr>
            </a:tbl>
          </a:graphicData>
        </a:graphic>
      </p:graphicFrame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B5C6DB2-ACEE-4A36-BEAF-5902B08A38DA}"/>
              </a:ext>
            </a:extLst>
          </p:cNvPr>
          <p:cNvSpPr/>
          <p:nvPr/>
        </p:nvSpPr>
        <p:spPr>
          <a:xfrm>
            <a:off x="340777" y="2640857"/>
            <a:ext cx="4847240" cy="24712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t"/>
            <a:r>
              <a:rPr lang="en-GB" b="0" i="0" dirty="0">
                <a:effectLst/>
                <a:latin typeface="Segoe UI" panose="020B0502040204020203" pitchFamily="34" charset="0"/>
              </a:rPr>
              <a:t>Transformational leadership is strongly associated with higher employee engagement, organisational commitment, and performance outcomes, particularly in change‑intensive environments (Agazu et al., 2025; Schaufeli, 2021).</a:t>
            </a:r>
          </a:p>
        </p:txBody>
      </p:sp>
    </p:spTree>
    <p:extLst>
      <p:ext uri="{BB962C8B-B14F-4D97-AF65-F5344CB8AC3E}">
        <p14:creationId xmlns:p14="http://schemas.microsoft.com/office/powerpoint/2010/main" val="1220124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092F8-1544-4552-A01E-958DE2698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lgerian" panose="04020705040A02060702" pitchFamily="82" charset="0"/>
              </a:rPr>
              <a:t>Internal Organisational Challenges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6174F5C-5F2E-4882-93E1-33F1644F67E2}"/>
              </a:ext>
            </a:extLst>
          </p:cNvPr>
          <p:cNvSpPr txBox="1"/>
          <p:nvPr/>
        </p:nvSpPr>
        <p:spPr>
          <a:xfrm>
            <a:off x="481264" y="1690688"/>
            <a:ext cx="55345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/>
              <a:t>Havencares</a:t>
            </a:r>
            <a:r>
              <a:rPr lang="en-GB" sz="2000" b="1" dirty="0"/>
              <a:t> Challenges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28C230-3651-454D-A9BC-00109E23B194}"/>
              </a:ext>
            </a:extLst>
          </p:cNvPr>
          <p:cNvSpPr txBox="1"/>
          <p:nvPr/>
        </p:nvSpPr>
        <p:spPr>
          <a:xfrm>
            <a:off x="481264" y="2090798"/>
            <a:ext cx="38693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Change of management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Skills development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Employee engagement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5176D6A-019B-4A62-B42E-EEC163F7E364}"/>
              </a:ext>
            </a:extLst>
          </p:cNvPr>
          <p:cNvSpPr txBox="1"/>
          <p:nvPr/>
        </p:nvSpPr>
        <p:spPr>
          <a:xfrm>
            <a:off x="481264" y="3514500"/>
            <a:ext cx="45912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Insurance sector has workload pressure with labour market competition causing low morale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Hybrid working expectations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Upskilling staff for HR compliance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Competitive market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306DF4A4-F79C-4EDD-A8B6-95B9454A6C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4506185"/>
              </p:ext>
            </p:extLst>
          </p:nvPr>
        </p:nvGraphicFramePr>
        <p:xfrm>
          <a:off x="567891" y="5822824"/>
          <a:ext cx="3003082" cy="366220"/>
        </p:xfrm>
        <a:graphic>
          <a:graphicData uri="http://schemas.openxmlformats.org/drawingml/2006/table">
            <a:tbl>
              <a:tblPr/>
              <a:tblGrid>
                <a:gridCol w="3003082">
                  <a:extLst>
                    <a:ext uri="{9D8B030D-6E8A-4147-A177-3AD203B41FA5}">
                      <a16:colId xmlns:a16="http://schemas.microsoft.com/office/drawing/2014/main" val="2210802349"/>
                    </a:ext>
                  </a:extLst>
                </a:gridCol>
              </a:tblGrid>
              <a:tr h="366220">
                <a:tc>
                  <a:txBody>
                    <a:bodyPr/>
                    <a:lstStyle/>
                    <a:p>
                      <a:pPr fontAlgn="t"/>
                      <a:r>
                        <a:rPr lang="en-GB" b="0" i="0" dirty="0">
                          <a:effectLst/>
                          <a:latin typeface="Segoe UI" panose="020B0502040204020203" pitchFamily="34" charset="0"/>
                        </a:rPr>
                        <a:t>CIPD (2023); Yukl (2020)</a:t>
                      </a:r>
                    </a:p>
                  </a:txBody>
                  <a:tcPr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8030181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8EC5AB01-DE99-4888-B5E1-3B7076143C94}"/>
              </a:ext>
            </a:extLst>
          </p:cNvPr>
          <p:cNvSpPr txBox="1"/>
          <p:nvPr/>
        </p:nvSpPr>
        <p:spPr>
          <a:xfrm>
            <a:off x="6176213" y="2090797"/>
            <a:ext cx="585536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Transformational Leadership supports change and uncertainty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Participative approach helps engagement and retention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Ethical, people-centred HR leadership aligns with organisational values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Empathetic leadership supports trust, psychological safety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Strong conscientious and determined traits ensure compliance and organisational stability  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211B487E-8653-4764-97D1-19442C0984B2}"/>
              </a:ext>
            </a:extLst>
          </p:cNvPr>
          <p:cNvSpPr/>
          <p:nvPr/>
        </p:nvSpPr>
        <p:spPr>
          <a:xfrm>
            <a:off x="5072514" y="4889634"/>
            <a:ext cx="6756933" cy="1405288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fontAlgn="t"/>
            <a:r>
              <a:rPr lang="en-GB" b="0" i="0">
                <a:effectLst/>
                <a:latin typeface="Segoe UI" panose="020B0502040204020203" pitchFamily="34" charset="0"/>
              </a:rPr>
              <a:t>Leadership effectiveness within hybrid environments relies heavily on trust, communication, and outcome‑focused management, all of which align with participative and transformational approaches (Bonesso, Afeltra and Cortellazzo, 2025).</a:t>
            </a:r>
            <a:endParaRPr lang="en-GB" b="0" i="0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1599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71E27-C7B6-449B-A3CF-69C1CF1DA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818" y="3999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latin typeface="Algerian" panose="04020705040A02060702" pitchFamily="82" charset="0"/>
              </a:rPr>
              <a:t>Strengths and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2C2F3-8E7A-4C30-9865-4988995201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392" y="2287740"/>
            <a:ext cx="4003307" cy="1841600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/>
              <a:t>Strengths </a:t>
            </a:r>
          </a:p>
          <a:p>
            <a:r>
              <a:rPr lang="en-GB" sz="2000" dirty="0"/>
              <a:t>High trust and credibility</a:t>
            </a:r>
          </a:p>
          <a:p>
            <a:r>
              <a:rPr lang="en-GB" sz="2000" dirty="0"/>
              <a:t>Strong emotional intelligence </a:t>
            </a:r>
          </a:p>
          <a:p>
            <a:r>
              <a:rPr lang="en-GB" sz="2000" dirty="0"/>
              <a:t>Consistency and reliable  </a:t>
            </a:r>
          </a:p>
          <a:p>
            <a:pPr marL="0" indent="0">
              <a:buNone/>
            </a:pPr>
            <a:endParaRPr lang="en-GB" b="1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D94F3E-550B-4884-9FDC-589FA2C3DA55}"/>
              </a:ext>
            </a:extLst>
          </p:cNvPr>
          <p:cNvSpPr txBox="1"/>
          <p:nvPr/>
        </p:nvSpPr>
        <p:spPr>
          <a:xfrm rot="10800000" flipV="1">
            <a:off x="7271085" y="3017819"/>
            <a:ext cx="4375483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Development Areas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Confidence in senior decision making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Strategic influence at Board level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03415F-561E-4D74-9F34-6DE42E516BB6}"/>
              </a:ext>
            </a:extLst>
          </p:cNvPr>
          <p:cNvSpPr txBox="1"/>
          <p:nvPr/>
        </p:nvSpPr>
        <p:spPr>
          <a:xfrm>
            <a:off x="914400" y="5852160"/>
            <a:ext cx="3080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Goleman (2001)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2C0773-EAEC-4969-897D-6E799C20F85E}"/>
              </a:ext>
            </a:extLst>
          </p:cNvPr>
          <p:cNvSpPr txBox="1"/>
          <p:nvPr/>
        </p:nvSpPr>
        <p:spPr>
          <a:xfrm>
            <a:off x="6227544" y="5123466"/>
            <a:ext cx="541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6146" name="Picture 2" descr="SWOT Analysis 36183727 Vector Art ...">
            <a:extLst>
              <a:ext uri="{FF2B5EF4-FFF2-40B4-BE49-F238E27FC236}">
                <a16:creationId xmlns:a16="http://schemas.microsoft.com/office/drawing/2014/main" id="{7FECF595-6B92-4B0B-8B1D-70E587913D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2284" y="962177"/>
            <a:ext cx="5813659" cy="1960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34FDA0AD-0E87-49C6-8345-E1F87ABD9D61}"/>
              </a:ext>
            </a:extLst>
          </p:cNvPr>
          <p:cNvSpPr/>
          <p:nvPr/>
        </p:nvSpPr>
        <p:spPr>
          <a:xfrm>
            <a:off x="6006163" y="4610501"/>
            <a:ext cx="5813659" cy="2243499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/>
              <a:t>While empathy and trust are strengths, feedback suggests I could demonstrate confidence more visibly. </a:t>
            </a:r>
          </a:p>
          <a:p>
            <a:r>
              <a:rPr lang="en-GB"/>
              <a:t>Recognising this allow me to proactively address through development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A766F3-A54E-4E32-84EF-6468E1E48C2E}"/>
              </a:ext>
            </a:extLst>
          </p:cNvPr>
          <p:cNvSpPr txBox="1"/>
          <p:nvPr/>
        </p:nvSpPr>
        <p:spPr>
          <a:xfrm>
            <a:off x="148392" y="4015470"/>
            <a:ext cx="4228698" cy="1477328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fontAlgn="t"/>
            <a:r>
              <a:rPr lang="en-GB" b="0" i="0">
                <a:effectLst/>
                <a:latin typeface="Segoe UI" panose="020B0502040204020203" pitchFamily="34" charset="0"/>
              </a:rPr>
              <a:t>Leaders with high emotional intelligence are more likely to foster trust and psychological safety, yet must balance empathy with visible authority in senior roles (Santoso et al., 2022).</a:t>
            </a:r>
            <a:endParaRPr lang="en-GB" b="0" i="0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1681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31DD8-28D4-4540-869F-7A041AB2A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lgerian" panose="04020705040A02060702" pitchFamily="82" charset="0"/>
              </a:rPr>
              <a:t>Supporting my Development </a:t>
            </a:r>
          </a:p>
        </p:txBody>
      </p:sp>
      <p:pic>
        <p:nvPicPr>
          <p:cNvPr id="7170" name="Picture 2" descr="Leadership Training - New Hampshire ...">
            <a:extLst>
              <a:ext uri="{FF2B5EF4-FFF2-40B4-BE49-F238E27FC236}">
                <a16:creationId xmlns:a16="http://schemas.microsoft.com/office/drawing/2014/main" id="{C3378E42-0A7A-49F7-A3FD-92D0C2C1EF9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723" y="1690688"/>
            <a:ext cx="3267075" cy="140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What Is Mentoring?">
            <a:extLst>
              <a:ext uri="{FF2B5EF4-FFF2-40B4-BE49-F238E27FC236}">
                <a16:creationId xmlns:a16="http://schemas.microsoft.com/office/drawing/2014/main" id="{825FBC19-4AF6-4777-86ED-544D67978A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807" y="1690688"/>
            <a:ext cx="2550025" cy="1631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Reflecting on feedback... Tell me, why?">
            <a:extLst>
              <a:ext uri="{FF2B5EF4-FFF2-40B4-BE49-F238E27FC236}">
                <a16:creationId xmlns:a16="http://schemas.microsoft.com/office/drawing/2014/main" id="{CDE0162F-9D09-4E45-9789-8DAA1725F8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4427" y="1433513"/>
            <a:ext cx="2762250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2C788BE-873C-4718-8EDD-1D307F7604FD}"/>
              </a:ext>
            </a:extLst>
          </p:cNvPr>
          <p:cNvSpPr/>
          <p:nvPr/>
        </p:nvSpPr>
        <p:spPr>
          <a:xfrm>
            <a:off x="336432" y="3676853"/>
            <a:ext cx="4533499" cy="116465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Development programmes </a:t>
            </a:r>
          </a:p>
          <a:p>
            <a:r>
              <a:rPr lang="en-GB" dirty="0"/>
              <a:t>Mentoring from senior leaders</a:t>
            </a:r>
          </a:p>
          <a:p>
            <a:r>
              <a:rPr lang="en-GB" dirty="0"/>
              <a:t>Commitment to CPD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AEA6BF8-7CC2-49BD-ADDB-414B5497AC50}"/>
              </a:ext>
            </a:extLst>
          </p:cNvPr>
          <p:cNvSpPr/>
          <p:nvPr/>
        </p:nvSpPr>
        <p:spPr>
          <a:xfrm>
            <a:off x="6545177" y="3676853"/>
            <a:ext cx="4617751" cy="11646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First Senior role organisational support is critical</a:t>
            </a:r>
          </a:p>
          <a:p>
            <a:pPr algn="ctr"/>
            <a:r>
              <a:rPr lang="en-GB" dirty="0"/>
              <a:t>Mentoring and coaching is key to effective leadership transition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2D17E1-CC1A-4C10-A973-D3202B08659A}"/>
              </a:ext>
            </a:extLst>
          </p:cNvPr>
          <p:cNvSpPr txBox="1"/>
          <p:nvPr/>
        </p:nvSpPr>
        <p:spPr>
          <a:xfrm>
            <a:off x="548640" y="6131293"/>
            <a:ext cx="51591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CIPD, (2022); Day et al. (2014)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A40EA73-8C2C-4274-85DA-C33FD6208DEF}"/>
              </a:ext>
            </a:extLst>
          </p:cNvPr>
          <p:cNvSpPr/>
          <p:nvPr/>
        </p:nvSpPr>
        <p:spPr>
          <a:xfrm>
            <a:off x="4456497" y="5424487"/>
            <a:ext cx="6610180" cy="10918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t"/>
            <a:r>
              <a:rPr lang="en-GB" b="0" i="0">
                <a:effectLst/>
                <a:latin typeface="Segoe UI" panose="020B0502040204020203" pitchFamily="34" charset="0"/>
              </a:rPr>
              <a:t>Evidence shows mentoring and coaching significantly improve confidence, leader identity, and stress management in first‑time senior leaders (Lysfjord and Skarstein, 2024; Brown et al., 2021).</a:t>
            </a:r>
            <a:endParaRPr lang="en-GB" b="0" i="0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64348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3AF70-3418-45CC-8088-5EAAEFDBE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>
                <a:latin typeface="Algerian" panose="04020705040A02060702" pitchFamily="82" charset="0"/>
              </a:rPr>
              <a:t>Conclusion</a:t>
            </a:r>
          </a:p>
        </p:txBody>
      </p:sp>
      <p:pic>
        <p:nvPicPr>
          <p:cNvPr id="8194" name="Picture 2" descr="Future-Ready Leadership: How Strategic ...">
            <a:extLst>
              <a:ext uri="{FF2B5EF4-FFF2-40B4-BE49-F238E27FC236}">
                <a16:creationId xmlns:a16="http://schemas.microsoft.com/office/drawing/2014/main" id="{5271A894-F0DD-481D-8E3A-022323325FD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2841" y="4858668"/>
            <a:ext cx="3489159" cy="1953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Wind &amp; Tide | Leadership">
            <a:extLst>
              <a:ext uri="{FF2B5EF4-FFF2-40B4-BE49-F238E27FC236}">
                <a16:creationId xmlns:a16="http://schemas.microsoft.com/office/drawing/2014/main" id="{A2D420CF-E392-43E0-ADC5-2C9D9CEAA2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34" y="4507547"/>
            <a:ext cx="1981200" cy="230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AAE7BDA-1168-419E-84FE-26F721A9B914}"/>
              </a:ext>
            </a:extLst>
          </p:cNvPr>
          <p:cNvSpPr txBox="1"/>
          <p:nvPr/>
        </p:nvSpPr>
        <p:spPr>
          <a:xfrm>
            <a:off x="2898007" y="2351348"/>
            <a:ext cx="61978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Feedback and leadership theory confirm my leadership is well align with </a:t>
            </a:r>
            <a:r>
              <a:rPr lang="en-GB" dirty="0" err="1"/>
              <a:t>Havencares</a:t>
            </a:r>
            <a:r>
              <a:rPr lang="en-GB" dirty="0"/>
              <a:t> needs. With the correct support and training I am in a good position to transition well.</a:t>
            </a:r>
          </a:p>
        </p:txBody>
      </p:sp>
    </p:spTree>
    <p:extLst>
      <p:ext uri="{BB962C8B-B14F-4D97-AF65-F5344CB8AC3E}">
        <p14:creationId xmlns:p14="http://schemas.microsoft.com/office/powerpoint/2010/main" val="14794465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16081-F8A8-44A9-84CA-DD2CA4565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198" y="162996"/>
            <a:ext cx="10515600" cy="924660"/>
          </a:xfrm>
        </p:spPr>
        <p:txBody>
          <a:bodyPr/>
          <a:lstStyle/>
          <a:p>
            <a:pPr algn="ctr"/>
            <a:r>
              <a:rPr lang="en-GB" dirty="0">
                <a:latin typeface="Algerian" panose="04020705040A02060702" pitchFamily="82" charset="0"/>
              </a:rPr>
              <a:t>References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94FD128-72AE-4D43-AFC8-3B92014E43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6414"/>
            <a:ext cx="10515600" cy="5481586"/>
          </a:xfrm>
        </p:spPr>
        <p:txBody>
          <a:bodyPr>
            <a:normAutofit fontScale="25000" lnSpcReduction="20000"/>
          </a:bodyPr>
          <a:lstStyle/>
          <a:p>
            <a:pPr fontAlgn="t"/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Agazu, B.G.,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Kero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C.A. and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Debela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K.L. (2025) ‘Transformational leadership and firm performance: A systematic literature review’, </a:t>
            </a:r>
            <a:r>
              <a:rPr lang="en-GB" sz="56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Innovation and Entrepreneurship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14(29), pp. 1–20.</a:t>
            </a:r>
          </a:p>
          <a:p>
            <a:pPr fontAlgn="t"/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Balasuriya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B.L.L.A. and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Perera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G.D.N. (2021) ‘The impact of transformational leadership on employee performance: The mediating role of employee engagement’, </a:t>
            </a:r>
            <a:r>
              <a:rPr lang="en-GB" sz="5600" b="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Vidyodaya</a:t>
            </a:r>
            <a:r>
              <a:rPr lang="en-GB" sz="56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Journal of Management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7(2), pp. 1–16.</a:t>
            </a:r>
          </a:p>
          <a:p>
            <a:pPr fontAlgn="t"/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Bass, B.M. and Riggio, R.E. (2006) </a:t>
            </a:r>
            <a:r>
              <a:rPr lang="en-GB" sz="56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Transformational Leadership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Mahwah, NJ: Lawrence Erlbaum Associates.</a:t>
            </a:r>
          </a:p>
          <a:p>
            <a:pPr fontAlgn="t"/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Bonesso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Afeltra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G. and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Cortellazzo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L. (2025) ‘The strategic role of HR in hybrid work environments’, in </a:t>
            </a:r>
            <a:r>
              <a:rPr lang="en-GB" sz="56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Technology‑Driven Transformation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Cham: Springer, pp. 55–68.</a:t>
            </a:r>
          </a:p>
          <a:p>
            <a:pPr fontAlgn="t"/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Brown, R.P., Varghese, L., Sullivan, S. and Parsons, S. (2021) ‘The impact of professional coaching on emerging leaders’, </a:t>
            </a:r>
            <a:r>
              <a:rPr lang="en-GB" sz="56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Evidence‑Based Coaching and Mentoring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19(2), pp. 24–37.</a:t>
            </a:r>
          </a:p>
          <a:p>
            <a:pPr fontAlgn="t"/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Chartered Institute of Personnel and Development (CIPD) (2022) </a:t>
            </a:r>
            <a:r>
              <a:rPr lang="en-GB" sz="56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Leadership and Management Development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CIPD.</a:t>
            </a:r>
          </a:p>
          <a:p>
            <a:pPr fontAlgn="t"/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Chartered Institute of Personnel and Development (CIPD) (2023) </a:t>
            </a:r>
            <a:r>
              <a:rPr lang="en-GB" sz="56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Resourcing and Talent Planning Report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CIPD.</a:t>
            </a:r>
          </a:p>
          <a:p>
            <a:pPr fontAlgn="t"/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Day, D.V., Fleenor, J.W., Atwater, L.E., Sturm, R.E. and McKee, R.A. (2014) ‘Advances in leader and leadership development’, </a:t>
            </a:r>
            <a:r>
              <a:rPr lang="en-GB" sz="56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Leadership Quarterly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25(1), pp. 63–82.</a:t>
            </a:r>
          </a:p>
          <a:p>
            <a:pPr fontAlgn="t"/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Goleman, D. (2001) </a:t>
            </a:r>
            <a:r>
              <a:rPr lang="en-GB" sz="56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Emotional Intelligence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Bloomsbury Publishing.</a:t>
            </a:r>
          </a:p>
          <a:p>
            <a:pPr fontAlgn="t"/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Lysfjord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E.M. and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Skarstein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 (2024) ‘Empowering leadership: A mentoring programme for first‑time leaders’, </a:t>
            </a:r>
            <a:r>
              <a:rPr lang="en-GB" sz="56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Healthcare Leadership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16, pp. 443–454.</a:t>
            </a:r>
          </a:p>
          <a:p>
            <a:pPr fontAlgn="t"/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Northouse, P.G. (2022) </a:t>
            </a:r>
            <a:r>
              <a:rPr lang="en-GB" sz="56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Leadership: Theory and Practice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9th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Thousand Oaks, CA: Sage Publications.</a:t>
            </a:r>
          </a:p>
          <a:p>
            <a:pPr fontAlgn="t"/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Santoso, N.R.,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Sulistyaningtyas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I. and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Pratama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B.P. (2022) ‘Transformational leadership during the COVID‑19 pandemic: Strengthening employee engagement through internal communication’, </a:t>
            </a:r>
            <a:r>
              <a:rPr lang="en-GB" sz="56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Communication Inquiry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46(4), pp. 1–15.</a:t>
            </a:r>
          </a:p>
          <a:p>
            <a:pPr fontAlgn="t"/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Schaufeli, W.B. (2021) ‘Engaging leadership: How to promote work engagement?’, </a:t>
            </a:r>
            <a:r>
              <a:rPr lang="en-GB" sz="56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Frontiers in Psychology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12, 754556.</a:t>
            </a:r>
          </a:p>
          <a:p>
            <a:pPr fontAlgn="t"/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Wang, Q., Hou, H. and Li, Z. (2022) ‘Participative leadership: A literature review and prospects for future research’, </a:t>
            </a:r>
            <a:r>
              <a:rPr lang="en-GB" sz="56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Frontiers in Psychology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13, 924357.</a:t>
            </a:r>
          </a:p>
          <a:p>
            <a:pPr fontAlgn="t"/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Yukl, G. (2020) </a:t>
            </a:r>
            <a:r>
              <a:rPr lang="en-GB" sz="56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Leadership in Organisations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9th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Harlow: Pearson Education.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92649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2084</TotalTime>
  <Words>1095</Words>
  <Application>Microsoft Office PowerPoint</Application>
  <PresentationFormat>Widescreen</PresentationFormat>
  <Paragraphs>99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Algerian</vt:lpstr>
      <vt:lpstr>Arial</vt:lpstr>
      <vt:lpstr>Arial Narrow</vt:lpstr>
      <vt:lpstr>Calibri</vt:lpstr>
      <vt:lpstr>Calibri Light</vt:lpstr>
      <vt:lpstr>Segoe UI</vt:lpstr>
      <vt:lpstr>Wingdings</vt:lpstr>
      <vt:lpstr>Office Theme</vt:lpstr>
      <vt:lpstr>Introduction</vt:lpstr>
      <vt:lpstr>How I identified my leadership Style</vt:lpstr>
      <vt:lpstr>Leadership Questionnaire and Feedback</vt:lpstr>
      <vt:lpstr>MY Leadership Style </vt:lpstr>
      <vt:lpstr>Internal Organisational Challenges</vt:lpstr>
      <vt:lpstr>Strengths and limitations</vt:lpstr>
      <vt:lpstr>Supporting my Development 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Anna Smith (Swansea Bay UHB - Veteran Mental Health )</dc:creator>
  <cp:lastModifiedBy>Anna Smith (Swansea Bay UHB - Veteran Mental Health )</cp:lastModifiedBy>
  <cp:revision>31</cp:revision>
  <dcterms:created xsi:type="dcterms:W3CDTF">2026-04-15T22:55:48Z</dcterms:created>
  <dcterms:modified xsi:type="dcterms:W3CDTF">2026-04-17T09:39:49Z</dcterms:modified>
</cp:coreProperties>
</file>