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7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  <p:sldId id="268" r:id="rId12"/>
    <p:sldId id="266" r:id="rId13"/>
    <p:sldId id="267" r:id="rId14"/>
  </p:sldIdLst>
  <p:sldSz cx="12188825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5" d="100"/>
          <a:sy n="75" d="100"/>
        </p:scale>
        <p:origin x="72" y="37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4" Type="http://schemas.openxmlformats.org/officeDocument/2006/relationships/image" Target="../media/image6.svg"/></Relationships>
</file>

<file path=ppt/diagrams/_rels/data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svg"/><Relationship Id="rId1" Type="http://schemas.openxmlformats.org/officeDocument/2006/relationships/image" Target="../media/image1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4" Type="http://schemas.openxmlformats.org/officeDocument/2006/relationships/image" Target="../media/image6.svg"/></Relationships>
</file>

<file path=ppt/diagrams/_rels/drawing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svg"/><Relationship Id="rId1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8A649EA-1785-4C76-ADAA-A43434CF398D}" type="doc">
      <dgm:prSet loTypeId="urn:microsoft.com/office/officeart/2005/8/layout/vList2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C39BEB03-04A4-4605-8A38-000D34DD5F70}">
      <dgm:prSet custT="1"/>
      <dgm:spPr/>
      <dgm:t>
        <a:bodyPr/>
        <a:lstStyle/>
        <a:p>
          <a:r>
            <a:rPr lang="en-US" sz="2000" dirty="0"/>
            <a:t>Marks &amp; Spencer (M&amp;S)</a:t>
          </a:r>
          <a:r>
            <a:rPr lang="en-GB" sz="2000" dirty="0"/>
            <a:t>.</a:t>
          </a:r>
          <a:endParaRPr lang="en-US" sz="2000" dirty="0"/>
        </a:p>
      </dgm:t>
    </dgm:pt>
    <dgm:pt modelId="{E2B4E972-BA53-42C0-9831-05D5A08A02D7}" type="parTrans" cxnId="{0C243D89-B7A3-4908-9BAA-8CA099CBEB5B}">
      <dgm:prSet/>
      <dgm:spPr/>
      <dgm:t>
        <a:bodyPr/>
        <a:lstStyle/>
        <a:p>
          <a:endParaRPr lang="en-US"/>
        </a:p>
      </dgm:t>
    </dgm:pt>
    <dgm:pt modelId="{6343EF3F-0CD5-4A7F-95E7-4A7801CBDF0E}" type="sibTrans" cxnId="{0C243D89-B7A3-4908-9BAA-8CA099CBEB5B}">
      <dgm:prSet/>
      <dgm:spPr/>
      <dgm:t>
        <a:bodyPr/>
        <a:lstStyle/>
        <a:p>
          <a:endParaRPr lang="en-US"/>
        </a:p>
      </dgm:t>
    </dgm:pt>
    <dgm:pt modelId="{7BE71A1A-17BA-4C4F-A4A9-A071F5032860}">
      <dgm:prSet custT="1"/>
      <dgm:spPr/>
      <dgm:t>
        <a:bodyPr/>
        <a:lstStyle/>
        <a:p>
          <a:r>
            <a:rPr lang="en-GB" sz="1800" dirty="0"/>
            <a:t>Developing and Managing Individuals and Teams.</a:t>
          </a:r>
          <a:endParaRPr lang="en-US" sz="1800" dirty="0"/>
        </a:p>
      </dgm:t>
    </dgm:pt>
    <dgm:pt modelId="{D75660A9-78B6-4F0D-84BD-C91F752991C9}" type="parTrans" cxnId="{310DF7B4-013D-429D-8BA8-001B8D4F6392}">
      <dgm:prSet/>
      <dgm:spPr/>
      <dgm:t>
        <a:bodyPr/>
        <a:lstStyle/>
        <a:p>
          <a:endParaRPr lang="en-US"/>
        </a:p>
      </dgm:t>
    </dgm:pt>
    <dgm:pt modelId="{779A2067-8A3D-472E-BA63-4BAE059475D6}" type="sibTrans" cxnId="{310DF7B4-013D-429D-8BA8-001B8D4F6392}">
      <dgm:prSet/>
      <dgm:spPr/>
      <dgm:t>
        <a:bodyPr/>
        <a:lstStyle/>
        <a:p>
          <a:endParaRPr lang="en-US"/>
        </a:p>
      </dgm:t>
    </dgm:pt>
    <dgm:pt modelId="{75192137-70F3-4174-A750-3973500C68A9}">
      <dgm:prSet custT="1"/>
      <dgm:spPr/>
      <dgm:t>
        <a:bodyPr/>
        <a:lstStyle/>
        <a:p>
          <a:r>
            <a:rPr lang="en-US" sz="2000" dirty="0"/>
            <a:t>Assessment 1</a:t>
          </a:r>
          <a:r>
            <a:rPr lang="en-GB" sz="2000" dirty="0"/>
            <a:t>.</a:t>
          </a:r>
          <a:endParaRPr lang="en-US" sz="2000" dirty="0"/>
        </a:p>
      </dgm:t>
    </dgm:pt>
    <dgm:pt modelId="{7E2F2412-EEB3-4512-9F8C-6896D8D2F82D}" type="parTrans" cxnId="{23FB48B4-10E6-4951-9144-0604FAC9BD3E}">
      <dgm:prSet/>
      <dgm:spPr/>
      <dgm:t>
        <a:bodyPr/>
        <a:lstStyle/>
        <a:p>
          <a:endParaRPr lang="en-US"/>
        </a:p>
      </dgm:t>
    </dgm:pt>
    <dgm:pt modelId="{375D7B4B-D127-4D62-90CA-B4943D5E66EE}" type="sibTrans" cxnId="{23FB48B4-10E6-4951-9144-0604FAC9BD3E}">
      <dgm:prSet/>
      <dgm:spPr/>
      <dgm:t>
        <a:bodyPr/>
        <a:lstStyle/>
        <a:p>
          <a:endParaRPr lang="en-US"/>
        </a:p>
      </dgm:t>
    </dgm:pt>
    <dgm:pt modelId="{39D7647A-5EB8-4F69-BF61-A6A893370397}">
      <dgm:prSet custT="1"/>
      <dgm:spPr/>
      <dgm:t>
        <a:bodyPr/>
        <a:lstStyle/>
        <a:p>
          <a:r>
            <a:rPr lang="en-US" sz="2000" dirty="0"/>
            <a:t>Prepared by: Kevin Fernando Useche Giron</a:t>
          </a:r>
          <a:r>
            <a:rPr lang="en-GB" sz="1400" dirty="0"/>
            <a:t>.</a:t>
          </a:r>
          <a:endParaRPr lang="en-US" sz="1400" dirty="0"/>
        </a:p>
      </dgm:t>
    </dgm:pt>
    <dgm:pt modelId="{94CBB707-98C2-4930-9F21-9A6C6C2BA0B1}" type="parTrans" cxnId="{C258586A-3CCF-4586-9EDA-C00F4CE3BDEB}">
      <dgm:prSet/>
      <dgm:spPr/>
      <dgm:t>
        <a:bodyPr/>
        <a:lstStyle/>
        <a:p>
          <a:endParaRPr lang="en-US"/>
        </a:p>
      </dgm:t>
    </dgm:pt>
    <dgm:pt modelId="{BECF80C7-9B77-4196-BFC8-5A3C1EA5E85C}" type="sibTrans" cxnId="{C258586A-3CCF-4586-9EDA-C00F4CE3BDEB}">
      <dgm:prSet/>
      <dgm:spPr/>
      <dgm:t>
        <a:bodyPr/>
        <a:lstStyle/>
        <a:p>
          <a:endParaRPr lang="en-US"/>
        </a:p>
      </dgm:t>
    </dgm:pt>
    <dgm:pt modelId="{C3EDF6F6-6C95-4125-A35A-1CE1FA27313A}">
      <dgm:prSet custT="1"/>
      <dgm:spPr/>
      <dgm:t>
        <a:bodyPr/>
        <a:lstStyle/>
        <a:p>
          <a:r>
            <a:rPr lang="en-US" sz="2000" dirty="0"/>
            <a:t>Student Number:</a:t>
          </a:r>
          <a:r>
            <a:rPr lang="en-GB" sz="2000" dirty="0"/>
            <a:t>2441569</a:t>
          </a:r>
          <a:r>
            <a:rPr lang="en-GB" sz="1400" dirty="0"/>
            <a:t>.</a:t>
          </a:r>
          <a:endParaRPr lang="en-US" sz="1400" dirty="0"/>
        </a:p>
      </dgm:t>
    </dgm:pt>
    <dgm:pt modelId="{A618CFAB-0767-44B0-AAB4-A1BDD534EA5B}" type="parTrans" cxnId="{DE08339F-F018-4ED0-B5E7-2E0346ED4710}">
      <dgm:prSet/>
      <dgm:spPr/>
      <dgm:t>
        <a:bodyPr/>
        <a:lstStyle/>
        <a:p>
          <a:endParaRPr lang="en-US"/>
        </a:p>
      </dgm:t>
    </dgm:pt>
    <dgm:pt modelId="{0C24303C-F8BA-40C8-A48A-E64FE8BB10D2}" type="sibTrans" cxnId="{DE08339F-F018-4ED0-B5E7-2E0346ED4710}">
      <dgm:prSet/>
      <dgm:spPr/>
      <dgm:t>
        <a:bodyPr/>
        <a:lstStyle/>
        <a:p>
          <a:endParaRPr lang="en-US"/>
        </a:p>
      </dgm:t>
    </dgm:pt>
    <dgm:pt modelId="{3D7C658A-A872-4781-BA4E-1CD0B388AB3E}">
      <dgm:prSet custT="1"/>
      <dgm:spPr/>
      <dgm:t>
        <a:bodyPr/>
        <a:lstStyle/>
        <a:p>
          <a:r>
            <a:rPr lang="en-US" sz="2000" dirty="0"/>
            <a:t>Lecturer:</a:t>
          </a:r>
          <a:r>
            <a:rPr lang="en-GB" sz="2000" dirty="0"/>
            <a:t>Sukhpreet Grewal</a:t>
          </a:r>
          <a:r>
            <a:rPr lang="en-GB" sz="1400" dirty="0"/>
            <a:t>.</a:t>
          </a:r>
          <a:endParaRPr lang="en-US" sz="1400" dirty="0"/>
        </a:p>
      </dgm:t>
    </dgm:pt>
    <dgm:pt modelId="{E6631FF5-DDC4-40C3-AC13-6F2A9DAFB788}" type="parTrans" cxnId="{AA830275-5EB5-415D-976C-160BD3CE50F2}">
      <dgm:prSet/>
      <dgm:spPr/>
      <dgm:t>
        <a:bodyPr/>
        <a:lstStyle/>
        <a:p>
          <a:endParaRPr lang="en-US"/>
        </a:p>
      </dgm:t>
    </dgm:pt>
    <dgm:pt modelId="{8AAB1E46-C20D-4DB3-9AEC-3C791143D2F7}" type="sibTrans" cxnId="{AA830275-5EB5-415D-976C-160BD3CE50F2}">
      <dgm:prSet/>
      <dgm:spPr/>
      <dgm:t>
        <a:bodyPr/>
        <a:lstStyle/>
        <a:p>
          <a:endParaRPr lang="en-US"/>
        </a:p>
      </dgm:t>
    </dgm:pt>
    <dgm:pt modelId="{CF158FDB-7F6C-455F-A006-1A71D27889B1}" type="pres">
      <dgm:prSet presAssocID="{78A649EA-1785-4C76-ADAA-A43434CF398D}" presName="linear" presStyleCnt="0">
        <dgm:presLayoutVars>
          <dgm:animLvl val="lvl"/>
          <dgm:resizeHandles val="exact"/>
        </dgm:presLayoutVars>
      </dgm:prSet>
      <dgm:spPr/>
    </dgm:pt>
    <dgm:pt modelId="{0770B1E1-609C-4D55-A97C-77F40B5F2C0F}" type="pres">
      <dgm:prSet presAssocID="{C39BEB03-04A4-4605-8A38-000D34DD5F70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8646015E-3401-430D-9CB7-D6B5F4C5DEEB}" type="pres">
      <dgm:prSet presAssocID="{6343EF3F-0CD5-4A7F-95E7-4A7801CBDF0E}" presName="spacer" presStyleCnt="0"/>
      <dgm:spPr/>
    </dgm:pt>
    <dgm:pt modelId="{0AB1BCB7-8E83-463D-B246-A5CC36F79866}" type="pres">
      <dgm:prSet presAssocID="{7BE71A1A-17BA-4C4F-A4A9-A071F5032860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3D072FA2-EF18-4EC3-80D6-FAAE1CE84E65}" type="pres">
      <dgm:prSet presAssocID="{779A2067-8A3D-472E-BA63-4BAE059475D6}" presName="spacer" presStyleCnt="0"/>
      <dgm:spPr/>
    </dgm:pt>
    <dgm:pt modelId="{7C9D123E-73D1-4CCB-AD1D-05DDAAFD2600}" type="pres">
      <dgm:prSet presAssocID="{75192137-70F3-4174-A750-3973500C68A9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05E6E2E5-37D7-4BE6-A4E7-27D07E961C0A}" type="pres">
      <dgm:prSet presAssocID="{375D7B4B-D127-4D62-90CA-B4943D5E66EE}" presName="spacer" presStyleCnt="0"/>
      <dgm:spPr/>
    </dgm:pt>
    <dgm:pt modelId="{C5F399F9-1E22-44C8-8C25-134C28A275AF}" type="pres">
      <dgm:prSet presAssocID="{39D7647A-5EB8-4F69-BF61-A6A893370397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79633858-4CAF-4953-B032-2FD2839BF17A}" type="pres">
      <dgm:prSet presAssocID="{BECF80C7-9B77-4196-BFC8-5A3C1EA5E85C}" presName="spacer" presStyleCnt="0"/>
      <dgm:spPr/>
    </dgm:pt>
    <dgm:pt modelId="{A8D86498-FB07-47AF-9DD4-023EB9061D29}" type="pres">
      <dgm:prSet presAssocID="{C3EDF6F6-6C95-4125-A35A-1CE1FA27313A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CE98002F-44A7-4AA2-BD5F-D286C69ECEB7}" type="pres">
      <dgm:prSet presAssocID="{0C24303C-F8BA-40C8-A48A-E64FE8BB10D2}" presName="spacer" presStyleCnt="0"/>
      <dgm:spPr/>
    </dgm:pt>
    <dgm:pt modelId="{52D53130-0654-4691-9861-14204B62B9BA}" type="pres">
      <dgm:prSet presAssocID="{3D7C658A-A872-4781-BA4E-1CD0B388AB3E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55850140-B35B-45A8-8D7D-9EED27E7ADDA}" type="presOf" srcId="{75192137-70F3-4174-A750-3973500C68A9}" destId="{7C9D123E-73D1-4CCB-AD1D-05DDAAFD2600}" srcOrd="0" destOrd="0" presId="urn:microsoft.com/office/officeart/2005/8/layout/vList2"/>
    <dgm:cxn modelId="{45A5435B-F2EC-425B-BA9D-C3D17FF47FF5}" type="presOf" srcId="{3D7C658A-A872-4781-BA4E-1CD0B388AB3E}" destId="{52D53130-0654-4691-9861-14204B62B9BA}" srcOrd="0" destOrd="0" presId="urn:microsoft.com/office/officeart/2005/8/layout/vList2"/>
    <dgm:cxn modelId="{EF749D64-DB10-45D4-9A57-964638B05F18}" type="presOf" srcId="{78A649EA-1785-4C76-ADAA-A43434CF398D}" destId="{CF158FDB-7F6C-455F-A006-1A71D27889B1}" srcOrd="0" destOrd="0" presId="urn:microsoft.com/office/officeart/2005/8/layout/vList2"/>
    <dgm:cxn modelId="{C258586A-3CCF-4586-9EDA-C00F4CE3BDEB}" srcId="{78A649EA-1785-4C76-ADAA-A43434CF398D}" destId="{39D7647A-5EB8-4F69-BF61-A6A893370397}" srcOrd="3" destOrd="0" parTransId="{94CBB707-98C2-4930-9F21-9A6C6C2BA0B1}" sibTransId="{BECF80C7-9B77-4196-BFC8-5A3C1EA5E85C}"/>
    <dgm:cxn modelId="{E14B4F6C-C9D9-43E4-9C76-E70C5E0C2F06}" type="presOf" srcId="{C3EDF6F6-6C95-4125-A35A-1CE1FA27313A}" destId="{A8D86498-FB07-47AF-9DD4-023EB9061D29}" srcOrd="0" destOrd="0" presId="urn:microsoft.com/office/officeart/2005/8/layout/vList2"/>
    <dgm:cxn modelId="{AA830275-5EB5-415D-976C-160BD3CE50F2}" srcId="{78A649EA-1785-4C76-ADAA-A43434CF398D}" destId="{3D7C658A-A872-4781-BA4E-1CD0B388AB3E}" srcOrd="5" destOrd="0" parTransId="{E6631FF5-DDC4-40C3-AC13-6F2A9DAFB788}" sibTransId="{8AAB1E46-C20D-4DB3-9AEC-3C791143D2F7}"/>
    <dgm:cxn modelId="{179EF988-4895-4E58-868D-7F36101C51A8}" type="presOf" srcId="{7BE71A1A-17BA-4C4F-A4A9-A071F5032860}" destId="{0AB1BCB7-8E83-463D-B246-A5CC36F79866}" srcOrd="0" destOrd="0" presId="urn:microsoft.com/office/officeart/2005/8/layout/vList2"/>
    <dgm:cxn modelId="{0C243D89-B7A3-4908-9BAA-8CA099CBEB5B}" srcId="{78A649EA-1785-4C76-ADAA-A43434CF398D}" destId="{C39BEB03-04A4-4605-8A38-000D34DD5F70}" srcOrd="0" destOrd="0" parTransId="{E2B4E972-BA53-42C0-9831-05D5A08A02D7}" sibTransId="{6343EF3F-0CD5-4A7F-95E7-4A7801CBDF0E}"/>
    <dgm:cxn modelId="{EB7CB699-89C3-4246-A52F-B4130F54BC2E}" type="presOf" srcId="{39D7647A-5EB8-4F69-BF61-A6A893370397}" destId="{C5F399F9-1E22-44C8-8C25-134C28A275AF}" srcOrd="0" destOrd="0" presId="urn:microsoft.com/office/officeart/2005/8/layout/vList2"/>
    <dgm:cxn modelId="{DE08339F-F018-4ED0-B5E7-2E0346ED4710}" srcId="{78A649EA-1785-4C76-ADAA-A43434CF398D}" destId="{C3EDF6F6-6C95-4125-A35A-1CE1FA27313A}" srcOrd="4" destOrd="0" parTransId="{A618CFAB-0767-44B0-AAB4-A1BDD534EA5B}" sibTransId="{0C24303C-F8BA-40C8-A48A-E64FE8BB10D2}"/>
    <dgm:cxn modelId="{23FB48B4-10E6-4951-9144-0604FAC9BD3E}" srcId="{78A649EA-1785-4C76-ADAA-A43434CF398D}" destId="{75192137-70F3-4174-A750-3973500C68A9}" srcOrd="2" destOrd="0" parTransId="{7E2F2412-EEB3-4512-9F8C-6896D8D2F82D}" sibTransId="{375D7B4B-D127-4D62-90CA-B4943D5E66EE}"/>
    <dgm:cxn modelId="{310DF7B4-013D-429D-8BA8-001B8D4F6392}" srcId="{78A649EA-1785-4C76-ADAA-A43434CF398D}" destId="{7BE71A1A-17BA-4C4F-A4A9-A071F5032860}" srcOrd="1" destOrd="0" parTransId="{D75660A9-78B6-4F0D-84BD-C91F752991C9}" sibTransId="{779A2067-8A3D-472E-BA63-4BAE059475D6}"/>
    <dgm:cxn modelId="{5A1063CE-2F5F-4795-BAC1-736B1552242A}" type="presOf" srcId="{C39BEB03-04A4-4605-8A38-000D34DD5F70}" destId="{0770B1E1-609C-4D55-A97C-77F40B5F2C0F}" srcOrd="0" destOrd="0" presId="urn:microsoft.com/office/officeart/2005/8/layout/vList2"/>
    <dgm:cxn modelId="{ED3D61D6-3DDA-4E5E-8FA0-01AFDB9BFEF7}" type="presParOf" srcId="{CF158FDB-7F6C-455F-A006-1A71D27889B1}" destId="{0770B1E1-609C-4D55-A97C-77F40B5F2C0F}" srcOrd="0" destOrd="0" presId="urn:microsoft.com/office/officeart/2005/8/layout/vList2"/>
    <dgm:cxn modelId="{5BA4CA9A-9592-4457-82D1-E67FBCA57305}" type="presParOf" srcId="{CF158FDB-7F6C-455F-A006-1A71D27889B1}" destId="{8646015E-3401-430D-9CB7-D6B5F4C5DEEB}" srcOrd="1" destOrd="0" presId="urn:microsoft.com/office/officeart/2005/8/layout/vList2"/>
    <dgm:cxn modelId="{12522728-DE4D-4599-8FFB-9DF9C47B68EA}" type="presParOf" srcId="{CF158FDB-7F6C-455F-A006-1A71D27889B1}" destId="{0AB1BCB7-8E83-463D-B246-A5CC36F79866}" srcOrd="2" destOrd="0" presId="urn:microsoft.com/office/officeart/2005/8/layout/vList2"/>
    <dgm:cxn modelId="{89E82CE0-19A7-4035-9CA7-5E05AD1452E6}" type="presParOf" srcId="{CF158FDB-7F6C-455F-A006-1A71D27889B1}" destId="{3D072FA2-EF18-4EC3-80D6-FAAE1CE84E65}" srcOrd="3" destOrd="0" presId="urn:microsoft.com/office/officeart/2005/8/layout/vList2"/>
    <dgm:cxn modelId="{98CADC05-8ED2-410B-A255-EE3A0B25EB54}" type="presParOf" srcId="{CF158FDB-7F6C-455F-A006-1A71D27889B1}" destId="{7C9D123E-73D1-4CCB-AD1D-05DDAAFD2600}" srcOrd="4" destOrd="0" presId="urn:microsoft.com/office/officeart/2005/8/layout/vList2"/>
    <dgm:cxn modelId="{30782139-E6A5-4BD8-94D7-0D12B6E523A0}" type="presParOf" srcId="{CF158FDB-7F6C-455F-A006-1A71D27889B1}" destId="{05E6E2E5-37D7-4BE6-A4E7-27D07E961C0A}" srcOrd="5" destOrd="0" presId="urn:microsoft.com/office/officeart/2005/8/layout/vList2"/>
    <dgm:cxn modelId="{3ED2DC52-233B-492A-A794-529E0643DC0D}" type="presParOf" srcId="{CF158FDB-7F6C-455F-A006-1A71D27889B1}" destId="{C5F399F9-1E22-44C8-8C25-134C28A275AF}" srcOrd="6" destOrd="0" presId="urn:microsoft.com/office/officeart/2005/8/layout/vList2"/>
    <dgm:cxn modelId="{8BB82166-16C2-4153-B4B4-BA0CE3DBF223}" type="presParOf" srcId="{CF158FDB-7F6C-455F-A006-1A71D27889B1}" destId="{79633858-4CAF-4953-B032-2FD2839BF17A}" srcOrd="7" destOrd="0" presId="urn:microsoft.com/office/officeart/2005/8/layout/vList2"/>
    <dgm:cxn modelId="{2388FF94-28BA-4ABA-804D-9365C4D6956A}" type="presParOf" srcId="{CF158FDB-7F6C-455F-A006-1A71D27889B1}" destId="{A8D86498-FB07-47AF-9DD4-023EB9061D29}" srcOrd="8" destOrd="0" presId="urn:microsoft.com/office/officeart/2005/8/layout/vList2"/>
    <dgm:cxn modelId="{3262D341-8CCB-43FF-9451-C94E970471B2}" type="presParOf" srcId="{CF158FDB-7F6C-455F-A006-1A71D27889B1}" destId="{CE98002F-44A7-4AA2-BD5F-D286C69ECEB7}" srcOrd="9" destOrd="0" presId="urn:microsoft.com/office/officeart/2005/8/layout/vList2"/>
    <dgm:cxn modelId="{98C571E7-AA3A-4ECA-A878-E4C63766797D}" type="presParOf" srcId="{CF158FDB-7F6C-455F-A006-1A71D27889B1}" destId="{52D53130-0654-4691-9861-14204B62B9BA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842F5FD-17A0-4596-994B-31533373DB23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E28EAE35-0573-4691-B2C6-2F06743CBC12}">
      <dgm:prSet custT="1"/>
      <dgm:spPr/>
      <dgm:t>
        <a:bodyPr/>
        <a:lstStyle/>
        <a:p>
          <a:r>
            <a:rPr lang="en-GB" sz="1800" b="1" dirty="0"/>
            <a:t>Job Analysis:</a:t>
          </a:r>
          <a:r>
            <a:rPr lang="en-GB" sz="1800" dirty="0"/>
            <a:t> Identifies the knowledge, skills, abilities, and responsibilities required to perform the role effectively. It provides the foundation for recruitment and selection decisions.</a:t>
          </a:r>
          <a:endParaRPr lang="en-US" sz="1800" dirty="0"/>
        </a:p>
      </dgm:t>
    </dgm:pt>
    <dgm:pt modelId="{6B5C95F6-C0B7-4EDA-86B2-8344BE3AE18A}" type="parTrans" cxnId="{75DD0287-3664-4640-A5D1-EE950D357DB9}">
      <dgm:prSet/>
      <dgm:spPr/>
      <dgm:t>
        <a:bodyPr/>
        <a:lstStyle/>
        <a:p>
          <a:endParaRPr lang="en-US"/>
        </a:p>
      </dgm:t>
    </dgm:pt>
    <dgm:pt modelId="{DF6D54AB-43E8-404A-BF5C-E65DF99137A3}" type="sibTrans" cxnId="{75DD0287-3664-4640-A5D1-EE950D357DB9}">
      <dgm:prSet/>
      <dgm:spPr/>
      <dgm:t>
        <a:bodyPr/>
        <a:lstStyle/>
        <a:p>
          <a:endParaRPr lang="en-US"/>
        </a:p>
      </dgm:t>
    </dgm:pt>
    <dgm:pt modelId="{1C40D413-DE57-4CA2-94BA-3FB4BEC431FF}">
      <dgm:prSet/>
      <dgm:spPr/>
      <dgm:t>
        <a:bodyPr/>
        <a:lstStyle/>
        <a:p>
          <a:r>
            <a:rPr lang="en-GB" b="1"/>
            <a:t>Job Description:</a:t>
          </a:r>
          <a:r>
            <a:rPr lang="en-GB"/>
            <a:t> Defines the main duties, responsibilities, reporting relationships, and key tasks associated with the position.</a:t>
          </a:r>
          <a:endParaRPr lang="en-US"/>
        </a:p>
      </dgm:t>
    </dgm:pt>
    <dgm:pt modelId="{CE59C557-1154-4C8C-A862-23BBDF3B092D}" type="parTrans" cxnId="{6D5F294E-2C41-4C4B-BA08-97F95434BBDB}">
      <dgm:prSet/>
      <dgm:spPr/>
      <dgm:t>
        <a:bodyPr/>
        <a:lstStyle/>
        <a:p>
          <a:endParaRPr lang="en-US"/>
        </a:p>
      </dgm:t>
    </dgm:pt>
    <dgm:pt modelId="{42E958BE-4C7A-46D2-8A36-D3125E298A89}" type="sibTrans" cxnId="{6D5F294E-2C41-4C4B-BA08-97F95434BBDB}">
      <dgm:prSet/>
      <dgm:spPr/>
      <dgm:t>
        <a:bodyPr/>
        <a:lstStyle/>
        <a:p>
          <a:endParaRPr lang="en-US"/>
        </a:p>
      </dgm:t>
    </dgm:pt>
    <dgm:pt modelId="{6DAFEF13-C873-4AAB-9EE1-E6050F204D85}">
      <dgm:prSet/>
      <dgm:spPr/>
      <dgm:t>
        <a:bodyPr/>
        <a:lstStyle/>
        <a:p>
          <a:r>
            <a:rPr lang="en-GB" b="1"/>
            <a:t>Person Specification:</a:t>
          </a:r>
          <a:r>
            <a:rPr lang="en-GB"/>
            <a:t> Describes the qualifications, experience, competencies, skills, and personal behaviours required for a candidate to perform the role successfully.</a:t>
          </a:r>
          <a:endParaRPr lang="en-US"/>
        </a:p>
      </dgm:t>
    </dgm:pt>
    <dgm:pt modelId="{DD668DF5-EC94-44D5-AA8D-1794E5E8491C}" type="parTrans" cxnId="{8C7BA385-669A-42AB-8A4D-3B4D3FF90E72}">
      <dgm:prSet/>
      <dgm:spPr/>
      <dgm:t>
        <a:bodyPr/>
        <a:lstStyle/>
        <a:p>
          <a:endParaRPr lang="en-US"/>
        </a:p>
      </dgm:t>
    </dgm:pt>
    <dgm:pt modelId="{3F9AF3BC-3706-4579-9B88-1930DD5672DA}" type="sibTrans" cxnId="{8C7BA385-669A-42AB-8A4D-3B4D3FF90E72}">
      <dgm:prSet/>
      <dgm:spPr/>
      <dgm:t>
        <a:bodyPr/>
        <a:lstStyle/>
        <a:p>
          <a:endParaRPr lang="en-US"/>
        </a:p>
      </dgm:t>
    </dgm:pt>
    <dgm:pt modelId="{C1CC69A1-82B9-4E7B-B9C5-444D540C2E5E}">
      <dgm:prSet/>
      <dgm:spPr/>
      <dgm:t>
        <a:bodyPr/>
        <a:lstStyle/>
        <a:p>
          <a:r>
            <a:rPr lang="en-GB" b="1"/>
            <a:t>Advertisement Platforms:</a:t>
          </a:r>
          <a:r>
            <a:rPr lang="en-GB"/>
            <a:t> Vacancies can be advertised through LinkedIn, the M&amp;S Careers website, Indeed, and Graduate Programme platforms to attract a diverse pool of qualified candidates.</a:t>
          </a:r>
          <a:endParaRPr lang="en-US"/>
        </a:p>
      </dgm:t>
    </dgm:pt>
    <dgm:pt modelId="{70FA8A5A-1A82-4099-91E9-AD8D6D3189AE}" type="parTrans" cxnId="{59F1EA30-6301-4878-BB74-6D600BABB2A3}">
      <dgm:prSet/>
      <dgm:spPr/>
      <dgm:t>
        <a:bodyPr/>
        <a:lstStyle/>
        <a:p>
          <a:endParaRPr lang="en-US"/>
        </a:p>
      </dgm:t>
    </dgm:pt>
    <dgm:pt modelId="{115DFC40-A80E-4E44-BD1F-88399267CA7F}" type="sibTrans" cxnId="{59F1EA30-6301-4878-BB74-6D600BABB2A3}">
      <dgm:prSet/>
      <dgm:spPr/>
      <dgm:t>
        <a:bodyPr/>
        <a:lstStyle/>
        <a:p>
          <a:endParaRPr lang="en-US"/>
        </a:p>
      </dgm:t>
    </dgm:pt>
    <dgm:pt modelId="{77CDC441-2F7F-4BAC-93B9-56ECEBCC16A8}" type="pres">
      <dgm:prSet presAssocID="{1842F5FD-17A0-4596-994B-31533373DB23}" presName="root" presStyleCnt="0">
        <dgm:presLayoutVars>
          <dgm:dir/>
          <dgm:resizeHandles val="exact"/>
        </dgm:presLayoutVars>
      </dgm:prSet>
      <dgm:spPr/>
    </dgm:pt>
    <dgm:pt modelId="{40040947-CD4A-4586-85F1-A757531E64BD}" type="pres">
      <dgm:prSet presAssocID="{E28EAE35-0573-4691-B2C6-2F06743CBC12}" presName="compNode" presStyleCnt="0"/>
      <dgm:spPr/>
    </dgm:pt>
    <dgm:pt modelId="{93960370-2807-4D2C-8A33-CC06AE6B3BF4}" type="pres">
      <dgm:prSet presAssocID="{E28EAE35-0573-4691-B2C6-2F06743CBC12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lder"/>
        </a:ext>
      </dgm:extLst>
    </dgm:pt>
    <dgm:pt modelId="{6A24EB20-36E4-4D71-B79E-9870DC9FAEB4}" type="pres">
      <dgm:prSet presAssocID="{E28EAE35-0573-4691-B2C6-2F06743CBC12}" presName="spaceRect" presStyleCnt="0"/>
      <dgm:spPr/>
    </dgm:pt>
    <dgm:pt modelId="{4BB653EA-35C5-4DFC-83DD-38E7107C1CCA}" type="pres">
      <dgm:prSet presAssocID="{E28EAE35-0573-4691-B2C6-2F06743CBC12}" presName="textRect" presStyleLbl="revTx" presStyleIdx="0" presStyleCnt="4">
        <dgm:presLayoutVars>
          <dgm:chMax val="1"/>
          <dgm:chPref val="1"/>
        </dgm:presLayoutVars>
      </dgm:prSet>
      <dgm:spPr/>
    </dgm:pt>
    <dgm:pt modelId="{901240DD-0D92-4B02-9025-A4B4DC4C1D4C}" type="pres">
      <dgm:prSet presAssocID="{DF6D54AB-43E8-404A-BF5C-E65DF99137A3}" presName="sibTrans" presStyleCnt="0"/>
      <dgm:spPr/>
    </dgm:pt>
    <dgm:pt modelId="{8D76F78E-E79F-4305-ACF9-D2840C2142A1}" type="pres">
      <dgm:prSet presAssocID="{1C40D413-DE57-4CA2-94BA-3FB4BEC431FF}" presName="compNode" presStyleCnt="0"/>
      <dgm:spPr/>
    </dgm:pt>
    <dgm:pt modelId="{DFEF624B-3D27-4A61-848C-C114F379C90B}" type="pres">
      <dgm:prSet presAssocID="{1C40D413-DE57-4CA2-94BA-3FB4BEC431FF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CD882BF3-DB0D-4BBC-9E4A-911AD9646EA4}" type="pres">
      <dgm:prSet presAssocID="{1C40D413-DE57-4CA2-94BA-3FB4BEC431FF}" presName="spaceRect" presStyleCnt="0"/>
      <dgm:spPr/>
    </dgm:pt>
    <dgm:pt modelId="{E9616631-52DB-4EEA-ADA8-E1E9C4DA2758}" type="pres">
      <dgm:prSet presAssocID="{1C40D413-DE57-4CA2-94BA-3FB4BEC431FF}" presName="textRect" presStyleLbl="revTx" presStyleIdx="1" presStyleCnt="4">
        <dgm:presLayoutVars>
          <dgm:chMax val="1"/>
          <dgm:chPref val="1"/>
        </dgm:presLayoutVars>
      </dgm:prSet>
      <dgm:spPr/>
    </dgm:pt>
    <dgm:pt modelId="{85913290-4303-4120-8ED7-2E9B183B3673}" type="pres">
      <dgm:prSet presAssocID="{42E958BE-4C7A-46D2-8A36-D3125E298A89}" presName="sibTrans" presStyleCnt="0"/>
      <dgm:spPr/>
    </dgm:pt>
    <dgm:pt modelId="{57EA193B-2CF5-4CA2-8653-7D130F63CC29}" type="pres">
      <dgm:prSet presAssocID="{6DAFEF13-C873-4AAB-9EE1-E6050F204D85}" presName="compNode" presStyleCnt="0"/>
      <dgm:spPr/>
    </dgm:pt>
    <dgm:pt modelId="{2A2E9841-326B-47D7-96EC-3E3969AA1B95}" type="pres">
      <dgm:prSet presAssocID="{6DAFEF13-C873-4AAB-9EE1-E6050F204D85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14FCCE50-CC09-44FE-A7B3-34FDB53E49A2}" type="pres">
      <dgm:prSet presAssocID="{6DAFEF13-C873-4AAB-9EE1-E6050F204D85}" presName="spaceRect" presStyleCnt="0"/>
      <dgm:spPr/>
    </dgm:pt>
    <dgm:pt modelId="{B8A17E42-77AB-49EF-8176-382F2B75D335}" type="pres">
      <dgm:prSet presAssocID="{6DAFEF13-C873-4AAB-9EE1-E6050F204D85}" presName="textRect" presStyleLbl="revTx" presStyleIdx="2" presStyleCnt="4">
        <dgm:presLayoutVars>
          <dgm:chMax val="1"/>
          <dgm:chPref val="1"/>
        </dgm:presLayoutVars>
      </dgm:prSet>
      <dgm:spPr/>
    </dgm:pt>
    <dgm:pt modelId="{6ACE4B8F-D2B9-462F-8D44-24DD9903419E}" type="pres">
      <dgm:prSet presAssocID="{3F9AF3BC-3706-4579-9B88-1930DD5672DA}" presName="sibTrans" presStyleCnt="0"/>
      <dgm:spPr/>
    </dgm:pt>
    <dgm:pt modelId="{8B9D54C9-EA0A-47B3-A8AE-A929F2648C5F}" type="pres">
      <dgm:prSet presAssocID="{C1CC69A1-82B9-4E7B-B9C5-444D540C2E5E}" presName="compNode" presStyleCnt="0"/>
      <dgm:spPr/>
    </dgm:pt>
    <dgm:pt modelId="{8C4A8684-3D50-48E9-A5F3-E5DB676FF7AC}" type="pres">
      <dgm:prSet presAssocID="{C1CC69A1-82B9-4E7B-B9C5-444D540C2E5E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72EFEA5E-C4EA-4DED-B5FB-4ED68F2F7C82}" type="pres">
      <dgm:prSet presAssocID="{C1CC69A1-82B9-4E7B-B9C5-444D540C2E5E}" presName="spaceRect" presStyleCnt="0"/>
      <dgm:spPr/>
    </dgm:pt>
    <dgm:pt modelId="{04324C58-11A7-4307-B9B4-56D3AC039D2C}" type="pres">
      <dgm:prSet presAssocID="{C1CC69A1-82B9-4E7B-B9C5-444D540C2E5E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467A2523-D129-4E72-9EC9-B21BCE2BFD2C}" type="presOf" srcId="{E28EAE35-0573-4691-B2C6-2F06743CBC12}" destId="{4BB653EA-35C5-4DFC-83DD-38E7107C1CCA}" srcOrd="0" destOrd="0" presId="urn:microsoft.com/office/officeart/2018/2/layout/IconLabelList"/>
    <dgm:cxn modelId="{D009AA2B-A488-4D37-B25F-BB12B85D2B0F}" type="presOf" srcId="{C1CC69A1-82B9-4E7B-B9C5-444D540C2E5E}" destId="{04324C58-11A7-4307-B9B4-56D3AC039D2C}" srcOrd="0" destOrd="0" presId="urn:microsoft.com/office/officeart/2018/2/layout/IconLabelList"/>
    <dgm:cxn modelId="{59F1EA30-6301-4878-BB74-6D600BABB2A3}" srcId="{1842F5FD-17A0-4596-994B-31533373DB23}" destId="{C1CC69A1-82B9-4E7B-B9C5-444D540C2E5E}" srcOrd="3" destOrd="0" parTransId="{70FA8A5A-1A82-4099-91E9-AD8D6D3189AE}" sibTransId="{115DFC40-A80E-4E44-BD1F-88399267CA7F}"/>
    <dgm:cxn modelId="{8B0A845E-33E6-407D-A16A-31F9275EB643}" type="presOf" srcId="{6DAFEF13-C873-4AAB-9EE1-E6050F204D85}" destId="{B8A17E42-77AB-49EF-8176-382F2B75D335}" srcOrd="0" destOrd="0" presId="urn:microsoft.com/office/officeart/2018/2/layout/IconLabelList"/>
    <dgm:cxn modelId="{6D5F294E-2C41-4C4B-BA08-97F95434BBDB}" srcId="{1842F5FD-17A0-4596-994B-31533373DB23}" destId="{1C40D413-DE57-4CA2-94BA-3FB4BEC431FF}" srcOrd="1" destOrd="0" parTransId="{CE59C557-1154-4C8C-A862-23BBDF3B092D}" sibTransId="{42E958BE-4C7A-46D2-8A36-D3125E298A89}"/>
    <dgm:cxn modelId="{8C7BA385-669A-42AB-8A4D-3B4D3FF90E72}" srcId="{1842F5FD-17A0-4596-994B-31533373DB23}" destId="{6DAFEF13-C873-4AAB-9EE1-E6050F204D85}" srcOrd="2" destOrd="0" parTransId="{DD668DF5-EC94-44D5-AA8D-1794E5E8491C}" sibTransId="{3F9AF3BC-3706-4579-9B88-1930DD5672DA}"/>
    <dgm:cxn modelId="{75DD0287-3664-4640-A5D1-EE950D357DB9}" srcId="{1842F5FD-17A0-4596-994B-31533373DB23}" destId="{E28EAE35-0573-4691-B2C6-2F06743CBC12}" srcOrd="0" destOrd="0" parTransId="{6B5C95F6-C0B7-4EDA-86B2-8344BE3AE18A}" sibTransId="{DF6D54AB-43E8-404A-BF5C-E65DF99137A3}"/>
    <dgm:cxn modelId="{5256A58D-6BB5-4BF9-866E-6437C4B05F43}" type="presOf" srcId="{1C40D413-DE57-4CA2-94BA-3FB4BEC431FF}" destId="{E9616631-52DB-4EEA-ADA8-E1E9C4DA2758}" srcOrd="0" destOrd="0" presId="urn:microsoft.com/office/officeart/2018/2/layout/IconLabelList"/>
    <dgm:cxn modelId="{692C45DB-E1E2-49A6-8AF4-B607842218D9}" type="presOf" srcId="{1842F5FD-17A0-4596-994B-31533373DB23}" destId="{77CDC441-2F7F-4BAC-93B9-56ECEBCC16A8}" srcOrd="0" destOrd="0" presId="urn:microsoft.com/office/officeart/2018/2/layout/IconLabelList"/>
    <dgm:cxn modelId="{AA7C8F00-142C-4A3E-BCE0-28F9E9C5B24E}" type="presParOf" srcId="{77CDC441-2F7F-4BAC-93B9-56ECEBCC16A8}" destId="{40040947-CD4A-4586-85F1-A757531E64BD}" srcOrd="0" destOrd="0" presId="urn:microsoft.com/office/officeart/2018/2/layout/IconLabelList"/>
    <dgm:cxn modelId="{B49C9DB3-0963-4F1E-B507-98805D2320D2}" type="presParOf" srcId="{40040947-CD4A-4586-85F1-A757531E64BD}" destId="{93960370-2807-4D2C-8A33-CC06AE6B3BF4}" srcOrd="0" destOrd="0" presId="urn:microsoft.com/office/officeart/2018/2/layout/IconLabelList"/>
    <dgm:cxn modelId="{F75CA7FF-A044-47E9-A52E-91B93AF55EA6}" type="presParOf" srcId="{40040947-CD4A-4586-85F1-A757531E64BD}" destId="{6A24EB20-36E4-4D71-B79E-9870DC9FAEB4}" srcOrd="1" destOrd="0" presId="urn:microsoft.com/office/officeart/2018/2/layout/IconLabelList"/>
    <dgm:cxn modelId="{70B35BC5-01A8-4402-A669-4D5516164F54}" type="presParOf" srcId="{40040947-CD4A-4586-85F1-A757531E64BD}" destId="{4BB653EA-35C5-4DFC-83DD-38E7107C1CCA}" srcOrd="2" destOrd="0" presId="urn:microsoft.com/office/officeart/2018/2/layout/IconLabelList"/>
    <dgm:cxn modelId="{1539C37A-3726-4244-B625-EACE7216AF47}" type="presParOf" srcId="{77CDC441-2F7F-4BAC-93B9-56ECEBCC16A8}" destId="{901240DD-0D92-4B02-9025-A4B4DC4C1D4C}" srcOrd="1" destOrd="0" presId="urn:microsoft.com/office/officeart/2018/2/layout/IconLabelList"/>
    <dgm:cxn modelId="{FE616386-10FE-40F8-8B60-DF5CA2F2656F}" type="presParOf" srcId="{77CDC441-2F7F-4BAC-93B9-56ECEBCC16A8}" destId="{8D76F78E-E79F-4305-ACF9-D2840C2142A1}" srcOrd="2" destOrd="0" presId="urn:microsoft.com/office/officeart/2018/2/layout/IconLabelList"/>
    <dgm:cxn modelId="{1FDE2CE2-344A-4AEC-978C-3D8B496719C4}" type="presParOf" srcId="{8D76F78E-E79F-4305-ACF9-D2840C2142A1}" destId="{DFEF624B-3D27-4A61-848C-C114F379C90B}" srcOrd="0" destOrd="0" presId="urn:microsoft.com/office/officeart/2018/2/layout/IconLabelList"/>
    <dgm:cxn modelId="{B1FFCE1E-1CBE-491B-ADB0-92DB108A4ADF}" type="presParOf" srcId="{8D76F78E-E79F-4305-ACF9-D2840C2142A1}" destId="{CD882BF3-DB0D-4BBC-9E4A-911AD9646EA4}" srcOrd="1" destOrd="0" presId="urn:microsoft.com/office/officeart/2018/2/layout/IconLabelList"/>
    <dgm:cxn modelId="{14761664-1B6C-41BA-9740-E40F489CF3BF}" type="presParOf" srcId="{8D76F78E-E79F-4305-ACF9-D2840C2142A1}" destId="{E9616631-52DB-4EEA-ADA8-E1E9C4DA2758}" srcOrd="2" destOrd="0" presId="urn:microsoft.com/office/officeart/2018/2/layout/IconLabelList"/>
    <dgm:cxn modelId="{77B346AF-DC25-479B-B0E6-D9A7DD61767E}" type="presParOf" srcId="{77CDC441-2F7F-4BAC-93B9-56ECEBCC16A8}" destId="{85913290-4303-4120-8ED7-2E9B183B3673}" srcOrd="3" destOrd="0" presId="urn:microsoft.com/office/officeart/2018/2/layout/IconLabelList"/>
    <dgm:cxn modelId="{BE8C73BB-8681-40FE-ABA3-031DA67F6C56}" type="presParOf" srcId="{77CDC441-2F7F-4BAC-93B9-56ECEBCC16A8}" destId="{57EA193B-2CF5-4CA2-8653-7D130F63CC29}" srcOrd="4" destOrd="0" presId="urn:microsoft.com/office/officeart/2018/2/layout/IconLabelList"/>
    <dgm:cxn modelId="{A939F2A7-8001-4A82-B9BB-5AC706A5EAC1}" type="presParOf" srcId="{57EA193B-2CF5-4CA2-8653-7D130F63CC29}" destId="{2A2E9841-326B-47D7-96EC-3E3969AA1B95}" srcOrd="0" destOrd="0" presId="urn:microsoft.com/office/officeart/2018/2/layout/IconLabelList"/>
    <dgm:cxn modelId="{591C4DDC-E1DB-4D79-A7BE-1F9C70DFAB0C}" type="presParOf" srcId="{57EA193B-2CF5-4CA2-8653-7D130F63CC29}" destId="{14FCCE50-CC09-44FE-A7B3-34FDB53E49A2}" srcOrd="1" destOrd="0" presId="urn:microsoft.com/office/officeart/2018/2/layout/IconLabelList"/>
    <dgm:cxn modelId="{A0A53BB0-8A1C-484B-843F-7597747CFD5B}" type="presParOf" srcId="{57EA193B-2CF5-4CA2-8653-7D130F63CC29}" destId="{B8A17E42-77AB-49EF-8176-382F2B75D335}" srcOrd="2" destOrd="0" presId="urn:microsoft.com/office/officeart/2018/2/layout/IconLabelList"/>
    <dgm:cxn modelId="{93909E22-6A26-40FA-9314-DFEE02AC2D08}" type="presParOf" srcId="{77CDC441-2F7F-4BAC-93B9-56ECEBCC16A8}" destId="{6ACE4B8F-D2B9-462F-8D44-24DD9903419E}" srcOrd="5" destOrd="0" presId="urn:microsoft.com/office/officeart/2018/2/layout/IconLabelList"/>
    <dgm:cxn modelId="{911EA75E-85C9-4F1E-B65A-9252C3A76F8F}" type="presParOf" srcId="{77CDC441-2F7F-4BAC-93B9-56ECEBCC16A8}" destId="{8B9D54C9-EA0A-47B3-A8AE-A929F2648C5F}" srcOrd="6" destOrd="0" presId="urn:microsoft.com/office/officeart/2018/2/layout/IconLabelList"/>
    <dgm:cxn modelId="{0BCEF26C-15F1-42C0-952F-300A495BA5F8}" type="presParOf" srcId="{8B9D54C9-EA0A-47B3-A8AE-A929F2648C5F}" destId="{8C4A8684-3D50-48E9-A5F3-E5DB676FF7AC}" srcOrd="0" destOrd="0" presId="urn:microsoft.com/office/officeart/2018/2/layout/IconLabelList"/>
    <dgm:cxn modelId="{5158FF4E-F344-4F05-874F-471A61EA7535}" type="presParOf" srcId="{8B9D54C9-EA0A-47B3-A8AE-A929F2648C5F}" destId="{72EFEA5E-C4EA-4DED-B5FB-4ED68F2F7C82}" srcOrd="1" destOrd="0" presId="urn:microsoft.com/office/officeart/2018/2/layout/IconLabelList"/>
    <dgm:cxn modelId="{241E6798-4071-4F29-B847-FE04D51A1AF0}" type="presParOf" srcId="{8B9D54C9-EA0A-47B3-A8AE-A929F2648C5F}" destId="{04324C58-11A7-4307-B9B4-56D3AC039D2C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2126BA9-D13D-4AEB-9725-60AF495C2B4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C8BA119-6B2C-45F4-AC6F-FBD919A87DB4}">
      <dgm:prSet/>
      <dgm:spPr/>
      <dgm:t>
        <a:bodyPr/>
        <a:lstStyle/>
        <a:p>
          <a:r>
            <a:rPr lang="en-US" dirty="0"/>
            <a:t>Assesses leadership, teamwork, adaptability and digital skills.</a:t>
          </a:r>
        </a:p>
      </dgm:t>
    </dgm:pt>
    <dgm:pt modelId="{E2023543-D161-474E-99FD-A93ECE3B8A44}" type="parTrans" cxnId="{30781ED4-98F8-4A23-8859-F6EB6C4CABF7}">
      <dgm:prSet/>
      <dgm:spPr/>
      <dgm:t>
        <a:bodyPr/>
        <a:lstStyle/>
        <a:p>
          <a:endParaRPr lang="en-US"/>
        </a:p>
      </dgm:t>
    </dgm:pt>
    <dgm:pt modelId="{062DD220-08F9-44E1-8E94-F604EB0F1B5F}" type="sibTrans" cxnId="{30781ED4-98F8-4A23-8859-F6EB6C4CABF7}">
      <dgm:prSet/>
      <dgm:spPr/>
      <dgm:t>
        <a:bodyPr/>
        <a:lstStyle/>
        <a:p>
          <a:endParaRPr lang="en-US"/>
        </a:p>
      </dgm:t>
    </dgm:pt>
    <dgm:pt modelId="{19715D72-731E-463A-A13D-8E29F4C5C729}">
      <dgm:prSet/>
      <dgm:spPr/>
      <dgm:t>
        <a:bodyPr/>
        <a:lstStyle/>
        <a:p>
          <a:r>
            <a:rPr lang="en-US"/>
            <a:t>Example: Tell me about a time you managed organisational change.</a:t>
          </a:r>
        </a:p>
      </dgm:t>
    </dgm:pt>
    <dgm:pt modelId="{E3FEC9C5-3748-40B5-B3DC-C57BAEAF9488}" type="parTrans" cxnId="{BDB3D5B3-D6E2-4599-9460-A935542ED39B}">
      <dgm:prSet/>
      <dgm:spPr/>
      <dgm:t>
        <a:bodyPr/>
        <a:lstStyle/>
        <a:p>
          <a:endParaRPr lang="en-US"/>
        </a:p>
      </dgm:t>
    </dgm:pt>
    <dgm:pt modelId="{0190F0C1-82F5-4435-BA09-68FE4599A882}" type="sibTrans" cxnId="{BDB3D5B3-D6E2-4599-9460-A935542ED39B}">
      <dgm:prSet/>
      <dgm:spPr/>
      <dgm:t>
        <a:bodyPr/>
        <a:lstStyle/>
        <a:p>
          <a:endParaRPr lang="en-US"/>
        </a:p>
      </dgm:t>
    </dgm:pt>
    <dgm:pt modelId="{658B1537-AAE1-4415-A008-E3D12F34AF63}">
      <dgm:prSet/>
      <dgm:spPr/>
      <dgm:t>
        <a:bodyPr/>
        <a:lstStyle/>
        <a:p>
          <a:r>
            <a:rPr lang="en-US"/>
            <a:t>Recommended for Change Managers and Project Managers.</a:t>
          </a:r>
        </a:p>
      </dgm:t>
    </dgm:pt>
    <dgm:pt modelId="{F4CCC60B-7804-4DC8-BA55-866ED60C53BC}" type="parTrans" cxnId="{B2393F4E-6B4F-45B3-B11A-6DA62E45DA34}">
      <dgm:prSet/>
      <dgm:spPr/>
      <dgm:t>
        <a:bodyPr/>
        <a:lstStyle/>
        <a:p>
          <a:endParaRPr lang="en-US"/>
        </a:p>
      </dgm:t>
    </dgm:pt>
    <dgm:pt modelId="{5DACD5D0-7F71-4DFB-B0D6-98B0000408F2}" type="sibTrans" cxnId="{B2393F4E-6B4F-45B3-B11A-6DA62E45DA34}">
      <dgm:prSet/>
      <dgm:spPr/>
      <dgm:t>
        <a:bodyPr/>
        <a:lstStyle/>
        <a:p>
          <a:endParaRPr lang="en-US"/>
        </a:p>
      </dgm:t>
    </dgm:pt>
    <dgm:pt modelId="{FD2DFD91-81BA-4D00-8509-32980043BB97}" type="pres">
      <dgm:prSet presAssocID="{52126BA9-D13D-4AEB-9725-60AF495C2B49}" presName="linear" presStyleCnt="0">
        <dgm:presLayoutVars>
          <dgm:animLvl val="lvl"/>
          <dgm:resizeHandles val="exact"/>
        </dgm:presLayoutVars>
      </dgm:prSet>
      <dgm:spPr/>
    </dgm:pt>
    <dgm:pt modelId="{BB56F3DF-DF82-464E-A8E9-064699115B89}" type="pres">
      <dgm:prSet presAssocID="{9C8BA119-6B2C-45F4-AC6F-FBD919A87DB4}" presName="parentText" presStyleLbl="node1" presStyleIdx="0" presStyleCnt="3" custLinFactNeighborY="-10937">
        <dgm:presLayoutVars>
          <dgm:chMax val="0"/>
          <dgm:bulletEnabled val="1"/>
        </dgm:presLayoutVars>
      </dgm:prSet>
      <dgm:spPr/>
    </dgm:pt>
    <dgm:pt modelId="{4D09AEA8-467B-41B4-B736-2CA592671A4F}" type="pres">
      <dgm:prSet presAssocID="{062DD220-08F9-44E1-8E94-F604EB0F1B5F}" presName="spacer" presStyleCnt="0"/>
      <dgm:spPr/>
    </dgm:pt>
    <dgm:pt modelId="{017C4456-822C-4A01-975D-4C33E2BA8484}" type="pres">
      <dgm:prSet presAssocID="{19715D72-731E-463A-A13D-8E29F4C5C72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8B1CD37E-71E9-427C-9C8E-FF963174774B}" type="pres">
      <dgm:prSet presAssocID="{0190F0C1-82F5-4435-BA09-68FE4599A882}" presName="spacer" presStyleCnt="0"/>
      <dgm:spPr/>
    </dgm:pt>
    <dgm:pt modelId="{283D21CA-0C64-4488-A0A5-CA02800A05FB}" type="pres">
      <dgm:prSet presAssocID="{658B1537-AAE1-4415-A008-E3D12F34AF63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0A1FED0B-ACE3-44E5-BF95-52AFBD6A1897}" type="presOf" srcId="{658B1537-AAE1-4415-A008-E3D12F34AF63}" destId="{283D21CA-0C64-4488-A0A5-CA02800A05FB}" srcOrd="0" destOrd="0" presId="urn:microsoft.com/office/officeart/2005/8/layout/vList2"/>
    <dgm:cxn modelId="{EB9F792D-7F40-4C7E-B23A-FCADAF3948D3}" type="presOf" srcId="{19715D72-731E-463A-A13D-8E29F4C5C729}" destId="{017C4456-822C-4A01-975D-4C33E2BA8484}" srcOrd="0" destOrd="0" presId="urn:microsoft.com/office/officeart/2005/8/layout/vList2"/>
    <dgm:cxn modelId="{B2393F4E-6B4F-45B3-B11A-6DA62E45DA34}" srcId="{52126BA9-D13D-4AEB-9725-60AF495C2B49}" destId="{658B1537-AAE1-4415-A008-E3D12F34AF63}" srcOrd="2" destOrd="0" parTransId="{F4CCC60B-7804-4DC8-BA55-866ED60C53BC}" sibTransId="{5DACD5D0-7F71-4DFB-B0D6-98B0000408F2}"/>
    <dgm:cxn modelId="{BDB3D5B3-D6E2-4599-9460-A935542ED39B}" srcId="{52126BA9-D13D-4AEB-9725-60AF495C2B49}" destId="{19715D72-731E-463A-A13D-8E29F4C5C729}" srcOrd="1" destOrd="0" parTransId="{E3FEC9C5-3748-40B5-B3DC-C57BAEAF9488}" sibTransId="{0190F0C1-82F5-4435-BA09-68FE4599A882}"/>
    <dgm:cxn modelId="{851BD5C5-56A3-48B0-9229-47C661064273}" type="presOf" srcId="{9C8BA119-6B2C-45F4-AC6F-FBD919A87DB4}" destId="{BB56F3DF-DF82-464E-A8E9-064699115B89}" srcOrd="0" destOrd="0" presId="urn:microsoft.com/office/officeart/2005/8/layout/vList2"/>
    <dgm:cxn modelId="{30781ED4-98F8-4A23-8859-F6EB6C4CABF7}" srcId="{52126BA9-D13D-4AEB-9725-60AF495C2B49}" destId="{9C8BA119-6B2C-45F4-AC6F-FBD919A87DB4}" srcOrd="0" destOrd="0" parTransId="{E2023543-D161-474E-99FD-A93ECE3B8A44}" sibTransId="{062DD220-08F9-44E1-8E94-F604EB0F1B5F}"/>
    <dgm:cxn modelId="{4A1427F8-D189-4774-8DE2-48296E33B322}" type="presOf" srcId="{52126BA9-D13D-4AEB-9725-60AF495C2B49}" destId="{FD2DFD91-81BA-4D00-8509-32980043BB97}" srcOrd="0" destOrd="0" presId="urn:microsoft.com/office/officeart/2005/8/layout/vList2"/>
    <dgm:cxn modelId="{1013B3E3-EF74-4113-8598-D86C0C63C9A3}" type="presParOf" srcId="{FD2DFD91-81BA-4D00-8509-32980043BB97}" destId="{BB56F3DF-DF82-464E-A8E9-064699115B89}" srcOrd="0" destOrd="0" presId="urn:microsoft.com/office/officeart/2005/8/layout/vList2"/>
    <dgm:cxn modelId="{BF578BA7-1663-486F-A924-9FEBB637AB8D}" type="presParOf" srcId="{FD2DFD91-81BA-4D00-8509-32980043BB97}" destId="{4D09AEA8-467B-41B4-B736-2CA592671A4F}" srcOrd="1" destOrd="0" presId="urn:microsoft.com/office/officeart/2005/8/layout/vList2"/>
    <dgm:cxn modelId="{B66C4564-A200-442A-AF55-B17EAA6D6807}" type="presParOf" srcId="{FD2DFD91-81BA-4D00-8509-32980043BB97}" destId="{017C4456-822C-4A01-975D-4C33E2BA8484}" srcOrd="2" destOrd="0" presId="urn:microsoft.com/office/officeart/2005/8/layout/vList2"/>
    <dgm:cxn modelId="{B42E2D90-BB64-40F2-B93D-221164A3413B}" type="presParOf" srcId="{FD2DFD91-81BA-4D00-8509-32980043BB97}" destId="{8B1CD37E-71E9-427C-9C8E-FF963174774B}" srcOrd="3" destOrd="0" presId="urn:microsoft.com/office/officeart/2005/8/layout/vList2"/>
    <dgm:cxn modelId="{692F14C8-3704-4305-A883-A2FE47603D71}" type="presParOf" srcId="{FD2DFD91-81BA-4D00-8509-32980043BB97}" destId="{283D21CA-0C64-4488-A0A5-CA02800A05FB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FA97F8F-FD51-40A5-B8FC-D82061746090}" type="doc">
      <dgm:prSet loTypeId="urn:microsoft.com/office/officeart/2005/8/layout/cycle6" loCatId="cycle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584816D-8998-4B77-9B79-3DA6E58642EB}">
      <dgm:prSet/>
      <dgm:spPr/>
      <dgm:t>
        <a:bodyPr/>
        <a:lstStyle/>
        <a:p>
          <a:r>
            <a:rPr lang="en-US"/>
            <a:t>• HR + managers assess candidates together.</a:t>
          </a:r>
        </a:p>
      </dgm:t>
    </dgm:pt>
    <dgm:pt modelId="{A4719D07-AAC6-4997-A3D0-BC9FF2C8EC14}" type="parTrans" cxnId="{EEFE865C-B945-4F2E-B13B-CF113D2C0D5F}">
      <dgm:prSet/>
      <dgm:spPr/>
      <dgm:t>
        <a:bodyPr/>
        <a:lstStyle/>
        <a:p>
          <a:endParaRPr lang="en-US"/>
        </a:p>
      </dgm:t>
    </dgm:pt>
    <dgm:pt modelId="{7C93E44A-7CFE-4BE6-9EA5-A041E68AB782}" type="sibTrans" cxnId="{EEFE865C-B945-4F2E-B13B-CF113D2C0D5F}">
      <dgm:prSet/>
      <dgm:spPr/>
      <dgm:t>
        <a:bodyPr/>
        <a:lstStyle/>
        <a:p>
          <a:endParaRPr lang="en-US"/>
        </a:p>
      </dgm:t>
    </dgm:pt>
    <dgm:pt modelId="{312C6E62-E1FD-488D-B159-473CBC192269}">
      <dgm:prSet/>
      <dgm:spPr/>
      <dgm:t>
        <a:bodyPr/>
        <a:lstStyle/>
        <a:p>
          <a:r>
            <a:rPr lang="en-US"/>
            <a:t>• Multiple perspectives improve decisions.</a:t>
          </a:r>
        </a:p>
      </dgm:t>
    </dgm:pt>
    <dgm:pt modelId="{283F0195-14D7-4D54-BD36-DCC3404AE98E}" type="parTrans" cxnId="{EC21C7DC-3750-482F-8872-9A69EF48E8D7}">
      <dgm:prSet/>
      <dgm:spPr/>
      <dgm:t>
        <a:bodyPr/>
        <a:lstStyle/>
        <a:p>
          <a:endParaRPr lang="en-US"/>
        </a:p>
      </dgm:t>
    </dgm:pt>
    <dgm:pt modelId="{A245F75C-EBA0-4D3C-8458-02832B23B689}" type="sibTrans" cxnId="{EC21C7DC-3750-482F-8872-9A69EF48E8D7}">
      <dgm:prSet/>
      <dgm:spPr/>
      <dgm:t>
        <a:bodyPr/>
        <a:lstStyle/>
        <a:p>
          <a:endParaRPr lang="en-US"/>
        </a:p>
      </dgm:t>
    </dgm:pt>
    <dgm:pt modelId="{F38CB8C4-FA62-48A2-B7C6-4A09E6FC9145}">
      <dgm:prSet/>
      <dgm:spPr/>
      <dgm:t>
        <a:bodyPr/>
        <a:lstStyle/>
        <a:p>
          <a:r>
            <a:rPr lang="en-US"/>
            <a:t>• Suitable for senior transformation roles.</a:t>
          </a:r>
        </a:p>
      </dgm:t>
    </dgm:pt>
    <dgm:pt modelId="{A250AA99-DC54-41F4-954A-249102230274}" type="parTrans" cxnId="{8CB38DA0-06DE-4437-A95D-E73D067B6465}">
      <dgm:prSet/>
      <dgm:spPr/>
      <dgm:t>
        <a:bodyPr/>
        <a:lstStyle/>
        <a:p>
          <a:endParaRPr lang="en-US"/>
        </a:p>
      </dgm:t>
    </dgm:pt>
    <dgm:pt modelId="{E1B37D96-8A44-4E6B-83CD-DEEF34EEB68E}" type="sibTrans" cxnId="{8CB38DA0-06DE-4437-A95D-E73D067B6465}">
      <dgm:prSet/>
      <dgm:spPr/>
      <dgm:t>
        <a:bodyPr/>
        <a:lstStyle/>
        <a:p>
          <a:endParaRPr lang="en-US"/>
        </a:p>
      </dgm:t>
    </dgm:pt>
    <dgm:pt modelId="{9E664B06-5E1D-4AE8-8B09-D83930ED4374}" type="pres">
      <dgm:prSet presAssocID="{2FA97F8F-FD51-40A5-B8FC-D82061746090}" presName="cycle" presStyleCnt="0">
        <dgm:presLayoutVars>
          <dgm:dir/>
          <dgm:resizeHandles val="exact"/>
        </dgm:presLayoutVars>
      </dgm:prSet>
      <dgm:spPr/>
    </dgm:pt>
    <dgm:pt modelId="{BE6B87C0-0B5C-4699-B085-73D29ED24AFE}" type="pres">
      <dgm:prSet presAssocID="{3584816D-8998-4B77-9B79-3DA6E58642EB}" presName="node" presStyleLbl="node1" presStyleIdx="0" presStyleCnt="3">
        <dgm:presLayoutVars>
          <dgm:bulletEnabled val="1"/>
        </dgm:presLayoutVars>
      </dgm:prSet>
      <dgm:spPr/>
    </dgm:pt>
    <dgm:pt modelId="{5941F15C-B0F8-4293-83D5-03CC2D8BBA99}" type="pres">
      <dgm:prSet presAssocID="{3584816D-8998-4B77-9B79-3DA6E58642EB}" presName="spNode" presStyleCnt="0"/>
      <dgm:spPr/>
    </dgm:pt>
    <dgm:pt modelId="{C0BD16EB-ECA0-4D52-8A08-F234059C2088}" type="pres">
      <dgm:prSet presAssocID="{7C93E44A-7CFE-4BE6-9EA5-A041E68AB782}" presName="sibTrans" presStyleLbl="sibTrans1D1" presStyleIdx="0" presStyleCnt="3"/>
      <dgm:spPr/>
    </dgm:pt>
    <dgm:pt modelId="{4632087A-1474-4F58-82B3-FA7B93D45A20}" type="pres">
      <dgm:prSet presAssocID="{312C6E62-E1FD-488D-B159-473CBC192269}" presName="node" presStyleLbl="node1" presStyleIdx="1" presStyleCnt="3">
        <dgm:presLayoutVars>
          <dgm:bulletEnabled val="1"/>
        </dgm:presLayoutVars>
      </dgm:prSet>
      <dgm:spPr/>
    </dgm:pt>
    <dgm:pt modelId="{E005B62E-0532-4911-BF16-2296AE54B195}" type="pres">
      <dgm:prSet presAssocID="{312C6E62-E1FD-488D-B159-473CBC192269}" presName="spNode" presStyleCnt="0"/>
      <dgm:spPr/>
    </dgm:pt>
    <dgm:pt modelId="{08475656-217F-4333-A745-EF3C7E2A7F9B}" type="pres">
      <dgm:prSet presAssocID="{A245F75C-EBA0-4D3C-8458-02832B23B689}" presName="sibTrans" presStyleLbl="sibTrans1D1" presStyleIdx="1" presStyleCnt="3"/>
      <dgm:spPr/>
    </dgm:pt>
    <dgm:pt modelId="{F3E45329-8721-4F10-8187-800918842BDD}" type="pres">
      <dgm:prSet presAssocID="{F38CB8C4-FA62-48A2-B7C6-4A09E6FC9145}" presName="node" presStyleLbl="node1" presStyleIdx="2" presStyleCnt="3">
        <dgm:presLayoutVars>
          <dgm:bulletEnabled val="1"/>
        </dgm:presLayoutVars>
      </dgm:prSet>
      <dgm:spPr/>
    </dgm:pt>
    <dgm:pt modelId="{B7395237-6119-42C6-B1EB-2427B2F25AAE}" type="pres">
      <dgm:prSet presAssocID="{F38CB8C4-FA62-48A2-B7C6-4A09E6FC9145}" presName="spNode" presStyleCnt="0"/>
      <dgm:spPr/>
    </dgm:pt>
    <dgm:pt modelId="{11FEBF20-4AC3-476E-9554-B5674CD42FBE}" type="pres">
      <dgm:prSet presAssocID="{E1B37D96-8A44-4E6B-83CD-DEEF34EEB68E}" presName="sibTrans" presStyleLbl="sibTrans1D1" presStyleIdx="2" presStyleCnt="3"/>
      <dgm:spPr/>
    </dgm:pt>
  </dgm:ptLst>
  <dgm:cxnLst>
    <dgm:cxn modelId="{C1A5F101-2A29-42F8-974E-FA7D6ABE77CF}" type="presOf" srcId="{E1B37D96-8A44-4E6B-83CD-DEEF34EEB68E}" destId="{11FEBF20-4AC3-476E-9554-B5674CD42FBE}" srcOrd="0" destOrd="0" presId="urn:microsoft.com/office/officeart/2005/8/layout/cycle6"/>
    <dgm:cxn modelId="{7C7C520D-9F3C-4EF7-AB8D-BD5DA6EA484A}" type="presOf" srcId="{2FA97F8F-FD51-40A5-B8FC-D82061746090}" destId="{9E664B06-5E1D-4AE8-8B09-D83930ED4374}" srcOrd="0" destOrd="0" presId="urn:microsoft.com/office/officeart/2005/8/layout/cycle6"/>
    <dgm:cxn modelId="{5F56F22A-060F-4FB7-93C7-CB417E592ADE}" type="presOf" srcId="{312C6E62-E1FD-488D-B159-473CBC192269}" destId="{4632087A-1474-4F58-82B3-FA7B93D45A20}" srcOrd="0" destOrd="0" presId="urn:microsoft.com/office/officeart/2005/8/layout/cycle6"/>
    <dgm:cxn modelId="{EEFE865C-B945-4F2E-B13B-CF113D2C0D5F}" srcId="{2FA97F8F-FD51-40A5-B8FC-D82061746090}" destId="{3584816D-8998-4B77-9B79-3DA6E58642EB}" srcOrd="0" destOrd="0" parTransId="{A4719D07-AAC6-4997-A3D0-BC9FF2C8EC14}" sibTransId="{7C93E44A-7CFE-4BE6-9EA5-A041E68AB782}"/>
    <dgm:cxn modelId="{27C44560-6599-49F2-AC74-A986282E4CF6}" type="presOf" srcId="{A245F75C-EBA0-4D3C-8458-02832B23B689}" destId="{08475656-217F-4333-A745-EF3C7E2A7F9B}" srcOrd="0" destOrd="0" presId="urn:microsoft.com/office/officeart/2005/8/layout/cycle6"/>
    <dgm:cxn modelId="{9A3CF584-65B9-4BD3-808E-6D27BACA181E}" type="presOf" srcId="{7C93E44A-7CFE-4BE6-9EA5-A041E68AB782}" destId="{C0BD16EB-ECA0-4D52-8A08-F234059C2088}" srcOrd="0" destOrd="0" presId="urn:microsoft.com/office/officeart/2005/8/layout/cycle6"/>
    <dgm:cxn modelId="{8CB38DA0-06DE-4437-A95D-E73D067B6465}" srcId="{2FA97F8F-FD51-40A5-B8FC-D82061746090}" destId="{F38CB8C4-FA62-48A2-B7C6-4A09E6FC9145}" srcOrd="2" destOrd="0" parTransId="{A250AA99-DC54-41F4-954A-249102230274}" sibTransId="{E1B37D96-8A44-4E6B-83CD-DEEF34EEB68E}"/>
    <dgm:cxn modelId="{EC21C7DC-3750-482F-8872-9A69EF48E8D7}" srcId="{2FA97F8F-FD51-40A5-B8FC-D82061746090}" destId="{312C6E62-E1FD-488D-B159-473CBC192269}" srcOrd="1" destOrd="0" parTransId="{283F0195-14D7-4D54-BD36-DCC3404AE98E}" sibTransId="{A245F75C-EBA0-4D3C-8458-02832B23B689}"/>
    <dgm:cxn modelId="{BBFBD2E3-1B7D-43FA-A47F-9CCB23A8A710}" type="presOf" srcId="{F38CB8C4-FA62-48A2-B7C6-4A09E6FC9145}" destId="{F3E45329-8721-4F10-8187-800918842BDD}" srcOrd="0" destOrd="0" presId="urn:microsoft.com/office/officeart/2005/8/layout/cycle6"/>
    <dgm:cxn modelId="{F3F5F0F0-34D9-4A12-ABA5-F3D9A6A51A07}" type="presOf" srcId="{3584816D-8998-4B77-9B79-3DA6E58642EB}" destId="{BE6B87C0-0B5C-4699-B085-73D29ED24AFE}" srcOrd="0" destOrd="0" presId="urn:microsoft.com/office/officeart/2005/8/layout/cycle6"/>
    <dgm:cxn modelId="{8003977A-D7FF-4F2C-BC12-AB77146A0203}" type="presParOf" srcId="{9E664B06-5E1D-4AE8-8B09-D83930ED4374}" destId="{BE6B87C0-0B5C-4699-B085-73D29ED24AFE}" srcOrd="0" destOrd="0" presId="urn:microsoft.com/office/officeart/2005/8/layout/cycle6"/>
    <dgm:cxn modelId="{995EBBEC-3998-4AE4-820A-CD2D1547D028}" type="presParOf" srcId="{9E664B06-5E1D-4AE8-8B09-D83930ED4374}" destId="{5941F15C-B0F8-4293-83D5-03CC2D8BBA99}" srcOrd="1" destOrd="0" presId="urn:microsoft.com/office/officeart/2005/8/layout/cycle6"/>
    <dgm:cxn modelId="{C886133A-F8E0-4109-829A-C331AD5776DF}" type="presParOf" srcId="{9E664B06-5E1D-4AE8-8B09-D83930ED4374}" destId="{C0BD16EB-ECA0-4D52-8A08-F234059C2088}" srcOrd="2" destOrd="0" presId="urn:microsoft.com/office/officeart/2005/8/layout/cycle6"/>
    <dgm:cxn modelId="{B4FDC59C-5907-47DD-BF14-65B3EB2EC6BD}" type="presParOf" srcId="{9E664B06-5E1D-4AE8-8B09-D83930ED4374}" destId="{4632087A-1474-4F58-82B3-FA7B93D45A20}" srcOrd="3" destOrd="0" presId="urn:microsoft.com/office/officeart/2005/8/layout/cycle6"/>
    <dgm:cxn modelId="{3EB5F82A-7575-4ABF-BEAE-EFF0B64C8EA8}" type="presParOf" srcId="{9E664B06-5E1D-4AE8-8B09-D83930ED4374}" destId="{E005B62E-0532-4911-BF16-2296AE54B195}" srcOrd="4" destOrd="0" presId="urn:microsoft.com/office/officeart/2005/8/layout/cycle6"/>
    <dgm:cxn modelId="{537EE9BF-54C6-4825-8DA4-E1F979CE77BB}" type="presParOf" srcId="{9E664B06-5E1D-4AE8-8B09-D83930ED4374}" destId="{08475656-217F-4333-A745-EF3C7E2A7F9B}" srcOrd="5" destOrd="0" presId="urn:microsoft.com/office/officeart/2005/8/layout/cycle6"/>
    <dgm:cxn modelId="{881C6B57-D845-4102-BE75-2F6D3D181C95}" type="presParOf" srcId="{9E664B06-5E1D-4AE8-8B09-D83930ED4374}" destId="{F3E45329-8721-4F10-8187-800918842BDD}" srcOrd="6" destOrd="0" presId="urn:microsoft.com/office/officeart/2005/8/layout/cycle6"/>
    <dgm:cxn modelId="{EF70DC0A-40A3-4C70-83A2-292FF6808E5B}" type="presParOf" srcId="{9E664B06-5E1D-4AE8-8B09-D83930ED4374}" destId="{B7395237-6119-42C6-B1EB-2427B2F25AAE}" srcOrd="7" destOrd="0" presId="urn:microsoft.com/office/officeart/2005/8/layout/cycle6"/>
    <dgm:cxn modelId="{10195283-295A-4375-A464-AFFD8DA3CE38}" type="presParOf" srcId="{9E664B06-5E1D-4AE8-8B09-D83930ED4374}" destId="{11FEBF20-4AC3-476E-9554-B5674CD42FBE}" srcOrd="8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E06E1A9-3213-4AA1-B181-24FBD3A33077}" type="doc">
      <dgm:prSet loTypeId="urn:microsoft.com/office/officeart/2016/7/layout/HorizontalActionList" loCatId="List" qsTypeId="urn:microsoft.com/office/officeart/2005/8/quickstyle/simple2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2508DF3-2AC6-4D58-B591-C0DBAA6AA15B}">
      <dgm:prSet/>
      <dgm:spPr/>
      <dgm:t>
        <a:bodyPr/>
        <a:lstStyle/>
        <a:p>
          <a:r>
            <a:rPr lang="en-US" dirty="0"/>
            <a:t>Conduct</a:t>
          </a:r>
        </a:p>
      </dgm:t>
    </dgm:pt>
    <dgm:pt modelId="{24968069-1670-4645-A01D-4CF5E309A08F}" type="parTrans" cxnId="{F4A9D71F-71EA-4750-BAEB-A11BE68C0B7E}">
      <dgm:prSet/>
      <dgm:spPr/>
      <dgm:t>
        <a:bodyPr/>
        <a:lstStyle/>
        <a:p>
          <a:endParaRPr lang="en-US"/>
        </a:p>
      </dgm:t>
    </dgm:pt>
    <dgm:pt modelId="{C712EDEA-6D64-49BA-92DD-2D140A5B91DA}" type="sibTrans" cxnId="{F4A9D71F-71EA-4750-BAEB-A11BE68C0B7E}">
      <dgm:prSet/>
      <dgm:spPr/>
      <dgm:t>
        <a:bodyPr/>
        <a:lstStyle/>
        <a:p>
          <a:endParaRPr lang="en-US"/>
        </a:p>
      </dgm:t>
    </dgm:pt>
    <dgm:pt modelId="{CFF9A62F-E98D-4598-B7A8-2474BD041B47}">
      <dgm:prSet custT="1"/>
      <dgm:spPr/>
      <dgm:t>
        <a:bodyPr/>
        <a:lstStyle/>
        <a:p>
          <a:r>
            <a:rPr lang="en-US" sz="2400" dirty="0"/>
            <a:t>Conduct job analysis.</a:t>
          </a:r>
        </a:p>
      </dgm:t>
    </dgm:pt>
    <dgm:pt modelId="{0F6CFBF1-BD53-4FA0-B333-9B661F3A733A}" type="parTrans" cxnId="{B1C89F30-F5D8-454D-98B8-058F709C0721}">
      <dgm:prSet/>
      <dgm:spPr/>
      <dgm:t>
        <a:bodyPr/>
        <a:lstStyle/>
        <a:p>
          <a:endParaRPr lang="en-US"/>
        </a:p>
      </dgm:t>
    </dgm:pt>
    <dgm:pt modelId="{F9A837A4-6E33-4616-9297-0245EEE52A59}" type="sibTrans" cxnId="{B1C89F30-F5D8-454D-98B8-058F709C0721}">
      <dgm:prSet/>
      <dgm:spPr/>
      <dgm:t>
        <a:bodyPr/>
        <a:lstStyle/>
        <a:p>
          <a:endParaRPr lang="en-US"/>
        </a:p>
      </dgm:t>
    </dgm:pt>
    <dgm:pt modelId="{C4546884-7BD6-4855-9219-FEEF754933E5}">
      <dgm:prSet/>
      <dgm:spPr/>
      <dgm:t>
        <a:bodyPr/>
        <a:lstStyle/>
        <a:p>
          <a:r>
            <a:rPr lang="en-US"/>
            <a:t>Use</a:t>
          </a:r>
        </a:p>
      </dgm:t>
    </dgm:pt>
    <dgm:pt modelId="{92A49500-E097-476E-ADA8-E9FD6D497F39}" type="parTrans" cxnId="{5697E2EC-7524-4463-9467-43A48BC7261E}">
      <dgm:prSet/>
      <dgm:spPr/>
      <dgm:t>
        <a:bodyPr/>
        <a:lstStyle/>
        <a:p>
          <a:endParaRPr lang="en-US"/>
        </a:p>
      </dgm:t>
    </dgm:pt>
    <dgm:pt modelId="{37B03C71-0759-424F-888D-075DE182C2CD}" type="sibTrans" cxnId="{5697E2EC-7524-4463-9467-43A48BC7261E}">
      <dgm:prSet/>
      <dgm:spPr/>
      <dgm:t>
        <a:bodyPr/>
        <a:lstStyle/>
        <a:p>
          <a:endParaRPr lang="en-US"/>
        </a:p>
      </dgm:t>
    </dgm:pt>
    <dgm:pt modelId="{1313FAEB-4D61-45A2-94B3-E1636E42D77B}">
      <dgm:prSet custT="1"/>
      <dgm:spPr/>
      <dgm:t>
        <a:bodyPr/>
        <a:lstStyle/>
        <a:p>
          <a:r>
            <a:rPr lang="en-US" sz="2400" dirty="0"/>
            <a:t>Use competency-based recruitment.</a:t>
          </a:r>
        </a:p>
      </dgm:t>
    </dgm:pt>
    <dgm:pt modelId="{31158B4C-3A31-4562-AEB1-A787436860F4}" type="parTrans" cxnId="{D31216FD-377E-4119-8FBF-67F3C48F4FC8}">
      <dgm:prSet/>
      <dgm:spPr/>
      <dgm:t>
        <a:bodyPr/>
        <a:lstStyle/>
        <a:p>
          <a:endParaRPr lang="en-US"/>
        </a:p>
      </dgm:t>
    </dgm:pt>
    <dgm:pt modelId="{B7D8D365-6407-467E-B0C7-2F24FE64C457}" type="sibTrans" cxnId="{D31216FD-377E-4119-8FBF-67F3C48F4FC8}">
      <dgm:prSet/>
      <dgm:spPr/>
      <dgm:t>
        <a:bodyPr/>
        <a:lstStyle/>
        <a:p>
          <a:endParaRPr lang="en-US"/>
        </a:p>
      </dgm:t>
    </dgm:pt>
    <dgm:pt modelId="{4E9A6301-BC6E-4B5D-9AD2-5EC30FB286C3}">
      <dgm:prSet/>
      <dgm:spPr/>
      <dgm:t>
        <a:bodyPr/>
        <a:lstStyle/>
        <a:p>
          <a:r>
            <a:rPr lang="en-US"/>
            <a:t>Adopt</a:t>
          </a:r>
        </a:p>
      </dgm:t>
    </dgm:pt>
    <dgm:pt modelId="{2E629983-B1AC-4FDB-9032-171544E8B3D8}" type="parTrans" cxnId="{05DC72BF-F4E9-4243-85BC-1D5E1C85794B}">
      <dgm:prSet/>
      <dgm:spPr/>
      <dgm:t>
        <a:bodyPr/>
        <a:lstStyle/>
        <a:p>
          <a:endParaRPr lang="en-US"/>
        </a:p>
      </dgm:t>
    </dgm:pt>
    <dgm:pt modelId="{A3AF3D14-CFAB-4DA0-966E-A2E88589B2EC}" type="sibTrans" cxnId="{05DC72BF-F4E9-4243-85BC-1D5E1C85794B}">
      <dgm:prSet/>
      <dgm:spPr/>
      <dgm:t>
        <a:bodyPr/>
        <a:lstStyle/>
        <a:p>
          <a:endParaRPr lang="en-US"/>
        </a:p>
      </dgm:t>
    </dgm:pt>
    <dgm:pt modelId="{73F30878-7C7D-4611-A9EF-FA5398CE6142}">
      <dgm:prSet custT="1"/>
      <dgm:spPr/>
      <dgm:t>
        <a:bodyPr/>
        <a:lstStyle/>
        <a:p>
          <a:r>
            <a:rPr lang="en-US" sz="2400" dirty="0"/>
            <a:t>Adopt hybrid interviews.</a:t>
          </a:r>
        </a:p>
      </dgm:t>
    </dgm:pt>
    <dgm:pt modelId="{343FF463-7E1A-4916-A209-8C1B5DDDA599}" type="parTrans" cxnId="{33223283-F367-44F9-A411-F62D9CFC2E31}">
      <dgm:prSet/>
      <dgm:spPr/>
      <dgm:t>
        <a:bodyPr/>
        <a:lstStyle/>
        <a:p>
          <a:endParaRPr lang="en-US"/>
        </a:p>
      </dgm:t>
    </dgm:pt>
    <dgm:pt modelId="{22440054-1414-4220-9098-B6C81AA52DA1}" type="sibTrans" cxnId="{33223283-F367-44F9-A411-F62D9CFC2E31}">
      <dgm:prSet/>
      <dgm:spPr/>
      <dgm:t>
        <a:bodyPr/>
        <a:lstStyle/>
        <a:p>
          <a:endParaRPr lang="en-US"/>
        </a:p>
      </dgm:t>
    </dgm:pt>
    <dgm:pt modelId="{A0CAB4D7-AC18-4B9B-A5CE-B6D092D7CF73}">
      <dgm:prSet/>
      <dgm:spPr/>
      <dgm:t>
        <a:bodyPr/>
        <a:lstStyle/>
        <a:p>
          <a:r>
            <a:rPr lang="en-US"/>
            <a:t>Train</a:t>
          </a:r>
        </a:p>
      </dgm:t>
    </dgm:pt>
    <dgm:pt modelId="{0C2896FE-F5AC-43D9-BDF0-F1E832ED4307}" type="parTrans" cxnId="{F0EC4663-4B06-4CA6-BF99-07C131CADDC7}">
      <dgm:prSet/>
      <dgm:spPr/>
      <dgm:t>
        <a:bodyPr/>
        <a:lstStyle/>
        <a:p>
          <a:endParaRPr lang="en-US"/>
        </a:p>
      </dgm:t>
    </dgm:pt>
    <dgm:pt modelId="{C77CD061-8E72-4253-9E70-7AAFA13BA89B}" type="sibTrans" cxnId="{F0EC4663-4B06-4CA6-BF99-07C131CADDC7}">
      <dgm:prSet/>
      <dgm:spPr/>
      <dgm:t>
        <a:bodyPr/>
        <a:lstStyle/>
        <a:p>
          <a:endParaRPr lang="en-US"/>
        </a:p>
      </dgm:t>
    </dgm:pt>
    <dgm:pt modelId="{FC849B28-15BE-4278-B6D3-60E2BF777B3E}">
      <dgm:prSet custT="1"/>
      <dgm:spPr/>
      <dgm:t>
        <a:bodyPr/>
        <a:lstStyle/>
        <a:p>
          <a:r>
            <a:rPr lang="en-US" sz="2400" dirty="0"/>
            <a:t>Train interviewers and promote equality, diversity and inclusion.</a:t>
          </a:r>
        </a:p>
      </dgm:t>
    </dgm:pt>
    <dgm:pt modelId="{8DAE0BC0-CF66-4533-859A-6A075BBB900E}" type="parTrans" cxnId="{4D099E69-9C31-4DFA-8484-3520C475450C}">
      <dgm:prSet/>
      <dgm:spPr/>
      <dgm:t>
        <a:bodyPr/>
        <a:lstStyle/>
        <a:p>
          <a:endParaRPr lang="en-US"/>
        </a:p>
      </dgm:t>
    </dgm:pt>
    <dgm:pt modelId="{B42259D6-4ED7-456E-A00E-10F9B35736D8}" type="sibTrans" cxnId="{4D099E69-9C31-4DFA-8484-3520C475450C}">
      <dgm:prSet/>
      <dgm:spPr/>
      <dgm:t>
        <a:bodyPr/>
        <a:lstStyle/>
        <a:p>
          <a:endParaRPr lang="en-US"/>
        </a:p>
      </dgm:t>
    </dgm:pt>
    <dgm:pt modelId="{A62B1289-D926-4060-B492-6C6705BBA871}" type="pres">
      <dgm:prSet presAssocID="{1E06E1A9-3213-4AA1-B181-24FBD3A33077}" presName="Name0" presStyleCnt="0">
        <dgm:presLayoutVars>
          <dgm:dir/>
          <dgm:animLvl val="lvl"/>
          <dgm:resizeHandles val="exact"/>
        </dgm:presLayoutVars>
      </dgm:prSet>
      <dgm:spPr/>
    </dgm:pt>
    <dgm:pt modelId="{18B8E560-ED28-426D-822B-1F8EC392EE18}" type="pres">
      <dgm:prSet presAssocID="{B2508DF3-2AC6-4D58-B591-C0DBAA6AA15B}" presName="composite" presStyleCnt="0"/>
      <dgm:spPr/>
    </dgm:pt>
    <dgm:pt modelId="{44F12981-719F-4BA9-9021-67434D11F0C6}" type="pres">
      <dgm:prSet presAssocID="{B2508DF3-2AC6-4D58-B591-C0DBAA6AA15B}" presName="parTx" presStyleLbl="alignNode1" presStyleIdx="0" presStyleCnt="4">
        <dgm:presLayoutVars>
          <dgm:chMax val="0"/>
          <dgm:chPref val="0"/>
        </dgm:presLayoutVars>
      </dgm:prSet>
      <dgm:spPr/>
    </dgm:pt>
    <dgm:pt modelId="{E425E9B8-4BD5-4284-9C0F-AB01F999E971}" type="pres">
      <dgm:prSet presAssocID="{B2508DF3-2AC6-4D58-B591-C0DBAA6AA15B}" presName="desTx" presStyleLbl="alignAccFollowNode1" presStyleIdx="0" presStyleCnt="4">
        <dgm:presLayoutVars/>
      </dgm:prSet>
      <dgm:spPr/>
    </dgm:pt>
    <dgm:pt modelId="{97089F1A-B485-4364-B14A-ED0E697D3ABB}" type="pres">
      <dgm:prSet presAssocID="{C712EDEA-6D64-49BA-92DD-2D140A5B91DA}" presName="space" presStyleCnt="0"/>
      <dgm:spPr/>
    </dgm:pt>
    <dgm:pt modelId="{3A780AC3-1A9A-4470-816C-577EFC85C9DC}" type="pres">
      <dgm:prSet presAssocID="{C4546884-7BD6-4855-9219-FEEF754933E5}" presName="composite" presStyleCnt="0"/>
      <dgm:spPr/>
    </dgm:pt>
    <dgm:pt modelId="{F76C9DBC-877D-40F1-8546-EC0117FE0462}" type="pres">
      <dgm:prSet presAssocID="{C4546884-7BD6-4855-9219-FEEF754933E5}" presName="parTx" presStyleLbl="alignNode1" presStyleIdx="1" presStyleCnt="4">
        <dgm:presLayoutVars>
          <dgm:chMax val="0"/>
          <dgm:chPref val="0"/>
        </dgm:presLayoutVars>
      </dgm:prSet>
      <dgm:spPr/>
    </dgm:pt>
    <dgm:pt modelId="{F8B62457-AC83-4AA7-94E8-40E690C561B7}" type="pres">
      <dgm:prSet presAssocID="{C4546884-7BD6-4855-9219-FEEF754933E5}" presName="desTx" presStyleLbl="alignAccFollowNode1" presStyleIdx="1" presStyleCnt="4">
        <dgm:presLayoutVars/>
      </dgm:prSet>
      <dgm:spPr/>
    </dgm:pt>
    <dgm:pt modelId="{9E1D3756-57BD-4D84-8F33-226C947AF8CD}" type="pres">
      <dgm:prSet presAssocID="{37B03C71-0759-424F-888D-075DE182C2CD}" presName="space" presStyleCnt="0"/>
      <dgm:spPr/>
    </dgm:pt>
    <dgm:pt modelId="{B939A9C1-EF96-4AE6-8FC8-B9EC4DC11498}" type="pres">
      <dgm:prSet presAssocID="{4E9A6301-BC6E-4B5D-9AD2-5EC30FB286C3}" presName="composite" presStyleCnt="0"/>
      <dgm:spPr/>
    </dgm:pt>
    <dgm:pt modelId="{85AAE7FB-8705-4E75-A8A5-B187C2470637}" type="pres">
      <dgm:prSet presAssocID="{4E9A6301-BC6E-4B5D-9AD2-5EC30FB286C3}" presName="parTx" presStyleLbl="alignNode1" presStyleIdx="2" presStyleCnt="4">
        <dgm:presLayoutVars>
          <dgm:chMax val="0"/>
          <dgm:chPref val="0"/>
        </dgm:presLayoutVars>
      </dgm:prSet>
      <dgm:spPr/>
    </dgm:pt>
    <dgm:pt modelId="{ECAFADE9-00C8-40E1-A89F-6DEF63635EA5}" type="pres">
      <dgm:prSet presAssocID="{4E9A6301-BC6E-4B5D-9AD2-5EC30FB286C3}" presName="desTx" presStyleLbl="alignAccFollowNode1" presStyleIdx="2" presStyleCnt="4">
        <dgm:presLayoutVars/>
      </dgm:prSet>
      <dgm:spPr/>
    </dgm:pt>
    <dgm:pt modelId="{461A293B-2964-4762-B44A-7EFD5238E0EC}" type="pres">
      <dgm:prSet presAssocID="{A3AF3D14-CFAB-4DA0-966E-A2E88589B2EC}" presName="space" presStyleCnt="0"/>
      <dgm:spPr/>
    </dgm:pt>
    <dgm:pt modelId="{08DB8AFF-C516-4BB1-AFE6-42576E93D0F6}" type="pres">
      <dgm:prSet presAssocID="{A0CAB4D7-AC18-4B9B-A5CE-B6D092D7CF73}" presName="composite" presStyleCnt="0"/>
      <dgm:spPr/>
    </dgm:pt>
    <dgm:pt modelId="{8160427A-5CE3-4D8E-94EF-23E24405A891}" type="pres">
      <dgm:prSet presAssocID="{A0CAB4D7-AC18-4B9B-A5CE-B6D092D7CF73}" presName="parTx" presStyleLbl="alignNode1" presStyleIdx="3" presStyleCnt="4">
        <dgm:presLayoutVars>
          <dgm:chMax val="0"/>
          <dgm:chPref val="0"/>
        </dgm:presLayoutVars>
      </dgm:prSet>
      <dgm:spPr/>
    </dgm:pt>
    <dgm:pt modelId="{9A558C78-4513-4CF9-99F0-0D7FFE40BBBC}" type="pres">
      <dgm:prSet presAssocID="{A0CAB4D7-AC18-4B9B-A5CE-B6D092D7CF73}" presName="desTx" presStyleLbl="alignAccFollowNode1" presStyleIdx="3" presStyleCnt="4">
        <dgm:presLayoutVars/>
      </dgm:prSet>
      <dgm:spPr/>
    </dgm:pt>
  </dgm:ptLst>
  <dgm:cxnLst>
    <dgm:cxn modelId="{74588709-09B5-4D90-9B1E-A990590F333A}" type="presOf" srcId="{73F30878-7C7D-4611-A9EF-FA5398CE6142}" destId="{ECAFADE9-00C8-40E1-A89F-6DEF63635EA5}" srcOrd="0" destOrd="0" presId="urn:microsoft.com/office/officeart/2016/7/layout/HorizontalActionList"/>
    <dgm:cxn modelId="{F4A9D71F-71EA-4750-BAEB-A11BE68C0B7E}" srcId="{1E06E1A9-3213-4AA1-B181-24FBD3A33077}" destId="{B2508DF3-2AC6-4D58-B591-C0DBAA6AA15B}" srcOrd="0" destOrd="0" parTransId="{24968069-1670-4645-A01D-4CF5E309A08F}" sibTransId="{C712EDEA-6D64-49BA-92DD-2D140A5B91DA}"/>
    <dgm:cxn modelId="{B1C89F30-F5D8-454D-98B8-058F709C0721}" srcId="{B2508DF3-2AC6-4D58-B591-C0DBAA6AA15B}" destId="{CFF9A62F-E98D-4598-B7A8-2474BD041B47}" srcOrd="0" destOrd="0" parTransId="{0F6CFBF1-BD53-4FA0-B333-9B661F3A733A}" sibTransId="{F9A837A4-6E33-4616-9297-0245EEE52A59}"/>
    <dgm:cxn modelId="{0F6C1E5D-2DCB-4709-B6D1-C281143D5B5E}" type="presOf" srcId="{4E9A6301-BC6E-4B5D-9AD2-5EC30FB286C3}" destId="{85AAE7FB-8705-4E75-A8A5-B187C2470637}" srcOrd="0" destOrd="0" presId="urn:microsoft.com/office/officeart/2016/7/layout/HorizontalActionList"/>
    <dgm:cxn modelId="{F0EC4663-4B06-4CA6-BF99-07C131CADDC7}" srcId="{1E06E1A9-3213-4AA1-B181-24FBD3A33077}" destId="{A0CAB4D7-AC18-4B9B-A5CE-B6D092D7CF73}" srcOrd="3" destOrd="0" parTransId="{0C2896FE-F5AC-43D9-BDF0-F1E832ED4307}" sibTransId="{C77CD061-8E72-4253-9E70-7AAFA13BA89B}"/>
    <dgm:cxn modelId="{4D099E69-9C31-4DFA-8484-3520C475450C}" srcId="{A0CAB4D7-AC18-4B9B-A5CE-B6D092D7CF73}" destId="{FC849B28-15BE-4278-B6D3-60E2BF777B3E}" srcOrd="0" destOrd="0" parTransId="{8DAE0BC0-CF66-4533-859A-6A075BBB900E}" sibTransId="{B42259D6-4ED7-456E-A00E-10F9B35736D8}"/>
    <dgm:cxn modelId="{29C1824E-165A-49C3-A543-169E9588BA85}" type="presOf" srcId="{A0CAB4D7-AC18-4B9B-A5CE-B6D092D7CF73}" destId="{8160427A-5CE3-4D8E-94EF-23E24405A891}" srcOrd="0" destOrd="0" presId="urn:microsoft.com/office/officeart/2016/7/layout/HorizontalActionList"/>
    <dgm:cxn modelId="{11DE1E59-3430-4DDC-BAB9-69AD5EF9C690}" type="presOf" srcId="{B2508DF3-2AC6-4D58-B591-C0DBAA6AA15B}" destId="{44F12981-719F-4BA9-9021-67434D11F0C6}" srcOrd="0" destOrd="0" presId="urn:microsoft.com/office/officeart/2016/7/layout/HorizontalActionList"/>
    <dgm:cxn modelId="{33223283-F367-44F9-A411-F62D9CFC2E31}" srcId="{4E9A6301-BC6E-4B5D-9AD2-5EC30FB286C3}" destId="{73F30878-7C7D-4611-A9EF-FA5398CE6142}" srcOrd="0" destOrd="0" parTransId="{343FF463-7E1A-4916-A209-8C1B5DDDA599}" sibTransId="{22440054-1414-4220-9098-B6C81AA52DA1}"/>
    <dgm:cxn modelId="{E7AA0D8F-CED8-4590-A394-0A9BA39CC344}" type="presOf" srcId="{1E06E1A9-3213-4AA1-B181-24FBD3A33077}" destId="{A62B1289-D926-4060-B492-6C6705BBA871}" srcOrd="0" destOrd="0" presId="urn:microsoft.com/office/officeart/2016/7/layout/HorizontalActionList"/>
    <dgm:cxn modelId="{F58876B0-F966-4810-8572-5C76CC4DB70E}" type="presOf" srcId="{CFF9A62F-E98D-4598-B7A8-2474BD041B47}" destId="{E425E9B8-4BD5-4284-9C0F-AB01F999E971}" srcOrd="0" destOrd="0" presId="urn:microsoft.com/office/officeart/2016/7/layout/HorizontalActionList"/>
    <dgm:cxn modelId="{7466B0B8-8230-4D50-BE8F-85E225CC9818}" type="presOf" srcId="{FC849B28-15BE-4278-B6D3-60E2BF777B3E}" destId="{9A558C78-4513-4CF9-99F0-0D7FFE40BBBC}" srcOrd="0" destOrd="0" presId="urn:microsoft.com/office/officeart/2016/7/layout/HorizontalActionList"/>
    <dgm:cxn modelId="{05DC72BF-F4E9-4243-85BC-1D5E1C85794B}" srcId="{1E06E1A9-3213-4AA1-B181-24FBD3A33077}" destId="{4E9A6301-BC6E-4B5D-9AD2-5EC30FB286C3}" srcOrd="2" destOrd="0" parTransId="{2E629983-B1AC-4FDB-9032-171544E8B3D8}" sibTransId="{A3AF3D14-CFAB-4DA0-966E-A2E88589B2EC}"/>
    <dgm:cxn modelId="{9202DFCA-CA96-463B-BAD2-98706D44D3EF}" type="presOf" srcId="{C4546884-7BD6-4855-9219-FEEF754933E5}" destId="{F76C9DBC-877D-40F1-8546-EC0117FE0462}" srcOrd="0" destOrd="0" presId="urn:microsoft.com/office/officeart/2016/7/layout/HorizontalActionList"/>
    <dgm:cxn modelId="{5697E2EC-7524-4463-9467-43A48BC7261E}" srcId="{1E06E1A9-3213-4AA1-B181-24FBD3A33077}" destId="{C4546884-7BD6-4855-9219-FEEF754933E5}" srcOrd="1" destOrd="0" parTransId="{92A49500-E097-476E-ADA8-E9FD6D497F39}" sibTransId="{37B03C71-0759-424F-888D-075DE182C2CD}"/>
    <dgm:cxn modelId="{F0F5AAEF-C4B1-4514-AF6C-E72FC0E886E0}" type="presOf" srcId="{1313FAEB-4D61-45A2-94B3-E1636E42D77B}" destId="{F8B62457-AC83-4AA7-94E8-40E690C561B7}" srcOrd="0" destOrd="0" presId="urn:microsoft.com/office/officeart/2016/7/layout/HorizontalActionList"/>
    <dgm:cxn modelId="{D31216FD-377E-4119-8FBF-67F3C48F4FC8}" srcId="{C4546884-7BD6-4855-9219-FEEF754933E5}" destId="{1313FAEB-4D61-45A2-94B3-E1636E42D77B}" srcOrd="0" destOrd="0" parTransId="{31158B4C-3A31-4562-AEB1-A787436860F4}" sibTransId="{B7D8D365-6407-467E-B0C7-2F24FE64C457}"/>
    <dgm:cxn modelId="{54D66A28-CEA2-4DAA-8DA5-6358EF96E5F2}" type="presParOf" srcId="{A62B1289-D926-4060-B492-6C6705BBA871}" destId="{18B8E560-ED28-426D-822B-1F8EC392EE18}" srcOrd="0" destOrd="0" presId="urn:microsoft.com/office/officeart/2016/7/layout/HorizontalActionList"/>
    <dgm:cxn modelId="{99F9CDFA-3360-459D-907E-293886F63E18}" type="presParOf" srcId="{18B8E560-ED28-426D-822B-1F8EC392EE18}" destId="{44F12981-719F-4BA9-9021-67434D11F0C6}" srcOrd="0" destOrd="0" presId="urn:microsoft.com/office/officeart/2016/7/layout/HorizontalActionList"/>
    <dgm:cxn modelId="{56DBB3AF-E45E-4D83-B915-2BC76602D260}" type="presParOf" srcId="{18B8E560-ED28-426D-822B-1F8EC392EE18}" destId="{E425E9B8-4BD5-4284-9C0F-AB01F999E971}" srcOrd="1" destOrd="0" presId="urn:microsoft.com/office/officeart/2016/7/layout/HorizontalActionList"/>
    <dgm:cxn modelId="{A02C9965-CE94-4F7E-B3C3-549AE74EA10B}" type="presParOf" srcId="{A62B1289-D926-4060-B492-6C6705BBA871}" destId="{97089F1A-B485-4364-B14A-ED0E697D3ABB}" srcOrd="1" destOrd="0" presId="urn:microsoft.com/office/officeart/2016/7/layout/HorizontalActionList"/>
    <dgm:cxn modelId="{B2447AEF-379F-4CCE-B2BB-0629BEF43930}" type="presParOf" srcId="{A62B1289-D926-4060-B492-6C6705BBA871}" destId="{3A780AC3-1A9A-4470-816C-577EFC85C9DC}" srcOrd="2" destOrd="0" presId="urn:microsoft.com/office/officeart/2016/7/layout/HorizontalActionList"/>
    <dgm:cxn modelId="{352EA3D1-2169-423D-A11A-96C730C02DF3}" type="presParOf" srcId="{3A780AC3-1A9A-4470-816C-577EFC85C9DC}" destId="{F76C9DBC-877D-40F1-8546-EC0117FE0462}" srcOrd="0" destOrd="0" presId="urn:microsoft.com/office/officeart/2016/7/layout/HorizontalActionList"/>
    <dgm:cxn modelId="{AE982621-0644-4BCD-B911-51229FCEE143}" type="presParOf" srcId="{3A780AC3-1A9A-4470-816C-577EFC85C9DC}" destId="{F8B62457-AC83-4AA7-94E8-40E690C561B7}" srcOrd="1" destOrd="0" presId="urn:microsoft.com/office/officeart/2016/7/layout/HorizontalActionList"/>
    <dgm:cxn modelId="{DD09A716-FA03-4252-A941-4B65A7419F36}" type="presParOf" srcId="{A62B1289-D926-4060-B492-6C6705BBA871}" destId="{9E1D3756-57BD-4D84-8F33-226C947AF8CD}" srcOrd="3" destOrd="0" presId="urn:microsoft.com/office/officeart/2016/7/layout/HorizontalActionList"/>
    <dgm:cxn modelId="{243714C9-F8D1-47E8-A6DC-39FB0EAA83D4}" type="presParOf" srcId="{A62B1289-D926-4060-B492-6C6705BBA871}" destId="{B939A9C1-EF96-4AE6-8FC8-B9EC4DC11498}" srcOrd="4" destOrd="0" presId="urn:microsoft.com/office/officeart/2016/7/layout/HorizontalActionList"/>
    <dgm:cxn modelId="{385E2C29-9D92-42EE-9115-8FD023BB39CC}" type="presParOf" srcId="{B939A9C1-EF96-4AE6-8FC8-B9EC4DC11498}" destId="{85AAE7FB-8705-4E75-A8A5-B187C2470637}" srcOrd="0" destOrd="0" presId="urn:microsoft.com/office/officeart/2016/7/layout/HorizontalActionList"/>
    <dgm:cxn modelId="{D7F9318A-8730-4B1F-A17C-8EE6707C5F78}" type="presParOf" srcId="{B939A9C1-EF96-4AE6-8FC8-B9EC4DC11498}" destId="{ECAFADE9-00C8-40E1-A89F-6DEF63635EA5}" srcOrd="1" destOrd="0" presId="urn:microsoft.com/office/officeart/2016/7/layout/HorizontalActionList"/>
    <dgm:cxn modelId="{E3765D2D-D359-49BF-92BD-6E702DFF7FD3}" type="presParOf" srcId="{A62B1289-D926-4060-B492-6C6705BBA871}" destId="{461A293B-2964-4762-B44A-7EFD5238E0EC}" srcOrd="5" destOrd="0" presId="urn:microsoft.com/office/officeart/2016/7/layout/HorizontalActionList"/>
    <dgm:cxn modelId="{D88C402F-7A02-4F83-8253-6FFD3EE6E90C}" type="presParOf" srcId="{A62B1289-D926-4060-B492-6C6705BBA871}" destId="{08DB8AFF-C516-4BB1-AFE6-42576E93D0F6}" srcOrd="6" destOrd="0" presId="urn:microsoft.com/office/officeart/2016/7/layout/HorizontalActionList"/>
    <dgm:cxn modelId="{5C1A736B-BBB6-40C5-AED9-FD56FBF01C35}" type="presParOf" srcId="{08DB8AFF-C516-4BB1-AFE6-42576E93D0F6}" destId="{8160427A-5CE3-4D8E-94EF-23E24405A891}" srcOrd="0" destOrd="0" presId="urn:microsoft.com/office/officeart/2016/7/layout/HorizontalActionList"/>
    <dgm:cxn modelId="{BB528131-27B3-4122-A81F-D398A933EF78}" type="presParOf" srcId="{08DB8AFF-C516-4BB1-AFE6-42576E93D0F6}" destId="{9A558C78-4513-4CF9-99F0-0D7FFE40BBBC}" srcOrd="1" destOrd="0" presId="urn:microsoft.com/office/officeart/2016/7/layout/HorizontalAction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505E6B8-6737-4BE8-AD90-5597E93EEB7B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34BCDBF-5756-49DA-BBA2-8BE47E1FB45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Strategic recruitment is essential for successful </a:t>
          </a:r>
          <a:r>
            <a:rPr lang="en-US" dirty="0" err="1"/>
            <a:t>organisational</a:t>
          </a:r>
          <a:r>
            <a:rPr lang="en-US" dirty="0"/>
            <a:t> transformation.</a:t>
          </a:r>
        </a:p>
      </dgm:t>
    </dgm:pt>
    <dgm:pt modelId="{DA69BD85-BEB0-4665-90B8-457965947ED2}" type="parTrans" cxnId="{1ADD6EA7-F6D5-4EB2-961C-707587AEF86A}">
      <dgm:prSet/>
      <dgm:spPr/>
      <dgm:t>
        <a:bodyPr/>
        <a:lstStyle/>
        <a:p>
          <a:endParaRPr lang="en-US"/>
        </a:p>
      </dgm:t>
    </dgm:pt>
    <dgm:pt modelId="{556594A3-B95B-4CF2-A549-4BB0CBA6B8C7}" type="sibTrans" cxnId="{1ADD6EA7-F6D5-4EB2-961C-707587AEF86A}">
      <dgm:prSet/>
      <dgm:spPr/>
      <dgm:t>
        <a:bodyPr/>
        <a:lstStyle/>
        <a:p>
          <a:endParaRPr lang="en-US"/>
        </a:p>
      </dgm:t>
    </dgm:pt>
    <dgm:pt modelId="{CAFCC131-5735-4E7C-94AA-BA378F275A3F}">
      <dgm:prSet/>
      <dgm:spPr/>
      <dgm:t>
        <a:bodyPr/>
        <a:lstStyle/>
        <a:p>
          <a:pPr>
            <a:lnSpc>
              <a:spcPct val="100000"/>
            </a:lnSpc>
            <a:buNone/>
          </a:pPr>
          <a:r>
            <a:rPr lang="en-GB" dirty="0"/>
            <a:t>Recruitment is no longer an administrative activity but a strategic business function that enables organisational transformation and long-term competitive advantage.</a:t>
          </a:r>
          <a:endParaRPr lang="en-US" dirty="0"/>
        </a:p>
      </dgm:t>
    </dgm:pt>
    <dgm:pt modelId="{F92785B1-E43B-4D92-B4C0-61E576531C84}" type="parTrans" cxnId="{558C7B94-D78B-4CB8-B0D9-872429454441}">
      <dgm:prSet/>
      <dgm:spPr/>
      <dgm:t>
        <a:bodyPr/>
        <a:lstStyle/>
        <a:p>
          <a:endParaRPr lang="en-US"/>
        </a:p>
      </dgm:t>
    </dgm:pt>
    <dgm:pt modelId="{491DE608-CF0C-4B83-9B7E-9AA727BA9E03}" type="sibTrans" cxnId="{558C7B94-D78B-4CB8-B0D9-872429454441}">
      <dgm:prSet/>
      <dgm:spPr/>
      <dgm:t>
        <a:bodyPr/>
        <a:lstStyle/>
        <a:p>
          <a:endParaRPr lang="en-US"/>
        </a:p>
      </dgm:t>
    </dgm:pt>
    <dgm:pt modelId="{C535DA36-38D7-4115-AB11-E989745D4072}" type="pres">
      <dgm:prSet presAssocID="{A505E6B8-6737-4BE8-AD90-5597E93EEB7B}" presName="root" presStyleCnt="0">
        <dgm:presLayoutVars>
          <dgm:dir/>
          <dgm:resizeHandles val="exact"/>
        </dgm:presLayoutVars>
      </dgm:prSet>
      <dgm:spPr/>
    </dgm:pt>
    <dgm:pt modelId="{79293D1E-43B5-46E4-A3D2-DF6F5F6BC5DE}" type="pres">
      <dgm:prSet presAssocID="{034BCDBF-5756-49DA-BBA2-8BE47E1FB457}" presName="compNode" presStyleCnt="0"/>
      <dgm:spPr/>
    </dgm:pt>
    <dgm:pt modelId="{9F82596E-A2BB-4D9D-B5A6-F55A9C591A98}" type="pres">
      <dgm:prSet presAssocID="{034BCDBF-5756-49DA-BBA2-8BE47E1FB457}" presName="bgRect" presStyleLbl="bgShp" presStyleIdx="0" presStyleCnt="2"/>
      <dgm:spPr/>
    </dgm:pt>
    <dgm:pt modelId="{2A45D99D-D3A9-4D5E-BFFE-AAA01F34A036}" type="pres">
      <dgm:prSet presAssocID="{034BCDBF-5756-49DA-BBA2-8BE47E1FB457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3B4122AC-7F0B-4465-80F6-1B8C5039F9E1}" type="pres">
      <dgm:prSet presAssocID="{034BCDBF-5756-49DA-BBA2-8BE47E1FB457}" presName="spaceRect" presStyleCnt="0"/>
      <dgm:spPr/>
    </dgm:pt>
    <dgm:pt modelId="{D1575299-C928-46FE-BB81-A558E4689838}" type="pres">
      <dgm:prSet presAssocID="{034BCDBF-5756-49DA-BBA2-8BE47E1FB457}" presName="parTx" presStyleLbl="revTx" presStyleIdx="0" presStyleCnt="2">
        <dgm:presLayoutVars>
          <dgm:chMax val="0"/>
          <dgm:chPref val="0"/>
        </dgm:presLayoutVars>
      </dgm:prSet>
      <dgm:spPr/>
    </dgm:pt>
    <dgm:pt modelId="{B29CF955-E61C-4667-8CE5-F8D932618F6C}" type="pres">
      <dgm:prSet presAssocID="{556594A3-B95B-4CF2-A549-4BB0CBA6B8C7}" presName="sibTrans" presStyleCnt="0"/>
      <dgm:spPr/>
    </dgm:pt>
    <dgm:pt modelId="{C58877F8-C39F-43FB-8376-A3ECFF56E949}" type="pres">
      <dgm:prSet presAssocID="{CAFCC131-5735-4E7C-94AA-BA378F275A3F}" presName="compNode" presStyleCnt="0"/>
      <dgm:spPr/>
    </dgm:pt>
    <dgm:pt modelId="{32E2F15C-7F71-400B-8E91-23153E22EEED}" type="pres">
      <dgm:prSet presAssocID="{CAFCC131-5735-4E7C-94AA-BA378F275A3F}" presName="bgRect" presStyleLbl="bgShp" presStyleIdx="1" presStyleCnt="2"/>
      <dgm:spPr/>
    </dgm:pt>
    <dgm:pt modelId="{4325158C-5219-4ED5-AB13-6C6C87B74FF0}" type="pres">
      <dgm:prSet presAssocID="{CAFCC131-5735-4E7C-94AA-BA378F275A3F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E462E56E-7244-45F1-A825-6F9BCFBF1DD2}" type="pres">
      <dgm:prSet presAssocID="{CAFCC131-5735-4E7C-94AA-BA378F275A3F}" presName="spaceRect" presStyleCnt="0"/>
      <dgm:spPr/>
    </dgm:pt>
    <dgm:pt modelId="{8B23DBF8-5904-4BFD-AFD8-1DFB4D7FD3CA}" type="pres">
      <dgm:prSet presAssocID="{CAFCC131-5735-4E7C-94AA-BA378F275A3F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14C7CA15-D2D3-47F5-965E-F32BA47C4059}" type="presOf" srcId="{CAFCC131-5735-4E7C-94AA-BA378F275A3F}" destId="{8B23DBF8-5904-4BFD-AFD8-1DFB4D7FD3CA}" srcOrd="0" destOrd="0" presId="urn:microsoft.com/office/officeart/2018/2/layout/IconVerticalSolidList"/>
    <dgm:cxn modelId="{E5B0856D-FDDF-4DDD-A61C-95929926BF88}" type="presOf" srcId="{A505E6B8-6737-4BE8-AD90-5597E93EEB7B}" destId="{C535DA36-38D7-4115-AB11-E989745D4072}" srcOrd="0" destOrd="0" presId="urn:microsoft.com/office/officeart/2018/2/layout/IconVerticalSolidList"/>
    <dgm:cxn modelId="{558C7B94-D78B-4CB8-B0D9-872429454441}" srcId="{A505E6B8-6737-4BE8-AD90-5597E93EEB7B}" destId="{CAFCC131-5735-4E7C-94AA-BA378F275A3F}" srcOrd="1" destOrd="0" parTransId="{F92785B1-E43B-4D92-B4C0-61E576531C84}" sibTransId="{491DE608-CF0C-4B83-9B7E-9AA727BA9E03}"/>
    <dgm:cxn modelId="{1ADD6EA7-F6D5-4EB2-961C-707587AEF86A}" srcId="{A505E6B8-6737-4BE8-AD90-5597E93EEB7B}" destId="{034BCDBF-5756-49DA-BBA2-8BE47E1FB457}" srcOrd="0" destOrd="0" parTransId="{DA69BD85-BEB0-4665-90B8-457965947ED2}" sibTransId="{556594A3-B95B-4CF2-A549-4BB0CBA6B8C7}"/>
    <dgm:cxn modelId="{BF96D4DF-2DBA-4862-9E46-4BCA6C40E4DC}" type="presOf" srcId="{034BCDBF-5756-49DA-BBA2-8BE47E1FB457}" destId="{D1575299-C928-46FE-BB81-A558E4689838}" srcOrd="0" destOrd="0" presId="urn:microsoft.com/office/officeart/2018/2/layout/IconVerticalSolidList"/>
    <dgm:cxn modelId="{B6A743E6-DB53-4C0B-BD0A-95256D865732}" type="presParOf" srcId="{C535DA36-38D7-4115-AB11-E989745D4072}" destId="{79293D1E-43B5-46E4-A3D2-DF6F5F6BC5DE}" srcOrd="0" destOrd="0" presId="urn:microsoft.com/office/officeart/2018/2/layout/IconVerticalSolidList"/>
    <dgm:cxn modelId="{C910D67C-2636-4399-A7B7-A1730B6E402F}" type="presParOf" srcId="{79293D1E-43B5-46E4-A3D2-DF6F5F6BC5DE}" destId="{9F82596E-A2BB-4D9D-B5A6-F55A9C591A98}" srcOrd="0" destOrd="0" presId="urn:microsoft.com/office/officeart/2018/2/layout/IconVerticalSolidList"/>
    <dgm:cxn modelId="{BE497DD1-8755-408B-938E-BEC63491E7D4}" type="presParOf" srcId="{79293D1E-43B5-46E4-A3D2-DF6F5F6BC5DE}" destId="{2A45D99D-D3A9-4D5E-BFFE-AAA01F34A036}" srcOrd="1" destOrd="0" presId="urn:microsoft.com/office/officeart/2018/2/layout/IconVerticalSolidList"/>
    <dgm:cxn modelId="{77976D32-F13A-4170-A425-96EA205B07ED}" type="presParOf" srcId="{79293D1E-43B5-46E4-A3D2-DF6F5F6BC5DE}" destId="{3B4122AC-7F0B-4465-80F6-1B8C5039F9E1}" srcOrd="2" destOrd="0" presId="urn:microsoft.com/office/officeart/2018/2/layout/IconVerticalSolidList"/>
    <dgm:cxn modelId="{E904E917-8338-42C5-B8AB-7F52553ACA01}" type="presParOf" srcId="{79293D1E-43B5-46E4-A3D2-DF6F5F6BC5DE}" destId="{D1575299-C928-46FE-BB81-A558E4689838}" srcOrd="3" destOrd="0" presId="urn:microsoft.com/office/officeart/2018/2/layout/IconVerticalSolidList"/>
    <dgm:cxn modelId="{68937BC6-4DAA-467A-B7F4-79B3E7E4CBBE}" type="presParOf" srcId="{C535DA36-38D7-4115-AB11-E989745D4072}" destId="{B29CF955-E61C-4667-8CE5-F8D932618F6C}" srcOrd="1" destOrd="0" presId="urn:microsoft.com/office/officeart/2018/2/layout/IconVerticalSolidList"/>
    <dgm:cxn modelId="{0F3826B7-6E7E-413A-8232-EDD20B6902E5}" type="presParOf" srcId="{C535DA36-38D7-4115-AB11-E989745D4072}" destId="{C58877F8-C39F-43FB-8376-A3ECFF56E949}" srcOrd="2" destOrd="0" presId="urn:microsoft.com/office/officeart/2018/2/layout/IconVerticalSolidList"/>
    <dgm:cxn modelId="{F2E87697-EFFA-40CE-B472-9B636E2F73CF}" type="presParOf" srcId="{C58877F8-C39F-43FB-8376-A3ECFF56E949}" destId="{32E2F15C-7F71-400B-8E91-23153E22EEED}" srcOrd="0" destOrd="0" presId="urn:microsoft.com/office/officeart/2018/2/layout/IconVerticalSolidList"/>
    <dgm:cxn modelId="{FD4F52E3-3844-4844-A9C9-0F3A470C4691}" type="presParOf" srcId="{C58877F8-C39F-43FB-8376-A3ECFF56E949}" destId="{4325158C-5219-4ED5-AB13-6C6C87B74FF0}" srcOrd="1" destOrd="0" presId="urn:microsoft.com/office/officeart/2018/2/layout/IconVerticalSolidList"/>
    <dgm:cxn modelId="{E4709888-F479-4BA2-9571-D8CF1F7FA41B}" type="presParOf" srcId="{C58877F8-C39F-43FB-8376-A3ECFF56E949}" destId="{E462E56E-7244-45F1-A825-6F9BCFBF1DD2}" srcOrd="2" destOrd="0" presId="urn:microsoft.com/office/officeart/2018/2/layout/IconVerticalSolidList"/>
    <dgm:cxn modelId="{53C4EE1E-8E79-4A7B-A3F5-5BB38AF8F13A}" type="presParOf" srcId="{C58877F8-C39F-43FB-8376-A3ECFF56E949}" destId="{8B23DBF8-5904-4BFD-AFD8-1DFB4D7FD3C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70B1E1-609C-4D55-A97C-77F40B5F2C0F}">
      <dsp:nvSpPr>
        <dsp:cNvPr id="0" name=""/>
        <dsp:cNvSpPr/>
      </dsp:nvSpPr>
      <dsp:spPr>
        <a:xfrm>
          <a:off x="0" y="15461"/>
          <a:ext cx="8392365" cy="6552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Marks &amp; Spencer (M&amp;S)</a:t>
          </a:r>
          <a:r>
            <a:rPr lang="en-GB" sz="2000" kern="1200" dirty="0"/>
            <a:t>.</a:t>
          </a:r>
          <a:endParaRPr lang="en-US" sz="2000" kern="1200" dirty="0"/>
        </a:p>
      </dsp:txBody>
      <dsp:txXfrm>
        <a:off x="31984" y="47445"/>
        <a:ext cx="8328397" cy="591232"/>
      </dsp:txXfrm>
    </dsp:sp>
    <dsp:sp modelId="{0AB1BCB7-8E83-463D-B246-A5CC36F79866}">
      <dsp:nvSpPr>
        <dsp:cNvPr id="0" name=""/>
        <dsp:cNvSpPr/>
      </dsp:nvSpPr>
      <dsp:spPr>
        <a:xfrm>
          <a:off x="0" y="771461"/>
          <a:ext cx="8392365" cy="6552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Developing and Managing Individuals and Teams.</a:t>
          </a:r>
          <a:endParaRPr lang="en-US" sz="1800" kern="1200" dirty="0"/>
        </a:p>
      </dsp:txBody>
      <dsp:txXfrm>
        <a:off x="31984" y="803445"/>
        <a:ext cx="8328397" cy="591232"/>
      </dsp:txXfrm>
    </dsp:sp>
    <dsp:sp modelId="{7C9D123E-73D1-4CCB-AD1D-05DDAAFD2600}">
      <dsp:nvSpPr>
        <dsp:cNvPr id="0" name=""/>
        <dsp:cNvSpPr/>
      </dsp:nvSpPr>
      <dsp:spPr>
        <a:xfrm>
          <a:off x="0" y="1527461"/>
          <a:ext cx="8392365" cy="65520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Assessment 1</a:t>
          </a:r>
          <a:r>
            <a:rPr lang="en-GB" sz="2000" kern="1200" dirty="0"/>
            <a:t>.</a:t>
          </a:r>
          <a:endParaRPr lang="en-US" sz="2000" kern="1200" dirty="0"/>
        </a:p>
      </dsp:txBody>
      <dsp:txXfrm>
        <a:off x="31984" y="1559445"/>
        <a:ext cx="8328397" cy="591232"/>
      </dsp:txXfrm>
    </dsp:sp>
    <dsp:sp modelId="{C5F399F9-1E22-44C8-8C25-134C28A275AF}">
      <dsp:nvSpPr>
        <dsp:cNvPr id="0" name=""/>
        <dsp:cNvSpPr/>
      </dsp:nvSpPr>
      <dsp:spPr>
        <a:xfrm>
          <a:off x="0" y="2283461"/>
          <a:ext cx="8392365" cy="65520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Prepared by: Kevin Fernando Useche Giron</a:t>
          </a:r>
          <a:r>
            <a:rPr lang="en-GB" sz="1400" kern="1200" dirty="0"/>
            <a:t>.</a:t>
          </a:r>
          <a:endParaRPr lang="en-US" sz="1400" kern="1200" dirty="0"/>
        </a:p>
      </dsp:txBody>
      <dsp:txXfrm>
        <a:off x="31984" y="2315445"/>
        <a:ext cx="8328397" cy="591232"/>
      </dsp:txXfrm>
    </dsp:sp>
    <dsp:sp modelId="{A8D86498-FB07-47AF-9DD4-023EB9061D29}">
      <dsp:nvSpPr>
        <dsp:cNvPr id="0" name=""/>
        <dsp:cNvSpPr/>
      </dsp:nvSpPr>
      <dsp:spPr>
        <a:xfrm>
          <a:off x="0" y="3039460"/>
          <a:ext cx="8392365" cy="65520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Student Number:</a:t>
          </a:r>
          <a:r>
            <a:rPr lang="en-GB" sz="2000" kern="1200" dirty="0"/>
            <a:t>2441569</a:t>
          </a:r>
          <a:r>
            <a:rPr lang="en-GB" sz="1400" kern="1200" dirty="0"/>
            <a:t>.</a:t>
          </a:r>
          <a:endParaRPr lang="en-US" sz="1400" kern="1200" dirty="0"/>
        </a:p>
      </dsp:txBody>
      <dsp:txXfrm>
        <a:off x="31984" y="3071444"/>
        <a:ext cx="8328397" cy="591232"/>
      </dsp:txXfrm>
    </dsp:sp>
    <dsp:sp modelId="{52D53130-0654-4691-9861-14204B62B9BA}">
      <dsp:nvSpPr>
        <dsp:cNvPr id="0" name=""/>
        <dsp:cNvSpPr/>
      </dsp:nvSpPr>
      <dsp:spPr>
        <a:xfrm>
          <a:off x="0" y="3795461"/>
          <a:ext cx="8392365" cy="6552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Lecturer:</a:t>
          </a:r>
          <a:r>
            <a:rPr lang="en-GB" sz="2000" kern="1200" dirty="0"/>
            <a:t>Sukhpreet Grewal</a:t>
          </a:r>
          <a:r>
            <a:rPr lang="en-GB" sz="1400" kern="1200" dirty="0"/>
            <a:t>.</a:t>
          </a:r>
          <a:endParaRPr lang="en-US" sz="1400" kern="1200" dirty="0"/>
        </a:p>
      </dsp:txBody>
      <dsp:txXfrm>
        <a:off x="31984" y="3827445"/>
        <a:ext cx="8328397" cy="59123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960370-2807-4D2C-8A33-CC06AE6B3BF4}">
      <dsp:nvSpPr>
        <dsp:cNvPr id="0" name=""/>
        <dsp:cNvSpPr/>
      </dsp:nvSpPr>
      <dsp:spPr>
        <a:xfrm>
          <a:off x="1225247" y="597847"/>
          <a:ext cx="1102097" cy="110209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B653EA-35C5-4DFC-83DD-38E7107C1CCA}">
      <dsp:nvSpPr>
        <dsp:cNvPr id="0" name=""/>
        <dsp:cNvSpPr/>
      </dsp:nvSpPr>
      <dsp:spPr>
        <a:xfrm>
          <a:off x="551743" y="2299613"/>
          <a:ext cx="2449105" cy="229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Job Analysis:</a:t>
          </a:r>
          <a:r>
            <a:rPr lang="en-GB" sz="1800" kern="1200" dirty="0"/>
            <a:t> Identifies the knowledge, skills, abilities, and responsibilities required to perform the role effectively. It provides the foundation for recruitment and selection decisions.</a:t>
          </a:r>
          <a:endParaRPr lang="en-US" sz="1800" kern="1200" dirty="0"/>
        </a:p>
      </dsp:txBody>
      <dsp:txXfrm>
        <a:off x="551743" y="2299613"/>
        <a:ext cx="2449105" cy="2295000"/>
      </dsp:txXfrm>
    </dsp:sp>
    <dsp:sp modelId="{DFEF624B-3D27-4A61-848C-C114F379C90B}">
      <dsp:nvSpPr>
        <dsp:cNvPr id="0" name=""/>
        <dsp:cNvSpPr/>
      </dsp:nvSpPr>
      <dsp:spPr>
        <a:xfrm>
          <a:off x="4102946" y="597847"/>
          <a:ext cx="1102097" cy="110209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616631-52DB-4EEA-ADA8-E1E9C4DA2758}">
      <dsp:nvSpPr>
        <dsp:cNvPr id="0" name=""/>
        <dsp:cNvSpPr/>
      </dsp:nvSpPr>
      <dsp:spPr>
        <a:xfrm>
          <a:off x="3429442" y="2299613"/>
          <a:ext cx="2449105" cy="229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Job Description:</a:t>
          </a:r>
          <a:r>
            <a:rPr lang="en-GB" sz="1800" kern="1200"/>
            <a:t> Defines the main duties, responsibilities, reporting relationships, and key tasks associated with the position.</a:t>
          </a:r>
          <a:endParaRPr lang="en-US" sz="1800" kern="1200"/>
        </a:p>
      </dsp:txBody>
      <dsp:txXfrm>
        <a:off x="3429442" y="2299613"/>
        <a:ext cx="2449105" cy="2295000"/>
      </dsp:txXfrm>
    </dsp:sp>
    <dsp:sp modelId="{2A2E9841-326B-47D7-96EC-3E3969AA1B95}">
      <dsp:nvSpPr>
        <dsp:cNvPr id="0" name=""/>
        <dsp:cNvSpPr/>
      </dsp:nvSpPr>
      <dsp:spPr>
        <a:xfrm>
          <a:off x="6980645" y="597847"/>
          <a:ext cx="1102097" cy="110209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A17E42-77AB-49EF-8176-382F2B75D335}">
      <dsp:nvSpPr>
        <dsp:cNvPr id="0" name=""/>
        <dsp:cNvSpPr/>
      </dsp:nvSpPr>
      <dsp:spPr>
        <a:xfrm>
          <a:off x="6307141" y="2299613"/>
          <a:ext cx="2449105" cy="229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Person Specification:</a:t>
          </a:r>
          <a:r>
            <a:rPr lang="en-GB" sz="1800" kern="1200"/>
            <a:t> Describes the qualifications, experience, competencies, skills, and personal behaviours required for a candidate to perform the role successfully.</a:t>
          </a:r>
          <a:endParaRPr lang="en-US" sz="1800" kern="1200"/>
        </a:p>
      </dsp:txBody>
      <dsp:txXfrm>
        <a:off x="6307141" y="2299613"/>
        <a:ext cx="2449105" cy="2295000"/>
      </dsp:txXfrm>
    </dsp:sp>
    <dsp:sp modelId="{8C4A8684-3D50-48E9-A5F3-E5DB676FF7AC}">
      <dsp:nvSpPr>
        <dsp:cNvPr id="0" name=""/>
        <dsp:cNvSpPr/>
      </dsp:nvSpPr>
      <dsp:spPr>
        <a:xfrm>
          <a:off x="9858344" y="597847"/>
          <a:ext cx="1102097" cy="110209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324C58-11A7-4307-B9B4-56D3AC039D2C}">
      <dsp:nvSpPr>
        <dsp:cNvPr id="0" name=""/>
        <dsp:cNvSpPr/>
      </dsp:nvSpPr>
      <dsp:spPr>
        <a:xfrm>
          <a:off x="9184840" y="2299613"/>
          <a:ext cx="2449105" cy="229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Advertisement Platforms:</a:t>
          </a:r>
          <a:r>
            <a:rPr lang="en-GB" sz="1800" kern="1200"/>
            <a:t> Vacancies can be advertised through LinkedIn, the M&amp;S Careers website, Indeed, and Graduate Programme platforms to attract a diverse pool of qualified candidates.</a:t>
          </a:r>
          <a:endParaRPr lang="en-US" sz="1800" kern="1200"/>
        </a:p>
      </dsp:txBody>
      <dsp:txXfrm>
        <a:off x="9184840" y="2299613"/>
        <a:ext cx="2449105" cy="2295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56F3DF-DF82-464E-A8E9-064699115B89}">
      <dsp:nvSpPr>
        <dsp:cNvPr id="0" name=""/>
        <dsp:cNvSpPr/>
      </dsp:nvSpPr>
      <dsp:spPr>
        <a:xfrm>
          <a:off x="0" y="42222"/>
          <a:ext cx="7779151" cy="87395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Assesses leadership, teamwork, adaptability and digital skills.</a:t>
          </a:r>
        </a:p>
      </dsp:txBody>
      <dsp:txXfrm>
        <a:off x="42663" y="84885"/>
        <a:ext cx="7693825" cy="788627"/>
      </dsp:txXfrm>
    </dsp:sp>
    <dsp:sp modelId="{017C4456-822C-4A01-975D-4C33E2BA8484}">
      <dsp:nvSpPr>
        <dsp:cNvPr id="0" name=""/>
        <dsp:cNvSpPr/>
      </dsp:nvSpPr>
      <dsp:spPr>
        <a:xfrm>
          <a:off x="0" y="986465"/>
          <a:ext cx="7779151" cy="87395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Example: Tell me about a time you managed organisational change.</a:t>
          </a:r>
        </a:p>
      </dsp:txBody>
      <dsp:txXfrm>
        <a:off x="42663" y="1029128"/>
        <a:ext cx="7693825" cy="788627"/>
      </dsp:txXfrm>
    </dsp:sp>
    <dsp:sp modelId="{283D21CA-0C64-4488-A0A5-CA02800A05FB}">
      <dsp:nvSpPr>
        <dsp:cNvPr id="0" name=""/>
        <dsp:cNvSpPr/>
      </dsp:nvSpPr>
      <dsp:spPr>
        <a:xfrm>
          <a:off x="0" y="1923778"/>
          <a:ext cx="7779151" cy="87395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Recommended for Change Managers and Project Managers.</a:t>
          </a:r>
        </a:p>
      </dsp:txBody>
      <dsp:txXfrm>
        <a:off x="42663" y="1966441"/>
        <a:ext cx="7693825" cy="78862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6B87C0-0B5C-4699-B085-73D29ED24AFE}">
      <dsp:nvSpPr>
        <dsp:cNvPr id="0" name=""/>
        <dsp:cNvSpPr/>
      </dsp:nvSpPr>
      <dsp:spPr>
        <a:xfrm>
          <a:off x="2548787" y="50"/>
          <a:ext cx="1699192" cy="110447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HR + managers assess candidates together.</a:t>
          </a:r>
        </a:p>
      </dsp:txBody>
      <dsp:txXfrm>
        <a:off x="2602703" y="53966"/>
        <a:ext cx="1591360" cy="996642"/>
      </dsp:txXfrm>
    </dsp:sp>
    <dsp:sp modelId="{C0BD16EB-ECA0-4D52-8A08-F234059C2088}">
      <dsp:nvSpPr>
        <dsp:cNvPr id="0" name=""/>
        <dsp:cNvSpPr/>
      </dsp:nvSpPr>
      <dsp:spPr>
        <a:xfrm>
          <a:off x="1923895" y="552287"/>
          <a:ext cx="2948976" cy="2948976"/>
        </a:xfrm>
        <a:custGeom>
          <a:avLst/>
          <a:gdLst/>
          <a:ahLst/>
          <a:cxnLst/>
          <a:rect l="0" t="0" r="0" b="0"/>
          <a:pathLst>
            <a:path>
              <a:moveTo>
                <a:pt x="2336456" y="278191"/>
              </a:moveTo>
              <a:arcTo wR="1474488" hR="1474488" stAng="18346435" swAng="3650621"/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632087A-1474-4F58-82B3-FA7B93D45A20}">
      <dsp:nvSpPr>
        <dsp:cNvPr id="0" name=""/>
        <dsp:cNvSpPr/>
      </dsp:nvSpPr>
      <dsp:spPr>
        <a:xfrm>
          <a:off x="3825732" y="2211782"/>
          <a:ext cx="1699192" cy="1104474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Multiple perspectives improve decisions.</a:t>
          </a:r>
        </a:p>
      </dsp:txBody>
      <dsp:txXfrm>
        <a:off x="3879648" y="2265698"/>
        <a:ext cx="1591360" cy="996642"/>
      </dsp:txXfrm>
    </dsp:sp>
    <dsp:sp modelId="{08475656-217F-4333-A745-EF3C7E2A7F9B}">
      <dsp:nvSpPr>
        <dsp:cNvPr id="0" name=""/>
        <dsp:cNvSpPr/>
      </dsp:nvSpPr>
      <dsp:spPr>
        <a:xfrm>
          <a:off x="1923895" y="552287"/>
          <a:ext cx="2948976" cy="2948976"/>
        </a:xfrm>
        <a:custGeom>
          <a:avLst/>
          <a:gdLst/>
          <a:ahLst/>
          <a:cxnLst/>
          <a:rect l="0" t="0" r="0" b="0"/>
          <a:pathLst>
            <a:path>
              <a:moveTo>
                <a:pt x="2177036" y="2770844"/>
              </a:moveTo>
              <a:arcTo wR="1474488" hR="1474488" stAng="3692696" swAng="3414609"/>
            </a:path>
          </a:pathLst>
        </a:custGeom>
        <a:noFill/>
        <a:ln w="9525" cap="flat" cmpd="sng" algn="ctr">
          <a:solidFill>
            <a:schemeClr val="accent2">
              <a:hueOff val="2340759"/>
              <a:satOff val="-2919"/>
              <a:lumOff val="68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3E45329-8721-4F10-8187-800918842BDD}">
      <dsp:nvSpPr>
        <dsp:cNvPr id="0" name=""/>
        <dsp:cNvSpPr/>
      </dsp:nvSpPr>
      <dsp:spPr>
        <a:xfrm>
          <a:off x="1271843" y="2211782"/>
          <a:ext cx="1699192" cy="1104474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Suitable for senior transformation roles.</a:t>
          </a:r>
        </a:p>
      </dsp:txBody>
      <dsp:txXfrm>
        <a:off x="1325759" y="2265698"/>
        <a:ext cx="1591360" cy="996642"/>
      </dsp:txXfrm>
    </dsp:sp>
    <dsp:sp modelId="{11FEBF20-4AC3-476E-9554-B5674CD42FBE}">
      <dsp:nvSpPr>
        <dsp:cNvPr id="0" name=""/>
        <dsp:cNvSpPr/>
      </dsp:nvSpPr>
      <dsp:spPr>
        <a:xfrm>
          <a:off x="1923895" y="552287"/>
          <a:ext cx="2948976" cy="2948976"/>
        </a:xfrm>
        <a:custGeom>
          <a:avLst/>
          <a:gdLst/>
          <a:ahLst/>
          <a:cxnLst/>
          <a:rect l="0" t="0" r="0" b="0"/>
          <a:pathLst>
            <a:path>
              <a:moveTo>
                <a:pt x="9823" y="1644411"/>
              </a:moveTo>
              <a:arcTo wR="1474488" hR="1474488" stAng="10402944" swAng="3650621"/>
            </a:path>
          </a:pathLst>
        </a:custGeom>
        <a:noFill/>
        <a:ln w="9525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F12981-719F-4BA9-9021-67434D11F0C6}">
      <dsp:nvSpPr>
        <dsp:cNvPr id="0" name=""/>
        <dsp:cNvSpPr/>
      </dsp:nvSpPr>
      <dsp:spPr>
        <a:xfrm>
          <a:off x="7394" y="248597"/>
          <a:ext cx="2543597" cy="76307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1001" tIns="201001" rIns="201001" bIns="201001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Conduct</a:t>
          </a:r>
        </a:p>
      </dsp:txBody>
      <dsp:txXfrm>
        <a:off x="7394" y="248597"/>
        <a:ext cx="2543597" cy="763079"/>
      </dsp:txXfrm>
    </dsp:sp>
    <dsp:sp modelId="{E425E9B8-4BD5-4284-9C0F-AB01F999E971}">
      <dsp:nvSpPr>
        <dsp:cNvPr id="0" name=""/>
        <dsp:cNvSpPr/>
      </dsp:nvSpPr>
      <dsp:spPr>
        <a:xfrm>
          <a:off x="7394" y="1011676"/>
          <a:ext cx="2543597" cy="2522421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1251" tIns="251251" rIns="251251" bIns="251251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Conduct job analysis.</a:t>
          </a:r>
        </a:p>
      </dsp:txBody>
      <dsp:txXfrm>
        <a:off x="7394" y="1011676"/>
        <a:ext cx="2543597" cy="2522421"/>
      </dsp:txXfrm>
    </dsp:sp>
    <dsp:sp modelId="{F76C9DBC-877D-40F1-8546-EC0117FE0462}">
      <dsp:nvSpPr>
        <dsp:cNvPr id="0" name=""/>
        <dsp:cNvSpPr/>
      </dsp:nvSpPr>
      <dsp:spPr>
        <a:xfrm>
          <a:off x="2658886" y="248597"/>
          <a:ext cx="2543597" cy="763079"/>
        </a:xfrm>
        <a:prstGeom prst="rect">
          <a:avLst/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 w="25400" cap="flat" cmpd="sng" algn="ctr">
          <a:solidFill>
            <a:schemeClr val="accent5">
              <a:hueOff val="-3311292"/>
              <a:satOff val="13270"/>
              <a:lumOff val="2876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1001" tIns="201001" rIns="201001" bIns="201001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Use</a:t>
          </a:r>
        </a:p>
      </dsp:txBody>
      <dsp:txXfrm>
        <a:off x="2658886" y="248597"/>
        <a:ext cx="2543597" cy="763079"/>
      </dsp:txXfrm>
    </dsp:sp>
    <dsp:sp modelId="{F8B62457-AC83-4AA7-94E8-40E690C561B7}">
      <dsp:nvSpPr>
        <dsp:cNvPr id="0" name=""/>
        <dsp:cNvSpPr/>
      </dsp:nvSpPr>
      <dsp:spPr>
        <a:xfrm>
          <a:off x="2658886" y="1011676"/>
          <a:ext cx="2543597" cy="2522421"/>
        </a:xfrm>
        <a:prstGeom prst="rect">
          <a:avLst/>
        </a:prstGeom>
        <a:solidFill>
          <a:schemeClr val="accent5">
            <a:tint val="40000"/>
            <a:alpha val="90000"/>
            <a:hueOff val="-3580161"/>
            <a:satOff val="16084"/>
            <a:lumOff val="1106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3580161"/>
              <a:satOff val="16084"/>
              <a:lumOff val="110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1251" tIns="251251" rIns="251251" bIns="251251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Use competency-based recruitment.</a:t>
          </a:r>
        </a:p>
      </dsp:txBody>
      <dsp:txXfrm>
        <a:off x="2658886" y="1011676"/>
        <a:ext cx="2543597" cy="2522421"/>
      </dsp:txXfrm>
    </dsp:sp>
    <dsp:sp modelId="{85AAE7FB-8705-4E75-A8A5-B187C2470637}">
      <dsp:nvSpPr>
        <dsp:cNvPr id="0" name=""/>
        <dsp:cNvSpPr/>
      </dsp:nvSpPr>
      <dsp:spPr>
        <a:xfrm>
          <a:off x="5310378" y="248597"/>
          <a:ext cx="2543597" cy="763079"/>
        </a:xfrm>
        <a:prstGeom prst="rect">
          <a:avLst/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 w="25400" cap="flat" cmpd="sng" algn="ctr">
          <a:solidFill>
            <a:schemeClr val="accent5">
              <a:hueOff val="-6622584"/>
              <a:satOff val="26541"/>
              <a:lumOff val="5752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1001" tIns="201001" rIns="201001" bIns="201001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Adopt</a:t>
          </a:r>
        </a:p>
      </dsp:txBody>
      <dsp:txXfrm>
        <a:off x="5310378" y="248597"/>
        <a:ext cx="2543597" cy="763079"/>
      </dsp:txXfrm>
    </dsp:sp>
    <dsp:sp modelId="{ECAFADE9-00C8-40E1-A89F-6DEF63635EA5}">
      <dsp:nvSpPr>
        <dsp:cNvPr id="0" name=""/>
        <dsp:cNvSpPr/>
      </dsp:nvSpPr>
      <dsp:spPr>
        <a:xfrm>
          <a:off x="5310378" y="1011676"/>
          <a:ext cx="2543597" cy="2522421"/>
        </a:xfrm>
        <a:prstGeom prst="rect">
          <a:avLst/>
        </a:prstGeom>
        <a:solidFill>
          <a:schemeClr val="accent5">
            <a:tint val="40000"/>
            <a:alpha val="90000"/>
            <a:hueOff val="-7160321"/>
            <a:satOff val="32169"/>
            <a:lumOff val="2211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7160321"/>
              <a:satOff val="32169"/>
              <a:lumOff val="221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1251" tIns="251251" rIns="251251" bIns="251251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Adopt hybrid interviews.</a:t>
          </a:r>
        </a:p>
      </dsp:txBody>
      <dsp:txXfrm>
        <a:off x="5310378" y="1011676"/>
        <a:ext cx="2543597" cy="2522421"/>
      </dsp:txXfrm>
    </dsp:sp>
    <dsp:sp modelId="{8160427A-5CE3-4D8E-94EF-23E24405A891}">
      <dsp:nvSpPr>
        <dsp:cNvPr id="0" name=""/>
        <dsp:cNvSpPr/>
      </dsp:nvSpPr>
      <dsp:spPr>
        <a:xfrm>
          <a:off x="7961870" y="248597"/>
          <a:ext cx="2543597" cy="763079"/>
        </a:xfrm>
        <a:prstGeom prst="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1001" tIns="201001" rIns="201001" bIns="201001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Train</a:t>
          </a:r>
        </a:p>
      </dsp:txBody>
      <dsp:txXfrm>
        <a:off x="7961870" y="248597"/>
        <a:ext cx="2543597" cy="763079"/>
      </dsp:txXfrm>
    </dsp:sp>
    <dsp:sp modelId="{9A558C78-4513-4CF9-99F0-0D7FFE40BBBC}">
      <dsp:nvSpPr>
        <dsp:cNvPr id="0" name=""/>
        <dsp:cNvSpPr/>
      </dsp:nvSpPr>
      <dsp:spPr>
        <a:xfrm>
          <a:off x="7961870" y="1011676"/>
          <a:ext cx="2543597" cy="2522421"/>
        </a:xfrm>
        <a:prstGeom prst="rect">
          <a:avLst/>
        </a:prstGeom>
        <a:solidFill>
          <a:schemeClr val="accent5">
            <a:tint val="40000"/>
            <a:alpha val="90000"/>
            <a:hueOff val="-10740482"/>
            <a:satOff val="48253"/>
            <a:lumOff val="3317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10740482"/>
              <a:satOff val="48253"/>
              <a:lumOff val="331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1251" tIns="251251" rIns="251251" bIns="251251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Train interviewers and promote equality, diversity and inclusion.</a:t>
          </a:r>
        </a:p>
      </dsp:txBody>
      <dsp:txXfrm>
        <a:off x="7961870" y="1011676"/>
        <a:ext cx="2543597" cy="252242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82596E-A2BB-4D9D-B5A6-F55A9C591A98}">
      <dsp:nvSpPr>
        <dsp:cNvPr id="0" name=""/>
        <dsp:cNvSpPr/>
      </dsp:nvSpPr>
      <dsp:spPr>
        <a:xfrm>
          <a:off x="0" y="817244"/>
          <a:ext cx="10515600" cy="150876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45D99D-D3A9-4D5E-BFFE-AAA01F34A036}">
      <dsp:nvSpPr>
        <dsp:cNvPr id="0" name=""/>
        <dsp:cNvSpPr/>
      </dsp:nvSpPr>
      <dsp:spPr>
        <a:xfrm>
          <a:off x="456399" y="1156715"/>
          <a:ext cx="829818" cy="82981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575299-C928-46FE-BB81-A558E4689838}">
      <dsp:nvSpPr>
        <dsp:cNvPr id="0" name=""/>
        <dsp:cNvSpPr/>
      </dsp:nvSpPr>
      <dsp:spPr>
        <a:xfrm>
          <a:off x="1742617" y="817244"/>
          <a:ext cx="8772982" cy="1508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677" tIns="159677" rIns="159677" bIns="159677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Strategic recruitment is essential for successful </a:t>
          </a:r>
          <a:r>
            <a:rPr lang="en-US" sz="2500" kern="1200" dirty="0" err="1"/>
            <a:t>organisational</a:t>
          </a:r>
          <a:r>
            <a:rPr lang="en-US" sz="2500" kern="1200" dirty="0"/>
            <a:t> transformation.</a:t>
          </a:r>
        </a:p>
      </dsp:txBody>
      <dsp:txXfrm>
        <a:off x="1742617" y="817244"/>
        <a:ext cx="8772982" cy="1508760"/>
      </dsp:txXfrm>
    </dsp:sp>
    <dsp:sp modelId="{32E2F15C-7F71-400B-8E91-23153E22EEED}">
      <dsp:nvSpPr>
        <dsp:cNvPr id="0" name=""/>
        <dsp:cNvSpPr/>
      </dsp:nvSpPr>
      <dsp:spPr>
        <a:xfrm>
          <a:off x="0" y="2703194"/>
          <a:ext cx="10515600" cy="150876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25158C-5219-4ED5-AB13-6C6C87B74FF0}">
      <dsp:nvSpPr>
        <dsp:cNvPr id="0" name=""/>
        <dsp:cNvSpPr/>
      </dsp:nvSpPr>
      <dsp:spPr>
        <a:xfrm>
          <a:off x="456399" y="3042665"/>
          <a:ext cx="829818" cy="82981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23DBF8-5904-4BFD-AFD8-1DFB4D7FD3CA}">
      <dsp:nvSpPr>
        <dsp:cNvPr id="0" name=""/>
        <dsp:cNvSpPr/>
      </dsp:nvSpPr>
      <dsp:spPr>
        <a:xfrm>
          <a:off x="1742617" y="2703194"/>
          <a:ext cx="8772982" cy="1508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677" tIns="159677" rIns="159677" bIns="159677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Recruitment is no longer an administrative activity but a strategic business function that enables organisational transformation and long-term competitive advantage.</a:t>
          </a:r>
          <a:endParaRPr lang="en-US" sz="2500" kern="1200" dirty="0"/>
        </a:p>
      </dsp:txBody>
      <dsp:txXfrm>
        <a:off x="1742617" y="2703194"/>
        <a:ext cx="8772982" cy="15087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HorizontalActionList">
  <dgm:title val="Horizontal Action List"/>
  <dgm:desc val="Used to show non-sequential or grouped lists of information. Works well with large amounts of text. All text has the same level of emphasis, and direction is not implied."/>
  <dgm:catLst>
    <dgm:cat type="list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 fact="0.6"/>
      <dgm:constr type="h" for="des" forName="composite" op="equ"/>
      <dgm:constr type="w" for="ch" forName="composite" refType="w"/>
      <dgm:constr type="w" for="des" forName="parTx"/>
      <dgm:constr type="h" for="des" forName="parTx" op="equ"/>
      <dgm:constr type="w" for="des" forName="desTx"/>
      <dgm:constr type="primFontSz" for="des" forName="parTx" val="54"/>
      <dgm:constr type="primFontSz" for="des" forName="desTx" refType="primFontSz" refFor="des" refForName="parTx" op="lte" fact="0.75"/>
      <dgm:constr type="h" for="des" forName="desTx" op="equ"/>
      <dgm:constr type="w" for="ch" forName="space" op="equ" val="3"/>
    </dgm:constrLst>
    <dgm:ruleLst>
      <dgm:rule type="w" for="ch" forName="composite" val="0" fact="NaN" max="NaN"/>
    </dgm:ruleLst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3"/>
            <dgm:constr type="h"/>
            <dgm:constr type="tMarg" refType="w" fact="0.224"/>
            <dgm:constr type="bMarg" refType="w" fact="0.224"/>
            <dgm:constr type="lMarg" refType="w" fact="0.224"/>
            <dgm:constr type="rMarg" refType="w" fact="0.224"/>
          </dgm:constrLst>
          <dgm:ruleLst>
            <dgm:rule type="h" val="INF" fact="NaN" max="NaN"/>
            <dgm:rule type="primFontSz" val="14" fact="NaN" max="NaN"/>
          </dgm:ruleLst>
        </dgm:layoutNode>
        <dgm:layoutNode name="desTx" styleLbl="alignAccFollowNode1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primFontSz" val="28"/>
            <dgm:constr type="tMarg" refType="w" fact="0.28"/>
            <dgm:constr type="bMarg" refType="w" fact="0.28"/>
            <dgm:constr type="lMarg" refType="w" fact="0.28"/>
            <dgm:constr type="rMarg" refType="w" fact="0.28"/>
          </dgm:constrLst>
          <dgm:ruleLst>
            <dgm:rule type="h" val="INF" fact="NaN" max="NaN"/>
            <dgm:rule type="primFontSz" val="11" fact="NaN" max="NaN"/>
          </dgm:ruleLst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733488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Introduce the topic and explain that you are acting as HR Officer advising senior management.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Briefly outline the presentation.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M&amp;S transformation and why recruitment is critical.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dirty="0"/>
              <a:t>Explain each recruitment stage and why it matters during transformation.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benefits and limitations of structured interviews.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competency-based interviews and why they predict future performance.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panel interviews and their value for senior roles.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why combining questioning techniques improves selection.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Summarise strategic recommendations.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Compare interview formats and justify the hybrid approach.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351256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Summarise key findings.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Mention these are the main academic and professional sources.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7/11/2026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creativecommons.org/licenses/by-nd/3.0/" TargetMode="External"/><Relationship Id="rId4" Type="http://schemas.openxmlformats.org/officeDocument/2006/relationships/hyperlink" Target="https://www.higheredjobs.com/articles/articleDisplay.cfm?ID=1336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.xml"/><Relationship Id="rId3" Type="http://schemas.openxmlformats.org/officeDocument/2006/relationships/image" Target="../media/image8.png"/><Relationship Id="rId7" Type="http://schemas.openxmlformats.org/officeDocument/2006/relationships/diagramLayout" Target="../diagrams/layout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diagramData" Target="../diagrams/data3.xml"/><Relationship Id="rId5" Type="http://schemas.openxmlformats.org/officeDocument/2006/relationships/hyperlink" Target="https://creativecommons.org/licenses/by-nc-sa/3.0/" TargetMode="External"/><Relationship Id="rId10" Type="http://schemas.microsoft.com/office/2007/relationships/diagramDrawing" Target="../diagrams/drawing3.xml"/><Relationship Id="rId4" Type="http://schemas.openxmlformats.org/officeDocument/2006/relationships/hyperlink" Target="http://www.maggiehosmcgrane.com/2020/01/whats-new-and-different-leadership-in.html" TargetMode="External"/><Relationship Id="rId9" Type="http://schemas.openxmlformats.org/officeDocument/2006/relationships/diagramColors" Target="../diagrams/colors3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9.jpe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10.jpeg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3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761801" y="71586"/>
            <a:ext cx="5332611" cy="17082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800" b="1">
                <a:solidFill>
                  <a:srgbClr val="0B5D3B"/>
                </a:solidFill>
              </a:defRPr>
            </a:pPr>
            <a:r>
              <a:rPr lang="en-US" sz="2800" kern="1200" dirty="0">
                <a:solidFill>
                  <a:schemeClr val="accent3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Recruitment and Selection Strategies During Organizational Transformation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6309360"/>
            <a:ext cx="2749471" cy="47705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  <a:defRPr sz="1000">
                <a:solidFill>
                  <a:srgbClr val="5A5A5A"/>
                </a:solidFill>
              </a:defRPr>
            </a:pPr>
            <a:r>
              <a:rPr lang="en-US" sz="1000"/>
              <a:t>Developing and Managing Individuals and Teams.</a:t>
            </a:r>
          </a:p>
          <a:p>
            <a:pPr>
              <a:spcAft>
                <a:spcPts val="600"/>
              </a:spcAft>
              <a:defRPr sz="1000">
                <a:solidFill>
                  <a:srgbClr val="5A5A5A"/>
                </a:solidFill>
              </a:defRPr>
            </a:pPr>
            <a:endParaRPr lang="en-US" sz="100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D05C9B4-B5C9-2D4D-23C9-CEE72646F9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80033" y="-1"/>
            <a:ext cx="5408792" cy="6858001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266700" dist="215900" dir="858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7" name="TextBox 3">
            <a:extLst>
              <a:ext uri="{FF2B5EF4-FFF2-40B4-BE49-F238E27FC236}">
                <a16:creationId xmlns:a16="http://schemas.microsoft.com/office/drawing/2014/main" id="{611ACAEA-1D0A-CA25-832F-FD3E8EAEA7C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75032226"/>
              </p:ext>
            </p:extLst>
          </p:nvPr>
        </p:nvGraphicFramePr>
        <p:xfrm>
          <a:off x="1051424" y="1727644"/>
          <a:ext cx="8392365" cy="44661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Red toy person in front of two lines of white figures">
            <a:extLst>
              <a:ext uri="{FF2B5EF4-FFF2-40B4-BE49-F238E27FC236}">
                <a16:creationId xmlns:a16="http://schemas.microsoft.com/office/drawing/2014/main" id="{3B8F118D-F8FA-B713-1A57-4D420808A03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6000" r="22144"/>
          <a:stretch>
            <a:fillRect/>
          </a:stretch>
        </p:blipFill>
        <p:spPr>
          <a:xfrm>
            <a:off x="20" y="-2"/>
            <a:ext cx="5408768" cy="6858002"/>
          </a:xfrm>
          <a:prstGeom prst="rect">
            <a:avLst/>
          </a:prstGeom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08788" y="-1"/>
            <a:ext cx="6780036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6113724" y="405685"/>
            <a:ext cx="5463545" cy="15593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800" b="1">
                <a:solidFill>
                  <a:srgbClr val="0B5D3B"/>
                </a:solidFill>
              </a:defRPr>
            </a:pPr>
            <a:r>
              <a:rPr lang="en-US" sz="4000" dirty="0">
                <a:latin typeface="+mj-lt"/>
                <a:ea typeface="+mj-ea"/>
                <a:cs typeface="+mj-cs"/>
              </a:rPr>
              <a:t>Table of Contents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113724" y="2743200"/>
            <a:ext cx="5245973" cy="34968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000">
                <a:solidFill>
                  <a:srgbClr val="000000"/>
                </a:solidFill>
              </a:defRPr>
            </a:pPr>
            <a:r>
              <a:rPr lang="en-US" sz="2000"/>
              <a:t>1. Introduction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000">
                <a:solidFill>
                  <a:srgbClr val="000000"/>
                </a:solidFill>
              </a:defRPr>
            </a:pPr>
            <a:r>
              <a:rPr lang="en-US" sz="2000"/>
              <a:t>2. Organisational Transformation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000">
                <a:solidFill>
                  <a:srgbClr val="000000"/>
                </a:solidFill>
              </a:defRPr>
            </a:pPr>
            <a:r>
              <a:rPr lang="en-US" sz="2000"/>
              <a:t>3. Recruitment Process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000">
                <a:solidFill>
                  <a:srgbClr val="000000"/>
                </a:solidFill>
              </a:defRPr>
            </a:pPr>
            <a:r>
              <a:rPr lang="en-US" sz="2000"/>
              <a:t>4. Interview Types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000">
                <a:solidFill>
                  <a:srgbClr val="000000"/>
                </a:solidFill>
              </a:defRPr>
            </a:pPr>
            <a:r>
              <a:rPr lang="en-US" sz="2000"/>
              <a:t>5. Questioning Techniques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000">
                <a:solidFill>
                  <a:srgbClr val="000000"/>
                </a:solidFill>
              </a:defRPr>
            </a:pPr>
            <a:r>
              <a:rPr lang="en-US" sz="2000"/>
              <a:t>6. Face-to-Face vs Virtual Interviews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000">
                <a:solidFill>
                  <a:srgbClr val="000000"/>
                </a:solidFill>
              </a:defRPr>
            </a:pPr>
            <a:r>
              <a:rPr lang="en-US" sz="2000"/>
              <a:t>7. Recommendations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000">
                <a:solidFill>
                  <a:srgbClr val="000000"/>
                </a:solidFill>
              </a:defRPr>
            </a:pPr>
            <a:r>
              <a:rPr lang="en-US" sz="2000"/>
              <a:t>8. Conclusion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000">
                <a:solidFill>
                  <a:srgbClr val="000000"/>
                </a:solidFill>
              </a:defRPr>
            </a:pPr>
            <a:r>
              <a:rPr lang="en-US" sz="2000"/>
              <a:t>9. References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6309360"/>
            <a:ext cx="2749471" cy="47705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  <a:defRPr sz="1000">
                <a:solidFill>
                  <a:srgbClr val="5A5A5A"/>
                </a:solidFill>
              </a:defRPr>
            </a:pPr>
            <a:r>
              <a:rPr lang="en-US" sz="1000"/>
              <a:t>Developing and Managing Individuals and Teams.</a:t>
            </a:r>
          </a:p>
          <a:p>
            <a:pPr>
              <a:spcAft>
                <a:spcPts val="600"/>
              </a:spcAft>
              <a:defRPr sz="1000">
                <a:solidFill>
                  <a:srgbClr val="5A5A5A"/>
                </a:solidFill>
              </a:defRPr>
            </a:pPr>
            <a:endParaRPr lang="en-US" sz="10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457200" y="274320"/>
            <a:ext cx="7568162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0B5D3B"/>
                </a:solidFill>
              </a:defRPr>
            </a:pPr>
            <a:r>
              <a:rPr dirty="0"/>
              <a:t>Marks &amp; Spencer's Organizational Transformation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70840" y="1092200"/>
            <a:ext cx="7485767" cy="132343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000">
                <a:solidFill>
                  <a:srgbClr val="000000"/>
                </a:solidFill>
              </a:defRPr>
            </a:pPr>
            <a:r>
              <a:rPr dirty="0"/>
              <a:t>• Founded in 1884; one of the UK's leading retailers.</a:t>
            </a:r>
          </a:p>
          <a:p>
            <a:pPr>
              <a:defRPr sz="2000">
                <a:solidFill>
                  <a:srgbClr val="000000"/>
                </a:solidFill>
              </a:defRPr>
            </a:pPr>
            <a:r>
              <a:rPr dirty="0"/>
              <a:t>• Digital transformation, e-commerce, AI, supply chain modernization.</a:t>
            </a:r>
          </a:p>
          <a:p>
            <a:pPr>
              <a:defRPr sz="2000">
                <a:solidFill>
                  <a:srgbClr val="000000"/>
                </a:solidFill>
              </a:defRPr>
            </a:pPr>
            <a:r>
              <a:rPr dirty="0"/>
              <a:t>• New roles: Change Manager, Project Manager, Data Analyst.</a:t>
            </a:r>
          </a:p>
          <a:p>
            <a:pPr>
              <a:defRPr sz="2000">
                <a:solidFill>
                  <a:srgbClr val="000000"/>
                </a:solidFill>
              </a:defRPr>
            </a:pPr>
            <a:r>
              <a:rPr dirty="0"/>
              <a:t>• Recruitment supports successful organizational change.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6309360"/>
            <a:ext cx="2749471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>
                <a:solidFill>
                  <a:srgbClr val="5A5A5A"/>
                </a:solidFill>
              </a:defRPr>
            </a:pPr>
            <a:r>
              <a:rPr lang="en-US" dirty="0"/>
              <a:t>Developing and Managing Individuals and Teams.</a:t>
            </a:r>
          </a:p>
          <a:p>
            <a:pPr>
              <a:defRPr sz="1000">
                <a:solidFill>
                  <a:srgbClr val="5A5A5A"/>
                </a:solidFill>
              </a:defRPr>
            </a:pPr>
            <a:endParaRPr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BCF5A6E-C8DD-7D27-B71D-F9F56A1311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6860644" y="2938964"/>
            <a:ext cx="4870981" cy="337039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12188824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6740" y="0"/>
            <a:ext cx="4062085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6190" y="-5306190"/>
            <a:ext cx="1576446" cy="12188827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1371239" y="348865"/>
            <a:ext cx="10041408" cy="87772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800" b="1">
                <a:solidFill>
                  <a:srgbClr val="0B5D3B"/>
                </a:solidFill>
              </a:defRPr>
            </a:pPr>
            <a:r>
              <a:rPr lang="en-US" sz="37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Recruiting the Right Candidate at the Right Time</a:t>
            </a: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800" b="1">
                <a:solidFill>
                  <a:srgbClr val="0B5D3B"/>
                </a:solidFill>
              </a:defRPr>
            </a:pPr>
            <a:endParaRPr lang="en-US" sz="37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57200" y="6309360"/>
            <a:ext cx="2749471" cy="47705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  <a:defRPr sz="1000">
                <a:solidFill>
                  <a:srgbClr val="5A5A5A"/>
                </a:solidFill>
              </a:defRPr>
            </a:pPr>
            <a:r>
              <a:rPr lang="en-US" sz="1000"/>
              <a:t>Developing and Managing Individuals and Teams.</a:t>
            </a:r>
          </a:p>
          <a:p>
            <a:pPr>
              <a:spcAft>
                <a:spcPts val="600"/>
              </a:spcAft>
              <a:defRPr sz="1000">
                <a:solidFill>
                  <a:srgbClr val="5A5A5A"/>
                </a:solidFill>
              </a:defRPr>
            </a:pPr>
            <a:endParaRPr lang="en-US" sz="1000"/>
          </a:p>
        </p:txBody>
      </p:sp>
      <p:graphicFrame>
        <p:nvGraphicFramePr>
          <p:cNvPr id="46" name="TextBox 33">
            <a:extLst>
              <a:ext uri="{FF2B5EF4-FFF2-40B4-BE49-F238E27FC236}">
                <a16:creationId xmlns:a16="http://schemas.microsoft.com/office/drawing/2014/main" id="{F9B38948-9954-A9C4-3C56-04DFCF2AE74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39577256"/>
              </p:ext>
            </p:extLst>
          </p:nvPr>
        </p:nvGraphicFramePr>
        <p:xfrm>
          <a:off x="3136" y="1665539"/>
          <a:ext cx="12185689" cy="51924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41832" y="247089"/>
            <a:ext cx="3705886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0B5D3B"/>
                </a:solidFill>
              </a:defRPr>
            </a:pPr>
            <a:r>
              <a:rPr sz="3200" dirty="0"/>
              <a:t>Structured Interview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41832" y="870937"/>
            <a:ext cx="4936672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000">
                <a:solidFill>
                  <a:srgbClr val="000000"/>
                </a:solidFill>
              </a:defRPr>
            </a:pPr>
            <a:r>
              <a:rPr sz="2400" dirty="0"/>
              <a:t>• Same questions for every candidate.</a:t>
            </a:r>
          </a:p>
          <a:p>
            <a:pPr>
              <a:defRPr sz="2000">
                <a:solidFill>
                  <a:srgbClr val="000000"/>
                </a:solidFill>
              </a:defRPr>
            </a:pPr>
            <a:r>
              <a:rPr sz="2400" dirty="0"/>
              <a:t>• Fair and consistent.</a:t>
            </a:r>
          </a:p>
          <a:p>
            <a:pPr>
              <a:defRPr sz="2000">
                <a:solidFill>
                  <a:srgbClr val="000000"/>
                </a:solidFill>
              </a:defRPr>
            </a:pPr>
            <a:r>
              <a:rPr sz="2400" dirty="0"/>
              <a:t>• Reduces interviewer </a:t>
            </a:r>
            <a:r>
              <a:rPr lang="en-GB" sz="2400" dirty="0"/>
              <a:t>effect</a:t>
            </a:r>
            <a:r>
              <a:rPr sz="2400" dirty="0"/>
              <a:t>.</a:t>
            </a:r>
          </a:p>
          <a:p>
            <a:pPr>
              <a:defRPr sz="2000">
                <a:solidFill>
                  <a:srgbClr val="000000"/>
                </a:solidFill>
              </a:defRPr>
            </a:pPr>
            <a:r>
              <a:rPr sz="2400" dirty="0"/>
              <a:t>• Best for first-stage recruitment.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6309360"/>
            <a:ext cx="2749471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>
                <a:solidFill>
                  <a:srgbClr val="5A5A5A"/>
                </a:solidFill>
              </a:defRPr>
            </a:pPr>
            <a:r>
              <a:rPr lang="en-US" dirty="0"/>
              <a:t>Developing and Managing Individuals and Teams.</a:t>
            </a:r>
          </a:p>
          <a:p>
            <a:pPr>
              <a:defRPr sz="1000">
                <a:solidFill>
                  <a:srgbClr val="5A5A5A"/>
                </a:solidFill>
              </a:defRPr>
            </a:pPr>
            <a:endParaRPr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FC38499-D8D6-CF49-3D4C-CF81E72BD2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347602" y="1564576"/>
            <a:ext cx="4752855" cy="32591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B322C66-23AA-3625-0D92-DE386E886101}"/>
              </a:ext>
            </a:extLst>
          </p:cNvPr>
          <p:cNvSpPr txBox="1"/>
          <p:nvPr/>
        </p:nvSpPr>
        <p:spPr>
          <a:xfrm>
            <a:off x="8055730" y="5351969"/>
            <a:ext cx="475285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4" tooltip="https://www.higheredjobs.com/articles/articleDisplay.cfm?ID=1336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5" tooltip="https://creativecommons.org/licenses/by-nd/3.0/"/>
              </a:rPr>
              <a:t>CC BY-ND</a:t>
            </a:r>
            <a:endParaRPr lang="en-GB" sz="90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86AAEFE-3719-BAA7-E012-979308B75CF1}"/>
              </a:ext>
            </a:extLst>
          </p:cNvPr>
          <p:cNvSpPr txBox="1"/>
          <p:nvPr/>
        </p:nvSpPr>
        <p:spPr>
          <a:xfrm>
            <a:off x="241832" y="3571336"/>
            <a:ext cx="632287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Structured Interview: </a:t>
            </a:r>
            <a:r>
              <a:rPr lang="en-US" sz="2400" dirty="0"/>
              <a:t>Recommended for large-scale recruitment because it ensures fairness and consistency.</a:t>
            </a:r>
            <a:endParaRPr lang="en-GB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457200" y="274320"/>
            <a:ext cx="1097280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0B5D3B"/>
                </a:solidFill>
              </a:defRPr>
            </a:pPr>
            <a:r>
              <a:t>Competency-Based Interview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6309360"/>
            <a:ext cx="2749471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>
                <a:solidFill>
                  <a:srgbClr val="5A5A5A"/>
                </a:solidFill>
              </a:defRPr>
            </a:pPr>
            <a:r>
              <a:rPr lang="en-US" dirty="0"/>
              <a:t>Developing and Managing Individuals and Teams.</a:t>
            </a:r>
          </a:p>
          <a:p>
            <a:pPr>
              <a:defRPr sz="1000">
                <a:solidFill>
                  <a:srgbClr val="5A5A5A"/>
                </a:solidFill>
              </a:defRPr>
            </a:pPr>
            <a:endParaRPr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5029F34-9884-AA6D-A5E7-B1845028C3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389038" y="2323692"/>
            <a:ext cx="3644811" cy="361226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2A4CE56-F36F-5EF1-5300-4D2E9C0DCA62}"/>
              </a:ext>
            </a:extLst>
          </p:cNvPr>
          <p:cNvSpPr txBox="1"/>
          <p:nvPr/>
        </p:nvSpPr>
        <p:spPr>
          <a:xfrm>
            <a:off x="8389038" y="6078528"/>
            <a:ext cx="364481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4" tooltip="http://www.maggiehosmcgrane.com/2020/01/whats-new-and-different-leadership-in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5" tooltip="https://creativecommons.org/licenses/by-nc-sa/3.0/"/>
              </a:rPr>
              <a:t>CC BY-SA-NC</a:t>
            </a:r>
            <a:endParaRPr lang="en-GB" sz="900"/>
          </a:p>
        </p:txBody>
      </p:sp>
      <p:graphicFrame>
        <p:nvGraphicFramePr>
          <p:cNvPr id="12" name="TextBox 3">
            <a:extLst>
              <a:ext uri="{FF2B5EF4-FFF2-40B4-BE49-F238E27FC236}">
                <a16:creationId xmlns:a16="http://schemas.microsoft.com/office/drawing/2014/main" id="{15242EC7-9B0D-5E83-F0AD-572F8AEBF88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06394344"/>
              </p:ext>
            </p:extLst>
          </p:nvPr>
        </p:nvGraphicFramePr>
        <p:xfrm>
          <a:off x="79513" y="1210065"/>
          <a:ext cx="7779151" cy="28468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B12B805D-B106-F668-F6DC-3B44C75B1FDC}"/>
              </a:ext>
            </a:extLst>
          </p:cNvPr>
          <p:cNvSpPr txBox="1"/>
          <p:nvPr/>
        </p:nvSpPr>
        <p:spPr>
          <a:xfrm>
            <a:off x="198408" y="4753155"/>
            <a:ext cx="759987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Competency-Based Interview: </a:t>
            </a:r>
            <a:r>
              <a:rPr lang="en-US" sz="2400" dirty="0"/>
              <a:t>Recommended for leadership roles because it evaluates previous experience of managing change.</a:t>
            </a:r>
            <a:endParaRPr lang="en-GB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577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4552547" y="548464"/>
            <a:ext cx="6796770" cy="167562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800" b="1">
                <a:solidFill>
                  <a:srgbClr val="0B5D3B"/>
                </a:solidFill>
              </a:defRPr>
            </a:pPr>
            <a:r>
              <a:rPr lang="en-US" sz="4000">
                <a:latin typeface="+mj-lt"/>
                <a:ea typeface="+mj-ea"/>
                <a:cs typeface="+mj-cs"/>
              </a:rPr>
              <a:t>Panel Interview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131E899-51F2-D72D-3FE7-F8898BC6159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8552" r="14743"/>
          <a:stretch>
            <a:fillRect/>
          </a:stretch>
        </p:blipFill>
        <p:spPr>
          <a:xfrm>
            <a:off x="20" y="10"/>
            <a:ext cx="4195384" cy="6857990"/>
          </a:xfrm>
          <a:prstGeom prst="rect">
            <a:avLst/>
          </a:prstGeom>
          <a:effectLst/>
        </p:spPr>
      </p:pic>
      <p:sp>
        <p:nvSpPr>
          <p:cNvPr id="5" name="TextBox 4"/>
          <p:cNvSpPr txBox="1"/>
          <p:nvPr/>
        </p:nvSpPr>
        <p:spPr>
          <a:xfrm>
            <a:off x="457200" y="6309360"/>
            <a:ext cx="2749471" cy="47705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  <a:defRPr sz="1000">
                <a:solidFill>
                  <a:srgbClr val="5A5A5A"/>
                </a:solidFill>
              </a:defRPr>
            </a:pPr>
            <a:r>
              <a:rPr lang="en-US" sz="1000"/>
              <a:t>Developing and Managing Individuals and Teams.</a:t>
            </a:r>
          </a:p>
          <a:p>
            <a:pPr>
              <a:spcAft>
                <a:spcPts val="600"/>
              </a:spcAft>
              <a:defRPr sz="1000">
                <a:solidFill>
                  <a:srgbClr val="5A5A5A"/>
                </a:solidFill>
              </a:defRPr>
            </a:pPr>
            <a:endParaRPr lang="en-US" sz="1000"/>
          </a:p>
        </p:txBody>
      </p:sp>
      <p:graphicFrame>
        <p:nvGraphicFramePr>
          <p:cNvPr id="7" name="TextBox 3">
            <a:extLst>
              <a:ext uri="{FF2B5EF4-FFF2-40B4-BE49-F238E27FC236}">
                <a16:creationId xmlns:a16="http://schemas.microsoft.com/office/drawing/2014/main" id="{E5DD387C-EC8E-D817-EE11-B4CF7A8F984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09609567"/>
              </p:ext>
            </p:extLst>
          </p:nvPr>
        </p:nvGraphicFramePr>
        <p:xfrm>
          <a:off x="4552548" y="2409830"/>
          <a:ext cx="6796768" cy="37052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409104" y="-528609"/>
            <a:ext cx="3454921" cy="161620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800" b="1">
                <a:solidFill>
                  <a:srgbClr val="0B5D3B"/>
                </a:solidFill>
              </a:defRPr>
            </a:pPr>
            <a:r>
              <a: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Questioning Techniques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B1598F6-EE5E-030D-3820-63DAB6FA6D15}"/>
              </a:ext>
            </a:extLst>
          </p:cNvPr>
          <p:cNvSpPr txBox="1"/>
          <p:nvPr/>
        </p:nvSpPr>
        <p:spPr>
          <a:xfrm>
            <a:off x="226224" y="1293956"/>
            <a:ext cx="4068710" cy="392828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/>
              <a:t>Behavioral and competency-based questions are recommended because previous behavior is one of the strongest predictors of future job performance.</a:t>
            </a: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6258F736-B256-8039-9DC6-F4E49A5C5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2065495" y="0"/>
            <a:ext cx="123330" cy="6858000"/>
            <a:chOff x="12068638" y="0"/>
            <a:chExt cx="123362" cy="6858000"/>
          </a:xfrm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10B4520A-996E-330C-99DA-69CA4D89E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EC8FA945-E356-695F-18D6-CAD4EF34FE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F90E5C16-E907-153A-1817-B1C5325B60A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32747505"/>
              </p:ext>
            </p:extLst>
          </p:nvPr>
        </p:nvGraphicFramePr>
        <p:xfrm>
          <a:off x="4986373" y="429202"/>
          <a:ext cx="6793348" cy="5798877"/>
        </p:xfrm>
        <a:graphic>
          <a:graphicData uri="http://schemas.openxmlformats.org/drawingml/2006/table">
            <a:tbl>
              <a:tblPr>
                <a:tableStyleId>{8799B23B-EC83-4686-B30A-512413B5E67A}</a:tableStyleId>
              </a:tblPr>
              <a:tblGrid>
                <a:gridCol w="1606213">
                  <a:extLst>
                    <a:ext uri="{9D8B030D-6E8A-4147-A177-3AD203B41FA5}">
                      <a16:colId xmlns:a16="http://schemas.microsoft.com/office/drawing/2014/main" val="2607619729"/>
                    </a:ext>
                  </a:extLst>
                </a:gridCol>
                <a:gridCol w="1971630">
                  <a:extLst>
                    <a:ext uri="{9D8B030D-6E8A-4147-A177-3AD203B41FA5}">
                      <a16:colId xmlns:a16="http://schemas.microsoft.com/office/drawing/2014/main" val="624994987"/>
                    </a:ext>
                  </a:extLst>
                </a:gridCol>
                <a:gridCol w="3215505">
                  <a:extLst>
                    <a:ext uri="{9D8B030D-6E8A-4147-A177-3AD203B41FA5}">
                      <a16:colId xmlns:a16="http://schemas.microsoft.com/office/drawing/2014/main" val="210168237"/>
                    </a:ext>
                  </a:extLst>
                </a:gridCol>
              </a:tblGrid>
              <a:tr h="62058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cap="none" spc="0" dirty="0">
                          <a:solidFill>
                            <a:schemeClr val="accent1"/>
                          </a:solidFill>
                        </a:rPr>
                        <a:t>Technique</a:t>
                      </a:r>
                    </a:p>
                  </a:txBody>
                  <a:tcPr marL="81328" marR="62560" marT="62560" marB="6256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cap="none" spc="0" dirty="0">
                          <a:solidFill>
                            <a:schemeClr val="accent1"/>
                          </a:solidFill>
                        </a:rPr>
                        <a:t>Purpose</a:t>
                      </a:r>
                    </a:p>
                  </a:txBody>
                  <a:tcPr marL="81328" marR="62560" marT="62560" marB="6256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cap="none" spc="0" dirty="0">
                          <a:solidFill>
                            <a:schemeClr val="accent1"/>
                          </a:solidFill>
                        </a:rPr>
                        <a:t>Example</a:t>
                      </a:r>
                    </a:p>
                  </a:txBody>
                  <a:tcPr marL="81328" marR="62560" marT="62560" marB="62560" anchor="ctr"/>
                </a:tc>
                <a:extLst>
                  <a:ext uri="{0D108BD9-81ED-4DB2-BD59-A6C34878D82A}">
                    <a16:rowId xmlns:a16="http://schemas.microsoft.com/office/drawing/2014/main" val="1562510786"/>
                  </a:ext>
                </a:extLst>
              </a:tr>
              <a:tr h="8973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 dirty="0">
                          <a:solidFill>
                            <a:schemeClr val="tx1"/>
                          </a:solidFill>
                        </a:rPr>
                        <a:t>Behavioural</a:t>
                      </a:r>
                    </a:p>
                  </a:txBody>
                  <a:tcPr marL="81328" marR="62560" marT="62560" marB="6256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cap="none" spc="0" dirty="0">
                          <a:solidFill>
                            <a:schemeClr val="tx1"/>
                          </a:solidFill>
                        </a:rPr>
                        <a:t>As</a:t>
                      </a:r>
                      <a:r>
                        <a:rPr lang="en-GB" sz="2000" cap="none" spc="0" dirty="0">
                          <a:solidFill>
                            <a:schemeClr val="tx1"/>
                          </a:solidFill>
                        </a:rPr>
                        <a:t>sess past behaviour</a:t>
                      </a:r>
                    </a:p>
                  </a:txBody>
                  <a:tcPr marL="81328" marR="62560" marT="62560" marB="6256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 dirty="0">
                          <a:solidFill>
                            <a:schemeClr val="tx1"/>
                          </a:solidFill>
                        </a:rPr>
                        <a:t>Tell me about a time you led organisational change.</a:t>
                      </a:r>
                    </a:p>
                  </a:txBody>
                  <a:tcPr marL="81328" marR="62560" marT="62560" marB="62560" anchor="ctr"/>
                </a:tc>
                <a:extLst>
                  <a:ext uri="{0D108BD9-81ED-4DB2-BD59-A6C34878D82A}">
                    <a16:rowId xmlns:a16="http://schemas.microsoft.com/office/drawing/2014/main" val="2364304979"/>
                  </a:ext>
                </a:extLst>
              </a:tr>
              <a:tr h="124319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 dirty="0">
                          <a:solidFill>
                            <a:schemeClr val="tx1"/>
                          </a:solidFill>
                        </a:rPr>
                        <a:t>Situational</a:t>
                      </a:r>
                    </a:p>
                  </a:txBody>
                  <a:tcPr marL="81328" marR="62560" marT="62560" marB="6256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 dirty="0">
                          <a:solidFill>
                            <a:schemeClr val="tx1"/>
                          </a:solidFill>
                        </a:rPr>
                        <a:t>Evaluate decision-making</a:t>
                      </a:r>
                    </a:p>
                  </a:txBody>
                  <a:tcPr marL="81328" marR="62560" marT="62560" marB="6256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 dirty="0">
                          <a:solidFill>
                            <a:schemeClr val="tx1"/>
                          </a:solidFill>
                        </a:rPr>
                        <a:t>What would you do if employees resisted a new digital system?</a:t>
                      </a:r>
                    </a:p>
                  </a:txBody>
                  <a:tcPr marL="81328" marR="62560" marT="62560" marB="62560" anchor="ctr"/>
                </a:tc>
                <a:extLst>
                  <a:ext uri="{0D108BD9-81ED-4DB2-BD59-A6C34878D82A}">
                    <a16:rowId xmlns:a16="http://schemas.microsoft.com/office/drawing/2014/main" val="3131225073"/>
                  </a:ext>
                </a:extLst>
              </a:tr>
              <a:tr h="8973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 dirty="0">
                          <a:solidFill>
                            <a:schemeClr val="tx1"/>
                          </a:solidFill>
                        </a:rPr>
                        <a:t>Competency-Based</a:t>
                      </a:r>
                    </a:p>
                  </a:txBody>
                  <a:tcPr marL="81328" marR="62560" marT="62560" marB="6256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 dirty="0">
                          <a:solidFill>
                            <a:schemeClr val="tx1"/>
                          </a:solidFill>
                        </a:rPr>
                        <a:t>Measure key competencies</a:t>
                      </a:r>
                    </a:p>
                  </a:txBody>
                  <a:tcPr marL="81328" marR="62560" marT="62560" marB="6256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 dirty="0">
                          <a:solidFill>
                            <a:schemeClr val="tx1"/>
                          </a:solidFill>
                        </a:rPr>
                        <a:t>Describe a project where you improved efficiency.</a:t>
                      </a:r>
                    </a:p>
                  </a:txBody>
                  <a:tcPr marL="81328" marR="62560" marT="62560" marB="62560" anchor="ctr"/>
                </a:tc>
                <a:extLst>
                  <a:ext uri="{0D108BD9-81ED-4DB2-BD59-A6C34878D82A}">
                    <a16:rowId xmlns:a16="http://schemas.microsoft.com/office/drawing/2014/main" val="427896562"/>
                  </a:ext>
                </a:extLst>
              </a:tr>
              <a:tr h="8973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 dirty="0">
                          <a:solidFill>
                            <a:schemeClr val="tx1"/>
                          </a:solidFill>
                        </a:rPr>
                        <a:t>Probing</a:t>
                      </a:r>
                    </a:p>
                  </a:txBody>
                  <a:tcPr marL="81328" marR="62560" marT="62560" marB="6256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 dirty="0">
                          <a:solidFill>
                            <a:schemeClr val="tx1"/>
                          </a:solidFill>
                        </a:rPr>
                        <a:t>Obtain deeper information</a:t>
                      </a:r>
                    </a:p>
                  </a:txBody>
                  <a:tcPr marL="81328" marR="62560" marT="62560" marB="6256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 dirty="0">
                          <a:solidFill>
                            <a:schemeClr val="tx1"/>
                          </a:solidFill>
                        </a:rPr>
                        <a:t>Why did you choose that approach?</a:t>
                      </a:r>
                    </a:p>
                  </a:txBody>
                  <a:tcPr marL="81328" marR="62560" marT="62560" marB="62560" anchor="ctr"/>
                </a:tc>
                <a:extLst>
                  <a:ext uri="{0D108BD9-81ED-4DB2-BD59-A6C34878D82A}">
                    <a16:rowId xmlns:a16="http://schemas.microsoft.com/office/drawing/2014/main" val="1873373390"/>
                  </a:ext>
                </a:extLst>
              </a:tr>
              <a:tr h="124319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 dirty="0">
                          <a:solidFill>
                            <a:schemeClr val="tx1"/>
                          </a:solidFill>
                        </a:rPr>
                        <a:t>Socratic</a:t>
                      </a:r>
                    </a:p>
                  </a:txBody>
                  <a:tcPr marL="81328" marR="62560" marT="62560" marB="6256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 dirty="0">
                          <a:solidFill>
                            <a:schemeClr val="tx1"/>
                          </a:solidFill>
                        </a:rPr>
                        <a:t>Assess critical thinking</a:t>
                      </a:r>
                    </a:p>
                  </a:txBody>
                  <a:tcPr marL="81328" marR="62560" marT="62560" marB="6256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 dirty="0">
                          <a:solidFill>
                            <a:schemeClr val="tx1"/>
                          </a:solidFill>
                        </a:rPr>
                        <a:t>What alternative solution would you consider and why?</a:t>
                      </a:r>
                    </a:p>
                  </a:txBody>
                  <a:tcPr marL="81328" marR="62560" marT="62560" marB="62560" anchor="ctr"/>
                </a:tc>
                <a:extLst>
                  <a:ext uri="{0D108BD9-81ED-4DB2-BD59-A6C34878D82A}">
                    <a16:rowId xmlns:a16="http://schemas.microsoft.com/office/drawing/2014/main" val="4245513751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18CC7271-A1F5-D148-C642-AA645C9ABC11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rcRect t="10775" b="4934"/>
          <a:stretch>
            <a:fillRect/>
          </a:stretch>
        </p:blipFill>
        <p:spPr>
          <a:xfrm>
            <a:off x="20" y="10"/>
            <a:ext cx="12188805" cy="685799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837981" y="365125"/>
            <a:ext cx="105128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800" b="1">
                <a:solidFill>
                  <a:srgbClr val="0B5D3B"/>
                </a:solidFill>
              </a:defRPr>
            </a:pPr>
            <a:r>
              <a:rPr lang="en-US" sz="44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Recommendations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6309360"/>
            <a:ext cx="2749471" cy="47705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  <a:defRPr sz="1000">
                <a:solidFill>
                  <a:srgbClr val="5A5A5A"/>
                </a:solidFill>
              </a:defRPr>
            </a:pPr>
            <a:r>
              <a:rPr lang="en-US" sz="1000"/>
              <a:t>Developing and Managing Individuals and Teams.</a:t>
            </a:r>
          </a:p>
          <a:p>
            <a:pPr>
              <a:spcAft>
                <a:spcPts val="600"/>
              </a:spcAft>
              <a:defRPr sz="1000">
                <a:solidFill>
                  <a:srgbClr val="5A5A5A"/>
                </a:solidFill>
              </a:defRPr>
            </a:pPr>
            <a:endParaRPr lang="en-US" sz="1000" dirty="0"/>
          </a:p>
        </p:txBody>
      </p:sp>
      <p:graphicFrame>
        <p:nvGraphicFramePr>
          <p:cNvPr id="19" name="TextBox 3">
            <a:extLst>
              <a:ext uri="{FF2B5EF4-FFF2-40B4-BE49-F238E27FC236}">
                <a16:creationId xmlns:a16="http://schemas.microsoft.com/office/drawing/2014/main" id="{B049464C-C29F-D846-FE8B-897D9CBEF4B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72808051"/>
              </p:ext>
            </p:extLst>
          </p:nvPr>
        </p:nvGraphicFramePr>
        <p:xfrm>
          <a:off x="685581" y="626745"/>
          <a:ext cx="10512862" cy="37826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EBA8525A-8659-3B43-9A74-987FC8E458B3}"/>
              </a:ext>
            </a:extLst>
          </p:cNvPr>
          <p:cNvSpPr txBox="1"/>
          <p:nvPr/>
        </p:nvSpPr>
        <p:spPr>
          <a:xfrm>
            <a:off x="609600" y="4653280"/>
            <a:ext cx="97536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Therefore, M&amp;S should adopt a hybrid interview approach by using virtual interviews for initial screening and face-to-face interviews for final selection.</a:t>
            </a:r>
            <a:endParaRPr lang="en-GB" sz="2400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327804" y="639520"/>
            <a:ext cx="4339087" cy="171907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800" b="1">
                <a:solidFill>
                  <a:srgbClr val="0B5D3B"/>
                </a:solidFill>
              </a:defRPr>
            </a:pPr>
            <a:r>
              <a:rPr lang="en-US" sz="3700" kern="1200" dirty="0">
                <a:solidFill>
                  <a:schemeClr val="accent3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Face-to-Face vs Virtual Interviews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110" y="2573756"/>
            <a:ext cx="3254247" cy="18288"/>
          </a:xfrm>
          <a:custGeom>
            <a:avLst/>
            <a:gdLst>
              <a:gd name="csX0" fmla="*/ 0 w 3254247"/>
              <a:gd name="csY0" fmla="*/ 0 h 18288"/>
              <a:gd name="csX1" fmla="*/ 618307 w 3254247"/>
              <a:gd name="csY1" fmla="*/ 0 h 18288"/>
              <a:gd name="csX2" fmla="*/ 1269156 w 3254247"/>
              <a:gd name="csY2" fmla="*/ 0 h 18288"/>
              <a:gd name="csX3" fmla="*/ 1952548 w 3254247"/>
              <a:gd name="csY3" fmla="*/ 0 h 18288"/>
              <a:gd name="csX4" fmla="*/ 2635940 w 3254247"/>
              <a:gd name="csY4" fmla="*/ 0 h 18288"/>
              <a:gd name="csX5" fmla="*/ 3254247 w 3254247"/>
              <a:gd name="csY5" fmla="*/ 0 h 18288"/>
              <a:gd name="csX6" fmla="*/ 3254247 w 3254247"/>
              <a:gd name="csY6" fmla="*/ 18288 h 18288"/>
              <a:gd name="csX7" fmla="*/ 2538313 w 3254247"/>
              <a:gd name="csY7" fmla="*/ 18288 h 18288"/>
              <a:gd name="csX8" fmla="*/ 1822378 w 3254247"/>
              <a:gd name="csY8" fmla="*/ 18288 h 18288"/>
              <a:gd name="csX9" fmla="*/ 1171529 w 3254247"/>
              <a:gd name="csY9" fmla="*/ 18288 h 18288"/>
              <a:gd name="csX10" fmla="*/ 0 w 3254247"/>
              <a:gd name="csY10" fmla="*/ 18288 h 18288"/>
              <a:gd name="csX11" fmla="*/ 0 w 3254247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4247" h="18288" fill="none" extrusionOk="0">
                <a:moveTo>
                  <a:pt x="0" y="0"/>
                </a:moveTo>
                <a:cubicBezTo>
                  <a:pt x="144450" y="-12392"/>
                  <a:pt x="427337" y="305"/>
                  <a:pt x="618307" y="0"/>
                </a:cubicBezTo>
                <a:cubicBezTo>
                  <a:pt x="809277" y="-305"/>
                  <a:pt x="1078885" y="8814"/>
                  <a:pt x="1269156" y="0"/>
                </a:cubicBezTo>
                <a:cubicBezTo>
                  <a:pt x="1459427" y="-8814"/>
                  <a:pt x="1722292" y="-25341"/>
                  <a:pt x="1952548" y="0"/>
                </a:cubicBezTo>
                <a:cubicBezTo>
                  <a:pt x="2182804" y="25341"/>
                  <a:pt x="2398437" y="-22277"/>
                  <a:pt x="2635940" y="0"/>
                </a:cubicBezTo>
                <a:cubicBezTo>
                  <a:pt x="2873443" y="22277"/>
                  <a:pt x="3033770" y="159"/>
                  <a:pt x="3254247" y="0"/>
                </a:cubicBezTo>
                <a:cubicBezTo>
                  <a:pt x="3253538" y="8157"/>
                  <a:pt x="3253834" y="12125"/>
                  <a:pt x="3254247" y="18288"/>
                </a:cubicBezTo>
                <a:cubicBezTo>
                  <a:pt x="2959973" y="-3940"/>
                  <a:pt x="2715651" y="17499"/>
                  <a:pt x="2538313" y="18288"/>
                </a:cubicBezTo>
                <a:cubicBezTo>
                  <a:pt x="2360975" y="19077"/>
                  <a:pt x="2071193" y="10564"/>
                  <a:pt x="1822378" y="18288"/>
                </a:cubicBezTo>
                <a:cubicBezTo>
                  <a:pt x="1573564" y="26012"/>
                  <a:pt x="1460056" y="11360"/>
                  <a:pt x="1171529" y="18288"/>
                </a:cubicBezTo>
                <a:cubicBezTo>
                  <a:pt x="883002" y="25216"/>
                  <a:pt x="556569" y="57254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4247" h="18288" stroke="0" extrusionOk="0">
                <a:moveTo>
                  <a:pt x="0" y="0"/>
                </a:moveTo>
                <a:cubicBezTo>
                  <a:pt x="245716" y="-28411"/>
                  <a:pt x="413361" y="22670"/>
                  <a:pt x="618307" y="0"/>
                </a:cubicBezTo>
                <a:cubicBezTo>
                  <a:pt x="823253" y="-22670"/>
                  <a:pt x="907327" y="17544"/>
                  <a:pt x="1171529" y="0"/>
                </a:cubicBezTo>
                <a:cubicBezTo>
                  <a:pt x="1435731" y="-17544"/>
                  <a:pt x="1714065" y="-34404"/>
                  <a:pt x="1887463" y="0"/>
                </a:cubicBezTo>
                <a:cubicBezTo>
                  <a:pt x="2060861" y="34404"/>
                  <a:pt x="2348517" y="24017"/>
                  <a:pt x="2505770" y="0"/>
                </a:cubicBezTo>
                <a:cubicBezTo>
                  <a:pt x="2663023" y="-24017"/>
                  <a:pt x="3030962" y="-27792"/>
                  <a:pt x="3254247" y="0"/>
                </a:cubicBezTo>
                <a:cubicBezTo>
                  <a:pt x="3253983" y="4493"/>
                  <a:pt x="3254631" y="9472"/>
                  <a:pt x="3254247" y="18288"/>
                </a:cubicBezTo>
                <a:cubicBezTo>
                  <a:pt x="2934372" y="-7513"/>
                  <a:pt x="2749175" y="38681"/>
                  <a:pt x="2603398" y="18288"/>
                </a:cubicBezTo>
                <a:cubicBezTo>
                  <a:pt x="2457621" y="-2105"/>
                  <a:pt x="2184707" y="10633"/>
                  <a:pt x="1887463" y="18288"/>
                </a:cubicBezTo>
                <a:cubicBezTo>
                  <a:pt x="1590219" y="25943"/>
                  <a:pt x="1494607" y="28003"/>
                  <a:pt x="1334241" y="18288"/>
                </a:cubicBezTo>
                <a:cubicBezTo>
                  <a:pt x="1173875" y="8573"/>
                  <a:pt x="962016" y="17971"/>
                  <a:pt x="683392" y="18288"/>
                </a:cubicBezTo>
                <a:cubicBezTo>
                  <a:pt x="404768" y="18605"/>
                  <a:pt x="256873" y="5009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CE119007-B73B-32A6-BDB5-E9F069D8AF4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5770141"/>
              </p:ext>
            </p:extLst>
          </p:nvPr>
        </p:nvGraphicFramePr>
        <p:xfrm>
          <a:off x="4142183" y="206061"/>
          <a:ext cx="7612904" cy="6445877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639293">
                  <a:extLst>
                    <a:ext uri="{9D8B030D-6E8A-4147-A177-3AD203B41FA5}">
                      <a16:colId xmlns:a16="http://schemas.microsoft.com/office/drawing/2014/main" val="1704044699"/>
                    </a:ext>
                  </a:extLst>
                </a:gridCol>
                <a:gridCol w="2973611">
                  <a:extLst>
                    <a:ext uri="{9D8B030D-6E8A-4147-A177-3AD203B41FA5}">
                      <a16:colId xmlns:a16="http://schemas.microsoft.com/office/drawing/2014/main" val="2269024307"/>
                    </a:ext>
                  </a:extLst>
                </a:gridCol>
              </a:tblGrid>
              <a:tr h="53980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600" dirty="0">
                          <a:solidFill>
                            <a:schemeClr val="accent1"/>
                          </a:solidFill>
                        </a:rPr>
                        <a:t>Face-to-Face</a:t>
                      </a:r>
                    </a:p>
                  </a:txBody>
                  <a:tcPr marL="134090" marR="134090" marT="67045" marB="6704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600" dirty="0">
                          <a:solidFill>
                            <a:schemeClr val="accent1"/>
                          </a:solidFill>
                        </a:rPr>
                        <a:t>Virtual</a:t>
                      </a:r>
                    </a:p>
                  </a:txBody>
                  <a:tcPr marL="134090" marR="134090" marT="67045" marB="67045" anchor="ctr"/>
                </a:tc>
                <a:extLst>
                  <a:ext uri="{0D108BD9-81ED-4DB2-BD59-A6C34878D82A}">
                    <a16:rowId xmlns:a16="http://schemas.microsoft.com/office/drawing/2014/main" val="2291923266"/>
                  </a:ext>
                </a:extLst>
              </a:tr>
              <a:tr h="90785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600" dirty="0"/>
                        <a:t>   </a:t>
                      </a:r>
                      <a:r>
                        <a:rPr lang="en-GB" sz="2400" dirty="0"/>
                        <a:t>Better observation of body language</a:t>
                      </a:r>
                    </a:p>
                  </a:txBody>
                  <a:tcPr marL="134090" marR="134090" marT="67045" marB="6704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dirty="0"/>
                        <a:t>Greater flexibility</a:t>
                      </a:r>
                    </a:p>
                  </a:txBody>
                  <a:tcPr marL="134090" marR="134090" marT="67045" marB="67045" anchor="ctr"/>
                </a:tc>
                <a:extLst>
                  <a:ext uri="{0D108BD9-81ED-4DB2-BD59-A6C34878D82A}">
                    <a16:rowId xmlns:a16="http://schemas.microsoft.com/office/drawing/2014/main" val="1682479887"/>
                  </a:ext>
                </a:extLst>
              </a:tr>
              <a:tr h="90785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600" dirty="0"/>
                        <a:t>   </a:t>
                      </a:r>
                      <a:r>
                        <a:rPr lang="en-GB" sz="2400" dirty="0"/>
                        <a:t>Stronger personal interaction</a:t>
                      </a:r>
                    </a:p>
                  </a:txBody>
                  <a:tcPr marL="134090" marR="134090" marT="67045" marB="6704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dirty="0"/>
                        <a:t>Lower recruitment costs</a:t>
                      </a:r>
                    </a:p>
                  </a:txBody>
                  <a:tcPr marL="134090" marR="134090" marT="67045" marB="67045" anchor="ctr"/>
                </a:tc>
                <a:extLst>
                  <a:ext uri="{0D108BD9-81ED-4DB2-BD59-A6C34878D82A}">
                    <a16:rowId xmlns:a16="http://schemas.microsoft.com/office/drawing/2014/main" val="2939368806"/>
                  </a:ext>
                </a:extLst>
              </a:tr>
              <a:tr h="90785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dirty="0"/>
                        <a:t>   Easier to assess organisational fit</a:t>
                      </a:r>
                    </a:p>
                  </a:txBody>
                  <a:tcPr marL="134090" marR="134090" marT="67045" marB="67045" anchor="ctr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/>
                        <a:t>Wider geographical reach</a:t>
                      </a:r>
                    </a:p>
                    <a:p>
                      <a:pPr>
                        <a:buNone/>
                      </a:pPr>
                      <a:endParaRPr lang="en-GB" sz="2600" dirty="0"/>
                    </a:p>
                  </a:txBody>
                  <a:tcPr marL="134090" marR="134090" marT="67045" marB="67045" anchor="ctr"/>
                </a:tc>
                <a:extLst>
                  <a:ext uri="{0D108BD9-81ED-4DB2-BD59-A6C34878D82A}">
                    <a16:rowId xmlns:a16="http://schemas.microsoft.com/office/drawing/2014/main" val="3471859652"/>
                  </a:ext>
                </a:extLst>
              </a:tr>
              <a:tr h="90785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dirty="0"/>
                        <a:t>   Limited by geographical location</a:t>
                      </a:r>
                    </a:p>
                  </a:txBody>
                  <a:tcPr marL="134090" marR="134090" marT="67045" marB="6704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0" i="0" dirty="0"/>
                        <a:t>Technical problems may negatively affect candidate experience</a:t>
                      </a:r>
                      <a:r>
                        <a:rPr lang="en-GB" sz="2400" b="0" i="1" dirty="0"/>
                        <a:t>.</a:t>
                      </a:r>
                    </a:p>
                  </a:txBody>
                  <a:tcPr marL="134090" marR="134090" marT="67045" marB="67045" anchor="ctr"/>
                </a:tc>
                <a:extLst>
                  <a:ext uri="{0D108BD9-81ED-4DB2-BD59-A6C34878D82A}">
                    <a16:rowId xmlns:a16="http://schemas.microsoft.com/office/drawing/2014/main" val="2847194740"/>
                  </a:ext>
                </a:extLst>
              </a:tr>
              <a:tr h="90785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dirty="0"/>
                        <a:t>   More time-consuming to        organise.</a:t>
                      </a:r>
                    </a:p>
                  </a:txBody>
                  <a:tcPr marL="134090" marR="134090" marT="67045" marB="6704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dirty="0"/>
                        <a:t>More difficult to interpret body language.</a:t>
                      </a:r>
                    </a:p>
                  </a:txBody>
                  <a:tcPr marL="134090" marR="134090" marT="67045" marB="67045" anchor="ctr"/>
                </a:tc>
                <a:extLst>
                  <a:ext uri="{0D108BD9-81ED-4DB2-BD59-A6C34878D82A}">
                    <a16:rowId xmlns:a16="http://schemas.microsoft.com/office/drawing/2014/main" val="3759626333"/>
                  </a:ext>
                </a:extLst>
              </a:tr>
            </a:tbl>
          </a:graphicData>
        </a:graphic>
      </p:graphicFrame>
      <p:pic>
        <p:nvPicPr>
          <p:cNvPr id="5" name="Graphic 4" descr="Checkmark with solid fill">
            <a:extLst>
              <a:ext uri="{FF2B5EF4-FFF2-40B4-BE49-F238E27FC236}">
                <a16:creationId xmlns:a16="http://schemas.microsoft.com/office/drawing/2014/main" id="{2758626C-8260-6586-7A7C-AF00FFF1579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142183" y="905495"/>
            <a:ext cx="298889" cy="298889"/>
          </a:xfrm>
          <a:prstGeom prst="rect">
            <a:avLst/>
          </a:prstGeom>
        </p:spPr>
      </p:pic>
      <p:pic>
        <p:nvPicPr>
          <p:cNvPr id="7" name="Graphic 6" descr="Checkmark with solid fill">
            <a:extLst>
              <a:ext uri="{FF2B5EF4-FFF2-40B4-BE49-F238E27FC236}">
                <a16:creationId xmlns:a16="http://schemas.microsoft.com/office/drawing/2014/main" id="{263F2A97-D1C6-890E-4481-0B26CB6E9E3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142183" y="2017841"/>
            <a:ext cx="298889" cy="298889"/>
          </a:xfrm>
          <a:prstGeom prst="rect">
            <a:avLst/>
          </a:prstGeom>
        </p:spPr>
      </p:pic>
      <p:pic>
        <p:nvPicPr>
          <p:cNvPr id="9" name="Graphic 8" descr="Checkmark with solid fill">
            <a:extLst>
              <a:ext uri="{FF2B5EF4-FFF2-40B4-BE49-F238E27FC236}">
                <a16:creationId xmlns:a16="http://schemas.microsoft.com/office/drawing/2014/main" id="{CECF1A32-2509-D9CB-04AA-7124F0220EE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142183" y="3042915"/>
            <a:ext cx="298889" cy="298889"/>
          </a:xfrm>
          <a:prstGeom prst="rect">
            <a:avLst/>
          </a:prstGeom>
        </p:spPr>
      </p:pic>
      <p:pic>
        <p:nvPicPr>
          <p:cNvPr id="13" name="Graphic 12" descr="Close with solid fill">
            <a:extLst>
              <a:ext uri="{FF2B5EF4-FFF2-40B4-BE49-F238E27FC236}">
                <a16:creationId xmlns:a16="http://schemas.microsoft.com/office/drawing/2014/main" id="{ECE4145B-5309-B756-C6C7-2E7FA2BC81F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142183" y="4452528"/>
            <a:ext cx="362895" cy="362895"/>
          </a:xfrm>
          <a:prstGeom prst="rect">
            <a:avLst/>
          </a:prstGeom>
        </p:spPr>
      </p:pic>
      <p:pic>
        <p:nvPicPr>
          <p:cNvPr id="15" name="Graphic 14" descr="Close with solid fill">
            <a:extLst>
              <a:ext uri="{FF2B5EF4-FFF2-40B4-BE49-F238E27FC236}">
                <a16:creationId xmlns:a16="http://schemas.microsoft.com/office/drawing/2014/main" id="{9799AB53-858C-B072-1A23-50A097E1567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113135" y="5665977"/>
            <a:ext cx="362895" cy="362895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114ED94A-C85D-4CD3-4205-438D21CE6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9211" y="-1"/>
            <a:ext cx="5211908" cy="6883030"/>
            <a:chOff x="-19217" y="-1"/>
            <a:chExt cx="5213267" cy="6883030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E642BDB2-BF67-1D53-1C70-0B41D709E4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06" y="0"/>
              <a:ext cx="5204956" cy="6883029"/>
            </a:xfrm>
            <a:prstGeom prst="rect">
              <a:avLst/>
            </a:prstGeom>
            <a:gradFill>
              <a:gsLst>
                <a:gs pos="7000">
                  <a:schemeClr val="accent2"/>
                </a:gs>
                <a:gs pos="100000">
                  <a:schemeClr val="accent5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58E0D8CE-5DBF-B664-EB48-C29BF8AB4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-19217" y="1731909"/>
              <a:ext cx="5204963" cy="5144400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</a:schemeClr>
                </a:gs>
                <a:gs pos="60000">
                  <a:schemeClr val="accent5">
                    <a:lumMod val="60000"/>
                    <a:lumOff val="40000"/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DFD140CE-7DE2-C88F-5EAE-F45EB69E6A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10" y="6723"/>
              <a:ext cx="3834567" cy="6876300"/>
            </a:xfrm>
            <a:prstGeom prst="rect">
              <a:avLst/>
            </a:prstGeom>
            <a:gradFill flip="none" rotWithShape="1">
              <a:gsLst>
                <a:gs pos="3000">
                  <a:schemeClr val="accent2">
                    <a:lumMod val="60000"/>
                    <a:lumOff val="40000"/>
                    <a:alpha val="78000"/>
                  </a:schemeClr>
                </a:gs>
                <a:gs pos="42000">
                  <a:schemeClr val="accent2">
                    <a:alpha val="0"/>
                  </a:schemeClr>
                </a:gs>
              </a:gsLst>
              <a:lin ang="3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557E87E3-413F-10EF-63D8-6016E986C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-844601" y="833689"/>
              <a:ext cx="6872341" cy="5204961"/>
            </a:xfrm>
            <a:prstGeom prst="rect">
              <a:avLst/>
            </a:prstGeom>
            <a:gradFill>
              <a:gsLst>
                <a:gs pos="0">
                  <a:schemeClr val="accent5">
                    <a:alpha val="86000"/>
                  </a:schemeClr>
                </a:gs>
                <a:gs pos="57000">
                  <a:schemeClr val="accent2">
                    <a:alpha val="0"/>
                  </a:schemeClr>
                </a:gs>
              </a:gsLst>
              <a:lin ang="13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4714038-952E-9419-8CFD-93C7A2CADA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599" y="1491675"/>
            <a:ext cx="3593303" cy="3253045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2800" b="1" kern="1200" dirty="0">
                <a:solidFill>
                  <a:srgbClr val="FFFFFF"/>
                </a:solidFill>
                <a:highlight>
                  <a:srgbClr val="000000"/>
                </a:highlight>
                <a:latin typeface="+mj-lt"/>
                <a:ea typeface="+mj-ea"/>
                <a:cs typeface="+mj-cs"/>
              </a:rPr>
              <a:t>Business Impact</a:t>
            </a:r>
            <a:br>
              <a:rPr lang="en-US" sz="2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2800" kern="1200" dirty="0">
                <a:solidFill>
                  <a:srgbClr val="FFFFFF"/>
                </a:solidFill>
                <a:highlight>
                  <a:srgbClr val="C0C0C0"/>
                </a:highlight>
                <a:latin typeface="+mj-lt"/>
                <a:ea typeface="+mj-ea"/>
                <a:cs typeface="+mj-cs"/>
              </a:rPr>
              <a:t>Strategic Recruitment</a:t>
            </a:r>
            <a:br>
              <a:rPr lang="en-US" sz="2800" kern="1200" dirty="0">
                <a:solidFill>
                  <a:srgbClr val="FFFFFF"/>
                </a:solidFill>
                <a:highlight>
                  <a:srgbClr val="C0C0C0"/>
                </a:highlight>
                <a:latin typeface="+mj-lt"/>
                <a:ea typeface="+mj-ea"/>
                <a:cs typeface="+mj-cs"/>
              </a:rPr>
            </a:br>
            <a:r>
              <a:rPr lang="en-US" sz="2800" kern="1200" dirty="0">
                <a:solidFill>
                  <a:srgbClr val="FFFFFF"/>
                </a:solidFill>
                <a:highlight>
                  <a:srgbClr val="C0C0C0"/>
                </a:highlight>
                <a:latin typeface="+mj-lt"/>
                <a:ea typeface="+mj-ea"/>
                <a:cs typeface="+mj-cs"/>
              </a:rPr>
              <a:t>↓</a:t>
            </a:r>
            <a:br>
              <a:rPr lang="en-US" sz="2800" kern="1200" dirty="0">
                <a:solidFill>
                  <a:srgbClr val="FFFFFF"/>
                </a:solidFill>
                <a:highlight>
                  <a:srgbClr val="C0C0C0"/>
                </a:highlight>
                <a:latin typeface="+mj-lt"/>
                <a:ea typeface="+mj-ea"/>
                <a:cs typeface="+mj-cs"/>
              </a:rPr>
            </a:br>
            <a:r>
              <a:rPr lang="en-US" sz="2800" kern="1200" dirty="0">
                <a:solidFill>
                  <a:srgbClr val="FFFFFF"/>
                </a:solidFill>
                <a:highlight>
                  <a:srgbClr val="C0C0C0"/>
                </a:highlight>
                <a:latin typeface="+mj-lt"/>
                <a:ea typeface="+mj-ea"/>
                <a:cs typeface="+mj-cs"/>
              </a:rPr>
              <a:t>Better Talent</a:t>
            </a:r>
            <a:br>
              <a:rPr lang="en-US" sz="2800" kern="1200" dirty="0">
                <a:solidFill>
                  <a:srgbClr val="FFFFFF"/>
                </a:solidFill>
                <a:highlight>
                  <a:srgbClr val="C0C0C0"/>
                </a:highlight>
                <a:latin typeface="+mj-lt"/>
                <a:ea typeface="+mj-ea"/>
                <a:cs typeface="+mj-cs"/>
              </a:rPr>
            </a:br>
            <a:r>
              <a:rPr lang="en-US" sz="2800" kern="1200" dirty="0">
                <a:solidFill>
                  <a:srgbClr val="FFFFFF"/>
                </a:solidFill>
                <a:highlight>
                  <a:srgbClr val="C0C0C0"/>
                </a:highlight>
                <a:latin typeface="+mj-lt"/>
                <a:ea typeface="+mj-ea"/>
                <a:cs typeface="+mj-cs"/>
              </a:rPr>
              <a:t>↓</a:t>
            </a:r>
            <a:br>
              <a:rPr lang="en-US" sz="2800" kern="1200" dirty="0">
                <a:solidFill>
                  <a:srgbClr val="FFFFFF"/>
                </a:solidFill>
                <a:highlight>
                  <a:srgbClr val="C0C0C0"/>
                </a:highlight>
                <a:latin typeface="+mj-lt"/>
                <a:ea typeface="+mj-ea"/>
                <a:cs typeface="+mj-cs"/>
              </a:rPr>
            </a:br>
            <a:r>
              <a:rPr lang="en-US" sz="2800" kern="1200" dirty="0">
                <a:solidFill>
                  <a:srgbClr val="FFFFFF"/>
                </a:solidFill>
                <a:highlight>
                  <a:srgbClr val="C0C0C0"/>
                </a:highlight>
                <a:latin typeface="+mj-lt"/>
                <a:ea typeface="+mj-ea"/>
                <a:cs typeface="+mj-cs"/>
              </a:rPr>
              <a:t>Higher Engagement</a:t>
            </a:r>
            <a:br>
              <a:rPr lang="en-US" sz="2800" kern="1200" dirty="0">
                <a:solidFill>
                  <a:srgbClr val="FFFFFF"/>
                </a:solidFill>
                <a:highlight>
                  <a:srgbClr val="C0C0C0"/>
                </a:highlight>
                <a:latin typeface="+mj-lt"/>
                <a:ea typeface="+mj-ea"/>
                <a:cs typeface="+mj-cs"/>
              </a:rPr>
            </a:br>
            <a:r>
              <a:rPr lang="en-US" sz="2800" kern="1200" dirty="0">
                <a:solidFill>
                  <a:srgbClr val="FFFFFF"/>
                </a:solidFill>
                <a:highlight>
                  <a:srgbClr val="C0C0C0"/>
                </a:highlight>
                <a:latin typeface="+mj-lt"/>
                <a:ea typeface="+mj-ea"/>
                <a:cs typeface="+mj-cs"/>
              </a:rPr>
              <a:t>↓</a:t>
            </a:r>
            <a:br>
              <a:rPr lang="en-US" sz="2800" kern="1200" dirty="0">
                <a:solidFill>
                  <a:srgbClr val="FFFFFF"/>
                </a:solidFill>
                <a:highlight>
                  <a:srgbClr val="C0C0C0"/>
                </a:highlight>
                <a:latin typeface="+mj-lt"/>
                <a:ea typeface="+mj-ea"/>
                <a:cs typeface="+mj-cs"/>
              </a:rPr>
            </a:br>
            <a:r>
              <a:rPr lang="en-US" sz="2800" kern="1200" dirty="0">
                <a:solidFill>
                  <a:srgbClr val="FFFFFF"/>
                </a:solidFill>
                <a:highlight>
                  <a:srgbClr val="C0C0C0"/>
                </a:highlight>
                <a:latin typeface="+mj-lt"/>
                <a:ea typeface="+mj-ea"/>
                <a:cs typeface="+mj-cs"/>
              </a:rPr>
              <a:t>Lower Turnover</a:t>
            </a:r>
            <a:br>
              <a:rPr lang="en-US" sz="2800" kern="1200" dirty="0">
                <a:solidFill>
                  <a:srgbClr val="FFFFFF"/>
                </a:solidFill>
                <a:highlight>
                  <a:srgbClr val="C0C0C0"/>
                </a:highlight>
                <a:latin typeface="+mj-lt"/>
                <a:ea typeface="+mj-ea"/>
                <a:cs typeface="+mj-cs"/>
              </a:rPr>
            </a:br>
            <a:r>
              <a:rPr lang="en-US" sz="2800" kern="1200" dirty="0">
                <a:solidFill>
                  <a:srgbClr val="FFFFFF"/>
                </a:solidFill>
                <a:highlight>
                  <a:srgbClr val="C0C0C0"/>
                </a:highlight>
                <a:latin typeface="+mj-lt"/>
                <a:ea typeface="+mj-ea"/>
                <a:cs typeface="+mj-cs"/>
              </a:rPr>
              <a:t>↓</a:t>
            </a:r>
            <a:br>
              <a:rPr lang="en-US" sz="2800" kern="1200" dirty="0">
                <a:solidFill>
                  <a:srgbClr val="FFFFFF"/>
                </a:solidFill>
                <a:highlight>
                  <a:srgbClr val="C0C0C0"/>
                </a:highlight>
                <a:latin typeface="+mj-lt"/>
                <a:ea typeface="+mj-ea"/>
                <a:cs typeface="+mj-cs"/>
              </a:rPr>
            </a:br>
            <a:r>
              <a:rPr lang="en-US" sz="2800" kern="1200" dirty="0">
                <a:solidFill>
                  <a:srgbClr val="FFFFFF"/>
                </a:solidFill>
                <a:highlight>
                  <a:srgbClr val="C0C0C0"/>
                </a:highlight>
                <a:latin typeface="+mj-lt"/>
                <a:ea typeface="+mj-ea"/>
                <a:cs typeface="+mj-cs"/>
              </a:rPr>
              <a:t>Competitive Advantage</a:t>
            </a:r>
            <a:br>
              <a:rPr lang="en-US" sz="2800" kern="1200" dirty="0">
                <a:solidFill>
                  <a:srgbClr val="FFFFFF"/>
                </a:solidFill>
                <a:highlight>
                  <a:srgbClr val="C0C0C0"/>
                </a:highlight>
                <a:latin typeface="+mj-lt"/>
                <a:ea typeface="+mj-ea"/>
                <a:cs typeface="+mj-cs"/>
              </a:rPr>
            </a:br>
            <a:endParaRPr lang="en-US" sz="2800" kern="1200" dirty="0">
              <a:solidFill>
                <a:srgbClr val="FFFFFF"/>
              </a:solidFill>
              <a:highlight>
                <a:srgbClr val="C0C0C0"/>
              </a:highlight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CFE1850-146C-27B3-4B34-F0C5C3B9E985}"/>
              </a:ext>
            </a:extLst>
          </p:cNvPr>
          <p:cNvSpPr txBox="1"/>
          <p:nvPr/>
        </p:nvSpPr>
        <p:spPr>
          <a:xfrm>
            <a:off x="469138" y="5151516"/>
            <a:ext cx="4273913" cy="56688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FFFFFF"/>
                </a:solidFill>
              </a:rPr>
              <a:t>Monitor recruitment performance using KPIs such as time-to-hire, quality of hire and employee retention.</a:t>
            </a:r>
          </a:p>
        </p:txBody>
      </p:sp>
      <p:pic>
        <p:nvPicPr>
          <p:cNvPr id="4" name="Video 3" descr="People Discussing">
            <a:extLst>
              <a:ext uri="{FF2B5EF4-FFF2-40B4-BE49-F238E27FC236}">
                <a16:creationId xmlns:a16="http://schemas.microsoft.com/office/drawing/2014/main" id="{6DD3B983-3EE0-283B-49E9-A4481557547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t="258"/>
          <a:stretch>
            <a:fillRect/>
          </a:stretch>
        </p:blipFill>
        <p:spPr>
          <a:xfrm>
            <a:off x="6003740" y="1912599"/>
            <a:ext cx="5405594" cy="3032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5722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3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866954" y="148530"/>
            <a:ext cx="2040943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0B5D3B"/>
                </a:solidFill>
              </a:defRPr>
            </a:pPr>
            <a:r>
              <a:rPr sz="3200" dirty="0"/>
              <a:t>Conclusion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6309360"/>
            <a:ext cx="2749471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>
                <a:solidFill>
                  <a:srgbClr val="5A5A5A"/>
                </a:solidFill>
              </a:defRPr>
            </a:pPr>
            <a:r>
              <a:rPr lang="en-US" dirty="0"/>
              <a:t>Developing and Managing Individuals and Teams.</a:t>
            </a:r>
          </a:p>
          <a:p>
            <a:pPr>
              <a:defRPr sz="1000">
                <a:solidFill>
                  <a:srgbClr val="5A5A5A"/>
                </a:solidFill>
              </a:defRPr>
            </a:pPr>
            <a:endParaRPr dirty="0"/>
          </a:p>
        </p:txBody>
      </p:sp>
      <p:graphicFrame>
        <p:nvGraphicFramePr>
          <p:cNvPr id="7" name="TextBox 3">
            <a:extLst>
              <a:ext uri="{FF2B5EF4-FFF2-40B4-BE49-F238E27FC236}">
                <a16:creationId xmlns:a16="http://schemas.microsoft.com/office/drawing/2014/main" id="{11AAA84E-A8AC-4382-E771-2742C59375A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50674158"/>
              </p:ext>
            </p:extLst>
          </p:nvPr>
        </p:nvGraphicFramePr>
        <p:xfrm>
          <a:off x="457200" y="1750423"/>
          <a:ext cx="10515600" cy="5029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12188822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8113191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3185" y="-1"/>
            <a:ext cx="4075637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230" y="-1"/>
            <a:ext cx="11729591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1371241" y="294538"/>
            <a:ext cx="9893374" cy="10336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800" b="1">
                <a:solidFill>
                  <a:srgbClr val="0B5D3B"/>
                </a:solidFill>
              </a:defRPr>
            </a:pPr>
            <a:r>
              <a:rPr lang="en-US" sz="4000" kern="1200" dirty="0">
                <a:solidFill>
                  <a:schemeClr val="accent3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References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284978" y="1918123"/>
            <a:ext cx="9498042" cy="440412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000">
                <a:solidFill>
                  <a:srgbClr val="000000"/>
                </a:solidFill>
              </a:defRPr>
            </a:pPr>
            <a:r>
              <a:rPr lang="en-US" sz="2400" dirty="0"/>
              <a:t>Armstrong (2023). Armstrong's Handbook of Human Resource Management Practice.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000">
                <a:solidFill>
                  <a:srgbClr val="000000"/>
                </a:solidFill>
              </a:defRPr>
            </a:pPr>
            <a:r>
              <a:rPr lang="en-US" sz="2400" dirty="0"/>
              <a:t>Bratton &amp; Gold (2022). Human Resource Management.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000">
                <a:solidFill>
                  <a:srgbClr val="000000"/>
                </a:solidFill>
              </a:defRPr>
            </a:pPr>
            <a:r>
              <a:rPr lang="en-US" sz="2400" dirty="0"/>
              <a:t>Dessler (2020). Human Resource Management.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000">
                <a:solidFill>
                  <a:srgbClr val="000000"/>
                </a:solidFill>
              </a:defRPr>
            </a:pPr>
            <a:r>
              <a:rPr lang="en-US" sz="2400" dirty="0"/>
              <a:t>Taylor (2021). Resourcing and Talent Management.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000">
                <a:solidFill>
                  <a:srgbClr val="000000"/>
                </a:solidFill>
              </a:defRPr>
            </a:pPr>
            <a:r>
              <a:rPr lang="en-US" sz="2400" dirty="0"/>
              <a:t>CIPD (2024) Recruitment and Selection factsheets.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000">
                <a:solidFill>
                  <a:srgbClr val="000000"/>
                </a:solidFill>
              </a:defRPr>
            </a:pPr>
            <a:r>
              <a:rPr lang="en-US" sz="2400" dirty="0"/>
              <a:t>M&amp;S Annual Report (2025).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000">
                <a:solidFill>
                  <a:srgbClr val="000000"/>
                </a:solidFill>
              </a:defRPr>
            </a:pPr>
            <a:r>
              <a:rPr lang="en-US" sz="2400" dirty="0"/>
              <a:t>Noe, R.A., Hollenbeck, J.R., Gerhart, B. and Wright, P.M. (2023) Fundamentals of Human Resource Management. 9th ed. New York: McGraw-Hill Education.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000">
                <a:solidFill>
                  <a:srgbClr val="000000"/>
                </a:solidFill>
              </a:defRPr>
            </a:pPr>
            <a:r>
              <a:rPr lang="en-US" sz="2400" dirty="0"/>
              <a:t>Boxall, P. and Purcell, J. (2022) Strategy and Human Resource Management. 5th ed. London : Red Globe Press.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000">
                <a:solidFill>
                  <a:srgbClr val="000000"/>
                </a:solidFill>
              </a:defRPr>
            </a:pPr>
            <a:endParaRPr lang="en-US" sz="2000" dirty="0"/>
          </a:p>
        </p:txBody>
      </p:sp>
      <p:sp>
        <p:nvSpPr>
          <p:cNvPr id="5" name="TextBox 4"/>
          <p:cNvSpPr txBox="1"/>
          <p:nvPr/>
        </p:nvSpPr>
        <p:spPr>
          <a:xfrm>
            <a:off x="457200" y="6309360"/>
            <a:ext cx="2749471" cy="47705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  <a:defRPr sz="1000">
                <a:solidFill>
                  <a:srgbClr val="5A5A5A"/>
                </a:solidFill>
              </a:defRPr>
            </a:pPr>
            <a:r>
              <a:rPr lang="en-US" sz="1000"/>
              <a:t>Developing and Managing Individuals and Teams.</a:t>
            </a:r>
          </a:p>
          <a:p>
            <a:pPr>
              <a:spcAft>
                <a:spcPts val="600"/>
              </a:spcAft>
              <a:defRPr sz="1000">
                <a:solidFill>
                  <a:srgbClr val="5A5A5A"/>
                </a:solidFill>
              </a:defRPr>
            </a:pPr>
            <a:endParaRPr lang="en-US" sz="10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251</TotalTime>
  <Words>949</Words>
  <Application>Microsoft Office PowerPoint</Application>
  <PresentationFormat>Custom</PresentationFormat>
  <Paragraphs>123</Paragraphs>
  <Slides>13</Slides>
  <Notes>13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Business Impact Strategic Recruitment ↓ Better Talent ↓ Higher Engagement ↓ Lower Turnover ↓ Competitive Advantage 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Yeiron Girón</dc:creator>
  <cp:keywords/>
  <dc:description>generated using python-pptx</dc:description>
  <cp:lastModifiedBy>Kevin Fernando Useche Giron (2441569)</cp:lastModifiedBy>
  <cp:revision>16</cp:revision>
  <dcterms:created xsi:type="dcterms:W3CDTF">2013-01-27T09:14:16Z</dcterms:created>
  <dcterms:modified xsi:type="dcterms:W3CDTF">2026-07-11T14:16:29Z</dcterms:modified>
  <cp:category/>
</cp:coreProperties>
</file>