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7" r:id="rId1"/>
  </p:sldMasterIdLst>
  <p:sldIdLst>
    <p:sldId id="265" r:id="rId2"/>
    <p:sldId id="256" r:id="rId3"/>
    <p:sldId id="257" r:id="rId4"/>
    <p:sldId id="258" r:id="rId5"/>
    <p:sldId id="259" r:id="rId6"/>
    <p:sldId id="260" r:id="rId7"/>
    <p:sldId id="261" r:id="rId8"/>
    <p:sldId id="262" r:id="rId9"/>
    <p:sldId id="263"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1" d="100"/>
          <a:sy n="61" d="100"/>
        </p:scale>
        <p:origin x="884"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ru Nicolae" userId="dd2b74180e858441" providerId="LiveId" clId="{934440E2-C6B4-4F2D-9F03-5297F3ED7AFC}"/>
    <pc:docChg chg="undo custSel addSld delSld modSld">
      <pc:chgData name="Alexandru Nicolae" userId="dd2b74180e858441" providerId="LiveId" clId="{934440E2-C6B4-4F2D-9F03-5297F3ED7AFC}" dt="2022-07-22T14:38:21.313" v="624" actId="47"/>
      <pc:docMkLst>
        <pc:docMk/>
      </pc:docMkLst>
      <pc:sldChg chg="modSp new del mod">
        <pc:chgData name="Alexandru Nicolae" userId="dd2b74180e858441" providerId="LiveId" clId="{934440E2-C6B4-4F2D-9F03-5297F3ED7AFC}" dt="2022-07-22T14:23:22.073" v="83" actId="47"/>
        <pc:sldMkLst>
          <pc:docMk/>
          <pc:sldMk cId="1133159801" sldId="264"/>
        </pc:sldMkLst>
        <pc:spChg chg="mod">
          <ac:chgData name="Alexandru Nicolae" userId="dd2b74180e858441" providerId="LiveId" clId="{934440E2-C6B4-4F2D-9F03-5297F3ED7AFC}" dt="2022-07-22T14:22:40.720" v="82" actId="1076"/>
          <ac:spMkLst>
            <pc:docMk/>
            <pc:sldMk cId="1133159801" sldId="264"/>
            <ac:spMk id="2" creationId="{D6C7A23D-9929-D0B1-74BD-78A35F7E59E2}"/>
          </ac:spMkLst>
        </pc:spChg>
      </pc:sldChg>
      <pc:sldChg chg="new del">
        <pc:chgData name="Alexandru Nicolae" userId="dd2b74180e858441" providerId="LiveId" clId="{934440E2-C6B4-4F2D-9F03-5297F3ED7AFC}" dt="2022-07-22T14:34:44.441" v="622" actId="47"/>
        <pc:sldMkLst>
          <pc:docMk/>
          <pc:sldMk cId="2810256587" sldId="264"/>
        </pc:sldMkLst>
      </pc:sldChg>
      <pc:sldChg chg="modSp new del mod">
        <pc:chgData name="Alexandru Nicolae" userId="dd2b74180e858441" providerId="LiveId" clId="{934440E2-C6B4-4F2D-9F03-5297F3ED7AFC}" dt="2022-07-22T14:31:13.769" v="411" actId="47"/>
        <pc:sldMkLst>
          <pc:docMk/>
          <pc:sldMk cId="2919312626" sldId="264"/>
        </pc:sldMkLst>
        <pc:spChg chg="mod">
          <ac:chgData name="Alexandru Nicolae" userId="dd2b74180e858441" providerId="LiveId" clId="{934440E2-C6B4-4F2D-9F03-5297F3ED7AFC}" dt="2022-07-22T14:31:05.042" v="410" actId="14100"/>
          <ac:spMkLst>
            <pc:docMk/>
            <pc:sldMk cId="2919312626" sldId="264"/>
            <ac:spMk id="2" creationId="{EADB4917-2898-AF90-1DCB-22689EC5B032}"/>
          </ac:spMkLst>
        </pc:spChg>
      </pc:sldChg>
      <pc:sldChg chg="modSp new del mod">
        <pc:chgData name="Alexandru Nicolae" userId="dd2b74180e858441" providerId="LiveId" clId="{934440E2-C6B4-4F2D-9F03-5297F3ED7AFC}" dt="2022-07-22T14:26:54.301" v="251" actId="47"/>
        <pc:sldMkLst>
          <pc:docMk/>
          <pc:sldMk cId="3360490572" sldId="264"/>
        </pc:sldMkLst>
        <pc:spChg chg="mod">
          <ac:chgData name="Alexandru Nicolae" userId="dd2b74180e858441" providerId="LiveId" clId="{934440E2-C6B4-4F2D-9F03-5297F3ED7AFC}" dt="2022-07-22T14:25:49.053" v="168" actId="20577"/>
          <ac:spMkLst>
            <pc:docMk/>
            <pc:sldMk cId="3360490572" sldId="264"/>
            <ac:spMk id="2" creationId="{5ED72308-01A3-46DD-F9C2-B5868E70F6A2}"/>
          </ac:spMkLst>
        </pc:spChg>
        <pc:spChg chg="mod">
          <ac:chgData name="Alexandru Nicolae" userId="dd2b74180e858441" providerId="LiveId" clId="{934440E2-C6B4-4F2D-9F03-5297F3ED7AFC}" dt="2022-07-22T14:26:37.193" v="250" actId="20577"/>
          <ac:spMkLst>
            <pc:docMk/>
            <pc:sldMk cId="3360490572" sldId="264"/>
            <ac:spMk id="3" creationId="{3566AF01-BB59-C288-41C2-98F8073C14C3}"/>
          </ac:spMkLst>
        </pc:spChg>
      </pc:sldChg>
      <pc:sldChg chg="new del">
        <pc:chgData name="Alexandru Nicolae" userId="dd2b74180e858441" providerId="LiveId" clId="{934440E2-C6B4-4F2D-9F03-5297F3ED7AFC}" dt="2022-07-22T14:23:35.308" v="85" actId="47"/>
        <pc:sldMkLst>
          <pc:docMk/>
          <pc:sldMk cId="3668466587" sldId="264"/>
        </pc:sldMkLst>
      </pc:sldChg>
      <pc:sldChg chg="new del">
        <pc:chgData name="Alexandru Nicolae" userId="dd2b74180e858441" providerId="LiveId" clId="{934440E2-C6B4-4F2D-9F03-5297F3ED7AFC}" dt="2022-07-22T14:31:20.948" v="413" actId="47"/>
        <pc:sldMkLst>
          <pc:docMk/>
          <pc:sldMk cId="4186841699" sldId="264"/>
        </pc:sldMkLst>
      </pc:sldChg>
      <pc:sldChg chg="modSp new mod">
        <pc:chgData name="Alexandru Nicolae" userId="dd2b74180e858441" providerId="LiveId" clId="{934440E2-C6B4-4F2D-9F03-5297F3ED7AFC}" dt="2022-07-22T14:34:16.801" v="621" actId="20577"/>
        <pc:sldMkLst>
          <pc:docMk/>
          <pc:sldMk cId="4100394534" sldId="265"/>
        </pc:sldMkLst>
        <pc:spChg chg="mod">
          <ac:chgData name="Alexandru Nicolae" userId="dd2b74180e858441" providerId="LiveId" clId="{934440E2-C6B4-4F2D-9F03-5297F3ED7AFC}" dt="2022-07-22T14:34:16.801" v="621" actId="20577"/>
          <ac:spMkLst>
            <pc:docMk/>
            <pc:sldMk cId="4100394534" sldId="265"/>
            <ac:spMk id="2" creationId="{F986181F-FEBF-A553-A951-F5B7A5D2E497}"/>
          </ac:spMkLst>
        </pc:spChg>
      </pc:sldChg>
      <pc:sldChg chg="new del">
        <pc:chgData name="Alexandru Nicolae" userId="dd2b74180e858441" providerId="LiveId" clId="{934440E2-C6B4-4F2D-9F03-5297F3ED7AFC}" dt="2022-07-22T14:38:21.313" v="624" actId="47"/>
        <pc:sldMkLst>
          <pc:docMk/>
          <pc:sldMk cId="2841427049" sldId="266"/>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7/22/2022</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smtClean="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130453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7/22/2022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267774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7/22/2022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16706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pPr/>
              <a:t>7/22/2022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024648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pPr/>
              <a:t>7/22/2022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402825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7/22/2022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2708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7/22/2022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21655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7/22/2022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682395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smtClean="0"/>
              <a:t>7/22/2022</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453209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7/22/2022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634390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7/22/2022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577508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4267930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smtClean="0"/>
              <a:pPr/>
              <a:t>7/22/2022</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smtClean="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51482469"/>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hyperlink" Target="https://digitalskills.unlv.edu/digital-marketing/what-are-digital-skills" TargetMode="Externa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86181F-FEBF-A553-A951-F5B7A5D2E497}"/>
              </a:ext>
            </a:extLst>
          </p:cNvPr>
          <p:cNvSpPr>
            <a:spLocks noGrp="1"/>
          </p:cNvSpPr>
          <p:nvPr>
            <p:ph type="title"/>
          </p:nvPr>
        </p:nvSpPr>
        <p:spPr>
          <a:xfrm>
            <a:off x="1441531" y="2018889"/>
            <a:ext cx="8643154" cy="1887950"/>
          </a:xfrm>
        </p:spPr>
        <p:txBody>
          <a:bodyPr>
            <a:noAutofit/>
          </a:bodyPr>
          <a:lstStyle/>
          <a:p>
            <a:pPr algn="ctr"/>
            <a:r>
              <a:rPr lang="en-US" sz="3200" dirty="0" err="1"/>
              <a:t>Bmsw</a:t>
            </a:r>
            <a:r>
              <a:rPr lang="en-US" sz="3200" dirty="0"/>
              <a:t> 4003</a:t>
            </a:r>
            <a:br>
              <a:rPr lang="en-US" sz="3200" dirty="0"/>
            </a:br>
            <a:r>
              <a:rPr lang="en-US" sz="3200" dirty="0"/>
              <a:t>digital skills and research methods</a:t>
            </a:r>
            <a:br>
              <a:rPr lang="en-US" sz="3200" dirty="0"/>
            </a:br>
            <a:br>
              <a:rPr lang="en-US" sz="3200" dirty="0"/>
            </a:br>
            <a:r>
              <a:rPr lang="en-US" sz="3200" dirty="0"/>
              <a:t>student number:2026944</a:t>
            </a:r>
            <a:br>
              <a:rPr lang="en-US" sz="3200" dirty="0"/>
            </a:br>
            <a:r>
              <a:rPr lang="en-US" sz="3200" dirty="0"/>
              <a:t>student name: LEONAS ALEXANDRU                 NICOLAE</a:t>
            </a:r>
          </a:p>
        </p:txBody>
      </p:sp>
      <p:sp>
        <p:nvSpPr>
          <p:cNvPr id="3" name="Text Placeholder 2">
            <a:extLst>
              <a:ext uri="{FF2B5EF4-FFF2-40B4-BE49-F238E27FC236}">
                <a16:creationId xmlns:a16="http://schemas.microsoft.com/office/drawing/2014/main" id="{27A027D4-98AE-4664-4FF5-65C070780AA3}"/>
              </a:ext>
            </a:extLst>
          </p:cNvPr>
          <p:cNvSpPr>
            <a:spLocks noGrp="1"/>
          </p:cNvSpPr>
          <p:nvPr>
            <p:ph type="body" idx="1"/>
          </p:nvPr>
        </p:nvSpPr>
        <p:spPr/>
        <p:txBody>
          <a:bodyPr/>
          <a:lstStyle/>
          <a:p>
            <a:endParaRPr lang="en-US"/>
          </a:p>
        </p:txBody>
      </p:sp>
    </p:spTree>
    <p:extLst>
      <p:ext uri="{BB962C8B-B14F-4D97-AF65-F5344CB8AC3E}">
        <p14:creationId xmlns:p14="http://schemas.microsoft.com/office/powerpoint/2010/main" val="41003945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sz="2800" dirty="0">
                <a:latin typeface="Arial" panose="020B0604020202020204" pitchFamily="34" charset="0"/>
                <a:cs typeface="Arial" panose="020B0604020202020204" pitchFamily="34" charset="0"/>
              </a:rPr>
              <a:t>How do we use technology to collaborate at UWTSD?</a:t>
            </a:r>
          </a:p>
        </p:txBody>
      </p:sp>
      <p:sp>
        <p:nvSpPr>
          <p:cNvPr id="3" name="Subtitle 2"/>
          <p:cNvSpPr>
            <a:spLocks noGrp="1"/>
          </p:cNvSpPr>
          <p:nvPr>
            <p:ph type="subTitle" idx="1"/>
          </p:nvPr>
        </p:nvSpPr>
        <p:spPr/>
        <p:txBody>
          <a:bodyPr/>
          <a:lstStyle/>
          <a:p>
            <a:endParaRPr lang="en-US" dirty="0"/>
          </a:p>
        </p:txBody>
      </p:sp>
    </p:spTree>
    <p:extLst>
      <p:ext uri="{BB962C8B-B14F-4D97-AF65-F5344CB8AC3E}">
        <p14:creationId xmlns:p14="http://schemas.microsoft.com/office/powerpoint/2010/main" val="33425056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5" y="618518"/>
            <a:ext cx="10364451" cy="798158"/>
          </a:xfrm>
        </p:spPr>
        <p:txBody>
          <a:bodyPr/>
          <a:lstStyle/>
          <a:p>
            <a:r>
              <a:rPr lang="en-US" dirty="0">
                <a:latin typeface="Arial" panose="020B0604020202020204" pitchFamily="34" charset="0"/>
                <a:cs typeface="Arial" panose="020B0604020202020204" pitchFamily="34" charset="0"/>
              </a:rPr>
              <a:t>Introduction </a:t>
            </a:r>
          </a:p>
        </p:txBody>
      </p:sp>
      <p:sp>
        <p:nvSpPr>
          <p:cNvPr id="3" name="Content Placeholder 2"/>
          <p:cNvSpPr>
            <a:spLocks noGrp="1"/>
          </p:cNvSpPr>
          <p:nvPr>
            <p:ph sz="quarter" idx="13"/>
          </p:nvPr>
        </p:nvSpPr>
        <p:spPr>
          <a:xfrm>
            <a:off x="595423" y="1558344"/>
            <a:ext cx="11387470" cy="4395889"/>
          </a:xfrm>
        </p:spPr>
        <p:txBody>
          <a:bodyPr>
            <a:normAutofit lnSpcReduction="10000"/>
          </a:bodyPr>
          <a:lstStyle/>
          <a:p>
            <a:r>
              <a:rPr lang="en-US" sz="1800" cap="none" dirty="0">
                <a:latin typeface="Arial" panose="020B0604020202020204" pitchFamily="34" charset="0"/>
                <a:cs typeface="Arial" panose="020B0604020202020204" pitchFamily="34" charset="0"/>
              </a:rPr>
              <a:t>Digital skills are the skills used to navigate the internet and use various digital devices. Having digital skills entails the ability to identify, evaluate, apply and create content with the help of digital devices such as smartphones and computers (UNLV, 2021). </a:t>
            </a:r>
          </a:p>
          <a:p>
            <a:r>
              <a:rPr lang="en-US" sz="1800" cap="none" dirty="0">
                <a:latin typeface="Arial" panose="020B0604020202020204" pitchFamily="34" charset="0"/>
                <a:cs typeface="Arial" panose="020B0604020202020204" pitchFamily="34" charset="0"/>
              </a:rPr>
              <a:t>While the process of incorporating digital tools had been relatively slow in the past, the pandemic was able to transform that pushing schools and jobs to embrace digital collaboration tools in order to carry on with their activities. </a:t>
            </a:r>
          </a:p>
          <a:p>
            <a:r>
              <a:rPr lang="en-US" sz="1800" cap="none" dirty="0">
                <a:latin typeface="Arial" panose="020B0604020202020204" pitchFamily="34" charset="0"/>
                <a:cs typeface="Arial" panose="020B0604020202020204" pitchFamily="34" charset="0"/>
              </a:rPr>
              <a:t>Digital literacy is becoming increasingly important in the modern world. Individuals with strong digital skills can use these skills to solve problems, communicate with others and make informed decisions. They can help individuals to also save time, access information and resources plus stay safe online (Livingstone, </a:t>
            </a:r>
            <a:r>
              <a:rPr lang="en-US" sz="1800" cap="none" dirty="0" err="1">
                <a:latin typeface="Arial" panose="020B0604020202020204" pitchFamily="34" charset="0"/>
                <a:cs typeface="Arial" panose="020B0604020202020204" pitchFamily="34" charset="0"/>
              </a:rPr>
              <a:t>Mascheroni</a:t>
            </a:r>
            <a:r>
              <a:rPr lang="en-US" sz="1800" cap="none" dirty="0">
                <a:latin typeface="Arial" panose="020B0604020202020204" pitchFamily="34" charset="0"/>
                <a:cs typeface="Arial" panose="020B0604020202020204" pitchFamily="34" charset="0"/>
              </a:rPr>
              <a:t> and </a:t>
            </a:r>
            <a:r>
              <a:rPr lang="en-US" sz="1800" cap="none" dirty="0" err="1">
                <a:latin typeface="Arial" panose="020B0604020202020204" pitchFamily="34" charset="0"/>
                <a:cs typeface="Arial" panose="020B0604020202020204" pitchFamily="34" charset="0"/>
              </a:rPr>
              <a:t>Stoilova</a:t>
            </a:r>
            <a:r>
              <a:rPr lang="en-US" sz="1800" cap="none" dirty="0">
                <a:latin typeface="Arial" panose="020B0604020202020204" pitchFamily="34" charset="0"/>
                <a:cs typeface="Arial" panose="020B0604020202020204" pitchFamily="34" charset="0"/>
              </a:rPr>
              <a:t>, 2021). </a:t>
            </a:r>
          </a:p>
          <a:p>
            <a:r>
              <a:rPr lang="en-US" sz="1800" cap="none" dirty="0">
                <a:latin typeface="Arial" panose="020B0604020202020204" pitchFamily="34" charset="0"/>
                <a:cs typeface="Arial" panose="020B0604020202020204" pitchFamily="34" charset="0"/>
              </a:rPr>
              <a:t>Research question: </a:t>
            </a:r>
          </a:p>
          <a:p>
            <a:pPr>
              <a:buFont typeface="Wingdings" panose="05000000000000000000" pitchFamily="2" charset="2"/>
              <a:buChar char="v"/>
            </a:pPr>
            <a:r>
              <a:rPr lang="en-US" sz="1800" i="1" cap="none" dirty="0">
                <a:latin typeface="Arial" panose="020B0604020202020204" pitchFamily="34" charset="0"/>
                <a:cs typeface="Arial" panose="020B0604020202020204" pitchFamily="34" charset="0"/>
              </a:rPr>
              <a:t>In this report, a research is carried out to identify the most common collaboration tool used at UWTSD. </a:t>
            </a:r>
          </a:p>
        </p:txBody>
      </p:sp>
    </p:spTree>
    <p:extLst>
      <p:ext uri="{BB962C8B-B14F-4D97-AF65-F5344CB8AC3E}">
        <p14:creationId xmlns:p14="http://schemas.microsoft.com/office/powerpoint/2010/main" val="33675411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5" y="618517"/>
            <a:ext cx="10364451" cy="733765"/>
          </a:xfrm>
        </p:spPr>
        <p:txBody>
          <a:bodyPr>
            <a:normAutofit/>
          </a:bodyPr>
          <a:lstStyle/>
          <a:p>
            <a:r>
              <a:rPr lang="en-US" sz="2800" dirty="0">
                <a:latin typeface="Arial" panose="020B0604020202020204" pitchFamily="34" charset="0"/>
                <a:cs typeface="Arial" panose="020B0604020202020204" pitchFamily="34" charset="0"/>
              </a:rPr>
              <a:t>Rationale </a:t>
            </a:r>
          </a:p>
        </p:txBody>
      </p:sp>
      <p:sp>
        <p:nvSpPr>
          <p:cNvPr id="3" name="Content Placeholder 2"/>
          <p:cNvSpPr>
            <a:spLocks noGrp="1"/>
          </p:cNvSpPr>
          <p:nvPr>
            <p:ph sz="quarter" idx="13"/>
          </p:nvPr>
        </p:nvSpPr>
        <p:spPr>
          <a:xfrm>
            <a:off x="913773" y="1352282"/>
            <a:ext cx="10654449" cy="4612583"/>
          </a:xfrm>
        </p:spPr>
        <p:txBody>
          <a:bodyPr>
            <a:normAutofit fontScale="85000" lnSpcReduction="10000"/>
          </a:bodyPr>
          <a:lstStyle/>
          <a:p>
            <a:r>
              <a:rPr lang="en-US" sz="1900" cap="none" dirty="0">
                <a:latin typeface="Arial" panose="020B0604020202020204" pitchFamily="34" charset="0"/>
                <a:cs typeface="Arial" panose="020B0604020202020204" pitchFamily="34" charset="0"/>
              </a:rPr>
              <a:t>In their work Shiue and Hsu (2017) did discover that collaborative tools had already been gaining recognition as various avenues tried to incorporate them in their works and more so learners amongst themselves. </a:t>
            </a:r>
          </a:p>
          <a:p>
            <a:r>
              <a:rPr lang="en-US" sz="1900" cap="none" dirty="0">
                <a:latin typeface="Arial" panose="020B0604020202020204" pitchFamily="34" charset="0"/>
                <a:cs typeface="Arial" panose="020B0604020202020204" pitchFamily="34" charset="0"/>
              </a:rPr>
              <a:t>In their research </a:t>
            </a:r>
            <a:r>
              <a:rPr lang="en-US" sz="1900" cap="none" dirty="0" err="1">
                <a:latin typeface="Arial" panose="020B0604020202020204" pitchFamily="34" charset="0"/>
                <a:cs typeface="Arial" panose="020B0604020202020204" pitchFamily="34" charset="0"/>
              </a:rPr>
              <a:t>Gopinathan</a:t>
            </a:r>
            <a:r>
              <a:rPr lang="en-US" sz="1900" cap="none" dirty="0">
                <a:latin typeface="Arial" panose="020B0604020202020204" pitchFamily="34" charset="0"/>
                <a:cs typeface="Arial" panose="020B0604020202020204" pitchFamily="34" charset="0"/>
              </a:rPr>
              <a:t> et al. (2022) discovered that collaborative learning has been found to be an effective way of teaching, plus it is made better and more effective when using collaborative digital tools. Collaborative tools are one way that ensures all learners are taking part in the learning process. </a:t>
            </a:r>
          </a:p>
          <a:p>
            <a:r>
              <a:rPr lang="en-US" sz="2100" cap="none" dirty="0">
                <a:latin typeface="Arial" panose="020B0604020202020204" pitchFamily="34" charset="0"/>
                <a:cs typeface="Arial" panose="020B0604020202020204" pitchFamily="34" charset="0"/>
              </a:rPr>
              <a:t>Collaborative tools have been known to enhance the learning experience. Al-</a:t>
            </a:r>
            <a:r>
              <a:rPr lang="en-US" sz="2100" cap="none" dirty="0" err="1">
                <a:latin typeface="Arial" panose="020B0604020202020204" pitchFamily="34" charset="0"/>
                <a:cs typeface="Arial" panose="020B0604020202020204" pitchFamily="34" charset="0"/>
              </a:rPr>
              <a:t>Rahmi</a:t>
            </a:r>
            <a:r>
              <a:rPr lang="en-US" sz="2100" cap="none" dirty="0">
                <a:latin typeface="Arial" panose="020B0604020202020204" pitchFamily="34" charset="0"/>
                <a:cs typeface="Arial" panose="020B0604020202020204" pitchFamily="34" charset="0"/>
              </a:rPr>
              <a:t>, Othman and Yusuf in their report back in 2015, argued that there was the need for learning institutions to embrace collaborative tools such as social media platforms, in this case WhatsApp, when used positively for the purpose of learning gave good results. </a:t>
            </a:r>
          </a:p>
          <a:p>
            <a:r>
              <a:rPr lang="en-US" sz="1900" cap="none" dirty="0">
                <a:latin typeface="Arial" panose="020B0604020202020204" pitchFamily="34" charset="0"/>
                <a:cs typeface="Arial" panose="020B0604020202020204" pitchFamily="34" charset="0"/>
              </a:rPr>
              <a:t>People are known to learn from each other as they grow. With collaborative tools, this has made it way easier for peer learning where the learners themselves take the initiative to collaborate and help each other out (Kumar, 2017). This author goes ahead to explain that collaborative tools have been found to better the learners’ performance.</a:t>
            </a:r>
          </a:p>
        </p:txBody>
      </p:sp>
    </p:spTree>
    <p:extLst>
      <p:ext uri="{BB962C8B-B14F-4D97-AF65-F5344CB8AC3E}">
        <p14:creationId xmlns:p14="http://schemas.microsoft.com/office/powerpoint/2010/main" val="15217026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5" y="618518"/>
            <a:ext cx="10364451" cy="656490"/>
          </a:xfrm>
        </p:spPr>
        <p:txBody>
          <a:bodyPr>
            <a:normAutofit/>
          </a:bodyPr>
          <a:lstStyle/>
          <a:p>
            <a:r>
              <a:rPr lang="en-US" sz="2800" dirty="0">
                <a:latin typeface="Arial" panose="020B0604020202020204" pitchFamily="34" charset="0"/>
                <a:cs typeface="Arial" panose="020B0604020202020204" pitchFamily="34" charset="0"/>
              </a:rPr>
              <a:t>Proposed method. </a:t>
            </a:r>
          </a:p>
        </p:txBody>
      </p:sp>
      <p:sp>
        <p:nvSpPr>
          <p:cNvPr id="3" name="Content Placeholder 2"/>
          <p:cNvSpPr>
            <a:spLocks noGrp="1"/>
          </p:cNvSpPr>
          <p:nvPr>
            <p:ph sz="quarter" idx="13"/>
          </p:nvPr>
        </p:nvSpPr>
        <p:spPr>
          <a:xfrm>
            <a:off x="913774" y="1275008"/>
            <a:ext cx="10363826" cy="4516191"/>
          </a:xfrm>
        </p:spPr>
        <p:txBody>
          <a:bodyPr>
            <a:normAutofit lnSpcReduction="10000"/>
          </a:bodyPr>
          <a:lstStyle/>
          <a:p>
            <a:pPr marL="0" indent="0">
              <a:buNone/>
            </a:pPr>
            <a:r>
              <a:rPr lang="en-US" sz="1600" b="1" cap="none" dirty="0">
                <a:latin typeface="Arial" panose="020B0604020202020204" pitchFamily="34" charset="0"/>
                <a:cs typeface="Arial" panose="020B0604020202020204" pitchFamily="34" charset="0"/>
              </a:rPr>
              <a:t>Techniques and procedures</a:t>
            </a:r>
            <a:endParaRPr lang="en-US" sz="1600" cap="none" dirty="0">
              <a:latin typeface="Arial" panose="020B0604020202020204" pitchFamily="34" charset="0"/>
              <a:cs typeface="Arial" panose="020B0604020202020204" pitchFamily="34" charset="0"/>
            </a:endParaRPr>
          </a:p>
          <a:p>
            <a:r>
              <a:rPr lang="en-US" sz="1600" cap="none" dirty="0">
                <a:latin typeface="Arial" panose="020B0604020202020204" pitchFamily="34" charset="0"/>
                <a:cs typeface="Arial" panose="020B0604020202020204" pitchFamily="34" charset="0"/>
              </a:rPr>
              <a:t>The research will apply both primary and secondary data. Primary data will be applied where data will be collected from the students at UWTSD themselves. </a:t>
            </a:r>
          </a:p>
          <a:p>
            <a:r>
              <a:rPr lang="en-US" sz="1600" cap="none" dirty="0">
                <a:latin typeface="Arial" panose="020B0604020202020204" pitchFamily="34" charset="0"/>
                <a:cs typeface="Arial" panose="020B0604020202020204" pitchFamily="34" charset="0"/>
              </a:rPr>
              <a:t>Secondary data will be applied as supporting literature in the discussion section. All sources of secondary data will have been verified to ensure that they are authentic. </a:t>
            </a:r>
          </a:p>
          <a:p>
            <a:r>
              <a:rPr lang="en-US" sz="1600" cap="none" dirty="0">
                <a:latin typeface="Arial" panose="020B0604020202020204" pitchFamily="34" charset="0"/>
                <a:cs typeface="Arial" panose="020B0604020202020204" pitchFamily="34" charset="0"/>
              </a:rPr>
              <a:t>The Booleans operators will be applied in researching the data base for works that are in line with what is being studied as UWTSD. In this work a structured questionnaire was employed for data collection. With 5 questions, the questionnaire had open and closed ended questions, Likert scale question and a rank scale query. </a:t>
            </a:r>
          </a:p>
          <a:p>
            <a:pPr marL="0" indent="0">
              <a:buNone/>
            </a:pPr>
            <a:r>
              <a:rPr lang="en-US" sz="1600" b="1" cap="none" dirty="0">
                <a:latin typeface="Arial" panose="020B0604020202020204" pitchFamily="34" charset="0"/>
                <a:cs typeface="Arial" panose="020B0604020202020204" pitchFamily="34" charset="0"/>
              </a:rPr>
              <a:t>Sampling </a:t>
            </a:r>
            <a:endParaRPr lang="en-US" sz="1600" cap="none" dirty="0">
              <a:latin typeface="Arial" panose="020B0604020202020204" pitchFamily="34" charset="0"/>
              <a:cs typeface="Arial" panose="020B0604020202020204" pitchFamily="34" charset="0"/>
            </a:endParaRPr>
          </a:p>
          <a:p>
            <a:r>
              <a:rPr lang="en-US" sz="1600" cap="none" dirty="0">
                <a:latin typeface="Arial" panose="020B0604020202020204" pitchFamily="34" charset="0"/>
                <a:cs typeface="Arial" panose="020B0604020202020204" pitchFamily="34" charset="0"/>
              </a:rPr>
              <a:t>This research was a case study carried out at UWTSD, the participants chosen were students. The simple stratified sampling method was applied where the respondents were picked one from each year of study, there was an exception in one class where two respondents were picked (</a:t>
            </a:r>
            <a:r>
              <a:rPr lang="en-US" sz="1600" cap="none" dirty="0" err="1">
                <a:latin typeface="Arial" panose="020B0604020202020204" pitchFamily="34" charset="0"/>
                <a:cs typeface="Arial" panose="020B0604020202020204" pitchFamily="34" charset="0"/>
              </a:rPr>
              <a:t>Simkus</a:t>
            </a:r>
            <a:r>
              <a:rPr lang="en-US" sz="1600" cap="none" dirty="0">
                <a:latin typeface="Arial" panose="020B0604020202020204" pitchFamily="34" charset="0"/>
                <a:cs typeface="Arial" panose="020B0604020202020204" pitchFamily="34" charset="0"/>
              </a:rPr>
              <a:t>, 2022). The participation was purely on voluntary basis from the learners. </a:t>
            </a:r>
          </a:p>
          <a:p>
            <a:endParaRPr lang="en-US" sz="1600" cap="none" dirty="0">
              <a:latin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5509154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5" y="618518"/>
            <a:ext cx="10364451" cy="746644"/>
          </a:xfrm>
        </p:spPr>
        <p:txBody>
          <a:bodyPr>
            <a:normAutofit/>
          </a:bodyPr>
          <a:lstStyle/>
          <a:p>
            <a:r>
              <a:rPr lang="en-US" sz="2800" dirty="0">
                <a:latin typeface="Arial" panose="020B0604020202020204" pitchFamily="34" charset="0"/>
                <a:cs typeface="Arial" panose="020B0604020202020204" pitchFamily="34" charset="0"/>
              </a:rPr>
              <a:t>Ethical considerations </a:t>
            </a:r>
          </a:p>
        </p:txBody>
      </p:sp>
      <p:sp>
        <p:nvSpPr>
          <p:cNvPr id="3" name="Content Placeholder 2"/>
          <p:cNvSpPr>
            <a:spLocks noGrp="1"/>
          </p:cNvSpPr>
          <p:nvPr>
            <p:ph sz="quarter" idx="13"/>
          </p:nvPr>
        </p:nvSpPr>
        <p:spPr>
          <a:xfrm>
            <a:off x="913775" y="1365162"/>
            <a:ext cx="10363826" cy="4142703"/>
          </a:xfrm>
        </p:spPr>
        <p:txBody>
          <a:bodyPr/>
          <a:lstStyle/>
          <a:p>
            <a:r>
              <a:rPr lang="en-US" cap="none" dirty="0">
                <a:latin typeface="Arial" panose="020B0604020202020204" pitchFamily="34" charset="0"/>
                <a:cs typeface="Arial" panose="020B0604020202020204" pitchFamily="34" charset="0"/>
              </a:rPr>
              <a:t>In research ethics deal with ensuring that the respondents are safe from harm and are protected from any stress that may arise in the process of data collection from them (</a:t>
            </a:r>
            <a:r>
              <a:rPr lang="en-US" cap="none" dirty="0" err="1">
                <a:latin typeface="Arial" panose="020B0604020202020204" pitchFamily="34" charset="0"/>
                <a:cs typeface="Arial" panose="020B0604020202020204" pitchFamily="34" charset="0"/>
              </a:rPr>
              <a:t>Cacciattolo</a:t>
            </a:r>
            <a:r>
              <a:rPr lang="en-US" cap="none" dirty="0">
                <a:latin typeface="Arial" panose="020B0604020202020204" pitchFamily="34" charset="0"/>
                <a:cs typeface="Arial" panose="020B0604020202020204" pitchFamily="34" charset="0"/>
              </a:rPr>
              <a:t>, 2015). </a:t>
            </a:r>
          </a:p>
          <a:p>
            <a:r>
              <a:rPr lang="en-US" cap="none" dirty="0">
                <a:latin typeface="Arial" panose="020B0604020202020204" pitchFamily="34" charset="0"/>
                <a:cs typeface="Arial" panose="020B0604020202020204" pitchFamily="34" charset="0"/>
              </a:rPr>
              <a:t>In this work, there were ethical considerations which were considered as the research would include respondents, they included informed consent, confidentiality, respect for participants, do no harm, participation was voluntary and there was the right to withdraw (Saunders, Philip and Thornhill, 2019). </a:t>
            </a:r>
          </a:p>
          <a:p>
            <a:endParaRPr lang="en-US" cap="none" dirty="0"/>
          </a:p>
        </p:txBody>
      </p:sp>
    </p:spTree>
    <p:extLst>
      <p:ext uri="{BB962C8B-B14F-4D97-AF65-F5344CB8AC3E}">
        <p14:creationId xmlns:p14="http://schemas.microsoft.com/office/powerpoint/2010/main" val="11207994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5" y="618518"/>
            <a:ext cx="10364451" cy="811038"/>
          </a:xfrm>
        </p:spPr>
        <p:txBody>
          <a:bodyPr>
            <a:normAutofit/>
          </a:bodyPr>
          <a:lstStyle/>
          <a:p>
            <a:r>
              <a:rPr lang="en-US" sz="2800" dirty="0">
                <a:latin typeface="Arial" panose="020B0604020202020204" pitchFamily="34" charset="0"/>
                <a:cs typeface="Arial" panose="020B0604020202020204" pitchFamily="34" charset="0"/>
              </a:rPr>
              <a:t>Research timeline.</a:t>
            </a:r>
          </a:p>
        </p:txBody>
      </p:sp>
      <p:sp>
        <p:nvSpPr>
          <p:cNvPr id="3" name="Content Placeholder 2"/>
          <p:cNvSpPr>
            <a:spLocks noGrp="1"/>
          </p:cNvSpPr>
          <p:nvPr>
            <p:ph sz="quarter" idx="13"/>
          </p:nvPr>
        </p:nvSpPr>
        <p:spPr>
          <a:xfrm>
            <a:off x="913774" y="1429556"/>
            <a:ext cx="10363826" cy="4361643"/>
          </a:xfrm>
        </p:spPr>
        <p:txBody>
          <a:bodyPr/>
          <a:lstStyle/>
          <a:p>
            <a:r>
              <a:rPr lang="en-US" cap="none" dirty="0">
                <a:latin typeface="Arial" panose="020B0604020202020204" pitchFamily="34" charset="0"/>
                <a:cs typeface="Arial" panose="020B0604020202020204" pitchFamily="34" charset="0"/>
              </a:rPr>
              <a:t>Below is a timeline for this research report.</a:t>
            </a:r>
          </a:p>
          <a:p>
            <a:endParaRPr lang="en-US" dirty="0"/>
          </a:p>
        </p:txBody>
      </p:sp>
      <p:graphicFrame>
        <p:nvGraphicFramePr>
          <p:cNvPr id="4" name="Table 3"/>
          <p:cNvGraphicFramePr>
            <a:graphicFrameLocks noGrp="1"/>
          </p:cNvGraphicFramePr>
          <p:nvPr>
            <p:extLst>
              <p:ext uri="{D42A27DB-BD31-4B8C-83A1-F6EECF244321}">
                <p14:modId xmlns:p14="http://schemas.microsoft.com/office/powerpoint/2010/main" val="1345033256"/>
              </p:ext>
            </p:extLst>
          </p:nvPr>
        </p:nvGraphicFramePr>
        <p:xfrm>
          <a:off x="1352283" y="2411786"/>
          <a:ext cx="5602310" cy="3379413"/>
        </p:xfrm>
        <a:graphic>
          <a:graphicData uri="http://schemas.openxmlformats.org/drawingml/2006/table">
            <a:tbl>
              <a:tblPr firstRow="1" firstCol="1" bandRow="1">
                <a:tableStyleId>{93296810-A885-4BE3-A3E7-6D5BEEA58F35}</a:tableStyleId>
              </a:tblPr>
              <a:tblGrid>
                <a:gridCol w="2192780">
                  <a:extLst>
                    <a:ext uri="{9D8B030D-6E8A-4147-A177-3AD203B41FA5}">
                      <a16:colId xmlns:a16="http://schemas.microsoft.com/office/drawing/2014/main" val="20000"/>
                    </a:ext>
                  </a:extLst>
                </a:gridCol>
                <a:gridCol w="640616">
                  <a:extLst>
                    <a:ext uri="{9D8B030D-6E8A-4147-A177-3AD203B41FA5}">
                      <a16:colId xmlns:a16="http://schemas.microsoft.com/office/drawing/2014/main" val="20001"/>
                    </a:ext>
                  </a:extLst>
                </a:gridCol>
                <a:gridCol w="723196">
                  <a:extLst>
                    <a:ext uri="{9D8B030D-6E8A-4147-A177-3AD203B41FA5}">
                      <a16:colId xmlns:a16="http://schemas.microsoft.com/office/drawing/2014/main" val="20002"/>
                    </a:ext>
                  </a:extLst>
                </a:gridCol>
                <a:gridCol w="681906">
                  <a:extLst>
                    <a:ext uri="{9D8B030D-6E8A-4147-A177-3AD203B41FA5}">
                      <a16:colId xmlns:a16="http://schemas.microsoft.com/office/drawing/2014/main" val="20003"/>
                    </a:ext>
                  </a:extLst>
                </a:gridCol>
                <a:gridCol w="681906">
                  <a:extLst>
                    <a:ext uri="{9D8B030D-6E8A-4147-A177-3AD203B41FA5}">
                      <a16:colId xmlns:a16="http://schemas.microsoft.com/office/drawing/2014/main" val="20004"/>
                    </a:ext>
                  </a:extLst>
                </a:gridCol>
                <a:gridCol w="681906">
                  <a:extLst>
                    <a:ext uri="{9D8B030D-6E8A-4147-A177-3AD203B41FA5}">
                      <a16:colId xmlns:a16="http://schemas.microsoft.com/office/drawing/2014/main" val="20005"/>
                    </a:ext>
                  </a:extLst>
                </a:gridCol>
              </a:tblGrid>
              <a:tr h="892883">
                <a:tc>
                  <a:txBody>
                    <a:bodyPr/>
                    <a:lstStyle/>
                    <a:p>
                      <a:pPr marL="0" marR="0" algn="just">
                        <a:lnSpc>
                          <a:spcPct val="150000"/>
                        </a:lnSpc>
                        <a:spcBef>
                          <a:spcPts val="0"/>
                        </a:spcBef>
                        <a:spcAft>
                          <a:spcPts val="0"/>
                        </a:spcAft>
                      </a:pPr>
                      <a:r>
                        <a:rPr lang="en-US" sz="1200" dirty="0">
                          <a:effectLst/>
                          <a:latin typeface="Arial" panose="020B0604020202020204" pitchFamily="34" charset="0"/>
                          <a:cs typeface="Arial" panose="020B0604020202020204" pitchFamily="34" charset="0"/>
                        </a:rPr>
                        <a:t>Activities </a:t>
                      </a:r>
                      <a:endParaRPr lang="en-US" sz="1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US" sz="1200">
                          <a:effectLst/>
                          <a:latin typeface="Arial" panose="020B0604020202020204" pitchFamily="34" charset="0"/>
                          <a:cs typeface="Arial" panose="020B0604020202020204" pitchFamily="34" charset="0"/>
                        </a:rPr>
                        <a:t>7</a:t>
                      </a:r>
                      <a:r>
                        <a:rPr lang="en-US" sz="1200" baseline="30000">
                          <a:effectLst/>
                          <a:latin typeface="Arial" panose="020B0604020202020204" pitchFamily="34" charset="0"/>
                          <a:cs typeface="Arial" panose="020B0604020202020204" pitchFamily="34" charset="0"/>
                        </a:rPr>
                        <a:t>th</a:t>
                      </a:r>
                      <a:r>
                        <a:rPr lang="en-US" sz="1200">
                          <a:effectLst/>
                          <a:latin typeface="Arial" panose="020B0604020202020204" pitchFamily="34" charset="0"/>
                          <a:cs typeface="Arial" panose="020B0604020202020204" pitchFamily="34" charset="0"/>
                        </a:rPr>
                        <a:t> Week </a:t>
                      </a:r>
                      <a:endParaRPr lang="en-US" sz="1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US" sz="1200" dirty="0">
                          <a:effectLst/>
                          <a:latin typeface="Arial" panose="020B0604020202020204" pitchFamily="34" charset="0"/>
                          <a:cs typeface="Arial" panose="020B0604020202020204" pitchFamily="34" charset="0"/>
                        </a:rPr>
                        <a:t>8</a:t>
                      </a:r>
                      <a:r>
                        <a:rPr lang="en-US" sz="1200" baseline="30000" dirty="0">
                          <a:effectLst/>
                          <a:latin typeface="Arial" panose="020B0604020202020204" pitchFamily="34" charset="0"/>
                          <a:cs typeface="Arial" panose="020B0604020202020204" pitchFamily="34" charset="0"/>
                        </a:rPr>
                        <a:t>th</a:t>
                      </a:r>
                      <a:r>
                        <a:rPr lang="en-US" sz="1200" dirty="0">
                          <a:effectLst/>
                          <a:latin typeface="Arial" panose="020B0604020202020204" pitchFamily="34" charset="0"/>
                          <a:cs typeface="Arial" panose="020B0604020202020204" pitchFamily="34" charset="0"/>
                        </a:rPr>
                        <a:t> </a:t>
                      </a:r>
                    </a:p>
                    <a:p>
                      <a:pPr marL="0" marR="0" algn="just">
                        <a:lnSpc>
                          <a:spcPct val="150000"/>
                        </a:lnSpc>
                        <a:spcBef>
                          <a:spcPts val="0"/>
                        </a:spcBef>
                        <a:spcAft>
                          <a:spcPts val="0"/>
                        </a:spcAft>
                      </a:pPr>
                      <a:r>
                        <a:rPr lang="en-US" sz="1200" dirty="0">
                          <a:effectLst/>
                          <a:latin typeface="Arial" panose="020B0604020202020204" pitchFamily="34" charset="0"/>
                          <a:cs typeface="Arial" panose="020B0604020202020204" pitchFamily="34" charset="0"/>
                        </a:rPr>
                        <a:t>Week </a:t>
                      </a:r>
                      <a:endParaRPr lang="en-US" sz="1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US" sz="1200" dirty="0">
                          <a:effectLst/>
                          <a:latin typeface="Arial" panose="020B0604020202020204" pitchFamily="34" charset="0"/>
                          <a:cs typeface="Arial" panose="020B0604020202020204" pitchFamily="34" charset="0"/>
                        </a:rPr>
                        <a:t>9</a:t>
                      </a:r>
                      <a:r>
                        <a:rPr lang="en-US" sz="1200" baseline="30000" dirty="0">
                          <a:effectLst/>
                          <a:latin typeface="Arial" panose="020B0604020202020204" pitchFamily="34" charset="0"/>
                          <a:cs typeface="Arial" panose="020B0604020202020204" pitchFamily="34" charset="0"/>
                        </a:rPr>
                        <a:t>th</a:t>
                      </a:r>
                      <a:r>
                        <a:rPr lang="en-US" sz="1200" dirty="0">
                          <a:effectLst/>
                          <a:latin typeface="Arial" panose="020B0604020202020204" pitchFamily="34" charset="0"/>
                          <a:cs typeface="Arial" panose="020B0604020202020204" pitchFamily="34" charset="0"/>
                        </a:rPr>
                        <a:t> </a:t>
                      </a:r>
                    </a:p>
                    <a:p>
                      <a:pPr marL="0" marR="0" algn="just">
                        <a:lnSpc>
                          <a:spcPct val="150000"/>
                        </a:lnSpc>
                        <a:spcBef>
                          <a:spcPts val="0"/>
                        </a:spcBef>
                        <a:spcAft>
                          <a:spcPts val="0"/>
                        </a:spcAft>
                      </a:pPr>
                      <a:r>
                        <a:rPr lang="en-US" sz="1200" dirty="0">
                          <a:effectLst/>
                          <a:latin typeface="Arial" panose="020B0604020202020204" pitchFamily="34" charset="0"/>
                          <a:cs typeface="Arial" panose="020B0604020202020204" pitchFamily="34" charset="0"/>
                        </a:rPr>
                        <a:t>Week  </a:t>
                      </a:r>
                      <a:endParaRPr lang="en-US" sz="1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US" sz="1200">
                          <a:effectLst/>
                          <a:latin typeface="Arial" panose="020B0604020202020204" pitchFamily="34" charset="0"/>
                          <a:cs typeface="Arial" panose="020B0604020202020204" pitchFamily="34" charset="0"/>
                        </a:rPr>
                        <a:t>10</a:t>
                      </a:r>
                      <a:r>
                        <a:rPr lang="en-US" sz="1200" baseline="30000">
                          <a:effectLst/>
                          <a:latin typeface="Arial" panose="020B0604020202020204" pitchFamily="34" charset="0"/>
                          <a:cs typeface="Arial" panose="020B0604020202020204" pitchFamily="34" charset="0"/>
                        </a:rPr>
                        <a:t>th</a:t>
                      </a:r>
                      <a:r>
                        <a:rPr lang="en-US" sz="1200">
                          <a:effectLst/>
                          <a:latin typeface="Arial" panose="020B0604020202020204" pitchFamily="34" charset="0"/>
                          <a:cs typeface="Arial" panose="020B0604020202020204" pitchFamily="34" charset="0"/>
                        </a:rPr>
                        <a:t> Week </a:t>
                      </a:r>
                      <a:endParaRPr lang="en-US" sz="1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US" sz="1200" dirty="0">
                          <a:effectLst/>
                          <a:latin typeface="Arial" panose="020B0604020202020204" pitchFamily="34" charset="0"/>
                          <a:cs typeface="Arial" panose="020B0604020202020204" pitchFamily="34" charset="0"/>
                        </a:rPr>
                        <a:t>11</a:t>
                      </a:r>
                      <a:r>
                        <a:rPr lang="en-US" sz="1200" baseline="30000" dirty="0">
                          <a:effectLst/>
                          <a:latin typeface="Arial" panose="020B0604020202020204" pitchFamily="34" charset="0"/>
                          <a:cs typeface="Arial" panose="020B0604020202020204" pitchFamily="34" charset="0"/>
                        </a:rPr>
                        <a:t>th</a:t>
                      </a:r>
                      <a:r>
                        <a:rPr lang="en-US" sz="1200" dirty="0">
                          <a:effectLst/>
                          <a:latin typeface="Arial" panose="020B0604020202020204" pitchFamily="34" charset="0"/>
                          <a:cs typeface="Arial" panose="020B0604020202020204" pitchFamily="34" charset="0"/>
                        </a:rPr>
                        <a:t> Week </a:t>
                      </a:r>
                      <a:endParaRPr lang="en-US" sz="1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000"/>
                  </a:ext>
                </a:extLst>
              </a:tr>
              <a:tr h="559036">
                <a:tc>
                  <a:txBody>
                    <a:bodyPr/>
                    <a:lstStyle/>
                    <a:p>
                      <a:pPr marL="0" marR="0" algn="just">
                        <a:lnSpc>
                          <a:spcPct val="150000"/>
                        </a:lnSpc>
                        <a:spcBef>
                          <a:spcPts val="0"/>
                        </a:spcBef>
                        <a:spcAft>
                          <a:spcPts val="0"/>
                        </a:spcAft>
                      </a:pPr>
                      <a:r>
                        <a:rPr lang="en-US" sz="1200" dirty="0">
                          <a:effectLst/>
                          <a:latin typeface="Arial" panose="020B0604020202020204" pitchFamily="34" charset="0"/>
                          <a:cs typeface="Arial" panose="020B0604020202020204" pitchFamily="34" charset="0"/>
                        </a:rPr>
                        <a:t>Preparing study rationale </a:t>
                      </a:r>
                      <a:endParaRPr lang="en-US" sz="1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US" sz="1200">
                          <a:effectLst/>
                          <a:latin typeface="Arial" panose="020B0604020202020204" pitchFamily="34" charset="0"/>
                          <a:cs typeface="Arial" panose="020B0604020202020204" pitchFamily="34" charset="0"/>
                        </a:rPr>
                        <a:t> </a:t>
                      </a:r>
                      <a:endParaRPr lang="en-US" sz="1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US" sz="1200">
                          <a:effectLst/>
                          <a:latin typeface="Arial" panose="020B0604020202020204" pitchFamily="34" charset="0"/>
                          <a:cs typeface="Arial" panose="020B0604020202020204" pitchFamily="34" charset="0"/>
                        </a:rPr>
                        <a:t> </a:t>
                      </a:r>
                      <a:endParaRPr lang="en-US" sz="1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US" sz="1200">
                          <a:effectLst/>
                          <a:latin typeface="Arial" panose="020B0604020202020204" pitchFamily="34" charset="0"/>
                          <a:cs typeface="Arial" panose="020B0604020202020204" pitchFamily="34" charset="0"/>
                        </a:rPr>
                        <a:t> </a:t>
                      </a:r>
                      <a:endParaRPr lang="en-US" sz="1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US" sz="1200">
                          <a:effectLst/>
                          <a:latin typeface="Arial" panose="020B0604020202020204" pitchFamily="34" charset="0"/>
                          <a:cs typeface="Arial" panose="020B0604020202020204" pitchFamily="34" charset="0"/>
                        </a:rPr>
                        <a:t> </a:t>
                      </a:r>
                      <a:endParaRPr lang="en-US" sz="1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US" sz="1200">
                          <a:effectLst/>
                          <a:latin typeface="Arial" panose="020B0604020202020204" pitchFamily="34" charset="0"/>
                          <a:cs typeface="Arial" panose="020B0604020202020204" pitchFamily="34" charset="0"/>
                        </a:rPr>
                        <a:t> </a:t>
                      </a:r>
                      <a:endParaRPr lang="en-US" sz="1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001"/>
                  </a:ext>
                </a:extLst>
              </a:tr>
              <a:tr h="680292">
                <a:tc>
                  <a:txBody>
                    <a:bodyPr/>
                    <a:lstStyle/>
                    <a:p>
                      <a:pPr marL="0" marR="0" algn="just">
                        <a:lnSpc>
                          <a:spcPct val="150000"/>
                        </a:lnSpc>
                        <a:spcBef>
                          <a:spcPts val="0"/>
                        </a:spcBef>
                        <a:spcAft>
                          <a:spcPts val="0"/>
                        </a:spcAft>
                      </a:pPr>
                      <a:r>
                        <a:rPr lang="en-US" sz="1200" dirty="0">
                          <a:effectLst/>
                          <a:latin typeface="Arial" panose="020B0604020202020204" pitchFamily="34" charset="0"/>
                          <a:cs typeface="Arial" panose="020B0604020202020204" pitchFamily="34" charset="0"/>
                        </a:rPr>
                        <a:t>Carrying out the primary data research </a:t>
                      </a:r>
                      <a:endParaRPr lang="en-US" sz="1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US" sz="1200">
                          <a:effectLst/>
                          <a:latin typeface="Arial" panose="020B0604020202020204" pitchFamily="34" charset="0"/>
                          <a:cs typeface="Arial" panose="020B0604020202020204" pitchFamily="34" charset="0"/>
                        </a:rPr>
                        <a:t> </a:t>
                      </a:r>
                      <a:endParaRPr lang="en-US" sz="1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US" sz="1200">
                          <a:effectLst/>
                          <a:latin typeface="Arial" panose="020B0604020202020204" pitchFamily="34" charset="0"/>
                          <a:cs typeface="Arial" panose="020B0604020202020204" pitchFamily="34" charset="0"/>
                        </a:rPr>
                        <a:t> </a:t>
                      </a:r>
                      <a:endParaRPr lang="en-US" sz="1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US" sz="1200">
                          <a:effectLst/>
                          <a:latin typeface="Arial" panose="020B0604020202020204" pitchFamily="34" charset="0"/>
                          <a:cs typeface="Arial" panose="020B0604020202020204" pitchFamily="34" charset="0"/>
                        </a:rPr>
                        <a:t> </a:t>
                      </a:r>
                      <a:endParaRPr lang="en-US" sz="1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US" sz="1200">
                          <a:effectLst/>
                          <a:latin typeface="Arial" panose="020B0604020202020204" pitchFamily="34" charset="0"/>
                          <a:cs typeface="Arial" panose="020B0604020202020204" pitchFamily="34" charset="0"/>
                        </a:rPr>
                        <a:t> </a:t>
                      </a:r>
                      <a:endParaRPr lang="en-US" sz="1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US" sz="1200">
                          <a:effectLst/>
                          <a:latin typeface="Arial" panose="020B0604020202020204" pitchFamily="34" charset="0"/>
                          <a:cs typeface="Arial" panose="020B0604020202020204" pitchFamily="34" charset="0"/>
                        </a:rPr>
                        <a:t> </a:t>
                      </a:r>
                      <a:endParaRPr lang="en-US" sz="1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002"/>
                  </a:ext>
                </a:extLst>
              </a:tr>
              <a:tr h="453528">
                <a:tc>
                  <a:txBody>
                    <a:bodyPr/>
                    <a:lstStyle/>
                    <a:p>
                      <a:pPr marL="0" marR="0" algn="just">
                        <a:lnSpc>
                          <a:spcPct val="150000"/>
                        </a:lnSpc>
                        <a:spcBef>
                          <a:spcPts val="0"/>
                        </a:spcBef>
                        <a:spcAft>
                          <a:spcPts val="0"/>
                        </a:spcAft>
                      </a:pPr>
                      <a:r>
                        <a:rPr lang="en-US" sz="1200" dirty="0">
                          <a:effectLst/>
                          <a:latin typeface="Arial" panose="020B0604020202020204" pitchFamily="34" charset="0"/>
                          <a:cs typeface="Arial" panose="020B0604020202020204" pitchFamily="34" charset="0"/>
                        </a:rPr>
                        <a:t>Analyzing primary data </a:t>
                      </a:r>
                      <a:endParaRPr lang="en-US" sz="1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US" sz="1200" dirty="0">
                          <a:effectLst/>
                          <a:latin typeface="Arial" panose="020B0604020202020204" pitchFamily="34" charset="0"/>
                          <a:cs typeface="Arial" panose="020B0604020202020204" pitchFamily="34" charset="0"/>
                        </a:rPr>
                        <a:t> </a:t>
                      </a:r>
                      <a:endParaRPr lang="en-US" sz="1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US" sz="1200">
                          <a:effectLst/>
                          <a:latin typeface="Arial" panose="020B0604020202020204" pitchFamily="34" charset="0"/>
                          <a:cs typeface="Arial" panose="020B0604020202020204" pitchFamily="34" charset="0"/>
                        </a:rPr>
                        <a:t> </a:t>
                      </a:r>
                      <a:endParaRPr lang="en-US" sz="1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US" sz="1200">
                          <a:effectLst/>
                          <a:latin typeface="Arial" panose="020B0604020202020204" pitchFamily="34" charset="0"/>
                          <a:cs typeface="Arial" panose="020B0604020202020204" pitchFamily="34" charset="0"/>
                        </a:rPr>
                        <a:t> </a:t>
                      </a:r>
                      <a:endParaRPr lang="en-US" sz="1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US" sz="1200">
                          <a:effectLst/>
                          <a:latin typeface="Arial" panose="020B0604020202020204" pitchFamily="34" charset="0"/>
                          <a:cs typeface="Arial" panose="020B0604020202020204" pitchFamily="34" charset="0"/>
                        </a:rPr>
                        <a:t> </a:t>
                      </a:r>
                      <a:endParaRPr lang="en-US" sz="1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US" sz="1200">
                          <a:effectLst/>
                          <a:latin typeface="Arial" panose="020B0604020202020204" pitchFamily="34" charset="0"/>
                          <a:cs typeface="Arial" panose="020B0604020202020204" pitchFamily="34" charset="0"/>
                        </a:rPr>
                        <a:t> </a:t>
                      </a:r>
                      <a:endParaRPr lang="en-US" sz="1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003"/>
                  </a:ext>
                </a:extLst>
              </a:tr>
              <a:tr h="453528">
                <a:tc>
                  <a:txBody>
                    <a:bodyPr/>
                    <a:lstStyle/>
                    <a:p>
                      <a:pPr marL="0" marR="0" algn="just">
                        <a:lnSpc>
                          <a:spcPct val="150000"/>
                        </a:lnSpc>
                        <a:spcBef>
                          <a:spcPts val="0"/>
                        </a:spcBef>
                        <a:spcAft>
                          <a:spcPts val="0"/>
                        </a:spcAft>
                      </a:pPr>
                      <a:r>
                        <a:rPr lang="en-US" sz="1200">
                          <a:effectLst/>
                          <a:latin typeface="Arial" panose="020B0604020202020204" pitchFamily="34" charset="0"/>
                          <a:cs typeface="Arial" panose="020B0604020202020204" pitchFamily="34" charset="0"/>
                        </a:rPr>
                        <a:t>Results and discussion </a:t>
                      </a:r>
                      <a:endParaRPr lang="en-US" sz="1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US" sz="1200" dirty="0">
                          <a:effectLst/>
                          <a:latin typeface="Arial" panose="020B0604020202020204" pitchFamily="34" charset="0"/>
                          <a:cs typeface="Arial" panose="020B0604020202020204" pitchFamily="34" charset="0"/>
                        </a:rPr>
                        <a:t> </a:t>
                      </a:r>
                      <a:endParaRPr lang="en-US" sz="1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US" sz="1200" dirty="0">
                          <a:effectLst/>
                          <a:latin typeface="Arial" panose="020B0604020202020204" pitchFamily="34" charset="0"/>
                          <a:cs typeface="Arial" panose="020B0604020202020204" pitchFamily="34" charset="0"/>
                        </a:rPr>
                        <a:t> </a:t>
                      </a:r>
                      <a:endParaRPr lang="en-US" sz="1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US" sz="1200">
                          <a:effectLst/>
                          <a:latin typeface="Arial" panose="020B0604020202020204" pitchFamily="34" charset="0"/>
                          <a:cs typeface="Arial" panose="020B0604020202020204" pitchFamily="34" charset="0"/>
                        </a:rPr>
                        <a:t> </a:t>
                      </a:r>
                      <a:endParaRPr lang="en-US" sz="1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US" sz="1200" dirty="0">
                          <a:effectLst/>
                          <a:latin typeface="Arial" panose="020B0604020202020204" pitchFamily="34" charset="0"/>
                          <a:cs typeface="Arial" panose="020B0604020202020204" pitchFamily="34" charset="0"/>
                        </a:rPr>
                        <a:t> </a:t>
                      </a:r>
                      <a:endParaRPr lang="en-US" sz="1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US" sz="1200" dirty="0">
                          <a:effectLst/>
                          <a:latin typeface="Arial" panose="020B0604020202020204" pitchFamily="34" charset="0"/>
                          <a:cs typeface="Arial" panose="020B0604020202020204" pitchFamily="34" charset="0"/>
                        </a:rPr>
                        <a:t> </a:t>
                      </a:r>
                      <a:endParaRPr lang="en-US" sz="1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004"/>
                  </a:ext>
                </a:extLst>
              </a:tr>
              <a:tr h="340146">
                <a:tc>
                  <a:txBody>
                    <a:bodyPr/>
                    <a:lstStyle/>
                    <a:p>
                      <a:pPr marL="0" marR="0" algn="just">
                        <a:lnSpc>
                          <a:spcPct val="150000"/>
                        </a:lnSpc>
                        <a:spcBef>
                          <a:spcPts val="0"/>
                        </a:spcBef>
                        <a:spcAft>
                          <a:spcPts val="0"/>
                        </a:spcAft>
                      </a:pPr>
                      <a:r>
                        <a:rPr lang="en-US" sz="1200">
                          <a:effectLst/>
                          <a:latin typeface="Arial" panose="020B0604020202020204" pitchFamily="34" charset="0"/>
                          <a:cs typeface="Arial" panose="020B0604020202020204" pitchFamily="34" charset="0"/>
                        </a:rPr>
                        <a:t>Final write up and hand in</a:t>
                      </a:r>
                      <a:endParaRPr lang="en-US" sz="1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US" sz="1200">
                          <a:effectLst/>
                          <a:latin typeface="Arial" panose="020B0604020202020204" pitchFamily="34" charset="0"/>
                          <a:cs typeface="Arial" panose="020B0604020202020204" pitchFamily="34" charset="0"/>
                        </a:rPr>
                        <a:t> </a:t>
                      </a:r>
                      <a:endParaRPr lang="en-US" sz="1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US" sz="1200" dirty="0">
                          <a:effectLst/>
                          <a:latin typeface="Arial" panose="020B0604020202020204" pitchFamily="34" charset="0"/>
                          <a:cs typeface="Arial" panose="020B0604020202020204" pitchFamily="34" charset="0"/>
                        </a:rPr>
                        <a:t> </a:t>
                      </a:r>
                      <a:endParaRPr lang="en-US" sz="1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US" sz="1200" dirty="0">
                          <a:effectLst/>
                          <a:latin typeface="Arial" panose="020B0604020202020204" pitchFamily="34" charset="0"/>
                          <a:cs typeface="Arial" panose="020B0604020202020204" pitchFamily="34" charset="0"/>
                        </a:rPr>
                        <a:t> </a:t>
                      </a:r>
                      <a:endParaRPr lang="en-US" sz="1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US" sz="1200" dirty="0">
                          <a:effectLst/>
                          <a:latin typeface="Arial" panose="020B0604020202020204" pitchFamily="34" charset="0"/>
                          <a:cs typeface="Arial" panose="020B0604020202020204" pitchFamily="34" charset="0"/>
                        </a:rPr>
                        <a:t> </a:t>
                      </a:r>
                      <a:endParaRPr lang="en-US" sz="1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US" sz="1200" dirty="0">
                          <a:effectLst/>
                          <a:latin typeface="Arial" panose="020B0604020202020204" pitchFamily="34" charset="0"/>
                          <a:cs typeface="Arial" panose="020B0604020202020204" pitchFamily="34" charset="0"/>
                        </a:rPr>
                        <a:t> </a:t>
                      </a:r>
                      <a:endParaRPr lang="en-US" sz="1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4486245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5" y="618517"/>
            <a:ext cx="10364451" cy="978463"/>
          </a:xfrm>
        </p:spPr>
        <p:txBody>
          <a:bodyPr>
            <a:normAutofit/>
          </a:bodyPr>
          <a:lstStyle/>
          <a:p>
            <a:r>
              <a:rPr lang="en-US" sz="3200" dirty="0">
                <a:latin typeface="Arial" panose="020B0604020202020204" pitchFamily="34" charset="0"/>
                <a:cs typeface="Arial" panose="020B0604020202020204" pitchFamily="34" charset="0"/>
              </a:rPr>
              <a:t>Hypothesis </a:t>
            </a:r>
          </a:p>
        </p:txBody>
      </p:sp>
      <p:sp>
        <p:nvSpPr>
          <p:cNvPr id="3" name="Content Placeholder 2"/>
          <p:cNvSpPr>
            <a:spLocks noGrp="1"/>
          </p:cNvSpPr>
          <p:nvPr>
            <p:ph sz="quarter" idx="13"/>
          </p:nvPr>
        </p:nvSpPr>
        <p:spPr>
          <a:xfrm>
            <a:off x="913774" y="1777286"/>
            <a:ext cx="10363826" cy="4013914"/>
          </a:xfrm>
        </p:spPr>
        <p:txBody>
          <a:bodyPr/>
          <a:lstStyle/>
          <a:p>
            <a:r>
              <a:rPr lang="en-US" cap="none" dirty="0">
                <a:latin typeface="Arial" panose="020B0604020202020204" pitchFamily="34" charset="0"/>
                <a:cs typeface="Arial" panose="020B0604020202020204" pitchFamily="34" charset="0"/>
              </a:rPr>
              <a:t>A research will be carried out for the question “Which digital tool is most commonly used as a collaboration tool at UWTSD?” </a:t>
            </a:r>
          </a:p>
          <a:p>
            <a:r>
              <a:rPr lang="en-US" cap="none" dirty="0">
                <a:latin typeface="Arial" panose="020B0604020202020204" pitchFamily="34" charset="0"/>
                <a:cs typeface="Arial" panose="020B0604020202020204" pitchFamily="34" charset="0"/>
              </a:rPr>
              <a:t>In this research our hypothesis is that WhatsApp is the most commonly used collaborative tool. This is because currently millions of people are making use of the social media platform for both official and official use. With WhatsApp making it possible for audio and video calls that allow for several participants all at once, this could be the best tool being used by majority of learners. </a:t>
            </a:r>
          </a:p>
        </p:txBody>
      </p:sp>
    </p:spTree>
    <p:extLst>
      <p:ext uri="{BB962C8B-B14F-4D97-AF65-F5344CB8AC3E}">
        <p14:creationId xmlns:p14="http://schemas.microsoft.com/office/powerpoint/2010/main" val="27298484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5" y="618518"/>
            <a:ext cx="10364451" cy="682248"/>
          </a:xfrm>
        </p:spPr>
        <p:txBody>
          <a:bodyPr/>
          <a:lstStyle/>
          <a:p>
            <a:r>
              <a:rPr lang="en-US" dirty="0">
                <a:latin typeface="Arial" panose="020B0604020202020204" pitchFamily="34" charset="0"/>
                <a:cs typeface="Arial" panose="020B0604020202020204" pitchFamily="34" charset="0"/>
              </a:rPr>
              <a:t>Reference list </a:t>
            </a:r>
          </a:p>
        </p:txBody>
      </p:sp>
      <p:sp>
        <p:nvSpPr>
          <p:cNvPr id="3" name="Content Placeholder 2"/>
          <p:cNvSpPr>
            <a:spLocks noGrp="1"/>
          </p:cNvSpPr>
          <p:nvPr>
            <p:ph sz="quarter" idx="13"/>
          </p:nvPr>
        </p:nvSpPr>
        <p:spPr>
          <a:xfrm>
            <a:off x="350874" y="1300766"/>
            <a:ext cx="11387470" cy="4958366"/>
          </a:xfrm>
        </p:spPr>
        <p:txBody>
          <a:bodyPr>
            <a:normAutofit fontScale="70000" lnSpcReduction="20000"/>
          </a:bodyPr>
          <a:lstStyle/>
          <a:p>
            <a:r>
              <a:rPr lang="en-US" cap="none" dirty="0">
                <a:latin typeface="Arial" panose="020B0604020202020204" pitchFamily="34" charset="0"/>
                <a:cs typeface="Arial" panose="020B0604020202020204" pitchFamily="34" charset="0"/>
              </a:rPr>
              <a:t>Al-</a:t>
            </a:r>
            <a:r>
              <a:rPr lang="en-US" cap="none" dirty="0" err="1">
                <a:latin typeface="Arial" panose="020B0604020202020204" pitchFamily="34" charset="0"/>
                <a:cs typeface="Arial" panose="020B0604020202020204" pitchFamily="34" charset="0"/>
              </a:rPr>
              <a:t>Rahmi</a:t>
            </a:r>
            <a:r>
              <a:rPr lang="en-US" cap="none" dirty="0">
                <a:latin typeface="Arial" panose="020B0604020202020204" pitchFamily="34" charset="0"/>
                <a:cs typeface="Arial" panose="020B0604020202020204" pitchFamily="34" charset="0"/>
              </a:rPr>
              <a:t>, W., Othman, M.S. and Yusuf, L.M. 2015. The role of social media for collaborative learning to improve academic performance of students and researchers in Malaysian higher education. </a:t>
            </a:r>
            <a:r>
              <a:rPr lang="en-US" i="1" cap="none" dirty="0">
                <a:latin typeface="Arial" panose="020B0604020202020204" pitchFamily="34" charset="0"/>
                <a:cs typeface="Arial" panose="020B0604020202020204" pitchFamily="34" charset="0"/>
              </a:rPr>
              <a:t>The international review of research in open and distributed learning</a:t>
            </a:r>
            <a:r>
              <a:rPr lang="en-US" cap="none" dirty="0">
                <a:latin typeface="Arial" panose="020B0604020202020204" pitchFamily="34" charset="0"/>
                <a:cs typeface="Arial" panose="020B0604020202020204" pitchFamily="34" charset="0"/>
              </a:rPr>
              <a:t>, 16(4). Doi:10.19173/irrodl.V16i4.2326.</a:t>
            </a:r>
          </a:p>
          <a:p>
            <a:r>
              <a:rPr lang="en-US" cap="none" dirty="0" err="1">
                <a:latin typeface="Arial" panose="020B0604020202020204" pitchFamily="34" charset="0"/>
                <a:cs typeface="Arial" panose="020B0604020202020204" pitchFamily="34" charset="0"/>
              </a:rPr>
              <a:t>Cacciattolo</a:t>
            </a:r>
            <a:r>
              <a:rPr lang="en-US" cap="none" dirty="0">
                <a:latin typeface="Arial" panose="020B0604020202020204" pitchFamily="34" charset="0"/>
                <a:cs typeface="Arial" panose="020B0604020202020204" pitchFamily="34" charset="0"/>
              </a:rPr>
              <a:t>, M. 2015. Ethical considerations in research. </a:t>
            </a:r>
            <a:r>
              <a:rPr lang="en-US" i="1" cap="none" dirty="0">
                <a:latin typeface="Arial" panose="020B0604020202020204" pitchFamily="34" charset="0"/>
                <a:cs typeface="Arial" panose="020B0604020202020204" pitchFamily="34" charset="0"/>
              </a:rPr>
              <a:t>The praxis of English language teaching and learning (PELT)</a:t>
            </a:r>
            <a:r>
              <a:rPr lang="en-US" cap="none" dirty="0">
                <a:latin typeface="Arial" panose="020B0604020202020204" pitchFamily="34" charset="0"/>
                <a:cs typeface="Arial" panose="020B0604020202020204" pitchFamily="34" charset="0"/>
              </a:rPr>
              <a:t>, pp.61–79. Doi:10.1007/978-94-6300-112-0_4.</a:t>
            </a:r>
          </a:p>
          <a:p>
            <a:r>
              <a:rPr lang="en-US" cap="none" dirty="0" err="1">
                <a:latin typeface="Arial" panose="020B0604020202020204" pitchFamily="34" charset="0"/>
                <a:cs typeface="Arial" panose="020B0604020202020204" pitchFamily="34" charset="0"/>
              </a:rPr>
              <a:t>Gopinathan</a:t>
            </a:r>
            <a:r>
              <a:rPr lang="en-US" cap="none" dirty="0">
                <a:latin typeface="Arial" panose="020B0604020202020204" pitchFamily="34" charset="0"/>
                <a:cs typeface="Arial" panose="020B0604020202020204" pitchFamily="34" charset="0"/>
              </a:rPr>
              <a:t>, s., Kaur, A.H., </a:t>
            </a:r>
            <a:r>
              <a:rPr lang="en-US" cap="none" dirty="0" err="1">
                <a:latin typeface="Arial" panose="020B0604020202020204" pitchFamily="34" charset="0"/>
                <a:cs typeface="Arial" panose="020B0604020202020204" pitchFamily="34" charset="0"/>
              </a:rPr>
              <a:t>Veeraya</a:t>
            </a:r>
            <a:r>
              <a:rPr lang="en-US" cap="none" dirty="0">
                <a:latin typeface="Arial" panose="020B0604020202020204" pitchFamily="34" charset="0"/>
                <a:cs typeface="Arial" panose="020B0604020202020204" pitchFamily="34" charset="0"/>
              </a:rPr>
              <a:t>, S. and Raman, M. 2022. The role of digital collaboration in student engagement towards enhancing student participation during COVID-19. </a:t>
            </a:r>
            <a:r>
              <a:rPr lang="en-US" i="1" cap="none" dirty="0">
                <a:latin typeface="Arial" panose="020B0604020202020204" pitchFamily="34" charset="0"/>
                <a:cs typeface="Arial" panose="020B0604020202020204" pitchFamily="34" charset="0"/>
              </a:rPr>
              <a:t>Sustainability</a:t>
            </a:r>
            <a:r>
              <a:rPr lang="en-US" cap="none" dirty="0">
                <a:latin typeface="Arial" panose="020B0604020202020204" pitchFamily="34" charset="0"/>
                <a:cs typeface="Arial" panose="020B0604020202020204" pitchFamily="34" charset="0"/>
              </a:rPr>
              <a:t>, 14(11), p.6844. Doi:10.3390/su14116844.</a:t>
            </a:r>
          </a:p>
          <a:p>
            <a:r>
              <a:rPr lang="en-US" cap="none" dirty="0">
                <a:latin typeface="Arial" panose="020B0604020202020204" pitchFamily="34" charset="0"/>
                <a:cs typeface="Arial" panose="020B0604020202020204" pitchFamily="34" charset="0"/>
              </a:rPr>
              <a:t>Kumar, r. 2017. </a:t>
            </a:r>
            <a:r>
              <a:rPr lang="en-US" i="1" cap="none" dirty="0">
                <a:latin typeface="Arial" panose="020B0604020202020204" pitchFamily="34" charset="0"/>
                <a:cs typeface="Arial" panose="020B0604020202020204" pitchFamily="34" charset="0"/>
              </a:rPr>
              <a:t>The effect of collaborative learning on enhancing student achievement A meta-analysis</a:t>
            </a:r>
            <a:r>
              <a:rPr lang="en-US" cap="none" dirty="0">
                <a:latin typeface="Arial" panose="020B0604020202020204" pitchFamily="34" charset="0"/>
                <a:cs typeface="Arial" panose="020B0604020202020204" pitchFamily="34" charset="0"/>
              </a:rPr>
              <a:t>.</a:t>
            </a:r>
          </a:p>
          <a:p>
            <a:r>
              <a:rPr lang="en-US" cap="none" dirty="0">
                <a:latin typeface="Arial" panose="020B0604020202020204" pitchFamily="34" charset="0"/>
                <a:cs typeface="Arial" panose="020B0604020202020204" pitchFamily="34" charset="0"/>
              </a:rPr>
              <a:t>Livingstone, s., </a:t>
            </a:r>
            <a:r>
              <a:rPr lang="en-US" cap="none" dirty="0" err="1">
                <a:latin typeface="Arial" panose="020B0604020202020204" pitchFamily="34" charset="0"/>
                <a:cs typeface="Arial" panose="020B0604020202020204" pitchFamily="34" charset="0"/>
              </a:rPr>
              <a:t>Mascheroni</a:t>
            </a:r>
            <a:r>
              <a:rPr lang="en-US" cap="none" dirty="0">
                <a:latin typeface="Arial" panose="020B0604020202020204" pitchFamily="34" charset="0"/>
                <a:cs typeface="Arial" panose="020B0604020202020204" pitchFamily="34" charset="0"/>
              </a:rPr>
              <a:t>, G. And </a:t>
            </a:r>
            <a:r>
              <a:rPr lang="en-US" cap="none" dirty="0" err="1">
                <a:latin typeface="Arial" panose="020B0604020202020204" pitchFamily="34" charset="0"/>
                <a:cs typeface="Arial" panose="020B0604020202020204" pitchFamily="34" charset="0"/>
              </a:rPr>
              <a:t>Stoilova</a:t>
            </a:r>
            <a:r>
              <a:rPr lang="en-US" cap="none" dirty="0">
                <a:latin typeface="Arial" panose="020B0604020202020204" pitchFamily="34" charset="0"/>
                <a:cs typeface="Arial" panose="020B0604020202020204" pitchFamily="34" charset="0"/>
              </a:rPr>
              <a:t>, M. 2021. The outcomes of gaining digital skills for young people’s lives and wellbeing: A systematic evidence review. </a:t>
            </a:r>
            <a:r>
              <a:rPr lang="en-US" i="1" cap="none" dirty="0">
                <a:latin typeface="Arial" panose="020B0604020202020204" pitchFamily="34" charset="0"/>
                <a:cs typeface="Arial" panose="020B0604020202020204" pitchFamily="34" charset="0"/>
              </a:rPr>
              <a:t>New media &amp; society</a:t>
            </a:r>
            <a:r>
              <a:rPr lang="en-US" cap="none" dirty="0">
                <a:latin typeface="Arial" panose="020B0604020202020204" pitchFamily="34" charset="0"/>
                <a:cs typeface="Arial" panose="020B0604020202020204" pitchFamily="34" charset="0"/>
              </a:rPr>
              <a:t>, p.146144482110431. Doi:10.1177/14614448211043189.</a:t>
            </a:r>
          </a:p>
          <a:p>
            <a:r>
              <a:rPr lang="en-US" cap="none" dirty="0">
                <a:latin typeface="Arial" panose="020B0604020202020204" pitchFamily="34" charset="0"/>
                <a:cs typeface="Arial" panose="020B0604020202020204" pitchFamily="34" charset="0"/>
              </a:rPr>
              <a:t>Saunders, M.N.K., Philip, L. And Thornhill, A. 2019. </a:t>
            </a:r>
            <a:r>
              <a:rPr lang="en-US" i="1" cap="none" dirty="0">
                <a:latin typeface="Arial" panose="020B0604020202020204" pitchFamily="34" charset="0"/>
                <a:cs typeface="Arial" panose="020B0604020202020204" pitchFamily="34" charset="0"/>
              </a:rPr>
              <a:t>Research methods for business students</a:t>
            </a:r>
            <a:r>
              <a:rPr lang="en-US" cap="none" dirty="0">
                <a:latin typeface="Arial" panose="020B0604020202020204" pitchFamily="34" charset="0"/>
                <a:cs typeface="Arial" panose="020B0604020202020204" pitchFamily="34" charset="0"/>
              </a:rPr>
              <a:t>. Harlow: Pearson.</a:t>
            </a:r>
          </a:p>
          <a:p>
            <a:r>
              <a:rPr lang="en-US" cap="none" dirty="0">
                <a:latin typeface="Arial" panose="020B0604020202020204" pitchFamily="34" charset="0"/>
                <a:cs typeface="Arial" panose="020B0604020202020204" pitchFamily="34" charset="0"/>
              </a:rPr>
              <a:t>Shiue, y.-M. And Hsu, Y.-C. 2017. Exploring the influence of using collaborative tools on the community of inquiry in an interdisciplinary project-based learning context. </a:t>
            </a:r>
            <a:r>
              <a:rPr lang="en-US" i="1" cap="none" dirty="0">
                <a:latin typeface="Arial" panose="020B0604020202020204" pitchFamily="34" charset="0"/>
                <a:cs typeface="Arial" panose="020B0604020202020204" pitchFamily="34" charset="0"/>
              </a:rPr>
              <a:t>EURASIA journal of mathematics, science and technology education</a:t>
            </a:r>
            <a:r>
              <a:rPr lang="en-US" cap="none" dirty="0">
                <a:latin typeface="Arial" panose="020B0604020202020204" pitchFamily="34" charset="0"/>
                <a:cs typeface="Arial" panose="020B0604020202020204" pitchFamily="34" charset="0"/>
              </a:rPr>
              <a:t>, 14(3). Doi:10.12973/</a:t>
            </a:r>
            <a:r>
              <a:rPr lang="en-US" cap="none" dirty="0" err="1">
                <a:latin typeface="Arial" panose="020B0604020202020204" pitchFamily="34" charset="0"/>
                <a:cs typeface="Arial" panose="020B0604020202020204" pitchFamily="34" charset="0"/>
              </a:rPr>
              <a:t>ejmste</a:t>
            </a:r>
            <a:r>
              <a:rPr lang="en-US" cap="none" dirty="0">
                <a:latin typeface="Arial" panose="020B0604020202020204" pitchFamily="34" charset="0"/>
                <a:cs typeface="Arial" panose="020B0604020202020204" pitchFamily="34" charset="0"/>
              </a:rPr>
              <a:t>/81149.</a:t>
            </a:r>
          </a:p>
          <a:p>
            <a:r>
              <a:rPr lang="en-US" cap="none" dirty="0" err="1">
                <a:latin typeface="Arial" panose="020B0604020202020204" pitchFamily="34" charset="0"/>
                <a:cs typeface="Arial" panose="020B0604020202020204" pitchFamily="34" charset="0"/>
              </a:rPr>
              <a:t>Simkus</a:t>
            </a:r>
            <a:r>
              <a:rPr lang="en-US" cap="none" dirty="0">
                <a:latin typeface="Arial" panose="020B0604020202020204" pitchFamily="34" charset="0"/>
                <a:cs typeface="Arial" panose="020B0604020202020204" pitchFamily="34" charset="0"/>
              </a:rPr>
              <a:t>, j. 2022. </a:t>
            </a:r>
            <a:r>
              <a:rPr lang="en-US" i="1" cap="none" dirty="0">
                <a:latin typeface="Arial" panose="020B0604020202020204" pitchFamily="34" charset="0"/>
                <a:cs typeface="Arial" panose="020B0604020202020204" pitchFamily="34" charset="0"/>
              </a:rPr>
              <a:t>Stratified random sampling | definition, steps &amp; examples - simply psychology</a:t>
            </a:r>
            <a:r>
              <a:rPr lang="en-US" cap="none" dirty="0">
                <a:latin typeface="Arial" panose="020B0604020202020204" pitchFamily="34" charset="0"/>
                <a:cs typeface="Arial" panose="020B0604020202020204" pitchFamily="34" charset="0"/>
              </a:rPr>
              <a:t>. [Online] www.Simplypsychology.Org. Available at: https://www.Simplypsychology.Org/stratified-random-sampling.Html.</a:t>
            </a:r>
          </a:p>
          <a:p>
            <a:r>
              <a:rPr lang="en-US" cap="none" dirty="0">
                <a:latin typeface="Arial" panose="020B0604020202020204" pitchFamily="34" charset="0"/>
                <a:cs typeface="Arial" panose="020B0604020202020204" pitchFamily="34" charset="0"/>
              </a:rPr>
              <a:t>UNLV 2021. </a:t>
            </a:r>
            <a:r>
              <a:rPr lang="en-US" i="1" cap="none" dirty="0">
                <a:latin typeface="Arial" panose="020B0604020202020204" pitchFamily="34" charset="0"/>
                <a:cs typeface="Arial" panose="020B0604020202020204" pitchFamily="34" charset="0"/>
              </a:rPr>
              <a:t>What are digital skills &amp; why are they important?</a:t>
            </a:r>
            <a:r>
              <a:rPr lang="en-US" cap="none" dirty="0">
                <a:latin typeface="Arial" panose="020B0604020202020204" pitchFamily="34" charset="0"/>
                <a:cs typeface="Arial" panose="020B0604020202020204" pitchFamily="34" charset="0"/>
              </a:rPr>
              <a:t> [Online] UNLV. Available at: </a:t>
            </a:r>
            <a:r>
              <a:rPr lang="en-US" u="sng" cap="none" dirty="0">
                <a:latin typeface="Arial" panose="020B0604020202020204" pitchFamily="34" charset="0"/>
                <a:cs typeface="Arial" panose="020B0604020202020204" pitchFamily="34" charset="0"/>
                <a:hlinkClick r:id="rId2"/>
              </a:rPr>
              <a:t>https://digitalskills.Unlv.Edu/digital-marketing/what-are-digital-skills</a:t>
            </a:r>
            <a:r>
              <a:rPr lang="en-US" cap="none" dirty="0">
                <a:latin typeface="Arial" panose="020B0604020202020204" pitchFamily="34" charset="0"/>
                <a:cs typeface="Arial" panose="020B0604020202020204" pitchFamily="34" charset="0"/>
              </a:rPr>
              <a:t>.</a:t>
            </a:r>
          </a:p>
          <a:p>
            <a:endParaRPr lang="en-US" dirty="0"/>
          </a:p>
        </p:txBody>
      </p:sp>
    </p:spTree>
    <p:extLst>
      <p:ext uri="{BB962C8B-B14F-4D97-AF65-F5344CB8AC3E}">
        <p14:creationId xmlns:p14="http://schemas.microsoft.com/office/powerpoint/2010/main" val="3795082133"/>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0</TotalTime>
  <Words>1220</Words>
  <Application>Microsoft Office PowerPoint</Application>
  <PresentationFormat>Widescreen</PresentationFormat>
  <Paragraphs>76</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Gill Sans MT</vt:lpstr>
      <vt:lpstr>Times New Roman</vt:lpstr>
      <vt:lpstr>Wingdings</vt:lpstr>
      <vt:lpstr>Gallery</vt:lpstr>
      <vt:lpstr>Bmsw 4003 digital skills and research methods  student number:2026944 student name: LEONAS ALEXANDRU                 NICOLAE</vt:lpstr>
      <vt:lpstr>How do we use technology to collaborate at UWTSD?</vt:lpstr>
      <vt:lpstr>Introduction </vt:lpstr>
      <vt:lpstr>Rationale </vt:lpstr>
      <vt:lpstr>Proposed method. </vt:lpstr>
      <vt:lpstr>Ethical considerations </vt:lpstr>
      <vt:lpstr>Research timeline.</vt:lpstr>
      <vt:lpstr>Hypothesis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proposal: How do we use technology to collaborate at UWTSD?</dc:title>
  <dc:creator>Microsoft account</dc:creator>
  <cp:lastModifiedBy>Alexandru Nicolae</cp:lastModifiedBy>
  <cp:revision>7</cp:revision>
  <dcterms:created xsi:type="dcterms:W3CDTF">2022-07-05T12:42:31Z</dcterms:created>
  <dcterms:modified xsi:type="dcterms:W3CDTF">2022-07-22T14:38:26Z</dcterms:modified>
</cp:coreProperties>
</file>