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8" r:id="rId3"/>
    <p:sldId id="261" r:id="rId4"/>
    <p:sldId id="259" r:id="rId5"/>
    <p:sldId id="260" r:id="rId6"/>
    <p:sldId id="262" r:id="rId7"/>
    <p:sldId id="263" r:id="rId8"/>
    <p:sldId id="264" r:id="rId9"/>
    <p:sldId id="265" r:id="rId10"/>
    <p:sldId id="266" r:id="rId11"/>
    <p:sldId id="267" r:id="rId12"/>
    <p:sldId id="269" r:id="rId13"/>
    <p:sldId id="270" r:id="rId14"/>
    <p:sldId id="271" r:id="rId15"/>
    <p:sldId id="272" r:id="rId16"/>
    <p:sldId id="273" r:id="rId17"/>
    <p:sldId id="274" r:id="rId18"/>
    <p:sldId id="279" r:id="rId19"/>
    <p:sldId id="280" r:id="rId20"/>
    <p:sldId id="275" r:id="rId21"/>
    <p:sldId id="276" r:id="rId22"/>
    <p:sldId id="277" r:id="rId23"/>
    <p:sldId id="278" r:id="rId24"/>
    <p:sldId id="282" r:id="rId25"/>
    <p:sldId id="284" r:id="rId26"/>
    <p:sldId id="285" r:id="rId27"/>
    <p:sldId id="286" r:id="rId28"/>
    <p:sldId id="287" r:id="rId29"/>
    <p:sldId id="288" r:id="rId30"/>
    <p:sldId id="289" r:id="rId31"/>
    <p:sldId id="290" r:id="rId32"/>
    <p:sldId id="291" r:id="rId33"/>
    <p:sldId id="292" r:id="rId34"/>
    <p:sldId id="25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C89FCE-148F-4126-A491-531984856D4C}" v="4" dt="2023-02-18T16:11:50.8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216" autoAdjust="0"/>
    <p:restoredTop sz="94660"/>
  </p:normalViewPr>
  <p:slideViewPr>
    <p:cSldViewPr snapToGrid="0">
      <p:cViewPr>
        <p:scale>
          <a:sx n="69" d="100"/>
          <a:sy n="69" d="100"/>
        </p:scale>
        <p:origin x="24"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6EC89FCE-148F-4126-A491-531984856D4C}"/>
    <pc:docChg chg="undo custSel addSld delSld modSld">
      <pc:chgData name="James Drew" userId="7bac6938-da9f-4849-b7bb-5bcb1c7aced0" providerId="ADAL" clId="{6EC89FCE-148F-4126-A491-531984856D4C}" dt="2023-02-18T16:17:19.369" v="781" actId="20577"/>
      <pc:docMkLst>
        <pc:docMk/>
      </pc:docMkLst>
      <pc:sldChg chg="addSp modSp mod setBg">
        <pc:chgData name="James Drew" userId="7bac6938-da9f-4849-b7bb-5bcb1c7aced0" providerId="ADAL" clId="{6EC89FCE-148F-4126-A491-531984856D4C}" dt="2023-02-18T15:40:11.084" v="60" actId="26606"/>
        <pc:sldMkLst>
          <pc:docMk/>
          <pc:sldMk cId="2826275340" sldId="259"/>
        </pc:sldMkLst>
        <pc:spChg chg="mod">
          <ac:chgData name="James Drew" userId="7bac6938-da9f-4849-b7bb-5bcb1c7aced0" providerId="ADAL" clId="{6EC89FCE-148F-4126-A491-531984856D4C}" dt="2023-02-18T15:40:11.084" v="60" actId="26606"/>
          <ac:spMkLst>
            <pc:docMk/>
            <pc:sldMk cId="2826275340" sldId="259"/>
            <ac:spMk id="2" creationId="{FB85F133-9ADB-453B-B16C-02A24499A095}"/>
          </ac:spMkLst>
        </pc:spChg>
        <pc:spChg chg="mod">
          <ac:chgData name="James Drew" userId="7bac6938-da9f-4849-b7bb-5bcb1c7aced0" providerId="ADAL" clId="{6EC89FCE-148F-4126-A491-531984856D4C}" dt="2023-02-18T15:40:11.084" v="60" actId="26606"/>
          <ac:spMkLst>
            <pc:docMk/>
            <pc:sldMk cId="2826275340" sldId="259"/>
            <ac:spMk id="3" creationId="{E0B4E0D0-CCCB-0984-048B-62499A93A0F1}"/>
          </ac:spMkLst>
        </pc:spChg>
        <pc:spChg chg="add">
          <ac:chgData name="James Drew" userId="7bac6938-da9f-4849-b7bb-5bcb1c7aced0" providerId="ADAL" clId="{6EC89FCE-148F-4126-A491-531984856D4C}" dt="2023-02-18T15:40:11.084" v="60" actId="26606"/>
          <ac:spMkLst>
            <pc:docMk/>
            <pc:sldMk cId="2826275340" sldId="259"/>
            <ac:spMk id="8" creationId="{17718681-A12E-49D6-9925-DD7C68176D61}"/>
          </ac:spMkLst>
        </pc:spChg>
        <pc:spChg chg="add">
          <ac:chgData name="James Drew" userId="7bac6938-da9f-4849-b7bb-5bcb1c7aced0" providerId="ADAL" clId="{6EC89FCE-148F-4126-A491-531984856D4C}" dt="2023-02-18T15:40:11.084" v="60" actId="26606"/>
          <ac:spMkLst>
            <pc:docMk/>
            <pc:sldMk cId="2826275340" sldId="259"/>
            <ac:spMk id="10" creationId="{FBD77573-9EF2-4C35-8285-A1CF6FBB0EA5}"/>
          </ac:spMkLst>
        </pc:spChg>
      </pc:sldChg>
      <pc:sldChg chg="addSp modSp mod setBg">
        <pc:chgData name="James Drew" userId="7bac6938-da9f-4849-b7bb-5bcb1c7aced0" providerId="ADAL" clId="{6EC89FCE-148F-4126-A491-531984856D4C}" dt="2023-02-18T15:40:04.879" v="59" actId="26606"/>
        <pc:sldMkLst>
          <pc:docMk/>
          <pc:sldMk cId="1416992909" sldId="260"/>
        </pc:sldMkLst>
        <pc:spChg chg="mod">
          <ac:chgData name="James Drew" userId="7bac6938-da9f-4849-b7bb-5bcb1c7aced0" providerId="ADAL" clId="{6EC89FCE-148F-4126-A491-531984856D4C}" dt="2023-02-18T15:40:04.879" v="59" actId="26606"/>
          <ac:spMkLst>
            <pc:docMk/>
            <pc:sldMk cId="1416992909" sldId="260"/>
            <ac:spMk id="2" creationId="{777F0DF8-64F4-122A-D6B7-49F0900E7629}"/>
          </ac:spMkLst>
        </pc:spChg>
        <pc:spChg chg="mod">
          <ac:chgData name="James Drew" userId="7bac6938-da9f-4849-b7bb-5bcb1c7aced0" providerId="ADAL" clId="{6EC89FCE-148F-4126-A491-531984856D4C}" dt="2023-02-18T15:40:04.879" v="59" actId="26606"/>
          <ac:spMkLst>
            <pc:docMk/>
            <pc:sldMk cId="1416992909" sldId="260"/>
            <ac:spMk id="3" creationId="{E4BA1562-05FC-3122-4C4E-DCC4F943DBFE}"/>
          </ac:spMkLst>
        </pc:spChg>
        <pc:spChg chg="add">
          <ac:chgData name="James Drew" userId="7bac6938-da9f-4849-b7bb-5bcb1c7aced0" providerId="ADAL" clId="{6EC89FCE-148F-4126-A491-531984856D4C}" dt="2023-02-18T15:40:04.879" v="59" actId="26606"/>
          <ac:spMkLst>
            <pc:docMk/>
            <pc:sldMk cId="1416992909" sldId="260"/>
            <ac:spMk id="8" creationId="{17718681-A12E-49D6-9925-DD7C68176D61}"/>
          </ac:spMkLst>
        </pc:spChg>
        <pc:spChg chg="add">
          <ac:chgData name="James Drew" userId="7bac6938-da9f-4849-b7bb-5bcb1c7aced0" providerId="ADAL" clId="{6EC89FCE-148F-4126-A491-531984856D4C}" dt="2023-02-18T15:40:04.879" v="59" actId="26606"/>
          <ac:spMkLst>
            <pc:docMk/>
            <pc:sldMk cId="1416992909" sldId="260"/>
            <ac:spMk id="10" creationId="{FBD77573-9EF2-4C35-8285-A1CF6FBB0EA5}"/>
          </ac:spMkLst>
        </pc:spChg>
      </pc:sldChg>
      <pc:sldChg chg="modSp mod">
        <pc:chgData name="James Drew" userId="7bac6938-da9f-4849-b7bb-5bcb1c7aced0" providerId="ADAL" clId="{6EC89FCE-148F-4126-A491-531984856D4C}" dt="2023-02-18T15:37:09.798" v="5" actId="20577"/>
        <pc:sldMkLst>
          <pc:docMk/>
          <pc:sldMk cId="486052188" sldId="262"/>
        </pc:sldMkLst>
        <pc:spChg chg="mod">
          <ac:chgData name="James Drew" userId="7bac6938-da9f-4849-b7bb-5bcb1c7aced0" providerId="ADAL" clId="{6EC89FCE-148F-4126-A491-531984856D4C}" dt="2023-02-18T15:37:09.798" v="5" actId="20577"/>
          <ac:spMkLst>
            <pc:docMk/>
            <pc:sldMk cId="486052188" sldId="262"/>
            <ac:spMk id="3" creationId="{3FD7BF7F-6FE7-7810-F6B7-5979BF970EB5}"/>
          </ac:spMkLst>
        </pc:spChg>
      </pc:sldChg>
      <pc:sldChg chg="modSp new mod">
        <pc:chgData name="James Drew" userId="7bac6938-da9f-4849-b7bb-5bcb1c7aced0" providerId="ADAL" clId="{6EC89FCE-148F-4126-A491-531984856D4C}" dt="2023-02-18T15:38:53.482" v="38" actId="20577"/>
        <pc:sldMkLst>
          <pc:docMk/>
          <pc:sldMk cId="3324325224" sldId="263"/>
        </pc:sldMkLst>
        <pc:spChg chg="mod">
          <ac:chgData name="James Drew" userId="7bac6938-da9f-4849-b7bb-5bcb1c7aced0" providerId="ADAL" clId="{6EC89FCE-148F-4126-A491-531984856D4C}" dt="2023-02-18T15:38:28.095" v="29" actId="1076"/>
          <ac:spMkLst>
            <pc:docMk/>
            <pc:sldMk cId="3324325224" sldId="263"/>
            <ac:spMk id="2" creationId="{4023A8E0-F879-9245-54BA-89A737255361}"/>
          </ac:spMkLst>
        </pc:spChg>
        <pc:spChg chg="mod">
          <ac:chgData name="James Drew" userId="7bac6938-da9f-4849-b7bb-5bcb1c7aced0" providerId="ADAL" clId="{6EC89FCE-148F-4126-A491-531984856D4C}" dt="2023-02-18T15:38:53.482" v="38" actId="20577"/>
          <ac:spMkLst>
            <pc:docMk/>
            <pc:sldMk cId="3324325224" sldId="263"/>
            <ac:spMk id="3" creationId="{8F002BCF-FB44-FFF5-144D-37CCB631A1CC}"/>
          </ac:spMkLst>
        </pc:spChg>
      </pc:sldChg>
      <pc:sldChg chg="addSp modSp new mod setBg">
        <pc:chgData name="James Drew" userId="7bac6938-da9f-4849-b7bb-5bcb1c7aced0" providerId="ADAL" clId="{6EC89FCE-148F-4126-A491-531984856D4C}" dt="2023-02-18T15:39:57.541" v="58" actId="14100"/>
        <pc:sldMkLst>
          <pc:docMk/>
          <pc:sldMk cId="3767673272" sldId="264"/>
        </pc:sldMkLst>
        <pc:spChg chg="mod">
          <ac:chgData name="James Drew" userId="7bac6938-da9f-4849-b7bb-5bcb1c7aced0" providerId="ADAL" clId="{6EC89FCE-148F-4126-A491-531984856D4C}" dt="2023-02-18T15:39:54.004" v="57" actId="26606"/>
          <ac:spMkLst>
            <pc:docMk/>
            <pc:sldMk cId="3767673272" sldId="264"/>
            <ac:spMk id="2" creationId="{1FE13F0A-5DA7-368E-9742-62CFABB50E30}"/>
          </ac:spMkLst>
        </pc:spChg>
        <pc:spChg chg="mod">
          <ac:chgData name="James Drew" userId="7bac6938-da9f-4849-b7bb-5bcb1c7aced0" providerId="ADAL" clId="{6EC89FCE-148F-4126-A491-531984856D4C}" dt="2023-02-18T15:39:57.541" v="58" actId="14100"/>
          <ac:spMkLst>
            <pc:docMk/>
            <pc:sldMk cId="3767673272" sldId="264"/>
            <ac:spMk id="3" creationId="{34309277-2CF4-A3B1-25CC-BAE87D8A75A9}"/>
          </ac:spMkLst>
        </pc:spChg>
        <pc:spChg chg="add">
          <ac:chgData name="James Drew" userId="7bac6938-da9f-4849-b7bb-5bcb1c7aced0" providerId="ADAL" clId="{6EC89FCE-148F-4126-A491-531984856D4C}" dt="2023-02-18T15:39:54.004" v="57" actId="26606"/>
          <ac:spMkLst>
            <pc:docMk/>
            <pc:sldMk cId="3767673272" sldId="264"/>
            <ac:spMk id="8" creationId="{17718681-A12E-49D6-9925-DD7C68176D61}"/>
          </ac:spMkLst>
        </pc:spChg>
        <pc:spChg chg="add">
          <ac:chgData name="James Drew" userId="7bac6938-da9f-4849-b7bb-5bcb1c7aced0" providerId="ADAL" clId="{6EC89FCE-148F-4126-A491-531984856D4C}" dt="2023-02-18T15:39:54.004" v="57" actId="26606"/>
          <ac:spMkLst>
            <pc:docMk/>
            <pc:sldMk cId="3767673272" sldId="264"/>
            <ac:spMk id="10" creationId="{FBD77573-9EF2-4C35-8285-A1CF6FBB0EA5}"/>
          </ac:spMkLst>
        </pc:spChg>
      </pc:sldChg>
      <pc:sldChg chg="modSp new mod">
        <pc:chgData name="James Drew" userId="7bac6938-da9f-4849-b7bb-5bcb1c7aced0" providerId="ADAL" clId="{6EC89FCE-148F-4126-A491-531984856D4C}" dt="2023-02-18T15:41:17.430" v="79" actId="12"/>
        <pc:sldMkLst>
          <pc:docMk/>
          <pc:sldMk cId="354282217" sldId="265"/>
        </pc:sldMkLst>
        <pc:spChg chg="mod">
          <ac:chgData name="James Drew" userId="7bac6938-da9f-4849-b7bb-5bcb1c7aced0" providerId="ADAL" clId="{6EC89FCE-148F-4126-A491-531984856D4C}" dt="2023-02-18T15:40:33.357" v="63" actId="255"/>
          <ac:spMkLst>
            <pc:docMk/>
            <pc:sldMk cId="354282217" sldId="265"/>
            <ac:spMk id="2" creationId="{04430F51-BA96-B1BC-9AF3-9FE86776D60F}"/>
          </ac:spMkLst>
        </pc:spChg>
        <pc:spChg chg="mod">
          <ac:chgData name="James Drew" userId="7bac6938-da9f-4849-b7bb-5bcb1c7aced0" providerId="ADAL" clId="{6EC89FCE-148F-4126-A491-531984856D4C}" dt="2023-02-18T15:41:17.430" v="79" actId="12"/>
          <ac:spMkLst>
            <pc:docMk/>
            <pc:sldMk cId="354282217" sldId="265"/>
            <ac:spMk id="3" creationId="{AB6A4863-83B5-F150-F5AF-F0FE6D20BF55}"/>
          </ac:spMkLst>
        </pc:spChg>
      </pc:sldChg>
      <pc:sldChg chg="delSp modSp new mod">
        <pc:chgData name="James Drew" userId="7bac6938-da9f-4849-b7bb-5bcb1c7aced0" providerId="ADAL" clId="{6EC89FCE-148F-4126-A491-531984856D4C}" dt="2023-02-18T15:43:08.845" v="104" actId="14100"/>
        <pc:sldMkLst>
          <pc:docMk/>
          <pc:sldMk cId="2181972524" sldId="266"/>
        </pc:sldMkLst>
        <pc:spChg chg="del">
          <ac:chgData name="James Drew" userId="7bac6938-da9f-4849-b7bb-5bcb1c7aced0" providerId="ADAL" clId="{6EC89FCE-148F-4126-A491-531984856D4C}" dt="2023-02-18T15:41:56.073" v="83" actId="478"/>
          <ac:spMkLst>
            <pc:docMk/>
            <pc:sldMk cId="2181972524" sldId="266"/>
            <ac:spMk id="2" creationId="{3B8AC3CA-E5FB-2ACC-3BD9-18B349FF643A}"/>
          </ac:spMkLst>
        </pc:spChg>
        <pc:spChg chg="mod">
          <ac:chgData name="James Drew" userId="7bac6938-da9f-4849-b7bb-5bcb1c7aced0" providerId="ADAL" clId="{6EC89FCE-148F-4126-A491-531984856D4C}" dt="2023-02-18T15:43:08.845" v="104" actId="14100"/>
          <ac:spMkLst>
            <pc:docMk/>
            <pc:sldMk cId="2181972524" sldId="266"/>
            <ac:spMk id="3" creationId="{09D3BD88-8051-FF59-6B49-4748F36D5643}"/>
          </ac:spMkLst>
        </pc:spChg>
      </pc:sldChg>
      <pc:sldChg chg="modSp new mod">
        <pc:chgData name="James Drew" userId="7bac6938-da9f-4849-b7bb-5bcb1c7aced0" providerId="ADAL" clId="{6EC89FCE-148F-4126-A491-531984856D4C}" dt="2023-02-18T15:44:18.372" v="117" actId="27636"/>
        <pc:sldMkLst>
          <pc:docMk/>
          <pc:sldMk cId="403051420" sldId="267"/>
        </pc:sldMkLst>
        <pc:spChg chg="mod">
          <ac:chgData name="James Drew" userId="7bac6938-da9f-4849-b7bb-5bcb1c7aced0" providerId="ADAL" clId="{6EC89FCE-148F-4126-A491-531984856D4C}" dt="2023-02-18T15:44:01.609" v="110"/>
          <ac:spMkLst>
            <pc:docMk/>
            <pc:sldMk cId="403051420" sldId="267"/>
            <ac:spMk id="2" creationId="{7AC78E9E-F0A4-DB5A-6A6C-D01757F516C0}"/>
          </ac:spMkLst>
        </pc:spChg>
        <pc:spChg chg="mod">
          <ac:chgData name="James Drew" userId="7bac6938-da9f-4849-b7bb-5bcb1c7aced0" providerId="ADAL" clId="{6EC89FCE-148F-4126-A491-531984856D4C}" dt="2023-02-18T15:44:18.372" v="117" actId="27636"/>
          <ac:spMkLst>
            <pc:docMk/>
            <pc:sldMk cId="403051420" sldId="267"/>
            <ac:spMk id="3" creationId="{B37F58C3-3DAC-1321-0784-819C16FE58A5}"/>
          </ac:spMkLst>
        </pc:spChg>
      </pc:sldChg>
      <pc:sldChg chg="new del">
        <pc:chgData name="James Drew" userId="7bac6938-da9f-4849-b7bb-5bcb1c7aced0" providerId="ADAL" clId="{6EC89FCE-148F-4126-A491-531984856D4C}" dt="2023-02-18T15:44:38.848" v="120" actId="47"/>
        <pc:sldMkLst>
          <pc:docMk/>
          <pc:sldMk cId="3806739960" sldId="268"/>
        </pc:sldMkLst>
      </pc:sldChg>
      <pc:sldChg chg="addSp modSp new mod">
        <pc:chgData name="James Drew" userId="7bac6938-da9f-4849-b7bb-5bcb1c7aced0" providerId="ADAL" clId="{6EC89FCE-148F-4126-A491-531984856D4C}" dt="2023-02-18T15:45:02.688" v="128" actId="13926"/>
        <pc:sldMkLst>
          <pc:docMk/>
          <pc:sldMk cId="3664227992" sldId="269"/>
        </pc:sldMkLst>
        <pc:spChg chg="add mod">
          <ac:chgData name="James Drew" userId="7bac6938-da9f-4849-b7bb-5bcb1c7aced0" providerId="ADAL" clId="{6EC89FCE-148F-4126-A491-531984856D4C}" dt="2023-02-18T15:45:02.688" v="128" actId="13926"/>
          <ac:spMkLst>
            <pc:docMk/>
            <pc:sldMk cId="3664227992" sldId="269"/>
            <ac:spMk id="3" creationId="{8D0E5547-97D8-08B7-ED9F-2212FC4ED50C}"/>
          </ac:spMkLst>
        </pc:spChg>
      </pc:sldChg>
      <pc:sldChg chg="addSp modSp new mod">
        <pc:chgData name="James Drew" userId="7bac6938-da9f-4849-b7bb-5bcb1c7aced0" providerId="ADAL" clId="{6EC89FCE-148F-4126-A491-531984856D4C}" dt="2023-02-18T15:46:20.240" v="140" actId="14100"/>
        <pc:sldMkLst>
          <pc:docMk/>
          <pc:sldMk cId="2435970683" sldId="270"/>
        </pc:sldMkLst>
        <pc:spChg chg="add mod">
          <ac:chgData name="James Drew" userId="7bac6938-da9f-4849-b7bb-5bcb1c7aced0" providerId="ADAL" clId="{6EC89FCE-148F-4126-A491-531984856D4C}" dt="2023-02-18T15:46:20.240" v="140" actId="14100"/>
          <ac:spMkLst>
            <pc:docMk/>
            <pc:sldMk cId="2435970683" sldId="270"/>
            <ac:spMk id="3" creationId="{7B0BEB7C-3C14-558D-8A38-C0C41EA0803F}"/>
          </ac:spMkLst>
        </pc:spChg>
      </pc:sldChg>
      <pc:sldChg chg="addSp modSp new mod modClrScheme chgLayout">
        <pc:chgData name="James Drew" userId="7bac6938-da9f-4849-b7bb-5bcb1c7aced0" providerId="ADAL" clId="{6EC89FCE-148F-4126-A491-531984856D4C}" dt="2023-02-18T15:48:50.219" v="197" actId="5793"/>
        <pc:sldMkLst>
          <pc:docMk/>
          <pc:sldMk cId="30806827" sldId="271"/>
        </pc:sldMkLst>
        <pc:spChg chg="add mod">
          <ac:chgData name="James Drew" userId="7bac6938-da9f-4849-b7bb-5bcb1c7aced0" providerId="ADAL" clId="{6EC89FCE-148F-4126-A491-531984856D4C}" dt="2023-02-18T15:47:49.579" v="173" actId="14100"/>
          <ac:spMkLst>
            <pc:docMk/>
            <pc:sldMk cId="30806827" sldId="271"/>
            <ac:spMk id="2" creationId="{0DD6469F-1197-92B1-E598-61740BCB92BD}"/>
          </ac:spMkLst>
        </pc:spChg>
        <pc:spChg chg="add mod">
          <ac:chgData name="James Drew" userId="7bac6938-da9f-4849-b7bb-5bcb1c7aced0" providerId="ADAL" clId="{6EC89FCE-148F-4126-A491-531984856D4C}" dt="2023-02-18T15:48:50.219" v="197" actId="5793"/>
          <ac:spMkLst>
            <pc:docMk/>
            <pc:sldMk cId="30806827" sldId="271"/>
            <ac:spMk id="3" creationId="{5A2215A0-FF08-95E9-AC3A-F926B1BD6E0B}"/>
          </ac:spMkLst>
        </pc:spChg>
      </pc:sldChg>
      <pc:sldChg chg="modSp new mod">
        <pc:chgData name="James Drew" userId="7bac6938-da9f-4849-b7bb-5bcb1c7aced0" providerId="ADAL" clId="{6EC89FCE-148F-4126-A491-531984856D4C}" dt="2023-02-18T15:51:54.928" v="252" actId="6549"/>
        <pc:sldMkLst>
          <pc:docMk/>
          <pc:sldMk cId="190457010" sldId="272"/>
        </pc:sldMkLst>
        <pc:spChg chg="mod">
          <ac:chgData name="James Drew" userId="7bac6938-da9f-4849-b7bb-5bcb1c7aced0" providerId="ADAL" clId="{6EC89FCE-148F-4126-A491-531984856D4C}" dt="2023-02-18T15:50:02.166" v="223" actId="20577"/>
          <ac:spMkLst>
            <pc:docMk/>
            <pc:sldMk cId="190457010" sldId="272"/>
            <ac:spMk id="2" creationId="{1E6B069F-D240-9BC2-226F-218E5B4DAD1A}"/>
          </ac:spMkLst>
        </pc:spChg>
        <pc:spChg chg="mod">
          <ac:chgData name="James Drew" userId="7bac6938-da9f-4849-b7bb-5bcb1c7aced0" providerId="ADAL" clId="{6EC89FCE-148F-4126-A491-531984856D4C}" dt="2023-02-18T15:51:54.928" v="252" actId="6549"/>
          <ac:spMkLst>
            <pc:docMk/>
            <pc:sldMk cId="190457010" sldId="272"/>
            <ac:spMk id="3" creationId="{8BEE2E7A-07A0-737C-F6CD-02FF7E3F620A}"/>
          </ac:spMkLst>
        </pc:spChg>
      </pc:sldChg>
      <pc:sldChg chg="modSp new mod">
        <pc:chgData name="James Drew" userId="7bac6938-da9f-4849-b7bb-5bcb1c7aced0" providerId="ADAL" clId="{6EC89FCE-148F-4126-A491-531984856D4C}" dt="2023-02-18T15:53:22.921" v="288" actId="20577"/>
        <pc:sldMkLst>
          <pc:docMk/>
          <pc:sldMk cId="99722202" sldId="273"/>
        </pc:sldMkLst>
        <pc:spChg chg="mod">
          <ac:chgData name="James Drew" userId="7bac6938-da9f-4849-b7bb-5bcb1c7aced0" providerId="ADAL" clId="{6EC89FCE-148F-4126-A491-531984856D4C}" dt="2023-02-18T15:52:45.781" v="274" actId="14100"/>
          <ac:spMkLst>
            <pc:docMk/>
            <pc:sldMk cId="99722202" sldId="273"/>
            <ac:spMk id="2" creationId="{656BF827-E616-1E4E-27EF-E782E6FDA8B6}"/>
          </ac:spMkLst>
        </pc:spChg>
        <pc:spChg chg="mod">
          <ac:chgData name="James Drew" userId="7bac6938-da9f-4849-b7bb-5bcb1c7aced0" providerId="ADAL" clId="{6EC89FCE-148F-4126-A491-531984856D4C}" dt="2023-02-18T15:53:22.921" v="288" actId="20577"/>
          <ac:spMkLst>
            <pc:docMk/>
            <pc:sldMk cId="99722202" sldId="273"/>
            <ac:spMk id="3" creationId="{0063E6A6-ECBF-4D7E-65FF-5011B0E03799}"/>
          </ac:spMkLst>
        </pc:spChg>
      </pc:sldChg>
      <pc:sldChg chg="modSp new mod">
        <pc:chgData name="James Drew" userId="7bac6938-da9f-4849-b7bb-5bcb1c7aced0" providerId="ADAL" clId="{6EC89FCE-148F-4126-A491-531984856D4C}" dt="2023-02-18T15:54:20.062" v="309" actId="27636"/>
        <pc:sldMkLst>
          <pc:docMk/>
          <pc:sldMk cId="3448450812" sldId="274"/>
        </pc:sldMkLst>
        <pc:spChg chg="mod">
          <ac:chgData name="James Drew" userId="7bac6938-da9f-4849-b7bb-5bcb1c7aced0" providerId="ADAL" clId="{6EC89FCE-148F-4126-A491-531984856D4C}" dt="2023-02-18T15:54:16.127" v="307" actId="14100"/>
          <ac:spMkLst>
            <pc:docMk/>
            <pc:sldMk cId="3448450812" sldId="274"/>
            <ac:spMk id="2" creationId="{01BC6CB1-7F59-4222-A3EF-D3C4F0A7833A}"/>
          </ac:spMkLst>
        </pc:spChg>
        <pc:spChg chg="mod">
          <ac:chgData name="James Drew" userId="7bac6938-da9f-4849-b7bb-5bcb1c7aced0" providerId="ADAL" clId="{6EC89FCE-148F-4126-A491-531984856D4C}" dt="2023-02-18T15:54:20.062" v="309" actId="27636"/>
          <ac:spMkLst>
            <pc:docMk/>
            <pc:sldMk cId="3448450812" sldId="274"/>
            <ac:spMk id="3" creationId="{90DA6336-A846-97C3-C105-BEC90C69EF8D}"/>
          </ac:spMkLst>
        </pc:spChg>
      </pc:sldChg>
      <pc:sldChg chg="addSp modSp new mod setBg">
        <pc:chgData name="James Drew" userId="7bac6938-da9f-4849-b7bb-5bcb1c7aced0" providerId="ADAL" clId="{6EC89FCE-148F-4126-A491-531984856D4C}" dt="2023-02-18T15:55:40.405" v="319" actId="255"/>
        <pc:sldMkLst>
          <pc:docMk/>
          <pc:sldMk cId="3412628123" sldId="275"/>
        </pc:sldMkLst>
        <pc:spChg chg="mod">
          <ac:chgData name="James Drew" userId="7bac6938-da9f-4849-b7bb-5bcb1c7aced0" providerId="ADAL" clId="{6EC89FCE-148F-4126-A491-531984856D4C}" dt="2023-02-18T15:55:14.349" v="312"/>
          <ac:spMkLst>
            <pc:docMk/>
            <pc:sldMk cId="3412628123" sldId="275"/>
            <ac:spMk id="2" creationId="{6A842231-9399-8690-723C-7C6BB6DEEEC3}"/>
          </ac:spMkLst>
        </pc:spChg>
        <pc:spChg chg="mod">
          <ac:chgData name="James Drew" userId="7bac6938-da9f-4849-b7bb-5bcb1c7aced0" providerId="ADAL" clId="{6EC89FCE-148F-4126-A491-531984856D4C}" dt="2023-02-18T15:55:40.405" v="319" actId="255"/>
          <ac:spMkLst>
            <pc:docMk/>
            <pc:sldMk cId="3412628123" sldId="275"/>
            <ac:spMk id="3" creationId="{53796C6C-891F-4F87-9A4E-396B39D403B5}"/>
          </ac:spMkLst>
        </pc:spChg>
        <pc:spChg chg="add">
          <ac:chgData name="James Drew" userId="7bac6938-da9f-4849-b7bb-5bcb1c7aced0" providerId="ADAL" clId="{6EC89FCE-148F-4126-A491-531984856D4C}" dt="2023-02-18T15:55:05.427" v="311" actId="26606"/>
          <ac:spMkLst>
            <pc:docMk/>
            <pc:sldMk cId="3412628123" sldId="275"/>
            <ac:spMk id="8" creationId="{17718681-A12E-49D6-9925-DD7C68176D61}"/>
          </ac:spMkLst>
        </pc:spChg>
        <pc:spChg chg="add">
          <ac:chgData name="James Drew" userId="7bac6938-da9f-4849-b7bb-5bcb1c7aced0" providerId="ADAL" clId="{6EC89FCE-148F-4126-A491-531984856D4C}" dt="2023-02-18T15:55:05.427" v="311" actId="26606"/>
          <ac:spMkLst>
            <pc:docMk/>
            <pc:sldMk cId="3412628123" sldId="275"/>
            <ac:spMk id="10" creationId="{FBD77573-9EF2-4C35-8285-A1CF6FBB0EA5}"/>
          </ac:spMkLst>
        </pc:spChg>
      </pc:sldChg>
      <pc:sldChg chg="addSp modSp new mod setBg">
        <pc:chgData name="James Drew" userId="7bac6938-da9f-4849-b7bb-5bcb1c7aced0" providerId="ADAL" clId="{6EC89FCE-148F-4126-A491-531984856D4C}" dt="2023-02-18T15:56:24.782" v="338" actId="20577"/>
        <pc:sldMkLst>
          <pc:docMk/>
          <pc:sldMk cId="1533908464" sldId="276"/>
        </pc:sldMkLst>
        <pc:spChg chg="mod">
          <ac:chgData name="James Drew" userId="7bac6938-da9f-4849-b7bb-5bcb1c7aced0" providerId="ADAL" clId="{6EC89FCE-148F-4126-A491-531984856D4C}" dt="2023-02-18T15:56:24.782" v="338" actId="20577"/>
          <ac:spMkLst>
            <pc:docMk/>
            <pc:sldMk cId="1533908464" sldId="276"/>
            <ac:spMk id="2" creationId="{DDC579F7-B77D-948E-5D40-60DCA98FBBBD}"/>
          </ac:spMkLst>
        </pc:spChg>
        <pc:spChg chg="mod">
          <ac:chgData name="James Drew" userId="7bac6938-da9f-4849-b7bb-5bcb1c7aced0" providerId="ADAL" clId="{6EC89FCE-148F-4126-A491-531984856D4C}" dt="2023-02-18T15:56:16.627" v="327" actId="20577"/>
          <ac:spMkLst>
            <pc:docMk/>
            <pc:sldMk cId="1533908464" sldId="276"/>
            <ac:spMk id="3" creationId="{613F5296-17D1-8BAB-6DE5-6138595E96E1}"/>
          </ac:spMkLst>
        </pc:spChg>
        <pc:spChg chg="add">
          <ac:chgData name="James Drew" userId="7bac6938-da9f-4849-b7bb-5bcb1c7aced0" providerId="ADAL" clId="{6EC89FCE-148F-4126-A491-531984856D4C}" dt="2023-02-18T15:56:03.167" v="321" actId="26606"/>
          <ac:spMkLst>
            <pc:docMk/>
            <pc:sldMk cId="1533908464" sldId="276"/>
            <ac:spMk id="8" creationId="{17718681-A12E-49D6-9925-DD7C68176D61}"/>
          </ac:spMkLst>
        </pc:spChg>
        <pc:spChg chg="add">
          <ac:chgData name="James Drew" userId="7bac6938-da9f-4849-b7bb-5bcb1c7aced0" providerId="ADAL" clId="{6EC89FCE-148F-4126-A491-531984856D4C}" dt="2023-02-18T15:56:03.167" v="321" actId="26606"/>
          <ac:spMkLst>
            <pc:docMk/>
            <pc:sldMk cId="1533908464" sldId="276"/>
            <ac:spMk id="10" creationId="{FBD77573-9EF2-4C35-8285-A1CF6FBB0EA5}"/>
          </ac:spMkLst>
        </pc:spChg>
      </pc:sldChg>
      <pc:sldChg chg="addSp modSp new mod">
        <pc:chgData name="James Drew" userId="7bac6938-da9f-4849-b7bb-5bcb1c7aced0" providerId="ADAL" clId="{6EC89FCE-148F-4126-A491-531984856D4C}" dt="2023-02-18T15:57:52.459" v="375" actId="255"/>
        <pc:sldMkLst>
          <pc:docMk/>
          <pc:sldMk cId="216170102" sldId="277"/>
        </pc:sldMkLst>
        <pc:spChg chg="add mod">
          <ac:chgData name="James Drew" userId="7bac6938-da9f-4849-b7bb-5bcb1c7aced0" providerId="ADAL" clId="{6EC89FCE-148F-4126-A491-531984856D4C}" dt="2023-02-18T15:57:42.123" v="373" actId="20577"/>
          <ac:spMkLst>
            <pc:docMk/>
            <pc:sldMk cId="216170102" sldId="277"/>
            <ac:spMk id="3" creationId="{1355A32A-A21A-2835-E561-1BFA1F37A955}"/>
          </ac:spMkLst>
        </pc:spChg>
        <pc:spChg chg="add mod">
          <ac:chgData name="James Drew" userId="7bac6938-da9f-4849-b7bb-5bcb1c7aced0" providerId="ADAL" clId="{6EC89FCE-148F-4126-A491-531984856D4C}" dt="2023-02-18T15:57:52.459" v="375" actId="255"/>
          <ac:spMkLst>
            <pc:docMk/>
            <pc:sldMk cId="216170102" sldId="277"/>
            <ac:spMk id="4" creationId="{06092319-03CA-8910-72CE-713DE3787D6C}"/>
          </ac:spMkLst>
        </pc:spChg>
      </pc:sldChg>
      <pc:sldChg chg="addSp delSp modSp new mod">
        <pc:chgData name="James Drew" userId="7bac6938-da9f-4849-b7bb-5bcb1c7aced0" providerId="ADAL" clId="{6EC89FCE-148F-4126-A491-531984856D4C}" dt="2023-02-18T16:00:15.628" v="402"/>
        <pc:sldMkLst>
          <pc:docMk/>
          <pc:sldMk cId="1502516965" sldId="278"/>
        </pc:sldMkLst>
        <pc:spChg chg="add mod">
          <ac:chgData name="James Drew" userId="7bac6938-da9f-4849-b7bb-5bcb1c7aced0" providerId="ADAL" clId="{6EC89FCE-148F-4126-A491-531984856D4C}" dt="2023-02-18T15:59:02.089" v="400" actId="1076"/>
          <ac:spMkLst>
            <pc:docMk/>
            <pc:sldMk cId="1502516965" sldId="278"/>
            <ac:spMk id="3" creationId="{547C3C40-DB4A-2424-8686-45A35ED0DA82}"/>
          </ac:spMkLst>
        </pc:spChg>
        <pc:spChg chg="add del mod">
          <ac:chgData name="James Drew" userId="7bac6938-da9f-4849-b7bb-5bcb1c7aced0" providerId="ADAL" clId="{6EC89FCE-148F-4126-A491-531984856D4C}" dt="2023-02-18T16:00:15.628" v="402"/>
          <ac:spMkLst>
            <pc:docMk/>
            <pc:sldMk cId="1502516965" sldId="278"/>
            <ac:spMk id="4" creationId="{68DD893B-D514-4102-F657-1069C8C99373}"/>
          </ac:spMkLst>
        </pc:spChg>
        <pc:spChg chg="add mod">
          <ac:chgData name="James Drew" userId="7bac6938-da9f-4849-b7bb-5bcb1c7aced0" providerId="ADAL" clId="{6EC89FCE-148F-4126-A491-531984856D4C}" dt="2023-02-18T15:58:45.180" v="397" actId="1076"/>
          <ac:spMkLst>
            <pc:docMk/>
            <pc:sldMk cId="1502516965" sldId="278"/>
            <ac:spMk id="5" creationId="{462C04EE-2A12-F501-DB57-9F432E3AE0CF}"/>
          </ac:spMkLst>
        </pc:spChg>
      </pc:sldChg>
      <pc:sldChg chg="addSp modSp new mod setBg">
        <pc:chgData name="James Drew" userId="7bac6938-da9f-4849-b7bb-5bcb1c7aced0" providerId="ADAL" clId="{6EC89FCE-148F-4126-A491-531984856D4C}" dt="2023-02-18T16:01:04.817" v="435" actId="255"/>
        <pc:sldMkLst>
          <pc:docMk/>
          <pc:sldMk cId="1745274350" sldId="279"/>
        </pc:sldMkLst>
        <pc:spChg chg="mod">
          <ac:chgData name="James Drew" userId="7bac6938-da9f-4849-b7bb-5bcb1c7aced0" providerId="ADAL" clId="{6EC89FCE-148F-4126-A491-531984856D4C}" dt="2023-02-18T16:00:52.134" v="431" actId="26606"/>
          <ac:spMkLst>
            <pc:docMk/>
            <pc:sldMk cId="1745274350" sldId="279"/>
            <ac:spMk id="2" creationId="{0CDEB92A-006A-9BC8-9555-C7743C24F7C0}"/>
          </ac:spMkLst>
        </pc:spChg>
        <pc:spChg chg="mod">
          <ac:chgData name="James Drew" userId="7bac6938-da9f-4849-b7bb-5bcb1c7aced0" providerId="ADAL" clId="{6EC89FCE-148F-4126-A491-531984856D4C}" dt="2023-02-18T16:01:04.817" v="435" actId="255"/>
          <ac:spMkLst>
            <pc:docMk/>
            <pc:sldMk cId="1745274350" sldId="279"/>
            <ac:spMk id="3" creationId="{42766385-35B0-6AF7-5B76-500F205EEEAF}"/>
          </ac:spMkLst>
        </pc:spChg>
        <pc:spChg chg="add">
          <ac:chgData name="James Drew" userId="7bac6938-da9f-4849-b7bb-5bcb1c7aced0" providerId="ADAL" clId="{6EC89FCE-148F-4126-A491-531984856D4C}" dt="2023-02-18T16:00:52.134" v="431" actId="26606"/>
          <ac:spMkLst>
            <pc:docMk/>
            <pc:sldMk cId="1745274350" sldId="279"/>
            <ac:spMk id="8" creationId="{FBE20309-1FB9-4818-BAFA-9C4C0534178B}"/>
          </ac:spMkLst>
        </pc:spChg>
        <pc:spChg chg="add">
          <ac:chgData name="James Drew" userId="7bac6938-da9f-4849-b7bb-5bcb1c7aced0" providerId="ADAL" clId="{6EC89FCE-148F-4126-A491-531984856D4C}" dt="2023-02-18T16:00:52.134" v="431" actId="26606"/>
          <ac:spMkLst>
            <pc:docMk/>
            <pc:sldMk cId="1745274350" sldId="279"/>
            <ac:spMk id="10" creationId="{FBD77573-9EF2-4C35-8285-A1CF6FBB0EA5}"/>
          </ac:spMkLst>
        </pc:spChg>
      </pc:sldChg>
      <pc:sldChg chg="addSp modSp new mod setBg">
        <pc:chgData name="James Drew" userId="7bac6938-da9f-4849-b7bb-5bcb1c7aced0" providerId="ADAL" clId="{6EC89FCE-148F-4126-A491-531984856D4C}" dt="2023-02-18T16:02:16.184" v="480" actId="1076"/>
        <pc:sldMkLst>
          <pc:docMk/>
          <pc:sldMk cId="958170249" sldId="280"/>
        </pc:sldMkLst>
        <pc:spChg chg="mod">
          <ac:chgData name="James Drew" userId="7bac6938-da9f-4849-b7bb-5bcb1c7aced0" providerId="ADAL" clId="{6EC89FCE-148F-4126-A491-531984856D4C}" dt="2023-02-18T16:01:25.191" v="459" actId="20577"/>
          <ac:spMkLst>
            <pc:docMk/>
            <pc:sldMk cId="958170249" sldId="280"/>
            <ac:spMk id="2" creationId="{1613E333-4B87-920A-8A99-5D7882F331A7}"/>
          </ac:spMkLst>
        </pc:spChg>
        <pc:spChg chg="mod">
          <ac:chgData name="James Drew" userId="7bac6938-da9f-4849-b7bb-5bcb1c7aced0" providerId="ADAL" clId="{6EC89FCE-148F-4126-A491-531984856D4C}" dt="2023-02-18T16:02:16.184" v="480" actId="1076"/>
          <ac:spMkLst>
            <pc:docMk/>
            <pc:sldMk cId="958170249" sldId="280"/>
            <ac:spMk id="3" creationId="{6C98183B-0294-CEF1-D2C3-08F8D410A1E4}"/>
          </ac:spMkLst>
        </pc:spChg>
        <pc:spChg chg="add">
          <ac:chgData name="James Drew" userId="7bac6938-da9f-4849-b7bb-5bcb1c7aced0" providerId="ADAL" clId="{6EC89FCE-148F-4126-A491-531984856D4C}" dt="2023-02-18T16:01:11.544" v="437" actId="26606"/>
          <ac:spMkLst>
            <pc:docMk/>
            <pc:sldMk cId="958170249" sldId="280"/>
            <ac:spMk id="8" creationId="{FBE20309-1FB9-4818-BAFA-9C4C0534178B}"/>
          </ac:spMkLst>
        </pc:spChg>
        <pc:spChg chg="add">
          <ac:chgData name="James Drew" userId="7bac6938-da9f-4849-b7bb-5bcb1c7aced0" providerId="ADAL" clId="{6EC89FCE-148F-4126-A491-531984856D4C}" dt="2023-02-18T16:01:11.544" v="437" actId="26606"/>
          <ac:spMkLst>
            <pc:docMk/>
            <pc:sldMk cId="958170249" sldId="280"/>
            <ac:spMk id="10" creationId="{FBD77573-9EF2-4C35-8285-A1CF6FBB0EA5}"/>
          </ac:spMkLst>
        </pc:spChg>
      </pc:sldChg>
      <pc:sldChg chg="new del">
        <pc:chgData name="James Drew" userId="7bac6938-da9f-4849-b7bb-5bcb1c7aced0" providerId="ADAL" clId="{6EC89FCE-148F-4126-A491-531984856D4C}" dt="2023-02-18T16:05:30.252" v="513" actId="47"/>
        <pc:sldMkLst>
          <pc:docMk/>
          <pc:sldMk cId="1522814336" sldId="281"/>
        </pc:sldMkLst>
      </pc:sldChg>
      <pc:sldChg chg="modSp new mod">
        <pc:chgData name="James Drew" userId="7bac6938-da9f-4849-b7bb-5bcb1c7aced0" providerId="ADAL" clId="{6EC89FCE-148F-4126-A491-531984856D4C}" dt="2023-02-18T16:04:56.862" v="509" actId="13926"/>
        <pc:sldMkLst>
          <pc:docMk/>
          <pc:sldMk cId="2781946519" sldId="282"/>
        </pc:sldMkLst>
        <pc:spChg chg="mod">
          <ac:chgData name="James Drew" userId="7bac6938-da9f-4849-b7bb-5bcb1c7aced0" providerId="ADAL" clId="{6EC89FCE-148F-4126-A491-531984856D4C}" dt="2023-02-18T16:03:53.850" v="483"/>
          <ac:spMkLst>
            <pc:docMk/>
            <pc:sldMk cId="2781946519" sldId="282"/>
            <ac:spMk id="2" creationId="{D5741486-E0B1-C3F5-A283-7DB381338584}"/>
          </ac:spMkLst>
        </pc:spChg>
        <pc:spChg chg="mod">
          <ac:chgData name="James Drew" userId="7bac6938-da9f-4849-b7bb-5bcb1c7aced0" providerId="ADAL" clId="{6EC89FCE-148F-4126-A491-531984856D4C}" dt="2023-02-18T16:04:56.862" v="509" actId="13926"/>
          <ac:spMkLst>
            <pc:docMk/>
            <pc:sldMk cId="2781946519" sldId="282"/>
            <ac:spMk id="3" creationId="{57263F2A-2AAF-50CF-A6F4-007CB2BE02A1}"/>
          </ac:spMkLst>
        </pc:spChg>
      </pc:sldChg>
      <pc:sldChg chg="new del">
        <pc:chgData name="James Drew" userId="7bac6938-da9f-4849-b7bb-5bcb1c7aced0" providerId="ADAL" clId="{6EC89FCE-148F-4126-A491-531984856D4C}" dt="2023-02-18T16:05:25.215" v="512" actId="47"/>
        <pc:sldMkLst>
          <pc:docMk/>
          <pc:sldMk cId="2933241597" sldId="283"/>
        </pc:sldMkLst>
      </pc:sldChg>
      <pc:sldChg chg="addSp modSp new mod">
        <pc:chgData name="James Drew" userId="7bac6938-da9f-4849-b7bb-5bcb1c7aced0" providerId="ADAL" clId="{6EC89FCE-148F-4126-A491-531984856D4C}" dt="2023-02-18T16:05:40.951" v="517" actId="1076"/>
        <pc:sldMkLst>
          <pc:docMk/>
          <pc:sldMk cId="1909662098" sldId="284"/>
        </pc:sldMkLst>
        <pc:spChg chg="add mod">
          <ac:chgData name="James Drew" userId="7bac6938-da9f-4849-b7bb-5bcb1c7aced0" providerId="ADAL" clId="{6EC89FCE-148F-4126-A491-531984856D4C}" dt="2023-02-18T16:05:40.951" v="517" actId="1076"/>
          <ac:spMkLst>
            <pc:docMk/>
            <pc:sldMk cId="1909662098" sldId="284"/>
            <ac:spMk id="3" creationId="{022162C1-218D-0A9C-31D5-701F2A174531}"/>
          </ac:spMkLst>
        </pc:spChg>
      </pc:sldChg>
      <pc:sldChg chg="addSp modSp new mod setBg">
        <pc:chgData name="James Drew" userId="7bac6938-da9f-4849-b7bb-5bcb1c7aced0" providerId="ADAL" clId="{6EC89FCE-148F-4126-A491-531984856D4C}" dt="2023-02-18T16:07:19.512" v="561" actId="1076"/>
        <pc:sldMkLst>
          <pc:docMk/>
          <pc:sldMk cId="67907957" sldId="285"/>
        </pc:sldMkLst>
        <pc:spChg chg="mod">
          <ac:chgData name="James Drew" userId="7bac6938-da9f-4849-b7bb-5bcb1c7aced0" providerId="ADAL" clId="{6EC89FCE-148F-4126-A491-531984856D4C}" dt="2023-02-18T16:07:01.021" v="556" actId="1076"/>
          <ac:spMkLst>
            <pc:docMk/>
            <pc:sldMk cId="67907957" sldId="285"/>
            <ac:spMk id="2" creationId="{008FAE57-750A-236F-7F7B-D7BC066F9BFC}"/>
          </ac:spMkLst>
        </pc:spChg>
        <pc:spChg chg="mod">
          <ac:chgData name="James Drew" userId="7bac6938-da9f-4849-b7bb-5bcb1c7aced0" providerId="ADAL" clId="{6EC89FCE-148F-4126-A491-531984856D4C}" dt="2023-02-18T16:07:11.740" v="558" actId="255"/>
          <ac:spMkLst>
            <pc:docMk/>
            <pc:sldMk cId="67907957" sldId="285"/>
            <ac:spMk id="3" creationId="{F5CA3D3E-F93A-7DCE-318C-4C50511AE265}"/>
          </ac:spMkLst>
        </pc:spChg>
        <pc:spChg chg="add">
          <ac:chgData name="James Drew" userId="7bac6938-da9f-4849-b7bb-5bcb1c7aced0" providerId="ADAL" clId="{6EC89FCE-148F-4126-A491-531984856D4C}" dt="2023-02-18T16:06:46.106" v="551" actId="26606"/>
          <ac:spMkLst>
            <pc:docMk/>
            <pc:sldMk cId="67907957" sldId="285"/>
            <ac:spMk id="10" creationId="{F541DB91-0B10-46D9-B34B-7BFF9602606D}"/>
          </ac:spMkLst>
        </pc:spChg>
        <pc:spChg chg="add">
          <ac:chgData name="James Drew" userId="7bac6938-da9f-4849-b7bb-5bcb1c7aced0" providerId="ADAL" clId="{6EC89FCE-148F-4126-A491-531984856D4C}" dt="2023-02-18T16:06:46.106" v="551" actId="26606"/>
          <ac:spMkLst>
            <pc:docMk/>
            <pc:sldMk cId="67907957" sldId="285"/>
            <ac:spMk id="12" creationId="{9CF7FE1C-8BC5-4B0C-A2BC-93AB72C90FDD}"/>
          </ac:spMkLst>
        </pc:spChg>
        <pc:picChg chg="add mod">
          <ac:chgData name="James Drew" userId="7bac6938-da9f-4849-b7bb-5bcb1c7aced0" providerId="ADAL" clId="{6EC89FCE-148F-4126-A491-531984856D4C}" dt="2023-02-18T16:07:19.512" v="561" actId="1076"/>
          <ac:picMkLst>
            <pc:docMk/>
            <pc:sldMk cId="67907957" sldId="285"/>
            <ac:picMk id="7" creationId="{67AD057E-089B-5723-C6FF-86A00ED5827B}"/>
          </ac:picMkLst>
        </pc:picChg>
      </pc:sldChg>
      <pc:sldChg chg="delSp modSp new mod">
        <pc:chgData name="James Drew" userId="7bac6938-da9f-4849-b7bb-5bcb1c7aced0" providerId="ADAL" clId="{6EC89FCE-148F-4126-A491-531984856D4C}" dt="2023-02-18T16:08:13.303" v="571" actId="5793"/>
        <pc:sldMkLst>
          <pc:docMk/>
          <pc:sldMk cId="4239412976" sldId="286"/>
        </pc:sldMkLst>
        <pc:spChg chg="del">
          <ac:chgData name="James Drew" userId="7bac6938-da9f-4849-b7bb-5bcb1c7aced0" providerId="ADAL" clId="{6EC89FCE-148F-4126-A491-531984856D4C}" dt="2023-02-18T16:08:02.126" v="565" actId="478"/>
          <ac:spMkLst>
            <pc:docMk/>
            <pc:sldMk cId="4239412976" sldId="286"/>
            <ac:spMk id="2" creationId="{22AFD344-7890-A295-E141-C90BB2D44ACB}"/>
          </ac:spMkLst>
        </pc:spChg>
        <pc:spChg chg="mod">
          <ac:chgData name="James Drew" userId="7bac6938-da9f-4849-b7bb-5bcb1c7aced0" providerId="ADAL" clId="{6EC89FCE-148F-4126-A491-531984856D4C}" dt="2023-02-18T16:08:13.303" v="571" actId="5793"/>
          <ac:spMkLst>
            <pc:docMk/>
            <pc:sldMk cId="4239412976" sldId="286"/>
            <ac:spMk id="3" creationId="{6353D76E-10E3-5AA5-CF08-55637695E8AC}"/>
          </ac:spMkLst>
        </pc:spChg>
      </pc:sldChg>
      <pc:sldChg chg="addSp delSp modSp new mod setBg setClrOvrMap">
        <pc:chgData name="James Drew" userId="7bac6938-da9f-4849-b7bb-5bcb1c7aced0" providerId="ADAL" clId="{6EC89FCE-148F-4126-A491-531984856D4C}" dt="2023-02-18T16:10:57.819" v="644" actId="14100"/>
        <pc:sldMkLst>
          <pc:docMk/>
          <pc:sldMk cId="3370708720" sldId="287"/>
        </pc:sldMkLst>
        <pc:spChg chg="mod">
          <ac:chgData name="James Drew" userId="7bac6938-da9f-4849-b7bb-5bcb1c7aced0" providerId="ADAL" clId="{6EC89FCE-148F-4126-A491-531984856D4C}" dt="2023-02-18T16:10:54.665" v="643" actId="26606"/>
          <ac:spMkLst>
            <pc:docMk/>
            <pc:sldMk cId="3370708720" sldId="287"/>
            <ac:spMk id="2" creationId="{D531CB5F-D651-2D12-8067-A18008213EFE}"/>
          </ac:spMkLst>
        </pc:spChg>
        <pc:spChg chg="mod">
          <ac:chgData name="James Drew" userId="7bac6938-da9f-4849-b7bb-5bcb1c7aced0" providerId="ADAL" clId="{6EC89FCE-148F-4126-A491-531984856D4C}" dt="2023-02-18T16:10:57.819" v="644" actId="14100"/>
          <ac:spMkLst>
            <pc:docMk/>
            <pc:sldMk cId="3370708720" sldId="287"/>
            <ac:spMk id="3" creationId="{6DADE20C-78EC-984A-0F45-CD81B48D3F48}"/>
          </ac:spMkLst>
        </pc:spChg>
        <pc:spChg chg="add del">
          <ac:chgData name="James Drew" userId="7bac6938-da9f-4849-b7bb-5bcb1c7aced0" providerId="ADAL" clId="{6EC89FCE-148F-4126-A491-531984856D4C}" dt="2023-02-18T16:10:54.665" v="643" actId="26606"/>
          <ac:spMkLst>
            <pc:docMk/>
            <pc:sldMk cId="3370708720" sldId="287"/>
            <ac:spMk id="10" creationId="{F541DB91-0B10-46D9-B34B-7BFF9602606D}"/>
          </ac:spMkLst>
        </pc:spChg>
        <pc:spChg chg="add del">
          <ac:chgData name="James Drew" userId="7bac6938-da9f-4849-b7bb-5bcb1c7aced0" providerId="ADAL" clId="{6EC89FCE-148F-4126-A491-531984856D4C}" dt="2023-02-18T16:10:54.665" v="643" actId="26606"/>
          <ac:spMkLst>
            <pc:docMk/>
            <pc:sldMk cId="3370708720" sldId="287"/>
            <ac:spMk id="12" creationId="{9CF7FE1C-8BC5-4B0C-A2BC-93AB72C90FDD}"/>
          </ac:spMkLst>
        </pc:spChg>
        <pc:spChg chg="add">
          <ac:chgData name="James Drew" userId="7bac6938-da9f-4849-b7bb-5bcb1c7aced0" providerId="ADAL" clId="{6EC89FCE-148F-4126-A491-531984856D4C}" dt="2023-02-18T16:10:54.665" v="643" actId="26606"/>
          <ac:spMkLst>
            <pc:docMk/>
            <pc:sldMk cId="3370708720" sldId="287"/>
            <ac:spMk id="17" creationId="{85F55C16-BC21-49EF-A4FF-C3155BB93BD3}"/>
          </ac:spMkLst>
        </pc:spChg>
        <pc:spChg chg="add">
          <ac:chgData name="James Drew" userId="7bac6938-da9f-4849-b7bb-5bcb1c7aced0" providerId="ADAL" clId="{6EC89FCE-148F-4126-A491-531984856D4C}" dt="2023-02-18T16:10:54.665" v="643" actId="26606"/>
          <ac:spMkLst>
            <pc:docMk/>
            <pc:sldMk cId="3370708720" sldId="287"/>
            <ac:spMk id="19" creationId="{0C5F069E-AFE6-4825-8945-46F2918A5019}"/>
          </ac:spMkLst>
        </pc:spChg>
        <pc:picChg chg="add mod">
          <ac:chgData name="James Drew" userId="7bac6938-da9f-4849-b7bb-5bcb1c7aced0" providerId="ADAL" clId="{6EC89FCE-148F-4126-A491-531984856D4C}" dt="2023-02-18T16:10:54.665" v="643" actId="26606"/>
          <ac:picMkLst>
            <pc:docMk/>
            <pc:sldMk cId="3370708720" sldId="287"/>
            <ac:picMk id="7" creationId="{FB6F4472-5F97-5A1D-A9CD-A970FDFDC12E}"/>
          </ac:picMkLst>
        </pc:picChg>
      </pc:sldChg>
      <pc:sldChg chg="delSp modSp new mod">
        <pc:chgData name="James Drew" userId="7bac6938-da9f-4849-b7bb-5bcb1c7aced0" providerId="ADAL" clId="{6EC89FCE-148F-4126-A491-531984856D4C}" dt="2023-02-18T16:11:46.350" v="667" actId="20577"/>
        <pc:sldMkLst>
          <pc:docMk/>
          <pc:sldMk cId="1989372860" sldId="288"/>
        </pc:sldMkLst>
        <pc:spChg chg="del">
          <ac:chgData name="James Drew" userId="7bac6938-da9f-4849-b7bb-5bcb1c7aced0" providerId="ADAL" clId="{6EC89FCE-148F-4126-A491-531984856D4C}" dt="2023-02-18T16:11:16.514" v="650" actId="21"/>
          <ac:spMkLst>
            <pc:docMk/>
            <pc:sldMk cId="1989372860" sldId="288"/>
            <ac:spMk id="2" creationId="{33D6A3F9-3FE8-C9B8-0A7E-1847CED1417D}"/>
          </ac:spMkLst>
        </pc:spChg>
        <pc:spChg chg="mod">
          <ac:chgData name="James Drew" userId="7bac6938-da9f-4849-b7bb-5bcb1c7aced0" providerId="ADAL" clId="{6EC89FCE-148F-4126-A491-531984856D4C}" dt="2023-02-18T16:11:46.350" v="667" actId="20577"/>
          <ac:spMkLst>
            <pc:docMk/>
            <pc:sldMk cId="1989372860" sldId="288"/>
            <ac:spMk id="3" creationId="{79E2A8AE-A1FC-8F9D-2527-C983E648AA3D}"/>
          </ac:spMkLst>
        </pc:spChg>
      </pc:sldChg>
      <pc:sldChg chg="modSp new mod">
        <pc:chgData name="James Drew" userId="7bac6938-da9f-4849-b7bb-5bcb1c7aced0" providerId="ADAL" clId="{6EC89FCE-148F-4126-A491-531984856D4C}" dt="2023-02-18T16:17:19.369" v="781" actId="20577"/>
        <pc:sldMkLst>
          <pc:docMk/>
          <pc:sldMk cId="2104028330" sldId="289"/>
        </pc:sldMkLst>
        <pc:spChg chg="mod">
          <ac:chgData name="James Drew" userId="7bac6938-da9f-4849-b7bb-5bcb1c7aced0" providerId="ADAL" clId="{6EC89FCE-148F-4126-A491-531984856D4C}" dt="2023-02-18T16:17:19.369" v="781" actId="20577"/>
          <ac:spMkLst>
            <pc:docMk/>
            <pc:sldMk cId="2104028330" sldId="289"/>
            <ac:spMk id="2" creationId="{0ADF0A31-F030-2FB8-DEDD-9D147104E86F}"/>
          </ac:spMkLst>
        </pc:spChg>
        <pc:spChg chg="mod">
          <ac:chgData name="James Drew" userId="7bac6938-da9f-4849-b7bb-5bcb1c7aced0" providerId="ADAL" clId="{6EC89FCE-148F-4126-A491-531984856D4C}" dt="2023-02-18T16:12:56.685" v="689" actId="13926"/>
          <ac:spMkLst>
            <pc:docMk/>
            <pc:sldMk cId="2104028330" sldId="289"/>
            <ac:spMk id="3" creationId="{CB8786D6-5469-2C8E-00FA-4DCF1F296AE4}"/>
          </ac:spMkLst>
        </pc:spChg>
      </pc:sldChg>
      <pc:sldChg chg="modSp new mod">
        <pc:chgData name="James Drew" userId="7bac6938-da9f-4849-b7bb-5bcb1c7aced0" providerId="ADAL" clId="{6EC89FCE-148F-4126-A491-531984856D4C}" dt="2023-02-18T16:13:47.752" v="701" actId="20577"/>
        <pc:sldMkLst>
          <pc:docMk/>
          <pc:sldMk cId="2546875657" sldId="290"/>
        </pc:sldMkLst>
        <pc:spChg chg="mod">
          <ac:chgData name="James Drew" userId="7bac6938-da9f-4849-b7bb-5bcb1c7aced0" providerId="ADAL" clId="{6EC89FCE-148F-4126-A491-531984856D4C}" dt="2023-02-18T16:13:41.115" v="698" actId="20577"/>
          <ac:spMkLst>
            <pc:docMk/>
            <pc:sldMk cId="2546875657" sldId="290"/>
            <ac:spMk id="2" creationId="{C7C707F7-2EF9-E201-FDCD-316922C52B3B}"/>
          </ac:spMkLst>
        </pc:spChg>
        <pc:spChg chg="mod">
          <ac:chgData name="James Drew" userId="7bac6938-da9f-4849-b7bb-5bcb1c7aced0" providerId="ADAL" clId="{6EC89FCE-148F-4126-A491-531984856D4C}" dt="2023-02-18T16:13:47.752" v="701" actId="20577"/>
          <ac:spMkLst>
            <pc:docMk/>
            <pc:sldMk cId="2546875657" sldId="290"/>
            <ac:spMk id="3" creationId="{18B325F4-947B-5C45-F298-1B8314937982}"/>
          </ac:spMkLst>
        </pc:spChg>
      </pc:sldChg>
      <pc:sldChg chg="addSp modSp new mod setBg">
        <pc:chgData name="James Drew" userId="7bac6938-da9f-4849-b7bb-5bcb1c7aced0" providerId="ADAL" clId="{6EC89FCE-148F-4126-A491-531984856D4C}" dt="2023-02-18T16:17:08.691" v="778" actId="1076"/>
        <pc:sldMkLst>
          <pc:docMk/>
          <pc:sldMk cId="421234702" sldId="291"/>
        </pc:sldMkLst>
        <pc:spChg chg="mod">
          <ac:chgData name="James Drew" userId="7bac6938-da9f-4849-b7bb-5bcb1c7aced0" providerId="ADAL" clId="{6EC89FCE-148F-4126-A491-531984856D4C}" dt="2023-02-18T16:17:08.691" v="778" actId="1076"/>
          <ac:spMkLst>
            <pc:docMk/>
            <pc:sldMk cId="421234702" sldId="291"/>
            <ac:spMk id="2" creationId="{4565AF56-17AC-B32B-B1A8-0A6DF9239A45}"/>
          </ac:spMkLst>
        </pc:spChg>
        <pc:spChg chg="mod">
          <ac:chgData name="James Drew" userId="7bac6938-da9f-4849-b7bb-5bcb1c7aced0" providerId="ADAL" clId="{6EC89FCE-148F-4126-A491-531984856D4C}" dt="2023-02-18T16:17:00.955" v="777" actId="255"/>
          <ac:spMkLst>
            <pc:docMk/>
            <pc:sldMk cId="421234702" sldId="291"/>
            <ac:spMk id="3" creationId="{6B614053-D26E-B118-E2A2-0F2092CAA438}"/>
          </ac:spMkLst>
        </pc:spChg>
        <pc:spChg chg="add">
          <ac:chgData name="James Drew" userId="7bac6938-da9f-4849-b7bb-5bcb1c7aced0" providerId="ADAL" clId="{6EC89FCE-148F-4126-A491-531984856D4C}" dt="2023-02-18T16:16:37.887" v="772" actId="26606"/>
          <ac:spMkLst>
            <pc:docMk/>
            <pc:sldMk cId="421234702" sldId="291"/>
            <ac:spMk id="8" creationId="{FBE20309-1FB9-4818-BAFA-9C4C0534178B}"/>
          </ac:spMkLst>
        </pc:spChg>
        <pc:spChg chg="add">
          <ac:chgData name="James Drew" userId="7bac6938-da9f-4849-b7bb-5bcb1c7aced0" providerId="ADAL" clId="{6EC89FCE-148F-4126-A491-531984856D4C}" dt="2023-02-18T16:16:37.887" v="772" actId="26606"/>
          <ac:spMkLst>
            <pc:docMk/>
            <pc:sldMk cId="421234702" sldId="291"/>
            <ac:spMk id="10" creationId="{FBD77573-9EF2-4C35-8285-A1CF6FBB0EA5}"/>
          </ac:spMkLst>
        </pc:spChg>
      </pc:sldChg>
      <pc:sldChg chg="delSp modSp new mod">
        <pc:chgData name="James Drew" userId="7bac6938-da9f-4849-b7bb-5bcb1c7aced0" providerId="ADAL" clId="{6EC89FCE-148F-4126-A491-531984856D4C}" dt="2023-02-18T16:16:26.763" v="771" actId="20577"/>
        <pc:sldMkLst>
          <pc:docMk/>
          <pc:sldMk cId="2140389439" sldId="292"/>
        </pc:sldMkLst>
        <pc:spChg chg="del">
          <ac:chgData name="James Drew" userId="7bac6938-da9f-4849-b7bb-5bcb1c7aced0" providerId="ADAL" clId="{6EC89FCE-148F-4126-A491-531984856D4C}" dt="2023-02-18T16:16:12.652" v="762" actId="478"/>
          <ac:spMkLst>
            <pc:docMk/>
            <pc:sldMk cId="2140389439" sldId="292"/>
            <ac:spMk id="2" creationId="{76E99458-4989-5D10-FCCB-C9732745D9C9}"/>
          </ac:spMkLst>
        </pc:spChg>
        <pc:spChg chg="mod">
          <ac:chgData name="James Drew" userId="7bac6938-da9f-4849-b7bb-5bcb1c7aced0" providerId="ADAL" clId="{6EC89FCE-148F-4126-A491-531984856D4C}" dt="2023-02-18T16:16:26.763" v="771" actId="20577"/>
          <ac:spMkLst>
            <pc:docMk/>
            <pc:sldMk cId="2140389439" sldId="292"/>
            <ac:spMk id="3" creationId="{E8C0A1A6-7C11-4BF9-9A2F-8FBBC476391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00921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9208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32167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74943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12171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84537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96482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68509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12350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17989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522401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2/18/2023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86017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2/18/2023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22685675"/>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0" r:id="rId6"/>
    <p:sldLayoutId id="2147483675" r:id="rId7"/>
    <p:sldLayoutId id="2147483676" r:id="rId8"/>
    <p:sldLayoutId id="2147483677" r:id="rId9"/>
    <p:sldLayoutId id="2147483678" r:id="rId10"/>
    <p:sldLayoutId id="2147483679" r:id="rId11"/>
    <p:sldLayoutId id="2147483681"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8B2167D-A780-C2F2-78B7-28D66F31DEFD}"/>
              </a:ext>
            </a:extLst>
          </p:cNvPr>
          <p:cNvPicPr>
            <a:picLocks noChangeAspect="1"/>
          </p:cNvPicPr>
          <p:nvPr/>
        </p:nvPicPr>
        <p:blipFill rotWithShape="1">
          <a:blip r:embed="rId2"/>
          <a:srcRect t="3298" b="16914"/>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42062750-8C3F-29DD-2349-3D38B0A9D314}"/>
              </a:ext>
            </a:extLst>
          </p:cNvPr>
          <p:cNvSpPr>
            <a:spLocks noGrp="1"/>
          </p:cNvSpPr>
          <p:nvPr>
            <p:ph type="ctrTitle"/>
          </p:nvPr>
        </p:nvSpPr>
        <p:spPr>
          <a:xfrm>
            <a:off x="6095999" y="3834174"/>
            <a:ext cx="5257800" cy="1701570"/>
          </a:xfrm>
        </p:spPr>
        <p:txBody>
          <a:bodyPr anchor="b">
            <a:normAutofit/>
          </a:bodyPr>
          <a:lstStyle/>
          <a:p>
            <a:r>
              <a:rPr lang="en-GB" sz="3700" dirty="0"/>
              <a:t>The Role of the Personal Representative</a:t>
            </a:r>
          </a:p>
        </p:txBody>
      </p:sp>
      <p:sp>
        <p:nvSpPr>
          <p:cNvPr id="3" name="Subtitle 2">
            <a:extLst>
              <a:ext uri="{FF2B5EF4-FFF2-40B4-BE49-F238E27FC236}">
                <a16:creationId xmlns:a16="http://schemas.microsoft.com/office/drawing/2014/main" id="{9D1886FA-34F3-0E54-E42B-E21C808219FA}"/>
              </a:ext>
            </a:extLst>
          </p:cNvPr>
          <p:cNvSpPr>
            <a:spLocks noGrp="1"/>
          </p:cNvSpPr>
          <p:nvPr>
            <p:ph type="subTitle" idx="1"/>
          </p:nvPr>
        </p:nvSpPr>
        <p:spPr>
          <a:xfrm>
            <a:off x="551485" y="1298799"/>
            <a:ext cx="5147960" cy="1623915"/>
          </a:xfrm>
        </p:spPr>
        <p:txBody>
          <a:bodyPr>
            <a:noAutofit/>
          </a:bodyPr>
          <a:lstStyle/>
          <a:p>
            <a:pPr>
              <a:lnSpc>
                <a:spcPct val="90000"/>
              </a:lnSpc>
            </a:pPr>
            <a:r>
              <a:rPr lang="en-GB" sz="4400" dirty="0">
                <a:solidFill>
                  <a:srgbClr val="FF0000"/>
                </a:solidFill>
              </a:rPr>
              <a:t>Week 4</a:t>
            </a:r>
          </a:p>
          <a:p>
            <a:pPr>
              <a:lnSpc>
                <a:spcPct val="90000"/>
              </a:lnSpc>
            </a:pPr>
            <a:endParaRPr lang="en-GB" sz="1800" dirty="0">
              <a:solidFill>
                <a:srgbClr val="FF0000"/>
              </a:solidFill>
            </a:endParaRPr>
          </a:p>
          <a:p>
            <a:pPr>
              <a:lnSpc>
                <a:spcPct val="90000"/>
              </a:lnSpc>
            </a:pPr>
            <a:r>
              <a:rPr lang="en-GB" sz="1200" dirty="0">
                <a:solidFill>
                  <a:srgbClr val="FF0000"/>
                </a:solidFill>
              </a:rPr>
              <a:t>James Drew</a:t>
            </a:r>
          </a:p>
        </p:txBody>
      </p:sp>
    </p:spTree>
    <p:extLst>
      <p:ext uri="{BB962C8B-B14F-4D97-AF65-F5344CB8AC3E}">
        <p14:creationId xmlns:p14="http://schemas.microsoft.com/office/powerpoint/2010/main" val="344652726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68B8-4C88-BC78-3D31-807710425AA2}"/>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8FF8D9DC-9C5E-D269-4F50-535070EF67F1}"/>
              </a:ext>
            </a:extLst>
          </p:cNvPr>
          <p:cNvSpPr>
            <a:spLocks noGrp="1"/>
          </p:cNvSpPr>
          <p:nvPr>
            <p:ph idx="1"/>
          </p:nvPr>
        </p:nvSpPr>
        <p:spPr/>
        <p:txBody>
          <a:bodyPr>
            <a:normAutofit fontScale="62500" lnSpcReduction="20000"/>
          </a:bodyPr>
          <a:lstStyle/>
          <a:p>
            <a:pPr marL="0" indent="0">
              <a:buNone/>
            </a:pPr>
            <a:r>
              <a:rPr lang="en-GB" dirty="0"/>
              <a:t>A grant of representation is a court order that names the personal representative (PR) as the individual entitled to administer the deceased’s estate. Consider the grant to be the court order that unlocks the assets of the estate.</a:t>
            </a:r>
          </a:p>
          <a:p>
            <a:pPr marL="0" indent="0">
              <a:buNone/>
            </a:pPr>
            <a:endParaRPr lang="en-GB" dirty="0"/>
          </a:p>
          <a:p>
            <a:pPr marL="0" indent="0">
              <a:buNone/>
            </a:pPr>
            <a:r>
              <a:rPr lang="en-GB" dirty="0"/>
              <a:t>There are three main grants of representation:</a:t>
            </a:r>
          </a:p>
          <a:p>
            <a:endParaRPr lang="en-GB" dirty="0"/>
          </a:p>
          <a:p>
            <a:pPr marL="514350" indent="-514350">
              <a:buFont typeface="+mj-lt"/>
              <a:buAutoNum type="arabicPeriod"/>
            </a:pPr>
            <a:r>
              <a:rPr lang="en-GB" dirty="0"/>
              <a:t>probate – issued to the executors who prove the will;</a:t>
            </a:r>
          </a:p>
          <a:p>
            <a:pPr marL="514350" indent="-514350">
              <a:buFont typeface="+mj-lt"/>
              <a:buAutoNum type="arabicPeriod"/>
            </a:pPr>
            <a:endParaRPr lang="en-GB" dirty="0"/>
          </a:p>
          <a:p>
            <a:pPr marL="514350" indent="-514350">
              <a:buFont typeface="+mj-lt"/>
              <a:buAutoNum type="arabicPeriod"/>
            </a:pPr>
            <a:r>
              <a:rPr lang="en-GB" dirty="0"/>
              <a:t>administration with will annexed – issued to administrators where there is a will but no proving executors (executors willing and able to apply for a grant of probate); and</a:t>
            </a:r>
          </a:p>
          <a:p>
            <a:pPr marL="514350" indent="-514350">
              <a:buFont typeface="+mj-lt"/>
              <a:buAutoNum type="arabicPeriod"/>
            </a:pPr>
            <a:endParaRPr lang="en-GB" dirty="0"/>
          </a:p>
          <a:p>
            <a:pPr marL="514350" indent="-514350">
              <a:buFont typeface="+mj-lt"/>
              <a:buAutoNum type="arabicPeriod"/>
            </a:pPr>
            <a:r>
              <a:rPr lang="en-GB" dirty="0"/>
              <a:t>administration on intestacy – issued to administrators.</a:t>
            </a:r>
          </a:p>
        </p:txBody>
      </p:sp>
    </p:spTree>
    <p:extLst>
      <p:ext uri="{BB962C8B-B14F-4D97-AF65-F5344CB8AC3E}">
        <p14:creationId xmlns:p14="http://schemas.microsoft.com/office/powerpoint/2010/main" val="1099229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36737-9D8F-65DE-A995-E7844D302DC3}"/>
              </a:ext>
            </a:extLst>
          </p:cNvPr>
          <p:cNvSpPr>
            <a:spLocks noGrp="1"/>
          </p:cNvSpPr>
          <p:nvPr>
            <p:ph type="title"/>
          </p:nvPr>
        </p:nvSpPr>
        <p:spPr/>
        <p:txBody>
          <a:bodyPr/>
          <a:lstStyle/>
          <a:p>
            <a:r>
              <a:rPr lang="en-GB" dirty="0"/>
              <a:t>Grant of Probate</a:t>
            </a:r>
          </a:p>
        </p:txBody>
      </p:sp>
      <p:sp>
        <p:nvSpPr>
          <p:cNvPr id="3" name="Content Placeholder 2">
            <a:extLst>
              <a:ext uri="{FF2B5EF4-FFF2-40B4-BE49-F238E27FC236}">
                <a16:creationId xmlns:a16="http://schemas.microsoft.com/office/drawing/2014/main" id="{0ED87243-F4BD-6094-CF37-DB520C81ADD9}"/>
              </a:ext>
            </a:extLst>
          </p:cNvPr>
          <p:cNvSpPr>
            <a:spLocks noGrp="1"/>
          </p:cNvSpPr>
          <p:nvPr>
            <p:ph idx="1"/>
          </p:nvPr>
        </p:nvSpPr>
        <p:spPr/>
        <p:txBody>
          <a:bodyPr/>
          <a:lstStyle/>
          <a:p>
            <a:pPr marL="0" indent="0">
              <a:buNone/>
            </a:pPr>
            <a:r>
              <a:rPr lang="en-GB" dirty="0"/>
              <a:t>Lets take a look at an example of the Old Style and the New Style.</a:t>
            </a:r>
          </a:p>
        </p:txBody>
      </p:sp>
    </p:spTree>
    <p:extLst>
      <p:ext uri="{BB962C8B-B14F-4D97-AF65-F5344CB8AC3E}">
        <p14:creationId xmlns:p14="http://schemas.microsoft.com/office/powerpoint/2010/main" val="1700755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7517"/>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B85F133-9ADB-453B-B16C-02A24499A095}"/>
              </a:ext>
            </a:extLst>
          </p:cNvPr>
          <p:cNvSpPr>
            <a:spLocks noGrp="1"/>
          </p:cNvSpPr>
          <p:nvPr>
            <p:ph type="title"/>
          </p:nvPr>
        </p:nvSpPr>
        <p:spPr>
          <a:xfrm>
            <a:off x="838200" y="713312"/>
            <a:ext cx="3461084" cy="5431376"/>
          </a:xfrm>
        </p:spPr>
        <p:txBody>
          <a:bodyPr>
            <a:normAutofit/>
          </a:bodyPr>
          <a:lstStyle/>
          <a:p>
            <a:r>
              <a:rPr lang="en-GB" sz="3700">
                <a:solidFill>
                  <a:srgbClr val="FFFFFF"/>
                </a:solidFill>
              </a:rPr>
              <a:t>Grant of letter of administration with will annexed </a:t>
            </a:r>
          </a:p>
        </p:txBody>
      </p:sp>
      <p:sp>
        <p:nvSpPr>
          <p:cNvPr id="3" name="Content Placeholder 2">
            <a:extLst>
              <a:ext uri="{FF2B5EF4-FFF2-40B4-BE49-F238E27FC236}">
                <a16:creationId xmlns:a16="http://schemas.microsoft.com/office/drawing/2014/main" id="{E0B4E0D0-CCCB-0984-048B-62499A93A0F1}"/>
              </a:ext>
            </a:extLst>
          </p:cNvPr>
          <p:cNvSpPr>
            <a:spLocks noGrp="1"/>
          </p:cNvSpPr>
          <p:nvPr>
            <p:ph idx="1"/>
          </p:nvPr>
        </p:nvSpPr>
        <p:spPr>
          <a:xfrm>
            <a:off x="6095999" y="713313"/>
            <a:ext cx="5257801" cy="5431376"/>
          </a:xfrm>
        </p:spPr>
        <p:txBody>
          <a:bodyPr anchor="ctr">
            <a:normAutofit/>
          </a:bodyPr>
          <a:lstStyle/>
          <a:p>
            <a:pPr marL="0" indent="0">
              <a:buNone/>
            </a:pPr>
            <a:r>
              <a:rPr lang="en-GB" sz="2000"/>
              <a:t>Example</a:t>
            </a:r>
          </a:p>
          <a:p>
            <a:pPr marL="0" indent="0">
              <a:buNone/>
            </a:pPr>
            <a:endParaRPr lang="en-GB" sz="2000"/>
          </a:p>
          <a:p>
            <a:pPr marL="0" indent="0">
              <a:buNone/>
            </a:pPr>
            <a:r>
              <a:rPr lang="en-GB" sz="2000"/>
              <a:t>Gabriel has died recently and in his safe his family find a homemade will which fails to appoint any executors. While the will is valid, as there are no named executors, when the will is admitted to probate the Probate Registry will issue a grant of letters of administration with will annexed.</a:t>
            </a:r>
          </a:p>
        </p:txBody>
      </p:sp>
    </p:spTree>
    <p:extLst>
      <p:ext uri="{BB962C8B-B14F-4D97-AF65-F5344CB8AC3E}">
        <p14:creationId xmlns:p14="http://schemas.microsoft.com/office/powerpoint/2010/main" val="2826275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7517"/>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77F0DF8-64F4-122A-D6B7-49F0900E7629}"/>
              </a:ext>
            </a:extLst>
          </p:cNvPr>
          <p:cNvSpPr>
            <a:spLocks noGrp="1"/>
          </p:cNvSpPr>
          <p:nvPr>
            <p:ph type="title"/>
          </p:nvPr>
        </p:nvSpPr>
        <p:spPr>
          <a:xfrm>
            <a:off x="838200" y="713312"/>
            <a:ext cx="3461084" cy="5431376"/>
          </a:xfrm>
        </p:spPr>
        <p:txBody>
          <a:bodyPr>
            <a:normAutofit/>
          </a:bodyPr>
          <a:lstStyle/>
          <a:p>
            <a:r>
              <a:rPr lang="en-GB">
                <a:solidFill>
                  <a:srgbClr val="FFFFFF"/>
                </a:solidFill>
              </a:rPr>
              <a:t>Intestacy</a:t>
            </a:r>
          </a:p>
        </p:txBody>
      </p:sp>
      <p:sp>
        <p:nvSpPr>
          <p:cNvPr id="3" name="Content Placeholder 2">
            <a:extLst>
              <a:ext uri="{FF2B5EF4-FFF2-40B4-BE49-F238E27FC236}">
                <a16:creationId xmlns:a16="http://schemas.microsoft.com/office/drawing/2014/main" id="{E4BA1562-05FC-3122-4C4E-DCC4F943DBFE}"/>
              </a:ext>
            </a:extLst>
          </p:cNvPr>
          <p:cNvSpPr>
            <a:spLocks noGrp="1"/>
          </p:cNvSpPr>
          <p:nvPr>
            <p:ph idx="1"/>
          </p:nvPr>
        </p:nvSpPr>
        <p:spPr>
          <a:xfrm>
            <a:off x="6095999" y="713313"/>
            <a:ext cx="5257801" cy="5431376"/>
          </a:xfrm>
        </p:spPr>
        <p:txBody>
          <a:bodyPr anchor="ctr">
            <a:normAutofit/>
          </a:bodyPr>
          <a:lstStyle/>
          <a:p>
            <a:pPr marL="0" indent="0">
              <a:buNone/>
            </a:pPr>
            <a:r>
              <a:rPr lang="en-GB" sz="2000"/>
              <a:t>Example</a:t>
            </a:r>
          </a:p>
          <a:p>
            <a:pPr marL="0" indent="0">
              <a:buNone/>
            </a:pPr>
            <a:endParaRPr lang="en-GB" sz="2000"/>
          </a:p>
          <a:p>
            <a:pPr marL="0" indent="0">
              <a:buNone/>
            </a:pPr>
            <a:r>
              <a:rPr lang="en-GB" sz="2000"/>
              <a:t>Mia died recently without making a will. </a:t>
            </a:r>
          </a:p>
          <a:p>
            <a:pPr marL="0" indent="0">
              <a:buNone/>
            </a:pPr>
            <a:r>
              <a:rPr lang="en-GB" sz="2000"/>
              <a:t>When the application for the grant is made, the Probate Registry will issue a grant of letters of administration.</a:t>
            </a:r>
          </a:p>
        </p:txBody>
      </p:sp>
    </p:spTree>
    <p:extLst>
      <p:ext uri="{BB962C8B-B14F-4D97-AF65-F5344CB8AC3E}">
        <p14:creationId xmlns:p14="http://schemas.microsoft.com/office/powerpoint/2010/main" val="1416992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8D089-F235-E923-E053-13FEA6B17D80}"/>
              </a:ext>
            </a:extLst>
          </p:cNvPr>
          <p:cNvSpPr>
            <a:spLocks noGrp="1"/>
          </p:cNvSpPr>
          <p:nvPr>
            <p:ph type="title"/>
          </p:nvPr>
        </p:nvSpPr>
        <p:spPr/>
        <p:txBody>
          <a:bodyPr/>
          <a:lstStyle/>
          <a:p>
            <a:r>
              <a:rPr lang="en-GB" dirty="0"/>
              <a:t>Executors</a:t>
            </a:r>
          </a:p>
        </p:txBody>
      </p:sp>
      <p:sp>
        <p:nvSpPr>
          <p:cNvPr id="3" name="Content Placeholder 2">
            <a:extLst>
              <a:ext uri="{FF2B5EF4-FFF2-40B4-BE49-F238E27FC236}">
                <a16:creationId xmlns:a16="http://schemas.microsoft.com/office/drawing/2014/main" id="{3FD7BF7F-6FE7-7810-F6B7-5979BF970EB5}"/>
              </a:ext>
            </a:extLst>
          </p:cNvPr>
          <p:cNvSpPr>
            <a:spLocks noGrp="1"/>
          </p:cNvSpPr>
          <p:nvPr>
            <p:ph idx="1"/>
          </p:nvPr>
        </p:nvSpPr>
        <p:spPr>
          <a:xfrm>
            <a:off x="692344" y="1458551"/>
            <a:ext cx="10897536" cy="5034323"/>
          </a:xfrm>
        </p:spPr>
        <p:txBody>
          <a:bodyPr>
            <a:noAutofit/>
          </a:bodyPr>
          <a:lstStyle/>
          <a:p>
            <a:pPr marL="0" indent="0">
              <a:buNone/>
            </a:pPr>
            <a:r>
              <a:rPr lang="en-GB" sz="1600" dirty="0"/>
              <a:t>Executors take their authority from the will, since they are appointed by the will. </a:t>
            </a:r>
          </a:p>
          <a:p>
            <a:pPr marL="0" indent="0">
              <a:buNone/>
            </a:pPr>
            <a:r>
              <a:rPr lang="en-GB" sz="1600" dirty="0"/>
              <a:t>The effect of the grant of probate is to confirm the executor’s authority. Proof of the executor’s authority may be required by the court, by those holding assets of the estate or by those purchasing assets from the executors. </a:t>
            </a:r>
          </a:p>
          <a:p>
            <a:pPr marL="0" indent="0">
              <a:buNone/>
            </a:pPr>
            <a:r>
              <a:rPr lang="en-GB" sz="1600" dirty="0"/>
              <a:t>The only situations in which it is absolutely essential to produce the grant are when it is required by the court and in order to prove title to land. This means that the executors could issue proceedings or exchange contracts for the sale of land prior to the grant, so long as the grant is produced before the action is concluded or the sale is completed. </a:t>
            </a:r>
          </a:p>
          <a:p>
            <a:pPr marL="0" indent="0">
              <a:buNone/>
            </a:pPr>
            <a:r>
              <a:rPr lang="en-GB" sz="1600" dirty="0"/>
              <a:t>Although, in theory, the executors can carry out all acts in the administration of the estate prior to the issue of the grant, apart from obtaining judgment or completing a sale of land, in practice, most institutions holding substantial assets will insist on seeing the grant before money is released.</a:t>
            </a:r>
          </a:p>
          <a:p>
            <a:pPr marL="0" indent="0">
              <a:buNone/>
            </a:pPr>
            <a:r>
              <a:rPr lang="en-GB" sz="1600" dirty="0"/>
              <a:t>The property of the deceased vests in the executors when the deceased dies (s1(3) Administration of Estates Act 1925 (AEA 1925) in relation to real property and personal property (Woolley v Clark [1822]). </a:t>
            </a:r>
          </a:p>
          <a:p>
            <a:pPr marL="0" indent="0">
              <a:buNone/>
            </a:pPr>
            <a:r>
              <a:rPr lang="en-GB" sz="1600" dirty="0"/>
              <a:t>s1(1) provides that the deceased’s estate shall devolve on the deceased’s PRs for the time being, which means that if the PRs change (e.g. on revocation of the original grant), the assets will devolve automatically on the new PRs.</a:t>
            </a:r>
          </a:p>
        </p:txBody>
      </p:sp>
    </p:spTree>
    <p:extLst>
      <p:ext uri="{BB962C8B-B14F-4D97-AF65-F5344CB8AC3E}">
        <p14:creationId xmlns:p14="http://schemas.microsoft.com/office/powerpoint/2010/main" val="486052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A8E0-F879-9245-54BA-89A737255361}"/>
              </a:ext>
            </a:extLst>
          </p:cNvPr>
          <p:cNvSpPr>
            <a:spLocks noGrp="1"/>
          </p:cNvSpPr>
          <p:nvPr>
            <p:ph type="title"/>
          </p:nvPr>
        </p:nvSpPr>
        <p:spPr>
          <a:xfrm>
            <a:off x="3901160" y="314637"/>
            <a:ext cx="4833324" cy="1026109"/>
          </a:xfrm>
        </p:spPr>
        <p:txBody>
          <a:bodyPr/>
          <a:lstStyle/>
          <a:p>
            <a:r>
              <a:rPr lang="en-GB" dirty="0"/>
              <a:t>Administration </a:t>
            </a:r>
          </a:p>
        </p:txBody>
      </p:sp>
      <p:sp>
        <p:nvSpPr>
          <p:cNvPr id="3" name="Content Placeholder 2">
            <a:extLst>
              <a:ext uri="{FF2B5EF4-FFF2-40B4-BE49-F238E27FC236}">
                <a16:creationId xmlns:a16="http://schemas.microsoft.com/office/drawing/2014/main" id="{8F002BCF-FB44-FFF5-144D-37CCB631A1CC}"/>
              </a:ext>
            </a:extLst>
          </p:cNvPr>
          <p:cNvSpPr>
            <a:spLocks noGrp="1"/>
          </p:cNvSpPr>
          <p:nvPr>
            <p:ph idx="1"/>
          </p:nvPr>
        </p:nvSpPr>
        <p:spPr>
          <a:xfrm>
            <a:off x="415125" y="1206109"/>
            <a:ext cx="11371097" cy="5211519"/>
          </a:xfrm>
        </p:spPr>
        <p:txBody>
          <a:bodyPr>
            <a:noAutofit/>
          </a:bodyPr>
          <a:lstStyle/>
          <a:p>
            <a:pPr marL="0" indent="0">
              <a:buNone/>
            </a:pPr>
            <a:r>
              <a:rPr lang="en-GB" sz="1600" dirty="0"/>
              <a:t>Administrators derive their authority from the grant, whether or not there was a will, so have no authority to act until the issue of the grant. On the death of the deceased, the estate vests in the Public Trustee (s9(1) AEA 1925, as amended by s14 Law of Property (Miscellaneous Provisions) Act 1994). It follows that, until the grant is issued, the administrators have power to do only what is necessary to obtain the grant.</a:t>
            </a:r>
          </a:p>
          <a:p>
            <a:pPr marL="0" indent="0">
              <a:buNone/>
            </a:pPr>
            <a:endParaRPr lang="en-GB" sz="1600" dirty="0"/>
          </a:p>
          <a:p>
            <a:pPr marL="0" indent="0">
              <a:buNone/>
            </a:pPr>
            <a:r>
              <a:rPr lang="en-GB" sz="1600" dirty="0"/>
              <a:t>Once the grant has been issued, the doctrine of relation back may apply to protect the lawful acts of the administrators. This would permit the administrators to sue for trespass to the deceased’s land or to sue for recovery of any of the deceased’s assets which have been misappropriated by a third party. This doctrine is limited to action taken to protect the estate. In </a:t>
            </a:r>
            <a:r>
              <a:rPr lang="en-GB" sz="1600" dirty="0" err="1"/>
              <a:t>Ingall</a:t>
            </a:r>
            <a:r>
              <a:rPr lang="en-GB" sz="1600" dirty="0"/>
              <a:t> v Moran [1944] the prospective administrator issued proceedings to recover damages under the Fatal Accidents Acts in respect of the deceased’s death in a motor accident. It was held that the later issue of the grant did not validate the issue of the proceedings because they were not issued for the protection of the estate and so the action was struck out. The action could have been validly commenced under a limited grant taken out prior to the proceedings.</a:t>
            </a:r>
          </a:p>
          <a:p>
            <a:pPr marL="0" indent="0">
              <a:buNone/>
            </a:pPr>
            <a:endParaRPr lang="en-GB" sz="1600" dirty="0"/>
          </a:p>
          <a:p>
            <a:pPr marL="0" indent="0">
              <a:buNone/>
            </a:pPr>
            <a:r>
              <a:rPr lang="en-GB" sz="1600" dirty="0"/>
              <a:t>In Milburn-Snell and Others v Evans [2011] the Court of Appeal upheld this principle by striking out an action started before a grant had been obtained by the daughters of a deceased who claimed as his “administrators” acting on behalf of his estate. Furthermore, because the proceedings were a nullity from the outset, the court refused to allow the pleadings to be amended using a provision in the Civil Procedure Rules 1998 (CPR), which was available only where proceedings had been validly constituted.</a:t>
            </a:r>
          </a:p>
        </p:txBody>
      </p:sp>
    </p:spTree>
    <p:extLst>
      <p:ext uri="{BB962C8B-B14F-4D97-AF65-F5344CB8AC3E}">
        <p14:creationId xmlns:p14="http://schemas.microsoft.com/office/powerpoint/2010/main" val="3324325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7517"/>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FE13F0A-5DA7-368E-9742-62CFABB50E30}"/>
              </a:ext>
            </a:extLst>
          </p:cNvPr>
          <p:cNvSpPr>
            <a:spLocks noGrp="1"/>
          </p:cNvSpPr>
          <p:nvPr>
            <p:ph type="title"/>
          </p:nvPr>
        </p:nvSpPr>
        <p:spPr>
          <a:xfrm>
            <a:off x="838200" y="713312"/>
            <a:ext cx="3461084" cy="5431376"/>
          </a:xfrm>
        </p:spPr>
        <p:txBody>
          <a:bodyPr>
            <a:normAutofit/>
          </a:bodyPr>
          <a:lstStyle/>
          <a:p>
            <a:r>
              <a:rPr lang="en-GB">
                <a:solidFill>
                  <a:srgbClr val="FFFFFF"/>
                </a:solidFill>
              </a:rPr>
              <a:t>Question….</a:t>
            </a:r>
          </a:p>
        </p:txBody>
      </p:sp>
      <p:sp>
        <p:nvSpPr>
          <p:cNvPr id="3" name="Content Placeholder 2">
            <a:extLst>
              <a:ext uri="{FF2B5EF4-FFF2-40B4-BE49-F238E27FC236}">
                <a16:creationId xmlns:a16="http://schemas.microsoft.com/office/drawing/2014/main" id="{34309277-2CF4-A3B1-25CC-BAE87D8A75A9}"/>
              </a:ext>
            </a:extLst>
          </p:cNvPr>
          <p:cNvSpPr>
            <a:spLocks noGrp="1"/>
          </p:cNvSpPr>
          <p:nvPr>
            <p:ph idx="1"/>
          </p:nvPr>
        </p:nvSpPr>
        <p:spPr>
          <a:xfrm>
            <a:off x="5629275" y="713313"/>
            <a:ext cx="5724525" cy="5431376"/>
          </a:xfrm>
        </p:spPr>
        <p:txBody>
          <a:bodyPr anchor="ctr">
            <a:normAutofit/>
          </a:bodyPr>
          <a:lstStyle/>
          <a:p>
            <a:pPr marL="0" indent="0">
              <a:buNone/>
            </a:pPr>
            <a:r>
              <a:rPr lang="en-GB" sz="2000" dirty="0"/>
              <a:t>Do you think it is right that an administrator has to wait until obtaining the grant before they can act, while an executor can act as soon as the testator dies? </a:t>
            </a:r>
          </a:p>
          <a:p>
            <a:pPr marL="0" indent="0">
              <a:buNone/>
            </a:pPr>
            <a:endParaRPr lang="en-GB" sz="2000" dirty="0"/>
          </a:p>
          <a:p>
            <a:pPr marL="0" indent="0">
              <a:buNone/>
            </a:pPr>
            <a:r>
              <a:rPr lang="en-GB" sz="2000" dirty="0"/>
              <a:t>Why do you think there is this distinction between the two types of PR?</a:t>
            </a:r>
          </a:p>
        </p:txBody>
      </p:sp>
    </p:spTree>
    <p:extLst>
      <p:ext uri="{BB962C8B-B14F-4D97-AF65-F5344CB8AC3E}">
        <p14:creationId xmlns:p14="http://schemas.microsoft.com/office/powerpoint/2010/main" val="3767673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30F51-BA96-B1BC-9AF3-9FE86776D60F}"/>
              </a:ext>
            </a:extLst>
          </p:cNvPr>
          <p:cNvSpPr>
            <a:spLocks noGrp="1"/>
          </p:cNvSpPr>
          <p:nvPr>
            <p:ph type="title"/>
          </p:nvPr>
        </p:nvSpPr>
        <p:spPr/>
        <p:txBody>
          <a:bodyPr>
            <a:normAutofit/>
          </a:bodyPr>
          <a:lstStyle/>
          <a:p>
            <a:r>
              <a:rPr lang="en-GB" sz="3600" dirty="0"/>
              <a:t>Powers, duties and liabilities of personal representatives</a:t>
            </a:r>
          </a:p>
        </p:txBody>
      </p:sp>
      <p:sp>
        <p:nvSpPr>
          <p:cNvPr id="3" name="Content Placeholder 2">
            <a:extLst>
              <a:ext uri="{FF2B5EF4-FFF2-40B4-BE49-F238E27FC236}">
                <a16:creationId xmlns:a16="http://schemas.microsoft.com/office/drawing/2014/main" id="{AB6A4863-83B5-F150-F5AF-F0FE6D20BF55}"/>
              </a:ext>
            </a:extLst>
          </p:cNvPr>
          <p:cNvSpPr>
            <a:spLocks noGrp="1"/>
          </p:cNvSpPr>
          <p:nvPr>
            <p:ph idx="1"/>
          </p:nvPr>
        </p:nvSpPr>
        <p:spPr>
          <a:xfrm>
            <a:off x="269271" y="1690688"/>
            <a:ext cx="11084529" cy="4481512"/>
          </a:xfrm>
        </p:spPr>
        <p:txBody>
          <a:bodyPr>
            <a:normAutofit fontScale="77500" lnSpcReduction="20000"/>
          </a:bodyPr>
          <a:lstStyle/>
          <a:p>
            <a:pPr marL="0" indent="0">
              <a:buNone/>
            </a:pPr>
            <a:r>
              <a:rPr lang="en-GB" dirty="0">
                <a:highlight>
                  <a:srgbClr val="FFFF00"/>
                </a:highlight>
              </a:rPr>
              <a:t>s25 Administration of Estates Act 1925</a:t>
            </a:r>
          </a:p>
          <a:p>
            <a:pPr marL="0" indent="0">
              <a:buNone/>
            </a:pPr>
            <a:endParaRPr lang="en-GB" dirty="0"/>
          </a:p>
          <a:p>
            <a:pPr marL="0" indent="0">
              <a:buNone/>
            </a:pPr>
            <a:r>
              <a:rPr lang="en-GB" dirty="0"/>
              <a:t>The duties of the PRs are set out in s25 AEA 1925 (as amended by s9 Administration of Estates Act 1971 (AEA 1971)) and in the Trustee Act 2000 (TA 2000). These duties must be performed with due diligence, and s1 TA 2000 imposes a duty to exercise such care and skill as is reasonable in the circumstances.</a:t>
            </a:r>
          </a:p>
          <a:p>
            <a:endParaRPr lang="en-GB" dirty="0"/>
          </a:p>
          <a:p>
            <a:pPr marL="0" indent="0">
              <a:buNone/>
            </a:pPr>
            <a:r>
              <a:rPr lang="en-GB" dirty="0"/>
              <a:t>In general, the duties of a PR are:</a:t>
            </a:r>
          </a:p>
          <a:p>
            <a:pPr marL="514350" indent="-514350">
              <a:buFont typeface="+mj-lt"/>
              <a:buAutoNum type="arabicPeriod"/>
            </a:pPr>
            <a:r>
              <a:rPr lang="en-GB" dirty="0"/>
              <a:t>to collect and safeguard the assets;</a:t>
            </a:r>
          </a:p>
          <a:p>
            <a:pPr marL="514350" indent="-514350">
              <a:buFont typeface="+mj-lt"/>
              <a:buAutoNum type="arabicPeriod"/>
            </a:pPr>
            <a:r>
              <a:rPr lang="en-GB" dirty="0"/>
              <a:t>to pay the debts of the deceased</a:t>
            </a:r>
          </a:p>
          <a:p>
            <a:pPr marL="514350" indent="-514350">
              <a:buFont typeface="+mj-lt"/>
              <a:buAutoNum type="arabicPeriod"/>
            </a:pPr>
            <a:r>
              <a:rPr lang="en-GB" dirty="0"/>
              <a:t>to distribute the estate to the beneficiaries correctly entitled.</a:t>
            </a:r>
          </a:p>
        </p:txBody>
      </p:sp>
    </p:spTree>
    <p:extLst>
      <p:ext uri="{BB962C8B-B14F-4D97-AF65-F5344CB8AC3E}">
        <p14:creationId xmlns:p14="http://schemas.microsoft.com/office/powerpoint/2010/main" val="354282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D3BD88-8051-FF59-6B49-4748F36D5643}"/>
              </a:ext>
            </a:extLst>
          </p:cNvPr>
          <p:cNvSpPr>
            <a:spLocks noGrp="1"/>
          </p:cNvSpPr>
          <p:nvPr>
            <p:ph idx="1"/>
          </p:nvPr>
        </p:nvSpPr>
        <p:spPr>
          <a:xfrm>
            <a:off x="230002" y="162685"/>
            <a:ext cx="11643343" cy="6383588"/>
          </a:xfrm>
        </p:spPr>
        <p:txBody>
          <a:bodyPr>
            <a:noAutofit/>
          </a:bodyPr>
          <a:lstStyle/>
          <a:p>
            <a:pPr marL="0" indent="0">
              <a:buNone/>
            </a:pPr>
            <a:endParaRPr lang="en-GB" sz="1600" dirty="0">
              <a:highlight>
                <a:srgbClr val="FFFF00"/>
              </a:highlight>
            </a:endParaRPr>
          </a:p>
          <a:p>
            <a:pPr marL="0" indent="0">
              <a:buNone/>
            </a:pPr>
            <a:r>
              <a:rPr lang="en-GB" sz="1600" dirty="0">
                <a:highlight>
                  <a:srgbClr val="FFFF00"/>
                </a:highlight>
              </a:rPr>
              <a:t>s25(1) AEA 1925 </a:t>
            </a:r>
            <a:r>
              <a:rPr lang="en-GB" sz="1600" dirty="0"/>
              <a:t>imposes the duty to collect and get in the real and personal estate of the deceased and administer it according to law. </a:t>
            </a:r>
          </a:p>
          <a:p>
            <a:pPr marL="0" indent="0">
              <a:buNone/>
            </a:pPr>
            <a:r>
              <a:rPr lang="en-GB" sz="1600" dirty="0"/>
              <a:t>The assets must be collected by taking legal action, if need be. This would include suing for recovery of debts owed to the deceased. They must collect the assets as soon as reasonably possible, although secured debts need not be collected immediately if the security is adequate, unless the money is required for payment of debts. This duty relates only to those assets that devolve on the PRs.</a:t>
            </a:r>
          </a:p>
          <a:p>
            <a:endParaRPr lang="en-GB" sz="1600" dirty="0"/>
          </a:p>
          <a:p>
            <a:pPr marL="0" indent="0">
              <a:buNone/>
            </a:pPr>
            <a:r>
              <a:rPr lang="en-GB" sz="1600" dirty="0"/>
              <a:t>How far a beneficiary can insist on a PR litigating on their behalf was considered in </a:t>
            </a:r>
            <a:r>
              <a:rPr lang="en-GB" sz="1600" dirty="0">
                <a:highlight>
                  <a:srgbClr val="FFFF00"/>
                </a:highlight>
              </a:rPr>
              <a:t>Re Clough-Taylor, Coutts &amp; Co v Banks [2003]. </a:t>
            </a:r>
          </a:p>
          <a:p>
            <a:pPr marL="0" indent="0">
              <a:buNone/>
            </a:pPr>
            <a:r>
              <a:rPr lang="en-GB" sz="1600" dirty="0"/>
              <a:t>The deceased had been an artist. A friend removed a screen from the deceased’s house after her death, claiming that she had given it to him during her lifetime. The first defendant claimed that it had belonged to the deceased at the date of her death and therefore passed to the first defendant under the deceased’s will. She also claimed that the executor bank was under a duty, by virtue of s25 AEA 1925, to take proceedings to recover the screen. </a:t>
            </a:r>
          </a:p>
          <a:p>
            <a:pPr marL="0" indent="0">
              <a:buNone/>
            </a:pPr>
            <a:r>
              <a:rPr lang="en-GB" sz="1600" dirty="0"/>
              <a:t>The court held that the executor was entitled not to commence a claim against the deceased’s friend given that there was a real risk that it would be unsuccessful, incurring significant costs for the estate. Instead, the executor could assign the screen and the claim itself to the first defendant (the specific beneficiary of the screen). </a:t>
            </a:r>
          </a:p>
          <a:p>
            <a:pPr marL="0" indent="0">
              <a:buNone/>
            </a:pPr>
            <a:r>
              <a:rPr lang="en-GB" sz="1600" dirty="0"/>
              <a:t>The first defendant would then be able to make the claim but would bear the financial risk of losing.</a:t>
            </a:r>
          </a:p>
        </p:txBody>
      </p:sp>
    </p:spTree>
    <p:extLst>
      <p:ext uri="{BB962C8B-B14F-4D97-AF65-F5344CB8AC3E}">
        <p14:creationId xmlns:p14="http://schemas.microsoft.com/office/powerpoint/2010/main" val="2181972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78E9E-F0A4-DB5A-6A6C-D01757F516C0}"/>
              </a:ext>
            </a:extLst>
          </p:cNvPr>
          <p:cNvSpPr>
            <a:spLocks noGrp="1"/>
          </p:cNvSpPr>
          <p:nvPr>
            <p:ph type="title"/>
          </p:nvPr>
        </p:nvSpPr>
        <p:spPr/>
        <p:txBody>
          <a:bodyPr/>
          <a:lstStyle/>
          <a:p>
            <a:r>
              <a:rPr lang="en-GB" dirty="0"/>
              <a:t>Collection of assets</a:t>
            </a:r>
            <a:br>
              <a:rPr lang="en-GB" dirty="0"/>
            </a:br>
            <a:endParaRPr lang="en-GB" dirty="0"/>
          </a:p>
        </p:txBody>
      </p:sp>
      <p:sp>
        <p:nvSpPr>
          <p:cNvPr id="3" name="Content Placeholder 2">
            <a:extLst>
              <a:ext uri="{FF2B5EF4-FFF2-40B4-BE49-F238E27FC236}">
                <a16:creationId xmlns:a16="http://schemas.microsoft.com/office/drawing/2014/main" id="{B37F58C3-3DAC-1321-0784-819C16FE58A5}"/>
              </a:ext>
            </a:extLst>
          </p:cNvPr>
          <p:cNvSpPr>
            <a:spLocks noGrp="1"/>
          </p:cNvSpPr>
          <p:nvPr>
            <p:ph idx="1"/>
          </p:nvPr>
        </p:nvSpPr>
        <p:spPr>
          <a:xfrm>
            <a:off x="429491" y="1371600"/>
            <a:ext cx="10924309" cy="4800600"/>
          </a:xfrm>
        </p:spPr>
        <p:txBody>
          <a:bodyPr>
            <a:normAutofit/>
          </a:bodyPr>
          <a:lstStyle/>
          <a:p>
            <a:pPr marL="0" indent="0">
              <a:buNone/>
            </a:pPr>
            <a:r>
              <a:rPr lang="en-GB" dirty="0"/>
              <a:t>s1(1) AEA 1925 provides that land owned by the deceased will devolve on his PRs (i.e. give them the legal right to control) unless the deceased’s interest came to an end on their death; this is also generally true of assets other than land. </a:t>
            </a:r>
          </a:p>
          <a:p>
            <a:pPr marL="0" indent="0">
              <a:buNone/>
            </a:pPr>
            <a:r>
              <a:rPr lang="en-GB" dirty="0"/>
              <a:t>Applying this rule means that certain property in which the deceased had an interest or connection at their death will not devolve on the PRs. If property does not devolve on them, they do not have any duty to collect it because it will not pass under the terms of the deceased’s will or intestacy.</a:t>
            </a:r>
          </a:p>
        </p:txBody>
      </p:sp>
    </p:spTree>
    <p:extLst>
      <p:ext uri="{BB962C8B-B14F-4D97-AF65-F5344CB8AC3E}">
        <p14:creationId xmlns:p14="http://schemas.microsoft.com/office/powerpoint/2010/main" val="403051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0E5547-97D8-08B7-ED9F-2212FC4ED50C}"/>
              </a:ext>
            </a:extLst>
          </p:cNvPr>
          <p:cNvSpPr txBox="1"/>
          <p:nvPr/>
        </p:nvSpPr>
        <p:spPr>
          <a:xfrm>
            <a:off x="277091" y="228600"/>
            <a:ext cx="11617036" cy="6511707"/>
          </a:xfrm>
          <a:prstGeom prst="rect">
            <a:avLst/>
          </a:prstGeom>
          <a:noFill/>
        </p:spPr>
        <p:txBody>
          <a:bodyPr wrap="square">
            <a:spAutoFit/>
          </a:bodyPr>
          <a:lstStyle/>
          <a:p>
            <a:r>
              <a:rPr lang="en-GB" b="1" dirty="0">
                <a:highlight>
                  <a:srgbClr val="FFFF00"/>
                </a:highlight>
              </a:rPr>
              <a:t>Property that does not devolve on the PRs includes the following.</a:t>
            </a:r>
          </a:p>
          <a:p>
            <a:endParaRPr lang="en-GB" dirty="0"/>
          </a:p>
          <a:p>
            <a:r>
              <a:rPr lang="en-GB" dirty="0"/>
              <a:t>(1) Property held by the deceased as a beneficial joint tenant – provided that there has been no severance, the property will pass to the survivor under the right of survivorship. If the property is held as tenants in common in equity, then, on the death of the deceased, the deceased’s severable share passes to the PRs.</a:t>
            </a:r>
          </a:p>
          <a:p>
            <a:endParaRPr lang="en-GB" dirty="0"/>
          </a:p>
          <a:p>
            <a:r>
              <a:rPr lang="en-GB" dirty="0"/>
              <a:t>(2) Property held or enjoyed by the deceased under a life tenancy – where the deceased was a life tenant, the property will devolve according to the terms of the trust instrument and not to the deceased’s PRs.</a:t>
            </a:r>
          </a:p>
          <a:p>
            <a:endParaRPr lang="en-GB" dirty="0"/>
          </a:p>
          <a:p>
            <a:r>
              <a:rPr lang="en-GB" dirty="0"/>
              <a:t>(3) Property which is the subject matter of a </a:t>
            </a:r>
            <a:r>
              <a:rPr lang="en-GB" dirty="0" err="1"/>
              <a:t>donatio</a:t>
            </a:r>
            <a:r>
              <a:rPr lang="en-GB" dirty="0"/>
              <a:t> mortis causa – this is held on trust by the </a:t>
            </a:r>
            <a:r>
              <a:rPr lang="en-GB" dirty="0" err="1"/>
              <a:t>donee</a:t>
            </a:r>
            <a:r>
              <a:rPr lang="en-GB" dirty="0"/>
              <a:t> until the donor dies.</a:t>
            </a:r>
          </a:p>
          <a:p>
            <a:endParaRPr lang="en-GB" dirty="0"/>
          </a:p>
          <a:p>
            <a:r>
              <a:rPr lang="en-GB" dirty="0"/>
              <a:t>(4) Money arising under insurance policies on the life of the deceased but written in favour of others, either by means of the implied trust under s11 Married Women’s Property Act 1882 or by means of an express trust, which beneficiary named without the need for a grant of representation.</a:t>
            </a:r>
          </a:p>
          <a:p>
            <a:endParaRPr lang="en-GB" dirty="0"/>
          </a:p>
          <a:p>
            <a:r>
              <a:rPr lang="en-GB" dirty="0"/>
              <a:t>(5) Lump sum payments under the deceased’s pension scheme (the death in service benefit) – such schemes are generally discretionary, and the pension money is paid directly to those nominated by the deceased.</a:t>
            </a:r>
          </a:p>
          <a:p>
            <a:endParaRPr lang="en-GB" dirty="0"/>
          </a:p>
          <a:p>
            <a:r>
              <a:rPr lang="en-GB" dirty="0"/>
              <a:t>(6) Foreign property.</a:t>
            </a:r>
          </a:p>
        </p:txBody>
      </p:sp>
    </p:spTree>
    <p:extLst>
      <p:ext uri="{BB962C8B-B14F-4D97-AF65-F5344CB8AC3E}">
        <p14:creationId xmlns:p14="http://schemas.microsoft.com/office/powerpoint/2010/main" val="3664227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0BEB7C-3C14-558D-8A38-C0C41EA0803F}"/>
              </a:ext>
            </a:extLst>
          </p:cNvPr>
          <p:cNvSpPr txBox="1"/>
          <p:nvPr/>
        </p:nvSpPr>
        <p:spPr>
          <a:xfrm>
            <a:off x="471055" y="450274"/>
            <a:ext cx="11125199" cy="5632311"/>
          </a:xfrm>
          <a:prstGeom prst="rect">
            <a:avLst/>
          </a:prstGeom>
          <a:noFill/>
        </p:spPr>
        <p:txBody>
          <a:bodyPr wrap="square">
            <a:spAutoFit/>
          </a:bodyPr>
          <a:lstStyle/>
          <a:p>
            <a:r>
              <a:rPr lang="en-GB" dirty="0">
                <a:highlight>
                  <a:srgbClr val="FFFF00"/>
                </a:highlight>
              </a:rPr>
              <a:t>Under s15 Trustee Act 1925 (TA 1925), </a:t>
            </a:r>
            <a:r>
              <a:rPr lang="en-GB" dirty="0"/>
              <a:t>PRs have wide powers to compound liabilities or compromise claims. These include powers to:</a:t>
            </a:r>
          </a:p>
          <a:p>
            <a:endParaRPr lang="en-GB" dirty="0"/>
          </a:p>
          <a:p>
            <a:pPr marL="342900" indent="-342900">
              <a:buFont typeface="+mj-lt"/>
              <a:buAutoNum type="arabicPeriod"/>
            </a:pPr>
            <a:r>
              <a:rPr lang="en-GB" dirty="0"/>
              <a:t>accept any property, real or personal, before the time at which it is transferable or payable;</a:t>
            </a:r>
          </a:p>
          <a:p>
            <a:pPr marL="342900" indent="-342900">
              <a:buFont typeface="+mj-lt"/>
              <a:buAutoNum type="arabicPeriod"/>
            </a:pPr>
            <a:endParaRPr lang="en-GB" dirty="0"/>
          </a:p>
          <a:p>
            <a:pPr marL="342900" indent="-342900">
              <a:buFont typeface="+mj-lt"/>
              <a:buAutoNum type="arabicPeriod"/>
            </a:pPr>
            <a:r>
              <a:rPr lang="en-GB" dirty="0"/>
              <a:t>pay or allow any debt or claim on any evidence that they think sufficient;</a:t>
            </a:r>
          </a:p>
          <a:p>
            <a:pPr marL="342900" indent="-342900">
              <a:buFont typeface="+mj-lt"/>
              <a:buAutoNum type="arabicPeriod"/>
            </a:pPr>
            <a:endParaRPr lang="en-GB" dirty="0"/>
          </a:p>
          <a:p>
            <a:pPr marL="342900" indent="-342900">
              <a:buFont typeface="+mj-lt"/>
              <a:buAutoNum type="arabicPeriod"/>
            </a:pPr>
            <a:r>
              <a:rPr lang="en-GB" dirty="0"/>
              <a:t>accept any composition (agreement with a debtor) or security (item of value handed over pending payment of a debt), real or personal, for any property claimed;</a:t>
            </a:r>
          </a:p>
          <a:p>
            <a:pPr marL="342900" indent="-342900">
              <a:buFont typeface="+mj-lt"/>
              <a:buAutoNum type="arabicPeriod"/>
            </a:pPr>
            <a:endParaRPr lang="en-GB" dirty="0"/>
          </a:p>
          <a:p>
            <a:pPr marL="342900" indent="-342900">
              <a:buFont typeface="+mj-lt"/>
              <a:buAutoNum type="arabicPeriod"/>
            </a:pPr>
            <a:r>
              <a:rPr lang="en-GB" dirty="0"/>
              <a:t>allow time for payment of any debt;</a:t>
            </a:r>
          </a:p>
          <a:p>
            <a:pPr marL="342900" indent="-342900">
              <a:buFont typeface="+mj-lt"/>
              <a:buAutoNum type="arabicPeriod"/>
            </a:pPr>
            <a:endParaRPr lang="en-GB" dirty="0"/>
          </a:p>
          <a:p>
            <a:pPr marL="342900" indent="-342900">
              <a:buFont typeface="+mj-lt"/>
              <a:buAutoNum type="arabicPeriod"/>
            </a:pPr>
            <a:r>
              <a:rPr lang="en-GB" dirty="0"/>
              <a:t>compromise, compound, abandon, submit to arbitration, or otherwise settle any debt, account, claim, or thing whatever relating to the estate.</a:t>
            </a:r>
          </a:p>
          <a:p>
            <a:endParaRPr lang="en-GB" dirty="0"/>
          </a:p>
          <a:p>
            <a:r>
              <a:rPr lang="en-GB" dirty="0"/>
              <a:t>The exercise of the discretion under s15 must be active. A PR who has failed to collect a debt owing to negligence or carelessness cannot rely upon s15 for protection from liability.</a:t>
            </a:r>
          </a:p>
          <a:p>
            <a:endParaRPr lang="en-GB" dirty="0"/>
          </a:p>
          <a:p>
            <a:r>
              <a:rPr lang="en-GB" dirty="0"/>
              <a:t>Once the PRs have collected in the assets, they owe a duty to take reasonable care to preserve them. This means that they should consider exercising their power to insure.</a:t>
            </a:r>
          </a:p>
        </p:txBody>
      </p:sp>
    </p:spTree>
    <p:extLst>
      <p:ext uri="{BB962C8B-B14F-4D97-AF65-F5344CB8AC3E}">
        <p14:creationId xmlns:p14="http://schemas.microsoft.com/office/powerpoint/2010/main" val="2435970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6469F-1197-92B1-E598-61740BCB92BD}"/>
              </a:ext>
            </a:extLst>
          </p:cNvPr>
          <p:cNvSpPr>
            <a:spLocks noGrp="1"/>
          </p:cNvSpPr>
          <p:nvPr>
            <p:ph type="title"/>
          </p:nvPr>
        </p:nvSpPr>
        <p:spPr>
          <a:xfrm>
            <a:off x="838200" y="365125"/>
            <a:ext cx="5811982" cy="833293"/>
          </a:xfrm>
        </p:spPr>
        <p:txBody>
          <a:bodyPr/>
          <a:lstStyle/>
          <a:p>
            <a:r>
              <a:rPr lang="en-GB" dirty="0"/>
              <a:t>Payment of debts</a:t>
            </a:r>
          </a:p>
        </p:txBody>
      </p:sp>
      <p:sp>
        <p:nvSpPr>
          <p:cNvPr id="3" name="Content Placeholder 2">
            <a:extLst>
              <a:ext uri="{FF2B5EF4-FFF2-40B4-BE49-F238E27FC236}">
                <a16:creationId xmlns:a16="http://schemas.microsoft.com/office/drawing/2014/main" id="{5A2215A0-FF08-95E9-AC3A-F926B1BD6E0B}"/>
              </a:ext>
            </a:extLst>
          </p:cNvPr>
          <p:cNvSpPr>
            <a:spLocks noGrp="1"/>
          </p:cNvSpPr>
          <p:nvPr>
            <p:ph idx="1"/>
          </p:nvPr>
        </p:nvSpPr>
        <p:spPr>
          <a:xfrm>
            <a:off x="290945" y="1101435"/>
            <a:ext cx="11062855" cy="5458691"/>
          </a:xfrm>
        </p:spPr>
        <p:txBody>
          <a:bodyPr>
            <a:noAutofit/>
          </a:bodyPr>
          <a:lstStyle/>
          <a:p>
            <a:pPr marL="0" indent="0">
              <a:buNone/>
            </a:pPr>
            <a:r>
              <a:rPr lang="en-GB" sz="1400" dirty="0"/>
              <a:t>It is the responsibility of the PRs to pay the funeral expenses, testamentary and administration expenses, and debts and liabilities incurred by the deceased in their lifetime.</a:t>
            </a:r>
          </a:p>
          <a:p>
            <a:endParaRPr lang="en-GB" sz="1400" dirty="0"/>
          </a:p>
          <a:p>
            <a:pPr marL="0" indent="0">
              <a:buNone/>
            </a:pPr>
            <a:r>
              <a:rPr lang="en-GB" sz="1400" dirty="0"/>
              <a:t>The PRs must be aware of which assets are available to them for the payment of debts. These are defined in s32(1) AEA 1925 and include:</a:t>
            </a:r>
          </a:p>
          <a:p>
            <a:pPr marL="0" indent="0">
              <a:buNone/>
            </a:pPr>
            <a:endParaRPr lang="en-GB" sz="1400" dirty="0"/>
          </a:p>
          <a:p>
            <a:pPr lvl="1"/>
            <a:r>
              <a:rPr lang="en-GB" sz="1400" dirty="0"/>
              <a:t>property in which the deceased had a beneficial interest;</a:t>
            </a:r>
          </a:p>
          <a:p>
            <a:pPr lvl="1"/>
            <a:r>
              <a:rPr lang="en-GB" sz="1400" dirty="0"/>
              <a:t>property subject to a general power of appointment exercisable by will;</a:t>
            </a:r>
          </a:p>
          <a:p>
            <a:pPr lvl="1"/>
            <a:r>
              <a:rPr lang="en-GB" sz="1400" dirty="0"/>
              <a:t>income and assets arising after death.</a:t>
            </a:r>
          </a:p>
          <a:p>
            <a:endParaRPr lang="en-GB" sz="1400" dirty="0"/>
          </a:p>
          <a:p>
            <a:pPr marL="0" indent="0">
              <a:buNone/>
            </a:pPr>
            <a:r>
              <a:rPr lang="en-GB" sz="1400" dirty="0"/>
              <a:t>Property not available to PRs for the payment of debts includes:</a:t>
            </a:r>
          </a:p>
          <a:p>
            <a:endParaRPr lang="en-GB" sz="1400" dirty="0"/>
          </a:p>
          <a:p>
            <a:pPr lvl="1"/>
            <a:r>
              <a:rPr lang="en-GB" sz="1400" dirty="0"/>
              <a:t>property in respect of which the deceased was a beneficial joint tenant;</a:t>
            </a:r>
          </a:p>
          <a:p>
            <a:pPr lvl="1"/>
            <a:r>
              <a:rPr lang="en-GB" sz="1400" dirty="0"/>
              <a:t>property not passing into the hands of the PRs, for example, where the property has perished or has been stolen and no blame can attach to the PRs;</a:t>
            </a:r>
          </a:p>
          <a:p>
            <a:pPr lvl="1"/>
            <a:r>
              <a:rPr lang="en-GB" sz="1400" dirty="0"/>
              <a:t>trust property, such as a life policy in favour of a named beneficiary;</a:t>
            </a:r>
          </a:p>
          <a:p>
            <a:pPr lvl="1"/>
            <a:r>
              <a:rPr lang="en-GB" sz="1400" dirty="0"/>
              <a:t>foreign property.</a:t>
            </a:r>
          </a:p>
        </p:txBody>
      </p:sp>
    </p:spTree>
    <p:extLst>
      <p:ext uri="{BB962C8B-B14F-4D97-AF65-F5344CB8AC3E}">
        <p14:creationId xmlns:p14="http://schemas.microsoft.com/office/powerpoint/2010/main" val="30806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B069F-D240-9BC2-226F-218E5B4DAD1A}"/>
              </a:ext>
            </a:extLst>
          </p:cNvPr>
          <p:cNvSpPr>
            <a:spLocks noGrp="1"/>
          </p:cNvSpPr>
          <p:nvPr>
            <p:ph type="title"/>
          </p:nvPr>
        </p:nvSpPr>
        <p:spPr/>
        <p:txBody>
          <a:bodyPr/>
          <a:lstStyle/>
          <a:p>
            <a:r>
              <a:rPr lang="en-GB" dirty="0"/>
              <a:t>Payment of debts CASE LAW</a:t>
            </a:r>
          </a:p>
        </p:txBody>
      </p:sp>
      <p:sp>
        <p:nvSpPr>
          <p:cNvPr id="3" name="Content Placeholder 2">
            <a:extLst>
              <a:ext uri="{FF2B5EF4-FFF2-40B4-BE49-F238E27FC236}">
                <a16:creationId xmlns:a16="http://schemas.microsoft.com/office/drawing/2014/main" id="{8BEE2E7A-07A0-737C-F6CD-02FF7E3F620A}"/>
              </a:ext>
            </a:extLst>
          </p:cNvPr>
          <p:cNvSpPr>
            <a:spLocks noGrp="1"/>
          </p:cNvSpPr>
          <p:nvPr>
            <p:ph idx="1"/>
          </p:nvPr>
        </p:nvSpPr>
        <p:spPr/>
        <p:txBody>
          <a:bodyPr>
            <a:normAutofit/>
          </a:bodyPr>
          <a:lstStyle/>
          <a:p>
            <a:pPr marL="514350" indent="-514350">
              <a:buAutoNum type="arabicPeriod"/>
            </a:pPr>
            <a:r>
              <a:rPr lang="en-GB" dirty="0"/>
              <a:t>The debts must be paid promptly (Re Tankard [1942]).</a:t>
            </a:r>
          </a:p>
          <a:p>
            <a:pPr marL="514350" indent="-514350">
              <a:buAutoNum type="arabicPeriod"/>
            </a:pPr>
            <a:endParaRPr lang="en-GB" dirty="0"/>
          </a:p>
          <a:p>
            <a:pPr marL="514350" indent="-514350">
              <a:buAutoNum type="arabicPeriod"/>
            </a:pPr>
            <a:r>
              <a:rPr lang="en-GB" dirty="0"/>
              <a:t>The PRs can be held personally liable for the inheritance tax due (IRC v Stannard [1984]). </a:t>
            </a:r>
          </a:p>
          <a:p>
            <a:pPr marL="0" indent="0">
              <a:buNone/>
            </a:pPr>
            <a:endParaRPr lang="en-GB" dirty="0"/>
          </a:p>
        </p:txBody>
      </p:sp>
    </p:spTree>
    <p:extLst>
      <p:ext uri="{BB962C8B-B14F-4D97-AF65-F5344CB8AC3E}">
        <p14:creationId xmlns:p14="http://schemas.microsoft.com/office/powerpoint/2010/main" val="1904570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BF827-E616-1E4E-27EF-E782E6FDA8B6}"/>
              </a:ext>
            </a:extLst>
          </p:cNvPr>
          <p:cNvSpPr>
            <a:spLocks noGrp="1"/>
          </p:cNvSpPr>
          <p:nvPr>
            <p:ph type="title"/>
          </p:nvPr>
        </p:nvSpPr>
        <p:spPr>
          <a:xfrm>
            <a:off x="838200" y="365126"/>
            <a:ext cx="10515600" cy="784802"/>
          </a:xfrm>
        </p:spPr>
        <p:txBody>
          <a:bodyPr/>
          <a:lstStyle/>
          <a:p>
            <a:r>
              <a:rPr lang="en-GB" dirty="0"/>
              <a:t>Distribution </a:t>
            </a:r>
          </a:p>
        </p:txBody>
      </p:sp>
      <p:sp>
        <p:nvSpPr>
          <p:cNvPr id="3" name="Content Placeholder 2">
            <a:extLst>
              <a:ext uri="{FF2B5EF4-FFF2-40B4-BE49-F238E27FC236}">
                <a16:creationId xmlns:a16="http://schemas.microsoft.com/office/drawing/2014/main" id="{0063E6A6-ECBF-4D7E-65FF-5011B0E03799}"/>
              </a:ext>
            </a:extLst>
          </p:cNvPr>
          <p:cNvSpPr>
            <a:spLocks noGrp="1"/>
          </p:cNvSpPr>
          <p:nvPr>
            <p:ph idx="1"/>
          </p:nvPr>
        </p:nvSpPr>
        <p:spPr>
          <a:xfrm>
            <a:off x="249382" y="1066800"/>
            <a:ext cx="11596254" cy="5527964"/>
          </a:xfrm>
        </p:spPr>
        <p:txBody>
          <a:bodyPr>
            <a:noAutofit/>
          </a:bodyPr>
          <a:lstStyle/>
          <a:p>
            <a:pPr marL="0" indent="0">
              <a:buNone/>
            </a:pPr>
            <a:r>
              <a:rPr lang="en-GB" sz="2400" dirty="0"/>
              <a:t>s44 AEA 1925 provides that the PRs do not have a duty to distribute before the end of the executor’s year.</a:t>
            </a:r>
          </a:p>
          <a:p>
            <a:pPr marL="0" indent="0">
              <a:buNone/>
            </a:pPr>
            <a:r>
              <a:rPr lang="en-GB" sz="2400" dirty="0"/>
              <a:t>This means that any direction to make earlier payment contained in the will (e.g. to pay a legacy “as soon as convenient after the date of my death”) may be ignored by the PRs. </a:t>
            </a:r>
          </a:p>
          <a:p>
            <a:pPr marL="0" indent="0">
              <a:buNone/>
            </a:pPr>
            <a:r>
              <a:rPr lang="en-GB" sz="2400" dirty="0"/>
              <a:t>Indeed, it may be most unwise to rush into making payment in case the estate turns out to be insolvent. </a:t>
            </a:r>
          </a:p>
          <a:p>
            <a:pPr marL="0" indent="0">
              <a:buNone/>
            </a:pPr>
            <a:r>
              <a:rPr lang="en-GB" sz="2400" dirty="0"/>
              <a:t>The effect of such a direction is only to make interest on the legacy payable from the time that the will directed payment.</a:t>
            </a:r>
          </a:p>
          <a:p>
            <a:pPr marL="0" indent="0">
              <a:buNone/>
            </a:pPr>
            <a:endParaRPr lang="en-GB" sz="2400" dirty="0"/>
          </a:p>
          <a:p>
            <a:pPr marL="0" indent="0">
              <a:buNone/>
            </a:pPr>
            <a:r>
              <a:rPr lang="en-GB" sz="2400" dirty="0"/>
              <a:t>It is also essential that the PR identifies beneficiaries (not always easy in circumstances in which the description of a beneficiary is not entirely clear).</a:t>
            </a:r>
          </a:p>
        </p:txBody>
      </p:sp>
    </p:spTree>
    <p:extLst>
      <p:ext uri="{BB962C8B-B14F-4D97-AF65-F5344CB8AC3E}">
        <p14:creationId xmlns:p14="http://schemas.microsoft.com/office/powerpoint/2010/main" val="99722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C6CB1-7F59-4222-A3EF-D3C4F0A7833A}"/>
              </a:ext>
            </a:extLst>
          </p:cNvPr>
          <p:cNvSpPr>
            <a:spLocks noGrp="1"/>
          </p:cNvSpPr>
          <p:nvPr>
            <p:ph type="title"/>
          </p:nvPr>
        </p:nvSpPr>
        <p:spPr>
          <a:xfrm>
            <a:off x="838200" y="365126"/>
            <a:ext cx="4585855" cy="916420"/>
          </a:xfrm>
        </p:spPr>
        <p:txBody>
          <a:bodyPr/>
          <a:lstStyle/>
          <a:p>
            <a:r>
              <a:rPr lang="en-GB" dirty="0"/>
              <a:t>Appropriations</a:t>
            </a:r>
          </a:p>
        </p:txBody>
      </p:sp>
      <p:sp>
        <p:nvSpPr>
          <p:cNvPr id="3" name="Content Placeholder 2">
            <a:extLst>
              <a:ext uri="{FF2B5EF4-FFF2-40B4-BE49-F238E27FC236}">
                <a16:creationId xmlns:a16="http://schemas.microsoft.com/office/drawing/2014/main" id="{90DA6336-A846-97C3-C105-BEC90C69EF8D}"/>
              </a:ext>
            </a:extLst>
          </p:cNvPr>
          <p:cNvSpPr>
            <a:spLocks noGrp="1"/>
          </p:cNvSpPr>
          <p:nvPr>
            <p:ph idx="1"/>
          </p:nvPr>
        </p:nvSpPr>
        <p:spPr>
          <a:xfrm>
            <a:off x="304800" y="1343891"/>
            <a:ext cx="11049000" cy="4828309"/>
          </a:xfrm>
        </p:spPr>
        <p:txBody>
          <a:bodyPr>
            <a:normAutofit fontScale="55000" lnSpcReduction="20000"/>
          </a:bodyPr>
          <a:lstStyle/>
          <a:p>
            <a:r>
              <a:rPr lang="en-GB" dirty="0"/>
              <a:t>s41 AEA 1925 gives the PRs power to appropriate (transfer in kind) any asset of the estate in full or part satisfaction of a legacy, provided this does not prejudice a specific legacy.</a:t>
            </a:r>
          </a:p>
          <a:p>
            <a:endParaRPr lang="en-GB" dirty="0"/>
          </a:p>
          <a:p>
            <a:r>
              <a:rPr lang="en-GB" dirty="0"/>
              <a:t>The asset is valued at the date of appropriation, but if its value exceeds the legacy, the power is not available (Re Phelps [1980]), although the asset may be transferred for full value; it is treated as a sale. The PRs must employ a qualified valuer where necessary. The power of appropriation saves the PR the trouble and expense of realising assets if they do not wish to do so and the beneficiary agrees to accept the assets in lieu of a cash legacy left to them.</a:t>
            </a:r>
          </a:p>
          <a:p>
            <a:endParaRPr lang="en-GB" dirty="0"/>
          </a:p>
          <a:p>
            <a:r>
              <a:rPr lang="en-GB" dirty="0"/>
              <a:t>Obviously, the PR does not have power to appropriate an asset that is already bequeathed specifically to another beneficiary. Apart from this restriction, the power may be exercised to satisfy a settled legacy (a legacy where the gift is not absolute, e.g. a gift to X for life, remainder to Y), including one which is contingent or deferred.</a:t>
            </a:r>
          </a:p>
          <a:p>
            <a:endParaRPr lang="en-GB" dirty="0"/>
          </a:p>
          <a:p>
            <a:r>
              <a:rPr lang="en-GB" dirty="0"/>
              <a:t>The PRs must obtain the consent of the beneficiary in whose favour the appropriation is to be made. If the beneficiary is an infant or is mentally incapable, the consent and receipt of their parent, guardian or receiver are needed. If the legacy is held on trust, the consent of the trustee or the person entitled to income is needed. When exercising the power, the PRs must take into account the interests of all the beneficiaries, including those whose consent is not required, and unborn beneficiaries (s41(5) AEA 1925). The practice when drafting a will is to exclude the need to obtain the consent of the beneficiary</a:t>
            </a:r>
          </a:p>
        </p:txBody>
      </p:sp>
    </p:spTree>
    <p:extLst>
      <p:ext uri="{BB962C8B-B14F-4D97-AF65-F5344CB8AC3E}">
        <p14:creationId xmlns:p14="http://schemas.microsoft.com/office/powerpoint/2010/main" val="3448450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7517">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CDEB92A-006A-9BC8-9555-C7743C24F7C0}"/>
              </a:ext>
            </a:extLst>
          </p:cNvPr>
          <p:cNvSpPr>
            <a:spLocks noGrp="1"/>
          </p:cNvSpPr>
          <p:nvPr>
            <p:ph type="title"/>
          </p:nvPr>
        </p:nvSpPr>
        <p:spPr>
          <a:xfrm>
            <a:off x="838200" y="713312"/>
            <a:ext cx="3524250" cy="5431376"/>
          </a:xfrm>
        </p:spPr>
        <p:txBody>
          <a:bodyPr>
            <a:normAutofit/>
          </a:bodyPr>
          <a:lstStyle/>
          <a:p>
            <a:r>
              <a:rPr lang="en-GB" dirty="0"/>
              <a:t>S.31 Trustee Act 1925</a:t>
            </a:r>
          </a:p>
        </p:txBody>
      </p:sp>
      <p:sp>
        <p:nvSpPr>
          <p:cNvPr id="3" name="Content Placeholder 2">
            <a:extLst>
              <a:ext uri="{FF2B5EF4-FFF2-40B4-BE49-F238E27FC236}">
                <a16:creationId xmlns:a16="http://schemas.microsoft.com/office/drawing/2014/main" id="{42766385-35B0-6AF7-5B76-500F205EEEAF}"/>
              </a:ext>
            </a:extLst>
          </p:cNvPr>
          <p:cNvSpPr>
            <a:spLocks noGrp="1"/>
          </p:cNvSpPr>
          <p:nvPr>
            <p:ph idx="1"/>
          </p:nvPr>
        </p:nvSpPr>
        <p:spPr>
          <a:xfrm>
            <a:off x="5511705" y="249382"/>
            <a:ext cx="5842095" cy="6525491"/>
          </a:xfrm>
        </p:spPr>
        <p:txBody>
          <a:bodyPr anchor="ctr">
            <a:normAutofit/>
          </a:bodyPr>
          <a:lstStyle/>
          <a:p>
            <a:pPr marL="0" indent="0">
              <a:lnSpc>
                <a:spcPct val="90000"/>
              </a:lnSpc>
              <a:buNone/>
            </a:pPr>
            <a:r>
              <a:rPr lang="en-GB" sz="1800" dirty="0"/>
              <a:t>Where the estate includes trusts for minor beneficiaries, s31 TA 1925 (as amended by s8 Inheritance and Trustees’ Powers Act 2014 (ITPA 2014)) gives power to the PRs to make payments from the income of the estate to the parent or guardian, or to apply the income or any part of it for the maintenance, education or benefit of the minor. For the power to apply, there must be no prior life interest. Even if the life tenant is willing to consent to a payment of income, trustees have no power to do so under s31.</a:t>
            </a:r>
          </a:p>
          <a:p>
            <a:pPr>
              <a:lnSpc>
                <a:spcPct val="90000"/>
              </a:lnSpc>
            </a:pPr>
            <a:endParaRPr lang="en-GB" sz="1800" dirty="0"/>
          </a:p>
          <a:p>
            <a:pPr marL="0" indent="0">
              <a:lnSpc>
                <a:spcPct val="90000"/>
              </a:lnSpc>
              <a:buNone/>
            </a:pPr>
            <a:r>
              <a:rPr lang="en-GB" sz="1800" dirty="0"/>
              <a:t>To the extent that the PRs do not distribute the income for the benefit of the child, it must be accumulated. Accumulated income is available for maintenance in later years. s31(2) TA 1925 provides that an adult or a married minor beneficiary who has a contingent gift is entitled to income, including the accumulations. It should be noted that the power in s31 applies only if the gift carries interest or income</a:t>
            </a:r>
          </a:p>
        </p:txBody>
      </p:sp>
    </p:spTree>
    <p:extLst>
      <p:ext uri="{BB962C8B-B14F-4D97-AF65-F5344CB8AC3E}">
        <p14:creationId xmlns:p14="http://schemas.microsoft.com/office/powerpoint/2010/main" val="1745274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7517">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613E333-4B87-920A-8A99-5D7882F331A7}"/>
              </a:ext>
            </a:extLst>
          </p:cNvPr>
          <p:cNvSpPr>
            <a:spLocks noGrp="1"/>
          </p:cNvSpPr>
          <p:nvPr>
            <p:ph type="title"/>
          </p:nvPr>
        </p:nvSpPr>
        <p:spPr>
          <a:xfrm>
            <a:off x="838200" y="713312"/>
            <a:ext cx="3524250" cy="5431376"/>
          </a:xfrm>
        </p:spPr>
        <p:txBody>
          <a:bodyPr>
            <a:normAutofit/>
          </a:bodyPr>
          <a:lstStyle/>
          <a:p>
            <a:r>
              <a:rPr lang="en-GB" dirty="0"/>
              <a:t>S.32 Trustees Act 1925</a:t>
            </a:r>
          </a:p>
        </p:txBody>
      </p:sp>
      <p:sp>
        <p:nvSpPr>
          <p:cNvPr id="3" name="Content Placeholder 2">
            <a:extLst>
              <a:ext uri="{FF2B5EF4-FFF2-40B4-BE49-F238E27FC236}">
                <a16:creationId xmlns:a16="http://schemas.microsoft.com/office/drawing/2014/main" id="{6C98183B-0294-CEF1-D2C3-08F8D410A1E4}"/>
              </a:ext>
            </a:extLst>
          </p:cNvPr>
          <p:cNvSpPr>
            <a:spLocks noGrp="1"/>
          </p:cNvSpPr>
          <p:nvPr>
            <p:ph idx="1"/>
          </p:nvPr>
        </p:nvSpPr>
        <p:spPr>
          <a:xfrm>
            <a:off x="4856112" y="910837"/>
            <a:ext cx="7114309" cy="5604362"/>
          </a:xfrm>
        </p:spPr>
        <p:txBody>
          <a:bodyPr anchor="ctr">
            <a:normAutofit fontScale="92500" lnSpcReduction="10000"/>
          </a:bodyPr>
          <a:lstStyle/>
          <a:p>
            <a:pPr marL="0" indent="0">
              <a:buNone/>
            </a:pPr>
            <a:r>
              <a:rPr lang="en-GB" sz="2000" dirty="0"/>
              <a:t>Under s32 TA 1925 (as amended by s9 ITPA 2014), PRs may advance up to the whole of a beneficiary’s vested entitlement to them or for their benefit. </a:t>
            </a:r>
          </a:p>
          <a:p>
            <a:pPr marL="0" indent="0">
              <a:buNone/>
            </a:pPr>
            <a:r>
              <a:rPr lang="en-GB" sz="2000" dirty="0"/>
              <a:t>The consent of anyone with a prior interest is required, and the beneficiary must bring the advancement into account when the estate is distributed (so that the amount they receive in the end is reduced by the amount they have received already). T</a:t>
            </a:r>
          </a:p>
          <a:p>
            <a:pPr marL="0" indent="0">
              <a:buNone/>
            </a:pPr>
            <a:r>
              <a:rPr lang="en-GB" sz="2000" dirty="0"/>
              <a:t>he advance must be for the benefit of the beneficiary and could take the form of a further trust for their benefit. </a:t>
            </a:r>
          </a:p>
          <a:p>
            <a:pPr marL="0" indent="0">
              <a:buNone/>
            </a:pPr>
            <a:r>
              <a:rPr lang="en-GB" sz="2000" dirty="0"/>
              <a:t>The trustees are able to advance cash and/or other assets to beneficiaries, the value of which are to be brought into account as part of the beneficiary’s share if and when he or she becomes absolutely entitled. </a:t>
            </a:r>
          </a:p>
          <a:p>
            <a:pPr marL="0" indent="0">
              <a:buNone/>
            </a:pPr>
            <a:r>
              <a:rPr lang="en-GB" sz="2000" dirty="0"/>
              <a:t>Note also that a wide definition of “benefit and advancement” was given by the House of Lords in Pilkington v IRC [1962]. If the beneficiary who is given the advance dies, there is no duty to refund the advance.</a:t>
            </a:r>
          </a:p>
        </p:txBody>
      </p:sp>
    </p:spTree>
    <p:extLst>
      <p:ext uri="{BB962C8B-B14F-4D97-AF65-F5344CB8AC3E}">
        <p14:creationId xmlns:p14="http://schemas.microsoft.com/office/powerpoint/2010/main" val="958170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7517"/>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A842231-9399-8690-723C-7C6BB6DEEEC3}"/>
              </a:ext>
            </a:extLst>
          </p:cNvPr>
          <p:cNvSpPr>
            <a:spLocks noGrp="1"/>
          </p:cNvSpPr>
          <p:nvPr>
            <p:ph type="title"/>
          </p:nvPr>
        </p:nvSpPr>
        <p:spPr>
          <a:xfrm>
            <a:off x="838200" y="713312"/>
            <a:ext cx="3461084" cy="5431376"/>
          </a:xfrm>
        </p:spPr>
        <p:txBody>
          <a:bodyPr>
            <a:normAutofit/>
          </a:bodyPr>
          <a:lstStyle/>
          <a:p>
            <a:r>
              <a:rPr lang="en-GB" dirty="0">
                <a:solidFill>
                  <a:srgbClr val="FFFFFF"/>
                </a:solidFill>
              </a:rPr>
              <a:t>Trustee Act 2000 powers</a:t>
            </a:r>
          </a:p>
        </p:txBody>
      </p:sp>
      <p:sp>
        <p:nvSpPr>
          <p:cNvPr id="3" name="Content Placeholder 2">
            <a:extLst>
              <a:ext uri="{FF2B5EF4-FFF2-40B4-BE49-F238E27FC236}">
                <a16:creationId xmlns:a16="http://schemas.microsoft.com/office/drawing/2014/main" id="{53796C6C-891F-4F87-9A4E-396B39D403B5}"/>
              </a:ext>
            </a:extLst>
          </p:cNvPr>
          <p:cNvSpPr>
            <a:spLocks noGrp="1"/>
          </p:cNvSpPr>
          <p:nvPr>
            <p:ph idx="1"/>
          </p:nvPr>
        </p:nvSpPr>
        <p:spPr>
          <a:xfrm>
            <a:off x="6095999" y="713313"/>
            <a:ext cx="5257801" cy="5431376"/>
          </a:xfrm>
        </p:spPr>
        <p:txBody>
          <a:bodyPr anchor="ctr">
            <a:normAutofit/>
          </a:bodyPr>
          <a:lstStyle/>
          <a:p>
            <a:pPr marL="0" indent="0">
              <a:buNone/>
            </a:pPr>
            <a:r>
              <a:rPr lang="en-GB" sz="2400" b="1" dirty="0"/>
              <a:t>Duty of care</a:t>
            </a:r>
          </a:p>
          <a:p>
            <a:pPr marL="0" indent="0">
              <a:buNone/>
            </a:pPr>
            <a:r>
              <a:rPr lang="en-GB" sz="2000" dirty="0"/>
              <a:t>Under s1 TA 2000, a duty is imposed to exercise such care and skill as is reasonable in the circumstances. </a:t>
            </a:r>
          </a:p>
          <a:p>
            <a:pPr marL="0" indent="0">
              <a:buNone/>
            </a:pPr>
            <a:r>
              <a:rPr lang="en-GB" sz="2000" dirty="0"/>
              <a:t>The duty of care applies to situations where a PR exercises a general power of investment or acts in relation to investments, where land is acquired, where an agent is appointed or where insurance is arranged.</a:t>
            </a:r>
          </a:p>
        </p:txBody>
      </p:sp>
    </p:spTree>
    <p:extLst>
      <p:ext uri="{BB962C8B-B14F-4D97-AF65-F5344CB8AC3E}">
        <p14:creationId xmlns:p14="http://schemas.microsoft.com/office/powerpoint/2010/main" val="3412628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7517"/>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DC579F7-B77D-948E-5D40-60DCA98FBBBD}"/>
              </a:ext>
            </a:extLst>
          </p:cNvPr>
          <p:cNvSpPr>
            <a:spLocks noGrp="1"/>
          </p:cNvSpPr>
          <p:nvPr>
            <p:ph type="title"/>
          </p:nvPr>
        </p:nvSpPr>
        <p:spPr>
          <a:xfrm>
            <a:off x="838200" y="713312"/>
            <a:ext cx="3461084" cy="5431376"/>
          </a:xfrm>
        </p:spPr>
        <p:txBody>
          <a:bodyPr>
            <a:normAutofit/>
          </a:bodyPr>
          <a:lstStyle/>
          <a:p>
            <a:r>
              <a:rPr lang="en-GB" dirty="0">
                <a:solidFill>
                  <a:srgbClr val="FFFFFF"/>
                </a:solidFill>
              </a:rPr>
              <a:t>Investments</a:t>
            </a:r>
          </a:p>
        </p:txBody>
      </p:sp>
      <p:sp>
        <p:nvSpPr>
          <p:cNvPr id="3" name="Content Placeholder 2">
            <a:extLst>
              <a:ext uri="{FF2B5EF4-FFF2-40B4-BE49-F238E27FC236}">
                <a16:creationId xmlns:a16="http://schemas.microsoft.com/office/drawing/2014/main" id="{613F5296-17D1-8BAB-6DE5-6138595E96E1}"/>
              </a:ext>
            </a:extLst>
          </p:cNvPr>
          <p:cNvSpPr>
            <a:spLocks noGrp="1"/>
          </p:cNvSpPr>
          <p:nvPr>
            <p:ph idx="1"/>
          </p:nvPr>
        </p:nvSpPr>
        <p:spPr>
          <a:xfrm>
            <a:off x="6095999" y="713313"/>
            <a:ext cx="5257801" cy="5431376"/>
          </a:xfrm>
        </p:spPr>
        <p:txBody>
          <a:bodyPr anchor="ctr">
            <a:normAutofit fontScale="85000" lnSpcReduction="20000"/>
          </a:bodyPr>
          <a:lstStyle/>
          <a:p>
            <a:pPr marL="0" indent="0">
              <a:buNone/>
            </a:pPr>
            <a:r>
              <a:rPr lang="en-GB" sz="2000" dirty="0"/>
              <a:t>Under s3 TA 2000, trustees are empowered to undertake a wider range of investments than was previously authorised. </a:t>
            </a:r>
          </a:p>
          <a:p>
            <a:pPr marL="0" indent="0">
              <a:buNone/>
            </a:pPr>
            <a:r>
              <a:rPr lang="en-GB" sz="2000" dirty="0"/>
              <a:t>Trustees can invest in investments that they might choose if they were absolutely entitled to the assets. </a:t>
            </a:r>
          </a:p>
          <a:p>
            <a:pPr marL="0" indent="0">
              <a:buNone/>
            </a:pPr>
            <a:r>
              <a:rPr lang="en-GB" sz="2000" dirty="0"/>
              <a:t>In making investments, trustees must have regard to the duty of care imposed by s1 – trustees must exercise such care and skill as is reasonable in all the circumstances. They must also take account of the standard investment criteria set out in s4, which directs the PRs to consider the suitability and diversification of the investments. s5 requires that trustees take appropriate advice before exercising their powers of investment unless they reasonably conclude that it is unnecessary.</a:t>
            </a:r>
          </a:p>
          <a:p>
            <a:endParaRPr lang="en-GB" sz="2000" dirty="0"/>
          </a:p>
          <a:p>
            <a:pPr marL="0" indent="0">
              <a:buNone/>
            </a:pPr>
            <a:r>
              <a:rPr lang="en-GB" sz="2000" dirty="0"/>
              <a:t>In respect of land, s8 gives PRs the power to buy freehold or leasehold land in the UK either as an investment or for occupation by a beneficiary. This duty can be restricted by a provision in the testator’s will.</a:t>
            </a:r>
          </a:p>
        </p:txBody>
      </p:sp>
    </p:spTree>
    <p:extLst>
      <p:ext uri="{BB962C8B-B14F-4D97-AF65-F5344CB8AC3E}">
        <p14:creationId xmlns:p14="http://schemas.microsoft.com/office/powerpoint/2010/main" val="15339084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55A32A-A21A-2835-E561-1BFA1F37A955}"/>
              </a:ext>
            </a:extLst>
          </p:cNvPr>
          <p:cNvSpPr txBox="1"/>
          <p:nvPr/>
        </p:nvSpPr>
        <p:spPr>
          <a:xfrm>
            <a:off x="644236" y="1305342"/>
            <a:ext cx="10827328" cy="5262979"/>
          </a:xfrm>
          <a:prstGeom prst="rect">
            <a:avLst/>
          </a:prstGeom>
          <a:noFill/>
        </p:spPr>
        <p:txBody>
          <a:bodyPr wrap="square">
            <a:spAutoFit/>
          </a:bodyPr>
          <a:lstStyle/>
          <a:p>
            <a:r>
              <a:rPr lang="en-GB" sz="2400" dirty="0"/>
              <a:t>The duties of professional solicitor trustees in managing investments on behalf of a trust were considered in </a:t>
            </a:r>
            <a:r>
              <a:rPr lang="en-GB" sz="2400" dirty="0">
                <a:highlight>
                  <a:srgbClr val="FFFF00"/>
                </a:highlight>
              </a:rPr>
              <a:t>Daniel and Another v Tee and Others [2016]. </a:t>
            </a:r>
          </a:p>
          <a:p>
            <a:endParaRPr lang="en-GB" sz="2400" dirty="0"/>
          </a:p>
          <a:p>
            <a:r>
              <a:rPr lang="en-GB" sz="2400" dirty="0"/>
              <a:t>Here, the solicitors relied on the advice of independent financial advisers and invested heavily in technology/IT shares prior to their collapse in value in 2000/2001. </a:t>
            </a:r>
          </a:p>
          <a:p>
            <a:r>
              <a:rPr lang="en-GB" sz="2400" dirty="0"/>
              <a:t>Although the court held that the claimants had breached their duty of care by not adopting a realistic investment strategy and investing in a wider range of investments, it was not possible to show that the losses incurred had been caused by the breach of duty. </a:t>
            </a:r>
          </a:p>
          <a:p>
            <a:endParaRPr lang="en-GB" sz="2400" dirty="0"/>
          </a:p>
          <a:p>
            <a:r>
              <a:rPr lang="en-GB" sz="2400" dirty="0"/>
              <a:t>The importance of periodic reviews of investment decisions was emphasised, as well as recording the results of those discussions.</a:t>
            </a:r>
          </a:p>
        </p:txBody>
      </p:sp>
      <p:sp>
        <p:nvSpPr>
          <p:cNvPr id="4" name="TextBox 3">
            <a:extLst>
              <a:ext uri="{FF2B5EF4-FFF2-40B4-BE49-F238E27FC236}">
                <a16:creationId xmlns:a16="http://schemas.microsoft.com/office/drawing/2014/main" id="{06092319-03CA-8910-72CE-713DE3787D6C}"/>
              </a:ext>
            </a:extLst>
          </p:cNvPr>
          <p:cNvSpPr txBox="1"/>
          <p:nvPr/>
        </p:nvSpPr>
        <p:spPr>
          <a:xfrm>
            <a:off x="6761019" y="273087"/>
            <a:ext cx="5174672" cy="646331"/>
          </a:xfrm>
          <a:prstGeom prst="rect">
            <a:avLst/>
          </a:prstGeom>
          <a:noFill/>
        </p:spPr>
        <p:txBody>
          <a:bodyPr wrap="square" rtlCol="0">
            <a:spAutoFit/>
          </a:bodyPr>
          <a:lstStyle/>
          <a:p>
            <a:r>
              <a:rPr lang="en-GB" sz="3600" dirty="0"/>
              <a:t>Investments case law </a:t>
            </a:r>
          </a:p>
        </p:txBody>
      </p:sp>
    </p:spTree>
    <p:extLst>
      <p:ext uri="{BB962C8B-B14F-4D97-AF65-F5344CB8AC3E}">
        <p14:creationId xmlns:p14="http://schemas.microsoft.com/office/powerpoint/2010/main" val="2161701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7C3C40-DB4A-2424-8686-45A35ED0DA82}"/>
              </a:ext>
            </a:extLst>
          </p:cNvPr>
          <p:cNvSpPr txBox="1"/>
          <p:nvPr/>
        </p:nvSpPr>
        <p:spPr>
          <a:xfrm>
            <a:off x="346364" y="1451735"/>
            <a:ext cx="10210800" cy="4893647"/>
          </a:xfrm>
          <a:prstGeom prst="rect">
            <a:avLst/>
          </a:prstGeom>
          <a:noFill/>
        </p:spPr>
        <p:txBody>
          <a:bodyPr wrap="square">
            <a:spAutoFit/>
          </a:bodyPr>
          <a:lstStyle/>
          <a:p>
            <a:r>
              <a:rPr lang="en-GB" sz="2400" dirty="0"/>
              <a:t>ss11–23 TA 2000 provide that trustees may delegate certain specific powers to an agent. Such remuneration as the PR thinks fit can be agreed for the agent.</a:t>
            </a:r>
          </a:p>
          <a:p>
            <a:endParaRPr lang="en-GB" sz="2400" dirty="0"/>
          </a:p>
          <a:p>
            <a:r>
              <a:rPr lang="en-GB" sz="2400" dirty="0"/>
              <a:t>The liability of PRs in respect of (a) the use of agents, custodians and nominees and (b) their obligation under s22 to review the arrangements for using agents, is governed by the statutory duty of care under s1, applicable to all trustees.</a:t>
            </a:r>
          </a:p>
          <a:p>
            <a:endParaRPr lang="en-GB" sz="2400" dirty="0"/>
          </a:p>
          <a:p>
            <a:r>
              <a:rPr lang="en-GB" sz="2400" dirty="0"/>
              <a:t>The type of situation in which PRs are likely to be in breach of the s1 duty would be, for example, where they fail to ensure that they retain adequate powers to intervene when delegating to an agent or appointing unsuitable agents.</a:t>
            </a:r>
          </a:p>
        </p:txBody>
      </p:sp>
      <p:sp>
        <p:nvSpPr>
          <p:cNvPr id="5" name="TextBox 4">
            <a:extLst>
              <a:ext uri="{FF2B5EF4-FFF2-40B4-BE49-F238E27FC236}">
                <a16:creationId xmlns:a16="http://schemas.microsoft.com/office/drawing/2014/main" id="{462C04EE-2A12-F501-DB57-9F432E3AE0CF}"/>
              </a:ext>
            </a:extLst>
          </p:cNvPr>
          <p:cNvSpPr txBox="1"/>
          <p:nvPr/>
        </p:nvSpPr>
        <p:spPr>
          <a:xfrm>
            <a:off x="8222673" y="512618"/>
            <a:ext cx="3893128" cy="646331"/>
          </a:xfrm>
          <a:prstGeom prst="rect">
            <a:avLst/>
          </a:prstGeom>
          <a:noFill/>
        </p:spPr>
        <p:txBody>
          <a:bodyPr wrap="square" rtlCol="0">
            <a:spAutoFit/>
          </a:bodyPr>
          <a:lstStyle/>
          <a:p>
            <a:r>
              <a:rPr lang="en-GB" sz="3600" dirty="0"/>
              <a:t>Delegation</a:t>
            </a:r>
          </a:p>
        </p:txBody>
      </p:sp>
    </p:spTree>
    <p:extLst>
      <p:ext uri="{BB962C8B-B14F-4D97-AF65-F5344CB8AC3E}">
        <p14:creationId xmlns:p14="http://schemas.microsoft.com/office/powerpoint/2010/main" val="15025169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41486-E0B1-C3F5-A283-7DB381338584}"/>
              </a:ext>
            </a:extLst>
          </p:cNvPr>
          <p:cNvSpPr>
            <a:spLocks noGrp="1"/>
          </p:cNvSpPr>
          <p:nvPr>
            <p:ph type="title"/>
          </p:nvPr>
        </p:nvSpPr>
        <p:spPr/>
        <p:txBody>
          <a:bodyPr/>
          <a:lstStyle/>
          <a:p>
            <a:r>
              <a:rPr lang="en-GB" dirty="0"/>
              <a:t>Protection available to personal representatives</a:t>
            </a:r>
          </a:p>
        </p:txBody>
      </p:sp>
      <p:sp>
        <p:nvSpPr>
          <p:cNvPr id="3" name="Content Placeholder 2">
            <a:extLst>
              <a:ext uri="{FF2B5EF4-FFF2-40B4-BE49-F238E27FC236}">
                <a16:creationId xmlns:a16="http://schemas.microsoft.com/office/drawing/2014/main" id="{57263F2A-2AAF-50CF-A6F4-007CB2BE02A1}"/>
              </a:ext>
            </a:extLst>
          </p:cNvPr>
          <p:cNvSpPr>
            <a:spLocks noGrp="1"/>
          </p:cNvSpPr>
          <p:nvPr>
            <p:ph idx="1"/>
          </p:nvPr>
        </p:nvSpPr>
        <p:spPr>
          <a:xfrm>
            <a:off x="318655" y="1690688"/>
            <a:ext cx="11617036" cy="4481512"/>
          </a:xfrm>
        </p:spPr>
        <p:txBody>
          <a:bodyPr>
            <a:normAutofit fontScale="62500" lnSpcReduction="20000"/>
          </a:bodyPr>
          <a:lstStyle/>
          <a:p>
            <a:pPr marL="0" indent="0">
              <a:buNone/>
            </a:pPr>
            <a:r>
              <a:rPr lang="en-GB" sz="3300" dirty="0">
                <a:highlight>
                  <a:srgbClr val="FFFF00"/>
                </a:highlight>
              </a:rPr>
              <a:t>s27 Trustee Act advertisements</a:t>
            </a:r>
          </a:p>
          <a:p>
            <a:pPr marL="0" indent="0">
              <a:buNone/>
            </a:pPr>
            <a:r>
              <a:rPr lang="en-GB" dirty="0"/>
              <a:t>PR’s who have distributed the assets of the estate remain personally liable to any unpaid beneficiary or creditor, even though they were not aware of their claim at the time for distribution (</a:t>
            </a:r>
            <a:r>
              <a:rPr lang="en-GB" dirty="0" err="1"/>
              <a:t>Knatchbull</a:t>
            </a:r>
            <a:r>
              <a:rPr lang="en-GB" dirty="0"/>
              <a:t> v </a:t>
            </a:r>
            <a:r>
              <a:rPr lang="en-GB" dirty="0" err="1"/>
              <a:t>Fearnhead</a:t>
            </a:r>
            <a:r>
              <a:rPr lang="en-GB" dirty="0"/>
              <a:t> [1837]). The object of s27 TA 1925 is to protect PRs against such liability.</a:t>
            </a:r>
          </a:p>
          <a:p>
            <a:endParaRPr lang="en-GB" dirty="0"/>
          </a:p>
          <a:p>
            <a:pPr marL="0" indent="0">
              <a:buNone/>
            </a:pPr>
            <a:r>
              <a:rPr lang="en-GB" dirty="0"/>
              <a:t>Under s27, PRs may give notice of their intention to distribute, requiring any person interested, whether as beneficiary or creditor, to send particulars to the PRs within a stated time, which must not be less than two months from the date of the notice.</a:t>
            </a:r>
          </a:p>
          <a:p>
            <a:endParaRPr lang="en-GB" dirty="0"/>
          </a:p>
          <a:p>
            <a:pPr marL="0" indent="0">
              <a:buNone/>
            </a:pPr>
            <a:r>
              <a:rPr lang="en-GB" dirty="0"/>
              <a:t>The notice is given by:</a:t>
            </a:r>
          </a:p>
          <a:p>
            <a:pPr marL="0" indent="0">
              <a:buNone/>
            </a:pPr>
            <a:r>
              <a:rPr lang="en-GB" dirty="0"/>
              <a:t>(1) an advertisement in the Gazette (formerly the London Gazette); and</a:t>
            </a:r>
          </a:p>
          <a:p>
            <a:pPr marL="0" indent="0">
              <a:buNone/>
            </a:pPr>
            <a:r>
              <a:rPr lang="en-GB" dirty="0"/>
              <a:t>(2) an advertisement in a newspaper circulating in the district in which any land to be distributed is situated (this will, in practice, be a local newspaper); and</a:t>
            </a:r>
          </a:p>
          <a:p>
            <a:pPr marL="0" indent="0">
              <a:buNone/>
            </a:pPr>
            <a:r>
              <a:rPr lang="en-GB" dirty="0"/>
              <a:t>(3) such other like notices, including notices elsewhere than in England and Wales, as would, in any special case, have been directed by a court of competent jurisdiction in an action for administration.</a:t>
            </a:r>
          </a:p>
        </p:txBody>
      </p:sp>
    </p:spTree>
    <p:extLst>
      <p:ext uri="{BB962C8B-B14F-4D97-AF65-F5344CB8AC3E}">
        <p14:creationId xmlns:p14="http://schemas.microsoft.com/office/powerpoint/2010/main" val="27819465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2162C1-218D-0A9C-31D5-701F2A174531}"/>
              </a:ext>
            </a:extLst>
          </p:cNvPr>
          <p:cNvSpPr txBox="1"/>
          <p:nvPr/>
        </p:nvSpPr>
        <p:spPr>
          <a:xfrm>
            <a:off x="270163" y="904341"/>
            <a:ext cx="11471564" cy="5355312"/>
          </a:xfrm>
          <a:prstGeom prst="rect">
            <a:avLst/>
          </a:prstGeom>
          <a:noFill/>
        </p:spPr>
        <p:txBody>
          <a:bodyPr wrap="square">
            <a:spAutoFit/>
          </a:bodyPr>
          <a:lstStyle/>
          <a:p>
            <a:r>
              <a:rPr lang="en-GB" dirty="0"/>
              <a:t>In practice, this usually involves an advertisement in such local or national newspapers as might be appropriate, having regard to the circumstances of the case. If in doubt, PRs should apply to the court for directions.</a:t>
            </a:r>
          </a:p>
          <a:p>
            <a:endParaRPr lang="en-GB" dirty="0"/>
          </a:p>
          <a:p>
            <a:r>
              <a:rPr lang="en-GB" dirty="0"/>
              <a:t>Executors should arrange to give such notices as soon as possible after death; administrators as soon as possible after the issue of the grant conferring their authority to act.</a:t>
            </a:r>
          </a:p>
          <a:p>
            <a:endParaRPr lang="en-GB" dirty="0"/>
          </a:p>
          <a:p>
            <a:r>
              <a:rPr lang="en-GB" dirty="0"/>
              <a:t>In addition, the PRs should make such searches as a purchaser of land would make in the Land Registry or Land Charges Registry, as appropriate; in the local land charges register; and a bankruptcy search against the deceased and any beneficiary receiving assets and known to the PRs to be in financial difficulties.</a:t>
            </a:r>
          </a:p>
          <a:p>
            <a:endParaRPr lang="en-GB" dirty="0"/>
          </a:p>
          <a:p>
            <a:r>
              <a:rPr lang="en-GB" dirty="0"/>
              <a:t>Once the time limit has expired, the PRs may distribute the estate having regard only to claims of which they then have notice and they will not be personally liable to any claimant who subsequently appears and about whom they had no knowledge or notice.</a:t>
            </a:r>
          </a:p>
          <a:p>
            <a:endParaRPr lang="en-GB" dirty="0"/>
          </a:p>
          <a:p>
            <a:r>
              <a:rPr lang="en-GB" dirty="0"/>
              <a:t>It is important to appreciate that s27, if complied with, affords protection only to the PRs. Any disappointed claimant may still try and recover from the persons to whom the PRs have distributed the assets (including the PRs themselves, if entitled as beneficiaries).</a:t>
            </a:r>
          </a:p>
        </p:txBody>
      </p:sp>
    </p:spTree>
    <p:extLst>
      <p:ext uri="{BB962C8B-B14F-4D97-AF65-F5344CB8AC3E}">
        <p14:creationId xmlns:p14="http://schemas.microsoft.com/office/powerpoint/2010/main" val="19096620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D57517">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08FAE57-750A-236F-7F7B-D7BC066F9BFC}"/>
              </a:ext>
            </a:extLst>
          </p:cNvPr>
          <p:cNvSpPr>
            <a:spLocks noGrp="1"/>
          </p:cNvSpPr>
          <p:nvPr>
            <p:ph type="title"/>
          </p:nvPr>
        </p:nvSpPr>
        <p:spPr>
          <a:xfrm>
            <a:off x="6094476" y="150670"/>
            <a:ext cx="5827643" cy="787176"/>
          </a:xfrm>
        </p:spPr>
        <p:txBody>
          <a:bodyPr anchor="b">
            <a:normAutofit/>
          </a:bodyPr>
          <a:lstStyle/>
          <a:p>
            <a:r>
              <a:rPr lang="en-GB" dirty="0"/>
              <a:t>Missing Beneficiaries</a:t>
            </a:r>
          </a:p>
        </p:txBody>
      </p:sp>
      <p:pic>
        <p:nvPicPr>
          <p:cNvPr id="7" name="Graphic 6" descr="Error">
            <a:extLst>
              <a:ext uri="{FF2B5EF4-FFF2-40B4-BE49-F238E27FC236}">
                <a16:creationId xmlns:a16="http://schemas.microsoft.com/office/drawing/2014/main" id="{67AD057E-089B-5723-C6FF-86A00ED582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61349" y="2994169"/>
            <a:ext cx="2706542" cy="2706542"/>
          </a:xfrm>
          <a:prstGeom prst="rect">
            <a:avLst/>
          </a:prstGeom>
        </p:spPr>
      </p:pic>
      <p:sp>
        <p:nvSpPr>
          <p:cNvPr id="3" name="Content Placeholder 2">
            <a:extLst>
              <a:ext uri="{FF2B5EF4-FFF2-40B4-BE49-F238E27FC236}">
                <a16:creationId xmlns:a16="http://schemas.microsoft.com/office/drawing/2014/main" id="{F5CA3D3E-F93A-7DCE-318C-4C50511AE265}"/>
              </a:ext>
            </a:extLst>
          </p:cNvPr>
          <p:cNvSpPr>
            <a:spLocks noGrp="1"/>
          </p:cNvSpPr>
          <p:nvPr>
            <p:ph idx="1"/>
          </p:nvPr>
        </p:nvSpPr>
        <p:spPr>
          <a:xfrm>
            <a:off x="3221182" y="1017099"/>
            <a:ext cx="8132618" cy="5159864"/>
          </a:xfrm>
        </p:spPr>
        <p:txBody>
          <a:bodyPr anchor="t">
            <a:normAutofit/>
          </a:bodyPr>
          <a:lstStyle/>
          <a:p>
            <a:pPr marL="0" indent="0">
              <a:lnSpc>
                <a:spcPct val="90000"/>
              </a:lnSpc>
              <a:buNone/>
            </a:pPr>
            <a:r>
              <a:rPr lang="en-GB" sz="1400" dirty="0"/>
              <a:t>The PRs must correctly identify and find those entitled to benefit as well as ascertain the extent of their entitlement. If the existence of a beneficiary was unknown to the PRs, such as in the case of unknown illegitimate relatives, the PRs will be protected if they advertise and search under s27 TA 1925. Distribution may be delayed because the PRs cannot be sure who is entitled. For example, it may be that they know of the existence of a beneficiary whom they cannot find. In such circumstances, since they are aware of the beneficiary, s27 will not protect them.</a:t>
            </a:r>
          </a:p>
          <a:p>
            <a:pPr>
              <a:lnSpc>
                <a:spcPct val="90000"/>
              </a:lnSpc>
            </a:pPr>
            <a:endParaRPr lang="en-GB" sz="1400" dirty="0"/>
          </a:p>
          <a:p>
            <a:pPr marL="0" indent="0">
              <a:lnSpc>
                <a:spcPct val="90000"/>
              </a:lnSpc>
              <a:buNone/>
            </a:pPr>
            <a:r>
              <a:rPr lang="en-GB" sz="1400" dirty="0"/>
              <a:t>In these circumstances the PRs have a number of options open to them.</a:t>
            </a:r>
          </a:p>
          <a:p>
            <a:pPr>
              <a:lnSpc>
                <a:spcPct val="90000"/>
              </a:lnSpc>
            </a:pPr>
            <a:endParaRPr lang="en-GB" sz="1400" dirty="0"/>
          </a:p>
          <a:p>
            <a:pPr marL="0" indent="0">
              <a:lnSpc>
                <a:spcPct val="90000"/>
              </a:lnSpc>
              <a:buNone/>
            </a:pPr>
            <a:r>
              <a:rPr lang="en-GB" sz="1400" dirty="0"/>
              <a:t>(1) The PRs might consider distributing to the known beneficiaries, taking an indemnity from them. However, there are considerable risks. Will the known beneficiaries honour the indemnity if the missing beneficiary later turns up and the PRs have to pay out from their own resources? What if, for example, a beneficiary has since become bankrupt?</a:t>
            </a:r>
          </a:p>
          <a:p>
            <a:pPr>
              <a:lnSpc>
                <a:spcPct val="90000"/>
              </a:lnSpc>
            </a:pPr>
            <a:endParaRPr lang="en-GB" sz="1400" dirty="0"/>
          </a:p>
          <a:p>
            <a:pPr marL="0" indent="0">
              <a:lnSpc>
                <a:spcPct val="90000"/>
              </a:lnSpc>
              <a:buNone/>
            </a:pPr>
            <a:r>
              <a:rPr lang="en-GB" sz="1400" dirty="0"/>
              <a:t>(2) The PRs may obtain insurance cover against the risk of the missing beneficiary appearing and distribute accordingly. To obtain cover, it is normally necessary to place similar advertisements etc. However, if the risk is not great (e.g. because the sums involved are not large), this may be a quicker and cheaper solution than a court application</a:t>
            </a:r>
          </a:p>
        </p:txBody>
      </p:sp>
    </p:spTree>
    <p:extLst>
      <p:ext uri="{BB962C8B-B14F-4D97-AF65-F5344CB8AC3E}">
        <p14:creationId xmlns:p14="http://schemas.microsoft.com/office/powerpoint/2010/main" val="679079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53D76E-10E3-5AA5-CF08-55637695E8AC}"/>
              </a:ext>
            </a:extLst>
          </p:cNvPr>
          <p:cNvSpPr>
            <a:spLocks noGrp="1"/>
          </p:cNvSpPr>
          <p:nvPr>
            <p:ph idx="1"/>
          </p:nvPr>
        </p:nvSpPr>
        <p:spPr>
          <a:xfrm>
            <a:off x="505691" y="692727"/>
            <a:ext cx="10848109" cy="5479473"/>
          </a:xfrm>
        </p:spPr>
        <p:txBody>
          <a:bodyPr>
            <a:normAutofit fontScale="77500" lnSpcReduction="20000"/>
          </a:bodyPr>
          <a:lstStyle/>
          <a:p>
            <a:pPr marL="0" indent="0">
              <a:buNone/>
            </a:pPr>
            <a:r>
              <a:rPr lang="en-GB" dirty="0"/>
              <a:t>In Evans v </a:t>
            </a:r>
            <a:r>
              <a:rPr lang="en-GB" dirty="0" err="1"/>
              <a:t>Westcombe</a:t>
            </a:r>
            <a:r>
              <a:rPr lang="en-GB" dirty="0"/>
              <a:t> [1999] the court recommended that PRs, particularly of small estates, should not be discouraged from obtaining missing beneficiary insurance cover. Such indemnity insurance offers a fund to meet the claim of a missing beneficiary in exoneration of the PRs or the beneficiary who has been overpaid.</a:t>
            </a:r>
          </a:p>
          <a:p>
            <a:endParaRPr lang="en-GB" dirty="0"/>
          </a:p>
          <a:p>
            <a:pPr marL="0" indent="0">
              <a:buNone/>
            </a:pPr>
            <a:r>
              <a:rPr lang="en-GB" dirty="0"/>
              <a:t>An insurance policy can be more effective than a Benjamin order (Re Benjamin [1902]), and in a small estate the insurance premium can be less than the costs incurred in the Benjamin order procedure. If a Benjamin order is not sought, taking insurance cover can avoid sums of money being tied up indefinitely to await the claim of a long-lost beneficiary.</a:t>
            </a:r>
          </a:p>
          <a:p>
            <a:endParaRPr lang="en-GB" dirty="0"/>
          </a:p>
          <a:p>
            <a:pPr marL="0" indent="0">
              <a:buNone/>
            </a:pPr>
            <a:r>
              <a:rPr lang="en-GB" dirty="0"/>
              <a:t>(3) A further option is to engage the services of a genealogist with experience in tracing missing heirs. There are a number of firms offering such a service, many of which work on commission if successful.</a:t>
            </a:r>
          </a:p>
          <a:p>
            <a:endParaRPr lang="en-GB" dirty="0"/>
          </a:p>
          <a:p>
            <a:pPr marL="0" indent="0">
              <a:buNone/>
            </a:pPr>
            <a:r>
              <a:rPr lang="en-GB" dirty="0"/>
              <a:t>(4) Alternatively, the PRs can apply to court.</a:t>
            </a:r>
          </a:p>
        </p:txBody>
      </p:sp>
    </p:spTree>
    <p:extLst>
      <p:ext uri="{BB962C8B-B14F-4D97-AF65-F5344CB8AC3E}">
        <p14:creationId xmlns:p14="http://schemas.microsoft.com/office/powerpoint/2010/main" val="42394129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1CB5F-D651-2D12-8067-A18008213EFE}"/>
              </a:ext>
            </a:extLst>
          </p:cNvPr>
          <p:cNvSpPr>
            <a:spLocks noGrp="1"/>
          </p:cNvSpPr>
          <p:nvPr>
            <p:ph type="title"/>
          </p:nvPr>
        </p:nvSpPr>
        <p:spPr>
          <a:xfrm>
            <a:off x="6513788" y="365125"/>
            <a:ext cx="4840010" cy="1952744"/>
          </a:xfrm>
        </p:spPr>
        <p:txBody>
          <a:bodyPr>
            <a:normAutofit/>
          </a:bodyPr>
          <a:lstStyle/>
          <a:p>
            <a:r>
              <a:rPr lang="en-GB" dirty="0"/>
              <a:t>Court Applications</a:t>
            </a:r>
          </a:p>
        </p:txBody>
      </p:sp>
      <p:sp>
        <p:nvSpPr>
          <p:cNvPr id="19" name="Freeform: Shape 1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ecision">
            <a:extLst>
              <a:ext uri="{FF2B5EF4-FFF2-40B4-BE49-F238E27FC236}">
                <a16:creationId xmlns:a16="http://schemas.microsoft.com/office/drawing/2014/main" id="{FB6F4472-5F97-5A1D-A9CD-A970FDFDC12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134" y="1918107"/>
            <a:ext cx="3195204" cy="3195204"/>
          </a:xfrm>
          <a:prstGeom prst="rect">
            <a:avLst/>
          </a:prstGeom>
        </p:spPr>
      </p:pic>
      <p:sp>
        <p:nvSpPr>
          <p:cNvPr id="3" name="Content Placeholder 2">
            <a:extLst>
              <a:ext uri="{FF2B5EF4-FFF2-40B4-BE49-F238E27FC236}">
                <a16:creationId xmlns:a16="http://schemas.microsoft.com/office/drawing/2014/main" id="{6DADE20C-78EC-984A-0F45-CD81B48D3F48}"/>
              </a:ext>
            </a:extLst>
          </p:cNvPr>
          <p:cNvSpPr>
            <a:spLocks noGrp="1"/>
          </p:cNvSpPr>
          <p:nvPr>
            <p:ph idx="1"/>
          </p:nvPr>
        </p:nvSpPr>
        <p:spPr>
          <a:xfrm>
            <a:off x="5860473" y="2497257"/>
            <a:ext cx="5493325" cy="3679705"/>
          </a:xfrm>
        </p:spPr>
        <p:txBody>
          <a:bodyPr>
            <a:normAutofit/>
          </a:bodyPr>
          <a:lstStyle/>
          <a:p>
            <a:pPr marL="0" indent="0">
              <a:lnSpc>
                <a:spcPct val="90000"/>
              </a:lnSpc>
              <a:buNone/>
            </a:pPr>
            <a:r>
              <a:rPr lang="en-GB" sz="2000" dirty="0"/>
              <a:t>The PRs have a number of options for dealing with the share to the missing beneficiary. We will look at those options below.</a:t>
            </a:r>
          </a:p>
          <a:p>
            <a:pPr>
              <a:lnSpc>
                <a:spcPct val="90000"/>
              </a:lnSpc>
            </a:pPr>
            <a:endParaRPr lang="en-GB" sz="2000" dirty="0"/>
          </a:p>
          <a:p>
            <a:pPr marL="514350" indent="-514350">
              <a:lnSpc>
                <a:spcPct val="90000"/>
              </a:lnSpc>
              <a:buFont typeface="+mj-lt"/>
              <a:buAutoNum type="arabicPeriod"/>
            </a:pPr>
            <a:r>
              <a:rPr lang="en-GB" sz="2000" dirty="0"/>
              <a:t>Pay the share of the missing beneficiary into court</a:t>
            </a:r>
          </a:p>
          <a:p>
            <a:pPr marL="514350" indent="-514350">
              <a:lnSpc>
                <a:spcPct val="90000"/>
              </a:lnSpc>
              <a:buFont typeface="+mj-lt"/>
              <a:buAutoNum type="arabicPeriod"/>
            </a:pPr>
            <a:r>
              <a:rPr lang="en-GB" sz="2000" dirty="0"/>
              <a:t>Apply to the court for a Benjamin order</a:t>
            </a:r>
          </a:p>
          <a:p>
            <a:pPr marL="514350" indent="-514350">
              <a:lnSpc>
                <a:spcPct val="90000"/>
              </a:lnSpc>
              <a:buFont typeface="+mj-lt"/>
              <a:buAutoNum type="arabicPeriod"/>
            </a:pPr>
            <a:r>
              <a:rPr lang="en-GB" sz="2000" dirty="0"/>
              <a:t>Obtain a declaration from the High Court</a:t>
            </a:r>
          </a:p>
        </p:txBody>
      </p:sp>
    </p:spTree>
    <p:extLst>
      <p:ext uri="{BB962C8B-B14F-4D97-AF65-F5344CB8AC3E}">
        <p14:creationId xmlns:p14="http://schemas.microsoft.com/office/powerpoint/2010/main" val="3370708720"/>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E2A8AE-A1FC-8F9D-2527-C983E648AA3D}"/>
              </a:ext>
            </a:extLst>
          </p:cNvPr>
          <p:cNvSpPr>
            <a:spLocks noGrp="1"/>
          </p:cNvSpPr>
          <p:nvPr>
            <p:ph idx="1"/>
          </p:nvPr>
        </p:nvSpPr>
        <p:spPr>
          <a:xfrm>
            <a:off x="838200" y="1032164"/>
            <a:ext cx="10515600" cy="4384963"/>
          </a:xfrm>
        </p:spPr>
        <p:txBody>
          <a:bodyPr>
            <a:normAutofit/>
          </a:bodyPr>
          <a:lstStyle/>
          <a:p>
            <a:pPr marL="0" indent="0">
              <a:buNone/>
            </a:pPr>
            <a:r>
              <a:rPr lang="en-GB" dirty="0"/>
              <a:t>1. Pay the share of the missing beneficiary into court</a:t>
            </a:r>
          </a:p>
          <a:p>
            <a:pPr marL="0" indent="0">
              <a:buNone/>
            </a:pPr>
            <a:endParaRPr lang="en-GB" dirty="0"/>
          </a:p>
          <a:p>
            <a:pPr marL="0" indent="0">
              <a:buNone/>
            </a:pPr>
            <a:r>
              <a:rPr lang="en-GB" dirty="0"/>
              <a:t>The PRs can pay the share of the missing beneficiary into court and distribute the remainder of the estate, though this is not an ideal solution as the money could end up remaining there unclaimed</a:t>
            </a:r>
          </a:p>
        </p:txBody>
      </p:sp>
    </p:spTree>
    <p:extLst>
      <p:ext uri="{BB962C8B-B14F-4D97-AF65-F5344CB8AC3E}">
        <p14:creationId xmlns:p14="http://schemas.microsoft.com/office/powerpoint/2010/main" val="1989372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0A31-F030-2FB8-DEDD-9D147104E86F}"/>
              </a:ext>
            </a:extLst>
          </p:cNvPr>
          <p:cNvSpPr>
            <a:spLocks noGrp="1"/>
          </p:cNvSpPr>
          <p:nvPr>
            <p:ph type="title"/>
          </p:nvPr>
        </p:nvSpPr>
        <p:spPr>
          <a:xfrm>
            <a:off x="1087582" y="475962"/>
            <a:ext cx="10515600" cy="798657"/>
          </a:xfrm>
        </p:spPr>
        <p:txBody>
          <a:bodyPr>
            <a:normAutofit fontScale="90000"/>
          </a:bodyPr>
          <a:lstStyle/>
          <a:p>
            <a:r>
              <a:rPr lang="en-GB" dirty="0"/>
              <a:t>2. Apply to the court for a Benjamin order</a:t>
            </a:r>
            <a:br>
              <a:rPr lang="en-GB" dirty="0"/>
            </a:br>
            <a:endParaRPr lang="en-GB" dirty="0"/>
          </a:p>
        </p:txBody>
      </p:sp>
      <p:sp>
        <p:nvSpPr>
          <p:cNvPr id="3" name="Content Placeholder 2">
            <a:extLst>
              <a:ext uri="{FF2B5EF4-FFF2-40B4-BE49-F238E27FC236}">
                <a16:creationId xmlns:a16="http://schemas.microsoft.com/office/drawing/2014/main" id="{CB8786D6-5469-2C8E-00FA-4DCF1F296AE4}"/>
              </a:ext>
            </a:extLst>
          </p:cNvPr>
          <p:cNvSpPr>
            <a:spLocks noGrp="1"/>
          </p:cNvSpPr>
          <p:nvPr>
            <p:ph idx="1"/>
          </p:nvPr>
        </p:nvSpPr>
        <p:spPr>
          <a:xfrm>
            <a:off x="360218" y="1149927"/>
            <a:ext cx="11603182" cy="5022273"/>
          </a:xfrm>
        </p:spPr>
        <p:txBody>
          <a:bodyPr>
            <a:noAutofit/>
          </a:bodyPr>
          <a:lstStyle/>
          <a:p>
            <a:pPr marL="0" indent="0">
              <a:buNone/>
            </a:pPr>
            <a:r>
              <a:rPr lang="en-GB" sz="1600" dirty="0"/>
              <a:t>In </a:t>
            </a:r>
            <a:r>
              <a:rPr lang="en-GB" sz="1600" dirty="0">
                <a:highlight>
                  <a:srgbClr val="FFFF00"/>
                </a:highlight>
              </a:rPr>
              <a:t>Re Benjamin [1902] </a:t>
            </a:r>
            <a:r>
              <a:rPr lang="en-GB" sz="1600" dirty="0"/>
              <a:t>the testator left a residuary gift to X, who disappeared nine months before the testator died. Despite advertisements, X did not come forward to claim his share. The court permitted the distribution of the estate on the footing that the beneficiary had predeceased the testator. The principle in Re Benjamin can be extended to the ascertainment of creditors as well as beneficiaries.</a:t>
            </a:r>
          </a:p>
          <a:p>
            <a:pPr marL="0" indent="0">
              <a:buNone/>
            </a:pPr>
            <a:r>
              <a:rPr lang="en-GB" sz="1600" dirty="0"/>
              <a:t>The court may include other terms, such as ordering distribution where a child has predeceased the testator, on the basis that the child did not leave issue who survived the testator (thereby excluding the operation of s33 WA 1837).</a:t>
            </a:r>
          </a:p>
          <a:p>
            <a:pPr marL="0" indent="0">
              <a:buNone/>
            </a:pPr>
            <a:r>
              <a:rPr lang="en-GB" sz="1600" dirty="0"/>
              <a:t>In Re </a:t>
            </a:r>
            <a:r>
              <a:rPr lang="en-GB" sz="1600" dirty="0" err="1"/>
              <a:t>Gess</a:t>
            </a:r>
            <a:r>
              <a:rPr lang="en-GB" sz="1600" dirty="0"/>
              <a:t> [1942] the administrators of a Polish national who died domiciled in England were unable to advertise for Polish claimants because Poland was occupied by the Germans during World War II. They knew of some debts and applied to distribute the remainder of the estate. The court allowed distribution subject to a contingency fund to meet known Polish liabilities without the requirement of further advertisements.</a:t>
            </a:r>
          </a:p>
          <a:p>
            <a:pPr marL="0" indent="0">
              <a:buNone/>
            </a:pPr>
            <a:r>
              <a:rPr lang="en-GB" sz="1600" dirty="0"/>
              <a:t>The court will direct what, if any, enquiries are to be made by the PRs, which usually involves placing s27 advertisements. If s27 advertisements have been placed and no claimants have responded before the claims date has ended, the court will direct the estate to be distributed in accordance with the terms of the order. This may, for example, direct the PRs to distribute the estate on the basis that the missing beneficiary had died before the deceased and had left no issue of their own.</a:t>
            </a:r>
          </a:p>
          <a:p>
            <a:pPr marL="0" indent="0">
              <a:buNone/>
            </a:pPr>
            <a:r>
              <a:rPr lang="en-GB" sz="1600" dirty="0"/>
              <a:t>The PRs are then authorised to distribute the estate to the existing beneficiaries and are protected from liability for doing so. If the missing beneficiary later appears, they may recover their share from any overpaid beneficiary.</a:t>
            </a:r>
          </a:p>
        </p:txBody>
      </p:sp>
    </p:spTree>
    <p:extLst>
      <p:ext uri="{BB962C8B-B14F-4D97-AF65-F5344CB8AC3E}">
        <p14:creationId xmlns:p14="http://schemas.microsoft.com/office/powerpoint/2010/main" val="21040283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707F7-2EF9-E201-FDCD-316922C52B3B}"/>
              </a:ext>
            </a:extLst>
          </p:cNvPr>
          <p:cNvSpPr>
            <a:spLocks noGrp="1"/>
          </p:cNvSpPr>
          <p:nvPr>
            <p:ph type="title"/>
          </p:nvPr>
        </p:nvSpPr>
        <p:spPr/>
        <p:txBody>
          <a:bodyPr/>
          <a:lstStyle/>
          <a:p>
            <a:r>
              <a:rPr lang="en-GB" dirty="0"/>
              <a:t>3. Obtain a declaration from the High Court</a:t>
            </a:r>
          </a:p>
        </p:txBody>
      </p:sp>
      <p:sp>
        <p:nvSpPr>
          <p:cNvPr id="3" name="Content Placeholder 2">
            <a:extLst>
              <a:ext uri="{FF2B5EF4-FFF2-40B4-BE49-F238E27FC236}">
                <a16:creationId xmlns:a16="http://schemas.microsoft.com/office/drawing/2014/main" id="{18B325F4-947B-5C45-F298-1B8314937982}"/>
              </a:ext>
            </a:extLst>
          </p:cNvPr>
          <p:cNvSpPr>
            <a:spLocks noGrp="1"/>
          </p:cNvSpPr>
          <p:nvPr>
            <p:ph idx="1"/>
          </p:nvPr>
        </p:nvSpPr>
        <p:spPr/>
        <p:txBody>
          <a:bodyPr>
            <a:normAutofit fontScale="92500" lnSpcReduction="20000"/>
          </a:bodyPr>
          <a:lstStyle/>
          <a:p>
            <a:pPr marL="0" indent="0">
              <a:buNone/>
            </a:pPr>
            <a:r>
              <a:rPr lang="en-GB" dirty="0"/>
              <a:t>Finally, the PRs can apply to the court under the Presumption of Death Act 2013 (PDA 2013), which sets out a court-based procedure that enables those left behind when someone goes missing to obtain a declaration from the High Court that the missing person is deemed to have died. </a:t>
            </a:r>
          </a:p>
          <a:p>
            <a:pPr marL="0" indent="0">
              <a:buNone/>
            </a:pPr>
            <a:r>
              <a:rPr lang="en-GB" dirty="0"/>
              <a:t>The High Court can make that decision if satisfied that the missing person has died or is not known to have been alive for a period of at least seven years. </a:t>
            </a:r>
          </a:p>
          <a:p>
            <a:pPr marL="0" indent="0">
              <a:buNone/>
            </a:pPr>
            <a:r>
              <a:rPr lang="en-GB" dirty="0"/>
              <a:t>The court can also say when the person is deemed to have died, which could be extremely important in determining rights to property interests. The procedures for an application under PDA 2013 are set out in Practice Direction (PD) 57B.</a:t>
            </a:r>
          </a:p>
        </p:txBody>
      </p:sp>
    </p:spTree>
    <p:extLst>
      <p:ext uri="{BB962C8B-B14F-4D97-AF65-F5344CB8AC3E}">
        <p14:creationId xmlns:p14="http://schemas.microsoft.com/office/powerpoint/2010/main" val="25468756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D57517">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565AF56-17AC-B32B-B1A8-0A6DF9239A45}"/>
              </a:ext>
            </a:extLst>
          </p:cNvPr>
          <p:cNvSpPr>
            <a:spLocks noGrp="1"/>
          </p:cNvSpPr>
          <p:nvPr>
            <p:ph type="title"/>
          </p:nvPr>
        </p:nvSpPr>
        <p:spPr>
          <a:xfrm>
            <a:off x="293080" y="644039"/>
            <a:ext cx="3524250" cy="5431376"/>
          </a:xfrm>
        </p:spPr>
        <p:txBody>
          <a:bodyPr>
            <a:normAutofit/>
          </a:bodyPr>
          <a:lstStyle/>
          <a:p>
            <a:r>
              <a:rPr lang="en-GB" dirty="0"/>
              <a:t>Declaration from the High Court continued…</a:t>
            </a:r>
          </a:p>
        </p:txBody>
      </p:sp>
      <p:sp>
        <p:nvSpPr>
          <p:cNvPr id="3" name="Content Placeholder 2">
            <a:extLst>
              <a:ext uri="{FF2B5EF4-FFF2-40B4-BE49-F238E27FC236}">
                <a16:creationId xmlns:a16="http://schemas.microsoft.com/office/drawing/2014/main" id="{6B614053-D26E-B118-E2A2-0F2092CAA438}"/>
              </a:ext>
            </a:extLst>
          </p:cNvPr>
          <p:cNvSpPr>
            <a:spLocks noGrp="1"/>
          </p:cNvSpPr>
          <p:nvPr>
            <p:ph idx="1"/>
          </p:nvPr>
        </p:nvSpPr>
        <p:spPr>
          <a:xfrm>
            <a:off x="4246418" y="284017"/>
            <a:ext cx="7807035" cy="5860671"/>
          </a:xfrm>
        </p:spPr>
        <p:txBody>
          <a:bodyPr anchor="ctr">
            <a:normAutofit/>
          </a:bodyPr>
          <a:lstStyle/>
          <a:p>
            <a:pPr marL="0" indent="0">
              <a:lnSpc>
                <a:spcPct val="90000"/>
              </a:lnSpc>
              <a:buNone/>
            </a:pPr>
            <a:r>
              <a:rPr lang="en-GB" sz="1600" dirty="0"/>
              <a:t>In </a:t>
            </a:r>
            <a:r>
              <a:rPr lang="en-GB" sz="1600" dirty="0" err="1">
                <a:highlight>
                  <a:srgbClr val="FFFF00"/>
                </a:highlight>
              </a:rPr>
              <a:t>Greathead</a:t>
            </a:r>
            <a:r>
              <a:rPr lang="en-GB" sz="1600" dirty="0">
                <a:highlight>
                  <a:srgbClr val="FFFF00"/>
                </a:highlight>
              </a:rPr>
              <a:t> v </a:t>
            </a:r>
            <a:r>
              <a:rPr lang="en-GB" sz="1600" dirty="0" err="1">
                <a:highlight>
                  <a:srgbClr val="FFFF00"/>
                </a:highlight>
              </a:rPr>
              <a:t>Greathead</a:t>
            </a:r>
            <a:r>
              <a:rPr lang="en-GB" sz="1600" dirty="0">
                <a:highlight>
                  <a:srgbClr val="FFFF00"/>
                </a:highlight>
              </a:rPr>
              <a:t> [2017] </a:t>
            </a:r>
            <a:r>
              <a:rPr lang="en-GB" sz="1600" dirty="0"/>
              <a:t>the High Court identified factors supporting its determination that a missing person could be presumed to have died on the day they disappeared, including:</a:t>
            </a:r>
          </a:p>
          <a:p>
            <a:pPr>
              <a:lnSpc>
                <a:spcPct val="90000"/>
              </a:lnSpc>
            </a:pPr>
            <a:endParaRPr lang="en-GB" sz="1600" dirty="0"/>
          </a:p>
          <a:p>
            <a:pPr>
              <a:lnSpc>
                <a:spcPct val="90000"/>
              </a:lnSpc>
            </a:pPr>
            <a:r>
              <a:rPr lang="en-GB" sz="1600" dirty="0"/>
              <a:t>they were suffering from a clinical mental illness;</a:t>
            </a:r>
          </a:p>
          <a:p>
            <a:pPr>
              <a:lnSpc>
                <a:spcPct val="90000"/>
              </a:lnSpc>
            </a:pPr>
            <a:r>
              <a:rPr lang="en-GB" sz="1600" dirty="0"/>
              <a:t>they were not able to look after themselves properly</a:t>
            </a:r>
          </a:p>
          <a:p>
            <a:pPr>
              <a:lnSpc>
                <a:spcPct val="90000"/>
              </a:lnSpc>
            </a:pPr>
            <a:r>
              <a:rPr lang="en-GB" sz="1600" dirty="0"/>
              <a:t>they were in a very low mood having previously suffered suicidal ideation (thoughts);</a:t>
            </a:r>
          </a:p>
          <a:p>
            <a:pPr>
              <a:lnSpc>
                <a:spcPct val="90000"/>
              </a:lnSpc>
            </a:pPr>
            <a:r>
              <a:rPr lang="en-GB" sz="1600" dirty="0"/>
              <a:t>they may not have been taking any necessary medication;</a:t>
            </a:r>
          </a:p>
          <a:p>
            <a:pPr>
              <a:lnSpc>
                <a:spcPct val="90000"/>
              </a:lnSpc>
            </a:pPr>
            <a:r>
              <a:rPr lang="en-GB" sz="1600" dirty="0"/>
              <a:t>they disappeared without warm clothes, access to money, a passport, or mobile phone;</a:t>
            </a:r>
          </a:p>
          <a:p>
            <a:pPr>
              <a:lnSpc>
                <a:spcPct val="90000"/>
              </a:lnSpc>
            </a:pPr>
            <a:r>
              <a:rPr lang="en-GB" sz="1600" dirty="0"/>
              <a:t>they had nowhere else to go (so far as known);</a:t>
            </a:r>
          </a:p>
          <a:p>
            <a:pPr>
              <a:lnSpc>
                <a:spcPct val="90000"/>
              </a:lnSpc>
            </a:pPr>
            <a:r>
              <a:rPr lang="en-GB" sz="1600" dirty="0"/>
              <a:t>there were severe frosts and heavy snow shortly after they disappeared;</a:t>
            </a:r>
          </a:p>
          <a:p>
            <a:pPr>
              <a:lnSpc>
                <a:spcPct val="90000"/>
              </a:lnSpc>
            </a:pPr>
            <a:r>
              <a:rPr lang="en-GB" sz="1600" dirty="0"/>
              <a:t>they had a sore knee and limp, meaning they could not have travelled far on foot;</a:t>
            </a:r>
          </a:p>
          <a:p>
            <a:pPr>
              <a:lnSpc>
                <a:spcPct val="90000"/>
              </a:lnSpc>
            </a:pPr>
            <a:r>
              <a:rPr lang="en-GB" sz="1600" dirty="0"/>
              <a:t>their money remained untouched since their disappearance;</a:t>
            </a:r>
          </a:p>
          <a:p>
            <a:pPr>
              <a:lnSpc>
                <a:spcPct val="90000"/>
              </a:lnSpc>
            </a:pPr>
            <a:r>
              <a:rPr lang="en-GB" sz="1600" dirty="0"/>
              <a:t>they had not been seen or heard of since 2005, despite extensive searches.</a:t>
            </a:r>
          </a:p>
        </p:txBody>
      </p:sp>
    </p:spTree>
    <p:extLst>
      <p:ext uri="{BB962C8B-B14F-4D97-AF65-F5344CB8AC3E}">
        <p14:creationId xmlns:p14="http://schemas.microsoft.com/office/powerpoint/2010/main" val="4212347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C0A1A6-7C11-4BF9-9A2F-8FBBC476391F}"/>
              </a:ext>
            </a:extLst>
          </p:cNvPr>
          <p:cNvSpPr>
            <a:spLocks noGrp="1"/>
          </p:cNvSpPr>
          <p:nvPr>
            <p:ph idx="1"/>
          </p:nvPr>
        </p:nvSpPr>
        <p:spPr>
          <a:xfrm>
            <a:off x="588818" y="817418"/>
            <a:ext cx="10764982" cy="5354782"/>
          </a:xfrm>
        </p:spPr>
        <p:txBody>
          <a:bodyPr>
            <a:normAutofit fontScale="92500"/>
          </a:bodyPr>
          <a:lstStyle/>
          <a:p>
            <a:pPr marL="0" indent="0">
              <a:buNone/>
            </a:pPr>
            <a:r>
              <a:rPr lang="en-GB" dirty="0"/>
              <a:t>When such a declaration has been made, a copy will appear in a new register of presumed deaths, which will be linked to the register of actual deaths. </a:t>
            </a:r>
          </a:p>
          <a:p>
            <a:pPr marL="0" indent="0">
              <a:buNone/>
            </a:pPr>
            <a:r>
              <a:rPr lang="en-GB" dirty="0"/>
              <a:t>This certificate will be conclusive as to the presumed death, and is effective for all purposes and against all persons.</a:t>
            </a:r>
          </a:p>
          <a:p>
            <a:pPr marL="0" indent="0">
              <a:buNone/>
            </a:pPr>
            <a:r>
              <a:rPr lang="en-GB" dirty="0"/>
              <a:t>Therefore, PRs trying to find a missing beneficiary could, in appropriate cases, rely on a declaration of presumed death obtained by a third party in other proceedings, rather than seeking further protection through a Benjamin order or indemnity insurance. </a:t>
            </a:r>
          </a:p>
          <a:p>
            <a:pPr marL="0" indent="0">
              <a:buNone/>
            </a:pPr>
            <a:r>
              <a:rPr lang="en-GB" dirty="0"/>
              <a:t>Such a declaration would also, presumably, allow a death to be sworn by those seeking to obtain a grant of representation</a:t>
            </a:r>
          </a:p>
        </p:txBody>
      </p:sp>
    </p:spTree>
    <p:extLst>
      <p:ext uri="{BB962C8B-B14F-4D97-AF65-F5344CB8AC3E}">
        <p14:creationId xmlns:p14="http://schemas.microsoft.com/office/powerpoint/2010/main" val="21403894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CE89-C126-DA5E-6452-35C29B609AB3}"/>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FEC69E19-CF06-08C2-3FC2-3843A7320DD8}"/>
              </a:ext>
            </a:extLst>
          </p:cNvPr>
          <p:cNvSpPr>
            <a:spLocks noGrp="1"/>
          </p:cNvSpPr>
          <p:nvPr>
            <p:ph idx="1"/>
          </p:nvPr>
        </p:nvSpPr>
        <p:spPr/>
        <p:txBody>
          <a:bodyPr>
            <a:normAutofit fontScale="47500" lnSpcReduction="20000"/>
          </a:bodyPr>
          <a:lstStyle/>
          <a:p>
            <a:r>
              <a:rPr lang="en-GB" dirty="0"/>
              <a:t>You have been asked by one of the private client lawyers in the firm you work at to join a meeting with Miss Jasmine Endecott. Jasmine informed your receptionist that she has been named as the executor of her neighbour’s will who died two weeks ago.</a:t>
            </a:r>
          </a:p>
          <a:p>
            <a:endParaRPr lang="en-GB" dirty="0"/>
          </a:p>
          <a:p>
            <a:r>
              <a:rPr lang="en-GB" dirty="0"/>
              <a:t>Jasmine explains that she used to look after her neighbour, Olivia Willems, an elderly woman, by doing her shopping, collecting medication, taking her to and from medical appointments, and cooking her meals on occasion. This really started in March 2020 after the first lockdown as a result of Covid-19.</a:t>
            </a:r>
          </a:p>
          <a:p>
            <a:endParaRPr lang="en-GB" dirty="0"/>
          </a:p>
          <a:p>
            <a:r>
              <a:rPr lang="en-GB" dirty="0"/>
              <a:t>It has come as a surprise to Jasmine that she was named in the will.</a:t>
            </a:r>
          </a:p>
          <a:p>
            <a:endParaRPr lang="en-GB" dirty="0"/>
          </a:p>
          <a:p>
            <a:r>
              <a:rPr lang="en-GB" dirty="0"/>
              <a:t>The will leaves a legacy to Jasmine for £10,000 and the rest of the estate to two nephews (Carlos and Paulo) and one niece (Adriana) of the deceased to inherit their respective shares when they reach the age of 25; all three are currently under the age of 18.</a:t>
            </a:r>
          </a:p>
          <a:p>
            <a:endParaRPr lang="en-GB" dirty="0"/>
          </a:p>
          <a:p>
            <a:r>
              <a:rPr lang="en-GB" dirty="0"/>
              <a:t>Jasmine is at a loss where to start and would like professional advice and assistance.</a:t>
            </a:r>
          </a:p>
          <a:p>
            <a:endParaRPr lang="en-GB" dirty="0"/>
          </a:p>
          <a:p>
            <a:r>
              <a:rPr lang="en-GB" dirty="0"/>
              <a:t>The first thing Jasmine wants to understand is what it means to be an executor and what she needs to do to fulfil that role and administer her neighbour’s estate. </a:t>
            </a:r>
          </a:p>
        </p:txBody>
      </p:sp>
    </p:spTree>
    <p:extLst>
      <p:ext uri="{BB962C8B-B14F-4D97-AF65-F5344CB8AC3E}">
        <p14:creationId xmlns:p14="http://schemas.microsoft.com/office/powerpoint/2010/main" val="3124343717"/>
      </p:ext>
    </p:extLst>
  </p:cSld>
  <p:clrMapOvr>
    <a:masterClrMapping/>
  </p:clrMapOvr>
</p:sld>
</file>

<file path=ppt/theme/theme1.xml><?xml version="1.0" encoding="utf-8"?>
<a:theme xmlns:a="http://schemas.openxmlformats.org/drawingml/2006/main" name="BrushVTI">
  <a:themeElements>
    <a:clrScheme name="AnalogousFromRegularSeed_2SEEDS">
      <a:dk1>
        <a:srgbClr val="000000"/>
      </a:dk1>
      <a:lt1>
        <a:srgbClr val="FFFFFF"/>
      </a:lt1>
      <a:dk2>
        <a:srgbClr val="32271C"/>
      </a:dk2>
      <a:lt2>
        <a:srgbClr val="F0F2F3"/>
      </a:lt2>
      <a:accent1>
        <a:srgbClr val="D57517"/>
      </a:accent1>
      <a:accent2>
        <a:srgbClr val="E73829"/>
      </a:accent2>
      <a:accent3>
        <a:srgbClr val="B1A51F"/>
      </a:accent3>
      <a:accent4>
        <a:srgbClr val="14B4A5"/>
      </a:accent4>
      <a:accent5>
        <a:srgbClr val="29AAE7"/>
      </a:accent5>
      <a:accent6>
        <a:srgbClr val="1C4CD6"/>
      </a:accent6>
      <a:hlink>
        <a:srgbClr val="3F7FBF"/>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otalTime>0</TotalTime>
  <Words>5329</Words>
  <Application>Microsoft Office PowerPoint</Application>
  <PresentationFormat>Widescreen</PresentationFormat>
  <Paragraphs>239</Paragraphs>
  <Slides>34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Century Gothic</vt:lpstr>
      <vt:lpstr>BrushVTI</vt:lpstr>
      <vt:lpstr>The Role of the Personal Representative</vt:lpstr>
      <vt:lpstr>Introduction </vt:lpstr>
      <vt:lpstr>Grant of Probate</vt:lpstr>
      <vt:lpstr>Grant of letter of administration with will annexed </vt:lpstr>
      <vt:lpstr>Intestacy</vt:lpstr>
      <vt:lpstr>Executors</vt:lpstr>
      <vt:lpstr>Administration </vt:lpstr>
      <vt:lpstr>Question….</vt:lpstr>
      <vt:lpstr>Powers, duties and liabilities of personal representatives</vt:lpstr>
      <vt:lpstr>PowerPoint Presentation</vt:lpstr>
      <vt:lpstr>Collection of assets </vt:lpstr>
      <vt:lpstr>PowerPoint Presentation</vt:lpstr>
      <vt:lpstr>PowerPoint Presentation</vt:lpstr>
      <vt:lpstr>Payment of debts</vt:lpstr>
      <vt:lpstr>Payment of debts CASE LAW</vt:lpstr>
      <vt:lpstr>Distribution </vt:lpstr>
      <vt:lpstr>Appropriations</vt:lpstr>
      <vt:lpstr>S.31 Trustee Act 1925</vt:lpstr>
      <vt:lpstr>S.32 Trustees Act 1925</vt:lpstr>
      <vt:lpstr>Trustee Act 2000 powers</vt:lpstr>
      <vt:lpstr>Investments</vt:lpstr>
      <vt:lpstr>PowerPoint Presentation</vt:lpstr>
      <vt:lpstr>PowerPoint Presentation</vt:lpstr>
      <vt:lpstr>Protection available to personal representatives</vt:lpstr>
      <vt:lpstr>PowerPoint Presentation</vt:lpstr>
      <vt:lpstr>Missing Beneficiaries</vt:lpstr>
      <vt:lpstr>PowerPoint Presentation</vt:lpstr>
      <vt:lpstr>Court Applications</vt:lpstr>
      <vt:lpstr>PowerPoint Presentation</vt:lpstr>
      <vt:lpstr>2. Apply to the court for a Benjamin order </vt:lpstr>
      <vt:lpstr>3. Obtain a declaration from the High Court</vt:lpstr>
      <vt:lpstr>Declaration from the High Court continued…</vt:lpstr>
      <vt:lpstr>PowerPoint Presentation</vt:lpstr>
      <vt:lpstr>Task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the Personal Representative</dc:title>
  <dc:creator>James Drew</dc:creator>
  <cp:lastModifiedBy>James Drew</cp:lastModifiedBy>
  <cp:revision>1</cp:revision>
  <dcterms:created xsi:type="dcterms:W3CDTF">2023-02-18T15:22:36Z</dcterms:created>
  <dcterms:modified xsi:type="dcterms:W3CDTF">2023-02-18T16:17:26Z</dcterms:modified>
</cp:coreProperties>
</file>