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9" r:id="rId2"/>
    <p:sldId id="258" r:id="rId3"/>
    <p:sldId id="261" r:id="rId4"/>
  </p:sldIdLst>
  <p:sldSz cx="11582400" cy="16408400"/>
  <p:notesSz cx="11582400" cy="1640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27" autoAdjust="0"/>
    <p:restoredTop sz="94660"/>
  </p:normalViewPr>
  <p:slideViewPr>
    <p:cSldViewPr>
      <p:cViewPr>
        <p:scale>
          <a:sx n="57" d="100"/>
          <a:sy n="57" d="100"/>
        </p:scale>
        <p:origin x="1982" y="-132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68680" y="5086604"/>
            <a:ext cx="9845040" cy="34457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737360" y="9188704"/>
            <a:ext cx="8107680" cy="4102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79120" y="3773932"/>
            <a:ext cx="5038344" cy="10829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964936" y="3773932"/>
            <a:ext cx="5038344" cy="10829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510920" y="1222628"/>
            <a:ext cx="10559415" cy="13795375"/>
          </a:xfrm>
          <a:custGeom>
            <a:avLst/>
            <a:gdLst/>
            <a:ahLst/>
            <a:cxnLst/>
            <a:rect l="l" t="t" r="r" b="b"/>
            <a:pathLst>
              <a:path w="10559415" h="13795375">
                <a:moveTo>
                  <a:pt x="10559034" y="0"/>
                </a:moveTo>
                <a:lnTo>
                  <a:pt x="0" y="0"/>
                </a:lnTo>
                <a:lnTo>
                  <a:pt x="0" y="13794867"/>
                </a:lnTo>
                <a:lnTo>
                  <a:pt x="10559034" y="13794867"/>
                </a:lnTo>
                <a:lnTo>
                  <a:pt x="10559034" y="0"/>
                </a:lnTo>
                <a:close/>
              </a:path>
            </a:pathLst>
          </a:custGeom>
          <a:solidFill>
            <a:srgbClr val="8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965047" y="1676665"/>
            <a:ext cx="9651365" cy="12716510"/>
          </a:xfrm>
          <a:custGeom>
            <a:avLst/>
            <a:gdLst/>
            <a:ahLst/>
            <a:cxnLst/>
            <a:rect l="l" t="t" r="r" b="b"/>
            <a:pathLst>
              <a:path w="9651365" h="12716510">
                <a:moveTo>
                  <a:pt x="9253372" y="397497"/>
                </a:moveTo>
                <a:lnTo>
                  <a:pt x="397408" y="397497"/>
                </a:lnTo>
                <a:lnTo>
                  <a:pt x="397408" y="12318987"/>
                </a:lnTo>
                <a:lnTo>
                  <a:pt x="9253372" y="12318987"/>
                </a:lnTo>
                <a:lnTo>
                  <a:pt x="9253372" y="397497"/>
                </a:lnTo>
                <a:close/>
              </a:path>
              <a:path w="9651365" h="12716510">
                <a:moveTo>
                  <a:pt x="9556128" y="95250"/>
                </a:moveTo>
                <a:lnTo>
                  <a:pt x="9537205" y="95250"/>
                </a:lnTo>
                <a:lnTo>
                  <a:pt x="9537205" y="114300"/>
                </a:lnTo>
                <a:lnTo>
                  <a:pt x="9537205" y="12602210"/>
                </a:lnTo>
                <a:lnTo>
                  <a:pt x="113538" y="12602210"/>
                </a:lnTo>
                <a:lnTo>
                  <a:pt x="113538" y="114300"/>
                </a:lnTo>
                <a:lnTo>
                  <a:pt x="9537205" y="114300"/>
                </a:lnTo>
                <a:lnTo>
                  <a:pt x="9537205" y="95250"/>
                </a:lnTo>
                <a:lnTo>
                  <a:pt x="94615" y="95250"/>
                </a:lnTo>
                <a:lnTo>
                  <a:pt x="94615" y="114300"/>
                </a:lnTo>
                <a:lnTo>
                  <a:pt x="94615" y="12602210"/>
                </a:lnTo>
                <a:lnTo>
                  <a:pt x="94615" y="12621260"/>
                </a:lnTo>
                <a:lnTo>
                  <a:pt x="9556128" y="12621260"/>
                </a:lnTo>
                <a:lnTo>
                  <a:pt x="9556128" y="12602820"/>
                </a:lnTo>
                <a:lnTo>
                  <a:pt x="9556128" y="12602210"/>
                </a:lnTo>
                <a:lnTo>
                  <a:pt x="9556128" y="114300"/>
                </a:lnTo>
                <a:lnTo>
                  <a:pt x="9556128" y="113665"/>
                </a:lnTo>
                <a:lnTo>
                  <a:pt x="9556128" y="95250"/>
                </a:lnTo>
                <a:close/>
              </a:path>
              <a:path w="9651365" h="12716510">
                <a:moveTo>
                  <a:pt x="9612897" y="38100"/>
                </a:moveTo>
                <a:lnTo>
                  <a:pt x="9575051" y="38100"/>
                </a:lnTo>
                <a:lnTo>
                  <a:pt x="9575051" y="76200"/>
                </a:lnTo>
                <a:lnTo>
                  <a:pt x="9575051" y="12640310"/>
                </a:lnTo>
                <a:lnTo>
                  <a:pt x="75679" y="12640310"/>
                </a:lnTo>
                <a:lnTo>
                  <a:pt x="75679" y="76200"/>
                </a:lnTo>
                <a:lnTo>
                  <a:pt x="9575051" y="76200"/>
                </a:lnTo>
                <a:lnTo>
                  <a:pt x="9575051" y="38100"/>
                </a:lnTo>
                <a:lnTo>
                  <a:pt x="37846" y="38100"/>
                </a:lnTo>
                <a:lnTo>
                  <a:pt x="37846" y="76200"/>
                </a:lnTo>
                <a:lnTo>
                  <a:pt x="37846" y="12640310"/>
                </a:lnTo>
                <a:lnTo>
                  <a:pt x="37846" y="12678410"/>
                </a:lnTo>
                <a:lnTo>
                  <a:pt x="9612897" y="12678410"/>
                </a:lnTo>
                <a:lnTo>
                  <a:pt x="9612897" y="12640666"/>
                </a:lnTo>
                <a:lnTo>
                  <a:pt x="9612897" y="12640310"/>
                </a:lnTo>
                <a:lnTo>
                  <a:pt x="9612897" y="76200"/>
                </a:lnTo>
                <a:lnTo>
                  <a:pt x="9612897" y="75819"/>
                </a:lnTo>
                <a:lnTo>
                  <a:pt x="9612897" y="38100"/>
                </a:lnTo>
                <a:close/>
              </a:path>
              <a:path w="9651365" h="12716510">
                <a:moveTo>
                  <a:pt x="9650743" y="0"/>
                </a:moveTo>
                <a:lnTo>
                  <a:pt x="0" y="0"/>
                </a:lnTo>
                <a:lnTo>
                  <a:pt x="0" y="19050"/>
                </a:lnTo>
                <a:lnTo>
                  <a:pt x="0" y="12697460"/>
                </a:lnTo>
                <a:lnTo>
                  <a:pt x="0" y="12716510"/>
                </a:lnTo>
                <a:lnTo>
                  <a:pt x="9650743" y="12716510"/>
                </a:lnTo>
                <a:lnTo>
                  <a:pt x="9650743" y="12697460"/>
                </a:lnTo>
                <a:lnTo>
                  <a:pt x="18910" y="12697460"/>
                </a:lnTo>
                <a:lnTo>
                  <a:pt x="18910" y="19050"/>
                </a:lnTo>
                <a:lnTo>
                  <a:pt x="9631820" y="19050"/>
                </a:lnTo>
                <a:lnTo>
                  <a:pt x="9631820" y="12697435"/>
                </a:lnTo>
                <a:lnTo>
                  <a:pt x="9650743" y="12697435"/>
                </a:lnTo>
                <a:lnTo>
                  <a:pt x="9650743" y="19050"/>
                </a:lnTo>
                <a:lnTo>
                  <a:pt x="9650743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79120" y="656336"/>
            <a:ext cx="10424160" cy="26253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9120" y="3773932"/>
            <a:ext cx="10424160" cy="10829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938016" y="15259812"/>
            <a:ext cx="3706368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79120" y="15259812"/>
            <a:ext cx="2663952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39328" y="15259812"/>
            <a:ext cx="2663952" cy="820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1146F-C757-C464-7548-92B10A61CD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8680" y="4224832"/>
            <a:ext cx="9845040" cy="2031325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HOTEL</a:t>
            </a:r>
            <a:r>
              <a:rPr lang="en-US" sz="4400" b="1" spc="-3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 </a:t>
            </a:r>
            <a:r>
              <a:rPr lang="en-US" sz="4400" b="1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TRINITY</a:t>
            </a:r>
            <a:r>
              <a:rPr lang="en-US" sz="4400" b="1" spc="-3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 </a:t>
            </a:r>
            <a:r>
              <a:rPr lang="en-US" sz="4400" b="1" spc="-30" dirty="0">
                <a:solidFill>
                  <a:srgbClr val="FF0000"/>
                </a:solidFill>
                <a:latin typeface="Arial MT"/>
                <a:ea typeface="Arial MT"/>
                <a:cs typeface="Arial MT"/>
              </a:rPr>
              <a:t>PARTY </a:t>
            </a:r>
            <a:r>
              <a:rPr lang="en-US" sz="4400" b="1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MENU</a:t>
            </a:r>
            <a:br>
              <a:rPr lang="en-US" sz="4400" b="1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</a:br>
            <a:r>
              <a:rPr lang="en-US" sz="4400" b="1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21</a:t>
            </a:r>
            <a:r>
              <a:rPr lang="en-US" sz="4400" b="1" baseline="300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st</a:t>
            </a:r>
            <a:r>
              <a:rPr lang="en-US" sz="4400" b="1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 Dec 2022</a:t>
            </a:r>
            <a:br>
              <a:rPr lang="en-US" sz="4400" b="1" dirty="0">
                <a:effectLst/>
                <a:latin typeface="Arial MT"/>
                <a:ea typeface="Arial MT"/>
                <a:cs typeface="Arial MT"/>
              </a:rPr>
            </a:br>
            <a:endParaRPr lang="en-US" sz="4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0C23BF-7D2E-4942-3C2E-7C34B8D6B3F4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1737360" y="9188704"/>
            <a:ext cx="8107680" cy="1846659"/>
          </a:xfrm>
        </p:spPr>
        <p:txBody>
          <a:bodyPr/>
          <a:lstStyle/>
          <a:p>
            <a:pPr algn="ctr"/>
            <a:r>
              <a:rPr lang="en-GB" sz="2400" dirty="0">
                <a:solidFill>
                  <a:srgbClr val="FF0000"/>
                </a:solidFill>
                <a:latin typeface="Arial MT"/>
                <a:ea typeface="Arial MT"/>
                <a:cs typeface="Arial MT"/>
              </a:rPr>
              <a:t>Student’s name: Alexandra-Maria </a:t>
            </a:r>
            <a:r>
              <a:rPr lang="en-GB" sz="2400" dirty="0" err="1">
                <a:solidFill>
                  <a:srgbClr val="FF0000"/>
                </a:solidFill>
                <a:latin typeface="Arial MT"/>
                <a:ea typeface="Arial MT"/>
                <a:cs typeface="Arial MT"/>
              </a:rPr>
              <a:t>Ganea</a:t>
            </a:r>
            <a:endParaRPr lang="en-GB" sz="2400" dirty="0">
              <a:solidFill>
                <a:srgbClr val="FF0000"/>
              </a:solidFill>
              <a:latin typeface="Arial MT"/>
              <a:ea typeface="Arial MT"/>
              <a:cs typeface="Arial MT"/>
            </a:endParaRPr>
          </a:p>
          <a:p>
            <a:pPr algn="ctr"/>
            <a:r>
              <a:rPr lang="en-GB" sz="24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Student’</a:t>
            </a:r>
            <a:r>
              <a:rPr lang="en-GB" sz="2400" dirty="0">
                <a:solidFill>
                  <a:srgbClr val="FF0000"/>
                </a:solidFill>
                <a:latin typeface="Arial MT"/>
                <a:ea typeface="Arial MT"/>
                <a:cs typeface="Arial MT"/>
              </a:rPr>
              <a:t>s id : 2022141</a:t>
            </a:r>
            <a:endParaRPr lang="en-GB" sz="2400" dirty="0">
              <a:solidFill>
                <a:srgbClr val="FF0000"/>
              </a:solidFill>
              <a:effectLst/>
              <a:latin typeface="Arial MT"/>
              <a:ea typeface="Arial MT"/>
              <a:cs typeface="Arial MT"/>
            </a:endParaRPr>
          </a:p>
          <a:p>
            <a:pPr algn="ctr"/>
            <a:r>
              <a:rPr lang="en-GB" sz="24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Module : </a:t>
            </a:r>
            <a:r>
              <a:rPr lang="en-US" sz="24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Food and Beverage Operations</a:t>
            </a:r>
            <a:endParaRPr lang="en-GB" sz="2400" dirty="0">
              <a:solidFill>
                <a:srgbClr val="FF0000"/>
              </a:solidFill>
              <a:effectLst/>
              <a:latin typeface="Arial MT"/>
              <a:ea typeface="Arial MT"/>
              <a:cs typeface="Arial MT"/>
            </a:endParaRPr>
          </a:p>
          <a:p>
            <a:pPr algn="ctr"/>
            <a:r>
              <a:rPr lang="en-GB" sz="24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(</a:t>
            </a:r>
            <a:r>
              <a:rPr lang="en-US" sz="24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 BMIH4002</a:t>
            </a:r>
            <a:r>
              <a:rPr lang="en-GB" sz="24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)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  <a:latin typeface="Arial MT"/>
                <a:ea typeface="Arial MT"/>
                <a:cs typeface="Arial MT"/>
              </a:rPr>
              <a:t>Lecturer’s name: </a:t>
            </a:r>
            <a:r>
              <a:rPr lang="en-US" sz="2400" dirty="0">
                <a:solidFill>
                  <a:srgbClr val="FF0000"/>
                </a:solidFill>
                <a:effectLst/>
                <a:latin typeface="Arial MT"/>
                <a:ea typeface="Arial MT"/>
                <a:cs typeface="Arial MT"/>
              </a:rPr>
              <a:t>Steve Jones</a:t>
            </a:r>
          </a:p>
        </p:txBody>
      </p:sp>
      <p:pic>
        <p:nvPicPr>
          <p:cNvPr id="4" name="object 4">
            <a:extLst>
              <a:ext uri="{FF2B5EF4-FFF2-40B4-BE49-F238E27FC236}">
                <a16:creationId xmlns:a16="http://schemas.microsoft.com/office/drawing/2014/main" id="{DA9C8343-14D9-3409-17D8-CBB2FE1555E9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600" y="11633200"/>
            <a:ext cx="8763000" cy="2150046"/>
          </a:xfrm>
          <a:prstGeom prst="rect">
            <a:avLst/>
          </a:prstGeom>
        </p:spPr>
      </p:pic>
      <p:pic>
        <p:nvPicPr>
          <p:cNvPr id="5" name="object 4">
            <a:extLst>
              <a:ext uri="{FF2B5EF4-FFF2-40B4-BE49-F238E27FC236}">
                <a16:creationId xmlns:a16="http://schemas.microsoft.com/office/drawing/2014/main" id="{95319AD9-8DF4-EF43-7FF5-12F5044FAF9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24200" y="6333662"/>
            <a:ext cx="5257800" cy="1870538"/>
          </a:xfrm>
          <a:prstGeom prst="rect">
            <a:avLst/>
          </a:prstGeom>
        </p:spPr>
      </p:pic>
      <p:pic>
        <p:nvPicPr>
          <p:cNvPr id="6" name="object 5">
            <a:extLst>
              <a:ext uri="{FF2B5EF4-FFF2-40B4-BE49-F238E27FC236}">
                <a16:creationId xmlns:a16="http://schemas.microsoft.com/office/drawing/2014/main" id="{DCF6A1C0-ED27-368B-024E-F94A8833C04E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68680" y="2270500"/>
            <a:ext cx="2469451" cy="2469451"/>
          </a:xfrm>
          <a:prstGeom prst="rect">
            <a:avLst/>
          </a:prstGeom>
        </p:spPr>
      </p:pic>
      <p:pic>
        <p:nvPicPr>
          <p:cNvPr id="7" name="object 5">
            <a:extLst>
              <a:ext uri="{FF2B5EF4-FFF2-40B4-BE49-F238E27FC236}">
                <a16:creationId xmlns:a16="http://schemas.microsoft.com/office/drawing/2014/main" id="{4EA6ABD2-4317-599E-2EAC-DC5752C2A428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41349" y="10238772"/>
            <a:ext cx="2469451" cy="2469451"/>
          </a:xfrm>
          <a:prstGeom prst="rect">
            <a:avLst/>
          </a:prstGeom>
        </p:spPr>
      </p:pic>
      <p:pic>
        <p:nvPicPr>
          <p:cNvPr id="8" name="object 6">
            <a:extLst>
              <a:ext uri="{FF2B5EF4-FFF2-40B4-BE49-F238E27FC236}">
                <a16:creationId xmlns:a16="http://schemas.microsoft.com/office/drawing/2014/main" id="{91FA821C-4F33-7038-C7BB-D0B7F0F4DA8A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240550" y="2108055"/>
            <a:ext cx="1101299" cy="1475975"/>
          </a:xfrm>
          <a:prstGeom prst="rect">
            <a:avLst/>
          </a:prstGeom>
        </p:spPr>
      </p:pic>
      <p:pic>
        <p:nvPicPr>
          <p:cNvPr id="9" name="object 10">
            <a:extLst>
              <a:ext uri="{FF2B5EF4-FFF2-40B4-BE49-F238E27FC236}">
                <a16:creationId xmlns:a16="http://schemas.microsoft.com/office/drawing/2014/main" id="{7C553B88-547F-0668-2832-10BC6BEEE29F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244268" y="2158240"/>
            <a:ext cx="1864932" cy="1943859"/>
          </a:xfrm>
          <a:prstGeom prst="rect">
            <a:avLst/>
          </a:prstGeom>
        </p:spPr>
      </p:pic>
      <p:pic>
        <p:nvPicPr>
          <p:cNvPr id="10" name="object 7">
            <a:extLst>
              <a:ext uri="{FF2B5EF4-FFF2-40B4-BE49-F238E27FC236}">
                <a16:creationId xmlns:a16="http://schemas.microsoft.com/office/drawing/2014/main" id="{CAB4F25C-271D-0F09-99B7-E3B500F30A21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700189" y="7499494"/>
            <a:ext cx="1101299" cy="1509038"/>
          </a:xfrm>
          <a:prstGeom prst="rect">
            <a:avLst/>
          </a:prstGeom>
        </p:spPr>
      </p:pic>
      <p:pic>
        <p:nvPicPr>
          <p:cNvPr id="11" name="object 7">
            <a:extLst>
              <a:ext uri="{FF2B5EF4-FFF2-40B4-BE49-F238E27FC236}">
                <a16:creationId xmlns:a16="http://schemas.microsoft.com/office/drawing/2014/main" id="{563AB32B-5D64-67AA-6255-80C9E54A0671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695419" y="7466212"/>
            <a:ext cx="1101299" cy="147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863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52800" y="3412554"/>
            <a:ext cx="4800600" cy="208198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algn="ctr">
              <a:lnSpc>
                <a:spcPts val="3475"/>
              </a:lnSpc>
              <a:spcBef>
                <a:spcPts val="135"/>
              </a:spcBef>
            </a:pPr>
            <a:r>
              <a:rPr sz="2950" spc="-55" dirty="0">
                <a:solidFill>
                  <a:srgbClr val="800000"/>
                </a:solidFill>
                <a:latin typeface="Times New Roman"/>
                <a:cs typeface="Times New Roman"/>
              </a:rPr>
              <a:t>Christm</a:t>
            </a:r>
            <a:r>
              <a:rPr sz="2950" spc="-70" dirty="0">
                <a:solidFill>
                  <a:srgbClr val="800000"/>
                </a:solidFill>
                <a:latin typeface="Times New Roman"/>
                <a:cs typeface="Times New Roman"/>
              </a:rPr>
              <a:t>a</a:t>
            </a:r>
            <a:r>
              <a:rPr sz="2950" spc="-245" dirty="0">
                <a:solidFill>
                  <a:srgbClr val="800000"/>
                </a:solidFill>
                <a:latin typeface="Times New Roman"/>
                <a:cs typeface="Times New Roman"/>
              </a:rPr>
              <a:t>s</a:t>
            </a:r>
            <a:r>
              <a:rPr lang="en-US" sz="2950" spc="-245" dirty="0">
                <a:solidFill>
                  <a:srgbClr val="800000"/>
                </a:solidFill>
                <a:latin typeface="Times New Roman"/>
                <a:cs typeface="Times New Roman"/>
              </a:rPr>
              <a:t> </a:t>
            </a:r>
            <a:r>
              <a:rPr lang="en-US" sz="2950" spc="-254" dirty="0">
                <a:solidFill>
                  <a:srgbClr val="800000"/>
                </a:solidFill>
                <a:latin typeface="Times New Roman"/>
                <a:cs typeface="Times New Roman"/>
              </a:rPr>
              <a:t>Party </a:t>
            </a:r>
            <a:r>
              <a:rPr sz="2950" spc="-120" dirty="0">
                <a:solidFill>
                  <a:srgbClr val="800000"/>
                </a:solidFill>
                <a:latin typeface="Times New Roman"/>
                <a:cs typeface="Times New Roman"/>
              </a:rPr>
              <a:t>Menu</a:t>
            </a:r>
            <a:endParaRPr lang="en-GB" sz="2950" spc="-120" dirty="0">
              <a:solidFill>
                <a:srgbClr val="800000"/>
              </a:solidFill>
              <a:latin typeface="Times New Roman"/>
              <a:cs typeface="Times New Roman"/>
            </a:endParaRPr>
          </a:p>
          <a:p>
            <a:pPr algn="ctr">
              <a:lnSpc>
                <a:spcPts val="3475"/>
              </a:lnSpc>
              <a:spcBef>
                <a:spcPts val="135"/>
              </a:spcBef>
            </a:pPr>
            <a:r>
              <a:rPr lang="en-GB" sz="2950" spc="-120" dirty="0">
                <a:solidFill>
                  <a:srgbClr val="800000"/>
                </a:solidFill>
                <a:latin typeface="Times New Roman"/>
                <a:cs typeface="Times New Roman"/>
              </a:rPr>
              <a:t>99£ Per Person </a:t>
            </a:r>
          </a:p>
          <a:p>
            <a:pPr algn="ctr">
              <a:lnSpc>
                <a:spcPts val="3475"/>
              </a:lnSpc>
              <a:spcBef>
                <a:spcPts val="135"/>
              </a:spcBef>
            </a:pPr>
            <a:endParaRPr lang="en-GB" spc="-120" dirty="0">
              <a:solidFill>
                <a:srgbClr val="800000"/>
              </a:solidFill>
              <a:latin typeface="Times New Roman"/>
              <a:cs typeface="Times New Roman"/>
            </a:endParaRPr>
          </a:p>
          <a:p>
            <a:pPr algn="ctr">
              <a:lnSpc>
                <a:spcPts val="3475"/>
              </a:lnSpc>
              <a:spcBef>
                <a:spcPts val="135"/>
              </a:spcBef>
            </a:pPr>
            <a:endParaRPr sz="2950" dirty="0">
              <a:latin typeface="Times New Roman"/>
              <a:cs typeface="Times New Roman"/>
            </a:endParaRPr>
          </a:p>
          <a:p>
            <a:pPr marL="1270" algn="ctr">
              <a:lnSpc>
                <a:spcPts val="1814"/>
              </a:lnSpc>
            </a:pPr>
            <a:r>
              <a:rPr sz="1550" spc="-180" dirty="0">
                <a:latin typeface="Times New Roman"/>
                <a:cs typeface="Times New Roman"/>
              </a:rPr>
              <a:t>.</a:t>
            </a:r>
            <a:endParaRPr sz="155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83924" y="4622800"/>
            <a:ext cx="8534400" cy="10645863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Pearled barley and winter squash vegetable mixture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Crispy, hot bread sprinkled with herbs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parfait made of toasted brioche with chicken liver</a:t>
            </a:r>
            <a:b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Cranberry and orange chutney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endParaRPr lang="en-US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course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Slowed Cooked Rolled Beef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Beef braised in </a:t>
            </a:r>
            <a:r>
              <a:rPr lang="en-US" sz="12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liquar</a:t>
            </a: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slow </a:t>
            </a:r>
            <a:r>
              <a:rPr lang="en-US" sz="12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cooked,on</a:t>
            </a: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fondant potato served with braised red cabbage with mushroom juice.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 Fried Breaded Breast Of Chicken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Served with crispy </a:t>
            </a:r>
            <a:r>
              <a:rPr lang="en-US" sz="12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potatoes,roast</a:t>
            </a: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vegetables,garlic</a:t>
            </a: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chive butter</a:t>
            </a:r>
            <a:endParaRPr lang="en-US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Traditional Roast Turkey with all the trimmings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Served with roast dauphinois potatoes and seasonal vegetables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 Fried Salmon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Served on a bed of citrus crushed potatoes with a cream and caper sauce and seasonal vegetables</a:t>
            </a:r>
            <a:endParaRPr lang="en-US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Plums and red wine sauce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endParaRPr lang="en-US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Deserts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Homemade traditional Christmas pudding</a:t>
            </a: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Creme </a:t>
            </a:r>
            <a:r>
              <a:rPr lang="en-US" sz="12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brûlée</a:t>
            </a:r>
            <a:endParaRPr lang="en-US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Tossed in a brandy butterscotch sauce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Dessert with a coffee flavor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snap, crackle, and pop novelty from the black forest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Passion fruit and orange cheesecake with orange sorbet for garnish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White Chocolate </a:t>
            </a:r>
            <a:r>
              <a:rPr lang="en-US" sz="12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Pave,Orange</a:t>
            </a: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Chocolate Ice Cream</a:t>
            </a:r>
            <a:endParaRPr lang="en-US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Fall splendor in knickerbockers and toffee apples  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Wine &amp; </a:t>
            </a:r>
            <a:r>
              <a:rPr lang="en-US" sz="2000" b="1" dirty="0" err="1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Cofee</a:t>
            </a:r>
            <a:r>
              <a:rPr lang="en-US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Included</a:t>
            </a: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</a:p>
          <a:p>
            <a:pPr algn="ctr">
              <a:spcAft>
                <a:spcPts val="800"/>
              </a:spcAft>
            </a:pPr>
            <a:r>
              <a:rPr lang="en-US" sz="20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Reservation  Highly Recommended.</a:t>
            </a:r>
          </a:p>
          <a:p>
            <a:pPr algn="ctr">
              <a:spcAft>
                <a:spcPts val="800"/>
              </a:spcAft>
            </a:pPr>
            <a:r>
              <a:rPr lang="en-US" sz="20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850-234-6629</a:t>
            </a:r>
          </a:p>
          <a:p>
            <a:pPr algn="ctr">
              <a:spcAft>
                <a:spcPts val="800"/>
              </a:spcAft>
            </a:pPr>
            <a:r>
              <a:rPr lang="en-US" sz="20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www.hoteltrinity.com</a:t>
            </a: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endParaRPr lang="en-US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spcBef>
                <a:spcPts val="0"/>
              </a:spcBef>
              <a:spcAft>
                <a:spcPts val="800"/>
              </a:spcAft>
            </a:pPr>
            <a:r>
              <a:rPr lang="en-US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13135" y="1113443"/>
            <a:ext cx="2284952" cy="192125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30025" y="8654819"/>
            <a:ext cx="2469451" cy="246945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2725" y="12462853"/>
            <a:ext cx="1101299" cy="147597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717200" y="4890752"/>
            <a:ext cx="1101299" cy="147597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49048" y="8630350"/>
            <a:ext cx="2469451" cy="2469451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948376" y="12462853"/>
            <a:ext cx="1101299" cy="147597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418" y="2074126"/>
            <a:ext cx="1460382" cy="1453891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757942" y="2074126"/>
            <a:ext cx="1460382" cy="1453891"/>
          </a:xfrm>
          <a:prstGeom prst="rect">
            <a:avLst/>
          </a:prstGeom>
        </p:spPr>
      </p:pic>
      <p:sp>
        <p:nvSpPr>
          <p:cNvPr id="12" name="object 2">
            <a:extLst>
              <a:ext uri="{FF2B5EF4-FFF2-40B4-BE49-F238E27FC236}">
                <a16:creationId xmlns:a16="http://schemas.microsoft.com/office/drawing/2014/main" id="{3FF8E13F-3966-529D-56D5-4326832E7357}"/>
              </a:ext>
            </a:extLst>
          </p:cNvPr>
          <p:cNvSpPr txBox="1"/>
          <p:nvPr/>
        </p:nvSpPr>
        <p:spPr>
          <a:xfrm>
            <a:off x="2743200" y="2946400"/>
            <a:ext cx="6019800" cy="466153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algn="ctr">
              <a:lnSpc>
                <a:spcPts val="3475"/>
              </a:lnSpc>
              <a:spcBef>
                <a:spcPts val="135"/>
              </a:spcBef>
            </a:pPr>
            <a:r>
              <a:rPr lang="en-US" sz="2950" spc="-55" dirty="0">
                <a:solidFill>
                  <a:srgbClr val="002060"/>
                </a:solidFill>
                <a:latin typeface="Wide Latin" panose="020A0A07050505020404" pitchFamily="18" charset="0"/>
                <a:cs typeface="Times New Roman"/>
              </a:rPr>
              <a:t>HOTEL TRINITY </a:t>
            </a:r>
            <a:endParaRPr sz="1550" dirty="0">
              <a:solidFill>
                <a:srgbClr val="002060"/>
              </a:solidFill>
              <a:latin typeface="Wide Latin" panose="020A0A07050505020404" pitchFamily="18" charset="0"/>
              <a:cs typeface="Times New Roman"/>
            </a:endParaRPr>
          </a:p>
        </p:txBody>
      </p:sp>
      <p:pic>
        <p:nvPicPr>
          <p:cNvPr id="13" name="object 4">
            <a:extLst>
              <a:ext uri="{FF2B5EF4-FFF2-40B4-BE49-F238E27FC236}">
                <a16:creationId xmlns:a16="http://schemas.microsoft.com/office/drawing/2014/main" id="{98CBF201-920A-747A-7C5E-677B92C1B596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696200" y="3556000"/>
            <a:ext cx="2286000" cy="1752600"/>
          </a:xfrm>
          <a:prstGeom prst="rect">
            <a:avLst/>
          </a:prstGeom>
        </p:spPr>
      </p:pic>
      <p:pic>
        <p:nvPicPr>
          <p:cNvPr id="14" name="object 4">
            <a:extLst>
              <a:ext uri="{FF2B5EF4-FFF2-40B4-BE49-F238E27FC236}">
                <a16:creationId xmlns:a16="http://schemas.microsoft.com/office/drawing/2014/main" id="{F5A65EB2-15B1-7ABB-C9DE-ADA7D314AA20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295400" y="10566400"/>
            <a:ext cx="2286000" cy="1752600"/>
          </a:xfrm>
          <a:prstGeom prst="rect">
            <a:avLst/>
          </a:prstGeom>
        </p:spPr>
      </p:pic>
    </p:spTree>
  </p:cSld>
  <p:clrMapOvr>
    <a:masterClrMapping/>
  </p:clrMapOvr>
  <p:transition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05200" y="3784600"/>
            <a:ext cx="4648200" cy="696986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algn="ctr">
              <a:lnSpc>
                <a:spcPts val="3475"/>
              </a:lnSpc>
              <a:spcBef>
                <a:spcPts val="135"/>
              </a:spcBef>
            </a:pPr>
            <a:r>
              <a:rPr sz="2950" spc="-55" dirty="0">
                <a:solidFill>
                  <a:srgbClr val="800000"/>
                </a:solidFill>
                <a:latin typeface="Times New Roman"/>
                <a:cs typeface="Times New Roman"/>
              </a:rPr>
              <a:t>Christm</a:t>
            </a:r>
            <a:r>
              <a:rPr sz="2950" spc="-70" dirty="0">
                <a:solidFill>
                  <a:srgbClr val="800000"/>
                </a:solidFill>
                <a:latin typeface="Times New Roman"/>
                <a:cs typeface="Times New Roman"/>
              </a:rPr>
              <a:t>a</a:t>
            </a:r>
            <a:r>
              <a:rPr sz="2950" spc="-245" dirty="0">
                <a:solidFill>
                  <a:srgbClr val="800000"/>
                </a:solidFill>
                <a:latin typeface="Times New Roman"/>
                <a:cs typeface="Times New Roman"/>
              </a:rPr>
              <a:t>s</a:t>
            </a:r>
            <a:r>
              <a:rPr lang="en-US" sz="2950" spc="-245" dirty="0">
                <a:solidFill>
                  <a:srgbClr val="800000"/>
                </a:solidFill>
                <a:latin typeface="Times New Roman"/>
                <a:cs typeface="Times New Roman"/>
              </a:rPr>
              <a:t> </a:t>
            </a:r>
            <a:r>
              <a:rPr lang="en-US" sz="2950" spc="-254" dirty="0">
                <a:solidFill>
                  <a:srgbClr val="800000"/>
                </a:solidFill>
                <a:latin typeface="Times New Roman"/>
                <a:cs typeface="Times New Roman"/>
              </a:rPr>
              <a:t>Party </a:t>
            </a:r>
            <a:r>
              <a:rPr sz="2950" spc="-120" dirty="0">
                <a:solidFill>
                  <a:srgbClr val="800000"/>
                </a:solidFill>
                <a:latin typeface="Times New Roman"/>
                <a:cs typeface="Times New Roman"/>
              </a:rPr>
              <a:t>Menu</a:t>
            </a:r>
            <a:endParaRPr sz="2950" dirty="0">
              <a:latin typeface="Times New Roman"/>
              <a:cs typeface="Times New Roman"/>
            </a:endParaRPr>
          </a:p>
          <a:p>
            <a:pPr marL="1270" algn="ctr">
              <a:lnSpc>
                <a:spcPts val="1814"/>
              </a:lnSpc>
            </a:pPr>
            <a:r>
              <a:rPr sz="1550" spc="-180" dirty="0">
                <a:latin typeface="Times New Roman"/>
                <a:cs typeface="Times New Roman"/>
              </a:rPr>
              <a:t>.</a:t>
            </a:r>
            <a:endParaRPr sz="155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00200" y="4622800"/>
            <a:ext cx="8534400" cy="1384353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175" algn="ctr">
              <a:lnSpc>
                <a:spcPct val="100000"/>
              </a:lnSpc>
              <a:spcBef>
                <a:spcPts val="135"/>
              </a:spcBef>
            </a:pPr>
            <a:r>
              <a:rPr lang="en-US" sz="4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                                       </a:t>
            </a:r>
          </a:p>
          <a:p>
            <a:pPr marL="3175" algn="ctr">
              <a:lnSpc>
                <a:spcPct val="100000"/>
              </a:lnSpc>
              <a:spcBef>
                <a:spcPts val="135"/>
              </a:spcBef>
            </a:pPr>
            <a:r>
              <a:rPr lang="en-US" sz="4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13135" y="1113443"/>
            <a:ext cx="2284952" cy="192125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667000" y="11938000"/>
            <a:ext cx="2469451" cy="246945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2725" y="12462853"/>
            <a:ext cx="1101299" cy="147597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545351" y="12462852"/>
            <a:ext cx="1101299" cy="1475975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86600" y="11938000"/>
            <a:ext cx="2469451" cy="2469451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144000" y="12471400"/>
            <a:ext cx="1101299" cy="147597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418" y="2074126"/>
            <a:ext cx="1460382" cy="1453891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757942" y="2074126"/>
            <a:ext cx="1460382" cy="1453891"/>
          </a:xfrm>
          <a:prstGeom prst="rect">
            <a:avLst/>
          </a:prstGeom>
        </p:spPr>
      </p:pic>
      <p:sp>
        <p:nvSpPr>
          <p:cNvPr id="12" name="object 2">
            <a:extLst>
              <a:ext uri="{FF2B5EF4-FFF2-40B4-BE49-F238E27FC236}">
                <a16:creationId xmlns:a16="http://schemas.microsoft.com/office/drawing/2014/main" id="{3FF8E13F-3966-529D-56D5-4326832E7357}"/>
              </a:ext>
            </a:extLst>
          </p:cNvPr>
          <p:cNvSpPr txBox="1"/>
          <p:nvPr/>
        </p:nvSpPr>
        <p:spPr>
          <a:xfrm>
            <a:off x="2743200" y="2946400"/>
            <a:ext cx="6019800" cy="466153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algn="ctr">
              <a:lnSpc>
                <a:spcPts val="3475"/>
              </a:lnSpc>
              <a:spcBef>
                <a:spcPts val="135"/>
              </a:spcBef>
            </a:pPr>
            <a:r>
              <a:rPr lang="en-US" sz="2950" spc="-55" dirty="0">
                <a:solidFill>
                  <a:srgbClr val="002060"/>
                </a:solidFill>
                <a:latin typeface="Wide Latin" panose="020A0A07050505020404" pitchFamily="18" charset="0"/>
                <a:cs typeface="Times New Roman"/>
              </a:rPr>
              <a:t>HOTEL TRINITY </a:t>
            </a:r>
            <a:endParaRPr sz="1550" dirty="0">
              <a:solidFill>
                <a:srgbClr val="002060"/>
              </a:solidFill>
              <a:latin typeface="Wide Latin" panose="020A0A07050505020404" pitchFamily="18" charset="0"/>
              <a:cs typeface="Times New Roman"/>
            </a:endParaRPr>
          </a:p>
        </p:txBody>
      </p:sp>
      <p:pic>
        <p:nvPicPr>
          <p:cNvPr id="13" name="object 4">
            <a:extLst>
              <a:ext uri="{FF2B5EF4-FFF2-40B4-BE49-F238E27FC236}">
                <a16:creationId xmlns:a16="http://schemas.microsoft.com/office/drawing/2014/main" id="{98CBF201-920A-747A-7C5E-677B92C1B596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848600" y="10504519"/>
            <a:ext cx="2286000" cy="1752600"/>
          </a:xfrm>
          <a:prstGeom prst="rect">
            <a:avLst/>
          </a:prstGeom>
        </p:spPr>
      </p:pic>
      <p:pic>
        <p:nvPicPr>
          <p:cNvPr id="14" name="object 4">
            <a:extLst>
              <a:ext uri="{FF2B5EF4-FFF2-40B4-BE49-F238E27FC236}">
                <a16:creationId xmlns:a16="http://schemas.microsoft.com/office/drawing/2014/main" id="{F5A65EB2-15B1-7ABB-C9DE-ADA7D314AA20}"/>
              </a:ext>
            </a:extLst>
          </p:cNvPr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771444" y="10504519"/>
            <a:ext cx="2286000" cy="17526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5880273-972D-ACCE-7358-054499715E2A}"/>
              </a:ext>
            </a:extLst>
          </p:cNvPr>
          <p:cNvSpPr txBox="1"/>
          <p:nvPr/>
        </p:nvSpPr>
        <p:spPr>
          <a:xfrm>
            <a:off x="2841975" y="5306367"/>
            <a:ext cx="6172200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Brinkley, C. (2013). Avenues into food planning: A review of scholarly food system research. </a:t>
            </a:r>
            <a:r>
              <a:rPr lang="en-US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International Planning Studies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 </a:t>
            </a:r>
            <a:r>
              <a:rPr lang="en-US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18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(2), 243-266.</a:t>
            </a:r>
            <a:endParaRPr lang="en-US" sz="1400" dirty="0">
              <a:effectLst/>
              <a:latin typeface="Arial MT"/>
              <a:ea typeface="Arial MT"/>
              <a:cs typeface="Arial MT"/>
            </a:endParaRP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Eschevins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A.,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Giboreau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A., Allard, T. and </a:t>
            </a: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Dacremont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C., 2018. The role of aromatic similarity in food and beverage pairing.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Food quality and preference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65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 pp.18-27.</a:t>
            </a: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Eschevins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A.,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Giboreau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A., Allard, T. and </a:t>
            </a: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Dacremont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C., 2018. The role of aromatic similarity in food and beverage pairing.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Food quality and preference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65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 pp.18-27.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endParaRPr lang="en-US" sz="1400" dirty="0">
              <a:effectLst/>
              <a:latin typeface="Arial MT"/>
              <a:ea typeface="Arial MT"/>
              <a:cs typeface="Arial MT"/>
            </a:endParaRP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Garcia, D.J. and You, F., 2016. The water-energy-food nexus and process systems engineering: A new focus.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Computers &amp; Chemical Engineering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91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 pp.49-67.</a:t>
            </a: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Gibbs, R.J., 2012.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Principles of urban retail planning and development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. John Wiley &amp; </a:t>
            </a:r>
            <a:r>
              <a:rPr lang="en-US" sz="1400" dirty="0" err="1">
                <a:effectLst/>
                <a:latin typeface="Arial MT"/>
                <a:ea typeface="Arial MT"/>
                <a:cs typeface="Arial MT"/>
              </a:rPr>
              <a:t>Sons.Garrett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 B. P. (2022).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A Taste of the Wild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. </a:t>
            </a:r>
            <a:r>
              <a:rPr lang="en-US" sz="1400" dirty="0" err="1">
                <a:effectLst/>
                <a:latin typeface="Arial MT"/>
                <a:ea typeface="Arial MT"/>
                <a:cs typeface="Arial MT"/>
              </a:rPr>
              <a:t>Formac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 Publishing Comp</a:t>
            </a: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Kustos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M., </a:t>
            </a: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Heymann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H., Jeffery, D.W., Goodman, S. and Bastian, S.E., 2020. Intertwined: What makes food and wine pairings appropriate?.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Food Research International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136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, p.109463.</a:t>
            </a: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Marriott, N.G., Schilling, M. and </a:t>
            </a:r>
            <a:r>
              <a:rPr lang="en-US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Gravani</a:t>
            </a:r>
            <a:r>
              <a:rPr lang="en-US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R.B., 2018. Management’s Role in Food Sanitation. In </a:t>
            </a:r>
            <a:r>
              <a:rPr lang="en-US" sz="1400" i="1" dirty="0">
                <a:effectLst/>
                <a:latin typeface="Arial MT"/>
                <a:ea typeface="Arial MT"/>
                <a:cs typeface="Arial MT"/>
              </a:rPr>
              <a:t>Principles of Food Sanitation</a:t>
            </a:r>
            <a:r>
              <a:rPr lang="en-US" sz="1400" dirty="0">
                <a:effectLst/>
                <a:latin typeface="Arial MT"/>
                <a:ea typeface="Arial MT"/>
                <a:cs typeface="Arial MT"/>
              </a:rPr>
              <a:t> (pp. 409-422). Springer, Cham.</a:t>
            </a: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McVety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P.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J.,</a:t>
            </a:r>
            <a:r>
              <a:rPr lang="en-US" sz="1400" spc="-7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Ware,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B.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J.,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400" spc="-7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Ware,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C.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L.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(2008).</a:t>
            </a:r>
            <a:r>
              <a:rPr lang="en-US" sz="1400" spc="2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Fundamentals</a:t>
            </a:r>
            <a:r>
              <a:rPr lang="en-US" sz="1400" i="1" spc="-3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4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menu</a:t>
            </a:r>
            <a:r>
              <a:rPr lang="en-US" sz="1400" i="1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planning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.</a:t>
            </a:r>
            <a:r>
              <a:rPr lang="en-US" sz="1400" spc="-4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John</a:t>
            </a:r>
            <a:r>
              <a:rPr lang="en-US" sz="1400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Wiley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 Sons.</a:t>
            </a:r>
            <a:endParaRPr lang="en-US" sz="1400" dirty="0">
              <a:effectLst/>
              <a:latin typeface="Arial MT"/>
              <a:ea typeface="Arial MT"/>
              <a:cs typeface="Arial MT"/>
            </a:endParaRPr>
          </a:p>
          <a:p>
            <a:pPr marL="285750" marR="0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spc="-5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Ozdemir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B.,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&amp;</a:t>
            </a:r>
            <a:r>
              <a:rPr lang="en-US" sz="14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 err="1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Caliskan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O.</a:t>
            </a:r>
            <a:r>
              <a:rPr lang="en-US" sz="14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(2015).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Menu</a:t>
            </a:r>
            <a:r>
              <a:rPr lang="en-US" sz="14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design:</a:t>
            </a:r>
            <a:r>
              <a:rPr lang="en-US" sz="1400" spc="-7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A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review</a:t>
            </a:r>
            <a:r>
              <a:rPr lang="en-US" sz="1400" spc="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of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literature.</a:t>
            </a:r>
            <a:r>
              <a:rPr lang="en-US" sz="1400" spc="7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Journal of</a:t>
            </a:r>
            <a:r>
              <a:rPr lang="en-US" sz="1400" i="1" spc="-28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Foodservice</a:t>
            </a:r>
            <a:r>
              <a:rPr lang="en-US" sz="14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Business</a:t>
            </a:r>
            <a:r>
              <a:rPr lang="en-US" sz="1400" i="1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Research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, </a:t>
            </a:r>
            <a:r>
              <a:rPr lang="en-US" sz="1400" i="1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18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(3),</a:t>
            </a:r>
            <a:r>
              <a:rPr lang="en-US" sz="1400" spc="-5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 </a:t>
            </a:r>
            <a:r>
              <a:rPr lang="en-US" sz="140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ea typeface="Arial MT"/>
                <a:cs typeface="Arial MT"/>
              </a:rPr>
              <a:t>189-206.</a:t>
            </a:r>
            <a:endParaRPr lang="en-US" sz="1400" dirty="0">
              <a:effectLst/>
              <a:latin typeface="Arial MT"/>
              <a:ea typeface="Arial MT"/>
              <a:cs typeface="Arial MT"/>
            </a:endParaRPr>
          </a:p>
          <a:p>
            <a:pPr marR="0">
              <a:spcBef>
                <a:spcPts val="0"/>
              </a:spcBef>
              <a:spcAft>
                <a:spcPts val="0"/>
              </a:spcAft>
            </a:pPr>
            <a:endParaRPr lang="en-US" sz="1400" dirty="0">
              <a:effectLst/>
              <a:latin typeface="Arial MT"/>
              <a:ea typeface="Arial MT"/>
              <a:cs typeface="Arial MT"/>
            </a:endParaRPr>
          </a:p>
        </p:txBody>
      </p:sp>
      <p:pic>
        <p:nvPicPr>
          <p:cNvPr id="17" name="object 4">
            <a:extLst>
              <a:ext uri="{FF2B5EF4-FFF2-40B4-BE49-F238E27FC236}">
                <a16:creationId xmlns:a16="http://schemas.microsoft.com/office/drawing/2014/main" id="{861D6E0F-A495-66BC-17EF-5C509527A5AE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2416" y="6973058"/>
            <a:ext cx="1460383" cy="1231142"/>
          </a:xfrm>
          <a:prstGeom prst="rect">
            <a:avLst/>
          </a:prstGeom>
        </p:spPr>
      </p:pic>
      <p:pic>
        <p:nvPicPr>
          <p:cNvPr id="18" name="object 4">
            <a:extLst>
              <a:ext uri="{FF2B5EF4-FFF2-40B4-BE49-F238E27FC236}">
                <a16:creationId xmlns:a16="http://schemas.microsoft.com/office/drawing/2014/main" id="{99224C6E-8D15-0625-CF2A-252FBBE4FBAB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0" y="7000723"/>
            <a:ext cx="1101299" cy="1203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035635"/>
      </p:ext>
    </p:extLst>
  </p:cSld>
  <p:clrMapOvr>
    <a:masterClrMapping/>
  </p:clrMapOvr>
  <p:transition>
    <p:cut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</TotalTime>
  <Words>570</Words>
  <Application>Microsoft Office PowerPoint</Application>
  <PresentationFormat>Custom</PresentationFormat>
  <Paragraphs>60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Arial MT</vt:lpstr>
      <vt:lpstr>Calibri</vt:lpstr>
      <vt:lpstr>Times New Roman</vt:lpstr>
      <vt:lpstr>Wide Latin</vt:lpstr>
      <vt:lpstr>Office Theme</vt:lpstr>
      <vt:lpstr>HOTEL TRINITY PARTY MENU 21st Dec 2022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Formsbirds - Free Download Forms and Templates</dc:title>
  <dc:subject>Free Download Forms and Templates</dc:subject>
  <dc:creator>formsbirds.com</dc:creator>
  <cp:keywords>Free Form Template Download</cp:keywords>
  <cp:lastModifiedBy>cosmin lautaru</cp:lastModifiedBy>
  <cp:revision>28</cp:revision>
  <dcterms:created xsi:type="dcterms:W3CDTF">2022-11-18T09:17:09Z</dcterms:created>
  <dcterms:modified xsi:type="dcterms:W3CDTF">2022-11-18T20:48:58Z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2002-09-20T00:00:00Z</vt:filetime>
  </property>
  <property fmtid="{D5CDD505-2E9C-101B-9397-08002B2CF9AE}" pid="3" name="Creator">
    <vt:lpwstr>LibreOffice 5.0</vt:lpwstr>
  </property>
  <property fmtid="{D5CDD505-2E9C-101B-9397-08002B2CF9AE}" pid="4" name="LastSaved">
    <vt:filetime>2022-11-18T00:00:00Z</vt:filetime>
  </property>
</Properties>
</file>