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56" r:id="rId2"/>
    <p:sldId id="260" r:id="rId3"/>
    <p:sldId id="271" r:id="rId4"/>
    <p:sldId id="466" r:id="rId5"/>
    <p:sldId id="371" r:id="rId6"/>
    <p:sldId id="571" r:id="rId7"/>
    <p:sldId id="390" r:id="rId8"/>
    <p:sldId id="381" r:id="rId9"/>
    <p:sldId id="574" r:id="rId10"/>
    <p:sldId id="575" r:id="rId11"/>
    <p:sldId id="573" r:id="rId12"/>
    <p:sldId id="463"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A9D74B-BA85-01EA-8516-B6C63026B70C}" v="127" dt="2019-10-23T09:48:51.4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196"/>
    <p:restoredTop sz="94407" autoAdjust="0"/>
  </p:normalViewPr>
  <p:slideViewPr>
    <p:cSldViewPr snapToGrid="0" snapToObjects="1">
      <p:cViewPr varScale="1">
        <p:scale>
          <a:sx n="70" d="100"/>
          <a:sy n="70" d="100"/>
        </p:scale>
        <p:origin x="1116" y="72"/>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137" d="100"/>
          <a:sy n="137" d="100"/>
        </p:scale>
        <p:origin x="6752" y="2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10/24/2019</a:t>
            </a:fld>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806450"/>
            <a:ext cx="4114800" cy="3086100"/>
          </a:xfrm>
          <a:prstGeom prst="rect">
            <a:avLst/>
          </a:prstGeo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545627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dirty="0" err="1"/>
              <a:t>Atgoffa’r</a:t>
            </a:r>
            <a:r>
              <a:rPr lang="en-US" dirty="0"/>
              <a:t> </a:t>
            </a:r>
            <a:r>
              <a:rPr lang="en-US" dirty="0" err="1"/>
              <a:t>myfyrwyr</a:t>
            </a:r>
            <a:r>
              <a:rPr lang="en-US" dirty="0"/>
              <a:t> bod y </a:t>
            </a:r>
            <a:r>
              <a:rPr lang="en-US" dirty="0" err="1"/>
              <a:t>Cwricwlwm</a:t>
            </a:r>
            <a:r>
              <a:rPr lang="en-US" dirty="0"/>
              <a:t> </a:t>
            </a:r>
            <a:r>
              <a:rPr lang="en-US" dirty="0" err="1"/>
              <a:t>Newydd</a:t>
            </a:r>
            <a:r>
              <a:rPr lang="en-US" dirty="0"/>
              <a:t> </a:t>
            </a:r>
            <a:r>
              <a:rPr lang="en-US" dirty="0" err="1"/>
              <a:t>i</a:t>
            </a:r>
            <a:r>
              <a:rPr lang="en-US" dirty="0"/>
              <a:t> </a:t>
            </a:r>
            <a:r>
              <a:rPr lang="en-US" dirty="0" err="1"/>
              <a:t>Gymru</a:t>
            </a:r>
            <a:r>
              <a:rPr lang="en-US" dirty="0"/>
              <a:t> </a:t>
            </a:r>
            <a:r>
              <a:rPr lang="en-US" dirty="0" err="1"/>
              <a:t>yn</a:t>
            </a:r>
            <a:r>
              <a:rPr lang="en-US" dirty="0"/>
              <a:t> </a:t>
            </a:r>
            <a:r>
              <a:rPr lang="en-US" dirty="0" err="1"/>
              <a:t>ystyried</a:t>
            </a:r>
            <a:r>
              <a:rPr lang="en-US" dirty="0"/>
              <a:t> Enquiry </a:t>
            </a:r>
            <a:r>
              <a:rPr lang="en-US" dirty="0" err="1"/>
              <a:t>yn</a:t>
            </a:r>
            <a:r>
              <a:rPr lang="en-US" dirty="0"/>
              <a:t> </a:t>
            </a:r>
            <a:r>
              <a:rPr lang="en-US" dirty="0" err="1"/>
              <a:t>bwysig</a:t>
            </a:r>
            <a:r>
              <a:rPr lang="en-US" dirty="0"/>
              <a:t>, </a:t>
            </a:r>
            <a:r>
              <a:rPr lang="en-US" dirty="0" err="1"/>
              <a:t>e.e</a:t>
            </a:r>
            <a:r>
              <a:rPr lang="en-US" dirty="0"/>
              <a:t>. </a:t>
            </a:r>
            <a:r>
              <a:rPr lang="en-US" dirty="0" err="1"/>
              <a:t>yn</a:t>
            </a:r>
            <a:r>
              <a:rPr lang="en-US" dirty="0"/>
              <a:t> What Matters 1….e.g. developing an enquiring mind.</a:t>
            </a:r>
          </a:p>
          <a:p>
            <a:r>
              <a:rPr lang="en-US" dirty="0"/>
              <a:t>Mae </a:t>
            </a:r>
            <a:r>
              <a:rPr lang="en-US" dirty="0" err="1"/>
              <a:t>nhw</a:t>
            </a:r>
            <a:r>
              <a:rPr lang="en-US" dirty="0"/>
              <a:t> </a:t>
            </a:r>
            <a:r>
              <a:rPr lang="en-US" dirty="0" err="1"/>
              <a:t>wedi</a:t>
            </a:r>
            <a:r>
              <a:rPr lang="en-US" dirty="0"/>
              <a:t> </a:t>
            </a:r>
            <a:r>
              <a:rPr lang="en-US" dirty="0" err="1"/>
              <a:t>cael</a:t>
            </a:r>
            <a:r>
              <a:rPr lang="en-US" dirty="0"/>
              <a:t> y </a:t>
            </a:r>
            <a:r>
              <a:rPr lang="en-US" dirty="0" err="1"/>
              <a:t>sleid</a:t>
            </a:r>
            <a:r>
              <a:rPr lang="en-US" dirty="0"/>
              <a:t> </a:t>
            </a:r>
            <a:r>
              <a:rPr lang="en-US" dirty="0" err="1"/>
              <a:t>yma</a:t>
            </a:r>
            <a:r>
              <a:rPr lang="en-US" dirty="0"/>
              <a:t> </a:t>
            </a:r>
            <a:r>
              <a:rPr lang="en-US" dirty="0" err="1"/>
              <a:t>o’r</a:t>
            </a:r>
            <a:r>
              <a:rPr lang="en-US" dirty="0"/>
              <a:t> </a:t>
            </a:r>
            <a:r>
              <a:rPr lang="en-US" dirty="0" err="1"/>
              <a:t>blaen</a:t>
            </a:r>
            <a:r>
              <a:rPr lang="en-US" dirty="0"/>
              <a:t> – dim </a:t>
            </a:r>
            <a:r>
              <a:rPr lang="en-US" dirty="0" err="1"/>
              <a:t>ond</a:t>
            </a:r>
            <a:r>
              <a:rPr lang="en-US" dirty="0"/>
              <a:t> </a:t>
            </a:r>
            <a:r>
              <a:rPr lang="en-US" dirty="0" err="1"/>
              <a:t>atgoffa</a:t>
            </a:r>
            <a:r>
              <a:rPr lang="en-US" dirty="0"/>
              <a:t> </a:t>
            </a:r>
            <a:r>
              <a:rPr lang="en-US" dirty="0" err="1"/>
              <a:t>nhw</a:t>
            </a:r>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596082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dirty="0" err="1"/>
              <a:t>Atgoffa</a:t>
            </a:r>
            <a:r>
              <a:rPr lang="en-US" dirty="0"/>
              <a:t> </a:t>
            </a:r>
            <a:r>
              <a:rPr lang="en-US" dirty="0" err="1"/>
              <a:t>unwaith</a:t>
            </a:r>
            <a:r>
              <a:rPr lang="en-US" dirty="0"/>
              <a:t> </a:t>
            </a:r>
            <a:r>
              <a:rPr lang="en-US" dirty="0" err="1"/>
              <a:t>eto</a:t>
            </a:r>
            <a:r>
              <a:rPr lang="en-US" dirty="0"/>
              <a:t> </a:t>
            </a:r>
            <a:r>
              <a:rPr lang="en-US" dirty="0" err="1"/>
              <a:t>mai</a:t>
            </a:r>
            <a:r>
              <a:rPr lang="en-US" dirty="0"/>
              <a:t> </a:t>
            </a:r>
            <a:r>
              <a:rPr lang="en-US" dirty="0" err="1"/>
              <a:t>ffocws</a:t>
            </a:r>
            <a:r>
              <a:rPr lang="en-US" dirty="0"/>
              <a:t> y </a:t>
            </a:r>
            <a:r>
              <a:rPr lang="en-US" dirty="0" err="1"/>
              <a:t>modwl</a:t>
            </a:r>
            <a:r>
              <a:rPr lang="en-US" dirty="0"/>
              <a:t>/</a:t>
            </a:r>
            <a:r>
              <a:rPr lang="en-US" dirty="0" err="1"/>
              <a:t>aseiniad</a:t>
            </a:r>
            <a:r>
              <a:rPr lang="en-US" dirty="0"/>
              <a:t> </a:t>
            </a:r>
            <a:r>
              <a:rPr lang="en-US" dirty="0" err="1"/>
              <a:t>yw</a:t>
            </a:r>
            <a:r>
              <a:rPr lang="en-US" dirty="0"/>
              <a:t> </a:t>
            </a:r>
            <a:r>
              <a:rPr lang="en-US" dirty="0" err="1"/>
              <a:t>AfL</a:t>
            </a:r>
            <a:r>
              <a:rPr lang="en-US" dirty="0"/>
              <a:t> … pam?   Un </a:t>
            </a:r>
            <a:r>
              <a:rPr lang="en-US" dirty="0" err="1"/>
              <a:t>o’r</a:t>
            </a:r>
            <a:r>
              <a:rPr lang="en-US" dirty="0"/>
              <a:t> 12 </a:t>
            </a:r>
            <a:r>
              <a:rPr lang="en-US" dirty="0" err="1"/>
              <a:t>egwyddor</a:t>
            </a:r>
            <a:r>
              <a:rPr lang="en-US" dirty="0"/>
              <a:t> </a:t>
            </a:r>
            <a:r>
              <a:rPr lang="en-US" dirty="0" err="1"/>
              <a:t>addysgeg</a:t>
            </a:r>
            <a:r>
              <a:rPr lang="en-US" dirty="0"/>
              <a:t> y </a:t>
            </a:r>
            <a:r>
              <a:rPr lang="en-US" dirty="0" err="1"/>
              <a:t>Cwricwlwm</a:t>
            </a:r>
            <a:r>
              <a:rPr lang="en-US" dirty="0"/>
              <a:t> </a:t>
            </a:r>
            <a:r>
              <a:rPr lang="en-US" dirty="0" err="1"/>
              <a:t>Newydd</a:t>
            </a:r>
            <a:r>
              <a:rPr lang="en-US" dirty="0"/>
              <a:t> I </a:t>
            </a:r>
            <a:r>
              <a:rPr lang="en-US" dirty="0" err="1"/>
              <a:t>Gymru</a:t>
            </a:r>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242907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dirty="0" err="1"/>
              <a:t>Myfyrwyr</a:t>
            </a:r>
            <a:r>
              <a:rPr lang="en-US" dirty="0"/>
              <a:t> I </a:t>
            </a:r>
            <a:r>
              <a:rPr lang="en-US" dirty="0" err="1"/>
              <a:t>ddarllen</a:t>
            </a:r>
            <a:r>
              <a:rPr lang="en-US" dirty="0"/>
              <a:t> un </a:t>
            </a:r>
            <a:r>
              <a:rPr lang="en-US" dirty="0" err="1"/>
              <a:t>astudiaeth</a:t>
            </a:r>
            <a:r>
              <a:rPr lang="en-US" dirty="0"/>
              <a:t> </a:t>
            </a:r>
            <a:r>
              <a:rPr lang="en-US" dirty="0" err="1"/>
              <a:t>achos</a:t>
            </a:r>
            <a:r>
              <a:rPr lang="en-US" dirty="0"/>
              <a:t> o </a:t>
            </a:r>
            <a:r>
              <a:rPr lang="en-US" dirty="0" err="1"/>
              <a:t>Adroddiad</a:t>
            </a:r>
            <a:r>
              <a:rPr lang="en-US" dirty="0"/>
              <a:t> </a:t>
            </a:r>
            <a:r>
              <a:rPr lang="en-US" dirty="0" err="1"/>
              <a:t>Estyn</a:t>
            </a:r>
            <a:r>
              <a:rPr lang="en-US" dirty="0"/>
              <a:t> 2018 – </a:t>
            </a:r>
            <a:r>
              <a:rPr lang="en-US" dirty="0" err="1"/>
              <a:t>Ysgol</a:t>
            </a:r>
            <a:r>
              <a:rPr lang="en-US" dirty="0"/>
              <a:t>  </a:t>
            </a:r>
            <a:r>
              <a:rPr lang="en-US" dirty="0" err="1"/>
              <a:t>Gynradd</a:t>
            </a:r>
            <a:r>
              <a:rPr lang="en-US" dirty="0"/>
              <a:t> </a:t>
            </a:r>
            <a:r>
              <a:rPr lang="en-US" dirty="0" err="1"/>
              <a:t>Plasmarl</a:t>
            </a:r>
            <a:r>
              <a:rPr lang="en-US" dirty="0"/>
              <a:t> </a:t>
            </a:r>
            <a:r>
              <a:rPr lang="en-US" dirty="0" err="1"/>
              <a:t>yn</a:t>
            </a:r>
            <a:r>
              <a:rPr lang="en-US" dirty="0"/>
              <a:t> Abertawe – tt.31-32  ( </a:t>
            </a:r>
            <a:r>
              <a:rPr lang="en-US" dirty="0" err="1"/>
              <a:t>wedi</a:t>
            </a:r>
            <a:r>
              <a:rPr lang="en-US" dirty="0"/>
              <a:t> </a:t>
            </a:r>
            <a:r>
              <a:rPr lang="en-US" dirty="0" err="1"/>
              <a:t>llungopio</a:t>
            </a:r>
            <a:r>
              <a:rPr lang="en-US" dirty="0"/>
              <a:t> </a:t>
            </a:r>
            <a:r>
              <a:rPr lang="en-US" dirty="0" err="1"/>
              <a:t>digon</a:t>
            </a:r>
            <a:r>
              <a:rPr lang="en-US" dirty="0"/>
              <a:t> o </a:t>
            </a:r>
            <a:r>
              <a:rPr lang="en-US" dirty="0" err="1"/>
              <a:t>gopiau</a:t>
            </a:r>
            <a:r>
              <a:rPr lang="en-US" dirty="0"/>
              <a:t> I </a:t>
            </a:r>
            <a:r>
              <a:rPr lang="en-US" dirty="0" err="1"/>
              <a:t>ti</a:t>
            </a:r>
            <a:r>
              <a:rPr lang="en-US" dirty="0"/>
              <a:t>)</a:t>
            </a:r>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6731015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dirty="0" err="1"/>
              <a:t>Gwylio’r</a:t>
            </a:r>
            <a:r>
              <a:rPr lang="en-US" dirty="0"/>
              <a:t> video ac </a:t>
            </a:r>
            <a:r>
              <a:rPr lang="en-US" dirty="0" err="1"/>
              <a:t>ystyried</a:t>
            </a:r>
            <a:r>
              <a:rPr lang="en-US" dirty="0"/>
              <a:t> </a:t>
            </a:r>
            <a:r>
              <a:rPr lang="en-US" dirty="0" err="1"/>
              <a:t>enghreifftiau</a:t>
            </a:r>
            <a:r>
              <a:rPr lang="en-US" dirty="0"/>
              <a:t> o </a:t>
            </a:r>
            <a:r>
              <a:rPr lang="en-US" dirty="0" err="1"/>
              <a:t>gynnal</a:t>
            </a:r>
            <a:r>
              <a:rPr lang="en-US" dirty="0"/>
              <a:t> </a:t>
            </a:r>
            <a:r>
              <a:rPr lang="en-US" dirty="0" err="1"/>
              <a:t>ymholiad</a:t>
            </a:r>
            <a:r>
              <a:rPr lang="en-US" dirty="0"/>
              <a:t> </a:t>
            </a:r>
            <a:r>
              <a:rPr lang="en-US" dirty="0" err="1"/>
              <a:t>mewn</a:t>
            </a:r>
            <a:r>
              <a:rPr lang="en-US" dirty="0"/>
              <a:t> AG </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33848391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dirty="0" err="1"/>
              <a:t>Dosbarthu</a:t>
            </a:r>
            <a:r>
              <a:rPr lang="en-US" dirty="0"/>
              <a:t>  </a:t>
            </a:r>
            <a:r>
              <a:rPr lang="en-US" dirty="0" err="1"/>
              <a:t>e.e</a:t>
            </a:r>
            <a:r>
              <a:rPr lang="en-US" dirty="0"/>
              <a:t>. ‘Good Learning in RE – The Soldier’s Dilemma – </a:t>
            </a:r>
            <a:r>
              <a:rPr lang="en-US" dirty="0" err="1"/>
              <a:t>gofyn</a:t>
            </a:r>
            <a:r>
              <a:rPr lang="en-US" dirty="0"/>
              <a:t> </a:t>
            </a:r>
            <a:r>
              <a:rPr lang="en-US" dirty="0" err="1"/>
              <a:t>I’r</a:t>
            </a:r>
            <a:r>
              <a:rPr lang="en-US" dirty="0"/>
              <a:t> </a:t>
            </a:r>
            <a:r>
              <a:rPr lang="en-US" dirty="0" err="1"/>
              <a:t>myfyrwyr</a:t>
            </a:r>
            <a:r>
              <a:rPr lang="en-US" dirty="0"/>
              <a:t> </a:t>
            </a:r>
            <a:r>
              <a:rPr lang="en-US" dirty="0" err="1"/>
              <a:t>mewn</a:t>
            </a:r>
            <a:r>
              <a:rPr lang="en-US" dirty="0"/>
              <a:t> </a:t>
            </a:r>
            <a:r>
              <a:rPr lang="en-US" dirty="0" err="1"/>
              <a:t>grwpiau</a:t>
            </a:r>
            <a:r>
              <a:rPr lang="en-US" dirty="0"/>
              <a:t> </a:t>
            </a:r>
            <a:r>
              <a:rPr lang="en-US" dirty="0" err="1"/>
              <a:t>ddefnyddio’r</a:t>
            </a:r>
            <a:r>
              <a:rPr lang="en-US" dirty="0"/>
              <a:t> </a:t>
            </a:r>
            <a:r>
              <a:rPr lang="en-US" dirty="0" err="1"/>
              <a:t>daflen</a:t>
            </a:r>
            <a:r>
              <a:rPr lang="en-US" dirty="0"/>
              <a:t> </a:t>
            </a:r>
            <a:r>
              <a:rPr lang="en-US" dirty="0" err="1"/>
              <a:t>I’w</a:t>
            </a:r>
            <a:r>
              <a:rPr lang="en-US" dirty="0"/>
              <a:t> </a:t>
            </a:r>
            <a:r>
              <a:rPr lang="en-US" dirty="0" err="1"/>
              <a:t>helpu</a:t>
            </a:r>
            <a:r>
              <a:rPr lang="en-US" dirty="0"/>
              <a:t> I </a:t>
            </a:r>
            <a:r>
              <a:rPr lang="en-US" dirty="0" err="1"/>
              <a:t>gwblhau</a:t>
            </a:r>
            <a:r>
              <a:rPr lang="en-US" dirty="0"/>
              <a:t> </a:t>
            </a:r>
            <a:r>
              <a:rPr lang="en-US" dirty="0" err="1"/>
              <a:t>cynllun</a:t>
            </a:r>
            <a:r>
              <a:rPr lang="en-US" dirty="0"/>
              <a:t> </a:t>
            </a:r>
            <a:r>
              <a:rPr lang="en-US" dirty="0" err="1"/>
              <a:t>gwers</a:t>
            </a:r>
            <a:r>
              <a:rPr lang="en-US" dirty="0"/>
              <a:t> </a:t>
            </a:r>
            <a:r>
              <a:rPr lang="en-US" dirty="0" err="1"/>
              <a:t>yn</a:t>
            </a:r>
            <a:r>
              <a:rPr lang="en-US" dirty="0"/>
              <a:t> </a:t>
            </a:r>
            <a:r>
              <a:rPr lang="en-US" dirty="0" err="1"/>
              <a:t>defnyddio’r</a:t>
            </a:r>
            <a:r>
              <a:rPr lang="en-US" dirty="0"/>
              <a:t> </a:t>
            </a:r>
            <a:r>
              <a:rPr lang="en-US" dirty="0" err="1"/>
              <a:t>templed</a:t>
            </a:r>
            <a:r>
              <a:rPr lang="en-US" dirty="0"/>
              <a:t> </a:t>
            </a:r>
            <a:r>
              <a:rPr lang="en-US" dirty="0" err="1"/>
              <a:t>cynllunio</a:t>
            </a:r>
            <a:r>
              <a:rPr lang="en-US" dirty="0"/>
              <a:t> </a:t>
            </a:r>
            <a:r>
              <a:rPr lang="en-US" dirty="0" err="1"/>
              <a:t>newydd</a:t>
            </a:r>
            <a:r>
              <a:rPr lang="en-US" dirty="0"/>
              <a:t> a </a:t>
            </a:r>
            <a:r>
              <a:rPr lang="en-US" dirty="0" err="1"/>
              <a:t>nodi</a:t>
            </a:r>
            <a:r>
              <a:rPr lang="en-US" dirty="0"/>
              <a:t> </a:t>
            </a:r>
            <a:r>
              <a:rPr lang="en-US" dirty="0" err="1"/>
              <a:t>strategaethau</a:t>
            </a:r>
            <a:r>
              <a:rPr lang="en-US" dirty="0"/>
              <a:t> </a:t>
            </a:r>
            <a:r>
              <a:rPr lang="en-US" dirty="0" err="1"/>
              <a:t>Asesu</a:t>
            </a:r>
            <a:r>
              <a:rPr lang="en-US" dirty="0"/>
              <a:t> </a:t>
            </a:r>
            <a:r>
              <a:rPr lang="en-US" dirty="0" err="1"/>
              <a:t>ar</a:t>
            </a:r>
            <a:r>
              <a:rPr lang="en-US" dirty="0"/>
              <a:t> </a:t>
            </a:r>
            <a:r>
              <a:rPr lang="en-US" dirty="0" err="1"/>
              <a:t>gyfer</a:t>
            </a:r>
            <a:r>
              <a:rPr lang="en-US" dirty="0"/>
              <a:t> </a:t>
            </a:r>
            <a:r>
              <a:rPr lang="en-US" dirty="0" err="1"/>
              <a:t>Dysgu</a:t>
            </a:r>
            <a:r>
              <a:rPr lang="en-US" dirty="0"/>
              <a:t> </a:t>
            </a:r>
            <a:r>
              <a:rPr lang="en-US" dirty="0" err="1"/>
              <a:t>ar</a:t>
            </a:r>
            <a:r>
              <a:rPr lang="en-US" dirty="0"/>
              <a:t> y </a:t>
            </a:r>
            <a:r>
              <a:rPr lang="en-US" dirty="0" err="1"/>
              <a:t>cynllun</a:t>
            </a:r>
            <a:r>
              <a:rPr lang="en-US" dirty="0"/>
              <a:t> </a:t>
            </a:r>
            <a:r>
              <a:rPr lang="en-US" dirty="0" err="1"/>
              <a:t>gwers</a:t>
            </a:r>
            <a:r>
              <a:rPr lang="en-US" dirty="0"/>
              <a:t>. </a:t>
            </a:r>
            <a:r>
              <a:rPr lang="en-US" dirty="0" err="1"/>
              <a:t>Cyfle</a:t>
            </a:r>
            <a:r>
              <a:rPr lang="en-US" dirty="0"/>
              <a:t> </a:t>
            </a:r>
            <a:r>
              <a:rPr lang="en-US" dirty="0" err="1"/>
              <a:t>I’r</a:t>
            </a:r>
            <a:r>
              <a:rPr lang="en-US" dirty="0"/>
              <a:t> </a:t>
            </a:r>
            <a:r>
              <a:rPr lang="en-US" dirty="0" err="1"/>
              <a:t>grwpiau</a:t>
            </a:r>
            <a:r>
              <a:rPr lang="en-US" dirty="0"/>
              <a:t> </a:t>
            </a:r>
            <a:r>
              <a:rPr lang="en-US" dirty="0" err="1"/>
              <a:t>rannu</a:t>
            </a:r>
            <a:r>
              <a:rPr lang="en-US" dirty="0"/>
              <a:t> </a:t>
            </a:r>
            <a:r>
              <a:rPr lang="en-US" dirty="0" err="1"/>
              <a:t>eu</a:t>
            </a:r>
            <a:r>
              <a:rPr lang="en-US" dirty="0"/>
              <a:t> </a:t>
            </a:r>
            <a:r>
              <a:rPr lang="en-US" dirty="0" err="1"/>
              <a:t>cynlluniau</a:t>
            </a:r>
            <a:r>
              <a:rPr lang="en-US" dirty="0"/>
              <a:t> </a:t>
            </a:r>
            <a:r>
              <a:rPr lang="en-US" dirty="0" err="1"/>
              <a:t>gan</a:t>
            </a:r>
            <a:r>
              <a:rPr lang="en-US" dirty="0"/>
              <a:t> </a:t>
            </a:r>
            <a:r>
              <a:rPr lang="en-US" dirty="0" err="1"/>
              <a:t>esbonio</a:t>
            </a:r>
            <a:r>
              <a:rPr lang="en-US" dirty="0"/>
              <a:t> </a:t>
            </a:r>
            <a:r>
              <a:rPr lang="en-US" dirty="0" err="1"/>
              <a:t>eu</a:t>
            </a:r>
            <a:r>
              <a:rPr lang="en-US" dirty="0"/>
              <a:t> </a:t>
            </a:r>
            <a:r>
              <a:rPr lang="en-US" dirty="0" err="1"/>
              <a:t>rhesymau</a:t>
            </a:r>
            <a:r>
              <a:rPr lang="en-US" dirty="0"/>
              <a:t> </a:t>
            </a:r>
            <a:r>
              <a:rPr lang="en-US" dirty="0" err="1"/>
              <a:t>dros</a:t>
            </a:r>
            <a:r>
              <a:rPr lang="en-US" dirty="0"/>
              <a:t> </a:t>
            </a:r>
            <a:r>
              <a:rPr lang="en-US" dirty="0" err="1"/>
              <a:t>eu</a:t>
            </a:r>
            <a:r>
              <a:rPr lang="en-US" dirty="0"/>
              <a:t> </a:t>
            </a:r>
            <a:r>
              <a:rPr lang="en-US" dirty="0" err="1"/>
              <a:t>dewis</a:t>
            </a:r>
            <a:r>
              <a:rPr lang="en-US" dirty="0"/>
              <a:t> o </a:t>
            </a:r>
            <a:r>
              <a:rPr lang="en-US" dirty="0" err="1"/>
              <a:t>strategaethau</a:t>
            </a:r>
            <a:r>
              <a:rPr lang="en-US" dirty="0"/>
              <a:t> </a:t>
            </a:r>
            <a:r>
              <a:rPr lang="en-US" dirty="0" err="1"/>
              <a:t>AaGD</a:t>
            </a:r>
            <a:r>
              <a:rPr lang="en-US" dirty="0"/>
              <a:t> </a:t>
            </a:r>
            <a:r>
              <a:rPr lang="en-US" dirty="0" err="1"/>
              <a:t>yn</a:t>
            </a:r>
            <a:r>
              <a:rPr lang="en-US" dirty="0"/>
              <a:t> y </a:t>
            </a:r>
            <a:r>
              <a:rPr lang="en-US" dirty="0" err="1"/>
              <a:t>cynllun</a:t>
            </a:r>
            <a:r>
              <a:rPr lang="en-US" dirty="0"/>
              <a:t> </a:t>
            </a:r>
            <a:r>
              <a:rPr lang="en-US" dirty="0" err="1"/>
              <a:t>wers</a:t>
            </a:r>
            <a:r>
              <a:rPr lang="en-US" dirty="0"/>
              <a:t> </a:t>
            </a:r>
            <a:r>
              <a:rPr lang="en-US" dirty="0" err="1"/>
              <a:t>er</a:t>
            </a:r>
            <a:r>
              <a:rPr lang="en-US" dirty="0"/>
              <a:t> </a:t>
            </a:r>
            <a:r>
              <a:rPr lang="en-US" dirty="0" err="1"/>
              <a:t>mwyn</a:t>
            </a:r>
            <a:r>
              <a:rPr lang="en-US" dirty="0"/>
              <a:t> </a:t>
            </a:r>
            <a:r>
              <a:rPr lang="en-US" dirty="0" err="1"/>
              <a:t>sicrhau</a:t>
            </a:r>
            <a:r>
              <a:rPr lang="en-US" dirty="0"/>
              <a:t> </a:t>
            </a:r>
            <a:r>
              <a:rPr lang="en-US" dirty="0" err="1"/>
              <a:t>fod</a:t>
            </a:r>
            <a:r>
              <a:rPr lang="en-US" dirty="0"/>
              <a:t> y </a:t>
            </a:r>
            <a:r>
              <a:rPr lang="en-US" dirty="0" err="1"/>
              <a:t>dysgwyr</a:t>
            </a:r>
            <a:r>
              <a:rPr lang="en-US" dirty="0"/>
              <a:t> </a:t>
            </a:r>
            <a:r>
              <a:rPr lang="en-US" dirty="0" err="1"/>
              <a:t>yn</a:t>
            </a:r>
            <a:r>
              <a:rPr lang="en-US" dirty="0"/>
              <a:t> </a:t>
            </a:r>
            <a:r>
              <a:rPr lang="en-US" dirty="0" err="1"/>
              <a:t>gwneud</a:t>
            </a:r>
            <a:r>
              <a:rPr lang="en-US" dirty="0"/>
              <a:t> </a:t>
            </a:r>
            <a:r>
              <a:rPr lang="en-US" dirty="0" err="1"/>
              <a:t>cynnydd</a:t>
            </a:r>
            <a:r>
              <a:rPr lang="en-US" dirty="0"/>
              <a:t> </a:t>
            </a:r>
            <a:r>
              <a:rPr lang="en-US" dirty="0" err="1"/>
              <a:t>yn</a:t>
            </a:r>
            <a:r>
              <a:rPr lang="en-US" dirty="0"/>
              <a:t> y </a:t>
            </a:r>
            <a:r>
              <a:rPr lang="en-US" dirty="0" err="1"/>
              <a:t>wers</a:t>
            </a:r>
            <a:r>
              <a:rPr lang="en-US" dirty="0"/>
              <a:t>/</a:t>
            </a:r>
            <a:r>
              <a:rPr lang="en-US" dirty="0" err="1"/>
              <a:t>amcanion</a:t>
            </a:r>
            <a:r>
              <a:rPr lang="en-US" dirty="0"/>
              <a:t> </a:t>
            </a:r>
            <a:r>
              <a:rPr lang="en-US" dirty="0" err="1"/>
              <a:t>dysgu</a:t>
            </a:r>
            <a:r>
              <a:rPr lang="en-US" dirty="0"/>
              <a:t>.</a:t>
            </a:r>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16841412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82D12154-3FA6-1D47-A7C7-017824C844F7}"/>
              </a:ext>
            </a:extLst>
          </p:cNvPr>
          <p:cNvPicPr>
            <a:picLocks noChangeAspect="1"/>
          </p:cNvPicPr>
          <p:nvPr userDrawn="1"/>
        </p:nvPicPr>
        <p:blipFill>
          <a:blip r:embed="rId2"/>
          <a:stretch>
            <a:fillRect/>
          </a:stretch>
        </p:blipFill>
        <p:spPr>
          <a:xfrm>
            <a:off x="-61123" y="0"/>
            <a:ext cx="9205123"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E8510400-9C12-2D4C-B404-F9D9AD216E87}"/>
              </a:ext>
            </a:extLst>
          </p:cNvPr>
          <p:cNvPicPr>
            <a:picLocks noChangeAspect="1"/>
          </p:cNvPicPr>
          <p:nvPr userDrawn="1"/>
        </p:nvPicPr>
        <p:blipFill>
          <a:blip r:embed="rId2"/>
          <a:stretch>
            <a:fillRect/>
          </a:stretch>
        </p:blipFill>
        <p:spPr>
          <a:xfrm>
            <a:off x="0" y="45538"/>
            <a:ext cx="9144000" cy="6812462"/>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pic>
        <p:nvPicPr>
          <p:cNvPr id="7" name="Picture 6">
            <a:extLst>
              <a:ext uri="{FF2B5EF4-FFF2-40B4-BE49-F238E27FC236}">
                <a16:creationId xmlns:a16="http://schemas.microsoft.com/office/drawing/2014/main" xmlns=""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10/24/2019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10/24/2019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0DA87A-900D-4829-80B1-DA969AA9C453}" type="datetimeFigureOut">
              <a:rPr lang="en-GB" smtClean="0"/>
              <a:t>24/10/2019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F3D17D-C24C-45EE-9FAA-F61D845E723B}" type="slidenum">
              <a:rPr lang="en-GB" smtClean="0"/>
              <a:t>‹#›</a:t>
            </a:fld>
            <a:endParaRPr lang="en-GB"/>
          </a:p>
        </p:txBody>
      </p:sp>
    </p:spTree>
    <p:extLst>
      <p:ext uri="{BB962C8B-B14F-4D97-AF65-F5344CB8AC3E}">
        <p14:creationId xmlns:p14="http://schemas.microsoft.com/office/powerpoint/2010/main" val="712368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10/24/2019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PUBE2MAMABU" TargetMode="External"/><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hyperlink" Target="http://webarchive.nationalarchives.gov.uk/20090608182316/http:/standards.dfes.gov.uk/schemes2/religion/?view=get" TargetMode="Externa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8.tiff"/><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atre.org.uk/primary/good-learning-in-re-films/" TargetMode="External"/><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hyperlink" Target="https://youtu.be/t5dIBTz-gao"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natre.org.uk/" TargetMode="External"/><Relationship Id="rId2" Type="http://schemas.openxmlformats.org/officeDocument/2006/relationships/hyperlink" Target="https://hwb.gov.wales/curriculum-for-wales-2008/key-stages-2-to-4/national-exemplar-framework-for-religious-education-for-3-to-19-year-olds" TargetMode="External"/><Relationship Id="rId1" Type="http://schemas.openxmlformats.org/officeDocument/2006/relationships/slideLayout" Target="../slideLayouts/slideLayout12.xml"/><Relationship Id="rId4" Type="http://schemas.openxmlformats.org/officeDocument/2006/relationships/hyperlink" Target="https://www.reonlin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70061" y="4381942"/>
            <a:ext cx="6174529" cy="1077218"/>
          </a:xfrm>
          <a:prstGeom prst="rect">
            <a:avLst/>
          </a:prstGeom>
          <a:noFill/>
        </p:spPr>
        <p:txBody>
          <a:bodyPr wrap="square" rtlCol="0">
            <a:spAutoFit/>
          </a:bodyPr>
          <a:lstStyle/>
          <a:p>
            <a:r>
              <a:rPr lang="en-GB" sz="3200" dirty="0">
                <a:solidFill>
                  <a:schemeClr val="bg1"/>
                </a:solidFill>
              </a:rPr>
              <a:t>      ECAD5008 – HUMANITIES </a:t>
            </a:r>
            <a:r>
              <a:rPr lang="en-GB" sz="3200" dirty="0" err="1">
                <a:solidFill>
                  <a:schemeClr val="bg1"/>
                </a:solidFill>
              </a:rPr>
              <a:t>AoLE</a:t>
            </a:r>
            <a:r>
              <a:rPr lang="en-GB" sz="3200" dirty="0">
                <a:solidFill>
                  <a:schemeClr val="bg1"/>
                </a:solidFill>
              </a:rPr>
              <a:t> </a:t>
            </a:r>
          </a:p>
          <a:p>
            <a:r>
              <a:rPr lang="en-GB" sz="3200" dirty="0">
                <a:solidFill>
                  <a:schemeClr val="bg1"/>
                </a:solidFill>
              </a:rPr>
              <a:t>                         Session 3 </a:t>
            </a:r>
          </a:p>
        </p:txBody>
      </p:sp>
      <p:pic>
        <p:nvPicPr>
          <p:cNvPr id="3" name="Picture 2">
            <a:extLst>
              <a:ext uri="{FF2B5EF4-FFF2-40B4-BE49-F238E27FC236}">
                <a16:creationId xmlns:a16="http://schemas.microsoft.com/office/drawing/2014/main" xmlns="" id="{EB3E5D07-D706-0845-8564-17BCCABACE89}"/>
              </a:ext>
            </a:extLst>
          </p:cNvPr>
          <p:cNvPicPr>
            <a:picLocks noChangeAspect="1"/>
          </p:cNvPicPr>
          <p:nvPr/>
        </p:nvPicPr>
        <p:blipFill>
          <a:blip r:embed="rId3"/>
          <a:stretch>
            <a:fillRect/>
          </a:stretch>
        </p:blipFill>
        <p:spPr>
          <a:xfrm>
            <a:off x="2561291" y="551143"/>
            <a:ext cx="3988893" cy="1751013"/>
          </a:xfrm>
          <a:prstGeom prst="rect">
            <a:avLst/>
          </a:prstGeom>
        </p:spPr>
      </p:pic>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In this session we will look at:</a:t>
            </a:r>
          </a:p>
        </p:txBody>
      </p:sp>
      <p:sp>
        <p:nvSpPr>
          <p:cNvPr id="13" name="Content Placeholder 12"/>
          <p:cNvSpPr>
            <a:spLocks noGrp="1"/>
          </p:cNvSpPr>
          <p:nvPr>
            <p:ph sz="half" idx="1"/>
          </p:nvPr>
        </p:nvSpPr>
        <p:spPr>
          <a:xfrm>
            <a:off x="445049" y="1922825"/>
            <a:ext cx="8295539" cy="2951575"/>
          </a:xfrm>
        </p:spPr>
        <p:txBody>
          <a:bodyPr>
            <a:normAutofit/>
          </a:bodyPr>
          <a:lstStyle/>
          <a:p>
            <a:r>
              <a:rPr lang="en-GB" sz="3600" dirty="0"/>
              <a:t>Enquiry learning in Humanities (RE)</a:t>
            </a:r>
          </a:p>
          <a:p>
            <a:r>
              <a:rPr lang="en-GB" sz="3600" dirty="0"/>
              <a:t>Explore ways of planning for enquiry in RE at KS2 (knowledge, skills, etc.)</a:t>
            </a:r>
          </a:p>
          <a:p>
            <a:r>
              <a:rPr lang="en-GB" sz="3600" dirty="0"/>
              <a:t>Consider how </a:t>
            </a:r>
            <a:r>
              <a:rPr lang="en-GB" sz="3600" dirty="0" err="1"/>
              <a:t>AfL</a:t>
            </a:r>
            <a:r>
              <a:rPr lang="en-GB" sz="3600" dirty="0"/>
              <a:t> strategies can ensure learners’ progress within Humanities (KS2)</a:t>
            </a:r>
          </a:p>
          <a:p>
            <a:pPr marL="0" indent="0">
              <a:buNone/>
            </a:pPr>
            <a:endParaRPr lang="en-GB" sz="3600" dirty="0"/>
          </a:p>
        </p:txBody>
      </p:sp>
    </p:spTree>
    <p:extLst>
      <p:ext uri="{BB962C8B-B14F-4D97-AF65-F5344CB8AC3E}">
        <p14:creationId xmlns:p14="http://schemas.microsoft.com/office/powerpoint/2010/main" val="1258490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B1506706-5CCC-064B-BC66-648000DE8404}"/>
              </a:ext>
            </a:extLst>
          </p:cNvPr>
          <p:cNvPicPr>
            <a:picLocks noChangeAspect="1"/>
          </p:cNvPicPr>
          <p:nvPr/>
        </p:nvPicPr>
        <p:blipFill>
          <a:blip r:embed="rId3"/>
          <a:stretch>
            <a:fillRect/>
          </a:stretch>
        </p:blipFill>
        <p:spPr>
          <a:xfrm>
            <a:off x="273421" y="174809"/>
            <a:ext cx="8682319" cy="6511740"/>
          </a:xfrm>
          <a:prstGeom prst="rect">
            <a:avLst/>
          </a:prstGeom>
        </p:spPr>
      </p:pic>
      <p:cxnSp>
        <p:nvCxnSpPr>
          <p:cNvPr id="4" name="Straight Arrow Connector 3">
            <a:extLst>
              <a:ext uri="{FF2B5EF4-FFF2-40B4-BE49-F238E27FC236}">
                <a16:creationId xmlns:a16="http://schemas.microsoft.com/office/drawing/2014/main" xmlns="" id="{3CF5079D-B975-3743-92C6-BC15F5899683}"/>
              </a:ext>
            </a:extLst>
          </p:cNvPr>
          <p:cNvCxnSpPr>
            <a:cxnSpLocks/>
          </p:cNvCxnSpPr>
          <p:nvPr/>
        </p:nvCxnSpPr>
        <p:spPr>
          <a:xfrm flipH="1">
            <a:off x="2716306" y="2017059"/>
            <a:ext cx="1116106" cy="981636"/>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8866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CE6445C-E48D-8F43-90AA-C80B7D475E18}"/>
              </a:ext>
            </a:extLst>
          </p:cNvPr>
          <p:cNvSpPr>
            <a:spLocks noGrp="1"/>
          </p:cNvSpPr>
          <p:nvPr>
            <p:ph type="title"/>
          </p:nvPr>
        </p:nvSpPr>
        <p:spPr>
          <a:xfrm>
            <a:off x="457200" y="488919"/>
            <a:ext cx="8229600" cy="1066800"/>
          </a:xfrm>
        </p:spPr>
        <p:txBody>
          <a:bodyPr>
            <a:normAutofit/>
          </a:bodyPr>
          <a:lstStyle/>
          <a:p>
            <a:r>
              <a:rPr lang="en-US" dirty="0"/>
              <a:t>12 principles of pedagogy</a:t>
            </a:r>
          </a:p>
        </p:txBody>
      </p:sp>
      <p:sp>
        <p:nvSpPr>
          <p:cNvPr id="3" name="Content Placeholder 2">
            <a:extLst>
              <a:ext uri="{FF2B5EF4-FFF2-40B4-BE49-F238E27FC236}">
                <a16:creationId xmlns:a16="http://schemas.microsoft.com/office/drawing/2014/main" xmlns="" id="{210F666A-685E-5F44-A826-13B916DC60C4}"/>
              </a:ext>
            </a:extLst>
          </p:cNvPr>
          <p:cNvSpPr>
            <a:spLocks noGrp="1"/>
          </p:cNvSpPr>
          <p:nvPr>
            <p:ph idx="1"/>
          </p:nvPr>
        </p:nvSpPr>
        <p:spPr>
          <a:xfrm>
            <a:off x="457200" y="1539050"/>
            <a:ext cx="5400675" cy="4325112"/>
          </a:xfrm>
        </p:spPr>
        <p:txBody>
          <a:bodyPr vert="horz" lIns="91440" tIns="45720" rIns="91440" bIns="45720" rtlCol="0" anchor="t">
            <a:normAutofit/>
          </a:bodyPr>
          <a:lstStyle/>
          <a:p>
            <a:pPr marL="109220" indent="0">
              <a:buNone/>
            </a:pPr>
            <a:r>
              <a:rPr lang="en-GB" sz="2000" dirty="0"/>
              <a:t>(Donaldson, 2015, p.64-70</a:t>
            </a:r>
            <a:r>
              <a:rPr lang="en-GB" dirty="0"/>
              <a:t>)</a:t>
            </a:r>
            <a:endParaRPr lang="en-US" dirty="0"/>
          </a:p>
          <a:p>
            <a:endParaRPr lang="en-US" dirty="0"/>
          </a:p>
        </p:txBody>
      </p:sp>
      <p:pic>
        <p:nvPicPr>
          <p:cNvPr id="4" name="Picture 3">
            <a:extLst>
              <a:ext uri="{FF2B5EF4-FFF2-40B4-BE49-F238E27FC236}">
                <a16:creationId xmlns:a16="http://schemas.microsoft.com/office/drawing/2014/main" xmlns="" id="{447FB653-7F3B-8C4C-8DEC-0A685A4F462C}"/>
              </a:ext>
            </a:extLst>
          </p:cNvPr>
          <p:cNvPicPr>
            <a:picLocks noChangeAspect="1"/>
          </p:cNvPicPr>
          <p:nvPr/>
        </p:nvPicPr>
        <p:blipFill rotWithShape="1">
          <a:blip r:embed="rId3"/>
          <a:srcRect t="51394" b="7088"/>
          <a:stretch/>
        </p:blipFill>
        <p:spPr>
          <a:xfrm>
            <a:off x="-228600" y="2092262"/>
            <a:ext cx="9601200" cy="4351401"/>
          </a:xfrm>
          <a:prstGeom prst="rect">
            <a:avLst/>
          </a:prstGeom>
        </p:spPr>
      </p:pic>
    </p:spTree>
    <p:extLst>
      <p:ext uri="{BB962C8B-B14F-4D97-AF65-F5344CB8AC3E}">
        <p14:creationId xmlns:p14="http://schemas.microsoft.com/office/powerpoint/2010/main" val="2029199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756" y="123078"/>
            <a:ext cx="8313644" cy="1325563"/>
          </a:xfrm>
        </p:spPr>
        <p:txBody>
          <a:bodyPr>
            <a:normAutofit/>
          </a:bodyPr>
          <a:lstStyle/>
          <a:p>
            <a:r>
              <a:rPr lang="en-GB" dirty="0"/>
              <a:t>    Enquiry-based learning in RE</a:t>
            </a:r>
          </a:p>
        </p:txBody>
      </p:sp>
      <p:sp>
        <p:nvSpPr>
          <p:cNvPr id="3" name="Content Placeholder 2"/>
          <p:cNvSpPr>
            <a:spLocks noGrp="1"/>
          </p:cNvSpPr>
          <p:nvPr>
            <p:ph idx="1"/>
          </p:nvPr>
        </p:nvSpPr>
        <p:spPr>
          <a:xfrm>
            <a:off x="336177" y="1346899"/>
            <a:ext cx="2299447" cy="4391492"/>
          </a:xfrm>
        </p:spPr>
        <p:txBody>
          <a:bodyPr>
            <a:normAutofit/>
          </a:bodyPr>
          <a:lstStyle/>
          <a:p>
            <a:r>
              <a:rPr lang="en-GB" dirty="0"/>
              <a:t>ESTYN 2018**</a:t>
            </a:r>
            <a:endParaRPr lang="en-GB" sz="2800" dirty="0"/>
          </a:p>
          <a:p>
            <a:pPr marL="0" indent="0">
              <a:buNone/>
            </a:pPr>
            <a:endParaRPr lang="en-GB" sz="2800" dirty="0"/>
          </a:p>
          <a:p>
            <a:r>
              <a:rPr lang="en-GB" sz="2800" dirty="0"/>
              <a:t>Learning processes and Pedagogies in Religious Education</a:t>
            </a:r>
          </a:p>
          <a:p>
            <a:pPr marL="0" indent="0">
              <a:buNone/>
            </a:pPr>
            <a:endParaRPr lang="en-GB" sz="2400" dirty="0"/>
          </a:p>
        </p:txBody>
      </p:sp>
      <p:pic>
        <p:nvPicPr>
          <p:cNvPr id="4" name="Picture 3">
            <a:extLst>
              <a:ext uri="{FF2B5EF4-FFF2-40B4-BE49-F238E27FC236}">
                <a16:creationId xmlns:a16="http://schemas.microsoft.com/office/drawing/2014/main" xmlns="" id="{EB4ADD06-087C-144C-95DA-44F1091D87EE}"/>
              </a:ext>
            </a:extLst>
          </p:cNvPr>
          <p:cNvPicPr>
            <a:picLocks noChangeAspect="1"/>
          </p:cNvPicPr>
          <p:nvPr/>
        </p:nvPicPr>
        <p:blipFill>
          <a:blip r:embed="rId3"/>
          <a:stretch>
            <a:fillRect/>
          </a:stretch>
        </p:blipFill>
        <p:spPr>
          <a:xfrm>
            <a:off x="3079376" y="1591141"/>
            <a:ext cx="5204012" cy="3903009"/>
          </a:xfrm>
          <a:prstGeom prst="rect">
            <a:avLst/>
          </a:prstGeom>
        </p:spPr>
      </p:pic>
    </p:spTree>
    <p:extLst>
      <p:ext uri="{BB962C8B-B14F-4D97-AF65-F5344CB8AC3E}">
        <p14:creationId xmlns:p14="http://schemas.microsoft.com/office/powerpoint/2010/main" val="2734662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a:t>
            </a:r>
          </a:p>
        </p:txBody>
      </p:sp>
      <p:sp>
        <p:nvSpPr>
          <p:cNvPr id="3" name="Content Placeholder 2"/>
          <p:cNvSpPr>
            <a:spLocks noGrp="1"/>
          </p:cNvSpPr>
          <p:nvPr>
            <p:ph idx="1"/>
          </p:nvPr>
        </p:nvSpPr>
        <p:spPr/>
        <p:txBody>
          <a:bodyPr>
            <a:normAutofit/>
          </a:bodyPr>
          <a:lstStyle/>
          <a:p>
            <a:r>
              <a:rPr lang="en-GB" sz="2700" dirty="0"/>
              <a:t>Watch the video ‘What is RE?’ and note the examples of possible enquiries.</a:t>
            </a:r>
          </a:p>
          <a:p>
            <a:r>
              <a:rPr lang="en-GB" sz="2700" dirty="0">
                <a:hlinkClick r:id="rId3"/>
              </a:rPr>
              <a:t>https://www.youtube.com/watch?v=PUBE2MAMABU</a:t>
            </a:r>
            <a:endParaRPr lang="en-GB" sz="2700" dirty="0"/>
          </a:p>
          <a:p>
            <a:endParaRPr lang="en-GB" sz="2700" dirty="0"/>
          </a:p>
          <a:p>
            <a:pPr marL="0" indent="0">
              <a:buNone/>
            </a:pPr>
            <a:endParaRPr lang="en-GB" sz="2700" dirty="0"/>
          </a:p>
        </p:txBody>
      </p:sp>
    </p:spTree>
    <p:extLst>
      <p:ext uri="{BB962C8B-B14F-4D97-AF65-F5344CB8AC3E}">
        <p14:creationId xmlns:p14="http://schemas.microsoft.com/office/powerpoint/2010/main" val="2886729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648" y="176665"/>
            <a:ext cx="8053175" cy="795528"/>
          </a:xfrm>
        </p:spPr>
        <p:txBody>
          <a:bodyPr>
            <a:normAutofit fontScale="90000"/>
          </a:bodyPr>
          <a:lstStyle/>
          <a:p>
            <a:r>
              <a:rPr lang="en-GB" dirty="0"/>
              <a:t>Examples of possible enquiries in RE</a:t>
            </a:r>
          </a:p>
        </p:txBody>
      </p:sp>
      <p:sp>
        <p:nvSpPr>
          <p:cNvPr id="3" name="Content Placeholder 2"/>
          <p:cNvSpPr>
            <a:spLocks noGrp="1"/>
          </p:cNvSpPr>
          <p:nvPr>
            <p:ph idx="1"/>
          </p:nvPr>
        </p:nvSpPr>
        <p:spPr>
          <a:xfrm>
            <a:off x="444558" y="1089212"/>
            <a:ext cx="8673353" cy="4575362"/>
          </a:xfrm>
        </p:spPr>
        <p:txBody>
          <a:bodyPr>
            <a:normAutofit fontScale="85000" lnSpcReduction="20000"/>
          </a:bodyPr>
          <a:lstStyle/>
          <a:p>
            <a:r>
              <a:rPr lang="en-GB" dirty="0"/>
              <a:t>What does it mean to belong in Christianity? </a:t>
            </a:r>
          </a:p>
          <a:p>
            <a:r>
              <a:rPr lang="en-GB" dirty="0"/>
              <a:t>Celebrations: why do Christians give gifts at Christmas? </a:t>
            </a:r>
          </a:p>
          <a:p>
            <a:r>
              <a:rPr lang="en-GB" dirty="0"/>
              <a:t>What can we learn from visiting a church? </a:t>
            </a:r>
          </a:p>
          <a:p>
            <a:r>
              <a:rPr lang="en-GB" dirty="0"/>
              <a:t>What is the Torah and why is it important to Jewish people? </a:t>
            </a:r>
          </a:p>
          <a:p>
            <a:r>
              <a:rPr lang="en-GB" dirty="0"/>
              <a:t>What do signs and symbols mean in religion? </a:t>
            </a:r>
          </a:p>
          <a:p>
            <a:r>
              <a:rPr lang="en-GB" dirty="0"/>
              <a:t>What is the Bible and why is it important for Christians? </a:t>
            </a:r>
          </a:p>
          <a:p>
            <a:r>
              <a:rPr lang="en-GB" dirty="0"/>
              <a:t>How and why do Hindus worship at home and in the Mandir? </a:t>
            </a:r>
          </a:p>
          <a:p>
            <a:r>
              <a:rPr lang="en-GB" dirty="0"/>
              <a:t>Why is Easter important for Christians? </a:t>
            </a:r>
          </a:p>
          <a:p>
            <a:r>
              <a:rPr lang="en-GB" dirty="0"/>
              <a:t>What religions are represented in our neighbourhood? </a:t>
            </a:r>
          </a:p>
          <a:p>
            <a:r>
              <a:rPr lang="en-GB" dirty="0"/>
              <a:t>What can we learn from Christian religious buildings? </a:t>
            </a:r>
          </a:p>
          <a:p>
            <a:r>
              <a:rPr lang="en-GB" dirty="0"/>
              <a:t>(</a:t>
            </a:r>
            <a:r>
              <a:rPr lang="en-GB" dirty="0" err="1"/>
              <a:t>See:</a:t>
            </a:r>
            <a:r>
              <a:rPr lang="en-GB" dirty="0" err="1">
                <a:hlinkClick r:id="rId2"/>
              </a:rPr>
              <a:t>http</a:t>
            </a:r>
            <a:r>
              <a:rPr lang="en-GB" dirty="0">
                <a:hlinkClick r:id="rId2"/>
              </a:rPr>
              <a:t>://webarchive.nationalarchives.gov.uk/20090608182316/http://standards.dfes.gov.uk/schemes2/religion/?view=get</a:t>
            </a:r>
            <a:r>
              <a:rPr lang="en-GB" dirty="0"/>
              <a:t> )</a:t>
            </a:r>
          </a:p>
        </p:txBody>
      </p:sp>
    </p:spTree>
    <p:extLst>
      <p:ext uri="{BB962C8B-B14F-4D97-AF65-F5344CB8AC3E}">
        <p14:creationId xmlns:p14="http://schemas.microsoft.com/office/powerpoint/2010/main" val="3680726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 Visiting places of worship</a:t>
            </a:r>
          </a:p>
        </p:txBody>
      </p:sp>
      <p:sp>
        <p:nvSpPr>
          <p:cNvPr id="3" name="Content Placeholder 2"/>
          <p:cNvSpPr>
            <a:spLocks noGrp="1"/>
          </p:cNvSpPr>
          <p:nvPr>
            <p:ph idx="1"/>
          </p:nvPr>
        </p:nvSpPr>
        <p:spPr/>
        <p:txBody>
          <a:bodyPr>
            <a:normAutofit/>
          </a:bodyPr>
          <a:lstStyle/>
          <a:p>
            <a:r>
              <a:rPr lang="cy-GB" b="1" dirty="0"/>
              <a:t>Think about possible lines of enquiry about places of worship in your locality.</a:t>
            </a:r>
          </a:p>
          <a:p>
            <a:endParaRPr lang="cy-GB" b="1" dirty="0"/>
          </a:p>
          <a:p>
            <a:endParaRPr lang="en-GB" dirty="0"/>
          </a:p>
        </p:txBody>
      </p:sp>
      <p:pic>
        <p:nvPicPr>
          <p:cNvPr id="6" name="Picture 5">
            <a:extLst>
              <a:ext uri="{FF2B5EF4-FFF2-40B4-BE49-F238E27FC236}">
                <a16:creationId xmlns:a16="http://schemas.microsoft.com/office/drawing/2014/main" xmlns="" id="{8AE37097-C680-0245-9E6C-BACF6CCEFB65}"/>
              </a:ext>
            </a:extLst>
          </p:cNvPr>
          <p:cNvPicPr>
            <a:picLocks noChangeAspect="1"/>
          </p:cNvPicPr>
          <p:nvPr/>
        </p:nvPicPr>
        <p:blipFill>
          <a:blip r:embed="rId2"/>
          <a:stretch>
            <a:fillRect/>
          </a:stretch>
        </p:blipFill>
        <p:spPr>
          <a:xfrm>
            <a:off x="4696758" y="2860636"/>
            <a:ext cx="4151406" cy="2554251"/>
          </a:xfrm>
          <a:prstGeom prst="rect">
            <a:avLst/>
          </a:prstGeom>
        </p:spPr>
      </p:pic>
      <p:pic>
        <p:nvPicPr>
          <p:cNvPr id="7" name="Picture 6">
            <a:extLst>
              <a:ext uri="{FF2B5EF4-FFF2-40B4-BE49-F238E27FC236}">
                <a16:creationId xmlns:a16="http://schemas.microsoft.com/office/drawing/2014/main" xmlns="" id="{6A7A33CD-C54A-6B41-AAFF-4BBEAA7A1EB2}"/>
              </a:ext>
            </a:extLst>
          </p:cNvPr>
          <p:cNvPicPr>
            <a:picLocks noChangeAspect="1"/>
          </p:cNvPicPr>
          <p:nvPr/>
        </p:nvPicPr>
        <p:blipFill>
          <a:blip r:embed="rId3"/>
          <a:stretch>
            <a:fillRect/>
          </a:stretch>
        </p:blipFill>
        <p:spPr>
          <a:xfrm>
            <a:off x="295836" y="2860636"/>
            <a:ext cx="4182035" cy="2554251"/>
          </a:xfrm>
          <a:prstGeom prst="rect">
            <a:avLst/>
          </a:prstGeom>
        </p:spPr>
      </p:pic>
    </p:spTree>
    <p:extLst>
      <p:ext uri="{BB962C8B-B14F-4D97-AF65-F5344CB8AC3E}">
        <p14:creationId xmlns:p14="http://schemas.microsoft.com/office/powerpoint/2010/main" val="184043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A01C44C-7E74-4527-A9F9-24CBB335AA96}"/>
              </a:ext>
            </a:extLst>
          </p:cNvPr>
          <p:cNvSpPr>
            <a:spLocks noGrp="1"/>
          </p:cNvSpPr>
          <p:nvPr>
            <p:ph type="title"/>
          </p:nvPr>
        </p:nvSpPr>
        <p:spPr>
          <a:xfrm>
            <a:off x="628650" y="5692"/>
            <a:ext cx="7886700" cy="1325563"/>
          </a:xfrm>
        </p:spPr>
        <p:txBody>
          <a:bodyPr>
            <a:normAutofit/>
          </a:bodyPr>
          <a:lstStyle/>
          <a:p>
            <a:r>
              <a:rPr lang="en-US" sz="3600" b="1" dirty="0">
                <a:cs typeface="Calibri Light"/>
              </a:rPr>
              <a:t>How might you plan for this?</a:t>
            </a:r>
          </a:p>
        </p:txBody>
      </p:sp>
      <p:pic>
        <p:nvPicPr>
          <p:cNvPr id="4" name="Picture 4" descr="A screenshot of a cell phone&#10;&#10;Description generated with very high confidence">
            <a:extLst>
              <a:ext uri="{FF2B5EF4-FFF2-40B4-BE49-F238E27FC236}">
                <a16:creationId xmlns:a16="http://schemas.microsoft.com/office/drawing/2014/main" xmlns="" id="{6E0963F7-B9C2-4030-B081-18CB40148AB1}"/>
              </a:ext>
            </a:extLst>
          </p:cNvPr>
          <p:cNvPicPr>
            <a:picLocks noGrp="1" noChangeAspect="1"/>
          </p:cNvPicPr>
          <p:nvPr>
            <p:ph idx="1"/>
          </p:nvPr>
        </p:nvPicPr>
        <p:blipFill>
          <a:blip r:embed="rId2"/>
          <a:stretch>
            <a:fillRect/>
          </a:stretch>
        </p:blipFill>
        <p:spPr>
          <a:xfrm>
            <a:off x="824614" y="1250531"/>
            <a:ext cx="7480393" cy="4351338"/>
          </a:xfrm>
        </p:spPr>
      </p:pic>
    </p:spTree>
    <p:extLst>
      <p:ext uri="{BB962C8B-B14F-4D97-AF65-F5344CB8AC3E}">
        <p14:creationId xmlns:p14="http://schemas.microsoft.com/office/powerpoint/2010/main" val="3598930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EAB3D25-99C7-43E5-A434-E54643DC96BC}"/>
              </a:ext>
            </a:extLst>
          </p:cNvPr>
          <p:cNvSpPr>
            <a:spLocks noGrp="1"/>
          </p:cNvSpPr>
          <p:nvPr>
            <p:ph type="title"/>
          </p:nvPr>
        </p:nvSpPr>
        <p:spPr>
          <a:xfrm>
            <a:off x="628650" y="5692"/>
            <a:ext cx="7886700" cy="1325563"/>
          </a:xfrm>
        </p:spPr>
        <p:txBody>
          <a:bodyPr>
            <a:normAutofit/>
          </a:bodyPr>
          <a:lstStyle/>
          <a:p>
            <a:r>
              <a:rPr lang="en-US" sz="2800" b="1" dirty="0">
                <a:cs typeface="Calibri Light"/>
              </a:rPr>
              <a:t>What about Learning Objectives and Success Criteria?</a:t>
            </a:r>
          </a:p>
        </p:txBody>
      </p:sp>
      <p:pic>
        <p:nvPicPr>
          <p:cNvPr id="4" name="Picture 4" descr="A screenshot of a cell phone&#10;&#10;Description generated with very high confidence">
            <a:extLst>
              <a:ext uri="{FF2B5EF4-FFF2-40B4-BE49-F238E27FC236}">
                <a16:creationId xmlns:a16="http://schemas.microsoft.com/office/drawing/2014/main" xmlns="" id="{5D75A37D-5704-4C8E-A1A9-B778923A8007}"/>
              </a:ext>
            </a:extLst>
          </p:cNvPr>
          <p:cNvPicPr>
            <a:picLocks noGrp="1" noChangeAspect="1"/>
          </p:cNvPicPr>
          <p:nvPr>
            <p:ph idx="1"/>
          </p:nvPr>
        </p:nvPicPr>
        <p:blipFill>
          <a:blip r:embed="rId2"/>
          <a:stretch>
            <a:fillRect/>
          </a:stretch>
        </p:blipFill>
        <p:spPr>
          <a:xfrm>
            <a:off x="966263" y="1336795"/>
            <a:ext cx="7211473" cy="4121301"/>
          </a:xfrm>
        </p:spPr>
      </p:pic>
    </p:spTree>
    <p:extLst>
      <p:ext uri="{BB962C8B-B14F-4D97-AF65-F5344CB8AC3E}">
        <p14:creationId xmlns:p14="http://schemas.microsoft.com/office/powerpoint/2010/main" val="1696975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A6D1BC-993F-9E41-AD17-B682F4E84203}"/>
              </a:ext>
            </a:extLst>
          </p:cNvPr>
          <p:cNvSpPr>
            <a:spLocks noGrp="1"/>
          </p:cNvSpPr>
          <p:nvPr>
            <p:ph type="title"/>
          </p:nvPr>
        </p:nvSpPr>
        <p:spPr/>
        <p:txBody>
          <a:bodyPr>
            <a:normAutofit fontScale="90000"/>
          </a:bodyPr>
          <a:lstStyle/>
          <a:p>
            <a:r>
              <a:rPr lang="en-GB" dirty="0">
                <a:hlinkClick r:id="rId3"/>
              </a:rPr>
              <a:t>https://www.natre.org.uk/primary/good-learning-in-re-films/</a:t>
            </a:r>
            <a:r>
              <a:rPr lang="en-GB" dirty="0"/>
              <a:t/>
            </a:r>
            <a:br>
              <a:rPr lang="en-GB" dirty="0"/>
            </a:br>
            <a:endParaRPr lang="en-US" dirty="0"/>
          </a:p>
        </p:txBody>
      </p:sp>
      <p:sp>
        <p:nvSpPr>
          <p:cNvPr id="3" name="Content Placeholder 2">
            <a:extLst>
              <a:ext uri="{FF2B5EF4-FFF2-40B4-BE49-F238E27FC236}">
                <a16:creationId xmlns:a16="http://schemas.microsoft.com/office/drawing/2014/main" xmlns="" id="{456A2A06-9C7B-7945-8454-659F01FA432B}"/>
              </a:ext>
            </a:extLst>
          </p:cNvPr>
          <p:cNvSpPr>
            <a:spLocks noGrp="1"/>
          </p:cNvSpPr>
          <p:nvPr>
            <p:ph idx="1"/>
          </p:nvPr>
        </p:nvSpPr>
        <p:spPr/>
        <p:txBody>
          <a:bodyPr/>
          <a:lstStyle/>
          <a:p>
            <a:pPr marL="0" indent="0">
              <a:buNone/>
            </a:pPr>
            <a:r>
              <a:rPr lang="en-GB" dirty="0"/>
              <a:t>This 'reflection alley' activity uses a strategy from literacy. What would you have done if you were the soldier ordered to crucify Jesus? This core RE content goes beyond storytelling and gives pupils the opportunity to become dramatic interpreters and ethical learners. </a:t>
            </a:r>
          </a:p>
          <a:p>
            <a:pPr marL="0" indent="0">
              <a:buNone/>
            </a:pPr>
            <a:r>
              <a:rPr lang="en-GB" dirty="0">
                <a:hlinkClick r:id="rId4"/>
              </a:rPr>
              <a:t>https://youtu.be/t5dIBTz-gao</a:t>
            </a: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29689952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49070" y="190781"/>
            <a:ext cx="8229600" cy="1066800"/>
          </a:xfrm>
        </p:spPr>
        <p:txBody>
          <a:bodyPr/>
          <a:lstStyle/>
          <a:p>
            <a:r>
              <a:rPr lang="en-US" dirty="0"/>
              <a:t>Key References</a:t>
            </a:r>
          </a:p>
        </p:txBody>
      </p:sp>
      <p:sp>
        <p:nvSpPr>
          <p:cNvPr id="3" name="Content Placeholder 2"/>
          <p:cNvSpPr>
            <a:spLocks noGrp="1"/>
          </p:cNvSpPr>
          <p:nvPr>
            <p:ph idx="1"/>
          </p:nvPr>
        </p:nvSpPr>
        <p:spPr>
          <a:xfrm>
            <a:off x="322728" y="1257581"/>
            <a:ext cx="8619565" cy="4608576"/>
          </a:xfrm>
        </p:spPr>
        <p:txBody>
          <a:bodyPr>
            <a:normAutofit/>
          </a:bodyPr>
          <a:lstStyle/>
          <a:p>
            <a:r>
              <a:rPr lang="en-US" dirty="0" err="1">
                <a:latin typeface="Calibri" panose="020F0502020204030204" pitchFamily="34" charset="0"/>
                <a:cs typeface="Calibri" panose="020F0502020204030204" pitchFamily="34" charset="0"/>
              </a:rPr>
              <a:t>Estyn</a:t>
            </a:r>
            <a:r>
              <a:rPr lang="en-US" dirty="0">
                <a:latin typeface="Calibri" panose="020F0502020204030204" pitchFamily="34" charset="0"/>
                <a:cs typeface="Calibri" panose="020F0502020204030204" pitchFamily="34" charset="0"/>
              </a:rPr>
              <a:t> (2018)</a:t>
            </a:r>
            <a:r>
              <a:rPr lang="en-US" i="1" dirty="0">
                <a:latin typeface="Calibri" panose="020F0502020204030204" pitchFamily="34" charset="0"/>
                <a:cs typeface="Calibri" panose="020F0502020204030204" pitchFamily="34" charset="0"/>
              </a:rPr>
              <a:t> Religious Education in KS2 &amp; 3</a:t>
            </a:r>
            <a:r>
              <a:rPr lang="en-US" dirty="0">
                <a:latin typeface="Calibri" panose="020F0502020204030204" pitchFamily="34" charset="0"/>
                <a:cs typeface="Calibri" panose="020F0502020204030204" pitchFamily="34" charset="0"/>
              </a:rPr>
              <a:t>. Cardiff: </a:t>
            </a:r>
            <a:r>
              <a:rPr lang="en-US" dirty="0" err="1">
                <a:latin typeface="Calibri" panose="020F0502020204030204" pitchFamily="34" charset="0"/>
                <a:cs typeface="Calibri" panose="020F0502020204030204" pitchFamily="34" charset="0"/>
              </a:rPr>
              <a:t>Estyn</a:t>
            </a:r>
            <a:r>
              <a:rPr lang="en-US" dirty="0">
                <a:latin typeface="Calibri" panose="020F0502020204030204" pitchFamily="34" charset="0"/>
                <a:cs typeface="Calibri" panose="020F0502020204030204" pitchFamily="34" charset="0"/>
              </a:rPr>
              <a:t>. (copy available on </a:t>
            </a:r>
            <a:r>
              <a:rPr lang="en-US" dirty="0" err="1">
                <a:latin typeface="Calibri" panose="020F0502020204030204" pitchFamily="34" charset="0"/>
                <a:cs typeface="Calibri" panose="020F0502020204030204" pitchFamily="34" charset="0"/>
              </a:rPr>
              <a:t>moodle</a:t>
            </a:r>
            <a:r>
              <a:rPr lang="en-US" dirty="0">
                <a:latin typeface="Calibri" panose="020F0502020204030204" pitchFamily="34" charset="0"/>
                <a:cs typeface="Calibri" panose="020F0502020204030204" pitchFamily="34" charset="0"/>
              </a:rPr>
              <a:t>)</a:t>
            </a:r>
          </a:p>
          <a:p>
            <a:r>
              <a:rPr lang="en-GB" dirty="0">
                <a:hlinkClick r:id="rId2"/>
              </a:rPr>
              <a:t>https://hwb.gov.wales/curriculum-for-wales-2008/key-stages-2-to-4/national-exemplar-framework-for-religious-education-for-3-to-19-year-olds</a:t>
            </a:r>
            <a:r>
              <a:rPr lang="en-GB" dirty="0"/>
              <a:t> (copy available on </a:t>
            </a:r>
            <a:r>
              <a:rPr lang="en-GB" dirty="0" err="1"/>
              <a:t>moodle</a:t>
            </a:r>
            <a:r>
              <a:rPr lang="en-GB" dirty="0"/>
              <a:t>)</a:t>
            </a:r>
            <a:endParaRPr lang="en-US" dirty="0">
              <a:latin typeface="Calibri" panose="020F0502020204030204" pitchFamily="34" charset="0"/>
              <a:cs typeface="Calibri" panose="020F0502020204030204" pitchFamily="34" charset="0"/>
            </a:endParaRPr>
          </a:p>
          <a:p>
            <a:r>
              <a:rPr lang="en-GB" dirty="0">
                <a:hlinkClick r:id="rId3"/>
              </a:rPr>
              <a:t>https://www.natre.org.uk/</a:t>
            </a:r>
            <a:endParaRPr lang="en-GB" dirty="0"/>
          </a:p>
          <a:p>
            <a:r>
              <a:rPr lang="en-GB" dirty="0">
                <a:hlinkClick r:id="rId4"/>
              </a:rPr>
              <a:t>https://www.reonline.org.uk/</a:t>
            </a:r>
            <a:endParaRPr lang="en-GB" dirty="0"/>
          </a:p>
          <a:p>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7172804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673</TotalTime>
  <Words>531</Words>
  <Application>Microsoft Office PowerPoint</Application>
  <PresentationFormat>On-screen Show (4:3)</PresentationFormat>
  <Paragraphs>52</Paragraphs>
  <Slides>12</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PowerPoint Presentation</vt:lpstr>
      <vt:lpstr>In this session we will look at:</vt:lpstr>
      <vt:lpstr>PowerPoint Presentation</vt:lpstr>
      <vt:lpstr>12 principles of pedagogy</vt:lpstr>
      <vt:lpstr>    Enquiry-based learning in RE</vt:lpstr>
      <vt:lpstr>‘What is RE?’</vt:lpstr>
      <vt:lpstr>Examples of possible enquiries in RE</vt:lpstr>
      <vt:lpstr>Task – Visiting places of worship</vt:lpstr>
      <vt:lpstr>How might you plan for this?</vt:lpstr>
      <vt:lpstr>What about Learning Objectives and Success Criteria?</vt:lpstr>
      <vt:lpstr>https://www.natre.org.uk/primary/good-learning-in-re-films/ </vt:lpstr>
      <vt:lpstr>Key 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Gruff Bendall</cp:lastModifiedBy>
  <cp:revision>85</cp:revision>
  <dcterms:created xsi:type="dcterms:W3CDTF">2017-02-08T11:33:06Z</dcterms:created>
  <dcterms:modified xsi:type="dcterms:W3CDTF">2019-10-24T11:45:21Z</dcterms:modified>
</cp:coreProperties>
</file>