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72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4630400" cy="8229600"/>
  <p:notesSz cx="8229600" cy="14630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6" d="100"/>
          <a:sy n="76" d="100"/>
        </p:scale>
        <p:origin x="33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3081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766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0253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195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5643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6381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771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2275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1430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75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22830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11302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78534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40724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56377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75707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72790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44456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1285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323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19438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3799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17997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63433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89490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43493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54350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1814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086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685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bsa.nhs.uk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F2EEEE"/>
          </a:solidFill>
          <a:ln/>
        </p:spPr>
      </p:sp>
      <p:sp>
        <p:nvSpPr>
          <p:cNvPr id="4" name="Text 1"/>
          <p:cNvSpPr/>
          <p:nvPr/>
        </p:nvSpPr>
        <p:spPr>
          <a:xfrm>
            <a:off x="863798" y="2331839"/>
            <a:ext cx="7416403" cy="2103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Prevention of Type 2 Diabetes Mellitus in the UK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863798" y="4805839"/>
            <a:ext cx="74164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Program:- MSc Public Health and Social Care in Practice </a:t>
            </a:r>
          </a:p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Module:- Community Care and Management of Longer-term Conditions</a:t>
            </a:r>
          </a:p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Module Code:- LCHS7003 </a:t>
            </a:r>
          </a:p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Student Name: </a:t>
            </a:r>
            <a:r>
              <a:rPr lang="en-US" sz="1900" dirty="0" err="1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Krinalben</a:t>
            </a: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900" dirty="0" err="1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Rajeshbhai</a:t>
            </a: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Patel</a:t>
            </a:r>
          </a:p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Student ID: 2531474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Red heart and stethoscope on black paper. flat lay essential items for  doctor using treat and care patient in hospital. | Premium Photo">
            <a:extLst>
              <a:ext uri="{FF2B5EF4-FFF2-40B4-BE49-F238E27FC236}">
                <a16:creationId xmlns:a16="http://schemas.microsoft.com/office/drawing/2014/main" id="{C388D147-9E20-8E50-3E4B-E73635D51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-1"/>
            <a:ext cx="5482017" cy="822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388031" y="568881"/>
            <a:ext cx="8785503" cy="5367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35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Introduction &amp; Presentation Objectives</a:t>
            </a:r>
            <a:endParaRPr lang="en-US" sz="3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8031" y="1485305"/>
            <a:ext cx="3849291" cy="384929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705951" y="2909649"/>
            <a:ext cx="7543800" cy="10006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just">
              <a:lnSpc>
                <a:spcPts val="1950"/>
              </a:lnSpc>
            </a:pPr>
            <a:r>
              <a:rPr lang="en-US" sz="14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Definition: An educational presentation for Primary Care Nurses and General Practitioners in the UK that gives them evidence-based ways to diagnose, treat, and stop Type 2 Diabetes Mellitus. This project looks at current clinical pathways and shows how using co-productive, personalized care models can help patients in the long term while lowering the cost to society. (Bodenheimer et al., 2002; Starfield et al., 2005)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58873" y="5666006"/>
            <a:ext cx="283369" cy="283369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002155" y="5660112"/>
            <a:ext cx="2147411" cy="2684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Clinical Overview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2002155" y="6015395"/>
            <a:ext cx="5222558" cy="500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4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Explain the symptoms and pathophysiology of type 2 diabetes, in a systematic way.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76411" y="5666006"/>
            <a:ext cx="283369" cy="283369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8019693" y="5660112"/>
            <a:ext cx="2667476" cy="2684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Epidemiology &amp; Burden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5"/>
          <p:cNvSpPr/>
          <p:nvPr/>
        </p:nvSpPr>
        <p:spPr>
          <a:xfrm>
            <a:off x="8019693" y="6015395"/>
            <a:ext cx="5222558" cy="2501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4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Assess the socioeconomic prevalence and impact data in the UK.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58873" y="6810911"/>
            <a:ext cx="283369" cy="283369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2002155" y="6805017"/>
            <a:ext cx="2567702" cy="2684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Diagnosis &amp; Treatment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7"/>
          <p:cNvSpPr/>
          <p:nvPr/>
        </p:nvSpPr>
        <p:spPr>
          <a:xfrm>
            <a:off x="2002155" y="7160300"/>
            <a:ext cx="5222558" cy="500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4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Explain the major care pathways that currently are in line with NICE.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76411" y="6810911"/>
            <a:ext cx="283369" cy="283369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8019693" y="6805017"/>
            <a:ext cx="2147411" cy="2684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Personalised Care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9"/>
          <p:cNvSpPr/>
          <p:nvPr/>
        </p:nvSpPr>
        <p:spPr>
          <a:xfrm>
            <a:off x="8019693" y="7160300"/>
            <a:ext cx="5222558" cy="500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4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Implement T2DM to the NHS Comprehensive Model of Personalized Care.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9863" y="645795"/>
            <a:ext cx="10164485" cy="657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Overview of Type 2 Diabetes Mellitus</a:t>
            </a:r>
            <a:endParaRPr lang="en-US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863" y="1633954"/>
            <a:ext cx="4606199" cy="3232071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568791" y="2984183"/>
            <a:ext cx="8259247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8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One of the symptoms of diabetes type 2 (T2DM), a chronic metabolic condition, is hyperglycemia, or a constant spike in blood sugar levels, which can be due to insufficient insulin production in the pancreas or insulin insensitivity (WHO, 2023).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809863" y="5592485"/>
            <a:ext cx="6396871" cy="1991201"/>
          </a:xfrm>
          <a:prstGeom prst="roundRect">
            <a:avLst>
              <a:gd name="adj" fmla="val 7348"/>
            </a:avLst>
          </a:prstGeom>
          <a:solidFill>
            <a:srgbClr val="FFFFFF"/>
          </a:solidFill>
          <a:ln w="30480">
            <a:solidFill>
              <a:srgbClr val="D8D4D4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779383" y="5592485"/>
            <a:ext cx="121920" cy="1991201"/>
          </a:xfrm>
          <a:prstGeom prst="roundRect">
            <a:avLst>
              <a:gd name="adj" fmla="val 28470"/>
            </a:avLst>
          </a:prstGeom>
          <a:solidFill>
            <a:srgbClr val="2D2E34"/>
          </a:solidFill>
          <a:ln/>
        </p:spPr>
      </p:sp>
      <p:sp>
        <p:nvSpPr>
          <p:cNvPr id="7" name="Text 4"/>
          <p:cNvSpPr/>
          <p:nvPr/>
        </p:nvSpPr>
        <p:spPr>
          <a:xfrm>
            <a:off x="1163122" y="5854303"/>
            <a:ext cx="2629495" cy="3287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Core Symptoms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163122" y="6313170"/>
            <a:ext cx="5781794" cy="6724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8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Delayed wound healing, blurred vision, polyuria, polydipsia and unexplainable fatigue. </a:t>
            </a:r>
            <a:r>
              <a:rPr lang="en-US" sz="18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(Davies et al., 2022)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7423666" y="5592485"/>
            <a:ext cx="6396871" cy="1991201"/>
          </a:xfrm>
          <a:prstGeom prst="roundRect">
            <a:avLst>
              <a:gd name="adj" fmla="val 7348"/>
            </a:avLst>
          </a:prstGeom>
          <a:solidFill>
            <a:srgbClr val="FFFFFF"/>
          </a:solidFill>
          <a:ln w="30480">
            <a:solidFill>
              <a:srgbClr val="D8D4D4"/>
            </a:solidFill>
            <a:prstDash val="solid"/>
          </a:ln>
        </p:spPr>
      </p:sp>
      <p:sp>
        <p:nvSpPr>
          <p:cNvPr id="10" name="Shape 7"/>
          <p:cNvSpPr/>
          <p:nvPr/>
        </p:nvSpPr>
        <p:spPr>
          <a:xfrm>
            <a:off x="7393186" y="5592485"/>
            <a:ext cx="121920" cy="1991201"/>
          </a:xfrm>
          <a:prstGeom prst="roundRect">
            <a:avLst>
              <a:gd name="adj" fmla="val 28470"/>
            </a:avLst>
          </a:prstGeom>
          <a:solidFill>
            <a:srgbClr val="2D2E34"/>
          </a:solidFill>
          <a:ln/>
        </p:spPr>
      </p:sp>
      <p:sp>
        <p:nvSpPr>
          <p:cNvPr id="11" name="Text 8"/>
          <p:cNvSpPr/>
          <p:nvPr/>
        </p:nvSpPr>
        <p:spPr>
          <a:xfrm>
            <a:off x="7776924" y="5854303"/>
            <a:ext cx="2629495" cy="3287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Key Risk Factors</a:t>
            </a:r>
            <a:endParaRPr lang="en-US" sz="2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776924" y="6313170"/>
            <a:ext cx="5781794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8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Visceral, physical activity, genetic, age, and ethnicity-specifically South Asian and African-Caribbean, at lower BMI cutoffs. </a:t>
            </a:r>
            <a:r>
              <a:rPr lang="en-US" sz="18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(Ali et al., 2020)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3CD44B-6136-10CB-F8DC-4F1CDE146724}"/>
              </a:ext>
            </a:extLst>
          </p:cNvPr>
          <p:cNvSpPr txBox="1"/>
          <p:nvPr/>
        </p:nvSpPr>
        <p:spPr>
          <a:xfrm>
            <a:off x="779383" y="5115171"/>
            <a:ext cx="4789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Figure 1:</a:t>
            </a:r>
            <a:r>
              <a:rPr lang="en-US" sz="1000" dirty="0"/>
              <a:t> The pathophysiological mechanisms contributing to </a:t>
            </a:r>
            <a:r>
              <a:rPr lang="en-US" sz="1000" dirty="0" err="1"/>
              <a:t>hyperglycaemia</a:t>
            </a:r>
            <a:r>
              <a:rPr lang="en-US" sz="1000" dirty="0"/>
              <a:t> in Type 2 Diabetes. </a:t>
            </a:r>
            <a:r>
              <a:rPr lang="en-IN" sz="1000" dirty="0"/>
              <a:t>(DeFronzo, 2009)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0">
            <a:extLst>
              <a:ext uri="{FF2B5EF4-FFF2-40B4-BE49-F238E27FC236}">
                <a16:creationId xmlns:a16="http://schemas.microsoft.com/office/drawing/2014/main" id="{911227CC-647B-7101-1562-7E71A5A922A5}"/>
              </a:ext>
            </a:extLst>
          </p:cNvPr>
          <p:cNvSpPr/>
          <p:nvPr/>
        </p:nvSpPr>
        <p:spPr>
          <a:xfrm>
            <a:off x="3202543" y="381238"/>
            <a:ext cx="6134695" cy="3724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Causes &amp; Symptoms of Type 2 Diabetes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6FC0687D-0AA7-5388-7B51-42DDEEE0F433}"/>
              </a:ext>
            </a:extLst>
          </p:cNvPr>
          <p:cNvSpPr/>
          <p:nvPr/>
        </p:nvSpPr>
        <p:spPr>
          <a:xfrm>
            <a:off x="1844167" y="902524"/>
            <a:ext cx="8225314" cy="150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14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To effectively prevent and manage Type 2 Diabetes, it is important to know what causes it and how to spot the early signs.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6C350621-694E-6E5F-DA30-144311C6CAC3}"/>
              </a:ext>
            </a:extLst>
          </p:cNvPr>
          <p:cNvGrpSpPr/>
          <p:nvPr/>
        </p:nvGrpSpPr>
        <p:grpSpPr>
          <a:xfrm>
            <a:off x="1092686" y="1293316"/>
            <a:ext cx="11879735" cy="6415445"/>
            <a:chOff x="3196095" y="1191458"/>
            <a:chExt cx="11879735" cy="6415445"/>
          </a:xfrm>
        </p:grpSpPr>
        <p:sp>
          <p:nvSpPr>
            <p:cNvPr id="8" name="Text 2">
              <a:extLst>
                <a:ext uri="{FF2B5EF4-FFF2-40B4-BE49-F238E27FC236}">
                  <a16:creationId xmlns:a16="http://schemas.microsoft.com/office/drawing/2014/main" id="{8EBCDF22-7705-5C3D-2318-FC8EC86C8BE4}"/>
                </a:ext>
              </a:extLst>
            </p:cNvPr>
            <p:cNvSpPr/>
            <p:nvPr/>
          </p:nvSpPr>
          <p:spPr>
            <a:xfrm>
              <a:off x="3202543" y="1191458"/>
              <a:ext cx="1788081" cy="223480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1750"/>
                </a:lnSpc>
                <a:buNone/>
              </a:pPr>
              <a:r>
                <a:rPr lang="en-US" sz="1600" b="1" dirty="0">
                  <a:solidFill>
                    <a:srgbClr val="000000"/>
                  </a:solidFill>
                  <a:latin typeface="Arial" panose="020B0604020202020204" pitchFamily="34" charset="0"/>
                  <a:ea typeface="Montserrat Bold" pitchFamily="34" charset="-122"/>
                  <a:cs typeface="Arial" panose="020B0604020202020204" pitchFamily="34" charset="0"/>
                </a:rPr>
                <a:t>Causes</a:t>
              </a:r>
              <a:endParaRPr lang="en-US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Text 3">
              <a:extLst>
                <a:ext uri="{FF2B5EF4-FFF2-40B4-BE49-F238E27FC236}">
                  <a16:creationId xmlns:a16="http://schemas.microsoft.com/office/drawing/2014/main" id="{F0626722-0A24-8F15-770A-30B145BF075B}"/>
                </a:ext>
              </a:extLst>
            </p:cNvPr>
            <p:cNvSpPr/>
            <p:nvPr/>
          </p:nvSpPr>
          <p:spPr>
            <a:xfrm>
              <a:off x="3202543" y="1442799"/>
              <a:ext cx="1490067" cy="186333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1450"/>
                </a:lnSpc>
                <a:buNone/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Montserrat Bold" pitchFamily="34" charset="-122"/>
                  <a:cs typeface="Arial" panose="020B0604020202020204" pitchFamily="34" charset="0"/>
                </a:rPr>
                <a:t>Modifiable Factors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Shape 4">
              <a:extLst>
                <a:ext uri="{FF2B5EF4-FFF2-40B4-BE49-F238E27FC236}">
                  <a16:creationId xmlns:a16="http://schemas.microsoft.com/office/drawing/2014/main" id="{C62C4AB0-DECD-8114-1913-359DB18A565A}"/>
                </a:ext>
              </a:extLst>
            </p:cNvPr>
            <p:cNvSpPr/>
            <p:nvPr/>
          </p:nvSpPr>
          <p:spPr>
            <a:xfrm>
              <a:off x="3202543" y="1662827"/>
              <a:ext cx="5301666" cy="45719"/>
            </a:xfrm>
            <a:prstGeom prst="rect">
              <a:avLst/>
            </a:prstGeom>
            <a:solidFill>
              <a:srgbClr val="2D2E34"/>
            </a:solidFill>
            <a:ln/>
          </p:spPr>
        </p:sp>
        <p:sp>
          <p:nvSpPr>
            <p:cNvPr id="12" name="Text 5">
              <a:extLst>
                <a:ext uri="{FF2B5EF4-FFF2-40B4-BE49-F238E27FC236}">
                  <a16:creationId xmlns:a16="http://schemas.microsoft.com/office/drawing/2014/main" id="{F3BD4F1A-EFE7-D285-37EE-44C3AE398100}"/>
                </a:ext>
              </a:extLst>
            </p:cNvPr>
            <p:cNvSpPr/>
            <p:nvPr/>
          </p:nvSpPr>
          <p:spPr>
            <a:xfrm>
              <a:off x="3202543" y="2086332"/>
              <a:ext cx="5301666" cy="4928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Obesity &amp; Overweight: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Having too much body fat, especially around the waist, makes the risk much higher because it makes the body resistant to insulin. (WHO, 2023; NICE, 2022)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Text 7">
              <a:extLst>
                <a:ext uri="{FF2B5EF4-FFF2-40B4-BE49-F238E27FC236}">
                  <a16:creationId xmlns:a16="http://schemas.microsoft.com/office/drawing/2014/main" id="{63F75D3C-881C-963A-B3ED-81494F748B29}"/>
                </a:ext>
              </a:extLst>
            </p:cNvPr>
            <p:cNvSpPr/>
            <p:nvPr/>
          </p:nvSpPr>
          <p:spPr>
            <a:xfrm>
              <a:off x="3202543" y="2933938"/>
              <a:ext cx="5301666" cy="25739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Sedentary Lifestyle: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Not being active makes you gain weight and makes your body less sensitive to insulin. (WHO, 2020; NHS,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Text 9">
              <a:extLst>
                <a:ext uri="{FF2B5EF4-FFF2-40B4-BE49-F238E27FC236}">
                  <a16:creationId xmlns:a16="http://schemas.microsoft.com/office/drawing/2014/main" id="{EF23F6D2-5CE8-92EF-A3E8-92E9424FC420}"/>
                </a:ext>
              </a:extLst>
            </p:cNvPr>
            <p:cNvSpPr/>
            <p:nvPr/>
          </p:nvSpPr>
          <p:spPr>
            <a:xfrm>
              <a:off x="3202543" y="3706416"/>
              <a:ext cx="5301666" cy="45148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Poor Diet: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Eating a lot of processed foods, sugary drinks, and unhealthy fats can make you gain weight and put stress on your pancreas. (WHO, 2023; Diabetes UK,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Text 11">
              <a:extLst>
                <a:ext uri="{FF2B5EF4-FFF2-40B4-BE49-F238E27FC236}">
                  <a16:creationId xmlns:a16="http://schemas.microsoft.com/office/drawing/2014/main" id="{0E1BE967-F11F-2437-D97F-987C094BB138}"/>
                </a:ext>
              </a:extLst>
            </p:cNvPr>
            <p:cNvSpPr/>
            <p:nvPr/>
          </p:nvSpPr>
          <p:spPr>
            <a:xfrm>
              <a:off x="3202543" y="4465766"/>
              <a:ext cx="5301666" cy="41755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Smoking: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Using tobacco raises the risk of getting Type 2 Diabetes and makes metabolic problems worse. (Willi et al., 2007; CDC, 2023)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Text 12">
              <a:extLst>
                <a:ext uri="{FF2B5EF4-FFF2-40B4-BE49-F238E27FC236}">
                  <a16:creationId xmlns:a16="http://schemas.microsoft.com/office/drawing/2014/main" id="{CFBB748F-E2F7-28D0-EBF4-95F75D777D0D}"/>
                </a:ext>
              </a:extLst>
            </p:cNvPr>
            <p:cNvSpPr/>
            <p:nvPr/>
          </p:nvSpPr>
          <p:spPr>
            <a:xfrm>
              <a:off x="3202543" y="5238012"/>
              <a:ext cx="1822609" cy="186333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1450"/>
                </a:lnSpc>
                <a:buNone/>
              </a:pPr>
              <a:r>
                <a:rPr lang="en-US" sz="1400" b="1" dirty="0">
                  <a:solidFill>
                    <a:srgbClr val="000000"/>
                  </a:solidFill>
                  <a:latin typeface="Arial" panose="020B0604020202020204" pitchFamily="34" charset="0"/>
                  <a:ea typeface="Montserrat Bold" pitchFamily="34" charset="-122"/>
                  <a:cs typeface="Arial" panose="020B0604020202020204" pitchFamily="34" charset="0"/>
                </a:rPr>
                <a:t>Non-Modifiable Factors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Text 14">
              <a:extLst>
                <a:ext uri="{FF2B5EF4-FFF2-40B4-BE49-F238E27FC236}">
                  <a16:creationId xmlns:a16="http://schemas.microsoft.com/office/drawing/2014/main" id="{F2128446-35B5-FEA1-E7A9-7A85737FB0FA}"/>
                </a:ext>
              </a:extLst>
            </p:cNvPr>
            <p:cNvSpPr/>
            <p:nvPr/>
          </p:nvSpPr>
          <p:spPr>
            <a:xfrm>
              <a:off x="3202543" y="5675232"/>
              <a:ext cx="5412198" cy="34897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Age: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The likelihood of developing Type 2 Diabetes escalates with advancing age, particularly post-45 years. (NHS, 2024; Zheng et al., 2018)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Text 16">
              <a:extLst>
                <a:ext uri="{FF2B5EF4-FFF2-40B4-BE49-F238E27FC236}">
                  <a16:creationId xmlns:a16="http://schemas.microsoft.com/office/drawing/2014/main" id="{1D9E23EC-F900-C933-0BFF-0EBA1957A21B}"/>
                </a:ext>
              </a:extLst>
            </p:cNvPr>
            <p:cNvSpPr/>
            <p:nvPr/>
          </p:nvSpPr>
          <p:spPr>
            <a:xfrm>
              <a:off x="3202543" y="6447710"/>
              <a:ext cx="5412198" cy="38671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Genetics: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Having a family history of diabetes greatly increases a person's risk. (NHS, 2024; Testa et al., 2011)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Text 18">
              <a:extLst>
                <a:ext uri="{FF2B5EF4-FFF2-40B4-BE49-F238E27FC236}">
                  <a16:creationId xmlns:a16="http://schemas.microsoft.com/office/drawing/2014/main" id="{5D006816-B09A-EFF7-49FF-3B36ECE0B0BF}"/>
                </a:ext>
              </a:extLst>
            </p:cNvPr>
            <p:cNvSpPr/>
            <p:nvPr/>
          </p:nvSpPr>
          <p:spPr>
            <a:xfrm>
              <a:off x="3202543" y="7220188"/>
              <a:ext cx="5412198" cy="386715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Ethnicity: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Some ethnic groups, like those from South Asia, the Caribbean, and the Middle East, are more likely to have this condition. (NHS, 2024; Hill et al., 2019)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7" name="Shape 4">
              <a:extLst>
                <a:ext uri="{FF2B5EF4-FFF2-40B4-BE49-F238E27FC236}">
                  <a16:creationId xmlns:a16="http://schemas.microsoft.com/office/drawing/2014/main" id="{8407F011-C752-1D29-DE06-0E07E210F715}"/>
                </a:ext>
              </a:extLst>
            </p:cNvPr>
            <p:cNvSpPr/>
            <p:nvPr/>
          </p:nvSpPr>
          <p:spPr>
            <a:xfrm>
              <a:off x="3196095" y="5459433"/>
              <a:ext cx="5301666" cy="45719"/>
            </a:xfrm>
            <a:prstGeom prst="rect">
              <a:avLst/>
            </a:prstGeom>
            <a:solidFill>
              <a:srgbClr val="2D2E34"/>
            </a:solidFill>
            <a:ln/>
          </p:spPr>
        </p:sp>
        <p:sp>
          <p:nvSpPr>
            <p:cNvPr id="58" name="Shape 4">
              <a:extLst>
                <a:ext uri="{FF2B5EF4-FFF2-40B4-BE49-F238E27FC236}">
                  <a16:creationId xmlns:a16="http://schemas.microsoft.com/office/drawing/2014/main" id="{944CF891-27E5-D283-2C10-E6378F2991A9}"/>
                </a:ext>
              </a:extLst>
            </p:cNvPr>
            <p:cNvSpPr/>
            <p:nvPr/>
          </p:nvSpPr>
          <p:spPr>
            <a:xfrm>
              <a:off x="9418607" y="1463140"/>
              <a:ext cx="5657223" cy="45719"/>
            </a:xfrm>
            <a:prstGeom prst="rect">
              <a:avLst/>
            </a:prstGeom>
            <a:solidFill>
              <a:srgbClr val="2D2E34"/>
            </a:solidFill>
            <a:ln/>
          </p:spPr>
        </p: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A362C9D1-169B-75F8-A45C-B3F68D800B6E}"/>
              </a:ext>
            </a:extLst>
          </p:cNvPr>
          <p:cNvGrpSpPr/>
          <p:nvPr/>
        </p:nvGrpSpPr>
        <p:grpSpPr>
          <a:xfrm>
            <a:off x="7315199" y="1293315"/>
            <a:ext cx="5777803" cy="6415445"/>
            <a:chOff x="7482720" y="1191458"/>
            <a:chExt cx="5777803" cy="6186488"/>
          </a:xfrm>
        </p:grpSpPr>
        <p:sp>
          <p:nvSpPr>
            <p:cNvPr id="32" name="Text 19">
              <a:extLst>
                <a:ext uri="{FF2B5EF4-FFF2-40B4-BE49-F238E27FC236}">
                  <a16:creationId xmlns:a16="http://schemas.microsoft.com/office/drawing/2014/main" id="{C517B9DE-73A4-C220-B1D0-A6F5B9E4F06A}"/>
                </a:ext>
              </a:extLst>
            </p:cNvPr>
            <p:cNvSpPr/>
            <p:nvPr/>
          </p:nvSpPr>
          <p:spPr>
            <a:xfrm>
              <a:off x="7482721" y="1191458"/>
              <a:ext cx="1915716" cy="223480"/>
            </a:xfrm>
            <a:prstGeom prst="rect">
              <a:avLst/>
            </a:prstGeom>
            <a:noFill/>
            <a:ln/>
          </p:spPr>
          <p:txBody>
            <a:bodyPr wrap="none" lIns="0" tIns="0" rIns="0" bIns="0" rtlCol="0" anchor="t"/>
            <a:lstStyle/>
            <a:p>
              <a:pPr marL="0" indent="0" algn="l">
                <a:lnSpc>
                  <a:spcPts val="1750"/>
                </a:lnSpc>
                <a:buNone/>
              </a:pPr>
              <a:r>
                <a:rPr lang="en-US" sz="1600" b="1" dirty="0">
                  <a:solidFill>
                    <a:srgbClr val="000000"/>
                  </a:solidFill>
                  <a:latin typeface="Arial" panose="020B0604020202020204" pitchFamily="34" charset="0"/>
                  <a:ea typeface="Montserrat Bold" pitchFamily="34" charset="-122"/>
                  <a:cs typeface="Arial" panose="020B0604020202020204" pitchFamily="34" charset="0"/>
                </a:rPr>
                <a:t>Common Symptoms</a:t>
              </a:r>
              <a:endParaRPr lang="en-US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Text 20">
              <a:extLst>
                <a:ext uri="{FF2B5EF4-FFF2-40B4-BE49-F238E27FC236}">
                  <a16:creationId xmlns:a16="http://schemas.microsoft.com/office/drawing/2014/main" id="{59846381-58E9-23DC-5F9F-9E498553ED85}"/>
                </a:ext>
              </a:extLst>
            </p:cNvPr>
            <p:cNvSpPr/>
            <p:nvPr/>
          </p:nvSpPr>
          <p:spPr>
            <a:xfrm>
              <a:off x="7482721" y="1655616"/>
              <a:ext cx="5777802" cy="60174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Recognizing these common signs of Type 2 Diabetes is important for early diagnosis. In the beginning, many symptoms are mild and can be missed.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Text 22">
              <a:extLst>
                <a:ext uri="{FF2B5EF4-FFF2-40B4-BE49-F238E27FC236}">
                  <a16:creationId xmlns:a16="http://schemas.microsoft.com/office/drawing/2014/main" id="{0A49112E-4B94-F595-C797-AD4362D4895A}"/>
                </a:ext>
              </a:extLst>
            </p:cNvPr>
            <p:cNvSpPr/>
            <p:nvPr/>
          </p:nvSpPr>
          <p:spPr>
            <a:xfrm>
              <a:off x="7482720" y="2317909"/>
              <a:ext cx="5777801" cy="40457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Increased Thirst (Polydipsia):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Feeling thirsty all the time and drinking more than usual.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Text 24">
              <a:extLst>
                <a:ext uri="{FF2B5EF4-FFF2-40B4-BE49-F238E27FC236}">
                  <a16:creationId xmlns:a16="http://schemas.microsoft.com/office/drawing/2014/main" id="{FB9BA027-B954-26BE-C48E-890D3AD9DB88}"/>
                </a:ext>
              </a:extLst>
            </p:cNvPr>
            <p:cNvSpPr/>
            <p:nvPr/>
          </p:nvSpPr>
          <p:spPr>
            <a:xfrm>
              <a:off x="7482721" y="3090386"/>
              <a:ext cx="5777800" cy="43818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Frequent Urination (Polyuria):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Having to go to the bathroom a lot, especially at night.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Text 26">
              <a:extLst>
                <a:ext uri="{FF2B5EF4-FFF2-40B4-BE49-F238E27FC236}">
                  <a16:creationId xmlns:a16="http://schemas.microsoft.com/office/drawing/2014/main" id="{68290820-0E0B-EA57-5608-463231F5655C}"/>
                </a:ext>
              </a:extLst>
            </p:cNvPr>
            <p:cNvSpPr/>
            <p:nvPr/>
          </p:nvSpPr>
          <p:spPr>
            <a:xfrm>
              <a:off x="7482721" y="3862864"/>
              <a:ext cx="5777800" cy="294798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Fatigue &amp; Weakness: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Constantly feeling tired, even after getting enough sleep, because your body doesn't use glucose well. (NHS, 2024; Mayo Clinic,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Text 28">
              <a:extLst>
                <a:ext uri="{FF2B5EF4-FFF2-40B4-BE49-F238E27FC236}">
                  <a16:creationId xmlns:a16="http://schemas.microsoft.com/office/drawing/2014/main" id="{A5D6CF86-0C11-0936-7023-B9C19CE936D2}"/>
                </a:ext>
              </a:extLst>
            </p:cNvPr>
            <p:cNvSpPr/>
            <p:nvPr/>
          </p:nvSpPr>
          <p:spPr>
            <a:xfrm>
              <a:off x="7482721" y="4635341"/>
              <a:ext cx="5777800" cy="404574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Blurred Vision: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High blood sugar can change the lens of the eye, which can make your vision change for a short time.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Text 30">
              <a:extLst>
                <a:ext uri="{FF2B5EF4-FFF2-40B4-BE49-F238E27FC236}">
                  <a16:creationId xmlns:a16="http://schemas.microsoft.com/office/drawing/2014/main" id="{DC7066B5-BBB0-10FC-AF5B-209EDF35CD73}"/>
                </a:ext>
              </a:extLst>
            </p:cNvPr>
            <p:cNvSpPr/>
            <p:nvPr/>
          </p:nvSpPr>
          <p:spPr>
            <a:xfrm>
              <a:off x="7482721" y="5407819"/>
              <a:ext cx="5777802" cy="3489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Slow-Healing Sores: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Injuries, cuts, or infections that take longer than normal to heal.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Text 32">
              <a:extLst>
                <a:ext uri="{FF2B5EF4-FFF2-40B4-BE49-F238E27FC236}">
                  <a16:creationId xmlns:a16="http://schemas.microsoft.com/office/drawing/2014/main" id="{85EF498E-7800-1C3A-CA4E-6AF916EC9CC7}"/>
                </a:ext>
              </a:extLst>
            </p:cNvPr>
            <p:cNvSpPr/>
            <p:nvPr/>
          </p:nvSpPr>
          <p:spPr>
            <a:xfrm>
              <a:off x="7482721" y="6180295"/>
              <a:ext cx="5777802" cy="425173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Increased Hunger (Polyphagia):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Feeling hungry even after eating because the cells aren't getting enough glucose.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Text 34">
              <a:extLst>
                <a:ext uri="{FF2B5EF4-FFF2-40B4-BE49-F238E27FC236}">
                  <a16:creationId xmlns:a16="http://schemas.microsoft.com/office/drawing/2014/main" id="{587FF04E-3545-D4B6-E427-8C9667756D84}"/>
                </a:ext>
              </a:extLst>
            </p:cNvPr>
            <p:cNvSpPr/>
            <p:nvPr/>
          </p:nvSpPr>
          <p:spPr>
            <a:xfrm>
              <a:off x="7482721" y="6952774"/>
              <a:ext cx="5777802" cy="425172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>
                <a:lnSpc>
                  <a:spcPts val="1150"/>
                </a:lnSpc>
              </a:pPr>
              <a:r>
                <a:rPr lang="en-US" sz="1400" b="1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Numbness or Tingling:</a:t>
              </a:r>
              <a:r>
                <a:rPr lang="en-US" sz="1400" dirty="0">
                  <a:solidFill>
                    <a:srgbClr val="3D3838"/>
                  </a:solidFill>
                  <a:latin typeface="Arial" panose="020B0604020202020204" pitchFamily="34" charset="0"/>
                  <a:ea typeface="Source Sans 3" pitchFamily="34" charset="-122"/>
                  <a:cs typeface="Arial" panose="020B0604020202020204" pitchFamily="34" charset="0"/>
                </a:rPr>
                <a:t> Commonly in the hands or feet, a sign of nerve damage (neuropathy). (NHS, 2024; ADA, 2024)</a:t>
              </a:r>
              <a:endParaRPr lang="en-US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45803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1090136"/>
            <a:ext cx="584465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Prevalence of T2DM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63798" y="2439233"/>
            <a:ext cx="2951678" cy="4422577"/>
          </a:xfrm>
          <a:prstGeom prst="roundRect">
            <a:avLst>
              <a:gd name="adj" fmla="val 1254"/>
            </a:avLst>
          </a:prstGeom>
          <a:solidFill>
            <a:srgbClr val="F2EEEE"/>
          </a:solidFill>
          <a:ln/>
        </p:spPr>
      </p:sp>
      <p:sp>
        <p:nvSpPr>
          <p:cNvPr id="4" name="Text 2"/>
          <p:cNvSpPr/>
          <p:nvPr/>
        </p:nvSpPr>
        <p:spPr>
          <a:xfrm>
            <a:off x="1110615" y="2686050"/>
            <a:ext cx="2458045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UK Diagnosed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110615" y="3283506"/>
            <a:ext cx="2458045" cy="333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There are 3.64-4.3 million adults diagnosed with type 2 </a:t>
            </a:r>
            <a:r>
              <a:rPr lang="en-US" sz="20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</a:t>
            </a: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which is very high and primary care requires a considerable load and constant control over cardiovascular risk. </a:t>
            </a:r>
            <a:r>
              <a:rPr lang="en-US" sz="19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(Diabetes UK, 2024)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062293" y="2439233"/>
            <a:ext cx="2951798" cy="4422577"/>
          </a:xfrm>
          <a:prstGeom prst="roundRect">
            <a:avLst>
              <a:gd name="adj" fmla="val 1254"/>
            </a:avLst>
          </a:prstGeom>
          <a:solidFill>
            <a:srgbClr val="F2EEEE"/>
          </a:solidFill>
          <a:ln/>
        </p:spPr>
      </p:sp>
      <p:sp>
        <p:nvSpPr>
          <p:cNvPr id="7" name="Text 5"/>
          <p:cNvSpPr/>
          <p:nvPr/>
        </p:nvSpPr>
        <p:spPr>
          <a:xfrm>
            <a:off x="4309110" y="2686050"/>
            <a:ext cx="245816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Undiagnosed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309110" y="3283506"/>
            <a:ext cx="2458164" cy="2961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Millions of other people are in the prediabetic range and there are an estimated 1.2 million undiagnosed patients that have type 2 diabetes. </a:t>
            </a:r>
            <a:r>
              <a:rPr lang="en-US" sz="19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(Valabhji et al., 2020)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623929" y="2439233"/>
            <a:ext cx="2951678" cy="4032885"/>
          </a:xfrm>
          <a:prstGeom prst="roundRect">
            <a:avLst>
              <a:gd name="adj" fmla="val 1254"/>
            </a:avLst>
          </a:prstGeom>
          <a:solidFill>
            <a:srgbClr val="F2EEEE"/>
          </a:solidFill>
          <a:ln/>
        </p:spPr>
      </p:sp>
      <p:sp>
        <p:nvSpPr>
          <p:cNvPr id="10" name="Text 8"/>
          <p:cNvSpPr/>
          <p:nvPr/>
        </p:nvSpPr>
        <p:spPr>
          <a:xfrm>
            <a:off x="7870746" y="2686050"/>
            <a:ext cx="2458045" cy="701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Global Prevalence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870746" y="3634145"/>
            <a:ext cx="2458045" cy="25911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number of adults affected is 537 million across the globe, highlighting a major and growing global health challenge. </a:t>
            </a:r>
            <a:r>
              <a:rPr lang="en-US" sz="19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(IDF, 2021)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10822424" y="2439233"/>
            <a:ext cx="2951798" cy="4032885"/>
          </a:xfrm>
          <a:prstGeom prst="roundRect">
            <a:avLst>
              <a:gd name="adj" fmla="val 1254"/>
            </a:avLst>
          </a:prstGeom>
          <a:solidFill>
            <a:srgbClr val="F2EEEE"/>
          </a:solidFill>
          <a:ln/>
        </p:spPr>
      </p:sp>
      <p:sp>
        <p:nvSpPr>
          <p:cNvPr id="13" name="Text 11"/>
          <p:cNvSpPr/>
          <p:nvPr/>
        </p:nvSpPr>
        <p:spPr>
          <a:xfrm>
            <a:off x="11069241" y="2686050"/>
            <a:ext cx="245816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Projected 2045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1069241" y="3283506"/>
            <a:ext cx="2458164" cy="2220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Predicted to grow to 783 million due to urbanisation, ageing, and the increased prevalence of obesity. </a:t>
            </a:r>
            <a:r>
              <a:rPr lang="en-US" sz="19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(Sun et al., 2022)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04280" y="613291"/>
            <a:ext cx="8537377" cy="580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5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Economic &amp; Social Burden of T2DM</a:t>
            </a:r>
            <a:endParaRPr lang="en-US" sz="3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904280" y="1634609"/>
            <a:ext cx="6305074" cy="674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300"/>
              </a:lnSpc>
              <a:buNone/>
            </a:pPr>
            <a:r>
              <a:rPr lang="en-US" sz="53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£14B</a:t>
            </a:r>
            <a:endParaRPr lang="en-US" sz="5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2895362" y="2538174"/>
            <a:ext cx="232279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Annual NHS Cost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04280" y="2930009"/>
            <a:ext cx="6305074" cy="560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6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Direct costs represent ~6% of the total UK health budget. </a:t>
            </a:r>
            <a:r>
              <a:rPr lang="en-US" sz="16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(Kanavos et al., 2021)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420928" y="1634609"/>
            <a:ext cx="6305193" cy="674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300"/>
              </a:lnSpc>
              <a:buNone/>
            </a:pPr>
            <a:r>
              <a:rPr lang="en-US" sz="53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60%</a:t>
            </a:r>
            <a:endParaRPr lang="en-US" sz="5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9412129" y="2538174"/>
            <a:ext cx="232279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Preventable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420928" y="2930009"/>
            <a:ext cx="6305193" cy="560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2200"/>
              </a:lnSpc>
            </a:pPr>
            <a:r>
              <a:rPr lang="en-US" sz="16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More than sixty percent is spent on dealing with complications, which can be avoided to a great extent. 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(Kanavos et al., 2021)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04280" y="3931206"/>
            <a:ext cx="6305074" cy="674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300"/>
              </a:lnSpc>
              <a:buNone/>
            </a:pPr>
            <a:r>
              <a:rPr lang="en-US" sz="53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£3.3B</a:t>
            </a:r>
            <a:endParaRPr lang="en-US" sz="5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895362" y="4834771"/>
            <a:ext cx="232279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Indirect Cost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04280" y="5226606"/>
            <a:ext cx="6305074" cy="560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6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End of the year cost to the society due to lost productivity and untimely death. (Hex et al., 2012)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420928" y="3931206"/>
            <a:ext cx="6305193" cy="6744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300"/>
              </a:lnSpc>
              <a:buNone/>
            </a:pPr>
            <a:r>
              <a:rPr lang="en-US" sz="53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2.5×</a:t>
            </a:r>
            <a:endParaRPr lang="en-US" sz="5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412129" y="4834771"/>
            <a:ext cx="232279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Deprivation Risk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7420928" y="5226606"/>
            <a:ext cx="6305193" cy="560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6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population of the most deprived is 2.5 times more at risk of developing T2DM. (Marmot et al., 2020)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04280" y="6040993"/>
            <a:ext cx="232279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Health Inequalities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904280" y="6585109"/>
            <a:ext cx="12821841" cy="560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T2DM does not have even distribution of the burden. Risk is multiplied by socioeconomic deprivation, ethnicity, and geography - a preventive and curative strategy that requires an equity-based approach to care delivery in all primary care roles.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904280" y="7336036"/>
            <a:ext cx="12821841" cy="2802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cost of prescribing has increased by almost two times within the past 10 years, almost reaching 2 billion a year. (NHS BSA,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67063" y="592336"/>
            <a:ext cx="7027069" cy="5478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Diagnosis &amp; Initial Assessment</a:t>
            </a:r>
            <a:endParaRPr lang="en-US" sz="3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267063" y="1516737"/>
            <a:ext cx="3574137" cy="2738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Diagnostic Criteria </a:t>
            </a:r>
            <a:r>
              <a:rPr lang="en-US" sz="1700" b="1" i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(NICE, 2022)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267063" y="1960008"/>
            <a:ext cx="2831068" cy="2510822"/>
          </a:xfrm>
          <a:prstGeom prst="roundRect">
            <a:avLst>
              <a:gd name="adj" fmla="val 1022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289923" y="1982867"/>
            <a:ext cx="2785348" cy="466606"/>
          </a:xfrm>
          <a:prstGeom prst="roundRect">
            <a:avLst>
              <a:gd name="adj" fmla="val 258"/>
            </a:avLst>
          </a:prstGeom>
          <a:solidFill>
            <a:srgbClr val="F2EEEE"/>
          </a:solidFill>
          <a:ln/>
        </p:spPr>
      </p:sp>
      <p:sp>
        <p:nvSpPr>
          <p:cNvPr id="6" name="Text 4"/>
          <p:cNvSpPr/>
          <p:nvPr/>
        </p:nvSpPr>
        <p:spPr>
          <a:xfrm>
            <a:off x="2537936" y="2091333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1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482685" y="2501309"/>
            <a:ext cx="2399824" cy="5476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HbA1c ≥ 48 mmol/mol (6.5%)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482685" y="3182574"/>
            <a:ext cx="2399824" cy="10306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Primary diagnostic test; a second abnormal result is needed in patients without any symptoms.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248745" y="1960008"/>
            <a:ext cx="2831187" cy="2510822"/>
          </a:xfrm>
          <a:prstGeom prst="roundRect">
            <a:avLst>
              <a:gd name="adj" fmla="val 1022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271605" y="1982867"/>
            <a:ext cx="2785467" cy="466606"/>
          </a:xfrm>
          <a:prstGeom prst="roundRect">
            <a:avLst>
              <a:gd name="adj" fmla="val 258"/>
            </a:avLst>
          </a:prstGeom>
          <a:solidFill>
            <a:srgbClr val="F2EEEE"/>
          </a:solidFill>
          <a:ln/>
        </p:spPr>
      </p:sp>
      <p:sp>
        <p:nvSpPr>
          <p:cNvPr id="11" name="Text 9"/>
          <p:cNvSpPr/>
          <p:nvPr/>
        </p:nvSpPr>
        <p:spPr>
          <a:xfrm>
            <a:off x="5519738" y="2091333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2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464368" y="2472332"/>
            <a:ext cx="2399943" cy="821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Fasting Plasma Glucose ≥ 7.0 mmol/L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464368" y="3182573"/>
            <a:ext cx="2399943" cy="10306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Authenticates diagnosis in unstable HbA1C (e.g. variants of haemoglobin, kidney deficiency)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464368" y="4213179"/>
            <a:ext cx="2399943" cy="2576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Holistic Initial Assessment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557849" y="1516737"/>
            <a:ext cx="3020854" cy="2738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Holistic Initial Assessment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7557849" y="1960007"/>
            <a:ext cx="5812869" cy="115693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7580709" y="1982867"/>
            <a:ext cx="771287" cy="1111210"/>
          </a:xfrm>
          <a:prstGeom prst="roundRect">
            <a:avLst>
              <a:gd name="adj" fmla="val 194"/>
            </a:avLst>
          </a:prstGeom>
          <a:solidFill>
            <a:srgbClr val="F2EEEE"/>
          </a:solidFill>
          <a:ln/>
        </p:spPr>
      </p:sp>
      <p:sp>
        <p:nvSpPr>
          <p:cNvPr id="18" name="Text 16"/>
          <p:cNvSpPr/>
          <p:nvPr/>
        </p:nvSpPr>
        <p:spPr>
          <a:xfrm>
            <a:off x="7821692" y="2357676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1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8502610" y="2175629"/>
            <a:ext cx="3635812" cy="2738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Baseline Bloods &amp; Observations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502610" y="2600087"/>
            <a:ext cx="4652486" cy="2576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BMI, blood pressure, eGFR, lipid profile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7557849" y="3267551"/>
            <a:ext cx="5812869" cy="1371005"/>
          </a:xfrm>
          <a:prstGeom prst="roundRect">
            <a:avLst>
              <a:gd name="adj" fmla="val 211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7580709" y="3290411"/>
            <a:ext cx="771287" cy="1325285"/>
          </a:xfrm>
          <a:prstGeom prst="roundRect">
            <a:avLst>
              <a:gd name="adj" fmla="val 194"/>
            </a:avLst>
          </a:prstGeom>
          <a:solidFill>
            <a:srgbClr val="F2EEEE"/>
          </a:solidFill>
          <a:ln/>
        </p:spPr>
      </p:sp>
      <p:sp>
        <p:nvSpPr>
          <p:cNvPr id="23" name="Text 21"/>
          <p:cNvSpPr/>
          <p:nvPr/>
        </p:nvSpPr>
        <p:spPr>
          <a:xfrm>
            <a:off x="7821692" y="3772257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2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8502610" y="3483173"/>
            <a:ext cx="2191226" cy="2738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Foot Examination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502610" y="3907631"/>
            <a:ext cx="4652486" cy="515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Screen for neuropathy and peripheral arterial disease.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(Boulton et al., 2020)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7557849" y="4789170"/>
            <a:ext cx="5812869" cy="115693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7580709" y="4812030"/>
            <a:ext cx="771287" cy="1111210"/>
          </a:xfrm>
          <a:prstGeom prst="roundRect">
            <a:avLst>
              <a:gd name="adj" fmla="val 194"/>
            </a:avLst>
          </a:prstGeom>
          <a:solidFill>
            <a:srgbClr val="F2EEEE"/>
          </a:solidFill>
          <a:ln/>
        </p:spPr>
      </p:sp>
      <p:sp>
        <p:nvSpPr>
          <p:cNvPr id="28" name="Text 26"/>
          <p:cNvSpPr/>
          <p:nvPr/>
        </p:nvSpPr>
        <p:spPr>
          <a:xfrm>
            <a:off x="7821692" y="5186839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3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8502610" y="5004792"/>
            <a:ext cx="2191226" cy="2738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Retinal Screening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8502610" y="5429250"/>
            <a:ext cx="4652486" cy="2576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Referral to diabetic eye screening programme.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7557849" y="6096714"/>
            <a:ext cx="5812869" cy="1371005"/>
          </a:xfrm>
          <a:prstGeom prst="roundRect">
            <a:avLst>
              <a:gd name="adj" fmla="val 2110"/>
            </a:avLst>
          </a:prstGeom>
          <a:solidFill>
            <a:srgbClr val="FFFFFF"/>
          </a:solidFill>
          <a:ln w="22860">
            <a:solidFill>
              <a:srgbClr val="D8D4D4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7580709" y="6119574"/>
            <a:ext cx="771287" cy="1325285"/>
          </a:xfrm>
          <a:prstGeom prst="roundRect">
            <a:avLst>
              <a:gd name="adj" fmla="val 194"/>
            </a:avLst>
          </a:prstGeom>
          <a:solidFill>
            <a:srgbClr val="F2EEEE"/>
          </a:solidFill>
          <a:ln/>
        </p:spPr>
      </p:sp>
      <p:sp>
        <p:nvSpPr>
          <p:cNvPr id="33" name="Text 31"/>
          <p:cNvSpPr/>
          <p:nvPr/>
        </p:nvSpPr>
        <p:spPr>
          <a:xfrm>
            <a:off x="7821692" y="6601420"/>
            <a:ext cx="289203" cy="3614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2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4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8502610" y="6312337"/>
            <a:ext cx="2245162" cy="2738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Cardiovascular Risk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8502610" y="6736794"/>
            <a:ext cx="4652486" cy="5153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QRISK3 assessment to stratify CVD risk.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(Hippisley-Cox et al., 2017)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FD4BA564-F4E4-5547-A69F-DEB3FFBF2D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82" y="4588348"/>
            <a:ext cx="5812870" cy="3290755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8920BB43-6C42-8D2D-DB80-FB7DE4943B80}"/>
              </a:ext>
            </a:extLst>
          </p:cNvPr>
          <p:cNvSpPr txBox="1"/>
          <p:nvPr/>
        </p:nvSpPr>
        <p:spPr>
          <a:xfrm>
            <a:off x="1417924" y="7879103"/>
            <a:ext cx="5639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Figure 2:</a:t>
            </a:r>
            <a:r>
              <a:rPr lang="en-US" sz="1000" dirty="0"/>
              <a:t> Diagnosis and initial assessment pathway for Type 2 Diabetes Mellitus (Adapted from NICE, 2022).</a:t>
            </a:r>
            <a:endParaRPr lang="en-IN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1972389"/>
            <a:ext cx="12416790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Management: UK Guidance &amp; Frameworks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63798" y="3043833"/>
            <a:ext cx="4136350" cy="3213259"/>
          </a:xfrm>
          <a:prstGeom prst="roundRect">
            <a:avLst>
              <a:gd name="adj" fmla="val 1152"/>
            </a:avLst>
          </a:prstGeom>
          <a:solidFill>
            <a:srgbClr val="F2EEEE"/>
          </a:solidFill>
          <a:ln/>
        </p:spPr>
      </p:sp>
      <p:sp>
        <p:nvSpPr>
          <p:cNvPr id="4" name="Text 2"/>
          <p:cNvSpPr/>
          <p:nvPr/>
        </p:nvSpPr>
        <p:spPr>
          <a:xfrm>
            <a:off x="1110615" y="3290649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NICE NG28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110615" y="3789283"/>
            <a:ext cx="3642717" cy="2220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Core principles of T2DM primary care - focusing on glycaemic control, cardiovascular risk mitigation, and avoidance of microvascular damage. (NICE, 2022)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246965" y="3043833"/>
            <a:ext cx="4136350" cy="3213259"/>
          </a:xfrm>
          <a:prstGeom prst="roundRect">
            <a:avLst>
              <a:gd name="adj" fmla="val 1152"/>
            </a:avLst>
          </a:prstGeom>
          <a:solidFill>
            <a:srgbClr val="F2EEEE"/>
          </a:solidFill>
          <a:ln/>
        </p:spPr>
      </p:sp>
      <p:sp>
        <p:nvSpPr>
          <p:cNvPr id="7" name="Text 5"/>
          <p:cNvSpPr/>
          <p:nvPr/>
        </p:nvSpPr>
        <p:spPr>
          <a:xfrm>
            <a:off x="5493782" y="3290649"/>
            <a:ext cx="3642717" cy="701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Chronic Care Model (CCM)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93782" y="4139922"/>
            <a:ext cx="3642717" cy="1850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Makes primary care more proactive and less reactive by utilizing multidisciplinary teams and clinical information systems. (Bodenheimer et al., 2002)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9630132" y="3043833"/>
            <a:ext cx="4136350" cy="3213259"/>
          </a:xfrm>
          <a:prstGeom prst="roundRect">
            <a:avLst>
              <a:gd name="adj" fmla="val 1152"/>
            </a:avLst>
          </a:prstGeom>
          <a:solidFill>
            <a:srgbClr val="F2EEEE"/>
          </a:solidFill>
          <a:ln/>
        </p:spPr>
      </p:sp>
      <p:sp>
        <p:nvSpPr>
          <p:cNvPr id="10" name="Text 8"/>
          <p:cNvSpPr/>
          <p:nvPr/>
        </p:nvSpPr>
        <p:spPr>
          <a:xfrm>
            <a:off x="9876949" y="3290649"/>
            <a:ext cx="3642717" cy="701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Quality &amp; Outcomes Framework (QOF)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876949" y="4139922"/>
            <a:ext cx="3642717" cy="1850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Encourages practices to achieve the annual care goals - HbA1c checks, foot checks - standardisation of care provision in the UK. (Roland &amp; Guthrie, 2016)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750933" y="557570"/>
            <a:ext cx="6073854" cy="5039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Treatment Options in the UK</a:t>
            </a:r>
            <a:endParaRPr lang="en-US" sz="3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750933" y="1316474"/>
            <a:ext cx="11128415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Individualized and step-wise treatment is done based on response and comorbidities (Davies et al., 2022; NICE, 2022).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1928336" y="1954530"/>
            <a:ext cx="177403" cy="874157"/>
          </a:xfrm>
          <a:prstGeom prst="roundRect">
            <a:avLst>
              <a:gd name="adj" fmla="val 15001"/>
            </a:avLst>
          </a:prstGeom>
          <a:solidFill>
            <a:srgbClr val="F2EEEE"/>
          </a:solidFill>
          <a:ln/>
        </p:spPr>
      </p:sp>
      <p:sp>
        <p:nvSpPr>
          <p:cNvPr id="5" name="Shape 3"/>
          <p:cNvSpPr/>
          <p:nvPr/>
        </p:nvSpPr>
        <p:spPr>
          <a:xfrm>
            <a:off x="1750933" y="1838087"/>
            <a:ext cx="532209" cy="532209"/>
          </a:xfrm>
          <a:prstGeom prst="roundRect">
            <a:avLst>
              <a:gd name="adj" fmla="val 85906"/>
            </a:avLst>
          </a:prstGeom>
          <a:solidFill>
            <a:srgbClr val="F2EEEE"/>
          </a:solidFill>
          <a:ln/>
        </p:spPr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83926" y="1971199"/>
            <a:ext cx="266105" cy="266105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2410539" y="1865828"/>
            <a:ext cx="235767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Lifestyle Interventions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2410539" y="2194203"/>
            <a:ext cx="1046880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Diet, weight management, physical activity — the key to management. The Direct trial showed substantial weight loss can achieve T2DM remission. (Lean et al., 2018)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2194441" y="3222308"/>
            <a:ext cx="177403" cy="798195"/>
          </a:xfrm>
          <a:prstGeom prst="roundRect">
            <a:avLst>
              <a:gd name="adj" fmla="val 15001"/>
            </a:avLst>
          </a:prstGeom>
          <a:solidFill>
            <a:srgbClr val="F2EEEE"/>
          </a:solidFill>
          <a:ln/>
        </p:spPr>
      </p:sp>
      <p:sp>
        <p:nvSpPr>
          <p:cNvPr id="10" name="Shape 7"/>
          <p:cNvSpPr/>
          <p:nvPr/>
        </p:nvSpPr>
        <p:spPr>
          <a:xfrm>
            <a:off x="2017038" y="3105864"/>
            <a:ext cx="532209" cy="532209"/>
          </a:xfrm>
          <a:prstGeom prst="roundRect">
            <a:avLst>
              <a:gd name="adj" fmla="val 85906"/>
            </a:avLst>
          </a:prstGeom>
          <a:solidFill>
            <a:srgbClr val="F2EEEE"/>
          </a:solidFill>
          <a:ln/>
        </p:spPr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50031" y="3238976"/>
            <a:ext cx="266105" cy="266105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2676644" y="3133606"/>
            <a:ext cx="2218611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First-Line: Metformin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9"/>
          <p:cNvSpPr/>
          <p:nvPr/>
        </p:nvSpPr>
        <p:spPr>
          <a:xfrm>
            <a:off x="2676644" y="3461980"/>
            <a:ext cx="10202704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First-line pharmacotherapy, which fails to be effective alone. (Buse et al., 2019)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2460546" y="4414123"/>
            <a:ext cx="177403" cy="874157"/>
          </a:xfrm>
          <a:prstGeom prst="roundRect">
            <a:avLst>
              <a:gd name="adj" fmla="val 15001"/>
            </a:avLst>
          </a:prstGeom>
          <a:solidFill>
            <a:srgbClr val="F2EEEE"/>
          </a:solidFill>
          <a:ln/>
        </p:spPr>
      </p:sp>
      <p:sp>
        <p:nvSpPr>
          <p:cNvPr id="15" name="Shape 11"/>
          <p:cNvSpPr/>
          <p:nvPr/>
        </p:nvSpPr>
        <p:spPr>
          <a:xfrm>
            <a:off x="2283143" y="4297680"/>
            <a:ext cx="532209" cy="532209"/>
          </a:xfrm>
          <a:prstGeom prst="roundRect">
            <a:avLst>
              <a:gd name="adj" fmla="val 85906"/>
            </a:avLst>
          </a:prstGeom>
          <a:solidFill>
            <a:srgbClr val="F2EEEE"/>
          </a:solidFill>
          <a:ln/>
        </p:spPr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416135" y="4430792"/>
            <a:ext cx="266105" cy="266105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2942749" y="4325422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SGLT2 Inhibitors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3"/>
          <p:cNvSpPr/>
          <p:nvPr/>
        </p:nvSpPr>
        <p:spPr>
          <a:xfrm>
            <a:off x="2942749" y="4653796"/>
            <a:ext cx="9936599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e.g. Dapagliflozin - should be given priority in patients with CVD or CKD where cardio-renal protective benefits are proven to be beneficial. (Heerspink et al., 2020)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4"/>
          <p:cNvSpPr/>
          <p:nvPr/>
        </p:nvSpPr>
        <p:spPr>
          <a:xfrm>
            <a:off x="2726650" y="5681901"/>
            <a:ext cx="177403" cy="798195"/>
          </a:xfrm>
          <a:prstGeom prst="roundRect">
            <a:avLst>
              <a:gd name="adj" fmla="val 15001"/>
            </a:avLst>
          </a:prstGeom>
          <a:solidFill>
            <a:srgbClr val="F2EEEE"/>
          </a:solidFill>
          <a:ln/>
        </p:spPr>
      </p:sp>
      <p:sp>
        <p:nvSpPr>
          <p:cNvPr id="20" name="Shape 15"/>
          <p:cNvSpPr/>
          <p:nvPr/>
        </p:nvSpPr>
        <p:spPr>
          <a:xfrm>
            <a:off x="2549247" y="5565458"/>
            <a:ext cx="532209" cy="532209"/>
          </a:xfrm>
          <a:prstGeom prst="roundRect">
            <a:avLst>
              <a:gd name="adj" fmla="val 85906"/>
            </a:avLst>
          </a:prstGeom>
          <a:solidFill>
            <a:srgbClr val="F2EEEE"/>
          </a:solidFill>
          <a:ln/>
        </p:spPr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682240" y="5698569"/>
            <a:ext cx="266105" cy="266105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3208853" y="5593199"/>
            <a:ext cx="2311360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GLP-1 &amp; Dual Agonists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7"/>
          <p:cNvSpPr/>
          <p:nvPr/>
        </p:nvSpPr>
        <p:spPr>
          <a:xfrm>
            <a:off x="3208853" y="5921573"/>
            <a:ext cx="9670494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e.g., Semaglutide, Tirzepatide - very effective in reducing HbA1c and losing weight. (Marso et al., 2016)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18"/>
          <p:cNvSpPr/>
          <p:nvPr/>
        </p:nvSpPr>
        <p:spPr>
          <a:xfrm>
            <a:off x="2460546" y="6873716"/>
            <a:ext cx="177403" cy="798195"/>
          </a:xfrm>
          <a:prstGeom prst="roundRect">
            <a:avLst>
              <a:gd name="adj" fmla="val 15001"/>
            </a:avLst>
          </a:prstGeom>
          <a:solidFill>
            <a:srgbClr val="F2EEEE"/>
          </a:solidFill>
          <a:ln/>
        </p:spPr>
      </p:sp>
      <p:sp>
        <p:nvSpPr>
          <p:cNvPr id="25" name="Shape 19"/>
          <p:cNvSpPr/>
          <p:nvPr/>
        </p:nvSpPr>
        <p:spPr>
          <a:xfrm>
            <a:off x="2283143" y="6757273"/>
            <a:ext cx="532209" cy="532209"/>
          </a:xfrm>
          <a:prstGeom prst="roundRect">
            <a:avLst>
              <a:gd name="adj" fmla="val 85906"/>
            </a:avLst>
          </a:prstGeom>
          <a:solidFill>
            <a:srgbClr val="F2EEEE"/>
          </a:solidFill>
          <a:ln/>
        </p:spPr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416135" y="6890385"/>
            <a:ext cx="266105" cy="266105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2942749" y="6785015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Insulin Therapy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1"/>
          <p:cNvSpPr/>
          <p:nvPr/>
        </p:nvSpPr>
        <p:spPr>
          <a:xfrm>
            <a:off x="2942749" y="7113389"/>
            <a:ext cx="9936599" cy="2286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By introducing it when it is impossible to apply optimal glycaemic control by using oral or non-insulin injectable therapies. (NICE, 2022)</a:t>
            </a:r>
            <a:endParaRPr 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914757"/>
            <a:ext cx="750712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Associated Comorbidities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798" y="3252311"/>
            <a:ext cx="4672358" cy="3167778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5598081" y="2263854"/>
            <a:ext cx="8176022" cy="4773216"/>
          </a:xfrm>
          <a:prstGeom prst="roundRect">
            <a:avLst>
              <a:gd name="adj" fmla="val 776"/>
            </a:avLst>
          </a:prstGeom>
          <a:solidFill>
            <a:srgbClr val="F2EEEE"/>
          </a:solidFill>
          <a:ln/>
        </p:spPr>
      </p:sp>
      <p:sp>
        <p:nvSpPr>
          <p:cNvPr id="5" name="Shape 2"/>
          <p:cNvSpPr/>
          <p:nvPr/>
        </p:nvSpPr>
        <p:spPr>
          <a:xfrm>
            <a:off x="5598081" y="2263854"/>
            <a:ext cx="2725341" cy="4773216"/>
          </a:xfrm>
          <a:prstGeom prst="roundRect">
            <a:avLst>
              <a:gd name="adj" fmla="val 1359"/>
            </a:avLst>
          </a:prstGeom>
          <a:solidFill>
            <a:srgbClr val="F2EEEE"/>
          </a:solidFill>
          <a:ln/>
        </p:spPr>
      </p:sp>
      <p:sp>
        <p:nvSpPr>
          <p:cNvPr id="6" name="Text 3"/>
          <p:cNvSpPr/>
          <p:nvPr/>
        </p:nvSpPr>
        <p:spPr>
          <a:xfrm>
            <a:off x="5844897" y="2510671"/>
            <a:ext cx="2231708" cy="701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Microvascular Complications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5844897" y="3458766"/>
            <a:ext cx="2231708" cy="3331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Retinopathy, nephropathy (CKD), and neuropathy - directly related to inadequate glycaemic control in the long term. (Stratton et al., 2000; Boulton et al., 2020)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323421" y="2263854"/>
            <a:ext cx="2725341" cy="4773216"/>
          </a:xfrm>
          <a:prstGeom prst="rect">
            <a:avLst/>
          </a:prstGeom>
          <a:solidFill>
            <a:srgbClr val="F2EEEE"/>
          </a:solidFill>
          <a:ln/>
        </p:spPr>
      </p:sp>
      <p:sp>
        <p:nvSpPr>
          <p:cNvPr id="9" name="Shape 6"/>
          <p:cNvSpPr/>
          <p:nvPr/>
        </p:nvSpPr>
        <p:spPr>
          <a:xfrm>
            <a:off x="8323421" y="2263854"/>
            <a:ext cx="30480" cy="4773216"/>
          </a:xfrm>
          <a:prstGeom prst="roundRect">
            <a:avLst>
              <a:gd name="adj" fmla="val 121472"/>
            </a:avLst>
          </a:prstGeom>
          <a:solidFill>
            <a:srgbClr val="D8D4D4"/>
          </a:solidFill>
          <a:ln/>
        </p:spPr>
      </p:sp>
      <p:sp>
        <p:nvSpPr>
          <p:cNvPr id="10" name="Text 7"/>
          <p:cNvSpPr/>
          <p:nvPr/>
        </p:nvSpPr>
        <p:spPr>
          <a:xfrm>
            <a:off x="8570238" y="2510671"/>
            <a:ext cx="2231708" cy="701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Macrovascular Complications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570238" y="3458766"/>
            <a:ext cx="2231708" cy="25911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Significantly greater risk of myocardial infarction, heart failure, and stroke with great clinical implications. (Holman et al., 2008)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11048762" y="2263854"/>
            <a:ext cx="2725341" cy="4773216"/>
          </a:xfrm>
          <a:prstGeom prst="rect">
            <a:avLst/>
          </a:prstGeom>
          <a:solidFill>
            <a:srgbClr val="F2EEEE"/>
          </a:solidFill>
          <a:ln/>
        </p:spPr>
      </p:sp>
      <p:sp>
        <p:nvSpPr>
          <p:cNvPr id="13" name="Shape 10"/>
          <p:cNvSpPr/>
          <p:nvPr/>
        </p:nvSpPr>
        <p:spPr>
          <a:xfrm>
            <a:off x="11048762" y="2263854"/>
            <a:ext cx="30480" cy="4773216"/>
          </a:xfrm>
          <a:prstGeom prst="roundRect">
            <a:avLst>
              <a:gd name="adj" fmla="val 121472"/>
            </a:avLst>
          </a:prstGeom>
          <a:solidFill>
            <a:srgbClr val="D8D4D4"/>
          </a:solidFill>
          <a:ln/>
        </p:spPr>
      </p:sp>
      <p:sp>
        <p:nvSpPr>
          <p:cNvPr id="14" name="Text 11"/>
          <p:cNvSpPr/>
          <p:nvPr/>
        </p:nvSpPr>
        <p:spPr>
          <a:xfrm>
            <a:off x="11295578" y="2510671"/>
            <a:ext cx="2231708" cy="701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Psychological Comorbidities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1295578" y="3458766"/>
            <a:ext cx="2231708" cy="2961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Increased depression and diabetes distress - both adverse to medication compliance and self-management ability. (Ismail et al., 2004; Snoek et al., 2015)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0F7AC2-4CE6-2AD7-7F8F-5C12F437271F}"/>
              </a:ext>
            </a:extLst>
          </p:cNvPr>
          <p:cNvSpPr txBox="1"/>
          <p:nvPr/>
        </p:nvSpPr>
        <p:spPr>
          <a:xfrm>
            <a:off x="805273" y="6070580"/>
            <a:ext cx="4789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Figure 3:</a:t>
            </a:r>
            <a:r>
              <a:rPr lang="en-US" sz="1000" dirty="0"/>
              <a:t> Macrovascular complications associated with Type 2 Diabetes. </a:t>
            </a:r>
            <a:r>
              <a:rPr lang="en-IN" sz="1000" dirty="0"/>
              <a:t>(Fowler, 2011)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3317" y="705683"/>
            <a:ext cx="6056471" cy="6682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5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Prevention Strategies</a:t>
            </a:r>
            <a:endParaRPr lang="en-US" sz="4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23317" y="1710214"/>
            <a:ext cx="4178379" cy="4270177"/>
          </a:xfrm>
          <a:prstGeom prst="roundRect">
            <a:avLst>
              <a:gd name="adj" fmla="val 845"/>
            </a:avLst>
          </a:prstGeom>
          <a:solidFill>
            <a:srgbClr val="F2EEEE"/>
          </a:solidFill>
          <a:ln/>
        </p:spPr>
      </p:sp>
      <p:sp>
        <p:nvSpPr>
          <p:cNvPr id="4" name="Shape 2"/>
          <p:cNvSpPr/>
          <p:nvPr/>
        </p:nvSpPr>
        <p:spPr>
          <a:xfrm>
            <a:off x="1058466" y="1945362"/>
            <a:ext cx="705683" cy="705683"/>
          </a:xfrm>
          <a:prstGeom prst="roundRect">
            <a:avLst>
              <a:gd name="adj" fmla="val 12956364"/>
            </a:avLst>
          </a:prstGeom>
          <a:solidFill>
            <a:srgbClr val="2D2E34"/>
          </a:solidFill>
          <a:ln/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52537" y="2139315"/>
            <a:ext cx="317540" cy="3175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58466" y="2875240"/>
            <a:ext cx="3708082" cy="668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NHS Diabetes Prevention Program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058466" y="3677841"/>
            <a:ext cx="3708082" cy="2067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ts val="2700"/>
              </a:lnSpc>
              <a:buNone/>
            </a:pPr>
            <a:r>
              <a:rPr lang="en-US" sz="18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Evidence-based and structured lifestyle program addressing non-diabetic hyperglycaemia - showing substantial decreases in T2DM occurrences in followers. (Valabhji et al., 2020)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225891" y="1710214"/>
            <a:ext cx="4178498" cy="4270177"/>
          </a:xfrm>
          <a:prstGeom prst="roundRect">
            <a:avLst>
              <a:gd name="adj" fmla="val 845"/>
            </a:avLst>
          </a:prstGeom>
          <a:solidFill>
            <a:srgbClr val="F2EEEE"/>
          </a:solidFill>
          <a:ln/>
        </p:spPr>
      </p:sp>
      <p:sp>
        <p:nvSpPr>
          <p:cNvPr id="9" name="Shape 6"/>
          <p:cNvSpPr/>
          <p:nvPr/>
        </p:nvSpPr>
        <p:spPr>
          <a:xfrm>
            <a:off x="5461040" y="1945362"/>
            <a:ext cx="705683" cy="705683"/>
          </a:xfrm>
          <a:prstGeom prst="roundRect">
            <a:avLst>
              <a:gd name="adj" fmla="val 12956364"/>
            </a:avLst>
          </a:prstGeom>
          <a:solidFill>
            <a:srgbClr val="2D2E34"/>
          </a:solidFill>
          <a:ln/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55112" y="2139315"/>
            <a:ext cx="317540" cy="31754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61040" y="2875240"/>
            <a:ext cx="3708202" cy="668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Public Health Interventions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5461040" y="3677841"/>
            <a:ext cx="3708202" cy="2067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18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Sugar taxes, addressing obesogenic environments, and physical activity promotion at the community level game changers. (NICE PH38 population levels, 2018; Capewell and Capewell, 2018).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9628584" y="1710214"/>
            <a:ext cx="4178379" cy="4270177"/>
          </a:xfrm>
          <a:prstGeom prst="roundRect">
            <a:avLst>
              <a:gd name="adj" fmla="val 845"/>
            </a:avLst>
          </a:prstGeom>
          <a:solidFill>
            <a:srgbClr val="F2EEEE"/>
          </a:solidFill>
          <a:ln/>
        </p:spPr>
      </p:sp>
      <p:sp>
        <p:nvSpPr>
          <p:cNvPr id="14" name="Shape 10"/>
          <p:cNvSpPr/>
          <p:nvPr/>
        </p:nvSpPr>
        <p:spPr>
          <a:xfrm>
            <a:off x="9863733" y="1945362"/>
            <a:ext cx="705683" cy="705683"/>
          </a:xfrm>
          <a:prstGeom prst="roundRect">
            <a:avLst>
              <a:gd name="adj" fmla="val 12956364"/>
            </a:avLst>
          </a:prstGeom>
          <a:solidFill>
            <a:srgbClr val="2D2E34"/>
          </a:solidFill>
          <a:ln/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057805" y="2139315"/>
            <a:ext cx="317540" cy="31754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863733" y="2875240"/>
            <a:ext cx="2697837" cy="3340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NHS Health Checks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2"/>
          <p:cNvSpPr/>
          <p:nvPr/>
        </p:nvSpPr>
        <p:spPr>
          <a:xfrm>
            <a:off x="9863733" y="3343751"/>
            <a:ext cx="3708082" cy="17228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8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Routine screening is available to adults aged 40-74 who are at-risk before they exhibit symptoms and thus allows earlier intervention. (Robson et al., 2016).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3"/>
          <p:cNvSpPr/>
          <p:nvPr/>
        </p:nvSpPr>
        <p:spPr>
          <a:xfrm>
            <a:off x="823317" y="6232565"/>
            <a:ext cx="12983766" cy="1291233"/>
          </a:xfrm>
          <a:prstGeom prst="roundRect">
            <a:avLst>
              <a:gd name="adj" fmla="val 2733"/>
            </a:avLst>
          </a:prstGeom>
          <a:solidFill>
            <a:srgbClr val="D6D7DC"/>
          </a:solidFill>
          <a:ln/>
        </p:spPr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58466" y="6564392"/>
            <a:ext cx="293965" cy="235148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1587579" y="6515457"/>
            <a:ext cx="11984355" cy="6891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Note:</a:t>
            </a:r>
            <a:r>
              <a:rPr lang="en-US" sz="1850" dirty="0">
                <a:solidFill>
                  <a:srgbClr val="000000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Prevention and early diagnosis in T2DM are the most cost-effective measures of decreasing the long-term care burden of the disease in both patients and the NHS.</a:t>
            </a:r>
            <a:endParaRPr lang="en-US" sz="1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1540550"/>
            <a:ext cx="8664893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Co-productive Care Demands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63798" y="2735461"/>
            <a:ext cx="4136350" cy="3953589"/>
          </a:xfrm>
          <a:prstGeom prst="roundRect">
            <a:avLst>
              <a:gd name="adj" fmla="val 936"/>
            </a:avLst>
          </a:prstGeom>
          <a:solidFill>
            <a:srgbClr val="F2EEEE"/>
          </a:solidFill>
          <a:ln/>
        </p:spPr>
      </p:sp>
      <p:sp>
        <p:nvSpPr>
          <p:cNvPr id="4" name="Text 2"/>
          <p:cNvSpPr/>
          <p:nvPr/>
        </p:nvSpPr>
        <p:spPr>
          <a:xfrm>
            <a:off x="1110615" y="2982277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Skills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110615" y="3480911"/>
            <a:ext cx="3642717" cy="2961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Motivational interviewing and health coaching help people understand complicated medical information by putting it into simple terms. This increases health literacy and patient confidence. (Rubak et al., 2005; Realpe &amp; Wallace, 2010)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246965" y="2735461"/>
            <a:ext cx="4136350" cy="3953589"/>
          </a:xfrm>
          <a:prstGeom prst="roundRect">
            <a:avLst>
              <a:gd name="adj" fmla="val 936"/>
            </a:avLst>
          </a:prstGeom>
          <a:solidFill>
            <a:srgbClr val="F2EEEE"/>
          </a:solidFill>
          <a:ln/>
        </p:spPr>
      </p:sp>
      <p:sp>
        <p:nvSpPr>
          <p:cNvPr id="7" name="Text 5"/>
          <p:cNvSpPr/>
          <p:nvPr/>
        </p:nvSpPr>
        <p:spPr>
          <a:xfrm>
            <a:off x="5493782" y="2982277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Values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93782" y="3480911"/>
            <a:ext cx="3642717" cy="2961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It's important to have empathy, respect, and not judge others. There is a lot of stigma around type 2 diabetes, so doctors need to respect the patient's lived experience to keep them from losing interest. (Dinneen et al., 2020; Puhl et al., 2015)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9630132" y="2735461"/>
            <a:ext cx="4136350" cy="3953589"/>
          </a:xfrm>
          <a:prstGeom prst="roundRect">
            <a:avLst>
              <a:gd name="adj" fmla="val 936"/>
            </a:avLst>
          </a:prstGeom>
          <a:solidFill>
            <a:srgbClr val="F2EEEE"/>
          </a:solidFill>
          <a:ln/>
        </p:spPr>
      </p:sp>
      <p:sp>
        <p:nvSpPr>
          <p:cNvPr id="10" name="Text 8"/>
          <p:cNvSpPr/>
          <p:nvPr/>
        </p:nvSpPr>
        <p:spPr>
          <a:xfrm>
            <a:off x="9876949" y="2982277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Behaviours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876949" y="3480911"/>
            <a:ext cx="3642717" cy="2220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Facilitation instead of dictation. The clinician serves as a guide, recognizing that patients make daily choices regarding lifestyle and adherence. (Bodenheimer et al., 2002)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5392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69382" y="803077"/>
            <a:ext cx="13091636" cy="1248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900"/>
              </a:lnSpc>
              <a:buNone/>
            </a:pPr>
            <a:r>
              <a:rPr lang="en-US" sz="39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The NHS Comprehensive Model of Personalised Care</a:t>
            </a:r>
            <a:endParaRPr lang="en-US" sz="3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69382" y="2443520"/>
            <a:ext cx="13091636" cy="3115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Six interconnected components drive better outcomes for people living with T2DM (NHS England, 2019).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69382" y="2975253"/>
            <a:ext cx="4233386" cy="2115503"/>
          </a:xfrm>
          <a:prstGeom prst="roundRect">
            <a:avLst>
              <a:gd name="adj" fmla="val 1559"/>
            </a:avLst>
          </a:prstGeom>
          <a:solidFill>
            <a:srgbClr val="F2EEEE"/>
          </a:solidFill>
          <a:ln/>
        </p:spPr>
      </p:sp>
      <p:sp>
        <p:nvSpPr>
          <p:cNvPr id="5" name="Text 3"/>
          <p:cNvSpPr/>
          <p:nvPr/>
        </p:nvSpPr>
        <p:spPr>
          <a:xfrm>
            <a:off x="989171" y="3195042"/>
            <a:ext cx="3171706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Shared Decision Making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989171" y="3624620"/>
            <a:ext cx="3793807" cy="12463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Working together to choose medications based on side effects and how well they fit with your lifestyle. (Realpe &amp; Wallace, 2010)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5198507" y="2975253"/>
            <a:ext cx="4233386" cy="2115503"/>
          </a:xfrm>
          <a:prstGeom prst="roundRect">
            <a:avLst>
              <a:gd name="adj" fmla="val 1559"/>
            </a:avLst>
          </a:prstGeom>
          <a:solidFill>
            <a:srgbClr val="F2EEEE"/>
          </a:solidFill>
          <a:ln/>
        </p:spPr>
      </p:sp>
      <p:sp>
        <p:nvSpPr>
          <p:cNvPr id="8" name="Text 6"/>
          <p:cNvSpPr/>
          <p:nvPr/>
        </p:nvSpPr>
        <p:spPr>
          <a:xfrm>
            <a:off x="5418296" y="3195042"/>
            <a:ext cx="3599617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Personalised Care Planning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18296" y="3624620"/>
            <a:ext cx="3793807" cy="12463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Annual plans focused on more than just clinical goals; they also focused on what was important to the patient. (Dunning et al., 2014)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9627632" y="2975253"/>
            <a:ext cx="4233386" cy="2115503"/>
          </a:xfrm>
          <a:prstGeom prst="roundRect">
            <a:avLst>
              <a:gd name="adj" fmla="val 1559"/>
            </a:avLst>
          </a:prstGeom>
          <a:solidFill>
            <a:srgbClr val="F2EEEE"/>
          </a:solidFill>
          <a:ln/>
        </p:spPr>
      </p:sp>
      <p:sp>
        <p:nvSpPr>
          <p:cNvPr id="11" name="Text 9"/>
          <p:cNvSpPr/>
          <p:nvPr/>
        </p:nvSpPr>
        <p:spPr>
          <a:xfrm>
            <a:off x="9847421" y="3195042"/>
            <a:ext cx="2498050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Enabling Choice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847421" y="3624620"/>
            <a:ext cx="3793807" cy="934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Choice over where to get care and structured education programs, like DESMOND. (Davies et al., 2008)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769382" y="5310902"/>
            <a:ext cx="4233386" cy="2115503"/>
          </a:xfrm>
          <a:prstGeom prst="roundRect">
            <a:avLst>
              <a:gd name="adj" fmla="val 1559"/>
            </a:avLst>
          </a:prstGeom>
          <a:solidFill>
            <a:srgbClr val="F2EEEE"/>
          </a:solidFill>
          <a:ln/>
        </p:spPr>
      </p:sp>
      <p:sp>
        <p:nvSpPr>
          <p:cNvPr id="14" name="Text 12"/>
          <p:cNvSpPr/>
          <p:nvPr/>
        </p:nvSpPr>
        <p:spPr>
          <a:xfrm>
            <a:off x="989171" y="5530691"/>
            <a:ext cx="2498050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Social Prescribing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89171" y="5960269"/>
            <a:ext cx="3793807" cy="12463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Connecting patients to community resources, like walking groups and debt counseling, to deal with social and economic factors. (Goff et al., 2021)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198507" y="5310902"/>
            <a:ext cx="4233386" cy="2115503"/>
          </a:xfrm>
          <a:prstGeom prst="roundRect">
            <a:avLst>
              <a:gd name="adj" fmla="val 1559"/>
            </a:avLst>
          </a:prstGeom>
          <a:solidFill>
            <a:srgbClr val="F2EEEE"/>
          </a:solidFill>
          <a:ln/>
        </p:spPr>
      </p:sp>
      <p:sp>
        <p:nvSpPr>
          <p:cNvPr id="17" name="Text 15"/>
          <p:cNvSpPr/>
          <p:nvPr/>
        </p:nvSpPr>
        <p:spPr>
          <a:xfrm>
            <a:off x="5418296" y="5530691"/>
            <a:ext cx="3792141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Supported Self-Management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418296" y="5960269"/>
            <a:ext cx="3793807" cy="12463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Things like the Patient Activation Measure (PAM) help people feel more confident and capable. (Hibbard &amp; Gilburt, 2014)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9627632" y="5310902"/>
            <a:ext cx="4233386" cy="2115503"/>
          </a:xfrm>
          <a:prstGeom prst="roundRect">
            <a:avLst>
              <a:gd name="adj" fmla="val 1559"/>
            </a:avLst>
          </a:prstGeom>
          <a:solidFill>
            <a:srgbClr val="F2EEEE"/>
          </a:solidFill>
          <a:ln/>
        </p:spPr>
      </p:sp>
      <p:sp>
        <p:nvSpPr>
          <p:cNvPr id="20" name="Text 18"/>
          <p:cNvSpPr/>
          <p:nvPr/>
        </p:nvSpPr>
        <p:spPr>
          <a:xfrm>
            <a:off x="9847421" y="5530691"/>
            <a:ext cx="3259098" cy="3121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Personal Health Budgets</a:t>
            </a:r>
            <a:endParaRPr lang="en-US" sz="1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9847421" y="5960269"/>
            <a:ext cx="3793807" cy="934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7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Use of NHS funds in a way that meets the unique needs of each person when possible. (NHS England, 2019)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377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1099780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Summary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63798" y="2171224"/>
            <a:ext cx="555308" cy="555308"/>
          </a:xfrm>
          <a:prstGeom prst="roundRect">
            <a:avLst>
              <a:gd name="adj" fmla="val 6667"/>
            </a:avLst>
          </a:prstGeom>
          <a:solidFill>
            <a:srgbClr val="F2EEEE"/>
          </a:solidFill>
          <a:ln/>
        </p:spPr>
      </p:sp>
      <p:sp>
        <p:nvSpPr>
          <p:cNvPr id="4" name="Text 2"/>
          <p:cNvSpPr/>
          <p:nvPr/>
        </p:nvSpPr>
        <p:spPr>
          <a:xfrm>
            <a:off x="973217" y="2238554"/>
            <a:ext cx="336471" cy="4206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1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665923" y="2255996"/>
            <a:ext cx="3049905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A Significant Burden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665923" y="2754630"/>
            <a:ext cx="12100679" cy="740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T2DM is a big problem for the NHS and society as a whole, both in terms of health care and money. (Diabetes UK, 2024; Kanavos et al., 2021)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863798" y="3988594"/>
            <a:ext cx="555308" cy="555308"/>
          </a:xfrm>
          <a:prstGeom prst="roundRect">
            <a:avLst>
              <a:gd name="adj" fmla="val 6667"/>
            </a:avLst>
          </a:prstGeom>
          <a:solidFill>
            <a:srgbClr val="F2EEEE"/>
          </a:solidFill>
          <a:ln/>
        </p:spPr>
      </p:sp>
      <p:sp>
        <p:nvSpPr>
          <p:cNvPr id="8" name="Text 6"/>
          <p:cNvSpPr/>
          <p:nvPr/>
        </p:nvSpPr>
        <p:spPr>
          <a:xfrm>
            <a:off x="973217" y="4055924"/>
            <a:ext cx="336471" cy="4206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2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665923" y="4073366"/>
            <a:ext cx="4096583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Robust Clinical Frameworks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665923" y="4572000"/>
            <a:ext cx="12100679" cy="740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To stop micro- and macrovascular complications, primary care nurses and GPs must follow NICE (2022) guidelines and start treatment right away. (Holman et al., 2008)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863798" y="5805964"/>
            <a:ext cx="555308" cy="555308"/>
          </a:xfrm>
          <a:prstGeom prst="roundRect">
            <a:avLst>
              <a:gd name="adj" fmla="val 6667"/>
            </a:avLst>
          </a:prstGeom>
          <a:solidFill>
            <a:srgbClr val="F2EEEE"/>
          </a:solidFill>
          <a:ln/>
        </p:spPr>
      </p:sp>
      <p:sp>
        <p:nvSpPr>
          <p:cNvPr id="12" name="Text 10"/>
          <p:cNvSpPr/>
          <p:nvPr/>
        </p:nvSpPr>
        <p:spPr>
          <a:xfrm>
            <a:off x="973217" y="5873294"/>
            <a:ext cx="336471" cy="4206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50"/>
              </a:lnSpc>
              <a:buNone/>
            </a:pPr>
            <a:r>
              <a:rPr lang="en-US" sz="26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3</a:t>
            </a:r>
            <a:endParaRPr lang="en-US" sz="2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665923" y="5890736"/>
            <a:ext cx="5196840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Holistic, Personalized Management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665923" y="6389370"/>
            <a:ext cx="12100679" cy="740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NHS Comprehensive Model makes sure that care is empowering, culturally appropriate, and focused on long-term results. (NHS England, 2019; Coulter et al., 2015)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234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46215" y="637699"/>
            <a:ext cx="4470321" cy="558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Reference List </a:t>
            </a:r>
            <a:r>
              <a:rPr lang="en-US" sz="35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(1/3)</a:t>
            </a:r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146215" y="2031325"/>
            <a:ext cx="12337971" cy="5560457"/>
          </a:xfrm>
          <a:prstGeom prst="roundRect">
            <a:avLst>
              <a:gd name="adj" fmla="val 531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350526" y="2140506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Ahmad, J., et al., 2022.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Use of HbA1c in the diagnosis of diabetes mellitus.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Journal of Clinical Medicine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11(2), p.100.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350526" y="2616279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Ali, S., et al., 2020.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Type 2 diabetes and ethnicity.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Diabetic Medicine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37(9), pp.1415–1420.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50526" y="3092053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Bodenheimer, T., et al., 2002.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Improving primary care for patients with chronic illness.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JAMA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288(14), pp.1775–1779.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350526" y="3567827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Boulton, A.J., et al., 2020.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Comprehensive foot examination and risk assessment.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Care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43(S1), pp.S143–S146.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350526" y="4043601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Buse, J.B., et al., 2019.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2019 update to: Management of hyperglycaemia in type 2 diabetes.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Diabetologia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63(2), pp.221–228.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50526" y="4519374"/>
            <a:ext cx="11929348" cy="5300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Caleyachetty, R., et al., 2015.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Ethnicity-specific BMI cutoffs for obesity based on type 2 diabetes risk in England.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Care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38(7), pp.1220–1227.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350526" y="5260181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Capewell, S. and Capewell, A., 2018.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An effectiveness hierarchy of preventive interventions.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Lancet Public Health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3(2), pp.e61–e62.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350526" y="5735955"/>
            <a:ext cx="11929348" cy="2650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Coulter, A., et al., 2015.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Delivering personalised care and support planning.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BMJ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350, p.h571.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50526" y="6211729"/>
            <a:ext cx="11929348" cy="5300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Davies, M.J., et al., 2008.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Effectiveness of the DESMOND programme for people with newly diagnosed type 2 diabetes.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BMJ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336(7642), pp.491–495.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350526" y="6952536"/>
            <a:ext cx="11929348" cy="5300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5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Davies, M.J., et al., 2022.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Management of hyperglycaemia in type 2 diabetes, 2022. A consensus report by ADA and EASD. </a:t>
            </a:r>
            <a:r>
              <a:rPr lang="en-US" sz="15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Diabetologia</a:t>
            </a:r>
            <a:r>
              <a:rPr lang="en-US" sz="15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65(12), pp.1925–1966.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81095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5247" y="558522"/>
            <a:ext cx="4591288" cy="5697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Reference List </a:t>
            </a:r>
            <a:r>
              <a:rPr lang="en-US" sz="355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(2/3)</a:t>
            </a:r>
            <a:endParaRPr lang="en-US" sz="3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025247" y="1990963"/>
            <a:ext cx="12579906" cy="5679996"/>
          </a:xfrm>
          <a:prstGeom prst="roundRect">
            <a:avLst>
              <a:gd name="adj" fmla="val 530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233368" y="2103953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UK, 2024.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statistics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 [online] Available at: </a:t>
            </a:r>
            <a:r>
              <a:rPr lang="en-US" sz="1550" u="sng" dirty="0">
                <a:solidFill>
                  <a:srgbClr val="2D2E34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[Accessed April 2026].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233368" y="2594848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Dinneen, S.F., et al., 2020.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Non-judgemental care in diabetes: the importance of empathy.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Diabetic Medicine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37(1), pp.11–15.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233368" y="3085743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Dunning, T., et al., 2014.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Care, compassion and empathy in diabetes.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Research and Clinical Practice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105(2), pp.145–151.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233368" y="3576638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Forbes, L.J., et al., 2020.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The impact of the Quality and Outcomes Framework.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British Journal of General Practice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70(695), pp.270–271.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233368" y="4067532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Goff, M., et al., 2021.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Social prescribing for type 2 diabetes management.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Health &amp; Social Care in the Community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29(4), pp.1160–1172.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233368" y="4558427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Harding, J.L., et al., 2019.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Global trends in diabetes complications.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Diabetologia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62(1), pp.3–16.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233368" y="5049322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Heerspink, H.J., et al., 2020.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Dapagliflozin in patients with chronic kidney disease.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New England Journal of Medicine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383(15), pp.1436–1446.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233368" y="5540216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Hex, N., et al., 2012.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Estimating the current and future costs of Type 1 and Type 2 diabetes in the UK.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Diabetic Medicine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29(7), pp.855–862.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233368" y="6031111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Hibbard, J.H. and Gilburt, H., 2014.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Supporting people to manage their health: An introduction to patient activation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 London: The King's Fund.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233368" y="6522006"/>
            <a:ext cx="12163663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Hippisley-Cox, J., et al., 2017.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Development and validation of QRISK3.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BMJ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357, p.j2099.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233368" y="7012900"/>
            <a:ext cx="12163663" cy="5450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5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Holman, R.R., et al., 2008.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10-year follow-up of intensive glucose control in type 2 diabetes (UKPDS). </a:t>
            </a:r>
            <a:r>
              <a:rPr lang="en-US" sz="155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New England Journal of Medicine</a:t>
            </a:r>
            <a:r>
              <a:rPr lang="en-US" sz="155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359(15), pp.1577–1589.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128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992868" y="472916"/>
            <a:ext cx="3882747" cy="4819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5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Reference List </a:t>
            </a:r>
            <a:r>
              <a:rPr lang="en-US" sz="3000" b="1" dirty="0">
                <a:solidFill>
                  <a:srgbClr val="3D3838"/>
                </a:solidFill>
                <a:latin typeface="Arial" panose="020B0604020202020204" pitchFamily="34" charset="0"/>
                <a:ea typeface="Montserrat Bold" pitchFamily="34" charset="-122"/>
                <a:cs typeface="Arial" panose="020B0604020202020204" pitchFamily="34" charset="0"/>
              </a:rPr>
              <a:t>(3/3)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1992868" y="1607939"/>
            <a:ext cx="10644545" cy="6148626"/>
          </a:xfrm>
          <a:prstGeom prst="roundRect">
            <a:avLst>
              <a:gd name="adj" fmla="val 414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170152" y="1693069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International Diabetes Federation (IDF), 2021.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IDF Diabetes Atlas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 10th edn. Brussels: IDF.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2170152" y="2070378"/>
            <a:ext cx="10289977" cy="4293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Ismail, K., et al., 2004.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Systematic review and meta-analysis of different psychological interventions in type 2 diabetes.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Lancet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363(9421), pp.1589–1597.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170152" y="2662357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Jastreboff, A.M., et al., 2022.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Tirzepatide once weekly for the treatment of obesity.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New England Journal of Medicine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387(3), pp.205–216.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2170152" y="3039666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Kanavos, P., et al., 2021.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The economic burden of diabetes in the UK.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Care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44(8), pp.1711–1718.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2170152" y="3416975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Lean, M.E., et al., 2018.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Primary care-led weight management for remission of type 2 diabetes (DiRECT).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Lancet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391(10120), pp.541–551.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2170152" y="3794284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Marmot, M., et al., 2020.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Health Equity in England: The Marmot Review 10 Years On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 London: Institute of Health Equity.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2170152" y="4171593"/>
            <a:ext cx="10289977" cy="4293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Marso, S.P., et al., 2016.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Semaglutide and cardiovascular outcomes in patients with type 2 diabetes.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New England Journal of Medicine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375(19), pp.1834–1844.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170152" y="4763572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NHS Business Services Authority, 2024.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Prescribing for Diabetes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 [online] Available at: </a:t>
            </a:r>
            <a:r>
              <a:rPr lang="en-US" sz="1300" u="sng" dirty="0">
                <a:solidFill>
                  <a:srgbClr val="2D2E34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https://www.nhsbsa.nhs.uk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2170152" y="5140881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NHS England, 2019.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Comprehensive model of personalised care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 London: NHS England.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2170152" y="5518190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NICE, 2018.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Preventing type 2 diabetes: risk identification and interventions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(PH38). London: NICE.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170152" y="5895499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NICE, 2022.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Type 2 diabetes in adults: management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(NG28). London: NICE.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170152" y="6272808"/>
            <a:ext cx="10289977" cy="2146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Taylor, R., 2019.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Pathophysiology of type 2 diabetes and its remission.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Nature Reviews Endocrinology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15(7), pp.428–440.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170152" y="6650117"/>
            <a:ext cx="10289977" cy="4293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Valabhji, J., et al., 2020.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Early outcomes from the English National Health Service Diabetes Prevention Programme.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Diabetes Care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43(1), pp.152–160.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2170152" y="7242096"/>
            <a:ext cx="10289977" cy="4293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Zinman, B., et al., 2015.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 Empagliflozin, cardiovascular outcomes, and mortality in type 2 diabetes. </a:t>
            </a:r>
            <a:r>
              <a:rPr lang="en-US" sz="1300" i="1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New England Journal of Medicine</a:t>
            </a:r>
            <a:r>
              <a:rPr lang="en-US" sz="1300" dirty="0">
                <a:solidFill>
                  <a:srgbClr val="3D3838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, 373(22), pp.2117–2128.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9905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200</TotalTime>
  <Words>3243</Words>
  <Application>Microsoft Office PowerPoint</Application>
  <PresentationFormat>Custom</PresentationFormat>
  <Paragraphs>212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 Light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Bhavin patel</cp:lastModifiedBy>
  <cp:revision>8</cp:revision>
  <dcterms:created xsi:type="dcterms:W3CDTF">2026-04-12T14:24:52Z</dcterms:created>
  <dcterms:modified xsi:type="dcterms:W3CDTF">2026-04-16T01:31:49Z</dcterms:modified>
</cp:coreProperties>
</file>