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4"/>
  </p:sldMasterIdLst>
  <p:notesMasterIdLst>
    <p:notesMasterId r:id="rId17"/>
  </p:notesMasterIdLst>
  <p:sldIdLst>
    <p:sldId id="256" r:id="rId5"/>
    <p:sldId id="268" r:id="rId6"/>
    <p:sldId id="267" r:id="rId7"/>
    <p:sldId id="262" r:id="rId8"/>
    <p:sldId id="258" r:id="rId9"/>
    <p:sldId id="259" r:id="rId10"/>
    <p:sldId id="261" r:id="rId11"/>
    <p:sldId id="263" r:id="rId12"/>
    <p:sldId id="264" r:id="rId13"/>
    <p:sldId id="265" r:id="rId14"/>
    <p:sldId id="266"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9EF77C-F339-BE7C-FA63-CAF31447A509}" v="1" dt="2025-03-10T18:39:51.471"/>
    <p1510:client id="{66A7E872-6C70-5157-04E2-68303C55F7DC}" v="3" dt="2025-03-11T08:15:16.200"/>
    <p1510:client id="{93472F4C-C1B6-C99B-5A98-003822131EEE}" v="3" dt="2025-03-10T20:56:26.840"/>
    <p1510:client id="{94A296B7-7B20-38A0-BECB-81F7FC067D3A}" v="70" dt="2025-03-10T22:43:06.537"/>
    <p1510:client id="{C1D370C7-FEE0-37F0-8801-7DCCC30E36DF}" v="32" dt="2025-03-09T20:34:13.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esa Lewin (1550807)" userId="S::1550807@student.uwtsd.ac.uk::ce91cf3c-ce11-47d9-a536-f7ea1887db25" providerId="AD" clId="Web-{93472F4C-C1B6-C99B-5A98-003822131EEE}"/>
    <pc:docChg chg="modSld">
      <pc:chgData name="Teresa Lewin (1550807)" userId="S::1550807@student.uwtsd.ac.uk::ce91cf3c-ce11-47d9-a536-f7ea1887db25" providerId="AD" clId="Web-{93472F4C-C1B6-C99B-5A98-003822131EEE}" dt="2025-03-10T21:24:03.571" v="443"/>
      <pc:docMkLst>
        <pc:docMk/>
      </pc:docMkLst>
      <pc:sldChg chg="modNotes">
        <pc:chgData name="Teresa Lewin (1550807)" userId="S::1550807@student.uwtsd.ac.uk::ce91cf3c-ce11-47d9-a536-f7ea1887db25" providerId="AD" clId="Web-{93472F4C-C1B6-C99B-5A98-003822131EEE}" dt="2025-03-10T19:46:24.120" v="130"/>
        <pc:sldMkLst>
          <pc:docMk/>
          <pc:sldMk cId="2018022984" sldId="258"/>
        </pc:sldMkLst>
      </pc:sldChg>
      <pc:sldChg chg="modNotes">
        <pc:chgData name="Teresa Lewin (1550807)" userId="S::1550807@student.uwtsd.ac.uk::ce91cf3c-ce11-47d9-a536-f7ea1887db25" providerId="AD" clId="Web-{93472F4C-C1B6-C99B-5A98-003822131EEE}" dt="2025-03-10T20:08:34.936" v="188"/>
        <pc:sldMkLst>
          <pc:docMk/>
          <pc:sldMk cId="3812705723" sldId="259"/>
        </pc:sldMkLst>
      </pc:sldChg>
      <pc:sldChg chg="modNotes">
        <pc:chgData name="Teresa Lewin (1550807)" userId="S::1550807@student.uwtsd.ac.uk::ce91cf3c-ce11-47d9-a536-f7ea1887db25" providerId="AD" clId="Web-{93472F4C-C1B6-C99B-5A98-003822131EEE}" dt="2025-03-10T20:19:32.953" v="231"/>
        <pc:sldMkLst>
          <pc:docMk/>
          <pc:sldMk cId="3023188133" sldId="261"/>
        </pc:sldMkLst>
      </pc:sldChg>
      <pc:sldChg chg="modNotes">
        <pc:chgData name="Teresa Lewin (1550807)" userId="S::1550807@student.uwtsd.ac.uk::ce91cf3c-ce11-47d9-a536-f7ea1887db25" providerId="AD" clId="Web-{93472F4C-C1B6-C99B-5A98-003822131EEE}" dt="2025-03-10T19:34:57.149" v="75"/>
        <pc:sldMkLst>
          <pc:docMk/>
          <pc:sldMk cId="732553977" sldId="262"/>
        </pc:sldMkLst>
      </pc:sldChg>
      <pc:sldChg chg="modNotes">
        <pc:chgData name="Teresa Lewin (1550807)" userId="S::1550807@student.uwtsd.ac.uk::ce91cf3c-ce11-47d9-a536-f7ea1887db25" providerId="AD" clId="Web-{93472F4C-C1B6-C99B-5A98-003822131EEE}" dt="2025-03-10T20:50:18.907" v="352"/>
        <pc:sldMkLst>
          <pc:docMk/>
          <pc:sldMk cId="3271472513" sldId="263"/>
        </pc:sldMkLst>
      </pc:sldChg>
      <pc:sldChg chg="modSp modNotes">
        <pc:chgData name="Teresa Lewin (1550807)" userId="S::1550807@student.uwtsd.ac.uk::ce91cf3c-ce11-47d9-a536-f7ea1887db25" providerId="AD" clId="Web-{93472F4C-C1B6-C99B-5A98-003822131EEE}" dt="2025-03-10T21:24:03.571" v="443"/>
        <pc:sldMkLst>
          <pc:docMk/>
          <pc:sldMk cId="1976889638" sldId="264"/>
        </pc:sldMkLst>
        <pc:spChg chg="mod">
          <ac:chgData name="Teresa Lewin (1550807)" userId="S::1550807@student.uwtsd.ac.uk::ce91cf3c-ce11-47d9-a536-f7ea1887db25" providerId="AD" clId="Web-{93472F4C-C1B6-C99B-5A98-003822131EEE}" dt="2025-03-10T20:56:26.840" v="361" actId="20577"/>
          <ac:spMkLst>
            <pc:docMk/>
            <pc:sldMk cId="1976889638" sldId="264"/>
            <ac:spMk id="2" creationId="{B3B5DE40-1A62-A8A1-6784-F651544E6203}"/>
          </ac:spMkLst>
        </pc:spChg>
      </pc:sldChg>
    </pc:docChg>
  </pc:docChgLst>
  <pc:docChgLst>
    <pc:chgData name="Teresa Lewin (1550807)" userId="S::1550807@student.uwtsd.ac.uk::ce91cf3c-ce11-47d9-a536-f7ea1887db25" providerId="AD" clId="Web-{369EF77C-F339-BE7C-FA63-CAF31447A509}"/>
    <pc:docChg chg="modSld">
      <pc:chgData name="Teresa Lewin (1550807)" userId="S::1550807@student.uwtsd.ac.uk::ce91cf3c-ce11-47d9-a536-f7ea1887db25" providerId="AD" clId="Web-{369EF77C-F339-BE7C-FA63-CAF31447A509}" dt="2025-03-10T19:11:51.564" v="191"/>
      <pc:docMkLst>
        <pc:docMk/>
      </pc:docMkLst>
      <pc:sldChg chg="modNotes">
        <pc:chgData name="Teresa Lewin (1550807)" userId="S::1550807@student.uwtsd.ac.uk::ce91cf3c-ce11-47d9-a536-f7ea1887db25" providerId="AD" clId="Web-{369EF77C-F339-BE7C-FA63-CAF31447A509}" dt="2025-03-10T18:34:06.433" v="29"/>
        <pc:sldMkLst>
          <pc:docMk/>
          <pc:sldMk cId="109857222" sldId="256"/>
        </pc:sldMkLst>
      </pc:sldChg>
      <pc:sldChg chg="modNotes">
        <pc:chgData name="Teresa Lewin (1550807)" userId="S::1550807@student.uwtsd.ac.uk::ce91cf3c-ce11-47d9-a536-f7ea1887db25" providerId="AD" clId="Web-{369EF77C-F339-BE7C-FA63-CAF31447A509}" dt="2025-03-10T19:11:51.564" v="191"/>
        <pc:sldMkLst>
          <pc:docMk/>
          <pc:sldMk cId="732553977" sldId="262"/>
        </pc:sldMkLst>
      </pc:sldChg>
      <pc:sldChg chg="modNotes">
        <pc:chgData name="Teresa Lewin (1550807)" userId="S::1550807@student.uwtsd.ac.uk::ce91cf3c-ce11-47d9-a536-f7ea1887db25" providerId="AD" clId="Web-{369EF77C-F339-BE7C-FA63-CAF31447A509}" dt="2025-03-10T19:07:02.889" v="167"/>
        <pc:sldMkLst>
          <pc:docMk/>
          <pc:sldMk cId="864648659" sldId="267"/>
        </pc:sldMkLst>
      </pc:sldChg>
      <pc:sldChg chg="modNotes">
        <pc:chgData name="Teresa Lewin (1550807)" userId="S::1550807@student.uwtsd.ac.uk::ce91cf3c-ce11-47d9-a536-f7ea1887db25" providerId="AD" clId="Web-{369EF77C-F339-BE7C-FA63-CAF31447A509}" dt="2025-03-10T18:35:47.706" v="32"/>
        <pc:sldMkLst>
          <pc:docMk/>
          <pc:sldMk cId="3417537287" sldId="268"/>
        </pc:sldMkLst>
      </pc:sldChg>
    </pc:docChg>
  </pc:docChgLst>
  <pc:docChgLst>
    <pc:chgData name="Teresa Lewin (1550807)" userId="S::1550807@student.uwtsd.ac.uk::ce91cf3c-ce11-47d9-a536-f7ea1887db25" providerId="AD" clId="Web-{66A7E872-6C70-5157-04E2-68303C55F7DC}"/>
    <pc:docChg chg="modSld">
      <pc:chgData name="Teresa Lewin (1550807)" userId="S::1550807@student.uwtsd.ac.uk::ce91cf3c-ce11-47d9-a536-f7ea1887db25" providerId="AD" clId="Web-{66A7E872-6C70-5157-04E2-68303C55F7DC}" dt="2025-03-11T08:15:16.200" v="2" actId="1076"/>
      <pc:docMkLst>
        <pc:docMk/>
      </pc:docMkLst>
      <pc:sldChg chg="modSp">
        <pc:chgData name="Teresa Lewin (1550807)" userId="S::1550807@student.uwtsd.ac.uk::ce91cf3c-ce11-47d9-a536-f7ea1887db25" providerId="AD" clId="Web-{66A7E872-6C70-5157-04E2-68303C55F7DC}" dt="2025-03-11T08:15:16.200" v="2" actId="1076"/>
        <pc:sldMkLst>
          <pc:docMk/>
          <pc:sldMk cId="2018022984" sldId="258"/>
        </pc:sldMkLst>
        <pc:picChg chg="mod">
          <ac:chgData name="Teresa Lewin (1550807)" userId="S::1550807@student.uwtsd.ac.uk::ce91cf3c-ce11-47d9-a536-f7ea1887db25" providerId="AD" clId="Web-{66A7E872-6C70-5157-04E2-68303C55F7DC}" dt="2025-03-11T08:15:16.200" v="2" actId="1076"/>
          <ac:picMkLst>
            <pc:docMk/>
            <pc:sldMk cId="2018022984" sldId="258"/>
            <ac:picMk id="1026" creationId="{99E1DBAA-CCF2-50D1-AE95-CD295D2639F5}"/>
          </ac:picMkLst>
        </pc:picChg>
      </pc:sldChg>
    </pc:docChg>
  </pc:docChgLst>
  <pc:docChgLst>
    <pc:chgData name="Teresa Lewin (1550807)" userId="S::1550807@student.uwtsd.ac.uk::ce91cf3c-ce11-47d9-a536-f7ea1887db25" providerId="AD" clId="Web-{94A296B7-7B20-38A0-BECB-81F7FC067D3A}"/>
    <pc:docChg chg="modSld">
      <pc:chgData name="Teresa Lewin (1550807)" userId="S::1550807@student.uwtsd.ac.uk::ce91cf3c-ce11-47d9-a536-f7ea1887db25" providerId="AD" clId="Web-{94A296B7-7B20-38A0-BECB-81F7FC067D3A}" dt="2025-03-10T22:43:06.537" v="310" actId="20577"/>
      <pc:docMkLst>
        <pc:docMk/>
      </pc:docMkLst>
      <pc:sldChg chg="modNotes">
        <pc:chgData name="Teresa Lewin (1550807)" userId="S::1550807@student.uwtsd.ac.uk::ce91cf3c-ce11-47d9-a536-f7ea1887db25" providerId="AD" clId="Web-{94A296B7-7B20-38A0-BECB-81F7FC067D3A}" dt="2025-03-10T21:44:39.156" v="67"/>
        <pc:sldMkLst>
          <pc:docMk/>
          <pc:sldMk cId="1976889638" sldId="264"/>
        </pc:sldMkLst>
      </pc:sldChg>
      <pc:sldChg chg="modNotes">
        <pc:chgData name="Teresa Lewin (1550807)" userId="S::1550807@student.uwtsd.ac.uk::ce91cf3c-ce11-47d9-a536-f7ea1887db25" providerId="AD" clId="Web-{94A296B7-7B20-38A0-BECB-81F7FC067D3A}" dt="2025-03-10T22:03:35.933" v="144"/>
        <pc:sldMkLst>
          <pc:docMk/>
          <pc:sldMk cId="2463225714" sldId="265"/>
        </pc:sldMkLst>
      </pc:sldChg>
      <pc:sldChg chg="modNotes">
        <pc:chgData name="Teresa Lewin (1550807)" userId="S::1550807@student.uwtsd.ac.uk::ce91cf3c-ce11-47d9-a536-f7ea1887db25" providerId="AD" clId="Web-{94A296B7-7B20-38A0-BECB-81F7FC067D3A}" dt="2025-03-10T22:25:04.761" v="247"/>
        <pc:sldMkLst>
          <pc:docMk/>
          <pc:sldMk cId="2334504004" sldId="266"/>
        </pc:sldMkLst>
      </pc:sldChg>
      <pc:sldChg chg="modSp modNotes">
        <pc:chgData name="Teresa Lewin (1550807)" userId="S::1550807@student.uwtsd.ac.uk::ce91cf3c-ce11-47d9-a536-f7ea1887db25" providerId="AD" clId="Web-{94A296B7-7B20-38A0-BECB-81F7FC067D3A}" dt="2025-03-10T22:43:06.537" v="310" actId="20577"/>
        <pc:sldMkLst>
          <pc:docMk/>
          <pc:sldMk cId="864648659" sldId="267"/>
        </pc:sldMkLst>
        <pc:spChg chg="mod">
          <ac:chgData name="Teresa Lewin (1550807)" userId="S::1550807@student.uwtsd.ac.uk::ce91cf3c-ce11-47d9-a536-f7ea1887db25" providerId="AD" clId="Web-{94A296B7-7B20-38A0-BECB-81F7FC067D3A}" dt="2025-03-10T22:43:06.537" v="310" actId="20577"/>
          <ac:spMkLst>
            <pc:docMk/>
            <pc:sldMk cId="864648659" sldId="267"/>
            <ac:spMk id="3" creationId="{937AACD3-AC1F-95EE-551A-6B270B5E9D37}"/>
          </ac:spMkLst>
        </pc:spChg>
      </pc:sldChg>
      <pc:sldChg chg="addSp delSp modSp">
        <pc:chgData name="Teresa Lewin (1550807)" userId="S::1550807@student.uwtsd.ac.uk::ce91cf3c-ce11-47d9-a536-f7ea1887db25" providerId="AD" clId="Web-{94A296B7-7B20-38A0-BECB-81F7FC067D3A}" dt="2025-03-10T22:33:07.210" v="285" actId="20577"/>
        <pc:sldMkLst>
          <pc:docMk/>
          <pc:sldMk cId="2828177080" sldId="269"/>
        </pc:sldMkLst>
        <pc:spChg chg="mod">
          <ac:chgData name="Teresa Lewin (1550807)" userId="S::1550807@student.uwtsd.ac.uk::ce91cf3c-ce11-47d9-a536-f7ea1887db25" providerId="AD" clId="Web-{94A296B7-7B20-38A0-BECB-81F7FC067D3A}" dt="2025-03-10T22:26:46.404" v="252" actId="20577"/>
          <ac:spMkLst>
            <pc:docMk/>
            <pc:sldMk cId="2828177080" sldId="269"/>
            <ac:spMk id="2" creationId="{FCB69B8F-42AF-1D67-4FEB-401664E8933D}"/>
          </ac:spMkLst>
        </pc:spChg>
        <pc:spChg chg="mod">
          <ac:chgData name="Teresa Lewin (1550807)" userId="S::1550807@student.uwtsd.ac.uk::ce91cf3c-ce11-47d9-a536-f7ea1887db25" providerId="AD" clId="Web-{94A296B7-7B20-38A0-BECB-81F7FC067D3A}" dt="2025-03-10T22:33:07.210" v="285" actId="20577"/>
          <ac:spMkLst>
            <pc:docMk/>
            <pc:sldMk cId="2828177080" sldId="269"/>
            <ac:spMk id="3" creationId="{79FD7304-4EFD-DF8F-5975-800280246451}"/>
          </ac:spMkLst>
        </pc:spChg>
        <pc:spChg chg="add del mod">
          <ac:chgData name="Teresa Lewin (1550807)" userId="S::1550807@student.uwtsd.ac.uk::ce91cf3c-ce11-47d9-a536-f7ea1887db25" providerId="AD" clId="Web-{94A296B7-7B20-38A0-BECB-81F7FC067D3A}" dt="2025-03-10T22:30:52.504" v="272"/>
          <ac:spMkLst>
            <pc:docMk/>
            <pc:sldMk cId="2828177080" sldId="269"/>
            <ac:spMk id="4" creationId="{8EF8D57B-2258-4598-608C-CE0E4EEC20C3}"/>
          </ac:spMkLst>
        </pc:spChg>
      </pc:sldChg>
    </pc:docChg>
  </pc:docChgLst>
  <pc:docChgLst>
    <pc:chgData name="Teresa Lewin (1550807)" userId="S::1550807@student.uwtsd.ac.uk::ce91cf3c-ce11-47d9-a536-f7ea1887db25" providerId="AD" clId="Web-{A0282444-66F1-F03C-EF3F-619CFCAF7CA7}"/>
    <pc:docChg chg="modSld">
      <pc:chgData name="Teresa Lewin (1550807)" userId="S::1550807@student.uwtsd.ac.uk::ce91cf3c-ce11-47d9-a536-f7ea1887db25" providerId="AD" clId="Web-{A0282444-66F1-F03C-EF3F-619CFCAF7CA7}" dt="2025-03-11T07:22:28.588" v="1"/>
      <pc:docMkLst>
        <pc:docMk/>
      </pc:docMkLst>
      <pc:sldChg chg="modNotes">
        <pc:chgData name="Teresa Lewin (1550807)" userId="S::1550807@student.uwtsd.ac.uk::ce91cf3c-ce11-47d9-a536-f7ea1887db25" providerId="AD" clId="Web-{A0282444-66F1-F03C-EF3F-619CFCAF7CA7}" dt="2025-03-11T07:22:28.588" v="1"/>
        <pc:sldMkLst>
          <pc:docMk/>
          <pc:sldMk cId="864648659"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1D4D49-A3DC-465D-9275-4349F168311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DF90F2BE-5D91-4947-BD27-2CA0272C2B0C}">
      <dgm:prSet/>
      <dgm:spPr/>
      <dgm:t>
        <a:bodyPr/>
        <a:lstStyle/>
        <a:p>
          <a:r>
            <a:rPr lang="en-GB" b="0" i="0"/>
            <a:t>Key facts and figures about chronic stress in the UK in 2025:</a:t>
          </a:r>
          <a:endParaRPr lang="en-US"/>
        </a:p>
      </dgm:t>
    </dgm:pt>
    <dgm:pt modelId="{779943CE-C698-45F4-9A83-B302BAF4A0E7}" type="parTrans" cxnId="{A19BF0AF-1899-4578-A3B8-7023230BAD83}">
      <dgm:prSet/>
      <dgm:spPr/>
      <dgm:t>
        <a:bodyPr/>
        <a:lstStyle/>
        <a:p>
          <a:endParaRPr lang="en-US"/>
        </a:p>
      </dgm:t>
    </dgm:pt>
    <dgm:pt modelId="{8EDB34E1-3C27-4C07-8511-5D4A0952B5C2}" type="sibTrans" cxnId="{A19BF0AF-1899-4578-A3B8-7023230BAD83}">
      <dgm:prSet/>
      <dgm:spPr/>
      <dgm:t>
        <a:bodyPr/>
        <a:lstStyle/>
        <a:p>
          <a:endParaRPr lang="en-US"/>
        </a:p>
      </dgm:t>
    </dgm:pt>
    <dgm:pt modelId="{2EF28346-6B3D-4C4F-9E5B-B422259630FB}">
      <dgm:prSet/>
      <dgm:spPr/>
      <dgm:t>
        <a:bodyPr/>
        <a:lstStyle/>
        <a:p>
          <a:r>
            <a:rPr lang="en-GB" b="1" i="0"/>
            <a:t>Prevalence:</a:t>
          </a:r>
          <a:endParaRPr lang="en-US"/>
        </a:p>
      </dgm:t>
    </dgm:pt>
    <dgm:pt modelId="{4496F694-EA8C-4F4F-9197-AB06D47D9C07}" type="parTrans" cxnId="{66602748-3E7E-4109-B43F-1BBF6F1C1BF4}">
      <dgm:prSet/>
      <dgm:spPr/>
      <dgm:t>
        <a:bodyPr/>
        <a:lstStyle/>
        <a:p>
          <a:endParaRPr lang="en-US"/>
        </a:p>
      </dgm:t>
    </dgm:pt>
    <dgm:pt modelId="{92DBEA7A-E561-4029-81F9-D76B7C264C09}" type="sibTrans" cxnId="{66602748-3E7E-4109-B43F-1BBF6F1C1BF4}">
      <dgm:prSet/>
      <dgm:spPr/>
      <dgm:t>
        <a:bodyPr/>
        <a:lstStyle/>
        <a:p>
          <a:endParaRPr lang="en-US"/>
        </a:p>
      </dgm:t>
    </dgm:pt>
    <dgm:pt modelId="{30C8C13B-2E7E-4A0E-927F-CB8052EC0B4F}">
      <dgm:prSet/>
      <dgm:spPr/>
      <dgm:t>
        <a:bodyPr/>
        <a:lstStyle/>
        <a:p>
          <a:r>
            <a:rPr lang="en-GB" b="0" i="0"/>
            <a:t>91% of UK adults reported experiencing high or extreme levels of pressure or stress in the past year. </a:t>
          </a:r>
          <a:endParaRPr lang="en-US"/>
        </a:p>
      </dgm:t>
    </dgm:pt>
    <dgm:pt modelId="{47B2DFAF-EEEB-46FA-8B31-150F293B8688}" type="parTrans" cxnId="{6948C4F7-8B23-44D0-9BDD-49AB0A122D0F}">
      <dgm:prSet/>
      <dgm:spPr/>
      <dgm:t>
        <a:bodyPr/>
        <a:lstStyle/>
        <a:p>
          <a:endParaRPr lang="en-US"/>
        </a:p>
      </dgm:t>
    </dgm:pt>
    <dgm:pt modelId="{DDB19BA9-CCF9-439F-BF55-91EE64E02FC7}" type="sibTrans" cxnId="{6948C4F7-8B23-44D0-9BDD-49AB0A122D0F}">
      <dgm:prSet/>
      <dgm:spPr/>
      <dgm:t>
        <a:bodyPr/>
        <a:lstStyle/>
        <a:p>
          <a:endParaRPr lang="en-US"/>
        </a:p>
      </dgm:t>
    </dgm:pt>
    <dgm:pt modelId="{E1EFA59D-53BA-4D39-8294-1793721DF916}">
      <dgm:prSet/>
      <dgm:spPr/>
      <dgm:t>
        <a:bodyPr/>
        <a:lstStyle/>
        <a:p>
          <a:r>
            <a:rPr lang="en-GB" b="1" i="0"/>
            <a:t>Severity:</a:t>
          </a:r>
          <a:endParaRPr lang="en-US"/>
        </a:p>
      </dgm:t>
    </dgm:pt>
    <dgm:pt modelId="{EFCB6BDD-FC68-4321-BAB8-D8DEB74AC3BD}" type="parTrans" cxnId="{073941AD-9357-4140-984A-09EE63846ADE}">
      <dgm:prSet/>
      <dgm:spPr/>
      <dgm:t>
        <a:bodyPr/>
        <a:lstStyle/>
        <a:p>
          <a:endParaRPr lang="en-US"/>
        </a:p>
      </dgm:t>
    </dgm:pt>
    <dgm:pt modelId="{BDB8B711-BBE4-4ED3-BF2E-3E28E555DB9A}" type="sibTrans" cxnId="{073941AD-9357-4140-984A-09EE63846ADE}">
      <dgm:prSet/>
      <dgm:spPr/>
      <dgm:t>
        <a:bodyPr/>
        <a:lstStyle/>
        <a:p>
          <a:endParaRPr lang="en-US"/>
        </a:p>
      </dgm:t>
    </dgm:pt>
    <dgm:pt modelId="{03F91D33-5630-4875-B943-07C032C2C90B}">
      <dgm:prSet/>
      <dgm:spPr/>
      <dgm:t>
        <a:bodyPr/>
        <a:lstStyle/>
        <a:p>
          <a:r>
            <a:rPr lang="en-GB" b="0" i="0"/>
            <a:t>Around one in three adults (34%) reported experiencing high or extreme levels of stress "always" or "often". </a:t>
          </a:r>
          <a:endParaRPr lang="en-US"/>
        </a:p>
      </dgm:t>
    </dgm:pt>
    <dgm:pt modelId="{C72B974C-4235-4928-BD9C-C14FC06B4F56}" type="parTrans" cxnId="{EF4DF090-96CE-4BF6-B4D2-232DB16E6D2E}">
      <dgm:prSet/>
      <dgm:spPr/>
      <dgm:t>
        <a:bodyPr/>
        <a:lstStyle/>
        <a:p>
          <a:endParaRPr lang="en-US"/>
        </a:p>
      </dgm:t>
    </dgm:pt>
    <dgm:pt modelId="{C6348881-3C6C-43C2-9E52-2E64832D9EEA}" type="sibTrans" cxnId="{EF4DF090-96CE-4BF6-B4D2-232DB16E6D2E}">
      <dgm:prSet/>
      <dgm:spPr/>
      <dgm:t>
        <a:bodyPr/>
        <a:lstStyle/>
        <a:p>
          <a:endParaRPr lang="en-US"/>
        </a:p>
      </dgm:t>
    </dgm:pt>
    <dgm:pt modelId="{226DC79F-D50D-4E6E-BEE7-36A09622CD9A}">
      <dgm:prSet/>
      <dgm:spPr/>
      <dgm:t>
        <a:bodyPr/>
        <a:lstStyle/>
        <a:p>
          <a:r>
            <a:rPr lang="en-GB" b="1" i="0"/>
            <a:t>Generational impact:</a:t>
          </a:r>
          <a:endParaRPr lang="en-US"/>
        </a:p>
      </dgm:t>
    </dgm:pt>
    <dgm:pt modelId="{5958E3CF-7F1D-4C12-A17E-347F59C5EFD3}" type="parTrans" cxnId="{2328A7E5-EFB5-4DD6-8671-FACAFD2A892E}">
      <dgm:prSet/>
      <dgm:spPr/>
      <dgm:t>
        <a:bodyPr/>
        <a:lstStyle/>
        <a:p>
          <a:endParaRPr lang="en-US"/>
        </a:p>
      </dgm:t>
    </dgm:pt>
    <dgm:pt modelId="{4157A97A-0FD5-4218-AD7A-52E38465C064}" type="sibTrans" cxnId="{2328A7E5-EFB5-4DD6-8671-FACAFD2A892E}">
      <dgm:prSet/>
      <dgm:spPr/>
      <dgm:t>
        <a:bodyPr/>
        <a:lstStyle/>
        <a:p>
          <a:endParaRPr lang="en-US"/>
        </a:p>
      </dgm:t>
    </dgm:pt>
    <dgm:pt modelId="{7565CDB0-F770-469F-BD24-0A1AC4CBC3CE}">
      <dgm:prSet/>
      <dgm:spPr/>
      <dgm:t>
        <a:bodyPr/>
        <a:lstStyle/>
        <a:p>
          <a:r>
            <a:rPr lang="en-GB" b="0" i="0"/>
            <a:t>Younger adults (18-24 year olds) are most likely to experience high stress levels and take time off work due to mental health concerns related to stress. </a:t>
          </a:r>
          <a:endParaRPr lang="en-US"/>
        </a:p>
      </dgm:t>
    </dgm:pt>
    <dgm:pt modelId="{76B35E65-85C0-4B6E-92ED-E5BF8A25CD39}" type="parTrans" cxnId="{4C37C745-4122-4131-A4AB-595D0B5B5F7C}">
      <dgm:prSet/>
      <dgm:spPr/>
      <dgm:t>
        <a:bodyPr/>
        <a:lstStyle/>
        <a:p>
          <a:endParaRPr lang="en-US"/>
        </a:p>
      </dgm:t>
    </dgm:pt>
    <dgm:pt modelId="{0C3AAC3F-B015-4887-AB7F-EE249D63A11D}" type="sibTrans" cxnId="{4C37C745-4122-4131-A4AB-595D0B5B5F7C}">
      <dgm:prSet/>
      <dgm:spPr/>
      <dgm:t>
        <a:bodyPr/>
        <a:lstStyle/>
        <a:p>
          <a:endParaRPr lang="en-US"/>
        </a:p>
      </dgm:t>
    </dgm:pt>
    <dgm:pt modelId="{24FC80F9-41AE-4332-BF09-343413A3B613}">
      <dgm:prSet/>
      <dgm:spPr/>
      <dgm:t>
        <a:bodyPr/>
        <a:lstStyle/>
        <a:p>
          <a:r>
            <a:rPr lang="en-GB" b="1" i="0"/>
            <a:t>Gender differences:</a:t>
          </a:r>
          <a:endParaRPr lang="en-US"/>
        </a:p>
      </dgm:t>
    </dgm:pt>
    <dgm:pt modelId="{95629358-65A3-4265-91A2-39ED2E12A224}" type="parTrans" cxnId="{37649DC0-55AE-413C-8F75-FFAEB65C5A33}">
      <dgm:prSet/>
      <dgm:spPr/>
      <dgm:t>
        <a:bodyPr/>
        <a:lstStyle/>
        <a:p>
          <a:endParaRPr lang="en-US"/>
        </a:p>
      </dgm:t>
    </dgm:pt>
    <dgm:pt modelId="{0E0D00B2-D43F-45E0-AEDF-8CC3AEE9AABD}" type="sibTrans" cxnId="{37649DC0-55AE-413C-8F75-FFAEB65C5A33}">
      <dgm:prSet/>
      <dgm:spPr/>
      <dgm:t>
        <a:bodyPr/>
        <a:lstStyle/>
        <a:p>
          <a:endParaRPr lang="en-US"/>
        </a:p>
      </dgm:t>
    </dgm:pt>
    <dgm:pt modelId="{514CF89B-29ED-4518-B1C2-150481222D60}">
      <dgm:prSet/>
      <dgm:spPr/>
      <dgm:t>
        <a:bodyPr/>
        <a:lstStyle/>
        <a:p>
          <a:r>
            <a:rPr lang="en-GB" b="0" i="0"/>
            <a:t>Women tend to report higher levels of stress compared to men. </a:t>
          </a:r>
          <a:endParaRPr lang="en-US"/>
        </a:p>
      </dgm:t>
    </dgm:pt>
    <dgm:pt modelId="{7571FAF4-DD0E-4802-97B1-F724DE668247}" type="parTrans" cxnId="{671D4581-6A46-4BEC-95D8-245CCE5BBC8C}">
      <dgm:prSet/>
      <dgm:spPr/>
      <dgm:t>
        <a:bodyPr/>
        <a:lstStyle/>
        <a:p>
          <a:endParaRPr lang="en-US"/>
        </a:p>
      </dgm:t>
    </dgm:pt>
    <dgm:pt modelId="{2CEC56E9-F203-4855-AE8C-82688A107374}" type="sibTrans" cxnId="{671D4581-6A46-4BEC-95D8-245CCE5BBC8C}">
      <dgm:prSet/>
      <dgm:spPr/>
      <dgm:t>
        <a:bodyPr/>
        <a:lstStyle/>
        <a:p>
          <a:endParaRPr lang="en-US"/>
        </a:p>
      </dgm:t>
    </dgm:pt>
    <dgm:pt modelId="{8AFD7DCF-5F79-4903-95DD-79F658522B14}">
      <dgm:prSet/>
      <dgm:spPr/>
      <dgm:t>
        <a:bodyPr/>
        <a:lstStyle/>
        <a:p>
          <a:r>
            <a:rPr lang="en-GB" b="1" i="0"/>
            <a:t>Workplace implications:</a:t>
          </a:r>
          <a:endParaRPr lang="en-US"/>
        </a:p>
      </dgm:t>
    </dgm:pt>
    <dgm:pt modelId="{8C11067E-EC30-4BEB-8669-1A493878AB6F}" type="parTrans" cxnId="{35CAC0AF-EE72-46B4-A1C6-1D2F4103C515}">
      <dgm:prSet/>
      <dgm:spPr/>
      <dgm:t>
        <a:bodyPr/>
        <a:lstStyle/>
        <a:p>
          <a:endParaRPr lang="en-US"/>
        </a:p>
      </dgm:t>
    </dgm:pt>
    <dgm:pt modelId="{0C88AAC8-5371-42B3-889F-329BD2CCE0BC}" type="sibTrans" cxnId="{35CAC0AF-EE72-46B4-A1C6-1D2F4103C515}">
      <dgm:prSet/>
      <dgm:spPr/>
      <dgm:t>
        <a:bodyPr/>
        <a:lstStyle/>
        <a:p>
          <a:endParaRPr lang="en-US"/>
        </a:p>
      </dgm:t>
    </dgm:pt>
    <dgm:pt modelId="{DAEEF1E3-7911-44D7-BAAD-DD1D53376C8E}">
      <dgm:prSet/>
      <dgm:spPr/>
      <dgm:t>
        <a:bodyPr/>
        <a:lstStyle/>
        <a:p>
          <a:r>
            <a:rPr lang="en-GB" b="0" i="0"/>
            <a:t>A significant proportion of workers (around 20%) have taken time off work due to stress-related mental health issues. </a:t>
          </a:r>
          <a:endParaRPr lang="en-US"/>
        </a:p>
      </dgm:t>
    </dgm:pt>
    <dgm:pt modelId="{F123D16D-BE72-4768-8362-5553953B2D41}" type="parTrans" cxnId="{14B70BBF-4B35-4590-BE49-E4702FDC4AEB}">
      <dgm:prSet/>
      <dgm:spPr/>
      <dgm:t>
        <a:bodyPr/>
        <a:lstStyle/>
        <a:p>
          <a:endParaRPr lang="en-US"/>
        </a:p>
      </dgm:t>
    </dgm:pt>
    <dgm:pt modelId="{64220E15-619F-4113-852B-FCE724FD3BBC}" type="sibTrans" cxnId="{14B70BBF-4B35-4590-BE49-E4702FDC4AEB}">
      <dgm:prSet/>
      <dgm:spPr/>
      <dgm:t>
        <a:bodyPr/>
        <a:lstStyle/>
        <a:p>
          <a:endParaRPr lang="en-US"/>
        </a:p>
      </dgm:t>
    </dgm:pt>
    <dgm:pt modelId="{08AF3241-D843-40C2-96D1-3C1A9EDAC6E4}" type="pres">
      <dgm:prSet presAssocID="{6C1D4D49-A3DC-465D-9275-4349F168311F}" presName="diagram" presStyleCnt="0">
        <dgm:presLayoutVars>
          <dgm:dir/>
          <dgm:resizeHandles val="exact"/>
        </dgm:presLayoutVars>
      </dgm:prSet>
      <dgm:spPr/>
    </dgm:pt>
    <dgm:pt modelId="{58674118-0CF5-473D-9B9D-E6FEA4A3E00B}" type="pres">
      <dgm:prSet presAssocID="{DF90F2BE-5D91-4947-BD27-2CA0272C2B0C}" presName="node" presStyleLbl="node1" presStyleIdx="0" presStyleCnt="11">
        <dgm:presLayoutVars>
          <dgm:bulletEnabled val="1"/>
        </dgm:presLayoutVars>
      </dgm:prSet>
      <dgm:spPr/>
    </dgm:pt>
    <dgm:pt modelId="{7B5011A6-92D3-4419-B6E3-F85B700343BC}" type="pres">
      <dgm:prSet presAssocID="{8EDB34E1-3C27-4C07-8511-5D4A0952B5C2}" presName="sibTrans" presStyleCnt="0"/>
      <dgm:spPr/>
    </dgm:pt>
    <dgm:pt modelId="{FD2A2F75-9940-46A5-B76F-1003CED306FF}" type="pres">
      <dgm:prSet presAssocID="{2EF28346-6B3D-4C4F-9E5B-B422259630FB}" presName="node" presStyleLbl="node1" presStyleIdx="1" presStyleCnt="11">
        <dgm:presLayoutVars>
          <dgm:bulletEnabled val="1"/>
        </dgm:presLayoutVars>
      </dgm:prSet>
      <dgm:spPr/>
    </dgm:pt>
    <dgm:pt modelId="{22DF6598-DAFB-4F6E-8C0F-6D78B67EFC36}" type="pres">
      <dgm:prSet presAssocID="{92DBEA7A-E561-4029-81F9-D76B7C264C09}" presName="sibTrans" presStyleCnt="0"/>
      <dgm:spPr/>
    </dgm:pt>
    <dgm:pt modelId="{E54ED06C-2DD8-4AAC-BFCC-9F0A5B489738}" type="pres">
      <dgm:prSet presAssocID="{30C8C13B-2E7E-4A0E-927F-CB8052EC0B4F}" presName="node" presStyleLbl="node1" presStyleIdx="2" presStyleCnt="11">
        <dgm:presLayoutVars>
          <dgm:bulletEnabled val="1"/>
        </dgm:presLayoutVars>
      </dgm:prSet>
      <dgm:spPr/>
    </dgm:pt>
    <dgm:pt modelId="{0E4BD385-F4EE-48E2-9158-F33F8FF80794}" type="pres">
      <dgm:prSet presAssocID="{DDB19BA9-CCF9-439F-BF55-91EE64E02FC7}" presName="sibTrans" presStyleCnt="0"/>
      <dgm:spPr/>
    </dgm:pt>
    <dgm:pt modelId="{2C4D1221-935F-47AB-A701-C8A8A030C229}" type="pres">
      <dgm:prSet presAssocID="{E1EFA59D-53BA-4D39-8294-1793721DF916}" presName="node" presStyleLbl="node1" presStyleIdx="3" presStyleCnt="11">
        <dgm:presLayoutVars>
          <dgm:bulletEnabled val="1"/>
        </dgm:presLayoutVars>
      </dgm:prSet>
      <dgm:spPr/>
    </dgm:pt>
    <dgm:pt modelId="{3A3FFCE5-22B1-4289-95BA-3E89189D82BE}" type="pres">
      <dgm:prSet presAssocID="{BDB8B711-BBE4-4ED3-BF2E-3E28E555DB9A}" presName="sibTrans" presStyleCnt="0"/>
      <dgm:spPr/>
    </dgm:pt>
    <dgm:pt modelId="{5B37FA12-4722-4951-85C8-D77C096FD60A}" type="pres">
      <dgm:prSet presAssocID="{03F91D33-5630-4875-B943-07C032C2C90B}" presName="node" presStyleLbl="node1" presStyleIdx="4" presStyleCnt="11">
        <dgm:presLayoutVars>
          <dgm:bulletEnabled val="1"/>
        </dgm:presLayoutVars>
      </dgm:prSet>
      <dgm:spPr/>
    </dgm:pt>
    <dgm:pt modelId="{CF4D93D8-F929-4719-8184-825350CF91BF}" type="pres">
      <dgm:prSet presAssocID="{C6348881-3C6C-43C2-9E52-2E64832D9EEA}" presName="sibTrans" presStyleCnt="0"/>
      <dgm:spPr/>
    </dgm:pt>
    <dgm:pt modelId="{780AC69A-485F-4004-A401-9BF22401211F}" type="pres">
      <dgm:prSet presAssocID="{226DC79F-D50D-4E6E-BEE7-36A09622CD9A}" presName="node" presStyleLbl="node1" presStyleIdx="5" presStyleCnt="11">
        <dgm:presLayoutVars>
          <dgm:bulletEnabled val="1"/>
        </dgm:presLayoutVars>
      </dgm:prSet>
      <dgm:spPr/>
    </dgm:pt>
    <dgm:pt modelId="{571CA423-5028-480C-B2D4-AD33E3CCE7F2}" type="pres">
      <dgm:prSet presAssocID="{4157A97A-0FD5-4218-AD7A-52E38465C064}" presName="sibTrans" presStyleCnt="0"/>
      <dgm:spPr/>
    </dgm:pt>
    <dgm:pt modelId="{2F77BB9D-4D3A-473F-8885-EFAAC3A83BA5}" type="pres">
      <dgm:prSet presAssocID="{7565CDB0-F770-469F-BD24-0A1AC4CBC3CE}" presName="node" presStyleLbl="node1" presStyleIdx="6" presStyleCnt="11">
        <dgm:presLayoutVars>
          <dgm:bulletEnabled val="1"/>
        </dgm:presLayoutVars>
      </dgm:prSet>
      <dgm:spPr/>
    </dgm:pt>
    <dgm:pt modelId="{B3DDDB74-390B-4DAB-9F32-8F40F7F53279}" type="pres">
      <dgm:prSet presAssocID="{0C3AAC3F-B015-4887-AB7F-EE249D63A11D}" presName="sibTrans" presStyleCnt="0"/>
      <dgm:spPr/>
    </dgm:pt>
    <dgm:pt modelId="{D75AB94E-EC86-417D-8E19-59D6B39A5CEA}" type="pres">
      <dgm:prSet presAssocID="{24FC80F9-41AE-4332-BF09-343413A3B613}" presName="node" presStyleLbl="node1" presStyleIdx="7" presStyleCnt="11">
        <dgm:presLayoutVars>
          <dgm:bulletEnabled val="1"/>
        </dgm:presLayoutVars>
      </dgm:prSet>
      <dgm:spPr/>
    </dgm:pt>
    <dgm:pt modelId="{4DB418BC-3712-48B3-9718-A6353F8A346E}" type="pres">
      <dgm:prSet presAssocID="{0E0D00B2-D43F-45E0-AEDF-8CC3AEE9AABD}" presName="sibTrans" presStyleCnt="0"/>
      <dgm:spPr/>
    </dgm:pt>
    <dgm:pt modelId="{409C34AA-DF06-475E-992A-B2912F726E62}" type="pres">
      <dgm:prSet presAssocID="{514CF89B-29ED-4518-B1C2-150481222D60}" presName="node" presStyleLbl="node1" presStyleIdx="8" presStyleCnt="11">
        <dgm:presLayoutVars>
          <dgm:bulletEnabled val="1"/>
        </dgm:presLayoutVars>
      </dgm:prSet>
      <dgm:spPr/>
    </dgm:pt>
    <dgm:pt modelId="{080A1DEF-78C8-493F-8ACE-54FA2C4DFE6D}" type="pres">
      <dgm:prSet presAssocID="{2CEC56E9-F203-4855-AE8C-82688A107374}" presName="sibTrans" presStyleCnt="0"/>
      <dgm:spPr/>
    </dgm:pt>
    <dgm:pt modelId="{C0C9C4A2-5A58-4DB4-B992-9C3FF0D27236}" type="pres">
      <dgm:prSet presAssocID="{8AFD7DCF-5F79-4903-95DD-79F658522B14}" presName="node" presStyleLbl="node1" presStyleIdx="9" presStyleCnt="11">
        <dgm:presLayoutVars>
          <dgm:bulletEnabled val="1"/>
        </dgm:presLayoutVars>
      </dgm:prSet>
      <dgm:spPr/>
    </dgm:pt>
    <dgm:pt modelId="{AA766760-462A-4F62-B4EC-94A6B72E1961}" type="pres">
      <dgm:prSet presAssocID="{0C88AAC8-5371-42B3-889F-329BD2CCE0BC}" presName="sibTrans" presStyleCnt="0"/>
      <dgm:spPr/>
    </dgm:pt>
    <dgm:pt modelId="{3D76FD09-0599-49F9-93AA-5ACA08218019}" type="pres">
      <dgm:prSet presAssocID="{DAEEF1E3-7911-44D7-BAAD-DD1D53376C8E}" presName="node" presStyleLbl="node1" presStyleIdx="10" presStyleCnt="11">
        <dgm:presLayoutVars>
          <dgm:bulletEnabled val="1"/>
        </dgm:presLayoutVars>
      </dgm:prSet>
      <dgm:spPr/>
    </dgm:pt>
  </dgm:ptLst>
  <dgm:cxnLst>
    <dgm:cxn modelId="{31293B02-2036-4F3B-A273-C4685535B24F}" type="presOf" srcId="{226DC79F-D50D-4E6E-BEE7-36A09622CD9A}" destId="{780AC69A-485F-4004-A401-9BF22401211F}" srcOrd="0" destOrd="0" presId="urn:microsoft.com/office/officeart/2005/8/layout/default"/>
    <dgm:cxn modelId="{E75BCE18-2585-4A6E-886F-23CDEE21B05D}" type="presOf" srcId="{7565CDB0-F770-469F-BD24-0A1AC4CBC3CE}" destId="{2F77BB9D-4D3A-473F-8885-EFAAC3A83BA5}" srcOrd="0" destOrd="0" presId="urn:microsoft.com/office/officeart/2005/8/layout/default"/>
    <dgm:cxn modelId="{79130424-80B5-4969-90BB-6318A5C8CE4D}" type="presOf" srcId="{E1EFA59D-53BA-4D39-8294-1793721DF916}" destId="{2C4D1221-935F-47AB-A701-C8A8A030C229}" srcOrd="0" destOrd="0" presId="urn:microsoft.com/office/officeart/2005/8/layout/default"/>
    <dgm:cxn modelId="{A607CA3F-E00C-41C3-A577-74144D687186}" type="presOf" srcId="{DAEEF1E3-7911-44D7-BAAD-DD1D53376C8E}" destId="{3D76FD09-0599-49F9-93AA-5ACA08218019}" srcOrd="0" destOrd="0" presId="urn:microsoft.com/office/officeart/2005/8/layout/default"/>
    <dgm:cxn modelId="{4C37C745-4122-4131-A4AB-595D0B5B5F7C}" srcId="{6C1D4D49-A3DC-465D-9275-4349F168311F}" destId="{7565CDB0-F770-469F-BD24-0A1AC4CBC3CE}" srcOrd="6" destOrd="0" parTransId="{76B35E65-85C0-4B6E-92ED-E5BF8A25CD39}" sibTransId="{0C3AAC3F-B015-4887-AB7F-EE249D63A11D}"/>
    <dgm:cxn modelId="{66602748-3E7E-4109-B43F-1BBF6F1C1BF4}" srcId="{6C1D4D49-A3DC-465D-9275-4349F168311F}" destId="{2EF28346-6B3D-4C4F-9E5B-B422259630FB}" srcOrd="1" destOrd="0" parTransId="{4496F694-EA8C-4F4F-9197-AB06D47D9C07}" sibTransId="{92DBEA7A-E561-4029-81F9-D76B7C264C09}"/>
    <dgm:cxn modelId="{BA44344D-CF32-40B6-A7F3-D0A183DE7B03}" type="presOf" srcId="{2EF28346-6B3D-4C4F-9E5B-B422259630FB}" destId="{FD2A2F75-9940-46A5-B76F-1003CED306FF}" srcOrd="0" destOrd="0" presId="urn:microsoft.com/office/officeart/2005/8/layout/default"/>
    <dgm:cxn modelId="{C6443350-C978-43A9-A37C-ACA5D4345DA1}" type="presOf" srcId="{DF90F2BE-5D91-4947-BD27-2CA0272C2B0C}" destId="{58674118-0CF5-473D-9B9D-E6FEA4A3E00B}" srcOrd="0" destOrd="0" presId="urn:microsoft.com/office/officeart/2005/8/layout/default"/>
    <dgm:cxn modelId="{671D4581-6A46-4BEC-95D8-245CCE5BBC8C}" srcId="{6C1D4D49-A3DC-465D-9275-4349F168311F}" destId="{514CF89B-29ED-4518-B1C2-150481222D60}" srcOrd="8" destOrd="0" parTransId="{7571FAF4-DD0E-4802-97B1-F724DE668247}" sibTransId="{2CEC56E9-F203-4855-AE8C-82688A107374}"/>
    <dgm:cxn modelId="{EF4DF090-96CE-4BF6-B4D2-232DB16E6D2E}" srcId="{6C1D4D49-A3DC-465D-9275-4349F168311F}" destId="{03F91D33-5630-4875-B943-07C032C2C90B}" srcOrd="4" destOrd="0" parTransId="{C72B974C-4235-4928-BD9C-C14FC06B4F56}" sibTransId="{C6348881-3C6C-43C2-9E52-2E64832D9EEA}"/>
    <dgm:cxn modelId="{0416CDA1-AEDF-4365-A67D-3C8DCE47F4DC}" type="presOf" srcId="{8AFD7DCF-5F79-4903-95DD-79F658522B14}" destId="{C0C9C4A2-5A58-4DB4-B992-9C3FF0D27236}" srcOrd="0" destOrd="0" presId="urn:microsoft.com/office/officeart/2005/8/layout/default"/>
    <dgm:cxn modelId="{1C538FAA-90FD-4AEB-8A54-30751FB6D51E}" type="presOf" srcId="{03F91D33-5630-4875-B943-07C032C2C90B}" destId="{5B37FA12-4722-4951-85C8-D77C096FD60A}" srcOrd="0" destOrd="0" presId="urn:microsoft.com/office/officeart/2005/8/layout/default"/>
    <dgm:cxn modelId="{073941AD-9357-4140-984A-09EE63846ADE}" srcId="{6C1D4D49-A3DC-465D-9275-4349F168311F}" destId="{E1EFA59D-53BA-4D39-8294-1793721DF916}" srcOrd="3" destOrd="0" parTransId="{EFCB6BDD-FC68-4321-BAB8-D8DEB74AC3BD}" sibTransId="{BDB8B711-BBE4-4ED3-BF2E-3E28E555DB9A}"/>
    <dgm:cxn modelId="{35CAC0AF-EE72-46B4-A1C6-1D2F4103C515}" srcId="{6C1D4D49-A3DC-465D-9275-4349F168311F}" destId="{8AFD7DCF-5F79-4903-95DD-79F658522B14}" srcOrd="9" destOrd="0" parTransId="{8C11067E-EC30-4BEB-8669-1A493878AB6F}" sibTransId="{0C88AAC8-5371-42B3-889F-329BD2CCE0BC}"/>
    <dgm:cxn modelId="{A19BF0AF-1899-4578-A3B8-7023230BAD83}" srcId="{6C1D4D49-A3DC-465D-9275-4349F168311F}" destId="{DF90F2BE-5D91-4947-BD27-2CA0272C2B0C}" srcOrd="0" destOrd="0" parTransId="{779943CE-C698-45F4-9A83-B302BAF4A0E7}" sibTransId="{8EDB34E1-3C27-4C07-8511-5D4A0952B5C2}"/>
    <dgm:cxn modelId="{8B9FD9B3-2484-4C3D-964A-E16D77309B5C}" type="presOf" srcId="{6C1D4D49-A3DC-465D-9275-4349F168311F}" destId="{08AF3241-D843-40C2-96D1-3C1A9EDAC6E4}" srcOrd="0" destOrd="0" presId="urn:microsoft.com/office/officeart/2005/8/layout/default"/>
    <dgm:cxn modelId="{14B70BBF-4B35-4590-BE49-E4702FDC4AEB}" srcId="{6C1D4D49-A3DC-465D-9275-4349F168311F}" destId="{DAEEF1E3-7911-44D7-BAAD-DD1D53376C8E}" srcOrd="10" destOrd="0" parTransId="{F123D16D-BE72-4768-8362-5553953B2D41}" sibTransId="{64220E15-619F-4113-852B-FCE724FD3BBC}"/>
    <dgm:cxn modelId="{37649DC0-55AE-413C-8F75-FFAEB65C5A33}" srcId="{6C1D4D49-A3DC-465D-9275-4349F168311F}" destId="{24FC80F9-41AE-4332-BF09-343413A3B613}" srcOrd="7" destOrd="0" parTransId="{95629358-65A3-4265-91A2-39ED2E12A224}" sibTransId="{0E0D00B2-D43F-45E0-AEDF-8CC3AEE9AABD}"/>
    <dgm:cxn modelId="{C78C03E3-2C05-484C-A802-F83BDF13E55E}" type="presOf" srcId="{24FC80F9-41AE-4332-BF09-343413A3B613}" destId="{D75AB94E-EC86-417D-8E19-59D6B39A5CEA}" srcOrd="0" destOrd="0" presId="urn:microsoft.com/office/officeart/2005/8/layout/default"/>
    <dgm:cxn modelId="{2328A7E5-EFB5-4DD6-8671-FACAFD2A892E}" srcId="{6C1D4D49-A3DC-465D-9275-4349F168311F}" destId="{226DC79F-D50D-4E6E-BEE7-36A09622CD9A}" srcOrd="5" destOrd="0" parTransId="{5958E3CF-7F1D-4C12-A17E-347F59C5EFD3}" sibTransId="{4157A97A-0FD5-4218-AD7A-52E38465C064}"/>
    <dgm:cxn modelId="{6948C4F7-8B23-44D0-9BDD-49AB0A122D0F}" srcId="{6C1D4D49-A3DC-465D-9275-4349F168311F}" destId="{30C8C13B-2E7E-4A0E-927F-CB8052EC0B4F}" srcOrd="2" destOrd="0" parTransId="{47B2DFAF-EEEB-46FA-8B31-150F293B8688}" sibTransId="{DDB19BA9-CCF9-439F-BF55-91EE64E02FC7}"/>
    <dgm:cxn modelId="{62B9ECFD-5D5B-4D06-9EB0-C955CC2AD024}" type="presOf" srcId="{30C8C13B-2E7E-4A0E-927F-CB8052EC0B4F}" destId="{E54ED06C-2DD8-4AAC-BFCC-9F0A5B489738}" srcOrd="0" destOrd="0" presId="urn:microsoft.com/office/officeart/2005/8/layout/default"/>
    <dgm:cxn modelId="{A3554BFF-98D5-47D2-BA46-1990E6E82584}" type="presOf" srcId="{514CF89B-29ED-4518-B1C2-150481222D60}" destId="{409C34AA-DF06-475E-992A-B2912F726E62}" srcOrd="0" destOrd="0" presId="urn:microsoft.com/office/officeart/2005/8/layout/default"/>
    <dgm:cxn modelId="{BE918E1C-0ABE-4E65-B924-9A03CE309E12}" type="presParOf" srcId="{08AF3241-D843-40C2-96D1-3C1A9EDAC6E4}" destId="{58674118-0CF5-473D-9B9D-E6FEA4A3E00B}" srcOrd="0" destOrd="0" presId="urn:microsoft.com/office/officeart/2005/8/layout/default"/>
    <dgm:cxn modelId="{3665D0C9-D3B2-4DE5-B8FD-346B1AAB5D64}" type="presParOf" srcId="{08AF3241-D843-40C2-96D1-3C1A9EDAC6E4}" destId="{7B5011A6-92D3-4419-B6E3-F85B700343BC}" srcOrd="1" destOrd="0" presId="urn:microsoft.com/office/officeart/2005/8/layout/default"/>
    <dgm:cxn modelId="{58BFD5ED-8AB6-4BFB-82E5-798CA60FE678}" type="presParOf" srcId="{08AF3241-D843-40C2-96D1-3C1A9EDAC6E4}" destId="{FD2A2F75-9940-46A5-B76F-1003CED306FF}" srcOrd="2" destOrd="0" presId="urn:microsoft.com/office/officeart/2005/8/layout/default"/>
    <dgm:cxn modelId="{C0CAEB00-B368-4D22-892A-9FDDD23CA9F9}" type="presParOf" srcId="{08AF3241-D843-40C2-96D1-3C1A9EDAC6E4}" destId="{22DF6598-DAFB-4F6E-8C0F-6D78B67EFC36}" srcOrd="3" destOrd="0" presId="urn:microsoft.com/office/officeart/2005/8/layout/default"/>
    <dgm:cxn modelId="{A6489D31-1EDA-419A-80EB-66ABB6CC9297}" type="presParOf" srcId="{08AF3241-D843-40C2-96D1-3C1A9EDAC6E4}" destId="{E54ED06C-2DD8-4AAC-BFCC-9F0A5B489738}" srcOrd="4" destOrd="0" presId="urn:microsoft.com/office/officeart/2005/8/layout/default"/>
    <dgm:cxn modelId="{93F47E1D-AE86-48D6-9061-DE74069E4AB0}" type="presParOf" srcId="{08AF3241-D843-40C2-96D1-3C1A9EDAC6E4}" destId="{0E4BD385-F4EE-48E2-9158-F33F8FF80794}" srcOrd="5" destOrd="0" presId="urn:microsoft.com/office/officeart/2005/8/layout/default"/>
    <dgm:cxn modelId="{F5E8E1FA-CCB4-4588-9CEB-6E50FCBDF4E6}" type="presParOf" srcId="{08AF3241-D843-40C2-96D1-3C1A9EDAC6E4}" destId="{2C4D1221-935F-47AB-A701-C8A8A030C229}" srcOrd="6" destOrd="0" presId="urn:microsoft.com/office/officeart/2005/8/layout/default"/>
    <dgm:cxn modelId="{F4D111DE-5E4E-45CA-891A-A2AF34F189A0}" type="presParOf" srcId="{08AF3241-D843-40C2-96D1-3C1A9EDAC6E4}" destId="{3A3FFCE5-22B1-4289-95BA-3E89189D82BE}" srcOrd="7" destOrd="0" presId="urn:microsoft.com/office/officeart/2005/8/layout/default"/>
    <dgm:cxn modelId="{D80E225F-CB51-4048-A950-86BC4EBBDCC7}" type="presParOf" srcId="{08AF3241-D843-40C2-96D1-3C1A9EDAC6E4}" destId="{5B37FA12-4722-4951-85C8-D77C096FD60A}" srcOrd="8" destOrd="0" presId="urn:microsoft.com/office/officeart/2005/8/layout/default"/>
    <dgm:cxn modelId="{4C3418E7-CA80-40F7-87EA-BD62988A6DB6}" type="presParOf" srcId="{08AF3241-D843-40C2-96D1-3C1A9EDAC6E4}" destId="{CF4D93D8-F929-4719-8184-825350CF91BF}" srcOrd="9" destOrd="0" presId="urn:microsoft.com/office/officeart/2005/8/layout/default"/>
    <dgm:cxn modelId="{FF833E79-5212-4437-B4E6-ED6B09B05684}" type="presParOf" srcId="{08AF3241-D843-40C2-96D1-3C1A9EDAC6E4}" destId="{780AC69A-485F-4004-A401-9BF22401211F}" srcOrd="10" destOrd="0" presId="urn:microsoft.com/office/officeart/2005/8/layout/default"/>
    <dgm:cxn modelId="{CCCE1BF7-EF20-4E23-AA23-6BAD33635B7A}" type="presParOf" srcId="{08AF3241-D843-40C2-96D1-3C1A9EDAC6E4}" destId="{571CA423-5028-480C-B2D4-AD33E3CCE7F2}" srcOrd="11" destOrd="0" presId="urn:microsoft.com/office/officeart/2005/8/layout/default"/>
    <dgm:cxn modelId="{01A775D0-0D18-4178-9310-4CCDACDEFB0D}" type="presParOf" srcId="{08AF3241-D843-40C2-96D1-3C1A9EDAC6E4}" destId="{2F77BB9D-4D3A-473F-8885-EFAAC3A83BA5}" srcOrd="12" destOrd="0" presId="urn:microsoft.com/office/officeart/2005/8/layout/default"/>
    <dgm:cxn modelId="{017B7D55-1CD1-4960-BB10-03A0EB182679}" type="presParOf" srcId="{08AF3241-D843-40C2-96D1-3C1A9EDAC6E4}" destId="{B3DDDB74-390B-4DAB-9F32-8F40F7F53279}" srcOrd="13" destOrd="0" presId="urn:microsoft.com/office/officeart/2005/8/layout/default"/>
    <dgm:cxn modelId="{C5AFA174-4488-4A4B-8AF4-1DD47C063472}" type="presParOf" srcId="{08AF3241-D843-40C2-96D1-3C1A9EDAC6E4}" destId="{D75AB94E-EC86-417D-8E19-59D6B39A5CEA}" srcOrd="14" destOrd="0" presId="urn:microsoft.com/office/officeart/2005/8/layout/default"/>
    <dgm:cxn modelId="{93578F9D-8FA0-410C-95C3-05635195F1A3}" type="presParOf" srcId="{08AF3241-D843-40C2-96D1-3C1A9EDAC6E4}" destId="{4DB418BC-3712-48B3-9718-A6353F8A346E}" srcOrd="15" destOrd="0" presId="urn:microsoft.com/office/officeart/2005/8/layout/default"/>
    <dgm:cxn modelId="{D9DE4B12-F0F8-409E-AF56-F37DEC7054D4}" type="presParOf" srcId="{08AF3241-D843-40C2-96D1-3C1A9EDAC6E4}" destId="{409C34AA-DF06-475E-992A-B2912F726E62}" srcOrd="16" destOrd="0" presId="urn:microsoft.com/office/officeart/2005/8/layout/default"/>
    <dgm:cxn modelId="{E78A4547-8A08-42D3-8A38-E4726C683149}" type="presParOf" srcId="{08AF3241-D843-40C2-96D1-3C1A9EDAC6E4}" destId="{080A1DEF-78C8-493F-8ACE-54FA2C4DFE6D}" srcOrd="17" destOrd="0" presId="urn:microsoft.com/office/officeart/2005/8/layout/default"/>
    <dgm:cxn modelId="{0133CC49-EA75-497A-ADAA-3FE5DE94144C}" type="presParOf" srcId="{08AF3241-D843-40C2-96D1-3C1A9EDAC6E4}" destId="{C0C9C4A2-5A58-4DB4-B992-9C3FF0D27236}" srcOrd="18" destOrd="0" presId="urn:microsoft.com/office/officeart/2005/8/layout/default"/>
    <dgm:cxn modelId="{93C1660B-5727-4259-A46C-EC345F63576E}" type="presParOf" srcId="{08AF3241-D843-40C2-96D1-3C1A9EDAC6E4}" destId="{AA766760-462A-4F62-B4EC-94A6B72E1961}" srcOrd="19" destOrd="0" presId="urn:microsoft.com/office/officeart/2005/8/layout/default"/>
    <dgm:cxn modelId="{3FF081C1-F3FC-44A4-BD0C-801F38645317}" type="presParOf" srcId="{08AF3241-D843-40C2-96D1-3C1A9EDAC6E4}" destId="{3D76FD09-0599-49F9-93AA-5ACA08218019}"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74118-0CF5-473D-9B9D-E6FEA4A3E00B}">
      <dsp:nvSpPr>
        <dsp:cNvPr id="0" name=""/>
        <dsp:cNvSpPr/>
      </dsp:nvSpPr>
      <dsp:spPr>
        <a:xfrm>
          <a:off x="1389" y="569292"/>
          <a:ext cx="1750388" cy="10502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Key facts and figures about chronic stress in the UK in 2025:</a:t>
          </a:r>
          <a:endParaRPr lang="en-US" sz="1000" kern="1200"/>
        </a:p>
      </dsp:txBody>
      <dsp:txXfrm>
        <a:off x="1389" y="569292"/>
        <a:ext cx="1750388" cy="1050233"/>
      </dsp:txXfrm>
    </dsp:sp>
    <dsp:sp modelId="{FD2A2F75-9940-46A5-B76F-1003CED306FF}">
      <dsp:nvSpPr>
        <dsp:cNvPr id="0" name=""/>
        <dsp:cNvSpPr/>
      </dsp:nvSpPr>
      <dsp:spPr>
        <a:xfrm>
          <a:off x="1926816" y="569292"/>
          <a:ext cx="1750388" cy="1050233"/>
        </a:xfrm>
        <a:prstGeom prst="rect">
          <a:avLst/>
        </a:prstGeom>
        <a:solidFill>
          <a:schemeClr val="accent2">
            <a:hueOff val="1163578"/>
            <a:satOff val="-6954"/>
            <a:lumOff val="-1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kern="1200"/>
            <a:t>Prevalence:</a:t>
          </a:r>
          <a:endParaRPr lang="en-US" sz="1000" kern="1200"/>
        </a:p>
      </dsp:txBody>
      <dsp:txXfrm>
        <a:off x="1926816" y="569292"/>
        <a:ext cx="1750388" cy="1050233"/>
      </dsp:txXfrm>
    </dsp:sp>
    <dsp:sp modelId="{E54ED06C-2DD8-4AAC-BFCC-9F0A5B489738}">
      <dsp:nvSpPr>
        <dsp:cNvPr id="0" name=""/>
        <dsp:cNvSpPr/>
      </dsp:nvSpPr>
      <dsp:spPr>
        <a:xfrm>
          <a:off x="3852244" y="569292"/>
          <a:ext cx="1750388" cy="1050233"/>
        </a:xfrm>
        <a:prstGeom prst="rect">
          <a:avLst/>
        </a:prstGeom>
        <a:solidFill>
          <a:schemeClr val="accent2">
            <a:hueOff val="2327155"/>
            <a:satOff val="-13908"/>
            <a:lumOff val="-2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91% of UK adults reported experiencing high or extreme levels of pressure or stress in the past year. </a:t>
          </a:r>
          <a:endParaRPr lang="en-US" sz="1000" kern="1200"/>
        </a:p>
      </dsp:txBody>
      <dsp:txXfrm>
        <a:off x="3852244" y="569292"/>
        <a:ext cx="1750388" cy="1050233"/>
      </dsp:txXfrm>
    </dsp:sp>
    <dsp:sp modelId="{2C4D1221-935F-47AB-A701-C8A8A030C229}">
      <dsp:nvSpPr>
        <dsp:cNvPr id="0" name=""/>
        <dsp:cNvSpPr/>
      </dsp:nvSpPr>
      <dsp:spPr>
        <a:xfrm>
          <a:off x="5777671" y="569292"/>
          <a:ext cx="1750388" cy="1050233"/>
        </a:xfrm>
        <a:prstGeom prst="rect">
          <a:avLst/>
        </a:prstGeom>
        <a:solidFill>
          <a:schemeClr val="accent2">
            <a:hueOff val="3490733"/>
            <a:satOff val="-20862"/>
            <a:lumOff val="-4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kern="1200"/>
            <a:t>Severity:</a:t>
          </a:r>
          <a:endParaRPr lang="en-US" sz="1000" kern="1200"/>
        </a:p>
      </dsp:txBody>
      <dsp:txXfrm>
        <a:off x="5777671" y="569292"/>
        <a:ext cx="1750388" cy="1050233"/>
      </dsp:txXfrm>
    </dsp:sp>
    <dsp:sp modelId="{5B37FA12-4722-4951-85C8-D77C096FD60A}">
      <dsp:nvSpPr>
        <dsp:cNvPr id="0" name=""/>
        <dsp:cNvSpPr/>
      </dsp:nvSpPr>
      <dsp:spPr>
        <a:xfrm>
          <a:off x="7703098" y="569292"/>
          <a:ext cx="1750388" cy="1050233"/>
        </a:xfrm>
        <a:prstGeom prst="rect">
          <a:avLst/>
        </a:prstGeom>
        <a:solidFill>
          <a:schemeClr val="accent2">
            <a:hueOff val="4654310"/>
            <a:satOff val="-27816"/>
            <a:lumOff val="-5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Around one in three adults (34%) reported experiencing high or extreme levels of stress "always" or "often". </a:t>
          </a:r>
          <a:endParaRPr lang="en-US" sz="1000" kern="1200"/>
        </a:p>
      </dsp:txBody>
      <dsp:txXfrm>
        <a:off x="7703098" y="569292"/>
        <a:ext cx="1750388" cy="1050233"/>
      </dsp:txXfrm>
    </dsp:sp>
    <dsp:sp modelId="{780AC69A-485F-4004-A401-9BF22401211F}">
      <dsp:nvSpPr>
        <dsp:cNvPr id="0" name=""/>
        <dsp:cNvSpPr/>
      </dsp:nvSpPr>
      <dsp:spPr>
        <a:xfrm>
          <a:off x="9628526" y="569292"/>
          <a:ext cx="1750388" cy="1050233"/>
        </a:xfrm>
        <a:prstGeom prst="rect">
          <a:avLst/>
        </a:prstGeom>
        <a:solidFill>
          <a:schemeClr val="accent2">
            <a:hueOff val="5817888"/>
            <a:satOff val="-34771"/>
            <a:lumOff val="-6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kern="1200"/>
            <a:t>Generational impact:</a:t>
          </a:r>
          <a:endParaRPr lang="en-US" sz="1000" kern="1200"/>
        </a:p>
      </dsp:txBody>
      <dsp:txXfrm>
        <a:off x="9628526" y="569292"/>
        <a:ext cx="1750388" cy="1050233"/>
      </dsp:txXfrm>
    </dsp:sp>
    <dsp:sp modelId="{2F77BB9D-4D3A-473F-8885-EFAAC3A83BA5}">
      <dsp:nvSpPr>
        <dsp:cNvPr id="0" name=""/>
        <dsp:cNvSpPr/>
      </dsp:nvSpPr>
      <dsp:spPr>
        <a:xfrm>
          <a:off x="964102" y="1794564"/>
          <a:ext cx="1750388" cy="1050233"/>
        </a:xfrm>
        <a:prstGeom prst="rect">
          <a:avLst/>
        </a:prstGeom>
        <a:solidFill>
          <a:schemeClr val="accent2">
            <a:hueOff val="6981466"/>
            <a:satOff val="-41725"/>
            <a:lumOff val="-8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Younger adults (18-24 year olds) are most likely to experience high stress levels and take time off work due to mental health concerns related to stress. </a:t>
          </a:r>
          <a:endParaRPr lang="en-US" sz="1000" kern="1200"/>
        </a:p>
      </dsp:txBody>
      <dsp:txXfrm>
        <a:off x="964102" y="1794564"/>
        <a:ext cx="1750388" cy="1050233"/>
      </dsp:txXfrm>
    </dsp:sp>
    <dsp:sp modelId="{D75AB94E-EC86-417D-8E19-59D6B39A5CEA}">
      <dsp:nvSpPr>
        <dsp:cNvPr id="0" name=""/>
        <dsp:cNvSpPr/>
      </dsp:nvSpPr>
      <dsp:spPr>
        <a:xfrm>
          <a:off x="2889530" y="1794564"/>
          <a:ext cx="1750388" cy="1050233"/>
        </a:xfrm>
        <a:prstGeom prst="rect">
          <a:avLst/>
        </a:prstGeom>
        <a:solidFill>
          <a:schemeClr val="accent2">
            <a:hueOff val="8145043"/>
            <a:satOff val="-48679"/>
            <a:lumOff val="-9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kern="1200"/>
            <a:t>Gender differences:</a:t>
          </a:r>
          <a:endParaRPr lang="en-US" sz="1000" kern="1200"/>
        </a:p>
      </dsp:txBody>
      <dsp:txXfrm>
        <a:off x="2889530" y="1794564"/>
        <a:ext cx="1750388" cy="1050233"/>
      </dsp:txXfrm>
    </dsp:sp>
    <dsp:sp modelId="{409C34AA-DF06-475E-992A-B2912F726E62}">
      <dsp:nvSpPr>
        <dsp:cNvPr id="0" name=""/>
        <dsp:cNvSpPr/>
      </dsp:nvSpPr>
      <dsp:spPr>
        <a:xfrm>
          <a:off x="4814957" y="1794564"/>
          <a:ext cx="1750388" cy="1050233"/>
        </a:xfrm>
        <a:prstGeom prst="rect">
          <a:avLst/>
        </a:prstGeom>
        <a:solidFill>
          <a:schemeClr val="accent2">
            <a:hueOff val="9308621"/>
            <a:satOff val="-55633"/>
            <a:lumOff val="-11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Women tend to report higher levels of stress compared to men. </a:t>
          </a:r>
          <a:endParaRPr lang="en-US" sz="1000" kern="1200"/>
        </a:p>
      </dsp:txBody>
      <dsp:txXfrm>
        <a:off x="4814957" y="1794564"/>
        <a:ext cx="1750388" cy="1050233"/>
      </dsp:txXfrm>
    </dsp:sp>
    <dsp:sp modelId="{C0C9C4A2-5A58-4DB4-B992-9C3FF0D27236}">
      <dsp:nvSpPr>
        <dsp:cNvPr id="0" name=""/>
        <dsp:cNvSpPr/>
      </dsp:nvSpPr>
      <dsp:spPr>
        <a:xfrm>
          <a:off x="6740385" y="1794564"/>
          <a:ext cx="1750388" cy="1050233"/>
        </a:xfrm>
        <a:prstGeom prst="rect">
          <a:avLst/>
        </a:prstGeom>
        <a:solidFill>
          <a:schemeClr val="accent2">
            <a:hueOff val="10472198"/>
            <a:satOff val="-62587"/>
            <a:lumOff val="-12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kern="1200"/>
            <a:t>Workplace implications:</a:t>
          </a:r>
          <a:endParaRPr lang="en-US" sz="1000" kern="1200"/>
        </a:p>
      </dsp:txBody>
      <dsp:txXfrm>
        <a:off x="6740385" y="1794564"/>
        <a:ext cx="1750388" cy="1050233"/>
      </dsp:txXfrm>
    </dsp:sp>
    <dsp:sp modelId="{3D76FD09-0599-49F9-93AA-5ACA08218019}">
      <dsp:nvSpPr>
        <dsp:cNvPr id="0" name=""/>
        <dsp:cNvSpPr/>
      </dsp:nvSpPr>
      <dsp:spPr>
        <a:xfrm>
          <a:off x="8665812" y="1794564"/>
          <a:ext cx="1750388" cy="1050233"/>
        </a:xfrm>
        <a:prstGeom prst="rect">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0" i="0" kern="1200"/>
            <a:t>A significant proportion of workers (around 20%) have taken time off work due to stress-related mental health issues. </a:t>
          </a:r>
          <a:endParaRPr lang="en-US" sz="1000" kern="1200"/>
        </a:p>
      </dsp:txBody>
      <dsp:txXfrm>
        <a:off x="8665812" y="1794564"/>
        <a:ext cx="1750388" cy="10502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0F24B4-86E9-434A-AE00-8AD3E7D247FD}" type="datetimeFigureOut">
              <a:rPr lang="en-GB" smtClean="0"/>
              <a:t>11/03/2025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C593-83D5-4F31-B57E-EF9E36E74D0E}" type="slidenum">
              <a:rPr lang="en-GB" smtClean="0"/>
              <a:t>‹#›</a:t>
            </a:fld>
            <a:endParaRPr lang="en-GB"/>
          </a:p>
        </p:txBody>
      </p:sp>
    </p:spTree>
    <p:extLst>
      <p:ext uri="{BB962C8B-B14F-4D97-AF65-F5344CB8AC3E}">
        <p14:creationId xmlns:p14="http://schemas.microsoft.com/office/powerpoint/2010/main" val="647961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recognise, I picked this topic because I believe I suffered with it during my recovery after my brain surgery. In front of you are two pieces of paper. One ordinary piece to write down as I am presenting things that stress you in your every day interactions or any you know of. Also in front of you </a:t>
            </a:r>
            <a:r>
              <a:rPr lang="en-GB" err="1"/>
              <a:t>you</a:t>
            </a:r>
            <a:r>
              <a:rPr lang="en-GB"/>
              <a:t> have a piece of absorbent paper on this I would like you to write some of the ways you deal with stress like listening to music, watching reality tv, eating chocolate or getting your nails done. I then want you to fold them to make it a strip shape we will be coming back to them near the end of my presentation</a:t>
            </a:r>
          </a:p>
          <a:p>
            <a:endParaRPr lang="en-GB"/>
          </a:p>
          <a:p>
            <a:r>
              <a:rPr lang="en-GB"/>
              <a:t>I have placed in front of you two pieces of paper one ordinary piece and one absorbent piece. On the ordinary piece I would like you to write down as honestly but as safely as possible some of your stressors that you already recognise please try and have a number of them. On the absorbent piece ( which you can write on if you keep it flat ) I would like you to write down some of the ways you currently deal with your stressors like listening to music, eating chocolate, watching reality tv, or getting your nails done. Once you have done that I would like you to fold it into a long flat strip we will be using this at the end of the presentation.</a:t>
            </a:r>
          </a:p>
        </p:txBody>
      </p:sp>
      <p:sp>
        <p:nvSpPr>
          <p:cNvPr id="4" name="Slide Number Placeholder 3"/>
          <p:cNvSpPr>
            <a:spLocks noGrp="1"/>
          </p:cNvSpPr>
          <p:nvPr>
            <p:ph type="sldNum" sz="quarter" idx="5"/>
          </p:nvPr>
        </p:nvSpPr>
        <p:spPr/>
        <p:txBody>
          <a:bodyPr/>
          <a:lstStyle/>
          <a:p>
            <a:fld id="{B8F3C593-83D5-4F31-B57E-EF9E36E74D0E}" type="slidenum">
              <a:rPr lang="en-GB" smtClean="0"/>
              <a:t>1</a:t>
            </a:fld>
            <a:endParaRPr lang="en-GB"/>
          </a:p>
        </p:txBody>
      </p:sp>
    </p:spTree>
    <p:extLst>
      <p:ext uri="{BB962C8B-B14F-4D97-AF65-F5344CB8AC3E}">
        <p14:creationId xmlns:p14="http://schemas.microsoft.com/office/powerpoint/2010/main" val="175540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Instead of a break down of my presentation here I wanted to say what I hope you get out of the presentation. Why  because chronic stress is insipid its hard to recognise and even harder I found out to treat and one theory even suggests its an unconscious response. So what do I hope you get out of it, the ability to know and understand some of the symptoms. Recognising the dangers of it becoming long term and the health issues it can bring with it and finally how you can combat it for yourself because no one theory, initiative, suggestion is a one size fits all option there are as many ways to navigate it as there are individuals. I also hope you learn something new that may spark your interest why because chronic stress impacts us in so many ways and is rising incrementally every year like a ticking time bomb waiting to go off.</a:t>
            </a:r>
          </a:p>
        </p:txBody>
      </p:sp>
      <p:sp>
        <p:nvSpPr>
          <p:cNvPr id="4" name="Slide Number Placeholder 3"/>
          <p:cNvSpPr>
            <a:spLocks noGrp="1"/>
          </p:cNvSpPr>
          <p:nvPr>
            <p:ph type="sldNum" sz="quarter" idx="5"/>
          </p:nvPr>
        </p:nvSpPr>
        <p:spPr/>
        <p:txBody>
          <a:bodyPr/>
          <a:lstStyle/>
          <a:p>
            <a:fld id="{B8F3C593-83D5-4F31-B57E-EF9E36E74D0E}" type="slidenum">
              <a:rPr lang="en-GB" smtClean="0"/>
              <a:t>2</a:t>
            </a:fld>
            <a:endParaRPr lang="en-GB"/>
          </a:p>
        </p:txBody>
      </p:sp>
    </p:spTree>
    <p:extLst>
      <p:ext uri="{BB962C8B-B14F-4D97-AF65-F5344CB8AC3E}">
        <p14:creationId xmlns:p14="http://schemas.microsoft.com/office/powerpoint/2010/main" val="1443552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pressing issues to arise during my examination of chronic stress was is  our current way of life, how we live, our cultural responses how we dealt with issues like stress actually harming us.</a:t>
            </a:r>
            <a:endParaRPr lang="en-GB" dirty="0">
              <a:cs typeface="+mn-lt"/>
            </a:endParaRPr>
          </a:p>
          <a:p>
            <a:r>
              <a:rPr lang="en-GB" dirty="0">
                <a:cs typeface="+mn-lt"/>
              </a:rPr>
              <a:t>Is our way of life to I as Gabor Mate indicates in his latest book The Myth of Normal in which he states " Whether we realise it or not, it is our woundedness, or how we cope with it that dictates much of our behaviour ,shapes our social habits and informs our way of thinking about the world." So effectively the way we are is toxic. He also writes in his other book When The Body Says No. That there are three factors that lead to stress uncertainty, lack of information and loss of control. Does this support the assumption that our life is toxic. Although we live in world that has instant access to information can it be trusted as being genuine? Are we able to be certain about simple things such as having enough money to meet our needs?</a:t>
            </a:r>
            <a:endParaRPr lang="en-GB" dirty="0"/>
          </a:p>
          <a:p>
            <a:endParaRPr lang="en-GB">
              <a:cs typeface="+mn-lt"/>
            </a:endParaRPr>
          </a:p>
          <a:p>
            <a:r>
              <a:rPr lang="en-GB" dirty="0">
                <a:cs typeface="+mn-lt"/>
              </a:rPr>
              <a:t>It would appear from these quotes that a cross section of academics, health workers, therapists and incidentally governments are concerned about the growing mental health crisis and the role of stress in particular. Numerous research projects have been conducted and agencies involved in mental health are putting in place plans to help reduce or combat stress.</a:t>
            </a:r>
          </a:p>
          <a:p>
            <a:r>
              <a:rPr lang="en-GB" dirty="0">
                <a:cs typeface="+mn-lt"/>
              </a:rPr>
              <a:t> </a:t>
            </a:r>
          </a:p>
          <a:p>
            <a:endParaRPr lang="en-GB">
              <a:cs typeface="+mn-lt"/>
            </a:endParaRPr>
          </a:p>
          <a:p>
            <a:endParaRPr lang="en-GB">
              <a:cs typeface="+mn-lt"/>
            </a:endParaRPr>
          </a:p>
          <a:p>
            <a:br>
              <a:rPr lang="en-GB" dirty="0">
                <a:cs typeface="+mn-lt"/>
              </a:rPr>
            </a:br>
            <a:r>
              <a:rPr lang="en-GB" dirty="0"/>
              <a:t>is our way of life </a:t>
            </a:r>
          </a:p>
        </p:txBody>
      </p:sp>
      <p:sp>
        <p:nvSpPr>
          <p:cNvPr id="4" name="Slide Number Placeholder 3"/>
          <p:cNvSpPr>
            <a:spLocks noGrp="1"/>
          </p:cNvSpPr>
          <p:nvPr>
            <p:ph type="sldNum" sz="quarter" idx="5"/>
          </p:nvPr>
        </p:nvSpPr>
        <p:spPr/>
        <p:txBody>
          <a:bodyPr/>
          <a:lstStyle/>
          <a:p>
            <a:fld id="{B8F3C593-83D5-4F31-B57E-EF9E36E74D0E}" type="slidenum">
              <a:rPr lang="en-GB" smtClean="0"/>
              <a:t>3</a:t>
            </a:fld>
            <a:endParaRPr lang="en-GB"/>
          </a:p>
        </p:txBody>
      </p:sp>
    </p:spTree>
    <p:extLst>
      <p:ext uri="{BB962C8B-B14F-4D97-AF65-F5344CB8AC3E}">
        <p14:creationId xmlns:p14="http://schemas.microsoft.com/office/powerpoint/2010/main" val="1922983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a study in 2018 conducted by the Mental Health Foundation 74% of people felt overwhelmed at least once every day. There were marked differences in age groups with only 7% of young people reporting never feeling stressed.</a:t>
            </a:r>
            <a:endParaRPr lang="en-US"/>
          </a:p>
          <a:p>
            <a:endParaRPr lang="en-GB"/>
          </a:p>
          <a:p>
            <a:r>
              <a:rPr lang="en-GB"/>
              <a:t> In a study conducted in 2025 by Forth </a:t>
            </a:r>
            <a:endParaRPr lang="en-US"/>
          </a:p>
          <a:p>
            <a:r>
              <a:rPr lang="en-GB"/>
              <a:t>1 in 5over 16s are stressed every single day .</a:t>
            </a:r>
          </a:p>
          <a:p>
            <a:r>
              <a:rPr lang="en-GB"/>
              <a:t> 63% of all people involved said they are stressed weekly.</a:t>
            </a:r>
            <a:br>
              <a:rPr lang="en-GB">
                <a:cs typeface="+mn-lt"/>
              </a:rPr>
            </a:br>
            <a:endParaRPr lang="en-GB"/>
          </a:p>
          <a:p>
            <a:r>
              <a:rPr lang="en-GB"/>
              <a:t>These studies and others conducted over the last fifteen years or more have led to government action certainly here in Wales with strategies such as Together For Mental Health and Talk to me 2 these initiatives focus on improving mental health services, promoting early intervention and addressing inequalities </a:t>
            </a:r>
          </a:p>
          <a:p>
            <a:endParaRPr lang="en-GB"/>
          </a:p>
          <a:p>
            <a:r>
              <a:rPr lang="en-GB"/>
              <a:t>In England there is a discussion paper  Calls For Evidence Mental Health and Well-being plan. </a:t>
            </a:r>
          </a:p>
          <a:p>
            <a:endParaRPr lang="en-GB"/>
          </a:p>
          <a:p>
            <a:r>
              <a:rPr lang="en-GB" err="1"/>
              <a:t>Thesconducted</a:t>
            </a:r>
            <a:r>
              <a:rPr lang="en-GB"/>
              <a:t> over the last fifteen years by groups like Mind and the </a:t>
            </a:r>
            <a:r>
              <a:rPr lang="en-GB" err="1"/>
              <a:t>Priorgroup</a:t>
            </a:r>
            <a:r>
              <a:rPr lang="en-GB"/>
              <a:t> have led to government action certainly here in Wales with </a:t>
            </a:r>
            <a:r>
              <a:rPr lang="en-GB" err="1"/>
              <a:t>th</a:t>
            </a:r>
            <a:endParaRPr lang="en-GB"/>
          </a:p>
        </p:txBody>
      </p:sp>
      <p:sp>
        <p:nvSpPr>
          <p:cNvPr id="4" name="Slide Number Placeholder 3"/>
          <p:cNvSpPr>
            <a:spLocks noGrp="1"/>
          </p:cNvSpPr>
          <p:nvPr>
            <p:ph type="sldNum" sz="quarter" idx="5"/>
          </p:nvPr>
        </p:nvSpPr>
        <p:spPr/>
        <p:txBody>
          <a:bodyPr/>
          <a:lstStyle/>
          <a:p>
            <a:fld id="{B8F3C593-83D5-4F31-B57E-EF9E36E74D0E}" type="slidenum">
              <a:rPr lang="en-GB" smtClean="0"/>
              <a:t>4</a:t>
            </a:fld>
            <a:endParaRPr lang="en-GB"/>
          </a:p>
        </p:txBody>
      </p:sp>
    </p:spTree>
    <p:extLst>
      <p:ext uri="{BB962C8B-B14F-4D97-AF65-F5344CB8AC3E}">
        <p14:creationId xmlns:p14="http://schemas.microsoft.com/office/powerpoint/2010/main" val="2672760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So what is stress </a:t>
            </a:r>
          </a:p>
          <a:p>
            <a:endParaRPr lang="en-US">
              <a:latin typeface="Calibri"/>
              <a:ea typeface="Calibri"/>
              <a:cs typeface="Calibri"/>
            </a:endParaRPr>
          </a:p>
          <a:p>
            <a:r>
              <a:rPr lang="en-US">
                <a:latin typeface="Calibri"/>
                <a:ea typeface="Calibri"/>
                <a:cs typeface="Calibri"/>
              </a:rPr>
              <a:t>Stress can be grouped as in the diagram into three main types </a:t>
            </a:r>
          </a:p>
          <a:p>
            <a:endParaRPr lang="en-US">
              <a:latin typeface="Calibri"/>
              <a:ea typeface="Calibri"/>
              <a:cs typeface="Calibri"/>
            </a:endParaRPr>
          </a:p>
          <a:p>
            <a:r>
              <a:rPr lang="en-US">
                <a:latin typeface="Calibri"/>
                <a:ea typeface="Calibri"/>
                <a:cs typeface="Calibri"/>
              </a:rPr>
              <a:t>Eustress which is positive stress it helps us for example to achieve tasks be they at work or in education or in the home. It helps us achieve goals and take measured risks.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Then there is Acute stress this is eposodic so not long lasting but something that shocks us such as an accident or a death it triggers our flight or fight response.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 Chronic stress seems to occur we can no longer regulate that fight or flight response when it becomes our go to response whatever the level of stress.</a:t>
            </a:r>
          </a:p>
          <a:p>
            <a:endParaRPr lang="en-US">
              <a:latin typeface="Calibri"/>
              <a:ea typeface="Calibri"/>
              <a:cs typeface="Calibri"/>
            </a:endParaRPr>
          </a:p>
          <a:p>
            <a:r>
              <a:rPr lang="en-US">
                <a:latin typeface="Calibri"/>
                <a:ea typeface="Calibri"/>
                <a:cs typeface="Calibri"/>
              </a:rPr>
              <a:t>When we talk about acute stress and chronic stress the experience is labelled distress or negative stress this is when it spirals out of control and begins to affect our health in all sorts of negative way </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8F3C593-83D5-4F31-B57E-EF9E36E74D0E}" type="slidenum">
              <a:rPr lang="en-GB" smtClean="0"/>
              <a:t>5</a:t>
            </a:fld>
            <a:endParaRPr lang="en-GB"/>
          </a:p>
        </p:txBody>
      </p:sp>
    </p:spTree>
    <p:extLst>
      <p:ext uri="{BB962C8B-B14F-4D97-AF65-F5344CB8AC3E}">
        <p14:creationId xmlns:p14="http://schemas.microsoft.com/office/powerpoint/2010/main" val="1945208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What are stressors this is perhaps where you could begin to write down some of yours for later.</a:t>
            </a:r>
          </a:p>
          <a:p>
            <a:endParaRPr lang="en-US">
              <a:latin typeface="Calibri"/>
              <a:ea typeface="Calibri"/>
              <a:cs typeface="Calibri"/>
            </a:endParaRPr>
          </a:p>
          <a:p>
            <a:r>
              <a:rPr lang="en-US">
                <a:latin typeface="Calibri"/>
                <a:ea typeface="Calibri"/>
                <a:cs typeface="Calibri"/>
              </a:rPr>
              <a:t>Stressors I can say are in effect as individual as people however this slide lists some and I want to talk about how I identified some of mine whilst in the bubble of hospital. So for me one major stressor was lack of communication and indeed earlier in this presentation Gabor Mate identified lack of information as an acute stressor so it was for me because of Covid isolation in hospital information was in short supply. I also missed relational contact talking online or messaging is definitely not the same as being present with someone. Lack of any sort of physical contact aside from the daily Covid swab up your nose was also an issue for me I love to hug of course with both Covid and professional guidelines this was a complete no go in fact the only contact I vaguely remember was when I died twice and I remember some sat on me jumping on my chest before nothing.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Clearly these are individual to me and my situation but they do illustrate succinctly what stressors are </a:t>
            </a:r>
            <a:br>
              <a:rPr lang="en-US">
                <a:latin typeface="Calibri"/>
                <a:ea typeface="Calibri"/>
                <a:cs typeface="Calibri"/>
              </a:rPr>
            </a:br>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8F3C593-83D5-4F31-B57E-EF9E36E74D0E}" type="slidenum">
              <a:rPr lang="en-GB" smtClean="0"/>
              <a:t>6</a:t>
            </a:fld>
            <a:endParaRPr lang="en-GB"/>
          </a:p>
        </p:txBody>
      </p:sp>
    </p:spTree>
    <p:extLst>
      <p:ext uri="{BB962C8B-B14F-4D97-AF65-F5344CB8AC3E}">
        <p14:creationId xmlns:p14="http://schemas.microsoft.com/office/powerpoint/2010/main" val="2258704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In this section I will talk about chronic stress and it's both short and long term effects on the body as well as those it has on the mind.</a:t>
            </a:r>
          </a:p>
          <a:p>
            <a:endParaRPr lang="en-US">
              <a:latin typeface="Calibri"/>
              <a:ea typeface="Calibri"/>
              <a:cs typeface="Calibri"/>
            </a:endParaRPr>
          </a:p>
          <a:p>
            <a:r>
              <a:rPr lang="en-US">
                <a:latin typeface="Calibri"/>
                <a:ea typeface="Calibri"/>
                <a:cs typeface="Calibri"/>
              </a:rPr>
              <a:t>There is medical evidence to support how stress changes various parts of our physiology just like it impacts our mental health more recently it's even been linked to cancer, autoimmune diseases and the chemical composition of our brain including creating changes in areas of the brain such as the amygdala. Journals offer supporting evidence that the chemical changes in the brain make it hypersensitive stress.</a:t>
            </a:r>
          </a:p>
          <a:p>
            <a:endParaRPr lang="en-US">
              <a:latin typeface="Calibri"/>
              <a:ea typeface="Calibri"/>
              <a:cs typeface="Calibri"/>
            </a:endParaRPr>
          </a:p>
          <a:p>
            <a:r>
              <a:rPr lang="en-US">
                <a:latin typeface="Calibri"/>
                <a:ea typeface="Calibri"/>
                <a:cs typeface="Calibri"/>
              </a:rPr>
              <a:t>As you can see on the slide it has an effect on most of the body too it can affect the skin it can affect muscles and joints cause digestive issues a number of IBS cases have been linked to stress </a:t>
            </a:r>
          </a:p>
        </p:txBody>
      </p:sp>
      <p:sp>
        <p:nvSpPr>
          <p:cNvPr id="4" name="Slide Number Placeholder 3"/>
          <p:cNvSpPr>
            <a:spLocks noGrp="1"/>
          </p:cNvSpPr>
          <p:nvPr>
            <p:ph type="sldNum" sz="quarter" idx="5"/>
          </p:nvPr>
        </p:nvSpPr>
        <p:spPr/>
        <p:txBody>
          <a:bodyPr/>
          <a:lstStyle/>
          <a:p>
            <a:fld id="{B8F3C593-83D5-4F31-B57E-EF9E36E74D0E}" type="slidenum">
              <a:rPr lang="en-GB" smtClean="0"/>
              <a:t>7</a:t>
            </a:fld>
            <a:endParaRPr lang="en-GB"/>
          </a:p>
        </p:txBody>
      </p:sp>
    </p:spTree>
    <p:extLst>
      <p:ext uri="{BB962C8B-B14F-4D97-AF65-F5344CB8AC3E}">
        <p14:creationId xmlns:p14="http://schemas.microsoft.com/office/powerpoint/2010/main" val="686991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Current treatments include </a:t>
            </a:r>
          </a:p>
          <a:p>
            <a:endParaRPr lang="en-US">
              <a:latin typeface="Calibri"/>
              <a:ea typeface="Calibri"/>
              <a:cs typeface="Calibri"/>
            </a:endParaRPr>
          </a:p>
          <a:p>
            <a:r>
              <a:rPr lang="en-US">
                <a:latin typeface="Calibri"/>
                <a:ea typeface="Calibri"/>
                <a:cs typeface="Calibri"/>
              </a:rPr>
              <a:t>Medications such as sedatives and antidepressants in November2024 the Patient Safety Commissioner  for NHS England indicated that antidepressant prescribing is at record levels with 1 in 5 adults receiving these medicines for a range of mental health conditions </a:t>
            </a:r>
          </a:p>
          <a:p>
            <a:endParaRPr lang="en-US">
              <a:latin typeface="Calibri"/>
              <a:ea typeface="Calibri"/>
              <a:cs typeface="Calibri"/>
            </a:endParaRPr>
          </a:p>
          <a:p>
            <a:r>
              <a:rPr lang="en-US">
                <a:latin typeface="Calibri"/>
                <a:ea typeface="Calibri"/>
                <a:cs typeface="Calibri"/>
              </a:rPr>
              <a:t>The main therapeutic interventions offered are CBT cognitive behavioral   therapy, EMDR eye movement </a:t>
            </a:r>
            <a:r>
              <a:rPr lang="en-US" err="1">
                <a:latin typeface="Calibri"/>
                <a:ea typeface="Calibri"/>
                <a:cs typeface="Calibri"/>
              </a:rPr>
              <a:t>desensitisation</a:t>
            </a:r>
            <a:r>
              <a:rPr lang="en-US">
                <a:latin typeface="Calibri"/>
                <a:ea typeface="Calibri"/>
                <a:cs typeface="Calibri"/>
              </a:rPr>
              <a:t> reprocessing. Both these </a:t>
            </a:r>
            <a:r>
              <a:rPr lang="en-US" err="1">
                <a:latin typeface="Calibri"/>
                <a:ea typeface="Calibri"/>
                <a:cs typeface="Calibri"/>
              </a:rPr>
              <a:t>these</a:t>
            </a:r>
            <a:r>
              <a:rPr lang="en-US">
                <a:latin typeface="Calibri"/>
                <a:ea typeface="Calibri"/>
                <a:cs typeface="Calibri"/>
              </a:rPr>
              <a:t> therapies have been successful in treating chronic stress but EMDR appears to be slightly more successful with certain issues like chronic stress.</a:t>
            </a:r>
          </a:p>
          <a:p>
            <a:endParaRPr lang="en-US">
              <a:latin typeface="Calibri"/>
              <a:ea typeface="Calibri"/>
              <a:cs typeface="Calibri"/>
            </a:endParaRPr>
          </a:p>
          <a:p>
            <a:r>
              <a:rPr lang="en-US">
                <a:latin typeface="Calibri"/>
                <a:ea typeface="Calibri"/>
                <a:cs typeface="Calibri"/>
              </a:rPr>
              <a:t>Life style changes are also a recommended treatment such as getting more exercise, taking care to eat a better diet and being outside more and taking part in more social activities.</a:t>
            </a:r>
          </a:p>
          <a:p>
            <a:endParaRPr lang="en-US">
              <a:latin typeface="Calibri"/>
              <a:ea typeface="Calibri"/>
              <a:cs typeface="Calibri"/>
            </a:endParaRPr>
          </a:p>
          <a:p>
            <a:r>
              <a:rPr lang="en-US">
                <a:latin typeface="Calibri"/>
                <a:ea typeface="Calibri"/>
                <a:cs typeface="Calibri"/>
              </a:rPr>
              <a:t>Other alternative therapies that could be offered include herbal remedies St John's Wort is supposed to lift mood . Acupuncture which is about balancing out the meridian lines in our body , aromatherapy massage is extremely good for releasing positive endorphins, and finally martial arts like Tai Chi which work on the balance and connection between mind and body.</a:t>
            </a:r>
          </a:p>
          <a:p>
            <a:endParaRPr lang="en-US">
              <a:latin typeface="Calibri"/>
              <a:ea typeface="Calibri"/>
              <a:cs typeface="Calibri"/>
            </a:endParaRPr>
          </a:p>
          <a:p>
            <a:r>
              <a:rPr lang="en-US">
                <a:latin typeface="Calibri"/>
                <a:ea typeface="Calibri"/>
                <a:cs typeface="Calibri"/>
              </a:rPr>
              <a:t>All of these therapies and medications are about change internally and externally rebalancing for example chemicals, or meridians. </a:t>
            </a:r>
          </a:p>
          <a:p>
            <a:endParaRPr lang="en-US">
              <a:latin typeface="Calibri"/>
              <a:ea typeface="Calibri"/>
              <a:cs typeface="Calibri"/>
            </a:endParaRPr>
          </a:p>
          <a:p>
            <a:endParaRPr lang="en-US">
              <a:latin typeface="Calibri"/>
              <a:ea typeface="Calibri"/>
              <a:cs typeface="Calibri"/>
            </a:endParaRPr>
          </a:p>
          <a:p>
            <a:endParaRPr lang="en-US">
              <a:latin typeface="Calibri"/>
              <a:ea typeface="Calibri"/>
              <a:cs typeface="Calibri"/>
            </a:endParaRPr>
          </a:p>
          <a:p>
            <a:endParaRPr lang="en-US">
              <a:latin typeface="Calibri"/>
              <a:ea typeface="Calibri"/>
              <a:cs typeface="Calibri"/>
            </a:endParaRPr>
          </a:p>
          <a:p>
            <a:r>
              <a:rPr lang="en-US">
                <a:latin typeface="Calibri"/>
                <a:ea typeface="Calibri"/>
                <a:cs typeface="Calibri"/>
              </a:rPr>
              <a:t> have been successful in  </a:t>
            </a:r>
            <a:r>
              <a:rPr lang="en-US" err="1">
                <a:latin typeface="Calibri"/>
                <a:ea typeface="Calibri"/>
                <a:cs typeface="Calibri"/>
              </a:rPr>
              <a:t>therapiesdocumented</a:t>
            </a:r>
            <a:r>
              <a:rPr lang="en-US">
                <a:latin typeface="Calibri"/>
                <a:ea typeface="Calibri"/>
                <a:cs typeface="Calibri"/>
              </a:rPr>
              <a:t> successes with  Ute DR has shown to. E the most effective </a:t>
            </a:r>
            <a:endParaRPr lang="en-US"/>
          </a:p>
        </p:txBody>
      </p:sp>
      <p:sp>
        <p:nvSpPr>
          <p:cNvPr id="4" name="Slide Number Placeholder 3"/>
          <p:cNvSpPr>
            <a:spLocks noGrp="1"/>
          </p:cNvSpPr>
          <p:nvPr>
            <p:ph type="sldNum" sz="quarter" idx="5"/>
          </p:nvPr>
        </p:nvSpPr>
        <p:spPr/>
        <p:txBody>
          <a:bodyPr/>
          <a:lstStyle/>
          <a:p>
            <a:fld id="{B8F3C593-83D5-4F31-B57E-EF9E36E74D0E}" type="slidenum">
              <a:rPr lang="en-GB" smtClean="0"/>
              <a:t>8</a:t>
            </a:fld>
            <a:endParaRPr lang="en-GB"/>
          </a:p>
        </p:txBody>
      </p:sp>
    </p:spTree>
    <p:extLst>
      <p:ext uri="{BB962C8B-B14F-4D97-AF65-F5344CB8AC3E}">
        <p14:creationId xmlns:p14="http://schemas.microsoft.com/office/powerpoint/2010/main" val="1106058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There are a number of Theoretical Models both historically and coming up to date </a:t>
            </a:r>
          </a:p>
          <a:p>
            <a:endParaRPr lang="en-US">
              <a:latin typeface="Calibri"/>
              <a:ea typeface="Calibri"/>
              <a:cs typeface="Calibri"/>
            </a:endParaRPr>
          </a:p>
          <a:p>
            <a:r>
              <a:rPr lang="en-US">
                <a:latin typeface="Calibri"/>
                <a:ea typeface="Calibri"/>
                <a:cs typeface="Calibri"/>
              </a:rPr>
              <a:t>Stress Response Theory : Seyle spoke of three stages of stress, the alarm stage, the resistance stage and the exhaustion stage. He suggested </a:t>
            </a:r>
            <a:r>
              <a:rPr lang="en-US" err="1">
                <a:latin typeface="Calibri"/>
                <a:ea typeface="Calibri"/>
                <a:cs typeface="Calibri"/>
              </a:rPr>
              <a:t>recognising</a:t>
            </a:r>
            <a:r>
              <a:rPr lang="en-US">
                <a:latin typeface="Calibri"/>
                <a:ea typeface="Calibri"/>
                <a:cs typeface="Calibri"/>
              </a:rPr>
              <a:t> these stages ​and understanding them could help cope with stress He also highlighted the physiological changes the body goes through and used the term General Adaptation Syndrome ( GAS) to describe them.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Cognitive  Appraisal Theory: Lazarus and Folkman in 1984 proposed that individuals responded to stressors by a process of appraisal both primary and secondary after these appraisals an individual would then decide on the coping strategies so basically our response and subsequent coping are based on how we view it.</a:t>
            </a:r>
          </a:p>
          <a:p>
            <a:endParaRPr lang="en-US">
              <a:latin typeface="Calibri"/>
              <a:ea typeface="Calibri"/>
              <a:cs typeface="Calibri"/>
            </a:endParaRPr>
          </a:p>
          <a:p>
            <a:r>
              <a:rPr lang="en-US">
                <a:latin typeface="Calibri"/>
                <a:ea typeface="Calibri"/>
                <a:cs typeface="Calibri"/>
              </a:rPr>
              <a:t>Transactional model of stress and coping again proposed by Lazarus and Folkman in 1984 it follows on from cognitive appraisal theory which was about how we see stress this model is about seeing stress as a process it </a:t>
            </a:r>
            <a:r>
              <a:rPr lang="en-US" err="1">
                <a:latin typeface="Calibri"/>
                <a:ea typeface="Calibri"/>
                <a:cs typeface="Calibri"/>
              </a:rPr>
              <a:t>emphasises</a:t>
            </a:r>
            <a:r>
              <a:rPr lang="en-US">
                <a:latin typeface="Calibri"/>
                <a:ea typeface="Calibri"/>
                <a:cs typeface="Calibri"/>
              </a:rPr>
              <a:t> that our appraisals </a:t>
            </a:r>
            <a:r>
              <a:rPr lang="en-US" err="1">
                <a:latin typeface="Calibri"/>
                <a:ea typeface="Calibri"/>
                <a:cs typeface="Calibri"/>
              </a:rPr>
              <a:t>ie</a:t>
            </a:r>
            <a:r>
              <a:rPr lang="en-US">
                <a:latin typeface="Calibri"/>
                <a:ea typeface="Calibri"/>
                <a:cs typeface="Calibri"/>
              </a:rPr>
              <a:t> emotions with our coping mechanisms as a back drop so essentially both these theories put our perceptions as individuals as the central issue.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Person- Environment Fit Theory: In 1985 Lawson's core premise was that stress wasn't caused by the individual nor by their environment but rather by the fit or congruence between the individual and their environment. The connection between the two and whether it was </a:t>
            </a:r>
            <a:r>
              <a:rPr lang="en-US" err="1">
                <a:latin typeface="Calibri"/>
                <a:ea typeface="Calibri"/>
                <a:cs typeface="Calibri"/>
              </a:rPr>
              <a:t>bothrelational</a:t>
            </a:r>
            <a:r>
              <a:rPr lang="en-US">
                <a:latin typeface="Calibri"/>
                <a:ea typeface="Calibri"/>
                <a:cs typeface="Calibri"/>
              </a:rPr>
              <a:t> and congruent.</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8F3C593-83D5-4F31-B57E-EF9E36E74D0E}" type="slidenum">
              <a:rPr lang="en-GB" smtClean="0"/>
              <a:t>9</a:t>
            </a:fld>
            <a:endParaRPr lang="en-GB"/>
          </a:p>
        </p:txBody>
      </p:sp>
    </p:spTree>
    <p:extLst>
      <p:ext uri="{BB962C8B-B14F-4D97-AF65-F5344CB8AC3E}">
        <p14:creationId xmlns:p14="http://schemas.microsoft.com/office/powerpoint/2010/main" val="3287103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 more up to date and recent theory about stress and in particular chronic stress is the </a:t>
            </a:r>
            <a:r>
              <a:rPr lang="en-US" err="1">
                <a:latin typeface="Calibri"/>
                <a:ea typeface="Calibri"/>
                <a:cs typeface="Calibri"/>
              </a:rPr>
              <a:t>Generalised</a:t>
            </a:r>
            <a:r>
              <a:rPr lang="en-US">
                <a:latin typeface="Calibri"/>
                <a:ea typeface="Calibri"/>
                <a:cs typeface="Calibri"/>
              </a:rPr>
              <a:t> Unsafety Theory of Stress ( GUTS ) it proposes that in fact neither the individual or the environment or indeed our life style is responsible for stress as an issue. Rather, a largely unconsciously perceived unsafety.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This theory changes the whole concept of stress and where it comes from or what causes it by stating that actually humans and other animal species have a basic need for safety that if it's not perceived as being safe then we unconsciously switch by default to chronic stress it's an unconscious response not a conscious one. Interestingly in Maslow's </a:t>
            </a:r>
            <a:r>
              <a:rPr lang="en-US" err="1">
                <a:latin typeface="Calibri"/>
                <a:ea typeface="Calibri"/>
                <a:cs typeface="Calibri"/>
              </a:rPr>
              <a:t>Hierachy</a:t>
            </a:r>
            <a:r>
              <a:rPr lang="en-US">
                <a:latin typeface="Calibri"/>
                <a:ea typeface="Calibri"/>
                <a:cs typeface="Calibri"/>
              </a:rPr>
              <a:t> of  Needs safety is a definitive proponent of ascending and </a:t>
            </a:r>
            <a:r>
              <a:rPr lang="en-US" err="1">
                <a:latin typeface="Calibri"/>
                <a:ea typeface="Calibri"/>
                <a:cs typeface="Calibri"/>
              </a:rPr>
              <a:t>actualising</a:t>
            </a:r>
            <a:r>
              <a:rPr lang="en-US">
                <a:latin typeface="Calibri"/>
                <a:ea typeface="Calibri"/>
                <a:cs typeface="Calibri"/>
              </a:rPr>
              <a:t>. If we accept that stress comes from a feeling of being unsafe that because it's unconscious how do we </a:t>
            </a:r>
            <a:r>
              <a:rPr lang="en-US" err="1">
                <a:latin typeface="Calibri"/>
                <a:ea typeface="Calibri"/>
                <a:cs typeface="Calibri"/>
              </a:rPr>
              <a:t>recognise</a:t>
            </a:r>
            <a:r>
              <a:rPr lang="en-US">
                <a:latin typeface="Calibri"/>
                <a:ea typeface="Calibri"/>
                <a:cs typeface="Calibri"/>
              </a:rPr>
              <a:t> it and how do we combat it if it's unconscious.</a:t>
            </a:r>
          </a:p>
        </p:txBody>
      </p:sp>
      <p:sp>
        <p:nvSpPr>
          <p:cNvPr id="4" name="Slide Number Placeholder 3"/>
          <p:cNvSpPr>
            <a:spLocks noGrp="1"/>
          </p:cNvSpPr>
          <p:nvPr>
            <p:ph type="sldNum" sz="quarter" idx="5"/>
          </p:nvPr>
        </p:nvSpPr>
        <p:spPr/>
        <p:txBody>
          <a:bodyPr/>
          <a:lstStyle/>
          <a:p>
            <a:fld id="{B8F3C593-83D5-4F31-B57E-EF9E36E74D0E}" type="slidenum">
              <a:rPr lang="en-GB" smtClean="0"/>
              <a:t>10</a:t>
            </a:fld>
            <a:endParaRPr lang="en-GB"/>
          </a:p>
        </p:txBody>
      </p:sp>
    </p:spTree>
    <p:extLst>
      <p:ext uri="{BB962C8B-B14F-4D97-AF65-F5344CB8AC3E}">
        <p14:creationId xmlns:p14="http://schemas.microsoft.com/office/powerpoint/2010/main" val="38289052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Perhaps the answer to Guts is actually therapy  after all therapy is about taking the unexplored and unconscious and bringing it into consciousness.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If we take person </a:t>
            </a:r>
            <a:r>
              <a:rPr lang="en-US" err="1">
                <a:latin typeface="Calibri"/>
                <a:ea typeface="Calibri"/>
                <a:cs typeface="Calibri"/>
              </a:rPr>
              <a:t>centred</a:t>
            </a:r>
            <a:r>
              <a:rPr lang="en-US">
                <a:latin typeface="Calibri"/>
                <a:ea typeface="Calibri"/>
                <a:cs typeface="Calibri"/>
              </a:rPr>
              <a:t> therapy with its acceptance of the client where they are and the client being the specialist on themselves is it possible for a client whilst being held and creating a sense of safety then in a position to understand their chronic stress and there by build a resilience to it.</a:t>
            </a:r>
          </a:p>
          <a:p>
            <a:endParaRPr lang="en-US">
              <a:latin typeface="Calibri"/>
              <a:ea typeface="Calibri"/>
              <a:cs typeface="Calibri"/>
            </a:endParaRPr>
          </a:p>
          <a:p>
            <a:r>
              <a:rPr lang="en-US">
                <a:latin typeface="Calibri"/>
                <a:ea typeface="Calibri"/>
                <a:cs typeface="Calibri"/>
              </a:rPr>
              <a:t>Relational and integrative counselling explore how relationships affect us as individuals and how creating balanced and functional relationships can create a feeling of safety and acceptance and self awareness. </a:t>
            </a:r>
            <a:br>
              <a:rPr lang="en-US">
                <a:latin typeface="Calibri"/>
                <a:ea typeface="Calibri"/>
                <a:cs typeface="Calibri"/>
              </a:rPr>
            </a:br>
            <a:endParaRPr lang="en-US">
              <a:latin typeface="Calibri"/>
              <a:ea typeface="Calibri"/>
              <a:cs typeface="Calibri"/>
            </a:endParaRPr>
          </a:p>
          <a:p>
            <a:r>
              <a:rPr lang="en-US">
                <a:latin typeface="Calibri"/>
                <a:ea typeface="Calibri"/>
                <a:cs typeface="Calibri"/>
              </a:rPr>
              <a:t>Gestalt Therapy: Is useful for chronic stress as it guides the client to explore themselves in the present moment it very much embodies not just talking about issues but what they feel like inside our bodies taking emotions and feelings very much as they are happening being in the present maybe an ideal way to address an unconscious thought as it will have a feeling attached to it </a:t>
            </a:r>
          </a:p>
          <a:p>
            <a:endParaRPr lang="en-US">
              <a:latin typeface="Calibri"/>
              <a:ea typeface="Calibri"/>
              <a:cs typeface="Calibri"/>
            </a:endParaRPr>
          </a:p>
          <a:p>
            <a:endParaRPr lang="en-US">
              <a:latin typeface="Calibri"/>
              <a:ea typeface="Calibri"/>
              <a:cs typeface="Calibri"/>
            </a:endParaRPr>
          </a:p>
          <a:p>
            <a:r>
              <a:rPr lang="en-US">
                <a:latin typeface="Calibri"/>
                <a:ea typeface="Calibri"/>
                <a:cs typeface="Calibri"/>
              </a:rPr>
              <a:t>Over all maybe GUTS is a defining momemt in the issue of chronic stress and actually perhaps humanistic therapy may have the key to unlock and explore this unconscious unsafe feeling through acceptance, congruence and genuineness and authenticity. </a:t>
            </a:r>
          </a:p>
        </p:txBody>
      </p:sp>
      <p:sp>
        <p:nvSpPr>
          <p:cNvPr id="4" name="Slide Number Placeholder 3"/>
          <p:cNvSpPr>
            <a:spLocks noGrp="1"/>
          </p:cNvSpPr>
          <p:nvPr>
            <p:ph type="sldNum" sz="quarter" idx="5"/>
          </p:nvPr>
        </p:nvSpPr>
        <p:spPr/>
        <p:txBody>
          <a:bodyPr/>
          <a:lstStyle/>
          <a:p>
            <a:fld id="{B8F3C593-83D5-4F31-B57E-EF9E36E74D0E}" type="slidenum">
              <a:rPr lang="en-GB" smtClean="0"/>
              <a:t>11</a:t>
            </a:fld>
            <a:endParaRPr lang="en-GB"/>
          </a:p>
        </p:txBody>
      </p:sp>
    </p:spTree>
    <p:extLst>
      <p:ext uri="{BB962C8B-B14F-4D97-AF65-F5344CB8AC3E}">
        <p14:creationId xmlns:p14="http://schemas.microsoft.com/office/powerpoint/2010/main" val="532614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3/11/2025</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18682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3/11/2025</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4723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3/11/2025</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54729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3/11/2025</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69806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3/11/2025</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73252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3/11/2025</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4180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3/11/2025</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63979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3/11/2025</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12078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3/11/2025</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85046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3/11/2025</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93788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3/11/2025</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2526589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3/11/2025</a:t>
            </a:fld>
            <a:endParaRPr lang="en-US"/>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1361124200"/>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0" r:id="rId6"/>
    <p:sldLayoutId id="2147483786" r:id="rId7"/>
    <p:sldLayoutId id="2147483787" r:id="rId8"/>
    <p:sldLayoutId id="2147483788" r:id="rId9"/>
    <p:sldLayoutId id="2147483789" r:id="rId10"/>
    <p:sldLayoutId id="2147483791"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5131DEDA-5C21-43C6-992E-D67346B8A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4554" y="554893"/>
            <a:ext cx="10769600" cy="2547816"/>
          </a:xfrm>
        </p:spPr>
        <p:txBody>
          <a:bodyPr>
            <a:normAutofit/>
          </a:bodyPr>
          <a:lstStyle/>
          <a:p>
            <a:pPr>
              <a:lnSpc>
                <a:spcPct val="90000"/>
              </a:lnSpc>
            </a:pPr>
            <a:r>
              <a:rPr lang="en-US"/>
              <a:t>Chronic                    A State of </a:t>
            </a:r>
            <a:br>
              <a:rPr lang="en-US"/>
            </a:br>
            <a:br>
              <a:rPr lang="en-US"/>
            </a:br>
            <a:r>
              <a:rPr lang="en-US"/>
              <a:t> stress                       Mind               </a:t>
            </a:r>
          </a:p>
        </p:txBody>
      </p:sp>
      <p:sp>
        <p:nvSpPr>
          <p:cNvPr id="3" name="Subtitle 2"/>
          <p:cNvSpPr>
            <a:spLocks noGrp="1"/>
          </p:cNvSpPr>
          <p:nvPr>
            <p:ph type="subTitle" idx="1"/>
          </p:nvPr>
        </p:nvSpPr>
        <p:spPr>
          <a:xfrm>
            <a:off x="1409565" y="3915507"/>
            <a:ext cx="2168522" cy="2387599"/>
          </a:xfrm>
        </p:spPr>
        <p:txBody>
          <a:bodyPr vert="horz" lIns="91440" tIns="45720" rIns="91440" bIns="45720" rtlCol="0">
            <a:normAutofit/>
          </a:bodyPr>
          <a:lstStyle/>
          <a:p>
            <a:r>
              <a:rPr lang="en-US" sz="2000"/>
              <a:t>​ </a:t>
            </a:r>
          </a:p>
        </p:txBody>
      </p:sp>
      <p:pic>
        <p:nvPicPr>
          <p:cNvPr id="4" name="Picture 3" descr="3D black question marks with one yellow question mark">
            <a:extLst>
              <a:ext uri="{FF2B5EF4-FFF2-40B4-BE49-F238E27FC236}">
                <a16:creationId xmlns:a16="http://schemas.microsoft.com/office/drawing/2014/main" id="{3CB4D0B5-7A03-5381-5461-3480FB1671FC}"/>
              </a:ext>
            </a:extLst>
          </p:cNvPr>
          <p:cNvPicPr>
            <a:picLocks noChangeAspect="1"/>
          </p:cNvPicPr>
          <p:nvPr/>
        </p:nvPicPr>
        <p:blipFill>
          <a:blip r:embed="rId3"/>
          <a:srcRect l="39413" r="17057" b="-1"/>
          <a:stretch/>
        </p:blipFill>
        <p:spPr>
          <a:xfrm>
            <a:off x="1547664" y="3430418"/>
            <a:ext cx="3004128" cy="3478448"/>
          </a:xfrm>
          <a:prstGeom prst="rect">
            <a:avLst/>
          </a:prstGeom>
        </p:spPr>
      </p:pic>
      <p:pic>
        <p:nvPicPr>
          <p:cNvPr id="5" name="Picture 4" descr="Thought squiggles of little boy">
            <a:extLst>
              <a:ext uri="{FF2B5EF4-FFF2-40B4-BE49-F238E27FC236}">
                <a16:creationId xmlns:a16="http://schemas.microsoft.com/office/drawing/2014/main" id="{9292F93D-62B1-1313-3BD0-8B1248DF51E7}"/>
              </a:ext>
            </a:extLst>
          </p:cNvPr>
          <p:cNvPicPr>
            <a:picLocks noChangeAspect="1"/>
          </p:cNvPicPr>
          <p:nvPr/>
        </p:nvPicPr>
        <p:blipFill>
          <a:blip r:embed="rId4"/>
          <a:srcRect l="6353" r="3013" b="3"/>
          <a:stretch/>
        </p:blipFill>
        <p:spPr>
          <a:xfrm>
            <a:off x="6508282" y="3431588"/>
            <a:ext cx="4089400" cy="3429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D344A-B7B3-F226-E4BA-079986767BBB}"/>
              </a:ext>
            </a:extLst>
          </p:cNvPr>
          <p:cNvSpPr>
            <a:spLocks noGrp="1"/>
          </p:cNvSpPr>
          <p:nvPr>
            <p:ph type="title"/>
          </p:nvPr>
        </p:nvSpPr>
        <p:spPr/>
        <p:txBody>
          <a:bodyPr>
            <a:normAutofit/>
          </a:bodyPr>
          <a:lstStyle/>
          <a:p>
            <a:r>
              <a:rPr lang="en-GB" sz="4800"/>
              <a:t> WHAT I HOPE YOU TAKE AWAY</a:t>
            </a:r>
            <a:r>
              <a:rPr lang="en-GB" sz="3600"/>
              <a:t> </a:t>
            </a:r>
          </a:p>
        </p:txBody>
      </p:sp>
      <p:sp>
        <p:nvSpPr>
          <p:cNvPr id="3" name="Content Placeholder 2">
            <a:extLst>
              <a:ext uri="{FF2B5EF4-FFF2-40B4-BE49-F238E27FC236}">
                <a16:creationId xmlns:a16="http://schemas.microsoft.com/office/drawing/2014/main" id="{3A87E510-BC66-FC38-18D3-2196FAFAE3C9}"/>
              </a:ext>
            </a:extLst>
          </p:cNvPr>
          <p:cNvSpPr>
            <a:spLocks noGrp="1"/>
          </p:cNvSpPr>
          <p:nvPr>
            <p:ph idx="1"/>
          </p:nvPr>
        </p:nvSpPr>
        <p:spPr/>
        <p:txBody>
          <a:bodyPr/>
          <a:lstStyle/>
          <a:p>
            <a:pPr marL="342900" indent="-342900">
              <a:buFont typeface="Wingdings" panose="05000000000000000000" pitchFamily="2" charset="2"/>
              <a:buChar char="§"/>
            </a:pPr>
            <a:r>
              <a:rPr lang="en-GB"/>
              <a:t>THE ABILITY TO RECOGNISE THE SYMPTOMS </a:t>
            </a:r>
          </a:p>
          <a:p>
            <a:pPr marL="342900" indent="-342900">
              <a:buFont typeface="Wingdings" panose="05000000000000000000" pitchFamily="2" charset="2"/>
              <a:buChar char="§"/>
            </a:pPr>
            <a:r>
              <a:rPr lang="en-GB"/>
              <a:t>AN AWARENESS OF THE DANGERS OF LONG-TERM UNCHECKED STRESS</a:t>
            </a:r>
          </a:p>
          <a:p>
            <a:pPr marL="342900" indent="-342900">
              <a:buFont typeface="Wingdings" panose="05000000000000000000" pitchFamily="2" charset="2"/>
              <a:buChar char="§"/>
            </a:pPr>
            <a:r>
              <a:rPr lang="en-GB"/>
              <a:t>WHAT SUPPORT IS AVAILABLE THROUGH VARIOUS INTITATIVES HERE IN WALES</a:t>
            </a:r>
          </a:p>
          <a:p>
            <a:pPr marL="342900" indent="-342900">
              <a:buFont typeface="Wingdings" panose="05000000000000000000" pitchFamily="2" charset="2"/>
              <a:buChar char="§"/>
            </a:pPr>
            <a:r>
              <a:rPr lang="en-GB"/>
              <a:t>FINALLY, AND MOST IMPORTANTLY SOME NEW THOUGHTS ON IT AND HOW TO COMBAT IT FOR EITHER YOURSELF OR THOSE CONNECTED TO YOU </a:t>
            </a:r>
          </a:p>
        </p:txBody>
      </p:sp>
    </p:spTree>
    <p:extLst>
      <p:ext uri="{BB962C8B-B14F-4D97-AF65-F5344CB8AC3E}">
        <p14:creationId xmlns:p14="http://schemas.microsoft.com/office/powerpoint/2010/main" val="3417537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D9E7F-885B-7024-28D3-47CEBB332B02}"/>
              </a:ext>
            </a:extLst>
          </p:cNvPr>
          <p:cNvSpPr>
            <a:spLocks noGrp="1"/>
          </p:cNvSpPr>
          <p:nvPr>
            <p:ph type="title"/>
          </p:nvPr>
        </p:nvSpPr>
        <p:spPr/>
        <p:txBody>
          <a:bodyPr>
            <a:normAutofit fontScale="90000"/>
          </a:bodyPr>
          <a:lstStyle/>
          <a:p>
            <a:br>
              <a:rPr lang="en-GB"/>
            </a:br>
            <a:r>
              <a:rPr lang="en-GB"/>
              <a:t>IS OUR WAY OF LIFE ULTIMATLY HARMING US </a:t>
            </a:r>
          </a:p>
        </p:txBody>
      </p:sp>
      <p:sp>
        <p:nvSpPr>
          <p:cNvPr id="3" name="Content Placeholder 2">
            <a:extLst>
              <a:ext uri="{FF2B5EF4-FFF2-40B4-BE49-F238E27FC236}">
                <a16:creationId xmlns:a16="http://schemas.microsoft.com/office/drawing/2014/main" id="{937AACD3-AC1F-95EE-551A-6B270B5E9D37}"/>
              </a:ext>
            </a:extLst>
          </p:cNvPr>
          <p:cNvSpPr>
            <a:spLocks noGrp="1"/>
          </p:cNvSpPr>
          <p:nvPr>
            <p:ph idx="1"/>
          </p:nvPr>
        </p:nvSpPr>
        <p:spPr>
          <a:xfrm>
            <a:off x="-1743" y="2246543"/>
            <a:ext cx="12231612" cy="4615295"/>
          </a:xfrm>
        </p:spPr>
        <p:txBody>
          <a:bodyPr vert="horz" lIns="91440" tIns="45720" rIns="91440" bIns="45720" rtlCol="0" anchor="t">
            <a:normAutofit/>
          </a:bodyPr>
          <a:lstStyle/>
          <a:p>
            <a:pPr marL="342900" indent="-342900">
              <a:buFont typeface="Arial" panose="020B0604020202020204" pitchFamily="34" charset="0"/>
              <a:buChar char="•"/>
            </a:pPr>
            <a:r>
              <a:rPr lang="en-GB"/>
              <a:t>Seyle states: "Most of our tensions and frustrations stem from compulsive needs to act the role of someone we are not " (Selye 1936)</a:t>
            </a:r>
          </a:p>
          <a:p>
            <a:pPr marL="342900" indent="-342900">
              <a:buFont typeface="Arial" panose="020B0604020202020204" pitchFamily="34" charset="0"/>
              <a:buChar char="•"/>
            </a:pPr>
            <a:r>
              <a:rPr lang="en-GB"/>
              <a:t>Sinha said: "We humans are very good at facing a challenge, solving a situation......we are wired to respond to stress and remove it.... but life has become more complex and many situations don't have simple answers" ( Sinha 2025)</a:t>
            </a:r>
          </a:p>
          <a:p>
            <a:pPr marL="342900" indent="-342900">
              <a:buFont typeface="Arial" panose="020B0604020202020204" pitchFamily="34" charset="0"/>
              <a:buChar char="•"/>
            </a:pPr>
            <a:r>
              <a:rPr lang="en-GB"/>
              <a:t>Mate suggests: " The research literature has identified three factors that universally lead to stress; uncertainty​; the lack of information and the loss of  control" ( Mate 2003) </a:t>
            </a:r>
          </a:p>
          <a:p>
            <a:pPr marL="342900" indent="-342900">
              <a:buFont typeface="Arial" panose="020B0604020202020204" pitchFamily="34" charset="0"/>
              <a:buChar char="•"/>
            </a:pPr>
            <a:r>
              <a:rPr lang="en-GB"/>
              <a:t>Mate said of stress: The salient stressors in the lives of most human beings- at least in the industrial world- are emotional. Just like laboratory animals unable to escape, people find themselves trapped in lifestyles and emotional patterns inimical to their health." </a:t>
            </a:r>
          </a:p>
          <a:p>
            <a:endParaRPr lang="en-GB"/>
          </a:p>
        </p:txBody>
      </p:sp>
    </p:spTree>
    <p:extLst>
      <p:ext uri="{BB962C8B-B14F-4D97-AF65-F5344CB8AC3E}">
        <p14:creationId xmlns:p14="http://schemas.microsoft.com/office/powerpoint/2010/main" val="864648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3B470-1697-9DE2-DE62-9E433C123530}"/>
              </a:ext>
            </a:extLst>
          </p:cNvPr>
          <p:cNvSpPr>
            <a:spLocks noGrp="1"/>
          </p:cNvSpPr>
          <p:nvPr>
            <p:ph type="title"/>
          </p:nvPr>
        </p:nvSpPr>
        <p:spPr>
          <a:xfrm>
            <a:off x="484552" y="365125"/>
            <a:ext cx="10869248" cy="1570831"/>
          </a:xfrm>
        </p:spPr>
        <p:txBody>
          <a:bodyPr>
            <a:normAutofit/>
          </a:bodyPr>
          <a:lstStyle/>
          <a:p>
            <a:r>
              <a:rPr lang="en-GB"/>
              <a:t>FACTS AND FIGURES UK 2025</a:t>
            </a:r>
          </a:p>
        </p:txBody>
      </p:sp>
      <p:graphicFrame>
        <p:nvGraphicFramePr>
          <p:cNvPr id="5" name="Content Placeholder 2">
            <a:extLst>
              <a:ext uri="{FF2B5EF4-FFF2-40B4-BE49-F238E27FC236}">
                <a16:creationId xmlns:a16="http://schemas.microsoft.com/office/drawing/2014/main" id="{3E7296BC-D65B-00EF-36B0-309E09A19105}"/>
              </a:ext>
            </a:extLst>
          </p:cNvPr>
          <p:cNvGraphicFramePr>
            <a:graphicFrameLocks noGrp="1"/>
          </p:cNvGraphicFramePr>
          <p:nvPr>
            <p:ph idx="1"/>
            <p:extLst>
              <p:ext uri="{D42A27DB-BD31-4B8C-83A1-F6EECF244321}">
                <p14:modId xmlns:p14="http://schemas.microsoft.com/office/powerpoint/2010/main" val="1079162550"/>
              </p:ext>
            </p:extLst>
          </p:nvPr>
        </p:nvGraphicFramePr>
        <p:xfrm>
          <a:off x="229263" y="25228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2553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24E59-D8EC-098B-C569-8A07FA20FB40}"/>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200"/>
              <a:t>CHRONIC STRESS WHAT IS IT?</a:t>
            </a:r>
          </a:p>
        </p:txBody>
      </p:sp>
      <p:grpSp>
        <p:nvGrpSpPr>
          <p:cNvPr id="1037" name="Group 1036">
            <a:extLst>
              <a:ext uri="{FF2B5EF4-FFF2-40B4-BE49-F238E27FC236}">
                <a16:creationId xmlns:a16="http://schemas.microsoft.com/office/drawing/2014/main" id="{0EB82B4C-9249-4CFC-A372-7B0FF5E36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5226"/>
            <a:ext cx="3048003" cy="2292774"/>
            <a:chOff x="6096002" y="-9073"/>
            <a:chExt cx="6095998" cy="6867073"/>
          </a:xfrm>
        </p:grpSpPr>
        <p:sp>
          <p:nvSpPr>
            <p:cNvPr id="1038" name="Rectangle 1037">
              <a:extLst>
                <a:ext uri="{FF2B5EF4-FFF2-40B4-BE49-F238E27FC236}">
                  <a16:creationId xmlns:a16="http://schemas.microsoft.com/office/drawing/2014/main" id="{41B9437E-0974-4AB4-8491-D8BDD841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DCB975E-33D1-4FB0-AA40-C2250AA66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Stress and the Brain - Let's Talk Science">
            <a:extLst>
              <a:ext uri="{FF2B5EF4-FFF2-40B4-BE49-F238E27FC236}">
                <a16:creationId xmlns:a16="http://schemas.microsoft.com/office/drawing/2014/main" id="{99E1DBAA-CCF2-50D1-AE95-CD295D2639F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450243" y="746026"/>
            <a:ext cx="7908176" cy="5359020"/>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a:extLst>
              <a:ext uri="{FF2B5EF4-FFF2-40B4-BE49-F238E27FC236}">
                <a16:creationId xmlns:a16="http://schemas.microsoft.com/office/drawing/2014/main" id="{999984C8-AAC9-81E7-FCB7-D87B5C0AD081}"/>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9302796" y="10564468"/>
            <a:ext cx="2057400" cy="2057400"/>
          </a:xfrm>
          <a:prstGeom prst="ellipse">
            <a:avLst/>
          </a:prstGeom>
        </p:spPr>
      </p:pic>
    </p:spTree>
    <p:extLst>
      <p:ext uri="{BB962C8B-B14F-4D97-AF65-F5344CB8AC3E}">
        <p14:creationId xmlns:p14="http://schemas.microsoft.com/office/powerpoint/2010/main" val="2018022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5C8041AD-0A28-47FA-8BFF-56BAAA246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AF184-7E46-A7A5-6A2E-6B971083954A}"/>
              </a:ext>
            </a:extLst>
          </p:cNvPr>
          <p:cNvSpPr>
            <a:spLocks noGrp="1"/>
          </p:cNvSpPr>
          <p:nvPr>
            <p:ph type="title"/>
          </p:nvPr>
        </p:nvSpPr>
        <p:spPr>
          <a:xfrm>
            <a:off x="484553" y="397275"/>
            <a:ext cx="5216531" cy="3761257"/>
          </a:xfrm>
        </p:spPr>
        <p:txBody>
          <a:bodyPr vert="horz" lIns="91440" tIns="45720" rIns="91440" bIns="45720" rtlCol="0" anchor="ctr">
            <a:normAutofit/>
          </a:bodyPr>
          <a:lstStyle/>
          <a:p>
            <a:r>
              <a:rPr lang="en-US"/>
              <a:t>WHAT ARE STRESSORS </a:t>
            </a:r>
          </a:p>
        </p:txBody>
      </p:sp>
      <p:grpSp>
        <p:nvGrpSpPr>
          <p:cNvPr id="2061" name="Group 2060">
            <a:extLst>
              <a:ext uri="{FF2B5EF4-FFF2-40B4-BE49-F238E27FC236}">
                <a16:creationId xmlns:a16="http://schemas.microsoft.com/office/drawing/2014/main" id="{3409BBD1-8A75-44DA-88E2-3A70470322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73946"/>
            <a:ext cx="6095998" cy="2284054"/>
            <a:chOff x="6096002" y="-9073"/>
            <a:chExt cx="6095998" cy="6867073"/>
          </a:xfrm>
        </p:grpSpPr>
        <p:sp>
          <p:nvSpPr>
            <p:cNvPr id="2062" name="Rectangle 2061">
              <a:extLst>
                <a:ext uri="{FF2B5EF4-FFF2-40B4-BE49-F238E27FC236}">
                  <a16:creationId xmlns:a16="http://schemas.microsoft.com/office/drawing/2014/main" id="{957EEA50-86F1-415A-8F6B-829E2272B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707547F-6B3D-4540-808D-410C9EE34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5 reasons why modern life causes stress (and what to do about it) — The  Skill Collective">
            <a:extLst>
              <a:ext uri="{FF2B5EF4-FFF2-40B4-BE49-F238E27FC236}">
                <a16:creationId xmlns:a16="http://schemas.microsoft.com/office/drawing/2014/main" id="{DFF2CDCC-722F-23D5-7D50-6401C75241E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501257" y="703788"/>
            <a:ext cx="5206190" cy="5206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2705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8" name="Rectangle 6157">
            <a:extLst>
              <a:ext uri="{FF2B5EF4-FFF2-40B4-BE49-F238E27FC236}">
                <a16:creationId xmlns:a16="http://schemas.microsoft.com/office/drawing/2014/main" id="{26811A6C-040C-4C5A-8FF3-63EC6CC40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0" name="Group 6159">
            <a:extLst>
              <a:ext uri="{FF2B5EF4-FFF2-40B4-BE49-F238E27FC236}">
                <a16:creationId xmlns:a16="http://schemas.microsoft.com/office/drawing/2014/main" id="{7FC27906-3491-4D48-A4BD-F9C88381A3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7279"/>
            <a:ext cx="6095998" cy="2290721"/>
            <a:chOff x="6095998" y="-9073"/>
            <a:chExt cx="6096002" cy="6867073"/>
          </a:xfrm>
        </p:grpSpPr>
        <p:sp>
          <p:nvSpPr>
            <p:cNvPr id="6156" name="Rectangle 6155">
              <a:extLst>
                <a:ext uri="{FF2B5EF4-FFF2-40B4-BE49-F238E27FC236}">
                  <a16:creationId xmlns:a16="http://schemas.microsoft.com/office/drawing/2014/main" id="{A1C35472-1DEA-4BA5-81A5-28525E1D5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1D8634E4-D3C6-4641-9894-E7A37348B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8" y="-9073"/>
              <a:ext cx="6095998" cy="6858002"/>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9" name="Rectangle 6158">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44862-F6E4-DC7F-2EA2-69B4A41D3C37}"/>
              </a:ext>
            </a:extLst>
          </p:cNvPr>
          <p:cNvSpPr>
            <a:spLocks noGrp="1"/>
          </p:cNvSpPr>
          <p:nvPr>
            <p:ph type="title"/>
          </p:nvPr>
        </p:nvSpPr>
        <p:spPr>
          <a:xfrm>
            <a:off x="484554" y="397275"/>
            <a:ext cx="5230446" cy="3761257"/>
          </a:xfrm>
        </p:spPr>
        <p:txBody>
          <a:bodyPr vert="horz" lIns="91440" tIns="45720" rIns="91440" bIns="45720" rtlCol="0" anchor="ctr">
            <a:normAutofit fontScale="90000"/>
          </a:bodyPr>
          <a:lstStyle/>
          <a:p>
            <a:r>
              <a:rPr lang="en-US"/>
              <a:t>BRAIN AND BODY RESPONSES AND SYMPTOMS </a:t>
            </a:r>
          </a:p>
        </p:txBody>
      </p:sp>
      <p:pic>
        <p:nvPicPr>
          <p:cNvPr id="6146" name="Picture 2" descr="Body Signals: Stress | Greensboro Chiropractic">
            <a:extLst>
              <a:ext uri="{FF2B5EF4-FFF2-40B4-BE49-F238E27FC236}">
                <a16:creationId xmlns:a16="http://schemas.microsoft.com/office/drawing/2014/main" id="{DA5D04AE-C544-4FD8-4234-DE2A1090500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935373" y="714895"/>
            <a:ext cx="4360984" cy="572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188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5D43D-EAA1-72E9-4A38-B3CBDA7A13E1}"/>
              </a:ext>
            </a:extLst>
          </p:cNvPr>
          <p:cNvSpPr>
            <a:spLocks noGrp="1"/>
          </p:cNvSpPr>
          <p:nvPr>
            <p:ph type="title"/>
          </p:nvPr>
        </p:nvSpPr>
        <p:spPr/>
        <p:txBody>
          <a:bodyPr/>
          <a:lstStyle/>
          <a:p>
            <a:r>
              <a:rPr lang="en-GB"/>
              <a:t>CURRENT TREATMENTS</a:t>
            </a:r>
          </a:p>
        </p:txBody>
      </p:sp>
      <p:sp>
        <p:nvSpPr>
          <p:cNvPr id="3" name="Content Placeholder 2">
            <a:extLst>
              <a:ext uri="{FF2B5EF4-FFF2-40B4-BE49-F238E27FC236}">
                <a16:creationId xmlns:a16="http://schemas.microsoft.com/office/drawing/2014/main" id="{1946C5B7-57DA-E273-95EB-700544DAAE7D}"/>
              </a:ext>
            </a:extLst>
          </p:cNvPr>
          <p:cNvSpPr>
            <a:spLocks noGrp="1"/>
          </p:cNvSpPr>
          <p:nvPr>
            <p:ph idx="1"/>
          </p:nvPr>
        </p:nvSpPr>
        <p:spPr/>
        <p:txBody>
          <a:bodyPr vert="horz" lIns="91440" tIns="45720" rIns="91440" bIns="45720" rtlCol="0" anchor="t">
            <a:normAutofit/>
          </a:bodyPr>
          <a:lstStyle/>
          <a:p>
            <a:pPr marL="342900" indent="-342900">
              <a:buChar char="•"/>
            </a:pPr>
            <a:endParaRPr lang="en-GB"/>
          </a:p>
          <a:p>
            <a:pPr marL="342900" indent="-342900">
              <a:buChar char="•"/>
            </a:pPr>
            <a:r>
              <a:rPr lang="en-GB"/>
              <a:t>MEDICATION: Sedatives, antidepressants and anti-anxiety medicines</a:t>
            </a:r>
          </a:p>
          <a:p>
            <a:pPr marL="342900" indent="-342900">
              <a:buChar char="•"/>
            </a:pPr>
            <a:r>
              <a:rPr lang="en-GB"/>
              <a:t>THERAPY: Cognitive behavioural therapy  (CBT), EMDR, hypnosis and integrative therapy </a:t>
            </a:r>
          </a:p>
          <a:p>
            <a:pPr marL="342900" indent="-342900">
              <a:buChar char="•"/>
            </a:pPr>
            <a:r>
              <a:rPr lang="en-GB"/>
              <a:t>LIFESTYLE CHANGES: Exercise, diet, sleep, time management, spending time outside</a:t>
            </a:r>
          </a:p>
          <a:p>
            <a:pPr marL="342900" indent="-342900">
              <a:buChar char="•"/>
            </a:pPr>
            <a:r>
              <a:rPr lang="en-GB"/>
              <a:t>ALERNATIVE THERAPIES: Herbal remedies, acupuncture, martial arts and aromatherapy </a:t>
            </a:r>
          </a:p>
          <a:p>
            <a:pPr marL="342900" indent="-342900">
              <a:buChar char="•"/>
            </a:pPr>
            <a:r>
              <a:rPr lang="en-GB"/>
              <a:t>All of these are about change both internal and external </a:t>
            </a:r>
          </a:p>
          <a:p>
            <a:pPr marL="342900" indent="-342900">
              <a:buChar char="•"/>
            </a:pPr>
            <a:endParaRPr lang="en-GB"/>
          </a:p>
          <a:p>
            <a:pPr marL="342900" indent="-342900">
              <a:buChar char="•"/>
            </a:pPr>
            <a:endParaRPr lang="en-GB"/>
          </a:p>
          <a:p>
            <a:pPr marL="342900" indent="-342900">
              <a:buChar char="•"/>
            </a:pPr>
            <a:endParaRPr lang="en-GB"/>
          </a:p>
          <a:p>
            <a:pPr marL="342900" indent="-342900">
              <a:buChar char="•"/>
            </a:pPr>
            <a:endParaRPr lang="en-GB"/>
          </a:p>
          <a:p>
            <a:endParaRPr lang="en-GB"/>
          </a:p>
        </p:txBody>
      </p:sp>
    </p:spTree>
    <p:extLst>
      <p:ext uri="{BB962C8B-B14F-4D97-AF65-F5344CB8AC3E}">
        <p14:creationId xmlns:p14="http://schemas.microsoft.com/office/powerpoint/2010/main" val="3271472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5DE40-1A62-A8A1-6784-F651544E6203}"/>
              </a:ext>
            </a:extLst>
          </p:cNvPr>
          <p:cNvSpPr>
            <a:spLocks noGrp="1"/>
          </p:cNvSpPr>
          <p:nvPr>
            <p:ph type="title"/>
          </p:nvPr>
        </p:nvSpPr>
        <p:spPr/>
        <p:txBody>
          <a:bodyPr/>
          <a:lstStyle/>
          <a:p>
            <a:r>
              <a:rPr lang="en-GB"/>
              <a:t>THEORETICAL PERSPECTIVES </a:t>
            </a:r>
          </a:p>
        </p:txBody>
      </p:sp>
      <p:sp>
        <p:nvSpPr>
          <p:cNvPr id="3" name="Content Placeholder 2">
            <a:extLst>
              <a:ext uri="{FF2B5EF4-FFF2-40B4-BE49-F238E27FC236}">
                <a16:creationId xmlns:a16="http://schemas.microsoft.com/office/drawing/2014/main" id="{2818AC8F-4A16-C975-A927-F1C8DB354AF3}"/>
              </a:ext>
            </a:extLst>
          </p:cNvPr>
          <p:cNvSpPr>
            <a:spLocks noGrp="1"/>
          </p:cNvSpPr>
          <p:nvPr>
            <p:ph idx="1"/>
          </p:nvPr>
        </p:nvSpPr>
        <p:spPr/>
        <p:txBody>
          <a:bodyPr vert="horz" lIns="91440" tIns="45720" rIns="91440" bIns="45720" rtlCol="0" anchor="t">
            <a:normAutofit/>
          </a:bodyPr>
          <a:lstStyle/>
          <a:p>
            <a:pPr marL="342900" indent="-342900">
              <a:buFont typeface="Arial"/>
              <a:buChar char="•"/>
            </a:pPr>
            <a:r>
              <a:rPr lang="en-GB"/>
              <a:t>Stress Response Theory : Seyles general adaptation syndrome </a:t>
            </a:r>
          </a:p>
          <a:p>
            <a:pPr marL="342900" indent="-342900">
              <a:buFont typeface="Arial"/>
              <a:buChar char="•"/>
            </a:pPr>
            <a:r>
              <a:rPr lang="en-GB"/>
              <a:t>Cognitive Appraisal Theory : Lazarus and </a:t>
            </a:r>
            <a:r>
              <a:rPr lang="en-GB" err="1"/>
              <a:t>Folkmsn</a:t>
            </a:r>
            <a:r>
              <a:rPr lang="en-GB"/>
              <a:t> based around demands and resources</a:t>
            </a:r>
          </a:p>
          <a:p>
            <a:pPr marL="342900" indent="-342900">
              <a:buFont typeface="Arial"/>
              <a:buChar char="•"/>
            </a:pPr>
            <a:r>
              <a:rPr lang="en-GB"/>
              <a:t>Transactional Model of Stress and Coping: Lazarus and Folkman in this stress is seen as a process </a:t>
            </a:r>
          </a:p>
          <a:p>
            <a:pPr marL="342900" indent="-342900">
              <a:buFont typeface="Arial"/>
              <a:buChar char="•"/>
            </a:pPr>
            <a:r>
              <a:rPr lang="en-GB"/>
              <a:t>Person – Environment Fit Theory: Lawton suggests that physical and social and person are linked and shape each other stress occurs when their is an incompatibility </a:t>
            </a:r>
          </a:p>
          <a:p>
            <a:endParaRPr lang="en-GB"/>
          </a:p>
        </p:txBody>
      </p:sp>
    </p:spTree>
    <p:extLst>
      <p:ext uri="{BB962C8B-B14F-4D97-AF65-F5344CB8AC3E}">
        <p14:creationId xmlns:p14="http://schemas.microsoft.com/office/powerpoint/2010/main" val="1976889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6A40-C307-623D-9EBB-EB74F15D08D5}"/>
              </a:ext>
            </a:extLst>
          </p:cNvPr>
          <p:cNvSpPr>
            <a:spLocks noGrp="1"/>
          </p:cNvSpPr>
          <p:nvPr>
            <p:ph type="title"/>
          </p:nvPr>
        </p:nvSpPr>
        <p:spPr/>
        <p:txBody>
          <a:bodyPr/>
          <a:lstStyle/>
          <a:p>
            <a:r>
              <a:rPr lang="en-GB"/>
              <a:t>THEORECTICAL PERSPECTIVES </a:t>
            </a:r>
          </a:p>
        </p:txBody>
      </p:sp>
      <p:sp>
        <p:nvSpPr>
          <p:cNvPr id="3" name="Content Placeholder 2">
            <a:extLst>
              <a:ext uri="{FF2B5EF4-FFF2-40B4-BE49-F238E27FC236}">
                <a16:creationId xmlns:a16="http://schemas.microsoft.com/office/drawing/2014/main" id="{F8927B02-C85A-33D1-AED4-846728B3E7DF}"/>
              </a:ext>
            </a:extLst>
          </p:cNvPr>
          <p:cNvSpPr>
            <a:spLocks noGrp="1"/>
          </p:cNvSpPr>
          <p:nvPr>
            <p:ph idx="1"/>
          </p:nvPr>
        </p:nvSpPr>
        <p:spPr/>
        <p:txBody>
          <a:bodyPr vert="horz" lIns="91440" tIns="45720" rIns="91440" bIns="45720" rtlCol="0" anchor="t">
            <a:normAutofit/>
          </a:bodyPr>
          <a:lstStyle/>
          <a:p>
            <a:r>
              <a:rPr lang="en-GB"/>
              <a:t>Leap forward to 2018 a new theory or perspective that offers insight not previously examined:</a:t>
            </a:r>
          </a:p>
          <a:p>
            <a:endParaRPr lang="en-GB"/>
          </a:p>
          <a:p>
            <a:pPr algn="ctr"/>
            <a:r>
              <a:rPr lang="en-GB" b="1" u="sng"/>
              <a:t>Generalised Unsafety Theory of stress  or GUTS </a:t>
            </a:r>
          </a:p>
          <a:p>
            <a:endParaRPr lang="en-GB"/>
          </a:p>
          <a:p>
            <a:r>
              <a:rPr lang="en-GB"/>
              <a:t>The theory being that stress is not just environment nor indeed personal response neither of these appeared to fully explain the link between ill health and stress instead this theory states that chronic stress is in fact a built in unconscious response to feeling unsafe </a:t>
            </a:r>
          </a:p>
          <a:p>
            <a:endParaRPr lang="en-GB"/>
          </a:p>
          <a:p>
            <a:endParaRPr lang="en-GB"/>
          </a:p>
        </p:txBody>
      </p:sp>
    </p:spTree>
    <p:extLst>
      <p:ext uri="{BB962C8B-B14F-4D97-AF65-F5344CB8AC3E}">
        <p14:creationId xmlns:p14="http://schemas.microsoft.com/office/powerpoint/2010/main" val="2463225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C380-A482-1934-31D8-8FD108B3F78A}"/>
              </a:ext>
            </a:extLst>
          </p:cNvPr>
          <p:cNvSpPr>
            <a:spLocks noGrp="1"/>
          </p:cNvSpPr>
          <p:nvPr>
            <p:ph type="title"/>
          </p:nvPr>
        </p:nvSpPr>
        <p:spPr>
          <a:xfrm>
            <a:off x="783316" y="528088"/>
            <a:ext cx="10869248" cy="1687513"/>
          </a:xfrm>
        </p:spPr>
        <p:txBody>
          <a:bodyPr>
            <a:normAutofit fontScale="90000"/>
          </a:bodyPr>
          <a:lstStyle/>
          <a:p>
            <a:r>
              <a:rPr lang="en-GB"/>
              <a:t>WHAT OTHER FORMS OF THERAPY COULD BE EXPLORED AS TREATMENTS FOR CHRONIC STRESS</a:t>
            </a:r>
          </a:p>
        </p:txBody>
      </p:sp>
      <p:sp>
        <p:nvSpPr>
          <p:cNvPr id="3" name="Content Placeholder 2">
            <a:extLst>
              <a:ext uri="{FF2B5EF4-FFF2-40B4-BE49-F238E27FC236}">
                <a16:creationId xmlns:a16="http://schemas.microsoft.com/office/drawing/2014/main" id="{8F5B9A7E-C5F2-87AB-B961-2D1B3CDD4BEF}"/>
              </a:ext>
            </a:extLst>
          </p:cNvPr>
          <p:cNvSpPr>
            <a:spLocks noGrp="1"/>
          </p:cNvSpPr>
          <p:nvPr>
            <p:ph idx="1"/>
          </p:nvPr>
        </p:nvSpPr>
        <p:spPr/>
        <p:txBody>
          <a:bodyPr/>
          <a:lstStyle/>
          <a:p>
            <a:r>
              <a:rPr lang="en-GB"/>
              <a:t>PERSON CENTRED THERAPY : Includes concepts such as congruence, empathy and unconditional positive regard. At its core is the belief in client autonomy and the client being the expert on themselves.  </a:t>
            </a:r>
          </a:p>
          <a:p>
            <a:r>
              <a:rPr lang="en-GB"/>
              <a:t>RELATIONAL / INTEGRATIVE THERAPY : Believes that healing takes place for an individual through their relationships and connections with others </a:t>
            </a:r>
          </a:p>
          <a:p>
            <a:r>
              <a:rPr lang="en-GB"/>
              <a:t>GESTALT THERAPY: Theorises that the human mind perceives the world in patterns or systems and in order to heal an individual needs to understand these patterns and systems or fields as they are termed in Gestalt </a:t>
            </a:r>
          </a:p>
        </p:txBody>
      </p:sp>
    </p:spTree>
    <p:extLst>
      <p:ext uri="{BB962C8B-B14F-4D97-AF65-F5344CB8AC3E}">
        <p14:creationId xmlns:p14="http://schemas.microsoft.com/office/powerpoint/2010/main" val="2334504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69B8F-42AF-1D67-4FEB-401664E8933D}"/>
              </a:ext>
            </a:extLst>
          </p:cNvPr>
          <p:cNvSpPr>
            <a:spLocks noGrp="1"/>
          </p:cNvSpPr>
          <p:nvPr>
            <p:ph type="title"/>
          </p:nvPr>
        </p:nvSpPr>
        <p:spPr/>
        <p:txBody>
          <a:bodyPr/>
          <a:lstStyle/>
          <a:p>
            <a:r>
              <a:rPr lang="en-GB"/>
              <a:t>CLOSING TASK </a:t>
            </a:r>
          </a:p>
        </p:txBody>
      </p:sp>
      <p:sp>
        <p:nvSpPr>
          <p:cNvPr id="3" name="Content Placeholder 2">
            <a:extLst>
              <a:ext uri="{FF2B5EF4-FFF2-40B4-BE49-F238E27FC236}">
                <a16:creationId xmlns:a16="http://schemas.microsoft.com/office/drawing/2014/main" id="{79FD7304-4EFD-DF8F-5975-800280246451}"/>
              </a:ext>
            </a:extLst>
          </p:cNvPr>
          <p:cNvSpPr>
            <a:spLocks noGrp="1"/>
          </p:cNvSpPr>
          <p:nvPr>
            <p:ph idx="1"/>
          </p:nvPr>
        </p:nvSpPr>
        <p:spPr/>
        <p:txBody>
          <a:bodyPr vert="horz" lIns="91440" tIns="45720" rIns="91440" bIns="45720" rtlCol="0" anchor="t">
            <a:normAutofit/>
          </a:bodyPr>
          <a:lstStyle/>
          <a:p>
            <a:r>
              <a:rPr lang="en-GB"/>
              <a:t>               </a:t>
            </a:r>
            <a:br>
              <a:rPr lang="en-GB"/>
            </a:br>
            <a:endParaRPr lang="en-GB"/>
          </a:p>
          <a:p>
            <a:r>
              <a:rPr lang="en-GB"/>
              <a:t>                                                     YOU MUST LEARN TO LET GO </a:t>
            </a:r>
          </a:p>
          <a:p>
            <a:r>
              <a:rPr lang="en-GB"/>
              <a:t>                                                      RELEASE THE </a:t>
            </a:r>
            <a:r>
              <a:rPr lang="en-GB" err="1"/>
              <a:t>STrESS</a:t>
            </a:r>
            <a:r>
              <a:rPr lang="en-GB"/>
              <a:t> </a:t>
            </a:r>
          </a:p>
          <a:p>
            <a:r>
              <a:rPr lang="en-GB"/>
              <a:t>                                                      YOU WERE NEVER IN. CONTROL ANYWAY </a:t>
            </a:r>
          </a:p>
          <a:p>
            <a:endParaRPr lang="en-GB"/>
          </a:p>
          <a:p>
            <a:r>
              <a:rPr lang="en-GB"/>
              <a:t>                                                                STEVE MARABOLI </a:t>
            </a:r>
          </a:p>
        </p:txBody>
      </p:sp>
    </p:spTree>
    <p:extLst>
      <p:ext uri="{BB962C8B-B14F-4D97-AF65-F5344CB8AC3E}">
        <p14:creationId xmlns:p14="http://schemas.microsoft.com/office/powerpoint/2010/main" val="2828177080"/>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2825085cf5f6b2e6a483360ac92e24fd">
  <xsd:schema xmlns:xsd="http://www.w3.org/2001/XMLSchema" xmlns:xs="http://www.w3.org/2001/XMLSchema" xmlns:p="http://schemas.microsoft.com/office/2006/metadata/properties" xmlns:ns3="0085e1a2-9cbf-4b92-866b-21f3c89040b6" targetNamespace="http://schemas.microsoft.com/office/2006/metadata/properties" ma:root="true" ma:fieldsID="5218ca98fd3399d896889f0d4d243ad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7908953-ADEA-404B-9855-5A892FE4A3A6}">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FEA178F-1800-41E0-B212-32DEDEBF64FA}">
  <ds:schemaRefs>
    <ds:schemaRef ds:uri="http://schemas.microsoft.com/sharepoint/v3/contenttype/forms"/>
  </ds:schemaRefs>
</ds:datastoreItem>
</file>

<file path=customXml/itemProps3.xml><?xml version="1.0" encoding="utf-8"?>
<ds:datastoreItem xmlns:ds="http://schemas.openxmlformats.org/officeDocument/2006/customXml" ds:itemID="{159673F1-F9DF-4CE9-86A0-E35018AF28A9}">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MatrixVTI</vt:lpstr>
      <vt:lpstr>Chronic                    A State of    stress                       Mind               </vt:lpstr>
      <vt:lpstr> WHAT I HOPE YOU TAKE AWAY </vt:lpstr>
      <vt:lpstr> IS OUR WAY OF LIFE ULTIMATLY HARMING US </vt:lpstr>
      <vt:lpstr>FACTS AND FIGURES UK 2025</vt:lpstr>
      <vt:lpstr>CHRONIC STRESS WHAT IS IT?</vt:lpstr>
      <vt:lpstr>WHAT ARE STRESSORS </vt:lpstr>
      <vt:lpstr>BRAIN AND BODY RESPONSES AND SYMPTOMS </vt:lpstr>
      <vt:lpstr>CURRENT TREATMENTS</vt:lpstr>
      <vt:lpstr>THEORETICAL PERSPECTIVES </vt:lpstr>
      <vt:lpstr>THEORECTICAL PERSPECTIVES </vt:lpstr>
      <vt:lpstr>WHAT OTHER FORMS OF THERAPY COULD BE EXPLORED AS TREATMENTS FOR CHRONIC STRESS</vt:lpstr>
      <vt:lpstr>CLOSING TASK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cp:revision>
  <dcterms:created xsi:type="dcterms:W3CDTF">2024-12-26T11:12:32Z</dcterms:created>
  <dcterms:modified xsi:type="dcterms:W3CDTF">2025-03-11T08:15:18Z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