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63" r:id="rId5"/>
    <p:sldId id="258" r:id="rId6"/>
    <p:sldId id="259" r:id="rId7"/>
    <p:sldId id="264"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82"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3-29T14:09:55.24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E2FE8-CFC2-4B61-9951-A421EEF99B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33FC9C-245F-466E-B68E-6593DA110B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139BD3-EBC0-4CC5-BD2B-BDC1A346A0F0}"/>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FD32DEF7-65FF-46A8-9674-D6C93EF88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58867-9C62-4E02-8E8E-25458BF2AC02}"/>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397849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57100-F43A-4B96-86BD-FAED937C73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D81C1E-531F-4219-89F8-A108698B9B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C2885F-AB29-4424-AEA5-A602D0A7AE21}"/>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BC892DB2-2006-4A9C-AF85-9B7F9AB26D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77462-0337-42C9-92D2-0C12D59400E9}"/>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3251802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FA36-5ECA-4A67-9096-EA1BFA5CB0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72BC30-D602-4979-A2F8-BAB7F8A00B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A04931-3FF7-4105-8B73-C109354BC313}"/>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089A8521-160E-4D9F-82CA-CD8A09EC4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5BBD0-2DAB-480E-90E2-D5D93FA54627}"/>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4198377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D3C65-6A6B-4F22-B37A-56CE61E354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A37F76-26E1-40E5-A249-29BC609193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3387C5-28DB-413F-9A8D-D8726F6F12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34CB68-9B0F-49F4-A057-508117356788}"/>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6" name="Footer Placeholder 5">
            <a:extLst>
              <a:ext uri="{FF2B5EF4-FFF2-40B4-BE49-F238E27FC236}">
                <a16:creationId xmlns:a16="http://schemas.microsoft.com/office/drawing/2014/main" id="{9B35282D-A8A9-4B30-BFC2-1869626A4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4E2FCB-80D5-4A10-AA44-E6CEF8F77F0C}"/>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3172980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551D5-35C6-4028-A5B1-BF921E84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A3641B-AE25-4AFD-BC17-BBC576A648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93647D-D36D-4D11-A572-1CE28378DB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496A6F-5EC6-4106-9A6A-B675DEB01F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9EC2CE-3DBA-40B0-A950-F5AF1CC469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C93288-E62A-4E85-82D5-F45D687BF89F}"/>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8" name="Footer Placeholder 7">
            <a:extLst>
              <a:ext uri="{FF2B5EF4-FFF2-40B4-BE49-F238E27FC236}">
                <a16:creationId xmlns:a16="http://schemas.microsoft.com/office/drawing/2014/main" id="{897308F6-EE60-4913-B1CC-0D15DDD40B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A74719-E940-4070-82B4-8A262C60B758}"/>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4148408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7729-58F2-48B7-B524-C60F16BB9C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69FCEA-15C1-4610-93FC-E8E5B4BF8779}"/>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4" name="Footer Placeholder 3">
            <a:extLst>
              <a:ext uri="{FF2B5EF4-FFF2-40B4-BE49-F238E27FC236}">
                <a16:creationId xmlns:a16="http://schemas.microsoft.com/office/drawing/2014/main" id="{8F23109F-FD98-4B52-943B-9BD21EB083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3F877F-D512-4395-9906-FAF3201453DF}"/>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3700167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66F18F-365D-499D-B53B-C3C09A1999AC}"/>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3" name="Footer Placeholder 2">
            <a:extLst>
              <a:ext uri="{FF2B5EF4-FFF2-40B4-BE49-F238E27FC236}">
                <a16:creationId xmlns:a16="http://schemas.microsoft.com/office/drawing/2014/main" id="{4E73A042-01FE-4648-8885-9335435F27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696574-5CAB-4B18-9829-B648F8A541B5}"/>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1583551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D3B4E-3C99-432F-8457-BCDCA64760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6F8726-DCA5-4324-B2B3-8618A65338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59729-0E1C-46A5-BA9E-DA8A00B28F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8ECDE-56B4-4560-949E-59C49345315C}"/>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6" name="Footer Placeholder 5">
            <a:extLst>
              <a:ext uri="{FF2B5EF4-FFF2-40B4-BE49-F238E27FC236}">
                <a16:creationId xmlns:a16="http://schemas.microsoft.com/office/drawing/2014/main" id="{9314EEEC-0958-4668-B57D-5F116C03B5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26248-D111-4918-8336-EF68C412EF37}"/>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3669113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0CCC-926B-49AC-88A9-F04D6739B7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A2205B-B411-4EF1-B6E3-45385278B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90E359-D13D-4A56-81B8-396932D18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EC42CD-B2E2-49C3-BFC1-790486B559EB}"/>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6" name="Footer Placeholder 5">
            <a:extLst>
              <a:ext uri="{FF2B5EF4-FFF2-40B4-BE49-F238E27FC236}">
                <a16:creationId xmlns:a16="http://schemas.microsoft.com/office/drawing/2014/main" id="{FEB70E2C-64BE-4EE9-9782-7BF7F5ECED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F9CB1F-AA14-40A3-A857-66B31D325154}"/>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199135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3DAED-6D98-4EB7-890D-76F7E8088C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56012A-0BE6-4616-B486-A202F13048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CAD5F-1052-408F-8E80-5AA791FBA37B}"/>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5C79549A-B24A-4249-96FD-534662E3D4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18CFF-BFDC-4C7B-B975-46F0CB5136DC}"/>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1330572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0288B6-A45A-4249-83D6-422F243CA4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9EE2FF-5062-4096-B94B-8CCD7A3D05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0C6EEB-66CF-42CB-A489-71E5FBB812FA}"/>
              </a:ext>
            </a:extLst>
          </p:cNvPr>
          <p:cNvSpPr>
            <a:spLocks noGrp="1"/>
          </p:cNvSpPr>
          <p:nvPr>
            <p:ph type="dt" sz="half" idx="10"/>
          </p:nvPr>
        </p:nvSpPr>
        <p:spPr/>
        <p:txBody>
          <a:body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1477E4EA-7D37-425A-9D2E-F0AA7370B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D7D50-61B8-4E0B-842F-F019E15D99B1}"/>
              </a:ext>
            </a:extLst>
          </p:cNvPr>
          <p:cNvSpPr>
            <a:spLocks noGrp="1"/>
          </p:cNvSpPr>
          <p:nvPr>
            <p:ph type="sldNum" sz="quarter" idx="12"/>
          </p:nvPr>
        </p:nvSpPr>
        <p:spPr/>
        <p:txBody>
          <a:bodyPr/>
          <a:lstStyle/>
          <a:p>
            <a:fld id="{5118AC5A-B38A-4E23-8B85-CFDCDFB83485}" type="slidenum">
              <a:rPr lang="en-GB" smtClean="0"/>
              <a:t>‹#›</a:t>
            </a:fld>
            <a:endParaRPr lang="en-GB"/>
          </a:p>
        </p:txBody>
      </p:sp>
    </p:spTree>
    <p:extLst>
      <p:ext uri="{BB962C8B-B14F-4D97-AF65-F5344CB8AC3E}">
        <p14:creationId xmlns:p14="http://schemas.microsoft.com/office/powerpoint/2010/main" val="2781715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684C8C-9772-476D-AE1C-DF7F78FF67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F70ECA-AAF0-4A6B-A66C-A2E5F707D0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7D735-7083-411E-BB8B-021FDC447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7E9FA1-9864-4B53-AB11-C231AA943BC3}" type="datetimeFigureOut">
              <a:rPr lang="en-GB" smtClean="0"/>
              <a:t>30/03/2022</a:t>
            </a:fld>
            <a:endParaRPr lang="en-GB"/>
          </a:p>
        </p:txBody>
      </p:sp>
      <p:sp>
        <p:nvSpPr>
          <p:cNvPr id="5" name="Footer Placeholder 4">
            <a:extLst>
              <a:ext uri="{FF2B5EF4-FFF2-40B4-BE49-F238E27FC236}">
                <a16:creationId xmlns:a16="http://schemas.microsoft.com/office/drawing/2014/main" id="{09371E53-EDE9-49A5-8D5D-CF26EC8C5F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EB35D2-A8DB-4D36-903A-639AD4A008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18AC5A-B38A-4E23-8B85-CFDCDFB83485}" type="slidenum">
              <a:rPr lang="en-GB" smtClean="0"/>
              <a:t>‹#›</a:t>
            </a:fld>
            <a:endParaRPr lang="en-GB"/>
          </a:p>
        </p:txBody>
      </p:sp>
    </p:spTree>
    <p:extLst>
      <p:ext uri="{BB962C8B-B14F-4D97-AF65-F5344CB8AC3E}">
        <p14:creationId xmlns:p14="http://schemas.microsoft.com/office/powerpoint/2010/main" val="3694048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hyperlink" Target="https://www.techtarget.com/searchcio/tip/Free-proof-of-concept-templates-for-the-CIO"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customXml" Target="../ink/ink1.xml"/><Relationship Id="rId4" Type="http://schemas.openxmlformats.org/officeDocument/2006/relationships/image" Target="../media/image2.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53A2B-6259-4255-9922-2A33F8CD07DF}"/>
              </a:ext>
            </a:extLst>
          </p:cNvPr>
          <p:cNvSpPr>
            <a:spLocks noGrp="1"/>
          </p:cNvSpPr>
          <p:nvPr>
            <p:ph type="ctrTitle"/>
          </p:nvPr>
        </p:nvSpPr>
        <p:spPr>
          <a:xfrm>
            <a:off x="1411458" y="3781157"/>
            <a:ext cx="9144000" cy="2387600"/>
          </a:xfrm>
        </p:spPr>
        <p:txBody>
          <a:bodyPr>
            <a:normAutofit fontScale="90000"/>
          </a:bodyPr>
          <a:lstStyle/>
          <a:p>
            <a:r>
              <a:rPr lang="en-GB" dirty="0"/>
              <a:t>Malcolm Griffith-Thomas</a:t>
            </a:r>
            <a:br>
              <a:rPr lang="en-GB" dirty="0"/>
            </a:br>
            <a:r>
              <a:rPr lang="en-GB" dirty="0"/>
              <a:t>1704210</a:t>
            </a:r>
            <a:br>
              <a:rPr lang="en-GB" dirty="0"/>
            </a:br>
            <a:r>
              <a:rPr lang="en-GB" dirty="0"/>
              <a:t>Strategies for Resilience and Prosperity</a:t>
            </a:r>
            <a:br>
              <a:rPr lang="en-GB" dirty="0"/>
            </a:br>
            <a:r>
              <a:rPr lang="en-GB" dirty="0"/>
              <a:t>Assignment 2</a:t>
            </a:r>
            <a:br>
              <a:rPr lang="en-GB" dirty="0"/>
            </a:br>
            <a:r>
              <a:rPr lang="en-GB" dirty="0"/>
              <a:t>BMSP 6006</a:t>
            </a:r>
            <a:br>
              <a:rPr lang="en-GB" dirty="0"/>
            </a:br>
            <a:r>
              <a:rPr lang="en-GB" dirty="0"/>
              <a:t>Glenn </a:t>
            </a:r>
            <a:r>
              <a:rPr lang="en-GB" dirty="0" err="1"/>
              <a:t>Behenna</a:t>
            </a:r>
            <a:endParaRPr lang="en-GB" dirty="0"/>
          </a:p>
        </p:txBody>
      </p:sp>
      <p:pic>
        <p:nvPicPr>
          <p:cNvPr id="6" name="Audio 5">
            <a:hlinkClick r:id="" action="ppaction://media"/>
            <a:extLst>
              <a:ext uri="{FF2B5EF4-FFF2-40B4-BE49-F238E27FC236}">
                <a16:creationId xmlns:a16="http://schemas.microsoft.com/office/drawing/2014/main" id="{0735493F-B292-434F-91E2-C9C79E7E47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309606"/>
      </p:ext>
    </p:extLst>
  </p:cSld>
  <p:clrMapOvr>
    <a:masterClrMapping/>
  </p:clrMapOvr>
  <mc:AlternateContent xmlns:mc="http://schemas.openxmlformats.org/markup-compatibility/2006">
    <mc:Choice xmlns:p14="http://schemas.microsoft.com/office/powerpoint/2010/main" Requires="p14">
      <p:transition spd="slow" p14:dur="2000" advTm="7713"/>
    </mc:Choice>
    <mc:Fallback>
      <p:transition spd="slow" advTm="7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CAE5A-156C-475E-84D7-A2C28E7AF3C4}"/>
              </a:ext>
            </a:extLst>
          </p:cNvPr>
          <p:cNvSpPr>
            <a:spLocks noGrp="1"/>
          </p:cNvSpPr>
          <p:nvPr>
            <p:ph type="title"/>
          </p:nvPr>
        </p:nvSpPr>
        <p:spPr>
          <a:xfrm>
            <a:off x="838200" y="327025"/>
            <a:ext cx="10515600" cy="1325563"/>
          </a:xfrm>
        </p:spPr>
        <p:txBody>
          <a:bodyPr>
            <a:normAutofit/>
          </a:bodyPr>
          <a:lstStyle/>
          <a:p>
            <a:r>
              <a:rPr lang="en-GB" sz="3600" b="1" dirty="0"/>
              <a:t>Definition of strategic management and Strategy</a:t>
            </a:r>
          </a:p>
        </p:txBody>
      </p:sp>
      <p:sp>
        <p:nvSpPr>
          <p:cNvPr id="3" name="Content Placeholder 2">
            <a:extLst>
              <a:ext uri="{FF2B5EF4-FFF2-40B4-BE49-F238E27FC236}">
                <a16:creationId xmlns:a16="http://schemas.microsoft.com/office/drawing/2014/main" id="{351D2A53-62F8-47B4-B54D-F02F7F2BB4CF}"/>
              </a:ext>
            </a:extLst>
          </p:cNvPr>
          <p:cNvSpPr>
            <a:spLocks noGrp="1"/>
          </p:cNvSpPr>
          <p:nvPr>
            <p:ph idx="1"/>
          </p:nvPr>
        </p:nvSpPr>
        <p:spPr/>
        <p:txBody>
          <a:bodyPr>
            <a:normAutofit fontScale="92500" lnSpcReduction="10000"/>
          </a:bodyPr>
          <a:lstStyle/>
          <a:p>
            <a:pPr marL="0" indent="0">
              <a:buNone/>
            </a:pPr>
            <a:r>
              <a:rPr lang="en-GB" sz="2000" b="1" u="sng" dirty="0"/>
              <a:t>What is strategic management?</a:t>
            </a:r>
          </a:p>
          <a:p>
            <a:r>
              <a:rPr lang="en-GB" sz="1700" b="0" i="0" dirty="0">
                <a:effectLst/>
                <a:latin typeface="+mj-lt"/>
              </a:rPr>
              <a:t>“Strategic management is the ongoing </a:t>
            </a:r>
            <a:r>
              <a:rPr lang="en-GB" sz="1700" b="0" i="0" dirty="0">
                <a:effectLst/>
                <a:latin typeface="+mj-lt"/>
                <a:hlinkClick r:id="rId4">
                  <a:extLst>
                    <a:ext uri="{A12FA001-AC4F-418D-AE19-62706E023703}">
                      <ahyp:hlinkClr xmlns:ahyp="http://schemas.microsoft.com/office/drawing/2018/hyperlinkcolor" val="tx"/>
                    </a:ext>
                  </a:extLst>
                </a:hlinkClick>
              </a:rPr>
              <a:t>planning, monitoring, analysis and assessment</a:t>
            </a:r>
            <a:r>
              <a:rPr lang="en-GB" sz="1700" b="0" i="0" dirty="0">
                <a:effectLst/>
                <a:latin typeface="+mj-lt"/>
              </a:rPr>
              <a:t> of all necessities an organization needs to meet its goals and objectives.” (What is Strategic Management, and Why is it Important?, 2022)</a:t>
            </a:r>
          </a:p>
          <a:p>
            <a:r>
              <a:rPr lang="en-GB" sz="1700" b="0" i="0" dirty="0">
                <a:effectLst/>
                <a:latin typeface="+mj-lt"/>
              </a:rPr>
              <a:t>Strategic management is the effective handling of a firm's resources to achieve its set objectives and goals. It involves action plans that ensure continued performance and thriving progression. A strategic management process can help guide the decisions and actions of senior executives within an organisation. (What Is Strategic Management and Why Is It Important?, 2022)</a:t>
            </a:r>
          </a:p>
          <a:p>
            <a:endParaRPr lang="en-GB" sz="1700" dirty="0">
              <a:latin typeface="+mj-lt"/>
            </a:endParaRPr>
          </a:p>
          <a:p>
            <a:endParaRPr lang="en-GB" sz="1700" dirty="0">
              <a:latin typeface="+mj-lt"/>
            </a:endParaRPr>
          </a:p>
          <a:p>
            <a:endParaRPr lang="en-GB" sz="1700" dirty="0">
              <a:latin typeface="+mj-lt"/>
            </a:endParaRPr>
          </a:p>
          <a:p>
            <a:pPr marL="0" indent="0">
              <a:buNone/>
            </a:pPr>
            <a:r>
              <a:rPr lang="en-GB" sz="1700" b="1" u="sng" dirty="0">
                <a:latin typeface="+mj-lt"/>
              </a:rPr>
              <a:t>What is the meaning of strategy?</a:t>
            </a:r>
          </a:p>
          <a:p>
            <a:r>
              <a:rPr lang="en-GB" sz="1700" b="0" i="0" dirty="0">
                <a:effectLst/>
                <a:latin typeface="+mj-lt"/>
              </a:rPr>
              <a:t> ”a long-range plan for achieving something or reaching a goal, or the skill of making such plans” (strategy, 2022)</a:t>
            </a:r>
          </a:p>
          <a:p>
            <a:r>
              <a:rPr lang="en-GB" sz="1700" b="0" i="1" dirty="0">
                <a:effectLst/>
                <a:latin typeface="+mj-lt"/>
              </a:rPr>
              <a:t>A </a:t>
            </a:r>
            <a:r>
              <a:rPr lang="en-GB" sz="1700" dirty="0">
                <a:effectLst/>
                <a:latin typeface="+mj-lt"/>
              </a:rPr>
              <a:t>business strategy </a:t>
            </a:r>
            <a:r>
              <a:rPr lang="en-GB" sz="1700" b="0" i="1" dirty="0">
                <a:effectLst/>
                <a:latin typeface="+mj-lt"/>
              </a:rPr>
              <a:t>outlines the plan of action to achieve the vision and set objectives of an organization and guides the decision-making processes to improve the company’s financial stability in a competing market.</a:t>
            </a:r>
            <a:r>
              <a:rPr lang="en-GB" sz="1700" b="0" i="0" dirty="0">
                <a:effectLst/>
                <a:latin typeface="+mj-lt"/>
              </a:rPr>
              <a:t> (What is Strategy? Definition, Components &amp; Examples Explained, 2022)</a:t>
            </a:r>
            <a:endParaRPr lang="en-GB" sz="1700" dirty="0">
              <a:latin typeface="+mj-lt"/>
            </a:endParaRPr>
          </a:p>
        </p:txBody>
      </p:sp>
      <p:pic>
        <p:nvPicPr>
          <p:cNvPr id="6" name="Audio 5">
            <a:hlinkClick r:id="" action="ppaction://media"/>
            <a:extLst>
              <a:ext uri="{FF2B5EF4-FFF2-40B4-BE49-F238E27FC236}">
                <a16:creationId xmlns:a16="http://schemas.microsoft.com/office/drawing/2014/main" id="{85427A66-C4E2-454A-BBFC-E4A85414CB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1617944"/>
      </p:ext>
    </p:extLst>
  </p:cSld>
  <p:clrMapOvr>
    <a:masterClrMapping/>
  </p:clrMapOvr>
  <mc:AlternateContent xmlns:mc="http://schemas.openxmlformats.org/markup-compatibility/2006">
    <mc:Choice xmlns:p14="http://schemas.microsoft.com/office/powerpoint/2010/main" Requires="p14">
      <p:transition spd="slow" p14:dur="2000" advTm="95235"/>
    </mc:Choice>
    <mc:Fallback>
      <p:transition spd="slow" advTm="95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C64BD-DA42-400C-A3E9-AC31680187C1}"/>
              </a:ext>
            </a:extLst>
          </p:cNvPr>
          <p:cNvSpPr>
            <a:spLocks noGrp="1"/>
          </p:cNvSpPr>
          <p:nvPr>
            <p:ph type="title"/>
          </p:nvPr>
        </p:nvSpPr>
        <p:spPr>
          <a:xfrm>
            <a:off x="838200" y="365125"/>
            <a:ext cx="10515600" cy="968375"/>
          </a:xfrm>
        </p:spPr>
        <p:txBody>
          <a:bodyPr>
            <a:normAutofit fontScale="90000"/>
          </a:bodyPr>
          <a:lstStyle/>
          <a:p>
            <a:r>
              <a:rPr lang="en-GB" dirty="0"/>
              <a:t>Which strategic management tools did I choose and why?</a:t>
            </a:r>
          </a:p>
        </p:txBody>
      </p:sp>
      <p:sp>
        <p:nvSpPr>
          <p:cNvPr id="3" name="Content Placeholder 2">
            <a:extLst>
              <a:ext uri="{FF2B5EF4-FFF2-40B4-BE49-F238E27FC236}">
                <a16:creationId xmlns:a16="http://schemas.microsoft.com/office/drawing/2014/main" id="{36143F0F-69E6-443F-8C2B-78257D55BA94}"/>
              </a:ext>
            </a:extLst>
          </p:cNvPr>
          <p:cNvSpPr>
            <a:spLocks noGrp="1"/>
          </p:cNvSpPr>
          <p:nvPr>
            <p:ph idx="1"/>
          </p:nvPr>
        </p:nvSpPr>
        <p:spPr>
          <a:xfrm>
            <a:off x="838200" y="1460500"/>
            <a:ext cx="10515600" cy="5032375"/>
          </a:xfrm>
        </p:spPr>
        <p:txBody>
          <a:bodyPr>
            <a:normAutofit fontScale="85000" lnSpcReduction="20000"/>
          </a:bodyPr>
          <a:lstStyle/>
          <a:p>
            <a:pPr marL="0" indent="0">
              <a:buNone/>
            </a:pPr>
            <a:r>
              <a:rPr lang="en-GB" sz="2600" b="1" dirty="0">
                <a:latin typeface="+mj-lt"/>
              </a:rPr>
              <a:t>Swot Analysis</a:t>
            </a:r>
          </a:p>
          <a:p>
            <a:r>
              <a:rPr lang="en-GB" sz="2600" dirty="0">
                <a:latin typeface="+mj-lt"/>
              </a:rPr>
              <a:t>Easy to understand weaknesses and opportunities </a:t>
            </a:r>
          </a:p>
          <a:p>
            <a:r>
              <a:rPr lang="en-GB" sz="2600" dirty="0">
                <a:latin typeface="+mj-lt"/>
              </a:rPr>
              <a:t>Identifies what the company are doing well now and what they can improve</a:t>
            </a:r>
          </a:p>
          <a:p>
            <a:endParaRPr lang="en-GB" sz="2600" dirty="0">
              <a:latin typeface="+mj-lt"/>
            </a:endParaRPr>
          </a:p>
          <a:p>
            <a:pPr marL="0" indent="0">
              <a:buNone/>
            </a:pPr>
            <a:r>
              <a:rPr lang="en-GB" sz="2600" b="1" dirty="0">
                <a:latin typeface="+mj-lt"/>
              </a:rPr>
              <a:t>Pest analysis</a:t>
            </a:r>
          </a:p>
          <a:p>
            <a:r>
              <a:rPr lang="en-GB" sz="2600" dirty="0">
                <a:latin typeface="+mj-lt"/>
              </a:rPr>
              <a:t>Highlights external factors that may effect the organisation with ease.</a:t>
            </a:r>
          </a:p>
          <a:p>
            <a:r>
              <a:rPr lang="en-GB" sz="2600" dirty="0">
                <a:latin typeface="+mj-lt"/>
              </a:rPr>
              <a:t>Highlight potential threats from other organisations, changes in legislation so the organisation can prepare for change and address it in a short time frame</a:t>
            </a:r>
          </a:p>
          <a:p>
            <a:endParaRPr lang="en-GB" sz="2600" dirty="0">
              <a:latin typeface="+mj-lt"/>
            </a:endParaRPr>
          </a:p>
          <a:p>
            <a:pPr marL="0" indent="0">
              <a:buNone/>
            </a:pPr>
            <a:r>
              <a:rPr lang="en-GB" sz="2600" b="1" dirty="0">
                <a:latin typeface="+mj-lt"/>
              </a:rPr>
              <a:t>Stakeholder analysis</a:t>
            </a:r>
          </a:p>
          <a:p>
            <a:r>
              <a:rPr lang="en-GB" sz="2600" dirty="0">
                <a:latin typeface="+mj-lt"/>
              </a:rPr>
              <a:t>Identifies who the organisation should spend time and resources on in order for the strategy to reach its end goal, the high end stakeholders have the most influence over the company and can make the management plan a success.</a:t>
            </a:r>
          </a:p>
          <a:p>
            <a:pPr marL="0" indent="0">
              <a:buNone/>
            </a:pPr>
            <a:r>
              <a:rPr lang="en-GB" sz="2600" dirty="0">
                <a:latin typeface="+mj-lt"/>
              </a:rPr>
              <a:t>However for these strategic management tools to be successful, they need to be constantly reviewed as change can happen in the blink of an eye.</a:t>
            </a:r>
          </a:p>
          <a:p>
            <a:endParaRPr lang="en-GB" dirty="0"/>
          </a:p>
        </p:txBody>
      </p:sp>
      <p:pic>
        <p:nvPicPr>
          <p:cNvPr id="7" name="Audio 6">
            <a:hlinkClick r:id="" action="ppaction://media"/>
            <a:extLst>
              <a:ext uri="{FF2B5EF4-FFF2-40B4-BE49-F238E27FC236}">
                <a16:creationId xmlns:a16="http://schemas.microsoft.com/office/drawing/2014/main" id="{2ACB7084-2E99-4169-8ECB-B4F4B10D99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1996352"/>
      </p:ext>
    </p:extLst>
  </p:cSld>
  <p:clrMapOvr>
    <a:masterClrMapping/>
  </p:clrMapOvr>
  <mc:AlternateContent xmlns:mc="http://schemas.openxmlformats.org/markup-compatibility/2006">
    <mc:Choice xmlns:p14="http://schemas.microsoft.com/office/powerpoint/2010/main" Requires="p14">
      <p:transition spd="slow" p14:dur="2000" advTm="82069"/>
    </mc:Choice>
    <mc:Fallback>
      <p:transition spd="slow" advTm="82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C98E4-B541-4796-AAC9-FA968BD63A06}"/>
              </a:ext>
            </a:extLst>
          </p:cNvPr>
          <p:cNvSpPr>
            <a:spLocks noGrp="1"/>
          </p:cNvSpPr>
          <p:nvPr>
            <p:ph type="title"/>
          </p:nvPr>
        </p:nvSpPr>
        <p:spPr/>
        <p:txBody>
          <a:bodyPr/>
          <a:lstStyle/>
          <a:p>
            <a:r>
              <a:rPr lang="en-GB" dirty="0"/>
              <a:t>What the theorists say.</a:t>
            </a:r>
          </a:p>
        </p:txBody>
      </p:sp>
      <p:sp>
        <p:nvSpPr>
          <p:cNvPr id="3" name="Content Placeholder 2">
            <a:extLst>
              <a:ext uri="{FF2B5EF4-FFF2-40B4-BE49-F238E27FC236}">
                <a16:creationId xmlns:a16="http://schemas.microsoft.com/office/drawing/2014/main" id="{343D860E-4851-4262-ACE2-DD6D2836E477}"/>
              </a:ext>
            </a:extLst>
          </p:cNvPr>
          <p:cNvSpPr>
            <a:spLocks noGrp="1"/>
          </p:cNvSpPr>
          <p:nvPr>
            <p:ph idx="1"/>
          </p:nvPr>
        </p:nvSpPr>
        <p:spPr/>
        <p:txBody>
          <a:bodyPr>
            <a:normAutofit/>
          </a:bodyPr>
          <a:lstStyle/>
          <a:p>
            <a:pPr marL="0" indent="0">
              <a:buNone/>
            </a:pPr>
            <a:r>
              <a:rPr lang="en-GB" sz="2400" b="0" i="0" dirty="0">
                <a:solidFill>
                  <a:srgbClr val="202124"/>
                </a:solidFill>
                <a:effectLst/>
                <a:latin typeface="+mj-lt"/>
              </a:rPr>
              <a:t>Porter's theory is that </a:t>
            </a:r>
            <a:r>
              <a:rPr lang="en-GB" sz="2400" b="1" i="0" dirty="0">
                <a:solidFill>
                  <a:srgbClr val="202124"/>
                </a:solidFill>
                <a:effectLst/>
                <a:latin typeface="+mj-lt"/>
              </a:rPr>
              <a:t>power leads to profits</a:t>
            </a:r>
            <a:r>
              <a:rPr lang="en-GB" sz="2400" b="0" i="0" dirty="0">
                <a:solidFill>
                  <a:srgbClr val="202124"/>
                </a:solidFill>
                <a:effectLst/>
                <a:latin typeface="+mj-lt"/>
              </a:rPr>
              <a:t>. The wider the moat, the greater the market share, the greater a company's ability to squeeze profits from competitors, suppliers, and customers.</a:t>
            </a:r>
            <a:r>
              <a:rPr lang="en-GB" sz="2400" b="0" i="0" dirty="0">
                <a:solidFill>
                  <a:srgbClr val="000000"/>
                </a:solidFill>
                <a:effectLst/>
                <a:latin typeface="+mj-lt"/>
              </a:rPr>
              <a:t> (The Gospel According to Michael Porter, 2022)</a:t>
            </a:r>
          </a:p>
          <a:p>
            <a:pPr marL="0" indent="0">
              <a:buNone/>
            </a:pPr>
            <a:endParaRPr lang="en-GB" sz="2400" dirty="0">
              <a:solidFill>
                <a:srgbClr val="000000"/>
              </a:solidFill>
              <a:latin typeface="+mj-lt"/>
            </a:endParaRPr>
          </a:p>
          <a:p>
            <a:pPr marL="0" indent="0">
              <a:buNone/>
            </a:pPr>
            <a:r>
              <a:rPr lang="en-GB" sz="2400" dirty="0">
                <a:solidFill>
                  <a:srgbClr val="202124"/>
                </a:solidFill>
                <a:latin typeface="+mj-lt"/>
                <a:ea typeface="Calibri" panose="020F0502020204030204" pitchFamily="34" charset="0"/>
                <a:cs typeface="Times New Roman" panose="02020603050405020304" pitchFamily="18" charset="0"/>
              </a:rPr>
              <a:t>“</a:t>
            </a:r>
            <a:r>
              <a:rPr lang="en-GB" sz="2400" dirty="0">
                <a:solidFill>
                  <a:srgbClr val="202124"/>
                </a:solidFill>
                <a:effectLst/>
                <a:latin typeface="+mj-lt"/>
                <a:ea typeface="Calibri" panose="020F0502020204030204" pitchFamily="34" charset="0"/>
                <a:cs typeface="Times New Roman" panose="02020603050405020304" pitchFamily="18" charset="0"/>
              </a:rPr>
              <a:t>Mintzberg says that </a:t>
            </a:r>
            <a:r>
              <a:rPr lang="en-GB" sz="2400" b="1" dirty="0">
                <a:solidFill>
                  <a:srgbClr val="202124"/>
                </a:solidFill>
                <a:effectLst/>
                <a:latin typeface="+mj-lt"/>
                <a:ea typeface="Calibri" panose="020F0502020204030204" pitchFamily="34" charset="0"/>
                <a:cs typeface="Times New Roman" panose="02020603050405020304" pitchFamily="18" charset="0"/>
              </a:rPr>
              <a:t>getting the better of competitors, by plotting to disrupt, dissuade, discourage, or otherwise influence them, can</a:t>
            </a:r>
            <a:r>
              <a:rPr lang="en-GB" sz="2400" dirty="0">
                <a:solidFill>
                  <a:srgbClr val="202124"/>
                </a:solidFill>
                <a:effectLst/>
                <a:latin typeface="+mj-lt"/>
                <a:ea typeface="Calibri" panose="020F0502020204030204" pitchFamily="34" charset="0"/>
                <a:cs typeface="Times New Roman" panose="02020603050405020304" pitchFamily="18" charset="0"/>
              </a:rPr>
              <a:t> be part of a strategy. This is where strategy can be a ploy, as well as a plan.”</a:t>
            </a:r>
            <a:r>
              <a:rPr lang="en-GB" sz="2400" dirty="0">
                <a:solidFill>
                  <a:srgbClr val="000000"/>
                </a:solidFill>
                <a:effectLst/>
                <a:latin typeface="+mj-lt"/>
                <a:ea typeface="Calibri" panose="020F0502020204030204" pitchFamily="34" charset="0"/>
                <a:cs typeface="Times New Roman" panose="02020603050405020304" pitchFamily="18" charset="0"/>
              </a:rPr>
              <a:t> (Mintzberg's 5Ps of Strategy: Improving the Robustness of Your Strategy, 2021)</a:t>
            </a:r>
            <a:endParaRPr lang="en-GB" sz="2400" dirty="0">
              <a:effectLst/>
              <a:latin typeface="+mj-lt"/>
              <a:ea typeface="Calibri" panose="020F0502020204030204" pitchFamily="34" charset="0"/>
              <a:cs typeface="Times New Roman" panose="02020603050405020304" pitchFamily="18" charset="0"/>
            </a:endParaRPr>
          </a:p>
          <a:p>
            <a:pPr marL="0" indent="0">
              <a:buNone/>
            </a:pPr>
            <a:endParaRPr lang="en-GB" sz="2200" dirty="0">
              <a:solidFill>
                <a:srgbClr val="000000"/>
              </a:solidFill>
              <a:latin typeface="+mj-lt"/>
            </a:endParaRPr>
          </a:p>
          <a:p>
            <a:pPr marL="0" indent="0">
              <a:buNone/>
            </a:pPr>
            <a:r>
              <a:rPr lang="en-GB" sz="2200" dirty="0">
                <a:solidFill>
                  <a:srgbClr val="000000"/>
                </a:solidFill>
                <a:latin typeface="+mj-lt"/>
              </a:rPr>
              <a:t>Both theorist share the same views in different ways, power leads to profit, and getting the better of competitors creates power.</a:t>
            </a:r>
            <a:endParaRPr lang="en-GB" sz="2200" b="0" i="0" dirty="0">
              <a:solidFill>
                <a:srgbClr val="000000"/>
              </a:solidFill>
              <a:effectLst/>
              <a:latin typeface="+mj-lt"/>
            </a:endParaRPr>
          </a:p>
          <a:p>
            <a:pPr marL="0" indent="0">
              <a:buNone/>
            </a:pPr>
            <a:endParaRPr lang="en-GB" dirty="0"/>
          </a:p>
        </p:txBody>
      </p:sp>
      <p:pic>
        <p:nvPicPr>
          <p:cNvPr id="4" name="Audio 3">
            <a:hlinkClick r:id="" action="ppaction://media"/>
            <a:extLst>
              <a:ext uri="{FF2B5EF4-FFF2-40B4-BE49-F238E27FC236}">
                <a16:creationId xmlns:a16="http://schemas.microsoft.com/office/drawing/2014/main" id="{DAE155C6-C514-4489-997A-ED2F502C40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338318"/>
      </p:ext>
    </p:extLst>
  </p:cSld>
  <p:clrMapOvr>
    <a:masterClrMapping/>
  </p:clrMapOvr>
  <mc:AlternateContent xmlns:mc="http://schemas.openxmlformats.org/markup-compatibility/2006">
    <mc:Choice xmlns:p14="http://schemas.microsoft.com/office/powerpoint/2010/main" Requires="p14">
      <p:transition spd="slow" p14:dur="2000" advTm="49282"/>
    </mc:Choice>
    <mc:Fallback>
      <p:transition spd="slow" advTm="49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9555-B2B8-4E4B-8461-9ADAA0502E67}"/>
              </a:ext>
            </a:extLst>
          </p:cNvPr>
          <p:cNvSpPr>
            <a:spLocks noGrp="1"/>
          </p:cNvSpPr>
          <p:nvPr>
            <p:ph type="title"/>
          </p:nvPr>
        </p:nvSpPr>
        <p:spPr/>
        <p:txBody>
          <a:bodyPr/>
          <a:lstStyle/>
          <a:p>
            <a:r>
              <a:rPr lang="en-GB" b="1" u="sng" dirty="0"/>
              <a:t>Walkers Crisps </a:t>
            </a:r>
          </a:p>
        </p:txBody>
      </p:sp>
      <p:sp>
        <p:nvSpPr>
          <p:cNvPr id="3" name="Content Placeholder 2">
            <a:extLst>
              <a:ext uri="{FF2B5EF4-FFF2-40B4-BE49-F238E27FC236}">
                <a16:creationId xmlns:a16="http://schemas.microsoft.com/office/drawing/2014/main" id="{1F41FA02-DDA8-4527-8595-3A2BC23B6C20}"/>
              </a:ext>
            </a:extLst>
          </p:cNvPr>
          <p:cNvSpPr>
            <a:spLocks noGrp="1"/>
          </p:cNvSpPr>
          <p:nvPr>
            <p:ph idx="1"/>
          </p:nvPr>
        </p:nvSpPr>
        <p:spPr>
          <a:xfrm>
            <a:off x="838200" y="1395185"/>
            <a:ext cx="10018486" cy="5097690"/>
          </a:xfrm>
        </p:spPr>
        <p:txBody>
          <a:bodyPr>
            <a:normAutofit fontScale="92500" lnSpcReduction="10000"/>
          </a:bodyPr>
          <a:lstStyle/>
          <a:p>
            <a:pPr>
              <a:lnSpc>
                <a:spcPct val="107000"/>
              </a:lnSpc>
              <a:spcAft>
                <a:spcPts val="800"/>
              </a:spcAft>
            </a:pPr>
            <a:r>
              <a:rPr lang="en-GB" sz="1800" dirty="0">
                <a:effectLst/>
                <a:latin typeface="+mj-lt"/>
                <a:ea typeface="Calibri" panose="020F0502020204030204" pitchFamily="34" charset="0"/>
                <a:cs typeface="Times New Roman" panose="02020603050405020304" pitchFamily="18" charset="0"/>
              </a:rPr>
              <a:t>Walkers got its name from its founder Mr, Henry Walker.</a:t>
            </a:r>
          </a:p>
          <a:p>
            <a:pPr>
              <a:lnSpc>
                <a:spcPct val="107000"/>
              </a:lnSpc>
              <a:spcAft>
                <a:spcPts val="800"/>
              </a:spcAft>
            </a:pPr>
            <a:r>
              <a:rPr lang="en-GB" sz="1800" dirty="0">
                <a:effectLst/>
                <a:latin typeface="+mj-lt"/>
                <a:ea typeface="Calibri" panose="020F0502020204030204" pitchFamily="34" charset="0"/>
                <a:cs typeface="Times New Roman" panose="02020603050405020304" pitchFamily="18" charset="0"/>
              </a:rPr>
              <a:t> A successful butcher from Mansfield, England, who relocated to Leicester in the early 1880’s. </a:t>
            </a:r>
          </a:p>
          <a:p>
            <a:pPr>
              <a:lnSpc>
                <a:spcPct val="107000"/>
              </a:lnSpc>
              <a:spcAft>
                <a:spcPts val="800"/>
              </a:spcAft>
            </a:pPr>
            <a:r>
              <a:rPr lang="en-GB" sz="1800" dirty="0">
                <a:effectLst/>
                <a:latin typeface="+mj-lt"/>
                <a:ea typeface="Calibri" panose="020F0502020204030204" pitchFamily="34" charset="0"/>
                <a:cs typeface="Times New Roman" panose="02020603050405020304" pitchFamily="18" charset="0"/>
              </a:rPr>
              <a:t>Walker managed a butchery making meat pies, however due to post war meat rationing Walker started experimented and found that by frying potatoes in his fish fryer, a crispy tasty snack was created, he began selling these snacks in 1948 as a side line in order to make ends meet while there was a shortage of meat for his pies. Walker continued to create fry potatoes in the fryer under the guidance of his managing director </a:t>
            </a:r>
            <a:r>
              <a:rPr lang="en-GB" sz="1800" dirty="0" err="1">
                <a:effectLst/>
                <a:latin typeface="+mj-lt"/>
                <a:ea typeface="Calibri" panose="020F0502020204030204" pitchFamily="34" charset="0"/>
                <a:cs typeface="Times New Roman" panose="02020603050405020304" pitchFamily="18" charset="0"/>
              </a:rPr>
              <a:t>R.E.Gerrard</a:t>
            </a:r>
            <a:r>
              <a:rPr lang="en-GB" sz="1800" dirty="0">
                <a:effectLst/>
                <a:latin typeface="+mj-lt"/>
                <a:ea typeface="Calibri" panose="020F0502020204030204" pitchFamily="34" charset="0"/>
                <a:cs typeface="Times New Roman" panose="02020603050405020304" pitchFamily="18" charset="0"/>
              </a:rPr>
              <a:t>. when the meat rationing ended in 1954 the company continued making crisps and released its most popular flavour later this year, cheese and onion, which is still the companies best selling crisp flavour over seven decades later.</a:t>
            </a:r>
          </a:p>
          <a:p>
            <a:pPr>
              <a:lnSpc>
                <a:spcPct val="107000"/>
              </a:lnSpc>
              <a:spcAft>
                <a:spcPts val="800"/>
              </a:spcAft>
            </a:pPr>
            <a:r>
              <a:rPr lang="en-GB" sz="1800" dirty="0">
                <a:effectLst/>
                <a:latin typeface="+mj-lt"/>
                <a:ea typeface="Calibri" panose="020F0502020204030204" pitchFamily="34" charset="0"/>
                <a:cs typeface="Times New Roman" panose="02020603050405020304" pitchFamily="18" charset="0"/>
              </a:rPr>
              <a:t>“The company employs 4,000 people across six production sites in the United Kingdom. </a:t>
            </a:r>
            <a:r>
              <a:rPr lang="en-GB" sz="1800" dirty="0">
                <a:solidFill>
                  <a:srgbClr val="000000"/>
                </a:solidFill>
                <a:effectLst/>
                <a:latin typeface="+mj-lt"/>
                <a:ea typeface="Calibri" panose="020F0502020204030204" pitchFamily="34" charset="0"/>
                <a:cs typeface="Times New Roman" panose="02020603050405020304" pitchFamily="18" charset="0"/>
              </a:rPr>
              <a:t>(Smith, 2021)</a:t>
            </a:r>
            <a:endParaRPr lang="en-GB" sz="18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1800" dirty="0">
                <a:latin typeface="+mj-lt"/>
                <a:ea typeface="Calibri" panose="020F0502020204030204" pitchFamily="34" charset="0"/>
                <a:cs typeface="Times New Roman" panose="02020603050405020304" pitchFamily="18" charset="0"/>
              </a:rPr>
              <a:t>F</a:t>
            </a:r>
            <a:r>
              <a:rPr lang="en-GB" sz="1800" dirty="0">
                <a:effectLst/>
                <a:latin typeface="+mj-lt"/>
                <a:ea typeface="Calibri" panose="020F0502020204030204" pitchFamily="34" charset="0"/>
                <a:cs typeface="Times New Roman" panose="02020603050405020304" pitchFamily="18" charset="0"/>
              </a:rPr>
              <a:t>ully-automated warehouse that can store enough crisps to feed a small country.”</a:t>
            </a:r>
            <a:r>
              <a:rPr lang="en-GB" sz="1800" dirty="0">
                <a:solidFill>
                  <a:srgbClr val="000000"/>
                </a:solidFill>
                <a:effectLst/>
                <a:latin typeface="+mj-lt"/>
                <a:ea typeface="Calibri" panose="020F0502020204030204" pitchFamily="34" charset="0"/>
                <a:cs typeface="Times New Roman" panose="02020603050405020304" pitchFamily="18" charset="0"/>
              </a:rPr>
              <a:t> (Smith, 2021)</a:t>
            </a:r>
            <a:endParaRPr lang="en-GB" sz="18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mj-lt"/>
                <a:ea typeface="Calibri" panose="020F0502020204030204" pitchFamily="34" charset="0"/>
                <a:cs typeface="Times New Roman" panose="02020603050405020304" pitchFamily="18" charset="0"/>
              </a:rPr>
              <a:t> “Walkers crisps valued at 513.6 million British pounds in sales, followed by own labels at 472.2 million British pounds.” (Leading crisp brands by sales value United Kingdom 2015 | Statista, 2021) </a:t>
            </a:r>
            <a:endParaRPr lang="en-GB" sz="1800" dirty="0">
              <a:effectLst/>
              <a:latin typeface="+mj-lt"/>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mj-lt"/>
                <a:ea typeface="Calibri" panose="020F0502020204030204" pitchFamily="34" charset="0"/>
                <a:cs typeface="Times New Roman" panose="02020603050405020304" pitchFamily="18" charset="0"/>
              </a:rPr>
              <a:t>Walkers is now a multimillion-pound company, what is the recipe for their success.</a:t>
            </a:r>
            <a:endParaRPr lang="en-GB" dirty="0">
              <a:latin typeface="+mj-lt"/>
            </a:endParaRPr>
          </a:p>
        </p:txBody>
      </p:sp>
      <p:pic>
        <p:nvPicPr>
          <p:cNvPr id="4" name="Audio 3">
            <a:hlinkClick r:id="" action="ppaction://media"/>
            <a:extLst>
              <a:ext uri="{FF2B5EF4-FFF2-40B4-BE49-F238E27FC236}">
                <a16:creationId xmlns:a16="http://schemas.microsoft.com/office/drawing/2014/main" id="{8EB55511-4378-4E88-9DCA-A05065F901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45407365"/>
      </p:ext>
    </p:extLst>
  </p:cSld>
  <p:clrMapOvr>
    <a:masterClrMapping/>
  </p:clrMapOvr>
  <mc:AlternateContent xmlns:mc="http://schemas.openxmlformats.org/markup-compatibility/2006">
    <mc:Choice xmlns:p14="http://schemas.microsoft.com/office/powerpoint/2010/main" Requires="p14">
      <p:transition spd="slow" p14:dur="2000" advTm="114437"/>
    </mc:Choice>
    <mc:Fallback>
      <p:transition spd="slow" advTm="114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2CF20-874A-408F-9990-7D77C857D7C0}"/>
              </a:ext>
            </a:extLst>
          </p:cNvPr>
          <p:cNvSpPr>
            <a:spLocks noGrp="1"/>
          </p:cNvSpPr>
          <p:nvPr>
            <p:ph type="title"/>
          </p:nvPr>
        </p:nvSpPr>
        <p:spPr/>
        <p:txBody>
          <a:bodyPr/>
          <a:lstStyle/>
          <a:p>
            <a:r>
              <a:rPr lang="en-GB" b="1" u="sng" dirty="0"/>
              <a:t>SWOT Analysis</a:t>
            </a:r>
          </a:p>
        </p:txBody>
      </p:sp>
      <p:graphicFrame>
        <p:nvGraphicFramePr>
          <p:cNvPr id="4" name="Content Placeholder 3">
            <a:extLst>
              <a:ext uri="{FF2B5EF4-FFF2-40B4-BE49-F238E27FC236}">
                <a16:creationId xmlns:a16="http://schemas.microsoft.com/office/drawing/2014/main" id="{17A38D94-7C65-47FB-9CFC-39404D69008F}"/>
              </a:ext>
            </a:extLst>
          </p:cNvPr>
          <p:cNvGraphicFramePr>
            <a:graphicFrameLocks noGrp="1"/>
          </p:cNvGraphicFramePr>
          <p:nvPr>
            <p:ph idx="1"/>
            <p:extLst>
              <p:ext uri="{D42A27DB-BD31-4B8C-83A1-F6EECF244321}">
                <p14:modId xmlns:p14="http://schemas.microsoft.com/office/powerpoint/2010/main" val="307127081"/>
              </p:ext>
            </p:extLst>
          </p:nvPr>
        </p:nvGraphicFramePr>
        <p:xfrm>
          <a:off x="923925" y="1497996"/>
          <a:ext cx="4412147" cy="4397732"/>
        </p:xfrm>
        <a:graphic>
          <a:graphicData uri="http://schemas.openxmlformats.org/drawingml/2006/table">
            <a:tbl>
              <a:tblPr>
                <a:tableStyleId>{5C22544A-7EE6-4342-B048-85BDC9FD1C3A}</a:tableStyleId>
              </a:tblPr>
              <a:tblGrid>
                <a:gridCol w="2161383">
                  <a:extLst>
                    <a:ext uri="{9D8B030D-6E8A-4147-A177-3AD203B41FA5}">
                      <a16:colId xmlns:a16="http://schemas.microsoft.com/office/drawing/2014/main" val="3985198640"/>
                    </a:ext>
                  </a:extLst>
                </a:gridCol>
                <a:gridCol w="2250764">
                  <a:extLst>
                    <a:ext uri="{9D8B030D-6E8A-4147-A177-3AD203B41FA5}">
                      <a16:colId xmlns:a16="http://schemas.microsoft.com/office/drawing/2014/main" val="1980321381"/>
                    </a:ext>
                  </a:extLst>
                </a:gridCol>
              </a:tblGrid>
              <a:tr h="1680642">
                <a:tc>
                  <a:txBody>
                    <a:bodyPr/>
                    <a:lstStyle/>
                    <a:p>
                      <a:pPr algn="ctr">
                        <a:lnSpc>
                          <a:spcPct val="107000"/>
                        </a:lnSpc>
                        <a:spcAft>
                          <a:spcPts val="800"/>
                        </a:spcAft>
                      </a:pPr>
                      <a:r>
                        <a:rPr lang="en-GB" sz="1000" u="sng">
                          <a:effectLst/>
                        </a:rPr>
                        <a:t>Strengths</a:t>
                      </a:r>
                      <a:endParaRPr lang="en-GB" sz="1100">
                        <a:effectLst/>
                      </a:endParaRPr>
                    </a:p>
                    <a:p>
                      <a:pPr marL="342900" lvl="0" indent="-342900">
                        <a:lnSpc>
                          <a:spcPct val="107000"/>
                        </a:lnSpc>
                        <a:buFont typeface="+mj-lt"/>
                        <a:buAutoNum type="arabicPeriod"/>
                      </a:pPr>
                      <a:r>
                        <a:rPr lang="en-GB" sz="1000">
                          <a:effectLst/>
                        </a:rPr>
                        <a:t>Brand name</a:t>
                      </a:r>
                      <a:endParaRPr lang="en-GB" sz="1100">
                        <a:effectLst/>
                      </a:endParaRPr>
                    </a:p>
                    <a:p>
                      <a:pPr marL="342900" lvl="0" indent="-342900">
                        <a:lnSpc>
                          <a:spcPct val="107000"/>
                        </a:lnSpc>
                        <a:buFont typeface="+mj-lt"/>
                        <a:buAutoNum type="arabicPeriod"/>
                      </a:pPr>
                      <a:r>
                        <a:rPr lang="en-GB" sz="1000">
                          <a:effectLst/>
                        </a:rPr>
                        <a:t>Reducing Carbon footprint.</a:t>
                      </a:r>
                      <a:endParaRPr lang="en-GB" sz="1100">
                        <a:effectLst/>
                      </a:endParaRPr>
                    </a:p>
                    <a:p>
                      <a:pPr marL="342900" lvl="0" indent="-342900">
                        <a:lnSpc>
                          <a:spcPct val="107000"/>
                        </a:lnSpc>
                        <a:buFont typeface="+mj-lt"/>
                        <a:buAutoNum type="arabicPeriod"/>
                      </a:pPr>
                      <a:r>
                        <a:rPr lang="en-GB" sz="1000">
                          <a:effectLst/>
                        </a:rPr>
                        <a:t>All potatoes sourced from British farms</a:t>
                      </a:r>
                      <a:endParaRPr lang="en-GB" sz="1100">
                        <a:effectLst/>
                      </a:endParaRPr>
                    </a:p>
                    <a:p>
                      <a:pPr marL="342900" lvl="0" indent="-342900">
                        <a:lnSpc>
                          <a:spcPct val="107000"/>
                        </a:lnSpc>
                        <a:buFont typeface="+mj-lt"/>
                        <a:buAutoNum type="arabicPeriod"/>
                      </a:pPr>
                      <a:r>
                        <a:rPr lang="en-GB" sz="1100">
                          <a:effectLst/>
                        </a:rPr>
                        <a:t>“Delivering great flavours to tantalise” (2021)</a:t>
                      </a:r>
                    </a:p>
                    <a:p>
                      <a:pPr marL="342900" lvl="0" indent="-342900">
                        <a:lnSpc>
                          <a:spcPct val="107000"/>
                        </a:lnSpc>
                        <a:spcBef>
                          <a:spcPts val="1200"/>
                        </a:spcBef>
                        <a:buFont typeface="+mj-lt"/>
                        <a:buAutoNum type="arabicPeriod"/>
                      </a:pPr>
                      <a:r>
                        <a:rPr lang="en-GB" sz="1100" u="sng">
                          <a:effectLst/>
                        </a:rPr>
                        <a:t>“</a:t>
                      </a:r>
                      <a:r>
                        <a:rPr lang="en-GB" sz="1100">
                          <a:effectLst/>
                        </a:rPr>
                        <a:t>In 2017, Walkers sold over seventy-seven million kilos of crisps” (2021)</a:t>
                      </a:r>
                    </a:p>
                    <a:p>
                      <a:pPr marL="457200">
                        <a:lnSpc>
                          <a:spcPct val="107000"/>
                        </a:lnSpc>
                        <a:spcAft>
                          <a:spcPts val="800"/>
                        </a:spcAft>
                      </a:pPr>
                      <a:r>
                        <a:rPr lang="en-GB" sz="1000">
                          <a:effectLst/>
                        </a:rPr>
                        <a:t> </a:t>
                      </a:r>
                      <a:endParaRPr lang="en-GB" sz="1100">
                        <a:effectLst/>
                      </a:endParaRPr>
                    </a:p>
                    <a:p>
                      <a:pPr algn="ctr">
                        <a:lnSpc>
                          <a:spcPct val="107000"/>
                        </a:lnSpc>
                        <a:spcAft>
                          <a:spcPts val="800"/>
                        </a:spcAft>
                      </a:pPr>
                      <a:r>
                        <a:rPr lang="en-GB" sz="1000" u="none" strike="noStrike">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000" u="sng" dirty="0">
                          <a:effectLst/>
                        </a:rPr>
                        <a:t>Weaknesses</a:t>
                      </a:r>
                      <a:endParaRPr lang="en-GB" sz="1100" dirty="0">
                        <a:effectLst/>
                      </a:endParaRPr>
                    </a:p>
                    <a:p>
                      <a:pPr marL="342900" lvl="0" indent="-342900">
                        <a:lnSpc>
                          <a:spcPct val="107000"/>
                        </a:lnSpc>
                        <a:buFont typeface="+mj-lt"/>
                        <a:buAutoNum type="arabicPeriod"/>
                      </a:pPr>
                      <a:r>
                        <a:rPr lang="en-GB" sz="1000" dirty="0">
                          <a:effectLst/>
                        </a:rPr>
                        <a:t>Portion sizes becoming smaller whilst price rises.</a:t>
                      </a:r>
                      <a:endParaRPr lang="en-GB" sz="1100" dirty="0">
                        <a:effectLst/>
                      </a:endParaRPr>
                    </a:p>
                    <a:p>
                      <a:pPr marL="342900" lvl="0" indent="-342900">
                        <a:lnSpc>
                          <a:spcPct val="107000"/>
                        </a:lnSpc>
                        <a:buFont typeface="+mj-lt"/>
                        <a:buAutoNum type="arabicPeriod"/>
                      </a:pPr>
                      <a:r>
                        <a:rPr lang="en-GB" sz="1000" dirty="0">
                          <a:effectLst/>
                        </a:rPr>
                        <a:t>Use of fryers which emit polluting particles into the atmosphere.</a:t>
                      </a:r>
                      <a:endParaRPr lang="en-GB" sz="1100" dirty="0">
                        <a:effectLst/>
                      </a:endParaRPr>
                    </a:p>
                    <a:p>
                      <a:pPr marL="342900" lvl="0" indent="-342900">
                        <a:lnSpc>
                          <a:spcPct val="107000"/>
                        </a:lnSpc>
                        <a:buFont typeface="+mj-lt"/>
                        <a:buAutoNum type="arabicPeriod"/>
                      </a:pPr>
                      <a:r>
                        <a:rPr lang="en-GB" sz="1000" dirty="0">
                          <a:effectLst/>
                        </a:rPr>
                        <a:t>Very popular in the UK however other brands are preferred in foreign countries.</a:t>
                      </a:r>
                      <a:endParaRPr lang="en-GB" sz="1100" dirty="0">
                        <a:effectLst/>
                      </a:endParaRPr>
                    </a:p>
                    <a:p>
                      <a:pPr marL="342900" lvl="0" indent="-342900">
                        <a:lnSpc>
                          <a:spcPct val="107000"/>
                        </a:lnSpc>
                        <a:spcAft>
                          <a:spcPts val="800"/>
                        </a:spcAft>
                        <a:buFont typeface="+mj-lt"/>
                        <a:buAutoNum type="arabicPeriod"/>
                      </a:pPr>
                      <a:r>
                        <a:rPr lang="en-GB" sz="1000" dirty="0">
                          <a:effectLst/>
                        </a:rPr>
                        <a:t>Cost of running six factories in the UK.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7167656"/>
                  </a:ext>
                </a:extLst>
              </a:tr>
              <a:tr h="2010957">
                <a:tc>
                  <a:txBody>
                    <a:bodyPr/>
                    <a:lstStyle/>
                    <a:p>
                      <a:pPr algn="ctr">
                        <a:lnSpc>
                          <a:spcPct val="107000"/>
                        </a:lnSpc>
                        <a:spcAft>
                          <a:spcPts val="800"/>
                        </a:spcAft>
                      </a:pPr>
                      <a:r>
                        <a:rPr lang="en-GB" sz="1000" u="sng">
                          <a:effectLst/>
                        </a:rPr>
                        <a:t>Opportunities</a:t>
                      </a:r>
                      <a:endParaRPr lang="en-GB" sz="1100">
                        <a:effectLst/>
                      </a:endParaRPr>
                    </a:p>
                    <a:p>
                      <a:pPr marL="342900" lvl="0" indent="-342900">
                        <a:lnSpc>
                          <a:spcPct val="107000"/>
                        </a:lnSpc>
                        <a:buFont typeface="+mj-lt"/>
                        <a:buAutoNum type="arabicPeriod"/>
                      </a:pPr>
                      <a:r>
                        <a:rPr lang="en-GB" sz="1000">
                          <a:effectLst/>
                        </a:rPr>
                        <a:t>Opportunity to get produce delivered to consumer using carbon neutral vehicles.</a:t>
                      </a:r>
                      <a:endParaRPr lang="en-GB" sz="1100">
                        <a:effectLst/>
                      </a:endParaRPr>
                    </a:p>
                    <a:p>
                      <a:pPr marL="342900" lvl="0" indent="-342900" algn="ctr">
                        <a:lnSpc>
                          <a:spcPct val="107000"/>
                        </a:lnSpc>
                        <a:buFont typeface="+mj-lt"/>
                        <a:buAutoNum type="arabicPeriod"/>
                      </a:pPr>
                      <a:r>
                        <a:rPr lang="en-GB" sz="1000">
                          <a:effectLst/>
                        </a:rPr>
                        <a:t>Biodegradable packaging due to the amount of litter picking in the UK.</a:t>
                      </a:r>
                      <a:endParaRPr lang="en-GB" sz="1100">
                        <a:effectLst/>
                      </a:endParaRPr>
                    </a:p>
                    <a:p>
                      <a:pPr marL="342900" lvl="0" indent="-342900" algn="ctr">
                        <a:lnSpc>
                          <a:spcPct val="107000"/>
                        </a:lnSpc>
                        <a:spcAft>
                          <a:spcPts val="800"/>
                        </a:spcAft>
                        <a:buFont typeface="+mj-lt"/>
                        <a:buAutoNum type="arabicPeriod"/>
                      </a:pPr>
                      <a:r>
                        <a:rPr lang="en-GB" sz="1000">
                          <a:effectLst/>
                        </a:rPr>
                        <a:t>Opportunity to reduce use of fat by baking more produce instead of frying.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000" u="sng" dirty="0">
                          <a:effectLst/>
                        </a:rPr>
                        <a:t>Threat</a:t>
                      </a:r>
                      <a:endParaRPr lang="en-GB" sz="1100" dirty="0">
                        <a:effectLst/>
                      </a:endParaRPr>
                    </a:p>
                    <a:p>
                      <a:pPr marL="342900" lvl="0" indent="-342900">
                        <a:lnSpc>
                          <a:spcPct val="107000"/>
                        </a:lnSpc>
                        <a:buFont typeface="+mj-lt"/>
                        <a:buAutoNum type="arabicPeriod"/>
                      </a:pPr>
                      <a:r>
                        <a:rPr lang="en-GB" sz="1000" dirty="0">
                          <a:effectLst/>
                        </a:rPr>
                        <a:t>High fat content compared to competitors.</a:t>
                      </a:r>
                      <a:endParaRPr lang="en-GB" sz="1100" dirty="0">
                        <a:effectLst/>
                      </a:endParaRPr>
                    </a:p>
                    <a:p>
                      <a:pPr marL="342900" lvl="0" indent="-342900">
                        <a:lnSpc>
                          <a:spcPct val="107000"/>
                        </a:lnSpc>
                        <a:buFont typeface="+mj-lt"/>
                        <a:buAutoNum type="arabicPeriod"/>
                      </a:pPr>
                      <a:r>
                        <a:rPr lang="en-GB" sz="1000" dirty="0">
                          <a:effectLst/>
                        </a:rPr>
                        <a:t>Healthier snacks available, Government constantly trying to combat obesity.</a:t>
                      </a:r>
                      <a:endParaRPr lang="en-GB" sz="1100" dirty="0">
                        <a:effectLst/>
                      </a:endParaRPr>
                    </a:p>
                    <a:p>
                      <a:pPr marL="342900" lvl="0" indent="-342900">
                        <a:lnSpc>
                          <a:spcPct val="107000"/>
                        </a:lnSpc>
                        <a:spcAft>
                          <a:spcPts val="800"/>
                        </a:spcAft>
                        <a:buFont typeface="+mj-lt"/>
                        <a:buAutoNum type="arabicPeriod"/>
                      </a:pPr>
                      <a:r>
                        <a:rPr lang="en-GB" sz="1000" dirty="0">
                          <a:effectLst/>
                        </a:rPr>
                        <a:t>Competitors offer similar products for a lower price.</a:t>
                      </a:r>
                      <a:endParaRPr lang="en-GB" sz="1100" dirty="0">
                        <a:effectLst/>
                      </a:endParaRPr>
                    </a:p>
                    <a:p>
                      <a:pPr>
                        <a:lnSpc>
                          <a:spcPct val="107000"/>
                        </a:lnSpc>
                        <a:spcAft>
                          <a:spcPts val="800"/>
                        </a:spcAft>
                      </a:pPr>
                      <a:r>
                        <a:rPr lang="en-GB" sz="1000" u="none" strike="noStrike"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0140959"/>
                  </a:ext>
                </a:extLst>
              </a:tr>
            </a:tbl>
          </a:graphicData>
        </a:graphic>
      </p:graphicFrame>
      <p:sp>
        <p:nvSpPr>
          <p:cNvPr id="5" name="TextBox 4">
            <a:extLst>
              <a:ext uri="{FF2B5EF4-FFF2-40B4-BE49-F238E27FC236}">
                <a16:creationId xmlns:a16="http://schemas.microsoft.com/office/drawing/2014/main" id="{0D1C6A54-4CED-4E88-AFAB-F526A8CD500A}"/>
              </a:ext>
            </a:extLst>
          </p:cNvPr>
          <p:cNvSpPr txBox="1"/>
          <p:nvPr/>
        </p:nvSpPr>
        <p:spPr>
          <a:xfrm>
            <a:off x="6401627" y="1161322"/>
            <a:ext cx="4111073" cy="1754326"/>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GB" dirty="0">
                <a:latin typeface="+mj-lt"/>
              </a:rPr>
              <a:t>Easy to use strategic tool.</a:t>
            </a:r>
          </a:p>
          <a:p>
            <a:pPr marL="285750" indent="-285750">
              <a:buFont typeface="Arial" panose="020B0604020202020204" pitchFamily="34" charset="0"/>
              <a:buChar char="•"/>
            </a:pPr>
            <a:r>
              <a:rPr lang="en-GB" dirty="0">
                <a:latin typeface="+mj-lt"/>
              </a:rPr>
              <a:t>Highlight potential threats and opportunities, change is important to stay ahead of the competition.</a:t>
            </a:r>
          </a:p>
          <a:p>
            <a:pPr marL="285750" indent="-285750">
              <a:buFont typeface="Arial" panose="020B0604020202020204" pitchFamily="34" charset="0"/>
              <a:buChar char="•"/>
            </a:pPr>
            <a:r>
              <a:rPr lang="en-GB" dirty="0">
                <a:latin typeface="+mj-lt"/>
              </a:rPr>
              <a:t>Can be applied to all organisations.</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07C3D5A9-EE1C-4B3E-8C25-9037B0109BFE}"/>
              </a:ext>
            </a:extLst>
          </p:cNvPr>
          <p:cNvSpPr txBox="1"/>
          <p:nvPr/>
        </p:nvSpPr>
        <p:spPr>
          <a:xfrm>
            <a:off x="6251090" y="3190460"/>
            <a:ext cx="4412146" cy="2862322"/>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GB" dirty="0">
                <a:solidFill>
                  <a:srgbClr val="000000"/>
                </a:solidFill>
                <a:latin typeface="+mj-lt"/>
                <a:ea typeface="Calibri" panose="020F0502020204030204" pitchFamily="34" charset="0"/>
              </a:rPr>
              <a:t>C</a:t>
            </a:r>
            <a:r>
              <a:rPr lang="en-GB" sz="1800" dirty="0">
                <a:solidFill>
                  <a:srgbClr val="000000"/>
                </a:solidFill>
                <a:effectLst/>
                <a:latin typeface="+mj-lt"/>
                <a:ea typeface="Calibri" panose="020F0502020204030204" pitchFamily="34" charset="0"/>
              </a:rPr>
              <a:t>reated by Albert Humphreys  </a:t>
            </a:r>
          </a:p>
          <a:p>
            <a:pPr marL="285750" indent="-285750">
              <a:buFont typeface="Arial" panose="020B0604020202020204" pitchFamily="34" charset="0"/>
              <a:buChar char="•"/>
            </a:pPr>
            <a:r>
              <a:rPr lang="en-GB" sz="1800" dirty="0">
                <a:solidFill>
                  <a:srgbClr val="000000"/>
                </a:solidFill>
                <a:effectLst/>
                <a:latin typeface="+mj-lt"/>
                <a:ea typeface="Calibri" panose="020F0502020204030204" pitchFamily="34" charset="0"/>
              </a:rPr>
              <a:t>An American Business and management consultant. </a:t>
            </a:r>
          </a:p>
          <a:p>
            <a:pPr marL="285750" indent="-285750">
              <a:buFont typeface="Arial" panose="020B0604020202020204" pitchFamily="34" charset="0"/>
              <a:buChar char="•"/>
            </a:pPr>
            <a:r>
              <a:rPr lang="en-GB" sz="1800" dirty="0">
                <a:solidFill>
                  <a:srgbClr val="000000"/>
                </a:solidFill>
                <a:effectLst/>
                <a:latin typeface="+mj-lt"/>
                <a:ea typeface="Calibri" panose="020F0502020204030204" pitchFamily="34" charset="0"/>
              </a:rPr>
              <a:t>“</a:t>
            </a:r>
            <a:r>
              <a:rPr lang="en-GB" sz="1800" dirty="0">
                <a:solidFill>
                  <a:srgbClr val="202124"/>
                </a:solidFill>
                <a:effectLst/>
                <a:latin typeface="+mj-lt"/>
                <a:ea typeface="Calibri" panose="020F0502020204030204" pitchFamily="34" charset="0"/>
              </a:rPr>
              <a:t>During his work at the Stanford Research Institute (1960 – 1970), he produced a team method for planning which was named SOFT analysis, this has developed into what we now know as a SWOT analysis.”</a:t>
            </a:r>
            <a:r>
              <a:rPr lang="en-GB" sz="1800" dirty="0">
                <a:solidFill>
                  <a:srgbClr val="000000"/>
                </a:solidFill>
                <a:effectLst/>
                <a:latin typeface="+mj-lt"/>
                <a:ea typeface="Calibri" panose="020F0502020204030204" pitchFamily="34" charset="0"/>
              </a:rPr>
              <a:t> (Marketing Theories – Swot Analysis, 2021)</a:t>
            </a:r>
            <a:endParaRPr lang="en-GB" dirty="0">
              <a:latin typeface="+mj-lt"/>
            </a:endParaRPr>
          </a:p>
        </p:txBody>
      </p:sp>
      <p:pic>
        <p:nvPicPr>
          <p:cNvPr id="3" name="Audio 2">
            <a:hlinkClick r:id="" action="ppaction://media"/>
            <a:extLst>
              <a:ext uri="{FF2B5EF4-FFF2-40B4-BE49-F238E27FC236}">
                <a16:creationId xmlns:a16="http://schemas.microsoft.com/office/drawing/2014/main" id="{E0CF80EF-5E13-49AC-AF52-5CF38A7A74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3061581"/>
      </p:ext>
    </p:extLst>
  </p:cSld>
  <p:clrMapOvr>
    <a:masterClrMapping/>
  </p:clrMapOvr>
  <mc:AlternateContent xmlns:mc="http://schemas.openxmlformats.org/markup-compatibility/2006">
    <mc:Choice xmlns:p14="http://schemas.microsoft.com/office/powerpoint/2010/main" Requires="p14">
      <p:transition spd="slow" p14:dur="2000" advTm="57641"/>
    </mc:Choice>
    <mc:Fallback>
      <p:transition spd="slow" advTm="5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23F6-513B-4E9D-8BD7-D103D3389A82}"/>
              </a:ext>
            </a:extLst>
          </p:cNvPr>
          <p:cNvSpPr>
            <a:spLocks noGrp="1"/>
          </p:cNvSpPr>
          <p:nvPr>
            <p:ph type="title"/>
          </p:nvPr>
        </p:nvSpPr>
        <p:spPr/>
        <p:txBody>
          <a:bodyPr/>
          <a:lstStyle/>
          <a:p>
            <a:r>
              <a:rPr lang="en-GB" b="1" u="sng" dirty="0"/>
              <a:t>PEST Analysis</a:t>
            </a:r>
          </a:p>
        </p:txBody>
      </p:sp>
      <p:graphicFrame>
        <p:nvGraphicFramePr>
          <p:cNvPr id="4" name="Content Placeholder 3">
            <a:extLst>
              <a:ext uri="{FF2B5EF4-FFF2-40B4-BE49-F238E27FC236}">
                <a16:creationId xmlns:a16="http://schemas.microsoft.com/office/drawing/2014/main" id="{FEEA5080-F563-4C34-A519-6CE5A89E8F08}"/>
              </a:ext>
            </a:extLst>
          </p:cNvPr>
          <p:cNvGraphicFramePr>
            <a:graphicFrameLocks noGrp="1"/>
          </p:cNvGraphicFramePr>
          <p:nvPr>
            <p:ph idx="1"/>
            <p:extLst>
              <p:ext uri="{D42A27DB-BD31-4B8C-83A1-F6EECF244321}">
                <p14:modId xmlns:p14="http://schemas.microsoft.com/office/powerpoint/2010/main" val="3977780604"/>
              </p:ext>
            </p:extLst>
          </p:nvPr>
        </p:nvGraphicFramePr>
        <p:xfrm>
          <a:off x="838200" y="1448253"/>
          <a:ext cx="5426082" cy="4351338"/>
        </p:xfrm>
        <a:graphic>
          <a:graphicData uri="http://schemas.openxmlformats.org/drawingml/2006/table">
            <a:tbl>
              <a:tblPr firstRow="1" firstCol="1" bandRow="1"/>
              <a:tblGrid>
                <a:gridCol w="2713041">
                  <a:extLst>
                    <a:ext uri="{9D8B030D-6E8A-4147-A177-3AD203B41FA5}">
                      <a16:colId xmlns:a16="http://schemas.microsoft.com/office/drawing/2014/main" val="2152820241"/>
                    </a:ext>
                  </a:extLst>
                </a:gridCol>
                <a:gridCol w="2713041">
                  <a:extLst>
                    <a:ext uri="{9D8B030D-6E8A-4147-A177-3AD203B41FA5}">
                      <a16:colId xmlns:a16="http://schemas.microsoft.com/office/drawing/2014/main" val="1434008406"/>
                    </a:ext>
                  </a:extLst>
                </a:gridCol>
              </a:tblGrid>
              <a:tr h="2098394">
                <a:tc>
                  <a:txBody>
                    <a:bodyPr/>
                    <a:lstStyle/>
                    <a:p>
                      <a:pPr algn="ctr">
                        <a:lnSpc>
                          <a:spcPct val="107000"/>
                        </a:lnSpc>
                        <a:spcAft>
                          <a:spcPts val="800"/>
                        </a:spcAft>
                      </a:pPr>
                      <a:r>
                        <a:rPr lang="en-GB" sz="900" u="sng">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Political.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Government introducing new laws regarding obesity, continuing increase in tax for non-healthy food.”</a:t>
                      </a:r>
                      <a:r>
                        <a:rPr lang="en-GB" sz="1000">
                          <a:solidFill>
                            <a:srgbClr val="141414"/>
                          </a:solidFill>
                          <a:effectLst/>
                          <a:latin typeface="Open Sans" panose="020B0606030504020204" pitchFamily="34" charset="0"/>
                          <a:ea typeface="Calibri" panose="020F0502020204030204" pitchFamily="34" charset="0"/>
                          <a:cs typeface="Times New Roman" panose="02020603050405020304" pitchFamily="18" charset="0"/>
                        </a:rPr>
                        <a:t>  Sugar and Salt Reformulation Tax which will see a £3 per kg tax on sugar and a £6 per kg tax”</a:t>
                      </a: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(Sansome, 2021)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Government introducing laws with regards to reducing carbon footprint.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Rising cost in electricity, gas and water rates costing the company more to run effectively.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4997" marR="649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900" u="sng">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Economic.</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Unemployment rates rising due to the covid 19 outbreak, less money people will buy cheaper brands.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Global warming causing crops to die or not grow as they would have years ago, having to source from other suppliers.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Continuing damage caused by transportation of produce to the factories and the impact its having on the environment and local and wider economy, buildings eroding for example.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4997" marR="649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537445"/>
                  </a:ext>
                </a:extLst>
              </a:tr>
              <a:tr h="2252944">
                <a:tc>
                  <a:txBody>
                    <a:bodyPr/>
                    <a:lstStyle/>
                    <a:p>
                      <a:pPr algn="ctr">
                        <a:lnSpc>
                          <a:spcPct val="107000"/>
                        </a:lnSpc>
                        <a:spcAft>
                          <a:spcPts val="800"/>
                        </a:spcAft>
                      </a:pPr>
                      <a:r>
                        <a:rPr lang="en-GB" sz="900" u="sng">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Social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Obesity crisis people in social groups are joining slimming clubs and searching for alternatives.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Walkers use local produce in the produce supporting the local environment.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Employing thousands of people in six different locations helping with social issues.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9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Social trends, if one person in a group picks up an alternative pack of crisps, the other people in the group may follow suit.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4997" marR="649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9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Technological.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Walkers run competitions online where consumers can suggest their own flavour, design their own packaging.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9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Walkers use advanced technology in the printing and sealing of their packages.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9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Technology is used in all forms for advertising and marketing campaigns, social media platforms, tv, web adverts. Attracting customers from all backgrounds.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4997" marR="649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7695441"/>
                  </a:ext>
                </a:extLst>
              </a:tr>
            </a:tbl>
          </a:graphicData>
        </a:graphic>
      </p:graphicFrame>
      <p:sp>
        <p:nvSpPr>
          <p:cNvPr id="5" name="TextBox 4">
            <a:extLst>
              <a:ext uri="{FF2B5EF4-FFF2-40B4-BE49-F238E27FC236}">
                <a16:creationId xmlns:a16="http://schemas.microsoft.com/office/drawing/2014/main" id="{7C8D1503-6418-4645-9FB8-2C389A88165E}"/>
              </a:ext>
            </a:extLst>
          </p:cNvPr>
          <p:cNvSpPr txBox="1"/>
          <p:nvPr/>
        </p:nvSpPr>
        <p:spPr>
          <a:xfrm>
            <a:off x="7300686" y="1320800"/>
            <a:ext cx="4513943" cy="310854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0000"/>
                </a:solidFill>
                <a:effectLst/>
                <a:latin typeface="+mj-lt"/>
                <a:ea typeface="Calibri" panose="020F0502020204030204" pitchFamily="34" charset="0"/>
              </a:rPr>
              <a:t>“PEST analysis is intended to do is give decision-makers an understanding of changes that may be occurring within a given market.” (Brighton School of Business &amp; Management, 2021)</a:t>
            </a:r>
          </a:p>
          <a:p>
            <a:pPr marL="285750" indent="-285750">
              <a:buFont typeface="Arial" panose="020B0604020202020204" pitchFamily="34" charset="0"/>
              <a:buChar char="•"/>
            </a:pPr>
            <a:r>
              <a:rPr lang="en-GB" dirty="0">
                <a:solidFill>
                  <a:srgbClr val="000000"/>
                </a:solidFill>
                <a:latin typeface="+mj-lt"/>
                <a:ea typeface="Calibri" panose="020F0502020204030204" pitchFamily="34" charset="0"/>
              </a:rPr>
              <a:t>H</a:t>
            </a:r>
            <a:r>
              <a:rPr lang="en-GB" dirty="0">
                <a:solidFill>
                  <a:srgbClr val="000000"/>
                </a:solidFill>
                <a:effectLst/>
                <a:latin typeface="+mj-lt"/>
                <a:ea typeface="Calibri" panose="020F0502020204030204" pitchFamily="34" charset="0"/>
              </a:rPr>
              <a:t>ighlights some external factors that the organisation may see as a threat.</a:t>
            </a:r>
          </a:p>
          <a:p>
            <a:pPr marL="285750" indent="-285750">
              <a:buFont typeface="Arial" panose="020B0604020202020204" pitchFamily="34" charset="0"/>
              <a:buChar char="•"/>
            </a:pPr>
            <a:r>
              <a:rPr lang="en-GB" dirty="0">
                <a:solidFill>
                  <a:srgbClr val="000000"/>
                </a:solidFill>
                <a:latin typeface="+mj-lt"/>
                <a:ea typeface="Calibri" panose="020F0502020204030204" pitchFamily="34" charset="0"/>
                <a:cs typeface="Times New Roman" panose="02020603050405020304" pitchFamily="18" charset="0"/>
              </a:rPr>
              <a:t>H</a:t>
            </a:r>
            <a:r>
              <a:rPr lang="en-GB" dirty="0">
                <a:solidFill>
                  <a:srgbClr val="000000"/>
                </a:solidFill>
                <a:effectLst/>
                <a:latin typeface="+mj-lt"/>
                <a:ea typeface="Calibri" panose="020F0502020204030204" pitchFamily="34" charset="0"/>
                <a:cs typeface="Times New Roman" panose="02020603050405020304" pitchFamily="18" charset="0"/>
              </a:rPr>
              <a:t>ighlight some key areas that the company could implement in their strategic management plan.</a:t>
            </a:r>
            <a:endParaRPr lang="en-GB" dirty="0">
              <a:effectLst/>
              <a:latin typeface="+mj-l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dirty="0">
              <a:latin typeface="+mj-lt"/>
            </a:endParaRPr>
          </a:p>
        </p:txBody>
      </p:sp>
      <p:sp>
        <p:nvSpPr>
          <p:cNvPr id="7" name="TextBox 6">
            <a:extLst>
              <a:ext uri="{FF2B5EF4-FFF2-40B4-BE49-F238E27FC236}">
                <a16:creationId xmlns:a16="http://schemas.microsoft.com/office/drawing/2014/main" id="{FF4ABB6E-3F46-4F49-BC88-1E642ECFF852}"/>
              </a:ext>
            </a:extLst>
          </p:cNvPr>
          <p:cNvSpPr txBox="1"/>
          <p:nvPr/>
        </p:nvSpPr>
        <p:spPr>
          <a:xfrm>
            <a:off x="1528550" y="6005015"/>
            <a:ext cx="4312692" cy="646331"/>
          </a:xfrm>
          <a:prstGeom prst="rect">
            <a:avLst/>
          </a:prstGeom>
          <a:noFill/>
        </p:spPr>
        <p:txBody>
          <a:bodyPr wrap="square" rtlCol="0">
            <a:spAutoFit/>
          </a:bodyPr>
          <a:lstStyle/>
          <a:p>
            <a:r>
              <a:rPr lang="en-GB" sz="1800" dirty="0">
                <a:solidFill>
                  <a:srgbClr val="000000"/>
                </a:solidFill>
                <a:effectLst/>
                <a:latin typeface="Calibri Light" panose="020F0302020204030204" pitchFamily="34" charset="0"/>
                <a:ea typeface="Calibri" panose="020F0502020204030204" pitchFamily="34" charset="0"/>
              </a:rPr>
              <a:t>Benjamin Franklin said ”</a:t>
            </a:r>
            <a:r>
              <a:rPr lang="en-GB" sz="1800" b="1" dirty="0">
                <a:solidFill>
                  <a:srgbClr val="000000"/>
                </a:solidFill>
                <a:effectLst/>
                <a:latin typeface="Calibri Light" panose="020F0302020204030204" pitchFamily="34" charset="0"/>
                <a:ea typeface="Times New Roman" panose="02020603050405020304" pitchFamily="18" charset="0"/>
                <a:cs typeface="Calibri Light" panose="020F0302020204030204" pitchFamily="34" charset="0"/>
              </a:rPr>
              <a:t> </a:t>
            </a:r>
            <a:r>
              <a:rPr lang="en-GB" sz="1800" i="1" dirty="0">
                <a:solidFill>
                  <a:srgbClr val="000000"/>
                </a:solidFill>
                <a:effectLst/>
                <a:latin typeface="Calibri Light" panose="020F0302020204030204" pitchFamily="34" charset="0"/>
                <a:ea typeface="Calibri" panose="020F0502020204030204" pitchFamily="34" charset="0"/>
              </a:rPr>
              <a:t>By failing to prepare, you are preparing to fail."</a:t>
            </a:r>
            <a:r>
              <a:rPr lang="en-GB" sz="1800" dirty="0">
                <a:solidFill>
                  <a:srgbClr val="000000"/>
                </a:solidFill>
                <a:effectLst/>
                <a:latin typeface="Calibri Light" panose="020F0302020204030204" pitchFamily="34" charset="0"/>
                <a:ea typeface="Calibri" panose="020F0502020204030204" pitchFamily="34" charset="0"/>
              </a:rPr>
              <a:t> (2021) </a:t>
            </a:r>
            <a:endParaRPr lang="en-GB" dirty="0"/>
          </a:p>
        </p:txBody>
      </p:sp>
      <p:pic>
        <p:nvPicPr>
          <p:cNvPr id="6" name="Audio 5">
            <a:hlinkClick r:id="" action="ppaction://media"/>
            <a:extLst>
              <a:ext uri="{FF2B5EF4-FFF2-40B4-BE49-F238E27FC236}">
                <a16:creationId xmlns:a16="http://schemas.microsoft.com/office/drawing/2014/main" id="{07E46795-1AFE-4713-B8E6-1898F4D0AE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36069"/>
      </p:ext>
    </p:extLst>
  </p:cSld>
  <p:clrMapOvr>
    <a:masterClrMapping/>
  </p:clrMapOvr>
  <mc:AlternateContent xmlns:mc="http://schemas.openxmlformats.org/markup-compatibility/2006">
    <mc:Choice xmlns:p14="http://schemas.microsoft.com/office/powerpoint/2010/main" Requires="p14">
      <p:transition spd="slow" p14:dur="2000" advTm="44244"/>
    </mc:Choice>
    <mc:Fallback>
      <p:transition spd="slow" advTm="44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7F35A-98E6-4B93-ACA5-DADFF644F0FF}"/>
              </a:ext>
            </a:extLst>
          </p:cNvPr>
          <p:cNvSpPr>
            <a:spLocks noGrp="1"/>
          </p:cNvSpPr>
          <p:nvPr>
            <p:ph type="title"/>
          </p:nvPr>
        </p:nvSpPr>
        <p:spPr/>
        <p:txBody>
          <a:bodyPr/>
          <a:lstStyle/>
          <a:p>
            <a:r>
              <a:rPr lang="en-GB" b="1" u="sng" dirty="0"/>
              <a:t>Stakeholder Analysis</a:t>
            </a:r>
          </a:p>
        </p:txBody>
      </p:sp>
      <p:pic>
        <p:nvPicPr>
          <p:cNvPr id="4" name="Content Placeholder 3">
            <a:extLst>
              <a:ext uri="{FF2B5EF4-FFF2-40B4-BE49-F238E27FC236}">
                <a16:creationId xmlns:a16="http://schemas.microsoft.com/office/drawing/2014/main" id="{CB738392-F99B-4DA8-9C5E-F0E2248B1EB6}"/>
              </a:ext>
            </a:extLst>
          </p:cNvPr>
          <p:cNvPicPr>
            <a:picLocks noGrp="1" noChangeAspect="1"/>
          </p:cNvPicPr>
          <p:nvPr>
            <p:ph idx="1"/>
          </p:nvPr>
        </p:nvPicPr>
        <p:blipFill>
          <a:blip r:embed="rId4"/>
          <a:stretch>
            <a:fillRect/>
          </a:stretch>
        </p:blipFill>
        <p:spPr>
          <a:xfrm>
            <a:off x="838200" y="1488158"/>
            <a:ext cx="5007513" cy="3098325"/>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5">
            <p14:nvContentPartPr>
              <p14:cNvPr id="6" name="Ink 5">
                <a:extLst>
                  <a:ext uri="{FF2B5EF4-FFF2-40B4-BE49-F238E27FC236}">
                    <a16:creationId xmlns:a16="http://schemas.microsoft.com/office/drawing/2014/main" id="{69390090-726B-4FC6-AD19-9CFF9D975E83}"/>
                  </a:ext>
                </a:extLst>
              </p14:cNvPr>
              <p14:cNvContentPartPr/>
              <p14:nvPr/>
            </p14:nvContentPartPr>
            <p14:xfrm>
              <a:off x="6719829" y="3947229"/>
              <a:ext cx="360" cy="360"/>
            </p14:xfrm>
          </p:contentPart>
        </mc:Choice>
        <mc:Fallback xmlns="">
          <p:pic>
            <p:nvPicPr>
              <p:cNvPr id="6" name="Ink 5">
                <a:extLst>
                  <a:ext uri="{FF2B5EF4-FFF2-40B4-BE49-F238E27FC236}">
                    <a16:creationId xmlns:a16="http://schemas.microsoft.com/office/drawing/2014/main" id="{69390090-726B-4FC6-AD19-9CFF9D975E83}"/>
                  </a:ext>
                </a:extLst>
              </p:cNvPr>
              <p:cNvPicPr/>
              <p:nvPr/>
            </p:nvPicPr>
            <p:blipFill>
              <a:blip r:embed="rId6"/>
              <a:stretch>
                <a:fillRect/>
              </a:stretch>
            </p:blipFill>
            <p:spPr>
              <a:xfrm>
                <a:off x="6701829" y="3839589"/>
                <a:ext cx="36000" cy="216000"/>
              </a:xfrm>
              <a:prstGeom prst="rect">
                <a:avLst/>
              </a:prstGeom>
            </p:spPr>
          </p:pic>
        </mc:Fallback>
      </mc:AlternateContent>
      <p:sp>
        <p:nvSpPr>
          <p:cNvPr id="7" name="TextBox 6">
            <a:extLst>
              <a:ext uri="{FF2B5EF4-FFF2-40B4-BE49-F238E27FC236}">
                <a16:creationId xmlns:a16="http://schemas.microsoft.com/office/drawing/2014/main" id="{CD116F2E-CDDE-4DAB-AD2C-88E9740D81AF}"/>
              </a:ext>
            </a:extLst>
          </p:cNvPr>
          <p:cNvSpPr txBox="1"/>
          <p:nvPr/>
        </p:nvSpPr>
        <p:spPr>
          <a:xfrm>
            <a:off x="6502400" y="1488158"/>
            <a:ext cx="5355771" cy="2031325"/>
          </a:xfrm>
          <a:prstGeom prst="rect">
            <a:avLst/>
          </a:prstGeom>
          <a:noFill/>
          <a:ln>
            <a:solidFill>
              <a:schemeClr val="tx1"/>
            </a:solidFill>
          </a:ln>
        </p:spPr>
        <p:txBody>
          <a:bodyPr wrap="square" rtlCol="0">
            <a:spAutoFit/>
          </a:bodyPr>
          <a:lstStyle/>
          <a:p>
            <a:pPr marL="285750" indent="-285750">
              <a:buFont typeface="Arial" panose="020B0604020202020204" pitchFamily="34" charset="0"/>
              <a:buChar char="•"/>
            </a:pPr>
            <a:r>
              <a:rPr lang="en-GB" sz="1800" dirty="0">
                <a:solidFill>
                  <a:srgbClr val="000000"/>
                </a:solidFill>
                <a:effectLst/>
                <a:latin typeface="Open Sans" panose="020B0606030504020204" pitchFamily="34" charset="0"/>
                <a:ea typeface="Calibri" panose="020F0502020204030204" pitchFamily="34" charset="0"/>
              </a:rPr>
              <a:t>Michael Porter suggest in his theory that “</a:t>
            </a:r>
            <a:r>
              <a:rPr lang="en-GB" sz="1800" dirty="0">
                <a:solidFill>
                  <a:srgbClr val="202124"/>
                </a:solidFill>
                <a:effectLst/>
                <a:latin typeface="Arial" panose="020B0604020202020204" pitchFamily="34" charset="0"/>
                <a:ea typeface="Calibri" panose="020F0502020204030204" pitchFamily="34" charset="0"/>
              </a:rPr>
              <a:t>firms need to assess the relative power and influences of their key stakeholders” (2021)</a:t>
            </a:r>
          </a:p>
          <a:p>
            <a:pPr marL="285750" indent="-285750">
              <a:buFont typeface="Arial" panose="020B0604020202020204" pitchFamily="34" charset="0"/>
              <a:buChar char="•"/>
            </a:pPr>
            <a:r>
              <a:rPr lang="en-GB" dirty="0">
                <a:solidFill>
                  <a:srgbClr val="202124"/>
                </a:solidFill>
                <a:latin typeface="Arial" panose="020B0604020202020204" pitchFamily="34" charset="0"/>
              </a:rPr>
              <a:t>Easily identifies which stakeholders most time and resource should be used on in order for change to happen</a:t>
            </a:r>
          </a:p>
          <a:p>
            <a:pPr marL="285750" indent="-285750">
              <a:buFont typeface="Arial" panose="020B0604020202020204" pitchFamily="34" charset="0"/>
              <a:buChar char="•"/>
            </a:pPr>
            <a:endParaRPr lang="en-GB" dirty="0"/>
          </a:p>
        </p:txBody>
      </p:sp>
      <p:sp>
        <p:nvSpPr>
          <p:cNvPr id="10" name="TextBox 9">
            <a:extLst>
              <a:ext uri="{FF2B5EF4-FFF2-40B4-BE49-F238E27FC236}">
                <a16:creationId xmlns:a16="http://schemas.microsoft.com/office/drawing/2014/main" id="{F845E959-BEF6-4C40-9CCE-B4461463FE7C}"/>
              </a:ext>
            </a:extLst>
          </p:cNvPr>
          <p:cNvSpPr txBox="1"/>
          <p:nvPr/>
        </p:nvSpPr>
        <p:spPr>
          <a:xfrm>
            <a:off x="1045029" y="4949371"/>
            <a:ext cx="8575062" cy="923330"/>
          </a:xfrm>
          <a:prstGeom prst="rect">
            <a:avLst/>
          </a:prstGeom>
          <a:noFill/>
          <a:ln>
            <a:solidFill>
              <a:schemeClr val="tx1"/>
            </a:solidFill>
          </a:ln>
        </p:spPr>
        <p:txBody>
          <a:bodyPr wrap="square" rtlCol="0">
            <a:spAutoFit/>
          </a:bodyPr>
          <a:lstStyle/>
          <a:p>
            <a:r>
              <a:rPr lang="en-GB" i="0" dirty="0">
                <a:solidFill>
                  <a:srgbClr val="202124"/>
                </a:solidFill>
                <a:effectLst/>
                <a:latin typeface="arial" panose="020B0604020202020204" pitchFamily="34" charset="0"/>
              </a:rPr>
              <a:t>Edward Freeman's stakeholder theory holds that a company's stakeholders include just about anyone affected by the company and its workings.</a:t>
            </a:r>
            <a:r>
              <a:rPr lang="en-GB" i="0" dirty="0">
                <a:solidFill>
                  <a:srgbClr val="000000"/>
                </a:solidFill>
                <a:effectLst/>
                <a:latin typeface="Open Sans" panose="020B0606030504020204" pitchFamily="34" charset="0"/>
              </a:rPr>
              <a:t> (What Is Stakeholder Theory? | Smartsheet, 2022)</a:t>
            </a:r>
            <a:endParaRPr lang="en-GB" dirty="0"/>
          </a:p>
        </p:txBody>
      </p:sp>
      <p:pic>
        <p:nvPicPr>
          <p:cNvPr id="3" name="Audio 2">
            <a:hlinkClick r:id="" action="ppaction://media"/>
            <a:extLst>
              <a:ext uri="{FF2B5EF4-FFF2-40B4-BE49-F238E27FC236}">
                <a16:creationId xmlns:a16="http://schemas.microsoft.com/office/drawing/2014/main" id="{080E2BB6-764E-4C9D-8FBA-6BD13D4D10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9547096"/>
      </p:ext>
    </p:extLst>
  </p:cSld>
  <p:clrMapOvr>
    <a:masterClrMapping/>
  </p:clrMapOvr>
  <mc:AlternateContent xmlns:mc="http://schemas.openxmlformats.org/markup-compatibility/2006">
    <mc:Choice xmlns:p14="http://schemas.microsoft.com/office/powerpoint/2010/main" Requires="p14">
      <p:transition spd="slow" p14:dur="2000" advTm="84174"/>
    </mc:Choice>
    <mc:Fallback>
      <p:transition spd="slow" advTm="84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D4DB-BBD1-4FA4-A91D-00061916F68C}"/>
              </a:ext>
            </a:extLst>
          </p:cNvPr>
          <p:cNvSpPr>
            <a:spLocks noGrp="1"/>
          </p:cNvSpPr>
          <p:nvPr>
            <p:ph type="title"/>
          </p:nvPr>
        </p:nvSpPr>
        <p:spPr/>
        <p:txBody>
          <a:bodyPr/>
          <a:lstStyle/>
          <a:p>
            <a:r>
              <a:rPr lang="en-GB" dirty="0"/>
              <a:t>New Strategic direction</a:t>
            </a:r>
          </a:p>
        </p:txBody>
      </p:sp>
      <p:sp>
        <p:nvSpPr>
          <p:cNvPr id="3" name="Content Placeholder 2">
            <a:extLst>
              <a:ext uri="{FF2B5EF4-FFF2-40B4-BE49-F238E27FC236}">
                <a16:creationId xmlns:a16="http://schemas.microsoft.com/office/drawing/2014/main" id="{F3660E2D-EDDE-4174-9FEB-195CEA4EB112}"/>
              </a:ext>
            </a:extLst>
          </p:cNvPr>
          <p:cNvSpPr>
            <a:spLocks noGrp="1"/>
          </p:cNvSpPr>
          <p:nvPr>
            <p:ph idx="1"/>
          </p:nvPr>
        </p:nvSpPr>
        <p:spPr/>
        <p:txBody>
          <a:bodyPr/>
          <a:lstStyle/>
          <a:p>
            <a:r>
              <a:rPr lang="en-GB" sz="1800" dirty="0"/>
              <a:t>Reducing the companies carbon footprint, using electric vehicles to deliver their produce, creating a major factory instead of six separate ones to cut the cost of overheads, begin grilling all potatoes to create oven baked crisps, reducing the pollution caused by frying and making the snack healthier, complying with the Governments guidelines on combating obesity.</a:t>
            </a:r>
          </a:p>
          <a:p>
            <a:r>
              <a:rPr lang="en-GB" sz="1800" dirty="0"/>
              <a:t>Encouraging high priority stakeholders to increase chance of success, customers who know the product is healthier may buy more. Government backing for reducing fat content, increase in sales equals happy stakeholders.</a:t>
            </a:r>
          </a:p>
          <a:p>
            <a:r>
              <a:rPr lang="en-GB" sz="1800" dirty="0"/>
              <a:t>Reducing overheads cost to continue to supply the same size portion at the same cost, instead of reducing portion size and increasing the cost. Consumers are always looking for a reasonably priced product.</a:t>
            </a:r>
          </a:p>
          <a:p>
            <a:r>
              <a:rPr lang="en-GB" sz="1800" dirty="0"/>
              <a:t>Increasing company profile and brand familiarity in foreign countries to increase sales overall</a:t>
            </a:r>
          </a:p>
          <a:p>
            <a:endParaRPr lang="en-GB" sz="1800" dirty="0"/>
          </a:p>
          <a:p>
            <a:pPr marL="0" indent="0">
              <a:buNone/>
            </a:pPr>
            <a:r>
              <a:rPr lang="en-GB" sz="1800" dirty="0"/>
              <a:t>All the information provided above was extracted from the PEST, SWOT, and stakeholder analysis conducted on Walkers crisps. One of the main factors that will contribute to Walkers growing success is lowering their carbon footprint and increasing their target audience and sales. </a:t>
            </a:r>
          </a:p>
          <a:p>
            <a:endParaRPr lang="en-GB" sz="1800"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9AD68362-F426-4563-A08E-27CE6F9666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7361231"/>
      </p:ext>
    </p:extLst>
  </p:cSld>
  <p:clrMapOvr>
    <a:masterClrMapping/>
  </p:clrMapOvr>
  <mc:AlternateContent xmlns:mc="http://schemas.openxmlformats.org/markup-compatibility/2006">
    <mc:Choice xmlns:p14="http://schemas.microsoft.com/office/powerpoint/2010/main" Requires="p14">
      <p:transition spd="slow" p14:dur="2000" advTm="103454"/>
    </mc:Choice>
    <mc:Fallback>
      <p:transition spd="slow" advTm="103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2046-1C02-45E6-B3FA-378EACA579D5}"/>
              </a:ext>
            </a:extLst>
          </p:cNvPr>
          <p:cNvSpPr>
            <a:spLocks noGrp="1"/>
          </p:cNvSpPr>
          <p:nvPr>
            <p:ph type="title"/>
          </p:nvPr>
        </p:nvSpPr>
        <p:spPr>
          <a:xfrm>
            <a:off x="838200" y="365126"/>
            <a:ext cx="10515600" cy="835878"/>
          </a:xfrm>
        </p:spPr>
        <p:txBody>
          <a:bodyPr/>
          <a:lstStyle/>
          <a:p>
            <a:r>
              <a:rPr lang="en-GB" u="sng" dirty="0"/>
              <a:t>References</a:t>
            </a:r>
          </a:p>
        </p:txBody>
      </p:sp>
      <p:sp>
        <p:nvSpPr>
          <p:cNvPr id="3" name="Content Placeholder 2">
            <a:extLst>
              <a:ext uri="{FF2B5EF4-FFF2-40B4-BE49-F238E27FC236}">
                <a16:creationId xmlns:a16="http://schemas.microsoft.com/office/drawing/2014/main" id="{7F9CE9B3-D040-4027-83B0-0E7F9405F20D}"/>
              </a:ext>
            </a:extLst>
          </p:cNvPr>
          <p:cNvSpPr>
            <a:spLocks noGrp="1"/>
          </p:cNvSpPr>
          <p:nvPr>
            <p:ph idx="1"/>
          </p:nvPr>
        </p:nvSpPr>
        <p:spPr>
          <a:xfrm>
            <a:off x="838200" y="1334305"/>
            <a:ext cx="10515600" cy="4943665"/>
          </a:xfrm>
        </p:spPr>
        <p:txBody>
          <a:bodyPr>
            <a:normAutofit/>
          </a:bodyPr>
          <a:lstStyle/>
          <a:p>
            <a:pPr marL="0" indent="0">
              <a:buNone/>
            </a:pPr>
            <a:r>
              <a:rPr lang="en-GB" sz="1200" i="0" dirty="0" err="1">
                <a:solidFill>
                  <a:srgbClr val="000000"/>
                </a:solidFill>
                <a:effectLst/>
                <a:latin typeface="Open Sans" panose="020B0606030504020204" pitchFamily="34" charset="0"/>
              </a:rPr>
              <a:t>SearchCIO</a:t>
            </a:r>
            <a:r>
              <a:rPr lang="en-GB" sz="1200" i="0" dirty="0">
                <a:solidFill>
                  <a:srgbClr val="000000"/>
                </a:solidFill>
                <a:effectLst/>
                <a:latin typeface="Open Sans" panose="020B0606030504020204" pitchFamily="34" charset="0"/>
              </a:rPr>
              <a:t>. 2022. </a:t>
            </a:r>
            <a:r>
              <a:rPr lang="en-GB" sz="1200" i="1" dirty="0">
                <a:solidFill>
                  <a:srgbClr val="000000"/>
                </a:solidFill>
                <a:effectLst/>
                <a:latin typeface="Open Sans" panose="020B0606030504020204" pitchFamily="34" charset="0"/>
              </a:rPr>
              <a:t>What is Strategic Management, and Why is it Important?</a:t>
            </a:r>
            <a:r>
              <a:rPr lang="en-GB" sz="1200" i="0" dirty="0">
                <a:solidFill>
                  <a:srgbClr val="000000"/>
                </a:solidFill>
                <a:effectLst/>
                <a:latin typeface="Open Sans" panose="020B0606030504020204" pitchFamily="34" charset="0"/>
              </a:rPr>
              <a:t>. [online] Available at: &lt;https://www.techtarget.com/searchcio/definition/strategic-management&gt; [Accessed 29 March 2022].</a:t>
            </a:r>
          </a:p>
          <a:p>
            <a:pPr marL="0" indent="0">
              <a:buNone/>
            </a:pPr>
            <a:r>
              <a:rPr lang="en-GB" sz="1200" i="0" dirty="0">
                <a:solidFill>
                  <a:srgbClr val="000000"/>
                </a:solidFill>
                <a:effectLst/>
                <a:latin typeface="Open Sans" panose="020B0606030504020204" pitchFamily="34" charset="0"/>
              </a:rPr>
              <a:t>Smartsheet. 2022. </a:t>
            </a:r>
            <a:r>
              <a:rPr lang="en-GB" sz="1200" i="1" dirty="0">
                <a:solidFill>
                  <a:srgbClr val="000000"/>
                </a:solidFill>
                <a:effectLst/>
                <a:latin typeface="Open Sans" panose="020B0606030504020204" pitchFamily="34" charset="0"/>
              </a:rPr>
              <a:t>What Is Stakeholder Theory? | Smartsheet</a:t>
            </a:r>
            <a:r>
              <a:rPr lang="en-GB" sz="1200" i="0" dirty="0">
                <a:solidFill>
                  <a:srgbClr val="000000"/>
                </a:solidFill>
                <a:effectLst/>
                <a:latin typeface="Open Sans" panose="020B0606030504020204" pitchFamily="34" charset="0"/>
              </a:rPr>
              <a:t>. [online] Available at: &lt;https://www.smartsheet.com/what-stakeholder-theory-and-how-does-it-impact-organization&gt; [Accessed 29 March 2022].</a:t>
            </a:r>
          </a:p>
          <a:p>
            <a:pPr marL="0" indent="0">
              <a:buNone/>
            </a:pP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Brighton School of Business and Management. 2021. </a:t>
            </a:r>
            <a:r>
              <a:rPr lang="en-GB" sz="12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Brighton School of Business &amp; Management</a:t>
            </a: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&lt;https://www.brightonsbm.com/news/pest-analysis-important-for-a-business/&gt; [Accessed 29 October 2021].</a:t>
            </a:r>
          </a:p>
          <a:p>
            <a:pPr marL="0" indent="0">
              <a:buNone/>
            </a:pP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Statista. 2021. </a:t>
            </a:r>
            <a:r>
              <a:rPr lang="en-GB" sz="12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Leading crisp brands by sales value United Kingdom 2015 | Statista</a:t>
            </a: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&lt;https://www.statista.com/statistics/625636/sales-value-of-crisp-brands-united-kingdom-uk/&gt; [Accessed 28 October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Smith, D., 2021. </a:t>
            </a:r>
            <a:r>
              <a:rPr lang="en-GB" sz="12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Inside Walkers - the biggest crisp factory in the world</a:t>
            </a: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[online] </a:t>
            </a:r>
            <a:r>
              <a:rPr lang="en-GB" sz="12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LeicestershireLive</a:t>
            </a: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Available at: &lt;https://www.leicestermercury.co.uk/news/leicester-news/inside-walkers-biggest-crisp-factory-184472&gt; [Accessed 28 October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Professionalacademy.com. 2021. </a:t>
            </a:r>
            <a:r>
              <a:rPr lang="en-GB" sz="12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Marketing Theories – Swot Analysis</a:t>
            </a:r>
            <a:r>
              <a:rPr lang="en-GB" sz="12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[online] Available at: &lt;https://www.professionalacademy.com/blogs/marketing-theories-swot-analysis/&gt; [Accessed 28 October 2021].</a:t>
            </a:r>
          </a:p>
          <a:p>
            <a:pPr marL="0" indent="0">
              <a:buNone/>
            </a:pPr>
            <a:r>
              <a:rPr lang="en-GB" sz="1200" i="0" dirty="0">
                <a:solidFill>
                  <a:srgbClr val="000000"/>
                </a:solidFill>
                <a:effectLst/>
                <a:latin typeface="Open Sans" panose="020B0606030504020204" pitchFamily="34" charset="0"/>
              </a:rPr>
              <a:t>Dictionary.cambridge.org. 2022. </a:t>
            </a:r>
            <a:r>
              <a:rPr lang="en-GB" sz="1200" i="1" dirty="0">
                <a:solidFill>
                  <a:srgbClr val="000000"/>
                </a:solidFill>
                <a:effectLst/>
                <a:latin typeface="Open Sans" panose="020B0606030504020204" pitchFamily="34" charset="0"/>
              </a:rPr>
              <a:t>strategy</a:t>
            </a:r>
            <a:r>
              <a:rPr lang="en-GB" sz="1200" i="0" dirty="0">
                <a:solidFill>
                  <a:srgbClr val="000000"/>
                </a:solidFill>
                <a:effectLst/>
                <a:latin typeface="Open Sans" panose="020B0606030504020204" pitchFamily="34" charset="0"/>
              </a:rPr>
              <a:t>. [online] Available at: &lt;https://dictionary.cambridge.org/dictionary/english/strategy&gt; [Accessed 29 March 2022].</a:t>
            </a:r>
          </a:p>
          <a:p>
            <a:pPr marL="0" indent="0">
              <a:buNone/>
            </a:pPr>
            <a:r>
              <a:rPr lang="en-GB" sz="1200" i="0" dirty="0" err="1">
                <a:solidFill>
                  <a:srgbClr val="000000"/>
                </a:solidFill>
                <a:effectLst/>
                <a:latin typeface="Open Sans" panose="020B0606030504020204" pitchFamily="34" charset="0"/>
              </a:rPr>
              <a:t>Consulterce</a:t>
            </a:r>
            <a:r>
              <a:rPr lang="en-GB" sz="1200" i="0" dirty="0">
                <a:solidFill>
                  <a:srgbClr val="000000"/>
                </a:solidFill>
                <a:effectLst/>
                <a:latin typeface="Open Sans" panose="020B0606030504020204" pitchFamily="34" charset="0"/>
              </a:rPr>
              <a:t>. 2022. </a:t>
            </a:r>
            <a:r>
              <a:rPr lang="en-GB" sz="1200" i="1" dirty="0">
                <a:solidFill>
                  <a:srgbClr val="000000"/>
                </a:solidFill>
                <a:effectLst/>
                <a:latin typeface="Open Sans" panose="020B0606030504020204" pitchFamily="34" charset="0"/>
              </a:rPr>
              <a:t>What is Strategy? Definition, Components &amp; Examples Explained</a:t>
            </a:r>
            <a:r>
              <a:rPr lang="en-GB" sz="1200" i="0" dirty="0">
                <a:solidFill>
                  <a:srgbClr val="000000"/>
                </a:solidFill>
                <a:effectLst/>
                <a:latin typeface="Open Sans" panose="020B0606030504020204" pitchFamily="34" charset="0"/>
              </a:rPr>
              <a:t>. [online] Available at: &lt;https://consulterce.com/business-strategy/&gt; [Accessed 29 March 2022].</a:t>
            </a:r>
            <a:endParaRPr lang="en-GB" sz="1200" i="0" dirty="0">
              <a:solidFill>
                <a:srgbClr val="000000"/>
              </a:solidFill>
              <a:latin typeface="Open Sans" panose="020B0606030504020204" pitchFamily="34" charset="0"/>
              <a:cs typeface="Times New Roman" panose="02020603050405020304" pitchFamily="18" charset="0"/>
            </a:endParaRPr>
          </a:p>
          <a:p>
            <a:pPr marL="0" indent="0">
              <a:buNone/>
            </a:pPr>
            <a:r>
              <a:rPr lang="en-GB" sz="1200" i="0" dirty="0" err="1">
                <a:solidFill>
                  <a:srgbClr val="000000"/>
                </a:solidFill>
                <a:effectLst/>
                <a:latin typeface="Open Sans" panose="020B0606030504020204" pitchFamily="34" charset="0"/>
              </a:rPr>
              <a:t>Consulterce</a:t>
            </a:r>
            <a:r>
              <a:rPr lang="en-GB" sz="1200" i="0" dirty="0">
                <a:solidFill>
                  <a:srgbClr val="000000"/>
                </a:solidFill>
                <a:effectLst/>
                <a:latin typeface="Open Sans" panose="020B0606030504020204" pitchFamily="34" charset="0"/>
              </a:rPr>
              <a:t>. 2022. </a:t>
            </a:r>
            <a:r>
              <a:rPr lang="en-GB" sz="1200" i="1" dirty="0">
                <a:solidFill>
                  <a:srgbClr val="000000"/>
                </a:solidFill>
                <a:effectLst/>
                <a:latin typeface="Open Sans" panose="020B0606030504020204" pitchFamily="34" charset="0"/>
              </a:rPr>
              <a:t>What is Strategy? Definition, Components &amp; Examples Explained</a:t>
            </a:r>
            <a:r>
              <a:rPr lang="en-GB" sz="1200" i="0" dirty="0">
                <a:solidFill>
                  <a:srgbClr val="000000"/>
                </a:solidFill>
                <a:effectLst/>
                <a:latin typeface="Open Sans" panose="020B0606030504020204" pitchFamily="34" charset="0"/>
              </a:rPr>
              <a:t>. [online] Available at: &lt;https://consulterce.com/business-strategy/&gt; [Accessed 29 March 2022].</a:t>
            </a:r>
          </a:p>
          <a:p>
            <a:pPr marL="0" indent="0">
              <a:buNone/>
            </a:pPr>
            <a:r>
              <a:rPr lang="en-GB" sz="1200" i="0" dirty="0">
                <a:solidFill>
                  <a:srgbClr val="000000"/>
                </a:solidFill>
                <a:effectLst/>
                <a:latin typeface="Open Sans" panose="020B0606030504020204" pitchFamily="34" charset="0"/>
              </a:rPr>
              <a:t>Institutional Investor. 2022. </a:t>
            </a:r>
            <a:r>
              <a:rPr lang="en-GB" sz="1200" i="1" dirty="0">
                <a:solidFill>
                  <a:srgbClr val="000000"/>
                </a:solidFill>
                <a:effectLst/>
                <a:latin typeface="Open Sans" panose="020B0606030504020204" pitchFamily="34" charset="0"/>
              </a:rPr>
              <a:t>The Gospel According to Michael Porter</a:t>
            </a:r>
            <a:r>
              <a:rPr lang="en-GB" sz="1200" i="0" dirty="0">
                <a:solidFill>
                  <a:srgbClr val="000000"/>
                </a:solidFill>
                <a:effectLst/>
                <a:latin typeface="Open Sans" panose="020B0606030504020204" pitchFamily="34" charset="0"/>
              </a:rPr>
              <a:t>. [online] Available at: &lt;https://www.institutionalinvestor.com/article/b15jm11km848qm/the-gospel-according-to-michael-porter#:~:text=Today's%20value%20investors%20have%20a,competitors%2C%20suppliers%2C%20and%20customers.&gt; [Accessed 29 March 2022].</a:t>
            </a:r>
          </a:p>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b="0" i="0" dirty="0">
              <a:solidFill>
                <a:srgbClr val="000000"/>
              </a:solidFill>
              <a:effectLst/>
              <a:latin typeface="Open Sans" panose="020B0606030504020204" pitchFamily="34" charset="0"/>
            </a:endParaRPr>
          </a:p>
          <a:p>
            <a:pPr marL="0" indent="0">
              <a:buNone/>
            </a:pPr>
            <a:endParaRPr lang="en-GB" sz="1400" dirty="0">
              <a:solidFill>
                <a:srgbClr val="000000"/>
              </a:solidFill>
              <a:latin typeface="Open Sans" panose="020B0606030504020204" pitchFamily="34" charset="0"/>
            </a:endParaRPr>
          </a:p>
          <a:p>
            <a:pPr marL="0" indent="0">
              <a:buNone/>
            </a:pPr>
            <a:endParaRPr lang="en-GB" sz="1600" dirty="0"/>
          </a:p>
        </p:txBody>
      </p:sp>
    </p:spTree>
    <p:extLst>
      <p:ext uri="{BB962C8B-B14F-4D97-AF65-F5344CB8AC3E}">
        <p14:creationId xmlns:p14="http://schemas.microsoft.com/office/powerpoint/2010/main" val="690147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2023</Words>
  <Application>Microsoft Office PowerPoint</Application>
  <PresentationFormat>Widescreen</PresentationFormat>
  <Paragraphs>114</Paragraphs>
  <Slides>10</Slides>
  <Notes>0</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vt:lpstr>
      <vt:lpstr>Calibri</vt:lpstr>
      <vt:lpstr>Calibri Light</vt:lpstr>
      <vt:lpstr>Open Sans</vt:lpstr>
      <vt:lpstr>Symbol</vt:lpstr>
      <vt:lpstr>Office Theme</vt:lpstr>
      <vt:lpstr>Malcolm Griffith-Thomas 1704210 Strategies for Resilience and Prosperity Assignment 2 BMSP 6006 Glenn Behenna</vt:lpstr>
      <vt:lpstr>Definition of strategic management and Strategy</vt:lpstr>
      <vt:lpstr>Which strategic management tools did I choose and why?</vt:lpstr>
      <vt:lpstr>What the theorists say.</vt:lpstr>
      <vt:lpstr>Walkers Crisps </vt:lpstr>
      <vt:lpstr>SWOT Analysis</vt:lpstr>
      <vt:lpstr>PEST Analysis</vt:lpstr>
      <vt:lpstr>Stakeholder Analysis</vt:lpstr>
      <vt:lpstr>New Strategic direction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Malcolm Griffith-Thomas 1704210 Strategies for Resilience and Prosperity Assignment 2 BMSP 6006 Glenn Behenna</dc:title>
  <dc:creator>Malcolm Griffith-Thomas (1704210)</dc:creator>
  <cp:lastModifiedBy>Malcolm Griffith-Thomas (1704210)</cp:lastModifiedBy>
  <cp:revision>13</cp:revision>
  <dcterms:created xsi:type="dcterms:W3CDTF">2022-03-29T13:01:32Z</dcterms:created>
  <dcterms:modified xsi:type="dcterms:W3CDTF">2022-03-30T13:54:34Z</dcterms:modified>
</cp:coreProperties>
</file>