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sldIdLst>
    <p:sldId id="256" r:id="rId5"/>
    <p:sldId id="296" r:id="rId6"/>
    <p:sldId id="324" r:id="rId7"/>
    <p:sldId id="302" r:id="rId8"/>
    <p:sldId id="305" r:id="rId9"/>
    <p:sldId id="300" r:id="rId10"/>
    <p:sldId id="298" r:id="rId11"/>
    <p:sldId id="323" r:id="rId12"/>
    <p:sldId id="315" r:id="rId13"/>
    <p:sldId id="301" r:id="rId14"/>
    <p:sldId id="321" r:id="rId15"/>
    <p:sldId id="320" r:id="rId16"/>
    <p:sldId id="299" r:id="rId17"/>
    <p:sldId id="319" r:id="rId18"/>
    <p:sldId id="325" r:id="rId19"/>
    <p:sldId id="328" r:id="rId20"/>
    <p:sldId id="311" r:id="rId21"/>
    <p:sldId id="309" r:id="rId22"/>
    <p:sldId id="306" r:id="rId23"/>
    <p:sldId id="303" r:id="rId24"/>
    <p:sldId id="313" r:id="rId25"/>
    <p:sldId id="318" r:id="rId26"/>
    <p:sldId id="307" r:id="rId27"/>
    <p:sldId id="308" r:id="rId28"/>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016FC0-1128-42BC-A876-836D662F74BB}" v="120" dt="2020-08-18T11:33:49.7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9812" autoAdjust="0"/>
  </p:normalViewPr>
  <p:slideViewPr>
    <p:cSldViewPr snapToGrid="0">
      <p:cViewPr varScale="1">
        <p:scale>
          <a:sx n="40" d="100"/>
          <a:sy n="40" d="100"/>
        </p:scale>
        <p:origin x="1644" y="3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7" d="100"/>
          <a:sy n="87" d="100"/>
        </p:scale>
        <p:origin x="384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75D4A0-14DE-4163-ACD0-9C48C11DD612}" type="doc">
      <dgm:prSet loTypeId="urn:microsoft.com/office/officeart/2005/8/layout/default" loCatId="list" qsTypeId="urn:microsoft.com/office/officeart/2005/8/quickstyle/simple1" qsCatId="simple" csTypeId="urn:microsoft.com/office/officeart/2005/8/colors/accent5_2" csCatId="accent5"/>
      <dgm:spPr/>
      <dgm:t>
        <a:bodyPr/>
        <a:lstStyle/>
        <a:p>
          <a:endParaRPr lang="en-US"/>
        </a:p>
      </dgm:t>
    </dgm:pt>
    <dgm:pt modelId="{14E5874C-BC3F-49D0-AFA1-67CC1A0D860D}">
      <dgm:prSet/>
      <dgm:spPr/>
      <dgm:t>
        <a:bodyPr/>
        <a:lstStyle/>
        <a:p>
          <a:r>
            <a:rPr lang="en-GB"/>
            <a:t>High levels of investment in training and development</a:t>
          </a:r>
          <a:endParaRPr lang="en-US"/>
        </a:p>
      </dgm:t>
    </dgm:pt>
    <dgm:pt modelId="{E91888B4-F323-48D8-B674-EFA178A38337}" type="parTrans" cxnId="{E8A9D1BA-3B0C-4F6E-96BA-42BC425267F0}">
      <dgm:prSet/>
      <dgm:spPr/>
      <dgm:t>
        <a:bodyPr/>
        <a:lstStyle/>
        <a:p>
          <a:endParaRPr lang="en-US"/>
        </a:p>
      </dgm:t>
    </dgm:pt>
    <dgm:pt modelId="{187B04D0-7D3E-4E25-B97B-C00D74C609A5}" type="sibTrans" cxnId="{E8A9D1BA-3B0C-4F6E-96BA-42BC425267F0}">
      <dgm:prSet/>
      <dgm:spPr/>
      <dgm:t>
        <a:bodyPr/>
        <a:lstStyle/>
        <a:p>
          <a:endParaRPr lang="en-US"/>
        </a:p>
      </dgm:t>
    </dgm:pt>
    <dgm:pt modelId="{4DB55BDC-54C1-4200-BA30-64D8E46DF1C2}">
      <dgm:prSet/>
      <dgm:spPr/>
      <dgm:t>
        <a:bodyPr/>
        <a:lstStyle/>
        <a:p>
          <a:r>
            <a:rPr lang="en-GB"/>
            <a:t>Relatively high levels of pay</a:t>
          </a:r>
          <a:endParaRPr lang="en-US"/>
        </a:p>
      </dgm:t>
    </dgm:pt>
    <dgm:pt modelId="{6B2EE38C-EF14-4D32-B0D2-F394A82E9319}" type="parTrans" cxnId="{F44731A7-3F5F-43A3-941B-ACF3ACD8389B}">
      <dgm:prSet/>
      <dgm:spPr/>
      <dgm:t>
        <a:bodyPr/>
        <a:lstStyle/>
        <a:p>
          <a:endParaRPr lang="en-US"/>
        </a:p>
      </dgm:t>
    </dgm:pt>
    <dgm:pt modelId="{D6F8421A-701B-4482-8E6D-B631A288E312}" type="sibTrans" cxnId="{F44731A7-3F5F-43A3-941B-ACF3ACD8389B}">
      <dgm:prSet/>
      <dgm:spPr/>
      <dgm:t>
        <a:bodyPr/>
        <a:lstStyle/>
        <a:p>
          <a:endParaRPr lang="en-US"/>
        </a:p>
      </dgm:t>
    </dgm:pt>
    <dgm:pt modelId="{F943E2E1-7551-45B3-90EB-E32BCBE3C457}">
      <dgm:prSet/>
      <dgm:spPr/>
      <dgm:t>
        <a:bodyPr/>
        <a:lstStyle/>
        <a:p>
          <a:r>
            <a:rPr lang="en-GB"/>
            <a:t>Internal promotion systems</a:t>
          </a:r>
          <a:endParaRPr lang="en-US"/>
        </a:p>
      </dgm:t>
    </dgm:pt>
    <dgm:pt modelId="{AF7946DA-9DC2-4201-93CB-09B0C163665B}" type="parTrans" cxnId="{EFD3B86A-C92C-43EF-870B-141122E82B4A}">
      <dgm:prSet/>
      <dgm:spPr/>
      <dgm:t>
        <a:bodyPr/>
        <a:lstStyle/>
        <a:p>
          <a:endParaRPr lang="en-US"/>
        </a:p>
      </dgm:t>
    </dgm:pt>
    <dgm:pt modelId="{FAE97620-1E46-4634-95C0-53872277FA2C}" type="sibTrans" cxnId="{EFD3B86A-C92C-43EF-870B-141122E82B4A}">
      <dgm:prSet/>
      <dgm:spPr/>
      <dgm:t>
        <a:bodyPr/>
        <a:lstStyle/>
        <a:p>
          <a:endParaRPr lang="en-US"/>
        </a:p>
      </dgm:t>
    </dgm:pt>
    <dgm:pt modelId="{376489B8-282B-47D6-9BCA-CAB26236176A}">
      <dgm:prSet/>
      <dgm:spPr/>
      <dgm:t>
        <a:bodyPr/>
        <a:lstStyle/>
        <a:p>
          <a:r>
            <a:rPr lang="en-GB"/>
            <a:t>Team based approaches to work</a:t>
          </a:r>
          <a:endParaRPr lang="en-US"/>
        </a:p>
      </dgm:t>
    </dgm:pt>
    <dgm:pt modelId="{D127CCF3-7BAF-4B2F-A70C-C4C7819D14CF}" type="parTrans" cxnId="{E5DB21C9-A6BE-45D7-AD8B-3462CA08B30F}">
      <dgm:prSet/>
      <dgm:spPr/>
      <dgm:t>
        <a:bodyPr/>
        <a:lstStyle/>
        <a:p>
          <a:endParaRPr lang="en-US"/>
        </a:p>
      </dgm:t>
    </dgm:pt>
    <dgm:pt modelId="{FA42C0FF-BD19-48E7-9BC9-72FFBCBA2EA0}" type="sibTrans" cxnId="{E5DB21C9-A6BE-45D7-AD8B-3462CA08B30F}">
      <dgm:prSet/>
      <dgm:spPr/>
      <dgm:t>
        <a:bodyPr/>
        <a:lstStyle/>
        <a:p>
          <a:endParaRPr lang="en-US"/>
        </a:p>
      </dgm:t>
    </dgm:pt>
    <dgm:pt modelId="{7842FAC9-02B8-4068-8B79-05D565C332E1}">
      <dgm:prSet/>
      <dgm:spPr/>
      <dgm:t>
        <a:bodyPr/>
        <a:lstStyle/>
        <a:p>
          <a:r>
            <a:rPr lang="en-GB"/>
            <a:t>Grievance procedures</a:t>
          </a:r>
          <a:endParaRPr lang="en-US"/>
        </a:p>
      </dgm:t>
    </dgm:pt>
    <dgm:pt modelId="{C7A1BB20-7B18-4810-96CA-A6777F75D606}" type="parTrans" cxnId="{23D2A4D0-6677-4098-A698-F71553282D67}">
      <dgm:prSet/>
      <dgm:spPr/>
      <dgm:t>
        <a:bodyPr/>
        <a:lstStyle/>
        <a:p>
          <a:endParaRPr lang="en-US"/>
        </a:p>
      </dgm:t>
    </dgm:pt>
    <dgm:pt modelId="{A33C89B6-187F-482F-A334-4A557D4528DE}" type="sibTrans" cxnId="{23D2A4D0-6677-4098-A698-F71553282D67}">
      <dgm:prSet/>
      <dgm:spPr/>
      <dgm:t>
        <a:bodyPr/>
        <a:lstStyle/>
        <a:p>
          <a:endParaRPr lang="en-US"/>
        </a:p>
      </dgm:t>
    </dgm:pt>
    <dgm:pt modelId="{D90F5612-6259-4D6C-9EE5-9CCCE255BF72}">
      <dgm:prSet/>
      <dgm:spPr/>
      <dgm:t>
        <a:bodyPr/>
        <a:lstStyle/>
        <a:p>
          <a:r>
            <a:rPr lang="en-GB"/>
            <a:t>Employee participations in decision making i.e. help determine policies and procedures</a:t>
          </a:r>
          <a:endParaRPr lang="en-US"/>
        </a:p>
      </dgm:t>
    </dgm:pt>
    <dgm:pt modelId="{258F8F95-ECF7-4546-89A0-3515C171A330}" type="parTrans" cxnId="{C1069DDF-DE3D-4ABB-87BF-E00AD6E8E8F1}">
      <dgm:prSet/>
      <dgm:spPr/>
      <dgm:t>
        <a:bodyPr/>
        <a:lstStyle/>
        <a:p>
          <a:endParaRPr lang="en-US"/>
        </a:p>
      </dgm:t>
    </dgm:pt>
    <dgm:pt modelId="{4B1F1E96-D0BC-41F3-9BF9-5B5CD06915AC}" type="sibTrans" cxnId="{C1069DDF-DE3D-4ABB-87BF-E00AD6E8E8F1}">
      <dgm:prSet/>
      <dgm:spPr/>
      <dgm:t>
        <a:bodyPr/>
        <a:lstStyle/>
        <a:p>
          <a:endParaRPr lang="en-US"/>
        </a:p>
      </dgm:t>
    </dgm:pt>
    <dgm:pt modelId="{93A337ED-45AA-4D34-B43D-B17873CF3F80}">
      <dgm:prSet/>
      <dgm:spPr/>
      <dgm:t>
        <a:bodyPr/>
        <a:lstStyle/>
        <a:p>
          <a:r>
            <a:rPr lang="en-GB"/>
            <a:t>Information sharing – transparency</a:t>
          </a:r>
          <a:endParaRPr lang="en-US"/>
        </a:p>
      </dgm:t>
    </dgm:pt>
    <dgm:pt modelId="{05040CFC-A683-4D3A-AF00-CAB1744B484A}" type="parTrans" cxnId="{7E4A0709-DBEE-4531-B19C-AB5A7BA0773B}">
      <dgm:prSet/>
      <dgm:spPr/>
      <dgm:t>
        <a:bodyPr/>
        <a:lstStyle/>
        <a:p>
          <a:endParaRPr lang="en-US"/>
        </a:p>
      </dgm:t>
    </dgm:pt>
    <dgm:pt modelId="{5A909B25-F957-44FC-9F11-A42CAB30770E}" type="sibTrans" cxnId="{7E4A0709-DBEE-4531-B19C-AB5A7BA0773B}">
      <dgm:prSet/>
      <dgm:spPr/>
      <dgm:t>
        <a:bodyPr/>
        <a:lstStyle/>
        <a:p>
          <a:endParaRPr lang="en-US"/>
        </a:p>
      </dgm:t>
    </dgm:pt>
    <dgm:pt modelId="{E9365FD2-929E-416D-8F58-FA2BB168572B}">
      <dgm:prSet/>
      <dgm:spPr/>
      <dgm:t>
        <a:bodyPr/>
        <a:lstStyle/>
        <a:p>
          <a:r>
            <a:rPr lang="en-GB"/>
            <a:t>An effective appraisal system</a:t>
          </a:r>
          <a:endParaRPr lang="en-US"/>
        </a:p>
      </dgm:t>
    </dgm:pt>
    <dgm:pt modelId="{33760416-4657-4121-976A-FA75E7B39876}" type="parTrans" cxnId="{3E032B44-E95D-4096-910F-256AC19B8131}">
      <dgm:prSet/>
      <dgm:spPr/>
      <dgm:t>
        <a:bodyPr/>
        <a:lstStyle/>
        <a:p>
          <a:endParaRPr lang="en-US"/>
        </a:p>
      </dgm:t>
    </dgm:pt>
    <dgm:pt modelId="{0E6055C1-AEFE-4E55-A20F-F7E406F5D21A}" type="sibTrans" cxnId="{3E032B44-E95D-4096-910F-256AC19B8131}">
      <dgm:prSet/>
      <dgm:spPr/>
      <dgm:t>
        <a:bodyPr/>
        <a:lstStyle/>
        <a:p>
          <a:endParaRPr lang="en-US"/>
        </a:p>
      </dgm:t>
    </dgm:pt>
    <dgm:pt modelId="{607B57DF-59E6-4C7F-B449-16B2F0E2C1AE}">
      <dgm:prSet/>
      <dgm:spPr/>
      <dgm:t>
        <a:bodyPr/>
        <a:lstStyle/>
        <a:p>
          <a:r>
            <a:rPr lang="en-GB"/>
            <a:t>Flexible working i.e. Work life balance</a:t>
          </a:r>
          <a:endParaRPr lang="en-US"/>
        </a:p>
      </dgm:t>
    </dgm:pt>
    <dgm:pt modelId="{3F5EBF59-8D29-4623-B014-1874C82F5747}" type="parTrans" cxnId="{BF11C727-35B5-4D5C-8471-E394EC009BE5}">
      <dgm:prSet/>
      <dgm:spPr/>
      <dgm:t>
        <a:bodyPr/>
        <a:lstStyle/>
        <a:p>
          <a:endParaRPr lang="en-US"/>
        </a:p>
      </dgm:t>
    </dgm:pt>
    <dgm:pt modelId="{645D28FD-E73C-4D68-8415-26D34B58E4E9}" type="sibTrans" cxnId="{BF11C727-35B5-4D5C-8471-E394EC009BE5}">
      <dgm:prSet/>
      <dgm:spPr/>
      <dgm:t>
        <a:bodyPr/>
        <a:lstStyle/>
        <a:p>
          <a:endParaRPr lang="en-US"/>
        </a:p>
      </dgm:t>
    </dgm:pt>
    <dgm:pt modelId="{CD09C816-2474-435A-A3D3-B0C236E22F41}">
      <dgm:prSet/>
      <dgm:spPr/>
      <dgm:t>
        <a:bodyPr/>
        <a:lstStyle/>
        <a:p>
          <a:r>
            <a:rPr lang="en-GB"/>
            <a:t>Job security – Attract and retain</a:t>
          </a:r>
          <a:endParaRPr lang="en-US"/>
        </a:p>
      </dgm:t>
    </dgm:pt>
    <dgm:pt modelId="{D0A1C846-1FBC-4A95-8BA6-E11617F3FFB7}" type="parTrans" cxnId="{E72DE4E3-5450-4CA0-9029-3D88D5AF3C52}">
      <dgm:prSet/>
      <dgm:spPr/>
      <dgm:t>
        <a:bodyPr/>
        <a:lstStyle/>
        <a:p>
          <a:endParaRPr lang="en-US"/>
        </a:p>
      </dgm:t>
    </dgm:pt>
    <dgm:pt modelId="{FA9D695C-4F33-4CAA-A9C3-340799D3D1C1}" type="sibTrans" cxnId="{E72DE4E3-5450-4CA0-9029-3D88D5AF3C52}">
      <dgm:prSet/>
      <dgm:spPr/>
      <dgm:t>
        <a:bodyPr/>
        <a:lstStyle/>
        <a:p>
          <a:endParaRPr lang="en-US"/>
        </a:p>
      </dgm:t>
    </dgm:pt>
    <dgm:pt modelId="{7452498E-6F14-4A41-9C62-3FCE16C020D2}">
      <dgm:prSet/>
      <dgm:spPr/>
      <dgm:t>
        <a:bodyPr/>
        <a:lstStyle/>
        <a:p>
          <a:r>
            <a:rPr lang="en-GB"/>
            <a:t>High levels of harmonisation. </a:t>
          </a:r>
          <a:endParaRPr lang="en-US"/>
        </a:p>
      </dgm:t>
    </dgm:pt>
    <dgm:pt modelId="{EBA17A5F-473D-4754-884F-095C5FD75BB1}" type="parTrans" cxnId="{930C3A15-F850-4CBF-A7B7-025019EDCDA7}">
      <dgm:prSet/>
      <dgm:spPr/>
      <dgm:t>
        <a:bodyPr/>
        <a:lstStyle/>
        <a:p>
          <a:endParaRPr lang="en-US"/>
        </a:p>
      </dgm:t>
    </dgm:pt>
    <dgm:pt modelId="{961E0C19-4ACB-41EE-8915-848DE2991AD0}" type="sibTrans" cxnId="{930C3A15-F850-4CBF-A7B7-025019EDCDA7}">
      <dgm:prSet/>
      <dgm:spPr/>
      <dgm:t>
        <a:bodyPr/>
        <a:lstStyle/>
        <a:p>
          <a:endParaRPr lang="en-US"/>
        </a:p>
      </dgm:t>
    </dgm:pt>
    <dgm:pt modelId="{09D3A354-2F3C-43CA-9867-FD673F7541A6}" type="pres">
      <dgm:prSet presAssocID="{C775D4A0-14DE-4163-ACD0-9C48C11DD612}" presName="diagram" presStyleCnt="0">
        <dgm:presLayoutVars>
          <dgm:dir/>
          <dgm:resizeHandles val="exact"/>
        </dgm:presLayoutVars>
      </dgm:prSet>
      <dgm:spPr/>
    </dgm:pt>
    <dgm:pt modelId="{60EEDFF9-0C81-4FFF-B97C-7FF14516D2EB}" type="pres">
      <dgm:prSet presAssocID="{14E5874C-BC3F-49D0-AFA1-67CC1A0D860D}" presName="node" presStyleLbl="node1" presStyleIdx="0" presStyleCnt="11">
        <dgm:presLayoutVars>
          <dgm:bulletEnabled val="1"/>
        </dgm:presLayoutVars>
      </dgm:prSet>
      <dgm:spPr/>
    </dgm:pt>
    <dgm:pt modelId="{4E6FD354-DCC5-4C7E-845D-B8935A2FE728}" type="pres">
      <dgm:prSet presAssocID="{187B04D0-7D3E-4E25-B97B-C00D74C609A5}" presName="sibTrans" presStyleCnt="0"/>
      <dgm:spPr/>
    </dgm:pt>
    <dgm:pt modelId="{EAF6BA85-CCAA-45CD-A557-0C2A0CC9F4D5}" type="pres">
      <dgm:prSet presAssocID="{4DB55BDC-54C1-4200-BA30-64D8E46DF1C2}" presName="node" presStyleLbl="node1" presStyleIdx="1" presStyleCnt="11">
        <dgm:presLayoutVars>
          <dgm:bulletEnabled val="1"/>
        </dgm:presLayoutVars>
      </dgm:prSet>
      <dgm:spPr/>
    </dgm:pt>
    <dgm:pt modelId="{40F8DB32-7DBA-4FAC-A59A-3800DED986AD}" type="pres">
      <dgm:prSet presAssocID="{D6F8421A-701B-4482-8E6D-B631A288E312}" presName="sibTrans" presStyleCnt="0"/>
      <dgm:spPr/>
    </dgm:pt>
    <dgm:pt modelId="{51BE6DE5-6E4D-4A65-898A-45D5F4760DE7}" type="pres">
      <dgm:prSet presAssocID="{F943E2E1-7551-45B3-90EB-E32BCBE3C457}" presName="node" presStyleLbl="node1" presStyleIdx="2" presStyleCnt="11">
        <dgm:presLayoutVars>
          <dgm:bulletEnabled val="1"/>
        </dgm:presLayoutVars>
      </dgm:prSet>
      <dgm:spPr/>
    </dgm:pt>
    <dgm:pt modelId="{639CF4C4-15E8-406A-9548-9EF459491856}" type="pres">
      <dgm:prSet presAssocID="{FAE97620-1E46-4634-95C0-53872277FA2C}" presName="sibTrans" presStyleCnt="0"/>
      <dgm:spPr/>
    </dgm:pt>
    <dgm:pt modelId="{97983239-870B-45D3-B6E2-912E974A55B9}" type="pres">
      <dgm:prSet presAssocID="{376489B8-282B-47D6-9BCA-CAB26236176A}" presName="node" presStyleLbl="node1" presStyleIdx="3" presStyleCnt="11">
        <dgm:presLayoutVars>
          <dgm:bulletEnabled val="1"/>
        </dgm:presLayoutVars>
      </dgm:prSet>
      <dgm:spPr/>
    </dgm:pt>
    <dgm:pt modelId="{DE72657E-D897-48BA-BB05-3A4A25875DE4}" type="pres">
      <dgm:prSet presAssocID="{FA42C0FF-BD19-48E7-9BC9-72FFBCBA2EA0}" presName="sibTrans" presStyleCnt="0"/>
      <dgm:spPr/>
    </dgm:pt>
    <dgm:pt modelId="{0425608A-1B8D-4546-8FF7-0F4E9709BFFE}" type="pres">
      <dgm:prSet presAssocID="{7842FAC9-02B8-4068-8B79-05D565C332E1}" presName="node" presStyleLbl="node1" presStyleIdx="4" presStyleCnt="11">
        <dgm:presLayoutVars>
          <dgm:bulletEnabled val="1"/>
        </dgm:presLayoutVars>
      </dgm:prSet>
      <dgm:spPr/>
    </dgm:pt>
    <dgm:pt modelId="{0B7C9BE1-8CBD-47B0-8D30-21512F73C3F9}" type="pres">
      <dgm:prSet presAssocID="{A33C89B6-187F-482F-A334-4A557D4528DE}" presName="sibTrans" presStyleCnt="0"/>
      <dgm:spPr/>
    </dgm:pt>
    <dgm:pt modelId="{8ACF72CE-4395-47CB-9186-BE6AB03F88AB}" type="pres">
      <dgm:prSet presAssocID="{D90F5612-6259-4D6C-9EE5-9CCCE255BF72}" presName="node" presStyleLbl="node1" presStyleIdx="5" presStyleCnt="11">
        <dgm:presLayoutVars>
          <dgm:bulletEnabled val="1"/>
        </dgm:presLayoutVars>
      </dgm:prSet>
      <dgm:spPr/>
    </dgm:pt>
    <dgm:pt modelId="{CBD251D8-082F-499B-9308-B7D4009F88FE}" type="pres">
      <dgm:prSet presAssocID="{4B1F1E96-D0BC-41F3-9BF9-5B5CD06915AC}" presName="sibTrans" presStyleCnt="0"/>
      <dgm:spPr/>
    </dgm:pt>
    <dgm:pt modelId="{1F83C65E-649C-4B25-874C-C89D510E98A1}" type="pres">
      <dgm:prSet presAssocID="{93A337ED-45AA-4D34-B43D-B17873CF3F80}" presName="node" presStyleLbl="node1" presStyleIdx="6" presStyleCnt="11">
        <dgm:presLayoutVars>
          <dgm:bulletEnabled val="1"/>
        </dgm:presLayoutVars>
      </dgm:prSet>
      <dgm:spPr/>
    </dgm:pt>
    <dgm:pt modelId="{8BBED01D-3AF7-43FC-B927-6F76757E0172}" type="pres">
      <dgm:prSet presAssocID="{5A909B25-F957-44FC-9F11-A42CAB30770E}" presName="sibTrans" presStyleCnt="0"/>
      <dgm:spPr/>
    </dgm:pt>
    <dgm:pt modelId="{C2812BAF-735D-4070-9698-AC0794AB148E}" type="pres">
      <dgm:prSet presAssocID="{E9365FD2-929E-416D-8F58-FA2BB168572B}" presName="node" presStyleLbl="node1" presStyleIdx="7" presStyleCnt="11">
        <dgm:presLayoutVars>
          <dgm:bulletEnabled val="1"/>
        </dgm:presLayoutVars>
      </dgm:prSet>
      <dgm:spPr/>
    </dgm:pt>
    <dgm:pt modelId="{5731FFF9-2399-495D-9FCF-3A8F741CB6E9}" type="pres">
      <dgm:prSet presAssocID="{0E6055C1-AEFE-4E55-A20F-F7E406F5D21A}" presName="sibTrans" presStyleCnt="0"/>
      <dgm:spPr/>
    </dgm:pt>
    <dgm:pt modelId="{5B7486B4-87DC-459B-B6CA-C409826E4C6F}" type="pres">
      <dgm:prSet presAssocID="{607B57DF-59E6-4C7F-B449-16B2F0E2C1AE}" presName="node" presStyleLbl="node1" presStyleIdx="8" presStyleCnt="11">
        <dgm:presLayoutVars>
          <dgm:bulletEnabled val="1"/>
        </dgm:presLayoutVars>
      </dgm:prSet>
      <dgm:spPr/>
    </dgm:pt>
    <dgm:pt modelId="{793F80CB-EAD7-44F5-9D05-A8FF6151A6A7}" type="pres">
      <dgm:prSet presAssocID="{645D28FD-E73C-4D68-8415-26D34B58E4E9}" presName="sibTrans" presStyleCnt="0"/>
      <dgm:spPr/>
    </dgm:pt>
    <dgm:pt modelId="{04C4E5B3-EB75-4839-B4E7-5CCF5B184BF3}" type="pres">
      <dgm:prSet presAssocID="{CD09C816-2474-435A-A3D3-B0C236E22F41}" presName="node" presStyleLbl="node1" presStyleIdx="9" presStyleCnt="11">
        <dgm:presLayoutVars>
          <dgm:bulletEnabled val="1"/>
        </dgm:presLayoutVars>
      </dgm:prSet>
      <dgm:spPr/>
    </dgm:pt>
    <dgm:pt modelId="{3F82620B-B05A-468C-AB70-5D193D5A377E}" type="pres">
      <dgm:prSet presAssocID="{FA9D695C-4F33-4CAA-A9C3-340799D3D1C1}" presName="sibTrans" presStyleCnt="0"/>
      <dgm:spPr/>
    </dgm:pt>
    <dgm:pt modelId="{6C9137AE-6D9F-4B67-92E5-32F45D90C1D7}" type="pres">
      <dgm:prSet presAssocID="{7452498E-6F14-4A41-9C62-3FCE16C020D2}" presName="node" presStyleLbl="node1" presStyleIdx="10" presStyleCnt="11">
        <dgm:presLayoutVars>
          <dgm:bulletEnabled val="1"/>
        </dgm:presLayoutVars>
      </dgm:prSet>
      <dgm:spPr/>
    </dgm:pt>
  </dgm:ptLst>
  <dgm:cxnLst>
    <dgm:cxn modelId="{7E4A0709-DBEE-4531-B19C-AB5A7BA0773B}" srcId="{C775D4A0-14DE-4163-ACD0-9C48C11DD612}" destId="{93A337ED-45AA-4D34-B43D-B17873CF3F80}" srcOrd="6" destOrd="0" parTransId="{05040CFC-A683-4D3A-AF00-CAB1744B484A}" sibTransId="{5A909B25-F957-44FC-9F11-A42CAB30770E}"/>
    <dgm:cxn modelId="{930C3A15-F850-4CBF-A7B7-025019EDCDA7}" srcId="{C775D4A0-14DE-4163-ACD0-9C48C11DD612}" destId="{7452498E-6F14-4A41-9C62-3FCE16C020D2}" srcOrd="10" destOrd="0" parTransId="{EBA17A5F-473D-4754-884F-095C5FD75BB1}" sibTransId="{961E0C19-4ACB-41EE-8915-848DE2991AD0}"/>
    <dgm:cxn modelId="{13FD4A19-2167-4FDA-A3EF-0ACCDBF086BD}" type="presOf" srcId="{D90F5612-6259-4D6C-9EE5-9CCCE255BF72}" destId="{8ACF72CE-4395-47CB-9186-BE6AB03F88AB}" srcOrd="0" destOrd="0" presId="urn:microsoft.com/office/officeart/2005/8/layout/default"/>
    <dgm:cxn modelId="{BF11C727-35B5-4D5C-8471-E394EC009BE5}" srcId="{C775D4A0-14DE-4163-ACD0-9C48C11DD612}" destId="{607B57DF-59E6-4C7F-B449-16B2F0E2C1AE}" srcOrd="8" destOrd="0" parTransId="{3F5EBF59-8D29-4623-B014-1874C82F5747}" sibTransId="{645D28FD-E73C-4D68-8415-26D34B58E4E9}"/>
    <dgm:cxn modelId="{F2935139-49D8-42CE-95CE-45195B9697FC}" type="presOf" srcId="{14E5874C-BC3F-49D0-AFA1-67CC1A0D860D}" destId="{60EEDFF9-0C81-4FFF-B97C-7FF14516D2EB}" srcOrd="0" destOrd="0" presId="urn:microsoft.com/office/officeart/2005/8/layout/default"/>
    <dgm:cxn modelId="{A840E03A-ED57-44C8-A16A-2124D9FA9823}" type="presOf" srcId="{F943E2E1-7551-45B3-90EB-E32BCBE3C457}" destId="{51BE6DE5-6E4D-4A65-898A-45D5F4760DE7}" srcOrd="0" destOrd="0" presId="urn:microsoft.com/office/officeart/2005/8/layout/default"/>
    <dgm:cxn modelId="{69E26B5D-C26D-4AB4-86C3-46A12F921A89}" type="presOf" srcId="{93A337ED-45AA-4D34-B43D-B17873CF3F80}" destId="{1F83C65E-649C-4B25-874C-C89D510E98A1}" srcOrd="0" destOrd="0" presId="urn:microsoft.com/office/officeart/2005/8/layout/default"/>
    <dgm:cxn modelId="{3E032B44-E95D-4096-910F-256AC19B8131}" srcId="{C775D4A0-14DE-4163-ACD0-9C48C11DD612}" destId="{E9365FD2-929E-416D-8F58-FA2BB168572B}" srcOrd="7" destOrd="0" parTransId="{33760416-4657-4121-976A-FA75E7B39876}" sibTransId="{0E6055C1-AEFE-4E55-A20F-F7E406F5D21A}"/>
    <dgm:cxn modelId="{0AAC2D4A-5D25-492A-A747-673083FFD24A}" type="presOf" srcId="{C775D4A0-14DE-4163-ACD0-9C48C11DD612}" destId="{09D3A354-2F3C-43CA-9867-FD673F7541A6}" srcOrd="0" destOrd="0" presId="urn:microsoft.com/office/officeart/2005/8/layout/default"/>
    <dgm:cxn modelId="{EFD3B86A-C92C-43EF-870B-141122E82B4A}" srcId="{C775D4A0-14DE-4163-ACD0-9C48C11DD612}" destId="{F943E2E1-7551-45B3-90EB-E32BCBE3C457}" srcOrd="2" destOrd="0" parTransId="{AF7946DA-9DC2-4201-93CB-09B0C163665B}" sibTransId="{FAE97620-1E46-4634-95C0-53872277FA2C}"/>
    <dgm:cxn modelId="{A07BDC71-3170-4585-B783-9189547A139E}" type="presOf" srcId="{607B57DF-59E6-4C7F-B449-16B2F0E2C1AE}" destId="{5B7486B4-87DC-459B-B6CA-C409826E4C6F}" srcOrd="0" destOrd="0" presId="urn:microsoft.com/office/officeart/2005/8/layout/default"/>
    <dgm:cxn modelId="{3BA8B67B-FC53-4AF9-8F45-2A2DB18B3B78}" type="presOf" srcId="{7452498E-6F14-4A41-9C62-3FCE16C020D2}" destId="{6C9137AE-6D9F-4B67-92E5-32F45D90C1D7}" srcOrd="0" destOrd="0" presId="urn:microsoft.com/office/officeart/2005/8/layout/default"/>
    <dgm:cxn modelId="{FD65CE8A-CA80-44B0-8676-AE0CF49C3CA2}" type="presOf" srcId="{E9365FD2-929E-416D-8F58-FA2BB168572B}" destId="{C2812BAF-735D-4070-9698-AC0794AB148E}" srcOrd="0" destOrd="0" presId="urn:microsoft.com/office/officeart/2005/8/layout/default"/>
    <dgm:cxn modelId="{D1C4D09D-2342-4C5E-9198-185B1AAEC23D}" type="presOf" srcId="{CD09C816-2474-435A-A3D3-B0C236E22F41}" destId="{04C4E5B3-EB75-4839-B4E7-5CCF5B184BF3}" srcOrd="0" destOrd="0" presId="urn:microsoft.com/office/officeart/2005/8/layout/default"/>
    <dgm:cxn modelId="{BD1845A3-A14F-4686-A744-0FB55EDC71F5}" type="presOf" srcId="{4DB55BDC-54C1-4200-BA30-64D8E46DF1C2}" destId="{EAF6BA85-CCAA-45CD-A557-0C2A0CC9F4D5}" srcOrd="0" destOrd="0" presId="urn:microsoft.com/office/officeart/2005/8/layout/default"/>
    <dgm:cxn modelId="{F44731A7-3F5F-43A3-941B-ACF3ACD8389B}" srcId="{C775D4A0-14DE-4163-ACD0-9C48C11DD612}" destId="{4DB55BDC-54C1-4200-BA30-64D8E46DF1C2}" srcOrd="1" destOrd="0" parTransId="{6B2EE38C-EF14-4D32-B0D2-F394A82E9319}" sibTransId="{D6F8421A-701B-4482-8E6D-B631A288E312}"/>
    <dgm:cxn modelId="{E8A9D1BA-3B0C-4F6E-96BA-42BC425267F0}" srcId="{C775D4A0-14DE-4163-ACD0-9C48C11DD612}" destId="{14E5874C-BC3F-49D0-AFA1-67CC1A0D860D}" srcOrd="0" destOrd="0" parTransId="{E91888B4-F323-48D8-B674-EFA178A38337}" sibTransId="{187B04D0-7D3E-4E25-B97B-C00D74C609A5}"/>
    <dgm:cxn modelId="{E5DB21C9-A6BE-45D7-AD8B-3462CA08B30F}" srcId="{C775D4A0-14DE-4163-ACD0-9C48C11DD612}" destId="{376489B8-282B-47D6-9BCA-CAB26236176A}" srcOrd="3" destOrd="0" parTransId="{D127CCF3-7BAF-4B2F-A70C-C4C7819D14CF}" sibTransId="{FA42C0FF-BD19-48E7-9BC9-72FFBCBA2EA0}"/>
    <dgm:cxn modelId="{23D2A4D0-6677-4098-A698-F71553282D67}" srcId="{C775D4A0-14DE-4163-ACD0-9C48C11DD612}" destId="{7842FAC9-02B8-4068-8B79-05D565C332E1}" srcOrd="4" destOrd="0" parTransId="{C7A1BB20-7B18-4810-96CA-A6777F75D606}" sibTransId="{A33C89B6-187F-482F-A334-4A557D4528DE}"/>
    <dgm:cxn modelId="{F2FC1DDA-A94C-4821-A5AA-EB84EF97CEA3}" type="presOf" srcId="{7842FAC9-02B8-4068-8B79-05D565C332E1}" destId="{0425608A-1B8D-4546-8FF7-0F4E9709BFFE}" srcOrd="0" destOrd="0" presId="urn:microsoft.com/office/officeart/2005/8/layout/default"/>
    <dgm:cxn modelId="{C1069DDF-DE3D-4ABB-87BF-E00AD6E8E8F1}" srcId="{C775D4A0-14DE-4163-ACD0-9C48C11DD612}" destId="{D90F5612-6259-4D6C-9EE5-9CCCE255BF72}" srcOrd="5" destOrd="0" parTransId="{258F8F95-ECF7-4546-89A0-3515C171A330}" sibTransId="{4B1F1E96-D0BC-41F3-9BF9-5B5CD06915AC}"/>
    <dgm:cxn modelId="{E72DE4E3-5450-4CA0-9029-3D88D5AF3C52}" srcId="{C775D4A0-14DE-4163-ACD0-9C48C11DD612}" destId="{CD09C816-2474-435A-A3D3-B0C236E22F41}" srcOrd="9" destOrd="0" parTransId="{D0A1C846-1FBC-4A95-8BA6-E11617F3FFB7}" sibTransId="{FA9D695C-4F33-4CAA-A9C3-340799D3D1C1}"/>
    <dgm:cxn modelId="{87D07DEF-A600-4403-A81F-897708DAC860}" type="presOf" srcId="{376489B8-282B-47D6-9BCA-CAB26236176A}" destId="{97983239-870B-45D3-B6E2-912E974A55B9}" srcOrd="0" destOrd="0" presId="urn:microsoft.com/office/officeart/2005/8/layout/default"/>
    <dgm:cxn modelId="{740B4B08-7712-41D2-ACD1-A23EFA56A774}" type="presParOf" srcId="{09D3A354-2F3C-43CA-9867-FD673F7541A6}" destId="{60EEDFF9-0C81-4FFF-B97C-7FF14516D2EB}" srcOrd="0" destOrd="0" presId="urn:microsoft.com/office/officeart/2005/8/layout/default"/>
    <dgm:cxn modelId="{99768BDC-B798-4B28-8F82-B4EE2F7001C4}" type="presParOf" srcId="{09D3A354-2F3C-43CA-9867-FD673F7541A6}" destId="{4E6FD354-DCC5-4C7E-845D-B8935A2FE728}" srcOrd="1" destOrd="0" presId="urn:microsoft.com/office/officeart/2005/8/layout/default"/>
    <dgm:cxn modelId="{D7222C40-6583-463E-BF28-8E992C44DB8C}" type="presParOf" srcId="{09D3A354-2F3C-43CA-9867-FD673F7541A6}" destId="{EAF6BA85-CCAA-45CD-A557-0C2A0CC9F4D5}" srcOrd="2" destOrd="0" presId="urn:microsoft.com/office/officeart/2005/8/layout/default"/>
    <dgm:cxn modelId="{D496C225-A118-464B-9C42-3B279749060E}" type="presParOf" srcId="{09D3A354-2F3C-43CA-9867-FD673F7541A6}" destId="{40F8DB32-7DBA-4FAC-A59A-3800DED986AD}" srcOrd="3" destOrd="0" presId="urn:microsoft.com/office/officeart/2005/8/layout/default"/>
    <dgm:cxn modelId="{D90F3937-8065-46D6-B057-B76CFF7A8B8E}" type="presParOf" srcId="{09D3A354-2F3C-43CA-9867-FD673F7541A6}" destId="{51BE6DE5-6E4D-4A65-898A-45D5F4760DE7}" srcOrd="4" destOrd="0" presId="urn:microsoft.com/office/officeart/2005/8/layout/default"/>
    <dgm:cxn modelId="{2F8ED5E7-4525-4BE5-B4EA-141097B0C924}" type="presParOf" srcId="{09D3A354-2F3C-43CA-9867-FD673F7541A6}" destId="{639CF4C4-15E8-406A-9548-9EF459491856}" srcOrd="5" destOrd="0" presId="urn:microsoft.com/office/officeart/2005/8/layout/default"/>
    <dgm:cxn modelId="{9C6918E5-14CB-48FF-B64C-D01D350F9239}" type="presParOf" srcId="{09D3A354-2F3C-43CA-9867-FD673F7541A6}" destId="{97983239-870B-45D3-B6E2-912E974A55B9}" srcOrd="6" destOrd="0" presId="urn:microsoft.com/office/officeart/2005/8/layout/default"/>
    <dgm:cxn modelId="{8A686E55-6AC7-4AD2-AD63-F34FCCE2CED8}" type="presParOf" srcId="{09D3A354-2F3C-43CA-9867-FD673F7541A6}" destId="{DE72657E-D897-48BA-BB05-3A4A25875DE4}" srcOrd="7" destOrd="0" presId="urn:microsoft.com/office/officeart/2005/8/layout/default"/>
    <dgm:cxn modelId="{DB22DCCE-8BFB-4460-9F8E-3243DCFA08F8}" type="presParOf" srcId="{09D3A354-2F3C-43CA-9867-FD673F7541A6}" destId="{0425608A-1B8D-4546-8FF7-0F4E9709BFFE}" srcOrd="8" destOrd="0" presId="urn:microsoft.com/office/officeart/2005/8/layout/default"/>
    <dgm:cxn modelId="{B2057E96-ABC2-4460-9944-B8D1CBD7637D}" type="presParOf" srcId="{09D3A354-2F3C-43CA-9867-FD673F7541A6}" destId="{0B7C9BE1-8CBD-47B0-8D30-21512F73C3F9}" srcOrd="9" destOrd="0" presId="urn:microsoft.com/office/officeart/2005/8/layout/default"/>
    <dgm:cxn modelId="{E0BE0DD6-916A-460C-8E1F-6DDF035E39BD}" type="presParOf" srcId="{09D3A354-2F3C-43CA-9867-FD673F7541A6}" destId="{8ACF72CE-4395-47CB-9186-BE6AB03F88AB}" srcOrd="10" destOrd="0" presId="urn:microsoft.com/office/officeart/2005/8/layout/default"/>
    <dgm:cxn modelId="{48E5C0F4-133A-4425-9A80-6988338F4668}" type="presParOf" srcId="{09D3A354-2F3C-43CA-9867-FD673F7541A6}" destId="{CBD251D8-082F-499B-9308-B7D4009F88FE}" srcOrd="11" destOrd="0" presId="urn:microsoft.com/office/officeart/2005/8/layout/default"/>
    <dgm:cxn modelId="{92092A2D-3234-4CC0-B9A7-D5C58B52E918}" type="presParOf" srcId="{09D3A354-2F3C-43CA-9867-FD673F7541A6}" destId="{1F83C65E-649C-4B25-874C-C89D510E98A1}" srcOrd="12" destOrd="0" presId="urn:microsoft.com/office/officeart/2005/8/layout/default"/>
    <dgm:cxn modelId="{12520F9C-CD8C-4228-8C9C-F62578084A23}" type="presParOf" srcId="{09D3A354-2F3C-43CA-9867-FD673F7541A6}" destId="{8BBED01D-3AF7-43FC-B927-6F76757E0172}" srcOrd="13" destOrd="0" presId="urn:microsoft.com/office/officeart/2005/8/layout/default"/>
    <dgm:cxn modelId="{D7841634-AA2C-4DC6-AD80-514772525428}" type="presParOf" srcId="{09D3A354-2F3C-43CA-9867-FD673F7541A6}" destId="{C2812BAF-735D-4070-9698-AC0794AB148E}" srcOrd="14" destOrd="0" presId="urn:microsoft.com/office/officeart/2005/8/layout/default"/>
    <dgm:cxn modelId="{9F78BAFA-DE1C-42F2-9CC7-6A8F18AD3F50}" type="presParOf" srcId="{09D3A354-2F3C-43CA-9867-FD673F7541A6}" destId="{5731FFF9-2399-495D-9FCF-3A8F741CB6E9}" srcOrd="15" destOrd="0" presId="urn:microsoft.com/office/officeart/2005/8/layout/default"/>
    <dgm:cxn modelId="{EAE092DE-9515-4F4A-83BE-366E71627DB8}" type="presParOf" srcId="{09D3A354-2F3C-43CA-9867-FD673F7541A6}" destId="{5B7486B4-87DC-459B-B6CA-C409826E4C6F}" srcOrd="16" destOrd="0" presId="urn:microsoft.com/office/officeart/2005/8/layout/default"/>
    <dgm:cxn modelId="{41B732A7-383B-4528-8148-3DE1D0563273}" type="presParOf" srcId="{09D3A354-2F3C-43CA-9867-FD673F7541A6}" destId="{793F80CB-EAD7-44F5-9D05-A8FF6151A6A7}" srcOrd="17" destOrd="0" presId="urn:microsoft.com/office/officeart/2005/8/layout/default"/>
    <dgm:cxn modelId="{BB1DCD1D-4D54-487A-AA20-17964C3CECEA}" type="presParOf" srcId="{09D3A354-2F3C-43CA-9867-FD673F7541A6}" destId="{04C4E5B3-EB75-4839-B4E7-5CCF5B184BF3}" srcOrd="18" destOrd="0" presId="urn:microsoft.com/office/officeart/2005/8/layout/default"/>
    <dgm:cxn modelId="{C7DEDFBD-C9D5-4DA9-A246-19CD4C73FD31}" type="presParOf" srcId="{09D3A354-2F3C-43CA-9867-FD673F7541A6}" destId="{3F82620B-B05A-468C-AB70-5D193D5A377E}" srcOrd="19" destOrd="0" presId="urn:microsoft.com/office/officeart/2005/8/layout/default"/>
    <dgm:cxn modelId="{27E2F168-A4E4-441F-96CB-7272AE60C4C1}" type="presParOf" srcId="{09D3A354-2F3C-43CA-9867-FD673F7541A6}" destId="{6C9137AE-6D9F-4B67-92E5-32F45D90C1D7}" srcOrd="2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2C81D6-ACF5-4ACA-AA16-A2F8A3393C4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5DFE3DA-A84E-497E-8E68-7F546A262724}">
      <dgm:prSet custT="1"/>
      <dgm:spPr/>
      <dgm:t>
        <a:bodyPr/>
        <a:lstStyle/>
        <a:p>
          <a:r>
            <a:rPr lang="en-GB" sz="2200" dirty="0"/>
            <a:t>Individuals aspire to work within an organisation that has a positive reputation in the labour market and adopts best practice approach to managing employees. Allowing an organisation to achieve an employer of choice status thus attract and retain the best staff. </a:t>
          </a:r>
          <a:endParaRPr lang="en-US" sz="2200" dirty="0"/>
        </a:p>
      </dgm:t>
    </dgm:pt>
    <dgm:pt modelId="{4EFDE9B5-DF86-4715-97E2-175AEF81A788}" type="parTrans" cxnId="{F2942FB8-8A88-4E8B-B3A2-7A5232CAFAC0}">
      <dgm:prSet/>
      <dgm:spPr/>
      <dgm:t>
        <a:bodyPr/>
        <a:lstStyle/>
        <a:p>
          <a:endParaRPr lang="en-US"/>
        </a:p>
      </dgm:t>
    </dgm:pt>
    <dgm:pt modelId="{21573C04-5867-41BE-A032-4947F9507C50}" type="sibTrans" cxnId="{F2942FB8-8A88-4E8B-B3A2-7A5232CAFAC0}">
      <dgm:prSet/>
      <dgm:spPr/>
      <dgm:t>
        <a:bodyPr/>
        <a:lstStyle/>
        <a:p>
          <a:endParaRPr lang="en-US"/>
        </a:p>
      </dgm:t>
    </dgm:pt>
    <dgm:pt modelId="{C4B4F7A9-CAC1-43EC-8B03-A142B7ADF4CA}">
      <dgm:prSet custT="1"/>
      <dgm:spPr/>
      <dgm:t>
        <a:bodyPr/>
        <a:lstStyle/>
        <a:p>
          <a:r>
            <a:rPr lang="en-GB" sz="2200" dirty="0"/>
            <a:t>Once employed staff are more likely to be actively engaged in their work thus maximise their commitment and </a:t>
          </a:r>
          <a:r>
            <a:rPr lang="en-GB" sz="2200" dirty="0" err="1"/>
            <a:t>discressionery</a:t>
          </a:r>
          <a:r>
            <a:rPr lang="en-GB" sz="2200" dirty="0"/>
            <a:t> effort i.e. going further than is required under their employment contract.</a:t>
          </a:r>
          <a:endParaRPr lang="en-US" sz="2200" dirty="0"/>
        </a:p>
      </dgm:t>
    </dgm:pt>
    <dgm:pt modelId="{063DA340-26C2-4435-93D2-ACEC59A32BF0}" type="parTrans" cxnId="{6D0B85E0-20AA-419E-B41A-2732E2579DDB}">
      <dgm:prSet/>
      <dgm:spPr/>
      <dgm:t>
        <a:bodyPr/>
        <a:lstStyle/>
        <a:p>
          <a:endParaRPr lang="en-US"/>
        </a:p>
      </dgm:t>
    </dgm:pt>
    <dgm:pt modelId="{E80FDF30-2824-441A-A3F7-1B41306CAA3D}" type="sibTrans" cxnId="{6D0B85E0-20AA-419E-B41A-2732E2579DDB}">
      <dgm:prSet/>
      <dgm:spPr/>
      <dgm:t>
        <a:bodyPr/>
        <a:lstStyle/>
        <a:p>
          <a:endParaRPr lang="en-US"/>
        </a:p>
      </dgm:t>
    </dgm:pt>
    <dgm:pt modelId="{A26324DD-B83A-48E0-A312-BEA4967E51DF}" type="pres">
      <dgm:prSet presAssocID="{082C81D6-ACF5-4ACA-AA16-A2F8A3393C46}" presName="root" presStyleCnt="0">
        <dgm:presLayoutVars>
          <dgm:dir/>
          <dgm:resizeHandles val="exact"/>
        </dgm:presLayoutVars>
      </dgm:prSet>
      <dgm:spPr/>
    </dgm:pt>
    <dgm:pt modelId="{5ED8A2E4-9B20-40AB-8139-ADFB91B14D48}" type="pres">
      <dgm:prSet presAssocID="{F5DFE3DA-A84E-497E-8E68-7F546A262724}" presName="compNode" presStyleCnt="0"/>
      <dgm:spPr/>
    </dgm:pt>
    <dgm:pt modelId="{780CF0F1-DEC9-4DE7-9A04-8BD5B742FC58}" type="pres">
      <dgm:prSet presAssocID="{F5DFE3DA-A84E-497E-8E68-7F546A262724}" presName="bgRect" presStyleLbl="bgShp" presStyleIdx="0" presStyleCnt="2"/>
      <dgm:spPr/>
    </dgm:pt>
    <dgm:pt modelId="{76E07730-753E-4BE5-9597-64EDD62964F1}" type="pres">
      <dgm:prSet presAssocID="{F5DFE3DA-A84E-497E-8E68-7F546A26272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4AAEB76E-8702-4AA8-B646-3F715B72E210}" type="pres">
      <dgm:prSet presAssocID="{F5DFE3DA-A84E-497E-8E68-7F546A262724}" presName="spaceRect" presStyleCnt="0"/>
      <dgm:spPr/>
    </dgm:pt>
    <dgm:pt modelId="{F4AE4815-8859-4927-8461-D3EC07C72158}" type="pres">
      <dgm:prSet presAssocID="{F5DFE3DA-A84E-497E-8E68-7F546A262724}" presName="parTx" presStyleLbl="revTx" presStyleIdx="0" presStyleCnt="2">
        <dgm:presLayoutVars>
          <dgm:chMax val="0"/>
          <dgm:chPref val="0"/>
        </dgm:presLayoutVars>
      </dgm:prSet>
      <dgm:spPr/>
    </dgm:pt>
    <dgm:pt modelId="{90B2D70E-36DA-4ECE-A37A-0C6A2A3496B8}" type="pres">
      <dgm:prSet presAssocID="{21573C04-5867-41BE-A032-4947F9507C50}" presName="sibTrans" presStyleCnt="0"/>
      <dgm:spPr/>
    </dgm:pt>
    <dgm:pt modelId="{F18A65E6-485B-4928-B46F-D30382EECF6E}" type="pres">
      <dgm:prSet presAssocID="{C4B4F7A9-CAC1-43EC-8B03-A142B7ADF4CA}" presName="compNode" presStyleCnt="0"/>
      <dgm:spPr/>
    </dgm:pt>
    <dgm:pt modelId="{4586E17D-3AC9-489C-9C89-C9F6DF5978CC}" type="pres">
      <dgm:prSet presAssocID="{C4B4F7A9-CAC1-43EC-8B03-A142B7ADF4CA}" presName="bgRect" presStyleLbl="bgShp" presStyleIdx="1" presStyleCnt="2"/>
      <dgm:spPr/>
    </dgm:pt>
    <dgm:pt modelId="{236F1733-A802-4606-ADAF-718F5B6E984F}" type="pres">
      <dgm:prSet presAssocID="{C4B4F7A9-CAC1-43EC-8B03-A142B7ADF4C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FE2EA102-738B-4889-BAE9-D0ACE588A138}" type="pres">
      <dgm:prSet presAssocID="{C4B4F7A9-CAC1-43EC-8B03-A142B7ADF4CA}" presName="spaceRect" presStyleCnt="0"/>
      <dgm:spPr/>
    </dgm:pt>
    <dgm:pt modelId="{EA7A4071-7083-4770-BA82-14D798452F71}" type="pres">
      <dgm:prSet presAssocID="{C4B4F7A9-CAC1-43EC-8B03-A142B7ADF4CA}" presName="parTx" presStyleLbl="revTx" presStyleIdx="1" presStyleCnt="2">
        <dgm:presLayoutVars>
          <dgm:chMax val="0"/>
          <dgm:chPref val="0"/>
        </dgm:presLayoutVars>
      </dgm:prSet>
      <dgm:spPr/>
    </dgm:pt>
  </dgm:ptLst>
  <dgm:cxnLst>
    <dgm:cxn modelId="{56351C26-6343-4ED1-B7F2-E25F9064749E}" type="presOf" srcId="{C4B4F7A9-CAC1-43EC-8B03-A142B7ADF4CA}" destId="{EA7A4071-7083-4770-BA82-14D798452F71}" srcOrd="0" destOrd="0" presId="urn:microsoft.com/office/officeart/2018/2/layout/IconVerticalSolidList"/>
    <dgm:cxn modelId="{BE57CF6C-ADC4-4843-95FF-8C871BC804C4}" type="presOf" srcId="{082C81D6-ACF5-4ACA-AA16-A2F8A3393C46}" destId="{A26324DD-B83A-48E0-A312-BEA4967E51DF}" srcOrd="0" destOrd="0" presId="urn:microsoft.com/office/officeart/2018/2/layout/IconVerticalSolidList"/>
    <dgm:cxn modelId="{F2942FB8-8A88-4E8B-B3A2-7A5232CAFAC0}" srcId="{082C81D6-ACF5-4ACA-AA16-A2F8A3393C46}" destId="{F5DFE3DA-A84E-497E-8E68-7F546A262724}" srcOrd="0" destOrd="0" parTransId="{4EFDE9B5-DF86-4715-97E2-175AEF81A788}" sibTransId="{21573C04-5867-41BE-A032-4947F9507C50}"/>
    <dgm:cxn modelId="{6D0B85E0-20AA-419E-B41A-2732E2579DDB}" srcId="{082C81D6-ACF5-4ACA-AA16-A2F8A3393C46}" destId="{C4B4F7A9-CAC1-43EC-8B03-A142B7ADF4CA}" srcOrd="1" destOrd="0" parTransId="{063DA340-26C2-4435-93D2-ACEC59A32BF0}" sibTransId="{E80FDF30-2824-441A-A3F7-1B41306CAA3D}"/>
    <dgm:cxn modelId="{010308E6-C884-440B-A44F-4035D7BC284C}" type="presOf" srcId="{F5DFE3DA-A84E-497E-8E68-7F546A262724}" destId="{F4AE4815-8859-4927-8461-D3EC07C72158}" srcOrd="0" destOrd="0" presId="urn:microsoft.com/office/officeart/2018/2/layout/IconVerticalSolidList"/>
    <dgm:cxn modelId="{B8255B33-9E28-418A-8984-DC38C56706C0}" type="presParOf" srcId="{A26324DD-B83A-48E0-A312-BEA4967E51DF}" destId="{5ED8A2E4-9B20-40AB-8139-ADFB91B14D48}" srcOrd="0" destOrd="0" presId="urn:microsoft.com/office/officeart/2018/2/layout/IconVerticalSolidList"/>
    <dgm:cxn modelId="{D1B80916-ADAD-4A7E-8D81-030E24CACDDF}" type="presParOf" srcId="{5ED8A2E4-9B20-40AB-8139-ADFB91B14D48}" destId="{780CF0F1-DEC9-4DE7-9A04-8BD5B742FC58}" srcOrd="0" destOrd="0" presId="urn:microsoft.com/office/officeart/2018/2/layout/IconVerticalSolidList"/>
    <dgm:cxn modelId="{7A96925F-09A5-4C36-BBBC-34FEC379F116}" type="presParOf" srcId="{5ED8A2E4-9B20-40AB-8139-ADFB91B14D48}" destId="{76E07730-753E-4BE5-9597-64EDD62964F1}" srcOrd="1" destOrd="0" presId="urn:microsoft.com/office/officeart/2018/2/layout/IconVerticalSolidList"/>
    <dgm:cxn modelId="{E693A0FB-D0B4-4F4D-B31E-D61195D98BFA}" type="presParOf" srcId="{5ED8A2E4-9B20-40AB-8139-ADFB91B14D48}" destId="{4AAEB76E-8702-4AA8-B646-3F715B72E210}" srcOrd="2" destOrd="0" presId="urn:microsoft.com/office/officeart/2018/2/layout/IconVerticalSolidList"/>
    <dgm:cxn modelId="{14F238D6-8537-412E-8D05-A6DB1CADDA2A}" type="presParOf" srcId="{5ED8A2E4-9B20-40AB-8139-ADFB91B14D48}" destId="{F4AE4815-8859-4927-8461-D3EC07C72158}" srcOrd="3" destOrd="0" presId="urn:microsoft.com/office/officeart/2018/2/layout/IconVerticalSolidList"/>
    <dgm:cxn modelId="{E257CECF-B40E-47BB-A9B1-140D973BE15D}" type="presParOf" srcId="{A26324DD-B83A-48E0-A312-BEA4967E51DF}" destId="{90B2D70E-36DA-4ECE-A37A-0C6A2A3496B8}" srcOrd="1" destOrd="0" presId="urn:microsoft.com/office/officeart/2018/2/layout/IconVerticalSolidList"/>
    <dgm:cxn modelId="{AEE14E7C-6B4D-4E14-B0BB-711FE462A530}" type="presParOf" srcId="{A26324DD-B83A-48E0-A312-BEA4967E51DF}" destId="{F18A65E6-485B-4928-B46F-D30382EECF6E}" srcOrd="2" destOrd="0" presId="urn:microsoft.com/office/officeart/2018/2/layout/IconVerticalSolidList"/>
    <dgm:cxn modelId="{9D887FCF-3083-4CF1-AE2C-48967282A9BA}" type="presParOf" srcId="{F18A65E6-485B-4928-B46F-D30382EECF6E}" destId="{4586E17D-3AC9-489C-9C89-C9F6DF5978CC}" srcOrd="0" destOrd="0" presId="urn:microsoft.com/office/officeart/2018/2/layout/IconVerticalSolidList"/>
    <dgm:cxn modelId="{86B928F3-6F35-4D1F-9B15-2B0A11FB67BB}" type="presParOf" srcId="{F18A65E6-485B-4928-B46F-D30382EECF6E}" destId="{236F1733-A802-4606-ADAF-718F5B6E984F}" srcOrd="1" destOrd="0" presId="urn:microsoft.com/office/officeart/2018/2/layout/IconVerticalSolidList"/>
    <dgm:cxn modelId="{F017DC47-1FDE-496D-B784-8A19DEC8B00F}" type="presParOf" srcId="{F18A65E6-485B-4928-B46F-D30382EECF6E}" destId="{FE2EA102-738B-4889-BAE9-D0ACE588A138}" srcOrd="2" destOrd="0" presId="urn:microsoft.com/office/officeart/2018/2/layout/IconVerticalSolidList"/>
    <dgm:cxn modelId="{67B40462-7D72-4F09-B818-FC45F6F36216}" type="presParOf" srcId="{F18A65E6-485B-4928-B46F-D30382EECF6E}" destId="{EA7A4071-7083-4770-BA82-14D798452F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EEDFF9-0C81-4FFF-B97C-7FF14516D2EB}">
      <dsp:nvSpPr>
        <dsp:cNvPr id="0" name=""/>
        <dsp:cNvSpPr/>
      </dsp:nvSpPr>
      <dsp:spPr>
        <a:xfrm>
          <a:off x="582645" y="1178"/>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High levels of investment in training and development</a:t>
          </a:r>
          <a:endParaRPr lang="en-US" sz="1600" kern="1200"/>
        </a:p>
      </dsp:txBody>
      <dsp:txXfrm>
        <a:off x="582645" y="1178"/>
        <a:ext cx="2174490" cy="1304694"/>
      </dsp:txXfrm>
    </dsp:sp>
    <dsp:sp modelId="{EAF6BA85-CCAA-45CD-A557-0C2A0CC9F4D5}">
      <dsp:nvSpPr>
        <dsp:cNvPr id="0" name=""/>
        <dsp:cNvSpPr/>
      </dsp:nvSpPr>
      <dsp:spPr>
        <a:xfrm>
          <a:off x="2974584" y="1178"/>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Relatively high levels of pay</a:t>
          </a:r>
          <a:endParaRPr lang="en-US" sz="1600" kern="1200"/>
        </a:p>
      </dsp:txBody>
      <dsp:txXfrm>
        <a:off x="2974584" y="1178"/>
        <a:ext cx="2174490" cy="1304694"/>
      </dsp:txXfrm>
    </dsp:sp>
    <dsp:sp modelId="{51BE6DE5-6E4D-4A65-898A-45D5F4760DE7}">
      <dsp:nvSpPr>
        <dsp:cNvPr id="0" name=""/>
        <dsp:cNvSpPr/>
      </dsp:nvSpPr>
      <dsp:spPr>
        <a:xfrm>
          <a:off x="5366524" y="1178"/>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Internal promotion systems</a:t>
          </a:r>
          <a:endParaRPr lang="en-US" sz="1600" kern="1200"/>
        </a:p>
      </dsp:txBody>
      <dsp:txXfrm>
        <a:off x="5366524" y="1178"/>
        <a:ext cx="2174490" cy="1304694"/>
      </dsp:txXfrm>
    </dsp:sp>
    <dsp:sp modelId="{97983239-870B-45D3-B6E2-912E974A55B9}">
      <dsp:nvSpPr>
        <dsp:cNvPr id="0" name=""/>
        <dsp:cNvSpPr/>
      </dsp:nvSpPr>
      <dsp:spPr>
        <a:xfrm>
          <a:off x="7758464" y="1178"/>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Team based approaches to work</a:t>
          </a:r>
          <a:endParaRPr lang="en-US" sz="1600" kern="1200"/>
        </a:p>
      </dsp:txBody>
      <dsp:txXfrm>
        <a:off x="7758464" y="1178"/>
        <a:ext cx="2174490" cy="1304694"/>
      </dsp:txXfrm>
    </dsp:sp>
    <dsp:sp modelId="{0425608A-1B8D-4546-8FF7-0F4E9709BFFE}">
      <dsp:nvSpPr>
        <dsp:cNvPr id="0" name=""/>
        <dsp:cNvSpPr/>
      </dsp:nvSpPr>
      <dsp:spPr>
        <a:xfrm>
          <a:off x="582645" y="1523321"/>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Grievance procedures</a:t>
          </a:r>
          <a:endParaRPr lang="en-US" sz="1600" kern="1200"/>
        </a:p>
      </dsp:txBody>
      <dsp:txXfrm>
        <a:off x="582645" y="1523321"/>
        <a:ext cx="2174490" cy="1304694"/>
      </dsp:txXfrm>
    </dsp:sp>
    <dsp:sp modelId="{8ACF72CE-4395-47CB-9186-BE6AB03F88AB}">
      <dsp:nvSpPr>
        <dsp:cNvPr id="0" name=""/>
        <dsp:cNvSpPr/>
      </dsp:nvSpPr>
      <dsp:spPr>
        <a:xfrm>
          <a:off x="2974584" y="1523321"/>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Employee participations in decision making i.e. help determine policies and procedures</a:t>
          </a:r>
          <a:endParaRPr lang="en-US" sz="1600" kern="1200"/>
        </a:p>
      </dsp:txBody>
      <dsp:txXfrm>
        <a:off x="2974584" y="1523321"/>
        <a:ext cx="2174490" cy="1304694"/>
      </dsp:txXfrm>
    </dsp:sp>
    <dsp:sp modelId="{1F83C65E-649C-4B25-874C-C89D510E98A1}">
      <dsp:nvSpPr>
        <dsp:cNvPr id="0" name=""/>
        <dsp:cNvSpPr/>
      </dsp:nvSpPr>
      <dsp:spPr>
        <a:xfrm>
          <a:off x="5366524" y="1523321"/>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Information sharing – transparency</a:t>
          </a:r>
          <a:endParaRPr lang="en-US" sz="1600" kern="1200"/>
        </a:p>
      </dsp:txBody>
      <dsp:txXfrm>
        <a:off x="5366524" y="1523321"/>
        <a:ext cx="2174490" cy="1304694"/>
      </dsp:txXfrm>
    </dsp:sp>
    <dsp:sp modelId="{C2812BAF-735D-4070-9698-AC0794AB148E}">
      <dsp:nvSpPr>
        <dsp:cNvPr id="0" name=""/>
        <dsp:cNvSpPr/>
      </dsp:nvSpPr>
      <dsp:spPr>
        <a:xfrm>
          <a:off x="7758464" y="1523321"/>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An effective appraisal system</a:t>
          </a:r>
          <a:endParaRPr lang="en-US" sz="1600" kern="1200"/>
        </a:p>
      </dsp:txBody>
      <dsp:txXfrm>
        <a:off x="7758464" y="1523321"/>
        <a:ext cx="2174490" cy="1304694"/>
      </dsp:txXfrm>
    </dsp:sp>
    <dsp:sp modelId="{5B7486B4-87DC-459B-B6CA-C409826E4C6F}">
      <dsp:nvSpPr>
        <dsp:cNvPr id="0" name=""/>
        <dsp:cNvSpPr/>
      </dsp:nvSpPr>
      <dsp:spPr>
        <a:xfrm>
          <a:off x="1778615" y="3045465"/>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Flexible working i.e. Work life balance</a:t>
          </a:r>
          <a:endParaRPr lang="en-US" sz="1600" kern="1200"/>
        </a:p>
      </dsp:txBody>
      <dsp:txXfrm>
        <a:off x="1778615" y="3045465"/>
        <a:ext cx="2174490" cy="1304694"/>
      </dsp:txXfrm>
    </dsp:sp>
    <dsp:sp modelId="{04C4E5B3-EB75-4839-B4E7-5CCF5B184BF3}">
      <dsp:nvSpPr>
        <dsp:cNvPr id="0" name=""/>
        <dsp:cNvSpPr/>
      </dsp:nvSpPr>
      <dsp:spPr>
        <a:xfrm>
          <a:off x="4170554" y="3045465"/>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Job security – Attract and retain</a:t>
          </a:r>
          <a:endParaRPr lang="en-US" sz="1600" kern="1200"/>
        </a:p>
      </dsp:txBody>
      <dsp:txXfrm>
        <a:off x="4170554" y="3045465"/>
        <a:ext cx="2174490" cy="1304694"/>
      </dsp:txXfrm>
    </dsp:sp>
    <dsp:sp modelId="{6C9137AE-6D9F-4B67-92E5-32F45D90C1D7}">
      <dsp:nvSpPr>
        <dsp:cNvPr id="0" name=""/>
        <dsp:cNvSpPr/>
      </dsp:nvSpPr>
      <dsp:spPr>
        <a:xfrm>
          <a:off x="6562494" y="3045465"/>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High levels of harmonisation. </a:t>
          </a:r>
          <a:endParaRPr lang="en-US" sz="1600" kern="1200"/>
        </a:p>
      </dsp:txBody>
      <dsp:txXfrm>
        <a:off x="6562494" y="3045465"/>
        <a:ext cx="2174490" cy="1304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0CF0F1-DEC9-4DE7-9A04-8BD5B742FC58}">
      <dsp:nvSpPr>
        <dsp:cNvPr id="0" name=""/>
        <dsp:cNvSpPr/>
      </dsp:nvSpPr>
      <dsp:spPr>
        <a:xfrm>
          <a:off x="0" y="421535"/>
          <a:ext cx="10515600" cy="15909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E07730-753E-4BE5-9597-64EDD62964F1}">
      <dsp:nvSpPr>
        <dsp:cNvPr id="0" name=""/>
        <dsp:cNvSpPr/>
      </dsp:nvSpPr>
      <dsp:spPr>
        <a:xfrm>
          <a:off x="481264" y="779501"/>
          <a:ext cx="875026" cy="8750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AE4815-8859-4927-8461-D3EC07C72158}">
      <dsp:nvSpPr>
        <dsp:cNvPr id="0" name=""/>
        <dsp:cNvSpPr/>
      </dsp:nvSpPr>
      <dsp:spPr>
        <a:xfrm>
          <a:off x="1837556" y="421535"/>
          <a:ext cx="8678043" cy="1590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376" tIns="168376" rIns="168376" bIns="168376" numCol="1" spcCol="1270" anchor="ctr" anchorCtr="0">
          <a:noAutofit/>
        </a:bodyPr>
        <a:lstStyle/>
        <a:p>
          <a:pPr marL="0" lvl="0" indent="0" algn="l" defTabSz="977900">
            <a:lnSpc>
              <a:spcPct val="90000"/>
            </a:lnSpc>
            <a:spcBef>
              <a:spcPct val="0"/>
            </a:spcBef>
            <a:spcAft>
              <a:spcPct val="35000"/>
            </a:spcAft>
            <a:buNone/>
          </a:pPr>
          <a:r>
            <a:rPr lang="en-GB" sz="2200" kern="1200" dirty="0"/>
            <a:t>Individuals aspire to work within an organisation that has a positive reputation in the labour market and adopts best practice approach to managing employees. Allowing an organisation to achieve an employer of choice status thus attract and retain the best staff. </a:t>
          </a:r>
          <a:endParaRPr lang="en-US" sz="2200" kern="1200" dirty="0"/>
        </a:p>
      </dsp:txBody>
      <dsp:txXfrm>
        <a:off x="1837556" y="421535"/>
        <a:ext cx="8678043" cy="1590957"/>
      </dsp:txXfrm>
    </dsp:sp>
    <dsp:sp modelId="{4586E17D-3AC9-489C-9C89-C9F6DF5978CC}">
      <dsp:nvSpPr>
        <dsp:cNvPr id="0" name=""/>
        <dsp:cNvSpPr/>
      </dsp:nvSpPr>
      <dsp:spPr>
        <a:xfrm>
          <a:off x="0" y="2338844"/>
          <a:ext cx="10515600" cy="15909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6F1733-A802-4606-ADAF-718F5B6E984F}">
      <dsp:nvSpPr>
        <dsp:cNvPr id="0" name=""/>
        <dsp:cNvSpPr/>
      </dsp:nvSpPr>
      <dsp:spPr>
        <a:xfrm>
          <a:off x="481264" y="2696809"/>
          <a:ext cx="875026" cy="8750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7A4071-7083-4770-BA82-14D798452F71}">
      <dsp:nvSpPr>
        <dsp:cNvPr id="0" name=""/>
        <dsp:cNvSpPr/>
      </dsp:nvSpPr>
      <dsp:spPr>
        <a:xfrm>
          <a:off x="1837556" y="2338844"/>
          <a:ext cx="8678043" cy="1590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376" tIns="168376" rIns="168376" bIns="168376" numCol="1" spcCol="1270" anchor="ctr" anchorCtr="0">
          <a:noAutofit/>
        </a:bodyPr>
        <a:lstStyle/>
        <a:p>
          <a:pPr marL="0" lvl="0" indent="0" algn="l" defTabSz="977900">
            <a:lnSpc>
              <a:spcPct val="90000"/>
            </a:lnSpc>
            <a:spcBef>
              <a:spcPct val="0"/>
            </a:spcBef>
            <a:spcAft>
              <a:spcPct val="35000"/>
            </a:spcAft>
            <a:buNone/>
          </a:pPr>
          <a:r>
            <a:rPr lang="en-GB" sz="2200" kern="1200" dirty="0"/>
            <a:t>Once employed staff are more likely to be actively engaged in their work thus maximise their commitment and </a:t>
          </a:r>
          <a:r>
            <a:rPr lang="en-GB" sz="2200" kern="1200" dirty="0" err="1"/>
            <a:t>discressionery</a:t>
          </a:r>
          <a:r>
            <a:rPr lang="en-GB" sz="2200" kern="1200" dirty="0"/>
            <a:t> effort i.e. going further than is required under their employment contract.</a:t>
          </a:r>
          <a:endParaRPr lang="en-US" sz="2200" kern="1200" dirty="0"/>
        </a:p>
      </dsp:txBody>
      <dsp:txXfrm>
        <a:off x="1837556" y="2338844"/>
        <a:ext cx="8678043" cy="159095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70" tIns="45935" rIns="91870" bIns="45935" rtlCol="0"/>
          <a:lstStyle>
            <a:lvl1pPr algn="l">
              <a:defRPr sz="1200"/>
            </a:lvl1pPr>
          </a:lstStyle>
          <a:p>
            <a:endParaRPr lang="en-GB"/>
          </a:p>
        </p:txBody>
      </p:sp>
      <p:sp>
        <p:nvSpPr>
          <p:cNvPr id="3" name="Date Placeholder 2"/>
          <p:cNvSpPr>
            <a:spLocks noGrp="1"/>
          </p:cNvSpPr>
          <p:nvPr>
            <p:ph type="dt" idx="1"/>
          </p:nvPr>
        </p:nvSpPr>
        <p:spPr>
          <a:xfrm>
            <a:off x="3884614" y="0"/>
            <a:ext cx="2971800" cy="499012"/>
          </a:xfrm>
          <a:prstGeom prst="rect">
            <a:avLst/>
          </a:prstGeom>
        </p:spPr>
        <p:txBody>
          <a:bodyPr vert="horz" lIns="91870" tIns="45935" rIns="91870" bIns="45935" rtlCol="0"/>
          <a:lstStyle>
            <a:lvl1pPr algn="r">
              <a:defRPr sz="1200"/>
            </a:lvl1pPr>
          </a:lstStyle>
          <a:p>
            <a:fld id="{DFF6CE31-2398-464E-B03F-E58DC4575BFB}" type="datetimeFigureOut">
              <a:rPr lang="en-GB" smtClean="0"/>
              <a:t>18/08/2020</a:t>
            </a:fld>
            <a:endParaRPr lang="en-GB"/>
          </a:p>
        </p:txBody>
      </p:sp>
      <p:sp>
        <p:nvSpPr>
          <p:cNvPr id="4" name="Slide Image Placeholder 3"/>
          <p:cNvSpPr>
            <a:spLocks noGrp="1" noRot="1" noChangeAspect="1"/>
          </p:cNvSpPr>
          <p:nvPr>
            <p:ph type="sldImg" idx="2"/>
          </p:nvPr>
        </p:nvSpPr>
        <p:spPr>
          <a:xfrm>
            <a:off x="446088" y="1244600"/>
            <a:ext cx="5965825" cy="3355975"/>
          </a:xfrm>
          <a:prstGeom prst="rect">
            <a:avLst/>
          </a:prstGeom>
          <a:noFill/>
          <a:ln w="12700">
            <a:solidFill>
              <a:prstClr val="black"/>
            </a:solidFill>
          </a:ln>
        </p:spPr>
        <p:txBody>
          <a:bodyPr vert="horz" lIns="91870" tIns="45935" rIns="91870" bIns="45935" rtlCol="0" anchor="ctr"/>
          <a:lstStyle/>
          <a:p>
            <a:endParaRPr lang="en-GB"/>
          </a:p>
        </p:txBody>
      </p:sp>
      <p:sp>
        <p:nvSpPr>
          <p:cNvPr id="5" name="Notes Placeholder 4"/>
          <p:cNvSpPr>
            <a:spLocks noGrp="1"/>
          </p:cNvSpPr>
          <p:nvPr>
            <p:ph type="body" sz="quarter" idx="3"/>
          </p:nvPr>
        </p:nvSpPr>
        <p:spPr>
          <a:xfrm>
            <a:off x="685801" y="4786362"/>
            <a:ext cx="5486400" cy="3916115"/>
          </a:xfrm>
          <a:prstGeom prst="rect">
            <a:avLst/>
          </a:prstGeom>
        </p:spPr>
        <p:txBody>
          <a:bodyPr vert="horz" lIns="91870" tIns="45935" rIns="91870" bIns="4593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70" tIns="45935" rIns="91870" bIns="45935" rtlCol="0" anchor="b"/>
          <a:lstStyle>
            <a:lvl1pPr algn="l">
              <a:defRPr sz="1200"/>
            </a:lvl1pPr>
          </a:lstStyle>
          <a:p>
            <a:endParaRPr lang="en-GB"/>
          </a:p>
        </p:txBody>
      </p:sp>
      <p:sp>
        <p:nvSpPr>
          <p:cNvPr id="7" name="Slide Number Placeholder 6"/>
          <p:cNvSpPr>
            <a:spLocks noGrp="1"/>
          </p:cNvSpPr>
          <p:nvPr>
            <p:ph type="sldNum" sz="quarter" idx="5"/>
          </p:nvPr>
        </p:nvSpPr>
        <p:spPr>
          <a:xfrm>
            <a:off x="3884614" y="9446679"/>
            <a:ext cx="2971800" cy="499011"/>
          </a:xfrm>
          <a:prstGeom prst="rect">
            <a:avLst/>
          </a:prstGeom>
        </p:spPr>
        <p:txBody>
          <a:bodyPr vert="horz" lIns="91870" tIns="45935" rIns="91870" bIns="45935" rtlCol="0" anchor="b"/>
          <a:lstStyle>
            <a:lvl1pPr algn="r">
              <a:defRPr sz="1200"/>
            </a:lvl1pPr>
          </a:lstStyle>
          <a:p>
            <a:fld id="{57F120E2-F759-4287-BD0C-FF167188C23F}" type="slidenum">
              <a:rPr lang="en-GB" smtClean="0"/>
              <a:t>‹#›</a:t>
            </a:fld>
            <a:endParaRPr lang="en-GB"/>
          </a:p>
        </p:txBody>
      </p:sp>
    </p:spTree>
    <p:extLst>
      <p:ext uri="{BB962C8B-B14F-4D97-AF65-F5344CB8AC3E}">
        <p14:creationId xmlns:p14="http://schemas.microsoft.com/office/powerpoint/2010/main" val="107673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8" Type="http://schemas.openxmlformats.org/officeDocument/2006/relationships/hyperlink" Target="http://eprints.lse.ac.uk/63803/1/dp1363.pdf" TargetMode="External"/><Relationship Id="rId13" Type="http://schemas.openxmlformats.org/officeDocument/2006/relationships/hyperlink" Target="https://www.cipd.co.uk/news-views/nutshell/issue-62/" TargetMode="External"/><Relationship Id="rId18" Type="http://schemas.openxmlformats.org/officeDocument/2006/relationships/hyperlink" Target="https://www.cipd.co.uk/knowledge/fundamentals/people/performance/factsheet" TargetMode="External"/><Relationship Id="rId26" Type="http://schemas.openxmlformats.org/officeDocument/2006/relationships/hyperlink" Target="https://www.smartcompany.com.au/people-human-resources/leadership/how-to-motivate-your-staff-top-tips-from-daniel-pink/" TargetMode="External"/><Relationship Id="rId3" Type="http://schemas.openxmlformats.org/officeDocument/2006/relationships/hyperlink" Target="https://archive.acas.org.uk/index.aspx?articleid=6608" TargetMode="External"/><Relationship Id="rId21" Type="http://schemas.openxmlformats.org/officeDocument/2006/relationships/hyperlink" Target="https://engageforsuccess.org/wp-content/uploads/2015/09/wellbeing-and-engagement-04June2014-Final.pdf" TargetMode="External"/><Relationship Id="rId34" Type="http://schemas.openxmlformats.org/officeDocument/2006/relationships/hyperlink" Target="https://doi.org/10.1111/j.1468-2370.2011.00322.x" TargetMode="External"/><Relationship Id="rId7" Type="http://schemas.openxmlformats.org/officeDocument/2006/relationships/hyperlink" Target="https://archive.acas.org.uk/media/3538/Placing-Trust-in-Employee-Engagement/pdf/Placing-Trust-in-Employee-Engagement.pdf" TargetMode="External"/><Relationship Id="rId12" Type="http://schemas.openxmlformats.org/officeDocument/2006/relationships/hyperlink" Target="https://doi.org/10.1111/1467-6486.00144" TargetMode="External"/><Relationship Id="rId17" Type="http://schemas.openxmlformats.org/officeDocument/2006/relationships/hyperlink" Target="https://www.cipd.co.uk/Images/moving-employee-well-being-agenda-forward_2016_tcm18-15556.pdf" TargetMode="External"/><Relationship Id="rId25" Type="http://schemas.openxmlformats.org/officeDocument/2006/relationships/hyperlink" Target="https://getlighthouse.com/blog/people-leave-managers-not-companies/" TargetMode="External"/><Relationship Id="rId33" Type="http://schemas.openxmlformats.org/officeDocument/2006/relationships/hyperlink" Target="https://psycnet.apa.org/doiLanding?doi=10.1037%2F0021-9010.92.4.1069" TargetMode="External"/><Relationship Id="rId2" Type="http://schemas.openxmlformats.org/officeDocument/2006/relationships/slide" Target="../slides/slide24.xml"/><Relationship Id="rId16" Type="http://schemas.openxmlformats.org/officeDocument/2006/relationships/hyperlink" Target="https://www.cipd.co.uk/Images/rapid-evidence-assessment-of-the-research-literature-on-the-effect-of-goal-setting-on-workplace-performance_tcm18-16903.pdf" TargetMode="External"/><Relationship Id="rId20" Type="http://schemas.openxmlformats.org/officeDocument/2006/relationships/hyperlink" Target="https://www2.deloitte.com/content/dam/Deloitte/global/Documents/About-Deloitte/central-europe/ce-global-human-capital-trends.pdf" TargetMode="External"/><Relationship Id="rId29" Type="http://schemas.openxmlformats.org/officeDocument/2006/relationships/hyperlink" Target="http://www.ehow.com/info_7756080_objectives-annual-%20performance-review.html" TargetMode="External"/><Relationship Id="rId1" Type="http://schemas.openxmlformats.org/officeDocument/2006/relationships/notesMaster" Target="../notesMasters/notesMaster1.xml"/><Relationship Id="rId6" Type="http://schemas.openxmlformats.org/officeDocument/2006/relationships/hyperlink" Target="https://archive.acas.org.uk/media/4639/Managing-people/pdf/Managing_people_Nov.pdf" TargetMode="External"/><Relationship Id="rId11" Type="http://schemas.openxmlformats.org/officeDocument/2006/relationships/hyperlink" Target="http://onlinelibrary.wiley.com/doi/10.1111/1467-6486.00144/full" TargetMode="External"/><Relationship Id="rId24" Type="http://schemas.openxmlformats.org/officeDocument/2006/relationships/hyperlink" Target="https://hrcentral.com.au/blog/feedback/" TargetMode="External"/><Relationship Id="rId32" Type="http://schemas.openxmlformats.org/officeDocument/2006/relationships/hyperlink" Target="https://slideplayer.com/slide/4546222/" TargetMode="External"/><Relationship Id="rId5" Type="http://schemas.openxmlformats.org/officeDocument/2006/relationships/hyperlink" Target="https://archive.acas.org.uk/index.aspx?articleid=4390" TargetMode="External"/><Relationship Id="rId15" Type="http://schemas.openxmlformats.org/officeDocument/2006/relationships/hyperlink" Target="https://www.cipd.co.uk/Images/could-do-better_2016-assessing-what-works-in-performance-management_tcm18-16874.pdf" TargetMode="External"/><Relationship Id="rId23" Type="http://schemas.openxmlformats.org/officeDocument/2006/relationships/hyperlink" Target="https://www.goalbusters.net/uploads/2/2/0/4/22040464/gallup_q12.pdf" TargetMode="External"/><Relationship Id="rId28" Type="http://schemas.openxmlformats.org/officeDocument/2006/relationships/hyperlink" Target="https://smallbusiness.chron.com/should-hr-line-managers-work-together-10377.html" TargetMode="External"/><Relationship Id="rId10" Type="http://schemas.openxmlformats.org/officeDocument/2006/relationships/hyperlink" Target="https://www.cipd.co.uk/learn/bookshop" TargetMode="External"/><Relationship Id="rId19" Type="http://schemas.openxmlformats.org/officeDocument/2006/relationships/hyperlink" Target="https://www.ted.com/talks/dan_pink_the_puzzle_of_motivation" TargetMode="External"/><Relationship Id="rId31" Type="http://schemas.openxmlformats.org/officeDocument/2006/relationships/hyperlink" Target="https://www.pinterest.co.uk/PUtraining/performance-management/" TargetMode="External"/><Relationship Id="rId4" Type="http://schemas.openxmlformats.org/officeDocument/2006/relationships/hyperlink" Target="http://www.acas.org.uk/media/pdf/7/j/Improvement_required_A_mixed-methods_study_of_employers__use_of_Performance_Management_systems.pdf" TargetMode="External"/><Relationship Id="rId9" Type="http://schemas.openxmlformats.org/officeDocument/2006/relationships/hyperlink" Target="https://www.peoplemanagement.co.uk/voices/comment/fix-performance-management" TargetMode="External"/><Relationship Id="rId14" Type="http://schemas.openxmlformats.org/officeDocument/2006/relationships/hyperlink" Target="https://www.cipd.co.uk/Images/big-data-social-media-hpws_2015_tcm18-15586.pdf" TargetMode="External"/><Relationship Id="rId22" Type="http://schemas.openxmlformats.org/officeDocument/2006/relationships/hyperlink" Target="https://www.gallup.com/services/182138/state-american-manager.aspx" TargetMode="External"/><Relationship Id="rId27" Type="http://schemas.openxmlformats.org/officeDocument/2006/relationships/hyperlink" Target="http://psycnet.apa.org/doi/10.1016/j.orgdyn.2004.01.003" TargetMode="External"/><Relationship Id="rId30" Type="http://schemas.openxmlformats.org/officeDocument/2006/relationships/hyperlink" Target="https://expert360.com/resources/articles/talent-management-important"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1</a:t>
            </a:fld>
            <a:endParaRPr lang="en-GB"/>
          </a:p>
        </p:txBody>
      </p:sp>
    </p:spTree>
    <p:extLst>
      <p:ext uri="{BB962C8B-B14F-4D97-AF65-F5344CB8AC3E}">
        <p14:creationId xmlns:p14="http://schemas.microsoft.com/office/powerpoint/2010/main" val="1089984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2</a:t>
            </a:fld>
            <a:endParaRPr lang="en-GB"/>
          </a:p>
        </p:txBody>
      </p:sp>
    </p:spTree>
    <p:extLst>
      <p:ext uri="{BB962C8B-B14F-4D97-AF65-F5344CB8AC3E}">
        <p14:creationId xmlns:p14="http://schemas.microsoft.com/office/powerpoint/2010/main" val="34716756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Line Managers have the greatest influence on staff performance and engagement to their organisation and </a:t>
            </a:r>
            <a:r>
              <a:rPr lang="en-GB" sz="1200" kern="1200" dirty="0">
                <a:solidFill>
                  <a:schemeClr val="tx1"/>
                </a:solidFill>
                <a:effectLst/>
                <a:latin typeface="+mn-lt"/>
                <a:ea typeface="+mn-ea"/>
                <a:cs typeface="+mn-cs"/>
              </a:rPr>
              <a:t>is key to the PM process within an organisation. Gallup (2015) survey reported that more than 50 percent of employees were “not engaged”; an additional 17.2 percent were “actively disengaged.” ACAS (2012, 2016) research demonstrates that employees’ performance and attitudes are linked with how well employees get on with their line managers  and how they perceive the examples a from line manager sets when implementing policies.  </a:t>
            </a:r>
          </a:p>
          <a:p>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3</a:t>
            </a:fld>
            <a:endParaRPr lang="en-GB"/>
          </a:p>
        </p:txBody>
      </p:sp>
    </p:spTree>
    <p:extLst>
      <p:ext uri="{BB962C8B-B14F-4D97-AF65-F5344CB8AC3E}">
        <p14:creationId xmlns:p14="http://schemas.microsoft.com/office/powerpoint/2010/main" val="2067879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High Performance Working Systems (HPWS) are a group of separate but interconnected Human Resource (HR) practices which are designed to enhance employees’ skills and effort (Takeuchi et al., 2007, p. 1069;</a:t>
            </a:r>
            <a:r>
              <a:rPr lang="en-GB" sz="1200" kern="1200" dirty="0">
                <a:solidFill>
                  <a:schemeClr val="tx1"/>
                </a:solidFill>
                <a:effectLst/>
                <a:latin typeface="+mn-lt"/>
                <a:ea typeface="+mn-ea"/>
                <a:cs typeface="+mn-cs"/>
              </a:rPr>
              <a:t> Becker &amp; </a:t>
            </a:r>
            <a:r>
              <a:rPr lang="en-GB" sz="1200" kern="1200" dirty="0" err="1">
                <a:solidFill>
                  <a:schemeClr val="tx1"/>
                </a:solidFill>
                <a:effectLst/>
                <a:latin typeface="+mn-lt"/>
                <a:ea typeface="+mn-ea"/>
                <a:cs typeface="+mn-cs"/>
              </a:rPr>
              <a:t>Huselid</a:t>
            </a:r>
            <a:r>
              <a:rPr lang="en-GB" sz="1200" kern="1200" dirty="0">
                <a:solidFill>
                  <a:schemeClr val="tx1"/>
                </a:solidFill>
                <a:effectLst/>
                <a:latin typeface="+mn-lt"/>
                <a:ea typeface="+mn-ea"/>
                <a:cs typeface="+mn-cs"/>
              </a:rPr>
              <a:t>, 1998; Guthrie, 2001; </a:t>
            </a:r>
            <a:r>
              <a:rPr lang="en-GB" sz="1200" kern="1200" dirty="0" err="1">
                <a:solidFill>
                  <a:schemeClr val="tx1"/>
                </a:solidFill>
                <a:effectLst/>
                <a:latin typeface="+mn-lt"/>
                <a:ea typeface="+mn-ea"/>
                <a:cs typeface="+mn-cs"/>
              </a:rPr>
              <a:t>Huselid</a:t>
            </a:r>
            <a:r>
              <a:rPr lang="en-GB" sz="1200" kern="1200" dirty="0">
                <a:solidFill>
                  <a:schemeClr val="tx1"/>
                </a:solidFill>
                <a:effectLst/>
                <a:latin typeface="+mn-lt"/>
                <a:ea typeface="+mn-ea"/>
                <a:cs typeface="+mn-cs"/>
              </a:rPr>
              <a:t>, 1995; Way, 2002</a:t>
            </a:r>
            <a:r>
              <a:rPr lang="en-GB" dirty="0"/>
              <a:t>). An objective in HRM is improving and seeking to maximise employee performance within the workforce. The main goal for contemporary organisations is to increase productivity and sustained competitive advantage without detrimental impacts upon workers. The enhancement of employees’ skills, productivity and commitment lead to positive organisational outcomes and competitive advantage for organisations (Zhang, Di Fan &amp; Zhu, 2014).  Taylor (2016) suggests that HPWS that have proved to be most influential and enduring are principles which underpin HPWS. </a:t>
            </a:r>
          </a:p>
          <a:p>
            <a:endParaRPr lang="en-GB" dirty="0"/>
          </a:p>
          <a:p>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4</a:t>
            </a:fld>
            <a:endParaRPr lang="en-GB"/>
          </a:p>
        </p:txBody>
      </p:sp>
    </p:spTree>
    <p:extLst>
      <p:ext uri="{BB962C8B-B14F-4D97-AF65-F5344CB8AC3E}">
        <p14:creationId xmlns:p14="http://schemas.microsoft.com/office/powerpoint/2010/main" val="32176358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several different ways of conceptualising and referring to HPW. The UK Commission’s definition of HPW is built around the 4A model of capability (</a:t>
            </a:r>
            <a:r>
              <a:rPr lang="en-GB" sz="1200" kern="1200" dirty="0" err="1">
                <a:solidFill>
                  <a:schemeClr val="tx1"/>
                </a:solidFill>
                <a:effectLst/>
                <a:latin typeface="+mn-lt"/>
                <a:ea typeface="+mn-ea"/>
                <a:cs typeface="+mn-cs"/>
              </a:rPr>
              <a:t>Tamkin</a:t>
            </a:r>
            <a:r>
              <a:rPr lang="en-GB" sz="1200" kern="1200" dirty="0">
                <a:solidFill>
                  <a:schemeClr val="tx1"/>
                </a:solidFill>
                <a:effectLst/>
                <a:latin typeface="+mn-lt"/>
                <a:ea typeface="+mn-ea"/>
                <a:cs typeface="+mn-cs"/>
              </a:rPr>
              <a:t> et al, 2005). The model is based around two key dimensions: the development and deployment of capability, and the role of individuals and the organisation. This creates four quadrants of activity: ability, access, attitude and application. </a:t>
            </a:r>
          </a:p>
          <a:p>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5</a:t>
            </a:fld>
            <a:endParaRPr lang="en-GB"/>
          </a:p>
        </p:txBody>
      </p:sp>
    </p:spTree>
    <p:extLst>
      <p:ext uri="{BB962C8B-B14F-4D97-AF65-F5344CB8AC3E}">
        <p14:creationId xmlns:p14="http://schemas.microsoft.com/office/powerpoint/2010/main" val="20128582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defTabSz="918698">
              <a:defRPr/>
            </a:pPr>
            <a:r>
              <a:rPr lang="en-GB" dirty="0"/>
              <a:t>HPWS comprises of 11 distinct HRM policies and procedure which are introduced and reinforced within organisations at the same time. Taylor (2016) advises that the make-up of the policies has never been definitively agreed. </a:t>
            </a:r>
            <a:r>
              <a:rPr lang="en-GB" dirty="0" err="1"/>
              <a:t>Boselle</a:t>
            </a:r>
            <a:r>
              <a:rPr lang="en-GB" dirty="0"/>
              <a:t> et al (2008); </a:t>
            </a:r>
            <a:r>
              <a:rPr lang="en-GB" dirty="0" err="1"/>
              <a:t>Dalta</a:t>
            </a:r>
            <a:r>
              <a:rPr lang="en-GB" dirty="0"/>
              <a:t> et al 2005; Marchington &amp; Wilkinson (2012); </a:t>
            </a:r>
            <a:r>
              <a:rPr lang="en-GB" dirty="0" err="1"/>
              <a:t>Paauwee</a:t>
            </a:r>
            <a:r>
              <a:rPr lang="en-GB" dirty="0"/>
              <a:t> et al 2013 pp7-8  advocates a wide variety of best practice elements such as the promotion of employee commitment and involvement etc. are the most commonly included in the analysis of HPWS rigorous and sophisticated recruitment and selection practices.</a:t>
            </a:r>
          </a:p>
          <a:p>
            <a:pPr algn="just"/>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6</a:t>
            </a:fld>
            <a:endParaRPr lang="en-GB"/>
          </a:p>
        </p:txBody>
      </p:sp>
    </p:spTree>
    <p:extLst>
      <p:ext uri="{BB962C8B-B14F-4D97-AF65-F5344CB8AC3E}">
        <p14:creationId xmlns:p14="http://schemas.microsoft.com/office/powerpoint/2010/main" val="13437827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HPW practices lead to superior business performance, promotes innovation and creativity amongst employees and encourages them to embrace change rather than resist (Taylor, 2016; Holbeche,2005). In contrast, Pfeffer’s (1994, p27;1998) observations concluded that the practice bundle offers all sectors and organisations something significant however, there’s small evidence to suggest that effective management practices are difficult to comprehend when they work or a necessary contingent within an organisations competitive strategy. In contrast, </a:t>
            </a:r>
            <a:r>
              <a:rPr lang="en-GB" sz="1200" kern="1200" dirty="0" err="1">
                <a:solidFill>
                  <a:schemeClr val="tx1"/>
                </a:solidFill>
                <a:effectLst/>
                <a:latin typeface="+mn-lt"/>
                <a:ea typeface="+mn-ea"/>
                <a:cs typeface="+mn-cs"/>
              </a:rPr>
              <a:t>Huselid’s</a:t>
            </a:r>
            <a:r>
              <a:rPr lang="en-GB" sz="1200" kern="1200" dirty="0">
                <a:solidFill>
                  <a:schemeClr val="tx1"/>
                </a:solidFill>
                <a:effectLst/>
                <a:latin typeface="+mn-lt"/>
                <a:ea typeface="+mn-ea"/>
                <a:cs typeface="+mn-cs"/>
              </a:rPr>
              <a:t> (1995) staff turnover study that considered </a:t>
            </a:r>
            <a:r>
              <a:rPr lang="en-GB" sz="1200" i="1" kern="1200" dirty="0">
                <a:solidFill>
                  <a:schemeClr val="tx1"/>
                </a:solidFill>
                <a:effectLst/>
                <a:latin typeface="+mn-lt"/>
                <a:ea typeface="+mn-ea"/>
                <a:cs typeface="+mn-cs"/>
              </a:rPr>
              <a:t>Tobin’s q</a:t>
            </a:r>
            <a:r>
              <a:rPr lang="en-GB" sz="1200" kern="1200" dirty="0">
                <a:solidFill>
                  <a:schemeClr val="tx1"/>
                </a:solidFill>
                <a:effectLst/>
                <a:latin typeface="+mn-lt"/>
                <a:ea typeface="+mn-ea"/>
                <a:cs typeface="+mn-cs"/>
              </a:rPr>
              <a:t>’ demonstrated that HR adds value; It validated low turnover rates, increased profits and a higher market value with increased use of sophisticated HR practices. Combes et al (2006) concluded that HPW practices are associated with a 4.6 % increase in return on assets and a 4.4% reduction in staff turnover (Proudfoot </a:t>
            </a:r>
            <a:r>
              <a:rPr lang="en-GB" sz="1200" kern="1200" dirty="0" err="1">
                <a:solidFill>
                  <a:schemeClr val="tx1"/>
                </a:solidFill>
                <a:effectLst/>
                <a:latin typeface="+mn-lt"/>
                <a:ea typeface="+mn-ea"/>
                <a:cs typeface="+mn-cs"/>
              </a:rPr>
              <a:t>etal</a:t>
            </a:r>
            <a:r>
              <a:rPr lang="en-GB" sz="1200" kern="1200" dirty="0">
                <a:solidFill>
                  <a:schemeClr val="tx1"/>
                </a:solidFill>
                <a:effectLst/>
                <a:latin typeface="+mn-lt"/>
                <a:ea typeface="+mn-ea"/>
                <a:cs typeface="+mn-cs"/>
              </a:rPr>
              <a:t>, 2009).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7</a:t>
            </a:fld>
            <a:endParaRPr lang="en-GB"/>
          </a:p>
        </p:txBody>
      </p:sp>
    </p:spTree>
    <p:extLst>
      <p:ext uri="{BB962C8B-B14F-4D97-AF65-F5344CB8AC3E}">
        <p14:creationId xmlns:p14="http://schemas.microsoft.com/office/powerpoint/2010/main" val="26064326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In contrast, Wright et al (2005) suggests that there’s no automatic link and HPWS doesn’t directly affect organisational performance but increases it through sequential links. Purcell et al (2003), McClean &amp; Collins, (2011); Chow, (2012) etc, have found empirical evidence regarding the link between the positive relationship of HPWS and organisational performance within different industries and organisational size, through mediating mechanisms that have a positive impact on organisational performance (</a:t>
            </a:r>
            <a:r>
              <a:rPr lang="en-GB" sz="1200" kern="1200" dirty="0" err="1">
                <a:solidFill>
                  <a:schemeClr val="tx1"/>
                </a:solidFill>
                <a:effectLst/>
                <a:latin typeface="+mn-lt"/>
                <a:ea typeface="+mn-ea"/>
                <a:cs typeface="+mn-cs"/>
              </a:rPr>
              <a:t>Huselid</a:t>
            </a:r>
            <a:r>
              <a:rPr lang="en-GB" sz="1200" kern="1200" dirty="0">
                <a:solidFill>
                  <a:schemeClr val="tx1"/>
                </a:solidFill>
                <a:effectLst/>
                <a:latin typeface="+mn-lt"/>
                <a:ea typeface="+mn-ea"/>
                <a:cs typeface="+mn-cs"/>
              </a:rPr>
              <a:t>, 1995; Boxall, 2012; Takeuchi et al 2007). Black Box studies demonstrate that a well implemented HR approach will result in greater organisational business performance. It advocates the AMO model; The ability to perform well; the motivation to perform well and the opportunity to perform well. The black box studies describe this as </a:t>
            </a:r>
            <a:r>
              <a:rPr lang="en-GB" sz="1200" i="1" kern="1200" dirty="0">
                <a:solidFill>
                  <a:schemeClr val="tx1"/>
                </a:solidFill>
                <a:effectLst/>
                <a:latin typeface="+mn-lt"/>
                <a:ea typeface="+mn-ea"/>
                <a:cs typeface="+mn-cs"/>
              </a:rPr>
              <a:t>discretionary effort. </a:t>
            </a:r>
            <a:r>
              <a:rPr lang="en-GB" sz="1200" kern="1200" dirty="0">
                <a:solidFill>
                  <a:schemeClr val="tx1"/>
                </a:solidFill>
                <a:effectLst/>
                <a:latin typeface="+mn-lt"/>
                <a:ea typeface="+mn-ea"/>
                <a:cs typeface="+mn-cs"/>
              </a:rPr>
              <a:t>McClean and Collins (2011) support and suggest Performance Management (PM) is interpreted as an investment in staff which leads to discretionary effort. </a:t>
            </a:r>
          </a:p>
          <a:p>
            <a:pPr algn="just"/>
            <a:r>
              <a:rPr lang="en-GB" sz="1200" kern="1200" dirty="0">
                <a:solidFill>
                  <a:schemeClr val="tx1"/>
                </a:solidFill>
                <a:effectLst/>
                <a:latin typeface="+mn-lt"/>
                <a:ea typeface="+mn-ea"/>
                <a:cs typeface="+mn-cs"/>
              </a:rPr>
              <a:t> </a:t>
            </a:r>
          </a:p>
          <a:p>
            <a:pPr algn="just"/>
            <a:r>
              <a:rPr lang="en-GB" sz="1200" kern="1200" dirty="0">
                <a:solidFill>
                  <a:schemeClr val="tx1"/>
                </a:solidFill>
                <a:effectLst/>
                <a:latin typeface="+mn-lt"/>
                <a:ea typeface="+mn-ea"/>
                <a:cs typeface="+mn-cs"/>
              </a:rPr>
              <a:t>In contrast Gallup Studies is also an influential body of research, the data size gives their analysis credibility (Harter et al, 2002). They demonstrate HR policies and practices benefit greater business performance as they help motivate employees to positively perform well, within individual roles and refer to employee engagement. It could be argued contemporary HR thinking and practices need to incorporate elements of employee engagement, commitment and job satisfaction to allow an expansion of the AMO model, and recognise the increased complexity of HPWS </a:t>
            </a:r>
            <a:r>
              <a:rPr lang="en-GB" sz="1200" b="0" kern="1200" dirty="0">
                <a:solidFill>
                  <a:schemeClr val="tx1"/>
                </a:solidFill>
                <a:effectLst/>
                <a:latin typeface="+mn-lt"/>
                <a:ea typeface="+mn-ea"/>
                <a:cs typeface="+mn-cs"/>
              </a:rPr>
              <a:t>(</a:t>
            </a:r>
            <a:r>
              <a:rPr lang="en-GB" sz="1200" b="0" kern="1200" dirty="0" err="1">
                <a:solidFill>
                  <a:schemeClr val="tx1"/>
                </a:solidFill>
                <a:effectLst/>
                <a:latin typeface="+mn-lt"/>
                <a:ea typeface="+mn-ea"/>
                <a:cs typeface="+mn-cs"/>
              </a:rPr>
              <a:t>Boxal</a:t>
            </a:r>
            <a:r>
              <a:rPr lang="en-GB" sz="1200" b="0" kern="1200" dirty="0">
                <a:solidFill>
                  <a:schemeClr val="tx1"/>
                </a:solidFill>
                <a:effectLst/>
                <a:latin typeface="+mn-lt"/>
                <a:ea typeface="+mn-ea"/>
                <a:cs typeface="+mn-cs"/>
              </a:rPr>
              <a:t> &amp; </a:t>
            </a:r>
            <a:r>
              <a:rPr lang="en-GB" sz="1200" b="0" kern="1200" dirty="0" err="1">
                <a:solidFill>
                  <a:schemeClr val="tx1"/>
                </a:solidFill>
                <a:effectLst/>
                <a:latin typeface="+mn-lt"/>
                <a:ea typeface="+mn-ea"/>
                <a:cs typeface="+mn-cs"/>
              </a:rPr>
              <a:t>Percell</a:t>
            </a:r>
            <a:r>
              <a:rPr lang="en-GB" sz="1200" b="0" kern="1200" dirty="0">
                <a:solidFill>
                  <a:schemeClr val="tx1"/>
                </a:solidFill>
                <a:effectLst/>
                <a:latin typeface="+mn-lt"/>
                <a:ea typeface="+mn-ea"/>
                <a:cs typeface="+mn-cs"/>
              </a:rPr>
              <a:t>, 2008).</a:t>
            </a:r>
          </a:p>
          <a:p>
            <a:pPr algn="just" defTabSz="918698">
              <a:defRPr/>
            </a:pPr>
            <a:endParaRPr lang="en-GB" sz="1200" b="0" i="0"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57F120E2-F759-4287-BD0C-FF167188C23F}" type="slidenum">
              <a:rPr lang="en-GB" smtClean="0"/>
              <a:t>8</a:t>
            </a:fld>
            <a:endParaRPr lang="en-GB"/>
          </a:p>
        </p:txBody>
      </p:sp>
    </p:spTree>
    <p:extLst>
      <p:ext uri="{BB962C8B-B14F-4D97-AF65-F5344CB8AC3E}">
        <p14:creationId xmlns:p14="http://schemas.microsoft.com/office/powerpoint/2010/main" val="6702820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Herzberg (1959, 1968) suggests that managers can enrich an employee’s job by providing them with a complete unit of work, having a periodic reporting system rather than tight inspection and control and giving an employee responsibility and accountability. He also suggested giving a specific task to enable them to become experts in that field plus occasionally introducing new and more challenging tasks to aid self-development, which also fits with  Dan Pinks motivation theory (Pink, 2009; Keating, 2015). Conversely, the </a:t>
            </a:r>
            <a:r>
              <a:rPr lang="en-GB" sz="1200" kern="1200" dirty="0">
                <a:solidFill>
                  <a:schemeClr val="tx1"/>
                </a:solidFill>
                <a:effectLst/>
                <a:latin typeface="+mn-lt"/>
                <a:ea typeface="+mn-ea"/>
                <a:cs typeface="+mn-cs"/>
              </a:rPr>
              <a:t>models demonstrate comparation between the possible misuse of PM to improve PM. </a:t>
            </a:r>
          </a:p>
          <a:p>
            <a:r>
              <a:rPr lang="en-GB" sz="120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9</a:t>
            </a:fld>
            <a:endParaRPr lang="en-GB"/>
          </a:p>
        </p:txBody>
      </p:sp>
    </p:spTree>
    <p:extLst>
      <p:ext uri="{BB962C8B-B14F-4D97-AF65-F5344CB8AC3E}">
        <p14:creationId xmlns:p14="http://schemas.microsoft.com/office/powerpoint/2010/main" val="4225961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8698"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There’s observed evidence linking the impacts of employees increased greater Subjective Well-Being (SWB) to individual performance and production in the labour market (Judge et al 2001, </a:t>
            </a:r>
            <a:r>
              <a:rPr lang="en-GB" sz="1200" kern="1200" dirty="0" err="1">
                <a:solidFill>
                  <a:schemeClr val="tx1"/>
                </a:solidFill>
                <a:effectLst/>
                <a:latin typeface="+mn-lt"/>
                <a:ea typeface="+mn-ea"/>
                <a:cs typeface="+mn-cs"/>
              </a:rPr>
              <a:t>Lyubmirsky</a:t>
            </a:r>
            <a:r>
              <a:rPr lang="en-GB" sz="1200" kern="1200" dirty="0">
                <a:solidFill>
                  <a:schemeClr val="tx1"/>
                </a:solidFill>
                <a:effectLst/>
                <a:latin typeface="+mn-lt"/>
                <a:ea typeface="+mn-ea"/>
                <a:cs typeface="+mn-cs"/>
              </a:rPr>
              <a:t> et al 2005; Peccei et al, 2013; Van de </a:t>
            </a:r>
            <a:r>
              <a:rPr lang="en-GB" sz="1200" kern="1200" dirty="0" err="1">
                <a:solidFill>
                  <a:schemeClr val="tx1"/>
                </a:solidFill>
                <a:effectLst/>
                <a:latin typeface="+mn-lt"/>
                <a:ea typeface="+mn-ea"/>
                <a:cs typeface="+mn-cs"/>
              </a:rPr>
              <a:t>Voorde</a:t>
            </a:r>
            <a:r>
              <a:rPr lang="en-GB" sz="1200" kern="1200" dirty="0">
                <a:solidFill>
                  <a:schemeClr val="tx1"/>
                </a:solidFill>
                <a:effectLst/>
                <a:latin typeface="+mn-lt"/>
                <a:ea typeface="+mn-ea"/>
                <a:cs typeface="+mn-cs"/>
              </a:rPr>
              <a:t> et al 2012; Engage for success, 2014). Bailey et al (2015a, 2015b) have shown high levels of engagement are associated with high levels of wellbeing and vice versa i.e. Engaged employees experienced less emotional exhaustion (</a:t>
            </a:r>
            <a:r>
              <a:rPr lang="en-GB" sz="1200" kern="1200" dirty="0" err="1">
                <a:solidFill>
                  <a:schemeClr val="tx1"/>
                </a:solidFill>
                <a:effectLst/>
                <a:latin typeface="+mn-lt"/>
                <a:ea typeface="+mn-ea"/>
                <a:cs typeface="+mn-cs"/>
              </a:rPr>
              <a:t>Dylag</a:t>
            </a:r>
            <a:r>
              <a:rPr lang="en-GB" sz="1200" kern="1200" dirty="0">
                <a:solidFill>
                  <a:schemeClr val="tx1"/>
                </a:solidFill>
                <a:effectLst/>
                <a:latin typeface="+mn-lt"/>
                <a:ea typeface="+mn-ea"/>
                <a:cs typeface="+mn-cs"/>
              </a:rPr>
              <a:t> et al 2013; Oswald et al, 2014; </a:t>
            </a:r>
            <a:r>
              <a:rPr lang="en-GB" sz="1200" kern="1200" dirty="0" err="1">
                <a:solidFill>
                  <a:schemeClr val="tx1"/>
                </a:solidFill>
                <a:effectLst/>
                <a:latin typeface="+mn-lt"/>
                <a:ea typeface="+mn-ea"/>
                <a:cs typeface="+mn-cs"/>
              </a:rPr>
              <a:t>Zelenski</a:t>
            </a:r>
            <a:r>
              <a:rPr lang="en-GB" sz="1200" kern="1200" dirty="0">
                <a:solidFill>
                  <a:schemeClr val="tx1"/>
                </a:solidFill>
                <a:effectLst/>
                <a:latin typeface="+mn-lt"/>
                <a:ea typeface="+mn-ea"/>
                <a:cs typeface="+mn-cs"/>
              </a:rPr>
              <a:t> et al, 2008; Gallup, 2013). There's already a great deal of empirical evidence pointing to a positive causal effect of SWB on individuals' physical health ( Diener and Chan, 2011), along with suggestions that higher SWB can raise an individual’s levels of creativity and problem-solving, which may also encourage pro-social behaviour. </a:t>
            </a:r>
          </a:p>
          <a:p>
            <a:pPr marL="0" marR="0" lvl="0" indent="0" algn="just" defTabSz="918698" rtl="0" eaLnBrk="1" fontAlgn="auto" latinLnBrk="0" hangingPunct="1">
              <a:lnSpc>
                <a:spcPct val="100000"/>
              </a:lnSpc>
              <a:spcBef>
                <a:spcPts val="0"/>
              </a:spcBef>
              <a:spcAft>
                <a:spcPts val="0"/>
              </a:spcAft>
              <a:buClrTx/>
              <a:buSzTx/>
              <a:buFontTx/>
              <a:buNone/>
              <a:tabLst/>
              <a:defRPr/>
            </a:pPr>
            <a:endParaRPr lang="en-GB" dirty="0"/>
          </a:p>
          <a:p>
            <a:pPr algn="just" defTabSz="918698">
              <a:defRPr/>
            </a:pPr>
            <a:r>
              <a:rPr lang="en-GB" sz="1200" b="0" i="0" u="none" strike="noStrike" kern="1200" baseline="0" dirty="0" err="1">
                <a:solidFill>
                  <a:schemeClr val="tx1"/>
                </a:solidFill>
                <a:latin typeface="+mn-lt"/>
                <a:ea typeface="+mn-ea"/>
                <a:cs typeface="+mn-cs"/>
              </a:rPr>
              <a:t>Staw</a:t>
            </a:r>
            <a:r>
              <a:rPr lang="en-GB" sz="1200" b="0" i="0" u="none" strike="noStrike" kern="1200" baseline="0" dirty="0">
                <a:solidFill>
                  <a:schemeClr val="tx1"/>
                </a:solidFill>
                <a:latin typeface="+mn-lt"/>
                <a:ea typeface="+mn-ea"/>
                <a:cs typeface="+mn-cs"/>
              </a:rPr>
              <a:t> et al (1994) studied a sample of around 270 employees over a period of 18 months and found that those employees with higher levels of positive job-related engagement at the outset were more likely to experience improvements in Performance Appraisals (PAs) and in their earnings over the following 18 months, after controlling for a range of other personal characteristics. </a:t>
            </a:r>
          </a:p>
          <a:p>
            <a:pPr algn="just" defTabSz="918698">
              <a:defRPr/>
            </a:pPr>
            <a:endParaRPr lang="en-GB" sz="1200" b="0" i="0"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57F120E2-F759-4287-BD0C-FF167188C23F}" type="slidenum">
              <a:rPr lang="en-GB" smtClean="0"/>
              <a:t>10</a:t>
            </a:fld>
            <a:endParaRPr lang="en-GB"/>
          </a:p>
        </p:txBody>
      </p:sp>
    </p:spTree>
    <p:extLst>
      <p:ext uri="{BB962C8B-B14F-4D97-AF65-F5344CB8AC3E}">
        <p14:creationId xmlns:p14="http://schemas.microsoft.com/office/powerpoint/2010/main" val="33998747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8698"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latin typeface="+mn-lt"/>
                <a:ea typeface="+mn-ea"/>
                <a:cs typeface="+mn-cs"/>
              </a:rPr>
              <a:t>Harter et al (2010) established a positive association between employee SWB and business-unit profitability and positive links with business outcomes in non-profit organisations. (e.g. </a:t>
            </a:r>
            <a:r>
              <a:rPr lang="en-GB" sz="1200" b="0" i="0" u="none" strike="noStrike" kern="1200" baseline="0" dirty="0" err="1">
                <a:solidFill>
                  <a:schemeClr val="tx1"/>
                </a:solidFill>
                <a:latin typeface="+mn-lt"/>
                <a:ea typeface="+mn-ea"/>
                <a:cs typeface="+mn-cs"/>
              </a:rPr>
              <a:t>Ostroff</a:t>
            </a:r>
            <a:r>
              <a:rPr lang="en-GB" sz="1200" b="0" i="0" u="none" strike="noStrike" kern="1200" baseline="0" dirty="0">
                <a:solidFill>
                  <a:schemeClr val="tx1"/>
                </a:solidFill>
                <a:latin typeface="+mn-lt"/>
                <a:ea typeface="+mn-ea"/>
                <a:cs typeface="+mn-cs"/>
              </a:rPr>
              <a:t>, 1992; </a:t>
            </a:r>
            <a:r>
              <a:rPr lang="en-GB" sz="1200" b="0" i="0" u="none" strike="noStrike" kern="1200" baseline="0" dirty="0" err="1">
                <a:solidFill>
                  <a:schemeClr val="tx1"/>
                </a:solidFill>
                <a:latin typeface="+mn-lt"/>
                <a:ea typeface="+mn-ea"/>
                <a:cs typeface="+mn-cs"/>
              </a:rPr>
              <a:t>Currell</a:t>
            </a:r>
            <a:r>
              <a:rPr lang="en-GB" sz="1200" b="0" i="0" u="none" strike="noStrike" kern="1200" baseline="0" dirty="0">
                <a:solidFill>
                  <a:schemeClr val="tx1"/>
                </a:solidFill>
                <a:latin typeface="+mn-lt"/>
                <a:ea typeface="+mn-ea"/>
                <a:cs typeface="+mn-cs"/>
              </a:rPr>
              <a:t>, et al, 2005; Robertson et al, 1995). </a:t>
            </a:r>
            <a:r>
              <a:rPr lang="en-GB" sz="1200" b="0" i="0" u="none" strike="noStrike" kern="1200" baseline="0" dirty="0" err="1">
                <a:solidFill>
                  <a:schemeClr val="tx1"/>
                </a:solidFill>
                <a:latin typeface="+mn-lt"/>
                <a:ea typeface="+mn-ea"/>
                <a:cs typeface="+mn-cs"/>
              </a:rPr>
              <a:t>Bartel</a:t>
            </a:r>
            <a:r>
              <a:rPr lang="en-GB" sz="1200" b="0" i="0" u="none" strike="noStrike" kern="1200" baseline="0" dirty="0">
                <a:solidFill>
                  <a:schemeClr val="tx1"/>
                </a:solidFill>
                <a:latin typeface="+mn-lt"/>
                <a:ea typeface="+mn-ea"/>
                <a:cs typeface="+mn-cs"/>
              </a:rPr>
              <a:t> et al (2011), who investigated the relationship between employee attitudes and workplace performance across 193 branches of a US bank suggests that the former may be particularly important. Their study found that branches in which employees had more favourable attitudes had better sales performance and were less likely to close down however, they also found that these links could be explained by other, unobserved characteristics of the branches. </a:t>
            </a:r>
            <a:endParaRPr lang="en-GB" b="0" dirty="0"/>
          </a:p>
          <a:p>
            <a:pPr algn="just" defTabSz="918698">
              <a:defRPr/>
            </a:pPr>
            <a:endParaRPr lang="en-GB" dirty="0"/>
          </a:p>
          <a:p>
            <a:r>
              <a:rPr lang="en-GB" sz="1200" b="0" i="0" u="none" strike="noStrike" kern="1200" baseline="0" dirty="0">
                <a:solidFill>
                  <a:schemeClr val="tx1"/>
                </a:solidFill>
                <a:latin typeface="+mn-lt"/>
                <a:ea typeface="+mn-ea"/>
                <a:cs typeface="+mn-cs"/>
              </a:rPr>
              <a:t>In contrast, Aon </a:t>
            </a:r>
            <a:r>
              <a:rPr lang="en-GB" sz="1200" b="0" i="0" u="none" strike="noStrike" kern="1200" baseline="0" dirty="0" err="1">
                <a:solidFill>
                  <a:schemeClr val="tx1"/>
                </a:solidFill>
                <a:latin typeface="+mn-lt"/>
                <a:ea typeface="+mn-ea"/>
                <a:cs typeface="+mn-cs"/>
              </a:rPr>
              <a:t>Hewi</a:t>
            </a:r>
            <a:r>
              <a:rPr lang="en-GB" sz="1200" b="0" i="0" u="none" strike="noStrike" kern="1200" baseline="0" dirty="0">
                <a:solidFill>
                  <a:schemeClr val="tx1"/>
                </a:solidFill>
                <a:latin typeface="+mn-lt"/>
                <a:ea typeface="+mn-ea"/>
                <a:cs typeface="+mn-cs"/>
              </a:rPr>
              <a:t> (2012) research established that 28% of employees experienced  high levels of job related stress in ‘high engagement’ companies (65% engagement and over) compared with 39% of employees in low engagement companies. The CIPD (2010) reported that those who were engaged in their work were almost three times as likely to have six key positive emotions at work (enthusiasm, cheerfulness, optimism, contentment, to feel calm and relaxed) as</a:t>
            </a:r>
          </a:p>
          <a:p>
            <a:r>
              <a:rPr lang="en-GB" sz="1200" b="0" i="0" u="none" strike="noStrike" kern="1200" baseline="0" dirty="0">
                <a:solidFill>
                  <a:schemeClr val="tx1"/>
                </a:solidFill>
                <a:latin typeface="+mn-lt"/>
                <a:ea typeface="+mn-ea"/>
                <a:cs typeface="+mn-cs"/>
              </a:rPr>
              <a:t>negative ones (feeling miserable, worried, depressed, gloomy, tense or uneasy).</a:t>
            </a:r>
            <a:endParaRPr lang="en-GB" dirty="0"/>
          </a:p>
          <a:p>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11</a:t>
            </a:fld>
            <a:endParaRPr lang="en-GB"/>
          </a:p>
        </p:txBody>
      </p:sp>
    </p:spTree>
    <p:extLst>
      <p:ext uri="{BB962C8B-B14F-4D97-AF65-F5344CB8AC3E}">
        <p14:creationId xmlns:p14="http://schemas.microsoft.com/office/powerpoint/2010/main" val="8092247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Raising individuals’ SWB is increasingly viewed as an important target of public policy (see Layard, 2011; O’Donnell et. al., 2014; Stiglitz et. al., 2009). However, there are reasons to think that improvements in employees' wellbeing may also be conducive to economic growth.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SWB has been defined to comprise “all of the various evaluations, positive and negative, that people make of their lives, and the affective reactions of people to their experiences” (OECD, 2013: 29).  </a:t>
            </a:r>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12</a:t>
            </a:fld>
            <a:endParaRPr lang="en-GB"/>
          </a:p>
        </p:txBody>
      </p:sp>
    </p:spTree>
    <p:extLst>
      <p:ext uri="{BB962C8B-B14F-4D97-AF65-F5344CB8AC3E}">
        <p14:creationId xmlns:p14="http://schemas.microsoft.com/office/powerpoint/2010/main" val="21540480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Performance Management (PM) is a process that contributes to the effective management of individuals and teams to achieve high levels of performance. The objective of Performance Appraisal (PA) is to have a positive influence on individual and collective performance, raise morale, identify development opportunities, improve communication and reinforce management control and improve understanding of organisational goals. </a:t>
            </a:r>
            <a:endParaRPr lang="en-GB" dirty="0">
              <a:effectLst/>
            </a:endParaRPr>
          </a:p>
          <a:p>
            <a:pPr algn="just"/>
            <a:r>
              <a:rPr lang="en-GB" dirty="0"/>
              <a:t> </a:t>
            </a:r>
            <a:endParaRPr lang="en-GB" dirty="0">
              <a:effectLst/>
            </a:endParaRPr>
          </a:p>
          <a:p>
            <a:pPr algn="just"/>
            <a:r>
              <a:rPr lang="en-GB" dirty="0"/>
              <a:t>PMs establishes shared understanding regarding what is to be achieved and an approach to leading and developing people which will ensure that its achieved (Armstrong &amp; Baron, 2005; CIPD 2012i, p1). Appraisal and assessment have traditionally been completed in isolation and therefore have not been able to demonstrate their value to organisational performance. The 1990’s saw an increased interest in PM ensuring that HRM is seen as vital to organisations, leading to improvements in performance and competitive advantage (Armstrong &amp; Baron, 2004). The results of a ten-year international study within both the public and private sectors indicated that 23% of organisations were more productive when PM practices that met targets, incentives and monitoring were in place (Bloom et al, 2012). </a:t>
            </a:r>
          </a:p>
          <a:p>
            <a:pPr algn="just"/>
            <a:endParaRPr lang="en-GB" dirty="0">
              <a:effectLst/>
            </a:endParaRPr>
          </a:p>
          <a:p>
            <a:pPr algn="just"/>
            <a:r>
              <a:rPr lang="en-GB" dirty="0"/>
              <a:t>Depending on the organisation emphasis, PM systems can be referred to as a personal development review, performance appraisal or performance evaluation however, they have the same function. Employees meet with their manager usually annually or biannually to discuss performance. The outcome is recorded on an employee’s personal file; an employee then works towards achieving action points within the timescales of the following review. At each stage of the PM cycle there's an attempt to provide measurable performance indicators of how far the goals have been achieved. Additionally, there’s a need to review and reset goals and targets throughout the year in response to globalisation and technical changes (Rose, 2000). Taylor (2016) suggests that the formality is taken seriously by employees, who approach it with caution. </a:t>
            </a:r>
            <a:endParaRPr lang="en-GB" dirty="0">
              <a:effectLst/>
            </a:endParaRPr>
          </a:p>
          <a:p>
            <a:pPr algn="just"/>
            <a:r>
              <a:rPr lang="en-GB" dirty="0"/>
              <a:t>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13</a:t>
            </a:fld>
            <a:endParaRPr lang="en-GB"/>
          </a:p>
        </p:txBody>
      </p:sp>
    </p:spTree>
    <p:extLst>
      <p:ext uri="{BB962C8B-B14F-4D97-AF65-F5344CB8AC3E}">
        <p14:creationId xmlns:p14="http://schemas.microsoft.com/office/powerpoint/2010/main" val="28903113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PMs support employee’s performance through identifying development needs, providing ongoing feedback and review and coaching (where required). PMs are also becoming significant factors of Development and Talent Management (</a:t>
            </a:r>
            <a:r>
              <a:rPr lang="en-GB" sz="1100" dirty="0" err="1">
                <a:latin typeface="Arial" panose="020B0604020202020204" pitchFamily="34" charset="0"/>
                <a:cs typeface="Arial" panose="020B0604020202020204" pitchFamily="34" charset="0"/>
              </a:rPr>
              <a:t>Aguinis</a:t>
            </a:r>
            <a:r>
              <a:rPr lang="en-GB" sz="1100" dirty="0">
                <a:latin typeface="Arial" panose="020B0604020202020204" pitchFamily="34" charset="0"/>
                <a:cs typeface="Arial" panose="020B0604020202020204" pitchFamily="34" charset="0"/>
              </a:rPr>
              <a:t> et al., 2012). </a:t>
            </a:r>
            <a:r>
              <a:rPr lang="en-GB" sz="1100" b="0" dirty="0">
                <a:latin typeface="Arial" panose="020B0604020202020204" pitchFamily="34" charset="0"/>
                <a:cs typeface="Arial" panose="020B0604020202020204" pitchFamily="34" charset="0"/>
              </a:rPr>
              <a:t>Major criticism regarding the existence of the correlation between HRM activity and business performance is that the activity is the cause of performance. It could be argued that performance impacts on HR activity; A successful organisation that invests in first class HR function and produces modern policies and procedures, as adopted by Google and Microsoft etc. (who have used successful financial advantage to create employee engagement schemes) will be an aspiring place to work and attract talent (Taylor, 2016). </a:t>
            </a:r>
            <a:endParaRPr lang="en-GB" sz="1100" b="0" dirty="0">
              <a:solidFill>
                <a:srgbClr val="FF0000"/>
              </a:solidFill>
              <a:latin typeface="Arial" panose="020B0604020202020204" pitchFamily="34" charset="0"/>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100" b="1" dirty="0">
              <a:solidFill>
                <a:srgbClr val="FF0000"/>
              </a:solidFill>
              <a:latin typeface="Arial" panose="020B0604020202020204" pitchFamily="34" charset="0"/>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US" sz="1100" b="0" kern="1200" dirty="0">
                <a:solidFill>
                  <a:schemeClr val="tx1"/>
                </a:solidFill>
                <a:effectLst/>
                <a:latin typeface="Arial" panose="020B0604020202020204" pitchFamily="34" charset="0"/>
                <a:ea typeface="+mn-ea"/>
                <a:cs typeface="Arial" panose="020B0604020202020204" pitchFamily="34" charset="0"/>
              </a:rPr>
              <a:t>The Netflix culture has challenged the future of PM, work and HR and the way millions of people think about the future of PM. Netflix builds its PM philosophy on the core idea of context not control. They suggest managers must give employees an understanding of context to enable autonomy and sound decisions. Rather than setting goals in isolation, managers should make their employees aware of the link to the organisation’s goals, the relative priority of the goal, the level of refinement required, key stakeholders and the definition of success. Suggesting that managers should move to real-time surveys for PM such as 360-degree feedback.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100" dirty="0">
              <a:effectLst/>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Blooms (2012) suggests the growth of frameworks within organisations may be related to the adoption of individual performance based on pay, the requirements of the need for organisations to respond to accelerating change and the need to respond to intensified competitive environments or incentives given by investors in people and competency frameworks (Taylor, 2016). </a:t>
            </a:r>
            <a:endParaRPr lang="en-GB" sz="1100" dirty="0">
              <a:effectLst/>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 </a:t>
            </a:r>
            <a:endParaRPr lang="en-GB" sz="1100" dirty="0">
              <a:effectLst/>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PM distinctive position in HRM attempts to link all levels of organisational goals, strategic focus on business objectives, critical success factors and performance measures (Baron, 2009 &amp; </a:t>
            </a:r>
            <a:r>
              <a:rPr lang="en-GB" sz="1100" dirty="0" err="1">
                <a:latin typeface="Arial" panose="020B0604020202020204" pitchFamily="34" charset="0"/>
                <a:cs typeface="Arial" panose="020B0604020202020204" pitchFamily="34" charset="0"/>
              </a:rPr>
              <a:t>Silvi</a:t>
            </a:r>
            <a:r>
              <a:rPr lang="en-GB" sz="1100" dirty="0">
                <a:latin typeface="Arial" panose="020B0604020202020204" pitchFamily="34" charset="0"/>
                <a:cs typeface="Arial" panose="020B0604020202020204" pitchFamily="34" charset="0"/>
              </a:rPr>
              <a:t> et al., 2015; Taylor, 2016) providing the link between organisational values, performance and competitiveness (Boudreau &amp; </a:t>
            </a:r>
            <a:r>
              <a:rPr lang="en-GB" sz="1100" dirty="0" err="1">
                <a:latin typeface="Arial" panose="020B0604020202020204" pitchFamily="34" charset="0"/>
                <a:cs typeface="Arial" panose="020B0604020202020204" pitchFamily="34" charset="0"/>
              </a:rPr>
              <a:t>Ramstrad</a:t>
            </a:r>
            <a:r>
              <a:rPr lang="en-GB" sz="1100" dirty="0">
                <a:latin typeface="Arial" panose="020B0604020202020204" pitchFamily="34" charset="0"/>
                <a:cs typeface="Arial" panose="020B0604020202020204" pitchFamily="34" charset="0"/>
              </a:rPr>
              <a:t>, 2009). It could be suggested that the adoption of PM represents an organisations attempt to demonstrate a strategic integration of its HRM processes, which are aligned to the goals and direction of the organisation (Bratton &amp; Gold, 2017). </a:t>
            </a:r>
            <a:r>
              <a:rPr lang="en-GB" sz="1100" dirty="0" err="1">
                <a:latin typeface="Arial" panose="020B0604020202020204" pitchFamily="34" charset="0"/>
                <a:cs typeface="Arial" panose="020B0604020202020204" pitchFamily="34" charset="0"/>
              </a:rPr>
              <a:t>Jamrog</a:t>
            </a:r>
            <a:r>
              <a:rPr lang="en-GB" sz="1100" dirty="0">
                <a:latin typeface="Arial" panose="020B0604020202020204" pitchFamily="34" charset="0"/>
                <a:cs typeface="Arial" panose="020B0604020202020204" pitchFamily="34" charset="0"/>
              </a:rPr>
              <a:t> et al (2008) found that organisations that have well-established embedded values that are understood by employees are key drivers of employee behaviours. They recognised that managers need to set clear goals, understand employees’ abilities and guide and coach employees. Furthermore, employees are clear about behaviours they exhibit to execute organisational and departmental strategies. </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Locke &amp; Latham (2009, p22) debates that a workforce who commit to goals are more likely to exercise more effort and sustain it over time</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However, </a:t>
            </a:r>
            <a:r>
              <a:rPr lang="en-GB" sz="1100" dirty="0" err="1">
                <a:latin typeface="Arial" panose="020B0604020202020204" pitchFamily="34" charset="0"/>
                <a:cs typeface="Arial" panose="020B0604020202020204" pitchFamily="34" charset="0"/>
              </a:rPr>
              <a:t>Alfes</a:t>
            </a:r>
            <a:r>
              <a:rPr lang="en-GB" sz="1100" dirty="0">
                <a:latin typeface="Arial" panose="020B0604020202020204" pitchFamily="34" charset="0"/>
                <a:cs typeface="Arial" panose="020B0604020202020204" pitchFamily="34" charset="0"/>
              </a:rPr>
              <a:t> et al (2012) suggests this very much relies on the role of a manager and the quality of their relationship with employees. </a:t>
            </a:r>
            <a:r>
              <a:rPr lang="en-GB" sz="1100" b="0" dirty="0">
                <a:latin typeface="Arial" panose="020B0604020202020204" pitchFamily="34" charset="0"/>
                <a:cs typeface="Arial" panose="020B0604020202020204" pitchFamily="34" charset="0"/>
              </a:rPr>
              <a:t>Managers attitudes are critical in the execution of various HR processes in a PM cycle, especially aspects of perceived fairness (Byrne et al., 2012). </a:t>
            </a:r>
            <a:r>
              <a:rPr lang="en-GB" sz="1100" dirty="0">
                <a:latin typeface="Arial" panose="020B0604020202020204" pitchFamily="34" charset="0"/>
                <a:cs typeface="Arial" panose="020B0604020202020204" pitchFamily="34" charset="0"/>
              </a:rPr>
              <a:t>Rao, 2007; Rashidi, 2015, debate the activities of PMs, which were designed by HR, require thoughtful attention and commitment of other managers for effective execution, and this cannot always be guaranteed. </a:t>
            </a:r>
            <a:endParaRPr lang="en-GB" sz="1100" dirty="0">
              <a:effectLst/>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 </a:t>
            </a:r>
            <a:endParaRPr lang="en-GB" sz="1100" dirty="0">
              <a:effectLst/>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14</a:t>
            </a:fld>
            <a:endParaRPr lang="en-GB"/>
          </a:p>
        </p:txBody>
      </p:sp>
    </p:spTree>
    <p:extLst>
      <p:ext uri="{BB962C8B-B14F-4D97-AF65-F5344CB8AC3E}">
        <p14:creationId xmlns:p14="http://schemas.microsoft.com/office/powerpoint/2010/main" val="18829631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single biggest constraint on the success of my organization is the ability to get and to hang on to enough of the right people” (Jim Collins, 2001).</a:t>
            </a:r>
          </a:p>
        </p:txBody>
      </p:sp>
      <p:sp>
        <p:nvSpPr>
          <p:cNvPr id="4" name="Slide Number Placeholder 3"/>
          <p:cNvSpPr>
            <a:spLocks noGrp="1"/>
          </p:cNvSpPr>
          <p:nvPr>
            <p:ph type="sldNum" sz="quarter" idx="5"/>
          </p:nvPr>
        </p:nvSpPr>
        <p:spPr/>
        <p:txBody>
          <a:bodyPr/>
          <a:lstStyle/>
          <a:p>
            <a:fld id="{57F120E2-F759-4287-BD0C-FF167188C23F}" type="slidenum">
              <a:rPr lang="en-GB" smtClean="0"/>
              <a:t>15</a:t>
            </a:fld>
            <a:endParaRPr lang="en-GB"/>
          </a:p>
        </p:txBody>
      </p:sp>
    </p:spTree>
    <p:extLst>
      <p:ext uri="{BB962C8B-B14F-4D97-AF65-F5344CB8AC3E}">
        <p14:creationId xmlns:p14="http://schemas.microsoft.com/office/powerpoint/2010/main" val="23117415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McKinsey (2012) suggests organisations with an </a:t>
            </a:r>
            <a:r>
              <a:rPr lang="en-GB" dirty="0"/>
              <a:t>employee value proposition (EVP) which is linked to effective and </a:t>
            </a:r>
            <a:r>
              <a:rPr lang="en-GB" dirty="0" err="1"/>
              <a:t>engagaeing</a:t>
            </a:r>
            <a:r>
              <a:rPr lang="en-GB" dirty="0"/>
              <a:t> PM</a:t>
            </a:r>
            <a:r>
              <a:rPr lang="en-GB" sz="1200" kern="1200" dirty="0">
                <a:solidFill>
                  <a:schemeClr val="tx1"/>
                </a:solidFill>
                <a:effectLst/>
                <a:latin typeface="+mn-lt"/>
                <a:ea typeface="+mn-ea"/>
                <a:cs typeface="+mn-cs"/>
              </a:rPr>
              <a:t> is truly stronger than the competition’s who don’t, and these will attract and retain the best talent i.e. what employees get for what they give: “Gives” includes time, effort, experience, ideas. “</a:t>
            </a:r>
            <a:r>
              <a:rPr lang="en-GB" sz="1200" kern="1200" dirty="0" err="1">
                <a:solidFill>
                  <a:schemeClr val="tx1"/>
                </a:solidFill>
                <a:effectLst/>
                <a:latin typeface="+mn-lt"/>
                <a:ea typeface="+mn-ea"/>
                <a:cs typeface="+mn-cs"/>
              </a:rPr>
              <a:t>Gets”includes</a:t>
            </a:r>
            <a:r>
              <a:rPr lang="en-GB" sz="1200" kern="1200" dirty="0">
                <a:solidFill>
                  <a:schemeClr val="tx1"/>
                </a:solidFill>
                <a:effectLst/>
                <a:latin typeface="+mn-lt"/>
                <a:ea typeface="+mn-ea"/>
                <a:cs typeface="+mn-cs"/>
              </a:rPr>
              <a:t> tangible rewards, the experience of working in a company, the way its leadership helps employees, and the substance of the work. </a:t>
            </a:r>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16</a:t>
            </a:fld>
            <a:endParaRPr lang="en-GB"/>
          </a:p>
        </p:txBody>
      </p:sp>
    </p:spTree>
    <p:extLst>
      <p:ext uri="{BB962C8B-B14F-4D97-AF65-F5344CB8AC3E}">
        <p14:creationId xmlns:p14="http://schemas.microsoft.com/office/powerpoint/2010/main" val="33074775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8698">
              <a:defRPr/>
            </a:pPr>
            <a:r>
              <a:rPr lang="en-GB" dirty="0"/>
              <a:t>PM has an important role within induction as it creates the right cultural expectations in new recruits  (Marchington et al, 2016). </a:t>
            </a:r>
          </a:p>
          <a:p>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17</a:t>
            </a:fld>
            <a:endParaRPr lang="en-GB"/>
          </a:p>
        </p:txBody>
      </p:sp>
    </p:spTree>
    <p:extLst>
      <p:ext uri="{BB962C8B-B14F-4D97-AF65-F5344CB8AC3E}">
        <p14:creationId xmlns:p14="http://schemas.microsoft.com/office/powerpoint/2010/main" val="6401783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degree to which strategic aims and PM are integrated raises debates regarding the rhetoric and reality contribution of PM and organisational effectiveness (Brown, D., 2010; Stanton and Nankervis., 2011). Research highlights the link between practice and process (Guest., 2011) and employee’s viewpoints of the link (</a:t>
            </a:r>
            <a:r>
              <a:rPr lang="en-GB" dirty="0" err="1"/>
              <a:t>Farndale</a:t>
            </a:r>
            <a:r>
              <a:rPr lang="en-GB" dirty="0"/>
              <a:t> &amp; </a:t>
            </a:r>
            <a:r>
              <a:rPr lang="en-GB" dirty="0" err="1"/>
              <a:t>Kelliher</a:t>
            </a:r>
            <a:r>
              <a:rPr lang="en-GB" dirty="0"/>
              <a:t>, 2013) and its relationship to PM and employment trust and perceptions of fairness (</a:t>
            </a:r>
            <a:r>
              <a:rPr lang="en-GB" dirty="0" err="1"/>
              <a:t>Alfes</a:t>
            </a:r>
            <a:r>
              <a:rPr lang="en-GB" dirty="0"/>
              <a:t> et al, 2013). </a:t>
            </a:r>
            <a:endParaRPr lang="en-GB" dirty="0">
              <a:effectLst/>
            </a:endParaRPr>
          </a:p>
          <a:p>
            <a:pPr algn="just"/>
            <a:r>
              <a:rPr lang="en-GB" i="1" dirty="0"/>
              <a:t> </a:t>
            </a:r>
            <a:endParaRPr lang="en-GB" dirty="0">
              <a:effectLst/>
            </a:endParaRPr>
          </a:p>
          <a:p>
            <a:pPr algn="just"/>
            <a:r>
              <a:rPr lang="en-GB" dirty="0"/>
              <a:t>Theoretical expectations are not always achieved, and the actual impact of PMs cannot be measured, are bureaucratic and there’s good ground to question if they are fit for purpose. Longenecker et al (1987) research suggests political considerations of term leads to the generation of appraisal ratings that were less than accurate. Political criticism debates the naivety of the political nature of some appraisal decisions this the research suggests that there seems to be a problem inherent to the appraisal process and therefore not easily saved by provision of better training or standardised paperwork (Taylor, 2016). The research debates and questions the validity and extent in which appraisals can be undertaken in an objective manner and suggests, a major implication is the result of demotivated and dissatisfied employees. </a:t>
            </a:r>
          </a:p>
          <a:p>
            <a:pPr algn="just"/>
            <a:endParaRPr lang="en-GB" dirty="0"/>
          </a:p>
          <a:p>
            <a:pPr algn="just"/>
            <a:r>
              <a:rPr lang="en-GB" dirty="0"/>
              <a:t>Research indicates that they can have the opposite effect on an employee. Redman (2001, p62) argues that there’s no relationship between an organisation’s success (measured financially) and the existence of performance appraisal. This may be due to the system, its underlying philosophy and the way its carried out within an organisation. It could be argued that traditional performance appraisals try to achieve contrasting objectives; a means of formally evaluating an employee’s personal performance but they aim to “identify” future objectives and development opportunities. However, incompatibilities arise when the PM objective is evaluated and appraisers concentrate on the “good” aspect of performance rather than the “poorer”, thus developmental needs are not conversed. This may be a problem where there’s a wish to concentrate on future performance which may require an employee to undertake additional training or experience to achieve further objectives. It’s important that a manager stresses the developmental aspects of appraisal and informs an employee that information is used for evaluative purposes as the link to informing decisions regarding redundancy, pay and promotion is likely to result in a lack of open and honest exchange of information (Taylor, 2016). </a:t>
            </a:r>
            <a:endParaRPr lang="en-GB" dirty="0">
              <a:effectLst/>
            </a:endParaRPr>
          </a:p>
          <a:p>
            <a:pPr algn="just"/>
            <a:r>
              <a:rPr lang="en-GB" dirty="0"/>
              <a:t>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18</a:t>
            </a:fld>
            <a:endParaRPr lang="en-GB"/>
          </a:p>
        </p:txBody>
      </p:sp>
    </p:spTree>
    <p:extLst>
      <p:ext uri="{BB962C8B-B14F-4D97-AF65-F5344CB8AC3E}">
        <p14:creationId xmlns:p14="http://schemas.microsoft.com/office/powerpoint/2010/main" val="2985036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Making judgements about an employee’s value, capability, worth, contribution and potential is a vital dimension of a manager’s relationship with employees. However, managers are sometimes reluctant to carry out PAs due to the dislike of passing judgement </a:t>
            </a:r>
            <a:r>
              <a:rPr lang="en-GB" b="0" dirty="0"/>
              <a:t>about employees’ value </a:t>
            </a:r>
            <a:r>
              <a:rPr lang="en-GB" dirty="0"/>
              <a:t>and an inability to handle emotional responses that arises when employees receive ratings that are less impressive than they were expecting. Taylor (2016) suggests that the appraisal interview does not fit well with individual management styles explaining managerial resistance. </a:t>
            </a:r>
            <a:r>
              <a:rPr lang="en-GB" b="0" dirty="0"/>
              <a:t>There is also a tendency that managers undertake the talking during the PA process leaving a lack of opportunity for employees to participate and respond to future objectives (McGregor, 1957, p89;  Beer, 1985; Beer et al 1984). </a:t>
            </a:r>
            <a:endParaRPr lang="en-GB" dirty="0"/>
          </a:p>
          <a:p>
            <a:pPr algn="just"/>
            <a:endParaRPr lang="en-GB" dirty="0"/>
          </a:p>
          <a:p>
            <a:pPr algn="just"/>
            <a:r>
              <a:rPr lang="en-GB" dirty="0"/>
              <a:t>PAs may cause relationship tensions where a manager has a good relationship with their subordinates and cause greater distance between the manager and employee. Thus, a manager may feel a formal interview is inappropriate to discuss performance issues and instead </a:t>
            </a:r>
            <a:r>
              <a:rPr lang="en-GB" b="0" dirty="0"/>
              <a:t>refined</a:t>
            </a:r>
            <a:r>
              <a:rPr lang="en-GB" dirty="0"/>
              <a:t> approaches are adopted (conflict of interest). In contrast, a manager that manages employees from a distance and avoids personal contact, PAs can reduce distance and allow employees an opportunity to force open exchange of views. </a:t>
            </a:r>
            <a:endParaRPr lang="en-GB" dirty="0">
              <a:effectLst/>
            </a:endParaRPr>
          </a:p>
          <a:p>
            <a:pPr algn="just"/>
            <a:endParaRPr lang="en-GB" dirty="0"/>
          </a:p>
          <a:p>
            <a:pPr algn="just"/>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19</a:t>
            </a:fld>
            <a:endParaRPr lang="en-GB"/>
          </a:p>
        </p:txBody>
      </p:sp>
    </p:spTree>
    <p:extLst>
      <p:ext uri="{BB962C8B-B14F-4D97-AF65-F5344CB8AC3E}">
        <p14:creationId xmlns:p14="http://schemas.microsoft.com/office/powerpoint/2010/main" val="4278079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Rowe (1986) suggests there’s also a tendency a manager may give an overall assessment that is based on the basis of one aspect of work that’s been accomplished / achieved well thus avoid low ratings for fear of consequences or in contrast undertake a poor assessment on the basis of particular poor performance.</a:t>
            </a:r>
            <a:r>
              <a:rPr lang="en-GB" b="0" dirty="0">
                <a:effectLst/>
              </a:rPr>
              <a:t> </a:t>
            </a:r>
            <a:r>
              <a:rPr lang="en-GB" dirty="0"/>
              <a:t>Philip (1990) furthermore suggests that poor management preparation reduces the effectiveness of the process leaving insufficient time for meaningful discussions.  Williams (2002, p8) also advocates that flatter hierarchies may be responsible for general ignorance i.e. managers may not know an employee’s role within an organisation or how they perform which may hinder a reasonable appraisal exercise. Nevertheless, this could be eliminated with effective appraisal training and evaluation. </a:t>
            </a:r>
          </a:p>
          <a:p>
            <a:pPr algn="just"/>
            <a:r>
              <a:rPr lang="en-GB" dirty="0"/>
              <a:t> </a:t>
            </a: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PAs are traditionally seen as tools that can promote employee productivity. However, Benson &amp; Brown’s (2005) study examined whether PAs motivate employee efforts beyond levels that employees regard as manageable. As measured by feelings of work overload the study found that participation in setting performance objectives, difficult objectives, and higher performance ratings are associated with increased levels of work overload. Trust in the manager was associated with lower levels of work overload. These findings suggest that some of the features associated with a well-designed appraisal system may generate adverse outcomes for employees and, subsequently process overload for an organisation.</a:t>
            </a:r>
          </a:p>
          <a:p>
            <a:pPr algn="just"/>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20</a:t>
            </a:fld>
            <a:endParaRPr lang="en-GB"/>
          </a:p>
        </p:txBody>
      </p:sp>
    </p:spTree>
    <p:extLst>
      <p:ext uri="{BB962C8B-B14F-4D97-AF65-F5344CB8AC3E}">
        <p14:creationId xmlns:p14="http://schemas.microsoft.com/office/powerpoint/2010/main" val="31850086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Employees will interpret feedback acceptance on some aspects of performance in different ways depending on how they see themselves (</a:t>
            </a:r>
            <a:r>
              <a:rPr lang="en-GB" dirty="0" err="1"/>
              <a:t>Anseel</a:t>
            </a:r>
            <a:r>
              <a:rPr lang="en-GB" dirty="0"/>
              <a:t> &amp; </a:t>
            </a:r>
            <a:r>
              <a:rPr lang="en-GB" dirty="0" err="1"/>
              <a:t>Lievens</a:t>
            </a:r>
            <a:r>
              <a:rPr lang="en-GB" dirty="0"/>
              <a:t>, 2009). It is therefore important that managers feedback is timely and informative so that employees perceive it as fair (Gilliland, 1993) to ensure that an employee does not develop organisational distrust (Qin et al, 2015).</a:t>
            </a:r>
            <a:endParaRPr lang="en-GB" dirty="0">
              <a:effectLst/>
            </a:endParaRPr>
          </a:p>
          <a:p>
            <a:pPr algn="just"/>
            <a:r>
              <a:rPr lang="en-GB" dirty="0"/>
              <a:t> </a:t>
            </a:r>
            <a:endParaRPr lang="en-GB" dirty="0">
              <a:effectLst/>
            </a:endParaRPr>
          </a:p>
          <a:p>
            <a:pPr algn="just"/>
            <a:r>
              <a:rPr lang="en-GB" dirty="0"/>
              <a:t>Research suggests feedback has a negative effect on demotivation (</a:t>
            </a:r>
            <a:r>
              <a:rPr lang="en-GB" dirty="0" err="1"/>
              <a:t>Coens</a:t>
            </a:r>
            <a:r>
              <a:rPr lang="en-GB" dirty="0"/>
              <a:t> &amp; Jenkins, 2002; De Nisi &amp; Kluger, 2000) and effect self-belief and self-esteem. In contrast Kluger and Nir (2009) advocate managers feedforward as a positive appraisal approach, which focuses on positive experiences from work that can provide future support so that an employed performance can improve and avoid an employee withdrawing into defensive emotions (</a:t>
            </a:r>
            <a:r>
              <a:rPr lang="en-GB" dirty="0" err="1"/>
              <a:t>Batton</a:t>
            </a:r>
            <a:r>
              <a:rPr lang="en-GB" dirty="0"/>
              <a:t> &amp; Gold, 2017). Managers that create a safe environment will make it easier for employees to seek negative feedback (Gang et al, 2014, p23; HR Central, 2018). In contrast, employees in pursuit of a ambition and/or to protect image may seek feedback for themselves (Anderson et al.,2007; Gang et al.,2014). PM tools assist managers decision making regarding employees careers the development they will undertake, the payment the receive and their future route within an organisation (</a:t>
            </a:r>
            <a:r>
              <a:rPr lang="en-GB" dirty="0" err="1"/>
              <a:t>Batton</a:t>
            </a:r>
            <a:r>
              <a:rPr lang="en-GB" dirty="0"/>
              <a:t> &amp; Gold, 2017).  </a:t>
            </a:r>
            <a:endParaRPr lang="en-GB" dirty="0">
              <a:effectLst/>
            </a:endParaRPr>
          </a:p>
          <a:p>
            <a:pPr algn="just"/>
            <a:r>
              <a:rPr lang="en-GB" dirty="0"/>
              <a:t>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21</a:t>
            </a:fld>
            <a:endParaRPr lang="en-GB"/>
          </a:p>
        </p:txBody>
      </p:sp>
    </p:spTree>
    <p:extLst>
      <p:ext uri="{BB962C8B-B14F-4D97-AF65-F5344CB8AC3E}">
        <p14:creationId xmlns:p14="http://schemas.microsoft.com/office/powerpoint/2010/main" val="36000192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8698"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Line Managers are the interface between the organisation and its front-line workforce and are responsible for making sure organisational goals are achieved. Some of these include: Recruiting and hiring talent to fill team positions. Providing training and support to new employees. Line Managers own the PM process however, HR managers work in collaboration with line managers to ensure the workforce have secured the individual services of people with the appropriate skills and experience that the workforce / organisation requires. This is obtained through effective recruitment selection and employee retention practices. Gallup’s (2015) research ascertains the quality of line managers is the single biggest factor within an organisations long term success. They add value through excellent communication and leadership skills, Engagement, Coaching and mentoring, emotional intelligence etc.</a:t>
            </a:r>
          </a:p>
          <a:p>
            <a:pPr marL="0" marR="0" lvl="0" indent="0" algn="just" defTabSz="918698" rtl="0" eaLnBrk="1" fontAlgn="auto" latinLnBrk="0" hangingPunct="1">
              <a:lnSpc>
                <a:spcPct val="100000"/>
              </a:lnSpc>
              <a:spcBef>
                <a:spcPts val="0"/>
              </a:spcBef>
              <a:spcAft>
                <a:spcPts val="0"/>
              </a:spcAft>
              <a:buClrTx/>
              <a:buSzTx/>
              <a:buFontTx/>
              <a:buNone/>
              <a:tabLst/>
              <a:defRPr/>
            </a:pPr>
            <a:endParaRPr lang="en-GB" dirty="0">
              <a:solidFill>
                <a:schemeClr val="tx1"/>
              </a:solidFill>
            </a:endParaRPr>
          </a:p>
          <a:p>
            <a:pPr marL="0" marR="0" lvl="0" indent="0" algn="just" defTabSz="918698" rtl="0" eaLnBrk="1" fontAlgn="auto" latinLnBrk="0" hangingPunct="1">
              <a:lnSpc>
                <a:spcPct val="100000"/>
              </a:lnSpc>
              <a:spcBef>
                <a:spcPts val="0"/>
              </a:spcBef>
              <a:spcAft>
                <a:spcPts val="0"/>
              </a:spcAft>
              <a:buClrTx/>
              <a:buSzTx/>
              <a:buFontTx/>
              <a:buNone/>
              <a:tabLst/>
              <a:defRPr/>
            </a:pPr>
            <a:r>
              <a:rPr lang="en-GB" dirty="0">
                <a:solidFill>
                  <a:schemeClr val="tx1"/>
                </a:solidFill>
              </a:rPr>
              <a:t>HR adds value through guidance, supporting mechanisms and </a:t>
            </a:r>
            <a:r>
              <a:rPr lang="en-GB" sz="1200" kern="1200" dirty="0">
                <a:solidFill>
                  <a:schemeClr val="tx1"/>
                </a:solidFill>
                <a:effectLst/>
                <a:latin typeface="+mn-lt"/>
                <a:ea typeface="+mn-ea"/>
                <a:cs typeface="+mn-cs"/>
              </a:rPr>
              <a:t>best practice i.e. where there’s a gap between objectives and performance appropriate HR support mechanisms are required. </a:t>
            </a:r>
            <a:r>
              <a:rPr lang="en-GB" b="0" dirty="0">
                <a:solidFill>
                  <a:schemeClr val="tx1"/>
                </a:solidFill>
              </a:rPr>
              <a:t>They also aim to “get the best out of people through assisting managers and advising where possible and providing them with training tools which help them secure higher individual performance from employees (Taylor, 2016). </a:t>
            </a:r>
            <a:r>
              <a:rPr lang="en-GB" dirty="0">
                <a:solidFill>
                  <a:schemeClr val="tx1"/>
                </a:solidFill>
              </a:rPr>
              <a:t>HR functions are often involved within the design of standardised appraisal documentation and training other managers to carry out effective appraisals. Human resources trainers develop learning objectives based on line managers’ understanding of the organisation’s coaching philosophy (Mayhew, 1995, 2011). </a:t>
            </a:r>
          </a:p>
          <a:p>
            <a:pPr marL="0" marR="0" lvl="0" indent="0" algn="just" defTabSz="918698" rtl="0" eaLnBrk="1" fontAlgn="auto" latinLnBrk="0" hangingPunct="1">
              <a:lnSpc>
                <a:spcPct val="100000"/>
              </a:lnSpc>
              <a:spcBef>
                <a:spcPts val="0"/>
              </a:spcBef>
              <a:spcAft>
                <a:spcPts val="0"/>
              </a:spcAft>
              <a:buClrTx/>
              <a:buSzTx/>
              <a:buFontTx/>
              <a:buNone/>
              <a:tabLst/>
              <a:defRPr/>
            </a:pPr>
            <a:endParaRPr lang="en-GB" dirty="0">
              <a:solidFill>
                <a:schemeClr val="tx1"/>
              </a:solidFill>
            </a:endParaRPr>
          </a:p>
          <a:p>
            <a:pPr marL="0" marR="0" lvl="0" indent="0" algn="just" defTabSz="918698" rtl="0" eaLnBrk="1" fontAlgn="auto" latinLnBrk="0" hangingPunct="1">
              <a:lnSpc>
                <a:spcPct val="100000"/>
              </a:lnSpc>
              <a:spcBef>
                <a:spcPts val="0"/>
              </a:spcBef>
              <a:spcAft>
                <a:spcPts val="0"/>
              </a:spcAft>
              <a:buClrTx/>
              <a:buSzTx/>
              <a:buFontTx/>
              <a:buNone/>
              <a:tabLst/>
              <a:defRPr/>
            </a:pPr>
            <a:r>
              <a:rPr lang="en-GB" dirty="0">
                <a:solidFill>
                  <a:schemeClr val="tx1"/>
                </a:solidFill>
              </a:rPr>
              <a:t>Documentation gives employees a clear framework to assess their performance however, it’s dependant on the type of performance appraisal. More documentation is required where behavioural approaches are used, particularly when all employees within an organisation are appraised against similar generic criteria (Taylor, 2016). Beaumont (1993, pp81-2) &amp; Fletcher (2004, pp47-8) debate that a strong element of appraisal should be a feature of any well designed system e.g. a self-appraisal form is completed by an employee and manager by comparing the individual content at an appraisal interview with a view to provide a communication mechanism for employees regarding their own perceptions of their role and their perceived strengths and weaknesses. Furthermore, it provides appraisers with an opportunity to look forward and state their future career aspirations and ambitions.  </a:t>
            </a:r>
          </a:p>
          <a:p>
            <a:pPr algn="just" defTabSz="918698">
              <a:defRPr/>
            </a:pPr>
            <a:endParaRPr lang="en-GB" dirty="0">
              <a:solidFill>
                <a:schemeClr val="tx1"/>
              </a:solidFill>
            </a:endParaRPr>
          </a:p>
          <a:p>
            <a:pPr algn="just" defTabSz="918698">
              <a:defRPr/>
            </a:pPr>
            <a:r>
              <a:rPr lang="en-GB" dirty="0">
                <a:solidFill>
                  <a:schemeClr val="tx1"/>
                </a:solidFill>
              </a:rPr>
              <a:t>HR and line managers should work together to ensure a consistent approach to PM activities such as PAs. Inconsistencies have a negative impact on employees’ job satisfaction. Training and development are a HR function that prepares line managers for leadership training topics i.e. help managers develop appraisal interview skills, how to provide constructive feedback and how to conduct a fair unbiased assessment of employee performance (CIPD, 2019). </a:t>
            </a:r>
          </a:p>
          <a:p>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22</a:t>
            </a:fld>
            <a:endParaRPr lang="en-GB"/>
          </a:p>
        </p:txBody>
      </p:sp>
    </p:spTree>
    <p:extLst>
      <p:ext uri="{BB962C8B-B14F-4D97-AF65-F5344CB8AC3E}">
        <p14:creationId xmlns:p14="http://schemas.microsoft.com/office/powerpoint/2010/main" val="108126774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b="0" dirty="0"/>
              <a:t>Aligning individual, team and business objectives together is key to successful PM . Underpinning strategic and operational connection at the start of performance management combined with a positive and forward-looking ethos promotes success. This is evident through an increase in productivity, increase in efficiency and skill development, reduction in costs and elimination of duplicate work.</a:t>
            </a:r>
            <a:endParaRPr lang="en-GB" sz="1200" b="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development of competency frameworks and measured devices has improved reliability and validity of employee feedback however, there’s still tension regarding the link between judgement and in contrast development. Town ley (1994) advocates that PMs aims to enhance the manageability and performance of employees by informing behaviours of managers and staff that shape the fate of the wider economy and national welfare (</a:t>
            </a:r>
            <a:r>
              <a:rPr lang="en-GB" sz="1200" kern="1200" dirty="0" err="1">
                <a:solidFill>
                  <a:schemeClr val="tx1"/>
                </a:solidFill>
                <a:effectLst/>
                <a:latin typeface="+mn-lt"/>
                <a:ea typeface="+mn-ea"/>
                <a:cs typeface="+mn-cs"/>
              </a:rPr>
              <a:t>Bakir</a:t>
            </a:r>
            <a:r>
              <a:rPr lang="en-GB" sz="1200" kern="1200" dirty="0">
                <a:solidFill>
                  <a:schemeClr val="tx1"/>
                </a:solidFill>
                <a:effectLst/>
                <a:latin typeface="+mn-lt"/>
                <a:ea typeface="+mn-ea"/>
                <a:cs typeface="+mn-cs"/>
              </a:rPr>
              <a:t>, 2013).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b="0" dirty="0"/>
              <a:t>This is exemplified by Deloitte’s (2017) Global Human Capital Trends Research which indicated  that more than 70% of the companies studied said they are well on their way to completely reinventing the PM process within their organisations (</a:t>
            </a:r>
            <a:r>
              <a:rPr lang="en-GB" b="0" dirty="0" err="1"/>
              <a:t>Bersin</a:t>
            </a:r>
            <a:r>
              <a:rPr lang="en-GB" b="0" dirty="0"/>
              <a:t>, 2017, 10). This seismic shift highlights the importance of employee performance at the core of business strategy.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Line managers are fundamentally important within the PM process. They have the ability to motivate, improve productivity and profitability along with improving motivation and retention. Feedback that is constructive is vital to employees' ongoing development, it clarifies expectations, helps people learn from their mistakes and builds confidence. Constructive feedback is one of the best things managers can provide to their employees (CIPD, 2019). </a:t>
            </a:r>
          </a:p>
          <a:p>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23</a:t>
            </a:fld>
            <a:endParaRPr lang="en-GB"/>
          </a:p>
        </p:txBody>
      </p:sp>
    </p:spTree>
    <p:extLst>
      <p:ext uri="{BB962C8B-B14F-4D97-AF65-F5344CB8AC3E}">
        <p14:creationId xmlns:p14="http://schemas.microsoft.com/office/powerpoint/2010/main" val="15859054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ACAS: </a:t>
            </a:r>
            <a:r>
              <a:rPr lang="en-GB" sz="1200" i="1" kern="1200" dirty="0">
                <a:solidFill>
                  <a:schemeClr val="tx1"/>
                </a:solidFill>
                <a:effectLst/>
                <a:latin typeface="+mn-lt"/>
                <a:ea typeface="+mn-ea"/>
                <a:cs typeface="+mn-cs"/>
              </a:rPr>
              <a:t>Performance Management </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hlinkClick r:id="rId3"/>
              </a:rPr>
              <a:t>https://archive.acas.org.uk/index.aspx?articleid=6608</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ACAS (2018) </a:t>
            </a:r>
            <a:r>
              <a:rPr lang="en-GB" sz="1200" u="sng" kern="1200" dirty="0">
                <a:solidFill>
                  <a:schemeClr val="tx1"/>
                </a:solidFill>
                <a:effectLst/>
                <a:latin typeface="+mn-lt"/>
                <a:ea typeface="+mn-ea"/>
                <a:cs typeface="+mn-cs"/>
                <a:hlinkClick r:id="rId4" tooltip="Acas report - Improvement required"/>
              </a:rPr>
              <a:t>‘</a:t>
            </a:r>
            <a:r>
              <a:rPr lang="en-GB" sz="1200" i="1" u="none" strike="noStrike" kern="1200" dirty="0">
                <a:solidFill>
                  <a:schemeClr val="tx1"/>
                </a:solidFill>
                <a:effectLst/>
                <a:latin typeface="+mn-lt"/>
                <a:ea typeface="+mn-ea"/>
                <a:cs typeface="+mn-cs"/>
                <a:hlinkClick r:id="rId4" tooltip="Acas report - Improvement required"/>
              </a:rPr>
              <a:t>Improvement required’? A mixed-methods study of employers’ use of performance management systems</a:t>
            </a:r>
            <a:r>
              <a:rPr lang="en-GB" sz="1200" kern="1200" dirty="0">
                <a:solidFill>
                  <a:schemeClr val="tx1"/>
                </a:solidFill>
                <a:effectLst/>
                <a:latin typeface="+mn-lt"/>
                <a:ea typeface="+mn-ea"/>
                <a:cs typeface="+mn-cs"/>
              </a:rPr>
              <a:t>. London: Acas.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ACAS (2012) </a:t>
            </a:r>
            <a:r>
              <a:rPr lang="en-GB" sz="1200" i="1" kern="1200" dirty="0">
                <a:solidFill>
                  <a:schemeClr val="tx1"/>
                </a:solidFill>
                <a:effectLst/>
                <a:latin typeface="+mn-lt"/>
                <a:ea typeface="+mn-ea"/>
                <a:cs typeface="+mn-cs"/>
              </a:rPr>
              <a:t>Front line managers make the difference</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5"/>
              </a:rPr>
              <a:t>https://archive.acas.org.uk/index.aspx?articleid=4390</a:t>
            </a:r>
            <a:r>
              <a:rPr lang="en-GB" sz="1200" kern="1200" dirty="0">
                <a:solidFill>
                  <a:schemeClr val="tx1"/>
                </a:solidFill>
                <a:effectLst/>
                <a:latin typeface="+mn-lt"/>
                <a:ea typeface="+mn-ea"/>
                <a:cs typeface="+mn-cs"/>
              </a:rPr>
              <a:t> Accessed 5 August 2020.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ACAS Guidance: </a:t>
            </a:r>
            <a:r>
              <a:rPr lang="en-GB" sz="1200" i="1" kern="1200" dirty="0">
                <a:solidFill>
                  <a:schemeClr val="tx1"/>
                </a:solidFill>
                <a:effectLst/>
                <a:latin typeface="+mn-lt"/>
                <a:ea typeface="+mn-ea"/>
                <a:cs typeface="+mn-cs"/>
              </a:rPr>
              <a:t>Managing People</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6"/>
              </a:rPr>
              <a:t>https://archive.acas.org.uk/media/4639/Managing-people/pdf/Managing_people_Nov.pdf</a:t>
            </a:r>
            <a:r>
              <a:rPr lang="en-GB" sz="1200" kern="1200" dirty="0">
                <a:solidFill>
                  <a:schemeClr val="tx1"/>
                </a:solidFill>
                <a:effectLst/>
                <a:latin typeface="+mn-lt"/>
                <a:ea typeface="+mn-ea"/>
                <a:cs typeface="+mn-cs"/>
              </a:rPr>
              <a:t>  Accessed 5 August 2020.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ACAS (2012) </a:t>
            </a:r>
            <a:r>
              <a:rPr lang="en-GB" sz="1200" i="1" kern="1200" dirty="0">
                <a:solidFill>
                  <a:schemeClr val="tx1"/>
                </a:solidFill>
                <a:effectLst/>
                <a:latin typeface="+mn-lt"/>
                <a:ea typeface="+mn-ea"/>
                <a:cs typeface="+mn-cs"/>
              </a:rPr>
              <a:t>Placing trust in Employee Engagement</a:t>
            </a:r>
            <a:r>
              <a:rPr lang="en-GB" sz="1200" kern="1200" dirty="0">
                <a:solidFill>
                  <a:schemeClr val="tx1"/>
                </a:solidFill>
                <a:effectLst/>
                <a:latin typeface="+mn-lt"/>
                <a:ea typeface="+mn-ea"/>
                <a:cs typeface="+mn-cs"/>
              </a:rPr>
              <a:t>. Available at: </a:t>
            </a:r>
          </a:p>
          <a:p>
            <a:r>
              <a:rPr lang="en-GB" sz="1200" u="sng" kern="1200" dirty="0">
                <a:solidFill>
                  <a:schemeClr val="tx1"/>
                </a:solidFill>
                <a:effectLst/>
                <a:latin typeface="+mn-lt"/>
                <a:ea typeface="+mn-ea"/>
                <a:cs typeface="+mn-cs"/>
                <a:hlinkClick r:id="rId7"/>
              </a:rPr>
              <a:t>https://archive.acas.org.uk/media/3538/Placing-Trust-in-Employee-Engagement/pdf/Placing-Trust-in-Employee-Engagement.pdf</a:t>
            </a:r>
            <a:r>
              <a:rPr lang="en-GB" sz="1200" kern="1200" dirty="0">
                <a:solidFill>
                  <a:schemeClr val="tx1"/>
                </a:solidFill>
                <a:effectLst/>
                <a:latin typeface="+mn-lt"/>
                <a:ea typeface="+mn-ea"/>
                <a:cs typeface="+mn-cs"/>
              </a:rPr>
              <a:t>  Accessed 5 August 2020</a:t>
            </a: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Aguinis</a:t>
            </a:r>
            <a:r>
              <a:rPr lang="en-GB" sz="1200" kern="1200" dirty="0">
                <a:solidFill>
                  <a:schemeClr val="tx1"/>
                </a:solidFill>
                <a:effectLst/>
                <a:latin typeface="+mn-lt"/>
                <a:ea typeface="+mn-ea"/>
                <a:cs typeface="+mn-cs"/>
              </a:rPr>
              <a:t>, H., Gottfredson, R. K. and </a:t>
            </a:r>
            <a:r>
              <a:rPr lang="en-GB" sz="1200" kern="1200" dirty="0" err="1">
                <a:solidFill>
                  <a:schemeClr val="tx1"/>
                </a:solidFill>
                <a:effectLst/>
                <a:latin typeface="+mn-lt"/>
                <a:ea typeface="+mn-ea"/>
                <a:cs typeface="+mn-cs"/>
              </a:rPr>
              <a:t>Joo</a:t>
            </a:r>
            <a:r>
              <a:rPr lang="en-GB" sz="1200" kern="1200" dirty="0">
                <a:solidFill>
                  <a:schemeClr val="tx1"/>
                </a:solidFill>
                <a:effectLst/>
                <a:latin typeface="+mn-lt"/>
                <a:ea typeface="+mn-ea"/>
                <a:cs typeface="+mn-cs"/>
              </a:rPr>
              <a:t>, H. (2012) </a:t>
            </a:r>
            <a:r>
              <a:rPr lang="en-GB" sz="1200" i="1" kern="1200" dirty="0">
                <a:solidFill>
                  <a:schemeClr val="tx1"/>
                </a:solidFill>
                <a:effectLst/>
                <a:latin typeface="+mn-lt"/>
                <a:ea typeface="+mn-ea"/>
                <a:cs typeface="+mn-cs"/>
              </a:rPr>
              <a:t>Using performance management to win the talent war</a:t>
            </a:r>
            <a:r>
              <a:rPr lang="en-GB" sz="1200" kern="1200" dirty="0">
                <a:solidFill>
                  <a:schemeClr val="tx1"/>
                </a:solidFill>
                <a:effectLst/>
                <a:latin typeface="+mn-lt"/>
                <a:ea typeface="+mn-ea"/>
                <a:cs typeface="+mn-cs"/>
              </a:rPr>
              <a:t>. Business Horizons, 55:609-16.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Alex Bryson John Forth Lucy Stokes. CEP Discussion Paper No 1363 (July 2015) </a:t>
            </a:r>
            <a:r>
              <a:rPr lang="en-GB" sz="1200" i="1" kern="1200" dirty="0">
                <a:solidFill>
                  <a:schemeClr val="tx1"/>
                </a:solidFill>
                <a:effectLst/>
                <a:latin typeface="+mn-lt"/>
                <a:ea typeface="+mn-ea"/>
                <a:cs typeface="+mn-cs"/>
              </a:rPr>
              <a:t>Does Worker Wellbeing Affect Workplace Performance? </a:t>
            </a:r>
            <a:r>
              <a:rPr lang="en-GB" sz="1200" kern="1200" dirty="0">
                <a:solidFill>
                  <a:schemeClr val="tx1"/>
                </a:solidFill>
                <a:effectLst/>
                <a:latin typeface="+mn-lt"/>
                <a:ea typeface="+mn-ea"/>
                <a:cs typeface="+mn-cs"/>
              </a:rPr>
              <a:t>Available at: </a:t>
            </a:r>
          </a:p>
          <a:p>
            <a:r>
              <a:rPr lang="en-GB" sz="1200" u="sng" kern="1200" dirty="0">
                <a:solidFill>
                  <a:schemeClr val="tx1"/>
                </a:solidFill>
                <a:effectLst/>
                <a:latin typeface="+mn-lt"/>
                <a:ea typeface="+mn-ea"/>
                <a:cs typeface="+mn-cs"/>
                <a:hlinkClick r:id="rId8"/>
              </a:rPr>
              <a:t>http://eprints.lse.ac.uk/63803/1/dp1363.pdf</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Alfes</a:t>
            </a:r>
            <a:r>
              <a:rPr lang="en-GB" sz="1200" kern="1200" dirty="0">
                <a:solidFill>
                  <a:schemeClr val="tx1"/>
                </a:solidFill>
                <a:effectLst/>
                <a:latin typeface="+mn-lt"/>
                <a:ea typeface="+mn-ea"/>
                <a:cs typeface="+mn-cs"/>
              </a:rPr>
              <a:t>, K., Shantz, A. and Truss, C. (2012) </a:t>
            </a:r>
            <a:r>
              <a:rPr lang="en-GB" sz="1200" i="1" kern="1200" dirty="0">
                <a:solidFill>
                  <a:schemeClr val="tx1"/>
                </a:solidFill>
                <a:effectLst/>
                <a:latin typeface="+mn-lt"/>
                <a:ea typeface="+mn-ea"/>
                <a:cs typeface="+mn-cs"/>
              </a:rPr>
              <a:t>The link between perceived HRM practices, performance and well-being: the moderating effect of trust in the employer</a:t>
            </a:r>
            <a:r>
              <a:rPr lang="en-GB" sz="1200" kern="1200" dirty="0">
                <a:solidFill>
                  <a:schemeClr val="tx1"/>
                </a:solidFill>
                <a:effectLst/>
                <a:latin typeface="+mn-lt"/>
                <a:ea typeface="+mn-ea"/>
                <a:cs typeface="+mn-cs"/>
              </a:rPr>
              <a:t>. Human Resource Management Journal. 22 (4): 409-27.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Anderson, V. (2007) </a:t>
            </a:r>
            <a:r>
              <a:rPr lang="en-GB" sz="1200" i="1" kern="1200" dirty="0">
                <a:solidFill>
                  <a:schemeClr val="tx1"/>
                </a:solidFill>
                <a:effectLst/>
                <a:latin typeface="+mn-lt"/>
                <a:ea typeface="+mn-ea"/>
                <a:cs typeface="+mn-cs"/>
              </a:rPr>
              <a:t>The Value of learning: A New Model of value and Evaluation</a:t>
            </a:r>
            <a:r>
              <a:rPr lang="en-GB" sz="1200" kern="1200" dirty="0">
                <a:solidFill>
                  <a:schemeClr val="tx1"/>
                </a:solidFill>
                <a:effectLst/>
                <a:latin typeface="+mn-lt"/>
                <a:ea typeface="+mn-ea"/>
                <a:cs typeface="+mn-cs"/>
              </a:rPr>
              <a:t>. London: Chartered Institute of Personnel and Development. </a:t>
            </a:r>
          </a:p>
          <a:p>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Anseel</a:t>
            </a:r>
            <a:r>
              <a:rPr lang="en-GB" sz="1200" kern="1200" dirty="0">
                <a:solidFill>
                  <a:schemeClr val="tx1"/>
                </a:solidFill>
                <a:effectLst/>
                <a:latin typeface="+mn-lt"/>
                <a:ea typeface="+mn-ea"/>
                <a:cs typeface="+mn-cs"/>
              </a:rPr>
              <a:t>, F. and </a:t>
            </a:r>
            <a:r>
              <a:rPr lang="en-GB" sz="1200" kern="1200" dirty="0" err="1">
                <a:solidFill>
                  <a:schemeClr val="tx1"/>
                </a:solidFill>
                <a:effectLst/>
                <a:latin typeface="+mn-lt"/>
                <a:ea typeface="+mn-ea"/>
                <a:cs typeface="+mn-cs"/>
              </a:rPr>
              <a:t>Lievens</a:t>
            </a:r>
            <a:r>
              <a:rPr lang="en-GB" sz="1200" kern="1200" dirty="0">
                <a:solidFill>
                  <a:schemeClr val="tx1"/>
                </a:solidFill>
                <a:effectLst/>
                <a:latin typeface="+mn-lt"/>
                <a:ea typeface="+mn-ea"/>
                <a:cs typeface="+mn-cs"/>
              </a:rPr>
              <a:t>, F. (2009) </a:t>
            </a:r>
            <a:r>
              <a:rPr lang="en-GB" sz="1200" i="1" kern="1200" dirty="0">
                <a:solidFill>
                  <a:schemeClr val="tx1"/>
                </a:solidFill>
                <a:effectLst/>
                <a:latin typeface="+mn-lt"/>
                <a:ea typeface="+mn-ea"/>
                <a:cs typeface="+mn-cs"/>
              </a:rPr>
              <a:t>The mediating role of feedback acceptance in the relationship between feedback and attitudinal and performance outcomes. International Journal of Selection and Assessment</a:t>
            </a:r>
            <a:r>
              <a:rPr lang="en-GB" sz="1200" kern="1200" dirty="0">
                <a:solidFill>
                  <a:schemeClr val="tx1"/>
                </a:solidFill>
                <a:effectLst/>
                <a:latin typeface="+mn-lt"/>
                <a:ea typeface="+mn-ea"/>
                <a:cs typeface="+mn-cs"/>
              </a:rPr>
              <a:t>, 17 (4) 362-75.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Aon </a:t>
            </a:r>
            <a:r>
              <a:rPr lang="en-GB" sz="1200" kern="1200" dirty="0" err="1">
                <a:solidFill>
                  <a:schemeClr val="tx1"/>
                </a:solidFill>
                <a:effectLst/>
                <a:latin typeface="+mn-lt"/>
                <a:ea typeface="+mn-ea"/>
                <a:cs typeface="+mn-cs"/>
              </a:rPr>
              <a:t>Hewi</a:t>
            </a:r>
            <a:r>
              <a:rPr lang="en-GB" sz="1200" kern="1200" dirty="0">
                <a:solidFill>
                  <a:schemeClr val="tx1"/>
                </a:solidFill>
                <a:effectLst/>
                <a:latin typeface="+mn-lt"/>
                <a:ea typeface="+mn-ea"/>
                <a:cs typeface="+mn-cs"/>
              </a:rPr>
              <a:t>. (2012). </a:t>
            </a:r>
            <a:r>
              <a:rPr lang="en-GB" sz="1200" i="1" kern="1200" dirty="0">
                <a:solidFill>
                  <a:schemeClr val="tx1"/>
                </a:solidFill>
                <a:effectLst/>
                <a:latin typeface="+mn-lt"/>
                <a:ea typeface="+mn-ea"/>
                <a:cs typeface="+mn-cs"/>
              </a:rPr>
              <a:t>Global employee engagement database</a:t>
            </a:r>
            <a:r>
              <a:rPr lang="en-GB" sz="1200" kern="1200" dirty="0">
                <a:solidFill>
                  <a:schemeClr val="tx1"/>
                </a:solidFill>
                <a:effectLst/>
                <a:latin typeface="+mn-lt"/>
                <a:ea typeface="+mn-ea"/>
                <a:cs typeface="+mn-cs"/>
              </a:rPr>
              <a:t>. London: Aon </a:t>
            </a:r>
            <a:r>
              <a:rPr lang="en-GB" sz="1200" kern="1200" dirty="0" err="1">
                <a:solidFill>
                  <a:schemeClr val="tx1"/>
                </a:solidFill>
                <a:effectLst/>
                <a:latin typeface="+mn-lt"/>
                <a:ea typeface="+mn-ea"/>
                <a:cs typeface="+mn-cs"/>
              </a:rPr>
              <a:t>Hewi</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Armstrong, M and Baron, A. (2004) </a:t>
            </a:r>
            <a:r>
              <a:rPr lang="en-GB" sz="1200" i="1" kern="1200" dirty="0">
                <a:solidFill>
                  <a:schemeClr val="tx1"/>
                </a:solidFill>
                <a:effectLst/>
                <a:latin typeface="+mn-lt"/>
                <a:ea typeface="+mn-ea"/>
                <a:cs typeface="+mn-cs"/>
              </a:rPr>
              <a:t>Managing Performance</a:t>
            </a:r>
            <a:r>
              <a:rPr lang="en-GB" sz="1200" kern="1200" dirty="0">
                <a:solidFill>
                  <a:schemeClr val="tx1"/>
                </a:solidFill>
                <a:effectLst/>
                <a:latin typeface="+mn-lt"/>
                <a:ea typeface="+mn-ea"/>
                <a:cs typeface="+mn-cs"/>
              </a:rPr>
              <a:t> (2</a:t>
            </a:r>
            <a:r>
              <a:rPr lang="en-GB" sz="1200" kern="1200" baseline="30000" dirty="0">
                <a:solidFill>
                  <a:schemeClr val="tx1"/>
                </a:solidFill>
                <a:effectLst/>
                <a:latin typeface="+mn-lt"/>
                <a:ea typeface="+mn-ea"/>
                <a:cs typeface="+mn-cs"/>
              </a:rPr>
              <a:t>nd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London: Chartered Institute of Personnel and Development.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Armstrong, M. and Baron, A. (2005) </a:t>
            </a:r>
            <a:r>
              <a:rPr lang="en-GB" sz="1200" i="1" kern="1200" dirty="0">
                <a:solidFill>
                  <a:schemeClr val="tx1"/>
                </a:solidFill>
                <a:effectLst/>
                <a:latin typeface="+mn-lt"/>
                <a:ea typeface="+mn-ea"/>
                <a:cs typeface="+mn-cs"/>
              </a:rPr>
              <a:t>Managing Performance: Performance management in action</a:t>
            </a:r>
            <a:r>
              <a:rPr lang="en-GB" sz="1200" kern="1200" dirty="0">
                <a:solidFill>
                  <a:schemeClr val="tx1"/>
                </a:solidFill>
                <a:effectLst/>
                <a:latin typeface="+mn-lt"/>
                <a:ea typeface="+mn-ea"/>
                <a:cs typeface="+mn-cs"/>
              </a:rPr>
              <a:t>. London: CIPD.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Armstrong, M. (2017) </a:t>
            </a:r>
            <a:r>
              <a:rPr lang="en-GB" sz="1200" i="1" u="sng" strike="noStrike" kern="1200" dirty="0">
                <a:solidFill>
                  <a:schemeClr val="tx1"/>
                </a:solidFill>
                <a:effectLst/>
                <a:latin typeface="+mn-lt"/>
                <a:ea typeface="+mn-ea"/>
                <a:cs typeface="+mn-cs"/>
                <a:hlinkClick r:id="rId9" tooltip="People Management article"/>
              </a:rPr>
              <a:t>How can we fix performance management?</a:t>
            </a:r>
            <a:r>
              <a:rPr lang="en-GB" sz="1200" i="1" u="sng"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People Management</a:t>
            </a:r>
            <a:r>
              <a:rPr lang="en-GB" sz="1200" kern="1200" dirty="0">
                <a:solidFill>
                  <a:schemeClr val="tx1"/>
                </a:solidFill>
                <a:effectLst/>
                <a:latin typeface="+mn-lt"/>
                <a:ea typeface="+mn-ea"/>
                <a:cs typeface="+mn-cs"/>
              </a:rPr>
              <a:t> (online). 17 November.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Armstrong M, Baron A (1998), </a:t>
            </a:r>
            <a:r>
              <a:rPr lang="en-GB" sz="1200" i="1" kern="1200" dirty="0">
                <a:solidFill>
                  <a:schemeClr val="tx1"/>
                </a:solidFill>
                <a:effectLst/>
                <a:latin typeface="+mn-lt"/>
                <a:ea typeface="+mn-ea"/>
                <a:cs typeface="+mn-cs"/>
              </a:rPr>
              <a:t>‘Out of the tick box’ People Management</a:t>
            </a:r>
            <a:r>
              <a:rPr lang="en-GB" sz="1200" kern="1200" dirty="0">
                <a:solidFill>
                  <a:schemeClr val="tx1"/>
                </a:solidFill>
                <a:effectLst/>
                <a:latin typeface="+mn-lt"/>
                <a:ea typeface="+mn-ea"/>
                <a:cs typeface="+mn-cs"/>
              </a:rPr>
              <a:t>, Online</a:t>
            </a:r>
          </a:p>
          <a:p>
            <a:r>
              <a:rPr lang="en-GB" sz="1200" kern="1200" dirty="0">
                <a:solidFill>
                  <a:schemeClr val="tx1"/>
                </a:solidFill>
                <a:effectLst/>
                <a:latin typeface="+mn-lt"/>
                <a:ea typeface="+mn-ea"/>
                <a:cs typeface="+mn-cs"/>
              </a:rPr>
              <a:t>article, CIPD, 23 July 1998</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Armstrong M, Baron A (2004), ‘</a:t>
            </a:r>
            <a:r>
              <a:rPr lang="en-GB" sz="1200" i="1" kern="1200" dirty="0">
                <a:solidFill>
                  <a:schemeClr val="tx1"/>
                </a:solidFill>
                <a:effectLst/>
                <a:latin typeface="+mn-lt"/>
                <a:ea typeface="+mn-ea"/>
                <a:cs typeface="+mn-cs"/>
              </a:rPr>
              <a:t>Get into Line’, People Management</a:t>
            </a:r>
            <a:r>
              <a:rPr lang="en-GB" sz="1200" kern="1200" dirty="0">
                <a:solidFill>
                  <a:schemeClr val="tx1"/>
                </a:solidFill>
                <a:effectLst/>
                <a:latin typeface="+mn-lt"/>
                <a:ea typeface="+mn-ea"/>
                <a:cs typeface="+mn-cs"/>
              </a:rPr>
              <a:t>, Vol. 10, issue 20</a:t>
            </a:r>
          </a:p>
          <a:p>
            <a:r>
              <a:rPr lang="en-GB" sz="1200" kern="1200" dirty="0">
                <a:solidFill>
                  <a:schemeClr val="tx1"/>
                </a:solidFill>
                <a:effectLst/>
                <a:latin typeface="+mn-lt"/>
                <a:ea typeface="+mn-ea"/>
                <a:cs typeface="+mn-cs"/>
              </a:rPr>
              <a:t>CIPD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Ashdown, L. (2018) </a:t>
            </a:r>
            <a:r>
              <a:rPr lang="en-GB" sz="1200" i="1" kern="1200" dirty="0">
                <a:solidFill>
                  <a:schemeClr val="tx1"/>
                </a:solidFill>
                <a:effectLst/>
                <a:latin typeface="+mn-lt"/>
                <a:ea typeface="+mn-ea"/>
                <a:cs typeface="+mn-cs"/>
              </a:rPr>
              <a:t>Performance management: a practical introduction</a:t>
            </a:r>
            <a:r>
              <a:rPr lang="en-GB" sz="1200" kern="1200" dirty="0">
                <a:solidFill>
                  <a:schemeClr val="tx1"/>
                </a:solidFill>
                <a:effectLst/>
                <a:latin typeface="+mn-lt"/>
                <a:ea typeface="+mn-ea"/>
                <a:cs typeface="+mn-cs"/>
              </a:rPr>
              <a:t>. 2nd ed. HR Fundamentals. London: CIPD and Kogan Page. Visit the </a:t>
            </a:r>
            <a:r>
              <a:rPr lang="en-GB" sz="1200" u="sng" kern="1200" dirty="0">
                <a:solidFill>
                  <a:schemeClr val="tx1"/>
                </a:solidFill>
                <a:effectLst/>
                <a:latin typeface="+mn-lt"/>
                <a:ea typeface="+mn-ea"/>
                <a:cs typeface="+mn-cs"/>
                <a:hlinkClick r:id="rId10" tooltip="CIPD and Kogan Page Bookshop"/>
              </a:rPr>
              <a:t>CIPD and Kogan Page Bookshop</a:t>
            </a:r>
            <a:r>
              <a:rPr lang="en-GB" sz="1200" kern="1200" dirty="0">
                <a:solidFill>
                  <a:schemeClr val="tx1"/>
                </a:solidFill>
                <a:effectLst/>
                <a:latin typeface="+mn-lt"/>
                <a:ea typeface="+mn-ea"/>
                <a:cs typeface="+mn-cs"/>
              </a:rPr>
              <a:t> to see all our priced publications currently in print.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Baron, A (2009) </a:t>
            </a:r>
            <a:r>
              <a:rPr lang="en-GB" sz="1200" i="1" kern="1200" dirty="0">
                <a:solidFill>
                  <a:schemeClr val="tx1"/>
                </a:solidFill>
                <a:effectLst/>
                <a:latin typeface="+mn-lt"/>
                <a:ea typeface="+mn-ea"/>
                <a:cs typeface="+mn-cs"/>
              </a:rPr>
              <a:t>Performance Management: A Discussion Paper</a:t>
            </a:r>
            <a:r>
              <a:rPr lang="en-GB" sz="1200" kern="1200" dirty="0">
                <a:solidFill>
                  <a:schemeClr val="tx1"/>
                </a:solidFill>
                <a:effectLst/>
                <a:latin typeface="+mn-lt"/>
                <a:ea typeface="+mn-ea"/>
                <a:cs typeface="+mn-cs"/>
              </a:rPr>
              <a:t>. London: Chartered Institute of Personal Development.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Barney, J and Wright, P. (1998). </a:t>
            </a:r>
            <a:r>
              <a:rPr lang="en-GB" sz="1200" i="1" kern="1200" dirty="0">
                <a:solidFill>
                  <a:schemeClr val="tx1"/>
                </a:solidFill>
                <a:effectLst/>
                <a:latin typeface="+mn-lt"/>
                <a:ea typeface="+mn-ea"/>
                <a:cs typeface="+mn-cs"/>
              </a:rPr>
              <a:t>On becoming a strategic partner; examining the role of human resources in gaining competitive advantage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Human Resource Management Journal, 37</a:t>
            </a:r>
            <a:r>
              <a:rPr lang="en-GB" sz="1200" kern="1200" dirty="0">
                <a:solidFill>
                  <a:schemeClr val="tx1"/>
                </a:solidFill>
                <a:effectLst/>
                <a:latin typeface="+mn-lt"/>
                <a:ea typeface="+mn-ea"/>
                <a:cs typeface="+mn-cs"/>
              </a:rPr>
              <a:t> (1), 31-46.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Beaumont, P.B. (1993) </a:t>
            </a:r>
            <a:r>
              <a:rPr lang="en-GB" sz="1200" i="1" kern="1200" dirty="0">
                <a:solidFill>
                  <a:schemeClr val="tx1"/>
                </a:solidFill>
                <a:effectLst/>
                <a:latin typeface="+mn-lt"/>
                <a:ea typeface="+mn-ea"/>
                <a:cs typeface="+mn-cs"/>
              </a:rPr>
              <a:t>Human Resource Management: key concepts and skills</a:t>
            </a:r>
            <a:r>
              <a:rPr lang="en-GB" sz="1200" kern="1200" dirty="0">
                <a:solidFill>
                  <a:schemeClr val="tx1"/>
                </a:solidFill>
                <a:effectLst/>
                <a:latin typeface="+mn-lt"/>
                <a:ea typeface="+mn-ea"/>
                <a:cs typeface="+mn-cs"/>
              </a:rPr>
              <a:t>. London: Sage.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Bailey, C., Madden, A., </a:t>
            </a:r>
            <a:r>
              <a:rPr lang="en-GB" sz="1200" kern="1200" dirty="0" err="1">
                <a:solidFill>
                  <a:schemeClr val="tx1"/>
                </a:solidFill>
                <a:effectLst/>
                <a:latin typeface="+mn-lt"/>
                <a:ea typeface="+mn-ea"/>
                <a:cs typeface="+mn-cs"/>
              </a:rPr>
              <a:t>Alfes</a:t>
            </a:r>
            <a:r>
              <a:rPr lang="en-GB" sz="1200" kern="1200" dirty="0">
                <a:solidFill>
                  <a:schemeClr val="tx1"/>
                </a:solidFill>
                <a:effectLst/>
                <a:latin typeface="+mn-lt"/>
                <a:ea typeface="+mn-ea"/>
                <a:cs typeface="+mn-cs"/>
              </a:rPr>
              <a:t>, k. and Fletcher, l. (2015a) </a:t>
            </a:r>
            <a:r>
              <a:rPr lang="en-GB" sz="1200" i="1" kern="1200" dirty="0">
                <a:solidFill>
                  <a:schemeClr val="tx1"/>
                </a:solidFill>
                <a:effectLst/>
                <a:latin typeface="+mn-lt"/>
                <a:ea typeface="+mn-ea"/>
                <a:cs typeface="+mn-cs"/>
              </a:rPr>
              <a:t>The meaning, antecedents and outcomes of employee engagement: a narrative synthesis.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International Journal of Management Reviews. </a:t>
            </a:r>
            <a:r>
              <a:rPr lang="en-GB" sz="1200" kern="1200" dirty="0">
                <a:solidFill>
                  <a:schemeClr val="tx1"/>
                </a:solidFill>
                <a:effectLst/>
                <a:latin typeface="+mn-lt"/>
                <a:ea typeface="+mn-ea"/>
                <a:cs typeface="+mn-cs"/>
              </a:rPr>
              <a:t>DOI: 10.1111/ijmr.12077.</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Bailey, C., Madden, A., </a:t>
            </a:r>
            <a:r>
              <a:rPr lang="en-GB" sz="1200" kern="1200" dirty="0" err="1">
                <a:solidFill>
                  <a:schemeClr val="tx1"/>
                </a:solidFill>
                <a:effectLst/>
                <a:latin typeface="+mn-lt"/>
                <a:ea typeface="+mn-ea"/>
                <a:cs typeface="+mn-cs"/>
              </a:rPr>
              <a:t>Alfes</a:t>
            </a:r>
            <a:r>
              <a:rPr lang="en-GB" sz="1200" kern="1200" dirty="0">
                <a:solidFill>
                  <a:schemeClr val="tx1"/>
                </a:solidFill>
                <a:effectLst/>
                <a:latin typeface="+mn-lt"/>
                <a:ea typeface="+mn-ea"/>
                <a:cs typeface="+mn-cs"/>
              </a:rPr>
              <a:t>, k., Robinson, D., Fletcher, l., Holmes, J., </a:t>
            </a:r>
            <a:r>
              <a:rPr lang="en-GB" sz="1200" kern="1200" dirty="0" err="1">
                <a:solidFill>
                  <a:schemeClr val="tx1"/>
                </a:solidFill>
                <a:effectLst/>
                <a:latin typeface="+mn-lt"/>
                <a:ea typeface="+mn-ea"/>
                <a:cs typeface="+mn-cs"/>
              </a:rPr>
              <a:t>Buzzeo</a:t>
            </a:r>
            <a:r>
              <a:rPr lang="en-GB" sz="1200" kern="1200" dirty="0">
                <a:solidFill>
                  <a:schemeClr val="tx1"/>
                </a:solidFill>
                <a:effectLst/>
                <a:latin typeface="+mn-lt"/>
                <a:ea typeface="+mn-ea"/>
                <a:cs typeface="+mn-cs"/>
              </a:rPr>
              <a:t>, J. and Currie, g. (2015b) </a:t>
            </a:r>
            <a:r>
              <a:rPr lang="en-GB" sz="1200" i="1" kern="1200" dirty="0">
                <a:solidFill>
                  <a:schemeClr val="tx1"/>
                </a:solidFill>
                <a:effectLst/>
                <a:latin typeface="+mn-lt"/>
                <a:ea typeface="+mn-ea"/>
                <a:cs typeface="+mn-cs"/>
              </a:rPr>
              <a:t>Evaluating the evidence on employee engagement and its potential benefits to NHS staff: a narrative synthesis of the literature.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Health Services and Delivery Research. </a:t>
            </a:r>
            <a:r>
              <a:rPr lang="en-GB" sz="1200" kern="1200" dirty="0">
                <a:solidFill>
                  <a:schemeClr val="tx1"/>
                </a:solidFill>
                <a:effectLst/>
                <a:latin typeface="+mn-lt"/>
                <a:ea typeface="+mn-ea"/>
                <a:cs typeface="+mn-cs"/>
              </a:rPr>
              <a:t>Vol 3, No 26.</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Beer, M., Spector, B., Lawrence, P. R., Quin Mills, D. and Walton, R. E. (1984) </a:t>
            </a:r>
            <a:r>
              <a:rPr lang="en-GB" sz="1200" i="1" kern="1200" dirty="0">
                <a:solidFill>
                  <a:schemeClr val="tx1"/>
                </a:solidFill>
                <a:effectLst/>
                <a:latin typeface="+mn-lt"/>
                <a:ea typeface="+mn-ea"/>
                <a:cs typeface="+mn-cs"/>
              </a:rPr>
              <a:t>Managing Human Assets</a:t>
            </a:r>
            <a:r>
              <a:rPr lang="en-GB" sz="1200" kern="1200" dirty="0">
                <a:solidFill>
                  <a:schemeClr val="tx1"/>
                </a:solidFill>
                <a:effectLst/>
                <a:latin typeface="+mn-lt"/>
                <a:ea typeface="+mn-ea"/>
                <a:cs typeface="+mn-cs"/>
              </a:rPr>
              <a:t>. New York: Free Press.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Beer, M (1985) </a:t>
            </a:r>
            <a:r>
              <a:rPr lang="en-GB" sz="1200" i="1" kern="1200" dirty="0">
                <a:solidFill>
                  <a:schemeClr val="tx1"/>
                </a:solidFill>
                <a:effectLst/>
                <a:latin typeface="+mn-lt"/>
                <a:ea typeface="+mn-ea"/>
                <a:cs typeface="+mn-cs"/>
              </a:rPr>
              <a:t>Note on Performance Appraisal</a:t>
            </a:r>
            <a:r>
              <a:rPr lang="en-GB" sz="1200" kern="1200" dirty="0">
                <a:solidFill>
                  <a:schemeClr val="tx1"/>
                </a:solidFill>
                <a:effectLst/>
                <a:latin typeface="+mn-lt"/>
                <a:ea typeface="+mn-ea"/>
                <a:cs typeface="+mn-cs"/>
              </a:rPr>
              <a:t>. In: Beer, S. and Spector, B. (eds). Readings in human resource management. New York: Free Press.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Bloom, N., </a:t>
            </a:r>
            <a:r>
              <a:rPr lang="en-GB" sz="1200" kern="1200" dirty="0" err="1">
                <a:solidFill>
                  <a:schemeClr val="tx1"/>
                </a:solidFill>
                <a:effectLst/>
                <a:latin typeface="+mn-lt"/>
                <a:ea typeface="+mn-ea"/>
                <a:cs typeface="+mn-cs"/>
              </a:rPr>
              <a:t>Sadun</a:t>
            </a:r>
            <a:r>
              <a:rPr lang="en-GB" sz="1200" kern="1200" dirty="0">
                <a:solidFill>
                  <a:schemeClr val="tx1"/>
                </a:solidFill>
                <a:effectLst/>
                <a:latin typeface="+mn-lt"/>
                <a:ea typeface="+mn-ea"/>
                <a:cs typeface="+mn-cs"/>
              </a:rPr>
              <a:t>, R. and Reenen, J. V. (2012) </a:t>
            </a:r>
            <a:r>
              <a:rPr lang="en-GB" sz="1200" i="1" kern="1200" dirty="0">
                <a:solidFill>
                  <a:schemeClr val="tx1"/>
                </a:solidFill>
                <a:effectLst/>
                <a:latin typeface="+mn-lt"/>
                <a:ea typeface="+mn-ea"/>
                <a:cs typeface="+mn-cs"/>
              </a:rPr>
              <a:t>How three essential practices can address even the most complex global problem</a:t>
            </a:r>
            <a:r>
              <a:rPr lang="en-GB" sz="1200" kern="1200" dirty="0">
                <a:solidFill>
                  <a:schemeClr val="tx1"/>
                </a:solidFill>
                <a:effectLst/>
                <a:latin typeface="+mn-lt"/>
                <a:ea typeface="+mn-ea"/>
                <a:cs typeface="+mn-cs"/>
              </a:rPr>
              <a:t>. Harvard Business Review, November.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Bratton, J. Gold, J (2017) </a:t>
            </a:r>
            <a:r>
              <a:rPr lang="en-GB" sz="1200" i="1" kern="1200" dirty="0">
                <a:solidFill>
                  <a:schemeClr val="tx1"/>
                </a:solidFill>
                <a:effectLst/>
                <a:latin typeface="+mn-lt"/>
                <a:ea typeface="+mn-ea"/>
                <a:cs typeface="+mn-cs"/>
              </a:rPr>
              <a:t>Human Resource Management: Theory and Practice</a:t>
            </a:r>
            <a:r>
              <a:rPr lang="en-GB" sz="1200" kern="1200" dirty="0">
                <a:solidFill>
                  <a:schemeClr val="tx1"/>
                </a:solidFill>
                <a:effectLst/>
                <a:latin typeface="+mn-lt"/>
                <a:ea typeface="+mn-ea"/>
                <a:cs typeface="+mn-cs"/>
              </a:rPr>
              <a:t>. Sixth Edition. Palgrave.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Brown, D. (2010) </a:t>
            </a:r>
            <a:r>
              <a:rPr lang="en-GB" sz="1200" i="1" kern="1200" dirty="0">
                <a:solidFill>
                  <a:schemeClr val="tx1"/>
                </a:solidFill>
                <a:effectLst/>
                <a:latin typeface="+mn-lt"/>
                <a:ea typeface="+mn-ea"/>
                <a:cs typeface="+mn-cs"/>
              </a:rPr>
              <a:t>Performance Management: Can the Practice ever Deliver the Policy</a:t>
            </a:r>
            <a:r>
              <a:rPr lang="en-GB" sz="1200" kern="1200" dirty="0">
                <a:solidFill>
                  <a:schemeClr val="tx1"/>
                </a:solidFill>
                <a:effectLst/>
                <a:latin typeface="+mn-lt"/>
                <a:ea typeface="+mn-ea"/>
                <a:cs typeface="+mn-cs"/>
              </a:rPr>
              <a:t>. Brighton: Institute of Employment Studies.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Boudreau, J. and Ramstad, P. (2009) Beyond HR: </a:t>
            </a:r>
            <a:r>
              <a:rPr lang="en-GB" sz="1200" i="1" kern="1200" dirty="0">
                <a:solidFill>
                  <a:schemeClr val="tx1"/>
                </a:solidFill>
                <a:effectLst/>
                <a:latin typeface="+mn-lt"/>
                <a:ea typeface="+mn-ea"/>
                <a:cs typeface="+mn-cs"/>
              </a:rPr>
              <a:t>The New Science of Human Capital</a:t>
            </a:r>
            <a:r>
              <a:rPr lang="en-GB" sz="1200" kern="1200" dirty="0">
                <a:solidFill>
                  <a:schemeClr val="tx1"/>
                </a:solidFill>
                <a:effectLst/>
                <a:latin typeface="+mn-lt"/>
                <a:ea typeface="+mn-ea"/>
                <a:cs typeface="+mn-cs"/>
              </a:rPr>
              <a:t>. Boston, MA: HBR Press.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Boxall, P and </a:t>
            </a:r>
            <a:r>
              <a:rPr lang="en-GB" sz="1200" kern="1200" dirty="0" err="1">
                <a:solidFill>
                  <a:schemeClr val="tx1"/>
                </a:solidFill>
                <a:effectLst/>
                <a:latin typeface="+mn-lt"/>
                <a:ea typeface="+mn-ea"/>
                <a:cs typeface="+mn-cs"/>
              </a:rPr>
              <a:t>Steeneveld</a:t>
            </a:r>
            <a:r>
              <a:rPr lang="en-GB" sz="1200" kern="1200" dirty="0">
                <a:solidFill>
                  <a:schemeClr val="tx1"/>
                </a:solidFill>
                <a:effectLst/>
                <a:latin typeface="+mn-lt"/>
                <a:ea typeface="+mn-ea"/>
                <a:cs typeface="+mn-cs"/>
              </a:rPr>
              <a:t>, M. (1999). </a:t>
            </a:r>
            <a:r>
              <a:rPr lang="en-GB" sz="1200" i="1" u="none" strike="noStrike" kern="1200" dirty="0">
                <a:solidFill>
                  <a:schemeClr val="tx1"/>
                </a:solidFill>
                <a:effectLst/>
                <a:latin typeface="+mn-lt"/>
                <a:ea typeface="+mn-ea"/>
                <a:cs typeface="+mn-cs"/>
                <a:hlinkClick r:id="rId11"/>
              </a:rPr>
              <a:t>Human resource strategy and competitive advantage: A longitudinal study of engineering consultancies</a:t>
            </a:r>
            <a:r>
              <a:rPr lang="en-GB" sz="1200" i="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Journal of Management Studies, 36</a:t>
            </a:r>
            <a:r>
              <a:rPr lang="en-GB" sz="1200" kern="1200" dirty="0">
                <a:solidFill>
                  <a:schemeClr val="tx1"/>
                </a:solidFill>
                <a:effectLst/>
                <a:latin typeface="+mn-lt"/>
                <a:ea typeface="+mn-ea"/>
                <a:cs typeface="+mn-cs"/>
              </a:rPr>
              <a:t> (4), p. 443–463. </a:t>
            </a:r>
            <a:r>
              <a:rPr lang="en-GB" sz="1200" u="none" strike="noStrike" kern="1200" dirty="0">
                <a:solidFill>
                  <a:schemeClr val="tx1"/>
                </a:solidFill>
                <a:effectLst/>
                <a:latin typeface="+mn-lt"/>
                <a:ea typeface="+mn-ea"/>
                <a:cs typeface="+mn-cs"/>
                <a:hlinkClick r:id="rId12"/>
              </a:rPr>
              <a:t>https://doi.org/10.1111/1467-6486.00144</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Boxall, P. and Purell, J. (2008) </a:t>
            </a:r>
            <a:r>
              <a:rPr lang="en-GB" sz="1200" i="1" kern="1200" dirty="0">
                <a:solidFill>
                  <a:schemeClr val="tx1"/>
                </a:solidFill>
                <a:effectLst/>
                <a:latin typeface="+mn-lt"/>
                <a:ea typeface="+mn-ea"/>
                <a:cs typeface="+mn-cs"/>
              </a:rPr>
              <a:t>Strategy and Human Resource Management</a:t>
            </a:r>
            <a:r>
              <a:rPr lang="en-GB" sz="1200" kern="1200" dirty="0">
                <a:solidFill>
                  <a:schemeClr val="tx1"/>
                </a:solidFill>
                <a:effectLst/>
                <a:latin typeface="+mn-lt"/>
                <a:ea typeface="+mn-ea"/>
                <a:cs typeface="+mn-cs"/>
              </a:rPr>
              <a:t>. 2</a:t>
            </a:r>
            <a:r>
              <a:rPr lang="en-GB" sz="1200" kern="1200" baseline="30000" dirty="0">
                <a:solidFill>
                  <a:schemeClr val="tx1"/>
                </a:solidFill>
                <a:effectLst/>
                <a:latin typeface="+mn-lt"/>
                <a:ea typeface="+mn-ea"/>
                <a:cs typeface="+mn-cs"/>
              </a:rPr>
              <a:t>nd</a:t>
            </a:r>
            <a:r>
              <a:rPr lang="en-GB" sz="1200" kern="1200" dirty="0">
                <a:solidFill>
                  <a:schemeClr val="tx1"/>
                </a:solidFill>
                <a:effectLst/>
                <a:latin typeface="+mn-lt"/>
                <a:ea typeface="+mn-ea"/>
                <a:cs typeface="+mn-cs"/>
              </a:rPr>
              <a:t> ed. Basingstoke. Palgrave Macmillan.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Boxall, P. (2012). </a:t>
            </a:r>
            <a:r>
              <a:rPr lang="en-GB" sz="1200" i="1" kern="1200" dirty="0">
                <a:solidFill>
                  <a:schemeClr val="tx1"/>
                </a:solidFill>
                <a:effectLst/>
                <a:latin typeface="+mn-lt"/>
                <a:ea typeface="+mn-ea"/>
                <a:cs typeface="+mn-cs"/>
              </a:rPr>
              <a:t>High-performance work systems: what, why, how and for whom</a:t>
            </a:r>
            <a:r>
              <a:rPr lang="en-GB" sz="1200" kern="1200" dirty="0">
                <a:solidFill>
                  <a:schemeClr val="tx1"/>
                </a:solidFill>
                <a:effectLst/>
                <a:latin typeface="+mn-lt"/>
                <a:ea typeface="+mn-ea"/>
                <a:cs typeface="+mn-cs"/>
              </a:rPr>
              <a:t>? Asia Paciﬁc Journal of Human Resources, 50,169e186.</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Byrne, Z. S., Pitts, V.E., Wilson, C.M and Steiner, Z.J. (2012) </a:t>
            </a:r>
            <a:r>
              <a:rPr lang="en-GB" sz="1200" i="1" kern="1200" dirty="0">
                <a:solidFill>
                  <a:schemeClr val="tx1"/>
                </a:solidFill>
                <a:effectLst/>
                <a:latin typeface="+mn-lt"/>
                <a:ea typeface="+mn-ea"/>
                <a:cs typeface="+mn-cs"/>
              </a:rPr>
              <a:t>Trusting the fair supervisor: the role of supervisory support in performance appraisals</a:t>
            </a:r>
            <a:r>
              <a:rPr lang="en-GB" sz="1200" kern="1200" dirty="0">
                <a:solidFill>
                  <a:schemeClr val="tx1"/>
                </a:solidFill>
                <a:effectLst/>
                <a:latin typeface="+mn-lt"/>
                <a:ea typeface="+mn-ea"/>
                <a:cs typeface="+mn-cs"/>
              </a:rPr>
              <a:t>. Human Resource Management Journal, 22 (2): 129-47. </a:t>
            </a:r>
          </a:p>
          <a:p>
            <a:r>
              <a:rPr lang="en-GB" sz="1200" kern="1200" dirty="0">
                <a:solidFill>
                  <a:schemeClr val="tx1"/>
                </a:solidFill>
                <a:effectLst/>
                <a:latin typeface="+mn-lt"/>
                <a:ea typeface="+mn-ea"/>
                <a:cs typeface="+mn-cs"/>
              </a:rPr>
              <a:t>Cappelli, P. and Tavis, A. (2016) </a:t>
            </a:r>
            <a:r>
              <a:rPr lang="en-GB" sz="1200" i="1" kern="1200" dirty="0">
                <a:solidFill>
                  <a:schemeClr val="tx1"/>
                </a:solidFill>
                <a:effectLst/>
                <a:latin typeface="+mn-lt"/>
                <a:ea typeface="+mn-ea"/>
                <a:cs typeface="+mn-cs"/>
              </a:rPr>
              <a:t>The performance management revolution.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Harvard Business Review.</a:t>
            </a:r>
            <a:r>
              <a:rPr lang="en-GB" sz="1200" kern="1200" dirty="0">
                <a:solidFill>
                  <a:schemeClr val="tx1"/>
                </a:solidFill>
                <a:effectLst/>
                <a:latin typeface="+mn-lt"/>
                <a:ea typeface="+mn-ea"/>
                <a:cs typeface="+mn-cs"/>
              </a:rPr>
              <a:t> Vol 94, No 10, October. pp58-67. Reviewed in </a:t>
            </a:r>
            <a:r>
              <a:rPr lang="en-GB" sz="1200" i="1" u="sng" kern="1200" dirty="0">
                <a:solidFill>
                  <a:schemeClr val="tx1"/>
                </a:solidFill>
                <a:effectLst/>
                <a:latin typeface="+mn-lt"/>
                <a:ea typeface="+mn-ea"/>
                <a:cs typeface="+mn-cs"/>
                <a:hlinkClick r:id="rId13" tooltip="In a Nutshell - Issue 62 "/>
              </a:rPr>
              <a:t>In a Nutshell</a:t>
            </a:r>
            <a:r>
              <a:rPr lang="en-GB" sz="1200" u="sng" kern="1200" dirty="0">
                <a:solidFill>
                  <a:schemeClr val="tx1"/>
                </a:solidFill>
                <a:effectLst/>
                <a:latin typeface="+mn-lt"/>
                <a:ea typeface="+mn-ea"/>
                <a:cs typeface="+mn-cs"/>
                <a:hlinkClick r:id="rId13" tooltip="In a Nutshell - Issue 62 "/>
              </a:rPr>
              <a:t>, issue 62</a:t>
            </a:r>
            <a:r>
              <a:rPr lang="en-GB" sz="1200" kern="1200" dirty="0">
                <a:solidFill>
                  <a:schemeClr val="tx1"/>
                </a:solidFill>
                <a:effectLst/>
                <a:latin typeface="+mn-lt"/>
                <a:ea typeface="+mn-ea"/>
                <a:cs typeface="+mn-cs"/>
              </a:rPr>
              <a:t>.</a:t>
            </a:r>
          </a:p>
          <a:p>
            <a:r>
              <a:rPr lang="en-GB" sz="1200" kern="1200" dirty="0" err="1">
                <a:solidFill>
                  <a:schemeClr val="tx1"/>
                </a:solidFill>
                <a:effectLst/>
                <a:latin typeface="+mn-lt"/>
                <a:ea typeface="+mn-ea"/>
                <a:cs typeface="+mn-cs"/>
              </a:rPr>
              <a:t>Coens</a:t>
            </a:r>
            <a:r>
              <a:rPr lang="en-GB" sz="1200" kern="1200" dirty="0">
                <a:solidFill>
                  <a:schemeClr val="tx1"/>
                </a:solidFill>
                <a:effectLst/>
                <a:latin typeface="+mn-lt"/>
                <a:ea typeface="+mn-ea"/>
                <a:cs typeface="+mn-cs"/>
              </a:rPr>
              <a:t>, T. and Jenkins, M. (2002) </a:t>
            </a:r>
            <a:r>
              <a:rPr lang="en-GB" sz="1200" i="1" kern="1200" dirty="0">
                <a:solidFill>
                  <a:schemeClr val="tx1"/>
                </a:solidFill>
                <a:effectLst/>
                <a:latin typeface="+mn-lt"/>
                <a:ea typeface="+mn-ea"/>
                <a:cs typeface="+mn-cs"/>
              </a:rPr>
              <a:t>Abolishing Performance Appraisals</a:t>
            </a:r>
            <a:r>
              <a:rPr lang="en-GB" sz="1200" kern="1200" dirty="0">
                <a:solidFill>
                  <a:schemeClr val="tx1"/>
                </a:solidFill>
                <a:effectLst/>
                <a:latin typeface="+mn-lt"/>
                <a:ea typeface="+mn-ea"/>
                <a:cs typeface="+mn-cs"/>
              </a:rPr>
              <a:t>. San Francisco, CA: Berrett- Koehler.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Combes, J., Liu, Y., Hall, A. and </a:t>
            </a:r>
            <a:r>
              <a:rPr lang="en-GB" sz="1200" kern="1200" dirty="0" err="1">
                <a:solidFill>
                  <a:schemeClr val="tx1"/>
                </a:solidFill>
                <a:effectLst/>
                <a:latin typeface="+mn-lt"/>
                <a:ea typeface="+mn-ea"/>
                <a:cs typeface="+mn-cs"/>
              </a:rPr>
              <a:t>Ketchen</a:t>
            </a:r>
            <a:r>
              <a:rPr lang="en-GB" sz="1200" kern="1200" dirty="0">
                <a:solidFill>
                  <a:schemeClr val="tx1"/>
                </a:solidFill>
                <a:effectLst/>
                <a:latin typeface="+mn-lt"/>
                <a:ea typeface="+mn-ea"/>
                <a:cs typeface="+mn-cs"/>
              </a:rPr>
              <a:t>, D. (2006) </a:t>
            </a:r>
            <a:r>
              <a:rPr lang="en-GB" sz="1200" i="1" kern="1200" dirty="0">
                <a:solidFill>
                  <a:schemeClr val="tx1"/>
                </a:solidFill>
                <a:effectLst/>
                <a:latin typeface="+mn-lt"/>
                <a:ea typeface="+mn-ea"/>
                <a:cs typeface="+mn-cs"/>
              </a:rPr>
              <a:t>How much do high performance working practices matter? </a:t>
            </a:r>
            <a:r>
              <a:rPr lang="en-GB" sz="1200" kern="1200" dirty="0">
                <a:solidFill>
                  <a:schemeClr val="tx1"/>
                </a:solidFill>
                <a:effectLst/>
                <a:latin typeface="+mn-lt"/>
                <a:ea typeface="+mn-ea"/>
                <a:cs typeface="+mn-cs"/>
              </a:rPr>
              <a:t>A meta-analysis of their effects on organisational performance. Personnel Psychology. Vol 59, No 3. pp501-28.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CIPD (2012i) Performance Management: An overview. Factsheet. London: CIPD.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CIPD (2015) CIPD Applied Research Conference: </a:t>
            </a:r>
            <a:r>
              <a:rPr lang="en-GB" sz="1200" i="1" kern="1200" dirty="0">
                <a:solidFill>
                  <a:schemeClr val="tx1"/>
                </a:solidFill>
                <a:effectLst/>
                <a:latin typeface="+mn-lt"/>
                <a:ea typeface="+mn-ea"/>
                <a:cs typeface="+mn-cs"/>
              </a:rPr>
              <a:t>The shifting landscape of work and working lives. Big Data, Social Media and HPWS for the Intelligent Office</a:t>
            </a:r>
            <a:r>
              <a:rPr lang="en-GB" sz="1200" kern="1200" dirty="0">
                <a:solidFill>
                  <a:schemeClr val="tx1"/>
                </a:solidFill>
                <a:effectLst/>
                <a:latin typeface="+mn-lt"/>
                <a:ea typeface="+mn-ea"/>
                <a:cs typeface="+mn-cs"/>
              </a:rPr>
              <a:t>. Conference Paper.  Available at: </a:t>
            </a:r>
            <a:r>
              <a:rPr lang="en-GB" sz="1200" u="sng" kern="1200" dirty="0">
                <a:solidFill>
                  <a:schemeClr val="tx1"/>
                </a:solidFill>
                <a:effectLst/>
                <a:latin typeface="+mn-lt"/>
                <a:ea typeface="+mn-ea"/>
                <a:cs typeface="+mn-cs"/>
                <a:hlinkClick r:id="rId14"/>
              </a:rPr>
              <a:t>https://www.cipd.co.uk/Images/big-data-social-media-hpws_2015_tcm18-15586.pdf</a:t>
            </a:r>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CIPD (2016) </a:t>
            </a:r>
            <a:r>
              <a:rPr lang="en-GB" sz="1200" i="1" kern="1200" dirty="0">
                <a:solidFill>
                  <a:schemeClr val="tx1"/>
                </a:solidFill>
                <a:effectLst/>
                <a:latin typeface="+mn-lt"/>
                <a:ea typeface="+mn-ea"/>
                <a:cs typeface="+mn-cs"/>
              </a:rPr>
              <a:t>Could do better? Assessing what works in Performance Management</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15"/>
              </a:rPr>
              <a:t>https://www.cipd.co.uk/Images/could-do-better_2016-assessing-what-works-in-performance-management_tcm18-16874.pdf</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CIPD (2016) </a:t>
            </a:r>
            <a:r>
              <a:rPr lang="en-GB" sz="1200" i="1" kern="1200" dirty="0">
                <a:solidFill>
                  <a:schemeClr val="tx1"/>
                </a:solidFill>
                <a:effectLst/>
                <a:latin typeface="+mn-lt"/>
                <a:ea typeface="+mn-ea"/>
                <a:cs typeface="+mn-cs"/>
              </a:rPr>
              <a:t>Rapid evidence assessment of the research literature on the effect of goal setting on workplace performance.</a:t>
            </a:r>
            <a:r>
              <a:rPr lang="en-GB" sz="1200" kern="1200" dirty="0">
                <a:solidFill>
                  <a:schemeClr val="tx1"/>
                </a:solidFill>
                <a:effectLst/>
                <a:latin typeface="+mn-lt"/>
                <a:ea typeface="+mn-ea"/>
                <a:cs typeface="+mn-cs"/>
              </a:rPr>
              <a:t> Available at: </a:t>
            </a:r>
          </a:p>
          <a:p>
            <a:r>
              <a:rPr lang="en-GB" sz="1200" u="sng" kern="1200" dirty="0">
                <a:solidFill>
                  <a:schemeClr val="tx1"/>
                </a:solidFill>
                <a:effectLst/>
                <a:latin typeface="+mn-lt"/>
                <a:ea typeface="+mn-ea"/>
                <a:cs typeface="+mn-cs"/>
                <a:hlinkClick r:id="rId16"/>
              </a:rPr>
              <a:t>https://www.cipd.co.uk/Images/rapid-evidence-assessment-of-the-research-literature-on-the-effect-of-goal-setting-on-workplace-performance_tcm18-16903.pdf</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CIPD (2016) </a:t>
            </a:r>
            <a:r>
              <a:rPr lang="en-GB" sz="1200" i="1" kern="1200" dirty="0">
                <a:solidFill>
                  <a:schemeClr val="tx1"/>
                </a:solidFill>
                <a:effectLst/>
                <a:latin typeface="+mn-lt"/>
                <a:ea typeface="+mn-ea"/>
                <a:cs typeface="+mn-cs"/>
              </a:rPr>
              <a:t>Moving Employee well-being agenda forward</a:t>
            </a:r>
            <a:r>
              <a:rPr lang="en-GB" sz="1200" kern="1200" dirty="0">
                <a:solidFill>
                  <a:schemeClr val="tx1"/>
                </a:solidFill>
                <a:effectLst/>
                <a:latin typeface="+mn-lt"/>
                <a:ea typeface="+mn-ea"/>
                <a:cs typeface="+mn-cs"/>
              </a:rPr>
              <a:t>. Available at: </a:t>
            </a:r>
          </a:p>
          <a:p>
            <a:r>
              <a:rPr lang="en-GB" sz="1200" u="sng" kern="1200" dirty="0">
                <a:solidFill>
                  <a:schemeClr val="tx1"/>
                </a:solidFill>
                <a:effectLst/>
                <a:latin typeface="+mn-lt"/>
                <a:ea typeface="+mn-ea"/>
                <a:cs typeface="+mn-cs"/>
                <a:hlinkClick r:id="rId17"/>
              </a:rPr>
              <a:t>https://www.cipd.co.uk/Images/moving-employee-well-being-agenda-forward_2016_tcm18-15556.pdf</a:t>
            </a:r>
            <a:r>
              <a:rPr lang="en-GB" sz="1200" u="sng"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CIPD (2019) </a:t>
            </a:r>
            <a:r>
              <a:rPr lang="en-GB" sz="1200" i="1" kern="1200" dirty="0">
                <a:solidFill>
                  <a:schemeClr val="tx1"/>
                </a:solidFill>
                <a:effectLst/>
                <a:latin typeface="+mn-lt"/>
                <a:ea typeface="+mn-ea"/>
                <a:cs typeface="+mn-cs"/>
              </a:rPr>
              <a:t>Performance management</a:t>
            </a:r>
            <a:r>
              <a:rPr lang="en-GB" sz="1200" kern="1200" dirty="0">
                <a:solidFill>
                  <a:schemeClr val="tx1"/>
                </a:solidFill>
                <a:effectLst/>
                <a:latin typeface="+mn-lt"/>
                <a:ea typeface="+mn-ea"/>
                <a:cs typeface="+mn-cs"/>
              </a:rPr>
              <a:t>: an introduction</a:t>
            </a:r>
          </a:p>
          <a:p>
            <a:r>
              <a:rPr lang="en-GB" sz="1200" u="sng" kern="1200" dirty="0">
                <a:solidFill>
                  <a:schemeClr val="tx1"/>
                </a:solidFill>
                <a:effectLst/>
                <a:latin typeface="+mn-lt"/>
                <a:ea typeface="+mn-ea"/>
                <a:cs typeface="+mn-cs"/>
                <a:hlinkClick r:id="rId18"/>
              </a:rPr>
              <a:t>https://www.cipd.co.uk/knowledge/fundamentals/people/performance/factsheet</a:t>
            </a:r>
            <a:r>
              <a:rPr lang="en-GB" sz="1200" u="sng"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CIPD (2019) </a:t>
            </a:r>
            <a:r>
              <a:rPr lang="en-GB" sz="1200" i="1" kern="1200" dirty="0">
                <a:solidFill>
                  <a:schemeClr val="tx1"/>
                </a:solidFill>
                <a:effectLst/>
                <a:latin typeface="+mn-lt"/>
                <a:ea typeface="+mn-ea"/>
                <a:cs typeface="+mn-cs"/>
              </a:rPr>
              <a:t>Video: Changing trends in performance management; exploring the changing trends in performance management over recent years.</a:t>
            </a:r>
            <a:r>
              <a:rPr lang="en-GB" sz="1200" kern="1200" dirty="0">
                <a:solidFill>
                  <a:schemeClr val="tx1"/>
                </a:solidFill>
                <a:effectLst/>
                <a:latin typeface="+mn-lt"/>
                <a:ea typeface="+mn-ea"/>
                <a:cs typeface="+mn-cs"/>
              </a:rPr>
              <a:t> Jonny Gifford, Senior Adviser for Organisational Behaviour at the CIPD. </a:t>
            </a:r>
          </a:p>
          <a:p>
            <a:r>
              <a:rPr lang="en-GB" sz="1200" u="sng" kern="1200" dirty="0">
                <a:solidFill>
                  <a:schemeClr val="tx1"/>
                </a:solidFill>
                <a:effectLst/>
                <a:latin typeface="+mn-lt"/>
                <a:ea typeface="+mn-ea"/>
                <a:cs typeface="+mn-cs"/>
                <a:hlinkClick r:id="rId18"/>
              </a:rPr>
              <a:t>https://www.cipd.co.uk/knowledge/fundamentals/people/performance/factsheet</a:t>
            </a:r>
            <a:r>
              <a:rPr lang="en-GB" sz="1200" u="sng"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CIPD (2019) </a:t>
            </a:r>
            <a:r>
              <a:rPr lang="en-GB" sz="1200" i="1" kern="1200" dirty="0">
                <a:solidFill>
                  <a:schemeClr val="tx1"/>
                </a:solidFill>
                <a:effectLst/>
                <a:latin typeface="+mn-lt"/>
                <a:ea typeface="+mn-ea"/>
                <a:cs typeface="+mn-cs"/>
              </a:rPr>
              <a:t>Line managers' role in supporting the people profession</a:t>
            </a:r>
            <a:r>
              <a:rPr lang="en-GB" sz="1200" kern="1200" dirty="0">
                <a:solidFill>
                  <a:schemeClr val="tx1"/>
                </a:solidFill>
                <a:effectLst/>
                <a:latin typeface="+mn-lt"/>
                <a:ea typeface="+mn-ea"/>
                <a:cs typeface="+mn-cs"/>
              </a:rPr>
              <a:t>. Available at: https://www.cipd.co.uk/knowledge/fundamentals/people/hr/line-managers-factsheet [Accessed 25/07/20].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CIPD (2020) </a:t>
            </a:r>
            <a:r>
              <a:rPr lang="en-GB" sz="1200" i="1" kern="1200" dirty="0">
                <a:solidFill>
                  <a:schemeClr val="tx1"/>
                </a:solidFill>
                <a:effectLst/>
                <a:latin typeface="+mn-lt"/>
                <a:ea typeface="+mn-ea"/>
                <a:cs typeface="+mn-cs"/>
              </a:rPr>
              <a:t>People Skills Hub: Performance Management</a:t>
            </a:r>
            <a:r>
              <a:rPr lang="en-GB" sz="1200" kern="1200" dirty="0">
                <a:solidFill>
                  <a:schemeClr val="tx1"/>
                </a:solidFill>
                <a:effectLst/>
                <a:latin typeface="+mn-lt"/>
                <a:ea typeface="+mn-ea"/>
                <a:cs typeface="+mn-cs"/>
              </a:rPr>
              <a:t>. Available at:  https://peopleskillshub.cipd.co.uk/planning-people-strategy/performance-management [Accessed 25/07/20].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Chow, I. H. S. (2012). </a:t>
            </a:r>
            <a:r>
              <a:rPr lang="en-GB" sz="1200" i="1" kern="1200" dirty="0">
                <a:solidFill>
                  <a:schemeClr val="tx1"/>
                </a:solidFill>
                <a:effectLst/>
                <a:latin typeface="+mn-lt"/>
                <a:ea typeface="+mn-ea"/>
                <a:cs typeface="+mn-cs"/>
              </a:rPr>
              <a:t>The roles of implementation and organizational culture in the HR–performance link</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International Journal of Human Resource Management</a:t>
            </a:r>
            <a:r>
              <a:rPr lang="en-GB" sz="1200" kern="1200" dirty="0">
                <a:solidFill>
                  <a:schemeClr val="tx1"/>
                </a:solidFill>
                <a:effectLst/>
                <a:latin typeface="+mn-lt"/>
                <a:ea typeface="+mn-ea"/>
                <a:cs typeface="+mn-cs"/>
              </a:rPr>
              <a:t>, 23: 3114–3132.</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Coombes, J., Liu, Y., Hall, A. and Kitchen, D. (2006) </a:t>
            </a:r>
            <a:r>
              <a:rPr lang="en-GB" sz="1200" i="1" kern="1200" dirty="0">
                <a:solidFill>
                  <a:schemeClr val="tx1"/>
                </a:solidFill>
                <a:effectLst/>
                <a:latin typeface="+mn-lt"/>
                <a:ea typeface="+mn-ea"/>
                <a:cs typeface="+mn-cs"/>
              </a:rPr>
              <a:t>How much do high- performance work practices matter? A meta-analysis of their effects on organisational performance</a:t>
            </a:r>
            <a:r>
              <a:rPr lang="en-GB" sz="1200" kern="1200" dirty="0">
                <a:solidFill>
                  <a:schemeClr val="tx1"/>
                </a:solidFill>
                <a:effectLst/>
                <a:latin typeface="+mn-lt"/>
                <a:ea typeface="+mn-ea"/>
                <a:cs typeface="+mn-cs"/>
              </a:rPr>
              <a:t>. Personal Psychology. Vol 59, No 3. Pp501-528. </a:t>
            </a:r>
          </a:p>
          <a:p>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Collins, J. (2001). Good to great: </a:t>
            </a:r>
            <a:r>
              <a:rPr lang="en-GB" sz="1200" i="1" kern="1200" dirty="0">
                <a:solidFill>
                  <a:schemeClr val="tx1"/>
                </a:solidFill>
                <a:effectLst/>
                <a:latin typeface="+mn-lt"/>
                <a:ea typeface="+mn-ea"/>
                <a:cs typeface="+mn-cs"/>
              </a:rPr>
              <a:t>Why some companies make to leap…and other don’t</a:t>
            </a:r>
            <a:r>
              <a:rPr lang="en-GB" sz="1200" kern="1200" dirty="0">
                <a:solidFill>
                  <a:schemeClr val="tx1"/>
                </a:solidFill>
                <a:effectLst/>
                <a:latin typeface="+mn-lt"/>
                <a:ea typeface="+mn-ea"/>
                <a:cs typeface="+mn-cs"/>
              </a:rPr>
              <a:t>. New York: Harper Business.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Dan Pink (2009). TED Global. The Puzzle of Motivation  Available at </a:t>
            </a:r>
            <a:r>
              <a:rPr lang="en-GB" sz="1200" u="sng" kern="1200" dirty="0">
                <a:solidFill>
                  <a:schemeClr val="tx1"/>
                </a:solidFill>
                <a:effectLst/>
                <a:latin typeface="+mn-lt"/>
                <a:ea typeface="+mn-ea"/>
                <a:cs typeface="+mn-cs"/>
                <a:hlinkClick r:id="rId19"/>
              </a:rPr>
              <a:t>https://www.ted.com/talks/dan_pink_the_puzzle_of_motivation</a:t>
            </a:r>
            <a:r>
              <a:rPr lang="en-GB" sz="1200" kern="1200" dirty="0">
                <a:solidFill>
                  <a:schemeClr val="tx1"/>
                </a:solidFill>
                <a:effectLst/>
                <a:latin typeface="+mn-lt"/>
                <a:ea typeface="+mn-ea"/>
                <a:cs typeface="+mn-cs"/>
              </a:rPr>
              <a:t>  Accessed 5 August 2020</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Datta, D., Guthrie, J. and Wright, P. (2005) </a:t>
            </a:r>
            <a:r>
              <a:rPr lang="en-GB" sz="1200" i="1" kern="1200" dirty="0">
                <a:solidFill>
                  <a:schemeClr val="tx1"/>
                </a:solidFill>
                <a:effectLst/>
                <a:latin typeface="+mn-lt"/>
                <a:ea typeface="+mn-ea"/>
                <a:cs typeface="+mn-cs"/>
              </a:rPr>
              <a:t>Human Resource management and labour productivity: does industry matter? Academy of management journal</a:t>
            </a:r>
            <a:r>
              <a:rPr lang="en-GB" sz="1200" kern="1200" dirty="0">
                <a:solidFill>
                  <a:schemeClr val="tx1"/>
                </a:solidFill>
                <a:effectLst/>
                <a:latin typeface="+mn-lt"/>
                <a:ea typeface="+mn-ea"/>
                <a:cs typeface="+mn-cs"/>
              </a:rPr>
              <a:t>. Vol 48, No 1. Pp 135-45.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Deloitte’s (2017) </a:t>
            </a:r>
            <a:r>
              <a:rPr lang="en-GB" sz="1200" i="1" kern="1200" dirty="0">
                <a:solidFill>
                  <a:schemeClr val="tx1"/>
                </a:solidFill>
                <a:effectLst/>
                <a:latin typeface="+mn-lt"/>
                <a:ea typeface="+mn-ea"/>
                <a:cs typeface="+mn-cs"/>
              </a:rPr>
              <a:t>Global Human Capital Trends Research</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20"/>
              </a:rPr>
              <a:t>https://www2.deloitte.com/content/dam/Deloitte/global/Documents/About-Deloitte/central-europe/ce-global-human-capital-trends.pdf</a:t>
            </a:r>
            <a:r>
              <a:rPr lang="en-GB" sz="1200" kern="1200" dirty="0">
                <a:solidFill>
                  <a:schemeClr val="tx1"/>
                </a:solidFill>
                <a:effectLst/>
                <a:latin typeface="+mn-lt"/>
                <a:ea typeface="+mn-ea"/>
                <a:cs typeface="+mn-cs"/>
              </a:rPr>
              <a:t>  [Accessed 20/07/20].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 </a:t>
            </a:r>
            <a:r>
              <a:rPr lang="en-GB" sz="1200" kern="1200" dirty="0" err="1">
                <a:solidFill>
                  <a:schemeClr val="tx1"/>
                </a:solidFill>
                <a:effectLst/>
                <a:latin typeface="+mn-lt"/>
                <a:ea typeface="+mn-ea"/>
                <a:cs typeface="+mn-cs"/>
              </a:rPr>
              <a:t>Dylag</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Jaworek</a:t>
            </a:r>
            <a:r>
              <a:rPr lang="en-GB" sz="1200" kern="1200" dirty="0">
                <a:solidFill>
                  <a:schemeClr val="tx1"/>
                </a:solidFill>
                <a:effectLst/>
                <a:latin typeface="+mn-lt"/>
                <a:ea typeface="+mn-ea"/>
                <a:cs typeface="+mn-cs"/>
              </a:rPr>
              <a:t>, W. </a:t>
            </a:r>
            <a:r>
              <a:rPr lang="en-GB" sz="1200" kern="1200" dirty="0" err="1">
                <a:solidFill>
                  <a:schemeClr val="tx1"/>
                </a:solidFill>
                <a:effectLst/>
                <a:latin typeface="+mn-lt"/>
                <a:ea typeface="+mn-ea"/>
                <a:cs typeface="+mn-cs"/>
              </a:rPr>
              <a:t>Karwowski</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Kozusznik</a:t>
            </a:r>
            <a:r>
              <a:rPr lang="en-GB" sz="1200" kern="1200" dirty="0">
                <a:solidFill>
                  <a:schemeClr val="tx1"/>
                </a:solidFill>
                <a:effectLst/>
                <a:latin typeface="+mn-lt"/>
                <a:ea typeface="+mn-ea"/>
                <a:cs typeface="+mn-cs"/>
              </a:rPr>
              <a:t>, T. Marek (2013). </a:t>
            </a:r>
            <a:r>
              <a:rPr lang="en-GB" sz="1200" i="1" kern="1200" dirty="0">
                <a:solidFill>
                  <a:schemeClr val="tx1"/>
                </a:solidFill>
                <a:effectLst/>
                <a:latin typeface="+mn-lt"/>
                <a:ea typeface="+mn-ea"/>
                <a:cs typeface="+mn-cs"/>
              </a:rPr>
              <a:t>Discrepancy between individual and organizational values: Occupational burnout and work engagement among white-collar workers</a:t>
            </a:r>
            <a:r>
              <a:rPr lang="en-GB" sz="1200" kern="1200" dirty="0">
                <a:solidFill>
                  <a:schemeClr val="tx1"/>
                </a:solidFill>
                <a:effectLst/>
                <a:latin typeface="+mn-lt"/>
                <a:ea typeface="+mn-ea"/>
                <a:cs typeface="+mn-cs"/>
              </a:rPr>
              <a:t>, 43, Elsevier Science, Netherlands (2013). </a:t>
            </a: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DeNisi</a:t>
            </a:r>
            <a:r>
              <a:rPr lang="en-GB" sz="1200" kern="1200" dirty="0">
                <a:solidFill>
                  <a:schemeClr val="tx1"/>
                </a:solidFill>
                <a:effectLst/>
                <a:latin typeface="+mn-lt"/>
                <a:ea typeface="+mn-ea"/>
                <a:cs typeface="+mn-cs"/>
              </a:rPr>
              <a:t>, A. and Kluger, A. (2000) Feedback effectiveness: can 360-degree appraisals be improved? Academy of Management Executive, 14 (1): 129-39. </a:t>
            </a:r>
          </a:p>
          <a:p>
            <a:r>
              <a:rPr lang="en-GB" sz="1200" kern="1200" dirty="0">
                <a:solidFill>
                  <a:schemeClr val="tx1"/>
                </a:solidFill>
                <a:effectLst/>
                <a:latin typeface="+mn-lt"/>
                <a:ea typeface="+mn-ea"/>
                <a:cs typeface="+mn-cs"/>
              </a:rPr>
              <a:t>Engage for success (2014). Available at:  </a:t>
            </a:r>
            <a:r>
              <a:rPr lang="en-GB" sz="1200" u="sng" kern="1200" dirty="0">
                <a:solidFill>
                  <a:schemeClr val="tx1"/>
                </a:solidFill>
                <a:effectLst/>
                <a:latin typeface="+mn-lt"/>
                <a:ea typeface="+mn-ea"/>
                <a:cs typeface="+mn-cs"/>
                <a:hlinkClick r:id="rId21"/>
              </a:rPr>
              <a:t>https://engageforsuccess.org/wp-content/uploads/2015/09/wellbeing-and-engagement-04June2014-Final.pdf</a:t>
            </a:r>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Farndale</a:t>
            </a:r>
            <a:r>
              <a:rPr lang="en-GB" sz="1200" kern="1200" dirty="0">
                <a:solidFill>
                  <a:schemeClr val="tx1"/>
                </a:solidFill>
                <a:effectLst/>
                <a:latin typeface="+mn-lt"/>
                <a:ea typeface="+mn-ea"/>
                <a:cs typeface="+mn-cs"/>
              </a:rPr>
              <a:t>, E. and </a:t>
            </a:r>
            <a:r>
              <a:rPr lang="en-GB" sz="1200" kern="1200" dirty="0" err="1">
                <a:solidFill>
                  <a:schemeClr val="tx1"/>
                </a:solidFill>
                <a:effectLst/>
                <a:latin typeface="+mn-lt"/>
                <a:ea typeface="+mn-ea"/>
                <a:cs typeface="+mn-cs"/>
              </a:rPr>
              <a:t>Kelliher</a:t>
            </a:r>
            <a:r>
              <a:rPr lang="en-GB" sz="1200" kern="1200" dirty="0">
                <a:solidFill>
                  <a:schemeClr val="tx1"/>
                </a:solidFill>
                <a:effectLst/>
                <a:latin typeface="+mn-lt"/>
                <a:ea typeface="+mn-ea"/>
                <a:cs typeface="+mn-cs"/>
              </a:rPr>
              <a:t>, C. (2013) Implementing Performance Appraisal: exploring the employee experience. Human Resource Management, 52 (6): 879-97.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Fletcher, C. (2004) </a:t>
            </a:r>
            <a:r>
              <a:rPr lang="en-GB" sz="1200" i="1" kern="1200" dirty="0">
                <a:solidFill>
                  <a:schemeClr val="tx1"/>
                </a:solidFill>
                <a:effectLst/>
                <a:latin typeface="+mn-lt"/>
                <a:ea typeface="+mn-ea"/>
                <a:cs typeface="+mn-cs"/>
              </a:rPr>
              <a:t>Appraisal and Feedback: Making Performance review work</a:t>
            </a:r>
            <a:r>
              <a:rPr lang="en-GB" sz="1200" kern="1200" dirty="0">
                <a:solidFill>
                  <a:schemeClr val="tx1"/>
                </a:solidFill>
                <a:effectLst/>
                <a:latin typeface="+mn-lt"/>
                <a:ea typeface="+mn-ea"/>
                <a:cs typeface="+mn-cs"/>
              </a:rPr>
              <a:t>. 3</a:t>
            </a:r>
            <a:r>
              <a:rPr lang="en-GB" sz="1200" kern="1200" baseline="30000" dirty="0">
                <a:solidFill>
                  <a:schemeClr val="tx1"/>
                </a:solidFill>
                <a:effectLst/>
                <a:latin typeface="+mn-lt"/>
                <a:ea typeface="+mn-ea"/>
                <a:cs typeface="+mn-cs"/>
              </a:rPr>
              <a:t>rd</a:t>
            </a:r>
            <a:r>
              <a:rPr lang="en-GB" sz="1200" kern="1200" dirty="0">
                <a:solidFill>
                  <a:schemeClr val="tx1"/>
                </a:solidFill>
                <a:effectLst/>
                <a:latin typeface="+mn-lt"/>
                <a:ea typeface="+mn-ea"/>
                <a:cs typeface="+mn-cs"/>
              </a:rPr>
              <a:t> ed. London: CIPD.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Gallup (2013). </a:t>
            </a:r>
            <a:r>
              <a:rPr lang="en-GB" sz="1200" i="1" kern="1200" dirty="0">
                <a:solidFill>
                  <a:schemeClr val="tx1"/>
                </a:solidFill>
                <a:effectLst/>
                <a:latin typeface="+mn-lt"/>
                <a:ea typeface="+mn-ea"/>
                <a:cs typeface="+mn-cs"/>
              </a:rPr>
              <a:t>The State of the Global Workplace – Employee engagement insights for business leaders worldwide</a:t>
            </a:r>
            <a:r>
              <a:rPr lang="en-GB" sz="1200" kern="1200" dirty="0">
                <a:solidFill>
                  <a:schemeClr val="tx1"/>
                </a:solidFill>
                <a:effectLst/>
                <a:latin typeface="+mn-lt"/>
                <a:ea typeface="+mn-ea"/>
                <a:cs typeface="+mn-cs"/>
              </a:rPr>
              <a:t>. Gallup, Washington DC.</a:t>
            </a:r>
          </a:p>
          <a:p>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Gallup (2015). The state of the American Manager. Available at: </a:t>
            </a:r>
            <a:r>
              <a:rPr lang="en-GB" sz="1200" u="sng" kern="1200" dirty="0">
                <a:solidFill>
                  <a:schemeClr val="tx1"/>
                </a:solidFill>
                <a:effectLst/>
                <a:latin typeface="+mn-lt"/>
                <a:ea typeface="+mn-ea"/>
                <a:cs typeface="+mn-cs"/>
                <a:hlinkClick r:id="rId22"/>
              </a:rPr>
              <a:t>https://www.gallup.com/services/182138/state-american-manager.aspx</a:t>
            </a:r>
            <a:r>
              <a:rPr lang="en-GB" sz="1200" kern="1200" dirty="0">
                <a:solidFill>
                  <a:schemeClr val="tx1"/>
                </a:solidFill>
                <a:effectLst/>
                <a:latin typeface="+mn-lt"/>
                <a:ea typeface="+mn-ea"/>
                <a:cs typeface="+mn-cs"/>
              </a:rPr>
              <a:t> . Accessed 5 August 2020.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Gallup Q12 Index: Gallup has identified 12 core elements - the Q12 - that link powerfully to key business outcomes. Available at: </a:t>
            </a:r>
            <a:r>
              <a:rPr lang="en-GB" sz="1200" u="sng" kern="1200" dirty="0">
                <a:solidFill>
                  <a:schemeClr val="tx1"/>
                </a:solidFill>
                <a:effectLst/>
                <a:latin typeface="+mn-lt"/>
                <a:ea typeface="+mn-ea"/>
                <a:cs typeface="+mn-cs"/>
                <a:hlinkClick r:id="rId23"/>
              </a:rPr>
              <a:t>https://www.goalbusters.net/uploads/2/2/0/4/22040464/gallup_q12.pdf</a:t>
            </a:r>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Gilliland, S.W. (1993) </a:t>
            </a:r>
            <a:r>
              <a:rPr lang="en-GB" sz="1200" i="1" kern="1200" dirty="0">
                <a:solidFill>
                  <a:schemeClr val="tx1"/>
                </a:solidFill>
                <a:effectLst/>
                <a:latin typeface="+mn-lt"/>
                <a:ea typeface="+mn-ea"/>
                <a:cs typeface="+mn-cs"/>
              </a:rPr>
              <a:t>The perceived fairness of selection systems: an organisational justice perspective.</a:t>
            </a:r>
            <a:r>
              <a:rPr lang="en-GB" sz="1200" kern="1200" dirty="0">
                <a:solidFill>
                  <a:schemeClr val="tx1"/>
                </a:solidFill>
                <a:effectLst/>
                <a:latin typeface="+mn-lt"/>
                <a:ea typeface="+mn-ea"/>
                <a:cs typeface="+mn-cs"/>
              </a:rPr>
              <a:t> Academy of Management review, 18: 694-734.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GROEN, B.A.C., WILDEROM, C.P.M. and WOUTERS, M.J.F. (2017) </a:t>
            </a:r>
            <a:r>
              <a:rPr lang="en-GB" sz="1200" i="1" kern="1200" dirty="0">
                <a:solidFill>
                  <a:schemeClr val="tx1"/>
                </a:solidFill>
                <a:effectLst/>
                <a:latin typeface="+mn-lt"/>
                <a:ea typeface="+mn-ea"/>
                <a:cs typeface="+mn-cs"/>
              </a:rPr>
              <a:t>High job performance through co-developing performance measures with employees. Human Resource Management</a:t>
            </a:r>
            <a:r>
              <a:rPr lang="en-GB" sz="1200" kern="1200" dirty="0">
                <a:solidFill>
                  <a:schemeClr val="tx1"/>
                </a:solidFill>
                <a:effectLst/>
                <a:latin typeface="+mn-lt"/>
                <a:ea typeface="+mn-ea"/>
                <a:cs typeface="+mn-cs"/>
              </a:rPr>
              <a:t>. Vol 56, No 1, January-February. pp111-132. Reviewed in </a:t>
            </a:r>
            <a:r>
              <a:rPr lang="en-GB" sz="1200" i="1" kern="1200" dirty="0">
                <a:solidFill>
                  <a:schemeClr val="tx1"/>
                </a:solidFill>
                <a:effectLst/>
                <a:latin typeface="+mn-lt"/>
                <a:ea typeface="+mn-ea"/>
                <a:cs typeface="+mn-cs"/>
              </a:rPr>
              <a:t>In a Nutshell</a:t>
            </a:r>
            <a:r>
              <a:rPr lang="en-GB" sz="1200" kern="1200" dirty="0">
                <a:solidFill>
                  <a:schemeClr val="tx1"/>
                </a:solidFill>
                <a:effectLst/>
                <a:latin typeface="+mn-lt"/>
                <a:ea typeface="+mn-ea"/>
                <a:cs typeface="+mn-cs"/>
              </a:rPr>
              <a: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Guest, D. (2011) </a:t>
            </a:r>
            <a:r>
              <a:rPr lang="en-GB" sz="1200" i="1" kern="1200" dirty="0">
                <a:solidFill>
                  <a:schemeClr val="tx1"/>
                </a:solidFill>
                <a:effectLst/>
                <a:latin typeface="+mn-lt"/>
                <a:ea typeface="+mn-ea"/>
                <a:cs typeface="+mn-cs"/>
              </a:rPr>
              <a:t>Human Resource management and performance: still searching for some answers.</a:t>
            </a:r>
            <a:r>
              <a:rPr lang="en-GB" sz="1200" kern="1200" dirty="0">
                <a:solidFill>
                  <a:schemeClr val="tx1"/>
                </a:solidFill>
                <a:effectLst/>
                <a:latin typeface="+mn-lt"/>
                <a:ea typeface="+mn-ea"/>
                <a:cs typeface="+mn-cs"/>
              </a:rPr>
              <a:t> Human Resource Management Journal, 21 (1): 3-13.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Harter, J., Schmidt, F.L. and Hayes, T. L. (2002) </a:t>
            </a:r>
            <a:r>
              <a:rPr lang="en-GB" sz="1200" i="1" kern="1200" dirty="0">
                <a:solidFill>
                  <a:schemeClr val="tx1"/>
                </a:solidFill>
                <a:effectLst/>
                <a:latin typeface="+mn-lt"/>
                <a:ea typeface="+mn-ea"/>
                <a:cs typeface="+mn-cs"/>
              </a:rPr>
              <a:t>Business-unit-level relationship between employee satisfaction, employee engagement and business outcomes a meta-analysis.</a:t>
            </a:r>
            <a:r>
              <a:rPr lang="en-GB" sz="1200" kern="1200" dirty="0">
                <a:solidFill>
                  <a:schemeClr val="tx1"/>
                </a:solidFill>
                <a:effectLst/>
                <a:latin typeface="+mn-lt"/>
                <a:ea typeface="+mn-ea"/>
                <a:cs typeface="+mn-cs"/>
              </a:rPr>
              <a:t> Journal of applied Psychology. Vol 87, No 2.pp268-79. </a:t>
            </a:r>
          </a:p>
          <a:p>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Huselid</a:t>
            </a:r>
            <a:r>
              <a:rPr lang="en-GB" sz="1200" kern="1200" dirty="0">
                <a:solidFill>
                  <a:schemeClr val="tx1"/>
                </a:solidFill>
                <a:effectLst/>
                <a:latin typeface="+mn-lt"/>
                <a:ea typeface="+mn-ea"/>
                <a:cs typeface="+mn-cs"/>
              </a:rPr>
              <a:t>, M.A. (1995) </a:t>
            </a:r>
            <a:r>
              <a:rPr lang="en-GB" sz="1200" i="1" kern="1200" dirty="0">
                <a:solidFill>
                  <a:schemeClr val="tx1"/>
                </a:solidFill>
                <a:effectLst/>
                <a:latin typeface="+mn-lt"/>
                <a:ea typeface="+mn-ea"/>
                <a:cs typeface="+mn-cs"/>
              </a:rPr>
              <a:t>The impact of human resource management practice on turnover, productivity and corporate financial performance</a:t>
            </a:r>
            <a:r>
              <a:rPr lang="en-GB" sz="1200" kern="1200" dirty="0">
                <a:solidFill>
                  <a:schemeClr val="tx1"/>
                </a:solidFill>
                <a:effectLst/>
                <a:latin typeface="+mn-lt"/>
                <a:ea typeface="+mn-ea"/>
                <a:cs typeface="+mn-cs"/>
              </a:rPr>
              <a:t>. Academy of Management Journal. Vol 38. Pp635-672. </a:t>
            </a: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Herzberg, F. (1968) </a:t>
            </a:r>
            <a:r>
              <a:rPr lang="en-US" sz="1200" i="1" kern="1200" dirty="0">
                <a:solidFill>
                  <a:schemeClr val="tx1"/>
                </a:solidFill>
                <a:effectLst/>
                <a:latin typeface="+mn-lt"/>
                <a:ea typeface="+mn-ea"/>
                <a:cs typeface="+mn-cs"/>
              </a:rPr>
              <a:t>One more time: how do you motivate your employees?</a:t>
            </a:r>
            <a:r>
              <a:rPr lang="en-US" sz="1200" kern="1200" dirty="0">
                <a:solidFill>
                  <a:schemeClr val="tx1"/>
                </a:solidFill>
                <a:effectLst/>
                <a:latin typeface="+mn-lt"/>
                <a:ea typeface="+mn-ea"/>
                <a:cs typeface="+mn-cs"/>
              </a:rPr>
              <a:t> Harvard Business Review. January-February. Pp109-120.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Herzberg, F., </a:t>
            </a:r>
            <a:r>
              <a:rPr lang="en-GB" sz="1200" kern="1200" dirty="0" err="1">
                <a:solidFill>
                  <a:schemeClr val="tx1"/>
                </a:solidFill>
                <a:effectLst/>
                <a:latin typeface="+mn-lt"/>
                <a:ea typeface="+mn-ea"/>
                <a:cs typeface="+mn-cs"/>
              </a:rPr>
              <a:t>Mausner</a:t>
            </a:r>
            <a:r>
              <a:rPr lang="en-GB" sz="1200" kern="1200" dirty="0">
                <a:solidFill>
                  <a:schemeClr val="tx1"/>
                </a:solidFill>
                <a:effectLst/>
                <a:latin typeface="+mn-lt"/>
                <a:ea typeface="+mn-ea"/>
                <a:cs typeface="+mn-cs"/>
              </a:rPr>
              <a:t>, B., &amp; Snyderman, B. (1959). </a:t>
            </a:r>
            <a:r>
              <a:rPr lang="en-GB" sz="1200" i="1" kern="1200" dirty="0">
                <a:solidFill>
                  <a:schemeClr val="tx1"/>
                </a:solidFill>
                <a:effectLst/>
                <a:latin typeface="+mn-lt"/>
                <a:ea typeface="+mn-ea"/>
                <a:cs typeface="+mn-cs"/>
              </a:rPr>
              <a:t>The motivation to work</a:t>
            </a:r>
            <a:r>
              <a:rPr lang="en-GB" sz="1200" kern="1200" dirty="0">
                <a:solidFill>
                  <a:schemeClr val="tx1"/>
                </a:solidFill>
                <a:effectLst/>
                <a:latin typeface="+mn-lt"/>
                <a:ea typeface="+mn-ea"/>
                <a:cs typeface="+mn-cs"/>
              </a:rPr>
              <a:t> (2nd ed.). John Wiley. by F Herzberg.</a:t>
            </a:r>
          </a:p>
          <a:p>
            <a:r>
              <a:rPr lang="en-US" sz="1200" kern="1200" dirty="0">
                <a:solidFill>
                  <a:schemeClr val="tx1"/>
                </a:solidFill>
                <a:effectLst/>
                <a:latin typeface="+mn-lt"/>
                <a:ea typeface="+mn-ea"/>
                <a:cs typeface="+mn-cs"/>
              </a:rPr>
              <a:t>HR Central (2018) </a:t>
            </a:r>
            <a:r>
              <a:rPr lang="en-US" sz="1200" i="1" kern="1200" dirty="0">
                <a:solidFill>
                  <a:schemeClr val="tx1"/>
                </a:solidFill>
                <a:effectLst/>
                <a:latin typeface="+mn-lt"/>
                <a:ea typeface="+mn-ea"/>
                <a:cs typeface="+mn-cs"/>
              </a:rPr>
              <a:t>Employee Relations: </a:t>
            </a:r>
            <a:r>
              <a:rPr lang="en-AU" sz="1200" i="1" kern="1200" dirty="0">
                <a:solidFill>
                  <a:schemeClr val="tx1"/>
                </a:solidFill>
                <a:effectLst/>
                <a:latin typeface="+mn-lt"/>
                <a:ea typeface="+mn-ea"/>
                <a:cs typeface="+mn-cs"/>
              </a:rPr>
              <a:t>The Importance of Feedback in the Workplace</a:t>
            </a:r>
            <a:r>
              <a:rPr lang="en-AU" sz="1200" kern="1200" dirty="0">
                <a:solidFill>
                  <a:schemeClr val="tx1"/>
                </a:solidFill>
                <a:effectLst/>
                <a:latin typeface="+mn-lt"/>
                <a:ea typeface="+mn-ea"/>
                <a:cs typeface="+mn-cs"/>
              </a:rPr>
              <a:t>. Available at: </a:t>
            </a:r>
            <a:r>
              <a:rPr lang="en-AU" sz="1200" u="sng" kern="1200" dirty="0">
                <a:solidFill>
                  <a:schemeClr val="tx1"/>
                </a:solidFill>
                <a:effectLst/>
                <a:latin typeface="+mn-lt"/>
                <a:ea typeface="+mn-ea"/>
                <a:cs typeface="+mn-cs"/>
                <a:hlinkClick r:id="rId24"/>
              </a:rPr>
              <a:t>https://hrcentral.com.au/blog/feedback/</a:t>
            </a:r>
            <a:r>
              <a:rPr lang="en-AU"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Jamrog</a:t>
            </a:r>
            <a:r>
              <a:rPr lang="en-GB" sz="1200" kern="1200" dirty="0">
                <a:solidFill>
                  <a:schemeClr val="tx1"/>
                </a:solidFill>
                <a:effectLst/>
                <a:latin typeface="+mn-lt"/>
                <a:ea typeface="+mn-ea"/>
                <a:cs typeface="+mn-cs"/>
              </a:rPr>
              <a:t>, J.J., Vickers, M., Overholt, M.H and Morrison, C.L (2008) </a:t>
            </a:r>
            <a:r>
              <a:rPr lang="en-GB" sz="1200" i="1" kern="1200" dirty="0">
                <a:solidFill>
                  <a:schemeClr val="tx1"/>
                </a:solidFill>
                <a:effectLst/>
                <a:latin typeface="+mn-lt"/>
                <a:ea typeface="+mn-ea"/>
                <a:cs typeface="+mn-cs"/>
              </a:rPr>
              <a:t>High Performance Organisations: finding the elements of excellence</a:t>
            </a:r>
            <a:r>
              <a:rPr lang="en-GB" sz="1200" kern="1200" dirty="0">
                <a:solidFill>
                  <a:schemeClr val="tx1"/>
                </a:solidFill>
                <a:effectLst/>
                <a:latin typeface="+mn-lt"/>
                <a:ea typeface="+mn-ea"/>
                <a:cs typeface="+mn-cs"/>
              </a:rPr>
              <a:t>. People and Strategy, The Human Resource Planning Society Journal. Vol 31, No 1. Pp29-38.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Judge TA, </a:t>
            </a:r>
            <a:r>
              <a:rPr lang="en-GB" sz="1200" kern="1200" dirty="0" err="1">
                <a:solidFill>
                  <a:schemeClr val="tx1"/>
                </a:solidFill>
                <a:effectLst/>
                <a:latin typeface="+mn-lt"/>
                <a:ea typeface="+mn-ea"/>
                <a:cs typeface="+mn-cs"/>
              </a:rPr>
              <a:t>Thoresen</a:t>
            </a:r>
            <a:r>
              <a:rPr lang="en-GB" sz="1200" kern="1200" dirty="0">
                <a:solidFill>
                  <a:schemeClr val="tx1"/>
                </a:solidFill>
                <a:effectLst/>
                <a:latin typeface="+mn-lt"/>
                <a:ea typeface="+mn-ea"/>
                <a:cs typeface="+mn-cs"/>
              </a:rPr>
              <a:t> CJ, Bono JE and Patten GK (2001) “</a:t>
            </a:r>
            <a:r>
              <a:rPr lang="en-GB" sz="1200" i="1" kern="1200" dirty="0">
                <a:solidFill>
                  <a:schemeClr val="tx1"/>
                </a:solidFill>
                <a:effectLst/>
                <a:latin typeface="+mn-lt"/>
                <a:ea typeface="+mn-ea"/>
                <a:cs typeface="+mn-cs"/>
              </a:rPr>
              <a:t>The job satisfaction–job performance relationship: A qualitative and quantitative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Psychological Bulletin </a:t>
            </a:r>
            <a:r>
              <a:rPr lang="en-GB" sz="1200" kern="1200" dirty="0">
                <a:solidFill>
                  <a:schemeClr val="tx1"/>
                </a:solidFill>
                <a:effectLst/>
                <a:latin typeface="+mn-lt"/>
                <a:ea typeface="+mn-ea"/>
                <a:cs typeface="+mn-cs"/>
              </a:rPr>
              <a:t>127(3): 376–407.  </a:t>
            </a:r>
          </a:p>
          <a:p>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Lighthouse: </a:t>
            </a:r>
            <a:r>
              <a:rPr lang="en-US" sz="1200" i="1" kern="1200" dirty="0">
                <a:solidFill>
                  <a:schemeClr val="tx1"/>
                </a:solidFill>
                <a:effectLst/>
                <a:latin typeface="+mn-lt"/>
                <a:ea typeface="+mn-ea"/>
                <a:cs typeface="+mn-cs"/>
              </a:rPr>
              <a:t>Why People Leave Managers, not Companies (and what to do about it).</a:t>
            </a:r>
            <a:r>
              <a:rPr lang="en-US" sz="1200" kern="1200" dirty="0">
                <a:solidFill>
                  <a:schemeClr val="tx1"/>
                </a:solidFill>
                <a:effectLst/>
                <a:latin typeface="+mn-lt"/>
                <a:ea typeface="+mn-ea"/>
                <a:cs typeface="+mn-cs"/>
              </a:rPr>
              <a:t> Available at:</a:t>
            </a:r>
            <a:r>
              <a:rPr lang="en-US" sz="1200" u="sng" kern="1200" dirty="0">
                <a:solidFill>
                  <a:schemeClr val="tx1"/>
                </a:solidFill>
                <a:effectLst/>
                <a:latin typeface="+mn-lt"/>
                <a:ea typeface="+mn-ea"/>
                <a:cs typeface="+mn-cs"/>
              </a:rPr>
              <a:t> </a:t>
            </a:r>
            <a:r>
              <a:rPr lang="en-GB" sz="1200" u="sng" kern="1200" dirty="0">
                <a:solidFill>
                  <a:schemeClr val="tx1"/>
                </a:solidFill>
                <a:effectLst/>
                <a:latin typeface="+mn-lt"/>
                <a:ea typeface="+mn-ea"/>
                <a:cs typeface="+mn-cs"/>
                <a:hlinkClick r:id="rId25"/>
              </a:rPr>
              <a:t>https://getlighthouse.com/blog/people-leave-managers-not-companies/</a:t>
            </a:r>
            <a:r>
              <a:rPr lang="en-GB" sz="1200" kern="1200" dirty="0">
                <a:solidFill>
                  <a:schemeClr val="tx1"/>
                </a:solidFill>
                <a:effectLst/>
                <a:latin typeface="+mn-lt"/>
                <a:ea typeface="+mn-ea"/>
                <a:cs typeface="+mn-cs"/>
              </a:rPr>
              <a:t>  Accessed 5 August 2020.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Longenecker, C.O., Sims, H.P., &amp; </a:t>
            </a:r>
            <a:r>
              <a:rPr lang="en-GB" sz="1200" kern="1200" dirty="0" err="1">
                <a:solidFill>
                  <a:schemeClr val="tx1"/>
                </a:solidFill>
                <a:effectLst/>
                <a:latin typeface="+mn-lt"/>
                <a:ea typeface="+mn-ea"/>
                <a:cs typeface="+mn-cs"/>
              </a:rPr>
              <a:t>Gioia</a:t>
            </a:r>
            <a:r>
              <a:rPr lang="en-GB" sz="1200" kern="1200" dirty="0">
                <a:solidFill>
                  <a:schemeClr val="tx1"/>
                </a:solidFill>
                <a:effectLst/>
                <a:latin typeface="+mn-lt"/>
                <a:ea typeface="+mn-ea"/>
                <a:cs typeface="+mn-cs"/>
              </a:rPr>
              <a:t>, D.A. (1987). </a:t>
            </a:r>
            <a:r>
              <a:rPr lang="en-GB" sz="1200" i="1" kern="1200" dirty="0">
                <a:solidFill>
                  <a:schemeClr val="tx1"/>
                </a:solidFill>
                <a:effectLst/>
                <a:latin typeface="+mn-lt"/>
                <a:ea typeface="+mn-ea"/>
                <a:cs typeface="+mn-cs"/>
              </a:rPr>
              <a:t>Behind the mask: The politics of employee appraisal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The Academy of Management Executive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(3), 183–193. http://dx.doi.org/10.5465/AME.1992.4274393</a:t>
            </a:r>
          </a:p>
          <a:p>
            <a:endParaRPr lang="en-GB" sz="1200" u="none" strike="noStrike"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Keating , </a:t>
            </a:r>
            <a:r>
              <a:rPr lang="en-US" sz="1200" kern="1200" cap="all" dirty="0">
                <a:solidFill>
                  <a:schemeClr val="tx1"/>
                </a:solidFill>
                <a:effectLst/>
                <a:latin typeface="+mn-lt"/>
                <a:ea typeface="+mn-ea"/>
                <a:cs typeface="+mn-cs"/>
              </a:rPr>
              <a:t>E (2015)</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How to motivate your staff</a:t>
            </a:r>
            <a:r>
              <a:rPr lang="en-US" sz="1200" kern="1200" dirty="0">
                <a:solidFill>
                  <a:schemeClr val="tx1"/>
                </a:solidFill>
                <a:effectLst/>
                <a:latin typeface="+mn-lt"/>
                <a:ea typeface="+mn-ea"/>
                <a:cs typeface="+mn-cs"/>
              </a:rPr>
              <a:t>: Top tips from Daniel Pink. Available at: </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hlinkClick r:id="rId26"/>
              </a:rPr>
              <a:t>https://www.smartcompany.com.au/people-human-resources/leadership/how-to-motivate-your-staff-top-tips-from-daniel-pink/</a:t>
            </a:r>
            <a:r>
              <a:rPr lang="en-GB" sz="1200" kern="1200" dirty="0">
                <a:solidFill>
                  <a:schemeClr val="tx1"/>
                </a:solidFill>
                <a:effectLst/>
                <a:latin typeface="+mn-lt"/>
                <a:ea typeface="+mn-ea"/>
                <a:cs typeface="+mn-cs"/>
              </a:rPr>
              <a:t> Accessed 5 August 2020.</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Kluger, A. N. and Nir, D. (2009) </a:t>
            </a:r>
            <a:r>
              <a:rPr lang="en-GB" sz="1200" i="1" kern="1200" dirty="0">
                <a:solidFill>
                  <a:schemeClr val="tx1"/>
                </a:solidFill>
                <a:effectLst/>
                <a:latin typeface="+mn-lt"/>
                <a:ea typeface="+mn-ea"/>
                <a:cs typeface="+mn-cs"/>
              </a:rPr>
              <a:t>The feedforward interview</a:t>
            </a:r>
            <a:r>
              <a:rPr lang="en-GB" sz="1200" kern="1200" dirty="0">
                <a:solidFill>
                  <a:schemeClr val="tx1"/>
                </a:solidFill>
                <a:effectLst/>
                <a:latin typeface="+mn-lt"/>
                <a:ea typeface="+mn-ea"/>
                <a:cs typeface="+mn-cs"/>
              </a:rPr>
              <a:t>. Human resource Management Review, 20:235-46.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Locke, G. and Latham, E. (2009) </a:t>
            </a:r>
            <a:r>
              <a:rPr lang="en-GB" sz="1200" i="1" kern="1200" dirty="0">
                <a:solidFill>
                  <a:schemeClr val="tx1"/>
                </a:solidFill>
                <a:effectLst/>
                <a:latin typeface="+mn-lt"/>
                <a:ea typeface="+mn-ea"/>
                <a:cs typeface="+mn-cs"/>
              </a:rPr>
              <a:t>Has goal setting gone wild, or have its attackers abandoned good scholarship? </a:t>
            </a:r>
            <a:r>
              <a:rPr lang="en-GB" sz="1200" kern="1200" dirty="0">
                <a:solidFill>
                  <a:schemeClr val="tx1"/>
                </a:solidFill>
                <a:effectLst/>
                <a:latin typeface="+mn-lt"/>
                <a:ea typeface="+mn-ea"/>
                <a:cs typeface="+mn-cs"/>
              </a:rPr>
              <a:t>Academy of Management, February: 17-23.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Luthans, F and Yousef, C.M. (2004). </a:t>
            </a:r>
            <a:r>
              <a:rPr lang="en-GB" sz="1200" i="1" kern="1200" dirty="0">
                <a:solidFill>
                  <a:schemeClr val="tx1"/>
                </a:solidFill>
                <a:effectLst/>
                <a:latin typeface="+mn-lt"/>
                <a:ea typeface="+mn-ea"/>
                <a:cs typeface="+mn-cs"/>
              </a:rPr>
              <a:t>Human, Social, and Now Positive Psychological Capital Management: Investing in People for Competitive Advantage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Organizational Dynamics, 33</a:t>
            </a:r>
            <a:r>
              <a:rPr lang="en-GB" sz="1200" kern="1200" dirty="0">
                <a:solidFill>
                  <a:schemeClr val="tx1"/>
                </a:solidFill>
                <a:effectLst/>
                <a:latin typeface="+mn-lt"/>
                <a:ea typeface="+mn-ea"/>
                <a:cs typeface="+mn-cs"/>
              </a:rPr>
              <a:t> (2), 143–160. </a:t>
            </a:r>
            <a:r>
              <a:rPr lang="en-GB" sz="1200" u="sng" kern="1200" dirty="0">
                <a:solidFill>
                  <a:schemeClr val="tx1"/>
                </a:solidFill>
                <a:effectLst/>
                <a:latin typeface="+mn-lt"/>
                <a:ea typeface="+mn-ea"/>
                <a:cs typeface="+mn-cs"/>
                <a:hlinkClick r:id="rId27"/>
              </a:rPr>
              <a:t>http://dx.doi.org/10.1016/j.orgdyn.2004.01.003</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Lyubmirsky</a:t>
            </a:r>
            <a:r>
              <a:rPr lang="en-GB" sz="1200" kern="1200" dirty="0">
                <a:solidFill>
                  <a:schemeClr val="tx1"/>
                </a:solidFill>
                <a:effectLst/>
                <a:latin typeface="+mn-lt"/>
                <a:ea typeface="+mn-ea"/>
                <a:cs typeface="+mn-cs"/>
              </a:rPr>
              <a:t> S, King L and Diener E (2005) “</a:t>
            </a:r>
            <a:r>
              <a:rPr lang="en-GB" sz="1200" i="1" kern="1200" dirty="0">
                <a:solidFill>
                  <a:schemeClr val="tx1"/>
                </a:solidFill>
                <a:effectLst/>
                <a:latin typeface="+mn-lt"/>
                <a:ea typeface="+mn-ea"/>
                <a:cs typeface="+mn-cs"/>
              </a:rPr>
              <a:t>The benefits of frequent positive affect: does happiness lead to success?”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Psychological Bulletin</a:t>
            </a:r>
            <a:r>
              <a:rPr lang="en-GB" sz="1200" kern="1200" dirty="0">
                <a:solidFill>
                  <a:schemeClr val="tx1"/>
                </a:solidFill>
                <a:effectLst/>
                <a:latin typeface="+mn-lt"/>
                <a:ea typeface="+mn-ea"/>
                <a:cs typeface="+mn-cs"/>
              </a:rPr>
              <a:t>, 131, 6: 803-855.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Mayhew, R. (1995) </a:t>
            </a:r>
            <a:r>
              <a:rPr lang="en-GB" sz="1200" i="1" kern="1200" dirty="0">
                <a:solidFill>
                  <a:schemeClr val="tx1"/>
                </a:solidFill>
                <a:effectLst/>
                <a:latin typeface="+mn-lt"/>
                <a:ea typeface="+mn-ea"/>
                <a:cs typeface="+mn-cs"/>
              </a:rPr>
              <a:t>Why Should HR &amp; Line Managers Work Together? </a:t>
            </a:r>
            <a:r>
              <a:rPr lang="en-GB" sz="1200" kern="1200" dirty="0">
                <a:solidFill>
                  <a:schemeClr val="tx1"/>
                </a:solidFill>
                <a:effectLst/>
                <a:latin typeface="+mn-lt"/>
                <a:ea typeface="+mn-ea"/>
                <a:cs typeface="+mn-cs"/>
              </a:rPr>
              <a:t>Available at: </a:t>
            </a:r>
          </a:p>
          <a:p>
            <a:r>
              <a:rPr lang="en-GB" sz="1200" u="sng" kern="1200" dirty="0">
                <a:solidFill>
                  <a:schemeClr val="tx1"/>
                </a:solidFill>
                <a:effectLst/>
                <a:latin typeface="+mn-lt"/>
                <a:ea typeface="+mn-ea"/>
                <a:cs typeface="+mn-cs"/>
                <a:hlinkClick r:id="rId28"/>
              </a:rPr>
              <a:t>https://smallbusiness.chron.com/should-hr-line-managers-work-together-10377.html</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Mayhew, Ruth (2011). </a:t>
            </a:r>
            <a:r>
              <a:rPr lang="en-GB" sz="1200" i="1" kern="1200" dirty="0">
                <a:solidFill>
                  <a:schemeClr val="tx1"/>
                </a:solidFill>
                <a:effectLst/>
                <a:latin typeface="+mn-lt"/>
                <a:ea typeface="+mn-ea"/>
                <a:cs typeface="+mn-cs"/>
              </a:rPr>
              <a:t>Objectives of an annual performance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EHow</a:t>
            </a:r>
            <a:r>
              <a:rPr lang="en-GB" sz="1200" kern="1200" dirty="0">
                <a:solidFill>
                  <a:schemeClr val="tx1"/>
                </a:solidFill>
                <a:effectLst/>
                <a:latin typeface="+mn-lt"/>
                <a:ea typeface="+mn-ea"/>
                <a:cs typeface="+mn-cs"/>
              </a:rPr>
              <a:t>, Retrieved February 9, 2011. Available at: </a:t>
            </a:r>
          </a:p>
          <a:p>
            <a:r>
              <a:rPr lang="en-GB" sz="1200" u="sng" kern="1200" dirty="0">
                <a:solidFill>
                  <a:schemeClr val="tx1"/>
                </a:solidFill>
                <a:effectLst/>
                <a:latin typeface="+mn-lt"/>
                <a:ea typeface="+mn-ea"/>
                <a:cs typeface="+mn-cs"/>
                <a:hlinkClick r:id="rId29"/>
              </a:rPr>
              <a:t>http://www.ehow.com/info_7756080_objectives-annual- performance-review.html</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Marchington, M. and Wilkinson, A. (2012) </a:t>
            </a:r>
            <a:r>
              <a:rPr lang="en-GB" sz="1200" i="1" kern="1200" dirty="0">
                <a:solidFill>
                  <a:schemeClr val="tx1"/>
                </a:solidFill>
                <a:effectLst/>
                <a:latin typeface="+mn-lt"/>
                <a:ea typeface="+mn-ea"/>
                <a:cs typeface="+mn-cs"/>
              </a:rPr>
              <a:t>Human Resource management at work: people management and development</a:t>
            </a:r>
            <a:r>
              <a:rPr lang="en-GB" sz="1200" kern="1200" dirty="0">
                <a:solidFill>
                  <a:schemeClr val="tx1"/>
                </a:solidFill>
                <a:effectLst/>
                <a:latin typeface="+mn-lt"/>
                <a:ea typeface="+mn-ea"/>
                <a:cs typeface="+mn-cs"/>
              </a:rPr>
              <a:t>. 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edition. London. CIPD.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Marchington M. Wilkinson, A. Donnelly, R. and </a:t>
            </a:r>
            <a:r>
              <a:rPr lang="en-GB" sz="1200" kern="1200" dirty="0" err="1">
                <a:solidFill>
                  <a:schemeClr val="tx1"/>
                </a:solidFill>
                <a:effectLst/>
                <a:latin typeface="+mn-lt"/>
                <a:ea typeface="+mn-ea"/>
                <a:cs typeface="+mn-cs"/>
              </a:rPr>
              <a:t>Kynighou</a:t>
            </a:r>
            <a:r>
              <a:rPr lang="en-GB" sz="1200" kern="1200" dirty="0">
                <a:solidFill>
                  <a:schemeClr val="tx1"/>
                </a:solidFill>
                <a:effectLst/>
                <a:latin typeface="+mn-lt"/>
                <a:ea typeface="+mn-ea"/>
                <a:cs typeface="+mn-cs"/>
              </a:rPr>
              <a:t>, A. (2016) </a:t>
            </a:r>
            <a:r>
              <a:rPr lang="en-GB" sz="1200" i="1" kern="1200" dirty="0">
                <a:solidFill>
                  <a:schemeClr val="tx1"/>
                </a:solidFill>
                <a:effectLst/>
                <a:latin typeface="+mn-lt"/>
                <a:ea typeface="+mn-ea"/>
                <a:cs typeface="+mn-cs"/>
              </a:rPr>
              <a:t>Human Resource Management at Work,</a:t>
            </a:r>
            <a:r>
              <a:rPr lang="en-GB" sz="1200" kern="1200" dirty="0">
                <a:solidFill>
                  <a:schemeClr val="tx1"/>
                </a:solidFill>
                <a:effectLst/>
                <a:latin typeface="+mn-lt"/>
                <a:ea typeface="+mn-ea"/>
                <a:cs typeface="+mn-cs"/>
              </a:rPr>
              <a:t> (6th ed). London: CIPD.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McClean, E. and Collins, C (2011) </a:t>
            </a:r>
            <a:r>
              <a:rPr lang="en-GB" sz="1200" i="1" kern="1200" dirty="0">
                <a:solidFill>
                  <a:schemeClr val="tx1"/>
                </a:solidFill>
                <a:effectLst/>
                <a:latin typeface="+mn-lt"/>
                <a:ea typeface="+mn-ea"/>
                <a:cs typeface="+mn-cs"/>
              </a:rPr>
              <a:t>High Commitment HR practices, employee effort, and firm performance: Investing in the effects of HR practices across employee groups within professional service firms.</a:t>
            </a:r>
            <a:r>
              <a:rPr lang="en-GB" sz="1200" kern="1200" dirty="0">
                <a:solidFill>
                  <a:schemeClr val="tx1"/>
                </a:solidFill>
                <a:effectLst/>
                <a:latin typeface="+mn-lt"/>
                <a:ea typeface="+mn-ea"/>
                <a:cs typeface="+mn-cs"/>
              </a:rPr>
              <a:t> Human Resource Management. Vol 50, No 3. PP341-363.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McGregor, D. (1957) </a:t>
            </a:r>
            <a:r>
              <a:rPr lang="en-GB" sz="1200" i="1" kern="1200" dirty="0">
                <a:solidFill>
                  <a:schemeClr val="tx1"/>
                </a:solidFill>
                <a:effectLst/>
                <a:latin typeface="+mn-lt"/>
                <a:ea typeface="+mn-ea"/>
                <a:cs typeface="+mn-cs"/>
              </a:rPr>
              <a:t>An uneasy look at performance appraisal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Havard</a:t>
            </a:r>
            <a:r>
              <a:rPr lang="en-GB" sz="1200" kern="1200" dirty="0">
                <a:solidFill>
                  <a:schemeClr val="tx1"/>
                </a:solidFill>
                <a:effectLst/>
                <a:latin typeface="+mn-lt"/>
                <a:ea typeface="+mn-ea"/>
                <a:cs typeface="+mn-cs"/>
              </a:rPr>
              <a:t> Business Review, 35 (3): 89-94.  </a:t>
            </a:r>
          </a:p>
          <a:p>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Momtazian</a:t>
            </a:r>
            <a:r>
              <a:rPr lang="en-GB" sz="1200" kern="1200" dirty="0">
                <a:solidFill>
                  <a:schemeClr val="tx1"/>
                </a:solidFill>
                <a:effectLst/>
                <a:latin typeface="+mn-lt"/>
                <a:ea typeface="+mn-ea"/>
                <a:cs typeface="+mn-cs"/>
              </a:rPr>
              <a:t>, M., (2016) Expert 360: </a:t>
            </a:r>
            <a:r>
              <a:rPr lang="en-GB" sz="1200" i="1" kern="1200" dirty="0">
                <a:solidFill>
                  <a:schemeClr val="tx1"/>
                </a:solidFill>
                <a:effectLst/>
                <a:latin typeface="+mn-lt"/>
                <a:ea typeface="+mn-ea"/>
                <a:cs typeface="+mn-cs"/>
              </a:rPr>
              <a:t>What is Talent Management and Why is It Important?</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30"/>
              </a:rPr>
              <a:t>https://expert360.com/resources/articles/talent-management-important</a:t>
            </a:r>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Oswald, A. J., Proto, E. and </a:t>
            </a:r>
            <a:r>
              <a:rPr lang="en-GB" sz="1200" kern="1200" dirty="0" err="1">
                <a:solidFill>
                  <a:schemeClr val="tx1"/>
                </a:solidFill>
                <a:effectLst/>
                <a:latin typeface="+mn-lt"/>
                <a:ea typeface="+mn-ea"/>
                <a:cs typeface="+mn-cs"/>
              </a:rPr>
              <a:t>Sgroi</a:t>
            </a:r>
            <a:r>
              <a:rPr lang="en-GB" sz="1200" kern="1200" dirty="0">
                <a:solidFill>
                  <a:schemeClr val="tx1"/>
                </a:solidFill>
                <a:effectLst/>
                <a:latin typeface="+mn-lt"/>
                <a:ea typeface="+mn-ea"/>
                <a:cs typeface="+mn-cs"/>
              </a:rPr>
              <a:t>, D. (2014) </a:t>
            </a:r>
            <a:r>
              <a:rPr lang="en-GB" sz="1200" i="1" kern="1200" dirty="0">
                <a:solidFill>
                  <a:schemeClr val="tx1"/>
                </a:solidFill>
                <a:effectLst/>
                <a:latin typeface="+mn-lt"/>
                <a:ea typeface="+mn-ea"/>
                <a:cs typeface="+mn-cs"/>
              </a:rPr>
              <a:t>"Happiness and Productivity",</a:t>
            </a:r>
            <a:r>
              <a:rPr lang="en-GB" sz="1200" kern="1200" dirty="0">
                <a:solidFill>
                  <a:schemeClr val="tx1"/>
                </a:solidFill>
                <a:effectLst/>
                <a:latin typeface="+mn-lt"/>
                <a:ea typeface="+mn-ea"/>
                <a:cs typeface="+mn-cs"/>
              </a:rPr>
              <a:t> University of Warwick mimeo. Forthcoming in the </a:t>
            </a:r>
            <a:r>
              <a:rPr lang="en-GB" sz="1200" i="1" kern="1200" dirty="0">
                <a:solidFill>
                  <a:schemeClr val="tx1"/>
                </a:solidFill>
                <a:effectLst/>
                <a:latin typeface="+mn-lt"/>
                <a:ea typeface="+mn-ea"/>
                <a:cs typeface="+mn-cs"/>
              </a:rPr>
              <a:t>Journal of Labour Economics.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Pfeffer’s (1994, p27;1998) </a:t>
            </a:r>
            <a:r>
              <a:rPr lang="en-GB" sz="1200" i="1" kern="1200" dirty="0">
                <a:solidFill>
                  <a:schemeClr val="tx1"/>
                </a:solidFill>
                <a:effectLst/>
                <a:latin typeface="+mn-lt"/>
                <a:ea typeface="+mn-ea"/>
                <a:cs typeface="+mn-cs"/>
              </a:rPr>
              <a:t>Competitive advantage through people</a:t>
            </a:r>
            <a:r>
              <a:rPr lang="en-GB" sz="1200" kern="1200" dirty="0">
                <a:solidFill>
                  <a:schemeClr val="tx1"/>
                </a:solidFill>
                <a:effectLst/>
                <a:latin typeface="+mn-lt"/>
                <a:ea typeface="+mn-ea"/>
                <a:cs typeface="+mn-cs"/>
              </a:rPr>
              <a:t>. Boston, MA: Harvard Business School Press.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Paauwe, J., Wright, P. and Guest, D. (2013) </a:t>
            </a:r>
            <a:r>
              <a:rPr lang="en-GB" sz="1200" i="1" kern="1200" dirty="0">
                <a:solidFill>
                  <a:schemeClr val="tx1"/>
                </a:solidFill>
                <a:effectLst/>
                <a:latin typeface="+mn-lt"/>
                <a:ea typeface="+mn-ea"/>
                <a:cs typeface="+mn-cs"/>
              </a:rPr>
              <a:t>HRM and Performance: what do we know and where should we go?</a:t>
            </a:r>
            <a:r>
              <a:rPr lang="en-GB" sz="1200" kern="1200" dirty="0">
                <a:solidFill>
                  <a:schemeClr val="tx1"/>
                </a:solidFill>
                <a:effectLst/>
                <a:latin typeface="+mn-lt"/>
                <a:ea typeface="+mn-ea"/>
                <a:cs typeface="+mn-cs"/>
              </a:rPr>
              <a:t> In: Paauwe, J., Guest, D. and Wright, P. (eds). HRM &amp; Performance achievements and challenges: Chichester: Wiley.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Peccei, R.E., Van de </a:t>
            </a:r>
            <a:r>
              <a:rPr lang="en-GB" sz="1200" kern="1200" dirty="0" err="1">
                <a:solidFill>
                  <a:schemeClr val="tx1"/>
                </a:solidFill>
                <a:effectLst/>
                <a:latin typeface="+mn-lt"/>
                <a:ea typeface="+mn-ea"/>
                <a:cs typeface="+mn-cs"/>
              </a:rPr>
              <a:t>Voorde</a:t>
            </a:r>
            <a:r>
              <a:rPr lang="en-GB" sz="1200" kern="1200" dirty="0">
                <a:solidFill>
                  <a:schemeClr val="tx1"/>
                </a:solidFill>
                <a:effectLst/>
                <a:latin typeface="+mn-lt"/>
                <a:ea typeface="+mn-ea"/>
                <a:cs typeface="+mn-cs"/>
              </a:rPr>
              <a:t>, K.C. and Van </a:t>
            </a:r>
            <a:r>
              <a:rPr lang="en-GB" sz="1200" kern="1200" dirty="0" err="1">
                <a:solidFill>
                  <a:schemeClr val="tx1"/>
                </a:solidFill>
                <a:effectLst/>
                <a:latin typeface="+mn-lt"/>
                <a:ea typeface="+mn-ea"/>
                <a:cs typeface="+mn-cs"/>
              </a:rPr>
              <a:t>Veldhoven</a:t>
            </a:r>
            <a:r>
              <a:rPr lang="en-GB" sz="1200" kern="1200" dirty="0">
                <a:solidFill>
                  <a:schemeClr val="tx1"/>
                </a:solidFill>
                <a:effectLst/>
                <a:latin typeface="+mn-lt"/>
                <a:ea typeface="+mn-ea"/>
                <a:cs typeface="+mn-cs"/>
              </a:rPr>
              <a:t>, M. (2013). </a:t>
            </a:r>
            <a:r>
              <a:rPr lang="en-GB" sz="1200" i="1" kern="1200" dirty="0">
                <a:solidFill>
                  <a:schemeClr val="tx1"/>
                </a:solidFill>
                <a:effectLst/>
                <a:latin typeface="+mn-lt"/>
                <a:ea typeface="+mn-ea"/>
                <a:cs typeface="+mn-cs"/>
              </a:rPr>
              <a:t>HRM, wellbeing and performance: a theoretical and empirical review.</a:t>
            </a:r>
            <a:r>
              <a:rPr lang="en-GB" sz="1200" kern="1200" dirty="0">
                <a:solidFill>
                  <a:schemeClr val="tx1"/>
                </a:solidFill>
                <a:effectLst/>
                <a:latin typeface="+mn-lt"/>
                <a:ea typeface="+mn-ea"/>
                <a:cs typeface="+mn-cs"/>
              </a:rPr>
              <a:t> Book chapter (p.15-46) in </a:t>
            </a:r>
            <a:r>
              <a:rPr lang="en-GB" sz="1200" i="1" kern="1200" dirty="0">
                <a:solidFill>
                  <a:schemeClr val="tx1"/>
                </a:solidFill>
                <a:effectLst/>
                <a:latin typeface="+mn-lt"/>
                <a:ea typeface="+mn-ea"/>
                <a:cs typeface="+mn-cs"/>
              </a:rPr>
              <a:t>Human Resource Management and Performance</a:t>
            </a:r>
            <a:r>
              <a:rPr lang="en-GB" sz="1200" kern="1200" dirty="0">
                <a:solidFill>
                  <a:schemeClr val="tx1"/>
                </a:solidFill>
                <a:effectLst/>
                <a:latin typeface="+mn-lt"/>
                <a:ea typeface="+mn-ea"/>
                <a:cs typeface="+mn-cs"/>
              </a:rPr>
              <a:t> (Eds. Paauwe, J.; Guest, D.E.; Wright, P.M.) </a:t>
            </a:r>
          </a:p>
          <a:p>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Percell</a:t>
            </a:r>
            <a:r>
              <a:rPr lang="en-GB" sz="1200" kern="1200" dirty="0">
                <a:solidFill>
                  <a:schemeClr val="tx1"/>
                </a:solidFill>
                <a:effectLst/>
                <a:latin typeface="+mn-lt"/>
                <a:ea typeface="+mn-ea"/>
                <a:cs typeface="+mn-cs"/>
              </a:rPr>
              <a:t>, J. </a:t>
            </a:r>
            <a:r>
              <a:rPr lang="en-GB" sz="1200" kern="1200" dirty="0" err="1">
                <a:solidFill>
                  <a:schemeClr val="tx1"/>
                </a:solidFill>
                <a:effectLst/>
                <a:latin typeface="+mn-lt"/>
                <a:ea typeface="+mn-ea"/>
                <a:cs typeface="+mn-cs"/>
              </a:rPr>
              <a:t>Kinnie</a:t>
            </a:r>
            <a:r>
              <a:rPr lang="en-GB" sz="1200" kern="1200" dirty="0">
                <a:solidFill>
                  <a:schemeClr val="tx1"/>
                </a:solidFill>
                <a:effectLst/>
                <a:latin typeface="+mn-lt"/>
                <a:ea typeface="+mn-ea"/>
                <a:cs typeface="+mn-cs"/>
              </a:rPr>
              <a:t>, N., Hutchinson, S., </a:t>
            </a:r>
            <a:r>
              <a:rPr lang="en-GB" sz="1200" kern="1200" dirty="0" err="1">
                <a:solidFill>
                  <a:schemeClr val="tx1"/>
                </a:solidFill>
                <a:effectLst/>
                <a:latin typeface="+mn-lt"/>
                <a:ea typeface="+mn-ea"/>
                <a:cs typeface="+mn-cs"/>
              </a:rPr>
              <a:t>Rayton</a:t>
            </a:r>
            <a:r>
              <a:rPr lang="en-GB" sz="1200" kern="1200" dirty="0">
                <a:solidFill>
                  <a:schemeClr val="tx1"/>
                </a:solidFill>
                <a:effectLst/>
                <a:latin typeface="+mn-lt"/>
                <a:ea typeface="+mn-ea"/>
                <a:cs typeface="+mn-cs"/>
              </a:rPr>
              <a:t>, B. and </a:t>
            </a:r>
            <a:r>
              <a:rPr lang="en-GB" sz="1200" kern="1200" dirty="0" err="1">
                <a:solidFill>
                  <a:schemeClr val="tx1"/>
                </a:solidFill>
                <a:effectLst/>
                <a:latin typeface="+mn-lt"/>
                <a:ea typeface="+mn-ea"/>
                <a:cs typeface="+mn-cs"/>
              </a:rPr>
              <a:t>Swart</a:t>
            </a:r>
            <a:r>
              <a:rPr lang="en-GB" sz="1200" kern="1200" dirty="0">
                <a:solidFill>
                  <a:schemeClr val="tx1"/>
                </a:solidFill>
                <a:effectLst/>
                <a:latin typeface="+mn-lt"/>
                <a:ea typeface="+mn-ea"/>
                <a:cs typeface="+mn-cs"/>
              </a:rPr>
              <a:t>, J. (2003) </a:t>
            </a:r>
            <a:r>
              <a:rPr lang="en-GB" sz="1200" i="1" kern="1200" dirty="0">
                <a:solidFill>
                  <a:schemeClr val="tx1"/>
                </a:solidFill>
                <a:effectLst/>
                <a:latin typeface="+mn-lt"/>
                <a:ea typeface="+mn-ea"/>
                <a:cs typeface="+mn-cs"/>
              </a:rPr>
              <a:t>Understanding the people and Performance Link: Unlocking the black box.</a:t>
            </a:r>
            <a:r>
              <a:rPr lang="en-GB" sz="1200" kern="1200" dirty="0">
                <a:solidFill>
                  <a:schemeClr val="tx1"/>
                </a:solidFill>
                <a:effectLst/>
                <a:latin typeface="+mn-lt"/>
                <a:ea typeface="+mn-ea"/>
                <a:cs typeface="+mn-cs"/>
              </a:rPr>
              <a:t> London: Chartered Institute of Personnel and Development.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Pinterest: </a:t>
            </a:r>
            <a:r>
              <a:rPr lang="en-GB" sz="1200" i="1" kern="1200" dirty="0">
                <a:solidFill>
                  <a:schemeClr val="tx1"/>
                </a:solidFill>
                <a:effectLst/>
                <a:latin typeface="+mn-lt"/>
                <a:ea typeface="+mn-ea"/>
                <a:cs typeface="+mn-cs"/>
              </a:rPr>
              <a:t>Performance Management.</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31"/>
              </a:rPr>
              <a:t>https://www.pinterest.co.uk/PUtraining/performance-management/</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Purcell J, </a:t>
            </a:r>
            <a:r>
              <a:rPr lang="en-GB" sz="1200" kern="1200" dirty="0" err="1">
                <a:solidFill>
                  <a:schemeClr val="tx1"/>
                </a:solidFill>
                <a:effectLst/>
                <a:latin typeface="+mn-lt"/>
                <a:ea typeface="+mn-ea"/>
                <a:cs typeface="+mn-cs"/>
              </a:rPr>
              <a:t>Kinnie</a:t>
            </a:r>
            <a:r>
              <a:rPr lang="en-GB" sz="1200" kern="1200" dirty="0">
                <a:solidFill>
                  <a:schemeClr val="tx1"/>
                </a:solidFill>
                <a:effectLst/>
                <a:latin typeface="+mn-lt"/>
                <a:ea typeface="+mn-ea"/>
                <a:cs typeface="+mn-cs"/>
              </a:rPr>
              <a:t> N, Hutchinson S, </a:t>
            </a:r>
            <a:r>
              <a:rPr lang="en-GB" sz="1200" kern="1200" dirty="0" err="1">
                <a:solidFill>
                  <a:schemeClr val="tx1"/>
                </a:solidFill>
                <a:effectLst/>
                <a:latin typeface="+mn-lt"/>
                <a:ea typeface="+mn-ea"/>
                <a:cs typeface="+mn-cs"/>
              </a:rPr>
              <a:t>Rayton</a:t>
            </a:r>
            <a:r>
              <a:rPr lang="en-GB" sz="1200" kern="1200" dirty="0">
                <a:solidFill>
                  <a:schemeClr val="tx1"/>
                </a:solidFill>
                <a:effectLst/>
                <a:latin typeface="+mn-lt"/>
                <a:ea typeface="+mn-ea"/>
                <a:cs typeface="+mn-cs"/>
              </a:rPr>
              <a:t> B, </a:t>
            </a:r>
            <a:r>
              <a:rPr lang="en-GB" sz="1200" kern="1200" dirty="0" err="1">
                <a:solidFill>
                  <a:schemeClr val="tx1"/>
                </a:solidFill>
                <a:effectLst/>
                <a:latin typeface="+mn-lt"/>
                <a:ea typeface="+mn-ea"/>
                <a:cs typeface="+mn-cs"/>
              </a:rPr>
              <a:t>Swart</a:t>
            </a:r>
            <a:r>
              <a:rPr lang="en-GB" sz="1200" kern="1200" dirty="0">
                <a:solidFill>
                  <a:schemeClr val="tx1"/>
                </a:solidFill>
                <a:effectLst/>
                <a:latin typeface="+mn-lt"/>
                <a:ea typeface="+mn-ea"/>
                <a:cs typeface="+mn-cs"/>
              </a:rPr>
              <a:t> J (2003), </a:t>
            </a:r>
            <a:r>
              <a:rPr lang="en-GB" sz="1200" i="1" kern="1200" dirty="0">
                <a:solidFill>
                  <a:schemeClr val="tx1"/>
                </a:solidFill>
                <a:effectLst/>
                <a:latin typeface="+mn-lt"/>
                <a:ea typeface="+mn-ea"/>
                <a:cs typeface="+mn-cs"/>
              </a:rPr>
              <a:t>Understanding the</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People and Performance Link</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unlocking the black box</a:t>
            </a:r>
            <a:r>
              <a:rPr lang="en-GB" sz="1200" kern="1200" dirty="0">
                <a:solidFill>
                  <a:schemeClr val="tx1"/>
                </a:solidFill>
                <a:effectLst/>
                <a:latin typeface="+mn-lt"/>
                <a:ea typeface="+mn-ea"/>
                <a:cs typeface="+mn-cs"/>
              </a:rPr>
              <a:t>, London: CIPD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Proudfoot J, </a:t>
            </a:r>
            <a:r>
              <a:rPr lang="en-GB" sz="1200" kern="1200" dirty="0" err="1">
                <a:solidFill>
                  <a:schemeClr val="tx1"/>
                </a:solidFill>
                <a:effectLst/>
                <a:latin typeface="+mn-lt"/>
                <a:ea typeface="+mn-ea"/>
                <a:cs typeface="+mn-cs"/>
              </a:rPr>
              <a:t>Corr</a:t>
            </a:r>
            <a:r>
              <a:rPr lang="en-GB" sz="1200" kern="1200" dirty="0">
                <a:solidFill>
                  <a:schemeClr val="tx1"/>
                </a:solidFill>
                <a:effectLst/>
                <a:latin typeface="+mn-lt"/>
                <a:ea typeface="+mn-ea"/>
                <a:cs typeface="+mn-cs"/>
              </a:rPr>
              <a:t> P, Guest D and Dunn G (2009) “</a:t>
            </a:r>
            <a:r>
              <a:rPr lang="en-GB" sz="1200" i="1" kern="1200" dirty="0">
                <a:solidFill>
                  <a:schemeClr val="tx1"/>
                </a:solidFill>
                <a:effectLst/>
                <a:latin typeface="+mn-lt"/>
                <a:ea typeface="+mn-ea"/>
                <a:cs typeface="+mn-cs"/>
              </a:rPr>
              <a:t>Cognitive-behavioural training to change attributional style improves employee wellbeing, job satisfaction, productivity, and turnover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Personality and Individual Differences</a:t>
            </a:r>
            <a:r>
              <a:rPr lang="en-GB" sz="1200" kern="1200" dirty="0">
                <a:solidFill>
                  <a:schemeClr val="tx1"/>
                </a:solidFill>
                <a:effectLst/>
                <a:latin typeface="+mn-lt"/>
                <a:ea typeface="+mn-ea"/>
                <a:cs typeface="+mn-cs"/>
              </a:rPr>
              <a:t>, 46: 147-153.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Philip, T. (1990) </a:t>
            </a:r>
            <a:r>
              <a:rPr lang="en-GB" sz="1200" i="1" kern="1200" dirty="0">
                <a:solidFill>
                  <a:schemeClr val="tx1"/>
                </a:solidFill>
                <a:effectLst/>
                <a:latin typeface="+mn-lt"/>
                <a:ea typeface="+mn-ea"/>
                <a:cs typeface="+mn-cs"/>
              </a:rPr>
              <a:t>Appraising Performance for results.</a:t>
            </a:r>
            <a:r>
              <a:rPr lang="en-GB" sz="1200" kern="1200" dirty="0">
                <a:solidFill>
                  <a:schemeClr val="tx1"/>
                </a:solidFill>
                <a:effectLst/>
                <a:latin typeface="+mn-lt"/>
                <a:ea typeface="+mn-ea"/>
                <a:cs typeface="+mn-cs"/>
              </a:rPr>
              <a:t> 2</a:t>
            </a:r>
            <a:r>
              <a:rPr lang="en-GB" sz="1200" kern="1200" baseline="30000" dirty="0">
                <a:solidFill>
                  <a:schemeClr val="tx1"/>
                </a:solidFill>
                <a:effectLst/>
                <a:latin typeface="+mn-lt"/>
                <a:ea typeface="+mn-ea"/>
                <a:cs typeface="+mn-cs"/>
              </a:rPr>
              <a:t>nd</a:t>
            </a:r>
            <a:r>
              <a:rPr lang="en-GB" sz="1200" kern="1200" dirty="0">
                <a:solidFill>
                  <a:schemeClr val="tx1"/>
                </a:solidFill>
                <a:effectLst/>
                <a:latin typeface="+mn-lt"/>
                <a:ea typeface="+mn-ea"/>
                <a:cs typeface="+mn-cs"/>
              </a:rPr>
              <a:t> ed. London: McGraw-Hill.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Qin, X., Ren, R., Zhang, Z.X. and Johnson, R.E. (2015) </a:t>
            </a:r>
            <a:r>
              <a:rPr lang="en-GB" sz="1200" i="1" kern="1200" dirty="0">
                <a:solidFill>
                  <a:schemeClr val="tx1"/>
                </a:solidFill>
                <a:effectLst/>
                <a:latin typeface="+mn-lt"/>
                <a:ea typeface="+mn-ea"/>
                <a:cs typeface="+mn-cs"/>
              </a:rPr>
              <a:t>Fairness heuristics and substitutability effects: inferring the fairness of outcomes, procedures and interpersonal treatment when employees lack clear information</a:t>
            </a:r>
            <a:r>
              <a:rPr lang="en-GB" sz="1200" kern="1200" dirty="0">
                <a:solidFill>
                  <a:schemeClr val="tx1"/>
                </a:solidFill>
                <a:effectLst/>
                <a:latin typeface="+mn-lt"/>
                <a:ea typeface="+mn-ea"/>
                <a:cs typeface="+mn-cs"/>
              </a:rPr>
              <a:t>. Journal of Applied Psychology, 100 (3): 749.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Rose, M. (2000) </a:t>
            </a:r>
            <a:r>
              <a:rPr lang="en-GB" sz="1200" i="1" kern="1200" dirty="0">
                <a:solidFill>
                  <a:schemeClr val="tx1"/>
                </a:solidFill>
                <a:effectLst/>
                <a:latin typeface="+mn-lt"/>
                <a:ea typeface="+mn-ea"/>
                <a:cs typeface="+mn-cs"/>
              </a:rPr>
              <a:t>Target Practice</a:t>
            </a:r>
            <a:r>
              <a:rPr lang="en-GB" sz="1200" kern="1200" dirty="0">
                <a:solidFill>
                  <a:schemeClr val="tx1"/>
                </a:solidFill>
                <a:effectLst/>
                <a:latin typeface="+mn-lt"/>
                <a:ea typeface="+mn-ea"/>
                <a:cs typeface="+mn-cs"/>
              </a:rPr>
              <a:t>. People Management. 23 November.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Rowe, T. (1986) </a:t>
            </a:r>
            <a:r>
              <a:rPr lang="en-GB" sz="1200" i="1" kern="1200" dirty="0">
                <a:solidFill>
                  <a:schemeClr val="tx1"/>
                </a:solidFill>
                <a:effectLst/>
                <a:latin typeface="+mn-lt"/>
                <a:ea typeface="+mn-ea"/>
                <a:cs typeface="+mn-cs"/>
              </a:rPr>
              <a:t>Eight Ways to ruin a performance review</a:t>
            </a:r>
            <a:r>
              <a:rPr lang="en-GB" sz="1200" kern="1200" dirty="0">
                <a:solidFill>
                  <a:schemeClr val="tx1"/>
                </a:solidFill>
                <a:effectLst/>
                <a:latin typeface="+mn-lt"/>
                <a:ea typeface="+mn-ea"/>
                <a:cs typeface="+mn-cs"/>
              </a:rPr>
              <a:t>. Personnel Journal (January).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Rao, A.S. (2007) </a:t>
            </a:r>
            <a:r>
              <a:rPr lang="en-GB" sz="1200" i="1" kern="1200" dirty="0">
                <a:solidFill>
                  <a:schemeClr val="tx1"/>
                </a:solidFill>
                <a:effectLst/>
                <a:latin typeface="+mn-lt"/>
                <a:ea typeface="+mn-ea"/>
                <a:cs typeface="+mn-cs"/>
              </a:rPr>
              <a:t>Effectiveness of performance management systems: an empirical study in Indian companies.</a:t>
            </a:r>
            <a:r>
              <a:rPr lang="en-GB" sz="1200" kern="1200" dirty="0">
                <a:solidFill>
                  <a:schemeClr val="tx1"/>
                </a:solidFill>
                <a:effectLst/>
                <a:latin typeface="+mn-lt"/>
                <a:ea typeface="+mn-ea"/>
                <a:cs typeface="+mn-cs"/>
              </a:rPr>
              <a:t> International Journal of Human resource management, 18 (10) 1812-40.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Rashidi, R. (2015) </a:t>
            </a:r>
            <a:r>
              <a:rPr lang="en-GB" sz="1200" i="1" kern="1200" dirty="0">
                <a:solidFill>
                  <a:schemeClr val="tx1"/>
                </a:solidFill>
                <a:effectLst/>
                <a:latin typeface="+mn-lt"/>
                <a:ea typeface="+mn-ea"/>
                <a:cs typeface="+mn-cs"/>
              </a:rPr>
              <a:t>A review of performance management systems</a:t>
            </a:r>
            <a:r>
              <a:rPr lang="en-GB" sz="1200" kern="1200" dirty="0">
                <a:solidFill>
                  <a:schemeClr val="tx1"/>
                </a:solidFill>
                <a:effectLst/>
                <a:latin typeface="+mn-lt"/>
                <a:ea typeface="+mn-ea"/>
                <a:cs typeface="+mn-cs"/>
              </a:rPr>
              <a:t>. International Journal of academic Research, 7 (1):210-14. </a:t>
            </a:r>
          </a:p>
          <a:p>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Silvi</a:t>
            </a:r>
            <a:r>
              <a:rPr lang="en-GB" sz="1200" kern="1200" dirty="0">
                <a:solidFill>
                  <a:schemeClr val="tx1"/>
                </a:solidFill>
                <a:effectLst/>
                <a:latin typeface="+mn-lt"/>
                <a:ea typeface="+mn-ea"/>
                <a:cs typeface="+mn-cs"/>
              </a:rPr>
              <a:t>, R., Bartolini, M., </a:t>
            </a:r>
            <a:r>
              <a:rPr lang="en-GB" sz="1200" kern="1200" dirty="0" err="1">
                <a:solidFill>
                  <a:schemeClr val="tx1"/>
                </a:solidFill>
                <a:effectLst/>
                <a:latin typeface="+mn-lt"/>
                <a:ea typeface="+mn-ea"/>
                <a:cs typeface="+mn-cs"/>
              </a:rPr>
              <a:t>Raffoni</a:t>
            </a:r>
            <a:r>
              <a:rPr lang="en-GB" sz="1200" kern="1200" dirty="0">
                <a:solidFill>
                  <a:schemeClr val="tx1"/>
                </a:solidFill>
                <a:effectLst/>
                <a:latin typeface="+mn-lt"/>
                <a:ea typeface="+mn-ea"/>
                <a:cs typeface="+mn-cs"/>
              </a:rPr>
              <a:t>, A. and </a:t>
            </a:r>
            <a:r>
              <a:rPr lang="en-GB" sz="1200" kern="1200" dirty="0" err="1">
                <a:solidFill>
                  <a:schemeClr val="tx1"/>
                </a:solidFill>
                <a:effectLst/>
                <a:latin typeface="+mn-lt"/>
                <a:ea typeface="+mn-ea"/>
                <a:cs typeface="+mn-cs"/>
              </a:rPr>
              <a:t>Visani</a:t>
            </a:r>
            <a:r>
              <a:rPr lang="en-GB" sz="1200" kern="1200" dirty="0">
                <a:solidFill>
                  <a:schemeClr val="tx1"/>
                </a:solidFill>
                <a:effectLst/>
                <a:latin typeface="+mn-lt"/>
                <a:ea typeface="+mn-ea"/>
                <a:cs typeface="+mn-cs"/>
              </a:rPr>
              <a:t>, F. (2015) </a:t>
            </a:r>
            <a:r>
              <a:rPr lang="en-GB" sz="1200" i="1" kern="1200" dirty="0">
                <a:solidFill>
                  <a:schemeClr val="tx1"/>
                </a:solidFill>
                <a:effectLst/>
                <a:latin typeface="+mn-lt"/>
                <a:ea typeface="+mn-ea"/>
                <a:cs typeface="+mn-cs"/>
              </a:rPr>
              <a:t>The practice of strategic performance measures systems: models, drivers and information effectiveness.</a:t>
            </a:r>
            <a:r>
              <a:rPr lang="en-GB" sz="1200" kern="1200" dirty="0">
                <a:solidFill>
                  <a:schemeClr val="tx1"/>
                </a:solidFill>
                <a:effectLst/>
                <a:latin typeface="+mn-lt"/>
                <a:ea typeface="+mn-ea"/>
                <a:cs typeface="+mn-cs"/>
              </a:rPr>
              <a:t> International Journal of Productivity and Performance Management, 64 (2): 194-227.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Slide player. </a:t>
            </a:r>
            <a:r>
              <a:rPr lang="en-GB" sz="1200" i="1" kern="1200" dirty="0">
                <a:solidFill>
                  <a:schemeClr val="tx1"/>
                </a:solidFill>
                <a:effectLst/>
                <a:latin typeface="+mn-lt"/>
                <a:ea typeface="+mn-ea"/>
                <a:cs typeface="+mn-cs"/>
              </a:rPr>
              <a:t>HRM and Performance: High Performance Working Systems</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32"/>
              </a:rPr>
              <a:t>https://slideplayer.com/slide/4546222/</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Stanton, P. and Nankervis, A. (2011) </a:t>
            </a:r>
            <a:r>
              <a:rPr lang="en-GB" sz="1200" i="1" kern="1200" dirty="0">
                <a:solidFill>
                  <a:schemeClr val="tx1"/>
                </a:solidFill>
                <a:effectLst/>
                <a:latin typeface="+mn-lt"/>
                <a:ea typeface="+mn-ea"/>
                <a:cs typeface="+mn-cs"/>
              </a:rPr>
              <a:t>Linking Strategic HRM, performance management and organisational effectiveness: perceptions of managers in Singapore</a:t>
            </a:r>
            <a:r>
              <a:rPr lang="en-GB" sz="1200" kern="1200" dirty="0">
                <a:solidFill>
                  <a:schemeClr val="tx1"/>
                </a:solidFill>
                <a:effectLst/>
                <a:latin typeface="+mn-lt"/>
                <a:ea typeface="+mn-ea"/>
                <a:cs typeface="+mn-cs"/>
              </a:rPr>
              <a:t>. Asia Pacific Business Review, 17 (1):67-84. </a:t>
            </a:r>
          </a:p>
          <a:p>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Staw</a:t>
            </a:r>
            <a:r>
              <a:rPr lang="en-GB" sz="1200" kern="1200" dirty="0">
                <a:solidFill>
                  <a:schemeClr val="tx1"/>
                </a:solidFill>
                <a:effectLst/>
                <a:latin typeface="+mn-lt"/>
                <a:ea typeface="+mn-ea"/>
                <a:cs typeface="+mn-cs"/>
              </a:rPr>
              <a:t> B, Sutton R and </a:t>
            </a:r>
            <a:r>
              <a:rPr lang="en-GB" sz="1200" kern="1200" dirty="0" err="1">
                <a:solidFill>
                  <a:schemeClr val="tx1"/>
                </a:solidFill>
                <a:effectLst/>
                <a:latin typeface="+mn-lt"/>
                <a:ea typeface="+mn-ea"/>
                <a:cs typeface="+mn-cs"/>
              </a:rPr>
              <a:t>Pelled</a:t>
            </a:r>
            <a:r>
              <a:rPr lang="en-GB" sz="1200" kern="1200" dirty="0">
                <a:solidFill>
                  <a:schemeClr val="tx1"/>
                </a:solidFill>
                <a:effectLst/>
                <a:latin typeface="+mn-lt"/>
                <a:ea typeface="+mn-ea"/>
                <a:cs typeface="+mn-cs"/>
              </a:rPr>
              <a:t> L (1994) “</a:t>
            </a:r>
            <a:r>
              <a:rPr lang="en-GB" sz="1200" i="1" kern="1200" dirty="0">
                <a:solidFill>
                  <a:schemeClr val="tx1"/>
                </a:solidFill>
                <a:effectLst/>
                <a:latin typeface="+mn-lt"/>
                <a:ea typeface="+mn-ea"/>
                <a:cs typeface="+mn-cs"/>
              </a:rPr>
              <a:t>Employee positive emotion and favourable outcomes at the workplace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Organization Science, </a:t>
            </a:r>
            <a:r>
              <a:rPr lang="en-GB" sz="1200" kern="1200" dirty="0">
                <a:solidFill>
                  <a:schemeClr val="tx1"/>
                </a:solidFill>
                <a:effectLst/>
                <a:latin typeface="+mn-lt"/>
                <a:ea typeface="+mn-ea"/>
                <a:cs typeface="+mn-cs"/>
              </a:rPr>
              <a:t>5: 51-71.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Takeuchi, R., </a:t>
            </a:r>
            <a:r>
              <a:rPr lang="en-GB" sz="1200" kern="1200" dirty="0" err="1">
                <a:solidFill>
                  <a:schemeClr val="tx1"/>
                </a:solidFill>
                <a:effectLst/>
                <a:latin typeface="+mn-lt"/>
                <a:ea typeface="+mn-ea"/>
                <a:cs typeface="+mn-cs"/>
              </a:rPr>
              <a:t>Lepak</a:t>
            </a:r>
            <a:r>
              <a:rPr lang="en-GB" sz="1200" kern="1200" dirty="0">
                <a:solidFill>
                  <a:schemeClr val="tx1"/>
                </a:solidFill>
                <a:effectLst/>
                <a:latin typeface="+mn-lt"/>
                <a:ea typeface="+mn-ea"/>
                <a:cs typeface="+mn-cs"/>
              </a:rPr>
              <a:t>, D.P, Wang, H., &amp; Takeuchi, K. (2007) </a:t>
            </a:r>
            <a:r>
              <a:rPr lang="en-GB" sz="1200" i="1" kern="1200" dirty="0">
                <a:solidFill>
                  <a:schemeClr val="tx1"/>
                </a:solidFill>
                <a:effectLst/>
                <a:latin typeface="+mn-lt"/>
                <a:ea typeface="+mn-ea"/>
                <a:cs typeface="+mn-cs"/>
              </a:rPr>
              <a:t>A empirical examination of the mechanisms mediating between high performance working systems and the performance of Japanese organisations.</a:t>
            </a:r>
            <a:r>
              <a:rPr lang="en-GB" sz="1200" kern="1200" dirty="0">
                <a:solidFill>
                  <a:schemeClr val="tx1"/>
                </a:solidFill>
                <a:effectLst/>
                <a:latin typeface="+mn-lt"/>
                <a:ea typeface="+mn-ea"/>
                <a:cs typeface="+mn-cs"/>
              </a:rPr>
              <a:t> Journal of applied Psychology, 92 (4), 1069. Available at: </a:t>
            </a:r>
          </a:p>
          <a:p>
            <a:r>
              <a:rPr lang="en-GB" sz="1200" u="sng" kern="1200" dirty="0">
                <a:solidFill>
                  <a:schemeClr val="tx1"/>
                </a:solidFill>
                <a:effectLst/>
                <a:latin typeface="+mn-lt"/>
                <a:ea typeface="+mn-ea"/>
                <a:cs typeface="+mn-cs"/>
                <a:hlinkClick r:id="rId33"/>
              </a:rPr>
              <a:t>https://psycnet.apa.org/doiLanding?doi=10.1037%2F0021-9010.92.4.1069</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Taylor, S. (2016</a:t>
            </a:r>
            <a:r>
              <a:rPr lang="en-GB" sz="1200" i="1" kern="1200" dirty="0">
                <a:solidFill>
                  <a:schemeClr val="tx1"/>
                </a:solidFill>
                <a:effectLst/>
                <a:latin typeface="+mn-lt"/>
                <a:ea typeface="+mn-ea"/>
                <a:cs typeface="+mn-cs"/>
              </a:rPr>
              <a:t>) Improving Organisational Performance</a:t>
            </a:r>
            <a:r>
              <a:rPr lang="en-GB" sz="1200" kern="1200" dirty="0">
                <a:solidFill>
                  <a:schemeClr val="tx1"/>
                </a:solidFill>
                <a:effectLst/>
                <a:latin typeface="+mn-lt"/>
                <a:ea typeface="+mn-ea"/>
                <a:cs typeface="+mn-cs"/>
              </a:rPr>
              <a:t> in Taylor and Woodham (2</a:t>
            </a:r>
            <a:r>
              <a:rPr lang="en-GB" sz="1200" kern="1200" baseline="30000" dirty="0">
                <a:solidFill>
                  <a:schemeClr val="tx1"/>
                </a:solidFill>
                <a:effectLst/>
                <a:latin typeface="+mn-lt"/>
                <a:ea typeface="+mn-ea"/>
                <a:cs typeface="+mn-cs"/>
              </a:rPr>
              <a:t>nd</a:t>
            </a:r>
            <a:r>
              <a:rPr lang="en-GB" sz="1200" kern="1200" dirty="0">
                <a:solidFill>
                  <a:schemeClr val="tx1"/>
                </a:solidFill>
                <a:effectLst/>
                <a:latin typeface="+mn-lt"/>
                <a:ea typeface="+mn-ea"/>
                <a:cs typeface="+mn-cs"/>
              </a:rPr>
              <a:t> Edition) </a:t>
            </a:r>
            <a:r>
              <a:rPr lang="en-GB" sz="1200" i="1" kern="1200" dirty="0">
                <a:solidFill>
                  <a:schemeClr val="tx1"/>
                </a:solidFill>
                <a:effectLst/>
                <a:latin typeface="+mn-lt"/>
                <a:ea typeface="+mn-ea"/>
                <a:cs typeface="+mn-cs"/>
              </a:rPr>
              <a:t>Studying Human Resource Management</a:t>
            </a:r>
            <a:r>
              <a:rPr lang="en-GB" sz="1200" kern="1200" dirty="0">
                <a:solidFill>
                  <a:schemeClr val="tx1"/>
                </a:solidFill>
                <a:effectLst/>
                <a:latin typeface="+mn-lt"/>
                <a:ea typeface="+mn-ea"/>
                <a:cs typeface="+mn-cs"/>
              </a:rPr>
              <a:t>. London: CIPD.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Van de </a:t>
            </a:r>
            <a:r>
              <a:rPr lang="en-GB" sz="1200" kern="1200" dirty="0" err="1">
                <a:solidFill>
                  <a:schemeClr val="tx1"/>
                </a:solidFill>
                <a:effectLst/>
                <a:latin typeface="+mn-lt"/>
                <a:ea typeface="+mn-ea"/>
                <a:cs typeface="+mn-cs"/>
              </a:rPr>
              <a:t>Voorde</a:t>
            </a:r>
            <a:r>
              <a:rPr lang="en-GB" sz="1200" kern="1200" dirty="0">
                <a:solidFill>
                  <a:schemeClr val="tx1"/>
                </a:solidFill>
                <a:effectLst/>
                <a:latin typeface="+mn-lt"/>
                <a:ea typeface="+mn-ea"/>
                <a:cs typeface="+mn-cs"/>
              </a:rPr>
              <a:t>, K.C., Paauwe, J and van </a:t>
            </a:r>
            <a:r>
              <a:rPr lang="en-GB" sz="1200" kern="1200" dirty="0" err="1">
                <a:solidFill>
                  <a:schemeClr val="tx1"/>
                </a:solidFill>
                <a:effectLst/>
                <a:latin typeface="+mn-lt"/>
                <a:ea typeface="+mn-ea"/>
                <a:cs typeface="+mn-cs"/>
              </a:rPr>
              <a:t>Veldhoven</a:t>
            </a:r>
            <a:r>
              <a:rPr lang="en-GB" sz="1200" kern="1200" dirty="0">
                <a:solidFill>
                  <a:schemeClr val="tx1"/>
                </a:solidFill>
                <a:effectLst/>
                <a:latin typeface="+mn-lt"/>
                <a:ea typeface="+mn-ea"/>
                <a:cs typeface="+mn-cs"/>
              </a:rPr>
              <a:t>, M (2012) </a:t>
            </a:r>
            <a:r>
              <a:rPr lang="en-GB" sz="1200" i="1" kern="1200" dirty="0">
                <a:solidFill>
                  <a:schemeClr val="tx1"/>
                </a:solidFill>
                <a:effectLst/>
                <a:latin typeface="+mn-lt"/>
                <a:ea typeface="+mn-ea"/>
                <a:cs typeface="+mn-cs"/>
              </a:rPr>
              <a:t>Employee Well-being and the HRM–Organizational Performance Relationship: A Review of Quantitative Studies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International Journal of Management Reviews, 14 </a:t>
            </a:r>
            <a:r>
              <a:rPr lang="en-GB" sz="1200" kern="1200" dirty="0">
                <a:solidFill>
                  <a:schemeClr val="tx1"/>
                </a:solidFill>
                <a:effectLst/>
                <a:latin typeface="+mn-lt"/>
                <a:ea typeface="+mn-ea"/>
                <a:cs typeface="+mn-cs"/>
              </a:rPr>
              <a:t>(4), 391–407. Available at: </a:t>
            </a:r>
            <a:r>
              <a:rPr lang="en-GB" sz="1200" u="sng" kern="1200" dirty="0">
                <a:solidFill>
                  <a:schemeClr val="tx1"/>
                </a:solidFill>
                <a:effectLst/>
                <a:latin typeface="+mn-lt"/>
                <a:ea typeface="+mn-ea"/>
                <a:cs typeface="+mn-cs"/>
                <a:hlinkClick r:id="rId34"/>
              </a:rPr>
              <a:t>https://doi.org/10.1111/j.1468-2370.2011.00322.x</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Williams, H. (2002) </a:t>
            </a:r>
            <a:r>
              <a:rPr lang="en-GB" sz="1200" i="1" kern="1200" dirty="0">
                <a:solidFill>
                  <a:schemeClr val="tx1"/>
                </a:solidFill>
                <a:effectLst/>
                <a:latin typeface="+mn-lt"/>
                <a:ea typeface="+mn-ea"/>
                <a:cs typeface="+mn-cs"/>
              </a:rPr>
              <a:t>Strategic Planning for Human Resources</a:t>
            </a:r>
            <a:r>
              <a:rPr lang="en-GB" sz="1200" kern="1200" dirty="0">
                <a:solidFill>
                  <a:schemeClr val="tx1"/>
                </a:solidFill>
                <a:effectLst/>
                <a:latin typeface="+mn-lt"/>
                <a:ea typeface="+mn-ea"/>
                <a:cs typeface="+mn-cs"/>
              </a:rPr>
              <a:t>. In LEOPOLD, J. (ed.). Human Resource in Organisations. London: FT/Prentice Hall.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Wright, P., Gardener, T. Moynihan, L. and Allen, M. (2005) </a:t>
            </a:r>
            <a:r>
              <a:rPr lang="en-GB" sz="1200" i="1" kern="1200" dirty="0">
                <a:solidFill>
                  <a:schemeClr val="tx1"/>
                </a:solidFill>
                <a:effectLst/>
                <a:latin typeface="+mn-lt"/>
                <a:ea typeface="+mn-ea"/>
                <a:cs typeface="+mn-cs"/>
              </a:rPr>
              <a:t>The relationship between HR practice and firm performance: examining casual order.</a:t>
            </a:r>
            <a:r>
              <a:rPr lang="en-GB" sz="1200" kern="1200" dirty="0">
                <a:solidFill>
                  <a:schemeClr val="tx1"/>
                </a:solidFill>
                <a:effectLst/>
                <a:latin typeface="+mn-lt"/>
                <a:ea typeface="+mn-ea"/>
                <a:cs typeface="+mn-cs"/>
              </a:rPr>
              <a:t> Personnel Psychology, 58 (2): 409-46. </a:t>
            </a:r>
          </a:p>
          <a:p>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Zelenksi</a:t>
            </a:r>
            <a:r>
              <a:rPr lang="en-GB" sz="1200" kern="1200" dirty="0">
                <a:solidFill>
                  <a:schemeClr val="tx1"/>
                </a:solidFill>
                <a:effectLst/>
                <a:latin typeface="+mn-lt"/>
                <a:ea typeface="+mn-ea"/>
                <a:cs typeface="+mn-cs"/>
              </a:rPr>
              <a:t> J, Murphy S and Jenkins D (2008) “</a:t>
            </a:r>
            <a:r>
              <a:rPr lang="en-GB" sz="1200" i="1" kern="1200" dirty="0">
                <a:solidFill>
                  <a:schemeClr val="tx1"/>
                </a:solidFill>
                <a:effectLst/>
                <a:latin typeface="+mn-lt"/>
                <a:ea typeface="+mn-ea"/>
                <a:cs typeface="+mn-cs"/>
              </a:rPr>
              <a:t>The happy-productive worker thesis revisited</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Journal of Happiness Studies, </a:t>
            </a:r>
            <a:r>
              <a:rPr lang="en-GB" sz="1200" kern="1200" dirty="0">
                <a:solidFill>
                  <a:schemeClr val="tx1"/>
                </a:solidFill>
                <a:effectLst/>
                <a:latin typeface="+mn-lt"/>
                <a:ea typeface="+mn-ea"/>
                <a:cs typeface="+mn-cs"/>
              </a:rPr>
              <a:t>9: 521-537.</a:t>
            </a:r>
          </a:p>
          <a:p>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Zhang, M., </a:t>
            </a:r>
            <a:r>
              <a:rPr lang="en-GB" sz="1200" kern="1200" dirty="0" err="1">
                <a:solidFill>
                  <a:schemeClr val="tx1"/>
                </a:solidFill>
                <a:effectLst/>
                <a:latin typeface="+mn-lt"/>
                <a:ea typeface="+mn-ea"/>
                <a:cs typeface="+mn-cs"/>
              </a:rPr>
              <a:t>Difan</a:t>
            </a:r>
            <a:r>
              <a:rPr lang="en-GB" sz="1200" kern="1200" dirty="0">
                <a:solidFill>
                  <a:schemeClr val="tx1"/>
                </a:solidFill>
                <a:effectLst/>
                <a:latin typeface="+mn-lt"/>
                <a:ea typeface="+mn-ea"/>
                <a:cs typeface="+mn-cs"/>
              </a:rPr>
              <a:t>, D., &amp; Zhu, C.J. (2014). </a:t>
            </a:r>
            <a:r>
              <a:rPr lang="en-GB" sz="1200" i="1" kern="1200" dirty="0">
                <a:solidFill>
                  <a:schemeClr val="tx1"/>
                </a:solidFill>
                <a:effectLst/>
                <a:latin typeface="+mn-lt"/>
                <a:ea typeface="+mn-ea"/>
                <a:cs typeface="+mn-cs"/>
              </a:rPr>
              <a:t>High Performance Working Systems, Corporate social performance and employee outcomes:</a:t>
            </a:r>
            <a:r>
              <a:rPr lang="en-GB" sz="1200" kern="1200" dirty="0">
                <a:solidFill>
                  <a:schemeClr val="tx1"/>
                </a:solidFill>
                <a:effectLst/>
                <a:latin typeface="+mn-lt"/>
                <a:ea typeface="+mn-ea"/>
                <a:cs typeface="+mn-cs"/>
              </a:rPr>
              <a:t> Exploring the missing links. Journal of Business Ethics, 12 (3), 423-435. Springer Netherlands.</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u="sng"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u="sng"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u="sng"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7F120E2-F759-4287-BD0C-FF167188C23F}" type="slidenum">
              <a:rPr lang="en-GB" smtClean="0"/>
              <a:t>24</a:t>
            </a:fld>
            <a:endParaRPr lang="en-GB"/>
          </a:p>
        </p:txBody>
      </p:sp>
    </p:spTree>
    <p:extLst>
      <p:ext uri="{BB962C8B-B14F-4D97-AF65-F5344CB8AC3E}">
        <p14:creationId xmlns:p14="http://schemas.microsoft.com/office/powerpoint/2010/main" val="245433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D5449-C308-490B-BAF0-4AC94D907A4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F66DBEB-B401-4CA8-9D15-C318504043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B224F55-7499-43B3-AB7D-1314E2B36992}"/>
              </a:ext>
            </a:extLst>
          </p:cNvPr>
          <p:cNvSpPr>
            <a:spLocks noGrp="1"/>
          </p:cNvSpPr>
          <p:nvPr>
            <p:ph type="dt" sz="half" idx="10"/>
          </p:nvPr>
        </p:nvSpPr>
        <p:spPr/>
        <p:txBody>
          <a:bodyPr/>
          <a:lstStyle/>
          <a:p>
            <a:fld id="{300C9182-92A0-45E9-907D-DDC9D145A12A}" type="datetimeFigureOut">
              <a:rPr lang="en-GB" smtClean="0"/>
              <a:t>18/08/2020</a:t>
            </a:fld>
            <a:endParaRPr lang="en-GB"/>
          </a:p>
        </p:txBody>
      </p:sp>
      <p:sp>
        <p:nvSpPr>
          <p:cNvPr id="5" name="Footer Placeholder 4">
            <a:extLst>
              <a:ext uri="{FF2B5EF4-FFF2-40B4-BE49-F238E27FC236}">
                <a16:creationId xmlns:a16="http://schemas.microsoft.com/office/drawing/2014/main" id="{31CB2FCA-01EA-45A5-8D4C-FB00291BB1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A7AB21-EB57-4ADE-82D4-360C6D0C881E}"/>
              </a:ext>
            </a:extLst>
          </p:cNvPr>
          <p:cNvSpPr>
            <a:spLocks noGrp="1"/>
          </p:cNvSpPr>
          <p:nvPr>
            <p:ph type="sldNum" sz="quarter" idx="12"/>
          </p:nvPr>
        </p:nvSpPr>
        <p:spPr/>
        <p:txBody>
          <a:bodyPr/>
          <a:lstStyle/>
          <a:p>
            <a:fld id="{CFF37BF1-25EC-4B65-B6CE-755440956427}" type="slidenum">
              <a:rPr lang="en-GB" smtClean="0"/>
              <a:t>‹#›</a:t>
            </a:fld>
            <a:endParaRPr lang="en-GB"/>
          </a:p>
        </p:txBody>
      </p:sp>
    </p:spTree>
    <p:extLst>
      <p:ext uri="{BB962C8B-B14F-4D97-AF65-F5344CB8AC3E}">
        <p14:creationId xmlns:p14="http://schemas.microsoft.com/office/powerpoint/2010/main" val="883940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F9CB8-E5B1-48D5-B8EA-68C79F63A9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A5C9AE-A21C-4E87-9CB5-EFC508B61B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BD01AA-E68C-43C6-95E3-ACE1B56CFB99}"/>
              </a:ext>
            </a:extLst>
          </p:cNvPr>
          <p:cNvSpPr>
            <a:spLocks noGrp="1"/>
          </p:cNvSpPr>
          <p:nvPr>
            <p:ph type="dt" sz="half" idx="10"/>
          </p:nvPr>
        </p:nvSpPr>
        <p:spPr/>
        <p:txBody>
          <a:bodyPr/>
          <a:lstStyle/>
          <a:p>
            <a:fld id="{300C9182-92A0-45E9-907D-DDC9D145A12A}" type="datetimeFigureOut">
              <a:rPr lang="en-GB" smtClean="0"/>
              <a:t>18/08/2020</a:t>
            </a:fld>
            <a:endParaRPr lang="en-GB"/>
          </a:p>
        </p:txBody>
      </p:sp>
      <p:sp>
        <p:nvSpPr>
          <p:cNvPr id="5" name="Footer Placeholder 4">
            <a:extLst>
              <a:ext uri="{FF2B5EF4-FFF2-40B4-BE49-F238E27FC236}">
                <a16:creationId xmlns:a16="http://schemas.microsoft.com/office/drawing/2014/main" id="{42F0F228-80E0-46BC-98F0-EE75EBB6F8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D4DFA0-BA62-4856-814B-6E6B130CBB1B}"/>
              </a:ext>
            </a:extLst>
          </p:cNvPr>
          <p:cNvSpPr>
            <a:spLocks noGrp="1"/>
          </p:cNvSpPr>
          <p:nvPr>
            <p:ph type="sldNum" sz="quarter" idx="12"/>
          </p:nvPr>
        </p:nvSpPr>
        <p:spPr/>
        <p:txBody>
          <a:bodyPr/>
          <a:lstStyle/>
          <a:p>
            <a:fld id="{CFF37BF1-25EC-4B65-B6CE-755440956427}" type="slidenum">
              <a:rPr lang="en-GB" smtClean="0"/>
              <a:t>‹#›</a:t>
            </a:fld>
            <a:endParaRPr lang="en-GB"/>
          </a:p>
        </p:txBody>
      </p:sp>
    </p:spTree>
    <p:extLst>
      <p:ext uri="{BB962C8B-B14F-4D97-AF65-F5344CB8AC3E}">
        <p14:creationId xmlns:p14="http://schemas.microsoft.com/office/powerpoint/2010/main" val="306357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0142C-B5F5-4FBD-BC12-1D384DB4C74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274536B-DBAE-4B6C-82DB-0E65B73E7FF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9EE484-2526-4452-87DB-5DAFA28ABFC3}"/>
              </a:ext>
            </a:extLst>
          </p:cNvPr>
          <p:cNvSpPr>
            <a:spLocks noGrp="1"/>
          </p:cNvSpPr>
          <p:nvPr>
            <p:ph type="dt" sz="half" idx="10"/>
          </p:nvPr>
        </p:nvSpPr>
        <p:spPr/>
        <p:txBody>
          <a:bodyPr/>
          <a:lstStyle/>
          <a:p>
            <a:fld id="{300C9182-92A0-45E9-907D-DDC9D145A12A}" type="datetimeFigureOut">
              <a:rPr lang="en-GB" smtClean="0"/>
              <a:t>18/08/2020</a:t>
            </a:fld>
            <a:endParaRPr lang="en-GB"/>
          </a:p>
        </p:txBody>
      </p:sp>
      <p:sp>
        <p:nvSpPr>
          <p:cNvPr id="5" name="Footer Placeholder 4">
            <a:extLst>
              <a:ext uri="{FF2B5EF4-FFF2-40B4-BE49-F238E27FC236}">
                <a16:creationId xmlns:a16="http://schemas.microsoft.com/office/drawing/2014/main" id="{3CF08CE6-02B6-4B54-A74B-1E5BF32400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56DBCC-154B-4F8E-8DE6-33987D88D34C}"/>
              </a:ext>
            </a:extLst>
          </p:cNvPr>
          <p:cNvSpPr>
            <a:spLocks noGrp="1"/>
          </p:cNvSpPr>
          <p:nvPr>
            <p:ph type="sldNum" sz="quarter" idx="12"/>
          </p:nvPr>
        </p:nvSpPr>
        <p:spPr/>
        <p:txBody>
          <a:bodyPr/>
          <a:lstStyle/>
          <a:p>
            <a:fld id="{CFF37BF1-25EC-4B65-B6CE-755440956427}" type="slidenum">
              <a:rPr lang="en-GB" smtClean="0"/>
              <a:t>‹#›</a:t>
            </a:fld>
            <a:endParaRPr lang="en-GB"/>
          </a:p>
        </p:txBody>
      </p:sp>
    </p:spTree>
    <p:extLst>
      <p:ext uri="{BB962C8B-B14F-4D97-AF65-F5344CB8AC3E}">
        <p14:creationId xmlns:p14="http://schemas.microsoft.com/office/powerpoint/2010/main" val="855919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BCB63-74CB-4C64-A4CA-2B14DF0A4D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F9E338-7A2E-4939-8619-94F45C5BE1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D46D78E-883E-4AF3-A45C-818EA801840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6AE294-6871-423A-AA22-A494CD42FDD1}"/>
              </a:ext>
            </a:extLst>
          </p:cNvPr>
          <p:cNvSpPr>
            <a:spLocks noGrp="1"/>
          </p:cNvSpPr>
          <p:nvPr>
            <p:ph type="dt" sz="half" idx="10"/>
          </p:nvPr>
        </p:nvSpPr>
        <p:spPr/>
        <p:txBody>
          <a:bodyPr/>
          <a:lstStyle/>
          <a:p>
            <a:fld id="{300C9182-92A0-45E9-907D-DDC9D145A12A}" type="datetimeFigureOut">
              <a:rPr lang="en-GB" smtClean="0"/>
              <a:t>18/08/2020</a:t>
            </a:fld>
            <a:endParaRPr lang="en-GB"/>
          </a:p>
        </p:txBody>
      </p:sp>
      <p:sp>
        <p:nvSpPr>
          <p:cNvPr id="6" name="Footer Placeholder 5">
            <a:extLst>
              <a:ext uri="{FF2B5EF4-FFF2-40B4-BE49-F238E27FC236}">
                <a16:creationId xmlns:a16="http://schemas.microsoft.com/office/drawing/2014/main" id="{1DE859B6-13B1-44FB-9CD4-8F25180390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4704D2-C765-4702-93FD-1C95AE8C09D4}"/>
              </a:ext>
            </a:extLst>
          </p:cNvPr>
          <p:cNvSpPr>
            <a:spLocks noGrp="1"/>
          </p:cNvSpPr>
          <p:nvPr>
            <p:ph type="sldNum" sz="quarter" idx="12"/>
          </p:nvPr>
        </p:nvSpPr>
        <p:spPr/>
        <p:txBody>
          <a:bodyPr/>
          <a:lstStyle/>
          <a:p>
            <a:fld id="{CFF37BF1-25EC-4B65-B6CE-755440956427}" type="slidenum">
              <a:rPr lang="en-GB" smtClean="0"/>
              <a:t>‹#›</a:t>
            </a:fld>
            <a:endParaRPr lang="en-GB"/>
          </a:p>
        </p:txBody>
      </p:sp>
    </p:spTree>
    <p:extLst>
      <p:ext uri="{BB962C8B-B14F-4D97-AF65-F5344CB8AC3E}">
        <p14:creationId xmlns:p14="http://schemas.microsoft.com/office/powerpoint/2010/main" val="4223851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1D8B9-2C5D-425E-8C83-F102BCF6A2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058D1C-BC43-4718-BDAA-6C821D7657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E0866-8CBF-4076-9E75-D4618A90763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1B32D88-32B3-4FBC-8AE0-B26428D521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508B2B-3E75-4117-86FD-502E9DB32E8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5E5958-7771-4FCD-B495-CA0257053706}"/>
              </a:ext>
            </a:extLst>
          </p:cNvPr>
          <p:cNvSpPr>
            <a:spLocks noGrp="1"/>
          </p:cNvSpPr>
          <p:nvPr>
            <p:ph type="dt" sz="half" idx="10"/>
          </p:nvPr>
        </p:nvSpPr>
        <p:spPr/>
        <p:txBody>
          <a:bodyPr/>
          <a:lstStyle/>
          <a:p>
            <a:fld id="{300C9182-92A0-45E9-907D-DDC9D145A12A}" type="datetimeFigureOut">
              <a:rPr lang="en-GB" smtClean="0"/>
              <a:t>18/08/2020</a:t>
            </a:fld>
            <a:endParaRPr lang="en-GB"/>
          </a:p>
        </p:txBody>
      </p:sp>
      <p:sp>
        <p:nvSpPr>
          <p:cNvPr id="8" name="Footer Placeholder 7">
            <a:extLst>
              <a:ext uri="{FF2B5EF4-FFF2-40B4-BE49-F238E27FC236}">
                <a16:creationId xmlns:a16="http://schemas.microsoft.com/office/drawing/2014/main" id="{DA9876F2-5785-4C2C-971A-65F348B48A3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6C004DD-6FD7-48C1-A046-1EDF11AAFC81}"/>
              </a:ext>
            </a:extLst>
          </p:cNvPr>
          <p:cNvSpPr>
            <a:spLocks noGrp="1"/>
          </p:cNvSpPr>
          <p:nvPr>
            <p:ph type="sldNum" sz="quarter" idx="12"/>
          </p:nvPr>
        </p:nvSpPr>
        <p:spPr/>
        <p:txBody>
          <a:bodyPr/>
          <a:lstStyle/>
          <a:p>
            <a:fld id="{CFF37BF1-25EC-4B65-B6CE-755440956427}" type="slidenum">
              <a:rPr lang="en-GB" smtClean="0"/>
              <a:t>‹#›</a:t>
            </a:fld>
            <a:endParaRPr lang="en-GB"/>
          </a:p>
        </p:txBody>
      </p:sp>
    </p:spTree>
    <p:extLst>
      <p:ext uri="{BB962C8B-B14F-4D97-AF65-F5344CB8AC3E}">
        <p14:creationId xmlns:p14="http://schemas.microsoft.com/office/powerpoint/2010/main" val="79400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DC55F-88F6-44F6-8AD7-582BC66A26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F9F3C4-690C-4C19-BC62-2732F14E9628}"/>
              </a:ext>
            </a:extLst>
          </p:cNvPr>
          <p:cNvSpPr>
            <a:spLocks noGrp="1"/>
          </p:cNvSpPr>
          <p:nvPr>
            <p:ph type="dt" sz="half" idx="10"/>
          </p:nvPr>
        </p:nvSpPr>
        <p:spPr/>
        <p:txBody>
          <a:bodyPr/>
          <a:lstStyle/>
          <a:p>
            <a:fld id="{300C9182-92A0-45E9-907D-DDC9D145A12A}" type="datetimeFigureOut">
              <a:rPr lang="en-GB" smtClean="0"/>
              <a:t>18/08/2020</a:t>
            </a:fld>
            <a:endParaRPr lang="en-GB"/>
          </a:p>
        </p:txBody>
      </p:sp>
      <p:sp>
        <p:nvSpPr>
          <p:cNvPr id="4" name="Footer Placeholder 3">
            <a:extLst>
              <a:ext uri="{FF2B5EF4-FFF2-40B4-BE49-F238E27FC236}">
                <a16:creationId xmlns:a16="http://schemas.microsoft.com/office/drawing/2014/main" id="{E7F07CF6-D7F2-4496-B1BA-B6839EB7BFB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E278EB9-0C76-41C9-BE8A-44B8E8ECE8E7}"/>
              </a:ext>
            </a:extLst>
          </p:cNvPr>
          <p:cNvSpPr>
            <a:spLocks noGrp="1"/>
          </p:cNvSpPr>
          <p:nvPr>
            <p:ph type="sldNum" sz="quarter" idx="12"/>
          </p:nvPr>
        </p:nvSpPr>
        <p:spPr/>
        <p:txBody>
          <a:bodyPr/>
          <a:lstStyle/>
          <a:p>
            <a:fld id="{CFF37BF1-25EC-4B65-B6CE-755440956427}" type="slidenum">
              <a:rPr lang="en-GB" smtClean="0"/>
              <a:t>‹#›</a:t>
            </a:fld>
            <a:endParaRPr lang="en-GB"/>
          </a:p>
        </p:txBody>
      </p:sp>
    </p:spTree>
    <p:extLst>
      <p:ext uri="{BB962C8B-B14F-4D97-AF65-F5344CB8AC3E}">
        <p14:creationId xmlns:p14="http://schemas.microsoft.com/office/powerpoint/2010/main" val="36912709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DAE9BA-FB4F-4F3B-BCA5-A981F33CB712}"/>
              </a:ext>
            </a:extLst>
          </p:cNvPr>
          <p:cNvSpPr>
            <a:spLocks noGrp="1"/>
          </p:cNvSpPr>
          <p:nvPr>
            <p:ph type="dt" sz="half" idx="10"/>
          </p:nvPr>
        </p:nvSpPr>
        <p:spPr/>
        <p:txBody>
          <a:bodyPr/>
          <a:lstStyle/>
          <a:p>
            <a:fld id="{300C9182-92A0-45E9-907D-DDC9D145A12A}" type="datetimeFigureOut">
              <a:rPr lang="en-GB" smtClean="0"/>
              <a:t>18/08/2020</a:t>
            </a:fld>
            <a:endParaRPr lang="en-GB"/>
          </a:p>
        </p:txBody>
      </p:sp>
      <p:sp>
        <p:nvSpPr>
          <p:cNvPr id="3" name="Footer Placeholder 2">
            <a:extLst>
              <a:ext uri="{FF2B5EF4-FFF2-40B4-BE49-F238E27FC236}">
                <a16:creationId xmlns:a16="http://schemas.microsoft.com/office/drawing/2014/main" id="{B84438F3-2FE0-4964-A900-D4AB45FC6D5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1792205-C4EA-437C-9AA0-BAA73FCA2695}"/>
              </a:ext>
            </a:extLst>
          </p:cNvPr>
          <p:cNvSpPr>
            <a:spLocks noGrp="1"/>
          </p:cNvSpPr>
          <p:nvPr>
            <p:ph type="sldNum" sz="quarter" idx="12"/>
          </p:nvPr>
        </p:nvSpPr>
        <p:spPr/>
        <p:txBody>
          <a:bodyPr/>
          <a:lstStyle/>
          <a:p>
            <a:fld id="{CFF37BF1-25EC-4B65-B6CE-755440956427}" type="slidenum">
              <a:rPr lang="en-GB" smtClean="0"/>
              <a:t>‹#›</a:t>
            </a:fld>
            <a:endParaRPr lang="en-GB"/>
          </a:p>
        </p:txBody>
      </p:sp>
    </p:spTree>
    <p:extLst>
      <p:ext uri="{BB962C8B-B14F-4D97-AF65-F5344CB8AC3E}">
        <p14:creationId xmlns:p14="http://schemas.microsoft.com/office/powerpoint/2010/main" val="2001146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EFB4C-63F0-4286-8116-7C61BD09E6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1465BA1-3FF6-4B8D-B52A-06B7207E16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96AC08-3819-4C3E-9929-181AF579D4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DFB039-BA5D-490E-80E7-9EB1224646D4}"/>
              </a:ext>
            </a:extLst>
          </p:cNvPr>
          <p:cNvSpPr>
            <a:spLocks noGrp="1"/>
          </p:cNvSpPr>
          <p:nvPr>
            <p:ph type="dt" sz="half" idx="10"/>
          </p:nvPr>
        </p:nvSpPr>
        <p:spPr/>
        <p:txBody>
          <a:bodyPr/>
          <a:lstStyle/>
          <a:p>
            <a:fld id="{300C9182-92A0-45E9-907D-DDC9D145A12A}" type="datetimeFigureOut">
              <a:rPr lang="en-GB" smtClean="0"/>
              <a:t>18/08/2020</a:t>
            </a:fld>
            <a:endParaRPr lang="en-GB"/>
          </a:p>
        </p:txBody>
      </p:sp>
      <p:sp>
        <p:nvSpPr>
          <p:cNvPr id="6" name="Footer Placeholder 5">
            <a:extLst>
              <a:ext uri="{FF2B5EF4-FFF2-40B4-BE49-F238E27FC236}">
                <a16:creationId xmlns:a16="http://schemas.microsoft.com/office/drawing/2014/main" id="{AB6DC195-CB3A-46F3-9C6C-9EB126F2EB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EF75C3-CB23-46FA-8A8C-221A35FCF954}"/>
              </a:ext>
            </a:extLst>
          </p:cNvPr>
          <p:cNvSpPr>
            <a:spLocks noGrp="1"/>
          </p:cNvSpPr>
          <p:nvPr>
            <p:ph type="sldNum" sz="quarter" idx="12"/>
          </p:nvPr>
        </p:nvSpPr>
        <p:spPr/>
        <p:txBody>
          <a:bodyPr/>
          <a:lstStyle/>
          <a:p>
            <a:fld id="{CFF37BF1-25EC-4B65-B6CE-755440956427}" type="slidenum">
              <a:rPr lang="en-GB" smtClean="0"/>
              <a:t>‹#›</a:t>
            </a:fld>
            <a:endParaRPr lang="en-GB"/>
          </a:p>
        </p:txBody>
      </p:sp>
    </p:spTree>
    <p:extLst>
      <p:ext uri="{BB962C8B-B14F-4D97-AF65-F5344CB8AC3E}">
        <p14:creationId xmlns:p14="http://schemas.microsoft.com/office/powerpoint/2010/main" val="2480806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5F6FF-4B22-4CB8-AFBF-26E9EF6B49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2FB7C14-2825-4A38-A198-ACC1FA19F8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0C6A22F-FB02-4076-88BF-743CB9D31E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C7C341-1F51-4381-8FCC-13486D3AF98D}"/>
              </a:ext>
            </a:extLst>
          </p:cNvPr>
          <p:cNvSpPr>
            <a:spLocks noGrp="1"/>
          </p:cNvSpPr>
          <p:nvPr>
            <p:ph type="dt" sz="half" idx="10"/>
          </p:nvPr>
        </p:nvSpPr>
        <p:spPr/>
        <p:txBody>
          <a:bodyPr/>
          <a:lstStyle/>
          <a:p>
            <a:fld id="{300C9182-92A0-45E9-907D-DDC9D145A12A}" type="datetimeFigureOut">
              <a:rPr lang="en-GB" smtClean="0"/>
              <a:t>18/08/2020</a:t>
            </a:fld>
            <a:endParaRPr lang="en-GB"/>
          </a:p>
        </p:txBody>
      </p:sp>
      <p:sp>
        <p:nvSpPr>
          <p:cNvPr id="6" name="Footer Placeholder 5">
            <a:extLst>
              <a:ext uri="{FF2B5EF4-FFF2-40B4-BE49-F238E27FC236}">
                <a16:creationId xmlns:a16="http://schemas.microsoft.com/office/drawing/2014/main" id="{E8406C6B-D3C2-412F-A9DF-AD1C4293B5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636B35-106D-4BB9-986E-78D08CC988DA}"/>
              </a:ext>
            </a:extLst>
          </p:cNvPr>
          <p:cNvSpPr>
            <a:spLocks noGrp="1"/>
          </p:cNvSpPr>
          <p:nvPr>
            <p:ph type="sldNum" sz="quarter" idx="12"/>
          </p:nvPr>
        </p:nvSpPr>
        <p:spPr/>
        <p:txBody>
          <a:bodyPr/>
          <a:lstStyle/>
          <a:p>
            <a:fld id="{CFF37BF1-25EC-4B65-B6CE-755440956427}" type="slidenum">
              <a:rPr lang="en-GB" smtClean="0"/>
              <a:t>‹#›</a:t>
            </a:fld>
            <a:endParaRPr lang="en-GB"/>
          </a:p>
        </p:txBody>
      </p:sp>
    </p:spTree>
    <p:extLst>
      <p:ext uri="{BB962C8B-B14F-4D97-AF65-F5344CB8AC3E}">
        <p14:creationId xmlns:p14="http://schemas.microsoft.com/office/powerpoint/2010/main" val="1677695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37A78-B8E3-4079-9009-A4FCCC5AA11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BFDCAD-C41A-4C48-B56C-4DDF434B6E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DE4565-B114-4866-BC32-8BBA59D43966}"/>
              </a:ext>
            </a:extLst>
          </p:cNvPr>
          <p:cNvSpPr>
            <a:spLocks noGrp="1"/>
          </p:cNvSpPr>
          <p:nvPr>
            <p:ph type="dt" sz="half" idx="10"/>
          </p:nvPr>
        </p:nvSpPr>
        <p:spPr/>
        <p:txBody>
          <a:bodyPr/>
          <a:lstStyle/>
          <a:p>
            <a:fld id="{300C9182-92A0-45E9-907D-DDC9D145A12A}" type="datetimeFigureOut">
              <a:rPr lang="en-GB" smtClean="0"/>
              <a:t>18/08/2020</a:t>
            </a:fld>
            <a:endParaRPr lang="en-GB"/>
          </a:p>
        </p:txBody>
      </p:sp>
      <p:sp>
        <p:nvSpPr>
          <p:cNvPr id="5" name="Footer Placeholder 4">
            <a:extLst>
              <a:ext uri="{FF2B5EF4-FFF2-40B4-BE49-F238E27FC236}">
                <a16:creationId xmlns:a16="http://schemas.microsoft.com/office/drawing/2014/main" id="{9966E40A-C0D2-4B1E-ADE5-3991DB51D0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145A7E-7252-40C9-995E-003E93DE4A97}"/>
              </a:ext>
            </a:extLst>
          </p:cNvPr>
          <p:cNvSpPr>
            <a:spLocks noGrp="1"/>
          </p:cNvSpPr>
          <p:nvPr>
            <p:ph type="sldNum" sz="quarter" idx="12"/>
          </p:nvPr>
        </p:nvSpPr>
        <p:spPr/>
        <p:txBody>
          <a:bodyPr/>
          <a:lstStyle/>
          <a:p>
            <a:fld id="{CFF37BF1-25EC-4B65-B6CE-755440956427}" type="slidenum">
              <a:rPr lang="en-GB" smtClean="0"/>
              <a:t>‹#›</a:t>
            </a:fld>
            <a:endParaRPr lang="en-GB"/>
          </a:p>
        </p:txBody>
      </p:sp>
    </p:spTree>
    <p:extLst>
      <p:ext uri="{BB962C8B-B14F-4D97-AF65-F5344CB8AC3E}">
        <p14:creationId xmlns:p14="http://schemas.microsoft.com/office/powerpoint/2010/main" val="1324867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30163C-7E49-449D-891F-EEB5060A6D1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447536-4B26-4708-8D46-B114D0A9FE6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DB8DF9-1B61-416B-ACB9-40B136A2B753}"/>
              </a:ext>
            </a:extLst>
          </p:cNvPr>
          <p:cNvSpPr>
            <a:spLocks noGrp="1"/>
          </p:cNvSpPr>
          <p:nvPr>
            <p:ph type="dt" sz="half" idx="10"/>
          </p:nvPr>
        </p:nvSpPr>
        <p:spPr/>
        <p:txBody>
          <a:bodyPr/>
          <a:lstStyle/>
          <a:p>
            <a:fld id="{300C9182-92A0-45E9-907D-DDC9D145A12A}" type="datetimeFigureOut">
              <a:rPr lang="en-GB" smtClean="0"/>
              <a:t>18/08/2020</a:t>
            </a:fld>
            <a:endParaRPr lang="en-GB"/>
          </a:p>
        </p:txBody>
      </p:sp>
      <p:sp>
        <p:nvSpPr>
          <p:cNvPr id="5" name="Footer Placeholder 4">
            <a:extLst>
              <a:ext uri="{FF2B5EF4-FFF2-40B4-BE49-F238E27FC236}">
                <a16:creationId xmlns:a16="http://schemas.microsoft.com/office/drawing/2014/main" id="{4A8006A6-7305-4086-86EC-8F364B0EA3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29BE27-BFA0-477F-95E9-9862EA9E9C4F}"/>
              </a:ext>
            </a:extLst>
          </p:cNvPr>
          <p:cNvSpPr>
            <a:spLocks noGrp="1"/>
          </p:cNvSpPr>
          <p:nvPr>
            <p:ph type="sldNum" sz="quarter" idx="12"/>
          </p:nvPr>
        </p:nvSpPr>
        <p:spPr/>
        <p:txBody>
          <a:bodyPr/>
          <a:lstStyle/>
          <a:p>
            <a:fld id="{CFF37BF1-25EC-4B65-B6CE-755440956427}" type="slidenum">
              <a:rPr lang="en-GB" smtClean="0"/>
              <a:t>‹#›</a:t>
            </a:fld>
            <a:endParaRPr lang="en-GB"/>
          </a:p>
        </p:txBody>
      </p:sp>
    </p:spTree>
    <p:extLst>
      <p:ext uri="{BB962C8B-B14F-4D97-AF65-F5344CB8AC3E}">
        <p14:creationId xmlns:p14="http://schemas.microsoft.com/office/powerpoint/2010/main" val="15178065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1A8625-969B-4164-92FC-82ADC81E32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D0A051-69C8-44C8-AD12-30C50175F6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410239-E248-4289-805B-5A4402622B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0C9182-92A0-45E9-907D-DDC9D145A12A}" type="datetimeFigureOut">
              <a:rPr lang="en-GB" smtClean="0"/>
              <a:t>18/08/2020</a:t>
            </a:fld>
            <a:endParaRPr lang="en-GB"/>
          </a:p>
        </p:txBody>
      </p:sp>
      <p:sp>
        <p:nvSpPr>
          <p:cNvPr id="5" name="Footer Placeholder 4">
            <a:extLst>
              <a:ext uri="{FF2B5EF4-FFF2-40B4-BE49-F238E27FC236}">
                <a16:creationId xmlns:a16="http://schemas.microsoft.com/office/drawing/2014/main" id="{C25935F4-BC51-4B20-B777-476232828B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56433F9-EE65-4668-8775-F212AE666A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F37BF1-25EC-4B65-B6CE-755440956427}" type="slidenum">
              <a:rPr lang="en-GB" smtClean="0"/>
              <a:t>‹#›</a:t>
            </a:fld>
            <a:endParaRPr lang="en-GB"/>
          </a:p>
        </p:txBody>
      </p:sp>
    </p:spTree>
    <p:extLst>
      <p:ext uri="{BB962C8B-B14F-4D97-AF65-F5344CB8AC3E}">
        <p14:creationId xmlns:p14="http://schemas.microsoft.com/office/powerpoint/2010/main" val="3339891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www.whatishumanresource.com/performance-management-cycle"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cipd.co.uk/Images/diagram-2-factors-affecting-the-performance-management-cycle_tcm18-26176.jp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www.whatishumanresource.com/performance-management-cycle"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8F9B5B4-B691-43B8-9490-F23FD58A7BD9}"/>
              </a:ext>
            </a:extLst>
          </p:cNvPr>
          <p:cNvSpPr/>
          <p:nvPr/>
        </p:nvSpPr>
        <p:spPr>
          <a:xfrm>
            <a:off x="224837" y="225083"/>
            <a:ext cx="4886673" cy="7294305"/>
          </a:xfrm>
          <a:prstGeom prst="rect">
            <a:avLst/>
          </a:prstGeom>
        </p:spPr>
        <p:txBody>
          <a:bodyPr wrap="square">
            <a:spAutoFit/>
          </a:bodyPr>
          <a:lstStyle/>
          <a:p>
            <a:r>
              <a:rPr lang="en-GB" b="1" dirty="0">
                <a:solidFill>
                  <a:srgbClr val="7030A0"/>
                </a:solidFill>
                <a:latin typeface="Arial" panose="020B0604020202020204" pitchFamily="34" charset="0"/>
                <a:ea typeface="+mj-ea"/>
                <a:cs typeface="Arial" panose="020B0604020202020204" pitchFamily="34" charset="0"/>
              </a:rPr>
              <a:t>Name: </a:t>
            </a:r>
            <a:r>
              <a:rPr lang="en-GB" b="1" dirty="0">
                <a:solidFill>
                  <a:prstClr val="black"/>
                </a:solidFill>
                <a:latin typeface="Arial" panose="020B0604020202020204" pitchFamily="34" charset="0"/>
                <a:ea typeface="+mj-ea"/>
                <a:cs typeface="Arial" panose="020B0604020202020204" pitchFamily="34" charset="0"/>
              </a:rPr>
              <a:t>Emma Carrington</a:t>
            </a:r>
            <a:br>
              <a:rPr lang="en-GB" b="1" dirty="0">
                <a:solidFill>
                  <a:prstClr val="black"/>
                </a:solidFill>
                <a:latin typeface="Arial" panose="020B0604020202020204" pitchFamily="34" charset="0"/>
                <a:ea typeface="+mj-ea"/>
                <a:cs typeface="Arial" panose="020B0604020202020204" pitchFamily="34" charset="0"/>
              </a:rPr>
            </a:br>
            <a:r>
              <a:rPr lang="en-GB" b="1" dirty="0">
                <a:solidFill>
                  <a:prstClr val="black"/>
                </a:solidFill>
                <a:latin typeface="Arial" panose="020B0604020202020204" pitchFamily="34" charset="0"/>
                <a:ea typeface="+mj-ea"/>
                <a:cs typeface="Arial" panose="020B0604020202020204" pitchFamily="34" charset="0"/>
              </a:rPr>
              <a:t> </a:t>
            </a:r>
            <a:br>
              <a:rPr lang="en-GB" b="1" dirty="0">
                <a:solidFill>
                  <a:prstClr val="black"/>
                </a:solidFill>
                <a:latin typeface="Arial" panose="020B0604020202020204" pitchFamily="34" charset="0"/>
                <a:ea typeface="+mj-ea"/>
                <a:cs typeface="Arial" panose="020B0604020202020204" pitchFamily="34" charset="0"/>
              </a:rPr>
            </a:br>
            <a:r>
              <a:rPr lang="en-GB" b="1" dirty="0">
                <a:solidFill>
                  <a:srgbClr val="7030A0"/>
                </a:solidFill>
                <a:latin typeface="Arial" panose="020B0604020202020204" pitchFamily="34" charset="0"/>
                <a:ea typeface="+mj-ea"/>
                <a:cs typeface="Arial" panose="020B0604020202020204" pitchFamily="34" charset="0"/>
              </a:rPr>
              <a:t>Student Number: </a:t>
            </a:r>
            <a:r>
              <a:rPr lang="en-GB" b="1" dirty="0">
                <a:solidFill>
                  <a:prstClr val="black"/>
                </a:solidFill>
                <a:latin typeface="Arial" panose="020B0604020202020204" pitchFamily="34" charset="0"/>
                <a:ea typeface="+mj-ea"/>
                <a:cs typeface="Arial" panose="020B0604020202020204" pitchFamily="34" charset="0"/>
              </a:rPr>
              <a:t>1910725</a:t>
            </a:r>
            <a:br>
              <a:rPr lang="en-GB" b="1" dirty="0">
                <a:solidFill>
                  <a:prstClr val="black"/>
                </a:solidFill>
                <a:latin typeface="Arial" panose="020B0604020202020204" pitchFamily="34" charset="0"/>
                <a:ea typeface="+mj-ea"/>
                <a:cs typeface="Arial" panose="020B0604020202020204" pitchFamily="34" charset="0"/>
              </a:rPr>
            </a:br>
            <a:r>
              <a:rPr lang="en-GB" b="1" dirty="0">
                <a:solidFill>
                  <a:prstClr val="black"/>
                </a:solidFill>
                <a:latin typeface="Arial" panose="020B0604020202020204" pitchFamily="34" charset="0"/>
                <a:ea typeface="+mj-ea"/>
                <a:cs typeface="Arial" panose="020B0604020202020204" pitchFamily="34" charset="0"/>
              </a:rPr>
              <a:t> </a:t>
            </a:r>
            <a:br>
              <a:rPr lang="en-GB" b="1" dirty="0">
                <a:solidFill>
                  <a:prstClr val="black"/>
                </a:solidFill>
                <a:latin typeface="Arial" panose="020B0604020202020204" pitchFamily="34" charset="0"/>
                <a:ea typeface="+mj-ea"/>
                <a:cs typeface="Arial" panose="020B0604020202020204" pitchFamily="34" charset="0"/>
              </a:rPr>
            </a:br>
            <a:r>
              <a:rPr lang="en-GB" b="1" dirty="0">
                <a:solidFill>
                  <a:srgbClr val="7030A0"/>
                </a:solidFill>
                <a:latin typeface="Arial" panose="020B0604020202020204" pitchFamily="34" charset="0"/>
                <a:ea typeface="+mj-ea"/>
                <a:cs typeface="Arial" panose="020B0604020202020204" pitchFamily="34" charset="0"/>
              </a:rPr>
              <a:t>CIPD Membership Number: </a:t>
            </a:r>
            <a:r>
              <a:rPr lang="en-GB" b="1" dirty="0">
                <a:solidFill>
                  <a:prstClr val="black"/>
                </a:solidFill>
                <a:latin typeface="Arial" panose="020B0604020202020204" pitchFamily="34" charset="0"/>
                <a:ea typeface="+mj-ea"/>
                <a:cs typeface="Arial" panose="020B0604020202020204" pitchFamily="34" charset="0"/>
              </a:rPr>
              <a:t>55478700</a:t>
            </a:r>
            <a:br>
              <a:rPr lang="en-GB" b="1" dirty="0">
                <a:solidFill>
                  <a:prstClr val="black"/>
                </a:solidFill>
                <a:latin typeface="Arial" panose="020B0604020202020204" pitchFamily="34" charset="0"/>
                <a:ea typeface="+mj-ea"/>
                <a:cs typeface="Arial" panose="020B0604020202020204" pitchFamily="34" charset="0"/>
              </a:rPr>
            </a:br>
            <a:r>
              <a:rPr lang="en-GB" b="1" dirty="0">
                <a:solidFill>
                  <a:prstClr val="black"/>
                </a:solidFill>
                <a:latin typeface="Arial" panose="020B0604020202020204" pitchFamily="34" charset="0"/>
                <a:ea typeface="+mj-ea"/>
                <a:cs typeface="Arial" panose="020B0604020202020204" pitchFamily="34" charset="0"/>
              </a:rPr>
              <a:t> </a:t>
            </a:r>
            <a:br>
              <a:rPr lang="en-GB" b="1" dirty="0">
                <a:solidFill>
                  <a:prstClr val="black"/>
                </a:solidFill>
                <a:latin typeface="Arial" panose="020B0604020202020204" pitchFamily="34" charset="0"/>
                <a:ea typeface="+mj-ea"/>
                <a:cs typeface="Arial" panose="020B0604020202020204" pitchFamily="34" charset="0"/>
              </a:rPr>
            </a:br>
            <a:r>
              <a:rPr lang="en-GB" b="1" dirty="0">
                <a:solidFill>
                  <a:srgbClr val="7030A0"/>
                </a:solidFill>
                <a:latin typeface="Arial" panose="020B0604020202020204" pitchFamily="34" charset="0"/>
                <a:ea typeface="+mj-ea"/>
                <a:cs typeface="Arial" panose="020B0604020202020204" pitchFamily="34" charset="0"/>
              </a:rPr>
              <a:t>Qualification: </a:t>
            </a:r>
            <a:r>
              <a:rPr lang="en-GB" b="1" dirty="0">
                <a:solidFill>
                  <a:prstClr val="black"/>
                </a:solidFill>
                <a:latin typeface="Arial" panose="020B0604020202020204" pitchFamily="34" charset="0"/>
                <a:ea typeface="+mj-ea"/>
                <a:cs typeface="Arial" panose="020B0604020202020204" pitchFamily="34" charset="0"/>
              </a:rPr>
              <a:t>CIPD Diploma in Applied Human Resources (CIPDL5)</a:t>
            </a:r>
            <a:br>
              <a:rPr lang="en-GB" b="1" dirty="0">
                <a:solidFill>
                  <a:prstClr val="black"/>
                </a:solidFill>
                <a:latin typeface="Arial" panose="020B0604020202020204" pitchFamily="34" charset="0"/>
                <a:ea typeface="+mj-ea"/>
                <a:cs typeface="Arial" panose="020B0604020202020204" pitchFamily="34" charset="0"/>
              </a:rPr>
            </a:br>
            <a:r>
              <a:rPr lang="en-GB" b="1" dirty="0">
                <a:solidFill>
                  <a:prstClr val="black"/>
                </a:solidFill>
                <a:latin typeface="Arial" panose="020B0604020202020204" pitchFamily="34" charset="0"/>
                <a:ea typeface="+mj-ea"/>
                <a:cs typeface="Arial" panose="020B0604020202020204" pitchFamily="34" charset="0"/>
              </a:rPr>
              <a:t> </a:t>
            </a:r>
            <a:br>
              <a:rPr lang="en-GB" b="1" dirty="0">
                <a:solidFill>
                  <a:prstClr val="black"/>
                </a:solidFill>
                <a:latin typeface="Arial" panose="020B0604020202020204" pitchFamily="34" charset="0"/>
                <a:ea typeface="+mj-ea"/>
                <a:cs typeface="Arial" panose="020B0604020202020204" pitchFamily="34" charset="0"/>
              </a:rPr>
            </a:br>
            <a:r>
              <a:rPr lang="en-GB" b="1" dirty="0">
                <a:solidFill>
                  <a:srgbClr val="7030A0"/>
                </a:solidFill>
                <a:latin typeface="Arial" panose="020B0604020202020204" pitchFamily="34" charset="0"/>
                <a:ea typeface="+mj-ea"/>
                <a:cs typeface="Arial" panose="020B0604020202020204" pitchFamily="34" charset="0"/>
              </a:rPr>
              <a:t>Module: </a:t>
            </a:r>
            <a:r>
              <a:rPr lang="en-GB" b="1" dirty="0">
                <a:solidFill>
                  <a:prstClr val="black"/>
                </a:solidFill>
                <a:latin typeface="Arial" panose="020B0604020202020204" pitchFamily="34" charset="0"/>
                <a:ea typeface="+mj-ea"/>
                <a:cs typeface="Arial" panose="020B0604020202020204" pitchFamily="34" charset="0"/>
              </a:rPr>
              <a:t>Understanding the link between individual and organisational performance </a:t>
            </a:r>
          </a:p>
          <a:p>
            <a:endParaRPr lang="en-GB" b="1" dirty="0">
              <a:solidFill>
                <a:prstClr val="black"/>
              </a:solidFill>
              <a:latin typeface="Calibri Light" panose="020F0302020204030204"/>
              <a:ea typeface="+mj-ea"/>
              <a:cs typeface="+mj-cs"/>
            </a:endParaRPr>
          </a:p>
          <a:p>
            <a:r>
              <a:rPr lang="en-GB" b="1" dirty="0">
                <a:solidFill>
                  <a:prstClr val="black"/>
                </a:solidFill>
                <a:latin typeface="Calibri Light" panose="020F0302020204030204"/>
                <a:ea typeface="+mj-ea"/>
                <a:cs typeface="+mj-cs"/>
              </a:rPr>
              <a:t>Words: 3,300 (excluding references)</a:t>
            </a:r>
          </a:p>
          <a:p>
            <a:endParaRPr lang="en-US" dirty="0"/>
          </a:p>
          <a:p>
            <a:r>
              <a:rPr lang="en-US" dirty="0"/>
              <a:t>By signing below, I confirm that the work/evidence presented is my own, unaided work. I understand the regulations pertaining to candidate malpractice and the action that may be taken as a result.</a:t>
            </a:r>
            <a:endParaRPr lang="en-GB" dirty="0"/>
          </a:p>
          <a:p>
            <a:r>
              <a:rPr lang="en-US" dirty="0"/>
              <a:t> </a:t>
            </a:r>
            <a:endParaRPr lang="en-GB" dirty="0"/>
          </a:p>
          <a:p>
            <a:r>
              <a:rPr lang="en-US" dirty="0"/>
              <a:t>Signed: Emma Carrington </a:t>
            </a:r>
            <a:endParaRPr lang="en-GB" dirty="0"/>
          </a:p>
          <a:p>
            <a:r>
              <a:rPr lang="en-US" dirty="0"/>
              <a:t> </a:t>
            </a:r>
            <a:endParaRPr lang="en-GB" dirty="0"/>
          </a:p>
          <a:p>
            <a:r>
              <a:rPr lang="en-US" dirty="0"/>
              <a:t> </a:t>
            </a:r>
            <a:endParaRPr lang="en-GB" dirty="0"/>
          </a:p>
          <a:p>
            <a:r>
              <a:rPr lang="en-US" dirty="0"/>
              <a:t>Date: September 2020</a:t>
            </a:r>
            <a:endParaRPr lang="en-GB" dirty="0"/>
          </a:p>
          <a:p>
            <a:br>
              <a:rPr lang="en-GB" dirty="0">
                <a:solidFill>
                  <a:prstClr val="black"/>
                </a:solidFill>
                <a:latin typeface="Calibri Light" panose="020F0302020204030204"/>
                <a:ea typeface="+mj-ea"/>
                <a:cs typeface="+mj-cs"/>
              </a:rPr>
            </a:br>
            <a:endParaRPr lang="en-GB" dirty="0"/>
          </a:p>
        </p:txBody>
      </p:sp>
      <p:pic>
        <p:nvPicPr>
          <p:cNvPr id="2" name="Picture 1">
            <a:extLst>
              <a:ext uri="{FF2B5EF4-FFF2-40B4-BE49-F238E27FC236}">
                <a16:creationId xmlns:a16="http://schemas.microsoft.com/office/drawing/2014/main" id="{90E11CAE-5DDD-4452-9567-311237E4D557}"/>
              </a:ext>
            </a:extLst>
          </p:cNvPr>
          <p:cNvPicPr>
            <a:picLocks noChangeAspect="1"/>
          </p:cNvPicPr>
          <p:nvPr/>
        </p:nvPicPr>
        <p:blipFill>
          <a:blip r:embed="rId3"/>
          <a:stretch>
            <a:fillRect/>
          </a:stretch>
        </p:blipFill>
        <p:spPr>
          <a:xfrm>
            <a:off x="5679406" y="1116430"/>
            <a:ext cx="6143625" cy="4105275"/>
          </a:xfrm>
          <a:prstGeom prst="rect">
            <a:avLst/>
          </a:prstGeom>
        </p:spPr>
      </p:pic>
    </p:spTree>
    <p:extLst>
      <p:ext uri="{BB962C8B-B14F-4D97-AF65-F5344CB8AC3E}">
        <p14:creationId xmlns:p14="http://schemas.microsoft.com/office/powerpoint/2010/main" val="14122352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9AF5C66A-E8F2-4E13-98A3-FE96597C5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9" name="Picture 48">
            <a:extLst>
              <a:ext uri="{FF2B5EF4-FFF2-40B4-BE49-F238E27FC236}">
                <a16:creationId xmlns:a16="http://schemas.microsoft.com/office/drawing/2014/main" id="{AC860275-E106-493A-8BF0-E0A91130EF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BE7FA76-1B4D-46BB-93FA-52D6A930C2EB}"/>
              </a:ext>
            </a:extLst>
          </p:cNvPr>
          <p:cNvSpPr>
            <a:spLocks noGrp="1"/>
          </p:cNvSpPr>
          <p:nvPr>
            <p:ph type="title"/>
          </p:nvPr>
        </p:nvSpPr>
        <p:spPr>
          <a:xfrm>
            <a:off x="1179576" y="822960"/>
            <a:ext cx="9829800" cy="1325880"/>
          </a:xfrm>
        </p:spPr>
        <p:txBody>
          <a:bodyPr>
            <a:normAutofit/>
          </a:bodyPr>
          <a:lstStyle/>
          <a:p>
            <a:pPr algn="ctr"/>
            <a:r>
              <a:rPr lang="en-GB" sz="4000" b="1" dirty="0">
                <a:solidFill>
                  <a:srgbClr val="FFFFFF"/>
                </a:solidFill>
              </a:rPr>
              <a:t>Aims and Objectives</a:t>
            </a:r>
          </a:p>
        </p:txBody>
      </p:sp>
      <p:sp>
        <p:nvSpPr>
          <p:cNvPr id="3" name="Content Placeholder 2">
            <a:extLst>
              <a:ext uri="{FF2B5EF4-FFF2-40B4-BE49-F238E27FC236}">
                <a16:creationId xmlns:a16="http://schemas.microsoft.com/office/drawing/2014/main" id="{1AF334CD-8A79-4882-AC05-1950C756C301}"/>
              </a:ext>
            </a:extLst>
          </p:cNvPr>
          <p:cNvSpPr>
            <a:spLocks noGrp="1"/>
          </p:cNvSpPr>
          <p:nvPr>
            <p:ph idx="1"/>
          </p:nvPr>
        </p:nvSpPr>
        <p:spPr>
          <a:xfrm>
            <a:off x="804672" y="2534653"/>
            <a:ext cx="5126896" cy="4090736"/>
          </a:xfrm>
        </p:spPr>
        <p:txBody>
          <a:bodyPr anchor="ctr">
            <a:normAutofit fontScale="77500" lnSpcReduction="20000"/>
          </a:bodyPr>
          <a:lstStyle/>
          <a:p>
            <a:r>
              <a:rPr lang="en-GB" b="1" dirty="0"/>
              <a:t> </a:t>
            </a:r>
            <a:endParaRPr lang="en-GB" dirty="0"/>
          </a:p>
          <a:p>
            <a:pPr lvl="0"/>
            <a:r>
              <a:rPr lang="en-GB" dirty="0"/>
              <a:t>Defines, describes and evaluates High Performance Working (HPW) and its link to organisational performance and employee wellbeing.</a:t>
            </a:r>
          </a:p>
          <a:p>
            <a:pPr lvl="0"/>
            <a:r>
              <a:rPr lang="en-GB" dirty="0"/>
              <a:t>Summarises the main stages of the Performance Management Cycle. </a:t>
            </a:r>
          </a:p>
          <a:p>
            <a:pPr lvl="0"/>
            <a:r>
              <a:rPr lang="en-GB" dirty="0"/>
              <a:t>Assesses Performance Management (PM) contribution to employee capability, commitment, recognising and rewarding talent and the role of line managers in PM processes.</a:t>
            </a:r>
          </a:p>
          <a:p>
            <a:pPr lvl="0"/>
            <a:r>
              <a:rPr lang="en-GB" dirty="0"/>
              <a:t>Outlines how HR and Line Managers can work together in PM processes. </a:t>
            </a:r>
          </a:p>
          <a:p>
            <a:pPr marL="0" indent="0">
              <a:buNone/>
            </a:pPr>
            <a:endParaRPr lang="en-GB" sz="1500" dirty="0">
              <a:solidFill>
                <a:srgbClr val="000000"/>
              </a:solidFill>
            </a:endParaRPr>
          </a:p>
          <a:p>
            <a:endParaRPr lang="en-GB" sz="1500" dirty="0">
              <a:solidFill>
                <a:srgbClr val="000000"/>
              </a:solidFill>
            </a:endParaRPr>
          </a:p>
        </p:txBody>
      </p:sp>
      <p:pic>
        <p:nvPicPr>
          <p:cNvPr id="7" name="Graphic 6" descr="Group Brainstorm">
            <a:extLst>
              <a:ext uri="{FF2B5EF4-FFF2-40B4-BE49-F238E27FC236}">
                <a16:creationId xmlns:a16="http://schemas.microsoft.com/office/drawing/2014/main" id="{8CD7375F-BD00-4EA9-A8A6-E3EA9956F0C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298058" y="2837712"/>
            <a:ext cx="3217333" cy="3217333"/>
          </a:xfrm>
          <a:prstGeom prst="rect">
            <a:avLst/>
          </a:prstGeom>
        </p:spPr>
      </p:pic>
    </p:spTree>
    <p:extLst>
      <p:ext uri="{BB962C8B-B14F-4D97-AF65-F5344CB8AC3E}">
        <p14:creationId xmlns:p14="http://schemas.microsoft.com/office/powerpoint/2010/main" val="3478508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cell phone&#10;&#10;Description automatically generated">
            <a:extLst>
              <a:ext uri="{FF2B5EF4-FFF2-40B4-BE49-F238E27FC236}">
                <a16:creationId xmlns:a16="http://schemas.microsoft.com/office/drawing/2014/main" id="{F5FAE179-0786-4C6B-B083-932F5AA0492A}"/>
              </a:ext>
            </a:extLst>
          </p:cNvPr>
          <p:cNvPicPr>
            <a:picLocks noGrp="1" noChangeAspect="1"/>
          </p:cNvPicPr>
          <p:nvPr>
            <p:ph idx="1"/>
          </p:nvPr>
        </p:nvPicPr>
        <p:blipFill rotWithShape="1">
          <a:blip r:embed="rId3"/>
          <a:srcRect l="629" r="6391" b="-1"/>
          <a:stretch/>
        </p:blipFill>
        <p:spPr>
          <a:xfrm>
            <a:off x="643467" y="1026695"/>
            <a:ext cx="10905066" cy="5187837"/>
          </a:xfrm>
          <a:prstGeom prst="rect">
            <a:avLst/>
          </a:prstGeom>
          <a:ln>
            <a:noFill/>
          </a:ln>
        </p:spPr>
      </p:pic>
      <p:sp>
        <p:nvSpPr>
          <p:cNvPr id="21" name="Isosceles Triangle 20">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1B18FCD2-FEFB-4F4B-8208-8F2710D8639B}"/>
              </a:ext>
            </a:extLst>
          </p:cNvPr>
          <p:cNvSpPr/>
          <p:nvPr/>
        </p:nvSpPr>
        <p:spPr>
          <a:xfrm>
            <a:off x="1245288" y="288485"/>
            <a:ext cx="10187541" cy="584775"/>
          </a:xfrm>
          <a:prstGeom prst="rect">
            <a:avLst/>
          </a:prstGeom>
        </p:spPr>
        <p:txBody>
          <a:bodyPr wrap="square">
            <a:spAutoFit/>
          </a:bodyPr>
          <a:lstStyle/>
          <a:p>
            <a:pPr algn="ctr"/>
            <a:r>
              <a:rPr lang="en-GB" sz="3200" b="1" dirty="0">
                <a:solidFill>
                  <a:schemeClr val="accent1"/>
                </a:solidFill>
              </a:rPr>
              <a:t>The Role of a Line Manager</a:t>
            </a:r>
            <a:endParaRPr lang="en-GB" sz="3200" dirty="0">
              <a:solidFill>
                <a:schemeClr val="accent1"/>
              </a:solidFill>
            </a:endParaRPr>
          </a:p>
        </p:txBody>
      </p:sp>
    </p:spTree>
    <p:extLst>
      <p:ext uri="{BB962C8B-B14F-4D97-AF65-F5344CB8AC3E}">
        <p14:creationId xmlns:p14="http://schemas.microsoft.com/office/powerpoint/2010/main" val="2236078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DC34789-2E8E-4812-8B02-DEC121161E10}"/>
              </a:ext>
            </a:extLst>
          </p:cNvPr>
          <p:cNvPicPr>
            <a:picLocks noGrp="1"/>
          </p:cNvPicPr>
          <p:nvPr>
            <p:ph idx="1"/>
          </p:nvPr>
        </p:nvPicPr>
        <p:blipFill rotWithShape="1">
          <a:blip r:embed="rId3"/>
          <a:srcRect t="4406" b="3757"/>
          <a:stretch/>
        </p:blipFill>
        <p:spPr>
          <a:xfrm>
            <a:off x="-304780" y="10"/>
            <a:ext cx="12496780" cy="6857990"/>
          </a:xfrm>
          <a:prstGeom prst="rect">
            <a:avLst/>
          </a:prstGeom>
        </p:spPr>
      </p:pic>
      <p:sp>
        <p:nvSpPr>
          <p:cNvPr id="2" name="TextBox 1">
            <a:extLst>
              <a:ext uri="{FF2B5EF4-FFF2-40B4-BE49-F238E27FC236}">
                <a16:creationId xmlns:a16="http://schemas.microsoft.com/office/drawing/2014/main" id="{C5EA335F-28B3-4E2B-B15C-8AC8A94C3B42}"/>
              </a:ext>
            </a:extLst>
          </p:cNvPr>
          <p:cNvSpPr txBox="1"/>
          <p:nvPr/>
        </p:nvSpPr>
        <p:spPr>
          <a:xfrm>
            <a:off x="11213432" y="368968"/>
            <a:ext cx="673768" cy="272716"/>
          </a:xfrm>
          <a:prstGeom prst="rect">
            <a:avLst/>
          </a:prstGeom>
          <a:noFill/>
        </p:spPr>
        <p:txBody>
          <a:bodyPr wrap="square" rtlCol="0">
            <a:spAutoFit/>
          </a:bodyPr>
          <a:lstStyle/>
          <a:p>
            <a:endParaRPr lang="en-GB" dirty="0"/>
          </a:p>
        </p:txBody>
      </p:sp>
      <p:sp>
        <p:nvSpPr>
          <p:cNvPr id="5" name="Rectangle 4">
            <a:extLst>
              <a:ext uri="{FF2B5EF4-FFF2-40B4-BE49-F238E27FC236}">
                <a16:creationId xmlns:a16="http://schemas.microsoft.com/office/drawing/2014/main" id="{7F450A03-1F73-432D-A3D4-4D3EC730CB4E}"/>
              </a:ext>
            </a:extLst>
          </p:cNvPr>
          <p:cNvSpPr/>
          <p:nvPr/>
        </p:nvSpPr>
        <p:spPr>
          <a:xfrm rot="10800000" flipH="1" flipV="1">
            <a:off x="304800" y="922239"/>
            <a:ext cx="3930316" cy="369332"/>
          </a:xfrm>
          <a:prstGeom prst="rect">
            <a:avLst/>
          </a:prstGeom>
        </p:spPr>
        <p:txBody>
          <a:bodyPr wrap="square">
            <a:spAutoFit/>
          </a:bodyPr>
          <a:lstStyle/>
          <a:p>
            <a:r>
              <a:rPr lang="en-GB" dirty="0">
                <a:solidFill>
                  <a:schemeClr val="bg1"/>
                </a:solidFill>
              </a:rPr>
              <a:t>https://slideplayer.com/slide/4546222/</a:t>
            </a:r>
          </a:p>
        </p:txBody>
      </p:sp>
    </p:spTree>
    <p:extLst>
      <p:ext uri="{BB962C8B-B14F-4D97-AF65-F5344CB8AC3E}">
        <p14:creationId xmlns:p14="http://schemas.microsoft.com/office/powerpoint/2010/main" val="379464068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11">
            <a:extLst>
              <a:ext uri="{FF2B5EF4-FFF2-40B4-BE49-F238E27FC236}">
                <a16:creationId xmlns:a16="http://schemas.microsoft.com/office/drawing/2014/main" id="{2E614F1C-2D93-42D0-B229-768199449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403089" y="0"/>
            <a:ext cx="4788912"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B36A2D-078E-4E59-ADF0-E61AAE0FD1DF}"/>
              </a:ext>
            </a:extLst>
          </p:cNvPr>
          <p:cNvSpPr>
            <a:spLocks noGrp="1"/>
          </p:cNvSpPr>
          <p:nvPr>
            <p:ph type="title"/>
          </p:nvPr>
        </p:nvSpPr>
        <p:spPr>
          <a:xfrm>
            <a:off x="8174735" y="640081"/>
            <a:ext cx="3377183" cy="3708895"/>
          </a:xfrm>
          <a:noFill/>
        </p:spPr>
        <p:txBody>
          <a:bodyPr vert="horz" lIns="91440" tIns="45720" rIns="91440" bIns="45720" rtlCol="0" anchor="b">
            <a:normAutofit/>
          </a:bodyPr>
          <a:lstStyle/>
          <a:p>
            <a:r>
              <a:rPr lang="en-US" sz="3700" b="1" dirty="0">
                <a:solidFill>
                  <a:schemeClr val="bg1"/>
                </a:solidFill>
              </a:rPr>
              <a:t>High Performance Working: 4A Model of capability (</a:t>
            </a:r>
            <a:r>
              <a:rPr lang="en-US" sz="3700" b="1" dirty="0" err="1">
                <a:solidFill>
                  <a:schemeClr val="bg1"/>
                </a:solidFill>
              </a:rPr>
              <a:t>Tamkin</a:t>
            </a:r>
            <a:r>
              <a:rPr lang="en-US" sz="3700" b="1" dirty="0">
                <a:solidFill>
                  <a:schemeClr val="bg1"/>
                </a:solidFill>
              </a:rPr>
              <a:t> et al, 2005)</a:t>
            </a:r>
          </a:p>
        </p:txBody>
      </p:sp>
      <p:pic>
        <p:nvPicPr>
          <p:cNvPr id="7" name="Content Placeholder 6" descr="A close up of text on a white background&#10;&#10;Description automatically generated">
            <a:extLst>
              <a:ext uri="{FF2B5EF4-FFF2-40B4-BE49-F238E27FC236}">
                <a16:creationId xmlns:a16="http://schemas.microsoft.com/office/drawing/2014/main" id="{713BC352-3D5A-4DED-B47D-3726E207FCA0}"/>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3435" r="2981" b="-4"/>
          <a:stretch/>
        </p:blipFill>
        <p:spPr>
          <a:xfrm>
            <a:off x="20" y="10"/>
            <a:ext cx="7534636" cy="6857990"/>
          </a:xfrm>
          <a:prstGeom prst="rect">
            <a:avLst/>
          </a:prstGeom>
        </p:spPr>
      </p:pic>
    </p:spTree>
    <p:extLst>
      <p:ext uri="{BB962C8B-B14F-4D97-AF65-F5344CB8AC3E}">
        <p14:creationId xmlns:p14="http://schemas.microsoft.com/office/powerpoint/2010/main" val="22899719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296CF-0DE6-4E40-AF3C-FA5DE9134799}"/>
              </a:ext>
            </a:extLst>
          </p:cNvPr>
          <p:cNvSpPr>
            <a:spLocks noGrp="1"/>
          </p:cNvSpPr>
          <p:nvPr>
            <p:ph type="title"/>
          </p:nvPr>
        </p:nvSpPr>
        <p:spPr>
          <a:xfrm>
            <a:off x="838200" y="365125"/>
            <a:ext cx="10515600" cy="1325563"/>
          </a:xfrm>
        </p:spPr>
        <p:txBody>
          <a:bodyPr>
            <a:normAutofit fontScale="90000"/>
          </a:bodyPr>
          <a:lstStyle/>
          <a:p>
            <a:pPr algn="ctr"/>
            <a:br>
              <a:rPr lang="en-GB" sz="1100" dirty="0"/>
            </a:br>
            <a:br>
              <a:rPr lang="en-GB" sz="1100" dirty="0"/>
            </a:br>
            <a:br>
              <a:rPr lang="en-GB" sz="2700" dirty="0"/>
            </a:br>
            <a:br>
              <a:rPr lang="en-GB" sz="3300" dirty="0"/>
            </a:br>
            <a:r>
              <a:rPr lang="en-GB" sz="3300" b="1" dirty="0"/>
              <a:t>Most commonly included in the analysis of HPWS rigorous and sophisticated recruitment and selection practices Delta et al (2005); Marchington &amp; Wilkinson (2012). </a:t>
            </a:r>
            <a:br>
              <a:rPr lang="en-GB" sz="2700" dirty="0"/>
            </a:br>
            <a:br>
              <a:rPr lang="en-GB" sz="1100" dirty="0"/>
            </a:br>
            <a:br>
              <a:rPr lang="en-GB" sz="1100" dirty="0"/>
            </a:br>
            <a:br>
              <a:rPr lang="en-GB" sz="1100" dirty="0"/>
            </a:br>
            <a:br>
              <a:rPr lang="en-GB" sz="1100" dirty="0"/>
            </a:br>
            <a:endParaRPr lang="en-GB" sz="1100" dirty="0"/>
          </a:p>
        </p:txBody>
      </p:sp>
      <p:graphicFrame>
        <p:nvGraphicFramePr>
          <p:cNvPr id="39" name="Content Placeholder 2">
            <a:extLst>
              <a:ext uri="{FF2B5EF4-FFF2-40B4-BE49-F238E27FC236}">
                <a16:creationId xmlns:a16="http://schemas.microsoft.com/office/drawing/2014/main" id="{C2E26706-5204-4CDB-9571-23F114FF6F66}"/>
              </a:ext>
            </a:extLst>
          </p:cNvPr>
          <p:cNvGraphicFramePr>
            <a:graphicFrameLocks noGrp="1"/>
          </p:cNvGraphicFramePr>
          <p:nvPr>
            <p:ph idx="1"/>
            <p:extLst>
              <p:ext uri="{D42A27DB-BD31-4B8C-83A1-F6EECF244321}">
                <p14:modId xmlns:p14="http://schemas.microsoft.com/office/powerpoint/2010/main" val="256099391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7486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Arc 1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5FADBA8-EB04-43E6-A50A-C1F0EAF589A6}"/>
              </a:ext>
            </a:extLst>
          </p:cNvPr>
          <p:cNvSpPr>
            <a:spLocks noGrp="1"/>
          </p:cNvSpPr>
          <p:nvPr>
            <p:ph type="title"/>
          </p:nvPr>
        </p:nvSpPr>
        <p:spPr>
          <a:xfrm>
            <a:off x="838200" y="365125"/>
            <a:ext cx="10515600" cy="1325563"/>
          </a:xfrm>
        </p:spPr>
        <p:txBody>
          <a:bodyPr>
            <a:normAutofit/>
          </a:bodyPr>
          <a:lstStyle/>
          <a:p>
            <a:pPr algn="ctr"/>
            <a:r>
              <a:rPr lang="en-GB" dirty="0"/>
              <a:t>HPWS and Organisational Performance</a:t>
            </a:r>
          </a:p>
        </p:txBody>
      </p:sp>
      <p:graphicFrame>
        <p:nvGraphicFramePr>
          <p:cNvPr id="27" name="Content Placeholder 2">
            <a:extLst>
              <a:ext uri="{FF2B5EF4-FFF2-40B4-BE49-F238E27FC236}">
                <a16:creationId xmlns:a16="http://schemas.microsoft.com/office/drawing/2014/main" id="{C8763E43-A937-4E10-BFB5-BD6FE8792075}"/>
              </a:ext>
            </a:extLst>
          </p:cNvPr>
          <p:cNvGraphicFramePr>
            <a:graphicFrameLocks noGrp="1"/>
          </p:cNvGraphicFramePr>
          <p:nvPr>
            <p:ph idx="1"/>
            <p:extLst>
              <p:ext uri="{D42A27DB-BD31-4B8C-83A1-F6EECF244321}">
                <p14:modId xmlns:p14="http://schemas.microsoft.com/office/powerpoint/2010/main" val="1236044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85284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E7F9430-E120-40CF-9151-A71799DD6FA5}"/>
              </a:ext>
            </a:extLst>
          </p:cNvPr>
          <p:cNvSpPr>
            <a:spLocks noGrp="1"/>
          </p:cNvSpPr>
          <p:nvPr>
            <p:ph type="title"/>
          </p:nvPr>
        </p:nvSpPr>
        <p:spPr>
          <a:xfrm>
            <a:off x="1179226" y="826680"/>
            <a:ext cx="9833548" cy="1424124"/>
          </a:xfrm>
        </p:spPr>
        <p:txBody>
          <a:bodyPr>
            <a:normAutofit fontScale="90000"/>
          </a:bodyPr>
          <a:lstStyle/>
          <a:p>
            <a:pPr algn="ctr"/>
            <a:br>
              <a:rPr lang="en-GB" sz="6000" b="1" dirty="0">
                <a:solidFill>
                  <a:srgbClr val="FFFFFF"/>
                </a:solidFill>
              </a:rPr>
            </a:br>
            <a:r>
              <a:rPr lang="en-GB" sz="6000" b="1" dirty="0">
                <a:solidFill>
                  <a:srgbClr val="FFFFFF"/>
                </a:solidFill>
              </a:rPr>
              <a:t>The Link </a:t>
            </a:r>
            <a:br>
              <a:rPr lang="en-GB" sz="4000" b="1" dirty="0">
                <a:solidFill>
                  <a:srgbClr val="FFFFFF"/>
                </a:solidFill>
              </a:rPr>
            </a:br>
            <a:r>
              <a:rPr lang="en-GB" sz="1600" dirty="0"/>
              <a:t>https://www.cipd.co.uk/Images/moving-employee-well-being-agenda-forward_2016_tcm18-15556.pdf</a:t>
            </a:r>
            <a:br>
              <a:rPr lang="en-GB" sz="4000" dirty="0"/>
            </a:br>
            <a:endParaRPr lang="en-GB" sz="4000" b="1" dirty="0">
              <a:solidFill>
                <a:srgbClr val="FFFFFF"/>
              </a:solidFill>
            </a:endParaRPr>
          </a:p>
        </p:txBody>
      </p:sp>
      <p:pic>
        <p:nvPicPr>
          <p:cNvPr id="9" name="Content Placeholder 3">
            <a:extLst>
              <a:ext uri="{FF2B5EF4-FFF2-40B4-BE49-F238E27FC236}">
                <a16:creationId xmlns:a16="http://schemas.microsoft.com/office/drawing/2014/main" id="{75EE0BC9-6032-4EF2-9C9E-DBEB6963C8B9}"/>
              </a:ext>
            </a:extLst>
          </p:cNvPr>
          <p:cNvPicPr>
            <a:picLocks noGrp="1"/>
          </p:cNvPicPr>
          <p:nvPr>
            <p:ph idx="1"/>
          </p:nvPr>
        </p:nvPicPr>
        <p:blipFill rotWithShape="1">
          <a:blip r:embed="rId4" cstate="print">
            <a:extLst>
              <a:ext uri="{28A0092B-C50C-407E-A947-70E740481C1C}">
                <a14:useLocalDpi xmlns:a14="http://schemas.microsoft.com/office/drawing/2010/main" val="0"/>
              </a:ext>
            </a:extLst>
          </a:blip>
          <a:srcRect r="-3" b="46"/>
          <a:stretch/>
        </p:blipFill>
        <p:spPr bwMode="auto">
          <a:xfrm>
            <a:off x="994611" y="2322814"/>
            <a:ext cx="10331115" cy="4077986"/>
          </a:xfrm>
          <a:prstGeom prst="rect">
            <a:avLst/>
          </a:prstGeom>
          <a:noFill/>
        </p:spPr>
      </p:pic>
    </p:spTree>
    <p:extLst>
      <p:ext uri="{BB962C8B-B14F-4D97-AF65-F5344CB8AC3E}">
        <p14:creationId xmlns:p14="http://schemas.microsoft.com/office/powerpoint/2010/main" val="2864718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C43CC7A-0BE3-4852-8D28-64435D628E1D}"/>
              </a:ext>
            </a:extLst>
          </p:cNvPr>
          <p:cNvPicPr/>
          <p:nvPr/>
        </p:nvPicPr>
        <p:blipFill rotWithShape="1">
          <a:blip r:embed="rId3"/>
          <a:srcRect l="1919" r="-2" b="-2"/>
          <a:stretch/>
        </p:blipFill>
        <p:spPr>
          <a:xfrm>
            <a:off x="1003724" y="321734"/>
            <a:ext cx="4333719" cy="2905170"/>
          </a:xfrm>
          <a:prstGeom prst="rect">
            <a:avLst/>
          </a:prstGeom>
        </p:spPr>
      </p:pic>
      <p:pic>
        <p:nvPicPr>
          <p:cNvPr id="5" name="Picture 4">
            <a:extLst>
              <a:ext uri="{FF2B5EF4-FFF2-40B4-BE49-F238E27FC236}">
                <a16:creationId xmlns:a16="http://schemas.microsoft.com/office/drawing/2014/main" id="{A284FBC4-F180-4CED-A0D0-EAA437A98310}"/>
              </a:ext>
            </a:extLst>
          </p:cNvPr>
          <p:cNvPicPr>
            <a:picLocks noChangeAspect="1"/>
          </p:cNvPicPr>
          <p:nvPr/>
        </p:nvPicPr>
        <p:blipFill>
          <a:blip r:embed="rId4"/>
          <a:stretch>
            <a:fillRect/>
          </a:stretch>
        </p:blipFill>
        <p:spPr>
          <a:xfrm>
            <a:off x="6292796" y="673768"/>
            <a:ext cx="5899204" cy="5213685"/>
          </a:xfrm>
          <a:prstGeom prst="rect">
            <a:avLst/>
          </a:prstGeom>
        </p:spPr>
      </p:pic>
      <p:sp>
        <p:nvSpPr>
          <p:cNvPr id="38" name="Rectangle 33">
            <a:extLst>
              <a:ext uri="{FF2B5EF4-FFF2-40B4-BE49-F238E27FC236}">
                <a16:creationId xmlns:a16="http://schemas.microsoft.com/office/drawing/2014/main" id="{799448F2-0E5B-42DA-B2D1-11A14E947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5">
            <a:extLst>
              <a:ext uri="{FF2B5EF4-FFF2-40B4-BE49-F238E27FC236}">
                <a16:creationId xmlns:a16="http://schemas.microsoft.com/office/drawing/2014/main" id="{4E8A7552-20E1-4F34-ADAB-C1DB6634D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17D9B3B-2AC1-406B-9F41-F0E0CB541B1B}"/>
              </a:ext>
            </a:extLst>
          </p:cNvPr>
          <p:cNvPicPr>
            <a:picLocks noGrp="1"/>
          </p:cNvPicPr>
          <p:nvPr>
            <p:ph idx="1"/>
          </p:nvPr>
        </p:nvPicPr>
        <p:blipFill rotWithShape="1">
          <a:blip r:embed="rId5"/>
          <a:srcRect r="-2" b="6567"/>
          <a:stretch/>
        </p:blipFill>
        <p:spPr>
          <a:xfrm>
            <a:off x="457201" y="3631096"/>
            <a:ext cx="5426764" cy="3233738"/>
          </a:xfrm>
          <a:prstGeom prst="rect">
            <a:avLst/>
          </a:prstGeom>
        </p:spPr>
      </p:pic>
      <p:sp>
        <p:nvSpPr>
          <p:cNvPr id="2" name="Rectangle 1">
            <a:extLst>
              <a:ext uri="{FF2B5EF4-FFF2-40B4-BE49-F238E27FC236}">
                <a16:creationId xmlns:a16="http://schemas.microsoft.com/office/drawing/2014/main" id="{1C3A2AA4-3D35-41F0-984F-B2DFEE944041}"/>
              </a:ext>
            </a:extLst>
          </p:cNvPr>
          <p:cNvSpPr/>
          <p:nvPr/>
        </p:nvSpPr>
        <p:spPr>
          <a:xfrm>
            <a:off x="6596801" y="6184232"/>
            <a:ext cx="5337444" cy="646331"/>
          </a:xfrm>
          <a:prstGeom prst="rect">
            <a:avLst/>
          </a:prstGeom>
        </p:spPr>
        <p:txBody>
          <a:bodyPr wrap="square">
            <a:spAutoFit/>
          </a:bodyPr>
          <a:lstStyle/>
          <a:p>
            <a:r>
              <a:rPr lang="en-GB" dirty="0"/>
              <a:t>https://expertprogrammanagement.com/2018/04/herzbergs-two-factor-theory/</a:t>
            </a:r>
          </a:p>
        </p:txBody>
      </p:sp>
    </p:spTree>
    <p:extLst>
      <p:ext uri="{BB962C8B-B14F-4D97-AF65-F5344CB8AC3E}">
        <p14:creationId xmlns:p14="http://schemas.microsoft.com/office/powerpoint/2010/main" val="3197323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E7F9430-E120-40CF-9151-A71799DD6FA5}"/>
              </a:ext>
            </a:extLst>
          </p:cNvPr>
          <p:cNvSpPr>
            <a:spLocks noGrp="1"/>
          </p:cNvSpPr>
          <p:nvPr>
            <p:ph type="title"/>
          </p:nvPr>
        </p:nvSpPr>
        <p:spPr>
          <a:xfrm>
            <a:off x="1179226" y="826680"/>
            <a:ext cx="9833548" cy="1424124"/>
          </a:xfrm>
        </p:spPr>
        <p:txBody>
          <a:bodyPr>
            <a:normAutofit fontScale="90000"/>
          </a:bodyPr>
          <a:lstStyle/>
          <a:p>
            <a:pPr algn="ctr"/>
            <a:br>
              <a:rPr lang="en-GB" sz="6000" b="1" dirty="0">
                <a:solidFill>
                  <a:srgbClr val="FFFFFF"/>
                </a:solidFill>
              </a:rPr>
            </a:br>
            <a:r>
              <a:rPr lang="en-GB" sz="6000" b="1" dirty="0">
                <a:solidFill>
                  <a:srgbClr val="FFFFFF"/>
                </a:solidFill>
              </a:rPr>
              <a:t>Health and Wellbeing </a:t>
            </a:r>
            <a:br>
              <a:rPr lang="en-GB" sz="4000" b="1" dirty="0">
                <a:solidFill>
                  <a:srgbClr val="FFFFFF"/>
                </a:solidFill>
              </a:rPr>
            </a:br>
            <a:r>
              <a:rPr lang="en-GB" sz="1600" dirty="0"/>
              <a:t>https://www.cipd.co.uk/Images/moving-employee-well-being-agenda-forward_2016_tcm18-15556.pdf</a:t>
            </a:r>
            <a:br>
              <a:rPr lang="en-GB" sz="4000" dirty="0"/>
            </a:br>
            <a:endParaRPr lang="en-GB" sz="4000" b="1" dirty="0">
              <a:solidFill>
                <a:srgbClr val="FFFFFF"/>
              </a:solidFill>
            </a:endParaRPr>
          </a:p>
        </p:txBody>
      </p:sp>
      <p:pic>
        <p:nvPicPr>
          <p:cNvPr id="6" name="Content Placeholder 5">
            <a:extLst>
              <a:ext uri="{FF2B5EF4-FFF2-40B4-BE49-F238E27FC236}">
                <a16:creationId xmlns:a16="http://schemas.microsoft.com/office/drawing/2014/main" id="{AA0B0D74-3102-41A0-9675-CB0984CA4E0A}"/>
              </a:ext>
            </a:extLst>
          </p:cNvPr>
          <p:cNvPicPr>
            <a:picLocks noGrp="1"/>
          </p:cNvPicPr>
          <p:nvPr>
            <p:ph idx="1"/>
          </p:nvPr>
        </p:nvPicPr>
        <p:blipFill>
          <a:blip r:embed="rId4"/>
          <a:stretch>
            <a:fillRect/>
          </a:stretch>
        </p:blipFill>
        <p:spPr>
          <a:xfrm>
            <a:off x="144380" y="3011423"/>
            <a:ext cx="8357936" cy="3932406"/>
          </a:xfrm>
          <a:prstGeom prst="rect">
            <a:avLst/>
          </a:prstGeom>
        </p:spPr>
      </p:pic>
      <p:pic>
        <p:nvPicPr>
          <p:cNvPr id="7" name="Picture 6">
            <a:extLst>
              <a:ext uri="{FF2B5EF4-FFF2-40B4-BE49-F238E27FC236}">
                <a16:creationId xmlns:a16="http://schemas.microsoft.com/office/drawing/2014/main" id="{BC397149-E81F-47BC-A0C8-9BF3FDEBC888}"/>
              </a:ext>
            </a:extLst>
          </p:cNvPr>
          <p:cNvPicPr/>
          <p:nvPr/>
        </p:nvPicPr>
        <p:blipFill>
          <a:blip r:embed="rId5"/>
          <a:stretch>
            <a:fillRect/>
          </a:stretch>
        </p:blipFill>
        <p:spPr>
          <a:xfrm>
            <a:off x="6506706" y="2968507"/>
            <a:ext cx="5686426" cy="3932407"/>
          </a:xfrm>
          <a:prstGeom prst="rect">
            <a:avLst/>
          </a:prstGeom>
        </p:spPr>
      </p:pic>
    </p:spTree>
    <p:extLst>
      <p:ext uri="{BB962C8B-B14F-4D97-AF65-F5344CB8AC3E}">
        <p14:creationId xmlns:p14="http://schemas.microsoft.com/office/powerpoint/2010/main" val="1874201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436448D-9F24-4266-AF65-73A5FC3BB951}"/>
              </a:ext>
            </a:extLst>
          </p:cNvPr>
          <p:cNvSpPr txBox="1"/>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lnSpc>
                <a:spcPct val="90000"/>
              </a:lnSpc>
              <a:spcBef>
                <a:spcPct val="0"/>
              </a:spcBef>
              <a:spcAft>
                <a:spcPts val="600"/>
              </a:spcAft>
            </a:pPr>
            <a:r>
              <a:rPr lang="en-US" sz="2400" b="1" kern="1200">
                <a:solidFill>
                  <a:srgbClr val="FFFFFF"/>
                </a:solidFill>
                <a:latin typeface="+mj-lt"/>
                <a:ea typeface="+mj-ea"/>
                <a:cs typeface="+mj-cs"/>
              </a:rPr>
              <a:t>Wellbeing and Engagement - The Virtuous Circle Model</a:t>
            </a:r>
            <a:endParaRPr lang="en-US" sz="2400" kern="1200">
              <a:solidFill>
                <a:srgbClr val="FFFFFF"/>
              </a:solidFill>
              <a:latin typeface="+mj-lt"/>
              <a:ea typeface="+mj-ea"/>
              <a:cs typeface="+mj-cs"/>
            </a:endParaRPr>
          </a:p>
        </p:txBody>
      </p:sp>
      <p:pic>
        <p:nvPicPr>
          <p:cNvPr id="4" name="Content Placeholder 3">
            <a:extLst>
              <a:ext uri="{FF2B5EF4-FFF2-40B4-BE49-F238E27FC236}">
                <a16:creationId xmlns:a16="http://schemas.microsoft.com/office/drawing/2014/main" id="{202DDCC1-3479-4C58-989F-A9C3290516C9}"/>
              </a:ext>
            </a:extLst>
          </p:cNvPr>
          <p:cNvPicPr>
            <a:picLocks noGrp="1" noChangeAspect="1"/>
          </p:cNvPicPr>
          <p:nvPr>
            <p:ph idx="1"/>
          </p:nvPr>
        </p:nvPicPr>
        <p:blipFill>
          <a:blip r:embed="rId3"/>
          <a:stretch>
            <a:fillRect/>
          </a:stretch>
        </p:blipFill>
        <p:spPr>
          <a:xfrm>
            <a:off x="4182848" y="961812"/>
            <a:ext cx="6899702" cy="4930987"/>
          </a:xfrm>
          <a:prstGeom prst="rect">
            <a:avLst/>
          </a:prstGeom>
        </p:spPr>
      </p:pic>
      <p:sp>
        <p:nvSpPr>
          <p:cNvPr id="8" name="Rectangle 7">
            <a:extLst>
              <a:ext uri="{FF2B5EF4-FFF2-40B4-BE49-F238E27FC236}">
                <a16:creationId xmlns:a16="http://schemas.microsoft.com/office/drawing/2014/main" id="{839CC407-5827-46F2-9C33-E9775114DF78}"/>
              </a:ext>
            </a:extLst>
          </p:cNvPr>
          <p:cNvSpPr/>
          <p:nvPr/>
        </p:nvSpPr>
        <p:spPr>
          <a:xfrm>
            <a:off x="3047998" y="5293005"/>
            <a:ext cx="7571876" cy="1354217"/>
          </a:xfrm>
          <a:prstGeom prst="rect">
            <a:avLst/>
          </a:prstGeom>
        </p:spPr>
        <p:txBody>
          <a:bodyPr wrap="square">
            <a:spAutoFit/>
          </a:bodyPr>
          <a:lstStyle/>
          <a:p>
            <a:pPr>
              <a:spcAft>
                <a:spcPts val="600"/>
              </a:spcAft>
            </a:pPr>
            <a:endParaRPr lang="en-GB"/>
          </a:p>
          <a:p>
            <a:pPr>
              <a:spcAft>
                <a:spcPts val="600"/>
              </a:spcAft>
            </a:pPr>
            <a:endParaRPr lang="en-GB"/>
          </a:p>
          <a:p>
            <a:pPr>
              <a:spcAft>
                <a:spcPts val="600"/>
              </a:spcAft>
            </a:pPr>
            <a:r>
              <a:rPr lang="en-GB" dirty="0"/>
              <a:t>https://engageforsuccess.org/wp-content/uploads/2015/09/wellbeing-and-engagement-04June2014-Final.pdf</a:t>
            </a:r>
            <a:endParaRPr lang="en-GB"/>
          </a:p>
        </p:txBody>
      </p:sp>
    </p:spTree>
    <p:extLst>
      <p:ext uri="{BB962C8B-B14F-4D97-AF65-F5344CB8AC3E}">
        <p14:creationId xmlns:p14="http://schemas.microsoft.com/office/powerpoint/2010/main" val="446933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A3B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
            <a:extLst>
              <a:ext uri="{FF2B5EF4-FFF2-40B4-BE49-F238E27FC236}">
                <a16:creationId xmlns:a16="http://schemas.microsoft.com/office/drawing/2014/main" id="{7348E711-9338-47CF-93E5-4CB00035B668}"/>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GB" sz="3600" b="1" dirty="0">
                <a:solidFill>
                  <a:schemeClr val="bg1"/>
                </a:solidFill>
              </a:rPr>
              <a:t>Relationship between SWB and productivity for an individual employee </a:t>
            </a:r>
            <a:endParaRPr lang="en-US" sz="3600" dirty="0">
              <a:solidFill>
                <a:schemeClr val="bg1"/>
              </a:solidFill>
            </a:endParaRP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138FC9D-0108-4459-8AC0-463EF590A30A}"/>
              </a:ext>
            </a:extLst>
          </p:cNvPr>
          <p:cNvPicPr>
            <a:picLocks noGrp="1" noChangeAspect="1"/>
          </p:cNvPicPr>
          <p:nvPr>
            <p:ph idx="1"/>
          </p:nvPr>
        </p:nvPicPr>
        <p:blipFill rotWithShape="1">
          <a:blip r:embed="rId3"/>
          <a:srcRect t="1286"/>
          <a:stretch/>
        </p:blipFill>
        <p:spPr>
          <a:xfrm>
            <a:off x="1042350" y="618681"/>
            <a:ext cx="7411837" cy="4996056"/>
          </a:xfrm>
          <a:prstGeom prst="rect">
            <a:avLst/>
          </a:prstGeom>
          <a:effectLst/>
        </p:spPr>
      </p:pic>
      <p:sp>
        <p:nvSpPr>
          <p:cNvPr id="2" name="Rectangle 1">
            <a:extLst>
              <a:ext uri="{FF2B5EF4-FFF2-40B4-BE49-F238E27FC236}">
                <a16:creationId xmlns:a16="http://schemas.microsoft.com/office/drawing/2014/main" id="{841B6318-73C3-4598-B165-1E5A0587B738}"/>
              </a:ext>
            </a:extLst>
          </p:cNvPr>
          <p:cNvSpPr/>
          <p:nvPr/>
        </p:nvSpPr>
        <p:spPr>
          <a:xfrm>
            <a:off x="5406189" y="3982997"/>
            <a:ext cx="3047999" cy="2031325"/>
          </a:xfrm>
          <a:prstGeom prst="rect">
            <a:avLst/>
          </a:prstGeom>
        </p:spPr>
        <p:txBody>
          <a:bodyPr wrap="square">
            <a:spAutoFit/>
          </a:bodyPr>
          <a:lstStyle/>
          <a:p>
            <a:endParaRPr lang="en-GB" dirty="0"/>
          </a:p>
          <a:p>
            <a:endParaRPr lang="en-GB" dirty="0"/>
          </a:p>
          <a:p>
            <a:endParaRPr lang="en-GB" dirty="0"/>
          </a:p>
          <a:p>
            <a:endParaRPr lang="en-GB" dirty="0"/>
          </a:p>
          <a:p>
            <a:endParaRPr lang="en-GB" dirty="0"/>
          </a:p>
          <a:p>
            <a:endParaRPr lang="en-GB" dirty="0"/>
          </a:p>
          <a:p>
            <a:r>
              <a:rPr lang="en-GB" dirty="0"/>
              <a:t>http://ftp.iza.org/dp9096.pdf</a:t>
            </a:r>
          </a:p>
        </p:txBody>
      </p:sp>
    </p:spTree>
    <p:extLst>
      <p:ext uri="{BB962C8B-B14F-4D97-AF65-F5344CB8AC3E}">
        <p14:creationId xmlns:p14="http://schemas.microsoft.com/office/powerpoint/2010/main" val="4244985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295D7A-4DB0-46F2-BA2E-C96836E6606E}"/>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r>
              <a:rPr lang="en-US" dirty="0">
                <a:solidFill>
                  <a:schemeClr val="bg1"/>
                </a:solidFill>
              </a:rPr>
              <a:t>The PM Cycle Demonstrates the Integrated nature of PMs</a:t>
            </a:r>
          </a:p>
        </p:txBody>
      </p:sp>
      <p:pic>
        <p:nvPicPr>
          <p:cNvPr id="42" name="Content Placeholder 41" descr="A screenshot of a cell phone&#10;&#10;Description automatically generated">
            <a:extLst>
              <a:ext uri="{FF2B5EF4-FFF2-40B4-BE49-F238E27FC236}">
                <a16:creationId xmlns:a16="http://schemas.microsoft.com/office/drawing/2014/main" id="{36857357-96CA-46FB-A2E0-2A204DAFFEE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339567" y="640081"/>
            <a:ext cx="6467422" cy="5756139"/>
          </a:xfrm>
        </p:spPr>
      </p:pic>
      <p:sp>
        <p:nvSpPr>
          <p:cNvPr id="17" name="Rectangle 23">
            <a:extLst>
              <a:ext uri="{FF2B5EF4-FFF2-40B4-BE49-F238E27FC236}">
                <a16:creationId xmlns:a16="http://schemas.microsoft.com/office/drawing/2014/main" id="{66DC00EE-1BA4-44DA-968D-88856DCBB7BB}"/>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40" name="Rectangle 31">
            <a:extLst>
              <a:ext uri="{FF2B5EF4-FFF2-40B4-BE49-F238E27FC236}">
                <a16:creationId xmlns:a16="http://schemas.microsoft.com/office/drawing/2014/main" id="{67FE1147-FEA3-4462-9CC1-45A01B80C8A2}"/>
              </a:ext>
            </a:extLst>
          </p:cNvPr>
          <p:cNvSpPr>
            <a:spLocks noChangeArrowheads="1"/>
          </p:cNvSpPr>
          <p:nvPr/>
        </p:nvSpPr>
        <p:spPr bwMode="auto">
          <a:xfrm>
            <a:off x="0" y="4572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4299334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83A94549-1D0C-4985-B78D-C9D85A7CAB62}"/>
              </a:ext>
            </a:extLs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31495" y="705178"/>
            <a:ext cx="9625263" cy="4801313"/>
          </a:xfrm>
          <a:prstGeom prst="rect">
            <a:avLst/>
          </a:prstGeom>
          <a:noFill/>
          <a:ln>
            <a:noFill/>
          </a:ln>
        </p:spPr>
      </p:pic>
      <p:sp>
        <p:nvSpPr>
          <p:cNvPr id="3" name="Rectangle 2">
            <a:extLst>
              <a:ext uri="{FF2B5EF4-FFF2-40B4-BE49-F238E27FC236}">
                <a16:creationId xmlns:a16="http://schemas.microsoft.com/office/drawing/2014/main" id="{2030B02E-1735-4FD2-AF04-A15EF2D52D3C}"/>
              </a:ext>
            </a:extLst>
          </p:cNvPr>
          <p:cNvSpPr/>
          <p:nvPr/>
        </p:nvSpPr>
        <p:spPr>
          <a:xfrm flipH="1">
            <a:off x="593556" y="5506491"/>
            <a:ext cx="3898232" cy="646331"/>
          </a:xfrm>
          <a:prstGeom prst="rect">
            <a:avLst/>
          </a:prstGeom>
        </p:spPr>
        <p:txBody>
          <a:bodyPr wrap="square">
            <a:spAutoFit/>
          </a:bodyPr>
          <a:lstStyle/>
          <a:p>
            <a:r>
              <a:rPr lang="en-GB" dirty="0"/>
              <a:t>https://expert360.com/resources/articles/talent-management-important</a:t>
            </a:r>
          </a:p>
        </p:txBody>
      </p:sp>
    </p:spTree>
    <p:extLst>
      <p:ext uri="{BB962C8B-B14F-4D97-AF65-F5344CB8AC3E}">
        <p14:creationId xmlns:p14="http://schemas.microsoft.com/office/powerpoint/2010/main" val="18076143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9158595-85DA-4B7C-8592-B0605DC8C37F}"/>
              </a:ext>
            </a:extLst>
          </p:cNvPr>
          <p:cNvPicPr>
            <a:picLocks noGrp="1" noChangeAspect="1"/>
          </p:cNvPicPr>
          <p:nvPr>
            <p:ph idx="1"/>
          </p:nvPr>
        </p:nvPicPr>
        <p:blipFill rotWithShape="1">
          <a:blip r:embed="rId3"/>
          <a:srcRect r="444"/>
          <a:stretch/>
        </p:blipFill>
        <p:spPr>
          <a:xfrm>
            <a:off x="20" y="10"/>
            <a:ext cx="12191980" cy="6857989"/>
          </a:xfrm>
          <a:prstGeom prst="rect">
            <a:avLst/>
          </a:prstGeom>
        </p:spPr>
      </p:pic>
      <p:sp>
        <p:nvSpPr>
          <p:cNvPr id="9" name="Freeform: Shape 8">
            <a:extLst>
              <a:ext uri="{FF2B5EF4-FFF2-40B4-BE49-F238E27FC236}">
                <a16:creationId xmlns:a16="http://schemas.microsoft.com/office/drawing/2014/main" id="{569BBA9B-8F4E-4D2B-BEFA-41A475443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51012D1-8033-40B1-9EC0-91390FFC7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80943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291F021-C45C-4D44-A2B8-A789E386C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3444"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F98713F-B07B-44BE-A454-A63450F9C768}"/>
              </a:ext>
            </a:extLst>
          </p:cNvPr>
          <p:cNvSpPr/>
          <p:nvPr/>
        </p:nvSpPr>
        <p:spPr>
          <a:xfrm flipH="1">
            <a:off x="200712" y="6475982"/>
            <a:ext cx="10820209" cy="369332"/>
          </a:xfrm>
          <a:prstGeom prst="rect">
            <a:avLst/>
          </a:prstGeom>
        </p:spPr>
        <p:txBody>
          <a:bodyPr wrap="square">
            <a:spAutoFit/>
          </a:bodyPr>
          <a:lstStyle/>
          <a:p>
            <a:r>
              <a:rPr lang="en-GB" dirty="0"/>
              <a:t>https://www.mckinsey.com/business-functions/organization/our-insights/attracting-and-retaining-the-right-talent</a:t>
            </a:r>
          </a:p>
        </p:txBody>
      </p:sp>
    </p:spTree>
    <p:extLst>
      <p:ext uri="{BB962C8B-B14F-4D97-AF65-F5344CB8AC3E}">
        <p14:creationId xmlns:p14="http://schemas.microsoft.com/office/powerpoint/2010/main" val="31982510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FB33A-443B-49A3-84BC-A9E0830731D1}"/>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24EBE845-637A-4A8D-930F-4FFFEB60FB56}"/>
              </a:ext>
            </a:extLst>
          </p:cNvPr>
          <p:cNvPicPr>
            <a:picLocks noGrp="1" noChangeAspect="1"/>
          </p:cNvPicPr>
          <p:nvPr>
            <p:ph idx="1"/>
          </p:nvPr>
        </p:nvPicPr>
        <p:blipFill>
          <a:blip r:embed="rId3"/>
          <a:stretch>
            <a:fillRect/>
          </a:stretch>
        </p:blipFill>
        <p:spPr>
          <a:xfrm>
            <a:off x="721895" y="365125"/>
            <a:ext cx="10924673" cy="5811838"/>
          </a:xfrm>
          <a:prstGeom prst="rect">
            <a:avLst/>
          </a:prstGeom>
        </p:spPr>
      </p:pic>
    </p:spTree>
    <p:extLst>
      <p:ext uri="{BB962C8B-B14F-4D97-AF65-F5344CB8AC3E}">
        <p14:creationId xmlns:p14="http://schemas.microsoft.com/office/powerpoint/2010/main" val="34978323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pic>
        <p:nvPicPr>
          <p:cNvPr id="4" name="Content Placeholder 3" descr="A picture containing text, map&#10;&#10;Description automatically generated">
            <a:extLst>
              <a:ext uri="{FF2B5EF4-FFF2-40B4-BE49-F238E27FC236}">
                <a16:creationId xmlns:a16="http://schemas.microsoft.com/office/drawing/2014/main" id="{41221F40-6FEE-49A3-BBFE-7E8C90FB5C78}"/>
              </a:ext>
            </a:extLs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73179" y="1027906"/>
            <a:ext cx="6400800" cy="497184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DA8C1E8E-D899-4377-8C15-BD0339DC8C7C}"/>
              </a:ext>
            </a:extLst>
          </p:cNvPr>
          <p:cNvSpPr/>
          <p:nvPr/>
        </p:nvSpPr>
        <p:spPr>
          <a:xfrm rot="10800000" flipH="1" flipV="1">
            <a:off x="9047747" y="2322921"/>
            <a:ext cx="2711117" cy="1077218"/>
          </a:xfrm>
          <a:prstGeom prst="rect">
            <a:avLst/>
          </a:prstGeom>
        </p:spPr>
        <p:txBody>
          <a:bodyPr wrap="square">
            <a:spAutoFit/>
          </a:bodyPr>
          <a:lstStyle/>
          <a:p>
            <a:r>
              <a:rPr lang="en-GB" sz="3200" dirty="0">
                <a:solidFill>
                  <a:schemeClr val="bg2"/>
                </a:solidFill>
              </a:rPr>
              <a:t>Marchington et al, 2016</a:t>
            </a:r>
          </a:p>
        </p:txBody>
      </p:sp>
    </p:spTree>
    <p:extLst>
      <p:ext uri="{BB962C8B-B14F-4D97-AF65-F5344CB8AC3E}">
        <p14:creationId xmlns:p14="http://schemas.microsoft.com/office/powerpoint/2010/main" val="35583295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9B629BF-E8D0-4FFC-9267-416EC4CD3D7C}"/>
              </a:ext>
            </a:extLst>
          </p:cNvPr>
          <p:cNvPicPr>
            <a:picLocks noGrp="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553452" y="-208546"/>
            <a:ext cx="11085095" cy="6745704"/>
          </a:xfrm>
          <a:prstGeom prst="rect">
            <a:avLst/>
          </a:prstGeom>
          <a:noFill/>
          <a:ln>
            <a:noFill/>
          </a:ln>
        </p:spPr>
      </p:pic>
      <p:sp>
        <p:nvSpPr>
          <p:cNvPr id="2" name="TextBox 1">
            <a:extLst>
              <a:ext uri="{FF2B5EF4-FFF2-40B4-BE49-F238E27FC236}">
                <a16:creationId xmlns:a16="http://schemas.microsoft.com/office/drawing/2014/main" id="{D5828EAB-17D3-4823-86F1-FCA3D50B77E3}"/>
              </a:ext>
            </a:extLst>
          </p:cNvPr>
          <p:cNvSpPr txBox="1"/>
          <p:nvPr/>
        </p:nvSpPr>
        <p:spPr>
          <a:xfrm>
            <a:off x="352926" y="6400800"/>
            <a:ext cx="6497053" cy="646331"/>
          </a:xfrm>
          <a:prstGeom prst="rect">
            <a:avLst/>
          </a:prstGeom>
          <a:noFill/>
        </p:spPr>
        <p:txBody>
          <a:bodyPr wrap="square" rtlCol="0">
            <a:spAutoFit/>
          </a:bodyPr>
          <a:lstStyle/>
          <a:p>
            <a:r>
              <a:rPr lang="en-GB" b="1" u="sng" dirty="0">
                <a:hlinkClick r:id="rId4">
                  <a:extLst>
                    <a:ext uri="{A12FA001-AC4F-418D-AE19-62706E023703}">
                      <ahyp:hlinkClr xmlns:ahyp="http://schemas.microsoft.com/office/drawing/2018/hyperlinkcolor" val="tx"/>
                    </a:ext>
                  </a:extLst>
                </a:hlinkClick>
              </a:rPr>
              <a:t>http://www.whatishumanresource.com/performance-management-cycle</a:t>
            </a:r>
            <a:endParaRPr lang="en-GB" dirty="0"/>
          </a:p>
        </p:txBody>
      </p:sp>
    </p:spTree>
    <p:extLst>
      <p:ext uri="{BB962C8B-B14F-4D97-AF65-F5344CB8AC3E}">
        <p14:creationId xmlns:p14="http://schemas.microsoft.com/office/powerpoint/2010/main" val="39639404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A7260-4106-4AA9-B8DF-B20F185DD40F}"/>
              </a:ext>
            </a:extLst>
          </p:cNvPr>
          <p:cNvSpPr>
            <a:spLocks noGrp="1"/>
          </p:cNvSpPr>
          <p:nvPr>
            <p:ph type="title"/>
          </p:nvPr>
        </p:nvSpPr>
        <p:spPr>
          <a:xfrm>
            <a:off x="513347" y="6288505"/>
            <a:ext cx="10617869" cy="417095"/>
          </a:xfrm>
        </p:spPr>
        <p:txBody>
          <a:bodyPr>
            <a:normAutofit/>
          </a:bodyPr>
          <a:lstStyle/>
          <a:p>
            <a:r>
              <a:rPr lang="en-GB" sz="1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https://www.cipd.co.uk/Images/diagram-2-factors-affecting-the-performance-management-cycle_tcm18-26176.jpg</a:t>
            </a:r>
            <a:r>
              <a:rPr lang="en-GB" sz="1200" b="1" u="sng"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91F2E417-5F05-4F16-9C6D-235EAAA80CBD}"/>
              </a:ext>
            </a:extLst>
          </p:cNvPr>
          <p:cNvPicPr>
            <a:picLocks noGrp="1"/>
          </p:cNvPicPr>
          <p:nvPr>
            <p:ph idx="1"/>
          </p:nvPr>
        </p:nvPicPr>
        <p:blipFill>
          <a:blip r:embed="rId4"/>
          <a:stretch>
            <a:fillRect/>
          </a:stretch>
        </p:blipFill>
        <p:spPr>
          <a:xfrm>
            <a:off x="1060784" y="152401"/>
            <a:ext cx="10070432" cy="5686926"/>
          </a:xfrm>
          <a:prstGeom prst="rect">
            <a:avLst/>
          </a:prstGeom>
        </p:spPr>
      </p:pic>
    </p:spTree>
    <p:extLst>
      <p:ext uri="{BB962C8B-B14F-4D97-AF65-F5344CB8AC3E}">
        <p14:creationId xmlns:p14="http://schemas.microsoft.com/office/powerpoint/2010/main" val="11597418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12937-2D9C-46E1-A364-AA590143588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b="1"/>
              <a:t>Responses to Feedback on Performance at work </a:t>
            </a:r>
          </a:p>
        </p:txBody>
      </p:sp>
      <p:pic>
        <p:nvPicPr>
          <p:cNvPr id="5" name="Content Placeholder 4">
            <a:extLst>
              <a:ext uri="{FF2B5EF4-FFF2-40B4-BE49-F238E27FC236}">
                <a16:creationId xmlns:a16="http://schemas.microsoft.com/office/drawing/2014/main" id="{B3FD6EF5-5208-45F9-A371-610837777B21}"/>
              </a:ext>
            </a:extLst>
          </p:cNvPr>
          <p:cNvPicPr>
            <a:picLocks noGrp="1" noChangeAspect="1"/>
          </p:cNvPicPr>
          <p:nvPr>
            <p:ph idx="1"/>
          </p:nvPr>
        </p:nvPicPr>
        <p:blipFill rotWithShape="1">
          <a:blip r:embed="rId3"/>
          <a:srcRect t="18379" r="1" b="5764"/>
          <a:stretch/>
        </p:blipFill>
        <p:spPr>
          <a:xfrm>
            <a:off x="828675" y="1825626"/>
            <a:ext cx="10525125" cy="4351338"/>
          </a:xfrm>
          <a:prstGeom prst="rect">
            <a:avLst/>
          </a:prstGeom>
        </p:spPr>
      </p:pic>
    </p:spTree>
    <p:extLst>
      <p:ext uri="{BB962C8B-B14F-4D97-AF65-F5344CB8AC3E}">
        <p14:creationId xmlns:p14="http://schemas.microsoft.com/office/powerpoint/2010/main" val="20963158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6">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288C8F-095E-4A6F-B22E-7AAC163FCE7E}"/>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r>
              <a:rPr lang="en-US" sz="4100" b="1" dirty="0">
                <a:solidFill>
                  <a:schemeClr val="bg1"/>
                </a:solidFill>
              </a:rPr>
              <a:t>Role of line management in Performance Management (PA) processes</a:t>
            </a:r>
            <a:endParaRPr lang="en-US" sz="4100" dirty="0">
              <a:solidFill>
                <a:schemeClr val="bg1"/>
              </a:solidFill>
            </a:endParaRPr>
          </a:p>
        </p:txBody>
      </p:sp>
      <p:pic>
        <p:nvPicPr>
          <p:cNvPr id="9" name="Content Placeholder 3">
            <a:extLst>
              <a:ext uri="{FF2B5EF4-FFF2-40B4-BE49-F238E27FC236}">
                <a16:creationId xmlns:a16="http://schemas.microsoft.com/office/drawing/2014/main" id="{5D4EF30F-4EAF-42CB-BC91-525EC4741699}"/>
              </a:ext>
            </a:extLst>
          </p:cNvPr>
          <p:cNvPicPr>
            <a:picLocks noGrp="1"/>
          </p:cNvPicPr>
          <p:nvPr>
            <p:ph idx="1"/>
          </p:nvPr>
        </p:nvPicPr>
        <p:blipFill rotWithShape="1">
          <a:blip r:embed="rId3">
            <a:extLst>
              <a:ext uri="{28A0092B-C50C-407E-A947-70E740481C1C}">
                <a14:useLocalDpi xmlns:a14="http://schemas.microsoft.com/office/drawing/2010/main" val="0"/>
              </a:ext>
            </a:extLst>
          </a:blip>
          <a:srcRect r="1904"/>
          <a:stretch/>
        </p:blipFill>
        <p:spPr bwMode="auto">
          <a:xfrm>
            <a:off x="4654297" y="10"/>
            <a:ext cx="7537704" cy="6857990"/>
          </a:xfrm>
          <a:prstGeom prst="rect">
            <a:avLst/>
          </a:prstGeom>
          <a:noFill/>
        </p:spPr>
      </p:pic>
      <p:sp>
        <p:nvSpPr>
          <p:cNvPr id="3" name="Rectangle 2">
            <a:extLst>
              <a:ext uri="{FF2B5EF4-FFF2-40B4-BE49-F238E27FC236}">
                <a16:creationId xmlns:a16="http://schemas.microsoft.com/office/drawing/2014/main" id="{9FF83B88-8BDF-41F5-B231-D1483180FA46}"/>
              </a:ext>
            </a:extLst>
          </p:cNvPr>
          <p:cNvSpPr/>
          <p:nvPr/>
        </p:nvSpPr>
        <p:spPr>
          <a:xfrm flipH="1">
            <a:off x="176463" y="5807242"/>
            <a:ext cx="4477833" cy="646331"/>
          </a:xfrm>
          <a:prstGeom prst="rect">
            <a:avLst/>
          </a:prstGeom>
        </p:spPr>
        <p:txBody>
          <a:bodyPr wrap="square">
            <a:spAutoFit/>
          </a:bodyPr>
          <a:lstStyle/>
          <a:p>
            <a:r>
              <a:rPr lang="en-GB" b="1" u="sng" dirty="0">
                <a:solidFill>
                  <a:schemeClr val="bg1"/>
                </a:solidFill>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http://www.whatishumanresource.com/performance-management-cycle</a:t>
            </a:r>
            <a:endParaRPr lang="en-GB" dirty="0">
              <a:solidFill>
                <a:schemeClr val="bg1"/>
              </a:solidFill>
            </a:endParaRPr>
          </a:p>
        </p:txBody>
      </p:sp>
    </p:spTree>
    <p:extLst>
      <p:ext uri="{BB962C8B-B14F-4D97-AF65-F5344CB8AC3E}">
        <p14:creationId xmlns:p14="http://schemas.microsoft.com/office/powerpoint/2010/main" val="39863506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3DD4B-B76E-4538-AF1D-72EDBE299BFA}"/>
              </a:ext>
            </a:extLst>
          </p:cNvPr>
          <p:cNvSpPr>
            <a:spLocks noGrp="1"/>
          </p:cNvSpPr>
          <p:nvPr>
            <p:ph type="title"/>
          </p:nvPr>
        </p:nvSpPr>
        <p:spPr>
          <a:xfrm>
            <a:off x="686834" y="1153572"/>
            <a:ext cx="3200400" cy="4461163"/>
          </a:xfrm>
        </p:spPr>
        <p:txBody>
          <a:bodyPr>
            <a:normAutofit/>
          </a:bodyPr>
          <a:lstStyle/>
          <a:p>
            <a:r>
              <a:rPr lang="en-GB" sz="3700" b="1" dirty="0">
                <a:solidFill>
                  <a:srgbClr val="FFFFFF"/>
                </a:solidFill>
              </a:rPr>
              <a:t> Ways in which HR and line managers can work together in performance management processes.  </a:t>
            </a:r>
            <a:br>
              <a:rPr lang="en-GB" sz="3700" dirty="0">
                <a:solidFill>
                  <a:srgbClr val="FFFFFF"/>
                </a:solidFill>
              </a:rPr>
            </a:br>
            <a:endParaRPr lang="en-GB" sz="37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7458A32-2F36-4E5D-9DDD-387C0BCF287E}"/>
              </a:ext>
            </a:extLst>
          </p:cNvPr>
          <p:cNvSpPr>
            <a:spLocks noGrp="1"/>
          </p:cNvSpPr>
          <p:nvPr>
            <p:ph idx="1"/>
          </p:nvPr>
        </p:nvSpPr>
        <p:spPr>
          <a:xfrm>
            <a:off x="4447308" y="591344"/>
            <a:ext cx="6906491" cy="5585619"/>
          </a:xfrm>
        </p:spPr>
        <p:txBody>
          <a:bodyPr anchor="ctr">
            <a:normAutofit/>
          </a:bodyPr>
          <a:lstStyle/>
          <a:p>
            <a:pPr marL="0" indent="0">
              <a:buNone/>
            </a:pPr>
            <a:r>
              <a:rPr lang="en-GB" sz="1500">
                <a:latin typeface="Arial" panose="020B0604020202020204" pitchFamily="34" charset="0"/>
                <a:cs typeface="Arial" panose="020B0604020202020204" pitchFamily="34" charset="0"/>
              </a:rPr>
              <a:t>HR can help by:</a:t>
            </a:r>
          </a:p>
          <a:p>
            <a:pPr marL="0" indent="0">
              <a:buNone/>
            </a:pPr>
            <a:endParaRPr lang="en-GB" sz="1500">
              <a:latin typeface="Arial" panose="020B0604020202020204" pitchFamily="34" charset="0"/>
              <a:cs typeface="Arial" panose="020B0604020202020204" pitchFamily="34" charset="0"/>
            </a:endParaRPr>
          </a:p>
          <a:p>
            <a:pPr lvl="0"/>
            <a:r>
              <a:rPr lang="en-GB" sz="1500">
                <a:latin typeface="Arial" panose="020B0604020202020204" pitchFamily="34" charset="0"/>
                <a:cs typeface="Arial" panose="020B0604020202020204" pitchFamily="34" charset="0"/>
              </a:rPr>
              <a:t>Recruiting and selecting employees using competency framework, communicating mission, vision, objectives and values at this stage</a:t>
            </a:r>
          </a:p>
          <a:p>
            <a:pPr lvl="0"/>
            <a:r>
              <a:rPr lang="en-GB" sz="1500">
                <a:latin typeface="Arial" panose="020B0604020202020204" pitchFamily="34" charset="0"/>
                <a:cs typeface="Arial" panose="020B0604020202020204" pitchFamily="34" charset="0"/>
              </a:rPr>
              <a:t>Introducing performance management at Induction (information about vision, mission and objectives)</a:t>
            </a:r>
          </a:p>
          <a:p>
            <a:pPr lvl="0"/>
            <a:r>
              <a:rPr lang="en-GB" sz="1500">
                <a:latin typeface="Arial" panose="020B0604020202020204" pitchFamily="34" charset="0"/>
                <a:cs typeface="Arial" panose="020B0604020202020204" pitchFamily="34" charset="0"/>
              </a:rPr>
              <a:t>Providing documentation (self-appraisal being an important component)</a:t>
            </a:r>
          </a:p>
          <a:p>
            <a:pPr lvl="0"/>
            <a:r>
              <a:rPr lang="en-GB" sz="1500">
                <a:latin typeface="Arial" panose="020B0604020202020204" pitchFamily="34" charset="0"/>
                <a:cs typeface="Arial" panose="020B0604020202020204" pitchFamily="34" charset="0"/>
              </a:rPr>
              <a:t>Providing training and development opportunities including CPD opportunities</a:t>
            </a:r>
          </a:p>
          <a:p>
            <a:pPr lvl="0"/>
            <a:r>
              <a:rPr lang="en-GB" sz="1500">
                <a:latin typeface="Arial" panose="020B0604020202020204" pitchFamily="34" charset="0"/>
                <a:cs typeface="Arial" panose="020B0604020202020204" pitchFamily="34" charset="0"/>
              </a:rPr>
              <a:t>Providing personal development and career planning advice/training</a:t>
            </a:r>
          </a:p>
          <a:p>
            <a:pPr lvl="0"/>
            <a:r>
              <a:rPr lang="en-GB" sz="1500">
                <a:latin typeface="Arial" panose="020B0604020202020204" pitchFamily="34" charset="0"/>
                <a:cs typeface="Arial" panose="020B0604020202020204" pitchFamily="34" charset="0"/>
              </a:rPr>
              <a:t>Providing policies/training/opportunities for recognition and reward</a:t>
            </a:r>
          </a:p>
          <a:p>
            <a:pPr lvl="0"/>
            <a:r>
              <a:rPr lang="en-GB" sz="1500">
                <a:latin typeface="Arial" panose="020B0604020202020204" pitchFamily="34" charset="0"/>
                <a:cs typeface="Arial" panose="020B0604020202020204" pitchFamily="34" charset="0"/>
              </a:rPr>
              <a:t>Giving advice on performance issues</a:t>
            </a:r>
          </a:p>
          <a:p>
            <a:pPr lvl="0"/>
            <a:r>
              <a:rPr lang="en-GB" sz="1500">
                <a:latin typeface="Arial" panose="020B0604020202020204" pitchFamily="34" charset="0"/>
                <a:cs typeface="Arial" panose="020B0604020202020204" pitchFamily="34" charset="0"/>
              </a:rPr>
              <a:t>Helping line managers identify and address training needs</a:t>
            </a:r>
          </a:p>
          <a:p>
            <a:r>
              <a:rPr lang="en-GB" sz="1500">
                <a:latin typeface="Arial" panose="020B0604020202020204" pitchFamily="34" charset="0"/>
                <a:cs typeface="Arial" panose="020B0604020202020204" pitchFamily="34" charset="0"/>
              </a:rPr>
              <a:t>Acting as co-ordinator of the process</a:t>
            </a:r>
          </a:p>
          <a:p>
            <a:r>
              <a:rPr lang="en-GB" sz="1500">
                <a:latin typeface="Arial" panose="020B0604020202020204" pitchFamily="34" charset="0"/>
                <a:cs typeface="Arial" panose="020B0604020202020204" pitchFamily="34" charset="0"/>
              </a:rPr>
              <a:t>Conflict resolution </a:t>
            </a:r>
          </a:p>
          <a:p>
            <a:r>
              <a:rPr lang="en-GB" sz="1500">
                <a:latin typeface="Arial" panose="020B0604020202020204" pitchFamily="34" charset="0"/>
                <a:cs typeface="Arial" panose="020B0604020202020204" pitchFamily="34" charset="0"/>
              </a:rPr>
              <a:t>Workforce Strategy </a:t>
            </a:r>
          </a:p>
          <a:p>
            <a:endParaRPr lang="en-GB" sz="15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51544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indoor, sitting, table, orange&#10;&#10;Description automatically generated">
            <a:extLst>
              <a:ext uri="{FF2B5EF4-FFF2-40B4-BE49-F238E27FC236}">
                <a16:creationId xmlns:a16="http://schemas.microsoft.com/office/drawing/2014/main" id="{1B962BB8-9BB9-458B-BFC4-1BECD0466C36}"/>
              </a:ext>
            </a:extLst>
          </p:cNvPr>
          <p:cNvPicPr>
            <a:picLocks noChangeAspect="1"/>
          </p:cNvPicPr>
          <p:nvPr/>
        </p:nvPicPr>
        <p:blipFill rotWithShape="1">
          <a:blip r:embed="rId3"/>
          <a:srcRect t="18419" b="936"/>
          <a:stretch/>
        </p:blipFill>
        <p:spPr>
          <a:xfrm>
            <a:off x="-2333" y="10"/>
            <a:ext cx="12191980" cy="6857990"/>
          </a:xfrm>
          <a:prstGeom prst="rect">
            <a:avLst/>
          </a:prstGeom>
        </p:spPr>
      </p:pic>
      <p:sp>
        <p:nvSpPr>
          <p:cNvPr id="31" name="Freeform: Shape 20">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Freeform: Shape 22">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FEC055-01A7-415F-80A9-3E7D74B4747E}"/>
              </a:ext>
            </a:extLst>
          </p:cNvPr>
          <p:cNvSpPr>
            <a:spLocks noGrp="1"/>
          </p:cNvSpPr>
          <p:nvPr>
            <p:ph type="title"/>
          </p:nvPr>
        </p:nvSpPr>
        <p:spPr>
          <a:xfrm>
            <a:off x="750242" y="632990"/>
            <a:ext cx="4062643" cy="1043409"/>
          </a:xfrm>
        </p:spPr>
        <p:txBody>
          <a:bodyPr>
            <a:normAutofit/>
          </a:bodyPr>
          <a:lstStyle/>
          <a:p>
            <a:r>
              <a:rPr lang="en-GB" sz="3600" b="1" dirty="0"/>
              <a:t>Conclusion </a:t>
            </a:r>
          </a:p>
        </p:txBody>
      </p:sp>
    </p:spTree>
    <p:extLst>
      <p:ext uri="{BB962C8B-B14F-4D97-AF65-F5344CB8AC3E}">
        <p14:creationId xmlns:p14="http://schemas.microsoft.com/office/powerpoint/2010/main" val="27810443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4">
            <a:extLst>
              <a:ext uri="{FF2B5EF4-FFF2-40B4-BE49-F238E27FC236}">
                <a16:creationId xmlns:a16="http://schemas.microsoft.com/office/drawing/2014/main" id="{9BFE1AD3-B2BC-4567-8B4A-DCB8F9080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6">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801"/>
            <a:ext cx="12188952" cy="521767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18">
            <a:extLst>
              <a:ext uri="{FF2B5EF4-FFF2-40B4-BE49-F238E27FC236}">
                <a16:creationId xmlns:a16="http://schemas.microsoft.com/office/drawing/2014/main" id="{FDE75AAD-F4A4-4ED2-9A2F-B2412F936C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20008" r="8214" b="52759"/>
          <a:stretch/>
        </p:blipFill>
        <p:spPr>
          <a:xfrm flipV="1">
            <a:off x="2" y="0"/>
            <a:ext cx="12191999" cy="2235323"/>
          </a:xfrm>
          <a:custGeom>
            <a:avLst/>
            <a:gdLst>
              <a:gd name="connsiteX0" fmla="*/ 0 w 12191999"/>
              <a:gd name="connsiteY0" fmla="*/ 2235323 h 2235323"/>
              <a:gd name="connsiteX1" fmla="*/ 12191999 w 12191999"/>
              <a:gd name="connsiteY1" fmla="*/ 2235323 h 2235323"/>
              <a:gd name="connsiteX2" fmla="*/ 12191999 w 12191999"/>
              <a:gd name="connsiteY2" fmla="*/ 0 h 2235323"/>
              <a:gd name="connsiteX3" fmla="*/ 0 w 12191999"/>
              <a:gd name="connsiteY3" fmla="*/ 0 h 2235323"/>
            </a:gdLst>
            <a:ahLst/>
            <a:cxnLst>
              <a:cxn ang="0">
                <a:pos x="connsiteX0" y="connsiteY0"/>
              </a:cxn>
              <a:cxn ang="0">
                <a:pos x="connsiteX1" y="connsiteY1"/>
              </a:cxn>
              <a:cxn ang="0">
                <a:pos x="connsiteX2" y="connsiteY2"/>
              </a:cxn>
              <a:cxn ang="0">
                <a:pos x="connsiteX3" y="connsiteY3"/>
              </a:cxn>
            </a:cxnLst>
            <a:rect l="l" t="t" r="r" b="b"/>
            <a:pathLst>
              <a:path w="12191999" h="2235323">
                <a:moveTo>
                  <a:pt x="0" y="2235323"/>
                </a:moveTo>
                <a:lnTo>
                  <a:pt x="12191999" y="2235323"/>
                </a:lnTo>
                <a:lnTo>
                  <a:pt x="12191999" y="0"/>
                </a:lnTo>
                <a:lnTo>
                  <a:pt x="0" y="0"/>
                </a:lnTo>
                <a:close/>
              </a:path>
            </a:pathLst>
          </a:custGeom>
        </p:spPr>
      </p:pic>
      <p:sp>
        <p:nvSpPr>
          <p:cNvPr id="2" name="Title 1">
            <a:extLst>
              <a:ext uri="{FF2B5EF4-FFF2-40B4-BE49-F238E27FC236}">
                <a16:creationId xmlns:a16="http://schemas.microsoft.com/office/drawing/2014/main" id="{A58EB9BF-FDC3-4C86-AAE0-ADAE3C720032}"/>
              </a:ext>
            </a:extLst>
          </p:cNvPr>
          <p:cNvSpPr>
            <a:spLocks noGrp="1"/>
          </p:cNvSpPr>
          <p:nvPr>
            <p:ph type="title"/>
          </p:nvPr>
        </p:nvSpPr>
        <p:spPr>
          <a:xfrm>
            <a:off x="753925" y="1601735"/>
            <a:ext cx="10684151" cy="1991979"/>
          </a:xfrm>
        </p:spPr>
        <p:txBody>
          <a:bodyPr vert="horz" lIns="91440" tIns="45720" rIns="91440" bIns="45720" rtlCol="0" anchor="b">
            <a:normAutofit/>
          </a:bodyPr>
          <a:lstStyle/>
          <a:p>
            <a:pPr algn="ctr"/>
            <a:r>
              <a:rPr lang="en-US" sz="6600" b="1" kern="1200">
                <a:solidFill>
                  <a:srgbClr val="FFFFFF"/>
                </a:solidFill>
                <a:latin typeface="+mj-lt"/>
                <a:ea typeface="+mj-ea"/>
                <a:cs typeface="+mj-cs"/>
              </a:rPr>
              <a:t>References </a:t>
            </a:r>
          </a:p>
        </p:txBody>
      </p:sp>
      <p:pic>
        <p:nvPicPr>
          <p:cNvPr id="28" name="Picture 20">
            <a:extLst>
              <a:ext uri="{FF2B5EF4-FFF2-40B4-BE49-F238E27FC236}">
                <a16:creationId xmlns:a16="http://schemas.microsoft.com/office/drawing/2014/main" id="{DA20CE0B-92EC-45FD-8F68-38003D6D8C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1" r="8214" b="80325"/>
          <a:stretch/>
        </p:blipFill>
        <p:spPr>
          <a:xfrm flipV="1">
            <a:off x="0" y="4586080"/>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Tree>
    <p:extLst>
      <p:ext uri="{BB962C8B-B14F-4D97-AF65-F5344CB8AC3E}">
        <p14:creationId xmlns:p14="http://schemas.microsoft.com/office/powerpoint/2010/main" val="6786678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E6160585963204793ADC61A8A40734B" ma:contentTypeVersion="12" ma:contentTypeDescription="Create a new document." ma:contentTypeScope="" ma:versionID="1f500d30e978d9a34d192a1bda19b324">
  <xsd:schema xmlns:xsd="http://www.w3.org/2001/XMLSchema" xmlns:xs="http://www.w3.org/2001/XMLSchema" xmlns:p="http://schemas.microsoft.com/office/2006/metadata/properties" xmlns:ns3="9b1d441b-bd87-401c-aa5f-88120e339b7a" xmlns:ns4="c4254e32-34db-4958-9a47-95608674bfec" targetNamespace="http://schemas.microsoft.com/office/2006/metadata/properties" ma:root="true" ma:fieldsID="e00ed0e25ee296f049745870388de172" ns3:_="" ns4:_="">
    <xsd:import namespace="9b1d441b-bd87-401c-aa5f-88120e339b7a"/>
    <xsd:import namespace="c4254e32-34db-4958-9a47-95608674bfe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1d441b-bd87-401c-aa5f-88120e339b7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4254e32-34db-4958-9a47-95608674bfec"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90D53FF-54D1-44C3-AECC-9963EE7B5994}">
  <ds:schemaRefs>
    <ds:schemaRef ds:uri="http://schemas.microsoft.com/sharepoint/v3/contenttype/forms"/>
  </ds:schemaRefs>
</ds:datastoreItem>
</file>

<file path=customXml/itemProps2.xml><?xml version="1.0" encoding="utf-8"?>
<ds:datastoreItem xmlns:ds="http://schemas.openxmlformats.org/officeDocument/2006/customXml" ds:itemID="{937D0E15-D1B1-4AD3-A81B-A26B5F88A6F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11DC161-6259-4EE9-96C5-68D9C3F481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1d441b-bd87-401c-aa5f-88120e339b7a"/>
    <ds:schemaRef ds:uri="c4254e32-34db-4958-9a47-95608674bfe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186</TotalTime>
  <Words>9126</Words>
  <Application>Microsoft Office PowerPoint</Application>
  <PresentationFormat>Widescreen</PresentationFormat>
  <Paragraphs>403</Paragraphs>
  <Slides>24</Slides>
  <Notes>24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PowerPoint Presentation</vt:lpstr>
      <vt:lpstr>Aims and Objectives</vt:lpstr>
      <vt:lpstr>PowerPoint Presentation</vt:lpstr>
      <vt:lpstr>PowerPoint Presentation</vt:lpstr>
      <vt:lpstr>High Performance Working: 4A Model of capability (Tamkin et al, 2005)</vt:lpstr>
      <vt:lpstr>    Most commonly included in the analysis of HPWS rigorous and sophisticated recruitment and selection practices Delta et al (2005); Marchington &amp; Wilkinson (2012).      </vt:lpstr>
      <vt:lpstr>HPWS and Organisational Performance</vt:lpstr>
      <vt:lpstr> The Link  https://www.cipd.co.uk/Images/moving-employee-well-being-agenda-forward_2016_tcm18-15556.pdf </vt:lpstr>
      <vt:lpstr>PowerPoint Presentation</vt:lpstr>
      <vt:lpstr> Health and Wellbeing  https://www.cipd.co.uk/Images/moving-employee-well-being-agenda-forward_2016_tcm18-15556.pdf </vt:lpstr>
      <vt:lpstr>PowerPoint Presentation</vt:lpstr>
      <vt:lpstr>Relationship between SWB and productivity for an individual employee </vt:lpstr>
      <vt:lpstr>The PM Cycle Demonstrates the Integrated nature of PMs</vt:lpstr>
      <vt:lpstr>PowerPoint Presentation</vt:lpstr>
      <vt:lpstr>PowerPoint Presentation</vt:lpstr>
      <vt:lpstr>PowerPoint Presentation</vt:lpstr>
      <vt:lpstr>PowerPoint Presentation</vt:lpstr>
      <vt:lpstr>PowerPoint Presentation</vt:lpstr>
      <vt:lpstr>https://www.cipd.co.uk/Images/diagram-2-factors-affecting-the-performance-management-cycle_tcm18-26176.jpg </vt:lpstr>
      <vt:lpstr>Responses to Feedback on Performance at work </vt:lpstr>
      <vt:lpstr>Role of line management in Performance Management (PA) processes</vt:lpstr>
      <vt:lpstr> Ways in which HR and line managers can work together in performance management processes.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Carrington (HEIW)</dc:creator>
  <cp:lastModifiedBy>Emma Carrington (HEIW)</cp:lastModifiedBy>
  <cp:revision>1</cp:revision>
  <dcterms:created xsi:type="dcterms:W3CDTF">2020-08-04T12:45:26Z</dcterms:created>
  <dcterms:modified xsi:type="dcterms:W3CDTF">2020-08-18T12:22:18Z</dcterms:modified>
</cp:coreProperties>
</file>