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364" r:id="rId2"/>
    <p:sldId id="387" r:id="rId3"/>
    <p:sldId id="394" r:id="rId4"/>
    <p:sldId id="395" r:id="rId5"/>
    <p:sldId id="396" r:id="rId6"/>
    <p:sldId id="402" r:id="rId7"/>
    <p:sldId id="398" r:id="rId8"/>
    <p:sldId id="399" r:id="rId9"/>
    <p:sldId id="4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91"/>
  </p:normalViewPr>
  <p:slideViewPr>
    <p:cSldViewPr snapToGrid="0" showGuides="1">
      <p:cViewPr varScale="1">
        <p:scale>
          <a:sx n="81" d="100"/>
          <a:sy n="81" d="100"/>
        </p:scale>
        <p:origin x="216" y="6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5E90E-F919-1946-81DB-FB5BEFAC42E4}"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B4C199-6839-6641-8716-741480BA65A0}" type="slidenum">
              <a:rPr lang="en-US" smtClean="0"/>
              <a:t>‹#›</a:t>
            </a:fld>
            <a:endParaRPr lang="en-US"/>
          </a:p>
        </p:txBody>
      </p:sp>
    </p:spTree>
    <p:extLst>
      <p:ext uri="{BB962C8B-B14F-4D97-AF65-F5344CB8AC3E}">
        <p14:creationId xmlns:p14="http://schemas.microsoft.com/office/powerpoint/2010/main" val="2539740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B4C199-6839-6641-8716-741480BA65A0}" type="slidenum">
              <a:rPr lang="en-US" smtClean="0"/>
              <a:t>4</a:t>
            </a:fld>
            <a:endParaRPr lang="en-US"/>
          </a:p>
        </p:txBody>
      </p:sp>
    </p:spTree>
    <p:extLst>
      <p:ext uri="{BB962C8B-B14F-4D97-AF65-F5344CB8AC3E}">
        <p14:creationId xmlns:p14="http://schemas.microsoft.com/office/powerpoint/2010/main" val="36325550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qcs.co.uk/effective-communication-in-health-and-social-care-q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altLang="en-US" sz="2400" b="1" i="1" dirty="0"/>
              <a:t>Rowena Mondragon</a:t>
            </a:r>
          </a:p>
          <a:p>
            <a:r>
              <a:rPr lang="en-GB" altLang="en-US" u="sng" dirty="0"/>
              <a:t>Student ID: </a:t>
            </a:r>
            <a:r>
              <a:rPr lang="en-GB" altLang="en-US" sz="2400" u="sng" dirty="0">
                <a:latin typeface="Aptos" panose="020B0004020202020204" pitchFamily="34" charset="0"/>
              </a:rPr>
              <a:t>2524540</a:t>
            </a:r>
            <a:endParaRPr lang="en-GB" altLang="en-US" b="1" i="1" dirty="0"/>
          </a:p>
          <a:p>
            <a:r>
              <a:rPr lang="en-GB" altLang="en-US" u="sng" dirty="0"/>
              <a:t>Lecturer’s Name</a:t>
            </a:r>
            <a:r>
              <a:rPr lang="en-GB" altLang="en-US" b="1" i="1" dirty="0"/>
              <a:t>:</a:t>
            </a:r>
            <a:r>
              <a:rPr lang="en-GB" altLang="en-US" sz="2400" b="1" i="1" dirty="0">
                <a:latin typeface="Aptos" panose="020B0004020202020204" pitchFamily="34" charset="0"/>
              </a:rPr>
              <a:t> Natalia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20596" y="5622323"/>
            <a:ext cx="12212596" cy="1794447"/>
          </a:xfrm>
        </p:spPr>
        <p:txBody>
          <a:bodyPr/>
          <a:lstStyle/>
          <a:p>
            <a:pPr marL="0" indent="0">
              <a:buNone/>
              <a:defRPr/>
            </a:pPr>
            <a:r>
              <a:rPr lang="en-GB" altLang="en-US" sz="2400" dirty="0">
                <a:latin typeface="Aptos" panose="020B0004020202020204" pitchFamily="34" charset="0"/>
              </a:rPr>
              <a:t>  </a:t>
            </a:r>
          </a:p>
          <a:p>
            <a:pPr marL="0" indent="0">
              <a:buNone/>
              <a:defRPr/>
            </a:pPr>
            <a:endParaRPr lang="en-GB" sz="2400" b="1" dirty="0">
              <a:latin typeface="Aptos" panose="020B0004020202020204" pitchFamily="34" charset="0"/>
            </a:endParaRPr>
          </a:p>
          <a:p>
            <a:pPr>
              <a:defRPr/>
            </a:pPr>
            <a:endParaRPr lang="en-GB" b="1" dirty="0"/>
          </a:p>
        </p:txBody>
      </p:sp>
      <p:sp>
        <p:nvSpPr>
          <p:cNvPr id="3" name="TextBox 2">
            <a:extLst>
              <a:ext uri="{FF2B5EF4-FFF2-40B4-BE49-F238E27FC236}">
                <a16:creationId xmlns:a16="http://schemas.microsoft.com/office/drawing/2014/main" id="{F2114123-8A55-547E-FC90-183DA2BFE6A5}"/>
              </a:ext>
            </a:extLst>
          </p:cNvPr>
          <p:cNvSpPr txBox="1"/>
          <p:nvPr/>
        </p:nvSpPr>
        <p:spPr>
          <a:xfrm flipH="1" flipV="1">
            <a:off x="0" y="1469083"/>
            <a:ext cx="11355857" cy="369332"/>
          </a:xfrm>
          <a:prstGeom prst="rect">
            <a:avLst/>
          </a:prstGeom>
          <a:noFill/>
        </p:spPr>
        <p:txBody>
          <a:bodyPr wrap="square" rtlCol="0">
            <a:spAutoFit/>
          </a:bodyPr>
          <a:lstStyle/>
          <a:p>
            <a:pPr algn="ctr"/>
            <a:r>
              <a:rPr lang="en-US" dirty="0"/>
              <a:t>.</a:t>
            </a:r>
          </a:p>
        </p:txBody>
      </p:sp>
      <p:sp>
        <p:nvSpPr>
          <p:cNvPr id="5" name="TextBox 4">
            <a:extLst>
              <a:ext uri="{FF2B5EF4-FFF2-40B4-BE49-F238E27FC236}">
                <a16:creationId xmlns:a16="http://schemas.microsoft.com/office/drawing/2014/main" id="{2118C7CB-FA02-FF19-79E8-F181B1811473}"/>
              </a:ext>
            </a:extLst>
          </p:cNvPr>
          <p:cNvSpPr txBox="1"/>
          <p:nvPr/>
        </p:nvSpPr>
        <p:spPr>
          <a:xfrm>
            <a:off x="1981200" y="1052515"/>
            <a:ext cx="7039232" cy="4524315"/>
          </a:xfrm>
          <a:prstGeom prst="rect">
            <a:avLst/>
          </a:prstGeom>
          <a:noFill/>
        </p:spPr>
        <p:txBody>
          <a:bodyPr wrap="square" rtlCol="0">
            <a:spAutoFit/>
          </a:bodyPr>
          <a:lstStyle/>
          <a:p>
            <a:pPr marL="342900" indent="-342900">
              <a:buFont typeface="Arial" panose="020B0604020202020204" pitchFamily="34" charset="0"/>
              <a:buChar char="•"/>
            </a:pPr>
            <a:r>
              <a:rPr lang="en-US" dirty="0">
                <a:latin typeface="Aptos" panose="020B0004020202020204" pitchFamily="34" charset="0"/>
              </a:rPr>
              <a:t>My name is Rowena Mondragon, id 2514540</a:t>
            </a:r>
          </a:p>
          <a:p>
            <a:pPr marL="342900" indent="-342900">
              <a:buFont typeface="Arial" panose="020B0604020202020204" pitchFamily="34" charset="0"/>
              <a:buChar char="•"/>
            </a:pPr>
            <a:endParaRPr lang="en-US" dirty="0">
              <a:latin typeface="Aptos" panose="020B0004020202020204" pitchFamily="34" charset="0"/>
            </a:endParaRPr>
          </a:p>
          <a:p>
            <a:pPr marL="342900" indent="-342900">
              <a:buFont typeface="Arial" panose="020B0604020202020204" pitchFamily="34" charset="0"/>
              <a:buChar char="•"/>
            </a:pPr>
            <a:r>
              <a:rPr lang="en-US" dirty="0">
                <a:latin typeface="Aptos" panose="020B0004020202020204" pitchFamily="34" charset="0"/>
              </a:rPr>
              <a:t>Communication Skills</a:t>
            </a:r>
          </a:p>
          <a:p>
            <a:pPr marL="342900" indent="-342900">
              <a:buFont typeface="Arial" panose="020B0604020202020204" pitchFamily="34" charset="0"/>
              <a:buChar char="•"/>
            </a:pPr>
            <a:endParaRPr lang="en-US" dirty="0">
              <a:latin typeface="Aptos" panose="020B0004020202020204" pitchFamily="34" charset="0"/>
            </a:endParaRPr>
          </a:p>
          <a:p>
            <a:pPr marL="285750" indent="-285750">
              <a:buFont typeface="Arial" panose="020B0604020202020204" pitchFamily="34" charset="0"/>
              <a:buChar char="•"/>
            </a:pPr>
            <a:r>
              <a:rPr lang="en-US" dirty="0">
                <a:latin typeface="Aptos" panose="020B0004020202020204" pitchFamily="34" charset="0"/>
              </a:rPr>
              <a:t>Importance of Communication skills</a:t>
            </a:r>
          </a:p>
          <a:p>
            <a:endParaRPr lang="en-US" dirty="0">
              <a:latin typeface="Aptos" panose="020B0004020202020204" pitchFamily="34" charset="0"/>
            </a:endParaRPr>
          </a:p>
          <a:p>
            <a:pPr marL="285750" indent="-285750">
              <a:buFont typeface="Arial" panose="020B0604020202020204" pitchFamily="34" charset="0"/>
              <a:buChar char="•"/>
            </a:pPr>
            <a:r>
              <a:rPr lang="en-US" dirty="0">
                <a:latin typeface="Aptos" panose="020B0004020202020204" pitchFamily="34" charset="0"/>
              </a:rPr>
              <a:t> Model used to link to Communication Skills</a:t>
            </a:r>
          </a:p>
          <a:p>
            <a:pPr marL="342900" indent="-342900">
              <a:buFont typeface="Arial" panose="020B0604020202020204" pitchFamily="34" charset="0"/>
              <a:buChar char="•"/>
            </a:pPr>
            <a:endParaRPr lang="en-US" dirty="0">
              <a:latin typeface="Aptos" panose="020B0004020202020204" pitchFamily="34" charset="0"/>
            </a:endParaRPr>
          </a:p>
          <a:p>
            <a:pPr marL="342900" indent="-342900">
              <a:buFont typeface="Arial" panose="020B0604020202020204" pitchFamily="34" charset="0"/>
              <a:buChar char="•"/>
            </a:pPr>
            <a:r>
              <a:rPr lang="en-US" dirty="0">
                <a:latin typeface="Aptos" panose="020B0004020202020204" pitchFamily="34" charset="0"/>
              </a:rPr>
              <a:t>How to apply communication skills in Mental Disabilities </a:t>
            </a:r>
          </a:p>
          <a:p>
            <a:pPr marL="342900" indent="-342900">
              <a:buFont typeface="Arial" panose="020B0604020202020204" pitchFamily="34" charset="0"/>
              <a:buChar char="•"/>
            </a:pPr>
            <a:endParaRPr lang="en-US" dirty="0">
              <a:latin typeface="Aptos" panose="020B0004020202020204" pitchFamily="34" charset="0"/>
            </a:endParaRPr>
          </a:p>
          <a:p>
            <a:pPr marL="342900" indent="-342900">
              <a:buFont typeface="Arial" panose="020B0604020202020204" pitchFamily="34" charset="0"/>
              <a:buChar char="•"/>
            </a:pPr>
            <a:r>
              <a:rPr lang="en-US" dirty="0">
                <a:latin typeface="Aptos" panose="020B0004020202020204" pitchFamily="34" charset="0"/>
              </a:rPr>
              <a:t>How does this skills support my career</a:t>
            </a:r>
          </a:p>
          <a:p>
            <a:pPr marL="342900" indent="-342900">
              <a:buFont typeface="Arial" panose="020B0604020202020204" pitchFamily="34" charset="0"/>
              <a:buChar char="•"/>
            </a:pPr>
            <a:endParaRPr lang="en-US" dirty="0">
              <a:latin typeface="Aptos" panose="020B0004020202020204" pitchFamily="34" charset="0"/>
            </a:endParaRPr>
          </a:p>
          <a:p>
            <a:pPr marL="342900" indent="-342900">
              <a:buFont typeface="Arial" panose="020B0604020202020204" pitchFamily="34" charset="0"/>
              <a:buChar char="•"/>
            </a:pPr>
            <a:r>
              <a:rPr lang="en-US" dirty="0">
                <a:latin typeface="Aptos" panose="020B0004020202020204" pitchFamily="34" charset="0"/>
              </a:rPr>
              <a:t>Conclusion</a:t>
            </a:r>
          </a:p>
          <a:p>
            <a:pPr marL="342900" indent="-342900">
              <a:buFont typeface="Arial" panose="020B0604020202020204" pitchFamily="34" charset="0"/>
              <a:buChar char="•"/>
            </a:pPr>
            <a:endParaRPr lang="en-US" dirty="0">
              <a:latin typeface="Aptos" panose="020B0004020202020204" pitchFamily="34" charset="0"/>
            </a:endParaRPr>
          </a:p>
          <a:p>
            <a:pPr marL="342900" indent="-342900">
              <a:buFont typeface="Arial" panose="020B0604020202020204" pitchFamily="34" charset="0"/>
              <a:buChar char="•"/>
            </a:pPr>
            <a:endParaRPr lang="en-US" dirty="0">
              <a:latin typeface="Aptos" panose="020B0004020202020204" pitchFamily="34" charset="0"/>
            </a:endParaRPr>
          </a:p>
          <a:p>
            <a:endParaRPr lang="en-US" dirty="0">
              <a:latin typeface="Aptos" panose="020B0004020202020204" pitchFamily="34" charset="0"/>
            </a:endParaRPr>
          </a:p>
        </p:txBody>
      </p:sp>
      <p:sp>
        <p:nvSpPr>
          <p:cNvPr id="7" name="TextBox 6">
            <a:extLst>
              <a:ext uri="{FF2B5EF4-FFF2-40B4-BE49-F238E27FC236}">
                <a16:creationId xmlns:a16="http://schemas.microsoft.com/office/drawing/2014/main" id="{3E02C75E-07F9-4FCA-E307-E0C198754B87}"/>
              </a:ext>
            </a:extLst>
          </p:cNvPr>
          <p:cNvSpPr txBox="1"/>
          <p:nvPr/>
        </p:nvSpPr>
        <p:spPr>
          <a:xfrm>
            <a:off x="1952367" y="4602549"/>
            <a:ext cx="7179276" cy="461665"/>
          </a:xfrm>
          <a:prstGeom prst="rect">
            <a:avLst/>
          </a:prstGeom>
          <a:noFill/>
        </p:spPr>
        <p:txBody>
          <a:bodyPr wrap="square" rtlCol="0">
            <a:spAutoFit/>
          </a:bodyPr>
          <a:lstStyle/>
          <a:p>
            <a:endParaRPr lang="en-US" sz="2400" dirty="0">
              <a:latin typeface="Aptos" panose="020B00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pPr algn="just"/>
            <a:r>
              <a:rPr lang="en-GB" sz="2400" b="1" dirty="0">
                <a:latin typeface="Aptos" panose="020B0004020202020204" pitchFamily="34" charset="0"/>
              </a:rPr>
              <a:t>                    COMMUNICATION SKILLS</a:t>
            </a:r>
            <a:r>
              <a:rPr lang="en-GB" sz="2800" b="1" dirty="0"/>
              <a:t>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3" name="TextBox 2">
            <a:extLst>
              <a:ext uri="{FF2B5EF4-FFF2-40B4-BE49-F238E27FC236}">
                <a16:creationId xmlns:a16="http://schemas.microsoft.com/office/drawing/2014/main" id="{087F8DE4-1B90-44F9-F8EB-E03F80C42A63}"/>
              </a:ext>
            </a:extLst>
          </p:cNvPr>
          <p:cNvSpPr txBox="1"/>
          <p:nvPr/>
        </p:nvSpPr>
        <p:spPr>
          <a:xfrm>
            <a:off x="148281" y="1322173"/>
            <a:ext cx="11937242" cy="3416320"/>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ptos" panose="020B0004020202020204" pitchFamily="34" charset="0"/>
              </a:rPr>
              <a:t>COMMUNICATION: is the clear ,compassionate, and accurate exchange of information between care professionals, </a:t>
            </a:r>
          </a:p>
          <a:p>
            <a:r>
              <a:rPr lang="en-US" dirty="0">
                <a:latin typeface="Aptos" panose="020B0004020202020204" pitchFamily="34" charset="0"/>
              </a:rPr>
              <a:t>       patients, and families, to ensure needs are meet. </a:t>
            </a:r>
          </a:p>
          <a:p>
            <a:endParaRPr lang="en-US" dirty="0">
              <a:latin typeface="Aptos" panose="020B0004020202020204" pitchFamily="34" charset="0"/>
            </a:endParaRPr>
          </a:p>
          <a:p>
            <a:endParaRPr lang="en-US" dirty="0">
              <a:latin typeface="Aptos" panose="020B0004020202020204" pitchFamily="34" charset="0"/>
            </a:endParaRPr>
          </a:p>
          <a:p>
            <a:endParaRPr lang="en-US" dirty="0">
              <a:latin typeface="Aptos" panose="020B0004020202020204" pitchFamily="34" charset="0"/>
            </a:endParaRPr>
          </a:p>
          <a:p>
            <a:pPr marL="285750" indent="-285750">
              <a:buFont typeface="Arial" panose="020B0604020202020204" pitchFamily="34" charset="0"/>
              <a:buChar char="•"/>
            </a:pPr>
            <a:r>
              <a:rPr lang="en-US" dirty="0">
                <a:latin typeface="Aptos" panose="020B0004020202020204" pitchFamily="34" charset="0"/>
              </a:rPr>
              <a:t>In everyday practice, it involves listening actively, reading non-verbal cues ( like body language), updating records, </a:t>
            </a:r>
          </a:p>
          <a:p>
            <a:r>
              <a:rPr lang="en-US" dirty="0">
                <a:latin typeface="Aptos" panose="020B0004020202020204" pitchFamily="34" charset="0"/>
              </a:rPr>
              <a:t>      and explaining treatment early.</a:t>
            </a:r>
          </a:p>
          <a:p>
            <a:endParaRPr lang="en-US" dirty="0">
              <a:latin typeface="Aptos" panose="020B0004020202020204" pitchFamily="34" charset="0"/>
            </a:endParaRPr>
          </a:p>
          <a:p>
            <a:endParaRPr lang="en-US" dirty="0">
              <a:latin typeface="Aptos" panose="020B0004020202020204" pitchFamily="34" charset="0"/>
            </a:endParaRPr>
          </a:p>
          <a:p>
            <a:pPr marL="285750" indent="-285750">
              <a:buFont typeface="Arial" panose="020B0604020202020204" pitchFamily="34" charset="0"/>
              <a:buChar char="•"/>
            </a:pPr>
            <a:r>
              <a:rPr lang="en-US" dirty="0">
                <a:latin typeface="Aptos" panose="020B0004020202020204" pitchFamily="34" charset="0"/>
              </a:rPr>
              <a:t>How do I develop   this skills.</a:t>
            </a:r>
          </a:p>
          <a:p>
            <a:endParaRPr lang="en-US" dirty="0">
              <a:latin typeface="Aptos" panose="020B0004020202020204" pitchFamily="34" charset="0"/>
            </a:endParaRPr>
          </a:p>
          <a:p>
            <a:pPr marL="285750" indent="-285750">
              <a:buFont typeface="Arial" panose="020B0604020202020204" pitchFamily="34" charset="0"/>
              <a:buChar char="•"/>
            </a:pPr>
            <a:endParaRPr lang="en-US" dirty="0">
              <a:latin typeface="Aptos" panose="020B00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itle 4">
            <a:extLst>
              <a:ext uri="{FF2B5EF4-FFF2-40B4-BE49-F238E27FC236}">
                <a16:creationId xmlns:a16="http://schemas.microsoft.com/office/drawing/2014/main" id="{FA767107-E6BD-C3A7-50C9-1FBAF91CA8E9}"/>
              </a:ext>
            </a:extLst>
          </p:cNvPr>
          <p:cNvSpPr>
            <a:spLocks noGrp="1"/>
          </p:cNvSpPr>
          <p:nvPr>
            <p:ph type="title"/>
          </p:nvPr>
        </p:nvSpPr>
        <p:spPr/>
        <p:txBody>
          <a:bodyPr/>
          <a:lstStyle/>
          <a:p>
            <a:pPr algn="l"/>
            <a:r>
              <a:rPr lang="en-US" sz="2400" dirty="0">
                <a:latin typeface="Aptos" panose="020B0004020202020204" pitchFamily="34" charset="0"/>
              </a:rPr>
              <a:t>IMPORTANCE OF COMMUNICATION SKILL IN PROFESSIONAL PRACTICE</a:t>
            </a:r>
          </a:p>
        </p:txBody>
      </p:sp>
      <p:sp>
        <p:nvSpPr>
          <p:cNvPr id="6" name="TextBox 5">
            <a:extLst>
              <a:ext uri="{FF2B5EF4-FFF2-40B4-BE49-F238E27FC236}">
                <a16:creationId xmlns:a16="http://schemas.microsoft.com/office/drawing/2014/main" id="{8C2722AD-8C82-2EC5-4E4E-63FF04A0F570}"/>
              </a:ext>
            </a:extLst>
          </p:cNvPr>
          <p:cNvSpPr txBox="1"/>
          <p:nvPr/>
        </p:nvSpPr>
        <p:spPr>
          <a:xfrm>
            <a:off x="10460182" y="831273"/>
            <a:ext cx="184731" cy="923330"/>
          </a:xfrm>
          <a:prstGeom prst="rect">
            <a:avLst/>
          </a:prstGeom>
          <a:noFill/>
        </p:spPr>
        <p:txBody>
          <a:bodyPr wrap="none" rtlCol="0">
            <a:spAutoFit/>
          </a:bodyPr>
          <a:lstStyle/>
          <a:p>
            <a:endParaRPr lang="en-US" dirty="0"/>
          </a:p>
          <a:p>
            <a:endParaRPr lang="en-US" dirty="0"/>
          </a:p>
          <a:p>
            <a:endParaRPr lang="en-US" dirty="0"/>
          </a:p>
        </p:txBody>
      </p:sp>
      <p:sp>
        <p:nvSpPr>
          <p:cNvPr id="7" name="TextBox 6">
            <a:extLst>
              <a:ext uri="{FF2B5EF4-FFF2-40B4-BE49-F238E27FC236}">
                <a16:creationId xmlns:a16="http://schemas.microsoft.com/office/drawing/2014/main" id="{3603BF11-C0E4-6FCD-40EE-15C67FA3A276}"/>
              </a:ext>
            </a:extLst>
          </p:cNvPr>
          <p:cNvSpPr txBox="1"/>
          <p:nvPr/>
        </p:nvSpPr>
        <p:spPr>
          <a:xfrm>
            <a:off x="609600" y="1754603"/>
            <a:ext cx="9903929" cy="2308324"/>
          </a:xfrm>
          <a:prstGeom prst="rect">
            <a:avLst/>
          </a:prstGeom>
          <a:noFill/>
        </p:spPr>
        <p:txBody>
          <a:bodyPr wrap="square" rtlCol="0">
            <a:spAutoFit/>
          </a:bodyPr>
          <a:lstStyle/>
          <a:p>
            <a:r>
              <a:rPr lang="en-US" dirty="0">
                <a:latin typeface="Aptos" panose="020B0004020202020204" pitchFamily="34" charset="0"/>
              </a:rPr>
              <a:t>Effective communication is the cornerstone of safe, person- centered health and social care. </a:t>
            </a:r>
          </a:p>
          <a:p>
            <a:endParaRPr lang="en-US" dirty="0">
              <a:latin typeface="Aptos" panose="020B0004020202020204" pitchFamily="34" charset="0"/>
            </a:endParaRPr>
          </a:p>
          <a:p>
            <a:endParaRPr lang="en-US" dirty="0">
              <a:latin typeface="Aptos" panose="020B0004020202020204" pitchFamily="34" charset="0"/>
            </a:endParaRPr>
          </a:p>
          <a:p>
            <a:endParaRPr lang="en-US" dirty="0">
              <a:latin typeface="Aptos" panose="020B0004020202020204" pitchFamily="34" charset="0"/>
            </a:endParaRPr>
          </a:p>
          <a:p>
            <a:r>
              <a:rPr lang="en-US" dirty="0">
                <a:latin typeface="Aptos" panose="020B0004020202020204" pitchFamily="34" charset="0"/>
              </a:rPr>
              <a:t>Ineffective communication breaks down teamwork and introduces severe errors , compromising safety. </a:t>
            </a:r>
          </a:p>
          <a:p>
            <a:endParaRPr lang="en-US" dirty="0">
              <a:latin typeface="Aptos" panose="020B0004020202020204" pitchFamily="34" charset="0"/>
            </a:endParaRPr>
          </a:p>
          <a:p>
            <a:pPr algn="ctr"/>
            <a:r>
              <a:rPr lang="en-US" dirty="0">
                <a:latin typeface="Aptos" panose="020B0004020202020204" pitchFamily="34" charset="0"/>
              </a:rPr>
              <a:t>(Quality Care Solutions,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2400" b="1" dirty="0"/>
              <a:t>Model or </a:t>
            </a:r>
            <a:r>
              <a:rPr lang="en-GB" sz="2400" b="1" dirty="0">
                <a:latin typeface="Aptos" panose="020B0004020202020204" pitchFamily="34" charset="0"/>
              </a:rPr>
              <a:t>framework</a:t>
            </a:r>
            <a:r>
              <a:rPr lang="en-GB" sz="2400" b="1" dirty="0"/>
              <a:t> linked to Communication Skill</a:t>
            </a:r>
          </a:p>
        </p:txBody>
      </p:sp>
      <p:sp>
        <p:nvSpPr>
          <p:cNvPr id="13" name="Content Placeholder 12">
            <a:extLst>
              <a:ext uri="{FF2B5EF4-FFF2-40B4-BE49-F238E27FC236}">
                <a16:creationId xmlns:a16="http://schemas.microsoft.com/office/drawing/2014/main" id="{644C6AA8-8D26-4A08-F89D-75625A779552}"/>
              </a:ext>
            </a:extLst>
          </p:cNvPr>
          <p:cNvSpPr>
            <a:spLocks noGrp="1"/>
          </p:cNvSpPr>
          <p:nvPr>
            <p:ph sz="half" idx="1"/>
          </p:nvPr>
        </p:nvSpPr>
        <p:spPr>
          <a:xfrm>
            <a:off x="609600" y="1190297"/>
            <a:ext cx="5384800" cy="4138448"/>
          </a:xfrm>
        </p:spPr>
        <p:txBody>
          <a:bodyPr wrap="square" anchor="t">
            <a:noAutofit/>
          </a:bodyPr>
          <a:lstStyle/>
          <a:p>
            <a:pPr marL="0" indent="0">
              <a:lnSpc>
                <a:spcPct val="90000"/>
              </a:lnSpc>
              <a:buNone/>
            </a:pPr>
            <a:endParaRPr lang="en-US" sz="1800" dirty="0">
              <a:latin typeface="Aptos" panose="020B0004020202020204" pitchFamily="34" charset="0"/>
            </a:endParaRPr>
          </a:p>
          <a:p>
            <a:pPr marL="0" indent="0">
              <a:lnSpc>
                <a:spcPct val="90000"/>
              </a:lnSpc>
              <a:buNone/>
            </a:pPr>
            <a:r>
              <a:rPr lang="en-US" sz="1800" dirty="0">
                <a:latin typeface="Aptos" panose="020B0004020202020204" pitchFamily="34" charset="0"/>
              </a:rPr>
              <a:t>GIBB’S REFLECTIVE CYCLE: is a structured six stage framework designed by Graham Gibbs to help practitioners learn experiential  events.</a:t>
            </a:r>
          </a:p>
          <a:p>
            <a:pPr marL="0" indent="0">
              <a:lnSpc>
                <a:spcPct val="90000"/>
              </a:lnSpc>
              <a:buNone/>
            </a:pPr>
            <a:endParaRPr lang="en-US" sz="1800" dirty="0">
              <a:latin typeface="Aptos" panose="020B0004020202020204" pitchFamily="34" charset="0"/>
            </a:endParaRPr>
          </a:p>
          <a:p>
            <a:pPr marL="0" indent="0">
              <a:lnSpc>
                <a:spcPct val="90000"/>
              </a:lnSpc>
              <a:buNone/>
            </a:pPr>
            <a:r>
              <a:rPr lang="en-US" sz="1800" dirty="0">
                <a:latin typeface="Aptos" panose="020B0004020202020204" pitchFamily="34" charset="0"/>
              </a:rPr>
              <a:t>                                                     STAGES GIBB’S REFLECTIVE CYCLE</a:t>
            </a:r>
          </a:p>
          <a:p>
            <a:pPr marL="0" indent="0">
              <a:lnSpc>
                <a:spcPct val="90000"/>
              </a:lnSpc>
              <a:buNone/>
            </a:pPr>
            <a:endParaRPr lang="en-US" sz="1800" dirty="0">
              <a:latin typeface="Aptos" panose="020B0004020202020204" pitchFamily="34" charset="0"/>
            </a:endParaRPr>
          </a:p>
          <a:p>
            <a:pPr>
              <a:lnSpc>
                <a:spcPct val="90000"/>
              </a:lnSpc>
            </a:pPr>
            <a:r>
              <a:rPr lang="en-US" sz="1800" dirty="0">
                <a:latin typeface="Aptos" panose="020B0004020202020204" pitchFamily="34" charset="0"/>
              </a:rPr>
              <a:t>DESCRIPTION</a:t>
            </a:r>
          </a:p>
          <a:p>
            <a:pPr>
              <a:lnSpc>
                <a:spcPct val="90000"/>
              </a:lnSpc>
            </a:pPr>
            <a:r>
              <a:rPr lang="en-US" sz="1800" dirty="0">
                <a:latin typeface="Aptos" panose="020B0004020202020204" pitchFamily="34" charset="0"/>
              </a:rPr>
              <a:t>FEELINGS</a:t>
            </a:r>
          </a:p>
          <a:p>
            <a:pPr>
              <a:lnSpc>
                <a:spcPct val="90000"/>
              </a:lnSpc>
            </a:pPr>
            <a:r>
              <a:rPr lang="en-US" sz="1800" dirty="0">
                <a:latin typeface="Aptos" panose="020B0004020202020204" pitchFamily="34" charset="0"/>
              </a:rPr>
              <a:t>EVALUATION</a:t>
            </a:r>
          </a:p>
          <a:p>
            <a:pPr>
              <a:lnSpc>
                <a:spcPct val="90000"/>
              </a:lnSpc>
            </a:pPr>
            <a:r>
              <a:rPr lang="en-US" sz="1800" dirty="0">
                <a:latin typeface="Aptos" panose="020B0004020202020204" pitchFamily="34" charset="0"/>
              </a:rPr>
              <a:t>ANALYSIS</a:t>
            </a:r>
          </a:p>
          <a:p>
            <a:pPr>
              <a:lnSpc>
                <a:spcPct val="90000"/>
              </a:lnSpc>
            </a:pPr>
            <a:r>
              <a:rPr lang="en-US" sz="1800" dirty="0">
                <a:latin typeface="Aptos" panose="020B0004020202020204" pitchFamily="34" charset="0"/>
              </a:rPr>
              <a:t>COCLUSION</a:t>
            </a:r>
          </a:p>
          <a:p>
            <a:pPr>
              <a:lnSpc>
                <a:spcPct val="90000"/>
              </a:lnSpc>
            </a:pPr>
            <a:r>
              <a:rPr lang="en-US" sz="1800" dirty="0">
                <a:latin typeface="Aptos" panose="020B0004020202020204" pitchFamily="34" charset="0"/>
              </a:rPr>
              <a:t>ACTION PLAN</a:t>
            </a:r>
          </a:p>
          <a:p>
            <a:pPr marL="0" indent="0">
              <a:lnSpc>
                <a:spcPct val="90000"/>
              </a:lnSpc>
              <a:buNone/>
            </a:pPr>
            <a:endParaRPr lang="en-US" sz="1800" dirty="0">
              <a:latin typeface="Aptos" panose="020B0004020202020204" pitchFamily="34" charset="0"/>
            </a:endParaRPr>
          </a:p>
          <a:p>
            <a:pPr marL="0" indent="0">
              <a:lnSpc>
                <a:spcPct val="90000"/>
              </a:lnSpc>
              <a:buNone/>
            </a:pPr>
            <a:endParaRPr lang="en-US" sz="1800" dirty="0">
              <a:latin typeface="Aptos" panose="020B0004020202020204" pitchFamily="34" charset="0"/>
            </a:endParaRPr>
          </a:p>
          <a:p>
            <a:pPr marL="0" indent="0">
              <a:lnSpc>
                <a:spcPct val="90000"/>
              </a:lnSpc>
              <a:buNone/>
            </a:pPr>
            <a:endParaRPr lang="en-US" sz="1800" dirty="0">
              <a:latin typeface="Aptos" panose="020B0004020202020204" pitchFamily="34" charset="0"/>
            </a:endParaRPr>
          </a:p>
          <a:p>
            <a:pPr>
              <a:lnSpc>
                <a:spcPct val="90000"/>
              </a:lnSpc>
            </a:pPr>
            <a:endParaRPr lang="en-US" sz="1800" dirty="0">
              <a:latin typeface="Aptos" panose="020B0004020202020204" pitchFamily="34" charset="0"/>
            </a:endParaRPr>
          </a:p>
          <a:p>
            <a:pPr marL="0" indent="0">
              <a:lnSpc>
                <a:spcPct val="90000"/>
              </a:lnSpc>
              <a:buNone/>
            </a:pPr>
            <a:endParaRPr lang="en-US" sz="1800" dirty="0">
              <a:latin typeface="Aptos" panose="020B0004020202020204" pitchFamily="34" charset="0"/>
            </a:endParaRPr>
          </a:p>
        </p:txBody>
      </p:sp>
      <p:pic>
        <p:nvPicPr>
          <p:cNvPr id="6" name="Picture 5" descr="A diagram of a reflective cycle&#10;&#10;AI-generated content may be incorrect.">
            <a:extLst>
              <a:ext uri="{FF2B5EF4-FFF2-40B4-BE49-F238E27FC236}">
                <a16:creationId xmlns:a16="http://schemas.microsoft.com/office/drawing/2014/main" id="{24F6C95F-63CA-5703-A3D8-ED3E7A2D2E7F}"/>
              </a:ext>
            </a:extLst>
          </p:cNvPr>
          <p:cNvPicPr>
            <a:picLocks noChangeAspect="1"/>
          </p:cNvPicPr>
          <p:nvPr/>
        </p:nvPicPr>
        <p:blipFill>
          <a:blip r:embed="rId2"/>
          <a:stretch>
            <a:fillRect/>
          </a:stretch>
        </p:blipFill>
        <p:spPr>
          <a:xfrm>
            <a:off x="6895480" y="1600201"/>
            <a:ext cx="3989040" cy="3989040"/>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5</a:t>
            </a:fld>
            <a:endParaRPr lang="en-GB" altLang="en-US"/>
          </a:p>
        </p:txBody>
      </p:sp>
      <p:sp>
        <p:nvSpPr>
          <p:cNvPr id="3" name="TextBox 2">
            <a:extLst>
              <a:ext uri="{FF2B5EF4-FFF2-40B4-BE49-F238E27FC236}">
                <a16:creationId xmlns:a16="http://schemas.microsoft.com/office/drawing/2014/main" id="{12B2940C-AAC8-7283-064A-FBBA8D933C1E}"/>
              </a:ext>
            </a:extLst>
          </p:cNvPr>
          <p:cNvSpPr txBox="1"/>
          <p:nvPr/>
        </p:nvSpPr>
        <p:spPr>
          <a:xfrm>
            <a:off x="3606567" y="4682414"/>
            <a:ext cx="2634696" cy="646331"/>
          </a:xfrm>
          <a:prstGeom prst="rect">
            <a:avLst/>
          </a:prstGeom>
          <a:noFill/>
        </p:spPr>
        <p:txBody>
          <a:bodyPr wrap="none" rtlCol="0">
            <a:spAutoFit/>
          </a:bodyPr>
          <a:lstStyle/>
          <a:p>
            <a:r>
              <a:rPr lang="en-US" dirty="0">
                <a:latin typeface="Aptos" panose="020B0004020202020204" pitchFamily="34" charset="0"/>
              </a:rPr>
              <a:t>(Markkanen et al., 2020))</a:t>
            </a:r>
          </a:p>
          <a:p>
            <a:endParaRPr lang="en-US" dirty="0"/>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400" b="1" dirty="0">
                <a:latin typeface="Aptos" panose="020B0004020202020204" pitchFamily="34" charset="0"/>
              </a:rPr>
              <a:t>Applying this skill in practice</a:t>
            </a:r>
            <a:br>
              <a:rPr lang="en-GB" sz="2400" dirty="0">
                <a:latin typeface="Aptos" panose="020B0004020202020204" pitchFamily="34" charset="0"/>
              </a:rPr>
            </a:br>
            <a:endParaRPr lang="en-GB" sz="2400" b="1" dirty="0">
              <a:latin typeface="Aptos" panose="020B0004020202020204" pitchFamily="34" charset="0"/>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604287" y="1052736"/>
            <a:ext cx="8548798" cy="4226366"/>
          </a:xfrm>
        </p:spPr>
        <p:txBody>
          <a:bodyPr/>
          <a:lstStyle/>
          <a:p>
            <a:pPr marL="0" indent="0">
              <a:buNone/>
            </a:pPr>
            <a:br>
              <a:rPr lang="en-GB" sz="2000" dirty="0"/>
            </a:br>
            <a:r>
              <a:rPr lang="en-GB" sz="1800" b="1" dirty="0">
                <a:latin typeface="Aptos" panose="020B0004020202020204" pitchFamily="34" charset="0"/>
              </a:rPr>
              <a:t>As a mental health support worker, you use active listening and empathy to guide</a:t>
            </a:r>
          </a:p>
          <a:p>
            <a:pPr marL="0" indent="0">
              <a:buNone/>
            </a:pPr>
            <a:r>
              <a:rPr lang="en-GB" sz="1800" b="1" dirty="0">
                <a:latin typeface="Aptos" panose="020B0004020202020204" pitchFamily="34" charset="0"/>
              </a:rPr>
              <a:t> young adults in expressing complex feelings. These skills guide your actions by</a:t>
            </a:r>
          </a:p>
          <a:p>
            <a:pPr marL="0" indent="0">
              <a:buNone/>
            </a:pPr>
            <a:r>
              <a:rPr lang="en-GB" sz="1800" b="1" dirty="0">
                <a:latin typeface="Aptos" panose="020B0004020202020204" pitchFamily="34" charset="0"/>
              </a:rPr>
              <a:t> helping you identify triggers and de-escalate anxiety. This directly improves</a:t>
            </a:r>
          </a:p>
          <a:p>
            <a:pPr marL="0" indent="0">
              <a:buNone/>
            </a:pPr>
            <a:r>
              <a:rPr lang="en-GB" sz="1800" b="1" dirty="0">
                <a:latin typeface="Aptos" panose="020B0004020202020204" pitchFamily="34" charset="0"/>
              </a:rPr>
              <a:t> safety and overall quality of care. Clear, simple communication builds trust,</a:t>
            </a:r>
          </a:p>
          <a:p>
            <a:pPr marL="0" indent="0">
              <a:buNone/>
            </a:pPr>
            <a:r>
              <a:rPr lang="en-GB" sz="1800" b="1" dirty="0">
                <a:latin typeface="Aptos" panose="020B0004020202020204" pitchFamily="34" charset="0"/>
              </a:rPr>
              <a:t> enabling young adults to actively participate in their support plans. Ultimately,</a:t>
            </a:r>
          </a:p>
          <a:p>
            <a:pPr marL="0" indent="0">
              <a:buNone/>
            </a:pPr>
            <a:r>
              <a:rPr lang="en-GB" sz="1800" b="1" dirty="0">
                <a:latin typeface="Aptos" panose="020B0004020202020204" pitchFamily="34" charset="0"/>
              </a:rPr>
              <a:t> this reduces emotional distress and leads to better long-term mental health</a:t>
            </a:r>
          </a:p>
          <a:p>
            <a:pPr marL="0" indent="0">
              <a:buNone/>
            </a:pPr>
            <a:r>
              <a:rPr lang="en-GB" sz="1800" b="1" dirty="0">
                <a:latin typeface="Aptos" panose="020B0004020202020204" pitchFamily="34" charset="0"/>
              </a:rPr>
              <a:t> outcomes. </a:t>
            </a:r>
            <a:endParaRPr lang="en-GB" sz="20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400" b="1" dirty="0">
                <a:latin typeface="Aptos" panose="020B0004020202020204" pitchFamily="34" charset="0"/>
              </a:rPr>
              <a:t>How does this skill support my future career</a:t>
            </a:r>
            <a:br>
              <a:rPr lang="en-GB" sz="2400" dirty="0">
                <a:latin typeface="Aptos" panose="020B0004020202020204" pitchFamily="34" charset="0"/>
              </a:rPr>
            </a:br>
            <a:endParaRPr lang="en-GB" altLang="en-US" sz="2400" b="1" dirty="0">
              <a:solidFill>
                <a:srgbClr val="FF0000"/>
              </a:solidFill>
              <a:latin typeface="Aptos" panose="020B00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40871" y="1556793"/>
            <a:ext cx="11310257" cy="1217067"/>
          </a:xfrm>
        </p:spPr>
        <p:txBody>
          <a:bodyPr/>
          <a:lstStyle/>
          <a:p>
            <a:pPr marL="0" indent="0">
              <a:buNone/>
            </a:pPr>
            <a:r>
              <a:rPr lang="en-GB" altLang="en-US" sz="1800" dirty="0">
                <a:latin typeface="Aptos" panose="020B0004020202020204" pitchFamily="34" charset="0"/>
              </a:rPr>
              <a:t>Communication skills make you highly employable because they foster trust, reduce misunderstandings, and build rapport. For my future role supporting young adults with mental disabilities, effective communication is essential to de-escalate crises, understand non-verbal cues, and collaborate smoothly with healthcare professionals to deliver safe, person-centred care.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sz="2400" b="1" dirty="0">
                <a:latin typeface="Aptos" panose="020B0004020202020204" pitchFamily="34" charset="0"/>
              </a:rPr>
              <a:t>CONCLUSION</a:t>
            </a:r>
            <a:endParaRPr lang="en-GB" altLang="en-US" sz="2400" b="1" i="1" dirty="0">
              <a:solidFill>
                <a:srgbClr val="FF0000"/>
              </a:solidFill>
              <a:latin typeface="Aptos" panose="020B00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454726" y="2036618"/>
            <a:ext cx="8891155" cy="3337215"/>
          </a:xfrm>
        </p:spPr>
        <p:txBody>
          <a:bodyPr/>
          <a:lstStyle/>
          <a:p>
            <a:pPr marL="0" indent="0">
              <a:buNone/>
            </a:pPr>
            <a:r>
              <a:rPr lang="en-GB" altLang="en-US" sz="1800" dirty="0">
                <a:latin typeface="Aptos" panose="020B0004020202020204" pitchFamily="34" charset="0"/>
              </a:rPr>
              <a:t>Through this Gibb’s reflective cycle, I evaluated my communication with a young adult with a mental</a:t>
            </a:r>
          </a:p>
          <a:p>
            <a:pPr marL="0" indent="0">
              <a:buNone/>
            </a:pPr>
            <a:r>
              <a:rPr lang="en-GB" altLang="en-US" sz="1800" dirty="0">
                <a:latin typeface="Aptos" panose="020B0004020202020204" pitchFamily="34" charset="0"/>
              </a:rPr>
              <a:t> disability. I realised that adapting  my communication style improves engagement and support. In</a:t>
            </a:r>
          </a:p>
          <a:p>
            <a:pPr marL="0" indent="0">
              <a:buNone/>
            </a:pPr>
            <a:r>
              <a:rPr lang="en-GB" altLang="en-US" sz="1800" dirty="0">
                <a:latin typeface="Aptos" panose="020B0004020202020204" pitchFamily="34" charset="0"/>
              </a:rPr>
              <a:t> my future role as a support worker, I will use these skills to build trust, foster independence, and</a:t>
            </a:r>
          </a:p>
          <a:p>
            <a:pPr marL="0" indent="0">
              <a:buNone/>
            </a:pPr>
            <a:r>
              <a:rPr lang="en-GB" altLang="en-US" sz="1800" dirty="0">
                <a:latin typeface="Aptos" panose="020B0004020202020204" pitchFamily="34" charset="0"/>
              </a:rPr>
              <a:t> deliver high- quality, person centred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sz="2400" dirty="0">
                <a:latin typeface="Aptos" panose="020B0004020202020204" pitchFamily="34" charset="0"/>
              </a:rPr>
              <a:t>REFERENCE LIST</a:t>
            </a: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413164" y="1884218"/>
            <a:ext cx="7768936" cy="2743200"/>
          </a:xfrm>
        </p:spPr>
        <p:txBody>
          <a:bodyPr/>
          <a:lstStyle/>
          <a:p>
            <a:pPr marL="457200" lvl="1" indent="0">
              <a:buNone/>
            </a:pPr>
            <a:r>
              <a:rPr lang="en-GB" altLang="en-US" sz="1800" dirty="0">
                <a:latin typeface="Aptos" panose="020B0004020202020204" pitchFamily="34" charset="0"/>
              </a:rPr>
              <a:t>Markkanen, P., </a:t>
            </a:r>
            <a:r>
              <a:rPr lang="en-GB" altLang="en-US" sz="1800" dirty="0" err="1">
                <a:latin typeface="Aptos" panose="020B0004020202020204" pitchFamily="34" charset="0"/>
              </a:rPr>
              <a:t>Valimaki</a:t>
            </a:r>
            <a:r>
              <a:rPr lang="en-GB" altLang="en-US" sz="1800" dirty="0">
                <a:latin typeface="Aptos" panose="020B0004020202020204" pitchFamily="34" charset="0"/>
              </a:rPr>
              <a:t>, M., Anttila, M. and </a:t>
            </a:r>
            <a:r>
              <a:rPr lang="en-GB" altLang="en-US" sz="1800" dirty="0" err="1">
                <a:latin typeface="Aptos" panose="020B0004020202020204" pitchFamily="34" charset="0"/>
              </a:rPr>
              <a:t>Kuuskorpi</a:t>
            </a:r>
            <a:r>
              <a:rPr lang="en-GB" altLang="en-US" sz="1800" dirty="0">
                <a:latin typeface="Aptos" panose="020B0004020202020204" pitchFamily="34" charset="0"/>
              </a:rPr>
              <a:t>, M., 2020. A reflective cycle approach to enhance professional practices. Journal of Clinical Nursing, 29(5),pp.12-24. </a:t>
            </a:r>
          </a:p>
          <a:p>
            <a:pPr marL="457200" lvl="1" indent="0">
              <a:buNone/>
            </a:pPr>
            <a:endParaRPr lang="en-GB" altLang="en-US" sz="1800" dirty="0">
              <a:latin typeface="Aptos" panose="020B0004020202020204" pitchFamily="34" charset="0"/>
            </a:endParaRPr>
          </a:p>
          <a:p>
            <a:pPr marL="457200" lvl="1" indent="0">
              <a:buNone/>
            </a:pPr>
            <a:r>
              <a:rPr lang="en-GB" altLang="en-US" sz="1800" dirty="0">
                <a:latin typeface="Aptos" panose="020B0004020202020204" pitchFamily="34" charset="0"/>
              </a:rPr>
              <a:t>Quality Care Solutions (QCS) (2026) Effective Communication in Health and Social Care. Available at: </a:t>
            </a:r>
            <a:r>
              <a:rPr lang="en-GB" altLang="en-US" sz="1800" dirty="0">
                <a:latin typeface="Aptos" panose="020B0004020202020204" pitchFamily="34" charset="0"/>
                <a:hlinkClick r:id="rId2"/>
              </a:rPr>
              <a:t>https://www.qcs.co.uk/effective-communication-in-health-and-social-care-qcs/</a:t>
            </a:r>
            <a:r>
              <a:rPr lang="en-GB" altLang="en-US" sz="1800" dirty="0">
                <a:latin typeface="Aptos" panose="020B0004020202020204" pitchFamily="34" charset="0"/>
              </a:rPr>
              <a:t> (Accessed: 19 July 2026).</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429</TotalTime>
  <Words>550</Words>
  <Application>Microsoft Macintosh PowerPoint</Application>
  <PresentationFormat>Widescreen</PresentationFormat>
  <Paragraphs>97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Myriad Pro</vt:lpstr>
      <vt:lpstr>20140311PresentationUWTSDTemplate</vt:lpstr>
      <vt:lpstr>PowerPoint Presentation</vt:lpstr>
      <vt:lpstr>Introduction</vt:lpstr>
      <vt:lpstr>                    COMMUNICATION SKILLS </vt:lpstr>
      <vt:lpstr>IMPORTANCE OF COMMUNICATION SKILL IN PROFESSIONAL PRACTICE</vt:lpstr>
      <vt:lpstr>Model or framework linked to Communication Skill</vt:lpstr>
      <vt:lpstr>Applying this skill in practice </vt:lpstr>
      <vt:lpstr>How does this skill support my future career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Rowena Mondragon</cp:lastModifiedBy>
  <cp:revision>27</cp:revision>
  <dcterms:created xsi:type="dcterms:W3CDTF">2025-02-21T18:28:54Z</dcterms:created>
  <dcterms:modified xsi:type="dcterms:W3CDTF">2026-07-19T17:47:01Z</dcterms:modified>
</cp:coreProperties>
</file>