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15"/>
  </p:notesMasterIdLst>
  <p:sldIdLst>
    <p:sldId id="256" r:id="rId5"/>
    <p:sldId id="257" r:id="rId6"/>
    <p:sldId id="258" r:id="rId7"/>
    <p:sldId id="259" r:id="rId8"/>
    <p:sldId id="260" r:id="rId9"/>
    <p:sldId id="261" r:id="rId10"/>
    <p:sldId id="265" r:id="rId11"/>
    <p:sldId id="263" r:id="rId12"/>
    <p:sldId id="264"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FCBC6-96E5-47E7-A5B8-AA2CA07B447D}" v="210" dt="2020-11-19T14:38:18.373"/>
    <p1510:client id="{33EC1901-07B1-4A87-BE62-4B3856C7D950}" v="6" dt="2020-11-20T18:57:26.393"/>
    <p1510:client id="{63579262-0586-402D-8E72-003FBC4828A4}" v="7" dt="2020-11-19T14:31:33.463"/>
    <p1510:client id="{A9F98C33-BBD3-4EB0-844B-849B4FA08A62}" v="38" dt="2020-11-19T15:05:02.846"/>
    <p1510:client id="{B65E02FD-1413-443C-B160-C69970E24CB9}" v="44" dt="2020-11-20T18:56:15.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 Jayne Jackson (2011065)" userId="S::2011065@student.uwtsd.ac.uk::a4f0e24d-3fda-41aa-b41e-e5bceb4aa8b0" providerId="AD" clId="Web-{33EC1901-07B1-4A87-BE62-4B3856C7D950}"/>
    <pc:docChg chg="modSld">
      <pc:chgData name="Nicola Jayne Jackson (2011065)" userId="S::2011065@student.uwtsd.ac.uk::a4f0e24d-3fda-41aa-b41e-e5bceb4aa8b0" providerId="AD" clId="Web-{33EC1901-07B1-4A87-BE62-4B3856C7D950}" dt="2020-11-20T18:57:26.393" v="5" actId="20577"/>
      <pc:docMkLst>
        <pc:docMk/>
      </pc:docMkLst>
      <pc:sldChg chg="modSp">
        <pc:chgData name="Nicola Jayne Jackson (2011065)" userId="S::2011065@student.uwtsd.ac.uk::a4f0e24d-3fda-41aa-b41e-e5bceb4aa8b0" providerId="AD" clId="Web-{33EC1901-07B1-4A87-BE62-4B3856C7D950}" dt="2020-11-20T18:57:26.377" v="4" actId="20577"/>
        <pc:sldMkLst>
          <pc:docMk/>
          <pc:sldMk cId="724231924" sldId="266"/>
        </pc:sldMkLst>
        <pc:spChg chg="mod">
          <ac:chgData name="Nicola Jayne Jackson (2011065)" userId="S::2011065@student.uwtsd.ac.uk::a4f0e24d-3fda-41aa-b41e-e5bceb4aa8b0" providerId="AD" clId="Web-{33EC1901-07B1-4A87-BE62-4B3856C7D950}" dt="2020-11-20T18:57:26.377" v="4" actId="20577"/>
          <ac:spMkLst>
            <pc:docMk/>
            <pc:sldMk cId="724231924" sldId="266"/>
            <ac:spMk id="2" creationId="{1FCB7B14-F457-420A-B8C9-20DEBC93CE2A}"/>
          </ac:spMkLst>
        </pc:spChg>
      </pc:sldChg>
    </pc:docChg>
  </pc:docChgLst>
  <pc:docChgLst>
    <pc:chgData name="Claire Edwards" userId="S::claire.edwards@uwtsd.ac.uk::3db0fa68-b7e9-49aa-b061-667812fe1493" providerId="AD" clId="Web-{B65E02FD-1413-443C-B160-C69970E24CB9}"/>
    <pc:docChg chg="modSld">
      <pc:chgData name="Claire Edwards" userId="S::claire.edwards@uwtsd.ac.uk::3db0fa68-b7e9-49aa-b061-667812fe1493" providerId="AD" clId="Web-{B65E02FD-1413-443C-B160-C69970E24CB9}" dt="2020-11-20T18:56:15.873" v="43" actId="20577"/>
      <pc:docMkLst>
        <pc:docMk/>
      </pc:docMkLst>
      <pc:sldChg chg="modSp">
        <pc:chgData name="Claire Edwards" userId="S::claire.edwards@uwtsd.ac.uk::3db0fa68-b7e9-49aa-b061-667812fe1493" providerId="AD" clId="Web-{B65E02FD-1413-443C-B160-C69970E24CB9}" dt="2020-11-20T18:56:15.873" v="42" actId="20577"/>
        <pc:sldMkLst>
          <pc:docMk/>
          <pc:sldMk cId="1978212115" sldId="263"/>
        </pc:sldMkLst>
        <pc:spChg chg="mod">
          <ac:chgData name="Claire Edwards" userId="S::claire.edwards@uwtsd.ac.uk::3db0fa68-b7e9-49aa-b061-667812fe1493" providerId="AD" clId="Web-{B65E02FD-1413-443C-B160-C69970E24CB9}" dt="2020-11-20T18:56:15.873" v="42" actId="20577"/>
          <ac:spMkLst>
            <pc:docMk/>
            <pc:sldMk cId="1978212115" sldId="263"/>
            <ac:spMk id="7" creationId="{B9E332DD-3C7F-4FC7-906E-15B254148DF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9F8AC-9020-4B9B-B7DD-BBE6FA5C830D}" type="datetimeFigureOut">
              <a:rPr lang="en-GB" smtClean="0"/>
              <a:t>20/11/2020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724D57-D4DE-4B19-8A2F-F663B5FA1D75}" type="slidenum">
              <a:rPr lang="en-GB" smtClean="0"/>
              <a:t>‹#›</a:t>
            </a:fld>
            <a:endParaRPr lang="en-GB"/>
          </a:p>
        </p:txBody>
      </p:sp>
    </p:spTree>
    <p:extLst>
      <p:ext uri="{BB962C8B-B14F-4D97-AF65-F5344CB8AC3E}">
        <p14:creationId xmlns:p14="http://schemas.microsoft.com/office/powerpoint/2010/main" val="2354046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724D57-D4DE-4B19-8A2F-F663B5FA1D75}" type="slidenum">
              <a:rPr lang="en-GB" smtClean="0"/>
              <a:t>6</a:t>
            </a:fld>
            <a:endParaRPr lang="en-GB"/>
          </a:p>
        </p:txBody>
      </p:sp>
    </p:spTree>
    <p:extLst>
      <p:ext uri="{BB962C8B-B14F-4D97-AF65-F5344CB8AC3E}">
        <p14:creationId xmlns:p14="http://schemas.microsoft.com/office/powerpoint/2010/main" val="3215049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70035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8162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1696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5566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6703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66767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114189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11306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35946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2321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11/20/2020</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79140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11/20/2020</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1284788054"/>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hyperlink" Target="https://es.wikipedia.org/wiki/Alfred_Adler"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1.png"/><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hyperlink" Target="https://commons.wikimedia.org/wiki/File:Black_Man_Working_at_his_Desk_Cartoon_Vector.svg" TargetMode="External"/><Relationship Id="rId5" Type="http://schemas.openxmlformats.org/officeDocument/2006/relationships/image" Target="../media/image3.pn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hyperlink" Target="http://afiftabsh.com/2010/08/15/hard-goals-vs-smart-goals/"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png"/><Relationship Id="rId4" Type="http://schemas.openxmlformats.org/officeDocument/2006/relationships/notesSlide" Target="../notesSlides/notesSlide1.xml"/><Relationship Id="rId9" Type="http://schemas.openxmlformats.org/officeDocument/2006/relationships/hyperlink" Target="https://pixabay.com/en/boy-child-kid-teenager-teen-male-160014/"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hyperlink" Target="https://commons.wikimedia.org/wiki/File:Thumbs-up-icon-left.svg"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411352" y="753150"/>
            <a:ext cx="7131080" cy="3128203"/>
          </a:xfrm>
        </p:spPr>
        <p:txBody>
          <a:bodyPr vert="horz" lIns="91440" tIns="45720" rIns="91440" bIns="45720" rtlCol="0" anchor="t">
            <a:normAutofit fontScale="55000" lnSpcReduction="20000"/>
          </a:bodyPr>
          <a:lstStyle/>
          <a:p>
            <a:pPr algn="l">
              <a:lnSpc>
                <a:spcPct val="100000"/>
              </a:lnSpc>
            </a:pPr>
            <a:r>
              <a:rPr lang="en-GB" sz="5700">
                <a:solidFill>
                  <a:schemeClr val="tx2">
                    <a:alpha val="60000"/>
                  </a:schemeClr>
                </a:solidFill>
                <a:latin typeface="Arial"/>
                <a:cs typeface="Calibri"/>
              </a:rPr>
              <a:t>I'm Nicola Jackson (2011065) and this is my presentation all about </a:t>
            </a:r>
            <a:endParaRPr lang="en-US" sz="5700">
              <a:solidFill>
                <a:schemeClr val="tx2">
                  <a:alpha val="60000"/>
                </a:schemeClr>
              </a:solidFill>
            </a:endParaRPr>
          </a:p>
          <a:p>
            <a:pPr algn="l">
              <a:lnSpc>
                <a:spcPct val="100000"/>
              </a:lnSpc>
              <a:buClr>
                <a:srgbClr val="E4DEF6"/>
              </a:buClr>
            </a:pPr>
            <a:endParaRPr lang="en-GB" sz="5700">
              <a:solidFill>
                <a:schemeClr val="tx2">
                  <a:alpha val="60000"/>
                </a:schemeClr>
              </a:solidFill>
              <a:latin typeface="Arial"/>
              <a:cs typeface="Calibri"/>
            </a:endParaRPr>
          </a:p>
          <a:p>
            <a:pPr>
              <a:lnSpc>
                <a:spcPct val="100000"/>
              </a:lnSpc>
            </a:pPr>
            <a:endParaRPr lang="en-GB" sz="2000">
              <a:solidFill>
                <a:schemeClr val="tx2">
                  <a:alpha val="60000"/>
                </a:schemeClr>
              </a:solidFill>
              <a:latin typeface="Avenir Next LT Pro"/>
              <a:cs typeface="Calibri"/>
            </a:endParaRPr>
          </a:p>
          <a:p>
            <a:pPr>
              <a:lnSpc>
                <a:spcPct val="100000"/>
              </a:lnSpc>
            </a:pPr>
            <a:r>
              <a:rPr lang="en-GB" sz="9600" b="1">
                <a:solidFill>
                  <a:schemeClr val="tx2">
                    <a:alpha val="60000"/>
                  </a:schemeClr>
                </a:solidFill>
                <a:latin typeface="Arial Black"/>
                <a:cs typeface="Calibri"/>
              </a:rPr>
              <a:t>Alfred Adler (1870 - 1937)</a:t>
            </a:r>
          </a:p>
        </p:txBody>
      </p:sp>
      <p:pic>
        <p:nvPicPr>
          <p:cNvPr id="4" name="Slide 1">
            <a:hlinkClick r:id="" action="ppaction://media"/>
            <a:extLst>
              <a:ext uri="{FF2B5EF4-FFF2-40B4-BE49-F238E27FC236}">
                <a16:creationId xmlns:a16="http://schemas.microsoft.com/office/drawing/2014/main" id="{DB571B1F-5576-4575-B7A8-7A3F1E5809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30535" y="753150"/>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56715D-BE43-4D43-946E-F367A9F8923C}"/>
              </a:ext>
            </a:extLst>
          </p:cNvPr>
          <p:cNvSpPr txBox="1"/>
          <p:nvPr/>
        </p:nvSpPr>
        <p:spPr>
          <a:xfrm>
            <a:off x="4724400" y="4146550"/>
            <a:ext cx="2743200" cy="317500"/>
          </a:xfrm>
          <a:prstGeom prst="rect">
            <a:avLst/>
          </a:prstGeom>
        </p:spPr>
        <p:txBody>
          <a:bodyPr lIns="91440" tIns="45720" rIns="91440" bIns="45720" anchor="t">
            <a:normAutofit fontScale="92500" lnSpcReduction="20000"/>
          </a:bodyPr>
          <a:lstStyle/>
          <a:p>
            <a:endParaRPr lang="en-US"/>
          </a:p>
        </p:txBody>
      </p:sp>
      <p:sp>
        <p:nvSpPr>
          <p:cNvPr id="4" name="TextBox 3">
            <a:extLst>
              <a:ext uri="{FF2B5EF4-FFF2-40B4-BE49-F238E27FC236}">
                <a16:creationId xmlns:a16="http://schemas.microsoft.com/office/drawing/2014/main" id="{FC44D5C3-7DC5-487C-BBC9-46690D1B0AEA}"/>
              </a:ext>
            </a:extLst>
          </p:cNvPr>
          <p:cNvSpPr txBox="1"/>
          <p:nvPr/>
        </p:nvSpPr>
        <p:spPr>
          <a:xfrm>
            <a:off x="5388838" y="1035540"/>
            <a:ext cx="6250641"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sz="2800">
                <a:latin typeface="Arial"/>
                <a:cs typeface="Arial"/>
              </a:rPr>
              <a:t>Born in 1870 in Austria</a:t>
            </a:r>
            <a:endParaRPr lang="en-US" sz="2800">
              <a:latin typeface="Arial"/>
              <a:cs typeface="Arial"/>
            </a:endParaRPr>
          </a:p>
          <a:p>
            <a:endParaRPr lang="en-GB" sz="2800">
              <a:latin typeface="Arial"/>
              <a:cs typeface="Arial"/>
            </a:endParaRPr>
          </a:p>
          <a:p>
            <a:pPr marL="285750" indent="-285750">
              <a:buFont typeface="Wingdings"/>
              <a:buChar char="§"/>
            </a:pPr>
            <a:r>
              <a:rPr lang="en-GB" sz="2800">
                <a:latin typeface="Arial"/>
                <a:cs typeface="Arial"/>
              </a:rPr>
              <a:t>Adler became an ophthalmologist &amp; medical doctor </a:t>
            </a:r>
            <a:r>
              <a:rPr lang="en-GB" sz="2000">
                <a:latin typeface="Arial"/>
                <a:cs typeface="Arial"/>
              </a:rPr>
              <a:t>(Watts, 2015)</a:t>
            </a:r>
            <a:endParaRPr lang="en-GB" sz="2000">
              <a:ea typeface="+mn-lt"/>
              <a:cs typeface="+mn-lt"/>
            </a:endParaRPr>
          </a:p>
          <a:p>
            <a:pPr marL="285750" indent="-285750">
              <a:buFont typeface="Wingdings"/>
              <a:buChar char="§"/>
            </a:pPr>
            <a:endParaRPr lang="en-GB" sz="2000">
              <a:latin typeface="Arial"/>
              <a:cs typeface="Arial"/>
            </a:endParaRPr>
          </a:p>
          <a:p>
            <a:pPr marL="285750" indent="-285750">
              <a:buFont typeface="Wingdings"/>
              <a:buChar char="§"/>
            </a:pPr>
            <a:r>
              <a:rPr lang="en-GB" sz="2800">
                <a:latin typeface="Arial"/>
                <a:cs typeface="Arial"/>
              </a:rPr>
              <a:t>Adler worked alongside Sigmund Freud </a:t>
            </a:r>
            <a:r>
              <a:rPr lang="en-GB" sz="2000">
                <a:latin typeface="Arial"/>
                <a:cs typeface="Arial"/>
              </a:rPr>
              <a:t>(Burton, 2015)</a:t>
            </a:r>
            <a:endParaRPr lang="en-GB" sz="2000">
              <a:latin typeface="Avenir Next LT Pro"/>
              <a:cs typeface="Arial"/>
            </a:endParaRPr>
          </a:p>
          <a:p>
            <a:pPr marL="285750" indent="-285750">
              <a:buFont typeface="Wingdings"/>
              <a:buChar char="§"/>
            </a:pPr>
            <a:endParaRPr lang="en-GB" sz="2800">
              <a:latin typeface="Arial"/>
              <a:cs typeface="Arial"/>
            </a:endParaRPr>
          </a:p>
          <a:p>
            <a:pPr marL="285750" indent="-285750">
              <a:buFont typeface="Wingdings"/>
              <a:buChar char="§"/>
            </a:pPr>
            <a:r>
              <a:rPr lang="en-GB" sz="2800">
                <a:latin typeface="Arial"/>
                <a:cs typeface="Arial"/>
              </a:rPr>
              <a:t>In 1912 he founded The school of Individual Psychology </a:t>
            </a:r>
            <a:r>
              <a:rPr lang="en-GB" sz="2000">
                <a:latin typeface="Arial"/>
                <a:cs typeface="Arial"/>
              </a:rPr>
              <a:t>(Watts, 2015)</a:t>
            </a:r>
            <a:endParaRPr lang="en-GB" sz="2000">
              <a:ea typeface="+mn-lt"/>
              <a:cs typeface="+mn-lt"/>
            </a:endParaRPr>
          </a:p>
          <a:p>
            <a:pPr marL="285750" indent="-285750">
              <a:buFont typeface="Wingdings"/>
              <a:buChar char="§"/>
            </a:pPr>
            <a:endParaRPr lang="en-GB" sz="2800">
              <a:latin typeface="Arial"/>
              <a:cs typeface="Arial"/>
            </a:endParaRPr>
          </a:p>
          <a:p>
            <a:endParaRPr lang="en-GB" sz="2800">
              <a:latin typeface="Arial"/>
              <a:cs typeface="Arial"/>
            </a:endParaRPr>
          </a:p>
          <a:p>
            <a:pPr lvl="8"/>
            <a:endParaRPr lang="en-GB">
              <a:latin typeface="Arial"/>
              <a:cs typeface="Arial"/>
            </a:endParaRPr>
          </a:p>
          <a:p>
            <a:pPr lvl="8"/>
            <a:r>
              <a:rPr lang="en-GB">
                <a:latin typeface="Arial"/>
                <a:cs typeface="Arial"/>
              </a:rPr>
              <a:t>              </a:t>
            </a:r>
          </a:p>
        </p:txBody>
      </p:sp>
      <p:pic>
        <p:nvPicPr>
          <p:cNvPr id="16" name="Picture 15" descr="A person wearing a suit and tie&#10;&#10;Description automatically generated">
            <a:extLst>
              <a:ext uri="{FF2B5EF4-FFF2-40B4-BE49-F238E27FC236}">
                <a16:creationId xmlns:a16="http://schemas.microsoft.com/office/drawing/2014/main" id="{0A4C4C81-918A-4B00-9B76-66C68E836BD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95021" y="540548"/>
            <a:ext cx="4763212" cy="5787302"/>
          </a:xfrm>
          <a:prstGeom prst="rect">
            <a:avLst/>
          </a:prstGeom>
        </p:spPr>
      </p:pic>
      <p:pic>
        <p:nvPicPr>
          <p:cNvPr id="2" name="slide 2">
            <a:hlinkClick r:id="" action="ppaction://media"/>
            <a:extLst>
              <a:ext uri="{FF2B5EF4-FFF2-40B4-BE49-F238E27FC236}">
                <a16:creationId xmlns:a16="http://schemas.microsoft.com/office/drawing/2014/main" id="{BA0CB897-3475-4504-BC4F-07685400AB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52116" y="548177"/>
            <a:ext cx="487363" cy="487363"/>
          </a:xfrm>
          <a:prstGeom prst="rect">
            <a:avLst/>
          </a:prstGeom>
        </p:spPr>
      </p:pic>
    </p:spTree>
    <p:extLst>
      <p:ext uri="{BB962C8B-B14F-4D97-AF65-F5344CB8AC3E}">
        <p14:creationId xmlns:p14="http://schemas.microsoft.com/office/powerpoint/2010/main" val="13396964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8205">
        <p15:prstTrans prst="peelOff"/>
      </p:transition>
    </mc:Choice>
    <mc:Fallback>
      <p:transition spd="slow" advTm="1820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07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1BF91B-2EBA-4C93-A17D-ABD87213DBE5}"/>
              </a:ext>
            </a:extLst>
          </p:cNvPr>
          <p:cNvSpPr txBox="1"/>
          <p:nvPr/>
        </p:nvSpPr>
        <p:spPr>
          <a:xfrm>
            <a:off x="2796989" y="866412"/>
            <a:ext cx="65980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latin typeface="Aharoni"/>
                <a:cs typeface="Aharoni"/>
              </a:rPr>
              <a:t>Individual Psychology </a:t>
            </a:r>
            <a:endParaRPr lang="en-US"/>
          </a:p>
        </p:txBody>
      </p:sp>
      <p:grpSp>
        <p:nvGrpSpPr>
          <p:cNvPr id="6" name="Group 5">
            <a:extLst>
              <a:ext uri="{FF2B5EF4-FFF2-40B4-BE49-F238E27FC236}">
                <a16:creationId xmlns:a16="http://schemas.microsoft.com/office/drawing/2014/main" id="{6C732EE8-B400-45FA-86A6-8B63E7824411}"/>
              </a:ext>
            </a:extLst>
          </p:cNvPr>
          <p:cNvGrpSpPr/>
          <p:nvPr/>
        </p:nvGrpSpPr>
        <p:grpSpPr>
          <a:xfrm>
            <a:off x="578542" y="1693693"/>
            <a:ext cx="9426557" cy="4874628"/>
            <a:chOff x="668819" y="2330755"/>
            <a:chExt cx="9426557" cy="4874628"/>
          </a:xfrm>
        </p:grpSpPr>
        <p:sp>
          <p:nvSpPr>
            <p:cNvPr id="4" name="TextBox 3">
              <a:extLst>
                <a:ext uri="{FF2B5EF4-FFF2-40B4-BE49-F238E27FC236}">
                  <a16:creationId xmlns:a16="http://schemas.microsoft.com/office/drawing/2014/main" id="{5FB9EC4E-4469-41A5-985A-0EACD0BFCF00}"/>
                </a:ext>
              </a:extLst>
            </p:cNvPr>
            <p:cNvSpPr txBox="1"/>
            <p:nvPr/>
          </p:nvSpPr>
          <p:spPr>
            <a:xfrm>
              <a:off x="2277178" y="2330755"/>
              <a:ext cx="7818198"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Times New Roman"/>
                </a:rPr>
                <a:t>is based on a holistic understanding of human behaviour</a:t>
              </a:r>
              <a:endParaRPr lang="en-GB" sz="2000">
                <a:latin typeface="Arial"/>
                <a:ea typeface="+mn-lt"/>
                <a:cs typeface="Times New Roman"/>
              </a:endParaRPr>
            </a:p>
            <a:p>
              <a:pPr algn="l"/>
              <a:endParaRPr lang="en-GB">
                <a:latin typeface="Arial"/>
                <a:cs typeface="Arial"/>
              </a:endParaRPr>
            </a:p>
          </p:txBody>
        </p:sp>
        <p:sp>
          <p:nvSpPr>
            <p:cNvPr id="5" name="TextBox 4">
              <a:extLst>
                <a:ext uri="{FF2B5EF4-FFF2-40B4-BE49-F238E27FC236}">
                  <a16:creationId xmlns:a16="http://schemas.microsoft.com/office/drawing/2014/main" id="{E71DDC2C-CBE1-4A4B-945D-E0E4BCE92DB9}"/>
                </a:ext>
              </a:extLst>
            </p:cNvPr>
            <p:cNvSpPr txBox="1"/>
            <p:nvPr/>
          </p:nvSpPr>
          <p:spPr>
            <a:xfrm>
              <a:off x="668819" y="3142732"/>
              <a:ext cx="7640169"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Times New Roman"/>
                </a:rPr>
                <a:t>His theory is often misunderstood </a:t>
              </a:r>
            </a:p>
            <a:p>
              <a:endParaRPr lang="en-GB" sz="2400">
                <a:latin typeface="Arial"/>
                <a:cs typeface="Times New Roman"/>
              </a:endParaRPr>
            </a:p>
            <a:p>
              <a:r>
                <a:rPr lang="en-GB" sz="2400">
                  <a:latin typeface="Arial"/>
                  <a:cs typeface="Times New Roman"/>
                </a:rPr>
                <a:t>Adler suggested that an individual cannot be fully understood as a collection of parts</a:t>
              </a:r>
            </a:p>
            <a:p>
              <a:endParaRPr lang="en-GB" sz="2400">
                <a:latin typeface="Arial"/>
                <a:cs typeface="Times New Roman"/>
              </a:endParaRPr>
            </a:p>
            <a:p>
              <a:r>
                <a:rPr lang="en-GB" sz="2400">
                  <a:latin typeface="Arial"/>
                  <a:cs typeface="Times New Roman"/>
                </a:rPr>
                <a:t>He believed you need to focus on the parts being </a:t>
              </a:r>
            </a:p>
            <a:p>
              <a:r>
                <a:rPr lang="en-GB" sz="2400">
                  <a:latin typeface="Arial"/>
                  <a:cs typeface="Times New Roman"/>
                </a:rPr>
                <a:t>a whole unit</a:t>
              </a:r>
            </a:p>
            <a:p>
              <a:endParaRPr lang="en-GB" sz="2400">
                <a:latin typeface="Arial"/>
                <a:cs typeface="Times New Roman"/>
              </a:endParaRPr>
            </a:p>
            <a:p>
              <a:endParaRPr lang="en-GB" sz="2400">
                <a:latin typeface="Arial"/>
                <a:cs typeface="Times New Roman"/>
              </a:endParaRPr>
            </a:p>
            <a:p>
              <a:r>
                <a:rPr lang="en-GB" sz="2400">
                  <a:latin typeface="Arial"/>
                  <a:cs typeface="Times New Roman"/>
                </a:rPr>
                <a:t> (Watts, 2015). </a:t>
              </a:r>
              <a:endParaRPr lang="en-GB" sz="2400">
                <a:latin typeface="Arial"/>
                <a:ea typeface="+mn-lt"/>
                <a:cs typeface="+mn-lt"/>
              </a:endParaRPr>
            </a:p>
            <a:p>
              <a:pPr algn="l"/>
              <a:endParaRPr lang="en-GB">
                <a:latin typeface="Arial"/>
                <a:cs typeface="Arial"/>
              </a:endParaRPr>
            </a:p>
          </p:txBody>
        </p:sp>
      </p:grpSp>
      <p:sp>
        <p:nvSpPr>
          <p:cNvPr id="7" name="Oval 6">
            <a:extLst>
              <a:ext uri="{FF2B5EF4-FFF2-40B4-BE49-F238E27FC236}">
                <a16:creationId xmlns:a16="http://schemas.microsoft.com/office/drawing/2014/main" id="{D1ABF651-1AD0-4CCF-AE26-B80657F9B7EE}"/>
              </a:ext>
            </a:extLst>
          </p:cNvPr>
          <p:cNvSpPr/>
          <p:nvPr/>
        </p:nvSpPr>
        <p:spPr>
          <a:xfrm>
            <a:off x="7907673" y="2794805"/>
            <a:ext cx="3475970" cy="3261674"/>
          </a:xfrm>
          <a:prstGeom prst="ellipse">
            <a:avLst/>
          </a:prstGeom>
          <a:solidFill>
            <a:schemeClr val="accent1">
              <a:lumMod val="40000"/>
              <a:lumOff val="6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9EEAF10-CCB4-46F9-B76D-56F14B07467B}"/>
              </a:ext>
            </a:extLst>
          </p:cNvPr>
          <p:cNvSpPr txBox="1"/>
          <p:nvPr/>
        </p:nvSpPr>
        <p:spPr>
          <a:xfrm>
            <a:off x="8145751" y="3596552"/>
            <a:ext cx="2994211" cy="1938992"/>
          </a:xfrm>
          <a:prstGeom prst="rect">
            <a:avLst/>
          </a:prstGeom>
          <a:noFill/>
        </p:spPr>
        <p:txBody>
          <a:bodyPr wrap="square" rtlCol="0">
            <a:spAutoFit/>
          </a:bodyPr>
          <a:lstStyle/>
          <a:p>
            <a:pPr algn="ctr"/>
            <a:r>
              <a:rPr lang="en-GB" sz="6000"/>
              <a:t>WHOLE </a:t>
            </a:r>
          </a:p>
          <a:p>
            <a:pPr algn="ctr"/>
            <a:r>
              <a:rPr lang="en-GB" sz="6000"/>
              <a:t>UNIT</a:t>
            </a:r>
          </a:p>
        </p:txBody>
      </p:sp>
      <p:pic>
        <p:nvPicPr>
          <p:cNvPr id="10" name="slide3">
            <a:hlinkClick r:id="" action="ppaction://media"/>
            <a:extLst>
              <a:ext uri="{FF2B5EF4-FFF2-40B4-BE49-F238E27FC236}">
                <a16:creationId xmlns:a16="http://schemas.microsoft.com/office/drawing/2014/main" id="{E8A62190-A713-4C72-B08D-76A83E58A51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139961" y="622730"/>
            <a:ext cx="487363" cy="487363"/>
          </a:xfrm>
          <a:prstGeom prst="rect">
            <a:avLst/>
          </a:prstGeom>
        </p:spPr>
      </p:pic>
    </p:spTree>
    <p:custDataLst>
      <p:tags r:id="rId1"/>
    </p:custDataLst>
    <p:extLst>
      <p:ext uri="{BB962C8B-B14F-4D97-AF65-F5344CB8AC3E}">
        <p14:creationId xmlns:p14="http://schemas.microsoft.com/office/powerpoint/2010/main" val="6048722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22943">
        <p15:prstTrans prst="peelOff"/>
      </p:transition>
    </mc:Choice>
    <mc:Fallback>
      <p:transition spd="slow" advTm="2294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405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49919B3-145E-4032-B0F8-3BF6ED1C8B66}"/>
              </a:ext>
            </a:extLst>
          </p:cNvPr>
          <p:cNvSpPr txBox="1"/>
          <p:nvPr/>
        </p:nvSpPr>
        <p:spPr>
          <a:xfrm>
            <a:off x="4121150" y="970113"/>
            <a:ext cx="7355935"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latin typeface="Arial"/>
                <a:cs typeface="Times New Roman"/>
              </a:rPr>
              <a:t> Adler felt it was important to observe the individual and the environment around them.</a:t>
            </a:r>
          </a:p>
          <a:p>
            <a:pPr algn="ctr"/>
            <a:r>
              <a:rPr lang="en-GB" sz="2400">
                <a:latin typeface="Arial"/>
                <a:cs typeface="Arial"/>
              </a:rPr>
              <a:t>(</a:t>
            </a:r>
            <a:r>
              <a:rPr lang="en-GB" sz="1800">
                <a:latin typeface="Arial"/>
                <a:cs typeface="Arial"/>
              </a:rPr>
              <a:t>Goodluck &amp; Gabriel, 2017) </a:t>
            </a:r>
            <a:endParaRPr lang="en-GB" sz="2400" b="1">
              <a:latin typeface="Arial"/>
              <a:cs typeface="Arial"/>
            </a:endParaRPr>
          </a:p>
          <a:p>
            <a:pPr algn="ctr"/>
            <a:endParaRPr lang="en-GB" sz="2800">
              <a:latin typeface="Arial"/>
              <a:cs typeface="Times New Roman"/>
            </a:endParaRPr>
          </a:p>
          <a:p>
            <a:pPr algn="ctr"/>
            <a:r>
              <a:rPr lang="en-GB" sz="2800">
                <a:latin typeface="Arial"/>
                <a:cs typeface="Times New Roman"/>
              </a:rPr>
              <a:t>He believed that to determine a person's behaviour, involves the interaction of: </a:t>
            </a:r>
          </a:p>
          <a:p>
            <a:pPr algn="ctr"/>
            <a:endParaRPr lang="en-GB" sz="2400">
              <a:latin typeface="Arial"/>
              <a:cs typeface="Times New Roman"/>
            </a:endParaRPr>
          </a:p>
        </p:txBody>
      </p:sp>
      <p:sp>
        <p:nvSpPr>
          <p:cNvPr id="11" name="TextBox 10">
            <a:extLst>
              <a:ext uri="{FF2B5EF4-FFF2-40B4-BE49-F238E27FC236}">
                <a16:creationId xmlns:a16="http://schemas.microsoft.com/office/drawing/2014/main" id="{E1E05E66-D1CF-46C6-88CB-61BD4D51A4A5}"/>
              </a:ext>
            </a:extLst>
          </p:cNvPr>
          <p:cNvSpPr txBox="1"/>
          <p:nvPr/>
        </p:nvSpPr>
        <p:spPr>
          <a:xfrm>
            <a:off x="5072059" y="3579083"/>
            <a:ext cx="5956723"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Their Environment</a:t>
            </a:r>
            <a:endParaRPr lang="en-GB" sz="2800">
              <a:latin typeface="Arial"/>
              <a:ea typeface="+mn-lt"/>
              <a:cs typeface="+mn-lt"/>
            </a:endParaRPr>
          </a:p>
          <a:p>
            <a:pPr algn="ctr"/>
            <a:endParaRPr lang="en-GB" sz="2800">
              <a:latin typeface="Arial"/>
              <a:ea typeface="+mn-lt"/>
              <a:cs typeface="+mn-lt"/>
            </a:endParaRPr>
          </a:p>
          <a:p>
            <a:pPr algn="ctr"/>
            <a:r>
              <a:rPr lang="en-GB" sz="2800" b="1">
                <a:latin typeface="Arial"/>
                <a:cs typeface="Arial"/>
              </a:rPr>
              <a:t>Their Heritage </a:t>
            </a:r>
            <a:endParaRPr lang="en-GB" sz="2800">
              <a:latin typeface="Arial"/>
              <a:ea typeface="+mn-lt"/>
              <a:cs typeface="+mn-lt"/>
            </a:endParaRPr>
          </a:p>
          <a:p>
            <a:pPr algn="ctr"/>
            <a:endParaRPr lang="en-GB" sz="2800">
              <a:latin typeface="Arial"/>
              <a:ea typeface="+mn-lt"/>
              <a:cs typeface="+mn-lt"/>
            </a:endParaRPr>
          </a:p>
          <a:p>
            <a:pPr algn="ctr"/>
            <a:r>
              <a:rPr lang="en-GB" sz="2800" b="1">
                <a:latin typeface="Arial"/>
                <a:cs typeface="Arial"/>
              </a:rPr>
              <a:t> The Individual Themselves</a:t>
            </a:r>
            <a:endParaRPr lang="en-GB" sz="2800" b="1">
              <a:latin typeface="Arial"/>
              <a:ea typeface="+mn-lt"/>
              <a:cs typeface="Arial"/>
            </a:endParaRPr>
          </a:p>
          <a:p>
            <a:pPr lvl="5" algn="ctr"/>
            <a:r>
              <a:rPr lang="en-GB" sz="2800">
                <a:latin typeface="Arial" panose="020B0604020202020204" pitchFamily="34" charset="0"/>
                <a:cs typeface="Arial" panose="020B0604020202020204" pitchFamily="34" charset="0"/>
              </a:rPr>
              <a:t> </a:t>
            </a:r>
            <a:r>
              <a:rPr lang="en-GB" b="0" i="0">
                <a:solidFill>
                  <a:srgbClr val="333333"/>
                </a:solidFill>
                <a:effectLst/>
                <a:latin typeface="Arial" panose="020B0604020202020204" pitchFamily="34" charset="0"/>
                <a:cs typeface="Arial" panose="020B0604020202020204" pitchFamily="34" charset="0"/>
              </a:rPr>
              <a:t>(Miller &amp; </a:t>
            </a:r>
            <a:r>
              <a:rPr lang="en-GB" b="0" i="0" err="1">
                <a:solidFill>
                  <a:srgbClr val="333333"/>
                </a:solidFill>
                <a:effectLst/>
                <a:latin typeface="Arial" panose="020B0604020202020204" pitchFamily="34" charset="0"/>
                <a:cs typeface="Arial" panose="020B0604020202020204" pitchFamily="34" charset="0"/>
              </a:rPr>
              <a:t>Dillman</a:t>
            </a:r>
            <a:r>
              <a:rPr lang="en-GB" b="0" i="0">
                <a:solidFill>
                  <a:srgbClr val="333333"/>
                </a:solidFill>
                <a:effectLst/>
                <a:latin typeface="Arial" panose="020B0604020202020204" pitchFamily="34" charset="0"/>
                <a:cs typeface="Arial" panose="020B0604020202020204" pitchFamily="34" charset="0"/>
              </a:rPr>
              <a:t> Taylor 2016) </a:t>
            </a:r>
            <a:endParaRPr lang="en-GB">
              <a:latin typeface="Arial" panose="020B0604020202020204" pitchFamily="34" charset="0"/>
              <a:cs typeface="Arial" panose="020B0604020202020204" pitchFamily="34" charset="0"/>
            </a:endParaRPr>
          </a:p>
          <a:p>
            <a:endParaRPr lang="en-GB"/>
          </a:p>
        </p:txBody>
      </p:sp>
      <p:pic>
        <p:nvPicPr>
          <p:cNvPr id="8" name="Picture 7" descr="A picture containing toy, screen, television, table&#10;&#10;Description automatically generated">
            <a:extLst>
              <a:ext uri="{FF2B5EF4-FFF2-40B4-BE49-F238E27FC236}">
                <a16:creationId xmlns:a16="http://schemas.microsoft.com/office/drawing/2014/main" id="{D453F1F5-461E-4E56-9C5D-FCF6A135589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1337250"/>
            <a:ext cx="5526547" cy="4489493"/>
          </a:xfrm>
          <a:prstGeom prst="rect">
            <a:avLst/>
          </a:prstGeom>
        </p:spPr>
      </p:pic>
      <p:pic>
        <p:nvPicPr>
          <p:cNvPr id="2" name="slide4">
            <a:hlinkClick r:id="" action="ppaction://media"/>
            <a:extLst>
              <a:ext uri="{FF2B5EF4-FFF2-40B4-BE49-F238E27FC236}">
                <a16:creationId xmlns:a16="http://schemas.microsoft.com/office/drawing/2014/main" id="{29291D39-45A8-411A-AD38-9105AEE5704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075867" y="726431"/>
            <a:ext cx="487363" cy="487363"/>
          </a:xfrm>
          <a:prstGeom prst="rect">
            <a:avLst/>
          </a:prstGeom>
        </p:spPr>
      </p:pic>
    </p:spTree>
    <p:custDataLst>
      <p:tags r:id="rId1"/>
    </p:custDataLst>
    <p:extLst>
      <p:ext uri="{BB962C8B-B14F-4D97-AF65-F5344CB8AC3E}">
        <p14:creationId xmlns:p14="http://schemas.microsoft.com/office/powerpoint/2010/main" val="15797882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3012">
        <p15:prstTrans prst="peelOff"/>
      </p:transition>
    </mc:Choice>
    <mc:Fallback>
      <p:transition spd="slow" advTm="301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2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4F5251-0E2E-4CEC-96A8-037373E17828}"/>
              </a:ext>
            </a:extLst>
          </p:cNvPr>
          <p:cNvSpPr txBox="1"/>
          <p:nvPr/>
        </p:nvSpPr>
        <p:spPr>
          <a:xfrm>
            <a:off x="550110" y="799048"/>
            <a:ext cx="575807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GB" sz="2400">
                <a:latin typeface="Arial"/>
                <a:cs typeface="Times New Roman"/>
              </a:rPr>
              <a:t>Human behaviour is driven by their self-created goals or self-ideal </a:t>
            </a:r>
          </a:p>
          <a:p>
            <a:endParaRPr lang="en-GB" sz="2400">
              <a:latin typeface="Arial"/>
              <a:cs typeface="Times New Roman"/>
            </a:endParaRPr>
          </a:p>
          <a:p>
            <a:pPr marL="342900" indent="-342900">
              <a:buFont typeface="Arial" panose="020B0604020202020204" pitchFamily="34" charset="0"/>
              <a:buChar char="•"/>
            </a:pPr>
            <a:r>
              <a:rPr lang="en-GB" sz="2400">
                <a:latin typeface="Arial"/>
                <a:cs typeface="Times New Roman"/>
              </a:rPr>
              <a:t>Feelings of inferiority. </a:t>
            </a:r>
          </a:p>
          <a:p>
            <a:endParaRPr lang="en-GB" sz="2400">
              <a:latin typeface="Arial"/>
              <a:cs typeface="Times New Roman"/>
            </a:endParaRPr>
          </a:p>
          <a:p>
            <a:pPr algn="r"/>
            <a:r>
              <a:rPr lang="en-GB">
                <a:latin typeface="Arial"/>
                <a:cs typeface="Times New Roman"/>
              </a:rPr>
              <a:t> (</a:t>
            </a:r>
            <a:r>
              <a:rPr lang="en-GB" err="1">
                <a:latin typeface="Arial"/>
                <a:cs typeface="Times New Roman"/>
              </a:rPr>
              <a:t>Ansbacher</a:t>
            </a:r>
            <a:r>
              <a:rPr lang="en-GB">
                <a:latin typeface="Arial"/>
                <a:cs typeface="Times New Roman"/>
              </a:rPr>
              <a:t> &amp; </a:t>
            </a:r>
            <a:r>
              <a:rPr lang="en-GB" err="1">
                <a:latin typeface="Arial"/>
                <a:cs typeface="Times New Roman"/>
              </a:rPr>
              <a:t>Ansbacher</a:t>
            </a:r>
            <a:r>
              <a:rPr lang="en-GB">
                <a:latin typeface="Arial"/>
                <a:cs typeface="Times New Roman"/>
              </a:rPr>
              <a:t>, 1956). </a:t>
            </a:r>
            <a:endParaRPr lang="en-US"/>
          </a:p>
          <a:p>
            <a:endParaRPr lang="en-GB" sz="2400">
              <a:latin typeface="Arial"/>
              <a:cs typeface="Times New Roman"/>
            </a:endParaRPr>
          </a:p>
          <a:p>
            <a:pPr marL="342900" indent="-342900">
              <a:buFont typeface="Arial" panose="020B0604020202020204" pitchFamily="34" charset="0"/>
              <a:buChar char="•"/>
            </a:pPr>
            <a:r>
              <a:rPr lang="en-GB" sz="2400">
                <a:latin typeface="Arial"/>
                <a:cs typeface="Times New Roman"/>
              </a:rPr>
              <a:t>Striving for improvement to reach their set goals </a:t>
            </a:r>
          </a:p>
          <a:p>
            <a:pPr algn="r"/>
            <a:r>
              <a:rPr lang="en-GB">
                <a:latin typeface="Arial"/>
                <a:cs typeface="Times New Roman"/>
              </a:rPr>
              <a:t>(Marano, 2017).</a:t>
            </a:r>
            <a:endParaRPr lang="en-GB">
              <a:latin typeface="Arial"/>
              <a:ea typeface="+mn-lt"/>
              <a:cs typeface="Times New Roman"/>
            </a:endParaRPr>
          </a:p>
          <a:p>
            <a:endParaRPr lang="en-GB" sz="2400">
              <a:latin typeface="Arial"/>
              <a:ea typeface="+mn-lt"/>
              <a:cs typeface="Times New Roman"/>
            </a:endParaRPr>
          </a:p>
          <a:p>
            <a:pPr marL="342900" indent="-342900">
              <a:buFont typeface="Arial"/>
              <a:buChar char="•"/>
            </a:pPr>
            <a:r>
              <a:rPr lang="en-GB" sz="2400">
                <a:latin typeface="Arial"/>
                <a:ea typeface="+mn-lt"/>
                <a:cs typeface="Times New Roman"/>
              </a:rPr>
              <a:t>Development of an inferiority Complex                    </a:t>
            </a:r>
            <a:endParaRPr lang="en-GB">
              <a:latin typeface="Arial"/>
              <a:ea typeface="+mn-lt"/>
              <a:cs typeface="Times New Roman"/>
            </a:endParaRPr>
          </a:p>
          <a:p>
            <a:pPr algn="r"/>
            <a:r>
              <a:rPr lang="en-GB">
                <a:latin typeface="Arial"/>
                <a:ea typeface="+mn-lt"/>
                <a:cs typeface="Times New Roman"/>
              </a:rPr>
              <a:t>(Adler, 1927)</a:t>
            </a:r>
            <a:endParaRPr lang="en-GB">
              <a:latin typeface="Arial"/>
              <a:ea typeface="+mn-lt"/>
              <a:cs typeface="+mn-lt"/>
            </a:endParaRPr>
          </a:p>
          <a:p>
            <a:pPr algn="l"/>
            <a:endParaRPr lang="en-GB"/>
          </a:p>
        </p:txBody>
      </p:sp>
      <p:pic>
        <p:nvPicPr>
          <p:cNvPr id="3" name="Picture 3" descr="A picture containing indoor, table, toy, small&#10;&#10;Description automatically generated">
            <a:extLst>
              <a:ext uri="{FF2B5EF4-FFF2-40B4-BE49-F238E27FC236}">
                <a16:creationId xmlns:a16="http://schemas.microsoft.com/office/drawing/2014/main" id="{2590ECEA-F031-4DBE-A072-A042F3AD624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20774" y="1813654"/>
            <a:ext cx="4797286" cy="3609008"/>
          </a:xfrm>
          <a:prstGeom prst="rect">
            <a:avLst/>
          </a:prstGeom>
        </p:spPr>
      </p:pic>
      <p:pic>
        <p:nvPicPr>
          <p:cNvPr id="7" name="slide 5">
            <a:hlinkClick r:id="" action="ppaction://media"/>
            <a:extLst>
              <a:ext uri="{FF2B5EF4-FFF2-40B4-BE49-F238E27FC236}">
                <a16:creationId xmlns:a16="http://schemas.microsoft.com/office/drawing/2014/main" id="{B9206B47-77F6-46E0-A82E-F2F2239961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02042" y="669247"/>
            <a:ext cx="539848" cy="539848"/>
          </a:xfrm>
          <a:prstGeom prst="rect">
            <a:avLst/>
          </a:prstGeom>
        </p:spPr>
      </p:pic>
    </p:spTree>
    <p:extLst>
      <p:ext uri="{BB962C8B-B14F-4D97-AF65-F5344CB8AC3E}">
        <p14:creationId xmlns:p14="http://schemas.microsoft.com/office/powerpoint/2010/main" val="39965272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606">
        <p15:prstTrans prst="peelOff"/>
      </p:transition>
    </mc:Choice>
    <mc:Fallback>
      <p:transition spd="slow" advTm="606">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51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1F03BF-00B3-4D52-B9AB-98B90526BD2A}"/>
              </a:ext>
            </a:extLst>
          </p:cNvPr>
          <p:cNvSpPr txBox="1"/>
          <p:nvPr/>
        </p:nvSpPr>
        <p:spPr>
          <a:xfrm>
            <a:off x="1115730" y="627293"/>
            <a:ext cx="10184267"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Arial"/>
                <a:cs typeface="Segoe UI"/>
              </a:rPr>
              <a:t>A very well-known part of Adler's formation of personality is his extensive work on</a:t>
            </a:r>
          </a:p>
          <a:p>
            <a:pPr algn="ctr"/>
            <a:endParaRPr lang="en-GB" sz="2000">
              <a:latin typeface="Arial"/>
              <a:cs typeface="Segoe UI"/>
            </a:endParaRPr>
          </a:p>
          <a:p>
            <a:pPr algn="ctr"/>
            <a:r>
              <a:rPr lang="en-GB" sz="2000" b="1">
                <a:latin typeface="Arial"/>
                <a:cs typeface="Segoe UI"/>
              </a:rPr>
              <a:t>BIRTH ORDER</a:t>
            </a:r>
          </a:p>
          <a:p>
            <a:pPr algn="ctr"/>
            <a:endParaRPr lang="en-GB" sz="2000" b="1">
              <a:latin typeface="Arial"/>
              <a:cs typeface="Segoe UI"/>
            </a:endParaRPr>
          </a:p>
          <a:p>
            <a:pPr algn="ctr"/>
            <a:r>
              <a:rPr lang="en-GB" sz="2000">
                <a:latin typeface="Arial"/>
                <a:cs typeface="Segoe UI"/>
              </a:rPr>
              <a:t>it relates to the development of certain traits. Adler believed that the order in which you are born within your family will impact the individual’s experiences. He thought that this alters the way that individual’s personality develops and forms.</a:t>
            </a:r>
            <a:endParaRPr lang="en-US" sz="2000">
              <a:latin typeface="Avenir Next LT Pro"/>
              <a:cs typeface="Segoe UI"/>
            </a:endParaRPr>
          </a:p>
          <a:p>
            <a:pPr algn="ctr"/>
            <a:r>
              <a:rPr lang="en-US">
                <a:latin typeface="Arial"/>
                <a:cs typeface="Segoe UI"/>
              </a:rPr>
              <a:t>(Marano, 2017)</a:t>
            </a:r>
            <a:endParaRPr lang="en-US">
              <a:latin typeface="Arial"/>
              <a:cs typeface="Arial"/>
            </a:endParaRPr>
          </a:p>
          <a:p>
            <a:pPr algn="ctr"/>
            <a:endParaRPr lang="en-US" sz="2000">
              <a:latin typeface="Avenir Next LT Pro"/>
              <a:cs typeface="Segoe UI"/>
            </a:endParaRPr>
          </a:p>
          <a:p>
            <a:pPr algn="ctr"/>
            <a:endParaRPr lang="en-GB">
              <a:latin typeface="Arial"/>
              <a:cs typeface="Segoe UI"/>
            </a:endParaRPr>
          </a:p>
          <a:p>
            <a:pPr algn="ctr"/>
            <a:endParaRPr lang="en-US">
              <a:latin typeface="Arial"/>
              <a:cs typeface="Segoe UI"/>
            </a:endParaRPr>
          </a:p>
        </p:txBody>
      </p:sp>
      <p:pic>
        <p:nvPicPr>
          <p:cNvPr id="3" name="Picture 3" descr="Baby Infant Toddler · Free vector graphic on Pixabay">
            <a:extLst>
              <a:ext uri="{FF2B5EF4-FFF2-40B4-BE49-F238E27FC236}">
                <a16:creationId xmlns:a16="http://schemas.microsoft.com/office/drawing/2014/main" id="{907676AB-A32E-4642-9B8E-40AA0F1E3BBD}"/>
              </a:ext>
            </a:extLst>
          </p:cNvPr>
          <p:cNvPicPr>
            <a:picLocks noChangeAspect="1"/>
          </p:cNvPicPr>
          <p:nvPr/>
        </p:nvPicPr>
        <p:blipFill>
          <a:blip r:embed="rId5"/>
          <a:stretch>
            <a:fillRect/>
          </a:stretch>
        </p:blipFill>
        <p:spPr>
          <a:xfrm>
            <a:off x="6207864" y="5228593"/>
            <a:ext cx="745671" cy="891655"/>
          </a:xfrm>
          <a:prstGeom prst="rect">
            <a:avLst/>
          </a:prstGeom>
        </p:spPr>
      </p:pic>
      <p:pic>
        <p:nvPicPr>
          <p:cNvPr id="4" name="Picture 4" descr="Child Happy Boy · Free image on Pixabay">
            <a:extLst>
              <a:ext uri="{FF2B5EF4-FFF2-40B4-BE49-F238E27FC236}">
                <a16:creationId xmlns:a16="http://schemas.microsoft.com/office/drawing/2014/main" id="{08962670-F864-4A11-8972-1F524A9E4BCF}"/>
              </a:ext>
            </a:extLst>
          </p:cNvPr>
          <p:cNvPicPr>
            <a:picLocks noChangeAspect="1"/>
          </p:cNvPicPr>
          <p:nvPr/>
        </p:nvPicPr>
        <p:blipFill>
          <a:blip r:embed="rId6"/>
          <a:stretch>
            <a:fillRect/>
          </a:stretch>
        </p:blipFill>
        <p:spPr>
          <a:xfrm>
            <a:off x="4174670" y="4892988"/>
            <a:ext cx="878888" cy="1327058"/>
          </a:xfrm>
          <a:prstGeom prst="rect">
            <a:avLst/>
          </a:prstGeom>
        </p:spPr>
      </p:pic>
      <p:pic>
        <p:nvPicPr>
          <p:cNvPr id="5" name="Picture 5" descr="Girl School Child · Free vector graphic on Pixabay">
            <a:extLst>
              <a:ext uri="{FF2B5EF4-FFF2-40B4-BE49-F238E27FC236}">
                <a16:creationId xmlns:a16="http://schemas.microsoft.com/office/drawing/2014/main" id="{A518431F-55C9-4EC5-A795-E3CA55D16834}"/>
              </a:ext>
            </a:extLst>
          </p:cNvPr>
          <p:cNvPicPr>
            <a:picLocks noChangeAspect="1"/>
          </p:cNvPicPr>
          <p:nvPr/>
        </p:nvPicPr>
        <p:blipFill>
          <a:blip r:embed="rId7"/>
          <a:stretch>
            <a:fillRect/>
          </a:stretch>
        </p:blipFill>
        <p:spPr>
          <a:xfrm>
            <a:off x="1683887" y="4645362"/>
            <a:ext cx="878888" cy="1574684"/>
          </a:xfrm>
          <a:prstGeom prst="rect">
            <a:avLst/>
          </a:prstGeom>
        </p:spPr>
      </p:pic>
      <p:sp>
        <p:nvSpPr>
          <p:cNvPr id="7" name="TextBox 6">
            <a:extLst>
              <a:ext uri="{FF2B5EF4-FFF2-40B4-BE49-F238E27FC236}">
                <a16:creationId xmlns:a16="http://schemas.microsoft.com/office/drawing/2014/main" id="{E68CD48A-0B51-433F-B3A6-F4551FA93C75}"/>
              </a:ext>
            </a:extLst>
          </p:cNvPr>
          <p:cNvSpPr txBox="1"/>
          <p:nvPr/>
        </p:nvSpPr>
        <p:spPr>
          <a:xfrm>
            <a:off x="432307" y="3394619"/>
            <a:ext cx="3054284" cy="1107996"/>
          </a:xfrm>
          <a:prstGeom prst="rect">
            <a:avLst/>
          </a:prstGeom>
          <a:noFill/>
        </p:spPr>
        <p:txBody>
          <a:bodyPr wrap="square" rtlCol="0">
            <a:spAutoFit/>
          </a:bodyPr>
          <a:lstStyle/>
          <a:p>
            <a:pPr algn="ctr"/>
            <a:r>
              <a:rPr lang="en-GB" b="1"/>
              <a:t>FIRST BORN</a:t>
            </a:r>
          </a:p>
          <a:p>
            <a:pPr algn="ctr"/>
            <a:r>
              <a:rPr lang="en-GB" sz="1600"/>
              <a:t>Ambitious </a:t>
            </a:r>
          </a:p>
          <a:p>
            <a:pPr algn="ctr"/>
            <a:r>
              <a:rPr lang="en-GB" sz="1600"/>
              <a:t>Conforming</a:t>
            </a:r>
          </a:p>
          <a:p>
            <a:pPr algn="ctr"/>
            <a:r>
              <a:rPr lang="en-GB" sz="1600"/>
              <a:t>Motivated to achieve goals</a:t>
            </a:r>
          </a:p>
        </p:txBody>
      </p:sp>
      <p:sp>
        <p:nvSpPr>
          <p:cNvPr id="9" name="TextBox 8">
            <a:extLst>
              <a:ext uri="{FF2B5EF4-FFF2-40B4-BE49-F238E27FC236}">
                <a16:creationId xmlns:a16="http://schemas.microsoft.com/office/drawing/2014/main" id="{BB540D4E-6A24-4398-88C1-5E3840535A6C}"/>
              </a:ext>
            </a:extLst>
          </p:cNvPr>
          <p:cNvSpPr txBox="1"/>
          <p:nvPr/>
        </p:nvSpPr>
        <p:spPr>
          <a:xfrm>
            <a:off x="3041716" y="3394619"/>
            <a:ext cx="3054284" cy="1107996"/>
          </a:xfrm>
          <a:prstGeom prst="rect">
            <a:avLst/>
          </a:prstGeom>
          <a:noFill/>
        </p:spPr>
        <p:txBody>
          <a:bodyPr wrap="square" rtlCol="0">
            <a:spAutoFit/>
          </a:bodyPr>
          <a:lstStyle/>
          <a:p>
            <a:pPr algn="ctr"/>
            <a:r>
              <a:rPr lang="en-GB" b="1"/>
              <a:t>MIDDLE BORN</a:t>
            </a:r>
          </a:p>
          <a:p>
            <a:pPr algn="ctr"/>
            <a:r>
              <a:rPr lang="en-GB" sz="1600"/>
              <a:t>Negotiator</a:t>
            </a:r>
          </a:p>
          <a:p>
            <a:pPr algn="ctr"/>
            <a:r>
              <a:rPr lang="en-GB" sz="1600"/>
              <a:t>Competitive</a:t>
            </a:r>
          </a:p>
          <a:p>
            <a:pPr algn="ctr"/>
            <a:r>
              <a:rPr lang="en-GB" sz="1600"/>
              <a:t>Discouraged</a:t>
            </a:r>
          </a:p>
        </p:txBody>
      </p:sp>
      <p:sp>
        <p:nvSpPr>
          <p:cNvPr id="11" name="TextBox 10">
            <a:extLst>
              <a:ext uri="{FF2B5EF4-FFF2-40B4-BE49-F238E27FC236}">
                <a16:creationId xmlns:a16="http://schemas.microsoft.com/office/drawing/2014/main" id="{F8CF38FA-F906-4A44-85D1-096A095C723E}"/>
              </a:ext>
            </a:extLst>
          </p:cNvPr>
          <p:cNvSpPr txBox="1"/>
          <p:nvPr/>
        </p:nvSpPr>
        <p:spPr>
          <a:xfrm>
            <a:off x="5053558" y="3388550"/>
            <a:ext cx="3054284" cy="1107996"/>
          </a:xfrm>
          <a:prstGeom prst="rect">
            <a:avLst/>
          </a:prstGeom>
          <a:noFill/>
        </p:spPr>
        <p:txBody>
          <a:bodyPr wrap="square" lIns="91440" tIns="45720" rIns="91440" bIns="45720" rtlCol="0" anchor="t">
            <a:spAutoFit/>
          </a:bodyPr>
          <a:lstStyle/>
          <a:p>
            <a:pPr algn="ctr"/>
            <a:r>
              <a:rPr lang="en-GB" b="1"/>
              <a:t>YOUNGEST</a:t>
            </a:r>
          </a:p>
          <a:p>
            <a:pPr algn="ctr"/>
            <a:r>
              <a:rPr lang="en-GB" sz="1600"/>
              <a:t>Sociable</a:t>
            </a:r>
          </a:p>
          <a:p>
            <a:pPr algn="ctr"/>
            <a:r>
              <a:rPr lang="en-GB" sz="1600"/>
              <a:t>Attention seeking</a:t>
            </a:r>
          </a:p>
          <a:p>
            <a:pPr algn="ctr"/>
            <a:r>
              <a:rPr lang="en-GB" sz="1600"/>
              <a:t>spoilt</a:t>
            </a:r>
          </a:p>
        </p:txBody>
      </p:sp>
      <p:pic>
        <p:nvPicPr>
          <p:cNvPr id="13" name="Picture 12" descr="A picture containing drawing&#10;&#10;Description automatically generated">
            <a:extLst>
              <a:ext uri="{FF2B5EF4-FFF2-40B4-BE49-F238E27FC236}">
                <a16:creationId xmlns:a16="http://schemas.microsoft.com/office/drawing/2014/main" id="{88D3BD2B-EECF-4906-B3BB-382CD2F52C2A}"/>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030178" y="4514353"/>
            <a:ext cx="795641" cy="1503574"/>
          </a:xfrm>
          <a:prstGeom prst="rect">
            <a:avLst/>
          </a:prstGeom>
        </p:spPr>
      </p:pic>
      <p:sp>
        <p:nvSpPr>
          <p:cNvPr id="15" name="TextBox 14">
            <a:extLst>
              <a:ext uri="{FF2B5EF4-FFF2-40B4-BE49-F238E27FC236}">
                <a16:creationId xmlns:a16="http://schemas.microsoft.com/office/drawing/2014/main" id="{68F2E9F2-1553-4B65-8684-2A19C755713C}"/>
              </a:ext>
            </a:extLst>
          </p:cNvPr>
          <p:cNvSpPr txBox="1"/>
          <p:nvPr/>
        </p:nvSpPr>
        <p:spPr>
          <a:xfrm>
            <a:off x="7925842" y="3427762"/>
            <a:ext cx="3054284" cy="1107996"/>
          </a:xfrm>
          <a:prstGeom prst="rect">
            <a:avLst/>
          </a:prstGeom>
          <a:noFill/>
        </p:spPr>
        <p:txBody>
          <a:bodyPr wrap="square" rtlCol="0">
            <a:spAutoFit/>
          </a:bodyPr>
          <a:lstStyle/>
          <a:p>
            <a:pPr algn="ctr"/>
            <a:r>
              <a:rPr lang="en-GB" b="1"/>
              <a:t>ONLY CHILD</a:t>
            </a:r>
          </a:p>
          <a:p>
            <a:pPr algn="ctr"/>
            <a:r>
              <a:rPr lang="en-GB" sz="1600"/>
              <a:t>leader</a:t>
            </a:r>
          </a:p>
          <a:p>
            <a:pPr algn="ctr"/>
            <a:r>
              <a:rPr lang="en-GB" sz="1600"/>
              <a:t>Dependable </a:t>
            </a:r>
          </a:p>
          <a:p>
            <a:pPr algn="ctr"/>
            <a:r>
              <a:rPr lang="en-GB" sz="1600"/>
              <a:t>Sensitive </a:t>
            </a:r>
          </a:p>
        </p:txBody>
      </p:sp>
      <p:sp>
        <p:nvSpPr>
          <p:cNvPr id="17" name="TextBox 16">
            <a:extLst>
              <a:ext uri="{FF2B5EF4-FFF2-40B4-BE49-F238E27FC236}">
                <a16:creationId xmlns:a16="http://schemas.microsoft.com/office/drawing/2014/main" id="{34FBEF66-0684-44D2-BA40-A179DE59CC43}"/>
              </a:ext>
            </a:extLst>
          </p:cNvPr>
          <p:cNvSpPr txBox="1"/>
          <p:nvPr/>
        </p:nvSpPr>
        <p:spPr>
          <a:xfrm>
            <a:off x="8625506" y="6017927"/>
            <a:ext cx="3054284" cy="338554"/>
          </a:xfrm>
          <a:prstGeom prst="rect">
            <a:avLst/>
          </a:prstGeom>
          <a:noFill/>
        </p:spPr>
        <p:txBody>
          <a:bodyPr wrap="square" lIns="91440" tIns="45720" rIns="91440" bIns="45720" rtlCol="0" anchor="t">
            <a:spAutoFit/>
          </a:bodyPr>
          <a:lstStyle/>
          <a:p>
            <a:pPr algn="ctr"/>
            <a:r>
              <a:rPr lang="en-GB" sz="1600"/>
              <a:t>(Eckstein &amp; Kaufman, 2012)</a:t>
            </a:r>
          </a:p>
        </p:txBody>
      </p:sp>
      <p:pic>
        <p:nvPicPr>
          <p:cNvPr id="8" name="slide 6">
            <a:hlinkClick r:id="" action="ppaction://media"/>
            <a:extLst>
              <a:ext uri="{FF2B5EF4-FFF2-40B4-BE49-F238E27FC236}">
                <a16:creationId xmlns:a16="http://schemas.microsoft.com/office/drawing/2014/main" id="{84FE553B-55A7-4D53-A6E0-79F7831B306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82555" y="627293"/>
            <a:ext cx="487363" cy="487363"/>
          </a:xfrm>
          <a:prstGeom prst="rect">
            <a:avLst/>
          </a:prstGeom>
        </p:spPr>
      </p:pic>
    </p:spTree>
    <p:extLst>
      <p:ext uri="{BB962C8B-B14F-4D97-AF65-F5344CB8AC3E}">
        <p14:creationId xmlns:p14="http://schemas.microsoft.com/office/powerpoint/2010/main" val="34111927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741">
        <p15:prstTrans prst="peelOff"/>
      </p:transition>
    </mc:Choice>
    <mc:Fallback>
      <p:transition spd="slow" advTm="74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54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2477EE-FBE5-4DB7-8438-DE1CAC61A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B0E521E-8528-4E92-8B8C-67ED5C5BD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7"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ame 12">
            <a:extLst>
              <a:ext uri="{FF2B5EF4-FFF2-40B4-BE49-F238E27FC236}">
                <a16:creationId xmlns:a16="http://schemas.microsoft.com/office/drawing/2014/main" id="{F097499C-1674-4A33-BAFD-70C190D38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7"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3D16123-7ADB-49E9-B8CB-01108EC7F3B2}"/>
              </a:ext>
            </a:extLst>
          </p:cNvPr>
          <p:cNvSpPr txBox="1"/>
          <p:nvPr/>
        </p:nvSpPr>
        <p:spPr>
          <a:xfrm>
            <a:off x="584888" y="669302"/>
            <a:ext cx="11012302" cy="79252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000">
                <a:latin typeface="Arial"/>
                <a:cs typeface="Arial"/>
              </a:rPr>
              <a:t>Does not take into consideration of varying factors</a:t>
            </a:r>
          </a:p>
          <a:p>
            <a:pPr algn="ctr">
              <a:spcAft>
                <a:spcPts val="600"/>
              </a:spcAft>
            </a:pPr>
            <a:r>
              <a:rPr lang="en-GB" sz="2000">
                <a:latin typeface="Arial"/>
                <a:cs typeface="Arial"/>
              </a:rPr>
              <a:t>(Watkins Jr 1992)</a:t>
            </a:r>
          </a:p>
          <a:p>
            <a:pPr algn="ctr">
              <a:spcAft>
                <a:spcPts val="600"/>
              </a:spcAft>
            </a:pPr>
            <a:endParaRPr lang="en-GB" sz="2000">
              <a:latin typeface="Arial"/>
              <a:cs typeface="Arial"/>
            </a:endParaRPr>
          </a:p>
          <a:p>
            <a:pPr algn="ctr">
              <a:spcAft>
                <a:spcPts val="600"/>
              </a:spcAft>
            </a:pPr>
            <a:r>
              <a:rPr lang="en-GB" sz="2000">
                <a:latin typeface="Arial"/>
                <a:cs typeface="Arial"/>
              </a:rPr>
              <a:t>Adler's approach to human psychology has had criticism  </a:t>
            </a:r>
          </a:p>
          <a:p>
            <a:pPr algn="ctr">
              <a:spcAft>
                <a:spcPts val="600"/>
              </a:spcAft>
            </a:pPr>
            <a:endParaRPr lang="en-GB" sz="2000">
              <a:latin typeface="Arial"/>
              <a:cs typeface="Arial"/>
            </a:endParaRPr>
          </a:p>
          <a:p>
            <a:pPr algn="ctr">
              <a:spcAft>
                <a:spcPts val="600"/>
              </a:spcAft>
            </a:pPr>
            <a:r>
              <a:rPr lang="en-GB" sz="2000">
                <a:latin typeface="Arial"/>
                <a:cs typeface="Arial"/>
              </a:rPr>
              <a:t>Today, Adlerian psychology is classed as simple and easy</a:t>
            </a:r>
          </a:p>
          <a:p>
            <a:pPr algn="ctr">
              <a:spcAft>
                <a:spcPts val="600"/>
              </a:spcAft>
            </a:pPr>
            <a:r>
              <a:rPr lang="en-GB" sz="2000">
                <a:latin typeface="Arial"/>
                <a:cs typeface="Arial"/>
              </a:rPr>
              <a:t> for the average person to understand.  </a:t>
            </a:r>
          </a:p>
          <a:p>
            <a:pPr algn="ctr">
              <a:spcAft>
                <a:spcPts val="600"/>
              </a:spcAft>
            </a:pPr>
            <a:r>
              <a:rPr lang="en-GB">
                <a:latin typeface="Arial"/>
                <a:cs typeface="Arial"/>
              </a:rPr>
              <a:t>(Hoffman 2020)</a:t>
            </a:r>
          </a:p>
          <a:p>
            <a:pPr algn="ctr">
              <a:spcAft>
                <a:spcPts val="600"/>
              </a:spcAft>
            </a:pPr>
            <a:endParaRPr lang="en-GB" sz="2000">
              <a:latin typeface="Arial"/>
              <a:cs typeface="Arial"/>
            </a:endParaRPr>
          </a:p>
          <a:p>
            <a:pPr algn="ctr">
              <a:spcAft>
                <a:spcPts val="600"/>
              </a:spcAft>
            </a:pPr>
            <a:r>
              <a:rPr lang="en-GB" sz="2000">
                <a:latin typeface="Arial"/>
                <a:cs typeface="Arial"/>
              </a:rPr>
              <a:t>It's difficult to find much evidence to where it is used today </a:t>
            </a:r>
          </a:p>
          <a:p>
            <a:pPr algn="ctr">
              <a:spcAft>
                <a:spcPts val="600"/>
              </a:spcAft>
            </a:pPr>
            <a:r>
              <a:rPr lang="en-GB" sz="2000">
                <a:latin typeface="Arial"/>
                <a:cs typeface="Arial"/>
              </a:rPr>
              <a:t>Many Psychologists have used elements of Adler's theories within their own work </a:t>
            </a:r>
          </a:p>
          <a:p>
            <a:pPr algn="ctr">
              <a:spcAft>
                <a:spcPts val="600"/>
              </a:spcAft>
            </a:pPr>
            <a:endParaRPr lang="en-GB" sz="2000">
              <a:latin typeface="Arial"/>
              <a:cs typeface="Arial"/>
            </a:endParaRPr>
          </a:p>
          <a:p>
            <a:pPr algn="ctr">
              <a:spcAft>
                <a:spcPts val="600"/>
              </a:spcAft>
            </a:pPr>
            <a:r>
              <a:rPr lang="en-GB" sz="2000">
                <a:latin typeface="Arial"/>
                <a:cs typeface="Arial"/>
              </a:rPr>
              <a:t>Carl Rogers worked with Adler in 1927-1928 and you can see clear similarities between their approach in person-centred therapy </a:t>
            </a:r>
          </a:p>
          <a:p>
            <a:pPr algn="ctr">
              <a:spcAft>
                <a:spcPts val="600"/>
              </a:spcAft>
            </a:pPr>
            <a:r>
              <a:rPr lang="en-GB">
                <a:latin typeface="Arial"/>
                <a:cs typeface="Arial"/>
              </a:rPr>
              <a:t>(Watts 1998)  (Clark 2016)</a:t>
            </a:r>
          </a:p>
          <a:p>
            <a:pPr algn="ctr">
              <a:spcAft>
                <a:spcPts val="600"/>
              </a:spcAft>
            </a:pPr>
            <a:endParaRPr lang="en-GB" sz="2400"/>
          </a:p>
          <a:p>
            <a:pPr>
              <a:spcAft>
                <a:spcPts val="600"/>
              </a:spcAft>
            </a:pPr>
            <a:endParaRPr lang="en-GB" sz="2000"/>
          </a:p>
          <a:p>
            <a:pPr algn="ctr">
              <a:spcAft>
                <a:spcPts val="600"/>
              </a:spcAft>
            </a:pPr>
            <a:endParaRPr lang="en-GB" sz="2000"/>
          </a:p>
          <a:p>
            <a:pPr algn="ctr">
              <a:spcAft>
                <a:spcPts val="600"/>
              </a:spcAft>
            </a:pPr>
            <a:endParaRPr lang="en-GB"/>
          </a:p>
          <a:p>
            <a:pPr>
              <a:spcAft>
                <a:spcPts val="600"/>
              </a:spcAft>
            </a:pPr>
            <a:endParaRPr lang="en-GB"/>
          </a:p>
          <a:p>
            <a:pPr>
              <a:spcAft>
                <a:spcPts val="600"/>
              </a:spcAft>
            </a:pPr>
            <a:endParaRPr lang="en-GB"/>
          </a:p>
        </p:txBody>
      </p:sp>
      <p:pic>
        <p:nvPicPr>
          <p:cNvPr id="5" name="Picture 4" descr="A picture containing shape&#10;&#10;Description automatically generated">
            <a:extLst>
              <a:ext uri="{FF2B5EF4-FFF2-40B4-BE49-F238E27FC236}">
                <a16:creationId xmlns:a16="http://schemas.microsoft.com/office/drawing/2014/main" id="{A0486FD2-268C-4D91-A339-CF9BF128D2F0}"/>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3827" y="1989057"/>
            <a:ext cx="1220967" cy="1319754"/>
          </a:xfrm>
          <a:prstGeom prst="rect">
            <a:avLst/>
          </a:prstGeom>
        </p:spPr>
      </p:pic>
      <p:pic>
        <p:nvPicPr>
          <p:cNvPr id="7" name="Picture 6" descr="A picture containing shape&#10;&#10;Description automatically generated">
            <a:extLst>
              <a:ext uri="{FF2B5EF4-FFF2-40B4-BE49-F238E27FC236}">
                <a16:creationId xmlns:a16="http://schemas.microsoft.com/office/drawing/2014/main" id="{D70C76DB-CA7B-4907-89EF-878F6939849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0800000">
            <a:off x="10125189" y="2109246"/>
            <a:ext cx="1220967" cy="1319754"/>
          </a:xfrm>
          <a:prstGeom prst="rect">
            <a:avLst/>
          </a:prstGeom>
        </p:spPr>
      </p:pic>
      <p:pic>
        <p:nvPicPr>
          <p:cNvPr id="3" name="slide 7">
            <a:hlinkClick r:id="" action="ppaction://media"/>
            <a:extLst>
              <a:ext uri="{FF2B5EF4-FFF2-40B4-BE49-F238E27FC236}">
                <a16:creationId xmlns:a16="http://schemas.microsoft.com/office/drawing/2014/main" id="{8764B5A8-044B-4AFC-8373-42ECECE4CC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02474" y="599311"/>
            <a:ext cx="487363" cy="487363"/>
          </a:xfrm>
          <a:prstGeom prst="rect">
            <a:avLst/>
          </a:prstGeom>
        </p:spPr>
      </p:pic>
    </p:spTree>
    <p:extLst>
      <p:ext uri="{BB962C8B-B14F-4D97-AF65-F5344CB8AC3E}">
        <p14:creationId xmlns:p14="http://schemas.microsoft.com/office/powerpoint/2010/main" val="3149834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7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5F946D-8276-407C-B02D-5E2C165F5E94}"/>
              </a:ext>
            </a:extLst>
          </p:cNvPr>
          <p:cNvSpPr txBox="1"/>
          <p:nvPr/>
        </p:nvSpPr>
        <p:spPr>
          <a:xfrm>
            <a:off x="2912853" y="526211"/>
            <a:ext cx="638067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600">
                <a:latin typeface="Arial"/>
                <a:cs typeface="Arial"/>
              </a:rPr>
              <a:t>Conclusion</a:t>
            </a:r>
            <a:endParaRPr lang="en-US"/>
          </a:p>
        </p:txBody>
      </p:sp>
      <p:sp>
        <p:nvSpPr>
          <p:cNvPr id="7" name="TextBox 6">
            <a:extLst>
              <a:ext uri="{FF2B5EF4-FFF2-40B4-BE49-F238E27FC236}">
                <a16:creationId xmlns:a16="http://schemas.microsoft.com/office/drawing/2014/main" id="{B9E332DD-3C7F-4FC7-906E-15B254148DF2}"/>
              </a:ext>
            </a:extLst>
          </p:cNvPr>
          <p:cNvSpPr txBox="1"/>
          <p:nvPr/>
        </p:nvSpPr>
        <p:spPr>
          <a:xfrm>
            <a:off x="769573" y="1530621"/>
            <a:ext cx="10667230" cy="5632311"/>
          </a:xfrm>
          <a:prstGeom prst="rect">
            <a:avLst/>
          </a:prstGeom>
          <a:noFill/>
        </p:spPr>
        <p:txBody>
          <a:bodyPr wrap="square" lIns="91440" tIns="45720" rIns="91440" bIns="45720" rtlCol="0" anchor="t">
            <a:spAutoFit/>
          </a:bodyPr>
          <a:lstStyle/>
          <a:p>
            <a:pPr algn="just"/>
            <a:r>
              <a:rPr lang="en-GB" sz="2400">
                <a:latin typeface="Arial"/>
                <a:cs typeface="Arial"/>
              </a:rPr>
              <a:t>It is well documented that Adler is a well-known theorist within the psychology and academic world. His theory of individual psychology looks in-depth at several aspects of human behaviour from birth order and the individual's heritage to their motivational drive to reach their goals.  It suggests we are born with a feeling of inferiority and shows how too much of this feeling can have damaging effects.  There are criticisms of his approach and how it doesn’t take in some elements when looking at birth order or how it is unscientific and difficult to prove in practice. However, as documented in this presentation, Carl Rogers admired his work, and included a lot of the same approaches in his own work, and he isn’t the only counsellor to have done this.</a:t>
            </a:r>
          </a:p>
          <a:p>
            <a:endParaRPr lang="en-GB" sz="2400">
              <a:latin typeface="Arial"/>
              <a:cs typeface="Arial"/>
            </a:endParaRPr>
          </a:p>
          <a:p>
            <a:endParaRPr lang="en-GB" sz="2400">
              <a:latin typeface="Arial"/>
              <a:cs typeface="Arial"/>
            </a:endParaRPr>
          </a:p>
          <a:p>
            <a:endParaRPr lang="en-GB" sz="2400">
              <a:latin typeface="Arial"/>
              <a:cs typeface="Arial"/>
            </a:endParaRPr>
          </a:p>
          <a:p>
            <a:endParaRPr lang="en-GB" sz="2400">
              <a:latin typeface="Arial"/>
              <a:cs typeface="Arial"/>
            </a:endParaRPr>
          </a:p>
        </p:txBody>
      </p:sp>
      <p:pic>
        <p:nvPicPr>
          <p:cNvPr id="3" name="slide 8">
            <a:hlinkClick r:id="" action="ppaction://media"/>
            <a:extLst>
              <a:ext uri="{FF2B5EF4-FFF2-40B4-BE49-F238E27FC236}">
                <a16:creationId xmlns:a16="http://schemas.microsoft.com/office/drawing/2014/main" id="{80672F10-306C-47BE-A5AB-E3158610C7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1682" y="592846"/>
            <a:ext cx="487363" cy="487363"/>
          </a:xfrm>
          <a:prstGeom prst="rect">
            <a:avLst/>
          </a:prstGeom>
        </p:spPr>
      </p:pic>
    </p:spTree>
    <p:extLst>
      <p:ext uri="{BB962C8B-B14F-4D97-AF65-F5344CB8AC3E}">
        <p14:creationId xmlns:p14="http://schemas.microsoft.com/office/powerpoint/2010/main" val="19782121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41">
        <p15:prstTrans prst="peelOff"/>
      </p:transition>
    </mc:Choice>
    <mc:Fallback>
      <p:transition spd="slow" advTm="14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9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3612EE-B3B8-4A65-AD8B-DC8D1C0A8D9A}"/>
              </a:ext>
            </a:extLst>
          </p:cNvPr>
          <p:cNvSpPr txBox="1"/>
          <p:nvPr/>
        </p:nvSpPr>
        <p:spPr>
          <a:xfrm>
            <a:off x="2970362" y="468702"/>
            <a:ext cx="62656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latin typeface="Arial"/>
                <a:cs typeface="Arial"/>
              </a:rPr>
              <a:t>References</a:t>
            </a:r>
            <a:endParaRPr lang="en-US" sz="2800"/>
          </a:p>
        </p:txBody>
      </p:sp>
      <p:sp>
        <p:nvSpPr>
          <p:cNvPr id="4" name="TextBox 3">
            <a:extLst>
              <a:ext uri="{FF2B5EF4-FFF2-40B4-BE49-F238E27FC236}">
                <a16:creationId xmlns:a16="http://schemas.microsoft.com/office/drawing/2014/main" id="{76F33907-78B0-470D-A8D0-2A1B157485C3}"/>
              </a:ext>
            </a:extLst>
          </p:cNvPr>
          <p:cNvSpPr txBox="1"/>
          <p:nvPr/>
        </p:nvSpPr>
        <p:spPr>
          <a:xfrm>
            <a:off x="602152" y="856357"/>
            <a:ext cx="10987695"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Adler, A. (1927). 'Feeling of inferiority and the striving for recognition'.  </a:t>
            </a:r>
            <a:r>
              <a:rPr lang="en-GB" sz="1600" i="1">
                <a:latin typeface="Arial"/>
                <a:cs typeface="Arial"/>
              </a:rPr>
              <a:t>Journal of the Royal Society of Medicine</a:t>
            </a:r>
            <a:r>
              <a:rPr lang="en-GB" sz="1600">
                <a:latin typeface="Arial"/>
                <a:cs typeface="Arial"/>
              </a:rPr>
              <a:t>,  20(12).  </a:t>
            </a:r>
            <a:r>
              <a:rPr lang="en-GB" sz="1600" err="1">
                <a:latin typeface="Arial"/>
                <a:cs typeface="Arial"/>
              </a:rPr>
              <a:t>doi</a:t>
            </a:r>
            <a:r>
              <a:rPr lang="en-GB" sz="1600">
                <a:latin typeface="Arial"/>
                <a:cs typeface="Arial"/>
              </a:rPr>
              <a:t>: https://doi.org/10.1177/003591572702001246</a:t>
            </a:r>
            <a:endParaRPr lang="en-US" sz="1600">
              <a:ea typeface="+mn-lt"/>
              <a:cs typeface="+mn-lt"/>
            </a:endParaRPr>
          </a:p>
          <a:p>
            <a:endParaRPr lang="en-GB" sz="1600">
              <a:ea typeface="+mn-lt"/>
              <a:cs typeface="+mn-lt"/>
            </a:endParaRPr>
          </a:p>
          <a:p>
            <a:r>
              <a:rPr lang="en-GB" sz="1600" err="1">
                <a:latin typeface="Arial"/>
                <a:cs typeface="Arial"/>
              </a:rPr>
              <a:t>Ansbacher</a:t>
            </a:r>
            <a:r>
              <a:rPr lang="en-GB" sz="1600">
                <a:latin typeface="Arial"/>
                <a:cs typeface="Arial"/>
              </a:rPr>
              <a:t>, H.L., &amp; </a:t>
            </a:r>
            <a:r>
              <a:rPr lang="en-GB" sz="1600" err="1">
                <a:latin typeface="Arial"/>
                <a:cs typeface="Arial"/>
              </a:rPr>
              <a:t>Ansbacher</a:t>
            </a:r>
            <a:r>
              <a:rPr lang="en-GB" sz="1600">
                <a:latin typeface="Arial"/>
                <a:cs typeface="Arial"/>
              </a:rPr>
              <a:t>, R. R. (1956). </a:t>
            </a:r>
            <a:r>
              <a:rPr lang="en-GB" sz="1600" i="1">
                <a:latin typeface="Arial"/>
                <a:cs typeface="Arial"/>
              </a:rPr>
              <a:t>The individual psychology of Alfred Adler.</a:t>
            </a:r>
            <a:r>
              <a:rPr lang="en-GB" sz="1600">
                <a:latin typeface="Arial"/>
                <a:cs typeface="Arial"/>
              </a:rPr>
              <a:t> New York: Basic Books.</a:t>
            </a:r>
            <a:endParaRPr lang="en-GB" sz="1600">
              <a:ea typeface="+mn-lt"/>
              <a:cs typeface="+mn-lt"/>
            </a:endParaRPr>
          </a:p>
          <a:p>
            <a:endParaRPr lang="en-GB" sz="1600">
              <a:ea typeface="+mn-lt"/>
              <a:cs typeface="+mn-lt"/>
            </a:endParaRPr>
          </a:p>
          <a:p>
            <a:r>
              <a:rPr lang="en-GB" sz="1600">
                <a:latin typeface="Arial"/>
                <a:cs typeface="Arial"/>
              </a:rPr>
              <a:t>Burton, E.S. (2015) </a:t>
            </a:r>
            <a:r>
              <a:rPr lang="en-GB" sz="1600" i="1">
                <a:latin typeface="Arial"/>
                <a:cs typeface="Arial"/>
              </a:rPr>
              <a:t>British psychoanalytical Society: Sigmund Freud. </a:t>
            </a:r>
            <a:r>
              <a:rPr lang="en-GB" sz="1600">
                <a:latin typeface="Arial"/>
                <a:cs typeface="Arial"/>
              </a:rPr>
              <a:t>Available at:  https://psychoanalysis.org.uk/our-authors-and-theorists/sigmund-freud (Accessed: 13 November 2020)</a:t>
            </a:r>
            <a:endParaRPr lang="en-GB" sz="1600">
              <a:ea typeface="+mn-lt"/>
              <a:cs typeface="+mn-lt"/>
            </a:endParaRPr>
          </a:p>
          <a:p>
            <a:endParaRPr lang="en-GB" sz="1600">
              <a:ea typeface="+mn-lt"/>
              <a:cs typeface="+mn-lt"/>
            </a:endParaRPr>
          </a:p>
          <a:p>
            <a:r>
              <a:rPr lang="en-GB" sz="1600" b="0" i="0">
                <a:solidFill>
                  <a:srgbClr val="333333"/>
                </a:solidFill>
                <a:effectLst/>
                <a:latin typeface="Helvetica" panose="020B0604020202020204" pitchFamily="34" charset="0"/>
              </a:rPr>
              <a:t>Clark, A. J. (2016) ‘Empathy and Alfred Adler: An Integral Perspective’, </a:t>
            </a:r>
            <a:r>
              <a:rPr lang="en-GB" sz="1600" b="0" i="1">
                <a:solidFill>
                  <a:srgbClr val="333333"/>
                </a:solidFill>
                <a:effectLst/>
                <a:latin typeface="Helvetica" panose="020B0604020202020204" pitchFamily="34" charset="0"/>
              </a:rPr>
              <a:t>Journal of Individual Psychology</a:t>
            </a:r>
            <a:r>
              <a:rPr lang="en-GB" sz="1600" b="0" i="0">
                <a:solidFill>
                  <a:srgbClr val="333333"/>
                </a:solidFill>
                <a:effectLst/>
                <a:latin typeface="Helvetica" panose="020B0604020202020204" pitchFamily="34" charset="0"/>
              </a:rPr>
              <a:t>, 72(4), pp. 237–253. Available at: https://search.ebscohost.com/login.aspx?direct=true&amp;db=aph&amp;AN=119607270&amp;site=ehost-live (Accessed: 19 November 2020).</a:t>
            </a:r>
            <a:endParaRPr lang="en-GB" sz="1600">
              <a:latin typeface="Arial"/>
              <a:ea typeface="+mn-lt"/>
              <a:cs typeface="+mn-lt"/>
            </a:endParaRPr>
          </a:p>
          <a:p>
            <a:endParaRPr lang="en-GB" sz="1600">
              <a:latin typeface="Arial"/>
              <a:ea typeface="+mn-lt"/>
              <a:cs typeface="+mn-lt"/>
            </a:endParaRPr>
          </a:p>
          <a:p>
            <a:r>
              <a:rPr lang="en-GB" sz="1600">
                <a:latin typeface="Arial"/>
                <a:cs typeface="Arial"/>
              </a:rPr>
              <a:t>Eckstein. D., &amp; Kaufman, J. A. (2012) 'The role of birth order in personality', </a:t>
            </a:r>
            <a:r>
              <a:rPr lang="en-GB" sz="1600" i="1">
                <a:latin typeface="Arial"/>
                <a:cs typeface="Arial"/>
              </a:rPr>
              <a:t>Journal of individual psychology</a:t>
            </a:r>
            <a:r>
              <a:rPr lang="en-GB" sz="1600">
                <a:latin typeface="Arial"/>
                <a:cs typeface="Arial"/>
              </a:rPr>
              <a:t> 68(1). p. 61-73. Available at: https://www.researchgate.net/publication/282442353_The_Role_of_Birth_Order_in_Personality_An_Enduring_Intellectual_Legacy_of_Alfred_Adler (Accessed: 15 November 2020)</a:t>
            </a:r>
            <a:endParaRPr lang="en-GB" sz="1600">
              <a:ea typeface="+mn-lt"/>
              <a:cs typeface="+mn-lt"/>
            </a:endParaRPr>
          </a:p>
          <a:p>
            <a:endParaRPr lang="en-GB" sz="1600">
              <a:ea typeface="+mn-lt"/>
              <a:cs typeface="+mn-lt"/>
            </a:endParaRPr>
          </a:p>
          <a:p>
            <a:r>
              <a:rPr lang="en-GB" sz="1600">
                <a:latin typeface="Arial"/>
                <a:cs typeface="Arial"/>
              </a:rPr>
              <a:t>Goodluck, K. U., Gabriel, J, M. O. (2017). '</a:t>
            </a:r>
            <a:r>
              <a:rPr lang="en-GB" sz="1600" err="1">
                <a:latin typeface="Arial"/>
                <a:cs typeface="Arial"/>
              </a:rPr>
              <a:t>Alderian</a:t>
            </a:r>
            <a:r>
              <a:rPr lang="en-GB" sz="1600">
                <a:latin typeface="Arial"/>
                <a:cs typeface="Arial"/>
              </a:rPr>
              <a:t> Individual Psychology Counselling Theory: Implications for the Nigerian Context.' </a:t>
            </a:r>
            <a:r>
              <a:rPr lang="en-GB" sz="1600" i="1">
                <a:latin typeface="Arial"/>
                <a:cs typeface="Arial"/>
              </a:rPr>
              <a:t>The British Journal of Applied Science and Technology. </a:t>
            </a:r>
            <a:r>
              <a:rPr lang="en-GB" sz="1600">
                <a:latin typeface="Arial"/>
                <a:cs typeface="Arial"/>
              </a:rPr>
              <a:t>19(6), p. 1-9. doi:10.9734/BJAST/2017/31087</a:t>
            </a:r>
            <a:endParaRPr lang="en-US" sz="1600">
              <a:ea typeface="+mn-lt"/>
              <a:cs typeface="+mn-lt"/>
            </a:endParaRPr>
          </a:p>
          <a:p>
            <a:endParaRPr lang="en-GB" sz="1600">
              <a:ea typeface="+mn-lt"/>
              <a:cs typeface="+mn-lt"/>
            </a:endParaRPr>
          </a:p>
          <a:p>
            <a:r>
              <a:rPr lang="en-GB" sz="1600">
                <a:latin typeface="Arial"/>
                <a:ea typeface="+mn-lt"/>
                <a:cs typeface="Arial"/>
              </a:rPr>
              <a:t>Hoffman, R.,  (2020). ‘Alfred Adler's theories of individual psychology and Adlerian therapy.’. </a:t>
            </a:r>
            <a:r>
              <a:rPr lang="en-GB" sz="1600" i="1">
                <a:latin typeface="Arial"/>
                <a:ea typeface="+mn-lt"/>
                <a:cs typeface="Arial"/>
              </a:rPr>
              <a:t>Simply Psychology</a:t>
            </a:r>
            <a:r>
              <a:rPr lang="en-GB" sz="1600" i="1">
                <a:ea typeface="+mn-lt"/>
                <a:cs typeface="+mn-lt"/>
              </a:rPr>
              <a:t>. </a:t>
            </a:r>
            <a:r>
              <a:rPr lang="en-GB" sz="1600">
                <a:latin typeface="Arial"/>
                <a:ea typeface="+mn-lt"/>
                <a:cs typeface="Arial"/>
              </a:rPr>
              <a:t>Available at: https://www.simplypsychology.org/alfred-adler.html </a:t>
            </a:r>
            <a:endParaRPr lang="en-GB" sz="1600">
              <a:latin typeface="Arial" panose="020B0604020202020204" pitchFamily="34" charset="0"/>
              <a:ea typeface="+mn-lt"/>
              <a:cs typeface="Arial" panose="020B0604020202020204" pitchFamily="34" charset="0"/>
            </a:endParaRPr>
          </a:p>
          <a:p>
            <a:endParaRPr lang="en-GB" sz="1200">
              <a:ea typeface="+mn-lt"/>
              <a:cs typeface="+mn-lt"/>
            </a:endParaRPr>
          </a:p>
          <a:p>
            <a:endParaRPr lang="en-GB" sz="2000"/>
          </a:p>
        </p:txBody>
      </p:sp>
    </p:spTree>
    <p:extLst>
      <p:ext uri="{BB962C8B-B14F-4D97-AF65-F5344CB8AC3E}">
        <p14:creationId xmlns:p14="http://schemas.microsoft.com/office/powerpoint/2010/main" val="39765945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510">
        <p15:prstTrans prst="peelOff"/>
      </p:transition>
    </mc:Choice>
    <mc:Fallback>
      <p:transition spd="slow" advTm="51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CB7B14-F457-420A-B8C9-20DEBC93CE2A}"/>
              </a:ext>
            </a:extLst>
          </p:cNvPr>
          <p:cNvSpPr txBox="1"/>
          <p:nvPr/>
        </p:nvSpPr>
        <p:spPr>
          <a:xfrm>
            <a:off x="609600" y="768668"/>
            <a:ext cx="10972799" cy="5509200"/>
          </a:xfrm>
          <a:prstGeom prst="rect">
            <a:avLst/>
          </a:prstGeom>
          <a:noFill/>
        </p:spPr>
        <p:txBody>
          <a:bodyPr wrap="square" lIns="91440" tIns="45720" rIns="91440" bIns="45720" rtlCol="0" anchor="t">
            <a:spAutoFit/>
          </a:bodyPr>
          <a:lstStyle/>
          <a:p>
            <a:r>
              <a:rPr lang="en-GB" sz="1600">
                <a:latin typeface="Arial"/>
                <a:cs typeface="Arial"/>
              </a:rPr>
              <a:t>Marano, K. E. (2017). 'An Analysis of </a:t>
            </a:r>
            <a:r>
              <a:rPr lang="en-GB" sz="1600" err="1">
                <a:latin typeface="Arial"/>
                <a:cs typeface="Arial"/>
              </a:rPr>
              <a:t>Emperical</a:t>
            </a:r>
            <a:r>
              <a:rPr lang="en-GB" sz="1600">
                <a:latin typeface="Arial"/>
                <a:cs typeface="Arial"/>
              </a:rPr>
              <a:t> Validity of Alfred Adler's Theory of Birth Order.' </a:t>
            </a:r>
            <a:r>
              <a:rPr lang="en-GB" sz="1600" i="1">
                <a:latin typeface="Arial"/>
                <a:cs typeface="Arial"/>
              </a:rPr>
              <a:t>Aletheia—The Alpha Chi Journal of Undergraduate Research. </a:t>
            </a:r>
            <a:r>
              <a:rPr lang="en-GB" sz="1600">
                <a:latin typeface="Arial"/>
                <a:cs typeface="Arial"/>
              </a:rPr>
              <a:t>2(1). Available at: https://www.researchgate.net/publication/330326841_An_Analysis_of_Empirical_Validity_of_Alfred_Adler's_Theory_of_Birth_Order/link/5c3946bea6fdccd6b5a5e1fa/download (Accessed: 26 October 2020)</a:t>
            </a:r>
            <a:endParaRPr lang="en-US" sz="1600">
              <a:ea typeface="+mn-lt"/>
              <a:cs typeface="+mn-lt"/>
            </a:endParaRPr>
          </a:p>
          <a:p>
            <a:endParaRPr lang="en-GB" sz="1600">
              <a:latin typeface="Arial" panose="020B0604020202020204" pitchFamily="34" charset="0"/>
              <a:ea typeface="+mn-lt"/>
              <a:cs typeface="Arial" panose="020B0604020202020204" pitchFamily="34" charset="0"/>
            </a:endParaRPr>
          </a:p>
          <a:p>
            <a:r>
              <a:rPr lang="en-GB" sz="1600" b="0" i="0">
                <a:solidFill>
                  <a:srgbClr val="333333"/>
                </a:solidFill>
                <a:effectLst/>
                <a:latin typeface="Helvetica"/>
                <a:cs typeface="Helvetica"/>
              </a:rPr>
              <a:t>Miller, R. and Dillman Taylor, D. (2016) ‘Does Adlerian Theory Stand the Test of Time?: Examining Individual Psychology From a Neuroscience Perspective’, </a:t>
            </a:r>
            <a:r>
              <a:rPr lang="en-GB" sz="1600" b="0" i="1">
                <a:solidFill>
                  <a:srgbClr val="333333"/>
                </a:solidFill>
                <a:effectLst/>
                <a:latin typeface="Helvetica"/>
                <a:cs typeface="Helvetica"/>
              </a:rPr>
              <a:t>Journal of Humanistic Counselling</a:t>
            </a:r>
            <a:r>
              <a:rPr lang="en-GB" sz="1600" b="0" i="0">
                <a:solidFill>
                  <a:srgbClr val="333333"/>
                </a:solidFill>
                <a:effectLst/>
                <a:latin typeface="Helvetica"/>
                <a:cs typeface="Helvetica"/>
              </a:rPr>
              <a:t>, 55(2), pp. 111–128. </a:t>
            </a:r>
            <a:r>
              <a:rPr lang="en-GB" sz="1600" b="0" i="0" err="1">
                <a:solidFill>
                  <a:srgbClr val="333333"/>
                </a:solidFill>
                <a:effectLst/>
                <a:latin typeface="Helvetica"/>
                <a:cs typeface="Helvetica"/>
              </a:rPr>
              <a:t>doi</a:t>
            </a:r>
            <a:r>
              <a:rPr lang="en-GB" sz="1600" b="0" i="0">
                <a:solidFill>
                  <a:srgbClr val="333333"/>
                </a:solidFill>
                <a:effectLst/>
                <a:latin typeface="Helvetica"/>
                <a:cs typeface="Helvetica"/>
              </a:rPr>
              <a:t>: 10.1002/johc.12028.</a:t>
            </a:r>
            <a:endParaRPr lang="en-GB" sz="1600">
              <a:latin typeface="Helvetica"/>
              <a:ea typeface="+mn-lt"/>
              <a:cs typeface="Helvetica"/>
            </a:endParaRPr>
          </a:p>
          <a:p>
            <a:endParaRPr lang="en-GB" sz="1600">
              <a:latin typeface="Arial" panose="020B0604020202020204" pitchFamily="34" charset="0"/>
              <a:ea typeface="+mn-lt"/>
              <a:cs typeface="Arial" panose="020B0604020202020204" pitchFamily="34" charset="0"/>
            </a:endParaRPr>
          </a:p>
          <a:p>
            <a:r>
              <a:rPr lang="en-GB" sz="1600" b="0" i="0">
                <a:solidFill>
                  <a:srgbClr val="595959"/>
                </a:solidFill>
                <a:effectLst/>
                <a:latin typeface="Arial" panose="020B0604020202020204" pitchFamily="34" charset="0"/>
                <a:cs typeface="Arial" panose="020B0604020202020204" pitchFamily="34" charset="0"/>
              </a:rPr>
              <a:t>Watkins Jr., C. E. (1992) ‘Birth-Order Research and Adler’s Theory: A Critical Review’, </a:t>
            </a:r>
            <a:r>
              <a:rPr lang="en-GB" sz="1600" b="0" i="1">
                <a:solidFill>
                  <a:srgbClr val="595959"/>
                </a:solidFill>
                <a:effectLst/>
                <a:latin typeface="Arial" panose="020B0604020202020204" pitchFamily="34" charset="0"/>
                <a:cs typeface="Arial" panose="020B0604020202020204" pitchFamily="34" charset="0"/>
              </a:rPr>
              <a:t>Individual Psychology: The Journal of Adlerian Theory, Research &amp; Practice</a:t>
            </a:r>
            <a:r>
              <a:rPr lang="en-GB" sz="1600" b="0" i="0">
                <a:solidFill>
                  <a:srgbClr val="595959"/>
                </a:solidFill>
                <a:effectLst/>
                <a:latin typeface="Arial" panose="020B0604020202020204" pitchFamily="34" charset="0"/>
                <a:cs typeface="Arial" panose="020B0604020202020204" pitchFamily="34" charset="0"/>
              </a:rPr>
              <a:t>, 48(3), p. 357. Available at: https://search.ebscohost.com/login.aspx?direct=true&amp;db=aph&amp;AN=9103798&amp;site=ehost-live (Accessed: 19 November 2020).</a:t>
            </a:r>
            <a:endParaRPr lang="en-GB" sz="1600">
              <a:latin typeface="Arial" panose="020B0604020202020204" pitchFamily="34" charset="0"/>
              <a:ea typeface="+mn-lt"/>
              <a:cs typeface="Arial" panose="020B0604020202020204" pitchFamily="34" charset="0"/>
            </a:endParaRPr>
          </a:p>
          <a:p>
            <a:endParaRPr lang="en-GB" sz="1600">
              <a:ea typeface="+mn-lt"/>
              <a:cs typeface="+mn-lt"/>
            </a:endParaRPr>
          </a:p>
          <a:p>
            <a:r>
              <a:rPr lang="en-GB" sz="1600">
                <a:latin typeface="Arial"/>
                <a:cs typeface="Arial"/>
              </a:rPr>
              <a:t>Watts, R. E. (1998) ‘The remarkable parallel between Roger’s core and conditioning and Adler’s social interests. </a:t>
            </a:r>
            <a:r>
              <a:rPr lang="en-GB" sz="1600" i="1">
                <a:latin typeface="Arial"/>
                <a:cs typeface="Arial"/>
              </a:rPr>
              <a:t>Journal of individual psychology. </a:t>
            </a:r>
            <a:r>
              <a:rPr lang="en-GB" sz="1600">
                <a:latin typeface="Arial"/>
                <a:cs typeface="Arial"/>
              </a:rPr>
              <a:t>Available at: https://www.researchgate.net/publication/265161464_The_remarkable_parallel_between_Rogers'_core_conditions_and_Adler's_social_interest (Accessed 17 November 2020)</a:t>
            </a:r>
          </a:p>
          <a:p>
            <a:endParaRPr lang="en-GB" sz="1600">
              <a:latin typeface="Arial"/>
              <a:cs typeface="Arial"/>
            </a:endParaRPr>
          </a:p>
          <a:p>
            <a:r>
              <a:rPr lang="en-GB" sz="1600">
                <a:latin typeface="Arial"/>
                <a:cs typeface="Arial"/>
              </a:rPr>
              <a:t>Watts, R. E. (2015) 'Adler's Individual Psychology: The Original Positive</a:t>
            </a:r>
          </a:p>
          <a:p>
            <a:r>
              <a:rPr lang="en-GB" sz="1600">
                <a:latin typeface="Arial"/>
                <a:cs typeface="Arial"/>
              </a:rPr>
              <a:t>Psychology.' </a:t>
            </a:r>
            <a:r>
              <a:rPr lang="en-GB" sz="1600" i="1" err="1">
                <a:latin typeface="Arial"/>
                <a:cs typeface="Arial"/>
              </a:rPr>
              <a:t>Revista</a:t>
            </a:r>
            <a:r>
              <a:rPr lang="en-GB" sz="1600" i="1">
                <a:latin typeface="Arial"/>
                <a:cs typeface="Arial"/>
              </a:rPr>
              <a:t> De </a:t>
            </a:r>
            <a:r>
              <a:rPr lang="en-GB" sz="1600" i="1" err="1">
                <a:latin typeface="Arial"/>
                <a:cs typeface="Arial"/>
              </a:rPr>
              <a:t>Psicoterapia</a:t>
            </a:r>
            <a:r>
              <a:rPr lang="en-GB" sz="1600" i="1">
                <a:latin typeface="Arial"/>
                <a:cs typeface="Arial"/>
              </a:rPr>
              <a:t>, </a:t>
            </a:r>
            <a:r>
              <a:rPr lang="en-GB" sz="1600" i="1" err="1">
                <a:latin typeface="Arial"/>
                <a:cs typeface="Arial"/>
              </a:rPr>
              <a:t>noviembre</a:t>
            </a:r>
            <a:r>
              <a:rPr lang="en-GB" sz="1600" i="1">
                <a:latin typeface="Arial"/>
                <a:cs typeface="Arial"/>
              </a:rPr>
              <a:t>, </a:t>
            </a:r>
            <a:r>
              <a:rPr lang="en-GB" sz="1600">
                <a:latin typeface="Arial"/>
                <a:cs typeface="Arial"/>
              </a:rPr>
              <a:t>26(102), pp. 123-131. Available at: https://www.researchgate.net/publication/284713772_Adler's_Individual_Psychology_The_Original_Positive_Psychology (Accessed: 26 October 2020). </a:t>
            </a:r>
            <a:endParaRPr lang="en-GB"/>
          </a:p>
        </p:txBody>
      </p:sp>
    </p:spTree>
    <p:extLst>
      <p:ext uri="{BB962C8B-B14F-4D97-AF65-F5344CB8AC3E}">
        <p14:creationId xmlns:p14="http://schemas.microsoft.com/office/powerpoint/2010/main" val="7242319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8"/>
</p:tagLst>
</file>

<file path=ppt/tags/tag2.xml><?xml version="1.0" encoding="utf-8"?>
<p:tagLst xmlns:a="http://schemas.openxmlformats.org/drawingml/2006/main" xmlns:r="http://schemas.openxmlformats.org/officeDocument/2006/relationships" xmlns:p="http://schemas.openxmlformats.org/presentationml/2006/main">
  <p:tag name="TIMING" val="|0.8|0.9|0.6"/>
</p:tagLst>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2" ma:contentTypeDescription="Create a new document." ma:contentTypeScope="" ma:versionID="d90a86bbbf124943c1c1cb7e4a55f591">
  <xsd:schema xmlns:xsd="http://www.w3.org/2001/XMLSchema" xmlns:xs="http://www.w3.org/2001/XMLSchema" xmlns:p="http://schemas.microsoft.com/office/2006/metadata/properties" xmlns:ns2="920a86f2-4e7f-4c35-b78c-004ab25ef739" targetNamespace="http://schemas.microsoft.com/office/2006/metadata/properties" ma:root="true" ma:fieldsID="225160bb77fcdd861318438f801a37df" ns2:_="">
    <xsd:import namespace="920a86f2-4e7f-4c35-b78c-004ab25ef73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4C0EF60-F78E-4DFB-BA50-CB33C1E2D57E}">
  <ds:schemaRefs>
    <ds:schemaRef ds:uri="920a86f2-4e7f-4c35-b78c-004ab25ef7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A42D4EC-1804-4304-B35E-FBB68B6B9953}">
  <ds:schemaRefs>
    <ds:schemaRef ds:uri="http://schemas.microsoft.com/sharepoint/v3/contenttype/forms"/>
  </ds:schemaRefs>
</ds:datastoreItem>
</file>

<file path=customXml/itemProps3.xml><?xml version="1.0" encoding="utf-8"?>
<ds:datastoreItem xmlns:ds="http://schemas.openxmlformats.org/officeDocument/2006/customXml" ds:itemID="{F6CAABF0-5E02-4389-90EF-D861C238EBE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LuminousVTI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dc:creator>
  <cp:revision>1</cp:revision>
  <dcterms:created xsi:type="dcterms:W3CDTF">2020-11-03T09:33:11Z</dcterms:created>
  <dcterms:modified xsi:type="dcterms:W3CDTF">2020-11-20T18:57:40Z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0x0101006A453CF9BBC06C4798B066C4E860B459</vt:lpwstr>
  </property>
</Properties>
</file>