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530" autoAdjust="0"/>
  </p:normalViewPr>
  <p:slideViewPr>
    <p:cSldViewPr snapToGrid="0">
      <p:cViewPr varScale="1">
        <p:scale>
          <a:sx n="61" d="100"/>
          <a:sy n="61" d="100"/>
        </p:scale>
        <p:origin x="1098" y="72"/>
      </p:cViewPr>
      <p:guideLst/>
    </p:cSldViewPr>
  </p:slideViewPr>
  <p:notesTextViewPr>
    <p:cViewPr>
      <p:scale>
        <a:sx n="1" d="1"/>
        <a:sy n="1" d="1"/>
      </p:scale>
      <p:origin x="0" y="-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FA3BD5-924D-4BE7-A3F8-453143B841CA}" type="datetimeFigureOut">
              <a:rPr lang="en-GB" smtClean="0"/>
              <a:t>08/05/2018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E5020-4108-4DD9-826B-AD3E4238E6D3}" type="slidenum">
              <a:rPr lang="en-GB" smtClean="0"/>
              <a:t>‹#›</a:t>
            </a:fld>
            <a:endParaRPr lang="en-GB"/>
          </a:p>
        </p:txBody>
      </p:sp>
    </p:spTree>
    <p:extLst>
      <p:ext uri="{BB962C8B-B14F-4D97-AF65-F5344CB8AC3E}">
        <p14:creationId xmlns:p14="http://schemas.microsoft.com/office/powerpoint/2010/main" val="688941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also between our own lives and those of other individuals across the planet.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also the actions that individuals and organisations can take in response to both local and global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fundamental aim of ESDGC is to equip people with the knowledge and skills to deal with the major challenges that face the world and its inhabitants, such as climate change, fuel and food shortages, biodiversity and species extinction, international wars, terrorism and poverty. </a:t>
            </a:r>
          </a:p>
          <a:p>
            <a:endParaRPr lang="en-GB" dirty="0"/>
          </a:p>
          <a:p>
            <a:r>
              <a:rPr lang="en-GB" dirty="0"/>
              <a:t>The ESDGC is education that will prepare young people for life within the 21</a:t>
            </a:r>
            <a:r>
              <a:rPr lang="en-GB" baseline="30000" dirty="0"/>
              <a:t>st</a:t>
            </a:r>
            <a:r>
              <a:rPr lang="en-GB" dirty="0"/>
              <a:t> century. </a:t>
            </a:r>
          </a:p>
          <a:p>
            <a:endParaRPr lang="en-GB" dirty="0"/>
          </a:p>
          <a:p>
            <a:r>
              <a:rPr lang="en-GB" dirty="0"/>
              <a:t>However, it should not be seen as an individual or additional subject. It is about values and attitudes, understanding and skills. It is more than a body of knowledge. It is an ethos that can be imbedded throughout schools. An attitude to be adopted, a value system and a way of life.</a:t>
            </a:r>
          </a:p>
          <a:p>
            <a:endParaRPr lang="en-GB" dirty="0"/>
          </a:p>
        </p:txBody>
      </p:sp>
      <p:sp>
        <p:nvSpPr>
          <p:cNvPr id="4" name="Slide Number Placeholder 3"/>
          <p:cNvSpPr>
            <a:spLocks noGrp="1"/>
          </p:cNvSpPr>
          <p:nvPr>
            <p:ph type="sldNum" sz="quarter" idx="10"/>
          </p:nvPr>
        </p:nvSpPr>
        <p:spPr/>
        <p:txBody>
          <a:bodyPr/>
          <a:lstStyle/>
          <a:p>
            <a:fld id="{DF6E5020-4108-4DD9-826B-AD3E4238E6D3}" type="slidenum">
              <a:rPr lang="en-GB" smtClean="0"/>
              <a:t>2</a:t>
            </a:fld>
            <a:endParaRPr lang="en-GB"/>
          </a:p>
        </p:txBody>
      </p:sp>
    </p:spTree>
    <p:extLst>
      <p:ext uri="{BB962C8B-B14F-4D97-AF65-F5344CB8AC3E}">
        <p14:creationId xmlns:p14="http://schemas.microsoft.com/office/powerpoint/2010/main" val="1824150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global citizen</a:t>
            </a:r>
            <a:r>
              <a:rPr lang="en-GB" dirty="0"/>
              <a:t> is someone who is aware of and understands the wider world - and their place it. They take an active role in their community, and work with others to make our planet more equal, fair and sustainable.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central aspect for global learning both during and for the twenty-first century is the recognition of the need for sustainable development. </a:t>
            </a:r>
          </a:p>
          <a:p>
            <a:r>
              <a:rPr lang="en-GB" dirty="0"/>
              <a:t>Citizens today require critical and creative skills and abilities in order to be resilient and inventive in the face of pressing issues of global crisis.</a:t>
            </a:r>
          </a:p>
        </p:txBody>
      </p:sp>
      <p:sp>
        <p:nvSpPr>
          <p:cNvPr id="4" name="Slide Number Placeholder 3"/>
          <p:cNvSpPr>
            <a:spLocks noGrp="1"/>
          </p:cNvSpPr>
          <p:nvPr>
            <p:ph type="sldNum" sz="quarter" idx="10"/>
          </p:nvPr>
        </p:nvSpPr>
        <p:spPr/>
        <p:txBody>
          <a:bodyPr/>
          <a:lstStyle/>
          <a:p>
            <a:fld id="{DF6E5020-4108-4DD9-826B-AD3E4238E6D3}" type="slidenum">
              <a:rPr lang="en-GB" smtClean="0"/>
              <a:t>3</a:t>
            </a:fld>
            <a:endParaRPr lang="en-GB"/>
          </a:p>
        </p:txBody>
      </p:sp>
    </p:spTree>
    <p:extLst>
      <p:ext uri="{BB962C8B-B14F-4D97-AF65-F5344CB8AC3E}">
        <p14:creationId xmlns:p14="http://schemas.microsoft.com/office/powerpoint/2010/main" val="210470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Schools act as important agencies for both power and social control, which then encourages children to learn and conform to the values and norms which are expected by society, and this is mainly carried out through what is known as the hidden curriculum. </a:t>
            </a:r>
          </a:p>
          <a:p>
            <a:endParaRPr lang="en-GB" dirty="0"/>
          </a:p>
          <a:p>
            <a:r>
              <a:rPr lang="en-GB" dirty="0"/>
              <a:t>This is how power and social control plays a major part of the education for sustainable development and global citizenship. </a:t>
            </a:r>
          </a:p>
          <a:p>
            <a:endParaRPr lang="en-GB" dirty="0"/>
          </a:p>
          <a:p>
            <a:r>
              <a:rPr lang="en-GB" dirty="0"/>
              <a:t>They are encouraging children to be responsible and become critical adults and those who follow and conform to this hidden curriculum are likely to be rewarded, while those who do not are likely to be branded and therefore labelled as non-conformists by the school, and are those who are more likely to get into trouble.</a:t>
            </a:r>
          </a:p>
        </p:txBody>
      </p:sp>
      <p:sp>
        <p:nvSpPr>
          <p:cNvPr id="4" name="Slide Number Placeholder 3"/>
          <p:cNvSpPr>
            <a:spLocks noGrp="1"/>
          </p:cNvSpPr>
          <p:nvPr>
            <p:ph type="sldNum" sz="quarter" idx="10"/>
          </p:nvPr>
        </p:nvSpPr>
        <p:spPr/>
        <p:txBody>
          <a:bodyPr/>
          <a:lstStyle/>
          <a:p>
            <a:fld id="{DF6E5020-4108-4DD9-826B-AD3E4238E6D3}" type="slidenum">
              <a:rPr lang="en-GB" smtClean="0"/>
              <a:t>4</a:t>
            </a:fld>
            <a:endParaRPr lang="en-GB"/>
          </a:p>
        </p:txBody>
      </p:sp>
    </p:spTree>
    <p:extLst>
      <p:ext uri="{BB962C8B-B14F-4D97-AF65-F5344CB8AC3E}">
        <p14:creationId xmlns:p14="http://schemas.microsoft.com/office/powerpoint/2010/main" val="1875743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ESDGC has the potential to both enhance and enrich education, in order to challenge injustice, prejudice and discrimination that still exists.</a:t>
            </a:r>
          </a:p>
          <a:p>
            <a:endParaRPr lang="en-GB" dirty="0"/>
          </a:p>
          <a:p>
            <a:r>
              <a:rPr lang="en-GB" dirty="0"/>
              <a:t>It aims to highlight the inequalities and injustices that are presented across the planet and to advocate action for global social justice. It is an educational process that increases awareness and understanding related to rapid change, and an interdependent and unequal world. It empowers the young people to assume responsibility for both creating and enjoying a sustainable future as a global citizen.</a:t>
            </a:r>
          </a:p>
        </p:txBody>
      </p:sp>
      <p:sp>
        <p:nvSpPr>
          <p:cNvPr id="4" name="Slide Number Placeholder 3"/>
          <p:cNvSpPr>
            <a:spLocks noGrp="1"/>
          </p:cNvSpPr>
          <p:nvPr>
            <p:ph type="sldNum" sz="quarter" idx="10"/>
          </p:nvPr>
        </p:nvSpPr>
        <p:spPr/>
        <p:txBody>
          <a:bodyPr/>
          <a:lstStyle/>
          <a:p>
            <a:fld id="{DF6E5020-4108-4DD9-826B-AD3E4238E6D3}" type="slidenum">
              <a:rPr lang="en-GB" smtClean="0"/>
              <a:t>5</a:t>
            </a:fld>
            <a:endParaRPr lang="en-GB"/>
          </a:p>
        </p:txBody>
      </p:sp>
    </p:spTree>
    <p:extLst>
      <p:ext uri="{BB962C8B-B14F-4D97-AF65-F5344CB8AC3E}">
        <p14:creationId xmlns:p14="http://schemas.microsoft.com/office/powerpoint/2010/main" val="3970335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seventeen goals were built on the successes of the Millennium Development Goals, whilst including new areas such as climate change, economic inequalities, innovation, sustainable consumption, peace and justice, among other priorities. These goals are all interconnected which is often the key to success.</a:t>
            </a:r>
          </a:p>
          <a:p>
            <a:endParaRPr lang="en-GB" dirty="0"/>
          </a:p>
          <a:p>
            <a:r>
              <a:rPr lang="en-GB" dirty="0"/>
              <a:t>The sustainable development goals work together with the education for sustainable development and global citizenship as they both encourage to make the right choices to improve life in a sustainable manner for both current and future generations. They provide clear guidelines and targets for all countries to adopt, relating to both their own priorities and also the environmental challenges of the planet at large.</a:t>
            </a:r>
          </a:p>
          <a:p>
            <a:endParaRPr lang="en-GB" dirty="0"/>
          </a:p>
          <a:p>
            <a:r>
              <a:rPr lang="en-GB" dirty="0"/>
              <a:t>They are an inclusive agenda, tackling the root causes of poverty and uniting individuals from across the planet to make a positive change for both themselves and the planet. </a:t>
            </a:r>
          </a:p>
        </p:txBody>
      </p:sp>
      <p:sp>
        <p:nvSpPr>
          <p:cNvPr id="4" name="Slide Number Placeholder 3"/>
          <p:cNvSpPr>
            <a:spLocks noGrp="1"/>
          </p:cNvSpPr>
          <p:nvPr>
            <p:ph type="sldNum" sz="quarter" idx="10"/>
          </p:nvPr>
        </p:nvSpPr>
        <p:spPr/>
        <p:txBody>
          <a:bodyPr/>
          <a:lstStyle/>
          <a:p>
            <a:fld id="{DF6E5020-4108-4DD9-826B-AD3E4238E6D3}" type="slidenum">
              <a:rPr lang="en-GB" smtClean="0"/>
              <a:t>6</a:t>
            </a:fld>
            <a:endParaRPr lang="en-GB"/>
          </a:p>
        </p:txBody>
      </p:sp>
    </p:spTree>
    <p:extLst>
      <p:ext uri="{BB962C8B-B14F-4D97-AF65-F5344CB8AC3E}">
        <p14:creationId xmlns:p14="http://schemas.microsoft.com/office/powerpoint/2010/main" val="3788681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Together, the ESDGC and the SDG work towards a peaceful and sustainable world for both the current and future generations. However, in order to succeed, the ESDGC needs to be addressed by the school community as a whole, not just teachers and students, but also the parents, carers, governors, visitors and also non-teaching staff. In order to it to be effective, it needs to be embedded across the curriculum and infused throughout the school life.</a:t>
            </a:r>
          </a:p>
          <a:p>
            <a:endParaRPr lang="en-GB" dirty="0"/>
          </a:p>
          <a:p>
            <a:r>
              <a:rPr lang="en-GB" dirty="0"/>
              <a:t>As Nelson Mandela said…</a:t>
            </a:r>
          </a:p>
        </p:txBody>
      </p:sp>
      <p:sp>
        <p:nvSpPr>
          <p:cNvPr id="4" name="Slide Number Placeholder 3"/>
          <p:cNvSpPr>
            <a:spLocks noGrp="1"/>
          </p:cNvSpPr>
          <p:nvPr>
            <p:ph type="sldNum" sz="quarter" idx="10"/>
          </p:nvPr>
        </p:nvSpPr>
        <p:spPr/>
        <p:txBody>
          <a:bodyPr/>
          <a:lstStyle/>
          <a:p>
            <a:fld id="{DF6E5020-4108-4DD9-826B-AD3E4238E6D3}" type="slidenum">
              <a:rPr lang="en-GB" smtClean="0"/>
              <a:t>7</a:t>
            </a:fld>
            <a:endParaRPr lang="en-GB"/>
          </a:p>
        </p:txBody>
      </p:sp>
    </p:spTree>
    <p:extLst>
      <p:ext uri="{BB962C8B-B14F-4D97-AF65-F5344CB8AC3E}">
        <p14:creationId xmlns:p14="http://schemas.microsoft.com/office/powerpoint/2010/main" val="1451582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146872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94298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4139459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3249816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BC03564-65A5-4036-80DA-2FD42CA936A9}" type="datetimeFigureOut">
              <a:rPr lang="en-GB" smtClean="0"/>
              <a:t>08/05/2018</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854896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BC03564-65A5-4036-80DA-2FD42CA936A9}" type="datetimeFigureOut">
              <a:rPr lang="en-GB" smtClean="0"/>
              <a:t>08/05/2018</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347201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BC03564-65A5-4036-80DA-2FD42CA936A9}"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139874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23651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3822165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03564-65A5-4036-80DA-2FD42CA936A9}"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4220328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03564-65A5-4036-80DA-2FD42CA936A9}"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1572330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BC03564-65A5-4036-80DA-2FD42CA936A9}" type="datetimeFigureOut">
              <a:rPr lang="en-GB" smtClean="0"/>
              <a:t>08/05/2018</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2B74B940-9315-4B5C-BA20-0DBB7F7650C7}" type="slidenum">
              <a:rPr lang="en-GB" smtClean="0"/>
              <a:t>‹#›</a:t>
            </a:fld>
            <a:endParaRPr lang="en-GB"/>
          </a:p>
        </p:txBody>
      </p:sp>
    </p:spTree>
    <p:extLst>
      <p:ext uri="{BB962C8B-B14F-4D97-AF65-F5344CB8AC3E}">
        <p14:creationId xmlns:p14="http://schemas.microsoft.com/office/powerpoint/2010/main" val="1214933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47234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891943-2E07-4D48-A8C4-B3F9D6E85689}"/>
              </a:ext>
            </a:extLst>
          </p:cNvPr>
          <p:cNvSpPr/>
          <p:nvPr/>
        </p:nvSpPr>
        <p:spPr>
          <a:xfrm>
            <a:off x="435219" y="333317"/>
            <a:ext cx="11321561"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The Education of Sustainable Development and Global Citizenship</a:t>
            </a:r>
          </a:p>
        </p:txBody>
      </p:sp>
      <p:sp>
        <p:nvSpPr>
          <p:cNvPr id="3" name="TextBox 2">
            <a:extLst>
              <a:ext uri="{FF2B5EF4-FFF2-40B4-BE49-F238E27FC236}">
                <a16:creationId xmlns:a16="http://schemas.microsoft.com/office/drawing/2014/main" id="{08EB8080-36DA-429D-AAA3-F4BB3205B99B}"/>
              </a:ext>
            </a:extLst>
          </p:cNvPr>
          <p:cNvSpPr txBox="1"/>
          <p:nvPr/>
        </p:nvSpPr>
        <p:spPr>
          <a:xfrm>
            <a:off x="1058916" y="1380970"/>
            <a:ext cx="10074165" cy="646331"/>
          </a:xfrm>
          <a:prstGeom prst="rect">
            <a:avLst/>
          </a:prstGeom>
          <a:noFill/>
        </p:spPr>
        <p:txBody>
          <a:bodyPr wrap="square" rtlCol="0">
            <a:spAutoFit/>
          </a:bodyPr>
          <a:lstStyle/>
          <a:p>
            <a:r>
              <a:rPr lang="en-GB" dirty="0"/>
              <a:t>The ESDGC is a widely spread term that is used for a type of education that can be integrated into every aspect of learning that includes:</a:t>
            </a:r>
          </a:p>
        </p:txBody>
      </p:sp>
      <p:sp>
        <p:nvSpPr>
          <p:cNvPr id="5" name="TextBox 4">
            <a:extLst>
              <a:ext uri="{FF2B5EF4-FFF2-40B4-BE49-F238E27FC236}">
                <a16:creationId xmlns:a16="http://schemas.microsoft.com/office/drawing/2014/main" id="{646CFE67-0866-4D13-B7CB-D6875EF3F30A}"/>
              </a:ext>
            </a:extLst>
          </p:cNvPr>
          <p:cNvSpPr txBox="1"/>
          <p:nvPr/>
        </p:nvSpPr>
        <p:spPr>
          <a:xfrm>
            <a:off x="1781505" y="241212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links between society, economy and environment</a:t>
            </a:r>
          </a:p>
        </p:txBody>
      </p:sp>
      <p:sp>
        <p:nvSpPr>
          <p:cNvPr id="6" name="TextBox 5">
            <a:extLst>
              <a:ext uri="{FF2B5EF4-FFF2-40B4-BE49-F238E27FC236}">
                <a16:creationId xmlns:a16="http://schemas.microsoft.com/office/drawing/2014/main" id="{D119524E-2894-4FBA-B38B-91641E5A6D44}"/>
              </a:ext>
            </a:extLst>
          </p:cNvPr>
          <p:cNvSpPr txBox="1"/>
          <p:nvPr/>
        </p:nvSpPr>
        <p:spPr>
          <a:xfrm>
            <a:off x="1781505" y="324433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needs and rights of both present and future generations</a:t>
            </a:r>
          </a:p>
        </p:txBody>
      </p:sp>
      <p:sp>
        <p:nvSpPr>
          <p:cNvPr id="7" name="TextBox 6">
            <a:extLst>
              <a:ext uri="{FF2B5EF4-FFF2-40B4-BE49-F238E27FC236}">
                <a16:creationId xmlns:a16="http://schemas.microsoft.com/office/drawing/2014/main" id="{1C0F24B6-03A5-47B0-9854-3611910EDF86}"/>
              </a:ext>
            </a:extLst>
          </p:cNvPr>
          <p:cNvSpPr txBox="1"/>
          <p:nvPr/>
        </p:nvSpPr>
        <p:spPr>
          <a:xfrm>
            <a:off x="1781505" y="407654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relationship between power, resources and human rights</a:t>
            </a:r>
          </a:p>
        </p:txBody>
      </p:sp>
      <p:sp>
        <p:nvSpPr>
          <p:cNvPr id="8" name="TextBox 7">
            <a:extLst>
              <a:ext uri="{FF2B5EF4-FFF2-40B4-BE49-F238E27FC236}">
                <a16:creationId xmlns:a16="http://schemas.microsoft.com/office/drawing/2014/main" id="{D839F11A-54F4-4196-82E5-786611B6748F}"/>
              </a:ext>
            </a:extLst>
          </p:cNvPr>
          <p:cNvSpPr txBox="1"/>
          <p:nvPr/>
        </p:nvSpPr>
        <p:spPr>
          <a:xfrm>
            <a:off x="1781505" y="490875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local and global implications of everything we do</a:t>
            </a:r>
          </a:p>
        </p:txBody>
      </p:sp>
      <p:pic>
        <p:nvPicPr>
          <p:cNvPr id="10" name="Picture 9">
            <a:extLst>
              <a:ext uri="{FF2B5EF4-FFF2-40B4-BE49-F238E27FC236}">
                <a16:creationId xmlns:a16="http://schemas.microsoft.com/office/drawing/2014/main" id="{2C4DAD56-E926-4B01-AD2E-A7BF87500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1131" y="2854001"/>
            <a:ext cx="3709167" cy="3837069"/>
          </a:xfrm>
          <a:prstGeom prst="rect">
            <a:avLst/>
          </a:prstGeom>
        </p:spPr>
      </p:pic>
      <p:sp>
        <p:nvSpPr>
          <p:cNvPr id="12" name="TextBox 11">
            <a:extLst>
              <a:ext uri="{FF2B5EF4-FFF2-40B4-BE49-F238E27FC236}">
                <a16:creationId xmlns:a16="http://schemas.microsoft.com/office/drawing/2014/main" id="{D591C032-CFEB-4D33-99D4-1847691D0B5F}"/>
              </a:ext>
            </a:extLst>
          </p:cNvPr>
          <p:cNvSpPr txBox="1"/>
          <p:nvPr/>
        </p:nvSpPr>
        <p:spPr>
          <a:xfrm>
            <a:off x="9716813" y="6396280"/>
            <a:ext cx="2475187" cy="369332"/>
          </a:xfrm>
          <a:prstGeom prst="rect">
            <a:avLst/>
          </a:prstGeom>
          <a:noFill/>
        </p:spPr>
        <p:txBody>
          <a:bodyPr wrap="square" rtlCol="0">
            <a:spAutoFit/>
          </a:bodyPr>
          <a:lstStyle/>
          <a:p>
            <a:r>
              <a:rPr lang="en-GB" dirty="0"/>
              <a:t>(Stanwell School, 2018)</a:t>
            </a:r>
          </a:p>
        </p:txBody>
      </p:sp>
      <p:sp>
        <p:nvSpPr>
          <p:cNvPr id="13" name="TextBox 12">
            <a:extLst>
              <a:ext uri="{FF2B5EF4-FFF2-40B4-BE49-F238E27FC236}">
                <a16:creationId xmlns:a16="http://schemas.microsoft.com/office/drawing/2014/main" id="{23F45D20-A0A6-4263-893F-196B4099881E}"/>
              </a:ext>
            </a:extLst>
          </p:cNvPr>
          <p:cNvSpPr txBox="1"/>
          <p:nvPr/>
        </p:nvSpPr>
        <p:spPr>
          <a:xfrm>
            <a:off x="662151" y="6139794"/>
            <a:ext cx="2475187" cy="369332"/>
          </a:xfrm>
          <a:prstGeom prst="rect">
            <a:avLst/>
          </a:prstGeom>
          <a:noFill/>
        </p:spPr>
        <p:txBody>
          <a:bodyPr wrap="square" rtlCol="0">
            <a:spAutoFit/>
          </a:bodyPr>
          <a:lstStyle/>
          <a:p>
            <a:r>
              <a:rPr lang="en-GB" dirty="0"/>
              <a:t>(Bullen </a:t>
            </a:r>
            <a:r>
              <a:rPr lang="en-GB" i="1" dirty="0"/>
              <a:t>et al, </a:t>
            </a:r>
            <a:r>
              <a:rPr lang="en-GB" dirty="0"/>
              <a:t>2014)</a:t>
            </a:r>
          </a:p>
        </p:txBody>
      </p:sp>
    </p:spTree>
    <p:extLst>
      <p:ext uri="{BB962C8B-B14F-4D97-AF65-F5344CB8AC3E}">
        <p14:creationId xmlns:p14="http://schemas.microsoft.com/office/powerpoint/2010/main" val="146533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DC83F7-18B5-4026-8735-3142EF435D54}"/>
              </a:ext>
            </a:extLst>
          </p:cNvPr>
          <p:cNvSpPr/>
          <p:nvPr/>
        </p:nvSpPr>
        <p:spPr>
          <a:xfrm>
            <a:off x="1908204" y="333317"/>
            <a:ext cx="8375626"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Sustainable Development and Global Citizenship</a:t>
            </a:r>
          </a:p>
        </p:txBody>
      </p:sp>
      <p:sp>
        <p:nvSpPr>
          <p:cNvPr id="3" name="TextBox 2">
            <a:extLst>
              <a:ext uri="{FF2B5EF4-FFF2-40B4-BE49-F238E27FC236}">
                <a16:creationId xmlns:a16="http://schemas.microsoft.com/office/drawing/2014/main" id="{E94638E4-3B80-4375-AC7F-DFB2AAA6895F}"/>
              </a:ext>
            </a:extLst>
          </p:cNvPr>
          <p:cNvSpPr txBox="1"/>
          <p:nvPr/>
        </p:nvSpPr>
        <p:spPr>
          <a:xfrm>
            <a:off x="1058916" y="1380970"/>
            <a:ext cx="10074165" cy="369332"/>
          </a:xfrm>
          <a:prstGeom prst="rect">
            <a:avLst/>
          </a:prstGeom>
          <a:noFill/>
        </p:spPr>
        <p:txBody>
          <a:bodyPr wrap="square" rtlCol="0">
            <a:spAutoFit/>
          </a:bodyPr>
          <a:lstStyle/>
          <a:p>
            <a:r>
              <a:rPr lang="en-GB" dirty="0"/>
              <a:t>Sustainable development is: </a:t>
            </a:r>
          </a:p>
        </p:txBody>
      </p:sp>
      <p:sp>
        <p:nvSpPr>
          <p:cNvPr id="5" name="TextBox 4">
            <a:extLst>
              <a:ext uri="{FF2B5EF4-FFF2-40B4-BE49-F238E27FC236}">
                <a16:creationId xmlns:a16="http://schemas.microsoft.com/office/drawing/2014/main" id="{C65723C5-798B-44A4-9F74-549196483873}"/>
              </a:ext>
            </a:extLst>
          </p:cNvPr>
          <p:cNvSpPr txBox="1"/>
          <p:nvPr/>
        </p:nvSpPr>
        <p:spPr>
          <a:xfrm>
            <a:off x="1058916" y="3429000"/>
            <a:ext cx="10074165" cy="369332"/>
          </a:xfrm>
          <a:prstGeom prst="rect">
            <a:avLst/>
          </a:prstGeom>
          <a:noFill/>
        </p:spPr>
        <p:txBody>
          <a:bodyPr wrap="square" rtlCol="0">
            <a:spAutoFit/>
          </a:bodyPr>
          <a:lstStyle/>
          <a:p>
            <a:r>
              <a:rPr lang="en-GB" dirty="0"/>
              <a:t>What is global citizenship?</a:t>
            </a:r>
          </a:p>
        </p:txBody>
      </p:sp>
      <p:sp>
        <p:nvSpPr>
          <p:cNvPr id="6" name="TextBox 5">
            <a:extLst>
              <a:ext uri="{FF2B5EF4-FFF2-40B4-BE49-F238E27FC236}">
                <a16:creationId xmlns:a16="http://schemas.microsoft.com/office/drawing/2014/main" id="{5E9F5B8F-B372-49D1-9DE4-FF937C6376BA}"/>
              </a:ext>
            </a:extLst>
          </p:cNvPr>
          <p:cNvSpPr txBox="1"/>
          <p:nvPr/>
        </p:nvSpPr>
        <p:spPr>
          <a:xfrm>
            <a:off x="1020622" y="1857968"/>
            <a:ext cx="10346316" cy="646331"/>
          </a:xfrm>
          <a:prstGeom prst="rect">
            <a:avLst/>
          </a:prstGeom>
          <a:noFill/>
        </p:spPr>
        <p:txBody>
          <a:bodyPr wrap="square" rtlCol="0">
            <a:spAutoFit/>
          </a:bodyPr>
          <a:lstStyle/>
          <a:p>
            <a:r>
              <a:rPr lang="en-GB" i="1" dirty="0"/>
              <a:t>“the need to ensure a better quality of life for all, now and into the future, in a just and equitable manner, while living within the limits of supporting ecosystems” (</a:t>
            </a:r>
            <a:r>
              <a:rPr lang="en-GB" dirty="0"/>
              <a:t>Agyeman </a:t>
            </a:r>
            <a:r>
              <a:rPr lang="en-GB" i="1" dirty="0"/>
              <a:t>et al </a:t>
            </a:r>
            <a:r>
              <a:rPr lang="en-GB" dirty="0"/>
              <a:t>2003 </a:t>
            </a:r>
            <a:r>
              <a:rPr lang="en-GB" i="1" dirty="0"/>
              <a:t>cited in </a:t>
            </a:r>
            <a:r>
              <a:rPr lang="en-GB" dirty="0"/>
              <a:t>Bullen et al, 2014).</a:t>
            </a:r>
            <a:endParaRPr lang="en-GB" i="1" dirty="0"/>
          </a:p>
        </p:txBody>
      </p:sp>
      <p:pic>
        <p:nvPicPr>
          <p:cNvPr id="8" name="Picture 7">
            <a:extLst>
              <a:ext uri="{FF2B5EF4-FFF2-40B4-BE49-F238E27FC236}">
                <a16:creationId xmlns:a16="http://schemas.microsoft.com/office/drawing/2014/main" id="{948A796B-9793-4892-A99F-02935A7EF9F5}"/>
              </a:ext>
            </a:extLst>
          </p:cNvPr>
          <p:cNvPicPr>
            <a:picLocks noChangeAspect="1"/>
          </p:cNvPicPr>
          <p:nvPr/>
        </p:nvPicPr>
        <p:blipFill rotWithShape="1">
          <a:blip r:embed="rId3">
            <a:extLst>
              <a:ext uri="{28A0092B-C50C-407E-A947-70E740481C1C}">
                <a14:useLocalDpi xmlns:a14="http://schemas.microsoft.com/office/drawing/2010/main" val="0"/>
              </a:ext>
            </a:extLst>
          </a:blip>
          <a:srcRect l="10222" t="1951" r="8167" b="1907"/>
          <a:stretch/>
        </p:blipFill>
        <p:spPr>
          <a:xfrm>
            <a:off x="7421812" y="2822026"/>
            <a:ext cx="4575762" cy="3592297"/>
          </a:xfrm>
          <a:prstGeom prst="rect">
            <a:avLst/>
          </a:prstGeom>
        </p:spPr>
      </p:pic>
      <p:sp>
        <p:nvSpPr>
          <p:cNvPr id="9" name="TextBox 8">
            <a:extLst>
              <a:ext uri="{FF2B5EF4-FFF2-40B4-BE49-F238E27FC236}">
                <a16:creationId xmlns:a16="http://schemas.microsoft.com/office/drawing/2014/main" id="{96A2F845-7E68-4ED0-890F-1A4599893C50}"/>
              </a:ext>
            </a:extLst>
          </p:cNvPr>
          <p:cNvSpPr txBox="1"/>
          <p:nvPr/>
        </p:nvSpPr>
        <p:spPr>
          <a:xfrm>
            <a:off x="8986345" y="6427812"/>
            <a:ext cx="3205655" cy="369332"/>
          </a:xfrm>
          <a:prstGeom prst="rect">
            <a:avLst/>
          </a:prstGeom>
          <a:noFill/>
        </p:spPr>
        <p:txBody>
          <a:bodyPr wrap="square" rtlCol="0">
            <a:spAutoFit/>
          </a:bodyPr>
          <a:lstStyle/>
          <a:p>
            <a:r>
              <a:rPr lang="en-GB" dirty="0"/>
              <a:t>(Simon Fraser University, 2018)</a:t>
            </a:r>
          </a:p>
        </p:txBody>
      </p:sp>
      <p:sp>
        <p:nvSpPr>
          <p:cNvPr id="10" name="TextBox 9">
            <a:extLst>
              <a:ext uri="{FF2B5EF4-FFF2-40B4-BE49-F238E27FC236}">
                <a16:creationId xmlns:a16="http://schemas.microsoft.com/office/drawing/2014/main" id="{39D4AEE9-A816-4123-BB34-F15EE08349A1}"/>
              </a:ext>
            </a:extLst>
          </p:cNvPr>
          <p:cNvSpPr txBox="1"/>
          <p:nvPr/>
        </p:nvSpPr>
        <p:spPr>
          <a:xfrm>
            <a:off x="1058916" y="4136831"/>
            <a:ext cx="5799084" cy="1200329"/>
          </a:xfrm>
          <a:prstGeom prst="rect">
            <a:avLst/>
          </a:prstGeom>
          <a:noFill/>
        </p:spPr>
        <p:txBody>
          <a:bodyPr wrap="square" rtlCol="0">
            <a:spAutoFit/>
          </a:bodyPr>
          <a:lstStyle/>
          <a:p>
            <a:r>
              <a:rPr lang="en-GB" dirty="0"/>
              <a:t>We are all citizens living within a global community. Global citizenship is understanding the challenges that the planet are faced with, and then contributing towards the solutions (Oxfam, unknown).</a:t>
            </a:r>
          </a:p>
        </p:txBody>
      </p:sp>
    </p:spTree>
    <p:extLst>
      <p:ext uri="{BB962C8B-B14F-4D97-AF65-F5344CB8AC3E}">
        <p14:creationId xmlns:p14="http://schemas.microsoft.com/office/powerpoint/2010/main" val="65793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29C421-AA6F-4DF4-BA3D-91C10637F09D}"/>
              </a:ext>
            </a:extLst>
          </p:cNvPr>
          <p:cNvSpPr/>
          <p:nvPr/>
        </p:nvSpPr>
        <p:spPr>
          <a:xfrm>
            <a:off x="3522435" y="333317"/>
            <a:ext cx="5147179"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Education and Social Change </a:t>
            </a:r>
          </a:p>
        </p:txBody>
      </p:sp>
      <p:sp>
        <p:nvSpPr>
          <p:cNvPr id="4" name="TextBox 3">
            <a:extLst>
              <a:ext uri="{FF2B5EF4-FFF2-40B4-BE49-F238E27FC236}">
                <a16:creationId xmlns:a16="http://schemas.microsoft.com/office/drawing/2014/main" id="{EE654C3A-6BE8-497A-8B85-0742819A4BEA}"/>
              </a:ext>
            </a:extLst>
          </p:cNvPr>
          <p:cNvSpPr txBox="1"/>
          <p:nvPr/>
        </p:nvSpPr>
        <p:spPr>
          <a:xfrm>
            <a:off x="1058916" y="1633225"/>
            <a:ext cx="6918437" cy="1477328"/>
          </a:xfrm>
          <a:prstGeom prst="rect">
            <a:avLst/>
          </a:prstGeom>
          <a:noFill/>
        </p:spPr>
        <p:txBody>
          <a:bodyPr wrap="square" rtlCol="0">
            <a:spAutoFit/>
          </a:bodyPr>
          <a:lstStyle/>
          <a:p>
            <a:r>
              <a:rPr lang="en-GB" dirty="0"/>
              <a:t>Schools have often been used as a means of carrying out government policies, through the use of power and social control. They play an important role when it comes to secondary socialisation.</a:t>
            </a:r>
          </a:p>
          <a:p>
            <a:r>
              <a:rPr lang="en-GB" dirty="0"/>
              <a:t>                                                                                                                                                                            _                                                                                                             (Browne, 2011).  </a:t>
            </a:r>
          </a:p>
        </p:txBody>
      </p:sp>
      <p:sp>
        <p:nvSpPr>
          <p:cNvPr id="5" name="TextBox 4">
            <a:extLst>
              <a:ext uri="{FF2B5EF4-FFF2-40B4-BE49-F238E27FC236}">
                <a16:creationId xmlns:a16="http://schemas.microsoft.com/office/drawing/2014/main" id="{21C1789E-0C7E-4FC0-AEB0-07527A2AD44E}"/>
              </a:ext>
            </a:extLst>
          </p:cNvPr>
          <p:cNvSpPr txBox="1"/>
          <p:nvPr/>
        </p:nvSpPr>
        <p:spPr>
          <a:xfrm>
            <a:off x="1058916" y="4017666"/>
            <a:ext cx="6918437" cy="1477328"/>
          </a:xfrm>
          <a:prstGeom prst="rect">
            <a:avLst/>
          </a:prstGeom>
          <a:noFill/>
        </p:spPr>
        <p:txBody>
          <a:bodyPr wrap="square" rtlCol="0">
            <a:spAutoFit/>
          </a:bodyPr>
          <a:lstStyle/>
          <a:p>
            <a:r>
              <a:rPr lang="en-GB" dirty="0"/>
              <a:t>Governments are attempting to use power as institutionalised ideas and practices, where it is so firmly ingrained within a particular culture or social setting that they become very powerful influences         </a:t>
            </a:r>
          </a:p>
          <a:p>
            <a:r>
              <a:rPr lang="en-GB" dirty="0"/>
              <a:t>                                                                                                                                                                    _                                                                                                         (Thompson, 2007).                                                                                                                                                                                                                                                                                                                                                                                </a:t>
            </a:r>
          </a:p>
        </p:txBody>
      </p:sp>
      <p:sp>
        <p:nvSpPr>
          <p:cNvPr id="8" name="TextBox 7">
            <a:extLst>
              <a:ext uri="{FF2B5EF4-FFF2-40B4-BE49-F238E27FC236}">
                <a16:creationId xmlns:a16="http://schemas.microsoft.com/office/drawing/2014/main" id="{D11B17DB-91BC-4776-871B-4690CD16B88E}"/>
              </a:ext>
            </a:extLst>
          </p:cNvPr>
          <p:cNvSpPr txBox="1"/>
          <p:nvPr/>
        </p:nvSpPr>
        <p:spPr>
          <a:xfrm>
            <a:off x="8497615" y="6364748"/>
            <a:ext cx="3694386" cy="369332"/>
          </a:xfrm>
          <a:prstGeom prst="rect">
            <a:avLst/>
          </a:prstGeom>
          <a:noFill/>
        </p:spPr>
        <p:txBody>
          <a:bodyPr wrap="square" rtlCol="0">
            <a:spAutoFit/>
          </a:bodyPr>
          <a:lstStyle/>
          <a:p>
            <a:r>
              <a:rPr lang="en-GB" dirty="0"/>
              <a:t>(Global Education Magazine, 2013)</a:t>
            </a:r>
          </a:p>
        </p:txBody>
      </p:sp>
      <p:pic>
        <p:nvPicPr>
          <p:cNvPr id="16" name="Picture 15">
            <a:extLst>
              <a:ext uri="{FF2B5EF4-FFF2-40B4-BE49-F238E27FC236}">
                <a16:creationId xmlns:a16="http://schemas.microsoft.com/office/drawing/2014/main" id="{E3491CF1-C068-41D5-AB2D-55480BE2671A}"/>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4752" b="82073" l="0" r="97308">
                        <a14:foregroundMark x1="35769" y1="4752" x2="31590" y2="6173"/>
                        <a14:foregroundMark x1="5069" y1="20935" x2="385" y2="30454"/>
                        <a14:foregroundMark x1="0" y1="34341" x2="25000" y2="59611"/>
                        <a14:foregroundMark x1="25000" y1="59611" x2="24615" y2="66307"/>
                        <a14:foregroundMark x1="24615" y1="66307" x2="17308" y2="79050"/>
                        <a14:foregroundMark x1="17308" y1="79050" x2="17308" y2="79050"/>
                        <a14:foregroundMark x1="32550" y1="6655" x2="36538" y2="4752"/>
                        <a14:foregroundMark x1="45385" y1="4752" x2="95769" y2="26566"/>
                        <a14:foregroundMark x1="95769" y1="26566" x2="98462" y2="36069"/>
                        <a14:foregroundMark x1="98462" y1="36069" x2="91154" y2="41901"/>
                        <a14:foregroundMark x1="91154" y1="41901" x2="76538" y2="82505"/>
                        <a14:foregroundMark x1="37308" y1="4968" x2="44615" y2="4968"/>
                        <a14:foregroundMark x1="24231" y1="77970" x2="36923" y2="80346"/>
                        <a14:foregroundMark x1="36923" y1="80346" x2="61154" y2="81210"/>
                        <a14:foregroundMark x1="61154" y1="81210" x2="73462" y2="80562"/>
                        <a14:foregroundMark x1="73462" y1="80562" x2="76154" y2="79698"/>
                        <a14:foregroundMark x1="92692" y1="35205" x2="97692" y2="30022"/>
                        <a14:foregroundMark x1="33462" y1="7559" x2="29231" y2="14471"/>
                        <a14:foregroundMark x1="29231" y1="14471" x2="0" y2="29806"/>
                        <a14:foregroundMark x1="25769" y1="14471" x2="16154" y2="18359"/>
                        <a14:foregroundMark x1="16154" y1="18359" x2="15385" y2="20950"/>
                        <a14:backgroundMark x1="29615" y1="5184" x2="0" y2="18575"/>
                      </a14:backgroundRemoval>
                    </a14:imgEffect>
                  </a14:imgLayer>
                </a14:imgProps>
              </a:ext>
              <a:ext uri="{28A0092B-C50C-407E-A947-70E740481C1C}">
                <a14:useLocalDpi xmlns:a14="http://schemas.microsoft.com/office/drawing/2010/main" val="0"/>
              </a:ext>
            </a:extLst>
          </a:blip>
          <a:srcRect t="4551" b="20508"/>
          <a:stretch/>
        </p:blipFill>
        <p:spPr>
          <a:xfrm>
            <a:off x="8063405" y="791967"/>
            <a:ext cx="4128595" cy="5509720"/>
          </a:xfrm>
          <a:prstGeom prst="rect">
            <a:avLst/>
          </a:prstGeom>
        </p:spPr>
      </p:pic>
    </p:spTree>
    <p:extLst>
      <p:ext uri="{BB962C8B-B14F-4D97-AF65-F5344CB8AC3E}">
        <p14:creationId xmlns:p14="http://schemas.microsoft.com/office/powerpoint/2010/main" val="480429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E2C07E-AF3C-46FC-9DFE-B2995F847CDC}"/>
              </a:ext>
            </a:extLst>
          </p:cNvPr>
          <p:cNvSpPr/>
          <p:nvPr/>
        </p:nvSpPr>
        <p:spPr>
          <a:xfrm>
            <a:off x="587131" y="333317"/>
            <a:ext cx="11017761"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How does the ESDGC contribute to reducing global inequalities?</a:t>
            </a:r>
          </a:p>
        </p:txBody>
      </p:sp>
      <p:sp>
        <p:nvSpPr>
          <p:cNvPr id="3" name="TextBox 2">
            <a:extLst>
              <a:ext uri="{FF2B5EF4-FFF2-40B4-BE49-F238E27FC236}">
                <a16:creationId xmlns:a16="http://schemas.microsoft.com/office/drawing/2014/main" id="{287CC849-C788-42EA-9051-224D40B8BBAD}"/>
              </a:ext>
            </a:extLst>
          </p:cNvPr>
          <p:cNvSpPr txBox="1"/>
          <p:nvPr/>
        </p:nvSpPr>
        <p:spPr>
          <a:xfrm>
            <a:off x="1058916" y="1333672"/>
            <a:ext cx="10074165" cy="646331"/>
          </a:xfrm>
          <a:prstGeom prst="rect">
            <a:avLst/>
          </a:prstGeom>
          <a:noFill/>
        </p:spPr>
        <p:txBody>
          <a:bodyPr wrap="square" rtlCol="0">
            <a:spAutoFit/>
          </a:bodyPr>
          <a:lstStyle/>
          <a:p>
            <a:r>
              <a:rPr lang="en-GB" dirty="0"/>
              <a:t>As already mentioned, the ESDGC is a form of education that will help young people to prepare for life within the twenty-first century.  </a:t>
            </a:r>
          </a:p>
        </p:txBody>
      </p:sp>
      <p:pic>
        <p:nvPicPr>
          <p:cNvPr id="5" name="Picture 4">
            <a:extLst>
              <a:ext uri="{FF2B5EF4-FFF2-40B4-BE49-F238E27FC236}">
                <a16:creationId xmlns:a16="http://schemas.microsoft.com/office/drawing/2014/main" id="{F096FFA5-C8DA-49BB-9C7B-836B6E4D55B7}"/>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0" b="99648" l="8681" r="89236">
                        <a14:foregroundMark x1="39005" y1="352" x2="39005" y2="352"/>
                        <a14:foregroundMark x1="10301" y1="5282" x2="24653" y2="704"/>
                        <a14:foregroundMark x1="32755" y1="1408" x2="28588" y2="10387"/>
                        <a14:foregroundMark x1="28588" y1="10387" x2="22569" y2="17430"/>
                        <a14:foregroundMark x1="22569" y1="17430" x2="8681" y2="17606"/>
                        <a14:foregroundMark x1="10301" y1="40493" x2="13657" y2="50528"/>
                        <a14:foregroundMark x1="13657" y1="50528" x2="10995" y2="85563"/>
                        <a14:foregroundMark x1="10995" y1="85563" x2="14583" y2="95070"/>
                        <a14:foregroundMark x1="14583" y1="95070" x2="21412" y2="98592"/>
                        <a14:foregroundMark x1="21412" y1="98592" x2="28356" y2="97887"/>
                        <a14:foregroundMark x1="28356" y1="97887" x2="30903" y2="99648"/>
                        <a14:foregroundMark x1="55440" y1="704" x2="57755" y2="11972"/>
                        <a14:foregroundMark x1="57755" y1="11972" x2="73032" y2="7746"/>
                        <a14:foregroundMark x1="73032" y1="7746" x2="79745" y2="12500"/>
                        <a14:foregroundMark x1="79745" y1="12500" x2="84491" y2="23944"/>
                        <a14:foregroundMark x1="84491" y1="23944" x2="89236" y2="50000"/>
                      </a14:backgroundRemoval>
                    </a14:imgEffect>
                  </a14:imgLayer>
                </a14:imgProps>
              </a:ext>
              <a:ext uri="{28A0092B-C50C-407E-A947-70E740481C1C}">
                <a14:useLocalDpi xmlns:a14="http://schemas.microsoft.com/office/drawing/2010/main" val="0"/>
              </a:ext>
            </a:extLst>
          </a:blip>
          <a:srcRect l="10426" r="10502"/>
          <a:stretch/>
        </p:blipFill>
        <p:spPr>
          <a:xfrm>
            <a:off x="6285192" y="2380594"/>
            <a:ext cx="5381297" cy="4473992"/>
          </a:xfrm>
          <a:prstGeom prst="rect">
            <a:avLst/>
          </a:prstGeom>
        </p:spPr>
      </p:pic>
      <p:sp>
        <p:nvSpPr>
          <p:cNvPr id="7" name="TextBox 6">
            <a:extLst>
              <a:ext uri="{FF2B5EF4-FFF2-40B4-BE49-F238E27FC236}">
                <a16:creationId xmlns:a16="http://schemas.microsoft.com/office/drawing/2014/main" id="{DED670C7-4AF5-474D-8F29-4B6C5E8FBE0E}"/>
              </a:ext>
            </a:extLst>
          </p:cNvPr>
          <p:cNvSpPr txBox="1"/>
          <p:nvPr/>
        </p:nvSpPr>
        <p:spPr>
          <a:xfrm>
            <a:off x="9716813" y="6396280"/>
            <a:ext cx="2475187" cy="369332"/>
          </a:xfrm>
          <a:prstGeom prst="rect">
            <a:avLst/>
          </a:prstGeom>
          <a:noFill/>
        </p:spPr>
        <p:txBody>
          <a:bodyPr wrap="square" rtlCol="0">
            <a:spAutoFit/>
          </a:bodyPr>
          <a:lstStyle/>
          <a:p>
            <a:r>
              <a:rPr lang="en-GB" dirty="0"/>
              <a:t>(Stanwell School, 2018)</a:t>
            </a:r>
          </a:p>
        </p:txBody>
      </p:sp>
      <p:sp>
        <p:nvSpPr>
          <p:cNvPr id="8" name="TextBox 7">
            <a:extLst>
              <a:ext uri="{FF2B5EF4-FFF2-40B4-BE49-F238E27FC236}">
                <a16:creationId xmlns:a16="http://schemas.microsoft.com/office/drawing/2014/main" id="{69DD6BD9-329D-4C6F-8D86-F63ADCC4F2A0}"/>
              </a:ext>
            </a:extLst>
          </p:cNvPr>
          <p:cNvSpPr txBox="1"/>
          <p:nvPr/>
        </p:nvSpPr>
        <p:spPr>
          <a:xfrm>
            <a:off x="1058915" y="2495796"/>
            <a:ext cx="4301361" cy="1477328"/>
          </a:xfrm>
          <a:prstGeom prst="rect">
            <a:avLst/>
          </a:prstGeom>
          <a:noFill/>
        </p:spPr>
        <p:txBody>
          <a:bodyPr wrap="square" rtlCol="0">
            <a:spAutoFit/>
          </a:bodyPr>
          <a:lstStyle/>
          <a:p>
            <a:r>
              <a:rPr lang="en-GB" dirty="0"/>
              <a:t>It recognises  and teaches that the world is unjust and unequal, but it can be shaped and changed through the use of attitudes, values and also the behaviour of individuals who populate it.</a:t>
            </a:r>
          </a:p>
        </p:txBody>
      </p:sp>
      <p:sp>
        <p:nvSpPr>
          <p:cNvPr id="9" name="TextBox 8">
            <a:extLst>
              <a:ext uri="{FF2B5EF4-FFF2-40B4-BE49-F238E27FC236}">
                <a16:creationId xmlns:a16="http://schemas.microsoft.com/office/drawing/2014/main" id="{CD846D9F-439C-4FA8-AF11-74E410B89DED}"/>
              </a:ext>
            </a:extLst>
          </p:cNvPr>
          <p:cNvSpPr txBox="1"/>
          <p:nvPr/>
        </p:nvSpPr>
        <p:spPr>
          <a:xfrm>
            <a:off x="1058914" y="4410087"/>
            <a:ext cx="4301361" cy="1754326"/>
          </a:xfrm>
          <a:prstGeom prst="rect">
            <a:avLst/>
          </a:prstGeom>
          <a:noFill/>
        </p:spPr>
        <p:txBody>
          <a:bodyPr wrap="square" rtlCol="0">
            <a:spAutoFit/>
          </a:bodyPr>
          <a:lstStyle/>
          <a:p>
            <a:r>
              <a:rPr lang="en-GB" dirty="0"/>
              <a:t>The ESDGC helps to reduce inequalities as children are engaging in culturally - diverse experiences, evaluating their own values and attitudes, and developing skills that will enable them to challenge the injustice and inequalities that still exist across the globe.</a:t>
            </a:r>
          </a:p>
        </p:txBody>
      </p:sp>
      <p:sp>
        <p:nvSpPr>
          <p:cNvPr id="10" name="TextBox 9">
            <a:extLst>
              <a:ext uri="{FF2B5EF4-FFF2-40B4-BE49-F238E27FC236}">
                <a16:creationId xmlns:a16="http://schemas.microsoft.com/office/drawing/2014/main" id="{E8D35B44-D34E-4A5C-98F6-A689C9E6064D}"/>
              </a:ext>
            </a:extLst>
          </p:cNvPr>
          <p:cNvSpPr txBox="1"/>
          <p:nvPr/>
        </p:nvSpPr>
        <p:spPr>
          <a:xfrm>
            <a:off x="1058914" y="6403208"/>
            <a:ext cx="3859927" cy="369332"/>
          </a:xfrm>
          <a:prstGeom prst="rect">
            <a:avLst/>
          </a:prstGeom>
          <a:noFill/>
        </p:spPr>
        <p:txBody>
          <a:bodyPr wrap="square" rtlCol="0">
            <a:spAutoFit/>
          </a:bodyPr>
          <a:lstStyle/>
          <a:p>
            <a:r>
              <a:rPr lang="en-GB" dirty="0"/>
              <a:t>(Welsh Assembly Government, 2008)</a:t>
            </a:r>
          </a:p>
        </p:txBody>
      </p:sp>
    </p:spTree>
    <p:extLst>
      <p:ext uri="{BB962C8B-B14F-4D97-AF65-F5344CB8AC3E}">
        <p14:creationId xmlns:p14="http://schemas.microsoft.com/office/powerpoint/2010/main" val="3595125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E2C07E-AF3C-46FC-9DFE-B2995F847CDC}"/>
              </a:ext>
            </a:extLst>
          </p:cNvPr>
          <p:cNvSpPr/>
          <p:nvPr/>
        </p:nvSpPr>
        <p:spPr>
          <a:xfrm>
            <a:off x="2895848" y="333317"/>
            <a:ext cx="6400343"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The Sustainable Developmen</a:t>
            </a:r>
            <a:r>
              <a:rPr lang="en-US" sz="3200" dirty="0">
                <a:ln w="0"/>
                <a:effectLst>
                  <a:outerShdw blurRad="38100" dist="19050" dir="2700000" algn="tl" rotWithShape="0">
                    <a:schemeClr val="dk1">
                      <a:alpha val="40000"/>
                    </a:schemeClr>
                  </a:outerShdw>
                </a:effectLst>
              </a:rPr>
              <a:t>t Goals</a:t>
            </a:r>
            <a:endParaRPr lang="en-US" sz="32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287CC849-C788-42EA-9051-224D40B8BBAD}"/>
              </a:ext>
            </a:extLst>
          </p:cNvPr>
          <p:cNvSpPr txBox="1"/>
          <p:nvPr/>
        </p:nvSpPr>
        <p:spPr>
          <a:xfrm>
            <a:off x="1058917" y="1112956"/>
            <a:ext cx="10074165" cy="923330"/>
          </a:xfrm>
          <a:prstGeom prst="rect">
            <a:avLst/>
          </a:prstGeom>
          <a:noFill/>
        </p:spPr>
        <p:txBody>
          <a:bodyPr wrap="square" rtlCol="0">
            <a:spAutoFit/>
          </a:bodyPr>
          <a:lstStyle/>
          <a:p>
            <a:pPr algn="ctr"/>
            <a:r>
              <a:rPr lang="en-GB" dirty="0"/>
              <a:t>The Sustainable Development Goals, are seventeen global goals which have been set out by the United Nations, in order to end poverty, protect the planet and ensure that all individuals enjoy both peace and prosperity (UNDP, 2018). </a:t>
            </a:r>
          </a:p>
        </p:txBody>
      </p:sp>
      <p:pic>
        <p:nvPicPr>
          <p:cNvPr id="5" name="Picture 4">
            <a:extLst>
              <a:ext uri="{FF2B5EF4-FFF2-40B4-BE49-F238E27FC236}">
                <a16:creationId xmlns:a16="http://schemas.microsoft.com/office/drawing/2014/main" id="{588BFDF2-BA36-4B6E-8D31-14DA040BB4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3752" y="2115116"/>
            <a:ext cx="8720280" cy="4378262"/>
          </a:xfrm>
          <a:prstGeom prst="rect">
            <a:avLst/>
          </a:prstGeom>
        </p:spPr>
      </p:pic>
      <p:sp>
        <p:nvSpPr>
          <p:cNvPr id="6" name="TextBox 5">
            <a:extLst>
              <a:ext uri="{FF2B5EF4-FFF2-40B4-BE49-F238E27FC236}">
                <a16:creationId xmlns:a16="http://schemas.microsoft.com/office/drawing/2014/main" id="{C4878809-33F9-4C75-B772-5FFF9460615A}"/>
              </a:ext>
            </a:extLst>
          </p:cNvPr>
          <p:cNvSpPr txBox="1"/>
          <p:nvPr/>
        </p:nvSpPr>
        <p:spPr>
          <a:xfrm>
            <a:off x="8497615" y="6364748"/>
            <a:ext cx="3694386" cy="369332"/>
          </a:xfrm>
          <a:prstGeom prst="rect">
            <a:avLst/>
          </a:prstGeom>
          <a:noFill/>
        </p:spPr>
        <p:txBody>
          <a:bodyPr wrap="square" rtlCol="0">
            <a:spAutoFit/>
          </a:bodyPr>
          <a:lstStyle/>
          <a:p>
            <a:r>
              <a:rPr lang="en-GB" dirty="0"/>
              <a:t>(</a:t>
            </a:r>
            <a:r>
              <a:rPr lang="en-GB" dirty="0" err="1"/>
              <a:t>Maurrasse</a:t>
            </a:r>
            <a:r>
              <a:rPr lang="en-GB" dirty="0"/>
              <a:t>, 2016)</a:t>
            </a:r>
          </a:p>
        </p:txBody>
      </p:sp>
    </p:spTree>
    <p:extLst>
      <p:ext uri="{BB962C8B-B14F-4D97-AF65-F5344CB8AC3E}">
        <p14:creationId xmlns:p14="http://schemas.microsoft.com/office/powerpoint/2010/main" val="3288576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658158-CCD9-4A58-91E1-D17CC96BD7F9}"/>
              </a:ext>
            </a:extLst>
          </p:cNvPr>
          <p:cNvSpPr/>
          <p:nvPr/>
        </p:nvSpPr>
        <p:spPr>
          <a:xfrm>
            <a:off x="531866" y="286021"/>
            <a:ext cx="2047355"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Conclusion</a:t>
            </a:r>
          </a:p>
        </p:txBody>
      </p:sp>
      <p:sp>
        <p:nvSpPr>
          <p:cNvPr id="3" name="TextBox 2">
            <a:extLst>
              <a:ext uri="{FF2B5EF4-FFF2-40B4-BE49-F238E27FC236}">
                <a16:creationId xmlns:a16="http://schemas.microsoft.com/office/drawing/2014/main" id="{B6ECD1A4-7520-4CA7-8E31-EF6EB3EE4270}"/>
              </a:ext>
            </a:extLst>
          </p:cNvPr>
          <p:cNvSpPr txBox="1"/>
          <p:nvPr/>
        </p:nvSpPr>
        <p:spPr>
          <a:xfrm>
            <a:off x="917023" y="4155756"/>
            <a:ext cx="5037083" cy="646331"/>
          </a:xfrm>
          <a:prstGeom prst="rect">
            <a:avLst/>
          </a:prstGeom>
          <a:noFill/>
        </p:spPr>
        <p:txBody>
          <a:bodyPr wrap="square" rtlCol="0">
            <a:spAutoFit/>
          </a:bodyPr>
          <a:lstStyle/>
          <a:p>
            <a:r>
              <a:rPr lang="en-GB" dirty="0"/>
              <a:t>“</a:t>
            </a:r>
            <a:r>
              <a:rPr lang="en-GB" i="1" dirty="0"/>
              <a:t>Education is the most powerful weapon which you can use to change the world” (</a:t>
            </a:r>
            <a:r>
              <a:rPr lang="en-GB" dirty="0"/>
              <a:t>Mandela, unknown). </a:t>
            </a:r>
          </a:p>
        </p:txBody>
      </p:sp>
      <p:pic>
        <p:nvPicPr>
          <p:cNvPr id="5" name="Picture 4">
            <a:extLst>
              <a:ext uri="{FF2B5EF4-FFF2-40B4-BE49-F238E27FC236}">
                <a16:creationId xmlns:a16="http://schemas.microsoft.com/office/drawing/2014/main" id="{35636F14-912B-43DE-AD56-81EA8B8274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1159" y="3025401"/>
            <a:ext cx="5680841" cy="3408504"/>
          </a:xfrm>
          <a:prstGeom prst="rect">
            <a:avLst/>
          </a:prstGeom>
        </p:spPr>
      </p:pic>
      <p:sp>
        <p:nvSpPr>
          <p:cNvPr id="6" name="TextBox 5">
            <a:extLst>
              <a:ext uri="{FF2B5EF4-FFF2-40B4-BE49-F238E27FC236}">
                <a16:creationId xmlns:a16="http://schemas.microsoft.com/office/drawing/2014/main" id="{246781CA-A1B9-4975-8C53-7DC1D1700AA8}"/>
              </a:ext>
            </a:extLst>
          </p:cNvPr>
          <p:cNvSpPr txBox="1"/>
          <p:nvPr/>
        </p:nvSpPr>
        <p:spPr>
          <a:xfrm>
            <a:off x="10515611" y="6380514"/>
            <a:ext cx="1608082" cy="367128"/>
          </a:xfrm>
          <a:prstGeom prst="rect">
            <a:avLst/>
          </a:prstGeom>
          <a:noFill/>
        </p:spPr>
        <p:txBody>
          <a:bodyPr wrap="square" rtlCol="0">
            <a:spAutoFit/>
          </a:bodyPr>
          <a:lstStyle/>
          <a:p>
            <a:r>
              <a:rPr lang="en-GB" dirty="0"/>
              <a:t>(Karim, 2016)</a:t>
            </a:r>
          </a:p>
        </p:txBody>
      </p:sp>
      <p:sp>
        <p:nvSpPr>
          <p:cNvPr id="7" name="TextBox 6">
            <a:extLst>
              <a:ext uri="{FF2B5EF4-FFF2-40B4-BE49-F238E27FC236}">
                <a16:creationId xmlns:a16="http://schemas.microsoft.com/office/drawing/2014/main" id="{9FFE033A-27E2-4AE2-B737-C449E51F824E}"/>
              </a:ext>
            </a:extLst>
          </p:cNvPr>
          <p:cNvSpPr txBox="1"/>
          <p:nvPr/>
        </p:nvSpPr>
        <p:spPr>
          <a:xfrm>
            <a:off x="1058916" y="1380970"/>
            <a:ext cx="10074165" cy="1200329"/>
          </a:xfrm>
          <a:prstGeom prst="rect">
            <a:avLst/>
          </a:prstGeom>
          <a:noFill/>
        </p:spPr>
        <p:txBody>
          <a:bodyPr wrap="square" rtlCol="0">
            <a:spAutoFit/>
          </a:bodyPr>
          <a:lstStyle/>
          <a:p>
            <a:r>
              <a:rPr lang="en-GB" dirty="0"/>
              <a:t>The impacts of our lifestyle are felt both locally and globally, and we have become more interdependent around the world than ever before. We are all members of a global society and education is teaching us the we all, as global citizens, has rights and responsibilities to our neighbours, both near and far, and the planet we live on (Bullen </a:t>
            </a:r>
            <a:r>
              <a:rPr lang="en-GB" i="1" dirty="0"/>
              <a:t>et al, </a:t>
            </a:r>
            <a:r>
              <a:rPr lang="en-GB" dirty="0"/>
              <a:t>2014).</a:t>
            </a:r>
          </a:p>
        </p:txBody>
      </p:sp>
    </p:spTree>
    <p:extLst>
      <p:ext uri="{BB962C8B-B14F-4D97-AF65-F5344CB8AC3E}">
        <p14:creationId xmlns:p14="http://schemas.microsoft.com/office/powerpoint/2010/main" val="89377248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169</TotalTime>
  <Words>1273</Words>
  <Application>Microsoft Office PowerPoint</Application>
  <PresentationFormat>Widescreen</PresentationFormat>
  <Paragraphs>67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Corbel</vt:lpstr>
      <vt:lpstr>Wingdings 2</vt:lpstr>
      <vt:lpstr>Frame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Brown (1600148)</dc:creator>
  <cp:lastModifiedBy>Chloe Brown (1600148)</cp:lastModifiedBy>
  <cp:revision>28</cp:revision>
  <dcterms:created xsi:type="dcterms:W3CDTF">2018-05-06T21:21:28Z</dcterms:created>
  <dcterms:modified xsi:type="dcterms:W3CDTF">2018-05-08T10:47:31Z</dcterms:modified>
</cp:coreProperties>
</file>