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59" r:id="rId7"/>
    <p:sldId id="261" r:id="rId8"/>
    <p:sldId id="262" r:id="rId9"/>
    <p:sldId id="258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B9EAA8-F7D2-45C0-97CC-D9325D171931}" v="18" dt="2022-03-18T13:39:39.5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adams" userId="8132993ae5f69a5e" providerId="LiveId" clId="{64B9EAA8-F7D2-45C0-97CC-D9325D171931}"/>
    <pc:docChg chg="custSel addSld delSld modSld sldOrd">
      <pc:chgData name="kevin adams" userId="8132993ae5f69a5e" providerId="LiveId" clId="{64B9EAA8-F7D2-45C0-97CC-D9325D171931}" dt="2022-03-18T13:58:52.340" v="2053" actId="255"/>
      <pc:docMkLst>
        <pc:docMk/>
      </pc:docMkLst>
      <pc:sldChg chg="modSp mod">
        <pc:chgData name="kevin adams" userId="8132993ae5f69a5e" providerId="LiveId" clId="{64B9EAA8-F7D2-45C0-97CC-D9325D171931}" dt="2022-03-17T14:46:23.118" v="1346"/>
        <pc:sldMkLst>
          <pc:docMk/>
          <pc:sldMk cId="2194233190" sldId="257"/>
        </pc:sldMkLst>
        <pc:spChg chg="mod">
          <ac:chgData name="kevin adams" userId="8132993ae5f69a5e" providerId="LiveId" clId="{64B9EAA8-F7D2-45C0-97CC-D9325D171931}" dt="2022-03-17T14:46:23.118" v="1346"/>
          <ac:spMkLst>
            <pc:docMk/>
            <pc:sldMk cId="2194233190" sldId="257"/>
            <ac:spMk id="7" creationId="{E12E1573-84DF-4F87-923A-D58E24B7CC41}"/>
          </ac:spMkLst>
        </pc:spChg>
      </pc:sldChg>
      <pc:sldChg chg="addSp delSp modSp mod">
        <pc:chgData name="kevin adams" userId="8132993ae5f69a5e" providerId="LiveId" clId="{64B9EAA8-F7D2-45C0-97CC-D9325D171931}" dt="2022-03-17T14:37:21.236" v="1115"/>
        <pc:sldMkLst>
          <pc:docMk/>
          <pc:sldMk cId="360417825" sldId="259"/>
        </pc:sldMkLst>
        <pc:spChg chg="mod">
          <ac:chgData name="kevin adams" userId="8132993ae5f69a5e" providerId="LiveId" clId="{64B9EAA8-F7D2-45C0-97CC-D9325D171931}" dt="2022-03-17T12:41:56.839" v="123" actId="20577"/>
          <ac:spMkLst>
            <pc:docMk/>
            <pc:sldMk cId="360417825" sldId="259"/>
            <ac:spMk id="2" creationId="{A389EA88-8D83-4F3F-A4C1-4B16E2377F9E}"/>
          </ac:spMkLst>
        </pc:spChg>
        <pc:spChg chg="add mod">
          <ac:chgData name="kevin adams" userId="8132993ae5f69a5e" providerId="LiveId" clId="{64B9EAA8-F7D2-45C0-97CC-D9325D171931}" dt="2022-03-17T14:37:21.236" v="1115"/>
          <ac:spMkLst>
            <pc:docMk/>
            <pc:sldMk cId="360417825" sldId="259"/>
            <ac:spMk id="3" creationId="{E9438A10-41F4-4D9E-A646-F478DB5F1A80}"/>
          </ac:spMkLst>
        </pc:spChg>
        <pc:spChg chg="del mod">
          <ac:chgData name="kevin adams" userId="8132993ae5f69a5e" providerId="LiveId" clId="{64B9EAA8-F7D2-45C0-97CC-D9325D171931}" dt="2022-03-17T12:41:49.610" v="113"/>
          <ac:spMkLst>
            <pc:docMk/>
            <pc:sldMk cId="360417825" sldId="259"/>
            <ac:spMk id="7" creationId="{E12E1573-84DF-4F87-923A-D58E24B7CC41}"/>
          </ac:spMkLst>
        </pc:spChg>
      </pc:sldChg>
      <pc:sldChg chg="modSp mod">
        <pc:chgData name="kevin adams" userId="8132993ae5f69a5e" providerId="LiveId" clId="{64B9EAA8-F7D2-45C0-97CC-D9325D171931}" dt="2022-03-18T13:58:52.340" v="2053" actId="255"/>
        <pc:sldMkLst>
          <pc:docMk/>
          <pc:sldMk cId="1325043414" sldId="260"/>
        </pc:sldMkLst>
        <pc:spChg chg="mod">
          <ac:chgData name="kevin adams" userId="8132993ae5f69a5e" providerId="LiveId" clId="{64B9EAA8-F7D2-45C0-97CC-D9325D171931}" dt="2022-03-18T13:58:52.340" v="2053" actId="255"/>
          <ac:spMkLst>
            <pc:docMk/>
            <pc:sldMk cId="1325043414" sldId="260"/>
            <ac:spMk id="3" creationId="{E722A611-F50E-40BE-8335-1578B0453640}"/>
          </ac:spMkLst>
        </pc:spChg>
      </pc:sldChg>
      <pc:sldChg chg="addSp delSp modSp add mod">
        <pc:chgData name="kevin adams" userId="8132993ae5f69a5e" providerId="LiveId" clId="{64B9EAA8-F7D2-45C0-97CC-D9325D171931}" dt="2022-03-18T13:20:59.180" v="1660" actId="122"/>
        <pc:sldMkLst>
          <pc:docMk/>
          <pc:sldMk cId="1807928347" sldId="261"/>
        </pc:sldMkLst>
        <pc:spChg chg="mod">
          <ac:chgData name="kevin adams" userId="8132993ae5f69a5e" providerId="LiveId" clId="{64B9EAA8-F7D2-45C0-97CC-D9325D171931}" dt="2022-03-18T13:20:59.180" v="1660" actId="122"/>
          <ac:spMkLst>
            <pc:docMk/>
            <pc:sldMk cId="1807928347" sldId="261"/>
            <ac:spMk id="2" creationId="{A389EA88-8D83-4F3F-A4C1-4B16E2377F9E}"/>
          </ac:spMkLst>
        </pc:spChg>
        <pc:spChg chg="add del mod">
          <ac:chgData name="kevin adams" userId="8132993ae5f69a5e" providerId="LiveId" clId="{64B9EAA8-F7D2-45C0-97CC-D9325D171931}" dt="2022-03-18T13:04:26.828" v="1366"/>
          <ac:spMkLst>
            <pc:docMk/>
            <pc:sldMk cId="1807928347" sldId="261"/>
            <ac:spMk id="3" creationId="{7ED47419-FA1E-4351-AF9A-CA2C20FA225E}"/>
          </ac:spMkLst>
        </pc:spChg>
        <pc:spChg chg="add mod">
          <ac:chgData name="kevin adams" userId="8132993ae5f69a5e" providerId="LiveId" clId="{64B9EAA8-F7D2-45C0-97CC-D9325D171931}" dt="2022-03-18T13:19:42.893" v="1637"/>
          <ac:spMkLst>
            <pc:docMk/>
            <pc:sldMk cId="1807928347" sldId="261"/>
            <ac:spMk id="4" creationId="{7B3BC78B-B04A-4C34-8739-8D5EECE1D169}"/>
          </ac:spMkLst>
        </pc:spChg>
        <pc:spChg chg="del mod">
          <ac:chgData name="kevin adams" userId="8132993ae5f69a5e" providerId="LiveId" clId="{64B9EAA8-F7D2-45C0-97CC-D9325D171931}" dt="2022-03-18T13:03:25.781" v="1358"/>
          <ac:spMkLst>
            <pc:docMk/>
            <pc:sldMk cId="1807928347" sldId="261"/>
            <ac:spMk id="7" creationId="{E12E1573-84DF-4F87-923A-D58E24B7CC41}"/>
          </ac:spMkLst>
        </pc:spChg>
        <pc:picChg chg="add mod">
          <ac:chgData name="kevin adams" userId="8132993ae5f69a5e" providerId="LiveId" clId="{64B9EAA8-F7D2-45C0-97CC-D9325D171931}" dt="2022-03-18T13:03:43.577" v="1363" actId="1076"/>
          <ac:picMkLst>
            <pc:docMk/>
            <pc:sldMk cId="1807928347" sldId="261"/>
            <ac:picMk id="1026" creationId="{5C6760BA-2A7F-40B9-BA75-99B29C439579}"/>
          </ac:picMkLst>
        </pc:picChg>
      </pc:sldChg>
      <pc:sldChg chg="addSp modSp add mod ord">
        <pc:chgData name="kevin adams" userId="8132993ae5f69a5e" providerId="LiveId" clId="{64B9EAA8-F7D2-45C0-97CC-D9325D171931}" dt="2022-03-18T13:58:01.974" v="2049" actId="20577"/>
        <pc:sldMkLst>
          <pc:docMk/>
          <pc:sldMk cId="1225076588" sldId="262"/>
        </pc:sldMkLst>
        <pc:spChg chg="mod">
          <ac:chgData name="kevin adams" userId="8132993ae5f69a5e" providerId="LiveId" clId="{64B9EAA8-F7D2-45C0-97CC-D9325D171931}" dt="2022-03-18T13:38:25.514" v="1678" actId="122"/>
          <ac:spMkLst>
            <pc:docMk/>
            <pc:sldMk cId="1225076588" sldId="262"/>
            <ac:spMk id="2" creationId="{A389EA88-8D83-4F3F-A4C1-4B16E2377F9E}"/>
          </ac:spMkLst>
        </pc:spChg>
        <pc:spChg chg="add mod">
          <ac:chgData name="kevin adams" userId="8132993ae5f69a5e" providerId="LiveId" clId="{64B9EAA8-F7D2-45C0-97CC-D9325D171931}" dt="2022-03-18T13:58:01.974" v="2049" actId="20577"/>
          <ac:spMkLst>
            <pc:docMk/>
            <pc:sldMk cId="1225076588" sldId="262"/>
            <ac:spMk id="3" creationId="{34815597-CFD6-401A-B11C-5DB115036105}"/>
          </ac:spMkLst>
        </pc:spChg>
        <pc:spChg chg="mod">
          <ac:chgData name="kevin adams" userId="8132993ae5f69a5e" providerId="LiveId" clId="{64B9EAA8-F7D2-45C0-97CC-D9325D171931}" dt="2022-03-18T13:39:25.856" v="1682" actId="1076"/>
          <ac:spMkLst>
            <pc:docMk/>
            <pc:sldMk cId="1225076588" sldId="262"/>
            <ac:spMk id="7" creationId="{E12E1573-84DF-4F87-923A-D58E24B7CC41}"/>
          </ac:spMkLst>
        </pc:spChg>
        <pc:picChg chg="add mod">
          <ac:chgData name="kevin adams" userId="8132993ae5f69a5e" providerId="LiveId" clId="{64B9EAA8-F7D2-45C0-97CC-D9325D171931}" dt="2022-03-18T13:39:25.856" v="1682" actId="1076"/>
          <ac:picMkLst>
            <pc:docMk/>
            <pc:sldMk cId="1225076588" sldId="262"/>
            <ac:picMk id="2050" creationId="{B403E715-3399-40F2-9EF7-E7FF07921E6C}"/>
          </ac:picMkLst>
        </pc:picChg>
      </pc:sldChg>
      <pc:sldChg chg="new del">
        <pc:chgData name="kevin adams" userId="8132993ae5f69a5e" providerId="LiveId" clId="{64B9EAA8-F7D2-45C0-97CC-D9325D171931}" dt="2022-03-17T14:28:11.075" v="880" actId="2696"/>
        <pc:sldMkLst>
          <pc:docMk/>
          <pc:sldMk cId="1241341187" sldId="26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E0A0D5-8F98-4CC1-A28E-021F0B6B475C}" type="datetimeFigureOut">
              <a:rPr lang="en-US" smtClean="0"/>
              <a:t>3/17/2022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3C52C-5E29-41AF-BAA3-8217E886DA0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961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A750590-9F9A-443B-9295-A3931D8194B1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8BFACF8-E63D-4673-A128-83547867BB7A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5805F-452B-497C-9BD6-2CDB6902F369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FD3F7C6B-C82D-4D42-9929-D6E7E11D9A64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CF4779-62E8-4B21-A5D7-0AFB9DBD4358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5F9D3375-5CD0-4576-BF96-ADFF24726FF8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CD1F8-971E-4F8C-8737-750C12E93E08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D1621-FA30-4D98-85E5-1409E6BEECDC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CC1DEE0-34E5-4E0F-BEC1-4B8835F82CD1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3/17/2022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5CD8D-E704-46A1-BC3E-9A644A9FFD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098705" cy="5222117"/>
          </a:xfrm>
        </p:spPr>
        <p:txBody>
          <a:bodyPr anchor="ctr">
            <a:normAutofit/>
          </a:bodyPr>
          <a:lstStyle/>
          <a:p>
            <a:pPr algn="r"/>
            <a:r>
              <a:rPr lang="en-US" sz="5400" dirty="0"/>
              <a:t>Tesco’s Quality in </a:t>
            </a:r>
            <a:r>
              <a:rPr lang="en-US" sz="5400" dirty="0" err="1"/>
              <a:t>crm</a:t>
            </a:r>
            <a:r>
              <a:rPr lang="en-US" sz="5400" dirty="0"/>
              <a:t> </a:t>
            </a:r>
            <a:br>
              <a:rPr lang="en-US" sz="5400" dirty="0"/>
            </a:br>
            <a:endParaRPr lang="en-US" sz="54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E309A740-48C5-4AE5-879B-F567D3D7A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US" dirty="0"/>
              <a:t>Kevin Adams 1913062</a:t>
            </a:r>
          </a:p>
          <a:p>
            <a:r>
              <a:rPr lang="en-US" dirty="0"/>
              <a:t>University of Wales Trinity St David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8/03/2022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664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068" y="692458"/>
            <a:ext cx="8442663" cy="1651247"/>
          </a:xfrm>
        </p:spPr>
        <p:txBody>
          <a:bodyPr>
            <a:normAutofit/>
          </a:bodyPr>
          <a:lstStyle/>
          <a:p>
            <a:r>
              <a:rPr lang="en-US" sz="2800" dirty="0"/>
              <a:t>What is customer relation management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2E1573-84DF-4F87-923A-D58E24B7CC41}"/>
              </a:ext>
            </a:extLst>
          </p:cNvPr>
          <p:cNvSpPr txBox="1"/>
          <p:nvPr/>
        </p:nvSpPr>
        <p:spPr>
          <a:xfrm>
            <a:off x="4403324" y="2654423"/>
            <a:ext cx="7377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55555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b="0" i="0" dirty="0">
                <a:solidFill>
                  <a:srgbClr val="55555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Evaluation of the relationship between quality, CRM and customer loyalty requires an understanding and examination of the elements of quality relative to the operations strategy”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Zineldin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2006)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Tesco increased its needs of meat quality by introducing a director from the National Farmers Union.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(Smithers, 2013)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4233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068" y="692458"/>
            <a:ext cx="8442663" cy="165124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The benefits to Tesco using </a:t>
            </a:r>
            <a:r>
              <a:rPr lang="en-US" sz="2800" dirty="0" err="1"/>
              <a:t>crm</a:t>
            </a:r>
            <a:r>
              <a:rPr lang="en-US" sz="2800" dirty="0"/>
              <a:t> quality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438A10-41F4-4D9E-A646-F478DB5F1A80}"/>
              </a:ext>
            </a:extLst>
          </p:cNvPr>
          <p:cNvSpPr txBox="1"/>
          <p:nvPr/>
        </p:nvSpPr>
        <p:spPr>
          <a:xfrm>
            <a:off x="4065973" y="2201662"/>
            <a:ext cx="77324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introduction of Clubcard made Tesco become 1</a:t>
            </a:r>
            <a:r>
              <a:rPr lang="en-GB" baseline="30000" dirty="0"/>
              <a:t>st</a:t>
            </a:r>
            <a:r>
              <a:rPr lang="en-GB" dirty="0"/>
              <a:t> in the UK from 2</a:t>
            </a:r>
            <a:r>
              <a:rPr lang="en-GB" baseline="30000" dirty="0"/>
              <a:t>nd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Humby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Hunt and Phillips, 2008)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Studies have shown 65% declare themselves loyal.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(Turner and Wilson, 2006)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Improved communication with customers with social media attracting 40,000 per week.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(Shields, 2010)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Having social media can threaten the company with negative comments.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Peeroo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Samy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and Jones,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Gathering data from the </a:t>
            </a:r>
            <a:r>
              <a:rPr lang="en-GB" dirty="0" err="1">
                <a:solidFill>
                  <a:srgbClr val="000000"/>
                </a:solidFill>
                <a:latin typeface="Open Sans" panose="020B0606030504020204" pitchFamily="34" charset="0"/>
              </a:rPr>
              <a:t>clubcard</a:t>
            </a:r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 they can adapt to customer needs. Using this data they can target new customers.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(Boothby, 2007)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Gathering data online is sensitive to data breachers.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Kollewe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4178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068" y="692458"/>
            <a:ext cx="8442663" cy="165124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The </a:t>
            </a:r>
            <a:r>
              <a:rPr lang="en-US" sz="2800" dirty="0" err="1"/>
              <a:t>tqm</a:t>
            </a:r>
            <a:r>
              <a:rPr lang="en-US" sz="2800" dirty="0"/>
              <a:t> model </a:t>
            </a:r>
          </a:p>
        </p:txBody>
      </p:sp>
      <p:pic>
        <p:nvPicPr>
          <p:cNvPr id="1026" name="Picture 2" descr="r2">
            <a:extLst>
              <a:ext uri="{FF2B5EF4-FFF2-40B4-BE49-F238E27FC236}">
                <a16:creationId xmlns:a16="http://schemas.microsoft.com/office/drawing/2014/main" id="{5C6760BA-2A7F-40B9-BA75-99B29C4395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216" y="1964184"/>
            <a:ext cx="4459048" cy="292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3BC78B-B04A-4C34-8739-8D5EECE1D169}"/>
              </a:ext>
            </a:extLst>
          </p:cNvPr>
          <p:cNvSpPr txBox="1"/>
          <p:nvPr/>
        </p:nvSpPr>
        <p:spPr>
          <a:xfrm>
            <a:off x="4199138" y="5051394"/>
            <a:ext cx="70710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this model is known to improve on operations in the company but it looks at external factors like finances and customer satisfaction.</a:t>
            </a:r>
          </a:p>
          <a:p>
            <a:r>
              <a:rPr lang="en-GB" dirty="0"/>
              <a:t>A lack of planning, training and leadership are three barriers to this model.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(Jaeger and Adair,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7928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068" y="692458"/>
            <a:ext cx="8442663" cy="165124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PDCA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2E1573-84DF-4F87-923A-D58E24B7CC41}"/>
              </a:ext>
            </a:extLst>
          </p:cNvPr>
          <p:cNvSpPr txBox="1"/>
          <p:nvPr/>
        </p:nvSpPr>
        <p:spPr>
          <a:xfrm>
            <a:off x="4119238" y="2239288"/>
            <a:ext cx="8675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View Image - FIGURE 1 Plan-Do-Check-Act (PDCA) Cycle">
            <a:extLst>
              <a:ext uri="{FF2B5EF4-FFF2-40B4-BE49-F238E27FC236}">
                <a16:creationId xmlns:a16="http://schemas.microsoft.com/office/drawing/2014/main" id="{B403E715-3399-40F2-9EF7-E7FF07921E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013" y="1785140"/>
            <a:ext cx="2598661" cy="2889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4815597-CFD6-401A-B11C-5DB115036105}"/>
              </a:ext>
            </a:extLst>
          </p:cNvPr>
          <p:cNvSpPr txBox="1"/>
          <p:nvPr/>
        </p:nvSpPr>
        <p:spPr>
          <a:xfrm>
            <a:off x="7572375" y="1885950"/>
            <a:ext cx="42576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Also known as the Deming circle . The main point is to have a constant evaluation of operations. This will have an outcome on how operations can evolve by evaluating new ideas and deciding if they are relevant to operations. 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(Johnson, 2016)</a:t>
            </a:r>
          </a:p>
          <a:p>
            <a:endParaRPr lang="en-GB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Open Sans" panose="020B0606030504020204" pitchFamily="34" charset="0"/>
              </a:rPr>
              <a:t>Can use a kaizen to approach this method.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0765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0507" y="692459"/>
            <a:ext cx="7434070" cy="594804"/>
          </a:xfrm>
        </p:spPr>
        <p:txBody>
          <a:bodyPr>
            <a:normAutofit/>
          </a:bodyPr>
          <a:lstStyle/>
          <a:p>
            <a:r>
              <a:rPr lang="en-US" sz="3600" dirty="0"/>
              <a:t>Swot on Tesco's </a:t>
            </a:r>
            <a:r>
              <a:rPr lang="en-US" sz="3600" dirty="0" err="1"/>
              <a:t>crm</a:t>
            </a:r>
            <a:r>
              <a:rPr lang="en-US" sz="3600" dirty="0"/>
              <a:t> policies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F7ED69D-F7E1-4B98-ABA0-7053C1360E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68823" y="1287264"/>
          <a:ext cx="8407150" cy="5570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1430">
                  <a:extLst>
                    <a:ext uri="{9D8B030D-6E8A-4147-A177-3AD203B41FA5}">
                      <a16:colId xmlns:a16="http://schemas.microsoft.com/office/drawing/2014/main" val="702631632"/>
                    </a:ext>
                  </a:extLst>
                </a:gridCol>
                <a:gridCol w="1681430">
                  <a:extLst>
                    <a:ext uri="{9D8B030D-6E8A-4147-A177-3AD203B41FA5}">
                      <a16:colId xmlns:a16="http://schemas.microsoft.com/office/drawing/2014/main" val="4069896004"/>
                    </a:ext>
                  </a:extLst>
                </a:gridCol>
                <a:gridCol w="1681430">
                  <a:extLst>
                    <a:ext uri="{9D8B030D-6E8A-4147-A177-3AD203B41FA5}">
                      <a16:colId xmlns:a16="http://schemas.microsoft.com/office/drawing/2014/main" val="3426881414"/>
                    </a:ext>
                  </a:extLst>
                </a:gridCol>
                <a:gridCol w="1681430">
                  <a:extLst>
                    <a:ext uri="{9D8B030D-6E8A-4147-A177-3AD203B41FA5}">
                      <a16:colId xmlns:a16="http://schemas.microsoft.com/office/drawing/2014/main" val="2458668834"/>
                    </a:ext>
                  </a:extLst>
                </a:gridCol>
                <a:gridCol w="1681430">
                  <a:extLst>
                    <a:ext uri="{9D8B030D-6E8A-4147-A177-3AD203B41FA5}">
                      <a16:colId xmlns:a16="http://schemas.microsoft.com/office/drawing/2014/main" val="472452966"/>
                    </a:ext>
                  </a:extLst>
                </a:gridCol>
              </a:tblGrid>
              <a:tr h="39344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Opportunities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5659"/>
                  </a:ext>
                </a:extLst>
              </a:tr>
              <a:tr h="1672145">
                <a:tc>
                  <a:txBody>
                    <a:bodyPr/>
                    <a:lstStyle/>
                    <a:p>
                      <a:r>
                        <a:rPr lang="en-GB" sz="1600" dirty="0"/>
                        <a:t>Clubcard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Able to retain customers with points and deals.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There is stiff competition with competitors.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Partner with non competitors so both parties gain customers.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can be breached.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618405"/>
                  </a:ext>
                </a:extLst>
              </a:tr>
              <a:tr h="1472342">
                <a:tc>
                  <a:txBody>
                    <a:bodyPr/>
                    <a:lstStyle/>
                    <a:p>
                      <a:r>
                        <a:rPr lang="en-GB" sz="1600" dirty="0"/>
                        <a:t>Railcard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Attract a new generation.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Older generations will feel left out and discriminated.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Allow older customers to have access.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Government may decline the </a:t>
                      </a:r>
                      <a:r>
                        <a:rPr lang="en-GB" sz="1600" dirty="0" err="1"/>
                        <a:t>opposal</a:t>
                      </a:r>
                      <a:r>
                        <a:rPr lang="en-GB" sz="1600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690284"/>
                  </a:ext>
                </a:extLst>
              </a:tr>
              <a:tr h="885253">
                <a:tc>
                  <a:txBody>
                    <a:bodyPr/>
                    <a:lstStyle/>
                    <a:p>
                      <a:r>
                        <a:rPr lang="en-GB" sz="1600" dirty="0"/>
                        <a:t>Delivery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Helped with the pandemic.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Slot times are taken up.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Use 3</a:t>
                      </a:r>
                      <a:r>
                        <a:rPr lang="en-GB" sz="1600" baseline="30000" dirty="0"/>
                        <a:t>rd</a:t>
                      </a:r>
                      <a:r>
                        <a:rPr lang="en-GB" sz="1600" dirty="0"/>
                        <a:t> party service like Deliveroo.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 control on the 3</a:t>
                      </a:r>
                      <a:r>
                        <a:rPr lang="en-GB" sz="1600" baseline="30000" dirty="0"/>
                        <a:t>rd</a:t>
                      </a:r>
                      <a:r>
                        <a:rPr lang="en-GB" sz="1600" dirty="0"/>
                        <a:t> party service.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1280793"/>
                  </a:ext>
                </a:extLst>
              </a:tr>
              <a:tr h="1147550">
                <a:tc>
                  <a:txBody>
                    <a:bodyPr/>
                    <a:lstStyle/>
                    <a:p>
                      <a:r>
                        <a:rPr lang="en-GB" sz="1600" dirty="0"/>
                        <a:t>Social media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Inexpensive way to promote.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Elderly are unlikely to use social media.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Obtain data on customer satisfaction.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Public can easily post a negative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7777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68783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38A195E-584A-485A-BECD-66468900B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0177A7-740C-43C7-8F2D-BD7067F12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06393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F525AAA-82CE-4027-A26C-B0EFFD856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4"/>
          <a:stretch/>
        </p:blipFill>
        <p:spPr>
          <a:xfrm rot="5400000" flipH="1" flipV="1">
            <a:off x="-1265719" y="2187575"/>
            <a:ext cx="6857999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89EA88-8D83-4F3F-A4C1-4B16E2377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1068" y="692458"/>
            <a:ext cx="8442663" cy="1651247"/>
          </a:xfrm>
        </p:spPr>
        <p:txBody>
          <a:bodyPr>
            <a:normAutofit/>
          </a:bodyPr>
          <a:lstStyle/>
          <a:p>
            <a:pPr algn="ctr"/>
            <a:r>
              <a:rPr lang="en-US" sz="2800" dirty="0"/>
              <a:t>Bibliography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22A611-F50E-40BE-8335-1578B0453640}"/>
              </a:ext>
            </a:extLst>
          </p:cNvPr>
          <p:cNvSpPr txBox="1"/>
          <p:nvPr/>
        </p:nvSpPr>
        <p:spPr>
          <a:xfrm>
            <a:off x="4394447" y="2068497"/>
            <a:ext cx="735958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Zineldin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M., 2006. The royalty of loyalty: CRM, quality and retention.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Journal of Consumer Marketing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23(7), p.430</a:t>
            </a:r>
          </a:p>
          <a:p>
            <a:endParaRPr lang="en-GB" sz="105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05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Humby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C., Hunt, T. and Phillips, T., 2008.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Scoring points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2nd ed. London: Kogan Page, pp.6-7.</a:t>
            </a:r>
          </a:p>
          <a:p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Turner, J. and Wilson, K., 2006. Grocery loyalty: Tesco Clubcard and its impact on loyalty.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British Food Journal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108(11), pp.958-963.</a:t>
            </a:r>
          </a:p>
          <a:p>
            <a:endParaRPr lang="en-GB" sz="105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Shields, R., 2010. Tesco plans social media campaigns to engage shoppers.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New Media Age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p.3.</a:t>
            </a:r>
          </a:p>
          <a:p>
            <a:endParaRPr lang="en-GB" sz="105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r>
              <a:rPr lang="en-GB" sz="105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Peeroo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S., </a:t>
            </a:r>
            <a:r>
              <a:rPr lang="en-GB" sz="105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Samy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M. and Jones, B., 2017. Facebook: a blessing or a curse for grocery stores?.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International Journal of Retail &amp; Distribution Management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45(12), pp.1246-1247.</a:t>
            </a:r>
          </a:p>
          <a:p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Boothby, K., 2007. Tesco Stores Limited: The IDM Business Performance Awards 2006, Silver Award Winner and Innovation Winner Campaign: Tesco Clubcard — Simpler and more rewarding.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Journal of Direct, Data and Digital Marketing Practice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9(2), pp.191-194.</a:t>
            </a:r>
          </a:p>
          <a:p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5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Kollewe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J., 2021.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Tesco website and app back online after hack attempt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the Guardian. Available at: &lt;https://www.theguardian.com/business/2021/oct/25/tesco-website-app-back-online-hack-track-deliveries&gt; [Accessed 13 March 2022].</a:t>
            </a:r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Smithers, R., 2013.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Tesco hires farmers' voice to restore trust lost in horsemeat scandal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[online] the Guardian. Available at: &lt;https://www.theguardian.com/business/2013/jul/03/tesco-tom-hind-nfu-horsemeat-scandal&gt; [Accessed 12 March 2022].</a:t>
            </a:r>
          </a:p>
          <a:p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Jaeger, M. and Adair, D., 2016. Perception of TQM benefits, practices and obstacles.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TQM Journal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28(2), pp.317-320.</a:t>
            </a:r>
          </a:p>
          <a:p>
            <a:endParaRPr lang="en-GB" sz="1050" dirty="0">
              <a:solidFill>
                <a:srgbClr val="000000"/>
              </a:solidFill>
              <a:latin typeface="Open Sans" panose="020B0606030504020204" pitchFamily="34" charset="0"/>
            </a:endParaRPr>
          </a:p>
          <a:p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Johnson, C., 2016. The benefits of PDCA. </a:t>
            </a:r>
            <a:r>
              <a:rPr lang="en-GB" sz="105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Quality Progress</a:t>
            </a:r>
            <a:r>
              <a:rPr lang="en-GB" sz="105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49(1), p.45.</a:t>
            </a: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endParaRPr lang="en-GB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50434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BEB954-4024-4CCF-A9D6-4C00FDC028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710EE66-8707-456F-8F2E-091D581CB03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AB96CC85-5758-41C0-8EFD-737AFB6912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Vapor Trail design</Template>
  <TotalTime>4341</TotalTime>
  <Words>787</Words>
  <Application>Microsoft Office PowerPoint</Application>
  <PresentationFormat>Widescreen</PresentationFormat>
  <Paragraphs>79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Open Sans</vt:lpstr>
      <vt:lpstr>Vapor Trail</vt:lpstr>
      <vt:lpstr>Tesco’s Quality in crm  </vt:lpstr>
      <vt:lpstr>What is customer relation management </vt:lpstr>
      <vt:lpstr>The benefits to Tesco using crm quality</vt:lpstr>
      <vt:lpstr>The tqm model </vt:lpstr>
      <vt:lpstr>PDCA model</vt:lpstr>
      <vt:lpstr>Swot on Tesco's crm policies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Tesco’s Quality in crm  </dc:title>
  <dc:creator>kevin adams</dc:creator>
  <cp:lastModifiedBy>kevin adams</cp:lastModifiedBy>
  <cp:revision>1</cp:revision>
  <dcterms:created xsi:type="dcterms:W3CDTF">2022-03-15T12:54:15Z</dcterms:created>
  <dcterms:modified xsi:type="dcterms:W3CDTF">2022-03-18T13:58:55Z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