
<file path=[Content_Types].xml><?xml version="1.0" encoding="utf-8"?>
<Types xmlns="http://schemas.openxmlformats.org/package/2006/content-types">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8288000" cy="10287000"/>
  <p:notesSz cx="6858000" cy="9144000"/>
  <p:embeddedFontLst>
    <p:embeddedFont>
      <p:font typeface="Archivo Black" panose="020B0604020202020204" charset="0"/>
      <p:regular r:id="rId21"/>
    </p:embeddedFont>
    <p:embeddedFont>
      <p:font typeface="League Spartan" panose="020B0604020202020204" charset="0"/>
      <p:regular r:id="rId22"/>
    </p:embeddedFont>
    <p:embeddedFont>
      <p:font typeface="Poppins" panose="00000500000000000000" pitchFamily="2" charset="0"/>
      <p:regular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47" d="100"/>
          <a:sy n="47" d="100"/>
        </p:scale>
        <p:origin x="500" y="44"/>
      </p:cViewPr>
      <p:guideLst>
        <p:guide orient="horz" pos="2160"/>
        <p:guide pos="2880"/>
      </p:guideLst>
    </p:cSldViewPr>
  </p:slideViewPr>
  <p:outlineViewPr>
    <p:cViewPr>
      <p:scale>
        <a:sx n="33" d="100"/>
        <a:sy n="33" d="100"/>
      </p:scale>
      <p:origin x="0" y="0"/>
    </p:cViewPr>
  </p:outlin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E0AD6E-7EB9-4ABB-B3A4-DED4E17A0EA2}" type="datetimeFigureOut">
              <a:rPr lang="en-GB" smtClean="0"/>
              <a:t>14/11/2025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64F751-4A9F-4EBC-B302-E65FA6BDE9B5}" type="slidenum">
              <a:rPr lang="en-GB" smtClean="0"/>
              <a:t>‹#›</a:t>
            </a:fld>
            <a:endParaRPr lang="en-GB"/>
          </a:p>
        </p:txBody>
      </p:sp>
    </p:spTree>
    <p:extLst>
      <p:ext uri="{BB962C8B-B14F-4D97-AF65-F5344CB8AC3E}">
        <p14:creationId xmlns:p14="http://schemas.microsoft.com/office/powerpoint/2010/main" val="1098453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Hello my name is tazeem. Today I am going to present you care plan for patient type 2 diabetes mellitus.</a:t>
            </a:r>
          </a:p>
          <a:p>
            <a:endParaRPr lang="en-GB" dirty="0"/>
          </a:p>
        </p:txBody>
      </p:sp>
      <p:sp>
        <p:nvSpPr>
          <p:cNvPr id="4" name="Slide Number Placeholder 3"/>
          <p:cNvSpPr>
            <a:spLocks noGrp="1"/>
          </p:cNvSpPr>
          <p:nvPr>
            <p:ph type="sldNum" sz="quarter" idx="5"/>
          </p:nvPr>
        </p:nvSpPr>
        <p:spPr/>
        <p:txBody>
          <a:bodyPr/>
          <a:lstStyle/>
          <a:p>
            <a:fld id="{FF64F751-4A9F-4EBC-B302-E65FA6BDE9B5}" type="slidenum">
              <a:rPr lang="en-GB" smtClean="0"/>
              <a:t>1</a:t>
            </a:fld>
            <a:endParaRPr lang="en-GB"/>
          </a:p>
        </p:txBody>
      </p:sp>
    </p:spTree>
    <p:extLst>
      <p:ext uri="{BB962C8B-B14F-4D97-AF65-F5344CB8AC3E}">
        <p14:creationId xmlns:p14="http://schemas.microsoft.com/office/powerpoint/2010/main" val="3651037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for care plan I will start with patient overview. For example, here a person name Ahmed he is 55 years old office worker diagnosed with type 2 diabetes. In his he mainly ate fast food and processed food. he lives on his own he does not live with family. This type f diabetes has affected over 4.4 millions people.  It mainly effect endocrine system. This is because of poor lifestyle and activity. So, the care plan objective for patient is to first normalise blood glucose levels, recommending changing lifestyle by providing evidence-based care and person-centred care</a:t>
            </a:r>
          </a:p>
        </p:txBody>
      </p:sp>
      <p:sp>
        <p:nvSpPr>
          <p:cNvPr id="4" name="Slide Number Placeholder 3"/>
          <p:cNvSpPr>
            <a:spLocks noGrp="1"/>
          </p:cNvSpPr>
          <p:nvPr>
            <p:ph type="sldNum" sz="quarter" idx="5"/>
          </p:nvPr>
        </p:nvSpPr>
        <p:spPr/>
        <p:txBody>
          <a:bodyPr/>
          <a:lstStyle/>
          <a:p>
            <a:fld id="{FF64F751-4A9F-4EBC-B302-E65FA6BDE9B5}" type="slidenum">
              <a:rPr lang="en-GB" smtClean="0"/>
              <a:t>2</a:t>
            </a:fld>
            <a:endParaRPr lang="en-GB"/>
          </a:p>
        </p:txBody>
      </p:sp>
    </p:spTree>
    <p:extLst>
      <p:ext uri="{BB962C8B-B14F-4D97-AF65-F5344CB8AC3E}">
        <p14:creationId xmlns:p14="http://schemas.microsoft.com/office/powerpoint/2010/main" val="27715568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am going to overview endocrine system</a:t>
            </a:r>
          </a:p>
        </p:txBody>
      </p:sp>
      <p:sp>
        <p:nvSpPr>
          <p:cNvPr id="4" name="Slide Number Placeholder 3"/>
          <p:cNvSpPr>
            <a:spLocks noGrp="1"/>
          </p:cNvSpPr>
          <p:nvPr>
            <p:ph type="sldNum" sz="quarter" idx="5"/>
          </p:nvPr>
        </p:nvSpPr>
        <p:spPr/>
        <p:txBody>
          <a:bodyPr/>
          <a:lstStyle/>
          <a:p>
            <a:fld id="{FF64F751-4A9F-4EBC-B302-E65FA6BDE9B5}" type="slidenum">
              <a:rPr lang="en-GB" smtClean="0"/>
              <a:t>3</a:t>
            </a:fld>
            <a:endParaRPr lang="en-GB"/>
          </a:p>
        </p:txBody>
      </p:sp>
    </p:spTree>
    <p:extLst>
      <p:ext uri="{BB962C8B-B14F-4D97-AF65-F5344CB8AC3E}">
        <p14:creationId xmlns:p14="http://schemas.microsoft.com/office/powerpoint/2010/main" val="2819369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F64F751-4A9F-4EBC-B302-E65FA6BDE9B5}" type="slidenum">
              <a:rPr lang="en-GB" smtClean="0"/>
              <a:t>5</a:t>
            </a:fld>
            <a:endParaRPr lang="en-GB"/>
          </a:p>
        </p:txBody>
      </p:sp>
    </p:spTree>
    <p:extLst>
      <p:ext uri="{BB962C8B-B14F-4D97-AF65-F5344CB8AC3E}">
        <p14:creationId xmlns:p14="http://schemas.microsoft.com/office/powerpoint/2010/main" val="31202594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11/14/2025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9.pn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5.mp4"/><Relationship Id="rId1" Type="http://schemas.microsoft.com/office/2007/relationships/media" Target="../media/media5.mp4"/><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6.mp4"/><Relationship Id="rId1" Type="http://schemas.microsoft.com/office/2007/relationships/media" Target="../media/media6.mp4"/><Relationship Id="rId5" Type="http://schemas.openxmlformats.org/officeDocument/2006/relationships/image" Target="../media/image15.pn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8.png"/><Relationship Id="rId2" Type="http://schemas.openxmlformats.org/officeDocument/2006/relationships/video" Target="../media/media7.mp4"/><Relationship Id="rId1" Type="http://schemas.microsoft.com/office/2007/relationships/media" Target="../media/media7.mp4"/><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8.mp4"/><Relationship Id="rId1" Type="http://schemas.microsoft.com/office/2007/relationships/media" Target="../media/media8.mp4"/><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9.mp4"/><Relationship Id="rId1" Type="http://schemas.microsoft.com/office/2007/relationships/media" Target="../media/media9.mp4"/><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0.mp4"/><Relationship Id="rId1" Type="http://schemas.microsoft.com/office/2007/relationships/media" Target="../media/media10.mp4"/><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1.mp4"/><Relationship Id="rId1" Type="http://schemas.microsoft.com/office/2007/relationships/media" Target="../media/media11.mp4"/><Relationship Id="rId5" Type="http://schemas.openxmlformats.org/officeDocument/2006/relationships/image" Target="../media/image26.pn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2.mp4"/><Relationship Id="rId1" Type="http://schemas.microsoft.com/office/2007/relationships/media" Target="../media/media12.mp4"/><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3.mp4"/><Relationship Id="rId1" Type="http://schemas.microsoft.com/office/2007/relationships/media" Target="../media/media13.mp4"/><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4.mp4"/><Relationship Id="rId1" Type="http://schemas.microsoft.com/office/2007/relationships/media" Target="../media/media14.mp4"/><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29.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5.mp4"/><Relationship Id="rId1" Type="http://schemas.microsoft.com/office/2007/relationships/media" Target="../media/media15.mp4"/><Relationship Id="rId5" Type="http://schemas.openxmlformats.org/officeDocument/2006/relationships/image" Target="../media/image35.png"/><Relationship Id="rId4" Type="http://schemas.openxmlformats.org/officeDocument/2006/relationships/image" Target="../media/image34.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5"/>
            <a:stretch>
              <a:fillRect/>
            </a:stretch>
          </a:blipFill>
        </p:spPr>
        <p:txBody>
          <a:bodyPr/>
          <a:lstStyle/>
          <a:p>
            <a:endParaRPr lang="en-GB" dirty="0"/>
          </a:p>
        </p:txBody>
      </p:sp>
      <p:sp>
        <p:nvSpPr>
          <p:cNvPr id="9" name="Freeform 9"/>
          <p:cNvSpPr/>
          <p:nvPr/>
        </p:nvSpPr>
        <p:spPr>
          <a:xfrm>
            <a:off x="10106190" y="3188211"/>
            <a:ext cx="7613059" cy="5628136"/>
          </a:xfrm>
          <a:custGeom>
            <a:avLst/>
            <a:gdLst/>
            <a:ahLst/>
            <a:cxnLst/>
            <a:rect l="l" t="t" r="r" b="b"/>
            <a:pathLst>
              <a:path w="7613059" h="5628136">
                <a:moveTo>
                  <a:pt x="0" y="0"/>
                </a:moveTo>
                <a:lnTo>
                  <a:pt x="7613059" y="0"/>
                </a:lnTo>
                <a:lnTo>
                  <a:pt x="7613059" y="5628136"/>
                </a:lnTo>
                <a:lnTo>
                  <a:pt x="0" y="5628136"/>
                </a:lnTo>
                <a:lnTo>
                  <a:pt x="0" y="0"/>
                </a:lnTo>
                <a:close/>
              </a:path>
            </a:pathLst>
          </a:custGeom>
          <a:blipFill>
            <a:blip r:embed="rId6"/>
            <a:stretch>
              <a:fillRect/>
            </a:stretch>
          </a:blipFill>
        </p:spPr>
        <p:txBody>
          <a:bodyPr/>
          <a:lstStyle/>
          <a:p>
            <a:endParaRPr lang="en-GB"/>
          </a:p>
        </p:txBody>
      </p:sp>
      <p:sp>
        <p:nvSpPr>
          <p:cNvPr id="10" name="TextBox 10"/>
          <p:cNvSpPr txBox="1"/>
          <p:nvPr/>
        </p:nvSpPr>
        <p:spPr>
          <a:xfrm>
            <a:off x="1469816" y="124016"/>
            <a:ext cx="15239765" cy="2871062"/>
          </a:xfrm>
          <a:prstGeom prst="rect">
            <a:avLst/>
          </a:prstGeom>
        </p:spPr>
        <p:txBody>
          <a:bodyPr lIns="0" tIns="0" rIns="0" bIns="0" rtlCol="0" anchor="t">
            <a:spAutoFit/>
          </a:bodyPr>
          <a:lstStyle/>
          <a:p>
            <a:pPr algn="ctr">
              <a:lnSpc>
                <a:spcPts val="7652"/>
              </a:lnSpc>
            </a:pPr>
            <a:r>
              <a:rPr lang="en-US" sz="5466" b="1" u="sng">
                <a:solidFill>
                  <a:srgbClr val="004AAD"/>
                </a:solidFill>
                <a:latin typeface="League Spartan"/>
                <a:ea typeface="League Spartan"/>
                <a:cs typeface="League Spartan"/>
                <a:sym typeface="League Spartan"/>
              </a:rPr>
              <a:t>COMPONENT 2: PRESENTATION – CARE PLAN FOR A PATIENT WITH TYPE 2 DIABETES MELLITUS</a:t>
            </a:r>
          </a:p>
        </p:txBody>
      </p:sp>
      <p:sp>
        <p:nvSpPr>
          <p:cNvPr id="11" name="TextBox 11"/>
          <p:cNvSpPr txBox="1"/>
          <p:nvPr/>
        </p:nvSpPr>
        <p:spPr>
          <a:xfrm>
            <a:off x="160238" y="3062230"/>
            <a:ext cx="7735094" cy="1109345"/>
          </a:xfrm>
          <a:prstGeom prst="rect">
            <a:avLst/>
          </a:prstGeom>
        </p:spPr>
        <p:txBody>
          <a:bodyPr lIns="0" tIns="0" rIns="0" bIns="0" rtlCol="0" anchor="t">
            <a:spAutoFit/>
          </a:bodyPr>
          <a:lstStyle/>
          <a:p>
            <a:pPr algn="just">
              <a:lnSpc>
                <a:spcPts val="4480"/>
              </a:lnSpc>
              <a:spcBef>
                <a:spcPct val="0"/>
              </a:spcBef>
            </a:pPr>
            <a:r>
              <a:rPr lang="en-US" sz="3200" dirty="0">
                <a:solidFill>
                  <a:srgbClr val="004AAD"/>
                </a:solidFill>
                <a:latin typeface="Archivo Black"/>
                <a:ea typeface="Archivo Black"/>
                <a:cs typeface="Archivo Black"/>
                <a:sym typeface="Archivo Black"/>
              </a:rPr>
              <a:t>Module: Introduction to Physiology</a:t>
            </a:r>
          </a:p>
          <a:p>
            <a:pPr algn="just">
              <a:lnSpc>
                <a:spcPts val="4480"/>
              </a:lnSpc>
              <a:spcBef>
                <a:spcPct val="0"/>
              </a:spcBef>
            </a:pPr>
            <a:r>
              <a:rPr lang="en-US" sz="3200" dirty="0">
                <a:solidFill>
                  <a:srgbClr val="004AAD"/>
                </a:solidFill>
                <a:latin typeface="Archivo Black"/>
                <a:ea typeface="Archivo Black"/>
                <a:cs typeface="Archivo Black"/>
                <a:sym typeface="Archivo Black"/>
              </a:rPr>
              <a:t>Module Code: BMHP5023</a:t>
            </a:r>
          </a:p>
        </p:txBody>
      </p:sp>
      <p:sp>
        <p:nvSpPr>
          <p:cNvPr id="12" name="TextBox 12"/>
          <p:cNvSpPr txBox="1"/>
          <p:nvPr/>
        </p:nvSpPr>
        <p:spPr>
          <a:xfrm>
            <a:off x="160376" y="4238249"/>
            <a:ext cx="7734956" cy="1123962"/>
          </a:xfrm>
          <a:prstGeom prst="rect">
            <a:avLst/>
          </a:prstGeom>
        </p:spPr>
        <p:txBody>
          <a:bodyPr wrap="square" lIns="0" tIns="0" rIns="0" bIns="0" rtlCol="0" anchor="t">
            <a:spAutoFit/>
          </a:bodyPr>
          <a:lstStyle/>
          <a:p>
            <a:pPr algn="just">
              <a:lnSpc>
                <a:spcPts val="4480"/>
              </a:lnSpc>
              <a:spcBef>
                <a:spcPct val="0"/>
              </a:spcBef>
            </a:pPr>
            <a:r>
              <a:rPr lang="en-US" sz="3200" dirty="0">
                <a:solidFill>
                  <a:srgbClr val="004AAD"/>
                </a:solidFill>
                <a:latin typeface="Archivo Black"/>
                <a:ea typeface="Archivo Black"/>
                <a:cs typeface="Archivo Black"/>
                <a:sym typeface="Archivo Black"/>
              </a:rPr>
              <a:t>Name: tazeem </a:t>
            </a:r>
            <a:r>
              <a:rPr lang="en-US" sz="3200" dirty="0" err="1">
                <a:solidFill>
                  <a:srgbClr val="004AAD"/>
                </a:solidFill>
                <a:latin typeface="Archivo Black"/>
                <a:ea typeface="Archivo Black"/>
                <a:cs typeface="Archivo Black"/>
                <a:sym typeface="Archivo Black"/>
              </a:rPr>
              <a:t>akhter</a:t>
            </a:r>
            <a:endParaRPr lang="en-US" sz="3200" dirty="0">
              <a:solidFill>
                <a:srgbClr val="004AAD"/>
              </a:solidFill>
              <a:latin typeface="Archivo Black"/>
              <a:ea typeface="Archivo Black"/>
              <a:cs typeface="Archivo Black"/>
              <a:sym typeface="Archivo Black"/>
            </a:endParaRPr>
          </a:p>
          <a:p>
            <a:pPr algn="just">
              <a:lnSpc>
                <a:spcPts val="4480"/>
              </a:lnSpc>
              <a:spcBef>
                <a:spcPct val="0"/>
              </a:spcBef>
            </a:pPr>
            <a:r>
              <a:rPr lang="en-US" sz="3200" dirty="0">
                <a:solidFill>
                  <a:srgbClr val="004AAD"/>
                </a:solidFill>
                <a:latin typeface="Archivo Black"/>
                <a:ea typeface="Archivo Black"/>
                <a:cs typeface="Archivo Black"/>
                <a:sym typeface="Archivo Black"/>
              </a:rPr>
              <a:t>Student ID: 2333384</a:t>
            </a:r>
          </a:p>
        </p:txBody>
      </p:sp>
      <p:sp>
        <p:nvSpPr>
          <p:cNvPr id="13" name="TextBox 13"/>
          <p:cNvSpPr txBox="1"/>
          <p:nvPr/>
        </p:nvSpPr>
        <p:spPr>
          <a:xfrm>
            <a:off x="160238" y="5414269"/>
            <a:ext cx="7735094" cy="546881"/>
          </a:xfrm>
          <a:prstGeom prst="rect">
            <a:avLst/>
          </a:prstGeom>
        </p:spPr>
        <p:txBody>
          <a:bodyPr lIns="0" tIns="0" rIns="0" bIns="0" rtlCol="0" anchor="t">
            <a:spAutoFit/>
          </a:bodyPr>
          <a:lstStyle/>
          <a:p>
            <a:pPr algn="just">
              <a:lnSpc>
                <a:spcPts val="4480"/>
              </a:lnSpc>
              <a:spcBef>
                <a:spcPct val="0"/>
              </a:spcBef>
            </a:pPr>
            <a:r>
              <a:rPr lang="en-US" sz="3200" dirty="0">
                <a:solidFill>
                  <a:srgbClr val="004AAD"/>
                </a:solidFill>
                <a:latin typeface="Archivo Black"/>
                <a:ea typeface="Archivo Black"/>
                <a:cs typeface="Archivo Black"/>
                <a:sym typeface="Archivo Black"/>
              </a:rPr>
              <a:t>Lecturer: Robert </a:t>
            </a:r>
            <a:r>
              <a:rPr lang="en-US" sz="3200" dirty="0" err="1">
                <a:solidFill>
                  <a:srgbClr val="004AAD"/>
                </a:solidFill>
                <a:latin typeface="Archivo Black"/>
                <a:ea typeface="Archivo Black"/>
                <a:cs typeface="Archivo Black"/>
                <a:sym typeface="Archivo Black"/>
              </a:rPr>
              <a:t>Nartowski</a:t>
            </a:r>
            <a:endParaRPr lang="en-US" sz="3200" dirty="0">
              <a:solidFill>
                <a:srgbClr val="004AAD"/>
              </a:solidFill>
              <a:latin typeface="Archivo Black"/>
              <a:ea typeface="Archivo Black"/>
              <a:cs typeface="Archivo Black"/>
              <a:sym typeface="Archivo Black"/>
            </a:endParaRPr>
          </a:p>
        </p:txBody>
      </p:sp>
      <p:sp>
        <p:nvSpPr>
          <p:cNvPr id="14" name="TextBox 14"/>
          <p:cNvSpPr txBox="1"/>
          <p:nvPr/>
        </p:nvSpPr>
        <p:spPr>
          <a:xfrm>
            <a:off x="160238" y="6590289"/>
            <a:ext cx="8539628" cy="547370"/>
          </a:xfrm>
          <a:prstGeom prst="rect">
            <a:avLst/>
          </a:prstGeom>
        </p:spPr>
        <p:txBody>
          <a:bodyPr lIns="0" tIns="0" rIns="0" bIns="0" rtlCol="0" anchor="t">
            <a:spAutoFit/>
          </a:bodyPr>
          <a:lstStyle/>
          <a:p>
            <a:pPr algn="ctr">
              <a:lnSpc>
                <a:spcPts val="4480"/>
              </a:lnSpc>
              <a:spcBef>
                <a:spcPct val="0"/>
              </a:spcBef>
            </a:pPr>
            <a:r>
              <a:rPr lang="en-US" sz="3200" dirty="0">
                <a:solidFill>
                  <a:srgbClr val="004AAD"/>
                </a:solidFill>
                <a:latin typeface="Archivo Black"/>
                <a:ea typeface="Archivo Black"/>
                <a:cs typeface="Archivo Black"/>
                <a:sym typeface="Archivo Black"/>
              </a:rPr>
              <a:t>University of Wales Trinity Saint David</a:t>
            </a:r>
          </a:p>
        </p:txBody>
      </p:sp>
      <p:pic>
        <p:nvPicPr>
          <p:cNvPr id="17" name="Video 16">
            <a:hlinkClick r:id="" action="ppaction://media"/>
            <a:extLst>
              <a:ext uri="{FF2B5EF4-FFF2-40B4-BE49-F238E27FC236}">
                <a16:creationId xmlns:a16="http://schemas.microsoft.com/office/drawing/2014/main" id="{49CE2EEA-777D-B926-33D4-EFB7AF3D57E1}"/>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11128"/>
    </mc:Choice>
    <mc:Fallback>
      <p:transition spd="slow" advTm="111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7"/>
                </p:tgtEl>
              </p:cMediaNode>
            </p:video>
            <p:seq concurrent="1" nextAc="seek">
              <p:cTn id="8" restart="whenNotActive" fill="hold" evtFilter="cancelBubble" nodeType="interactiveSeq">
                <p:stCondLst>
                  <p:cond evt="onClick" delay="0">
                    <p:tgtEl>
                      <p:spTgt spid="1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7"/>
                                        </p:tgtEl>
                                      </p:cBhvr>
                                    </p:cmd>
                                  </p:childTnLst>
                                </p:cTn>
                              </p:par>
                            </p:childTnLst>
                          </p:cTn>
                        </p:par>
                      </p:childTnLst>
                    </p:cTn>
                  </p:par>
                </p:childTnLst>
              </p:cTn>
              <p:nextCondLst>
                <p:cond evt="onClick" delay="0">
                  <p:tgtEl>
                    <p:spTgt spid="17"/>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5"/>
            <a:stretch>
              <a:fillRect/>
            </a:stretch>
          </a:blipFill>
        </p:spPr>
        <p:txBody>
          <a:bodyPr/>
          <a:lstStyle/>
          <a:p>
            <a:endParaRPr lang="en-GB"/>
          </a:p>
        </p:txBody>
      </p:sp>
      <p:grpSp>
        <p:nvGrpSpPr>
          <p:cNvPr id="3" name="Group 3"/>
          <p:cNvGrpSpPr/>
          <p:nvPr/>
        </p:nvGrpSpPr>
        <p:grpSpPr>
          <a:xfrm>
            <a:off x="5017626" y="-1"/>
            <a:ext cx="9384174" cy="1797577"/>
            <a:chOff x="0" y="0"/>
            <a:chExt cx="2501553" cy="2783284"/>
          </a:xfrm>
        </p:grpSpPr>
        <p:sp>
          <p:nvSpPr>
            <p:cNvPr id="4" name="Freeform 4"/>
            <p:cNvSpPr/>
            <p:nvPr/>
          </p:nvSpPr>
          <p:spPr>
            <a:xfrm>
              <a:off x="0" y="0"/>
              <a:ext cx="2501553" cy="2783284"/>
            </a:xfrm>
            <a:custGeom>
              <a:avLst/>
              <a:gdLst/>
              <a:ahLst/>
              <a:cxnLst/>
              <a:rect l="l" t="t" r="r" b="b"/>
              <a:pathLst>
                <a:path w="2501553" h="2783284">
                  <a:moveTo>
                    <a:pt x="0" y="0"/>
                  </a:moveTo>
                  <a:lnTo>
                    <a:pt x="2501553" y="0"/>
                  </a:lnTo>
                  <a:lnTo>
                    <a:pt x="2501553" y="2783284"/>
                  </a:lnTo>
                  <a:lnTo>
                    <a:pt x="0" y="2783284"/>
                  </a:lnTo>
                  <a:close/>
                </a:path>
              </a:pathLst>
            </a:custGeom>
            <a:solidFill>
              <a:srgbClr val="004AAD"/>
            </a:solidFill>
          </p:spPr>
          <p:txBody>
            <a:bodyPr/>
            <a:lstStyle/>
            <a:p>
              <a:endParaRPr lang="en-GB"/>
            </a:p>
          </p:txBody>
        </p:sp>
        <p:sp>
          <p:nvSpPr>
            <p:cNvPr id="5" name="TextBox 5"/>
            <p:cNvSpPr txBox="1"/>
            <p:nvPr/>
          </p:nvSpPr>
          <p:spPr>
            <a:xfrm>
              <a:off x="0" y="-47625"/>
              <a:ext cx="2501553" cy="2830909"/>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4187519" y="1797578"/>
            <a:ext cx="4160962" cy="5246163"/>
            <a:chOff x="0" y="0"/>
            <a:chExt cx="2159924" cy="1381705"/>
          </a:xfrm>
        </p:grpSpPr>
        <p:sp>
          <p:nvSpPr>
            <p:cNvPr id="7" name="Freeform 7"/>
            <p:cNvSpPr/>
            <p:nvPr/>
          </p:nvSpPr>
          <p:spPr>
            <a:xfrm>
              <a:off x="0" y="0"/>
              <a:ext cx="2159924" cy="1381705"/>
            </a:xfrm>
            <a:custGeom>
              <a:avLst/>
              <a:gdLst/>
              <a:ahLst/>
              <a:cxnLst/>
              <a:rect l="l" t="t" r="r" b="b"/>
              <a:pathLst>
                <a:path w="2159924" h="1381705">
                  <a:moveTo>
                    <a:pt x="0" y="0"/>
                  </a:moveTo>
                  <a:lnTo>
                    <a:pt x="2159924" y="0"/>
                  </a:lnTo>
                  <a:lnTo>
                    <a:pt x="2159924" y="1381705"/>
                  </a:lnTo>
                  <a:lnTo>
                    <a:pt x="0" y="1381705"/>
                  </a:lnTo>
                  <a:close/>
                </a:path>
              </a:pathLst>
            </a:custGeom>
            <a:solidFill>
              <a:srgbClr val="004AAD"/>
            </a:solidFill>
          </p:spPr>
          <p:txBody>
            <a:bodyPr/>
            <a:lstStyle/>
            <a:p>
              <a:endParaRPr lang="en-GB"/>
            </a:p>
          </p:txBody>
        </p:sp>
        <p:sp>
          <p:nvSpPr>
            <p:cNvPr id="8" name="TextBox 8"/>
            <p:cNvSpPr txBox="1"/>
            <p:nvPr/>
          </p:nvSpPr>
          <p:spPr>
            <a:xfrm>
              <a:off x="0" y="-47625"/>
              <a:ext cx="2159924" cy="1429330"/>
            </a:xfrm>
            <a:prstGeom prst="rect">
              <a:avLst/>
            </a:prstGeom>
          </p:spPr>
          <p:txBody>
            <a:bodyPr lIns="50800" tIns="50800" rIns="50800" bIns="50800" rtlCol="0" anchor="ctr"/>
            <a:lstStyle/>
            <a:p>
              <a:pPr algn="ctr">
                <a:lnSpc>
                  <a:spcPts val="2659"/>
                </a:lnSpc>
              </a:pPr>
              <a:endParaRPr/>
            </a:p>
          </p:txBody>
        </p:sp>
      </p:grpSp>
      <p:sp>
        <p:nvSpPr>
          <p:cNvPr id="9" name="Freeform 9"/>
          <p:cNvSpPr/>
          <p:nvPr/>
        </p:nvSpPr>
        <p:spPr>
          <a:xfrm>
            <a:off x="14515709" y="6896100"/>
            <a:ext cx="3772291" cy="3188725"/>
          </a:xfrm>
          <a:custGeom>
            <a:avLst/>
            <a:gdLst/>
            <a:ahLst/>
            <a:cxnLst/>
            <a:rect l="l" t="t" r="r" b="b"/>
            <a:pathLst>
              <a:path w="1719825" h="2831535">
                <a:moveTo>
                  <a:pt x="0" y="0"/>
                </a:moveTo>
                <a:lnTo>
                  <a:pt x="1719825" y="0"/>
                </a:lnTo>
                <a:lnTo>
                  <a:pt x="1719825" y="2831535"/>
                </a:lnTo>
                <a:lnTo>
                  <a:pt x="0" y="2831535"/>
                </a:lnTo>
                <a:lnTo>
                  <a:pt x="0" y="0"/>
                </a:lnTo>
                <a:close/>
              </a:path>
            </a:pathLst>
          </a:custGeom>
          <a:blipFill>
            <a:blip r:embed="rId6"/>
            <a:stretch>
              <a:fillRect/>
            </a:stretch>
          </a:blipFill>
        </p:spPr>
        <p:txBody>
          <a:bodyPr/>
          <a:lstStyle/>
          <a:p>
            <a:endParaRPr lang="en-GB"/>
          </a:p>
        </p:txBody>
      </p:sp>
      <p:sp>
        <p:nvSpPr>
          <p:cNvPr id="10" name="TextBox 10"/>
          <p:cNvSpPr txBox="1"/>
          <p:nvPr/>
        </p:nvSpPr>
        <p:spPr>
          <a:xfrm>
            <a:off x="5017626" y="174097"/>
            <a:ext cx="9498083" cy="1623480"/>
          </a:xfrm>
          <a:prstGeom prst="rect">
            <a:avLst/>
          </a:prstGeom>
        </p:spPr>
        <p:txBody>
          <a:bodyPr lIns="0" tIns="0" rIns="0" bIns="0" rtlCol="0" anchor="t">
            <a:spAutoFit/>
          </a:bodyPr>
          <a:lstStyle/>
          <a:p>
            <a:pPr algn="ctr">
              <a:lnSpc>
                <a:spcPts val="6591"/>
              </a:lnSpc>
            </a:pPr>
            <a:r>
              <a:rPr lang="en-US" sz="4708" b="1" dirty="0">
                <a:solidFill>
                  <a:srgbClr val="FFFFFF"/>
                </a:solidFill>
                <a:latin typeface="League Spartan"/>
                <a:ea typeface="League Spartan"/>
                <a:cs typeface="League Spartan"/>
                <a:sym typeface="League Spartan"/>
              </a:rPr>
              <a:t>INTRODUCTION TO THE CASE STUDY</a:t>
            </a:r>
          </a:p>
        </p:txBody>
      </p:sp>
      <p:sp>
        <p:nvSpPr>
          <p:cNvPr id="11" name="TextBox 11"/>
          <p:cNvSpPr txBox="1"/>
          <p:nvPr/>
        </p:nvSpPr>
        <p:spPr>
          <a:xfrm>
            <a:off x="0" y="2008838"/>
            <a:ext cx="5017626" cy="639445"/>
          </a:xfrm>
          <a:prstGeom prst="rect">
            <a:avLst/>
          </a:prstGeom>
        </p:spPr>
        <p:txBody>
          <a:bodyPr lIns="0" tIns="0" rIns="0" bIns="0" rtlCol="0" anchor="t">
            <a:spAutoFit/>
          </a:bodyPr>
          <a:lstStyle/>
          <a:p>
            <a:pPr algn="ctr">
              <a:lnSpc>
                <a:spcPts val="5179"/>
              </a:lnSpc>
              <a:spcBef>
                <a:spcPct val="0"/>
              </a:spcBef>
            </a:pPr>
            <a:r>
              <a:rPr lang="en-US" sz="3699" u="sng">
                <a:solidFill>
                  <a:srgbClr val="004AAD"/>
                </a:solidFill>
                <a:latin typeface="Archivo Black"/>
                <a:ea typeface="Archivo Black"/>
                <a:cs typeface="Archivo Black"/>
                <a:sym typeface="Archivo Black"/>
              </a:rPr>
              <a:t>Patient Overview</a:t>
            </a:r>
          </a:p>
        </p:txBody>
      </p:sp>
      <p:sp>
        <p:nvSpPr>
          <p:cNvPr id="12" name="TextBox 12"/>
          <p:cNvSpPr txBox="1"/>
          <p:nvPr/>
        </p:nvSpPr>
        <p:spPr>
          <a:xfrm>
            <a:off x="697904" y="2581608"/>
            <a:ext cx="13260136" cy="2101215"/>
          </a:xfrm>
          <a:prstGeom prst="rect">
            <a:avLst/>
          </a:prstGeom>
        </p:spPr>
        <p:txBody>
          <a:bodyPr lIns="0" tIns="0" rIns="0" bIns="0" rtlCol="0" anchor="t">
            <a:spAutoFit/>
          </a:bodyPr>
          <a:lstStyle/>
          <a:p>
            <a:pPr algn="just">
              <a:lnSpc>
                <a:spcPts val="3359"/>
              </a:lnSpc>
              <a:spcBef>
                <a:spcPct val="0"/>
              </a:spcBef>
            </a:pPr>
            <a:r>
              <a:rPr lang="en-US" sz="2399" dirty="0">
                <a:solidFill>
                  <a:srgbClr val="004AAD"/>
                </a:solidFill>
                <a:latin typeface="Poppins"/>
                <a:ea typeface="Poppins"/>
                <a:cs typeface="Poppins"/>
                <a:sym typeface="Poppins"/>
              </a:rPr>
              <a:t>Mr. Ahmed is a 55-year-old office worker recently diagnosed with Type 2 Diabetes Mellitus.</a:t>
            </a:r>
          </a:p>
          <a:p>
            <a:pPr algn="just">
              <a:lnSpc>
                <a:spcPts val="3359"/>
              </a:lnSpc>
              <a:spcBef>
                <a:spcPct val="0"/>
              </a:spcBef>
            </a:pPr>
            <a:r>
              <a:rPr lang="en-US" sz="2399" dirty="0">
                <a:solidFill>
                  <a:srgbClr val="004AAD"/>
                </a:solidFill>
                <a:latin typeface="Poppins"/>
                <a:ea typeface="Poppins"/>
                <a:cs typeface="Poppins"/>
                <a:sym typeface="Poppins"/>
              </a:rPr>
              <a:t>He leads a sedentary lifestyle and often relies on processed foods due to long working hours.</a:t>
            </a:r>
          </a:p>
          <a:p>
            <a:pPr algn="just">
              <a:lnSpc>
                <a:spcPts val="3359"/>
              </a:lnSpc>
              <a:spcBef>
                <a:spcPct val="0"/>
              </a:spcBef>
            </a:pPr>
            <a:r>
              <a:rPr lang="en-US" sz="2399" dirty="0">
                <a:solidFill>
                  <a:srgbClr val="004AAD"/>
                </a:solidFill>
                <a:latin typeface="Poppins"/>
                <a:ea typeface="Poppins"/>
                <a:cs typeface="Poppins"/>
                <a:sym typeface="Poppins"/>
              </a:rPr>
              <a:t>He lives alone and has a family history of diabetes.</a:t>
            </a:r>
          </a:p>
        </p:txBody>
      </p:sp>
      <p:sp>
        <p:nvSpPr>
          <p:cNvPr id="13" name="TextBox 13"/>
          <p:cNvSpPr txBox="1"/>
          <p:nvPr/>
        </p:nvSpPr>
        <p:spPr>
          <a:xfrm>
            <a:off x="14515709" y="1849453"/>
            <a:ext cx="3772291" cy="798830"/>
          </a:xfrm>
          <a:prstGeom prst="rect">
            <a:avLst/>
          </a:prstGeom>
        </p:spPr>
        <p:txBody>
          <a:bodyPr lIns="0" tIns="0" rIns="0" bIns="0" rtlCol="0" anchor="t">
            <a:spAutoFit/>
          </a:bodyPr>
          <a:lstStyle/>
          <a:p>
            <a:pPr algn="ctr">
              <a:lnSpc>
                <a:spcPts val="3219"/>
              </a:lnSpc>
              <a:spcBef>
                <a:spcPct val="0"/>
              </a:spcBef>
            </a:pPr>
            <a:r>
              <a:rPr lang="en-US" sz="2299">
                <a:solidFill>
                  <a:srgbClr val="FFFFFF"/>
                </a:solidFill>
                <a:latin typeface="Archivo Black"/>
                <a:ea typeface="Archivo Black"/>
                <a:cs typeface="Archivo Black"/>
                <a:sym typeface="Archivo Black"/>
              </a:rPr>
              <a:t>Demographic and Lifestyle Factors</a:t>
            </a:r>
          </a:p>
        </p:txBody>
      </p:sp>
      <p:sp>
        <p:nvSpPr>
          <p:cNvPr id="14" name="TextBox 14"/>
          <p:cNvSpPr txBox="1"/>
          <p:nvPr/>
        </p:nvSpPr>
        <p:spPr>
          <a:xfrm>
            <a:off x="14187518" y="2813899"/>
            <a:ext cx="3931484" cy="3558134"/>
          </a:xfrm>
          <a:prstGeom prst="rect">
            <a:avLst/>
          </a:prstGeom>
        </p:spPr>
        <p:txBody>
          <a:bodyPr lIns="0" tIns="0" rIns="0" bIns="0" rtlCol="0" anchor="t">
            <a:spAutoFit/>
          </a:bodyPr>
          <a:lstStyle/>
          <a:p>
            <a:pPr marL="434702" lvl="1" indent="-217351" algn="just">
              <a:lnSpc>
                <a:spcPts val="2818"/>
              </a:lnSpc>
              <a:buFont typeface="Arial"/>
              <a:buChar char="•"/>
            </a:pPr>
            <a:r>
              <a:rPr lang="en-US" sz="2013">
                <a:solidFill>
                  <a:srgbClr val="FFFFFF"/>
                </a:solidFill>
                <a:latin typeface="Archivo Black"/>
                <a:ea typeface="Archivo Black"/>
                <a:cs typeface="Archivo Black"/>
                <a:sym typeface="Archivo Black"/>
              </a:rPr>
              <a:t>Age: 55 years</a:t>
            </a:r>
          </a:p>
          <a:p>
            <a:pPr marL="434702" lvl="1" indent="-217351" algn="just">
              <a:lnSpc>
                <a:spcPts val="2818"/>
              </a:lnSpc>
              <a:buFont typeface="Arial"/>
              <a:buChar char="•"/>
            </a:pPr>
            <a:r>
              <a:rPr lang="en-US" sz="2013">
                <a:solidFill>
                  <a:srgbClr val="FFFFFF"/>
                </a:solidFill>
                <a:latin typeface="Archivo Black"/>
                <a:ea typeface="Archivo Black"/>
                <a:cs typeface="Archivo Black"/>
                <a:sym typeface="Archivo Black"/>
              </a:rPr>
              <a:t>Gender: Male</a:t>
            </a:r>
          </a:p>
          <a:p>
            <a:pPr marL="434702" lvl="1" indent="-217351" algn="just">
              <a:lnSpc>
                <a:spcPts val="2818"/>
              </a:lnSpc>
              <a:buFont typeface="Arial"/>
              <a:buChar char="•"/>
            </a:pPr>
            <a:r>
              <a:rPr lang="en-US" sz="2013">
                <a:solidFill>
                  <a:srgbClr val="FFFFFF"/>
                </a:solidFill>
                <a:latin typeface="Archivo Black"/>
                <a:ea typeface="Archivo Black"/>
                <a:cs typeface="Archivo Black"/>
                <a:sym typeface="Archivo Black"/>
              </a:rPr>
              <a:t>Ethnicity: South Asian background (higher risk group)</a:t>
            </a:r>
          </a:p>
          <a:p>
            <a:pPr marL="434702" lvl="1" indent="-217351" algn="just">
              <a:lnSpc>
                <a:spcPts val="2818"/>
              </a:lnSpc>
              <a:buFont typeface="Arial"/>
              <a:buChar char="•"/>
            </a:pPr>
            <a:r>
              <a:rPr lang="en-US" sz="2013">
                <a:solidFill>
                  <a:srgbClr val="FFFFFF"/>
                </a:solidFill>
                <a:latin typeface="Archivo Black"/>
                <a:ea typeface="Archivo Black"/>
                <a:cs typeface="Archivo Black"/>
                <a:sym typeface="Archivo Black"/>
              </a:rPr>
              <a:t>Physical Activity: Low (office-based work)</a:t>
            </a:r>
          </a:p>
          <a:p>
            <a:pPr marL="434702" lvl="1" indent="-217351" algn="just">
              <a:lnSpc>
                <a:spcPts val="2818"/>
              </a:lnSpc>
              <a:buFont typeface="Arial"/>
              <a:buChar char="•"/>
            </a:pPr>
            <a:r>
              <a:rPr lang="en-US" sz="2013">
                <a:solidFill>
                  <a:srgbClr val="FFFFFF"/>
                </a:solidFill>
                <a:latin typeface="Archivo Black"/>
                <a:ea typeface="Archivo Black"/>
                <a:cs typeface="Archivo Black"/>
                <a:sym typeface="Archivo Black"/>
              </a:rPr>
              <a:t>Diet: High in refined carbohydrates and sugars</a:t>
            </a:r>
          </a:p>
        </p:txBody>
      </p:sp>
      <p:sp>
        <p:nvSpPr>
          <p:cNvPr id="15" name="TextBox 15"/>
          <p:cNvSpPr txBox="1"/>
          <p:nvPr/>
        </p:nvSpPr>
        <p:spPr>
          <a:xfrm>
            <a:off x="-621440" y="4606623"/>
            <a:ext cx="5639065" cy="639445"/>
          </a:xfrm>
          <a:prstGeom prst="rect">
            <a:avLst/>
          </a:prstGeom>
        </p:spPr>
        <p:txBody>
          <a:bodyPr lIns="0" tIns="0" rIns="0" bIns="0" rtlCol="0" anchor="t">
            <a:spAutoFit/>
          </a:bodyPr>
          <a:lstStyle/>
          <a:p>
            <a:pPr algn="ctr">
              <a:lnSpc>
                <a:spcPts val="5179"/>
              </a:lnSpc>
              <a:spcBef>
                <a:spcPct val="0"/>
              </a:spcBef>
            </a:pPr>
            <a:r>
              <a:rPr lang="en-US" sz="3699" u="sng">
                <a:solidFill>
                  <a:srgbClr val="004AAD"/>
                </a:solidFill>
                <a:latin typeface="Archivo Black"/>
                <a:ea typeface="Archivo Black"/>
                <a:cs typeface="Archivo Black"/>
                <a:sym typeface="Archivo Black"/>
              </a:rPr>
              <a:t>Health Context</a:t>
            </a:r>
          </a:p>
        </p:txBody>
      </p:sp>
      <p:sp>
        <p:nvSpPr>
          <p:cNvPr id="16" name="TextBox 16"/>
          <p:cNvSpPr txBox="1"/>
          <p:nvPr/>
        </p:nvSpPr>
        <p:spPr>
          <a:xfrm>
            <a:off x="697904" y="5361625"/>
            <a:ext cx="12895648" cy="1682115"/>
          </a:xfrm>
          <a:prstGeom prst="rect">
            <a:avLst/>
          </a:prstGeom>
        </p:spPr>
        <p:txBody>
          <a:bodyPr lIns="0" tIns="0" rIns="0" bIns="0" rtlCol="0" anchor="t">
            <a:spAutoFit/>
          </a:bodyPr>
          <a:lstStyle/>
          <a:p>
            <a:pPr algn="l">
              <a:lnSpc>
                <a:spcPts val="3359"/>
              </a:lnSpc>
              <a:spcBef>
                <a:spcPct val="0"/>
              </a:spcBef>
            </a:pPr>
            <a:r>
              <a:rPr lang="en-US" sz="2400">
                <a:solidFill>
                  <a:srgbClr val="004AAD"/>
                </a:solidFill>
                <a:latin typeface="Poppins"/>
                <a:ea typeface="Poppins"/>
                <a:cs typeface="Poppins"/>
                <a:sym typeface="Poppins"/>
              </a:rPr>
              <a:t>One of the prevalent chronic conditions in the UK is Type 2 Diabetes which has impacted more than 4.4 million individuals (Pearson-Stuttard et al., 2022).</a:t>
            </a:r>
          </a:p>
          <a:p>
            <a:pPr algn="l">
              <a:lnSpc>
                <a:spcPts val="3359"/>
              </a:lnSpc>
              <a:spcBef>
                <a:spcPct val="0"/>
              </a:spcBef>
            </a:pPr>
            <a:r>
              <a:rPr lang="en-US" sz="2400">
                <a:solidFill>
                  <a:srgbClr val="004AAD"/>
                </a:solidFill>
                <a:latin typeface="Poppins"/>
                <a:ea typeface="Poppins"/>
                <a:cs typeface="Poppins"/>
                <a:sym typeface="Poppins"/>
              </a:rPr>
              <a:t>It mainly attacks the endocrine system and is associated with lifestyle alterations like diet and lack of activity.</a:t>
            </a:r>
          </a:p>
        </p:txBody>
      </p:sp>
      <p:sp>
        <p:nvSpPr>
          <p:cNvPr id="17" name="TextBox 17"/>
          <p:cNvSpPr txBox="1"/>
          <p:nvPr/>
        </p:nvSpPr>
        <p:spPr>
          <a:xfrm>
            <a:off x="0" y="7148515"/>
            <a:ext cx="5464702" cy="639445"/>
          </a:xfrm>
          <a:prstGeom prst="rect">
            <a:avLst/>
          </a:prstGeom>
        </p:spPr>
        <p:txBody>
          <a:bodyPr lIns="0" tIns="0" rIns="0" bIns="0" rtlCol="0" anchor="t">
            <a:spAutoFit/>
          </a:bodyPr>
          <a:lstStyle/>
          <a:p>
            <a:pPr algn="ctr">
              <a:lnSpc>
                <a:spcPts val="5179"/>
              </a:lnSpc>
              <a:spcBef>
                <a:spcPct val="0"/>
              </a:spcBef>
            </a:pPr>
            <a:r>
              <a:rPr lang="en-US" sz="3699" u="sng">
                <a:solidFill>
                  <a:srgbClr val="004AAD"/>
                </a:solidFill>
                <a:latin typeface="Archivo Black"/>
                <a:ea typeface="Archivo Black"/>
                <a:cs typeface="Archivo Black"/>
                <a:sym typeface="Archivo Black"/>
              </a:rPr>
              <a:t>Care Plan Objective</a:t>
            </a:r>
          </a:p>
        </p:txBody>
      </p:sp>
      <p:sp>
        <p:nvSpPr>
          <p:cNvPr id="18" name="TextBox 18"/>
          <p:cNvSpPr txBox="1"/>
          <p:nvPr/>
        </p:nvSpPr>
        <p:spPr>
          <a:xfrm>
            <a:off x="583165" y="7902260"/>
            <a:ext cx="13489614" cy="843915"/>
          </a:xfrm>
          <a:prstGeom prst="rect">
            <a:avLst/>
          </a:prstGeom>
        </p:spPr>
        <p:txBody>
          <a:bodyPr lIns="0" tIns="0" rIns="0" bIns="0" rtlCol="0" anchor="t">
            <a:spAutoFit/>
          </a:bodyPr>
          <a:lstStyle/>
          <a:p>
            <a:pPr algn="just">
              <a:lnSpc>
                <a:spcPts val="3359"/>
              </a:lnSpc>
              <a:spcBef>
                <a:spcPct val="0"/>
              </a:spcBef>
            </a:pPr>
            <a:r>
              <a:rPr lang="en-US" sz="2400">
                <a:solidFill>
                  <a:srgbClr val="004AAD"/>
                </a:solidFill>
                <a:latin typeface="Poppins"/>
                <a:ea typeface="Poppins"/>
                <a:cs typeface="Poppins"/>
                <a:sym typeface="Poppins"/>
              </a:rPr>
              <a:t>To normalise blood glucose levels, promote sustainable lifestyle change, and avoid long-term complications by providing evidence-based, person-centred care.</a:t>
            </a:r>
          </a:p>
        </p:txBody>
      </p:sp>
      <p:pic>
        <p:nvPicPr>
          <p:cNvPr id="34" name="Video 33">
            <a:hlinkClick r:id="" action="ppaction://media"/>
            <a:extLst>
              <a:ext uri="{FF2B5EF4-FFF2-40B4-BE49-F238E27FC236}">
                <a16:creationId xmlns:a16="http://schemas.microsoft.com/office/drawing/2014/main" id="{62A29A88-53F3-CC72-0559-1293B8CCACE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67161"/>
    </mc:Choice>
    <mc:Fallback>
      <p:transition spd="slow" advTm="671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4"/>
                </p:tgtEl>
              </p:cMediaNode>
            </p:video>
            <p:seq concurrent="1" nextAc="seek">
              <p:cTn id="8" restart="whenNotActive" fill="hold" evtFilter="cancelBubble" nodeType="interactiveSeq">
                <p:stCondLst>
                  <p:cond evt="onClick" delay="0">
                    <p:tgtEl>
                      <p:spTgt spid="3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4"/>
                                        </p:tgtEl>
                                      </p:cBhvr>
                                    </p:cmd>
                                  </p:childTnLst>
                                </p:cTn>
                              </p:par>
                            </p:childTnLst>
                          </p:cTn>
                        </p:par>
                      </p:childTnLst>
                    </p:cTn>
                  </p:par>
                </p:childTnLst>
              </p:cTn>
              <p:nextCondLst>
                <p:cond evt="onClick" delay="0">
                  <p:tgtEl>
                    <p:spTgt spid="34"/>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5"/>
            <a:stretch>
              <a:fillRect/>
            </a:stretch>
          </a:blipFill>
        </p:spPr>
        <p:txBody>
          <a:bodyPr/>
          <a:lstStyle/>
          <a:p>
            <a:endParaRPr lang="en-GB"/>
          </a:p>
        </p:txBody>
      </p:sp>
      <p:grpSp>
        <p:nvGrpSpPr>
          <p:cNvPr id="6" name="Group 6"/>
          <p:cNvGrpSpPr/>
          <p:nvPr/>
        </p:nvGrpSpPr>
        <p:grpSpPr>
          <a:xfrm>
            <a:off x="5017626" y="-1"/>
            <a:ext cx="9498083" cy="1797577"/>
            <a:chOff x="0" y="0"/>
            <a:chExt cx="2501553" cy="2783284"/>
          </a:xfrm>
        </p:grpSpPr>
        <p:sp>
          <p:nvSpPr>
            <p:cNvPr id="7" name="Freeform 7"/>
            <p:cNvSpPr/>
            <p:nvPr/>
          </p:nvSpPr>
          <p:spPr>
            <a:xfrm>
              <a:off x="0" y="0"/>
              <a:ext cx="2501553" cy="2783284"/>
            </a:xfrm>
            <a:custGeom>
              <a:avLst/>
              <a:gdLst/>
              <a:ahLst/>
              <a:cxnLst/>
              <a:rect l="l" t="t" r="r" b="b"/>
              <a:pathLst>
                <a:path w="2501553" h="2783284">
                  <a:moveTo>
                    <a:pt x="0" y="0"/>
                  </a:moveTo>
                  <a:lnTo>
                    <a:pt x="2501553" y="0"/>
                  </a:lnTo>
                  <a:lnTo>
                    <a:pt x="2501553" y="2783284"/>
                  </a:lnTo>
                  <a:lnTo>
                    <a:pt x="0" y="2783284"/>
                  </a:lnTo>
                  <a:close/>
                </a:path>
              </a:pathLst>
            </a:custGeom>
            <a:solidFill>
              <a:srgbClr val="004AAD"/>
            </a:solidFill>
          </p:spPr>
          <p:txBody>
            <a:bodyPr/>
            <a:lstStyle/>
            <a:p>
              <a:endParaRPr lang="en-GB"/>
            </a:p>
          </p:txBody>
        </p:sp>
        <p:sp>
          <p:nvSpPr>
            <p:cNvPr id="8" name="TextBox 8"/>
            <p:cNvSpPr txBox="1"/>
            <p:nvPr/>
          </p:nvSpPr>
          <p:spPr>
            <a:xfrm>
              <a:off x="0" y="-47625"/>
              <a:ext cx="2501553" cy="2830909"/>
            </a:xfrm>
            <a:prstGeom prst="rect">
              <a:avLst/>
            </a:prstGeom>
          </p:spPr>
          <p:txBody>
            <a:bodyPr lIns="50800" tIns="50800" rIns="50800" bIns="50800" rtlCol="0" anchor="ctr"/>
            <a:lstStyle/>
            <a:p>
              <a:pPr algn="ctr">
                <a:lnSpc>
                  <a:spcPts val="2659"/>
                </a:lnSpc>
              </a:pPr>
              <a:endParaRPr/>
            </a:p>
          </p:txBody>
        </p:sp>
      </p:grpSp>
      <p:sp>
        <p:nvSpPr>
          <p:cNvPr id="9" name="Freeform 9"/>
          <p:cNvSpPr/>
          <p:nvPr/>
        </p:nvSpPr>
        <p:spPr>
          <a:xfrm>
            <a:off x="14906234" y="1797577"/>
            <a:ext cx="3381766" cy="6851123"/>
          </a:xfrm>
          <a:custGeom>
            <a:avLst/>
            <a:gdLst/>
            <a:ahLst/>
            <a:cxnLst/>
            <a:rect l="l" t="t" r="r" b="b"/>
            <a:pathLst>
              <a:path w="4114758" h="7306081">
                <a:moveTo>
                  <a:pt x="0" y="0"/>
                </a:moveTo>
                <a:lnTo>
                  <a:pt x="4114758" y="0"/>
                </a:lnTo>
                <a:lnTo>
                  <a:pt x="4114758" y="7306081"/>
                </a:lnTo>
                <a:lnTo>
                  <a:pt x="0" y="7306081"/>
                </a:lnTo>
                <a:lnTo>
                  <a:pt x="0" y="0"/>
                </a:lnTo>
                <a:close/>
              </a:path>
            </a:pathLst>
          </a:custGeom>
          <a:blipFill>
            <a:blip r:embed="rId6"/>
            <a:stretch>
              <a:fillRect l="-18371"/>
            </a:stretch>
          </a:blipFill>
        </p:spPr>
        <p:txBody>
          <a:bodyPr/>
          <a:lstStyle/>
          <a:p>
            <a:endParaRPr lang="en-GB"/>
          </a:p>
        </p:txBody>
      </p:sp>
      <p:sp>
        <p:nvSpPr>
          <p:cNvPr id="10" name="TextBox 10"/>
          <p:cNvSpPr txBox="1"/>
          <p:nvPr/>
        </p:nvSpPr>
        <p:spPr>
          <a:xfrm>
            <a:off x="4835382" y="-104775"/>
            <a:ext cx="9498083" cy="1661287"/>
          </a:xfrm>
          <a:prstGeom prst="rect">
            <a:avLst/>
          </a:prstGeom>
        </p:spPr>
        <p:txBody>
          <a:bodyPr lIns="0" tIns="0" rIns="0" bIns="0" rtlCol="0" anchor="t">
            <a:spAutoFit/>
          </a:bodyPr>
          <a:lstStyle/>
          <a:p>
            <a:pPr algn="ctr">
              <a:lnSpc>
                <a:spcPts val="6607"/>
              </a:lnSpc>
              <a:spcBef>
                <a:spcPct val="0"/>
              </a:spcBef>
            </a:pPr>
            <a:r>
              <a:rPr lang="en-US" sz="4719">
                <a:solidFill>
                  <a:srgbClr val="FFFFFF"/>
                </a:solidFill>
                <a:latin typeface="Archivo Black"/>
                <a:ea typeface="Archivo Black"/>
                <a:cs typeface="Archivo Black"/>
                <a:sym typeface="Archivo Black"/>
              </a:rPr>
              <a:t>THE ENDOCRINE SYSTEM: OVERVIEW</a:t>
            </a:r>
          </a:p>
        </p:txBody>
      </p:sp>
      <p:sp>
        <p:nvSpPr>
          <p:cNvPr id="11" name="TextBox 11"/>
          <p:cNvSpPr txBox="1"/>
          <p:nvPr/>
        </p:nvSpPr>
        <p:spPr>
          <a:xfrm>
            <a:off x="0" y="1778062"/>
            <a:ext cx="8087126" cy="615950"/>
          </a:xfrm>
          <a:prstGeom prst="rect">
            <a:avLst/>
          </a:prstGeom>
        </p:spPr>
        <p:txBody>
          <a:bodyPr lIns="0" tIns="0" rIns="0" bIns="0" rtlCol="0" anchor="t">
            <a:spAutoFit/>
          </a:bodyPr>
          <a:lstStyle/>
          <a:p>
            <a:pPr algn="ctr">
              <a:lnSpc>
                <a:spcPts val="4900"/>
              </a:lnSpc>
              <a:spcBef>
                <a:spcPct val="0"/>
              </a:spcBef>
            </a:pPr>
            <a:r>
              <a:rPr lang="en-US" sz="3500">
                <a:solidFill>
                  <a:srgbClr val="004AAD"/>
                </a:solidFill>
                <a:latin typeface="Archivo Black"/>
                <a:ea typeface="Archivo Black"/>
                <a:cs typeface="Archivo Black"/>
                <a:sym typeface="Archivo Black"/>
              </a:rPr>
              <a:t>What is the Endocrine System?</a:t>
            </a:r>
          </a:p>
        </p:txBody>
      </p:sp>
      <p:sp>
        <p:nvSpPr>
          <p:cNvPr id="12" name="TextBox 12"/>
          <p:cNvSpPr txBox="1"/>
          <p:nvPr/>
        </p:nvSpPr>
        <p:spPr>
          <a:xfrm>
            <a:off x="954773" y="2365437"/>
            <a:ext cx="13951461" cy="2151950"/>
          </a:xfrm>
          <a:prstGeom prst="rect">
            <a:avLst/>
          </a:prstGeom>
        </p:spPr>
        <p:txBody>
          <a:bodyPr lIns="0" tIns="0" rIns="0" bIns="0" rtlCol="0" anchor="t">
            <a:spAutoFit/>
          </a:bodyPr>
          <a:lstStyle/>
          <a:p>
            <a:pPr algn="just">
              <a:lnSpc>
                <a:spcPts val="4238"/>
              </a:lnSpc>
              <a:spcBef>
                <a:spcPct val="0"/>
              </a:spcBef>
            </a:pPr>
            <a:r>
              <a:rPr lang="en-US" sz="3027">
                <a:solidFill>
                  <a:srgbClr val="004AAD"/>
                </a:solidFill>
                <a:latin typeface="Poppins"/>
                <a:ea typeface="Poppins"/>
                <a:cs typeface="Poppins"/>
                <a:sym typeface="Poppins"/>
              </a:rPr>
              <a:t>The endocrine system is a complex of glands producing hormones into the blood stream.</a:t>
            </a:r>
          </a:p>
          <a:p>
            <a:pPr algn="just">
              <a:lnSpc>
                <a:spcPts val="4238"/>
              </a:lnSpc>
              <a:spcBef>
                <a:spcPct val="0"/>
              </a:spcBef>
            </a:pPr>
            <a:r>
              <a:rPr lang="en-US" sz="3027">
                <a:solidFill>
                  <a:srgbClr val="004AAD"/>
                </a:solidFill>
                <a:latin typeface="Poppins"/>
                <a:ea typeface="Poppins"/>
                <a:cs typeface="Poppins"/>
                <a:sym typeface="Poppins"/>
              </a:rPr>
              <a:t>These hormones control metabolism, development, mood and energy balance, and allow the body to be in a state of homeostasis.</a:t>
            </a:r>
          </a:p>
        </p:txBody>
      </p:sp>
      <p:sp>
        <p:nvSpPr>
          <p:cNvPr id="13" name="TextBox 13"/>
          <p:cNvSpPr txBox="1"/>
          <p:nvPr/>
        </p:nvSpPr>
        <p:spPr>
          <a:xfrm>
            <a:off x="206155" y="4527550"/>
            <a:ext cx="5773909" cy="615950"/>
          </a:xfrm>
          <a:prstGeom prst="rect">
            <a:avLst/>
          </a:prstGeom>
        </p:spPr>
        <p:txBody>
          <a:bodyPr lIns="0" tIns="0" rIns="0" bIns="0" rtlCol="0" anchor="t">
            <a:spAutoFit/>
          </a:bodyPr>
          <a:lstStyle/>
          <a:p>
            <a:pPr algn="ctr">
              <a:lnSpc>
                <a:spcPts val="4900"/>
              </a:lnSpc>
              <a:spcBef>
                <a:spcPct val="0"/>
              </a:spcBef>
            </a:pPr>
            <a:r>
              <a:rPr lang="en-US" sz="3500">
                <a:solidFill>
                  <a:srgbClr val="004AAD"/>
                </a:solidFill>
                <a:latin typeface="Archivo Black"/>
                <a:ea typeface="Archivo Black"/>
                <a:cs typeface="Archivo Black"/>
                <a:sym typeface="Archivo Black"/>
              </a:rPr>
              <a:t>Main Endocrine Glands</a:t>
            </a:r>
          </a:p>
        </p:txBody>
      </p:sp>
      <p:sp>
        <p:nvSpPr>
          <p:cNvPr id="14" name="TextBox 14"/>
          <p:cNvSpPr txBox="1"/>
          <p:nvPr/>
        </p:nvSpPr>
        <p:spPr>
          <a:xfrm>
            <a:off x="599351" y="5153025"/>
            <a:ext cx="9763849" cy="2666114"/>
          </a:xfrm>
          <a:prstGeom prst="rect">
            <a:avLst/>
          </a:prstGeom>
        </p:spPr>
        <p:txBody>
          <a:bodyPr wrap="square" lIns="0" tIns="0" rIns="0" bIns="0" rtlCol="0" anchor="t">
            <a:spAutoFit/>
          </a:bodyPr>
          <a:lstStyle/>
          <a:p>
            <a:pPr marL="647700" lvl="1" indent="-323850" algn="l">
              <a:lnSpc>
                <a:spcPts val="4200"/>
              </a:lnSpc>
              <a:buFont typeface="Arial"/>
              <a:buChar char="•"/>
            </a:pPr>
            <a:r>
              <a:rPr lang="en-US" sz="3000" dirty="0">
                <a:solidFill>
                  <a:srgbClr val="004AAD"/>
                </a:solidFill>
                <a:latin typeface="Poppins"/>
                <a:ea typeface="Poppins"/>
                <a:cs typeface="Poppins"/>
                <a:sym typeface="Poppins"/>
              </a:rPr>
              <a:t>Pituitary gland- regulates other glands.</a:t>
            </a:r>
          </a:p>
          <a:p>
            <a:pPr marL="647700" lvl="1" indent="-323850" algn="l">
              <a:lnSpc>
                <a:spcPts val="4200"/>
              </a:lnSpc>
              <a:buFont typeface="Arial"/>
              <a:buChar char="•"/>
            </a:pPr>
            <a:r>
              <a:rPr lang="en-US" sz="3000" dirty="0">
                <a:solidFill>
                  <a:srgbClr val="004AAD"/>
                </a:solidFill>
                <a:latin typeface="Poppins"/>
                <a:ea typeface="Poppins"/>
                <a:cs typeface="Poppins"/>
                <a:sym typeface="Poppins"/>
              </a:rPr>
              <a:t>Thyroid gland- controls metabolism.</a:t>
            </a:r>
          </a:p>
          <a:p>
            <a:pPr marL="647700" lvl="1" indent="-323850" algn="l">
              <a:lnSpc>
                <a:spcPts val="4200"/>
              </a:lnSpc>
              <a:buFont typeface="Arial"/>
              <a:buChar char="•"/>
            </a:pPr>
            <a:r>
              <a:rPr lang="en-US" sz="3000" dirty="0">
                <a:solidFill>
                  <a:srgbClr val="004AAD"/>
                </a:solidFill>
                <a:latin typeface="Poppins"/>
                <a:ea typeface="Poppins"/>
                <a:cs typeface="Poppins"/>
                <a:sym typeface="Poppins"/>
              </a:rPr>
              <a:t>Adrenals glands- regulate stress response.</a:t>
            </a:r>
          </a:p>
          <a:p>
            <a:pPr marL="647700" lvl="1" indent="-323850" algn="l">
              <a:lnSpc>
                <a:spcPts val="4200"/>
              </a:lnSpc>
              <a:buFont typeface="Arial"/>
              <a:buChar char="•"/>
            </a:pPr>
            <a:r>
              <a:rPr lang="en-US" sz="3000" dirty="0">
                <a:solidFill>
                  <a:srgbClr val="004AAD"/>
                </a:solidFill>
                <a:latin typeface="Poppins"/>
                <a:ea typeface="Poppins"/>
                <a:cs typeface="Poppins"/>
                <a:sym typeface="Poppins"/>
              </a:rPr>
              <a:t>Pancreas- regulates the sugar level in blood.</a:t>
            </a:r>
          </a:p>
          <a:p>
            <a:pPr marL="647700" lvl="1" indent="-323850" algn="l">
              <a:lnSpc>
                <a:spcPts val="4200"/>
              </a:lnSpc>
              <a:buFont typeface="Arial"/>
              <a:buChar char="•"/>
            </a:pPr>
            <a:r>
              <a:rPr lang="en-US" sz="3000" dirty="0">
                <a:solidFill>
                  <a:srgbClr val="004AAD"/>
                </a:solidFill>
                <a:latin typeface="Poppins"/>
                <a:ea typeface="Poppins"/>
                <a:cs typeface="Poppins"/>
                <a:sym typeface="Poppins"/>
              </a:rPr>
              <a:t>Reproductive glands - sex hormones.</a:t>
            </a:r>
          </a:p>
        </p:txBody>
      </p:sp>
      <p:sp>
        <p:nvSpPr>
          <p:cNvPr id="15" name="TextBox 15"/>
          <p:cNvSpPr txBox="1"/>
          <p:nvPr/>
        </p:nvSpPr>
        <p:spPr>
          <a:xfrm>
            <a:off x="0" y="7839075"/>
            <a:ext cx="6263688" cy="615950"/>
          </a:xfrm>
          <a:prstGeom prst="rect">
            <a:avLst/>
          </a:prstGeom>
        </p:spPr>
        <p:txBody>
          <a:bodyPr lIns="0" tIns="0" rIns="0" bIns="0" rtlCol="0" anchor="t">
            <a:spAutoFit/>
          </a:bodyPr>
          <a:lstStyle/>
          <a:p>
            <a:pPr algn="ctr">
              <a:lnSpc>
                <a:spcPts val="4900"/>
              </a:lnSpc>
              <a:spcBef>
                <a:spcPct val="0"/>
              </a:spcBef>
            </a:pPr>
            <a:r>
              <a:rPr lang="en-US" sz="3500">
                <a:solidFill>
                  <a:srgbClr val="004AAD"/>
                </a:solidFill>
                <a:latin typeface="Archivo Black"/>
                <a:ea typeface="Archivo Black"/>
                <a:cs typeface="Archivo Black"/>
                <a:sym typeface="Archivo Black"/>
              </a:rPr>
              <a:t>Relevance to Diabetes</a:t>
            </a:r>
          </a:p>
        </p:txBody>
      </p:sp>
      <p:sp>
        <p:nvSpPr>
          <p:cNvPr id="16" name="TextBox 16"/>
          <p:cNvSpPr txBox="1"/>
          <p:nvPr/>
        </p:nvSpPr>
        <p:spPr>
          <a:xfrm>
            <a:off x="954773" y="8464550"/>
            <a:ext cx="15267912" cy="1609725"/>
          </a:xfrm>
          <a:prstGeom prst="rect">
            <a:avLst/>
          </a:prstGeom>
        </p:spPr>
        <p:txBody>
          <a:bodyPr lIns="0" tIns="0" rIns="0" bIns="0" rtlCol="0" anchor="t">
            <a:spAutoFit/>
          </a:bodyPr>
          <a:lstStyle/>
          <a:p>
            <a:pPr algn="just">
              <a:lnSpc>
                <a:spcPts val="4200"/>
              </a:lnSpc>
              <a:spcBef>
                <a:spcPct val="0"/>
              </a:spcBef>
            </a:pPr>
            <a:r>
              <a:rPr lang="en-US" sz="3000">
                <a:solidFill>
                  <a:srgbClr val="004AAD"/>
                </a:solidFill>
                <a:latin typeface="Poppins"/>
                <a:ea typeface="Poppins"/>
                <a:cs typeface="Poppins"/>
                <a:sym typeface="Poppins"/>
              </a:rPr>
              <a:t>The pancreas is a critical organ which makes insulin and glucagon (Karpinska and Czauderna, 2022).</a:t>
            </a:r>
          </a:p>
          <a:p>
            <a:pPr algn="just">
              <a:lnSpc>
                <a:spcPts val="4200"/>
              </a:lnSpc>
              <a:spcBef>
                <a:spcPct val="0"/>
              </a:spcBef>
            </a:pPr>
            <a:r>
              <a:rPr lang="en-US" sz="3000">
                <a:solidFill>
                  <a:srgbClr val="004AAD"/>
                </a:solidFill>
                <a:latin typeface="Poppins"/>
                <a:ea typeface="Poppins"/>
                <a:cs typeface="Poppins"/>
                <a:sym typeface="Poppins"/>
              </a:rPr>
              <a:t>In Type 2 Diabetes, this process is disturbed causing high blood glucose levels.</a:t>
            </a:r>
          </a:p>
        </p:txBody>
      </p:sp>
      <p:pic>
        <p:nvPicPr>
          <p:cNvPr id="21" name="Video 20">
            <a:hlinkClick r:id="" action="ppaction://media"/>
            <a:extLst>
              <a:ext uri="{FF2B5EF4-FFF2-40B4-BE49-F238E27FC236}">
                <a16:creationId xmlns:a16="http://schemas.microsoft.com/office/drawing/2014/main" id="{B8F94AF0-DBBB-296F-81EB-D1EE77DFB1A2}"/>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73811"/>
    </mc:Choice>
    <mc:Fallback>
      <p:transition spd="slow" advTm="738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1"/>
                </p:tgtEl>
              </p:cMediaNode>
            </p:video>
            <p:seq concurrent="1" nextAc="seek">
              <p:cTn id="8" restart="whenNotActive" fill="hold" evtFilter="cancelBubble" nodeType="interactiveSeq">
                <p:stCondLst>
                  <p:cond evt="onClick" delay="0">
                    <p:tgtEl>
                      <p:spTgt spid="2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1"/>
                                        </p:tgtEl>
                                      </p:cBhvr>
                                    </p:cmd>
                                  </p:childTnLst>
                                </p:cTn>
                              </p:par>
                            </p:childTnLst>
                          </p:cTn>
                        </p:par>
                      </p:childTnLst>
                    </p:cTn>
                  </p:par>
                </p:childTnLst>
              </p:cTn>
              <p:nextCondLst>
                <p:cond evt="onClick" delay="0">
                  <p:tgtEl>
                    <p:spTgt spid="21"/>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394959" y="-1"/>
            <a:ext cx="9168641" cy="1524211"/>
            <a:chOff x="0" y="0"/>
            <a:chExt cx="2501553" cy="2783284"/>
          </a:xfrm>
        </p:grpSpPr>
        <p:sp>
          <p:nvSpPr>
            <p:cNvPr id="3" name="Freeform 3"/>
            <p:cNvSpPr/>
            <p:nvPr/>
          </p:nvSpPr>
          <p:spPr>
            <a:xfrm>
              <a:off x="0" y="0"/>
              <a:ext cx="2501553" cy="2783284"/>
            </a:xfrm>
            <a:custGeom>
              <a:avLst/>
              <a:gdLst/>
              <a:ahLst/>
              <a:cxnLst/>
              <a:rect l="l" t="t" r="r" b="b"/>
              <a:pathLst>
                <a:path w="2501553" h="2783284">
                  <a:moveTo>
                    <a:pt x="0" y="0"/>
                  </a:moveTo>
                  <a:lnTo>
                    <a:pt x="2501553" y="0"/>
                  </a:lnTo>
                  <a:lnTo>
                    <a:pt x="2501553" y="2783284"/>
                  </a:lnTo>
                  <a:lnTo>
                    <a:pt x="0" y="2783284"/>
                  </a:lnTo>
                  <a:close/>
                </a:path>
              </a:pathLst>
            </a:custGeom>
            <a:solidFill>
              <a:srgbClr val="004AAD"/>
            </a:solidFill>
          </p:spPr>
          <p:txBody>
            <a:bodyPr/>
            <a:lstStyle/>
            <a:p>
              <a:endParaRPr lang="en-GB"/>
            </a:p>
          </p:txBody>
        </p:sp>
        <p:sp>
          <p:nvSpPr>
            <p:cNvPr id="4" name="TextBox 4"/>
            <p:cNvSpPr txBox="1"/>
            <p:nvPr/>
          </p:nvSpPr>
          <p:spPr>
            <a:xfrm>
              <a:off x="0" y="-47625"/>
              <a:ext cx="2501553" cy="2830909"/>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11681685" y="4760320"/>
            <a:ext cx="6746970" cy="4497980"/>
          </a:xfrm>
          <a:custGeom>
            <a:avLst/>
            <a:gdLst/>
            <a:ahLst/>
            <a:cxnLst/>
            <a:rect l="l" t="t" r="r" b="b"/>
            <a:pathLst>
              <a:path w="6746970" h="4497980">
                <a:moveTo>
                  <a:pt x="0" y="0"/>
                </a:moveTo>
                <a:lnTo>
                  <a:pt x="6746970" y="0"/>
                </a:lnTo>
                <a:lnTo>
                  <a:pt x="6746970" y="4497980"/>
                </a:lnTo>
                <a:lnTo>
                  <a:pt x="0" y="4497980"/>
                </a:lnTo>
                <a:lnTo>
                  <a:pt x="0" y="0"/>
                </a:lnTo>
                <a:close/>
              </a:path>
            </a:pathLst>
          </a:custGeom>
          <a:blipFill>
            <a:blip r:embed="rId4"/>
            <a:stretch>
              <a:fillRect/>
            </a:stretch>
          </a:blipFill>
        </p:spPr>
        <p:txBody>
          <a:bodyPr/>
          <a:lstStyle/>
          <a:p>
            <a:endParaRPr lang="en-GB"/>
          </a:p>
        </p:txBody>
      </p:sp>
      <p:sp>
        <p:nvSpPr>
          <p:cNvPr id="6" name="TextBox 6"/>
          <p:cNvSpPr txBox="1"/>
          <p:nvPr/>
        </p:nvSpPr>
        <p:spPr>
          <a:xfrm>
            <a:off x="4394959" y="-104775"/>
            <a:ext cx="9498083" cy="1661287"/>
          </a:xfrm>
          <a:prstGeom prst="rect">
            <a:avLst/>
          </a:prstGeom>
        </p:spPr>
        <p:txBody>
          <a:bodyPr lIns="0" tIns="0" rIns="0" bIns="0" rtlCol="0" anchor="t">
            <a:spAutoFit/>
          </a:bodyPr>
          <a:lstStyle/>
          <a:p>
            <a:pPr algn="ctr">
              <a:lnSpc>
                <a:spcPts val="6607"/>
              </a:lnSpc>
              <a:spcBef>
                <a:spcPct val="0"/>
              </a:spcBef>
            </a:pPr>
            <a:r>
              <a:rPr lang="en-US" sz="4719">
                <a:solidFill>
                  <a:srgbClr val="FFFFFF"/>
                </a:solidFill>
                <a:latin typeface="Archivo Black"/>
                <a:ea typeface="Archivo Black"/>
                <a:cs typeface="Archivo Black"/>
                <a:sym typeface="Archivo Black"/>
              </a:rPr>
              <a:t>Normal Physiology of Blood Glucose Regulation</a:t>
            </a:r>
          </a:p>
        </p:txBody>
      </p:sp>
      <p:sp>
        <p:nvSpPr>
          <p:cNvPr id="7" name="TextBox 7"/>
          <p:cNvSpPr txBox="1"/>
          <p:nvPr/>
        </p:nvSpPr>
        <p:spPr>
          <a:xfrm>
            <a:off x="273366" y="1613554"/>
            <a:ext cx="9861234" cy="596061"/>
          </a:xfrm>
          <a:prstGeom prst="rect">
            <a:avLst/>
          </a:prstGeom>
        </p:spPr>
        <p:txBody>
          <a:bodyPr wrap="square" lIns="0" tIns="0" rIns="0" bIns="0" rtlCol="0" anchor="t">
            <a:spAutoFit/>
          </a:bodyPr>
          <a:lstStyle/>
          <a:p>
            <a:pPr algn="ctr">
              <a:lnSpc>
                <a:spcPts val="4900"/>
              </a:lnSpc>
              <a:spcBef>
                <a:spcPct val="0"/>
              </a:spcBef>
            </a:pPr>
            <a:r>
              <a:rPr lang="en-US" sz="3500" dirty="0">
                <a:solidFill>
                  <a:srgbClr val="004AAD"/>
                </a:solidFill>
                <a:latin typeface="Archivo Black"/>
                <a:ea typeface="Archivo Black"/>
                <a:cs typeface="Archivo Black"/>
                <a:sym typeface="Archivo Black"/>
              </a:rPr>
              <a:t>How the Body Regulates Blood Glucose</a:t>
            </a:r>
          </a:p>
        </p:txBody>
      </p:sp>
      <p:sp>
        <p:nvSpPr>
          <p:cNvPr id="8" name="TextBox 8"/>
          <p:cNvSpPr txBox="1"/>
          <p:nvPr/>
        </p:nvSpPr>
        <p:spPr>
          <a:xfrm>
            <a:off x="636204" y="2394445"/>
            <a:ext cx="17443195" cy="3123034"/>
          </a:xfrm>
          <a:prstGeom prst="rect">
            <a:avLst/>
          </a:prstGeom>
        </p:spPr>
        <p:txBody>
          <a:bodyPr lIns="0" tIns="0" rIns="0" bIns="0" rtlCol="0" anchor="t">
            <a:spAutoFit/>
          </a:bodyPr>
          <a:lstStyle/>
          <a:p>
            <a:pPr marL="631661" lvl="1" indent="-315830" algn="l">
              <a:lnSpc>
                <a:spcPts val="4095"/>
              </a:lnSpc>
              <a:buFont typeface="Arial"/>
              <a:buChar char="•"/>
            </a:pPr>
            <a:r>
              <a:rPr lang="en-US" sz="2925">
                <a:solidFill>
                  <a:srgbClr val="004AAD"/>
                </a:solidFill>
                <a:latin typeface="Poppins"/>
                <a:ea typeface="Poppins"/>
                <a:cs typeface="Poppins"/>
                <a:sym typeface="Poppins"/>
              </a:rPr>
              <a:t>After eating, glucose in food is released into the blood.</a:t>
            </a:r>
          </a:p>
          <a:p>
            <a:pPr marL="631661" lvl="1" indent="-315830" algn="l">
              <a:lnSpc>
                <a:spcPts val="4095"/>
              </a:lnSpc>
              <a:buFont typeface="Arial"/>
              <a:buChar char="•"/>
            </a:pPr>
            <a:r>
              <a:rPr lang="en-US" sz="2925">
                <a:solidFill>
                  <a:srgbClr val="004AAD"/>
                </a:solidFill>
                <a:latin typeface="Poppins"/>
                <a:ea typeface="Poppins"/>
                <a:cs typeface="Poppins"/>
                <a:sym typeface="Poppins"/>
              </a:rPr>
              <a:t>The insulin of the pancreas is secreted by the 2000-island 2000 islets cells of Langerhans.</a:t>
            </a:r>
          </a:p>
          <a:p>
            <a:pPr marL="631661" lvl="1" indent="-315830" algn="l">
              <a:lnSpc>
                <a:spcPts val="4095"/>
              </a:lnSpc>
              <a:buFont typeface="Arial"/>
              <a:buChar char="•"/>
            </a:pPr>
            <a:r>
              <a:rPr lang="en-US" sz="2925">
                <a:solidFill>
                  <a:srgbClr val="004AAD"/>
                </a:solidFill>
                <a:latin typeface="Poppins"/>
                <a:ea typeface="Poppins"/>
                <a:cs typeface="Poppins"/>
                <a:sym typeface="Poppins"/>
              </a:rPr>
              <a:t>Insulin enables the uptake of glucose into the cells, which gives them energy and decreases blood sugar in the body (Alonso-Allende, Milagro, and Aranaz, 2024).</a:t>
            </a:r>
          </a:p>
          <a:p>
            <a:pPr marL="631661" lvl="1" indent="-315830" algn="l">
              <a:lnSpc>
                <a:spcPts val="4095"/>
              </a:lnSpc>
              <a:buFont typeface="Arial"/>
              <a:buChar char="•"/>
            </a:pPr>
            <a:r>
              <a:rPr lang="en-US" sz="2925">
                <a:solidFill>
                  <a:srgbClr val="004AAD"/>
                </a:solidFill>
                <a:latin typeface="Poppins"/>
                <a:ea typeface="Poppins"/>
                <a:cs typeface="Poppins"/>
                <a:sym typeface="Poppins"/>
              </a:rPr>
              <a:t>α-cell glucagon is stimulated by a fall in blood sugar levels, leading to the liver releasing stored glucose (Wendt and Eliasson, 2022).</a:t>
            </a:r>
          </a:p>
        </p:txBody>
      </p:sp>
      <p:sp>
        <p:nvSpPr>
          <p:cNvPr id="9" name="TextBox 9"/>
          <p:cNvSpPr txBox="1"/>
          <p:nvPr/>
        </p:nvSpPr>
        <p:spPr>
          <a:xfrm>
            <a:off x="273366" y="5672894"/>
            <a:ext cx="5396310" cy="615950"/>
          </a:xfrm>
          <a:prstGeom prst="rect">
            <a:avLst/>
          </a:prstGeom>
        </p:spPr>
        <p:txBody>
          <a:bodyPr lIns="0" tIns="0" rIns="0" bIns="0" rtlCol="0" anchor="t">
            <a:spAutoFit/>
          </a:bodyPr>
          <a:lstStyle/>
          <a:p>
            <a:pPr algn="ctr">
              <a:lnSpc>
                <a:spcPts val="4900"/>
              </a:lnSpc>
              <a:spcBef>
                <a:spcPct val="0"/>
              </a:spcBef>
            </a:pPr>
            <a:r>
              <a:rPr lang="en-US" sz="3500">
                <a:solidFill>
                  <a:srgbClr val="004AAD"/>
                </a:solidFill>
                <a:latin typeface="Archivo Black"/>
                <a:ea typeface="Archivo Black"/>
                <a:cs typeface="Archivo Black"/>
                <a:sym typeface="Archivo Black"/>
              </a:rPr>
              <a:t>Purpose of Regulation</a:t>
            </a:r>
          </a:p>
        </p:txBody>
      </p:sp>
      <p:sp>
        <p:nvSpPr>
          <p:cNvPr id="10" name="TextBox 10"/>
          <p:cNvSpPr txBox="1"/>
          <p:nvPr/>
        </p:nvSpPr>
        <p:spPr>
          <a:xfrm>
            <a:off x="1028700" y="6374569"/>
            <a:ext cx="11553003" cy="2068703"/>
          </a:xfrm>
          <a:prstGeom prst="rect">
            <a:avLst/>
          </a:prstGeom>
        </p:spPr>
        <p:txBody>
          <a:bodyPr lIns="0" tIns="0" rIns="0" bIns="0" rtlCol="0" anchor="t">
            <a:spAutoFit/>
          </a:bodyPr>
          <a:lstStyle/>
          <a:p>
            <a:pPr algn="l">
              <a:lnSpc>
                <a:spcPts val="4102"/>
              </a:lnSpc>
              <a:spcBef>
                <a:spcPct val="0"/>
              </a:spcBef>
            </a:pPr>
            <a:r>
              <a:rPr lang="en-US" sz="2930">
                <a:solidFill>
                  <a:srgbClr val="004AAD"/>
                </a:solidFill>
                <a:latin typeface="Poppins"/>
                <a:ea typeface="Poppins"/>
                <a:cs typeface="Poppins"/>
                <a:sym typeface="Poppins"/>
              </a:rPr>
              <a:t>• Maintains homeostasis by maintaining the blood glucose  level in the normal range (47 mmol/L).</a:t>
            </a:r>
          </a:p>
          <a:p>
            <a:pPr algn="l">
              <a:lnSpc>
                <a:spcPts val="4102"/>
              </a:lnSpc>
              <a:spcBef>
                <a:spcPct val="0"/>
              </a:spcBef>
            </a:pPr>
            <a:r>
              <a:rPr lang="en-US" sz="2930">
                <a:solidFill>
                  <a:srgbClr val="004AAD"/>
                </a:solidFill>
                <a:latin typeface="Poppins"/>
                <a:ea typeface="Poppins"/>
                <a:cs typeface="Poppins"/>
                <a:sym typeface="Poppins"/>
              </a:rPr>
              <a:t>• This balance helps in appropriate brain activity, energy provision, and metabolism.</a:t>
            </a:r>
          </a:p>
        </p:txBody>
      </p:sp>
      <p:pic>
        <p:nvPicPr>
          <p:cNvPr id="17" name="Video 16">
            <a:hlinkClick r:id="" action="ppaction://media"/>
            <a:extLst>
              <a:ext uri="{FF2B5EF4-FFF2-40B4-BE49-F238E27FC236}">
                <a16:creationId xmlns:a16="http://schemas.microsoft.com/office/drawing/2014/main" id="{BA4E589C-7631-5F8D-9130-A3C5F32F5181}"/>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8661"/>
    </mc:Choice>
    <mc:Fallback>
      <p:transition spd="slow" advTm="486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7"/>
                </p:tgtEl>
              </p:cMediaNode>
            </p:video>
            <p:seq concurrent="1" nextAc="seek">
              <p:cTn id="8" restart="whenNotActive" fill="hold" evtFilter="cancelBubble" nodeType="interactiveSeq">
                <p:stCondLst>
                  <p:cond evt="onClick" delay="0">
                    <p:tgtEl>
                      <p:spTgt spid="1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7"/>
                                        </p:tgtEl>
                                      </p:cBhvr>
                                    </p:cmd>
                                  </p:childTnLst>
                                </p:cTn>
                              </p:par>
                            </p:childTnLst>
                          </p:cTn>
                        </p:par>
                      </p:childTnLst>
                    </p:cTn>
                  </p:par>
                </p:childTnLst>
              </p:cTn>
              <p:nextCondLst>
                <p:cond evt="onClick" delay="0">
                  <p:tgtEl>
                    <p:spTgt spid="17"/>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394960" y="-52495"/>
            <a:ext cx="9143999" cy="1576705"/>
            <a:chOff x="0" y="0"/>
            <a:chExt cx="2501553" cy="2783284"/>
          </a:xfrm>
        </p:grpSpPr>
        <p:sp>
          <p:nvSpPr>
            <p:cNvPr id="3" name="Freeform 3"/>
            <p:cNvSpPr/>
            <p:nvPr/>
          </p:nvSpPr>
          <p:spPr>
            <a:xfrm>
              <a:off x="0" y="0"/>
              <a:ext cx="2501553" cy="2783284"/>
            </a:xfrm>
            <a:custGeom>
              <a:avLst/>
              <a:gdLst/>
              <a:ahLst/>
              <a:cxnLst/>
              <a:rect l="l" t="t" r="r" b="b"/>
              <a:pathLst>
                <a:path w="2501553" h="2783284">
                  <a:moveTo>
                    <a:pt x="0" y="0"/>
                  </a:moveTo>
                  <a:lnTo>
                    <a:pt x="2501553" y="0"/>
                  </a:lnTo>
                  <a:lnTo>
                    <a:pt x="2501553" y="2783284"/>
                  </a:lnTo>
                  <a:lnTo>
                    <a:pt x="0" y="2783284"/>
                  </a:lnTo>
                  <a:close/>
                </a:path>
              </a:pathLst>
            </a:custGeom>
            <a:solidFill>
              <a:srgbClr val="004AAD"/>
            </a:solidFill>
          </p:spPr>
          <p:txBody>
            <a:bodyPr/>
            <a:lstStyle/>
            <a:p>
              <a:endParaRPr lang="en-GB"/>
            </a:p>
          </p:txBody>
        </p:sp>
        <p:sp>
          <p:nvSpPr>
            <p:cNvPr id="4" name="TextBox 4"/>
            <p:cNvSpPr txBox="1"/>
            <p:nvPr/>
          </p:nvSpPr>
          <p:spPr>
            <a:xfrm>
              <a:off x="0" y="-47625"/>
              <a:ext cx="2501553" cy="2830909"/>
            </a:xfrm>
            <a:prstGeom prst="rect">
              <a:avLst/>
            </a:prstGeom>
          </p:spPr>
          <p:txBody>
            <a:bodyPr lIns="50800" tIns="50800" rIns="50800" bIns="50800" rtlCol="0" anchor="ctr"/>
            <a:lstStyle/>
            <a:p>
              <a:pPr algn="ctr">
                <a:lnSpc>
                  <a:spcPts val="2659"/>
                </a:lnSpc>
              </a:pPr>
              <a:endParaRPr/>
            </a:p>
          </p:txBody>
        </p:sp>
      </p:grpSp>
      <p:sp>
        <p:nvSpPr>
          <p:cNvPr id="8" name="Freeform 8"/>
          <p:cNvSpPr/>
          <p:nvPr/>
        </p:nvSpPr>
        <p:spPr>
          <a:xfrm>
            <a:off x="12935107" y="1438486"/>
            <a:ext cx="5141414" cy="4344940"/>
          </a:xfrm>
          <a:custGeom>
            <a:avLst/>
            <a:gdLst/>
            <a:ahLst/>
            <a:cxnLst/>
            <a:rect l="l" t="t" r="r" b="b"/>
            <a:pathLst>
              <a:path w="5129158" h="5129158">
                <a:moveTo>
                  <a:pt x="0" y="0"/>
                </a:moveTo>
                <a:lnTo>
                  <a:pt x="5129157" y="0"/>
                </a:lnTo>
                <a:lnTo>
                  <a:pt x="5129157" y="5129158"/>
                </a:lnTo>
                <a:lnTo>
                  <a:pt x="0" y="5129158"/>
                </a:lnTo>
                <a:lnTo>
                  <a:pt x="0" y="0"/>
                </a:lnTo>
                <a:close/>
              </a:path>
            </a:pathLst>
          </a:custGeom>
          <a:blipFill>
            <a:blip r:embed="rId5"/>
            <a:stretch>
              <a:fillRect/>
            </a:stretch>
          </a:blipFill>
        </p:spPr>
        <p:txBody>
          <a:bodyPr/>
          <a:lstStyle/>
          <a:p>
            <a:endParaRPr lang="en-GB"/>
          </a:p>
        </p:txBody>
      </p:sp>
      <p:sp>
        <p:nvSpPr>
          <p:cNvPr id="9" name="TextBox 9"/>
          <p:cNvSpPr txBox="1"/>
          <p:nvPr/>
        </p:nvSpPr>
        <p:spPr>
          <a:xfrm>
            <a:off x="4394959" y="-104775"/>
            <a:ext cx="9498083" cy="2499487"/>
          </a:xfrm>
          <a:prstGeom prst="rect">
            <a:avLst/>
          </a:prstGeom>
        </p:spPr>
        <p:txBody>
          <a:bodyPr lIns="0" tIns="0" rIns="0" bIns="0" rtlCol="0" anchor="t">
            <a:spAutoFit/>
          </a:bodyPr>
          <a:lstStyle/>
          <a:p>
            <a:pPr algn="ctr">
              <a:lnSpc>
                <a:spcPts val="6607"/>
              </a:lnSpc>
              <a:spcBef>
                <a:spcPct val="0"/>
              </a:spcBef>
            </a:pPr>
            <a:r>
              <a:rPr lang="en-US" sz="4719">
                <a:solidFill>
                  <a:srgbClr val="FFFFFF"/>
                </a:solidFill>
                <a:latin typeface="Archivo Black"/>
                <a:ea typeface="Archivo Black"/>
                <a:cs typeface="Archivo Black"/>
                <a:sym typeface="Archivo Black"/>
              </a:rPr>
              <a:t> PATHOPHYSIOLOGY OF TYPE 2 DIABETES MELLITUS </a:t>
            </a:r>
          </a:p>
        </p:txBody>
      </p:sp>
      <p:sp>
        <p:nvSpPr>
          <p:cNvPr id="10" name="TextBox 10"/>
          <p:cNvSpPr txBox="1"/>
          <p:nvPr/>
        </p:nvSpPr>
        <p:spPr>
          <a:xfrm>
            <a:off x="0" y="1438486"/>
            <a:ext cx="9144000" cy="615950"/>
          </a:xfrm>
          <a:prstGeom prst="rect">
            <a:avLst/>
          </a:prstGeom>
        </p:spPr>
        <p:txBody>
          <a:bodyPr lIns="0" tIns="0" rIns="0" bIns="0" rtlCol="0" anchor="t">
            <a:spAutoFit/>
          </a:bodyPr>
          <a:lstStyle/>
          <a:p>
            <a:pPr algn="ctr">
              <a:lnSpc>
                <a:spcPts val="4900"/>
              </a:lnSpc>
              <a:spcBef>
                <a:spcPct val="0"/>
              </a:spcBef>
            </a:pPr>
            <a:r>
              <a:rPr lang="en-US" sz="3500">
                <a:solidFill>
                  <a:srgbClr val="004AAD"/>
                </a:solidFill>
                <a:latin typeface="Archivo Black"/>
                <a:ea typeface="Archivo Black"/>
                <a:cs typeface="Archivo Black"/>
                <a:sym typeface="Archivo Black"/>
              </a:rPr>
              <a:t>What Happens in Type 2 Diabetes</a:t>
            </a:r>
          </a:p>
        </p:txBody>
      </p:sp>
      <p:sp>
        <p:nvSpPr>
          <p:cNvPr id="11" name="TextBox 11"/>
          <p:cNvSpPr txBox="1"/>
          <p:nvPr/>
        </p:nvSpPr>
        <p:spPr>
          <a:xfrm>
            <a:off x="603852" y="2043276"/>
            <a:ext cx="11943460" cy="2986405"/>
          </a:xfrm>
          <a:prstGeom prst="rect">
            <a:avLst/>
          </a:prstGeom>
        </p:spPr>
        <p:txBody>
          <a:bodyPr lIns="0" tIns="0" rIns="0" bIns="0" rtlCol="0" anchor="t">
            <a:spAutoFit/>
          </a:bodyPr>
          <a:lstStyle/>
          <a:p>
            <a:pPr algn="just">
              <a:lnSpc>
                <a:spcPts val="3920"/>
              </a:lnSpc>
              <a:spcBef>
                <a:spcPct val="0"/>
              </a:spcBef>
            </a:pPr>
            <a:r>
              <a:rPr lang="en-US" sz="2800">
                <a:solidFill>
                  <a:srgbClr val="004AAD"/>
                </a:solidFill>
                <a:latin typeface="Poppins"/>
                <a:ea typeface="Poppins"/>
                <a:cs typeface="Poppins"/>
                <a:sym typeface="Poppins"/>
              </a:rPr>
              <a:t>The body becomes resistant to insulin that is, the cells are not able to respond to insulin.</a:t>
            </a:r>
          </a:p>
          <a:p>
            <a:pPr algn="just">
              <a:lnSpc>
                <a:spcPts val="3920"/>
              </a:lnSpc>
              <a:spcBef>
                <a:spcPct val="0"/>
              </a:spcBef>
            </a:pPr>
            <a:r>
              <a:rPr lang="en-US" sz="2800">
                <a:solidFill>
                  <a:srgbClr val="004AAD"/>
                </a:solidFill>
                <a:latin typeface="Poppins"/>
                <a:ea typeface="Poppins"/>
                <a:cs typeface="Poppins"/>
                <a:sym typeface="Poppins"/>
              </a:rPr>
              <a:t>This is initially offset by producing more insulin by the pancreas, but eventually, β-cells become exhausted.</a:t>
            </a:r>
          </a:p>
          <a:p>
            <a:pPr algn="just">
              <a:lnSpc>
                <a:spcPts val="3920"/>
              </a:lnSpc>
              <a:spcBef>
                <a:spcPct val="0"/>
              </a:spcBef>
            </a:pPr>
            <a:r>
              <a:rPr lang="en-US" sz="2800">
                <a:solidFill>
                  <a:srgbClr val="004AAD"/>
                </a:solidFill>
                <a:latin typeface="Poppins"/>
                <a:ea typeface="Poppins"/>
                <a:cs typeface="Poppins"/>
                <a:sym typeface="Poppins"/>
              </a:rPr>
              <a:t>The result is increased blood glucose levels (hyperglycaemia) and loss of energy utilization.</a:t>
            </a:r>
          </a:p>
        </p:txBody>
      </p:sp>
      <p:sp>
        <p:nvSpPr>
          <p:cNvPr id="12" name="TextBox 12"/>
          <p:cNvSpPr txBox="1"/>
          <p:nvPr/>
        </p:nvSpPr>
        <p:spPr>
          <a:xfrm>
            <a:off x="0" y="5167476"/>
            <a:ext cx="8036631" cy="615950"/>
          </a:xfrm>
          <a:prstGeom prst="rect">
            <a:avLst/>
          </a:prstGeom>
        </p:spPr>
        <p:txBody>
          <a:bodyPr lIns="0" tIns="0" rIns="0" bIns="0" rtlCol="0" anchor="t">
            <a:spAutoFit/>
          </a:bodyPr>
          <a:lstStyle/>
          <a:p>
            <a:pPr algn="ctr">
              <a:lnSpc>
                <a:spcPts val="4900"/>
              </a:lnSpc>
              <a:spcBef>
                <a:spcPct val="0"/>
              </a:spcBef>
            </a:pPr>
            <a:r>
              <a:rPr lang="en-US" sz="3500">
                <a:solidFill>
                  <a:srgbClr val="004AAD"/>
                </a:solidFill>
                <a:latin typeface="Archivo Black"/>
                <a:ea typeface="Archivo Black"/>
                <a:cs typeface="Archivo Black"/>
                <a:sym typeface="Archivo Black"/>
              </a:rPr>
              <a:t>Cellular and Systemic Effects</a:t>
            </a:r>
          </a:p>
        </p:txBody>
      </p:sp>
      <p:sp>
        <p:nvSpPr>
          <p:cNvPr id="13" name="TextBox 13"/>
          <p:cNvSpPr txBox="1"/>
          <p:nvPr/>
        </p:nvSpPr>
        <p:spPr>
          <a:xfrm>
            <a:off x="603852" y="5773901"/>
            <a:ext cx="17305151" cy="1500505"/>
          </a:xfrm>
          <a:prstGeom prst="rect">
            <a:avLst/>
          </a:prstGeom>
        </p:spPr>
        <p:txBody>
          <a:bodyPr lIns="0" tIns="0" rIns="0" bIns="0" rtlCol="0" anchor="t">
            <a:spAutoFit/>
          </a:bodyPr>
          <a:lstStyle/>
          <a:p>
            <a:pPr algn="l">
              <a:lnSpc>
                <a:spcPts val="3920"/>
              </a:lnSpc>
              <a:spcBef>
                <a:spcPct val="0"/>
              </a:spcBef>
            </a:pPr>
            <a:r>
              <a:rPr lang="en-US" sz="2800">
                <a:solidFill>
                  <a:srgbClr val="004AAD"/>
                </a:solidFill>
                <a:latin typeface="Poppins"/>
                <a:ea typeface="Poppins"/>
                <a:cs typeface="Poppins"/>
                <a:sym typeface="Poppins"/>
              </a:rPr>
              <a:t>The glucose stays in the blood rather than penetrating into the cells to provide energy.</a:t>
            </a:r>
          </a:p>
          <a:p>
            <a:pPr algn="l">
              <a:lnSpc>
                <a:spcPts val="3920"/>
              </a:lnSpc>
              <a:spcBef>
                <a:spcPct val="0"/>
              </a:spcBef>
            </a:pPr>
            <a:r>
              <a:rPr lang="en-US" sz="2800">
                <a:solidFill>
                  <a:srgbClr val="004AAD"/>
                </a:solidFill>
                <a:latin typeface="Poppins"/>
                <a:ea typeface="Poppins"/>
                <a:cs typeface="Poppins"/>
                <a:sym typeface="Poppins"/>
              </a:rPr>
              <a:t>Prolonged hyperglycaemia harms blood vessels, kidneys, eyes and nerves.</a:t>
            </a:r>
          </a:p>
          <a:p>
            <a:pPr algn="l">
              <a:lnSpc>
                <a:spcPts val="3920"/>
              </a:lnSpc>
              <a:spcBef>
                <a:spcPct val="0"/>
              </a:spcBef>
            </a:pPr>
            <a:r>
              <a:rPr lang="en-US" sz="2800">
                <a:solidFill>
                  <a:srgbClr val="004AAD"/>
                </a:solidFill>
                <a:latin typeface="Poppins"/>
                <a:ea typeface="Poppins"/>
                <a:cs typeface="Poppins"/>
                <a:sym typeface="Poppins"/>
              </a:rPr>
              <a:t>When the liver does not need glucose, it still produces it.</a:t>
            </a:r>
          </a:p>
        </p:txBody>
      </p:sp>
      <p:sp>
        <p:nvSpPr>
          <p:cNvPr id="14" name="TextBox 14"/>
          <p:cNvSpPr txBox="1"/>
          <p:nvPr/>
        </p:nvSpPr>
        <p:spPr>
          <a:xfrm>
            <a:off x="206155" y="7407756"/>
            <a:ext cx="2998994" cy="615950"/>
          </a:xfrm>
          <a:prstGeom prst="rect">
            <a:avLst/>
          </a:prstGeom>
        </p:spPr>
        <p:txBody>
          <a:bodyPr lIns="0" tIns="0" rIns="0" bIns="0" rtlCol="0" anchor="t">
            <a:spAutoFit/>
          </a:bodyPr>
          <a:lstStyle/>
          <a:p>
            <a:pPr algn="ctr">
              <a:lnSpc>
                <a:spcPts val="4900"/>
              </a:lnSpc>
              <a:spcBef>
                <a:spcPct val="0"/>
              </a:spcBef>
            </a:pPr>
            <a:r>
              <a:rPr lang="en-US" sz="3500">
                <a:solidFill>
                  <a:srgbClr val="004AAD"/>
                </a:solidFill>
                <a:latin typeface="Archivo Black"/>
                <a:ea typeface="Archivo Black"/>
                <a:cs typeface="Archivo Black"/>
                <a:sym typeface="Archivo Black"/>
              </a:rPr>
              <a:t>Summary</a:t>
            </a:r>
          </a:p>
        </p:txBody>
      </p:sp>
      <p:sp>
        <p:nvSpPr>
          <p:cNvPr id="15" name="TextBox 15"/>
          <p:cNvSpPr txBox="1"/>
          <p:nvPr/>
        </p:nvSpPr>
        <p:spPr>
          <a:xfrm>
            <a:off x="514350" y="8014181"/>
            <a:ext cx="17259300" cy="1005205"/>
          </a:xfrm>
          <a:prstGeom prst="rect">
            <a:avLst/>
          </a:prstGeom>
        </p:spPr>
        <p:txBody>
          <a:bodyPr lIns="0" tIns="0" rIns="0" bIns="0" rtlCol="0" anchor="t">
            <a:spAutoFit/>
          </a:bodyPr>
          <a:lstStyle/>
          <a:p>
            <a:pPr algn="l">
              <a:lnSpc>
                <a:spcPts val="3919"/>
              </a:lnSpc>
              <a:spcBef>
                <a:spcPct val="0"/>
              </a:spcBef>
            </a:pPr>
            <a:r>
              <a:rPr lang="en-US" sz="2799">
                <a:solidFill>
                  <a:srgbClr val="004AAD"/>
                </a:solidFill>
                <a:latin typeface="Poppins"/>
                <a:ea typeface="Poppins"/>
                <a:cs typeface="Poppins"/>
                <a:sym typeface="Poppins"/>
              </a:rPr>
              <a:t>Type 2 Diabetes is a progressive disease, chiefly associated with lifestyle choices including obesity, unhealthy diet, and inactivity, and in combination with genes.</a:t>
            </a:r>
          </a:p>
        </p:txBody>
      </p:sp>
      <p:pic>
        <p:nvPicPr>
          <p:cNvPr id="25" name="Video 24">
            <a:hlinkClick r:id="" action="ppaction://media"/>
            <a:extLst>
              <a:ext uri="{FF2B5EF4-FFF2-40B4-BE49-F238E27FC236}">
                <a16:creationId xmlns:a16="http://schemas.microsoft.com/office/drawing/2014/main" id="{5E34983F-2B85-AA88-F77E-04A57AA00542}"/>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50846"/>
    </mc:Choice>
    <mc:Fallback>
      <p:transition spd="slow" advTm="508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5"/>
                </p:tgtEl>
              </p:cMediaNode>
            </p:video>
            <p:seq concurrent="1" nextAc="seek">
              <p:cTn id="8" restart="whenNotActive" fill="hold" evtFilter="cancelBubble" nodeType="interactiveSeq">
                <p:stCondLst>
                  <p:cond evt="onClick" delay="0">
                    <p:tgtEl>
                      <p:spTgt spid="2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5"/>
                                        </p:tgtEl>
                                      </p:cBhvr>
                                    </p:cmd>
                                  </p:childTnLst>
                                </p:cTn>
                              </p:par>
                            </p:childTnLst>
                          </p:cTn>
                        </p:par>
                      </p:childTnLst>
                    </p:cTn>
                  </p:par>
                </p:childTnLst>
              </p:cTn>
              <p:nextCondLst>
                <p:cond evt="onClick" delay="0">
                  <p:tgtEl>
                    <p:spTgt spid="25"/>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GB"/>
          </a:p>
        </p:txBody>
      </p:sp>
      <p:grpSp>
        <p:nvGrpSpPr>
          <p:cNvPr id="3" name="Group 3"/>
          <p:cNvGrpSpPr/>
          <p:nvPr/>
        </p:nvGrpSpPr>
        <p:grpSpPr>
          <a:xfrm>
            <a:off x="4394960" y="-1"/>
            <a:ext cx="9498082" cy="1584959"/>
            <a:chOff x="0" y="0"/>
            <a:chExt cx="2501553" cy="2783284"/>
          </a:xfrm>
        </p:grpSpPr>
        <p:sp>
          <p:nvSpPr>
            <p:cNvPr id="4" name="Freeform 4"/>
            <p:cNvSpPr/>
            <p:nvPr/>
          </p:nvSpPr>
          <p:spPr>
            <a:xfrm>
              <a:off x="0" y="0"/>
              <a:ext cx="2501553" cy="2783284"/>
            </a:xfrm>
            <a:custGeom>
              <a:avLst/>
              <a:gdLst/>
              <a:ahLst/>
              <a:cxnLst/>
              <a:rect l="l" t="t" r="r" b="b"/>
              <a:pathLst>
                <a:path w="2501553" h="2783284">
                  <a:moveTo>
                    <a:pt x="0" y="0"/>
                  </a:moveTo>
                  <a:lnTo>
                    <a:pt x="2501553" y="0"/>
                  </a:lnTo>
                  <a:lnTo>
                    <a:pt x="2501553" y="2783284"/>
                  </a:lnTo>
                  <a:lnTo>
                    <a:pt x="0" y="2783284"/>
                  </a:lnTo>
                  <a:close/>
                </a:path>
              </a:pathLst>
            </a:custGeom>
            <a:solidFill>
              <a:srgbClr val="004AAD"/>
            </a:solidFill>
          </p:spPr>
          <p:txBody>
            <a:bodyPr/>
            <a:lstStyle/>
            <a:p>
              <a:endParaRPr lang="en-GB"/>
            </a:p>
          </p:txBody>
        </p:sp>
        <p:sp>
          <p:nvSpPr>
            <p:cNvPr id="5" name="TextBox 5"/>
            <p:cNvSpPr txBox="1"/>
            <p:nvPr/>
          </p:nvSpPr>
          <p:spPr>
            <a:xfrm>
              <a:off x="0" y="-47625"/>
              <a:ext cx="2501553" cy="2830909"/>
            </a:xfrm>
            <a:prstGeom prst="rect">
              <a:avLst/>
            </a:prstGeom>
          </p:spPr>
          <p:txBody>
            <a:bodyPr lIns="50800" tIns="50800" rIns="50800" bIns="50800" rtlCol="0" anchor="ctr"/>
            <a:lstStyle/>
            <a:p>
              <a:pPr algn="ctr">
                <a:lnSpc>
                  <a:spcPts val="2659"/>
                </a:lnSpc>
              </a:pPr>
              <a:endParaRPr/>
            </a:p>
          </p:txBody>
        </p:sp>
      </p:grpSp>
      <p:sp>
        <p:nvSpPr>
          <p:cNvPr id="6" name="TextBox 6"/>
          <p:cNvSpPr txBox="1"/>
          <p:nvPr/>
        </p:nvSpPr>
        <p:spPr>
          <a:xfrm>
            <a:off x="4394959" y="-76328"/>
            <a:ext cx="9498083" cy="1661287"/>
          </a:xfrm>
          <a:prstGeom prst="rect">
            <a:avLst/>
          </a:prstGeom>
        </p:spPr>
        <p:txBody>
          <a:bodyPr lIns="0" tIns="0" rIns="0" bIns="0" rtlCol="0" anchor="t">
            <a:spAutoFit/>
          </a:bodyPr>
          <a:lstStyle/>
          <a:p>
            <a:pPr algn="ctr">
              <a:lnSpc>
                <a:spcPts val="6607"/>
              </a:lnSpc>
              <a:spcBef>
                <a:spcPct val="0"/>
              </a:spcBef>
            </a:pPr>
            <a:r>
              <a:rPr lang="en-US" sz="4719">
                <a:solidFill>
                  <a:srgbClr val="FFFFFF"/>
                </a:solidFill>
                <a:latin typeface="Archivo Black"/>
                <a:ea typeface="Archivo Black"/>
                <a:cs typeface="Archivo Black"/>
                <a:sym typeface="Archivo Black"/>
              </a:rPr>
              <a:t>RISK FACTORS FOR TYPE 2 DIABETES MELLITUS</a:t>
            </a:r>
          </a:p>
        </p:txBody>
      </p:sp>
      <p:sp>
        <p:nvSpPr>
          <p:cNvPr id="7" name="TextBox 7"/>
          <p:cNvSpPr txBox="1"/>
          <p:nvPr/>
        </p:nvSpPr>
        <p:spPr>
          <a:xfrm>
            <a:off x="425248" y="1560210"/>
            <a:ext cx="5956153" cy="615950"/>
          </a:xfrm>
          <a:prstGeom prst="rect">
            <a:avLst/>
          </a:prstGeom>
        </p:spPr>
        <p:txBody>
          <a:bodyPr lIns="0" tIns="0" rIns="0" bIns="0" rtlCol="0" anchor="t">
            <a:spAutoFit/>
          </a:bodyPr>
          <a:lstStyle/>
          <a:p>
            <a:pPr algn="ctr">
              <a:lnSpc>
                <a:spcPts val="4900"/>
              </a:lnSpc>
              <a:spcBef>
                <a:spcPct val="0"/>
              </a:spcBef>
            </a:pPr>
            <a:r>
              <a:rPr lang="en-US" sz="3500">
                <a:solidFill>
                  <a:srgbClr val="004AAD"/>
                </a:solidFill>
                <a:latin typeface="Archivo Black"/>
                <a:ea typeface="Archivo Black"/>
                <a:cs typeface="Archivo Black"/>
                <a:sym typeface="Archivo Black"/>
              </a:rPr>
              <a:t>Modifiable Risk Factors</a:t>
            </a:r>
          </a:p>
        </p:txBody>
      </p:sp>
      <p:sp>
        <p:nvSpPr>
          <p:cNvPr id="8" name="TextBox 8"/>
          <p:cNvSpPr txBox="1"/>
          <p:nvPr/>
        </p:nvSpPr>
        <p:spPr>
          <a:xfrm>
            <a:off x="259172" y="2099960"/>
            <a:ext cx="6122229" cy="6244617"/>
          </a:xfrm>
          <a:prstGeom prst="rect">
            <a:avLst/>
          </a:prstGeom>
        </p:spPr>
        <p:txBody>
          <a:bodyPr lIns="0" tIns="0" rIns="0" bIns="0" rtlCol="0" anchor="t">
            <a:spAutoFit/>
          </a:bodyPr>
          <a:lstStyle/>
          <a:p>
            <a:pPr marL="582573" lvl="1" indent="-291286" algn="just">
              <a:lnSpc>
                <a:spcPts val="3777"/>
              </a:lnSpc>
              <a:buFont typeface="Arial"/>
              <a:buChar char="•"/>
            </a:pPr>
            <a:r>
              <a:rPr lang="en-US" sz="2698">
                <a:solidFill>
                  <a:srgbClr val="004AAD"/>
                </a:solidFill>
                <a:latin typeface="Poppins"/>
                <a:ea typeface="Poppins"/>
                <a:cs typeface="Poppins"/>
                <a:sym typeface="Poppins"/>
              </a:rPr>
              <a:t>Obesity, or too much body fat, decreases insulin sensitivity.</a:t>
            </a:r>
          </a:p>
          <a:p>
            <a:pPr marL="582573" lvl="1" indent="-291286" algn="just">
              <a:lnSpc>
                <a:spcPts val="3777"/>
              </a:lnSpc>
              <a:buFont typeface="Arial"/>
              <a:buChar char="•"/>
            </a:pPr>
            <a:r>
              <a:rPr lang="en-US" sz="2698">
                <a:solidFill>
                  <a:srgbClr val="004AAD"/>
                </a:solidFill>
                <a:latin typeface="Poppins"/>
                <a:ea typeface="Poppins"/>
                <a:cs typeface="Poppins"/>
                <a:sym typeface="Poppins"/>
              </a:rPr>
              <a:t>Poor diet, excessive consumption of processed carbohydrates and fatty acids.</a:t>
            </a:r>
          </a:p>
          <a:p>
            <a:pPr marL="582573" lvl="1" indent="-291286" algn="just">
              <a:lnSpc>
                <a:spcPts val="3777"/>
              </a:lnSpc>
              <a:buFont typeface="Arial"/>
              <a:buChar char="•"/>
            </a:pPr>
            <a:r>
              <a:rPr lang="en-US" sz="2698">
                <a:solidFill>
                  <a:srgbClr val="004AAD"/>
                </a:solidFill>
                <a:latin typeface="Poppins"/>
                <a:ea typeface="Poppins"/>
                <a:cs typeface="Poppins"/>
                <a:sym typeface="Poppins"/>
              </a:rPr>
              <a:t>Physical inactivity reduces the uptake of glucose by muscle.</a:t>
            </a:r>
          </a:p>
          <a:p>
            <a:pPr marL="582573" lvl="1" indent="-291286" algn="just">
              <a:lnSpc>
                <a:spcPts val="3777"/>
              </a:lnSpc>
              <a:buFont typeface="Arial"/>
              <a:buChar char="•"/>
            </a:pPr>
            <a:r>
              <a:rPr lang="en-US" sz="2698">
                <a:solidFill>
                  <a:srgbClr val="004AAD"/>
                </a:solidFill>
                <a:latin typeface="Poppins"/>
                <a:ea typeface="Poppins"/>
                <a:cs typeface="Poppins"/>
                <a:sym typeface="Poppins"/>
              </a:rPr>
              <a:t>Smoking and alcohol enhance insulin resistance and metabolic stress.</a:t>
            </a:r>
          </a:p>
          <a:p>
            <a:pPr marL="582573" lvl="1" indent="-291286" algn="just">
              <a:lnSpc>
                <a:spcPts val="3777"/>
              </a:lnSpc>
              <a:buFont typeface="Arial"/>
              <a:buChar char="•"/>
            </a:pPr>
            <a:r>
              <a:rPr lang="en-US" sz="2698">
                <a:solidFill>
                  <a:srgbClr val="004AAD"/>
                </a:solidFill>
                <a:latin typeface="Poppins"/>
                <a:ea typeface="Poppins"/>
                <a:cs typeface="Poppins"/>
                <a:sym typeface="Poppins"/>
              </a:rPr>
              <a:t>Stress and lack of sleep influence hormone balance and hunger.</a:t>
            </a:r>
          </a:p>
        </p:txBody>
      </p:sp>
      <p:sp>
        <p:nvSpPr>
          <p:cNvPr id="9" name="TextBox 9"/>
          <p:cNvSpPr txBox="1"/>
          <p:nvPr/>
        </p:nvSpPr>
        <p:spPr>
          <a:xfrm>
            <a:off x="9175027" y="1560210"/>
            <a:ext cx="8418385" cy="615950"/>
          </a:xfrm>
          <a:prstGeom prst="rect">
            <a:avLst/>
          </a:prstGeom>
        </p:spPr>
        <p:txBody>
          <a:bodyPr lIns="0" tIns="0" rIns="0" bIns="0" rtlCol="0" anchor="t">
            <a:spAutoFit/>
          </a:bodyPr>
          <a:lstStyle/>
          <a:p>
            <a:pPr algn="ctr">
              <a:lnSpc>
                <a:spcPts val="4900"/>
              </a:lnSpc>
              <a:spcBef>
                <a:spcPct val="0"/>
              </a:spcBef>
            </a:pPr>
            <a:r>
              <a:rPr lang="en-US" sz="3500">
                <a:solidFill>
                  <a:srgbClr val="004AAD"/>
                </a:solidFill>
                <a:latin typeface="Archivo Black"/>
                <a:ea typeface="Archivo Black"/>
                <a:cs typeface="Archivo Black"/>
                <a:sym typeface="Archivo Black"/>
              </a:rPr>
              <a:t>Non-modifiable Risk Factors</a:t>
            </a:r>
          </a:p>
        </p:txBody>
      </p:sp>
      <p:sp>
        <p:nvSpPr>
          <p:cNvPr id="10" name="TextBox 10"/>
          <p:cNvSpPr txBox="1"/>
          <p:nvPr/>
        </p:nvSpPr>
        <p:spPr>
          <a:xfrm>
            <a:off x="9509138" y="2138060"/>
            <a:ext cx="8084273" cy="3910530"/>
          </a:xfrm>
          <a:prstGeom prst="rect">
            <a:avLst/>
          </a:prstGeom>
        </p:spPr>
        <p:txBody>
          <a:bodyPr lIns="0" tIns="0" rIns="0" bIns="0" rtlCol="0" anchor="t">
            <a:spAutoFit/>
          </a:bodyPr>
          <a:lstStyle/>
          <a:p>
            <a:pPr marL="675623" lvl="1" indent="-337811" algn="l">
              <a:lnSpc>
                <a:spcPts val="4381"/>
              </a:lnSpc>
              <a:buFont typeface="Arial"/>
              <a:buChar char="•"/>
            </a:pPr>
            <a:r>
              <a:rPr lang="en-US" sz="3129">
                <a:solidFill>
                  <a:srgbClr val="004AAD"/>
                </a:solidFill>
                <a:latin typeface="Poppins"/>
                <a:ea typeface="Poppins"/>
                <a:cs typeface="Poppins"/>
                <a:sym typeface="Poppins"/>
              </a:rPr>
              <a:t>Age: the risk rises after 45 years.</a:t>
            </a:r>
          </a:p>
          <a:p>
            <a:pPr marL="675623" lvl="1" indent="-337811" algn="l">
              <a:lnSpc>
                <a:spcPts val="4381"/>
              </a:lnSpc>
              <a:buFont typeface="Arial"/>
              <a:buChar char="•"/>
            </a:pPr>
            <a:r>
              <a:rPr lang="en-US" sz="3129">
                <a:solidFill>
                  <a:srgbClr val="004AAD"/>
                </a:solidFill>
                <a:latin typeface="Poppins"/>
                <a:ea typeface="Poppins"/>
                <a:cs typeface="Poppins"/>
                <a:sym typeface="Poppins"/>
              </a:rPr>
              <a:t>Ethnicity: South Asians, African-Caribbean and Hispanics are higher.</a:t>
            </a:r>
          </a:p>
          <a:p>
            <a:pPr marL="675623" lvl="1" indent="-337811" algn="l">
              <a:lnSpc>
                <a:spcPts val="4381"/>
              </a:lnSpc>
              <a:buFont typeface="Arial"/>
              <a:buChar char="•"/>
            </a:pPr>
            <a:r>
              <a:rPr lang="en-US" sz="3129">
                <a:solidFill>
                  <a:srgbClr val="004AAD"/>
                </a:solidFill>
                <a:latin typeface="Poppins"/>
                <a:ea typeface="Poppins"/>
                <a:cs typeface="Poppins"/>
                <a:sym typeface="Poppins"/>
              </a:rPr>
              <a:t>Family history: good genetic relationship.</a:t>
            </a:r>
          </a:p>
          <a:p>
            <a:pPr marL="675623" lvl="1" indent="-337811" algn="l">
              <a:lnSpc>
                <a:spcPts val="4381"/>
              </a:lnSpc>
              <a:buFont typeface="Arial"/>
              <a:buChar char="•"/>
            </a:pPr>
            <a:r>
              <a:rPr lang="en-US" sz="3129">
                <a:solidFill>
                  <a:srgbClr val="004AAD"/>
                </a:solidFill>
                <a:latin typeface="Poppins"/>
                <a:ea typeface="Poppins"/>
                <a:cs typeface="Poppins"/>
                <a:sym typeface="Poppins"/>
              </a:rPr>
              <a:t>Women with a history of gestational diabetes.</a:t>
            </a:r>
          </a:p>
        </p:txBody>
      </p:sp>
      <p:sp>
        <p:nvSpPr>
          <p:cNvPr id="11" name="TextBox 11"/>
          <p:cNvSpPr txBox="1"/>
          <p:nvPr/>
        </p:nvSpPr>
        <p:spPr>
          <a:xfrm>
            <a:off x="687298" y="8488026"/>
            <a:ext cx="1969393" cy="523875"/>
          </a:xfrm>
          <a:prstGeom prst="rect">
            <a:avLst/>
          </a:prstGeom>
        </p:spPr>
        <p:txBody>
          <a:bodyPr lIns="0" tIns="0" rIns="0" bIns="0" rtlCol="0" anchor="t">
            <a:spAutoFit/>
          </a:bodyPr>
          <a:lstStyle/>
          <a:p>
            <a:pPr algn="ctr">
              <a:lnSpc>
                <a:spcPts val="4200"/>
              </a:lnSpc>
              <a:spcBef>
                <a:spcPct val="0"/>
              </a:spcBef>
            </a:pPr>
            <a:r>
              <a:rPr lang="en-US" sz="3000">
                <a:solidFill>
                  <a:srgbClr val="004AAD"/>
                </a:solidFill>
                <a:latin typeface="Archivo Black"/>
                <a:ea typeface="Archivo Black"/>
                <a:cs typeface="Archivo Black"/>
                <a:sym typeface="Archivo Black"/>
              </a:rPr>
              <a:t>Summary</a:t>
            </a:r>
          </a:p>
        </p:txBody>
      </p:sp>
      <p:sp>
        <p:nvSpPr>
          <p:cNvPr id="12" name="TextBox 12"/>
          <p:cNvSpPr txBox="1"/>
          <p:nvPr/>
        </p:nvSpPr>
        <p:spPr>
          <a:xfrm>
            <a:off x="687298" y="8983326"/>
            <a:ext cx="17114144" cy="1005205"/>
          </a:xfrm>
          <a:prstGeom prst="rect">
            <a:avLst/>
          </a:prstGeom>
        </p:spPr>
        <p:txBody>
          <a:bodyPr lIns="0" tIns="0" rIns="0" bIns="0" rtlCol="0" anchor="t">
            <a:spAutoFit/>
          </a:bodyPr>
          <a:lstStyle/>
          <a:p>
            <a:pPr algn="l">
              <a:lnSpc>
                <a:spcPts val="3919"/>
              </a:lnSpc>
              <a:spcBef>
                <a:spcPct val="0"/>
              </a:spcBef>
            </a:pPr>
            <a:r>
              <a:rPr lang="en-US" sz="2799">
                <a:solidFill>
                  <a:srgbClr val="004AAD"/>
                </a:solidFill>
                <a:latin typeface="Poppins"/>
                <a:ea typeface="Poppins"/>
                <a:cs typeface="Poppins"/>
                <a:sym typeface="Poppins"/>
              </a:rPr>
              <a:t>Type 2 Diabetes is typically caused by both lifestyle and genetic factors (Laakso and Silva, 2022).</a:t>
            </a:r>
          </a:p>
          <a:p>
            <a:pPr algn="l">
              <a:lnSpc>
                <a:spcPts val="3919"/>
              </a:lnSpc>
              <a:spcBef>
                <a:spcPct val="0"/>
              </a:spcBef>
            </a:pPr>
            <a:r>
              <a:rPr lang="en-US" sz="2799">
                <a:solidFill>
                  <a:srgbClr val="004AAD"/>
                </a:solidFill>
                <a:latin typeface="Poppins"/>
                <a:ea typeface="Poppins"/>
                <a:cs typeface="Poppins"/>
                <a:sym typeface="Poppins"/>
              </a:rPr>
              <a:t>The best method of prevention is lifestyle modification.</a:t>
            </a:r>
          </a:p>
        </p:txBody>
      </p:sp>
      <p:pic>
        <p:nvPicPr>
          <p:cNvPr id="17" name="Video 16">
            <a:hlinkClick r:id="" action="ppaction://media"/>
            <a:extLst>
              <a:ext uri="{FF2B5EF4-FFF2-40B4-BE49-F238E27FC236}">
                <a16:creationId xmlns:a16="http://schemas.microsoft.com/office/drawing/2014/main" id="{C4AA4310-55CE-FFE2-5235-F5BD6B53FB5C}"/>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74128"/>
    </mc:Choice>
    <mc:Fallback>
      <p:transition spd="slow" advTm="741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7"/>
                </p:tgtEl>
              </p:cMediaNode>
            </p:video>
            <p:seq concurrent="1" nextAc="seek">
              <p:cTn id="8" restart="whenNotActive" fill="hold" evtFilter="cancelBubble" nodeType="interactiveSeq">
                <p:stCondLst>
                  <p:cond evt="onClick" delay="0">
                    <p:tgtEl>
                      <p:spTgt spid="1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7"/>
                                        </p:tgtEl>
                                      </p:cBhvr>
                                    </p:cmd>
                                  </p:childTnLst>
                                </p:cTn>
                              </p:par>
                            </p:childTnLst>
                          </p:cTn>
                        </p:par>
                      </p:childTnLst>
                    </p:cTn>
                  </p:par>
                </p:childTnLst>
              </p:cTn>
              <p:nextCondLst>
                <p:cond evt="onClick" delay="0">
                  <p:tgtEl>
                    <p:spTgt spid="17"/>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GB"/>
          </a:p>
        </p:txBody>
      </p:sp>
      <p:grpSp>
        <p:nvGrpSpPr>
          <p:cNvPr id="3" name="Group 3"/>
          <p:cNvGrpSpPr/>
          <p:nvPr/>
        </p:nvGrpSpPr>
        <p:grpSpPr>
          <a:xfrm>
            <a:off x="5017627" y="-1"/>
            <a:ext cx="9307974" cy="1463463"/>
            <a:chOff x="0" y="0"/>
            <a:chExt cx="2501553" cy="2695287"/>
          </a:xfrm>
        </p:grpSpPr>
        <p:sp>
          <p:nvSpPr>
            <p:cNvPr id="4" name="Freeform 4"/>
            <p:cNvSpPr/>
            <p:nvPr/>
          </p:nvSpPr>
          <p:spPr>
            <a:xfrm>
              <a:off x="0" y="0"/>
              <a:ext cx="2501553" cy="2695287"/>
            </a:xfrm>
            <a:custGeom>
              <a:avLst/>
              <a:gdLst/>
              <a:ahLst/>
              <a:cxnLst/>
              <a:rect l="l" t="t" r="r" b="b"/>
              <a:pathLst>
                <a:path w="2501553" h="2695287">
                  <a:moveTo>
                    <a:pt x="0" y="0"/>
                  </a:moveTo>
                  <a:lnTo>
                    <a:pt x="2501553" y="0"/>
                  </a:lnTo>
                  <a:lnTo>
                    <a:pt x="2501553" y="2695287"/>
                  </a:lnTo>
                  <a:lnTo>
                    <a:pt x="0" y="2695287"/>
                  </a:lnTo>
                  <a:close/>
                </a:path>
              </a:pathLst>
            </a:custGeom>
            <a:solidFill>
              <a:srgbClr val="004AAD"/>
            </a:solidFill>
          </p:spPr>
          <p:txBody>
            <a:bodyPr/>
            <a:lstStyle/>
            <a:p>
              <a:endParaRPr lang="en-GB"/>
            </a:p>
          </p:txBody>
        </p:sp>
        <p:sp>
          <p:nvSpPr>
            <p:cNvPr id="5" name="TextBox 5"/>
            <p:cNvSpPr txBox="1"/>
            <p:nvPr/>
          </p:nvSpPr>
          <p:spPr>
            <a:xfrm>
              <a:off x="0" y="-47625"/>
              <a:ext cx="2501553" cy="2742912"/>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6110685" y="6576823"/>
            <a:ext cx="6565546" cy="5693210"/>
          </a:xfrm>
          <a:custGeom>
            <a:avLst/>
            <a:gdLst/>
            <a:ahLst/>
            <a:cxnLst/>
            <a:rect l="l" t="t" r="r" b="b"/>
            <a:pathLst>
              <a:path w="6856008" h="6856008">
                <a:moveTo>
                  <a:pt x="0" y="0"/>
                </a:moveTo>
                <a:lnTo>
                  <a:pt x="6856008" y="0"/>
                </a:lnTo>
                <a:lnTo>
                  <a:pt x="6856008" y="6856009"/>
                </a:lnTo>
                <a:lnTo>
                  <a:pt x="0" y="685600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TextBox 7"/>
          <p:cNvSpPr txBox="1"/>
          <p:nvPr/>
        </p:nvSpPr>
        <p:spPr>
          <a:xfrm>
            <a:off x="5017626" y="-82127"/>
            <a:ext cx="9498083" cy="1545591"/>
          </a:xfrm>
          <a:prstGeom prst="rect">
            <a:avLst/>
          </a:prstGeom>
        </p:spPr>
        <p:txBody>
          <a:bodyPr lIns="0" tIns="0" rIns="0" bIns="0" rtlCol="0" anchor="t">
            <a:spAutoFit/>
          </a:bodyPr>
          <a:lstStyle/>
          <a:p>
            <a:pPr algn="ctr">
              <a:lnSpc>
                <a:spcPts val="6159"/>
              </a:lnSpc>
              <a:spcBef>
                <a:spcPct val="0"/>
              </a:spcBef>
            </a:pPr>
            <a:r>
              <a:rPr lang="en-US" sz="4399">
                <a:solidFill>
                  <a:srgbClr val="FFFFFF"/>
                </a:solidFill>
                <a:latin typeface="Archivo Black"/>
                <a:ea typeface="Archivo Black"/>
                <a:cs typeface="Archivo Black"/>
                <a:sym typeface="Archivo Black"/>
              </a:rPr>
              <a:t>SIGNS, SYMPTOMS, AND COMPLICATIONS</a:t>
            </a:r>
          </a:p>
        </p:txBody>
      </p:sp>
      <p:sp>
        <p:nvSpPr>
          <p:cNvPr id="8" name="TextBox 8"/>
          <p:cNvSpPr txBox="1"/>
          <p:nvPr/>
        </p:nvSpPr>
        <p:spPr>
          <a:xfrm>
            <a:off x="0" y="1785636"/>
            <a:ext cx="7334746" cy="615950"/>
          </a:xfrm>
          <a:prstGeom prst="rect">
            <a:avLst/>
          </a:prstGeom>
        </p:spPr>
        <p:txBody>
          <a:bodyPr lIns="0" tIns="0" rIns="0" bIns="0" rtlCol="0" anchor="t">
            <a:spAutoFit/>
          </a:bodyPr>
          <a:lstStyle/>
          <a:p>
            <a:pPr algn="ctr">
              <a:lnSpc>
                <a:spcPts val="4900"/>
              </a:lnSpc>
              <a:spcBef>
                <a:spcPct val="0"/>
              </a:spcBef>
            </a:pPr>
            <a:r>
              <a:rPr lang="en-US" sz="3500" dirty="0">
                <a:solidFill>
                  <a:srgbClr val="004AAD"/>
                </a:solidFill>
                <a:latin typeface="Archivo Black"/>
                <a:ea typeface="Archivo Black"/>
                <a:cs typeface="Archivo Black"/>
                <a:sym typeface="Archivo Black"/>
              </a:rPr>
              <a:t>Common Signs and Symptoms</a:t>
            </a:r>
          </a:p>
        </p:txBody>
      </p:sp>
      <p:sp>
        <p:nvSpPr>
          <p:cNvPr id="9" name="TextBox 9"/>
          <p:cNvSpPr txBox="1"/>
          <p:nvPr/>
        </p:nvSpPr>
        <p:spPr>
          <a:xfrm>
            <a:off x="267095" y="3034159"/>
            <a:ext cx="6895704" cy="3653180"/>
          </a:xfrm>
          <a:prstGeom prst="rect">
            <a:avLst/>
          </a:prstGeom>
        </p:spPr>
        <p:txBody>
          <a:bodyPr wrap="square" lIns="0" tIns="0" rIns="0" bIns="0" rtlCol="0" anchor="t">
            <a:spAutoFit/>
          </a:bodyPr>
          <a:lstStyle/>
          <a:p>
            <a:pPr marL="626114" lvl="1" indent="-313057" algn="l">
              <a:lnSpc>
                <a:spcPts val="4060"/>
              </a:lnSpc>
              <a:buFont typeface="Arial"/>
              <a:buChar char="•"/>
            </a:pPr>
            <a:r>
              <a:rPr lang="en-US" sz="2900" dirty="0">
                <a:solidFill>
                  <a:srgbClr val="004AAD"/>
                </a:solidFill>
                <a:latin typeface="Poppins"/>
                <a:ea typeface="Poppins"/>
                <a:cs typeface="Poppins"/>
                <a:sym typeface="Poppins"/>
              </a:rPr>
              <a:t>Mimic urination (polyuria)</a:t>
            </a:r>
          </a:p>
          <a:p>
            <a:pPr marL="626114" lvl="1" indent="-313057" algn="l">
              <a:lnSpc>
                <a:spcPts val="4060"/>
              </a:lnSpc>
              <a:buFont typeface="Arial"/>
              <a:buChar char="•"/>
            </a:pPr>
            <a:r>
              <a:rPr lang="en-US" sz="2900" dirty="0">
                <a:solidFill>
                  <a:srgbClr val="004AAD"/>
                </a:solidFill>
                <a:latin typeface="Poppins"/>
                <a:ea typeface="Poppins"/>
                <a:cs typeface="Poppins"/>
                <a:sym typeface="Poppins"/>
              </a:rPr>
              <a:t>Too much thirst (polydipsia)</a:t>
            </a:r>
          </a:p>
          <a:p>
            <a:pPr marL="626114" lvl="1" indent="-313057" algn="l">
              <a:lnSpc>
                <a:spcPts val="4060"/>
              </a:lnSpc>
              <a:buFont typeface="Arial"/>
              <a:buChar char="•"/>
            </a:pPr>
            <a:r>
              <a:rPr lang="en-US" sz="2900" dirty="0">
                <a:solidFill>
                  <a:srgbClr val="004AAD"/>
                </a:solidFill>
                <a:latin typeface="Poppins"/>
                <a:ea typeface="Poppins"/>
                <a:cs typeface="Poppins"/>
                <a:sym typeface="Poppins"/>
              </a:rPr>
              <a:t>Hunger (polyphagia) is increased.</a:t>
            </a:r>
          </a:p>
          <a:p>
            <a:pPr marL="626114" lvl="1" indent="-313057" algn="l">
              <a:lnSpc>
                <a:spcPts val="4060"/>
              </a:lnSpc>
              <a:buFont typeface="Arial"/>
              <a:buChar char="•"/>
            </a:pPr>
            <a:r>
              <a:rPr lang="en-US" sz="2900" dirty="0">
                <a:solidFill>
                  <a:srgbClr val="004AAD"/>
                </a:solidFill>
                <a:latin typeface="Poppins"/>
                <a:ea typeface="Poppins"/>
                <a:cs typeface="Poppins"/>
                <a:sym typeface="Poppins"/>
              </a:rPr>
              <a:t>Sudden weight loss or gain.</a:t>
            </a:r>
          </a:p>
          <a:p>
            <a:pPr marL="626114" lvl="1" indent="-313057" algn="l">
              <a:lnSpc>
                <a:spcPts val="4060"/>
              </a:lnSpc>
              <a:buFont typeface="Arial"/>
              <a:buChar char="•"/>
            </a:pPr>
            <a:r>
              <a:rPr lang="en-US" sz="2900" dirty="0">
                <a:solidFill>
                  <a:srgbClr val="004AAD"/>
                </a:solidFill>
                <a:latin typeface="Poppins"/>
                <a:ea typeface="Poppins"/>
                <a:cs typeface="Poppins"/>
                <a:sym typeface="Poppins"/>
              </a:rPr>
              <a:t>Fatigue and blurred vision</a:t>
            </a:r>
          </a:p>
          <a:p>
            <a:pPr marL="626114" lvl="1" indent="-313057" algn="l">
              <a:lnSpc>
                <a:spcPts val="4060"/>
              </a:lnSpc>
              <a:buFont typeface="Arial"/>
              <a:buChar char="•"/>
            </a:pPr>
            <a:r>
              <a:rPr lang="en-US" sz="2900" dirty="0">
                <a:solidFill>
                  <a:srgbClr val="004AAD"/>
                </a:solidFill>
                <a:latin typeface="Poppins"/>
                <a:ea typeface="Poppins"/>
                <a:cs typeface="Poppins"/>
                <a:sym typeface="Poppins"/>
              </a:rPr>
              <a:t>Slow wound healing or infections.</a:t>
            </a:r>
          </a:p>
        </p:txBody>
      </p:sp>
      <p:sp>
        <p:nvSpPr>
          <p:cNvPr id="10" name="TextBox 10"/>
          <p:cNvSpPr txBox="1"/>
          <p:nvPr/>
        </p:nvSpPr>
        <p:spPr>
          <a:xfrm>
            <a:off x="9144000" y="1785636"/>
            <a:ext cx="6356350" cy="615950"/>
          </a:xfrm>
          <a:prstGeom prst="rect">
            <a:avLst/>
          </a:prstGeom>
        </p:spPr>
        <p:txBody>
          <a:bodyPr lIns="0" tIns="0" rIns="0" bIns="0" rtlCol="0" anchor="t">
            <a:spAutoFit/>
          </a:bodyPr>
          <a:lstStyle/>
          <a:p>
            <a:pPr algn="ctr">
              <a:lnSpc>
                <a:spcPts val="4900"/>
              </a:lnSpc>
              <a:spcBef>
                <a:spcPct val="0"/>
              </a:spcBef>
            </a:pPr>
            <a:r>
              <a:rPr lang="en-US" sz="3500">
                <a:solidFill>
                  <a:srgbClr val="004AAD"/>
                </a:solidFill>
                <a:latin typeface="Archivo Black"/>
                <a:ea typeface="Archivo Black"/>
                <a:cs typeface="Archivo Black"/>
                <a:sym typeface="Archivo Black"/>
              </a:rPr>
              <a:t>Short-Term Complications</a:t>
            </a:r>
          </a:p>
        </p:txBody>
      </p:sp>
      <p:sp>
        <p:nvSpPr>
          <p:cNvPr id="11" name="TextBox 11"/>
          <p:cNvSpPr txBox="1"/>
          <p:nvPr/>
        </p:nvSpPr>
        <p:spPr>
          <a:xfrm>
            <a:off x="8589020" y="2635787"/>
            <a:ext cx="8670280" cy="2059940"/>
          </a:xfrm>
          <a:prstGeom prst="rect">
            <a:avLst/>
          </a:prstGeom>
        </p:spPr>
        <p:txBody>
          <a:bodyPr lIns="0" tIns="0" rIns="0" bIns="0" rtlCol="0" anchor="t">
            <a:spAutoFit/>
          </a:bodyPr>
          <a:lstStyle/>
          <a:p>
            <a:pPr marL="626111" lvl="1" indent="-313055" algn="just">
              <a:lnSpc>
                <a:spcPts val="4060"/>
              </a:lnSpc>
              <a:buFont typeface="Arial"/>
              <a:buChar char="•"/>
            </a:pPr>
            <a:r>
              <a:rPr lang="en-US" sz="2900">
                <a:solidFill>
                  <a:srgbClr val="004AAD"/>
                </a:solidFill>
                <a:latin typeface="Poppins"/>
                <a:ea typeface="Poppins"/>
                <a:cs typeface="Poppins"/>
                <a:sym typeface="Poppins"/>
              </a:rPr>
              <a:t>Hyperglycaemia: high blood sugar causing dehydration and fatigue</a:t>
            </a:r>
          </a:p>
          <a:p>
            <a:pPr marL="626111" lvl="1" indent="-313055" algn="just">
              <a:lnSpc>
                <a:spcPts val="4060"/>
              </a:lnSpc>
              <a:buFont typeface="Arial"/>
              <a:buChar char="•"/>
            </a:pPr>
            <a:r>
              <a:rPr lang="en-US" sz="2900">
                <a:solidFill>
                  <a:srgbClr val="004AAD"/>
                </a:solidFill>
                <a:latin typeface="Poppins"/>
                <a:ea typeface="Poppins"/>
                <a:cs typeface="Poppins"/>
                <a:sym typeface="Poppins"/>
              </a:rPr>
              <a:t>Hypoglycaemia: low blood sugar due to overmedication or skipping meals</a:t>
            </a:r>
          </a:p>
        </p:txBody>
      </p:sp>
      <p:sp>
        <p:nvSpPr>
          <p:cNvPr id="12" name="TextBox 12"/>
          <p:cNvSpPr txBox="1"/>
          <p:nvPr/>
        </p:nvSpPr>
        <p:spPr>
          <a:xfrm>
            <a:off x="6110685" y="5328300"/>
            <a:ext cx="6211491" cy="615950"/>
          </a:xfrm>
          <a:prstGeom prst="rect">
            <a:avLst/>
          </a:prstGeom>
        </p:spPr>
        <p:txBody>
          <a:bodyPr lIns="0" tIns="0" rIns="0" bIns="0" rtlCol="0" anchor="t">
            <a:spAutoFit/>
          </a:bodyPr>
          <a:lstStyle/>
          <a:p>
            <a:pPr algn="ctr">
              <a:lnSpc>
                <a:spcPts val="4900"/>
              </a:lnSpc>
              <a:spcBef>
                <a:spcPct val="0"/>
              </a:spcBef>
            </a:pPr>
            <a:r>
              <a:rPr lang="en-US" sz="3500">
                <a:solidFill>
                  <a:srgbClr val="004AAD"/>
                </a:solidFill>
                <a:latin typeface="Archivo Black"/>
                <a:ea typeface="Archivo Black"/>
                <a:cs typeface="Archivo Black"/>
                <a:sym typeface="Archivo Black"/>
              </a:rPr>
              <a:t>Long-Term Complications</a:t>
            </a:r>
          </a:p>
        </p:txBody>
      </p:sp>
      <p:sp>
        <p:nvSpPr>
          <p:cNvPr id="13" name="TextBox 13"/>
          <p:cNvSpPr txBox="1"/>
          <p:nvPr/>
        </p:nvSpPr>
        <p:spPr>
          <a:xfrm>
            <a:off x="5905896" y="6586349"/>
            <a:ext cx="6895704" cy="3568669"/>
          </a:xfrm>
          <a:prstGeom prst="rect">
            <a:avLst/>
          </a:prstGeom>
        </p:spPr>
        <p:txBody>
          <a:bodyPr wrap="square" lIns="0" tIns="0" rIns="0" bIns="0" rtlCol="0" anchor="t">
            <a:spAutoFit/>
          </a:bodyPr>
          <a:lstStyle/>
          <a:p>
            <a:pPr marL="542448" lvl="1" indent="-271224" algn="l">
              <a:lnSpc>
                <a:spcPts val="3517"/>
              </a:lnSpc>
              <a:buFont typeface="Arial"/>
              <a:buChar char="•"/>
            </a:pPr>
            <a:r>
              <a:rPr lang="en-US" sz="2512" dirty="0">
                <a:solidFill>
                  <a:srgbClr val="004AAD"/>
                </a:solidFill>
                <a:latin typeface="Poppins"/>
                <a:ea typeface="Poppins"/>
                <a:cs typeface="Poppins"/>
                <a:sym typeface="Poppins"/>
              </a:rPr>
              <a:t>Neuropathy: damage to nerves in the feet and hands resulting in numbness.</a:t>
            </a:r>
          </a:p>
          <a:p>
            <a:pPr marL="542448" lvl="1" indent="-271224" algn="l">
              <a:lnSpc>
                <a:spcPts val="3517"/>
              </a:lnSpc>
              <a:buFont typeface="Arial"/>
              <a:buChar char="•"/>
            </a:pPr>
            <a:r>
              <a:rPr lang="en-US" sz="2512" dirty="0">
                <a:solidFill>
                  <a:srgbClr val="004AAD"/>
                </a:solidFill>
                <a:latin typeface="Poppins"/>
                <a:ea typeface="Poppins"/>
                <a:cs typeface="Poppins"/>
                <a:sym typeface="Poppins"/>
              </a:rPr>
              <a:t>Retinopathy: eye problems that are caused by blood vessel damage.</a:t>
            </a:r>
          </a:p>
          <a:p>
            <a:pPr marL="542448" lvl="1" indent="-271224" algn="l">
              <a:lnSpc>
                <a:spcPts val="3517"/>
              </a:lnSpc>
              <a:buFont typeface="Arial"/>
              <a:buChar char="•"/>
            </a:pPr>
            <a:r>
              <a:rPr lang="en-US" sz="2512" dirty="0">
                <a:solidFill>
                  <a:srgbClr val="004AAD"/>
                </a:solidFill>
                <a:latin typeface="Poppins"/>
                <a:ea typeface="Poppins"/>
                <a:cs typeface="Poppins"/>
                <a:sym typeface="Poppins"/>
              </a:rPr>
              <a:t>Nephropathy: </a:t>
            </a:r>
            <a:r>
              <a:rPr lang="en-US" sz="2512" dirty="0" err="1">
                <a:solidFill>
                  <a:srgbClr val="004AAD"/>
                </a:solidFill>
                <a:latin typeface="Poppins"/>
                <a:ea typeface="Poppins"/>
                <a:cs typeface="Poppins"/>
                <a:sym typeface="Poppins"/>
              </a:rPr>
              <a:t>hyperglycaemia</a:t>
            </a:r>
            <a:r>
              <a:rPr lang="en-US" sz="2512" dirty="0">
                <a:solidFill>
                  <a:srgbClr val="004AAD"/>
                </a:solidFill>
                <a:latin typeface="Poppins"/>
                <a:ea typeface="Poppins"/>
                <a:cs typeface="Poppins"/>
                <a:sym typeface="Poppins"/>
              </a:rPr>
              <a:t>-induced renal failure.</a:t>
            </a:r>
          </a:p>
          <a:p>
            <a:pPr marL="542448" lvl="1" indent="-271224" algn="l">
              <a:lnSpc>
                <a:spcPts val="3517"/>
              </a:lnSpc>
              <a:buFont typeface="Arial"/>
              <a:buChar char="•"/>
            </a:pPr>
            <a:r>
              <a:rPr lang="en-US" sz="2512" dirty="0">
                <a:solidFill>
                  <a:srgbClr val="004AAD"/>
                </a:solidFill>
                <a:latin typeface="Poppins"/>
                <a:ea typeface="Poppins"/>
                <a:cs typeface="Poppins"/>
                <a:sym typeface="Poppins"/>
              </a:rPr>
              <a:t>Cardiovascular disease: risk of heart attack and stroke is higher.</a:t>
            </a:r>
          </a:p>
        </p:txBody>
      </p:sp>
      <p:pic>
        <p:nvPicPr>
          <p:cNvPr id="18" name="Video 17">
            <a:hlinkClick r:id="" action="ppaction://media"/>
            <a:extLst>
              <a:ext uri="{FF2B5EF4-FFF2-40B4-BE49-F238E27FC236}">
                <a16:creationId xmlns:a16="http://schemas.microsoft.com/office/drawing/2014/main" id="{35F86C03-2495-2FEE-066A-1C189928F290}"/>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38056"/>
    </mc:Choice>
    <mc:Fallback>
      <p:transition spd="slow" advTm="380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8"/>
                </p:tgtEl>
              </p:cMediaNode>
            </p:video>
            <p:seq concurrent="1" nextAc="seek">
              <p:cTn id="8" restart="whenNotActive" fill="hold" evtFilter="cancelBubble" nodeType="interactiveSeq">
                <p:stCondLst>
                  <p:cond evt="onClick" delay="0">
                    <p:tgtEl>
                      <p:spTgt spid="1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8"/>
                                        </p:tgtEl>
                                      </p:cBhvr>
                                    </p:cmd>
                                  </p:childTnLst>
                                </p:cTn>
                              </p:par>
                            </p:childTnLst>
                          </p:cTn>
                        </p:par>
                      </p:childTnLst>
                    </p:cTn>
                  </p:par>
                </p:childTnLst>
              </p:cTn>
              <p:nextCondLst>
                <p:cond evt="onClick" delay="0">
                  <p:tgtEl>
                    <p:spTgt spid="18"/>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GB"/>
          </a:p>
        </p:txBody>
      </p:sp>
      <p:grpSp>
        <p:nvGrpSpPr>
          <p:cNvPr id="3" name="Group 3"/>
          <p:cNvGrpSpPr/>
          <p:nvPr/>
        </p:nvGrpSpPr>
        <p:grpSpPr>
          <a:xfrm>
            <a:off x="5017626" y="11841"/>
            <a:ext cx="9498083" cy="1785735"/>
            <a:chOff x="0" y="0"/>
            <a:chExt cx="2501553" cy="2783284"/>
          </a:xfrm>
        </p:grpSpPr>
        <p:sp>
          <p:nvSpPr>
            <p:cNvPr id="4" name="Freeform 4"/>
            <p:cNvSpPr/>
            <p:nvPr/>
          </p:nvSpPr>
          <p:spPr>
            <a:xfrm>
              <a:off x="0" y="0"/>
              <a:ext cx="2501553" cy="2783284"/>
            </a:xfrm>
            <a:custGeom>
              <a:avLst/>
              <a:gdLst/>
              <a:ahLst/>
              <a:cxnLst/>
              <a:rect l="l" t="t" r="r" b="b"/>
              <a:pathLst>
                <a:path w="2501553" h="2783284">
                  <a:moveTo>
                    <a:pt x="0" y="0"/>
                  </a:moveTo>
                  <a:lnTo>
                    <a:pt x="2501553" y="0"/>
                  </a:lnTo>
                  <a:lnTo>
                    <a:pt x="2501553" y="2783284"/>
                  </a:lnTo>
                  <a:lnTo>
                    <a:pt x="0" y="2783284"/>
                  </a:lnTo>
                  <a:close/>
                </a:path>
              </a:pathLst>
            </a:custGeom>
            <a:solidFill>
              <a:srgbClr val="004AAD"/>
            </a:solidFill>
          </p:spPr>
          <p:txBody>
            <a:bodyPr/>
            <a:lstStyle/>
            <a:p>
              <a:endParaRPr lang="en-GB"/>
            </a:p>
          </p:txBody>
        </p:sp>
        <p:sp>
          <p:nvSpPr>
            <p:cNvPr id="5" name="TextBox 5"/>
            <p:cNvSpPr txBox="1"/>
            <p:nvPr/>
          </p:nvSpPr>
          <p:spPr>
            <a:xfrm>
              <a:off x="0" y="-47625"/>
              <a:ext cx="2501553" cy="2830909"/>
            </a:xfrm>
            <a:prstGeom prst="rect">
              <a:avLst/>
            </a:prstGeom>
          </p:spPr>
          <p:txBody>
            <a:bodyPr lIns="50800" tIns="50800" rIns="50800" bIns="50800" rtlCol="0" anchor="ctr"/>
            <a:lstStyle/>
            <a:p>
              <a:pPr algn="ctr">
                <a:lnSpc>
                  <a:spcPts val="2659"/>
                </a:lnSpc>
              </a:pPr>
              <a:endParaRPr/>
            </a:p>
          </p:txBody>
        </p:sp>
      </p:grpSp>
      <p:sp>
        <p:nvSpPr>
          <p:cNvPr id="6" name="TextBox 6"/>
          <p:cNvSpPr txBox="1"/>
          <p:nvPr/>
        </p:nvSpPr>
        <p:spPr>
          <a:xfrm>
            <a:off x="0" y="1959832"/>
            <a:ext cx="18288000" cy="3946525"/>
          </a:xfrm>
          <a:prstGeom prst="rect">
            <a:avLst/>
          </a:prstGeom>
        </p:spPr>
        <p:txBody>
          <a:bodyPr lIns="0" tIns="0" rIns="0" bIns="0" rtlCol="0" anchor="t">
            <a:spAutoFit/>
          </a:bodyPr>
          <a:lstStyle/>
          <a:p>
            <a:pPr marL="539746" lvl="1" indent="-269873" algn="just">
              <a:lnSpc>
                <a:spcPts val="3499"/>
              </a:lnSpc>
              <a:buFont typeface="Arial"/>
              <a:buChar char="•"/>
            </a:pPr>
            <a:r>
              <a:rPr lang="en-US" sz="2499">
                <a:solidFill>
                  <a:srgbClr val="004AAD"/>
                </a:solidFill>
                <a:latin typeface="Poppins"/>
                <a:ea typeface="Poppins"/>
                <a:cs typeface="Poppins"/>
                <a:sym typeface="Poppins"/>
              </a:rPr>
              <a:t>Diagnosis: Has been confirmed through elevated HbA1c ≥ 48 mmol/mol (6.5%), fasting glycaemic levels ≥ 7 mmol/L or oral glucose tolerance test ≥11.1 mmol/L 2h post-test.</a:t>
            </a:r>
          </a:p>
          <a:p>
            <a:pPr marL="539746" lvl="1" indent="-269873" algn="just">
              <a:lnSpc>
                <a:spcPts val="3499"/>
              </a:lnSpc>
              <a:buFont typeface="Arial"/>
              <a:buChar char="•"/>
            </a:pPr>
            <a:r>
              <a:rPr lang="en-US" sz="2499">
                <a:solidFill>
                  <a:srgbClr val="004AAD"/>
                </a:solidFill>
                <a:latin typeface="Poppins"/>
                <a:ea typeface="Poppins"/>
                <a:cs typeface="Poppins"/>
                <a:sym typeface="Poppins"/>
              </a:rPr>
              <a:t>Routine Testing: HbA1c tests every 3-6 months to assess glycaemic control; frequent assessment of weight, blood pressures, and lipid profile along with renal performance. Early damage is detected with foot and eye examinations.</a:t>
            </a:r>
          </a:p>
          <a:p>
            <a:pPr marL="539746" lvl="1" indent="-269873" algn="just">
              <a:lnSpc>
                <a:spcPts val="3499"/>
              </a:lnSpc>
              <a:buFont typeface="Arial"/>
              <a:buChar char="•"/>
            </a:pPr>
            <a:r>
              <a:rPr lang="en-US" sz="2499">
                <a:solidFill>
                  <a:srgbClr val="004AAD"/>
                </a:solidFill>
                <a:latin typeface="Poppins"/>
                <a:ea typeface="Poppins"/>
                <a:cs typeface="Poppins"/>
                <a:sym typeface="Poppins"/>
              </a:rPr>
              <a:t>Data Use: Data is entered into Mr Ahmed digital care plan to monitor trends and modify treatment or lifestyle guidance.</a:t>
            </a:r>
          </a:p>
          <a:p>
            <a:pPr marL="539746" lvl="1" indent="-269873" algn="just">
              <a:lnSpc>
                <a:spcPts val="3499"/>
              </a:lnSpc>
              <a:buFont typeface="Arial"/>
              <a:buChar char="•"/>
            </a:pPr>
            <a:r>
              <a:rPr lang="en-US" sz="2499">
                <a:solidFill>
                  <a:srgbClr val="004AAD"/>
                </a:solidFill>
                <a:latin typeface="Poppins"/>
                <a:ea typeface="Poppins"/>
                <a:cs typeface="Poppins"/>
                <a:sym typeface="Poppins"/>
              </a:rPr>
              <a:t>Recommendations NICE (NG28) and NHS Diabetes Prevention Programme suggest personalised, person-centred follow-up on the basis of routine data review.</a:t>
            </a:r>
          </a:p>
        </p:txBody>
      </p:sp>
      <p:sp>
        <p:nvSpPr>
          <p:cNvPr id="7" name="Freeform 7"/>
          <p:cNvSpPr/>
          <p:nvPr/>
        </p:nvSpPr>
        <p:spPr>
          <a:xfrm>
            <a:off x="2591770" y="6134957"/>
            <a:ext cx="13104459" cy="3123343"/>
          </a:xfrm>
          <a:custGeom>
            <a:avLst/>
            <a:gdLst/>
            <a:ahLst/>
            <a:cxnLst/>
            <a:rect l="l" t="t" r="r" b="b"/>
            <a:pathLst>
              <a:path w="13104459" h="3123343">
                <a:moveTo>
                  <a:pt x="0" y="0"/>
                </a:moveTo>
                <a:lnTo>
                  <a:pt x="13104460" y="0"/>
                </a:lnTo>
                <a:lnTo>
                  <a:pt x="13104460" y="3123343"/>
                </a:lnTo>
                <a:lnTo>
                  <a:pt x="0" y="3123343"/>
                </a:lnTo>
                <a:lnTo>
                  <a:pt x="0" y="0"/>
                </a:lnTo>
                <a:close/>
              </a:path>
            </a:pathLst>
          </a:custGeom>
          <a:blipFill>
            <a:blip r:embed="rId5"/>
            <a:stretch>
              <a:fillRect/>
            </a:stretch>
          </a:blipFill>
        </p:spPr>
        <p:txBody>
          <a:bodyPr/>
          <a:lstStyle/>
          <a:p>
            <a:endParaRPr lang="en-GB"/>
          </a:p>
        </p:txBody>
      </p:sp>
      <p:sp>
        <p:nvSpPr>
          <p:cNvPr id="8" name="TextBox 8"/>
          <p:cNvSpPr txBox="1"/>
          <p:nvPr/>
        </p:nvSpPr>
        <p:spPr>
          <a:xfrm>
            <a:off x="5017626" y="174097"/>
            <a:ext cx="9498083" cy="1623480"/>
          </a:xfrm>
          <a:prstGeom prst="rect">
            <a:avLst/>
          </a:prstGeom>
        </p:spPr>
        <p:txBody>
          <a:bodyPr lIns="0" tIns="0" rIns="0" bIns="0" rtlCol="0" anchor="t">
            <a:spAutoFit/>
          </a:bodyPr>
          <a:lstStyle/>
          <a:p>
            <a:pPr algn="ctr">
              <a:lnSpc>
                <a:spcPts val="6591"/>
              </a:lnSpc>
            </a:pPr>
            <a:r>
              <a:rPr lang="en-US" sz="4708" b="1">
                <a:solidFill>
                  <a:srgbClr val="FFFFFF"/>
                </a:solidFill>
                <a:latin typeface="League Spartan"/>
                <a:ea typeface="League Spartan"/>
                <a:cs typeface="League Spartan"/>
                <a:sym typeface="League Spartan"/>
              </a:rPr>
              <a:t>DIAGNOSIS AND MONITORING</a:t>
            </a:r>
          </a:p>
        </p:txBody>
      </p:sp>
      <p:pic>
        <p:nvPicPr>
          <p:cNvPr id="12" name="Video 11">
            <a:hlinkClick r:id="" action="ppaction://media"/>
            <a:extLst>
              <a:ext uri="{FF2B5EF4-FFF2-40B4-BE49-F238E27FC236}">
                <a16:creationId xmlns:a16="http://schemas.microsoft.com/office/drawing/2014/main" id="{052D1D24-5BB3-DA08-BDC2-EF17CAB9AAC5}"/>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81087"/>
    </mc:Choice>
    <mc:Fallback>
      <p:transition spd="slow" advTm="810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GB"/>
          </a:p>
        </p:txBody>
      </p:sp>
      <p:grpSp>
        <p:nvGrpSpPr>
          <p:cNvPr id="3" name="Group 3"/>
          <p:cNvGrpSpPr/>
          <p:nvPr/>
        </p:nvGrpSpPr>
        <p:grpSpPr>
          <a:xfrm>
            <a:off x="5017627" y="-1"/>
            <a:ext cx="9155574" cy="1463463"/>
            <a:chOff x="0" y="0"/>
            <a:chExt cx="2501553" cy="2695287"/>
          </a:xfrm>
        </p:grpSpPr>
        <p:sp>
          <p:nvSpPr>
            <p:cNvPr id="4" name="Freeform 4"/>
            <p:cNvSpPr/>
            <p:nvPr/>
          </p:nvSpPr>
          <p:spPr>
            <a:xfrm>
              <a:off x="0" y="0"/>
              <a:ext cx="2501553" cy="2695287"/>
            </a:xfrm>
            <a:custGeom>
              <a:avLst/>
              <a:gdLst/>
              <a:ahLst/>
              <a:cxnLst/>
              <a:rect l="l" t="t" r="r" b="b"/>
              <a:pathLst>
                <a:path w="2501553" h="2695287">
                  <a:moveTo>
                    <a:pt x="0" y="0"/>
                  </a:moveTo>
                  <a:lnTo>
                    <a:pt x="2501553" y="0"/>
                  </a:lnTo>
                  <a:lnTo>
                    <a:pt x="2501553" y="2695287"/>
                  </a:lnTo>
                  <a:lnTo>
                    <a:pt x="0" y="2695287"/>
                  </a:lnTo>
                  <a:close/>
                </a:path>
              </a:pathLst>
            </a:custGeom>
            <a:solidFill>
              <a:srgbClr val="004AAD"/>
            </a:solidFill>
          </p:spPr>
          <p:txBody>
            <a:bodyPr/>
            <a:lstStyle/>
            <a:p>
              <a:endParaRPr lang="en-GB"/>
            </a:p>
          </p:txBody>
        </p:sp>
        <p:sp>
          <p:nvSpPr>
            <p:cNvPr id="5" name="TextBox 5"/>
            <p:cNvSpPr txBox="1"/>
            <p:nvPr/>
          </p:nvSpPr>
          <p:spPr>
            <a:xfrm>
              <a:off x="0" y="-47625"/>
              <a:ext cx="2501553" cy="2742912"/>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0" y="2511698"/>
            <a:ext cx="18288000" cy="1076326"/>
            <a:chOff x="0" y="0"/>
            <a:chExt cx="5047830" cy="294231"/>
          </a:xfrm>
        </p:grpSpPr>
        <p:sp>
          <p:nvSpPr>
            <p:cNvPr id="7" name="Freeform 7"/>
            <p:cNvSpPr/>
            <p:nvPr/>
          </p:nvSpPr>
          <p:spPr>
            <a:xfrm>
              <a:off x="0" y="0"/>
              <a:ext cx="5047830" cy="294231"/>
            </a:xfrm>
            <a:custGeom>
              <a:avLst/>
              <a:gdLst/>
              <a:ahLst/>
              <a:cxnLst/>
              <a:rect l="l" t="t" r="r" b="b"/>
              <a:pathLst>
                <a:path w="5047830" h="294231">
                  <a:moveTo>
                    <a:pt x="0" y="0"/>
                  </a:moveTo>
                  <a:lnTo>
                    <a:pt x="5047830" y="0"/>
                  </a:lnTo>
                  <a:lnTo>
                    <a:pt x="5047830" y="294231"/>
                  </a:lnTo>
                  <a:lnTo>
                    <a:pt x="0" y="294231"/>
                  </a:lnTo>
                  <a:close/>
                </a:path>
              </a:pathLst>
            </a:custGeom>
            <a:solidFill>
              <a:srgbClr val="004AAD"/>
            </a:solidFill>
          </p:spPr>
          <p:txBody>
            <a:bodyPr/>
            <a:lstStyle/>
            <a:p>
              <a:endParaRPr lang="en-GB"/>
            </a:p>
          </p:txBody>
        </p:sp>
        <p:sp>
          <p:nvSpPr>
            <p:cNvPr id="8" name="TextBox 8"/>
            <p:cNvSpPr txBox="1"/>
            <p:nvPr/>
          </p:nvSpPr>
          <p:spPr>
            <a:xfrm>
              <a:off x="0" y="-47625"/>
              <a:ext cx="5047830" cy="341856"/>
            </a:xfrm>
            <a:prstGeom prst="rect">
              <a:avLst/>
            </a:prstGeom>
          </p:spPr>
          <p:txBody>
            <a:bodyPr lIns="50800" tIns="50800" rIns="50800" bIns="50800" rtlCol="0" anchor="ctr"/>
            <a:lstStyle/>
            <a:p>
              <a:pPr algn="ctr">
                <a:lnSpc>
                  <a:spcPts val="2659"/>
                </a:lnSpc>
              </a:pPr>
              <a:endParaRPr/>
            </a:p>
          </p:txBody>
        </p:sp>
      </p:grpSp>
      <p:grpSp>
        <p:nvGrpSpPr>
          <p:cNvPr id="9" name="Group 9"/>
          <p:cNvGrpSpPr/>
          <p:nvPr/>
        </p:nvGrpSpPr>
        <p:grpSpPr>
          <a:xfrm>
            <a:off x="-27515" y="5056619"/>
            <a:ext cx="18133264" cy="1203199"/>
            <a:chOff x="0" y="0"/>
            <a:chExt cx="4775839" cy="316892"/>
          </a:xfrm>
        </p:grpSpPr>
        <p:sp>
          <p:nvSpPr>
            <p:cNvPr id="10" name="Freeform 10"/>
            <p:cNvSpPr/>
            <p:nvPr/>
          </p:nvSpPr>
          <p:spPr>
            <a:xfrm>
              <a:off x="0" y="0"/>
              <a:ext cx="4775839" cy="316892"/>
            </a:xfrm>
            <a:custGeom>
              <a:avLst/>
              <a:gdLst/>
              <a:ahLst/>
              <a:cxnLst/>
              <a:rect l="l" t="t" r="r" b="b"/>
              <a:pathLst>
                <a:path w="4775839" h="316892">
                  <a:moveTo>
                    <a:pt x="0" y="0"/>
                  </a:moveTo>
                  <a:lnTo>
                    <a:pt x="4775839" y="0"/>
                  </a:lnTo>
                  <a:lnTo>
                    <a:pt x="4775839" y="316892"/>
                  </a:lnTo>
                  <a:lnTo>
                    <a:pt x="0" y="316892"/>
                  </a:lnTo>
                  <a:close/>
                </a:path>
              </a:pathLst>
            </a:custGeom>
            <a:solidFill>
              <a:srgbClr val="004AAD"/>
            </a:solidFill>
          </p:spPr>
          <p:txBody>
            <a:bodyPr/>
            <a:lstStyle/>
            <a:p>
              <a:endParaRPr lang="en-GB"/>
            </a:p>
          </p:txBody>
        </p:sp>
        <p:sp>
          <p:nvSpPr>
            <p:cNvPr id="11" name="TextBox 11"/>
            <p:cNvSpPr txBox="1"/>
            <p:nvPr/>
          </p:nvSpPr>
          <p:spPr>
            <a:xfrm>
              <a:off x="0" y="-47625"/>
              <a:ext cx="4775839" cy="364517"/>
            </a:xfrm>
            <a:prstGeom prst="rect">
              <a:avLst/>
            </a:prstGeom>
          </p:spPr>
          <p:txBody>
            <a:bodyPr lIns="50800" tIns="50800" rIns="50800" bIns="50800" rtlCol="0" anchor="ctr"/>
            <a:lstStyle/>
            <a:p>
              <a:pPr algn="ctr">
                <a:lnSpc>
                  <a:spcPts val="2659"/>
                </a:lnSpc>
              </a:pPr>
              <a:endParaRPr/>
            </a:p>
          </p:txBody>
        </p:sp>
      </p:grpSp>
      <p:grpSp>
        <p:nvGrpSpPr>
          <p:cNvPr id="12" name="Group 12"/>
          <p:cNvGrpSpPr/>
          <p:nvPr/>
        </p:nvGrpSpPr>
        <p:grpSpPr>
          <a:xfrm>
            <a:off x="0" y="7558778"/>
            <a:ext cx="18336180" cy="1203198"/>
            <a:chOff x="0" y="0"/>
            <a:chExt cx="5047830" cy="272991"/>
          </a:xfrm>
        </p:grpSpPr>
        <p:sp>
          <p:nvSpPr>
            <p:cNvPr id="13" name="Freeform 13"/>
            <p:cNvSpPr/>
            <p:nvPr/>
          </p:nvSpPr>
          <p:spPr>
            <a:xfrm>
              <a:off x="0" y="0"/>
              <a:ext cx="5047830" cy="272991"/>
            </a:xfrm>
            <a:custGeom>
              <a:avLst/>
              <a:gdLst/>
              <a:ahLst/>
              <a:cxnLst/>
              <a:rect l="l" t="t" r="r" b="b"/>
              <a:pathLst>
                <a:path w="5047830" h="272991">
                  <a:moveTo>
                    <a:pt x="0" y="0"/>
                  </a:moveTo>
                  <a:lnTo>
                    <a:pt x="5047830" y="0"/>
                  </a:lnTo>
                  <a:lnTo>
                    <a:pt x="5047830" y="272991"/>
                  </a:lnTo>
                  <a:lnTo>
                    <a:pt x="0" y="272991"/>
                  </a:lnTo>
                  <a:close/>
                </a:path>
              </a:pathLst>
            </a:custGeom>
            <a:solidFill>
              <a:srgbClr val="004AAD"/>
            </a:solidFill>
          </p:spPr>
          <p:txBody>
            <a:bodyPr/>
            <a:lstStyle/>
            <a:p>
              <a:endParaRPr lang="en-GB"/>
            </a:p>
          </p:txBody>
        </p:sp>
        <p:sp>
          <p:nvSpPr>
            <p:cNvPr id="14" name="TextBox 14"/>
            <p:cNvSpPr txBox="1"/>
            <p:nvPr/>
          </p:nvSpPr>
          <p:spPr>
            <a:xfrm>
              <a:off x="0" y="-47625"/>
              <a:ext cx="5047830" cy="320616"/>
            </a:xfrm>
            <a:prstGeom prst="rect">
              <a:avLst/>
            </a:prstGeom>
          </p:spPr>
          <p:txBody>
            <a:bodyPr lIns="50800" tIns="50800" rIns="50800" bIns="50800" rtlCol="0" anchor="ctr"/>
            <a:lstStyle/>
            <a:p>
              <a:pPr algn="just">
                <a:lnSpc>
                  <a:spcPts val="2659"/>
                </a:lnSpc>
              </a:pPr>
              <a:endParaRPr/>
            </a:p>
          </p:txBody>
        </p:sp>
      </p:grpSp>
      <p:sp>
        <p:nvSpPr>
          <p:cNvPr id="15" name="Freeform 15"/>
          <p:cNvSpPr/>
          <p:nvPr/>
        </p:nvSpPr>
        <p:spPr>
          <a:xfrm>
            <a:off x="12167302" y="2337481"/>
            <a:ext cx="6144788" cy="6506139"/>
          </a:xfrm>
          <a:custGeom>
            <a:avLst/>
            <a:gdLst/>
            <a:ahLst/>
            <a:cxnLst/>
            <a:rect l="l" t="t" r="r" b="b"/>
            <a:pathLst>
              <a:path w="6716860" h="6716860">
                <a:moveTo>
                  <a:pt x="0" y="0"/>
                </a:moveTo>
                <a:lnTo>
                  <a:pt x="6716860" y="0"/>
                </a:lnTo>
                <a:lnTo>
                  <a:pt x="6716860" y="6716860"/>
                </a:lnTo>
                <a:lnTo>
                  <a:pt x="0" y="6716860"/>
                </a:lnTo>
                <a:lnTo>
                  <a:pt x="0" y="0"/>
                </a:lnTo>
                <a:close/>
              </a:path>
            </a:pathLst>
          </a:custGeom>
          <a:blipFill>
            <a:blip r:embed="rId5"/>
            <a:stretch>
              <a:fillRect/>
            </a:stretch>
          </a:blipFill>
        </p:spPr>
        <p:txBody>
          <a:bodyPr/>
          <a:lstStyle/>
          <a:p>
            <a:endParaRPr lang="en-GB"/>
          </a:p>
        </p:txBody>
      </p:sp>
      <p:sp>
        <p:nvSpPr>
          <p:cNvPr id="16" name="TextBox 16"/>
          <p:cNvSpPr txBox="1"/>
          <p:nvPr/>
        </p:nvSpPr>
        <p:spPr>
          <a:xfrm>
            <a:off x="5017626" y="366292"/>
            <a:ext cx="9498083" cy="853860"/>
          </a:xfrm>
          <a:prstGeom prst="rect">
            <a:avLst/>
          </a:prstGeom>
        </p:spPr>
        <p:txBody>
          <a:bodyPr lIns="0" tIns="0" rIns="0" bIns="0" rtlCol="0" anchor="t">
            <a:spAutoFit/>
          </a:bodyPr>
          <a:lstStyle/>
          <a:p>
            <a:pPr algn="ctr">
              <a:lnSpc>
                <a:spcPts val="7011"/>
              </a:lnSpc>
            </a:pPr>
            <a:r>
              <a:rPr lang="en-US" sz="5008" b="1">
                <a:solidFill>
                  <a:srgbClr val="FFFFFF"/>
                </a:solidFill>
                <a:latin typeface="League Spartan"/>
                <a:ea typeface="League Spartan"/>
                <a:cs typeface="League Spartan"/>
                <a:sym typeface="League Spartan"/>
              </a:rPr>
              <a:t>CARE PLAN OVERVIEW</a:t>
            </a:r>
          </a:p>
        </p:txBody>
      </p:sp>
      <p:sp>
        <p:nvSpPr>
          <p:cNvPr id="17" name="TextBox 17"/>
          <p:cNvSpPr txBox="1"/>
          <p:nvPr/>
        </p:nvSpPr>
        <p:spPr>
          <a:xfrm>
            <a:off x="320360" y="2511698"/>
            <a:ext cx="10964998" cy="1076325"/>
          </a:xfrm>
          <a:prstGeom prst="rect">
            <a:avLst/>
          </a:prstGeom>
        </p:spPr>
        <p:txBody>
          <a:bodyPr lIns="0" tIns="0" rIns="0" bIns="0" rtlCol="0" anchor="t">
            <a:spAutoFit/>
          </a:bodyPr>
          <a:lstStyle/>
          <a:p>
            <a:pPr algn="just">
              <a:lnSpc>
                <a:spcPts val="4200"/>
              </a:lnSpc>
              <a:spcBef>
                <a:spcPct val="0"/>
              </a:spcBef>
            </a:pPr>
            <a:r>
              <a:rPr lang="en-US" sz="3000">
                <a:solidFill>
                  <a:srgbClr val="FFFFFF"/>
                </a:solidFill>
                <a:latin typeface="Poppins"/>
                <a:ea typeface="Poppins"/>
                <a:cs typeface="Poppins"/>
                <a:sym typeface="Poppins"/>
              </a:rPr>
              <a:t>Objective: Future: Stabilize blood glucose and avoid complications.</a:t>
            </a:r>
          </a:p>
        </p:txBody>
      </p:sp>
      <p:sp>
        <p:nvSpPr>
          <p:cNvPr id="18" name="TextBox 18"/>
          <p:cNvSpPr txBox="1"/>
          <p:nvPr/>
        </p:nvSpPr>
        <p:spPr>
          <a:xfrm>
            <a:off x="0" y="3740965"/>
            <a:ext cx="12445006" cy="1076325"/>
          </a:xfrm>
          <a:prstGeom prst="rect">
            <a:avLst/>
          </a:prstGeom>
        </p:spPr>
        <p:txBody>
          <a:bodyPr lIns="0" tIns="0" rIns="0" bIns="0" rtlCol="0" anchor="t">
            <a:spAutoFit/>
          </a:bodyPr>
          <a:lstStyle/>
          <a:p>
            <a:pPr algn="l">
              <a:lnSpc>
                <a:spcPts val="4200"/>
              </a:lnSpc>
              <a:spcBef>
                <a:spcPct val="0"/>
              </a:spcBef>
            </a:pPr>
            <a:r>
              <a:rPr lang="en-US" sz="3000">
                <a:solidFill>
                  <a:srgbClr val="004AAD"/>
                </a:solidFill>
                <a:latin typeface="Poppins"/>
                <a:ea typeface="Poppins"/>
                <a:cs typeface="Poppins"/>
                <a:sym typeface="Poppins"/>
              </a:rPr>
              <a:t>Approach: Evidence-based and person-centred, following NHS and NICE guidance.</a:t>
            </a:r>
          </a:p>
        </p:txBody>
      </p:sp>
      <p:sp>
        <p:nvSpPr>
          <p:cNvPr id="19" name="TextBox 19"/>
          <p:cNvSpPr txBox="1"/>
          <p:nvPr/>
        </p:nvSpPr>
        <p:spPr>
          <a:xfrm>
            <a:off x="-48179" y="7639739"/>
            <a:ext cx="12073219" cy="1076325"/>
          </a:xfrm>
          <a:prstGeom prst="rect">
            <a:avLst/>
          </a:prstGeom>
        </p:spPr>
        <p:txBody>
          <a:bodyPr lIns="0" tIns="0" rIns="0" bIns="0" rtlCol="0" anchor="t">
            <a:spAutoFit/>
          </a:bodyPr>
          <a:lstStyle/>
          <a:p>
            <a:pPr algn="just">
              <a:lnSpc>
                <a:spcPts val="4200"/>
              </a:lnSpc>
              <a:spcBef>
                <a:spcPct val="0"/>
              </a:spcBef>
            </a:pPr>
            <a:r>
              <a:rPr lang="en-US" sz="3000">
                <a:solidFill>
                  <a:srgbClr val="FFFFFF"/>
                </a:solidFill>
                <a:latin typeface="Poppins"/>
                <a:ea typeface="Poppins"/>
                <a:cs typeface="Poppins"/>
                <a:sym typeface="Poppins"/>
              </a:rPr>
              <a:t>Care Team: GP, diabetes nurse, dietitian, physiotherapist and psychologist work together to help provide holistic care.</a:t>
            </a:r>
          </a:p>
        </p:txBody>
      </p:sp>
      <p:sp>
        <p:nvSpPr>
          <p:cNvPr id="20" name="TextBox 20"/>
          <p:cNvSpPr txBox="1"/>
          <p:nvPr/>
        </p:nvSpPr>
        <p:spPr>
          <a:xfrm>
            <a:off x="97044" y="6411014"/>
            <a:ext cx="11927996" cy="1076325"/>
          </a:xfrm>
          <a:prstGeom prst="rect">
            <a:avLst/>
          </a:prstGeom>
        </p:spPr>
        <p:txBody>
          <a:bodyPr lIns="0" tIns="0" rIns="0" bIns="0" rtlCol="0" anchor="t">
            <a:spAutoFit/>
          </a:bodyPr>
          <a:lstStyle/>
          <a:p>
            <a:pPr algn="l">
              <a:lnSpc>
                <a:spcPts val="4200"/>
              </a:lnSpc>
              <a:spcBef>
                <a:spcPct val="0"/>
              </a:spcBef>
            </a:pPr>
            <a:r>
              <a:rPr lang="en-US" sz="3000">
                <a:solidFill>
                  <a:srgbClr val="004AAD"/>
                </a:solidFill>
                <a:latin typeface="Poppins"/>
                <a:ea typeface="Poppins"/>
                <a:cs typeface="Poppins"/>
                <a:sym typeface="Poppins"/>
              </a:rPr>
              <a:t>Areas of focus: adherence to medications, balanced diet, exercise, emotional stability, and routine monitoring.</a:t>
            </a:r>
          </a:p>
        </p:txBody>
      </p:sp>
      <p:sp>
        <p:nvSpPr>
          <p:cNvPr id="21" name="TextBox 21"/>
          <p:cNvSpPr txBox="1"/>
          <p:nvPr/>
        </p:nvSpPr>
        <p:spPr>
          <a:xfrm>
            <a:off x="0" y="5067300"/>
            <a:ext cx="12025040" cy="988674"/>
          </a:xfrm>
          <a:prstGeom prst="rect">
            <a:avLst/>
          </a:prstGeom>
        </p:spPr>
        <p:txBody>
          <a:bodyPr lIns="0" tIns="0" rIns="0" bIns="0" rtlCol="0" anchor="t">
            <a:spAutoFit/>
          </a:bodyPr>
          <a:lstStyle/>
          <a:p>
            <a:pPr algn="l">
              <a:lnSpc>
                <a:spcPts val="3868"/>
              </a:lnSpc>
              <a:spcBef>
                <a:spcPct val="0"/>
              </a:spcBef>
            </a:pPr>
            <a:r>
              <a:rPr lang="en-US" sz="2763" dirty="0">
                <a:solidFill>
                  <a:srgbClr val="FFFFFF"/>
                </a:solidFill>
                <a:latin typeface="Poppins"/>
                <a:ea typeface="Poppins"/>
                <a:cs typeface="Poppins"/>
                <a:sym typeface="Poppins"/>
              </a:rPr>
              <a:t>Goal: To promote self-management, confidence and independence in </a:t>
            </a:r>
            <a:r>
              <a:rPr lang="en-US" sz="2763" dirty="0" err="1">
                <a:solidFill>
                  <a:srgbClr val="FFFFFF"/>
                </a:solidFill>
                <a:latin typeface="Poppins"/>
                <a:ea typeface="Poppins"/>
                <a:cs typeface="Poppins"/>
                <a:sym typeface="Poppins"/>
              </a:rPr>
              <a:t>Mr</a:t>
            </a:r>
            <a:r>
              <a:rPr lang="en-US" sz="2763" dirty="0">
                <a:solidFill>
                  <a:srgbClr val="FFFFFF"/>
                </a:solidFill>
                <a:latin typeface="Poppins"/>
                <a:ea typeface="Poppins"/>
                <a:cs typeface="Poppins"/>
                <a:sym typeface="Poppins"/>
              </a:rPr>
              <a:t> Ahmed to manage his condition and live a normal life.</a:t>
            </a:r>
          </a:p>
        </p:txBody>
      </p:sp>
      <p:pic>
        <p:nvPicPr>
          <p:cNvPr id="25" name="Video 24">
            <a:hlinkClick r:id="" action="ppaction://media"/>
            <a:extLst>
              <a:ext uri="{FF2B5EF4-FFF2-40B4-BE49-F238E27FC236}">
                <a16:creationId xmlns:a16="http://schemas.microsoft.com/office/drawing/2014/main" id="{87A8FCD4-422A-19C3-D967-3FEA682A3223}"/>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54541"/>
    </mc:Choice>
    <mc:Fallback>
      <p:transition spd="slow" advTm="545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5"/>
                </p:tgtEl>
              </p:cMediaNode>
            </p:video>
            <p:seq concurrent="1" nextAc="seek">
              <p:cTn id="8" restart="whenNotActive" fill="hold" evtFilter="cancelBubble" nodeType="interactiveSeq">
                <p:stCondLst>
                  <p:cond evt="onClick" delay="0">
                    <p:tgtEl>
                      <p:spTgt spid="2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5"/>
                                        </p:tgtEl>
                                      </p:cBhvr>
                                    </p:cmd>
                                  </p:childTnLst>
                                </p:cTn>
                              </p:par>
                            </p:childTnLst>
                          </p:cTn>
                        </p:par>
                      </p:childTnLst>
                    </p:cTn>
                  </p:par>
                </p:childTnLst>
              </p:cTn>
              <p:nextCondLst>
                <p:cond evt="onClick" delay="0">
                  <p:tgtEl>
                    <p:spTgt spid="2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GB"/>
          </a:p>
        </p:txBody>
      </p:sp>
      <p:grpSp>
        <p:nvGrpSpPr>
          <p:cNvPr id="3" name="Group 3"/>
          <p:cNvGrpSpPr/>
          <p:nvPr/>
        </p:nvGrpSpPr>
        <p:grpSpPr>
          <a:xfrm>
            <a:off x="-228600" y="10026650"/>
            <a:ext cx="2514600" cy="47625"/>
            <a:chOff x="0" y="0"/>
            <a:chExt cx="662281" cy="12543"/>
          </a:xfrm>
        </p:grpSpPr>
        <p:sp>
          <p:nvSpPr>
            <p:cNvPr id="4" name="Freeform 4"/>
            <p:cNvSpPr/>
            <p:nvPr/>
          </p:nvSpPr>
          <p:spPr>
            <a:xfrm>
              <a:off x="0" y="0"/>
              <a:ext cx="662281" cy="12543"/>
            </a:xfrm>
            <a:custGeom>
              <a:avLst/>
              <a:gdLst/>
              <a:ahLst/>
              <a:cxnLst/>
              <a:rect l="l" t="t" r="r" b="b"/>
              <a:pathLst>
                <a:path w="662281" h="12543">
                  <a:moveTo>
                    <a:pt x="0" y="0"/>
                  </a:moveTo>
                  <a:lnTo>
                    <a:pt x="662281" y="0"/>
                  </a:lnTo>
                  <a:lnTo>
                    <a:pt x="662281" y="12543"/>
                  </a:lnTo>
                  <a:lnTo>
                    <a:pt x="0" y="12543"/>
                  </a:lnTo>
                  <a:close/>
                </a:path>
              </a:pathLst>
            </a:custGeom>
            <a:solidFill>
              <a:srgbClr val="004AAD"/>
            </a:solidFill>
          </p:spPr>
          <p:txBody>
            <a:bodyPr/>
            <a:lstStyle/>
            <a:p>
              <a:endParaRPr lang="en-GB"/>
            </a:p>
          </p:txBody>
        </p:sp>
        <p:sp>
          <p:nvSpPr>
            <p:cNvPr id="5" name="TextBox 5"/>
            <p:cNvSpPr txBox="1"/>
            <p:nvPr/>
          </p:nvSpPr>
          <p:spPr>
            <a:xfrm>
              <a:off x="0" y="-47625"/>
              <a:ext cx="662281" cy="60168"/>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3705629" y="0"/>
            <a:ext cx="10479014" cy="1117157"/>
            <a:chOff x="0" y="0"/>
            <a:chExt cx="2759905" cy="294231"/>
          </a:xfrm>
        </p:grpSpPr>
        <p:sp>
          <p:nvSpPr>
            <p:cNvPr id="7" name="Freeform 7"/>
            <p:cNvSpPr/>
            <p:nvPr/>
          </p:nvSpPr>
          <p:spPr>
            <a:xfrm>
              <a:off x="0" y="0"/>
              <a:ext cx="2759905" cy="294231"/>
            </a:xfrm>
            <a:custGeom>
              <a:avLst/>
              <a:gdLst/>
              <a:ahLst/>
              <a:cxnLst/>
              <a:rect l="l" t="t" r="r" b="b"/>
              <a:pathLst>
                <a:path w="2759905" h="294231">
                  <a:moveTo>
                    <a:pt x="0" y="0"/>
                  </a:moveTo>
                  <a:lnTo>
                    <a:pt x="2759905" y="0"/>
                  </a:lnTo>
                  <a:lnTo>
                    <a:pt x="2759905" y="294231"/>
                  </a:lnTo>
                  <a:lnTo>
                    <a:pt x="0" y="294231"/>
                  </a:lnTo>
                  <a:close/>
                </a:path>
              </a:pathLst>
            </a:custGeom>
            <a:solidFill>
              <a:srgbClr val="004AAD"/>
            </a:solidFill>
          </p:spPr>
          <p:txBody>
            <a:bodyPr/>
            <a:lstStyle/>
            <a:p>
              <a:endParaRPr lang="en-GB"/>
            </a:p>
          </p:txBody>
        </p:sp>
        <p:sp>
          <p:nvSpPr>
            <p:cNvPr id="8" name="TextBox 8"/>
            <p:cNvSpPr txBox="1"/>
            <p:nvPr/>
          </p:nvSpPr>
          <p:spPr>
            <a:xfrm>
              <a:off x="0" y="-47625"/>
              <a:ext cx="2759905" cy="341856"/>
            </a:xfrm>
            <a:prstGeom prst="rect">
              <a:avLst/>
            </a:prstGeom>
          </p:spPr>
          <p:txBody>
            <a:bodyPr lIns="50800" tIns="50800" rIns="50800" bIns="50800" rtlCol="0" anchor="ctr"/>
            <a:lstStyle/>
            <a:p>
              <a:pPr algn="ctr">
                <a:lnSpc>
                  <a:spcPts val="2659"/>
                </a:lnSpc>
              </a:pPr>
              <a:endParaRPr/>
            </a:p>
          </p:txBody>
        </p:sp>
      </p:grpSp>
      <p:sp>
        <p:nvSpPr>
          <p:cNvPr id="9" name="Freeform 9"/>
          <p:cNvSpPr/>
          <p:nvPr/>
        </p:nvSpPr>
        <p:spPr>
          <a:xfrm>
            <a:off x="12450902" y="1632384"/>
            <a:ext cx="5877561" cy="5877561"/>
          </a:xfrm>
          <a:custGeom>
            <a:avLst/>
            <a:gdLst/>
            <a:ahLst/>
            <a:cxnLst/>
            <a:rect l="l" t="t" r="r" b="b"/>
            <a:pathLst>
              <a:path w="5877561" h="5877561">
                <a:moveTo>
                  <a:pt x="0" y="0"/>
                </a:moveTo>
                <a:lnTo>
                  <a:pt x="5877561" y="0"/>
                </a:lnTo>
                <a:lnTo>
                  <a:pt x="5877561" y="5877560"/>
                </a:lnTo>
                <a:lnTo>
                  <a:pt x="0" y="5877560"/>
                </a:lnTo>
                <a:lnTo>
                  <a:pt x="0" y="0"/>
                </a:lnTo>
                <a:close/>
              </a:path>
            </a:pathLst>
          </a:custGeom>
          <a:blipFill>
            <a:blip r:embed="rId5"/>
            <a:stretch>
              <a:fillRect/>
            </a:stretch>
          </a:blipFill>
        </p:spPr>
        <p:txBody>
          <a:bodyPr/>
          <a:lstStyle/>
          <a:p>
            <a:endParaRPr lang="en-GB"/>
          </a:p>
        </p:txBody>
      </p:sp>
      <p:sp>
        <p:nvSpPr>
          <p:cNvPr id="10" name="TextBox 10"/>
          <p:cNvSpPr txBox="1"/>
          <p:nvPr/>
        </p:nvSpPr>
        <p:spPr>
          <a:xfrm>
            <a:off x="3057803" y="60252"/>
            <a:ext cx="11774665" cy="882353"/>
          </a:xfrm>
          <a:prstGeom prst="rect">
            <a:avLst/>
          </a:prstGeom>
        </p:spPr>
        <p:txBody>
          <a:bodyPr lIns="0" tIns="0" rIns="0" bIns="0" rtlCol="0" anchor="t">
            <a:spAutoFit/>
          </a:bodyPr>
          <a:lstStyle/>
          <a:p>
            <a:pPr algn="ctr">
              <a:lnSpc>
                <a:spcPts val="7125"/>
              </a:lnSpc>
              <a:spcBef>
                <a:spcPct val="0"/>
              </a:spcBef>
            </a:pPr>
            <a:r>
              <a:rPr lang="en-US" sz="5089">
                <a:solidFill>
                  <a:srgbClr val="FFFFFF"/>
                </a:solidFill>
                <a:latin typeface="Archivo Black"/>
                <a:ea typeface="Archivo Black"/>
                <a:cs typeface="Archivo Black"/>
                <a:sym typeface="Archivo Black"/>
              </a:rPr>
              <a:t>Medication Management</a:t>
            </a:r>
          </a:p>
        </p:txBody>
      </p:sp>
      <p:sp>
        <p:nvSpPr>
          <p:cNvPr id="11" name="TextBox 11"/>
          <p:cNvSpPr txBox="1"/>
          <p:nvPr/>
        </p:nvSpPr>
        <p:spPr>
          <a:xfrm>
            <a:off x="322334" y="1381358"/>
            <a:ext cx="12128568" cy="6439865"/>
          </a:xfrm>
          <a:prstGeom prst="rect">
            <a:avLst/>
          </a:prstGeom>
        </p:spPr>
        <p:txBody>
          <a:bodyPr lIns="0" tIns="0" rIns="0" bIns="0" rtlCol="0" anchor="t">
            <a:spAutoFit/>
          </a:bodyPr>
          <a:lstStyle/>
          <a:p>
            <a:pPr marL="606851" lvl="1" indent="-303426" algn="just">
              <a:lnSpc>
                <a:spcPts val="3935"/>
              </a:lnSpc>
              <a:buFont typeface="Arial"/>
              <a:buChar char="•"/>
            </a:pPr>
            <a:r>
              <a:rPr lang="en-US" sz="2810">
                <a:solidFill>
                  <a:srgbClr val="004AAD"/>
                </a:solidFill>
                <a:latin typeface="Poppins"/>
                <a:ea typeface="Poppins"/>
                <a:cs typeface="Poppins"/>
                <a:sym typeface="Poppins"/>
              </a:rPr>
              <a:t>First-line treatment: Metformin 500 mg twice daily: Metformin is a widely used insulin-sensitizing agent and decreases the amount of hepatic glucose.</a:t>
            </a:r>
          </a:p>
          <a:p>
            <a:pPr marL="606851" lvl="1" indent="-303426" algn="just">
              <a:lnSpc>
                <a:spcPts val="3935"/>
              </a:lnSpc>
              <a:buFont typeface="Arial"/>
              <a:buChar char="•"/>
            </a:pPr>
            <a:r>
              <a:rPr lang="en-US" sz="2810">
                <a:solidFill>
                  <a:srgbClr val="004AAD"/>
                </a:solidFill>
                <a:latin typeface="Poppins"/>
                <a:ea typeface="Poppins"/>
                <a:cs typeface="Poppins"/>
                <a:sym typeface="Poppins"/>
              </a:rPr>
              <a:t>Add-ons: SGLT2 inhibitor or sulphonylurea can be added after specialist consultation when glycaemic targets were not met.</a:t>
            </a:r>
          </a:p>
          <a:p>
            <a:pPr marL="606851" lvl="1" indent="-303426" algn="just">
              <a:lnSpc>
                <a:spcPts val="3935"/>
              </a:lnSpc>
              <a:buFont typeface="Arial"/>
              <a:buChar char="•"/>
            </a:pPr>
            <a:r>
              <a:rPr lang="en-US" sz="2810">
                <a:solidFill>
                  <a:srgbClr val="004AAD"/>
                </a:solidFill>
                <a:latin typeface="Poppins"/>
                <a:ea typeface="Poppins"/>
                <a:cs typeface="Poppins"/>
                <a:sym typeface="Poppins"/>
              </a:rPr>
              <a:t>Follow-up: Evaluate renal and hepatic functionality after each 6–12 months; arrest gastrointestinal discomfort or hypoglycaemia.</a:t>
            </a:r>
          </a:p>
          <a:p>
            <a:pPr marL="606851" lvl="1" indent="-303426" algn="just">
              <a:lnSpc>
                <a:spcPts val="3935"/>
              </a:lnSpc>
              <a:buFont typeface="Arial"/>
              <a:buChar char="•"/>
            </a:pPr>
            <a:r>
              <a:rPr lang="en-US" sz="2810">
                <a:solidFill>
                  <a:srgbClr val="004AAD"/>
                </a:solidFill>
                <a:latin typeface="Poppins"/>
                <a:ea typeface="Poppins"/>
                <a:cs typeface="Poppins"/>
                <a:sym typeface="Poppins"/>
              </a:rPr>
              <a:t>Education: Some focus on the right time of dosage, not to miss a meal, and on low blood sugar symptoms.</a:t>
            </a:r>
          </a:p>
          <a:p>
            <a:pPr marL="606851" lvl="1" indent="-303426" algn="just">
              <a:lnSpc>
                <a:spcPts val="3935"/>
              </a:lnSpc>
              <a:buFont typeface="Arial"/>
              <a:buChar char="•"/>
            </a:pPr>
            <a:r>
              <a:rPr lang="en-US" sz="2810">
                <a:solidFill>
                  <a:srgbClr val="004AAD"/>
                </a:solidFill>
                <a:latin typeface="Poppins"/>
                <a:ea typeface="Poppins"/>
                <a:cs typeface="Poppins"/>
                <a:sym typeface="Poppins"/>
              </a:rPr>
              <a:t>Purpose: Medication is used in conjunction with dietary and lifestyle interventions to achieve long-term glycemic control and avoid complications (Papakonstantinou et al., 2022).</a:t>
            </a:r>
          </a:p>
        </p:txBody>
      </p:sp>
      <p:pic>
        <p:nvPicPr>
          <p:cNvPr id="15" name="Video 14">
            <a:hlinkClick r:id="" action="ppaction://media"/>
            <a:extLst>
              <a:ext uri="{FF2B5EF4-FFF2-40B4-BE49-F238E27FC236}">
                <a16:creationId xmlns:a16="http://schemas.microsoft.com/office/drawing/2014/main" id="{7B29EE02-25D5-0C73-6E02-7BFDE46F6139}"/>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7170"/>
    </mc:Choice>
    <mc:Fallback>
      <p:transition spd="slow" advTm="471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5"/>
                </p:tgtEl>
              </p:cMediaNode>
            </p:video>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5"/>
                                        </p:tgtEl>
                                      </p:cBhvr>
                                    </p:cmd>
                                  </p:childTnLst>
                                </p:cTn>
                              </p:par>
                            </p:childTnLst>
                          </p:cTn>
                        </p:par>
                      </p:childTnLst>
                    </p:cTn>
                  </p:par>
                </p:childTnLst>
              </p:cTn>
              <p:nextCondLst>
                <p:cond evt="onClick" delay="0">
                  <p:tgtEl>
                    <p:spTgt spid="15"/>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790893" y="39374"/>
            <a:ext cx="7252945" cy="1718302"/>
            <a:chOff x="0" y="0"/>
            <a:chExt cx="1910241" cy="452557"/>
          </a:xfrm>
        </p:grpSpPr>
        <p:sp>
          <p:nvSpPr>
            <p:cNvPr id="3" name="Freeform 3"/>
            <p:cNvSpPr/>
            <p:nvPr/>
          </p:nvSpPr>
          <p:spPr>
            <a:xfrm>
              <a:off x="0" y="0"/>
              <a:ext cx="1910241" cy="452557"/>
            </a:xfrm>
            <a:custGeom>
              <a:avLst/>
              <a:gdLst/>
              <a:ahLst/>
              <a:cxnLst/>
              <a:rect l="l" t="t" r="r" b="b"/>
              <a:pathLst>
                <a:path w="1910241" h="452557">
                  <a:moveTo>
                    <a:pt x="0" y="0"/>
                  </a:moveTo>
                  <a:lnTo>
                    <a:pt x="1910241" y="0"/>
                  </a:lnTo>
                  <a:lnTo>
                    <a:pt x="1910241" y="452557"/>
                  </a:lnTo>
                  <a:lnTo>
                    <a:pt x="0" y="452557"/>
                  </a:lnTo>
                  <a:close/>
                </a:path>
              </a:pathLst>
            </a:custGeom>
            <a:solidFill>
              <a:srgbClr val="004AAD"/>
            </a:solidFill>
          </p:spPr>
          <p:txBody>
            <a:bodyPr/>
            <a:lstStyle/>
            <a:p>
              <a:endParaRPr lang="en-GB"/>
            </a:p>
          </p:txBody>
        </p:sp>
        <p:sp>
          <p:nvSpPr>
            <p:cNvPr id="4" name="TextBox 4"/>
            <p:cNvSpPr txBox="1"/>
            <p:nvPr/>
          </p:nvSpPr>
          <p:spPr>
            <a:xfrm>
              <a:off x="0" y="-47625"/>
              <a:ext cx="1910241" cy="500182"/>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6982006" y="1757676"/>
            <a:ext cx="6061833" cy="7958694"/>
          </a:xfrm>
          <a:custGeom>
            <a:avLst/>
            <a:gdLst/>
            <a:ahLst/>
            <a:cxnLst/>
            <a:rect l="l" t="t" r="r" b="b"/>
            <a:pathLst>
              <a:path w="6061833" h="7958694">
                <a:moveTo>
                  <a:pt x="0" y="0"/>
                </a:moveTo>
                <a:lnTo>
                  <a:pt x="6061833" y="0"/>
                </a:lnTo>
                <a:lnTo>
                  <a:pt x="6061833" y="7958694"/>
                </a:lnTo>
                <a:lnTo>
                  <a:pt x="0" y="7958694"/>
                </a:lnTo>
                <a:lnTo>
                  <a:pt x="0" y="0"/>
                </a:lnTo>
                <a:close/>
              </a:path>
            </a:pathLst>
          </a:custGeom>
          <a:blipFill>
            <a:blip r:embed="rId4"/>
            <a:stretch>
              <a:fillRect b="-14249"/>
            </a:stretch>
          </a:blipFill>
        </p:spPr>
        <p:txBody>
          <a:bodyPr/>
          <a:lstStyle/>
          <a:p>
            <a:endParaRPr lang="en-GB"/>
          </a:p>
        </p:txBody>
      </p:sp>
      <p:sp>
        <p:nvSpPr>
          <p:cNvPr id="6" name="TextBox 6"/>
          <p:cNvSpPr txBox="1"/>
          <p:nvPr/>
        </p:nvSpPr>
        <p:spPr>
          <a:xfrm>
            <a:off x="5790893" y="-95250"/>
            <a:ext cx="7252945" cy="1633220"/>
          </a:xfrm>
          <a:prstGeom prst="rect">
            <a:avLst/>
          </a:prstGeom>
        </p:spPr>
        <p:txBody>
          <a:bodyPr lIns="0" tIns="0" rIns="0" bIns="0" rtlCol="0" anchor="t">
            <a:spAutoFit/>
          </a:bodyPr>
          <a:lstStyle/>
          <a:p>
            <a:pPr algn="ctr">
              <a:lnSpc>
                <a:spcPts val="6580"/>
              </a:lnSpc>
              <a:spcBef>
                <a:spcPct val="0"/>
              </a:spcBef>
            </a:pPr>
            <a:r>
              <a:rPr lang="en-US" sz="4700">
                <a:solidFill>
                  <a:srgbClr val="FFFFFF"/>
                </a:solidFill>
                <a:latin typeface="Archivo Black"/>
                <a:ea typeface="Archivo Black"/>
                <a:cs typeface="Archivo Black"/>
                <a:sym typeface="Archivo Black"/>
              </a:rPr>
              <a:t>Dietary Recommendations </a:t>
            </a:r>
          </a:p>
        </p:txBody>
      </p:sp>
      <p:sp>
        <p:nvSpPr>
          <p:cNvPr id="7" name="TextBox 7"/>
          <p:cNvSpPr txBox="1"/>
          <p:nvPr/>
        </p:nvSpPr>
        <p:spPr>
          <a:xfrm>
            <a:off x="755334" y="3229830"/>
            <a:ext cx="5599697" cy="4276725"/>
          </a:xfrm>
          <a:prstGeom prst="rect">
            <a:avLst/>
          </a:prstGeom>
        </p:spPr>
        <p:txBody>
          <a:bodyPr lIns="0" tIns="0" rIns="0" bIns="0" rtlCol="0" anchor="t">
            <a:spAutoFit/>
          </a:bodyPr>
          <a:lstStyle/>
          <a:p>
            <a:pPr algn="just">
              <a:lnSpc>
                <a:spcPts val="4200"/>
              </a:lnSpc>
              <a:spcBef>
                <a:spcPct val="0"/>
              </a:spcBef>
            </a:pPr>
            <a:r>
              <a:rPr lang="en-US" sz="3000">
                <a:solidFill>
                  <a:srgbClr val="004AAD"/>
                </a:solidFill>
                <a:latin typeface="Poppins"/>
                <a:ea typeface="Poppins"/>
                <a:cs typeface="Poppins"/>
                <a:sym typeface="Poppins"/>
              </a:rPr>
              <a:t>A balanced plate with vegetables, whole grains, lean proteins, and healthy fats helps Mr. Ahmed stabilise glucose levels. Regular hydration, meal timing, and dietitian reviews support long-term control.</a:t>
            </a:r>
          </a:p>
        </p:txBody>
      </p:sp>
      <p:pic>
        <p:nvPicPr>
          <p:cNvPr id="11" name="Video 10">
            <a:hlinkClick r:id="" action="ppaction://media"/>
            <a:extLst>
              <a:ext uri="{FF2B5EF4-FFF2-40B4-BE49-F238E27FC236}">
                <a16:creationId xmlns:a16="http://schemas.microsoft.com/office/drawing/2014/main" id="{A89ABA27-D70A-7175-21DB-59F9591C8DB1}"/>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26332"/>
    </mc:Choice>
    <mc:Fallback>
      <p:transition spd="slow" advTm="263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GB"/>
          </a:p>
        </p:txBody>
      </p:sp>
      <p:grpSp>
        <p:nvGrpSpPr>
          <p:cNvPr id="3" name="Group 3"/>
          <p:cNvGrpSpPr/>
          <p:nvPr/>
        </p:nvGrpSpPr>
        <p:grpSpPr>
          <a:xfrm>
            <a:off x="5121392" y="0"/>
            <a:ext cx="8498279" cy="1414562"/>
            <a:chOff x="0" y="0"/>
            <a:chExt cx="2238230" cy="372560"/>
          </a:xfrm>
        </p:grpSpPr>
        <p:sp>
          <p:nvSpPr>
            <p:cNvPr id="4" name="Freeform 4"/>
            <p:cNvSpPr/>
            <p:nvPr/>
          </p:nvSpPr>
          <p:spPr>
            <a:xfrm>
              <a:off x="0" y="0"/>
              <a:ext cx="2238230" cy="372560"/>
            </a:xfrm>
            <a:custGeom>
              <a:avLst/>
              <a:gdLst/>
              <a:ahLst/>
              <a:cxnLst/>
              <a:rect l="l" t="t" r="r" b="b"/>
              <a:pathLst>
                <a:path w="2238230" h="372560">
                  <a:moveTo>
                    <a:pt x="0" y="0"/>
                  </a:moveTo>
                  <a:lnTo>
                    <a:pt x="2238230" y="0"/>
                  </a:lnTo>
                  <a:lnTo>
                    <a:pt x="2238230" y="372560"/>
                  </a:lnTo>
                  <a:lnTo>
                    <a:pt x="0" y="372560"/>
                  </a:lnTo>
                  <a:close/>
                </a:path>
              </a:pathLst>
            </a:custGeom>
            <a:solidFill>
              <a:srgbClr val="004AAD"/>
            </a:solidFill>
          </p:spPr>
          <p:txBody>
            <a:bodyPr/>
            <a:lstStyle/>
            <a:p>
              <a:endParaRPr lang="en-GB"/>
            </a:p>
          </p:txBody>
        </p:sp>
        <p:sp>
          <p:nvSpPr>
            <p:cNvPr id="5" name="TextBox 5"/>
            <p:cNvSpPr txBox="1"/>
            <p:nvPr/>
          </p:nvSpPr>
          <p:spPr>
            <a:xfrm>
              <a:off x="0" y="-47625"/>
              <a:ext cx="2238230" cy="420185"/>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409140" y="1674404"/>
            <a:ext cx="17433639" cy="3146746"/>
            <a:chOff x="0" y="0"/>
            <a:chExt cx="4591576" cy="828773"/>
          </a:xfrm>
        </p:grpSpPr>
        <p:sp>
          <p:nvSpPr>
            <p:cNvPr id="7" name="Freeform 7"/>
            <p:cNvSpPr/>
            <p:nvPr/>
          </p:nvSpPr>
          <p:spPr>
            <a:xfrm>
              <a:off x="0" y="0"/>
              <a:ext cx="4591576" cy="828773"/>
            </a:xfrm>
            <a:custGeom>
              <a:avLst/>
              <a:gdLst/>
              <a:ahLst/>
              <a:cxnLst/>
              <a:rect l="l" t="t" r="r" b="b"/>
              <a:pathLst>
                <a:path w="4591576" h="828773">
                  <a:moveTo>
                    <a:pt x="22648" y="0"/>
                  </a:moveTo>
                  <a:lnTo>
                    <a:pt x="4568928" y="0"/>
                  </a:lnTo>
                  <a:cubicBezTo>
                    <a:pt x="4581436" y="0"/>
                    <a:pt x="4591576" y="10140"/>
                    <a:pt x="4591576" y="22648"/>
                  </a:cubicBezTo>
                  <a:lnTo>
                    <a:pt x="4591576" y="806125"/>
                  </a:lnTo>
                  <a:cubicBezTo>
                    <a:pt x="4591576" y="818633"/>
                    <a:pt x="4581436" y="828773"/>
                    <a:pt x="4568928" y="828773"/>
                  </a:cubicBezTo>
                  <a:lnTo>
                    <a:pt x="22648" y="828773"/>
                  </a:lnTo>
                  <a:cubicBezTo>
                    <a:pt x="10140" y="828773"/>
                    <a:pt x="0" y="818633"/>
                    <a:pt x="0" y="806125"/>
                  </a:cubicBezTo>
                  <a:lnTo>
                    <a:pt x="0" y="22648"/>
                  </a:lnTo>
                  <a:cubicBezTo>
                    <a:pt x="0" y="10140"/>
                    <a:pt x="10140" y="0"/>
                    <a:pt x="22648" y="0"/>
                  </a:cubicBezTo>
                  <a:close/>
                </a:path>
              </a:pathLst>
            </a:custGeom>
            <a:solidFill>
              <a:srgbClr val="004AAD"/>
            </a:solidFill>
          </p:spPr>
          <p:txBody>
            <a:bodyPr/>
            <a:lstStyle/>
            <a:p>
              <a:endParaRPr lang="en-GB"/>
            </a:p>
          </p:txBody>
        </p:sp>
        <p:sp>
          <p:nvSpPr>
            <p:cNvPr id="8" name="TextBox 8"/>
            <p:cNvSpPr txBox="1"/>
            <p:nvPr/>
          </p:nvSpPr>
          <p:spPr>
            <a:xfrm>
              <a:off x="0" y="-47625"/>
              <a:ext cx="4591576" cy="876398"/>
            </a:xfrm>
            <a:prstGeom prst="rect">
              <a:avLst/>
            </a:prstGeom>
          </p:spPr>
          <p:txBody>
            <a:bodyPr lIns="50800" tIns="50800" rIns="50800" bIns="50800" rtlCol="0" anchor="ctr"/>
            <a:lstStyle/>
            <a:p>
              <a:pPr algn="ctr">
                <a:lnSpc>
                  <a:spcPts val="2659"/>
                </a:lnSpc>
              </a:pPr>
              <a:endParaRPr/>
            </a:p>
          </p:txBody>
        </p:sp>
      </p:grpSp>
      <p:sp>
        <p:nvSpPr>
          <p:cNvPr id="9" name="Freeform 9"/>
          <p:cNvSpPr/>
          <p:nvPr/>
        </p:nvSpPr>
        <p:spPr>
          <a:xfrm>
            <a:off x="6586664" y="4423855"/>
            <a:ext cx="6053718" cy="6053718"/>
          </a:xfrm>
          <a:custGeom>
            <a:avLst/>
            <a:gdLst/>
            <a:ahLst/>
            <a:cxnLst/>
            <a:rect l="l" t="t" r="r" b="b"/>
            <a:pathLst>
              <a:path w="6053718" h="6053718">
                <a:moveTo>
                  <a:pt x="0" y="0"/>
                </a:moveTo>
                <a:lnTo>
                  <a:pt x="6053718" y="0"/>
                </a:lnTo>
                <a:lnTo>
                  <a:pt x="6053718" y="6053718"/>
                </a:lnTo>
                <a:lnTo>
                  <a:pt x="0" y="6053718"/>
                </a:lnTo>
                <a:lnTo>
                  <a:pt x="0" y="0"/>
                </a:lnTo>
                <a:close/>
              </a:path>
            </a:pathLst>
          </a:custGeom>
          <a:blipFill>
            <a:blip r:embed="rId5"/>
            <a:stretch>
              <a:fillRect/>
            </a:stretch>
          </a:blipFill>
        </p:spPr>
        <p:txBody>
          <a:bodyPr/>
          <a:lstStyle/>
          <a:p>
            <a:endParaRPr lang="en-GB"/>
          </a:p>
        </p:txBody>
      </p:sp>
      <p:sp>
        <p:nvSpPr>
          <p:cNvPr id="10" name="TextBox 10"/>
          <p:cNvSpPr txBox="1"/>
          <p:nvPr/>
        </p:nvSpPr>
        <p:spPr>
          <a:xfrm>
            <a:off x="5121392" y="-85725"/>
            <a:ext cx="8984264" cy="1552576"/>
          </a:xfrm>
          <a:prstGeom prst="rect">
            <a:avLst/>
          </a:prstGeom>
        </p:spPr>
        <p:txBody>
          <a:bodyPr lIns="0" tIns="0" rIns="0" bIns="0" rtlCol="0" anchor="t">
            <a:spAutoFit/>
          </a:bodyPr>
          <a:lstStyle/>
          <a:p>
            <a:pPr algn="ctr">
              <a:lnSpc>
                <a:spcPts val="6299"/>
              </a:lnSpc>
              <a:spcBef>
                <a:spcPct val="0"/>
              </a:spcBef>
            </a:pPr>
            <a:r>
              <a:rPr lang="en-US" sz="4499">
                <a:solidFill>
                  <a:srgbClr val="FFFFFF"/>
                </a:solidFill>
                <a:latin typeface="Archivo Black"/>
                <a:ea typeface="Archivo Black"/>
                <a:cs typeface="Archivo Black"/>
                <a:sym typeface="Archivo Black"/>
              </a:rPr>
              <a:t>Physical Activity and Lifestyle</a:t>
            </a:r>
          </a:p>
        </p:txBody>
      </p:sp>
      <p:sp>
        <p:nvSpPr>
          <p:cNvPr id="11" name="TextBox 11"/>
          <p:cNvSpPr txBox="1"/>
          <p:nvPr/>
        </p:nvSpPr>
        <p:spPr>
          <a:xfrm>
            <a:off x="740881" y="2014548"/>
            <a:ext cx="16787769" cy="2409306"/>
          </a:xfrm>
          <a:prstGeom prst="rect">
            <a:avLst/>
          </a:prstGeom>
        </p:spPr>
        <p:txBody>
          <a:bodyPr lIns="0" tIns="0" rIns="0" bIns="0" rtlCol="0" anchor="t">
            <a:spAutoFit/>
          </a:bodyPr>
          <a:lstStyle/>
          <a:p>
            <a:pPr algn="just">
              <a:lnSpc>
                <a:spcPts val="3227"/>
              </a:lnSpc>
              <a:spcBef>
                <a:spcPct val="0"/>
              </a:spcBef>
            </a:pPr>
            <a:r>
              <a:rPr lang="en-US" sz="2305">
                <a:solidFill>
                  <a:srgbClr val="FFFFFF"/>
                </a:solidFill>
                <a:latin typeface="Poppins"/>
                <a:ea typeface="Poppins"/>
                <a:cs typeface="Poppins"/>
                <a:sym typeface="Poppins"/>
              </a:rPr>
              <a:t>Exercise: Moderate exercise should be done at least 150 minutes per week in activities like walking-fast or cycling. Add balance and strength exercises two times a week (Espe Pedersen et al., 2025).</a:t>
            </a:r>
          </a:p>
          <a:p>
            <a:pPr algn="just">
              <a:lnSpc>
                <a:spcPts val="3227"/>
              </a:lnSpc>
              <a:spcBef>
                <a:spcPct val="0"/>
              </a:spcBef>
            </a:pPr>
            <a:r>
              <a:rPr lang="en-US" sz="2305">
                <a:solidFill>
                  <a:srgbClr val="FFFFFF"/>
                </a:solidFill>
                <a:latin typeface="Poppins"/>
                <a:ea typeface="Poppins"/>
                <a:cs typeface="Poppins"/>
                <a:sym typeface="Poppins"/>
              </a:rPr>
              <a:t>Lifestyle Modifications: Stop smoking, limit alcohol consumption, stress management via relaxation or prayer, and sleep 7-8 hours.</a:t>
            </a:r>
          </a:p>
          <a:p>
            <a:pPr algn="just">
              <a:lnSpc>
                <a:spcPts val="3227"/>
              </a:lnSpc>
              <a:spcBef>
                <a:spcPct val="0"/>
              </a:spcBef>
            </a:pPr>
            <a:r>
              <a:rPr lang="en-US" sz="2305">
                <a:solidFill>
                  <a:srgbClr val="FFFFFF"/>
                </a:solidFill>
                <a:latin typeface="Poppins"/>
                <a:ea typeface="Poppins"/>
                <a:cs typeface="Poppins"/>
                <a:sym typeface="Poppins"/>
              </a:rPr>
              <a:t>Follow-up: Keep a track of steps, glucose, and weight to gauge progress.</a:t>
            </a:r>
          </a:p>
          <a:p>
            <a:pPr algn="just">
              <a:lnSpc>
                <a:spcPts val="3227"/>
              </a:lnSpc>
              <a:spcBef>
                <a:spcPct val="0"/>
              </a:spcBef>
            </a:pPr>
            <a:r>
              <a:rPr lang="en-US" sz="2305">
                <a:solidFill>
                  <a:srgbClr val="FFFFFF"/>
                </a:solidFill>
                <a:latin typeface="Poppins"/>
                <a:ea typeface="Poppins"/>
                <a:cs typeface="Poppins"/>
                <a:sym typeface="Poppins"/>
              </a:rPr>
              <a:t>Purpose: To increase insulin sensitivity, healthy weight, and overall quality of life.</a:t>
            </a:r>
          </a:p>
        </p:txBody>
      </p:sp>
      <p:pic>
        <p:nvPicPr>
          <p:cNvPr id="15" name="Video 14">
            <a:hlinkClick r:id="" action="ppaction://media"/>
            <a:extLst>
              <a:ext uri="{FF2B5EF4-FFF2-40B4-BE49-F238E27FC236}">
                <a16:creationId xmlns:a16="http://schemas.microsoft.com/office/drawing/2014/main" id="{227FA398-1442-DBA5-C312-8E228DEF85B1}"/>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2408"/>
    </mc:Choice>
    <mc:Fallback>
      <p:transition spd="slow" advTm="424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5"/>
                </p:tgtEl>
              </p:cMediaNode>
            </p:video>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5"/>
                                        </p:tgtEl>
                                      </p:cBhvr>
                                    </p:cmd>
                                  </p:childTnLst>
                                </p:cTn>
                              </p:par>
                            </p:childTnLst>
                          </p:cTn>
                        </p:par>
                      </p:childTnLst>
                    </p:cTn>
                  </p:par>
                </p:childTnLst>
              </p:cTn>
              <p:nextCondLst>
                <p:cond evt="onClick" delay="0">
                  <p:tgtEl>
                    <p:spTgt spid="15"/>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GB"/>
          </a:p>
        </p:txBody>
      </p:sp>
      <p:grpSp>
        <p:nvGrpSpPr>
          <p:cNvPr id="3" name="Group 3"/>
          <p:cNvGrpSpPr/>
          <p:nvPr/>
        </p:nvGrpSpPr>
        <p:grpSpPr>
          <a:xfrm>
            <a:off x="-1395777" y="0"/>
            <a:ext cx="1601933" cy="10287000"/>
            <a:chOff x="0" y="0"/>
            <a:chExt cx="421908" cy="2709333"/>
          </a:xfrm>
        </p:grpSpPr>
        <p:sp>
          <p:nvSpPr>
            <p:cNvPr id="4" name="Freeform 4"/>
            <p:cNvSpPr/>
            <p:nvPr/>
          </p:nvSpPr>
          <p:spPr>
            <a:xfrm>
              <a:off x="0" y="0"/>
              <a:ext cx="421908" cy="2709333"/>
            </a:xfrm>
            <a:custGeom>
              <a:avLst/>
              <a:gdLst/>
              <a:ahLst/>
              <a:cxnLst/>
              <a:rect l="l" t="t" r="r" b="b"/>
              <a:pathLst>
                <a:path w="421908" h="2709333">
                  <a:moveTo>
                    <a:pt x="210954" y="0"/>
                  </a:moveTo>
                  <a:lnTo>
                    <a:pt x="210954" y="0"/>
                  </a:lnTo>
                  <a:cubicBezTo>
                    <a:pt x="266903" y="0"/>
                    <a:pt x="320560" y="22225"/>
                    <a:pt x="360121" y="61787"/>
                  </a:cubicBezTo>
                  <a:cubicBezTo>
                    <a:pt x="399683" y="101349"/>
                    <a:pt x="421908" y="155006"/>
                    <a:pt x="421908" y="210954"/>
                  </a:cubicBezTo>
                  <a:lnTo>
                    <a:pt x="421908" y="2498379"/>
                  </a:lnTo>
                  <a:cubicBezTo>
                    <a:pt x="421908" y="2554328"/>
                    <a:pt x="399683" y="2607985"/>
                    <a:pt x="360121" y="2647546"/>
                  </a:cubicBezTo>
                  <a:cubicBezTo>
                    <a:pt x="320560" y="2687108"/>
                    <a:pt x="266903" y="2709333"/>
                    <a:pt x="210954" y="2709333"/>
                  </a:cubicBezTo>
                  <a:lnTo>
                    <a:pt x="210954" y="2709333"/>
                  </a:lnTo>
                  <a:cubicBezTo>
                    <a:pt x="155006" y="2709333"/>
                    <a:pt x="101349" y="2687108"/>
                    <a:pt x="61787" y="2647546"/>
                  </a:cubicBezTo>
                  <a:cubicBezTo>
                    <a:pt x="22225" y="2607985"/>
                    <a:pt x="0" y="2554328"/>
                    <a:pt x="0" y="2498379"/>
                  </a:cubicBezTo>
                  <a:lnTo>
                    <a:pt x="0" y="210954"/>
                  </a:lnTo>
                  <a:cubicBezTo>
                    <a:pt x="0" y="155006"/>
                    <a:pt x="22225" y="101349"/>
                    <a:pt x="61787" y="61787"/>
                  </a:cubicBezTo>
                  <a:cubicBezTo>
                    <a:pt x="101349" y="22225"/>
                    <a:pt x="155006" y="0"/>
                    <a:pt x="210954" y="0"/>
                  </a:cubicBezTo>
                  <a:close/>
                </a:path>
              </a:pathLst>
            </a:custGeom>
            <a:solidFill>
              <a:srgbClr val="004AAD"/>
            </a:solidFill>
          </p:spPr>
          <p:txBody>
            <a:bodyPr/>
            <a:lstStyle/>
            <a:p>
              <a:endParaRPr lang="en-GB"/>
            </a:p>
          </p:txBody>
        </p:sp>
        <p:sp>
          <p:nvSpPr>
            <p:cNvPr id="5" name="TextBox 5"/>
            <p:cNvSpPr txBox="1"/>
            <p:nvPr/>
          </p:nvSpPr>
          <p:spPr>
            <a:xfrm>
              <a:off x="0" y="-47625"/>
              <a:ext cx="421908" cy="2756958"/>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7983369" y="0"/>
            <a:ext cx="1601933" cy="10287000"/>
            <a:chOff x="0" y="0"/>
            <a:chExt cx="421908" cy="2709333"/>
          </a:xfrm>
        </p:grpSpPr>
        <p:sp>
          <p:nvSpPr>
            <p:cNvPr id="7" name="Freeform 7"/>
            <p:cNvSpPr/>
            <p:nvPr/>
          </p:nvSpPr>
          <p:spPr>
            <a:xfrm>
              <a:off x="0" y="0"/>
              <a:ext cx="421908" cy="2709333"/>
            </a:xfrm>
            <a:custGeom>
              <a:avLst/>
              <a:gdLst/>
              <a:ahLst/>
              <a:cxnLst/>
              <a:rect l="l" t="t" r="r" b="b"/>
              <a:pathLst>
                <a:path w="421908" h="2709333">
                  <a:moveTo>
                    <a:pt x="210954" y="0"/>
                  </a:moveTo>
                  <a:lnTo>
                    <a:pt x="210954" y="0"/>
                  </a:lnTo>
                  <a:cubicBezTo>
                    <a:pt x="266903" y="0"/>
                    <a:pt x="320560" y="22225"/>
                    <a:pt x="360121" y="61787"/>
                  </a:cubicBezTo>
                  <a:cubicBezTo>
                    <a:pt x="399683" y="101349"/>
                    <a:pt x="421908" y="155006"/>
                    <a:pt x="421908" y="210954"/>
                  </a:cubicBezTo>
                  <a:lnTo>
                    <a:pt x="421908" y="2498379"/>
                  </a:lnTo>
                  <a:cubicBezTo>
                    <a:pt x="421908" y="2554328"/>
                    <a:pt x="399683" y="2607985"/>
                    <a:pt x="360121" y="2647546"/>
                  </a:cubicBezTo>
                  <a:cubicBezTo>
                    <a:pt x="320560" y="2687108"/>
                    <a:pt x="266903" y="2709333"/>
                    <a:pt x="210954" y="2709333"/>
                  </a:cubicBezTo>
                  <a:lnTo>
                    <a:pt x="210954" y="2709333"/>
                  </a:lnTo>
                  <a:cubicBezTo>
                    <a:pt x="155006" y="2709333"/>
                    <a:pt x="101349" y="2687108"/>
                    <a:pt x="61787" y="2647546"/>
                  </a:cubicBezTo>
                  <a:cubicBezTo>
                    <a:pt x="22225" y="2607985"/>
                    <a:pt x="0" y="2554328"/>
                    <a:pt x="0" y="2498379"/>
                  </a:cubicBezTo>
                  <a:lnTo>
                    <a:pt x="0" y="210954"/>
                  </a:lnTo>
                  <a:cubicBezTo>
                    <a:pt x="0" y="155006"/>
                    <a:pt x="22225" y="101349"/>
                    <a:pt x="61787" y="61787"/>
                  </a:cubicBezTo>
                  <a:cubicBezTo>
                    <a:pt x="101349" y="22225"/>
                    <a:pt x="155006" y="0"/>
                    <a:pt x="210954" y="0"/>
                  </a:cubicBezTo>
                  <a:close/>
                </a:path>
              </a:pathLst>
            </a:custGeom>
            <a:solidFill>
              <a:srgbClr val="004AAD"/>
            </a:solidFill>
          </p:spPr>
          <p:txBody>
            <a:bodyPr/>
            <a:lstStyle/>
            <a:p>
              <a:endParaRPr lang="en-GB"/>
            </a:p>
          </p:txBody>
        </p:sp>
        <p:sp>
          <p:nvSpPr>
            <p:cNvPr id="8" name="TextBox 8"/>
            <p:cNvSpPr txBox="1"/>
            <p:nvPr/>
          </p:nvSpPr>
          <p:spPr>
            <a:xfrm>
              <a:off x="0" y="-47625"/>
              <a:ext cx="421908" cy="2756958"/>
            </a:xfrm>
            <a:prstGeom prst="rect">
              <a:avLst/>
            </a:prstGeom>
          </p:spPr>
          <p:txBody>
            <a:bodyPr lIns="50800" tIns="50800" rIns="50800" bIns="50800" rtlCol="0" anchor="ctr"/>
            <a:lstStyle/>
            <a:p>
              <a:pPr algn="ctr">
                <a:lnSpc>
                  <a:spcPts val="2659"/>
                </a:lnSpc>
              </a:pPr>
              <a:endParaRPr/>
            </a:p>
          </p:txBody>
        </p:sp>
      </p:grpSp>
      <p:grpSp>
        <p:nvGrpSpPr>
          <p:cNvPr id="9" name="Group 9"/>
          <p:cNvGrpSpPr/>
          <p:nvPr/>
        </p:nvGrpSpPr>
        <p:grpSpPr>
          <a:xfrm rot="5400000">
            <a:off x="8293796" y="-10216267"/>
            <a:ext cx="1601933" cy="19379147"/>
            <a:chOff x="0" y="0"/>
            <a:chExt cx="421908" cy="5103973"/>
          </a:xfrm>
        </p:grpSpPr>
        <p:sp>
          <p:nvSpPr>
            <p:cNvPr id="10" name="Freeform 10"/>
            <p:cNvSpPr/>
            <p:nvPr/>
          </p:nvSpPr>
          <p:spPr>
            <a:xfrm>
              <a:off x="0" y="0"/>
              <a:ext cx="421908" cy="5103973"/>
            </a:xfrm>
            <a:custGeom>
              <a:avLst/>
              <a:gdLst/>
              <a:ahLst/>
              <a:cxnLst/>
              <a:rect l="l" t="t" r="r" b="b"/>
              <a:pathLst>
                <a:path w="421908" h="5103973">
                  <a:moveTo>
                    <a:pt x="210954" y="0"/>
                  </a:moveTo>
                  <a:lnTo>
                    <a:pt x="210954" y="0"/>
                  </a:lnTo>
                  <a:cubicBezTo>
                    <a:pt x="266903" y="0"/>
                    <a:pt x="320560" y="22225"/>
                    <a:pt x="360121" y="61787"/>
                  </a:cubicBezTo>
                  <a:cubicBezTo>
                    <a:pt x="399683" y="101349"/>
                    <a:pt x="421908" y="155006"/>
                    <a:pt x="421908" y="210954"/>
                  </a:cubicBezTo>
                  <a:lnTo>
                    <a:pt x="421908" y="4893019"/>
                  </a:lnTo>
                  <a:cubicBezTo>
                    <a:pt x="421908" y="4948967"/>
                    <a:pt x="399683" y="5002624"/>
                    <a:pt x="360121" y="5042186"/>
                  </a:cubicBezTo>
                  <a:cubicBezTo>
                    <a:pt x="320560" y="5081748"/>
                    <a:pt x="266903" y="5103973"/>
                    <a:pt x="210954" y="5103973"/>
                  </a:cubicBezTo>
                  <a:lnTo>
                    <a:pt x="210954" y="5103973"/>
                  </a:lnTo>
                  <a:cubicBezTo>
                    <a:pt x="155006" y="5103973"/>
                    <a:pt x="101349" y="5081748"/>
                    <a:pt x="61787" y="5042186"/>
                  </a:cubicBezTo>
                  <a:cubicBezTo>
                    <a:pt x="22225" y="5002624"/>
                    <a:pt x="0" y="4948967"/>
                    <a:pt x="0" y="4893019"/>
                  </a:cubicBezTo>
                  <a:lnTo>
                    <a:pt x="0" y="210954"/>
                  </a:lnTo>
                  <a:cubicBezTo>
                    <a:pt x="0" y="155006"/>
                    <a:pt x="22225" y="101349"/>
                    <a:pt x="61787" y="61787"/>
                  </a:cubicBezTo>
                  <a:cubicBezTo>
                    <a:pt x="101349" y="22225"/>
                    <a:pt x="155006" y="0"/>
                    <a:pt x="210954" y="0"/>
                  </a:cubicBezTo>
                  <a:close/>
                </a:path>
              </a:pathLst>
            </a:custGeom>
            <a:solidFill>
              <a:srgbClr val="004AAD"/>
            </a:solidFill>
          </p:spPr>
          <p:txBody>
            <a:bodyPr/>
            <a:lstStyle/>
            <a:p>
              <a:endParaRPr lang="en-GB"/>
            </a:p>
          </p:txBody>
        </p:sp>
        <p:sp>
          <p:nvSpPr>
            <p:cNvPr id="11" name="TextBox 11"/>
            <p:cNvSpPr txBox="1"/>
            <p:nvPr/>
          </p:nvSpPr>
          <p:spPr>
            <a:xfrm>
              <a:off x="0" y="-47625"/>
              <a:ext cx="421908" cy="5151598"/>
            </a:xfrm>
            <a:prstGeom prst="rect">
              <a:avLst/>
            </a:prstGeom>
          </p:spPr>
          <p:txBody>
            <a:bodyPr lIns="50800" tIns="50800" rIns="50800" bIns="50800" rtlCol="0" anchor="ctr"/>
            <a:lstStyle/>
            <a:p>
              <a:pPr algn="ctr">
                <a:lnSpc>
                  <a:spcPts val="2659"/>
                </a:lnSpc>
              </a:pPr>
              <a:endParaRPr/>
            </a:p>
          </p:txBody>
        </p:sp>
      </p:grpSp>
      <p:grpSp>
        <p:nvGrpSpPr>
          <p:cNvPr id="12" name="Group 12"/>
          <p:cNvGrpSpPr/>
          <p:nvPr/>
        </p:nvGrpSpPr>
        <p:grpSpPr>
          <a:xfrm rot="5400000">
            <a:off x="8343034" y="810028"/>
            <a:ext cx="1601933" cy="19379147"/>
            <a:chOff x="0" y="0"/>
            <a:chExt cx="421908" cy="5103973"/>
          </a:xfrm>
        </p:grpSpPr>
        <p:sp>
          <p:nvSpPr>
            <p:cNvPr id="13" name="Freeform 13"/>
            <p:cNvSpPr/>
            <p:nvPr/>
          </p:nvSpPr>
          <p:spPr>
            <a:xfrm>
              <a:off x="0" y="0"/>
              <a:ext cx="421908" cy="5103973"/>
            </a:xfrm>
            <a:custGeom>
              <a:avLst/>
              <a:gdLst/>
              <a:ahLst/>
              <a:cxnLst/>
              <a:rect l="l" t="t" r="r" b="b"/>
              <a:pathLst>
                <a:path w="421908" h="5103973">
                  <a:moveTo>
                    <a:pt x="210954" y="0"/>
                  </a:moveTo>
                  <a:lnTo>
                    <a:pt x="210954" y="0"/>
                  </a:lnTo>
                  <a:cubicBezTo>
                    <a:pt x="266903" y="0"/>
                    <a:pt x="320560" y="22225"/>
                    <a:pt x="360121" y="61787"/>
                  </a:cubicBezTo>
                  <a:cubicBezTo>
                    <a:pt x="399683" y="101349"/>
                    <a:pt x="421908" y="155006"/>
                    <a:pt x="421908" y="210954"/>
                  </a:cubicBezTo>
                  <a:lnTo>
                    <a:pt x="421908" y="4893019"/>
                  </a:lnTo>
                  <a:cubicBezTo>
                    <a:pt x="421908" y="4948967"/>
                    <a:pt x="399683" y="5002624"/>
                    <a:pt x="360121" y="5042186"/>
                  </a:cubicBezTo>
                  <a:cubicBezTo>
                    <a:pt x="320560" y="5081748"/>
                    <a:pt x="266903" y="5103973"/>
                    <a:pt x="210954" y="5103973"/>
                  </a:cubicBezTo>
                  <a:lnTo>
                    <a:pt x="210954" y="5103973"/>
                  </a:lnTo>
                  <a:cubicBezTo>
                    <a:pt x="155006" y="5103973"/>
                    <a:pt x="101349" y="5081748"/>
                    <a:pt x="61787" y="5042186"/>
                  </a:cubicBezTo>
                  <a:cubicBezTo>
                    <a:pt x="22225" y="5002624"/>
                    <a:pt x="0" y="4948967"/>
                    <a:pt x="0" y="4893019"/>
                  </a:cubicBezTo>
                  <a:lnTo>
                    <a:pt x="0" y="210954"/>
                  </a:lnTo>
                  <a:cubicBezTo>
                    <a:pt x="0" y="155006"/>
                    <a:pt x="22225" y="101349"/>
                    <a:pt x="61787" y="61787"/>
                  </a:cubicBezTo>
                  <a:cubicBezTo>
                    <a:pt x="101349" y="22225"/>
                    <a:pt x="155006" y="0"/>
                    <a:pt x="210954" y="0"/>
                  </a:cubicBezTo>
                  <a:close/>
                </a:path>
              </a:pathLst>
            </a:custGeom>
            <a:solidFill>
              <a:srgbClr val="004AAD"/>
            </a:solidFill>
          </p:spPr>
          <p:txBody>
            <a:bodyPr/>
            <a:lstStyle/>
            <a:p>
              <a:endParaRPr lang="en-GB"/>
            </a:p>
          </p:txBody>
        </p:sp>
        <p:sp>
          <p:nvSpPr>
            <p:cNvPr id="14" name="TextBox 14"/>
            <p:cNvSpPr txBox="1"/>
            <p:nvPr/>
          </p:nvSpPr>
          <p:spPr>
            <a:xfrm>
              <a:off x="0" y="-47625"/>
              <a:ext cx="421908" cy="5151598"/>
            </a:xfrm>
            <a:prstGeom prst="rect">
              <a:avLst/>
            </a:prstGeom>
          </p:spPr>
          <p:txBody>
            <a:bodyPr lIns="50800" tIns="50800" rIns="50800" bIns="50800" rtlCol="0" anchor="ctr"/>
            <a:lstStyle/>
            <a:p>
              <a:pPr algn="ctr">
                <a:lnSpc>
                  <a:spcPts val="2659"/>
                </a:lnSpc>
              </a:pPr>
              <a:endParaRPr/>
            </a:p>
          </p:txBody>
        </p:sp>
      </p:grpSp>
      <p:sp>
        <p:nvSpPr>
          <p:cNvPr id="15" name="Freeform 15"/>
          <p:cNvSpPr/>
          <p:nvPr/>
        </p:nvSpPr>
        <p:spPr>
          <a:xfrm>
            <a:off x="8790132" y="274273"/>
            <a:ext cx="9193238" cy="9424362"/>
          </a:xfrm>
          <a:custGeom>
            <a:avLst/>
            <a:gdLst/>
            <a:ahLst/>
            <a:cxnLst/>
            <a:rect l="l" t="t" r="r" b="b"/>
            <a:pathLst>
              <a:path w="9193238" h="9424362">
                <a:moveTo>
                  <a:pt x="0" y="0"/>
                </a:moveTo>
                <a:lnTo>
                  <a:pt x="9193237" y="0"/>
                </a:lnTo>
                <a:lnTo>
                  <a:pt x="9193237" y="9424362"/>
                </a:lnTo>
                <a:lnTo>
                  <a:pt x="0" y="9424362"/>
                </a:lnTo>
                <a:lnTo>
                  <a:pt x="0" y="0"/>
                </a:lnTo>
                <a:close/>
              </a:path>
            </a:pathLst>
          </a:custGeom>
          <a:blipFill>
            <a:blip r:embed="rId5"/>
            <a:stretch>
              <a:fillRect l="-1257" r="-1257"/>
            </a:stretch>
          </a:blipFill>
        </p:spPr>
        <p:txBody>
          <a:bodyPr/>
          <a:lstStyle/>
          <a:p>
            <a:endParaRPr lang="en-GB"/>
          </a:p>
        </p:txBody>
      </p:sp>
      <p:sp>
        <p:nvSpPr>
          <p:cNvPr id="16" name="TextBox 16"/>
          <p:cNvSpPr txBox="1"/>
          <p:nvPr/>
        </p:nvSpPr>
        <p:spPr>
          <a:xfrm>
            <a:off x="212618" y="179023"/>
            <a:ext cx="8308624" cy="2690610"/>
          </a:xfrm>
          <a:prstGeom prst="rect">
            <a:avLst/>
          </a:prstGeom>
        </p:spPr>
        <p:txBody>
          <a:bodyPr lIns="0" tIns="0" rIns="0" bIns="0" rtlCol="0" anchor="t">
            <a:spAutoFit/>
          </a:bodyPr>
          <a:lstStyle/>
          <a:p>
            <a:pPr algn="just">
              <a:lnSpc>
                <a:spcPts val="7215"/>
              </a:lnSpc>
            </a:pPr>
            <a:r>
              <a:rPr lang="en-US" sz="5153" b="1">
                <a:solidFill>
                  <a:srgbClr val="004AAD"/>
                </a:solidFill>
                <a:latin typeface="League Spartan"/>
                <a:ea typeface="League Spartan"/>
                <a:cs typeface="League Spartan"/>
                <a:sym typeface="League Spartan"/>
              </a:rPr>
              <a:t>COMMUNICATION AND ETHICAL CONSIDERATIONS </a:t>
            </a:r>
          </a:p>
        </p:txBody>
      </p:sp>
      <p:sp>
        <p:nvSpPr>
          <p:cNvPr id="17" name="TextBox 17"/>
          <p:cNvSpPr txBox="1"/>
          <p:nvPr/>
        </p:nvSpPr>
        <p:spPr>
          <a:xfrm>
            <a:off x="481968" y="2805229"/>
            <a:ext cx="6658771" cy="4810125"/>
          </a:xfrm>
          <a:prstGeom prst="rect">
            <a:avLst/>
          </a:prstGeom>
        </p:spPr>
        <p:txBody>
          <a:bodyPr lIns="0" tIns="0" rIns="0" bIns="0" rtlCol="0" anchor="t">
            <a:spAutoFit/>
          </a:bodyPr>
          <a:lstStyle/>
          <a:p>
            <a:pPr algn="just">
              <a:lnSpc>
                <a:spcPts val="4200"/>
              </a:lnSpc>
              <a:spcBef>
                <a:spcPct val="0"/>
              </a:spcBef>
            </a:pPr>
            <a:r>
              <a:rPr lang="en-US" sz="3000">
                <a:solidFill>
                  <a:srgbClr val="004AAD"/>
                </a:solidFill>
                <a:latin typeface="Poppins"/>
                <a:ea typeface="Poppins"/>
                <a:cs typeface="Poppins"/>
                <a:sym typeface="Poppins"/>
              </a:rPr>
              <a:t>Ethical and effective communication ensures safe, inclusive, and person-centred care (Ekman, 2022). Using interpreters, respecting cultural beliefs, and following legal duties such as the Equality Act 2010 promote trust and autonomy in Mr. Ahmed’s treatment.</a:t>
            </a:r>
          </a:p>
        </p:txBody>
      </p:sp>
      <p:pic>
        <p:nvPicPr>
          <p:cNvPr id="21" name="Video 20">
            <a:hlinkClick r:id="" action="ppaction://media"/>
            <a:extLst>
              <a:ext uri="{FF2B5EF4-FFF2-40B4-BE49-F238E27FC236}">
                <a16:creationId xmlns:a16="http://schemas.microsoft.com/office/drawing/2014/main" id="{3D342700-C996-B433-A458-4BB2549CCF04}"/>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33518"/>
    </mc:Choice>
    <mc:Fallback>
      <p:transition spd="slow" advTm="335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1"/>
                </p:tgtEl>
              </p:cMediaNode>
            </p:video>
            <p:seq concurrent="1" nextAc="seek">
              <p:cTn id="8" restart="whenNotActive" fill="hold" evtFilter="cancelBubble" nodeType="interactiveSeq">
                <p:stCondLst>
                  <p:cond evt="onClick" delay="0">
                    <p:tgtEl>
                      <p:spTgt spid="2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1"/>
                                        </p:tgtEl>
                                      </p:cBhvr>
                                    </p:cmd>
                                  </p:childTnLst>
                                </p:cTn>
                              </p:par>
                            </p:childTnLst>
                          </p:cTn>
                        </p:par>
                      </p:childTnLst>
                    </p:cTn>
                  </p:par>
                </p:childTnLst>
              </p:cTn>
              <p:nextCondLst>
                <p:cond evt="onClick" delay="0">
                  <p:tgtEl>
                    <p:spTgt spid="21"/>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GB"/>
          </a:p>
        </p:txBody>
      </p:sp>
      <p:sp>
        <p:nvSpPr>
          <p:cNvPr id="3" name="Freeform 3"/>
          <p:cNvSpPr/>
          <p:nvPr/>
        </p:nvSpPr>
        <p:spPr>
          <a:xfrm>
            <a:off x="3550185" y="1382647"/>
            <a:ext cx="12553122" cy="8904353"/>
          </a:xfrm>
          <a:custGeom>
            <a:avLst/>
            <a:gdLst/>
            <a:ahLst/>
            <a:cxnLst/>
            <a:rect l="l" t="t" r="r" b="b"/>
            <a:pathLst>
              <a:path w="12553122" h="8904353">
                <a:moveTo>
                  <a:pt x="0" y="0"/>
                </a:moveTo>
                <a:lnTo>
                  <a:pt x="12553123" y="0"/>
                </a:lnTo>
                <a:lnTo>
                  <a:pt x="12553123" y="8904353"/>
                </a:lnTo>
                <a:lnTo>
                  <a:pt x="0" y="8904353"/>
                </a:lnTo>
                <a:lnTo>
                  <a:pt x="0" y="0"/>
                </a:lnTo>
                <a:close/>
              </a:path>
            </a:pathLst>
          </a:custGeom>
          <a:blipFill>
            <a:blip r:embed="rId5"/>
            <a:stretch>
              <a:fillRect t="-28201" b="-12775"/>
            </a:stretch>
          </a:blipFill>
        </p:spPr>
        <p:txBody>
          <a:bodyPr/>
          <a:lstStyle/>
          <a:p>
            <a:endParaRPr lang="en-GB"/>
          </a:p>
        </p:txBody>
      </p:sp>
      <p:sp>
        <p:nvSpPr>
          <p:cNvPr id="4" name="TextBox 4"/>
          <p:cNvSpPr txBox="1"/>
          <p:nvPr/>
        </p:nvSpPr>
        <p:spPr>
          <a:xfrm>
            <a:off x="5378912" y="179023"/>
            <a:ext cx="8895669" cy="1610349"/>
          </a:xfrm>
          <a:prstGeom prst="rect">
            <a:avLst/>
          </a:prstGeom>
        </p:spPr>
        <p:txBody>
          <a:bodyPr lIns="0" tIns="0" rIns="0" bIns="0" rtlCol="0" anchor="t">
            <a:spAutoFit/>
          </a:bodyPr>
          <a:lstStyle/>
          <a:p>
            <a:pPr algn="ctr">
              <a:lnSpc>
                <a:spcPts val="6448"/>
              </a:lnSpc>
              <a:spcBef>
                <a:spcPct val="0"/>
              </a:spcBef>
            </a:pPr>
            <a:r>
              <a:rPr lang="en-US" sz="4606" u="sng">
                <a:solidFill>
                  <a:srgbClr val="284EAF"/>
                </a:solidFill>
                <a:latin typeface="Archivo Black"/>
                <a:ea typeface="Archivo Black"/>
                <a:cs typeface="Archivo Black"/>
                <a:sym typeface="Archivo Black"/>
              </a:rPr>
              <a:t>Evaluation and Expected Outcomes</a:t>
            </a:r>
          </a:p>
        </p:txBody>
      </p:sp>
      <p:grpSp>
        <p:nvGrpSpPr>
          <p:cNvPr id="5" name="Group 5"/>
          <p:cNvGrpSpPr/>
          <p:nvPr/>
        </p:nvGrpSpPr>
        <p:grpSpPr>
          <a:xfrm>
            <a:off x="-1395777" y="0"/>
            <a:ext cx="1601933" cy="10287000"/>
            <a:chOff x="0" y="0"/>
            <a:chExt cx="421908" cy="2709333"/>
          </a:xfrm>
        </p:grpSpPr>
        <p:sp>
          <p:nvSpPr>
            <p:cNvPr id="6" name="Freeform 6"/>
            <p:cNvSpPr/>
            <p:nvPr/>
          </p:nvSpPr>
          <p:spPr>
            <a:xfrm>
              <a:off x="0" y="0"/>
              <a:ext cx="421908" cy="2709333"/>
            </a:xfrm>
            <a:custGeom>
              <a:avLst/>
              <a:gdLst/>
              <a:ahLst/>
              <a:cxnLst/>
              <a:rect l="l" t="t" r="r" b="b"/>
              <a:pathLst>
                <a:path w="421908" h="2709333">
                  <a:moveTo>
                    <a:pt x="210954" y="0"/>
                  </a:moveTo>
                  <a:lnTo>
                    <a:pt x="210954" y="0"/>
                  </a:lnTo>
                  <a:cubicBezTo>
                    <a:pt x="266903" y="0"/>
                    <a:pt x="320560" y="22225"/>
                    <a:pt x="360121" y="61787"/>
                  </a:cubicBezTo>
                  <a:cubicBezTo>
                    <a:pt x="399683" y="101349"/>
                    <a:pt x="421908" y="155006"/>
                    <a:pt x="421908" y="210954"/>
                  </a:cubicBezTo>
                  <a:lnTo>
                    <a:pt x="421908" y="2498379"/>
                  </a:lnTo>
                  <a:cubicBezTo>
                    <a:pt x="421908" y="2554328"/>
                    <a:pt x="399683" y="2607985"/>
                    <a:pt x="360121" y="2647546"/>
                  </a:cubicBezTo>
                  <a:cubicBezTo>
                    <a:pt x="320560" y="2687108"/>
                    <a:pt x="266903" y="2709333"/>
                    <a:pt x="210954" y="2709333"/>
                  </a:cubicBezTo>
                  <a:lnTo>
                    <a:pt x="210954" y="2709333"/>
                  </a:lnTo>
                  <a:cubicBezTo>
                    <a:pt x="155006" y="2709333"/>
                    <a:pt x="101349" y="2687108"/>
                    <a:pt x="61787" y="2647546"/>
                  </a:cubicBezTo>
                  <a:cubicBezTo>
                    <a:pt x="22225" y="2607985"/>
                    <a:pt x="0" y="2554328"/>
                    <a:pt x="0" y="2498379"/>
                  </a:cubicBezTo>
                  <a:lnTo>
                    <a:pt x="0" y="210954"/>
                  </a:lnTo>
                  <a:cubicBezTo>
                    <a:pt x="0" y="155006"/>
                    <a:pt x="22225" y="101349"/>
                    <a:pt x="61787" y="61787"/>
                  </a:cubicBezTo>
                  <a:cubicBezTo>
                    <a:pt x="101349" y="22225"/>
                    <a:pt x="155006" y="0"/>
                    <a:pt x="210954" y="0"/>
                  </a:cubicBezTo>
                  <a:close/>
                </a:path>
              </a:pathLst>
            </a:custGeom>
            <a:solidFill>
              <a:srgbClr val="004AAD"/>
            </a:solidFill>
          </p:spPr>
          <p:txBody>
            <a:bodyPr/>
            <a:lstStyle/>
            <a:p>
              <a:endParaRPr lang="en-GB"/>
            </a:p>
          </p:txBody>
        </p:sp>
        <p:sp>
          <p:nvSpPr>
            <p:cNvPr id="7" name="TextBox 7"/>
            <p:cNvSpPr txBox="1"/>
            <p:nvPr/>
          </p:nvSpPr>
          <p:spPr>
            <a:xfrm>
              <a:off x="0" y="-47625"/>
              <a:ext cx="421908" cy="2756958"/>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18013743" y="-182244"/>
            <a:ext cx="1601933" cy="10287000"/>
            <a:chOff x="0" y="0"/>
            <a:chExt cx="421908" cy="2709333"/>
          </a:xfrm>
        </p:grpSpPr>
        <p:sp>
          <p:nvSpPr>
            <p:cNvPr id="9" name="Freeform 9"/>
            <p:cNvSpPr/>
            <p:nvPr/>
          </p:nvSpPr>
          <p:spPr>
            <a:xfrm>
              <a:off x="0" y="0"/>
              <a:ext cx="421908" cy="2709333"/>
            </a:xfrm>
            <a:custGeom>
              <a:avLst/>
              <a:gdLst/>
              <a:ahLst/>
              <a:cxnLst/>
              <a:rect l="l" t="t" r="r" b="b"/>
              <a:pathLst>
                <a:path w="421908" h="2709333">
                  <a:moveTo>
                    <a:pt x="210954" y="0"/>
                  </a:moveTo>
                  <a:lnTo>
                    <a:pt x="210954" y="0"/>
                  </a:lnTo>
                  <a:cubicBezTo>
                    <a:pt x="266903" y="0"/>
                    <a:pt x="320560" y="22225"/>
                    <a:pt x="360121" y="61787"/>
                  </a:cubicBezTo>
                  <a:cubicBezTo>
                    <a:pt x="399683" y="101349"/>
                    <a:pt x="421908" y="155006"/>
                    <a:pt x="421908" y="210954"/>
                  </a:cubicBezTo>
                  <a:lnTo>
                    <a:pt x="421908" y="2498379"/>
                  </a:lnTo>
                  <a:cubicBezTo>
                    <a:pt x="421908" y="2554328"/>
                    <a:pt x="399683" y="2607985"/>
                    <a:pt x="360121" y="2647546"/>
                  </a:cubicBezTo>
                  <a:cubicBezTo>
                    <a:pt x="320560" y="2687108"/>
                    <a:pt x="266903" y="2709333"/>
                    <a:pt x="210954" y="2709333"/>
                  </a:cubicBezTo>
                  <a:lnTo>
                    <a:pt x="210954" y="2709333"/>
                  </a:lnTo>
                  <a:cubicBezTo>
                    <a:pt x="155006" y="2709333"/>
                    <a:pt x="101349" y="2687108"/>
                    <a:pt x="61787" y="2647546"/>
                  </a:cubicBezTo>
                  <a:cubicBezTo>
                    <a:pt x="22225" y="2607985"/>
                    <a:pt x="0" y="2554328"/>
                    <a:pt x="0" y="2498379"/>
                  </a:cubicBezTo>
                  <a:lnTo>
                    <a:pt x="0" y="210954"/>
                  </a:lnTo>
                  <a:cubicBezTo>
                    <a:pt x="0" y="155006"/>
                    <a:pt x="22225" y="101349"/>
                    <a:pt x="61787" y="61787"/>
                  </a:cubicBezTo>
                  <a:cubicBezTo>
                    <a:pt x="101349" y="22225"/>
                    <a:pt x="155006" y="0"/>
                    <a:pt x="210954" y="0"/>
                  </a:cubicBezTo>
                  <a:close/>
                </a:path>
              </a:pathLst>
            </a:custGeom>
            <a:solidFill>
              <a:srgbClr val="004AAD"/>
            </a:solidFill>
          </p:spPr>
          <p:txBody>
            <a:bodyPr/>
            <a:lstStyle/>
            <a:p>
              <a:endParaRPr lang="en-GB"/>
            </a:p>
          </p:txBody>
        </p:sp>
        <p:sp>
          <p:nvSpPr>
            <p:cNvPr id="10" name="TextBox 10"/>
            <p:cNvSpPr txBox="1"/>
            <p:nvPr/>
          </p:nvSpPr>
          <p:spPr>
            <a:xfrm>
              <a:off x="0" y="-47625"/>
              <a:ext cx="421908" cy="2756958"/>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rot="5400000">
            <a:off x="8293796" y="-10216267"/>
            <a:ext cx="1601933" cy="19379147"/>
            <a:chOff x="0" y="0"/>
            <a:chExt cx="421908" cy="5103973"/>
          </a:xfrm>
        </p:grpSpPr>
        <p:sp>
          <p:nvSpPr>
            <p:cNvPr id="12" name="Freeform 12"/>
            <p:cNvSpPr/>
            <p:nvPr/>
          </p:nvSpPr>
          <p:spPr>
            <a:xfrm>
              <a:off x="0" y="0"/>
              <a:ext cx="421908" cy="5103973"/>
            </a:xfrm>
            <a:custGeom>
              <a:avLst/>
              <a:gdLst/>
              <a:ahLst/>
              <a:cxnLst/>
              <a:rect l="l" t="t" r="r" b="b"/>
              <a:pathLst>
                <a:path w="421908" h="5103973">
                  <a:moveTo>
                    <a:pt x="210954" y="0"/>
                  </a:moveTo>
                  <a:lnTo>
                    <a:pt x="210954" y="0"/>
                  </a:lnTo>
                  <a:cubicBezTo>
                    <a:pt x="266903" y="0"/>
                    <a:pt x="320560" y="22225"/>
                    <a:pt x="360121" y="61787"/>
                  </a:cubicBezTo>
                  <a:cubicBezTo>
                    <a:pt x="399683" y="101349"/>
                    <a:pt x="421908" y="155006"/>
                    <a:pt x="421908" y="210954"/>
                  </a:cubicBezTo>
                  <a:lnTo>
                    <a:pt x="421908" y="4893019"/>
                  </a:lnTo>
                  <a:cubicBezTo>
                    <a:pt x="421908" y="4948967"/>
                    <a:pt x="399683" y="5002624"/>
                    <a:pt x="360121" y="5042186"/>
                  </a:cubicBezTo>
                  <a:cubicBezTo>
                    <a:pt x="320560" y="5081748"/>
                    <a:pt x="266903" y="5103973"/>
                    <a:pt x="210954" y="5103973"/>
                  </a:cubicBezTo>
                  <a:lnTo>
                    <a:pt x="210954" y="5103973"/>
                  </a:lnTo>
                  <a:cubicBezTo>
                    <a:pt x="155006" y="5103973"/>
                    <a:pt x="101349" y="5081748"/>
                    <a:pt x="61787" y="5042186"/>
                  </a:cubicBezTo>
                  <a:cubicBezTo>
                    <a:pt x="22225" y="5002624"/>
                    <a:pt x="0" y="4948967"/>
                    <a:pt x="0" y="4893019"/>
                  </a:cubicBezTo>
                  <a:lnTo>
                    <a:pt x="0" y="210954"/>
                  </a:lnTo>
                  <a:cubicBezTo>
                    <a:pt x="0" y="155006"/>
                    <a:pt x="22225" y="101349"/>
                    <a:pt x="61787" y="61787"/>
                  </a:cubicBezTo>
                  <a:cubicBezTo>
                    <a:pt x="101349" y="22225"/>
                    <a:pt x="155006" y="0"/>
                    <a:pt x="210954" y="0"/>
                  </a:cubicBezTo>
                  <a:close/>
                </a:path>
              </a:pathLst>
            </a:custGeom>
            <a:solidFill>
              <a:srgbClr val="004AAD"/>
            </a:solidFill>
          </p:spPr>
          <p:txBody>
            <a:bodyPr/>
            <a:lstStyle/>
            <a:p>
              <a:endParaRPr lang="en-GB"/>
            </a:p>
          </p:txBody>
        </p:sp>
        <p:sp>
          <p:nvSpPr>
            <p:cNvPr id="13" name="TextBox 13"/>
            <p:cNvSpPr txBox="1"/>
            <p:nvPr/>
          </p:nvSpPr>
          <p:spPr>
            <a:xfrm>
              <a:off x="0" y="-47625"/>
              <a:ext cx="421908" cy="5151598"/>
            </a:xfrm>
            <a:prstGeom prst="rect">
              <a:avLst/>
            </a:prstGeom>
          </p:spPr>
          <p:txBody>
            <a:bodyPr lIns="50800" tIns="50800" rIns="50800" bIns="50800" rtlCol="0" anchor="ctr"/>
            <a:lstStyle/>
            <a:p>
              <a:pPr algn="ctr">
                <a:lnSpc>
                  <a:spcPts val="2659"/>
                </a:lnSpc>
              </a:pPr>
              <a:endParaRPr/>
            </a:p>
          </p:txBody>
        </p:sp>
      </p:grpSp>
      <p:grpSp>
        <p:nvGrpSpPr>
          <p:cNvPr id="14" name="Group 14"/>
          <p:cNvGrpSpPr/>
          <p:nvPr/>
        </p:nvGrpSpPr>
        <p:grpSpPr>
          <a:xfrm rot="5400000">
            <a:off x="8343034" y="810028"/>
            <a:ext cx="1601933" cy="19379147"/>
            <a:chOff x="0" y="0"/>
            <a:chExt cx="421908" cy="5103973"/>
          </a:xfrm>
        </p:grpSpPr>
        <p:sp>
          <p:nvSpPr>
            <p:cNvPr id="15" name="Freeform 15"/>
            <p:cNvSpPr/>
            <p:nvPr/>
          </p:nvSpPr>
          <p:spPr>
            <a:xfrm>
              <a:off x="0" y="0"/>
              <a:ext cx="421908" cy="5103973"/>
            </a:xfrm>
            <a:custGeom>
              <a:avLst/>
              <a:gdLst/>
              <a:ahLst/>
              <a:cxnLst/>
              <a:rect l="l" t="t" r="r" b="b"/>
              <a:pathLst>
                <a:path w="421908" h="5103973">
                  <a:moveTo>
                    <a:pt x="210954" y="0"/>
                  </a:moveTo>
                  <a:lnTo>
                    <a:pt x="210954" y="0"/>
                  </a:lnTo>
                  <a:cubicBezTo>
                    <a:pt x="266903" y="0"/>
                    <a:pt x="320560" y="22225"/>
                    <a:pt x="360121" y="61787"/>
                  </a:cubicBezTo>
                  <a:cubicBezTo>
                    <a:pt x="399683" y="101349"/>
                    <a:pt x="421908" y="155006"/>
                    <a:pt x="421908" y="210954"/>
                  </a:cubicBezTo>
                  <a:lnTo>
                    <a:pt x="421908" y="4893019"/>
                  </a:lnTo>
                  <a:cubicBezTo>
                    <a:pt x="421908" y="4948967"/>
                    <a:pt x="399683" y="5002624"/>
                    <a:pt x="360121" y="5042186"/>
                  </a:cubicBezTo>
                  <a:cubicBezTo>
                    <a:pt x="320560" y="5081748"/>
                    <a:pt x="266903" y="5103973"/>
                    <a:pt x="210954" y="5103973"/>
                  </a:cubicBezTo>
                  <a:lnTo>
                    <a:pt x="210954" y="5103973"/>
                  </a:lnTo>
                  <a:cubicBezTo>
                    <a:pt x="155006" y="5103973"/>
                    <a:pt x="101349" y="5081748"/>
                    <a:pt x="61787" y="5042186"/>
                  </a:cubicBezTo>
                  <a:cubicBezTo>
                    <a:pt x="22225" y="5002624"/>
                    <a:pt x="0" y="4948967"/>
                    <a:pt x="0" y="4893019"/>
                  </a:cubicBezTo>
                  <a:lnTo>
                    <a:pt x="0" y="210954"/>
                  </a:lnTo>
                  <a:cubicBezTo>
                    <a:pt x="0" y="155006"/>
                    <a:pt x="22225" y="101349"/>
                    <a:pt x="61787" y="61787"/>
                  </a:cubicBezTo>
                  <a:cubicBezTo>
                    <a:pt x="101349" y="22225"/>
                    <a:pt x="155006" y="0"/>
                    <a:pt x="210954" y="0"/>
                  </a:cubicBezTo>
                  <a:close/>
                </a:path>
              </a:pathLst>
            </a:custGeom>
            <a:solidFill>
              <a:srgbClr val="004AAD"/>
            </a:solidFill>
          </p:spPr>
          <p:txBody>
            <a:bodyPr/>
            <a:lstStyle/>
            <a:p>
              <a:endParaRPr lang="en-GB"/>
            </a:p>
          </p:txBody>
        </p:sp>
        <p:sp>
          <p:nvSpPr>
            <p:cNvPr id="16" name="TextBox 16"/>
            <p:cNvSpPr txBox="1"/>
            <p:nvPr/>
          </p:nvSpPr>
          <p:spPr>
            <a:xfrm>
              <a:off x="0" y="-47625"/>
              <a:ext cx="421908" cy="5151598"/>
            </a:xfrm>
            <a:prstGeom prst="rect">
              <a:avLst/>
            </a:prstGeom>
          </p:spPr>
          <p:txBody>
            <a:bodyPr lIns="50800" tIns="50800" rIns="50800" bIns="50800" rtlCol="0" anchor="ctr"/>
            <a:lstStyle/>
            <a:p>
              <a:pPr algn="ctr">
                <a:lnSpc>
                  <a:spcPts val="2659"/>
                </a:lnSpc>
              </a:pPr>
              <a:endParaRPr/>
            </a:p>
          </p:txBody>
        </p:sp>
      </p:grpSp>
      <p:pic>
        <p:nvPicPr>
          <p:cNvPr id="25" name="Video 24">
            <a:hlinkClick r:id="" action="ppaction://media"/>
            <a:extLst>
              <a:ext uri="{FF2B5EF4-FFF2-40B4-BE49-F238E27FC236}">
                <a16:creationId xmlns:a16="http://schemas.microsoft.com/office/drawing/2014/main" id="{215E3B27-5F90-7CD7-D898-C78758D1B8DE}"/>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6590"/>
    </mc:Choice>
    <mc:Fallback>
      <p:transition spd="slow" advTm="465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5"/>
                </p:tgtEl>
              </p:cMediaNode>
            </p:video>
            <p:seq concurrent="1" nextAc="seek">
              <p:cTn id="8" restart="whenNotActive" fill="hold" evtFilter="cancelBubble" nodeType="interactiveSeq">
                <p:stCondLst>
                  <p:cond evt="onClick" delay="0">
                    <p:tgtEl>
                      <p:spTgt spid="2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5"/>
                                        </p:tgtEl>
                                      </p:cBhvr>
                                    </p:cmd>
                                  </p:childTnLst>
                                </p:cTn>
                              </p:par>
                            </p:childTnLst>
                          </p:cTn>
                        </p:par>
                      </p:childTnLst>
                    </p:cTn>
                  </p:par>
                </p:childTnLst>
              </p:cTn>
              <p:nextCondLst>
                <p:cond evt="onClick" delay="0">
                  <p:tgtEl>
                    <p:spTgt spid="25"/>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GB"/>
          </a:p>
        </p:txBody>
      </p:sp>
      <p:sp>
        <p:nvSpPr>
          <p:cNvPr id="3" name="TextBox 3"/>
          <p:cNvSpPr txBox="1"/>
          <p:nvPr/>
        </p:nvSpPr>
        <p:spPr>
          <a:xfrm>
            <a:off x="6838255" y="1547301"/>
            <a:ext cx="4611489" cy="1146811"/>
          </a:xfrm>
          <a:prstGeom prst="rect">
            <a:avLst/>
          </a:prstGeom>
        </p:spPr>
        <p:txBody>
          <a:bodyPr lIns="0" tIns="0" rIns="0" bIns="0" rtlCol="0" anchor="t">
            <a:spAutoFit/>
          </a:bodyPr>
          <a:lstStyle/>
          <a:p>
            <a:pPr algn="ctr">
              <a:lnSpc>
                <a:spcPts val="9239"/>
              </a:lnSpc>
              <a:spcBef>
                <a:spcPct val="0"/>
              </a:spcBef>
            </a:pPr>
            <a:r>
              <a:rPr lang="en-US" sz="6599" u="sng">
                <a:solidFill>
                  <a:srgbClr val="004AAD"/>
                </a:solidFill>
                <a:latin typeface="Archivo Black"/>
                <a:ea typeface="Archivo Black"/>
                <a:cs typeface="Archivo Black"/>
                <a:sym typeface="Archivo Black"/>
              </a:rPr>
              <a:t>Summary </a:t>
            </a:r>
          </a:p>
        </p:txBody>
      </p:sp>
      <p:sp>
        <p:nvSpPr>
          <p:cNvPr id="4" name="TextBox 4"/>
          <p:cNvSpPr txBox="1"/>
          <p:nvPr/>
        </p:nvSpPr>
        <p:spPr>
          <a:xfrm>
            <a:off x="273366" y="3048325"/>
            <a:ext cx="18014634" cy="2676525"/>
          </a:xfrm>
          <a:prstGeom prst="rect">
            <a:avLst/>
          </a:prstGeom>
        </p:spPr>
        <p:txBody>
          <a:bodyPr lIns="0" tIns="0" rIns="0" bIns="0" rtlCol="0" anchor="t">
            <a:spAutoFit/>
          </a:bodyPr>
          <a:lstStyle/>
          <a:p>
            <a:pPr algn="just">
              <a:lnSpc>
                <a:spcPts val="4200"/>
              </a:lnSpc>
              <a:spcBef>
                <a:spcPct val="0"/>
              </a:spcBef>
            </a:pPr>
            <a:r>
              <a:rPr lang="en-US" sz="3000">
                <a:solidFill>
                  <a:srgbClr val="004AAD"/>
                </a:solidFill>
                <a:latin typeface="Poppins"/>
                <a:ea typeface="Poppins"/>
                <a:cs typeface="Poppins"/>
                <a:sym typeface="Poppins"/>
              </a:rPr>
              <a:t>The care plan of Mr. Ahmed shows that a combination of effective communication, ethical practice, and frequent data monitoring help to better manage diabetes. His future health results can be drastically improved by means of balanced diet, medication compliance, and lifestyle modification. Person-centred, multidisciplinary approach makes care safe, inclusive and sustainable.</a:t>
            </a:r>
          </a:p>
        </p:txBody>
      </p:sp>
      <p:pic>
        <p:nvPicPr>
          <p:cNvPr id="9" name="Video 8">
            <a:hlinkClick r:id="" action="ppaction://media"/>
            <a:extLst>
              <a:ext uri="{FF2B5EF4-FFF2-40B4-BE49-F238E27FC236}">
                <a16:creationId xmlns:a16="http://schemas.microsoft.com/office/drawing/2014/main" id="{1768A82E-3BAD-FAA7-0051-FAFDB9B53863}"/>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3853"/>
    </mc:Choice>
    <mc:Fallback>
      <p:transition spd="slow" advTm="438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226801" y="1129159"/>
            <a:ext cx="18061199" cy="5958206"/>
          </a:xfrm>
          <a:prstGeom prst="rect">
            <a:avLst/>
          </a:prstGeom>
        </p:spPr>
        <p:txBody>
          <a:bodyPr lIns="0" tIns="0" rIns="0" bIns="0" rtlCol="0" anchor="t">
            <a:spAutoFit/>
          </a:bodyPr>
          <a:lstStyle/>
          <a:p>
            <a:pPr algn="l">
              <a:lnSpc>
                <a:spcPts val="3919"/>
              </a:lnSpc>
              <a:spcBef>
                <a:spcPct val="0"/>
              </a:spcBef>
            </a:pPr>
            <a:r>
              <a:rPr lang="en-US" sz="2799">
                <a:solidFill>
                  <a:srgbClr val="004AAD"/>
                </a:solidFill>
                <a:latin typeface="Poppins"/>
                <a:ea typeface="Poppins"/>
                <a:cs typeface="Poppins"/>
                <a:sym typeface="Poppins"/>
              </a:rPr>
              <a:t>Alonso-Allende, J., Milagro, F.I. and Aranaz, P. (2024). Health Effects and Mechanisms of Inulin Action in Human Metabolism. Nutrients, [online] 16(17), pp.2935–2935. doi:https://doi.org/10.3390/nu16172935.</a:t>
            </a:r>
          </a:p>
          <a:p>
            <a:pPr algn="l">
              <a:lnSpc>
                <a:spcPts val="3919"/>
              </a:lnSpc>
              <a:spcBef>
                <a:spcPct val="0"/>
              </a:spcBef>
            </a:pPr>
            <a:r>
              <a:rPr lang="en-US" sz="2799">
                <a:solidFill>
                  <a:srgbClr val="004AAD"/>
                </a:solidFill>
                <a:latin typeface="Poppins"/>
                <a:ea typeface="Poppins"/>
                <a:cs typeface="Poppins"/>
                <a:sym typeface="Poppins"/>
              </a:rPr>
              <a:t>Ekman, I. (2022). Practising the Ethics of Person‐centred Care Balancing Ethical Conviction and Moral Obligations. Nursing Philosophy, 23(3), pp.1–7.</a:t>
            </a:r>
          </a:p>
          <a:p>
            <a:pPr algn="l">
              <a:lnSpc>
                <a:spcPts val="3919"/>
              </a:lnSpc>
              <a:spcBef>
                <a:spcPct val="0"/>
              </a:spcBef>
            </a:pPr>
            <a:r>
              <a:rPr lang="en-US" sz="2799">
                <a:solidFill>
                  <a:srgbClr val="004AAD"/>
                </a:solidFill>
                <a:latin typeface="Poppins"/>
                <a:ea typeface="Poppins"/>
                <a:cs typeface="Poppins"/>
                <a:sym typeface="Poppins"/>
              </a:rPr>
              <a:t>Espe Pedersen, M., Schjødt Jørgensen, T., Bandholm, T., Ried‐Larsen, M., Bartholdy, C., Runhaar, J., Schiphof, D., L. Bennell, K., White, D., King, L.K. and Henriksen, M. (2025). A Catalog of ‘Knee Friendly’ Aerobic Exercises Developed for Patients With Knee Osteoarthritis: An International Patient Survey. ACR Open Rheumatology, 7(5). doi:https://doi.org/10.1002/acr2.70052.</a:t>
            </a:r>
          </a:p>
          <a:p>
            <a:pPr algn="l">
              <a:lnSpc>
                <a:spcPts val="3919"/>
              </a:lnSpc>
              <a:spcBef>
                <a:spcPct val="0"/>
              </a:spcBef>
            </a:pPr>
            <a:r>
              <a:rPr lang="en-US" sz="2799">
                <a:solidFill>
                  <a:srgbClr val="004AAD"/>
                </a:solidFill>
                <a:latin typeface="Poppins"/>
                <a:ea typeface="Poppins"/>
                <a:cs typeface="Poppins"/>
                <a:sym typeface="Poppins"/>
              </a:rPr>
              <a:t>Karpińska, M. and Czauderna, M. (2022). Pancreas—Its Functions, Disorders, and Physiological Impact on the Mammals’ Organism. Frontiers in Physiology, [online] 13(807632). doi:https://doi.org/10.3389/fphys.2022.807632.</a:t>
            </a:r>
          </a:p>
          <a:p>
            <a:pPr algn="l">
              <a:lnSpc>
                <a:spcPts val="3919"/>
              </a:lnSpc>
              <a:spcBef>
                <a:spcPct val="0"/>
              </a:spcBef>
            </a:pPr>
            <a:endParaRPr lang="en-US" sz="2799">
              <a:solidFill>
                <a:srgbClr val="004AAD"/>
              </a:solidFill>
              <a:latin typeface="Poppins"/>
              <a:ea typeface="Poppins"/>
              <a:cs typeface="Poppins"/>
              <a:sym typeface="Poppins"/>
            </a:endParaRPr>
          </a:p>
        </p:txBody>
      </p:sp>
      <p:sp>
        <p:nvSpPr>
          <p:cNvPr id="3" name="TextBox 3"/>
          <p:cNvSpPr txBox="1"/>
          <p:nvPr/>
        </p:nvSpPr>
        <p:spPr>
          <a:xfrm>
            <a:off x="0" y="224155"/>
            <a:ext cx="4107391" cy="804545"/>
          </a:xfrm>
          <a:prstGeom prst="rect">
            <a:avLst/>
          </a:prstGeom>
        </p:spPr>
        <p:txBody>
          <a:bodyPr lIns="0" tIns="0" rIns="0" bIns="0" rtlCol="0" anchor="t">
            <a:spAutoFit/>
          </a:bodyPr>
          <a:lstStyle/>
          <a:p>
            <a:pPr algn="ctr">
              <a:lnSpc>
                <a:spcPts val="6580"/>
              </a:lnSpc>
              <a:spcBef>
                <a:spcPct val="0"/>
              </a:spcBef>
            </a:pPr>
            <a:r>
              <a:rPr lang="en-US" sz="4700">
                <a:solidFill>
                  <a:srgbClr val="004AAD"/>
                </a:solidFill>
                <a:latin typeface="Archivo Black"/>
                <a:ea typeface="Archivo Black"/>
                <a:cs typeface="Archivo Black"/>
                <a:sym typeface="Archivo Black"/>
              </a:rPr>
              <a:t>References</a:t>
            </a:r>
          </a:p>
        </p:txBody>
      </p:sp>
      <p:sp>
        <p:nvSpPr>
          <p:cNvPr id="4" name="TextBox 4"/>
          <p:cNvSpPr txBox="1"/>
          <p:nvPr/>
        </p:nvSpPr>
        <p:spPr>
          <a:xfrm>
            <a:off x="226801" y="6766904"/>
            <a:ext cx="18288000" cy="1005205"/>
          </a:xfrm>
          <a:prstGeom prst="rect">
            <a:avLst/>
          </a:prstGeom>
        </p:spPr>
        <p:txBody>
          <a:bodyPr lIns="0" tIns="0" rIns="0" bIns="0" rtlCol="0" anchor="t">
            <a:spAutoFit/>
          </a:bodyPr>
          <a:lstStyle/>
          <a:p>
            <a:pPr algn="l">
              <a:lnSpc>
                <a:spcPts val="3919"/>
              </a:lnSpc>
              <a:spcBef>
                <a:spcPct val="0"/>
              </a:spcBef>
            </a:pPr>
            <a:r>
              <a:rPr lang="en-US" sz="2799">
                <a:solidFill>
                  <a:srgbClr val="284EAF"/>
                </a:solidFill>
                <a:latin typeface="Poppins"/>
                <a:ea typeface="Poppins"/>
                <a:cs typeface="Poppins"/>
                <a:sym typeface="Poppins"/>
              </a:rPr>
              <a:t>Laakso, M. and Silva, L.F. (2022). Genetics of type 2 diabetes: Past, present, and future. Nutrients, [online] 14(15), p.3201. doi:https://doi.org/10.3390/nu14153201.</a:t>
            </a:r>
          </a:p>
        </p:txBody>
      </p:sp>
      <p:sp>
        <p:nvSpPr>
          <p:cNvPr id="5" name="TextBox 5"/>
          <p:cNvSpPr txBox="1"/>
          <p:nvPr/>
        </p:nvSpPr>
        <p:spPr>
          <a:xfrm>
            <a:off x="226801" y="7876884"/>
            <a:ext cx="18288000" cy="1995805"/>
          </a:xfrm>
          <a:prstGeom prst="rect">
            <a:avLst/>
          </a:prstGeom>
        </p:spPr>
        <p:txBody>
          <a:bodyPr lIns="0" tIns="0" rIns="0" bIns="0" rtlCol="0" anchor="t">
            <a:spAutoFit/>
          </a:bodyPr>
          <a:lstStyle/>
          <a:p>
            <a:pPr algn="l">
              <a:lnSpc>
                <a:spcPts val="3919"/>
              </a:lnSpc>
              <a:spcBef>
                <a:spcPct val="0"/>
              </a:spcBef>
            </a:pPr>
            <a:r>
              <a:rPr lang="en-US" sz="2799">
                <a:solidFill>
                  <a:srgbClr val="004AAD"/>
                </a:solidFill>
                <a:latin typeface="Poppins"/>
                <a:ea typeface="Poppins"/>
                <a:cs typeface="Poppins"/>
                <a:sym typeface="Poppins"/>
              </a:rPr>
              <a:t>Pearson-Stuttard, J., Holloway, S., Polya, R., Sloan, R., Zhang, L., Gregg, E.W., Harrison, K., Elvidge, J., Jonsson, P. and Porter, T. (2022). Variations in comorbidity burden in people with type 2 diabetes over disease duration: A population-based analysis of real world evidence. eClinicalMedicine, [online] 52, p.101584. doi:https://doi.org/10.1016/j.eclinm.2022.101584.</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sp>
        <p:nvSpPr>
          <p:cNvPr id="3" name="TextBox 3"/>
          <p:cNvSpPr txBox="1"/>
          <p:nvPr/>
        </p:nvSpPr>
        <p:spPr>
          <a:xfrm>
            <a:off x="0" y="2443698"/>
            <a:ext cx="17893138" cy="1545590"/>
          </a:xfrm>
          <a:prstGeom prst="rect">
            <a:avLst/>
          </a:prstGeom>
        </p:spPr>
        <p:txBody>
          <a:bodyPr lIns="0" tIns="0" rIns="0" bIns="0" rtlCol="0" anchor="t">
            <a:spAutoFit/>
          </a:bodyPr>
          <a:lstStyle/>
          <a:p>
            <a:pPr algn="just">
              <a:lnSpc>
                <a:spcPts val="4059"/>
              </a:lnSpc>
              <a:spcBef>
                <a:spcPct val="0"/>
              </a:spcBef>
            </a:pPr>
            <a:r>
              <a:rPr lang="en-US" sz="2899">
                <a:solidFill>
                  <a:srgbClr val="004AAD"/>
                </a:solidFill>
                <a:latin typeface="Poppins"/>
                <a:ea typeface="Poppins"/>
                <a:cs typeface="Poppins"/>
                <a:sym typeface="Poppins"/>
              </a:rPr>
              <a:t>Wendt, A. and Eliasson, L. (2022). Pancreatic alpha cells and glucagon secretion: Novel functions and targets in glucose homeostasis. Current Opinion in Pharmacology, 63, p.102199. doi:https://doi.org/10.1016/j.coph.2022.102199.</a:t>
            </a:r>
          </a:p>
        </p:txBody>
      </p:sp>
      <p:sp>
        <p:nvSpPr>
          <p:cNvPr id="4" name="TextBox 4"/>
          <p:cNvSpPr txBox="1"/>
          <p:nvPr/>
        </p:nvSpPr>
        <p:spPr>
          <a:xfrm>
            <a:off x="0" y="581998"/>
            <a:ext cx="18288000" cy="1545590"/>
          </a:xfrm>
          <a:prstGeom prst="rect">
            <a:avLst/>
          </a:prstGeom>
        </p:spPr>
        <p:txBody>
          <a:bodyPr lIns="0" tIns="0" rIns="0" bIns="0" rtlCol="0" anchor="t">
            <a:spAutoFit/>
          </a:bodyPr>
          <a:lstStyle/>
          <a:p>
            <a:pPr algn="l">
              <a:lnSpc>
                <a:spcPts val="4060"/>
              </a:lnSpc>
              <a:spcBef>
                <a:spcPct val="0"/>
              </a:spcBef>
            </a:pPr>
            <a:r>
              <a:rPr lang="en-US" sz="2900">
                <a:solidFill>
                  <a:srgbClr val="004AAD"/>
                </a:solidFill>
                <a:latin typeface="Poppins"/>
                <a:ea typeface="Poppins"/>
                <a:cs typeface="Poppins"/>
                <a:sym typeface="Poppins"/>
              </a:rPr>
              <a:t>Papakonstantinou, E., Oikonomou, C., Nychas, G. and Dimitriadis, G.D. (2022). Effects of Diet, Lifestyle, Chrononutrition and Alternative Dietary Interventions on Postprandial Glycemia and Insulin Resistance. Nutrients, [online] 14(4), p.823. doi:https://doi.org/10.3390/nu14040823.</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59" b="-9259"/>
            </a:stretch>
          </a:blipFill>
        </p:spPr>
        <p:txBody>
          <a:bodyPr/>
          <a:lstStyle/>
          <a:p>
            <a:endParaRPr lang="en-GB"/>
          </a:p>
        </p:txBody>
      </p:sp>
      <p:grpSp>
        <p:nvGrpSpPr>
          <p:cNvPr id="3" name="Group 3"/>
          <p:cNvGrpSpPr/>
          <p:nvPr/>
        </p:nvGrpSpPr>
        <p:grpSpPr>
          <a:xfrm>
            <a:off x="-698500" y="3124200"/>
            <a:ext cx="5245100" cy="1332778"/>
            <a:chOff x="0" y="0"/>
            <a:chExt cx="1381426" cy="351020"/>
          </a:xfrm>
        </p:grpSpPr>
        <p:sp>
          <p:nvSpPr>
            <p:cNvPr id="4" name="Freeform 4"/>
            <p:cNvSpPr/>
            <p:nvPr/>
          </p:nvSpPr>
          <p:spPr>
            <a:xfrm>
              <a:off x="0" y="0"/>
              <a:ext cx="1381426" cy="351020"/>
            </a:xfrm>
            <a:custGeom>
              <a:avLst/>
              <a:gdLst/>
              <a:ahLst/>
              <a:cxnLst/>
              <a:rect l="l" t="t" r="r" b="b"/>
              <a:pathLst>
                <a:path w="1381426" h="351020">
                  <a:moveTo>
                    <a:pt x="75277" y="0"/>
                  </a:moveTo>
                  <a:lnTo>
                    <a:pt x="1306148" y="0"/>
                  </a:lnTo>
                  <a:cubicBezTo>
                    <a:pt x="1326113" y="0"/>
                    <a:pt x="1345260" y="7931"/>
                    <a:pt x="1359377" y="22048"/>
                  </a:cubicBezTo>
                  <a:cubicBezTo>
                    <a:pt x="1373495" y="36166"/>
                    <a:pt x="1381426" y="55313"/>
                    <a:pt x="1381426" y="75277"/>
                  </a:cubicBezTo>
                  <a:lnTo>
                    <a:pt x="1381426" y="275742"/>
                  </a:lnTo>
                  <a:cubicBezTo>
                    <a:pt x="1381426" y="295707"/>
                    <a:pt x="1373495" y="314854"/>
                    <a:pt x="1359377" y="328971"/>
                  </a:cubicBezTo>
                  <a:cubicBezTo>
                    <a:pt x="1345260" y="343089"/>
                    <a:pt x="1326113" y="351020"/>
                    <a:pt x="1306148" y="351020"/>
                  </a:cubicBezTo>
                  <a:lnTo>
                    <a:pt x="75277" y="351020"/>
                  </a:lnTo>
                  <a:cubicBezTo>
                    <a:pt x="55313" y="351020"/>
                    <a:pt x="36166" y="343089"/>
                    <a:pt x="22048" y="328971"/>
                  </a:cubicBezTo>
                  <a:cubicBezTo>
                    <a:pt x="7931" y="314854"/>
                    <a:pt x="0" y="295707"/>
                    <a:pt x="0" y="275742"/>
                  </a:cubicBezTo>
                  <a:lnTo>
                    <a:pt x="0" y="75277"/>
                  </a:lnTo>
                  <a:cubicBezTo>
                    <a:pt x="0" y="55313"/>
                    <a:pt x="7931" y="36166"/>
                    <a:pt x="22048" y="22048"/>
                  </a:cubicBezTo>
                  <a:cubicBezTo>
                    <a:pt x="36166" y="7931"/>
                    <a:pt x="55313" y="0"/>
                    <a:pt x="75277" y="0"/>
                  </a:cubicBezTo>
                  <a:close/>
                </a:path>
              </a:pathLst>
            </a:custGeom>
            <a:solidFill>
              <a:srgbClr val="004AAD"/>
            </a:solidFill>
          </p:spPr>
          <p:txBody>
            <a:bodyPr/>
            <a:lstStyle/>
            <a:p>
              <a:endParaRPr lang="en-GB"/>
            </a:p>
          </p:txBody>
        </p:sp>
        <p:sp>
          <p:nvSpPr>
            <p:cNvPr id="5" name="TextBox 5"/>
            <p:cNvSpPr txBox="1"/>
            <p:nvPr/>
          </p:nvSpPr>
          <p:spPr>
            <a:xfrm>
              <a:off x="0" y="-47625"/>
              <a:ext cx="1381426" cy="398645"/>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3741400" y="3124200"/>
            <a:ext cx="5118100" cy="1332778"/>
            <a:chOff x="0" y="0"/>
            <a:chExt cx="1347977" cy="351020"/>
          </a:xfrm>
        </p:grpSpPr>
        <p:sp>
          <p:nvSpPr>
            <p:cNvPr id="7" name="Freeform 7"/>
            <p:cNvSpPr/>
            <p:nvPr/>
          </p:nvSpPr>
          <p:spPr>
            <a:xfrm>
              <a:off x="0" y="0"/>
              <a:ext cx="1347977" cy="351020"/>
            </a:xfrm>
            <a:custGeom>
              <a:avLst/>
              <a:gdLst/>
              <a:ahLst/>
              <a:cxnLst/>
              <a:rect l="l" t="t" r="r" b="b"/>
              <a:pathLst>
                <a:path w="1347977" h="351020">
                  <a:moveTo>
                    <a:pt x="77145" y="0"/>
                  </a:moveTo>
                  <a:lnTo>
                    <a:pt x="1270832" y="0"/>
                  </a:lnTo>
                  <a:cubicBezTo>
                    <a:pt x="1291292" y="0"/>
                    <a:pt x="1310914" y="8128"/>
                    <a:pt x="1325382" y="22595"/>
                  </a:cubicBezTo>
                  <a:cubicBezTo>
                    <a:pt x="1339849" y="37063"/>
                    <a:pt x="1347977" y="56685"/>
                    <a:pt x="1347977" y="77145"/>
                  </a:cubicBezTo>
                  <a:lnTo>
                    <a:pt x="1347977" y="273874"/>
                  </a:lnTo>
                  <a:cubicBezTo>
                    <a:pt x="1347977" y="316480"/>
                    <a:pt x="1313438" y="351020"/>
                    <a:pt x="1270832" y="351020"/>
                  </a:cubicBezTo>
                  <a:lnTo>
                    <a:pt x="77145" y="351020"/>
                  </a:lnTo>
                  <a:cubicBezTo>
                    <a:pt x="34539" y="351020"/>
                    <a:pt x="0" y="316480"/>
                    <a:pt x="0" y="273874"/>
                  </a:cubicBezTo>
                  <a:lnTo>
                    <a:pt x="0" y="77145"/>
                  </a:lnTo>
                  <a:cubicBezTo>
                    <a:pt x="0" y="34539"/>
                    <a:pt x="34539" y="0"/>
                    <a:pt x="77145" y="0"/>
                  </a:cubicBezTo>
                  <a:close/>
                </a:path>
              </a:pathLst>
            </a:custGeom>
            <a:solidFill>
              <a:srgbClr val="004AAD"/>
            </a:solidFill>
          </p:spPr>
          <p:txBody>
            <a:bodyPr/>
            <a:lstStyle/>
            <a:p>
              <a:endParaRPr lang="en-GB"/>
            </a:p>
          </p:txBody>
        </p:sp>
        <p:sp>
          <p:nvSpPr>
            <p:cNvPr id="8" name="TextBox 8"/>
            <p:cNvSpPr txBox="1"/>
            <p:nvPr/>
          </p:nvSpPr>
          <p:spPr>
            <a:xfrm>
              <a:off x="0" y="-47625"/>
              <a:ext cx="1347977" cy="398645"/>
            </a:xfrm>
            <a:prstGeom prst="rect">
              <a:avLst/>
            </a:prstGeom>
          </p:spPr>
          <p:txBody>
            <a:bodyPr lIns="50800" tIns="50800" rIns="50800" bIns="50800" rtlCol="0" anchor="ctr"/>
            <a:lstStyle/>
            <a:p>
              <a:pPr algn="ctr">
                <a:lnSpc>
                  <a:spcPts val="2659"/>
                </a:lnSpc>
              </a:pPr>
              <a:endParaRPr/>
            </a:p>
          </p:txBody>
        </p:sp>
      </p:grpSp>
      <p:sp>
        <p:nvSpPr>
          <p:cNvPr id="9" name="TextBox 9"/>
          <p:cNvSpPr txBox="1"/>
          <p:nvPr/>
        </p:nvSpPr>
        <p:spPr>
          <a:xfrm>
            <a:off x="4933297" y="3191597"/>
            <a:ext cx="8421405" cy="1265381"/>
          </a:xfrm>
          <a:prstGeom prst="rect">
            <a:avLst/>
          </a:prstGeom>
        </p:spPr>
        <p:txBody>
          <a:bodyPr lIns="0" tIns="0" rIns="0" bIns="0" rtlCol="0" anchor="t">
            <a:spAutoFit/>
          </a:bodyPr>
          <a:lstStyle/>
          <a:p>
            <a:pPr algn="ctr">
              <a:lnSpc>
                <a:spcPts val="10334"/>
              </a:lnSpc>
            </a:pPr>
            <a:r>
              <a:rPr lang="en-US" sz="7382" b="1">
                <a:solidFill>
                  <a:srgbClr val="004AAD"/>
                </a:solidFill>
                <a:latin typeface="League Spartan"/>
                <a:ea typeface="League Spartan"/>
                <a:cs typeface="League Spartan"/>
                <a:sym typeface="League Spartan"/>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170</TotalTime>
  <Words>2052</Words>
  <Application>Microsoft Office PowerPoint</Application>
  <PresentationFormat>Custom</PresentationFormat>
  <Paragraphs>133</Paragraphs>
  <Slides>18</Slides>
  <Notes>4</Notes>
  <HiddenSlides>0</HiddenSlides>
  <MMClips>15</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League Spartan</vt:lpstr>
      <vt:lpstr>Poppins</vt:lpstr>
      <vt:lpstr>Archivo Black</vt:lpstr>
      <vt:lpstr>Calibri</vt:lpstr>
      <vt:lpstr>Arial</vt:lpstr>
      <vt:lpstr>Aptos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&amp; white company profile presentation</dc:title>
  <dc:creator>Unzila Pretty</dc:creator>
  <cp:lastModifiedBy>Tazeem Akhter (2333384)</cp:lastModifiedBy>
  <cp:revision>5</cp:revision>
  <dcterms:created xsi:type="dcterms:W3CDTF">2006-08-16T00:00:00Z</dcterms:created>
  <dcterms:modified xsi:type="dcterms:W3CDTF">2025-11-14T20:17:51Z</dcterms:modified>
  <dc:identifier>DAG05ncaPtQ</dc:identifier>
</cp:coreProperties>
</file>