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9" r:id="rId1"/>
  </p:sldMasterIdLst>
  <p:notesMasterIdLst>
    <p:notesMasterId r:id="rId81"/>
  </p:notesMasterIdLst>
  <p:sldIdLst>
    <p:sldId id="256" r:id="rId2"/>
    <p:sldId id="650" r:id="rId3"/>
    <p:sldId id="651" r:id="rId4"/>
    <p:sldId id="652" r:id="rId5"/>
    <p:sldId id="653"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 id="310" r:id="rId60"/>
    <p:sldId id="311" r:id="rId61"/>
    <p:sldId id="312" r:id="rId62"/>
    <p:sldId id="313" r:id="rId63"/>
    <p:sldId id="314" r:id="rId64"/>
    <p:sldId id="315" r:id="rId65"/>
    <p:sldId id="316" r:id="rId66"/>
    <p:sldId id="317" r:id="rId67"/>
    <p:sldId id="318" r:id="rId68"/>
    <p:sldId id="319" r:id="rId69"/>
    <p:sldId id="320" r:id="rId70"/>
    <p:sldId id="321" r:id="rId71"/>
    <p:sldId id="322" r:id="rId72"/>
    <p:sldId id="323" r:id="rId73"/>
    <p:sldId id="324" r:id="rId74"/>
    <p:sldId id="325" r:id="rId75"/>
    <p:sldId id="326" r:id="rId76"/>
    <p:sldId id="327" r:id="rId77"/>
    <p:sldId id="328" r:id="rId78"/>
    <p:sldId id="329" r:id="rId79"/>
    <p:sldId id="330" r:id="rId80"/>
  </p:sldIdLst>
  <p:sldSz cx="12192000" cy="6858000"/>
  <p:notesSz cx="6858000" cy="12192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5" d="100"/>
          <a:sy n="55" d="100"/>
        </p:scale>
        <p:origin x="60"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heme" Target="theme/theme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
        <p:cNvGrpSpPr/>
        <p:nvPr/>
      </p:nvGrpSpPr>
      <p:grpSpPr>
        <a:xfrm>
          <a:off x="0" y="0"/>
          <a:ext cx="0" cy="0"/>
          <a:chOff x="0" y="0"/>
          <a:chExt cx="0" cy="0"/>
        </a:xfrm>
      </p:grpSpPr>
      <p:sp>
        <p:nvSpPr>
          <p:cNvPr id="12" name="Google Shape;12;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 name="Google Shape;13;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 name="Google Shape;14;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
        <p:cNvGrpSpPr/>
        <p:nvPr/>
      </p:nvGrpSpPr>
      <p:grpSpPr>
        <a:xfrm>
          <a:off x="0" y="0"/>
          <a:ext cx="0" cy="0"/>
          <a:chOff x="0" y="0"/>
          <a:chExt cx="0" cy="0"/>
        </a:xfrm>
      </p:grpSpPr>
      <p:sp>
        <p:nvSpPr>
          <p:cNvPr id="25" name="Google Shape;2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 name="Google Shape;26;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 name="Google Shape;27;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 name="Google Shape;60;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1" name="Google Shape;61;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9" name="Google Shape;8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0" name="Google Shape;9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4" name="Google Shape;124;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5" name="Google Shape;125;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1" name="Google Shape;181;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4" name="Google Shape;214;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5" name="Google Shape;215;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9" name="Google Shape;249;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0" name="Google Shape;250;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2" name="Google Shape;272;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3" name="Google Shape;273;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9" name="Google Shape;289;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0" name="Google Shape;290;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0" name="Google Shape;300;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1" name="Google Shape;301;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6" name="Google Shape;326;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7" name="Google Shape;327;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6" name="Google Shape;346;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7" name="Google Shape;347;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18</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4" name="Google Shape;374;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5" name="Google Shape;375;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19</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3"/>
        <p:cNvGrpSpPr/>
        <p:nvPr/>
      </p:nvGrpSpPr>
      <p:grpSpPr>
        <a:xfrm>
          <a:off x="0" y="0"/>
          <a:ext cx="0" cy="0"/>
          <a:chOff x="0" y="0"/>
          <a:chExt cx="0" cy="0"/>
        </a:xfrm>
      </p:grpSpPr>
      <p:sp>
        <p:nvSpPr>
          <p:cNvPr id="414" name="Google Shape;414;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5" name="Google Shape;415;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16" name="Google Shape;416;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20</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4"/>
        <p:cNvGrpSpPr/>
        <p:nvPr/>
      </p:nvGrpSpPr>
      <p:grpSpPr>
        <a:xfrm>
          <a:off x="0" y="0"/>
          <a:ext cx="0" cy="0"/>
          <a:chOff x="0" y="0"/>
          <a:chExt cx="0" cy="0"/>
        </a:xfrm>
      </p:grpSpPr>
      <p:sp>
        <p:nvSpPr>
          <p:cNvPr id="425" name="Google Shape;425;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6" name="Google Shape;426;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27" name="Google Shape;427;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0"/>
        <p:cNvGrpSpPr/>
        <p:nvPr/>
      </p:nvGrpSpPr>
      <p:grpSpPr>
        <a:xfrm>
          <a:off x="0" y="0"/>
          <a:ext cx="0" cy="0"/>
          <a:chOff x="0" y="0"/>
          <a:chExt cx="0" cy="0"/>
        </a:xfrm>
      </p:grpSpPr>
      <p:sp>
        <p:nvSpPr>
          <p:cNvPr id="451" name="Google Shape;451;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2" name="Google Shape;452;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3" name="Google Shape;453;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22</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7"/>
        <p:cNvGrpSpPr/>
        <p:nvPr/>
      </p:nvGrpSpPr>
      <p:grpSpPr>
        <a:xfrm>
          <a:off x="0" y="0"/>
          <a:ext cx="0" cy="0"/>
          <a:chOff x="0" y="0"/>
          <a:chExt cx="0" cy="0"/>
        </a:xfrm>
      </p:grpSpPr>
      <p:sp>
        <p:nvSpPr>
          <p:cNvPr id="478" name="Google Shape;478;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79" name="Google Shape;479;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80" name="Google Shape;480;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23</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5"/>
        <p:cNvGrpSpPr/>
        <p:nvPr/>
      </p:nvGrpSpPr>
      <p:grpSpPr>
        <a:xfrm>
          <a:off x="0" y="0"/>
          <a:ext cx="0" cy="0"/>
          <a:chOff x="0" y="0"/>
          <a:chExt cx="0" cy="0"/>
        </a:xfrm>
      </p:grpSpPr>
      <p:sp>
        <p:nvSpPr>
          <p:cNvPr id="496" name="Google Shape;496;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7" name="Google Shape;497;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8" name="Google Shape;498;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24</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8"/>
        <p:cNvGrpSpPr/>
        <p:nvPr/>
      </p:nvGrpSpPr>
      <p:grpSpPr>
        <a:xfrm>
          <a:off x="0" y="0"/>
          <a:ext cx="0" cy="0"/>
          <a:chOff x="0" y="0"/>
          <a:chExt cx="0" cy="0"/>
        </a:xfrm>
      </p:grpSpPr>
      <p:sp>
        <p:nvSpPr>
          <p:cNvPr id="519" name="Google Shape;519;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0" name="Google Shape;520;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25</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9"/>
        <p:cNvGrpSpPr/>
        <p:nvPr/>
      </p:nvGrpSpPr>
      <p:grpSpPr>
        <a:xfrm>
          <a:off x="0" y="0"/>
          <a:ext cx="0" cy="0"/>
          <a:chOff x="0" y="0"/>
          <a:chExt cx="0" cy="0"/>
        </a:xfrm>
      </p:grpSpPr>
      <p:sp>
        <p:nvSpPr>
          <p:cNvPr id="560" name="Google Shape;560;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61" name="Google Shape;561;p2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62" name="Google Shape;562;p2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26</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6"/>
        <p:cNvGrpSpPr/>
        <p:nvPr/>
      </p:nvGrpSpPr>
      <p:grpSpPr>
        <a:xfrm>
          <a:off x="0" y="0"/>
          <a:ext cx="0" cy="0"/>
          <a:chOff x="0" y="0"/>
          <a:chExt cx="0" cy="0"/>
        </a:xfrm>
      </p:grpSpPr>
      <p:sp>
        <p:nvSpPr>
          <p:cNvPr id="577" name="Google Shape;577;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8" name="Google Shape;578;p2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9" name="Google Shape;579;p2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27</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6"/>
        <p:cNvGrpSpPr/>
        <p:nvPr/>
      </p:nvGrpSpPr>
      <p:grpSpPr>
        <a:xfrm>
          <a:off x="0" y="0"/>
          <a:ext cx="0" cy="0"/>
          <a:chOff x="0" y="0"/>
          <a:chExt cx="0" cy="0"/>
        </a:xfrm>
      </p:grpSpPr>
      <p:sp>
        <p:nvSpPr>
          <p:cNvPr id="607" name="Google Shape;607;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8" name="Google Shape;608;p2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09" name="Google Shape;609;p2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28</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7"/>
        <p:cNvGrpSpPr/>
        <p:nvPr/>
      </p:nvGrpSpPr>
      <p:grpSpPr>
        <a:xfrm>
          <a:off x="0" y="0"/>
          <a:ext cx="0" cy="0"/>
          <a:chOff x="0" y="0"/>
          <a:chExt cx="0" cy="0"/>
        </a:xfrm>
      </p:grpSpPr>
      <p:sp>
        <p:nvSpPr>
          <p:cNvPr id="648" name="Google Shape;648;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49" name="Google Shape;649;p2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50" name="Google Shape;650;p2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29</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0"/>
        <p:cNvGrpSpPr/>
        <p:nvPr/>
      </p:nvGrpSpPr>
      <p:grpSpPr>
        <a:xfrm>
          <a:off x="0" y="0"/>
          <a:ext cx="0" cy="0"/>
          <a:chOff x="0" y="0"/>
          <a:chExt cx="0" cy="0"/>
        </a:xfrm>
      </p:grpSpPr>
      <p:sp>
        <p:nvSpPr>
          <p:cNvPr id="681" name="Google Shape;681;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82" name="Google Shape;682;p2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83" name="Google Shape;683;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30</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6"/>
        <p:cNvGrpSpPr/>
        <p:nvPr/>
      </p:nvGrpSpPr>
      <p:grpSpPr>
        <a:xfrm>
          <a:off x="0" y="0"/>
          <a:ext cx="0" cy="0"/>
          <a:chOff x="0" y="0"/>
          <a:chExt cx="0" cy="0"/>
        </a:xfrm>
      </p:grpSpPr>
      <p:sp>
        <p:nvSpPr>
          <p:cNvPr id="697" name="Google Shape;697;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98" name="Google Shape;698;p2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99" name="Google Shape;699;p2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31</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9"/>
        <p:cNvGrpSpPr/>
        <p:nvPr/>
      </p:nvGrpSpPr>
      <p:grpSpPr>
        <a:xfrm>
          <a:off x="0" y="0"/>
          <a:ext cx="0" cy="0"/>
          <a:chOff x="0" y="0"/>
          <a:chExt cx="0" cy="0"/>
        </a:xfrm>
      </p:grpSpPr>
      <p:sp>
        <p:nvSpPr>
          <p:cNvPr id="720" name="Google Shape;720;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21" name="Google Shape;721;p2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22" name="Google Shape;722;p2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32</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0"/>
        <p:cNvGrpSpPr/>
        <p:nvPr/>
      </p:nvGrpSpPr>
      <p:grpSpPr>
        <a:xfrm>
          <a:off x="0" y="0"/>
          <a:ext cx="0" cy="0"/>
          <a:chOff x="0" y="0"/>
          <a:chExt cx="0" cy="0"/>
        </a:xfrm>
      </p:grpSpPr>
      <p:sp>
        <p:nvSpPr>
          <p:cNvPr id="731" name="Google Shape;731;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32" name="Google Shape;732;p2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33" name="Google Shape;733;p2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33</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3"/>
        <p:cNvGrpSpPr/>
        <p:nvPr/>
      </p:nvGrpSpPr>
      <p:grpSpPr>
        <a:xfrm>
          <a:off x="0" y="0"/>
          <a:ext cx="0" cy="0"/>
          <a:chOff x="0" y="0"/>
          <a:chExt cx="0" cy="0"/>
        </a:xfrm>
      </p:grpSpPr>
      <p:sp>
        <p:nvSpPr>
          <p:cNvPr id="754" name="Google Shape;754;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55" name="Google Shape;755;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56" name="Google Shape;756;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34</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8"/>
        <p:cNvGrpSpPr/>
        <p:nvPr/>
      </p:nvGrpSpPr>
      <p:grpSpPr>
        <a:xfrm>
          <a:off x="0" y="0"/>
          <a:ext cx="0" cy="0"/>
          <a:chOff x="0" y="0"/>
          <a:chExt cx="0" cy="0"/>
        </a:xfrm>
      </p:grpSpPr>
      <p:sp>
        <p:nvSpPr>
          <p:cNvPr id="779" name="Google Shape;779;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80" name="Google Shape;780;p3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81" name="Google Shape;781;p3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35</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5"/>
        <p:cNvGrpSpPr/>
        <p:nvPr/>
      </p:nvGrpSpPr>
      <p:grpSpPr>
        <a:xfrm>
          <a:off x="0" y="0"/>
          <a:ext cx="0" cy="0"/>
          <a:chOff x="0" y="0"/>
          <a:chExt cx="0" cy="0"/>
        </a:xfrm>
      </p:grpSpPr>
      <p:sp>
        <p:nvSpPr>
          <p:cNvPr id="806" name="Google Shape;806;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07" name="Google Shape;807;p3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08" name="Google Shape;808;p3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36</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1"/>
        <p:cNvGrpSpPr/>
        <p:nvPr/>
      </p:nvGrpSpPr>
      <p:grpSpPr>
        <a:xfrm>
          <a:off x="0" y="0"/>
          <a:ext cx="0" cy="0"/>
          <a:chOff x="0" y="0"/>
          <a:chExt cx="0" cy="0"/>
        </a:xfrm>
      </p:grpSpPr>
      <p:sp>
        <p:nvSpPr>
          <p:cNvPr id="822" name="Google Shape;822;p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23" name="Google Shape;823;p3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24" name="Google Shape;824;p3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37</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7"/>
        <p:cNvGrpSpPr/>
        <p:nvPr/>
      </p:nvGrpSpPr>
      <p:grpSpPr>
        <a:xfrm>
          <a:off x="0" y="0"/>
          <a:ext cx="0" cy="0"/>
          <a:chOff x="0" y="0"/>
          <a:chExt cx="0" cy="0"/>
        </a:xfrm>
      </p:grpSpPr>
      <p:sp>
        <p:nvSpPr>
          <p:cNvPr id="848" name="Google Shape;848;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49" name="Google Shape;849;p3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50" name="Google Shape;850;p3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38</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3"/>
        <p:cNvGrpSpPr/>
        <p:nvPr/>
      </p:nvGrpSpPr>
      <p:grpSpPr>
        <a:xfrm>
          <a:off x="0" y="0"/>
          <a:ext cx="0" cy="0"/>
          <a:chOff x="0" y="0"/>
          <a:chExt cx="0" cy="0"/>
        </a:xfrm>
      </p:grpSpPr>
      <p:sp>
        <p:nvSpPr>
          <p:cNvPr id="874" name="Google Shape;874;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75" name="Google Shape;875;p3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76" name="Google Shape;876;p3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39</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9"/>
        <p:cNvGrpSpPr/>
        <p:nvPr/>
      </p:nvGrpSpPr>
      <p:grpSpPr>
        <a:xfrm>
          <a:off x="0" y="0"/>
          <a:ext cx="0" cy="0"/>
          <a:chOff x="0" y="0"/>
          <a:chExt cx="0" cy="0"/>
        </a:xfrm>
      </p:grpSpPr>
      <p:sp>
        <p:nvSpPr>
          <p:cNvPr id="890" name="Google Shape;890;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91" name="Google Shape;891;p3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92" name="Google Shape;892;p3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40</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6"/>
        <p:cNvGrpSpPr/>
        <p:nvPr/>
      </p:nvGrpSpPr>
      <p:grpSpPr>
        <a:xfrm>
          <a:off x="0" y="0"/>
          <a:ext cx="0" cy="0"/>
          <a:chOff x="0" y="0"/>
          <a:chExt cx="0" cy="0"/>
        </a:xfrm>
      </p:grpSpPr>
      <p:sp>
        <p:nvSpPr>
          <p:cNvPr id="907" name="Google Shape;907;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08" name="Google Shape;908;p3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09" name="Google Shape;909;p3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41</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7"/>
        <p:cNvGrpSpPr/>
        <p:nvPr/>
      </p:nvGrpSpPr>
      <p:grpSpPr>
        <a:xfrm>
          <a:off x="0" y="0"/>
          <a:ext cx="0" cy="0"/>
          <a:chOff x="0" y="0"/>
          <a:chExt cx="0" cy="0"/>
        </a:xfrm>
      </p:grpSpPr>
      <p:sp>
        <p:nvSpPr>
          <p:cNvPr id="918" name="Google Shape;918;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19" name="Google Shape;919;p3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20" name="Google Shape;920;p3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42</a:t>
            </a:fld>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0"/>
        <p:cNvGrpSpPr/>
        <p:nvPr/>
      </p:nvGrpSpPr>
      <p:grpSpPr>
        <a:xfrm>
          <a:off x="0" y="0"/>
          <a:ext cx="0" cy="0"/>
          <a:chOff x="0" y="0"/>
          <a:chExt cx="0" cy="0"/>
        </a:xfrm>
      </p:grpSpPr>
      <p:sp>
        <p:nvSpPr>
          <p:cNvPr id="941" name="Google Shape;941;p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42" name="Google Shape;942;p3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43" name="Google Shape;943;p3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43</a:t>
            </a:fld>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8"/>
        <p:cNvGrpSpPr/>
        <p:nvPr/>
      </p:nvGrpSpPr>
      <p:grpSpPr>
        <a:xfrm>
          <a:off x="0" y="0"/>
          <a:ext cx="0" cy="0"/>
          <a:chOff x="0" y="0"/>
          <a:chExt cx="0" cy="0"/>
        </a:xfrm>
      </p:grpSpPr>
      <p:sp>
        <p:nvSpPr>
          <p:cNvPr id="969" name="Google Shape;969;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70" name="Google Shape;970;p4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71" name="Google Shape;971;p4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44</a:t>
            </a:fld>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8"/>
        <p:cNvGrpSpPr/>
        <p:nvPr/>
      </p:nvGrpSpPr>
      <p:grpSpPr>
        <a:xfrm>
          <a:off x="0" y="0"/>
          <a:ext cx="0" cy="0"/>
          <a:chOff x="0" y="0"/>
          <a:chExt cx="0" cy="0"/>
        </a:xfrm>
      </p:grpSpPr>
      <p:sp>
        <p:nvSpPr>
          <p:cNvPr id="1009" name="Google Shape;1009;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10" name="Google Shape;1010;p4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11" name="Google Shape;1011;p4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45</a:t>
            </a:fld>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1"/>
        <p:cNvGrpSpPr/>
        <p:nvPr/>
      </p:nvGrpSpPr>
      <p:grpSpPr>
        <a:xfrm>
          <a:off x="0" y="0"/>
          <a:ext cx="0" cy="0"/>
          <a:chOff x="0" y="0"/>
          <a:chExt cx="0" cy="0"/>
        </a:xfrm>
      </p:grpSpPr>
      <p:sp>
        <p:nvSpPr>
          <p:cNvPr id="1032" name="Google Shape;1032;p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33" name="Google Shape;1033;p4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4" name="Google Shape;1034;p4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46</a:t>
            </a:fld>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2"/>
        <p:cNvGrpSpPr/>
        <p:nvPr/>
      </p:nvGrpSpPr>
      <p:grpSpPr>
        <a:xfrm>
          <a:off x="0" y="0"/>
          <a:ext cx="0" cy="0"/>
          <a:chOff x="0" y="0"/>
          <a:chExt cx="0" cy="0"/>
        </a:xfrm>
      </p:grpSpPr>
      <p:sp>
        <p:nvSpPr>
          <p:cNvPr id="1063" name="Google Shape;1063;p4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64" name="Google Shape;1064;p4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65" name="Google Shape;1065;p4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47</a:t>
            </a:fld>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3"/>
        <p:cNvGrpSpPr/>
        <p:nvPr/>
      </p:nvGrpSpPr>
      <p:grpSpPr>
        <a:xfrm>
          <a:off x="0" y="0"/>
          <a:ext cx="0" cy="0"/>
          <a:chOff x="0" y="0"/>
          <a:chExt cx="0" cy="0"/>
        </a:xfrm>
      </p:grpSpPr>
      <p:sp>
        <p:nvSpPr>
          <p:cNvPr id="1074" name="Google Shape;1074;p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75" name="Google Shape;1075;p4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76" name="Google Shape;1076;p4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48</a:t>
            </a:fld>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3"/>
        <p:cNvGrpSpPr/>
        <p:nvPr/>
      </p:nvGrpSpPr>
      <p:grpSpPr>
        <a:xfrm>
          <a:off x="0" y="0"/>
          <a:ext cx="0" cy="0"/>
          <a:chOff x="0" y="0"/>
          <a:chExt cx="0" cy="0"/>
        </a:xfrm>
      </p:grpSpPr>
      <p:sp>
        <p:nvSpPr>
          <p:cNvPr id="1094" name="Google Shape;1094;p4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5" name="Google Shape;1095;p4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96" name="Google Shape;1096;p4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49</a:t>
            </a:fld>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3"/>
        <p:cNvGrpSpPr/>
        <p:nvPr/>
      </p:nvGrpSpPr>
      <p:grpSpPr>
        <a:xfrm>
          <a:off x="0" y="0"/>
          <a:ext cx="0" cy="0"/>
          <a:chOff x="0" y="0"/>
          <a:chExt cx="0" cy="0"/>
        </a:xfrm>
      </p:grpSpPr>
      <p:sp>
        <p:nvSpPr>
          <p:cNvPr id="1114" name="Google Shape;1114;p4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5" name="Google Shape;1115;p4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16" name="Google Shape;1116;p4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50</a:t>
            </a:fld>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3"/>
        <p:cNvGrpSpPr/>
        <p:nvPr/>
      </p:nvGrpSpPr>
      <p:grpSpPr>
        <a:xfrm>
          <a:off x="0" y="0"/>
          <a:ext cx="0" cy="0"/>
          <a:chOff x="0" y="0"/>
          <a:chExt cx="0" cy="0"/>
        </a:xfrm>
      </p:grpSpPr>
      <p:sp>
        <p:nvSpPr>
          <p:cNvPr id="1134" name="Google Shape;1134;p4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35" name="Google Shape;1135;p4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36" name="Google Shape;1136;p4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51</a:t>
            </a:fld>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3"/>
        <p:cNvGrpSpPr/>
        <p:nvPr/>
      </p:nvGrpSpPr>
      <p:grpSpPr>
        <a:xfrm>
          <a:off x="0" y="0"/>
          <a:ext cx="0" cy="0"/>
          <a:chOff x="0" y="0"/>
          <a:chExt cx="0" cy="0"/>
        </a:xfrm>
      </p:grpSpPr>
      <p:sp>
        <p:nvSpPr>
          <p:cNvPr id="1154" name="Google Shape;1154;p4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55" name="Google Shape;1155;p4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56" name="Google Shape;1156;p4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52</a:t>
            </a:fld>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3"/>
        <p:cNvGrpSpPr/>
        <p:nvPr/>
      </p:nvGrpSpPr>
      <p:grpSpPr>
        <a:xfrm>
          <a:off x="0" y="0"/>
          <a:ext cx="0" cy="0"/>
          <a:chOff x="0" y="0"/>
          <a:chExt cx="0" cy="0"/>
        </a:xfrm>
      </p:grpSpPr>
      <p:sp>
        <p:nvSpPr>
          <p:cNvPr id="1174" name="Google Shape;1174;p4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75" name="Google Shape;1175;p4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76" name="Google Shape;1176;p4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53</a:t>
            </a:fld>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3"/>
        <p:cNvGrpSpPr/>
        <p:nvPr/>
      </p:nvGrpSpPr>
      <p:grpSpPr>
        <a:xfrm>
          <a:off x="0" y="0"/>
          <a:ext cx="0" cy="0"/>
          <a:chOff x="0" y="0"/>
          <a:chExt cx="0" cy="0"/>
        </a:xfrm>
      </p:grpSpPr>
      <p:sp>
        <p:nvSpPr>
          <p:cNvPr id="1194" name="Google Shape;1194;p5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95" name="Google Shape;1195;p5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96" name="Google Shape;1196;p5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54</a:t>
            </a:fld>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5"/>
        <p:cNvGrpSpPr/>
        <p:nvPr/>
      </p:nvGrpSpPr>
      <p:grpSpPr>
        <a:xfrm>
          <a:off x="0" y="0"/>
          <a:ext cx="0" cy="0"/>
          <a:chOff x="0" y="0"/>
          <a:chExt cx="0" cy="0"/>
        </a:xfrm>
      </p:grpSpPr>
      <p:sp>
        <p:nvSpPr>
          <p:cNvPr id="1276" name="Google Shape;1276;p5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77" name="Google Shape;1277;p5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78" name="Google Shape;1278;p5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55</a:t>
            </a:fld>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6"/>
        <p:cNvGrpSpPr/>
        <p:nvPr/>
      </p:nvGrpSpPr>
      <p:grpSpPr>
        <a:xfrm>
          <a:off x="0" y="0"/>
          <a:ext cx="0" cy="0"/>
          <a:chOff x="0" y="0"/>
          <a:chExt cx="0" cy="0"/>
        </a:xfrm>
      </p:grpSpPr>
      <p:sp>
        <p:nvSpPr>
          <p:cNvPr id="1287" name="Google Shape;1287;p5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88" name="Google Shape;1288;p5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89" name="Google Shape;1289;p5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56</a:t>
            </a:fld>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3"/>
        <p:cNvGrpSpPr/>
        <p:nvPr/>
      </p:nvGrpSpPr>
      <p:grpSpPr>
        <a:xfrm>
          <a:off x="0" y="0"/>
          <a:ext cx="0" cy="0"/>
          <a:chOff x="0" y="0"/>
          <a:chExt cx="0" cy="0"/>
        </a:xfrm>
      </p:grpSpPr>
      <p:sp>
        <p:nvSpPr>
          <p:cNvPr id="1304" name="Google Shape;1304;p5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05" name="Google Shape;1305;p5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06" name="Google Shape;1306;p5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57</a:t>
            </a:fld>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5"/>
        <p:cNvGrpSpPr/>
        <p:nvPr/>
      </p:nvGrpSpPr>
      <p:grpSpPr>
        <a:xfrm>
          <a:off x="0" y="0"/>
          <a:ext cx="0" cy="0"/>
          <a:chOff x="0" y="0"/>
          <a:chExt cx="0" cy="0"/>
        </a:xfrm>
      </p:grpSpPr>
      <p:sp>
        <p:nvSpPr>
          <p:cNvPr id="1346" name="Google Shape;1346;p5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47" name="Google Shape;1347;p5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48" name="Google Shape;1348;p5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58</a:t>
            </a:fld>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4"/>
        <p:cNvGrpSpPr/>
        <p:nvPr/>
      </p:nvGrpSpPr>
      <p:grpSpPr>
        <a:xfrm>
          <a:off x="0" y="0"/>
          <a:ext cx="0" cy="0"/>
          <a:chOff x="0" y="0"/>
          <a:chExt cx="0" cy="0"/>
        </a:xfrm>
      </p:grpSpPr>
      <p:sp>
        <p:nvSpPr>
          <p:cNvPr id="1365" name="Google Shape;1365;p5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66" name="Google Shape;1366;p5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67" name="Google Shape;1367;p5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59</a:t>
            </a:fld>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3"/>
        <p:cNvGrpSpPr/>
        <p:nvPr/>
      </p:nvGrpSpPr>
      <p:grpSpPr>
        <a:xfrm>
          <a:off x="0" y="0"/>
          <a:ext cx="0" cy="0"/>
          <a:chOff x="0" y="0"/>
          <a:chExt cx="0" cy="0"/>
        </a:xfrm>
      </p:grpSpPr>
      <p:sp>
        <p:nvSpPr>
          <p:cNvPr id="1384" name="Google Shape;1384;p5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85" name="Google Shape;1385;p5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86" name="Google Shape;1386;p5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60</a:t>
            </a:fld>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2"/>
        <p:cNvGrpSpPr/>
        <p:nvPr/>
      </p:nvGrpSpPr>
      <p:grpSpPr>
        <a:xfrm>
          <a:off x="0" y="0"/>
          <a:ext cx="0" cy="0"/>
          <a:chOff x="0" y="0"/>
          <a:chExt cx="0" cy="0"/>
        </a:xfrm>
      </p:grpSpPr>
      <p:sp>
        <p:nvSpPr>
          <p:cNvPr id="1403" name="Google Shape;1403;p5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4" name="Google Shape;1404;p5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05" name="Google Shape;1405;p5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61</a:t>
            </a:fld>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9"/>
        <p:cNvGrpSpPr/>
        <p:nvPr/>
      </p:nvGrpSpPr>
      <p:grpSpPr>
        <a:xfrm>
          <a:off x="0" y="0"/>
          <a:ext cx="0" cy="0"/>
          <a:chOff x="0" y="0"/>
          <a:chExt cx="0" cy="0"/>
        </a:xfrm>
      </p:grpSpPr>
      <p:sp>
        <p:nvSpPr>
          <p:cNvPr id="1420" name="Google Shape;1420;p5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21" name="Google Shape;1421;p5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2" name="Google Shape;1422;p5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62</a:t>
            </a:fld>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8"/>
        <p:cNvGrpSpPr/>
        <p:nvPr/>
      </p:nvGrpSpPr>
      <p:grpSpPr>
        <a:xfrm>
          <a:off x="0" y="0"/>
          <a:ext cx="0" cy="0"/>
          <a:chOff x="0" y="0"/>
          <a:chExt cx="0" cy="0"/>
        </a:xfrm>
      </p:grpSpPr>
      <p:sp>
        <p:nvSpPr>
          <p:cNvPr id="1439" name="Google Shape;1439;p5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40" name="Google Shape;1440;p5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41" name="Google Shape;1441;p5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63</a:t>
            </a:fld>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7"/>
        <p:cNvGrpSpPr/>
        <p:nvPr/>
      </p:nvGrpSpPr>
      <p:grpSpPr>
        <a:xfrm>
          <a:off x="0" y="0"/>
          <a:ext cx="0" cy="0"/>
          <a:chOff x="0" y="0"/>
          <a:chExt cx="0" cy="0"/>
        </a:xfrm>
      </p:grpSpPr>
      <p:sp>
        <p:nvSpPr>
          <p:cNvPr id="1458" name="Google Shape;1458;p6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9" name="Google Shape;1459;p6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60" name="Google Shape;1460;p6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64</a:t>
            </a:fld>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6"/>
        <p:cNvGrpSpPr/>
        <p:nvPr/>
      </p:nvGrpSpPr>
      <p:grpSpPr>
        <a:xfrm>
          <a:off x="0" y="0"/>
          <a:ext cx="0" cy="0"/>
          <a:chOff x="0" y="0"/>
          <a:chExt cx="0" cy="0"/>
        </a:xfrm>
      </p:grpSpPr>
      <p:sp>
        <p:nvSpPr>
          <p:cNvPr id="1477" name="Google Shape;1477;p6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78" name="Google Shape;1478;p6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79" name="Google Shape;1479;p6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65</a:t>
            </a:fld>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3"/>
        <p:cNvGrpSpPr/>
        <p:nvPr/>
      </p:nvGrpSpPr>
      <p:grpSpPr>
        <a:xfrm>
          <a:off x="0" y="0"/>
          <a:ext cx="0" cy="0"/>
          <a:chOff x="0" y="0"/>
          <a:chExt cx="0" cy="0"/>
        </a:xfrm>
      </p:grpSpPr>
      <p:sp>
        <p:nvSpPr>
          <p:cNvPr id="1494" name="Google Shape;1494;p6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95" name="Google Shape;1495;p6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96" name="Google Shape;1496;p6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66</a:t>
            </a:fld>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2"/>
        <p:cNvGrpSpPr/>
        <p:nvPr/>
      </p:nvGrpSpPr>
      <p:grpSpPr>
        <a:xfrm>
          <a:off x="0" y="0"/>
          <a:ext cx="0" cy="0"/>
          <a:chOff x="0" y="0"/>
          <a:chExt cx="0" cy="0"/>
        </a:xfrm>
      </p:grpSpPr>
      <p:sp>
        <p:nvSpPr>
          <p:cNvPr id="1513" name="Google Shape;1513;p6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14" name="Google Shape;1514;p6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15" name="Google Shape;1515;p6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67</a:t>
            </a:fld>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9"/>
        <p:cNvGrpSpPr/>
        <p:nvPr/>
      </p:nvGrpSpPr>
      <p:grpSpPr>
        <a:xfrm>
          <a:off x="0" y="0"/>
          <a:ext cx="0" cy="0"/>
          <a:chOff x="0" y="0"/>
          <a:chExt cx="0" cy="0"/>
        </a:xfrm>
      </p:grpSpPr>
      <p:sp>
        <p:nvSpPr>
          <p:cNvPr id="1530" name="Google Shape;1530;p6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1" name="Google Shape;1531;p6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32" name="Google Shape;1532;p6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68</a:t>
            </a:fld>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7"/>
        <p:cNvGrpSpPr/>
        <p:nvPr/>
      </p:nvGrpSpPr>
      <p:grpSpPr>
        <a:xfrm>
          <a:off x="0" y="0"/>
          <a:ext cx="0" cy="0"/>
          <a:chOff x="0" y="0"/>
          <a:chExt cx="0" cy="0"/>
        </a:xfrm>
      </p:grpSpPr>
      <p:sp>
        <p:nvSpPr>
          <p:cNvPr id="1628" name="Google Shape;1628;p6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9" name="Google Shape;1629;p6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30" name="Google Shape;1630;p6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69</a:t>
            </a:fld>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8"/>
        <p:cNvGrpSpPr/>
        <p:nvPr/>
      </p:nvGrpSpPr>
      <p:grpSpPr>
        <a:xfrm>
          <a:off x="0" y="0"/>
          <a:ext cx="0" cy="0"/>
          <a:chOff x="0" y="0"/>
          <a:chExt cx="0" cy="0"/>
        </a:xfrm>
      </p:grpSpPr>
      <p:sp>
        <p:nvSpPr>
          <p:cNvPr id="1639" name="Google Shape;1639;p6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40" name="Google Shape;1640;p6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41" name="Google Shape;1641;p6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70</a:t>
            </a:fld>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9"/>
        <p:cNvGrpSpPr/>
        <p:nvPr/>
      </p:nvGrpSpPr>
      <p:grpSpPr>
        <a:xfrm>
          <a:off x="0" y="0"/>
          <a:ext cx="0" cy="0"/>
          <a:chOff x="0" y="0"/>
          <a:chExt cx="0" cy="0"/>
        </a:xfrm>
      </p:grpSpPr>
      <p:sp>
        <p:nvSpPr>
          <p:cNvPr id="1670" name="Google Shape;1670;p6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71" name="Google Shape;1671;p6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72" name="Google Shape;1672;p6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71</a:t>
            </a:fld>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2"/>
        <p:cNvGrpSpPr/>
        <p:nvPr/>
      </p:nvGrpSpPr>
      <p:grpSpPr>
        <a:xfrm>
          <a:off x="0" y="0"/>
          <a:ext cx="0" cy="0"/>
          <a:chOff x="0" y="0"/>
          <a:chExt cx="0" cy="0"/>
        </a:xfrm>
      </p:grpSpPr>
      <p:sp>
        <p:nvSpPr>
          <p:cNvPr id="1693" name="Google Shape;1693;p6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4" name="Google Shape;1694;p6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95" name="Google Shape;1695;p6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72</a:t>
            </a:fld>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6"/>
        <p:cNvGrpSpPr/>
        <p:nvPr/>
      </p:nvGrpSpPr>
      <p:grpSpPr>
        <a:xfrm>
          <a:off x="0" y="0"/>
          <a:ext cx="0" cy="0"/>
          <a:chOff x="0" y="0"/>
          <a:chExt cx="0" cy="0"/>
        </a:xfrm>
      </p:grpSpPr>
      <p:sp>
        <p:nvSpPr>
          <p:cNvPr id="1747" name="Google Shape;1747;p6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8" name="Google Shape;1748;p6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49" name="Google Shape;1749;p6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73</a:t>
            </a:fld>
            <a:endParaRP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6"/>
        <p:cNvGrpSpPr/>
        <p:nvPr/>
      </p:nvGrpSpPr>
      <p:grpSpPr>
        <a:xfrm>
          <a:off x="0" y="0"/>
          <a:ext cx="0" cy="0"/>
          <a:chOff x="0" y="0"/>
          <a:chExt cx="0" cy="0"/>
        </a:xfrm>
      </p:grpSpPr>
      <p:sp>
        <p:nvSpPr>
          <p:cNvPr id="1777" name="Google Shape;1777;p7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78" name="Google Shape;1778;p7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79" name="Google Shape;1779;p7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74</a:t>
            </a:fld>
            <a:endParaRP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2"/>
        <p:cNvGrpSpPr/>
        <p:nvPr/>
      </p:nvGrpSpPr>
      <p:grpSpPr>
        <a:xfrm>
          <a:off x="0" y="0"/>
          <a:ext cx="0" cy="0"/>
          <a:chOff x="0" y="0"/>
          <a:chExt cx="0" cy="0"/>
        </a:xfrm>
      </p:grpSpPr>
      <p:sp>
        <p:nvSpPr>
          <p:cNvPr id="1803" name="Google Shape;1803;p7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4" name="Google Shape;1804;p7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05" name="Google Shape;1805;p7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75</a:t>
            </a:fld>
            <a:endParaRP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9"/>
        <p:cNvGrpSpPr/>
        <p:nvPr/>
      </p:nvGrpSpPr>
      <p:grpSpPr>
        <a:xfrm>
          <a:off x="0" y="0"/>
          <a:ext cx="0" cy="0"/>
          <a:chOff x="0" y="0"/>
          <a:chExt cx="0" cy="0"/>
        </a:xfrm>
      </p:grpSpPr>
      <p:sp>
        <p:nvSpPr>
          <p:cNvPr id="1830" name="Google Shape;1830;p7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31" name="Google Shape;1831;p7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32" name="Google Shape;1832;p7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76</a:t>
            </a:fld>
            <a:endParaRPr/>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9"/>
        <p:cNvGrpSpPr/>
        <p:nvPr/>
      </p:nvGrpSpPr>
      <p:grpSpPr>
        <a:xfrm>
          <a:off x="0" y="0"/>
          <a:ext cx="0" cy="0"/>
          <a:chOff x="0" y="0"/>
          <a:chExt cx="0" cy="0"/>
        </a:xfrm>
      </p:grpSpPr>
      <p:sp>
        <p:nvSpPr>
          <p:cNvPr id="1860" name="Google Shape;1860;p7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61" name="Google Shape;1861;p7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62" name="Google Shape;1862;p7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77</a:t>
            </a:fld>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0"/>
        <p:cNvGrpSpPr/>
        <p:nvPr/>
      </p:nvGrpSpPr>
      <p:grpSpPr>
        <a:xfrm>
          <a:off x="0" y="0"/>
          <a:ext cx="0" cy="0"/>
          <a:chOff x="0" y="0"/>
          <a:chExt cx="0" cy="0"/>
        </a:xfrm>
      </p:grpSpPr>
      <p:sp>
        <p:nvSpPr>
          <p:cNvPr id="1871" name="Google Shape;1871;p7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2" name="Google Shape;1872;p7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73" name="Google Shape;1873;p7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78</a:t>
            </a:fld>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1"/>
        <p:cNvGrpSpPr/>
        <p:nvPr/>
      </p:nvGrpSpPr>
      <p:grpSpPr>
        <a:xfrm>
          <a:off x="0" y="0"/>
          <a:ext cx="0" cy="0"/>
          <a:chOff x="0" y="0"/>
          <a:chExt cx="0" cy="0"/>
        </a:xfrm>
      </p:grpSpPr>
      <p:sp>
        <p:nvSpPr>
          <p:cNvPr id="1882" name="Google Shape;1882;p7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3" name="Google Shape;1883;p7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84" name="Google Shape;1884;p7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79</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10"/>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1662237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9"/>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 id="2147483650"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6233D"/>
        </a:solidFill>
        <a:effectLst/>
      </p:bgPr>
    </p:bg>
    <p:spTree>
      <p:nvGrpSpPr>
        <p:cNvPr id="1" name="Shape 15"/>
        <p:cNvGrpSpPr/>
        <p:nvPr/>
      </p:nvGrpSpPr>
      <p:grpSpPr>
        <a:xfrm>
          <a:off x="0" y="0"/>
          <a:ext cx="0" cy="0"/>
          <a:chOff x="0" y="0"/>
          <a:chExt cx="0" cy="0"/>
        </a:xfrm>
      </p:grpSpPr>
      <p:sp>
        <p:nvSpPr>
          <p:cNvPr id="16" name="Google Shape;16;p3"/>
          <p:cNvSpPr/>
          <p:nvPr/>
        </p:nvSpPr>
        <p:spPr>
          <a:xfrm>
            <a:off x="868680" y="1234440"/>
            <a:ext cx="182880" cy="18288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p:nvPr/>
        </p:nvSpPr>
        <p:spPr>
          <a:xfrm>
            <a:off x="1207008" y="1234440"/>
            <a:ext cx="182880" cy="18288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a:off x="1545336" y="1234440"/>
            <a:ext cx="182880" cy="18288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p:nvPr/>
        </p:nvSpPr>
        <p:spPr>
          <a:xfrm>
            <a:off x="868680" y="1691640"/>
            <a:ext cx="100584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500"/>
              <a:buFont typeface="Calibri"/>
              <a:buNone/>
            </a:pPr>
            <a:r>
              <a:rPr lang="en-US" sz="1500" b="1" i="0" u="none" strike="noStrike" cap="none">
                <a:solidFill>
                  <a:srgbClr val="C9A24B"/>
                </a:solidFill>
                <a:latin typeface="Calibri"/>
                <a:ea typeface="Calibri"/>
                <a:cs typeface="Calibri"/>
                <a:sym typeface="Calibri"/>
              </a:rPr>
              <a:t>DOCTOR OF BUSINESS ADMINISTRATION  ·  SWANSEA BUSINESS SCHOOL, UWTSD</a:t>
            </a:r>
            <a:endParaRPr sz="1500" b="0" i="0" u="none" strike="noStrike" cap="none">
              <a:solidFill>
                <a:schemeClr val="dk1"/>
              </a:solidFill>
              <a:latin typeface="Calibri"/>
              <a:ea typeface="Calibri"/>
              <a:cs typeface="Calibri"/>
              <a:sym typeface="Calibri"/>
            </a:endParaRPr>
          </a:p>
        </p:txBody>
      </p:sp>
      <p:sp>
        <p:nvSpPr>
          <p:cNvPr id="20" name="Google Shape;20;p3"/>
          <p:cNvSpPr/>
          <p:nvPr/>
        </p:nvSpPr>
        <p:spPr>
          <a:xfrm>
            <a:off x="822960" y="2148840"/>
            <a:ext cx="10607040" cy="11887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FFFFFF"/>
              </a:buClr>
              <a:buSzPts val="5200"/>
              <a:buFont typeface="Cambria"/>
              <a:buNone/>
            </a:pPr>
            <a:r>
              <a:rPr lang="en-US" sz="5200" b="1" i="0" u="none" strike="noStrike" cap="none">
                <a:solidFill>
                  <a:srgbClr val="FFFFFF"/>
                </a:solidFill>
                <a:latin typeface="Cambria"/>
                <a:ea typeface="Cambria"/>
                <a:cs typeface="Cambria"/>
                <a:sym typeface="Cambria"/>
              </a:rPr>
              <a:t>Qualitative Research Approaches</a:t>
            </a:r>
            <a:endParaRPr sz="5200" b="0" i="0" u="none" strike="noStrike" cap="none">
              <a:solidFill>
                <a:schemeClr val="dk1"/>
              </a:solidFill>
              <a:latin typeface="Calibri"/>
              <a:ea typeface="Calibri"/>
              <a:cs typeface="Calibri"/>
              <a:sym typeface="Calibri"/>
            </a:endParaRPr>
          </a:p>
        </p:txBody>
      </p:sp>
      <p:sp>
        <p:nvSpPr>
          <p:cNvPr id="21" name="Google Shape;21;p3"/>
          <p:cNvSpPr/>
          <p:nvPr/>
        </p:nvSpPr>
        <p:spPr>
          <a:xfrm>
            <a:off x="841248" y="3429000"/>
            <a:ext cx="1005840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8D2E4"/>
              </a:buClr>
              <a:buSzPts val="2300"/>
              <a:buFont typeface="Calibri"/>
              <a:buNone/>
            </a:pPr>
            <a:r>
              <a:rPr lang="en-US" sz="2300" b="0" i="0" u="none" strike="noStrike" cap="none">
                <a:solidFill>
                  <a:srgbClr val="C8D2E4"/>
                </a:solidFill>
                <a:latin typeface="Calibri"/>
                <a:ea typeface="Calibri"/>
                <a:cs typeface="Calibri"/>
                <a:sym typeface="Calibri"/>
              </a:rPr>
              <a:t>Methodologies and analysis methods for doctoral inquiry</a:t>
            </a:r>
            <a:endParaRPr sz="2300" b="0" i="0" u="none" strike="noStrike" cap="none">
              <a:solidFill>
                <a:schemeClr val="dk1"/>
              </a:solidFill>
              <a:latin typeface="Calibri"/>
              <a:ea typeface="Calibri"/>
              <a:cs typeface="Calibri"/>
              <a:sym typeface="Calibri"/>
            </a:endParaRPr>
          </a:p>
        </p:txBody>
      </p:sp>
      <p:cxnSp>
        <p:nvCxnSpPr>
          <p:cNvPr id="22" name="Google Shape;22;p3"/>
          <p:cNvCxnSpPr/>
          <p:nvPr/>
        </p:nvCxnSpPr>
        <p:spPr>
          <a:xfrm>
            <a:off x="868680" y="4343400"/>
            <a:ext cx="4937760" cy="0"/>
          </a:xfrm>
          <a:prstGeom prst="straightConnector1">
            <a:avLst/>
          </a:prstGeom>
          <a:noFill/>
          <a:ln w="19050" cap="flat" cmpd="sng">
            <a:solidFill>
              <a:srgbClr val="C9A24B"/>
            </a:solidFill>
            <a:prstDash val="solid"/>
            <a:round/>
            <a:headEnd type="none" w="sm" len="sm"/>
            <a:tailEnd type="none" w="sm" len="sm"/>
          </a:ln>
        </p:spPr>
      </p:cxnSp>
      <p:sp>
        <p:nvSpPr>
          <p:cNvPr id="23" name="Google Shape;23;p3"/>
          <p:cNvSpPr/>
          <p:nvPr/>
        </p:nvSpPr>
        <p:spPr>
          <a:xfrm>
            <a:off x="868680" y="4526280"/>
            <a:ext cx="10058400" cy="1005840"/>
          </a:xfrm>
          <a:prstGeom prst="rect">
            <a:avLst/>
          </a:prstGeom>
          <a:noFill/>
          <a:ln>
            <a:noFill/>
          </a:ln>
        </p:spPr>
        <p:txBody>
          <a:bodyPr spcFirstLastPara="1" wrap="square" lIns="0" tIns="0" rIns="0" bIns="0" anchor="t" anchorCtr="0">
            <a:noAutofit/>
          </a:bodyPr>
          <a:lstStyle/>
          <a:p>
            <a:pPr marL="0" marR="0" lvl="0" indent="0" algn="l" rtl="0">
              <a:spcBef>
                <a:spcPts val="600"/>
              </a:spcBef>
              <a:spcAft>
                <a:spcPts val="0"/>
              </a:spcAft>
              <a:buClr>
                <a:srgbClr val="C8D2E4"/>
              </a:buClr>
              <a:buSzPts val="1600"/>
              <a:buFont typeface="Calibri"/>
              <a:buNone/>
            </a:pPr>
            <a:r>
              <a:rPr lang="en-US" sz="1600" b="0" i="0" u="none" strike="noStrike" cap="none" dirty="0">
                <a:solidFill>
                  <a:srgbClr val="C8D2E4"/>
                </a:solidFill>
                <a:latin typeface="Calibri"/>
                <a:ea typeface="Calibri"/>
                <a:cs typeface="Calibri"/>
                <a:sym typeface="Calibri"/>
              </a:rPr>
              <a:t>Dr Caroline Jawad  ·  Doctor of Business Administration</a:t>
            </a:r>
            <a:endParaRPr sz="1800" b="0" i="0" u="none" strike="noStrike" cap="none" dirty="0">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572493" y="238539"/>
            <a:ext cx="11018520" cy="1434415"/>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572493" y="2071316"/>
            <a:ext cx="6713552" cy="4119172"/>
          </a:xfrm>
        </p:spPr>
        <p:txBody>
          <a:bodyPr anchor="t">
            <a:normAutofit/>
          </a:bodyPr>
          <a:lstStyle/>
          <a:p>
            <a:r>
              <a:rPr lang="en-GB" sz="2200"/>
              <a:t>This presentation  will introduce you to some aspects of research methods – but it is NOT intended to replace key reading, such as Bryman, Denscombe, Creswell, Maxwell, Guba and Lincoln and Cohen </a:t>
            </a:r>
            <a:r>
              <a:rPr lang="en-GB" sz="2200" b="1"/>
              <a:t>etc.  </a:t>
            </a:r>
          </a:p>
          <a:p>
            <a:r>
              <a:rPr lang="en-GB" sz="2200"/>
              <a:t>You must read key texts and beyond at doctoral level that cover the method and for this you may have to go beyond your modules reading list.</a:t>
            </a:r>
          </a:p>
          <a:p>
            <a:r>
              <a:rPr lang="en-GB" sz="2200"/>
              <a:t>Again some slides will not be focused on and you are expected at this doctoral level to be motivated, engaged and understand the areas you need to explore.</a:t>
            </a:r>
          </a:p>
          <a:p>
            <a:endParaRPr lang="en-GB" sz="22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4688" r="2470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9F090FDA-3F46-3DA9-A7C3-2204F4E5F78E}"/>
              </a:ext>
            </a:extLst>
          </p:cNvPr>
          <p:cNvPicPr>
            <a:picLocks noChangeAspect="1"/>
          </p:cNvPicPr>
          <p:nvPr/>
        </p:nvPicPr>
        <p:blipFill>
          <a:blip r:embed="rId2"/>
          <a:srcRect b="15746"/>
          <a:stretch>
            <a:fillRect/>
          </a:stretch>
        </p:blipFill>
        <p:spPr>
          <a:xfrm>
            <a:off x="20" y="1282"/>
            <a:ext cx="12191980" cy="6856718"/>
          </a:xfrm>
          <a:prstGeom prst="rect">
            <a:avLst/>
          </a:prstGeom>
        </p:spPr>
      </p:pic>
      <p:sp>
        <p:nvSpPr>
          <p:cNvPr id="2" name="Title 1">
            <a:extLst>
              <a:ext uri="{FF2B5EF4-FFF2-40B4-BE49-F238E27FC236}">
                <a16:creationId xmlns:a16="http://schemas.microsoft.com/office/drawing/2014/main" id="{44B75F75-22F3-00EE-5650-43C7096A292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2A2F3B-1C68-FACE-7CB1-7ABA80677C1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6081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B44DEE5B-2293-E69C-19E2-E3582AE9B8AD}"/>
              </a:ext>
            </a:extLst>
          </p:cNvPr>
          <p:cNvPicPr>
            <a:picLocks noChangeAspect="1"/>
          </p:cNvPicPr>
          <p:nvPr/>
        </p:nvPicPr>
        <p:blipFill>
          <a:blip r:embed="rId2"/>
          <a:srcRect t="10213" b="5533"/>
          <a:stretch>
            <a:fillRect/>
          </a:stretch>
        </p:blipFill>
        <p:spPr>
          <a:xfrm>
            <a:off x="20" y="1282"/>
            <a:ext cx="12191980" cy="6856718"/>
          </a:xfrm>
          <a:prstGeom prst="rect">
            <a:avLst/>
          </a:prstGeom>
        </p:spPr>
      </p:pic>
      <p:sp>
        <p:nvSpPr>
          <p:cNvPr id="2" name="Title 1">
            <a:extLst>
              <a:ext uri="{FF2B5EF4-FFF2-40B4-BE49-F238E27FC236}">
                <a16:creationId xmlns:a16="http://schemas.microsoft.com/office/drawing/2014/main" id="{45006C3D-46E0-3CDB-15F8-1D83198ED12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C42E16F-3C9C-E023-C289-AA36FDFE602B}"/>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461680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B6BAD4D-DBDB-740E-63B9-146CA714C479}"/>
              </a:ext>
            </a:extLst>
          </p:cNvPr>
          <p:cNvPicPr>
            <a:picLocks noChangeAspect="1"/>
          </p:cNvPicPr>
          <p:nvPr/>
        </p:nvPicPr>
        <p:blipFill>
          <a:blip r:embed="rId2"/>
          <a:stretch>
            <a:fillRect/>
          </a:stretch>
        </p:blipFill>
        <p:spPr>
          <a:xfrm>
            <a:off x="3310467" y="643467"/>
            <a:ext cx="5571066" cy="5571066"/>
          </a:xfrm>
          <a:prstGeom prst="rect">
            <a:avLst/>
          </a:prstGeom>
        </p:spPr>
      </p:pic>
      <p:sp>
        <p:nvSpPr>
          <p:cNvPr id="2" name="Title 1">
            <a:extLst>
              <a:ext uri="{FF2B5EF4-FFF2-40B4-BE49-F238E27FC236}">
                <a16:creationId xmlns:a16="http://schemas.microsoft.com/office/drawing/2014/main" id="{FC73925D-5ECF-6596-EEC5-CF4B67DB15C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A99623-8412-7D4A-010C-297323B869C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19901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8"/>
        <p:cNvGrpSpPr/>
        <p:nvPr/>
      </p:nvGrpSpPr>
      <p:grpSpPr>
        <a:xfrm>
          <a:off x="0" y="0"/>
          <a:ext cx="0" cy="0"/>
          <a:chOff x="0" y="0"/>
          <a:chExt cx="0" cy="0"/>
        </a:xfrm>
      </p:grpSpPr>
      <p:sp>
        <p:nvSpPr>
          <p:cNvPr id="29" name="Google Shape;29;p4"/>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4"/>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ORIENTATION</a:t>
            </a:r>
            <a:endParaRPr sz="1400" b="0" i="0" u="none" strike="noStrike" cap="none">
              <a:solidFill>
                <a:schemeClr val="dk1"/>
              </a:solidFill>
              <a:latin typeface="Calibri"/>
              <a:ea typeface="Calibri"/>
              <a:cs typeface="Calibri"/>
              <a:sym typeface="Calibri"/>
            </a:endParaRPr>
          </a:p>
        </p:txBody>
      </p:sp>
      <p:sp>
        <p:nvSpPr>
          <p:cNvPr id="31" name="Google Shape;31;p4"/>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Where this session sits in your research journey</a:t>
            </a:r>
            <a:endParaRPr sz="3000" b="0" i="0" u="none" strike="noStrike" cap="none">
              <a:solidFill>
                <a:schemeClr val="dk1"/>
              </a:solidFill>
              <a:latin typeface="Calibri"/>
              <a:ea typeface="Calibri"/>
              <a:cs typeface="Calibri"/>
              <a:sym typeface="Calibri"/>
            </a:endParaRPr>
          </a:p>
        </p:txBody>
      </p:sp>
      <p:sp>
        <p:nvSpPr>
          <p:cNvPr id="32" name="Google Shape;32;p4"/>
          <p:cNvSpPr/>
          <p:nvPr/>
        </p:nvSpPr>
        <p:spPr>
          <a:xfrm>
            <a:off x="822960" y="1508760"/>
            <a:ext cx="10607040" cy="914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You have already worked through philosophy and paradigm. This session is the layer that follows: turning a philosophical position into a workable design. It sits between the Seven Aliens and the field.</a:t>
            </a:r>
            <a:endParaRPr sz="2100" b="0" i="0" u="none" strike="noStrike" cap="none">
              <a:solidFill>
                <a:schemeClr val="dk1"/>
              </a:solidFill>
              <a:latin typeface="Calibri"/>
              <a:ea typeface="Calibri"/>
              <a:cs typeface="Calibri"/>
              <a:sym typeface="Calibri"/>
            </a:endParaRPr>
          </a:p>
        </p:txBody>
      </p:sp>
      <p:sp>
        <p:nvSpPr>
          <p:cNvPr id="33" name="Google Shape;33;p4"/>
          <p:cNvSpPr/>
          <p:nvPr/>
        </p:nvSpPr>
        <p:spPr>
          <a:xfrm>
            <a:off x="640080" y="2788920"/>
            <a:ext cx="2651760" cy="2468880"/>
          </a:xfrm>
          <a:prstGeom prst="roundRect">
            <a:avLst>
              <a:gd name="adj" fmla="val 333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896112" y="306324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4"/>
          <p:cNvSpPr/>
          <p:nvPr/>
        </p:nvSpPr>
        <p:spPr>
          <a:xfrm>
            <a:off x="896112" y="3063240"/>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1</a:t>
            </a:r>
            <a:endParaRPr sz="2100" b="0" i="0" u="none" strike="noStrike" cap="none">
              <a:solidFill>
                <a:schemeClr val="dk1"/>
              </a:solidFill>
              <a:latin typeface="Calibri"/>
              <a:ea typeface="Calibri"/>
              <a:cs typeface="Calibri"/>
              <a:sym typeface="Calibri"/>
            </a:endParaRPr>
          </a:p>
        </p:txBody>
      </p:sp>
      <p:sp>
        <p:nvSpPr>
          <p:cNvPr id="36" name="Google Shape;36;p4"/>
          <p:cNvSpPr/>
          <p:nvPr/>
        </p:nvSpPr>
        <p:spPr>
          <a:xfrm>
            <a:off x="1508760" y="3081528"/>
            <a:ext cx="164592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Philosophy</a:t>
            </a:r>
            <a:endParaRPr sz="1800" b="0" i="0" u="none" strike="noStrike" cap="none">
              <a:solidFill>
                <a:schemeClr val="dk1"/>
              </a:solidFill>
              <a:latin typeface="Calibri"/>
              <a:ea typeface="Calibri"/>
              <a:cs typeface="Calibri"/>
              <a:sym typeface="Calibri"/>
            </a:endParaRPr>
          </a:p>
        </p:txBody>
      </p:sp>
      <p:sp>
        <p:nvSpPr>
          <p:cNvPr id="37" name="Google Shape;37;p4"/>
          <p:cNvSpPr/>
          <p:nvPr/>
        </p:nvSpPr>
        <p:spPr>
          <a:xfrm>
            <a:off x="896112" y="3749040"/>
            <a:ext cx="2139696" cy="137160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Ontology, epistemology, axiology. The Seven Aliens, A positivism through G pragmatism.</a:t>
            </a:r>
            <a:endParaRPr sz="1450" b="0" i="0" u="none" strike="noStrike" cap="none">
              <a:solidFill>
                <a:schemeClr val="dk1"/>
              </a:solidFill>
              <a:latin typeface="Calibri"/>
              <a:ea typeface="Calibri"/>
              <a:cs typeface="Calibri"/>
              <a:sym typeface="Calibri"/>
            </a:endParaRPr>
          </a:p>
        </p:txBody>
      </p:sp>
      <p:sp>
        <p:nvSpPr>
          <p:cNvPr id="38" name="Google Shape;38;p4"/>
          <p:cNvSpPr/>
          <p:nvPr/>
        </p:nvSpPr>
        <p:spPr>
          <a:xfrm>
            <a:off x="3273552" y="3611880"/>
            <a:ext cx="274320"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2400"/>
              <a:buFont typeface="Calibri"/>
              <a:buNone/>
            </a:pPr>
            <a:r>
              <a:rPr lang="en-US" sz="2400" b="1" i="0" u="none" strike="noStrike" cap="none">
                <a:solidFill>
                  <a:srgbClr val="C9A24B"/>
                </a:solidFill>
                <a:latin typeface="Calibri"/>
                <a:ea typeface="Calibri"/>
                <a:cs typeface="Calibri"/>
                <a:sym typeface="Calibri"/>
              </a:rPr>
              <a:t>›</a:t>
            </a:r>
            <a:endParaRPr sz="2400" b="0" i="0" u="none" strike="noStrike" cap="none">
              <a:solidFill>
                <a:schemeClr val="dk1"/>
              </a:solidFill>
              <a:latin typeface="Calibri"/>
              <a:ea typeface="Calibri"/>
              <a:cs typeface="Calibri"/>
              <a:sym typeface="Calibri"/>
            </a:endParaRPr>
          </a:p>
        </p:txBody>
      </p:sp>
      <p:sp>
        <p:nvSpPr>
          <p:cNvPr id="39" name="Google Shape;39;p4"/>
          <p:cNvSpPr/>
          <p:nvPr/>
        </p:nvSpPr>
        <p:spPr>
          <a:xfrm>
            <a:off x="3456432" y="2788920"/>
            <a:ext cx="2651760" cy="2468880"/>
          </a:xfrm>
          <a:prstGeom prst="roundRect">
            <a:avLst>
              <a:gd name="adj" fmla="val 3333"/>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4"/>
          <p:cNvSpPr/>
          <p:nvPr/>
        </p:nvSpPr>
        <p:spPr>
          <a:xfrm>
            <a:off x="3712464" y="306324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4"/>
          <p:cNvSpPr/>
          <p:nvPr/>
        </p:nvSpPr>
        <p:spPr>
          <a:xfrm>
            <a:off x="3712464" y="3063240"/>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2</a:t>
            </a:r>
            <a:endParaRPr sz="2100" b="0" i="0" u="none" strike="noStrike" cap="none">
              <a:solidFill>
                <a:schemeClr val="dk1"/>
              </a:solidFill>
              <a:latin typeface="Calibri"/>
              <a:ea typeface="Calibri"/>
              <a:cs typeface="Calibri"/>
              <a:sym typeface="Calibri"/>
            </a:endParaRPr>
          </a:p>
        </p:txBody>
      </p:sp>
      <p:sp>
        <p:nvSpPr>
          <p:cNvPr id="42" name="Google Shape;42;p4"/>
          <p:cNvSpPr/>
          <p:nvPr/>
        </p:nvSpPr>
        <p:spPr>
          <a:xfrm>
            <a:off x="4325112" y="3081528"/>
            <a:ext cx="164592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800"/>
              <a:buFont typeface="Cambria"/>
              <a:buNone/>
            </a:pPr>
            <a:r>
              <a:rPr lang="en-US" sz="1800" b="1" i="0" u="none" strike="noStrike" cap="none">
                <a:solidFill>
                  <a:srgbClr val="FFFFFF"/>
                </a:solidFill>
                <a:latin typeface="Cambria"/>
                <a:ea typeface="Cambria"/>
                <a:cs typeface="Cambria"/>
                <a:sym typeface="Cambria"/>
              </a:rPr>
              <a:t>Methodology</a:t>
            </a:r>
            <a:endParaRPr sz="1800" b="0" i="0" u="none" strike="noStrike" cap="none">
              <a:solidFill>
                <a:schemeClr val="dk1"/>
              </a:solidFill>
              <a:latin typeface="Calibri"/>
              <a:ea typeface="Calibri"/>
              <a:cs typeface="Calibri"/>
              <a:sym typeface="Calibri"/>
            </a:endParaRPr>
          </a:p>
        </p:txBody>
      </p:sp>
      <p:sp>
        <p:nvSpPr>
          <p:cNvPr id="43" name="Google Shape;43;p4"/>
          <p:cNvSpPr/>
          <p:nvPr/>
        </p:nvSpPr>
        <p:spPr>
          <a:xfrm>
            <a:off x="3712464" y="3749040"/>
            <a:ext cx="2139696" cy="137160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C8D2E4"/>
              </a:buClr>
              <a:buSzPts val="1450"/>
              <a:buFont typeface="Calibri"/>
              <a:buNone/>
            </a:pPr>
            <a:r>
              <a:rPr lang="en-US" sz="1450" b="0" i="0" u="none" strike="noStrike" cap="none">
                <a:solidFill>
                  <a:srgbClr val="C8D2E4"/>
                </a:solidFill>
                <a:latin typeface="Calibri"/>
                <a:ea typeface="Calibri"/>
                <a:cs typeface="Calibri"/>
                <a:sym typeface="Calibri"/>
              </a:rPr>
              <a:t>The strategy of inquiry. Phenomenology, IPA, grounded theory and the rest. This session.</a:t>
            </a:r>
            <a:endParaRPr sz="1450" b="0" i="0" u="none" strike="noStrike" cap="none">
              <a:solidFill>
                <a:schemeClr val="dk1"/>
              </a:solidFill>
              <a:latin typeface="Calibri"/>
              <a:ea typeface="Calibri"/>
              <a:cs typeface="Calibri"/>
              <a:sym typeface="Calibri"/>
            </a:endParaRPr>
          </a:p>
        </p:txBody>
      </p:sp>
      <p:sp>
        <p:nvSpPr>
          <p:cNvPr id="44" name="Google Shape;44;p4"/>
          <p:cNvSpPr/>
          <p:nvPr/>
        </p:nvSpPr>
        <p:spPr>
          <a:xfrm>
            <a:off x="6089904" y="3611880"/>
            <a:ext cx="274320"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2400"/>
              <a:buFont typeface="Calibri"/>
              <a:buNone/>
            </a:pPr>
            <a:r>
              <a:rPr lang="en-US" sz="2400" b="1" i="0" u="none" strike="noStrike" cap="none">
                <a:solidFill>
                  <a:srgbClr val="C9A24B"/>
                </a:solidFill>
                <a:latin typeface="Calibri"/>
                <a:ea typeface="Calibri"/>
                <a:cs typeface="Calibri"/>
                <a:sym typeface="Calibri"/>
              </a:rPr>
              <a:t>›</a:t>
            </a:r>
            <a:endParaRPr sz="2400" b="0" i="0" u="none" strike="noStrike" cap="none">
              <a:solidFill>
                <a:schemeClr val="dk1"/>
              </a:solidFill>
              <a:latin typeface="Calibri"/>
              <a:ea typeface="Calibri"/>
              <a:cs typeface="Calibri"/>
              <a:sym typeface="Calibri"/>
            </a:endParaRPr>
          </a:p>
        </p:txBody>
      </p:sp>
      <p:sp>
        <p:nvSpPr>
          <p:cNvPr id="45" name="Google Shape;45;p4"/>
          <p:cNvSpPr/>
          <p:nvPr/>
        </p:nvSpPr>
        <p:spPr>
          <a:xfrm>
            <a:off x="6272784" y="2788920"/>
            <a:ext cx="2651760" cy="2468880"/>
          </a:xfrm>
          <a:prstGeom prst="roundRect">
            <a:avLst>
              <a:gd name="adj" fmla="val 333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4"/>
          <p:cNvSpPr/>
          <p:nvPr/>
        </p:nvSpPr>
        <p:spPr>
          <a:xfrm>
            <a:off x="6528816" y="306324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4"/>
          <p:cNvSpPr/>
          <p:nvPr/>
        </p:nvSpPr>
        <p:spPr>
          <a:xfrm>
            <a:off x="6528816" y="3063240"/>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3</a:t>
            </a:r>
            <a:endParaRPr sz="2100" b="0" i="0" u="none" strike="noStrike" cap="none">
              <a:solidFill>
                <a:schemeClr val="dk1"/>
              </a:solidFill>
              <a:latin typeface="Calibri"/>
              <a:ea typeface="Calibri"/>
              <a:cs typeface="Calibri"/>
              <a:sym typeface="Calibri"/>
            </a:endParaRPr>
          </a:p>
        </p:txBody>
      </p:sp>
      <p:sp>
        <p:nvSpPr>
          <p:cNvPr id="48" name="Google Shape;48;p4"/>
          <p:cNvSpPr/>
          <p:nvPr/>
        </p:nvSpPr>
        <p:spPr>
          <a:xfrm>
            <a:off x="7141464" y="3081528"/>
            <a:ext cx="164592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Methods</a:t>
            </a:r>
            <a:endParaRPr sz="1800" b="0" i="0" u="none" strike="noStrike" cap="none">
              <a:solidFill>
                <a:schemeClr val="dk1"/>
              </a:solidFill>
              <a:latin typeface="Calibri"/>
              <a:ea typeface="Calibri"/>
              <a:cs typeface="Calibri"/>
              <a:sym typeface="Calibri"/>
            </a:endParaRPr>
          </a:p>
        </p:txBody>
      </p:sp>
      <p:sp>
        <p:nvSpPr>
          <p:cNvPr id="49" name="Google Shape;49;p4"/>
          <p:cNvSpPr/>
          <p:nvPr/>
        </p:nvSpPr>
        <p:spPr>
          <a:xfrm>
            <a:off x="6528816" y="3749040"/>
            <a:ext cx="2139696" cy="137160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How you gather material. Interviews, observation, documents, online traces.</a:t>
            </a:r>
            <a:endParaRPr sz="1450" b="0" i="0" u="none" strike="noStrike" cap="none">
              <a:solidFill>
                <a:schemeClr val="dk1"/>
              </a:solidFill>
              <a:latin typeface="Calibri"/>
              <a:ea typeface="Calibri"/>
              <a:cs typeface="Calibri"/>
              <a:sym typeface="Calibri"/>
            </a:endParaRPr>
          </a:p>
        </p:txBody>
      </p:sp>
      <p:sp>
        <p:nvSpPr>
          <p:cNvPr id="50" name="Google Shape;50;p4"/>
          <p:cNvSpPr/>
          <p:nvPr/>
        </p:nvSpPr>
        <p:spPr>
          <a:xfrm>
            <a:off x="8906256" y="3611880"/>
            <a:ext cx="274320"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2400"/>
              <a:buFont typeface="Calibri"/>
              <a:buNone/>
            </a:pPr>
            <a:r>
              <a:rPr lang="en-US" sz="2400" b="1" i="0" u="none" strike="noStrike" cap="none">
                <a:solidFill>
                  <a:srgbClr val="C9A24B"/>
                </a:solidFill>
                <a:latin typeface="Calibri"/>
                <a:ea typeface="Calibri"/>
                <a:cs typeface="Calibri"/>
                <a:sym typeface="Calibri"/>
              </a:rPr>
              <a:t>›</a:t>
            </a:r>
            <a:endParaRPr sz="2400" b="0" i="0" u="none" strike="noStrike" cap="none">
              <a:solidFill>
                <a:schemeClr val="dk1"/>
              </a:solidFill>
              <a:latin typeface="Calibri"/>
              <a:ea typeface="Calibri"/>
              <a:cs typeface="Calibri"/>
              <a:sym typeface="Calibri"/>
            </a:endParaRPr>
          </a:p>
        </p:txBody>
      </p:sp>
      <p:sp>
        <p:nvSpPr>
          <p:cNvPr id="51" name="Google Shape;51;p4"/>
          <p:cNvSpPr/>
          <p:nvPr/>
        </p:nvSpPr>
        <p:spPr>
          <a:xfrm>
            <a:off x="9089136" y="2788920"/>
            <a:ext cx="2651760" cy="2468880"/>
          </a:xfrm>
          <a:prstGeom prst="roundRect">
            <a:avLst>
              <a:gd name="adj" fmla="val 333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9345168" y="306324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p:nvPr/>
        </p:nvSpPr>
        <p:spPr>
          <a:xfrm>
            <a:off x="9345168" y="3063240"/>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4</a:t>
            </a:r>
            <a:endParaRPr sz="2100" b="0" i="0" u="none" strike="noStrike" cap="none">
              <a:solidFill>
                <a:schemeClr val="dk1"/>
              </a:solidFill>
              <a:latin typeface="Calibri"/>
              <a:ea typeface="Calibri"/>
              <a:cs typeface="Calibri"/>
              <a:sym typeface="Calibri"/>
            </a:endParaRPr>
          </a:p>
        </p:txBody>
      </p:sp>
      <p:sp>
        <p:nvSpPr>
          <p:cNvPr id="54" name="Google Shape;54;p4"/>
          <p:cNvSpPr/>
          <p:nvPr/>
        </p:nvSpPr>
        <p:spPr>
          <a:xfrm>
            <a:off x="9957816" y="3081528"/>
            <a:ext cx="164592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Analysis</a:t>
            </a:r>
            <a:endParaRPr sz="1800" b="0" i="0" u="none" strike="noStrike" cap="none">
              <a:solidFill>
                <a:schemeClr val="dk1"/>
              </a:solidFill>
              <a:latin typeface="Calibri"/>
              <a:ea typeface="Calibri"/>
              <a:cs typeface="Calibri"/>
              <a:sym typeface="Calibri"/>
            </a:endParaRPr>
          </a:p>
        </p:txBody>
      </p:sp>
      <p:sp>
        <p:nvSpPr>
          <p:cNvPr id="55" name="Google Shape;55;p4"/>
          <p:cNvSpPr/>
          <p:nvPr/>
        </p:nvSpPr>
        <p:spPr>
          <a:xfrm>
            <a:off x="9345168" y="3749040"/>
            <a:ext cx="2139696" cy="137160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How you make meaning. Thematic, framework, IPA, grounded theory coding and more.</a:t>
            </a:r>
            <a:endParaRPr sz="1450" b="0" i="0" u="none" strike="noStrike" cap="none">
              <a:solidFill>
                <a:schemeClr val="dk1"/>
              </a:solidFill>
              <a:latin typeface="Calibri"/>
              <a:ea typeface="Calibri"/>
              <a:cs typeface="Calibri"/>
              <a:sym typeface="Calibri"/>
            </a:endParaRPr>
          </a:p>
        </p:txBody>
      </p:sp>
      <p:sp>
        <p:nvSpPr>
          <p:cNvPr id="56" name="Google Shape;56;p4"/>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57" name="Google Shape;57;p4"/>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1</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62"/>
        <p:cNvGrpSpPr/>
        <p:nvPr/>
      </p:nvGrpSpPr>
      <p:grpSpPr>
        <a:xfrm>
          <a:off x="0" y="0"/>
          <a:ext cx="0" cy="0"/>
          <a:chOff x="0" y="0"/>
          <a:chExt cx="0" cy="0"/>
        </a:xfrm>
      </p:grpSpPr>
      <p:sp>
        <p:nvSpPr>
          <p:cNvPr id="63" name="Google Shape;63;p5"/>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5"/>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BY THE END OF TODAY</a:t>
            </a:r>
            <a:endParaRPr sz="1400" b="0" i="0" u="none" strike="noStrike" cap="none">
              <a:solidFill>
                <a:schemeClr val="dk1"/>
              </a:solidFill>
              <a:latin typeface="Calibri"/>
              <a:ea typeface="Calibri"/>
              <a:cs typeface="Calibri"/>
              <a:sym typeface="Calibri"/>
            </a:endParaRPr>
          </a:p>
        </p:txBody>
      </p:sp>
      <p:sp>
        <p:nvSpPr>
          <p:cNvPr id="65" name="Google Shape;65;p5"/>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Learning outcomes</a:t>
            </a:r>
            <a:endParaRPr sz="3000" b="0" i="0" u="none" strike="noStrike" cap="none">
              <a:solidFill>
                <a:schemeClr val="dk1"/>
              </a:solidFill>
              <a:latin typeface="Calibri"/>
              <a:ea typeface="Calibri"/>
              <a:cs typeface="Calibri"/>
              <a:sym typeface="Calibri"/>
            </a:endParaRPr>
          </a:p>
        </p:txBody>
      </p:sp>
      <p:sp>
        <p:nvSpPr>
          <p:cNvPr id="66" name="Google Shape;66;p5"/>
          <p:cNvSpPr/>
          <p:nvPr/>
        </p:nvSpPr>
        <p:spPr>
          <a:xfrm>
            <a:off x="731520" y="1600200"/>
            <a:ext cx="512064" cy="51206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5"/>
          <p:cNvSpPr/>
          <p:nvPr/>
        </p:nvSpPr>
        <p:spPr>
          <a:xfrm>
            <a:off x="731520" y="1600200"/>
            <a:ext cx="512064" cy="51206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1</a:t>
            </a:r>
            <a:endParaRPr sz="2100" b="0" i="0" u="none" strike="noStrike" cap="none">
              <a:solidFill>
                <a:schemeClr val="dk1"/>
              </a:solidFill>
              <a:latin typeface="Calibri"/>
              <a:ea typeface="Calibri"/>
              <a:cs typeface="Calibri"/>
              <a:sym typeface="Calibri"/>
            </a:endParaRPr>
          </a:p>
        </p:txBody>
      </p:sp>
      <p:sp>
        <p:nvSpPr>
          <p:cNvPr id="68" name="Google Shape;68;p5"/>
          <p:cNvSpPr/>
          <p:nvPr/>
        </p:nvSpPr>
        <p:spPr>
          <a:xfrm>
            <a:off x="1463040" y="1527048"/>
            <a:ext cx="9966960" cy="822960"/>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850"/>
              <a:buFont typeface="Calibri"/>
              <a:buNone/>
            </a:pPr>
            <a:r>
              <a:rPr lang="en-US" sz="1850" b="0" i="0" u="none" strike="noStrike" cap="none">
                <a:solidFill>
                  <a:srgbClr val="1E2A44"/>
                </a:solidFill>
                <a:latin typeface="Calibri"/>
                <a:ea typeface="Calibri"/>
                <a:cs typeface="Calibri"/>
                <a:sym typeface="Calibri"/>
              </a:rPr>
              <a:t>Distinguish a methodology from an analysis method, and explain why the difference matters for your thesis.</a:t>
            </a:r>
            <a:endParaRPr sz="1850" b="0" i="0" u="none" strike="noStrike" cap="none">
              <a:solidFill>
                <a:schemeClr val="dk1"/>
              </a:solidFill>
              <a:latin typeface="Calibri"/>
              <a:ea typeface="Calibri"/>
              <a:cs typeface="Calibri"/>
              <a:sym typeface="Calibri"/>
            </a:endParaRPr>
          </a:p>
        </p:txBody>
      </p:sp>
      <p:cxnSp>
        <p:nvCxnSpPr>
          <p:cNvPr id="69" name="Google Shape;69;p5"/>
          <p:cNvCxnSpPr/>
          <p:nvPr/>
        </p:nvCxnSpPr>
        <p:spPr>
          <a:xfrm>
            <a:off x="1463040" y="2368296"/>
            <a:ext cx="9784080" cy="0"/>
          </a:xfrm>
          <a:prstGeom prst="straightConnector1">
            <a:avLst/>
          </a:prstGeom>
          <a:noFill/>
          <a:ln w="12700" cap="flat" cmpd="sng">
            <a:solidFill>
              <a:srgbClr val="D7DEEA"/>
            </a:solidFill>
            <a:prstDash val="solid"/>
            <a:round/>
            <a:headEnd type="none" w="sm" len="sm"/>
            <a:tailEnd type="none" w="sm" len="sm"/>
          </a:ln>
        </p:spPr>
      </p:cxnSp>
      <p:sp>
        <p:nvSpPr>
          <p:cNvPr id="70" name="Google Shape;70;p5"/>
          <p:cNvSpPr/>
          <p:nvPr/>
        </p:nvSpPr>
        <p:spPr>
          <a:xfrm>
            <a:off x="731520" y="2478024"/>
            <a:ext cx="512064" cy="51206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5"/>
          <p:cNvSpPr/>
          <p:nvPr/>
        </p:nvSpPr>
        <p:spPr>
          <a:xfrm>
            <a:off x="731520" y="2478024"/>
            <a:ext cx="512064" cy="51206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2</a:t>
            </a:r>
            <a:endParaRPr sz="2100" b="0" i="0" u="none" strike="noStrike" cap="none">
              <a:solidFill>
                <a:schemeClr val="dk1"/>
              </a:solidFill>
              <a:latin typeface="Calibri"/>
              <a:ea typeface="Calibri"/>
              <a:cs typeface="Calibri"/>
              <a:sym typeface="Calibri"/>
            </a:endParaRPr>
          </a:p>
        </p:txBody>
      </p:sp>
      <p:sp>
        <p:nvSpPr>
          <p:cNvPr id="72" name="Google Shape;72;p5"/>
          <p:cNvSpPr/>
          <p:nvPr/>
        </p:nvSpPr>
        <p:spPr>
          <a:xfrm>
            <a:off x="1463040" y="2404872"/>
            <a:ext cx="9966960" cy="822960"/>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850"/>
              <a:buFont typeface="Calibri"/>
              <a:buNone/>
            </a:pPr>
            <a:r>
              <a:rPr lang="en-US" sz="1850" b="0" i="0" u="none" strike="noStrike" cap="none">
                <a:solidFill>
                  <a:srgbClr val="1E2A44"/>
                </a:solidFill>
                <a:latin typeface="Calibri"/>
                <a:ea typeface="Calibri"/>
                <a:cs typeface="Calibri"/>
                <a:sym typeface="Calibri"/>
              </a:rPr>
              <a:t>Describe the research arc and analytic procedure of the major qualitative methodologies, with IPA and grounded theory in depth.</a:t>
            </a:r>
            <a:endParaRPr sz="1850" b="0" i="0" u="none" strike="noStrike" cap="none">
              <a:solidFill>
                <a:schemeClr val="dk1"/>
              </a:solidFill>
              <a:latin typeface="Calibri"/>
              <a:ea typeface="Calibri"/>
              <a:cs typeface="Calibri"/>
              <a:sym typeface="Calibri"/>
            </a:endParaRPr>
          </a:p>
        </p:txBody>
      </p:sp>
      <p:cxnSp>
        <p:nvCxnSpPr>
          <p:cNvPr id="73" name="Google Shape;73;p5"/>
          <p:cNvCxnSpPr/>
          <p:nvPr/>
        </p:nvCxnSpPr>
        <p:spPr>
          <a:xfrm>
            <a:off x="1463040" y="3246120"/>
            <a:ext cx="9784080" cy="0"/>
          </a:xfrm>
          <a:prstGeom prst="straightConnector1">
            <a:avLst/>
          </a:prstGeom>
          <a:noFill/>
          <a:ln w="12700" cap="flat" cmpd="sng">
            <a:solidFill>
              <a:srgbClr val="D7DEEA"/>
            </a:solidFill>
            <a:prstDash val="solid"/>
            <a:round/>
            <a:headEnd type="none" w="sm" len="sm"/>
            <a:tailEnd type="none" w="sm" len="sm"/>
          </a:ln>
        </p:spPr>
      </p:cxnSp>
      <p:sp>
        <p:nvSpPr>
          <p:cNvPr id="74" name="Google Shape;74;p5"/>
          <p:cNvSpPr/>
          <p:nvPr/>
        </p:nvSpPr>
        <p:spPr>
          <a:xfrm>
            <a:off x="731520" y="3355848"/>
            <a:ext cx="512064" cy="51206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5"/>
          <p:cNvSpPr/>
          <p:nvPr/>
        </p:nvSpPr>
        <p:spPr>
          <a:xfrm>
            <a:off x="731520" y="3355848"/>
            <a:ext cx="512064" cy="51206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3</a:t>
            </a:r>
            <a:endParaRPr sz="2100" b="0" i="0" u="none" strike="noStrike" cap="none">
              <a:solidFill>
                <a:schemeClr val="dk1"/>
              </a:solidFill>
              <a:latin typeface="Calibri"/>
              <a:ea typeface="Calibri"/>
              <a:cs typeface="Calibri"/>
              <a:sym typeface="Calibri"/>
            </a:endParaRPr>
          </a:p>
        </p:txBody>
      </p:sp>
      <p:sp>
        <p:nvSpPr>
          <p:cNvPr id="76" name="Google Shape;76;p5"/>
          <p:cNvSpPr/>
          <p:nvPr/>
        </p:nvSpPr>
        <p:spPr>
          <a:xfrm>
            <a:off x="1463040" y="3282696"/>
            <a:ext cx="9966960" cy="822960"/>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850"/>
              <a:buFont typeface="Calibri"/>
              <a:buNone/>
            </a:pPr>
            <a:r>
              <a:rPr lang="en-US" sz="1850" b="0" i="0" u="none" strike="noStrike" cap="none">
                <a:solidFill>
                  <a:srgbClr val="1E2A44"/>
                </a:solidFill>
                <a:latin typeface="Calibri"/>
                <a:ea typeface="Calibri"/>
                <a:cs typeface="Calibri"/>
                <a:sym typeface="Calibri"/>
              </a:rPr>
              <a:t>Select an approach that aligns with your philosophy, your question and your data, including online settings through netnography.</a:t>
            </a:r>
            <a:endParaRPr sz="1850" b="0" i="0" u="none" strike="noStrike" cap="none">
              <a:solidFill>
                <a:schemeClr val="dk1"/>
              </a:solidFill>
              <a:latin typeface="Calibri"/>
              <a:ea typeface="Calibri"/>
              <a:cs typeface="Calibri"/>
              <a:sym typeface="Calibri"/>
            </a:endParaRPr>
          </a:p>
        </p:txBody>
      </p:sp>
      <p:cxnSp>
        <p:nvCxnSpPr>
          <p:cNvPr id="77" name="Google Shape;77;p5"/>
          <p:cNvCxnSpPr/>
          <p:nvPr/>
        </p:nvCxnSpPr>
        <p:spPr>
          <a:xfrm>
            <a:off x="1463040" y="4123944"/>
            <a:ext cx="9784080" cy="0"/>
          </a:xfrm>
          <a:prstGeom prst="straightConnector1">
            <a:avLst/>
          </a:prstGeom>
          <a:noFill/>
          <a:ln w="12700" cap="flat" cmpd="sng">
            <a:solidFill>
              <a:srgbClr val="D7DEEA"/>
            </a:solidFill>
            <a:prstDash val="solid"/>
            <a:round/>
            <a:headEnd type="none" w="sm" len="sm"/>
            <a:tailEnd type="none" w="sm" len="sm"/>
          </a:ln>
        </p:spPr>
      </p:cxnSp>
      <p:sp>
        <p:nvSpPr>
          <p:cNvPr id="78" name="Google Shape;78;p5"/>
          <p:cNvSpPr/>
          <p:nvPr/>
        </p:nvSpPr>
        <p:spPr>
          <a:xfrm>
            <a:off x="731520" y="4233672"/>
            <a:ext cx="512064" cy="51206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5"/>
          <p:cNvSpPr/>
          <p:nvPr/>
        </p:nvSpPr>
        <p:spPr>
          <a:xfrm>
            <a:off x="731520" y="4233672"/>
            <a:ext cx="512064" cy="51206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4</a:t>
            </a:r>
            <a:endParaRPr sz="2100" b="0" i="0" u="none" strike="noStrike" cap="none">
              <a:solidFill>
                <a:schemeClr val="dk1"/>
              </a:solidFill>
              <a:latin typeface="Calibri"/>
              <a:ea typeface="Calibri"/>
              <a:cs typeface="Calibri"/>
              <a:sym typeface="Calibri"/>
            </a:endParaRPr>
          </a:p>
        </p:txBody>
      </p:sp>
      <p:sp>
        <p:nvSpPr>
          <p:cNvPr id="80" name="Google Shape;80;p5"/>
          <p:cNvSpPr/>
          <p:nvPr/>
        </p:nvSpPr>
        <p:spPr>
          <a:xfrm>
            <a:off x="1463040" y="4160520"/>
            <a:ext cx="9966960" cy="822960"/>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850"/>
              <a:buFont typeface="Calibri"/>
              <a:buNone/>
            </a:pPr>
            <a:r>
              <a:rPr lang="en-US" sz="1850" b="0" i="0" u="none" strike="noStrike" cap="none">
                <a:solidFill>
                  <a:srgbClr val="1E2A44"/>
                </a:solidFill>
                <a:latin typeface="Calibri"/>
                <a:ea typeface="Calibri"/>
                <a:cs typeface="Calibri"/>
                <a:sym typeface="Calibri"/>
              </a:rPr>
              <a:t>Match a defensible analysis method to your design and justify it against recognised quality criteria.</a:t>
            </a:r>
            <a:endParaRPr sz="1850" b="0" i="0" u="none" strike="noStrike" cap="none">
              <a:solidFill>
                <a:schemeClr val="dk1"/>
              </a:solidFill>
              <a:latin typeface="Calibri"/>
              <a:ea typeface="Calibri"/>
              <a:cs typeface="Calibri"/>
              <a:sym typeface="Calibri"/>
            </a:endParaRPr>
          </a:p>
        </p:txBody>
      </p:sp>
      <p:cxnSp>
        <p:nvCxnSpPr>
          <p:cNvPr id="81" name="Google Shape;81;p5"/>
          <p:cNvCxnSpPr/>
          <p:nvPr/>
        </p:nvCxnSpPr>
        <p:spPr>
          <a:xfrm>
            <a:off x="1463040" y="5001768"/>
            <a:ext cx="9784080" cy="0"/>
          </a:xfrm>
          <a:prstGeom prst="straightConnector1">
            <a:avLst/>
          </a:prstGeom>
          <a:noFill/>
          <a:ln w="12700" cap="flat" cmpd="sng">
            <a:solidFill>
              <a:srgbClr val="D7DEEA"/>
            </a:solidFill>
            <a:prstDash val="solid"/>
            <a:round/>
            <a:headEnd type="none" w="sm" len="sm"/>
            <a:tailEnd type="none" w="sm" len="sm"/>
          </a:ln>
        </p:spPr>
      </p:cxnSp>
      <p:sp>
        <p:nvSpPr>
          <p:cNvPr id="82" name="Google Shape;82;p5"/>
          <p:cNvSpPr/>
          <p:nvPr/>
        </p:nvSpPr>
        <p:spPr>
          <a:xfrm>
            <a:off x="731520" y="5111496"/>
            <a:ext cx="512064" cy="51206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5"/>
          <p:cNvSpPr/>
          <p:nvPr/>
        </p:nvSpPr>
        <p:spPr>
          <a:xfrm>
            <a:off x="731520" y="5111496"/>
            <a:ext cx="512064" cy="51206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5</a:t>
            </a:r>
            <a:endParaRPr sz="2100" b="0" i="0" u="none" strike="noStrike" cap="none">
              <a:solidFill>
                <a:schemeClr val="dk1"/>
              </a:solidFill>
              <a:latin typeface="Calibri"/>
              <a:ea typeface="Calibri"/>
              <a:cs typeface="Calibri"/>
              <a:sym typeface="Calibri"/>
            </a:endParaRPr>
          </a:p>
        </p:txBody>
      </p:sp>
      <p:sp>
        <p:nvSpPr>
          <p:cNvPr id="84" name="Google Shape;84;p5"/>
          <p:cNvSpPr/>
          <p:nvPr/>
        </p:nvSpPr>
        <p:spPr>
          <a:xfrm>
            <a:off x="1463040" y="5038344"/>
            <a:ext cx="9966960" cy="822960"/>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850"/>
              <a:buFont typeface="Calibri"/>
              <a:buNone/>
            </a:pPr>
            <a:r>
              <a:rPr lang="en-US" sz="1850" b="0" i="0" u="none" strike="noStrike" cap="none">
                <a:solidFill>
                  <a:srgbClr val="1E2A44"/>
                </a:solidFill>
                <a:latin typeface="Calibri"/>
                <a:ea typeface="Calibri"/>
                <a:cs typeface="Calibri"/>
                <a:sym typeface="Calibri"/>
              </a:rPr>
              <a:t>Recognise method slurping and other alignment failures, and avoid them in your own work.</a:t>
            </a:r>
            <a:endParaRPr sz="1850" b="0" i="0" u="none" strike="noStrike" cap="none">
              <a:solidFill>
                <a:schemeClr val="dk1"/>
              </a:solidFill>
              <a:latin typeface="Calibri"/>
              <a:ea typeface="Calibri"/>
              <a:cs typeface="Calibri"/>
              <a:sym typeface="Calibri"/>
            </a:endParaRPr>
          </a:p>
        </p:txBody>
      </p:sp>
      <p:sp>
        <p:nvSpPr>
          <p:cNvPr id="85" name="Google Shape;85;p5"/>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86" name="Google Shape;86;p5"/>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2</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1"/>
        <p:cNvGrpSpPr/>
        <p:nvPr/>
      </p:nvGrpSpPr>
      <p:grpSpPr>
        <a:xfrm>
          <a:off x="0" y="0"/>
          <a:ext cx="0" cy="0"/>
          <a:chOff x="0" y="0"/>
          <a:chExt cx="0" cy="0"/>
        </a:xfrm>
      </p:grpSpPr>
      <p:sp>
        <p:nvSpPr>
          <p:cNvPr id="92" name="Google Shape;92;p6"/>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6"/>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THE SPINE OF THE DAY</a:t>
            </a:r>
            <a:endParaRPr sz="1400" b="0" i="0" u="none" strike="noStrike" cap="none">
              <a:solidFill>
                <a:schemeClr val="dk1"/>
              </a:solidFill>
              <a:latin typeface="Calibri"/>
              <a:ea typeface="Calibri"/>
              <a:cs typeface="Calibri"/>
              <a:sym typeface="Calibri"/>
            </a:endParaRPr>
          </a:p>
        </p:txBody>
      </p:sp>
      <p:sp>
        <p:nvSpPr>
          <p:cNvPr id="94" name="Google Shape;94;p6"/>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Methodology, method and analysis are not the same thing</a:t>
            </a:r>
            <a:endParaRPr sz="3000" b="0" i="0" u="none" strike="noStrike" cap="none">
              <a:solidFill>
                <a:schemeClr val="dk1"/>
              </a:solidFill>
              <a:latin typeface="Calibri"/>
              <a:ea typeface="Calibri"/>
              <a:cs typeface="Calibri"/>
              <a:sym typeface="Calibri"/>
            </a:endParaRPr>
          </a:p>
        </p:txBody>
      </p:sp>
      <p:sp>
        <p:nvSpPr>
          <p:cNvPr id="95" name="Google Shape;95;p6"/>
          <p:cNvSpPr/>
          <p:nvPr/>
        </p:nvSpPr>
        <p:spPr>
          <a:xfrm>
            <a:off x="640080" y="1600200"/>
            <a:ext cx="3520440" cy="4160520"/>
          </a:xfrm>
          <a:prstGeom prst="roundRect">
            <a:avLst>
              <a:gd name="adj" fmla="val 2338"/>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6"/>
          <p:cNvSpPr/>
          <p:nvPr/>
        </p:nvSpPr>
        <p:spPr>
          <a:xfrm>
            <a:off x="640080" y="1600200"/>
            <a:ext cx="3520440" cy="777240"/>
          </a:xfrm>
          <a:prstGeom prst="roundRect">
            <a:avLst>
              <a:gd name="adj" fmla="val 10588"/>
            </a:avLst>
          </a:pr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6"/>
          <p:cNvSpPr/>
          <p:nvPr/>
        </p:nvSpPr>
        <p:spPr>
          <a:xfrm>
            <a:off x="914400" y="1600200"/>
            <a:ext cx="2971800" cy="7772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Methodology</a:t>
            </a:r>
            <a:endParaRPr sz="2100" b="0" i="0" u="none" strike="noStrike" cap="none">
              <a:solidFill>
                <a:schemeClr val="dk1"/>
              </a:solidFill>
              <a:latin typeface="Calibri"/>
              <a:ea typeface="Calibri"/>
              <a:cs typeface="Calibri"/>
              <a:sym typeface="Calibri"/>
            </a:endParaRPr>
          </a:p>
        </p:txBody>
      </p:sp>
      <p:sp>
        <p:nvSpPr>
          <p:cNvPr id="98" name="Google Shape;98;p6"/>
          <p:cNvSpPr/>
          <p:nvPr/>
        </p:nvSpPr>
        <p:spPr>
          <a:xfrm>
            <a:off x="914400" y="2560320"/>
            <a:ext cx="2971800" cy="137160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600"/>
              <a:buFont typeface="Calibri"/>
              <a:buNone/>
            </a:pPr>
            <a:r>
              <a:rPr lang="en-US" sz="1600" b="0" i="0" u="none" strike="noStrike" cap="none">
                <a:solidFill>
                  <a:srgbClr val="1E2A44"/>
                </a:solidFill>
                <a:latin typeface="Calibri"/>
                <a:ea typeface="Calibri"/>
                <a:cs typeface="Calibri"/>
                <a:sym typeface="Calibri"/>
              </a:rPr>
              <a:t>The logic and strategy of the whole inquiry. It carries assumptions about reality and knowledge.</a:t>
            </a:r>
            <a:endParaRPr sz="1600" b="0" i="0" u="none" strike="noStrike" cap="none">
              <a:solidFill>
                <a:schemeClr val="dk1"/>
              </a:solidFill>
              <a:latin typeface="Calibri"/>
              <a:ea typeface="Calibri"/>
              <a:cs typeface="Calibri"/>
              <a:sym typeface="Calibri"/>
            </a:endParaRPr>
          </a:p>
        </p:txBody>
      </p:sp>
      <p:sp>
        <p:nvSpPr>
          <p:cNvPr id="99" name="Google Shape;99;p6"/>
          <p:cNvSpPr/>
          <p:nvPr/>
        </p:nvSpPr>
        <p:spPr>
          <a:xfrm>
            <a:off x="914400" y="3931920"/>
            <a:ext cx="2971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1" i="0" u="none" strike="noStrike" cap="none">
                <a:solidFill>
                  <a:srgbClr val="607085"/>
                </a:solidFill>
                <a:latin typeface="Calibri"/>
                <a:ea typeface="Calibri"/>
                <a:cs typeface="Calibri"/>
                <a:sym typeface="Calibri"/>
              </a:rPr>
              <a:t>THE QUESTION IT ANSWERS</a:t>
            </a:r>
            <a:endParaRPr sz="1100" b="0" i="0" u="none" strike="noStrike" cap="none">
              <a:solidFill>
                <a:schemeClr val="dk1"/>
              </a:solidFill>
              <a:latin typeface="Calibri"/>
              <a:ea typeface="Calibri"/>
              <a:cs typeface="Calibri"/>
              <a:sym typeface="Calibri"/>
            </a:endParaRPr>
          </a:p>
        </p:txBody>
      </p:sp>
      <p:sp>
        <p:nvSpPr>
          <p:cNvPr id="100" name="Google Shape;100;p6"/>
          <p:cNvSpPr/>
          <p:nvPr/>
        </p:nvSpPr>
        <p:spPr>
          <a:xfrm>
            <a:off x="914400" y="4178808"/>
            <a:ext cx="2971800" cy="73152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500"/>
              <a:buFont typeface="Calibri"/>
              <a:buNone/>
            </a:pPr>
            <a:r>
              <a:rPr lang="en-US" sz="1500" b="0" i="1" u="none" strike="noStrike" cap="none">
                <a:solidFill>
                  <a:srgbClr val="1E2A44"/>
                </a:solidFill>
                <a:latin typeface="Calibri"/>
                <a:ea typeface="Calibri"/>
                <a:cs typeface="Calibri"/>
                <a:sym typeface="Calibri"/>
              </a:rPr>
              <a:t>Why this kind of study, and what counts as a good finding.</a:t>
            </a:r>
            <a:endParaRPr sz="1500" b="0" i="0" u="none" strike="noStrike" cap="none">
              <a:solidFill>
                <a:schemeClr val="dk1"/>
              </a:solidFill>
              <a:latin typeface="Calibri"/>
              <a:ea typeface="Calibri"/>
              <a:cs typeface="Calibri"/>
              <a:sym typeface="Calibri"/>
            </a:endParaRPr>
          </a:p>
        </p:txBody>
      </p:sp>
      <p:sp>
        <p:nvSpPr>
          <p:cNvPr id="101" name="Google Shape;101;p6"/>
          <p:cNvSpPr/>
          <p:nvPr/>
        </p:nvSpPr>
        <p:spPr>
          <a:xfrm>
            <a:off x="914400" y="4910328"/>
            <a:ext cx="2971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1" i="0" u="none" strike="noStrike" cap="none">
                <a:solidFill>
                  <a:srgbClr val="607085"/>
                </a:solidFill>
                <a:latin typeface="Calibri"/>
                <a:ea typeface="Calibri"/>
                <a:cs typeface="Calibri"/>
                <a:sym typeface="Calibri"/>
              </a:rPr>
              <a:t>EXAMPLES</a:t>
            </a:r>
            <a:endParaRPr sz="1100" b="0" i="0" u="none" strike="noStrike" cap="none">
              <a:solidFill>
                <a:schemeClr val="dk1"/>
              </a:solidFill>
              <a:latin typeface="Calibri"/>
              <a:ea typeface="Calibri"/>
              <a:cs typeface="Calibri"/>
              <a:sym typeface="Calibri"/>
            </a:endParaRPr>
          </a:p>
        </p:txBody>
      </p:sp>
      <p:sp>
        <p:nvSpPr>
          <p:cNvPr id="102" name="Google Shape;102;p6"/>
          <p:cNvSpPr/>
          <p:nvPr/>
        </p:nvSpPr>
        <p:spPr>
          <a:xfrm>
            <a:off x="914400" y="5148072"/>
            <a:ext cx="2971800" cy="5486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1500"/>
              <a:buFont typeface="Calibri"/>
              <a:buNone/>
            </a:pPr>
            <a:r>
              <a:rPr lang="en-US" sz="1500" b="1" i="0" u="none" strike="noStrike" cap="none">
                <a:solidFill>
                  <a:srgbClr val="16233D"/>
                </a:solidFill>
                <a:latin typeface="Calibri"/>
                <a:ea typeface="Calibri"/>
                <a:cs typeface="Calibri"/>
                <a:sym typeface="Calibri"/>
              </a:rPr>
              <a:t>IPA, grounded theory, ethnography</a:t>
            </a:r>
            <a:endParaRPr sz="1500" b="0" i="0" u="none" strike="noStrike" cap="none">
              <a:solidFill>
                <a:schemeClr val="dk1"/>
              </a:solidFill>
              <a:latin typeface="Calibri"/>
              <a:ea typeface="Calibri"/>
              <a:cs typeface="Calibri"/>
              <a:sym typeface="Calibri"/>
            </a:endParaRPr>
          </a:p>
        </p:txBody>
      </p:sp>
      <p:sp>
        <p:nvSpPr>
          <p:cNvPr id="103" name="Google Shape;103;p6"/>
          <p:cNvSpPr/>
          <p:nvPr/>
        </p:nvSpPr>
        <p:spPr>
          <a:xfrm>
            <a:off x="4416552" y="1600200"/>
            <a:ext cx="3520440" cy="4160520"/>
          </a:xfrm>
          <a:prstGeom prst="roundRect">
            <a:avLst>
              <a:gd name="adj" fmla="val 2338"/>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6"/>
          <p:cNvSpPr/>
          <p:nvPr/>
        </p:nvSpPr>
        <p:spPr>
          <a:xfrm>
            <a:off x="4416552" y="1600200"/>
            <a:ext cx="3520440" cy="777240"/>
          </a:xfrm>
          <a:prstGeom prst="roundRect">
            <a:avLst>
              <a:gd name="adj" fmla="val 10588"/>
            </a:avLst>
          </a:prstGeom>
          <a:solidFill>
            <a:srgbClr val="2F6F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6"/>
          <p:cNvSpPr/>
          <p:nvPr/>
        </p:nvSpPr>
        <p:spPr>
          <a:xfrm>
            <a:off x="4690872" y="1600200"/>
            <a:ext cx="2971800" cy="7772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Method</a:t>
            </a:r>
            <a:endParaRPr sz="2100" b="0" i="0" u="none" strike="noStrike" cap="none">
              <a:solidFill>
                <a:schemeClr val="dk1"/>
              </a:solidFill>
              <a:latin typeface="Calibri"/>
              <a:ea typeface="Calibri"/>
              <a:cs typeface="Calibri"/>
              <a:sym typeface="Calibri"/>
            </a:endParaRPr>
          </a:p>
        </p:txBody>
      </p:sp>
      <p:sp>
        <p:nvSpPr>
          <p:cNvPr id="106" name="Google Shape;106;p6"/>
          <p:cNvSpPr/>
          <p:nvPr/>
        </p:nvSpPr>
        <p:spPr>
          <a:xfrm>
            <a:off x="4690872" y="2560320"/>
            <a:ext cx="2971800" cy="137160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600"/>
              <a:buFont typeface="Calibri"/>
              <a:buNone/>
            </a:pPr>
            <a:r>
              <a:rPr lang="en-US" sz="1600" b="0" i="0" u="none" strike="noStrike" cap="none">
                <a:solidFill>
                  <a:srgbClr val="1E2A44"/>
                </a:solidFill>
                <a:latin typeface="Calibri"/>
                <a:ea typeface="Calibri"/>
                <a:cs typeface="Calibri"/>
                <a:sym typeface="Calibri"/>
              </a:rPr>
              <a:t>The concrete technique for generating material in the field.</a:t>
            </a:r>
            <a:endParaRPr sz="1600" b="0" i="0" u="none" strike="noStrike" cap="none">
              <a:solidFill>
                <a:schemeClr val="dk1"/>
              </a:solidFill>
              <a:latin typeface="Calibri"/>
              <a:ea typeface="Calibri"/>
              <a:cs typeface="Calibri"/>
              <a:sym typeface="Calibri"/>
            </a:endParaRPr>
          </a:p>
        </p:txBody>
      </p:sp>
      <p:sp>
        <p:nvSpPr>
          <p:cNvPr id="107" name="Google Shape;107;p6"/>
          <p:cNvSpPr/>
          <p:nvPr/>
        </p:nvSpPr>
        <p:spPr>
          <a:xfrm>
            <a:off x="4690872" y="3931920"/>
            <a:ext cx="2971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1" i="0" u="none" strike="noStrike" cap="none">
                <a:solidFill>
                  <a:srgbClr val="607085"/>
                </a:solidFill>
                <a:latin typeface="Calibri"/>
                <a:ea typeface="Calibri"/>
                <a:cs typeface="Calibri"/>
                <a:sym typeface="Calibri"/>
              </a:rPr>
              <a:t>THE QUESTION IT ANSWERS</a:t>
            </a:r>
            <a:endParaRPr sz="1100" b="0" i="0" u="none" strike="noStrike" cap="none">
              <a:solidFill>
                <a:schemeClr val="dk1"/>
              </a:solidFill>
              <a:latin typeface="Calibri"/>
              <a:ea typeface="Calibri"/>
              <a:cs typeface="Calibri"/>
              <a:sym typeface="Calibri"/>
            </a:endParaRPr>
          </a:p>
        </p:txBody>
      </p:sp>
      <p:sp>
        <p:nvSpPr>
          <p:cNvPr id="108" name="Google Shape;108;p6"/>
          <p:cNvSpPr/>
          <p:nvPr/>
        </p:nvSpPr>
        <p:spPr>
          <a:xfrm>
            <a:off x="4690872" y="4178808"/>
            <a:ext cx="2971800" cy="73152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500"/>
              <a:buFont typeface="Calibri"/>
              <a:buNone/>
            </a:pPr>
            <a:r>
              <a:rPr lang="en-US" sz="1500" b="0" i="1" u="none" strike="noStrike" cap="none">
                <a:solidFill>
                  <a:srgbClr val="1E2A44"/>
                </a:solidFill>
                <a:latin typeface="Calibri"/>
                <a:ea typeface="Calibri"/>
                <a:cs typeface="Calibri"/>
                <a:sym typeface="Calibri"/>
              </a:rPr>
              <a:t>How you actually collect the data.</a:t>
            </a:r>
            <a:endParaRPr sz="1500" b="0" i="0" u="none" strike="noStrike" cap="none">
              <a:solidFill>
                <a:schemeClr val="dk1"/>
              </a:solidFill>
              <a:latin typeface="Calibri"/>
              <a:ea typeface="Calibri"/>
              <a:cs typeface="Calibri"/>
              <a:sym typeface="Calibri"/>
            </a:endParaRPr>
          </a:p>
        </p:txBody>
      </p:sp>
      <p:sp>
        <p:nvSpPr>
          <p:cNvPr id="109" name="Google Shape;109;p6"/>
          <p:cNvSpPr/>
          <p:nvPr/>
        </p:nvSpPr>
        <p:spPr>
          <a:xfrm>
            <a:off x="4690872" y="4910328"/>
            <a:ext cx="2971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1" i="0" u="none" strike="noStrike" cap="none">
                <a:solidFill>
                  <a:srgbClr val="607085"/>
                </a:solidFill>
                <a:latin typeface="Calibri"/>
                <a:ea typeface="Calibri"/>
                <a:cs typeface="Calibri"/>
                <a:sym typeface="Calibri"/>
              </a:rPr>
              <a:t>EXAMPLES</a:t>
            </a:r>
            <a:endParaRPr sz="1100" b="0" i="0" u="none" strike="noStrike" cap="none">
              <a:solidFill>
                <a:schemeClr val="dk1"/>
              </a:solidFill>
              <a:latin typeface="Calibri"/>
              <a:ea typeface="Calibri"/>
              <a:cs typeface="Calibri"/>
              <a:sym typeface="Calibri"/>
            </a:endParaRPr>
          </a:p>
        </p:txBody>
      </p:sp>
      <p:sp>
        <p:nvSpPr>
          <p:cNvPr id="110" name="Google Shape;110;p6"/>
          <p:cNvSpPr/>
          <p:nvPr/>
        </p:nvSpPr>
        <p:spPr>
          <a:xfrm>
            <a:off x="4690872" y="5148072"/>
            <a:ext cx="2971800" cy="5486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F6F6E"/>
              </a:buClr>
              <a:buSzPts val="1500"/>
              <a:buFont typeface="Calibri"/>
              <a:buNone/>
            </a:pPr>
            <a:r>
              <a:rPr lang="en-US" sz="1500" b="1" i="0" u="none" strike="noStrike" cap="none">
                <a:solidFill>
                  <a:srgbClr val="2F6F6E"/>
                </a:solidFill>
                <a:latin typeface="Calibri"/>
                <a:ea typeface="Calibri"/>
                <a:cs typeface="Calibri"/>
                <a:sym typeface="Calibri"/>
              </a:rPr>
              <a:t>Interview, observation, documents</a:t>
            </a:r>
            <a:endParaRPr sz="1500" b="0" i="0" u="none" strike="noStrike" cap="none">
              <a:solidFill>
                <a:schemeClr val="dk1"/>
              </a:solidFill>
              <a:latin typeface="Calibri"/>
              <a:ea typeface="Calibri"/>
              <a:cs typeface="Calibri"/>
              <a:sym typeface="Calibri"/>
            </a:endParaRPr>
          </a:p>
        </p:txBody>
      </p:sp>
      <p:sp>
        <p:nvSpPr>
          <p:cNvPr id="111" name="Google Shape;111;p6"/>
          <p:cNvSpPr/>
          <p:nvPr/>
        </p:nvSpPr>
        <p:spPr>
          <a:xfrm>
            <a:off x="8193024" y="1600200"/>
            <a:ext cx="3520440" cy="4160520"/>
          </a:xfrm>
          <a:prstGeom prst="roundRect">
            <a:avLst>
              <a:gd name="adj" fmla="val 2338"/>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6"/>
          <p:cNvSpPr/>
          <p:nvPr/>
        </p:nvSpPr>
        <p:spPr>
          <a:xfrm>
            <a:off x="8193024" y="1600200"/>
            <a:ext cx="3520440" cy="777240"/>
          </a:xfrm>
          <a:prstGeom prst="roundRect">
            <a:avLst>
              <a:gd name="adj" fmla="val 10588"/>
            </a:avLst>
          </a:prstGeom>
          <a:solidFill>
            <a:srgbClr val="9C5A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6"/>
          <p:cNvSpPr/>
          <p:nvPr/>
        </p:nvSpPr>
        <p:spPr>
          <a:xfrm>
            <a:off x="8467344" y="1600200"/>
            <a:ext cx="2971800" cy="7772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Analysis</a:t>
            </a:r>
            <a:endParaRPr sz="2100" b="0" i="0" u="none" strike="noStrike" cap="none">
              <a:solidFill>
                <a:schemeClr val="dk1"/>
              </a:solidFill>
              <a:latin typeface="Calibri"/>
              <a:ea typeface="Calibri"/>
              <a:cs typeface="Calibri"/>
              <a:sym typeface="Calibri"/>
            </a:endParaRPr>
          </a:p>
        </p:txBody>
      </p:sp>
      <p:sp>
        <p:nvSpPr>
          <p:cNvPr id="114" name="Google Shape;114;p6"/>
          <p:cNvSpPr/>
          <p:nvPr/>
        </p:nvSpPr>
        <p:spPr>
          <a:xfrm>
            <a:off x="8467344" y="2560320"/>
            <a:ext cx="2971800" cy="137160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600"/>
              <a:buFont typeface="Calibri"/>
              <a:buNone/>
            </a:pPr>
            <a:r>
              <a:rPr lang="en-US" sz="1600" b="0" i="0" u="none" strike="noStrike" cap="none">
                <a:solidFill>
                  <a:srgbClr val="1E2A44"/>
                </a:solidFill>
                <a:latin typeface="Calibri"/>
                <a:ea typeface="Calibri"/>
                <a:cs typeface="Calibri"/>
                <a:sym typeface="Calibri"/>
              </a:rPr>
              <a:t>The procedure for moving from raw material to interpretation and claim.</a:t>
            </a:r>
            <a:endParaRPr sz="1600" b="0" i="0" u="none" strike="noStrike" cap="none">
              <a:solidFill>
                <a:schemeClr val="dk1"/>
              </a:solidFill>
              <a:latin typeface="Calibri"/>
              <a:ea typeface="Calibri"/>
              <a:cs typeface="Calibri"/>
              <a:sym typeface="Calibri"/>
            </a:endParaRPr>
          </a:p>
        </p:txBody>
      </p:sp>
      <p:sp>
        <p:nvSpPr>
          <p:cNvPr id="115" name="Google Shape;115;p6"/>
          <p:cNvSpPr/>
          <p:nvPr/>
        </p:nvSpPr>
        <p:spPr>
          <a:xfrm>
            <a:off x="8467344" y="3931920"/>
            <a:ext cx="2971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1" i="0" u="none" strike="noStrike" cap="none">
                <a:solidFill>
                  <a:srgbClr val="607085"/>
                </a:solidFill>
                <a:latin typeface="Calibri"/>
                <a:ea typeface="Calibri"/>
                <a:cs typeface="Calibri"/>
                <a:sym typeface="Calibri"/>
              </a:rPr>
              <a:t>THE QUESTION IT ANSWERS</a:t>
            </a:r>
            <a:endParaRPr sz="1100" b="0" i="0" u="none" strike="noStrike" cap="none">
              <a:solidFill>
                <a:schemeClr val="dk1"/>
              </a:solidFill>
              <a:latin typeface="Calibri"/>
              <a:ea typeface="Calibri"/>
              <a:cs typeface="Calibri"/>
              <a:sym typeface="Calibri"/>
            </a:endParaRPr>
          </a:p>
        </p:txBody>
      </p:sp>
      <p:sp>
        <p:nvSpPr>
          <p:cNvPr id="116" name="Google Shape;116;p6"/>
          <p:cNvSpPr/>
          <p:nvPr/>
        </p:nvSpPr>
        <p:spPr>
          <a:xfrm>
            <a:off x="8467344" y="4178808"/>
            <a:ext cx="2971800" cy="73152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500"/>
              <a:buFont typeface="Calibri"/>
              <a:buNone/>
            </a:pPr>
            <a:r>
              <a:rPr lang="en-US" sz="1500" b="0" i="1" u="none" strike="noStrike" cap="none">
                <a:solidFill>
                  <a:srgbClr val="1E2A44"/>
                </a:solidFill>
                <a:latin typeface="Calibri"/>
                <a:ea typeface="Calibri"/>
                <a:cs typeface="Calibri"/>
                <a:sym typeface="Calibri"/>
              </a:rPr>
              <a:t>How meaning is produced and warranted.</a:t>
            </a:r>
            <a:endParaRPr sz="1500" b="0" i="0" u="none" strike="noStrike" cap="none">
              <a:solidFill>
                <a:schemeClr val="dk1"/>
              </a:solidFill>
              <a:latin typeface="Calibri"/>
              <a:ea typeface="Calibri"/>
              <a:cs typeface="Calibri"/>
              <a:sym typeface="Calibri"/>
            </a:endParaRPr>
          </a:p>
        </p:txBody>
      </p:sp>
      <p:sp>
        <p:nvSpPr>
          <p:cNvPr id="117" name="Google Shape;117;p6"/>
          <p:cNvSpPr/>
          <p:nvPr/>
        </p:nvSpPr>
        <p:spPr>
          <a:xfrm>
            <a:off x="8467344" y="4910328"/>
            <a:ext cx="2971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1" i="0" u="none" strike="noStrike" cap="none">
                <a:solidFill>
                  <a:srgbClr val="607085"/>
                </a:solidFill>
                <a:latin typeface="Calibri"/>
                <a:ea typeface="Calibri"/>
                <a:cs typeface="Calibri"/>
                <a:sym typeface="Calibri"/>
              </a:rPr>
              <a:t>EXAMPLES</a:t>
            </a:r>
            <a:endParaRPr sz="1100" b="0" i="0" u="none" strike="noStrike" cap="none">
              <a:solidFill>
                <a:schemeClr val="dk1"/>
              </a:solidFill>
              <a:latin typeface="Calibri"/>
              <a:ea typeface="Calibri"/>
              <a:cs typeface="Calibri"/>
              <a:sym typeface="Calibri"/>
            </a:endParaRPr>
          </a:p>
        </p:txBody>
      </p:sp>
      <p:sp>
        <p:nvSpPr>
          <p:cNvPr id="118" name="Google Shape;118;p6"/>
          <p:cNvSpPr/>
          <p:nvPr/>
        </p:nvSpPr>
        <p:spPr>
          <a:xfrm>
            <a:off x="8467344" y="5148072"/>
            <a:ext cx="2971800" cy="5486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9C5A3C"/>
              </a:buClr>
              <a:buSzPts val="1500"/>
              <a:buFont typeface="Calibri"/>
              <a:buNone/>
            </a:pPr>
            <a:r>
              <a:rPr lang="en-US" sz="1500" b="1" i="0" u="none" strike="noStrike" cap="none">
                <a:solidFill>
                  <a:srgbClr val="9C5A3C"/>
                </a:solidFill>
                <a:latin typeface="Calibri"/>
                <a:ea typeface="Calibri"/>
                <a:cs typeface="Calibri"/>
                <a:sym typeface="Calibri"/>
              </a:rPr>
              <a:t>Thematic, framework, GT coding</a:t>
            </a:r>
            <a:endParaRPr sz="1500" b="0" i="0" u="none" strike="noStrike" cap="none">
              <a:solidFill>
                <a:schemeClr val="dk1"/>
              </a:solidFill>
              <a:latin typeface="Calibri"/>
              <a:ea typeface="Calibri"/>
              <a:cs typeface="Calibri"/>
              <a:sym typeface="Calibri"/>
            </a:endParaRPr>
          </a:p>
        </p:txBody>
      </p:sp>
      <p:sp>
        <p:nvSpPr>
          <p:cNvPr id="119" name="Google Shape;119;p6"/>
          <p:cNvSpPr/>
          <p:nvPr/>
        </p:nvSpPr>
        <p:spPr>
          <a:xfrm>
            <a:off x="640080" y="5897880"/>
            <a:ext cx="1088136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607085"/>
              </a:buClr>
              <a:buSzPts val="1500"/>
              <a:buFont typeface="Calibri"/>
              <a:buNone/>
            </a:pPr>
            <a:r>
              <a:rPr lang="en-US" sz="1500" b="0" i="1" u="none" strike="noStrike" cap="none">
                <a:solidFill>
                  <a:srgbClr val="607085"/>
                </a:solidFill>
                <a:latin typeface="Calibri"/>
                <a:ea typeface="Calibri"/>
                <a:cs typeface="Calibri"/>
                <a:sym typeface="Calibri"/>
              </a:rPr>
              <a:t>Keep these three in view all day. Most thesis trouble starts when they are confused or quietly swapped.</a:t>
            </a:r>
            <a:endParaRPr sz="1500" b="0" i="0" u="none" strike="noStrike" cap="none">
              <a:solidFill>
                <a:schemeClr val="dk1"/>
              </a:solidFill>
              <a:latin typeface="Calibri"/>
              <a:ea typeface="Calibri"/>
              <a:cs typeface="Calibri"/>
              <a:sym typeface="Calibri"/>
            </a:endParaRPr>
          </a:p>
        </p:txBody>
      </p:sp>
      <p:sp>
        <p:nvSpPr>
          <p:cNvPr id="120" name="Google Shape;120;p6"/>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21" name="Google Shape;121;p6"/>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3</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26"/>
        <p:cNvGrpSpPr/>
        <p:nvPr/>
      </p:nvGrpSpPr>
      <p:grpSpPr>
        <a:xfrm>
          <a:off x="0" y="0"/>
          <a:ext cx="0" cy="0"/>
          <a:chOff x="0" y="0"/>
          <a:chExt cx="0" cy="0"/>
        </a:xfrm>
      </p:grpSpPr>
      <p:sp>
        <p:nvSpPr>
          <p:cNvPr id="127" name="Google Shape;127;p7"/>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7"/>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PLAN</a:t>
            </a:r>
            <a:endParaRPr sz="1400" b="0" i="0" u="none" strike="noStrike" cap="none">
              <a:solidFill>
                <a:schemeClr val="dk1"/>
              </a:solidFill>
              <a:latin typeface="Calibri"/>
              <a:ea typeface="Calibri"/>
              <a:cs typeface="Calibri"/>
              <a:sym typeface="Calibri"/>
            </a:endParaRPr>
          </a:p>
        </p:txBody>
      </p:sp>
      <p:sp>
        <p:nvSpPr>
          <p:cNvPr id="129" name="Google Shape;129;p7"/>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dirty="0">
                <a:solidFill>
                  <a:srgbClr val="16233D"/>
                </a:solidFill>
                <a:latin typeface="Cambria"/>
                <a:ea typeface="Cambria"/>
                <a:cs typeface="Cambria"/>
                <a:sym typeface="Cambria"/>
              </a:rPr>
              <a:t>TODAY </a:t>
            </a:r>
            <a:r>
              <a:rPr lang="en-US" sz="3000" b="1" i="0" u="none" strike="noStrike" cap="none" dirty="0">
                <a:solidFill>
                  <a:srgbClr val="16233D"/>
                </a:solidFill>
                <a:latin typeface="Cambria"/>
                <a:ea typeface="Cambria"/>
                <a:cs typeface="Cambria"/>
                <a:sym typeface="Cambria"/>
              </a:rPr>
              <a:t>at a glance</a:t>
            </a:r>
            <a:endParaRPr sz="3000" b="0" i="0" u="none" strike="noStrike" cap="none" dirty="0">
              <a:solidFill>
                <a:schemeClr val="dk1"/>
              </a:solidFill>
              <a:latin typeface="Calibri"/>
              <a:ea typeface="Calibri"/>
              <a:cs typeface="Calibri"/>
              <a:sym typeface="Calibri"/>
            </a:endParaRPr>
          </a:p>
        </p:txBody>
      </p:sp>
      <p:sp>
        <p:nvSpPr>
          <p:cNvPr id="131" name="Google Shape;131;p7"/>
          <p:cNvSpPr/>
          <p:nvPr/>
        </p:nvSpPr>
        <p:spPr>
          <a:xfrm>
            <a:off x="841248" y="1664208"/>
            <a:ext cx="411480" cy="41148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7"/>
          <p:cNvSpPr/>
          <p:nvPr/>
        </p:nvSpPr>
        <p:spPr>
          <a:xfrm>
            <a:off x="841248" y="1664208"/>
            <a:ext cx="411480" cy="41148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700"/>
              <a:buFont typeface="Cambria"/>
              <a:buNone/>
            </a:pPr>
            <a:r>
              <a:rPr lang="en-US" sz="1700" b="1" i="0" u="none" strike="noStrike" cap="none">
                <a:solidFill>
                  <a:srgbClr val="FFFFFF"/>
                </a:solidFill>
                <a:latin typeface="Cambria"/>
                <a:ea typeface="Cambria"/>
                <a:cs typeface="Cambria"/>
                <a:sym typeface="Cambria"/>
              </a:rPr>
              <a:t>1</a:t>
            </a:r>
            <a:endParaRPr sz="1700" b="0" i="0" u="none" strike="noStrike" cap="none">
              <a:solidFill>
                <a:schemeClr val="dk1"/>
              </a:solidFill>
              <a:latin typeface="Calibri"/>
              <a:ea typeface="Calibri"/>
              <a:cs typeface="Calibri"/>
              <a:sym typeface="Calibri"/>
            </a:endParaRPr>
          </a:p>
        </p:txBody>
      </p:sp>
      <p:sp>
        <p:nvSpPr>
          <p:cNvPr id="133" name="Google Shape;133;p7"/>
          <p:cNvSpPr/>
          <p:nvPr/>
        </p:nvSpPr>
        <p:spPr>
          <a:xfrm>
            <a:off x="1463040" y="1554480"/>
            <a:ext cx="4297680" cy="60350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dirty="0">
                <a:solidFill>
                  <a:srgbClr val="16233D"/>
                </a:solidFill>
                <a:latin typeface="Cambria"/>
                <a:ea typeface="Cambria"/>
                <a:cs typeface="Cambria"/>
                <a:sym typeface="Cambria"/>
              </a:rPr>
              <a:t>Foundations and phenomenology</a:t>
            </a:r>
            <a:endParaRPr sz="1700" b="0" i="0" u="none" strike="noStrike" cap="none" dirty="0">
              <a:solidFill>
                <a:schemeClr val="dk1"/>
              </a:solidFill>
              <a:latin typeface="Calibri"/>
              <a:ea typeface="Calibri"/>
              <a:cs typeface="Calibri"/>
              <a:sym typeface="Calibri"/>
            </a:endParaRPr>
          </a:p>
        </p:txBody>
      </p:sp>
      <p:sp>
        <p:nvSpPr>
          <p:cNvPr id="137" name="Google Shape;137;p7"/>
          <p:cNvSpPr/>
          <p:nvPr/>
        </p:nvSpPr>
        <p:spPr>
          <a:xfrm>
            <a:off x="841248" y="2377440"/>
            <a:ext cx="411480" cy="41148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7"/>
          <p:cNvSpPr/>
          <p:nvPr/>
        </p:nvSpPr>
        <p:spPr>
          <a:xfrm>
            <a:off x="841248" y="2377440"/>
            <a:ext cx="411480" cy="41148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700"/>
              <a:buFont typeface="Cambria"/>
              <a:buNone/>
            </a:pPr>
            <a:r>
              <a:rPr lang="en-US" sz="1700" b="1" i="0" u="none" strike="noStrike" cap="none">
                <a:solidFill>
                  <a:srgbClr val="FFFFFF"/>
                </a:solidFill>
                <a:latin typeface="Cambria"/>
                <a:ea typeface="Cambria"/>
                <a:cs typeface="Cambria"/>
                <a:sym typeface="Cambria"/>
              </a:rPr>
              <a:t>2</a:t>
            </a:r>
            <a:endParaRPr sz="1700" b="0" i="0" u="none" strike="noStrike" cap="none">
              <a:solidFill>
                <a:schemeClr val="dk1"/>
              </a:solidFill>
              <a:latin typeface="Calibri"/>
              <a:ea typeface="Calibri"/>
              <a:cs typeface="Calibri"/>
              <a:sym typeface="Calibri"/>
            </a:endParaRPr>
          </a:p>
        </p:txBody>
      </p:sp>
      <p:sp>
        <p:nvSpPr>
          <p:cNvPr id="139" name="Google Shape;139;p7"/>
          <p:cNvSpPr/>
          <p:nvPr/>
        </p:nvSpPr>
        <p:spPr>
          <a:xfrm>
            <a:off x="1463040" y="2325260"/>
            <a:ext cx="4297680" cy="60350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Interpretative phenomenological analysis</a:t>
            </a:r>
            <a:endParaRPr sz="1700" b="0" i="0" u="none" strike="noStrike" cap="none">
              <a:solidFill>
                <a:schemeClr val="dk1"/>
              </a:solidFill>
              <a:latin typeface="Calibri"/>
              <a:ea typeface="Calibri"/>
              <a:cs typeface="Calibri"/>
              <a:sym typeface="Calibri"/>
            </a:endParaRPr>
          </a:p>
        </p:txBody>
      </p:sp>
      <p:sp>
        <p:nvSpPr>
          <p:cNvPr id="148" name="Google Shape;148;p7"/>
          <p:cNvSpPr/>
          <p:nvPr/>
        </p:nvSpPr>
        <p:spPr>
          <a:xfrm>
            <a:off x="841248" y="3803904"/>
            <a:ext cx="411480" cy="41148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7"/>
          <p:cNvSpPr/>
          <p:nvPr/>
        </p:nvSpPr>
        <p:spPr>
          <a:xfrm>
            <a:off x="841248" y="3803904"/>
            <a:ext cx="411480" cy="41148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700"/>
              <a:buFont typeface="Cambria"/>
              <a:buNone/>
            </a:pPr>
            <a:r>
              <a:rPr lang="en-US" sz="1700" b="1" i="0" u="none" strike="noStrike" cap="none">
                <a:solidFill>
                  <a:srgbClr val="FFFFFF"/>
                </a:solidFill>
                <a:latin typeface="Cambria"/>
                <a:ea typeface="Cambria"/>
                <a:cs typeface="Cambria"/>
                <a:sym typeface="Cambria"/>
              </a:rPr>
              <a:t>3</a:t>
            </a:r>
            <a:endParaRPr sz="1700" b="0" i="0" u="none" strike="noStrike" cap="none">
              <a:solidFill>
                <a:schemeClr val="dk1"/>
              </a:solidFill>
              <a:latin typeface="Calibri"/>
              <a:ea typeface="Calibri"/>
              <a:cs typeface="Calibri"/>
              <a:sym typeface="Calibri"/>
            </a:endParaRPr>
          </a:p>
        </p:txBody>
      </p:sp>
      <p:sp>
        <p:nvSpPr>
          <p:cNvPr id="150" name="Google Shape;150;p7"/>
          <p:cNvSpPr/>
          <p:nvPr/>
        </p:nvSpPr>
        <p:spPr>
          <a:xfrm>
            <a:off x="1463040" y="3038492"/>
            <a:ext cx="4297680" cy="60350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dirty="0">
                <a:solidFill>
                  <a:srgbClr val="16233D"/>
                </a:solidFill>
                <a:latin typeface="Cambria"/>
                <a:ea typeface="Cambria"/>
                <a:cs typeface="Cambria"/>
                <a:sym typeface="Cambria"/>
              </a:rPr>
              <a:t>Grounded theory and </a:t>
            </a:r>
            <a:r>
              <a:rPr lang="en-US" sz="1700" b="1" i="0" u="none" strike="noStrike" cap="none" dirty="0" err="1">
                <a:solidFill>
                  <a:srgbClr val="16233D"/>
                </a:solidFill>
                <a:latin typeface="Cambria"/>
                <a:ea typeface="Cambria"/>
                <a:cs typeface="Cambria"/>
                <a:sym typeface="Cambria"/>
              </a:rPr>
              <a:t>netnography</a:t>
            </a:r>
            <a:endParaRPr sz="1700" b="0" i="0" u="none" strike="noStrike" cap="none" dirty="0">
              <a:solidFill>
                <a:schemeClr val="dk1"/>
              </a:solidFill>
              <a:latin typeface="Calibri"/>
              <a:ea typeface="Calibri"/>
              <a:cs typeface="Calibri"/>
              <a:sym typeface="Calibri"/>
            </a:endParaRPr>
          </a:p>
        </p:txBody>
      </p:sp>
      <p:sp>
        <p:nvSpPr>
          <p:cNvPr id="154" name="Google Shape;154;p7"/>
          <p:cNvSpPr/>
          <p:nvPr/>
        </p:nvSpPr>
        <p:spPr>
          <a:xfrm>
            <a:off x="841248" y="4517136"/>
            <a:ext cx="411480" cy="41148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7"/>
          <p:cNvSpPr/>
          <p:nvPr/>
        </p:nvSpPr>
        <p:spPr>
          <a:xfrm>
            <a:off x="841248" y="4517136"/>
            <a:ext cx="411480" cy="41148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700"/>
              <a:buFont typeface="Cambria"/>
              <a:buNone/>
            </a:pPr>
            <a:r>
              <a:rPr lang="en-US" sz="1700" b="1" i="0" u="none" strike="noStrike" cap="none">
                <a:solidFill>
                  <a:srgbClr val="FFFFFF"/>
                </a:solidFill>
                <a:latin typeface="Cambria"/>
                <a:ea typeface="Cambria"/>
                <a:cs typeface="Cambria"/>
                <a:sym typeface="Cambria"/>
              </a:rPr>
              <a:t>4</a:t>
            </a:r>
            <a:endParaRPr sz="1700" b="0" i="0" u="none" strike="noStrike" cap="none">
              <a:solidFill>
                <a:schemeClr val="dk1"/>
              </a:solidFill>
              <a:latin typeface="Calibri"/>
              <a:ea typeface="Calibri"/>
              <a:cs typeface="Calibri"/>
              <a:sym typeface="Calibri"/>
            </a:endParaRPr>
          </a:p>
        </p:txBody>
      </p:sp>
      <p:sp>
        <p:nvSpPr>
          <p:cNvPr id="156" name="Google Shape;156;p7"/>
          <p:cNvSpPr/>
          <p:nvPr/>
        </p:nvSpPr>
        <p:spPr>
          <a:xfrm>
            <a:off x="1463040" y="3762756"/>
            <a:ext cx="4297680" cy="60350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dirty="0">
                <a:solidFill>
                  <a:srgbClr val="16233D"/>
                </a:solidFill>
                <a:latin typeface="Cambria"/>
                <a:ea typeface="Cambria"/>
                <a:cs typeface="Cambria"/>
                <a:sym typeface="Cambria"/>
              </a:rPr>
              <a:t>Further methodologies</a:t>
            </a:r>
            <a:endParaRPr sz="1700" b="0" i="0" u="none" strike="noStrike" cap="none" dirty="0">
              <a:solidFill>
                <a:schemeClr val="dk1"/>
              </a:solidFill>
              <a:latin typeface="Calibri"/>
              <a:ea typeface="Calibri"/>
              <a:cs typeface="Calibri"/>
              <a:sym typeface="Calibri"/>
            </a:endParaRPr>
          </a:p>
        </p:txBody>
      </p:sp>
      <p:sp>
        <p:nvSpPr>
          <p:cNvPr id="160" name="Google Shape;160;p7"/>
          <p:cNvSpPr/>
          <p:nvPr/>
        </p:nvSpPr>
        <p:spPr>
          <a:xfrm>
            <a:off x="841248" y="5230368"/>
            <a:ext cx="411480" cy="41148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7"/>
          <p:cNvSpPr/>
          <p:nvPr/>
        </p:nvSpPr>
        <p:spPr>
          <a:xfrm>
            <a:off x="841248" y="5230368"/>
            <a:ext cx="411480" cy="41148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700"/>
              <a:buFont typeface="Cambria"/>
              <a:buNone/>
            </a:pPr>
            <a:r>
              <a:rPr lang="en-US" sz="1700" b="1" i="0" u="none" strike="noStrike" cap="none">
                <a:solidFill>
                  <a:srgbClr val="FFFFFF"/>
                </a:solidFill>
                <a:latin typeface="Cambria"/>
                <a:ea typeface="Cambria"/>
                <a:cs typeface="Cambria"/>
                <a:sym typeface="Cambria"/>
              </a:rPr>
              <a:t>5</a:t>
            </a:r>
            <a:endParaRPr sz="1700" b="0" i="0" u="none" strike="noStrike" cap="none">
              <a:solidFill>
                <a:schemeClr val="dk1"/>
              </a:solidFill>
              <a:latin typeface="Calibri"/>
              <a:ea typeface="Calibri"/>
              <a:cs typeface="Calibri"/>
              <a:sym typeface="Calibri"/>
            </a:endParaRPr>
          </a:p>
        </p:txBody>
      </p:sp>
      <p:sp>
        <p:nvSpPr>
          <p:cNvPr id="162" name="Google Shape;162;p7"/>
          <p:cNvSpPr/>
          <p:nvPr/>
        </p:nvSpPr>
        <p:spPr>
          <a:xfrm>
            <a:off x="1463040" y="4470221"/>
            <a:ext cx="4297680" cy="60350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dirty="0">
                <a:solidFill>
                  <a:srgbClr val="16233D"/>
                </a:solidFill>
                <a:latin typeface="Cambria"/>
                <a:ea typeface="Cambria"/>
                <a:cs typeface="Cambria"/>
                <a:sym typeface="Cambria"/>
              </a:rPr>
              <a:t>Analysis methods and alignment</a:t>
            </a:r>
            <a:endParaRPr sz="1700" b="0" i="0" u="none" strike="noStrike" cap="none" dirty="0">
              <a:solidFill>
                <a:schemeClr val="dk1"/>
              </a:solidFill>
              <a:latin typeface="Calibri"/>
              <a:ea typeface="Calibri"/>
              <a:cs typeface="Calibri"/>
              <a:sym typeface="Calibri"/>
            </a:endParaRPr>
          </a:p>
        </p:txBody>
      </p:sp>
      <p:sp>
        <p:nvSpPr>
          <p:cNvPr id="165" name="Google Shape;165;p7"/>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66" name="Google Shape;166;p7"/>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4</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6233D"/>
        </a:solidFill>
        <a:effectLst/>
      </p:bgPr>
    </p:bg>
    <p:spTree>
      <p:nvGrpSpPr>
        <p:cNvPr id="1" name="Shape 171"/>
        <p:cNvGrpSpPr/>
        <p:nvPr/>
      </p:nvGrpSpPr>
      <p:grpSpPr>
        <a:xfrm>
          <a:off x="0" y="0"/>
          <a:ext cx="0" cy="0"/>
          <a:chOff x="0" y="0"/>
          <a:chExt cx="0" cy="0"/>
        </a:xfrm>
      </p:grpSpPr>
      <p:sp>
        <p:nvSpPr>
          <p:cNvPr id="172" name="Google Shape;172;p8"/>
          <p:cNvSpPr/>
          <p:nvPr/>
        </p:nvSpPr>
        <p:spPr>
          <a:xfrm>
            <a:off x="822960" y="1920240"/>
            <a:ext cx="100584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600"/>
              <a:buFont typeface="Calibri"/>
              <a:buNone/>
            </a:pPr>
            <a:r>
              <a:rPr lang="en-US" sz="1600" b="1" i="0" u="none" strike="noStrike" cap="none">
                <a:solidFill>
                  <a:srgbClr val="C9A24B"/>
                </a:solidFill>
                <a:latin typeface="Calibri"/>
                <a:ea typeface="Calibri"/>
                <a:cs typeface="Calibri"/>
                <a:sym typeface="Calibri"/>
              </a:rPr>
              <a:t>PART 1</a:t>
            </a:r>
            <a:endParaRPr sz="1600" b="0" i="0" u="none" strike="noStrike" cap="none">
              <a:solidFill>
                <a:schemeClr val="dk1"/>
              </a:solidFill>
              <a:latin typeface="Calibri"/>
              <a:ea typeface="Calibri"/>
              <a:cs typeface="Calibri"/>
              <a:sym typeface="Calibri"/>
            </a:endParaRPr>
          </a:p>
        </p:txBody>
      </p:sp>
      <p:sp>
        <p:nvSpPr>
          <p:cNvPr id="173" name="Google Shape;173;p8"/>
          <p:cNvSpPr/>
          <p:nvPr/>
        </p:nvSpPr>
        <p:spPr>
          <a:xfrm>
            <a:off x="822960" y="2331720"/>
            <a:ext cx="10607040" cy="18288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Foundations</a:t>
            </a:r>
            <a:endParaRPr sz="4000" b="0" i="0" u="none" strike="noStrike" cap="none">
              <a:solidFill>
                <a:schemeClr val="dk1"/>
              </a:solidFill>
              <a:latin typeface="Calibri"/>
              <a:ea typeface="Calibri"/>
              <a:cs typeface="Calibri"/>
              <a:sym typeface="Calibri"/>
            </a:endParaRPr>
          </a:p>
        </p:txBody>
      </p:sp>
      <p:sp>
        <p:nvSpPr>
          <p:cNvPr id="174" name="Google Shape;174;p8"/>
          <p:cNvSpPr/>
          <p:nvPr/>
        </p:nvSpPr>
        <p:spPr>
          <a:xfrm>
            <a:off x="841248" y="4160520"/>
            <a:ext cx="9875520" cy="128016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C8D2E4"/>
              </a:buClr>
              <a:buSzPts val="1900"/>
              <a:buFont typeface="Calibri"/>
              <a:buNone/>
            </a:pPr>
            <a:r>
              <a:rPr lang="en-US" sz="1900" b="0" i="0" u="none" strike="noStrike" cap="none">
                <a:solidFill>
                  <a:srgbClr val="C8D2E4"/>
                </a:solidFill>
                <a:latin typeface="Calibri"/>
                <a:ea typeface="Calibri"/>
                <a:cs typeface="Calibri"/>
                <a:sym typeface="Calibri"/>
              </a:rPr>
              <a:t>What makes an approach qualitative, and the alignment chain that holds a study together from philosophy to analysis.</a:t>
            </a:r>
            <a:endParaRPr sz="1900" b="0" i="0" u="none" strike="noStrike" cap="none">
              <a:solidFill>
                <a:schemeClr val="dk1"/>
              </a:solidFill>
              <a:latin typeface="Calibri"/>
              <a:ea typeface="Calibri"/>
              <a:cs typeface="Calibri"/>
              <a:sym typeface="Calibri"/>
            </a:endParaRPr>
          </a:p>
        </p:txBody>
      </p:sp>
      <p:sp>
        <p:nvSpPr>
          <p:cNvPr id="175" name="Google Shape;175;p8"/>
          <p:cNvSpPr/>
          <p:nvPr/>
        </p:nvSpPr>
        <p:spPr>
          <a:xfrm>
            <a:off x="868680"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8"/>
          <p:cNvSpPr/>
          <p:nvPr/>
        </p:nvSpPr>
        <p:spPr>
          <a:xfrm>
            <a:off x="1170432"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8"/>
          <p:cNvSpPr/>
          <p:nvPr/>
        </p:nvSpPr>
        <p:spPr>
          <a:xfrm>
            <a:off x="1472184"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2"/>
        <p:cNvGrpSpPr/>
        <p:nvPr/>
      </p:nvGrpSpPr>
      <p:grpSpPr>
        <a:xfrm>
          <a:off x="0" y="0"/>
          <a:ext cx="0" cy="0"/>
          <a:chOff x="0" y="0"/>
          <a:chExt cx="0" cy="0"/>
        </a:xfrm>
      </p:grpSpPr>
      <p:sp>
        <p:nvSpPr>
          <p:cNvPr id="183" name="Google Shape;183;p9"/>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9"/>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FIRST PRINCIPLES</a:t>
            </a:r>
            <a:endParaRPr sz="1400" b="0" i="0" u="none" strike="noStrike" cap="none">
              <a:solidFill>
                <a:schemeClr val="dk1"/>
              </a:solidFill>
              <a:latin typeface="Calibri"/>
              <a:ea typeface="Calibri"/>
              <a:cs typeface="Calibri"/>
              <a:sym typeface="Calibri"/>
            </a:endParaRPr>
          </a:p>
        </p:txBody>
      </p:sp>
      <p:sp>
        <p:nvSpPr>
          <p:cNvPr id="185" name="Google Shape;185;p9"/>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What makes qualitative research qualitative</a:t>
            </a:r>
            <a:endParaRPr sz="3000" b="0" i="0" u="none" strike="noStrike" cap="none">
              <a:solidFill>
                <a:schemeClr val="dk1"/>
              </a:solidFill>
              <a:latin typeface="Calibri"/>
              <a:ea typeface="Calibri"/>
              <a:cs typeface="Calibri"/>
              <a:sym typeface="Calibri"/>
            </a:endParaRPr>
          </a:p>
        </p:txBody>
      </p:sp>
      <p:sp>
        <p:nvSpPr>
          <p:cNvPr id="186" name="Google Shape;186;p9"/>
          <p:cNvSpPr/>
          <p:nvPr/>
        </p:nvSpPr>
        <p:spPr>
          <a:xfrm>
            <a:off x="640080" y="1600200"/>
            <a:ext cx="3456432" cy="1874520"/>
          </a:xfrm>
          <a:prstGeom prst="roundRect">
            <a:avLst>
              <a:gd name="adj" fmla="val 4390"/>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9"/>
          <p:cNvSpPr/>
          <p:nvPr/>
        </p:nvSpPr>
        <p:spPr>
          <a:xfrm>
            <a:off x="914400" y="1911096"/>
            <a:ext cx="146304" cy="14630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9"/>
          <p:cNvSpPr/>
          <p:nvPr/>
        </p:nvSpPr>
        <p:spPr>
          <a:xfrm>
            <a:off x="1152144" y="1764792"/>
            <a:ext cx="2770632" cy="502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Meaning over measurement</a:t>
            </a:r>
            <a:endParaRPr sz="1650" b="0" i="0" u="none" strike="noStrike" cap="none">
              <a:solidFill>
                <a:schemeClr val="dk1"/>
              </a:solidFill>
              <a:latin typeface="Calibri"/>
              <a:ea typeface="Calibri"/>
              <a:cs typeface="Calibri"/>
              <a:sym typeface="Calibri"/>
            </a:endParaRPr>
          </a:p>
        </p:txBody>
      </p:sp>
      <p:sp>
        <p:nvSpPr>
          <p:cNvPr id="189" name="Google Shape;189;p9"/>
          <p:cNvSpPr/>
          <p:nvPr/>
        </p:nvSpPr>
        <p:spPr>
          <a:xfrm>
            <a:off x="914400" y="2313432"/>
            <a:ext cx="2953512" cy="105156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The aim is to understand how people interpret, experience and account for their worlds, not to quantify how often something occurs.</a:t>
            </a:r>
            <a:endParaRPr sz="1350" b="0" i="0" u="none" strike="noStrike" cap="none">
              <a:solidFill>
                <a:schemeClr val="dk1"/>
              </a:solidFill>
              <a:latin typeface="Calibri"/>
              <a:ea typeface="Calibri"/>
              <a:cs typeface="Calibri"/>
              <a:sym typeface="Calibri"/>
            </a:endParaRPr>
          </a:p>
        </p:txBody>
      </p:sp>
      <p:sp>
        <p:nvSpPr>
          <p:cNvPr id="190" name="Google Shape;190;p9"/>
          <p:cNvSpPr/>
          <p:nvPr/>
        </p:nvSpPr>
        <p:spPr>
          <a:xfrm>
            <a:off x="4352544" y="1600200"/>
            <a:ext cx="3456432" cy="1874520"/>
          </a:xfrm>
          <a:prstGeom prst="roundRect">
            <a:avLst>
              <a:gd name="adj" fmla="val 4390"/>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9"/>
          <p:cNvSpPr/>
          <p:nvPr/>
        </p:nvSpPr>
        <p:spPr>
          <a:xfrm>
            <a:off x="4626864" y="1911096"/>
            <a:ext cx="146304" cy="14630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9"/>
          <p:cNvSpPr/>
          <p:nvPr/>
        </p:nvSpPr>
        <p:spPr>
          <a:xfrm>
            <a:off x="4864608" y="1764792"/>
            <a:ext cx="2770632" cy="502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Context bound</a:t>
            </a:r>
            <a:endParaRPr sz="1650" b="0" i="0" u="none" strike="noStrike" cap="none">
              <a:solidFill>
                <a:schemeClr val="dk1"/>
              </a:solidFill>
              <a:latin typeface="Calibri"/>
              <a:ea typeface="Calibri"/>
              <a:cs typeface="Calibri"/>
              <a:sym typeface="Calibri"/>
            </a:endParaRPr>
          </a:p>
        </p:txBody>
      </p:sp>
      <p:sp>
        <p:nvSpPr>
          <p:cNvPr id="193" name="Google Shape;193;p9"/>
          <p:cNvSpPr/>
          <p:nvPr/>
        </p:nvSpPr>
        <p:spPr>
          <a:xfrm>
            <a:off x="4626864" y="2313432"/>
            <a:ext cx="2953512" cy="105156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Findings are situated. The setting, the relationship and the moment are part of the data, not noise to be removed.</a:t>
            </a:r>
            <a:endParaRPr sz="1350" b="0" i="0" u="none" strike="noStrike" cap="none">
              <a:solidFill>
                <a:schemeClr val="dk1"/>
              </a:solidFill>
              <a:latin typeface="Calibri"/>
              <a:ea typeface="Calibri"/>
              <a:cs typeface="Calibri"/>
              <a:sym typeface="Calibri"/>
            </a:endParaRPr>
          </a:p>
        </p:txBody>
      </p:sp>
      <p:sp>
        <p:nvSpPr>
          <p:cNvPr id="194" name="Google Shape;194;p9"/>
          <p:cNvSpPr/>
          <p:nvPr/>
        </p:nvSpPr>
        <p:spPr>
          <a:xfrm>
            <a:off x="8065008" y="1600200"/>
            <a:ext cx="3456432" cy="1874520"/>
          </a:xfrm>
          <a:prstGeom prst="roundRect">
            <a:avLst>
              <a:gd name="adj" fmla="val 4390"/>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9"/>
          <p:cNvSpPr/>
          <p:nvPr/>
        </p:nvSpPr>
        <p:spPr>
          <a:xfrm>
            <a:off x="8339328" y="1911096"/>
            <a:ext cx="146304" cy="14630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9"/>
          <p:cNvSpPr/>
          <p:nvPr/>
        </p:nvSpPr>
        <p:spPr>
          <a:xfrm>
            <a:off x="8577072" y="1764792"/>
            <a:ext cx="2770632" cy="502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Mostly inductive</a:t>
            </a:r>
            <a:endParaRPr sz="1650" b="0" i="0" u="none" strike="noStrike" cap="none">
              <a:solidFill>
                <a:schemeClr val="dk1"/>
              </a:solidFill>
              <a:latin typeface="Calibri"/>
              <a:ea typeface="Calibri"/>
              <a:cs typeface="Calibri"/>
              <a:sym typeface="Calibri"/>
            </a:endParaRPr>
          </a:p>
        </p:txBody>
      </p:sp>
      <p:sp>
        <p:nvSpPr>
          <p:cNvPr id="197" name="Google Shape;197;p9"/>
          <p:cNvSpPr/>
          <p:nvPr/>
        </p:nvSpPr>
        <p:spPr>
          <a:xfrm>
            <a:off x="8339328" y="2313432"/>
            <a:ext cx="2953512" cy="105156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Patterns and concepts are built up from the material, though many designs move between induction and theory.</a:t>
            </a:r>
            <a:endParaRPr sz="1350" b="0" i="0" u="none" strike="noStrike" cap="none">
              <a:solidFill>
                <a:schemeClr val="dk1"/>
              </a:solidFill>
              <a:latin typeface="Calibri"/>
              <a:ea typeface="Calibri"/>
              <a:cs typeface="Calibri"/>
              <a:sym typeface="Calibri"/>
            </a:endParaRPr>
          </a:p>
        </p:txBody>
      </p:sp>
      <p:sp>
        <p:nvSpPr>
          <p:cNvPr id="198" name="Google Shape;198;p9"/>
          <p:cNvSpPr/>
          <p:nvPr/>
        </p:nvSpPr>
        <p:spPr>
          <a:xfrm>
            <a:off x="640080" y="3657600"/>
            <a:ext cx="3456432" cy="1874520"/>
          </a:xfrm>
          <a:prstGeom prst="roundRect">
            <a:avLst>
              <a:gd name="adj" fmla="val 4390"/>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9"/>
          <p:cNvSpPr/>
          <p:nvPr/>
        </p:nvSpPr>
        <p:spPr>
          <a:xfrm>
            <a:off x="914400" y="3968496"/>
            <a:ext cx="146304" cy="14630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9"/>
          <p:cNvSpPr/>
          <p:nvPr/>
        </p:nvSpPr>
        <p:spPr>
          <a:xfrm>
            <a:off x="1152144" y="3822192"/>
            <a:ext cx="2770632" cy="502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Researcher as instrument</a:t>
            </a:r>
            <a:endParaRPr sz="1650" b="0" i="0" u="none" strike="noStrike" cap="none">
              <a:solidFill>
                <a:schemeClr val="dk1"/>
              </a:solidFill>
              <a:latin typeface="Calibri"/>
              <a:ea typeface="Calibri"/>
              <a:cs typeface="Calibri"/>
              <a:sym typeface="Calibri"/>
            </a:endParaRPr>
          </a:p>
        </p:txBody>
      </p:sp>
      <p:sp>
        <p:nvSpPr>
          <p:cNvPr id="201" name="Google Shape;201;p9"/>
          <p:cNvSpPr/>
          <p:nvPr/>
        </p:nvSpPr>
        <p:spPr>
          <a:xfrm>
            <a:off x="914400" y="4370832"/>
            <a:ext cx="2953512" cy="105156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You are the analytic tool. Your reading, your questions and your reflexivity shape what is produced.</a:t>
            </a:r>
            <a:endParaRPr sz="1350" b="0" i="0" u="none" strike="noStrike" cap="none">
              <a:solidFill>
                <a:schemeClr val="dk1"/>
              </a:solidFill>
              <a:latin typeface="Calibri"/>
              <a:ea typeface="Calibri"/>
              <a:cs typeface="Calibri"/>
              <a:sym typeface="Calibri"/>
            </a:endParaRPr>
          </a:p>
        </p:txBody>
      </p:sp>
      <p:sp>
        <p:nvSpPr>
          <p:cNvPr id="202" name="Google Shape;202;p9"/>
          <p:cNvSpPr/>
          <p:nvPr/>
        </p:nvSpPr>
        <p:spPr>
          <a:xfrm>
            <a:off x="4352544" y="3657600"/>
            <a:ext cx="3456432" cy="1874520"/>
          </a:xfrm>
          <a:prstGeom prst="roundRect">
            <a:avLst>
              <a:gd name="adj" fmla="val 4390"/>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9"/>
          <p:cNvSpPr/>
          <p:nvPr/>
        </p:nvSpPr>
        <p:spPr>
          <a:xfrm>
            <a:off x="4626864" y="3968496"/>
            <a:ext cx="146304" cy="14630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9"/>
          <p:cNvSpPr/>
          <p:nvPr/>
        </p:nvSpPr>
        <p:spPr>
          <a:xfrm>
            <a:off x="4864608" y="3822192"/>
            <a:ext cx="2770632" cy="502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Small n, deep</a:t>
            </a:r>
            <a:endParaRPr sz="1650" b="0" i="0" u="none" strike="noStrike" cap="none">
              <a:solidFill>
                <a:schemeClr val="dk1"/>
              </a:solidFill>
              <a:latin typeface="Calibri"/>
              <a:ea typeface="Calibri"/>
              <a:cs typeface="Calibri"/>
              <a:sym typeface="Calibri"/>
            </a:endParaRPr>
          </a:p>
        </p:txBody>
      </p:sp>
      <p:sp>
        <p:nvSpPr>
          <p:cNvPr id="205" name="Google Shape;205;p9"/>
          <p:cNvSpPr/>
          <p:nvPr/>
        </p:nvSpPr>
        <p:spPr>
          <a:xfrm>
            <a:off x="4626864" y="4370832"/>
            <a:ext cx="2953512" cy="105156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A few cases studied closely, chasing depth and transferability rather than statistical generalisation.</a:t>
            </a:r>
            <a:endParaRPr sz="1350" b="0" i="0" u="none" strike="noStrike" cap="none">
              <a:solidFill>
                <a:schemeClr val="dk1"/>
              </a:solidFill>
              <a:latin typeface="Calibri"/>
              <a:ea typeface="Calibri"/>
              <a:cs typeface="Calibri"/>
              <a:sym typeface="Calibri"/>
            </a:endParaRPr>
          </a:p>
        </p:txBody>
      </p:sp>
      <p:sp>
        <p:nvSpPr>
          <p:cNvPr id="206" name="Google Shape;206;p9"/>
          <p:cNvSpPr/>
          <p:nvPr/>
        </p:nvSpPr>
        <p:spPr>
          <a:xfrm>
            <a:off x="8065008" y="3657600"/>
            <a:ext cx="3456432" cy="1874520"/>
          </a:xfrm>
          <a:prstGeom prst="roundRect">
            <a:avLst>
              <a:gd name="adj" fmla="val 4390"/>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9"/>
          <p:cNvSpPr/>
          <p:nvPr/>
        </p:nvSpPr>
        <p:spPr>
          <a:xfrm>
            <a:off x="8339328" y="3968496"/>
            <a:ext cx="146304" cy="14630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9"/>
          <p:cNvSpPr/>
          <p:nvPr/>
        </p:nvSpPr>
        <p:spPr>
          <a:xfrm>
            <a:off x="8577072" y="3822192"/>
            <a:ext cx="2770632" cy="502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Emergent design</a:t>
            </a:r>
            <a:endParaRPr sz="1650" b="0" i="0" u="none" strike="noStrike" cap="none">
              <a:solidFill>
                <a:schemeClr val="dk1"/>
              </a:solidFill>
              <a:latin typeface="Calibri"/>
              <a:ea typeface="Calibri"/>
              <a:cs typeface="Calibri"/>
              <a:sym typeface="Calibri"/>
            </a:endParaRPr>
          </a:p>
        </p:txBody>
      </p:sp>
      <p:sp>
        <p:nvSpPr>
          <p:cNvPr id="209" name="Google Shape;209;p9"/>
          <p:cNvSpPr/>
          <p:nvPr/>
        </p:nvSpPr>
        <p:spPr>
          <a:xfrm>
            <a:off x="8339328" y="4370832"/>
            <a:ext cx="2953512" cy="105156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The design can flex as understanding develops, within an ethical and defensible frame.</a:t>
            </a:r>
            <a:endParaRPr sz="1350" b="0" i="0" u="none" strike="noStrike" cap="none">
              <a:solidFill>
                <a:schemeClr val="dk1"/>
              </a:solidFill>
              <a:latin typeface="Calibri"/>
              <a:ea typeface="Calibri"/>
              <a:cs typeface="Calibri"/>
              <a:sym typeface="Calibri"/>
            </a:endParaRPr>
          </a:p>
        </p:txBody>
      </p:sp>
      <p:sp>
        <p:nvSpPr>
          <p:cNvPr id="210" name="Google Shape;210;p9"/>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211" name="Google Shape;211;p9"/>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6</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16"/>
        <p:cNvGrpSpPr/>
        <p:nvPr/>
      </p:nvGrpSpPr>
      <p:grpSpPr>
        <a:xfrm>
          <a:off x="0" y="0"/>
          <a:ext cx="0" cy="0"/>
          <a:chOff x="0" y="0"/>
          <a:chExt cx="0" cy="0"/>
        </a:xfrm>
      </p:grpSpPr>
      <p:sp>
        <p:nvSpPr>
          <p:cNvPr id="217" name="Google Shape;217;p10"/>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0"/>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THE GOLDEN THREAD</a:t>
            </a:r>
            <a:endParaRPr sz="1400" b="0" i="0" u="none" strike="noStrike" cap="none">
              <a:solidFill>
                <a:schemeClr val="dk1"/>
              </a:solidFill>
              <a:latin typeface="Calibri"/>
              <a:ea typeface="Calibri"/>
              <a:cs typeface="Calibri"/>
              <a:sym typeface="Calibri"/>
            </a:endParaRPr>
          </a:p>
        </p:txBody>
      </p:sp>
      <p:sp>
        <p:nvSpPr>
          <p:cNvPr id="219" name="Google Shape;219;p10"/>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The alignment chain holds your thesis together</a:t>
            </a:r>
            <a:endParaRPr sz="3000" b="0" i="0" u="none" strike="noStrike" cap="none">
              <a:solidFill>
                <a:schemeClr val="dk1"/>
              </a:solidFill>
              <a:latin typeface="Calibri"/>
              <a:ea typeface="Calibri"/>
              <a:cs typeface="Calibri"/>
              <a:sym typeface="Calibri"/>
            </a:endParaRPr>
          </a:p>
        </p:txBody>
      </p:sp>
      <p:sp>
        <p:nvSpPr>
          <p:cNvPr id="220" name="Google Shape;220;p10"/>
          <p:cNvSpPr/>
          <p:nvPr/>
        </p:nvSpPr>
        <p:spPr>
          <a:xfrm>
            <a:off x="822960" y="1463040"/>
            <a:ext cx="10607040" cy="86868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Every link constrains the next. A reader should be able to trace a single defensible line from your view of reality through to the claims you make. Break a link and the whole argument leaks.</a:t>
            </a:r>
            <a:endParaRPr sz="2100" b="0" i="0" u="none" strike="noStrike" cap="none">
              <a:solidFill>
                <a:schemeClr val="dk1"/>
              </a:solidFill>
              <a:latin typeface="Calibri"/>
              <a:ea typeface="Calibri"/>
              <a:cs typeface="Calibri"/>
              <a:sym typeface="Calibri"/>
            </a:endParaRPr>
          </a:p>
        </p:txBody>
      </p:sp>
      <p:sp>
        <p:nvSpPr>
          <p:cNvPr id="221" name="Google Shape;221;p10"/>
          <p:cNvSpPr/>
          <p:nvPr/>
        </p:nvSpPr>
        <p:spPr>
          <a:xfrm>
            <a:off x="502920" y="2743200"/>
            <a:ext cx="1755648" cy="1371600"/>
          </a:xfrm>
          <a:prstGeom prst="roundRect">
            <a:avLst>
              <a:gd name="adj" fmla="val 6000"/>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0"/>
          <p:cNvSpPr/>
          <p:nvPr/>
        </p:nvSpPr>
        <p:spPr>
          <a:xfrm>
            <a:off x="612648" y="2907792"/>
            <a:ext cx="1536192" cy="50292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550"/>
              <a:buFont typeface="Cambria"/>
              <a:buNone/>
            </a:pPr>
            <a:r>
              <a:rPr lang="en-US" sz="1550" b="1" i="0" u="none" strike="noStrike" cap="none">
                <a:solidFill>
                  <a:srgbClr val="16233D"/>
                </a:solidFill>
                <a:latin typeface="Cambria"/>
                <a:ea typeface="Cambria"/>
                <a:cs typeface="Cambria"/>
                <a:sym typeface="Cambria"/>
              </a:rPr>
              <a:t>Ontology</a:t>
            </a:r>
            <a:endParaRPr sz="1550" b="0" i="0" u="none" strike="noStrike" cap="none">
              <a:solidFill>
                <a:schemeClr val="dk1"/>
              </a:solidFill>
              <a:latin typeface="Calibri"/>
              <a:ea typeface="Calibri"/>
              <a:cs typeface="Calibri"/>
              <a:sym typeface="Calibri"/>
            </a:endParaRPr>
          </a:p>
        </p:txBody>
      </p:sp>
      <p:sp>
        <p:nvSpPr>
          <p:cNvPr id="223" name="Google Shape;223;p10"/>
          <p:cNvSpPr/>
          <p:nvPr/>
        </p:nvSpPr>
        <p:spPr>
          <a:xfrm>
            <a:off x="594360" y="3456432"/>
            <a:ext cx="1572768" cy="54864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607085"/>
              </a:buClr>
              <a:buSzPts val="1250"/>
              <a:buFont typeface="Calibri"/>
              <a:buNone/>
            </a:pPr>
            <a:r>
              <a:rPr lang="en-US" sz="1250" b="0" i="0" u="none" strike="noStrike" cap="none">
                <a:solidFill>
                  <a:srgbClr val="607085"/>
                </a:solidFill>
                <a:latin typeface="Calibri"/>
                <a:ea typeface="Calibri"/>
                <a:cs typeface="Calibri"/>
                <a:sym typeface="Calibri"/>
              </a:rPr>
              <a:t>what is real</a:t>
            </a:r>
            <a:endParaRPr sz="1250" b="0" i="0" u="none" strike="noStrike" cap="none">
              <a:solidFill>
                <a:schemeClr val="dk1"/>
              </a:solidFill>
              <a:latin typeface="Calibri"/>
              <a:ea typeface="Calibri"/>
              <a:cs typeface="Calibri"/>
              <a:sym typeface="Calibri"/>
            </a:endParaRPr>
          </a:p>
        </p:txBody>
      </p:sp>
      <p:sp>
        <p:nvSpPr>
          <p:cNvPr id="224" name="Google Shape;224;p10"/>
          <p:cNvSpPr/>
          <p:nvPr/>
        </p:nvSpPr>
        <p:spPr>
          <a:xfrm>
            <a:off x="2221992" y="3063240"/>
            <a:ext cx="219456"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1800"/>
              <a:buFont typeface="Calibri"/>
              <a:buNone/>
            </a:pPr>
            <a:r>
              <a:rPr lang="en-US" sz="1800" b="1" i="0" u="none" strike="noStrike" cap="none">
                <a:solidFill>
                  <a:srgbClr val="C9A24B"/>
                </a:solidFill>
                <a:latin typeface="Calibri"/>
                <a:ea typeface="Calibri"/>
                <a:cs typeface="Calibri"/>
                <a:sym typeface="Calibri"/>
              </a:rPr>
              <a:t>→</a:t>
            </a:r>
            <a:endParaRPr sz="1800" b="0" i="0" u="none" strike="noStrike" cap="none">
              <a:solidFill>
                <a:schemeClr val="dk1"/>
              </a:solidFill>
              <a:latin typeface="Calibri"/>
              <a:ea typeface="Calibri"/>
              <a:cs typeface="Calibri"/>
              <a:sym typeface="Calibri"/>
            </a:endParaRPr>
          </a:p>
        </p:txBody>
      </p:sp>
      <p:sp>
        <p:nvSpPr>
          <p:cNvPr id="225" name="Google Shape;225;p10"/>
          <p:cNvSpPr/>
          <p:nvPr/>
        </p:nvSpPr>
        <p:spPr>
          <a:xfrm>
            <a:off x="2368296" y="2743200"/>
            <a:ext cx="1755648" cy="1371600"/>
          </a:xfrm>
          <a:prstGeom prst="roundRect">
            <a:avLst>
              <a:gd name="adj" fmla="val 6000"/>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0"/>
          <p:cNvSpPr/>
          <p:nvPr/>
        </p:nvSpPr>
        <p:spPr>
          <a:xfrm>
            <a:off x="2478024" y="2907792"/>
            <a:ext cx="1536192" cy="50292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550"/>
              <a:buFont typeface="Cambria"/>
              <a:buNone/>
            </a:pPr>
            <a:r>
              <a:rPr lang="en-US" sz="1550" b="1" i="0" u="none" strike="noStrike" cap="none">
                <a:solidFill>
                  <a:srgbClr val="16233D"/>
                </a:solidFill>
                <a:latin typeface="Cambria"/>
                <a:ea typeface="Cambria"/>
                <a:cs typeface="Cambria"/>
                <a:sym typeface="Cambria"/>
              </a:rPr>
              <a:t>Epistemology</a:t>
            </a:r>
            <a:endParaRPr sz="1550" b="0" i="0" u="none" strike="noStrike" cap="none">
              <a:solidFill>
                <a:schemeClr val="dk1"/>
              </a:solidFill>
              <a:latin typeface="Calibri"/>
              <a:ea typeface="Calibri"/>
              <a:cs typeface="Calibri"/>
              <a:sym typeface="Calibri"/>
            </a:endParaRPr>
          </a:p>
        </p:txBody>
      </p:sp>
      <p:sp>
        <p:nvSpPr>
          <p:cNvPr id="227" name="Google Shape;227;p10"/>
          <p:cNvSpPr/>
          <p:nvPr/>
        </p:nvSpPr>
        <p:spPr>
          <a:xfrm>
            <a:off x="2459736" y="3456432"/>
            <a:ext cx="1572768" cy="54864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607085"/>
              </a:buClr>
              <a:buSzPts val="1250"/>
              <a:buFont typeface="Calibri"/>
              <a:buNone/>
            </a:pPr>
            <a:r>
              <a:rPr lang="en-US" sz="1250" b="0" i="0" u="none" strike="noStrike" cap="none">
                <a:solidFill>
                  <a:srgbClr val="607085"/>
                </a:solidFill>
                <a:latin typeface="Calibri"/>
                <a:ea typeface="Calibri"/>
                <a:cs typeface="Calibri"/>
                <a:sym typeface="Calibri"/>
              </a:rPr>
              <a:t>what counts as knowledge</a:t>
            </a:r>
            <a:endParaRPr sz="1250" b="0" i="0" u="none" strike="noStrike" cap="none">
              <a:solidFill>
                <a:schemeClr val="dk1"/>
              </a:solidFill>
              <a:latin typeface="Calibri"/>
              <a:ea typeface="Calibri"/>
              <a:cs typeface="Calibri"/>
              <a:sym typeface="Calibri"/>
            </a:endParaRPr>
          </a:p>
        </p:txBody>
      </p:sp>
      <p:sp>
        <p:nvSpPr>
          <p:cNvPr id="228" name="Google Shape;228;p10"/>
          <p:cNvSpPr/>
          <p:nvPr/>
        </p:nvSpPr>
        <p:spPr>
          <a:xfrm>
            <a:off x="4087368" y="3063240"/>
            <a:ext cx="219456"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1800"/>
              <a:buFont typeface="Calibri"/>
              <a:buNone/>
            </a:pPr>
            <a:r>
              <a:rPr lang="en-US" sz="1800" b="1" i="0" u="none" strike="noStrike" cap="none">
                <a:solidFill>
                  <a:srgbClr val="C9A24B"/>
                </a:solidFill>
                <a:latin typeface="Calibri"/>
                <a:ea typeface="Calibri"/>
                <a:cs typeface="Calibri"/>
                <a:sym typeface="Calibri"/>
              </a:rPr>
              <a:t>→</a:t>
            </a:r>
            <a:endParaRPr sz="1800" b="0" i="0" u="none" strike="noStrike" cap="none">
              <a:solidFill>
                <a:schemeClr val="dk1"/>
              </a:solidFill>
              <a:latin typeface="Calibri"/>
              <a:ea typeface="Calibri"/>
              <a:cs typeface="Calibri"/>
              <a:sym typeface="Calibri"/>
            </a:endParaRPr>
          </a:p>
        </p:txBody>
      </p:sp>
      <p:sp>
        <p:nvSpPr>
          <p:cNvPr id="229" name="Google Shape;229;p10"/>
          <p:cNvSpPr/>
          <p:nvPr/>
        </p:nvSpPr>
        <p:spPr>
          <a:xfrm>
            <a:off x="4233672" y="2743200"/>
            <a:ext cx="1755648" cy="1371600"/>
          </a:xfrm>
          <a:prstGeom prst="roundRect">
            <a:avLst>
              <a:gd name="adj" fmla="val 6000"/>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0"/>
          <p:cNvSpPr/>
          <p:nvPr/>
        </p:nvSpPr>
        <p:spPr>
          <a:xfrm>
            <a:off x="4343400" y="2907792"/>
            <a:ext cx="1536192" cy="50292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550"/>
              <a:buFont typeface="Cambria"/>
              <a:buNone/>
            </a:pPr>
            <a:r>
              <a:rPr lang="en-US" sz="1550" b="1" i="0" u="none" strike="noStrike" cap="none">
                <a:solidFill>
                  <a:srgbClr val="16233D"/>
                </a:solidFill>
                <a:latin typeface="Cambria"/>
                <a:ea typeface="Cambria"/>
                <a:cs typeface="Cambria"/>
                <a:sym typeface="Cambria"/>
              </a:rPr>
              <a:t>Axiology</a:t>
            </a:r>
            <a:endParaRPr sz="1550" b="0" i="0" u="none" strike="noStrike" cap="none">
              <a:solidFill>
                <a:schemeClr val="dk1"/>
              </a:solidFill>
              <a:latin typeface="Calibri"/>
              <a:ea typeface="Calibri"/>
              <a:cs typeface="Calibri"/>
              <a:sym typeface="Calibri"/>
            </a:endParaRPr>
          </a:p>
        </p:txBody>
      </p:sp>
      <p:sp>
        <p:nvSpPr>
          <p:cNvPr id="231" name="Google Shape;231;p10"/>
          <p:cNvSpPr/>
          <p:nvPr/>
        </p:nvSpPr>
        <p:spPr>
          <a:xfrm>
            <a:off x="4325112" y="3456432"/>
            <a:ext cx="1572768" cy="54864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607085"/>
              </a:buClr>
              <a:buSzPts val="1250"/>
              <a:buFont typeface="Calibri"/>
              <a:buNone/>
            </a:pPr>
            <a:r>
              <a:rPr lang="en-US" sz="1250" b="0" i="0" u="none" strike="noStrike" cap="none">
                <a:solidFill>
                  <a:srgbClr val="607085"/>
                </a:solidFill>
                <a:latin typeface="Calibri"/>
                <a:ea typeface="Calibri"/>
                <a:cs typeface="Calibri"/>
                <a:sym typeface="Calibri"/>
              </a:rPr>
              <a:t>the place of values</a:t>
            </a:r>
            <a:endParaRPr sz="1250" b="0" i="0" u="none" strike="noStrike" cap="none">
              <a:solidFill>
                <a:schemeClr val="dk1"/>
              </a:solidFill>
              <a:latin typeface="Calibri"/>
              <a:ea typeface="Calibri"/>
              <a:cs typeface="Calibri"/>
              <a:sym typeface="Calibri"/>
            </a:endParaRPr>
          </a:p>
        </p:txBody>
      </p:sp>
      <p:sp>
        <p:nvSpPr>
          <p:cNvPr id="232" name="Google Shape;232;p10"/>
          <p:cNvSpPr/>
          <p:nvPr/>
        </p:nvSpPr>
        <p:spPr>
          <a:xfrm>
            <a:off x="5952744" y="3063240"/>
            <a:ext cx="219456"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1800"/>
              <a:buFont typeface="Calibri"/>
              <a:buNone/>
            </a:pPr>
            <a:r>
              <a:rPr lang="en-US" sz="1800" b="1" i="0" u="none" strike="noStrike" cap="none">
                <a:solidFill>
                  <a:srgbClr val="C9A24B"/>
                </a:solidFill>
                <a:latin typeface="Calibri"/>
                <a:ea typeface="Calibri"/>
                <a:cs typeface="Calibri"/>
                <a:sym typeface="Calibri"/>
              </a:rPr>
              <a:t>→</a:t>
            </a:r>
            <a:endParaRPr sz="1800" b="0" i="0" u="none" strike="noStrike" cap="none">
              <a:solidFill>
                <a:schemeClr val="dk1"/>
              </a:solidFill>
              <a:latin typeface="Calibri"/>
              <a:ea typeface="Calibri"/>
              <a:cs typeface="Calibri"/>
              <a:sym typeface="Calibri"/>
            </a:endParaRPr>
          </a:p>
        </p:txBody>
      </p:sp>
      <p:sp>
        <p:nvSpPr>
          <p:cNvPr id="233" name="Google Shape;233;p10"/>
          <p:cNvSpPr/>
          <p:nvPr/>
        </p:nvSpPr>
        <p:spPr>
          <a:xfrm>
            <a:off x="6099048" y="2743200"/>
            <a:ext cx="1755648" cy="1371600"/>
          </a:xfrm>
          <a:prstGeom prst="roundRect">
            <a:avLst>
              <a:gd name="adj" fmla="val 6000"/>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10"/>
          <p:cNvSpPr/>
          <p:nvPr/>
        </p:nvSpPr>
        <p:spPr>
          <a:xfrm>
            <a:off x="6208776" y="2907792"/>
            <a:ext cx="1536192" cy="50292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550"/>
              <a:buFont typeface="Cambria"/>
              <a:buNone/>
            </a:pPr>
            <a:r>
              <a:rPr lang="en-US" sz="1550" b="1" i="0" u="none" strike="noStrike" cap="none">
                <a:solidFill>
                  <a:srgbClr val="FFFFFF"/>
                </a:solidFill>
                <a:latin typeface="Cambria"/>
                <a:ea typeface="Cambria"/>
                <a:cs typeface="Cambria"/>
                <a:sym typeface="Cambria"/>
              </a:rPr>
              <a:t>Methodology</a:t>
            </a:r>
            <a:endParaRPr sz="1550" b="0" i="0" u="none" strike="noStrike" cap="none">
              <a:solidFill>
                <a:schemeClr val="dk1"/>
              </a:solidFill>
              <a:latin typeface="Calibri"/>
              <a:ea typeface="Calibri"/>
              <a:cs typeface="Calibri"/>
              <a:sym typeface="Calibri"/>
            </a:endParaRPr>
          </a:p>
        </p:txBody>
      </p:sp>
      <p:sp>
        <p:nvSpPr>
          <p:cNvPr id="235" name="Google Shape;235;p10"/>
          <p:cNvSpPr/>
          <p:nvPr/>
        </p:nvSpPr>
        <p:spPr>
          <a:xfrm>
            <a:off x="6190488" y="3456432"/>
            <a:ext cx="1572768" cy="54864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C8D2E4"/>
              </a:buClr>
              <a:buSzPts val="1250"/>
              <a:buFont typeface="Calibri"/>
              <a:buNone/>
            </a:pPr>
            <a:r>
              <a:rPr lang="en-US" sz="1250" b="0" i="0" u="none" strike="noStrike" cap="none">
                <a:solidFill>
                  <a:srgbClr val="C8D2E4"/>
                </a:solidFill>
                <a:latin typeface="Calibri"/>
                <a:ea typeface="Calibri"/>
                <a:cs typeface="Calibri"/>
                <a:sym typeface="Calibri"/>
              </a:rPr>
              <a:t>strategy of inquiry</a:t>
            </a:r>
            <a:endParaRPr sz="1250" b="0" i="0" u="none" strike="noStrike" cap="none">
              <a:solidFill>
                <a:schemeClr val="dk1"/>
              </a:solidFill>
              <a:latin typeface="Calibri"/>
              <a:ea typeface="Calibri"/>
              <a:cs typeface="Calibri"/>
              <a:sym typeface="Calibri"/>
            </a:endParaRPr>
          </a:p>
        </p:txBody>
      </p:sp>
      <p:sp>
        <p:nvSpPr>
          <p:cNvPr id="236" name="Google Shape;236;p10"/>
          <p:cNvSpPr/>
          <p:nvPr/>
        </p:nvSpPr>
        <p:spPr>
          <a:xfrm>
            <a:off x="7818120" y="3063240"/>
            <a:ext cx="219456"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1800"/>
              <a:buFont typeface="Calibri"/>
              <a:buNone/>
            </a:pPr>
            <a:r>
              <a:rPr lang="en-US" sz="1800" b="1" i="0" u="none" strike="noStrike" cap="none">
                <a:solidFill>
                  <a:srgbClr val="C9A24B"/>
                </a:solidFill>
                <a:latin typeface="Calibri"/>
                <a:ea typeface="Calibri"/>
                <a:cs typeface="Calibri"/>
                <a:sym typeface="Calibri"/>
              </a:rPr>
              <a:t>→</a:t>
            </a:r>
            <a:endParaRPr sz="1800" b="0" i="0" u="none" strike="noStrike" cap="none">
              <a:solidFill>
                <a:schemeClr val="dk1"/>
              </a:solidFill>
              <a:latin typeface="Calibri"/>
              <a:ea typeface="Calibri"/>
              <a:cs typeface="Calibri"/>
              <a:sym typeface="Calibri"/>
            </a:endParaRPr>
          </a:p>
        </p:txBody>
      </p:sp>
      <p:sp>
        <p:nvSpPr>
          <p:cNvPr id="237" name="Google Shape;237;p10"/>
          <p:cNvSpPr/>
          <p:nvPr/>
        </p:nvSpPr>
        <p:spPr>
          <a:xfrm>
            <a:off x="7964424" y="2743200"/>
            <a:ext cx="1755648" cy="1371600"/>
          </a:xfrm>
          <a:prstGeom prst="roundRect">
            <a:avLst>
              <a:gd name="adj" fmla="val 6000"/>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0"/>
          <p:cNvSpPr/>
          <p:nvPr/>
        </p:nvSpPr>
        <p:spPr>
          <a:xfrm>
            <a:off x="8074152" y="2907792"/>
            <a:ext cx="1536192" cy="50292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550"/>
              <a:buFont typeface="Cambria"/>
              <a:buNone/>
            </a:pPr>
            <a:r>
              <a:rPr lang="en-US" sz="1550" b="1" i="0" u="none" strike="noStrike" cap="none">
                <a:solidFill>
                  <a:srgbClr val="FFFFFF"/>
                </a:solidFill>
                <a:latin typeface="Cambria"/>
                <a:ea typeface="Cambria"/>
                <a:cs typeface="Cambria"/>
                <a:sym typeface="Cambria"/>
              </a:rPr>
              <a:t>Methods</a:t>
            </a:r>
            <a:endParaRPr sz="1550" b="0" i="0" u="none" strike="noStrike" cap="none">
              <a:solidFill>
                <a:schemeClr val="dk1"/>
              </a:solidFill>
              <a:latin typeface="Calibri"/>
              <a:ea typeface="Calibri"/>
              <a:cs typeface="Calibri"/>
              <a:sym typeface="Calibri"/>
            </a:endParaRPr>
          </a:p>
        </p:txBody>
      </p:sp>
      <p:sp>
        <p:nvSpPr>
          <p:cNvPr id="239" name="Google Shape;239;p10"/>
          <p:cNvSpPr/>
          <p:nvPr/>
        </p:nvSpPr>
        <p:spPr>
          <a:xfrm>
            <a:off x="8055864" y="3456432"/>
            <a:ext cx="1572768" cy="54864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C8D2E4"/>
              </a:buClr>
              <a:buSzPts val="1250"/>
              <a:buFont typeface="Calibri"/>
              <a:buNone/>
            </a:pPr>
            <a:r>
              <a:rPr lang="en-US" sz="1250" b="0" i="0" u="none" strike="noStrike" cap="none">
                <a:solidFill>
                  <a:srgbClr val="C8D2E4"/>
                </a:solidFill>
                <a:latin typeface="Calibri"/>
                <a:ea typeface="Calibri"/>
                <a:cs typeface="Calibri"/>
                <a:sym typeface="Calibri"/>
              </a:rPr>
              <a:t>data generation</a:t>
            </a:r>
            <a:endParaRPr sz="1250" b="0" i="0" u="none" strike="noStrike" cap="none">
              <a:solidFill>
                <a:schemeClr val="dk1"/>
              </a:solidFill>
              <a:latin typeface="Calibri"/>
              <a:ea typeface="Calibri"/>
              <a:cs typeface="Calibri"/>
              <a:sym typeface="Calibri"/>
            </a:endParaRPr>
          </a:p>
        </p:txBody>
      </p:sp>
      <p:sp>
        <p:nvSpPr>
          <p:cNvPr id="240" name="Google Shape;240;p10"/>
          <p:cNvSpPr/>
          <p:nvPr/>
        </p:nvSpPr>
        <p:spPr>
          <a:xfrm>
            <a:off x="9683496" y="3063240"/>
            <a:ext cx="219456"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1800"/>
              <a:buFont typeface="Calibri"/>
              <a:buNone/>
            </a:pPr>
            <a:r>
              <a:rPr lang="en-US" sz="1800" b="1" i="0" u="none" strike="noStrike" cap="none">
                <a:solidFill>
                  <a:srgbClr val="C9A24B"/>
                </a:solidFill>
                <a:latin typeface="Calibri"/>
                <a:ea typeface="Calibri"/>
                <a:cs typeface="Calibri"/>
                <a:sym typeface="Calibri"/>
              </a:rPr>
              <a:t>→</a:t>
            </a:r>
            <a:endParaRPr sz="1800" b="0" i="0" u="none" strike="noStrike" cap="none">
              <a:solidFill>
                <a:schemeClr val="dk1"/>
              </a:solidFill>
              <a:latin typeface="Calibri"/>
              <a:ea typeface="Calibri"/>
              <a:cs typeface="Calibri"/>
              <a:sym typeface="Calibri"/>
            </a:endParaRPr>
          </a:p>
        </p:txBody>
      </p:sp>
      <p:sp>
        <p:nvSpPr>
          <p:cNvPr id="241" name="Google Shape;241;p10"/>
          <p:cNvSpPr/>
          <p:nvPr/>
        </p:nvSpPr>
        <p:spPr>
          <a:xfrm>
            <a:off x="9829800" y="2743200"/>
            <a:ext cx="1755648" cy="1371600"/>
          </a:xfrm>
          <a:prstGeom prst="roundRect">
            <a:avLst>
              <a:gd name="adj" fmla="val 6000"/>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0"/>
          <p:cNvSpPr/>
          <p:nvPr/>
        </p:nvSpPr>
        <p:spPr>
          <a:xfrm>
            <a:off x="9939528" y="2907792"/>
            <a:ext cx="1536192" cy="50292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550"/>
              <a:buFont typeface="Cambria"/>
              <a:buNone/>
            </a:pPr>
            <a:r>
              <a:rPr lang="en-US" sz="1550" b="1" i="0" u="none" strike="noStrike" cap="none">
                <a:solidFill>
                  <a:srgbClr val="FFFFFF"/>
                </a:solidFill>
                <a:latin typeface="Cambria"/>
                <a:ea typeface="Cambria"/>
                <a:cs typeface="Cambria"/>
                <a:sym typeface="Cambria"/>
              </a:rPr>
              <a:t>Analysis</a:t>
            </a:r>
            <a:endParaRPr sz="1550" b="0" i="0" u="none" strike="noStrike" cap="none">
              <a:solidFill>
                <a:schemeClr val="dk1"/>
              </a:solidFill>
              <a:latin typeface="Calibri"/>
              <a:ea typeface="Calibri"/>
              <a:cs typeface="Calibri"/>
              <a:sym typeface="Calibri"/>
            </a:endParaRPr>
          </a:p>
        </p:txBody>
      </p:sp>
      <p:sp>
        <p:nvSpPr>
          <p:cNvPr id="243" name="Google Shape;243;p10"/>
          <p:cNvSpPr/>
          <p:nvPr/>
        </p:nvSpPr>
        <p:spPr>
          <a:xfrm>
            <a:off x="9921240" y="3456432"/>
            <a:ext cx="1572768" cy="54864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C8D2E4"/>
              </a:buClr>
              <a:buSzPts val="1250"/>
              <a:buFont typeface="Calibri"/>
              <a:buNone/>
            </a:pPr>
            <a:r>
              <a:rPr lang="en-US" sz="1250" b="0" i="0" u="none" strike="noStrike" cap="none">
                <a:solidFill>
                  <a:srgbClr val="C8D2E4"/>
                </a:solidFill>
                <a:latin typeface="Calibri"/>
                <a:ea typeface="Calibri"/>
                <a:cs typeface="Calibri"/>
                <a:sym typeface="Calibri"/>
              </a:rPr>
              <a:t>making meaning</a:t>
            </a:r>
            <a:endParaRPr sz="1250" b="0" i="0" u="none" strike="noStrike" cap="none">
              <a:solidFill>
                <a:schemeClr val="dk1"/>
              </a:solidFill>
              <a:latin typeface="Calibri"/>
              <a:ea typeface="Calibri"/>
              <a:cs typeface="Calibri"/>
              <a:sym typeface="Calibri"/>
            </a:endParaRPr>
          </a:p>
        </p:txBody>
      </p:sp>
      <p:sp>
        <p:nvSpPr>
          <p:cNvPr id="244" name="Google Shape;244;p10"/>
          <p:cNvSpPr/>
          <p:nvPr/>
        </p:nvSpPr>
        <p:spPr>
          <a:xfrm>
            <a:off x="640080" y="4526280"/>
            <a:ext cx="10927080" cy="91440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700"/>
              <a:buFont typeface="Calibri"/>
              <a:buNone/>
            </a:pPr>
            <a:r>
              <a:rPr lang="en-US" sz="1700" b="0" i="0" u="none" strike="noStrike" cap="none">
                <a:solidFill>
                  <a:srgbClr val="1E2A44"/>
                </a:solidFill>
                <a:latin typeface="Calibri"/>
                <a:ea typeface="Calibri"/>
                <a:cs typeface="Calibri"/>
                <a:sym typeface="Calibri"/>
              </a:rPr>
              <a:t>Recall the Seven Aliens. Where you land on A positivism to G pragmatism decides which methodologies are even open to you. Most approaches today sit in the interpretive and constructivist middle.</a:t>
            </a:r>
            <a:endParaRPr sz="1700" b="0" i="0" u="none" strike="noStrike" cap="none">
              <a:solidFill>
                <a:schemeClr val="dk1"/>
              </a:solidFill>
              <a:latin typeface="Calibri"/>
              <a:ea typeface="Calibri"/>
              <a:cs typeface="Calibri"/>
              <a:sym typeface="Calibri"/>
            </a:endParaRPr>
          </a:p>
        </p:txBody>
      </p:sp>
      <p:sp>
        <p:nvSpPr>
          <p:cNvPr id="245" name="Google Shape;245;p10"/>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246" name="Google Shape;246;p10"/>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7</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51"/>
        <p:cNvGrpSpPr/>
        <p:nvPr/>
      </p:nvGrpSpPr>
      <p:grpSpPr>
        <a:xfrm>
          <a:off x="0" y="0"/>
          <a:ext cx="0" cy="0"/>
          <a:chOff x="0" y="0"/>
          <a:chExt cx="0" cy="0"/>
        </a:xfrm>
      </p:grpSpPr>
      <p:sp>
        <p:nvSpPr>
          <p:cNvPr id="252" name="Google Shape;252;p11"/>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1"/>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A ROUGH MAP</a:t>
            </a:r>
            <a:endParaRPr sz="1400" b="0" i="0" u="none" strike="noStrike" cap="none">
              <a:solidFill>
                <a:schemeClr val="dk1"/>
              </a:solidFill>
              <a:latin typeface="Calibri"/>
              <a:ea typeface="Calibri"/>
              <a:cs typeface="Calibri"/>
              <a:sym typeface="Calibri"/>
            </a:endParaRPr>
          </a:p>
        </p:txBody>
      </p:sp>
      <p:sp>
        <p:nvSpPr>
          <p:cNvPr id="254" name="Google Shape;254;p11"/>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Where these methodologies tend to sit</a:t>
            </a:r>
            <a:endParaRPr sz="3000" b="0" i="0" u="none" strike="noStrike" cap="none">
              <a:solidFill>
                <a:schemeClr val="dk1"/>
              </a:solidFill>
              <a:latin typeface="Calibri"/>
              <a:ea typeface="Calibri"/>
              <a:cs typeface="Calibri"/>
              <a:sym typeface="Calibri"/>
            </a:endParaRPr>
          </a:p>
        </p:txBody>
      </p:sp>
      <p:sp>
        <p:nvSpPr>
          <p:cNvPr id="255" name="Google Shape;255;p11"/>
          <p:cNvSpPr/>
          <p:nvPr/>
        </p:nvSpPr>
        <p:spPr>
          <a:xfrm>
            <a:off x="822960" y="1463040"/>
            <a:ext cx="10607040" cy="64008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Treat this as orientation, not a cage. Most methodologies can be tuned across positions, but each has a centre of gravity.</a:t>
            </a:r>
            <a:endParaRPr sz="2100" b="0" i="0" u="none" strike="noStrike" cap="none">
              <a:solidFill>
                <a:schemeClr val="dk1"/>
              </a:solidFill>
              <a:latin typeface="Calibri"/>
              <a:ea typeface="Calibri"/>
              <a:cs typeface="Calibri"/>
              <a:sym typeface="Calibri"/>
            </a:endParaRPr>
          </a:p>
        </p:txBody>
      </p:sp>
      <p:sp>
        <p:nvSpPr>
          <p:cNvPr id="256" name="Google Shape;256;p11"/>
          <p:cNvSpPr/>
          <p:nvPr/>
        </p:nvSpPr>
        <p:spPr>
          <a:xfrm>
            <a:off x="640080" y="2286000"/>
            <a:ext cx="3611880" cy="804672"/>
          </a:xfrm>
          <a:prstGeom prst="roundRect">
            <a:avLst>
              <a:gd name="adj" fmla="val 9091"/>
            </a:avLst>
          </a:prstGeom>
          <a:solidFill>
            <a:srgbClr val="2C3D5E"/>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1"/>
          <p:cNvSpPr/>
          <p:nvPr/>
        </p:nvSpPr>
        <p:spPr>
          <a:xfrm>
            <a:off x="868680" y="2286000"/>
            <a:ext cx="3246120" cy="804672"/>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1600"/>
              <a:buFont typeface="Cambria"/>
              <a:buNone/>
            </a:pPr>
            <a:r>
              <a:rPr lang="en-US" sz="1600" b="1" i="0" u="none" strike="noStrike" cap="none">
                <a:solidFill>
                  <a:srgbClr val="FFFFFF"/>
                </a:solidFill>
                <a:latin typeface="Cambria"/>
                <a:ea typeface="Cambria"/>
                <a:cs typeface="Cambria"/>
                <a:sym typeface="Cambria"/>
              </a:rPr>
              <a:t>Post positivist edge</a:t>
            </a:r>
            <a:endParaRPr sz="1600" b="0" i="0" u="none" strike="noStrike" cap="none">
              <a:solidFill>
                <a:schemeClr val="dk1"/>
              </a:solidFill>
              <a:latin typeface="Calibri"/>
              <a:ea typeface="Calibri"/>
              <a:cs typeface="Calibri"/>
              <a:sym typeface="Calibri"/>
            </a:endParaRPr>
          </a:p>
        </p:txBody>
      </p:sp>
      <p:sp>
        <p:nvSpPr>
          <p:cNvPr id="258" name="Google Shape;258;p11"/>
          <p:cNvSpPr/>
          <p:nvPr/>
        </p:nvSpPr>
        <p:spPr>
          <a:xfrm>
            <a:off x="4526280" y="2286000"/>
            <a:ext cx="6903720" cy="804672"/>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Yin case study, some content analysis. Looking for patterns that approximate explanation.</a:t>
            </a:r>
            <a:endParaRPr sz="1500" b="0" i="0" u="none" strike="noStrike" cap="none">
              <a:solidFill>
                <a:schemeClr val="dk1"/>
              </a:solidFill>
              <a:latin typeface="Calibri"/>
              <a:ea typeface="Calibri"/>
              <a:cs typeface="Calibri"/>
              <a:sym typeface="Calibri"/>
            </a:endParaRPr>
          </a:p>
        </p:txBody>
      </p:sp>
      <p:sp>
        <p:nvSpPr>
          <p:cNvPr id="259" name="Google Shape;259;p11"/>
          <p:cNvSpPr/>
          <p:nvPr/>
        </p:nvSpPr>
        <p:spPr>
          <a:xfrm>
            <a:off x="640080" y="3218688"/>
            <a:ext cx="3611880" cy="804672"/>
          </a:xfrm>
          <a:prstGeom prst="roundRect">
            <a:avLst>
              <a:gd name="adj" fmla="val 9091"/>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1"/>
          <p:cNvSpPr/>
          <p:nvPr/>
        </p:nvSpPr>
        <p:spPr>
          <a:xfrm>
            <a:off x="868680" y="3218688"/>
            <a:ext cx="3246120" cy="804672"/>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1600"/>
              <a:buFont typeface="Cambria"/>
              <a:buNone/>
            </a:pPr>
            <a:r>
              <a:rPr lang="en-US" sz="1600" b="1" i="0" u="none" strike="noStrike" cap="none">
                <a:solidFill>
                  <a:srgbClr val="FFFFFF"/>
                </a:solidFill>
                <a:latin typeface="Cambria"/>
                <a:ea typeface="Cambria"/>
                <a:cs typeface="Cambria"/>
                <a:sym typeface="Cambria"/>
              </a:rPr>
              <a:t>Interpretive and constructivist centre</a:t>
            </a:r>
            <a:endParaRPr sz="1600" b="0" i="0" u="none" strike="noStrike" cap="none">
              <a:solidFill>
                <a:schemeClr val="dk1"/>
              </a:solidFill>
              <a:latin typeface="Calibri"/>
              <a:ea typeface="Calibri"/>
              <a:cs typeface="Calibri"/>
              <a:sym typeface="Calibri"/>
            </a:endParaRPr>
          </a:p>
        </p:txBody>
      </p:sp>
      <p:sp>
        <p:nvSpPr>
          <p:cNvPr id="261" name="Google Shape;261;p11"/>
          <p:cNvSpPr/>
          <p:nvPr/>
        </p:nvSpPr>
        <p:spPr>
          <a:xfrm>
            <a:off x="4526280" y="3218688"/>
            <a:ext cx="6903720" cy="804672"/>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Phenomenology, IPA, constructivist grounded theory, ethnography, narrative inquiry, Stake case study, netnography, generic qualitative.</a:t>
            </a:r>
            <a:endParaRPr sz="1500" b="0" i="0" u="none" strike="noStrike" cap="none">
              <a:solidFill>
                <a:schemeClr val="dk1"/>
              </a:solidFill>
              <a:latin typeface="Calibri"/>
              <a:ea typeface="Calibri"/>
              <a:cs typeface="Calibri"/>
              <a:sym typeface="Calibri"/>
            </a:endParaRPr>
          </a:p>
        </p:txBody>
      </p:sp>
      <p:sp>
        <p:nvSpPr>
          <p:cNvPr id="262" name="Google Shape;262;p11"/>
          <p:cNvSpPr/>
          <p:nvPr/>
        </p:nvSpPr>
        <p:spPr>
          <a:xfrm>
            <a:off x="640080" y="4151376"/>
            <a:ext cx="3611880" cy="804672"/>
          </a:xfrm>
          <a:prstGeom prst="roundRect">
            <a:avLst>
              <a:gd name="adj" fmla="val 9091"/>
            </a:avLst>
          </a:prstGeom>
          <a:solidFill>
            <a:srgbClr val="9C5A3C"/>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1"/>
          <p:cNvSpPr/>
          <p:nvPr/>
        </p:nvSpPr>
        <p:spPr>
          <a:xfrm>
            <a:off x="868680" y="4151376"/>
            <a:ext cx="3246120" cy="804672"/>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1600"/>
              <a:buFont typeface="Cambria"/>
              <a:buNone/>
            </a:pPr>
            <a:r>
              <a:rPr lang="en-US" sz="1600" b="1" i="0" u="none" strike="noStrike" cap="none">
                <a:solidFill>
                  <a:srgbClr val="FFFFFF"/>
                </a:solidFill>
                <a:latin typeface="Cambria"/>
                <a:ea typeface="Cambria"/>
                <a:cs typeface="Cambria"/>
                <a:sym typeface="Cambria"/>
              </a:rPr>
              <a:t>Critical and transformative</a:t>
            </a:r>
            <a:endParaRPr sz="1600" b="0" i="0" u="none" strike="noStrike" cap="none">
              <a:solidFill>
                <a:schemeClr val="dk1"/>
              </a:solidFill>
              <a:latin typeface="Calibri"/>
              <a:ea typeface="Calibri"/>
              <a:cs typeface="Calibri"/>
              <a:sym typeface="Calibri"/>
            </a:endParaRPr>
          </a:p>
        </p:txBody>
      </p:sp>
      <p:sp>
        <p:nvSpPr>
          <p:cNvPr id="264" name="Google Shape;264;p11"/>
          <p:cNvSpPr/>
          <p:nvPr/>
        </p:nvSpPr>
        <p:spPr>
          <a:xfrm>
            <a:off x="4526280" y="4151376"/>
            <a:ext cx="6903720" cy="804672"/>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Critical research, critical discourse analysis, participatory action research. Concerned with power and change.</a:t>
            </a:r>
            <a:endParaRPr sz="1500" b="0" i="0" u="none" strike="noStrike" cap="none">
              <a:solidFill>
                <a:schemeClr val="dk1"/>
              </a:solidFill>
              <a:latin typeface="Calibri"/>
              <a:ea typeface="Calibri"/>
              <a:cs typeface="Calibri"/>
              <a:sym typeface="Calibri"/>
            </a:endParaRPr>
          </a:p>
        </p:txBody>
      </p:sp>
      <p:sp>
        <p:nvSpPr>
          <p:cNvPr id="265" name="Google Shape;265;p11"/>
          <p:cNvSpPr/>
          <p:nvPr/>
        </p:nvSpPr>
        <p:spPr>
          <a:xfrm>
            <a:off x="640080" y="5084064"/>
            <a:ext cx="3611880" cy="804672"/>
          </a:xfrm>
          <a:prstGeom prst="roundRect">
            <a:avLst>
              <a:gd name="adj" fmla="val 9091"/>
            </a:avLst>
          </a:prstGeom>
          <a:solidFill>
            <a:srgbClr val="2F6F6E"/>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1"/>
          <p:cNvSpPr/>
          <p:nvPr/>
        </p:nvSpPr>
        <p:spPr>
          <a:xfrm>
            <a:off x="868680" y="5084064"/>
            <a:ext cx="3246120" cy="804672"/>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FFFFFF"/>
              </a:buClr>
              <a:buSzPts val="1600"/>
              <a:buFont typeface="Cambria"/>
              <a:buNone/>
            </a:pPr>
            <a:r>
              <a:rPr lang="en-US" sz="1600" b="1" i="0" u="none" strike="noStrike" cap="none">
                <a:solidFill>
                  <a:srgbClr val="FFFFFF"/>
                </a:solidFill>
                <a:latin typeface="Cambria"/>
                <a:ea typeface="Cambria"/>
                <a:cs typeface="Cambria"/>
                <a:sym typeface="Cambria"/>
              </a:rPr>
              <a:t>Pragmatist</a:t>
            </a:r>
            <a:endParaRPr sz="1600" b="0" i="0" u="none" strike="noStrike" cap="none">
              <a:solidFill>
                <a:schemeClr val="dk1"/>
              </a:solidFill>
              <a:latin typeface="Calibri"/>
              <a:ea typeface="Calibri"/>
              <a:cs typeface="Calibri"/>
              <a:sym typeface="Calibri"/>
            </a:endParaRPr>
          </a:p>
        </p:txBody>
      </p:sp>
      <p:sp>
        <p:nvSpPr>
          <p:cNvPr id="267" name="Google Shape;267;p11"/>
          <p:cNvSpPr/>
          <p:nvPr/>
        </p:nvSpPr>
        <p:spPr>
          <a:xfrm>
            <a:off x="4526280" y="5084064"/>
            <a:ext cx="6903720" cy="804672"/>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Action research and mixed designs. Driven by the problem and what works, your Alien G territory.</a:t>
            </a:r>
            <a:endParaRPr sz="1500" b="0" i="0" u="none" strike="noStrike" cap="none">
              <a:solidFill>
                <a:schemeClr val="dk1"/>
              </a:solidFill>
              <a:latin typeface="Calibri"/>
              <a:ea typeface="Calibri"/>
              <a:cs typeface="Calibri"/>
              <a:sym typeface="Calibri"/>
            </a:endParaRPr>
          </a:p>
        </p:txBody>
      </p:sp>
      <p:sp>
        <p:nvSpPr>
          <p:cNvPr id="268" name="Google Shape;268;p11"/>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269" name="Google Shape;269;p11"/>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8</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74"/>
        <p:cNvGrpSpPr/>
        <p:nvPr/>
      </p:nvGrpSpPr>
      <p:grpSpPr>
        <a:xfrm>
          <a:off x="0" y="0"/>
          <a:ext cx="0" cy="0"/>
          <a:chOff x="0" y="0"/>
          <a:chExt cx="0" cy="0"/>
        </a:xfrm>
      </p:grpSpPr>
      <p:sp>
        <p:nvSpPr>
          <p:cNvPr id="275" name="Google Shape;275;p12"/>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2"/>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A WARNING WE WILL KEEP RETURNING TO</a:t>
            </a:r>
            <a:endParaRPr sz="1400" b="0" i="0" u="none" strike="noStrike" cap="none">
              <a:solidFill>
                <a:schemeClr val="dk1"/>
              </a:solidFill>
              <a:latin typeface="Calibri"/>
              <a:ea typeface="Calibri"/>
              <a:cs typeface="Calibri"/>
              <a:sym typeface="Calibri"/>
            </a:endParaRPr>
          </a:p>
        </p:txBody>
      </p:sp>
      <p:sp>
        <p:nvSpPr>
          <p:cNvPr id="277" name="Google Shape;277;p12"/>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Method slurping and the alignment failure</a:t>
            </a:r>
            <a:endParaRPr sz="3000" b="0" i="0" u="none" strike="noStrike" cap="none">
              <a:solidFill>
                <a:schemeClr val="dk1"/>
              </a:solidFill>
              <a:latin typeface="Calibri"/>
              <a:ea typeface="Calibri"/>
              <a:cs typeface="Calibri"/>
              <a:sym typeface="Calibri"/>
            </a:endParaRPr>
          </a:p>
        </p:txBody>
      </p:sp>
      <p:sp>
        <p:nvSpPr>
          <p:cNvPr id="278" name="Google Shape;278;p12"/>
          <p:cNvSpPr/>
          <p:nvPr/>
        </p:nvSpPr>
        <p:spPr>
          <a:xfrm>
            <a:off x="822960" y="1463040"/>
            <a:ext cx="10607040" cy="914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Method slurping is borrowing a procedure from one tradition while ignoring the assumptions it carries. The technique still runs, but the warrant for your claims quietly collapses.</a:t>
            </a:r>
            <a:endParaRPr sz="2100" b="0" i="0" u="none" strike="noStrike" cap="none">
              <a:solidFill>
                <a:schemeClr val="dk1"/>
              </a:solidFill>
              <a:latin typeface="Calibri"/>
              <a:ea typeface="Calibri"/>
              <a:cs typeface="Calibri"/>
              <a:sym typeface="Calibri"/>
            </a:endParaRPr>
          </a:p>
        </p:txBody>
      </p:sp>
      <p:sp>
        <p:nvSpPr>
          <p:cNvPr id="279" name="Google Shape;279;p12"/>
          <p:cNvSpPr/>
          <p:nvPr/>
        </p:nvSpPr>
        <p:spPr>
          <a:xfrm>
            <a:off x="640080" y="2697480"/>
            <a:ext cx="5349240" cy="3108960"/>
          </a:xfrm>
          <a:prstGeom prst="roundRect">
            <a:avLst>
              <a:gd name="adj" fmla="val 2647"/>
            </a:avLst>
          </a:prstGeom>
          <a:solidFill>
            <a:srgbClr val="FBEFEC"/>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2"/>
          <p:cNvSpPr/>
          <p:nvPr/>
        </p:nvSpPr>
        <p:spPr>
          <a:xfrm>
            <a:off x="960120" y="2926080"/>
            <a:ext cx="470916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400"/>
              <a:buFont typeface="Calibri"/>
              <a:buNone/>
            </a:pPr>
            <a:r>
              <a:rPr lang="en-US" sz="1400" b="1" i="0" u="none" strike="noStrike" cap="none">
                <a:solidFill>
                  <a:srgbClr val="9C5A3C"/>
                </a:solidFill>
                <a:latin typeface="Calibri"/>
                <a:ea typeface="Calibri"/>
                <a:cs typeface="Calibri"/>
                <a:sym typeface="Calibri"/>
              </a:rPr>
              <a:t>ALIGNMENT FAILURES</a:t>
            </a:r>
            <a:endParaRPr sz="1400" b="0" i="0" u="none" strike="noStrike" cap="none">
              <a:solidFill>
                <a:schemeClr val="dk1"/>
              </a:solidFill>
              <a:latin typeface="Calibri"/>
              <a:ea typeface="Calibri"/>
              <a:cs typeface="Calibri"/>
              <a:sym typeface="Calibri"/>
            </a:endParaRPr>
          </a:p>
        </p:txBody>
      </p:sp>
      <p:sp>
        <p:nvSpPr>
          <p:cNvPr id="281" name="Google Shape;281;p12"/>
          <p:cNvSpPr/>
          <p:nvPr/>
        </p:nvSpPr>
        <p:spPr>
          <a:xfrm>
            <a:off x="960120" y="3383280"/>
            <a:ext cx="4709160" cy="228600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Constructivist study that reports inter rater reliability as if meaning were fixed</a:t>
            </a:r>
            <a:endParaRPr sz="145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Grounded theory coding bolted onto a fixed a priori framework with no theoretical sampling</a:t>
            </a:r>
            <a:endParaRPr sz="145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IPA with thirty participants and no idiographic, case by case reading</a:t>
            </a:r>
            <a:endParaRPr sz="145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Thematic analysis described as a methodology rather than a method</a:t>
            </a:r>
            <a:endParaRPr sz="1450" b="0" i="0" u="none" strike="noStrike" cap="none">
              <a:solidFill>
                <a:schemeClr val="dk1"/>
              </a:solidFill>
              <a:latin typeface="Calibri"/>
              <a:ea typeface="Calibri"/>
              <a:cs typeface="Calibri"/>
              <a:sym typeface="Calibri"/>
            </a:endParaRPr>
          </a:p>
        </p:txBody>
      </p:sp>
      <p:sp>
        <p:nvSpPr>
          <p:cNvPr id="282" name="Google Shape;282;p12"/>
          <p:cNvSpPr/>
          <p:nvPr/>
        </p:nvSpPr>
        <p:spPr>
          <a:xfrm>
            <a:off x="6263640" y="2697480"/>
            <a:ext cx="5349240" cy="3108960"/>
          </a:xfrm>
          <a:prstGeom prst="roundRect">
            <a:avLst>
              <a:gd name="adj" fmla="val 2647"/>
            </a:avLst>
          </a:prstGeom>
          <a:solidFill>
            <a:srgbClr val="EAF2EC"/>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12"/>
          <p:cNvSpPr/>
          <p:nvPr/>
        </p:nvSpPr>
        <p:spPr>
          <a:xfrm>
            <a:off x="6583680" y="2926080"/>
            <a:ext cx="470916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F6F6E"/>
              </a:buClr>
              <a:buSzPts val="1400"/>
              <a:buFont typeface="Calibri"/>
              <a:buNone/>
            </a:pPr>
            <a:r>
              <a:rPr lang="en-US" sz="1400" b="1" i="0" u="none" strike="noStrike" cap="none">
                <a:solidFill>
                  <a:srgbClr val="2F6F6E"/>
                </a:solidFill>
                <a:latin typeface="Calibri"/>
                <a:ea typeface="Calibri"/>
                <a:cs typeface="Calibri"/>
                <a:sym typeface="Calibri"/>
              </a:rPr>
              <a:t>KEEPING FAITH</a:t>
            </a:r>
            <a:endParaRPr sz="1400" b="0" i="0" u="none" strike="noStrike" cap="none">
              <a:solidFill>
                <a:schemeClr val="dk1"/>
              </a:solidFill>
              <a:latin typeface="Calibri"/>
              <a:ea typeface="Calibri"/>
              <a:cs typeface="Calibri"/>
              <a:sym typeface="Calibri"/>
            </a:endParaRPr>
          </a:p>
        </p:txBody>
      </p:sp>
      <p:sp>
        <p:nvSpPr>
          <p:cNvPr id="284" name="Google Shape;284;p12"/>
          <p:cNvSpPr/>
          <p:nvPr/>
        </p:nvSpPr>
        <p:spPr>
          <a:xfrm>
            <a:off x="6583680" y="3383280"/>
            <a:ext cx="4709160" cy="228600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State your philosophical position first, then choose</a:t>
            </a:r>
            <a:endParaRPr sz="145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Let the methodology govern the analysis, not the software</a:t>
            </a:r>
            <a:endParaRPr sz="145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Keep sample size and logic faithful to the tradition</a:t>
            </a:r>
            <a:endParaRPr sz="145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Name the method precisely and cite the version you used</a:t>
            </a:r>
            <a:endParaRPr sz="1450" b="0" i="0" u="none" strike="noStrike" cap="none">
              <a:solidFill>
                <a:schemeClr val="dk1"/>
              </a:solidFill>
              <a:latin typeface="Calibri"/>
              <a:ea typeface="Calibri"/>
              <a:cs typeface="Calibri"/>
              <a:sym typeface="Calibri"/>
            </a:endParaRPr>
          </a:p>
        </p:txBody>
      </p:sp>
      <p:sp>
        <p:nvSpPr>
          <p:cNvPr id="285" name="Google Shape;285;p12"/>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286" name="Google Shape;286;p12"/>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9</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6233D"/>
        </a:solidFill>
        <a:effectLst/>
      </p:bgPr>
    </p:bg>
    <p:spTree>
      <p:nvGrpSpPr>
        <p:cNvPr id="1" name="Shape 291"/>
        <p:cNvGrpSpPr/>
        <p:nvPr/>
      </p:nvGrpSpPr>
      <p:grpSpPr>
        <a:xfrm>
          <a:off x="0" y="0"/>
          <a:ext cx="0" cy="0"/>
          <a:chOff x="0" y="0"/>
          <a:chExt cx="0" cy="0"/>
        </a:xfrm>
      </p:grpSpPr>
      <p:sp>
        <p:nvSpPr>
          <p:cNvPr id="292" name="Google Shape;292;p13"/>
          <p:cNvSpPr/>
          <p:nvPr/>
        </p:nvSpPr>
        <p:spPr>
          <a:xfrm>
            <a:off x="822960" y="1920240"/>
            <a:ext cx="100584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600"/>
              <a:buFont typeface="Calibri"/>
              <a:buNone/>
            </a:pPr>
            <a:r>
              <a:rPr lang="en-US" sz="1600" b="1" i="0" u="none" strike="noStrike" cap="none">
                <a:solidFill>
                  <a:srgbClr val="C9A24B"/>
                </a:solidFill>
                <a:latin typeface="Calibri"/>
                <a:ea typeface="Calibri"/>
                <a:cs typeface="Calibri"/>
                <a:sym typeface="Calibri"/>
              </a:rPr>
              <a:t>PART 2</a:t>
            </a:r>
            <a:endParaRPr sz="1600" b="0" i="0" u="none" strike="noStrike" cap="none">
              <a:solidFill>
                <a:schemeClr val="dk1"/>
              </a:solidFill>
              <a:latin typeface="Calibri"/>
              <a:ea typeface="Calibri"/>
              <a:cs typeface="Calibri"/>
              <a:sym typeface="Calibri"/>
            </a:endParaRPr>
          </a:p>
        </p:txBody>
      </p:sp>
      <p:sp>
        <p:nvSpPr>
          <p:cNvPr id="293" name="Google Shape;293;p13"/>
          <p:cNvSpPr/>
          <p:nvPr/>
        </p:nvSpPr>
        <p:spPr>
          <a:xfrm>
            <a:off x="822960" y="2331720"/>
            <a:ext cx="10607040" cy="18288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Phenomenology and IPA</a:t>
            </a:r>
            <a:endParaRPr sz="4000" b="0" i="0" u="none" strike="noStrike" cap="none">
              <a:solidFill>
                <a:schemeClr val="dk1"/>
              </a:solidFill>
              <a:latin typeface="Calibri"/>
              <a:ea typeface="Calibri"/>
              <a:cs typeface="Calibri"/>
              <a:sym typeface="Calibri"/>
            </a:endParaRPr>
          </a:p>
        </p:txBody>
      </p:sp>
      <p:sp>
        <p:nvSpPr>
          <p:cNvPr id="294" name="Google Shape;294;p13"/>
          <p:cNvSpPr/>
          <p:nvPr/>
        </p:nvSpPr>
        <p:spPr>
          <a:xfrm>
            <a:off x="841248" y="4160520"/>
            <a:ext cx="9875520" cy="128016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C8D2E4"/>
              </a:buClr>
              <a:buSzPts val="1900"/>
              <a:buFont typeface="Calibri"/>
              <a:buNone/>
            </a:pPr>
            <a:r>
              <a:rPr lang="en-US" sz="1900" b="0" i="0" u="none" strike="noStrike" cap="none">
                <a:solidFill>
                  <a:srgbClr val="C8D2E4"/>
                </a:solidFill>
                <a:latin typeface="Calibri"/>
                <a:ea typeface="Calibri"/>
                <a:cs typeface="Calibri"/>
                <a:sym typeface="Calibri"/>
              </a:rPr>
              <a:t>The study of lived experience, and the most widely used way of doing it in applied and business research.</a:t>
            </a:r>
            <a:endParaRPr sz="1900" b="0" i="0" u="none" strike="noStrike" cap="none">
              <a:solidFill>
                <a:schemeClr val="dk1"/>
              </a:solidFill>
              <a:latin typeface="Calibri"/>
              <a:ea typeface="Calibri"/>
              <a:cs typeface="Calibri"/>
              <a:sym typeface="Calibri"/>
            </a:endParaRPr>
          </a:p>
        </p:txBody>
      </p:sp>
      <p:sp>
        <p:nvSpPr>
          <p:cNvPr id="295" name="Google Shape;295;p13"/>
          <p:cNvSpPr/>
          <p:nvPr/>
        </p:nvSpPr>
        <p:spPr>
          <a:xfrm>
            <a:off x="868680"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13"/>
          <p:cNvSpPr/>
          <p:nvPr/>
        </p:nvSpPr>
        <p:spPr>
          <a:xfrm>
            <a:off x="1170432"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13"/>
          <p:cNvSpPr/>
          <p:nvPr/>
        </p:nvSpPr>
        <p:spPr>
          <a:xfrm>
            <a:off x="1472184"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02"/>
        <p:cNvGrpSpPr/>
        <p:nvPr/>
      </p:nvGrpSpPr>
      <p:grpSpPr>
        <a:xfrm>
          <a:off x="0" y="0"/>
          <a:ext cx="0" cy="0"/>
          <a:chOff x="0" y="0"/>
          <a:chExt cx="0" cy="0"/>
        </a:xfrm>
      </p:grpSpPr>
      <p:sp>
        <p:nvSpPr>
          <p:cNvPr id="303" name="Google Shape;303;p14"/>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14"/>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PHENOMENOLOGY</a:t>
            </a:r>
            <a:endParaRPr sz="1400" b="0" i="0" u="none" strike="noStrike" cap="none">
              <a:solidFill>
                <a:schemeClr val="dk1"/>
              </a:solidFill>
              <a:latin typeface="Calibri"/>
              <a:ea typeface="Calibri"/>
              <a:cs typeface="Calibri"/>
              <a:sym typeface="Calibri"/>
            </a:endParaRPr>
          </a:p>
        </p:txBody>
      </p:sp>
      <p:sp>
        <p:nvSpPr>
          <p:cNvPr id="305" name="Google Shape;305;p14"/>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The disciplined study of lived experience</a:t>
            </a:r>
            <a:endParaRPr sz="3000" b="0" i="0" u="none" strike="noStrike" cap="none">
              <a:solidFill>
                <a:schemeClr val="dk1"/>
              </a:solidFill>
              <a:latin typeface="Calibri"/>
              <a:ea typeface="Calibri"/>
              <a:cs typeface="Calibri"/>
              <a:sym typeface="Calibri"/>
            </a:endParaRPr>
          </a:p>
        </p:txBody>
      </p:sp>
      <p:sp>
        <p:nvSpPr>
          <p:cNvPr id="306" name="Google Shape;306;p14"/>
          <p:cNvSpPr/>
          <p:nvPr/>
        </p:nvSpPr>
        <p:spPr>
          <a:xfrm>
            <a:off x="822960" y="1463040"/>
            <a:ext cx="10607040" cy="914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Phenomenology asks what an experience is actually like for those who live it, before theory and explanation are layered on top. The founding move, from Husserl, is to return to the things themselves.</a:t>
            </a:r>
            <a:endParaRPr sz="2100" b="0" i="0" u="none" strike="noStrike" cap="none">
              <a:solidFill>
                <a:schemeClr val="dk1"/>
              </a:solidFill>
              <a:latin typeface="Calibri"/>
              <a:ea typeface="Calibri"/>
              <a:cs typeface="Calibri"/>
              <a:sym typeface="Calibri"/>
            </a:endParaRPr>
          </a:p>
        </p:txBody>
      </p:sp>
      <p:sp>
        <p:nvSpPr>
          <p:cNvPr id="307" name="Google Shape;307;p14"/>
          <p:cNvSpPr/>
          <p:nvPr/>
        </p:nvSpPr>
        <p:spPr>
          <a:xfrm>
            <a:off x="640080" y="2697480"/>
            <a:ext cx="3520440" cy="3017520"/>
          </a:xfrm>
          <a:prstGeom prst="roundRect">
            <a:avLst>
              <a:gd name="adj" fmla="val 2727"/>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14"/>
          <p:cNvSpPr/>
          <p:nvPr/>
        </p:nvSpPr>
        <p:spPr>
          <a:xfrm>
            <a:off x="914400" y="297180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14"/>
          <p:cNvSpPr/>
          <p:nvPr/>
        </p:nvSpPr>
        <p:spPr>
          <a:xfrm>
            <a:off x="914400" y="2971800"/>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1</a:t>
            </a:r>
            <a:endParaRPr sz="2100" b="0" i="0" u="none" strike="noStrike" cap="none">
              <a:solidFill>
                <a:schemeClr val="dk1"/>
              </a:solidFill>
              <a:latin typeface="Calibri"/>
              <a:ea typeface="Calibri"/>
              <a:cs typeface="Calibri"/>
              <a:sym typeface="Calibri"/>
            </a:endParaRPr>
          </a:p>
        </p:txBody>
      </p:sp>
      <p:sp>
        <p:nvSpPr>
          <p:cNvPr id="310" name="Google Shape;310;p14"/>
          <p:cNvSpPr/>
          <p:nvPr/>
        </p:nvSpPr>
        <p:spPr>
          <a:xfrm>
            <a:off x="914400" y="3611880"/>
            <a:ext cx="29718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The phenomenon</a:t>
            </a:r>
            <a:endParaRPr sz="1800" b="0" i="0" u="none" strike="noStrike" cap="none">
              <a:solidFill>
                <a:schemeClr val="dk1"/>
              </a:solidFill>
              <a:latin typeface="Calibri"/>
              <a:ea typeface="Calibri"/>
              <a:cs typeface="Calibri"/>
              <a:sym typeface="Calibri"/>
            </a:endParaRPr>
          </a:p>
        </p:txBody>
      </p:sp>
      <p:sp>
        <p:nvSpPr>
          <p:cNvPr id="311" name="Google Shape;311;p14"/>
          <p:cNvSpPr/>
          <p:nvPr/>
        </p:nvSpPr>
        <p:spPr>
          <a:xfrm>
            <a:off x="914400" y="4114800"/>
            <a:ext cx="2971800" cy="146304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The experience as it appears to consciousness, for example what it is to lead through redundancy, or to feel trusted at work.</a:t>
            </a:r>
            <a:endParaRPr sz="1500" b="0" i="0" u="none" strike="noStrike" cap="none">
              <a:solidFill>
                <a:schemeClr val="dk1"/>
              </a:solidFill>
              <a:latin typeface="Calibri"/>
              <a:ea typeface="Calibri"/>
              <a:cs typeface="Calibri"/>
              <a:sym typeface="Calibri"/>
            </a:endParaRPr>
          </a:p>
        </p:txBody>
      </p:sp>
      <p:sp>
        <p:nvSpPr>
          <p:cNvPr id="312" name="Google Shape;312;p14"/>
          <p:cNvSpPr/>
          <p:nvPr/>
        </p:nvSpPr>
        <p:spPr>
          <a:xfrm>
            <a:off x="4416552" y="2697480"/>
            <a:ext cx="3520440" cy="3017520"/>
          </a:xfrm>
          <a:prstGeom prst="roundRect">
            <a:avLst>
              <a:gd name="adj" fmla="val 2727"/>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14"/>
          <p:cNvSpPr/>
          <p:nvPr/>
        </p:nvSpPr>
        <p:spPr>
          <a:xfrm>
            <a:off x="4690872" y="297180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14"/>
          <p:cNvSpPr/>
          <p:nvPr/>
        </p:nvSpPr>
        <p:spPr>
          <a:xfrm>
            <a:off x="4690872" y="2971800"/>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2</a:t>
            </a:r>
            <a:endParaRPr sz="2100" b="0" i="0" u="none" strike="noStrike" cap="none">
              <a:solidFill>
                <a:schemeClr val="dk1"/>
              </a:solidFill>
              <a:latin typeface="Calibri"/>
              <a:ea typeface="Calibri"/>
              <a:cs typeface="Calibri"/>
              <a:sym typeface="Calibri"/>
            </a:endParaRPr>
          </a:p>
        </p:txBody>
      </p:sp>
      <p:sp>
        <p:nvSpPr>
          <p:cNvPr id="315" name="Google Shape;315;p14"/>
          <p:cNvSpPr/>
          <p:nvPr/>
        </p:nvSpPr>
        <p:spPr>
          <a:xfrm>
            <a:off x="4690872" y="3611880"/>
            <a:ext cx="29718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The essence</a:t>
            </a:r>
            <a:endParaRPr sz="1800" b="0" i="0" u="none" strike="noStrike" cap="none">
              <a:solidFill>
                <a:schemeClr val="dk1"/>
              </a:solidFill>
              <a:latin typeface="Calibri"/>
              <a:ea typeface="Calibri"/>
              <a:cs typeface="Calibri"/>
              <a:sym typeface="Calibri"/>
            </a:endParaRPr>
          </a:p>
        </p:txBody>
      </p:sp>
      <p:sp>
        <p:nvSpPr>
          <p:cNvPr id="316" name="Google Shape;316;p14"/>
          <p:cNvSpPr/>
          <p:nvPr/>
        </p:nvSpPr>
        <p:spPr>
          <a:xfrm>
            <a:off x="4690872" y="4114800"/>
            <a:ext cx="2971800" cy="146304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The invariant qualities without which the experience would not be that experience. The shared structure beneath varied accounts.</a:t>
            </a:r>
            <a:endParaRPr sz="1500" b="0" i="0" u="none" strike="noStrike" cap="none">
              <a:solidFill>
                <a:schemeClr val="dk1"/>
              </a:solidFill>
              <a:latin typeface="Calibri"/>
              <a:ea typeface="Calibri"/>
              <a:cs typeface="Calibri"/>
              <a:sym typeface="Calibri"/>
            </a:endParaRPr>
          </a:p>
        </p:txBody>
      </p:sp>
      <p:sp>
        <p:nvSpPr>
          <p:cNvPr id="317" name="Google Shape;317;p14"/>
          <p:cNvSpPr/>
          <p:nvPr/>
        </p:nvSpPr>
        <p:spPr>
          <a:xfrm>
            <a:off x="8193024" y="2697480"/>
            <a:ext cx="3520440" cy="3017520"/>
          </a:xfrm>
          <a:prstGeom prst="roundRect">
            <a:avLst>
              <a:gd name="adj" fmla="val 2727"/>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14"/>
          <p:cNvSpPr/>
          <p:nvPr/>
        </p:nvSpPr>
        <p:spPr>
          <a:xfrm>
            <a:off x="8467344" y="297180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14"/>
          <p:cNvSpPr/>
          <p:nvPr/>
        </p:nvSpPr>
        <p:spPr>
          <a:xfrm>
            <a:off x="8467344" y="2971800"/>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3</a:t>
            </a:r>
            <a:endParaRPr sz="2100" b="0" i="0" u="none" strike="noStrike" cap="none">
              <a:solidFill>
                <a:schemeClr val="dk1"/>
              </a:solidFill>
              <a:latin typeface="Calibri"/>
              <a:ea typeface="Calibri"/>
              <a:cs typeface="Calibri"/>
              <a:sym typeface="Calibri"/>
            </a:endParaRPr>
          </a:p>
        </p:txBody>
      </p:sp>
      <p:sp>
        <p:nvSpPr>
          <p:cNvPr id="320" name="Google Shape;320;p14"/>
          <p:cNvSpPr/>
          <p:nvPr/>
        </p:nvSpPr>
        <p:spPr>
          <a:xfrm>
            <a:off x="8467344" y="3611880"/>
            <a:ext cx="29718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The lifeworld</a:t>
            </a:r>
            <a:endParaRPr sz="1800" b="0" i="0" u="none" strike="noStrike" cap="none">
              <a:solidFill>
                <a:schemeClr val="dk1"/>
              </a:solidFill>
              <a:latin typeface="Calibri"/>
              <a:ea typeface="Calibri"/>
              <a:cs typeface="Calibri"/>
              <a:sym typeface="Calibri"/>
            </a:endParaRPr>
          </a:p>
        </p:txBody>
      </p:sp>
      <p:sp>
        <p:nvSpPr>
          <p:cNvPr id="321" name="Google Shape;321;p14"/>
          <p:cNvSpPr/>
          <p:nvPr/>
        </p:nvSpPr>
        <p:spPr>
          <a:xfrm>
            <a:off x="8467344" y="4114800"/>
            <a:ext cx="2971800" cy="146304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The taken for granted world of everyday experience, lived through the body, time, space and relations with others.</a:t>
            </a:r>
            <a:endParaRPr sz="1500" b="0" i="0" u="none" strike="noStrike" cap="none">
              <a:solidFill>
                <a:schemeClr val="dk1"/>
              </a:solidFill>
              <a:latin typeface="Calibri"/>
              <a:ea typeface="Calibri"/>
              <a:cs typeface="Calibri"/>
              <a:sym typeface="Calibri"/>
            </a:endParaRPr>
          </a:p>
        </p:txBody>
      </p:sp>
      <p:sp>
        <p:nvSpPr>
          <p:cNvPr id="322" name="Google Shape;322;p14"/>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323" name="Google Shape;323;p14"/>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11</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28"/>
        <p:cNvGrpSpPr/>
        <p:nvPr/>
      </p:nvGrpSpPr>
      <p:grpSpPr>
        <a:xfrm>
          <a:off x="0" y="0"/>
          <a:ext cx="0" cy="0"/>
          <a:chOff x="0" y="0"/>
          <a:chExt cx="0" cy="0"/>
        </a:xfrm>
      </p:grpSpPr>
      <p:sp>
        <p:nvSpPr>
          <p:cNvPr id="329" name="Google Shape;329;p15"/>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15"/>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A FORK IN THE ROAD</a:t>
            </a:r>
            <a:endParaRPr sz="1400" b="0" i="0" u="none" strike="noStrike" cap="none">
              <a:solidFill>
                <a:schemeClr val="dk1"/>
              </a:solidFill>
              <a:latin typeface="Calibri"/>
              <a:ea typeface="Calibri"/>
              <a:cs typeface="Calibri"/>
              <a:sym typeface="Calibri"/>
            </a:endParaRPr>
          </a:p>
        </p:txBody>
      </p:sp>
      <p:sp>
        <p:nvSpPr>
          <p:cNvPr id="331" name="Google Shape;331;p15"/>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Two phenomenological traditions</a:t>
            </a:r>
            <a:endParaRPr sz="3000" b="0" i="0" u="none" strike="noStrike" cap="none">
              <a:solidFill>
                <a:schemeClr val="dk1"/>
              </a:solidFill>
              <a:latin typeface="Calibri"/>
              <a:ea typeface="Calibri"/>
              <a:cs typeface="Calibri"/>
              <a:sym typeface="Calibri"/>
            </a:endParaRPr>
          </a:p>
        </p:txBody>
      </p:sp>
      <p:sp>
        <p:nvSpPr>
          <p:cNvPr id="332" name="Google Shape;332;p15"/>
          <p:cNvSpPr/>
          <p:nvPr/>
        </p:nvSpPr>
        <p:spPr>
          <a:xfrm>
            <a:off x="640080" y="1554480"/>
            <a:ext cx="5349240" cy="4297680"/>
          </a:xfrm>
          <a:prstGeom prst="roundRect">
            <a:avLst>
              <a:gd name="adj" fmla="val 1915"/>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15"/>
          <p:cNvSpPr/>
          <p:nvPr/>
        </p:nvSpPr>
        <p:spPr>
          <a:xfrm>
            <a:off x="640080" y="1554480"/>
            <a:ext cx="5349240" cy="868680"/>
          </a:xfrm>
          <a:prstGeom prst="roundRect">
            <a:avLst>
              <a:gd name="adj" fmla="val 9474"/>
            </a:avLst>
          </a:prstGeom>
          <a:solidFill>
            <a:srgbClr val="2C3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15"/>
          <p:cNvSpPr/>
          <p:nvPr/>
        </p:nvSpPr>
        <p:spPr>
          <a:xfrm>
            <a:off x="960120" y="1664208"/>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200"/>
              <a:buFont typeface="Cambria"/>
              <a:buNone/>
            </a:pPr>
            <a:r>
              <a:rPr lang="en-US" sz="2200" b="1" i="0" u="none" strike="noStrike" cap="none">
                <a:solidFill>
                  <a:srgbClr val="FFFFFF"/>
                </a:solidFill>
                <a:latin typeface="Cambria"/>
                <a:ea typeface="Cambria"/>
                <a:cs typeface="Cambria"/>
                <a:sym typeface="Cambria"/>
              </a:rPr>
              <a:t>Descriptive</a:t>
            </a:r>
            <a:endParaRPr sz="2200" b="0" i="0" u="none" strike="noStrike" cap="none">
              <a:solidFill>
                <a:schemeClr val="dk1"/>
              </a:solidFill>
              <a:latin typeface="Calibri"/>
              <a:ea typeface="Calibri"/>
              <a:cs typeface="Calibri"/>
              <a:sym typeface="Calibri"/>
            </a:endParaRPr>
          </a:p>
        </p:txBody>
      </p:sp>
      <p:sp>
        <p:nvSpPr>
          <p:cNvPr id="335" name="Google Shape;335;p15"/>
          <p:cNvSpPr/>
          <p:nvPr/>
        </p:nvSpPr>
        <p:spPr>
          <a:xfrm>
            <a:off x="960120" y="2057400"/>
            <a:ext cx="470916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400"/>
              <a:buFont typeface="Calibri"/>
              <a:buNone/>
            </a:pPr>
            <a:r>
              <a:rPr lang="en-US" sz="1400" b="0" i="0" u="none" strike="noStrike" cap="none">
                <a:solidFill>
                  <a:srgbClr val="DBB868"/>
                </a:solidFill>
                <a:latin typeface="Calibri"/>
                <a:ea typeface="Calibri"/>
                <a:cs typeface="Calibri"/>
                <a:sym typeface="Calibri"/>
              </a:rPr>
              <a:t>Husserl, transcendental</a:t>
            </a:r>
            <a:endParaRPr sz="1400" b="0" i="0" u="none" strike="noStrike" cap="none">
              <a:solidFill>
                <a:schemeClr val="dk1"/>
              </a:solidFill>
              <a:latin typeface="Calibri"/>
              <a:ea typeface="Calibri"/>
              <a:cs typeface="Calibri"/>
              <a:sym typeface="Calibri"/>
            </a:endParaRPr>
          </a:p>
        </p:txBody>
      </p:sp>
      <p:sp>
        <p:nvSpPr>
          <p:cNvPr id="336" name="Google Shape;336;p15"/>
          <p:cNvSpPr/>
          <p:nvPr/>
        </p:nvSpPr>
        <p:spPr>
          <a:xfrm>
            <a:off x="1005840" y="2651760"/>
            <a:ext cx="4617720" cy="3063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Aim to describe the essence of the experience as purely as possible</a:t>
            </a:r>
            <a:endParaRPr sz="155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Bracket your assumptions and prior knowledge through the epoche</a:t>
            </a:r>
            <a:endParaRPr sz="155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The researcher steps back so the phenomenon can show itself</a:t>
            </a:r>
            <a:endParaRPr sz="155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Methods of Giorgi, Colaizzi and Van Kaam</a:t>
            </a:r>
            <a:endParaRPr sz="1550" b="0" i="0" u="none" strike="noStrike" cap="none">
              <a:solidFill>
                <a:schemeClr val="dk1"/>
              </a:solidFill>
              <a:latin typeface="Calibri"/>
              <a:ea typeface="Calibri"/>
              <a:cs typeface="Calibri"/>
              <a:sym typeface="Calibri"/>
            </a:endParaRPr>
          </a:p>
        </p:txBody>
      </p:sp>
      <p:sp>
        <p:nvSpPr>
          <p:cNvPr id="337" name="Google Shape;337;p15"/>
          <p:cNvSpPr/>
          <p:nvPr/>
        </p:nvSpPr>
        <p:spPr>
          <a:xfrm>
            <a:off x="6263640" y="1554480"/>
            <a:ext cx="5349240" cy="4297680"/>
          </a:xfrm>
          <a:prstGeom prst="roundRect">
            <a:avLst>
              <a:gd name="adj" fmla="val 1915"/>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15"/>
          <p:cNvSpPr/>
          <p:nvPr/>
        </p:nvSpPr>
        <p:spPr>
          <a:xfrm>
            <a:off x="6263640" y="1554480"/>
            <a:ext cx="5349240" cy="868680"/>
          </a:xfrm>
          <a:prstGeom prst="roundRect">
            <a:avLst>
              <a:gd name="adj" fmla="val 9474"/>
            </a:avLst>
          </a:pr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15"/>
          <p:cNvSpPr/>
          <p:nvPr/>
        </p:nvSpPr>
        <p:spPr>
          <a:xfrm>
            <a:off x="6583680" y="1664208"/>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200"/>
              <a:buFont typeface="Cambria"/>
              <a:buNone/>
            </a:pPr>
            <a:r>
              <a:rPr lang="en-US" sz="2200" b="1" i="0" u="none" strike="noStrike" cap="none">
                <a:solidFill>
                  <a:srgbClr val="FFFFFF"/>
                </a:solidFill>
                <a:latin typeface="Cambria"/>
                <a:ea typeface="Cambria"/>
                <a:cs typeface="Cambria"/>
                <a:sym typeface="Cambria"/>
              </a:rPr>
              <a:t>Interpretive</a:t>
            </a:r>
            <a:endParaRPr sz="2200" b="0" i="0" u="none" strike="noStrike" cap="none">
              <a:solidFill>
                <a:schemeClr val="dk1"/>
              </a:solidFill>
              <a:latin typeface="Calibri"/>
              <a:ea typeface="Calibri"/>
              <a:cs typeface="Calibri"/>
              <a:sym typeface="Calibri"/>
            </a:endParaRPr>
          </a:p>
        </p:txBody>
      </p:sp>
      <p:sp>
        <p:nvSpPr>
          <p:cNvPr id="340" name="Google Shape;340;p15"/>
          <p:cNvSpPr/>
          <p:nvPr/>
        </p:nvSpPr>
        <p:spPr>
          <a:xfrm>
            <a:off x="6583680" y="2057400"/>
            <a:ext cx="470916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400"/>
              <a:buFont typeface="Calibri"/>
              <a:buNone/>
            </a:pPr>
            <a:r>
              <a:rPr lang="en-US" sz="1400" b="0" i="0" u="none" strike="noStrike" cap="none">
                <a:solidFill>
                  <a:srgbClr val="DBB868"/>
                </a:solidFill>
                <a:latin typeface="Calibri"/>
                <a:ea typeface="Calibri"/>
                <a:cs typeface="Calibri"/>
                <a:sym typeface="Calibri"/>
              </a:rPr>
              <a:t>Heidegger, hermeneutic</a:t>
            </a:r>
            <a:endParaRPr sz="1400" b="0" i="0" u="none" strike="noStrike" cap="none">
              <a:solidFill>
                <a:schemeClr val="dk1"/>
              </a:solidFill>
              <a:latin typeface="Calibri"/>
              <a:ea typeface="Calibri"/>
              <a:cs typeface="Calibri"/>
              <a:sym typeface="Calibri"/>
            </a:endParaRPr>
          </a:p>
        </p:txBody>
      </p:sp>
      <p:sp>
        <p:nvSpPr>
          <p:cNvPr id="341" name="Google Shape;341;p15"/>
          <p:cNvSpPr/>
          <p:nvPr/>
        </p:nvSpPr>
        <p:spPr>
          <a:xfrm>
            <a:off x="6629400" y="2651760"/>
            <a:ext cx="4617720" cy="3063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Aim to interpret experience as it is always already meaningful</a:t>
            </a:r>
            <a:endParaRPr sz="155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Bracketing is impossible, your situatedness is the very tool of understanding</a:t>
            </a:r>
            <a:endParaRPr sz="155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The researcher is part of the world being understood</a:t>
            </a:r>
            <a:endParaRPr sz="155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van Manen, and the line that leads to IPA</a:t>
            </a:r>
            <a:endParaRPr sz="1550" b="0" i="0" u="none" strike="noStrike" cap="none">
              <a:solidFill>
                <a:schemeClr val="dk1"/>
              </a:solidFill>
              <a:latin typeface="Calibri"/>
              <a:ea typeface="Calibri"/>
              <a:cs typeface="Calibri"/>
              <a:sym typeface="Calibri"/>
            </a:endParaRPr>
          </a:p>
        </p:txBody>
      </p:sp>
      <p:sp>
        <p:nvSpPr>
          <p:cNvPr id="342" name="Google Shape;342;p15"/>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343" name="Google Shape;343;p15"/>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12</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48"/>
        <p:cNvGrpSpPr/>
        <p:nvPr/>
      </p:nvGrpSpPr>
      <p:grpSpPr>
        <a:xfrm>
          <a:off x="0" y="0"/>
          <a:ext cx="0" cy="0"/>
          <a:chOff x="0" y="0"/>
          <a:chExt cx="0" cy="0"/>
        </a:xfrm>
      </p:grpSpPr>
      <p:sp>
        <p:nvSpPr>
          <p:cNvPr id="349" name="Google Shape;349;p16"/>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16"/>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VOCABULARY YOU WILL BE ASKED TO USE</a:t>
            </a:r>
            <a:endParaRPr sz="1400" b="0" i="0" u="none" strike="noStrike" cap="none">
              <a:solidFill>
                <a:schemeClr val="dk1"/>
              </a:solidFill>
              <a:latin typeface="Calibri"/>
              <a:ea typeface="Calibri"/>
              <a:cs typeface="Calibri"/>
              <a:sym typeface="Calibri"/>
            </a:endParaRPr>
          </a:p>
        </p:txBody>
      </p:sp>
      <p:sp>
        <p:nvSpPr>
          <p:cNvPr id="351" name="Google Shape;351;p16"/>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Five concepts that recur in phenomenology</a:t>
            </a:r>
            <a:endParaRPr sz="3000" b="0" i="0" u="none" strike="noStrike" cap="none">
              <a:solidFill>
                <a:schemeClr val="dk1"/>
              </a:solidFill>
              <a:latin typeface="Calibri"/>
              <a:ea typeface="Calibri"/>
              <a:cs typeface="Calibri"/>
              <a:sym typeface="Calibri"/>
            </a:endParaRPr>
          </a:p>
        </p:txBody>
      </p:sp>
      <p:sp>
        <p:nvSpPr>
          <p:cNvPr id="352" name="Google Shape;352;p16"/>
          <p:cNvSpPr/>
          <p:nvPr/>
        </p:nvSpPr>
        <p:spPr>
          <a:xfrm>
            <a:off x="640080" y="1600200"/>
            <a:ext cx="3456432" cy="1847088"/>
          </a:xfrm>
          <a:prstGeom prst="roundRect">
            <a:avLst>
              <a:gd name="adj" fmla="val 4455"/>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16"/>
          <p:cNvSpPr/>
          <p:nvPr/>
        </p:nvSpPr>
        <p:spPr>
          <a:xfrm>
            <a:off x="914400" y="1783080"/>
            <a:ext cx="290779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Intentionality</a:t>
            </a:r>
            <a:endParaRPr sz="1700" b="0" i="0" u="none" strike="noStrike" cap="none">
              <a:solidFill>
                <a:schemeClr val="dk1"/>
              </a:solidFill>
              <a:latin typeface="Calibri"/>
              <a:ea typeface="Calibri"/>
              <a:cs typeface="Calibri"/>
              <a:sym typeface="Calibri"/>
            </a:endParaRPr>
          </a:p>
        </p:txBody>
      </p:sp>
      <p:sp>
        <p:nvSpPr>
          <p:cNvPr id="354" name="Google Shape;354;p16"/>
          <p:cNvSpPr/>
          <p:nvPr/>
        </p:nvSpPr>
        <p:spPr>
          <a:xfrm>
            <a:off x="914400" y="2258568"/>
            <a:ext cx="2953512" cy="106984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Consciousness is always consciousness of something. Experience is directed, never free floating.</a:t>
            </a:r>
            <a:endParaRPr sz="1350" b="0" i="0" u="none" strike="noStrike" cap="none">
              <a:solidFill>
                <a:schemeClr val="dk1"/>
              </a:solidFill>
              <a:latin typeface="Calibri"/>
              <a:ea typeface="Calibri"/>
              <a:cs typeface="Calibri"/>
              <a:sym typeface="Calibri"/>
            </a:endParaRPr>
          </a:p>
        </p:txBody>
      </p:sp>
      <p:sp>
        <p:nvSpPr>
          <p:cNvPr id="355" name="Google Shape;355;p16"/>
          <p:cNvSpPr/>
          <p:nvPr/>
        </p:nvSpPr>
        <p:spPr>
          <a:xfrm>
            <a:off x="4352544" y="1600200"/>
            <a:ext cx="3456432" cy="1847088"/>
          </a:xfrm>
          <a:prstGeom prst="roundRect">
            <a:avLst>
              <a:gd name="adj" fmla="val 4455"/>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16"/>
          <p:cNvSpPr/>
          <p:nvPr/>
        </p:nvSpPr>
        <p:spPr>
          <a:xfrm>
            <a:off x="4626864" y="1783080"/>
            <a:ext cx="290779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Epoche</a:t>
            </a:r>
            <a:endParaRPr sz="1700" b="0" i="0" u="none" strike="noStrike" cap="none">
              <a:solidFill>
                <a:schemeClr val="dk1"/>
              </a:solidFill>
              <a:latin typeface="Calibri"/>
              <a:ea typeface="Calibri"/>
              <a:cs typeface="Calibri"/>
              <a:sym typeface="Calibri"/>
            </a:endParaRPr>
          </a:p>
        </p:txBody>
      </p:sp>
      <p:sp>
        <p:nvSpPr>
          <p:cNvPr id="357" name="Google Shape;357;p16"/>
          <p:cNvSpPr/>
          <p:nvPr/>
        </p:nvSpPr>
        <p:spPr>
          <a:xfrm>
            <a:off x="4626864" y="2258568"/>
            <a:ext cx="2953512" cy="106984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The deliberate setting aside of the natural attitude, suspending judgement about whether the experience is true.</a:t>
            </a:r>
            <a:endParaRPr sz="1350" b="0" i="0" u="none" strike="noStrike" cap="none">
              <a:solidFill>
                <a:schemeClr val="dk1"/>
              </a:solidFill>
              <a:latin typeface="Calibri"/>
              <a:ea typeface="Calibri"/>
              <a:cs typeface="Calibri"/>
              <a:sym typeface="Calibri"/>
            </a:endParaRPr>
          </a:p>
        </p:txBody>
      </p:sp>
      <p:sp>
        <p:nvSpPr>
          <p:cNvPr id="358" name="Google Shape;358;p16"/>
          <p:cNvSpPr/>
          <p:nvPr/>
        </p:nvSpPr>
        <p:spPr>
          <a:xfrm>
            <a:off x="8065008" y="1600200"/>
            <a:ext cx="3456432" cy="1847088"/>
          </a:xfrm>
          <a:prstGeom prst="roundRect">
            <a:avLst>
              <a:gd name="adj" fmla="val 4455"/>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16"/>
          <p:cNvSpPr/>
          <p:nvPr/>
        </p:nvSpPr>
        <p:spPr>
          <a:xfrm>
            <a:off x="8339328" y="1783080"/>
            <a:ext cx="290779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Bracketing</a:t>
            </a:r>
            <a:endParaRPr sz="1700" b="0" i="0" u="none" strike="noStrike" cap="none">
              <a:solidFill>
                <a:schemeClr val="dk1"/>
              </a:solidFill>
              <a:latin typeface="Calibri"/>
              <a:ea typeface="Calibri"/>
              <a:cs typeface="Calibri"/>
              <a:sym typeface="Calibri"/>
            </a:endParaRPr>
          </a:p>
        </p:txBody>
      </p:sp>
      <p:sp>
        <p:nvSpPr>
          <p:cNvPr id="360" name="Google Shape;360;p16"/>
          <p:cNvSpPr/>
          <p:nvPr/>
        </p:nvSpPr>
        <p:spPr>
          <a:xfrm>
            <a:off x="8339328" y="2258568"/>
            <a:ext cx="2953512" cy="106984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The practical work of identifying and holding back your assumptions so they do not colonise the account.</a:t>
            </a:r>
            <a:endParaRPr sz="1350" b="0" i="0" u="none" strike="noStrike" cap="none">
              <a:solidFill>
                <a:schemeClr val="dk1"/>
              </a:solidFill>
              <a:latin typeface="Calibri"/>
              <a:ea typeface="Calibri"/>
              <a:cs typeface="Calibri"/>
              <a:sym typeface="Calibri"/>
            </a:endParaRPr>
          </a:p>
        </p:txBody>
      </p:sp>
      <p:sp>
        <p:nvSpPr>
          <p:cNvPr id="361" name="Google Shape;361;p16"/>
          <p:cNvSpPr/>
          <p:nvPr/>
        </p:nvSpPr>
        <p:spPr>
          <a:xfrm>
            <a:off x="640080" y="3630168"/>
            <a:ext cx="3456432" cy="1847088"/>
          </a:xfrm>
          <a:prstGeom prst="roundRect">
            <a:avLst>
              <a:gd name="adj" fmla="val 4455"/>
            </a:avLst>
          </a:prstGeom>
          <a:solidFill>
            <a:srgbClr val="FBF5E9"/>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16"/>
          <p:cNvSpPr/>
          <p:nvPr/>
        </p:nvSpPr>
        <p:spPr>
          <a:xfrm>
            <a:off x="914400" y="3813048"/>
            <a:ext cx="290779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Lifeworld</a:t>
            </a:r>
            <a:endParaRPr sz="1700" b="0" i="0" u="none" strike="noStrike" cap="none">
              <a:solidFill>
                <a:schemeClr val="dk1"/>
              </a:solidFill>
              <a:latin typeface="Calibri"/>
              <a:ea typeface="Calibri"/>
              <a:cs typeface="Calibri"/>
              <a:sym typeface="Calibri"/>
            </a:endParaRPr>
          </a:p>
        </p:txBody>
      </p:sp>
      <p:sp>
        <p:nvSpPr>
          <p:cNvPr id="363" name="Google Shape;363;p16"/>
          <p:cNvSpPr/>
          <p:nvPr/>
        </p:nvSpPr>
        <p:spPr>
          <a:xfrm>
            <a:off x="914400" y="4288536"/>
            <a:ext cx="2953512" cy="106984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The pre reflective world of lived experience, structured by body, time, space and relation to others.</a:t>
            </a:r>
            <a:endParaRPr sz="1350" b="0" i="0" u="none" strike="noStrike" cap="none">
              <a:solidFill>
                <a:schemeClr val="dk1"/>
              </a:solidFill>
              <a:latin typeface="Calibri"/>
              <a:ea typeface="Calibri"/>
              <a:cs typeface="Calibri"/>
              <a:sym typeface="Calibri"/>
            </a:endParaRPr>
          </a:p>
        </p:txBody>
      </p:sp>
      <p:sp>
        <p:nvSpPr>
          <p:cNvPr id="364" name="Google Shape;364;p16"/>
          <p:cNvSpPr/>
          <p:nvPr/>
        </p:nvSpPr>
        <p:spPr>
          <a:xfrm>
            <a:off x="4352544" y="3630168"/>
            <a:ext cx="3456432" cy="1847088"/>
          </a:xfrm>
          <a:prstGeom prst="roundRect">
            <a:avLst>
              <a:gd name="adj" fmla="val 4455"/>
            </a:avLst>
          </a:prstGeom>
          <a:solidFill>
            <a:srgbClr val="FBF5E9"/>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16"/>
          <p:cNvSpPr/>
          <p:nvPr/>
        </p:nvSpPr>
        <p:spPr>
          <a:xfrm>
            <a:off x="4626864" y="3813048"/>
            <a:ext cx="290779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Essence</a:t>
            </a:r>
            <a:endParaRPr sz="1700" b="0" i="0" u="none" strike="noStrike" cap="none">
              <a:solidFill>
                <a:schemeClr val="dk1"/>
              </a:solidFill>
              <a:latin typeface="Calibri"/>
              <a:ea typeface="Calibri"/>
              <a:cs typeface="Calibri"/>
              <a:sym typeface="Calibri"/>
            </a:endParaRPr>
          </a:p>
        </p:txBody>
      </p:sp>
      <p:sp>
        <p:nvSpPr>
          <p:cNvPr id="366" name="Google Shape;366;p16"/>
          <p:cNvSpPr/>
          <p:nvPr/>
        </p:nvSpPr>
        <p:spPr>
          <a:xfrm>
            <a:off x="4626864" y="4288536"/>
            <a:ext cx="2953512" cy="106984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The invariant structure that makes an experience the kind of experience it is.</a:t>
            </a:r>
            <a:endParaRPr sz="1350" b="0" i="0" u="none" strike="noStrike" cap="none">
              <a:solidFill>
                <a:schemeClr val="dk1"/>
              </a:solidFill>
              <a:latin typeface="Calibri"/>
              <a:ea typeface="Calibri"/>
              <a:cs typeface="Calibri"/>
              <a:sym typeface="Calibri"/>
            </a:endParaRPr>
          </a:p>
        </p:txBody>
      </p:sp>
      <p:sp>
        <p:nvSpPr>
          <p:cNvPr id="367" name="Google Shape;367;p16"/>
          <p:cNvSpPr/>
          <p:nvPr/>
        </p:nvSpPr>
        <p:spPr>
          <a:xfrm>
            <a:off x="8065008" y="3630168"/>
            <a:ext cx="3456432" cy="1847088"/>
          </a:xfrm>
          <a:prstGeom prst="roundRect">
            <a:avLst>
              <a:gd name="adj" fmla="val 4455"/>
            </a:avLst>
          </a:prstGeom>
          <a:solidFill>
            <a:srgbClr val="FBF5E9"/>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16"/>
          <p:cNvSpPr/>
          <p:nvPr/>
        </p:nvSpPr>
        <p:spPr>
          <a:xfrm>
            <a:off x="8339328" y="3813048"/>
            <a:ext cx="290779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Reduction</a:t>
            </a:r>
            <a:endParaRPr sz="1700" b="0" i="0" u="none" strike="noStrike" cap="none">
              <a:solidFill>
                <a:schemeClr val="dk1"/>
              </a:solidFill>
              <a:latin typeface="Calibri"/>
              <a:ea typeface="Calibri"/>
              <a:cs typeface="Calibri"/>
              <a:sym typeface="Calibri"/>
            </a:endParaRPr>
          </a:p>
        </p:txBody>
      </p:sp>
      <p:sp>
        <p:nvSpPr>
          <p:cNvPr id="369" name="Google Shape;369;p16"/>
          <p:cNvSpPr/>
          <p:nvPr/>
        </p:nvSpPr>
        <p:spPr>
          <a:xfrm>
            <a:off x="8339328" y="4288536"/>
            <a:ext cx="2953512" cy="106984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The movement from the particular instance to the essential meaning that underlies it.</a:t>
            </a:r>
            <a:endParaRPr sz="1350" b="0" i="0" u="none" strike="noStrike" cap="none">
              <a:solidFill>
                <a:schemeClr val="dk1"/>
              </a:solidFill>
              <a:latin typeface="Calibri"/>
              <a:ea typeface="Calibri"/>
              <a:cs typeface="Calibri"/>
              <a:sym typeface="Calibri"/>
            </a:endParaRPr>
          </a:p>
        </p:txBody>
      </p:sp>
      <p:sp>
        <p:nvSpPr>
          <p:cNvPr id="370" name="Google Shape;370;p16"/>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371" name="Google Shape;371;p16"/>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13</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76"/>
        <p:cNvGrpSpPr/>
        <p:nvPr/>
      </p:nvGrpSpPr>
      <p:grpSpPr>
        <a:xfrm>
          <a:off x="0" y="0"/>
          <a:ext cx="0" cy="0"/>
          <a:chOff x="0" y="0"/>
          <a:chExt cx="0" cy="0"/>
        </a:xfrm>
      </p:grpSpPr>
      <p:sp>
        <p:nvSpPr>
          <p:cNvPr id="377" name="Google Shape;377;p17"/>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17"/>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DOING DESCRIPTIVE PHENOMENOLOGY</a:t>
            </a:r>
            <a:endParaRPr sz="1400" b="0" i="0" u="none" strike="noStrike" cap="none">
              <a:solidFill>
                <a:schemeClr val="dk1"/>
              </a:solidFill>
              <a:latin typeface="Calibri"/>
              <a:ea typeface="Calibri"/>
              <a:cs typeface="Calibri"/>
              <a:sym typeface="Calibri"/>
            </a:endParaRPr>
          </a:p>
        </p:txBody>
      </p:sp>
      <p:sp>
        <p:nvSpPr>
          <p:cNvPr id="379" name="Google Shape;379;p17"/>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A worked procedure, after Colaizzi</a:t>
            </a:r>
            <a:endParaRPr sz="3000" b="0" i="0" u="none" strike="noStrike" cap="none">
              <a:solidFill>
                <a:schemeClr val="dk1"/>
              </a:solidFill>
              <a:latin typeface="Calibri"/>
              <a:ea typeface="Calibri"/>
              <a:cs typeface="Calibri"/>
              <a:sym typeface="Calibri"/>
            </a:endParaRPr>
          </a:p>
        </p:txBody>
      </p:sp>
      <p:sp>
        <p:nvSpPr>
          <p:cNvPr id="380" name="Google Shape;380;p17"/>
          <p:cNvSpPr/>
          <p:nvPr/>
        </p:nvSpPr>
        <p:spPr>
          <a:xfrm>
            <a:off x="822960" y="1463040"/>
            <a:ext cx="10607040" cy="6858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If you commit to descriptive phenomenology you inherit a clear, defensible sequence. Colaizzi remains the most cited in applied work.</a:t>
            </a:r>
            <a:endParaRPr sz="2100" b="0" i="0" u="none" strike="noStrike" cap="none">
              <a:solidFill>
                <a:schemeClr val="dk1"/>
              </a:solidFill>
              <a:latin typeface="Calibri"/>
              <a:ea typeface="Calibri"/>
              <a:cs typeface="Calibri"/>
              <a:sym typeface="Calibri"/>
            </a:endParaRPr>
          </a:p>
        </p:txBody>
      </p:sp>
      <p:sp>
        <p:nvSpPr>
          <p:cNvPr id="381" name="Google Shape;381;p17"/>
          <p:cNvSpPr/>
          <p:nvPr/>
        </p:nvSpPr>
        <p:spPr>
          <a:xfrm>
            <a:off x="640080" y="2286000"/>
            <a:ext cx="3456432" cy="1600200"/>
          </a:xfrm>
          <a:prstGeom prst="roundRect">
            <a:avLst>
              <a:gd name="adj" fmla="val 5143"/>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17"/>
          <p:cNvSpPr/>
          <p:nvPr/>
        </p:nvSpPr>
        <p:spPr>
          <a:xfrm>
            <a:off x="877824" y="2505456"/>
            <a:ext cx="420624" cy="42062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17"/>
          <p:cNvSpPr/>
          <p:nvPr/>
        </p:nvSpPr>
        <p:spPr>
          <a:xfrm>
            <a:off x="877824" y="2505456"/>
            <a:ext cx="420624" cy="42062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1</a:t>
            </a:r>
            <a:endParaRPr sz="1700" b="0" i="0" u="none" strike="noStrike" cap="none">
              <a:solidFill>
                <a:schemeClr val="dk1"/>
              </a:solidFill>
              <a:latin typeface="Calibri"/>
              <a:ea typeface="Calibri"/>
              <a:cs typeface="Calibri"/>
              <a:sym typeface="Calibri"/>
            </a:endParaRPr>
          </a:p>
        </p:txBody>
      </p:sp>
      <p:sp>
        <p:nvSpPr>
          <p:cNvPr id="384" name="Google Shape;384;p17"/>
          <p:cNvSpPr/>
          <p:nvPr/>
        </p:nvSpPr>
        <p:spPr>
          <a:xfrm>
            <a:off x="1417320" y="2468880"/>
            <a:ext cx="2496312" cy="50292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500"/>
              <a:buFont typeface="Cambria"/>
              <a:buNone/>
            </a:pPr>
            <a:r>
              <a:rPr lang="en-US" sz="1500" b="1" i="0" u="none" strike="noStrike" cap="none">
                <a:solidFill>
                  <a:srgbClr val="16233D"/>
                </a:solidFill>
                <a:latin typeface="Cambria"/>
                <a:ea typeface="Cambria"/>
                <a:cs typeface="Cambria"/>
                <a:sym typeface="Cambria"/>
              </a:rPr>
              <a:t>Read for the whole</a:t>
            </a:r>
            <a:endParaRPr sz="1500" b="0" i="0" u="none" strike="noStrike" cap="none">
              <a:solidFill>
                <a:schemeClr val="dk1"/>
              </a:solidFill>
              <a:latin typeface="Calibri"/>
              <a:ea typeface="Calibri"/>
              <a:cs typeface="Calibri"/>
              <a:sym typeface="Calibri"/>
            </a:endParaRPr>
          </a:p>
        </p:txBody>
      </p:sp>
      <p:sp>
        <p:nvSpPr>
          <p:cNvPr id="385" name="Google Shape;385;p17"/>
          <p:cNvSpPr/>
          <p:nvPr/>
        </p:nvSpPr>
        <p:spPr>
          <a:xfrm>
            <a:off x="896112" y="3035808"/>
            <a:ext cx="2999232" cy="758952"/>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300"/>
              <a:buFont typeface="Calibri"/>
              <a:buNone/>
            </a:pPr>
            <a:r>
              <a:rPr lang="en-US" sz="1300" b="0" i="0" u="none" strike="noStrike" cap="none">
                <a:solidFill>
                  <a:srgbClr val="1E2A44"/>
                </a:solidFill>
                <a:latin typeface="Calibri"/>
                <a:ea typeface="Calibri"/>
                <a:cs typeface="Calibri"/>
                <a:sym typeface="Calibri"/>
              </a:rPr>
              <a:t>Read every transcript to acquire a feel for the account as a whole.</a:t>
            </a:r>
            <a:endParaRPr sz="1300" b="0" i="0" u="none" strike="noStrike" cap="none">
              <a:solidFill>
                <a:schemeClr val="dk1"/>
              </a:solidFill>
              <a:latin typeface="Calibri"/>
              <a:ea typeface="Calibri"/>
              <a:cs typeface="Calibri"/>
              <a:sym typeface="Calibri"/>
            </a:endParaRPr>
          </a:p>
        </p:txBody>
      </p:sp>
      <p:sp>
        <p:nvSpPr>
          <p:cNvPr id="386" name="Google Shape;386;p17"/>
          <p:cNvSpPr/>
          <p:nvPr/>
        </p:nvSpPr>
        <p:spPr>
          <a:xfrm>
            <a:off x="4352544" y="2286000"/>
            <a:ext cx="3456432" cy="1600200"/>
          </a:xfrm>
          <a:prstGeom prst="roundRect">
            <a:avLst>
              <a:gd name="adj" fmla="val 5143"/>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17"/>
          <p:cNvSpPr/>
          <p:nvPr/>
        </p:nvSpPr>
        <p:spPr>
          <a:xfrm>
            <a:off x="4590288" y="2505456"/>
            <a:ext cx="420624" cy="42062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17"/>
          <p:cNvSpPr/>
          <p:nvPr/>
        </p:nvSpPr>
        <p:spPr>
          <a:xfrm>
            <a:off x="4590288" y="2505456"/>
            <a:ext cx="420624" cy="42062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2</a:t>
            </a:r>
            <a:endParaRPr sz="1700" b="0" i="0" u="none" strike="noStrike" cap="none">
              <a:solidFill>
                <a:schemeClr val="dk1"/>
              </a:solidFill>
              <a:latin typeface="Calibri"/>
              <a:ea typeface="Calibri"/>
              <a:cs typeface="Calibri"/>
              <a:sym typeface="Calibri"/>
            </a:endParaRPr>
          </a:p>
        </p:txBody>
      </p:sp>
      <p:sp>
        <p:nvSpPr>
          <p:cNvPr id="389" name="Google Shape;389;p17"/>
          <p:cNvSpPr/>
          <p:nvPr/>
        </p:nvSpPr>
        <p:spPr>
          <a:xfrm>
            <a:off x="5129784" y="2468880"/>
            <a:ext cx="2496312" cy="50292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500"/>
              <a:buFont typeface="Cambria"/>
              <a:buNone/>
            </a:pPr>
            <a:r>
              <a:rPr lang="en-US" sz="1500" b="1" i="0" u="none" strike="noStrike" cap="none">
                <a:solidFill>
                  <a:srgbClr val="16233D"/>
                </a:solidFill>
                <a:latin typeface="Cambria"/>
                <a:ea typeface="Cambria"/>
                <a:cs typeface="Cambria"/>
                <a:sym typeface="Cambria"/>
              </a:rPr>
              <a:t>Extract significant statements</a:t>
            </a:r>
            <a:endParaRPr sz="1500" b="0" i="0" u="none" strike="noStrike" cap="none">
              <a:solidFill>
                <a:schemeClr val="dk1"/>
              </a:solidFill>
              <a:latin typeface="Calibri"/>
              <a:ea typeface="Calibri"/>
              <a:cs typeface="Calibri"/>
              <a:sym typeface="Calibri"/>
            </a:endParaRPr>
          </a:p>
        </p:txBody>
      </p:sp>
      <p:sp>
        <p:nvSpPr>
          <p:cNvPr id="390" name="Google Shape;390;p17"/>
          <p:cNvSpPr/>
          <p:nvPr/>
        </p:nvSpPr>
        <p:spPr>
          <a:xfrm>
            <a:off x="4608576" y="3035808"/>
            <a:ext cx="2999232" cy="758952"/>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300"/>
              <a:buFont typeface="Calibri"/>
              <a:buNone/>
            </a:pPr>
            <a:r>
              <a:rPr lang="en-US" sz="1300" b="0" i="0" u="none" strike="noStrike" cap="none">
                <a:solidFill>
                  <a:srgbClr val="1E2A44"/>
                </a:solidFill>
                <a:latin typeface="Calibri"/>
                <a:ea typeface="Calibri"/>
                <a:cs typeface="Calibri"/>
                <a:sym typeface="Calibri"/>
              </a:rPr>
              <a:t>Pull phrases that speak directly to the phenomenon.</a:t>
            </a:r>
            <a:endParaRPr sz="1300" b="0" i="0" u="none" strike="noStrike" cap="none">
              <a:solidFill>
                <a:schemeClr val="dk1"/>
              </a:solidFill>
              <a:latin typeface="Calibri"/>
              <a:ea typeface="Calibri"/>
              <a:cs typeface="Calibri"/>
              <a:sym typeface="Calibri"/>
            </a:endParaRPr>
          </a:p>
        </p:txBody>
      </p:sp>
      <p:sp>
        <p:nvSpPr>
          <p:cNvPr id="391" name="Google Shape;391;p17"/>
          <p:cNvSpPr/>
          <p:nvPr/>
        </p:nvSpPr>
        <p:spPr>
          <a:xfrm>
            <a:off x="8065008" y="2286000"/>
            <a:ext cx="3456432" cy="1600200"/>
          </a:xfrm>
          <a:prstGeom prst="roundRect">
            <a:avLst>
              <a:gd name="adj" fmla="val 5143"/>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17"/>
          <p:cNvSpPr/>
          <p:nvPr/>
        </p:nvSpPr>
        <p:spPr>
          <a:xfrm>
            <a:off x="8302752" y="2505456"/>
            <a:ext cx="420624" cy="42062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17"/>
          <p:cNvSpPr/>
          <p:nvPr/>
        </p:nvSpPr>
        <p:spPr>
          <a:xfrm>
            <a:off x="8302752" y="2505456"/>
            <a:ext cx="420624" cy="42062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3</a:t>
            </a:r>
            <a:endParaRPr sz="1700" b="0" i="0" u="none" strike="noStrike" cap="none">
              <a:solidFill>
                <a:schemeClr val="dk1"/>
              </a:solidFill>
              <a:latin typeface="Calibri"/>
              <a:ea typeface="Calibri"/>
              <a:cs typeface="Calibri"/>
              <a:sym typeface="Calibri"/>
            </a:endParaRPr>
          </a:p>
        </p:txBody>
      </p:sp>
      <p:sp>
        <p:nvSpPr>
          <p:cNvPr id="394" name="Google Shape;394;p17"/>
          <p:cNvSpPr/>
          <p:nvPr/>
        </p:nvSpPr>
        <p:spPr>
          <a:xfrm>
            <a:off x="8842248" y="2468880"/>
            <a:ext cx="2496312" cy="50292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500"/>
              <a:buFont typeface="Cambria"/>
              <a:buNone/>
            </a:pPr>
            <a:r>
              <a:rPr lang="en-US" sz="1500" b="1" i="0" u="none" strike="noStrike" cap="none">
                <a:solidFill>
                  <a:srgbClr val="16233D"/>
                </a:solidFill>
                <a:latin typeface="Cambria"/>
                <a:ea typeface="Cambria"/>
                <a:cs typeface="Cambria"/>
                <a:sym typeface="Cambria"/>
              </a:rPr>
              <a:t>Formulate meanings</a:t>
            </a:r>
            <a:endParaRPr sz="1500" b="0" i="0" u="none" strike="noStrike" cap="none">
              <a:solidFill>
                <a:schemeClr val="dk1"/>
              </a:solidFill>
              <a:latin typeface="Calibri"/>
              <a:ea typeface="Calibri"/>
              <a:cs typeface="Calibri"/>
              <a:sym typeface="Calibri"/>
            </a:endParaRPr>
          </a:p>
        </p:txBody>
      </p:sp>
      <p:sp>
        <p:nvSpPr>
          <p:cNvPr id="395" name="Google Shape;395;p17"/>
          <p:cNvSpPr/>
          <p:nvPr/>
        </p:nvSpPr>
        <p:spPr>
          <a:xfrm>
            <a:off x="8321040" y="3035808"/>
            <a:ext cx="2999232" cy="758952"/>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300"/>
              <a:buFont typeface="Calibri"/>
              <a:buNone/>
            </a:pPr>
            <a:r>
              <a:rPr lang="en-US" sz="1300" b="0" i="0" u="none" strike="noStrike" cap="none">
                <a:solidFill>
                  <a:srgbClr val="1E2A44"/>
                </a:solidFill>
                <a:latin typeface="Calibri"/>
                <a:ea typeface="Calibri"/>
                <a:cs typeface="Calibri"/>
                <a:sym typeface="Calibri"/>
              </a:rPr>
              <a:t>Articulate the meaning latent in each significant statement.</a:t>
            </a:r>
            <a:endParaRPr sz="1300" b="0" i="0" u="none" strike="noStrike" cap="none">
              <a:solidFill>
                <a:schemeClr val="dk1"/>
              </a:solidFill>
              <a:latin typeface="Calibri"/>
              <a:ea typeface="Calibri"/>
              <a:cs typeface="Calibri"/>
              <a:sym typeface="Calibri"/>
            </a:endParaRPr>
          </a:p>
        </p:txBody>
      </p:sp>
      <p:sp>
        <p:nvSpPr>
          <p:cNvPr id="396" name="Google Shape;396;p17"/>
          <p:cNvSpPr/>
          <p:nvPr/>
        </p:nvSpPr>
        <p:spPr>
          <a:xfrm>
            <a:off x="640080" y="4050792"/>
            <a:ext cx="3456432" cy="1600200"/>
          </a:xfrm>
          <a:prstGeom prst="roundRect">
            <a:avLst>
              <a:gd name="adj" fmla="val 5143"/>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17"/>
          <p:cNvSpPr/>
          <p:nvPr/>
        </p:nvSpPr>
        <p:spPr>
          <a:xfrm>
            <a:off x="877824" y="4270248"/>
            <a:ext cx="420624" cy="42062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17"/>
          <p:cNvSpPr/>
          <p:nvPr/>
        </p:nvSpPr>
        <p:spPr>
          <a:xfrm>
            <a:off x="877824" y="4270248"/>
            <a:ext cx="420624" cy="42062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4</a:t>
            </a:r>
            <a:endParaRPr sz="1700" b="0" i="0" u="none" strike="noStrike" cap="none">
              <a:solidFill>
                <a:schemeClr val="dk1"/>
              </a:solidFill>
              <a:latin typeface="Calibri"/>
              <a:ea typeface="Calibri"/>
              <a:cs typeface="Calibri"/>
              <a:sym typeface="Calibri"/>
            </a:endParaRPr>
          </a:p>
        </p:txBody>
      </p:sp>
      <p:sp>
        <p:nvSpPr>
          <p:cNvPr id="399" name="Google Shape;399;p17"/>
          <p:cNvSpPr/>
          <p:nvPr/>
        </p:nvSpPr>
        <p:spPr>
          <a:xfrm>
            <a:off x="1417320" y="4233672"/>
            <a:ext cx="2496312" cy="50292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500"/>
              <a:buFont typeface="Cambria"/>
              <a:buNone/>
            </a:pPr>
            <a:r>
              <a:rPr lang="en-US" sz="1500" b="1" i="0" u="none" strike="noStrike" cap="none">
                <a:solidFill>
                  <a:srgbClr val="16233D"/>
                </a:solidFill>
                <a:latin typeface="Cambria"/>
                <a:ea typeface="Cambria"/>
                <a:cs typeface="Cambria"/>
                <a:sym typeface="Cambria"/>
              </a:rPr>
              <a:t>Cluster into themes</a:t>
            </a:r>
            <a:endParaRPr sz="1500" b="0" i="0" u="none" strike="noStrike" cap="none">
              <a:solidFill>
                <a:schemeClr val="dk1"/>
              </a:solidFill>
              <a:latin typeface="Calibri"/>
              <a:ea typeface="Calibri"/>
              <a:cs typeface="Calibri"/>
              <a:sym typeface="Calibri"/>
            </a:endParaRPr>
          </a:p>
        </p:txBody>
      </p:sp>
      <p:sp>
        <p:nvSpPr>
          <p:cNvPr id="400" name="Google Shape;400;p17"/>
          <p:cNvSpPr/>
          <p:nvPr/>
        </p:nvSpPr>
        <p:spPr>
          <a:xfrm>
            <a:off x="896112" y="4800600"/>
            <a:ext cx="2999232" cy="758952"/>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300"/>
              <a:buFont typeface="Calibri"/>
              <a:buNone/>
            </a:pPr>
            <a:r>
              <a:rPr lang="en-US" sz="1300" b="0" i="0" u="none" strike="noStrike" cap="none">
                <a:solidFill>
                  <a:srgbClr val="1E2A44"/>
                </a:solidFill>
                <a:latin typeface="Calibri"/>
                <a:ea typeface="Calibri"/>
                <a:cs typeface="Calibri"/>
                <a:sym typeface="Calibri"/>
              </a:rPr>
              <a:t>Organise formulated meanings into theme clusters across accounts.</a:t>
            </a:r>
            <a:endParaRPr sz="1300" b="0" i="0" u="none" strike="noStrike" cap="none">
              <a:solidFill>
                <a:schemeClr val="dk1"/>
              </a:solidFill>
              <a:latin typeface="Calibri"/>
              <a:ea typeface="Calibri"/>
              <a:cs typeface="Calibri"/>
              <a:sym typeface="Calibri"/>
            </a:endParaRPr>
          </a:p>
        </p:txBody>
      </p:sp>
      <p:sp>
        <p:nvSpPr>
          <p:cNvPr id="401" name="Google Shape;401;p17"/>
          <p:cNvSpPr/>
          <p:nvPr/>
        </p:nvSpPr>
        <p:spPr>
          <a:xfrm>
            <a:off x="4352544" y="4050792"/>
            <a:ext cx="3456432" cy="1600200"/>
          </a:xfrm>
          <a:prstGeom prst="roundRect">
            <a:avLst>
              <a:gd name="adj" fmla="val 5143"/>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17"/>
          <p:cNvSpPr/>
          <p:nvPr/>
        </p:nvSpPr>
        <p:spPr>
          <a:xfrm>
            <a:off x="4590288" y="4270248"/>
            <a:ext cx="420624" cy="42062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17"/>
          <p:cNvSpPr/>
          <p:nvPr/>
        </p:nvSpPr>
        <p:spPr>
          <a:xfrm>
            <a:off x="4590288" y="4270248"/>
            <a:ext cx="420624" cy="42062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5</a:t>
            </a:r>
            <a:endParaRPr sz="1700" b="0" i="0" u="none" strike="noStrike" cap="none">
              <a:solidFill>
                <a:schemeClr val="dk1"/>
              </a:solidFill>
              <a:latin typeface="Calibri"/>
              <a:ea typeface="Calibri"/>
              <a:cs typeface="Calibri"/>
              <a:sym typeface="Calibri"/>
            </a:endParaRPr>
          </a:p>
        </p:txBody>
      </p:sp>
      <p:sp>
        <p:nvSpPr>
          <p:cNvPr id="404" name="Google Shape;404;p17"/>
          <p:cNvSpPr/>
          <p:nvPr/>
        </p:nvSpPr>
        <p:spPr>
          <a:xfrm>
            <a:off x="5129784" y="4233672"/>
            <a:ext cx="2496312" cy="50292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500"/>
              <a:buFont typeface="Cambria"/>
              <a:buNone/>
            </a:pPr>
            <a:r>
              <a:rPr lang="en-US" sz="1500" b="1" i="0" u="none" strike="noStrike" cap="none">
                <a:solidFill>
                  <a:srgbClr val="16233D"/>
                </a:solidFill>
                <a:latin typeface="Cambria"/>
                <a:ea typeface="Cambria"/>
                <a:cs typeface="Cambria"/>
                <a:sym typeface="Cambria"/>
              </a:rPr>
              <a:t>Exhaustive description</a:t>
            </a:r>
            <a:endParaRPr sz="1500" b="0" i="0" u="none" strike="noStrike" cap="none">
              <a:solidFill>
                <a:schemeClr val="dk1"/>
              </a:solidFill>
              <a:latin typeface="Calibri"/>
              <a:ea typeface="Calibri"/>
              <a:cs typeface="Calibri"/>
              <a:sym typeface="Calibri"/>
            </a:endParaRPr>
          </a:p>
        </p:txBody>
      </p:sp>
      <p:sp>
        <p:nvSpPr>
          <p:cNvPr id="405" name="Google Shape;405;p17"/>
          <p:cNvSpPr/>
          <p:nvPr/>
        </p:nvSpPr>
        <p:spPr>
          <a:xfrm>
            <a:off x="4608576" y="4800600"/>
            <a:ext cx="2999232" cy="758952"/>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300"/>
              <a:buFont typeface="Calibri"/>
              <a:buNone/>
            </a:pPr>
            <a:r>
              <a:rPr lang="en-US" sz="1300" b="0" i="0" u="none" strike="noStrike" cap="none">
                <a:solidFill>
                  <a:srgbClr val="1E2A44"/>
                </a:solidFill>
                <a:latin typeface="Calibri"/>
                <a:ea typeface="Calibri"/>
                <a:cs typeface="Calibri"/>
                <a:sym typeface="Calibri"/>
              </a:rPr>
              <a:t>Write a full, integrated description of the phenomenon.</a:t>
            </a:r>
            <a:endParaRPr sz="1300" b="0" i="0" u="none" strike="noStrike" cap="none">
              <a:solidFill>
                <a:schemeClr val="dk1"/>
              </a:solidFill>
              <a:latin typeface="Calibri"/>
              <a:ea typeface="Calibri"/>
              <a:cs typeface="Calibri"/>
              <a:sym typeface="Calibri"/>
            </a:endParaRPr>
          </a:p>
        </p:txBody>
      </p:sp>
      <p:sp>
        <p:nvSpPr>
          <p:cNvPr id="406" name="Google Shape;406;p17"/>
          <p:cNvSpPr/>
          <p:nvPr/>
        </p:nvSpPr>
        <p:spPr>
          <a:xfrm>
            <a:off x="8065008" y="4050792"/>
            <a:ext cx="3456432" cy="1600200"/>
          </a:xfrm>
          <a:prstGeom prst="roundRect">
            <a:avLst>
              <a:gd name="adj" fmla="val 5143"/>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17"/>
          <p:cNvSpPr/>
          <p:nvPr/>
        </p:nvSpPr>
        <p:spPr>
          <a:xfrm>
            <a:off x="8302752" y="4270248"/>
            <a:ext cx="420624" cy="42062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17"/>
          <p:cNvSpPr/>
          <p:nvPr/>
        </p:nvSpPr>
        <p:spPr>
          <a:xfrm>
            <a:off x="8302752" y="4270248"/>
            <a:ext cx="420624" cy="42062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6</a:t>
            </a:r>
            <a:endParaRPr sz="1700" b="0" i="0" u="none" strike="noStrike" cap="none">
              <a:solidFill>
                <a:schemeClr val="dk1"/>
              </a:solidFill>
              <a:latin typeface="Calibri"/>
              <a:ea typeface="Calibri"/>
              <a:cs typeface="Calibri"/>
              <a:sym typeface="Calibri"/>
            </a:endParaRPr>
          </a:p>
        </p:txBody>
      </p:sp>
      <p:sp>
        <p:nvSpPr>
          <p:cNvPr id="409" name="Google Shape;409;p17"/>
          <p:cNvSpPr/>
          <p:nvPr/>
        </p:nvSpPr>
        <p:spPr>
          <a:xfrm>
            <a:off x="8842248" y="4233672"/>
            <a:ext cx="2496312" cy="50292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500"/>
              <a:buFont typeface="Cambria"/>
              <a:buNone/>
            </a:pPr>
            <a:r>
              <a:rPr lang="en-US" sz="1500" b="1" i="0" u="none" strike="noStrike" cap="none">
                <a:solidFill>
                  <a:srgbClr val="16233D"/>
                </a:solidFill>
                <a:latin typeface="Cambria"/>
                <a:ea typeface="Cambria"/>
                <a:cs typeface="Cambria"/>
                <a:sym typeface="Cambria"/>
              </a:rPr>
              <a:t>Essential structure</a:t>
            </a:r>
            <a:endParaRPr sz="1500" b="0" i="0" u="none" strike="noStrike" cap="none">
              <a:solidFill>
                <a:schemeClr val="dk1"/>
              </a:solidFill>
              <a:latin typeface="Calibri"/>
              <a:ea typeface="Calibri"/>
              <a:cs typeface="Calibri"/>
              <a:sym typeface="Calibri"/>
            </a:endParaRPr>
          </a:p>
        </p:txBody>
      </p:sp>
      <p:sp>
        <p:nvSpPr>
          <p:cNvPr id="410" name="Google Shape;410;p17"/>
          <p:cNvSpPr/>
          <p:nvPr/>
        </p:nvSpPr>
        <p:spPr>
          <a:xfrm>
            <a:off x="8321040" y="4800600"/>
            <a:ext cx="2999232" cy="758952"/>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300"/>
              <a:buFont typeface="Calibri"/>
              <a:buNone/>
            </a:pPr>
            <a:r>
              <a:rPr lang="en-US" sz="1300" b="0" i="0" u="none" strike="noStrike" cap="none">
                <a:solidFill>
                  <a:srgbClr val="1E2A44"/>
                </a:solidFill>
                <a:latin typeface="Calibri"/>
                <a:ea typeface="Calibri"/>
                <a:cs typeface="Calibri"/>
                <a:sym typeface="Calibri"/>
              </a:rPr>
              <a:t>Reduce to the fundamental structure, then validate with participants.</a:t>
            </a:r>
            <a:endParaRPr sz="1300" b="0" i="0" u="none" strike="noStrike" cap="none">
              <a:solidFill>
                <a:schemeClr val="dk1"/>
              </a:solidFill>
              <a:latin typeface="Calibri"/>
              <a:ea typeface="Calibri"/>
              <a:cs typeface="Calibri"/>
              <a:sym typeface="Calibri"/>
            </a:endParaRPr>
          </a:p>
        </p:txBody>
      </p:sp>
      <p:sp>
        <p:nvSpPr>
          <p:cNvPr id="411" name="Google Shape;411;p17"/>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412" name="Google Shape;412;p17"/>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14</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2C3D5E"/>
        </a:solidFill>
        <a:effectLst/>
      </p:bgPr>
    </p:bg>
    <p:spTree>
      <p:nvGrpSpPr>
        <p:cNvPr id="1" name="Shape 417"/>
        <p:cNvGrpSpPr/>
        <p:nvPr/>
      </p:nvGrpSpPr>
      <p:grpSpPr>
        <a:xfrm>
          <a:off x="0" y="0"/>
          <a:ext cx="0" cy="0"/>
          <a:chOff x="0" y="0"/>
          <a:chExt cx="0" cy="0"/>
        </a:xfrm>
      </p:grpSpPr>
      <p:sp>
        <p:nvSpPr>
          <p:cNvPr id="418" name="Google Shape;418;p18"/>
          <p:cNvSpPr/>
          <p:nvPr/>
        </p:nvSpPr>
        <p:spPr>
          <a:xfrm>
            <a:off x="822960" y="1920240"/>
            <a:ext cx="100584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600"/>
              <a:buFont typeface="Calibri"/>
              <a:buNone/>
            </a:pPr>
            <a:r>
              <a:rPr lang="en-US" sz="1600" b="1" i="0" u="none" strike="noStrike" cap="none">
                <a:solidFill>
                  <a:srgbClr val="C9A24B"/>
                </a:solidFill>
                <a:latin typeface="Calibri"/>
                <a:ea typeface="Calibri"/>
                <a:cs typeface="Calibri"/>
                <a:sym typeface="Calibri"/>
              </a:rPr>
              <a:t>PART 2 CONTINUED</a:t>
            </a:r>
            <a:endParaRPr sz="1600" b="0" i="0" u="none" strike="noStrike" cap="none">
              <a:solidFill>
                <a:schemeClr val="dk1"/>
              </a:solidFill>
              <a:latin typeface="Calibri"/>
              <a:ea typeface="Calibri"/>
              <a:cs typeface="Calibri"/>
              <a:sym typeface="Calibri"/>
            </a:endParaRPr>
          </a:p>
        </p:txBody>
      </p:sp>
      <p:sp>
        <p:nvSpPr>
          <p:cNvPr id="419" name="Google Shape;419;p18"/>
          <p:cNvSpPr/>
          <p:nvPr/>
        </p:nvSpPr>
        <p:spPr>
          <a:xfrm>
            <a:off x="822960" y="2331720"/>
            <a:ext cx="10607040" cy="18288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Interpretative phenomenological analysis</a:t>
            </a:r>
            <a:endParaRPr sz="4000" b="0" i="0" u="none" strike="noStrike" cap="none">
              <a:solidFill>
                <a:schemeClr val="dk1"/>
              </a:solidFill>
              <a:latin typeface="Calibri"/>
              <a:ea typeface="Calibri"/>
              <a:cs typeface="Calibri"/>
              <a:sym typeface="Calibri"/>
            </a:endParaRPr>
          </a:p>
        </p:txBody>
      </p:sp>
      <p:sp>
        <p:nvSpPr>
          <p:cNvPr id="420" name="Google Shape;420;p18"/>
          <p:cNvSpPr/>
          <p:nvPr/>
        </p:nvSpPr>
        <p:spPr>
          <a:xfrm>
            <a:off x="841248" y="4160520"/>
            <a:ext cx="9875520" cy="128016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C8D2E4"/>
              </a:buClr>
              <a:buSzPts val="1900"/>
              <a:buFont typeface="Calibri"/>
              <a:buNone/>
            </a:pPr>
            <a:r>
              <a:rPr lang="en-US" sz="1900" b="0" i="0" u="none" strike="noStrike" cap="none">
                <a:solidFill>
                  <a:srgbClr val="C8D2E4"/>
                </a:solidFill>
                <a:latin typeface="Calibri"/>
                <a:ea typeface="Calibri"/>
                <a:cs typeface="Calibri"/>
                <a:sym typeface="Calibri"/>
              </a:rPr>
              <a:t>IPA is both a methodology and an analytic approach. We take it slowly: the three pillars, the research arc and the analysis, step by step.</a:t>
            </a:r>
            <a:endParaRPr sz="1900" b="0" i="0" u="none" strike="noStrike" cap="none">
              <a:solidFill>
                <a:schemeClr val="dk1"/>
              </a:solidFill>
              <a:latin typeface="Calibri"/>
              <a:ea typeface="Calibri"/>
              <a:cs typeface="Calibri"/>
              <a:sym typeface="Calibri"/>
            </a:endParaRPr>
          </a:p>
        </p:txBody>
      </p:sp>
      <p:sp>
        <p:nvSpPr>
          <p:cNvPr id="421" name="Google Shape;421;p18"/>
          <p:cNvSpPr/>
          <p:nvPr/>
        </p:nvSpPr>
        <p:spPr>
          <a:xfrm>
            <a:off x="868680"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8"/>
          <p:cNvSpPr/>
          <p:nvPr/>
        </p:nvSpPr>
        <p:spPr>
          <a:xfrm>
            <a:off x="1170432"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18"/>
          <p:cNvSpPr/>
          <p:nvPr/>
        </p:nvSpPr>
        <p:spPr>
          <a:xfrm>
            <a:off x="1472184"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428"/>
        <p:cNvGrpSpPr/>
        <p:nvPr/>
      </p:nvGrpSpPr>
      <p:grpSpPr>
        <a:xfrm>
          <a:off x="0" y="0"/>
          <a:ext cx="0" cy="0"/>
          <a:chOff x="0" y="0"/>
          <a:chExt cx="0" cy="0"/>
        </a:xfrm>
      </p:grpSpPr>
      <p:sp>
        <p:nvSpPr>
          <p:cNvPr id="429" name="Google Shape;429;p19"/>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19"/>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IPA</a:t>
            </a:r>
            <a:endParaRPr sz="1400" b="0" i="0" u="none" strike="noStrike" cap="none">
              <a:solidFill>
                <a:schemeClr val="dk1"/>
              </a:solidFill>
              <a:latin typeface="Calibri"/>
              <a:ea typeface="Calibri"/>
              <a:cs typeface="Calibri"/>
              <a:sym typeface="Calibri"/>
            </a:endParaRPr>
          </a:p>
        </p:txBody>
      </p:sp>
      <p:sp>
        <p:nvSpPr>
          <p:cNvPr id="431" name="Google Shape;431;p19"/>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What IPA is, and what holds it up</a:t>
            </a:r>
            <a:endParaRPr sz="3000" b="0" i="0" u="none" strike="noStrike" cap="none">
              <a:solidFill>
                <a:schemeClr val="dk1"/>
              </a:solidFill>
              <a:latin typeface="Calibri"/>
              <a:ea typeface="Calibri"/>
              <a:cs typeface="Calibri"/>
              <a:sym typeface="Calibri"/>
            </a:endParaRPr>
          </a:p>
        </p:txBody>
      </p:sp>
      <p:sp>
        <p:nvSpPr>
          <p:cNvPr id="432" name="Google Shape;432;p19"/>
          <p:cNvSpPr/>
          <p:nvPr/>
        </p:nvSpPr>
        <p:spPr>
          <a:xfrm>
            <a:off x="822960" y="1463040"/>
            <a:ext cx="10607040" cy="914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Interpretative phenomenological analysis, developed by Smith, Flowers and Larkin, examines in detail how particular people make sense of significant experiences. It stands on three theoretical pillars.</a:t>
            </a:r>
            <a:endParaRPr sz="2100" b="0" i="0" u="none" strike="noStrike" cap="none">
              <a:solidFill>
                <a:schemeClr val="dk1"/>
              </a:solidFill>
              <a:latin typeface="Calibri"/>
              <a:ea typeface="Calibri"/>
              <a:cs typeface="Calibri"/>
              <a:sym typeface="Calibri"/>
            </a:endParaRPr>
          </a:p>
        </p:txBody>
      </p:sp>
      <p:sp>
        <p:nvSpPr>
          <p:cNvPr id="433" name="Google Shape;433;p19"/>
          <p:cNvSpPr/>
          <p:nvPr/>
        </p:nvSpPr>
        <p:spPr>
          <a:xfrm>
            <a:off x="640080" y="2697480"/>
            <a:ext cx="3520440" cy="3017520"/>
          </a:xfrm>
          <a:prstGeom prst="roundRect">
            <a:avLst>
              <a:gd name="adj" fmla="val 2727"/>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19"/>
          <p:cNvSpPr/>
          <p:nvPr/>
        </p:nvSpPr>
        <p:spPr>
          <a:xfrm>
            <a:off x="640080" y="2697480"/>
            <a:ext cx="3520440" cy="731520"/>
          </a:xfrm>
          <a:prstGeom prst="roundRect">
            <a:avLst>
              <a:gd name="adj" fmla="val 11250"/>
            </a:avLst>
          </a:pr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19"/>
          <p:cNvSpPr/>
          <p:nvPr/>
        </p:nvSpPr>
        <p:spPr>
          <a:xfrm>
            <a:off x="914400" y="2807208"/>
            <a:ext cx="2971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200"/>
              <a:buFont typeface="Calibri"/>
              <a:buNone/>
            </a:pPr>
            <a:r>
              <a:rPr lang="en-US" sz="1200" b="1" i="0" u="none" strike="noStrike" cap="none">
                <a:solidFill>
                  <a:srgbClr val="DBB868"/>
                </a:solidFill>
                <a:latin typeface="Calibri"/>
                <a:ea typeface="Calibri"/>
                <a:cs typeface="Calibri"/>
                <a:sym typeface="Calibri"/>
              </a:rPr>
              <a:t>Pillar 1</a:t>
            </a:r>
            <a:endParaRPr sz="1200" b="0" i="0" u="none" strike="noStrike" cap="none">
              <a:solidFill>
                <a:schemeClr val="dk1"/>
              </a:solidFill>
              <a:latin typeface="Calibri"/>
              <a:ea typeface="Calibri"/>
              <a:cs typeface="Calibri"/>
              <a:sym typeface="Calibri"/>
            </a:endParaRPr>
          </a:p>
        </p:txBody>
      </p:sp>
      <p:sp>
        <p:nvSpPr>
          <p:cNvPr id="436" name="Google Shape;436;p19"/>
          <p:cNvSpPr/>
          <p:nvPr/>
        </p:nvSpPr>
        <p:spPr>
          <a:xfrm>
            <a:off x="914400" y="3044952"/>
            <a:ext cx="29718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800"/>
              <a:buFont typeface="Cambria"/>
              <a:buNone/>
            </a:pPr>
            <a:r>
              <a:rPr lang="en-US" sz="1800" b="1" i="0" u="none" strike="noStrike" cap="none">
                <a:solidFill>
                  <a:srgbClr val="FFFFFF"/>
                </a:solidFill>
                <a:latin typeface="Cambria"/>
                <a:ea typeface="Cambria"/>
                <a:cs typeface="Cambria"/>
                <a:sym typeface="Cambria"/>
              </a:rPr>
              <a:t>Phenomenology</a:t>
            </a:r>
            <a:endParaRPr sz="1800" b="0" i="0" u="none" strike="noStrike" cap="none">
              <a:solidFill>
                <a:schemeClr val="dk1"/>
              </a:solidFill>
              <a:latin typeface="Calibri"/>
              <a:ea typeface="Calibri"/>
              <a:cs typeface="Calibri"/>
              <a:sym typeface="Calibri"/>
            </a:endParaRPr>
          </a:p>
        </p:txBody>
      </p:sp>
      <p:sp>
        <p:nvSpPr>
          <p:cNvPr id="437" name="Google Shape;437;p19"/>
          <p:cNvSpPr/>
          <p:nvPr/>
        </p:nvSpPr>
        <p:spPr>
          <a:xfrm>
            <a:off x="914400" y="3657600"/>
            <a:ext cx="2971800" cy="1920240"/>
          </a:xfrm>
          <a:prstGeom prst="rect">
            <a:avLst/>
          </a:prstGeom>
          <a:noFill/>
          <a:ln>
            <a:noFill/>
          </a:ln>
        </p:spPr>
        <p:txBody>
          <a:bodyPr spcFirstLastPara="1" wrap="square" lIns="0" tIns="0" rIns="0" bIns="0" anchor="t" anchorCtr="0">
            <a:noAutofit/>
          </a:bodyPr>
          <a:lstStyle/>
          <a:p>
            <a:pPr marL="0" marR="0" lvl="0" indent="0" algn="l" rtl="0">
              <a:lnSpc>
                <a:spcPct val="108000"/>
              </a:lnSpc>
              <a:spcBef>
                <a:spcPts val="0"/>
              </a:spcBef>
              <a:spcAft>
                <a:spcPts val="0"/>
              </a:spcAft>
              <a:buClr>
                <a:srgbClr val="1E2A44"/>
              </a:buClr>
              <a:buSzPts val="1550"/>
              <a:buFont typeface="Calibri"/>
              <a:buNone/>
            </a:pPr>
            <a:r>
              <a:rPr lang="en-US" sz="1550" b="0" i="0" u="none" strike="noStrike" cap="none">
                <a:solidFill>
                  <a:srgbClr val="1E2A44"/>
                </a:solidFill>
                <a:latin typeface="Calibri"/>
                <a:ea typeface="Calibri"/>
                <a:cs typeface="Calibri"/>
                <a:sym typeface="Calibri"/>
              </a:rPr>
              <a:t>A commitment to lived experience and how it appears to the person who lives it.</a:t>
            </a:r>
            <a:endParaRPr sz="1550" b="0" i="0" u="none" strike="noStrike" cap="none">
              <a:solidFill>
                <a:schemeClr val="dk1"/>
              </a:solidFill>
              <a:latin typeface="Calibri"/>
              <a:ea typeface="Calibri"/>
              <a:cs typeface="Calibri"/>
              <a:sym typeface="Calibri"/>
            </a:endParaRPr>
          </a:p>
        </p:txBody>
      </p:sp>
      <p:sp>
        <p:nvSpPr>
          <p:cNvPr id="438" name="Google Shape;438;p19"/>
          <p:cNvSpPr/>
          <p:nvPr/>
        </p:nvSpPr>
        <p:spPr>
          <a:xfrm>
            <a:off x="4416552" y="2697480"/>
            <a:ext cx="3520440" cy="3017520"/>
          </a:xfrm>
          <a:prstGeom prst="roundRect">
            <a:avLst>
              <a:gd name="adj" fmla="val 2727"/>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19"/>
          <p:cNvSpPr/>
          <p:nvPr/>
        </p:nvSpPr>
        <p:spPr>
          <a:xfrm>
            <a:off x="4416552" y="2697480"/>
            <a:ext cx="3520440" cy="731520"/>
          </a:xfrm>
          <a:prstGeom prst="roundRect">
            <a:avLst>
              <a:gd name="adj" fmla="val 11250"/>
            </a:avLst>
          </a:prstGeom>
          <a:solidFill>
            <a:srgbClr val="9C5A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19"/>
          <p:cNvSpPr/>
          <p:nvPr/>
        </p:nvSpPr>
        <p:spPr>
          <a:xfrm>
            <a:off x="4690872" y="2807208"/>
            <a:ext cx="2971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200"/>
              <a:buFont typeface="Calibri"/>
              <a:buNone/>
            </a:pPr>
            <a:r>
              <a:rPr lang="en-US" sz="1200" b="1" i="0" u="none" strike="noStrike" cap="none">
                <a:solidFill>
                  <a:srgbClr val="DBB868"/>
                </a:solidFill>
                <a:latin typeface="Calibri"/>
                <a:ea typeface="Calibri"/>
                <a:cs typeface="Calibri"/>
                <a:sym typeface="Calibri"/>
              </a:rPr>
              <a:t>Pillar 2</a:t>
            </a:r>
            <a:endParaRPr sz="1200" b="0" i="0" u="none" strike="noStrike" cap="none">
              <a:solidFill>
                <a:schemeClr val="dk1"/>
              </a:solidFill>
              <a:latin typeface="Calibri"/>
              <a:ea typeface="Calibri"/>
              <a:cs typeface="Calibri"/>
              <a:sym typeface="Calibri"/>
            </a:endParaRPr>
          </a:p>
        </p:txBody>
      </p:sp>
      <p:sp>
        <p:nvSpPr>
          <p:cNvPr id="441" name="Google Shape;441;p19"/>
          <p:cNvSpPr/>
          <p:nvPr/>
        </p:nvSpPr>
        <p:spPr>
          <a:xfrm>
            <a:off x="4690872" y="3044952"/>
            <a:ext cx="29718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800"/>
              <a:buFont typeface="Cambria"/>
              <a:buNone/>
            </a:pPr>
            <a:r>
              <a:rPr lang="en-US" sz="1800" b="1" i="0" u="none" strike="noStrike" cap="none">
                <a:solidFill>
                  <a:srgbClr val="FFFFFF"/>
                </a:solidFill>
                <a:latin typeface="Cambria"/>
                <a:ea typeface="Cambria"/>
                <a:cs typeface="Cambria"/>
                <a:sym typeface="Cambria"/>
              </a:rPr>
              <a:t>Hermeneutics</a:t>
            </a:r>
            <a:endParaRPr sz="1800" b="0" i="0" u="none" strike="noStrike" cap="none">
              <a:solidFill>
                <a:schemeClr val="dk1"/>
              </a:solidFill>
              <a:latin typeface="Calibri"/>
              <a:ea typeface="Calibri"/>
              <a:cs typeface="Calibri"/>
              <a:sym typeface="Calibri"/>
            </a:endParaRPr>
          </a:p>
        </p:txBody>
      </p:sp>
      <p:sp>
        <p:nvSpPr>
          <p:cNvPr id="442" name="Google Shape;442;p19"/>
          <p:cNvSpPr/>
          <p:nvPr/>
        </p:nvSpPr>
        <p:spPr>
          <a:xfrm>
            <a:off x="4690872" y="3657600"/>
            <a:ext cx="2971800" cy="1920240"/>
          </a:xfrm>
          <a:prstGeom prst="rect">
            <a:avLst/>
          </a:prstGeom>
          <a:noFill/>
          <a:ln>
            <a:noFill/>
          </a:ln>
        </p:spPr>
        <p:txBody>
          <a:bodyPr spcFirstLastPara="1" wrap="square" lIns="0" tIns="0" rIns="0" bIns="0" anchor="t" anchorCtr="0">
            <a:noAutofit/>
          </a:bodyPr>
          <a:lstStyle/>
          <a:p>
            <a:pPr marL="0" marR="0" lvl="0" indent="0" algn="l" rtl="0">
              <a:lnSpc>
                <a:spcPct val="108000"/>
              </a:lnSpc>
              <a:spcBef>
                <a:spcPts val="0"/>
              </a:spcBef>
              <a:spcAft>
                <a:spcPts val="0"/>
              </a:spcAft>
              <a:buClr>
                <a:srgbClr val="1E2A44"/>
              </a:buClr>
              <a:buSzPts val="1550"/>
              <a:buFont typeface="Calibri"/>
              <a:buNone/>
            </a:pPr>
            <a:r>
              <a:rPr lang="en-US" sz="1550" b="0" i="0" u="none" strike="noStrike" cap="none">
                <a:solidFill>
                  <a:srgbClr val="1E2A44"/>
                </a:solidFill>
                <a:latin typeface="Calibri"/>
                <a:ea typeface="Calibri"/>
                <a:cs typeface="Calibri"/>
                <a:sym typeface="Calibri"/>
              </a:rPr>
              <a:t>Interpretation is unavoidable. Meaning is reached through the double hermeneutic.</a:t>
            </a:r>
            <a:endParaRPr sz="1550" b="0" i="0" u="none" strike="noStrike" cap="none">
              <a:solidFill>
                <a:schemeClr val="dk1"/>
              </a:solidFill>
              <a:latin typeface="Calibri"/>
              <a:ea typeface="Calibri"/>
              <a:cs typeface="Calibri"/>
              <a:sym typeface="Calibri"/>
            </a:endParaRPr>
          </a:p>
        </p:txBody>
      </p:sp>
      <p:sp>
        <p:nvSpPr>
          <p:cNvPr id="443" name="Google Shape;443;p19"/>
          <p:cNvSpPr/>
          <p:nvPr/>
        </p:nvSpPr>
        <p:spPr>
          <a:xfrm>
            <a:off x="8193024" y="2697480"/>
            <a:ext cx="3520440" cy="3017520"/>
          </a:xfrm>
          <a:prstGeom prst="roundRect">
            <a:avLst>
              <a:gd name="adj" fmla="val 2727"/>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19"/>
          <p:cNvSpPr/>
          <p:nvPr/>
        </p:nvSpPr>
        <p:spPr>
          <a:xfrm>
            <a:off x="8193024" y="2697480"/>
            <a:ext cx="3520440" cy="731520"/>
          </a:xfrm>
          <a:prstGeom prst="roundRect">
            <a:avLst>
              <a:gd name="adj" fmla="val 11250"/>
            </a:avLst>
          </a:prstGeom>
          <a:solidFill>
            <a:srgbClr val="2F6F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19"/>
          <p:cNvSpPr/>
          <p:nvPr/>
        </p:nvSpPr>
        <p:spPr>
          <a:xfrm>
            <a:off x="8467344" y="2807208"/>
            <a:ext cx="2971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200"/>
              <a:buFont typeface="Calibri"/>
              <a:buNone/>
            </a:pPr>
            <a:r>
              <a:rPr lang="en-US" sz="1200" b="1" i="0" u="none" strike="noStrike" cap="none">
                <a:solidFill>
                  <a:srgbClr val="DBB868"/>
                </a:solidFill>
                <a:latin typeface="Calibri"/>
                <a:ea typeface="Calibri"/>
                <a:cs typeface="Calibri"/>
                <a:sym typeface="Calibri"/>
              </a:rPr>
              <a:t>Pillar 3</a:t>
            </a:r>
            <a:endParaRPr sz="1200" b="0" i="0" u="none" strike="noStrike" cap="none">
              <a:solidFill>
                <a:schemeClr val="dk1"/>
              </a:solidFill>
              <a:latin typeface="Calibri"/>
              <a:ea typeface="Calibri"/>
              <a:cs typeface="Calibri"/>
              <a:sym typeface="Calibri"/>
            </a:endParaRPr>
          </a:p>
        </p:txBody>
      </p:sp>
      <p:sp>
        <p:nvSpPr>
          <p:cNvPr id="446" name="Google Shape;446;p19"/>
          <p:cNvSpPr/>
          <p:nvPr/>
        </p:nvSpPr>
        <p:spPr>
          <a:xfrm>
            <a:off x="8467344" y="3044952"/>
            <a:ext cx="29718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800"/>
              <a:buFont typeface="Cambria"/>
              <a:buNone/>
            </a:pPr>
            <a:r>
              <a:rPr lang="en-US" sz="1800" b="1" i="0" u="none" strike="noStrike" cap="none">
                <a:solidFill>
                  <a:srgbClr val="FFFFFF"/>
                </a:solidFill>
                <a:latin typeface="Cambria"/>
                <a:ea typeface="Cambria"/>
                <a:cs typeface="Cambria"/>
                <a:sym typeface="Cambria"/>
              </a:rPr>
              <a:t>Idiography</a:t>
            </a:r>
            <a:endParaRPr sz="1800" b="0" i="0" u="none" strike="noStrike" cap="none">
              <a:solidFill>
                <a:schemeClr val="dk1"/>
              </a:solidFill>
              <a:latin typeface="Calibri"/>
              <a:ea typeface="Calibri"/>
              <a:cs typeface="Calibri"/>
              <a:sym typeface="Calibri"/>
            </a:endParaRPr>
          </a:p>
        </p:txBody>
      </p:sp>
      <p:sp>
        <p:nvSpPr>
          <p:cNvPr id="447" name="Google Shape;447;p19"/>
          <p:cNvSpPr/>
          <p:nvPr/>
        </p:nvSpPr>
        <p:spPr>
          <a:xfrm>
            <a:off x="8467344" y="3657600"/>
            <a:ext cx="2971800" cy="1920240"/>
          </a:xfrm>
          <a:prstGeom prst="rect">
            <a:avLst/>
          </a:prstGeom>
          <a:noFill/>
          <a:ln>
            <a:noFill/>
          </a:ln>
        </p:spPr>
        <p:txBody>
          <a:bodyPr spcFirstLastPara="1" wrap="square" lIns="0" tIns="0" rIns="0" bIns="0" anchor="t" anchorCtr="0">
            <a:noAutofit/>
          </a:bodyPr>
          <a:lstStyle/>
          <a:p>
            <a:pPr marL="0" marR="0" lvl="0" indent="0" algn="l" rtl="0">
              <a:lnSpc>
                <a:spcPct val="108000"/>
              </a:lnSpc>
              <a:spcBef>
                <a:spcPts val="0"/>
              </a:spcBef>
              <a:spcAft>
                <a:spcPts val="0"/>
              </a:spcAft>
              <a:buClr>
                <a:srgbClr val="1E2A44"/>
              </a:buClr>
              <a:buSzPts val="1550"/>
              <a:buFont typeface="Calibri"/>
              <a:buNone/>
            </a:pPr>
            <a:r>
              <a:rPr lang="en-US" sz="1550" b="0" i="0" u="none" strike="noStrike" cap="none">
                <a:solidFill>
                  <a:srgbClr val="1E2A44"/>
                </a:solidFill>
                <a:latin typeface="Calibri"/>
                <a:ea typeface="Calibri"/>
                <a:cs typeface="Calibri"/>
                <a:sym typeface="Calibri"/>
              </a:rPr>
              <a:t>The particular comes first. Each case is understood in depth before any move to the general.</a:t>
            </a:r>
            <a:endParaRPr sz="1550" b="0" i="0" u="none" strike="noStrike" cap="none">
              <a:solidFill>
                <a:schemeClr val="dk1"/>
              </a:solidFill>
              <a:latin typeface="Calibri"/>
              <a:ea typeface="Calibri"/>
              <a:cs typeface="Calibri"/>
              <a:sym typeface="Calibri"/>
            </a:endParaRPr>
          </a:p>
        </p:txBody>
      </p:sp>
      <p:sp>
        <p:nvSpPr>
          <p:cNvPr id="448" name="Google Shape;448;p19"/>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449" name="Google Shape;449;p19"/>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16</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454"/>
        <p:cNvGrpSpPr/>
        <p:nvPr/>
      </p:nvGrpSpPr>
      <p:grpSpPr>
        <a:xfrm>
          <a:off x="0" y="0"/>
          <a:ext cx="0" cy="0"/>
          <a:chOff x="0" y="0"/>
          <a:chExt cx="0" cy="0"/>
        </a:xfrm>
      </p:grpSpPr>
      <p:sp>
        <p:nvSpPr>
          <p:cNvPr id="455" name="Google Shape;455;p20"/>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20"/>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PILLAR 1</a:t>
            </a:r>
            <a:endParaRPr sz="1400" b="0" i="0" u="none" strike="noStrike" cap="none">
              <a:solidFill>
                <a:schemeClr val="dk1"/>
              </a:solidFill>
              <a:latin typeface="Calibri"/>
              <a:ea typeface="Calibri"/>
              <a:cs typeface="Calibri"/>
              <a:sym typeface="Calibri"/>
            </a:endParaRPr>
          </a:p>
        </p:txBody>
      </p:sp>
      <p:sp>
        <p:nvSpPr>
          <p:cNvPr id="457" name="Google Shape;457;p20"/>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Phenomenology in IPA</a:t>
            </a:r>
            <a:endParaRPr sz="3000" b="0" i="0" u="none" strike="noStrike" cap="none">
              <a:solidFill>
                <a:schemeClr val="dk1"/>
              </a:solidFill>
              <a:latin typeface="Calibri"/>
              <a:ea typeface="Calibri"/>
              <a:cs typeface="Calibri"/>
              <a:sym typeface="Calibri"/>
            </a:endParaRPr>
          </a:p>
        </p:txBody>
      </p:sp>
      <p:sp>
        <p:nvSpPr>
          <p:cNvPr id="458" name="Google Shape;458;p20"/>
          <p:cNvSpPr/>
          <p:nvPr/>
        </p:nvSpPr>
        <p:spPr>
          <a:xfrm>
            <a:off x="822960" y="1463040"/>
            <a:ext cx="10607040" cy="64008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IPA draws on a lineage of phenomenologists, taking from each a way of attending to experience.</a:t>
            </a:r>
            <a:endParaRPr sz="2100" b="0" i="0" u="none" strike="noStrike" cap="none">
              <a:solidFill>
                <a:schemeClr val="dk1"/>
              </a:solidFill>
              <a:latin typeface="Calibri"/>
              <a:ea typeface="Calibri"/>
              <a:cs typeface="Calibri"/>
              <a:sym typeface="Calibri"/>
            </a:endParaRPr>
          </a:p>
        </p:txBody>
      </p:sp>
      <p:sp>
        <p:nvSpPr>
          <p:cNvPr id="459" name="Google Shape;459;p20"/>
          <p:cNvSpPr/>
          <p:nvPr/>
        </p:nvSpPr>
        <p:spPr>
          <a:xfrm>
            <a:off x="640080" y="2240280"/>
            <a:ext cx="10927080" cy="768096"/>
          </a:xfrm>
          <a:prstGeom prst="roundRect">
            <a:avLst>
              <a:gd name="adj" fmla="val 10714"/>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20"/>
          <p:cNvSpPr/>
          <p:nvPr/>
        </p:nvSpPr>
        <p:spPr>
          <a:xfrm>
            <a:off x="960120" y="2240280"/>
            <a:ext cx="2468880" cy="76809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Husserl</a:t>
            </a:r>
            <a:endParaRPr sz="1800" b="0" i="0" u="none" strike="noStrike" cap="none">
              <a:solidFill>
                <a:schemeClr val="dk1"/>
              </a:solidFill>
              <a:latin typeface="Calibri"/>
              <a:ea typeface="Calibri"/>
              <a:cs typeface="Calibri"/>
              <a:sym typeface="Calibri"/>
            </a:endParaRPr>
          </a:p>
        </p:txBody>
      </p:sp>
      <p:cxnSp>
        <p:nvCxnSpPr>
          <p:cNvPr id="461" name="Google Shape;461;p20"/>
          <p:cNvCxnSpPr/>
          <p:nvPr/>
        </p:nvCxnSpPr>
        <p:spPr>
          <a:xfrm>
            <a:off x="3566160" y="2404872"/>
            <a:ext cx="0" cy="429768"/>
          </a:xfrm>
          <a:prstGeom prst="straightConnector1">
            <a:avLst/>
          </a:prstGeom>
          <a:noFill/>
          <a:ln w="15225" cap="flat" cmpd="sng">
            <a:solidFill>
              <a:srgbClr val="D7DEEA"/>
            </a:solidFill>
            <a:prstDash val="solid"/>
            <a:round/>
            <a:headEnd type="none" w="sm" len="sm"/>
            <a:tailEnd type="none" w="sm" len="sm"/>
          </a:ln>
        </p:spPr>
      </p:cxnSp>
      <p:sp>
        <p:nvSpPr>
          <p:cNvPr id="462" name="Google Shape;462;p20"/>
          <p:cNvSpPr/>
          <p:nvPr/>
        </p:nvSpPr>
        <p:spPr>
          <a:xfrm>
            <a:off x="3840480" y="2240280"/>
            <a:ext cx="7406640" cy="768096"/>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550"/>
              <a:buFont typeface="Calibri"/>
              <a:buNone/>
            </a:pPr>
            <a:r>
              <a:rPr lang="en-US" sz="1550" b="0" i="0" u="none" strike="noStrike" cap="none">
                <a:solidFill>
                  <a:srgbClr val="1E2A44"/>
                </a:solidFill>
                <a:latin typeface="Calibri"/>
                <a:ea typeface="Calibri"/>
                <a:cs typeface="Calibri"/>
                <a:sym typeface="Calibri"/>
              </a:rPr>
              <a:t>The call to examine experience in its own terms, and the disciplined attention that requires.</a:t>
            </a:r>
            <a:endParaRPr sz="1550" b="0" i="0" u="none" strike="noStrike" cap="none">
              <a:solidFill>
                <a:schemeClr val="dk1"/>
              </a:solidFill>
              <a:latin typeface="Calibri"/>
              <a:ea typeface="Calibri"/>
              <a:cs typeface="Calibri"/>
              <a:sym typeface="Calibri"/>
            </a:endParaRPr>
          </a:p>
        </p:txBody>
      </p:sp>
      <p:sp>
        <p:nvSpPr>
          <p:cNvPr id="463" name="Google Shape;463;p20"/>
          <p:cNvSpPr/>
          <p:nvPr/>
        </p:nvSpPr>
        <p:spPr>
          <a:xfrm>
            <a:off x="640080" y="3127248"/>
            <a:ext cx="10927080" cy="768096"/>
          </a:xfrm>
          <a:prstGeom prst="roundRect">
            <a:avLst>
              <a:gd name="adj" fmla="val 10714"/>
            </a:avLst>
          </a:prstGeom>
          <a:solidFill>
            <a:srgbClr val="F3F6FB"/>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20"/>
          <p:cNvSpPr/>
          <p:nvPr/>
        </p:nvSpPr>
        <p:spPr>
          <a:xfrm>
            <a:off x="960120" y="3127248"/>
            <a:ext cx="2468880" cy="76809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Heidegger</a:t>
            </a:r>
            <a:endParaRPr sz="1800" b="0" i="0" u="none" strike="noStrike" cap="none">
              <a:solidFill>
                <a:schemeClr val="dk1"/>
              </a:solidFill>
              <a:latin typeface="Calibri"/>
              <a:ea typeface="Calibri"/>
              <a:cs typeface="Calibri"/>
              <a:sym typeface="Calibri"/>
            </a:endParaRPr>
          </a:p>
        </p:txBody>
      </p:sp>
      <p:cxnSp>
        <p:nvCxnSpPr>
          <p:cNvPr id="465" name="Google Shape;465;p20"/>
          <p:cNvCxnSpPr/>
          <p:nvPr/>
        </p:nvCxnSpPr>
        <p:spPr>
          <a:xfrm>
            <a:off x="3566160" y="3291840"/>
            <a:ext cx="0" cy="429768"/>
          </a:xfrm>
          <a:prstGeom prst="straightConnector1">
            <a:avLst/>
          </a:prstGeom>
          <a:noFill/>
          <a:ln w="15225" cap="flat" cmpd="sng">
            <a:solidFill>
              <a:srgbClr val="D7DEEA"/>
            </a:solidFill>
            <a:prstDash val="solid"/>
            <a:round/>
            <a:headEnd type="none" w="sm" len="sm"/>
            <a:tailEnd type="none" w="sm" len="sm"/>
          </a:ln>
        </p:spPr>
      </p:cxnSp>
      <p:sp>
        <p:nvSpPr>
          <p:cNvPr id="466" name="Google Shape;466;p20"/>
          <p:cNvSpPr/>
          <p:nvPr/>
        </p:nvSpPr>
        <p:spPr>
          <a:xfrm>
            <a:off x="3840480" y="3127248"/>
            <a:ext cx="7406640" cy="768096"/>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550"/>
              <a:buFont typeface="Calibri"/>
              <a:buNone/>
            </a:pPr>
            <a:r>
              <a:rPr lang="en-US" sz="1550" b="0" i="0" u="none" strike="noStrike" cap="none">
                <a:solidFill>
                  <a:srgbClr val="1E2A44"/>
                </a:solidFill>
                <a:latin typeface="Calibri"/>
                <a:ea typeface="Calibri"/>
                <a:cs typeface="Calibri"/>
                <a:sym typeface="Calibri"/>
              </a:rPr>
              <a:t>Persons are always thrown into a world and a history. Experience is interpreted, never raw.</a:t>
            </a:r>
            <a:endParaRPr sz="1550" b="0" i="0" u="none" strike="noStrike" cap="none">
              <a:solidFill>
                <a:schemeClr val="dk1"/>
              </a:solidFill>
              <a:latin typeface="Calibri"/>
              <a:ea typeface="Calibri"/>
              <a:cs typeface="Calibri"/>
              <a:sym typeface="Calibri"/>
            </a:endParaRPr>
          </a:p>
        </p:txBody>
      </p:sp>
      <p:sp>
        <p:nvSpPr>
          <p:cNvPr id="467" name="Google Shape;467;p20"/>
          <p:cNvSpPr/>
          <p:nvPr/>
        </p:nvSpPr>
        <p:spPr>
          <a:xfrm>
            <a:off x="640080" y="4014216"/>
            <a:ext cx="10927080" cy="768096"/>
          </a:xfrm>
          <a:prstGeom prst="roundRect">
            <a:avLst>
              <a:gd name="adj" fmla="val 10714"/>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20"/>
          <p:cNvSpPr/>
          <p:nvPr/>
        </p:nvSpPr>
        <p:spPr>
          <a:xfrm>
            <a:off x="960120" y="4014216"/>
            <a:ext cx="2468880" cy="76809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Merleau-Ponty</a:t>
            </a:r>
            <a:endParaRPr sz="1800" b="0" i="0" u="none" strike="noStrike" cap="none">
              <a:solidFill>
                <a:schemeClr val="dk1"/>
              </a:solidFill>
              <a:latin typeface="Calibri"/>
              <a:ea typeface="Calibri"/>
              <a:cs typeface="Calibri"/>
              <a:sym typeface="Calibri"/>
            </a:endParaRPr>
          </a:p>
        </p:txBody>
      </p:sp>
      <p:cxnSp>
        <p:nvCxnSpPr>
          <p:cNvPr id="469" name="Google Shape;469;p20"/>
          <p:cNvCxnSpPr/>
          <p:nvPr/>
        </p:nvCxnSpPr>
        <p:spPr>
          <a:xfrm>
            <a:off x="3566160" y="4178808"/>
            <a:ext cx="0" cy="429768"/>
          </a:xfrm>
          <a:prstGeom prst="straightConnector1">
            <a:avLst/>
          </a:prstGeom>
          <a:noFill/>
          <a:ln w="15225" cap="flat" cmpd="sng">
            <a:solidFill>
              <a:srgbClr val="D7DEEA"/>
            </a:solidFill>
            <a:prstDash val="solid"/>
            <a:round/>
            <a:headEnd type="none" w="sm" len="sm"/>
            <a:tailEnd type="none" w="sm" len="sm"/>
          </a:ln>
        </p:spPr>
      </p:cxnSp>
      <p:sp>
        <p:nvSpPr>
          <p:cNvPr id="470" name="Google Shape;470;p20"/>
          <p:cNvSpPr/>
          <p:nvPr/>
        </p:nvSpPr>
        <p:spPr>
          <a:xfrm>
            <a:off x="3840480" y="4014216"/>
            <a:ext cx="7406640" cy="768096"/>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550"/>
              <a:buFont typeface="Calibri"/>
              <a:buNone/>
            </a:pPr>
            <a:r>
              <a:rPr lang="en-US" sz="1550" b="0" i="0" u="none" strike="noStrike" cap="none">
                <a:solidFill>
                  <a:srgbClr val="1E2A44"/>
                </a:solidFill>
                <a:latin typeface="Calibri"/>
                <a:ea typeface="Calibri"/>
                <a:cs typeface="Calibri"/>
                <a:sym typeface="Calibri"/>
              </a:rPr>
              <a:t>Experience is embodied. We know the world through a living, situated body, not a detached mind.</a:t>
            </a:r>
            <a:endParaRPr sz="1550" b="0" i="0" u="none" strike="noStrike" cap="none">
              <a:solidFill>
                <a:schemeClr val="dk1"/>
              </a:solidFill>
              <a:latin typeface="Calibri"/>
              <a:ea typeface="Calibri"/>
              <a:cs typeface="Calibri"/>
              <a:sym typeface="Calibri"/>
            </a:endParaRPr>
          </a:p>
        </p:txBody>
      </p:sp>
      <p:sp>
        <p:nvSpPr>
          <p:cNvPr id="471" name="Google Shape;471;p20"/>
          <p:cNvSpPr/>
          <p:nvPr/>
        </p:nvSpPr>
        <p:spPr>
          <a:xfrm>
            <a:off x="640080" y="4901184"/>
            <a:ext cx="10927080" cy="768096"/>
          </a:xfrm>
          <a:prstGeom prst="roundRect">
            <a:avLst>
              <a:gd name="adj" fmla="val 10714"/>
            </a:avLst>
          </a:prstGeom>
          <a:solidFill>
            <a:srgbClr val="F3F6FB"/>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20"/>
          <p:cNvSpPr/>
          <p:nvPr/>
        </p:nvSpPr>
        <p:spPr>
          <a:xfrm>
            <a:off x="960120" y="4901184"/>
            <a:ext cx="2468880" cy="76809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Sartre</a:t>
            </a:r>
            <a:endParaRPr sz="1800" b="0" i="0" u="none" strike="noStrike" cap="none">
              <a:solidFill>
                <a:schemeClr val="dk1"/>
              </a:solidFill>
              <a:latin typeface="Calibri"/>
              <a:ea typeface="Calibri"/>
              <a:cs typeface="Calibri"/>
              <a:sym typeface="Calibri"/>
            </a:endParaRPr>
          </a:p>
        </p:txBody>
      </p:sp>
      <p:cxnSp>
        <p:nvCxnSpPr>
          <p:cNvPr id="473" name="Google Shape;473;p20"/>
          <p:cNvCxnSpPr/>
          <p:nvPr/>
        </p:nvCxnSpPr>
        <p:spPr>
          <a:xfrm>
            <a:off x="3566160" y="5065776"/>
            <a:ext cx="0" cy="429768"/>
          </a:xfrm>
          <a:prstGeom prst="straightConnector1">
            <a:avLst/>
          </a:prstGeom>
          <a:noFill/>
          <a:ln w="15225" cap="flat" cmpd="sng">
            <a:solidFill>
              <a:srgbClr val="D7DEEA"/>
            </a:solidFill>
            <a:prstDash val="solid"/>
            <a:round/>
            <a:headEnd type="none" w="sm" len="sm"/>
            <a:tailEnd type="none" w="sm" len="sm"/>
          </a:ln>
        </p:spPr>
      </p:cxnSp>
      <p:sp>
        <p:nvSpPr>
          <p:cNvPr id="474" name="Google Shape;474;p20"/>
          <p:cNvSpPr/>
          <p:nvPr/>
        </p:nvSpPr>
        <p:spPr>
          <a:xfrm>
            <a:off x="3840480" y="4901184"/>
            <a:ext cx="7406640" cy="768096"/>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550"/>
              <a:buFont typeface="Calibri"/>
              <a:buNone/>
            </a:pPr>
            <a:r>
              <a:rPr lang="en-US" sz="1550" b="0" i="0" u="none" strike="noStrike" cap="none">
                <a:solidFill>
                  <a:srgbClr val="1E2A44"/>
                </a:solidFill>
                <a:latin typeface="Calibri"/>
                <a:ea typeface="Calibri"/>
                <a:cs typeface="Calibri"/>
                <a:sym typeface="Calibri"/>
              </a:rPr>
              <a:t>We are always becoming. The self is a project shaped by absence, choice and relation to others.</a:t>
            </a:r>
            <a:endParaRPr sz="1550" b="0" i="0" u="none" strike="noStrike" cap="none">
              <a:solidFill>
                <a:schemeClr val="dk1"/>
              </a:solidFill>
              <a:latin typeface="Calibri"/>
              <a:ea typeface="Calibri"/>
              <a:cs typeface="Calibri"/>
              <a:sym typeface="Calibri"/>
            </a:endParaRPr>
          </a:p>
        </p:txBody>
      </p:sp>
      <p:sp>
        <p:nvSpPr>
          <p:cNvPr id="475" name="Google Shape;475;p20"/>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476" name="Google Shape;476;p20"/>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17</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481"/>
        <p:cNvGrpSpPr/>
        <p:nvPr/>
      </p:nvGrpSpPr>
      <p:grpSpPr>
        <a:xfrm>
          <a:off x="0" y="0"/>
          <a:ext cx="0" cy="0"/>
          <a:chOff x="0" y="0"/>
          <a:chExt cx="0" cy="0"/>
        </a:xfrm>
      </p:grpSpPr>
      <p:sp>
        <p:nvSpPr>
          <p:cNvPr id="482" name="Google Shape;482;p21"/>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21"/>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PILLAR 2</a:t>
            </a:r>
            <a:endParaRPr sz="1400" b="0" i="0" u="none" strike="noStrike" cap="none">
              <a:solidFill>
                <a:schemeClr val="dk1"/>
              </a:solidFill>
              <a:latin typeface="Calibri"/>
              <a:ea typeface="Calibri"/>
              <a:cs typeface="Calibri"/>
              <a:sym typeface="Calibri"/>
            </a:endParaRPr>
          </a:p>
        </p:txBody>
      </p:sp>
      <p:sp>
        <p:nvSpPr>
          <p:cNvPr id="484" name="Google Shape;484;p21"/>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Hermeneutics and the double hermeneutic</a:t>
            </a:r>
            <a:endParaRPr sz="3000" b="0" i="0" u="none" strike="noStrike" cap="none">
              <a:solidFill>
                <a:schemeClr val="dk1"/>
              </a:solidFill>
              <a:latin typeface="Calibri"/>
              <a:ea typeface="Calibri"/>
              <a:cs typeface="Calibri"/>
              <a:sym typeface="Calibri"/>
            </a:endParaRPr>
          </a:p>
        </p:txBody>
      </p:sp>
      <p:sp>
        <p:nvSpPr>
          <p:cNvPr id="485" name="Google Shape;485;p21"/>
          <p:cNvSpPr/>
          <p:nvPr/>
        </p:nvSpPr>
        <p:spPr>
          <a:xfrm>
            <a:off x="822960" y="1463040"/>
            <a:ext cx="10607040" cy="914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Interpretation runs twice over. The participant is making sense of their experience, and you are making sense of the participant making sense of their experience. This doubling is the signature of IPA.</a:t>
            </a:r>
            <a:endParaRPr sz="2100" b="0" i="0" u="none" strike="noStrike" cap="none">
              <a:solidFill>
                <a:schemeClr val="dk1"/>
              </a:solidFill>
              <a:latin typeface="Calibri"/>
              <a:ea typeface="Calibri"/>
              <a:cs typeface="Calibri"/>
              <a:sym typeface="Calibri"/>
            </a:endParaRPr>
          </a:p>
        </p:txBody>
      </p:sp>
      <p:sp>
        <p:nvSpPr>
          <p:cNvPr id="486" name="Google Shape;486;p21"/>
          <p:cNvSpPr/>
          <p:nvPr/>
        </p:nvSpPr>
        <p:spPr>
          <a:xfrm>
            <a:off x="1280160" y="2834640"/>
            <a:ext cx="9601200" cy="2743200"/>
          </a:xfrm>
          <a:prstGeom prst="roundRect">
            <a:avLst>
              <a:gd name="adj" fmla="val 4000"/>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21"/>
          <p:cNvSpPr/>
          <p:nvPr/>
        </p:nvSpPr>
        <p:spPr>
          <a:xfrm>
            <a:off x="1600200" y="3035808"/>
            <a:ext cx="896112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300"/>
              <a:buFont typeface="Calibri"/>
              <a:buNone/>
            </a:pPr>
            <a:r>
              <a:rPr lang="en-US" sz="1300" b="1" i="0" u="none" strike="noStrike" cap="none">
                <a:solidFill>
                  <a:srgbClr val="DBB868"/>
                </a:solidFill>
                <a:latin typeface="Calibri"/>
                <a:ea typeface="Calibri"/>
                <a:cs typeface="Calibri"/>
                <a:sym typeface="Calibri"/>
              </a:rPr>
              <a:t>YOU, THE RESEARCHER</a:t>
            </a:r>
            <a:endParaRPr sz="1300" b="0" i="0" u="none" strike="noStrike" cap="none">
              <a:solidFill>
                <a:schemeClr val="dk1"/>
              </a:solidFill>
              <a:latin typeface="Calibri"/>
              <a:ea typeface="Calibri"/>
              <a:cs typeface="Calibri"/>
              <a:sym typeface="Calibri"/>
            </a:endParaRPr>
          </a:p>
        </p:txBody>
      </p:sp>
      <p:sp>
        <p:nvSpPr>
          <p:cNvPr id="488" name="Google Shape;488;p21"/>
          <p:cNvSpPr/>
          <p:nvPr/>
        </p:nvSpPr>
        <p:spPr>
          <a:xfrm>
            <a:off x="1600200" y="3337560"/>
            <a:ext cx="54864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8D2E4"/>
              </a:buClr>
              <a:buSzPts val="1500"/>
              <a:buFont typeface="Calibri"/>
              <a:buNone/>
            </a:pPr>
            <a:r>
              <a:rPr lang="en-US" sz="1500" b="0" i="1" u="none" strike="noStrike" cap="none">
                <a:solidFill>
                  <a:srgbClr val="C8D2E4"/>
                </a:solidFill>
                <a:latin typeface="Calibri"/>
                <a:ea typeface="Calibri"/>
                <a:cs typeface="Calibri"/>
                <a:sym typeface="Calibri"/>
              </a:rPr>
              <a:t>making sense of...</a:t>
            </a:r>
            <a:endParaRPr sz="1500" b="0" i="0" u="none" strike="noStrike" cap="none">
              <a:solidFill>
                <a:schemeClr val="dk1"/>
              </a:solidFill>
              <a:latin typeface="Calibri"/>
              <a:ea typeface="Calibri"/>
              <a:cs typeface="Calibri"/>
              <a:sym typeface="Calibri"/>
            </a:endParaRPr>
          </a:p>
        </p:txBody>
      </p:sp>
      <p:sp>
        <p:nvSpPr>
          <p:cNvPr id="489" name="Google Shape;489;p21"/>
          <p:cNvSpPr/>
          <p:nvPr/>
        </p:nvSpPr>
        <p:spPr>
          <a:xfrm>
            <a:off x="1920240" y="3794760"/>
            <a:ext cx="8321040" cy="1463040"/>
          </a:xfrm>
          <a:prstGeom prst="roundRect">
            <a:avLst>
              <a:gd name="adj" fmla="val 6250"/>
            </a:avLst>
          </a:prstGeom>
          <a:solidFill>
            <a:srgbClr val="FFF8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21"/>
          <p:cNvSpPr/>
          <p:nvPr/>
        </p:nvSpPr>
        <p:spPr>
          <a:xfrm>
            <a:off x="2240280" y="3995928"/>
            <a:ext cx="768096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300"/>
              <a:buFont typeface="Calibri"/>
              <a:buNone/>
            </a:pPr>
            <a:r>
              <a:rPr lang="en-US" sz="1300" b="1" i="0" u="none" strike="noStrike" cap="none">
                <a:solidFill>
                  <a:srgbClr val="9C5A3C"/>
                </a:solidFill>
                <a:latin typeface="Calibri"/>
                <a:ea typeface="Calibri"/>
                <a:cs typeface="Calibri"/>
                <a:sym typeface="Calibri"/>
              </a:rPr>
              <a:t>THE PARTICIPANT</a:t>
            </a:r>
            <a:endParaRPr sz="1300" b="0" i="0" u="none" strike="noStrike" cap="none">
              <a:solidFill>
                <a:schemeClr val="dk1"/>
              </a:solidFill>
              <a:latin typeface="Calibri"/>
              <a:ea typeface="Calibri"/>
              <a:cs typeface="Calibri"/>
              <a:sym typeface="Calibri"/>
            </a:endParaRPr>
          </a:p>
        </p:txBody>
      </p:sp>
      <p:sp>
        <p:nvSpPr>
          <p:cNvPr id="491" name="Google Shape;491;p21"/>
          <p:cNvSpPr/>
          <p:nvPr/>
        </p:nvSpPr>
        <p:spPr>
          <a:xfrm>
            <a:off x="2240280" y="4343400"/>
            <a:ext cx="768096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E2A44"/>
              </a:buClr>
              <a:buSzPts val="1600"/>
              <a:buFont typeface="Calibri"/>
              <a:buNone/>
            </a:pPr>
            <a:r>
              <a:rPr lang="en-US" sz="1600" b="0" i="1" u="none" strike="noStrike" cap="none">
                <a:solidFill>
                  <a:srgbClr val="1E2A44"/>
                </a:solidFill>
                <a:latin typeface="Calibri"/>
                <a:ea typeface="Calibri"/>
                <a:cs typeface="Calibri"/>
                <a:sym typeface="Calibri"/>
              </a:rPr>
              <a:t>making sense of their lived experience</a:t>
            </a:r>
            <a:endParaRPr sz="1600" b="0" i="0" u="none" strike="noStrike" cap="none">
              <a:solidFill>
                <a:schemeClr val="dk1"/>
              </a:solidFill>
              <a:latin typeface="Calibri"/>
              <a:ea typeface="Calibri"/>
              <a:cs typeface="Calibri"/>
              <a:sym typeface="Calibri"/>
            </a:endParaRPr>
          </a:p>
        </p:txBody>
      </p:sp>
      <p:sp>
        <p:nvSpPr>
          <p:cNvPr id="492" name="Google Shape;492;p21"/>
          <p:cNvSpPr/>
          <p:nvPr/>
        </p:nvSpPr>
        <p:spPr>
          <a:xfrm>
            <a:off x="2240280" y="4754880"/>
            <a:ext cx="768096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250"/>
              <a:buFont typeface="Calibri"/>
              <a:buNone/>
            </a:pPr>
            <a:r>
              <a:rPr lang="en-US" sz="1250" b="1" i="0" u="none" strike="noStrike" cap="none">
                <a:solidFill>
                  <a:srgbClr val="607085"/>
                </a:solidFill>
                <a:latin typeface="Calibri"/>
                <a:ea typeface="Calibri"/>
                <a:cs typeface="Calibri"/>
                <a:sym typeface="Calibri"/>
              </a:rPr>
              <a:t>First order interpretation</a:t>
            </a:r>
            <a:endParaRPr sz="1250" b="0" i="0" u="none" strike="noStrike" cap="none">
              <a:solidFill>
                <a:schemeClr val="dk1"/>
              </a:solidFill>
              <a:latin typeface="Calibri"/>
              <a:ea typeface="Calibri"/>
              <a:cs typeface="Calibri"/>
              <a:sym typeface="Calibri"/>
            </a:endParaRPr>
          </a:p>
        </p:txBody>
      </p:sp>
      <p:sp>
        <p:nvSpPr>
          <p:cNvPr id="493" name="Google Shape;493;p21"/>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494" name="Google Shape;494;p21"/>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18</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499"/>
        <p:cNvGrpSpPr/>
        <p:nvPr/>
      </p:nvGrpSpPr>
      <p:grpSpPr>
        <a:xfrm>
          <a:off x="0" y="0"/>
          <a:ext cx="0" cy="0"/>
          <a:chOff x="0" y="0"/>
          <a:chExt cx="0" cy="0"/>
        </a:xfrm>
      </p:grpSpPr>
      <p:sp>
        <p:nvSpPr>
          <p:cNvPr id="500" name="Google Shape;500;p22"/>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22"/>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PILLAR 3</a:t>
            </a:r>
            <a:endParaRPr sz="1400" b="0" i="0" u="none" strike="noStrike" cap="none">
              <a:solidFill>
                <a:schemeClr val="dk1"/>
              </a:solidFill>
              <a:latin typeface="Calibri"/>
              <a:ea typeface="Calibri"/>
              <a:cs typeface="Calibri"/>
              <a:sym typeface="Calibri"/>
            </a:endParaRPr>
          </a:p>
        </p:txBody>
      </p:sp>
      <p:sp>
        <p:nvSpPr>
          <p:cNvPr id="502" name="Google Shape;502;p22"/>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Idiography, the particular before the general</a:t>
            </a:r>
            <a:endParaRPr sz="3000" b="0" i="0" u="none" strike="noStrike" cap="none">
              <a:solidFill>
                <a:schemeClr val="dk1"/>
              </a:solidFill>
              <a:latin typeface="Calibri"/>
              <a:ea typeface="Calibri"/>
              <a:cs typeface="Calibri"/>
              <a:sym typeface="Calibri"/>
            </a:endParaRPr>
          </a:p>
        </p:txBody>
      </p:sp>
      <p:sp>
        <p:nvSpPr>
          <p:cNvPr id="503" name="Google Shape;503;p22"/>
          <p:cNvSpPr/>
          <p:nvPr/>
        </p:nvSpPr>
        <p:spPr>
          <a:xfrm>
            <a:off x="822960" y="1463040"/>
            <a:ext cx="10607040" cy="914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IPA resists the rush to generalise. It dwells with the single case, in depth, and only then asks cautiously what might be shared. This shapes everything from sample size to how you write.</a:t>
            </a:r>
            <a:endParaRPr sz="2100" b="0" i="0" u="none" strike="noStrike" cap="none">
              <a:solidFill>
                <a:schemeClr val="dk1"/>
              </a:solidFill>
              <a:latin typeface="Calibri"/>
              <a:ea typeface="Calibri"/>
              <a:cs typeface="Calibri"/>
              <a:sym typeface="Calibri"/>
            </a:endParaRPr>
          </a:p>
        </p:txBody>
      </p:sp>
      <p:sp>
        <p:nvSpPr>
          <p:cNvPr id="504" name="Google Shape;504;p22"/>
          <p:cNvSpPr/>
          <p:nvPr/>
        </p:nvSpPr>
        <p:spPr>
          <a:xfrm>
            <a:off x="640080" y="2697480"/>
            <a:ext cx="3520440" cy="2926080"/>
          </a:xfrm>
          <a:prstGeom prst="roundRect">
            <a:avLst>
              <a:gd name="adj" fmla="val 281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22"/>
          <p:cNvSpPr/>
          <p:nvPr/>
        </p:nvSpPr>
        <p:spPr>
          <a:xfrm>
            <a:off x="932688" y="306324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22"/>
          <p:cNvSpPr/>
          <p:nvPr/>
        </p:nvSpPr>
        <p:spPr>
          <a:xfrm>
            <a:off x="914400" y="3383280"/>
            <a:ext cx="2971800" cy="64008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16233D"/>
              </a:buClr>
              <a:buSzPts val="1750"/>
              <a:buFont typeface="Cambria"/>
              <a:buNone/>
            </a:pPr>
            <a:r>
              <a:rPr lang="en-US" sz="1750" b="1" i="0" u="none" strike="noStrike" cap="none">
                <a:solidFill>
                  <a:srgbClr val="16233D"/>
                </a:solidFill>
                <a:latin typeface="Cambria"/>
                <a:ea typeface="Cambria"/>
                <a:cs typeface="Cambria"/>
                <a:sym typeface="Cambria"/>
              </a:rPr>
              <a:t>Case by case</a:t>
            </a:r>
            <a:endParaRPr sz="1750" b="0" i="0" u="none" strike="noStrike" cap="none">
              <a:solidFill>
                <a:schemeClr val="dk1"/>
              </a:solidFill>
              <a:latin typeface="Calibri"/>
              <a:ea typeface="Calibri"/>
              <a:cs typeface="Calibri"/>
              <a:sym typeface="Calibri"/>
            </a:endParaRPr>
          </a:p>
        </p:txBody>
      </p:sp>
      <p:sp>
        <p:nvSpPr>
          <p:cNvPr id="507" name="Google Shape;507;p22"/>
          <p:cNvSpPr/>
          <p:nvPr/>
        </p:nvSpPr>
        <p:spPr>
          <a:xfrm>
            <a:off x="914400" y="4114800"/>
            <a:ext cx="2971800" cy="137160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Each transcript is analysed fully in its own right before any cross case work begins.</a:t>
            </a:r>
            <a:endParaRPr sz="1500" b="0" i="0" u="none" strike="noStrike" cap="none">
              <a:solidFill>
                <a:schemeClr val="dk1"/>
              </a:solidFill>
              <a:latin typeface="Calibri"/>
              <a:ea typeface="Calibri"/>
              <a:cs typeface="Calibri"/>
              <a:sym typeface="Calibri"/>
            </a:endParaRPr>
          </a:p>
        </p:txBody>
      </p:sp>
      <p:sp>
        <p:nvSpPr>
          <p:cNvPr id="508" name="Google Shape;508;p22"/>
          <p:cNvSpPr/>
          <p:nvPr/>
        </p:nvSpPr>
        <p:spPr>
          <a:xfrm>
            <a:off x="4416552" y="2697480"/>
            <a:ext cx="3520440" cy="2926080"/>
          </a:xfrm>
          <a:prstGeom prst="roundRect">
            <a:avLst>
              <a:gd name="adj" fmla="val 281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22"/>
          <p:cNvSpPr/>
          <p:nvPr/>
        </p:nvSpPr>
        <p:spPr>
          <a:xfrm>
            <a:off x="4709160" y="306324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22"/>
          <p:cNvSpPr/>
          <p:nvPr/>
        </p:nvSpPr>
        <p:spPr>
          <a:xfrm>
            <a:off x="4690872" y="3383280"/>
            <a:ext cx="2971800" cy="64008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16233D"/>
              </a:buClr>
              <a:buSzPts val="1750"/>
              <a:buFont typeface="Cambria"/>
              <a:buNone/>
            </a:pPr>
            <a:r>
              <a:rPr lang="en-US" sz="1750" b="1" i="0" u="none" strike="noStrike" cap="none">
                <a:solidFill>
                  <a:srgbClr val="16233D"/>
                </a:solidFill>
                <a:latin typeface="Cambria"/>
                <a:ea typeface="Cambria"/>
                <a:cs typeface="Cambria"/>
                <a:sym typeface="Cambria"/>
              </a:rPr>
              <a:t>Small homogeneous samples</a:t>
            </a:r>
            <a:endParaRPr sz="1750" b="0" i="0" u="none" strike="noStrike" cap="none">
              <a:solidFill>
                <a:schemeClr val="dk1"/>
              </a:solidFill>
              <a:latin typeface="Calibri"/>
              <a:ea typeface="Calibri"/>
              <a:cs typeface="Calibri"/>
              <a:sym typeface="Calibri"/>
            </a:endParaRPr>
          </a:p>
        </p:txBody>
      </p:sp>
      <p:sp>
        <p:nvSpPr>
          <p:cNvPr id="511" name="Google Shape;511;p22"/>
          <p:cNvSpPr/>
          <p:nvPr/>
        </p:nvSpPr>
        <p:spPr>
          <a:xfrm>
            <a:off x="4690872" y="4114800"/>
            <a:ext cx="2971800" cy="137160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A few participants who share the experience, so depth is possible. Often three to six at doctoral level.</a:t>
            </a:r>
            <a:endParaRPr sz="1500" b="0" i="0" u="none" strike="noStrike" cap="none">
              <a:solidFill>
                <a:schemeClr val="dk1"/>
              </a:solidFill>
              <a:latin typeface="Calibri"/>
              <a:ea typeface="Calibri"/>
              <a:cs typeface="Calibri"/>
              <a:sym typeface="Calibri"/>
            </a:endParaRPr>
          </a:p>
        </p:txBody>
      </p:sp>
      <p:sp>
        <p:nvSpPr>
          <p:cNvPr id="512" name="Google Shape;512;p22"/>
          <p:cNvSpPr/>
          <p:nvPr/>
        </p:nvSpPr>
        <p:spPr>
          <a:xfrm>
            <a:off x="8193024" y="2697480"/>
            <a:ext cx="3520440" cy="2926080"/>
          </a:xfrm>
          <a:prstGeom prst="roundRect">
            <a:avLst>
              <a:gd name="adj" fmla="val 281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22"/>
          <p:cNvSpPr/>
          <p:nvPr/>
        </p:nvSpPr>
        <p:spPr>
          <a:xfrm>
            <a:off x="8485632" y="306324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22"/>
          <p:cNvSpPr/>
          <p:nvPr/>
        </p:nvSpPr>
        <p:spPr>
          <a:xfrm>
            <a:off x="8467344" y="3383280"/>
            <a:ext cx="2971800" cy="64008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16233D"/>
              </a:buClr>
              <a:buSzPts val="1750"/>
              <a:buFont typeface="Cambria"/>
              <a:buNone/>
            </a:pPr>
            <a:r>
              <a:rPr lang="en-US" sz="1750" b="1" i="0" u="none" strike="noStrike" cap="none">
                <a:solidFill>
                  <a:srgbClr val="16233D"/>
                </a:solidFill>
                <a:latin typeface="Cambria"/>
                <a:ea typeface="Cambria"/>
                <a:cs typeface="Cambria"/>
                <a:sym typeface="Cambria"/>
              </a:rPr>
              <a:t>Cautious claims</a:t>
            </a:r>
            <a:endParaRPr sz="1750" b="0" i="0" u="none" strike="noStrike" cap="none">
              <a:solidFill>
                <a:schemeClr val="dk1"/>
              </a:solidFill>
              <a:latin typeface="Calibri"/>
              <a:ea typeface="Calibri"/>
              <a:cs typeface="Calibri"/>
              <a:sym typeface="Calibri"/>
            </a:endParaRPr>
          </a:p>
        </p:txBody>
      </p:sp>
      <p:sp>
        <p:nvSpPr>
          <p:cNvPr id="515" name="Google Shape;515;p22"/>
          <p:cNvSpPr/>
          <p:nvPr/>
        </p:nvSpPr>
        <p:spPr>
          <a:xfrm>
            <a:off x="8467344" y="4114800"/>
            <a:ext cx="2971800" cy="137160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Findings are offered as situated and suggestive, with transferability judged by the reader.</a:t>
            </a:r>
            <a:endParaRPr sz="1500" b="0" i="0" u="none" strike="noStrike" cap="none">
              <a:solidFill>
                <a:schemeClr val="dk1"/>
              </a:solidFill>
              <a:latin typeface="Calibri"/>
              <a:ea typeface="Calibri"/>
              <a:cs typeface="Calibri"/>
              <a:sym typeface="Calibri"/>
            </a:endParaRPr>
          </a:p>
        </p:txBody>
      </p:sp>
      <p:sp>
        <p:nvSpPr>
          <p:cNvPr id="516" name="Google Shape;516;p22"/>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517" name="Google Shape;517;p22"/>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19</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22"/>
        <p:cNvGrpSpPr/>
        <p:nvPr/>
      </p:nvGrpSpPr>
      <p:grpSpPr>
        <a:xfrm>
          <a:off x="0" y="0"/>
          <a:ext cx="0" cy="0"/>
          <a:chOff x="0" y="0"/>
          <a:chExt cx="0" cy="0"/>
        </a:xfrm>
      </p:grpSpPr>
      <p:sp>
        <p:nvSpPr>
          <p:cNvPr id="523" name="Google Shape;523;p23"/>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23"/>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THE WHOLE JOURNEY</a:t>
            </a:r>
            <a:endParaRPr sz="1400" b="0" i="0" u="none" strike="noStrike" cap="none">
              <a:solidFill>
                <a:schemeClr val="dk1"/>
              </a:solidFill>
              <a:latin typeface="Calibri"/>
              <a:ea typeface="Calibri"/>
              <a:cs typeface="Calibri"/>
              <a:sym typeface="Calibri"/>
            </a:endParaRPr>
          </a:p>
        </p:txBody>
      </p:sp>
      <p:sp>
        <p:nvSpPr>
          <p:cNvPr id="525" name="Google Shape;525;p23"/>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The IPA research arc</a:t>
            </a:r>
            <a:endParaRPr sz="3000" b="0" i="0" u="none" strike="noStrike" cap="none">
              <a:solidFill>
                <a:schemeClr val="dk1"/>
              </a:solidFill>
              <a:latin typeface="Calibri"/>
              <a:ea typeface="Calibri"/>
              <a:cs typeface="Calibri"/>
              <a:sym typeface="Calibri"/>
            </a:endParaRPr>
          </a:p>
        </p:txBody>
      </p:sp>
      <p:sp>
        <p:nvSpPr>
          <p:cNvPr id="526" name="Google Shape;526;p23"/>
          <p:cNvSpPr/>
          <p:nvPr/>
        </p:nvSpPr>
        <p:spPr>
          <a:xfrm>
            <a:off x="822960" y="1463040"/>
            <a:ext cx="10607040" cy="64008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Before the analysis steps, see the arc end to end. Each stage is chosen to protect depth and first person richness.</a:t>
            </a:r>
            <a:endParaRPr sz="2100" b="0" i="0" u="none" strike="noStrike" cap="none">
              <a:solidFill>
                <a:schemeClr val="dk1"/>
              </a:solidFill>
              <a:latin typeface="Calibri"/>
              <a:ea typeface="Calibri"/>
              <a:cs typeface="Calibri"/>
              <a:sym typeface="Calibri"/>
            </a:endParaRPr>
          </a:p>
        </p:txBody>
      </p:sp>
      <p:sp>
        <p:nvSpPr>
          <p:cNvPr id="527" name="Google Shape;527;p23"/>
          <p:cNvSpPr/>
          <p:nvPr/>
        </p:nvSpPr>
        <p:spPr>
          <a:xfrm>
            <a:off x="566928" y="2423160"/>
            <a:ext cx="2084832" cy="2286000"/>
          </a:xfrm>
          <a:prstGeom prst="roundRect">
            <a:avLst>
              <a:gd name="adj" fmla="val 3947"/>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23"/>
          <p:cNvSpPr/>
          <p:nvPr/>
        </p:nvSpPr>
        <p:spPr>
          <a:xfrm>
            <a:off x="1335024" y="2697480"/>
            <a:ext cx="548640" cy="54864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23"/>
          <p:cNvSpPr/>
          <p:nvPr/>
        </p:nvSpPr>
        <p:spPr>
          <a:xfrm>
            <a:off x="1335024" y="2697480"/>
            <a:ext cx="548640"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200"/>
              <a:buFont typeface="Cambria"/>
              <a:buNone/>
            </a:pPr>
            <a:r>
              <a:rPr lang="en-US" sz="2200" b="1" i="0" u="none" strike="noStrike" cap="none">
                <a:solidFill>
                  <a:srgbClr val="16233D"/>
                </a:solidFill>
                <a:latin typeface="Cambria"/>
                <a:ea typeface="Cambria"/>
                <a:cs typeface="Cambria"/>
                <a:sym typeface="Cambria"/>
              </a:rPr>
              <a:t>1</a:t>
            </a:r>
            <a:endParaRPr sz="2200" b="0" i="0" u="none" strike="noStrike" cap="none">
              <a:solidFill>
                <a:schemeClr val="dk1"/>
              </a:solidFill>
              <a:latin typeface="Calibri"/>
              <a:ea typeface="Calibri"/>
              <a:cs typeface="Calibri"/>
              <a:sym typeface="Calibri"/>
            </a:endParaRPr>
          </a:p>
        </p:txBody>
      </p:sp>
      <p:sp>
        <p:nvSpPr>
          <p:cNvPr id="530" name="Google Shape;530;p23"/>
          <p:cNvSpPr/>
          <p:nvPr/>
        </p:nvSpPr>
        <p:spPr>
          <a:xfrm>
            <a:off x="676656" y="3383280"/>
            <a:ext cx="1865376"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700"/>
              <a:buFont typeface="Cambria"/>
              <a:buNone/>
            </a:pPr>
            <a:r>
              <a:rPr lang="en-US" sz="1700" b="1" i="0" u="none" strike="noStrike" cap="none">
                <a:solidFill>
                  <a:srgbClr val="FFFFFF"/>
                </a:solidFill>
                <a:latin typeface="Cambria"/>
                <a:ea typeface="Cambria"/>
                <a:cs typeface="Cambria"/>
                <a:sym typeface="Cambria"/>
              </a:rPr>
              <a:t>Question</a:t>
            </a:r>
            <a:endParaRPr sz="1700" b="0" i="0" u="none" strike="noStrike" cap="none">
              <a:solidFill>
                <a:schemeClr val="dk1"/>
              </a:solidFill>
              <a:latin typeface="Calibri"/>
              <a:ea typeface="Calibri"/>
              <a:cs typeface="Calibri"/>
              <a:sym typeface="Calibri"/>
            </a:endParaRPr>
          </a:p>
        </p:txBody>
      </p:sp>
      <p:sp>
        <p:nvSpPr>
          <p:cNvPr id="531" name="Google Shape;531;p23"/>
          <p:cNvSpPr/>
          <p:nvPr/>
        </p:nvSpPr>
        <p:spPr>
          <a:xfrm>
            <a:off x="731520" y="3840480"/>
            <a:ext cx="1755648" cy="777240"/>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C8D2E4"/>
              </a:buClr>
              <a:buSzPts val="1250"/>
              <a:buFont typeface="Calibri"/>
              <a:buNone/>
            </a:pPr>
            <a:r>
              <a:rPr lang="en-US" sz="1250" b="0" i="0" u="none" strike="noStrike" cap="none">
                <a:solidFill>
                  <a:srgbClr val="C8D2E4"/>
                </a:solidFill>
                <a:latin typeface="Calibri"/>
                <a:ea typeface="Calibri"/>
                <a:cs typeface="Calibri"/>
                <a:sym typeface="Calibri"/>
              </a:rPr>
              <a:t>Exploratory and experiential, open to how meaning is made</a:t>
            </a:r>
            <a:endParaRPr sz="1250" b="0" i="0" u="none" strike="noStrike" cap="none">
              <a:solidFill>
                <a:schemeClr val="dk1"/>
              </a:solidFill>
              <a:latin typeface="Calibri"/>
              <a:ea typeface="Calibri"/>
              <a:cs typeface="Calibri"/>
              <a:sym typeface="Calibri"/>
            </a:endParaRPr>
          </a:p>
        </p:txBody>
      </p:sp>
      <p:sp>
        <p:nvSpPr>
          <p:cNvPr id="532" name="Google Shape;532;p23"/>
          <p:cNvSpPr/>
          <p:nvPr/>
        </p:nvSpPr>
        <p:spPr>
          <a:xfrm>
            <a:off x="2615184" y="3291840"/>
            <a:ext cx="201168"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2000"/>
              <a:buFont typeface="Calibri"/>
              <a:buNone/>
            </a:pPr>
            <a:r>
              <a:rPr lang="en-US" sz="2000" b="1" i="0" u="none" strike="noStrike" cap="none">
                <a:solidFill>
                  <a:srgbClr val="C9A24B"/>
                </a:solidFill>
                <a:latin typeface="Calibri"/>
                <a:ea typeface="Calibri"/>
                <a:cs typeface="Calibri"/>
                <a:sym typeface="Calibri"/>
              </a:rPr>
              <a:t>→</a:t>
            </a:r>
            <a:endParaRPr sz="2000" b="0" i="0" u="none" strike="noStrike" cap="none">
              <a:solidFill>
                <a:schemeClr val="dk1"/>
              </a:solidFill>
              <a:latin typeface="Calibri"/>
              <a:ea typeface="Calibri"/>
              <a:cs typeface="Calibri"/>
              <a:sym typeface="Calibri"/>
            </a:endParaRPr>
          </a:p>
        </p:txBody>
      </p:sp>
      <p:sp>
        <p:nvSpPr>
          <p:cNvPr id="533" name="Google Shape;533;p23"/>
          <p:cNvSpPr/>
          <p:nvPr/>
        </p:nvSpPr>
        <p:spPr>
          <a:xfrm>
            <a:off x="2798064" y="2423160"/>
            <a:ext cx="2084832" cy="2286000"/>
          </a:xfrm>
          <a:prstGeom prst="roundRect">
            <a:avLst>
              <a:gd name="adj" fmla="val 3947"/>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23"/>
          <p:cNvSpPr/>
          <p:nvPr/>
        </p:nvSpPr>
        <p:spPr>
          <a:xfrm>
            <a:off x="3566160" y="2697480"/>
            <a:ext cx="548640" cy="54864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23"/>
          <p:cNvSpPr/>
          <p:nvPr/>
        </p:nvSpPr>
        <p:spPr>
          <a:xfrm>
            <a:off x="3566160" y="2697480"/>
            <a:ext cx="548640"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200"/>
              <a:buFont typeface="Cambria"/>
              <a:buNone/>
            </a:pPr>
            <a:r>
              <a:rPr lang="en-US" sz="2200" b="1" i="0" u="none" strike="noStrike" cap="none">
                <a:solidFill>
                  <a:srgbClr val="16233D"/>
                </a:solidFill>
                <a:latin typeface="Cambria"/>
                <a:ea typeface="Cambria"/>
                <a:cs typeface="Cambria"/>
                <a:sym typeface="Cambria"/>
              </a:rPr>
              <a:t>2</a:t>
            </a:r>
            <a:endParaRPr sz="2200" b="0" i="0" u="none" strike="noStrike" cap="none">
              <a:solidFill>
                <a:schemeClr val="dk1"/>
              </a:solidFill>
              <a:latin typeface="Calibri"/>
              <a:ea typeface="Calibri"/>
              <a:cs typeface="Calibri"/>
              <a:sym typeface="Calibri"/>
            </a:endParaRPr>
          </a:p>
        </p:txBody>
      </p:sp>
      <p:sp>
        <p:nvSpPr>
          <p:cNvPr id="536" name="Google Shape;536;p23"/>
          <p:cNvSpPr/>
          <p:nvPr/>
        </p:nvSpPr>
        <p:spPr>
          <a:xfrm>
            <a:off x="2907792" y="3383280"/>
            <a:ext cx="1865376"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700"/>
              <a:buFont typeface="Cambria"/>
              <a:buNone/>
            </a:pPr>
            <a:r>
              <a:rPr lang="en-US" sz="1700" b="1" i="0" u="none" strike="noStrike" cap="none">
                <a:solidFill>
                  <a:srgbClr val="FFFFFF"/>
                </a:solidFill>
                <a:latin typeface="Cambria"/>
                <a:ea typeface="Cambria"/>
                <a:cs typeface="Cambria"/>
                <a:sym typeface="Cambria"/>
              </a:rPr>
              <a:t>Sample</a:t>
            </a:r>
            <a:endParaRPr sz="1700" b="0" i="0" u="none" strike="noStrike" cap="none">
              <a:solidFill>
                <a:schemeClr val="dk1"/>
              </a:solidFill>
              <a:latin typeface="Calibri"/>
              <a:ea typeface="Calibri"/>
              <a:cs typeface="Calibri"/>
              <a:sym typeface="Calibri"/>
            </a:endParaRPr>
          </a:p>
        </p:txBody>
      </p:sp>
      <p:sp>
        <p:nvSpPr>
          <p:cNvPr id="537" name="Google Shape;537;p23"/>
          <p:cNvSpPr/>
          <p:nvPr/>
        </p:nvSpPr>
        <p:spPr>
          <a:xfrm>
            <a:off x="2962656" y="3840480"/>
            <a:ext cx="1755648" cy="777240"/>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C8D2E4"/>
              </a:buClr>
              <a:buSzPts val="1250"/>
              <a:buFont typeface="Calibri"/>
              <a:buNone/>
            </a:pPr>
            <a:r>
              <a:rPr lang="en-US" sz="1250" b="0" i="0" u="none" strike="noStrike" cap="none">
                <a:solidFill>
                  <a:srgbClr val="C8D2E4"/>
                </a:solidFill>
                <a:latin typeface="Calibri"/>
                <a:ea typeface="Calibri"/>
                <a:cs typeface="Calibri"/>
                <a:sym typeface="Calibri"/>
              </a:rPr>
              <a:t>Purposive and homogeneous, small by design</a:t>
            </a:r>
            <a:endParaRPr sz="1250" b="0" i="0" u="none" strike="noStrike" cap="none">
              <a:solidFill>
                <a:schemeClr val="dk1"/>
              </a:solidFill>
              <a:latin typeface="Calibri"/>
              <a:ea typeface="Calibri"/>
              <a:cs typeface="Calibri"/>
              <a:sym typeface="Calibri"/>
            </a:endParaRPr>
          </a:p>
        </p:txBody>
      </p:sp>
      <p:sp>
        <p:nvSpPr>
          <p:cNvPr id="538" name="Google Shape;538;p23"/>
          <p:cNvSpPr/>
          <p:nvPr/>
        </p:nvSpPr>
        <p:spPr>
          <a:xfrm>
            <a:off x="4846320" y="3291840"/>
            <a:ext cx="201168"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2000"/>
              <a:buFont typeface="Calibri"/>
              <a:buNone/>
            </a:pPr>
            <a:r>
              <a:rPr lang="en-US" sz="2000" b="1" i="0" u="none" strike="noStrike" cap="none">
                <a:solidFill>
                  <a:srgbClr val="C9A24B"/>
                </a:solidFill>
                <a:latin typeface="Calibri"/>
                <a:ea typeface="Calibri"/>
                <a:cs typeface="Calibri"/>
                <a:sym typeface="Calibri"/>
              </a:rPr>
              <a:t>→</a:t>
            </a:r>
            <a:endParaRPr sz="2000" b="0" i="0" u="none" strike="noStrike" cap="none">
              <a:solidFill>
                <a:schemeClr val="dk1"/>
              </a:solidFill>
              <a:latin typeface="Calibri"/>
              <a:ea typeface="Calibri"/>
              <a:cs typeface="Calibri"/>
              <a:sym typeface="Calibri"/>
            </a:endParaRPr>
          </a:p>
        </p:txBody>
      </p:sp>
      <p:sp>
        <p:nvSpPr>
          <p:cNvPr id="539" name="Google Shape;539;p23"/>
          <p:cNvSpPr/>
          <p:nvPr/>
        </p:nvSpPr>
        <p:spPr>
          <a:xfrm>
            <a:off x="5029200" y="2423160"/>
            <a:ext cx="2084832" cy="2286000"/>
          </a:xfrm>
          <a:prstGeom prst="roundRect">
            <a:avLst>
              <a:gd name="adj" fmla="val 3947"/>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23"/>
          <p:cNvSpPr/>
          <p:nvPr/>
        </p:nvSpPr>
        <p:spPr>
          <a:xfrm>
            <a:off x="5797296" y="2697480"/>
            <a:ext cx="548640" cy="54864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23"/>
          <p:cNvSpPr/>
          <p:nvPr/>
        </p:nvSpPr>
        <p:spPr>
          <a:xfrm>
            <a:off x="5797296" y="2697480"/>
            <a:ext cx="548640"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200"/>
              <a:buFont typeface="Cambria"/>
              <a:buNone/>
            </a:pPr>
            <a:r>
              <a:rPr lang="en-US" sz="2200" b="1" i="0" u="none" strike="noStrike" cap="none">
                <a:solidFill>
                  <a:srgbClr val="16233D"/>
                </a:solidFill>
                <a:latin typeface="Cambria"/>
                <a:ea typeface="Cambria"/>
                <a:cs typeface="Cambria"/>
                <a:sym typeface="Cambria"/>
              </a:rPr>
              <a:t>3</a:t>
            </a:r>
            <a:endParaRPr sz="2200" b="0" i="0" u="none" strike="noStrike" cap="none">
              <a:solidFill>
                <a:schemeClr val="dk1"/>
              </a:solidFill>
              <a:latin typeface="Calibri"/>
              <a:ea typeface="Calibri"/>
              <a:cs typeface="Calibri"/>
              <a:sym typeface="Calibri"/>
            </a:endParaRPr>
          </a:p>
        </p:txBody>
      </p:sp>
      <p:sp>
        <p:nvSpPr>
          <p:cNvPr id="542" name="Google Shape;542;p23"/>
          <p:cNvSpPr/>
          <p:nvPr/>
        </p:nvSpPr>
        <p:spPr>
          <a:xfrm>
            <a:off x="5138928" y="3383280"/>
            <a:ext cx="1865376"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700"/>
              <a:buFont typeface="Cambria"/>
              <a:buNone/>
            </a:pPr>
            <a:r>
              <a:rPr lang="en-US" sz="1700" b="1" i="0" u="none" strike="noStrike" cap="none">
                <a:solidFill>
                  <a:srgbClr val="FFFFFF"/>
                </a:solidFill>
                <a:latin typeface="Cambria"/>
                <a:ea typeface="Cambria"/>
                <a:cs typeface="Cambria"/>
                <a:sym typeface="Cambria"/>
              </a:rPr>
              <a:t>Data</a:t>
            </a:r>
            <a:endParaRPr sz="1700" b="0" i="0" u="none" strike="noStrike" cap="none">
              <a:solidFill>
                <a:schemeClr val="dk1"/>
              </a:solidFill>
              <a:latin typeface="Calibri"/>
              <a:ea typeface="Calibri"/>
              <a:cs typeface="Calibri"/>
              <a:sym typeface="Calibri"/>
            </a:endParaRPr>
          </a:p>
        </p:txBody>
      </p:sp>
      <p:sp>
        <p:nvSpPr>
          <p:cNvPr id="543" name="Google Shape;543;p23"/>
          <p:cNvSpPr/>
          <p:nvPr/>
        </p:nvSpPr>
        <p:spPr>
          <a:xfrm>
            <a:off x="5193792" y="3840480"/>
            <a:ext cx="1755648" cy="777240"/>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C8D2E4"/>
              </a:buClr>
              <a:buSzPts val="1250"/>
              <a:buFont typeface="Calibri"/>
              <a:buNone/>
            </a:pPr>
            <a:r>
              <a:rPr lang="en-US" sz="1250" b="0" i="0" u="none" strike="noStrike" cap="none">
                <a:solidFill>
                  <a:srgbClr val="C8D2E4"/>
                </a:solidFill>
                <a:latin typeface="Calibri"/>
                <a:ea typeface="Calibri"/>
                <a:cs typeface="Calibri"/>
                <a:sym typeface="Calibri"/>
              </a:rPr>
              <a:t>Semi structured interviews, verbatim transcription</a:t>
            </a:r>
            <a:endParaRPr sz="1250" b="0" i="0" u="none" strike="noStrike" cap="none">
              <a:solidFill>
                <a:schemeClr val="dk1"/>
              </a:solidFill>
              <a:latin typeface="Calibri"/>
              <a:ea typeface="Calibri"/>
              <a:cs typeface="Calibri"/>
              <a:sym typeface="Calibri"/>
            </a:endParaRPr>
          </a:p>
        </p:txBody>
      </p:sp>
      <p:sp>
        <p:nvSpPr>
          <p:cNvPr id="544" name="Google Shape;544;p23"/>
          <p:cNvSpPr/>
          <p:nvPr/>
        </p:nvSpPr>
        <p:spPr>
          <a:xfrm>
            <a:off x="7077456" y="3291840"/>
            <a:ext cx="201168"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2000"/>
              <a:buFont typeface="Calibri"/>
              <a:buNone/>
            </a:pPr>
            <a:r>
              <a:rPr lang="en-US" sz="2000" b="1" i="0" u="none" strike="noStrike" cap="none">
                <a:solidFill>
                  <a:srgbClr val="C9A24B"/>
                </a:solidFill>
                <a:latin typeface="Calibri"/>
                <a:ea typeface="Calibri"/>
                <a:cs typeface="Calibri"/>
                <a:sym typeface="Calibri"/>
              </a:rPr>
              <a:t>→</a:t>
            </a:r>
            <a:endParaRPr sz="2000" b="0" i="0" u="none" strike="noStrike" cap="none">
              <a:solidFill>
                <a:schemeClr val="dk1"/>
              </a:solidFill>
              <a:latin typeface="Calibri"/>
              <a:ea typeface="Calibri"/>
              <a:cs typeface="Calibri"/>
              <a:sym typeface="Calibri"/>
            </a:endParaRPr>
          </a:p>
        </p:txBody>
      </p:sp>
      <p:sp>
        <p:nvSpPr>
          <p:cNvPr id="545" name="Google Shape;545;p23"/>
          <p:cNvSpPr/>
          <p:nvPr/>
        </p:nvSpPr>
        <p:spPr>
          <a:xfrm>
            <a:off x="7260336" y="2423160"/>
            <a:ext cx="2084832" cy="2286000"/>
          </a:xfrm>
          <a:prstGeom prst="roundRect">
            <a:avLst>
              <a:gd name="adj" fmla="val 3947"/>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23"/>
          <p:cNvSpPr/>
          <p:nvPr/>
        </p:nvSpPr>
        <p:spPr>
          <a:xfrm>
            <a:off x="8028432" y="2697480"/>
            <a:ext cx="548640" cy="54864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23"/>
          <p:cNvSpPr/>
          <p:nvPr/>
        </p:nvSpPr>
        <p:spPr>
          <a:xfrm>
            <a:off x="8028432" y="2697480"/>
            <a:ext cx="548640"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200"/>
              <a:buFont typeface="Cambria"/>
              <a:buNone/>
            </a:pPr>
            <a:r>
              <a:rPr lang="en-US" sz="2200" b="1" i="0" u="none" strike="noStrike" cap="none">
                <a:solidFill>
                  <a:srgbClr val="16233D"/>
                </a:solidFill>
                <a:latin typeface="Cambria"/>
                <a:ea typeface="Cambria"/>
                <a:cs typeface="Cambria"/>
                <a:sym typeface="Cambria"/>
              </a:rPr>
              <a:t>4</a:t>
            </a:r>
            <a:endParaRPr sz="2200" b="0" i="0" u="none" strike="noStrike" cap="none">
              <a:solidFill>
                <a:schemeClr val="dk1"/>
              </a:solidFill>
              <a:latin typeface="Calibri"/>
              <a:ea typeface="Calibri"/>
              <a:cs typeface="Calibri"/>
              <a:sym typeface="Calibri"/>
            </a:endParaRPr>
          </a:p>
        </p:txBody>
      </p:sp>
      <p:sp>
        <p:nvSpPr>
          <p:cNvPr id="548" name="Google Shape;548;p23"/>
          <p:cNvSpPr/>
          <p:nvPr/>
        </p:nvSpPr>
        <p:spPr>
          <a:xfrm>
            <a:off x="7370064" y="3383280"/>
            <a:ext cx="1865376"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700"/>
              <a:buFont typeface="Cambria"/>
              <a:buNone/>
            </a:pPr>
            <a:r>
              <a:rPr lang="en-US" sz="1700" b="1" i="0" u="none" strike="noStrike" cap="none">
                <a:solidFill>
                  <a:srgbClr val="FFFFFF"/>
                </a:solidFill>
                <a:latin typeface="Cambria"/>
                <a:ea typeface="Cambria"/>
                <a:cs typeface="Cambria"/>
                <a:sym typeface="Cambria"/>
              </a:rPr>
              <a:t>Analysis</a:t>
            </a:r>
            <a:endParaRPr sz="1700" b="0" i="0" u="none" strike="noStrike" cap="none">
              <a:solidFill>
                <a:schemeClr val="dk1"/>
              </a:solidFill>
              <a:latin typeface="Calibri"/>
              <a:ea typeface="Calibri"/>
              <a:cs typeface="Calibri"/>
              <a:sym typeface="Calibri"/>
            </a:endParaRPr>
          </a:p>
        </p:txBody>
      </p:sp>
      <p:sp>
        <p:nvSpPr>
          <p:cNvPr id="549" name="Google Shape;549;p23"/>
          <p:cNvSpPr/>
          <p:nvPr/>
        </p:nvSpPr>
        <p:spPr>
          <a:xfrm>
            <a:off x="7424928" y="3840480"/>
            <a:ext cx="1755648" cy="777240"/>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C8D2E4"/>
              </a:buClr>
              <a:buSzPts val="1250"/>
              <a:buFont typeface="Calibri"/>
              <a:buNone/>
            </a:pPr>
            <a:r>
              <a:rPr lang="en-US" sz="1250" b="0" i="0" u="none" strike="noStrike" cap="none">
                <a:solidFill>
                  <a:srgbClr val="C8D2E4"/>
                </a:solidFill>
                <a:latin typeface="Calibri"/>
                <a:ea typeface="Calibri"/>
                <a:cs typeface="Calibri"/>
                <a:sym typeface="Calibri"/>
              </a:rPr>
              <a:t>Case by case, then across cases</a:t>
            </a:r>
            <a:endParaRPr sz="1250" b="0" i="0" u="none" strike="noStrike" cap="none">
              <a:solidFill>
                <a:schemeClr val="dk1"/>
              </a:solidFill>
              <a:latin typeface="Calibri"/>
              <a:ea typeface="Calibri"/>
              <a:cs typeface="Calibri"/>
              <a:sym typeface="Calibri"/>
            </a:endParaRPr>
          </a:p>
        </p:txBody>
      </p:sp>
      <p:sp>
        <p:nvSpPr>
          <p:cNvPr id="550" name="Google Shape;550;p23"/>
          <p:cNvSpPr/>
          <p:nvPr/>
        </p:nvSpPr>
        <p:spPr>
          <a:xfrm>
            <a:off x="9308592" y="3291840"/>
            <a:ext cx="201168"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2000"/>
              <a:buFont typeface="Calibri"/>
              <a:buNone/>
            </a:pPr>
            <a:r>
              <a:rPr lang="en-US" sz="2000" b="1" i="0" u="none" strike="noStrike" cap="none">
                <a:solidFill>
                  <a:srgbClr val="C9A24B"/>
                </a:solidFill>
                <a:latin typeface="Calibri"/>
                <a:ea typeface="Calibri"/>
                <a:cs typeface="Calibri"/>
                <a:sym typeface="Calibri"/>
              </a:rPr>
              <a:t>→</a:t>
            </a:r>
            <a:endParaRPr sz="2000" b="0" i="0" u="none" strike="noStrike" cap="none">
              <a:solidFill>
                <a:schemeClr val="dk1"/>
              </a:solidFill>
              <a:latin typeface="Calibri"/>
              <a:ea typeface="Calibri"/>
              <a:cs typeface="Calibri"/>
              <a:sym typeface="Calibri"/>
            </a:endParaRPr>
          </a:p>
        </p:txBody>
      </p:sp>
      <p:sp>
        <p:nvSpPr>
          <p:cNvPr id="551" name="Google Shape;551;p23"/>
          <p:cNvSpPr/>
          <p:nvPr/>
        </p:nvSpPr>
        <p:spPr>
          <a:xfrm>
            <a:off x="9491472" y="2423160"/>
            <a:ext cx="2084832" cy="2286000"/>
          </a:xfrm>
          <a:prstGeom prst="roundRect">
            <a:avLst>
              <a:gd name="adj" fmla="val 3947"/>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23"/>
          <p:cNvSpPr/>
          <p:nvPr/>
        </p:nvSpPr>
        <p:spPr>
          <a:xfrm>
            <a:off x="10259568" y="2697480"/>
            <a:ext cx="548640" cy="54864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23"/>
          <p:cNvSpPr/>
          <p:nvPr/>
        </p:nvSpPr>
        <p:spPr>
          <a:xfrm>
            <a:off x="10259568" y="2697480"/>
            <a:ext cx="548640"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200"/>
              <a:buFont typeface="Cambria"/>
              <a:buNone/>
            </a:pPr>
            <a:r>
              <a:rPr lang="en-US" sz="2200" b="1" i="0" u="none" strike="noStrike" cap="none">
                <a:solidFill>
                  <a:srgbClr val="16233D"/>
                </a:solidFill>
                <a:latin typeface="Cambria"/>
                <a:ea typeface="Cambria"/>
                <a:cs typeface="Cambria"/>
                <a:sym typeface="Cambria"/>
              </a:rPr>
              <a:t>5</a:t>
            </a:r>
            <a:endParaRPr sz="2200" b="0" i="0" u="none" strike="noStrike" cap="none">
              <a:solidFill>
                <a:schemeClr val="dk1"/>
              </a:solidFill>
              <a:latin typeface="Calibri"/>
              <a:ea typeface="Calibri"/>
              <a:cs typeface="Calibri"/>
              <a:sym typeface="Calibri"/>
            </a:endParaRPr>
          </a:p>
        </p:txBody>
      </p:sp>
      <p:sp>
        <p:nvSpPr>
          <p:cNvPr id="554" name="Google Shape;554;p23"/>
          <p:cNvSpPr/>
          <p:nvPr/>
        </p:nvSpPr>
        <p:spPr>
          <a:xfrm>
            <a:off x="9601200" y="3383280"/>
            <a:ext cx="1865376"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700"/>
              <a:buFont typeface="Cambria"/>
              <a:buNone/>
            </a:pPr>
            <a:r>
              <a:rPr lang="en-US" sz="1700" b="1" i="0" u="none" strike="noStrike" cap="none">
                <a:solidFill>
                  <a:srgbClr val="FFFFFF"/>
                </a:solidFill>
                <a:latin typeface="Cambria"/>
                <a:ea typeface="Cambria"/>
                <a:cs typeface="Cambria"/>
                <a:sym typeface="Cambria"/>
              </a:rPr>
              <a:t>Write up</a:t>
            </a:r>
            <a:endParaRPr sz="1700" b="0" i="0" u="none" strike="noStrike" cap="none">
              <a:solidFill>
                <a:schemeClr val="dk1"/>
              </a:solidFill>
              <a:latin typeface="Calibri"/>
              <a:ea typeface="Calibri"/>
              <a:cs typeface="Calibri"/>
              <a:sym typeface="Calibri"/>
            </a:endParaRPr>
          </a:p>
        </p:txBody>
      </p:sp>
      <p:sp>
        <p:nvSpPr>
          <p:cNvPr id="555" name="Google Shape;555;p23"/>
          <p:cNvSpPr/>
          <p:nvPr/>
        </p:nvSpPr>
        <p:spPr>
          <a:xfrm>
            <a:off x="9656064" y="3840480"/>
            <a:ext cx="1755648" cy="777240"/>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C8D2E4"/>
              </a:buClr>
              <a:buSzPts val="1250"/>
              <a:buFont typeface="Calibri"/>
              <a:buNone/>
            </a:pPr>
            <a:r>
              <a:rPr lang="en-US" sz="1250" b="0" i="0" u="none" strike="noStrike" cap="none">
                <a:solidFill>
                  <a:srgbClr val="C8D2E4"/>
                </a:solidFill>
                <a:latin typeface="Calibri"/>
                <a:ea typeface="Calibri"/>
                <a:cs typeface="Calibri"/>
                <a:sym typeface="Calibri"/>
              </a:rPr>
              <a:t>Themes evidenced with rich extracts</a:t>
            </a:r>
            <a:endParaRPr sz="1250" b="0" i="0" u="none" strike="noStrike" cap="none">
              <a:solidFill>
                <a:schemeClr val="dk1"/>
              </a:solidFill>
              <a:latin typeface="Calibri"/>
              <a:ea typeface="Calibri"/>
              <a:cs typeface="Calibri"/>
              <a:sym typeface="Calibri"/>
            </a:endParaRPr>
          </a:p>
        </p:txBody>
      </p:sp>
      <p:sp>
        <p:nvSpPr>
          <p:cNvPr id="556" name="Google Shape;556;p23"/>
          <p:cNvSpPr/>
          <p:nvPr/>
        </p:nvSpPr>
        <p:spPr>
          <a:xfrm>
            <a:off x="640080" y="5029200"/>
            <a:ext cx="10927080" cy="731520"/>
          </a:xfrm>
          <a:prstGeom prst="rect">
            <a:avLst/>
          </a:prstGeom>
          <a:noFill/>
          <a:ln>
            <a:noFill/>
          </a:ln>
        </p:spPr>
        <p:txBody>
          <a:bodyPr spcFirstLastPara="1" wrap="square" lIns="0" tIns="0" rIns="0" bIns="0" anchor="ctr" anchorCtr="0">
            <a:noAutofit/>
          </a:bodyPr>
          <a:lstStyle/>
          <a:p>
            <a:pPr marL="0" marR="0" lvl="0" indent="0" algn="ctr" rtl="0">
              <a:lnSpc>
                <a:spcPct val="105000"/>
              </a:lnSpc>
              <a:spcBef>
                <a:spcPts val="0"/>
              </a:spcBef>
              <a:spcAft>
                <a:spcPts val="0"/>
              </a:spcAft>
              <a:buClr>
                <a:srgbClr val="607085"/>
              </a:buClr>
              <a:buSzPts val="1500"/>
              <a:buFont typeface="Calibri"/>
              <a:buNone/>
            </a:pPr>
            <a:r>
              <a:rPr lang="en-US" sz="1500" b="0" i="1" u="none" strike="noStrike" cap="none">
                <a:solidFill>
                  <a:srgbClr val="607085"/>
                </a:solidFill>
                <a:latin typeface="Calibri"/>
                <a:ea typeface="Calibri"/>
                <a:cs typeface="Calibri"/>
                <a:sym typeface="Calibri"/>
              </a:rPr>
              <a:t>Notice how the small homogeneous sample and the interview method follow directly from the idiographic, experiential question. The arc is internally consistent.</a:t>
            </a:r>
            <a:endParaRPr sz="1500" b="0" i="0" u="none" strike="noStrike" cap="none">
              <a:solidFill>
                <a:schemeClr val="dk1"/>
              </a:solidFill>
              <a:latin typeface="Calibri"/>
              <a:ea typeface="Calibri"/>
              <a:cs typeface="Calibri"/>
              <a:sym typeface="Calibri"/>
            </a:endParaRPr>
          </a:p>
        </p:txBody>
      </p:sp>
      <p:sp>
        <p:nvSpPr>
          <p:cNvPr id="557" name="Google Shape;557;p23"/>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558" name="Google Shape;558;p23"/>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20</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63"/>
        <p:cNvGrpSpPr/>
        <p:nvPr/>
      </p:nvGrpSpPr>
      <p:grpSpPr>
        <a:xfrm>
          <a:off x="0" y="0"/>
          <a:ext cx="0" cy="0"/>
          <a:chOff x="0" y="0"/>
          <a:chExt cx="0" cy="0"/>
        </a:xfrm>
      </p:grpSpPr>
      <p:sp>
        <p:nvSpPr>
          <p:cNvPr id="564" name="Google Shape;564;p24"/>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24"/>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GETTING THE QUESTION RIGHT</a:t>
            </a:r>
            <a:endParaRPr sz="1400" b="0" i="0" u="none" strike="noStrike" cap="none">
              <a:solidFill>
                <a:schemeClr val="dk1"/>
              </a:solidFill>
              <a:latin typeface="Calibri"/>
              <a:ea typeface="Calibri"/>
              <a:cs typeface="Calibri"/>
              <a:sym typeface="Calibri"/>
            </a:endParaRPr>
          </a:p>
        </p:txBody>
      </p:sp>
      <p:sp>
        <p:nvSpPr>
          <p:cNvPr id="566" name="Google Shape;566;p24"/>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What an IPA question looks like</a:t>
            </a:r>
            <a:endParaRPr sz="3000" b="0" i="0" u="none" strike="noStrike" cap="none">
              <a:solidFill>
                <a:schemeClr val="dk1"/>
              </a:solidFill>
              <a:latin typeface="Calibri"/>
              <a:ea typeface="Calibri"/>
              <a:cs typeface="Calibri"/>
              <a:sym typeface="Calibri"/>
            </a:endParaRPr>
          </a:p>
        </p:txBody>
      </p:sp>
      <p:sp>
        <p:nvSpPr>
          <p:cNvPr id="567" name="Google Shape;567;p24"/>
          <p:cNvSpPr/>
          <p:nvPr/>
        </p:nvSpPr>
        <p:spPr>
          <a:xfrm>
            <a:off x="640080" y="1600200"/>
            <a:ext cx="5349240" cy="2743200"/>
          </a:xfrm>
          <a:prstGeom prst="roundRect">
            <a:avLst>
              <a:gd name="adj" fmla="val 3000"/>
            </a:avLst>
          </a:prstGeom>
          <a:solidFill>
            <a:srgbClr val="EAF2EC"/>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24"/>
          <p:cNvSpPr/>
          <p:nvPr/>
        </p:nvSpPr>
        <p:spPr>
          <a:xfrm>
            <a:off x="960120" y="1828800"/>
            <a:ext cx="470916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F6F6E"/>
              </a:buClr>
              <a:buSzPts val="1400"/>
              <a:buFont typeface="Calibri"/>
              <a:buNone/>
            </a:pPr>
            <a:r>
              <a:rPr lang="en-US" sz="1400" b="1" i="0" u="none" strike="noStrike" cap="none">
                <a:solidFill>
                  <a:srgbClr val="2F6F6E"/>
                </a:solidFill>
                <a:latin typeface="Calibri"/>
                <a:ea typeface="Calibri"/>
                <a:cs typeface="Calibri"/>
                <a:sym typeface="Calibri"/>
              </a:rPr>
              <a:t>FITS IPA</a:t>
            </a:r>
            <a:endParaRPr sz="1400" b="0" i="0" u="none" strike="noStrike" cap="none">
              <a:solidFill>
                <a:schemeClr val="dk1"/>
              </a:solidFill>
              <a:latin typeface="Calibri"/>
              <a:ea typeface="Calibri"/>
              <a:cs typeface="Calibri"/>
              <a:sym typeface="Calibri"/>
            </a:endParaRPr>
          </a:p>
        </p:txBody>
      </p:sp>
      <p:sp>
        <p:nvSpPr>
          <p:cNvPr id="569" name="Google Shape;569;p24"/>
          <p:cNvSpPr/>
          <p:nvPr/>
        </p:nvSpPr>
        <p:spPr>
          <a:xfrm>
            <a:off x="960120" y="2286000"/>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How do first time founders experience the loss of a co founder?</a:t>
            </a:r>
            <a:endParaRPr sz="150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What is it like to be passed over for promotion after long service?</a:t>
            </a:r>
            <a:endParaRPr sz="150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How do clinicians make sense of moral distress during a crisis?</a:t>
            </a:r>
            <a:endParaRPr sz="1500" b="0" i="0" u="none" strike="noStrike" cap="none">
              <a:solidFill>
                <a:schemeClr val="dk1"/>
              </a:solidFill>
              <a:latin typeface="Calibri"/>
              <a:ea typeface="Calibri"/>
              <a:cs typeface="Calibri"/>
              <a:sym typeface="Calibri"/>
            </a:endParaRPr>
          </a:p>
        </p:txBody>
      </p:sp>
      <p:sp>
        <p:nvSpPr>
          <p:cNvPr id="570" name="Google Shape;570;p24"/>
          <p:cNvSpPr/>
          <p:nvPr/>
        </p:nvSpPr>
        <p:spPr>
          <a:xfrm>
            <a:off x="6263640" y="1600200"/>
            <a:ext cx="5349240" cy="2743200"/>
          </a:xfrm>
          <a:prstGeom prst="roundRect">
            <a:avLst>
              <a:gd name="adj" fmla="val 3000"/>
            </a:avLst>
          </a:prstGeom>
          <a:solidFill>
            <a:srgbClr val="FBEFEC"/>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24"/>
          <p:cNvSpPr/>
          <p:nvPr/>
        </p:nvSpPr>
        <p:spPr>
          <a:xfrm>
            <a:off x="6583680" y="1828800"/>
            <a:ext cx="470916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400"/>
              <a:buFont typeface="Calibri"/>
              <a:buNone/>
            </a:pPr>
            <a:r>
              <a:rPr lang="en-US" sz="1400" b="1" i="0" u="none" strike="noStrike" cap="none">
                <a:solidFill>
                  <a:srgbClr val="9C5A3C"/>
                </a:solidFill>
                <a:latin typeface="Calibri"/>
                <a:ea typeface="Calibri"/>
                <a:cs typeface="Calibri"/>
                <a:sym typeface="Calibri"/>
              </a:rPr>
              <a:t>DOES NOT FIT IPA</a:t>
            </a:r>
            <a:endParaRPr sz="1400" b="0" i="0" u="none" strike="noStrike" cap="none">
              <a:solidFill>
                <a:schemeClr val="dk1"/>
              </a:solidFill>
              <a:latin typeface="Calibri"/>
              <a:ea typeface="Calibri"/>
              <a:cs typeface="Calibri"/>
              <a:sym typeface="Calibri"/>
            </a:endParaRPr>
          </a:p>
        </p:txBody>
      </p:sp>
      <p:sp>
        <p:nvSpPr>
          <p:cNvPr id="572" name="Google Shape;572;p24"/>
          <p:cNvSpPr/>
          <p:nvPr/>
        </p:nvSpPr>
        <p:spPr>
          <a:xfrm>
            <a:off x="6583680" y="2286000"/>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What factors cause founder conflict?</a:t>
            </a:r>
            <a:endParaRPr sz="150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How common is feeling overlooked at work?</a:t>
            </a:r>
            <a:endParaRPr sz="150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Does moral distress reduce retention?</a:t>
            </a:r>
            <a:endParaRPr sz="1500" b="0" i="0" u="none" strike="noStrike" cap="none">
              <a:solidFill>
                <a:schemeClr val="dk1"/>
              </a:solidFill>
              <a:latin typeface="Calibri"/>
              <a:ea typeface="Calibri"/>
              <a:cs typeface="Calibri"/>
              <a:sym typeface="Calibri"/>
            </a:endParaRPr>
          </a:p>
        </p:txBody>
      </p:sp>
      <p:sp>
        <p:nvSpPr>
          <p:cNvPr id="573" name="Google Shape;573;p24"/>
          <p:cNvSpPr/>
          <p:nvPr/>
        </p:nvSpPr>
        <p:spPr>
          <a:xfrm>
            <a:off x="640080" y="4617720"/>
            <a:ext cx="10927080" cy="91440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700"/>
              <a:buFont typeface="Calibri"/>
              <a:buNone/>
            </a:pPr>
            <a:r>
              <a:rPr lang="en-US" sz="1700" b="0" i="0" u="none" strike="noStrike" cap="none">
                <a:solidFill>
                  <a:srgbClr val="1E2A44"/>
                </a:solidFill>
                <a:latin typeface="Calibri"/>
                <a:ea typeface="Calibri"/>
                <a:cs typeface="Calibri"/>
                <a:sym typeface="Calibri"/>
              </a:rPr>
              <a:t>IPA questions are open, experiential and processual. They ask what something is like and how sense is made, not how much, how often or what causes what.</a:t>
            </a:r>
            <a:endParaRPr sz="1700" b="0" i="0" u="none" strike="noStrike" cap="none">
              <a:solidFill>
                <a:schemeClr val="dk1"/>
              </a:solidFill>
              <a:latin typeface="Calibri"/>
              <a:ea typeface="Calibri"/>
              <a:cs typeface="Calibri"/>
              <a:sym typeface="Calibri"/>
            </a:endParaRPr>
          </a:p>
        </p:txBody>
      </p:sp>
      <p:sp>
        <p:nvSpPr>
          <p:cNvPr id="574" name="Google Shape;574;p24"/>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575" name="Google Shape;575;p24"/>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21</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80"/>
        <p:cNvGrpSpPr/>
        <p:nvPr/>
      </p:nvGrpSpPr>
      <p:grpSpPr>
        <a:xfrm>
          <a:off x="0" y="0"/>
          <a:ext cx="0" cy="0"/>
          <a:chOff x="0" y="0"/>
          <a:chExt cx="0" cy="0"/>
        </a:xfrm>
      </p:grpSpPr>
      <p:sp>
        <p:nvSpPr>
          <p:cNvPr id="581" name="Google Shape;581;p25"/>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25"/>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BUILDING THE STUDY</a:t>
            </a:r>
            <a:endParaRPr sz="1400" b="0" i="0" u="none" strike="noStrike" cap="none">
              <a:solidFill>
                <a:schemeClr val="dk1"/>
              </a:solidFill>
              <a:latin typeface="Calibri"/>
              <a:ea typeface="Calibri"/>
              <a:cs typeface="Calibri"/>
              <a:sym typeface="Calibri"/>
            </a:endParaRPr>
          </a:p>
        </p:txBody>
      </p:sp>
      <p:sp>
        <p:nvSpPr>
          <p:cNvPr id="583" name="Google Shape;583;p25"/>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Sampling and data collection in IPA</a:t>
            </a:r>
            <a:endParaRPr sz="3000" b="0" i="0" u="none" strike="noStrike" cap="none">
              <a:solidFill>
                <a:schemeClr val="dk1"/>
              </a:solidFill>
              <a:latin typeface="Calibri"/>
              <a:ea typeface="Calibri"/>
              <a:cs typeface="Calibri"/>
              <a:sym typeface="Calibri"/>
            </a:endParaRPr>
          </a:p>
        </p:txBody>
      </p:sp>
      <p:sp>
        <p:nvSpPr>
          <p:cNvPr id="584" name="Google Shape;584;p25"/>
          <p:cNvSpPr/>
          <p:nvPr/>
        </p:nvSpPr>
        <p:spPr>
          <a:xfrm>
            <a:off x="640080" y="1600200"/>
            <a:ext cx="5349240" cy="2011680"/>
          </a:xfrm>
          <a:prstGeom prst="roundRect">
            <a:avLst>
              <a:gd name="adj" fmla="val 409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25"/>
          <p:cNvSpPr/>
          <p:nvPr/>
        </p:nvSpPr>
        <p:spPr>
          <a:xfrm>
            <a:off x="914400" y="187452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25"/>
          <p:cNvSpPr/>
          <p:nvPr/>
        </p:nvSpPr>
        <p:spPr>
          <a:xfrm>
            <a:off x="914400" y="1874520"/>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1</a:t>
            </a:r>
            <a:endParaRPr sz="2100" b="0" i="0" u="none" strike="noStrike" cap="none">
              <a:solidFill>
                <a:schemeClr val="dk1"/>
              </a:solidFill>
              <a:latin typeface="Calibri"/>
              <a:ea typeface="Calibri"/>
              <a:cs typeface="Calibri"/>
              <a:sym typeface="Calibri"/>
            </a:endParaRPr>
          </a:p>
        </p:txBody>
      </p:sp>
      <p:sp>
        <p:nvSpPr>
          <p:cNvPr id="587" name="Google Shape;587;p25"/>
          <p:cNvSpPr/>
          <p:nvPr/>
        </p:nvSpPr>
        <p:spPr>
          <a:xfrm>
            <a:off x="1554480" y="1874520"/>
            <a:ext cx="4251960" cy="50292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Purposive and homogeneous</a:t>
            </a:r>
            <a:endParaRPr sz="1650" b="0" i="0" u="none" strike="noStrike" cap="none">
              <a:solidFill>
                <a:schemeClr val="dk1"/>
              </a:solidFill>
              <a:latin typeface="Calibri"/>
              <a:ea typeface="Calibri"/>
              <a:cs typeface="Calibri"/>
              <a:sym typeface="Calibri"/>
            </a:endParaRPr>
          </a:p>
        </p:txBody>
      </p:sp>
      <p:sp>
        <p:nvSpPr>
          <p:cNvPr id="588" name="Google Shape;588;p25"/>
          <p:cNvSpPr/>
          <p:nvPr/>
        </p:nvSpPr>
        <p:spPr>
          <a:xfrm>
            <a:off x="932688" y="2514600"/>
            <a:ext cx="4800600" cy="96012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Recruit people for whom the research question is meaningful and who share the experience closely enough to make comparison sensible.</a:t>
            </a:r>
            <a:endParaRPr sz="1400" b="0" i="0" u="none" strike="noStrike" cap="none">
              <a:solidFill>
                <a:schemeClr val="dk1"/>
              </a:solidFill>
              <a:latin typeface="Calibri"/>
              <a:ea typeface="Calibri"/>
              <a:cs typeface="Calibri"/>
              <a:sym typeface="Calibri"/>
            </a:endParaRPr>
          </a:p>
        </p:txBody>
      </p:sp>
      <p:sp>
        <p:nvSpPr>
          <p:cNvPr id="589" name="Google Shape;589;p25"/>
          <p:cNvSpPr/>
          <p:nvPr/>
        </p:nvSpPr>
        <p:spPr>
          <a:xfrm>
            <a:off x="6263640" y="1600200"/>
            <a:ext cx="5349240" cy="2011680"/>
          </a:xfrm>
          <a:prstGeom prst="roundRect">
            <a:avLst>
              <a:gd name="adj" fmla="val 409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25"/>
          <p:cNvSpPr/>
          <p:nvPr/>
        </p:nvSpPr>
        <p:spPr>
          <a:xfrm>
            <a:off x="6537960" y="187452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25"/>
          <p:cNvSpPr/>
          <p:nvPr/>
        </p:nvSpPr>
        <p:spPr>
          <a:xfrm>
            <a:off x="6537960" y="1874520"/>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2</a:t>
            </a:r>
            <a:endParaRPr sz="2100" b="0" i="0" u="none" strike="noStrike" cap="none">
              <a:solidFill>
                <a:schemeClr val="dk1"/>
              </a:solidFill>
              <a:latin typeface="Calibri"/>
              <a:ea typeface="Calibri"/>
              <a:cs typeface="Calibri"/>
              <a:sym typeface="Calibri"/>
            </a:endParaRPr>
          </a:p>
        </p:txBody>
      </p:sp>
      <p:sp>
        <p:nvSpPr>
          <p:cNvPr id="592" name="Google Shape;592;p25"/>
          <p:cNvSpPr/>
          <p:nvPr/>
        </p:nvSpPr>
        <p:spPr>
          <a:xfrm>
            <a:off x="7178040" y="1874520"/>
            <a:ext cx="4251960" cy="50292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Small by design</a:t>
            </a:r>
            <a:endParaRPr sz="1650" b="0" i="0" u="none" strike="noStrike" cap="none">
              <a:solidFill>
                <a:schemeClr val="dk1"/>
              </a:solidFill>
              <a:latin typeface="Calibri"/>
              <a:ea typeface="Calibri"/>
              <a:cs typeface="Calibri"/>
              <a:sym typeface="Calibri"/>
            </a:endParaRPr>
          </a:p>
        </p:txBody>
      </p:sp>
      <p:sp>
        <p:nvSpPr>
          <p:cNvPr id="593" name="Google Shape;593;p25"/>
          <p:cNvSpPr/>
          <p:nvPr/>
        </p:nvSpPr>
        <p:spPr>
          <a:xfrm>
            <a:off x="6556248" y="2514600"/>
            <a:ext cx="4800600" cy="96012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Depth not breadth. Doctoral IPA studies commonly run with around six to ten participants, sometimes fewer for very rich cases.</a:t>
            </a:r>
            <a:endParaRPr sz="1400" b="0" i="0" u="none" strike="noStrike" cap="none">
              <a:solidFill>
                <a:schemeClr val="dk1"/>
              </a:solidFill>
              <a:latin typeface="Calibri"/>
              <a:ea typeface="Calibri"/>
              <a:cs typeface="Calibri"/>
              <a:sym typeface="Calibri"/>
            </a:endParaRPr>
          </a:p>
        </p:txBody>
      </p:sp>
      <p:sp>
        <p:nvSpPr>
          <p:cNvPr id="594" name="Google Shape;594;p25"/>
          <p:cNvSpPr/>
          <p:nvPr/>
        </p:nvSpPr>
        <p:spPr>
          <a:xfrm>
            <a:off x="640080" y="3794760"/>
            <a:ext cx="5349240" cy="2011680"/>
          </a:xfrm>
          <a:prstGeom prst="roundRect">
            <a:avLst>
              <a:gd name="adj" fmla="val 409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25"/>
          <p:cNvSpPr/>
          <p:nvPr/>
        </p:nvSpPr>
        <p:spPr>
          <a:xfrm>
            <a:off x="914400" y="406908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25"/>
          <p:cNvSpPr/>
          <p:nvPr/>
        </p:nvSpPr>
        <p:spPr>
          <a:xfrm>
            <a:off x="914400" y="4069080"/>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3</a:t>
            </a:r>
            <a:endParaRPr sz="2100" b="0" i="0" u="none" strike="noStrike" cap="none">
              <a:solidFill>
                <a:schemeClr val="dk1"/>
              </a:solidFill>
              <a:latin typeface="Calibri"/>
              <a:ea typeface="Calibri"/>
              <a:cs typeface="Calibri"/>
              <a:sym typeface="Calibri"/>
            </a:endParaRPr>
          </a:p>
        </p:txBody>
      </p:sp>
      <p:sp>
        <p:nvSpPr>
          <p:cNvPr id="597" name="Google Shape;597;p25"/>
          <p:cNvSpPr/>
          <p:nvPr/>
        </p:nvSpPr>
        <p:spPr>
          <a:xfrm>
            <a:off x="1554480" y="4069080"/>
            <a:ext cx="4251960" cy="50292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Semi structured interviews</a:t>
            </a:r>
            <a:endParaRPr sz="1650" b="0" i="0" u="none" strike="noStrike" cap="none">
              <a:solidFill>
                <a:schemeClr val="dk1"/>
              </a:solidFill>
              <a:latin typeface="Calibri"/>
              <a:ea typeface="Calibri"/>
              <a:cs typeface="Calibri"/>
              <a:sym typeface="Calibri"/>
            </a:endParaRPr>
          </a:p>
        </p:txBody>
      </p:sp>
      <p:sp>
        <p:nvSpPr>
          <p:cNvPr id="598" name="Google Shape;598;p25"/>
          <p:cNvSpPr/>
          <p:nvPr/>
        </p:nvSpPr>
        <p:spPr>
          <a:xfrm>
            <a:off x="932688" y="4709160"/>
            <a:ext cx="4800600" cy="96012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An open schedule with a small number of broad prompts. You follow the participant, inviting elaboration and example.</a:t>
            </a:r>
            <a:endParaRPr sz="1400" b="0" i="0" u="none" strike="noStrike" cap="none">
              <a:solidFill>
                <a:schemeClr val="dk1"/>
              </a:solidFill>
              <a:latin typeface="Calibri"/>
              <a:ea typeface="Calibri"/>
              <a:cs typeface="Calibri"/>
              <a:sym typeface="Calibri"/>
            </a:endParaRPr>
          </a:p>
        </p:txBody>
      </p:sp>
      <p:sp>
        <p:nvSpPr>
          <p:cNvPr id="599" name="Google Shape;599;p25"/>
          <p:cNvSpPr/>
          <p:nvPr/>
        </p:nvSpPr>
        <p:spPr>
          <a:xfrm>
            <a:off x="6263640" y="3794760"/>
            <a:ext cx="5349240" cy="2011680"/>
          </a:xfrm>
          <a:prstGeom prst="roundRect">
            <a:avLst>
              <a:gd name="adj" fmla="val 409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25"/>
          <p:cNvSpPr/>
          <p:nvPr/>
        </p:nvSpPr>
        <p:spPr>
          <a:xfrm>
            <a:off x="6537960" y="406908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25"/>
          <p:cNvSpPr/>
          <p:nvPr/>
        </p:nvSpPr>
        <p:spPr>
          <a:xfrm>
            <a:off x="6537960" y="4069080"/>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4</a:t>
            </a:r>
            <a:endParaRPr sz="2100" b="0" i="0" u="none" strike="noStrike" cap="none">
              <a:solidFill>
                <a:schemeClr val="dk1"/>
              </a:solidFill>
              <a:latin typeface="Calibri"/>
              <a:ea typeface="Calibri"/>
              <a:cs typeface="Calibri"/>
              <a:sym typeface="Calibri"/>
            </a:endParaRPr>
          </a:p>
        </p:txBody>
      </p:sp>
      <p:sp>
        <p:nvSpPr>
          <p:cNvPr id="602" name="Google Shape;602;p25"/>
          <p:cNvSpPr/>
          <p:nvPr/>
        </p:nvSpPr>
        <p:spPr>
          <a:xfrm>
            <a:off x="7178040" y="4069080"/>
            <a:ext cx="4251960" cy="50292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Verbatim transcription</a:t>
            </a:r>
            <a:endParaRPr sz="1650" b="0" i="0" u="none" strike="noStrike" cap="none">
              <a:solidFill>
                <a:schemeClr val="dk1"/>
              </a:solidFill>
              <a:latin typeface="Calibri"/>
              <a:ea typeface="Calibri"/>
              <a:cs typeface="Calibri"/>
              <a:sym typeface="Calibri"/>
            </a:endParaRPr>
          </a:p>
        </p:txBody>
      </p:sp>
      <p:sp>
        <p:nvSpPr>
          <p:cNvPr id="603" name="Google Shape;603;p25"/>
          <p:cNvSpPr/>
          <p:nvPr/>
        </p:nvSpPr>
        <p:spPr>
          <a:xfrm>
            <a:off x="6556248" y="4709160"/>
            <a:ext cx="4800600" cy="96012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Full transcripts including hesitations and false starts, because how something is said carries meaning you will need.</a:t>
            </a:r>
            <a:endParaRPr sz="1400" b="0" i="0" u="none" strike="noStrike" cap="none">
              <a:solidFill>
                <a:schemeClr val="dk1"/>
              </a:solidFill>
              <a:latin typeface="Calibri"/>
              <a:ea typeface="Calibri"/>
              <a:cs typeface="Calibri"/>
              <a:sym typeface="Calibri"/>
            </a:endParaRPr>
          </a:p>
        </p:txBody>
      </p:sp>
      <p:sp>
        <p:nvSpPr>
          <p:cNvPr id="604" name="Google Shape;604;p25"/>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605" name="Google Shape;605;p25"/>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22</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610"/>
        <p:cNvGrpSpPr/>
        <p:nvPr/>
      </p:nvGrpSpPr>
      <p:grpSpPr>
        <a:xfrm>
          <a:off x="0" y="0"/>
          <a:ext cx="0" cy="0"/>
          <a:chOff x="0" y="0"/>
          <a:chExt cx="0" cy="0"/>
        </a:xfrm>
      </p:grpSpPr>
      <p:sp>
        <p:nvSpPr>
          <p:cNvPr id="611" name="Google Shape;611;p26"/>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26"/>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THE HEART OF IT</a:t>
            </a:r>
            <a:endParaRPr sz="1400" b="0" i="0" u="none" strike="noStrike" cap="none">
              <a:solidFill>
                <a:schemeClr val="dk1"/>
              </a:solidFill>
              <a:latin typeface="Calibri"/>
              <a:ea typeface="Calibri"/>
              <a:cs typeface="Calibri"/>
              <a:sym typeface="Calibri"/>
            </a:endParaRPr>
          </a:p>
        </p:txBody>
      </p:sp>
      <p:sp>
        <p:nvSpPr>
          <p:cNvPr id="613" name="Google Shape;613;p26"/>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IPA analysis, step by step</a:t>
            </a:r>
            <a:endParaRPr sz="3000" b="0" i="0" u="none" strike="noStrike" cap="none">
              <a:solidFill>
                <a:schemeClr val="dk1"/>
              </a:solidFill>
              <a:latin typeface="Calibri"/>
              <a:ea typeface="Calibri"/>
              <a:cs typeface="Calibri"/>
              <a:sym typeface="Calibri"/>
            </a:endParaRPr>
          </a:p>
        </p:txBody>
      </p:sp>
      <p:sp>
        <p:nvSpPr>
          <p:cNvPr id="614" name="Google Shape;614;p26"/>
          <p:cNvSpPr/>
          <p:nvPr/>
        </p:nvSpPr>
        <p:spPr>
          <a:xfrm>
            <a:off x="822960" y="1444752"/>
            <a:ext cx="10607040" cy="64008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This is the procedure students most often blur. Move through it in order, case by case, and only widen out at the end.</a:t>
            </a:r>
            <a:endParaRPr sz="2100" b="0" i="0" u="none" strike="noStrike" cap="none">
              <a:solidFill>
                <a:schemeClr val="dk1"/>
              </a:solidFill>
              <a:latin typeface="Calibri"/>
              <a:ea typeface="Calibri"/>
              <a:cs typeface="Calibri"/>
              <a:sym typeface="Calibri"/>
            </a:endParaRPr>
          </a:p>
        </p:txBody>
      </p:sp>
      <p:sp>
        <p:nvSpPr>
          <p:cNvPr id="615" name="Google Shape;615;p26"/>
          <p:cNvSpPr/>
          <p:nvPr/>
        </p:nvSpPr>
        <p:spPr>
          <a:xfrm>
            <a:off x="640080" y="2240280"/>
            <a:ext cx="3456432" cy="1755648"/>
          </a:xfrm>
          <a:prstGeom prst="roundRect">
            <a:avLst>
              <a:gd name="adj" fmla="val 4688"/>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26"/>
          <p:cNvSpPr/>
          <p:nvPr/>
        </p:nvSpPr>
        <p:spPr>
          <a:xfrm>
            <a:off x="877824" y="2459736"/>
            <a:ext cx="420624" cy="42062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26"/>
          <p:cNvSpPr/>
          <p:nvPr/>
        </p:nvSpPr>
        <p:spPr>
          <a:xfrm>
            <a:off x="877824" y="2459736"/>
            <a:ext cx="420624" cy="42062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1</a:t>
            </a:r>
            <a:endParaRPr sz="1600" b="0" i="0" u="none" strike="noStrike" cap="none">
              <a:solidFill>
                <a:schemeClr val="dk1"/>
              </a:solidFill>
              <a:latin typeface="Calibri"/>
              <a:ea typeface="Calibri"/>
              <a:cs typeface="Calibri"/>
              <a:sym typeface="Calibri"/>
            </a:endParaRPr>
          </a:p>
        </p:txBody>
      </p:sp>
      <p:sp>
        <p:nvSpPr>
          <p:cNvPr id="618" name="Google Shape;618;p26"/>
          <p:cNvSpPr/>
          <p:nvPr/>
        </p:nvSpPr>
        <p:spPr>
          <a:xfrm>
            <a:off x="1408176" y="2404872"/>
            <a:ext cx="2496312" cy="54864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450"/>
              <a:buFont typeface="Cambria"/>
              <a:buNone/>
            </a:pPr>
            <a:r>
              <a:rPr lang="en-US" sz="1450" b="1" i="0" u="none" strike="noStrike" cap="none">
                <a:solidFill>
                  <a:srgbClr val="16233D"/>
                </a:solidFill>
                <a:latin typeface="Cambria"/>
                <a:ea typeface="Cambria"/>
                <a:cs typeface="Cambria"/>
                <a:sym typeface="Cambria"/>
              </a:rPr>
              <a:t>Read and re-read</a:t>
            </a:r>
            <a:endParaRPr sz="1450" b="0" i="0" u="none" strike="noStrike" cap="none">
              <a:solidFill>
                <a:schemeClr val="dk1"/>
              </a:solidFill>
              <a:latin typeface="Calibri"/>
              <a:ea typeface="Calibri"/>
              <a:cs typeface="Calibri"/>
              <a:sym typeface="Calibri"/>
            </a:endParaRPr>
          </a:p>
        </p:txBody>
      </p:sp>
      <p:sp>
        <p:nvSpPr>
          <p:cNvPr id="619" name="Google Shape;619;p26"/>
          <p:cNvSpPr/>
          <p:nvPr/>
        </p:nvSpPr>
        <p:spPr>
          <a:xfrm>
            <a:off x="896112" y="3008376"/>
            <a:ext cx="2999232" cy="877824"/>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Immerse in one transcript. The participant becomes the focus. Note your first impressions and set them aside.</a:t>
            </a:r>
            <a:endParaRPr sz="1250" b="0" i="0" u="none" strike="noStrike" cap="none">
              <a:solidFill>
                <a:schemeClr val="dk1"/>
              </a:solidFill>
              <a:latin typeface="Calibri"/>
              <a:ea typeface="Calibri"/>
              <a:cs typeface="Calibri"/>
              <a:sym typeface="Calibri"/>
            </a:endParaRPr>
          </a:p>
        </p:txBody>
      </p:sp>
      <p:sp>
        <p:nvSpPr>
          <p:cNvPr id="620" name="Google Shape;620;p26"/>
          <p:cNvSpPr/>
          <p:nvPr/>
        </p:nvSpPr>
        <p:spPr>
          <a:xfrm>
            <a:off x="4352544" y="2240280"/>
            <a:ext cx="3456432" cy="1755648"/>
          </a:xfrm>
          <a:prstGeom prst="roundRect">
            <a:avLst>
              <a:gd name="adj" fmla="val 4688"/>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26"/>
          <p:cNvSpPr/>
          <p:nvPr/>
        </p:nvSpPr>
        <p:spPr>
          <a:xfrm>
            <a:off x="4590288" y="2459736"/>
            <a:ext cx="420624" cy="42062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6"/>
          <p:cNvSpPr/>
          <p:nvPr/>
        </p:nvSpPr>
        <p:spPr>
          <a:xfrm>
            <a:off x="4590288" y="2459736"/>
            <a:ext cx="420624" cy="42062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2</a:t>
            </a:r>
            <a:endParaRPr sz="1600" b="0" i="0" u="none" strike="noStrike" cap="none">
              <a:solidFill>
                <a:schemeClr val="dk1"/>
              </a:solidFill>
              <a:latin typeface="Calibri"/>
              <a:ea typeface="Calibri"/>
              <a:cs typeface="Calibri"/>
              <a:sym typeface="Calibri"/>
            </a:endParaRPr>
          </a:p>
        </p:txBody>
      </p:sp>
      <p:sp>
        <p:nvSpPr>
          <p:cNvPr id="623" name="Google Shape;623;p26"/>
          <p:cNvSpPr/>
          <p:nvPr/>
        </p:nvSpPr>
        <p:spPr>
          <a:xfrm>
            <a:off x="5120640" y="2404872"/>
            <a:ext cx="2496312" cy="54864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450"/>
              <a:buFont typeface="Cambria"/>
              <a:buNone/>
            </a:pPr>
            <a:r>
              <a:rPr lang="en-US" sz="1450" b="1" i="0" u="none" strike="noStrike" cap="none">
                <a:solidFill>
                  <a:srgbClr val="16233D"/>
                </a:solidFill>
                <a:latin typeface="Cambria"/>
                <a:ea typeface="Cambria"/>
                <a:cs typeface="Cambria"/>
                <a:sym typeface="Cambria"/>
              </a:rPr>
              <a:t>Initial noting</a:t>
            </a:r>
            <a:endParaRPr sz="1450" b="0" i="0" u="none" strike="noStrike" cap="none">
              <a:solidFill>
                <a:schemeClr val="dk1"/>
              </a:solidFill>
              <a:latin typeface="Calibri"/>
              <a:ea typeface="Calibri"/>
              <a:cs typeface="Calibri"/>
              <a:sym typeface="Calibri"/>
            </a:endParaRPr>
          </a:p>
        </p:txBody>
      </p:sp>
      <p:sp>
        <p:nvSpPr>
          <p:cNvPr id="624" name="Google Shape;624;p26"/>
          <p:cNvSpPr/>
          <p:nvPr/>
        </p:nvSpPr>
        <p:spPr>
          <a:xfrm>
            <a:off x="4608576" y="3008376"/>
            <a:ext cx="2999232" cy="877824"/>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Annotate freely in three registers: descriptive content, the language used, and more conceptual, interpretive notes.</a:t>
            </a:r>
            <a:endParaRPr sz="1250" b="0" i="0" u="none" strike="noStrike" cap="none">
              <a:solidFill>
                <a:schemeClr val="dk1"/>
              </a:solidFill>
              <a:latin typeface="Calibri"/>
              <a:ea typeface="Calibri"/>
              <a:cs typeface="Calibri"/>
              <a:sym typeface="Calibri"/>
            </a:endParaRPr>
          </a:p>
        </p:txBody>
      </p:sp>
      <p:sp>
        <p:nvSpPr>
          <p:cNvPr id="625" name="Google Shape;625;p26"/>
          <p:cNvSpPr/>
          <p:nvPr/>
        </p:nvSpPr>
        <p:spPr>
          <a:xfrm>
            <a:off x="8065008" y="2240280"/>
            <a:ext cx="3456432" cy="1755648"/>
          </a:xfrm>
          <a:prstGeom prst="roundRect">
            <a:avLst>
              <a:gd name="adj" fmla="val 4688"/>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26"/>
          <p:cNvSpPr/>
          <p:nvPr/>
        </p:nvSpPr>
        <p:spPr>
          <a:xfrm>
            <a:off x="8302752" y="2459736"/>
            <a:ext cx="420624" cy="42062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26"/>
          <p:cNvSpPr/>
          <p:nvPr/>
        </p:nvSpPr>
        <p:spPr>
          <a:xfrm>
            <a:off x="8302752" y="2459736"/>
            <a:ext cx="420624" cy="42062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3</a:t>
            </a:r>
            <a:endParaRPr sz="1600" b="0" i="0" u="none" strike="noStrike" cap="none">
              <a:solidFill>
                <a:schemeClr val="dk1"/>
              </a:solidFill>
              <a:latin typeface="Calibri"/>
              <a:ea typeface="Calibri"/>
              <a:cs typeface="Calibri"/>
              <a:sym typeface="Calibri"/>
            </a:endParaRPr>
          </a:p>
        </p:txBody>
      </p:sp>
      <p:sp>
        <p:nvSpPr>
          <p:cNvPr id="628" name="Google Shape;628;p26"/>
          <p:cNvSpPr/>
          <p:nvPr/>
        </p:nvSpPr>
        <p:spPr>
          <a:xfrm>
            <a:off x="8833104" y="2404872"/>
            <a:ext cx="2496312" cy="54864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450"/>
              <a:buFont typeface="Cambria"/>
              <a:buNone/>
            </a:pPr>
            <a:r>
              <a:rPr lang="en-US" sz="1450" b="1" i="0" u="none" strike="noStrike" cap="none">
                <a:solidFill>
                  <a:srgbClr val="16233D"/>
                </a:solidFill>
                <a:latin typeface="Cambria"/>
                <a:ea typeface="Cambria"/>
                <a:cs typeface="Cambria"/>
                <a:sym typeface="Cambria"/>
              </a:rPr>
              <a:t>Develop emergent themes</a:t>
            </a:r>
            <a:endParaRPr sz="1450" b="0" i="0" u="none" strike="noStrike" cap="none">
              <a:solidFill>
                <a:schemeClr val="dk1"/>
              </a:solidFill>
              <a:latin typeface="Calibri"/>
              <a:ea typeface="Calibri"/>
              <a:cs typeface="Calibri"/>
              <a:sym typeface="Calibri"/>
            </a:endParaRPr>
          </a:p>
        </p:txBody>
      </p:sp>
      <p:sp>
        <p:nvSpPr>
          <p:cNvPr id="629" name="Google Shape;629;p26"/>
          <p:cNvSpPr/>
          <p:nvPr/>
        </p:nvSpPr>
        <p:spPr>
          <a:xfrm>
            <a:off x="8321040" y="3008376"/>
            <a:ext cx="2999232" cy="877824"/>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Turn your notes into concise, well phrased emergent themes that capture the psychological essence of a passage.</a:t>
            </a:r>
            <a:endParaRPr sz="1250" b="0" i="0" u="none" strike="noStrike" cap="none">
              <a:solidFill>
                <a:schemeClr val="dk1"/>
              </a:solidFill>
              <a:latin typeface="Calibri"/>
              <a:ea typeface="Calibri"/>
              <a:cs typeface="Calibri"/>
              <a:sym typeface="Calibri"/>
            </a:endParaRPr>
          </a:p>
        </p:txBody>
      </p:sp>
      <p:sp>
        <p:nvSpPr>
          <p:cNvPr id="630" name="Google Shape;630;p26"/>
          <p:cNvSpPr/>
          <p:nvPr/>
        </p:nvSpPr>
        <p:spPr>
          <a:xfrm>
            <a:off x="640080" y="4160520"/>
            <a:ext cx="3456432" cy="1755648"/>
          </a:xfrm>
          <a:prstGeom prst="roundRect">
            <a:avLst>
              <a:gd name="adj" fmla="val 4688"/>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26"/>
          <p:cNvSpPr/>
          <p:nvPr/>
        </p:nvSpPr>
        <p:spPr>
          <a:xfrm>
            <a:off x="877824" y="4379976"/>
            <a:ext cx="420624" cy="42062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26"/>
          <p:cNvSpPr/>
          <p:nvPr/>
        </p:nvSpPr>
        <p:spPr>
          <a:xfrm>
            <a:off x="877824" y="4379976"/>
            <a:ext cx="420624" cy="42062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4</a:t>
            </a:r>
            <a:endParaRPr sz="1600" b="0" i="0" u="none" strike="noStrike" cap="none">
              <a:solidFill>
                <a:schemeClr val="dk1"/>
              </a:solidFill>
              <a:latin typeface="Calibri"/>
              <a:ea typeface="Calibri"/>
              <a:cs typeface="Calibri"/>
              <a:sym typeface="Calibri"/>
            </a:endParaRPr>
          </a:p>
        </p:txBody>
      </p:sp>
      <p:sp>
        <p:nvSpPr>
          <p:cNvPr id="633" name="Google Shape;633;p26"/>
          <p:cNvSpPr/>
          <p:nvPr/>
        </p:nvSpPr>
        <p:spPr>
          <a:xfrm>
            <a:off x="1408176" y="4325112"/>
            <a:ext cx="2496312" cy="54864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450"/>
              <a:buFont typeface="Cambria"/>
              <a:buNone/>
            </a:pPr>
            <a:r>
              <a:rPr lang="en-US" sz="1450" b="1" i="0" u="none" strike="noStrike" cap="none">
                <a:solidFill>
                  <a:srgbClr val="16233D"/>
                </a:solidFill>
                <a:latin typeface="Cambria"/>
                <a:ea typeface="Cambria"/>
                <a:cs typeface="Cambria"/>
                <a:sym typeface="Cambria"/>
              </a:rPr>
              <a:t>Search for connections</a:t>
            </a:r>
            <a:endParaRPr sz="1450" b="0" i="0" u="none" strike="noStrike" cap="none">
              <a:solidFill>
                <a:schemeClr val="dk1"/>
              </a:solidFill>
              <a:latin typeface="Calibri"/>
              <a:ea typeface="Calibri"/>
              <a:cs typeface="Calibri"/>
              <a:sym typeface="Calibri"/>
            </a:endParaRPr>
          </a:p>
        </p:txBody>
      </p:sp>
      <p:sp>
        <p:nvSpPr>
          <p:cNvPr id="634" name="Google Shape;634;p26"/>
          <p:cNvSpPr/>
          <p:nvPr/>
        </p:nvSpPr>
        <p:spPr>
          <a:xfrm>
            <a:off x="896112" y="4928616"/>
            <a:ext cx="2999232" cy="877824"/>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Cluster emergent themes by similarity, abstraction or function. Map how they relate within the single case.</a:t>
            </a:r>
            <a:endParaRPr sz="1250" b="0" i="0" u="none" strike="noStrike" cap="none">
              <a:solidFill>
                <a:schemeClr val="dk1"/>
              </a:solidFill>
              <a:latin typeface="Calibri"/>
              <a:ea typeface="Calibri"/>
              <a:cs typeface="Calibri"/>
              <a:sym typeface="Calibri"/>
            </a:endParaRPr>
          </a:p>
        </p:txBody>
      </p:sp>
      <p:sp>
        <p:nvSpPr>
          <p:cNvPr id="635" name="Google Shape;635;p26"/>
          <p:cNvSpPr/>
          <p:nvPr/>
        </p:nvSpPr>
        <p:spPr>
          <a:xfrm>
            <a:off x="4352544" y="4160520"/>
            <a:ext cx="3456432" cy="1755648"/>
          </a:xfrm>
          <a:prstGeom prst="roundRect">
            <a:avLst>
              <a:gd name="adj" fmla="val 4688"/>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26"/>
          <p:cNvSpPr/>
          <p:nvPr/>
        </p:nvSpPr>
        <p:spPr>
          <a:xfrm>
            <a:off x="4590288" y="4379976"/>
            <a:ext cx="420624" cy="42062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26"/>
          <p:cNvSpPr/>
          <p:nvPr/>
        </p:nvSpPr>
        <p:spPr>
          <a:xfrm>
            <a:off x="4590288" y="4379976"/>
            <a:ext cx="420624" cy="42062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5</a:t>
            </a:r>
            <a:endParaRPr sz="1600" b="0" i="0" u="none" strike="noStrike" cap="none">
              <a:solidFill>
                <a:schemeClr val="dk1"/>
              </a:solidFill>
              <a:latin typeface="Calibri"/>
              <a:ea typeface="Calibri"/>
              <a:cs typeface="Calibri"/>
              <a:sym typeface="Calibri"/>
            </a:endParaRPr>
          </a:p>
        </p:txBody>
      </p:sp>
      <p:sp>
        <p:nvSpPr>
          <p:cNvPr id="638" name="Google Shape;638;p26"/>
          <p:cNvSpPr/>
          <p:nvPr/>
        </p:nvSpPr>
        <p:spPr>
          <a:xfrm>
            <a:off x="5120640" y="4325112"/>
            <a:ext cx="2496312" cy="54864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450"/>
              <a:buFont typeface="Cambria"/>
              <a:buNone/>
            </a:pPr>
            <a:r>
              <a:rPr lang="en-US" sz="1450" b="1" i="0" u="none" strike="noStrike" cap="none">
                <a:solidFill>
                  <a:srgbClr val="16233D"/>
                </a:solidFill>
                <a:latin typeface="Cambria"/>
                <a:ea typeface="Cambria"/>
                <a:cs typeface="Cambria"/>
                <a:sym typeface="Cambria"/>
              </a:rPr>
              <a:t>Move to the next case</a:t>
            </a:r>
            <a:endParaRPr sz="1450" b="0" i="0" u="none" strike="noStrike" cap="none">
              <a:solidFill>
                <a:schemeClr val="dk1"/>
              </a:solidFill>
              <a:latin typeface="Calibri"/>
              <a:ea typeface="Calibri"/>
              <a:cs typeface="Calibri"/>
              <a:sym typeface="Calibri"/>
            </a:endParaRPr>
          </a:p>
        </p:txBody>
      </p:sp>
      <p:sp>
        <p:nvSpPr>
          <p:cNvPr id="639" name="Google Shape;639;p26"/>
          <p:cNvSpPr/>
          <p:nvPr/>
        </p:nvSpPr>
        <p:spPr>
          <a:xfrm>
            <a:off x="4608576" y="4928616"/>
            <a:ext cx="2999232" cy="877824"/>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Bracket what you found and analyse the next transcript on its own terms, faithful to idiography.</a:t>
            </a:r>
            <a:endParaRPr sz="1250" b="0" i="0" u="none" strike="noStrike" cap="none">
              <a:solidFill>
                <a:schemeClr val="dk1"/>
              </a:solidFill>
              <a:latin typeface="Calibri"/>
              <a:ea typeface="Calibri"/>
              <a:cs typeface="Calibri"/>
              <a:sym typeface="Calibri"/>
            </a:endParaRPr>
          </a:p>
        </p:txBody>
      </p:sp>
      <p:sp>
        <p:nvSpPr>
          <p:cNvPr id="640" name="Google Shape;640;p26"/>
          <p:cNvSpPr/>
          <p:nvPr/>
        </p:nvSpPr>
        <p:spPr>
          <a:xfrm>
            <a:off x="8065008" y="4160520"/>
            <a:ext cx="3456432" cy="1755648"/>
          </a:xfrm>
          <a:prstGeom prst="roundRect">
            <a:avLst>
              <a:gd name="adj" fmla="val 4688"/>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26"/>
          <p:cNvSpPr/>
          <p:nvPr/>
        </p:nvSpPr>
        <p:spPr>
          <a:xfrm>
            <a:off x="8302752" y="4379976"/>
            <a:ext cx="420624" cy="42062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26"/>
          <p:cNvSpPr/>
          <p:nvPr/>
        </p:nvSpPr>
        <p:spPr>
          <a:xfrm>
            <a:off x="8302752" y="4379976"/>
            <a:ext cx="420624" cy="420624"/>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6</a:t>
            </a:r>
            <a:endParaRPr sz="1600" b="0" i="0" u="none" strike="noStrike" cap="none">
              <a:solidFill>
                <a:schemeClr val="dk1"/>
              </a:solidFill>
              <a:latin typeface="Calibri"/>
              <a:ea typeface="Calibri"/>
              <a:cs typeface="Calibri"/>
              <a:sym typeface="Calibri"/>
            </a:endParaRPr>
          </a:p>
        </p:txBody>
      </p:sp>
      <p:sp>
        <p:nvSpPr>
          <p:cNvPr id="643" name="Google Shape;643;p26"/>
          <p:cNvSpPr/>
          <p:nvPr/>
        </p:nvSpPr>
        <p:spPr>
          <a:xfrm>
            <a:off x="8833104" y="4325112"/>
            <a:ext cx="2496312" cy="548640"/>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16233D"/>
              </a:buClr>
              <a:buSzPts val="1450"/>
              <a:buFont typeface="Cambria"/>
              <a:buNone/>
            </a:pPr>
            <a:r>
              <a:rPr lang="en-US" sz="1450" b="1" i="0" u="none" strike="noStrike" cap="none">
                <a:solidFill>
                  <a:srgbClr val="16233D"/>
                </a:solidFill>
                <a:latin typeface="Cambria"/>
                <a:ea typeface="Cambria"/>
                <a:cs typeface="Cambria"/>
                <a:sym typeface="Cambria"/>
              </a:rPr>
              <a:t>Patterns across cases</a:t>
            </a:r>
            <a:endParaRPr sz="1450" b="0" i="0" u="none" strike="noStrike" cap="none">
              <a:solidFill>
                <a:schemeClr val="dk1"/>
              </a:solidFill>
              <a:latin typeface="Calibri"/>
              <a:ea typeface="Calibri"/>
              <a:cs typeface="Calibri"/>
              <a:sym typeface="Calibri"/>
            </a:endParaRPr>
          </a:p>
        </p:txBody>
      </p:sp>
      <p:sp>
        <p:nvSpPr>
          <p:cNvPr id="644" name="Google Shape;644;p26"/>
          <p:cNvSpPr/>
          <p:nvPr/>
        </p:nvSpPr>
        <p:spPr>
          <a:xfrm>
            <a:off x="8321040" y="4928616"/>
            <a:ext cx="2999232" cy="877824"/>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Only now look across cases for shared and divergent themes, building the group level structure.</a:t>
            </a:r>
            <a:endParaRPr sz="1250" b="0" i="0" u="none" strike="noStrike" cap="none">
              <a:solidFill>
                <a:schemeClr val="dk1"/>
              </a:solidFill>
              <a:latin typeface="Calibri"/>
              <a:ea typeface="Calibri"/>
              <a:cs typeface="Calibri"/>
              <a:sym typeface="Calibri"/>
            </a:endParaRPr>
          </a:p>
        </p:txBody>
      </p:sp>
      <p:sp>
        <p:nvSpPr>
          <p:cNvPr id="645" name="Google Shape;645;p26"/>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646" name="Google Shape;646;p26"/>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23</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651"/>
        <p:cNvGrpSpPr/>
        <p:nvPr/>
      </p:nvGrpSpPr>
      <p:grpSpPr>
        <a:xfrm>
          <a:off x="0" y="0"/>
          <a:ext cx="0" cy="0"/>
          <a:chOff x="0" y="0"/>
          <a:chExt cx="0" cy="0"/>
        </a:xfrm>
      </p:grpSpPr>
      <p:sp>
        <p:nvSpPr>
          <p:cNvPr id="652" name="Google Shape;652;p27"/>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27"/>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CITE THE VERSION YOU USED</a:t>
            </a:r>
            <a:endParaRPr sz="1400" b="0" i="0" u="none" strike="noStrike" cap="none">
              <a:solidFill>
                <a:schemeClr val="dk1"/>
              </a:solidFill>
              <a:latin typeface="Calibri"/>
              <a:ea typeface="Calibri"/>
              <a:cs typeface="Calibri"/>
              <a:sym typeface="Calibri"/>
            </a:endParaRPr>
          </a:p>
        </p:txBody>
      </p:sp>
      <p:sp>
        <p:nvSpPr>
          <p:cNvPr id="654" name="Google Shape;654;p27"/>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Updated IPA terminology, the 2022 second edition</a:t>
            </a:r>
            <a:endParaRPr sz="3000" b="0" i="0" u="none" strike="noStrike" cap="none">
              <a:solidFill>
                <a:schemeClr val="dk1"/>
              </a:solidFill>
              <a:latin typeface="Calibri"/>
              <a:ea typeface="Calibri"/>
              <a:cs typeface="Calibri"/>
              <a:sym typeface="Calibri"/>
            </a:endParaRPr>
          </a:p>
        </p:txBody>
      </p:sp>
      <p:sp>
        <p:nvSpPr>
          <p:cNvPr id="655" name="Google Shape;655;p27"/>
          <p:cNvSpPr/>
          <p:nvPr/>
        </p:nvSpPr>
        <p:spPr>
          <a:xfrm>
            <a:off x="822960" y="1463040"/>
            <a:ext cx="10607040" cy="96012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Smith, Flowers and Larkin revised their terms to reduce confusion and reinforce the idiographic logic. Examiners notice when you mix the old and new vocabulary, so be consistent and cite the edition.</a:t>
            </a:r>
            <a:endParaRPr sz="2100" b="0" i="0" u="none" strike="noStrike" cap="none">
              <a:solidFill>
                <a:schemeClr val="dk1"/>
              </a:solidFill>
              <a:latin typeface="Calibri"/>
              <a:ea typeface="Calibri"/>
              <a:cs typeface="Calibri"/>
              <a:sym typeface="Calibri"/>
            </a:endParaRPr>
          </a:p>
        </p:txBody>
      </p:sp>
      <p:sp>
        <p:nvSpPr>
          <p:cNvPr id="656" name="Google Shape;656;p27"/>
          <p:cNvSpPr/>
          <p:nvPr/>
        </p:nvSpPr>
        <p:spPr>
          <a:xfrm>
            <a:off x="960120" y="2377440"/>
            <a:ext cx="45720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250"/>
              <a:buFont typeface="Calibri"/>
              <a:buNone/>
            </a:pPr>
            <a:r>
              <a:rPr lang="en-US" sz="1250" b="1" i="0" u="none" strike="noStrike" cap="none">
                <a:solidFill>
                  <a:srgbClr val="607085"/>
                </a:solidFill>
                <a:latin typeface="Calibri"/>
                <a:ea typeface="Calibri"/>
                <a:cs typeface="Calibri"/>
                <a:sym typeface="Calibri"/>
              </a:rPr>
              <a:t>EARLIER TERM</a:t>
            </a:r>
            <a:endParaRPr sz="1250" b="0" i="0" u="none" strike="noStrike" cap="none">
              <a:solidFill>
                <a:schemeClr val="dk1"/>
              </a:solidFill>
              <a:latin typeface="Calibri"/>
              <a:ea typeface="Calibri"/>
              <a:cs typeface="Calibri"/>
              <a:sym typeface="Calibri"/>
            </a:endParaRPr>
          </a:p>
        </p:txBody>
      </p:sp>
      <p:sp>
        <p:nvSpPr>
          <p:cNvPr id="657" name="Google Shape;657;p27"/>
          <p:cNvSpPr/>
          <p:nvPr/>
        </p:nvSpPr>
        <p:spPr>
          <a:xfrm>
            <a:off x="6492240" y="2377440"/>
            <a:ext cx="45720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250"/>
              <a:buFont typeface="Calibri"/>
              <a:buNone/>
            </a:pPr>
            <a:r>
              <a:rPr lang="en-US" sz="1250" b="1" i="0" u="none" strike="noStrike" cap="none">
                <a:solidFill>
                  <a:srgbClr val="C9A24B"/>
                </a:solidFill>
                <a:latin typeface="Calibri"/>
                <a:ea typeface="Calibri"/>
                <a:cs typeface="Calibri"/>
                <a:sym typeface="Calibri"/>
              </a:rPr>
              <a:t>2022 SECOND EDITION</a:t>
            </a:r>
            <a:endParaRPr sz="1250" b="0" i="0" u="none" strike="noStrike" cap="none">
              <a:solidFill>
                <a:schemeClr val="dk1"/>
              </a:solidFill>
              <a:latin typeface="Calibri"/>
              <a:ea typeface="Calibri"/>
              <a:cs typeface="Calibri"/>
              <a:sym typeface="Calibri"/>
            </a:endParaRPr>
          </a:p>
        </p:txBody>
      </p:sp>
      <p:sp>
        <p:nvSpPr>
          <p:cNvPr id="658" name="Google Shape;658;p27"/>
          <p:cNvSpPr/>
          <p:nvPr/>
        </p:nvSpPr>
        <p:spPr>
          <a:xfrm>
            <a:off x="640080" y="2788920"/>
            <a:ext cx="5212080" cy="640080"/>
          </a:xfrm>
          <a:prstGeom prst="roundRect">
            <a:avLst>
              <a:gd name="adj" fmla="val 12857"/>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27"/>
          <p:cNvSpPr/>
          <p:nvPr/>
        </p:nvSpPr>
        <p:spPr>
          <a:xfrm>
            <a:off x="960120" y="2788920"/>
            <a:ext cx="475488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500"/>
              <a:buFont typeface="Calibri"/>
              <a:buNone/>
            </a:pPr>
            <a:r>
              <a:rPr lang="en-US" sz="1500" b="0" i="0" u="none" strike="noStrike" cap="none">
                <a:solidFill>
                  <a:srgbClr val="607085"/>
                </a:solidFill>
                <a:latin typeface="Calibri"/>
                <a:ea typeface="Calibri"/>
                <a:cs typeface="Calibri"/>
                <a:sym typeface="Calibri"/>
              </a:rPr>
              <a:t>Initial notes</a:t>
            </a:r>
            <a:endParaRPr sz="1500" b="0" i="0" u="none" strike="noStrike" cap="none">
              <a:solidFill>
                <a:schemeClr val="dk1"/>
              </a:solidFill>
              <a:latin typeface="Calibri"/>
              <a:ea typeface="Calibri"/>
              <a:cs typeface="Calibri"/>
              <a:sym typeface="Calibri"/>
            </a:endParaRPr>
          </a:p>
        </p:txBody>
      </p:sp>
      <p:sp>
        <p:nvSpPr>
          <p:cNvPr id="660" name="Google Shape;660;p27"/>
          <p:cNvSpPr/>
          <p:nvPr/>
        </p:nvSpPr>
        <p:spPr>
          <a:xfrm>
            <a:off x="5925312" y="2788920"/>
            <a:ext cx="457200" cy="64008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2000"/>
              <a:buFont typeface="Calibri"/>
              <a:buNone/>
            </a:pPr>
            <a:r>
              <a:rPr lang="en-US" sz="2000" b="1" i="0" u="none" strike="noStrike" cap="none">
                <a:solidFill>
                  <a:srgbClr val="C9A24B"/>
                </a:solidFill>
                <a:latin typeface="Calibri"/>
                <a:ea typeface="Calibri"/>
                <a:cs typeface="Calibri"/>
                <a:sym typeface="Calibri"/>
              </a:rPr>
              <a:t>→</a:t>
            </a:r>
            <a:endParaRPr sz="2000" b="0" i="0" u="none" strike="noStrike" cap="none">
              <a:solidFill>
                <a:schemeClr val="dk1"/>
              </a:solidFill>
              <a:latin typeface="Calibri"/>
              <a:ea typeface="Calibri"/>
              <a:cs typeface="Calibri"/>
              <a:sym typeface="Calibri"/>
            </a:endParaRPr>
          </a:p>
        </p:txBody>
      </p:sp>
      <p:sp>
        <p:nvSpPr>
          <p:cNvPr id="661" name="Google Shape;661;p27"/>
          <p:cNvSpPr/>
          <p:nvPr/>
        </p:nvSpPr>
        <p:spPr>
          <a:xfrm>
            <a:off x="6446520" y="2788920"/>
            <a:ext cx="5120640" cy="640080"/>
          </a:xfrm>
          <a:prstGeom prst="roundRect">
            <a:avLst>
              <a:gd name="adj" fmla="val 12857"/>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27"/>
          <p:cNvSpPr/>
          <p:nvPr/>
        </p:nvSpPr>
        <p:spPr>
          <a:xfrm>
            <a:off x="6766560" y="2788920"/>
            <a:ext cx="466344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500"/>
              <a:buFont typeface="Calibri"/>
              <a:buNone/>
            </a:pPr>
            <a:r>
              <a:rPr lang="en-US" sz="1500" b="1" i="0" u="none" strike="noStrike" cap="none">
                <a:solidFill>
                  <a:srgbClr val="FFFFFF"/>
                </a:solidFill>
                <a:latin typeface="Calibri"/>
                <a:ea typeface="Calibri"/>
                <a:cs typeface="Calibri"/>
                <a:sym typeface="Calibri"/>
              </a:rPr>
              <a:t>Exploratory notes</a:t>
            </a:r>
            <a:endParaRPr sz="1500" b="0" i="0" u="none" strike="noStrike" cap="none">
              <a:solidFill>
                <a:schemeClr val="dk1"/>
              </a:solidFill>
              <a:latin typeface="Calibri"/>
              <a:ea typeface="Calibri"/>
              <a:cs typeface="Calibri"/>
              <a:sym typeface="Calibri"/>
            </a:endParaRPr>
          </a:p>
        </p:txBody>
      </p:sp>
      <p:sp>
        <p:nvSpPr>
          <p:cNvPr id="663" name="Google Shape;663;p27"/>
          <p:cNvSpPr/>
          <p:nvPr/>
        </p:nvSpPr>
        <p:spPr>
          <a:xfrm>
            <a:off x="640080" y="3538728"/>
            <a:ext cx="5212080" cy="640080"/>
          </a:xfrm>
          <a:prstGeom prst="roundRect">
            <a:avLst>
              <a:gd name="adj" fmla="val 12857"/>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27"/>
          <p:cNvSpPr/>
          <p:nvPr/>
        </p:nvSpPr>
        <p:spPr>
          <a:xfrm>
            <a:off x="960120" y="3538728"/>
            <a:ext cx="475488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500"/>
              <a:buFont typeface="Calibri"/>
              <a:buNone/>
            </a:pPr>
            <a:r>
              <a:rPr lang="en-US" sz="1500" b="0" i="0" u="none" strike="noStrike" cap="none">
                <a:solidFill>
                  <a:srgbClr val="607085"/>
                </a:solidFill>
                <a:latin typeface="Calibri"/>
                <a:ea typeface="Calibri"/>
                <a:cs typeface="Calibri"/>
                <a:sym typeface="Calibri"/>
              </a:rPr>
              <a:t>Emergent themes</a:t>
            </a:r>
            <a:endParaRPr sz="1500" b="0" i="0" u="none" strike="noStrike" cap="none">
              <a:solidFill>
                <a:schemeClr val="dk1"/>
              </a:solidFill>
              <a:latin typeface="Calibri"/>
              <a:ea typeface="Calibri"/>
              <a:cs typeface="Calibri"/>
              <a:sym typeface="Calibri"/>
            </a:endParaRPr>
          </a:p>
        </p:txBody>
      </p:sp>
      <p:sp>
        <p:nvSpPr>
          <p:cNvPr id="665" name="Google Shape;665;p27"/>
          <p:cNvSpPr/>
          <p:nvPr/>
        </p:nvSpPr>
        <p:spPr>
          <a:xfrm>
            <a:off x="5925312" y="3538728"/>
            <a:ext cx="457200" cy="64008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2000"/>
              <a:buFont typeface="Calibri"/>
              <a:buNone/>
            </a:pPr>
            <a:r>
              <a:rPr lang="en-US" sz="2000" b="1" i="0" u="none" strike="noStrike" cap="none">
                <a:solidFill>
                  <a:srgbClr val="C9A24B"/>
                </a:solidFill>
                <a:latin typeface="Calibri"/>
                <a:ea typeface="Calibri"/>
                <a:cs typeface="Calibri"/>
                <a:sym typeface="Calibri"/>
              </a:rPr>
              <a:t>→</a:t>
            </a:r>
            <a:endParaRPr sz="2000" b="0" i="0" u="none" strike="noStrike" cap="none">
              <a:solidFill>
                <a:schemeClr val="dk1"/>
              </a:solidFill>
              <a:latin typeface="Calibri"/>
              <a:ea typeface="Calibri"/>
              <a:cs typeface="Calibri"/>
              <a:sym typeface="Calibri"/>
            </a:endParaRPr>
          </a:p>
        </p:txBody>
      </p:sp>
      <p:sp>
        <p:nvSpPr>
          <p:cNvPr id="666" name="Google Shape;666;p27"/>
          <p:cNvSpPr/>
          <p:nvPr/>
        </p:nvSpPr>
        <p:spPr>
          <a:xfrm>
            <a:off x="6446520" y="3538728"/>
            <a:ext cx="5120640" cy="640080"/>
          </a:xfrm>
          <a:prstGeom prst="roundRect">
            <a:avLst>
              <a:gd name="adj" fmla="val 12857"/>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27"/>
          <p:cNvSpPr/>
          <p:nvPr/>
        </p:nvSpPr>
        <p:spPr>
          <a:xfrm>
            <a:off x="6766560" y="3538728"/>
            <a:ext cx="466344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500"/>
              <a:buFont typeface="Calibri"/>
              <a:buNone/>
            </a:pPr>
            <a:r>
              <a:rPr lang="en-US" sz="1500" b="1" i="0" u="none" strike="noStrike" cap="none">
                <a:solidFill>
                  <a:srgbClr val="FFFFFF"/>
                </a:solidFill>
                <a:latin typeface="Calibri"/>
                <a:ea typeface="Calibri"/>
                <a:cs typeface="Calibri"/>
                <a:sym typeface="Calibri"/>
              </a:rPr>
              <a:t>Experiential statements</a:t>
            </a:r>
            <a:endParaRPr sz="1500" b="0" i="0" u="none" strike="noStrike" cap="none">
              <a:solidFill>
                <a:schemeClr val="dk1"/>
              </a:solidFill>
              <a:latin typeface="Calibri"/>
              <a:ea typeface="Calibri"/>
              <a:cs typeface="Calibri"/>
              <a:sym typeface="Calibri"/>
            </a:endParaRPr>
          </a:p>
        </p:txBody>
      </p:sp>
      <p:sp>
        <p:nvSpPr>
          <p:cNvPr id="668" name="Google Shape;668;p27"/>
          <p:cNvSpPr/>
          <p:nvPr/>
        </p:nvSpPr>
        <p:spPr>
          <a:xfrm>
            <a:off x="640080" y="4288536"/>
            <a:ext cx="5212080" cy="640080"/>
          </a:xfrm>
          <a:prstGeom prst="roundRect">
            <a:avLst>
              <a:gd name="adj" fmla="val 12857"/>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27"/>
          <p:cNvSpPr/>
          <p:nvPr/>
        </p:nvSpPr>
        <p:spPr>
          <a:xfrm>
            <a:off x="960120" y="4288536"/>
            <a:ext cx="475488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500"/>
              <a:buFont typeface="Calibri"/>
              <a:buNone/>
            </a:pPr>
            <a:r>
              <a:rPr lang="en-US" sz="1500" b="0" i="0" u="none" strike="noStrike" cap="none">
                <a:solidFill>
                  <a:srgbClr val="607085"/>
                </a:solidFill>
                <a:latin typeface="Calibri"/>
                <a:ea typeface="Calibri"/>
                <a:cs typeface="Calibri"/>
                <a:sym typeface="Calibri"/>
              </a:rPr>
              <a:t>Superordinate themes (within case)</a:t>
            </a:r>
            <a:endParaRPr sz="1500" b="0" i="0" u="none" strike="noStrike" cap="none">
              <a:solidFill>
                <a:schemeClr val="dk1"/>
              </a:solidFill>
              <a:latin typeface="Calibri"/>
              <a:ea typeface="Calibri"/>
              <a:cs typeface="Calibri"/>
              <a:sym typeface="Calibri"/>
            </a:endParaRPr>
          </a:p>
        </p:txBody>
      </p:sp>
      <p:sp>
        <p:nvSpPr>
          <p:cNvPr id="670" name="Google Shape;670;p27"/>
          <p:cNvSpPr/>
          <p:nvPr/>
        </p:nvSpPr>
        <p:spPr>
          <a:xfrm>
            <a:off x="5925312" y="4288536"/>
            <a:ext cx="457200" cy="64008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2000"/>
              <a:buFont typeface="Calibri"/>
              <a:buNone/>
            </a:pPr>
            <a:r>
              <a:rPr lang="en-US" sz="2000" b="1" i="0" u="none" strike="noStrike" cap="none">
                <a:solidFill>
                  <a:srgbClr val="C9A24B"/>
                </a:solidFill>
                <a:latin typeface="Calibri"/>
                <a:ea typeface="Calibri"/>
                <a:cs typeface="Calibri"/>
                <a:sym typeface="Calibri"/>
              </a:rPr>
              <a:t>→</a:t>
            </a:r>
            <a:endParaRPr sz="2000" b="0" i="0" u="none" strike="noStrike" cap="none">
              <a:solidFill>
                <a:schemeClr val="dk1"/>
              </a:solidFill>
              <a:latin typeface="Calibri"/>
              <a:ea typeface="Calibri"/>
              <a:cs typeface="Calibri"/>
              <a:sym typeface="Calibri"/>
            </a:endParaRPr>
          </a:p>
        </p:txBody>
      </p:sp>
      <p:sp>
        <p:nvSpPr>
          <p:cNvPr id="671" name="Google Shape;671;p27"/>
          <p:cNvSpPr/>
          <p:nvPr/>
        </p:nvSpPr>
        <p:spPr>
          <a:xfrm>
            <a:off x="6446520" y="4288536"/>
            <a:ext cx="5120640" cy="640080"/>
          </a:xfrm>
          <a:prstGeom prst="roundRect">
            <a:avLst>
              <a:gd name="adj" fmla="val 12857"/>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27"/>
          <p:cNvSpPr/>
          <p:nvPr/>
        </p:nvSpPr>
        <p:spPr>
          <a:xfrm>
            <a:off x="6766560" y="4288536"/>
            <a:ext cx="466344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500"/>
              <a:buFont typeface="Calibri"/>
              <a:buNone/>
            </a:pPr>
            <a:r>
              <a:rPr lang="en-US" sz="1500" b="1" i="0" u="none" strike="noStrike" cap="none">
                <a:solidFill>
                  <a:srgbClr val="FFFFFF"/>
                </a:solidFill>
                <a:latin typeface="Calibri"/>
                <a:ea typeface="Calibri"/>
                <a:cs typeface="Calibri"/>
                <a:sym typeface="Calibri"/>
              </a:rPr>
              <a:t>Personal experiential themes, PETs</a:t>
            </a:r>
            <a:endParaRPr sz="1500" b="0" i="0" u="none" strike="noStrike" cap="none">
              <a:solidFill>
                <a:schemeClr val="dk1"/>
              </a:solidFill>
              <a:latin typeface="Calibri"/>
              <a:ea typeface="Calibri"/>
              <a:cs typeface="Calibri"/>
              <a:sym typeface="Calibri"/>
            </a:endParaRPr>
          </a:p>
        </p:txBody>
      </p:sp>
      <p:sp>
        <p:nvSpPr>
          <p:cNvPr id="673" name="Google Shape;673;p27"/>
          <p:cNvSpPr/>
          <p:nvPr/>
        </p:nvSpPr>
        <p:spPr>
          <a:xfrm>
            <a:off x="640080" y="5038344"/>
            <a:ext cx="5212080" cy="640080"/>
          </a:xfrm>
          <a:prstGeom prst="roundRect">
            <a:avLst>
              <a:gd name="adj" fmla="val 12857"/>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27"/>
          <p:cNvSpPr/>
          <p:nvPr/>
        </p:nvSpPr>
        <p:spPr>
          <a:xfrm>
            <a:off x="960120" y="5038344"/>
            <a:ext cx="475488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500"/>
              <a:buFont typeface="Calibri"/>
              <a:buNone/>
            </a:pPr>
            <a:r>
              <a:rPr lang="en-US" sz="1500" b="0" i="0" u="none" strike="noStrike" cap="none">
                <a:solidFill>
                  <a:srgbClr val="607085"/>
                </a:solidFill>
                <a:latin typeface="Calibri"/>
                <a:ea typeface="Calibri"/>
                <a:cs typeface="Calibri"/>
                <a:sym typeface="Calibri"/>
              </a:rPr>
              <a:t>Master themes (across cases)</a:t>
            </a:r>
            <a:endParaRPr sz="1500" b="0" i="0" u="none" strike="noStrike" cap="none">
              <a:solidFill>
                <a:schemeClr val="dk1"/>
              </a:solidFill>
              <a:latin typeface="Calibri"/>
              <a:ea typeface="Calibri"/>
              <a:cs typeface="Calibri"/>
              <a:sym typeface="Calibri"/>
            </a:endParaRPr>
          </a:p>
        </p:txBody>
      </p:sp>
      <p:sp>
        <p:nvSpPr>
          <p:cNvPr id="675" name="Google Shape;675;p27"/>
          <p:cNvSpPr/>
          <p:nvPr/>
        </p:nvSpPr>
        <p:spPr>
          <a:xfrm>
            <a:off x="5925312" y="5038344"/>
            <a:ext cx="457200" cy="64008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2000"/>
              <a:buFont typeface="Calibri"/>
              <a:buNone/>
            </a:pPr>
            <a:r>
              <a:rPr lang="en-US" sz="2000" b="1" i="0" u="none" strike="noStrike" cap="none">
                <a:solidFill>
                  <a:srgbClr val="C9A24B"/>
                </a:solidFill>
                <a:latin typeface="Calibri"/>
                <a:ea typeface="Calibri"/>
                <a:cs typeface="Calibri"/>
                <a:sym typeface="Calibri"/>
              </a:rPr>
              <a:t>→</a:t>
            </a:r>
            <a:endParaRPr sz="2000" b="0" i="0" u="none" strike="noStrike" cap="none">
              <a:solidFill>
                <a:schemeClr val="dk1"/>
              </a:solidFill>
              <a:latin typeface="Calibri"/>
              <a:ea typeface="Calibri"/>
              <a:cs typeface="Calibri"/>
              <a:sym typeface="Calibri"/>
            </a:endParaRPr>
          </a:p>
        </p:txBody>
      </p:sp>
      <p:sp>
        <p:nvSpPr>
          <p:cNvPr id="676" name="Google Shape;676;p27"/>
          <p:cNvSpPr/>
          <p:nvPr/>
        </p:nvSpPr>
        <p:spPr>
          <a:xfrm>
            <a:off x="6446520" y="5038344"/>
            <a:ext cx="5120640" cy="640080"/>
          </a:xfrm>
          <a:prstGeom prst="roundRect">
            <a:avLst>
              <a:gd name="adj" fmla="val 12857"/>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27"/>
          <p:cNvSpPr/>
          <p:nvPr/>
        </p:nvSpPr>
        <p:spPr>
          <a:xfrm>
            <a:off x="6766560" y="5038344"/>
            <a:ext cx="466344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500"/>
              <a:buFont typeface="Calibri"/>
              <a:buNone/>
            </a:pPr>
            <a:r>
              <a:rPr lang="en-US" sz="1500" b="1" i="0" u="none" strike="noStrike" cap="none">
                <a:solidFill>
                  <a:srgbClr val="FFFFFF"/>
                </a:solidFill>
                <a:latin typeface="Calibri"/>
                <a:ea typeface="Calibri"/>
                <a:cs typeface="Calibri"/>
                <a:sym typeface="Calibri"/>
              </a:rPr>
              <a:t>Group experiential themes, GETs</a:t>
            </a:r>
            <a:endParaRPr sz="1500" b="0" i="0" u="none" strike="noStrike" cap="none">
              <a:solidFill>
                <a:schemeClr val="dk1"/>
              </a:solidFill>
              <a:latin typeface="Calibri"/>
              <a:ea typeface="Calibri"/>
              <a:cs typeface="Calibri"/>
              <a:sym typeface="Calibri"/>
            </a:endParaRPr>
          </a:p>
        </p:txBody>
      </p:sp>
      <p:sp>
        <p:nvSpPr>
          <p:cNvPr id="678" name="Google Shape;678;p27"/>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679" name="Google Shape;679;p27"/>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24</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684"/>
        <p:cNvGrpSpPr/>
        <p:nvPr/>
      </p:nvGrpSpPr>
      <p:grpSpPr>
        <a:xfrm>
          <a:off x="0" y="0"/>
          <a:ext cx="0" cy="0"/>
          <a:chOff x="0" y="0"/>
          <a:chExt cx="0" cy="0"/>
        </a:xfrm>
      </p:grpSpPr>
      <p:sp>
        <p:nvSpPr>
          <p:cNvPr id="685" name="Google Shape;685;p28"/>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28"/>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QUALITY</a:t>
            </a:r>
            <a:endParaRPr sz="1400" b="0" i="0" u="none" strike="noStrike" cap="none">
              <a:solidFill>
                <a:schemeClr val="dk1"/>
              </a:solidFill>
              <a:latin typeface="Calibri"/>
              <a:ea typeface="Calibri"/>
              <a:cs typeface="Calibri"/>
              <a:sym typeface="Calibri"/>
            </a:endParaRPr>
          </a:p>
        </p:txBody>
      </p:sp>
      <p:sp>
        <p:nvSpPr>
          <p:cNvPr id="687" name="Google Shape;687;p28"/>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Judging an IPA study, and the usual traps</a:t>
            </a:r>
            <a:endParaRPr sz="3000" b="0" i="0" u="none" strike="noStrike" cap="none">
              <a:solidFill>
                <a:schemeClr val="dk1"/>
              </a:solidFill>
              <a:latin typeface="Calibri"/>
              <a:ea typeface="Calibri"/>
              <a:cs typeface="Calibri"/>
              <a:sym typeface="Calibri"/>
            </a:endParaRPr>
          </a:p>
        </p:txBody>
      </p:sp>
      <p:sp>
        <p:nvSpPr>
          <p:cNvPr id="688" name="Google Shape;688;p28"/>
          <p:cNvSpPr/>
          <p:nvPr/>
        </p:nvSpPr>
        <p:spPr>
          <a:xfrm>
            <a:off x="640080" y="1600200"/>
            <a:ext cx="5349240" cy="4160520"/>
          </a:xfrm>
          <a:prstGeom prst="roundRect">
            <a:avLst>
              <a:gd name="adj" fmla="val 1978"/>
            </a:avLst>
          </a:prstGeom>
          <a:solidFill>
            <a:srgbClr val="EAF2EC"/>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8"/>
          <p:cNvSpPr/>
          <p:nvPr/>
        </p:nvSpPr>
        <p:spPr>
          <a:xfrm>
            <a:off x="960120" y="1856232"/>
            <a:ext cx="470916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F6F6E"/>
              </a:buClr>
              <a:buSzPts val="1400"/>
              <a:buFont typeface="Calibri"/>
              <a:buNone/>
            </a:pPr>
            <a:r>
              <a:rPr lang="en-US" sz="1400" b="1" i="0" u="none" strike="noStrike" cap="none">
                <a:solidFill>
                  <a:srgbClr val="2F6F6E"/>
                </a:solidFill>
                <a:latin typeface="Calibri"/>
                <a:ea typeface="Calibri"/>
                <a:cs typeface="Calibri"/>
                <a:sym typeface="Calibri"/>
              </a:rPr>
              <a:t>YARDLEY'S FOUR PRINCIPLES</a:t>
            </a:r>
            <a:endParaRPr sz="1400" b="0" i="0" u="none" strike="noStrike" cap="none">
              <a:solidFill>
                <a:schemeClr val="dk1"/>
              </a:solidFill>
              <a:latin typeface="Calibri"/>
              <a:ea typeface="Calibri"/>
              <a:cs typeface="Calibri"/>
              <a:sym typeface="Calibri"/>
            </a:endParaRPr>
          </a:p>
        </p:txBody>
      </p:sp>
      <p:sp>
        <p:nvSpPr>
          <p:cNvPr id="690" name="Google Shape;690;p28"/>
          <p:cNvSpPr/>
          <p:nvPr/>
        </p:nvSpPr>
        <p:spPr>
          <a:xfrm>
            <a:off x="960120" y="2350008"/>
            <a:ext cx="4709160" cy="324612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Sensitivity to context, close to the data and the participant</a:t>
            </a:r>
            <a:endParaRPr sz="1500" b="0" i="0" u="none" strike="noStrike" cap="none">
              <a:solidFill>
                <a:schemeClr val="dk1"/>
              </a:solidFill>
              <a:latin typeface="Calibri"/>
              <a:ea typeface="Calibri"/>
              <a:cs typeface="Calibri"/>
              <a:sym typeface="Calibri"/>
            </a:endParaRPr>
          </a:p>
          <a:p>
            <a:pPr marL="203200" marR="0" lvl="0" indent="-203200" algn="l" rtl="0">
              <a:spcBef>
                <a:spcPts val="130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Commitment and rigour, thorough idiographic engagement</a:t>
            </a:r>
            <a:endParaRPr sz="1500" b="0" i="0" u="none" strike="noStrike" cap="none">
              <a:solidFill>
                <a:schemeClr val="dk1"/>
              </a:solidFill>
              <a:latin typeface="Calibri"/>
              <a:ea typeface="Calibri"/>
              <a:cs typeface="Calibri"/>
              <a:sym typeface="Calibri"/>
            </a:endParaRPr>
          </a:p>
          <a:p>
            <a:pPr marL="203200" marR="0" lvl="0" indent="-203200" algn="l" rtl="0">
              <a:spcBef>
                <a:spcPts val="130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Transparency and coherence, the reader can follow the logic</a:t>
            </a:r>
            <a:endParaRPr sz="1500" b="0" i="0" u="none" strike="noStrike" cap="none">
              <a:solidFill>
                <a:schemeClr val="dk1"/>
              </a:solidFill>
              <a:latin typeface="Calibri"/>
              <a:ea typeface="Calibri"/>
              <a:cs typeface="Calibri"/>
              <a:sym typeface="Calibri"/>
            </a:endParaRPr>
          </a:p>
          <a:p>
            <a:pPr marL="203200" marR="0" lvl="0" indent="-203200" algn="l" rtl="0">
              <a:spcBef>
                <a:spcPts val="130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Impact and importance, the work tells us something that matters</a:t>
            </a:r>
            <a:endParaRPr sz="1500" b="0" i="0" u="none" strike="noStrike" cap="none">
              <a:solidFill>
                <a:schemeClr val="dk1"/>
              </a:solidFill>
              <a:latin typeface="Calibri"/>
              <a:ea typeface="Calibri"/>
              <a:cs typeface="Calibri"/>
              <a:sym typeface="Calibri"/>
            </a:endParaRPr>
          </a:p>
        </p:txBody>
      </p:sp>
      <p:sp>
        <p:nvSpPr>
          <p:cNvPr id="691" name="Google Shape;691;p28"/>
          <p:cNvSpPr/>
          <p:nvPr/>
        </p:nvSpPr>
        <p:spPr>
          <a:xfrm>
            <a:off x="6263640" y="1600200"/>
            <a:ext cx="5349240" cy="4160520"/>
          </a:xfrm>
          <a:prstGeom prst="roundRect">
            <a:avLst>
              <a:gd name="adj" fmla="val 1978"/>
            </a:avLst>
          </a:prstGeom>
          <a:solidFill>
            <a:srgbClr val="FBEFEC"/>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28"/>
          <p:cNvSpPr/>
          <p:nvPr/>
        </p:nvSpPr>
        <p:spPr>
          <a:xfrm>
            <a:off x="6583680" y="1856232"/>
            <a:ext cx="470916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400"/>
              <a:buFont typeface="Calibri"/>
              <a:buNone/>
            </a:pPr>
            <a:r>
              <a:rPr lang="en-US" sz="1400" b="1" i="0" u="none" strike="noStrike" cap="none">
                <a:solidFill>
                  <a:srgbClr val="9C5A3C"/>
                </a:solidFill>
                <a:latin typeface="Calibri"/>
                <a:ea typeface="Calibri"/>
                <a:cs typeface="Calibri"/>
                <a:sym typeface="Calibri"/>
              </a:rPr>
              <a:t>COMMON PITFALLS</a:t>
            </a:r>
            <a:endParaRPr sz="1400" b="0" i="0" u="none" strike="noStrike" cap="none">
              <a:solidFill>
                <a:schemeClr val="dk1"/>
              </a:solidFill>
              <a:latin typeface="Calibri"/>
              <a:ea typeface="Calibri"/>
              <a:cs typeface="Calibri"/>
              <a:sym typeface="Calibri"/>
            </a:endParaRPr>
          </a:p>
        </p:txBody>
      </p:sp>
      <p:sp>
        <p:nvSpPr>
          <p:cNvPr id="693" name="Google Shape;693;p28"/>
          <p:cNvSpPr/>
          <p:nvPr/>
        </p:nvSpPr>
        <p:spPr>
          <a:xfrm>
            <a:off x="6583680" y="2350008"/>
            <a:ext cx="4709160" cy="324612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Treating IPA as a label for any interview study</a:t>
            </a:r>
            <a:endParaRPr sz="150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Skipping the case by case stage and coding everything at once</a:t>
            </a:r>
            <a:endParaRPr sz="150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Thin extracts that do not support the interpretive claims</a:t>
            </a:r>
            <a:endParaRPr sz="150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Samples too large or too varied for genuine idiography</a:t>
            </a:r>
            <a:endParaRPr sz="150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500"/>
              <a:buFont typeface="Calibri"/>
              <a:buChar char="•"/>
            </a:pPr>
            <a:r>
              <a:rPr lang="en-US" sz="1500" b="0" i="0" u="none" strike="noStrike" cap="none">
                <a:solidFill>
                  <a:srgbClr val="1E2A44"/>
                </a:solidFill>
                <a:latin typeface="Calibri"/>
                <a:ea typeface="Calibri"/>
                <a:cs typeface="Calibri"/>
                <a:sym typeface="Calibri"/>
              </a:rPr>
              <a:t>No reflexivity, your role left invisible in the account</a:t>
            </a:r>
            <a:endParaRPr sz="1500" b="0" i="0" u="none" strike="noStrike" cap="none">
              <a:solidFill>
                <a:schemeClr val="dk1"/>
              </a:solidFill>
              <a:latin typeface="Calibri"/>
              <a:ea typeface="Calibri"/>
              <a:cs typeface="Calibri"/>
              <a:sym typeface="Calibri"/>
            </a:endParaRPr>
          </a:p>
        </p:txBody>
      </p:sp>
      <p:sp>
        <p:nvSpPr>
          <p:cNvPr id="694" name="Google Shape;694;p28"/>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695" name="Google Shape;695;p28"/>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25</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8EC"/>
        </a:solidFill>
        <a:effectLst/>
      </p:bgPr>
    </p:bg>
    <p:spTree>
      <p:nvGrpSpPr>
        <p:cNvPr id="1" name="Shape 700"/>
        <p:cNvGrpSpPr/>
        <p:nvPr/>
      </p:nvGrpSpPr>
      <p:grpSpPr>
        <a:xfrm>
          <a:off x="0" y="0"/>
          <a:ext cx="0" cy="0"/>
          <a:chOff x="0" y="0"/>
          <a:chExt cx="0" cy="0"/>
        </a:xfrm>
      </p:grpSpPr>
      <p:sp>
        <p:nvSpPr>
          <p:cNvPr id="701" name="Google Shape;701;p29"/>
          <p:cNvSpPr/>
          <p:nvPr/>
        </p:nvSpPr>
        <p:spPr>
          <a:xfrm>
            <a:off x="640080" y="457200"/>
            <a:ext cx="1874520" cy="457200"/>
          </a:xfrm>
          <a:prstGeom prst="roundRect">
            <a:avLst>
              <a:gd name="adj" fmla="val 50000"/>
            </a:avLst>
          </a:pr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9"/>
          <p:cNvSpPr/>
          <p:nvPr/>
        </p:nvSpPr>
        <p:spPr>
          <a:xfrm>
            <a:off x="640080" y="457200"/>
            <a:ext cx="187452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DBB868"/>
              </a:buClr>
              <a:buSzPts val="1400"/>
              <a:buFont typeface="Calibri"/>
              <a:buNone/>
            </a:pPr>
            <a:r>
              <a:rPr lang="en-US" sz="1400" b="1" i="0" u="none" strike="noStrike" cap="none">
                <a:solidFill>
                  <a:srgbClr val="DBB868"/>
                </a:solidFill>
                <a:latin typeface="Calibri"/>
                <a:ea typeface="Calibri"/>
                <a:cs typeface="Calibri"/>
                <a:sym typeface="Calibri"/>
              </a:rPr>
              <a:t>ACTIVITY</a:t>
            </a:r>
            <a:endParaRPr sz="1400" b="0" i="0" u="none" strike="noStrike" cap="none">
              <a:solidFill>
                <a:schemeClr val="dk1"/>
              </a:solidFill>
              <a:latin typeface="Calibri"/>
              <a:ea typeface="Calibri"/>
              <a:cs typeface="Calibri"/>
              <a:sym typeface="Calibri"/>
            </a:endParaRPr>
          </a:p>
        </p:txBody>
      </p:sp>
      <p:sp>
        <p:nvSpPr>
          <p:cNvPr id="703" name="Google Shape;703;p29"/>
          <p:cNvSpPr/>
          <p:nvPr/>
        </p:nvSpPr>
        <p:spPr>
          <a:xfrm>
            <a:off x="2697480" y="457200"/>
            <a:ext cx="27432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400"/>
              <a:buFont typeface="Calibri"/>
              <a:buNone/>
            </a:pPr>
            <a:r>
              <a:rPr lang="en-US" sz="1400" b="1" i="0" u="none" strike="noStrike" cap="none">
                <a:solidFill>
                  <a:srgbClr val="607085"/>
                </a:solidFill>
                <a:latin typeface="Calibri"/>
                <a:ea typeface="Calibri"/>
                <a:cs typeface="Calibri"/>
                <a:sym typeface="Calibri"/>
              </a:rPr>
              <a:t>10 minutes, in pairs</a:t>
            </a:r>
            <a:endParaRPr sz="1400" b="0" i="0" u="none" strike="noStrike" cap="none">
              <a:solidFill>
                <a:schemeClr val="dk1"/>
              </a:solidFill>
              <a:latin typeface="Calibri"/>
              <a:ea typeface="Calibri"/>
              <a:cs typeface="Calibri"/>
              <a:sym typeface="Calibri"/>
            </a:endParaRPr>
          </a:p>
        </p:txBody>
      </p:sp>
      <p:sp>
        <p:nvSpPr>
          <p:cNvPr id="704" name="Google Shape;704;p29"/>
          <p:cNvSpPr/>
          <p:nvPr/>
        </p:nvSpPr>
        <p:spPr>
          <a:xfrm>
            <a:off x="640080" y="1024128"/>
            <a:ext cx="10881360" cy="8686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2800"/>
              <a:buFont typeface="Cambria"/>
              <a:buNone/>
            </a:pPr>
            <a:r>
              <a:rPr lang="en-US" sz="2800" b="1" i="0" u="none" strike="noStrike" cap="none">
                <a:solidFill>
                  <a:srgbClr val="16233D"/>
                </a:solidFill>
                <a:latin typeface="Cambria"/>
                <a:ea typeface="Cambria"/>
                <a:cs typeface="Cambria"/>
                <a:sym typeface="Cambria"/>
              </a:rPr>
              <a:t>Three register noting on a short extract</a:t>
            </a:r>
            <a:endParaRPr sz="2800" b="0" i="0" u="none" strike="noStrike" cap="none">
              <a:solidFill>
                <a:schemeClr val="dk1"/>
              </a:solidFill>
              <a:latin typeface="Calibri"/>
              <a:ea typeface="Calibri"/>
              <a:cs typeface="Calibri"/>
              <a:sym typeface="Calibri"/>
            </a:endParaRPr>
          </a:p>
        </p:txBody>
      </p:sp>
      <p:sp>
        <p:nvSpPr>
          <p:cNvPr id="705" name="Google Shape;705;p29"/>
          <p:cNvSpPr/>
          <p:nvPr/>
        </p:nvSpPr>
        <p:spPr>
          <a:xfrm>
            <a:off x="640080" y="1965960"/>
            <a:ext cx="10927080" cy="1417320"/>
          </a:xfrm>
          <a:prstGeom prst="roundRect">
            <a:avLst>
              <a:gd name="adj" fmla="val 6452"/>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29"/>
          <p:cNvSpPr/>
          <p:nvPr/>
        </p:nvSpPr>
        <p:spPr>
          <a:xfrm>
            <a:off x="914400" y="2103120"/>
            <a:ext cx="3657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200"/>
              <a:buFont typeface="Calibri"/>
              <a:buNone/>
            </a:pPr>
            <a:r>
              <a:rPr lang="en-US" sz="1200" b="1" i="0" u="none" strike="noStrike" cap="none">
                <a:solidFill>
                  <a:srgbClr val="607085"/>
                </a:solidFill>
                <a:latin typeface="Calibri"/>
                <a:ea typeface="Calibri"/>
                <a:cs typeface="Calibri"/>
                <a:sym typeface="Calibri"/>
              </a:rPr>
              <a:t>EXTRACT</a:t>
            </a:r>
            <a:endParaRPr sz="1200" b="0" i="0" u="none" strike="noStrike" cap="none">
              <a:solidFill>
                <a:schemeClr val="dk1"/>
              </a:solidFill>
              <a:latin typeface="Calibri"/>
              <a:ea typeface="Calibri"/>
              <a:cs typeface="Calibri"/>
              <a:sym typeface="Calibri"/>
            </a:endParaRPr>
          </a:p>
        </p:txBody>
      </p:sp>
      <p:sp>
        <p:nvSpPr>
          <p:cNvPr id="707" name="Google Shape;707;p29"/>
          <p:cNvSpPr/>
          <p:nvPr/>
        </p:nvSpPr>
        <p:spPr>
          <a:xfrm>
            <a:off x="914400" y="2377440"/>
            <a:ext cx="10424160" cy="914400"/>
          </a:xfrm>
          <a:prstGeom prst="rect">
            <a:avLst/>
          </a:prstGeom>
          <a:noFill/>
          <a:ln>
            <a:noFill/>
          </a:ln>
        </p:spPr>
        <p:txBody>
          <a:bodyPr spcFirstLastPara="1" wrap="square" lIns="0" tIns="0" rIns="0" bIns="0" anchor="t" anchorCtr="0">
            <a:noAutofit/>
          </a:bodyPr>
          <a:lstStyle/>
          <a:p>
            <a:pPr marL="0" marR="0" lvl="0" indent="0" algn="l" rtl="0">
              <a:lnSpc>
                <a:spcPct val="108000"/>
              </a:lnSpc>
              <a:spcBef>
                <a:spcPts val="0"/>
              </a:spcBef>
              <a:spcAft>
                <a:spcPts val="0"/>
              </a:spcAft>
              <a:buClr>
                <a:srgbClr val="1E2A44"/>
              </a:buClr>
              <a:buSzPts val="1600"/>
              <a:buFont typeface="Calibri"/>
              <a:buNone/>
            </a:pPr>
            <a:r>
              <a:rPr lang="en-US" sz="1600" b="0" i="1" u="none" strike="noStrike" cap="none">
                <a:solidFill>
                  <a:srgbClr val="1E2A44"/>
                </a:solidFill>
                <a:latin typeface="Calibri"/>
                <a:ea typeface="Calibri"/>
                <a:cs typeface="Calibri"/>
                <a:sym typeface="Calibri"/>
              </a:rPr>
              <a:t>“When they restructured I just went quiet. I had given them eleven years and suddenly I am explaining myself to someone half my age. I kept smiling in the meetings but I felt like a stranger in my own department.”</a:t>
            </a:r>
            <a:endParaRPr sz="1600" b="0" i="0" u="none" strike="noStrike" cap="none">
              <a:solidFill>
                <a:schemeClr val="dk1"/>
              </a:solidFill>
              <a:latin typeface="Calibri"/>
              <a:ea typeface="Calibri"/>
              <a:cs typeface="Calibri"/>
              <a:sym typeface="Calibri"/>
            </a:endParaRPr>
          </a:p>
        </p:txBody>
      </p:sp>
      <p:sp>
        <p:nvSpPr>
          <p:cNvPr id="708" name="Google Shape;708;p29"/>
          <p:cNvSpPr/>
          <p:nvPr/>
        </p:nvSpPr>
        <p:spPr>
          <a:xfrm>
            <a:off x="640080" y="3611880"/>
            <a:ext cx="3456432" cy="2286000"/>
          </a:xfrm>
          <a:prstGeom prst="roundRect">
            <a:avLst>
              <a:gd name="adj" fmla="val 3600"/>
            </a:avLst>
          </a:prstGeom>
          <a:solidFill>
            <a:srgbClr val="EEF3F8"/>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29"/>
          <p:cNvSpPr/>
          <p:nvPr/>
        </p:nvSpPr>
        <p:spPr>
          <a:xfrm>
            <a:off x="914400" y="3813048"/>
            <a:ext cx="2907792"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Descriptive</a:t>
            </a:r>
            <a:endParaRPr sz="1700" b="0" i="0" u="none" strike="noStrike" cap="none">
              <a:solidFill>
                <a:schemeClr val="dk1"/>
              </a:solidFill>
              <a:latin typeface="Calibri"/>
              <a:ea typeface="Calibri"/>
              <a:cs typeface="Calibri"/>
              <a:sym typeface="Calibri"/>
            </a:endParaRPr>
          </a:p>
        </p:txBody>
      </p:sp>
      <p:sp>
        <p:nvSpPr>
          <p:cNvPr id="710" name="Google Shape;710;p29"/>
          <p:cNvSpPr/>
          <p:nvPr/>
        </p:nvSpPr>
        <p:spPr>
          <a:xfrm>
            <a:off x="914400" y="4270248"/>
            <a:ext cx="2907792" cy="146304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What is the person actually describing? Stay close to content.</a:t>
            </a:r>
            <a:endParaRPr sz="1400" b="0" i="0" u="none" strike="noStrike" cap="none">
              <a:solidFill>
                <a:schemeClr val="dk1"/>
              </a:solidFill>
              <a:latin typeface="Calibri"/>
              <a:ea typeface="Calibri"/>
              <a:cs typeface="Calibri"/>
              <a:sym typeface="Calibri"/>
            </a:endParaRPr>
          </a:p>
        </p:txBody>
      </p:sp>
      <p:sp>
        <p:nvSpPr>
          <p:cNvPr id="711" name="Google Shape;711;p29"/>
          <p:cNvSpPr/>
          <p:nvPr/>
        </p:nvSpPr>
        <p:spPr>
          <a:xfrm>
            <a:off x="4352544" y="3611880"/>
            <a:ext cx="3456432" cy="2286000"/>
          </a:xfrm>
          <a:prstGeom prst="roundRect">
            <a:avLst>
              <a:gd name="adj" fmla="val 3600"/>
            </a:avLst>
          </a:prstGeom>
          <a:solidFill>
            <a:srgbClr val="EEF3F8"/>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29"/>
          <p:cNvSpPr/>
          <p:nvPr/>
        </p:nvSpPr>
        <p:spPr>
          <a:xfrm>
            <a:off x="4626864" y="3813048"/>
            <a:ext cx="2907792"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Linguistic</a:t>
            </a:r>
            <a:endParaRPr sz="1700" b="0" i="0" u="none" strike="noStrike" cap="none">
              <a:solidFill>
                <a:schemeClr val="dk1"/>
              </a:solidFill>
              <a:latin typeface="Calibri"/>
              <a:ea typeface="Calibri"/>
              <a:cs typeface="Calibri"/>
              <a:sym typeface="Calibri"/>
            </a:endParaRPr>
          </a:p>
        </p:txBody>
      </p:sp>
      <p:sp>
        <p:nvSpPr>
          <p:cNvPr id="713" name="Google Shape;713;p29"/>
          <p:cNvSpPr/>
          <p:nvPr/>
        </p:nvSpPr>
        <p:spPr>
          <a:xfrm>
            <a:off x="4626864" y="4270248"/>
            <a:ext cx="2907792" cy="146304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How is it said? Metaphor, pronouns, pauses, tone.</a:t>
            </a:r>
            <a:endParaRPr sz="1400" b="0" i="0" u="none" strike="noStrike" cap="none">
              <a:solidFill>
                <a:schemeClr val="dk1"/>
              </a:solidFill>
              <a:latin typeface="Calibri"/>
              <a:ea typeface="Calibri"/>
              <a:cs typeface="Calibri"/>
              <a:sym typeface="Calibri"/>
            </a:endParaRPr>
          </a:p>
        </p:txBody>
      </p:sp>
      <p:sp>
        <p:nvSpPr>
          <p:cNvPr id="714" name="Google Shape;714;p29"/>
          <p:cNvSpPr/>
          <p:nvPr/>
        </p:nvSpPr>
        <p:spPr>
          <a:xfrm>
            <a:off x="8065008" y="3611880"/>
            <a:ext cx="3456432" cy="2286000"/>
          </a:xfrm>
          <a:prstGeom prst="roundRect">
            <a:avLst>
              <a:gd name="adj" fmla="val 3600"/>
            </a:avLst>
          </a:prstGeom>
          <a:solidFill>
            <a:srgbClr val="EEF3F8"/>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29"/>
          <p:cNvSpPr/>
          <p:nvPr/>
        </p:nvSpPr>
        <p:spPr>
          <a:xfrm>
            <a:off x="8339328" y="3813048"/>
            <a:ext cx="2907792"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Conceptual</a:t>
            </a:r>
            <a:endParaRPr sz="1700" b="0" i="0" u="none" strike="noStrike" cap="none">
              <a:solidFill>
                <a:schemeClr val="dk1"/>
              </a:solidFill>
              <a:latin typeface="Calibri"/>
              <a:ea typeface="Calibri"/>
              <a:cs typeface="Calibri"/>
              <a:sym typeface="Calibri"/>
            </a:endParaRPr>
          </a:p>
        </p:txBody>
      </p:sp>
      <p:sp>
        <p:nvSpPr>
          <p:cNvPr id="716" name="Google Shape;716;p29"/>
          <p:cNvSpPr/>
          <p:nvPr/>
        </p:nvSpPr>
        <p:spPr>
          <a:xfrm>
            <a:off x="8339328" y="4270248"/>
            <a:ext cx="2907792" cy="146304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What might it mean? Tentative, interpretive, questioning.</a:t>
            </a:r>
            <a:endParaRPr sz="1400" b="0" i="0" u="none" strike="noStrike" cap="none">
              <a:solidFill>
                <a:schemeClr val="dk1"/>
              </a:solidFill>
              <a:latin typeface="Calibri"/>
              <a:ea typeface="Calibri"/>
              <a:cs typeface="Calibri"/>
              <a:sym typeface="Calibri"/>
            </a:endParaRPr>
          </a:p>
        </p:txBody>
      </p:sp>
      <p:sp>
        <p:nvSpPr>
          <p:cNvPr id="717" name="Google Shape;717;p29"/>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718" name="Google Shape;718;p29"/>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26</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16233D"/>
        </a:solidFill>
        <a:effectLst/>
      </p:bgPr>
    </p:bg>
    <p:spTree>
      <p:nvGrpSpPr>
        <p:cNvPr id="1" name="Shape 723"/>
        <p:cNvGrpSpPr/>
        <p:nvPr/>
      </p:nvGrpSpPr>
      <p:grpSpPr>
        <a:xfrm>
          <a:off x="0" y="0"/>
          <a:ext cx="0" cy="0"/>
          <a:chOff x="0" y="0"/>
          <a:chExt cx="0" cy="0"/>
        </a:xfrm>
      </p:grpSpPr>
      <p:sp>
        <p:nvSpPr>
          <p:cNvPr id="724" name="Google Shape;724;p30"/>
          <p:cNvSpPr/>
          <p:nvPr/>
        </p:nvSpPr>
        <p:spPr>
          <a:xfrm>
            <a:off x="822960" y="1920240"/>
            <a:ext cx="100584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600"/>
              <a:buFont typeface="Calibri"/>
              <a:buNone/>
            </a:pPr>
            <a:r>
              <a:rPr lang="en-US" sz="1600" b="1" i="0" u="none" strike="noStrike" cap="none">
                <a:solidFill>
                  <a:srgbClr val="C9A24B"/>
                </a:solidFill>
                <a:latin typeface="Calibri"/>
                <a:ea typeface="Calibri"/>
                <a:cs typeface="Calibri"/>
                <a:sym typeface="Calibri"/>
              </a:rPr>
              <a:t>PART 3</a:t>
            </a:r>
            <a:endParaRPr sz="1600" b="0" i="0" u="none" strike="noStrike" cap="none">
              <a:solidFill>
                <a:schemeClr val="dk1"/>
              </a:solidFill>
              <a:latin typeface="Calibri"/>
              <a:ea typeface="Calibri"/>
              <a:cs typeface="Calibri"/>
              <a:sym typeface="Calibri"/>
            </a:endParaRPr>
          </a:p>
        </p:txBody>
      </p:sp>
      <p:sp>
        <p:nvSpPr>
          <p:cNvPr id="725" name="Google Shape;725;p30"/>
          <p:cNvSpPr/>
          <p:nvPr/>
        </p:nvSpPr>
        <p:spPr>
          <a:xfrm>
            <a:off x="822960" y="2331720"/>
            <a:ext cx="10607040" cy="18288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Grounded theory</a:t>
            </a:r>
            <a:endParaRPr sz="4000" b="0" i="0" u="none" strike="noStrike" cap="none">
              <a:solidFill>
                <a:schemeClr val="dk1"/>
              </a:solidFill>
              <a:latin typeface="Calibri"/>
              <a:ea typeface="Calibri"/>
              <a:cs typeface="Calibri"/>
              <a:sym typeface="Calibri"/>
            </a:endParaRPr>
          </a:p>
        </p:txBody>
      </p:sp>
      <p:sp>
        <p:nvSpPr>
          <p:cNvPr id="726" name="Google Shape;726;p30"/>
          <p:cNvSpPr/>
          <p:nvPr/>
        </p:nvSpPr>
        <p:spPr>
          <a:xfrm>
            <a:off x="841248" y="4160520"/>
            <a:ext cx="9875520" cy="128016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C8D2E4"/>
              </a:buClr>
              <a:buSzPts val="1900"/>
              <a:buFont typeface="Calibri"/>
              <a:buNone/>
            </a:pPr>
            <a:r>
              <a:rPr lang="en-US" sz="1900" b="0" i="0" u="none" strike="noStrike" cap="none">
                <a:solidFill>
                  <a:srgbClr val="C8D2E4"/>
                </a:solidFill>
                <a:latin typeface="Calibri"/>
                <a:ea typeface="Calibri"/>
                <a:cs typeface="Calibri"/>
                <a:sym typeface="Calibri"/>
              </a:rPr>
              <a:t>An approach that does not test theory but builds it, generating concepts that are grounded in and accountable to the data.</a:t>
            </a:r>
            <a:endParaRPr sz="1900" b="0" i="0" u="none" strike="noStrike" cap="none">
              <a:solidFill>
                <a:schemeClr val="dk1"/>
              </a:solidFill>
              <a:latin typeface="Calibri"/>
              <a:ea typeface="Calibri"/>
              <a:cs typeface="Calibri"/>
              <a:sym typeface="Calibri"/>
            </a:endParaRPr>
          </a:p>
        </p:txBody>
      </p:sp>
      <p:sp>
        <p:nvSpPr>
          <p:cNvPr id="727" name="Google Shape;727;p30"/>
          <p:cNvSpPr/>
          <p:nvPr/>
        </p:nvSpPr>
        <p:spPr>
          <a:xfrm>
            <a:off x="868680"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30"/>
          <p:cNvSpPr/>
          <p:nvPr/>
        </p:nvSpPr>
        <p:spPr>
          <a:xfrm>
            <a:off x="1170432"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30"/>
          <p:cNvSpPr/>
          <p:nvPr/>
        </p:nvSpPr>
        <p:spPr>
          <a:xfrm>
            <a:off x="1472184"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734"/>
        <p:cNvGrpSpPr/>
        <p:nvPr/>
      </p:nvGrpSpPr>
      <p:grpSpPr>
        <a:xfrm>
          <a:off x="0" y="0"/>
          <a:ext cx="0" cy="0"/>
          <a:chOff x="0" y="0"/>
          <a:chExt cx="0" cy="0"/>
        </a:xfrm>
      </p:grpSpPr>
      <p:sp>
        <p:nvSpPr>
          <p:cNvPr id="735" name="Google Shape;735;p31"/>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31"/>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GROUNDED THEORY</a:t>
            </a:r>
            <a:endParaRPr sz="1400" b="0" i="0" u="none" strike="noStrike" cap="none">
              <a:solidFill>
                <a:schemeClr val="dk1"/>
              </a:solidFill>
              <a:latin typeface="Calibri"/>
              <a:ea typeface="Calibri"/>
              <a:cs typeface="Calibri"/>
              <a:sym typeface="Calibri"/>
            </a:endParaRPr>
          </a:p>
        </p:txBody>
      </p:sp>
      <p:sp>
        <p:nvSpPr>
          <p:cNvPr id="737" name="Google Shape;737;p31"/>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Generating theory from the ground up</a:t>
            </a:r>
            <a:endParaRPr sz="3000" b="0" i="0" u="none" strike="noStrike" cap="none">
              <a:solidFill>
                <a:schemeClr val="dk1"/>
              </a:solidFill>
              <a:latin typeface="Calibri"/>
              <a:ea typeface="Calibri"/>
              <a:cs typeface="Calibri"/>
              <a:sym typeface="Calibri"/>
            </a:endParaRPr>
          </a:p>
        </p:txBody>
      </p:sp>
      <p:sp>
        <p:nvSpPr>
          <p:cNvPr id="738" name="Google Shape;738;p31"/>
          <p:cNvSpPr/>
          <p:nvPr/>
        </p:nvSpPr>
        <p:spPr>
          <a:xfrm>
            <a:off x="822960" y="1463040"/>
            <a:ext cx="10607040" cy="10058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Grounded theory, first set out by Glaser and Strauss in 1967, reverses the usual order. Rather than starting from a theory and testing it, you start from data and build a theory that explains a social process.</a:t>
            </a:r>
            <a:endParaRPr sz="2100" b="0" i="0" u="none" strike="noStrike" cap="none">
              <a:solidFill>
                <a:schemeClr val="dk1"/>
              </a:solidFill>
              <a:latin typeface="Calibri"/>
              <a:ea typeface="Calibri"/>
              <a:cs typeface="Calibri"/>
              <a:sym typeface="Calibri"/>
            </a:endParaRPr>
          </a:p>
        </p:txBody>
      </p:sp>
      <p:sp>
        <p:nvSpPr>
          <p:cNvPr id="739" name="Google Shape;739;p31"/>
          <p:cNvSpPr/>
          <p:nvPr/>
        </p:nvSpPr>
        <p:spPr>
          <a:xfrm>
            <a:off x="640080" y="2743200"/>
            <a:ext cx="3520440" cy="2834640"/>
          </a:xfrm>
          <a:prstGeom prst="roundRect">
            <a:avLst>
              <a:gd name="adj" fmla="val 290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31"/>
          <p:cNvSpPr/>
          <p:nvPr/>
        </p:nvSpPr>
        <p:spPr>
          <a:xfrm>
            <a:off x="932688" y="3090672"/>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31"/>
          <p:cNvSpPr/>
          <p:nvPr/>
        </p:nvSpPr>
        <p:spPr>
          <a:xfrm>
            <a:off x="914400" y="3383280"/>
            <a:ext cx="29718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The aim</a:t>
            </a:r>
            <a:endParaRPr sz="1800" b="0" i="0" u="none" strike="noStrike" cap="none">
              <a:solidFill>
                <a:schemeClr val="dk1"/>
              </a:solidFill>
              <a:latin typeface="Calibri"/>
              <a:ea typeface="Calibri"/>
              <a:cs typeface="Calibri"/>
              <a:sym typeface="Calibri"/>
            </a:endParaRPr>
          </a:p>
        </p:txBody>
      </p:sp>
      <p:sp>
        <p:nvSpPr>
          <p:cNvPr id="742" name="Google Shape;742;p31"/>
          <p:cNvSpPr/>
          <p:nvPr/>
        </p:nvSpPr>
        <p:spPr>
          <a:xfrm>
            <a:off x="914400" y="3886200"/>
            <a:ext cx="2971800" cy="155448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An explanatory theory of a process or pattern of action, grounded in and traceable to the data.</a:t>
            </a:r>
            <a:endParaRPr sz="1500" b="0" i="0" u="none" strike="noStrike" cap="none">
              <a:solidFill>
                <a:schemeClr val="dk1"/>
              </a:solidFill>
              <a:latin typeface="Calibri"/>
              <a:ea typeface="Calibri"/>
              <a:cs typeface="Calibri"/>
              <a:sym typeface="Calibri"/>
            </a:endParaRPr>
          </a:p>
        </p:txBody>
      </p:sp>
      <p:sp>
        <p:nvSpPr>
          <p:cNvPr id="743" name="Google Shape;743;p31"/>
          <p:cNvSpPr/>
          <p:nvPr/>
        </p:nvSpPr>
        <p:spPr>
          <a:xfrm>
            <a:off x="4416552" y="2743200"/>
            <a:ext cx="3520440" cy="2834640"/>
          </a:xfrm>
          <a:prstGeom prst="roundRect">
            <a:avLst>
              <a:gd name="adj" fmla="val 290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31"/>
          <p:cNvSpPr/>
          <p:nvPr/>
        </p:nvSpPr>
        <p:spPr>
          <a:xfrm>
            <a:off x="4709160" y="3090672"/>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31"/>
          <p:cNvSpPr/>
          <p:nvPr/>
        </p:nvSpPr>
        <p:spPr>
          <a:xfrm>
            <a:off x="4690872" y="3383280"/>
            <a:ext cx="29718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The stance</a:t>
            </a:r>
            <a:endParaRPr sz="1800" b="0" i="0" u="none" strike="noStrike" cap="none">
              <a:solidFill>
                <a:schemeClr val="dk1"/>
              </a:solidFill>
              <a:latin typeface="Calibri"/>
              <a:ea typeface="Calibri"/>
              <a:cs typeface="Calibri"/>
              <a:sym typeface="Calibri"/>
            </a:endParaRPr>
          </a:p>
        </p:txBody>
      </p:sp>
      <p:sp>
        <p:nvSpPr>
          <p:cNvPr id="746" name="Google Shape;746;p31"/>
          <p:cNvSpPr/>
          <p:nvPr/>
        </p:nvSpPr>
        <p:spPr>
          <a:xfrm>
            <a:off x="4690872" y="3886200"/>
            <a:ext cx="2971800" cy="155448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Analysis runs alongside collection from the start. The two interweave rather than following in sequence.</a:t>
            </a:r>
            <a:endParaRPr sz="1500" b="0" i="0" u="none" strike="noStrike" cap="none">
              <a:solidFill>
                <a:schemeClr val="dk1"/>
              </a:solidFill>
              <a:latin typeface="Calibri"/>
              <a:ea typeface="Calibri"/>
              <a:cs typeface="Calibri"/>
              <a:sym typeface="Calibri"/>
            </a:endParaRPr>
          </a:p>
        </p:txBody>
      </p:sp>
      <p:sp>
        <p:nvSpPr>
          <p:cNvPr id="747" name="Google Shape;747;p31"/>
          <p:cNvSpPr/>
          <p:nvPr/>
        </p:nvSpPr>
        <p:spPr>
          <a:xfrm>
            <a:off x="8193024" y="2743200"/>
            <a:ext cx="3520440" cy="2834640"/>
          </a:xfrm>
          <a:prstGeom prst="roundRect">
            <a:avLst>
              <a:gd name="adj" fmla="val 290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31"/>
          <p:cNvSpPr/>
          <p:nvPr/>
        </p:nvSpPr>
        <p:spPr>
          <a:xfrm>
            <a:off x="8485632" y="3090672"/>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31"/>
          <p:cNvSpPr/>
          <p:nvPr/>
        </p:nvSpPr>
        <p:spPr>
          <a:xfrm>
            <a:off x="8467344" y="3383280"/>
            <a:ext cx="29718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The product</a:t>
            </a:r>
            <a:endParaRPr sz="1800" b="0" i="0" u="none" strike="noStrike" cap="none">
              <a:solidFill>
                <a:schemeClr val="dk1"/>
              </a:solidFill>
              <a:latin typeface="Calibri"/>
              <a:ea typeface="Calibri"/>
              <a:cs typeface="Calibri"/>
              <a:sym typeface="Calibri"/>
            </a:endParaRPr>
          </a:p>
        </p:txBody>
      </p:sp>
      <p:sp>
        <p:nvSpPr>
          <p:cNvPr id="750" name="Google Shape;750;p31"/>
          <p:cNvSpPr/>
          <p:nvPr/>
        </p:nvSpPr>
        <p:spPr>
          <a:xfrm>
            <a:off x="8467344" y="3886200"/>
            <a:ext cx="2971800" cy="155448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A substantive theory for a setting, sometimes lifted toward a more formal theory across settings.</a:t>
            </a:r>
            <a:endParaRPr sz="1500" b="0" i="0" u="none" strike="noStrike" cap="none">
              <a:solidFill>
                <a:schemeClr val="dk1"/>
              </a:solidFill>
              <a:latin typeface="Calibri"/>
              <a:ea typeface="Calibri"/>
              <a:cs typeface="Calibri"/>
              <a:sym typeface="Calibri"/>
            </a:endParaRPr>
          </a:p>
        </p:txBody>
      </p:sp>
      <p:sp>
        <p:nvSpPr>
          <p:cNvPr id="751" name="Google Shape;751;p31"/>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752" name="Google Shape;752;p31"/>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28</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757"/>
        <p:cNvGrpSpPr/>
        <p:nvPr/>
      </p:nvGrpSpPr>
      <p:grpSpPr>
        <a:xfrm>
          <a:off x="0" y="0"/>
          <a:ext cx="0" cy="0"/>
          <a:chOff x="0" y="0"/>
          <a:chExt cx="0" cy="0"/>
        </a:xfrm>
      </p:grpSpPr>
      <p:sp>
        <p:nvSpPr>
          <p:cNvPr id="758" name="Google Shape;758;p32"/>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32"/>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KNOW WHICH ONE YOU ARE DOING</a:t>
            </a:r>
            <a:endParaRPr sz="1400" b="0" i="0" u="none" strike="noStrike" cap="none">
              <a:solidFill>
                <a:schemeClr val="dk1"/>
              </a:solidFill>
              <a:latin typeface="Calibri"/>
              <a:ea typeface="Calibri"/>
              <a:cs typeface="Calibri"/>
              <a:sym typeface="Calibri"/>
            </a:endParaRPr>
          </a:p>
        </p:txBody>
      </p:sp>
      <p:sp>
        <p:nvSpPr>
          <p:cNvPr id="760" name="Google Shape;760;p32"/>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Three schools of grounded theory</a:t>
            </a:r>
            <a:endParaRPr sz="3000" b="0" i="0" u="none" strike="noStrike" cap="none">
              <a:solidFill>
                <a:schemeClr val="dk1"/>
              </a:solidFill>
              <a:latin typeface="Calibri"/>
              <a:ea typeface="Calibri"/>
              <a:cs typeface="Calibri"/>
              <a:sym typeface="Calibri"/>
            </a:endParaRPr>
          </a:p>
        </p:txBody>
      </p:sp>
      <p:sp>
        <p:nvSpPr>
          <p:cNvPr id="761" name="Google Shape;761;p32"/>
          <p:cNvSpPr/>
          <p:nvPr/>
        </p:nvSpPr>
        <p:spPr>
          <a:xfrm>
            <a:off x="640080" y="1600200"/>
            <a:ext cx="3520440" cy="4206240"/>
          </a:xfrm>
          <a:prstGeom prst="roundRect">
            <a:avLst>
              <a:gd name="adj" fmla="val 2338"/>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32"/>
          <p:cNvSpPr/>
          <p:nvPr/>
        </p:nvSpPr>
        <p:spPr>
          <a:xfrm>
            <a:off x="640080" y="1600200"/>
            <a:ext cx="3520440" cy="868680"/>
          </a:xfrm>
          <a:prstGeom prst="roundRect">
            <a:avLst>
              <a:gd name="adj" fmla="val 9474"/>
            </a:avLst>
          </a:prstGeom>
          <a:solidFill>
            <a:srgbClr val="2C3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32"/>
          <p:cNvSpPr/>
          <p:nvPr/>
        </p:nvSpPr>
        <p:spPr>
          <a:xfrm>
            <a:off x="914400" y="1709928"/>
            <a:ext cx="297180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900"/>
              <a:buFont typeface="Cambria"/>
              <a:buNone/>
            </a:pPr>
            <a:r>
              <a:rPr lang="en-US" sz="1900" b="1" i="0" u="none" strike="noStrike" cap="none">
                <a:solidFill>
                  <a:srgbClr val="FFFFFF"/>
                </a:solidFill>
                <a:latin typeface="Cambria"/>
                <a:ea typeface="Cambria"/>
                <a:cs typeface="Cambria"/>
                <a:sym typeface="Cambria"/>
              </a:rPr>
              <a:t>Glaserian</a:t>
            </a:r>
            <a:endParaRPr sz="1900" b="0" i="0" u="none" strike="noStrike" cap="none">
              <a:solidFill>
                <a:schemeClr val="dk1"/>
              </a:solidFill>
              <a:latin typeface="Calibri"/>
              <a:ea typeface="Calibri"/>
              <a:cs typeface="Calibri"/>
              <a:sym typeface="Calibri"/>
            </a:endParaRPr>
          </a:p>
        </p:txBody>
      </p:sp>
      <p:sp>
        <p:nvSpPr>
          <p:cNvPr id="764" name="Google Shape;764;p32"/>
          <p:cNvSpPr/>
          <p:nvPr/>
        </p:nvSpPr>
        <p:spPr>
          <a:xfrm>
            <a:off x="914400" y="2103120"/>
            <a:ext cx="29718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350"/>
              <a:buFont typeface="Calibri"/>
              <a:buNone/>
            </a:pPr>
            <a:r>
              <a:rPr lang="en-US" sz="1350" b="0" i="0" u="none" strike="noStrike" cap="none">
                <a:solidFill>
                  <a:srgbClr val="DBB868"/>
                </a:solidFill>
                <a:latin typeface="Calibri"/>
                <a:ea typeface="Calibri"/>
                <a:cs typeface="Calibri"/>
                <a:sym typeface="Calibri"/>
              </a:rPr>
              <a:t>Classic, emergent</a:t>
            </a:r>
            <a:endParaRPr sz="1350" b="0" i="0" u="none" strike="noStrike" cap="none">
              <a:solidFill>
                <a:schemeClr val="dk1"/>
              </a:solidFill>
              <a:latin typeface="Calibri"/>
              <a:ea typeface="Calibri"/>
              <a:cs typeface="Calibri"/>
              <a:sym typeface="Calibri"/>
            </a:endParaRPr>
          </a:p>
        </p:txBody>
      </p:sp>
      <p:sp>
        <p:nvSpPr>
          <p:cNvPr id="765" name="Google Shape;765;p32"/>
          <p:cNvSpPr/>
          <p:nvPr/>
        </p:nvSpPr>
        <p:spPr>
          <a:xfrm>
            <a:off x="960120" y="2697480"/>
            <a:ext cx="2880360" cy="297180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Theory emerges, the researcher stays open</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Minimal forcing, no preset coding frame</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Literature review held back until late</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Realist leaning</a:t>
            </a:r>
            <a:endParaRPr sz="1450" b="0" i="0" u="none" strike="noStrike" cap="none">
              <a:solidFill>
                <a:schemeClr val="dk1"/>
              </a:solidFill>
              <a:latin typeface="Calibri"/>
              <a:ea typeface="Calibri"/>
              <a:cs typeface="Calibri"/>
              <a:sym typeface="Calibri"/>
            </a:endParaRPr>
          </a:p>
        </p:txBody>
      </p:sp>
      <p:sp>
        <p:nvSpPr>
          <p:cNvPr id="766" name="Google Shape;766;p32"/>
          <p:cNvSpPr/>
          <p:nvPr/>
        </p:nvSpPr>
        <p:spPr>
          <a:xfrm>
            <a:off x="4416552" y="1600200"/>
            <a:ext cx="3520440" cy="4206240"/>
          </a:xfrm>
          <a:prstGeom prst="roundRect">
            <a:avLst>
              <a:gd name="adj" fmla="val 2338"/>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32"/>
          <p:cNvSpPr/>
          <p:nvPr/>
        </p:nvSpPr>
        <p:spPr>
          <a:xfrm>
            <a:off x="4416552" y="1600200"/>
            <a:ext cx="3520440" cy="868680"/>
          </a:xfrm>
          <a:prstGeom prst="roundRect">
            <a:avLst>
              <a:gd name="adj" fmla="val 9474"/>
            </a:avLst>
          </a:pr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32"/>
          <p:cNvSpPr/>
          <p:nvPr/>
        </p:nvSpPr>
        <p:spPr>
          <a:xfrm>
            <a:off x="4690872" y="1709928"/>
            <a:ext cx="297180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900"/>
              <a:buFont typeface="Cambria"/>
              <a:buNone/>
            </a:pPr>
            <a:r>
              <a:rPr lang="en-US" sz="1900" b="1" i="0" u="none" strike="noStrike" cap="none">
                <a:solidFill>
                  <a:srgbClr val="FFFFFF"/>
                </a:solidFill>
                <a:latin typeface="Cambria"/>
                <a:ea typeface="Cambria"/>
                <a:cs typeface="Cambria"/>
                <a:sym typeface="Cambria"/>
              </a:rPr>
              <a:t>Straussian</a:t>
            </a:r>
            <a:endParaRPr sz="1900" b="0" i="0" u="none" strike="noStrike" cap="none">
              <a:solidFill>
                <a:schemeClr val="dk1"/>
              </a:solidFill>
              <a:latin typeface="Calibri"/>
              <a:ea typeface="Calibri"/>
              <a:cs typeface="Calibri"/>
              <a:sym typeface="Calibri"/>
            </a:endParaRPr>
          </a:p>
        </p:txBody>
      </p:sp>
      <p:sp>
        <p:nvSpPr>
          <p:cNvPr id="769" name="Google Shape;769;p32"/>
          <p:cNvSpPr/>
          <p:nvPr/>
        </p:nvSpPr>
        <p:spPr>
          <a:xfrm>
            <a:off x="4690872" y="2103120"/>
            <a:ext cx="29718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350"/>
              <a:buFont typeface="Calibri"/>
              <a:buNone/>
            </a:pPr>
            <a:r>
              <a:rPr lang="en-US" sz="1350" b="0" i="0" u="none" strike="noStrike" cap="none">
                <a:solidFill>
                  <a:srgbClr val="DBB868"/>
                </a:solidFill>
                <a:latin typeface="Calibri"/>
                <a:ea typeface="Calibri"/>
                <a:cs typeface="Calibri"/>
                <a:sym typeface="Calibri"/>
              </a:rPr>
              <a:t>Strauss and Corbin</a:t>
            </a:r>
            <a:endParaRPr sz="1350" b="0" i="0" u="none" strike="noStrike" cap="none">
              <a:solidFill>
                <a:schemeClr val="dk1"/>
              </a:solidFill>
              <a:latin typeface="Calibri"/>
              <a:ea typeface="Calibri"/>
              <a:cs typeface="Calibri"/>
              <a:sym typeface="Calibri"/>
            </a:endParaRPr>
          </a:p>
        </p:txBody>
      </p:sp>
      <p:sp>
        <p:nvSpPr>
          <p:cNvPr id="770" name="Google Shape;770;p32"/>
          <p:cNvSpPr/>
          <p:nvPr/>
        </p:nvSpPr>
        <p:spPr>
          <a:xfrm>
            <a:off x="4736592" y="2697480"/>
            <a:ext cx="2880360" cy="297180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More structured analytic procedures</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Open, axial and selective coding</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The coding paradigm and conditional matrix</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Pragmatic and systematic</a:t>
            </a:r>
            <a:endParaRPr sz="1450" b="0" i="0" u="none" strike="noStrike" cap="none">
              <a:solidFill>
                <a:schemeClr val="dk1"/>
              </a:solidFill>
              <a:latin typeface="Calibri"/>
              <a:ea typeface="Calibri"/>
              <a:cs typeface="Calibri"/>
              <a:sym typeface="Calibri"/>
            </a:endParaRPr>
          </a:p>
        </p:txBody>
      </p:sp>
      <p:sp>
        <p:nvSpPr>
          <p:cNvPr id="771" name="Google Shape;771;p32"/>
          <p:cNvSpPr/>
          <p:nvPr/>
        </p:nvSpPr>
        <p:spPr>
          <a:xfrm>
            <a:off x="8193024" y="1600200"/>
            <a:ext cx="3520440" cy="4206240"/>
          </a:xfrm>
          <a:prstGeom prst="roundRect">
            <a:avLst>
              <a:gd name="adj" fmla="val 2338"/>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32"/>
          <p:cNvSpPr/>
          <p:nvPr/>
        </p:nvSpPr>
        <p:spPr>
          <a:xfrm>
            <a:off x="8193024" y="1600200"/>
            <a:ext cx="3520440" cy="868680"/>
          </a:xfrm>
          <a:prstGeom prst="roundRect">
            <a:avLst>
              <a:gd name="adj" fmla="val 9474"/>
            </a:avLst>
          </a:prstGeom>
          <a:solidFill>
            <a:srgbClr val="9C5A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32"/>
          <p:cNvSpPr/>
          <p:nvPr/>
        </p:nvSpPr>
        <p:spPr>
          <a:xfrm>
            <a:off x="8467344" y="1709928"/>
            <a:ext cx="297180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900"/>
              <a:buFont typeface="Cambria"/>
              <a:buNone/>
            </a:pPr>
            <a:r>
              <a:rPr lang="en-US" sz="1900" b="1" i="0" u="none" strike="noStrike" cap="none">
                <a:solidFill>
                  <a:srgbClr val="FFFFFF"/>
                </a:solidFill>
                <a:latin typeface="Cambria"/>
                <a:ea typeface="Cambria"/>
                <a:cs typeface="Cambria"/>
                <a:sym typeface="Cambria"/>
              </a:rPr>
              <a:t>Constructivist</a:t>
            </a:r>
            <a:endParaRPr sz="1900" b="0" i="0" u="none" strike="noStrike" cap="none">
              <a:solidFill>
                <a:schemeClr val="dk1"/>
              </a:solidFill>
              <a:latin typeface="Calibri"/>
              <a:ea typeface="Calibri"/>
              <a:cs typeface="Calibri"/>
              <a:sym typeface="Calibri"/>
            </a:endParaRPr>
          </a:p>
        </p:txBody>
      </p:sp>
      <p:sp>
        <p:nvSpPr>
          <p:cNvPr id="774" name="Google Shape;774;p32"/>
          <p:cNvSpPr/>
          <p:nvPr/>
        </p:nvSpPr>
        <p:spPr>
          <a:xfrm>
            <a:off x="8467344" y="2103120"/>
            <a:ext cx="29718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350"/>
              <a:buFont typeface="Calibri"/>
              <a:buNone/>
            </a:pPr>
            <a:r>
              <a:rPr lang="en-US" sz="1350" b="0" i="0" u="none" strike="noStrike" cap="none">
                <a:solidFill>
                  <a:srgbClr val="DBB868"/>
                </a:solidFill>
                <a:latin typeface="Calibri"/>
                <a:ea typeface="Calibri"/>
                <a:cs typeface="Calibri"/>
                <a:sym typeface="Calibri"/>
              </a:rPr>
              <a:t>Charmaz</a:t>
            </a:r>
            <a:endParaRPr sz="1350" b="0" i="0" u="none" strike="noStrike" cap="none">
              <a:solidFill>
                <a:schemeClr val="dk1"/>
              </a:solidFill>
              <a:latin typeface="Calibri"/>
              <a:ea typeface="Calibri"/>
              <a:cs typeface="Calibri"/>
              <a:sym typeface="Calibri"/>
            </a:endParaRPr>
          </a:p>
        </p:txBody>
      </p:sp>
      <p:sp>
        <p:nvSpPr>
          <p:cNvPr id="775" name="Google Shape;775;p32"/>
          <p:cNvSpPr/>
          <p:nvPr/>
        </p:nvSpPr>
        <p:spPr>
          <a:xfrm>
            <a:off x="8513064" y="2697480"/>
            <a:ext cx="2880360" cy="297180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Data and theory are co constructed</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Researcher and participant make meaning</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Relativist and reflexive</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Gerund led, process focused</a:t>
            </a:r>
            <a:endParaRPr sz="1450" b="0" i="0" u="none" strike="noStrike" cap="none">
              <a:solidFill>
                <a:schemeClr val="dk1"/>
              </a:solidFill>
              <a:latin typeface="Calibri"/>
              <a:ea typeface="Calibri"/>
              <a:cs typeface="Calibri"/>
              <a:sym typeface="Calibri"/>
            </a:endParaRPr>
          </a:p>
        </p:txBody>
      </p:sp>
      <p:sp>
        <p:nvSpPr>
          <p:cNvPr id="776" name="Google Shape;776;p32"/>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777" name="Google Shape;777;p32"/>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29</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782"/>
        <p:cNvGrpSpPr/>
        <p:nvPr/>
      </p:nvGrpSpPr>
      <p:grpSpPr>
        <a:xfrm>
          <a:off x="0" y="0"/>
          <a:ext cx="0" cy="0"/>
          <a:chOff x="0" y="0"/>
          <a:chExt cx="0" cy="0"/>
        </a:xfrm>
      </p:grpSpPr>
      <p:sp>
        <p:nvSpPr>
          <p:cNvPr id="783" name="Google Shape;783;p33"/>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33"/>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THE ENGINE</a:t>
            </a:r>
            <a:endParaRPr sz="1400" b="0" i="0" u="none" strike="noStrike" cap="none">
              <a:solidFill>
                <a:schemeClr val="dk1"/>
              </a:solidFill>
              <a:latin typeface="Calibri"/>
              <a:ea typeface="Calibri"/>
              <a:cs typeface="Calibri"/>
              <a:sym typeface="Calibri"/>
            </a:endParaRPr>
          </a:p>
        </p:txBody>
      </p:sp>
      <p:sp>
        <p:nvSpPr>
          <p:cNvPr id="785" name="Google Shape;785;p33"/>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The constant comparative method</a:t>
            </a:r>
            <a:endParaRPr sz="3000" b="0" i="0" u="none" strike="noStrike" cap="none">
              <a:solidFill>
                <a:schemeClr val="dk1"/>
              </a:solidFill>
              <a:latin typeface="Calibri"/>
              <a:ea typeface="Calibri"/>
              <a:cs typeface="Calibri"/>
              <a:sym typeface="Calibri"/>
            </a:endParaRPr>
          </a:p>
        </p:txBody>
      </p:sp>
      <p:sp>
        <p:nvSpPr>
          <p:cNvPr id="786" name="Google Shape;786;p33"/>
          <p:cNvSpPr/>
          <p:nvPr/>
        </p:nvSpPr>
        <p:spPr>
          <a:xfrm>
            <a:off x="822960" y="1463040"/>
            <a:ext cx="10607040" cy="86868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What makes grounded theory grounded is relentless comparison. Every new piece of data is held against what you already have, sharpening categories until they earn their place.</a:t>
            </a:r>
            <a:endParaRPr sz="2100" b="0" i="0" u="none" strike="noStrike" cap="none">
              <a:solidFill>
                <a:schemeClr val="dk1"/>
              </a:solidFill>
              <a:latin typeface="Calibri"/>
              <a:ea typeface="Calibri"/>
              <a:cs typeface="Calibri"/>
              <a:sym typeface="Calibri"/>
            </a:endParaRPr>
          </a:p>
        </p:txBody>
      </p:sp>
      <p:sp>
        <p:nvSpPr>
          <p:cNvPr id="787" name="Google Shape;787;p33"/>
          <p:cNvSpPr/>
          <p:nvPr/>
        </p:nvSpPr>
        <p:spPr>
          <a:xfrm>
            <a:off x="566928" y="2743200"/>
            <a:ext cx="2606040" cy="2194560"/>
          </a:xfrm>
          <a:prstGeom prst="roundRect">
            <a:avLst>
              <a:gd name="adj" fmla="val 3750"/>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33"/>
          <p:cNvSpPr/>
          <p:nvPr/>
        </p:nvSpPr>
        <p:spPr>
          <a:xfrm>
            <a:off x="768096" y="2971800"/>
            <a:ext cx="2203704" cy="77724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Data with data</a:t>
            </a:r>
            <a:endParaRPr sz="1600" b="0" i="0" u="none" strike="noStrike" cap="none">
              <a:solidFill>
                <a:schemeClr val="dk1"/>
              </a:solidFill>
              <a:latin typeface="Calibri"/>
              <a:ea typeface="Calibri"/>
              <a:cs typeface="Calibri"/>
              <a:sym typeface="Calibri"/>
            </a:endParaRPr>
          </a:p>
        </p:txBody>
      </p:sp>
      <p:sp>
        <p:nvSpPr>
          <p:cNvPr id="789" name="Google Shape;789;p33"/>
          <p:cNvSpPr/>
          <p:nvPr/>
        </p:nvSpPr>
        <p:spPr>
          <a:xfrm>
            <a:off x="768096" y="3794760"/>
            <a:ext cx="2203704" cy="100584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1E2A44"/>
              </a:buClr>
              <a:buSzPts val="1300"/>
              <a:buFont typeface="Calibri"/>
              <a:buNone/>
            </a:pPr>
            <a:r>
              <a:rPr lang="en-US" sz="1300" b="0" i="0" u="none" strike="noStrike" cap="none">
                <a:solidFill>
                  <a:srgbClr val="1E2A44"/>
                </a:solidFill>
                <a:latin typeface="Calibri"/>
                <a:ea typeface="Calibri"/>
                <a:cs typeface="Calibri"/>
                <a:sym typeface="Calibri"/>
              </a:rPr>
              <a:t>Compare incidents to see what they share and where they differ</a:t>
            </a:r>
            <a:endParaRPr sz="1300" b="0" i="0" u="none" strike="noStrike" cap="none">
              <a:solidFill>
                <a:schemeClr val="dk1"/>
              </a:solidFill>
              <a:latin typeface="Calibri"/>
              <a:ea typeface="Calibri"/>
              <a:cs typeface="Calibri"/>
              <a:sym typeface="Calibri"/>
            </a:endParaRPr>
          </a:p>
        </p:txBody>
      </p:sp>
      <p:sp>
        <p:nvSpPr>
          <p:cNvPr id="790" name="Google Shape;790;p33"/>
          <p:cNvSpPr/>
          <p:nvPr/>
        </p:nvSpPr>
        <p:spPr>
          <a:xfrm>
            <a:off x="3127248" y="3566160"/>
            <a:ext cx="201168"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1800"/>
              <a:buFont typeface="Calibri"/>
              <a:buNone/>
            </a:pPr>
            <a:r>
              <a:rPr lang="en-US" sz="1800" b="1" i="0" u="none" strike="noStrike" cap="none">
                <a:solidFill>
                  <a:srgbClr val="C9A24B"/>
                </a:solidFill>
                <a:latin typeface="Calibri"/>
                <a:ea typeface="Calibri"/>
                <a:cs typeface="Calibri"/>
                <a:sym typeface="Calibri"/>
              </a:rPr>
              <a:t>→</a:t>
            </a:r>
            <a:endParaRPr sz="1800" b="0" i="0" u="none" strike="noStrike" cap="none">
              <a:solidFill>
                <a:schemeClr val="dk1"/>
              </a:solidFill>
              <a:latin typeface="Calibri"/>
              <a:ea typeface="Calibri"/>
              <a:cs typeface="Calibri"/>
              <a:sym typeface="Calibri"/>
            </a:endParaRPr>
          </a:p>
        </p:txBody>
      </p:sp>
      <p:sp>
        <p:nvSpPr>
          <p:cNvPr id="791" name="Google Shape;791;p33"/>
          <p:cNvSpPr/>
          <p:nvPr/>
        </p:nvSpPr>
        <p:spPr>
          <a:xfrm>
            <a:off x="3319272" y="2743200"/>
            <a:ext cx="2606040" cy="2194560"/>
          </a:xfrm>
          <a:prstGeom prst="roundRect">
            <a:avLst>
              <a:gd name="adj" fmla="val 3750"/>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33"/>
          <p:cNvSpPr/>
          <p:nvPr/>
        </p:nvSpPr>
        <p:spPr>
          <a:xfrm>
            <a:off x="3520440" y="2971800"/>
            <a:ext cx="2203704" cy="77724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FFFFFF"/>
              </a:buClr>
              <a:buSzPts val="1600"/>
              <a:buFont typeface="Cambria"/>
              <a:buNone/>
            </a:pPr>
            <a:r>
              <a:rPr lang="en-US" sz="1600" b="1" i="0" u="none" strike="noStrike" cap="none">
                <a:solidFill>
                  <a:srgbClr val="FFFFFF"/>
                </a:solidFill>
                <a:latin typeface="Cambria"/>
                <a:ea typeface="Cambria"/>
                <a:cs typeface="Cambria"/>
                <a:sym typeface="Cambria"/>
              </a:rPr>
              <a:t>Data with code</a:t>
            </a:r>
            <a:endParaRPr sz="1600" b="0" i="0" u="none" strike="noStrike" cap="none">
              <a:solidFill>
                <a:schemeClr val="dk1"/>
              </a:solidFill>
              <a:latin typeface="Calibri"/>
              <a:ea typeface="Calibri"/>
              <a:cs typeface="Calibri"/>
              <a:sym typeface="Calibri"/>
            </a:endParaRPr>
          </a:p>
        </p:txBody>
      </p:sp>
      <p:sp>
        <p:nvSpPr>
          <p:cNvPr id="793" name="Google Shape;793;p33"/>
          <p:cNvSpPr/>
          <p:nvPr/>
        </p:nvSpPr>
        <p:spPr>
          <a:xfrm>
            <a:off x="3520440" y="3794760"/>
            <a:ext cx="2203704" cy="100584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C8D2E4"/>
              </a:buClr>
              <a:buSzPts val="1300"/>
              <a:buFont typeface="Calibri"/>
              <a:buNone/>
            </a:pPr>
            <a:r>
              <a:rPr lang="en-US" sz="1300" b="0" i="0" u="none" strike="noStrike" cap="none">
                <a:solidFill>
                  <a:srgbClr val="C8D2E4"/>
                </a:solidFill>
                <a:latin typeface="Calibri"/>
                <a:ea typeface="Calibri"/>
                <a:cs typeface="Calibri"/>
                <a:sym typeface="Calibri"/>
              </a:rPr>
              <a:t>Test whether a code still fits each new instance</a:t>
            </a:r>
            <a:endParaRPr sz="1300" b="0" i="0" u="none" strike="noStrike" cap="none">
              <a:solidFill>
                <a:schemeClr val="dk1"/>
              </a:solidFill>
              <a:latin typeface="Calibri"/>
              <a:ea typeface="Calibri"/>
              <a:cs typeface="Calibri"/>
              <a:sym typeface="Calibri"/>
            </a:endParaRPr>
          </a:p>
        </p:txBody>
      </p:sp>
      <p:sp>
        <p:nvSpPr>
          <p:cNvPr id="794" name="Google Shape;794;p33"/>
          <p:cNvSpPr/>
          <p:nvPr/>
        </p:nvSpPr>
        <p:spPr>
          <a:xfrm>
            <a:off x="5879592" y="3566160"/>
            <a:ext cx="201168"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1800"/>
              <a:buFont typeface="Calibri"/>
              <a:buNone/>
            </a:pPr>
            <a:r>
              <a:rPr lang="en-US" sz="1800" b="1" i="0" u="none" strike="noStrike" cap="none">
                <a:solidFill>
                  <a:srgbClr val="C9A24B"/>
                </a:solidFill>
                <a:latin typeface="Calibri"/>
                <a:ea typeface="Calibri"/>
                <a:cs typeface="Calibri"/>
                <a:sym typeface="Calibri"/>
              </a:rPr>
              <a:t>→</a:t>
            </a:r>
            <a:endParaRPr sz="1800" b="0" i="0" u="none" strike="noStrike" cap="none">
              <a:solidFill>
                <a:schemeClr val="dk1"/>
              </a:solidFill>
              <a:latin typeface="Calibri"/>
              <a:ea typeface="Calibri"/>
              <a:cs typeface="Calibri"/>
              <a:sym typeface="Calibri"/>
            </a:endParaRPr>
          </a:p>
        </p:txBody>
      </p:sp>
      <p:sp>
        <p:nvSpPr>
          <p:cNvPr id="795" name="Google Shape;795;p33"/>
          <p:cNvSpPr/>
          <p:nvPr/>
        </p:nvSpPr>
        <p:spPr>
          <a:xfrm>
            <a:off x="6071616" y="2743200"/>
            <a:ext cx="2606040" cy="2194560"/>
          </a:xfrm>
          <a:prstGeom prst="roundRect">
            <a:avLst>
              <a:gd name="adj" fmla="val 3750"/>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33"/>
          <p:cNvSpPr/>
          <p:nvPr/>
        </p:nvSpPr>
        <p:spPr>
          <a:xfrm>
            <a:off x="6272784" y="2971800"/>
            <a:ext cx="2203704" cy="77724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Code with category</a:t>
            </a:r>
            <a:endParaRPr sz="1600" b="0" i="0" u="none" strike="noStrike" cap="none">
              <a:solidFill>
                <a:schemeClr val="dk1"/>
              </a:solidFill>
              <a:latin typeface="Calibri"/>
              <a:ea typeface="Calibri"/>
              <a:cs typeface="Calibri"/>
              <a:sym typeface="Calibri"/>
            </a:endParaRPr>
          </a:p>
        </p:txBody>
      </p:sp>
      <p:sp>
        <p:nvSpPr>
          <p:cNvPr id="797" name="Google Shape;797;p33"/>
          <p:cNvSpPr/>
          <p:nvPr/>
        </p:nvSpPr>
        <p:spPr>
          <a:xfrm>
            <a:off x="6272784" y="3794760"/>
            <a:ext cx="2203704" cy="100584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1E2A44"/>
              </a:buClr>
              <a:buSzPts val="1300"/>
              <a:buFont typeface="Calibri"/>
              <a:buNone/>
            </a:pPr>
            <a:r>
              <a:rPr lang="en-US" sz="1300" b="0" i="0" u="none" strike="noStrike" cap="none">
                <a:solidFill>
                  <a:srgbClr val="1E2A44"/>
                </a:solidFill>
                <a:latin typeface="Calibri"/>
                <a:ea typeface="Calibri"/>
                <a:cs typeface="Calibri"/>
                <a:sym typeface="Calibri"/>
              </a:rPr>
              <a:t>Cluster codes into categories with clear properties</a:t>
            </a:r>
            <a:endParaRPr sz="1300" b="0" i="0" u="none" strike="noStrike" cap="none">
              <a:solidFill>
                <a:schemeClr val="dk1"/>
              </a:solidFill>
              <a:latin typeface="Calibri"/>
              <a:ea typeface="Calibri"/>
              <a:cs typeface="Calibri"/>
              <a:sym typeface="Calibri"/>
            </a:endParaRPr>
          </a:p>
        </p:txBody>
      </p:sp>
      <p:sp>
        <p:nvSpPr>
          <p:cNvPr id="798" name="Google Shape;798;p33"/>
          <p:cNvSpPr/>
          <p:nvPr/>
        </p:nvSpPr>
        <p:spPr>
          <a:xfrm>
            <a:off x="8631936" y="3566160"/>
            <a:ext cx="201168"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4B"/>
              </a:buClr>
              <a:buSzPts val="1800"/>
              <a:buFont typeface="Calibri"/>
              <a:buNone/>
            </a:pPr>
            <a:r>
              <a:rPr lang="en-US" sz="1800" b="1" i="0" u="none" strike="noStrike" cap="none">
                <a:solidFill>
                  <a:srgbClr val="C9A24B"/>
                </a:solidFill>
                <a:latin typeface="Calibri"/>
                <a:ea typeface="Calibri"/>
                <a:cs typeface="Calibri"/>
                <a:sym typeface="Calibri"/>
              </a:rPr>
              <a:t>→</a:t>
            </a:r>
            <a:endParaRPr sz="1800" b="0" i="0" u="none" strike="noStrike" cap="none">
              <a:solidFill>
                <a:schemeClr val="dk1"/>
              </a:solidFill>
              <a:latin typeface="Calibri"/>
              <a:ea typeface="Calibri"/>
              <a:cs typeface="Calibri"/>
              <a:sym typeface="Calibri"/>
            </a:endParaRPr>
          </a:p>
        </p:txBody>
      </p:sp>
      <p:sp>
        <p:nvSpPr>
          <p:cNvPr id="799" name="Google Shape;799;p33"/>
          <p:cNvSpPr/>
          <p:nvPr/>
        </p:nvSpPr>
        <p:spPr>
          <a:xfrm>
            <a:off x="8823960" y="2743200"/>
            <a:ext cx="2606040" cy="2194560"/>
          </a:xfrm>
          <a:prstGeom prst="roundRect">
            <a:avLst>
              <a:gd name="adj" fmla="val 3750"/>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33"/>
          <p:cNvSpPr/>
          <p:nvPr/>
        </p:nvSpPr>
        <p:spPr>
          <a:xfrm>
            <a:off x="9025128" y="2971800"/>
            <a:ext cx="2203704" cy="77724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FFFFFF"/>
              </a:buClr>
              <a:buSzPts val="1600"/>
              <a:buFont typeface="Cambria"/>
              <a:buNone/>
            </a:pPr>
            <a:r>
              <a:rPr lang="en-US" sz="1600" b="1" i="0" u="none" strike="noStrike" cap="none">
                <a:solidFill>
                  <a:srgbClr val="FFFFFF"/>
                </a:solidFill>
                <a:latin typeface="Cambria"/>
                <a:ea typeface="Cambria"/>
                <a:cs typeface="Cambria"/>
                <a:sym typeface="Cambria"/>
              </a:rPr>
              <a:t>Category with category</a:t>
            </a:r>
            <a:endParaRPr sz="1600" b="0" i="0" u="none" strike="noStrike" cap="none">
              <a:solidFill>
                <a:schemeClr val="dk1"/>
              </a:solidFill>
              <a:latin typeface="Calibri"/>
              <a:ea typeface="Calibri"/>
              <a:cs typeface="Calibri"/>
              <a:sym typeface="Calibri"/>
            </a:endParaRPr>
          </a:p>
        </p:txBody>
      </p:sp>
      <p:sp>
        <p:nvSpPr>
          <p:cNvPr id="801" name="Google Shape;801;p33"/>
          <p:cNvSpPr/>
          <p:nvPr/>
        </p:nvSpPr>
        <p:spPr>
          <a:xfrm>
            <a:off x="9025128" y="3794760"/>
            <a:ext cx="2203704" cy="100584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C8D2E4"/>
              </a:buClr>
              <a:buSzPts val="1300"/>
              <a:buFont typeface="Calibri"/>
              <a:buNone/>
            </a:pPr>
            <a:r>
              <a:rPr lang="en-US" sz="1300" b="0" i="0" u="none" strike="noStrike" cap="none">
                <a:solidFill>
                  <a:srgbClr val="C8D2E4"/>
                </a:solidFill>
                <a:latin typeface="Calibri"/>
                <a:ea typeface="Calibri"/>
                <a:cs typeface="Calibri"/>
                <a:sym typeface="Calibri"/>
              </a:rPr>
              <a:t>Relate categories to one another to build the theory</a:t>
            </a:r>
            <a:endParaRPr sz="1300" b="0" i="0" u="none" strike="noStrike" cap="none">
              <a:solidFill>
                <a:schemeClr val="dk1"/>
              </a:solidFill>
              <a:latin typeface="Calibri"/>
              <a:ea typeface="Calibri"/>
              <a:cs typeface="Calibri"/>
              <a:sym typeface="Calibri"/>
            </a:endParaRPr>
          </a:p>
        </p:txBody>
      </p:sp>
      <p:sp>
        <p:nvSpPr>
          <p:cNvPr id="802" name="Google Shape;802;p33"/>
          <p:cNvSpPr/>
          <p:nvPr/>
        </p:nvSpPr>
        <p:spPr>
          <a:xfrm>
            <a:off x="640080" y="5212080"/>
            <a:ext cx="10927080" cy="5486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607085"/>
              </a:buClr>
              <a:buSzPts val="1500"/>
              <a:buFont typeface="Calibri"/>
              <a:buNone/>
            </a:pPr>
            <a:r>
              <a:rPr lang="en-US" sz="1500" b="0" i="1" u="none" strike="noStrike" cap="none">
                <a:solidFill>
                  <a:srgbClr val="607085"/>
                </a:solidFill>
                <a:latin typeface="Calibri"/>
                <a:ea typeface="Calibri"/>
                <a:cs typeface="Calibri"/>
                <a:sym typeface="Calibri"/>
              </a:rPr>
              <a:t>Comparison continues until categories are saturated, when fresh data adds no new properties.</a:t>
            </a:r>
            <a:endParaRPr sz="1500" b="0" i="0" u="none" strike="noStrike" cap="none">
              <a:solidFill>
                <a:schemeClr val="dk1"/>
              </a:solidFill>
              <a:latin typeface="Calibri"/>
              <a:ea typeface="Calibri"/>
              <a:cs typeface="Calibri"/>
              <a:sym typeface="Calibri"/>
            </a:endParaRPr>
          </a:p>
        </p:txBody>
      </p:sp>
      <p:sp>
        <p:nvSpPr>
          <p:cNvPr id="803" name="Google Shape;803;p33"/>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804" name="Google Shape;804;p33"/>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30</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09"/>
        <p:cNvGrpSpPr/>
        <p:nvPr/>
      </p:nvGrpSpPr>
      <p:grpSpPr>
        <a:xfrm>
          <a:off x="0" y="0"/>
          <a:ext cx="0" cy="0"/>
          <a:chOff x="0" y="0"/>
          <a:chExt cx="0" cy="0"/>
        </a:xfrm>
      </p:grpSpPr>
      <p:sp>
        <p:nvSpPr>
          <p:cNvPr id="810" name="Google Shape;810;p34"/>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34"/>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WHAT MAKES THE SAMPLING DISTINCTIVE</a:t>
            </a:r>
            <a:endParaRPr sz="1400" b="0" i="0" u="none" strike="noStrike" cap="none">
              <a:solidFill>
                <a:schemeClr val="dk1"/>
              </a:solidFill>
              <a:latin typeface="Calibri"/>
              <a:ea typeface="Calibri"/>
              <a:cs typeface="Calibri"/>
              <a:sym typeface="Calibri"/>
            </a:endParaRPr>
          </a:p>
        </p:txBody>
      </p:sp>
      <p:sp>
        <p:nvSpPr>
          <p:cNvPr id="812" name="Google Shape;812;p34"/>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Theoretical sampling and saturation</a:t>
            </a:r>
            <a:endParaRPr sz="3000" b="0" i="0" u="none" strike="noStrike" cap="none">
              <a:solidFill>
                <a:schemeClr val="dk1"/>
              </a:solidFill>
              <a:latin typeface="Calibri"/>
              <a:ea typeface="Calibri"/>
              <a:cs typeface="Calibri"/>
              <a:sym typeface="Calibri"/>
            </a:endParaRPr>
          </a:p>
        </p:txBody>
      </p:sp>
      <p:sp>
        <p:nvSpPr>
          <p:cNvPr id="813" name="Google Shape;813;p34"/>
          <p:cNvSpPr/>
          <p:nvPr/>
        </p:nvSpPr>
        <p:spPr>
          <a:xfrm>
            <a:off x="640080" y="1691640"/>
            <a:ext cx="5349240" cy="3931920"/>
          </a:xfrm>
          <a:prstGeom prst="roundRect">
            <a:avLst>
              <a:gd name="adj" fmla="val 209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34"/>
          <p:cNvSpPr/>
          <p:nvPr/>
        </p:nvSpPr>
        <p:spPr>
          <a:xfrm>
            <a:off x="1005840" y="1965960"/>
            <a:ext cx="461772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2000"/>
              <a:buFont typeface="Cambria"/>
              <a:buNone/>
            </a:pPr>
            <a:r>
              <a:rPr lang="en-US" sz="2000" b="1" i="0" u="none" strike="noStrike" cap="none">
                <a:solidFill>
                  <a:srgbClr val="16233D"/>
                </a:solidFill>
                <a:latin typeface="Cambria"/>
                <a:ea typeface="Cambria"/>
                <a:cs typeface="Cambria"/>
                <a:sym typeface="Cambria"/>
              </a:rPr>
              <a:t>Theoretical sampling</a:t>
            </a:r>
            <a:endParaRPr sz="2000" b="0" i="0" u="none" strike="noStrike" cap="none">
              <a:solidFill>
                <a:schemeClr val="dk1"/>
              </a:solidFill>
              <a:latin typeface="Calibri"/>
              <a:ea typeface="Calibri"/>
              <a:cs typeface="Calibri"/>
              <a:sym typeface="Calibri"/>
            </a:endParaRPr>
          </a:p>
        </p:txBody>
      </p:sp>
      <p:sp>
        <p:nvSpPr>
          <p:cNvPr id="815" name="Google Shape;815;p34"/>
          <p:cNvSpPr/>
          <p:nvPr/>
        </p:nvSpPr>
        <p:spPr>
          <a:xfrm>
            <a:off x="1005840" y="2606040"/>
            <a:ext cx="4617720" cy="28346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You do not fix the sample in advance</a:t>
            </a:r>
            <a:endParaRPr sz="1550" b="0" i="0" u="none" strike="noStrike" cap="none">
              <a:solidFill>
                <a:schemeClr val="dk1"/>
              </a:solidFill>
              <a:latin typeface="Calibri"/>
              <a:ea typeface="Calibri"/>
              <a:cs typeface="Calibri"/>
              <a:sym typeface="Calibri"/>
            </a:endParaRPr>
          </a:p>
          <a:p>
            <a:pPr marL="203200" marR="0" lvl="0" indent="-203200" algn="l" rtl="0">
              <a:spcBef>
                <a:spcPts val="12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Emerging concepts decide who or what to study next</a:t>
            </a:r>
            <a:endParaRPr sz="1550" b="0" i="0" u="none" strike="noStrike" cap="none">
              <a:solidFill>
                <a:schemeClr val="dk1"/>
              </a:solidFill>
              <a:latin typeface="Calibri"/>
              <a:ea typeface="Calibri"/>
              <a:cs typeface="Calibri"/>
              <a:sym typeface="Calibri"/>
            </a:endParaRPr>
          </a:p>
          <a:p>
            <a:pPr marL="203200" marR="0" lvl="0" indent="-203200" algn="l" rtl="0">
              <a:spcBef>
                <a:spcPts val="12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You sample to develop and test categories, chasing gaps and counter instances</a:t>
            </a:r>
            <a:endParaRPr sz="1550" b="0" i="0" u="none" strike="noStrike" cap="none">
              <a:solidFill>
                <a:schemeClr val="dk1"/>
              </a:solidFill>
              <a:latin typeface="Calibri"/>
              <a:ea typeface="Calibri"/>
              <a:cs typeface="Calibri"/>
              <a:sym typeface="Calibri"/>
            </a:endParaRPr>
          </a:p>
          <a:p>
            <a:pPr marL="203200" marR="0" lvl="0" indent="-203200" algn="l" rtl="0">
              <a:spcBef>
                <a:spcPts val="12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Direction of data collection is led by the developing theory, not a recruitment table</a:t>
            </a:r>
            <a:endParaRPr sz="1550" b="0" i="0" u="none" strike="noStrike" cap="none">
              <a:solidFill>
                <a:schemeClr val="dk1"/>
              </a:solidFill>
              <a:latin typeface="Calibri"/>
              <a:ea typeface="Calibri"/>
              <a:cs typeface="Calibri"/>
              <a:sym typeface="Calibri"/>
            </a:endParaRPr>
          </a:p>
        </p:txBody>
      </p:sp>
      <p:sp>
        <p:nvSpPr>
          <p:cNvPr id="816" name="Google Shape;816;p34"/>
          <p:cNvSpPr/>
          <p:nvPr/>
        </p:nvSpPr>
        <p:spPr>
          <a:xfrm>
            <a:off x="6263640" y="1691640"/>
            <a:ext cx="5349240" cy="3931920"/>
          </a:xfrm>
          <a:prstGeom prst="roundRect">
            <a:avLst>
              <a:gd name="adj" fmla="val 2093"/>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34"/>
          <p:cNvSpPr/>
          <p:nvPr/>
        </p:nvSpPr>
        <p:spPr>
          <a:xfrm>
            <a:off x="6629400" y="1965960"/>
            <a:ext cx="461772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000"/>
              <a:buFont typeface="Cambria"/>
              <a:buNone/>
            </a:pPr>
            <a:r>
              <a:rPr lang="en-US" sz="2000" b="1" i="0" u="none" strike="noStrike" cap="none">
                <a:solidFill>
                  <a:srgbClr val="FFFFFF"/>
                </a:solidFill>
                <a:latin typeface="Cambria"/>
                <a:ea typeface="Cambria"/>
                <a:cs typeface="Cambria"/>
                <a:sym typeface="Cambria"/>
              </a:rPr>
              <a:t>Theoretical saturation</a:t>
            </a:r>
            <a:endParaRPr sz="2000" b="0" i="0" u="none" strike="noStrike" cap="none">
              <a:solidFill>
                <a:schemeClr val="dk1"/>
              </a:solidFill>
              <a:latin typeface="Calibri"/>
              <a:ea typeface="Calibri"/>
              <a:cs typeface="Calibri"/>
              <a:sym typeface="Calibri"/>
            </a:endParaRPr>
          </a:p>
        </p:txBody>
      </p:sp>
      <p:sp>
        <p:nvSpPr>
          <p:cNvPr id="818" name="Google Shape;818;p34"/>
          <p:cNvSpPr/>
          <p:nvPr/>
        </p:nvSpPr>
        <p:spPr>
          <a:xfrm>
            <a:off x="6629400" y="2606040"/>
            <a:ext cx="4617720" cy="28346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550"/>
              <a:buFont typeface="Calibri"/>
              <a:buChar char="•"/>
            </a:pPr>
            <a:r>
              <a:rPr lang="en-US" sz="1550" b="0" i="0" u="none" strike="noStrike" cap="none">
                <a:solidFill>
                  <a:srgbClr val="E6ECF6"/>
                </a:solidFill>
                <a:latin typeface="Calibri"/>
                <a:ea typeface="Calibri"/>
                <a:cs typeface="Calibri"/>
                <a:sym typeface="Calibri"/>
              </a:rPr>
              <a:t>The point at which new data yields no new properties of your categories</a:t>
            </a:r>
            <a:endParaRPr sz="1550" b="0" i="0" u="none" strike="noStrike" cap="none">
              <a:solidFill>
                <a:schemeClr val="dk1"/>
              </a:solidFill>
              <a:latin typeface="Calibri"/>
              <a:ea typeface="Calibri"/>
              <a:cs typeface="Calibri"/>
              <a:sym typeface="Calibri"/>
            </a:endParaRPr>
          </a:p>
          <a:p>
            <a:pPr marL="203200" marR="0" lvl="0" indent="-203200" algn="l" rtl="0">
              <a:spcBef>
                <a:spcPts val="1200"/>
              </a:spcBef>
              <a:spcAft>
                <a:spcPts val="0"/>
              </a:spcAft>
              <a:buClr>
                <a:srgbClr val="E6ECF6"/>
              </a:buClr>
              <a:buSzPts val="1550"/>
              <a:buFont typeface="Calibri"/>
              <a:buChar char="•"/>
            </a:pPr>
            <a:r>
              <a:rPr lang="en-US" sz="1550" b="0" i="0" u="none" strike="noStrike" cap="none">
                <a:solidFill>
                  <a:srgbClr val="E6ECF6"/>
                </a:solidFill>
                <a:latin typeface="Calibri"/>
                <a:ea typeface="Calibri"/>
                <a:cs typeface="Calibri"/>
                <a:sym typeface="Calibri"/>
              </a:rPr>
              <a:t>It is a property of categories, not a head count of interviews</a:t>
            </a:r>
            <a:endParaRPr sz="1550" b="0" i="0" u="none" strike="noStrike" cap="none">
              <a:solidFill>
                <a:schemeClr val="dk1"/>
              </a:solidFill>
              <a:latin typeface="Calibri"/>
              <a:ea typeface="Calibri"/>
              <a:cs typeface="Calibri"/>
              <a:sym typeface="Calibri"/>
            </a:endParaRPr>
          </a:p>
          <a:p>
            <a:pPr marL="203200" marR="0" lvl="0" indent="-203200" algn="l" rtl="0">
              <a:spcBef>
                <a:spcPts val="1200"/>
              </a:spcBef>
              <a:spcAft>
                <a:spcPts val="0"/>
              </a:spcAft>
              <a:buClr>
                <a:srgbClr val="E6ECF6"/>
              </a:buClr>
              <a:buSzPts val="1550"/>
              <a:buFont typeface="Calibri"/>
              <a:buChar char="•"/>
            </a:pPr>
            <a:r>
              <a:rPr lang="en-US" sz="1550" b="0" i="0" u="none" strike="noStrike" cap="none">
                <a:solidFill>
                  <a:srgbClr val="E6ECF6"/>
                </a:solidFill>
                <a:latin typeface="Calibri"/>
                <a:ea typeface="Calibri"/>
                <a:cs typeface="Calibri"/>
                <a:sym typeface="Calibri"/>
              </a:rPr>
              <a:t>Claiming saturation needs evidence, show the comparison ran dry</a:t>
            </a:r>
            <a:endParaRPr sz="1550" b="0" i="0" u="none" strike="noStrike" cap="none">
              <a:solidFill>
                <a:schemeClr val="dk1"/>
              </a:solidFill>
              <a:latin typeface="Calibri"/>
              <a:ea typeface="Calibri"/>
              <a:cs typeface="Calibri"/>
              <a:sym typeface="Calibri"/>
            </a:endParaRPr>
          </a:p>
          <a:p>
            <a:pPr marL="203200" marR="0" lvl="0" indent="-203200" algn="l" rtl="0">
              <a:spcBef>
                <a:spcPts val="1200"/>
              </a:spcBef>
              <a:spcAft>
                <a:spcPts val="0"/>
              </a:spcAft>
              <a:buClr>
                <a:srgbClr val="E6ECF6"/>
              </a:buClr>
              <a:buSzPts val="1550"/>
              <a:buFont typeface="Calibri"/>
              <a:buChar char="•"/>
            </a:pPr>
            <a:r>
              <a:rPr lang="en-US" sz="1550" b="0" i="0" u="none" strike="noStrike" cap="none">
                <a:solidFill>
                  <a:srgbClr val="E6ECF6"/>
                </a:solidFill>
                <a:latin typeface="Calibri"/>
                <a:ea typeface="Calibri"/>
                <a:cs typeface="Calibri"/>
                <a:sym typeface="Calibri"/>
              </a:rPr>
              <a:t>Often misused. Be precise about what saturated and how you knew</a:t>
            </a:r>
            <a:endParaRPr sz="1550" b="0" i="0" u="none" strike="noStrike" cap="none">
              <a:solidFill>
                <a:schemeClr val="dk1"/>
              </a:solidFill>
              <a:latin typeface="Calibri"/>
              <a:ea typeface="Calibri"/>
              <a:cs typeface="Calibri"/>
              <a:sym typeface="Calibri"/>
            </a:endParaRPr>
          </a:p>
        </p:txBody>
      </p:sp>
      <p:sp>
        <p:nvSpPr>
          <p:cNvPr id="819" name="Google Shape;819;p34"/>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820" name="Google Shape;820;p34"/>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31</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25"/>
        <p:cNvGrpSpPr/>
        <p:nvPr/>
      </p:nvGrpSpPr>
      <p:grpSpPr>
        <a:xfrm>
          <a:off x="0" y="0"/>
          <a:ext cx="0" cy="0"/>
          <a:chOff x="0" y="0"/>
          <a:chExt cx="0" cy="0"/>
        </a:xfrm>
      </p:grpSpPr>
      <p:sp>
        <p:nvSpPr>
          <p:cNvPr id="826" name="Google Shape;826;p35"/>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35"/>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STRAUSSIAN CODING</a:t>
            </a:r>
            <a:endParaRPr sz="1400" b="0" i="0" u="none" strike="noStrike" cap="none">
              <a:solidFill>
                <a:schemeClr val="dk1"/>
              </a:solidFill>
              <a:latin typeface="Calibri"/>
              <a:ea typeface="Calibri"/>
              <a:cs typeface="Calibri"/>
              <a:sym typeface="Calibri"/>
            </a:endParaRPr>
          </a:p>
        </p:txBody>
      </p:sp>
      <p:sp>
        <p:nvSpPr>
          <p:cNvPr id="828" name="Google Shape;828;p35"/>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The coding ladder, from data to theory</a:t>
            </a:r>
            <a:endParaRPr sz="3000" b="0" i="0" u="none" strike="noStrike" cap="none">
              <a:solidFill>
                <a:schemeClr val="dk1"/>
              </a:solidFill>
              <a:latin typeface="Calibri"/>
              <a:ea typeface="Calibri"/>
              <a:cs typeface="Calibri"/>
              <a:sym typeface="Calibri"/>
            </a:endParaRPr>
          </a:p>
        </p:txBody>
      </p:sp>
      <p:sp>
        <p:nvSpPr>
          <p:cNvPr id="829" name="Google Shape;829;p35"/>
          <p:cNvSpPr/>
          <p:nvPr/>
        </p:nvSpPr>
        <p:spPr>
          <a:xfrm>
            <a:off x="822960" y="1463040"/>
            <a:ext cx="10607040"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In the Strauss and Corbin tradition, coding moves up three named levels. Each abstracts further from the raw text toward an integrated account.</a:t>
            </a:r>
            <a:endParaRPr sz="2100" b="0" i="0" u="none" strike="noStrike" cap="none">
              <a:solidFill>
                <a:schemeClr val="dk1"/>
              </a:solidFill>
              <a:latin typeface="Calibri"/>
              <a:ea typeface="Calibri"/>
              <a:cs typeface="Calibri"/>
              <a:sym typeface="Calibri"/>
            </a:endParaRPr>
          </a:p>
        </p:txBody>
      </p:sp>
      <p:sp>
        <p:nvSpPr>
          <p:cNvPr id="830" name="Google Shape;830;p35"/>
          <p:cNvSpPr/>
          <p:nvPr/>
        </p:nvSpPr>
        <p:spPr>
          <a:xfrm>
            <a:off x="1097280" y="2331720"/>
            <a:ext cx="9966960" cy="914400"/>
          </a:xfrm>
          <a:prstGeom prst="roundRect">
            <a:avLst>
              <a:gd name="adj" fmla="val 9000"/>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35"/>
          <p:cNvSpPr/>
          <p:nvPr/>
        </p:nvSpPr>
        <p:spPr>
          <a:xfrm>
            <a:off x="1353312" y="2569464"/>
            <a:ext cx="502920" cy="50292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35"/>
          <p:cNvSpPr/>
          <p:nvPr/>
        </p:nvSpPr>
        <p:spPr>
          <a:xfrm>
            <a:off x="1353312" y="2569464"/>
            <a:ext cx="502920" cy="50292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1</a:t>
            </a:r>
            <a:endParaRPr sz="2100" b="0" i="0" u="none" strike="noStrike" cap="none">
              <a:solidFill>
                <a:schemeClr val="dk1"/>
              </a:solidFill>
              <a:latin typeface="Calibri"/>
              <a:ea typeface="Calibri"/>
              <a:cs typeface="Calibri"/>
              <a:sym typeface="Calibri"/>
            </a:endParaRPr>
          </a:p>
        </p:txBody>
      </p:sp>
      <p:sp>
        <p:nvSpPr>
          <p:cNvPr id="833" name="Google Shape;833;p35"/>
          <p:cNvSpPr/>
          <p:nvPr/>
        </p:nvSpPr>
        <p:spPr>
          <a:xfrm>
            <a:off x="2057400" y="2331720"/>
            <a:ext cx="2926080" cy="914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Open coding</a:t>
            </a:r>
            <a:endParaRPr sz="1800" b="0" i="0" u="none" strike="noStrike" cap="none">
              <a:solidFill>
                <a:schemeClr val="dk1"/>
              </a:solidFill>
              <a:latin typeface="Calibri"/>
              <a:ea typeface="Calibri"/>
              <a:cs typeface="Calibri"/>
              <a:sym typeface="Calibri"/>
            </a:endParaRPr>
          </a:p>
        </p:txBody>
      </p:sp>
      <p:sp>
        <p:nvSpPr>
          <p:cNvPr id="834" name="Google Shape;834;p35"/>
          <p:cNvSpPr/>
          <p:nvPr/>
        </p:nvSpPr>
        <p:spPr>
          <a:xfrm>
            <a:off x="4937760" y="2331720"/>
            <a:ext cx="5852160" cy="914400"/>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Break data into discrete incidents and label them. Stay close, generate many provisional codes.</a:t>
            </a:r>
            <a:endParaRPr sz="1450" b="0" i="0" u="none" strike="noStrike" cap="none">
              <a:solidFill>
                <a:schemeClr val="dk1"/>
              </a:solidFill>
              <a:latin typeface="Calibri"/>
              <a:ea typeface="Calibri"/>
              <a:cs typeface="Calibri"/>
              <a:sym typeface="Calibri"/>
            </a:endParaRPr>
          </a:p>
        </p:txBody>
      </p:sp>
      <p:sp>
        <p:nvSpPr>
          <p:cNvPr id="835" name="Google Shape;835;p35"/>
          <p:cNvSpPr/>
          <p:nvPr/>
        </p:nvSpPr>
        <p:spPr>
          <a:xfrm>
            <a:off x="1920240" y="3410712"/>
            <a:ext cx="9144000" cy="914400"/>
          </a:xfrm>
          <a:prstGeom prst="roundRect">
            <a:avLst>
              <a:gd name="adj" fmla="val 9000"/>
            </a:avLst>
          </a:prstGeom>
          <a:solidFill>
            <a:srgbClr val="FBF5E9"/>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35"/>
          <p:cNvSpPr/>
          <p:nvPr/>
        </p:nvSpPr>
        <p:spPr>
          <a:xfrm>
            <a:off x="2176272" y="3648456"/>
            <a:ext cx="502920" cy="50292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35"/>
          <p:cNvSpPr/>
          <p:nvPr/>
        </p:nvSpPr>
        <p:spPr>
          <a:xfrm>
            <a:off x="2176272" y="3648456"/>
            <a:ext cx="502920" cy="50292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2</a:t>
            </a:r>
            <a:endParaRPr sz="2100" b="0" i="0" u="none" strike="noStrike" cap="none">
              <a:solidFill>
                <a:schemeClr val="dk1"/>
              </a:solidFill>
              <a:latin typeface="Calibri"/>
              <a:ea typeface="Calibri"/>
              <a:cs typeface="Calibri"/>
              <a:sym typeface="Calibri"/>
            </a:endParaRPr>
          </a:p>
        </p:txBody>
      </p:sp>
      <p:sp>
        <p:nvSpPr>
          <p:cNvPr id="838" name="Google Shape;838;p35"/>
          <p:cNvSpPr/>
          <p:nvPr/>
        </p:nvSpPr>
        <p:spPr>
          <a:xfrm>
            <a:off x="2880360" y="3410712"/>
            <a:ext cx="2926080" cy="914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Axial coding</a:t>
            </a:r>
            <a:endParaRPr sz="1800" b="0" i="0" u="none" strike="noStrike" cap="none">
              <a:solidFill>
                <a:schemeClr val="dk1"/>
              </a:solidFill>
              <a:latin typeface="Calibri"/>
              <a:ea typeface="Calibri"/>
              <a:cs typeface="Calibri"/>
              <a:sym typeface="Calibri"/>
            </a:endParaRPr>
          </a:p>
        </p:txBody>
      </p:sp>
      <p:sp>
        <p:nvSpPr>
          <p:cNvPr id="839" name="Google Shape;839;p35"/>
          <p:cNvSpPr/>
          <p:nvPr/>
        </p:nvSpPr>
        <p:spPr>
          <a:xfrm>
            <a:off x="5760720" y="3410712"/>
            <a:ext cx="5029200" cy="914400"/>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Reassemble. Relate categories to subcategories around conditions, actions and consequences.</a:t>
            </a:r>
            <a:endParaRPr sz="1450" b="0" i="0" u="none" strike="noStrike" cap="none">
              <a:solidFill>
                <a:schemeClr val="dk1"/>
              </a:solidFill>
              <a:latin typeface="Calibri"/>
              <a:ea typeface="Calibri"/>
              <a:cs typeface="Calibri"/>
              <a:sym typeface="Calibri"/>
            </a:endParaRPr>
          </a:p>
        </p:txBody>
      </p:sp>
      <p:sp>
        <p:nvSpPr>
          <p:cNvPr id="840" name="Google Shape;840;p35"/>
          <p:cNvSpPr/>
          <p:nvPr/>
        </p:nvSpPr>
        <p:spPr>
          <a:xfrm>
            <a:off x="2743200" y="4489704"/>
            <a:ext cx="8321040" cy="914400"/>
          </a:xfrm>
          <a:prstGeom prst="roundRect">
            <a:avLst>
              <a:gd name="adj" fmla="val 9000"/>
            </a:avLst>
          </a:prstGeom>
          <a:solidFill>
            <a:srgbClr val="16233D"/>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35"/>
          <p:cNvSpPr/>
          <p:nvPr/>
        </p:nvSpPr>
        <p:spPr>
          <a:xfrm>
            <a:off x="2999232" y="4727448"/>
            <a:ext cx="502920" cy="50292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35"/>
          <p:cNvSpPr/>
          <p:nvPr/>
        </p:nvSpPr>
        <p:spPr>
          <a:xfrm>
            <a:off x="2999232" y="4727448"/>
            <a:ext cx="502920" cy="50292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3</a:t>
            </a:r>
            <a:endParaRPr sz="2100" b="0" i="0" u="none" strike="noStrike" cap="none">
              <a:solidFill>
                <a:schemeClr val="dk1"/>
              </a:solidFill>
              <a:latin typeface="Calibri"/>
              <a:ea typeface="Calibri"/>
              <a:cs typeface="Calibri"/>
              <a:sym typeface="Calibri"/>
            </a:endParaRPr>
          </a:p>
        </p:txBody>
      </p:sp>
      <p:sp>
        <p:nvSpPr>
          <p:cNvPr id="843" name="Google Shape;843;p35"/>
          <p:cNvSpPr/>
          <p:nvPr/>
        </p:nvSpPr>
        <p:spPr>
          <a:xfrm>
            <a:off x="3703320" y="4489704"/>
            <a:ext cx="2926080" cy="914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800"/>
              <a:buFont typeface="Cambria"/>
              <a:buNone/>
            </a:pPr>
            <a:r>
              <a:rPr lang="en-US" sz="1800" b="1" i="0" u="none" strike="noStrike" cap="none">
                <a:solidFill>
                  <a:srgbClr val="FFFFFF"/>
                </a:solidFill>
                <a:latin typeface="Cambria"/>
                <a:ea typeface="Cambria"/>
                <a:cs typeface="Cambria"/>
                <a:sym typeface="Cambria"/>
              </a:rPr>
              <a:t>Selective coding</a:t>
            </a:r>
            <a:endParaRPr sz="1800" b="0" i="0" u="none" strike="noStrike" cap="none">
              <a:solidFill>
                <a:schemeClr val="dk1"/>
              </a:solidFill>
              <a:latin typeface="Calibri"/>
              <a:ea typeface="Calibri"/>
              <a:cs typeface="Calibri"/>
              <a:sym typeface="Calibri"/>
            </a:endParaRPr>
          </a:p>
        </p:txBody>
      </p:sp>
      <p:sp>
        <p:nvSpPr>
          <p:cNvPr id="844" name="Google Shape;844;p35"/>
          <p:cNvSpPr/>
          <p:nvPr/>
        </p:nvSpPr>
        <p:spPr>
          <a:xfrm>
            <a:off x="6583680" y="4489704"/>
            <a:ext cx="4206240" cy="914400"/>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C8D2E4"/>
              </a:buClr>
              <a:buSzPts val="1450"/>
              <a:buFont typeface="Calibri"/>
              <a:buNone/>
            </a:pPr>
            <a:r>
              <a:rPr lang="en-US" sz="1450" b="0" i="0" u="none" strike="noStrike" cap="none">
                <a:solidFill>
                  <a:srgbClr val="C8D2E4"/>
                </a:solidFill>
                <a:latin typeface="Calibri"/>
                <a:ea typeface="Calibri"/>
                <a:cs typeface="Calibri"/>
                <a:sym typeface="Calibri"/>
              </a:rPr>
              <a:t>Integrate around a core category that ties the analysis into one explanatory story.</a:t>
            </a:r>
            <a:endParaRPr sz="1450" b="0" i="0" u="none" strike="noStrike" cap="none">
              <a:solidFill>
                <a:schemeClr val="dk1"/>
              </a:solidFill>
              <a:latin typeface="Calibri"/>
              <a:ea typeface="Calibri"/>
              <a:cs typeface="Calibri"/>
              <a:sym typeface="Calibri"/>
            </a:endParaRPr>
          </a:p>
        </p:txBody>
      </p:sp>
      <p:sp>
        <p:nvSpPr>
          <p:cNvPr id="845" name="Google Shape;845;p35"/>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846" name="Google Shape;846;p35"/>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32</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51"/>
        <p:cNvGrpSpPr/>
        <p:nvPr/>
      </p:nvGrpSpPr>
      <p:grpSpPr>
        <a:xfrm>
          <a:off x="0" y="0"/>
          <a:ext cx="0" cy="0"/>
          <a:chOff x="0" y="0"/>
          <a:chExt cx="0" cy="0"/>
        </a:xfrm>
      </p:grpSpPr>
      <p:sp>
        <p:nvSpPr>
          <p:cNvPr id="852" name="Google Shape;852;p36"/>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36"/>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CHARMAZ</a:t>
            </a:r>
            <a:endParaRPr sz="1400" b="0" i="0" u="none" strike="noStrike" cap="none">
              <a:solidFill>
                <a:schemeClr val="dk1"/>
              </a:solidFill>
              <a:latin typeface="Calibri"/>
              <a:ea typeface="Calibri"/>
              <a:cs typeface="Calibri"/>
              <a:sym typeface="Calibri"/>
            </a:endParaRPr>
          </a:p>
        </p:txBody>
      </p:sp>
      <p:sp>
        <p:nvSpPr>
          <p:cNvPr id="854" name="Google Shape;854;p36"/>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Constructivist grounded theory coding</a:t>
            </a:r>
            <a:endParaRPr sz="3000" b="0" i="0" u="none" strike="noStrike" cap="none">
              <a:solidFill>
                <a:schemeClr val="dk1"/>
              </a:solidFill>
              <a:latin typeface="Calibri"/>
              <a:ea typeface="Calibri"/>
              <a:cs typeface="Calibri"/>
              <a:sym typeface="Calibri"/>
            </a:endParaRPr>
          </a:p>
        </p:txBody>
      </p:sp>
      <p:sp>
        <p:nvSpPr>
          <p:cNvPr id="855" name="Google Shape;855;p36"/>
          <p:cNvSpPr/>
          <p:nvPr/>
        </p:nvSpPr>
        <p:spPr>
          <a:xfrm>
            <a:off x="822960" y="1463040"/>
            <a:ext cx="10607040" cy="82296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Charmaz keeps the engine but changes the spirit. Coding stays close to action, often using gerunds, and the analyst is visibly part of the meaning made.</a:t>
            </a:r>
            <a:endParaRPr sz="2100" b="0" i="0" u="none" strike="noStrike" cap="none">
              <a:solidFill>
                <a:schemeClr val="dk1"/>
              </a:solidFill>
              <a:latin typeface="Calibri"/>
              <a:ea typeface="Calibri"/>
              <a:cs typeface="Calibri"/>
              <a:sym typeface="Calibri"/>
            </a:endParaRPr>
          </a:p>
        </p:txBody>
      </p:sp>
      <p:sp>
        <p:nvSpPr>
          <p:cNvPr id="856" name="Google Shape;856;p36"/>
          <p:cNvSpPr/>
          <p:nvPr/>
        </p:nvSpPr>
        <p:spPr>
          <a:xfrm>
            <a:off x="640080" y="2743200"/>
            <a:ext cx="3520440" cy="2834640"/>
          </a:xfrm>
          <a:prstGeom prst="roundRect">
            <a:avLst>
              <a:gd name="adj" fmla="val 290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36"/>
          <p:cNvSpPr/>
          <p:nvPr/>
        </p:nvSpPr>
        <p:spPr>
          <a:xfrm>
            <a:off x="914400" y="301752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36"/>
          <p:cNvSpPr/>
          <p:nvPr/>
        </p:nvSpPr>
        <p:spPr>
          <a:xfrm>
            <a:off x="914400" y="3017520"/>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1</a:t>
            </a:r>
            <a:endParaRPr sz="2100" b="0" i="0" u="none" strike="noStrike" cap="none">
              <a:solidFill>
                <a:schemeClr val="dk1"/>
              </a:solidFill>
              <a:latin typeface="Calibri"/>
              <a:ea typeface="Calibri"/>
              <a:cs typeface="Calibri"/>
              <a:sym typeface="Calibri"/>
            </a:endParaRPr>
          </a:p>
        </p:txBody>
      </p:sp>
      <p:sp>
        <p:nvSpPr>
          <p:cNvPr id="859" name="Google Shape;859;p36"/>
          <p:cNvSpPr/>
          <p:nvPr/>
        </p:nvSpPr>
        <p:spPr>
          <a:xfrm>
            <a:off x="914400" y="3657600"/>
            <a:ext cx="29718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Initial coding</a:t>
            </a:r>
            <a:endParaRPr sz="1700" b="0" i="0" u="none" strike="noStrike" cap="none">
              <a:solidFill>
                <a:schemeClr val="dk1"/>
              </a:solidFill>
              <a:latin typeface="Calibri"/>
              <a:ea typeface="Calibri"/>
              <a:cs typeface="Calibri"/>
              <a:sym typeface="Calibri"/>
            </a:endParaRPr>
          </a:p>
        </p:txBody>
      </p:sp>
      <p:sp>
        <p:nvSpPr>
          <p:cNvPr id="860" name="Google Shape;860;p36"/>
          <p:cNvSpPr/>
          <p:nvPr/>
        </p:nvSpPr>
        <p:spPr>
          <a:xfrm>
            <a:off x="914400" y="4160520"/>
            <a:ext cx="2971800" cy="128016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Line by line where useful. Code with gerunds to keep action and process in view, for example managing uncertainty.</a:t>
            </a:r>
            <a:endParaRPr sz="1450" b="0" i="0" u="none" strike="noStrike" cap="none">
              <a:solidFill>
                <a:schemeClr val="dk1"/>
              </a:solidFill>
              <a:latin typeface="Calibri"/>
              <a:ea typeface="Calibri"/>
              <a:cs typeface="Calibri"/>
              <a:sym typeface="Calibri"/>
            </a:endParaRPr>
          </a:p>
        </p:txBody>
      </p:sp>
      <p:sp>
        <p:nvSpPr>
          <p:cNvPr id="861" name="Google Shape;861;p36"/>
          <p:cNvSpPr/>
          <p:nvPr/>
        </p:nvSpPr>
        <p:spPr>
          <a:xfrm>
            <a:off x="4416552" y="2743200"/>
            <a:ext cx="3520440" cy="2834640"/>
          </a:xfrm>
          <a:prstGeom prst="roundRect">
            <a:avLst>
              <a:gd name="adj" fmla="val 2903"/>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36"/>
          <p:cNvSpPr/>
          <p:nvPr/>
        </p:nvSpPr>
        <p:spPr>
          <a:xfrm>
            <a:off x="4690872" y="301752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36"/>
          <p:cNvSpPr/>
          <p:nvPr/>
        </p:nvSpPr>
        <p:spPr>
          <a:xfrm>
            <a:off x="4690872" y="3017520"/>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2</a:t>
            </a:r>
            <a:endParaRPr sz="2100" b="0" i="0" u="none" strike="noStrike" cap="none">
              <a:solidFill>
                <a:schemeClr val="dk1"/>
              </a:solidFill>
              <a:latin typeface="Calibri"/>
              <a:ea typeface="Calibri"/>
              <a:cs typeface="Calibri"/>
              <a:sym typeface="Calibri"/>
            </a:endParaRPr>
          </a:p>
        </p:txBody>
      </p:sp>
      <p:sp>
        <p:nvSpPr>
          <p:cNvPr id="864" name="Google Shape;864;p36"/>
          <p:cNvSpPr/>
          <p:nvPr/>
        </p:nvSpPr>
        <p:spPr>
          <a:xfrm>
            <a:off x="4690872" y="3657600"/>
            <a:ext cx="29718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700"/>
              <a:buFont typeface="Cambria"/>
              <a:buNone/>
            </a:pPr>
            <a:r>
              <a:rPr lang="en-US" sz="1700" b="1" i="0" u="none" strike="noStrike" cap="none">
                <a:solidFill>
                  <a:srgbClr val="FFFFFF"/>
                </a:solidFill>
                <a:latin typeface="Cambria"/>
                <a:ea typeface="Cambria"/>
                <a:cs typeface="Cambria"/>
                <a:sym typeface="Cambria"/>
              </a:rPr>
              <a:t>Focused coding</a:t>
            </a:r>
            <a:endParaRPr sz="1700" b="0" i="0" u="none" strike="noStrike" cap="none">
              <a:solidFill>
                <a:schemeClr val="dk1"/>
              </a:solidFill>
              <a:latin typeface="Calibri"/>
              <a:ea typeface="Calibri"/>
              <a:cs typeface="Calibri"/>
              <a:sym typeface="Calibri"/>
            </a:endParaRPr>
          </a:p>
        </p:txBody>
      </p:sp>
      <p:sp>
        <p:nvSpPr>
          <p:cNvPr id="865" name="Google Shape;865;p36"/>
          <p:cNvSpPr/>
          <p:nvPr/>
        </p:nvSpPr>
        <p:spPr>
          <a:xfrm>
            <a:off x="4690872" y="4160520"/>
            <a:ext cx="2971800" cy="128016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C8D2E4"/>
              </a:buClr>
              <a:buSzPts val="1450"/>
              <a:buFont typeface="Calibri"/>
              <a:buNone/>
            </a:pPr>
            <a:r>
              <a:rPr lang="en-US" sz="1450" b="0" i="0" u="none" strike="noStrike" cap="none">
                <a:solidFill>
                  <a:srgbClr val="C8D2E4"/>
                </a:solidFill>
                <a:latin typeface="Calibri"/>
                <a:ea typeface="Calibri"/>
                <a:cs typeface="Calibri"/>
                <a:sym typeface="Calibri"/>
              </a:rPr>
              <a:t>Use the most telling or frequent initial codes to sift and synthesise larger amounts of data.</a:t>
            </a:r>
            <a:endParaRPr sz="1450" b="0" i="0" u="none" strike="noStrike" cap="none">
              <a:solidFill>
                <a:schemeClr val="dk1"/>
              </a:solidFill>
              <a:latin typeface="Calibri"/>
              <a:ea typeface="Calibri"/>
              <a:cs typeface="Calibri"/>
              <a:sym typeface="Calibri"/>
            </a:endParaRPr>
          </a:p>
        </p:txBody>
      </p:sp>
      <p:sp>
        <p:nvSpPr>
          <p:cNvPr id="866" name="Google Shape;866;p36"/>
          <p:cNvSpPr/>
          <p:nvPr/>
        </p:nvSpPr>
        <p:spPr>
          <a:xfrm>
            <a:off x="8193024" y="2743200"/>
            <a:ext cx="3520440" cy="2834640"/>
          </a:xfrm>
          <a:prstGeom prst="roundRect">
            <a:avLst>
              <a:gd name="adj" fmla="val 290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36"/>
          <p:cNvSpPr/>
          <p:nvPr/>
        </p:nvSpPr>
        <p:spPr>
          <a:xfrm>
            <a:off x="8467344" y="3017520"/>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36"/>
          <p:cNvSpPr/>
          <p:nvPr/>
        </p:nvSpPr>
        <p:spPr>
          <a:xfrm>
            <a:off x="8467344" y="3017520"/>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100"/>
              <a:buFont typeface="Cambria"/>
              <a:buNone/>
            </a:pPr>
            <a:r>
              <a:rPr lang="en-US" sz="2100" b="1" i="0" u="none" strike="noStrike" cap="none">
                <a:solidFill>
                  <a:srgbClr val="FFFFFF"/>
                </a:solidFill>
                <a:latin typeface="Cambria"/>
                <a:ea typeface="Cambria"/>
                <a:cs typeface="Cambria"/>
                <a:sym typeface="Cambria"/>
              </a:rPr>
              <a:t>3</a:t>
            </a:r>
            <a:endParaRPr sz="2100" b="0" i="0" u="none" strike="noStrike" cap="none">
              <a:solidFill>
                <a:schemeClr val="dk1"/>
              </a:solidFill>
              <a:latin typeface="Calibri"/>
              <a:ea typeface="Calibri"/>
              <a:cs typeface="Calibri"/>
              <a:sym typeface="Calibri"/>
            </a:endParaRPr>
          </a:p>
        </p:txBody>
      </p:sp>
      <p:sp>
        <p:nvSpPr>
          <p:cNvPr id="869" name="Google Shape;869;p36"/>
          <p:cNvSpPr/>
          <p:nvPr/>
        </p:nvSpPr>
        <p:spPr>
          <a:xfrm>
            <a:off x="8467344" y="3657600"/>
            <a:ext cx="29718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Theoretical coding</a:t>
            </a:r>
            <a:endParaRPr sz="1700" b="0" i="0" u="none" strike="noStrike" cap="none">
              <a:solidFill>
                <a:schemeClr val="dk1"/>
              </a:solidFill>
              <a:latin typeface="Calibri"/>
              <a:ea typeface="Calibri"/>
              <a:cs typeface="Calibri"/>
              <a:sym typeface="Calibri"/>
            </a:endParaRPr>
          </a:p>
        </p:txBody>
      </p:sp>
      <p:sp>
        <p:nvSpPr>
          <p:cNvPr id="870" name="Google Shape;870;p36"/>
          <p:cNvSpPr/>
          <p:nvPr/>
        </p:nvSpPr>
        <p:spPr>
          <a:xfrm>
            <a:off x="8467344" y="4160520"/>
            <a:ext cx="2971800" cy="128016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Specify possible relationships between categories to move toward an integrated, processual account.</a:t>
            </a:r>
            <a:endParaRPr sz="1450" b="0" i="0" u="none" strike="noStrike" cap="none">
              <a:solidFill>
                <a:schemeClr val="dk1"/>
              </a:solidFill>
              <a:latin typeface="Calibri"/>
              <a:ea typeface="Calibri"/>
              <a:cs typeface="Calibri"/>
              <a:sym typeface="Calibri"/>
            </a:endParaRPr>
          </a:p>
        </p:txBody>
      </p:sp>
      <p:sp>
        <p:nvSpPr>
          <p:cNvPr id="871" name="Google Shape;871;p36"/>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872" name="Google Shape;872;p36"/>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33</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77"/>
        <p:cNvGrpSpPr/>
        <p:nvPr/>
      </p:nvGrpSpPr>
      <p:grpSpPr>
        <a:xfrm>
          <a:off x="0" y="0"/>
          <a:ext cx="0" cy="0"/>
          <a:chOff x="0" y="0"/>
          <a:chExt cx="0" cy="0"/>
        </a:xfrm>
      </p:grpSpPr>
      <p:sp>
        <p:nvSpPr>
          <p:cNvPr id="878" name="Google Shape;878;p37"/>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37"/>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THE CONNECTIVE TISSUE</a:t>
            </a:r>
            <a:endParaRPr sz="1400" b="0" i="0" u="none" strike="noStrike" cap="none">
              <a:solidFill>
                <a:schemeClr val="dk1"/>
              </a:solidFill>
              <a:latin typeface="Calibri"/>
              <a:ea typeface="Calibri"/>
              <a:cs typeface="Calibri"/>
              <a:sym typeface="Calibri"/>
            </a:endParaRPr>
          </a:p>
        </p:txBody>
      </p:sp>
      <p:sp>
        <p:nvSpPr>
          <p:cNvPr id="880" name="Google Shape;880;p37"/>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Memoing and theoretical sensitivity</a:t>
            </a:r>
            <a:endParaRPr sz="3000" b="0" i="0" u="none" strike="noStrike" cap="none">
              <a:solidFill>
                <a:schemeClr val="dk1"/>
              </a:solidFill>
              <a:latin typeface="Calibri"/>
              <a:ea typeface="Calibri"/>
              <a:cs typeface="Calibri"/>
              <a:sym typeface="Calibri"/>
            </a:endParaRPr>
          </a:p>
        </p:txBody>
      </p:sp>
      <p:sp>
        <p:nvSpPr>
          <p:cNvPr id="881" name="Google Shape;881;p37"/>
          <p:cNvSpPr/>
          <p:nvPr/>
        </p:nvSpPr>
        <p:spPr>
          <a:xfrm>
            <a:off x="640080" y="1691640"/>
            <a:ext cx="5349240" cy="3931920"/>
          </a:xfrm>
          <a:prstGeom prst="roundRect">
            <a:avLst>
              <a:gd name="adj" fmla="val 209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37"/>
          <p:cNvSpPr/>
          <p:nvPr/>
        </p:nvSpPr>
        <p:spPr>
          <a:xfrm>
            <a:off x="1005840" y="1965960"/>
            <a:ext cx="461772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2000"/>
              <a:buFont typeface="Cambria"/>
              <a:buNone/>
            </a:pPr>
            <a:r>
              <a:rPr lang="en-US" sz="2000" b="1" i="0" u="none" strike="noStrike" cap="none">
                <a:solidFill>
                  <a:srgbClr val="16233D"/>
                </a:solidFill>
                <a:latin typeface="Cambria"/>
                <a:ea typeface="Cambria"/>
                <a:cs typeface="Cambria"/>
                <a:sym typeface="Cambria"/>
              </a:rPr>
              <a:t>Memo writing</a:t>
            </a:r>
            <a:endParaRPr sz="2000" b="0" i="0" u="none" strike="noStrike" cap="none">
              <a:solidFill>
                <a:schemeClr val="dk1"/>
              </a:solidFill>
              <a:latin typeface="Calibri"/>
              <a:ea typeface="Calibri"/>
              <a:cs typeface="Calibri"/>
              <a:sym typeface="Calibri"/>
            </a:endParaRPr>
          </a:p>
        </p:txBody>
      </p:sp>
      <p:sp>
        <p:nvSpPr>
          <p:cNvPr id="883" name="Google Shape;883;p37"/>
          <p:cNvSpPr/>
          <p:nvPr/>
        </p:nvSpPr>
        <p:spPr>
          <a:xfrm>
            <a:off x="1005840" y="2606040"/>
            <a:ext cx="4617720" cy="28346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Write memos from the first code onward, never at the end</a:t>
            </a:r>
            <a:endParaRPr sz="1550" b="0" i="0" u="none" strike="noStrike" cap="none">
              <a:solidFill>
                <a:schemeClr val="dk1"/>
              </a:solidFill>
              <a:latin typeface="Calibri"/>
              <a:ea typeface="Calibri"/>
              <a:cs typeface="Calibri"/>
              <a:sym typeface="Calibri"/>
            </a:endParaRPr>
          </a:p>
          <a:p>
            <a:pPr marL="203200" marR="0" lvl="0" indent="-203200" algn="l" rtl="0">
              <a:spcBef>
                <a:spcPts val="13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Capture hunches, definitions, comparisons and questions</a:t>
            </a:r>
            <a:endParaRPr sz="1550" b="0" i="0" u="none" strike="noStrike" cap="none">
              <a:solidFill>
                <a:schemeClr val="dk1"/>
              </a:solidFill>
              <a:latin typeface="Calibri"/>
              <a:ea typeface="Calibri"/>
              <a:cs typeface="Calibri"/>
              <a:sym typeface="Calibri"/>
            </a:endParaRPr>
          </a:p>
          <a:p>
            <a:pPr marL="203200" marR="0" lvl="0" indent="-203200" algn="l" rtl="0">
              <a:spcBef>
                <a:spcPts val="13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Memos are where codes grow into categories and theory</a:t>
            </a:r>
            <a:endParaRPr sz="1550" b="0" i="0" u="none" strike="noStrike" cap="none">
              <a:solidFill>
                <a:schemeClr val="dk1"/>
              </a:solidFill>
              <a:latin typeface="Calibri"/>
              <a:ea typeface="Calibri"/>
              <a:cs typeface="Calibri"/>
              <a:sym typeface="Calibri"/>
            </a:endParaRPr>
          </a:p>
          <a:p>
            <a:pPr marL="203200" marR="0" lvl="0" indent="-203200" algn="l" rtl="0">
              <a:spcBef>
                <a:spcPts val="13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They form an audit trail of how the theory was built</a:t>
            </a:r>
            <a:endParaRPr sz="1550" b="0" i="0" u="none" strike="noStrike" cap="none">
              <a:solidFill>
                <a:schemeClr val="dk1"/>
              </a:solidFill>
              <a:latin typeface="Calibri"/>
              <a:ea typeface="Calibri"/>
              <a:cs typeface="Calibri"/>
              <a:sym typeface="Calibri"/>
            </a:endParaRPr>
          </a:p>
        </p:txBody>
      </p:sp>
      <p:sp>
        <p:nvSpPr>
          <p:cNvPr id="884" name="Google Shape;884;p37"/>
          <p:cNvSpPr/>
          <p:nvPr/>
        </p:nvSpPr>
        <p:spPr>
          <a:xfrm>
            <a:off x="6263640" y="1691640"/>
            <a:ext cx="5349240" cy="3931920"/>
          </a:xfrm>
          <a:prstGeom prst="roundRect">
            <a:avLst>
              <a:gd name="adj" fmla="val 2093"/>
            </a:avLst>
          </a:prstGeom>
          <a:solidFill>
            <a:srgbClr val="FBF5E9"/>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37"/>
          <p:cNvSpPr/>
          <p:nvPr/>
        </p:nvSpPr>
        <p:spPr>
          <a:xfrm>
            <a:off x="6629400" y="1965960"/>
            <a:ext cx="461772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2000"/>
              <a:buFont typeface="Cambria"/>
              <a:buNone/>
            </a:pPr>
            <a:r>
              <a:rPr lang="en-US" sz="2000" b="1" i="0" u="none" strike="noStrike" cap="none">
                <a:solidFill>
                  <a:srgbClr val="16233D"/>
                </a:solidFill>
                <a:latin typeface="Cambria"/>
                <a:ea typeface="Cambria"/>
                <a:cs typeface="Cambria"/>
                <a:sym typeface="Cambria"/>
              </a:rPr>
              <a:t>Theoretical sensitivity</a:t>
            </a:r>
            <a:endParaRPr sz="2000" b="0" i="0" u="none" strike="noStrike" cap="none">
              <a:solidFill>
                <a:schemeClr val="dk1"/>
              </a:solidFill>
              <a:latin typeface="Calibri"/>
              <a:ea typeface="Calibri"/>
              <a:cs typeface="Calibri"/>
              <a:sym typeface="Calibri"/>
            </a:endParaRPr>
          </a:p>
        </p:txBody>
      </p:sp>
      <p:sp>
        <p:nvSpPr>
          <p:cNvPr id="886" name="Google Shape;886;p37"/>
          <p:cNvSpPr/>
          <p:nvPr/>
        </p:nvSpPr>
        <p:spPr>
          <a:xfrm>
            <a:off x="6629400" y="2606040"/>
            <a:ext cx="4617720" cy="28346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Your capacity to see analytic meaning in the data</a:t>
            </a:r>
            <a:endParaRPr sz="1550" b="0" i="0" u="none" strike="noStrike" cap="none">
              <a:solidFill>
                <a:schemeClr val="dk1"/>
              </a:solidFill>
              <a:latin typeface="Calibri"/>
              <a:ea typeface="Calibri"/>
              <a:cs typeface="Calibri"/>
              <a:sym typeface="Calibri"/>
            </a:endParaRPr>
          </a:p>
          <a:p>
            <a:pPr marL="203200" marR="0" lvl="0" indent="-203200" algn="l" rtl="0">
              <a:spcBef>
                <a:spcPts val="13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Built from reading, experience and reflection</a:t>
            </a:r>
            <a:endParaRPr sz="1550" b="0" i="0" u="none" strike="noStrike" cap="none">
              <a:solidFill>
                <a:schemeClr val="dk1"/>
              </a:solidFill>
              <a:latin typeface="Calibri"/>
              <a:ea typeface="Calibri"/>
              <a:cs typeface="Calibri"/>
              <a:sym typeface="Calibri"/>
            </a:endParaRPr>
          </a:p>
          <a:p>
            <a:pPr marL="203200" marR="0" lvl="0" indent="-203200" algn="l" rtl="0">
              <a:spcBef>
                <a:spcPts val="13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Held in tension with staying open to what emerges</a:t>
            </a:r>
            <a:endParaRPr sz="1550" b="0" i="0" u="none" strike="noStrike" cap="none">
              <a:solidFill>
                <a:schemeClr val="dk1"/>
              </a:solidFill>
              <a:latin typeface="Calibri"/>
              <a:ea typeface="Calibri"/>
              <a:cs typeface="Calibri"/>
              <a:sym typeface="Calibri"/>
            </a:endParaRPr>
          </a:p>
          <a:p>
            <a:pPr marL="203200" marR="0" lvl="0" indent="-203200" algn="l" rtl="0">
              <a:spcBef>
                <a:spcPts val="13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Reflexivity keeps sensitivity from sliding into forcing</a:t>
            </a:r>
            <a:endParaRPr sz="1550" b="0" i="0" u="none" strike="noStrike" cap="none">
              <a:solidFill>
                <a:schemeClr val="dk1"/>
              </a:solidFill>
              <a:latin typeface="Calibri"/>
              <a:ea typeface="Calibri"/>
              <a:cs typeface="Calibri"/>
              <a:sym typeface="Calibri"/>
            </a:endParaRPr>
          </a:p>
        </p:txBody>
      </p:sp>
      <p:sp>
        <p:nvSpPr>
          <p:cNvPr id="887" name="Google Shape;887;p37"/>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888" name="Google Shape;888;p37"/>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34</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EEF3F8"/>
        </a:solidFill>
        <a:effectLst/>
      </p:bgPr>
    </p:bg>
    <p:spTree>
      <p:nvGrpSpPr>
        <p:cNvPr id="1" name="Shape 893"/>
        <p:cNvGrpSpPr/>
        <p:nvPr/>
      </p:nvGrpSpPr>
      <p:grpSpPr>
        <a:xfrm>
          <a:off x="0" y="0"/>
          <a:ext cx="0" cy="0"/>
          <a:chOff x="0" y="0"/>
          <a:chExt cx="0" cy="0"/>
        </a:xfrm>
      </p:grpSpPr>
      <p:sp>
        <p:nvSpPr>
          <p:cNvPr id="894" name="Google Shape;894;p38"/>
          <p:cNvSpPr/>
          <p:nvPr/>
        </p:nvSpPr>
        <p:spPr>
          <a:xfrm>
            <a:off x="640080" y="457200"/>
            <a:ext cx="1874520" cy="457200"/>
          </a:xfrm>
          <a:prstGeom prst="roundRect">
            <a:avLst>
              <a:gd name="adj" fmla="val 50000"/>
            </a:avLst>
          </a:pr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38"/>
          <p:cNvSpPr/>
          <p:nvPr/>
        </p:nvSpPr>
        <p:spPr>
          <a:xfrm>
            <a:off x="640080" y="457200"/>
            <a:ext cx="187452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DBB868"/>
              </a:buClr>
              <a:buSzPts val="1400"/>
              <a:buFont typeface="Calibri"/>
              <a:buNone/>
            </a:pPr>
            <a:r>
              <a:rPr lang="en-US" sz="1400" b="1" i="0" u="none" strike="noStrike" cap="none">
                <a:solidFill>
                  <a:srgbClr val="DBB868"/>
                </a:solidFill>
                <a:latin typeface="Calibri"/>
                <a:ea typeface="Calibri"/>
                <a:cs typeface="Calibri"/>
                <a:sym typeface="Calibri"/>
              </a:rPr>
              <a:t>ACTIVITY</a:t>
            </a:r>
            <a:endParaRPr sz="1400" b="0" i="0" u="none" strike="noStrike" cap="none">
              <a:solidFill>
                <a:schemeClr val="dk1"/>
              </a:solidFill>
              <a:latin typeface="Calibri"/>
              <a:ea typeface="Calibri"/>
              <a:cs typeface="Calibri"/>
              <a:sym typeface="Calibri"/>
            </a:endParaRPr>
          </a:p>
        </p:txBody>
      </p:sp>
      <p:sp>
        <p:nvSpPr>
          <p:cNvPr id="896" name="Google Shape;896;p38"/>
          <p:cNvSpPr/>
          <p:nvPr/>
        </p:nvSpPr>
        <p:spPr>
          <a:xfrm>
            <a:off x="2697480" y="457200"/>
            <a:ext cx="27432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400"/>
              <a:buFont typeface="Calibri"/>
              <a:buNone/>
            </a:pPr>
            <a:r>
              <a:rPr lang="en-US" sz="1400" b="1" i="0" u="none" strike="noStrike" cap="none">
                <a:solidFill>
                  <a:srgbClr val="607085"/>
                </a:solidFill>
                <a:latin typeface="Calibri"/>
                <a:ea typeface="Calibri"/>
                <a:cs typeface="Calibri"/>
                <a:sym typeface="Calibri"/>
              </a:rPr>
              <a:t>10 minutes, individually then share</a:t>
            </a:r>
            <a:endParaRPr sz="1400" b="0" i="0" u="none" strike="noStrike" cap="none">
              <a:solidFill>
                <a:schemeClr val="dk1"/>
              </a:solidFill>
              <a:latin typeface="Calibri"/>
              <a:ea typeface="Calibri"/>
              <a:cs typeface="Calibri"/>
              <a:sym typeface="Calibri"/>
            </a:endParaRPr>
          </a:p>
        </p:txBody>
      </p:sp>
      <p:sp>
        <p:nvSpPr>
          <p:cNvPr id="897" name="Google Shape;897;p38"/>
          <p:cNvSpPr/>
          <p:nvPr/>
        </p:nvSpPr>
        <p:spPr>
          <a:xfrm>
            <a:off x="640080" y="1024128"/>
            <a:ext cx="10881360" cy="8686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2800"/>
              <a:buFont typeface="Cambria"/>
              <a:buNone/>
            </a:pPr>
            <a:r>
              <a:rPr lang="en-US" sz="2800" b="1" i="0" u="none" strike="noStrike" cap="none">
                <a:solidFill>
                  <a:srgbClr val="16233D"/>
                </a:solidFill>
                <a:latin typeface="Cambria"/>
                <a:ea typeface="Cambria"/>
                <a:cs typeface="Cambria"/>
                <a:sym typeface="Cambria"/>
              </a:rPr>
              <a:t>Initial coding with gerunds</a:t>
            </a:r>
            <a:endParaRPr sz="2800" b="0" i="0" u="none" strike="noStrike" cap="none">
              <a:solidFill>
                <a:schemeClr val="dk1"/>
              </a:solidFill>
              <a:latin typeface="Calibri"/>
              <a:ea typeface="Calibri"/>
              <a:cs typeface="Calibri"/>
              <a:sym typeface="Calibri"/>
            </a:endParaRPr>
          </a:p>
        </p:txBody>
      </p:sp>
      <p:sp>
        <p:nvSpPr>
          <p:cNvPr id="898" name="Google Shape;898;p38"/>
          <p:cNvSpPr/>
          <p:nvPr/>
        </p:nvSpPr>
        <p:spPr>
          <a:xfrm>
            <a:off x="640080" y="1965960"/>
            <a:ext cx="10927080" cy="1371600"/>
          </a:xfrm>
          <a:prstGeom prst="roundRect">
            <a:avLst>
              <a:gd name="adj" fmla="val 6667"/>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38"/>
          <p:cNvSpPr/>
          <p:nvPr/>
        </p:nvSpPr>
        <p:spPr>
          <a:xfrm>
            <a:off x="914400" y="2103120"/>
            <a:ext cx="45720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200"/>
              <a:buFont typeface="Calibri"/>
              <a:buNone/>
            </a:pPr>
            <a:r>
              <a:rPr lang="en-US" sz="1200" b="1" i="0" u="none" strike="noStrike" cap="none">
                <a:solidFill>
                  <a:srgbClr val="607085"/>
                </a:solidFill>
                <a:latin typeface="Calibri"/>
                <a:ea typeface="Calibri"/>
                <a:cs typeface="Calibri"/>
                <a:sym typeface="Calibri"/>
              </a:rPr>
              <a:t>DATA EXTRACT</a:t>
            </a:r>
            <a:endParaRPr sz="1200" b="0" i="0" u="none" strike="noStrike" cap="none">
              <a:solidFill>
                <a:schemeClr val="dk1"/>
              </a:solidFill>
              <a:latin typeface="Calibri"/>
              <a:ea typeface="Calibri"/>
              <a:cs typeface="Calibri"/>
              <a:sym typeface="Calibri"/>
            </a:endParaRPr>
          </a:p>
        </p:txBody>
      </p:sp>
      <p:sp>
        <p:nvSpPr>
          <p:cNvPr id="900" name="Google Shape;900;p38"/>
          <p:cNvSpPr/>
          <p:nvPr/>
        </p:nvSpPr>
        <p:spPr>
          <a:xfrm>
            <a:off x="914400" y="2377440"/>
            <a:ext cx="10424160" cy="86868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600"/>
              <a:buFont typeface="Calibri"/>
              <a:buNone/>
            </a:pPr>
            <a:r>
              <a:rPr lang="en-US" sz="1600" b="0" i="1" u="none" strike="noStrike" cap="none">
                <a:solidFill>
                  <a:srgbClr val="1E2A44"/>
                </a:solidFill>
                <a:latin typeface="Calibri"/>
                <a:ea typeface="Calibri"/>
                <a:cs typeface="Calibri"/>
                <a:sym typeface="Calibri"/>
              </a:rPr>
              <a:t>“I check the dashboard before I even get out of bed. If a campaign is dipping I am already drafting the fix on my phone. My partner says I never really log off, and honestly I do not know how to.”</a:t>
            </a:r>
            <a:endParaRPr sz="1600" b="0" i="0" u="none" strike="noStrike" cap="none">
              <a:solidFill>
                <a:schemeClr val="dk1"/>
              </a:solidFill>
              <a:latin typeface="Calibri"/>
              <a:ea typeface="Calibri"/>
              <a:cs typeface="Calibri"/>
              <a:sym typeface="Calibri"/>
            </a:endParaRPr>
          </a:p>
        </p:txBody>
      </p:sp>
      <p:sp>
        <p:nvSpPr>
          <p:cNvPr id="901" name="Google Shape;901;p38"/>
          <p:cNvSpPr/>
          <p:nvPr/>
        </p:nvSpPr>
        <p:spPr>
          <a:xfrm>
            <a:off x="640080" y="3566160"/>
            <a:ext cx="10927080" cy="2286000"/>
          </a:xfrm>
          <a:prstGeom prst="roundRect">
            <a:avLst>
              <a:gd name="adj" fmla="val 3600"/>
            </a:avLst>
          </a:prstGeom>
          <a:solidFill>
            <a:srgbClr val="FFF8EC"/>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38"/>
          <p:cNvSpPr/>
          <p:nvPr/>
        </p:nvSpPr>
        <p:spPr>
          <a:xfrm>
            <a:off x="914400" y="3749040"/>
            <a:ext cx="100584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300"/>
              <a:buFont typeface="Calibri"/>
              <a:buNone/>
            </a:pPr>
            <a:r>
              <a:rPr lang="en-US" sz="1300" b="1" i="0" u="none" strike="noStrike" cap="none">
                <a:solidFill>
                  <a:srgbClr val="9C5A3C"/>
                </a:solidFill>
                <a:latin typeface="Calibri"/>
                <a:ea typeface="Calibri"/>
                <a:cs typeface="Calibri"/>
                <a:sym typeface="Calibri"/>
              </a:rPr>
              <a:t>YOUR TASK</a:t>
            </a:r>
            <a:endParaRPr sz="1300" b="0" i="0" u="none" strike="noStrike" cap="none">
              <a:solidFill>
                <a:schemeClr val="dk1"/>
              </a:solidFill>
              <a:latin typeface="Calibri"/>
              <a:ea typeface="Calibri"/>
              <a:cs typeface="Calibri"/>
              <a:sym typeface="Calibri"/>
            </a:endParaRPr>
          </a:p>
        </p:txBody>
      </p:sp>
      <p:sp>
        <p:nvSpPr>
          <p:cNvPr id="903" name="Google Shape;903;p38"/>
          <p:cNvSpPr/>
          <p:nvPr/>
        </p:nvSpPr>
        <p:spPr>
          <a:xfrm>
            <a:off x="914400" y="4114800"/>
            <a:ext cx="10241280" cy="164592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Code line by line using gerunds, for example monitoring constantly, pre empting problems, struggling to disconnect</a:t>
            </a:r>
            <a:endParaRPr sz="15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Compare your codes with your neighbour. Where do they converge, where do they differ?</a:t>
            </a:r>
            <a:endParaRPr sz="15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550"/>
              <a:buFont typeface="Calibri"/>
              <a:buChar char="•"/>
            </a:pPr>
            <a:r>
              <a:rPr lang="en-US" sz="1550" b="0" i="0" u="none" strike="noStrike" cap="none">
                <a:solidFill>
                  <a:srgbClr val="1E2A44"/>
                </a:solidFill>
                <a:latin typeface="Calibri"/>
                <a:ea typeface="Calibri"/>
                <a:cs typeface="Calibri"/>
                <a:sym typeface="Calibri"/>
              </a:rPr>
              <a:t>Suggest one focused code that could pull several initial codes together</a:t>
            </a:r>
            <a:endParaRPr sz="1550" b="0" i="0" u="none" strike="noStrike" cap="none">
              <a:solidFill>
                <a:schemeClr val="dk1"/>
              </a:solidFill>
              <a:latin typeface="Calibri"/>
              <a:ea typeface="Calibri"/>
              <a:cs typeface="Calibri"/>
              <a:sym typeface="Calibri"/>
            </a:endParaRPr>
          </a:p>
        </p:txBody>
      </p:sp>
      <p:sp>
        <p:nvSpPr>
          <p:cNvPr id="904" name="Google Shape;904;p38"/>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905" name="Google Shape;905;p38"/>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35</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16233D"/>
        </a:solidFill>
        <a:effectLst/>
      </p:bgPr>
    </p:bg>
    <p:spTree>
      <p:nvGrpSpPr>
        <p:cNvPr id="1" name="Shape 910"/>
        <p:cNvGrpSpPr/>
        <p:nvPr/>
      </p:nvGrpSpPr>
      <p:grpSpPr>
        <a:xfrm>
          <a:off x="0" y="0"/>
          <a:ext cx="0" cy="0"/>
          <a:chOff x="0" y="0"/>
          <a:chExt cx="0" cy="0"/>
        </a:xfrm>
      </p:grpSpPr>
      <p:sp>
        <p:nvSpPr>
          <p:cNvPr id="911" name="Google Shape;911;p39"/>
          <p:cNvSpPr/>
          <p:nvPr/>
        </p:nvSpPr>
        <p:spPr>
          <a:xfrm>
            <a:off x="822960" y="1920240"/>
            <a:ext cx="100584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600"/>
              <a:buFont typeface="Calibri"/>
              <a:buNone/>
            </a:pPr>
            <a:r>
              <a:rPr lang="en-US" sz="1600" b="1" i="0" u="none" strike="noStrike" cap="none">
                <a:solidFill>
                  <a:srgbClr val="C9A24B"/>
                </a:solidFill>
                <a:latin typeface="Calibri"/>
                <a:ea typeface="Calibri"/>
                <a:cs typeface="Calibri"/>
                <a:sym typeface="Calibri"/>
              </a:rPr>
              <a:t>PART 4</a:t>
            </a:r>
            <a:endParaRPr sz="1600" b="0" i="0" u="none" strike="noStrike" cap="none">
              <a:solidFill>
                <a:schemeClr val="dk1"/>
              </a:solidFill>
              <a:latin typeface="Calibri"/>
              <a:ea typeface="Calibri"/>
              <a:cs typeface="Calibri"/>
              <a:sym typeface="Calibri"/>
            </a:endParaRPr>
          </a:p>
        </p:txBody>
      </p:sp>
      <p:sp>
        <p:nvSpPr>
          <p:cNvPr id="912" name="Google Shape;912;p39"/>
          <p:cNvSpPr/>
          <p:nvPr/>
        </p:nvSpPr>
        <p:spPr>
          <a:xfrm>
            <a:off x="822960" y="2331720"/>
            <a:ext cx="10607040" cy="18288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Netnography</a:t>
            </a:r>
            <a:endParaRPr sz="4000" b="0" i="0" u="none" strike="noStrike" cap="none">
              <a:solidFill>
                <a:schemeClr val="dk1"/>
              </a:solidFill>
              <a:latin typeface="Calibri"/>
              <a:ea typeface="Calibri"/>
              <a:cs typeface="Calibri"/>
              <a:sym typeface="Calibri"/>
            </a:endParaRPr>
          </a:p>
        </p:txBody>
      </p:sp>
      <p:sp>
        <p:nvSpPr>
          <p:cNvPr id="913" name="Google Shape;913;p39"/>
          <p:cNvSpPr/>
          <p:nvPr/>
        </p:nvSpPr>
        <p:spPr>
          <a:xfrm>
            <a:off x="841248" y="4160520"/>
            <a:ext cx="9875520" cy="128016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C8D2E4"/>
              </a:buClr>
              <a:buSzPts val="1900"/>
              <a:buFont typeface="Calibri"/>
              <a:buNone/>
            </a:pPr>
            <a:r>
              <a:rPr lang="en-US" sz="1900" b="0" i="0" u="none" strike="noStrike" cap="none">
                <a:solidFill>
                  <a:srgbClr val="C8D2E4"/>
                </a:solidFill>
                <a:latin typeface="Calibri"/>
                <a:ea typeface="Calibri"/>
                <a:cs typeface="Calibri"/>
                <a:sym typeface="Calibri"/>
              </a:rPr>
              <a:t>Ethnography reworked for online life, for studying communities, cultures and influence as they actually unfold on digital platforms.</a:t>
            </a:r>
            <a:endParaRPr sz="1900" b="0" i="0" u="none" strike="noStrike" cap="none">
              <a:solidFill>
                <a:schemeClr val="dk1"/>
              </a:solidFill>
              <a:latin typeface="Calibri"/>
              <a:ea typeface="Calibri"/>
              <a:cs typeface="Calibri"/>
              <a:sym typeface="Calibri"/>
            </a:endParaRPr>
          </a:p>
        </p:txBody>
      </p:sp>
      <p:sp>
        <p:nvSpPr>
          <p:cNvPr id="914" name="Google Shape;914;p39"/>
          <p:cNvSpPr/>
          <p:nvPr/>
        </p:nvSpPr>
        <p:spPr>
          <a:xfrm>
            <a:off x="868680"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39"/>
          <p:cNvSpPr/>
          <p:nvPr/>
        </p:nvSpPr>
        <p:spPr>
          <a:xfrm>
            <a:off x="1170432"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39"/>
          <p:cNvSpPr/>
          <p:nvPr/>
        </p:nvSpPr>
        <p:spPr>
          <a:xfrm>
            <a:off x="1472184"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21"/>
        <p:cNvGrpSpPr/>
        <p:nvPr/>
      </p:nvGrpSpPr>
      <p:grpSpPr>
        <a:xfrm>
          <a:off x="0" y="0"/>
          <a:ext cx="0" cy="0"/>
          <a:chOff x="0" y="0"/>
          <a:chExt cx="0" cy="0"/>
        </a:xfrm>
      </p:grpSpPr>
      <p:sp>
        <p:nvSpPr>
          <p:cNvPr id="922" name="Google Shape;922;p40"/>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40"/>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NETNOGRAPHY</a:t>
            </a:r>
            <a:endParaRPr sz="1400" b="0" i="0" u="none" strike="noStrike" cap="none">
              <a:solidFill>
                <a:schemeClr val="dk1"/>
              </a:solidFill>
              <a:latin typeface="Calibri"/>
              <a:ea typeface="Calibri"/>
              <a:cs typeface="Calibri"/>
              <a:sym typeface="Calibri"/>
            </a:endParaRPr>
          </a:p>
        </p:txBody>
      </p:sp>
      <p:sp>
        <p:nvSpPr>
          <p:cNvPr id="924" name="Google Shape;924;p40"/>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Ethnography adapted to online community</a:t>
            </a:r>
            <a:endParaRPr sz="3000" b="0" i="0" u="none" strike="noStrike" cap="none">
              <a:solidFill>
                <a:schemeClr val="dk1"/>
              </a:solidFill>
              <a:latin typeface="Calibri"/>
              <a:ea typeface="Calibri"/>
              <a:cs typeface="Calibri"/>
              <a:sym typeface="Calibri"/>
            </a:endParaRPr>
          </a:p>
        </p:txBody>
      </p:sp>
      <p:sp>
        <p:nvSpPr>
          <p:cNvPr id="925" name="Google Shape;925;p40"/>
          <p:cNvSpPr/>
          <p:nvPr/>
        </p:nvSpPr>
        <p:spPr>
          <a:xfrm>
            <a:off x="822960" y="1463040"/>
            <a:ext cx="10607040" cy="105156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Developed by Kozinets, netnography studies the cultures and communities that form through online interaction. It is not simply ethnography with a laptop. It has its own procedures, ethics and ways of attending to traces of human life.</a:t>
            </a:r>
            <a:endParaRPr sz="2100" b="0" i="0" u="none" strike="noStrike" cap="none">
              <a:solidFill>
                <a:schemeClr val="dk1"/>
              </a:solidFill>
              <a:latin typeface="Calibri"/>
              <a:ea typeface="Calibri"/>
              <a:cs typeface="Calibri"/>
              <a:sym typeface="Calibri"/>
            </a:endParaRPr>
          </a:p>
        </p:txBody>
      </p:sp>
      <p:sp>
        <p:nvSpPr>
          <p:cNvPr id="926" name="Google Shape;926;p40"/>
          <p:cNvSpPr/>
          <p:nvPr/>
        </p:nvSpPr>
        <p:spPr>
          <a:xfrm>
            <a:off x="640080" y="2788920"/>
            <a:ext cx="3520440" cy="2834640"/>
          </a:xfrm>
          <a:prstGeom prst="roundRect">
            <a:avLst>
              <a:gd name="adj" fmla="val 290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40"/>
          <p:cNvSpPr/>
          <p:nvPr/>
        </p:nvSpPr>
        <p:spPr>
          <a:xfrm>
            <a:off x="932688" y="3136392"/>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40"/>
          <p:cNvSpPr/>
          <p:nvPr/>
        </p:nvSpPr>
        <p:spPr>
          <a:xfrm>
            <a:off x="914400" y="3410712"/>
            <a:ext cx="2971800" cy="64008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Cultural focus</a:t>
            </a:r>
            <a:endParaRPr sz="1700" b="0" i="0" u="none" strike="noStrike" cap="none">
              <a:solidFill>
                <a:schemeClr val="dk1"/>
              </a:solidFill>
              <a:latin typeface="Calibri"/>
              <a:ea typeface="Calibri"/>
              <a:cs typeface="Calibri"/>
              <a:sym typeface="Calibri"/>
            </a:endParaRPr>
          </a:p>
        </p:txBody>
      </p:sp>
      <p:sp>
        <p:nvSpPr>
          <p:cNvPr id="929" name="Google Shape;929;p40"/>
          <p:cNvSpPr/>
          <p:nvPr/>
        </p:nvSpPr>
        <p:spPr>
          <a:xfrm>
            <a:off x="914400" y="4160520"/>
            <a:ext cx="2971800" cy="132588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It studies shared meanings, practices and identities in online communities, not just opinions or content.</a:t>
            </a:r>
            <a:endParaRPr sz="1450" b="0" i="0" u="none" strike="noStrike" cap="none">
              <a:solidFill>
                <a:schemeClr val="dk1"/>
              </a:solidFill>
              <a:latin typeface="Calibri"/>
              <a:ea typeface="Calibri"/>
              <a:cs typeface="Calibri"/>
              <a:sym typeface="Calibri"/>
            </a:endParaRPr>
          </a:p>
        </p:txBody>
      </p:sp>
      <p:sp>
        <p:nvSpPr>
          <p:cNvPr id="930" name="Google Shape;930;p40"/>
          <p:cNvSpPr/>
          <p:nvPr/>
        </p:nvSpPr>
        <p:spPr>
          <a:xfrm>
            <a:off x="4416552" y="2788920"/>
            <a:ext cx="3520440" cy="2834640"/>
          </a:xfrm>
          <a:prstGeom prst="roundRect">
            <a:avLst>
              <a:gd name="adj" fmla="val 290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40"/>
          <p:cNvSpPr/>
          <p:nvPr/>
        </p:nvSpPr>
        <p:spPr>
          <a:xfrm>
            <a:off x="4709160" y="3136392"/>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40"/>
          <p:cNvSpPr/>
          <p:nvPr/>
        </p:nvSpPr>
        <p:spPr>
          <a:xfrm>
            <a:off x="4690872" y="3410712"/>
            <a:ext cx="2971800" cy="64008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Native data</a:t>
            </a:r>
            <a:endParaRPr sz="1700" b="0" i="0" u="none" strike="noStrike" cap="none">
              <a:solidFill>
                <a:schemeClr val="dk1"/>
              </a:solidFill>
              <a:latin typeface="Calibri"/>
              <a:ea typeface="Calibri"/>
              <a:cs typeface="Calibri"/>
              <a:sym typeface="Calibri"/>
            </a:endParaRPr>
          </a:p>
        </p:txBody>
      </p:sp>
      <p:sp>
        <p:nvSpPr>
          <p:cNvPr id="933" name="Google Shape;933;p40"/>
          <p:cNvSpPr/>
          <p:nvPr/>
        </p:nvSpPr>
        <p:spPr>
          <a:xfrm>
            <a:off x="4690872" y="4160520"/>
            <a:ext cx="2971800" cy="132588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Much of the material already exists, created by members for their own purposes rather than prompted by you.</a:t>
            </a:r>
            <a:endParaRPr sz="1450" b="0" i="0" u="none" strike="noStrike" cap="none">
              <a:solidFill>
                <a:schemeClr val="dk1"/>
              </a:solidFill>
              <a:latin typeface="Calibri"/>
              <a:ea typeface="Calibri"/>
              <a:cs typeface="Calibri"/>
              <a:sym typeface="Calibri"/>
            </a:endParaRPr>
          </a:p>
        </p:txBody>
      </p:sp>
      <p:sp>
        <p:nvSpPr>
          <p:cNvPr id="934" name="Google Shape;934;p40"/>
          <p:cNvSpPr/>
          <p:nvPr/>
        </p:nvSpPr>
        <p:spPr>
          <a:xfrm>
            <a:off x="8193024" y="2788920"/>
            <a:ext cx="3520440" cy="2834640"/>
          </a:xfrm>
          <a:prstGeom prst="roundRect">
            <a:avLst>
              <a:gd name="adj" fmla="val 2903"/>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40"/>
          <p:cNvSpPr/>
          <p:nvPr/>
        </p:nvSpPr>
        <p:spPr>
          <a:xfrm>
            <a:off x="8485632" y="3136392"/>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40"/>
          <p:cNvSpPr/>
          <p:nvPr/>
        </p:nvSpPr>
        <p:spPr>
          <a:xfrm>
            <a:off x="8467344" y="3410712"/>
            <a:ext cx="2971800" cy="64008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Immersive yet traceable</a:t>
            </a:r>
            <a:endParaRPr sz="1700" b="0" i="0" u="none" strike="noStrike" cap="none">
              <a:solidFill>
                <a:schemeClr val="dk1"/>
              </a:solidFill>
              <a:latin typeface="Calibri"/>
              <a:ea typeface="Calibri"/>
              <a:cs typeface="Calibri"/>
              <a:sym typeface="Calibri"/>
            </a:endParaRPr>
          </a:p>
        </p:txBody>
      </p:sp>
      <p:sp>
        <p:nvSpPr>
          <p:cNvPr id="937" name="Google Shape;937;p40"/>
          <p:cNvSpPr/>
          <p:nvPr/>
        </p:nvSpPr>
        <p:spPr>
          <a:xfrm>
            <a:off x="8467344" y="4160520"/>
            <a:ext cx="2971800" cy="132588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You participate and observe over time, while the digital record makes the field unusually documentable.</a:t>
            </a:r>
            <a:endParaRPr sz="1450" b="0" i="0" u="none" strike="noStrike" cap="none">
              <a:solidFill>
                <a:schemeClr val="dk1"/>
              </a:solidFill>
              <a:latin typeface="Calibri"/>
              <a:ea typeface="Calibri"/>
              <a:cs typeface="Calibri"/>
              <a:sym typeface="Calibri"/>
            </a:endParaRPr>
          </a:p>
        </p:txBody>
      </p:sp>
      <p:sp>
        <p:nvSpPr>
          <p:cNvPr id="938" name="Google Shape;938;p40"/>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939" name="Google Shape;939;p40"/>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37</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44"/>
        <p:cNvGrpSpPr/>
        <p:nvPr/>
      </p:nvGrpSpPr>
      <p:grpSpPr>
        <a:xfrm>
          <a:off x="0" y="0"/>
          <a:ext cx="0" cy="0"/>
          <a:chOff x="0" y="0"/>
          <a:chExt cx="0" cy="0"/>
        </a:xfrm>
      </p:grpSpPr>
      <p:sp>
        <p:nvSpPr>
          <p:cNvPr id="945" name="Google Shape;945;p41"/>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41"/>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THREE KINDS OF DATA</a:t>
            </a:r>
            <a:endParaRPr sz="1400" b="0" i="0" u="none" strike="noStrike" cap="none">
              <a:solidFill>
                <a:schemeClr val="dk1"/>
              </a:solidFill>
              <a:latin typeface="Calibri"/>
              <a:ea typeface="Calibri"/>
              <a:cs typeface="Calibri"/>
              <a:sym typeface="Calibri"/>
            </a:endParaRPr>
          </a:p>
        </p:txBody>
      </p:sp>
      <p:sp>
        <p:nvSpPr>
          <p:cNvPr id="947" name="Google Shape;947;p41"/>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What you actually gather in netnography</a:t>
            </a:r>
            <a:endParaRPr sz="3000" b="0" i="0" u="none" strike="noStrike" cap="none">
              <a:solidFill>
                <a:schemeClr val="dk1"/>
              </a:solidFill>
              <a:latin typeface="Calibri"/>
              <a:ea typeface="Calibri"/>
              <a:cs typeface="Calibri"/>
              <a:sym typeface="Calibri"/>
            </a:endParaRPr>
          </a:p>
        </p:txBody>
      </p:sp>
      <p:sp>
        <p:nvSpPr>
          <p:cNvPr id="948" name="Google Shape;948;p41"/>
          <p:cNvSpPr/>
          <p:nvPr/>
        </p:nvSpPr>
        <p:spPr>
          <a:xfrm>
            <a:off x="640080" y="1691640"/>
            <a:ext cx="3520440" cy="3931920"/>
          </a:xfrm>
          <a:prstGeom prst="roundRect">
            <a:avLst>
              <a:gd name="adj" fmla="val 2338"/>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41"/>
          <p:cNvSpPr/>
          <p:nvPr/>
        </p:nvSpPr>
        <p:spPr>
          <a:xfrm>
            <a:off x="640080" y="1691640"/>
            <a:ext cx="3520440" cy="731520"/>
          </a:xfrm>
          <a:prstGeom prst="roundRect">
            <a:avLst>
              <a:gd name="adj" fmla="val 11250"/>
            </a:avLst>
          </a:prstGeom>
          <a:solidFill>
            <a:srgbClr val="2C3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41"/>
          <p:cNvSpPr/>
          <p:nvPr/>
        </p:nvSpPr>
        <p:spPr>
          <a:xfrm>
            <a:off x="914400" y="1691640"/>
            <a:ext cx="2971800" cy="7315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900"/>
              <a:buFont typeface="Cambria"/>
              <a:buNone/>
            </a:pPr>
            <a:r>
              <a:rPr lang="en-US" sz="1900" b="1" i="0" u="none" strike="noStrike" cap="none">
                <a:solidFill>
                  <a:srgbClr val="FFFFFF"/>
                </a:solidFill>
                <a:latin typeface="Cambria"/>
                <a:ea typeface="Cambria"/>
                <a:cs typeface="Cambria"/>
                <a:sym typeface="Cambria"/>
              </a:rPr>
              <a:t>Archival</a:t>
            </a:r>
            <a:endParaRPr sz="1900" b="0" i="0" u="none" strike="noStrike" cap="none">
              <a:solidFill>
                <a:schemeClr val="dk1"/>
              </a:solidFill>
              <a:latin typeface="Calibri"/>
              <a:ea typeface="Calibri"/>
              <a:cs typeface="Calibri"/>
              <a:sym typeface="Calibri"/>
            </a:endParaRPr>
          </a:p>
        </p:txBody>
      </p:sp>
      <p:sp>
        <p:nvSpPr>
          <p:cNvPr id="951" name="Google Shape;951;p41"/>
          <p:cNvSpPr/>
          <p:nvPr/>
        </p:nvSpPr>
        <p:spPr>
          <a:xfrm>
            <a:off x="914400" y="2606040"/>
            <a:ext cx="2971800" cy="118872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Data that already exists in the community, created without your involvement.</a:t>
            </a:r>
            <a:endParaRPr sz="1500" b="0" i="0" u="none" strike="noStrike" cap="none">
              <a:solidFill>
                <a:schemeClr val="dk1"/>
              </a:solidFill>
              <a:latin typeface="Calibri"/>
              <a:ea typeface="Calibri"/>
              <a:cs typeface="Calibri"/>
              <a:sym typeface="Calibri"/>
            </a:endParaRPr>
          </a:p>
        </p:txBody>
      </p:sp>
      <p:sp>
        <p:nvSpPr>
          <p:cNvPr id="952" name="Google Shape;952;p41"/>
          <p:cNvSpPr/>
          <p:nvPr/>
        </p:nvSpPr>
        <p:spPr>
          <a:xfrm>
            <a:off x="914400" y="3977640"/>
            <a:ext cx="2971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1" i="0" u="none" strike="noStrike" cap="none">
                <a:solidFill>
                  <a:srgbClr val="607085"/>
                </a:solidFill>
                <a:latin typeface="Calibri"/>
                <a:ea typeface="Calibri"/>
                <a:cs typeface="Calibri"/>
                <a:sym typeface="Calibri"/>
              </a:rPr>
              <a:t>TYPICAL SOURCES</a:t>
            </a:r>
            <a:endParaRPr sz="1100" b="0" i="0" u="none" strike="noStrike" cap="none">
              <a:solidFill>
                <a:schemeClr val="dk1"/>
              </a:solidFill>
              <a:latin typeface="Calibri"/>
              <a:ea typeface="Calibri"/>
              <a:cs typeface="Calibri"/>
              <a:sym typeface="Calibri"/>
            </a:endParaRPr>
          </a:p>
        </p:txBody>
      </p:sp>
      <p:sp>
        <p:nvSpPr>
          <p:cNvPr id="953" name="Google Shape;953;p41"/>
          <p:cNvSpPr/>
          <p:nvPr/>
        </p:nvSpPr>
        <p:spPr>
          <a:xfrm>
            <a:off x="914400" y="4251960"/>
            <a:ext cx="2971800" cy="118872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400"/>
              <a:buFont typeface="Calibri"/>
              <a:buNone/>
            </a:pPr>
            <a:r>
              <a:rPr lang="en-US" sz="1400" b="0" i="1" u="none" strike="noStrike" cap="none">
                <a:solidFill>
                  <a:srgbClr val="1E2A44"/>
                </a:solidFill>
                <a:latin typeface="Calibri"/>
                <a:ea typeface="Calibri"/>
                <a:cs typeface="Calibri"/>
                <a:sym typeface="Calibri"/>
              </a:rPr>
              <a:t>Posts, threads, reviews, comment histories, shared images</a:t>
            </a:r>
            <a:endParaRPr sz="1400" b="0" i="0" u="none" strike="noStrike" cap="none">
              <a:solidFill>
                <a:schemeClr val="dk1"/>
              </a:solidFill>
              <a:latin typeface="Calibri"/>
              <a:ea typeface="Calibri"/>
              <a:cs typeface="Calibri"/>
              <a:sym typeface="Calibri"/>
            </a:endParaRPr>
          </a:p>
        </p:txBody>
      </p:sp>
      <p:sp>
        <p:nvSpPr>
          <p:cNvPr id="954" name="Google Shape;954;p41"/>
          <p:cNvSpPr/>
          <p:nvPr/>
        </p:nvSpPr>
        <p:spPr>
          <a:xfrm>
            <a:off x="4416552" y="1691640"/>
            <a:ext cx="3520440" cy="3931920"/>
          </a:xfrm>
          <a:prstGeom prst="roundRect">
            <a:avLst>
              <a:gd name="adj" fmla="val 2338"/>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41"/>
          <p:cNvSpPr/>
          <p:nvPr/>
        </p:nvSpPr>
        <p:spPr>
          <a:xfrm>
            <a:off x="4416552" y="1691640"/>
            <a:ext cx="3520440" cy="731520"/>
          </a:xfrm>
          <a:prstGeom prst="roundRect">
            <a:avLst>
              <a:gd name="adj" fmla="val 11250"/>
            </a:avLst>
          </a:pr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41"/>
          <p:cNvSpPr/>
          <p:nvPr/>
        </p:nvSpPr>
        <p:spPr>
          <a:xfrm>
            <a:off x="4690872" y="1691640"/>
            <a:ext cx="2971800" cy="7315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900"/>
              <a:buFont typeface="Cambria"/>
              <a:buNone/>
            </a:pPr>
            <a:r>
              <a:rPr lang="en-US" sz="1900" b="1" i="0" u="none" strike="noStrike" cap="none">
                <a:solidFill>
                  <a:srgbClr val="FFFFFF"/>
                </a:solidFill>
                <a:latin typeface="Cambria"/>
                <a:ea typeface="Cambria"/>
                <a:cs typeface="Cambria"/>
                <a:sym typeface="Cambria"/>
              </a:rPr>
              <a:t>Elicited</a:t>
            </a:r>
            <a:endParaRPr sz="1900" b="0" i="0" u="none" strike="noStrike" cap="none">
              <a:solidFill>
                <a:schemeClr val="dk1"/>
              </a:solidFill>
              <a:latin typeface="Calibri"/>
              <a:ea typeface="Calibri"/>
              <a:cs typeface="Calibri"/>
              <a:sym typeface="Calibri"/>
            </a:endParaRPr>
          </a:p>
        </p:txBody>
      </p:sp>
      <p:sp>
        <p:nvSpPr>
          <p:cNvPr id="957" name="Google Shape;957;p41"/>
          <p:cNvSpPr/>
          <p:nvPr/>
        </p:nvSpPr>
        <p:spPr>
          <a:xfrm>
            <a:off x="4690872" y="2606040"/>
            <a:ext cx="2971800" cy="118872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Data co created through your interaction with members.</a:t>
            </a:r>
            <a:endParaRPr sz="1500" b="0" i="0" u="none" strike="noStrike" cap="none">
              <a:solidFill>
                <a:schemeClr val="dk1"/>
              </a:solidFill>
              <a:latin typeface="Calibri"/>
              <a:ea typeface="Calibri"/>
              <a:cs typeface="Calibri"/>
              <a:sym typeface="Calibri"/>
            </a:endParaRPr>
          </a:p>
        </p:txBody>
      </p:sp>
      <p:sp>
        <p:nvSpPr>
          <p:cNvPr id="958" name="Google Shape;958;p41"/>
          <p:cNvSpPr/>
          <p:nvPr/>
        </p:nvSpPr>
        <p:spPr>
          <a:xfrm>
            <a:off x="4690872" y="3977640"/>
            <a:ext cx="2971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1" i="0" u="none" strike="noStrike" cap="none">
                <a:solidFill>
                  <a:srgbClr val="607085"/>
                </a:solidFill>
                <a:latin typeface="Calibri"/>
                <a:ea typeface="Calibri"/>
                <a:cs typeface="Calibri"/>
                <a:sym typeface="Calibri"/>
              </a:rPr>
              <a:t>TYPICAL SOURCES</a:t>
            </a:r>
            <a:endParaRPr sz="1100" b="0" i="0" u="none" strike="noStrike" cap="none">
              <a:solidFill>
                <a:schemeClr val="dk1"/>
              </a:solidFill>
              <a:latin typeface="Calibri"/>
              <a:ea typeface="Calibri"/>
              <a:cs typeface="Calibri"/>
              <a:sym typeface="Calibri"/>
            </a:endParaRPr>
          </a:p>
        </p:txBody>
      </p:sp>
      <p:sp>
        <p:nvSpPr>
          <p:cNvPr id="959" name="Google Shape;959;p41"/>
          <p:cNvSpPr/>
          <p:nvPr/>
        </p:nvSpPr>
        <p:spPr>
          <a:xfrm>
            <a:off x="4690872" y="4251960"/>
            <a:ext cx="2971800" cy="118872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400"/>
              <a:buFont typeface="Calibri"/>
              <a:buNone/>
            </a:pPr>
            <a:r>
              <a:rPr lang="en-US" sz="1400" b="0" i="1" u="none" strike="noStrike" cap="none">
                <a:solidFill>
                  <a:srgbClr val="1E2A44"/>
                </a:solidFill>
                <a:latin typeface="Calibri"/>
                <a:ea typeface="Calibri"/>
                <a:cs typeface="Calibri"/>
                <a:sym typeface="Calibri"/>
              </a:rPr>
              <a:t>Replies to your questions, interviews, prompted contributions</a:t>
            </a:r>
            <a:endParaRPr sz="1400" b="0" i="0" u="none" strike="noStrike" cap="none">
              <a:solidFill>
                <a:schemeClr val="dk1"/>
              </a:solidFill>
              <a:latin typeface="Calibri"/>
              <a:ea typeface="Calibri"/>
              <a:cs typeface="Calibri"/>
              <a:sym typeface="Calibri"/>
            </a:endParaRPr>
          </a:p>
        </p:txBody>
      </p:sp>
      <p:sp>
        <p:nvSpPr>
          <p:cNvPr id="960" name="Google Shape;960;p41"/>
          <p:cNvSpPr/>
          <p:nvPr/>
        </p:nvSpPr>
        <p:spPr>
          <a:xfrm>
            <a:off x="8193024" y="1691640"/>
            <a:ext cx="3520440" cy="3931920"/>
          </a:xfrm>
          <a:prstGeom prst="roundRect">
            <a:avLst>
              <a:gd name="adj" fmla="val 2338"/>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41"/>
          <p:cNvSpPr/>
          <p:nvPr/>
        </p:nvSpPr>
        <p:spPr>
          <a:xfrm>
            <a:off x="8193024" y="1691640"/>
            <a:ext cx="3520440" cy="731520"/>
          </a:xfrm>
          <a:prstGeom prst="roundRect">
            <a:avLst>
              <a:gd name="adj" fmla="val 11250"/>
            </a:avLst>
          </a:prstGeom>
          <a:solidFill>
            <a:srgbClr val="9C5A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41"/>
          <p:cNvSpPr/>
          <p:nvPr/>
        </p:nvSpPr>
        <p:spPr>
          <a:xfrm>
            <a:off x="8467344" y="1691640"/>
            <a:ext cx="2971800" cy="7315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900"/>
              <a:buFont typeface="Cambria"/>
              <a:buNone/>
            </a:pPr>
            <a:r>
              <a:rPr lang="en-US" sz="1900" b="1" i="0" u="none" strike="noStrike" cap="none">
                <a:solidFill>
                  <a:srgbClr val="FFFFFF"/>
                </a:solidFill>
                <a:latin typeface="Cambria"/>
                <a:ea typeface="Cambria"/>
                <a:cs typeface="Cambria"/>
                <a:sym typeface="Cambria"/>
              </a:rPr>
              <a:t>Fieldnote</a:t>
            </a:r>
            <a:endParaRPr sz="1900" b="0" i="0" u="none" strike="noStrike" cap="none">
              <a:solidFill>
                <a:schemeClr val="dk1"/>
              </a:solidFill>
              <a:latin typeface="Calibri"/>
              <a:ea typeface="Calibri"/>
              <a:cs typeface="Calibri"/>
              <a:sym typeface="Calibri"/>
            </a:endParaRPr>
          </a:p>
        </p:txBody>
      </p:sp>
      <p:sp>
        <p:nvSpPr>
          <p:cNvPr id="963" name="Google Shape;963;p41"/>
          <p:cNvSpPr/>
          <p:nvPr/>
        </p:nvSpPr>
        <p:spPr>
          <a:xfrm>
            <a:off x="8467344" y="2606040"/>
            <a:ext cx="2971800" cy="118872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Data you produce by observing and reflecting.</a:t>
            </a:r>
            <a:endParaRPr sz="1500" b="0" i="0" u="none" strike="noStrike" cap="none">
              <a:solidFill>
                <a:schemeClr val="dk1"/>
              </a:solidFill>
              <a:latin typeface="Calibri"/>
              <a:ea typeface="Calibri"/>
              <a:cs typeface="Calibri"/>
              <a:sym typeface="Calibri"/>
            </a:endParaRPr>
          </a:p>
        </p:txBody>
      </p:sp>
      <p:sp>
        <p:nvSpPr>
          <p:cNvPr id="964" name="Google Shape;964;p41"/>
          <p:cNvSpPr/>
          <p:nvPr/>
        </p:nvSpPr>
        <p:spPr>
          <a:xfrm>
            <a:off x="8467344" y="3977640"/>
            <a:ext cx="2971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1" i="0" u="none" strike="noStrike" cap="none">
                <a:solidFill>
                  <a:srgbClr val="607085"/>
                </a:solidFill>
                <a:latin typeface="Calibri"/>
                <a:ea typeface="Calibri"/>
                <a:cs typeface="Calibri"/>
                <a:sym typeface="Calibri"/>
              </a:rPr>
              <a:t>TYPICAL SOURCES</a:t>
            </a:r>
            <a:endParaRPr sz="1100" b="0" i="0" u="none" strike="noStrike" cap="none">
              <a:solidFill>
                <a:schemeClr val="dk1"/>
              </a:solidFill>
              <a:latin typeface="Calibri"/>
              <a:ea typeface="Calibri"/>
              <a:cs typeface="Calibri"/>
              <a:sym typeface="Calibri"/>
            </a:endParaRPr>
          </a:p>
        </p:txBody>
      </p:sp>
      <p:sp>
        <p:nvSpPr>
          <p:cNvPr id="965" name="Google Shape;965;p41"/>
          <p:cNvSpPr/>
          <p:nvPr/>
        </p:nvSpPr>
        <p:spPr>
          <a:xfrm>
            <a:off x="8467344" y="4251960"/>
            <a:ext cx="2971800" cy="118872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400"/>
              <a:buFont typeface="Calibri"/>
              <a:buNone/>
            </a:pPr>
            <a:r>
              <a:rPr lang="en-US" sz="1400" b="0" i="1" u="none" strike="noStrike" cap="none">
                <a:solidFill>
                  <a:srgbClr val="1E2A44"/>
                </a:solidFill>
                <a:latin typeface="Calibri"/>
                <a:ea typeface="Calibri"/>
                <a:cs typeface="Calibri"/>
                <a:sym typeface="Calibri"/>
              </a:rPr>
              <a:t>Observational notes, reflexive journal, screenshots in context</a:t>
            </a:r>
            <a:endParaRPr sz="1400" b="0" i="0" u="none" strike="noStrike" cap="none">
              <a:solidFill>
                <a:schemeClr val="dk1"/>
              </a:solidFill>
              <a:latin typeface="Calibri"/>
              <a:ea typeface="Calibri"/>
              <a:cs typeface="Calibri"/>
              <a:sym typeface="Calibri"/>
            </a:endParaRPr>
          </a:p>
        </p:txBody>
      </p:sp>
      <p:sp>
        <p:nvSpPr>
          <p:cNvPr id="966" name="Google Shape;966;p41"/>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967" name="Google Shape;967;p41"/>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38</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72"/>
        <p:cNvGrpSpPr/>
        <p:nvPr/>
      </p:nvGrpSpPr>
      <p:grpSpPr>
        <a:xfrm>
          <a:off x="0" y="0"/>
          <a:ext cx="0" cy="0"/>
          <a:chOff x="0" y="0"/>
          <a:chExt cx="0" cy="0"/>
        </a:xfrm>
      </p:grpSpPr>
      <p:sp>
        <p:nvSpPr>
          <p:cNvPr id="973" name="Google Shape;973;p42"/>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42"/>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HOW A STUDY RUNS</a:t>
            </a:r>
            <a:endParaRPr sz="1400" b="0" i="0" u="none" strike="noStrike" cap="none">
              <a:solidFill>
                <a:schemeClr val="dk1"/>
              </a:solidFill>
              <a:latin typeface="Calibri"/>
              <a:ea typeface="Calibri"/>
              <a:cs typeface="Calibri"/>
              <a:sym typeface="Calibri"/>
            </a:endParaRPr>
          </a:p>
        </p:txBody>
      </p:sp>
      <p:sp>
        <p:nvSpPr>
          <p:cNvPr id="975" name="Google Shape;975;p42"/>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The netnographic process</a:t>
            </a:r>
            <a:endParaRPr sz="3000" b="0" i="0" u="none" strike="noStrike" cap="none">
              <a:solidFill>
                <a:schemeClr val="dk1"/>
              </a:solidFill>
              <a:latin typeface="Calibri"/>
              <a:ea typeface="Calibri"/>
              <a:cs typeface="Calibri"/>
              <a:sym typeface="Calibri"/>
            </a:endParaRPr>
          </a:p>
        </p:txBody>
      </p:sp>
      <p:sp>
        <p:nvSpPr>
          <p:cNvPr id="976" name="Google Shape;976;p42"/>
          <p:cNvSpPr/>
          <p:nvPr/>
        </p:nvSpPr>
        <p:spPr>
          <a:xfrm>
            <a:off x="640080" y="1691640"/>
            <a:ext cx="3456432" cy="1783080"/>
          </a:xfrm>
          <a:prstGeom prst="roundRect">
            <a:avLst>
              <a:gd name="adj" fmla="val 4615"/>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42"/>
          <p:cNvSpPr/>
          <p:nvPr/>
        </p:nvSpPr>
        <p:spPr>
          <a:xfrm>
            <a:off x="896112" y="194767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42"/>
          <p:cNvSpPr/>
          <p:nvPr/>
        </p:nvSpPr>
        <p:spPr>
          <a:xfrm>
            <a:off x="896112" y="194767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1</a:t>
            </a:r>
            <a:endParaRPr sz="2100" b="0" i="0" u="none" strike="noStrike" cap="none">
              <a:solidFill>
                <a:schemeClr val="dk1"/>
              </a:solidFill>
              <a:latin typeface="Calibri"/>
              <a:ea typeface="Calibri"/>
              <a:cs typeface="Calibri"/>
              <a:sym typeface="Calibri"/>
            </a:endParaRPr>
          </a:p>
        </p:txBody>
      </p:sp>
      <p:sp>
        <p:nvSpPr>
          <p:cNvPr id="979" name="Google Shape;979;p42"/>
          <p:cNvSpPr/>
          <p:nvPr/>
        </p:nvSpPr>
        <p:spPr>
          <a:xfrm>
            <a:off x="1508760" y="1947672"/>
            <a:ext cx="240487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Plan</a:t>
            </a:r>
            <a:endParaRPr sz="1700" b="0" i="0" u="none" strike="noStrike" cap="none">
              <a:solidFill>
                <a:schemeClr val="dk1"/>
              </a:solidFill>
              <a:latin typeface="Calibri"/>
              <a:ea typeface="Calibri"/>
              <a:cs typeface="Calibri"/>
              <a:sym typeface="Calibri"/>
            </a:endParaRPr>
          </a:p>
        </p:txBody>
      </p:sp>
      <p:sp>
        <p:nvSpPr>
          <p:cNvPr id="980" name="Google Shape;980;p42"/>
          <p:cNvSpPr/>
          <p:nvPr/>
        </p:nvSpPr>
        <p:spPr>
          <a:xfrm>
            <a:off x="914400" y="2560320"/>
            <a:ext cx="2953512"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Define the question and the cultural phenomenon of interest</a:t>
            </a:r>
            <a:endParaRPr sz="1350" b="0" i="0" u="none" strike="noStrike" cap="none">
              <a:solidFill>
                <a:schemeClr val="dk1"/>
              </a:solidFill>
              <a:latin typeface="Calibri"/>
              <a:ea typeface="Calibri"/>
              <a:cs typeface="Calibri"/>
              <a:sym typeface="Calibri"/>
            </a:endParaRPr>
          </a:p>
        </p:txBody>
      </p:sp>
      <p:sp>
        <p:nvSpPr>
          <p:cNvPr id="981" name="Google Shape;981;p42"/>
          <p:cNvSpPr/>
          <p:nvPr/>
        </p:nvSpPr>
        <p:spPr>
          <a:xfrm>
            <a:off x="4352544" y="1691640"/>
            <a:ext cx="3456432" cy="1783080"/>
          </a:xfrm>
          <a:prstGeom prst="roundRect">
            <a:avLst>
              <a:gd name="adj" fmla="val 4615"/>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42"/>
          <p:cNvSpPr/>
          <p:nvPr/>
        </p:nvSpPr>
        <p:spPr>
          <a:xfrm>
            <a:off x="4608576" y="194767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42"/>
          <p:cNvSpPr/>
          <p:nvPr/>
        </p:nvSpPr>
        <p:spPr>
          <a:xfrm>
            <a:off x="4608576" y="194767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2</a:t>
            </a:r>
            <a:endParaRPr sz="2100" b="0" i="0" u="none" strike="noStrike" cap="none">
              <a:solidFill>
                <a:schemeClr val="dk1"/>
              </a:solidFill>
              <a:latin typeface="Calibri"/>
              <a:ea typeface="Calibri"/>
              <a:cs typeface="Calibri"/>
              <a:sym typeface="Calibri"/>
            </a:endParaRPr>
          </a:p>
        </p:txBody>
      </p:sp>
      <p:sp>
        <p:nvSpPr>
          <p:cNvPr id="984" name="Google Shape;984;p42"/>
          <p:cNvSpPr/>
          <p:nvPr/>
        </p:nvSpPr>
        <p:spPr>
          <a:xfrm>
            <a:off x="5221224" y="1947672"/>
            <a:ext cx="240487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Enter</a:t>
            </a:r>
            <a:endParaRPr sz="1700" b="0" i="0" u="none" strike="noStrike" cap="none">
              <a:solidFill>
                <a:schemeClr val="dk1"/>
              </a:solidFill>
              <a:latin typeface="Calibri"/>
              <a:ea typeface="Calibri"/>
              <a:cs typeface="Calibri"/>
              <a:sym typeface="Calibri"/>
            </a:endParaRPr>
          </a:p>
        </p:txBody>
      </p:sp>
      <p:sp>
        <p:nvSpPr>
          <p:cNvPr id="985" name="Google Shape;985;p42"/>
          <p:cNvSpPr/>
          <p:nvPr/>
        </p:nvSpPr>
        <p:spPr>
          <a:xfrm>
            <a:off x="4626864" y="2560320"/>
            <a:ext cx="2953512"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Identify and gain entree to relevant online sites and communities</a:t>
            </a:r>
            <a:endParaRPr sz="1350" b="0" i="0" u="none" strike="noStrike" cap="none">
              <a:solidFill>
                <a:schemeClr val="dk1"/>
              </a:solidFill>
              <a:latin typeface="Calibri"/>
              <a:ea typeface="Calibri"/>
              <a:cs typeface="Calibri"/>
              <a:sym typeface="Calibri"/>
            </a:endParaRPr>
          </a:p>
        </p:txBody>
      </p:sp>
      <p:sp>
        <p:nvSpPr>
          <p:cNvPr id="986" name="Google Shape;986;p42"/>
          <p:cNvSpPr/>
          <p:nvPr/>
        </p:nvSpPr>
        <p:spPr>
          <a:xfrm>
            <a:off x="8065008" y="1691640"/>
            <a:ext cx="3456432" cy="1783080"/>
          </a:xfrm>
          <a:prstGeom prst="roundRect">
            <a:avLst>
              <a:gd name="adj" fmla="val 4615"/>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42"/>
          <p:cNvSpPr/>
          <p:nvPr/>
        </p:nvSpPr>
        <p:spPr>
          <a:xfrm>
            <a:off x="8321040" y="194767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42"/>
          <p:cNvSpPr/>
          <p:nvPr/>
        </p:nvSpPr>
        <p:spPr>
          <a:xfrm>
            <a:off x="8321040" y="194767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3</a:t>
            </a:r>
            <a:endParaRPr sz="2100" b="0" i="0" u="none" strike="noStrike" cap="none">
              <a:solidFill>
                <a:schemeClr val="dk1"/>
              </a:solidFill>
              <a:latin typeface="Calibri"/>
              <a:ea typeface="Calibri"/>
              <a:cs typeface="Calibri"/>
              <a:sym typeface="Calibri"/>
            </a:endParaRPr>
          </a:p>
        </p:txBody>
      </p:sp>
      <p:sp>
        <p:nvSpPr>
          <p:cNvPr id="989" name="Google Shape;989;p42"/>
          <p:cNvSpPr/>
          <p:nvPr/>
        </p:nvSpPr>
        <p:spPr>
          <a:xfrm>
            <a:off x="8933688" y="1947672"/>
            <a:ext cx="240487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Collect</a:t>
            </a:r>
            <a:endParaRPr sz="1700" b="0" i="0" u="none" strike="noStrike" cap="none">
              <a:solidFill>
                <a:schemeClr val="dk1"/>
              </a:solidFill>
              <a:latin typeface="Calibri"/>
              <a:ea typeface="Calibri"/>
              <a:cs typeface="Calibri"/>
              <a:sym typeface="Calibri"/>
            </a:endParaRPr>
          </a:p>
        </p:txBody>
      </p:sp>
      <p:sp>
        <p:nvSpPr>
          <p:cNvPr id="990" name="Google Shape;990;p42"/>
          <p:cNvSpPr/>
          <p:nvPr/>
        </p:nvSpPr>
        <p:spPr>
          <a:xfrm>
            <a:off x="8339328" y="2560320"/>
            <a:ext cx="2953512"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Gather archival, elicited and fieldnote data over time</a:t>
            </a:r>
            <a:endParaRPr sz="1350" b="0" i="0" u="none" strike="noStrike" cap="none">
              <a:solidFill>
                <a:schemeClr val="dk1"/>
              </a:solidFill>
              <a:latin typeface="Calibri"/>
              <a:ea typeface="Calibri"/>
              <a:cs typeface="Calibri"/>
              <a:sym typeface="Calibri"/>
            </a:endParaRPr>
          </a:p>
        </p:txBody>
      </p:sp>
      <p:sp>
        <p:nvSpPr>
          <p:cNvPr id="991" name="Google Shape;991;p42"/>
          <p:cNvSpPr/>
          <p:nvPr/>
        </p:nvSpPr>
        <p:spPr>
          <a:xfrm>
            <a:off x="640080" y="3657600"/>
            <a:ext cx="3456432" cy="1783080"/>
          </a:xfrm>
          <a:prstGeom prst="roundRect">
            <a:avLst>
              <a:gd name="adj" fmla="val 4615"/>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42"/>
          <p:cNvSpPr/>
          <p:nvPr/>
        </p:nvSpPr>
        <p:spPr>
          <a:xfrm>
            <a:off x="896112" y="391363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42"/>
          <p:cNvSpPr/>
          <p:nvPr/>
        </p:nvSpPr>
        <p:spPr>
          <a:xfrm>
            <a:off x="896112" y="391363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4</a:t>
            </a:r>
            <a:endParaRPr sz="2100" b="0" i="0" u="none" strike="noStrike" cap="none">
              <a:solidFill>
                <a:schemeClr val="dk1"/>
              </a:solidFill>
              <a:latin typeface="Calibri"/>
              <a:ea typeface="Calibri"/>
              <a:cs typeface="Calibri"/>
              <a:sym typeface="Calibri"/>
            </a:endParaRPr>
          </a:p>
        </p:txBody>
      </p:sp>
      <p:sp>
        <p:nvSpPr>
          <p:cNvPr id="994" name="Google Shape;994;p42"/>
          <p:cNvSpPr/>
          <p:nvPr/>
        </p:nvSpPr>
        <p:spPr>
          <a:xfrm>
            <a:off x="1508760" y="3913632"/>
            <a:ext cx="240487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Interpret</a:t>
            </a:r>
            <a:endParaRPr sz="1700" b="0" i="0" u="none" strike="noStrike" cap="none">
              <a:solidFill>
                <a:schemeClr val="dk1"/>
              </a:solidFill>
              <a:latin typeface="Calibri"/>
              <a:ea typeface="Calibri"/>
              <a:cs typeface="Calibri"/>
              <a:sym typeface="Calibri"/>
            </a:endParaRPr>
          </a:p>
        </p:txBody>
      </p:sp>
      <p:sp>
        <p:nvSpPr>
          <p:cNvPr id="995" name="Google Shape;995;p42"/>
          <p:cNvSpPr/>
          <p:nvPr/>
        </p:nvSpPr>
        <p:spPr>
          <a:xfrm>
            <a:off x="914400" y="4526280"/>
            <a:ext cx="2953512"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Code, theme and interpret meaning, staying close to context</a:t>
            </a:r>
            <a:endParaRPr sz="1350" b="0" i="0" u="none" strike="noStrike" cap="none">
              <a:solidFill>
                <a:schemeClr val="dk1"/>
              </a:solidFill>
              <a:latin typeface="Calibri"/>
              <a:ea typeface="Calibri"/>
              <a:cs typeface="Calibri"/>
              <a:sym typeface="Calibri"/>
            </a:endParaRPr>
          </a:p>
        </p:txBody>
      </p:sp>
      <p:sp>
        <p:nvSpPr>
          <p:cNvPr id="996" name="Google Shape;996;p42"/>
          <p:cNvSpPr/>
          <p:nvPr/>
        </p:nvSpPr>
        <p:spPr>
          <a:xfrm>
            <a:off x="4352544" y="3657600"/>
            <a:ext cx="3456432" cy="1783080"/>
          </a:xfrm>
          <a:prstGeom prst="roundRect">
            <a:avLst>
              <a:gd name="adj" fmla="val 4615"/>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42"/>
          <p:cNvSpPr/>
          <p:nvPr/>
        </p:nvSpPr>
        <p:spPr>
          <a:xfrm>
            <a:off x="4608576" y="391363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42"/>
          <p:cNvSpPr/>
          <p:nvPr/>
        </p:nvSpPr>
        <p:spPr>
          <a:xfrm>
            <a:off x="4608576" y="391363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5</a:t>
            </a:r>
            <a:endParaRPr sz="2100" b="0" i="0" u="none" strike="noStrike" cap="none">
              <a:solidFill>
                <a:schemeClr val="dk1"/>
              </a:solidFill>
              <a:latin typeface="Calibri"/>
              <a:ea typeface="Calibri"/>
              <a:cs typeface="Calibri"/>
              <a:sym typeface="Calibri"/>
            </a:endParaRPr>
          </a:p>
        </p:txBody>
      </p:sp>
      <p:sp>
        <p:nvSpPr>
          <p:cNvPr id="999" name="Google Shape;999;p42"/>
          <p:cNvSpPr/>
          <p:nvPr/>
        </p:nvSpPr>
        <p:spPr>
          <a:xfrm>
            <a:off x="5221224" y="3913632"/>
            <a:ext cx="240487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Act ethically</a:t>
            </a:r>
            <a:endParaRPr sz="1700" b="0" i="0" u="none" strike="noStrike" cap="none">
              <a:solidFill>
                <a:schemeClr val="dk1"/>
              </a:solidFill>
              <a:latin typeface="Calibri"/>
              <a:ea typeface="Calibri"/>
              <a:cs typeface="Calibri"/>
              <a:sym typeface="Calibri"/>
            </a:endParaRPr>
          </a:p>
        </p:txBody>
      </p:sp>
      <p:sp>
        <p:nvSpPr>
          <p:cNvPr id="1000" name="Google Shape;1000;p42"/>
          <p:cNvSpPr/>
          <p:nvPr/>
        </p:nvSpPr>
        <p:spPr>
          <a:xfrm>
            <a:off x="4626864" y="4526280"/>
            <a:ext cx="2953512"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Manage consent, privacy and platform terms throughout</a:t>
            </a:r>
            <a:endParaRPr sz="1350" b="0" i="0" u="none" strike="noStrike" cap="none">
              <a:solidFill>
                <a:schemeClr val="dk1"/>
              </a:solidFill>
              <a:latin typeface="Calibri"/>
              <a:ea typeface="Calibri"/>
              <a:cs typeface="Calibri"/>
              <a:sym typeface="Calibri"/>
            </a:endParaRPr>
          </a:p>
        </p:txBody>
      </p:sp>
      <p:sp>
        <p:nvSpPr>
          <p:cNvPr id="1001" name="Google Shape;1001;p42"/>
          <p:cNvSpPr/>
          <p:nvPr/>
        </p:nvSpPr>
        <p:spPr>
          <a:xfrm>
            <a:off x="8065008" y="3657600"/>
            <a:ext cx="3456432" cy="1783080"/>
          </a:xfrm>
          <a:prstGeom prst="roundRect">
            <a:avLst>
              <a:gd name="adj" fmla="val 4615"/>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42"/>
          <p:cNvSpPr/>
          <p:nvPr/>
        </p:nvSpPr>
        <p:spPr>
          <a:xfrm>
            <a:off x="8321040" y="391363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42"/>
          <p:cNvSpPr/>
          <p:nvPr/>
        </p:nvSpPr>
        <p:spPr>
          <a:xfrm>
            <a:off x="8321040" y="391363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6</a:t>
            </a:r>
            <a:endParaRPr sz="2100" b="0" i="0" u="none" strike="noStrike" cap="none">
              <a:solidFill>
                <a:schemeClr val="dk1"/>
              </a:solidFill>
              <a:latin typeface="Calibri"/>
              <a:ea typeface="Calibri"/>
              <a:cs typeface="Calibri"/>
              <a:sym typeface="Calibri"/>
            </a:endParaRPr>
          </a:p>
        </p:txBody>
      </p:sp>
      <p:sp>
        <p:nvSpPr>
          <p:cNvPr id="1004" name="Google Shape;1004;p42"/>
          <p:cNvSpPr/>
          <p:nvPr/>
        </p:nvSpPr>
        <p:spPr>
          <a:xfrm>
            <a:off x="8933688" y="3913632"/>
            <a:ext cx="240487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Represent</a:t>
            </a:r>
            <a:endParaRPr sz="1700" b="0" i="0" u="none" strike="noStrike" cap="none">
              <a:solidFill>
                <a:schemeClr val="dk1"/>
              </a:solidFill>
              <a:latin typeface="Calibri"/>
              <a:ea typeface="Calibri"/>
              <a:cs typeface="Calibri"/>
              <a:sym typeface="Calibri"/>
            </a:endParaRPr>
          </a:p>
        </p:txBody>
      </p:sp>
      <p:sp>
        <p:nvSpPr>
          <p:cNvPr id="1005" name="Google Shape;1005;p42"/>
          <p:cNvSpPr/>
          <p:nvPr/>
        </p:nvSpPr>
        <p:spPr>
          <a:xfrm>
            <a:off x="8339328" y="4526280"/>
            <a:ext cx="2953512"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Write the account, weaving member voices with interpretation</a:t>
            </a:r>
            <a:endParaRPr sz="1350" b="0" i="0" u="none" strike="noStrike" cap="none">
              <a:solidFill>
                <a:schemeClr val="dk1"/>
              </a:solidFill>
              <a:latin typeface="Calibri"/>
              <a:ea typeface="Calibri"/>
              <a:cs typeface="Calibri"/>
              <a:sym typeface="Calibri"/>
            </a:endParaRPr>
          </a:p>
        </p:txBody>
      </p:sp>
      <p:sp>
        <p:nvSpPr>
          <p:cNvPr id="1006" name="Google Shape;1006;p42"/>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007" name="Google Shape;1007;p42"/>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39</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012"/>
        <p:cNvGrpSpPr/>
        <p:nvPr/>
      </p:nvGrpSpPr>
      <p:grpSpPr>
        <a:xfrm>
          <a:off x="0" y="0"/>
          <a:ext cx="0" cy="0"/>
          <a:chOff x="0" y="0"/>
          <a:chExt cx="0" cy="0"/>
        </a:xfrm>
      </p:grpSpPr>
      <p:sp>
        <p:nvSpPr>
          <p:cNvPr id="1013" name="Google Shape;1013;p43"/>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43"/>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WHERE STUDENTS GET INTO TROUBLE</a:t>
            </a:r>
            <a:endParaRPr sz="1400" b="0" i="0" u="none" strike="noStrike" cap="none">
              <a:solidFill>
                <a:schemeClr val="dk1"/>
              </a:solidFill>
              <a:latin typeface="Calibri"/>
              <a:ea typeface="Calibri"/>
              <a:cs typeface="Calibri"/>
              <a:sym typeface="Calibri"/>
            </a:endParaRPr>
          </a:p>
        </p:txBody>
      </p:sp>
      <p:sp>
        <p:nvSpPr>
          <p:cNvPr id="1015" name="Google Shape;1015;p43"/>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The ethics of online research</a:t>
            </a:r>
            <a:endParaRPr sz="3000" b="0" i="0" u="none" strike="noStrike" cap="none">
              <a:solidFill>
                <a:schemeClr val="dk1"/>
              </a:solidFill>
              <a:latin typeface="Calibri"/>
              <a:ea typeface="Calibri"/>
              <a:cs typeface="Calibri"/>
              <a:sym typeface="Calibri"/>
            </a:endParaRPr>
          </a:p>
        </p:txBody>
      </p:sp>
      <p:sp>
        <p:nvSpPr>
          <p:cNvPr id="1016" name="Google Shape;1016;p43"/>
          <p:cNvSpPr/>
          <p:nvPr/>
        </p:nvSpPr>
        <p:spPr>
          <a:xfrm>
            <a:off x="822960" y="1463040"/>
            <a:ext cx="10607040"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Online data feels public and easy to take. It is neither simple nor consequence free. Treat ethics as central to the design, not a form to file.</a:t>
            </a:r>
            <a:endParaRPr sz="2100" b="0" i="0" u="none" strike="noStrike" cap="none">
              <a:solidFill>
                <a:schemeClr val="dk1"/>
              </a:solidFill>
              <a:latin typeface="Calibri"/>
              <a:ea typeface="Calibri"/>
              <a:cs typeface="Calibri"/>
              <a:sym typeface="Calibri"/>
            </a:endParaRPr>
          </a:p>
        </p:txBody>
      </p:sp>
      <p:sp>
        <p:nvSpPr>
          <p:cNvPr id="1017" name="Google Shape;1017;p43"/>
          <p:cNvSpPr/>
          <p:nvPr/>
        </p:nvSpPr>
        <p:spPr>
          <a:xfrm>
            <a:off x="640080" y="2331720"/>
            <a:ext cx="5349240" cy="1691640"/>
          </a:xfrm>
          <a:prstGeom prst="roundRect">
            <a:avLst>
              <a:gd name="adj" fmla="val 4865"/>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43"/>
          <p:cNvSpPr/>
          <p:nvPr/>
        </p:nvSpPr>
        <p:spPr>
          <a:xfrm>
            <a:off x="932688" y="2532888"/>
            <a:ext cx="4800600" cy="54864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16233D"/>
              </a:buClr>
              <a:buSzPts val="1550"/>
              <a:buFont typeface="Cambria"/>
              <a:buNone/>
            </a:pPr>
            <a:r>
              <a:rPr lang="en-US" sz="1550" b="1" i="0" u="none" strike="noStrike" cap="none">
                <a:solidFill>
                  <a:srgbClr val="16233D"/>
                </a:solidFill>
                <a:latin typeface="Cambria"/>
                <a:ea typeface="Cambria"/>
                <a:cs typeface="Cambria"/>
                <a:sym typeface="Cambria"/>
              </a:rPr>
              <a:t>Public is not the same as consenting</a:t>
            </a:r>
            <a:endParaRPr sz="1550" b="0" i="0" u="none" strike="noStrike" cap="none">
              <a:solidFill>
                <a:schemeClr val="dk1"/>
              </a:solidFill>
              <a:latin typeface="Calibri"/>
              <a:ea typeface="Calibri"/>
              <a:cs typeface="Calibri"/>
              <a:sym typeface="Calibri"/>
            </a:endParaRPr>
          </a:p>
        </p:txBody>
      </p:sp>
      <p:sp>
        <p:nvSpPr>
          <p:cNvPr id="1019" name="Google Shape;1019;p43"/>
          <p:cNvSpPr/>
          <p:nvPr/>
        </p:nvSpPr>
        <p:spPr>
          <a:xfrm>
            <a:off x="932688" y="3081528"/>
            <a:ext cx="4800600" cy="82296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People posting in a forum did not write for a researcher. Visibility does not equal permission.</a:t>
            </a:r>
            <a:endParaRPr sz="1350" b="0" i="0" u="none" strike="noStrike" cap="none">
              <a:solidFill>
                <a:schemeClr val="dk1"/>
              </a:solidFill>
              <a:latin typeface="Calibri"/>
              <a:ea typeface="Calibri"/>
              <a:cs typeface="Calibri"/>
              <a:sym typeface="Calibri"/>
            </a:endParaRPr>
          </a:p>
        </p:txBody>
      </p:sp>
      <p:sp>
        <p:nvSpPr>
          <p:cNvPr id="1020" name="Google Shape;1020;p43"/>
          <p:cNvSpPr/>
          <p:nvPr/>
        </p:nvSpPr>
        <p:spPr>
          <a:xfrm>
            <a:off x="6263640" y="2331720"/>
            <a:ext cx="5349240" cy="1691640"/>
          </a:xfrm>
          <a:prstGeom prst="roundRect">
            <a:avLst>
              <a:gd name="adj" fmla="val 4865"/>
            </a:avLst>
          </a:prstGeom>
          <a:solidFill>
            <a:srgbClr val="FBF5E9"/>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43"/>
          <p:cNvSpPr/>
          <p:nvPr/>
        </p:nvSpPr>
        <p:spPr>
          <a:xfrm>
            <a:off x="6556248" y="2532888"/>
            <a:ext cx="4800600" cy="54864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16233D"/>
              </a:buClr>
              <a:buSzPts val="1550"/>
              <a:buFont typeface="Cambria"/>
              <a:buNone/>
            </a:pPr>
            <a:r>
              <a:rPr lang="en-US" sz="1550" b="1" i="0" u="none" strike="noStrike" cap="none">
                <a:solidFill>
                  <a:srgbClr val="16233D"/>
                </a:solidFill>
                <a:latin typeface="Cambria"/>
                <a:ea typeface="Cambria"/>
                <a:cs typeface="Cambria"/>
                <a:sym typeface="Cambria"/>
              </a:rPr>
              <a:t>Private spaces need real consent</a:t>
            </a:r>
            <a:endParaRPr sz="1550" b="0" i="0" u="none" strike="noStrike" cap="none">
              <a:solidFill>
                <a:schemeClr val="dk1"/>
              </a:solidFill>
              <a:latin typeface="Calibri"/>
              <a:ea typeface="Calibri"/>
              <a:cs typeface="Calibri"/>
              <a:sym typeface="Calibri"/>
            </a:endParaRPr>
          </a:p>
        </p:txBody>
      </p:sp>
      <p:sp>
        <p:nvSpPr>
          <p:cNvPr id="1022" name="Google Shape;1022;p43"/>
          <p:cNvSpPr/>
          <p:nvPr/>
        </p:nvSpPr>
        <p:spPr>
          <a:xfrm>
            <a:off x="6556248" y="3081528"/>
            <a:ext cx="4800600" cy="82296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Closed groups and direct messages call for explicit, informed agreement and a clear account of your role.</a:t>
            </a:r>
            <a:endParaRPr sz="1350" b="0" i="0" u="none" strike="noStrike" cap="none">
              <a:solidFill>
                <a:schemeClr val="dk1"/>
              </a:solidFill>
              <a:latin typeface="Calibri"/>
              <a:ea typeface="Calibri"/>
              <a:cs typeface="Calibri"/>
              <a:sym typeface="Calibri"/>
            </a:endParaRPr>
          </a:p>
        </p:txBody>
      </p:sp>
      <p:sp>
        <p:nvSpPr>
          <p:cNvPr id="1023" name="Google Shape;1023;p43"/>
          <p:cNvSpPr/>
          <p:nvPr/>
        </p:nvSpPr>
        <p:spPr>
          <a:xfrm>
            <a:off x="640080" y="4206240"/>
            <a:ext cx="5349240" cy="1691640"/>
          </a:xfrm>
          <a:prstGeom prst="roundRect">
            <a:avLst>
              <a:gd name="adj" fmla="val 4865"/>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43"/>
          <p:cNvSpPr/>
          <p:nvPr/>
        </p:nvSpPr>
        <p:spPr>
          <a:xfrm>
            <a:off x="932688" y="4407408"/>
            <a:ext cx="4800600" cy="54864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16233D"/>
              </a:buClr>
              <a:buSzPts val="1550"/>
              <a:buFont typeface="Cambria"/>
              <a:buNone/>
            </a:pPr>
            <a:r>
              <a:rPr lang="en-US" sz="1550" b="1" i="0" u="none" strike="noStrike" cap="none">
                <a:solidFill>
                  <a:srgbClr val="16233D"/>
                </a:solidFill>
                <a:latin typeface="Cambria"/>
                <a:ea typeface="Cambria"/>
                <a:cs typeface="Cambria"/>
                <a:sym typeface="Cambria"/>
              </a:rPr>
              <a:t>Anonymise with care</a:t>
            </a:r>
            <a:endParaRPr sz="1550" b="0" i="0" u="none" strike="noStrike" cap="none">
              <a:solidFill>
                <a:schemeClr val="dk1"/>
              </a:solidFill>
              <a:latin typeface="Calibri"/>
              <a:ea typeface="Calibri"/>
              <a:cs typeface="Calibri"/>
              <a:sym typeface="Calibri"/>
            </a:endParaRPr>
          </a:p>
        </p:txBody>
      </p:sp>
      <p:sp>
        <p:nvSpPr>
          <p:cNvPr id="1025" name="Google Shape;1025;p43"/>
          <p:cNvSpPr/>
          <p:nvPr/>
        </p:nvSpPr>
        <p:spPr>
          <a:xfrm>
            <a:off x="932688" y="4956048"/>
            <a:ext cx="4800600" cy="82296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Verbatim quotes can be searched back to a person. Paraphrase or seek consent for identifiable material.</a:t>
            </a:r>
            <a:endParaRPr sz="1350" b="0" i="0" u="none" strike="noStrike" cap="none">
              <a:solidFill>
                <a:schemeClr val="dk1"/>
              </a:solidFill>
              <a:latin typeface="Calibri"/>
              <a:ea typeface="Calibri"/>
              <a:cs typeface="Calibri"/>
              <a:sym typeface="Calibri"/>
            </a:endParaRPr>
          </a:p>
        </p:txBody>
      </p:sp>
      <p:sp>
        <p:nvSpPr>
          <p:cNvPr id="1026" name="Google Shape;1026;p43"/>
          <p:cNvSpPr/>
          <p:nvPr/>
        </p:nvSpPr>
        <p:spPr>
          <a:xfrm>
            <a:off x="6263640" y="4206240"/>
            <a:ext cx="5349240" cy="1691640"/>
          </a:xfrm>
          <a:prstGeom prst="roundRect">
            <a:avLst>
              <a:gd name="adj" fmla="val 4865"/>
            </a:avLst>
          </a:prstGeom>
          <a:solidFill>
            <a:srgbClr val="FBF5E9"/>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43"/>
          <p:cNvSpPr/>
          <p:nvPr/>
        </p:nvSpPr>
        <p:spPr>
          <a:xfrm>
            <a:off x="6556248" y="4407408"/>
            <a:ext cx="4800600" cy="54864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16233D"/>
              </a:buClr>
              <a:buSzPts val="1550"/>
              <a:buFont typeface="Cambria"/>
              <a:buNone/>
            </a:pPr>
            <a:r>
              <a:rPr lang="en-US" sz="1550" b="1" i="0" u="none" strike="noStrike" cap="none">
                <a:solidFill>
                  <a:srgbClr val="16233D"/>
                </a:solidFill>
                <a:latin typeface="Cambria"/>
                <a:ea typeface="Cambria"/>
                <a:cs typeface="Cambria"/>
                <a:sym typeface="Cambria"/>
              </a:rPr>
              <a:t>Honour platform terms and law</a:t>
            </a:r>
            <a:endParaRPr sz="1550" b="0" i="0" u="none" strike="noStrike" cap="none">
              <a:solidFill>
                <a:schemeClr val="dk1"/>
              </a:solidFill>
              <a:latin typeface="Calibri"/>
              <a:ea typeface="Calibri"/>
              <a:cs typeface="Calibri"/>
              <a:sym typeface="Calibri"/>
            </a:endParaRPr>
          </a:p>
        </p:txBody>
      </p:sp>
      <p:sp>
        <p:nvSpPr>
          <p:cNvPr id="1028" name="Google Shape;1028;p43"/>
          <p:cNvSpPr/>
          <p:nvPr/>
        </p:nvSpPr>
        <p:spPr>
          <a:xfrm>
            <a:off x="6556248" y="4956048"/>
            <a:ext cx="4800600" cy="82296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Respect terms of service, data protection and the expectations of the specific community.</a:t>
            </a:r>
            <a:endParaRPr sz="1350" b="0" i="0" u="none" strike="noStrike" cap="none">
              <a:solidFill>
                <a:schemeClr val="dk1"/>
              </a:solidFill>
              <a:latin typeface="Calibri"/>
              <a:ea typeface="Calibri"/>
              <a:cs typeface="Calibri"/>
              <a:sym typeface="Calibri"/>
            </a:endParaRPr>
          </a:p>
        </p:txBody>
      </p:sp>
      <p:sp>
        <p:nvSpPr>
          <p:cNvPr id="1029" name="Google Shape;1029;p43"/>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030" name="Google Shape;1030;p43"/>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40</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035"/>
        <p:cNvGrpSpPr/>
        <p:nvPr/>
      </p:nvGrpSpPr>
      <p:grpSpPr>
        <a:xfrm>
          <a:off x="0" y="0"/>
          <a:ext cx="0" cy="0"/>
          <a:chOff x="0" y="0"/>
          <a:chExt cx="0" cy="0"/>
        </a:xfrm>
      </p:grpSpPr>
      <p:sp>
        <p:nvSpPr>
          <p:cNvPr id="1036" name="Google Shape;1036;p44"/>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44"/>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BRINGING IT TOGETHER</a:t>
            </a:r>
            <a:endParaRPr sz="1400" b="0" i="0" u="none" strike="noStrike" cap="none">
              <a:solidFill>
                <a:schemeClr val="dk1"/>
              </a:solidFill>
              <a:latin typeface="Calibri"/>
              <a:ea typeface="Calibri"/>
              <a:cs typeface="Calibri"/>
              <a:sym typeface="Calibri"/>
            </a:endParaRPr>
          </a:p>
        </p:txBody>
      </p:sp>
      <p:sp>
        <p:nvSpPr>
          <p:cNvPr id="1038" name="Google Shape;1038;p44"/>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Designing a netnographic study</a:t>
            </a:r>
            <a:endParaRPr sz="3000" b="0" i="0" u="none" strike="noStrike" cap="none">
              <a:solidFill>
                <a:schemeClr val="dk1"/>
              </a:solidFill>
              <a:latin typeface="Calibri"/>
              <a:ea typeface="Calibri"/>
              <a:cs typeface="Calibri"/>
              <a:sym typeface="Calibri"/>
            </a:endParaRPr>
          </a:p>
        </p:txBody>
      </p:sp>
      <p:sp>
        <p:nvSpPr>
          <p:cNvPr id="1039" name="Google Shape;1039;p44"/>
          <p:cNvSpPr/>
          <p:nvPr/>
        </p:nvSpPr>
        <p:spPr>
          <a:xfrm>
            <a:off x="822960" y="1463040"/>
            <a:ext cx="10607040" cy="73152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A worked sketch shows how the pieces lock together for a digital business question, for example understanding an online influencer audience.</a:t>
            </a:r>
            <a:endParaRPr sz="2100" b="0" i="0" u="none" strike="noStrike" cap="none">
              <a:solidFill>
                <a:schemeClr val="dk1"/>
              </a:solidFill>
              <a:latin typeface="Calibri"/>
              <a:ea typeface="Calibri"/>
              <a:cs typeface="Calibri"/>
              <a:sym typeface="Calibri"/>
            </a:endParaRPr>
          </a:p>
        </p:txBody>
      </p:sp>
      <p:sp>
        <p:nvSpPr>
          <p:cNvPr id="1040" name="Google Shape;1040;p44"/>
          <p:cNvSpPr/>
          <p:nvPr/>
        </p:nvSpPr>
        <p:spPr>
          <a:xfrm>
            <a:off x="640080" y="2240280"/>
            <a:ext cx="10927080" cy="603504"/>
          </a:xfrm>
          <a:prstGeom prst="roundRect">
            <a:avLst>
              <a:gd name="adj" fmla="val 13636"/>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44"/>
          <p:cNvSpPr/>
          <p:nvPr/>
        </p:nvSpPr>
        <p:spPr>
          <a:xfrm>
            <a:off x="914400" y="2240280"/>
            <a:ext cx="1828800" cy="60350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500"/>
              <a:buFont typeface="Cambria"/>
              <a:buNone/>
            </a:pPr>
            <a:r>
              <a:rPr lang="en-US" sz="1500" b="1" i="0" u="none" strike="noStrike" cap="none">
                <a:solidFill>
                  <a:srgbClr val="C9A24B"/>
                </a:solidFill>
                <a:latin typeface="Cambria"/>
                <a:ea typeface="Cambria"/>
                <a:cs typeface="Cambria"/>
                <a:sym typeface="Cambria"/>
              </a:rPr>
              <a:t>Question</a:t>
            </a:r>
            <a:endParaRPr sz="1500" b="0" i="0" u="none" strike="noStrike" cap="none">
              <a:solidFill>
                <a:schemeClr val="dk1"/>
              </a:solidFill>
              <a:latin typeface="Calibri"/>
              <a:ea typeface="Calibri"/>
              <a:cs typeface="Calibri"/>
              <a:sym typeface="Calibri"/>
            </a:endParaRPr>
          </a:p>
        </p:txBody>
      </p:sp>
      <p:cxnSp>
        <p:nvCxnSpPr>
          <p:cNvPr id="1042" name="Google Shape;1042;p44"/>
          <p:cNvCxnSpPr/>
          <p:nvPr/>
        </p:nvCxnSpPr>
        <p:spPr>
          <a:xfrm>
            <a:off x="2834640" y="2368296"/>
            <a:ext cx="0" cy="347472"/>
          </a:xfrm>
          <a:prstGeom prst="straightConnector1">
            <a:avLst/>
          </a:prstGeom>
          <a:noFill/>
          <a:ln w="15225" cap="flat" cmpd="sng">
            <a:solidFill>
              <a:srgbClr val="D7DEEA"/>
            </a:solidFill>
            <a:prstDash val="solid"/>
            <a:round/>
            <a:headEnd type="none" w="sm" len="sm"/>
            <a:tailEnd type="none" w="sm" len="sm"/>
          </a:ln>
        </p:spPr>
      </p:cxnSp>
      <p:sp>
        <p:nvSpPr>
          <p:cNvPr id="1043" name="Google Shape;1043;p44"/>
          <p:cNvSpPr/>
          <p:nvPr/>
        </p:nvSpPr>
        <p:spPr>
          <a:xfrm>
            <a:off x="3063240" y="2240280"/>
            <a:ext cx="8229600" cy="603504"/>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How does a pet influencer audience build attachment and identity around the account?</a:t>
            </a:r>
            <a:endParaRPr sz="1450" b="0" i="0" u="none" strike="noStrike" cap="none">
              <a:solidFill>
                <a:schemeClr val="dk1"/>
              </a:solidFill>
              <a:latin typeface="Calibri"/>
              <a:ea typeface="Calibri"/>
              <a:cs typeface="Calibri"/>
              <a:sym typeface="Calibri"/>
            </a:endParaRPr>
          </a:p>
        </p:txBody>
      </p:sp>
      <p:sp>
        <p:nvSpPr>
          <p:cNvPr id="1044" name="Google Shape;1044;p44"/>
          <p:cNvSpPr/>
          <p:nvPr/>
        </p:nvSpPr>
        <p:spPr>
          <a:xfrm>
            <a:off x="640080" y="2953512"/>
            <a:ext cx="10927080" cy="603504"/>
          </a:xfrm>
          <a:prstGeom prst="roundRect">
            <a:avLst>
              <a:gd name="adj" fmla="val 13636"/>
            </a:avLst>
          </a:prstGeom>
          <a:solidFill>
            <a:srgbClr val="F3F6FB"/>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44"/>
          <p:cNvSpPr/>
          <p:nvPr/>
        </p:nvSpPr>
        <p:spPr>
          <a:xfrm>
            <a:off x="914400" y="2953512"/>
            <a:ext cx="1828800" cy="60350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500"/>
              <a:buFont typeface="Cambria"/>
              <a:buNone/>
            </a:pPr>
            <a:r>
              <a:rPr lang="en-US" sz="1500" b="1" i="0" u="none" strike="noStrike" cap="none">
                <a:solidFill>
                  <a:srgbClr val="C9A24B"/>
                </a:solidFill>
                <a:latin typeface="Cambria"/>
                <a:ea typeface="Cambria"/>
                <a:cs typeface="Cambria"/>
                <a:sym typeface="Cambria"/>
              </a:rPr>
              <a:t>Field</a:t>
            </a:r>
            <a:endParaRPr sz="1500" b="0" i="0" u="none" strike="noStrike" cap="none">
              <a:solidFill>
                <a:schemeClr val="dk1"/>
              </a:solidFill>
              <a:latin typeface="Calibri"/>
              <a:ea typeface="Calibri"/>
              <a:cs typeface="Calibri"/>
              <a:sym typeface="Calibri"/>
            </a:endParaRPr>
          </a:p>
        </p:txBody>
      </p:sp>
      <p:cxnSp>
        <p:nvCxnSpPr>
          <p:cNvPr id="1046" name="Google Shape;1046;p44"/>
          <p:cNvCxnSpPr/>
          <p:nvPr/>
        </p:nvCxnSpPr>
        <p:spPr>
          <a:xfrm>
            <a:off x="2834640" y="3081528"/>
            <a:ext cx="0" cy="347472"/>
          </a:xfrm>
          <a:prstGeom prst="straightConnector1">
            <a:avLst/>
          </a:prstGeom>
          <a:noFill/>
          <a:ln w="15225" cap="flat" cmpd="sng">
            <a:solidFill>
              <a:srgbClr val="D7DEEA"/>
            </a:solidFill>
            <a:prstDash val="solid"/>
            <a:round/>
            <a:headEnd type="none" w="sm" len="sm"/>
            <a:tailEnd type="none" w="sm" len="sm"/>
          </a:ln>
        </p:spPr>
      </p:cxnSp>
      <p:sp>
        <p:nvSpPr>
          <p:cNvPr id="1047" name="Google Shape;1047;p44"/>
          <p:cNvSpPr/>
          <p:nvPr/>
        </p:nvSpPr>
        <p:spPr>
          <a:xfrm>
            <a:off x="3063240" y="2953512"/>
            <a:ext cx="8229600" cy="603504"/>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The comment culture across the influencer's main platforms and a fan community</a:t>
            </a:r>
            <a:endParaRPr sz="1450" b="0" i="0" u="none" strike="noStrike" cap="none">
              <a:solidFill>
                <a:schemeClr val="dk1"/>
              </a:solidFill>
              <a:latin typeface="Calibri"/>
              <a:ea typeface="Calibri"/>
              <a:cs typeface="Calibri"/>
              <a:sym typeface="Calibri"/>
            </a:endParaRPr>
          </a:p>
        </p:txBody>
      </p:sp>
      <p:sp>
        <p:nvSpPr>
          <p:cNvPr id="1048" name="Google Shape;1048;p44"/>
          <p:cNvSpPr/>
          <p:nvPr/>
        </p:nvSpPr>
        <p:spPr>
          <a:xfrm>
            <a:off x="640080" y="3666744"/>
            <a:ext cx="10927080" cy="603504"/>
          </a:xfrm>
          <a:prstGeom prst="roundRect">
            <a:avLst>
              <a:gd name="adj" fmla="val 13636"/>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44"/>
          <p:cNvSpPr/>
          <p:nvPr/>
        </p:nvSpPr>
        <p:spPr>
          <a:xfrm>
            <a:off x="914400" y="3666744"/>
            <a:ext cx="1828800" cy="60350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500"/>
              <a:buFont typeface="Cambria"/>
              <a:buNone/>
            </a:pPr>
            <a:r>
              <a:rPr lang="en-US" sz="1500" b="1" i="0" u="none" strike="noStrike" cap="none">
                <a:solidFill>
                  <a:srgbClr val="C9A24B"/>
                </a:solidFill>
                <a:latin typeface="Cambria"/>
                <a:ea typeface="Cambria"/>
                <a:cs typeface="Cambria"/>
                <a:sym typeface="Cambria"/>
              </a:rPr>
              <a:t>Data</a:t>
            </a:r>
            <a:endParaRPr sz="1500" b="0" i="0" u="none" strike="noStrike" cap="none">
              <a:solidFill>
                <a:schemeClr val="dk1"/>
              </a:solidFill>
              <a:latin typeface="Calibri"/>
              <a:ea typeface="Calibri"/>
              <a:cs typeface="Calibri"/>
              <a:sym typeface="Calibri"/>
            </a:endParaRPr>
          </a:p>
        </p:txBody>
      </p:sp>
      <p:cxnSp>
        <p:nvCxnSpPr>
          <p:cNvPr id="1050" name="Google Shape;1050;p44"/>
          <p:cNvCxnSpPr/>
          <p:nvPr/>
        </p:nvCxnSpPr>
        <p:spPr>
          <a:xfrm>
            <a:off x="2834640" y="3794760"/>
            <a:ext cx="0" cy="347472"/>
          </a:xfrm>
          <a:prstGeom prst="straightConnector1">
            <a:avLst/>
          </a:prstGeom>
          <a:noFill/>
          <a:ln w="15225" cap="flat" cmpd="sng">
            <a:solidFill>
              <a:srgbClr val="D7DEEA"/>
            </a:solidFill>
            <a:prstDash val="solid"/>
            <a:round/>
            <a:headEnd type="none" w="sm" len="sm"/>
            <a:tailEnd type="none" w="sm" len="sm"/>
          </a:ln>
        </p:spPr>
      </p:cxnSp>
      <p:sp>
        <p:nvSpPr>
          <p:cNvPr id="1051" name="Google Shape;1051;p44"/>
          <p:cNvSpPr/>
          <p:nvPr/>
        </p:nvSpPr>
        <p:spPr>
          <a:xfrm>
            <a:off x="3063240" y="3666744"/>
            <a:ext cx="8229600" cy="603504"/>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Archival comments and threads, elicited replies to gentle prompts, a reflexive fieldnote journal</a:t>
            </a:r>
            <a:endParaRPr sz="1450" b="0" i="0" u="none" strike="noStrike" cap="none">
              <a:solidFill>
                <a:schemeClr val="dk1"/>
              </a:solidFill>
              <a:latin typeface="Calibri"/>
              <a:ea typeface="Calibri"/>
              <a:cs typeface="Calibri"/>
              <a:sym typeface="Calibri"/>
            </a:endParaRPr>
          </a:p>
        </p:txBody>
      </p:sp>
      <p:sp>
        <p:nvSpPr>
          <p:cNvPr id="1052" name="Google Shape;1052;p44"/>
          <p:cNvSpPr/>
          <p:nvPr/>
        </p:nvSpPr>
        <p:spPr>
          <a:xfrm>
            <a:off x="640080" y="4379976"/>
            <a:ext cx="10927080" cy="603504"/>
          </a:xfrm>
          <a:prstGeom prst="roundRect">
            <a:avLst>
              <a:gd name="adj" fmla="val 13636"/>
            </a:avLst>
          </a:prstGeom>
          <a:solidFill>
            <a:srgbClr val="F3F6FB"/>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44"/>
          <p:cNvSpPr/>
          <p:nvPr/>
        </p:nvSpPr>
        <p:spPr>
          <a:xfrm>
            <a:off x="914400" y="4379976"/>
            <a:ext cx="1828800" cy="60350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500"/>
              <a:buFont typeface="Cambria"/>
              <a:buNone/>
            </a:pPr>
            <a:r>
              <a:rPr lang="en-US" sz="1500" b="1" i="0" u="none" strike="noStrike" cap="none">
                <a:solidFill>
                  <a:srgbClr val="C9A24B"/>
                </a:solidFill>
                <a:latin typeface="Cambria"/>
                <a:ea typeface="Cambria"/>
                <a:cs typeface="Cambria"/>
                <a:sym typeface="Cambria"/>
              </a:rPr>
              <a:t>Analysis</a:t>
            </a:r>
            <a:endParaRPr sz="1500" b="0" i="0" u="none" strike="noStrike" cap="none">
              <a:solidFill>
                <a:schemeClr val="dk1"/>
              </a:solidFill>
              <a:latin typeface="Calibri"/>
              <a:ea typeface="Calibri"/>
              <a:cs typeface="Calibri"/>
              <a:sym typeface="Calibri"/>
            </a:endParaRPr>
          </a:p>
        </p:txBody>
      </p:sp>
      <p:cxnSp>
        <p:nvCxnSpPr>
          <p:cNvPr id="1054" name="Google Shape;1054;p44"/>
          <p:cNvCxnSpPr/>
          <p:nvPr/>
        </p:nvCxnSpPr>
        <p:spPr>
          <a:xfrm>
            <a:off x="2834640" y="4507992"/>
            <a:ext cx="0" cy="347472"/>
          </a:xfrm>
          <a:prstGeom prst="straightConnector1">
            <a:avLst/>
          </a:prstGeom>
          <a:noFill/>
          <a:ln w="15225" cap="flat" cmpd="sng">
            <a:solidFill>
              <a:srgbClr val="D7DEEA"/>
            </a:solidFill>
            <a:prstDash val="solid"/>
            <a:round/>
            <a:headEnd type="none" w="sm" len="sm"/>
            <a:tailEnd type="none" w="sm" len="sm"/>
          </a:ln>
        </p:spPr>
      </p:cxnSp>
      <p:sp>
        <p:nvSpPr>
          <p:cNvPr id="1055" name="Google Shape;1055;p44"/>
          <p:cNvSpPr/>
          <p:nvPr/>
        </p:nvSpPr>
        <p:spPr>
          <a:xfrm>
            <a:off x="3063240" y="4379976"/>
            <a:ext cx="8229600" cy="603504"/>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Thematic interpretation of shared practices, language and parasocial bonds, kept in context</a:t>
            </a:r>
            <a:endParaRPr sz="1450" b="0" i="0" u="none" strike="noStrike" cap="none">
              <a:solidFill>
                <a:schemeClr val="dk1"/>
              </a:solidFill>
              <a:latin typeface="Calibri"/>
              <a:ea typeface="Calibri"/>
              <a:cs typeface="Calibri"/>
              <a:sym typeface="Calibri"/>
            </a:endParaRPr>
          </a:p>
        </p:txBody>
      </p:sp>
      <p:sp>
        <p:nvSpPr>
          <p:cNvPr id="1056" name="Google Shape;1056;p44"/>
          <p:cNvSpPr/>
          <p:nvPr/>
        </p:nvSpPr>
        <p:spPr>
          <a:xfrm>
            <a:off x="640080" y="5093208"/>
            <a:ext cx="10927080" cy="603504"/>
          </a:xfrm>
          <a:prstGeom prst="roundRect">
            <a:avLst>
              <a:gd name="adj" fmla="val 13636"/>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44"/>
          <p:cNvSpPr/>
          <p:nvPr/>
        </p:nvSpPr>
        <p:spPr>
          <a:xfrm>
            <a:off x="914400" y="5093208"/>
            <a:ext cx="1828800" cy="603504"/>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500"/>
              <a:buFont typeface="Cambria"/>
              <a:buNone/>
            </a:pPr>
            <a:r>
              <a:rPr lang="en-US" sz="1500" b="1" i="0" u="none" strike="noStrike" cap="none">
                <a:solidFill>
                  <a:srgbClr val="C9A24B"/>
                </a:solidFill>
                <a:latin typeface="Cambria"/>
                <a:ea typeface="Cambria"/>
                <a:cs typeface="Cambria"/>
                <a:sym typeface="Cambria"/>
              </a:rPr>
              <a:t>Ethics</a:t>
            </a:r>
            <a:endParaRPr sz="1500" b="0" i="0" u="none" strike="noStrike" cap="none">
              <a:solidFill>
                <a:schemeClr val="dk1"/>
              </a:solidFill>
              <a:latin typeface="Calibri"/>
              <a:ea typeface="Calibri"/>
              <a:cs typeface="Calibri"/>
              <a:sym typeface="Calibri"/>
            </a:endParaRPr>
          </a:p>
        </p:txBody>
      </p:sp>
      <p:cxnSp>
        <p:nvCxnSpPr>
          <p:cNvPr id="1058" name="Google Shape;1058;p44"/>
          <p:cNvCxnSpPr/>
          <p:nvPr/>
        </p:nvCxnSpPr>
        <p:spPr>
          <a:xfrm>
            <a:off x="2834640" y="5221224"/>
            <a:ext cx="0" cy="347472"/>
          </a:xfrm>
          <a:prstGeom prst="straightConnector1">
            <a:avLst/>
          </a:prstGeom>
          <a:noFill/>
          <a:ln w="15225" cap="flat" cmpd="sng">
            <a:solidFill>
              <a:srgbClr val="D7DEEA"/>
            </a:solidFill>
            <a:prstDash val="solid"/>
            <a:round/>
            <a:headEnd type="none" w="sm" len="sm"/>
            <a:tailEnd type="none" w="sm" len="sm"/>
          </a:ln>
        </p:spPr>
      </p:cxnSp>
      <p:sp>
        <p:nvSpPr>
          <p:cNvPr id="1059" name="Google Shape;1059;p44"/>
          <p:cNvSpPr/>
          <p:nvPr/>
        </p:nvSpPr>
        <p:spPr>
          <a:xfrm>
            <a:off x="3063240" y="5093208"/>
            <a:ext cx="8229600" cy="603504"/>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450"/>
              <a:buFont typeface="Calibri"/>
              <a:buNone/>
            </a:pPr>
            <a:r>
              <a:rPr lang="en-US" sz="1450" b="0" i="0" u="none" strike="noStrike" cap="none">
                <a:solidFill>
                  <a:srgbClr val="1E2A44"/>
                </a:solidFill>
                <a:latin typeface="Calibri"/>
                <a:ea typeface="Calibri"/>
                <a:cs typeface="Calibri"/>
                <a:sym typeface="Calibri"/>
              </a:rPr>
              <a:t>Consent strategy proportionate to public and private spaces, careful anonymisation of quotes</a:t>
            </a:r>
            <a:endParaRPr sz="1450" b="0" i="0" u="none" strike="noStrike" cap="none">
              <a:solidFill>
                <a:schemeClr val="dk1"/>
              </a:solidFill>
              <a:latin typeface="Calibri"/>
              <a:ea typeface="Calibri"/>
              <a:cs typeface="Calibri"/>
              <a:sym typeface="Calibri"/>
            </a:endParaRPr>
          </a:p>
        </p:txBody>
      </p:sp>
      <p:sp>
        <p:nvSpPr>
          <p:cNvPr id="1060" name="Google Shape;1060;p44"/>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061" name="Google Shape;1061;p44"/>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41</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16233D"/>
        </a:solidFill>
        <a:effectLst/>
      </p:bgPr>
    </p:bg>
    <p:spTree>
      <p:nvGrpSpPr>
        <p:cNvPr id="1" name="Shape 1066"/>
        <p:cNvGrpSpPr/>
        <p:nvPr/>
      </p:nvGrpSpPr>
      <p:grpSpPr>
        <a:xfrm>
          <a:off x="0" y="0"/>
          <a:ext cx="0" cy="0"/>
          <a:chOff x="0" y="0"/>
          <a:chExt cx="0" cy="0"/>
        </a:xfrm>
      </p:grpSpPr>
      <p:sp>
        <p:nvSpPr>
          <p:cNvPr id="1067" name="Google Shape;1067;p45"/>
          <p:cNvSpPr/>
          <p:nvPr/>
        </p:nvSpPr>
        <p:spPr>
          <a:xfrm>
            <a:off x="822960" y="1920240"/>
            <a:ext cx="100584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600"/>
              <a:buFont typeface="Calibri"/>
              <a:buNone/>
            </a:pPr>
            <a:r>
              <a:rPr lang="en-US" sz="1600" b="1" i="0" u="none" strike="noStrike" cap="none">
                <a:solidFill>
                  <a:srgbClr val="C9A24B"/>
                </a:solidFill>
                <a:latin typeface="Calibri"/>
                <a:ea typeface="Calibri"/>
                <a:cs typeface="Calibri"/>
                <a:sym typeface="Calibri"/>
              </a:rPr>
              <a:t>PART 5</a:t>
            </a:r>
            <a:endParaRPr sz="1600" b="0" i="0" u="none" strike="noStrike" cap="none">
              <a:solidFill>
                <a:schemeClr val="dk1"/>
              </a:solidFill>
              <a:latin typeface="Calibri"/>
              <a:ea typeface="Calibri"/>
              <a:cs typeface="Calibri"/>
              <a:sym typeface="Calibri"/>
            </a:endParaRPr>
          </a:p>
        </p:txBody>
      </p:sp>
      <p:sp>
        <p:nvSpPr>
          <p:cNvPr id="1068" name="Google Shape;1068;p45"/>
          <p:cNvSpPr/>
          <p:nvPr/>
        </p:nvSpPr>
        <p:spPr>
          <a:xfrm>
            <a:off x="822960" y="2331720"/>
            <a:ext cx="10607040" cy="18288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Further methodologies</a:t>
            </a:r>
            <a:endParaRPr sz="4000" b="0" i="0" u="none" strike="noStrike" cap="none">
              <a:solidFill>
                <a:schemeClr val="dk1"/>
              </a:solidFill>
              <a:latin typeface="Calibri"/>
              <a:ea typeface="Calibri"/>
              <a:cs typeface="Calibri"/>
              <a:sym typeface="Calibri"/>
            </a:endParaRPr>
          </a:p>
        </p:txBody>
      </p:sp>
      <p:sp>
        <p:nvSpPr>
          <p:cNvPr id="1069" name="Google Shape;1069;p45"/>
          <p:cNvSpPr/>
          <p:nvPr/>
        </p:nvSpPr>
        <p:spPr>
          <a:xfrm>
            <a:off x="841248" y="4160520"/>
            <a:ext cx="9875520" cy="128016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C8D2E4"/>
              </a:buClr>
              <a:buSzPts val="1900"/>
              <a:buFont typeface="Calibri"/>
              <a:buNone/>
            </a:pPr>
            <a:r>
              <a:rPr lang="en-US" sz="1900" b="0" i="0" u="none" strike="noStrike" cap="none">
                <a:solidFill>
                  <a:srgbClr val="C8D2E4"/>
                </a:solidFill>
                <a:latin typeface="Calibri"/>
                <a:ea typeface="Calibri"/>
                <a:cs typeface="Calibri"/>
                <a:sym typeface="Calibri"/>
              </a:rPr>
              <a:t>Six more strategies of inquiry. Each gets its centre of gravity, its signature move and a business or management example.</a:t>
            </a:r>
            <a:endParaRPr sz="1900" b="0" i="0" u="none" strike="noStrike" cap="none">
              <a:solidFill>
                <a:schemeClr val="dk1"/>
              </a:solidFill>
              <a:latin typeface="Calibri"/>
              <a:ea typeface="Calibri"/>
              <a:cs typeface="Calibri"/>
              <a:sym typeface="Calibri"/>
            </a:endParaRPr>
          </a:p>
        </p:txBody>
      </p:sp>
      <p:sp>
        <p:nvSpPr>
          <p:cNvPr id="1070" name="Google Shape;1070;p45"/>
          <p:cNvSpPr/>
          <p:nvPr/>
        </p:nvSpPr>
        <p:spPr>
          <a:xfrm>
            <a:off x="868680"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45"/>
          <p:cNvSpPr/>
          <p:nvPr/>
        </p:nvSpPr>
        <p:spPr>
          <a:xfrm>
            <a:off x="1170432"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45"/>
          <p:cNvSpPr/>
          <p:nvPr/>
        </p:nvSpPr>
        <p:spPr>
          <a:xfrm>
            <a:off x="1472184"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077"/>
        <p:cNvGrpSpPr/>
        <p:nvPr/>
      </p:nvGrpSpPr>
      <p:grpSpPr>
        <a:xfrm>
          <a:off x="0" y="0"/>
          <a:ext cx="0" cy="0"/>
          <a:chOff x="0" y="0"/>
          <a:chExt cx="0" cy="0"/>
        </a:xfrm>
      </p:grpSpPr>
      <p:sp>
        <p:nvSpPr>
          <p:cNvPr id="1078" name="Google Shape;1078;p46"/>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46"/>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CASE STUDY</a:t>
            </a:r>
            <a:endParaRPr sz="1400" b="0" i="0" u="none" strike="noStrike" cap="none">
              <a:solidFill>
                <a:schemeClr val="dk1"/>
              </a:solidFill>
              <a:latin typeface="Calibri"/>
              <a:ea typeface="Calibri"/>
              <a:cs typeface="Calibri"/>
              <a:sym typeface="Calibri"/>
            </a:endParaRPr>
          </a:p>
        </p:txBody>
      </p:sp>
      <p:sp>
        <p:nvSpPr>
          <p:cNvPr id="1080" name="Google Shape;1080;p46"/>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Case study, the bounded system</a:t>
            </a:r>
            <a:endParaRPr sz="3000" b="0" i="0" u="none" strike="noStrike" cap="none">
              <a:solidFill>
                <a:schemeClr val="dk1"/>
              </a:solidFill>
              <a:latin typeface="Calibri"/>
              <a:ea typeface="Calibri"/>
              <a:cs typeface="Calibri"/>
              <a:sym typeface="Calibri"/>
            </a:endParaRPr>
          </a:p>
        </p:txBody>
      </p:sp>
      <p:sp>
        <p:nvSpPr>
          <p:cNvPr id="1081" name="Google Shape;1081;p46"/>
          <p:cNvSpPr/>
          <p:nvPr/>
        </p:nvSpPr>
        <p:spPr>
          <a:xfrm>
            <a:off x="822960" y="1444752"/>
            <a:ext cx="10607040"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A case study examines a phenomenon in depth within its real life context, where the boundary between case and context is itself part of the interest. Traditions differ on how realist to be.</a:t>
            </a:r>
            <a:endParaRPr sz="2100" b="0" i="0" u="none" strike="noStrike" cap="none">
              <a:solidFill>
                <a:schemeClr val="dk1"/>
              </a:solidFill>
              <a:latin typeface="Calibri"/>
              <a:ea typeface="Calibri"/>
              <a:cs typeface="Calibri"/>
              <a:sym typeface="Calibri"/>
            </a:endParaRPr>
          </a:p>
        </p:txBody>
      </p:sp>
      <p:sp>
        <p:nvSpPr>
          <p:cNvPr id="1082" name="Google Shape;1082;p46"/>
          <p:cNvSpPr/>
          <p:nvPr/>
        </p:nvSpPr>
        <p:spPr>
          <a:xfrm>
            <a:off x="640080" y="2286000"/>
            <a:ext cx="5349240" cy="2788920"/>
          </a:xfrm>
          <a:prstGeom prst="roundRect">
            <a:avLst>
              <a:gd name="adj" fmla="val 295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46"/>
          <p:cNvSpPr/>
          <p:nvPr/>
        </p:nvSpPr>
        <p:spPr>
          <a:xfrm>
            <a:off x="96012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Yin, post positivist</a:t>
            </a:r>
            <a:endParaRPr sz="1700" b="0" i="0" u="none" strike="noStrike" cap="none">
              <a:solidFill>
                <a:schemeClr val="dk1"/>
              </a:solidFill>
              <a:latin typeface="Calibri"/>
              <a:ea typeface="Calibri"/>
              <a:cs typeface="Calibri"/>
              <a:sym typeface="Calibri"/>
            </a:endParaRPr>
          </a:p>
        </p:txBody>
      </p:sp>
      <p:sp>
        <p:nvSpPr>
          <p:cNvPr id="1084" name="Google Shape;1084;p46"/>
          <p:cNvSpPr/>
          <p:nvPr/>
        </p:nvSpPr>
        <p:spPr>
          <a:xfrm>
            <a:off x="960120" y="299923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Propositions guide the design</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Replication logic across cases</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Multiple sources, pattern matching</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Construct, internal and external validity</a:t>
            </a:r>
            <a:endParaRPr sz="1450" b="0" i="0" u="none" strike="noStrike" cap="none">
              <a:solidFill>
                <a:schemeClr val="dk1"/>
              </a:solidFill>
              <a:latin typeface="Calibri"/>
              <a:ea typeface="Calibri"/>
              <a:cs typeface="Calibri"/>
              <a:sym typeface="Calibri"/>
            </a:endParaRPr>
          </a:p>
        </p:txBody>
      </p:sp>
      <p:sp>
        <p:nvSpPr>
          <p:cNvPr id="1085" name="Google Shape;1085;p46"/>
          <p:cNvSpPr/>
          <p:nvPr/>
        </p:nvSpPr>
        <p:spPr>
          <a:xfrm>
            <a:off x="6263640" y="2286000"/>
            <a:ext cx="5349240" cy="2788920"/>
          </a:xfrm>
          <a:prstGeom prst="roundRect">
            <a:avLst>
              <a:gd name="adj" fmla="val 2951"/>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46"/>
          <p:cNvSpPr/>
          <p:nvPr/>
        </p:nvSpPr>
        <p:spPr>
          <a:xfrm>
            <a:off x="658368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700"/>
              <a:buFont typeface="Cambria"/>
              <a:buNone/>
            </a:pPr>
            <a:r>
              <a:rPr lang="en-US" sz="1700" b="1" i="0" u="none" strike="noStrike" cap="none">
                <a:solidFill>
                  <a:srgbClr val="DBB868"/>
                </a:solidFill>
                <a:latin typeface="Cambria"/>
                <a:ea typeface="Cambria"/>
                <a:cs typeface="Cambria"/>
                <a:sym typeface="Cambria"/>
              </a:rPr>
              <a:t>Stake and Merriam, interpretive</a:t>
            </a:r>
            <a:endParaRPr sz="1700" b="0" i="0" u="none" strike="noStrike" cap="none">
              <a:solidFill>
                <a:schemeClr val="dk1"/>
              </a:solidFill>
              <a:latin typeface="Calibri"/>
              <a:ea typeface="Calibri"/>
              <a:cs typeface="Calibri"/>
              <a:sym typeface="Calibri"/>
            </a:endParaRPr>
          </a:p>
        </p:txBody>
      </p:sp>
      <p:sp>
        <p:nvSpPr>
          <p:cNvPr id="1087" name="Google Shape;1087;p46"/>
          <p:cNvSpPr/>
          <p:nvPr/>
        </p:nvSpPr>
        <p:spPr>
          <a:xfrm>
            <a:off x="6583680" y="299923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Naturalistic, the case studied for itself</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Intrinsic, instrumental or collective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Thick description and reader transferability</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Meaning negotiated, not measured</a:t>
            </a:r>
            <a:endParaRPr sz="1450" b="0" i="0" u="none" strike="noStrike" cap="none">
              <a:solidFill>
                <a:schemeClr val="dk1"/>
              </a:solidFill>
              <a:latin typeface="Calibri"/>
              <a:ea typeface="Calibri"/>
              <a:cs typeface="Calibri"/>
              <a:sym typeface="Calibri"/>
            </a:endParaRPr>
          </a:p>
        </p:txBody>
      </p:sp>
      <p:sp>
        <p:nvSpPr>
          <p:cNvPr id="1088" name="Google Shape;1088;p46"/>
          <p:cNvSpPr/>
          <p:nvPr/>
        </p:nvSpPr>
        <p:spPr>
          <a:xfrm>
            <a:off x="640080" y="5239512"/>
            <a:ext cx="10927080" cy="841248"/>
          </a:xfrm>
          <a:prstGeom prst="roundRect">
            <a:avLst>
              <a:gd name="adj" fmla="val 9783"/>
            </a:avLst>
          </a:prstGeom>
          <a:solidFill>
            <a:srgbClr val="FBF5E9"/>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46"/>
          <p:cNvSpPr/>
          <p:nvPr/>
        </p:nvSpPr>
        <p:spPr>
          <a:xfrm>
            <a:off x="960120" y="5349240"/>
            <a:ext cx="18288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150"/>
              <a:buFont typeface="Calibri"/>
              <a:buNone/>
            </a:pPr>
            <a:r>
              <a:rPr lang="en-US" sz="1150" b="1" i="0" u="none" strike="noStrike" cap="none">
                <a:solidFill>
                  <a:srgbClr val="9C5A3C"/>
                </a:solidFill>
                <a:latin typeface="Calibri"/>
                <a:ea typeface="Calibri"/>
                <a:cs typeface="Calibri"/>
                <a:sym typeface="Calibri"/>
              </a:rPr>
              <a:t>EXAMPLE</a:t>
            </a:r>
            <a:endParaRPr sz="1150" b="0" i="0" u="none" strike="noStrike" cap="none">
              <a:solidFill>
                <a:schemeClr val="dk1"/>
              </a:solidFill>
              <a:latin typeface="Calibri"/>
              <a:ea typeface="Calibri"/>
              <a:cs typeface="Calibri"/>
              <a:sym typeface="Calibri"/>
            </a:endParaRPr>
          </a:p>
        </p:txBody>
      </p:sp>
      <p:sp>
        <p:nvSpPr>
          <p:cNvPr id="1090" name="Google Shape;1090;p46"/>
          <p:cNvSpPr/>
          <p:nvPr/>
        </p:nvSpPr>
        <p:spPr>
          <a:xfrm>
            <a:off x="2286000" y="5239512"/>
            <a:ext cx="9144000" cy="841248"/>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450"/>
              <a:buFont typeface="Calibri"/>
              <a:buNone/>
            </a:pPr>
            <a:r>
              <a:rPr lang="en-US" sz="1450" b="0" i="1" u="none" strike="noStrike" cap="none">
                <a:solidFill>
                  <a:srgbClr val="1E2A44"/>
                </a:solidFill>
                <a:latin typeface="Calibri"/>
                <a:ea typeface="Calibri"/>
                <a:cs typeface="Calibri"/>
                <a:sym typeface="Calibri"/>
              </a:rPr>
              <a:t>How a family firm navigated succession, studied through interviews, board minutes and observation over two years.</a:t>
            </a:r>
            <a:endParaRPr sz="1450" b="0" i="0" u="none" strike="noStrike" cap="none">
              <a:solidFill>
                <a:schemeClr val="dk1"/>
              </a:solidFill>
              <a:latin typeface="Calibri"/>
              <a:ea typeface="Calibri"/>
              <a:cs typeface="Calibri"/>
              <a:sym typeface="Calibri"/>
            </a:endParaRPr>
          </a:p>
        </p:txBody>
      </p:sp>
      <p:sp>
        <p:nvSpPr>
          <p:cNvPr id="1091" name="Google Shape;1091;p46"/>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092" name="Google Shape;1092;p46"/>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43</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097"/>
        <p:cNvGrpSpPr/>
        <p:nvPr/>
      </p:nvGrpSpPr>
      <p:grpSpPr>
        <a:xfrm>
          <a:off x="0" y="0"/>
          <a:ext cx="0" cy="0"/>
          <a:chOff x="0" y="0"/>
          <a:chExt cx="0" cy="0"/>
        </a:xfrm>
      </p:grpSpPr>
      <p:sp>
        <p:nvSpPr>
          <p:cNvPr id="1098" name="Google Shape;1098;p47"/>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47"/>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ETHNOGRAPHY</a:t>
            </a:r>
            <a:endParaRPr sz="1400" b="0" i="0" u="none" strike="noStrike" cap="none">
              <a:solidFill>
                <a:schemeClr val="dk1"/>
              </a:solidFill>
              <a:latin typeface="Calibri"/>
              <a:ea typeface="Calibri"/>
              <a:cs typeface="Calibri"/>
              <a:sym typeface="Calibri"/>
            </a:endParaRPr>
          </a:p>
        </p:txBody>
      </p:sp>
      <p:sp>
        <p:nvSpPr>
          <p:cNvPr id="1100" name="Google Shape;1100;p47"/>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Ethnography, the study of culture</a:t>
            </a:r>
            <a:endParaRPr sz="3000" b="0" i="0" u="none" strike="noStrike" cap="none">
              <a:solidFill>
                <a:schemeClr val="dk1"/>
              </a:solidFill>
              <a:latin typeface="Calibri"/>
              <a:ea typeface="Calibri"/>
              <a:cs typeface="Calibri"/>
              <a:sym typeface="Calibri"/>
            </a:endParaRPr>
          </a:p>
        </p:txBody>
      </p:sp>
      <p:sp>
        <p:nvSpPr>
          <p:cNvPr id="1101" name="Google Shape;1101;p47"/>
          <p:cNvSpPr/>
          <p:nvPr/>
        </p:nvSpPr>
        <p:spPr>
          <a:xfrm>
            <a:off x="822960" y="1444752"/>
            <a:ext cx="10607040"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Rooted in anthropology, ethnography seeks to understand a culture sharing group from the inside, through sustained immersion and participant observation. Geertz's thick description is the touchstone.</a:t>
            </a:r>
            <a:endParaRPr sz="2100" b="0" i="0" u="none" strike="noStrike" cap="none">
              <a:solidFill>
                <a:schemeClr val="dk1"/>
              </a:solidFill>
              <a:latin typeface="Calibri"/>
              <a:ea typeface="Calibri"/>
              <a:cs typeface="Calibri"/>
              <a:sym typeface="Calibri"/>
            </a:endParaRPr>
          </a:p>
        </p:txBody>
      </p:sp>
      <p:sp>
        <p:nvSpPr>
          <p:cNvPr id="1102" name="Google Shape;1102;p47"/>
          <p:cNvSpPr/>
          <p:nvPr/>
        </p:nvSpPr>
        <p:spPr>
          <a:xfrm>
            <a:off x="640080" y="2286000"/>
            <a:ext cx="5349240" cy="2788920"/>
          </a:xfrm>
          <a:prstGeom prst="roundRect">
            <a:avLst>
              <a:gd name="adj" fmla="val 295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47"/>
          <p:cNvSpPr/>
          <p:nvPr/>
        </p:nvSpPr>
        <p:spPr>
          <a:xfrm>
            <a:off x="96012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Core commitments</a:t>
            </a:r>
            <a:endParaRPr sz="1700" b="0" i="0" u="none" strike="noStrike" cap="none">
              <a:solidFill>
                <a:schemeClr val="dk1"/>
              </a:solidFill>
              <a:latin typeface="Calibri"/>
              <a:ea typeface="Calibri"/>
              <a:cs typeface="Calibri"/>
              <a:sym typeface="Calibri"/>
            </a:endParaRPr>
          </a:p>
        </p:txBody>
      </p:sp>
      <p:sp>
        <p:nvSpPr>
          <p:cNvPr id="1104" name="Google Shape;1104;p47"/>
          <p:cNvSpPr/>
          <p:nvPr/>
        </p:nvSpPr>
        <p:spPr>
          <a:xfrm>
            <a:off x="960120" y="299923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Prolonged immersion in the setting</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Participant observation as the central method</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Emic and etic, insider and analyst views</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Culture as shared, learned and enacted</a:t>
            </a:r>
            <a:endParaRPr sz="1450" b="0" i="0" u="none" strike="noStrike" cap="none">
              <a:solidFill>
                <a:schemeClr val="dk1"/>
              </a:solidFill>
              <a:latin typeface="Calibri"/>
              <a:ea typeface="Calibri"/>
              <a:cs typeface="Calibri"/>
              <a:sym typeface="Calibri"/>
            </a:endParaRPr>
          </a:p>
        </p:txBody>
      </p:sp>
      <p:sp>
        <p:nvSpPr>
          <p:cNvPr id="1105" name="Google Shape;1105;p47"/>
          <p:cNvSpPr/>
          <p:nvPr/>
        </p:nvSpPr>
        <p:spPr>
          <a:xfrm>
            <a:off x="6263640" y="2286000"/>
            <a:ext cx="5349240" cy="2788920"/>
          </a:xfrm>
          <a:prstGeom prst="roundRect">
            <a:avLst>
              <a:gd name="adj" fmla="val 2951"/>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47"/>
          <p:cNvSpPr/>
          <p:nvPr/>
        </p:nvSpPr>
        <p:spPr>
          <a:xfrm>
            <a:off x="658368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700"/>
              <a:buFont typeface="Cambria"/>
              <a:buNone/>
            </a:pPr>
            <a:r>
              <a:rPr lang="en-US" sz="1700" b="1" i="0" u="none" strike="noStrike" cap="none">
                <a:solidFill>
                  <a:srgbClr val="DBB868"/>
                </a:solidFill>
                <a:latin typeface="Cambria"/>
                <a:ea typeface="Cambria"/>
                <a:cs typeface="Cambria"/>
                <a:sym typeface="Cambria"/>
              </a:rPr>
              <a:t>Contemporary variants</a:t>
            </a:r>
            <a:endParaRPr sz="1700" b="0" i="0" u="none" strike="noStrike" cap="none">
              <a:solidFill>
                <a:schemeClr val="dk1"/>
              </a:solidFill>
              <a:latin typeface="Calibri"/>
              <a:ea typeface="Calibri"/>
              <a:cs typeface="Calibri"/>
              <a:sym typeface="Calibri"/>
            </a:endParaRPr>
          </a:p>
        </p:txBody>
      </p:sp>
      <p:sp>
        <p:nvSpPr>
          <p:cNvPr id="1107" name="Google Shape;1107;p47"/>
          <p:cNvSpPr/>
          <p:nvPr/>
        </p:nvSpPr>
        <p:spPr>
          <a:xfrm>
            <a:off x="6583680" y="299923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Focused or organisational ethnography</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Autoethnography, the self as site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Critical ethnography, attentive to power</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Digital and multi sited forms</a:t>
            </a:r>
            <a:endParaRPr sz="1450" b="0" i="0" u="none" strike="noStrike" cap="none">
              <a:solidFill>
                <a:schemeClr val="dk1"/>
              </a:solidFill>
              <a:latin typeface="Calibri"/>
              <a:ea typeface="Calibri"/>
              <a:cs typeface="Calibri"/>
              <a:sym typeface="Calibri"/>
            </a:endParaRPr>
          </a:p>
        </p:txBody>
      </p:sp>
      <p:sp>
        <p:nvSpPr>
          <p:cNvPr id="1108" name="Google Shape;1108;p47"/>
          <p:cNvSpPr/>
          <p:nvPr/>
        </p:nvSpPr>
        <p:spPr>
          <a:xfrm>
            <a:off x="640080" y="5239512"/>
            <a:ext cx="10927080" cy="841248"/>
          </a:xfrm>
          <a:prstGeom prst="roundRect">
            <a:avLst>
              <a:gd name="adj" fmla="val 9783"/>
            </a:avLst>
          </a:prstGeom>
          <a:solidFill>
            <a:srgbClr val="FBF5E9"/>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47"/>
          <p:cNvSpPr/>
          <p:nvPr/>
        </p:nvSpPr>
        <p:spPr>
          <a:xfrm>
            <a:off x="960120" y="5349240"/>
            <a:ext cx="18288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150"/>
              <a:buFont typeface="Calibri"/>
              <a:buNone/>
            </a:pPr>
            <a:r>
              <a:rPr lang="en-US" sz="1150" b="1" i="0" u="none" strike="noStrike" cap="none">
                <a:solidFill>
                  <a:srgbClr val="9C5A3C"/>
                </a:solidFill>
                <a:latin typeface="Calibri"/>
                <a:ea typeface="Calibri"/>
                <a:cs typeface="Calibri"/>
                <a:sym typeface="Calibri"/>
              </a:rPr>
              <a:t>EXAMPLE</a:t>
            </a:r>
            <a:endParaRPr sz="1150" b="0" i="0" u="none" strike="noStrike" cap="none">
              <a:solidFill>
                <a:schemeClr val="dk1"/>
              </a:solidFill>
              <a:latin typeface="Calibri"/>
              <a:ea typeface="Calibri"/>
              <a:cs typeface="Calibri"/>
              <a:sym typeface="Calibri"/>
            </a:endParaRPr>
          </a:p>
        </p:txBody>
      </p:sp>
      <p:sp>
        <p:nvSpPr>
          <p:cNvPr id="1110" name="Google Shape;1110;p47"/>
          <p:cNvSpPr/>
          <p:nvPr/>
        </p:nvSpPr>
        <p:spPr>
          <a:xfrm>
            <a:off x="2286000" y="5239512"/>
            <a:ext cx="9144000" cy="841248"/>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450"/>
              <a:buFont typeface="Calibri"/>
              <a:buNone/>
            </a:pPr>
            <a:r>
              <a:rPr lang="en-US" sz="1450" b="0" i="1" u="none" strike="noStrike" cap="none">
                <a:solidFill>
                  <a:srgbClr val="1E2A44"/>
                </a:solidFill>
                <a:latin typeface="Calibri"/>
                <a:ea typeface="Calibri"/>
                <a:cs typeface="Calibri"/>
                <a:sym typeface="Calibri"/>
              </a:rPr>
              <a:t>How a trading floor sustains its culture under pressure, studied through months of embedded observation and informal talk.</a:t>
            </a:r>
            <a:endParaRPr sz="1450" b="0" i="0" u="none" strike="noStrike" cap="none">
              <a:solidFill>
                <a:schemeClr val="dk1"/>
              </a:solidFill>
              <a:latin typeface="Calibri"/>
              <a:ea typeface="Calibri"/>
              <a:cs typeface="Calibri"/>
              <a:sym typeface="Calibri"/>
            </a:endParaRPr>
          </a:p>
        </p:txBody>
      </p:sp>
      <p:sp>
        <p:nvSpPr>
          <p:cNvPr id="1111" name="Google Shape;1111;p47"/>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112" name="Google Shape;1112;p47"/>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44</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117"/>
        <p:cNvGrpSpPr/>
        <p:nvPr/>
      </p:nvGrpSpPr>
      <p:grpSpPr>
        <a:xfrm>
          <a:off x="0" y="0"/>
          <a:ext cx="0" cy="0"/>
          <a:chOff x="0" y="0"/>
          <a:chExt cx="0" cy="0"/>
        </a:xfrm>
      </p:grpSpPr>
      <p:sp>
        <p:nvSpPr>
          <p:cNvPr id="1118" name="Google Shape;1118;p48"/>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48"/>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NARRATIVE INQUIRY</a:t>
            </a:r>
            <a:endParaRPr sz="1400" b="0" i="0" u="none" strike="noStrike" cap="none">
              <a:solidFill>
                <a:schemeClr val="dk1"/>
              </a:solidFill>
              <a:latin typeface="Calibri"/>
              <a:ea typeface="Calibri"/>
              <a:cs typeface="Calibri"/>
              <a:sym typeface="Calibri"/>
            </a:endParaRPr>
          </a:p>
        </p:txBody>
      </p:sp>
      <p:sp>
        <p:nvSpPr>
          <p:cNvPr id="1120" name="Google Shape;1120;p48"/>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Narrative inquiry, lives as stories</a:t>
            </a:r>
            <a:endParaRPr sz="3000" b="0" i="0" u="none" strike="noStrike" cap="none">
              <a:solidFill>
                <a:schemeClr val="dk1"/>
              </a:solidFill>
              <a:latin typeface="Calibri"/>
              <a:ea typeface="Calibri"/>
              <a:cs typeface="Calibri"/>
              <a:sym typeface="Calibri"/>
            </a:endParaRPr>
          </a:p>
        </p:txBody>
      </p:sp>
      <p:sp>
        <p:nvSpPr>
          <p:cNvPr id="1121" name="Google Shape;1121;p48"/>
          <p:cNvSpPr/>
          <p:nvPr/>
        </p:nvSpPr>
        <p:spPr>
          <a:xfrm>
            <a:off x="822960" y="1444752"/>
            <a:ext cx="10607040"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Narrative inquiry treats stories as both the data and the way of understanding. People make sense of experience by emplotting it in time, and the researcher works with whole accounts rather than fragments.</a:t>
            </a:r>
            <a:endParaRPr sz="2100" b="0" i="0" u="none" strike="noStrike" cap="none">
              <a:solidFill>
                <a:schemeClr val="dk1"/>
              </a:solidFill>
              <a:latin typeface="Calibri"/>
              <a:ea typeface="Calibri"/>
              <a:cs typeface="Calibri"/>
              <a:sym typeface="Calibri"/>
            </a:endParaRPr>
          </a:p>
        </p:txBody>
      </p:sp>
      <p:sp>
        <p:nvSpPr>
          <p:cNvPr id="1122" name="Google Shape;1122;p48"/>
          <p:cNvSpPr/>
          <p:nvPr/>
        </p:nvSpPr>
        <p:spPr>
          <a:xfrm>
            <a:off x="640080" y="2286000"/>
            <a:ext cx="5349240" cy="2788920"/>
          </a:xfrm>
          <a:prstGeom prst="roundRect">
            <a:avLst>
              <a:gd name="adj" fmla="val 295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48"/>
          <p:cNvSpPr/>
          <p:nvPr/>
        </p:nvSpPr>
        <p:spPr>
          <a:xfrm>
            <a:off x="96012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Clandinin and Connelly</a:t>
            </a:r>
            <a:endParaRPr sz="1700" b="0" i="0" u="none" strike="noStrike" cap="none">
              <a:solidFill>
                <a:schemeClr val="dk1"/>
              </a:solidFill>
              <a:latin typeface="Calibri"/>
              <a:ea typeface="Calibri"/>
              <a:cs typeface="Calibri"/>
              <a:sym typeface="Calibri"/>
            </a:endParaRPr>
          </a:p>
        </p:txBody>
      </p:sp>
      <p:sp>
        <p:nvSpPr>
          <p:cNvPr id="1124" name="Google Shape;1124;p48"/>
          <p:cNvSpPr/>
          <p:nvPr/>
        </p:nvSpPr>
        <p:spPr>
          <a:xfrm>
            <a:off x="960120" y="299923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Three dimensional inquiry space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Temporality, the story across time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Sociality, the personal and social</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Place, where the story unfolds</a:t>
            </a:r>
            <a:endParaRPr sz="1450" b="0" i="0" u="none" strike="noStrike" cap="none">
              <a:solidFill>
                <a:schemeClr val="dk1"/>
              </a:solidFill>
              <a:latin typeface="Calibri"/>
              <a:ea typeface="Calibri"/>
              <a:cs typeface="Calibri"/>
              <a:sym typeface="Calibri"/>
            </a:endParaRPr>
          </a:p>
        </p:txBody>
      </p:sp>
      <p:sp>
        <p:nvSpPr>
          <p:cNvPr id="1125" name="Google Shape;1125;p48"/>
          <p:cNvSpPr/>
          <p:nvPr/>
        </p:nvSpPr>
        <p:spPr>
          <a:xfrm>
            <a:off x="6263640" y="2286000"/>
            <a:ext cx="5349240" cy="2788920"/>
          </a:xfrm>
          <a:prstGeom prst="roundRect">
            <a:avLst>
              <a:gd name="adj" fmla="val 2951"/>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48"/>
          <p:cNvSpPr/>
          <p:nvPr/>
        </p:nvSpPr>
        <p:spPr>
          <a:xfrm>
            <a:off x="658368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700"/>
              <a:buFont typeface="Cambria"/>
              <a:buNone/>
            </a:pPr>
            <a:r>
              <a:rPr lang="en-US" sz="1700" b="1" i="0" u="none" strike="noStrike" cap="none">
                <a:solidFill>
                  <a:srgbClr val="DBB868"/>
                </a:solidFill>
                <a:latin typeface="Cambria"/>
                <a:ea typeface="Cambria"/>
                <a:cs typeface="Cambria"/>
                <a:sym typeface="Cambria"/>
              </a:rPr>
              <a:t>Working with the stories</a:t>
            </a:r>
            <a:endParaRPr sz="1700" b="0" i="0" u="none" strike="noStrike" cap="none">
              <a:solidFill>
                <a:schemeClr val="dk1"/>
              </a:solidFill>
              <a:latin typeface="Calibri"/>
              <a:ea typeface="Calibri"/>
              <a:cs typeface="Calibri"/>
              <a:sym typeface="Calibri"/>
            </a:endParaRPr>
          </a:p>
        </p:txBody>
      </p:sp>
      <p:sp>
        <p:nvSpPr>
          <p:cNvPr id="1127" name="Google Shape;1127;p48"/>
          <p:cNvSpPr/>
          <p:nvPr/>
        </p:nvSpPr>
        <p:spPr>
          <a:xfrm>
            <a:off x="6583680" y="299923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Restorying into a coherent account</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Riessman's thematic and structural reading</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Attention to how, not only what, is told</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Co construction between teller and listener</a:t>
            </a:r>
            <a:endParaRPr sz="1450" b="0" i="0" u="none" strike="noStrike" cap="none">
              <a:solidFill>
                <a:schemeClr val="dk1"/>
              </a:solidFill>
              <a:latin typeface="Calibri"/>
              <a:ea typeface="Calibri"/>
              <a:cs typeface="Calibri"/>
              <a:sym typeface="Calibri"/>
            </a:endParaRPr>
          </a:p>
        </p:txBody>
      </p:sp>
      <p:sp>
        <p:nvSpPr>
          <p:cNvPr id="1128" name="Google Shape;1128;p48"/>
          <p:cNvSpPr/>
          <p:nvPr/>
        </p:nvSpPr>
        <p:spPr>
          <a:xfrm>
            <a:off x="640080" y="5239512"/>
            <a:ext cx="10927080" cy="841248"/>
          </a:xfrm>
          <a:prstGeom prst="roundRect">
            <a:avLst>
              <a:gd name="adj" fmla="val 9783"/>
            </a:avLst>
          </a:prstGeom>
          <a:solidFill>
            <a:srgbClr val="FBF5E9"/>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48"/>
          <p:cNvSpPr/>
          <p:nvPr/>
        </p:nvSpPr>
        <p:spPr>
          <a:xfrm>
            <a:off x="960120" y="5349240"/>
            <a:ext cx="18288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150"/>
              <a:buFont typeface="Calibri"/>
              <a:buNone/>
            </a:pPr>
            <a:r>
              <a:rPr lang="en-US" sz="1150" b="1" i="0" u="none" strike="noStrike" cap="none">
                <a:solidFill>
                  <a:srgbClr val="9C5A3C"/>
                </a:solidFill>
                <a:latin typeface="Calibri"/>
                <a:ea typeface="Calibri"/>
                <a:cs typeface="Calibri"/>
                <a:sym typeface="Calibri"/>
              </a:rPr>
              <a:t>EXAMPLE</a:t>
            </a:r>
            <a:endParaRPr sz="1150" b="0" i="0" u="none" strike="noStrike" cap="none">
              <a:solidFill>
                <a:schemeClr val="dk1"/>
              </a:solidFill>
              <a:latin typeface="Calibri"/>
              <a:ea typeface="Calibri"/>
              <a:cs typeface="Calibri"/>
              <a:sym typeface="Calibri"/>
            </a:endParaRPr>
          </a:p>
        </p:txBody>
      </p:sp>
      <p:sp>
        <p:nvSpPr>
          <p:cNvPr id="1130" name="Google Shape;1130;p48"/>
          <p:cNvSpPr/>
          <p:nvPr/>
        </p:nvSpPr>
        <p:spPr>
          <a:xfrm>
            <a:off x="2286000" y="5239512"/>
            <a:ext cx="9144000" cy="841248"/>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450"/>
              <a:buFont typeface="Calibri"/>
              <a:buNone/>
            </a:pPr>
            <a:r>
              <a:rPr lang="en-US" sz="1450" b="0" i="1" u="none" strike="noStrike" cap="none">
                <a:solidFill>
                  <a:srgbClr val="1E2A44"/>
                </a:solidFill>
                <a:latin typeface="Calibri"/>
                <a:ea typeface="Calibri"/>
                <a:cs typeface="Calibri"/>
                <a:sym typeface="Calibri"/>
              </a:rPr>
              <a:t>How a serial entrepreneur narrates failure and reinvention across a career, read for turning points and plot.</a:t>
            </a:r>
            <a:endParaRPr sz="1450" b="0" i="0" u="none" strike="noStrike" cap="none">
              <a:solidFill>
                <a:schemeClr val="dk1"/>
              </a:solidFill>
              <a:latin typeface="Calibri"/>
              <a:ea typeface="Calibri"/>
              <a:cs typeface="Calibri"/>
              <a:sym typeface="Calibri"/>
            </a:endParaRPr>
          </a:p>
        </p:txBody>
      </p:sp>
      <p:sp>
        <p:nvSpPr>
          <p:cNvPr id="1131" name="Google Shape;1131;p48"/>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132" name="Google Shape;1132;p48"/>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45</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137"/>
        <p:cNvGrpSpPr/>
        <p:nvPr/>
      </p:nvGrpSpPr>
      <p:grpSpPr>
        <a:xfrm>
          <a:off x="0" y="0"/>
          <a:ext cx="0" cy="0"/>
          <a:chOff x="0" y="0"/>
          <a:chExt cx="0" cy="0"/>
        </a:xfrm>
      </p:grpSpPr>
      <p:sp>
        <p:nvSpPr>
          <p:cNvPr id="1138" name="Google Shape;1138;p49"/>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49"/>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ACTION RESEARCH</a:t>
            </a:r>
            <a:endParaRPr sz="1400" b="0" i="0" u="none" strike="noStrike" cap="none">
              <a:solidFill>
                <a:schemeClr val="dk1"/>
              </a:solidFill>
              <a:latin typeface="Calibri"/>
              <a:ea typeface="Calibri"/>
              <a:cs typeface="Calibri"/>
              <a:sym typeface="Calibri"/>
            </a:endParaRPr>
          </a:p>
        </p:txBody>
      </p:sp>
      <p:sp>
        <p:nvSpPr>
          <p:cNvPr id="1140" name="Google Shape;1140;p49"/>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Action research, inquiry for change</a:t>
            </a:r>
            <a:endParaRPr sz="3000" b="0" i="0" u="none" strike="noStrike" cap="none">
              <a:solidFill>
                <a:schemeClr val="dk1"/>
              </a:solidFill>
              <a:latin typeface="Calibri"/>
              <a:ea typeface="Calibri"/>
              <a:cs typeface="Calibri"/>
              <a:sym typeface="Calibri"/>
            </a:endParaRPr>
          </a:p>
        </p:txBody>
      </p:sp>
      <p:sp>
        <p:nvSpPr>
          <p:cNvPr id="1141" name="Google Shape;1141;p49"/>
          <p:cNvSpPr/>
          <p:nvPr/>
        </p:nvSpPr>
        <p:spPr>
          <a:xfrm>
            <a:off x="822960" y="1444752"/>
            <a:ext cx="10607040"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Action research joins knowing and changing. Researchers and participants work together through cycles of action and reflection to improve a practice or setting. It sits naturally in the practitioner doctorate.</a:t>
            </a:r>
            <a:endParaRPr sz="2100" b="0" i="0" u="none" strike="noStrike" cap="none">
              <a:solidFill>
                <a:schemeClr val="dk1"/>
              </a:solidFill>
              <a:latin typeface="Calibri"/>
              <a:ea typeface="Calibri"/>
              <a:cs typeface="Calibri"/>
              <a:sym typeface="Calibri"/>
            </a:endParaRPr>
          </a:p>
        </p:txBody>
      </p:sp>
      <p:sp>
        <p:nvSpPr>
          <p:cNvPr id="1142" name="Google Shape;1142;p49"/>
          <p:cNvSpPr/>
          <p:nvPr/>
        </p:nvSpPr>
        <p:spPr>
          <a:xfrm>
            <a:off x="640080" y="2286000"/>
            <a:ext cx="5349240" cy="2788920"/>
          </a:xfrm>
          <a:prstGeom prst="roundRect">
            <a:avLst>
              <a:gd name="adj" fmla="val 295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49"/>
          <p:cNvSpPr/>
          <p:nvPr/>
        </p:nvSpPr>
        <p:spPr>
          <a:xfrm>
            <a:off x="96012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The cycle, after Lewin</a:t>
            </a:r>
            <a:endParaRPr sz="1700" b="0" i="0" u="none" strike="noStrike" cap="none">
              <a:solidFill>
                <a:schemeClr val="dk1"/>
              </a:solidFill>
              <a:latin typeface="Calibri"/>
              <a:ea typeface="Calibri"/>
              <a:cs typeface="Calibri"/>
              <a:sym typeface="Calibri"/>
            </a:endParaRPr>
          </a:p>
        </p:txBody>
      </p:sp>
      <p:sp>
        <p:nvSpPr>
          <p:cNvPr id="1144" name="Google Shape;1144;p49"/>
          <p:cNvSpPr/>
          <p:nvPr/>
        </p:nvSpPr>
        <p:spPr>
          <a:xfrm>
            <a:off x="960120" y="299923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Plan a change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Act, put it into practice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Observe, gather evidence on effects</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Reflect, then re plan and iterate</a:t>
            </a:r>
            <a:endParaRPr sz="1450" b="0" i="0" u="none" strike="noStrike" cap="none">
              <a:solidFill>
                <a:schemeClr val="dk1"/>
              </a:solidFill>
              <a:latin typeface="Calibri"/>
              <a:ea typeface="Calibri"/>
              <a:cs typeface="Calibri"/>
              <a:sym typeface="Calibri"/>
            </a:endParaRPr>
          </a:p>
        </p:txBody>
      </p:sp>
      <p:sp>
        <p:nvSpPr>
          <p:cNvPr id="1145" name="Google Shape;1145;p49"/>
          <p:cNvSpPr/>
          <p:nvPr/>
        </p:nvSpPr>
        <p:spPr>
          <a:xfrm>
            <a:off x="6263640" y="2286000"/>
            <a:ext cx="5349240" cy="2788920"/>
          </a:xfrm>
          <a:prstGeom prst="roundRect">
            <a:avLst>
              <a:gd name="adj" fmla="val 2951"/>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49"/>
          <p:cNvSpPr/>
          <p:nvPr/>
        </p:nvSpPr>
        <p:spPr>
          <a:xfrm>
            <a:off x="658368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700"/>
              <a:buFont typeface="Cambria"/>
              <a:buNone/>
            </a:pPr>
            <a:r>
              <a:rPr lang="en-US" sz="1700" b="1" i="0" u="none" strike="noStrike" cap="none">
                <a:solidFill>
                  <a:srgbClr val="DBB868"/>
                </a:solidFill>
                <a:latin typeface="Cambria"/>
                <a:ea typeface="Cambria"/>
                <a:cs typeface="Cambria"/>
                <a:sym typeface="Cambria"/>
              </a:rPr>
              <a:t>Participatory forms</a:t>
            </a:r>
            <a:endParaRPr sz="1700" b="0" i="0" u="none" strike="noStrike" cap="none">
              <a:solidFill>
                <a:schemeClr val="dk1"/>
              </a:solidFill>
              <a:latin typeface="Calibri"/>
              <a:ea typeface="Calibri"/>
              <a:cs typeface="Calibri"/>
              <a:sym typeface="Calibri"/>
            </a:endParaRPr>
          </a:p>
        </p:txBody>
      </p:sp>
      <p:sp>
        <p:nvSpPr>
          <p:cNvPr id="1147" name="Google Shape;1147;p49"/>
          <p:cNvSpPr/>
          <p:nvPr/>
        </p:nvSpPr>
        <p:spPr>
          <a:xfrm>
            <a:off x="6583680" y="299923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Participants as co researchers, not subjects</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Practical and emancipatory aims</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Knowledge produced in and for practice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Change is a criterion of success</a:t>
            </a:r>
            <a:endParaRPr sz="1450" b="0" i="0" u="none" strike="noStrike" cap="none">
              <a:solidFill>
                <a:schemeClr val="dk1"/>
              </a:solidFill>
              <a:latin typeface="Calibri"/>
              <a:ea typeface="Calibri"/>
              <a:cs typeface="Calibri"/>
              <a:sym typeface="Calibri"/>
            </a:endParaRPr>
          </a:p>
        </p:txBody>
      </p:sp>
      <p:sp>
        <p:nvSpPr>
          <p:cNvPr id="1148" name="Google Shape;1148;p49"/>
          <p:cNvSpPr/>
          <p:nvPr/>
        </p:nvSpPr>
        <p:spPr>
          <a:xfrm>
            <a:off x="640080" y="5239512"/>
            <a:ext cx="10927080" cy="841248"/>
          </a:xfrm>
          <a:prstGeom prst="roundRect">
            <a:avLst>
              <a:gd name="adj" fmla="val 9783"/>
            </a:avLst>
          </a:prstGeom>
          <a:solidFill>
            <a:srgbClr val="FBF5E9"/>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49"/>
          <p:cNvSpPr/>
          <p:nvPr/>
        </p:nvSpPr>
        <p:spPr>
          <a:xfrm>
            <a:off x="960120" y="5349240"/>
            <a:ext cx="18288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150"/>
              <a:buFont typeface="Calibri"/>
              <a:buNone/>
            </a:pPr>
            <a:r>
              <a:rPr lang="en-US" sz="1150" b="1" i="0" u="none" strike="noStrike" cap="none">
                <a:solidFill>
                  <a:srgbClr val="9C5A3C"/>
                </a:solidFill>
                <a:latin typeface="Calibri"/>
                <a:ea typeface="Calibri"/>
                <a:cs typeface="Calibri"/>
                <a:sym typeface="Calibri"/>
              </a:rPr>
              <a:t>EXAMPLE</a:t>
            </a:r>
            <a:endParaRPr sz="1150" b="0" i="0" u="none" strike="noStrike" cap="none">
              <a:solidFill>
                <a:schemeClr val="dk1"/>
              </a:solidFill>
              <a:latin typeface="Calibri"/>
              <a:ea typeface="Calibri"/>
              <a:cs typeface="Calibri"/>
              <a:sym typeface="Calibri"/>
            </a:endParaRPr>
          </a:p>
        </p:txBody>
      </p:sp>
      <p:sp>
        <p:nvSpPr>
          <p:cNvPr id="1150" name="Google Shape;1150;p49"/>
          <p:cNvSpPr/>
          <p:nvPr/>
        </p:nvSpPr>
        <p:spPr>
          <a:xfrm>
            <a:off x="2286000" y="5239512"/>
            <a:ext cx="9144000" cy="841248"/>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450"/>
              <a:buFont typeface="Calibri"/>
              <a:buNone/>
            </a:pPr>
            <a:r>
              <a:rPr lang="en-US" sz="1450" b="0" i="1" u="none" strike="noStrike" cap="none">
                <a:solidFill>
                  <a:srgbClr val="1E2A44"/>
                </a:solidFill>
                <a:latin typeface="Calibri"/>
                <a:ea typeface="Calibri"/>
                <a:cs typeface="Calibri"/>
                <a:sym typeface="Calibri"/>
              </a:rPr>
              <a:t>A clinic redesigns its intake process across several improvement cycles, with staff as co researchers throughout.</a:t>
            </a:r>
            <a:endParaRPr sz="1450" b="0" i="0" u="none" strike="noStrike" cap="none">
              <a:solidFill>
                <a:schemeClr val="dk1"/>
              </a:solidFill>
              <a:latin typeface="Calibri"/>
              <a:ea typeface="Calibri"/>
              <a:cs typeface="Calibri"/>
              <a:sym typeface="Calibri"/>
            </a:endParaRPr>
          </a:p>
        </p:txBody>
      </p:sp>
      <p:sp>
        <p:nvSpPr>
          <p:cNvPr id="1151" name="Google Shape;1151;p49"/>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152" name="Google Shape;1152;p49"/>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46</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157"/>
        <p:cNvGrpSpPr/>
        <p:nvPr/>
      </p:nvGrpSpPr>
      <p:grpSpPr>
        <a:xfrm>
          <a:off x="0" y="0"/>
          <a:ext cx="0" cy="0"/>
          <a:chOff x="0" y="0"/>
          <a:chExt cx="0" cy="0"/>
        </a:xfrm>
      </p:grpSpPr>
      <p:sp>
        <p:nvSpPr>
          <p:cNvPr id="1158" name="Google Shape;1158;p50"/>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50"/>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CRITICAL RESEARCH</a:t>
            </a:r>
            <a:endParaRPr sz="1400" b="0" i="0" u="none" strike="noStrike" cap="none">
              <a:solidFill>
                <a:schemeClr val="dk1"/>
              </a:solidFill>
              <a:latin typeface="Calibri"/>
              <a:ea typeface="Calibri"/>
              <a:cs typeface="Calibri"/>
              <a:sym typeface="Calibri"/>
            </a:endParaRPr>
          </a:p>
        </p:txBody>
      </p:sp>
      <p:sp>
        <p:nvSpPr>
          <p:cNvPr id="1160" name="Google Shape;1160;p50"/>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Critical research, power and emancipation</a:t>
            </a:r>
            <a:endParaRPr sz="3000" b="0" i="0" u="none" strike="noStrike" cap="none">
              <a:solidFill>
                <a:schemeClr val="dk1"/>
              </a:solidFill>
              <a:latin typeface="Calibri"/>
              <a:ea typeface="Calibri"/>
              <a:cs typeface="Calibri"/>
              <a:sym typeface="Calibri"/>
            </a:endParaRPr>
          </a:p>
        </p:txBody>
      </p:sp>
      <p:sp>
        <p:nvSpPr>
          <p:cNvPr id="1161" name="Google Shape;1161;p50"/>
          <p:cNvSpPr/>
          <p:nvPr/>
        </p:nvSpPr>
        <p:spPr>
          <a:xfrm>
            <a:off x="822960" y="1444752"/>
            <a:ext cx="10607040"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Critical research, drawing on the Frankfurt School, treats inquiry as a means to expose and challenge structures of power and ideology. The aim is not only to understand the world but to help change it.</a:t>
            </a:r>
            <a:endParaRPr sz="2100" b="0" i="0" u="none" strike="noStrike" cap="none">
              <a:solidFill>
                <a:schemeClr val="dk1"/>
              </a:solidFill>
              <a:latin typeface="Calibri"/>
              <a:ea typeface="Calibri"/>
              <a:cs typeface="Calibri"/>
              <a:sym typeface="Calibri"/>
            </a:endParaRPr>
          </a:p>
        </p:txBody>
      </p:sp>
      <p:sp>
        <p:nvSpPr>
          <p:cNvPr id="1162" name="Google Shape;1162;p50"/>
          <p:cNvSpPr/>
          <p:nvPr/>
        </p:nvSpPr>
        <p:spPr>
          <a:xfrm>
            <a:off x="640080" y="2286000"/>
            <a:ext cx="5349240" cy="2788920"/>
          </a:xfrm>
          <a:prstGeom prst="roundRect">
            <a:avLst>
              <a:gd name="adj" fmla="val 295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50"/>
          <p:cNvSpPr/>
          <p:nvPr/>
        </p:nvSpPr>
        <p:spPr>
          <a:xfrm>
            <a:off x="96012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Commitments</a:t>
            </a:r>
            <a:endParaRPr sz="1700" b="0" i="0" u="none" strike="noStrike" cap="none">
              <a:solidFill>
                <a:schemeClr val="dk1"/>
              </a:solidFill>
              <a:latin typeface="Calibri"/>
              <a:ea typeface="Calibri"/>
              <a:cs typeface="Calibri"/>
              <a:sym typeface="Calibri"/>
            </a:endParaRPr>
          </a:p>
        </p:txBody>
      </p:sp>
      <p:sp>
        <p:nvSpPr>
          <p:cNvPr id="1164" name="Google Shape;1164;p50"/>
          <p:cNvSpPr/>
          <p:nvPr/>
        </p:nvSpPr>
        <p:spPr>
          <a:xfrm>
            <a:off x="960120" y="299923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Surface taken for granted power relations</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Read accounts against their social conditions</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Centre marginalised voices and interests</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Knowledge as potentially emancipatory</a:t>
            </a:r>
            <a:endParaRPr sz="1450" b="0" i="0" u="none" strike="noStrike" cap="none">
              <a:solidFill>
                <a:schemeClr val="dk1"/>
              </a:solidFill>
              <a:latin typeface="Calibri"/>
              <a:ea typeface="Calibri"/>
              <a:cs typeface="Calibri"/>
              <a:sym typeface="Calibri"/>
            </a:endParaRPr>
          </a:p>
        </p:txBody>
      </p:sp>
      <p:sp>
        <p:nvSpPr>
          <p:cNvPr id="1165" name="Google Shape;1165;p50"/>
          <p:cNvSpPr/>
          <p:nvPr/>
        </p:nvSpPr>
        <p:spPr>
          <a:xfrm>
            <a:off x="6263640" y="2286000"/>
            <a:ext cx="5349240" cy="2788920"/>
          </a:xfrm>
          <a:prstGeom prst="roundRect">
            <a:avLst>
              <a:gd name="adj" fmla="val 2951"/>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50"/>
          <p:cNvSpPr/>
          <p:nvPr/>
        </p:nvSpPr>
        <p:spPr>
          <a:xfrm>
            <a:off x="658368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700"/>
              <a:buFont typeface="Cambria"/>
              <a:buNone/>
            </a:pPr>
            <a:r>
              <a:rPr lang="en-US" sz="1700" b="1" i="0" u="none" strike="noStrike" cap="none">
                <a:solidFill>
                  <a:srgbClr val="DBB868"/>
                </a:solidFill>
                <a:latin typeface="Cambria"/>
                <a:ea typeface="Cambria"/>
                <a:cs typeface="Cambria"/>
                <a:sym typeface="Cambria"/>
              </a:rPr>
              <a:t>In practice</a:t>
            </a:r>
            <a:endParaRPr sz="1700" b="0" i="0" u="none" strike="noStrike" cap="none">
              <a:solidFill>
                <a:schemeClr val="dk1"/>
              </a:solidFill>
              <a:latin typeface="Calibri"/>
              <a:ea typeface="Calibri"/>
              <a:cs typeface="Calibri"/>
              <a:sym typeface="Calibri"/>
            </a:endParaRPr>
          </a:p>
        </p:txBody>
      </p:sp>
      <p:sp>
        <p:nvSpPr>
          <p:cNvPr id="1167" name="Google Shape;1167;p50"/>
          <p:cNvSpPr/>
          <p:nvPr/>
        </p:nvSpPr>
        <p:spPr>
          <a:xfrm>
            <a:off x="6583680" y="299923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Researcher takes an explicit value position</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Reflexive about their own complicity</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Often pairs with critical discourse analysis</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Judged partly by its transformative intent</a:t>
            </a:r>
            <a:endParaRPr sz="1450" b="0" i="0" u="none" strike="noStrike" cap="none">
              <a:solidFill>
                <a:schemeClr val="dk1"/>
              </a:solidFill>
              <a:latin typeface="Calibri"/>
              <a:ea typeface="Calibri"/>
              <a:cs typeface="Calibri"/>
              <a:sym typeface="Calibri"/>
            </a:endParaRPr>
          </a:p>
        </p:txBody>
      </p:sp>
      <p:sp>
        <p:nvSpPr>
          <p:cNvPr id="1168" name="Google Shape;1168;p50"/>
          <p:cNvSpPr/>
          <p:nvPr/>
        </p:nvSpPr>
        <p:spPr>
          <a:xfrm>
            <a:off x="640080" y="5239512"/>
            <a:ext cx="10927080" cy="841248"/>
          </a:xfrm>
          <a:prstGeom prst="roundRect">
            <a:avLst>
              <a:gd name="adj" fmla="val 9783"/>
            </a:avLst>
          </a:prstGeom>
          <a:solidFill>
            <a:srgbClr val="FBF5E9"/>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50"/>
          <p:cNvSpPr/>
          <p:nvPr/>
        </p:nvSpPr>
        <p:spPr>
          <a:xfrm>
            <a:off x="960120" y="5349240"/>
            <a:ext cx="18288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150"/>
              <a:buFont typeface="Calibri"/>
              <a:buNone/>
            </a:pPr>
            <a:r>
              <a:rPr lang="en-US" sz="1150" b="1" i="0" u="none" strike="noStrike" cap="none">
                <a:solidFill>
                  <a:srgbClr val="9C5A3C"/>
                </a:solidFill>
                <a:latin typeface="Calibri"/>
                <a:ea typeface="Calibri"/>
                <a:cs typeface="Calibri"/>
                <a:sym typeface="Calibri"/>
              </a:rPr>
              <a:t>EXAMPLE</a:t>
            </a:r>
            <a:endParaRPr sz="1150" b="0" i="0" u="none" strike="noStrike" cap="none">
              <a:solidFill>
                <a:schemeClr val="dk1"/>
              </a:solidFill>
              <a:latin typeface="Calibri"/>
              <a:ea typeface="Calibri"/>
              <a:cs typeface="Calibri"/>
              <a:sym typeface="Calibri"/>
            </a:endParaRPr>
          </a:p>
        </p:txBody>
      </p:sp>
      <p:sp>
        <p:nvSpPr>
          <p:cNvPr id="1170" name="Google Shape;1170;p50"/>
          <p:cNvSpPr/>
          <p:nvPr/>
        </p:nvSpPr>
        <p:spPr>
          <a:xfrm>
            <a:off x="2286000" y="5239512"/>
            <a:ext cx="9144000" cy="841248"/>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450"/>
              <a:buFont typeface="Calibri"/>
              <a:buNone/>
            </a:pPr>
            <a:r>
              <a:rPr lang="en-US" sz="1450" b="0" i="1" u="none" strike="noStrike" cap="none">
                <a:solidFill>
                  <a:srgbClr val="1E2A44"/>
                </a:solidFill>
                <a:latin typeface="Calibri"/>
                <a:ea typeface="Calibri"/>
                <a:cs typeface="Calibri"/>
                <a:sym typeface="Calibri"/>
              </a:rPr>
              <a:t>How performance management language naturalises surveillance in a workforce, read for whose interests it serves.</a:t>
            </a:r>
            <a:endParaRPr sz="1450" b="0" i="0" u="none" strike="noStrike" cap="none">
              <a:solidFill>
                <a:schemeClr val="dk1"/>
              </a:solidFill>
              <a:latin typeface="Calibri"/>
              <a:ea typeface="Calibri"/>
              <a:cs typeface="Calibri"/>
              <a:sym typeface="Calibri"/>
            </a:endParaRPr>
          </a:p>
        </p:txBody>
      </p:sp>
      <p:sp>
        <p:nvSpPr>
          <p:cNvPr id="1171" name="Google Shape;1171;p50"/>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172" name="Google Shape;1172;p50"/>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47</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177"/>
        <p:cNvGrpSpPr/>
        <p:nvPr/>
      </p:nvGrpSpPr>
      <p:grpSpPr>
        <a:xfrm>
          <a:off x="0" y="0"/>
          <a:ext cx="0" cy="0"/>
          <a:chOff x="0" y="0"/>
          <a:chExt cx="0" cy="0"/>
        </a:xfrm>
      </p:grpSpPr>
      <p:sp>
        <p:nvSpPr>
          <p:cNvPr id="1178" name="Google Shape;1178;p51"/>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51"/>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DISCOURSE ANALYSIS</a:t>
            </a:r>
            <a:endParaRPr sz="1400" b="0" i="0" u="none" strike="noStrike" cap="none">
              <a:solidFill>
                <a:schemeClr val="dk1"/>
              </a:solidFill>
              <a:latin typeface="Calibri"/>
              <a:ea typeface="Calibri"/>
              <a:cs typeface="Calibri"/>
              <a:sym typeface="Calibri"/>
            </a:endParaRPr>
          </a:p>
        </p:txBody>
      </p:sp>
      <p:sp>
        <p:nvSpPr>
          <p:cNvPr id="1180" name="Google Shape;1180;p51"/>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Discourse analysis as a methodology</a:t>
            </a:r>
            <a:endParaRPr sz="3000" b="0" i="0" u="none" strike="noStrike" cap="none">
              <a:solidFill>
                <a:schemeClr val="dk1"/>
              </a:solidFill>
              <a:latin typeface="Calibri"/>
              <a:ea typeface="Calibri"/>
              <a:cs typeface="Calibri"/>
              <a:sym typeface="Calibri"/>
            </a:endParaRPr>
          </a:p>
        </p:txBody>
      </p:sp>
      <p:sp>
        <p:nvSpPr>
          <p:cNvPr id="1181" name="Google Shape;1181;p51"/>
          <p:cNvSpPr/>
          <p:nvPr/>
        </p:nvSpPr>
        <p:spPr>
          <a:xfrm>
            <a:off x="822960" y="1444752"/>
            <a:ext cx="10607040"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Some studies make discourse the whole frame, treating language as constructing the social world rather than merely describing it. As a methodology it carries strong assumptions about reality and knowledge.</a:t>
            </a:r>
            <a:endParaRPr sz="2100" b="0" i="0" u="none" strike="noStrike" cap="none">
              <a:solidFill>
                <a:schemeClr val="dk1"/>
              </a:solidFill>
              <a:latin typeface="Calibri"/>
              <a:ea typeface="Calibri"/>
              <a:cs typeface="Calibri"/>
              <a:sym typeface="Calibri"/>
            </a:endParaRPr>
          </a:p>
        </p:txBody>
      </p:sp>
      <p:sp>
        <p:nvSpPr>
          <p:cNvPr id="1182" name="Google Shape;1182;p51"/>
          <p:cNvSpPr/>
          <p:nvPr/>
        </p:nvSpPr>
        <p:spPr>
          <a:xfrm>
            <a:off x="640080" y="2286000"/>
            <a:ext cx="5349240" cy="2788920"/>
          </a:xfrm>
          <a:prstGeom prst="roundRect">
            <a:avLst>
              <a:gd name="adj" fmla="val 295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51"/>
          <p:cNvSpPr/>
          <p:nvPr/>
        </p:nvSpPr>
        <p:spPr>
          <a:xfrm>
            <a:off x="96012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Discursive psychology</a:t>
            </a:r>
            <a:endParaRPr sz="1700" b="0" i="0" u="none" strike="noStrike" cap="none">
              <a:solidFill>
                <a:schemeClr val="dk1"/>
              </a:solidFill>
              <a:latin typeface="Calibri"/>
              <a:ea typeface="Calibri"/>
              <a:cs typeface="Calibri"/>
              <a:sym typeface="Calibri"/>
            </a:endParaRPr>
          </a:p>
        </p:txBody>
      </p:sp>
      <p:sp>
        <p:nvSpPr>
          <p:cNvPr id="1184" name="Google Shape;1184;p51"/>
          <p:cNvSpPr/>
          <p:nvPr/>
        </p:nvSpPr>
        <p:spPr>
          <a:xfrm>
            <a:off x="960120" y="299923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Potter and Wetherell</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Language as social action, doing things</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Interpretative repertoires</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How accounts are built and to what end</a:t>
            </a:r>
            <a:endParaRPr sz="1450" b="0" i="0" u="none" strike="noStrike" cap="none">
              <a:solidFill>
                <a:schemeClr val="dk1"/>
              </a:solidFill>
              <a:latin typeface="Calibri"/>
              <a:ea typeface="Calibri"/>
              <a:cs typeface="Calibri"/>
              <a:sym typeface="Calibri"/>
            </a:endParaRPr>
          </a:p>
        </p:txBody>
      </p:sp>
      <p:sp>
        <p:nvSpPr>
          <p:cNvPr id="1185" name="Google Shape;1185;p51"/>
          <p:cNvSpPr/>
          <p:nvPr/>
        </p:nvSpPr>
        <p:spPr>
          <a:xfrm>
            <a:off x="6263640" y="2286000"/>
            <a:ext cx="5349240" cy="2788920"/>
          </a:xfrm>
          <a:prstGeom prst="roundRect">
            <a:avLst>
              <a:gd name="adj" fmla="val 2951"/>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51"/>
          <p:cNvSpPr/>
          <p:nvPr/>
        </p:nvSpPr>
        <p:spPr>
          <a:xfrm>
            <a:off x="658368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700"/>
              <a:buFont typeface="Cambria"/>
              <a:buNone/>
            </a:pPr>
            <a:r>
              <a:rPr lang="en-US" sz="1700" b="1" i="0" u="none" strike="noStrike" cap="none">
                <a:solidFill>
                  <a:srgbClr val="DBB868"/>
                </a:solidFill>
                <a:latin typeface="Cambria"/>
                <a:ea typeface="Cambria"/>
                <a:cs typeface="Cambria"/>
                <a:sym typeface="Cambria"/>
              </a:rPr>
              <a:t>Foucauldian discourse analysis</a:t>
            </a:r>
            <a:endParaRPr sz="1700" b="0" i="0" u="none" strike="noStrike" cap="none">
              <a:solidFill>
                <a:schemeClr val="dk1"/>
              </a:solidFill>
              <a:latin typeface="Calibri"/>
              <a:ea typeface="Calibri"/>
              <a:cs typeface="Calibri"/>
              <a:sym typeface="Calibri"/>
            </a:endParaRPr>
          </a:p>
        </p:txBody>
      </p:sp>
      <p:sp>
        <p:nvSpPr>
          <p:cNvPr id="1187" name="Google Shape;1187;p51"/>
          <p:cNvSpPr/>
          <p:nvPr/>
        </p:nvSpPr>
        <p:spPr>
          <a:xfrm>
            <a:off x="6583680" y="299923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Discourses as systems of power and knowledge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Subject positions made available to people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What can be said, by whom, as legitimate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Historical and institutional in scope</a:t>
            </a:r>
            <a:endParaRPr sz="1450" b="0" i="0" u="none" strike="noStrike" cap="none">
              <a:solidFill>
                <a:schemeClr val="dk1"/>
              </a:solidFill>
              <a:latin typeface="Calibri"/>
              <a:ea typeface="Calibri"/>
              <a:cs typeface="Calibri"/>
              <a:sym typeface="Calibri"/>
            </a:endParaRPr>
          </a:p>
        </p:txBody>
      </p:sp>
      <p:sp>
        <p:nvSpPr>
          <p:cNvPr id="1188" name="Google Shape;1188;p51"/>
          <p:cNvSpPr/>
          <p:nvPr/>
        </p:nvSpPr>
        <p:spPr>
          <a:xfrm>
            <a:off x="640080" y="5239512"/>
            <a:ext cx="10927080" cy="841248"/>
          </a:xfrm>
          <a:prstGeom prst="roundRect">
            <a:avLst>
              <a:gd name="adj" fmla="val 9783"/>
            </a:avLst>
          </a:prstGeom>
          <a:solidFill>
            <a:srgbClr val="FBF5E9"/>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51"/>
          <p:cNvSpPr/>
          <p:nvPr/>
        </p:nvSpPr>
        <p:spPr>
          <a:xfrm>
            <a:off x="960120" y="5349240"/>
            <a:ext cx="18288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150"/>
              <a:buFont typeface="Calibri"/>
              <a:buNone/>
            </a:pPr>
            <a:r>
              <a:rPr lang="en-US" sz="1150" b="1" i="0" u="none" strike="noStrike" cap="none">
                <a:solidFill>
                  <a:srgbClr val="9C5A3C"/>
                </a:solidFill>
                <a:latin typeface="Calibri"/>
                <a:ea typeface="Calibri"/>
                <a:cs typeface="Calibri"/>
                <a:sym typeface="Calibri"/>
              </a:rPr>
              <a:t>EXAMPLE</a:t>
            </a:r>
            <a:endParaRPr sz="1150" b="0" i="0" u="none" strike="noStrike" cap="none">
              <a:solidFill>
                <a:schemeClr val="dk1"/>
              </a:solidFill>
              <a:latin typeface="Calibri"/>
              <a:ea typeface="Calibri"/>
              <a:cs typeface="Calibri"/>
              <a:sym typeface="Calibri"/>
            </a:endParaRPr>
          </a:p>
        </p:txBody>
      </p:sp>
      <p:sp>
        <p:nvSpPr>
          <p:cNvPr id="1190" name="Google Shape;1190;p51"/>
          <p:cNvSpPr/>
          <p:nvPr/>
        </p:nvSpPr>
        <p:spPr>
          <a:xfrm>
            <a:off x="2286000" y="5239512"/>
            <a:ext cx="9144000" cy="841248"/>
          </a:xfrm>
          <a:prstGeom prst="rect">
            <a:avLst/>
          </a:prstGeom>
          <a:noFill/>
          <a:ln>
            <a:noFill/>
          </a:ln>
        </p:spPr>
        <p:txBody>
          <a:bodyPr spcFirstLastPara="1" wrap="square" lIns="0" tIns="0" rIns="0" bIns="0" anchor="ctr" anchorCtr="0">
            <a:noAutofit/>
          </a:bodyPr>
          <a:lstStyle/>
          <a:p>
            <a:pPr marL="0" marR="0" lvl="0" indent="0" algn="l" rtl="0">
              <a:lnSpc>
                <a:spcPct val="104000"/>
              </a:lnSpc>
              <a:spcBef>
                <a:spcPts val="0"/>
              </a:spcBef>
              <a:spcAft>
                <a:spcPts val="0"/>
              </a:spcAft>
              <a:buClr>
                <a:srgbClr val="1E2A44"/>
              </a:buClr>
              <a:buSzPts val="1450"/>
              <a:buFont typeface="Calibri"/>
              <a:buNone/>
            </a:pPr>
            <a:r>
              <a:rPr lang="en-US" sz="1450" b="0" i="1" u="none" strike="noStrike" cap="none">
                <a:solidFill>
                  <a:srgbClr val="1E2A44"/>
                </a:solidFill>
                <a:latin typeface="Calibri"/>
                <a:ea typeface="Calibri"/>
                <a:cs typeface="Calibri"/>
                <a:sym typeface="Calibri"/>
              </a:rPr>
              <a:t>How leadership discourse positions employees as either assets or risks, and what those positions permit and foreclose.</a:t>
            </a:r>
            <a:endParaRPr sz="1450" b="0" i="0" u="none" strike="noStrike" cap="none">
              <a:solidFill>
                <a:schemeClr val="dk1"/>
              </a:solidFill>
              <a:latin typeface="Calibri"/>
              <a:ea typeface="Calibri"/>
              <a:cs typeface="Calibri"/>
              <a:sym typeface="Calibri"/>
            </a:endParaRPr>
          </a:p>
        </p:txBody>
      </p:sp>
      <p:sp>
        <p:nvSpPr>
          <p:cNvPr id="1191" name="Google Shape;1191;p51"/>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192" name="Google Shape;1192;p51"/>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48</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197"/>
        <p:cNvGrpSpPr/>
        <p:nvPr/>
      </p:nvGrpSpPr>
      <p:grpSpPr>
        <a:xfrm>
          <a:off x="0" y="0"/>
          <a:ext cx="0" cy="0"/>
          <a:chOff x="0" y="0"/>
          <a:chExt cx="0" cy="0"/>
        </a:xfrm>
      </p:grpSpPr>
      <p:sp>
        <p:nvSpPr>
          <p:cNvPr id="1198" name="Google Shape;1198;p52"/>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52"/>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STEP BACK AND COMPARE</a:t>
            </a:r>
            <a:endParaRPr sz="1400" b="0" i="0" u="none" strike="noStrike" cap="none">
              <a:solidFill>
                <a:schemeClr val="dk1"/>
              </a:solidFill>
              <a:latin typeface="Calibri"/>
              <a:ea typeface="Calibri"/>
              <a:cs typeface="Calibri"/>
              <a:sym typeface="Calibri"/>
            </a:endParaRPr>
          </a:p>
        </p:txBody>
      </p:sp>
      <p:sp>
        <p:nvSpPr>
          <p:cNvPr id="1200" name="Google Shape;1200;p52"/>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Methodologies at a glance</a:t>
            </a:r>
            <a:endParaRPr sz="3000" b="0" i="0" u="none" strike="noStrike" cap="none">
              <a:solidFill>
                <a:schemeClr val="dk1"/>
              </a:solidFill>
              <a:latin typeface="Calibri"/>
              <a:ea typeface="Calibri"/>
              <a:cs typeface="Calibri"/>
              <a:sym typeface="Calibri"/>
            </a:endParaRPr>
          </a:p>
        </p:txBody>
      </p:sp>
      <p:sp>
        <p:nvSpPr>
          <p:cNvPr id="1201" name="Google Shape;1201;p52"/>
          <p:cNvSpPr/>
          <p:nvPr/>
        </p:nvSpPr>
        <p:spPr>
          <a:xfrm>
            <a:off x="502920" y="1554480"/>
            <a:ext cx="2743200" cy="50292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52"/>
          <p:cNvSpPr/>
          <p:nvPr/>
        </p:nvSpPr>
        <p:spPr>
          <a:xfrm>
            <a:off x="612648" y="1554480"/>
            <a:ext cx="2560320" cy="502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350"/>
              <a:buFont typeface="Calibri"/>
              <a:buNone/>
            </a:pPr>
            <a:r>
              <a:rPr lang="en-US" sz="1350" b="1" i="0" u="none" strike="noStrike" cap="none">
                <a:solidFill>
                  <a:srgbClr val="FFFFFF"/>
                </a:solidFill>
                <a:latin typeface="Calibri"/>
                <a:ea typeface="Calibri"/>
                <a:cs typeface="Calibri"/>
                <a:sym typeface="Calibri"/>
              </a:rPr>
              <a:t>Methodology</a:t>
            </a:r>
            <a:endParaRPr sz="1350" b="0" i="0" u="none" strike="noStrike" cap="none">
              <a:solidFill>
                <a:schemeClr val="dk1"/>
              </a:solidFill>
              <a:latin typeface="Calibri"/>
              <a:ea typeface="Calibri"/>
              <a:cs typeface="Calibri"/>
              <a:sym typeface="Calibri"/>
            </a:endParaRPr>
          </a:p>
        </p:txBody>
      </p:sp>
      <p:sp>
        <p:nvSpPr>
          <p:cNvPr id="1203" name="Google Shape;1203;p52"/>
          <p:cNvSpPr/>
          <p:nvPr/>
        </p:nvSpPr>
        <p:spPr>
          <a:xfrm>
            <a:off x="3246120" y="1554480"/>
            <a:ext cx="3200400" cy="50292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52"/>
          <p:cNvSpPr/>
          <p:nvPr/>
        </p:nvSpPr>
        <p:spPr>
          <a:xfrm>
            <a:off x="3355848" y="1554480"/>
            <a:ext cx="3017520" cy="502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350"/>
              <a:buFont typeface="Calibri"/>
              <a:buNone/>
            </a:pPr>
            <a:r>
              <a:rPr lang="en-US" sz="1350" b="1" i="0" u="none" strike="noStrike" cap="none">
                <a:solidFill>
                  <a:srgbClr val="FFFFFF"/>
                </a:solidFill>
                <a:latin typeface="Calibri"/>
                <a:ea typeface="Calibri"/>
                <a:cs typeface="Calibri"/>
                <a:sym typeface="Calibri"/>
              </a:rPr>
              <a:t>Core question</a:t>
            </a:r>
            <a:endParaRPr sz="1350" b="0" i="0" u="none" strike="noStrike" cap="none">
              <a:solidFill>
                <a:schemeClr val="dk1"/>
              </a:solidFill>
              <a:latin typeface="Calibri"/>
              <a:ea typeface="Calibri"/>
              <a:cs typeface="Calibri"/>
              <a:sym typeface="Calibri"/>
            </a:endParaRPr>
          </a:p>
        </p:txBody>
      </p:sp>
      <p:sp>
        <p:nvSpPr>
          <p:cNvPr id="1205" name="Google Shape;1205;p52"/>
          <p:cNvSpPr/>
          <p:nvPr/>
        </p:nvSpPr>
        <p:spPr>
          <a:xfrm>
            <a:off x="6446520" y="1554480"/>
            <a:ext cx="2743200" cy="50292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52"/>
          <p:cNvSpPr/>
          <p:nvPr/>
        </p:nvSpPr>
        <p:spPr>
          <a:xfrm>
            <a:off x="6556248" y="1554480"/>
            <a:ext cx="2560320" cy="502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350"/>
              <a:buFont typeface="Calibri"/>
              <a:buNone/>
            </a:pPr>
            <a:r>
              <a:rPr lang="en-US" sz="1350" b="1" i="0" u="none" strike="noStrike" cap="none">
                <a:solidFill>
                  <a:srgbClr val="FFFFFF"/>
                </a:solidFill>
                <a:latin typeface="Calibri"/>
                <a:ea typeface="Calibri"/>
                <a:cs typeface="Calibri"/>
                <a:sym typeface="Calibri"/>
              </a:rPr>
              <a:t>Typical data</a:t>
            </a:r>
            <a:endParaRPr sz="1350" b="0" i="0" u="none" strike="noStrike" cap="none">
              <a:solidFill>
                <a:schemeClr val="dk1"/>
              </a:solidFill>
              <a:latin typeface="Calibri"/>
              <a:ea typeface="Calibri"/>
              <a:cs typeface="Calibri"/>
              <a:sym typeface="Calibri"/>
            </a:endParaRPr>
          </a:p>
        </p:txBody>
      </p:sp>
      <p:sp>
        <p:nvSpPr>
          <p:cNvPr id="1207" name="Google Shape;1207;p52"/>
          <p:cNvSpPr/>
          <p:nvPr/>
        </p:nvSpPr>
        <p:spPr>
          <a:xfrm>
            <a:off x="9189720" y="1554480"/>
            <a:ext cx="2514600" cy="50292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52"/>
          <p:cNvSpPr/>
          <p:nvPr/>
        </p:nvSpPr>
        <p:spPr>
          <a:xfrm>
            <a:off x="9299448" y="1554480"/>
            <a:ext cx="2331720" cy="502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350"/>
              <a:buFont typeface="Calibri"/>
              <a:buNone/>
            </a:pPr>
            <a:r>
              <a:rPr lang="en-US" sz="1350" b="1" i="0" u="none" strike="noStrike" cap="none">
                <a:solidFill>
                  <a:srgbClr val="FFFFFF"/>
                </a:solidFill>
                <a:latin typeface="Calibri"/>
                <a:ea typeface="Calibri"/>
                <a:cs typeface="Calibri"/>
                <a:sym typeface="Calibri"/>
              </a:rPr>
              <a:t>Output</a:t>
            </a:r>
            <a:endParaRPr sz="1350" b="0" i="0" u="none" strike="noStrike" cap="none">
              <a:solidFill>
                <a:schemeClr val="dk1"/>
              </a:solidFill>
              <a:latin typeface="Calibri"/>
              <a:ea typeface="Calibri"/>
              <a:cs typeface="Calibri"/>
              <a:sym typeface="Calibri"/>
            </a:endParaRPr>
          </a:p>
        </p:txBody>
      </p:sp>
      <p:sp>
        <p:nvSpPr>
          <p:cNvPr id="1209" name="Google Shape;1209;p52"/>
          <p:cNvSpPr/>
          <p:nvPr/>
        </p:nvSpPr>
        <p:spPr>
          <a:xfrm>
            <a:off x="502920" y="2057400"/>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52"/>
          <p:cNvSpPr/>
          <p:nvPr/>
        </p:nvSpPr>
        <p:spPr>
          <a:xfrm>
            <a:off x="612648" y="2057400"/>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6233D"/>
              </a:buClr>
              <a:buSzPts val="1300"/>
              <a:buFont typeface="Calibri"/>
              <a:buNone/>
            </a:pPr>
            <a:r>
              <a:rPr lang="en-US" sz="1300" b="1" i="0" u="none" strike="noStrike" cap="none">
                <a:solidFill>
                  <a:srgbClr val="16233D"/>
                </a:solidFill>
                <a:latin typeface="Calibri"/>
                <a:ea typeface="Calibri"/>
                <a:cs typeface="Calibri"/>
                <a:sym typeface="Calibri"/>
              </a:rPr>
              <a:t>Phenomenology / IPA</a:t>
            </a:r>
            <a:endParaRPr sz="1300" b="0" i="0" u="none" strike="noStrike" cap="none">
              <a:solidFill>
                <a:schemeClr val="dk1"/>
              </a:solidFill>
              <a:latin typeface="Calibri"/>
              <a:ea typeface="Calibri"/>
              <a:cs typeface="Calibri"/>
              <a:sym typeface="Calibri"/>
            </a:endParaRPr>
          </a:p>
        </p:txBody>
      </p:sp>
      <p:sp>
        <p:nvSpPr>
          <p:cNvPr id="1211" name="Google Shape;1211;p52"/>
          <p:cNvSpPr/>
          <p:nvPr/>
        </p:nvSpPr>
        <p:spPr>
          <a:xfrm>
            <a:off x="3246120" y="2057400"/>
            <a:ext cx="32004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52"/>
          <p:cNvSpPr/>
          <p:nvPr/>
        </p:nvSpPr>
        <p:spPr>
          <a:xfrm>
            <a:off x="3355848" y="2057400"/>
            <a:ext cx="30175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What is this experience like?</a:t>
            </a:r>
            <a:endParaRPr sz="1250" b="0" i="0" u="none" strike="noStrike" cap="none">
              <a:solidFill>
                <a:schemeClr val="dk1"/>
              </a:solidFill>
              <a:latin typeface="Calibri"/>
              <a:ea typeface="Calibri"/>
              <a:cs typeface="Calibri"/>
              <a:sym typeface="Calibri"/>
            </a:endParaRPr>
          </a:p>
        </p:txBody>
      </p:sp>
      <p:sp>
        <p:nvSpPr>
          <p:cNvPr id="1213" name="Google Shape;1213;p52"/>
          <p:cNvSpPr/>
          <p:nvPr/>
        </p:nvSpPr>
        <p:spPr>
          <a:xfrm>
            <a:off x="6446520" y="2057400"/>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52"/>
          <p:cNvSpPr/>
          <p:nvPr/>
        </p:nvSpPr>
        <p:spPr>
          <a:xfrm>
            <a:off x="6556248" y="2057400"/>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In depth interviews</a:t>
            </a:r>
            <a:endParaRPr sz="1250" b="0" i="0" u="none" strike="noStrike" cap="none">
              <a:solidFill>
                <a:schemeClr val="dk1"/>
              </a:solidFill>
              <a:latin typeface="Calibri"/>
              <a:ea typeface="Calibri"/>
              <a:cs typeface="Calibri"/>
              <a:sym typeface="Calibri"/>
            </a:endParaRPr>
          </a:p>
        </p:txBody>
      </p:sp>
      <p:sp>
        <p:nvSpPr>
          <p:cNvPr id="1215" name="Google Shape;1215;p52"/>
          <p:cNvSpPr/>
          <p:nvPr/>
        </p:nvSpPr>
        <p:spPr>
          <a:xfrm>
            <a:off x="9189720" y="2057400"/>
            <a:ext cx="25146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52"/>
          <p:cNvSpPr/>
          <p:nvPr/>
        </p:nvSpPr>
        <p:spPr>
          <a:xfrm>
            <a:off x="9299448" y="2057400"/>
            <a:ext cx="23317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Essence or experiential themes</a:t>
            </a:r>
            <a:endParaRPr sz="1250" b="0" i="0" u="none" strike="noStrike" cap="none">
              <a:solidFill>
                <a:schemeClr val="dk1"/>
              </a:solidFill>
              <a:latin typeface="Calibri"/>
              <a:ea typeface="Calibri"/>
              <a:cs typeface="Calibri"/>
              <a:sym typeface="Calibri"/>
            </a:endParaRPr>
          </a:p>
        </p:txBody>
      </p:sp>
      <p:sp>
        <p:nvSpPr>
          <p:cNvPr id="1217" name="Google Shape;1217;p52"/>
          <p:cNvSpPr/>
          <p:nvPr/>
        </p:nvSpPr>
        <p:spPr>
          <a:xfrm>
            <a:off x="502920" y="2564892"/>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52"/>
          <p:cNvSpPr/>
          <p:nvPr/>
        </p:nvSpPr>
        <p:spPr>
          <a:xfrm>
            <a:off x="612648" y="2564892"/>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6233D"/>
              </a:buClr>
              <a:buSzPts val="1300"/>
              <a:buFont typeface="Calibri"/>
              <a:buNone/>
            </a:pPr>
            <a:r>
              <a:rPr lang="en-US" sz="1300" b="1" i="0" u="none" strike="noStrike" cap="none">
                <a:solidFill>
                  <a:srgbClr val="16233D"/>
                </a:solidFill>
                <a:latin typeface="Calibri"/>
                <a:ea typeface="Calibri"/>
                <a:cs typeface="Calibri"/>
                <a:sym typeface="Calibri"/>
              </a:rPr>
              <a:t>Grounded theory</a:t>
            </a:r>
            <a:endParaRPr sz="1300" b="0" i="0" u="none" strike="noStrike" cap="none">
              <a:solidFill>
                <a:schemeClr val="dk1"/>
              </a:solidFill>
              <a:latin typeface="Calibri"/>
              <a:ea typeface="Calibri"/>
              <a:cs typeface="Calibri"/>
              <a:sym typeface="Calibri"/>
            </a:endParaRPr>
          </a:p>
        </p:txBody>
      </p:sp>
      <p:sp>
        <p:nvSpPr>
          <p:cNvPr id="1219" name="Google Shape;1219;p52"/>
          <p:cNvSpPr/>
          <p:nvPr/>
        </p:nvSpPr>
        <p:spPr>
          <a:xfrm>
            <a:off x="3246120" y="2564892"/>
            <a:ext cx="32004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52"/>
          <p:cNvSpPr/>
          <p:nvPr/>
        </p:nvSpPr>
        <p:spPr>
          <a:xfrm>
            <a:off x="3355848" y="2564892"/>
            <a:ext cx="30175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What process is at work here?</a:t>
            </a:r>
            <a:endParaRPr sz="1250" b="0" i="0" u="none" strike="noStrike" cap="none">
              <a:solidFill>
                <a:schemeClr val="dk1"/>
              </a:solidFill>
              <a:latin typeface="Calibri"/>
              <a:ea typeface="Calibri"/>
              <a:cs typeface="Calibri"/>
              <a:sym typeface="Calibri"/>
            </a:endParaRPr>
          </a:p>
        </p:txBody>
      </p:sp>
      <p:sp>
        <p:nvSpPr>
          <p:cNvPr id="1221" name="Google Shape;1221;p52"/>
          <p:cNvSpPr/>
          <p:nvPr/>
        </p:nvSpPr>
        <p:spPr>
          <a:xfrm>
            <a:off x="6446520" y="2564892"/>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52"/>
          <p:cNvSpPr/>
          <p:nvPr/>
        </p:nvSpPr>
        <p:spPr>
          <a:xfrm>
            <a:off x="6556248" y="2564892"/>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Interviews, observation</a:t>
            </a:r>
            <a:endParaRPr sz="1250" b="0" i="0" u="none" strike="noStrike" cap="none">
              <a:solidFill>
                <a:schemeClr val="dk1"/>
              </a:solidFill>
              <a:latin typeface="Calibri"/>
              <a:ea typeface="Calibri"/>
              <a:cs typeface="Calibri"/>
              <a:sym typeface="Calibri"/>
            </a:endParaRPr>
          </a:p>
        </p:txBody>
      </p:sp>
      <p:sp>
        <p:nvSpPr>
          <p:cNvPr id="1223" name="Google Shape;1223;p52"/>
          <p:cNvSpPr/>
          <p:nvPr/>
        </p:nvSpPr>
        <p:spPr>
          <a:xfrm>
            <a:off x="9189720" y="2564892"/>
            <a:ext cx="25146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52"/>
          <p:cNvSpPr/>
          <p:nvPr/>
        </p:nvSpPr>
        <p:spPr>
          <a:xfrm>
            <a:off x="9299448" y="2564892"/>
            <a:ext cx="23317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A grounded theory</a:t>
            </a:r>
            <a:endParaRPr sz="1250" b="0" i="0" u="none" strike="noStrike" cap="none">
              <a:solidFill>
                <a:schemeClr val="dk1"/>
              </a:solidFill>
              <a:latin typeface="Calibri"/>
              <a:ea typeface="Calibri"/>
              <a:cs typeface="Calibri"/>
              <a:sym typeface="Calibri"/>
            </a:endParaRPr>
          </a:p>
        </p:txBody>
      </p:sp>
      <p:sp>
        <p:nvSpPr>
          <p:cNvPr id="1225" name="Google Shape;1225;p52"/>
          <p:cNvSpPr/>
          <p:nvPr/>
        </p:nvSpPr>
        <p:spPr>
          <a:xfrm>
            <a:off x="502920" y="3072384"/>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52"/>
          <p:cNvSpPr/>
          <p:nvPr/>
        </p:nvSpPr>
        <p:spPr>
          <a:xfrm>
            <a:off x="612648" y="3072384"/>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6233D"/>
              </a:buClr>
              <a:buSzPts val="1300"/>
              <a:buFont typeface="Calibri"/>
              <a:buNone/>
            </a:pPr>
            <a:r>
              <a:rPr lang="en-US" sz="1300" b="1" i="0" u="none" strike="noStrike" cap="none">
                <a:solidFill>
                  <a:srgbClr val="16233D"/>
                </a:solidFill>
                <a:latin typeface="Calibri"/>
                <a:ea typeface="Calibri"/>
                <a:cs typeface="Calibri"/>
                <a:sym typeface="Calibri"/>
              </a:rPr>
              <a:t>Netnography</a:t>
            </a:r>
            <a:endParaRPr sz="1300" b="0" i="0" u="none" strike="noStrike" cap="none">
              <a:solidFill>
                <a:schemeClr val="dk1"/>
              </a:solidFill>
              <a:latin typeface="Calibri"/>
              <a:ea typeface="Calibri"/>
              <a:cs typeface="Calibri"/>
              <a:sym typeface="Calibri"/>
            </a:endParaRPr>
          </a:p>
        </p:txBody>
      </p:sp>
      <p:sp>
        <p:nvSpPr>
          <p:cNvPr id="1227" name="Google Shape;1227;p52"/>
          <p:cNvSpPr/>
          <p:nvPr/>
        </p:nvSpPr>
        <p:spPr>
          <a:xfrm>
            <a:off x="3246120" y="3072384"/>
            <a:ext cx="32004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52"/>
          <p:cNvSpPr/>
          <p:nvPr/>
        </p:nvSpPr>
        <p:spPr>
          <a:xfrm>
            <a:off x="3355848" y="3072384"/>
            <a:ext cx="30175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What culture forms online?</a:t>
            </a:r>
            <a:endParaRPr sz="1250" b="0" i="0" u="none" strike="noStrike" cap="none">
              <a:solidFill>
                <a:schemeClr val="dk1"/>
              </a:solidFill>
              <a:latin typeface="Calibri"/>
              <a:ea typeface="Calibri"/>
              <a:cs typeface="Calibri"/>
              <a:sym typeface="Calibri"/>
            </a:endParaRPr>
          </a:p>
        </p:txBody>
      </p:sp>
      <p:sp>
        <p:nvSpPr>
          <p:cNvPr id="1229" name="Google Shape;1229;p52"/>
          <p:cNvSpPr/>
          <p:nvPr/>
        </p:nvSpPr>
        <p:spPr>
          <a:xfrm>
            <a:off x="6446520" y="3072384"/>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52"/>
          <p:cNvSpPr/>
          <p:nvPr/>
        </p:nvSpPr>
        <p:spPr>
          <a:xfrm>
            <a:off x="6556248" y="3072384"/>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Online traces, participation</a:t>
            </a:r>
            <a:endParaRPr sz="1250" b="0" i="0" u="none" strike="noStrike" cap="none">
              <a:solidFill>
                <a:schemeClr val="dk1"/>
              </a:solidFill>
              <a:latin typeface="Calibri"/>
              <a:ea typeface="Calibri"/>
              <a:cs typeface="Calibri"/>
              <a:sym typeface="Calibri"/>
            </a:endParaRPr>
          </a:p>
        </p:txBody>
      </p:sp>
      <p:sp>
        <p:nvSpPr>
          <p:cNvPr id="1231" name="Google Shape;1231;p52"/>
          <p:cNvSpPr/>
          <p:nvPr/>
        </p:nvSpPr>
        <p:spPr>
          <a:xfrm>
            <a:off x="9189720" y="3072384"/>
            <a:ext cx="25146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52"/>
          <p:cNvSpPr/>
          <p:nvPr/>
        </p:nvSpPr>
        <p:spPr>
          <a:xfrm>
            <a:off x="9299448" y="3072384"/>
            <a:ext cx="23317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Cultural account</a:t>
            </a:r>
            <a:endParaRPr sz="1250" b="0" i="0" u="none" strike="noStrike" cap="none">
              <a:solidFill>
                <a:schemeClr val="dk1"/>
              </a:solidFill>
              <a:latin typeface="Calibri"/>
              <a:ea typeface="Calibri"/>
              <a:cs typeface="Calibri"/>
              <a:sym typeface="Calibri"/>
            </a:endParaRPr>
          </a:p>
        </p:txBody>
      </p:sp>
      <p:sp>
        <p:nvSpPr>
          <p:cNvPr id="1233" name="Google Shape;1233;p52"/>
          <p:cNvSpPr/>
          <p:nvPr/>
        </p:nvSpPr>
        <p:spPr>
          <a:xfrm>
            <a:off x="502920" y="3579876"/>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52"/>
          <p:cNvSpPr/>
          <p:nvPr/>
        </p:nvSpPr>
        <p:spPr>
          <a:xfrm>
            <a:off x="612648" y="3579876"/>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6233D"/>
              </a:buClr>
              <a:buSzPts val="1300"/>
              <a:buFont typeface="Calibri"/>
              <a:buNone/>
            </a:pPr>
            <a:r>
              <a:rPr lang="en-US" sz="1300" b="1" i="0" u="none" strike="noStrike" cap="none">
                <a:solidFill>
                  <a:srgbClr val="16233D"/>
                </a:solidFill>
                <a:latin typeface="Calibri"/>
                <a:ea typeface="Calibri"/>
                <a:cs typeface="Calibri"/>
                <a:sym typeface="Calibri"/>
              </a:rPr>
              <a:t>Case study</a:t>
            </a:r>
            <a:endParaRPr sz="1300" b="0" i="0" u="none" strike="noStrike" cap="none">
              <a:solidFill>
                <a:schemeClr val="dk1"/>
              </a:solidFill>
              <a:latin typeface="Calibri"/>
              <a:ea typeface="Calibri"/>
              <a:cs typeface="Calibri"/>
              <a:sym typeface="Calibri"/>
            </a:endParaRPr>
          </a:p>
        </p:txBody>
      </p:sp>
      <p:sp>
        <p:nvSpPr>
          <p:cNvPr id="1235" name="Google Shape;1235;p52"/>
          <p:cNvSpPr/>
          <p:nvPr/>
        </p:nvSpPr>
        <p:spPr>
          <a:xfrm>
            <a:off x="3246120" y="3579876"/>
            <a:ext cx="32004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52"/>
          <p:cNvSpPr/>
          <p:nvPr/>
        </p:nvSpPr>
        <p:spPr>
          <a:xfrm>
            <a:off x="3355848" y="3579876"/>
            <a:ext cx="30175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What is going on in this case?</a:t>
            </a:r>
            <a:endParaRPr sz="1250" b="0" i="0" u="none" strike="noStrike" cap="none">
              <a:solidFill>
                <a:schemeClr val="dk1"/>
              </a:solidFill>
              <a:latin typeface="Calibri"/>
              <a:ea typeface="Calibri"/>
              <a:cs typeface="Calibri"/>
              <a:sym typeface="Calibri"/>
            </a:endParaRPr>
          </a:p>
        </p:txBody>
      </p:sp>
      <p:sp>
        <p:nvSpPr>
          <p:cNvPr id="1237" name="Google Shape;1237;p52"/>
          <p:cNvSpPr/>
          <p:nvPr/>
        </p:nvSpPr>
        <p:spPr>
          <a:xfrm>
            <a:off x="6446520" y="3579876"/>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52"/>
          <p:cNvSpPr/>
          <p:nvPr/>
        </p:nvSpPr>
        <p:spPr>
          <a:xfrm>
            <a:off x="6556248" y="3579876"/>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Multiple sources</a:t>
            </a:r>
            <a:endParaRPr sz="1250" b="0" i="0" u="none" strike="noStrike" cap="none">
              <a:solidFill>
                <a:schemeClr val="dk1"/>
              </a:solidFill>
              <a:latin typeface="Calibri"/>
              <a:ea typeface="Calibri"/>
              <a:cs typeface="Calibri"/>
              <a:sym typeface="Calibri"/>
            </a:endParaRPr>
          </a:p>
        </p:txBody>
      </p:sp>
      <p:sp>
        <p:nvSpPr>
          <p:cNvPr id="1239" name="Google Shape;1239;p52"/>
          <p:cNvSpPr/>
          <p:nvPr/>
        </p:nvSpPr>
        <p:spPr>
          <a:xfrm>
            <a:off x="9189720" y="3579876"/>
            <a:ext cx="25146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52"/>
          <p:cNvSpPr/>
          <p:nvPr/>
        </p:nvSpPr>
        <p:spPr>
          <a:xfrm>
            <a:off x="9299448" y="3579876"/>
            <a:ext cx="23317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Rich situated analysis</a:t>
            </a:r>
            <a:endParaRPr sz="1250" b="0" i="0" u="none" strike="noStrike" cap="none">
              <a:solidFill>
                <a:schemeClr val="dk1"/>
              </a:solidFill>
              <a:latin typeface="Calibri"/>
              <a:ea typeface="Calibri"/>
              <a:cs typeface="Calibri"/>
              <a:sym typeface="Calibri"/>
            </a:endParaRPr>
          </a:p>
        </p:txBody>
      </p:sp>
      <p:sp>
        <p:nvSpPr>
          <p:cNvPr id="1241" name="Google Shape;1241;p52"/>
          <p:cNvSpPr/>
          <p:nvPr/>
        </p:nvSpPr>
        <p:spPr>
          <a:xfrm>
            <a:off x="502920" y="4087368"/>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52"/>
          <p:cNvSpPr/>
          <p:nvPr/>
        </p:nvSpPr>
        <p:spPr>
          <a:xfrm>
            <a:off x="612648" y="4087368"/>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6233D"/>
              </a:buClr>
              <a:buSzPts val="1300"/>
              <a:buFont typeface="Calibri"/>
              <a:buNone/>
            </a:pPr>
            <a:r>
              <a:rPr lang="en-US" sz="1300" b="1" i="0" u="none" strike="noStrike" cap="none">
                <a:solidFill>
                  <a:srgbClr val="16233D"/>
                </a:solidFill>
                <a:latin typeface="Calibri"/>
                <a:ea typeface="Calibri"/>
                <a:cs typeface="Calibri"/>
                <a:sym typeface="Calibri"/>
              </a:rPr>
              <a:t>Ethnography</a:t>
            </a:r>
            <a:endParaRPr sz="1300" b="0" i="0" u="none" strike="noStrike" cap="none">
              <a:solidFill>
                <a:schemeClr val="dk1"/>
              </a:solidFill>
              <a:latin typeface="Calibri"/>
              <a:ea typeface="Calibri"/>
              <a:cs typeface="Calibri"/>
              <a:sym typeface="Calibri"/>
            </a:endParaRPr>
          </a:p>
        </p:txBody>
      </p:sp>
      <p:sp>
        <p:nvSpPr>
          <p:cNvPr id="1243" name="Google Shape;1243;p52"/>
          <p:cNvSpPr/>
          <p:nvPr/>
        </p:nvSpPr>
        <p:spPr>
          <a:xfrm>
            <a:off x="3246120" y="4087368"/>
            <a:ext cx="32004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52"/>
          <p:cNvSpPr/>
          <p:nvPr/>
        </p:nvSpPr>
        <p:spPr>
          <a:xfrm>
            <a:off x="3355848" y="4087368"/>
            <a:ext cx="30175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How does this culture work?</a:t>
            </a:r>
            <a:endParaRPr sz="1250" b="0" i="0" u="none" strike="noStrike" cap="none">
              <a:solidFill>
                <a:schemeClr val="dk1"/>
              </a:solidFill>
              <a:latin typeface="Calibri"/>
              <a:ea typeface="Calibri"/>
              <a:cs typeface="Calibri"/>
              <a:sym typeface="Calibri"/>
            </a:endParaRPr>
          </a:p>
        </p:txBody>
      </p:sp>
      <p:sp>
        <p:nvSpPr>
          <p:cNvPr id="1245" name="Google Shape;1245;p52"/>
          <p:cNvSpPr/>
          <p:nvPr/>
        </p:nvSpPr>
        <p:spPr>
          <a:xfrm>
            <a:off x="6446520" y="4087368"/>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52"/>
          <p:cNvSpPr/>
          <p:nvPr/>
        </p:nvSpPr>
        <p:spPr>
          <a:xfrm>
            <a:off x="6556248" y="4087368"/>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Immersed observation</a:t>
            </a:r>
            <a:endParaRPr sz="1250" b="0" i="0" u="none" strike="noStrike" cap="none">
              <a:solidFill>
                <a:schemeClr val="dk1"/>
              </a:solidFill>
              <a:latin typeface="Calibri"/>
              <a:ea typeface="Calibri"/>
              <a:cs typeface="Calibri"/>
              <a:sym typeface="Calibri"/>
            </a:endParaRPr>
          </a:p>
        </p:txBody>
      </p:sp>
      <p:sp>
        <p:nvSpPr>
          <p:cNvPr id="1247" name="Google Shape;1247;p52"/>
          <p:cNvSpPr/>
          <p:nvPr/>
        </p:nvSpPr>
        <p:spPr>
          <a:xfrm>
            <a:off x="9189720" y="4087368"/>
            <a:ext cx="25146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52"/>
          <p:cNvSpPr/>
          <p:nvPr/>
        </p:nvSpPr>
        <p:spPr>
          <a:xfrm>
            <a:off x="9299448" y="4087368"/>
            <a:ext cx="23317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Thick cultural description</a:t>
            </a:r>
            <a:endParaRPr sz="1250" b="0" i="0" u="none" strike="noStrike" cap="none">
              <a:solidFill>
                <a:schemeClr val="dk1"/>
              </a:solidFill>
              <a:latin typeface="Calibri"/>
              <a:ea typeface="Calibri"/>
              <a:cs typeface="Calibri"/>
              <a:sym typeface="Calibri"/>
            </a:endParaRPr>
          </a:p>
        </p:txBody>
      </p:sp>
      <p:sp>
        <p:nvSpPr>
          <p:cNvPr id="1249" name="Google Shape;1249;p52"/>
          <p:cNvSpPr/>
          <p:nvPr/>
        </p:nvSpPr>
        <p:spPr>
          <a:xfrm>
            <a:off x="502920" y="4594860"/>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52"/>
          <p:cNvSpPr/>
          <p:nvPr/>
        </p:nvSpPr>
        <p:spPr>
          <a:xfrm>
            <a:off x="612648" y="4594860"/>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6233D"/>
              </a:buClr>
              <a:buSzPts val="1300"/>
              <a:buFont typeface="Calibri"/>
              <a:buNone/>
            </a:pPr>
            <a:r>
              <a:rPr lang="en-US" sz="1300" b="1" i="0" u="none" strike="noStrike" cap="none">
                <a:solidFill>
                  <a:srgbClr val="16233D"/>
                </a:solidFill>
                <a:latin typeface="Calibri"/>
                <a:ea typeface="Calibri"/>
                <a:cs typeface="Calibri"/>
                <a:sym typeface="Calibri"/>
              </a:rPr>
              <a:t>Narrative inquiry</a:t>
            </a:r>
            <a:endParaRPr sz="1300" b="0" i="0" u="none" strike="noStrike" cap="none">
              <a:solidFill>
                <a:schemeClr val="dk1"/>
              </a:solidFill>
              <a:latin typeface="Calibri"/>
              <a:ea typeface="Calibri"/>
              <a:cs typeface="Calibri"/>
              <a:sym typeface="Calibri"/>
            </a:endParaRPr>
          </a:p>
        </p:txBody>
      </p:sp>
      <p:sp>
        <p:nvSpPr>
          <p:cNvPr id="1251" name="Google Shape;1251;p52"/>
          <p:cNvSpPr/>
          <p:nvPr/>
        </p:nvSpPr>
        <p:spPr>
          <a:xfrm>
            <a:off x="3246120" y="4594860"/>
            <a:ext cx="32004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52"/>
          <p:cNvSpPr/>
          <p:nvPr/>
        </p:nvSpPr>
        <p:spPr>
          <a:xfrm>
            <a:off x="3355848" y="4594860"/>
            <a:ext cx="30175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How is experience storied?</a:t>
            </a:r>
            <a:endParaRPr sz="1250" b="0" i="0" u="none" strike="noStrike" cap="none">
              <a:solidFill>
                <a:schemeClr val="dk1"/>
              </a:solidFill>
              <a:latin typeface="Calibri"/>
              <a:ea typeface="Calibri"/>
              <a:cs typeface="Calibri"/>
              <a:sym typeface="Calibri"/>
            </a:endParaRPr>
          </a:p>
        </p:txBody>
      </p:sp>
      <p:sp>
        <p:nvSpPr>
          <p:cNvPr id="1253" name="Google Shape;1253;p52"/>
          <p:cNvSpPr/>
          <p:nvPr/>
        </p:nvSpPr>
        <p:spPr>
          <a:xfrm>
            <a:off x="6446520" y="4594860"/>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52"/>
          <p:cNvSpPr/>
          <p:nvPr/>
        </p:nvSpPr>
        <p:spPr>
          <a:xfrm>
            <a:off x="6556248" y="4594860"/>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Stories, life accounts</a:t>
            </a:r>
            <a:endParaRPr sz="1250" b="0" i="0" u="none" strike="noStrike" cap="none">
              <a:solidFill>
                <a:schemeClr val="dk1"/>
              </a:solidFill>
              <a:latin typeface="Calibri"/>
              <a:ea typeface="Calibri"/>
              <a:cs typeface="Calibri"/>
              <a:sym typeface="Calibri"/>
            </a:endParaRPr>
          </a:p>
        </p:txBody>
      </p:sp>
      <p:sp>
        <p:nvSpPr>
          <p:cNvPr id="1255" name="Google Shape;1255;p52"/>
          <p:cNvSpPr/>
          <p:nvPr/>
        </p:nvSpPr>
        <p:spPr>
          <a:xfrm>
            <a:off x="9189720" y="4594860"/>
            <a:ext cx="25146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52"/>
          <p:cNvSpPr/>
          <p:nvPr/>
        </p:nvSpPr>
        <p:spPr>
          <a:xfrm>
            <a:off x="9299448" y="4594860"/>
            <a:ext cx="23317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Restoried narratives</a:t>
            </a:r>
            <a:endParaRPr sz="1250" b="0" i="0" u="none" strike="noStrike" cap="none">
              <a:solidFill>
                <a:schemeClr val="dk1"/>
              </a:solidFill>
              <a:latin typeface="Calibri"/>
              <a:ea typeface="Calibri"/>
              <a:cs typeface="Calibri"/>
              <a:sym typeface="Calibri"/>
            </a:endParaRPr>
          </a:p>
        </p:txBody>
      </p:sp>
      <p:sp>
        <p:nvSpPr>
          <p:cNvPr id="1257" name="Google Shape;1257;p52"/>
          <p:cNvSpPr/>
          <p:nvPr/>
        </p:nvSpPr>
        <p:spPr>
          <a:xfrm>
            <a:off x="502920" y="5102352"/>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52"/>
          <p:cNvSpPr/>
          <p:nvPr/>
        </p:nvSpPr>
        <p:spPr>
          <a:xfrm>
            <a:off x="612648" y="5102352"/>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6233D"/>
              </a:buClr>
              <a:buSzPts val="1300"/>
              <a:buFont typeface="Calibri"/>
              <a:buNone/>
            </a:pPr>
            <a:r>
              <a:rPr lang="en-US" sz="1300" b="1" i="0" u="none" strike="noStrike" cap="none">
                <a:solidFill>
                  <a:srgbClr val="16233D"/>
                </a:solidFill>
                <a:latin typeface="Calibri"/>
                <a:ea typeface="Calibri"/>
                <a:cs typeface="Calibri"/>
                <a:sym typeface="Calibri"/>
              </a:rPr>
              <a:t>Action research</a:t>
            </a:r>
            <a:endParaRPr sz="1300" b="0" i="0" u="none" strike="noStrike" cap="none">
              <a:solidFill>
                <a:schemeClr val="dk1"/>
              </a:solidFill>
              <a:latin typeface="Calibri"/>
              <a:ea typeface="Calibri"/>
              <a:cs typeface="Calibri"/>
              <a:sym typeface="Calibri"/>
            </a:endParaRPr>
          </a:p>
        </p:txBody>
      </p:sp>
      <p:sp>
        <p:nvSpPr>
          <p:cNvPr id="1259" name="Google Shape;1259;p52"/>
          <p:cNvSpPr/>
          <p:nvPr/>
        </p:nvSpPr>
        <p:spPr>
          <a:xfrm>
            <a:off x="3246120" y="5102352"/>
            <a:ext cx="32004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52"/>
          <p:cNvSpPr/>
          <p:nvPr/>
        </p:nvSpPr>
        <p:spPr>
          <a:xfrm>
            <a:off x="3355848" y="5102352"/>
            <a:ext cx="30175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How can we improve practice?</a:t>
            </a:r>
            <a:endParaRPr sz="1250" b="0" i="0" u="none" strike="noStrike" cap="none">
              <a:solidFill>
                <a:schemeClr val="dk1"/>
              </a:solidFill>
              <a:latin typeface="Calibri"/>
              <a:ea typeface="Calibri"/>
              <a:cs typeface="Calibri"/>
              <a:sym typeface="Calibri"/>
            </a:endParaRPr>
          </a:p>
        </p:txBody>
      </p:sp>
      <p:sp>
        <p:nvSpPr>
          <p:cNvPr id="1261" name="Google Shape;1261;p52"/>
          <p:cNvSpPr/>
          <p:nvPr/>
        </p:nvSpPr>
        <p:spPr>
          <a:xfrm>
            <a:off x="6446520" y="5102352"/>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52"/>
          <p:cNvSpPr/>
          <p:nvPr/>
        </p:nvSpPr>
        <p:spPr>
          <a:xfrm>
            <a:off x="6556248" y="5102352"/>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Cycle evidence, co inquiry</a:t>
            </a:r>
            <a:endParaRPr sz="1250" b="0" i="0" u="none" strike="noStrike" cap="none">
              <a:solidFill>
                <a:schemeClr val="dk1"/>
              </a:solidFill>
              <a:latin typeface="Calibri"/>
              <a:ea typeface="Calibri"/>
              <a:cs typeface="Calibri"/>
              <a:sym typeface="Calibri"/>
            </a:endParaRPr>
          </a:p>
        </p:txBody>
      </p:sp>
      <p:sp>
        <p:nvSpPr>
          <p:cNvPr id="1263" name="Google Shape;1263;p52"/>
          <p:cNvSpPr/>
          <p:nvPr/>
        </p:nvSpPr>
        <p:spPr>
          <a:xfrm>
            <a:off x="9189720" y="5102352"/>
            <a:ext cx="25146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52"/>
          <p:cNvSpPr/>
          <p:nvPr/>
        </p:nvSpPr>
        <p:spPr>
          <a:xfrm>
            <a:off x="9299448" y="5102352"/>
            <a:ext cx="23317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Change plus knowledge</a:t>
            </a:r>
            <a:endParaRPr sz="1250" b="0" i="0" u="none" strike="noStrike" cap="none">
              <a:solidFill>
                <a:schemeClr val="dk1"/>
              </a:solidFill>
              <a:latin typeface="Calibri"/>
              <a:ea typeface="Calibri"/>
              <a:cs typeface="Calibri"/>
              <a:sym typeface="Calibri"/>
            </a:endParaRPr>
          </a:p>
        </p:txBody>
      </p:sp>
      <p:sp>
        <p:nvSpPr>
          <p:cNvPr id="1265" name="Google Shape;1265;p52"/>
          <p:cNvSpPr/>
          <p:nvPr/>
        </p:nvSpPr>
        <p:spPr>
          <a:xfrm>
            <a:off x="502920" y="5609844"/>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52"/>
          <p:cNvSpPr/>
          <p:nvPr/>
        </p:nvSpPr>
        <p:spPr>
          <a:xfrm>
            <a:off x="612648" y="5609844"/>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6233D"/>
              </a:buClr>
              <a:buSzPts val="1300"/>
              <a:buFont typeface="Calibri"/>
              <a:buNone/>
            </a:pPr>
            <a:r>
              <a:rPr lang="en-US" sz="1300" b="1" i="0" u="none" strike="noStrike" cap="none">
                <a:solidFill>
                  <a:srgbClr val="16233D"/>
                </a:solidFill>
                <a:latin typeface="Calibri"/>
                <a:ea typeface="Calibri"/>
                <a:cs typeface="Calibri"/>
                <a:sym typeface="Calibri"/>
              </a:rPr>
              <a:t>Critical / discourse</a:t>
            </a:r>
            <a:endParaRPr sz="1300" b="0" i="0" u="none" strike="noStrike" cap="none">
              <a:solidFill>
                <a:schemeClr val="dk1"/>
              </a:solidFill>
              <a:latin typeface="Calibri"/>
              <a:ea typeface="Calibri"/>
              <a:cs typeface="Calibri"/>
              <a:sym typeface="Calibri"/>
            </a:endParaRPr>
          </a:p>
        </p:txBody>
      </p:sp>
      <p:sp>
        <p:nvSpPr>
          <p:cNvPr id="1267" name="Google Shape;1267;p52"/>
          <p:cNvSpPr/>
          <p:nvPr/>
        </p:nvSpPr>
        <p:spPr>
          <a:xfrm>
            <a:off x="3246120" y="5609844"/>
            <a:ext cx="32004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52"/>
          <p:cNvSpPr/>
          <p:nvPr/>
        </p:nvSpPr>
        <p:spPr>
          <a:xfrm>
            <a:off x="3355848" y="5609844"/>
            <a:ext cx="30175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Whose power shapes this?</a:t>
            </a:r>
            <a:endParaRPr sz="1250" b="0" i="0" u="none" strike="noStrike" cap="none">
              <a:solidFill>
                <a:schemeClr val="dk1"/>
              </a:solidFill>
              <a:latin typeface="Calibri"/>
              <a:ea typeface="Calibri"/>
              <a:cs typeface="Calibri"/>
              <a:sym typeface="Calibri"/>
            </a:endParaRPr>
          </a:p>
        </p:txBody>
      </p:sp>
      <p:sp>
        <p:nvSpPr>
          <p:cNvPr id="1269" name="Google Shape;1269;p52"/>
          <p:cNvSpPr/>
          <p:nvPr/>
        </p:nvSpPr>
        <p:spPr>
          <a:xfrm>
            <a:off x="6446520" y="5609844"/>
            <a:ext cx="27432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52"/>
          <p:cNvSpPr/>
          <p:nvPr/>
        </p:nvSpPr>
        <p:spPr>
          <a:xfrm>
            <a:off x="6556248" y="5609844"/>
            <a:ext cx="25603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Talk, text, documents</a:t>
            </a:r>
            <a:endParaRPr sz="1250" b="0" i="0" u="none" strike="noStrike" cap="none">
              <a:solidFill>
                <a:schemeClr val="dk1"/>
              </a:solidFill>
              <a:latin typeface="Calibri"/>
              <a:ea typeface="Calibri"/>
              <a:cs typeface="Calibri"/>
              <a:sym typeface="Calibri"/>
            </a:endParaRPr>
          </a:p>
        </p:txBody>
      </p:sp>
      <p:sp>
        <p:nvSpPr>
          <p:cNvPr id="1271" name="Google Shape;1271;p52"/>
          <p:cNvSpPr/>
          <p:nvPr/>
        </p:nvSpPr>
        <p:spPr>
          <a:xfrm>
            <a:off x="9189720" y="5609844"/>
            <a:ext cx="2514600" cy="5074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52"/>
          <p:cNvSpPr/>
          <p:nvPr/>
        </p:nvSpPr>
        <p:spPr>
          <a:xfrm>
            <a:off x="9299448" y="5609844"/>
            <a:ext cx="2331720" cy="507492"/>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250"/>
              <a:buFont typeface="Calibri"/>
              <a:buNone/>
            </a:pPr>
            <a:r>
              <a:rPr lang="en-US" sz="1250" b="0" i="0" u="none" strike="noStrike" cap="none">
                <a:solidFill>
                  <a:srgbClr val="1E2A44"/>
                </a:solidFill>
                <a:latin typeface="Calibri"/>
                <a:ea typeface="Calibri"/>
                <a:cs typeface="Calibri"/>
                <a:sym typeface="Calibri"/>
              </a:rPr>
              <a:t>Critique of power</a:t>
            </a:r>
            <a:endParaRPr sz="1250" b="0" i="0" u="none" strike="noStrike" cap="none">
              <a:solidFill>
                <a:schemeClr val="dk1"/>
              </a:solidFill>
              <a:latin typeface="Calibri"/>
              <a:ea typeface="Calibri"/>
              <a:cs typeface="Calibri"/>
              <a:sym typeface="Calibri"/>
            </a:endParaRPr>
          </a:p>
        </p:txBody>
      </p:sp>
      <p:sp>
        <p:nvSpPr>
          <p:cNvPr id="1273" name="Google Shape;1273;p52"/>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274" name="Google Shape;1274;p52"/>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49</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2C3D5E"/>
        </a:solidFill>
        <a:effectLst/>
      </p:bgPr>
    </p:bg>
    <p:spTree>
      <p:nvGrpSpPr>
        <p:cNvPr id="1" name="Shape 1279"/>
        <p:cNvGrpSpPr/>
        <p:nvPr/>
      </p:nvGrpSpPr>
      <p:grpSpPr>
        <a:xfrm>
          <a:off x="0" y="0"/>
          <a:ext cx="0" cy="0"/>
          <a:chOff x="0" y="0"/>
          <a:chExt cx="0" cy="0"/>
        </a:xfrm>
      </p:grpSpPr>
      <p:sp>
        <p:nvSpPr>
          <p:cNvPr id="1280" name="Google Shape;1280;p53"/>
          <p:cNvSpPr/>
          <p:nvPr/>
        </p:nvSpPr>
        <p:spPr>
          <a:xfrm>
            <a:off x="822960" y="1920240"/>
            <a:ext cx="100584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600"/>
              <a:buFont typeface="Calibri"/>
              <a:buNone/>
            </a:pPr>
            <a:r>
              <a:rPr lang="en-US" sz="1600" b="1" i="0" u="none" strike="noStrike" cap="none">
                <a:solidFill>
                  <a:srgbClr val="C9A24B"/>
                </a:solidFill>
                <a:latin typeface="Calibri"/>
                <a:ea typeface="Calibri"/>
                <a:cs typeface="Calibri"/>
                <a:sym typeface="Calibri"/>
              </a:rPr>
              <a:t>PART 6</a:t>
            </a:r>
            <a:endParaRPr sz="1600" b="0" i="0" u="none" strike="noStrike" cap="none">
              <a:solidFill>
                <a:schemeClr val="dk1"/>
              </a:solidFill>
              <a:latin typeface="Calibri"/>
              <a:ea typeface="Calibri"/>
              <a:cs typeface="Calibri"/>
              <a:sym typeface="Calibri"/>
            </a:endParaRPr>
          </a:p>
        </p:txBody>
      </p:sp>
      <p:sp>
        <p:nvSpPr>
          <p:cNvPr id="1281" name="Google Shape;1281;p53"/>
          <p:cNvSpPr/>
          <p:nvPr/>
        </p:nvSpPr>
        <p:spPr>
          <a:xfrm>
            <a:off x="822960" y="2331720"/>
            <a:ext cx="10607040" cy="18288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Analysis methods</a:t>
            </a:r>
            <a:endParaRPr sz="4000" b="0" i="0" u="none" strike="noStrike" cap="none">
              <a:solidFill>
                <a:schemeClr val="dk1"/>
              </a:solidFill>
              <a:latin typeface="Calibri"/>
              <a:ea typeface="Calibri"/>
              <a:cs typeface="Calibri"/>
              <a:sym typeface="Calibri"/>
            </a:endParaRPr>
          </a:p>
        </p:txBody>
      </p:sp>
      <p:sp>
        <p:nvSpPr>
          <p:cNvPr id="1282" name="Google Shape;1282;p53"/>
          <p:cNvSpPr/>
          <p:nvPr/>
        </p:nvSpPr>
        <p:spPr>
          <a:xfrm>
            <a:off x="841248" y="4160520"/>
            <a:ext cx="9875520" cy="128016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C8D2E4"/>
              </a:buClr>
              <a:buSzPts val="1900"/>
              <a:buFont typeface="Calibri"/>
              <a:buNone/>
            </a:pPr>
            <a:r>
              <a:rPr lang="en-US" sz="1900" b="0" i="0" u="none" strike="noStrike" cap="none">
                <a:solidFill>
                  <a:srgbClr val="C8D2E4"/>
                </a:solidFill>
                <a:latin typeface="Calibri"/>
                <a:ea typeface="Calibri"/>
                <a:cs typeface="Calibri"/>
                <a:sym typeface="Calibri"/>
              </a:rPr>
              <a:t>These are procedures for making meaning, not strategies of inquiry. Some belong to a tradition. Many travel. Name yours precisely and cite the version.</a:t>
            </a:r>
            <a:endParaRPr sz="1900" b="0" i="0" u="none" strike="noStrike" cap="none">
              <a:solidFill>
                <a:schemeClr val="dk1"/>
              </a:solidFill>
              <a:latin typeface="Calibri"/>
              <a:ea typeface="Calibri"/>
              <a:cs typeface="Calibri"/>
              <a:sym typeface="Calibri"/>
            </a:endParaRPr>
          </a:p>
        </p:txBody>
      </p:sp>
      <p:sp>
        <p:nvSpPr>
          <p:cNvPr id="1283" name="Google Shape;1283;p53"/>
          <p:cNvSpPr/>
          <p:nvPr/>
        </p:nvSpPr>
        <p:spPr>
          <a:xfrm>
            <a:off x="868680"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53"/>
          <p:cNvSpPr/>
          <p:nvPr/>
        </p:nvSpPr>
        <p:spPr>
          <a:xfrm>
            <a:off x="1170432"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53"/>
          <p:cNvSpPr/>
          <p:nvPr/>
        </p:nvSpPr>
        <p:spPr>
          <a:xfrm>
            <a:off x="1472184"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290"/>
        <p:cNvGrpSpPr/>
        <p:nvPr/>
      </p:nvGrpSpPr>
      <p:grpSpPr>
        <a:xfrm>
          <a:off x="0" y="0"/>
          <a:ext cx="0" cy="0"/>
          <a:chOff x="0" y="0"/>
          <a:chExt cx="0" cy="0"/>
        </a:xfrm>
      </p:grpSpPr>
      <p:sp>
        <p:nvSpPr>
          <p:cNvPr id="1291" name="Google Shape;1291;p54"/>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54"/>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READ THIS BEFORE THE REST</a:t>
            </a:r>
            <a:endParaRPr sz="1400" b="0" i="0" u="none" strike="noStrike" cap="none">
              <a:solidFill>
                <a:schemeClr val="dk1"/>
              </a:solidFill>
              <a:latin typeface="Calibri"/>
              <a:ea typeface="Calibri"/>
              <a:cs typeface="Calibri"/>
              <a:sym typeface="Calibri"/>
            </a:endParaRPr>
          </a:p>
        </p:txBody>
      </p:sp>
      <p:sp>
        <p:nvSpPr>
          <p:cNvPr id="1293" name="Google Shape;1293;p54"/>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The analysis landscape</a:t>
            </a:r>
            <a:endParaRPr sz="3000" b="0" i="0" u="none" strike="noStrike" cap="none">
              <a:solidFill>
                <a:schemeClr val="dk1"/>
              </a:solidFill>
              <a:latin typeface="Calibri"/>
              <a:ea typeface="Calibri"/>
              <a:cs typeface="Calibri"/>
              <a:sym typeface="Calibri"/>
            </a:endParaRPr>
          </a:p>
        </p:txBody>
      </p:sp>
      <p:sp>
        <p:nvSpPr>
          <p:cNvPr id="1294" name="Google Shape;1294;p54"/>
          <p:cNvSpPr/>
          <p:nvPr/>
        </p:nvSpPr>
        <p:spPr>
          <a:xfrm>
            <a:off x="822960" y="1463040"/>
            <a:ext cx="10607040" cy="10058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A methodology usually implies an analysis, but many analytic methods are portable and can be used inside more than one design. The skill is to choose deliberately and stay faithful to the assumptions you signed up to.</a:t>
            </a:r>
            <a:endParaRPr sz="2100" b="0" i="0" u="none" strike="noStrike" cap="none">
              <a:solidFill>
                <a:schemeClr val="dk1"/>
              </a:solidFill>
              <a:latin typeface="Calibri"/>
              <a:ea typeface="Calibri"/>
              <a:cs typeface="Calibri"/>
              <a:sym typeface="Calibri"/>
            </a:endParaRPr>
          </a:p>
        </p:txBody>
      </p:sp>
      <p:sp>
        <p:nvSpPr>
          <p:cNvPr id="1295" name="Google Shape;1295;p54"/>
          <p:cNvSpPr/>
          <p:nvPr/>
        </p:nvSpPr>
        <p:spPr>
          <a:xfrm>
            <a:off x="640080" y="2743200"/>
            <a:ext cx="5349240" cy="2788920"/>
          </a:xfrm>
          <a:prstGeom prst="roundRect">
            <a:avLst>
              <a:gd name="adj" fmla="val 295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54"/>
          <p:cNvSpPr/>
          <p:nvPr/>
        </p:nvSpPr>
        <p:spPr>
          <a:xfrm>
            <a:off x="960120" y="29718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Tradition bound</a:t>
            </a:r>
            <a:endParaRPr sz="1800" b="0" i="0" u="none" strike="noStrike" cap="none">
              <a:solidFill>
                <a:schemeClr val="dk1"/>
              </a:solidFill>
              <a:latin typeface="Calibri"/>
              <a:ea typeface="Calibri"/>
              <a:cs typeface="Calibri"/>
              <a:sym typeface="Calibri"/>
            </a:endParaRPr>
          </a:p>
        </p:txBody>
      </p:sp>
      <p:sp>
        <p:nvSpPr>
          <p:cNvPr id="1297" name="Google Shape;1297;p54"/>
          <p:cNvSpPr/>
          <p:nvPr/>
        </p:nvSpPr>
        <p:spPr>
          <a:xfrm>
            <a:off x="960120" y="3474720"/>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IPA analysis belongs to IPA</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Grounded theory coding belongs to grounded theory</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Conversation analysis belongs to its own programme</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Borrowing these without the frame is method slurping</a:t>
            </a:r>
            <a:endParaRPr sz="1450" b="0" i="0" u="none" strike="noStrike" cap="none">
              <a:solidFill>
                <a:schemeClr val="dk1"/>
              </a:solidFill>
              <a:latin typeface="Calibri"/>
              <a:ea typeface="Calibri"/>
              <a:cs typeface="Calibri"/>
              <a:sym typeface="Calibri"/>
            </a:endParaRPr>
          </a:p>
        </p:txBody>
      </p:sp>
      <p:sp>
        <p:nvSpPr>
          <p:cNvPr id="1298" name="Google Shape;1298;p54"/>
          <p:cNvSpPr/>
          <p:nvPr/>
        </p:nvSpPr>
        <p:spPr>
          <a:xfrm>
            <a:off x="6263640" y="2743200"/>
            <a:ext cx="5349240" cy="2788920"/>
          </a:xfrm>
          <a:prstGeom prst="roundRect">
            <a:avLst>
              <a:gd name="adj" fmla="val 2951"/>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54"/>
          <p:cNvSpPr/>
          <p:nvPr/>
        </p:nvSpPr>
        <p:spPr>
          <a:xfrm>
            <a:off x="6583680" y="29718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800"/>
              <a:buFont typeface="Cambria"/>
              <a:buNone/>
            </a:pPr>
            <a:r>
              <a:rPr lang="en-US" sz="1800" b="1" i="0" u="none" strike="noStrike" cap="none">
                <a:solidFill>
                  <a:srgbClr val="DBB868"/>
                </a:solidFill>
                <a:latin typeface="Cambria"/>
                <a:ea typeface="Cambria"/>
                <a:cs typeface="Cambria"/>
                <a:sym typeface="Cambria"/>
              </a:rPr>
              <a:t>Portable</a:t>
            </a:r>
            <a:endParaRPr sz="1800" b="0" i="0" u="none" strike="noStrike" cap="none">
              <a:solidFill>
                <a:schemeClr val="dk1"/>
              </a:solidFill>
              <a:latin typeface="Calibri"/>
              <a:ea typeface="Calibri"/>
              <a:cs typeface="Calibri"/>
              <a:sym typeface="Calibri"/>
            </a:endParaRPr>
          </a:p>
        </p:txBody>
      </p:sp>
      <p:sp>
        <p:nvSpPr>
          <p:cNvPr id="1300" name="Google Shape;1300;p54"/>
          <p:cNvSpPr/>
          <p:nvPr/>
        </p:nvSpPr>
        <p:spPr>
          <a:xfrm>
            <a:off x="6583680" y="3474720"/>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Thematic and reflexive thematic analysis</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Framework and template analysis</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Content and qualitative content analysis</a:t>
            </a:r>
            <a:endParaRPr sz="1450" b="0" i="0" u="none" strike="noStrike" cap="none">
              <a:solidFill>
                <a:schemeClr val="dk1"/>
              </a:solidFill>
              <a:latin typeface="Calibri"/>
              <a:ea typeface="Calibri"/>
              <a:cs typeface="Calibri"/>
              <a:sym typeface="Calibri"/>
            </a:endParaRPr>
          </a:p>
          <a:p>
            <a:pPr marL="203200" marR="0" lvl="0" indent="-203200" algn="l" rtl="0">
              <a:spcBef>
                <a:spcPts val="1100"/>
              </a:spcBef>
              <a:spcAft>
                <a:spcPts val="0"/>
              </a:spcAft>
              <a:buClr>
                <a:srgbClr val="E6ECF6"/>
              </a:buClr>
              <a:buSzPts val="1450"/>
              <a:buFont typeface="Calibri"/>
              <a:buChar char="•"/>
            </a:pPr>
            <a:r>
              <a:rPr lang="en-US" sz="1450" b="0" i="0" u="none" strike="noStrike" cap="none">
                <a:solidFill>
                  <a:srgbClr val="E6ECF6"/>
                </a:solidFill>
                <a:latin typeface="Calibri"/>
                <a:ea typeface="Calibri"/>
                <a:cs typeface="Calibri"/>
                <a:sym typeface="Calibri"/>
              </a:rPr>
              <a:t>These flex across designs if you justify the fit</a:t>
            </a:r>
            <a:endParaRPr sz="1450" b="0" i="0" u="none" strike="noStrike" cap="none">
              <a:solidFill>
                <a:schemeClr val="dk1"/>
              </a:solidFill>
              <a:latin typeface="Calibri"/>
              <a:ea typeface="Calibri"/>
              <a:cs typeface="Calibri"/>
              <a:sym typeface="Calibri"/>
            </a:endParaRPr>
          </a:p>
        </p:txBody>
      </p:sp>
      <p:sp>
        <p:nvSpPr>
          <p:cNvPr id="1301" name="Google Shape;1301;p54"/>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302" name="Google Shape;1302;p54"/>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51</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307"/>
        <p:cNvGrpSpPr/>
        <p:nvPr/>
      </p:nvGrpSpPr>
      <p:grpSpPr>
        <a:xfrm>
          <a:off x="0" y="0"/>
          <a:ext cx="0" cy="0"/>
          <a:chOff x="0" y="0"/>
          <a:chExt cx="0" cy="0"/>
        </a:xfrm>
      </p:grpSpPr>
      <p:sp>
        <p:nvSpPr>
          <p:cNvPr id="1308" name="Google Shape;1308;p55"/>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55"/>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THE WORKHORSE</a:t>
            </a:r>
            <a:endParaRPr sz="1400" b="0" i="0" u="none" strike="noStrike" cap="none">
              <a:solidFill>
                <a:schemeClr val="dk1"/>
              </a:solidFill>
              <a:latin typeface="Calibri"/>
              <a:ea typeface="Calibri"/>
              <a:cs typeface="Calibri"/>
              <a:sym typeface="Calibri"/>
            </a:endParaRPr>
          </a:p>
        </p:txBody>
      </p:sp>
      <p:sp>
        <p:nvSpPr>
          <p:cNvPr id="1310" name="Google Shape;1310;p55"/>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Thematic analysis, the six phases</a:t>
            </a:r>
            <a:endParaRPr sz="3000" b="0" i="0" u="none" strike="noStrike" cap="none">
              <a:solidFill>
                <a:schemeClr val="dk1"/>
              </a:solidFill>
              <a:latin typeface="Calibri"/>
              <a:ea typeface="Calibri"/>
              <a:cs typeface="Calibri"/>
              <a:sym typeface="Calibri"/>
            </a:endParaRPr>
          </a:p>
        </p:txBody>
      </p:sp>
      <p:sp>
        <p:nvSpPr>
          <p:cNvPr id="1311" name="Google Shape;1311;p55"/>
          <p:cNvSpPr/>
          <p:nvPr/>
        </p:nvSpPr>
        <p:spPr>
          <a:xfrm>
            <a:off x="640080" y="1463040"/>
            <a:ext cx="10927080" cy="502920"/>
          </a:xfrm>
          <a:prstGeom prst="roundRect">
            <a:avLst>
              <a:gd name="adj" fmla="val 18182"/>
            </a:avLst>
          </a:prstGeom>
          <a:solidFill>
            <a:srgbClr val="FBF5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55"/>
          <p:cNvSpPr/>
          <p:nvPr/>
        </p:nvSpPr>
        <p:spPr>
          <a:xfrm>
            <a:off x="868680" y="1463040"/>
            <a:ext cx="10515600" cy="502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450"/>
              <a:buFont typeface="Calibri"/>
              <a:buNone/>
            </a:pPr>
            <a:r>
              <a:rPr lang="en-US" sz="1450" b="1" i="1" u="none" strike="noStrike" cap="none">
                <a:solidFill>
                  <a:srgbClr val="9C5A3C"/>
                </a:solidFill>
                <a:latin typeface="Calibri"/>
                <a:ea typeface="Calibri"/>
                <a:cs typeface="Calibri"/>
                <a:sym typeface="Calibri"/>
              </a:rPr>
              <a:t>Braun and Clarke, 2006. A flexible method for identifying patterns of meaning across a dataset.</a:t>
            </a:r>
            <a:endParaRPr sz="1450" b="0" i="0" u="none" strike="noStrike" cap="none">
              <a:solidFill>
                <a:schemeClr val="dk1"/>
              </a:solidFill>
              <a:latin typeface="Calibri"/>
              <a:ea typeface="Calibri"/>
              <a:cs typeface="Calibri"/>
              <a:sym typeface="Calibri"/>
            </a:endParaRPr>
          </a:p>
        </p:txBody>
      </p:sp>
      <p:sp>
        <p:nvSpPr>
          <p:cNvPr id="1313" name="Google Shape;1313;p55"/>
          <p:cNvSpPr/>
          <p:nvPr/>
        </p:nvSpPr>
        <p:spPr>
          <a:xfrm>
            <a:off x="640080" y="2286000"/>
            <a:ext cx="3456432" cy="1691640"/>
          </a:xfrm>
          <a:prstGeom prst="roundRect">
            <a:avLst>
              <a:gd name="adj" fmla="val 4865"/>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55"/>
          <p:cNvSpPr/>
          <p:nvPr/>
        </p:nvSpPr>
        <p:spPr>
          <a:xfrm>
            <a:off x="896112" y="254203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55"/>
          <p:cNvSpPr/>
          <p:nvPr/>
        </p:nvSpPr>
        <p:spPr>
          <a:xfrm>
            <a:off x="896112" y="254203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1</a:t>
            </a:r>
            <a:endParaRPr sz="2100" b="0" i="0" u="none" strike="noStrike" cap="none">
              <a:solidFill>
                <a:schemeClr val="dk1"/>
              </a:solidFill>
              <a:latin typeface="Calibri"/>
              <a:ea typeface="Calibri"/>
              <a:cs typeface="Calibri"/>
              <a:sym typeface="Calibri"/>
            </a:endParaRPr>
          </a:p>
        </p:txBody>
      </p:sp>
      <p:sp>
        <p:nvSpPr>
          <p:cNvPr id="1316" name="Google Shape;1316;p55"/>
          <p:cNvSpPr/>
          <p:nvPr/>
        </p:nvSpPr>
        <p:spPr>
          <a:xfrm>
            <a:off x="1508760" y="2542032"/>
            <a:ext cx="240487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Familiarise</a:t>
            </a:r>
            <a:endParaRPr sz="1600" b="0" i="0" u="none" strike="noStrike" cap="none">
              <a:solidFill>
                <a:schemeClr val="dk1"/>
              </a:solidFill>
              <a:latin typeface="Calibri"/>
              <a:ea typeface="Calibri"/>
              <a:cs typeface="Calibri"/>
              <a:sym typeface="Calibri"/>
            </a:endParaRPr>
          </a:p>
        </p:txBody>
      </p:sp>
      <p:sp>
        <p:nvSpPr>
          <p:cNvPr id="1317" name="Google Shape;1317;p55"/>
          <p:cNvSpPr/>
          <p:nvPr/>
        </p:nvSpPr>
        <p:spPr>
          <a:xfrm>
            <a:off x="914400" y="3127248"/>
            <a:ext cx="2953512" cy="731520"/>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Read and re read, note early ideas</a:t>
            </a:r>
            <a:endParaRPr sz="1350" b="0" i="0" u="none" strike="noStrike" cap="none">
              <a:solidFill>
                <a:schemeClr val="dk1"/>
              </a:solidFill>
              <a:latin typeface="Calibri"/>
              <a:ea typeface="Calibri"/>
              <a:cs typeface="Calibri"/>
              <a:sym typeface="Calibri"/>
            </a:endParaRPr>
          </a:p>
        </p:txBody>
      </p:sp>
      <p:sp>
        <p:nvSpPr>
          <p:cNvPr id="1318" name="Google Shape;1318;p55"/>
          <p:cNvSpPr/>
          <p:nvPr/>
        </p:nvSpPr>
        <p:spPr>
          <a:xfrm>
            <a:off x="4352544" y="2286000"/>
            <a:ext cx="3456432" cy="1691640"/>
          </a:xfrm>
          <a:prstGeom prst="roundRect">
            <a:avLst>
              <a:gd name="adj" fmla="val 4865"/>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55"/>
          <p:cNvSpPr/>
          <p:nvPr/>
        </p:nvSpPr>
        <p:spPr>
          <a:xfrm>
            <a:off x="4608576" y="254203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55"/>
          <p:cNvSpPr/>
          <p:nvPr/>
        </p:nvSpPr>
        <p:spPr>
          <a:xfrm>
            <a:off x="4608576" y="254203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2</a:t>
            </a:r>
            <a:endParaRPr sz="2100" b="0" i="0" u="none" strike="noStrike" cap="none">
              <a:solidFill>
                <a:schemeClr val="dk1"/>
              </a:solidFill>
              <a:latin typeface="Calibri"/>
              <a:ea typeface="Calibri"/>
              <a:cs typeface="Calibri"/>
              <a:sym typeface="Calibri"/>
            </a:endParaRPr>
          </a:p>
        </p:txBody>
      </p:sp>
      <p:sp>
        <p:nvSpPr>
          <p:cNvPr id="1321" name="Google Shape;1321;p55"/>
          <p:cNvSpPr/>
          <p:nvPr/>
        </p:nvSpPr>
        <p:spPr>
          <a:xfrm>
            <a:off x="5221224" y="2542032"/>
            <a:ext cx="240487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Generate codes</a:t>
            </a:r>
            <a:endParaRPr sz="1600" b="0" i="0" u="none" strike="noStrike" cap="none">
              <a:solidFill>
                <a:schemeClr val="dk1"/>
              </a:solidFill>
              <a:latin typeface="Calibri"/>
              <a:ea typeface="Calibri"/>
              <a:cs typeface="Calibri"/>
              <a:sym typeface="Calibri"/>
            </a:endParaRPr>
          </a:p>
        </p:txBody>
      </p:sp>
      <p:sp>
        <p:nvSpPr>
          <p:cNvPr id="1322" name="Google Shape;1322;p55"/>
          <p:cNvSpPr/>
          <p:nvPr/>
        </p:nvSpPr>
        <p:spPr>
          <a:xfrm>
            <a:off x="4626864" y="3127248"/>
            <a:ext cx="2953512" cy="731520"/>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Code interesting features across the data</a:t>
            </a:r>
            <a:endParaRPr sz="1350" b="0" i="0" u="none" strike="noStrike" cap="none">
              <a:solidFill>
                <a:schemeClr val="dk1"/>
              </a:solidFill>
              <a:latin typeface="Calibri"/>
              <a:ea typeface="Calibri"/>
              <a:cs typeface="Calibri"/>
              <a:sym typeface="Calibri"/>
            </a:endParaRPr>
          </a:p>
        </p:txBody>
      </p:sp>
      <p:sp>
        <p:nvSpPr>
          <p:cNvPr id="1323" name="Google Shape;1323;p55"/>
          <p:cNvSpPr/>
          <p:nvPr/>
        </p:nvSpPr>
        <p:spPr>
          <a:xfrm>
            <a:off x="8065008" y="2286000"/>
            <a:ext cx="3456432" cy="1691640"/>
          </a:xfrm>
          <a:prstGeom prst="roundRect">
            <a:avLst>
              <a:gd name="adj" fmla="val 4865"/>
            </a:avLst>
          </a:prstGeom>
          <a:solidFill>
            <a:srgbClr val="F3F6FB"/>
          </a:solidFill>
          <a:ln>
            <a:noFill/>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55"/>
          <p:cNvSpPr/>
          <p:nvPr/>
        </p:nvSpPr>
        <p:spPr>
          <a:xfrm>
            <a:off x="8321040" y="254203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55"/>
          <p:cNvSpPr/>
          <p:nvPr/>
        </p:nvSpPr>
        <p:spPr>
          <a:xfrm>
            <a:off x="8321040" y="254203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3</a:t>
            </a:r>
            <a:endParaRPr sz="2100" b="0" i="0" u="none" strike="noStrike" cap="none">
              <a:solidFill>
                <a:schemeClr val="dk1"/>
              </a:solidFill>
              <a:latin typeface="Calibri"/>
              <a:ea typeface="Calibri"/>
              <a:cs typeface="Calibri"/>
              <a:sym typeface="Calibri"/>
            </a:endParaRPr>
          </a:p>
        </p:txBody>
      </p:sp>
      <p:sp>
        <p:nvSpPr>
          <p:cNvPr id="1326" name="Google Shape;1326;p55"/>
          <p:cNvSpPr/>
          <p:nvPr/>
        </p:nvSpPr>
        <p:spPr>
          <a:xfrm>
            <a:off x="8933688" y="2542032"/>
            <a:ext cx="240487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Construct themes</a:t>
            </a:r>
            <a:endParaRPr sz="1600" b="0" i="0" u="none" strike="noStrike" cap="none">
              <a:solidFill>
                <a:schemeClr val="dk1"/>
              </a:solidFill>
              <a:latin typeface="Calibri"/>
              <a:ea typeface="Calibri"/>
              <a:cs typeface="Calibri"/>
              <a:sym typeface="Calibri"/>
            </a:endParaRPr>
          </a:p>
        </p:txBody>
      </p:sp>
      <p:sp>
        <p:nvSpPr>
          <p:cNvPr id="1327" name="Google Shape;1327;p55"/>
          <p:cNvSpPr/>
          <p:nvPr/>
        </p:nvSpPr>
        <p:spPr>
          <a:xfrm>
            <a:off x="8339328" y="3127248"/>
            <a:ext cx="2953512" cy="731520"/>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Collate codes into candidate themes</a:t>
            </a:r>
            <a:endParaRPr sz="1350" b="0" i="0" u="none" strike="noStrike" cap="none">
              <a:solidFill>
                <a:schemeClr val="dk1"/>
              </a:solidFill>
              <a:latin typeface="Calibri"/>
              <a:ea typeface="Calibri"/>
              <a:cs typeface="Calibri"/>
              <a:sym typeface="Calibri"/>
            </a:endParaRPr>
          </a:p>
        </p:txBody>
      </p:sp>
      <p:sp>
        <p:nvSpPr>
          <p:cNvPr id="1328" name="Google Shape;1328;p55"/>
          <p:cNvSpPr/>
          <p:nvPr/>
        </p:nvSpPr>
        <p:spPr>
          <a:xfrm>
            <a:off x="640080" y="4160520"/>
            <a:ext cx="3456432" cy="1691640"/>
          </a:xfrm>
          <a:prstGeom prst="roundRect">
            <a:avLst>
              <a:gd name="adj" fmla="val 4865"/>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55"/>
          <p:cNvSpPr/>
          <p:nvPr/>
        </p:nvSpPr>
        <p:spPr>
          <a:xfrm>
            <a:off x="896112" y="441655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55"/>
          <p:cNvSpPr/>
          <p:nvPr/>
        </p:nvSpPr>
        <p:spPr>
          <a:xfrm>
            <a:off x="896112" y="441655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4</a:t>
            </a:r>
            <a:endParaRPr sz="2100" b="0" i="0" u="none" strike="noStrike" cap="none">
              <a:solidFill>
                <a:schemeClr val="dk1"/>
              </a:solidFill>
              <a:latin typeface="Calibri"/>
              <a:ea typeface="Calibri"/>
              <a:cs typeface="Calibri"/>
              <a:sym typeface="Calibri"/>
            </a:endParaRPr>
          </a:p>
        </p:txBody>
      </p:sp>
      <p:sp>
        <p:nvSpPr>
          <p:cNvPr id="1331" name="Google Shape;1331;p55"/>
          <p:cNvSpPr/>
          <p:nvPr/>
        </p:nvSpPr>
        <p:spPr>
          <a:xfrm>
            <a:off x="1508760" y="4416552"/>
            <a:ext cx="240487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Review themes</a:t>
            </a:r>
            <a:endParaRPr sz="1600" b="0" i="0" u="none" strike="noStrike" cap="none">
              <a:solidFill>
                <a:schemeClr val="dk1"/>
              </a:solidFill>
              <a:latin typeface="Calibri"/>
              <a:ea typeface="Calibri"/>
              <a:cs typeface="Calibri"/>
              <a:sym typeface="Calibri"/>
            </a:endParaRPr>
          </a:p>
        </p:txBody>
      </p:sp>
      <p:sp>
        <p:nvSpPr>
          <p:cNvPr id="1332" name="Google Shape;1332;p55"/>
          <p:cNvSpPr/>
          <p:nvPr/>
        </p:nvSpPr>
        <p:spPr>
          <a:xfrm>
            <a:off x="914400" y="5001768"/>
            <a:ext cx="2953512" cy="731520"/>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Check themes against codes and dataset</a:t>
            </a:r>
            <a:endParaRPr sz="1350" b="0" i="0" u="none" strike="noStrike" cap="none">
              <a:solidFill>
                <a:schemeClr val="dk1"/>
              </a:solidFill>
              <a:latin typeface="Calibri"/>
              <a:ea typeface="Calibri"/>
              <a:cs typeface="Calibri"/>
              <a:sym typeface="Calibri"/>
            </a:endParaRPr>
          </a:p>
        </p:txBody>
      </p:sp>
      <p:sp>
        <p:nvSpPr>
          <p:cNvPr id="1333" name="Google Shape;1333;p55"/>
          <p:cNvSpPr/>
          <p:nvPr/>
        </p:nvSpPr>
        <p:spPr>
          <a:xfrm>
            <a:off x="4352544" y="4160520"/>
            <a:ext cx="3456432" cy="1691640"/>
          </a:xfrm>
          <a:prstGeom prst="roundRect">
            <a:avLst>
              <a:gd name="adj" fmla="val 4865"/>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55"/>
          <p:cNvSpPr/>
          <p:nvPr/>
        </p:nvSpPr>
        <p:spPr>
          <a:xfrm>
            <a:off x="4608576" y="441655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55"/>
          <p:cNvSpPr/>
          <p:nvPr/>
        </p:nvSpPr>
        <p:spPr>
          <a:xfrm>
            <a:off x="4608576" y="441655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5</a:t>
            </a:r>
            <a:endParaRPr sz="2100" b="0" i="0" u="none" strike="noStrike" cap="none">
              <a:solidFill>
                <a:schemeClr val="dk1"/>
              </a:solidFill>
              <a:latin typeface="Calibri"/>
              <a:ea typeface="Calibri"/>
              <a:cs typeface="Calibri"/>
              <a:sym typeface="Calibri"/>
            </a:endParaRPr>
          </a:p>
        </p:txBody>
      </p:sp>
      <p:sp>
        <p:nvSpPr>
          <p:cNvPr id="1336" name="Google Shape;1336;p55"/>
          <p:cNvSpPr/>
          <p:nvPr/>
        </p:nvSpPr>
        <p:spPr>
          <a:xfrm>
            <a:off x="5221224" y="4416552"/>
            <a:ext cx="240487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Define and name</a:t>
            </a:r>
            <a:endParaRPr sz="1600" b="0" i="0" u="none" strike="noStrike" cap="none">
              <a:solidFill>
                <a:schemeClr val="dk1"/>
              </a:solidFill>
              <a:latin typeface="Calibri"/>
              <a:ea typeface="Calibri"/>
              <a:cs typeface="Calibri"/>
              <a:sym typeface="Calibri"/>
            </a:endParaRPr>
          </a:p>
        </p:txBody>
      </p:sp>
      <p:sp>
        <p:nvSpPr>
          <p:cNvPr id="1337" name="Google Shape;1337;p55"/>
          <p:cNvSpPr/>
          <p:nvPr/>
        </p:nvSpPr>
        <p:spPr>
          <a:xfrm>
            <a:off x="4626864" y="5001768"/>
            <a:ext cx="2953512" cy="731520"/>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Refine the essence and story of each theme</a:t>
            </a:r>
            <a:endParaRPr sz="1350" b="0" i="0" u="none" strike="noStrike" cap="none">
              <a:solidFill>
                <a:schemeClr val="dk1"/>
              </a:solidFill>
              <a:latin typeface="Calibri"/>
              <a:ea typeface="Calibri"/>
              <a:cs typeface="Calibri"/>
              <a:sym typeface="Calibri"/>
            </a:endParaRPr>
          </a:p>
        </p:txBody>
      </p:sp>
      <p:sp>
        <p:nvSpPr>
          <p:cNvPr id="1338" name="Google Shape;1338;p55"/>
          <p:cNvSpPr/>
          <p:nvPr/>
        </p:nvSpPr>
        <p:spPr>
          <a:xfrm>
            <a:off x="8065008" y="4160520"/>
            <a:ext cx="3456432" cy="1691640"/>
          </a:xfrm>
          <a:prstGeom prst="roundRect">
            <a:avLst>
              <a:gd name="adj" fmla="val 4865"/>
            </a:avLst>
          </a:prstGeom>
          <a:solidFill>
            <a:srgbClr val="FFFFFF"/>
          </a:solidFill>
          <a:ln w="12700" cap="flat" cmpd="sng">
            <a:solidFill>
              <a:srgbClr val="D7DEEA"/>
            </a:solidFill>
            <a:prstDash val="solid"/>
            <a:round/>
            <a:headEnd type="none" w="sm" len="sm"/>
            <a:tailEnd type="none" w="sm" len="sm"/>
          </a:ln>
          <a:effectLst>
            <a:outerShdw blurRad="76200" dist="25400" dir="5400000" algn="bl" rotWithShape="0">
              <a:srgbClr val="000000">
                <a:alpha val="10196"/>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55"/>
          <p:cNvSpPr/>
          <p:nvPr/>
        </p:nvSpPr>
        <p:spPr>
          <a:xfrm>
            <a:off x="8321040" y="441655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55"/>
          <p:cNvSpPr/>
          <p:nvPr/>
        </p:nvSpPr>
        <p:spPr>
          <a:xfrm>
            <a:off x="8321040" y="441655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100"/>
              <a:buFont typeface="Cambria"/>
              <a:buNone/>
            </a:pPr>
            <a:r>
              <a:rPr lang="en-US" sz="2100" b="1" i="0" u="none" strike="noStrike" cap="none">
                <a:solidFill>
                  <a:srgbClr val="16233D"/>
                </a:solidFill>
                <a:latin typeface="Cambria"/>
                <a:ea typeface="Cambria"/>
                <a:cs typeface="Cambria"/>
                <a:sym typeface="Cambria"/>
              </a:rPr>
              <a:t>6</a:t>
            </a:r>
            <a:endParaRPr sz="2100" b="0" i="0" u="none" strike="noStrike" cap="none">
              <a:solidFill>
                <a:schemeClr val="dk1"/>
              </a:solidFill>
              <a:latin typeface="Calibri"/>
              <a:ea typeface="Calibri"/>
              <a:cs typeface="Calibri"/>
              <a:sym typeface="Calibri"/>
            </a:endParaRPr>
          </a:p>
        </p:txBody>
      </p:sp>
      <p:sp>
        <p:nvSpPr>
          <p:cNvPr id="1341" name="Google Shape;1341;p55"/>
          <p:cNvSpPr/>
          <p:nvPr/>
        </p:nvSpPr>
        <p:spPr>
          <a:xfrm>
            <a:off x="8933688" y="4416552"/>
            <a:ext cx="240487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Produce report</a:t>
            </a:r>
            <a:endParaRPr sz="1600" b="0" i="0" u="none" strike="noStrike" cap="none">
              <a:solidFill>
                <a:schemeClr val="dk1"/>
              </a:solidFill>
              <a:latin typeface="Calibri"/>
              <a:ea typeface="Calibri"/>
              <a:cs typeface="Calibri"/>
              <a:sym typeface="Calibri"/>
            </a:endParaRPr>
          </a:p>
        </p:txBody>
      </p:sp>
      <p:sp>
        <p:nvSpPr>
          <p:cNvPr id="1342" name="Google Shape;1342;p55"/>
          <p:cNvSpPr/>
          <p:nvPr/>
        </p:nvSpPr>
        <p:spPr>
          <a:xfrm>
            <a:off x="8339328" y="5001768"/>
            <a:ext cx="2953512" cy="731520"/>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Weave themes, extracts and argument</a:t>
            </a:r>
            <a:endParaRPr sz="1350" b="0" i="0" u="none" strike="noStrike" cap="none">
              <a:solidFill>
                <a:schemeClr val="dk1"/>
              </a:solidFill>
              <a:latin typeface="Calibri"/>
              <a:ea typeface="Calibri"/>
              <a:cs typeface="Calibri"/>
              <a:sym typeface="Calibri"/>
            </a:endParaRPr>
          </a:p>
        </p:txBody>
      </p:sp>
      <p:sp>
        <p:nvSpPr>
          <p:cNvPr id="1343" name="Google Shape;1343;p55"/>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344" name="Google Shape;1344;p55"/>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52</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349"/>
        <p:cNvGrpSpPr/>
        <p:nvPr/>
      </p:nvGrpSpPr>
      <p:grpSpPr>
        <a:xfrm>
          <a:off x="0" y="0"/>
          <a:ext cx="0" cy="0"/>
          <a:chOff x="0" y="0"/>
          <a:chExt cx="0" cy="0"/>
        </a:xfrm>
      </p:grpSpPr>
      <p:sp>
        <p:nvSpPr>
          <p:cNvPr id="1350" name="Google Shape;1350;p56"/>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56"/>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DO NOT BLUR THESE</a:t>
            </a:r>
            <a:endParaRPr sz="1400" b="0" i="0" u="none" strike="noStrike" cap="none">
              <a:solidFill>
                <a:schemeClr val="dk1"/>
              </a:solidFill>
              <a:latin typeface="Calibri"/>
              <a:ea typeface="Calibri"/>
              <a:cs typeface="Calibri"/>
              <a:sym typeface="Calibri"/>
            </a:endParaRPr>
          </a:p>
        </p:txBody>
      </p:sp>
      <p:sp>
        <p:nvSpPr>
          <p:cNvPr id="1352" name="Google Shape;1352;p56"/>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Reflexive thematic analysis</a:t>
            </a:r>
            <a:endParaRPr sz="3000" b="0" i="0" u="none" strike="noStrike" cap="none">
              <a:solidFill>
                <a:schemeClr val="dk1"/>
              </a:solidFill>
              <a:latin typeface="Calibri"/>
              <a:ea typeface="Calibri"/>
              <a:cs typeface="Calibri"/>
              <a:sym typeface="Calibri"/>
            </a:endParaRPr>
          </a:p>
        </p:txBody>
      </p:sp>
      <p:sp>
        <p:nvSpPr>
          <p:cNvPr id="1353" name="Google Shape;1353;p56"/>
          <p:cNvSpPr/>
          <p:nvPr/>
        </p:nvSpPr>
        <p:spPr>
          <a:xfrm>
            <a:off x="640080" y="1481328"/>
            <a:ext cx="10927080" cy="502920"/>
          </a:xfrm>
          <a:prstGeom prst="roundRect">
            <a:avLst>
              <a:gd name="adj" fmla="val 18182"/>
            </a:avLst>
          </a:prstGeom>
          <a:solidFill>
            <a:srgbClr val="FBF5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56"/>
          <p:cNvSpPr/>
          <p:nvPr/>
        </p:nvSpPr>
        <p:spPr>
          <a:xfrm>
            <a:off x="868680" y="1481328"/>
            <a:ext cx="10515600" cy="502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450"/>
              <a:buFont typeface="Calibri"/>
              <a:buNone/>
            </a:pPr>
            <a:r>
              <a:rPr lang="en-US" sz="1450" b="1" i="1" u="none" strike="noStrike" cap="none">
                <a:solidFill>
                  <a:srgbClr val="9C5A3C"/>
                </a:solidFill>
                <a:latin typeface="Calibri"/>
                <a:ea typeface="Calibri"/>
                <a:cs typeface="Calibri"/>
                <a:sym typeface="Calibri"/>
              </a:rPr>
              <a:t>Braun and Clarke later distinguished three families of TA and named their own approach reflexive.</a:t>
            </a:r>
            <a:endParaRPr sz="1450" b="0" i="0" u="none" strike="noStrike" cap="none">
              <a:solidFill>
                <a:schemeClr val="dk1"/>
              </a:solidFill>
              <a:latin typeface="Calibri"/>
              <a:ea typeface="Calibri"/>
              <a:cs typeface="Calibri"/>
              <a:sym typeface="Calibri"/>
            </a:endParaRPr>
          </a:p>
        </p:txBody>
      </p:sp>
      <p:sp>
        <p:nvSpPr>
          <p:cNvPr id="1355" name="Google Shape;1355;p56"/>
          <p:cNvSpPr/>
          <p:nvPr/>
        </p:nvSpPr>
        <p:spPr>
          <a:xfrm>
            <a:off x="822960" y="2148840"/>
            <a:ext cx="10607040" cy="86868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Themes are not lying in the data waiting to emerge. They are actively produced by a reflexive researcher around a central organising concept. This is a stance, not just a label.</a:t>
            </a:r>
            <a:endParaRPr sz="2100" b="0" i="0" u="none" strike="noStrike" cap="none">
              <a:solidFill>
                <a:schemeClr val="dk1"/>
              </a:solidFill>
              <a:latin typeface="Calibri"/>
              <a:ea typeface="Calibri"/>
              <a:cs typeface="Calibri"/>
              <a:sym typeface="Calibri"/>
            </a:endParaRPr>
          </a:p>
        </p:txBody>
      </p:sp>
      <p:sp>
        <p:nvSpPr>
          <p:cNvPr id="1356" name="Google Shape;1356;p56"/>
          <p:cNvSpPr/>
          <p:nvPr/>
        </p:nvSpPr>
        <p:spPr>
          <a:xfrm>
            <a:off x="640080" y="3063240"/>
            <a:ext cx="5349240" cy="2788920"/>
          </a:xfrm>
          <a:prstGeom prst="roundRect">
            <a:avLst>
              <a:gd name="adj" fmla="val 295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56"/>
          <p:cNvSpPr/>
          <p:nvPr/>
        </p:nvSpPr>
        <p:spPr>
          <a:xfrm>
            <a:off x="960120" y="329184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What reflexive TA insists on</a:t>
            </a:r>
            <a:endParaRPr sz="1650" b="0" i="0" u="none" strike="noStrike" cap="none">
              <a:solidFill>
                <a:schemeClr val="dk1"/>
              </a:solidFill>
              <a:latin typeface="Calibri"/>
              <a:ea typeface="Calibri"/>
              <a:cs typeface="Calibri"/>
              <a:sym typeface="Calibri"/>
            </a:endParaRPr>
          </a:p>
        </p:txBody>
      </p:sp>
      <p:sp>
        <p:nvSpPr>
          <p:cNvPr id="1358" name="Google Shape;1358;p56"/>
          <p:cNvSpPr/>
          <p:nvPr/>
        </p:nvSpPr>
        <p:spPr>
          <a:xfrm>
            <a:off x="960120" y="377647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Themes are generated, not discovered</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Each theme has one central organising concept</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No codebook, no inter rater reliability</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Researcher subjectivity is a resource</a:t>
            </a:r>
            <a:endParaRPr sz="1400" b="0" i="0" u="none" strike="noStrike" cap="none">
              <a:solidFill>
                <a:schemeClr val="dk1"/>
              </a:solidFill>
              <a:latin typeface="Calibri"/>
              <a:ea typeface="Calibri"/>
              <a:cs typeface="Calibri"/>
              <a:sym typeface="Calibri"/>
            </a:endParaRPr>
          </a:p>
        </p:txBody>
      </p:sp>
      <p:sp>
        <p:nvSpPr>
          <p:cNvPr id="1359" name="Google Shape;1359;p56"/>
          <p:cNvSpPr/>
          <p:nvPr/>
        </p:nvSpPr>
        <p:spPr>
          <a:xfrm>
            <a:off x="6263640" y="3063240"/>
            <a:ext cx="5349240" cy="2788920"/>
          </a:xfrm>
          <a:prstGeom prst="roundRect">
            <a:avLst>
              <a:gd name="adj" fmla="val 2951"/>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56"/>
          <p:cNvSpPr/>
          <p:nvPr/>
        </p:nvSpPr>
        <p:spPr>
          <a:xfrm>
            <a:off x="6583680" y="329184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650"/>
              <a:buFont typeface="Cambria"/>
              <a:buNone/>
            </a:pPr>
            <a:r>
              <a:rPr lang="en-US" sz="1650" b="1" i="0" u="none" strike="noStrike" cap="none">
                <a:solidFill>
                  <a:srgbClr val="DBB868"/>
                </a:solidFill>
                <a:latin typeface="Cambria"/>
                <a:ea typeface="Cambria"/>
                <a:cs typeface="Cambria"/>
                <a:sym typeface="Cambria"/>
              </a:rPr>
              <a:t>The three TA families</a:t>
            </a:r>
            <a:endParaRPr sz="1650" b="0" i="0" u="none" strike="noStrike" cap="none">
              <a:solidFill>
                <a:schemeClr val="dk1"/>
              </a:solidFill>
              <a:latin typeface="Calibri"/>
              <a:ea typeface="Calibri"/>
              <a:cs typeface="Calibri"/>
              <a:sym typeface="Calibri"/>
            </a:endParaRPr>
          </a:p>
        </p:txBody>
      </p:sp>
      <p:sp>
        <p:nvSpPr>
          <p:cNvPr id="1361" name="Google Shape;1361;p56"/>
          <p:cNvSpPr/>
          <p:nvPr/>
        </p:nvSpPr>
        <p:spPr>
          <a:xfrm>
            <a:off x="6583680" y="377647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Coding reliability, codebook with multiple coders</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Codebook, structured frameworks such as template</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Reflexive, fully qualitative and interpretive</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Choose one and describe it accurately</a:t>
            </a:r>
            <a:endParaRPr sz="1400" b="0" i="0" u="none" strike="noStrike" cap="none">
              <a:solidFill>
                <a:schemeClr val="dk1"/>
              </a:solidFill>
              <a:latin typeface="Calibri"/>
              <a:ea typeface="Calibri"/>
              <a:cs typeface="Calibri"/>
              <a:sym typeface="Calibri"/>
            </a:endParaRPr>
          </a:p>
        </p:txBody>
      </p:sp>
      <p:sp>
        <p:nvSpPr>
          <p:cNvPr id="1362" name="Google Shape;1362;p56"/>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363" name="Google Shape;1363;p56"/>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53</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368"/>
        <p:cNvGrpSpPr/>
        <p:nvPr/>
      </p:nvGrpSpPr>
      <p:grpSpPr>
        <a:xfrm>
          <a:off x="0" y="0"/>
          <a:ext cx="0" cy="0"/>
          <a:chOff x="0" y="0"/>
          <a:chExt cx="0" cy="0"/>
        </a:xfrm>
      </p:grpSpPr>
      <p:sp>
        <p:nvSpPr>
          <p:cNvPr id="1369" name="Google Shape;1369;p57"/>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57"/>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APPLIED AND TEAM FRIENDLY</a:t>
            </a:r>
            <a:endParaRPr sz="1400" b="0" i="0" u="none" strike="noStrike" cap="none">
              <a:solidFill>
                <a:schemeClr val="dk1"/>
              </a:solidFill>
              <a:latin typeface="Calibri"/>
              <a:ea typeface="Calibri"/>
              <a:cs typeface="Calibri"/>
              <a:sym typeface="Calibri"/>
            </a:endParaRPr>
          </a:p>
        </p:txBody>
      </p:sp>
      <p:sp>
        <p:nvSpPr>
          <p:cNvPr id="1371" name="Google Shape;1371;p57"/>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Framework analysis</a:t>
            </a:r>
            <a:endParaRPr sz="3000" b="0" i="0" u="none" strike="noStrike" cap="none">
              <a:solidFill>
                <a:schemeClr val="dk1"/>
              </a:solidFill>
              <a:latin typeface="Calibri"/>
              <a:ea typeface="Calibri"/>
              <a:cs typeface="Calibri"/>
              <a:sym typeface="Calibri"/>
            </a:endParaRPr>
          </a:p>
        </p:txBody>
      </p:sp>
      <p:sp>
        <p:nvSpPr>
          <p:cNvPr id="1372" name="Google Shape;1372;p57"/>
          <p:cNvSpPr/>
          <p:nvPr/>
        </p:nvSpPr>
        <p:spPr>
          <a:xfrm>
            <a:off x="640080" y="1481328"/>
            <a:ext cx="10927080" cy="502920"/>
          </a:xfrm>
          <a:prstGeom prst="roundRect">
            <a:avLst>
              <a:gd name="adj" fmla="val 18182"/>
            </a:avLst>
          </a:prstGeom>
          <a:solidFill>
            <a:srgbClr val="FBF5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57"/>
          <p:cNvSpPr/>
          <p:nvPr/>
        </p:nvSpPr>
        <p:spPr>
          <a:xfrm>
            <a:off x="868680" y="1481328"/>
            <a:ext cx="10515600" cy="502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450"/>
              <a:buFont typeface="Calibri"/>
              <a:buNone/>
            </a:pPr>
            <a:r>
              <a:rPr lang="en-US" sz="1450" b="1" i="1" u="none" strike="noStrike" cap="none">
                <a:solidFill>
                  <a:srgbClr val="9C5A3C"/>
                </a:solidFill>
                <a:latin typeface="Calibri"/>
                <a:ea typeface="Calibri"/>
                <a:cs typeface="Calibri"/>
                <a:sym typeface="Calibri"/>
              </a:rPr>
              <a:t>Ritchie and Spencer, developed at NatCen for applied policy research.</a:t>
            </a:r>
            <a:endParaRPr sz="1450" b="0" i="0" u="none" strike="noStrike" cap="none">
              <a:solidFill>
                <a:schemeClr val="dk1"/>
              </a:solidFill>
              <a:latin typeface="Calibri"/>
              <a:ea typeface="Calibri"/>
              <a:cs typeface="Calibri"/>
              <a:sym typeface="Calibri"/>
            </a:endParaRPr>
          </a:p>
        </p:txBody>
      </p:sp>
      <p:sp>
        <p:nvSpPr>
          <p:cNvPr id="1374" name="Google Shape;1374;p57"/>
          <p:cNvSpPr/>
          <p:nvPr/>
        </p:nvSpPr>
        <p:spPr>
          <a:xfrm>
            <a:off x="822960" y="2148840"/>
            <a:ext cx="10607040" cy="86868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Framework analysis organises data into a matrix of cases by themes, so you can read down a theme and across a case. It suits team work and questions with a clear applied purpose.</a:t>
            </a:r>
            <a:endParaRPr sz="2100" b="0" i="0" u="none" strike="noStrike" cap="none">
              <a:solidFill>
                <a:schemeClr val="dk1"/>
              </a:solidFill>
              <a:latin typeface="Calibri"/>
              <a:ea typeface="Calibri"/>
              <a:cs typeface="Calibri"/>
              <a:sym typeface="Calibri"/>
            </a:endParaRPr>
          </a:p>
        </p:txBody>
      </p:sp>
      <p:sp>
        <p:nvSpPr>
          <p:cNvPr id="1375" name="Google Shape;1375;p57"/>
          <p:cNvSpPr/>
          <p:nvPr/>
        </p:nvSpPr>
        <p:spPr>
          <a:xfrm>
            <a:off x="640080" y="3063240"/>
            <a:ext cx="5349240" cy="2788920"/>
          </a:xfrm>
          <a:prstGeom prst="roundRect">
            <a:avLst>
              <a:gd name="adj" fmla="val 295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57"/>
          <p:cNvSpPr/>
          <p:nvPr/>
        </p:nvSpPr>
        <p:spPr>
          <a:xfrm>
            <a:off x="960120" y="329184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The matrix logic</a:t>
            </a:r>
            <a:endParaRPr sz="1650" b="0" i="0" u="none" strike="noStrike" cap="none">
              <a:solidFill>
                <a:schemeClr val="dk1"/>
              </a:solidFill>
              <a:latin typeface="Calibri"/>
              <a:ea typeface="Calibri"/>
              <a:cs typeface="Calibri"/>
              <a:sym typeface="Calibri"/>
            </a:endParaRPr>
          </a:p>
        </p:txBody>
      </p:sp>
      <p:sp>
        <p:nvSpPr>
          <p:cNvPr id="1377" name="Google Shape;1377;p57"/>
          <p:cNvSpPr/>
          <p:nvPr/>
        </p:nvSpPr>
        <p:spPr>
          <a:xfrm>
            <a:off x="960120" y="377647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Rows are cases, columns are themes</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Each cell summarises that case on that theme</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Read down for themes, across for cases</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Transparent and auditable for teams</a:t>
            </a:r>
            <a:endParaRPr sz="1400" b="0" i="0" u="none" strike="noStrike" cap="none">
              <a:solidFill>
                <a:schemeClr val="dk1"/>
              </a:solidFill>
              <a:latin typeface="Calibri"/>
              <a:ea typeface="Calibri"/>
              <a:cs typeface="Calibri"/>
              <a:sym typeface="Calibri"/>
            </a:endParaRPr>
          </a:p>
        </p:txBody>
      </p:sp>
      <p:sp>
        <p:nvSpPr>
          <p:cNvPr id="1378" name="Google Shape;1378;p57"/>
          <p:cNvSpPr/>
          <p:nvPr/>
        </p:nvSpPr>
        <p:spPr>
          <a:xfrm>
            <a:off x="6263640" y="3063240"/>
            <a:ext cx="5349240" cy="2788920"/>
          </a:xfrm>
          <a:prstGeom prst="roundRect">
            <a:avLst>
              <a:gd name="adj" fmla="val 2951"/>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57"/>
          <p:cNvSpPr/>
          <p:nvPr/>
        </p:nvSpPr>
        <p:spPr>
          <a:xfrm>
            <a:off x="6583680" y="329184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650"/>
              <a:buFont typeface="Cambria"/>
              <a:buNone/>
            </a:pPr>
            <a:r>
              <a:rPr lang="en-US" sz="1650" b="1" i="0" u="none" strike="noStrike" cap="none">
                <a:solidFill>
                  <a:srgbClr val="DBB868"/>
                </a:solidFill>
                <a:latin typeface="Cambria"/>
                <a:ea typeface="Cambria"/>
                <a:cs typeface="Cambria"/>
                <a:sym typeface="Cambria"/>
              </a:rPr>
              <a:t>The stages</a:t>
            </a:r>
            <a:endParaRPr sz="1650" b="0" i="0" u="none" strike="noStrike" cap="none">
              <a:solidFill>
                <a:schemeClr val="dk1"/>
              </a:solidFill>
              <a:latin typeface="Calibri"/>
              <a:ea typeface="Calibri"/>
              <a:cs typeface="Calibri"/>
              <a:sym typeface="Calibri"/>
            </a:endParaRPr>
          </a:p>
        </p:txBody>
      </p:sp>
      <p:sp>
        <p:nvSpPr>
          <p:cNvPr id="1380" name="Google Shape;1380;p57"/>
          <p:cNvSpPr/>
          <p:nvPr/>
        </p:nvSpPr>
        <p:spPr>
          <a:xfrm>
            <a:off x="6583680" y="377647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Familiarisation with the material</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Identify a thematic framework</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Index and chart data into the matrix</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Map and interpret across the whole</a:t>
            </a:r>
            <a:endParaRPr sz="1400" b="0" i="0" u="none" strike="noStrike" cap="none">
              <a:solidFill>
                <a:schemeClr val="dk1"/>
              </a:solidFill>
              <a:latin typeface="Calibri"/>
              <a:ea typeface="Calibri"/>
              <a:cs typeface="Calibri"/>
              <a:sym typeface="Calibri"/>
            </a:endParaRPr>
          </a:p>
        </p:txBody>
      </p:sp>
      <p:sp>
        <p:nvSpPr>
          <p:cNvPr id="1381" name="Google Shape;1381;p57"/>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382" name="Google Shape;1382;p57"/>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54</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387"/>
        <p:cNvGrpSpPr/>
        <p:nvPr/>
      </p:nvGrpSpPr>
      <p:grpSpPr>
        <a:xfrm>
          <a:off x="0" y="0"/>
          <a:ext cx="0" cy="0"/>
          <a:chOff x="0" y="0"/>
          <a:chExt cx="0" cy="0"/>
        </a:xfrm>
      </p:grpSpPr>
      <p:sp>
        <p:nvSpPr>
          <p:cNvPr id="1388" name="Google Shape;1388;p58"/>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58"/>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A PRIORI MEETS EMERGENT</a:t>
            </a:r>
            <a:endParaRPr sz="1400" b="0" i="0" u="none" strike="noStrike" cap="none">
              <a:solidFill>
                <a:schemeClr val="dk1"/>
              </a:solidFill>
              <a:latin typeface="Calibri"/>
              <a:ea typeface="Calibri"/>
              <a:cs typeface="Calibri"/>
              <a:sym typeface="Calibri"/>
            </a:endParaRPr>
          </a:p>
        </p:txBody>
      </p:sp>
      <p:sp>
        <p:nvSpPr>
          <p:cNvPr id="1390" name="Google Shape;1390;p58"/>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Template analysis</a:t>
            </a:r>
            <a:endParaRPr sz="3000" b="0" i="0" u="none" strike="noStrike" cap="none">
              <a:solidFill>
                <a:schemeClr val="dk1"/>
              </a:solidFill>
              <a:latin typeface="Calibri"/>
              <a:ea typeface="Calibri"/>
              <a:cs typeface="Calibri"/>
              <a:sym typeface="Calibri"/>
            </a:endParaRPr>
          </a:p>
        </p:txBody>
      </p:sp>
      <p:sp>
        <p:nvSpPr>
          <p:cNvPr id="1391" name="Google Shape;1391;p58"/>
          <p:cNvSpPr/>
          <p:nvPr/>
        </p:nvSpPr>
        <p:spPr>
          <a:xfrm>
            <a:off x="640080" y="1481328"/>
            <a:ext cx="10927080" cy="502920"/>
          </a:xfrm>
          <a:prstGeom prst="roundRect">
            <a:avLst>
              <a:gd name="adj" fmla="val 18182"/>
            </a:avLst>
          </a:prstGeom>
          <a:solidFill>
            <a:srgbClr val="FBF5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58"/>
          <p:cNvSpPr/>
          <p:nvPr/>
        </p:nvSpPr>
        <p:spPr>
          <a:xfrm>
            <a:off x="868680" y="1481328"/>
            <a:ext cx="10515600" cy="502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450"/>
              <a:buFont typeface="Calibri"/>
              <a:buNone/>
            </a:pPr>
            <a:r>
              <a:rPr lang="en-US" sz="1450" b="1" i="1" u="none" strike="noStrike" cap="none">
                <a:solidFill>
                  <a:srgbClr val="9C5A3C"/>
                </a:solidFill>
                <a:latin typeface="Calibri"/>
                <a:ea typeface="Calibri"/>
                <a:cs typeface="Calibri"/>
                <a:sym typeface="Calibri"/>
              </a:rPr>
              <a:t>King. A flexible, hierarchical form of thematic analysis built around a developing coding template.</a:t>
            </a:r>
            <a:endParaRPr sz="1450" b="0" i="0" u="none" strike="noStrike" cap="none">
              <a:solidFill>
                <a:schemeClr val="dk1"/>
              </a:solidFill>
              <a:latin typeface="Calibri"/>
              <a:ea typeface="Calibri"/>
              <a:cs typeface="Calibri"/>
              <a:sym typeface="Calibri"/>
            </a:endParaRPr>
          </a:p>
        </p:txBody>
      </p:sp>
      <p:sp>
        <p:nvSpPr>
          <p:cNvPr id="1393" name="Google Shape;1393;p58"/>
          <p:cNvSpPr/>
          <p:nvPr/>
        </p:nvSpPr>
        <p:spPr>
          <a:xfrm>
            <a:off x="822960" y="2148840"/>
            <a:ext cx="10607040" cy="86868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You begin with a small set of a priori themes drawn from the literature or aims, then revise the template as you work through the data. It balances structure with openness.</a:t>
            </a:r>
            <a:endParaRPr sz="2100" b="0" i="0" u="none" strike="noStrike" cap="none">
              <a:solidFill>
                <a:schemeClr val="dk1"/>
              </a:solidFill>
              <a:latin typeface="Calibri"/>
              <a:ea typeface="Calibri"/>
              <a:cs typeface="Calibri"/>
              <a:sym typeface="Calibri"/>
            </a:endParaRPr>
          </a:p>
        </p:txBody>
      </p:sp>
      <p:sp>
        <p:nvSpPr>
          <p:cNvPr id="1394" name="Google Shape;1394;p58"/>
          <p:cNvSpPr/>
          <p:nvPr/>
        </p:nvSpPr>
        <p:spPr>
          <a:xfrm>
            <a:off x="640080" y="3063240"/>
            <a:ext cx="5349240" cy="2788920"/>
          </a:xfrm>
          <a:prstGeom prst="roundRect">
            <a:avLst>
              <a:gd name="adj" fmla="val 295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58"/>
          <p:cNvSpPr/>
          <p:nvPr/>
        </p:nvSpPr>
        <p:spPr>
          <a:xfrm>
            <a:off x="960120" y="329184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Defining features</a:t>
            </a:r>
            <a:endParaRPr sz="1650" b="0" i="0" u="none" strike="noStrike" cap="none">
              <a:solidFill>
                <a:schemeClr val="dk1"/>
              </a:solidFill>
              <a:latin typeface="Calibri"/>
              <a:ea typeface="Calibri"/>
              <a:cs typeface="Calibri"/>
              <a:sym typeface="Calibri"/>
            </a:endParaRPr>
          </a:p>
        </p:txBody>
      </p:sp>
      <p:sp>
        <p:nvSpPr>
          <p:cNvPr id="1396" name="Google Shape;1396;p58"/>
          <p:cNvSpPr/>
          <p:nvPr/>
        </p:nvSpPr>
        <p:spPr>
          <a:xfrm>
            <a:off x="960120" y="377647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A coding template, defined then revised</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Hierarchical codes, broad to specific</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A few a priori themes are allowed</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Applied to a subset, then extended</a:t>
            </a:r>
            <a:endParaRPr sz="1400" b="0" i="0" u="none" strike="noStrike" cap="none">
              <a:solidFill>
                <a:schemeClr val="dk1"/>
              </a:solidFill>
              <a:latin typeface="Calibri"/>
              <a:ea typeface="Calibri"/>
              <a:cs typeface="Calibri"/>
              <a:sym typeface="Calibri"/>
            </a:endParaRPr>
          </a:p>
        </p:txBody>
      </p:sp>
      <p:sp>
        <p:nvSpPr>
          <p:cNvPr id="1397" name="Google Shape;1397;p58"/>
          <p:cNvSpPr/>
          <p:nvPr/>
        </p:nvSpPr>
        <p:spPr>
          <a:xfrm>
            <a:off x="6263640" y="3063240"/>
            <a:ext cx="5349240" cy="2788920"/>
          </a:xfrm>
          <a:prstGeom prst="roundRect">
            <a:avLst>
              <a:gd name="adj" fmla="val 2951"/>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58"/>
          <p:cNvSpPr/>
          <p:nvPr/>
        </p:nvSpPr>
        <p:spPr>
          <a:xfrm>
            <a:off x="6583680" y="329184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650"/>
              <a:buFont typeface="Cambria"/>
              <a:buNone/>
            </a:pPr>
            <a:r>
              <a:rPr lang="en-US" sz="1650" b="1" i="0" u="none" strike="noStrike" cap="none">
                <a:solidFill>
                  <a:srgbClr val="DBB868"/>
                </a:solidFill>
                <a:latin typeface="Cambria"/>
                <a:ea typeface="Cambria"/>
                <a:cs typeface="Cambria"/>
                <a:sym typeface="Cambria"/>
              </a:rPr>
              <a:t>Good fit when</a:t>
            </a:r>
            <a:endParaRPr sz="1650" b="0" i="0" u="none" strike="noStrike" cap="none">
              <a:solidFill>
                <a:schemeClr val="dk1"/>
              </a:solidFill>
              <a:latin typeface="Calibri"/>
              <a:ea typeface="Calibri"/>
              <a:cs typeface="Calibri"/>
              <a:sym typeface="Calibri"/>
            </a:endParaRPr>
          </a:p>
        </p:txBody>
      </p:sp>
      <p:sp>
        <p:nvSpPr>
          <p:cNvPr id="1399" name="Google Shape;1399;p58"/>
          <p:cNvSpPr/>
          <p:nvPr/>
        </p:nvSpPr>
        <p:spPr>
          <a:xfrm>
            <a:off x="6583680" y="377647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You have clear theoretical starting points</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You want structure without rigidity</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Larger datasets need an organising frame</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You can show how the template evolved</a:t>
            </a:r>
            <a:endParaRPr sz="1400" b="0" i="0" u="none" strike="noStrike" cap="none">
              <a:solidFill>
                <a:schemeClr val="dk1"/>
              </a:solidFill>
              <a:latin typeface="Calibri"/>
              <a:ea typeface="Calibri"/>
              <a:cs typeface="Calibri"/>
              <a:sym typeface="Calibri"/>
            </a:endParaRPr>
          </a:p>
        </p:txBody>
      </p:sp>
      <p:sp>
        <p:nvSpPr>
          <p:cNvPr id="1400" name="Google Shape;1400;p58"/>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401" name="Google Shape;1401;p58"/>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55</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406"/>
        <p:cNvGrpSpPr/>
        <p:nvPr/>
      </p:nvGrpSpPr>
      <p:grpSpPr>
        <a:xfrm>
          <a:off x="0" y="0"/>
          <a:ext cx="0" cy="0"/>
          <a:chOff x="0" y="0"/>
          <a:chExt cx="0" cy="0"/>
        </a:xfrm>
      </p:grpSpPr>
      <p:sp>
        <p:nvSpPr>
          <p:cNvPr id="1407" name="Google Shape;1407;p59"/>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59"/>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FROM COUNTING TO INTERPRETING</a:t>
            </a:r>
            <a:endParaRPr sz="1400" b="0" i="0" u="none" strike="noStrike" cap="none">
              <a:solidFill>
                <a:schemeClr val="dk1"/>
              </a:solidFill>
              <a:latin typeface="Calibri"/>
              <a:ea typeface="Calibri"/>
              <a:cs typeface="Calibri"/>
              <a:sym typeface="Calibri"/>
            </a:endParaRPr>
          </a:p>
        </p:txBody>
      </p:sp>
      <p:sp>
        <p:nvSpPr>
          <p:cNvPr id="1409" name="Google Shape;1409;p59"/>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Content analysis and qualitative content analysis</a:t>
            </a:r>
            <a:endParaRPr sz="3000" b="0" i="0" u="none" strike="noStrike" cap="none">
              <a:solidFill>
                <a:schemeClr val="dk1"/>
              </a:solidFill>
              <a:latin typeface="Calibri"/>
              <a:ea typeface="Calibri"/>
              <a:cs typeface="Calibri"/>
              <a:sym typeface="Calibri"/>
            </a:endParaRPr>
          </a:p>
        </p:txBody>
      </p:sp>
      <p:sp>
        <p:nvSpPr>
          <p:cNvPr id="1410" name="Google Shape;1410;p59"/>
          <p:cNvSpPr/>
          <p:nvPr/>
        </p:nvSpPr>
        <p:spPr>
          <a:xfrm>
            <a:off x="822960" y="1444752"/>
            <a:ext cx="10607040"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These share a name but differ in spirit. One leans toward systematic counting, the other toward systematic interpretation of meaning. Be clear which you are doing.</a:t>
            </a:r>
            <a:endParaRPr sz="2100" b="0" i="0" u="none" strike="noStrike" cap="none">
              <a:solidFill>
                <a:schemeClr val="dk1"/>
              </a:solidFill>
              <a:latin typeface="Calibri"/>
              <a:ea typeface="Calibri"/>
              <a:cs typeface="Calibri"/>
              <a:sym typeface="Calibri"/>
            </a:endParaRPr>
          </a:p>
        </p:txBody>
      </p:sp>
      <p:sp>
        <p:nvSpPr>
          <p:cNvPr id="1411" name="Google Shape;1411;p59"/>
          <p:cNvSpPr/>
          <p:nvPr/>
        </p:nvSpPr>
        <p:spPr>
          <a:xfrm>
            <a:off x="640080" y="2286000"/>
            <a:ext cx="5349240" cy="3246120"/>
          </a:xfrm>
          <a:prstGeom prst="roundRect">
            <a:avLst>
              <a:gd name="adj" fmla="val 2535"/>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59"/>
          <p:cNvSpPr/>
          <p:nvPr/>
        </p:nvSpPr>
        <p:spPr>
          <a:xfrm>
            <a:off x="96012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Content analysis</a:t>
            </a:r>
            <a:endParaRPr sz="1800" b="0" i="0" u="none" strike="noStrike" cap="none">
              <a:solidFill>
                <a:schemeClr val="dk1"/>
              </a:solidFill>
              <a:latin typeface="Calibri"/>
              <a:ea typeface="Calibri"/>
              <a:cs typeface="Calibri"/>
              <a:sym typeface="Calibri"/>
            </a:endParaRPr>
          </a:p>
        </p:txBody>
      </p:sp>
      <p:sp>
        <p:nvSpPr>
          <p:cNvPr id="1413" name="Google Shape;1413;p59"/>
          <p:cNvSpPr/>
          <p:nvPr/>
        </p:nvSpPr>
        <p:spPr>
          <a:xfrm>
            <a:off x="960120" y="3017520"/>
            <a:ext cx="4709160" cy="23774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Systematic categorising, often with frequencies</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Manifest content, what is plainly there</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Can be quantitative or descriptive</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Reliability and replicability prized</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Useful for large bodies of text</a:t>
            </a:r>
            <a:endParaRPr sz="1400" b="0" i="0" u="none" strike="noStrike" cap="none">
              <a:solidFill>
                <a:schemeClr val="dk1"/>
              </a:solidFill>
              <a:latin typeface="Calibri"/>
              <a:ea typeface="Calibri"/>
              <a:cs typeface="Calibri"/>
              <a:sym typeface="Calibri"/>
            </a:endParaRPr>
          </a:p>
        </p:txBody>
      </p:sp>
      <p:sp>
        <p:nvSpPr>
          <p:cNvPr id="1414" name="Google Shape;1414;p59"/>
          <p:cNvSpPr/>
          <p:nvPr/>
        </p:nvSpPr>
        <p:spPr>
          <a:xfrm>
            <a:off x="6263640" y="2286000"/>
            <a:ext cx="5349240" cy="3246120"/>
          </a:xfrm>
          <a:prstGeom prst="roundRect">
            <a:avLst>
              <a:gd name="adj" fmla="val 2535"/>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59"/>
          <p:cNvSpPr/>
          <p:nvPr/>
        </p:nvSpPr>
        <p:spPr>
          <a:xfrm>
            <a:off x="658368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800"/>
              <a:buFont typeface="Cambria"/>
              <a:buNone/>
            </a:pPr>
            <a:r>
              <a:rPr lang="en-US" sz="1800" b="1" i="0" u="none" strike="noStrike" cap="none">
                <a:solidFill>
                  <a:srgbClr val="DBB868"/>
                </a:solidFill>
                <a:latin typeface="Cambria"/>
                <a:ea typeface="Cambria"/>
                <a:cs typeface="Cambria"/>
                <a:sym typeface="Cambria"/>
              </a:rPr>
              <a:t>Qualitative content analysis</a:t>
            </a:r>
            <a:endParaRPr sz="1800" b="0" i="0" u="none" strike="noStrike" cap="none">
              <a:solidFill>
                <a:schemeClr val="dk1"/>
              </a:solidFill>
              <a:latin typeface="Calibri"/>
              <a:ea typeface="Calibri"/>
              <a:cs typeface="Calibri"/>
              <a:sym typeface="Calibri"/>
            </a:endParaRPr>
          </a:p>
        </p:txBody>
      </p:sp>
      <p:sp>
        <p:nvSpPr>
          <p:cNvPr id="1416" name="Google Shape;1416;p59"/>
          <p:cNvSpPr/>
          <p:nvPr/>
        </p:nvSpPr>
        <p:spPr>
          <a:xfrm>
            <a:off x="6583680" y="3017520"/>
            <a:ext cx="4709160" cy="23774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Latent meaning, what lies beneath</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Hsieh and Shannon: conventional, directed, summative</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Mayring's structured deductive category work</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Inductive or deductive category building</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Interpretation over counting</a:t>
            </a:r>
            <a:endParaRPr sz="1400" b="0" i="0" u="none" strike="noStrike" cap="none">
              <a:solidFill>
                <a:schemeClr val="dk1"/>
              </a:solidFill>
              <a:latin typeface="Calibri"/>
              <a:ea typeface="Calibri"/>
              <a:cs typeface="Calibri"/>
              <a:sym typeface="Calibri"/>
            </a:endParaRPr>
          </a:p>
        </p:txBody>
      </p:sp>
      <p:sp>
        <p:nvSpPr>
          <p:cNvPr id="1417" name="Google Shape;1417;p59"/>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418" name="Google Shape;1418;p59"/>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56</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423"/>
        <p:cNvGrpSpPr/>
        <p:nvPr/>
      </p:nvGrpSpPr>
      <p:grpSpPr>
        <a:xfrm>
          <a:off x="0" y="0"/>
          <a:ext cx="0" cy="0"/>
          <a:chOff x="0" y="0"/>
          <a:chExt cx="0" cy="0"/>
        </a:xfrm>
      </p:grpSpPr>
      <p:sp>
        <p:nvSpPr>
          <p:cNvPr id="1424" name="Google Shape;1424;p60"/>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60"/>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PORTABLE, BUT HANDLE WITH CARE</a:t>
            </a:r>
            <a:endParaRPr sz="1400" b="0" i="0" u="none" strike="noStrike" cap="none">
              <a:solidFill>
                <a:schemeClr val="dk1"/>
              </a:solidFill>
              <a:latin typeface="Calibri"/>
              <a:ea typeface="Calibri"/>
              <a:cs typeface="Calibri"/>
              <a:sym typeface="Calibri"/>
            </a:endParaRPr>
          </a:p>
        </p:txBody>
      </p:sp>
      <p:sp>
        <p:nvSpPr>
          <p:cNvPr id="1426" name="Google Shape;1426;p60"/>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Grounded theory coding as a technique</a:t>
            </a:r>
            <a:endParaRPr sz="3000" b="0" i="0" u="none" strike="noStrike" cap="none">
              <a:solidFill>
                <a:schemeClr val="dk1"/>
              </a:solidFill>
              <a:latin typeface="Calibri"/>
              <a:ea typeface="Calibri"/>
              <a:cs typeface="Calibri"/>
              <a:sym typeface="Calibri"/>
            </a:endParaRPr>
          </a:p>
        </p:txBody>
      </p:sp>
      <p:sp>
        <p:nvSpPr>
          <p:cNvPr id="1427" name="Google Shape;1427;p60"/>
          <p:cNvSpPr/>
          <p:nvPr/>
        </p:nvSpPr>
        <p:spPr>
          <a:xfrm>
            <a:off x="640080" y="1481328"/>
            <a:ext cx="10927080" cy="502920"/>
          </a:xfrm>
          <a:prstGeom prst="roundRect">
            <a:avLst>
              <a:gd name="adj" fmla="val 18182"/>
            </a:avLst>
          </a:prstGeom>
          <a:solidFill>
            <a:srgbClr val="FBF5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60"/>
          <p:cNvSpPr/>
          <p:nvPr/>
        </p:nvSpPr>
        <p:spPr>
          <a:xfrm>
            <a:off x="868680" y="1481328"/>
            <a:ext cx="10515600" cy="502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450"/>
              <a:buFont typeface="Calibri"/>
              <a:buNone/>
            </a:pPr>
            <a:r>
              <a:rPr lang="en-US" sz="1450" b="1" i="1" u="none" strike="noStrike" cap="none">
                <a:solidFill>
                  <a:srgbClr val="9C5A3C"/>
                </a:solidFill>
                <a:latin typeface="Calibri"/>
                <a:ea typeface="Calibri"/>
                <a:cs typeface="Calibri"/>
                <a:sym typeface="Calibri"/>
              </a:rPr>
              <a:t>Open or initial, then focused or axial, then theoretical or selective coding.</a:t>
            </a:r>
            <a:endParaRPr sz="1450" b="0" i="0" u="none" strike="noStrike" cap="none">
              <a:solidFill>
                <a:schemeClr val="dk1"/>
              </a:solidFill>
              <a:latin typeface="Calibri"/>
              <a:ea typeface="Calibri"/>
              <a:cs typeface="Calibri"/>
              <a:sym typeface="Calibri"/>
            </a:endParaRPr>
          </a:p>
        </p:txBody>
      </p:sp>
      <p:sp>
        <p:nvSpPr>
          <p:cNvPr id="1429" name="Google Shape;1429;p60"/>
          <p:cNvSpPr/>
          <p:nvPr/>
        </p:nvSpPr>
        <p:spPr>
          <a:xfrm>
            <a:off x="822960" y="2148840"/>
            <a:ext cx="10607040" cy="86868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Many studies borrow grounded theory coding without doing grounded theory. The procedure can travel, but only if you are honest that you are not generating a full grounded theory.</a:t>
            </a:r>
            <a:endParaRPr sz="2100" b="0" i="0" u="none" strike="noStrike" cap="none">
              <a:solidFill>
                <a:schemeClr val="dk1"/>
              </a:solidFill>
              <a:latin typeface="Calibri"/>
              <a:ea typeface="Calibri"/>
              <a:cs typeface="Calibri"/>
              <a:sym typeface="Calibri"/>
            </a:endParaRPr>
          </a:p>
        </p:txBody>
      </p:sp>
      <p:sp>
        <p:nvSpPr>
          <p:cNvPr id="1430" name="Google Shape;1430;p60"/>
          <p:cNvSpPr/>
          <p:nvPr/>
        </p:nvSpPr>
        <p:spPr>
          <a:xfrm>
            <a:off x="640080" y="3063240"/>
            <a:ext cx="5349240" cy="2788920"/>
          </a:xfrm>
          <a:prstGeom prst="roundRect">
            <a:avLst>
              <a:gd name="adj" fmla="val 295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60"/>
          <p:cNvSpPr/>
          <p:nvPr/>
        </p:nvSpPr>
        <p:spPr>
          <a:xfrm>
            <a:off x="960120" y="329184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What travels</a:t>
            </a:r>
            <a:endParaRPr sz="1650" b="0" i="0" u="none" strike="noStrike" cap="none">
              <a:solidFill>
                <a:schemeClr val="dk1"/>
              </a:solidFill>
              <a:latin typeface="Calibri"/>
              <a:ea typeface="Calibri"/>
              <a:cs typeface="Calibri"/>
              <a:sym typeface="Calibri"/>
            </a:endParaRPr>
          </a:p>
        </p:txBody>
      </p:sp>
      <p:sp>
        <p:nvSpPr>
          <p:cNvPr id="1432" name="Google Shape;1432;p60"/>
          <p:cNvSpPr/>
          <p:nvPr/>
        </p:nvSpPr>
        <p:spPr>
          <a:xfrm>
            <a:off x="960120" y="377647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The coding ladder as an analytic discipline</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Constant comparison while coding</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Gerund coding to keep process in view</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Memoing alongside the codes</a:t>
            </a:r>
            <a:endParaRPr sz="1400" b="0" i="0" u="none" strike="noStrike" cap="none">
              <a:solidFill>
                <a:schemeClr val="dk1"/>
              </a:solidFill>
              <a:latin typeface="Calibri"/>
              <a:ea typeface="Calibri"/>
              <a:cs typeface="Calibri"/>
              <a:sym typeface="Calibri"/>
            </a:endParaRPr>
          </a:p>
        </p:txBody>
      </p:sp>
      <p:sp>
        <p:nvSpPr>
          <p:cNvPr id="1433" name="Google Shape;1433;p60"/>
          <p:cNvSpPr/>
          <p:nvPr/>
        </p:nvSpPr>
        <p:spPr>
          <a:xfrm>
            <a:off x="6263640" y="3063240"/>
            <a:ext cx="5349240" cy="2788920"/>
          </a:xfrm>
          <a:prstGeom prst="roundRect">
            <a:avLst>
              <a:gd name="adj" fmla="val 2951"/>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60"/>
          <p:cNvSpPr/>
          <p:nvPr/>
        </p:nvSpPr>
        <p:spPr>
          <a:xfrm>
            <a:off x="6583680" y="329184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650"/>
              <a:buFont typeface="Cambria"/>
              <a:buNone/>
            </a:pPr>
            <a:r>
              <a:rPr lang="en-US" sz="1650" b="1" i="0" u="none" strike="noStrike" cap="none">
                <a:solidFill>
                  <a:srgbClr val="DBB868"/>
                </a:solidFill>
                <a:latin typeface="Cambria"/>
                <a:ea typeface="Cambria"/>
                <a:cs typeface="Cambria"/>
                <a:sym typeface="Cambria"/>
              </a:rPr>
              <a:t>What does not travel</a:t>
            </a:r>
            <a:endParaRPr sz="1650" b="0" i="0" u="none" strike="noStrike" cap="none">
              <a:solidFill>
                <a:schemeClr val="dk1"/>
              </a:solidFill>
              <a:latin typeface="Calibri"/>
              <a:ea typeface="Calibri"/>
              <a:cs typeface="Calibri"/>
              <a:sym typeface="Calibri"/>
            </a:endParaRPr>
          </a:p>
        </p:txBody>
      </p:sp>
      <p:sp>
        <p:nvSpPr>
          <p:cNvPr id="1435" name="Google Shape;1435;p60"/>
          <p:cNvSpPr/>
          <p:nvPr/>
        </p:nvSpPr>
        <p:spPr>
          <a:xfrm>
            <a:off x="6583680" y="377647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The claim to have built a grounded theory</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Theoretical sampling and saturation</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If you lose these, do not call it grounded theory</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Say coding informed by grounded theory instead</a:t>
            </a:r>
            <a:endParaRPr sz="1400" b="0" i="0" u="none" strike="noStrike" cap="none">
              <a:solidFill>
                <a:schemeClr val="dk1"/>
              </a:solidFill>
              <a:latin typeface="Calibri"/>
              <a:ea typeface="Calibri"/>
              <a:cs typeface="Calibri"/>
              <a:sym typeface="Calibri"/>
            </a:endParaRPr>
          </a:p>
        </p:txBody>
      </p:sp>
      <p:sp>
        <p:nvSpPr>
          <p:cNvPr id="1436" name="Google Shape;1436;p60"/>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437" name="Google Shape;1437;p60"/>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57</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442"/>
        <p:cNvGrpSpPr/>
        <p:nvPr/>
      </p:nvGrpSpPr>
      <p:grpSpPr>
        <a:xfrm>
          <a:off x="0" y="0"/>
          <a:ext cx="0" cy="0"/>
          <a:chOff x="0" y="0"/>
          <a:chExt cx="0" cy="0"/>
        </a:xfrm>
      </p:grpSpPr>
      <p:sp>
        <p:nvSpPr>
          <p:cNvPr id="1443" name="Google Shape;1443;p61"/>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61"/>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ANALYSING THE STORY, NOT JUST ITS CONTENT</a:t>
            </a:r>
            <a:endParaRPr sz="1400" b="0" i="0" u="none" strike="noStrike" cap="none">
              <a:solidFill>
                <a:schemeClr val="dk1"/>
              </a:solidFill>
              <a:latin typeface="Calibri"/>
              <a:ea typeface="Calibri"/>
              <a:cs typeface="Calibri"/>
              <a:sym typeface="Calibri"/>
            </a:endParaRPr>
          </a:p>
        </p:txBody>
      </p:sp>
      <p:sp>
        <p:nvSpPr>
          <p:cNvPr id="1445" name="Google Shape;1445;p61"/>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Narrative analysis</a:t>
            </a:r>
            <a:endParaRPr sz="3000" b="0" i="0" u="none" strike="noStrike" cap="none">
              <a:solidFill>
                <a:schemeClr val="dk1"/>
              </a:solidFill>
              <a:latin typeface="Calibri"/>
              <a:ea typeface="Calibri"/>
              <a:cs typeface="Calibri"/>
              <a:sym typeface="Calibri"/>
            </a:endParaRPr>
          </a:p>
        </p:txBody>
      </p:sp>
      <p:sp>
        <p:nvSpPr>
          <p:cNvPr id="1446" name="Google Shape;1446;p61"/>
          <p:cNvSpPr/>
          <p:nvPr/>
        </p:nvSpPr>
        <p:spPr>
          <a:xfrm>
            <a:off x="640080" y="1481328"/>
            <a:ext cx="10927080" cy="502920"/>
          </a:xfrm>
          <a:prstGeom prst="roundRect">
            <a:avLst>
              <a:gd name="adj" fmla="val 18182"/>
            </a:avLst>
          </a:prstGeom>
          <a:solidFill>
            <a:srgbClr val="FBF5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61"/>
          <p:cNvSpPr/>
          <p:nvPr/>
        </p:nvSpPr>
        <p:spPr>
          <a:xfrm>
            <a:off x="868680" y="1481328"/>
            <a:ext cx="10515600" cy="502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450"/>
              <a:buFont typeface="Calibri"/>
              <a:buNone/>
            </a:pPr>
            <a:r>
              <a:rPr lang="en-US" sz="1450" b="1" i="1" u="none" strike="noStrike" cap="none">
                <a:solidFill>
                  <a:srgbClr val="9C5A3C"/>
                </a:solidFill>
                <a:latin typeface="Calibri"/>
                <a:ea typeface="Calibri"/>
                <a:cs typeface="Calibri"/>
                <a:sym typeface="Calibri"/>
              </a:rPr>
              <a:t>Riessman sets out four broad analytic approaches to narrative material.</a:t>
            </a:r>
            <a:endParaRPr sz="1450" b="0" i="0" u="none" strike="noStrike" cap="none">
              <a:solidFill>
                <a:schemeClr val="dk1"/>
              </a:solidFill>
              <a:latin typeface="Calibri"/>
              <a:ea typeface="Calibri"/>
              <a:cs typeface="Calibri"/>
              <a:sym typeface="Calibri"/>
            </a:endParaRPr>
          </a:p>
        </p:txBody>
      </p:sp>
      <p:sp>
        <p:nvSpPr>
          <p:cNvPr id="1448" name="Google Shape;1448;p61"/>
          <p:cNvSpPr/>
          <p:nvPr/>
        </p:nvSpPr>
        <p:spPr>
          <a:xfrm>
            <a:off x="822960" y="2148840"/>
            <a:ext cx="10607040" cy="86868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Where thematic analysis fragments accounts into codes, narrative analysis keeps stories whole and asks how they are built, what they do and how they are performed.</a:t>
            </a:r>
            <a:endParaRPr sz="2100" b="0" i="0" u="none" strike="noStrike" cap="none">
              <a:solidFill>
                <a:schemeClr val="dk1"/>
              </a:solidFill>
              <a:latin typeface="Calibri"/>
              <a:ea typeface="Calibri"/>
              <a:cs typeface="Calibri"/>
              <a:sym typeface="Calibri"/>
            </a:endParaRPr>
          </a:p>
        </p:txBody>
      </p:sp>
      <p:sp>
        <p:nvSpPr>
          <p:cNvPr id="1449" name="Google Shape;1449;p61"/>
          <p:cNvSpPr/>
          <p:nvPr/>
        </p:nvSpPr>
        <p:spPr>
          <a:xfrm>
            <a:off x="640080" y="3063240"/>
            <a:ext cx="5349240" cy="2788920"/>
          </a:xfrm>
          <a:prstGeom prst="roundRect">
            <a:avLst>
              <a:gd name="adj" fmla="val 295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61"/>
          <p:cNvSpPr/>
          <p:nvPr/>
        </p:nvSpPr>
        <p:spPr>
          <a:xfrm>
            <a:off x="960120" y="329184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Riessman's four readings</a:t>
            </a:r>
            <a:endParaRPr sz="1650" b="0" i="0" u="none" strike="noStrike" cap="none">
              <a:solidFill>
                <a:schemeClr val="dk1"/>
              </a:solidFill>
              <a:latin typeface="Calibri"/>
              <a:ea typeface="Calibri"/>
              <a:cs typeface="Calibri"/>
              <a:sym typeface="Calibri"/>
            </a:endParaRPr>
          </a:p>
        </p:txBody>
      </p:sp>
      <p:sp>
        <p:nvSpPr>
          <p:cNvPr id="1451" name="Google Shape;1451;p61"/>
          <p:cNvSpPr/>
          <p:nvPr/>
        </p:nvSpPr>
        <p:spPr>
          <a:xfrm>
            <a:off x="960120" y="377647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Thematic, what is told</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Structural, how the telling is built</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Dialogic or performance, to whom and why</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Visual, images as narrative</a:t>
            </a:r>
            <a:endParaRPr sz="1400" b="0" i="0" u="none" strike="noStrike" cap="none">
              <a:solidFill>
                <a:schemeClr val="dk1"/>
              </a:solidFill>
              <a:latin typeface="Calibri"/>
              <a:ea typeface="Calibri"/>
              <a:cs typeface="Calibri"/>
              <a:sym typeface="Calibri"/>
            </a:endParaRPr>
          </a:p>
        </p:txBody>
      </p:sp>
      <p:sp>
        <p:nvSpPr>
          <p:cNvPr id="1452" name="Google Shape;1452;p61"/>
          <p:cNvSpPr/>
          <p:nvPr/>
        </p:nvSpPr>
        <p:spPr>
          <a:xfrm>
            <a:off x="6263640" y="3063240"/>
            <a:ext cx="5349240" cy="2788920"/>
          </a:xfrm>
          <a:prstGeom prst="roundRect">
            <a:avLst>
              <a:gd name="adj" fmla="val 2951"/>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61"/>
          <p:cNvSpPr/>
          <p:nvPr/>
        </p:nvSpPr>
        <p:spPr>
          <a:xfrm>
            <a:off x="6583680" y="329184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650"/>
              <a:buFont typeface="Cambria"/>
              <a:buNone/>
            </a:pPr>
            <a:r>
              <a:rPr lang="en-US" sz="1650" b="1" i="0" u="none" strike="noStrike" cap="none">
                <a:solidFill>
                  <a:srgbClr val="DBB868"/>
                </a:solidFill>
                <a:latin typeface="Cambria"/>
                <a:ea typeface="Cambria"/>
                <a:cs typeface="Cambria"/>
                <a:sym typeface="Cambria"/>
              </a:rPr>
              <a:t>Keep in mind</a:t>
            </a:r>
            <a:endParaRPr sz="1650" b="0" i="0" u="none" strike="noStrike" cap="none">
              <a:solidFill>
                <a:schemeClr val="dk1"/>
              </a:solidFill>
              <a:latin typeface="Calibri"/>
              <a:ea typeface="Calibri"/>
              <a:cs typeface="Calibri"/>
              <a:sym typeface="Calibri"/>
            </a:endParaRPr>
          </a:p>
        </p:txBody>
      </p:sp>
      <p:sp>
        <p:nvSpPr>
          <p:cNvPr id="1454" name="Google Shape;1454;p61"/>
          <p:cNvSpPr/>
          <p:nvPr/>
        </p:nvSpPr>
        <p:spPr>
          <a:xfrm>
            <a:off x="6583680" y="377647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Preserve the sequence and the plot</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Attend to turning points and evaluation</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The teller is positioning self and others</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Context of the telling is part of the data</a:t>
            </a:r>
            <a:endParaRPr sz="1400" b="0" i="0" u="none" strike="noStrike" cap="none">
              <a:solidFill>
                <a:schemeClr val="dk1"/>
              </a:solidFill>
              <a:latin typeface="Calibri"/>
              <a:ea typeface="Calibri"/>
              <a:cs typeface="Calibri"/>
              <a:sym typeface="Calibri"/>
            </a:endParaRPr>
          </a:p>
        </p:txBody>
      </p:sp>
      <p:sp>
        <p:nvSpPr>
          <p:cNvPr id="1455" name="Google Shape;1455;p61"/>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456" name="Google Shape;1456;p61"/>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58</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461"/>
        <p:cNvGrpSpPr/>
        <p:nvPr/>
      </p:nvGrpSpPr>
      <p:grpSpPr>
        <a:xfrm>
          <a:off x="0" y="0"/>
          <a:ext cx="0" cy="0"/>
          <a:chOff x="0" y="0"/>
          <a:chExt cx="0" cy="0"/>
        </a:xfrm>
      </p:grpSpPr>
      <p:sp>
        <p:nvSpPr>
          <p:cNvPr id="1462" name="Google Shape;1462;p62"/>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62"/>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METHODOLOGY AND ANALYSIS IN ONE</a:t>
            </a:r>
            <a:endParaRPr sz="1400" b="0" i="0" u="none" strike="noStrike" cap="none">
              <a:solidFill>
                <a:schemeClr val="dk1"/>
              </a:solidFill>
              <a:latin typeface="Calibri"/>
              <a:ea typeface="Calibri"/>
              <a:cs typeface="Calibri"/>
              <a:sym typeface="Calibri"/>
            </a:endParaRPr>
          </a:p>
        </p:txBody>
      </p:sp>
      <p:sp>
        <p:nvSpPr>
          <p:cNvPr id="1464" name="Google Shape;1464;p62"/>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IPA as an analytic approach</a:t>
            </a:r>
            <a:endParaRPr sz="3000" b="0" i="0" u="none" strike="noStrike" cap="none">
              <a:solidFill>
                <a:schemeClr val="dk1"/>
              </a:solidFill>
              <a:latin typeface="Calibri"/>
              <a:ea typeface="Calibri"/>
              <a:cs typeface="Calibri"/>
              <a:sym typeface="Calibri"/>
            </a:endParaRPr>
          </a:p>
        </p:txBody>
      </p:sp>
      <p:sp>
        <p:nvSpPr>
          <p:cNvPr id="1465" name="Google Shape;1465;p62"/>
          <p:cNvSpPr/>
          <p:nvPr/>
        </p:nvSpPr>
        <p:spPr>
          <a:xfrm>
            <a:off x="640080" y="1481328"/>
            <a:ext cx="10927080" cy="502920"/>
          </a:xfrm>
          <a:prstGeom prst="roundRect">
            <a:avLst>
              <a:gd name="adj" fmla="val 18182"/>
            </a:avLst>
          </a:prstGeom>
          <a:solidFill>
            <a:srgbClr val="FBF5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62"/>
          <p:cNvSpPr/>
          <p:nvPr/>
        </p:nvSpPr>
        <p:spPr>
          <a:xfrm>
            <a:off x="868680" y="1481328"/>
            <a:ext cx="10515600" cy="502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450"/>
              <a:buFont typeface="Calibri"/>
              <a:buNone/>
            </a:pPr>
            <a:r>
              <a:rPr lang="en-US" sz="1450" b="1" i="1" u="none" strike="noStrike" cap="none">
                <a:solidFill>
                  <a:srgbClr val="9C5A3C"/>
                </a:solidFill>
                <a:latin typeface="Calibri"/>
                <a:ea typeface="Calibri"/>
                <a:cs typeface="Calibri"/>
                <a:sym typeface="Calibri"/>
              </a:rPr>
              <a:t>Smith, Flowers and Larkin. The only item on the list that is comfortably both.</a:t>
            </a:r>
            <a:endParaRPr sz="1450" b="0" i="0" u="none" strike="noStrike" cap="none">
              <a:solidFill>
                <a:schemeClr val="dk1"/>
              </a:solidFill>
              <a:latin typeface="Calibri"/>
              <a:ea typeface="Calibri"/>
              <a:cs typeface="Calibri"/>
              <a:sym typeface="Calibri"/>
            </a:endParaRPr>
          </a:p>
        </p:txBody>
      </p:sp>
      <p:sp>
        <p:nvSpPr>
          <p:cNvPr id="1467" name="Google Shape;1467;p62"/>
          <p:cNvSpPr/>
          <p:nvPr/>
        </p:nvSpPr>
        <p:spPr>
          <a:xfrm>
            <a:off x="822960" y="2148840"/>
            <a:ext cx="10607040" cy="86868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IPA names a full methodology and a way of analysing. When used as analysis it keeps its idiographic, double hermeneutic commitments. You cannot strip those out and keep the name.</a:t>
            </a:r>
            <a:endParaRPr sz="2100" b="0" i="0" u="none" strike="noStrike" cap="none">
              <a:solidFill>
                <a:schemeClr val="dk1"/>
              </a:solidFill>
              <a:latin typeface="Calibri"/>
              <a:ea typeface="Calibri"/>
              <a:cs typeface="Calibri"/>
              <a:sym typeface="Calibri"/>
            </a:endParaRPr>
          </a:p>
        </p:txBody>
      </p:sp>
      <p:sp>
        <p:nvSpPr>
          <p:cNvPr id="1468" name="Google Shape;1468;p62"/>
          <p:cNvSpPr/>
          <p:nvPr/>
        </p:nvSpPr>
        <p:spPr>
          <a:xfrm>
            <a:off x="640080" y="3063240"/>
            <a:ext cx="5349240" cy="2788920"/>
          </a:xfrm>
          <a:prstGeom prst="roundRect">
            <a:avLst>
              <a:gd name="adj" fmla="val 295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62"/>
          <p:cNvSpPr/>
          <p:nvPr/>
        </p:nvSpPr>
        <p:spPr>
          <a:xfrm>
            <a:off x="960120" y="329184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As analysis it still requires</a:t>
            </a:r>
            <a:endParaRPr sz="1650" b="0" i="0" u="none" strike="noStrike" cap="none">
              <a:solidFill>
                <a:schemeClr val="dk1"/>
              </a:solidFill>
              <a:latin typeface="Calibri"/>
              <a:ea typeface="Calibri"/>
              <a:cs typeface="Calibri"/>
              <a:sym typeface="Calibri"/>
            </a:endParaRPr>
          </a:p>
        </p:txBody>
      </p:sp>
      <p:sp>
        <p:nvSpPr>
          <p:cNvPr id="1470" name="Google Shape;1470;p62"/>
          <p:cNvSpPr/>
          <p:nvPr/>
        </p:nvSpPr>
        <p:spPr>
          <a:xfrm>
            <a:off x="960120" y="377647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Case by case before cross case</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Three register exploratory noting</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Experiential statements then PETs and GETs</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Rich verbatim evidence for each claim</a:t>
            </a:r>
            <a:endParaRPr sz="1400" b="0" i="0" u="none" strike="noStrike" cap="none">
              <a:solidFill>
                <a:schemeClr val="dk1"/>
              </a:solidFill>
              <a:latin typeface="Calibri"/>
              <a:ea typeface="Calibri"/>
              <a:cs typeface="Calibri"/>
              <a:sym typeface="Calibri"/>
            </a:endParaRPr>
          </a:p>
        </p:txBody>
      </p:sp>
      <p:sp>
        <p:nvSpPr>
          <p:cNvPr id="1471" name="Google Shape;1471;p62"/>
          <p:cNvSpPr/>
          <p:nvPr/>
        </p:nvSpPr>
        <p:spPr>
          <a:xfrm>
            <a:off x="6263640" y="3063240"/>
            <a:ext cx="5349240" cy="2788920"/>
          </a:xfrm>
          <a:prstGeom prst="roundRect">
            <a:avLst>
              <a:gd name="adj" fmla="val 2951"/>
            </a:avLst>
          </a:prstGeom>
          <a:solidFill>
            <a:srgbClr val="EEF3F8"/>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62"/>
          <p:cNvSpPr/>
          <p:nvPr/>
        </p:nvSpPr>
        <p:spPr>
          <a:xfrm>
            <a:off x="6583680" y="329184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Where students slip</a:t>
            </a:r>
            <a:endParaRPr sz="1650" b="0" i="0" u="none" strike="noStrike" cap="none">
              <a:solidFill>
                <a:schemeClr val="dk1"/>
              </a:solidFill>
              <a:latin typeface="Calibri"/>
              <a:ea typeface="Calibri"/>
              <a:cs typeface="Calibri"/>
              <a:sym typeface="Calibri"/>
            </a:endParaRPr>
          </a:p>
        </p:txBody>
      </p:sp>
      <p:sp>
        <p:nvSpPr>
          <p:cNvPr id="1473" name="Google Shape;1473;p62"/>
          <p:cNvSpPr/>
          <p:nvPr/>
        </p:nvSpPr>
        <p:spPr>
          <a:xfrm>
            <a:off x="6583680" y="377647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Calling thematic analysis IPA</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Coding all cases together from the start</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Large heterogeneous samples</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Losing the interpretive, second order reading</a:t>
            </a:r>
            <a:endParaRPr sz="1400" b="0" i="0" u="none" strike="noStrike" cap="none">
              <a:solidFill>
                <a:schemeClr val="dk1"/>
              </a:solidFill>
              <a:latin typeface="Calibri"/>
              <a:ea typeface="Calibri"/>
              <a:cs typeface="Calibri"/>
              <a:sym typeface="Calibri"/>
            </a:endParaRPr>
          </a:p>
        </p:txBody>
      </p:sp>
      <p:sp>
        <p:nvSpPr>
          <p:cNvPr id="1474" name="Google Shape;1474;p62"/>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475" name="Google Shape;1475;p62"/>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59</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480"/>
        <p:cNvGrpSpPr/>
        <p:nvPr/>
      </p:nvGrpSpPr>
      <p:grpSpPr>
        <a:xfrm>
          <a:off x="0" y="0"/>
          <a:ext cx="0" cy="0"/>
          <a:chOff x="0" y="0"/>
          <a:chExt cx="0" cy="0"/>
        </a:xfrm>
      </p:grpSpPr>
      <p:sp>
        <p:nvSpPr>
          <p:cNvPr id="1481" name="Google Shape;1481;p63"/>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63"/>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LANGUAGE AS ACTION AND AS POWER</a:t>
            </a:r>
            <a:endParaRPr sz="1400" b="0" i="0" u="none" strike="noStrike" cap="none">
              <a:solidFill>
                <a:schemeClr val="dk1"/>
              </a:solidFill>
              <a:latin typeface="Calibri"/>
              <a:ea typeface="Calibri"/>
              <a:cs typeface="Calibri"/>
              <a:sym typeface="Calibri"/>
            </a:endParaRPr>
          </a:p>
        </p:txBody>
      </p:sp>
      <p:sp>
        <p:nvSpPr>
          <p:cNvPr id="1483" name="Google Shape;1483;p63"/>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Discourse analysis and critical discourse analysis</a:t>
            </a:r>
            <a:endParaRPr sz="3000" b="0" i="0" u="none" strike="noStrike" cap="none">
              <a:solidFill>
                <a:schemeClr val="dk1"/>
              </a:solidFill>
              <a:latin typeface="Calibri"/>
              <a:ea typeface="Calibri"/>
              <a:cs typeface="Calibri"/>
              <a:sym typeface="Calibri"/>
            </a:endParaRPr>
          </a:p>
        </p:txBody>
      </p:sp>
      <p:sp>
        <p:nvSpPr>
          <p:cNvPr id="1484" name="Google Shape;1484;p63"/>
          <p:cNvSpPr/>
          <p:nvPr/>
        </p:nvSpPr>
        <p:spPr>
          <a:xfrm>
            <a:off x="822960" y="1444752"/>
            <a:ext cx="10607040"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Both treat language as doing something in the world. Critical discourse analysis adds an explicit concern with power, ideology and social change.</a:t>
            </a:r>
            <a:endParaRPr sz="2100" b="0" i="0" u="none" strike="noStrike" cap="none">
              <a:solidFill>
                <a:schemeClr val="dk1"/>
              </a:solidFill>
              <a:latin typeface="Calibri"/>
              <a:ea typeface="Calibri"/>
              <a:cs typeface="Calibri"/>
              <a:sym typeface="Calibri"/>
            </a:endParaRPr>
          </a:p>
        </p:txBody>
      </p:sp>
      <p:sp>
        <p:nvSpPr>
          <p:cNvPr id="1485" name="Google Shape;1485;p63"/>
          <p:cNvSpPr/>
          <p:nvPr/>
        </p:nvSpPr>
        <p:spPr>
          <a:xfrm>
            <a:off x="640080" y="2286000"/>
            <a:ext cx="5349240" cy="3246120"/>
          </a:xfrm>
          <a:prstGeom prst="roundRect">
            <a:avLst>
              <a:gd name="adj" fmla="val 2535"/>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63"/>
          <p:cNvSpPr/>
          <p:nvPr/>
        </p:nvSpPr>
        <p:spPr>
          <a:xfrm>
            <a:off x="96012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Discourse analysis</a:t>
            </a:r>
            <a:endParaRPr sz="1800" b="0" i="0" u="none" strike="noStrike" cap="none">
              <a:solidFill>
                <a:schemeClr val="dk1"/>
              </a:solidFill>
              <a:latin typeface="Calibri"/>
              <a:ea typeface="Calibri"/>
              <a:cs typeface="Calibri"/>
              <a:sym typeface="Calibri"/>
            </a:endParaRPr>
          </a:p>
        </p:txBody>
      </p:sp>
      <p:sp>
        <p:nvSpPr>
          <p:cNvPr id="1487" name="Google Shape;1487;p63"/>
          <p:cNvSpPr/>
          <p:nvPr/>
        </p:nvSpPr>
        <p:spPr>
          <a:xfrm>
            <a:off x="960120" y="3017520"/>
            <a:ext cx="4709160" cy="23774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Language constructs versions of reality</a:t>
            </a:r>
            <a:endParaRPr sz="140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Interpretative repertoires and accounts</a:t>
            </a:r>
            <a:endParaRPr sz="140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How talk is built and what it accomplishes</a:t>
            </a:r>
            <a:endParaRPr sz="140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Discursive psychology, Potter and Wetherell</a:t>
            </a:r>
            <a:endParaRPr sz="1400" b="0" i="0" u="none" strike="noStrike" cap="none">
              <a:solidFill>
                <a:schemeClr val="dk1"/>
              </a:solidFill>
              <a:latin typeface="Calibri"/>
              <a:ea typeface="Calibri"/>
              <a:cs typeface="Calibri"/>
              <a:sym typeface="Calibri"/>
            </a:endParaRPr>
          </a:p>
        </p:txBody>
      </p:sp>
      <p:sp>
        <p:nvSpPr>
          <p:cNvPr id="1488" name="Google Shape;1488;p63"/>
          <p:cNvSpPr/>
          <p:nvPr/>
        </p:nvSpPr>
        <p:spPr>
          <a:xfrm>
            <a:off x="6263640" y="2286000"/>
            <a:ext cx="5349240" cy="3246120"/>
          </a:xfrm>
          <a:prstGeom prst="roundRect">
            <a:avLst>
              <a:gd name="adj" fmla="val 2535"/>
            </a:avLst>
          </a:prstGeom>
          <a:solidFill>
            <a:srgbClr val="9C5A3C"/>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63"/>
          <p:cNvSpPr/>
          <p:nvPr/>
        </p:nvSpPr>
        <p:spPr>
          <a:xfrm>
            <a:off x="658368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E3CE"/>
              </a:buClr>
              <a:buSzPts val="1800"/>
              <a:buFont typeface="Cambria"/>
              <a:buNone/>
            </a:pPr>
            <a:r>
              <a:rPr lang="en-US" sz="1800" b="1" i="0" u="none" strike="noStrike" cap="none">
                <a:solidFill>
                  <a:srgbClr val="FFE3CE"/>
                </a:solidFill>
                <a:latin typeface="Cambria"/>
                <a:ea typeface="Cambria"/>
                <a:cs typeface="Cambria"/>
                <a:sym typeface="Cambria"/>
              </a:rPr>
              <a:t>Critical discourse analysis</a:t>
            </a:r>
            <a:endParaRPr sz="1800" b="0" i="0" u="none" strike="noStrike" cap="none">
              <a:solidFill>
                <a:schemeClr val="dk1"/>
              </a:solidFill>
              <a:latin typeface="Calibri"/>
              <a:ea typeface="Calibri"/>
              <a:cs typeface="Calibri"/>
              <a:sym typeface="Calibri"/>
            </a:endParaRPr>
          </a:p>
        </p:txBody>
      </p:sp>
      <p:sp>
        <p:nvSpPr>
          <p:cNvPr id="1490" name="Google Shape;1490;p63"/>
          <p:cNvSpPr/>
          <p:nvPr/>
        </p:nvSpPr>
        <p:spPr>
          <a:xfrm>
            <a:off x="6583680" y="3017520"/>
            <a:ext cx="4709160" cy="23774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FBEAE0"/>
              </a:buClr>
              <a:buSzPts val="1400"/>
              <a:buFont typeface="Calibri"/>
              <a:buChar char="•"/>
            </a:pPr>
            <a:r>
              <a:rPr lang="en-US" sz="1400" b="0" i="0" u="none" strike="noStrike" cap="none">
                <a:solidFill>
                  <a:srgbClr val="FBEAE0"/>
                </a:solidFill>
                <a:latin typeface="Calibri"/>
                <a:ea typeface="Calibri"/>
                <a:cs typeface="Calibri"/>
                <a:sym typeface="Calibri"/>
              </a:rPr>
              <a:t>Fairclough's three dimensions: text, discursive practice, social practice</a:t>
            </a:r>
            <a:endParaRPr sz="140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FBEAE0"/>
              </a:buClr>
              <a:buSzPts val="1400"/>
              <a:buFont typeface="Calibri"/>
              <a:buChar char="•"/>
            </a:pPr>
            <a:r>
              <a:rPr lang="en-US" sz="1400" b="0" i="0" u="none" strike="noStrike" cap="none">
                <a:solidFill>
                  <a:srgbClr val="FBEAE0"/>
                </a:solidFill>
                <a:latin typeface="Calibri"/>
                <a:ea typeface="Calibri"/>
                <a:cs typeface="Calibri"/>
                <a:sym typeface="Calibri"/>
              </a:rPr>
              <a:t>van Dijk on discourse and cognition</a:t>
            </a:r>
            <a:endParaRPr sz="140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FBEAE0"/>
              </a:buClr>
              <a:buSzPts val="1400"/>
              <a:buFont typeface="Calibri"/>
              <a:buChar char="•"/>
            </a:pPr>
            <a:r>
              <a:rPr lang="en-US" sz="1400" b="0" i="0" u="none" strike="noStrike" cap="none">
                <a:solidFill>
                  <a:srgbClr val="FBEAE0"/>
                </a:solidFill>
                <a:latin typeface="Calibri"/>
                <a:ea typeface="Calibri"/>
                <a:cs typeface="Calibri"/>
                <a:sym typeface="Calibri"/>
              </a:rPr>
              <a:t>Wodak's discourse historical approach</a:t>
            </a:r>
            <a:endParaRPr sz="1400" b="0" i="0" u="none" strike="noStrike" cap="none">
              <a:solidFill>
                <a:schemeClr val="dk1"/>
              </a:solidFill>
              <a:latin typeface="Calibri"/>
              <a:ea typeface="Calibri"/>
              <a:cs typeface="Calibri"/>
              <a:sym typeface="Calibri"/>
            </a:endParaRPr>
          </a:p>
          <a:p>
            <a:pPr marL="203200" marR="0" lvl="0" indent="-203200" algn="l" rtl="0">
              <a:spcBef>
                <a:spcPts val="1000"/>
              </a:spcBef>
              <a:spcAft>
                <a:spcPts val="0"/>
              </a:spcAft>
              <a:buClr>
                <a:srgbClr val="FBEAE0"/>
              </a:buClr>
              <a:buSzPts val="1400"/>
              <a:buFont typeface="Calibri"/>
              <a:buChar char="•"/>
            </a:pPr>
            <a:r>
              <a:rPr lang="en-US" sz="1400" b="0" i="0" u="none" strike="noStrike" cap="none">
                <a:solidFill>
                  <a:srgbClr val="FBEAE0"/>
                </a:solidFill>
                <a:latin typeface="Calibri"/>
                <a:ea typeface="Calibri"/>
                <a:cs typeface="Calibri"/>
                <a:sym typeface="Calibri"/>
              </a:rPr>
              <a:t>Reads language for whose power it serves</a:t>
            </a:r>
            <a:endParaRPr sz="1400" b="0" i="0" u="none" strike="noStrike" cap="none">
              <a:solidFill>
                <a:schemeClr val="dk1"/>
              </a:solidFill>
              <a:latin typeface="Calibri"/>
              <a:ea typeface="Calibri"/>
              <a:cs typeface="Calibri"/>
              <a:sym typeface="Calibri"/>
            </a:endParaRPr>
          </a:p>
        </p:txBody>
      </p:sp>
      <p:sp>
        <p:nvSpPr>
          <p:cNvPr id="1491" name="Google Shape;1491;p63"/>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492" name="Google Shape;1492;p63"/>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60</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497"/>
        <p:cNvGrpSpPr/>
        <p:nvPr/>
      </p:nvGrpSpPr>
      <p:grpSpPr>
        <a:xfrm>
          <a:off x="0" y="0"/>
          <a:ext cx="0" cy="0"/>
          <a:chOff x="0" y="0"/>
          <a:chExt cx="0" cy="0"/>
        </a:xfrm>
      </p:grpSpPr>
      <p:sp>
        <p:nvSpPr>
          <p:cNvPr id="1498" name="Google Shape;1498;p64"/>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64"/>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THE FINE GRAIN OF TALK</a:t>
            </a:r>
            <a:endParaRPr sz="1400" b="0" i="0" u="none" strike="noStrike" cap="none">
              <a:solidFill>
                <a:schemeClr val="dk1"/>
              </a:solidFill>
              <a:latin typeface="Calibri"/>
              <a:ea typeface="Calibri"/>
              <a:cs typeface="Calibri"/>
              <a:sym typeface="Calibri"/>
            </a:endParaRPr>
          </a:p>
        </p:txBody>
      </p:sp>
      <p:sp>
        <p:nvSpPr>
          <p:cNvPr id="1500" name="Google Shape;1500;p64"/>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Conversation analysis</a:t>
            </a:r>
            <a:endParaRPr sz="3000" b="0" i="0" u="none" strike="noStrike" cap="none">
              <a:solidFill>
                <a:schemeClr val="dk1"/>
              </a:solidFill>
              <a:latin typeface="Calibri"/>
              <a:ea typeface="Calibri"/>
              <a:cs typeface="Calibri"/>
              <a:sym typeface="Calibri"/>
            </a:endParaRPr>
          </a:p>
        </p:txBody>
      </p:sp>
      <p:sp>
        <p:nvSpPr>
          <p:cNvPr id="1501" name="Google Shape;1501;p64"/>
          <p:cNvSpPr/>
          <p:nvPr/>
        </p:nvSpPr>
        <p:spPr>
          <a:xfrm>
            <a:off x="640080" y="1481328"/>
            <a:ext cx="10927080" cy="502920"/>
          </a:xfrm>
          <a:prstGeom prst="roundRect">
            <a:avLst>
              <a:gd name="adj" fmla="val 18182"/>
            </a:avLst>
          </a:prstGeom>
          <a:solidFill>
            <a:srgbClr val="FBF5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64"/>
          <p:cNvSpPr/>
          <p:nvPr/>
        </p:nvSpPr>
        <p:spPr>
          <a:xfrm>
            <a:off x="868680" y="1481328"/>
            <a:ext cx="10515600" cy="502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C5A3C"/>
              </a:buClr>
              <a:buSzPts val="1450"/>
              <a:buFont typeface="Calibri"/>
              <a:buNone/>
            </a:pPr>
            <a:r>
              <a:rPr lang="en-US" sz="1450" b="1" i="1" u="none" strike="noStrike" cap="none">
                <a:solidFill>
                  <a:srgbClr val="9C5A3C"/>
                </a:solidFill>
                <a:latin typeface="Calibri"/>
                <a:ea typeface="Calibri"/>
                <a:cs typeface="Calibri"/>
                <a:sym typeface="Calibri"/>
              </a:rPr>
              <a:t>Sacks, Schegloff and Jefferson. The study of talk in interaction, in fine detail.</a:t>
            </a:r>
            <a:endParaRPr sz="1450" b="0" i="0" u="none" strike="noStrike" cap="none">
              <a:solidFill>
                <a:schemeClr val="dk1"/>
              </a:solidFill>
              <a:latin typeface="Calibri"/>
              <a:ea typeface="Calibri"/>
              <a:cs typeface="Calibri"/>
              <a:sym typeface="Calibri"/>
            </a:endParaRPr>
          </a:p>
        </p:txBody>
      </p:sp>
      <p:sp>
        <p:nvSpPr>
          <p:cNvPr id="1503" name="Google Shape;1503;p64"/>
          <p:cNvSpPr/>
          <p:nvPr/>
        </p:nvSpPr>
        <p:spPr>
          <a:xfrm>
            <a:off x="822960" y="2148840"/>
            <a:ext cx="10607040" cy="86868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Conversation analysis works from recordings of naturally occurring talk, transcribed with Jefferson notation that captures pauses, overlap and emphasis. It is a rigorous programme with its own assumptions.</a:t>
            </a:r>
            <a:endParaRPr sz="2100" b="0" i="0" u="none" strike="noStrike" cap="none">
              <a:solidFill>
                <a:schemeClr val="dk1"/>
              </a:solidFill>
              <a:latin typeface="Calibri"/>
              <a:ea typeface="Calibri"/>
              <a:cs typeface="Calibri"/>
              <a:sym typeface="Calibri"/>
            </a:endParaRPr>
          </a:p>
        </p:txBody>
      </p:sp>
      <p:sp>
        <p:nvSpPr>
          <p:cNvPr id="1504" name="Google Shape;1504;p64"/>
          <p:cNvSpPr/>
          <p:nvPr/>
        </p:nvSpPr>
        <p:spPr>
          <a:xfrm>
            <a:off x="640080" y="3063240"/>
            <a:ext cx="5349240" cy="2788920"/>
          </a:xfrm>
          <a:prstGeom prst="roundRect">
            <a:avLst>
              <a:gd name="adj" fmla="val 2951"/>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64"/>
          <p:cNvSpPr/>
          <p:nvPr/>
        </p:nvSpPr>
        <p:spPr>
          <a:xfrm>
            <a:off x="960120" y="329184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50"/>
              <a:buFont typeface="Cambria"/>
              <a:buNone/>
            </a:pPr>
            <a:r>
              <a:rPr lang="en-US" sz="1650" b="1" i="0" u="none" strike="noStrike" cap="none">
                <a:solidFill>
                  <a:srgbClr val="16233D"/>
                </a:solidFill>
                <a:latin typeface="Cambria"/>
                <a:ea typeface="Cambria"/>
                <a:cs typeface="Cambria"/>
                <a:sym typeface="Cambria"/>
              </a:rPr>
              <a:t>Core machinery</a:t>
            </a:r>
            <a:endParaRPr sz="1650" b="0" i="0" u="none" strike="noStrike" cap="none">
              <a:solidFill>
                <a:schemeClr val="dk1"/>
              </a:solidFill>
              <a:latin typeface="Calibri"/>
              <a:ea typeface="Calibri"/>
              <a:cs typeface="Calibri"/>
              <a:sym typeface="Calibri"/>
            </a:endParaRPr>
          </a:p>
        </p:txBody>
      </p:sp>
      <p:sp>
        <p:nvSpPr>
          <p:cNvPr id="1506" name="Google Shape;1506;p64"/>
          <p:cNvSpPr/>
          <p:nvPr/>
        </p:nvSpPr>
        <p:spPr>
          <a:xfrm>
            <a:off x="960120" y="377647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Turn taking and its organisation</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Adjacency pairs, question and answer</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Repair, how trouble is fixed</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Sequence, how action builds turn by turn</a:t>
            </a:r>
            <a:endParaRPr sz="1400" b="0" i="0" u="none" strike="noStrike" cap="none">
              <a:solidFill>
                <a:schemeClr val="dk1"/>
              </a:solidFill>
              <a:latin typeface="Calibri"/>
              <a:ea typeface="Calibri"/>
              <a:cs typeface="Calibri"/>
              <a:sym typeface="Calibri"/>
            </a:endParaRPr>
          </a:p>
        </p:txBody>
      </p:sp>
      <p:sp>
        <p:nvSpPr>
          <p:cNvPr id="1507" name="Google Shape;1507;p64"/>
          <p:cNvSpPr/>
          <p:nvPr/>
        </p:nvSpPr>
        <p:spPr>
          <a:xfrm>
            <a:off x="6263640" y="3063240"/>
            <a:ext cx="5349240" cy="2788920"/>
          </a:xfrm>
          <a:prstGeom prst="roundRect">
            <a:avLst>
              <a:gd name="adj" fmla="val 2951"/>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64"/>
          <p:cNvSpPr/>
          <p:nvPr/>
        </p:nvSpPr>
        <p:spPr>
          <a:xfrm>
            <a:off x="6583680" y="329184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650"/>
              <a:buFont typeface="Cambria"/>
              <a:buNone/>
            </a:pPr>
            <a:r>
              <a:rPr lang="en-US" sz="1650" b="1" i="0" u="none" strike="noStrike" cap="none">
                <a:solidFill>
                  <a:srgbClr val="DBB868"/>
                </a:solidFill>
                <a:latin typeface="Cambria"/>
                <a:ea typeface="Cambria"/>
                <a:cs typeface="Cambria"/>
                <a:sym typeface="Cambria"/>
              </a:rPr>
              <a:t>Demands</a:t>
            </a:r>
            <a:endParaRPr sz="1650" b="0" i="0" u="none" strike="noStrike" cap="none">
              <a:solidFill>
                <a:schemeClr val="dk1"/>
              </a:solidFill>
              <a:latin typeface="Calibri"/>
              <a:ea typeface="Calibri"/>
              <a:cs typeface="Calibri"/>
              <a:sym typeface="Calibri"/>
            </a:endParaRPr>
          </a:p>
        </p:txBody>
      </p:sp>
      <p:sp>
        <p:nvSpPr>
          <p:cNvPr id="1509" name="Google Shape;1509;p64"/>
          <p:cNvSpPr/>
          <p:nvPr/>
        </p:nvSpPr>
        <p:spPr>
          <a:xfrm>
            <a:off x="6583680" y="3776472"/>
            <a:ext cx="4709160" cy="19202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Naturally occurring data, not interviews</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Detailed Jefferson style transcription</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Claims grounded in the participants' own orientation</a:t>
            </a:r>
            <a:endParaRPr sz="1400" b="0" i="0" u="none" strike="noStrike" cap="none">
              <a:solidFill>
                <a:schemeClr val="dk1"/>
              </a:solidFill>
              <a:latin typeface="Calibri"/>
              <a:ea typeface="Calibri"/>
              <a:cs typeface="Calibri"/>
              <a:sym typeface="Calibri"/>
            </a:endParaRPr>
          </a:p>
          <a:p>
            <a:pPr marL="203200" marR="0" lvl="0" indent="-203200" algn="l" rtl="0">
              <a:spcBef>
                <a:spcPts val="8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A real commitment, not a light dusting</a:t>
            </a:r>
            <a:endParaRPr sz="1400" b="0" i="0" u="none" strike="noStrike" cap="none">
              <a:solidFill>
                <a:schemeClr val="dk1"/>
              </a:solidFill>
              <a:latin typeface="Calibri"/>
              <a:ea typeface="Calibri"/>
              <a:cs typeface="Calibri"/>
              <a:sym typeface="Calibri"/>
            </a:endParaRPr>
          </a:p>
        </p:txBody>
      </p:sp>
      <p:sp>
        <p:nvSpPr>
          <p:cNvPr id="1510" name="Google Shape;1510;p64"/>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511" name="Google Shape;1511;p64"/>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61</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16"/>
        <p:cNvGrpSpPr/>
        <p:nvPr/>
      </p:nvGrpSpPr>
      <p:grpSpPr>
        <a:xfrm>
          <a:off x="0" y="0"/>
          <a:ext cx="0" cy="0"/>
          <a:chOff x="0" y="0"/>
          <a:chExt cx="0" cy="0"/>
        </a:xfrm>
      </p:grpSpPr>
      <p:sp>
        <p:nvSpPr>
          <p:cNvPr id="1517" name="Google Shape;1517;p65"/>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65"/>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TWO MORE ANALYTIC LOGICS</a:t>
            </a:r>
            <a:endParaRPr sz="1400" b="0" i="0" u="none" strike="noStrike" cap="none">
              <a:solidFill>
                <a:schemeClr val="dk1"/>
              </a:solidFill>
              <a:latin typeface="Calibri"/>
              <a:ea typeface="Calibri"/>
              <a:cs typeface="Calibri"/>
              <a:sym typeface="Calibri"/>
            </a:endParaRPr>
          </a:p>
        </p:txBody>
      </p:sp>
      <p:sp>
        <p:nvSpPr>
          <p:cNvPr id="1519" name="Google Shape;1519;p65"/>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Hermeneutic analysis and constant comparative analysis</a:t>
            </a:r>
            <a:endParaRPr sz="3000" b="0" i="0" u="none" strike="noStrike" cap="none">
              <a:solidFill>
                <a:schemeClr val="dk1"/>
              </a:solidFill>
              <a:latin typeface="Calibri"/>
              <a:ea typeface="Calibri"/>
              <a:cs typeface="Calibri"/>
              <a:sym typeface="Calibri"/>
            </a:endParaRPr>
          </a:p>
        </p:txBody>
      </p:sp>
      <p:sp>
        <p:nvSpPr>
          <p:cNvPr id="1520" name="Google Shape;1520;p65"/>
          <p:cNvSpPr/>
          <p:nvPr/>
        </p:nvSpPr>
        <p:spPr>
          <a:xfrm>
            <a:off x="822960" y="1444752"/>
            <a:ext cx="10607040" cy="77724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Two procedures you will meet again. One is a circle of interpretation, the other the comparison engine that powers grounded theory.</a:t>
            </a:r>
            <a:endParaRPr sz="2100" b="0" i="0" u="none" strike="noStrike" cap="none">
              <a:solidFill>
                <a:schemeClr val="dk1"/>
              </a:solidFill>
              <a:latin typeface="Calibri"/>
              <a:ea typeface="Calibri"/>
              <a:cs typeface="Calibri"/>
              <a:sym typeface="Calibri"/>
            </a:endParaRPr>
          </a:p>
        </p:txBody>
      </p:sp>
      <p:sp>
        <p:nvSpPr>
          <p:cNvPr id="1521" name="Google Shape;1521;p65"/>
          <p:cNvSpPr/>
          <p:nvPr/>
        </p:nvSpPr>
        <p:spPr>
          <a:xfrm>
            <a:off x="640080" y="2286000"/>
            <a:ext cx="5349240" cy="3246120"/>
          </a:xfrm>
          <a:prstGeom prst="roundRect">
            <a:avLst>
              <a:gd name="adj" fmla="val 2535"/>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65"/>
          <p:cNvSpPr/>
          <p:nvPr/>
        </p:nvSpPr>
        <p:spPr>
          <a:xfrm>
            <a:off x="96012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Hermeneutic analysis</a:t>
            </a:r>
            <a:endParaRPr sz="1800" b="0" i="0" u="none" strike="noStrike" cap="none">
              <a:solidFill>
                <a:schemeClr val="dk1"/>
              </a:solidFill>
              <a:latin typeface="Calibri"/>
              <a:ea typeface="Calibri"/>
              <a:cs typeface="Calibri"/>
              <a:sym typeface="Calibri"/>
            </a:endParaRPr>
          </a:p>
        </p:txBody>
      </p:sp>
      <p:sp>
        <p:nvSpPr>
          <p:cNvPr id="1523" name="Google Shape;1523;p65"/>
          <p:cNvSpPr/>
          <p:nvPr/>
        </p:nvSpPr>
        <p:spPr>
          <a:xfrm>
            <a:off x="960120" y="3017520"/>
            <a:ext cx="4709160" cy="23774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The hermeneutic circle, part and whole</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Understanding revised as you move between them</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Gadamer, fusion of horizons</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Your preunderstanding is part of the reading</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00"/>
              <a:buFont typeface="Calibri"/>
              <a:buChar char="•"/>
            </a:pPr>
            <a:r>
              <a:rPr lang="en-US" sz="1400" b="0" i="0" u="none" strike="noStrike" cap="none">
                <a:solidFill>
                  <a:srgbClr val="1E2A44"/>
                </a:solidFill>
                <a:latin typeface="Calibri"/>
                <a:ea typeface="Calibri"/>
                <a:cs typeface="Calibri"/>
                <a:sym typeface="Calibri"/>
              </a:rPr>
              <a:t>Central to interpretive phenomenology</a:t>
            </a:r>
            <a:endParaRPr sz="1400" b="0" i="0" u="none" strike="noStrike" cap="none">
              <a:solidFill>
                <a:schemeClr val="dk1"/>
              </a:solidFill>
              <a:latin typeface="Calibri"/>
              <a:ea typeface="Calibri"/>
              <a:cs typeface="Calibri"/>
              <a:sym typeface="Calibri"/>
            </a:endParaRPr>
          </a:p>
        </p:txBody>
      </p:sp>
      <p:sp>
        <p:nvSpPr>
          <p:cNvPr id="1524" name="Google Shape;1524;p65"/>
          <p:cNvSpPr/>
          <p:nvPr/>
        </p:nvSpPr>
        <p:spPr>
          <a:xfrm>
            <a:off x="6263640" y="2286000"/>
            <a:ext cx="5349240" cy="3246120"/>
          </a:xfrm>
          <a:prstGeom prst="roundRect">
            <a:avLst>
              <a:gd name="adj" fmla="val 2535"/>
            </a:avLst>
          </a:prstGeom>
          <a:solidFill>
            <a:srgbClr val="16233D"/>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65"/>
          <p:cNvSpPr/>
          <p:nvPr/>
        </p:nvSpPr>
        <p:spPr>
          <a:xfrm>
            <a:off x="6583680" y="2514600"/>
            <a:ext cx="470916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BB868"/>
              </a:buClr>
              <a:buSzPts val="1800"/>
              <a:buFont typeface="Cambria"/>
              <a:buNone/>
            </a:pPr>
            <a:r>
              <a:rPr lang="en-US" sz="1800" b="1" i="0" u="none" strike="noStrike" cap="none">
                <a:solidFill>
                  <a:srgbClr val="DBB868"/>
                </a:solidFill>
                <a:latin typeface="Cambria"/>
                <a:ea typeface="Cambria"/>
                <a:cs typeface="Cambria"/>
                <a:sym typeface="Cambria"/>
              </a:rPr>
              <a:t>Constant comparative analysis</a:t>
            </a:r>
            <a:endParaRPr sz="1800" b="0" i="0" u="none" strike="noStrike" cap="none">
              <a:solidFill>
                <a:schemeClr val="dk1"/>
              </a:solidFill>
              <a:latin typeface="Calibri"/>
              <a:ea typeface="Calibri"/>
              <a:cs typeface="Calibri"/>
              <a:sym typeface="Calibri"/>
            </a:endParaRPr>
          </a:p>
        </p:txBody>
      </p:sp>
      <p:sp>
        <p:nvSpPr>
          <p:cNvPr id="1526" name="Google Shape;1526;p65"/>
          <p:cNvSpPr/>
          <p:nvPr/>
        </p:nvSpPr>
        <p:spPr>
          <a:xfrm>
            <a:off x="6583680" y="3017520"/>
            <a:ext cx="4709160" cy="237744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The engine of grounded theory</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Compare data, codes and categories continuously</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Drives categories toward saturation</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Portable as a disciplined coding habit</a:t>
            </a:r>
            <a:endParaRPr sz="140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E6ECF6"/>
              </a:buClr>
              <a:buSzPts val="1400"/>
              <a:buFont typeface="Calibri"/>
              <a:buChar char="•"/>
            </a:pPr>
            <a:r>
              <a:rPr lang="en-US" sz="1400" b="0" i="0" u="none" strike="noStrike" cap="none">
                <a:solidFill>
                  <a:srgbClr val="E6ECF6"/>
                </a:solidFill>
                <a:latin typeface="Calibri"/>
                <a:ea typeface="Calibri"/>
                <a:cs typeface="Calibri"/>
                <a:sym typeface="Calibri"/>
              </a:rPr>
              <a:t>Keep the name honest if used outside grounded theory</a:t>
            </a:r>
            <a:endParaRPr sz="1400" b="0" i="0" u="none" strike="noStrike" cap="none">
              <a:solidFill>
                <a:schemeClr val="dk1"/>
              </a:solidFill>
              <a:latin typeface="Calibri"/>
              <a:ea typeface="Calibri"/>
              <a:cs typeface="Calibri"/>
              <a:sym typeface="Calibri"/>
            </a:endParaRPr>
          </a:p>
        </p:txBody>
      </p:sp>
      <p:sp>
        <p:nvSpPr>
          <p:cNvPr id="1527" name="Google Shape;1527;p65"/>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528" name="Google Shape;1528;p65"/>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62</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33"/>
        <p:cNvGrpSpPr/>
        <p:nvPr/>
      </p:nvGrpSpPr>
      <p:grpSpPr>
        <a:xfrm>
          <a:off x="0" y="0"/>
          <a:ext cx="0" cy="0"/>
          <a:chOff x="0" y="0"/>
          <a:chExt cx="0" cy="0"/>
        </a:xfrm>
      </p:grpSpPr>
      <p:sp>
        <p:nvSpPr>
          <p:cNvPr id="1534" name="Google Shape;1534;p66"/>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66"/>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THE TOOLKIT ON ONE PAGE</a:t>
            </a:r>
            <a:endParaRPr sz="1400" b="0" i="0" u="none" strike="noStrike" cap="none">
              <a:solidFill>
                <a:schemeClr val="dk1"/>
              </a:solidFill>
              <a:latin typeface="Calibri"/>
              <a:ea typeface="Calibri"/>
              <a:cs typeface="Calibri"/>
              <a:sym typeface="Calibri"/>
            </a:endParaRPr>
          </a:p>
        </p:txBody>
      </p:sp>
      <p:sp>
        <p:nvSpPr>
          <p:cNvPr id="1536" name="Google Shape;1536;p66"/>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Analysis methods compared</a:t>
            </a:r>
            <a:endParaRPr sz="3000" b="0" i="0" u="none" strike="noStrike" cap="none">
              <a:solidFill>
                <a:schemeClr val="dk1"/>
              </a:solidFill>
              <a:latin typeface="Calibri"/>
              <a:ea typeface="Calibri"/>
              <a:cs typeface="Calibri"/>
              <a:sym typeface="Calibri"/>
            </a:endParaRPr>
          </a:p>
        </p:txBody>
      </p:sp>
      <p:sp>
        <p:nvSpPr>
          <p:cNvPr id="1537" name="Google Shape;1537;p66"/>
          <p:cNvSpPr/>
          <p:nvPr/>
        </p:nvSpPr>
        <p:spPr>
          <a:xfrm>
            <a:off x="502920" y="1463040"/>
            <a:ext cx="292608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66"/>
          <p:cNvSpPr/>
          <p:nvPr/>
        </p:nvSpPr>
        <p:spPr>
          <a:xfrm>
            <a:off x="612648" y="1463040"/>
            <a:ext cx="27432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300"/>
              <a:buFont typeface="Calibri"/>
              <a:buNone/>
            </a:pPr>
            <a:r>
              <a:rPr lang="en-US" sz="1300" b="1" i="0" u="none" strike="noStrike" cap="none">
                <a:solidFill>
                  <a:srgbClr val="FFFFFF"/>
                </a:solidFill>
                <a:latin typeface="Calibri"/>
                <a:ea typeface="Calibri"/>
                <a:cs typeface="Calibri"/>
                <a:sym typeface="Calibri"/>
              </a:rPr>
              <a:t>Method</a:t>
            </a:r>
            <a:endParaRPr sz="1300" b="0" i="0" u="none" strike="noStrike" cap="none">
              <a:solidFill>
                <a:schemeClr val="dk1"/>
              </a:solidFill>
              <a:latin typeface="Calibri"/>
              <a:ea typeface="Calibri"/>
              <a:cs typeface="Calibri"/>
              <a:sym typeface="Calibri"/>
            </a:endParaRPr>
          </a:p>
        </p:txBody>
      </p:sp>
      <p:sp>
        <p:nvSpPr>
          <p:cNvPr id="1539" name="Google Shape;1539;p66"/>
          <p:cNvSpPr/>
          <p:nvPr/>
        </p:nvSpPr>
        <p:spPr>
          <a:xfrm>
            <a:off x="3429000" y="1463040"/>
            <a:ext cx="246888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66"/>
          <p:cNvSpPr/>
          <p:nvPr/>
        </p:nvSpPr>
        <p:spPr>
          <a:xfrm>
            <a:off x="3538728" y="1463040"/>
            <a:ext cx="22860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300"/>
              <a:buFont typeface="Calibri"/>
              <a:buNone/>
            </a:pPr>
            <a:r>
              <a:rPr lang="en-US" sz="1300" b="1" i="0" u="none" strike="noStrike" cap="none">
                <a:solidFill>
                  <a:srgbClr val="FFFFFF"/>
                </a:solidFill>
                <a:latin typeface="Calibri"/>
                <a:ea typeface="Calibri"/>
                <a:cs typeface="Calibri"/>
                <a:sym typeface="Calibri"/>
              </a:rPr>
              <a:t>Unit</a:t>
            </a:r>
            <a:endParaRPr sz="1300" b="0" i="0" u="none" strike="noStrike" cap="none">
              <a:solidFill>
                <a:schemeClr val="dk1"/>
              </a:solidFill>
              <a:latin typeface="Calibri"/>
              <a:ea typeface="Calibri"/>
              <a:cs typeface="Calibri"/>
              <a:sym typeface="Calibri"/>
            </a:endParaRPr>
          </a:p>
        </p:txBody>
      </p:sp>
      <p:sp>
        <p:nvSpPr>
          <p:cNvPr id="1541" name="Google Shape;1541;p66"/>
          <p:cNvSpPr/>
          <p:nvPr/>
        </p:nvSpPr>
        <p:spPr>
          <a:xfrm>
            <a:off x="5897880" y="1463040"/>
            <a:ext cx="260604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66"/>
          <p:cNvSpPr/>
          <p:nvPr/>
        </p:nvSpPr>
        <p:spPr>
          <a:xfrm>
            <a:off x="6007608" y="1463040"/>
            <a:ext cx="242316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300"/>
              <a:buFont typeface="Calibri"/>
              <a:buNone/>
            </a:pPr>
            <a:r>
              <a:rPr lang="en-US" sz="1300" b="1" i="0" u="none" strike="noStrike" cap="none">
                <a:solidFill>
                  <a:srgbClr val="FFFFFF"/>
                </a:solidFill>
                <a:latin typeface="Calibri"/>
                <a:ea typeface="Calibri"/>
                <a:cs typeface="Calibri"/>
                <a:sym typeface="Calibri"/>
              </a:rPr>
              <a:t>Logic</a:t>
            </a:r>
            <a:endParaRPr sz="1300" b="0" i="0" u="none" strike="noStrike" cap="none">
              <a:solidFill>
                <a:schemeClr val="dk1"/>
              </a:solidFill>
              <a:latin typeface="Calibri"/>
              <a:ea typeface="Calibri"/>
              <a:cs typeface="Calibri"/>
              <a:sym typeface="Calibri"/>
            </a:endParaRPr>
          </a:p>
        </p:txBody>
      </p:sp>
      <p:sp>
        <p:nvSpPr>
          <p:cNvPr id="1543" name="Google Shape;1543;p66"/>
          <p:cNvSpPr/>
          <p:nvPr/>
        </p:nvSpPr>
        <p:spPr>
          <a:xfrm>
            <a:off x="8503920" y="1463040"/>
            <a:ext cx="32004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66"/>
          <p:cNvSpPr/>
          <p:nvPr/>
        </p:nvSpPr>
        <p:spPr>
          <a:xfrm>
            <a:off x="8613648" y="1463040"/>
            <a:ext cx="301752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300"/>
              <a:buFont typeface="Calibri"/>
              <a:buNone/>
            </a:pPr>
            <a:r>
              <a:rPr lang="en-US" sz="1300" b="1" i="0" u="none" strike="noStrike" cap="none">
                <a:solidFill>
                  <a:srgbClr val="FFFFFF"/>
                </a:solidFill>
                <a:latin typeface="Calibri"/>
                <a:ea typeface="Calibri"/>
                <a:cs typeface="Calibri"/>
                <a:sym typeface="Calibri"/>
              </a:rPr>
              <a:t>Signature output</a:t>
            </a:r>
            <a:endParaRPr sz="1300" b="0" i="0" u="none" strike="noStrike" cap="none">
              <a:solidFill>
                <a:schemeClr val="dk1"/>
              </a:solidFill>
              <a:latin typeface="Calibri"/>
              <a:ea typeface="Calibri"/>
              <a:cs typeface="Calibri"/>
              <a:sym typeface="Calibri"/>
            </a:endParaRPr>
          </a:p>
        </p:txBody>
      </p:sp>
      <p:sp>
        <p:nvSpPr>
          <p:cNvPr id="1545" name="Google Shape;1545;p66"/>
          <p:cNvSpPr/>
          <p:nvPr/>
        </p:nvSpPr>
        <p:spPr>
          <a:xfrm>
            <a:off x="502920" y="1920240"/>
            <a:ext cx="29260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66"/>
          <p:cNvSpPr/>
          <p:nvPr/>
        </p:nvSpPr>
        <p:spPr>
          <a:xfrm>
            <a:off x="612648" y="1920240"/>
            <a:ext cx="27432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6233D"/>
              </a:buClr>
              <a:buSzPts val="1250"/>
              <a:buFont typeface="Calibri"/>
              <a:buNone/>
            </a:pPr>
            <a:r>
              <a:rPr lang="en-US" sz="1250" b="1" i="0" u="none" strike="noStrike" cap="none">
                <a:solidFill>
                  <a:srgbClr val="16233D"/>
                </a:solidFill>
                <a:latin typeface="Calibri"/>
                <a:ea typeface="Calibri"/>
                <a:cs typeface="Calibri"/>
                <a:sym typeface="Calibri"/>
              </a:rPr>
              <a:t>Thematic / reflexive TA</a:t>
            </a:r>
            <a:endParaRPr sz="1250" b="0" i="0" u="none" strike="noStrike" cap="none">
              <a:solidFill>
                <a:schemeClr val="dk1"/>
              </a:solidFill>
              <a:latin typeface="Calibri"/>
              <a:ea typeface="Calibri"/>
              <a:cs typeface="Calibri"/>
              <a:sym typeface="Calibri"/>
            </a:endParaRPr>
          </a:p>
        </p:txBody>
      </p:sp>
      <p:sp>
        <p:nvSpPr>
          <p:cNvPr id="1547" name="Google Shape;1547;p66"/>
          <p:cNvSpPr/>
          <p:nvPr/>
        </p:nvSpPr>
        <p:spPr>
          <a:xfrm>
            <a:off x="3429000" y="1920240"/>
            <a:ext cx="24688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66"/>
          <p:cNvSpPr/>
          <p:nvPr/>
        </p:nvSpPr>
        <p:spPr>
          <a:xfrm>
            <a:off x="3538728" y="1920240"/>
            <a:ext cx="22860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Patterns across data</a:t>
            </a:r>
            <a:endParaRPr sz="1180" b="0" i="0" u="none" strike="noStrike" cap="none">
              <a:solidFill>
                <a:schemeClr val="dk1"/>
              </a:solidFill>
              <a:latin typeface="Calibri"/>
              <a:ea typeface="Calibri"/>
              <a:cs typeface="Calibri"/>
              <a:sym typeface="Calibri"/>
            </a:endParaRPr>
          </a:p>
        </p:txBody>
      </p:sp>
      <p:sp>
        <p:nvSpPr>
          <p:cNvPr id="1549" name="Google Shape;1549;p66"/>
          <p:cNvSpPr/>
          <p:nvPr/>
        </p:nvSpPr>
        <p:spPr>
          <a:xfrm>
            <a:off x="5897880" y="1920240"/>
            <a:ext cx="260604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66"/>
          <p:cNvSpPr/>
          <p:nvPr/>
        </p:nvSpPr>
        <p:spPr>
          <a:xfrm>
            <a:off x="6007608" y="1920240"/>
            <a:ext cx="242316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Inductive or deductive</a:t>
            </a:r>
            <a:endParaRPr sz="1180" b="0" i="0" u="none" strike="noStrike" cap="none">
              <a:solidFill>
                <a:schemeClr val="dk1"/>
              </a:solidFill>
              <a:latin typeface="Calibri"/>
              <a:ea typeface="Calibri"/>
              <a:cs typeface="Calibri"/>
              <a:sym typeface="Calibri"/>
            </a:endParaRPr>
          </a:p>
        </p:txBody>
      </p:sp>
      <p:sp>
        <p:nvSpPr>
          <p:cNvPr id="1551" name="Google Shape;1551;p66"/>
          <p:cNvSpPr/>
          <p:nvPr/>
        </p:nvSpPr>
        <p:spPr>
          <a:xfrm>
            <a:off x="8503920" y="1920240"/>
            <a:ext cx="320040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66"/>
          <p:cNvSpPr/>
          <p:nvPr/>
        </p:nvSpPr>
        <p:spPr>
          <a:xfrm>
            <a:off x="8613648" y="1920240"/>
            <a:ext cx="301752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Themes with a central concept</a:t>
            </a:r>
            <a:endParaRPr sz="1180" b="0" i="0" u="none" strike="noStrike" cap="none">
              <a:solidFill>
                <a:schemeClr val="dk1"/>
              </a:solidFill>
              <a:latin typeface="Calibri"/>
              <a:ea typeface="Calibri"/>
              <a:cs typeface="Calibri"/>
              <a:sym typeface="Calibri"/>
            </a:endParaRPr>
          </a:p>
        </p:txBody>
      </p:sp>
      <p:sp>
        <p:nvSpPr>
          <p:cNvPr id="1553" name="Google Shape;1553;p66"/>
          <p:cNvSpPr/>
          <p:nvPr/>
        </p:nvSpPr>
        <p:spPr>
          <a:xfrm>
            <a:off x="502920" y="2368296"/>
            <a:ext cx="29260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66"/>
          <p:cNvSpPr/>
          <p:nvPr/>
        </p:nvSpPr>
        <p:spPr>
          <a:xfrm>
            <a:off x="612648" y="2368296"/>
            <a:ext cx="27432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6233D"/>
              </a:buClr>
              <a:buSzPts val="1250"/>
              <a:buFont typeface="Calibri"/>
              <a:buNone/>
            </a:pPr>
            <a:r>
              <a:rPr lang="en-US" sz="1250" b="1" i="0" u="none" strike="noStrike" cap="none">
                <a:solidFill>
                  <a:srgbClr val="16233D"/>
                </a:solidFill>
                <a:latin typeface="Calibri"/>
                <a:ea typeface="Calibri"/>
                <a:cs typeface="Calibri"/>
                <a:sym typeface="Calibri"/>
              </a:rPr>
              <a:t>Framework analysis</a:t>
            </a:r>
            <a:endParaRPr sz="1250" b="0" i="0" u="none" strike="noStrike" cap="none">
              <a:solidFill>
                <a:schemeClr val="dk1"/>
              </a:solidFill>
              <a:latin typeface="Calibri"/>
              <a:ea typeface="Calibri"/>
              <a:cs typeface="Calibri"/>
              <a:sym typeface="Calibri"/>
            </a:endParaRPr>
          </a:p>
        </p:txBody>
      </p:sp>
      <p:sp>
        <p:nvSpPr>
          <p:cNvPr id="1555" name="Google Shape;1555;p66"/>
          <p:cNvSpPr/>
          <p:nvPr/>
        </p:nvSpPr>
        <p:spPr>
          <a:xfrm>
            <a:off x="3429000" y="2368296"/>
            <a:ext cx="24688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66"/>
          <p:cNvSpPr/>
          <p:nvPr/>
        </p:nvSpPr>
        <p:spPr>
          <a:xfrm>
            <a:off x="3538728" y="2368296"/>
            <a:ext cx="22860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Cases by themes</a:t>
            </a:r>
            <a:endParaRPr sz="1180" b="0" i="0" u="none" strike="noStrike" cap="none">
              <a:solidFill>
                <a:schemeClr val="dk1"/>
              </a:solidFill>
              <a:latin typeface="Calibri"/>
              <a:ea typeface="Calibri"/>
              <a:cs typeface="Calibri"/>
              <a:sym typeface="Calibri"/>
            </a:endParaRPr>
          </a:p>
        </p:txBody>
      </p:sp>
      <p:sp>
        <p:nvSpPr>
          <p:cNvPr id="1557" name="Google Shape;1557;p66"/>
          <p:cNvSpPr/>
          <p:nvPr/>
        </p:nvSpPr>
        <p:spPr>
          <a:xfrm>
            <a:off x="5897880" y="2368296"/>
            <a:ext cx="260604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66"/>
          <p:cNvSpPr/>
          <p:nvPr/>
        </p:nvSpPr>
        <p:spPr>
          <a:xfrm>
            <a:off x="6007608" y="2368296"/>
            <a:ext cx="242316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Applied, often deductive</a:t>
            </a:r>
            <a:endParaRPr sz="1180" b="0" i="0" u="none" strike="noStrike" cap="none">
              <a:solidFill>
                <a:schemeClr val="dk1"/>
              </a:solidFill>
              <a:latin typeface="Calibri"/>
              <a:ea typeface="Calibri"/>
              <a:cs typeface="Calibri"/>
              <a:sym typeface="Calibri"/>
            </a:endParaRPr>
          </a:p>
        </p:txBody>
      </p:sp>
      <p:sp>
        <p:nvSpPr>
          <p:cNvPr id="1559" name="Google Shape;1559;p66"/>
          <p:cNvSpPr/>
          <p:nvPr/>
        </p:nvSpPr>
        <p:spPr>
          <a:xfrm>
            <a:off x="8503920" y="2368296"/>
            <a:ext cx="320040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66"/>
          <p:cNvSpPr/>
          <p:nvPr/>
        </p:nvSpPr>
        <p:spPr>
          <a:xfrm>
            <a:off x="8613648" y="2368296"/>
            <a:ext cx="301752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A charted matrix</a:t>
            </a:r>
            <a:endParaRPr sz="1180" b="0" i="0" u="none" strike="noStrike" cap="none">
              <a:solidFill>
                <a:schemeClr val="dk1"/>
              </a:solidFill>
              <a:latin typeface="Calibri"/>
              <a:ea typeface="Calibri"/>
              <a:cs typeface="Calibri"/>
              <a:sym typeface="Calibri"/>
            </a:endParaRPr>
          </a:p>
        </p:txBody>
      </p:sp>
      <p:sp>
        <p:nvSpPr>
          <p:cNvPr id="1561" name="Google Shape;1561;p66"/>
          <p:cNvSpPr/>
          <p:nvPr/>
        </p:nvSpPr>
        <p:spPr>
          <a:xfrm>
            <a:off x="502920" y="2816352"/>
            <a:ext cx="29260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66"/>
          <p:cNvSpPr/>
          <p:nvPr/>
        </p:nvSpPr>
        <p:spPr>
          <a:xfrm>
            <a:off x="612648" y="2816352"/>
            <a:ext cx="27432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6233D"/>
              </a:buClr>
              <a:buSzPts val="1250"/>
              <a:buFont typeface="Calibri"/>
              <a:buNone/>
            </a:pPr>
            <a:r>
              <a:rPr lang="en-US" sz="1250" b="1" i="0" u="none" strike="noStrike" cap="none">
                <a:solidFill>
                  <a:srgbClr val="16233D"/>
                </a:solidFill>
                <a:latin typeface="Calibri"/>
                <a:ea typeface="Calibri"/>
                <a:cs typeface="Calibri"/>
                <a:sym typeface="Calibri"/>
              </a:rPr>
              <a:t>Template analysis</a:t>
            </a:r>
            <a:endParaRPr sz="1250" b="0" i="0" u="none" strike="noStrike" cap="none">
              <a:solidFill>
                <a:schemeClr val="dk1"/>
              </a:solidFill>
              <a:latin typeface="Calibri"/>
              <a:ea typeface="Calibri"/>
              <a:cs typeface="Calibri"/>
              <a:sym typeface="Calibri"/>
            </a:endParaRPr>
          </a:p>
        </p:txBody>
      </p:sp>
      <p:sp>
        <p:nvSpPr>
          <p:cNvPr id="1563" name="Google Shape;1563;p66"/>
          <p:cNvSpPr/>
          <p:nvPr/>
        </p:nvSpPr>
        <p:spPr>
          <a:xfrm>
            <a:off x="3429000" y="2816352"/>
            <a:ext cx="24688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66"/>
          <p:cNvSpPr/>
          <p:nvPr/>
        </p:nvSpPr>
        <p:spPr>
          <a:xfrm>
            <a:off x="3538728" y="2816352"/>
            <a:ext cx="22860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Hierarchical codes</a:t>
            </a:r>
            <a:endParaRPr sz="1180" b="0" i="0" u="none" strike="noStrike" cap="none">
              <a:solidFill>
                <a:schemeClr val="dk1"/>
              </a:solidFill>
              <a:latin typeface="Calibri"/>
              <a:ea typeface="Calibri"/>
              <a:cs typeface="Calibri"/>
              <a:sym typeface="Calibri"/>
            </a:endParaRPr>
          </a:p>
        </p:txBody>
      </p:sp>
      <p:sp>
        <p:nvSpPr>
          <p:cNvPr id="1565" name="Google Shape;1565;p66"/>
          <p:cNvSpPr/>
          <p:nvPr/>
        </p:nvSpPr>
        <p:spPr>
          <a:xfrm>
            <a:off x="5897880" y="2816352"/>
            <a:ext cx="260604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66"/>
          <p:cNvSpPr/>
          <p:nvPr/>
        </p:nvSpPr>
        <p:spPr>
          <a:xfrm>
            <a:off x="6007608" y="2816352"/>
            <a:ext cx="242316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A priori plus emergent</a:t>
            </a:r>
            <a:endParaRPr sz="1180" b="0" i="0" u="none" strike="noStrike" cap="none">
              <a:solidFill>
                <a:schemeClr val="dk1"/>
              </a:solidFill>
              <a:latin typeface="Calibri"/>
              <a:ea typeface="Calibri"/>
              <a:cs typeface="Calibri"/>
              <a:sym typeface="Calibri"/>
            </a:endParaRPr>
          </a:p>
        </p:txBody>
      </p:sp>
      <p:sp>
        <p:nvSpPr>
          <p:cNvPr id="1567" name="Google Shape;1567;p66"/>
          <p:cNvSpPr/>
          <p:nvPr/>
        </p:nvSpPr>
        <p:spPr>
          <a:xfrm>
            <a:off x="8503920" y="2816352"/>
            <a:ext cx="320040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66"/>
          <p:cNvSpPr/>
          <p:nvPr/>
        </p:nvSpPr>
        <p:spPr>
          <a:xfrm>
            <a:off x="8613648" y="2816352"/>
            <a:ext cx="301752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A revised coding template</a:t>
            </a:r>
            <a:endParaRPr sz="1180" b="0" i="0" u="none" strike="noStrike" cap="none">
              <a:solidFill>
                <a:schemeClr val="dk1"/>
              </a:solidFill>
              <a:latin typeface="Calibri"/>
              <a:ea typeface="Calibri"/>
              <a:cs typeface="Calibri"/>
              <a:sym typeface="Calibri"/>
            </a:endParaRPr>
          </a:p>
        </p:txBody>
      </p:sp>
      <p:sp>
        <p:nvSpPr>
          <p:cNvPr id="1569" name="Google Shape;1569;p66"/>
          <p:cNvSpPr/>
          <p:nvPr/>
        </p:nvSpPr>
        <p:spPr>
          <a:xfrm>
            <a:off x="502920" y="3264408"/>
            <a:ext cx="29260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66"/>
          <p:cNvSpPr/>
          <p:nvPr/>
        </p:nvSpPr>
        <p:spPr>
          <a:xfrm>
            <a:off x="612648" y="3264408"/>
            <a:ext cx="27432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6233D"/>
              </a:buClr>
              <a:buSzPts val="1250"/>
              <a:buFont typeface="Calibri"/>
              <a:buNone/>
            </a:pPr>
            <a:r>
              <a:rPr lang="en-US" sz="1250" b="1" i="0" u="none" strike="noStrike" cap="none">
                <a:solidFill>
                  <a:srgbClr val="16233D"/>
                </a:solidFill>
                <a:latin typeface="Calibri"/>
                <a:ea typeface="Calibri"/>
                <a:cs typeface="Calibri"/>
                <a:sym typeface="Calibri"/>
              </a:rPr>
              <a:t>Content / QCA</a:t>
            </a:r>
            <a:endParaRPr sz="1250" b="0" i="0" u="none" strike="noStrike" cap="none">
              <a:solidFill>
                <a:schemeClr val="dk1"/>
              </a:solidFill>
              <a:latin typeface="Calibri"/>
              <a:ea typeface="Calibri"/>
              <a:cs typeface="Calibri"/>
              <a:sym typeface="Calibri"/>
            </a:endParaRPr>
          </a:p>
        </p:txBody>
      </p:sp>
      <p:sp>
        <p:nvSpPr>
          <p:cNvPr id="1571" name="Google Shape;1571;p66"/>
          <p:cNvSpPr/>
          <p:nvPr/>
        </p:nvSpPr>
        <p:spPr>
          <a:xfrm>
            <a:off x="3429000" y="3264408"/>
            <a:ext cx="24688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66"/>
          <p:cNvSpPr/>
          <p:nvPr/>
        </p:nvSpPr>
        <p:spPr>
          <a:xfrm>
            <a:off x="3538728" y="3264408"/>
            <a:ext cx="22860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Categories of content</a:t>
            </a:r>
            <a:endParaRPr sz="1180" b="0" i="0" u="none" strike="noStrike" cap="none">
              <a:solidFill>
                <a:schemeClr val="dk1"/>
              </a:solidFill>
              <a:latin typeface="Calibri"/>
              <a:ea typeface="Calibri"/>
              <a:cs typeface="Calibri"/>
              <a:sym typeface="Calibri"/>
            </a:endParaRPr>
          </a:p>
        </p:txBody>
      </p:sp>
      <p:sp>
        <p:nvSpPr>
          <p:cNvPr id="1573" name="Google Shape;1573;p66"/>
          <p:cNvSpPr/>
          <p:nvPr/>
        </p:nvSpPr>
        <p:spPr>
          <a:xfrm>
            <a:off x="5897880" y="3264408"/>
            <a:ext cx="260604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66"/>
          <p:cNvSpPr/>
          <p:nvPr/>
        </p:nvSpPr>
        <p:spPr>
          <a:xfrm>
            <a:off x="6007608" y="3264408"/>
            <a:ext cx="242316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Counting to interpreting</a:t>
            </a:r>
            <a:endParaRPr sz="1180" b="0" i="0" u="none" strike="noStrike" cap="none">
              <a:solidFill>
                <a:schemeClr val="dk1"/>
              </a:solidFill>
              <a:latin typeface="Calibri"/>
              <a:ea typeface="Calibri"/>
              <a:cs typeface="Calibri"/>
              <a:sym typeface="Calibri"/>
            </a:endParaRPr>
          </a:p>
        </p:txBody>
      </p:sp>
      <p:sp>
        <p:nvSpPr>
          <p:cNvPr id="1575" name="Google Shape;1575;p66"/>
          <p:cNvSpPr/>
          <p:nvPr/>
        </p:nvSpPr>
        <p:spPr>
          <a:xfrm>
            <a:off x="8503920" y="3264408"/>
            <a:ext cx="320040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66"/>
          <p:cNvSpPr/>
          <p:nvPr/>
        </p:nvSpPr>
        <p:spPr>
          <a:xfrm>
            <a:off x="8613648" y="3264408"/>
            <a:ext cx="301752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Categorised, sometimes counted</a:t>
            </a:r>
            <a:endParaRPr sz="1180" b="0" i="0" u="none" strike="noStrike" cap="none">
              <a:solidFill>
                <a:schemeClr val="dk1"/>
              </a:solidFill>
              <a:latin typeface="Calibri"/>
              <a:ea typeface="Calibri"/>
              <a:cs typeface="Calibri"/>
              <a:sym typeface="Calibri"/>
            </a:endParaRPr>
          </a:p>
        </p:txBody>
      </p:sp>
      <p:sp>
        <p:nvSpPr>
          <p:cNvPr id="1577" name="Google Shape;1577;p66"/>
          <p:cNvSpPr/>
          <p:nvPr/>
        </p:nvSpPr>
        <p:spPr>
          <a:xfrm>
            <a:off x="502920" y="3712464"/>
            <a:ext cx="29260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66"/>
          <p:cNvSpPr/>
          <p:nvPr/>
        </p:nvSpPr>
        <p:spPr>
          <a:xfrm>
            <a:off x="612648" y="3712464"/>
            <a:ext cx="27432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6233D"/>
              </a:buClr>
              <a:buSzPts val="1250"/>
              <a:buFont typeface="Calibri"/>
              <a:buNone/>
            </a:pPr>
            <a:r>
              <a:rPr lang="en-US" sz="1250" b="1" i="0" u="none" strike="noStrike" cap="none">
                <a:solidFill>
                  <a:srgbClr val="16233D"/>
                </a:solidFill>
                <a:latin typeface="Calibri"/>
                <a:ea typeface="Calibri"/>
                <a:cs typeface="Calibri"/>
                <a:sym typeface="Calibri"/>
              </a:rPr>
              <a:t>Grounded theory coding</a:t>
            </a:r>
            <a:endParaRPr sz="1250" b="0" i="0" u="none" strike="noStrike" cap="none">
              <a:solidFill>
                <a:schemeClr val="dk1"/>
              </a:solidFill>
              <a:latin typeface="Calibri"/>
              <a:ea typeface="Calibri"/>
              <a:cs typeface="Calibri"/>
              <a:sym typeface="Calibri"/>
            </a:endParaRPr>
          </a:p>
        </p:txBody>
      </p:sp>
      <p:sp>
        <p:nvSpPr>
          <p:cNvPr id="1579" name="Google Shape;1579;p66"/>
          <p:cNvSpPr/>
          <p:nvPr/>
        </p:nvSpPr>
        <p:spPr>
          <a:xfrm>
            <a:off x="3429000" y="3712464"/>
            <a:ext cx="24688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66"/>
          <p:cNvSpPr/>
          <p:nvPr/>
        </p:nvSpPr>
        <p:spPr>
          <a:xfrm>
            <a:off x="3538728" y="3712464"/>
            <a:ext cx="22860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Incidents and actions</a:t>
            </a:r>
            <a:endParaRPr sz="1180" b="0" i="0" u="none" strike="noStrike" cap="none">
              <a:solidFill>
                <a:schemeClr val="dk1"/>
              </a:solidFill>
              <a:latin typeface="Calibri"/>
              <a:ea typeface="Calibri"/>
              <a:cs typeface="Calibri"/>
              <a:sym typeface="Calibri"/>
            </a:endParaRPr>
          </a:p>
        </p:txBody>
      </p:sp>
      <p:sp>
        <p:nvSpPr>
          <p:cNvPr id="1581" name="Google Shape;1581;p66"/>
          <p:cNvSpPr/>
          <p:nvPr/>
        </p:nvSpPr>
        <p:spPr>
          <a:xfrm>
            <a:off x="5897880" y="3712464"/>
            <a:ext cx="260604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66"/>
          <p:cNvSpPr/>
          <p:nvPr/>
        </p:nvSpPr>
        <p:spPr>
          <a:xfrm>
            <a:off x="6007608" y="3712464"/>
            <a:ext cx="242316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Inductive, comparative</a:t>
            </a:r>
            <a:endParaRPr sz="1180" b="0" i="0" u="none" strike="noStrike" cap="none">
              <a:solidFill>
                <a:schemeClr val="dk1"/>
              </a:solidFill>
              <a:latin typeface="Calibri"/>
              <a:ea typeface="Calibri"/>
              <a:cs typeface="Calibri"/>
              <a:sym typeface="Calibri"/>
            </a:endParaRPr>
          </a:p>
        </p:txBody>
      </p:sp>
      <p:sp>
        <p:nvSpPr>
          <p:cNvPr id="1583" name="Google Shape;1583;p66"/>
          <p:cNvSpPr/>
          <p:nvPr/>
        </p:nvSpPr>
        <p:spPr>
          <a:xfrm>
            <a:off x="8503920" y="3712464"/>
            <a:ext cx="320040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66"/>
          <p:cNvSpPr/>
          <p:nvPr/>
        </p:nvSpPr>
        <p:spPr>
          <a:xfrm>
            <a:off x="8613648" y="3712464"/>
            <a:ext cx="301752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Codes building to theory</a:t>
            </a:r>
            <a:endParaRPr sz="1180" b="0" i="0" u="none" strike="noStrike" cap="none">
              <a:solidFill>
                <a:schemeClr val="dk1"/>
              </a:solidFill>
              <a:latin typeface="Calibri"/>
              <a:ea typeface="Calibri"/>
              <a:cs typeface="Calibri"/>
              <a:sym typeface="Calibri"/>
            </a:endParaRPr>
          </a:p>
        </p:txBody>
      </p:sp>
      <p:sp>
        <p:nvSpPr>
          <p:cNvPr id="1585" name="Google Shape;1585;p66"/>
          <p:cNvSpPr/>
          <p:nvPr/>
        </p:nvSpPr>
        <p:spPr>
          <a:xfrm>
            <a:off x="502920" y="4160520"/>
            <a:ext cx="29260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66"/>
          <p:cNvSpPr/>
          <p:nvPr/>
        </p:nvSpPr>
        <p:spPr>
          <a:xfrm>
            <a:off x="612648" y="4160520"/>
            <a:ext cx="27432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6233D"/>
              </a:buClr>
              <a:buSzPts val="1250"/>
              <a:buFont typeface="Calibri"/>
              <a:buNone/>
            </a:pPr>
            <a:r>
              <a:rPr lang="en-US" sz="1250" b="1" i="0" u="none" strike="noStrike" cap="none">
                <a:solidFill>
                  <a:srgbClr val="16233D"/>
                </a:solidFill>
                <a:latin typeface="Calibri"/>
                <a:ea typeface="Calibri"/>
                <a:cs typeface="Calibri"/>
                <a:sym typeface="Calibri"/>
              </a:rPr>
              <a:t>Narrative analysis</a:t>
            </a:r>
            <a:endParaRPr sz="1250" b="0" i="0" u="none" strike="noStrike" cap="none">
              <a:solidFill>
                <a:schemeClr val="dk1"/>
              </a:solidFill>
              <a:latin typeface="Calibri"/>
              <a:ea typeface="Calibri"/>
              <a:cs typeface="Calibri"/>
              <a:sym typeface="Calibri"/>
            </a:endParaRPr>
          </a:p>
        </p:txBody>
      </p:sp>
      <p:sp>
        <p:nvSpPr>
          <p:cNvPr id="1587" name="Google Shape;1587;p66"/>
          <p:cNvSpPr/>
          <p:nvPr/>
        </p:nvSpPr>
        <p:spPr>
          <a:xfrm>
            <a:off x="3429000" y="4160520"/>
            <a:ext cx="24688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66"/>
          <p:cNvSpPr/>
          <p:nvPr/>
        </p:nvSpPr>
        <p:spPr>
          <a:xfrm>
            <a:off x="3538728" y="4160520"/>
            <a:ext cx="22860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Whole stories</a:t>
            </a:r>
            <a:endParaRPr sz="1180" b="0" i="0" u="none" strike="noStrike" cap="none">
              <a:solidFill>
                <a:schemeClr val="dk1"/>
              </a:solidFill>
              <a:latin typeface="Calibri"/>
              <a:ea typeface="Calibri"/>
              <a:cs typeface="Calibri"/>
              <a:sym typeface="Calibri"/>
            </a:endParaRPr>
          </a:p>
        </p:txBody>
      </p:sp>
      <p:sp>
        <p:nvSpPr>
          <p:cNvPr id="1589" name="Google Shape;1589;p66"/>
          <p:cNvSpPr/>
          <p:nvPr/>
        </p:nvSpPr>
        <p:spPr>
          <a:xfrm>
            <a:off x="5897880" y="4160520"/>
            <a:ext cx="260604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66"/>
          <p:cNvSpPr/>
          <p:nvPr/>
        </p:nvSpPr>
        <p:spPr>
          <a:xfrm>
            <a:off x="6007608" y="4160520"/>
            <a:ext cx="242316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Interpretive</a:t>
            </a:r>
            <a:endParaRPr sz="1180" b="0" i="0" u="none" strike="noStrike" cap="none">
              <a:solidFill>
                <a:schemeClr val="dk1"/>
              </a:solidFill>
              <a:latin typeface="Calibri"/>
              <a:ea typeface="Calibri"/>
              <a:cs typeface="Calibri"/>
              <a:sym typeface="Calibri"/>
            </a:endParaRPr>
          </a:p>
        </p:txBody>
      </p:sp>
      <p:sp>
        <p:nvSpPr>
          <p:cNvPr id="1591" name="Google Shape;1591;p66"/>
          <p:cNvSpPr/>
          <p:nvPr/>
        </p:nvSpPr>
        <p:spPr>
          <a:xfrm>
            <a:off x="8503920" y="4160520"/>
            <a:ext cx="320040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66"/>
          <p:cNvSpPr/>
          <p:nvPr/>
        </p:nvSpPr>
        <p:spPr>
          <a:xfrm>
            <a:off x="8613648" y="4160520"/>
            <a:ext cx="301752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How and what is told</a:t>
            </a:r>
            <a:endParaRPr sz="1180" b="0" i="0" u="none" strike="noStrike" cap="none">
              <a:solidFill>
                <a:schemeClr val="dk1"/>
              </a:solidFill>
              <a:latin typeface="Calibri"/>
              <a:ea typeface="Calibri"/>
              <a:cs typeface="Calibri"/>
              <a:sym typeface="Calibri"/>
            </a:endParaRPr>
          </a:p>
        </p:txBody>
      </p:sp>
      <p:sp>
        <p:nvSpPr>
          <p:cNvPr id="1593" name="Google Shape;1593;p66"/>
          <p:cNvSpPr/>
          <p:nvPr/>
        </p:nvSpPr>
        <p:spPr>
          <a:xfrm>
            <a:off x="502920" y="4608576"/>
            <a:ext cx="29260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66"/>
          <p:cNvSpPr/>
          <p:nvPr/>
        </p:nvSpPr>
        <p:spPr>
          <a:xfrm>
            <a:off x="612648" y="4608576"/>
            <a:ext cx="27432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6233D"/>
              </a:buClr>
              <a:buSzPts val="1250"/>
              <a:buFont typeface="Calibri"/>
              <a:buNone/>
            </a:pPr>
            <a:r>
              <a:rPr lang="en-US" sz="1250" b="1" i="0" u="none" strike="noStrike" cap="none">
                <a:solidFill>
                  <a:srgbClr val="16233D"/>
                </a:solidFill>
                <a:latin typeface="Calibri"/>
                <a:ea typeface="Calibri"/>
                <a:cs typeface="Calibri"/>
                <a:sym typeface="Calibri"/>
              </a:rPr>
              <a:t>IPA analysis</a:t>
            </a:r>
            <a:endParaRPr sz="1250" b="0" i="0" u="none" strike="noStrike" cap="none">
              <a:solidFill>
                <a:schemeClr val="dk1"/>
              </a:solidFill>
              <a:latin typeface="Calibri"/>
              <a:ea typeface="Calibri"/>
              <a:cs typeface="Calibri"/>
              <a:sym typeface="Calibri"/>
            </a:endParaRPr>
          </a:p>
        </p:txBody>
      </p:sp>
      <p:sp>
        <p:nvSpPr>
          <p:cNvPr id="1595" name="Google Shape;1595;p66"/>
          <p:cNvSpPr/>
          <p:nvPr/>
        </p:nvSpPr>
        <p:spPr>
          <a:xfrm>
            <a:off x="3429000" y="4608576"/>
            <a:ext cx="24688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66"/>
          <p:cNvSpPr/>
          <p:nvPr/>
        </p:nvSpPr>
        <p:spPr>
          <a:xfrm>
            <a:off x="3538728" y="4608576"/>
            <a:ext cx="22860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Single cases first</a:t>
            </a:r>
            <a:endParaRPr sz="1180" b="0" i="0" u="none" strike="noStrike" cap="none">
              <a:solidFill>
                <a:schemeClr val="dk1"/>
              </a:solidFill>
              <a:latin typeface="Calibri"/>
              <a:ea typeface="Calibri"/>
              <a:cs typeface="Calibri"/>
              <a:sym typeface="Calibri"/>
            </a:endParaRPr>
          </a:p>
        </p:txBody>
      </p:sp>
      <p:sp>
        <p:nvSpPr>
          <p:cNvPr id="1597" name="Google Shape;1597;p66"/>
          <p:cNvSpPr/>
          <p:nvPr/>
        </p:nvSpPr>
        <p:spPr>
          <a:xfrm>
            <a:off x="5897880" y="4608576"/>
            <a:ext cx="260604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66"/>
          <p:cNvSpPr/>
          <p:nvPr/>
        </p:nvSpPr>
        <p:spPr>
          <a:xfrm>
            <a:off x="6007608" y="4608576"/>
            <a:ext cx="242316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Idiographic, interpretive</a:t>
            </a:r>
            <a:endParaRPr sz="1180" b="0" i="0" u="none" strike="noStrike" cap="none">
              <a:solidFill>
                <a:schemeClr val="dk1"/>
              </a:solidFill>
              <a:latin typeface="Calibri"/>
              <a:ea typeface="Calibri"/>
              <a:cs typeface="Calibri"/>
              <a:sym typeface="Calibri"/>
            </a:endParaRPr>
          </a:p>
        </p:txBody>
      </p:sp>
      <p:sp>
        <p:nvSpPr>
          <p:cNvPr id="1599" name="Google Shape;1599;p66"/>
          <p:cNvSpPr/>
          <p:nvPr/>
        </p:nvSpPr>
        <p:spPr>
          <a:xfrm>
            <a:off x="8503920" y="4608576"/>
            <a:ext cx="320040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66"/>
          <p:cNvSpPr/>
          <p:nvPr/>
        </p:nvSpPr>
        <p:spPr>
          <a:xfrm>
            <a:off x="8613648" y="4608576"/>
            <a:ext cx="301752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PETs and GETs</a:t>
            </a:r>
            <a:endParaRPr sz="1180" b="0" i="0" u="none" strike="noStrike" cap="none">
              <a:solidFill>
                <a:schemeClr val="dk1"/>
              </a:solidFill>
              <a:latin typeface="Calibri"/>
              <a:ea typeface="Calibri"/>
              <a:cs typeface="Calibri"/>
              <a:sym typeface="Calibri"/>
            </a:endParaRPr>
          </a:p>
        </p:txBody>
      </p:sp>
      <p:sp>
        <p:nvSpPr>
          <p:cNvPr id="1601" name="Google Shape;1601;p66"/>
          <p:cNvSpPr/>
          <p:nvPr/>
        </p:nvSpPr>
        <p:spPr>
          <a:xfrm>
            <a:off x="502920" y="5056632"/>
            <a:ext cx="29260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66"/>
          <p:cNvSpPr/>
          <p:nvPr/>
        </p:nvSpPr>
        <p:spPr>
          <a:xfrm>
            <a:off x="612648" y="5056632"/>
            <a:ext cx="27432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6233D"/>
              </a:buClr>
              <a:buSzPts val="1250"/>
              <a:buFont typeface="Calibri"/>
              <a:buNone/>
            </a:pPr>
            <a:r>
              <a:rPr lang="en-US" sz="1250" b="1" i="0" u="none" strike="noStrike" cap="none">
                <a:solidFill>
                  <a:srgbClr val="16233D"/>
                </a:solidFill>
                <a:latin typeface="Calibri"/>
                <a:ea typeface="Calibri"/>
                <a:cs typeface="Calibri"/>
                <a:sym typeface="Calibri"/>
              </a:rPr>
              <a:t>Discourse / CDA</a:t>
            </a:r>
            <a:endParaRPr sz="1250" b="0" i="0" u="none" strike="noStrike" cap="none">
              <a:solidFill>
                <a:schemeClr val="dk1"/>
              </a:solidFill>
              <a:latin typeface="Calibri"/>
              <a:ea typeface="Calibri"/>
              <a:cs typeface="Calibri"/>
              <a:sym typeface="Calibri"/>
            </a:endParaRPr>
          </a:p>
        </p:txBody>
      </p:sp>
      <p:sp>
        <p:nvSpPr>
          <p:cNvPr id="1603" name="Google Shape;1603;p66"/>
          <p:cNvSpPr/>
          <p:nvPr/>
        </p:nvSpPr>
        <p:spPr>
          <a:xfrm>
            <a:off x="3429000" y="5056632"/>
            <a:ext cx="24688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66"/>
          <p:cNvSpPr/>
          <p:nvPr/>
        </p:nvSpPr>
        <p:spPr>
          <a:xfrm>
            <a:off x="3538728" y="5056632"/>
            <a:ext cx="22860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Talk and text</a:t>
            </a:r>
            <a:endParaRPr sz="1180" b="0" i="0" u="none" strike="noStrike" cap="none">
              <a:solidFill>
                <a:schemeClr val="dk1"/>
              </a:solidFill>
              <a:latin typeface="Calibri"/>
              <a:ea typeface="Calibri"/>
              <a:cs typeface="Calibri"/>
              <a:sym typeface="Calibri"/>
            </a:endParaRPr>
          </a:p>
        </p:txBody>
      </p:sp>
      <p:sp>
        <p:nvSpPr>
          <p:cNvPr id="1605" name="Google Shape;1605;p66"/>
          <p:cNvSpPr/>
          <p:nvPr/>
        </p:nvSpPr>
        <p:spPr>
          <a:xfrm>
            <a:off x="5897880" y="5056632"/>
            <a:ext cx="260604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66"/>
          <p:cNvSpPr/>
          <p:nvPr/>
        </p:nvSpPr>
        <p:spPr>
          <a:xfrm>
            <a:off x="6007608" y="5056632"/>
            <a:ext cx="242316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Constructionist, critical</a:t>
            </a:r>
            <a:endParaRPr sz="1180" b="0" i="0" u="none" strike="noStrike" cap="none">
              <a:solidFill>
                <a:schemeClr val="dk1"/>
              </a:solidFill>
              <a:latin typeface="Calibri"/>
              <a:ea typeface="Calibri"/>
              <a:cs typeface="Calibri"/>
              <a:sym typeface="Calibri"/>
            </a:endParaRPr>
          </a:p>
        </p:txBody>
      </p:sp>
      <p:sp>
        <p:nvSpPr>
          <p:cNvPr id="1607" name="Google Shape;1607;p66"/>
          <p:cNvSpPr/>
          <p:nvPr/>
        </p:nvSpPr>
        <p:spPr>
          <a:xfrm>
            <a:off x="8503920" y="5056632"/>
            <a:ext cx="320040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66"/>
          <p:cNvSpPr/>
          <p:nvPr/>
        </p:nvSpPr>
        <p:spPr>
          <a:xfrm>
            <a:off x="8613648" y="5056632"/>
            <a:ext cx="301752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What language does</a:t>
            </a:r>
            <a:endParaRPr sz="1180" b="0" i="0" u="none" strike="noStrike" cap="none">
              <a:solidFill>
                <a:schemeClr val="dk1"/>
              </a:solidFill>
              <a:latin typeface="Calibri"/>
              <a:ea typeface="Calibri"/>
              <a:cs typeface="Calibri"/>
              <a:sym typeface="Calibri"/>
            </a:endParaRPr>
          </a:p>
        </p:txBody>
      </p:sp>
      <p:sp>
        <p:nvSpPr>
          <p:cNvPr id="1609" name="Google Shape;1609;p66"/>
          <p:cNvSpPr/>
          <p:nvPr/>
        </p:nvSpPr>
        <p:spPr>
          <a:xfrm>
            <a:off x="502920" y="5504688"/>
            <a:ext cx="29260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66"/>
          <p:cNvSpPr/>
          <p:nvPr/>
        </p:nvSpPr>
        <p:spPr>
          <a:xfrm>
            <a:off x="612648" y="5504688"/>
            <a:ext cx="27432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6233D"/>
              </a:buClr>
              <a:buSzPts val="1250"/>
              <a:buFont typeface="Calibri"/>
              <a:buNone/>
            </a:pPr>
            <a:r>
              <a:rPr lang="en-US" sz="1250" b="1" i="0" u="none" strike="noStrike" cap="none">
                <a:solidFill>
                  <a:srgbClr val="16233D"/>
                </a:solidFill>
                <a:latin typeface="Calibri"/>
                <a:ea typeface="Calibri"/>
                <a:cs typeface="Calibri"/>
                <a:sym typeface="Calibri"/>
              </a:rPr>
              <a:t>Conversation analysis</a:t>
            </a:r>
            <a:endParaRPr sz="1250" b="0" i="0" u="none" strike="noStrike" cap="none">
              <a:solidFill>
                <a:schemeClr val="dk1"/>
              </a:solidFill>
              <a:latin typeface="Calibri"/>
              <a:ea typeface="Calibri"/>
              <a:cs typeface="Calibri"/>
              <a:sym typeface="Calibri"/>
            </a:endParaRPr>
          </a:p>
        </p:txBody>
      </p:sp>
      <p:sp>
        <p:nvSpPr>
          <p:cNvPr id="1611" name="Google Shape;1611;p66"/>
          <p:cNvSpPr/>
          <p:nvPr/>
        </p:nvSpPr>
        <p:spPr>
          <a:xfrm>
            <a:off x="3429000" y="5504688"/>
            <a:ext cx="24688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66"/>
          <p:cNvSpPr/>
          <p:nvPr/>
        </p:nvSpPr>
        <p:spPr>
          <a:xfrm>
            <a:off x="3538728" y="5504688"/>
            <a:ext cx="22860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Turns in talk</a:t>
            </a:r>
            <a:endParaRPr sz="1180" b="0" i="0" u="none" strike="noStrike" cap="none">
              <a:solidFill>
                <a:schemeClr val="dk1"/>
              </a:solidFill>
              <a:latin typeface="Calibri"/>
              <a:ea typeface="Calibri"/>
              <a:cs typeface="Calibri"/>
              <a:sym typeface="Calibri"/>
            </a:endParaRPr>
          </a:p>
        </p:txBody>
      </p:sp>
      <p:sp>
        <p:nvSpPr>
          <p:cNvPr id="1613" name="Google Shape;1613;p66"/>
          <p:cNvSpPr/>
          <p:nvPr/>
        </p:nvSpPr>
        <p:spPr>
          <a:xfrm>
            <a:off x="5897880" y="5504688"/>
            <a:ext cx="260604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66"/>
          <p:cNvSpPr/>
          <p:nvPr/>
        </p:nvSpPr>
        <p:spPr>
          <a:xfrm>
            <a:off x="6007608" y="5504688"/>
            <a:ext cx="242316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Sequential</a:t>
            </a:r>
            <a:endParaRPr sz="1180" b="0" i="0" u="none" strike="noStrike" cap="none">
              <a:solidFill>
                <a:schemeClr val="dk1"/>
              </a:solidFill>
              <a:latin typeface="Calibri"/>
              <a:ea typeface="Calibri"/>
              <a:cs typeface="Calibri"/>
              <a:sym typeface="Calibri"/>
            </a:endParaRPr>
          </a:p>
        </p:txBody>
      </p:sp>
      <p:sp>
        <p:nvSpPr>
          <p:cNvPr id="1615" name="Google Shape;1615;p66"/>
          <p:cNvSpPr/>
          <p:nvPr/>
        </p:nvSpPr>
        <p:spPr>
          <a:xfrm>
            <a:off x="8503920" y="5504688"/>
            <a:ext cx="320040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66"/>
          <p:cNvSpPr/>
          <p:nvPr/>
        </p:nvSpPr>
        <p:spPr>
          <a:xfrm>
            <a:off x="8613648" y="5504688"/>
            <a:ext cx="301752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Interactional order</a:t>
            </a:r>
            <a:endParaRPr sz="1180" b="0" i="0" u="none" strike="noStrike" cap="none">
              <a:solidFill>
                <a:schemeClr val="dk1"/>
              </a:solidFill>
              <a:latin typeface="Calibri"/>
              <a:ea typeface="Calibri"/>
              <a:cs typeface="Calibri"/>
              <a:sym typeface="Calibri"/>
            </a:endParaRPr>
          </a:p>
        </p:txBody>
      </p:sp>
      <p:sp>
        <p:nvSpPr>
          <p:cNvPr id="1617" name="Google Shape;1617;p66"/>
          <p:cNvSpPr/>
          <p:nvPr/>
        </p:nvSpPr>
        <p:spPr>
          <a:xfrm>
            <a:off x="502920" y="5952744"/>
            <a:ext cx="29260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66"/>
          <p:cNvSpPr/>
          <p:nvPr/>
        </p:nvSpPr>
        <p:spPr>
          <a:xfrm>
            <a:off x="612648" y="5952744"/>
            <a:ext cx="27432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6233D"/>
              </a:buClr>
              <a:buSzPts val="1250"/>
              <a:buFont typeface="Calibri"/>
              <a:buNone/>
            </a:pPr>
            <a:r>
              <a:rPr lang="en-US" sz="1250" b="1" i="0" u="none" strike="noStrike" cap="none">
                <a:solidFill>
                  <a:srgbClr val="16233D"/>
                </a:solidFill>
                <a:latin typeface="Calibri"/>
                <a:ea typeface="Calibri"/>
                <a:cs typeface="Calibri"/>
                <a:sym typeface="Calibri"/>
              </a:rPr>
              <a:t>Hermeneutic analysis</a:t>
            </a:r>
            <a:endParaRPr sz="1250" b="0" i="0" u="none" strike="noStrike" cap="none">
              <a:solidFill>
                <a:schemeClr val="dk1"/>
              </a:solidFill>
              <a:latin typeface="Calibri"/>
              <a:ea typeface="Calibri"/>
              <a:cs typeface="Calibri"/>
              <a:sym typeface="Calibri"/>
            </a:endParaRPr>
          </a:p>
        </p:txBody>
      </p:sp>
      <p:sp>
        <p:nvSpPr>
          <p:cNvPr id="1619" name="Google Shape;1619;p66"/>
          <p:cNvSpPr/>
          <p:nvPr/>
        </p:nvSpPr>
        <p:spPr>
          <a:xfrm>
            <a:off x="3429000" y="5952744"/>
            <a:ext cx="246888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66"/>
          <p:cNvSpPr/>
          <p:nvPr/>
        </p:nvSpPr>
        <p:spPr>
          <a:xfrm>
            <a:off x="3538728" y="5952744"/>
            <a:ext cx="228600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Part and whole</a:t>
            </a:r>
            <a:endParaRPr sz="1180" b="0" i="0" u="none" strike="noStrike" cap="none">
              <a:solidFill>
                <a:schemeClr val="dk1"/>
              </a:solidFill>
              <a:latin typeface="Calibri"/>
              <a:ea typeface="Calibri"/>
              <a:cs typeface="Calibri"/>
              <a:sym typeface="Calibri"/>
            </a:endParaRPr>
          </a:p>
        </p:txBody>
      </p:sp>
      <p:sp>
        <p:nvSpPr>
          <p:cNvPr id="1621" name="Google Shape;1621;p66"/>
          <p:cNvSpPr/>
          <p:nvPr/>
        </p:nvSpPr>
        <p:spPr>
          <a:xfrm>
            <a:off x="5897880" y="5952744"/>
            <a:ext cx="260604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66"/>
          <p:cNvSpPr/>
          <p:nvPr/>
        </p:nvSpPr>
        <p:spPr>
          <a:xfrm>
            <a:off x="6007608" y="5952744"/>
            <a:ext cx="242316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Circular, interpretive</a:t>
            </a:r>
            <a:endParaRPr sz="1180" b="0" i="0" u="none" strike="noStrike" cap="none">
              <a:solidFill>
                <a:schemeClr val="dk1"/>
              </a:solidFill>
              <a:latin typeface="Calibri"/>
              <a:ea typeface="Calibri"/>
              <a:cs typeface="Calibri"/>
              <a:sym typeface="Calibri"/>
            </a:endParaRPr>
          </a:p>
        </p:txBody>
      </p:sp>
      <p:sp>
        <p:nvSpPr>
          <p:cNvPr id="1623" name="Google Shape;1623;p66"/>
          <p:cNvSpPr/>
          <p:nvPr/>
        </p:nvSpPr>
        <p:spPr>
          <a:xfrm>
            <a:off x="8503920" y="5952744"/>
            <a:ext cx="3200400" cy="44805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66"/>
          <p:cNvSpPr/>
          <p:nvPr/>
        </p:nvSpPr>
        <p:spPr>
          <a:xfrm>
            <a:off x="8613648" y="5952744"/>
            <a:ext cx="3017520" cy="448056"/>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Clr>
                <a:srgbClr val="1E2A44"/>
              </a:buClr>
              <a:buSzPts val="1180"/>
              <a:buFont typeface="Calibri"/>
              <a:buNone/>
            </a:pPr>
            <a:r>
              <a:rPr lang="en-US" sz="1180" b="0" i="0" u="none" strike="noStrike" cap="none">
                <a:solidFill>
                  <a:srgbClr val="1E2A44"/>
                </a:solidFill>
                <a:latin typeface="Calibri"/>
                <a:ea typeface="Calibri"/>
                <a:cs typeface="Calibri"/>
                <a:sym typeface="Calibri"/>
              </a:rPr>
              <a:t>Deepened understanding</a:t>
            </a:r>
            <a:endParaRPr sz="1180" b="0" i="0" u="none" strike="noStrike" cap="none">
              <a:solidFill>
                <a:schemeClr val="dk1"/>
              </a:solidFill>
              <a:latin typeface="Calibri"/>
              <a:ea typeface="Calibri"/>
              <a:cs typeface="Calibri"/>
              <a:sym typeface="Calibri"/>
            </a:endParaRPr>
          </a:p>
        </p:txBody>
      </p:sp>
      <p:sp>
        <p:nvSpPr>
          <p:cNvPr id="1625" name="Google Shape;1625;p66"/>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626" name="Google Shape;1626;p66"/>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63</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16233D"/>
        </a:solidFill>
        <a:effectLst/>
      </p:bgPr>
    </p:bg>
    <p:spTree>
      <p:nvGrpSpPr>
        <p:cNvPr id="1" name="Shape 1631"/>
        <p:cNvGrpSpPr/>
        <p:nvPr/>
      </p:nvGrpSpPr>
      <p:grpSpPr>
        <a:xfrm>
          <a:off x="0" y="0"/>
          <a:ext cx="0" cy="0"/>
          <a:chOff x="0" y="0"/>
          <a:chExt cx="0" cy="0"/>
        </a:xfrm>
      </p:grpSpPr>
      <p:sp>
        <p:nvSpPr>
          <p:cNvPr id="1632" name="Google Shape;1632;p67"/>
          <p:cNvSpPr/>
          <p:nvPr/>
        </p:nvSpPr>
        <p:spPr>
          <a:xfrm>
            <a:off x="822960" y="1920240"/>
            <a:ext cx="100584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600"/>
              <a:buFont typeface="Calibri"/>
              <a:buNone/>
            </a:pPr>
            <a:r>
              <a:rPr lang="en-US" sz="1600" b="1" i="0" u="none" strike="noStrike" cap="none">
                <a:solidFill>
                  <a:srgbClr val="C9A24B"/>
                </a:solidFill>
                <a:latin typeface="Calibri"/>
                <a:ea typeface="Calibri"/>
                <a:cs typeface="Calibri"/>
                <a:sym typeface="Calibri"/>
              </a:rPr>
              <a:t>PART 7</a:t>
            </a:r>
            <a:endParaRPr sz="1600" b="0" i="0" u="none" strike="noStrike" cap="none">
              <a:solidFill>
                <a:schemeClr val="dk1"/>
              </a:solidFill>
              <a:latin typeface="Calibri"/>
              <a:ea typeface="Calibri"/>
              <a:cs typeface="Calibri"/>
              <a:sym typeface="Calibri"/>
            </a:endParaRPr>
          </a:p>
        </p:txBody>
      </p:sp>
      <p:sp>
        <p:nvSpPr>
          <p:cNvPr id="1633" name="Google Shape;1633;p67"/>
          <p:cNvSpPr/>
          <p:nvPr/>
        </p:nvSpPr>
        <p:spPr>
          <a:xfrm>
            <a:off x="822960" y="2331720"/>
            <a:ext cx="10607040" cy="18288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Bringing it together</a:t>
            </a:r>
            <a:endParaRPr sz="4000" b="0" i="0" u="none" strike="noStrike" cap="none">
              <a:solidFill>
                <a:schemeClr val="dk1"/>
              </a:solidFill>
              <a:latin typeface="Calibri"/>
              <a:ea typeface="Calibri"/>
              <a:cs typeface="Calibri"/>
              <a:sym typeface="Calibri"/>
            </a:endParaRPr>
          </a:p>
        </p:txBody>
      </p:sp>
      <p:sp>
        <p:nvSpPr>
          <p:cNvPr id="1634" name="Google Shape;1634;p67"/>
          <p:cNvSpPr/>
          <p:nvPr/>
        </p:nvSpPr>
        <p:spPr>
          <a:xfrm>
            <a:off x="841248" y="4160520"/>
            <a:ext cx="9875520" cy="128016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C8D2E4"/>
              </a:buClr>
              <a:buSzPts val="1900"/>
              <a:buFont typeface="Calibri"/>
              <a:buNone/>
            </a:pPr>
            <a:r>
              <a:rPr lang="en-US" sz="1900" b="0" i="0" u="none" strike="noStrike" cap="none">
                <a:solidFill>
                  <a:srgbClr val="C8D2E4"/>
                </a:solidFill>
                <a:latin typeface="Calibri"/>
                <a:ea typeface="Calibri"/>
                <a:cs typeface="Calibri"/>
                <a:sym typeface="Calibri"/>
              </a:rPr>
              <a:t>Coherence is the doctoral test. The reader should be able to trace one unbroken line from your paradigm, through your methodology, into your methods and your analysis.</a:t>
            </a:r>
            <a:endParaRPr sz="1900" b="0" i="0" u="none" strike="noStrike" cap="none">
              <a:solidFill>
                <a:schemeClr val="dk1"/>
              </a:solidFill>
              <a:latin typeface="Calibri"/>
              <a:ea typeface="Calibri"/>
              <a:cs typeface="Calibri"/>
              <a:sym typeface="Calibri"/>
            </a:endParaRPr>
          </a:p>
        </p:txBody>
      </p:sp>
      <p:sp>
        <p:nvSpPr>
          <p:cNvPr id="1635" name="Google Shape;1635;p67"/>
          <p:cNvSpPr/>
          <p:nvPr/>
        </p:nvSpPr>
        <p:spPr>
          <a:xfrm>
            <a:off x="868680"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67"/>
          <p:cNvSpPr/>
          <p:nvPr/>
        </p:nvSpPr>
        <p:spPr>
          <a:xfrm>
            <a:off x="1170432"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67"/>
          <p:cNvSpPr/>
          <p:nvPr/>
        </p:nvSpPr>
        <p:spPr>
          <a:xfrm>
            <a:off x="1472184" y="1417320"/>
            <a:ext cx="164592" cy="164592"/>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642"/>
        <p:cNvGrpSpPr/>
        <p:nvPr/>
      </p:nvGrpSpPr>
      <p:grpSpPr>
        <a:xfrm>
          <a:off x="0" y="0"/>
          <a:ext cx="0" cy="0"/>
          <a:chOff x="0" y="0"/>
          <a:chExt cx="0" cy="0"/>
        </a:xfrm>
      </p:grpSpPr>
      <p:sp>
        <p:nvSpPr>
          <p:cNvPr id="1643" name="Google Shape;1643;p68"/>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68"/>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SELF CHECK</a:t>
            </a:r>
            <a:endParaRPr sz="1400" b="0" i="0" u="none" strike="noStrike" cap="none">
              <a:solidFill>
                <a:schemeClr val="dk1"/>
              </a:solidFill>
              <a:latin typeface="Calibri"/>
              <a:ea typeface="Calibri"/>
              <a:cs typeface="Calibri"/>
              <a:sym typeface="Calibri"/>
            </a:endParaRPr>
          </a:p>
        </p:txBody>
      </p:sp>
      <p:sp>
        <p:nvSpPr>
          <p:cNvPr id="1645" name="Google Shape;1645;p68"/>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The alignment test, five questions</a:t>
            </a:r>
            <a:endParaRPr sz="3000" b="0" i="0" u="none" strike="noStrike" cap="none">
              <a:solidFill>
                <a:schemeClr val="dk1"/>
              </a:solidFill>
              <a:latin typeface="Calibri"/>
              <a:ea typeface="Calibri"/>
              <a:cs typeface="Calibri"/>
              <a:sym typeface="Calibri"/>
            </a:endParaRPr>
          </a:p>
        </p:txBody>
      </p:sp>
      <p:sp>
        <p:nvSpPr>
          <p:cNvPr id="1646" name="Google Shape;1646;p68"/>
          <p:cNvSpPr/>
          <p:nvPr/>
        </p:nvSpPr>
        <p:spPr>
          <a:xfrm>
            <a:off x="822960" y="1463040"/>
            <a:ext cx="10607040" cy="914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Before you commit to a design, run these five questions. If any answer contradicts another, you have a coherence problem to fix before you collect a single word of data.</a:t>
            </a:r>
            <a:endParaRPr sz="2100" b="0" i="0" u="none" strike="noStrike" cap="none">
              <a:solidFill>
                <a:schemeClr val="dk1"/>
              </a:solidFill>
              <a:latin typeface="Calibri"/>
              <a:ea typeface="Calibri"/>
              <a:cs typeface="Calibri"/>
              <a:sym typeface="Calibri"/>
            </a:endParaRPr>
          </a:p>
        </p:txBody>
      </p:sp>
      <p:sp>
        <p:nvSpPr>
          <p:cNvPr id="1647" name="Google Shape;1647;p68"/>
          <p:cNvSpPr/>
          <p:nvPr/>
        </p:nvSpPr>
        <p:spPr>
          <a:xfrm>
            <a:off x="640080" y="2606040"/>
            <a:ext cx="475488" cy="475488"/>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68"/>
          <p:cNvSpPr/>
          <p:nvPr/>
        </p:nvSpPr>
        <p:spPr>
          <a:xfrm>
            <a:off x="640080" y="2606040"/>
            <a:ext cx="475488" cy="47548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900"/>
              <a:buFont typeface="Cambria"/>
              <a:buNone/>
            </a:pPr>
            <a:r>
              <a:rPr lang="en-US" sz="1900" b="1" i="0" u="none" strike="noStrike" cap="none">
                <a:solidFill>
                  <a:srgbClr val="16233D"/>
                </a:solidFill>
                <a:latin typeface="Cambria"/>
                <a:ea typeface="Cambria"/>
                <a:cs typeface="Cambria"/>
                <a:sym typeface="Cambria"/>
              </a:rPr>
              <a:t>1</a:t>
            </a:r>
            <a:endParaRPr sz="1900" b="0" i="0" u="none" strike="noStrike" cap="none">
              <a:solidFill>
                <a:schemeClr val="dk1"/>
              </a:solidFill>
              <a:latin typeface="Calibri"/>
              <a:ea typeface="Calibri"/>
              <a:cs typeface="Calibri"/>
              <a:sym typeface="Calibri"/>
            </a:endParaRPr>
          </a:p>
        </p:txBody>
      </p:sp>
      <p:sp>
        <p:nvSpPr>
          <p:cNvPr id="1649" name="Google Shape;1649;p68"/>
          <p:cNvSpPr/>
          <p:nvPr/>
        </p:nvSpPr>
        <p:spPr>
          <a:xfrm>
            <a:off x="1353312" y="2578608"/>
            <a:ext cx="3383280" cy="5486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Which Alien are you?</a:t>
            </a:r>
            <a:endParaRPr sz="1600" b="0" i="0" u="none" strike="noStrike" cap="none">
              <a:solidFill>
                <a:schemeClr val="dk1"/>
              </a:solidFill>
              <a:latin typeface="Calibri"/>
              <a:ea typeface="Calibri"/>
              <a:cs typeface="Calibri"/>
              <a:sym typeface="Calibri"/>
            </a:endParaRPr>
          </a:p>
        </p:txBody>
      </p:sp>
      <p:sp>
        <p:nvSpPr>
          <p:cNvPr id="1650" name="Google Shape;1650;p68"/>
          <p:cNvSpPr/>
          <p:nvPr/>
        </p:nvSpPr>
        <p:spPr>
          <a:xfrm>
            <a:off x="4846320" y="2560320"/>
            <a:ext cx="7223760" cy="640080"/>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Name your paradigm. A positivism through G pragmatism. This sets ontology, epistemology and axiology.</a:t>
            </a:r>
            <a:endParaRPr sz="1400" b="0" i="0" u="none" strike="noStrike" cap="none">
              <a:solidFill>
                <a:schemeClr val="dk1"/>
              </a:solidFill>
              <a:latin typeface="Calibri"/>
              <a:ea typeface="Calibri"/>
              <a:cs typeface="Calibri"/>
              <a:sym typeface="Calibri"/>
            </a:endParaRPr>
          </a:p>
        </p:txBody>
      </p:sp>
      <p:sp>
        <p:nvSpPr>
          <p:cNvPr id="1651" name="Google Shape;1651;p68"/>
          <p:cNvSpPr/>
          <p:nvPr/>
        </p:nvSpPr>
        <p:spPr>
          <a:xfrm>
            <a:off x="640080" y="3319272"/>
            <a:ext cx="475488" cy="475488"/>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68"/>
          <p:cNvSpPr/>
          <p:nvPr/>
        </p:nvSpPr>
        <p:spPr>
          <a:xfrm>
            <a:off x="640080" y="3319272"/>
            <a:ext cx="475488" cy="47548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900"/>
              <a:buFont typeface="Cambria"/>
              <a:buNone/>
            </a:pPr>
            <a:r>
              <a:rPr lang="en-US" sz="1900" b="1" i="0" u="none" strike="noStrike" cap="none">
                <a:solidFill>
                  <a:srgbClr val="16233D"/>
                </a:solidFill>
                <a:latin typeface="Cambria"/>
                <a:ea typeface="Cambria"/>
                <a:cs typeface="Cambria"/>
                <a:sym typeface="Cambria"/>
              </a:rPr>
              <a:t>2</a:t>
            </a:r>
            <a:endParaRPr sz="1900" b="0" i="0" u="none" strike="noStrike" cap="none">
              <a:solidFill>
                <a:schemeClr val="dk1"/>
              </a:solidFill>
              <a:latin typeface="Calibri"/>
              <a:ea typeface="Calibri"/>
              <a:cs typeface="Calibri"/>
              <a:sym typeface="Calibri"/>
            </a:endParaRPr>
          </a:p>
        </p:txBody>
      </p:sp>
      <p:sp>
        <p:nvSpPr>
          <p:cNvPr id="1653" name="Google Shape;1653;p68"/>
          <p:cNvSpPr/>
          <p:nvPr/>
        </p:nvSpPr>
        <p:spPr>
          <a:xfrm>
            <a:off x="1353312" y="3291840"/>
            <a:ext cx="3383280" cy="5486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What is the methodology?</a:t>
            </a:r>
            <a:endParaRPr sz="1600" b="0" i="0" u="none" strike="noStrike" cap="none">
              <a:solidFill>
                <a:schemeClr val="dk1"/>
              </a:solidFill>
              <a:latin typeface="Calibri"/>
              <a:ea typeface="Calibri"/>
              <a:cs typeface="Calibri"/>
              <a:sym typeface="Calibri"/>
            </a:endParaRPr>
          </a:p>
        </p:txBody>
      </p:sp>
      <p:sp>
        <p:nvSpPr>
          <p:cNvPr id="1654" name="Google Shape;1654;p68"/>
          <p:cNvSpPr/>
          <p:nvPr/>
        </p:nvSpPr>
        <p:spPr>
          <a:xfrm>
            <a:off x="4846320" y="3273552"/>
            <a:ext cx="7223760" cy="640080"/>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The strategy of inquiry that follows from that paradigm. Phenomenology, grounded theory, ethnography and so on.</a:t>
            </a:r>
            <a:endParaRPr sz="1400" b="0" i="0" u="none" strike="noStrike" cap="none">
              <a:solidFill>
                <a:schemeClr val="dk1"/>
              </a:solidFill>
              <a:latin typeface="Calibri"/>
              <a:ea typeface="Calibri"/>
              <a:cs typeface="Calibri"/>
              <a:sym typeface="Calibri"/>
            </a:endParaRPr>
          </a:p>
        </p:txBody>
      </p:sp>
      <p:sp>
        <p:nvSpPr>
          <p:cNvPr id="1655" name="Google Shape;1655;p68"/>
          <p:cNvSpPr/>
          <p:nvPr/>
        </p:nvSpPr>
        <p:spPr>
          <a:xfrm>
            <a:off x="640080" y="4032504"/>
            <a:ext cx="475488" cy="475488"/>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68"/>
          <p:cNvSpPr/>
          <p:nvPr/>
        </p:nvSpPr>
        <p:spPr>
          <a:xfrm>
            <a:off x="640080" y="4032504"/>
            <a:ext cx="475488" cy="47548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900"/>
              <a:buFont typeface="Cambria"/>
              <a:buNone/>
            </a:pPr>
            <a:r>
              <a:rPr lang="en-US" sz="1900" b="1" i="0" u="none" strike="noStrike" cap="none">
                <a:solidFill>
                  <a:srgbClr val="16233D"/>
                </a:solidFill>
                <a:latin typeface="Cambria"/>
                <a:ea typeface="Cambria"/>
                <a:cs typeface="Cambria"/>
                <a:sym typeface="Cambria"/>
              </a:rPr>
              <a:t>3</a:t>
            </a:r>
            <a:endParaRPr sz="1900" b="0" i="0" u="none" strike="noStrike" cap="none">
              <a:solidFill>
                <a:schemeClr val="dk1"/>
              </a:solidFill>
              <a:latin typeface="Calibri"/>
              <a:ea typeface="Calibri"/>
              <a:cs typeface="Calibri"/>
              <a:sym typeface="Calibri"/>
            </a:endParaRPr>
          </a:p>
        </p:txBody>
      </p:sp>
      <p:sp>
        <p:nvSpPr>
          <p:cNvPr id="1657" name="Google Shape;1657;p68"/>
          <p:cNvSpPr/>
          <p:nvPr/>
        </p:nvSpPr>
        <p:spPr>
          <a:xfrm>
            <a:off x="1353312" y="4005072"/>
            <a:ext cx="3383280" cy="5486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What will you gather?</a:t>
            </a:r>
            <a:endParaRPr sz="1600" b="0" i="0" u="none" strike="noStrike" cap="none">
              <a:solidFill>
                <a:schemeClr val="dk1"/>
              </a:solidFill>
              <a:latin typeface="Calibri"/>
              <a:ea typeface="Calibri"/>
              <a:cs typeface="Calibri"/>
              <a:sym typeface="Calibri"/>
            </a:endParaRPr>
          </a:p>
        </p:txBody>
      </p:sp>
      <p:sp>
        <p:nvSpPr>
          <p:cNvPr id="1658" name="Google Shape;1658;p68"/>
          <p:cNvSpPr/>
          <p:nvPr/>
        </p:nvSpPr>
        <p:spPr>
          <a:xfrm>
            <a:off x="4846320" y="3986784"/>
            <a:ext cx="7223760" cy="640080"/>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The methods. Interviews, observation, documents, online traces. These must serve the methodology, not fight it.</a:t>
            </a:r>
            <a:endParaRPr sz="1400" b="0" i="0" u="none" strike="noStrike" cap="none">
              <a:solidFill>
                <a:schemeClr val="dk1"/>
              </a:solidFill>
              <a:latin typeface="Calibri"/>
              <a:ea typeface="Calibri"/>
              <a:cs typeface="Calibri"/>
              <a:sym typeface="Calibri"/>
            </a:endParaRPr>
          </a:p>
        </p:txBody>
      </p:sp>
      <p:sp>
        <p:nvSpPr>
          <p:cNvPr id="1659" name="Google Shape;1659;p68"/>
          <p:cNvSpPr/>
          <p:nvPr/>
        </p:nvSpPr>
        <p:spPr>
          <a:xfrm>
            <a:off x="640080" y="4745736"/>
            <a:ext cx="475488" cy="475488"/>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68"/>
          <p:cNvSpPr/>
          <p:nvPr/>
        </p:nvSpPr>
        <p:spPr>
          <a:xfrm>
            <a:off x="640080" y="4745736"/>
            <a:ext cx="475488" cy="47548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900"/>
              <a:buFont typeface="Cambria"/>
              <a:buNone/>
            </a:pPr>
            <a:r>
              <a:rPr lang="en-US" sz="1900" b="1" i="0" u="none" strike="noStrike" cap="none">
                <a:solidFill>
                  <a:srgbClr val="16233D"/>
                </a:solidFill>
                <a:latin typeface="Cambria"/>
                <a:ea typeface="Cambria"/>
                <a:cs typeface="Cambria"/>
                <a:sym typeface="Cambria"/>
              </a:rPr>
              <a:t>4</a:t>
            </a:r>
            <a:endParaRPr sz="1900" b="0" i="0" u="none" strike="noStrike" cap="none">
              <a:solidFill>
                <a:schemeClr val="dk1"/>
              </a:solidFill>
              <a:latin typeface="Calibri"/>
              <a:ea typeface="Calibri"/>
              <a:cs typeface="Calibri"/>
              <a:sym typeface="Calibri"/>
            </a:endParaRPr>
          </a:p>
        </p:txBody>
      </p:sp>
      <p:sp>
        <p:nvSpPr>
          <p:cNvPr id="1661" name="Google Shape;1661;p68"/>
          <p:cNvSpPr/>
          <p:nvPr/>
        </p:nvSpPr>
        <p:spPr>
          <a:xfrm>
            <a:off x="1353312" y="4718304"/>
            <a:ext cx="3383280" cy="5486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How will you analyse?</a:t>
            </a:r>
            <a:endParaRPr sz="1600" b="0" i="0" u="none" strike="noStrike" cap="none">
              <a:solidFill>
                <a:schemeClr val="dk1"/>
              </a:solidFill>
              <a:latin typeface="Calibri"/>
              <a:ea typeface="Calibri"/>
              <a:cs typeface="Calibri"/>
              <a:sym typeface="Calibri"/>
            </a:endParaRPr>
          </a:p>
        </p:txBody>
      </p:sp>
      <p:sp>
        <p:nvSpPr>
          <p:cNvPr id="1662" name="Google Shape;1662;p68"/>
          <p:cNvSpPr/>
          <p:nvPr/>
        </p:nvSpPr>
        <p:spPr>
          <a:xfrm>
            <a:off x="4846320" y="4700016"/>
            <a:ext cx="7223760" cy="640080"/>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The analysis method. It must be one the methodology can host, not one borrowed at random.</a:t>
            </a:r>
            <a:endParaRPr sz="1400" b="0" i="0" u="none" strike="noStrike" cap="none">
              <a:solidFill>
                <a:schemeClr val="dk1"/>
              </a:solidFill>
              <a:latin typeface="Calibri"/>
              <a:ea typeface="Calibri"/>
              <a:cs typeface="Calibri"/>
              <a:sym typeface="Calibri"/>
            </a:endParaRPr>
          </a:p>
        </p:txBody>
      </p:sp>
      <p:sp>
        <p:nvSpPr>
          <p:cNvPr id="1663" name="Google Shape;1663;p68"/>
          <p:cNvSpPr/>
          <p:nvPr/>
        </p:nvSpPr>
        <p:spPr>
          <a:xfrm>
            <a:off x="640080" y="5458968"/>
            <a:ext cx="475488" cy="475488"/>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68"/>
          <p:cNvSpPr/>
          <p:nvPr/>
        </p:nvSpPr>
        <p:spPr>
          <a:xfrm>
            <a:off x="640080" y="5458968"/>
            <a:ext cx="475488" cy="47548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900"/>
              <a:buFont typeface="Cambria"/>
              <a:buNone/>
            </a:pPr>
            <a:r>
              <a:rPr lang="en-US" sz="1900" b="1" i="0" u="none" strike="noStrike" cap="none">
                <a:solidFill>
                  <a:srgbClr val="16233D"/>
                </a:solidFill>
                <a:latin typeface="Cambria"/>
                <a:ea typeface="Cambria"/>
                <a:cs typeface="Cambria"/>
                <a:sym typeface="Cambria"/>
              </a:rPr>
              <a:t>5</a:t>
            </a:r>
            <a:endParaRPr sz="1900" b="0" i="0" u="none" strike="noStrike" cap="none">
              <a:solidFill>
                <a:schemeClr val="dk1"/>
              </a:solidFill>
              <a:latin typeface="Calibri"/>
              <a:ea typeface="Calibri"/>
              <a:cs typeface="Calibri"/>
              <a:sym typeface="Calibri"/>
            </a:endParaRPr>
          </a:p>
        </p:txBody>
      </p:sp>
      <p:sp>
        <p:nvSpPr>
          <p:cNvPr id="1665" name="Google Shape;1665;p68"/>
          <p:cNvSpPr/>
          <p:nvPr/>
        </p:nvSpPr>
        <p:spPr>
          <a:xfrm>
            <a:off x="1353312" y="5431536"/>
            <a:ext cx="3383280" cy="5486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Does it all hold?</a:t>
            </a:r>
            <a:endParaRPr sz="1600" b="0" i="0" u="none" strike="noStrike" cap="none">
              <a:solidFill>
                <a:schemeClr val="dk1"/>
              </a:solidFill>
              <a:latin typeface="Calibri"/>
              <a:ea typeface="Calibri"/>
              <a:cs typeface="Calibri"/>
              <a:sym typeface="Calibri"/>
            </a:endParaRPr>
          </a:p>
        </p:txBody>
      </p:sp>
      <p:sp>
        <p:nvSpPr>
          <p:cNvPr id="1666" name="Google Shape;1666;p68"/>
          <p:cNvSpPr/>
          <p:nvPr/>
        </p:nvSpPr>
        <p:spPr>
          <a:xfrm>
            <a:off x="4846320" y="5413248"/>
            <a:ext cx="7223760" cy="640080"/>
          </a:xfrm>
          <a:prstGeom prst="rect">
            <a:avLst/>
          </a:prstGeom>
          <a:noFill/>
          <a:ln>
            <a:noFill/>
          </a:ln>
        </p:spPr>
        <p:txBody>
          <a:bodyPr spcFirstLastPara="1" wrap="square" lIns="0" tIns="0" rIns="0" bIns="0" anchor="ctr" anchorCtr="0">
            <a:noAutofit/>
          </a:bodyPr>
          <a:lstStyle/>
          <a:p>
            <a:pPr marL="0" marR="0" lvl="0" indent="0" algn="l" rtl="0">
              <a:lnSpc>
                <a:spcPct val="102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Read the chain backwards. If analysis contradicts paradigm, something has slipped. Repair before proceeding.</a:t>
            </a:r>
            <a:endParaRPr sz="1400" b="0" i="0" u="none" strike="noStrike" cap="none">
              <a:solidFill>
                <a:schemeClr val="dk1"/>
              </a:solidFill>
              <a:latin typeface="Calibri"/>
              <a:ea typeface="Calibri"/>
              <a:cs typeface="Calibri"/>
              <a:sym typeface="Calibri"/>
            </a:endParaRPr>
          </a:p>
        </p:txBody>
      </p:sp>
      <p:sp>
        <p:nvSpPr>
          <p:cNvPr id="1667" name="Google Shape;1667;p68"/>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668" name="Google Shape;1668;p68"/>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65</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673"/>
        <p:cNvGrpSpPr/>
        <p:nvPr/>
      </p:nvGrpSpPr>
      <p:grpSpPr>
        <a:xfrm>
          <a:off x="0" y="0"/>
          <a:ext cx="0" cy="0"/>
          <a:chOff x="0" y="0"/>
          <a:chExt cx="0" cy="0"/>
        </a:xfrm>
      </p:grpSpPr>
      <p:sp>
        <p:nvSpPr>
          <p:cNvPr id="1674" name="Google Shape;1674;p69"/>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69"/>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THE MOST COMMON FAILURE</a:t>
            </a:r>
            <a:endParaRPr sz="1400" b="0" i="0" u="none" strike="noStrike" cap="none">
              <a:solidFill>
                <a:schemeClr val="dk1"/>
              </a:solidFill>
              <a:latin typeface="Calibri"/>
              <a:ea typeface="Calibri"/>
              <a:cs typeface="Calibri"/>
              <a:sym typeface="Calibri"/>
            </a:endParaRPr>
          </a:p>
        </p:txBody>
      </p:sp>
      <p:sp>
        <p:nvSpPr>
          <p:cNvPr id="1676" name="Google Shape;1676;p69"/>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Method slurping, three worked examples</a:t>
            </a:r>
            <a:endParaRPr sz="3000" b="0" i="0" u="none" strike="noStrike" cap="none">
              <a:solidFill>
                <a:schemeClr val="dk1"/>
              </a:solidFill>
              <a:latin typeface="Calibri"/>
              <a:ea typeface="Calibri"/>
              <a:cs typeface="Calibri"/>
              <a:sym typeface="Calibri"/>
            </a:endParaRPr>
          </a:p>
        </p:txBody>
      </p:sp>
      <p:sp>
        <p:nvSpPr>
          <p:cNvPr id="1677" name="Google Shape;1677;p69"/>
          <p:cNvSpPr/>
          <p:nvPr/>
        </p:nvSpPr>
        <p:spPr>
          <a:xfrm>
            <a:off x="822960" y="1463040"/>
            <a:ext cx="10607040" cy="914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Method slurping is borrowing a technique without its philosophy. The procedure survives but the warrant collapses. Here is what it looks like in practice, and the repair.</a:t>
            </a:r>
            <a:endParaRPr sz="2100" b="0" i="0" u="none" strike="noStrike" cap="none">
              <a:solidFill>
                <a:schemeClr val="dk1"/>
              </a:solidFill>
              <a:latin typeface="Calibri"/>
              <a:ea typeface="Calibri"/>
              <a:cs typeface="Calibri"/>
              <a:sym typeface="Calibri"/>
            </a:endParaRPr>
          </a:p>
        </p:txBody>
      </p:sp>
      <p:sp>
        <p:nvSpPr>
          <p:cNvPr id="1678" name="Google Shape;1678;p69"/>
          <p:cNvSpPr/>
          <p:nvPr/>
        </p:nvSpPr>
        <p:spPr>
          <a:xfrm>
            <a:off x="640080" y="2651760"/>
            <a:ext cx="10927080" cy="1005840"/>
          </a:xfrm>
          <a:prstGeom prst="roundRect">
            <a:avLst>
              <a:gd name="adj" fmla="val 8182"/>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69"/>
          <p:cNvSpPr/>
          <p:nvPr/>
        </p:nvSpPr>
        <p:spPr>
          <a:xfrm>
            <a:off x="914400" y="2798064"/>
            <a:ext cx="3566160" cy="804672"/>
          </a:xfrm>
          <a:prstGeom prst="rect">
            <a:avLst/>
          </a:prstGeom>
          <a:noFill/>
          <a:ln>
            <a:noFill/>
          </a:ln>
        </p:spPr>
        <p:txBody>
          <a:bodyPr spcFirstLastPara="1" wrap="square" lIns="0" tIns="0" rIns="0" bIns="0" anchor="t" anchorCtr="0">
            <a:noAutofit/>
          </a:bodyPr>
          <a:lstStyle/>
          <a:p>
            <a:pPr marL="0" marR="0" lvl="0" indent="0" algn="l" rtl="0">
              <a:lnSpc>
                <a:spcPct val="102000"/>
              </a:lnSpc>
              <a:spcBef>
                <a:spcPts val="0"/>
              </a:spcBef>
              <a:spcAft>
                <a:spcPts val="0"/>
              </a:spcAft>
              <a:buClr>
                <a:srgbClr val="9C5A3C"/>
              </a:buClr>
              <a:buSzPts val="1500"/>
              <a:buFont typeface="Cambria"/>
              <a:buNone/>
            </a:pPr>
            <a:r>
              <a:rPr lang="en-US" sz="1500" b="1" i="0" u="none" strike="noStrike" cap="none">
                <a:solidFill>
                  <a:srgbClr val="9C5A3C"/>
                </a:solidFill>
                <a:latin typeface="Cambria"/>
                <a:ea typeface="Cambria"/>
                <a:cs typeface="Cambria"/>
                <a:sym typeface="Cambria"/>
              </a:rPr>
              <a:t>Reflexive TA run as a tick box</a:t>
            </a:r>
            <a:endParaRPr sz="1500" b="0" i="0" u="none" strike="noStrike" cap="none">
              <a:solidFill>
                <a:schemeClr val="dk1"/>
              </a:solidFill>
              <a:latin typeface="Calibri"/>
              <a:ea typeface="Calibri"/>
              <a:cs typeface="Calibri"/>
              <a:sym typeface="Calibri"/>
            </a:endParaRPr>
          </a:p>
        </p:txBody>
      </p:sp>
      <p:sp>
        <p:nvSpPr>
          <p:cNvPr id="1680" name="Google Shape;1680;p69"/>
          <p:cNvSpPr/>
          <p:nvPr/>
        </p:nvSpPr>
        <p:spPr>
          <a:xfrm>
            <a:off x="4572000" y="2798064"/>
            <a:ext cx="3657600" cy="804672"/>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6233D"/>
              </a:buClr>
              <a:buSzPts val="1350"/>
              <a:buFont typeface="Calibri"/>
              <a:buNone/>
            </a:pPr>
            <a:r>
              <a:rPr lang="en-US" sz="1350" b="1" i="0" u="none" strike="noStrike" cap="none">
                <a:solidFill>
                  <a:srgbClr val="16233D"/>
                </a:solidFill>
                <a:latin typeface="Calibri"/>
                <a:ea typeface="Calibri"/>
                <a:cs typeface="Calibri"/>
                <a:sym typeface="Calibri"/>
              </a:rPr>
              <a:t>What happens   </a:t>
            </a:r>
            <a:r>
              <a:rPr lang="en-US" sz="1350" b="0" i="0" u="none" strike="noStrike" cap="none">
                <a:solidFill>
                  <a:srgbClr val="1E2A44"/>
                </a:solidFill>
                <a:latin typeface="Calibri"/>
                <a:ea typeface="Calibri"/>
                <a:cs typeface="Calibri"/>
                <a:sym typeface="Calibri"/>
              </a:rPr>
              <a:t>Themes counted and tabulated as if frequency were truth, reflexivity stripped out.</a:t>
            </a:r>
            <a:endParaRPr sz="1350" b="0" i="0" u="none" strike="noStrike" cap="none">
              <a:solidFill>
                <a:schemeClr val="dk1"/>
              </a:solidFill>
              <a:latin typeface="Calibri"/>
              <a:ea typeface="Calibri"/>
              <a:cs typeface="Calibri"/>
              <a:sym typeface="Calibri"/>
            </a:endParaRPr>
          </a:p>
        </p:txBody>
      </p:sp>
      <p:sp>
        <p:nvSpPr>
          <p:cNvPr id="1681" name="Google Shape;1681;p69"/>
          <p:cNvSpPr/>
          <p:nvPr/>
        </p:nvSpPr>
        <p:spPr>
          <a:xfrm>
            <a:off x="8412480" y="2798064"/>
            <a:ext cx="2926080" cy="804672"/>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2F6F6E"/>
              </a:buClr>
              <a:buSzPts val="1350"/>
              <a:buFont typeface="Calibri"/>
              <a:buNone/>
            </a:pPr>
            <a:r>
              <a:rPr lang="en-US" sz="1350" b="1" i="0" u="none" strike="noStrike" cap="none">
                <a:solidFill>
                  <a:srgbClr val="2F6F6E"/>
                </a:solidFill>
                <a:latin typeface="Calibri"/>
                <a:ea typeface="Calibri"/>
                <a:cs typeface="Calibri"/>
                <a:sym typeface="Calibri"/>
              </a:rPr>
              <a:t>Repair   </a:t>
            </a:r>
            <a:r>
              <a:rPr lang="en-US" sz="1350" b="0" i="0" u="none" strike="noStrike" cap="none">
                <a:solidFill>
                  <a:srgbClr val="1E2A44"/>
                </a:solidFill>
                <a:latin typeface="Calibri"/>
                <a:ea typeface="Calibri"/>
                <a:cs typeface="Calibri"/>
                <a:sym typeface="Calibri"/>
              </a:rPr>
              <a:t>Either own the subjectivity Braun and Clarke ask for, or move to a codebook or content approach.</a:t>
            </a:r>
            <a:endParaRPr sz="1350" b="0" i="0" u="none" strike="noStrike" cap="none">
              <a:solidFill>
                <a:schemeClr val="dk1"/>
              </a:solidFill>
              <a:latin typeface="Calibri"/>
              <a:ea typeface="Calibri"/>
              <a:cs typeface="Calibri"/>
              <a:sym typeface="Calibri"/>
            </a:endParaRPr>
          </a:p>
        </p:txBody>
      </p:sp>
      <p:sp>
        <p:nvSpPr>
          <p:cNvPr id="1682" name="Google Shape;1682;p69"/>
          <p:cNvSpPr/>
          <p:nvPr/>
        </p:nvSpPr>
        <p:spPr>
          <a:xfrm>
            <a:off x="640080" y="3822192"/>
            <a:ext cx="10927080" cy="1005840"/>
          </a:xfrm>
          <a:prstGeom prst="roundRect">
            <a:avLst>
              <a:gd name="adj" fmla="val 8182"/>
            </a:avLst>
          </a:prstGeom>
          <a:solidFill>
            <a:srgbClr val="FBF5E9"/>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69"/>
          <p:cNvSpPr/>
          <p:nvPr/>
        </p:nvSpPr>
        <p:spPr>
          <a:xfrm>
            <a:off x="914400" y="3968496"/>
            <a:ext cx="3566160" cy="804672"/>
          </a:xfrm>
          <a:prstGeom prst="rect">
            <a:avLst/>
          </a:prstGeom>
          <a:noFill/>
          <a:ln>
            <a:noFill/>
          </a:ln>
        </p:spPr>
        <p:txBody>
          <a:bodyPr spcFirstLastPara="1" wrap="square" lIns="0" tIns="0" rIns="0" bIns="0" anchor="t" anchorCtr="0">
            <a:noAutofit/>
          </a:bodyPr>
          <a:lstStyle/>
          <a:p>
            <a:pPr marL="0" marR="0" lvl="0" indent="0" algn="l" rtl="0">
              <a:lnSpc>
                <a:spcPct val="102000"/>
              </a:lnSpc>
              <a:spcBef>
                <a:spcPts val="0"/>
              </a:spcBef>
              <a:spcAft>
                <a:spcPts val="0"/>
              </a:spcAft>
              <a:buClr>
                <a:srgbClr val="9C5A3C"/>
              </a:buClr>
              <a:buSzPts val="1500"/>
              <a:buFont typeface="Cambria"/>
              <a:buNone/>
            </a:pPr>
            <a:r>
              <a:rPr lang="en-US" sz="1500" b="1" i="0" u="none" strike="noStrike" cap="none">
                <a:solidFill>
                  <a:srgbClr val="9C5A3C"/>
                </a:solidFill>
                <a:latin typeface="Cambria"/>
                <a:ea typeface="Cambria"/>
                <a:cs typeface="Cambria"/>
                <a:sym typeface="Cambria"/>
              </a:rPr>
              <a:t>IPA on twenty five participants</a:t>
            </a:r>
            <a:endParaRPr sz="1500" b="0" i="0" u="none" strike="noStrike" cap="none">
              <a:solidFill>
                <a:schemeClr val="dk1"/>
              </a:solidFill>
              <a:latin typeface="Calibri"/>
              <a:ea typeface="Calibri"/>
              <a:cs typeface="Calibri"/>
              <a:sym typeface="Calibri"/>
            </a:endParaRPr>
          </a:p>
        </p:txBody>
      </p:sp>
      <p:sp>
        <p:nvSpPr>
          <p:cNvPr id="1684" name="Google Shape;1684;p69"/>
          <p:cNvSpPr/>
          <p:nvPr/>
        </p:nvSpPr>
        <p:spPr>
          <a:xfrm>
            <a:off x="4572000" y="3968496"/>
            <a:ext cx="3657600" cy="804672"/>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6233D"/>
              </a:buClr>
              <a:buSzPts val="1350"/>
              <a:buFont typeface="Calibri"/>
              <a:buNone/>
            </a:pPr>
            <a:r>
              <a:rPr lang="en-US" sz="1350" b="1" i="0" u="none" strike="noStrike" cap="none">
                <a:solidFill>
                  <a:srgbClr val="16233D"/>
                </a:solidFill>
                <a:latin typeface="Calibri"/>
                <a:ea typeface="Calibri"/>
                <a:cs typeface="Calibri"/>
                <a:sym typeface="Calibri"/>
              </a:rPr>
              <a:t>What happens   </a:t>
            </a:r>
            <a:r>
              <a:rPr lang="en-US" sz="1350" b="0" i="0" u="none" strike="noStrike" cap="none">
                <a:solidFill>
                  <a:srgbClr val="1E2A44"/>
                </a:solidFill>
                <a:latin typeface="Calibri"/>
                <a:ea typeface="Calibri"/>
                <a:cs typeface="Calibri"/>
                <a:sym typeface="Calibri"/>
              </a:rPr>
              <a:t>The idiographic core abandoned for breadth, no case ever examined in depth.</a:t>
            </a:r>
            <a:endParaRPr sz="1350" b="0" i="0" u="none" strike="noStrike" cap="none">
              <a:solidFill>
                <a:schemeClr val="dk1"/>
              </a:solidFill>
              <a:latin typeface="Calibri"/>
              <a:ea typeface="Calibri"/>
              <a:cs typeface="Calibri"/>
              <a:sym typeface="Calibri"/>
            </a:endParaRPr>
          </a:p>
        </p:txBody>
      </p:sp>
      <p:sp>
        <p:nvSpPr>
          <p:cNvPr id="1685" name="Google Shape;1685;p69"/>
          <p:cNvSpPr/>
          <p:nvPr/>
        </p:nvSpPr>
        <p:spPr>
          <a:xfrm>
            <a:off x="8412480" y="3968496"/>
            <a:ext cx="2926080" cy="804672"/>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2F6F6E"/>
              </a:buClr>
              <a:buSzPts val="1350"/>
              <a:buFont typeface="Calibri"/>
              <a:buNone/>
            </a:pPr>
            <a:r>
              <a:rPr lang="en-US" sz="1350" b="1" i="0" u="none" strike="noStrike" cap="none">
                <a:solidFill>
                  <a:srgbClr val="2F6F6E"/>
                </a:solidFill>
                <a:latin typeface="Calibri"/>
                <a:ea typeface="Calibri"/>
                <a:cs typeface="Calibri"/>
                <a:sym typeface="Calibri"/>
              </a:rPr>
              <a:t>Repair   </a:t>
            </a:r>
            <a:r>
              <a:rPr lang="en-US" sz="1350" b="0" i="0" u="none" strike="noStrike" cap="none">
                <a:solidFill>
                  <a:srgbClr val="1E2A44"/>
                </a:solidFill>
                <a:latin typeface="Calibri"/>
                <a:ea typeface="Calibri"/>
                <a:cs typeface="Calibri"/>
                <a:sym typeface="Calibri"/>
              </a:rPr>
              <a:t>Cut the sample, or change methodology. IPA wants a small, homogeneous group studied closely.</a:t>
            </a:r>
            <a:endParaRPr sz="1350" b="0" i="0" u="none" strike="noStrike" cap="none">
              <a:solidFill>
                <a:schemeClr val="dk1"/>
              </a:solidFill>
              <a:latin typeface="Calibri"/>
              <a:ea typeface="Calibri"/>
              <a:cs typeface="Calibri"/>
              <a:sym typeface="Calibri"/>
            </a:endParaRPr>
          </a:p>
        </p:txBody>
      </p:sp>
      <p:sp>
        <p:nvSpPr>
          <p:cNvPr id="1686" name="Google Shape;1686;p69"/>
          <p:cNvSpPr/>
          <p:nvPr/>
        </p:nvSpPr>
        <p:spPr>
          <a:xfrm>
            <a:off x="640080" y="4992624"/>
            <a:ext cx="10927080" cy="1005840"/>
          </a:xfrm>
          <a:prstGeom prst="roundRect">
            <a:avLst>
              <a:gd name="adj" fmla="val 8182"/>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69"/>
          <p:cNvSpPr/>
          <p:nvPr/>
        </p:nvSpPr>
        <p:spPr>
          <a:xfrm>
            <a:off x="914400" y="5138928"/>
            <a:ext cx="3566160" cy="804672"/>
          </a:xfrm>
          <a:prstGeom prst="rect">
            <a:avLst/>
          </a:prstGeom>
          <a:noFill/>
          <a:ln>
            <a:noFill/>
          </a:ln>
        </p:spPr>
        <p:txBody>
          <a:bodyPr spcFirstLastPara="1" wrap="square" lIns="0" tIns="0" rIns="0" bIns="0" anchor="t" anchorCtr="0">
            <a:noAutofit/>
          </a:bodyPr>
          <a:lstStyle/>
          <a:p>
            <a:pPr marL="0" marR="0" lvl="0" indent="0" algn="l" rtl="0">
              <a:lnSpc>
                <a:spcPct val="102000"/>
              </a:lnSpc>
              <a:spcBef>
                <a:spcPts val="0"/>
              </a:spcBef>
              <a:spcAft>
                <a:spcPts val="0"/>
              </a:spcAft>
              <a:buClr>
                <a:srgbClr val="9C5A3C"/>
              </a:buClr>
              <a:buSzPts val="1500"/>
              <a:buFont typeface="Cambria"/>
              <a:buNone/>
            </a:pPr>
            <a:r>
              <a:rPr lang="en-US" sz="1500" b="1" i="0" u="none" strike="noStrike" cap="none">
                <a:solidFill>
                  <a:srgbClr val="9C5A3C"/>
                </a:solidFill>
                <a:latin typeface="Cambria"/>
                <a:ea typeface="Cambria"/>
                <a:cs typeface="Cambria"/>
                <a:sym typeface="Cambria"/>
              </a:rPr>
              <a:t>Grounded theory with no theory</a:t>
            </a:r>
            <a:endParaRPr sz="1500" b="0" i="0" u="none" strike="noStrike" cap="none">
              <a:solidFill>
                <a:schemeClr val="dk1"/>
              </a:solidFill>
              <a:latin typeface="Calibri"/>
              <a:ea typeface="Calibri"/>
              <a:cs typeface="Calibri"/>
              <a:sym typeface="Calibri"/>
            </a:endParaRPr>
          </a:p>
        </p:txBody>
      </p:sp>
      <p:sp>
        <p:nvSpPr>
          <p:cNvPr id="1688" name="Google Shape;1688;p69"/>
          <p:cNvSpPr/>
          <p:nvPr/>
        </p:nvSpPr>
        <p:spPr>
          <a:xfrm>
            <a:off x="4572000" y="5138928"/>
            <a:ext cx="3657600" cy="804672"/>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16233D"/>
              </a:buClr>
              <a:buSzPts val="1350"/>
              <a:buFont typeface="Calibri"/>
              <a:buNone/>
            </a:pPr>
            <a:r>
              <a:rPr lang="en-US" sz="1350" b="1" i="0" u="none" strike="noStrike" cap="none">
                <a:solidFill>
                  <a:srgbClr val="16233D"/>
                </a:solidFill>
                <a:latin typeface="Calibri"/>
                <a:ea typeface="Calibri"/>
                <a:cs typeface="Calibri"/>
                <a:sym typeface="Calibri"/>
              </a:rPr>
              <a:t>What happens   </a:t>
            </a:r>
            <a:r>
              <a:rPr lang="en-US" sz="1350" b="0" i="0" u="none" strike="noStrike" cap="none">
                <a:solidFill>
                  <a:srgbClr val="1E2A44"/>
                </a:solidFill>
                <a:latin typeface="Calibri"/>
                <a:ea typeface="Calibri"/>
                <a:cs typeface="Calibri"/>
                <a:sym typeface="Calibri"/>
              </a:rPr>
              <a:t>Open coding done, then the analysis stops at a thematic summary, no theory built.</a:t>
            </a:r>
            <a:endParaRPr sz="1350" b="0" i="0" u="none" strike="noStrike" cap="none">
              <a:solidFill>
                <a:schemeClr val="dk1"/>
              </a:solidFill>
              <a:latin typeface="Calibri"/>
              <a:ea typeface="Calibri"/>
              <a:cs typeface="Calibri"/>
              <a:sym typeface="Calibri"/>
            </a:endParaRPr>
          </a:p>
        </p:txBody>
      </p:sp>
      <p:sp>
        <p:nvSpPr>
          <p:cNvPr id="1689" name="Google Shape;1689;p69"/>
          <p:cNvSpPr/>
          <p:nvPr/>
        </p:nvSpPr>
        <p:spPr>
          <a:xfrm>
            <a:off x="8412480" y="5138928"/>
            <a:ext cx="2926080" cy="804672"/>
          </a:xfrm>
          <a:prstGeom prst="rect">
            <a:avLst/>
          </a:prstGeom>
          <a:noFill/>
          <a:ln>
            <a:noFill/>
          </a:ln>
        </p:spPr>
        <p:txBody>
          <a:bodyPr spcFirstLastPara="1" wrap="square" lIns="0" tIns="0" rIns="0" bIns="0" anchor="t" anchorCtr="0">
            <a:noAutofit/>
          </a:bodyPr>
          <a:lstStyle/>
          <a:p>
            <a:pPr marL="0" marR="0" lvl="0" indent="0" algn="l" rtl="0">
              <a:lnSpc>
                <a:spcPct val="103000"/>
              </a:lnSpc>
              <a:spcBef>
                <a:spcPts val="0"/>
              </a:spcBef>
              <a:spcAft>
                <a:spcPts val="0"/>
              </a:spcAft>
              <a:buClr>
                <a:srgbClr val="2F6F6E"/>
              </a:buClr>
              <a:buSzPts val="1350"/>
              <a:buFont typeface="Calibri"/>
              <a:buNone/>
            </a:pPr>
            <a:r>
              <a:rPr lang="en-US" sz="1350" b="1" i="0" u="none" strike="noStrike" cap="none">
                <a:solidFill>
                  <a:srgbClr val="2F6F6E"/>
                </a:solidFill>
                <a:latin typeface="Calibri"/>
                <a:ea typeface="Calibri"/>
                <a:cs typeface="Calibri"/>
                <a:sym typeface="Calibri"/>
              </a:rPr>
              <a:t>Repair   </a:t>
            </a:r>
            <a:r>
              <a:rPr lang="en-US" sz="1350" b="0" i="0" u="none" strike="noStrike" cap="none">
                <a:solidFill>
                  <a:srgbClr val="1E2A44"/>
                </a:solidFill>
                <a:latin typeface="Calibri"/>
                <a:ea typeface="Calibri"/>
                <a:cs typeface="Calibri"/>
                <a:sym typeface="Calibri"/>
              </a:rPr>
              <a:t>Carry on to a process model, or call it generic qualitative inquiry with thematic analysis.</a:t>
            </a:r>
            <a:endParaRPr sz="1350" b="0" i="0" u="none" strike="noStrike" cap="none">
              <a:solidFill>
                <a:schemeClr val="dk1"/>
              </a:solidFill>
              <a:latin typeface="Calibri"/>
              <a:ea typeface="Calibri"/>
              <a:cs typeface="Calibri"/>
              <a:sym typeface="Calibri"/>
            </a:endParaRPr>
          </a:p>
        </p:txBody>
      </p:sp>
      <p:sp>
        <p:nvSpPr>
          <p:cNvPr id="1690" name="Google Shape;1690;p69"/>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691" name="Google Shape;1691;p69"/>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66</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696"/>
        <p:cNvGrpSpPr/>
        <p:nvPr/>
      </p:nvGrpSpPr>
      <p:grpSpPr>
        <a:xfrm>
          <a:off x="0" y="0"/>
          <a:ext cx="0" cy="0"/>
          <a:chOff x="0" y="0"/>
          <a:chExt cx="0" cy="0"/>
        </a:xfrm>
      </p:grpSpPr>
      <p:sp>
        <p:nvSpPr>
          <p:cNvPr id="1697" name="Google Shape;1697;p70"/>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70"/>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FROM QUESTION TO APPROACH</a:t>
            </a:r>
            <a:endParaRPr sz="1400" b="0" i="0" u="none" strike="noStrike" cap="none">
              <a:solidFill>
                <a:schemeClr val="dk1"/>
              </a:solidFill>
              <a:latin typeface="Calibri"/>
              <a:ea typeface="Calibri"/>
              <a:cs typeface="Calibri"/>
              <a:sym typeface="Calibri"/>
            </a:endParaRPr>
          </a:p>
        </p:txBody>
      </p:sp>
      <p:sp>
        <p:nvSpPr>
          <p:cNvPr id="1699" name="Google Shape;1699;p70"/>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Let the question point to the methodology</a:t>
            </a:r>
            <a:endParaRPr sz="3000" b="0" i="0" u="none" strike="noStrike" cap="none">
              <a:solidFill>
                <a:schemeClr val="dk1"/>
              </a:solidFill>
              <a:latin typeface="Calibri"/>
              <a:ea typeface="Calibri"/>
              <a:cs typeface="Calibri"/>
              <a:sym typeface="Calibri"/>
            </a:endParaRPr>
          </a:p>
        </p:txBody>
      </p:sp>
      <p:sp>
        <p:nvSpPr>
          <p:cNvPr id="1700" name="Google Shape;1700;p70"/>
          <p:cNvSpPr/>
          <p:nvPr/>
        </p:nvSpPr>
        <p:spPr>
          <a:xfrm>
            <a:off x="822960" y="1463040"/>
            <a:ext cx="10607040" cy="82296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The form of your research question carries a methodology inside it. Read the verb and the object. They usually tell you where to go.</a:t>
            </a:r>
            <a:endParaRPr sz="2100" b="0" i="0" u="none" strike="noStrike" cap="none">
              <a:solidFill>
                <a:schemeClr val="dk1"/>
              </a:solidFill>
              <a:latin typeface="Calibri"/>
              <a:ea typeface="Calibri"/>
              <a:cs typeface="Calibri"/>
              <a:sym typeface="Calibri"/>
            </a:endParaRPr>
          </a:p>
        </p:txBody>
      </p:sp>
      <p:sp>
        <p:nvSpPr>
          <p:cNvPr id="1701" name="Google Shape;1701;p70"/>
          <p:cNvSpPr/>
          <p:nvPr/>
        </p:nvSpPr>
        <p:spPr>
          <a:xfrm>
            <a:off x="640080" y="2331720"/>
            <a:ext cx="49377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70"/>
          <p:cNvSpPr/>
          <p:nvPr/>
        </p:nvSpPr>
        <p:spPr>
          <a:xfrm>
            <a:off x="5577840" y="2331720"/>
            <a:ext cx="31089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BFCFE"/>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70"/>
          <p:cNvSpPr/>
          <p:nvPr/>
        </p:nvSpPr>
        <p:spPr>
          <a:xfrm>
            <a:off x="8686800" y="2331720"/>
            <a:ext cx="28803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70"/>
          <p:cNvSpPr/>
          <p:nvPr/>
        </p:nvSpPr>
        <p:spPr>
          <a:xfrm>
            <a:off x="804672" y="2331720"/>
            <a:ext cx="4663440" cy="457200"/>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350"/>
              <a:buFont typeface="Calibri"/>
              <a:buNone/>
            </a:pPr>
            <a:r>
              <a:rPr lang="en-US" sz="1350" b="0" i="1" u="none" strike="noStrike" cap="none">
                <a:solidFill>
                  <a:srgbClr val="1E2A44"/>
                </a:solidFill>
                <a:latin typeface="Calibri"/>
                <a:ea typeface="Calibri"/>
                <a:cs typeface="Calibri"/>
                <a:sym typeface="Calibri"/>
              </a:rPr>
              <a:t>“What is it like to live through X?”</a:t>
            </a:r>
            <a:endParaRPr sz="1350" b="0" i="0" u="none" strike="noStrike" cap="none">
              <a:solidFill>
                <a:schemeClr val="dk1"/>
              </a:solidFill>
              <a:latin typeface="Calibri"/>
              <a:ea typeface="Calibri"/>
              <a:cs typeface="Calibri"/>
              <a:sym typeface="Calibri"/>
            </a:endParaRPr>
          </a:p>
        </p:txBody>
      </p:sp>
      <p:sp>
        <p:nvSpPr>
          <p:cNvPr id="1705" name="Google Shape;1705;p70"/>
          <p:cNvSpPr/>
          <p:nvPr/>
        </p:nvSpPr>
        <p:spPr>
          <a:xfrm>
            <a:off x="5742432" y="2331720"/>
            <a:ext cx="283464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350"/>
              <a:buFont typeface="Calibri"/>
              <a:buNone/>
            </a:pPr>
            <a:r>
              <a:rPr lang="en-US" sz="1350" b="1" i="0" u="none" strike="noStrike" cap="none">
                <a:solidFill>
                  <a:srgbClr val="16233D"/>
                </a:solidFill>
                <a:latin typeface="Calibri"/>
                <a:ea typeface="Calibri"/>
                <a:cs typeface="Calibri"/>
                <a:sym typeface="Calibri"/>
              </a:rPr>
              <a:t>Phenomenology or IPA</a:t>
            </a:r>
            <a:endParaRPr sz="1350" b="0" i="0" u="none" strike="noStrike" cap="none">
              <a:solidFill>
                <a:schemeClr val="dk1"/>
              </a:solidFill>
              <a:latin typeface="Calibri"/>
              <a:ea typeface="Calibri"/>
              <a:cs typeface="Calibri"/>
              <a:sym typeface="Calibri"/>
            </a:endParaRPr>
          </a:p>
        </p:txBody>
      </p:sp>
      <p:sp>
        <p:nvSpPr>
          <p:cNvPr id="1706" name="Google Shape;1706;p70"/>
          <p:cNvSpPr/>
          <p:nvPr/>
        </p:nvSpPr>
        <p:spPr>
          <a:xfrm>
            <a:off x="8833104" y="2331720"/>
            <a:ext cx="2624328" cy="457200"/>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607085"/>
              </a:buClr>
              <a:buSzPts val="1200"/>
              <a:buFont typeface="Calibri"/>
              <a:buNone/>
            </a:pPr>
            <a:r>
              <a:rPr lang="en-US" sz="1200" b="0" i="0" u="none" strike="noStrike" cap="none">
                <a:solidFill>
                  <a:srgbClr val="607085"/>
                </a:solidFill>
                <a:latin typeface="Calibri"/>
                <a:ea typeface="Calibri"/>
                <a:cs typeface="Calibri"/>
                <a:sym typeface="Calibri"/>
              </a:rPr>
              <a:t>Lived experience, meaning, first person account</a:t>
            </a:r>
            <a:endParaRPr sz="1200" b="0" i="0" u="none" strike="noStrike" cap="none">
              <a:solidFill>
                <a:schemeClr val="dk1"/>
              </a:solidFill>
              <a:latin typeface="Calibri"/>
              <a:ea typeface="Calibri"/>
              <a:cs typeface="Calibri"/>
              <a:sym typeface="Calibri"/>
            </a:endParaRPr>
          </a:p>
        </p:txBody>
      </p:sp>
      <p:sp>
        <p:nvSpPr>
          <p:cNvPr id="1707" name="Google Shape;1707;p70"/>
          <p:cNvSpPr/>
          <p:nvPr/>
        </p:nvSpPr>
        <p:spPr>
          <a:xfrm>
            <a:off x="640080" y="2843784"/>
            <a:ext cx="49377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70"/>
          <p:cNvSpPr/>
          <p:nvPr/>
        </p:nvSpPr>
        <p:spPr>
          <a:xfrm>
            <a:off x="5577840" y="2843784"/>
            <a:ext cx="31089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BF5E9"/>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70"/>
          <p:cNvSpPr/>
          <p:nvPr/>
        </p:nvSpPr>
        <p:spPr>
          <a:xfrm>
            <a:off x="8686800" y="2843784"/>
            <a:ext cx="28803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70"/>
          <p:cNvSpPr/>
          <p:nvPr/>
        </p:nvSpPr>
        <p:spPr>
          <a:xfrm>
            <a:off x="804672" y="2843784"/>
            <a:ext cx="4663440" cy="457200"/>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350"/>
              <a:buFont typeface="Calibri"/>
              <a:buNone/>
            </a:pPr>
            <a:r>
              <a:rPr lang="en-US" sz="1350" b="0" i="1" u="none" strike="noStrike" cap="none">
                <a:solidFill>
                  <a:srgbClr val="1E2A44"/>
                </a:solidFill>
                <a:latin typeface="Calibri"/>
                <a:ea typeface="Calibri"/>
                <a:cs typeface="Calibri"/>
                <a:sym typeface="Calibri"/>
              </a:rPr>
              <a:t>“How does this process unfold over time?”</a:t>
            </a:r>
            <a:endParaRPr sz="1350" b="0" i="0" u="none" strike="noStrike" cap="none">
              <a:solidFill>
                <a:schemeClr val="dk1"/>
              </a:solidFill>
              <a:latin typeface="Calibri"/>
              <a:ea typeface="Calibri"/>
              <a:cs typeface="Calibri"/>
              <a:sym typeface="Calibri"/>
            </a:endParaRPr>
          </a:p>
        </p:txBody>
      </p:sp>
      <p:sp>
        <p:nvSpPr>
          <p:cNvPr id="1711" name="Google Shape;1711;p70"/>
          <p:cNvSpPr/>
          <p:nvPr/>
        </p:nvSpPr>
        <p:spPr>
          <a:xfrm>
            <a:off x="5742432" y="2843784"/>
            <a:ext cx="283464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350"/>
              <a:buFont typeface="Calibri"/>
              <a:buNone/>
            </a:pPr>
            <a:r>
              <a:rPr lang="en-US" sz="1350" b="1" i="0" u="none" strike="noStrike" cap="none">
                <a:solidFill>
                  <a:srgbClr val="16233D"/>
                </a:solidFill>
                <a:latin typeface="Calibri"/>
                <a:ea typeface="Calibri"/>
                <a:cs typeface="Calibri"/>
                <a:sym typeface="Calibri"/>
              </a:rPr>
              <a:t>Grounded theory</a:t>
            </a:r>
            <a:endParaRPr sz="1350" b="0" i="0" u="none" strike="noStrike" cap="none">
              <a:solidFill>
                <a:schemeClr val="dk1"/>
              </a:solidFill>
              <a:latin typeface="Calibri"/>
              <a:ea typeface="Calibri"/>
              <a:cs typeface="Calibri"/>
              <a:sym typeface="Calibri"/>
            </a:endParaRPr>
          </a:p>
        </p:txBody>
      </p:sp>
      <p:sp>
        <p:nvSpPr>
          <p:cNvPr id="1712" name="Google Shape;1712;p70"/>
          <p:cNvSpPr/>
          <p:nvPr/>
        </p:nvSpPr>
        <p:spPr>
          <a:xfrm>
            <a:off x="8833104" y="2843784"/>
            <a:ext cx="2624328" cy="457200"/>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607085"/>
              </a:buClr>
              <a:buSzPts val="1200"/>
              <a:buFont typeface="Calibri"/>
              <a:buNone/>
            </a:pPr>
            <a:r>
              <a:rPr lang="en-US" sz="1200" b="0" i="0" u="none" strike="noStrike" cap="none">
                <a:solidFill>
                  <a:srgbClr val="607085"/>
                </a:solidFill>
                <a:latin typeface="Calibri"/>
                <a:ea typeface="Calibri"/>
                <a:cs typeface="Calibri"/>
                <a:sym typeface="Calibri"/>
              </a:rPr>
              <a:t>Action, change, stages, a model of process</a:t>
            </a:r>
            <a:endParaRPr sz="1200" b="0" i="0" u="none" strike="noStrike" cap="none">
              <a:solidFill>
                <a:schemeClr val="dk1"/>
              </a:solidFill>
              <a:latin typeface="Calibri"/>
              <a:ea typeface="Calibri"/>
              <a:cs typeface="Calibri"/>
              <a:sym typeface="Calibri"/>
            </a:endParaRPr>
          </a:p>
        </p:txBody>
      </p:sp>
      <p:sp>
        <p:nvSpPr>
          <p:cNvPr id="1713" name="Google Shape;1713;p70"/>
          <p:cNvSpPr/>
          <p:nvPr/>
        </p:nvSpPr>
        <p:spPr>
          <a:xfrm>
            <a:off x="640080" y="3355848"/>
            <a:ext cx="49377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70"/>
          <p:cNvSpPr/>
          <p:nvPr/>
        </p:nvSpPr>
        <p:spPr>
          <a:xfrm>
            <a:off x="5577840" y="3355848"/>
            <a:ext cx="31089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BFCFE"/>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70"/>
          <p:cNvSpPr/>
          <p:nvPr/>
        </p:nvSpPr>
        <p:spPr>
          <a:xfrm>
            <a:off x="8686800" y="3355848"/>
            <a:ext cx="28803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70"/>
          <p:cNvSpPr/>
          <p:nvPr/>
        </p:nvSpPr>
        <p:spPr>
          <a:xfrm>
            <a:off x="804672" y="3355848"/>
            <a:ext cx="4663440" cy="457200"/>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350"/>
              <a:buFont typeface="Calibri"/>
              <a:buNone/>
            </a:pPr>
            <a:r>
              <a:rPr lang="en-US" sz="1350" b="0" i="1" u="none" strike="noStrike" cap="none">
                <a:solidFill>
                  <a:srgbClr val="1E2A44"/>
                </a:solidFill>
                <a:latin typeface="Calibri"/>
                <a:ea typeface="Calibri"/>
                <a:cs typeface="Calibri"/>
                <a:sym typeface="Calibri"/>
              </a:rPr>
              <a:t>“How does this culture or setting work?”</a:t>
            </a:r>
            <a:endParaRPr sz="1350" b="0" i="0" u="none" strike="noStrike" cap="none">
              <a:solidFill>
                <a:schemeClr val="dk1"/>
              </a:solidFill>
              <a:latin typeface="Calibri"/>
              <a:ea typeface="Calibri"/>
              <a:cs typeface="Calibri"/>
              <a:sym typeface="Calibri"/>
            </a:endParaRPr>
          </a:p>
        </p:txBody>
      </p:sp>
      <p:sp>
        <p:nvSpPr>
          <p:cNvPr id="1717" name="Google Shape;1717;p70"/>
          <p:cNvSpPr/>
          <p:nvPr/>
        </p:nvSpPr>
        <p:spPr>
          <a:xfrm>
            <a:off x="5742432" y="3355848"/>
            <a:ext cx="283464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350"/>
              <a:buFont typeface="Calibri"/>
              <a:buNone/>
            </a:pPr>
            <a:r>
              <a:rPr lang="en-US" sz="1350" b="1" i="0" u="none" strike="noStrike" cap="none">
                <a:solidFill>
                  <a:srgbClr val="16233D"/>
                </a:solidFill>
                <a:latin typeface="Calibri"/>
                <a:ea typeface="Calibri"/>
                <a:cs typeface="Calibri"/>
                <a:sym typeface="Calibri"/>
              </a:rPr>
              <a:t>Ethnography</a:t>
            </a:r>
            <a:endParaRPr sz="1350" b="0" i="0" u="none" strike="noStrike" cap="none">
              <a:solidFill>
                <a:schemeClr val="dk1"/>
              </a:solidFill>
              <a:latin typeface="Calibri"/>
              <a:ea typeface="Calibri"/>
              <a:cs typeface="Calibri"/>
              <a:sym typeface="Calibri"/>
            </a:endParaRPr>
          </a:p>
        </p:txBody>
      </p:sp>
      <p:sp>
        <p:nvSpPr>
          <p:cNvPr id="1718" name="Google Shape;1718;p70"/>
          <p:cNvSpPr/>
          <p:nvPr/>
        </p:nvSpPr>
        <p:spPr>
          <a:xfrm>
            <a:off x="8833104" y="3355848"/>
            <a:ext cx="2624328" cy="457200"/>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607085"/>
              </a:buClr>
              <a:buSzPts val="1200"/>
              <a:buFont typeface="Calibri"/>
              <a:buNone/>
            </a:pPr>
            <a:r>
              <a:rPr lang="en-US" sz="1200" b="0" i="0" u="none" strike="noStrike" cap="none">
                <a:solidFill>
                  <a:srgbClr val="607085"/>
                </a:solidFill>
                <a:latin typeface="Calibri"/>
                <a:ea typeface="Calibri"/>
                <a:cs typeface="Calibri"/>
                <a:sym typeface="Calibri"/>
              </a:rPr>
              <a:t>Shared practices, meanings, life in situ</a:t>
            </a:r>
            <a:endParaRPr sz="1200" b="0" i="0" u="none" strike="noStrike" cap="none">
              <a:solidFill>
                <a:schemeClr val="dk1"/>
              </a:solidFill>
              <a:latin typeface="Calibri"/>
              <a:ea typeface="Calibri"/>
              <a:cs typeface="Calibri"/>
              <a:sym typeface="Calibri"/>
            </a:endParaRPr>
          </a:p>
        </p:txBody>
      </p:sp>
      <p:sp>
        <p:nvSpPr>
          <p:cNvPr id="1719" name="Google Shape;1719;p70"/>
          <p:cNvSpPr/>
          <p:nvPr/>
        </p:nvSpPr>
        <p:spPr>
          <a:xfrm>
            <a:off x="640080" y="3867912"/>
            <a:ext cx="49377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70"/>
          <p:cNvSpPr/>
          <p:nvPr/>
        </p:nvSpPr>
        <p:spPr>
          <a:xfrm>
            <a:off x="5577840" y="3867912"/>
            <a:ext cx="31089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BF5E9"/>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70"/>
          <p:cNvSpPr/>
          <p:nvPr/>
        </p:nvSpPr>
        <p:spPr>
          <a:xfrm>
            <a:off x="8686800" y="3867912"/>
            <a:ext cx="28803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70"/>
          <p:cNvSpPr/>
          <p:nvPr/>
        </p:nvSpPr>
        <p:spPr>
          <a:xfrm>
            <a:off x="804672" y="3867912"/>
            <a:ext cx="4663440" cy="457200"/>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350"/>
              <a:buFont typeface="Calibri"/>
              <a:buNone/>
            </a:pPr>
            <a:r>
              <a:rPr lang="en-US" sz="1350" b="0" i="1" u="none" strike="noStrike" cap="none">
                <a:solidFill>
                  <a:srgbClr val="1E2A44"/>
                </a:solidFill>
                <a:latin typeface="Calibri"/>
                <a:ea typeface="Calibri"/>
                <a:cs typeface="Calibri"/>
                <a:sym typeface="Calibri"/>
              </a:rPr>
              <a:t>“How do people story their lives?”</a:t>
            </a:r>
            <a:endParaRPr sz="1350" b="0" i="0" u="none" strike="noStrike" cap="none">
              <a:solidFill>
                <a:schemeClr val="dk1"/>
              </a:solidFill>
              <a:latin typeface="Calibri"/>
              <a:ea typeface="Calibri"/>
              <a:cs typeface="Calibri"/>
              <a:sym typeface="Calibri"/>
            </a:endParaRPr>
          </a:p>
        </p:txBody>
      </p:sp>
      <p:sp>
        <p:nvSpPr>
          <p:cNvPr id="1723" name="Google Shape;1723;p70"/>
          <p:cNvSpPr/>
          <p:nvPr/>
        </p:nvSpPr>
        <p:spPr>
          <a:xfrm>
            <a:off x="5742432" y="3867912"/>
            <a:ext cx="283464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350"/>
              <a:buFont typeface="Calibri"/>
              <a:buNone/>
            </a:pPr>
            <a:r>
              <a:rPr lang="en-US" sz="1350" b="1" i="0" u="none" strike="noStrike" cap="none">
                <a:solidFill>
                  <a:srgbClr val="16233D"/>
                </a:solidFill>
                <a:latin typeface="Calibri"/>
                <a:ea typeface="Calibri"/>
                <a:cs typeface="Calibri"/>
                <a:sym typeface="Calibri"/>
              </a:rPr>
              <a:t>Narrative inquiry</a:t>
            </a:r>
            <a:endParaRPr sz="1350" b="0" i="0" u="none" strike="noStrike" cap="none">
              <a:solidFill>
                <a:schemeClr val="dk1"/>
              </a:solidFill>
              <a:latin typeface="Calibri"/>
              <a:ea typeface="Calibri"/>
              <a:cs typeface="Calibri"/>
              <a:sym typeface="Calibri"/>
            </a:endParaRPr>
          </a:p>
        </p:txBody>
      </p:sp>
      <p:sp>
        <p:nvSpPr>
          <p:cNvPr id="1724" name="Google Shape;1724;p70"/>
          <p:cNvSpPr/>
          <p:nvPr/>
        </p:nvSpPr>
        <p:spPr>
          <a:xfrm>
            <a:off x="8833104" y="3867912"/>
            <a:ext cx="2624328" cy="457200"/>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607085"/>
              </a:buClr>
              <a:buSzPts val="1200"/>
              <a:buFont typeface="Calibri"/>
              <a:buNone/>
            </a:pPr>
            <a:r>
              <a:rPr lang="en-US" sz="1200" b="0" i="0" u="none" strike="noStrike" cap="none">
                <a:solidFill>
                  <a:srgbClr val="607085"/>
                </a:solidFill>
                <a:latin typeface="Calibri"/>
                <a:ea typeface="Calibri"/>
                <a:cs typeface="Calibri"/>
                <a:sym typeface="Calibri"/>
              </a:rPr>
              <a:t>Identity, plot, told experience over time</a:t>
            </a:r>
            <a:endParaRPr sz="1200" b="0" i="0" u="none" strike="noStrike" cap="none">
              <a:solidFill>
                <a:schemeClr val="dk1"/>
              </a:solidFill>
              <a:latin typeface="Calibri"/>
              <a:ea typeface="Calibri"/>
              <a:cs typeface="Calibri"/>
              <a:sym typeface="Calibri"/>
            </a:endParaRPr>
          </a:p>
        </p:txBody>
      </p:sp>
      <p:sp>
        <p:nvSpPr>
          <p:cNvPr id="1725" name="Google Shape;1725;p70"/>
          <p:cNvSpPr/>
          <p:nvPr/>
        </p:nvSpPr>
        <p:spPr>
          <a:xfrm>
            <a:off x="640080" y="4379976"/>
            <a:ext cx="49377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70"/>
          <p:cNvSpPr/>
          <p:nvPr/>
        </p:nvSpPr>
        <p:spPr>
          <a:xfrm>
            <a:off x="5577840" y="4379976"/>
            <a:ext cx="31089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BFCFE"/>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70"/>
          <p:cNvSpPr/>
          <p:nvPr/>
        </p:nvSpPr>
        <p:spPr>
          <a:xfrm>
            <a:off x="8686800" y="4379976"/>
            <a:ext cx="28803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70"/>
          <p:cNvSpPr/>
          <p:nvPr/>
        </p:nvSpPr>
        <p:spPr>
          <a:xfrm>
            <a:off x="804672" y="4379976"/>
            <a:ext cx="4663440" cy="457200"/>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350"/>
              <a:buFont typeface="Calibri"/>
              <a:buNone/>
            </a:pPr>
            <a:r>
              <a:rPr lang="en-US" sz="1350" b="0" i="1" u="none" strike="noStrike" cap="none">
                <a:solidFill>
                  <a:srgbClr val="1E2A44"/>
                </a:solidFill>
                <a:latin typeface="Calibri"/>
                <a:ea typeface="Calibri"/>
                <a:cs typeface="Calibri"/>
                <a:sym typeface="Calibri"/>
              </a:rPr>
              <a:t>“How can we change this practice with those in it?”</a:t>
            </a:r>
            <a:endParaRPr sz="1350" b="0" i="0" u="none" strike="noStrike" cap="none">
              <a:solidFill>
                <a:schemeClr val="dk1"/>
              </a:solidFill>
              <a:latin typeface="Calibri"/>
              <a:ea typeface="Calibri"/>
              <a:cs typeface="Calibri"/>
              <a:sym typeface="Calibri"/>
            </a:endParaRPr>
          </a:p>
        </p:txBody>
      </p:sp>
      <p:sp>
        <p:nvSpPr>
          <p:cNvPr id="1729" name="Google Shape;1729;p70"/>
          <p:cNvSpPr/>
          <p:nvPr/>
        </p:nvSpPr>
        <p:spPr>
          <a:xfrm>
            <a:off x="5742432" y="4379976"/>
            <a:ext cx="283464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350"/>
              <a:buFont typeface="Calibri"/>
              <a:buNone/>
            </a:pPr>
            <a:r>
              <a:rPr lang="en-US" sz="1350" b="1" i="0" u="none" strike="noStrike" cap="none">
                <a:solidFill>
                  <a:srgbClr val="16233D"/>
                </a:solidFill>
                <a:latin typeface="Calibri"/>
                <a:ea typeface="Calibri"/>
                <a:cs typeface="Calibri"/>
                <a:sym typeface="Calibri"/>
              </a:rPr>
              <a:t>Action research</a:t>
            </a:r>
            <a:endParaRPr sz="1350" b="0" i="0" u="none" strike="noStrike" cap="none">
              <a:solidFill>
                <a:schemeClr val="dk1"/>
              </a:solidFill>
              <a:latin typeface="Calibri"/>
              <a:ea typeface="Calibri"/>
              <a:cs typeface="Calibri"/>
              <a:sym typeface="Calibri"/>
            </a:endParaRPr>
          </a:p>
        </p:txBody>
      </p:sp>
      <p:sp>
        <p:nvSpPr>
          <p:cNvPr id="1730" name="Google Shape;1730;p70"/>
          <p:cNvSpPr/>
          <p:nvPr/>
        </p:nvSpPr>
        <p:spPr>
          <a:xfrm>
            <a:off x="8833104" y="4379976"/>
            <a:ext cx="2624328" cy="457200"/>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607085"/>
              </a:buClr>
              <a:buSzPts val="1200"/>
              <a:buFont typeface="Calibri"/>
              <a:buNone/>
            </a:pPr>
            <a:r>
              <a:rPr lang="en-US" sz="1200" b="0" i="0" u="none" strike="noStrike" cap="none">
                <a:solidFill>
                  <a:srgbClr val="607085"/>
                </a:solidFill>
                <a:latin typeface="Calibri"/>
                <a:ea typeface="Calibri"/>
                <a:cs typeface="Calibri"/>
                <a:sym typeface="Calibri"/>
              </a:rPr>
              <a:t>Collaboration, intervention, cycles of change</a:t>
            </a:r>
            <a:endParaRPr sz="1200" b="0" i="0" u="none" strike="noStrike" cap="none">
              <a:solidFill>
                <a:schemeClr val="dk1"/>
              </a:solidFill>
              <a:latin typeface="Calibri"/>
              <a:ea typeface="Calibri"/>
              <a:cs typeface="Calibri"/>
              <a:sym typeface="Calibri"/>
            </a:endParaRPr>
          </a:p>
        </p:txBody>
      </p:sp>
      <p:sp>
        <p:nvSpPr>
          <p:cNvPr id="1731" name="Google Shape;1731;p70"/>
          <p:cNvSpPr/>
          <p:nvPr/>
        </p:nvSpPr>
        <p:spPr>
          <a:xfrm>
            <a:off x="640080" y="4892040"/>
            <a:ext cx="49377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70"/>
          <p:cNvSpPr/>
          <p:nvPr/>
        </p:nvSpPr>
        <p:spPr>
          <a:xfrm>
            <a:off x="5577840" y="4892040"/>
            <a:ext cx="31089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BF5E9"/>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70"/>
          <p:cNvSpPr/>
          <p:nvPr/>
        </p:nvSpPr>
        <p:spPr>
          <a:xfrm>
            <a:off x="8686800" y="4892040"/>
            <a:ext cx="28803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3F6FB"/>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70"/>
          <p:cNvSpPr/>
          <p:nvPr/>
        </p:nvSpPr>
        <p:spPr>
          <a:xfrm>
            <a:off x="804672" y="4892040"/>
            <a:ext cx="4663440" cy="457200"/>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350"/>
              <a:buFont typeface="Calibri"/>
              <a:buNone/>
            </a:pPr>
            <a:r>
              <a:rPr lang="en-US" sz="1350" b="0" i="1" u="none" strike="noStrike" cap="none">
                <a:solidFill>
                  <a:srgbClr val="1E2A44"/>
                </a:solidFill>
                <a:latin typeface="Calibri"/>
                <a:ea typeface="Calibri"/>
                <a:cs typeface="Calibri"/>
                <a:sym typeface="Calibri"/>
              </a:rPr>
              <a:t>“What does this language do, and for whom?”</a:t>
            </a:r>
            <a:endParaRPr sz="1350" b="0" i="0" u="none" strike="noStrike" cap="none">
              <a:solidFill>
                <a:schemeClr val="dk1"/>
              </a:solidFill>
              <a:latin typeface="Calibri"/>
              <a:ea typeface="Calibri"/>
              <a:cs typeface="Calibri"/>
              <a:sym typeface="Calibri"/>
            </a:endParaRPr>
          </a:p>
        </p:txBody>
      </p:sp>
      <p:sp>
        <p:nvSpPr>
          <p:cNvPr id="1735" name="Google Shape;1735;p70"/>
          <p:cNvSpPr/>
          <p:nvPr/>
        </p:nvSpPr>
        <p:spPr>
          <a:xfrm>
            <a:off x="5742432" y="4892040"/>
            <a:ext cx="283464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350"/>
              <a:buFont typeface="Calibri"/>
              <a:buNone/>
            </a:pPr>
            <a:r>
              <a:rPr lang="en-US" sz="1350" b="1" i="0" u="none" strike="noStrike" cap="none">
                <a:solidFill>
                  <a:srgbClr val="16233D"/>
                </a:solidFill>
                <a:latin typeface="Calibri"/>
                <a:ea typeface="Calibri"/>
                <a:cs typeface="Calibri"/>
                <a:sym typeface="Calibri"/>
              </a:rPr>
              <a:t>Discourse or critical discourse</a:t>
            </a:r>
            <a:endParaRPr sz="1350" b="0" i="0" u="none" strike="noStrike" cap="none">
              <a:solidFill>
                <a:schemeClr val="dk1"/>
              </a:solidFill>
              <a:latin typeface="Calibri"/>
              <a:ea typeface="Calibri"/>
              <a:cs typeface="Calibri"/>
              <a:sym typeface="Calibri"/>
            </a:endParaRPr>
          </a:p>
        </p:txBody>
      </p:sp>
      <p:sp>
        <p:nvSpPr>
          <p:cNvPr id="1736" name="Google Shape;1736;p70"/>
          <p:cNvSpPr/>
          <p:nvPr/>
        </p:nvSpPr>
        <p:spPr>
          <a:xfrm>
            <a:off x="8833104" y="4892040"/>
            <a:ext cx="2624328" cy="457200"/>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607085"/>
              </a:buClr>
              <a:buSzPts val="1200"/>
              <a:buFont typeface="Calibri"/>
              <a:buNone/>
            </a:pPr>
            <a:r>
              <a:rPr lang="en-US" sz="1200" b="0" i="0" u="none" strike="noStrike" cap="none">
                <a:solidFill>
                  <a:srgbClr val="607085"/>
                </a:solidFill>
                <a:latin typeface="Calibri"/>
                <a:ea typeface="Calibri"/>
                <a:cs typeface="Calibri"/>
                <a:sym typeface="Calibri"/>
              </a:rPr>
              <a:t>Power, construction, talk and text in use</a:t>
            </a:r>
            <a:endParaRPr sz="1200" b="0" i="0" u="none" strike="noStrike" cap="none">
              <a:solidFill>
                <a:schemeClr val="dk1"/>
              </a:solidFill>
              <a:latin typeface="Calibri"/>
              <a:ea typeface="Calibri"/>
              <a:cs typeface="Calibri"/>
              <a:sym typeface="Calibri"/>
            </a:endParaRPr>
          </a:p>
        </p:txBody>
      </p:sp>
      <p:sp>
        <p:nvSpPr>
          <p:cNvPr id="1737" name="Google Shape;1737;p70"/>
          <p:cNvSpPr/>
          <p:nvPr/>
        </p:nvSpPr>
        <p:spPr>
          <a:xfrm>
            <a:off x="640080" y="5404104"/>
            <a:ext cx="49377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70"/>
          <p:cNvSpPr/>
          <p:nvPr/>
        </p:nvSpPr>
        <p:spPr>
          <a:xfrm>
            <a:off x="5577840" y="5404104"/>
            <a:ext cx="31089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BFCFE"/>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70"/>
          <p:cNvSpPr/>
          <p:nvPr/>
        </p:nvSpPr>
        <p:spPr>
          <a:xfrm>
            <a:off x="8686800" y="5404104"/>
            <a:ext cx="288036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w="9525" cap="flat" cmpd="sng">
            <a:solidFill>
              <a:srgbClr val="D7DEE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70"/>
          <p:cNvSpPr/>
          <p:nvPr/>
        </p:nvSpPr>
        <p:spPr>
          <a:xfrm>
            <a:off x="804672" y="5404104"/>
            <a:ext cx="4663440" cy="457200"/>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1E2A44"/>
              </a:buClr>
              <a:buSzPts val="1350"/>
              <a:buFont typeface="Calibri"/>
              <a:buNone/>
            </a:pPr>
            <a:r>
              <a:rPr lang="en-US" sz="1350" b="0" i="1" u="none" strike="noStrike" cap="none">
                <a:solidFill>
                  <a:srgbClr val="1E2A44"/>
                </a:solidFill>
                <a:latin typeface="Calibri"/>
                <a:ea typeface="Calibri"/>
                <a:cs typeface="Calibri"/>
                <a:sym typeface="Calibri"/>
              </a:rPr>
              <a:t>“How does this online community make meaning?”</a:t>
            </a:r>
            <a:endParaRPr sz="1350" b="0" i="0" u="none" strike="noStrike" cap="none">
              <a:solidFill>
                <a:schemeClr val="dk1"/>
              </a:solidFill>
              <a:latin typeface="Calibri"/>
              <a:ea typeface="Calibri"/>
              <a:cs typeface="Calibri"/>
              <a:sym typeface="Calibri"/>
            </a:endParaRPr>
          </a:p>
        </p:txBody>
      </p:sp>
      <p:sp>
        <p:nvSpPr>
          <p:cNvPr id="1741" name="Google Shape;1741;p70"/>
          <p:cNvSpPr/>
          <p:nvPr/>
        </p:nvSpPr>
        <p:spPr>
          <a:xfrm>
            <a:off x="5742432" y="5404104"/>
            <a:ext cx="283464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350"/>
              <a:buFont typeface="Calibri"/>
              <a:buNone/>
            </a:pPr>
            <a:r>
              <a:rPr lang="en-US" sz="1350" b="1" i="0" u="none" strike="noStrike" cap="none">
                <a:solidFill>
                  <a:srgbClr val="16233D"/>
                </a:solidFill>
                <a:latin typeface="Calibri"/>
                <a:ea typeface="Calibri"/>
                <a:cs typeface="Calibri"/>
                <a:sym typeface="Calibri"/>
              </a:rPr>
              <a:t>Netnography</a:t>
            </a:r>
            <a:endParaRPr sz="1350" b="0" i="0" u="none" strike="noStrike" cap="none">
              <a:solidFill>
                <a:schemeClr val="dk1"/>
              </a:solidFill>
              <a:latin typeface="Calibri"/>
              <a:ea typeface="Calibri"/>
              <a:cs typeface="Calibri"/>
              <a:sym typeface="Calibri"/>
            </a:endParaRPr>
          </a:p>
        </p:txBody>
      </p:sp>
      <p:sp>
        <p:nvSpPr>
          <p:cNvPr id="1742" name="Google Shape;1742;p70"/>
          <p:cNvSpPr/>
          <p:nvPr/>
        </p:nvSpPr>
        <p:spPr>
          <a:xfrm>
            <a:off x="8833104" y="5404104"/>
            <a:ext cx="2624328" cy="457200"/>
          </a:xfrm>
          <a:prstGeom prst="rect">
            <a:avLst/>
          </a:prstGeom>
          <a:noFill/>
          <a:ln>
            <a:noFill/>
          </a:ln>
        </p:spPr>
        <p:txBody>
          <a:bodyPr spcFirstLastPara="1" wrap="square" lIns="0" tIns="0" rIns="0" bIns="0" anchor="ctr" anchorCtr="0">
            <a:noAutofit/>
          </a:bodyPr>
          <a:lstStyle/>
          <a:p>
            <a:pPr marL="0" marR="0" lvl="0" indent="0" algn="l" rtl="0">
              <a:lnSpc>
                <a:spcPct val="98000"/>
              </a:lnSpc>
              <a:spcBef>
                <a:spcPts val="0"/>
              </a:spcBef>
              <a:spcAft>
                <a:spcPts val="0"/>
              </a:spcAft>
              <a:buClr>
                <a:srgbClr val="607085"/>
              </a:buClr>
              <a:buSzPts val="1200"/>
              <a:buFont typeface="Calibri"/>
              <a:buNone/>
            </a:pPr>
            <a:r>
              <a:rPr lang="en-US" sz="1200" b="0" i="0" u="none" strike="noStrike" cap="none">
                <a:solidFill>
                  <a:srgbClr val="607085"/>
                </a:solidFill>
                <a:latin typeface="Calibri"/>
                <a:ea typeface="Calibri"/>
                <a:cs typeface="Calibri"/>
                <a:sym typeface="Calibri"/>
              </a:rPr>
              <a:t>Digital traces, culture, participation online</a:t>
            </a:r>
            <a:endParaRPr sz="1200" b="0" i="0" u="none" strike="noStrike" cap="none">
              <a:solidFill>
                <a:schemeClr val="dk1"/>
              </a:solidFill>
              <a:latin typeface="Calibri"/>
              <a:ea typeface="Calibri"/>
              <a:cs typeface="Calibri"/>
              <a:sym typeface="Calibri"/>
            </a:endParaRPr>
          </a:p>
        </p:txBody>
      </p:sp>
      <p:sp>
        <p:nvSpPr>
          <p:cNvPr id="1743" name="Google Shape;1743;p70"/>
          <p:cNvSpPr/>
          <p:nvPr/>
        </p:nvSpPr>
        <p:spPr>
          <a:xfrm>
            <a:off x="640080" y="5998464"/>
            <a:ext cx="10972800" cy="31089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250"/>
              <a:buFont typeface="Calibri"/>
              <a:buNone/>
            </a:pPr>
            <a:r>
              <a:rPr lang="en-US" sz="1250" b="0" i="1" u="none" strike="noStrike" cap="none">
                <a:solidFill>
                  <a:srgbClr val="607085"/>
                </a:solidFill>
                <a:latin typeface="Calibri"/>
                <a:ea typeface="Calibri"/>
                <a:cs typeface="Calibri"/>
                <a:sym typeface="Calibri"/>
              </a:rPr>
              <a:t>A question can be honestly read more than one way. The point is to choose with awareness, not to find the single correct label.</a:t>
            </a:r>
            <a:endParaRPr sz="1250" b="0" i="0" u="none" strike="noStrike" cap="none">
              <a:solidFill>
                <a:schemeClr val="dk1"/>
              </a:solidFill>
              <a:latin typeface="Calibri"/>
              <a:ea typeface="Calibri"/>
              <a:cs typeface="Calibri"/>
              <a:sym typeface="Calibri"/>
            </a:endParaRPr>
          </a:p>
        </p:txBody>
      </p:sp>
      <p:sp>
        <p:nvSpPr>
          <p:cNvPr id="1744" name="Google Shape;1744;p70"/>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745" name="Google Shape;1745;p70"/>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67</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EEF3F8"/>
        </a:solidFill>
        <a:effectLst/>
      </p:bgPr>
    </p:bg>
    <p:spTree>
      <p:nvGrpSpPr>
        <p:cNvPr id="1" name="Shape 1750"/>
        <p:cNvGrpSpPr/>
        <p:nvPr/>
      </p:nvGrpSpPr>
      <p:grpSpPr>
        <a:xfrm>
          <a:off x="0" y="0"/>
          <a:ext cx="0" cy="0"/>
          <a:chOff x="0" y="0"/>
          <a:chExt cx="0" cy="0"/>
        </a:xfrm>
      </p:grpSpPr>
      <p:sp>
        <p:nvSpPr>
          <p:cNvPr id="1751" name="Google Shape;1751;p71"/>
          <p:cNvSpPr/>
          <p:nvPr/>
        </p:nvSpPr>
        <p:spPr>
          <a:xfrm>
            <a:off x="640080" y="457200"/>
            <a:ext cx="1874520" cy="457200"/>
          </a:xfrm>
          <a:prstGeom prst="roundRect">
            <a:avLst>
              <a:gd name="adj" fmla="val 50000"/>
            </a:avLst>
          </a:pr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71"/>
          <p:cNvSpPr/>
          <p:nvPr/>
        </p:nvSpPr>
        <p:spPr>
          <a:xfrm>
            <a:off x="640080" y="457200"/>
            <a:ext cx="187452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DBB868"/>
              </a:buClr>
              <a:buSzPts val="1400"/>
              <a:buFont typeface="Calibri"/>
              <a:buNone/>
            </a:pPr>
            <a:r>
              <a:rPr lang="en-US" sz="1400" b="1" i="0" u="none" strike="noStrike" cap="none">
                <a:solidFill>
                  <a:srgbClr val="DBB868"/>
                </a:solidFill>
                <a:latin typeface="Calibri"/>
                <a:ea typeface="Calibri"/>
                <a:cs typeface="Calibri"/>
                <a:sym typeface="Calibri"/>
              </a:rPr>
              <a:t>ACTIVITY</a:t>
            </a:r>
            <a:endParaRPr sz="1400" b="0" i="0" u="none" strike="noStrike" cap="none">
              <a:solidFill>
                <a:schemeClr val="dk1"/>
              </a:solidFill>
              <a:latin typeface="Calibri"/>
              <a:ea typeface="Calibri"/>
              <a:cs typeface="Calibri"/>
              <a:sym typeface="Calibri"/>
            </a:endParaRPr>
          </a:p>
        </p:txBody>
      </p:sp>
      <p:sp>
        <p:nvSpPr>
          <p:cNvPr id="1753" name="Google Shape;1753;p71"/>
          <p:cNvSpPr/>
          <p:nvPr/>
        </p:nvSpPr>
        <p:spPr>
          <a:xfrm>
            <a:off x="2697480" y="457200"/>
            <a:ext cx="27432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400"/>
              <a:buFont typeface="Calibri"/>
              <a:buNone/>
            </a:pPr>
            <a:r>
              <a:rPr lang="en-US" sz="1400" b="1" i="0" u="none" strike="noStrike" cap="none">
                <a:solidFill>
                  <a:srgbClr val="607085"/>
                </a:solidFill>
                <a:latin typeface="Calibri"/>
                <a:ea typeface="Calibri"/>
                <a:cs typeface="Calibri"/>
                <a:sym typeface="Calibri"/>
              </a:rPr>
              <a:t>15 minutes, in threes</a:t>
            </a:r>
            <a:endParaRPr sz="1400" b="0" i="0" u="none" strike="noStrike" cap="none">
              <a:solidFill>
                <a:schemeClr val="dk1"/>
              </a:solidFill>
              <a:latin typeface="Calibri"/>
              <a:ea typeface="Calibri"/>
              <a:cs typeface="Calibri"/>
              <a:sym typeface="Calibri"/>
            </a:endParaRPr>
          </a:p>
        </p:txBody>
      </p:sp>
      <p:sp>
        <p:nvSpPr>
          <p:cNvPr id="1754" name="Google Shape;1754;p71"/>
          <p:cNvSpPr/>
          <p:nvPr/>
        </p:nvSpPr>
        <p:spPr>
          <a:xfrm>
            <a:off x="640080" y="1024128"/>
            <a:ext cx="10881360" cy="8686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2800"/>
              <a:buFont typeface="Cambria"/>
              <a:buNone/>
            </a:pPr>
            <a:r>
              <a:rPr lang="en-US" sz="2800" b="1" i="0" u="none" strike="noStrike" cap="none">
                <a:solidFill>
                  <a:srgbClr val="16233D"/>
                </a:solidFill>
                <a:latin typeface="Cambria"/>
                <a:ea typeface="Cambria"/>
                <a:cs typeface="Cambria"/>
                <a:sym typeface="Cambria"/>
              </a:rPr>
              <a:t>Align a scenario</a:t>
            </a:r>
            <a:endParaRPr sz="2800" b="0" i="0" u="none" strike="noStrike" cap="none">
              <a:solidFill>
                <a:schemeClr val="dk1"/>
              </a:solidFill>
              <a:latin typeface="Calibri"/>
              <a:ea typeface="Calibri"/>
              <a:cs typeface="Calibri"/>
              <a:sym typeface="Calibri"/>
            </a:endParaRPr>
          </a:p>
        </p:txBody>
      </p:sp>
      <p:sp>
        <p:nvSpPr>
          <p:cNvPr id="1755" name="Google Shape;1755;p71"/>
          <p:cNvSpPr/>
          <p:nvPr/>
        </p:nvSpPr>
        <p:spPr>
          <a:xfrm>
            <a:off x="640080" y="1920240"/>
            <a:ext cx="10972800" cy="68580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1E2A44"/>
              </a:buClr>
              <a:buSzPts val="1500"/>
              <a:buFont typeface="Calibri"/>
              <a:buNone/>
            </a:pPr>
            <a:r>
              <a:rPr lang="en-US" sz="1500" b="0" i="0" u="none" strike="noStrike" cap="none">
                <a:solidFill>
                  <a:srgbClr val="1E2A44"/>
                </a:solidFill>
                <a:latin typeface="Calibri"/>
                <a:ea typeface="Calibri"/>
                <a:cs typeface="Calibri"/>
                <a:sym typeface="Calibri"/>
              </a:rPr>
              <a:t>For each scenario, name a defensible methodology and a matching analysis method. Then state the paradigm it implies. There is no single right answer, but some pairings break.</a:t>
            </a:r>
            <a:endParaRPr sz="1500" b="0" i="0" u="none" strike="noStrike" cap="none">
              <a:solidFill>
                <a:schemeClr val="dk1"/>
              </a:solidFill>
              <a:latin typeface="Calibri"/>
              <a:ea typeface="Calibri"/>
              <a:cs typeface="Calibri"/>
              <a:sym typeface="Calibri"/>
            </a:endParaRPr>
          </a:p>
        </p:txBody>
      </p:sp>
      <p:sp>
        <p:nvSpPr>
          <p:cNvPr id="1756" name="Google Shape;1756;p71"/>
          <p:cNvSpPr/>
          <p:nvPr/>
        </p:nvSpPr>
        <p:spPr>
          <a:xfrm>
            <a:off x="640080" y="2788920"/>
            <a:ext cx="3456432" cy="3108960"/>
          </a:xfrm>
          <a:prstGeom prst="roundRect">
            <a:avLst>
              <a:gd name="adj" fmla="val 2647"/>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71"/>
          <p:cNvSpPr/>
          <p:nvPr/>
        </p:nvSpPr>
        <p:spPr>
          <a:xfrm>
            <a:off x="914400" y="304495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71"/>
          <p:cNvSpPr/>
          <p:nvPr/>
        </p:nvSpPr>
        <p:spPr>
          <a:xfrm>
            <a:off x="914400" y="304495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A</a:t>
            </a:r>
            <a:endParaRPr sz="1800" b="0" i="0" u="none" strike="noStrike" cap="none">
              <a:solidFill>
                <a:schemeClr val="dk1"/>
              </a:solidFill>
              <a:latin typeface="Calibri"/>
              <a:ea typeface="Calibri"/>
              <a:cs typeface="Calibri"/>
              <a:sym typeface="Calibri"/>
            </a:endParaRPr>
          </a:p>
        </p:txBody>
      </p:sp>
      <p:sp>
        <p:nvSpPr>
          <p:cNvPr id="1759" name="Google Shape;1759;p71"/>
          <p:cNvSpPr/>
          <p:nvPr/>
        </p:nvSpPr>
        <p:spPr>
          <a:xfrm>
            <a:off x="1508760" y="3063240"/>
            <a:ext cx="245059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500"/>
              <a:buFont typeface="Cambria"/>
              <a:buNone/>
            </a:pPr>
            <a:r>
              <a:rPr lang="en-US" sz="1500" b="1" i="0" u="none" strike="noStrike" cap="none">
                <a:solidFill>
                  <a:srgbClr val="16233D"/>
                </a:solidFill>
                <a:latin typeface="Cambria"/>
                <a:ea typeface="Cambria"/>
                <a:cs typeface="Cambria"/>
                <a:sym typeface="Cambria"/>
              </a:rPr>
              <a:t>A due diligence duty</a:t>
            </a:r>
            <a:endParaRPr sz="1500" b="0" i="0" u="none" strike="noStrike" cap="none">
              <a:solidFill>
                <a:schemeClr val="dk1"/>
              </a:solidFill>
              <a:latin typeface="Calibri"/>
              <a:ea typeface="Calibri"/>
              <a:cs typeface="Calibri"/>
              <a:sym typeface="Calibri"/>
            </a:endParaRPr>
          </a:p>
        </p:txBody>
      </p:sp>
      <p:sp>
        <p:nvSpPr>
          <p:cNvPr id="1760" name="Google Shape;1760;p71"/>
          <p:cNvSpPr/>
          <p:nvPr/>
        </p:nvSpPr>
        <p:spPr>
          <a:xfrm>
            <a:off x="914400" y="3657600"/>
            <a:ext cx="2907792" cy="164592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Mid level managers' lived experience of a new supply chain due diligence duty under the German LkSG. Few participants, depth wanted.</a:t>
            </a:r>
            <a:endParaRPr sz="1350" b="0" i="0" u="none" strike="noStrike" cap="none">
              <a:solidFill>
                <a:schemeClr val="dk1"/>
              </a:solidFill>
              <a:latin typeface="Calibri"/>
              <a:ea typeface="Calibri"/>
              <a:cs typeface="Calibri"/>
              <a:sym typeface="Calibri"/>
            </a:endParaRPr>
          </a:p>
        </p:txBody>
      </p:sp>
      <p:sp>
        <p:nvSpPr>
          <p:cNvPr id="1761" name="Google Shape;1761;p71"/>
          <p:cNvSpPr/>
          <p:nvPr/>
        </p:nvSpPr>
        <p:spPr>
          <a:xfrm>
            <a:off x="914400" y="5440680"/>
            <a:ext cx="2907792"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F6F6E"/>
              </a:buClr>
              <a:buSzPts val="1200"/>
              <a:buFont typeface="Calibri"/>
              <a:buNone/>
            </a:pPr>
            <a:r>
              <a:rPr lang="en-US" sz="1200" b="1" i="1" u="none" strike="noStrike" cap="none">
                <a:solidFill>
                  <a:srgbClr val="2F6F6E"/>
                </a:solidFill>
                <a:latin typeface="Calibri"/>
                <a:ea typeface="Calibri"/>
                <a:cs typeface="Calibri"/>
                <a:sym typeface="Calibri"/>
              </a:rPr>
              <a:t>Methodology  +  analysis  +  Alien?</a:t>
            </a:r>
            <a:endParaRPr sz="1200" b="0" i="0" u="none" strike="noStrike" cap="none">
              <a:solidFill>
                <a:schemeClr val="dk1"/>
              </a:solidFill>
              <a:latin typeface="Calibri"/>
              <a:ea typeface="Calibri"/>
              <a:cs typeface="Calibri"/>
              <a:sym typeface="Calibri"/>
            </a:endParaRPr>
          </a:p>
        </p:txBody>
      </p:sp>
      <p:sp>
        <p:nvSpPr>
          <p:cNvPr id="1762" name="Google Shape;1762;p71"/>
          <p:cNvSpPr/>
          <p:nvPr/>
        </p:nvSpPr>
        <p:spPr>
          <a:xfrm>
            <a:off x="4352544" y="2788920"/>
            <a:ext cx="3456432" cy="3108960"/>
          </a:xfrm>
          <a:prstGeom prst="roundRect">
            <a:avLst>
              <a:gd name="adj" fmla="val 2647"/>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71"/>
          <p:cNvSpPr/>
          <p:nvPr/>
        </p:nvSpPr>
        <p:spPr>
          <a:xfrm>
            <a:off x="4626864" y="304495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71"/>
          <p:cNvSpPr/>
          <p:nvPr/>
        </p:nvSpPr>
        <p:spPr>
          <a:xfrm>
            <a:off x="4626864" y="304495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B</a:t>
            </a:r>
            <a:endParaRPr sz="1800" b="0" i="0" u="none" strike="noStrike" cap="none">
              <a:solidFill>
                <a:schemeClr val="dk1"/>
              </a:solidFill>
              <a:latin typeface="Calibri"/>
              <a:ea typeface="Calibri"/>
              <a:cs typeface="Calibri"/>
              <a:sym typeface="Calibri"/>
            </a:endParaRPr>
          </a:p>
        </p:txBody>
      </p:sp>
      <p:sp>
        <p:nvSpPr>
          <p:cNvPr id="1765" name="Google Shape;1765;p71"/>
          <p:cNvSpPr/>
          <p:nvPr/>
        </p:nvSpPr>
        <p:spPr>
          <a:xfrm>
            <a:off x="5221224" y="3063240"/>
            <a:ext cx="245059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500"/>
              <a:buFont typeface="Cambria"/>
              <a:buNone/>
            </a:pPr>
            <a:r>
              <a:rPr lang="en-US" sz="1500" b="1" i="0" u="none" strike="noStrike" cap="none">
                <a:solidFill>
                  <a:srgbClr val="16233D"/>
                </a:solidFill>
                <a:latin typeface="Cambria"/>
                <a:ea typeface="Cambria"/>
                <a:cs typeface="Cambria"/>
                <a:sym typeface="Cambria"/>
              </a:rPr>
              <a:t>Trust in an online group</a:t>
            </a:r>
            <a:endParaRPr sz="1500" b="0" i="0" u="none" strike="noStrike" cap="none">
              <a:solidFill>
                <a:schemeClr val="dk1"/>
              </a:solidFill>
              <a:latin typeface="Calibri"/>
              <a:ea typeface="Calibri"/>
              <a:cs typeface="Calibri"/>
              <a:sym typeface="Calibri"/>
            </a:endParaRPr>
          </a:p>
        </p:txBody>
      </p:sp>
      <p:sp>
        <p:nvSpPr>
          <p:cNvPr id="1766" name="Google Shape;1766;p71"/>
          <p:cNvSpPr/>
          <p:nvPr/>
        </p:nvSpPr>
        <p:spPr>
          <a:xfrm>
            <a:off x="4626864" y="3657600"/>
            <a:ext cx="2907792" cy="164592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How trust develops between strangers in an online peer support group, tracing the process as it forms rather than describing a snapshot.</a:t>
            </a:r>
            <a:endParaRPr sz="1350" b="0" i="0" u="none" strike="noStrike" cap="none">
              <a:solidFill>
                <a:schemeClr val="dk1"/>
              </a:solidFill>
              <a:latin typeface="Calibri"/>
              <a:ea typeface="Calibri"/>
              <a:cs typeface="Calibri"/>
              <a:sym typeface="Calibri"/>
            </a:endParaRPr>
          </a:p>
        </p:txBody>
      </p:sp>
      <p:sp>
        <p:nvSpPr>
          <p:cNvPr id="1767" name="Google Shape;1767;p71"/>
          <p:cNvSpPr/>
          <p:nvPr/>
        </p:nvSpPr>
        <p:spPr>
          <a:xfrm>
            <a:off x="4626864" y="5440680"/>
            <a:ext cx="2907792"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F6F6E"/>
              </a:buClr>
              <a:buSzPts val="1200"/>
              <a:buFont typeface="Calibri"/>
              <a:buNone/>
            </a:pPr>
            <a:r>
              <a:rPr lang="en-US" sz="1200" b="1" i="1" u="none" strike="noStrike" cap="none">
                <a:solidFill>
                  <a:srgbClr val="2F6F6E"/>
                </a:solidFill>
                <a:latin typeface="Calibri"/>
                <a:ea typeface="Calibri"/>
                <a:cs typeface="Calibri"/>
                <a:sym typeface="Calibri"/>
              </a:rPr>
              <a:t>Methodology  +  analysis  +  Alien?</a:t>
            </a:r>
            <a:endParaRPr sz="1200" b="0" i="0" u="none" strike="noStrike" cap="none">
              <a:solidFill>
                <a:schemeClr val="dk1"/>
              </a:solidFill>
              <a:latin typeface="Calibri"/>
              <a:ea typeface="Calibri"/>
              <a:cs typeface="Calibri"/>
              <a:sym typeface="Calibri"/>
            </a:endParaRPr>
          </a:p>
        </p:txBody>
      </p:sp>
      <p:sp>
        <p:nvSpPr>
          <p:cNvPr id="1768" name="Google Shape;1768;p71"/>
          <p:cNvSpPr/>
          <p:nvPr/>
        </p:nvSpPr>
        <p:spPr>
          <a:xfrm>
            <a:off x="8065008" y="2788920"/>
            <a:ext cx="3456432" cy="3108960"/>
          </a:xfrm>
          <a:prstGeom prst="roundRect">
            <a:avLst>
              <a:gd name="adj" fmla="val 2647"/>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71"/>
          <p:cNvSpPr/>
          <p:nvPr/>
        </p:nvSpPr>
        <p:spPr>
          <a:xfrm>
            <a:off x="8339328" y="3044952"/>
            <a:ext cx="457200" cy="45720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71"/>
          <p:cNvSpPr/>
          <p:nvPr/>
        </p:nvSpPr>
        <p:spPr>
          <a:xfrm>
            <a:off x="8339328" y="3044952"/>
            <a:ext cx="45720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1800"/>
              <a:buFont typeface="Cambria"/>
              <a:buNone/>
            </a:pPr>
            <a:r>
              <a:rPr lang="en-US" sz="1800" b="1" i="0" u="none" strike="noStrike" cap="none">
                <a:solidFill>
                  <a:srgbClr val="16233D"/>
                </a:solidFill>
                <a:latin typeface="Cambria"/>
                <a:ea typeface="Cambria"/>
                <a:cs typeface="Cambria"/>
                <a:sym typeface="Cambria"/>
              </a:rPr>
              <a:t>C</a:t>
            </a:r>
            <a:endParaRPr sz="1800" b="0" i="0" u="none" strike="noStrike" cap="none">
              <a:solidFill>
                <a:schemeClr val="dk1"/>
              </a:solidFill>
              <a:latin typeface="Calibri"/>
              <a:ea typeface="Calibri"/>
              <a:cs typeface="Calibri"/>
              <a:sym typeface="Calibri"/>
            </a:endParaRPr>
          </a:p>
        </p:txBody>
      </p:sp>
      <p:sp>
        <p:nvSpPr>
          <p:cNvPr id="1771" name="Google Shape;1771;p71"/>
          <p:cNvSpPr/>
          <p:nvPr/>
        </p:nvSpPr>
        <p:spPr>
          <a:xfrm>
            <a:off x="8933688" y="3063240"/>
            <a:ext cx="2450592"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500"/>
              <a:buFont typeface="Cambria"/>
              <a:buNone/>
            </a:pPr>
            <a:r>
              <a:rPr lang="en-US" sz="1500" b="1" i="0" u="none" strike="noStrike" cap="none">
                <a:solidFill>
                  <a:srgbClr val="16233D"/>
                </a:solidFill>
                <a:latin typeface="Cambria"/>
                <a:ea typeface="Cambria"/>
                <a:cs typeface="Cambria"/>
                <a:sym typeface="Cambria"/>
              </a:rPr>
              <a:t>An online community</a:t>
            </a:r>
            <a:endParaRPr sz="1500" b="0" i="0" u="none" strike="noStrike" cap="none">
              <a:solidFill>
                <a:schemeClr val="dk1"/>
              </a:solidFill>
              <a:latin typeface="Calibri"/>
              <a:ea typeface="Calibri"/>
              <a:cs typeface="Calibri"/>
              <a:sym typeface="Calibri"/>
            </a:endParaRPr>
          </a:p>
        </p:txBody>
      </p:sp>
      <p:sp>
        <p:nvSpPr>
          <p:cNvPr id="1772" name="Google Shape;1772;p71"/>
          <p:cNvSpPr/>
          <p:nvPr/>
        </p:nvSpPr>
        <p:spPr>
          <a:xfrm>
            <a:off x="8339328" y="3657600"/>
            <a:ext cx="2907792" cy="164592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How a community of pet influencers in Northeast China builds and performs authenticity through posts, comments and shared norms.</a:t>
            </a:r>
            <a:endParaRPr sz="1350" b="0" i="0" u="none" strike="noStrike" cap="none">
              <a:solidFill>
                <a:schemeClr val="dk1"/>
              </a:solidFill>
              <a:latin typeface="Calibri"/>
              <a:ea typeface="Calibri"/>
              <a:cs typeface="Calibri"/>
              <a:sym typeface="Calibri"/>
            </a:endParaRPr>
          </a:p>
        </p:txBody>
      </p:sp>
      <p:sp>
        <p:nvSpPr>
          <p:cNvPr id="1773" name="Google Shape;1773;p71"/>
          <p:cNvSpPr/>
          <p:nvPr/>
        </p:nvSpPr>
        <p:spPr>
          <a:xfrm>
            <a:off x="8339328" y="5440680"/>
            <a:ext cx="2907792"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F6F6E"/>
              </a:buClr>
              <a:buSzPts val="1200"/>
              <a:buFont typeface="Calibri"/>
              <a:buNone/>
            </a:pPr>
            <a:r>
              <a:rPr lang="en-US" sz="1200" b="1" i="1" u="none" strike="noStrike" cap="none">
                <a:solidFill>
                  <a:srgbClr val="2F6F6E"/>
                </a:solidFill>
                <a:latin typeface="Calibri"/>
                <a:ea typeface="Calibri"/>
                <a:cs typeface="Calibri"/>
                <a:sym typeface="Calibri"/>
              </a:rPr>
              <a:t>Methodology  +  analysis  +  Alien?</a:t>
            </a:r>
            <a:endParaRPr sz="1200" b="0" i="0" u="none" strike="noStrike" cap="none">
              <a:solidFill>
                <a:schemeClr val="dk1"/>
              </a:solidFill>
              <a:latin typeface="Calibri"/>
              <a:ea typeface="Calibri"/>
              <a:cs typeface="Calibri"/>
              <a:sym typeface="Calibri"/>
            </a:endParaRPr>
          </a:p>
        </p:txBody>
      </p:sp>
      <p:sp>
        <p:nvSpPr>
          <p:cNvPr id="1774" name="Google Shape;1774;p71"/>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775" name="Google Shape;1775;p71"/>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68</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780"/>
        <p:cNvGrpSpPr/>
        <p:nvPr/>
      </p:nvGrpSpPr>
      <p:grpSpPr>
        <a:xfrm>
          <a:off x="0" y="0"/>
          <a:ext cx="0" cy="0"/>
          <a:chOff x="0" y="0"/>
          <a:chExt cx="0" cy="0"/>
        </a:xfrm>
      </p:grpSpPr>
      <p:sp>
        <p:nvSpPr>
          <p:cNvPr id="1781" name="Google Shape;1781;p72"/>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72"/>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RIGOUR IS NOT ONE SIZE</a:t>
            </a:r>
            <a:endParaRPr sz="1400" b="0" i="0" u="none" strike="noStrike" cap="none">
              <a:solidFill>
                <a:schemeClr val="dk1"/>
              </a:solidFill>
              <a:latin typeface="Calibri"/>
              <a:ea typeface="Calibri"/>
              <a:cs typeface="Calibri"/>
              <a:sym typeface="Calibri"/>
            </a:endParaRPr>
          </a:p>
        </p:txBody>
      </p:sp>
      <p:sp>
        <p:nvSpPr>
          <p:cNvPr id="1783" name="Google Shape;1783;p72"/>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Judging quality across approaches</a:t>
            </a:r>
            <a:endParaRPr sz="3000" b="0" i="0" u="none" strike="noStrike" cap="none">
              <a:solidFill>
                <a:schemeClr val="dk1"/>
              </a:solidFill>
              <a:latin typeface="Calibri"/>
              <a:ea typeface="Calibri"/>
              <a:cs typeface="Calibri"/>
              <a:sym typeface="Calibri"/>
            </a:endParaRPr>
          </a:p>
        </p:txBody>
      </p:sp>
      <p:sp>
        <p:nvSpPr>
          <p:cNvPr id="1784" name="Google Shape;1784;p72"/>
          <p:cNvSpPr/>
          <p:nvPr/>
        </p:nvSpPr>
        <p:spPr>
          <a:xfrm>
            <a:off x="822960" y="1463040"/>
            <a:ext cx="10607040" cy="914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Different traditions are judged by different criteria. Do not import positivist validity wholesale into interpretive work. Use the standard that fits the paradigm.</a:t>
            </a:r>
            <a:endParaRPr sz="2100" b="0" i="0" u="none" strike="noStrike" cap="none">
              <a:solidFill>
                <a:schemeClr val="dk1"/>
              </a:solidFill>
              <a:latin typeface="Calibri"/>
              <a:ea typeface="Calibri"/>
              <a:cs typeface="Calibri"/>
              <a:sym typeface="Calibri"/>
            </a:endParaRPr>
          </a:p>
        </p:txBody>
      </p:sp>
      <p:sp>
        <p:nvSpPr>
          <p:cNvPr id="1785" name="Google Shape;1785;p72"/>
          <p:cNvSpPr/>
          <p:nvPr/>
        </p:nvSpPr>
        <p:spPr>
          <a:xfrm>
            <a:off x="640080" y="2606040"/>
            <a:ext cx="3520440" cy="3429000"/>
          </a:xfrm>
          <a:prstGeom prst="roundRect">
            <a:avLst>
              <a:gd name="adj" fmla="val 2400"/>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72"/>
          <p:cNvSpPr/>
          <p:nvPr/>
        </p:nvSpPr>
        <p:spPr>
          <a:xfrm>
            <a:off x="640080" y="2606040"/>
            <a:ext cx="3520440" cy="841248"/>
          </a:xfrm>
          <a:prstGeom prst="roundRect">
            <a:avLst>
              <a:gd name="adj" fmla="val 9783"/>
            </a:avLst>
          </a:prstGeom>
          <a:solidFill>
            <a:srgbClr val="2C3D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72"/>
          <p:cNvSpPr/>
          <p:nvPr/>
        </p:nvSpPr>
        <p:spPr>
          <a:xfrm>
            <a:off x="914400" y="2724912"/>
            <a:ext cx="29718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700"/>
              <a:buFont typeface="Cambria"/>
              <a:buNone/>
            </a:pPr>
            <a:r>
              <a:rPr lang="en-US" sz="1700" b="1" i="0" u="none" strike="noStrike" cap="none">
                <a:solidFill>
                  <a:srgbClr val="FFFFFF"/>
                </a:solidFill>
                <a:latin typeface="Cambria"/>
                <a:ea typeface="Cambria"/>
                <a:cs typeface="Cambria"/>
                <a:sym typeface="Cambria"/>
              </a:rPr>
              <a:t>Lincoln and Guba</a:t>
            </a:r>
            <a:endParaRPr sz="1700" b="0" i="0" u="none" strike="noStrike" cap="none">
              <a:solidFill>
                <a:schemeClr val="dk1"/>
              </a:solidFill>
              <a:latin typeface="Calibri"/>
              <a:ea typeface="Calibri"/>
              <a:cs typeface="Calibri"/>
              <a:sym typeface="Calibri"/>
            </a:endParaRPr>
          </a:p>
        </p:txBody>
      </p:sp>
      <p:sp>
        <p:nvSpPr>
          <p:cNvPr id="1788" name="Google Shape;1788;p72"/>
          <p:cNvSpPr/>
          <p:nvPr/>
        </p:nvSpPr>
        <p:spPr>
          <a:xfrm>
            <a:off x="914400" y="3081528"/>
            <a:ext cx="29718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E6ECF6"/>
              </a:buClr>
              <a:buSzPts val="1300"/>
              <a:buFont typeface="Calibri"/>
              <a:buNone/>
            </a:pPr>
            <a:r>
              <a:rPr lang="en-US" sz="1300" b="0" i="0" u="none" strike="noStrike" cap="none">
                <a:solidFill>
                  <a:srgbClr val="E6ECF6"/>
                </a:solidFill>
                <a:latin typeface="Calibri"/>
                <a:ea typeface="Calibri"/>
                <a:cs typeface="Calibri"/>
                <a:sym typeface="Calibri"/>
              </a:rPr>
              <a:t>Trustworthiness</a:t>
            </a:r>
            <a:endParaRPr sz="1300" b="0" i="0" u="none" strike="noStrike" cap="none">
              <a:solidFill>
                <a:schemeClr val="dk1"/>
              </a:solidFill>
              <a:latin typeface="Calibri"/>
              <a:ea typeface="Calibri"/>
              <a:cs typeface="Calibri"/>
              <a:sym typeface="Calibri"/>
            </a:endParaRPr>
          </a:p>
        </p:txBody>
      </p:sp>
      <p:sp>
        <p:nvSpPr>
          <p:cNvPr id="1789" name="Google Shape;1789;p72"/>
          <p:cNvSpPr/>
          <p:nvPr/>
        </p:nvSpPr>
        <p:spPr>
          <a:xfrm>
            <a:off x="932688" y="3630168"/>
            <a:ext cx="2953512" cy="224028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Credibility</a:t>
            </a:r>
            <a:endParaRPr sz="1350" b="0" i="0" u="none" strike="noStrike" cap="none">
              <a:solidFill>
                <a:schemeClr val="dk1"/>
              </a:solidFill>
              <a:latin typeface="Calibri"/>
              <a:ea typeface="Calibri"/>
              <a:cs typeface="Calibri"/>
              <a:sym typeface="Calibri"/>
            </a:endParaRPr>
          </a:p>
          <a:p>
            <a:pPr marL="203200" marR="0" lvl="0" indent="-203200" algn="l" rtl="0">
              <a:spcBef>
                <a:spcPts val="60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Transferability</a:t>
            </a:r>
            <a:endParaRPr sz="1350" b="0" i="0" u="none" strike="noStrike" cap="none">
              <a:solidFill>
                <a:schemeClr val="dk1"/>
              </a:solidFill>
              <a:latin typeface="Calibri"/>
              <a:ea typeface="Calibri"/>
              <a:cs typeface="Calibri"/>
              <a:sym typeface="Calibri"/>
            </a:endParaRPr>
          </a:p>
          <a:p>
            <a:pPr marL="203200" marR="0" lvl="0" indent="-203200" algn="l" rtl="0">
              <a:spcBef>
                <a:spcPts val="60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Dependability</a:t>
            </a:r>
            <a:endParaRPr sz="1350" b="0" i="0" u="none" strike="noStrike" cap="none">
              <a:solidFill>
                <a:schemeClr val="dk1"/>
              </a:solidFill>
              <a:latin typeface="Calibri"/>
              <a:ea typeface="Calibri"/>
              <a:cs typeface="Calibri"/>
              <a:sym typeface="Calibri"/>
            </a:endParaRPr>
          </a:p>
          <a:p>
            <a:pPr marL="203200" marR="0" lvl="0" indent="-203200" algn="l" rtl="0">
              <a:spcBef>
                <a:spcPts val="60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Confirmability</a:t>
            </a:r>
            <a:endParaRPr sz="1350" b="0" i="0" u="none" strike="noStrike" cap="none">
              <a:solidFill>
                <a:schemeClr val="dk1"/>
              </a:solidFill>
              <a:latin typeface="Calibri"/>
              <a:ea typeface="Calibri"/>
              <a:cs typeface="Calibri"/>
              <a:sym typeface="Calibri"/>
            </a:endParaRPr>
          </a:p>
          <a:p>
            <a:pPr marL="203200" marR="0" lvl="0" indent="-203200" algn="l" rtl="0">
              <a:spcBef>
                <a:spcPts val="60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The classic constructivist set</a:t>
            </a:r>
            <a:endParaRPr sz="1350" b="0" i="0" u="none" strike="noStrike" cap="none">
              <a:solidFill>
                <a:schemeClr val="dk1"/>
              </a:solidFill>
              <a:latin typeface="Calibri"/>
              <a:ea typeface="Calibri"/>
              <a:cs typeface="Calibri"/>
              <a:sym typeface="Calibri"/>
            </a:endParaRPr>
          </a:p>
        </p:txBody>
      </p:sp>
      <p:sp>
        <p:nvSpPr>
          <p:cNvPr id="1790" name="Google Shape;1790;p72"/>
          <p:cNvSpPr/>
          <p:nvPr/>
        </p:nvSpPr>
        <p:spPr>
          <a:xfrm>
            <a:off x="4416552" y="2606040"/>
            <a:ext cx="3520440" cy="3429000"/>
          </a:xfrm>
          <a:prstGeom prst="roundRect">
            <a:avLst>
              <a:gd name="adj" fmla="val 2400"/>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72"/>
          <p:cNvSpPr/>
          <p:nvPr/>
        </p:nvSpPr>
        <p:spPr>
          <a:xfrm>
            <a:off x="4416552" y="2606040"/>
            <a:ext cx="3520440" cy="841248"/>
          </a:xfrm>
          <a:prstGeom prst="roundRect">
            <a:avLst>
              <a:gd name="adj" fmla="val 9783"/>
            </a:avLst>
          </a:prstGeom>
          <a:solidFill>
            <a:srgbClr val="1623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72"/>
          <p:cNvSpPr/>
          <p:nvPr/>
        </p:nvSpPr>
        <p:spPr>
          <a:xfrm>
            <a:off x="4690872" y="2724912"/>
            <a:ext cx="29718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700"/>
              <a:buFont typeface="Cambria"/>
              <a:buNone/>
            </a:pPr>
            <a:r>
              <a:rPr lang="en-US" sz="1700" b="1" i="0" u="none" strike="noStrike" cap="none">
                <a:solidFill>
                  <a:srgbClr val="FFFFFF"/>
                </a:solidFill>
                <a:latin typeface="Cambria"/>
                <a:ea typeface="Cambria"/>
                <a:cs typeface="Cambria"/>
                <a:sym typeface="Cambria"/>
              </a:rPr>
              <a:t>Yardley 2000</a:t>
            </a:r>
            <a:endParaRPr sz="1700" b="0" i="0" u="none" strike="noStrike" cap="none">
              <a:solidFill>
                <a:schemeClr val="dk1"/>
              </a:solidFill>
              <a:latin typeface="Calibri"/>
              <a:ea typeface="Calibri"/>
              <a:cs typeface="Calibri"/>
              <a:sym typeface="Calibri"/>
            </a:endParaRPr>
          </a:p>
        </p:txBody>
      </p:sp>
      <p:sp>
        <p:nvSpPr>
          <p:cNvPr id="1793" name="Google Shape;1793;p72"/>
          <p:cNvSpPr/>
          <p:nvPr/>
        </p:nvSpPr>
        <p:spPr>
          <a:xfrm>
            <a:off x="4690872" y="3081528"/>
            <a:ext cx="29718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E6ECF6"/>
              </a:buClr>
              <a:buSzPts val="1300"/>
              <a:buFont typeface="Calibri"/>
              <a:buNone/>
            </a:pPr>
            <a:r>
              <a:rPr lang="en-US" sz="1300" b="0" i="0" u="none" strike="noStrike" cap="none">
                <a:solidFill>
                  <a:srgbClr val="E6ECF6"/>
                </a:solidFill>
                <a:latin typeface="Calibri"/>
                <a:ea typeface="Calibri"/>
                <a:cs typeface="Calibri"/>
                <a:sym typeface="Calibri"/>
              </a:rPr>
              <a:t>Qualitative quality</a:t>
            </a:r>
            <a:endParaRPr sz="1300" b="0" i="0" u="none" strike="noStrike" cap="none">
              <a:solidFill>
                <a:schemeClr val="dk1"/>
              </a:solidFill>
              <a:latin typeface="Calibri"/>
              <a:ea typeface="Calibri"/>
              <a:cs typeface="Calibri"/>
              <a:sym typeface="Calibri"/>
            </a:endParaRPr>
          </a:p>
        </p:txBody>
      </p:sp>
      <p:sp>
        <p:nvSpPr>
          <p:cNvPr id="1794" name="Google Shape;1794;p72"/>
          <p:cNvSpPr/>
          <p:nvPr/>
        </p:nvSpPr>
        <p:spPr>
          <a:xfrm>
            <a:off x="4709160" y="3630168"/>
            <a:ext cx="2953512" cy="224028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Sensitivity to context</a:t>
            </a:r>
            <a:endParaRPr sz="1350" b="0" i="0" u="none" strike="noStrike" cap="none">
              <a:solidFill>
                <a:schemeClr val="dk1"/>
              </a:solidFill>
              <a:latin typeface="Calibri"/>
              <a:ea typeface="Calibri"/>
              <a:cs typeface="Calibri"/>
              <a:sym typeface="Calibri"/>
            </a:endParaRPr>
          </a:p>
          <a:p>
            <a:pPr marL="203200" marR="0" lvl="0" indent="-203200" algn="l" rtl="0">
              <a:spcBef>
                <a:spcPts val="60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Commitment and rigour</a:t>
            </a:r>
            <a:endParaRPr sz="1350" b="0" i="0" u="none" strike="noStrike" cap="none">
              <a:solidFill>
                <a:schemeClr val="dk1"/>
              </a:solidFill>
              <a:latin typeface="Calibri"/>
              <a:ea typeface="Calibri"/>
              <a:cs typeface="Calibri"/>
              <a:sym typeface="Calibri"/>
            </a:endParaRPr>
          </a:p>
          <a:p>
            <a:pPr marL="203200" marR="0" lvl="0" indent="-203200" algn="l" rtl="0">
              <a:spcBef>
                <a:spcPts val="60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Transparency and coherence</a:t>
            </a:r>
            <a:endParaRPr sz="1350" b="0" i="0" u="none" strike="noStrike" cap="none">
              <a:solidFill>
                <a:schemeClr val="dk1"/>
              </a:solidFill>
              <a:latin typeface="Calibri"/>
              <a:ea typeface="Calibri"/>
              <a:cs typeface="Calibri"/>
              <a:sym typeface="Calibri"/>
            </a:endParaRPr>
          </a:p>
          <a:p>
            <a:pPr marL="203200" marR="0" lvl="0" indent="-203200" algn="l" rtl="0">
              <a:spcBef>
                <a:spcPts val="60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Impact and importance</a:t>
            </a:r>
            <a:endParaRPr sz="1350" b="0" i="0" u="none" strike="noStrike" cap="none">
              <a:solidFill>
                <a:schemeClr val="dk1"/>
              </a:solidFill>
              <a:latin typeface="Calibri"/>
              <a:ea typeface="Calibri"/>
              <a:cs typeface="Calibri"/>
              <a:sym typeface="Calibri"/>
            </a:endParaRPr>
          </a:p>
          <a:p>
            <a:pPr marL="203200" marR="0" lvl="0" indent="-203200" algn="l" rtl="0">
              <a:spcBef>
                <a:spcPts val="60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Often paired with IPA</a:t>
            </a:r>
            <a:endParaRPr sz="1350" b="0" i="0" u="none" strike="noStrike" cap="none">
              <a:solidFill>
                <a:schemeClr val="dk1"/>
              </a:solidFill>
              <a:latin typeface="Calibri"/>
              <a:ea typeface="Calibri"/>
              <a:cs typeface="Calibri"/>
              <a:sym typeface="Calibri"/>
            </a:endParaRPr>
          </a:p>
        </p:txBody>
      </p:sp>
      <p:sp>
        <p:nvSpPr>
          <p:cNvPr id="1795" name="Google Shape;1795;p72"/>
          <p:cNvSpPr/>
          <p:nvPr/>
        </p:nvSpPr>
        <p:spPr>
          <a:xfrm>
            <a:off x="8193024" y="2606040"/>
            <a:ext cx="3520440" cy="3429000"/>
          </a:xfrm>
          <a:prstGeom prst="roundRect">
            <a:avLst>
              <a:gd name="adj" fmla="val 2400"/>
            </a:avLst>
          </a:prstGeom>
          <a:solidFill>
            <a:srgbClr val="FFFFFF"/>
          </a:solidFill>
          <a:ln w="12700" cap="flat" cmpd="sng">
            <a:solidFill>
              <a:srgbClr val="D7DEEA"/>
            </a:solidFill>
            <a:prstDash val="solid"/>
            <a:round/>
            <a:headEnd type="none" w="sm" len="sm"/>
            <a:tailEnd type="none" w="sm" len="sm"/>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72"/>
          <p:cNvSpPr/>
          <p:nvPr/>
        </p:nvSpPr>
        <p:spPr>
          <a:xfrm>
            <a:off x="8193024" y="2606040"/>
            <a:ext cx="3520440" cy="841248"/>
          </a:xfrm>
          <a:prstGeom prst="roundRect">
            <a:avLst>
              <a:gd name="adj" fmla="val 9783"/>
            </a:avLst>
          </a:prstGeom>
          <a:solidFill>
            <a:srgbClr val="2F6F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72"/>
          <p:cNvSpPr/>
          <p:nvPr/>
        </p:nvSpPr>
        <p:spPr>
          <a:xfrm>
            <a:off x="8467344" y="2724912"/>
            <a:ext cx="29718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700"/>
              <a:buFont typeface="Cambria"/>
              <a:buNone/>
            </a:pPr>
            <a:r>
              <a:rPr lang="en-US" sz="1700" b="1" i="0" u="none" strike="noStrike" cap="none">
                <a:solidFill>
                  <a:srgbClr val="FFFFFF"/>
                </a:solidFill>
                <a:latin typeface="Cambria"/>
                <a:ea typeface="Cambria"/>
                <a:cs typeface="Cambria"/>
                <a:sym typeface="Cambria"/>
              </a:rPr>
              <a:t>Tracy 2010</a:t>
            </a:r>
            <a:endParaRPr sz="1700" b="0" i="0" u="none" strike="noStrike" cap="none">
              <a:solidFill>
                <a:schemeClr val="dk1"/>
              </a:solidFill>
              <a:latin typeface="Calibri"/>
              <a:ea typeface="Calibri"/>
              <a:cs typeface="Calibri"/>
              <a:sym typeface="Calibri"/>
            </a:endParaRPr>
          </a:p>
        </p:txBody>
      </p:sp>
      <p:sp>
        <p:nvSpPr>
          <p:cNvPr id="1798" name="Google Shape;1798;p72"/>
          <p:cNvSpPr/>
          <p:nvPr/>
        </p:nvSpPr>
        <p:spPr>
          <a:xfrm>
            <a:off x="8467344" y="3081528"/>
            <a:ext cx="297180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E6ECF6"/>
              </a:buClr>
              <a:buSzPts val="1300"/>
              <a:buFont typeface="Calibri"/>
              <a:buNone/>
            </a:pPr>
            <a:r>
              <a:rPr lang="en-US" sz="1300" b="0" i="0" u="none" strike="noStrike" cap="none">
                <a:solidFill>
                  <a:srgbClr val="E6ECF6"/>
                </a:solidFill>
                <a:latin typeface="Calibri"/>
                <a:ea typeface="Calibri"/>
                <a:cs typeface="Calibri"/>
                <a:sym typeface="Calibri"/>
              </a:rPr>
              <a:t>Big tent criteria</a:t>
            </a:r>
            <a:endParaRPr sz="1300" b="0" i="0" u="none" strike="noStrike" cap="none">
              <a:solidFill>
                <a:schemeClr val="dk1"/>
              </a:solidFill>
              <a:latin typeface="Calibri"/>
              <a:ea typeface="Calibri"/>
              <a:cs typeface="Calibri"/>
              <a:sym typeface="Calibri"/>
            </a:endParaRPr>
          </a:p>
        </p:txBody>
      </p:sp>
      <p:sp>
        <p:nvSpPr>
          <p:cNvPr id="1799" name="Google Shape;1799;p72"/>
          <p:cNvSpPr/>
          <p:nvPr/>
        </p:nvSpPr>
        <p:spPr>
          <a:xfrm>
            <a:off x="8485632" y="3630168"/>
            <a:ext cx="2953512" cy="224028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Worthy topic</a:t>
            </a:r>
            <a:endParaRPr sz="1350" b="0" i="0" u="none" strike="noStrike" cap="none">
              <a:solidFill>
                <a:schemeClr val="dk1"/>
              </a:solidFill>
              <a:latin typeface="Calibri"/>
              <a:ea typeface="Calibri"/>
              <a:cs typeface="Calibri"/>
              <a:sym typeface="Calibri"/>
            </a:endParaRPr>
          </a:p>
          <a:p>
            <a:pPr marL="203200" marR="0" lvl="0" indent="-203200" algn="l" rtl="0">
              <a:spcBef>
                <a:spcPts val="60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Rich rigour</a:t>
            </a:r>
            <a:endParaRPr sz="1350" b="0" i="0" u="none" strike="noStrike" cap="none">
              <a:solidFill>
                <a:schemeClr val="dk1"/>
              </a:solidFill>
              <a:latin typeface="Calibri"/>
              <a:ea typeface="Calibri"/>
              <a:cs typeface="Calibri"/>
              <a:sym typeface="Calibri"/>
            </a:endParaRPr>
          </a:p>
          <a:p>
            <a:pPr marL="203200" marR="0" lvl="0" indent="-203200" algn="l" rtl="0">
              <a:spcBef>
                <a:spcPts val="60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Sincerity and reflexivity</a:t>
            </a:r>
            <a:endParaRPr sz="1350" b="0" i="0" u="none" strike="noStrike" cap="none">
              <a:solidFill>
                <a:schemeClr val="dk1"/>
              </a:solidFill>
              <a:latin typeface="Calibri"/>
              <a:ea typeface="Calibri"/>
              <a:cs typeface="Calibri"/>
              <a:sym typeface="Calibri"/>
            </a:endParaRPr>
          </a:p>
          <a:p>
            <a:pPr marL="203200" marR="0" lvl="0" indent="-203200" algn="l" rtl="0">
              <a:spcBef>
                <a:spcPts val="60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Resonance and credibility</a:t>
            </a:r>
            <a:endParaRPr sz="1350" b="0" i="0" u="none" strike="noStrike" cap="none">
              <a:solidFill>
                <a:schemeClr val="dk1"/>
              </a:solidFill>
              <a:latin typeface="Calibri"/>
              <a:ea typeface="Calibri"/>
              <a:cs typeface="Calibri"/>
              <a:sym typeface="Calibri"/>
            </a:endParaRPr>
          </a:p>
          <a:p>
            <a:pPr marL="203200" marR="0" lvl="0" indent="-203200" algn="l" rtl="0">
              <a:spcBef>
                <a:spcPts val="600"/>
              </a:spcBef>
              <a:spcAft>
                <a:spcPts val="0"/>
              </a:spcAft>
              <a:buClr>
                <a:srgbClr val="1E2A44"/>
              </a:buClr>
              <a:buSzPts val="1350"/>
              <a:buFont typeface="Calibri"/>
              <a:buChar char="•"/>
            </a:pPr>
            <a:r>
              <a:rPr lang="en-US" sz="1350" b="0" i="0" u="none" strike="noStrike" cap="none">
                <a:solidFill>
                  <a:srgbClr val="1E2A44"/>
                </a:solidFill>
                <a:latin typeface="Calibri"/>
                <a:ea typeface="Calibri"/>
                <a:cs typeface="Calibri"/>
                <a:sym typeface="Calibri"/>
              </a:rPr>
              <a:t>Meaningful coherence</a:t>
            </a:r>
            <a:endParaRPr sz="1350" b="0" i="0" u="none" strike="noStrike" cap="none">
              <a:solidFill>
                <a:schemeClr val="dk1"/>
              </a:solidFill>
              <a:latin typeface="Calibri"/>
              <a:ea typeface="Calibri"/>
              <a:cs typeface="Calibri"/>
              <a:sym typeface="Calibri"/>
            </a:endParaRPr>
          </a:p>
        </p:txBody>
      </p:sp>
      <p:sp>
        <p:nvSpPr>
          <p:cNvPr id="1800" name="Google Shape;1800;p72"/>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801" name="Google Shape;1801;p72"/>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69</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06"/>
        <p:cNvGrpSpPr/>
        <p:nvPr/>
      </p:nvGrpSpPr>
      <p:grpSpPr>
        <a:xfrm>
          <a:off x="0" y="0"/>
          <a:ext cx="0" cy="0"/>
          <a:chOff x="0" y="0"/>
          <a:chExt cx="0" cy="0"/>
        </a:xfrm>
      </p:grpSpPr>
      <p:sp>
        <p:nvSpPr>
          <p:cNvPr id="1807" name="Google Shape;1807;p73"/>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73"/>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THE COMMON THREAD</a:t>
            </a:r>
            <a:endParaRPr sz="1400" b="0" i="0" u="none" strike="noStrike" cap="none">
              <a:solidFill>
                <a:schemeClr val="dk1"/>
              </a:solidFill>
              <a:latin typeface="Calibri"/>
              <a:ea typeface="Calibri"/>
              <a:cs typeface="Calibri"/>
              <a:sym typeface="Calibri"/>
            </a:endParaRPr>
          </a:p>
        </p:txBody>
      </p:sp>
      <p:sp>
        <p:nvSpPr>
          <p:cNvPr id="1809" name="Google Shape;1809;p73"/>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Reflexivity is not optional</a:t>
            </a:r>
            <a:endParaRPr sz="3000" b="0" i="0" u="none" strike="noStrike" cap="none">
              <a:solidFill>
                <a:schemeClr val="dk1"/>
              </a:solidFill>
              <a:latin typeface="Calibri"/>
              <a:ea typeface="Calibri"/>
              <a:cs typeface="Calibri"/>
              <a:sym typeface="Calibri"/>
            </a:endParaRPr>
          </a:p>
        </p:txBody>
      </p:sp>
      <p:sp>
        <p:nvSpPr>
          <p:cNvPr id="1810" name="Google Shape;1810;p73"/>
          <p:cNvSpPr/>
          <p:nvPr/>
        </p:nvSpPr>
        <p:spPr>
          <a:xfrm>
            <a:off x="822960" y="1463040"/>
            <a:ext cx="10607040" cy="128016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E2A44"/>
              </a:buClr>
              <a:buSzPts val="2100"/>
              <a:buFont typeface="Calibri"/>
              <a:buNone/>
            </a:pPr>
            <a:r>
              <a:rPr lang="en-US" sz="2100" b="0" i="0" u="none" strike="noStrike" cap="none">
                <a:solidFill>
                  <a:srgbClr val="1E2A44"/>
                </a:solidFill>
                <a:latin typeface="Calibri"/>
                <a:ea typeface="Calibri"/>
                <a:cs typeface="Calibri"/>
                <a:sym typeface="Calibri"/>
              </a:rPr>
              <a:t>Whichever approach you take, you are part of the instrument. Reflexivity is the disciplined account of how your position, choices and presence shaped what was produced. It runs from bracketing in descriptive phenomenology to full co construction in constructivist grounded theory.</a:t>
            </a:r>
            <a:endParaRPr sz="2100" b="0" i="0" u="none" strike="noStrike" cap="none">
              <a:solidFill>
                <a:schemeClr val="dk1"/>
              </a:solidFill>
              <a:latin typeface="Calibri"/>
              <a:ea typeface="Calibri"/>
              <a:cs typeface="Calibri"/>
              <a:sym typeface="Calibri"/>
            </a:endParaRPr>
          </a:p>
        </p:txBody>
      </p:sp>
      <p:sp>
        <p:nvSpPr>
          <p:cNvPr id="1811" name="Google Shape;1811;p73"/>
          <p:cNvSpPr/>
          <p:nvPr/>
        </p:nvSpPr>
        <p:spPr>
          <a:xfrm>
            <a:off x="640080" y="3063240"/>
            <a:ext cx="2670048" cy="2743200"/>
          </a:xfrm>
          <a:prstGeom prst="roundRect">
            <a:avLst>
              <a:gd name="adj" fmla="val 3082"/>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73"/>
          <p:cNvSpPr/>
          <p:nvPr/>
        </p:nvSpPr>
        <p:spPr>
          <a:xfrm>
            <a:off x="914400" y="3392424"/>
            <a:ext cx="146304" cy="14630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73"/>
          <p:cNvSpPr/>
          <p:nvPr/>
        </p:nvSpPr>
        <p:spPr>
          <a:xfrm>
            <a:off x="914400" y="3630168"/>
            <a:ext cx="2167128"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Personal</a:t>
            </a:r>
            <a:endParaRPr sz="1600" b="0" i="0" u="none" strike="noStrike" cap="none">
              <a:solidFill>
                <a:schemeClr val="dk1"/>
              </a:solidFill>
              <a:latin typeface="Calibri"/>
              <a:ea typeface="Calibri"/>
              <a:cs typeface="Calibri"/>
              <a:sym typeface="Calibri"/>
            </a:endParaRPr>
          </a:p>
        </p:txBody>
      </p:sp>
      <p:sp>
        <p:nvSpPr>
          <p:cNvPr id="1814" name="Google Shape;1814;p73"/>
          <p:cNvSpPr/>
          <p:nvPr/>
        </p:nvSpPr>
        <p:spPr>
          <a:xfrm>
            <a:off x="914400" y="4087368"/>
            <a:ext cx="2167128" cy="155448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Who you are. Your history, values and stake in the topic, and how these shape what you notice.</a:t>
            </a:r>
            <a:endParaRPr sz="1350" b="0" i="0" u="none" strike="noStrike" cap="none">
              <a:solidFill>
                <a:schemeClr val="dk1"/>
              </a:solidFill>
              <a:latin typeface="Calibri"/>
              <a:ea typeface="Calibri"/>
              <a:cs typeface="Calibri"/>
              <a:sym typeface="Calibri"/>
            </a:endParaRPr>
          </a:p>
        </p:txBody>
      </p:sp>
      <p:sp>
        <p:nvSpPr>
          <p:cNvPr id="1815" name="Google Shape;1815;p73"/>
          <p:cNvSpPr/>
          <p:nvPr/>
        </p:nvSpPr>
        <p:spPr>
          <a:xfrm>
            <a:off x="3474720" y="3063240"/>
            <a:ext cx="2670048" cy="2743200"/>
          </a:xfrm>
          <a:prstGeom prst="roundRect">
            <a:avLst>
              <a:gd name="adj" fmla="val 3082"/>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73"/>
          <p:cNvSpPr/>
          <p:nvPr/>
        </p:nvSpPr>
        <p:spPr>
          <a:xfrm>
            <a:off x="3749040" y="3392424"/>
            <a:ext cx="146304" cy="14630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73"/>
          <p:cNvSpPr/>
          <p:nvPr/>
        </p:nvSpPr>
        <p:spPr>
          <a:xfrm>
            <a:off x="3749040" y="3630168"/>
            <a:ext cx="2167128"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Epistemic</a:t>
            </a:r>
            <a:endParaRPr sz="1600" b="0" i="0" u="none" strike="noStrike" cap="none">
              <a:solidFill>
                <a:schemeClr val="dk1"/>
              </a:solidFill>
              <a:latin typeface="Calibri"/>
              <a:ea typeface="Calibri"/>
              <a:cs typeface="Calibri"/>
              <a:sym typeface="Calibri"/>
            </a:endParaRPr>
          </a:p>
        </p:txBody>
      </p:sp>
      <p:sp>
        <p:nvSpPr>
          <p:cNvPr id="1818" name="Google Shape;1818;p73"/>
          <p:cNvSpPr/>
          <p:nvPr/>
        </p:nvSpPr>
        <p:spPr>
          <a:xfrm>
            <a:off x="3749040" y="4087368"/>
            <a:ext cx="2167128" cy="155448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What you assume about knowledge. Your Alien, made explicit and held consistently.</a:t>
            </a:r>
            <a:endParaRPr sz="1350" b="0" i="0" u="none" strike="noStrike" cap="none">
              <a:solidFill>
                <a:schemeClr val="dk1"/>
              </a:solidFill>
              <a:latin typeface="Calibri"/>
              <a:ea typeface="Calibri"/>
              <a:cs typeface="Calibri"/>
              <a:sym typeface="Calibri"/>
            </a:endParaRPr>
          </a:p>
        </p:txBody>
      </p:sp>
      <p:sp>
        <p:nvSpPr>
          <p:cNvPr id="1819" name="Google Shape;1819;p73"/>
          <p:cNvSpPr/>
          <p:nvPr/>
        </p:nvSpPr>
        <p:spPr>
          <a:xfrm>
            <a:off x="6309360" y="3063240"/>
            <a:ext cx="2670048" cy="2743200"/>
          </a:xfrm>
          <a:prstGeom prst="roundRect">
            <a:avLst>
              <a:gd name="adj" fmla="val 3082"/>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73"/>
          <p:cNvSpPr/>
          <p:nvPr/>
        </p:nvSpPr>
        <p:spPr>
          <a:xfrm>
            <a:off x="6583680" y="3392424"/>
            <a:ext cx="146304" cy="14630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73"/>
          <p:cNvSpPr/>
          <p:nvPr/>
        </p:nvSpPr>
        <p:spPr>
          <a:xfrm>
            <a:off x="6583680" y="3630168"/>
            <a:ext cx="2167128"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Methodological</a:t>
            </a:r>
            <a:endParaRPr sz="1600" b="0" i="0" u="none" strike="noStrike" cap="none">
              <a:solidFill>
                <a:schemeClr val="dk1"/>
              </a:solidFill>
              <a:latin typeface="Calibri"/>
              <a:ea typeface="Calibri"/>
              <a:cs typeface="Calibri"/>
              <a:sym typeface="Calibri"/>
            </a:endParaRPr>
          </a:p>
        </p:txBody>
      </p:sp>
      <p:sp>
        <p:nvSpPr>
          <p:cNvPr id="1822" name="Google Shape;1822;p73"/>
          <p:cNvSpPr/>
          <p:nvPr/>
        </p:nvSpPr>
        <p:spPr>
          <a:xfrm>
            <a:off x="6583680" y="4087368"/>
            <a:ext cx="2167128" cy="155448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The choices you made and the roads not taken, and what each did to the findings.</a:t>
            </a:r>
            <a:endParaRPr sz="1350" b="0" i="0" u="none" strike="noStrike" cap="none">
              <a:solidFill>
                <a:schemeClr val="dk1"/>
              </a:solidFill>
              <a:latin typeface="Calibri"/>
              <a:ea typeface="Calibri"/>
              <a:cs typeface="Calibri"/>
              <a:sym typeface="Calibri"/>
            </a:endParaRPr>
          </a:p>
        </p:txBody>
      </p:sp>
      <p:sp>
        <p:nvSpPr>
          <p:cNvPr id="1823" name="Google Shape;1823;p73"/>
          <p:cNvSpPr/>
          <p:nvPr/>
        </p:nvSpPr>
        <p:spPr>
          <a:xfrm>
            <a:off x="9144000" y="3063240"/>
            <a:ext cx="2670048" cy="2743200"/>
          </a:xfrm>
          <a:prstGeom prst="roundRect">
            <a:avLst>
              <a:gd name="adj" fmla="val 3082"/>
            </a:avLst>
          </a:prstGeom>
          <a:solidFill>
            <a:srgbClr val="F3F6FB"/>
          </a:solidFill>
          <a:ln>
            <a:noFill/>
          </a:ln>
          <a:effectLst>
            <a:outerShdw blurRad="88900" dist="38100" dir="5400000" algn="bl" rotWithShape="0">
              <a:srgbClr val="000000">
                <a:alpha val="1607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73"/>
          <p:cNvSpPr/>
          <p:nvPr/>
        </p:nvSpPr>
        <p:spPr>
          <a:xfrm>
            <a:off x="9418320" y="3392424"/>
            <a:ext cx="146304" cy="14630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73"/>
          <p:cNvSpPr/>
          <p:nvPr/>
        </p:nvSpPr>
        <p:spPr>
          <a:xfrm>
            <a:off x="9418320" y="3630168"/>
            <a:ext cx="2167128"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6233D"/>
              </a:buClr>
              <a:buSzPts val="1600"/>
              <a:buFont typeface="Cambria"/>
              <a:buNone/>
            </a:pPr>
            <a:r>
              <a:rPr lang="en-US" sz="1600" b="1" i="0" u="none" strike="noStrike" cap="none">
                <a:solidFill>
                  <a:srgbClr val="16233D"/>
                </a:solidFill>
                <a:latin typeface="Cambria"/>
                <a:ea typeface="Cambria"/>
                <a:cs typeface="Cambria"/>
                <a:sym typeface="Cambria"/>
              </a:rPr>
              <a:t>Relational</a:t>
            </a:r>
            <a:endParaRPr sz="1600" b="0" i="0" u="none" strike="noStrike" cap="none">
              <a:solidFill>
                <a:schemeClr val="dk1"/>
              </a:solidFill>
              <a:latin typeface="Calibri"/>
              <a:ea typeface="Calibri"/>
              <a:cs typeface="Calibri"/>
              <a:sym typeface="Calibri"/>
            </a:endParaRPr>
          </a:p>
        </p:txBody>
      </p:sp>
      <p:sp>
        <p:nvSpPr>
          <p:cNvPr id="1826" name="Google Shape;1826;p73"/>
          <p:cNvSpPr/>
          <p:nvPr/>
        </p:nvSpPr>
        <p:spPr>
          <a:xfrm>
            <a:off x="9418320" y="4087368"/>
            <a:ext cx="2167128" cy="1554480"/>
          </a:xfrm>
          <a:prstGeom prst="rect">
            <a:avLst/>
          </a:prstGeom>
          <a:noFill/>
          <a:ln>
            <a:noFill/>
          </a:ln>
        </p:spPr>
        <p:txBody>
          <a:bodyPr spcFirstLastPara="1" wrap="square" lIns="0" tIns="0" rIns="0" bIns="0" anchor="t" anchorCtr="0">
            <a:noAutofit/>
          </a:bodyPr>
          <a:lstStyle/>
          <a:p>
            <a:pPr marL="0" marR="0" lvl="0" indent="0" algn="l" rtl="0">
              <a:lnSpc>
                <a:spcPct val="106000"/>
              </a:lnSpc>
              <a:spcBef>
                <a:spcPts val="0"/>
              </a:spcBef>
              <a:spcAft>
                <a:spcPts val="0"/>
              </a:spcAft>
              <a:buClr>
                <a:srgbClr val="1E2A44"/>
              </a:buClr>
              <a:buSzPts val="1350"/>
              <a:buFont typeface="Calibri"/>
              <a:buNone/>
            </a:pPr>
            <a:r>
              <a:rPr lang="en-US" sz="1350" b="0" i="0" u="none" strike="noStrike" cap="none">
                <a:solidFill>
                  <a:srgbClr val="1E2A44"/>
                </a:solidFill>
                <a:latin typeface="Calibri"/>
                <a:ea typeface="Calibri"/>
                <a:cs typeface="Calibri"/>
                <a:sym typeface="Calibri"/>
              </a:rPr>
              <a:t>What happened between you and participants, online or in person, and how it shaped the account.</a:t>
            </a:r>
            <a:endParaRPr sz="1350" b="0" i="0" u="none" strike="noStrike" cap="none">
              <a:solidFill>
                <a:schemeClr val="dk1"/>
              </a:solidFill>
              <a:latin typeface="Calibri"/>
              <a:ea typeface="Calibri"/>
              <a:cs typeface="Calibri"/>
              <a:sym typeface="Calibri"/>
            </a:endParaRPr>
          </a:p>
        </p:txBody>
      </p:sp>
      <p:sp>
        <p:nvSpPr>
          <p:cNvPr id="1827" name="Google Shape;1827;p73"/>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828" name="Google Shape;1828;p73"/>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70</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33"/>
        <p:cNvGrpSpPr/>
        <p:nvPr/>
      </p:nvGrpSpPr>
      <p:grpSpPr>
        <a:xfrm>
          <a:off x="0" y="0"/>
          <a:ext cx="0" cy="0"/>
          <a:chOff x="0" y="0"/>
          <a:chExt cx="0" cy="0"/>
        </a:xfrm>
      </p:grpSpPr>
      <p:sp>
        <p:nvSpPr>
          <p:cNvPr id="1834" name="Google Shape;1834;p74"/>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74"/>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IF YOU REMEMBER NOTHING ELSE</a:t>
            </a:r>
            <a:endParaRPr sz="1400" b="0" i="0" u="none" strike="noStrike" cap="none">
              <a:solidFill>
                <a:schemeClr val="dk1"/>
              </a:solidFill>
              <a:latin typeface="Calibri"/>
              <a:ea typeface="Calibri"/>
              <a:cs typeface="Calibri"/>
              <a:sym typeface="Calibri"/>
            </a:endParaRPr>
          </a:p>
        </p:txBody>
      </p:sp>
      <p:sp>
        <p:nvSpPr>
          <p:cNvPr id="1836" name="Google Shape;1836;p74"/>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Five things to carry away</a:t>
            </a:r>
            <a:endParaRPr sz="3000" b="0" i="0" u="none" strike="noStrike" cap="none">
              <a:solidFill>
                <a:schemeClr val="dk1"/>
              </a:solidFill>
              <a:latin typeface="Calibri"/>
              <a:ea typeface="Calibri"/>
              <a:cs typeface="Calibri"/>
              <a:sym typeface="Calibri"/>
            </a:endParaRPr>
          </a:p>
        </p:txBody>
      </p:sp>
      <p:sp>
        <p:nvSpPr>
          <p:cNvPr id="1837" name="Google Shape;1837;p74"/>
          <p:cNvSpPr/>
          <p:nvPr/>
        </p:nvSpPr>
        <p:spPr>
          <a:xfrm>
            <a:off x="640080" y="1737360"/>
            <a:ext cx="493776" cy="49377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74"/>
          <p:cNvSpPr/>
          <p:nvPr/>
        </p:nvSpPr>
        <p:spPr>
          <a:xfrm>
            <a:off x="640080" y="1737360"/>
            <a:ext cx="493776" cy="493776"/>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000"/>
              <a:buFont typeface="Cambria"/>
              <a:buNone/>
            </a:pPr>
            <a:r>
              <a:rPr lang="en-US" sz="2000" b="1" i="0" u="none" strike="noStrike" cap="none">
                <a:solidFill>
                  <a:srgbClr val="16233D"/>
                </a:solidFill>
                <a:latin typeface="Cambria"/>
                <a:ea typeface="Cambria"/>
                <a:cs typeface="Cambria"/>
                <a:sym typeface="Cambria"/>
              </a:rPr>
              <a:t>1</a:t>
            </a:r>
            <a:endParaRPr sz="2000" b="0" i="0" u="none" strike="noStrike" cap="none">
              <a:solidFill>
                <a:schemeClr val="dk1"/>
              </a:solidFill>
              <a:latin typeface="Calibri"/>
              <a:ea typeface="Calibri"/>
              <a:cs typeface="Calibri"/>
              <a:sym typeface="Calibri"/>
            </a:endParaRPr>
          </a:p>
        </p:txBody>
      </p:sp>
      <p:sp>
        <p:nvSpPr>
          <p:cNvPr id="1839" name="Google Shape;1839;p74"/>
          <p:cNvSpPr/>
          <p:nvPr/>
        </p:nvSpPr>
        <p:spPr>
          <a:xfrm>
            <a:off x="1389888" y="1673352"/>
            <a:ext cx="10607040" cy="4114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Methodology and method and analysis are three different decisions</a:t>
            </a:r>
            <a:endParaRPr sz="1700" b="0" i="0" u="none" strike="noStrike" cap="none">
              <a:solidFill>
                <a:schemeClr val="dk1"/>
              </a:solidFill>
              <a:latin typeface="Calibri"/>
              <a:ea typeface="Calibri"/>
              <a:cs typeface="Calibri"/>
              <a:sym typeface="Calibri"/>
            </a:endParaRPr>
          </a:p>
        </p:txBody>
      </p:sp>
      <p:sp>
        <p:nvSpPr>
          <p:cNvPr id="1840" name="Google Shape;1840;p74"/>
          <p:cNvSpPr/>
          <p:nvPr/>
        </p:nvSpPr>
        <p:spPr>
          <a:xfrm>
            <a:off x="1389888" y="2075688"/>
            <a:ext cx="10607040" cy="457200"/>
          </a:xfrm>
          <a:prstGeom prst="rect">
            <a:avLst/>
          </a:prstGeom>
          <a:noFill/>
          <a:ln>
            <a:noFill/>
          </a:ln>
        </p:spPr>
        <p:txBody>
          <a:bodyPr spcFirstLastPara="1" wrap="square" lIns="0" tIns="0" rIns="0" bIns="0" anchor="t" anchorCtr="0">
            <a:noAutofit/>
          </a:bodyPr>
          <a:lstStyle/>
          <a:p>
            <a:pPr marL="0" marR="0" lvl="0" indent="0" algn="l" rtl="0">
              <a:lnSpc>
                <a:spcPct val="102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People collapse them and then wonder why their design does not hold. Name each one separately.</a:t>
            </a:r>
            <a:endParaRPr sz="1400" b="0" i="0" u="none" strike="noStrike" cap="none">
              <a:solidFill>
                <a:schemeClr val="dk1"/>
              </a:solidFill>
              <a:latin typeface="Calibri"/>
              <a:ea typeface="Calibri"/>
              <a:cs typeface="Calibri"/>
              <a:sym typeface="Calibri"/>
            </a:endParaRPr>
          </a:p>
        </p:txBody>
      </p:sp>
      <p:sp>
        <p:nvSpPr>
          <p:cNvPr id="1841" name="Google Shape;1841;p74"/>
          <p:cNvSpPr/>
          <p:nvPr/>
        </p:nvSpPr>
        <p:spPr>
          <a:xfrm>
            <a:off x="640080" y="2615184"/>
            <a:ext cx="493776" cy="49377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74"/>
          <p:cNvSpPr/>
          <p:nvPr/>
        </p:nvSpPr>
        <p:spPr>
          <a:xfrm>
            <a:off x="640080" y="2615184"/>
            <a:ext cx="493776" cy="493776"/>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000"/>
              <a:buFont typeface="Cambria"/>
              <a:buNone/>
            </a:pPr>
            <a:r>
              <a:rPr lang="en-US" sz="2000" b="1" i="0" u="none" strike="noStrike" cap="none">
                <a:solidFill>
                  <a:srgbClr val="16233D"/>
                </a:solidFill>
                <a:latin typeface="Cambria"/>
                <a:ea typeface="Cambria"/>
                <a:cs typeface="Cambria"/>
                <a:sym typeface="Cambria"/>
              </a:rPr>
              <a:t>2</a:t>
            </a:r>
            <a:endParaRPr sz="2000" b="0" i="0" u="none" strike="noStrike" cap="none">
              <a:solidFill>
                <a:schemeClr val="dk1"/>
              </a:solidFill>
              <a:latin typeface="Calibri"/>
              <a:ea typeface="Calibri"/>
              <a:cs typeface="Calibri"/>
              <a:sym typeface="Calibri"/>
            </a:endParaRPr>
          </a:p>
        </p:txBody>
      </p:sp>
      <p:sp>
        <p:nvSpPr>
          <p:cNvPr id="1843" name="Google Shape;1843;p74"/>
          <p:cNvSpPr/>
          <p:nvPr/>
        </p:nvSpPr>
        <p:spPr>
          <a:xfrm>
            <a:off x="1389888" y="2551176"/>
            <a:ext cx="10607040" cy="4114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The analysis method must fit the methodology</a:t>
            </a:r>
            <a:endParaRPr sz="1700" b="0" i="0" u="none" strike="noStrike" cap="none">
              <a:solidFill>
                <a:schemeClr val="dk1"/>
              </a:solidFill>
              <a:latin typeface="Calibri"/>
              <a:ea typeface="Calibri"/>
              <a:cs typeface="Calibri"/>
              <a:sym typeface="Calibri"/>
            </a:endParaRPr>
          </a:p>
        </p:txBody>
      </p:sp>
      <p:sp>
        <p:nvSpPr>
          <p:cNvPr id="1844" name="Google Shape;1844;p74"/>
          <p:cNvSpPr/>
          <p:nvPr/>
        </p:nvSpPr>
        <p:spPr>
          <a:xfrm>
            <a:off x="1389888" y="2953512"/>
            <a:ext cx="10607040" cy="457200"/>
          </a:xfrm>
          <a:prstGeom prst="rect">
            <a:avLst/>
          </a:prstGeom>
          <a:noFill/>
          <a:ln>
            <a:noFill/>
          </a:ln>
        </p:spPr>
        <p:txBody>
          <a:bodyPr spcFirstLastPara="1" wrap="square" lIns="0" tIns="0" rIns="0" bIns="0" anchor="t" anchorCtr="0">
            <a:noAutofit/>
          </a:bodyPr>
          <a:lstStyle/>
          <a:p>
            <a:pPr marL="0" marR="0" lvl="0" indent="0" algn="l" rtl="0">
              <a:lnSpc>
                <a:spcPct val="102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Some are tradition bound, some are portable. Know which you are using and on whose terms.</a:t>
            </a:r>
            <a:endParaRPr sz="1400" b="0" i="0" u="none" strike="noStrike" cap="none">
              <a:solidFill>
                <a:schemeClr val="dk1"/>
              </a:solidFill>
              <a:latin typeface="Calibri"/>
              <a:ea typeface="Calibri"/>
              <a:cs typeface="Calibri"/>
              <a:sym typeface="Calibri"/>
            </a:endParaRPr>
          </a:p>
        </p:txBody>
      </p:sp>
      <p:sp>
        <p:nvSpPr>
          <p:cNvPr id="1845" name="Google Shape;1845;p74"/>
          <p:cNvSpPr/>
          <p:nvPr/>
        </p:nvSpPr>
        <p:spPr>
          <a:xfrm>
            <a:off x="640080" y="3493008"/>
            <a:ext cx="493776" cy="49377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74"/>
          <p:cNvSpPr/>
          <p:nvPr/>
        </p:nvSpPr>
        <p:spPr>
          <a:xfrm>
            <a:off x="640080" y="3493008"/>
            <a:ext cx="493776" cy="493776"/>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000"/>
              <a:buFont typeface="Cambria"/>
              <a:buNone/>
            </a:pPr>
            <a:r>
              <a:rPr lang="en-US" sz="2000" b="1" i="0" u="none" strike="noStrike" cap="none">
                <a:solidFill>
                  <a:srgbClr val="16233D"/>
                </a:solidFill>
                <a:latin typeface="Cambria"/>
                <a:ea typeface="Cambria"/>
                <a:cs typeface="Cambria"/>
                <a:sym typeface="Cambria"/>
              </a:rPr>
              <a:t>3</a:t>
            </a:r>
            <a:endParaRPr sz="2000" b="0" i="0" u="none" strike="noStrike" cap="none">
              <a:solidFill>
                <a:schemeClr val="dk1"/>
              </a:solidFill>
              <a:latin typeface="Calibri"/>
              <a:ea typeface="Calibri"/>
              <a:cs typeface="Calibri"/>
              <a:sym typeface="Calibri"/>
            </a:endParaRPr>
          </a:p>
        </p:txBody>
      </p:sp>
      <p:sp>
        <p:nvSpPr>
          <p:cNvPr id="1847" name="Google Shape;1847;p74"/>
          <p:cNvSpPr/>
          <p:nvPr/>
        </p:nvSpPr>
        <p:spPr>
          <a:xfrm>
            <a:off x="1389888" y="3429000"/>
            <a:ext cx="10607040" cy="4114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IPA is small, deep and idiographic</a:t>
            </a:r>
            <a:endParaRPr sz="1700" b="0" i="0" u="none" strike="noStrike" cap="none">
              <a:solidFill>
                <a:schemeClr val="dk1"/>
              </a:solidFill>
              <a:latin typeface="Calibri"/>
              <a:ea typeface="Calibri"/>
              <a:cs typeface="Calibri"/>
              <a:sym typeface="Calibri"/>
            </a:endParaRPr>
          </a:p>
        </p:txBody>
      </p:sp>
      <p:sp>
        <p:nvSpPr>
          <p:cNvPr id="1848" name="Google Shape;1848;p74"/>
          <p:cNvSpPr/>
          <p:nvPr/>
        </p:nvSpPr>
        <p:spPr>
          <a:xfrm>
            <a:off x="1389888" y="3831336"/>
            <a:ext cx="10607040" cy="457200"/>
          </a:xfrm>
          <a:prstGeom prst="rect">
            <a:avLst/>
          </a:prstGeom>
          <a:noFill/>
          <a:ln>
            <a:noFill/>
          </a:ln>
        </p:spPr>
        <p:txBody>
          <a:bodyPr spcFirstLastPara="1" wrap="square" lIns="0" tIns="0" rIns="0" bIns="0" anchor="t" anchorCtr="0">
            <a:noAutofit/>
          </a:bodyPr>
          <a:lstStyle/>
          <a:p>
            <a:pPr marL="0" marR="0" lvl="0" indent="0" algn="l" rtl="0">
              <a:lnSpc>
                <a:spcPct val="102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If you find yourself with a large sample and no case studied in depth, you are no longer doing IPA.</a:t>
            </a:r>
            <a:endParaRPr sz="1400" b="0" i="0" u="none" strike="noStrike" cap="none">
              <a:solidFill>
                <a:schemeClr val="dk1"/>
              </a:solidFill>
              <a:latin typeface="Calibri"/>
              <a:ea typeface="Calibri"/>
              <a:cs typeface="Calibri"/>
              <a:sym typeface="Calibri"/>
            </a:endParaRPr>
          </a:p>
        </p:txBody>
      </p:sp>
      <p:sp>
        <p:nvSpPr>
          <p:cNvPr id="1849" name="Google Shape;1849;p74"/>
          <p:cNvSpPr/>
          <p:nvPr/>
        </p:nvSpPr>
        <p:spPr>
          <a:xfrm>
            <a:off x="640080" y="4370832"/>
            <a:ext cx="493776" cy="49377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74"/>
          <p:cNvSpPr/>
          <p:nvPr/>
        </p:nvSpPr>
        <p:spPr>
          <a:xfrm>
            <a:off x="640080" y="4370832"/>
            <a:ext cx="493776" cy="493776"/>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000"/>
              <a:buFont typeface="Cambria"/>
              <a:buNone/>
            </a:pPr>
            <a:r>
              <a:rPr lang="en-US" sz="2000" b="1" i="0" u="none" strike="noStrike" cap="none">
                <a:solidFill>
                  <a:srgbClr val="16233D"/>
                </a:solidFill>
                <a:latin typeface="Cambria"/>
                <a:ea typeface="Cambria"/>
                <a:cs typeface="Cambria"/>
                <a:sym typeface="Cambria"/>
              </a:rPr>
              <a:t>4</a:t>
            </a:r>
            <a:endParaRPr sz="2000" b="0" i="0" u="none" strike="noStrike" cap="none">
              <a:solidFill>
                <a:schemeClr val="dk1"/>
              </a:solidFill>
              <a:latin typeface="Calibri"/>
              <a:ea typeface="Calibri"/>
              <a:cs typeface="Calibri"/>
              <a:sym typeface="Calibri"/>
            </a:endParaRPr>
          </a:p>
        </p:txBody>
      </p:sp>
      <p:sp>
        <p:nvSpPr>
          <p:cNvPr id="1851" name="Google Shape;1851;p74"/>
          <p:cNvSpPr/>
          <p:nvPr/>
        </p:nvSpPr>
        <p:spPr>
          <a:xfrm>
            <a:off x="1389888" y="4306824"/>
            <a:ext cx="10607040" cy="4114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Grounded theory builds theory</a:t>
            </a:r>
            <a:endParaRPr sz="1700" b="0" i="0" u="none" strike="noStrike" cap="none">
              <a:solidFill>
                <a:schemeClr val="dk1"/>
              </a:solidFill>
              <a:latin typeface="Calibri"/>
              <a:ea typeface="Calibri"/>
              <a:cs typeface="Calibri"/>
              <a:sym typeface="Calibri"/>
            </a:endParaRPr>
          </a:p>
        </p:txBody>
      </p:sp>
      <p:sp>
        <p:nvSpPr>
          <p:cNvPr id="1852" name="Google Shape;1852;p74"/>
          <p:cNvSpPr/>
          <p:nvPr/>
        </p:nvSpPr>
        <p:spPr>
          <a:xfrm>
            <a:off x="1389888" y="4709160"/>
            <a:ext cx="10607040" cy="457200"/>
          </a:xfrm>
          <a:prstGeom prst="rect">
            <a:avLst/>
          </a:prstGeom>
          <a:noFill/>
          <a:ln>
            <a:noFill/>
          </a:ln>
        </p:spPr>
        <p:txBody>
          <a:bodyPr spcFirstLastPara="1" wrap="square" lIns="0" tIns="0" rIns="0" bIns="0" anchor="t" anchorCtr="0">
            <a:noAutofit/>
          </a:bodyPr>
          <a:lstStyle/>
          <a:p>
            <a:pPr marL="0" marR="0" lvl="0" indent="0" algn="l" rtl="0">
              <a:lnSpc>
                <a:spcPct val="102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If you stop at themes you have done generic qualitative inquiry, which is fine, but name it honestly.</a:t>
            </a:r>
            <a:endParaRPr sz="1400" b="0" i="0" u="none" strike="noStrike" cap="none">
              <a:solidFill>
                <a:schemeClr val="dk1"/>
              </a:solidFill>
              <a:latin typeface="Calibri"/>
              <a:ea typeface="Calibri"/>
              <a:cs typeface="Calibri"/>
              <a:sym typeface="Calibri"/>
            </a:endParaRPr>
          </a:p>
        </p:txBody>
      </p:sp>
      <p:sp>
        <p:nvSpPr>
          <p:cNvPr id="1853" name="Google Shape;1853;p74"/>
          <p:cNvSpPr/>
          <p:nvPr/>
        </p:nvSpPr>
        <p:spPr>
          <a:xfrm>
            <a:off x="640080" y="5248656"/>
            <a:ext cx="493776" cy="493776"/>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74"/>
          <p:cNvSpPr/>
          <p:nvPr/>
        </p:nvSpPr>
        <p:spPr>
          <a:xfrm>
            <a:off x="640080" y="5248656"/>
            <a:ext cx="493776" cy="493776"/>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6233D"/>
              </a:buClr>
              <a:buSzPts val="2000"/>
              <a:buFont typeface="Cambria"/>
              <a:buNone/>
            </a:pPr>
            <a:r>
              <a:rPr lang="en-US" sz="2000" b="1" i="0" u="none" strike="noStrike" cap="none">
                <a:solidFill>
                  <a:srgbClr val="16233D"/>
                </a:solidFill>
                <a:latin typeface="Cambria"/>
                <a:ea typeface="Cambria"/>
                <a:cs typeface="Cambria"/>
                <a:sym typeface="Cambria"/>
              </a:rPr>
              <a:t>5</a:t>
            </a:r>
            <a:endParaRPr sz="2000" b="0" i="0" u="none" strike="noStrike" cap="none">
              <a:solidFill>
                <a:schemeClr val="dk1"/>
              </a:solidFill>
              <a:latin typeface="Calibri"/>
              <a:ea typeface="Calibri"/>
              <a:cs typeface="Calibri"/>
              <a:sym typeface="Calibri"/>
            </a:endParaRPr>
          </a:p>
        </p:txBody>
      </p:sp>
      <p:sp>
        <p:nvSpPr>
          <p:cNvPr id="1855" name="Google Shape;1855;p74"/>
          <p:cNvSpPr/>
          <p:nvPr/>
        </p:nvSpPr>
        <p:spPr>
          <a:xfrm>
            <a:off x="1389888" y="5184648"/>
            <a:ext cx="10607040" cy="4114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1700"/>
              <a:buFont typeface="Cambria"/>
              <a:buNone/>
            </a:pPr>
            <a:r>
              <a:rPr lang="en-US" sz="1700" b="1" i="0" u="none" strike="noStrike" cap="none">
                <a:solidFill>
                  <a:srgbClr val="16233D"/>
                </a:solidFill>
                <a:latin typeface="Cambria"/>
                <a:ea typeface="Cambria"/>
                <a:cs typeface="Cambria"/>
                <a:sym typeface="Cambria"/>
              </a:rPr>
              <a:t>Coherence is the doctoral standard</a:t>
            </a:r>
            <a:endParaRPr sz="1700" b="0" i="0" u="none" strike="noStrike" cap="none">
              <a:solidFill>
                <a:schemeClr val="dk1"/>
              </a:solidFill>
              <a:latin typeface="Calibri"/>
              <a:ea typeface="Calibri"/>
              <a:cs typeface="Calibri"/>
              <a:sym typeface="Calibri"/>
            </a:endParaRPr>
          </a:p>
        </p:txBody>
      </p:sp>
      <p:sp>
        <p:nvSpPr>
          <p:cNvPr id="1856" name="Google Shape;1856;p74"/>
          <p:cNvSpPr/>
          <p:nvPr/>
        </p:nvSpPr>
        <p:spPr>
          <a:xfrm>
            <a:off x="1389888" y="5586984"/>
            <a:ext cx="10607040" cy="457200"/>
          </a:xfrm>
          <a:prstGeom prst="rect">
            <a:avLst/>
          </a:prstGeom>
          <a:noFill/>
          <a:ln>
            <a:noFill/>
          </a:ln>
        </p:spPr>
        <p:txBody>
          <a:bodyPr spcFirstLastPara="1" wrap="square" lIns="0" tIns="0" rIns="0" bIns="0" anchor="t" anchorCtr="0">
            <a:noAutofit/>
          </a:bodyPr>
          <a:lstStyle/>
          <a:p>
            <a:pPr marL="0" marR="0" lvl="0" indent="0" algn="l" rtl="0">
              <a:lnSpc>
                <a:spcPct val="102000"/>
              </a:lnSpc>
              <a:spcBef>
                <a:spcPts val="0"/>
              </a:spcBef>
              <a:spcAft>
                <a:spcPts val="0"/>
              </a:spcAft>
              <a:buClr>
                <a:srgbClr val="1E2A44"/>
              </a:buClr>
              <a:buSzPts val="1400"/>
              <a:buFont typeface="Calibri"/>
              <a:buNone/>
            </a:pPr>
            <a:r>
              <a:rPr lang="en-US" sz="1400" b="0" i="0" u="none" strike="noStrike" cap="none">
                <a:solidFill>
                  <a:srgbClr val="1E2A44"/>
                </a:solidFill>
                <a:latin typeface="Calibri"/>
                <a:ea typeface="Calibri"/>
                <a:cs typeface="Calibri"/>
                <a:sym typeface="Calibri"/>
              </a:rPr>
              <a:t>An examiner traces the line from paradigm to claim. Keep that line unbroken and you keep your warrant.</a:t>
            </a:r>
            <a:endParaRPr sz="1400" b="0" i="0" u="none" strike="noStrike" cap="none">
              <a:solidFill>
                <a:schemeClr val="dk1"/>
              </a:solidFill>
              <a:latin typeface="Calibri"/>
              <a:ea typeface="Calibri"/>
              <a:cs typeface="Calibri"/>
              <a:sym typeface="Calibri"/>
            </a:endParaRPr>
          </a:p>
        </p:txBody>
      </p:sp>
      <p:sp>
        <p:nvSpPr>
          <p:cNvPr id="1857" name="Google Shape;1857;p74"/>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858" name="Google Shape;1858;p74"/>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71</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63"/>
        <p:cNvGrpSpPr/>
        <p:nvPr/>
      </p:nvGrpSpPr>
      <p:grpSpPr>
        <a:xfrm>
          <a:off x="0" y="0"/>
          <a:ext cx="0" cy="0"/>
          <a:chOff x="0" y="0"/>
          <a:chExt cx="0" cy="0"/>
        </a:xfrm>
      </p:grpSpPr>
      <p:sp>
        <p:nvSpPr>
          <p:cNvPr id="1864" name="Google Shape;1864;p75"/>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75"/>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READING</a:t>
            </a:r>
            <a:endParaRPr sz="1400" b="0" i="0" u="none" strike="noStrike" cap="none">
              <a:solidFill>
                <a:schemeClr val="dk1"/>
              </a:solidFill>
              <a:latin typeface="Calibri"/>
              <a:ea typeface="Calibri"/>
              <a:cs typeface="Calibri"/>
              <a:sym typeface="Calibri"/>
            </a:endParaRPr>
          </a:p>
        </p:txBody>
      </p:sp>
      <p:sp>
        <p:nvSpPr>
          <p:cNvPr id="1866" name="Google Shape;1866;p75"/>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Key references, methodologies</a:t>
            </a:r>
            <a:endParaRPr sz="3000" b="0" i="0" u="none" strike="noStrike" cap="none">
              <a:solidFill>
                <a:schemeClr val="dk1"/>
              </a:solidFill>
              <a:latin typeface="Calibri"/>
              <a:ea typeface="Calibri"/>
              <a:cs typeface="Calibri"/>
              <a:sym typeface="Calibri"/>
            </a:endParaRPr>
          </a:p>
        </p:txBody>
      </p:sp>
      <p:sp>
        <p:nvSpPr>
          <p:cNvPr id="1867" name="Google Shape;1867;p75"/>
          <p:cNvSpPr/>
          <p:nvPr/>
        </p:nvSpPr>
        <p:spPr>
          <a:xfrm>
            <a:off x="731520" y="1554480"/>
            <a:ext cx="10881360" cy="457200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Charmaz, K. (2014) Constructing Grounded Theory. 2nd edn. London: Sage.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Clandinin, D.J. and Connelly, F.M. (2000) Narrative Inquiry. San Francisco: Jossey Bass.</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Glaser, B.G. and Strauss, A.L. (1967) The Discovery of Grounded Theory. Chicago: Aldine.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Hammersley, M. and Atkinson, P. (2019) Ethnography: Principles in Practice. 4th edn. London: Routledge.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Heron, J. and Reason, P. (1997) A participatory inquiry paradigm. Qualitative Inquiry, 3(3), pp. 274 to 294.</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Kemmis, S. and McTaggart, R. (2005) Participatory action research, in Denzin and Lincoln (eds) Handbook of Qualitative Research.</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Kozinets, R.V. (2020) Netnography: The Essential Guide to Qualitative Social Media Research. 3rd edn. London: Sage.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Riessman, C.K. (2008) Narrative Methods for the Human Sciences. London: Sage.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Smith, J.A., Flowers, P. and Larkin, M. (2022) Interpretative Phenomenological Analysis. 2nd edn. London: Sage.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Yin, R.K. (2018) Case Study Research and Applications. 6th edn. London: Sage.</a:t>
            </a:r>
            <a:endParaRPr sz="1450" b="0" i="0" u="none" strike="noStrike" cap="none">
              <a:solidFill>
                <a:schemeClr val="dk1"/>
              </a:solidFill>
              <a:latin typeface="Calibri"/>
              <a:ea typeface="Calibri"/>
              <a:cs typeface="Calibri"/>
              <a:sym typeface="Calibri"/>
            </a:endParaRPr>
          </a:p>
        </p:txBody>
      </p:sp>
      <p:sp>
        <p:nvSpPr>
          <p:cNvPr id="1868" name="Google Shape;1868;p75"/>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869" name="Google Shape;1869;p75"/>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72</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74"/>
        <p:cNvGrpSpPr/>
        <p:nvPr/>
      </p:nvGrpSpPr>
      <p:grpSpPr>
        <a:xfrm>
          <a:off x="0" y="0"/>
          <a:ext cx="0" cy="0"/>
          <a:chOff x="0" y="0"/>
          <a:chExt cx="0" cy="0"/>
        </a:xfrm>
      </p:grpSpPr>
      <p:sp>
        <p:nvSpPr>
          <p:cNvPr id="1875" name="Google Shape;1875;p76"/>
          <p:cNvSpPr/>
          <p:nvPr/>
        </p:nvSpPr>
        <p:spPr>
          <a:xfrm>
            <a:off x="640080" y="521208"/>
            <a:ext cx="137160" cy="13716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76"/>
          <p:cNvSpPr/>
          <p:nvPr/>
        </p:nvSpPr>
        <p:spPr>
          <a:xfrm>
            <a:off x="896112" y="411480"/>
            <a:ext cx="106070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1" i="0" u="none" strike="noStrike" cap="none">
                <a:solidFill>
                  <a:srgbClr val="C9A24B"/>
                </a:solidFill>
                <a:latin typeface="Calibri"/>
                <a:ea typeface="Calibri"/>
                <a:cs typeface="Calibri"/>
                <a:sym typeface="Calibri"/>
              </a:rPr>
              <a:t>READING</a:t>
            </a:r>
            <a:endParaRPr sz="1400" b="0" i="0" u="none" strike="noStrike" cap="none">
              <a:solidFill>
                <a:schemeClr val="dk1"/>
              </a:solidFill>
              <a:latin typeface="Calibri"/>
              <a:ea typeface="Calibri"/>
              <a:cs typeface="Calibri"/>
              <a:sym typeface="Calibri"/>
            </a:endParaRPr>
          </a:p>
        </p:txBody>
      </p:sp>
      <p:sp>
        <p:nvSpPr>
          <p:cNvPr id="1877" name="Google Shape;1877;p76"/>
          <p:cNvSpPr/>
          <p:nvPr/>
        </p:nvSpPr>
        <p:spPr>
          <a:xfrm>
            <a:off x="640080" y="841248"/>
            <a:ext cx="1088136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16233D"/>
              </a:buClr>
              <a:buSzPts val="3000"/>
              <a:buFont typeface="Cambria"/>
              <a:buNone/>
            </a:pPr>
            <a:r>
              <a:rPr lang="en-US" sz="3000" b="1" i="0" u="none" strike="noStrike" cap="none">
                <a:solidFill>
                  <a:srgbClr val="16233D"/>
                </a:solidFill>
                <a:latin typeface="Cambria"/>
                <a:ea typeface="Cambria"/>
                <a:cs typeface="Cambria"/>
                <a:sym typeface="Cambria"/>
              </a:rPr>
              <a:t>Key references, analysis and quality</a:t>
            </a:r>
            <a:endParaRPr sz="3000" b="0" i="0" u="none" strike="noStrike" cap="none">
              <a:solidFill>
                <a:schemeClr val="dk1"/>
              </a:solidFill>
              <a:latin typeface="Calibri"/>
              <a:ea typeface="Calibri"/>
              <a:cs typeface="Calibri"/>
              <a:sym typeface="Calibri"/>
            </a:endParaRPr>
          </a:p>
        </p:txBody>
      </p:sp>
      <p:sp>
        <p:nvSpPr>
          <p:cNvPr id="1878" name="Google Shape;1878;p76"/>
          <p:cNvSpPr/>
          <p:nvPr/>
        </p:nvSpPr>
        <p:spPr>
          <a:xfrm>
            <a:off x="731520" y="1554480"/>
            <a:ext cx="10881360" cy="4572000"/>
          </a:xfrm>
          <a:prstGeom prst="rect">
            <a:avLst/>
          </a:prstGeom>
          <a:noFill/>
          <a:ln>
            <a:noFill/>
          </a:ln>
        </p:spPr>
        <p:txBody>
          <a:bodyPr spcFirstLastPara="1" wrap="square" lIns="0" tIns="0" rIns="0" bIns="0" anchor="t" anchorCtr="0">
            <a:noAutofit/>
          </a:bodyPr>
          <a:lstStyle/>
          <a:p>
            <a:pPr marL="203200" marR="0" lvl="0" indent="-203200" algn="l" rtl="0">
              <a:spcBef>
                <a:spcPts val="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Braun, V. and Clarke, V. (2006) Using thematic analysis in psychology. Qualitative Research in Psychology, 3(2), pp. 77 to 101.</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Braun, V. and Clarke, V. (2021) Thematic Analysis: A Practical Guide. London: Sage.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Fairclough, N. (2010) Critical Discourse Analysis. 2nd edn. Harlow: Longman.</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Gale, N.K. et al. (2013) Using the framework method for the analysis of qualitative data. BMC Medical Research Methodology, 13, 117.</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Hsieh, H.F. and Shannon, S.E. (2005) Three approaches to qualitative content analysis. Qualitative Health Research, 15(9), pp. 1277 to 1288.</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King, N. and Brooks, J.M. (2017) Template Analysis for Business and Management Students. London: Sage.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Lincoln, Y.S. and Guba, E.G. (1985) Naturalistic Inquiry. Beverly Hills: Sage.</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Ritchie, J. and Spencer, L. (1994) Qualitative data analysis for applied policy research, in Bryman and Burgess (eds) Analysing Qualitative Data.</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Tracy, S.J. (2010) Qualitative quality, eight big tent criteria. Qualitative Inquiry, 16(10), pp. 837 to 851.</a:t>
            </a:r>
            <a:endParaRPr sz="1450" b="0" i="0" u="none" strike="noStrike" cap="none">
              <a:solidFill>
                <a:schemeClr val="dk1"/>
              </a:solidFill>
              <a:latin typeface="Calibri"/>
              <a:ea typeface="Calibri"/>
              <a:cs typeface="Calibri"/>
              <a:sym typeface="Calibri"/>
            </a:endParaRPr>
          </a:p>
          <a:p>
            <a:pPr marL="203200" marR="0" lvl="0" indent="-203200" algn="l" rtl="0">
              <a:spcBef>
                <a:spcPts val="900"/>
              </a:spcBef>
              <a:spcAft>
                <a:spcPts val="0"/>
              </a:spcAft>
              <a:buClr>
                <a:srgbClr val="1E2A44"/>
              </a:buClr>
              <a:buSzPts val="1450"/>
              <a:buFont typeface="Calibri"/>
              <a:buChar char="•"/>
            </a:pPr>
            <a:r>
              <a:rPr lang="en-US" sz="1450" b="0" i="0" u="none" strike="noStrike" cap="none">
                <a:solidFill>
                  <a:srgbClr val="1E2A44"/>
                </a:solidFill>
                <a:latin typeface="Calibri"/>
                <a:ea typeface="Calibri"/>
                <a:cs typeface="Calibri"/>
                <a:sym typeface="Calibri"/>
              </a:rPr>
              <a:t>Yardley, L. (2000) Dilemmas in qualitative health research. Psychology and Health, 15(2), pp. 215 to 228.</a:t>
            </a:r>
            <a:endParaRPr sz="1450" b="0" i="0" u="none" strike="noStrike" cap="none">
              <a:solidFill>
                <a:schemeClr val="dk1"/>
              </a:solidFill>
              <a:latin typeface="Calibri"/>
              <a:ea typeface="Calibri"/>
              <a:cs typeface="Calibri"/>
              <a:sym typeface="Calibri"/>
            </a:endParaRPr>
          </a:p>
        </p:txBody>
      </p:sp>
      <p:sp>
        <p:nvSpPr>
          <p:cNvPr id="1879" name="Google Shape;1879;p76"/>
          <p:cNvSpPr/>
          <p:nvPr/>
        </p:nvSpPr>
        <p:spPr>
          <a:xfrm>
            <a:off x="640080" y="6437376"/>
            <a:ext cx="82296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Qualitative Research Approaches  |  Dr Caroline Jawad  |  Swansea Business School, UWTSD</a:t>
            </a:r>
            <a:endParaRPr sz="1100" b="0" i="0" u="none" strike="noStrike" cap="none">
              <a:solidFill>
                <a:schemeClr val="dk1"/>
              </a:solidFill>
              <a:latin typeface="Calibri"/>
              <a:ea typeface="Calibri"/>
              <a:cs typeface="Calibri"/>
              <a:sym typeface="Calibri"/>
            </a:endParaRPr>
          </a:p>
        </p:txBody>
      </p:sp>
      <p:sp>
        <p:nvSpPr>
          <p:cNvPr id="1880" name="Google Shape;1880;p76"/>
          <p:cNvSpPr/>
          <p:nvPr/>
        </p:nvSpPr>
        <p:spPr>
          <a:xfrm>
            <a:off x="11155680" y="6400800"/>
            <a:ext cx="548640" cy="310896"/>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607085"/>
              </a:buClr>
              <a:buSzPts val="1100"/>
              <a:buFont typeface="Calibri"/>
              <a:buNone/>
            </a:pPr>
            <a:r>
              <a:rPr lang="en-US" sz="1100" b="0" i="0" u="none" strike="noStrike" cap="none">
                <a:solidFill>
                  <a:srgbClr val="607085"/>
                </a:solidFill>
                <a:latin typeface="Calibri"/>
                <a:ea typeface="Calibri"/>
                <a:cs typeface="Calibri"/>
                <a:sym typeface="Calibri"/>
              </a:rPr>
              <a:t>73</a:t>
            </a:r>
            <a:endParaRPr sz="1100" b="0" i="0" u="none" strike="noStrike" cap="none">
              <a:solidFill>
                <a:schemeClr val="dk1"/>
              </a:solidFill>
              <a:latin typeface="Calibri"/>
              <a:ea typeface="Calibri"/>
              <a:cs typeface="Calibri"/>
              <a:sym typeface="Calibri"/>
            </a:endParaRP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16233D"/>
        </a:solidFill>
        <a:effectLst/>
      </p:bgPr>
    </p:bg>
    <p:spTree>
      <p:nvGrpSpPr>
        <p:cNvPr id="1" name="Shape 1885"/>
        <p:cNvGrpSpPr/>
        <p:nvPr/>
      </p:nvGrpSpPr>
      <p:grpSpPr>
        <a:xfrm>
          <a:off x="0" y="0"/>
          <a:ext cx="0" cy="0"/>
          <a:chOff x="0" y="0"/>
          <a:chExt cx="0" cy="0"/>
        </a:xfrm>
      </p:grpSpPr>
      <p:sp>
        <p:nvSpPr>
          <p:cNvPr id="1886" name="Google Shape;1886;p77"/>
          <p:cNvSpPr/>
          <p:nvPr/>
        </p:nvSpPr>
        <p:spPr>
          <a:xfrm>
            <a:off x="868680" y="1554480"/>
            <a:ext cx="182880" cy="18288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77"/>
          <p:cNvSpPr/>
          <p:nvPr/>
        </p:nvSpPr>
        <p:spPr>
          <a:xfrm>
            <a:off x="1207008" y="1554480"/>
            <a:ext cx="182880" cy="18288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77"/>
          <p:cNvSpPr/>
          <p:nvPr/>
        </p:nvSpPr>
        <p:spPr>
          <a:xfrm>
            <a:off x="1545336" y="1554480"/>
            <a:ext cx="182880" cy="182880"/>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solidFill>
            <a:srgbClr val="C9A2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77"/>
          <p:cNvSpPr/>
          <p:nvPr/>
        </p:nvSpPr>
        <p:spPr>
          <a:xfrm>
            <a:off x="868680" y="2011680"/>
            <a:ext cx="100584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500"/>
              <a:buFont typeface="Calibri"/>
              <a:buNone/>
            </a:pPr>
            <a:r>
              <a:rPr lang="en-US" sz="1500" b="1" i="0" u="none" strike="noStrike" cap="none">
                <a:solidFill>
                  <a:srgbClr val="C9A24B"/>
                </a:solidFill>
                <a:latin typeface="Calibri"/>
                <a:ea typeface="Calibri"/>
                <a:cs typeface="Calibri"/>
                <a:sym typeface="Calibri"/>
              </a:rPr>
              <a:t>THANK YOU</a:t>
            </a:r>
            <a:endParaRPr sz="1500" b="0" i="0" u="none" strike="noStrike" cap="none">
              <a:solidFill>
                <a:schemeClr val="dk1"/>
              </a:solidFill>
              <a:latin typeface="Calibri"/>
              <a:ea typeface="Calibri"/>
              <a:cs typeface="Calibri"/>
              <a:sym typeface="Calibri"/>
            </a:endParaRPr>
          </a:p>
        </p:txBody>
      </p:sp>
      <p:sp>
        <p:nvSpPr>
          <p:cNvPr id="1890" name="Google Shape;1890;p77"/>
          <p:cNvSpPr/>
          <p:nvPr/>
        </p:nvSpPr>
        <p:spPr>
          <a:xfrm>
            <a:off x="822960" y="2468880"/>
            <a:ext cx="10607040" cy="11887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FFFFFF"/>
              </a:buClr>
              <a:buSzPts val="3800"/>
              <a:buFont typeface="Cambria"/>
              <a:buNone/>
            </a:pPr>
            <a:r>
              <a:rPr lang="en-US" sz="3800" b="1" i="0" u="none" strike="noStrike" cap="none">
                <a:solidFill>
                  <a:srgbClr val="FFFFFF"/>
                </a:solidFill>
                <a:latin typeface="Cambria"/>
                <a:ea typeface="Cambria"/>
                <a:cs typeface="Cambria"/>
                <a:sym typeface="Cambria"/>
              </a:rPr>
              <a:t>Choose with awareness, then hold the line</a:t>
            </a:r>
            <a:endParaRPr sz="3800" b="0" i="0" u="none" strike="noStrike" cap="none">
              <a:solidFill>
                <a:schemeClr val="dk1"/>
              </a:solidFill>
              <a:latin typeface="Calibri"/>
              <a:ea typeface="Calibri"/>
              <a:cs typeface="Calibri"/>
              <a:sym typeface="Calibri"/>
            </a:endParaRPr>
          </a:p>
        </p:txBody>
      </p:sp>
      <p:cxnSp>
        <p:nvCxnSpPr>
          <p:cNvPr id="1891" name="Google Shape;1891;p77"/>
          <p:cNvCxnSpPr/>
          <p:nvPr/>
        </p:nvCxnSpPr>
        <p:spPr>
          <a:xfrm>
            <a:off x="868680" y="3977640"/>
            <a:ext cx="4937760" cy="0"/>
          </a:xfrm>
          <a:prstGeom prst="straightConnector1">
            <a:avLst/>
          </a:prstGeom>
          <a:noFill/>
          <a:ln w="19050" cap="flat" cmpd="sng">
            <a:solidFill>
              <a:srgbClr val="C9A24B"/>
            </a:solidFill>
            <a:prstDash val="solid"/>
            <a:round/>
            <a:headEnd type="none" w="sm" len="sm"/>
            <a:tailEnd type="none" w="sm" len="sm"/>
          </a:ln>
        </p:spPr>
      </p:cxnSp>
      <p:sp>
        <p:nvSpPr>
          <p:cNvPr id="1892" name="Google Shape;1892;p77"/>
          <p:cNvSpPr/>
          <p:nvPr/>
        </p:nvSpPr>
        <p:spPr>
          <a:xfrm>
            <a:off x="868680" y="4206240"/>
            <a:ext cx="9692640" cy="1005840"/>
          </a:xfrm>
          <a:prstGeom prst="rect">
            <a:avLst/>
          </a:prstGeom>
          <a:noFill/>
          <a:ln>
            <a:noFill/>
          </a:ln>
        </p:spPr>
        <p:txBody>
          <a:bodyPr spcFirstLastPara="1" wrap="square" lIns="0" tIns="0" rIns="0" bIns="0" anchor="t" anchorCtr="0">
            <a:noAutofit/>
          </a:bodyPr>
          <a:lstStyle/>
          <a:p>
            <a:pPr marL="0" marR="0" lvl="0" indent="0" algn="l" rtl="0">
              <a:lnSpc>
                <a:spcPct val="110000"/>
              </a:lnSpc>
              <a:spcBef>
                <a:spcPts val="0"/>
              </a:spcBef>
              <a:spcAft>
                <a:spcPts val="0"/>
              </a:spcAft>
              <a:buClr>
                <a:srgbClr val="C8D2E4"/>
              </a:buClr>
              <a:buSzPts val="1800"/>
              <a:buFont typeface="Calibri"/>
              <a:buNone/>
            </a:pPr>
            <a:r>
              <a:rPr lang="en-US" sz="1800" b="0" i="0" u="none" strike="noStrike" cap="none">
                <a:solidFill>
                  <a:srgbClr val="C8D2E4"/>
                </a:solidFill>
                <a:latin typeface="Calibri"/>
                <a:ea typeface="Calibri"/>
                <a:cs typeface="Calibri"/>
                <a:sym typeface="Calibri"/>
              </a:rPr>
              <a:t>Bring your own project to the next supervision. We will run the alignment test on it together, paradigm to claim.</a:t>
            </a:r>
            <a:endParaRPr sz="1800" b="0" i="0" u="none" strike="noStrike" cap="none">
              <a:solidFill>
                <a:schemeClr val="dk1"/>
              </a:solidFill>
              <a:latin typeface="Calibri"/>
              <a:ea typeface="Calibri"/>
              <a:cs typeface="Calibri"/>
              <a:sym typeface="Calibri"/>
            </a:endParaRPr>
          </a:p>
        </p:txBody>
      </p:sp>
      <p:sp>
        <p:nvSpPr>
          <p:cNvPr id="1893" name="Google Shape;1893;p77"/>
          <p:cNvSpPr/>
          <p:nvPr/>
        </p:nvSpPr>
        <p:spPr>
          <a:xfrm>
            <a:off x="868680" y="5852160"/>
            <a:ext cx="100584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4B"/>
              </a:buClr>
              <a:buSzPts val="1400"/>
              <a:buFont typeface="Calibri"/>
              <a:buNone/>
            </a:pPr>
            <a:r>
              <a:rPr lang="en-US" sz="1400" b="0" i="0" u="none" strike="noStrike" cap="none">
                <a:solidFill>
                  <a:srgbClr val="C9A24B"/>
                </a:solidFill>
                <a:latin typeface="Calibri"/>
                <a:ea typeface="Calibri"/>
                <a:cs typeface="Calibri"/>
                <a:sym typeface="Calibri"/>
              </a:rPr>
              <a:t>Dr Caroline Jawad  ·  Swansea Business School, UWTSD</a:t>
            </a:r>
            <a:endParaRPr sz="1400" b="0" i="0" u="none" strike="noStrike" cap="non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C4B0D50-796E-4BD8-8317-35E8787FAFAC}">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8948</Words>
  <Application>Microsoft Office PowerPoint</Application>
  <PresentationFormat>Widescreen</PresentationFormat>
  <Paragraphs>1240</Paragraphs>
  <Slides>79</Slides>
  <Notes>76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79</vt:i4>
      </vt:variant>
    </vt:vector>
  </HeadingPairs>
  <TitlesOfParts>
    <vt:vector size="83" baseType="lpstr">
      <vt:lpstr>Arial</vt:lpstr>
      <vt:lpstr>Calibri</vt:lpstr>
      <vt:lpstr>Cambria</vt:lpstr>
      <vt:lpstr>Office Theme</vt:lpstr>
      <vt:lpstr>PowerPoint Presentation</vt:lpstr>
      <vt:lpstr>Please note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Caroline Jawad</cp:lastModifiedBy>
  <cp:revision>1</cp:revision>
  <dcterms:modified xsi:type="dcterms:W3CDTF">2026-06-20T15:10:49Z</dcterms:modified>
</cp:coreProperties>
</file>