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30"/>
  </p:notesMasterIdLst>
  <p:sldIdLst>
    <p:sldId id="256" r:id="rId2"/>
    <p:sldId id="257" r:id="rId3"/>
    <p:sldId id="779" r:id="rId4"/>
    <p:sldId id="769" r:id="rId5"/>
    <p:sldId id="377" r:id="rId6"/>
    <p:sldId id="770" r:id="rId7"/>
    <p:sldId id="375" r:id="rId8"/>
    <p:sldId id="376" r:id="rId9"/>
    <p:sldId id="780" r:id="rId10"/>
    <p:sldId id="789" r:id="rId11"/>
    <p:sldId id="782" r:id="rId12"/>
    <p:sldId id="787" r:id="rId13"/>
    <p:sldId id="788" r:id="rId14"/>
    <p:sldId id="790" r:id="rId15"/>
    <p:sldId id="791" r:id="rId16"/>
    <p:sldId id="792" r:id="rId17"/>
    <p:sldId id="793" r:id="rId18"/>
    <p:sldId id="364" r:id="rId19"/>
    <p:sldId id="781" r:id="rId20"/>
    <p:sldId id="382" r:id="rId21"/>
    <p:sldId id="771" r:id="rId22"/>
    <p:sldId id="611" r:id="rId23"/>
    <p:sldId id="605" r:id="rId24"/>
    <p:sldId id="773" r:id="rId25"/>
    <p:sldId id="784" r:id="rId26"/>
    <p:sldId id="786" r:id="rId27"/>
    <p:sldId id="778" r:id="rId28"/>
    <p:sldId id="79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06AFF0-30D6-D669-9DB8-AA760433FF5C}" v="436" dt="2025-11-18T11:17:34.803"/>
    <p1510:client id="{D64009ED-8BA5-E64F-D792-CAD087A34654}" v="1692" dt="2025-11-18T14:10:42.0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76667" autoAdjust="0"/>
  </p:normalViewPr>
  <p:slideViewPr>
    <p:cSldViewPr snapToGrid="0">
      <p:cViewPr varScale="1">
        <p:scale>
          <a:sx n="79" d="100"/>
          <a:sy n="79" d="100"/>
        </p:scale>
        <p:origin x="85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e Williams" userId="S::z.williams@uwtsd.ac.uk::a851023d-09f5-4bf4-a036-6dfbdc353a14" providerId="AD" clId="Web-{0406AFF0-30D6-D669-9DB8-AA760433FF5C}"/>
    <pc:docChg chg="addSld modSld">
      <pc:chgData name="Zoe Williams" userId="S::z.williams@uwtsd.ac.uk::a851023d-09f5-4bf4-a036-6dfbdc353a14" providerId="AD" clId="Web-{0406AFF0-30D6-D669-9DB8-AA760433FF5C}" dt="2025-11-18T11:26:27.417" v="2179"/>
      <pc:docMkLst>
        <pc:docMk/>
      </pc:docMkLst>
      <pc:sldChg chg="modSp">
        <pc:chgData name="Zoe Williams" userId="S::z.williams@uwtsd.ac.uk::a851023d-09f5-4bf4-a036-6dfbdc353a14" providerId="AD" clId="Web-{0406AFF0-30D6-D669-9DB8-AA760433FF5C}" dt="2025-11-18T09:59:03.949" v="4" actId="20577"/>
        <pc:sldMkLst>
          <pc:docMk/>
          <pc:sldMk cId="1836837591" sldId="256"/>
        </pc:sldMkLst>
        <pc:spChg chg="mod">
          <ac:chgData name="Zoe Williams" userId="S::z.williams@uwtsd.ac.uk::a851023d-09f5-4bf4-a036-6dfbdc353a14" providerId="AD" clId="Web-{0406AFF0-30D6-D669-9DB8-AA760433FF5C}" dt="2025-11-18T09:59:03.949" v="4" actId="20577"/>
          <ac:spMkLst>
            <pc:docMk/>
            <pc:sldMk cId="1836837591" sldId="256"/>
            <ac:spMk id="3" creationId="{7F3BE401-C149-4472-9815-F2D1AD08E73A}"/>
          </ac:spMkLst>
        </pc:spChg>
      </pc:sldChg>
      <pc:sldChg chg="modNotes">
        <pc:chgData name="Zoe Williams" userId="S::z.williams@uwtsd.ac.uk::a851023d-09f5-4bf4-a036-6dfbdc353a14" providerId="AD" clId="Web-{0406AFF0-30D6-D669-9DB8-AA760433FF5C}" dt="2025-11-18T10:43:05.702" v="611"/>
        <pc:sldMkLst>
          <pc:docMk/>
          <pc:sldMk cId="4198316637" sldId="769"/>
        </pc:sldMkLst>
      </pc:sldChg>
      <pc:sldChg chg="modNotes">
        <pc:chgData name="Zoe Williams" userId="S::z.williams@uwtsd.ac.uk::a851023d-09f5-4bf4-a036-6dfbdc353a14" providerId="AD" clId="Web-{0406AFF0-30D6-D669-9DB8-AA760433FF5C}" dt="2025-11-18T10:32:17.536" v="65"/>
        <pc:sldMkLst>
          <pc:docMk/>
          <pc:sldMk cId="1223497795" sldId="779"/>
        </pc:sldMkLst>
      </pc:sldChg>
      <pc:sldChg chg="modSp modNotes">
        <pc:chgData name="Zoe Williams" userId="S::z.williams@uwtsd.ac.uk::a851023d-09f5-4bf4-a036-6dfbdc353a14" providerId="AD" clId="Web-{0406AFF0-30D6-D669-9DB8-AA760433FF5C}" dt="2025-11-18T11:10:15.633" v="1343" actId="20577"/>
        <pc:sldMkLst>
          <pc:docMk/>
          <pc:sldMk cId="3453370380" sldId="782"/>
        </pc:sldMkLst>
        <pc:spChg chg="mod">
          <ac:chgData name="Zoe Williams" userId="S::z.williams@uwtsd.ac.uk::a851023d-09f5-4bf4-a036-6dfbdc353a14" providerId="AD" clId="Web-{0406AFF0-30D6-D669-9DB8-AA760433FF5C}" dt="2025-11-18T11:00:08.901" v="620" actId="20577"/>
          <ac:spMkLst>
            <pc:docMk/>
            <pc:sldMk cId="3453370380" sldId="782"/>
            <ac:spMk id="51203" creationId="{F7F1AB9F-8499-4204-8510-C9F19C8897BE}"/>
          </ac:spMkLst>
        </pc:spChg>
        <pc:spChg chg="mod">
          <ac:chgData name="Zoe Williams" userId="S::z.williams@uwtsd.ac.uk::a851023d-09f5-4bf4-a036-6dfbdc353a14" providerId="AD" clId="Web-{0406AFF0-30D6-D669-9DB8-AA760433FF5C}" dt="2025-11-18T11:10:15.633" v="1343" actId="20577"/>
          <ac:spMkLst>
            <pc:docMk/>
            <pc:sldMk cId="3453370380" sldId="782"/>
            <ac:spMk id="51204" creationId="{181008B9-B425-4A49-9B4F-E6C271F89BA5}"/>
          </ac:spMkLst>
        </pc:spChg>
      </pc:sldChg>
      <pc:sldChg chg="addSp delSp modSp add replId modNotes">
        <pc:chgData name="Zoe Williams" userId="S::z.williams@uwtsd.ac.uk::a851023d-09f5-4bf4-a036-6dfbdc353a14" providerId="AD" clId="Web-{0406AFF0-30D6-D669-9DB8-AA760433FF5C}" dt="2025-11-18T11:26:27.417" v="2179"/>
        <pc:sldMkLst>
          <pc:docMk/>
          <pc:sldMk cId="1384455924" sldId="787"/>
        </pc:sldMkLst>
        <pc:spChg chg="add mod">
          <ac:chgData name="Zoe Williams" userId="S::z.williams@uwtsd.ac.uk::a851023d-09f5-4bf4-a036-6dfbdc353a14" providerId="AD" clId="Web-{0406AFF0-30D6-D669-9DB8-AA760433FF5C}" dt="2025-11-18T11:16:54.333" v="1614" actId="20577"/>
          <ac:spMkLst>
            <pc:docMk/>
            <pc:sldMk cId="1384455924" sldId="787"/>
            <ac:spMk id="2" creationId="{9C25EA7A-F989-73B7-B1F6-4796A5BF12A7}"/>
          </ac:spMkLst>
        </pc:spChg>
        <pc:spChg chg="del">
          <ac:chgData name="Zoe Williams" userId="S::z.williams@uwtsd.ac.uk::a851023d-09f5-4bf4-a036-6dfbdc353a14" providerId="AD" clId="Web-{0406AFF0-30D6-D669-9DB8-AA760433FF5C}" dt="2025-11-18T11:12:03.644" v="1367"/>
          <ac:spMkLst>
            <pc:docMk/>
            <pc:sldMk cId="1384455924" sldId="787"/>
            <ac:spMk id="51202" creationId="{F7E131E3-165B-1DA8-AF8D-451ED6E8CC9C}"/>
          </ac:spMkLst>
        </pc:spChg>
        <pc:spChg chg="mod">
          <ac:chgData name="Zoe Williams" userId="S::z.williams@uwtsd.ac.uk::a851023d-09f5-4bf4-a036-6dfbdc353a14" providerId="AD" clId="Web-{0406AFF0-30D6-D669-9DB8-AA760433FF5C}" dt="2025-11-18T11:17:17.225" v="1619" actId="1076"/>
          <ac:spMkLst>
            <pc:docMk/>
            <pc:sldMk cId="1384455924" sldId="787"/>
            <ac:spMk id="51203" creationId="{E404B418-C2F3-E31C-A455-154D679CF2FE}"/>
          </ac:spMkLst>
        </pc:spChg>
        <pc:spChg chg="mod">
          <ac:chgData name="Zoe Williams" userId="S::z.williams@uwtsd.ac.uk::a851023d-09f5-4bf4-a036-6dfbdc353a14" providerId="AD" clId="Web-{0406AFF0-30D6-D669-9DB8-AA760433FF5C}" dt="2025-11-18T11:17:34.803" v="1622" actId="20577"/>
          <ac:spMkLst>
            <pc:docMk/>
            <pc:sldMk cId="1384455924" sldId="787"/>
            <ac:spMk id="51204" creationId="{3C9873B1-5019-849B-317D-F85D51A009AE}"/>
          </ac:spMkLst>
        </pc:spChg>
      </pc:sldChg>
      <pc:sldChg chg="add replId">
        <pc:chgData name="Zoe Williams" userId="S::z.williams@uwtsd.ac.uk::a851023d-09f5-4bf4-a036-6dfbdc353a14" providerId="AD" clId="Web-{0406AFF0-30D6-D669-9DB8-AA760433FF5C}" dt="2025-11-18T11:10:31.384" v="1344"/>
        <pc:sldMkLst>
          <pc:docMk/>
          <pc:sldMk cId="1065369810" sldId="788"/>
        </pc:sldMkLst>
      </pc:sldChg>
    </pc:docChg>
  </pc:docChgLst>
  <pc:docChgLst>
    <pc:chgData name="Zoe Williams" userId="S::z.williams@uwtsd.ac.uk::a851023d-09f5-4bf4-a036-6dfbdc353a14" providerId="AD" clId="Web-{D64009ED-8BA5-E64F-D792-CAD087A34654}"/>
    <pc:docChg chg="addSld delSld modSld sldOrd">
      <pc:chgData name="Zoe Williams" userId="S::z.williams@uwtsd.ac.uk::a851023d-09f5-4bf4-a036-6dfbdc353a14" providerId="AD" clId="Web-{D64009ED-8BA5-E64F-D792-CAD087A34654}" dt="2025-11-18T14:10:42.024" v="6722"/>
      <pc:docMkLst>
        <pc:docMk/>
      </pc:docMkLst>
      <pc:sldChg chg="modNotes">
        <pc:chgData name="Zoe Williams" userId="S::z.williams@uwtsd.ac.uk::a851023d-09f5-4bf4-a036-6dfbdc353a14" providerId="AD" clId="Web-{D64009ED-8BA5-E64F-D792-CAD087A34654}" dt="2025-11-18T13:35:49.253" v="6573"/>
        <pc:sldMkLst>
          <pc:docMk/>
          <pc:sldMk cId="0" sldId="364"/>
        </pc:sldMkLst>
      </pc:sldChg>
      <pc:sldChg chg="modSp ord modNotes">
        <pc:chgData name="Zoe Williams" userId="S::z.williams@uwtsd.ac.uk::a851023d-09f5-4bf4-a036-6dfbdc353a14" providerId="AD" clId="Web-{D64009ED-8BA5-E64F-D792-CAD087A34654}" dt="2025-11-18T14:09:45.288" v="6721"/>
        <pc:sldMkLst>
          <pc:docMk/>
          <pc:sldMk cId="0" sldId="382"/>
        </pc:sldMkLst>
        <pc:spChg chg="mod">
          <ac:chgData name="Zoe Williams" userId="S::z.williams@uwtsd.ac.uk::a851023d-09f5-4bf4-a036-6dfbdc353a14" providerId="AD" clId="Web-{D64009ED-8BA5-E64F-D792-CAD087A34654}" dt="2025-11-18T13:27:12.238" v="6509" actId="20577"/>
          <ac:spMkLst>
            <pc:docMk/>
            <pc:sldMk cId="0" sldId="382"/>
            <ac:spMk id="53251" creationId="{30770EF6-AECC-4A9C-975A-E79385918135}"/>
          </ac:spMkLst>
        </pc:spChg>
      </pc:sldChg>
      <pc:sldChg chg="modNotes">
        <pc:chgData name="Zoe Williams" userId="S::z.williams@uwtsd.ac.uk::a851023d-09f5-4bf4-a036-6dfbdc353a14" providerId="AD" clId="Web-{D64009ED-8BA5-E64F-D792-CAD087A34654}" dt="2025-11-18T13:50:22.053" v="6623"/>
        <pc:sldMkLst>
          <pc:docMk/>
          <pc:sldMk cId="3670439915" sldId="605"/>
        </pc:sldMkLst>
      </pc:sldChg>
      <pc:sldChg chg="modNotes">
        <pc:chgData name="Zoe Williams" userId="S::z.williams@uwtsd.ac.uk::a851023d-09f5-4bf4-a036-6dfbdc353a14" providerId="AD" clId="Web-{D64009ED-8BA5-E64F-D792-CAD087A34654}" dt="2025-11-18T13:47:33.233" v="6620"/>
        <pc:sldMkLst>
          <pc:docMk/>
          <pc:sldMk cId="2630026813" sldId="611"/>
        </pc:sldMkLst>
      </pc:sldChg>
      <pc:sldChg chg="modSp">
        <pc:chgData name="Zoe Williams" userId="S::z.williams@uwtsd.ac.uk::a851023d-09f5-4bf4-a036-6dfbdc353a14" providerId="AD" clId="Web-{D64009ED-8BA5-E64F-D792-CAD087A34654}" dt="2025-11-18T11:59:37.625" v="1800" actId="20577"/>
        <pc:sldMkLst>
          <pc:docMk/>
          <pc:sldMk cId="783770998" sldId="770"/>
        </pc:sldMkLst>
        <pc:spChg chg="mod">
          <ac:chgData name="Zoe Williams" userId="S::z.williams@uwtsd.ac.uk::a851023d-09f5-4bf4-a036-6dfbdc353a14" providerId="AD" clId="Web-{D64009ED-8BA5-E64F-D792-CAD087A34654}" dt="2025-11-18T11:59:37.625" v="1800" actId="20577"/>
          <ac:spMkLst>
            <pc:docMk/>
            <pc:sldMk cId="783770998" sldId="770"/>
            <ac:spMk id="3" creationId="{F0AC75EC-632F-8B73-21A5-78937E41D2C0}"/>
          </ac:spMkLst>
        </pc:spChg>
      </pc:sldChg>
      <pc:sldChg chg="modNotes">
        <pc:chgData name="Zoe Williams" userId="S::z.williams@uwtsd.ac.uk::a851023d-09f5-4bf4-a036-6dfbdc353a14" providerId="AD" clId="Web-{D64009ED-8BA5-E64F-D792-CAD087A34654}" dt="2025-11-18T13:25:23.612" v="6404"/>
        <pc:sldMkLst>
          <pc:docMk/>
          <pc:sldMk cId="1721305341" sldId="771"/>
        </pc:sldMkLst>
      </pc:sldChg>
      <pc:sldChg chg="del">
        <pc:chgData name="Zoe Williams" userId="S::z.williams@uwtsd.ac.uk::a851023d-09f5-4bf4-a036-6dfbdc353a14" providerId="AD" clId="Web-{D64009ED-8BA5-E64F-D792-CAD087A34654}" dt="2025-11-18T14:06:46.670" v="6719"/>
        <pc:sldMkLst>
          <pc:docMk/>
          <pc:sldMk cId="2916172948" sldId="772"/>
        </pc:sldMkLst>
      </pc:sldChg>
      <pc:sldChg chg="modNotes">
        <pc:chgData name="Zoe Williams" userId="S::z.williams@uwtsd.ac.uk::a851023d-09f5-4bf4-a036-6dfbdc353a14" providerId="AD" clId="Web-{D64009ED-8BA5-E64F-D792-CAD087A34654}" dt="2025-11-18T13:09:55.259" v="5040"/>
        <pc:sldMkLst>
          <pc:docMk/>
          <pc:sldMk cId="1254647123" sldId="780"/>
        </pc:sldMkLst>
      </pc:sldChg>
      <pc:sldChg chg="modNotes">
        <pc:chgData name="Zoe Williams" userId="S::z.williams@uwtsd.ac.uk::a851023d-09f5-4bf4-a036-6dfbdc353a14" providerId="AD" clId="Web-{D64009ED-8BA5-E64F-D792-CAD087A34654}" dt="2025-11-18T13:40:15.400" v="6596"/>
        <pc:sldMkLst>
          <pc:docMk/>
          <pc:sldMk cId="998599278" sldId="781"/>
        </pc:sldMkLst>
      </pc:sldChg>
      <pc:sldChg chg="modNotes">
        <pc:chgData name="Zoe Williams" userId="S::z.williams@uwtsd.ac.uk::a851023d-09f5-4bf4-a036-6dfbdc353a14" providerId="AD" clId="Web-{D64009ED-8BA5-E64F-D792-CAD087A34654}" dt="2025-11-18T14:03:13.321" v="6718"/>
        <pc:sldMkLst>
          <pc:docMk/>
          <pc:sldMk cId="960230076" sldId="784"/>
        </pc:sldMkLst>
      </pc:sldChg>
      <pc:sldChg chg="addSp delSp modSp mod modClrScheme delDesignElem chgLayout modNotes">
        <pc:chgData name="Zoe Williams" userId="S::z.williams@uwtsd.ac.uk::a851023d-09f5-4bf4-a036-6dfbdc353a14" providerId="AD" clId="Web-{D64009ED-8BA5-E64F-D792-CAD087A34654}" dt="2025-11-18T12:29:31.546" v="3375"/>
        <pc:sldMkLst>
          <pc:docMk/>
          <pc:sldMk cId="1065369810" sldId="788"/>
        </pc:sldMkLst>
        <pc:spChg chg="add del mod ord">
          <ac:chgData name="Zoe Williams" userId="S::z.williams@uwtsd.ac.uk::a851023d-09f5-4bf4-a036-6dfbdc353a14" providerId="AD" clId="Web-{D64009ED-8BA5-E64F-D792-CAD087A34654}" dt="2025-11-18T12:09:04.295" v="2291"/>
          <ac:spMkLst>
            <pc:docMk/>
            <pc:sldMk cId="1065369810" sldId="788"/>
            <ac:spMk id="2" creationId="{0380CA41-07FC-DD0D-6306-150FC82DCFF9}"/>
          </ac:spMkLst>
        </pc:spChg>
        <pc:spChg chg="add del mod ord">
          <ac:chgData name="Zoe Williams" userId="S::z.williams@uwtsd.ac.uk::a851023d-09f5-4bf4-a036-6dfbdc353a14" providerId="AD" clId="Web-{D64009ED-8BA5-E64F-D792-CAD087A34654}" dt="2025-11-18T12:09:04.295" v="2291"/>
          <ac:spMkLst>
            <pc:docMk/>
            <pc:sldMk cId="1065369810" sldId="788"/>
            <ac:spMk id="3" creationId="{3FB58E66-F3DC-E38D-B19C-FD844E2E4C69}"/>
          </ac:spMkLst>
        </pc:spChg>
        <pc:spChg chg="add mod">
          <ac:chgData name="Zoe Williams" userId="S::z.williams@uwtsd.ac.uk::a851023d-09f5-4bf4-a036-6dfbdc353a14" providerId="AD" clId="Web-{D64009ED-8BA5-E64F-D792-CAD087A34654}" dt="2025-11-18T12:11:01.956" v="2391" actId="20577"/>
          <ac:spMkLst>
            <pc:docMk/>
            <pc:sldMk cId="1065369810" sldId="788"/>
            <ac:spMk id="4" creationId="{E28B51FC-9261-9F13-587D-47F4C09F58DD}"/>
          </ac:spMkLst>
        </pc:spChg>
        <pc:spChg chg="del mod ord">
          <ac:chgData name="Zoe Williams" userId="S::z.williams@uwtsd.ac.uk::a851023d-09f5-4bf4-a036-6dfbdc353a14" providerId="AD" clId="Web-{D64009ED-8BA5-E64F-D792-CAD087A34654}" dt="2025-11-18T12:10:25.002" v="2347"/>
          <ac:spMkLst>
            <pc:docMk/>
            <pc:sldMk cId="1065369810" sldId="788"/>
            <ac:spMk id="51202" creationId="{E4084294-474C-182F-31EC-7E0653F56665}"/>
          </ac:spMkLst>
        </pc:spChg>
        <pc:spChg chg="mod ord">
          <ac:chgData name="Zoe Williams" userId="S::z.williams@uwtsd.ac.uk::a851023d-09f5-4bf4-a036-6dfbdc353a14" providerId="AD" clId="Web-{D64009ED-8BA5-E64F-D792-CAD087A34654}" dt="2025-11-18T12:09:04.295" v="2291"/>
          <ac:spMkLst>
            <pc:docMk/>
            <pc:sldMk cId="1065369810" sldId="788"/>
            <ac:spMk id="51203" creationId="{0EC6ED90-2BDD-BE9B-0F77-5DFE789E94C5}"/>
          </ac:spMkLst>
        </pc:spChg>
        <pc:spChg chg="mod">
          <ac:chgData name="Zoe Williams" userId="S::z.williams@uwtsd.ac.uk::a851023d-09f5-4bf4-a036-6dfbdc353a14" providerId="AD" clId="Web-{D64009ED-8BA5-E64F-D792-CAD087A34654}" dt="2025-11-18T12:10:24.861" v="2346" actId="20577"/>
          <ac:spMkLst>
            <pc:docMk/>
            <pc:sldMk cId="1065369810" sldId="788"/>
            <ac:spMk id="51204" creationId="{4D093C88-841F-3EB4-E6D2-1FA3C11FE1FA}"/>
          </ac:spMkLst>
        </pc:spChg>
        <pc:spChg chg="add del">
          <ac:chgData name="Zoe Williams" userId="S::z.williams@uwtsd.ac.uk::a851023d-09f5-4bf4-a036-6dfbdc353a14" providerId="AD" clId="Web-{D64009ED-8BA5-E64F-D792-CAD087A34654}" dt="2025-11-18T12:09:04.295" v="2291"/>
          <ac:spMkLst>
            <pc:docMk/>
            <pc:sldMk cId="1065369810" sldId="788"/>
            <ac:spMk id="51209" creationId="{8E9C4D1D-66D7-6269-678C-A7A05ABBBC5D}"/>
          </ac:spMkLst>
        </pc:spChg>
        <pc:spChg chg="add del">
          <ac:chgData name="Zoe Williams" userId="S::z.williams@uwtsd.ac.uk::a851023d-09f5-4bf4-a036-6dfbdc353a14" providerId="AD" clId="Web-{D64009ED-8BA5-E64F-D792-CAD087A34654}" dt="2025-11-18T12:09:04.295" v="2291"/>
          <ac:spMkLst>
            <pc:docMk/>
            <pc:sldMk cId="1065369810" sldId="788"/>
            <ac:spMk id="51211" creationId="{7316DB86-3108-AC8F-9BFA-D4AFF183D8D6}"/>
          </ac:spMkLst>
        </pc:spChg>
        <pc:spChg chg="add del">
          <ac:chgData name="Zoe Williams" userId="S::z.williams@uwtsd.ac.uk::a851023d-09f5-4bf4-a036-6dfbdc353a14" providerId="AD" clId="Web-{D64009ED-8BA5-E64F-D792-CAD087A34654}" dt="2025-11-18T12:09:04.295" v="2291"/>
          <ac:spMkLst>
            <pc:docMk/>
            <pc:sldMk cId="1065369810" sldId="788"/>
            <ac:spMk id="51213" creationId="{AD65486D-250B-DDB4-A1CC-04D6AB31733B}"/>
          </ac:spMkLst>
        </pc:spChg>
        <pc:spChg chg="add del">
          <ac:chgData name="Zoe Williams" userId="S::z.williams@uwtsd.ac.uk::a851023d-09f5-4bf4-a036-6dfbdc353a14" providerId="AD" clId="Web-{D64009ED-8BA5-E64F-D792-CAD087A34654}" dt="2025-11-18T12:09:04.295" v="2291"/>
          <ac:spMkLst>
            <pc:docMk/>
            <pc:sldMk cId="1065369810" sldId="788"/>
            <ac:spMk id="51215" creationId="{C3C5E991-9967-CB02-0B7C-B37F96A46F5D}"/>
          </ac:spMkLst>
        </pc:spChg>
        <pc:spChg chg="add del">
          <ac:chgData name="Zoe Williams" userId="S::z.williams@uwtsd.ac.uk::a851023d-09f5-4bf4-a036-6dfbdc353a14" providerId="AD" clId="Web-{D64009ED-8BA5-E64F-D792-CAD087A34654}" dt="2025-11-18T12:09:04.295" v="2291"/>
          <ac:spMkLst>
            <pc:docMk/>
            <pc:sldMk cId="1065369810" sldId="788"/>
            <ac:spMk id="51217" creationId="{ABEC6568-AEE6-0051-4B98-AA2F3B6CE906}"/>
          </ac:spMkLst>
        </pc:spChg>
      </pc:sldChg>
      <pc:sldChg chg="addSp delSp modSp add replId modNotes">
        <pc:chgData name="Zoe Williams" userId="S::z.williams@uwtsd.ac.uk::a851023d-09f5-4bf4-a036-6dfbdc353a14" providerId="AD" clId="Web-{D64009ED-8BA5-E64F-D792-CAD087A34654}" dt="2025-11-18T11:55:57.043" v="1756"/>
        <pc:sldMkLst>
          <pc:docMk/>
          <pc:sldMk cId="2589303573" sldId="789"/>
        </pc:sldMkLst>
        <pc:spChg chg="add mod">
          <ac:chgData name="Zoe Williams" userId="S::z.williams@uwtsd.ac.uk::a851023d-09f5-4bf4-a036-6dfbdc353a14" providerId="AD" clId="Web-{D64009ED-8BA5-E64F-D792-CAD087A34654}" dt="2025-11-18T11:43:21.616" v="699" actId="20577"/>
          <ac:spMkLst>
            <pc:docMk/>
            <pc:sldMk cId="2589303573" sldId="789"/>
            <ac:spMk id="2" creationId="{6DCF9127-A75D-CC37-2473-C190071188FF}"/>
          </ac:spMkLst>
        </pc:spChg>
        <pc:spChg chg="del">
          <ac:chgData name="Zoe Williams" userId="S::z.williams@uwtsd.ac.uk::a851023d-09f5-4bf4-a036-6dfbdc353a14" providerId="AD" clId="Web-{D64009ED-8BA5-E64F-D792-CAD087A34654}" dt="2025-11-18T11:38:29.908" v="345"/>
          <ac:spMkLst>
            <pc:docMk/>
            <pc:sldMk cId="2589303573" sldId="789"/>
            <ac:spMk id="51202" creationId="{12EDEE7B-A5C8-5437-B1BD-FA8C08122A3C}"/>
          </ac:spMkLst>
        </pc:spChg>
        <pc:spChg chg="mod">
          <ac:chgData name="Zoe Williams" userId="S::z.williams@uwtsd.ac.uk::a851023d-09f5-4bf4-a036-6dfbdc353a14" providerId="AD" clId="Web-{D64009ED-8BA5-E64F-D792-CAD087A34654}" dt="2025-11-18T11:34:02.086" v="19" actId="20577"/>
          <ac:spMkLst>
            <pc:docMk/>
            <pc:sldMk cId="2589303573" sldId="789"/>
            <ac:spMk id="51203" creationId="{8D7405FC-C74B-DB20-06ED-E368148F4491}"/>
          </ac:spMkLst>
        </pc:spChg>
        <pc:spChg chg="mod">
          <ac:chgData name="Zoe Williams" userId="S::z.williams@uwtsd.ac.uk::a851023d-09f5-4bf4-a036-6dfbdc353a14" providerId="AD" clId="Web-{D64009ED-8BA5-E64F-D792-CAD087A34654}" dt="2025-11-18T11:53:22.742" v="1547" actId="20577"/>
          <ac:spMkLst>
            <pc:docMk/>
            <pc:sldMk cId="2589303573" sldId="789"/>
            <ac:spMk id="51204" creationId="{81032B0B-01D1-3565-AF3F-D6EFA37283EF}"/>
          </ac:spMkLst>
        </pc:spChg>
      </pc:sldChg>
      <pc:sldChg chg="modSp add replId modNotes">
        <pc:chgData name="Zoe Williams" userId="S::z.williams@uwtsd.ac.uk::a851023d-09f5-4bf4-a036-6dfbdc353a14" providerId="AD" clId="Web-{D64009ED-8BA5-E64F-D792-CAD087A34654}" dt="2025-11-18T13:11:40.901" v="5232"/>
        <pc:sldMkLst>
          <pc:docMk/>
          <pc:sldMk cId="2236080926" sldId="790"/>
        </pc:sldMkLst>
        <pc:spChg chg="mod">
          <ac:chgData name="Zoe Williams" userId="S::z.williams@uwtsd.ac.uk::a851023d-09f5-4bf4-a036-6dfbdc353a14" providerId="AD" clId="Web-{D64009ED-8BA5-E64F-D792-CAD087A34654}" dt="2025-11-18T12:34:48.895" v="3379" actId="20577"/>
          <ac:spMkLst>
            <pc:docMk/>
            <pc:sldMk cId="2236080926" sldId="790"/>
            <ac:spMk id="51203" creationId="{07FB1D75-A055-184E-B8AD-D2156B41F244}"/>
          </ac:spMkLst>
        </pc:spChg>
        <pc:spChg chg="mod">
          <ac:chgData name="Zoe Williams" userId="S::z.williams@uwtsd.ac.uk::a851023d-09f5-4bf4-a036-6dfbdc353a14" providerId="AD" clId="Web-{D64009ED-8BA5-E64F-D792-CAD087A34654}" dt="2025-11-18T13:09:58.947" v="5041" actId="14100"/>
          <ac:spMkLst>
            <pc:docMk/>
            <pc:sldMk cId="2236080926" sldId="790"/>
            <ac:spMk id="51204" creationId="{1B18BBC7-6874-A367-CC66-FEED4BFE5577}"/>
          </ac:spMkLst>
        </pc:spChg>
      </pc:sldChg>
      <pc:sldChg chg="modSp add replId modNotes">
        <pc:chgData name="Zoe Williams" userId="S::z.williams@uwtsd.ac.uk::a851023d-09f5-4bf4-a036-6dfbdc353a14" providerId="AD" clId="Web-{D64009ED-8BA5-E64F-D792-CAD087A34654}" dt="2025-11-18T12:56:07.517" v="4601"/>
        <pc:sldMkLst>
          <pc:docMk/>
          <pc:sldMk cId="3087277042" sldId="791"/>
        </pc:sldMkLst>
        <pc:spChg chg="mod">
          <ac:chgData name="Zoe Williams" userId="S::z.williams@uwtsd.ac.uk::a851023d-09f5-4bf4-a036-6dfbdc353a14" providerId="AD" clId="Web-{D64009ED-8BA5-E64F-D792-CAD087A34654}" dt="2025-11-18T12:52:01.905" v="4265" actId="20577"/>
          <ac:spMkLst>
            <pc:docMk/>
            <pc:sldMk cId="3087277042" sldId="791"/>
            <ac:spMk id="51203" creationId="{D3A1DC45-273D-825D-C0F3-973F5393FFF9}"/>
          </ac:spMkLst>
        </pc:spChg>
        <pc:spChg chg="mod">
          <ac:chgData name="Zoe Williams" userId="S::z.williams@uwtsd.ac.uk::a851023d-09f5-4bf4-a036-6dfbdc353a14" providerId="AD" clId="Web-{D64009ED-8BA5-E64F-D792-CAD087A34654}" dt="2025-11-18T12:53:25.500" v="4364" actId="20577"/>
          <ac:spMkLst>
            <pc:docMk/>
            <pc:sldMk cId="3087277042" sldId="791"/>
            <ac:spMk id="51204" creationId="{BB0BB342-4857-2F80-44E4-9124E47C1E0A}"/>
          </ac:spMkLst>
        </pc:spChg>
      </pc:sldChg>
      <pc:sldChg chg="add replId modNotes">
        <pc:chgData name="Zoe Williams" userId="S::z.williams@uwtsd.ac.uk::a851023d-09f5-4bf4-a036-6dfbdc353a14" providerId="AD" clId="Web-{D64009ED-8BA5-E64F-D792-CAD087A34654}" dt="2025-11-18T13:03:16.362" v="4651"/>
        <pc:sldMkLst>
          <pc:docMk/>
          <pc:sldMk cId="243289064" sldId="792"/>
        </pc:sldMkLst>
      </pc:sldChg>
      <pc:sldChg chg="new del">
        <pc:chgData name="Zoe Williams" userId="S::z.williams@uwtsd.ac.uk::a851023d-09f5-4bf4-a036-6dfbdc353a14" providerId="AD" clId="Web-{D64009ED-8BA5-E64F-D792-CAD087A34654}" dt="2025-11-18T12:51:47.264" v="4263"/>
        <pc:sldMkLst>
          <pc:docMk/>
          <pc:sldMk cId="2689310093" sldId="792"/>
        </pc:sldMkLst>
      </pc:sldChg>
      <pc:sldChg chg="new del">
        <pc:chgData name="Zoe Williams" userId="S::z.williams@uwtsd.ac.uk::a851023d-09f5-4bf4-a036-6dfbdc353a14" providerId="AD" clId="Web-{D64009ED-8BA5-E64F-D792-CAD087A34654}" dt="2025-11-18T12:53:57.360" v="4371"/>
        <pc:sldMkLst>
          <pc:docMk/>
          <pc:sldMk cId="841141273" sldId="793"/>
        </pc:sldMkLst>
      </pc:sldChg>
      <pc:sldChg chg="modSp add replId modNotes">
        <pc:chgData name="Zoe Williams" userId="S::z.williams@uwtsd.ac.uk::a851023d-09f5-4bf4-a036-6dfbdc353a14" providerId="AD" clId="Web-{D64009ED-8BA5-E64F-D792-CAD087A34654}" dt="2025-11-18T13:08:48.243" v="5015" actId="14100"/>
        <pc:sldMkLst>
          <pc:docMk/>
          <pc:sldMk cId="2013957930" sldId="793"/>
        </pc:sldMkLst>
        <pc:spChg chg="mod">
          <ac:chgData name="Zoe Williams" userId="S::z.williams@uwtsd.ac.uk::a851023d-09f5-4bf4-a036-6dfbdc353a14" providerId="AD" clId="Web-{D64009ED-8BA5-E64F-D792-CAD087A34654}" dt="2025-11-18T13:03:32.097" v="4655" actId="20577"/>
          <ac:spMkLst>
            <pc:docMk/>
            <pc:sldMk cId="2013957930" sldId="793"/>
            <ac:spMk id="51203" creationId="{F64A631C-9733-433A-6429-C0085A358046}"/>
          </ac:spMkLst>
        </pc:spChg>
        <pc:spChg chg="mod">
          <ac:chgData name="Zoe Williams" userId="S::z.williams@uwtsd.ac.uk::a851023d-09f5-4bf4-a036-6dfbdc353a14" providerId="AD" clId="Web-{D64009ED-8BA5-E64F-D792-CAD087A34654}" dt="2025-11-18T13:08:48.243" v="5015" actId="14100"/>
          <ac:spMkLst>
            <pc:docMk/>
            <pc:sldMk cId="2013957930" sldId="793"/>
            <ac:spMk id="51204" creationId="{A207FE93-161C-24B2-1091-215A35639252}"/>
          </ac:spMkLst>
        </pc:spChg>
      </pc:sldChg>
      <pc:sldChg chg="add">
        <pc:chgData name="Zoe Williams" userId="S::z.williams@uwtsd.ac.uk::a851023d-09f5-4bf4-a036-6dfbdc353a14" providerId="AD" clId="Web-{D64009ED-8BA5-E64F-D792-CAD087A34654}" dt="2025-11-18T14:10:42.024" v="6722"/>
        <pc:sldMkLst>
          <pc:docMk/>
          <pc:sldMk cId="9226945" sldId="79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969960-2F78-46F0-BD09-DCF76EF0B89A}" type="datetimeFigureOut">
              <a:rPr lang="en-GB" smtClean="0"/>
              <a:t>18/11/2025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5AA75-38C3-4CD8-A0CC-2519A0D456E8}" type="slidenum">
              <a:rPr lang="en-GB" smtClean="0"/>
              <a:t>‹#›</a:t>
            </a:fld>
            <a:endParaRPr lang="en-GB"/>
          </a:p>
        </p:txBody>
      </p:sp>
    </p:spTree>
    <p:extLst>
      <p:ext uri="{BB962C8B-B14F-4D97-AF65-F5344CB8AC3E}">
        <p14:creationId xmlns:p14="http://schemas.microsoft.com/office/powerpoint/2010/main" val="539429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thebrandingjournal.com/2023/03/brand-identity/"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www.geeksforgeeks.org/marketing/brand-identity-meaning-importance-elements-and-examples/"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indeed.com/career-advice/career-development/brand-image" TargetMode="External"/><Relationship Id="rId2" Type="http://schemas.openxmlformats.org/officeDocument/2006/relationships/slide" Target="../slides/slide19.xml"/><Relationship Id="rId1" Type="http://schemas.openxmlformats.org/officeDocument/2006/relationships/notesMaster" Target="../notesMasters/notesMaster1.xml"/><Relationship Id="rId5" Type="http://schemas.openxmlformats.org/officeDocument/2006/relationships/hyperlink" Target="https://www.indeed.com/career-advice/career-development/referrals" TargetMode="External"/><Relationship Id="rId4" Type="http://schemas.openxmlformats.org/officeDocument/2006/relationships/hyperlink" Target="https://www.indeed.com/career-advice/career-development/what-is-customer-service"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brandingstrategyinsider.com/brand-licensing-audits-reveal-pathways-to-growth/"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brandingstrategyinsider.com/14-benefits-of-building-strong-brands/" TargetMode="Externa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fiveable.me/key-terms/fundamentals-marketing/brand-adaptability" TargetMode="External"/><Relationship Id="rId2" Type="http://schemas.openxmlformats.org/officeDocument/2006/relationships/slide" Target="../slides/slide25.xml"/><Relationship Id="rId1" Type="http://schemas.openxmlformats.org/officeDocument/2006/relationships/notesMaster" Target="../notesMasters/notesMaster1.xml"/><Relationship Id="rId5" Type="http://schemas.openxmlformats.org/officeDocument/2006/relationships/hyperlink" Target="https://www.fifouk.com/post/how-brands-evolve-to-meet-changing-customer-needs" TargetMode="External"/><Relationship Id="rId4" Type="http://schemas.openxmlformats.org/officeDocument/2006/relationships/hyperlink" Target="https://www.brandbosshq.com/insights/adaptive-branding-strategies-for-staying-relevant-in-changing-times"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a:t>
            </a:fld>
            <a:endParaRPr lang="en-GB"/>
          </a:p>
        </p:txBody>
      </p:sp>
    </p:spTree>
    <p:extLst>
      <p:ext uri="{BB962C8B-B14F-4D97-AF65-F5344CB8AC3E}">
        <p14:creationId xmlns:p14="http://schemas.microsoft.com/office/powerpoint/2010/main" val="1841601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(Jobber and Ellis-Chadwick, 2019, p. 242)</a:t>
            </a:r>
          </a:p>
          <a:p>
            <a:r>
              <a:rPr lang="en-US" dirty="0">
                <a:ea typeface="Calibri"/>
                <a:cs typeface="Calibri"/>
              </a:rPr>
              <a:t>By developing a distinctive name, packaging and design a brand is created</a:t>
            </a:r>
          </a:p>
        </p:txBody>
      </p:sp>
      <p:sp>
        <p:nvSpPr>
          <p:cNvPr id="4" name="Slide Number Placeholder 3"/>
          <p:cNvSpPr>
            <a:spLocks noGrp="1"/>
          </p:cNvSpPr>
          <p:nvPr>
            <p:ph type="sldNum" sz="quarter" idx="5"/>
          </p:nvPr>
        </p:nvSpPr>
        <p:spPr/>
        <p:txBody>
          <a:bodyPr/>
          <a:lstStyle/>
          <a:p>
            <a:fld id="{05A5AA75-38C3-4CD8-A0CC-2519A0D456E8}" type="slidenum">
              <a:rPr lang="en-GB" smtClean="0"/>
              <a:t>3</a:t>
            </a:fld>
            <a:endParaRPr lang="en-GB"/>
          </a:p>
        </p:txBody>
      </p:sp>
    </p:spTree>
    <p:extLst>
      <p:ext uri="{BB962C8B-B14F-4D97-AF65-F5344CB8AC3E}">
        <p14:creationId xmlns:p14="http://schemas.microsoft.com/office/powerpoint/2010/main" val="3859323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(Jobber and Ellis-Chadwick, 2019, p. 242)</a:t>
            </a:r>
          </a:p>
          <a:p>
            <a:r>
              <a:rPr lang="en-US" dirty="0">
                <a:ea typeface="Calibri"/>
                <a:cs typeface="Calibri"/>
              </a:rPr>
              <a:t>By developing an individual identity branding permits the customers to develop associations with the brand </a:t>
            </a:r>
            <a:r>
              <a:rPr lang="en-US" err="1">
                <a:ea typeface="Calibri"/>
                <a:cs typeface="Calibri"/>
              </a:rPr>
              <a:t>eg</a:t>
            </a:r>
            <a:r>
              <a:rPr lang="en-US" dirty="0">
                <a:ea typeface="Calibri"/>
                <a:cs typeface="Calibri"/>
              </a:rPr>
              <a:t> –prestige, style, low cost and eases the decision on whether to buy (De </a:t>
            </a:r>
            <a:r>
              <a:rPr lang="en-US" err="1">
                <a:ea typeface="Calibri"/>
                <a:cs typeface="Calibri"/>
              </a:rPr>
              <a:t>Chernatony</a:t>
            </a:r>
            <a:r>
              <a:rPr lang="en-US" dirty="0">
                <a:ea typeface="Calibri"/>
                <a:cs typeface="Calibri"/>
              </a:rPr>
              <a:t>, 1991) The marketing task is to ensure positive associations between the chosen positioning objectives, the product and the brand.</a:t>
            </a:r>
          </a:p>
          <a:p>
            <a:endParaRPr lang="en-US" dirty="0">
              <a:ea typeface="Calibri"/>
              <a:cs typeface="Calibri"/>
            </a:endParaRPr>
          </a:p>
          <a:p>
            <a:r>
              <a:rPr lang="en-US" dirty="0">
                <a:ea typeface="Calibri"/>
                <a:cs typeface="Calibri"/>
              </a:rPr>
              <a:t>Branding affects perceptions. In blind tastings consumers can often fail to differentiate between brands and can often not identify their </a:t>
            </a:r>
            <a:r>
              <a:rPr lang="en-US" err="1">
                <a:ea typeface="Calibri"/>
                <a:cs typeface="Calibri"/>
              </a:rPr>
              <a:t>favourite</a:t>
            </a:r>
            <a:r>
              <a:rPr lang="en-US" dirty="0">
                <a:ea typeface="Calibri"/>
                <a:cs typeface="Calibri"/>
              </a:rPr>
              <a:t> brand. For example, Pepsi challenge, used a series of tests and blind tests. Results showed while more people bought </a:t>
            </a:r>
            <a:r>
              <a:rPr lang="en-US" err="1">
                <a:ea typeface="Calibri"/>
                <a:cs typeface="Calibri"/>
              </a:rPr>
              <a:t>Coca-cola</a:t>
            </a:r>
            <a:r>
              <a:rPr lang="en-US" dirty="0">
                <a:ea typeface="Calibri"/>
                <a:cs typeface="Calibri"/>
              </a:rPr>
              <a:t> they preferred the taste of Pepsi when blindfolded.</a:t>
            </a:r>
          </a:p>
          <a:p>
            <a:endParaRPr lang="en-US" dirty="0">
              <a:ea typeface="Calibri"/>
              <a:cs typeface="Calibri"/>
            </a:endParaRPr>
          </a:p>
          <a:p>
            <a:r>
              <a:rPr lang="en-US" dirty="0">
                <a:ea typeface="Calibri"/>
                <a:cs typeface="Calibri"/>
              </a:rPr>
              <a:t>Interesting fact - Word brand comes from old Norse word </a:t>
            </a:r>
            <a:r>
              <a:rPr lang="en-US" dirty="0" err="1">
                <a:ea typeface="Calibri"/>
                <a:cs typeface="Calibri"/>
              </a:rPr>
              <a:t>brandr</a:t>
            </a:r>
            <a:r>
              <a:rPr lang="en-US" dirty="0">
                <a:ea typeface="Calibri"/>
                <a:cs typeface="Calibri"/>
              </a:rPr>
              <a:t> which means to burn – like when farmers brand their cattle.</a:t>
            </a:r>
          </a:p>
        </p:txBody>
      </p:sp>
      <p:sp>
        <p:nvSpPr>
          <p:cNvPr id="4" name="Slide Number Placeholder 3"/>
          <p:cNvSpPr>
            <a:spLocks noGrp="1"/>
          </p:cNvSpPr>
          <p:nvPr>
            <p:ph type="sldNum" sz="quarter" idx="5"/>
          </p:nvPr>
        </p:nvSpPr>
        <p:spPr/>
        <p:txBody>
          <a:bodyPr/>
          <a:lstStyle/>
          <a:p>
            <a:fld id="{05A5AA75-38C3-4CD8-A0CC-2519A0D456E8}" type="slidenum">
              <a:rPr lang="en-GB" smtClean="0"/>
              <a:t>4</a:t>
            </a:fld>
            <a:endParaRPr lang="en-GB"/>
          </a:p>
        </p:txBody>
      </p:sp>
    </p:spTree>
    <p:extLst>
      <p:ext uri="{BB962C8B-B14F-4D97-AF65-F5344CB8AC3E}">
        <p14:creationId xmlns:p14="http://schemas.microsoft.com/office/powerpoint/2010/main" val="8115788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Your brand is derived from who you are, who you want to be and who people perceive you to be.</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Your brand strategy is how, what, where, when and to whom you plan on communicating to and delivering on your brand messages.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Your distribution channels are also part of your brand strategy. And what you communicate visually and verbally is part of your brand strategy, too.</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Consistent, strategic branding leads to strong brand equity: the commercial value that derives from consumer perception of the brand name of a particular product or service, rather than from the product or service itself.</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means the added value brought to your company's products or services that allows you to charge more for your brand than what identical, unbranded products command.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Coke vs. a generic soda: Coca-Cola has built a powerful brand equity, it can charge more for its product - and customers will pay that higher price.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Added value intrinsic to brand equity frequently comes in the form of perceived quality or emotional attachment.</a:t>
            </a:r>
          </a:p>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5</a:t>
            </a:fld>
            <a:endParaRPr lang="en-GB"/>
          </a:p>
        </p:txBody>
      </p:sp>
    </p:spTree>
    <p:extLst>
      <p:ext uri="{BB962C8B-B14F-4D97-AF65-F5344CB8AC3E}">
        <p14:creationId xmlns:p14="http://schemas.microsoft.com/office/powerpoint/2010/main" val="15528963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FD74A42-81E2-4C2E-966C-7F1E1F41E18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9B9C99D-3C4E-4759-B5A3-89EB0C6C7852}" type="slidenum">
              <a:rPr lang="en-US" altLang="en-US">
                <a:latin typeface="Arial" panose="020B0604020202020204" pitchFamily="34" charset="0"/>
              </a:rPr>
              <a:pPr>
                <a:spcBef>
                  <a:spcPct val="0"/>
                </a:spcBef>
              </a:pPr>
              <a:t>9</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0A12E027-72CC-4801-BDDE-D0EBC06A737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DF305759-AAA2-4984-B787-206A292D18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Tree>
    <p:extLst>
      <p:ext uri="{BB962C8B-B14F-4D97-AF65-F5344CB8AC3E}">
        <p14:creationId xmlns:p14="http://schemas.microsoft.com/office/powerpoint/2010/main" val="42917581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575C23-9F53-6F6A-9E50-679CDDB043BE}"/>
            </a:ext>
          </a:extLst>
        </p:cNvPr>
        <p:cNvGrpSpPr/>
        <p:nvPr/>
      </p:nvGrpSpPr>
      <p:grpSpPr>
        <a:xfrm>
          <a:off x="0" y="0"/>
          <a:ext cx="0" cy="0"/>
          <a:chOff x="0" y="0"/>
          <a:chExt cx="0" cy="0"/>
        </a:xfrm>
      </p:grpSpPr>
      <p:sp>
        <p:nvSpPr>
          <p:cNvPr id="52226" name="Rectangle 7">
            <a:extLst>
              <a:ext uri="{FF2B5EF4-FFF2-40B4-BE49-F238E27FC236}">
                <a16:creationId xmlns:a16="http://schemas.microsoft.com/office/drawing/2014/main" id="{7AB120D7-D20A-2A83-BAE3-5D72D2B1DA4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9B9C99D-3C4E-4759-B5A3-89EB0C6C7852}" type="slidenum">
              <a:rPr lang="en-US" altLang="en-US">
                <a:latin typeface="Arial" panose="020B0604020202020204" pitchFamily="34" charset="0"/>
              </a:rPr>
              <a:pPr>
                <a:spcBef>
                  <a:spcPct val="0"/>
                </a:spcBef>
              </a:pPr>
              <a:t>10</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1B0758FE-9BAD-BBEC-C14D-AD396F42540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967BB498-8851-FBEA-E0F6-39A4E2135FA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457200" indent="-457200">
              <a:lnSpc>
                <a:spcPct val="90000"/>
              </a:lnSpc>
              <a:spcBef>
                <a:spcPct val="30000"/>
              </a:spcBef>
              <a:buFont typeface="Arial"/>
              <a:buChar char="•"/>
            </a:pPr>
            <a:r>
              <a:rPr lang="en-US" b="1" dirty="0"/>
              <a:t>Company Value </a:t>
            </a:r>
            <a:r>
              <a:rPr lang="en-US" dirty="0"/>
              <a:t>– financial value of companies can be greatly enhanced by the possession of strong brands – Nestle paid £2.5 billion for Rowntree, sum was six times its balance sheet value! </a:t>
            </a:r>
            <a:r>
              <a:rPr lang="en-US" dirty="0" err="1"/>
              <a:t>Rownrtree</a:t>
            </a:r>
            <a:r>
              <a:rPr lang="en-US" dirty="0"/>
              <a:t> had Kit Kat, Quality Street, After Eight and Fruit Pastilles – all have brand building potential. </a:t>
            </a:r>
          </a:p>
          <a:p>
            <a:pPr marL="457200" indent="-457200">
              <a:lnSpc>
                <a:spcPct val="90000"/>
              </a:lnSpc>
              <a:spcBef>
                <a:spcPct val="30000"/>
              </a:spcBef>
              <a:buFont typeface="Arial"/>
              <a:buChar char="•"/>
            </a:pPr>
            <a:r>
              <a:rPr lang="en-US" dirty="0">
                <a:ea typeface="Calibri" panose="020F0502020204030204"/>
                <a:cs typeface="Calibri" panose="020F0502020204030204"/>
              </a:rPr>
              <a:t>Strong branding enhances company value and brand makeovers can seriously affect valuations – </a:t>
            </a:r>
            <a:r>
              <a:rPr lang="en-US" dirty="0" err="1">
                <a:ea typeface="Calibri" panose="020F0502020204030204"/>
                <a:cs typeface="Calibri" panose="020F0502020204030204"/>
              </a:rPr>
              <a:t>ghd</a:t>
            </a:r>
            <a:r>
              <a:rPr lang="en-US" dirty="0">
                <a:ea typeface="Calibri" panose="020F0502020204030204"/>
                <a:cs typeface="Calibri" panose="020F0502020204030204"/>
              </a:rPr>
              <a:t> more than doubled its profits when CEO gave the brand a makeover (White, 2014). Can also lead to decrease in valuations if there are drop in sales or negativity around the brand.</a:t>
            </a:r>
          </a:p>
          <a:p>
            <a:pPr>
              <a:lnSpc>
                <a:spcPct val="90000"/>
              </a:lnSpc>
              <a:spcBef>
                <a:spcPct val="30000"/>
              </a:spcBef>
            </a:pPr>
            <a:endParaRPr lang="en-US" dirty="0"/>
          </a:p>
          <a:p>
            <a:pPr marL="457200" indent="-457200">
              <a:lnSpc>
                <a:spcPct val="90000"/>
              </a:lnSpc>
              <a:spcBef>
                <a:spcPct val="30000"/>
              </a:spcBef>
              <a:buFont typeface="Arial"/>
              <a:buChar char="•"/>
            </a:pPr>
            <a:r>
              <a:rPr lang="en-US" b="1" dirty="0"/>
              <a:t>Barrier to Competition</a:t>
            </a:r>
            <a:r>
              <a:rPr lang="en-US" dirty="0"/>
              <a:t> – strong brands means it's difficult for new brands to compete. Virgin Coke failed to dent Coca-Cola's domination. In technological markets digital brands can grow quickly but they can equally decline as quickly. Friends Reunited, Facebook facing falling numbers as people use other platforms</a:t>
            </a:r>
            <a:endParaRPr lang="en-US" dirty="0">
              <a:ea typeface="Calibri"/>
              <a:cs typeface="Calibri"/>
            </a:endParaRPr>
          </a:p>
          <a:p>
            <a:pPr>
              <a:lnSpc>
                <a:spcPct val="90000"/>
              </a:lnSpc>
              <a:spcBef>
                <a:spcPct val="30000"/>
              </a:spcBef>
            </a:pPr>
            <a:endParaRPr lang="en-US" dirty="0">
              <a:ea typeface="Calibri"/>
              <a:cs typeface="Calibri"/>
            </a:endParaRPr>
          </a:p>
          <a:p>
            <a:pPr marL="457200" indent="-457200">
              <a:lnSpc>
                <a:spcPct val="90000"/>
              </a:lnSpc>
              <a:spcBef>
                <a:spcPct val="30000"/>
              </a:spcBef>
              <a:buFont typeface="Arial"/>
              <a:buChar char="•"/>
            </a:pPr>
            <a:r>
              <a:rPr lang="en-US" b="1" dirty="0"/>
              <a:t>High Profits</a:t>
            </a:r>
            <a:r>
              <a:rPr lang="en-US" dirty="0"/>
              <a:t> – lead to higher profitability. Strong, market leaders are rarely the cheapest but due to their superior brand equity means that consumers receive added value over their less powerful rivals. Strong brands also achieve distribution more readily, gain economies of scale and are in a better position to resist retailer demands for lower prices. These forces feed through to profitability.</a:t>
            </a:r>
            <a:endParaRPr lang="en-US" dirty="0">
              <a:ea typeface="Calibri"/>
              <a:cs typeface="Calibri"/>
            </a:endParaRPr>
          </a:p>
          <a:p>
            <a:pPr marL="457200" indent="-457200">
              <a:lnSpc>
                <a:spcPct val="90000"/>
              </a:lnSpc>
              <a:spcBef>
                <a:spcPct val="30000"/>
              </a:spcBef>
              <a:buFont typeface="Arial"/>
              <a:buChar char="•"/>
            </a:pPr>
            <a:r>
              <a:rPr lang="en-US" dirty="0">
                <a:ea typeface="Calibri"/>
                <a:cs typeface="Calibri"/>
              </a:rPr>
              <a:t>Digital brands are disrupting this model, Google, Facebook and X give their core product for free but the price you pay is your privacy. Get their money via targeted advertising.</a:t>
            </a:r>
            <a:endParaRPr lang="en-US" dirty="0"/>
          </a:p>
          <a:p>
            <a:pPr>
              <a:lnSpc>
                <a:spcPct val="90000"/>
              </a:lnSpc>
              <a:spcBef>
                <a:spcPct val="30000"/>
              </a:spcBef>
            </a:pPr>
            <a:endParaRPr lang="en-US" dirty="0">
              <a:ea typeface="Calibri" panose="020F0502020204030204"/>
              <a:cs typeface="Calibri" panose="020F0502020204030204"/>
            </a:endParaRPr>
          </a:p>
          <a:p>
            <a:pPr marL="457200" indent="-457200">
              <a:lnSpc>
                <a:spcPct val="90000"/>
              </a:lnSpc>
              <a:spcBef>
                <a:spcPct val="30000"/>
              </a:spcBef>
              <a:buFont typeface="Arial"/>
              <a:buChar char="•"/>
            </a:pPr>
            <a:r>
              <a:rPr lang="en-US" b="1" dirty="0"/>
              <a:t>Base for Brand Extensions</a:t>
            </a:r>
            <a:r>
              <a:rPr lang="en-US" dirty="0"/>
              <a:t> – strong brand can allow for positive perceptions and goodwill to be transferred to brand extensions. New brand benefits from the added value that the brand equity of the core brand bestows on the extension – H&amp;M – move into </a:t>
            </a:r>
            <a:r>
              <a:rPr lang="en-US" dirty="0" err="1"/>
              <a:t>homewear</a:t>
            </a:r>
            <a:r>
              <a:rPr lang="en-US" dirty="0"/>
              <a:t>, Diet Coke etc.</a:t>
            </a:r>
            <a:endParaRPr lang="en-US" dirty="0">
              <a:ea typeface="Calibri"/>
              <a:cs typeface="Calibri"/>
            </a:endParaRPr>
          </a:p>
          <a:p>
            <a:pPr>
              <a:lnSpc>
                <a:spcPct val="90000"/>
              </a:lnSpc>
              <a:spcBef>
                <a:spcPct val="30000"/>
              </a:spcBef>
            </a:pPr>
            <a:endParaRPr lang="en-US" dirty="0">
              <a:ea typeface="Calibri"/>
              <a:cs typeface="Calibri"/>
            </a:endParaRPr>
          </a:p>
          <a:p>
            <a:pPr marL="457200" indent="-457200">
              <a:lnSpc>
                <a:spcPct val="90000"/>
              </a:lnSpc>
              <a:spcBef>
                <a:spcPct val="30000"/>
              </a:spcBef>
              <a:buFont typeface="Arial"/>
              <a:buChar char="•"/>
            </a:pPr>
            <a:r>
              <a:rPr lang="en-US" b="1" dirty="0"/>
              <a:t>Quality Certification </a:t>
            </a:r>
            <a:r>
              <a:rPr lang="en-US" dirty="0"/>
              <a:t>– provide quality certification – customers perception/belief that brand is a quality brand and can aid in customers decision making. </a:t>
            </a:r>
          </a:p>
          <a:p>
            <a:pPr marL="457200" indent="-457200">
              <a:lnSpc>
                <a:spcPct val="90000"/>
              </a:lnSpc>
              <a:spcBef>
                <a:spcPct val="30000"/>
              </a:spcBef>
              <a:buFont typeface="Arial"/>
              <a:buChar char="•"/>
            </a:pPr>
            <a:endParaRPr lang="en-US" dirty="0">
              <a:ea typeface="Calibri"/>
              <a:cs typeface="Calibri"/>
            </a:endParaRPr>
          </a:p>
          <a:p>
            <a:pPr marL="457200" indent="-457200">
              <a:lnSpc>
                <a:spcPct val="90000"/>
              </a:lnSpc>
              <a:spcBef>
                <a:spcPct val="30000"/>
              </a:spcBef>
              <a:buFont typeface="Arial"/>
              <a:buChar char="•"/>
            </a:pPr>
            <a:r>
              <a:rPr lang="en-US" b="1" dirty="0">
                <a:ea typeface="Calibri"/>
                <a:cs typeface="Calibri"/>
              </a:rPr>
              <a:t>Trust </a:t>
            </a:r>
            <a:r>
              <a:rPr lang="en-US" dirty="0">
                <a:ea typeface="Calibri"/>
                <a:cs typeface="Calibri"/>
              </a:rPr>
              <a:t>- </a:t>
            </a:r>
            <a:r>
              <a:rPr lang="en-US" dirty="0"/>
              <a:t>customer tend to trust strong brands and belief that a brand will deliver on its promises is a deal breaker when everything is equal. When customers stop trusting a brand, the fallout can be catastrophic </a:t>
            </a:r>
            <a:r>
              <a:rPr lang="en-US" dirty="0" err="1"/>
              <a:t>eg</a:t>
            </a:r>
            <a:r>
              <a:rPr lang="en-US" dirty="0"/>
              <a:t> Procter &amp; Gamble drink Sunny Delight was highly successful but fell from grace instantly once it was revealed drinking too much can turn children yellow!</a:t>
            </a:r>
            <a:endParaRPr lang="en-US" dirty="0">
              <a:ea typeface="Calibri"/>
              <a:cs typeface="Calibri"/>
            </a:endParaRPr>
          </a:p>
        </p:txBody>
      </p:sp>
    </p:spTree>
    <p:extLst>
      <p:ext uri="{BB962C8B-B14F-4D97-AF65-F5344CB8AC3E}">
        <p14:creationId xmlns:p14="http://schemas.microsoft.com/office/powerpoint/2010/main" val="19029375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FD74A42-81E2-4C2E-966C-7F1E1F41E18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9B9C99D-3C4E-4759-B5A3-89EB0C6C7852}" type="slidenum">
              <a:rPr lang="en-US" altLang="en-US">
                <a:latin typeface="Arial" panose="020B0604020202020204" pitchFamily="34" charset="0"/>
              </a:rPr>
              <a:pPr>
                <a:spcBef>
                  <a:spcPct val="0"/>
                </a:spcBef>
              </a:pPr>
              <a:t>10</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0A12E027-72CC-4801-BDDE-D0EBC06A737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DF305759-AAA2-4984-B787-206A292D18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ea typeface="Calibri"/>
                <a:cs typeface="Calibri"/>
              </a:rPr>
              <a:t>(Blythe and Martin, 2019, p. 139-140)</a:t>
            </a:r>
          </a:p>
          <a:p>
            <a:endParaRPr lang="en-US" altLang="en-US" dirty="0">
              <a:ea typeface="Calibri"/>
              <a:cs typeface="Calibri"/>
            </a:endParaRPr>
          </a:p>
          <a:p>
            <a:r>
              <a:rPr lang="en-US" altLang="en-US" dirty="0">
                <a:ea typeface="Calibri"/>
                <a:cs typeface="Calibri"/>
              </a:rPr>
              <a:t>Marketing objectives – Should fit the overall marketing objectives for the firm. Example – firm intending to enter the youth market will need to develop brand names that appeal to younger audiences.</a:t>
            </a:r>
          </a:p>
          <a:p>
            <a:endParaRPr lang="en-US" altLang="en-US" dirty="0">
              <a:ea typeface="Calibri"/>
              <a:cs typeface="Calibri"/>
            </a:endParaRPr>
          </a:p>
          <a:p>
            <a:r>
              <a:rPr lang="en-US" altLang="en-US">
                <a:ea typeface="Calibri"/>
                <a:cs typeface="Calibri"/>
              </a:rPr>
              <a:t>Brand audit – an estimate of the internal and external forces such as critical success factor (USP)</a:t>
            </a:r>
          </a:p>
          <a:p>
            <a:endParaRPr lang="en-US" altLang="en-US" dirty="0">
              <a:ea typeface="Calibri"/>
              <a:cs typeface="Calibri"/>
            </a:endParaRPr>
          </a:p>
          <a:p>
            <a:r>
              <a:rPr lang="en-US" altLang="en-US" dirty="0">
                <a:ea typeface="Calibri"/>
                <a:cs typeface="Calibri"/>
              </a:rPr>
              <a:t>Brand objectives – overall intentions about the brand need to be specified.</a:t>
            </a:r>
          </a:p>
          <a:p>
            <a:endParaRPr lang="en-US" altLang="en-US" dirty="0">
              <a:ea typeface="Calibri"/>
              <a:cs typeface="Calibri"/>
            </a:endParaRPr>
          </a:p>
          <a:p>
            <a:r>
              <a:rPr lang="en-US" altLang="en-US" dirty="0">
                <a:ea typeface="Calibri"/>
                <a:cs typeface="Calibri"/>
              </a:rPr>
              <a:t>Brand strategy alternatives – the other ways of achieving the brands objectives and the other factors involved in its success have a bearing on the choice of brand name.</a:t>
            </a:r>
          </a:p>
          <a:p>
            <a:endParaRPr lang="en-US" altLang="en-US" dirty="0">
              <a:ea typeface="Calibri"/>
              <a:cs typeface="Calibri"/>
            </a:endParaRPr>
          </a:p>
          <a:p>
            <a:r>
              <a:rPr lang="en-US" altLang="en-US" dirty="0">
                <a:ea typeface="Calibri"/>
                <a:cs typeface="Calibri"/>
              </a:rPr>
              <a:t>Brand names can be protected in most companies by registration, it is illegal to "pass off" a product as being a branded one when it is not. It is a civil offence (up to brand owner to sue) to use a very similar name to a famous brand, use similar package design – Boss Brewery in Swansea was being sued by Hugo Boss</a:t>
            </a:r>
          </a:p>
        </p:txBody>
      </p:sp>
    </p:spTree>
    <p:extLst>
      <p:ext uri="{BB962C8B-B14F-4D97-AF65-F5344CB8AC3E}">
        <p14:creationId xmlns:p14="http://schemas.microsoft.com/office/powerpoint/2010/main" val="34874428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BB06DE-60E6-20C5-C34A-7D6548FD1F23}"/>
            </a:ext>
          </a:extLst>
        </p:cNvPr>
        <p:cNvGrpSpPr/>
        <p:nvPr/>
      </p:nvGrpSpPr>
      <p:grpSpPr>
        <a:xfrm>
          <a:off x="0" y="0"/>
          <a:ext cx="0" cy="0"/>
          <a:chOff x="0" y="0"/>
          <a:chExt cx="0" cy="0"/>
        </a:xfrm>
      </p:grpSpPr>
      <p:sp>
        <p:nvSpPr>
          <p:cNvPr id="52226" name="Rectangle 7">
            <a:extLst>
              <a:ext uri="{FF2B5EF4-FFF2-40B4-BE49-F238E27FC236}">
                <a16:creationId xmlns:a16="http://schemas.microsoft.com/office/drawing/2014/main" id="{CC04EB09-4442-7569-1996-7F4EB1BB548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9B9C99D-3C4E-4759-B5A3-89EB0C6C7852}" type="slidenum">
              <a:rPr lang="en-US" altLang="en-US">
                <a:latin typeface="Arial" panose="020B0604020202020204" pitchFamily="34" charset="0"/>
              </a:rPr>
              <a:pPr>
                <a:spcBef>
                  <a:spcPct val="0"/>
                </a:spcBef>
              </a:pPr>
              <a:t>11</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C29FC774-A19C-7CAD-AA8D-7FA843275AB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3647B0D9-C599-A3B3-4DEB-DE4898CC18D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200150" lvl="1" indent="-457200">
              <a:spcBef>
                <a:spcPct val="20000"/>
              </a:spcBef>
              <a:buFont typeface="Courier New,monospace"/>
              <a:buChar char="o"/>
            </a:pPr>
            <a:r>
              <a:rPr lang="en-GB" dirty="0"/>
              <a:t>Should shock – I.e. catch the customers attention. French Connection United Kingdom uses FCUK acronym</a:t>
            </a:r>
            <a:endParaRPr lang="en-US"/>
          </a:p>
          <a:p>
            <a:pPr marL="742950" lvl="1">
              <a:spcBef>
                <a:spcPct val="20000"/>
              </a:spcBef>
            </a:pPr>
            <a:endParaRPr lang="en-GB" dirty="0">
              <a:ea typeface="Calibri"/>
              <a:cs typeface="Calibri"/>
            </a:endParaRPr>
          </a:p>
          <a:p>
            <a:pPr marL="1200150" lvl="1" indent="-457200">
              <a:spcBef>
                <a:spcPct val="20000"/>
              </a:spcBef>
              <a:buFont typeface="Courier New,monospace"/>
              <a:buChar char="o"/>
            </a:pPr>
            <a:r>
              <a:rPr lang="en-GB" dirty="0"/>
              <a:t>Should be alliterative – helps them to be memorable </a:t>
            </a:r>
            <a:r>
              <a:rPr lang="en-GB" dirty="0" err="1"/>
              <a:t>eg</a:t>
            </a:r>
            <a:r>
              <a:rPr lang="en-GB" dirty="0"/>
              <a:t> Dunkin Donuts and Krispy Kreme</a:t>
            </a:r>
            <a:endParaRPr lang="en-GB" dirty="0">
              <a:ea typeface="Calibri"/>
              <a:cs typeface="Calibri"/>
            </a:endParaRPr>
          </a:p>
          <a:p>
            <a:pPr marL="742950" lvl="1">
              <a:spcBef>
                <a:spcPct val="20000"/>
              </a:spcBef>
            </a:pPr>
            <a:endParaRPr lang="en-GB" dirty="0">
              <a:ea typeface="Calibri"/>
              <a:cs typeface="Calibri"/>
            </a:endParaRPr>
          </a:p>
          <a:p>
            <a:pPr marL="1200150" lvl="1" indent="-457200">
              <a:spcBef>
                <a:spcPct val="20000"/>
              </a:spcBef>
              <a:buFont typeface="Courier New,monospace"/>
              <a:buChar char="o"/>
            </a:pPr>
            <a:r>
              <a:rPr lang="en-GB" dirty="0"/>
              <a:t>Should connect to products positioning in the consumers perceptual map – Hobnobs conveys an image of warm kitchen (hob) and friendliness (hob-</a:t>
            </a:r>
            <a:r>
              <a:rPr lang="en-GB" dirty="0" err="1"/>
              <a:t>nobbing</a:t>
            </a:r>
            <a:r>
              <a:rPr lang="en-GB" dirty="0"/>
              <a:t>)</a:t>
            </a:r>
            <a:endParaRPr lang="en-GB" dirty="0">
              <a:ea typeface="Calibri"/>
              <a:cs typeface="Calibri"/>
            </a:endParaRPr>
          </a:p>
          <a:p>
            <a:pPr marL="742950" lvl="1">
              <a:spcBef>
                <a:spcPct val="20000"/>
              </a:spcBef>
            </a:pPr>
            <a:endParaRPr lang="en-GB" dirty="0">
              <a:ea typeface="Calibri"/>
              <a:cs typeface="Calibri"/>
            </a:endParaRPr>
          </a:p>
          <a:p>
            <a:pPr marL="1200150" lvl="1" indent="-457200">
              <a:spcBef>
                <a:spcPct val="20000"/>
              </a:spcBef>
              <a:buFont typeface="Courier New,monospace"/>
              <a:buChar char="o"/>
            </a:pPr>
            <a:r>
              <a:rPr lang="en-GB" dirty="0"/>
              <a:t>Should link to visual image – helps memorability. Timberland outdoor clothing conjures a visual image of a mountain country</a:t>
            </a:r>
            <a:endParaRPr lang="en-GB" dirty="0">
              <a:ea typeface="Calibri" panose="020F0502020204030204"/>
              <a:cs typeface="Calibri" panose="020F0502020204030204"/>
            </a:endParaRPr>
          </a:p>
          <a:p>
            <a:pPr marL="742950" lvl="1">
              <a:spcBef>
                <a:spcPct val="20000"/>
              </a:spcBef>
            </a:pPr>
            <a:endParaRPr lang="en-GB" dirty="0">
              <a:ea typeface="Calibri" panose="020F0502020204030204"/>
              <a:cs typeface="Calibri" panose="020F0502020204030204"/>
            </a:endParaRPr>
          </a:p>
          <a:p>
            <a:pPr marL="1200150" lvl="1" indent="-457200">
              <a:spcBef>
                <a:spcPct val="20000"/>
              </a:spcBef>
              <a:buFont typeface="Courier New,monospace"/>
              <a:buChar char="o"/>
            </a:pPr>
            <a:r>
              <a:rPr lang="en-GB" dirty="0"/>
              <a:t>Should communicate something about the product – or be capable of being used to communicate about the product. Duracell conveys the main advantage of the batteries – they are durable. </a:t>
            </a:r>
            <a:endParaRPr lang="en-GB" dirty="0">
              <a:ea typeface="Calibri"/>
              <a:cs typeface="Calibri"/>
            </a:endParaRPr>
          </a:p>
          <a:p>
            <a:pPr marL="742950" lvl="1">
              <a:spcBef>
                <a:spcPct val="20000"/>
              </a:spcBef>
            </a:pPr>
            <a:endParaRPr lang="en-GB" dirty="0">
              <a:ea typeface="Calibri"/>
              <a:cs typeface="Calibri"/>
            </a:endParaRPr>
          </a:p>
          <a:p>
            <a:pPr marL="1200150" lvl="1" indent="-457200">
              <a:spcBef>
                <a:spcPct val="20000"/>
              </a:spcBef>
              <a:buFont typeface="Courier New,monospace"/>
              <a:buChar char="o"/>
            </a:pPr>
            <a:r>
              <a:rPr lang="en-GB" dirty="0"/>
              <a:t>Should encourage the development of a nickname – Bud for Budweiser Beer</a:t>
            </a:r>
            <a:endParaRPr lang="en-US" dirty="0"/>
          </a:p>
        </p:txBody>
      </p:sp>
    </p:spTree>
    <p:extLst>
      <p:ext uri="{BB962C8B-B14F-4D97-AF65-F5344CB8AC3E}">
        <p14:creationId xmlns:p14="http://schemas.microsoft.com/office/powerpoint/2010/main" val="24717222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419B0B-2B09-A0A9-E5F1-66AD6DAD4321}"/>
            </a:ext>
          </a:extLst>
        </p:cNvPr>
        <p:cNvGrpSpPr/>
        <p:nvPr/>
      </p:nvGrpSpPr>
      <p:grpSpPr>
        <a:xfrm>
          <a:off x="0" y="0"/>
          <a:ext cx="0" cy="0"/>
          <a:chOff x="0" y="0"/>
          <a:chExt cx="0" cy="0"/>
        </a:xfrm>
      </p:grpSpPr>
      <p:sp>
        <p:nvSpPr>
          <p:cNvPr id="52226" name="Rectangle 7">
            <a:extLst>
              <a:ext uri="{FF2B5EF4-FFF2-40B4-BE49-F238E27FC236}">
                <a16:creationId xmlns:a16="http://schemas.microsoft.com/office/drawing/2014/main" id="{4C441F43-0B3D-FD52-CD84-2F927B2150D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9B9C99D-3C4E-4759-B5A3-89EB0C6C7852}" type="slidenum">
              <a:rPr lang="en-US" altLang="en-US">
                <a:latin typeface="Arial" panose="020B0604020202020204" pitchFamily="34" charset="0"/>
              </a:rPr>
              <a:pPr>
                <a:spcBef>
                  <a:spcPct val="0"/>
                </a:spcBef>
              </a:pPr>
              <a:t>12</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B6BE4D49-10FF-145C-0576-535B8A02B37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7BA4FCE2-3A15-8C5A-26AE-0192A6844E3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ea typeface="Calibri"/>
                <a:cs typeface="Calibri"/>
              </a:rPr>
              <a:t>Brand equity is a measure of the strength of a brand in the marketplace by adding tangible value to a company through the resulting sales and profits.</a:t>
            </a:r>
          </a:p>
          <a:p>
            <a:endParaRPr lang="en-US" altLang="en-US" dirty="0">
              <a:ea typeface="Calibri"/>
              <a:cs typeface="Calibri"/>
            </a:endParaRPr>
          </a:p>
          <a:p>
            <a:r>
              <a:rPr lang="en-US" altLang="en-US" b="1" dirty="0">
                <a:ea typeface="Calibri"/>
                <a:cs typeface="Calibri"/>
              </a:rPr>
              <a:t>Customer</a:t>
            </a:r>
            <a:r>
              <a:rPr lang="en-US" altLang="en-US" dirty="0">
                <a:ea typeface="Calibri"/>
                <a:cs typeface="Calibri"/>
              </a:rPr>
              <a:t> – resides in the minds of consumers and consists of brand awareness and brand image.</a:t>
            </a:r>
          </a:p>
          <a:p>
            <a:pPr marL="628650" lvl="2" indent="-171450">
              <a:buFont typeface="Wingdings"/>
              <a:buChar char="§"/>
            </a:pPr>
            <a:r>
              <a:rPr lang="en-US" altLang="en-US" b="1" dirty="0">
                <a:ea typeface="Calibri"/>
                <a:cs typeface="Calibri"/>
              </a:rPr>
              <a:t>Brand awareness</a:t>
            </a:r>
            <a:r>
              <a:rPr lang="en-US" altLang="en-US" dirty="0">
                <a:ea typeface="Calibri"/>
                <a:cs typeface="Calibri"/>
              </a:rPr>
              <a:t> – related in 2 ways – by raising brand awareness the likelihood of the brand being the first a customer thinks of is increased and secondly in low-involvement situations a purchase may follow awareness of a brand with little information processing. Increasing brand awareness can lead to higher sales and profits and increased brand equity.</a:t>
            </a:r>
          </a:p>
          <a:p>
            <a:pPr marL="628650" lvl="2" indent="-171450">
              <a:buFont typeface="Wingdings"/>
              <a:buChar char="§"/>
            </a:pPr>
            <a:r>
              <a:rPr lang="en-US" altLang="en-US" b="1" dirty="0">
                <a:ea typeface="Calibri"/>
                <a:cs typeface="Calibri"/>
              </a:rPr>
              <a:t>Brand Image</a:t>
            </a:r>
            <a:r>
              <a:rPr lang="en-US" altLang="en-US" dirty="0">
                <a:ea typeface="Calibri"/>
                <a:cs typeface="Calibri"/>
              </a:rPr>
              <a:t> – brand equity can be increased by creating a strong brand image. Positive brand image is formed by generating a strong, </a:t>
            </a:r>
            <a:r>
              <a:rPr lang="en-US" altLang="en-US" dirty="0" err="1">
                <a:ea typeface="Calibri"/>
                <a:cs typeface="Calibri"/>
              </a:rPr>
              <a:t>favourable</a:t>
            </a:r>
            <a:r>
              <a:rPr lang="en-US" altLang="en-US" dirty="0">
                <a:ea typeface="Calibri"/>
                <a:cs typeface="Calibri"/>
              </a:rPr>
              <a:t> and unique associations to the brand in the memory (Keller, 2008). A brand image is created using all elements of the marketing mix. Long term future of brand relies on understanding the mindset of a customers.</a:t>
            </a:r>
          </a:p>
          <a:p>
            <a:endParaRPr lang="en-US" altLang="en-US" dirty="0">
              <a:ea typeface="Calibri"/>
              <a:cs typeface="Calibri"/>
            </a:endParaRPr>
          </a:p>
          <a:p>
            <a:r>
              <a:rPr lang="en-US" altLang="en-US" dirty="0">
                <a:ea typeface="Calibri"/>
                <a:cs typeface="Calibri"/>
              </a:rPr>
              <a:t>Proprietary – based on assets that are attributable to the company and consists of patents and channel relationships.</a:t>
            </a:r>
          </a:p>
          <a:p>
            <a:pPr marL="342900" lvl="2" indent="-171450">
              <a:buFont typeface="Wingdings"/>
              <a:buChar char="§"/>
            </a:pPr>
            <a:r>
              <a:rPr lang="en-US" altLang="en-US" b="1" dirty="0">
                <a:ea typeface="Calibri"/>
                <a:cs typeface="Calibri"/>
              </a:rPr>
              <a:t>Patents</a:t>
            </a:r>
            <a:r>
              <a:rPr lang="en-US" altLang="en-US" dirty="0">
                <a:ea typeface="Calibri"/>
                <a:cs typeface="Calibri"/>
              </a:rPr>
              <a:t> – Patents give grater certainty to future revenue streams by protecting a brand from a competitive threat over the lifetime of the patent. Brand equity will fall towards the end of this lifetime. - use drug companies as example. </a:t>
            </a:r>
          </a:p>
          <a:p>
            <a:pPr marL="342900" lvl="2" indent="-171450">
              <a:buFont typeface="Wingdings"/>
              <a:buChar char="§"/>
            </a:pPr>
            <a:r>
              <a:rPr lang="en-US" altLang="en-US" b="1" dirty="0">
                <a:ea typeface="Calibri"/>
                <a:cs typeface="Calibri"/>
              </a:rPr>
              <a:t>Channel relationships – </a:t>
            </a:r>
            <a:r>
              <a:rPr lang="en-US" altLang="en-US" dirty="0">
                <a:ea typeface="Calibri"/>
                <a:cs typeface="Calibri"/>
              </a:rPr>
              <a:t>experience, knowledge and close relationships with distributers and suppliers can enhance the value of company brands. </a:t>
            </a:r>
          </a:p>
          <a:p>
            <a:endParaRPr lang="en-US" altLang="en-US" dirty="0">
              <a:ea typeface="Calibri"/>
              <a:cs typeface="Calibri"/>
            </a:endParaRPr>
          </a:p>
        </p:txBody>
      </p:sp>
    </p:spTree>
    <p:extLst>
      <p:ext uri="{BB962C8B-B14F-4D97-AF65-F5344CB8AC3E}">
        <p14:creationId xmlns:p14="http://schemas.microsoft.com/office/powerpoint/2010/main" val="40140441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4DB283-65B3-D3FC-E4BA-4D3ABB380493}"/>
            </a:ext>
          </a:extLst>
        </p:cNvPr>
        <p:cNvGrpSpPr/>
        <p:nvPr/>
      </p:nvGrpSpPr>
      <p:grpSpPr>
        <a:xfrm>
          <a:off x="0" y="0"/>
          <a:ext cx="0" cy="0"/>
          <a:chOff x="0" y="0"/>
          <a:chExt cx="0" cy="0"/>
        </a:xfrm>
      </p:grpSpPr>
      <p:sp>
        <p:nvSpPr>
          <p:cNvPr id="52226" name="Rectangle 7">
            <a:extLst>
              <a:ext uri="{FF2B5EF4-FFF2-40B4-BE49-F238E27FC236}">
                <a16:creationId xmlns:a16="http://schemas.microsoft.com/office/drawing/2014/main" id="{4EF2850A-C5A9-63C3-6F93-57F61690FE5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9B9C99D-3C4E-4759-B5A3-89EB0C6C7852}" type="slidenum">
              <a:rPr lang="en-US" altLang="en-US">
                <a:latin typeface="Arial" panose="020B0604020202020204" pitchFamily="34" charset="0"/>
              </a:rPr>
              <a:pPr>
                <a:spcBef>
                  <a:spcPct val="0"/>
                </a:spcBef>
              </a:pPr>
              <a:t>14</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5FBB7DAD-2681-81DF-535F-26B7FDDD894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F97DDC21-7EE7-FF74-1CCA-D45B211D30B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ea typeface="Calibri" panose="020F0502020204030204"/>
                <a:cs typeface="Calibri" panose="020F0502020204030204"/>
              </a:rPr>
              <a:t>(Jobber and Ellis-Chadwick, 2019, p.249-250)</a:t>
            </a:r>
          </a:p>
          <a:p>
            <a:endParaRPr lang="en-US" altLang="en-US" dirty="0">
              <a:ea typeface="Calibri" panose="020F0502020204030204"/>
              <a:cs typeface="Calibri" panose="020F0502020204030204"/>
            </a:endParaRPr>
          </a:p>
          <a:p>
            <a:r>
              <a:rPr lang="en-US" altLang="en-US" dirty="0">
                <a:ea typeface="Calibri" panose="020F0502020204030204"/>
                <a:cs typeface="Calibri" panose="020F0502020204030204"/>
              </a:rPr>
              <a:t>Branding allows marketers to create added values that distinguish one brand from another. Successful brands are those that create a set of brand values that are superior to other rival brands. Brand building involves a deep understanding of both the functional and emotional values that customers use when choosing between brands and the ability to combine them in a unique way to create an augmented product that customers prefer. This unique augmented product is what marketers call the brand. Examples – kia offers 7 year guarantees, BMW by image and embodied in its "ultimate driving machine" strapline.</a:t>
            </a:r>
          </a:p>
          <a:p>
            <a:endParaRPr lang="en-US" altLang="en-US" dirty="0">
              <a:ea typeface="Calibri" panose="020F0502020204030204"/>
              <a:cs typeface="Calibri" panose="020F0502020204030204"/>
            </a:endParaRPr>
          </a:p>
          <a:p>
            <a:r>
              <a:rPr lang="en-US" altLang="en-US" dirty="0">
                <a:ea typeface="Calibri" panose="020F0502020204030204"/>
                <a:cs typeface="Calibri" panose="020F0502020204030204"/>
              </a:rPr>
              <a:t>Is a long term activity and can take many years to achieve which requires significant commitment. Management should constantly evaluate brand investment to ensure they establish and maintain the desired position of the brand in the market place.</a:t>
            </a:r>
          </a:p>
        </p:txBody>
      </p:sp>
    </p:spTree>
    <p:extLst>
      <p:ext uri="{BB962C8B-B14F-4D97-AF65-F5344CB8AC3E}">
        <p14:creationId xmlns:p14="http://schemas.microsoft.com/office/powerpoint/2010/main" val="31969218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1BF6E9-9112-7B19-22E5-75B5E5880170}"/>
            </a:ext>
          </a:extLst>
        </p:cNvPr>
        <p:cNvGrpSpPr/>
        <p:nvPr/>
      </p:nvGrpSpPr>
      <p:grpSpPr>
        <a:xfrm>
          <a:off x="0" y="0"/>
          <a:ext cx="0" cy="0"/>
          <a:chOff x="0" y="0"/>
          <a:chExt cx="0" cy="0"/>
        </a:xfrm>
      </p:grpSpPr>
      <p:sp>
        <p:nvSpPr>
          <p:cNvPr id="52226" name="Rectangle 7">
            <a:extLst>
              <a:ext uri="{FF2B5EF4-FFF2-40B4-BE49-F238E27FC236}">
                <a16:creationId xmlns:a16="http://schemas.microsoft.com/office/drawing/2014/main" id="{41A56138-F568-56FE-84DA-2BB8FDF265A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9B9C99D-3C4E-4759-B5A3-89EB0C6C7852}" type="slidenum">
              <a:rPr lang="en-US" altLang="en-US">
                <a:latin typeface="Arial" panose="020B0604020202020204" pitchFamily="34" charset="0"/>
              </a:rPr>
              <a:pPr>
                <a:spcBef>
                  <a:spcPct val="0"/>
                </a:spcBef>
              </a:pPr>
              <a:t>15</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5C66A098-38FB-87C4-85CB-60290CDAA28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3D684DAD-EAF1-DFFF-40E6-0432269671E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dirty="0"/>
              <a:t>(Jobber and Ellis-Chadwick, 2019, p. 250)</a:t>
            </a:r>
          </a:p>
          <a:p>
            <a:endParaRPr lang="en-US" dirty="0">
              <a:ea typeface="Calibri"/>
              <a:cs typeface="Calibri"/>
            </a:endParaRPr>
          </a:p>
          <a:p>
            <a:r>
              <a:rPr lang="en-US" dirty="0">
                <a:ea typeface="Calibri"/>
                <a:cs typeface="Calibri"/>
              </a:rPr>
              <a:t>Major reason of brand failure is the inability to get the basics right. Give examples</a:t>
            </a:r>
          </a:p>
          <a:p>
            <a:endParaRPr lang="en-US" dirty="0">
              <a:ea typeface="Calibri"/>
              <a:cs typeface="Calibri"/>
            </a:endParaRPr>
          </a:p>
          <a:p>
            <a:r>
              <a:rPr lang="en-US" dirty="0">
                <a:ea typeface="Calibri"/>
                <a:cs typeface="Calibri"/>
              </a:rPr>
              <a:t>Major study of factors that affect success has show statistically that higher quality brands achieve greater market share and higher profitability than their inferior rivals (Buzzell and Gale, 1987)</a:t>
            </a:r>
          </a:p>
        </p:txBody>
      </p:sp>
    </p:spTree>
    <p:extLst>
      <p:ext uri="{BB962C8B-B14F-4D97-AF65-F5344CB8AC3E}">
        <p14:creationId xmlns:p14="http://schemas.microsoft.com/office/powerpoint/2010/main" val="31290328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250F64-3959-31E4-F051-E50F1F3D3885}"/>
            </a:ext>
          </a:extLst>
        </p:cNvPr>
        <p:cNvGrpSpPr/>
        <p:nvPr/>
      </p:nvGrpSpPr>
      <p:grpSpPr>
        <a:xfrm>
          <a:off x="0" y="0"/>
          <a:ext cx="0" cy="0"/>
          <a:chOff x="0" y="0"/>
          <a:chExt cx="0" cy="0"/>
        </a:xfrm>
      </p:grpSpPr>
      <p:sp>
        <p:nvSpPr>
          <p:cNvPr id="52226" name="Rectangle 7">
            <a:extLst>
              <a:ext uri="{FF2B5EF4-FFF2-40B4-BE49-F238E27FC236}">
                <a16:creationId xmlns:a16="http://schemas.microsoft.com/office/drawing/2014/main" id="{3D68BA38-C79E-F00B-3E10-F9D21432489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9B9C99D-3C4E-4759-B5A3-89EB0C6C7852}" type="slidenum">
              <a:rPr lang="en-US" altLang="en-US">
                <a:latin typeface="Arial" panose="020B0604020202020204" pitchFamily="34" charset="0"/>
              </a:rPr>
              <a:pPr>
                <a:spcBef>
                  <a:spcPct val="0"/>
                </a:spcBef>
              </a:pPr>
              <a:t>16</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81787242-A9D9-454F-CE92-CB2899E12E7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6874A40A-98E3-E871-9AC7-97F45F8C8B6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dirty="0"/>
              <a:t>Marketing author and professor Phillip Kotler explains brand positioning as “the act of designing the company’s offering and image to occupy a distinctive place in the mind of the target market.” In short, it’s about how and which place the brand occupies in a customer’s mind.  </a:t>
            </a:r>
          </a:p>
          <a:p>
            <a:endParaRPr lang="en-US" dirty="0">
              <a:ea typeface="Calibri" panose="020F0502020204030204"/>
              <a:cs typeface="Calibri" panose="020F0502020204030204"/>
            </a:endParaRPr>
          </a:p>
          <a:p>
            <a:r>
              <a:rPr lang="en-US" dirty="0"/>
              <a:t>The main idea of brand positioning is not to create something new and different but to manipulate prospects’ knowledge of other brands. It’s more than catchy taglines and brainwashing your leads with tons of ads. It’s about standing out of the crowd and being memorable in a subtle way.</a:t>
            </a:r>
            <a:endParaRPr lang="en-US" dirty="0">
              <a:ea typeface="Calibri"/>
              <a:cs typeface="Calibri"/>
            </a:endParaRPr>
          </a:p>
          <a:p>
            <a:endParaRPr lang="en-US" dirty="0">
              <a:ea typeface="Calibri"/>
              <a:cs typeface="Calibri"/>
            </a:endParaRPr>
          </a:p>
          <a:p>
            <a:r>
              <a:rPr lang="en-US" b="1" dirty="0">
                <a:ea typeface="Calibri"/>
                <a:cs typeface="Calibri"/>
              </a:rPr>
              <a:t>Helps to create:</a:t>
            </a:r>
          </a:p>
          <a:p>
            <a:endParaRPr lang="en-US" b="1" dirty="0"/>
          </a:p>
          <a:p>
            <a:r>
              <a:rPr lang="en-US" b="1" dirty="0"/>
              <a:t>Differentiation:</a:t>
            </a:r>
            <a:r>
              <a:rPr lang="en-US" dirty="0"/>
              <a:t> Effective brand positioning allows a company to stand out in a crowded market. It highlights the unique value proposition (UVP) of the brand making it memorable and relevant to consumers. </a:t>
            </a:r>
            <a:endParaRPr lang="en-US" dirty="0">
              <a:ea typeface="Calibri"/>
              <a:cs typeface="Calibri"/>
            </a:endParaRPr>
          </a:p>
          <a:p>
            <a:endParaRPr lang="en-US" b="1" dirty="0">
              <a:ea typeface="Calibri"/>
              <a:cs typeface="Calibri"/>
            </a:endParaRPr>
          </a:p>
          <a:p>
            <a:r>
              <a:rPr lang="en-US" b="1" dirty="0"/>
              <a:t>Consumer Connection:</a:t>
            </a:r>
            <a:r>
              <a:rPr lang="en-US" dirty="0"/>
              <a:t> A well-defined brand positioning strategy fosters emotional connections with consumers enhancing brand loyalty and trust. It helps consumers understand why they should prefer one brand over another. </a:t>
            </a:r>
            <a:endParaRPr lang="en-US" dirty="0">
              <a:ea typeface="Calibri"/>
              <a:cs typeface="Calibri"/>
            </a:endParaRPr>
          </a:p>
          <a:p>
            <a:endParaRPr lang="en-US" dirty="0">
              <a:ea typeface="Calibri"/>
              <a:cs typeface="Calibri"/>
            </a:endParaRPr>
          </a:p>
          <a:p>
            <a:r>
              <a:rPr lang="en-US" b="1"/>
              <a:t>Guides Marketing Efforts:</a:t>
            </a:r>
            <a:r>
              <a:rPr lang="en-US"/>
              <a:t> Brand positioning shapes all marketing strategies and communications, ensuring consistency in messaging and customer experience. This coherence strengthens brand equity and shapes customer perceptions over time. </a:t>
            </a:r>
          </a:p>
          <a:p>
            <a:endParaRPr lang="en-US" dirty="0">
              <a:ea typeface="Calibri"/>
              <a:cs typeface="Calibri"/>
            </a:endParaRPr>
          </a:p>
          <a:p>
            <a:r>
              <a:rPr lang="en-US" b="1" dirty="0"/>
              <a:t>Reputation Management:</a:t>
            </a:r>
            <a:r>
              <a:rPr lang="en-US" dirty="0"/>
              <a:t> By actively managing brand positioning companies can control their reputation and adapt to changing market needs ensuring they remain relevant and competitive</a:t>
            </a:r>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4249012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2FF07A-B580-11C3-2FB6-9312AF06DF48}"/>
            </a:ext>
          </a:extLst>
        </p:cNvPr>
        <p:cNvGrpSpPr/>
        <p:nvPr/>
      </p:nvGrpSpPr>
      <p:grpSpPr>
        <a:xfrm>
          <a:off x="0" y="0"/>
          <a:ext cx="0" cy="0"/>
          <a:chOff x="0" y="0"/>
          <a:chExt cx="0" cy="0"/>
        </a:xfrm>
      </p:grpSpPr>
      <p:sp>
        <p:nvSpPr>
          <p:cNvPr id="52226" name="Rectangle 7">
            <a:extLst>
              <a:ext uri="{FF2B5EF4-FFF2-40B4-BE49-F238E27FC236}">
                <a16:creationId xmlns:a16="http://schemas.microsoft.com/office/drawing/2014/main" id="{26E22313-0AFF-32B6-31D4-039C1B32C94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9B9C99D-3C4E-4759-B5A3-89EB0C6C7852}" type="slidenum">
              <a:rPr lang="en-US" altLang="en-US">
                <a:latin typeface="Arial" panose="020B0604020202020204" pitchFamily="34" charset="0"/>
              </a:rPr>
              <a:pPr>
                <a:spcBef>
                  <a:spcPct val="0"/>
                </a:spcBef>
              </a:pPr>
              <a:t>17</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A8ACAF53-02EB-4120-EB1D-FD2AD77CACD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94E687FE-E808-7319-DC62-5B5954E3D9C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6833330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FD74A42-81E2-4C2E-966C-7F1E1F41E18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9B9C99D-3C4E-4759-B5A3-89EB0C6C7852}" type="slidenum">
              <a:rPr lang="en-US" altLang="en-US">
                <a:latin typeface="Arial" panose="020B0604020202020204" pitchFamily="34" charset="0"/>
              </a:rPr>
              <a:pPr>
                <a:spcBef>
                  <a:spcPct val="0"/>
                </a:spcBef>
              </a:pPr>
              <a:t>13</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0A12E027-72CC-4801-BDDE-D0EBC06A737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DF305759-AAA2-4984-B787-206A292D18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t>Brand identity is a vital aspect of a brand strategy.</a:t>
            </a:r>
          </a:p>
          <a:p>
            <a:r>
              <a:rPr lang="en-US"/>
              <a:t>It refers to the unique characteristics that influence a brand’s perceived personality, appearance, and behavior. A brand’s identity encompasses tangible and intangible elements, including its history, name, personality, and visual identity.</a:t>
            </a:r>
          </a:p>
          <a:p>
            <a:endParaRPr lang="en-US" altLang="en-US" dirty="0">
              <a:ea typeface="Calibri"/>
              <a:cs typeface="Calibri"/>
            </a:endParaRPr>
          </a:p>
          <a:p>
            <a:r>
              <a:rPr lang="en-US"/>
              <a:t>It’s easy to confuse brand identity with brand image, but they’re two very different things.</a:t>
            </a:r>
          </a:p>
          <a:p>
            <a:r>
              <a:rPr lang="en-US" b="1"/>
              <a:t>Brand image </a:t>
            </a:r>
            <a:r>
              <a:rPr lang="en-US"/>
              <a:t>is how an audience perceives and interprets signals coming from a brand through different touch points. In other words, brand image comes from the audience.</a:t>
            </a:r>
          </a:p>
          <a:p>
            <a:r>
              <a:rPr lang="en-US" b="1"/>
              <a:t>Brand identity</a:t>
            </a:r>
            <a:r>
              <a:rPr lang="en-US"/>
              <a:t> makes a brand unique. It’s determined by how the people behind a brand want the public to perceive it. Brand identity comes from the brand itself.</a:t>
            </a:r>
          </a:p>
          <a:p>
            <a:endParaRPr lang="en-US" altLang="en-US" dirty="0">
              <a:ea typeface="Calibri"/>
              <a:cs typeface="Calibri"/>
            </a:endParaRPr>
          </a:p>
          <a:p>
            <a:r>
              <a:rPr lang="en-US"/>
              <a:t>Constructing a brand identity is an opportunity to personify a brand, bring it to life, and establish strong emotional connections with its audience.</a:t>
            </a:r>
          </a:p>
          <a:p>
            <a:r>
              <a:rPr lang="en-US" dirty="0"/>
              <a:t>By creating a unique and distinguishable identity, a brand can differentiate itself from its competitors and build a lasting reputation.</a:t>
            </a:r>
            <a:endParaRPr lang="en-US" dirty="0">
              <a:ea typeface="Calibri"/>
              <a:cs typeface="Calibri"/>
            </a:endParaRPr>
          </a:p>
          <a:p>
            <a:endParaRPr lang="en-US" dirty="0"/>
          </a:p>
          <a:p>
            <a:r>
              <a:rPr lang="en-US"/>
              <a:t>A clearly defined brand identity brings several benefits, such as:</a:t>
            </a:r>
          </a:p>
          <a:p>
            <a:pPr marL="628650" lvl="1" indent="-171450">
              <a:buFont typeface="Courier New"/>
              <a:buChar char="o"/>
            </a:pPr>
            <a:r>
              <a:rPr lang="en-US"/>
              <a:t>Uniqueness: A deep understanding of a brand’s unique qualities and how it sets itself apart from competitors.</a:t>
            </a:r>
            <a:endParaRPr lang="en-US">
              <a:ea typeface="Calibri" panose="020F0502020204030204"/>
              <a:cs typeface="Calibri" panose="020F0502020204030204"/>
            </a:endParaRPr>
          </a:p>
          <a:p>
            <a:pPr marL="628650" lvl="1" indent="-171450">
              <a:buFont typeface="Courier New"/>
              <a:buChar char="o"/>
            </a:pPr>
            <a:r>
              <a:rPr lang="en-US"/>
              <a:t>Personification and emotional connection: An opportunity to build an emotional connection with target audiences.</a:t>
            </a:r>
            <a:endParaRPr lang="en-US">
              <a:ea typeface="Calibri" panose="020F0502020204030204"/>
              <a:cs typeface="Calibri" panose="020F0502020204030204"/>
            </a:endParaRPr>
          </a:p>
          <a:p>
            <a:pPr marL="628650" lvl="1" indent="-171450">
              <a:buFont typeface="Courier New"/>
              <a:buChar char="o"/>
            </a:pPr>
            <a:r>
              <a:rPr lang="en-US"/>
              <a:t>Consistency: Consistent communication and marketing efforts can lead to better brand recognition.</a:t>
            </a:r>
            <a:endParaRPr lang="en-US">
              <a:ea typeface="Calibri" panose="020F0502020204030204"/>
              <a:cs typeface="Calibri" panose="020F0502020204030204"/>
            </a:endParaRPr>
          </a:p>
          <a:p>
            <a:pPr marL="628650" lvl="1" indent="-171450">
              <a:buFont typeface="Courier New"/>
              <a:buChar char="o"/>
            </a:pPr>
            <a:r>
              <a:rPr lang="en-US" dirty="0"/>
              <a:t>Clarity: A distinction between core, unchanging brand elements and ones that can evolve.</a:t>
            </a:r>
            <a:endParaRPr lang="en-US" dirty="0">
              <a:ea typeface="Calibri"/>
              <a:cs typeface="Calibri"/>
            </a:endParaRPr>
          </a:p>
          <a:p>
            <a:pPr marL="628650" lvl="1" indent="-171450">
              <a:buFont typeface="Courier New"/>
              <a:buChar char="o"/>
            </a:pPr>
            <a:endParaRPr lang="en-US" dirty="0">
              <a:ea typeface="Calibri"/>
              <a:cs typeface="Calibri"/>
            </a:endParaRPr>
          </a:p>
          <a:p>
            <a:pPr marL="628650" lvl="1" indent="-171450">
              <a:buFont typeface="Courier New"/>
              <a:buChar char="o"/>
            </a:pPr>
            <a:endParaRPr lang="en-US" dirty="0">
              <a:ea typeface="Calibri"/>
              <a:cs typeface="Calibri"/>
            </a:endParaRPr>
          </a:p>
          <a:p>
            <a:r>
              <a:rPr lang="en-US" dirty="0"/>
              <a:t>Many brands base their identity on what their competitors do (imitation) or short-term market trends, which makes them vulnerable to becoming generic, indistinguishable, and lacking clear and meaningful audience connection. Basing a brand identity on imitation or trends also fails to establish a solid foundation for long-term growth and success.</a:t>
            </a:r>
            <a:endParaRPr lang="en-US" dirty="0">
              <a:ea typeface="Calibri"/>
              <a:cs typeface="Calibri"/>
            </a:endParaRPr>
          </a:p>
          <a:p>
            <a:endParaRPr lang="en-US" dirty="0">
              <a:ea typeface="Calibri"/>
              <a:cs typeface="Calibri"/>
            </a:endParaRPr>
          </a:p>
          <a:p>
            <a:r>
              <a:rPr lang="en-US" dirty="0"/>
              <a:t>Brand identity is crucial because it gives entrepreneurs and brand strategists the power to choose and construct an authentic identity. Brands with strong identities are self-assured – they know who they are and how to convey that to connect with their audience.</a:t>
            </a:r>
            <a:endParaRPr lang="en-US" dirty="0">
              <a:ea typeface="Calibri"/>
              <a:cs typeface="Calibri"/>
            </a:endParaRPr>
          </a:p>
          <a:p>
            <a:endParaRPr lang="en-US" dirty="0">
              <a:ea typeface="Calibri"/>
              <a:cs typeface="Calibri"/>
            </a:endParaRPr>
          </a:p>
          <a:p>
            <a:r>
              <a:rPr lang="en-US" dirty="0"/>
              <a:t>A brand’s communication style and tone of voice define how it communicates with different audiences. It includes the type of vocabulary used, how the brand expresses its messages, interacts with others, and the emotions it conveys.</a:t>
            </a:r>
            <a:endParaRPr lang="en-US" dirty="0">
              <a:ea typeface="Calibri"/>
              <a:cs typeface="Calibri"/>
            </a:endParaRPr>
          </a:p>
          <a:p>
            <a:endParaRPr lang="en-US" dirty="0"/>
          </a:p>
          <a:p>
            <a:r>
              <a:rPr lang="en-US" dirty="0"/>
              <a:t>Communication style refers to how a brand interacts with its audience through speech (factual/analytical/questioning or opinionated); dynamism (calm or energetic); feelings (depth of feelings vs. being detached and undemonstrative); protagonism (storyteller vs. good listener); and communication channels.</a:t>
            </a:r>
            <a:endParaRPr lang="en-US" dirty="0">
              <a:ea typeface="Calibri"/>
              <a:cs typeface="Calibri"/>
            </a:endParaRPr>
          </a:p>
          <a:p>
            <a:endParaRPr lang="en-US" dirty="0"/>
          </a:p>
          <a:p>
            <a:r>
              <a:rPr lang="en-US" dirty="0"/>
              <a:t>Tone of voice can be divided into four main styles: funny/serious; formal/casual; respectful/irreverent; and enthusiastic/matter of fact.</a:t>
            </a:r>
            <a:endParaRPr lang="en-US" dirty="0">
              <a:ea typeface="Calibri"/>
              <a:cs typeface="Calibri"/>
            </a:endParaRPr>
          </a:p>
          <a:p>
            <a:endParaRPr lang="en-US" dirty="0">
              <a:ea typeface="Calibri"/>
              <a:cs typeface="Calibri"/>
            </a:endParaRPr>
          </a:p>
          <a:p>
            <a:r>
              <a:rPr lang="en-US"/>
              <a:t>A brand’s visual identity is the combination of graphic elements that identify the brand.</a:t>
            </a:r>
          </a:p>
          <a:p>
            <a:r>
              <a:rPr lang="en-US"/>
              <a:t>Elements of visual identity include:</a:t>
            </a:r>
          </a:p>
          <a:p>
            <a:pPr marL="800100" lvl="1" indent="-171450">
              <a:buFont typeface="Courier New"/>
              <a:buChar char="o"/>
            </a:pPr>
            <a:r>
              <a:rPr lang="en-US" dirty="0" err="1"/>
              <a:t>Colour</a:t>
            </a:r>
            <a:r>
              <a:rPr lang="en-US" dirty="0"/>
              <a:t> palette</a:t>
            </a:r>
            <a:endParaRPr lang="en-US" dirty="0">
              <a:ea typeface="Calibri" panose="020F0502020204030204"/>
              <a:cs typeface="Calibri" panose="020F0502020204030204"/>
            </a:endParaRPr>
          </a:p>
          <a:p>
            <a:pPr marL="800100" lvl="1" indent="-171450">
              <a:buFont typeface="Courier New"/>
              <a:buChar char="o"/>
            </a:pPr>
            <a:r>
              <a:rPr lang="en-US"/>
              <a:t>Logo</a:t>
            </a:r>
            <a:endParaRPr lang="en-US">
              <a:ea typeface="Calibri" panose="020F0502020204030204"/>
              <a:cs typeface="Calibri" panose="020F0502020204030204"/>
            </a:endParaRPr>
          </a:p>
          <a:p>
            <a:pPr marL="800100" lvl="1" indent="-171450">
              <a:buFont typeface="Courier New"/>
              <a:buChar char="o"/>
            </a:pPr>
            <a:r>
              <a:rPr lang="en-US"/>
              <a:t>Typefaces and fonts</a:t>
            </a:r>
            <a:endParaRPr lang="en-US">
              <a:ea typeface="Calibri" panose="020F0502020204030204"/>
              <a:cs typeface="Calibri" panose="020F0502020204030204"/>
            </a:endParaRPr>
          </a:p>
          <a:p>
            <a:pPr marL="800100" lvl="1" indent="-171450">
              <a:buFont typeface="Courier New"/>
              <a:buChar char="o"/>
            </a:pPr>
            <a:r>
              <a:rPr lang="en-US"/>
              <a:t>Imagery and photography style</a:t>
            </a:r>
            <a:endParaRPr lang="en-US">
              <a:ea typeface="Calibri" panose="020F0502020204030204"/>
              <a:cs typeface="Calibri" panose="020F0502020204030204"/>
            </a:endParaRPr>
          </a:p>
          <a:p>
            <a:pPr marL="800100" lvl="1" indent="-171450">
              <a:buFont typeface="Courier New"/>
              <a:buChar char="o"/>
            </a:pPr>
            <a:r>
              <a:rPr lang="en-US"/>
              <a:t>Graphic design layouts</a:t>
            </a:r>
            <a:endParaRPr lang="en-US">
              <a:ea typeface="Calibri" panose="020F0502020204030204"/>
              <a:cs typeface="Calibri" panose="020F0502020204030204"/>
            </a:endParaRPr>
          </a:p>
          <a:p>
            <a:pPr marL="800100" lvl="1" indent="-171450">
              <a:buFont typeface="Courier New"/>
              <a:buChar char="o"/>
            </a:pPr>
            <a:r>
              <a:rPr lang="en-US"/>
              <a:t>Product and packaging design</a:t>
            </a:r>
            <a:endParaRPr lang="en-US">
              <a:ea typeface="Calibri" panose="020F0502020204030204"/>
              <a:cs typeface="Calibri" panose="020F0502020204030204"/>
            </a:endParaRPr>
          </a:p>
          <a:p>
            <a:pPr marL="800100" lvl="1" indent="-171450">
              <a:buFont typeface="Courier New"/>
              <a:buChar char="o"/>
            </a:pPr>
            <a:r>
              <a:rPr lang="en-US"/>
              <a:t>Being consistent in visual branding improves brand recognition and inspires trust.</a:t>
            </a:r>
            <a:endParaRPr lang="en-US">
              <a:ea typeface="Calibri" panose="020F0502020204030204"/>
              <a:cs typeface="Calibri" panose="020F0502020204030204"/>
            </a:endParaRPr>
          </a:p>
          <a:p>
            <a:endParaRPr lang="en-US" dirty="0">
              <a:ea typeface="Calibri"/>
              <a:cs typeface="Calibri"/>
            </a:endParaRPr>
          </a:p>
          <a:p>
            <a:r>
              <a:rPr lang="en-US" dirty="0">
                <a:hlinkClick r:id="rId3"/>
              </a:rPr>
              <a:t>What Is Brand Identity? | The Branding Journal</a:t>
            </a:r>
            <a:endParaRPr lang="en-US"/>
          </a:p>
          <a:p>
            <a:r>
              <a:rPr lang="en-US" dirty="0">
                <a:hlinkClick r:id="rId4"/>
              </a:rPr>
              <a:t>Brand Identity : Meaning, Importance, Elements and Examples - GeeksforGeeks</a:t>
            </a:r>
            <a:endParaRPr lang="en-US"/>
          </a:p>
          <a:p>
            <a:endParaRPr lang="en-US" dirty="0">
              <a:ea typeface="Calibri"/>
              <a:cs typeface="Calibri"/>
            </a:endParaRPr>
          </a:p>
          <a:p>
            <a:endParaRPr lang="en-US" altLang="en-US" dirty="0">
              <a:ea typeface="Calibri"/>
              <a:cs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FD74A42-81E2-4C2E-966C-7F1E1F41E18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9B9C99D-3C4E-4759-B5A3-89EB0C6C7852}" type="slidenum">
              <a:rPr lang="en-US" altLang="en-US">
                <a:latin typeface="Arial" panose="020B0604020202020204" pitchFamily="34" charset="0"/>
              </a:rPr>
              <a:pPr>
                <a:spcBef>
                  <a:spcPct val="0"/>
                </a:spcBef>
              </a:pPr>
              <a:t>14</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0A12E027-72CC-4801-BDDE-D0EBC06A737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DF305759-AAA2-4984-B787-206A292D18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dirty="0">
                <a:hlinkClick r:id="rId3"/>
              </a:rPr>
              <a:t>What Is Brand Image? With Importance, Examples and Tips | Indeed.com</a:t>
            </a:r>
            <a:endParaRPr lang="en-US">
              <a:ea typeface="Calibri" panose="020F0502020204030204"/>
              <a:cs typeface="Calibri" panose="020F0502020204030204"/>
            </a:endParaRPr>
          </a:p>
          <a:p>
            <a:endParaRPr lang="en-US" dirty="0">
              <a:ea typeface="Calibri"/>
              <a:cs typeface="Calibri"/>
            </a:endParaRPr>
          </a:p>
          <a:p>
            <a:r>
              <a:rPr lang="en-US">
                <a:solidFill>
                  <a:srgbClr val="2D2D2D"/>
                </a:solidFill>
              </a:rPr>
              <a:t>Brand image is a consumer's interpretation of your company and its products and services. It takes form inside the consumer's mind based on their experiences and interactions, as well as their perception of your company's mission and values. A strong brand image can create brand recognition and encourage the formation of a loyal client base that can provide a company with profits for years to come.</a:t>
            </a:r>
          </a:p>
          <a:p>
            <a:endParaRPr lang="en-US" dirty="0">
              <a:solidFill>
                <a:srgbClr val="2D2D2D"/>
              </a:solidFill>
              <a:ea typeface="Calibri"/>
              <a:cs typeface="Calibri"/>
            </a:endParaRPr>
          </a:p>
          <a:p>
            <a:r>
              <a:rPr lang="en-US" b="1">
                <a:solidFill>
                  <a:srgbClr val="2D2D2D"/>
                </a:solidFill>
              </a:rPr>
              <a:t>Establishes credibility</a:t>
            </a:r>
            <a:endParaRPr lang="en-US"/>
          </a:p>
          <a:p>
            <a:r>
              <a:rPr lang="en-US">
                <a:solidFill>
                  <a:srgbClr val="2D2D2D"/>
                </a:solidFill>
              </a:rPr>
              <a:t>A good brand image can help a company establish credibility within its industry. It requires earning the respect of consumers and competitors through quality, consistency and honesty. There are many ways that brands establish credibility, such as:</a:t>
            </a:r>
            <a:endParaRPr lang="en-US"/>
          </a:p>
          <a:p>
            <a:pPr marL="171450" indent="-171450">
              <a:buFont typeface="Arial"/>
              <a:buChar char="•"/>
            </a:pPr>
            <a:r>
              <a:rPr lang="en-US">
                <a:solidFill>
                  <a:srgbClr val="2D2D2D"/>
                </a:solidFill>
              </a:rPr>
              <a:t>Being honest with consumers</a:t>
            </a:r>
            <a:endParaRPr lang="en-US"/>
          </a:p>
          <a:p>
            <a:pPr marL="171450" indent="-171450">
              <a:buFont typeface="Arial"/>
              <a:buChar char="•"/>
            </a:pPr>
            <a:r>
              <a:rPr lang="en-US">
                <a:solidFill>
                  <a:srgbClr val="2D2D2D"/>
                </a:solidFill>
              </a:rPr>
              <a:t>Providing expert testimony about products or services</a:t>
            </a:r>
            <a:endParaRPr lang="en-US"/>
          </a:p>
          <a:p>
            <a:pPr marL="171450" indent="-171450">
              <a:buFont typeface="Arial"/>
              <a:buChar char="•"/>
            </a:pPr>
            <a:r>
              <a:rPr lang="en-US">
                <a:solidFill>
                  <a:srgbClr val="2D2D2D"/>
                </a:solidFill>
              </a:rPr>
              <a:t>Answering customer feedback</a:t>
            </a:r>
            <a:endParaRPr lang="en-US"/>
          </a:p>
          <a:p>
            <a:pPr marL="171450" indent="-171450">
              <a:buFont typeface="Arial"/>
              <a:buChar char="•"/>
            </a:pPr>
            <a:r>
              <a:rPr lang="en-US">
                <a:solidFill>
                  <a:srgbClr val="2D2D2D"/>
                </a:solidFill>
              </a:rPr>
              <a:t>Addressing issues quickly</a:t>
            </a:r>
            <a:endParaRPr lang="en-US"/>
          </a:p>
          <a:p>
            <a:pPr marL="171450" indent="-171450">
              <a:buFont typeface="Arial"/>
              <a:buChar char="•"/>
            </a:pPr>
            <a:r>
              <a:rPr lang="en-US">
                <a:solidFill>
                  <a:srgbClr val="2D2D2D"/>
                </a:solidFill>
              </a:rPr>
              <a:t>Comparing products and services with competitors</a:t>
            </a:r>
            <a:endParaRPr lang="en-US"/>
          </a:p>
          <a:p>
            <a:pPr marL="171450" indent="-171450">
              <a:buFont typeface="Arial"/>
              <a:buChar char="•"/>
            </a:pPr>
            <a:r>
              <a:rPr lang="en-US">
                <a:solidFill>
                  <a:srgbClr val="2D2D2D"/>
                </a:solidFill>
              </a:rPr>
              <a:t>Becoming a thought leader in the industry</a:t>
            </a:r>
            <a:endParaRPr lang="en-US"/>
          </a:p>
          <a:p>
            <a:pPr marL="171450" indent="-171450">
              <a:buFont typeface="Arial"/>
              <a:buChar char="•"/>
            </a:pPr>
            <a:r>
              <a:rPr lang="en-US">
                <a:solidFill>
                  <a:srgbClr val="2D2D2D"/>
                </a:solidFill>
              </a:rPr>
              <a:t>Protecting customers' information</a:t>
            </a:r>
            <a:endParaRPr lang="en-US"/>
          </a:p>
          <a:p>
            <a:pPr marL="171450" indent="-171450">
              <a:buFont typeface="Arial"/>
              <a:buChar char="•"/>
            </a:pPr>
            <a:r>
              <a:rPr lang="en-US">
                <a:solidFill>
                  <a:srgbClr val="2D2D2D"/>
                </a:solidFill>
              </a:rPr>
              <a:t>Focusing on quality</a:t>
            </a:r>
            <a:endParaRPr lang="en-US"/>
          </a:p>
          <a:p>
            <a:pPr marL="171450" indent="-171450">
              <a:buFont typeface="Arial"/>
              <a:buChar char="•"/>
            </a:pPr>
            <a:r>
              <a:rPr lang="en-US" dirty="0">
                <a:solidFill>
                  <a:srgbClr val="2D2D2D"/>
                </a:solidFill>
              </a:rPr>
              <a:t>Taking a stance on social issues</a:t>
            </a:r>
            <a:endParaRPr lang="en-US" dirty="0"/>
          </a:p>
          <a:p>
            <a:endParaRPr lang="en-US" dirty="0">
              <a:solidFill>
                <a:srgbClr val="2D2D2D"/>
              </a:solidFill>
              <a:ea typeface="Calibri" panose="020F0502020204030204"/>
              <a:cs typeface="Calibri" panose="020F0502020204030204"/>
            </a:endParaRPr>
          </a:p>
          <a:p>
            <a:r>
              <a:rPr lang="en-US" b="1">
                <a:solidFill>
                  <a:srgbClr val="2D2D2D"/>
                </a:solidFill>
              </a:rPr>
              <a:t>Makes a good impression</a:t>
            </a:r>
            <a:endParaRPr lang="en-US"/>
          </a:p>
          <a:p>
            <a:r>
              <a:rPr lang="en-US" dirty="0">
                <a:solidFill>
                  <a:srgbClr val="2D2D2D"/>
                </a:solidFill>
              </a:rPr>
              <a:t>Making a good first impression is important, especially in business. Consumers will form an impression or brand image of your business based on factors such as messaging and values communicated through your website, </a:t>
            </a:r>
            <a:r>
              <a:rPr lang="en-US" u="sng" dirty="0">
                <a:solidFill>
                  <a:srgbClr val="004FCB"/>
                </a:solidFill>
                <a:hlinkClick r:id="rId4"/>
              </a:rPr>
              <a:t>customer service</a:t>
            </a:r>
            <a:r>
              <a:rPr lang="en-US" dirty="0">
                <a:solidFill>
                  <a:srgbClr val="2D2D2D"/>
                </a:solidFill>
              </a:rPr>
              <a:t>, social media posts and even your company logo. How consumers see your company, even on a superficial level, leaves an impression. You want all points of contact with potential customers to leave a positive impression.</a:t>
            </a:r>
            <a:endParaRPr lang="en-US" dirty="0"/>
          </a:p>
          <a:p>
            <a:endParaRPr lang="en-US" dirty="0">
              <a:solidFill>
                <a:srgbClr val="2D2D2D"/>
              </a:solidFill>
              <a:ea typeface="Calibri"/>
              <a:cs typeface="Calibri"/>
            </a:endParaRPr>
          </a:p>
          <a:p>
            <a:r>
              <a:rPr lang="en-US" b="1" dirty="0">
                <a:solidFill>
                  <a:srgbClr val="2D2D2D"/>
                </a:solidFill>
              </a:rPr>
              <a:t>Increases referrals</a:t>
            </a:r>
            <a:endParaRPr lang="en-US" dirty="0"/>
          </a:p>
          <a:p>
            <a:r>
              <a:rPr lang="en-US" dirty="0">
                <a:solidFill>
                  <a:srgbClr val="2D2D2D"/>
                </a:solidFill>
              </a:rPr>
              <a:t>When customers have a positive brand image of a company, they may be more likely to refer its services or products to others. </a:t>
            </a:r>
            <a:r>
              <a:rPr lang="en-US" u="sng" dirty="0">
                <a:solidFill>
                  <a:srgbClr val="004FCB"/>
                </a:solidFill>
                <a:hlinkClick r:id="rId5"/>
              </a:rPr>
              <a:t>Referrals</a:t>
            </a:r>
            <a:r>
              <a:rPr lang="en-US" dirty="0">
                <a:solidFill>
                  <a:srgbClr val="2D2D2D"/>
                </a:solidFill>
              </a:rPr>
              <a:t> are an important part of growing the brand's audience, and trusted friends and family can serve as a credible source of information for many people. Sometimes, a potential customer simply needs a positive mention from a trusted friend to decide to support a company.</a:t>
            </a:r>
            <a:endParaRPr lang="en-US" dirty="0"/>
          </a:p>
          <a:p>
            <a:endParaRPr lang="en-US" dirty="0">
              <a:solidFill>
                <a:srgbClr val="2D2D2D"/>
              </a:solidFill>
            </a:endParaRPr>
          </a:p>
          <a:p>
            <a:r>
              <a:rPr lang="en-US" b="1">
                <a:solidFill>
                  <a:srgbClr val="2D2D2D"/>
                </a:solidFill>
              </a:rPr>
              <a:t>Creates recognition</a:t>
            </a:r>
            <a:endParaRPr lang="en-US"/>
          </a:p>
          <a:p>
            <a:r>
              <a:rPr lang="en-US" dirty="0">
                <a:solidFill>
                  <a:srgbClr val="2D2D2D"/>
                </a:solidFill>
              </a:rPr>
              <a:t>A recognizable brand can attract new customers and establish itself as a key component of a specific industry. For example, if customers think of your brand as honest, supportive and innovative, those are the attributes they associate with each of your products or services. They might describe the brand as honest, supportive and innovative when discussing it with others or writing reviews. Their positive opinions about your company also make it easier to introduce new products under the same brand. The new items are more likely to have a good image since they're affiliated with your strong brand.</a:t>
            </a:r>
            <a:endParaRPr lang="en-US" dirty="0"/>
          </a:p>
          <a:p>
            <a:endParaRPr lang="en-US" dirty="0">
              <a:solidFill>
                <a:srgbClr val="2D2D2D"/>
              </a:solidFill>
              <a:ea typeface="Calibri"/>
              <a:cs typeface="Calibri"/>
            </a:endParaRPr>
          </a:p>
          <a:p>
            <a:r>
              <a:rPr lang="en-US" b="1">
                <a:solidFill>
                  <a:srgbClr val="2D2D2D"/>
                </a:solidFill>
              </a:rPr>
              <a:t>Establishes professionalism</a:t>
            </a:r>
            <a:endParaRPr lang="en-US"/>
          </a:p>
          <a:p>
            <a:r>
              <a:rPr lang="en-US">
                <a:solidFill>
                  <a:srgbClr val="2D2D2D"/>
                </a:solidFill>
              </a:rPr>
              <a:t>A brand's image can also help it appear professional and organized. If a brand's image is clean, consistent and organized, customers are more likely to believe the brand embodies professionalism. Along with credibility, professionalism may help customers trust the brand and create expectations for service and products. Those expectations, when met by the brand, can help increase customer confidence and potentially their loyalty to the company.</a:t>
            </a:r>
            <a:endParaRPr lang="en-US"/>
          </a:p>
          <a:p>
            <a:endParaRPr lang="en-US" dirty="0">
              <a:solidFill>
                <a:srgbClr val="2D2D2D"/>
              </a:solidFill>
              <a:ea typeface="Calibri"/>
              <a:cs typeface="Calibri"/>
            </a:endParaRPr>
          </a:p>
          <a:p>
            <a:endParaRPr lang="en-US" dirty="0">
              <a:solidFill>
                <a:srgbClr val="2D2D2D"/>
              </a:solidFill>
              <a:ea typeface="Calibri"/>
              <a:cs typeface="Calibri"/>
            </a:endParaRPr>
          </a:p>
        </p:txBody>
      </p:sp>
    </p:spTree>
    <p:extLst>
      <p:ext uri="{BB962C8B-B14F-4D97-AF65-F5344CB8AC3E}">
        <p14:creationId xmlns:p14="http://schemas.microsoft.com/office/powerpoint/2010/main" val="10693748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5A5AA75-38C3-4CD8-A0CC-2519A0D456E8}" type="slidenum">
              <a:rPr lang="en-GB" smtClean="0"/>
              <a:t>20</a:t>
            </a:fld>
            <a:endParaRPr lang="en-GB"/>
          </a:p>
        </p:txBody>
      </p:sp>
    </p:spTree>
    <p:extLst>
      <p:ext uri="{BB962C8B-B14F-4D97-AF65-F5344CB8AC3E}">
        <p14:creationId xmlns:p14="http://schemas.microsoft.com/office/powerpoint/2010/main" val="6227531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(Jobber and Ellis-Chadwick, 2019, p.254-255)</a:t>
            </a:r>
          </a:p>
          <a:p>
            <a:endParaRPr lang="en-US" dirty="0">
              <a:ea typeface="Calibri"/>
              <a:cs typeface="Calibri"/>
            </a:endParaRPr>
          </a:p>
          <a:p>
            <a:r>
              <a:rPr lang="en-US" dirty="0">
                <a:ea typeface="Calibri"/>
                <a:cs typeface="Calibri"/>
              </a:rPr>
              <a:t>Three brand name strategies can be identified: family, individual </a:t>
            </a:r>
            <a:r>
              <a:rPr lang="en-US" dirty="0" err="1">
                <a:ea typeface="Calibri"/>
                <a:cs typeface="Calibri"/>
              </a:rPr>
              <a:t>andcombination</a:t>
            </a:r>
          </a:p>
          <a:p>
            <a:endParaRPr lang="en-US" dirty="0">
              <a:ea typeface="Calibri"/>
              <a:cs typeface="Calibri"/>
            </a:endParaRPr>
          </a:p>
          <a:p>
            <a:r>
              <a:rPr lang="en-US" dirty="0">
                <a:ea typeface="Calibri"/>
                <a:cs typeface="Calibri"/>
              </a:rPr>
              <a:t>Corporate/family/Umbrella - is used for all products (e.g. Philips, Microsoft, Heinz) The goodwill attached to the family brand name benefits all brands and the use of the name in advertising helps promotion of all the brands carrying the family name. Risk can be if one brand receives </a:t>
            </a:r>
            <a:r>
              <a:rPr lang="en-US" dirty="0" err="1">
                <a:ea typeface="Calibri"/>
                <a:cs typeface="Calibri"/>
              </a:rPr>
              <a:t>unfavourable</a:t>
            </a:r>
            <a:r>
              <a:rPr lang="en-US" dirty="0">
                <a:ea typeface="Calibri"/>
                <a:cs typeface="Calibri"/>
              </a:rPr>
              <a:t> publicity the reputation of the whole range can be tarnished.</a:t>
            </a:r>
          </a:p>
          <a:p>
            <a:endParaRPr lang="en-US" dirty="0">
              <a:ea typeface="Calibri"/>
              <a:cs typeface="Calibri"/>
            </a:endParaRPr>
          </a:p>
          <a:p>
            <a:r>
              <a:rPr lang="en-US" dirty="0">
                <a:ea typeface="Calibri"/>
                <a:cs typeface="Calibri"/>
              </a:rPr>
              <a:t>Individual – does not identify a brand with a particular company </a:t>
            </a:r>
            <a:r>
              <a:rPr lang="en-US" dirty="0" err="1">
                <a:ea typeface="Calibri"/>
                <a:cs typeface="Calibri"/>
              </a:rPr>
              <a:t>eg</a:t>
            </a:r>
            <a:r>
              <a:rPr lang="en-US" dirty="0">
                <a:ea typeface="Calibri"/>
                <a:cs typeface="Calibri"/>
              </a:rPr>
              <a:t> Proctor &amp; Gamble does not use the company name on Ariel, Fairy Liquid, Pampers. Can be necessary when it is believed that each brand requires a separate and unrelated identity.  Toyota when it launched executive car Lexus. Other reasons can be when moving into a new market may harm the image of the new product line or when acquisitions happen e.g. when Coco-Cola acquired Innocent viewed as selling out to corporation and setting aside its ethical brand principals.</a:t>
            </a:r>
          </a:p>
          <a:p>
            <a:endParaRPr lang="en-US" dirty="0">
              <a:ea typeface="Calibri"/>
              <a:cs typeface="Calibri"/>
            </a:endParaRPr>
          </a:p>
          <a:p>
            <a:r>
              <a:rPr lang="en-US" dirty="0">
                <a:ea typeface="Calibri"/>
                <a:cs typeface="Calibri"/>
              </a:rPr>
              <a:t>Combination – combines family and individual to </a:t>
            </a:r>
            <a:r>
              <a:rPr lang="en-US" dirty="0" err="1">
                <a:ea typeface="Calibri"/>
                <a:cs typeface="Calibri"/>
              </a:rPr>
              <a:t>capitalise</a:t>
            </a:r>
            <a:r>
              <a:rPr lang="en-US" dirty="0">
                <a:ea typeface="Calibri"/>
                <a:cs typeface="Calibri"/>
              </a:rPr>
              <a:t> on reputation of the company while allowing the individual brands to be distinguished and identified – iPad, iPhone, Apple watch</a:t>
            </a:r>
          </a:p>
          <a:p>
            <a:endParaRPr lang="en-US" dirty="0">
              <a:ea typeface="Calibri"/>
              <a:cs typeface="Calibri"/>
            </a:endParaRPr>
          </a:p>
          <a:p>
            <a:r>
              <a:rPr lang="en-US" dirty="0">
                <a:ea typeface="Calibri"/>
                <a:cs typeface="Calibri"/>
              </a:rPr>
              <a:t>Own label – use slide</a:t>
            </a:r>
          </a:p>
        </p:txBody>
      </p:sp>
      <p:sp>
        <p:nvSpPr>
          <p:cNvPr id="4" name="Slide Number Placeholder 3"/>
          <p:cNvSpPr>
            <a:spLocks noGrp="1"/>
          </p:cNvSpPr>
          <p:nvPr>
            <p:ph type="sldNum" sz="quarter" idx="5"/>
          </p:nvPr>
        </p:nvSpPr>
        <p:spPr/>
        <p:txBody>
          <a:bodyPr/>
          <a:lstStyle/>
          <a:p>
            <a:fld id="{05A5AA75-38C3-4CD8-A0CC-2519A0D456E8}" type="slidenum">
              <a:rPr lang="en-GB" smtClean="0"/>
              <a:t>21</a:t>
            </a:fld>
            <a:endParaRPr lang="en-GB"/>
          </a:p>
        </p:txBody>
      </p:sp>
    </p:spTree>
    <p:extLst>
      <p:ext uri="{BB962C8B-B14F-4D97-AF65-F5344CB8AC3E}">
        <p14:creationId xmlns:p14="http://schemas.microsoft.com/office/powerpoint/2010/main" val="23690917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Brand tracking is the process of monitoring and </a:t>
            </a:r>
            <a:r>
              <a:rPr lang="en-US" err="1"/>
              <a:t>analysing</a:t>
            </a:r>
            <a:r>
              <a:rPr lang="en-US"/>
              <a:t> the performance of a brand over time. It involves gathering brand-related metrics such as brand awareness, brand perception, brand loyalty, and purchase intent. Once you have collected the data, you can determine the brand’s strengths and weaknesses, identify areas for improvement and track changes in brand equity and value over time.</a:t>
            </a:r>
          </a:p>
          <a:p>
            <a:endParaRPr lang="en-US" dirty="0"/>
          </a:p>
          <a:p>
            <a:r>
              <a:rPr lang="en-US" dirty="0"/>
              <a:t>You can gather brand metrics through various methods including social media listening, analysis of online reviews, qualitative interviews, focus groups, customer service feedback and website analytics. </a:t>
            </a:r>
            <a:endParaRPr lang="en-US" dirty="0">
              <a:ea typeface="Calibri"/>
              <a:cs typeface="Calibri"/>
            </a:endParaRPr>
          </a:p>
          <a:p>
            <a:endParaRPr lang="en-US" dirty="0">
              <a:ea typeface="Calibri"/>
              <a:cs typeface="Calibri"/>
            </a:endParaRPr>
          </a:p>
          <a:p>
            <a:r>
              <a:rPr lang="en-US" dirty="0"/>
              <a:t>Key benefits of brand tracking include the following:</a:t>
            </a:r>
            <a:endParaRPr lang="en-US" dirty="0">
              <a:ea typeface="Calibri" panose="020F0502020204030204"/>
              <a:cs typeface="Calibri" panose="020F0502020204030204"/>
            </a:endParaRPr>
          </a:p>
          <a:p>
            <a:endParaRPr lang="en-US" dirty="0"/>
          </a:p>
          <a:p>
            <a:r>
              <a:rPr lang="en-US" b="1"/>
              <a:t>Measuring brand equity</a:t>
            </a:r>
            <a:endParaRPr lang="en-US" b="1">
              <a:ea typeface="Calibri"/>
              <a:cs typeface="Calibri"/>
            </a:endParaRPr>
          </a:p>
          <a:p>
            <a:r>
              <a:rPr lang="en-US" dirty="0"/>
              <a:t>Are people aware of your brand? Is it top of mind, or do they need prompting before they recall it? With what do they associate your brand? How positive do they feel towards your brand? And how likely are they to buy your brand?  A brand tracker can answer all these fundamental questions.</a:t>
            </a:r>
            <a:endParaRPr lang="en-US" dirty="0">
              <a:ea typeface="Calibri"/>
              <a:cs typeface="Calibri"/>
            </a:endParaRPr>
          </a:p>
          <a:p>
            <a:endParaRPr lang="en-US" dirty="0"/>
          </a:p>
          <a:p>
            <a:r>
              <a:rPr lang="en-US" b="1"/>
              <a:t>Targeting customer segments</a:t>
            </a:r>
            <a:endParaRPr lang="en-US" b="1">
              <a:ea typeface="Calibri"/>
              <a:cs typeface="Calibri"/>
            </a:endParaRPr>
          </a:p>
          <a:p>
            <a:r>
              <a:rPr lang="en-US"/>
              <a:t>You can use your brand tracker to understand how the brand performs in different parts of your market, which will enable you to fine-tune your approach. If you have an existing customer segmentation you can use golden questions to tag respondents within your brand tracker survey. You can also use any of the demographic or classification questions within the tracker to explore performance in different parts of the market. For example, if you discover that younger people are less likely to be aware of your brand than older people, you can start to focus your communication strategy on media that attract younger audiences.</a:t>
            </a:r>
          </a:p>
          <a:p>
            <a:r>
              <a:rPr lang="en-US" dirty="0"/>
              <a:t>Improving communications effectiveness</a:t>
            </a:r>
            <a:endParaRPr lang="en-US" dirty="0">
              <a:ea typeface="Calibri"/>
              <a:cs typeface="Calibri"/>
            </a:endParaRPr>
          </a:p>
          <a:p>
            <a:r>
              <a:rPr lang="en-US" dirty="0"/>
              <a:t>Brand tracking research can also help you measure the effectiveness of advertising campaigns. This information can be used to </a:t>
            </a:r>
            <a:r>
              <a:rPr lang="en-US" dirty="0" err="1"/>
              <a:t>optimise</a:t>
            </a:r>
            <a:r>
              <a:rPr lang="en-US" dirty="0"/>
              <a:t> future advertising campaigns and </a:t>
            </a:r>
            <a:r>
              <a:rPr lang="en-US" dirty="0" err="1"/>
              <a:t>maximise</a:t>
            </a:r>
            <a:r>
              <a:rPr lang="en-US" dirty="0"/>
              <a:t> return on investment.</a:t>
            </a:r>
            <a:endParaRPr lang="en-US" dirty="0">
              <a:ea typeface="Calibri" panose="020F0502020204030204"/>
              <a:cs typeface="Calibri" panose="020F0502020204030204"/>
            </a:endParaRPr>
          </a:p>
          <a:p>
            <a:endParaRPr lang="en-US" dirty="0"/>
          </a:p>
          <a:p>
            <a:r>
              <a:rPr lang="en-US" b="1"/>
              <a:t>Comparing with competitors</a:t>
            </a:r>
            <a:endParaRPr lang="en-US" b="1">
              <a:ea typeface="Calibri"/>
              <a:cs typeface="Calibri"/>
            </a:endParaRPr>
          </a:p>
          <a:p>
            <a:r>
              <a:rPr lang="en-US" dirty="0"/>
              <a:t>Brand tracking research can help you understand your competitive positioning in the marketplace by comparing your performance directly with that of competitors. The insight gained can help you differentiate the brand and gain market share.</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5A5AA75-38C3-4CD8-A0CC-2519A0D456E8}" type="slidenum">
              <a:rPr lang="en-GB" smtClean="0"/>
              <a:t>21</a:t>
            </a:fld>
            <a:endParaRPr lang="en-GB"/>
          </a:p>
        </p:txBody>
      </p:sp>
    </p:spTree>
    <p:extLst>
      <p:ext uri="{BB962C8B-B14F-4D97-AF65-F5344CB8AC3E}">
        <p14:creationId xmlns:p14="http://schemas.microsoft.com/office/powerpoint/2010/main" val="15609199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solidFill>
                  <a:srgbClr val="181818"/>
                </a:solidFill>
              </a:rPr>
              <a:t>Increased revenue:</a:t>
            </a:r>
            <a:r>
              <a:rPr lang="en-US">
                <a:solidFill>
                  <a:srgbClr val="181818"/>
                </a:solidFill>
              </a:rPr>
              <a:t> A strong brand increases customer loyalty and attracts new customers.</a:t>
            </a:r>
            <a:endParaRPr lang="en-US"/>
          </a:p>
          <a:p>
            <a:pPr marL="285750" indent="-285750">
              <a:buFont typeface="Arial"/>
              <a:buChar char="•"/>
            </a:pPr>
            <a:r>
              <a:rPr lang="en-US" b="1">
                <a:solidFill>
                  <a:srgbClr val="181818"/>
                </a:solidFill>
              </a:rPr>
              <a:t>Increased brand awareness:</a:t>
            </a:r>
            <a:r>
              <a:rPr lang="en-US">
                <a:solidFill>
                  <a:srgbClr val="181818"/>
                </a:solidFill>
              </a:rPr>
              <a:t> A well-known brand is more likely to be chosen by consumers over an unknown brand.</a:t>
            </a:r>
            <a:endParaRPr lang="en-GB"/>
          </a:p>
          <a:p>
            <a:pPr marL="285750" indent="-285750">
              <a:buFont typeface="Arial"/>
              <a:buChar char="•"/>
            </a:pPr>
            <a:r>
              <a:rPr lang="en-US" b="1">
                <a:solidFill>
                  <a:srgbClr val="181818"/>
                </a:solidFill>
              </a:rPr>
              <a:t>Growth opportunity:</a:t>
            </a:r>
            <a:r>
              <a:rPr lang="en-US" dirty="0">
                <a:solidFill>
                  <a:srgbClr val="181818"/>
                </a:solidFill>
              </a:rPr>
              <a:t> </a:t>
            </a:r>
            <a:r>
              <a:rPr lang="en-US" dirty="0">
                <a:solidFill>
                  <a:srgbClr val="00703C"/>
                </a:solidFill>
                <a:hlinkClick r:id="rId3"/>
              </a:rPr>
              <a:t>A strong brand facilitates the introduction and success of its extensions to other markets and other products</a:t>
            </a:r>
            <a:r>
              <a:rPr lang="en-US">
                <a:solidFill>
                  <a:srgbClr val="181818"/>
                </a:solidFill>
              </a:rPr>
              <a:t>.</a:t>
            </a:r>
            <a:endParaRPr lang="en-GB"/>
          </a:p>
          <a:p>
            <a:pPr marL="285750" indent="-285750">
              <a:buFont typeface="Arial"/>
              <a:buChar char="•"/>
            </a:pPr>
            <a:r>
              <a:rPr lang="en-US" b="1">
                <a:solidFill>
                  <a:srgbClr val="181818"/>
                </a:solidFill>
              </a:rPr>
              <a:t>Higher prices:</a:t>
            </a:r>
            <a:r>
              <a:rPr lang="en-US">
                <a:solidFill>
                  <a:srgbClr val="181818"/>
                </a:solidFill>
              </a:rPr>
              <a:t> A strong brand decreases price sensitivity and can command a premium price over its competitors.</a:t>
            </a:r>
            <a:endParaRPr lang="en-GB"/>
          </a:p>
          <a:p>
            <a:pPr marL="285750" indent="-285750">
              <a:buFont typeface="Arial"/>
              <a:buChar char="•"/>
            </a:pPr>
            <a:r>
              <a:rPr lang="en-US" b="1">
                <a:solidFill>
                  <a:srgbClr val="181818"/>
                </a:solidFill>
              </a:rPr>
              <a:t>Increased market share:</a:t>
            </a:r>
            <a:r>
              <a:rPr lang="en-US">
                <a:solidFill>
                  <a:srgbClr val="181818"/>
                </a:solidFill>
              </a:rPr>
              <a:t> A strong brand can help a company to gain market share from its competitors.</a:t>
            </a:r>
            <a:endParaRPr lang="en-GB"/>
          </a:p>
          <a:p>
            <a:pPr marL="285750" indent="-285750">
              <a:buFont typeface="Arial"/>
              <a:buChar char="•"/>
            </a:pPr>
            <a:r>
              <a:rPr lang="en-US" b="1">
                <a:solidFill>
                  <a:srgbClr val="181818"/>
                </a:solidFill>
              </a:rPr>
              <a:t>Second chances:</a:t>
            </a:r>
            <a:r>
              <a:rPr lang="en-US">
                <a:solidFill>
                  <a:srgbClr val="181818"/>
                </a:solidFill>
              </a:rPr>
              <a:t> A strong brand enhances customers’ willingness to forgive mistakes made by a company.</a:t>
            </a:r>
            <a:endParaRPr lang="en-GB"/>
          </a:p>
          <a:p>
            <a:pPr marL="285750" indent="-285750">
              <a:buFont typeface="Arial"/>
              <a:buChar char="•"/>
            </a:pPr>
            <a:r>
              <a:rPr lang="en-US" b="1">
                <a:solidFill>
                  <a:srgbClr val="181818"/>
                </a:solidFill>
              </a:rPr>
              <a:t>Market protection:</a:t>
            </a:r>
            <a:r>
              <a:rPr lang="en-US">
                <a:solidFill>
                  <a:srgbClr val="181818"/>
                </a:solidFill>
              </a:rPr>
              <a:t> A strong brand serves as a barrier to entry to future competitors.</a:t>
            </a:r>
            <a:endParaRPr lang="en-GB"/>
          </a:p>
          <a:p>
            <a:pPr marL="285750" indent="-285750">
              <a:buFont typeface="Arial"/>
              <a:buChar char="•"/>
            </a:pPr>
            <a:r>
              <a:rPr lang="en-US" b="1">
                <a:solidFill>
                  <a:srgbClr val="181818"/>
                </a:solidFill>
              </a:rPr>
              <a:t>Increased stock price and shareholder value: </a:t>
            </a:r>
            <a:r>
              <a:rPr lang="en-US">
                <a:solidFill>
                  <a:srgbClr val="181818"/>
                </a:solidFill>
              </a:rPr>
              <a:t>Strong brands have been proven to outperform their weaker counterparts in the S&amp;P 500 as positive perception influences the price of their stock.</a:t>
            </a:r>
            <a:endParaRPr lang="en-GB"/>
          </a:p>
          <a:p>
            <a:pPr marL="285750" indent="-285750">
              <a:buFont typeface="Arial"/>
              <a:buChar char="•"/>
            </a:pPr>
            <a:r>
              <a:rPr lang="en-US" b="1">
                <a:solidFill>
                  <a:srgbClr val="181818"/>
                </a:solidFill>
              </a:rPr>
              <a:t>Increased clarity of vision</a:t>
            </a:r>
            <a:r>
              <a:rPr lang="en-US">
                <a:solidFill>
                  <a:srgbClr val="181818"/>
                </a:solidFill>
              </a:rPr>
              <a:t>: A strong brand creates and increased ability to mobilize an organization’s people and focus its activities.</a:t>
            </a:r>
            <a:endParaRPr lang="en-GB"/>
          </a:p>
          <a:p>
            <a:pPr marL="285750" indent="-285750">
              <a:buFont typeface="Arial"/>
              <a:buChar char="•"/>
            </a:pPr>
            <a:r>
              <a:rPr lang="en-US" b="1">
                <a:solidFill>
                  <a:srgbClr val="181818"/>
                </a:solidFill>
              </a:rPr>
              <a:t>Maximized human capital:</a:t>
            </a:r>
            <a:r>
              <a:rPr lang="en-US">
                <a:solidFill>
                  <a:srgbClr val="181818"/>
                </a:solidFill>
              </a:rPr>
              <a:t> Strong brands can help strengthen an organization’s ability to recruit and retain talented people who will ultimately determine the company’s success in the marketplace.</a:t>
            </a:r>
            <a:endParaRPr lang="en-GB"/>
          </a:p>
          <a:p>
            <a:pPr marL="285750" indent="-285750">
              <a:buFont typeface="Arial"/>
              <a:buChar char="•"/>
            </a:pPr>
            <a:r>
              <a:rPr lang="en-US" b="1">
                <a:solidFill>
                  <a:srgbClr val="181818"/>
                </a:solidFill>
              </a:rPr>
              <a:t>Extended duration of cash flow:</a:t>
            </a:r>
            <a:r>
              <a:rPr lang="en-US">
                <a:solidFill>
                  <a:srgbClr val="181818"/>
                </a:solidFill>
              </a:rPr>
              <a:t> strong brands last longer than weak ones, therefore a strong brand will generate profits for a longer period of time than a weak brand.</a:t>
            </a:r>
            <a:endParaRPr lang="en-GB"/>
          </a:p>
          <a:p>
            <a:pPr marL="285750" indent="-285750">
              <a:buFont typeface="Arial"/>
              <a:buChar char="•"/>
            </a:pPr>
            <a:r>
              <a:rPr lang="en-US" b="1">
                <a:solidFill>
                  <a:srgbClr val="181818"/>
                </a:solidFill>
              </a:rPr>
              <a:t>Extended lifespan:</a:t>
            </a:r>
            <a:r>
              <a:rPr lang="en-US">
                <a:solidFill>
                  <a:srgbClr val="181818"/>
                </a:solidFill>
              </a:rPr>
              <a:t> A strong, well-positioned brand extends the life of your organization indefinitely by providing independence from a particular product category, increasing flexibility for future growth (through extension), and therefore, increasing the ability to expand into new product and service categories and alter the product and service mix to keep up with marketplace demands. Without a strong brand, your organization’s life span will be tied to the life span of the products it manufactures or the services it provides.</a:t>
            </a:r>
            <a:endParaRPr lang="en-GB"/>
          </a:p>
          <a:p>
            <a:pPr marL="285750" indent="-285750">
              <a:buFont typeface="Arial"/>
              <a:buChar char="•"/>
            </a:pPr>
            <a:r>
              <a:rPr lang="en-US" b="1">
                <a:solidFill>
                  <a:srgbClr val="181818"/>
                </a:solidFill>
              </a:rPr>
              <a:t>Strong alliances:</a:t>
            </a:r>
            <a:r>
              <a:rPr lang="en-US">
                <a:solidFill>
                  <a:srgbClr val="181818"/>
                </a:solidFill>
              </a:rPr>
              <a:t> A strong brand facilitates alliances with desirable and powerful external partners.</a:t>
            </a:r>
            <a:endParaRPr lang="en-GB"/>
          </a:p>
          <a:p>
            <a:pPr marL="285750" indent="-285750">
              <a:buFont typeface="Arial"/>
              <a:buChar char="•"/>
            </a:pPr>
            <a:r>
              <a:rPr lang="en-US" b="1">
                <a:solidFill>
                  <a:srgbClr val="181818"/>
                </a:solidFill>
              </a:rPr>
              <a:t>Cost efficiencies:</a:t>
            </a:r>
            <a:r>
              <a:rPr lang="en-US">
                <a:solidFill>
                  <a:srgbClr val="181818"/>
                </a:solidFill>
              </a:rPr>
              <a:t> A strong brand is in demand, which allows the company to take advantage of economies of scale as well as reduce cost of capital by facilitating access to financial markets with more favorable conditions (lower perceived risk)</a:t>
            </a:r>
            <a:endParaRPr lang="en-GB"/>
          </a:p>
          <a:p>
            <a:r>
              <a:rPr lang="en-US" dirty="0">
                <a:hlinkClick r:id="rId4"/>
              </a:rPr>
              <a:t>14 Benefits Of Building Strong Brands - Branding Strategy Insider</a:t>
            </a:r>
            <a:endParaRPr lang="en-US"/>
          </a:p>
        </p:txBody>
      </p:sp>
      <p:sp>
        <p:nvSpPr>
          <p:cNvPr id="4" name="Slide Number Placeholder 3"/>
          <p:cNvSpPr>
            <a:spLocks noGrp="1"/>
          </p:cNvSpPr>
          <p:nvPr>
            <p:ph type="sldNum" sz="quarter" idx="5"/>
          </p:nvPr>
        </p:nvSpPr>
        <p:spPr/>
        <p:txBody>
          <a:bodyPr/>
          <a:lstStyle/>
          <a:p>
            <a:fld id="{05A5AA75-38C3-4CD8-A0CC-2519A0D456E8}" type="slidenum">
              <a:rPr lang="en-GB" smtClean="0"/>
              <a:t>22</a:t>
            </a:fld>
            <a:endParaRPr lang="en-GB"/>
          </a:p>
        </p:txBody>
      </p:sp>
    </p:spTree>
    <p:extLst>
      <p:ext uri="{BB962C8B-B14F-4D97-AF65-F5344CB8AC3E}">
        <p14:creationId xmlns:p14="http://schemas.microsoft.com/office/powerpoint/2010/main" val="29060564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FD74A42-81E2-4C2E-966C-7F1E1F41E18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9B9C99D-3C4E-4759-B5A3-89EB0C6C7852}" type="slidenum">
              <a:rPr lang="en-US" altLang="en-US">
                <a:latin typeface="Arial" panose="020B0604020202020204" pitchFamily="34" charset="0"/>
              </a:rPr>
              <a:pPr>
                <a:spcBef>
                  <a:spcPct val="0"/>
                </a:spcBef>
              </a:pPr>
              <a:t>20</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0A12E027-72CC-4801-BDDE-D0EBC06A737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DF305759-AAA2-4984-B787-206A292D18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b="1" dirty="0">
                <a:ea typeface="Calibri"/>
                <a:cs typeface="Calibri"/>
              </a:rPr>
              <a:t>Adaptation:</a:t>
            </a:r>
          </a:p>
          <a:p>
            <a:endParaRPr lang="en-US" dirty="0">
              <a:ea typeface="Calibri"/>
              <a:cs typeface="Calibri"/>
            </a:endParaRPr>
          </a:p>
          <a:p>
            <a:r>
              <a:rPr lang="en-US" dirty="0"/>
              <a:t>Brand adaptation in marketing is a strategic approach that involves the reuse and minor changes in visual, typographical, or messaging elements of a brand to cater to specific markets or consumer preferences. This adaptation is crucial for maintaining relevance and resonating with diverse audiences while preserving a coherent brand identity. Effective brand adaptation can enhance customer loyalty and ensure that a brand remains relevant in different cultural contexts. It allows companies to leverage local insights and trends to create marketing strategies that resonate with specific cultural groups, ensuring long-term success. </a:t>
            </a:r>
          </a:p>
          <a:p>
            <a:endParaRPr lang="en-US" b="1" dirty="0">
              <a:ea typeface="Calibri"/>
              <a:cs typeface="Calibri"/>
            </a:endParaRPr>
          </a:p>
          <a:p>
            <a:pPr marL="171450" indent="-171450">
              <a:buFont typeface="Arial"/>
              <a:buChar char="•"/>
            </a:pPr>
            <a:r>
              <a:rPr lang="en-US"/>
              <a:t>Brand adaptability helps companies respond to shifts in consumer preferences and market dynamics, making it essential for long-term success.</a:t>
            </a:r>
          </a:p>
          <a:p>
            <a:pPr marL="171450" indent="-171450">
              <a:buFont typeface="Arial"/>
              <a:buChar char="•"/>
            </a:pPr>
            <a:r>
              <a:rPr lang="en-US"/>
              <a:t>An adaptable brand can leverage local insights and trends to create marketing strategies that resonate with specific cultural groups.</a:t>
            </a:r>
          </a:p>
          <a:p>
            <a:pPr marL="171450" indent="-171450">
              <a:buFont typeface="Arial"/>
              <a:buChar char="•"/>
            </a:pPr>
            <a:r>
              <a:rPr lang="en-US"/>
              <a:t>Successful global brands often display a balance between maintaining their core identity and adapting their messaging for local markets.</a:t>
            </a:r>
          </a:p>
          <a:p>
            <a:pPr marL="171450" indent="-171450">
              <a:buFont typeface="Arial"/>
              <a:buChar char="•"/>
            </a:pPr>
            <a:r>
              <a:rPr lang="en-US"/>
              <a:t>Brands that fail to adapt risk losing relevance and market share as they may not meet the evolving needs of consumers.</a:t>
            </a:r>
          </a:p>
          <a:p>
            <a:pPr marL="171450" indent="-171450">
              <a:buFont typeface="Arial"/>
              <a:buChar char="•"/>
            </a:pPr>
            <a:r>
              <a:rPr lang="en-US" dirty="0"/>
              <a:t>Digital tools and data analytics are key enablers of brand adaptability, allowing brands to gather insights and make real-time adjustments.</a:t>
            </a:r>
            <a:endParaRPr lang="en-US" dirty="0">
              <a:ea typeface="Calibri"/>
              <a:cs typeface="Calibri"/>
            </a:endParaRPr>
          </a:p>
          <a:p>
            <a:pPr marL="171450" indent="-171450">
              <a:buFont typeface="Arial"/>
              <a:buChar char="•"/>
            </a:pPr>
            <a:endParaRPr lang="en-US" dirty="0">
              <a:ea typeface="Calibri"/>
              <a:cs typeface="Calibri"/>
            </a:endParaRPr>
          </a:p>
          <a:p>
            <a:r>
              <a:rPr lang="en-US" dirty="0">
                <a:hlinkClick r:id="rId3"/>
              </a:rPr>
              <a:t>Brand adaptability - (Intro to Marketing) - Vocab, Definition, Explanations | Fiveable</a:t>
            </a:r>
            <a:endParaRPr lang="en-US"/>
          </a:p>
          <a:p>
            <a:endParaRPr lang="en-US" dirty="0">
              <a:ea typeface="Calibri"/>
              <a:cs typeface="Calibri"/>
            </a:endParaRPr>
          </a:p>
          <a:p>
            <a:r>
              <a:rPr lang="en-US" b="1">
                <a:solidFill>
                  <a:srgbClr val="1E1E1E"/>
                </a:solidFill>
              </a:rPr>
              <a:t>The Importance of Adaptive Branding</a:t>
            </a:r>
            <a:endParaRPr lang="en-US"/>
          </a:p>
          <a:p>
            <a:r>
              <a:rPr lang="en-US" b="1">
                <a:solidFill>
                  <a:srgbClr val="1E1E1E"/>
                </a:solidFill>
              </a:rPr>
              <a:t>1. Relevance and Resonance:</a:t>
            </a:r>
            <a:endParaRPr lang="en-US"/>
          </a:p>
          <a:p>
            <a:r>
              <a:rPr lang="en-US" dirty="0">
                <a:solidFill>
                  <a:srgbClr val="1E1E1E"/>
                </a:solidFill>
              </a:rPr>
              <a:t>Adaptive brands stay relevant by continuously leveraging current trends and consumer preferences, ensuring their messaging resonates with their audience.</a:t>
            </a:r>
            <a:endParaRPr lang="en-US" dirty="0"/>
          </a:p>
          <a:p>
            <a:endParaRPr lang="en-US" dirty="0">
              <a:solidFill>
                <a:srgbClr val="1E1E1E"/>
              </a:solidFill>
            </a:endParaRPr>
          </a:p>
          <a:p>
            <a:r>
              <a:rPr lang="en-US" b="1">
                <a:solidFill>
                  <a:srgbClr val="1E1E1E"/>
                </a:solidFill>
              </a:rPr>
              <a:t>2. Continued Growth:</a:t>
            </a:r>
            <a:endParaRPr lang="en-US"/>
          </a:p>
          <a:p>
            <a:r>
              <a:rPr lang="en-US" dirty="0">
                <a:solidFill>
                  <a:srgbClr val="1E1E1E"/>
                </a:solidFill>
              </a:rPr>
              <a:t>Brands that adapt effectively have the potential for continued growth, as they are better positioned to seize new opportunities and explore emerging markets.</a:t>
            </a:r>
            <a:endParaRPr lang="en-US" dirty="0"/>
          </a:p>
          <a:p>
            <a:endParaRPr lang="en-US" dirty="0">
              <a:solidFill>
                <a:srgbClr val="1E1E1E"/>
              </a:solidFill>
            </a:endParaRPr>
          </a:p>
          <a:p>
            <a:r>
              <a:rPr lang="en-US" b="1">
                <a:solidFill>
                  <a:srgbClr val="1E1E1E"/>
                </a:solidFill>
              </a:rPr>
              <a:t>3. Building Resilience:</a:t>
            </a:r>
            <a:endParaRPr lang="en-US"/>
          </a:p>
          <a:p>
            <a:r>
              <a:rPr lang="en-US" dirty="0">
                <a:solidFill>
                  <a:srgbClr val="1E1E1E"/>
                </a:solidFill>
              </a:rPr>
              <a:t>Adaptive branding creates resilience in the face of challenges. Brands that can pivot and adjust are better equipped to navigate uncertainties and market disruptions.</a:t>
            </a:r>
            <a:endParaRPr lang="en-US" dirty="0"/>
          </a:p>
          <a:p>
            <a:endParaRPr lang="en-US" dirty="0">
              <a:solidFill>
                <a:srgbClr val="1E1E1E"/>
              </a:solidFill>
            </a:endParaRPr>
          </a:p>
          <a:p>
            <a:r>
              <a:rPr lang="en-US" b="1">
                <a:solidFill>
                  <a:srgbClr val="1E1E1E"/>
                </a:solidFill>
              </a:rPr>
              <a:t>4. Enhancing Competitiveness:</a:t>
            </a:r>
            <a:endParaRPr lang="en-US"/>
          </a:p>
          <a:p>
            <a:r>
              <a:rPr lang="en-US" dirty="0">
                <a:solidFill>
                  <a:srgbClr val="1E1E1E"/>
                </a:solidFill>
              </a:rPr>
              <a:t>Brands that adapt stay ahead of the competition by being responsive to changing consumer behaviors and market demands.</a:t>
            </a:r>
            <a:endParaRPr lang="en-US" dirty="0"/>
          </a:p>
          <a:p>
            <a:endParaRPr lang="en-US" dirty="0">
              <a:solidFill>
                <a:srgbClr val="1E1E1E"/>
              </a:solidFill>
            </a:endParaRPr>
          </a:p>
          <a:p>
            <a:r>
              <a:rPr lang="en-US" b="1">
                <a:solidFill>
                  <a:srgbClr val="1E1E1E"/>
                </a:solidFill>
              </a:rPr>
              <a:t>Strategies for Adaptive Branding</a:t>
            </a:r>
            <a:endParaRPr lang="en-US"/>
          </a:p>
          <a:p>
            <a:r>
              <a:rPr lang="en-US" b="1">
                <a:solidFill>
                  <a:srgbClr val="1E1E1E"/>
                </a:solidFill>
              </a:rPr>
              <a:t>1. Embrace Change:</a:t>
            </a:r>
            <a:endParaRPr lang="en-US"/>
          </a:p>
          <a:p>
            <a:r>
              <a:rPr lang="en-US">
                <a:solidFill>
                  <a:srgbClr val="1E1E1E"/>
                </a:solidFill>
              </a:rPr>
              <a:t>Be open to change and constantly monitor market shifts, technological advancements, and consumer behaviors. Adapt your strategies accordingly to remain relevant.</a:t>
            </a:r>
            <a:endParaRPr lang="en-US"/>
          </a:p>
          <a:p>
            <a:r>
              <a:rPr lang="en-US" b="1">
                <a:solidFill>
                  <a:srgbClr val="1E1E1E"/>
                </a:solidFill>
              </a:rPr>
              <a:t>2. Customer-Centric Approach:</a:t>
            </a:r>
            <a:endParaRPr lang="en-US"/>
          </a:p>
          <a:p>
            <a:r>
              <a:rPr lang="en-US">
                <a:solidFill>
                  <a:srgbClr val="1E1E1E"/>
                </a:solidFill>
              </a:rPr>
              <a:t>Place customers at the center of your strategy. Continuously gather feedback, conduct market research, and analyze consumer behavior to tailor your brand’s offerings and messaging.</a:t>
            </a:r>
            <a:endParaRPr lang="en-US"/>
          </a:p>
          <a:p>
            <a:r>
              <a:rPr lang="en-US" b="1">
                <a:solidFill>
                  <a:srgbClr val="1E1E1E"/>
                </a:solidFill>
              </a:rPr>
              <a:t>3. Flexibility in Messaging:</a:t>
            </a:r>
            <a:endParaRPr lang="en-US"/>
          </a:p>
          <a:p>
            <a:r>
              <a:rPr lang="en-US">
                <a:solidFill>
                  <a:srgbClr val="1E1E1E"/>
                </a:solidFill>
              </a:rPr>
              <a:t>Maintain consistency in core brand values while being flexible in your messaging. Adapt the tone, content, and channels of communication to suit the preferences of your audience.</a:t>
            </a:r>
            <a:endParaRPr lang="en-US"/>
          </a:p>
          <a:p>
            <a:r>
              <a:rPr lang="en-US" b="1">
                <a:solidFill>
                  <a:srgbClr val="1E1E1E"/>
                </a:solidFill>
              </a:rPr>
              <a:t>4. Innovation and Experimentation:</a:t>
            </a:r>
            <a:endParaRPr lang="en-US"/>
          </a:p>
          <a:p>
            <a:r>
              <a:rPr lang="en-US">
                <a:solidFill>
                  <a:srgbClr val="1E1E1E"/>
                </a:solidFill>
              </a:rPr>
              <a:t>Encourage innovation and experimentation within your brand. Embrace new technologies, explore creative marketing approaches, and be willing to take calculated risks.</a:t>
            </a:r>
            <a:endParaRPr lang="en-US"/>
          </a:p>
          <a:p>
            <a:endParaRPr lang="en-US" dirty="0">
              <a:ea typeface="Calibri"/>
              <a:cs typeface="Calibri"/>
            </a:endParaRPr>
          </a:p>
          <a:p>
            <a:r>
              <a:rPr lang="en-US" b="1">
                <a:solidFill>
                  <a:srgbClr val="1E1E1E"/>
                </a:solidFill>
              </a:rPr>
              <a:t>Successful Examples of Adaptive Branding</a:t>
            </a:r>
            <a:endParaRPr lang="en-US"/>
          </a:p>
          <a:p>
            <a:r>
              <a:rPr lang="en-US" b="1">
                <a:solidFill>
                  <a:srgbClr val="1E1E1E"/>
                </a:solidFill>
              </a:rPr>
              <a:t>Netflix:</a:t>
            </a:r>
            <a:endParaRPr lang="en-US"/>
          </a:p>
          <a:p>
            <a:r>
              <a:rPr lang="en-US">
                <a:solidFill>
                  <a:srgbClr val="1E1E1E"/>
                </a:solidFill>
              </a:rPr>
              <a:t>Netflix began as a DVD rental service and adapted by recognizing the shift to online streaming. They evolved their business model to focus on streaming, creating original content, and adapting their offerings to changing consumer behaviors.</a:t>
            </a:r>
            <a:endParaRPr lang="en-US"/>
          </a:p>
          <a:p>
            <a:r>
              <a:rPr lang="en-US" b="1">
                <a:solidFill>
                  <a:srgbClr val="1E1E1E"/>
                </a:solidFill>
              </a:rPr>
              <a:t>Amazon:</a:t>
            </a:r>
            <a:endParaRPr lang="en-US"/>
          </a:p>
          <a:p>
            <a:r>
              <a:rPr lang="en-US">
                <a:solidFill>
                  <a:srgbClr val="1E1E1E"/>
                </a:solidFill>
              </a:rPr>
              <a:t>Amazon started as an online bookstore and expanded its offerings to become a vast marketplace. They continually adapt by integrating new technologies like AI, diversifying their services, and meeting changing customer expectations.</a:t>
            </a:r>
            <a:endParaRPr lang="en-US"/>
          </a:p>
          <a:p>
            <a:endParaRPr lang="en-US" dirty="0">
              <a:ea typeface="Calibri"/>
              <a:cs typeface="Calibri"/>
            </a:endParaRPr>
          </a:p>
          <a:p>
            <a:r>
              <a:rPr lang="en-US" dirty="0">
                <a:hlinkClick r:id="rId4"/>
              </a:rPr>
              <a:t>Adaptive Branding: Strategies for Staying Relevant in Changing Times | BrandBossHQ</a:t>
            </a:r>
            <a:endParaRPr lang="en-US"/>
          </a:p>
          <a:p>
            <a:endParaRPr lang="en-US" dirty="0">
              <a:ea typeface="Calibri"/>
              <a:cs typeface="Calibri"/>
            </a:endParaRPr>
          </a:p>
          <a:p>
            <a:r>
              <a:rPr lang="en-US" b="1" dirty="0">
                <a:ea typeface="Calibri"/>
                <a:cs typeface="Calibri"/>
              </a:rPr>
              <a:t>Evolution:</a:t>
            </a:r>
          </a:p>
          <a:p>
            <a:endParaRPr lang="en-US" dirty="0"/>
          </a:p>
          <a:p>
            <a:r>
              <a:rPr lang="en-US" dirty="0"/>
              <a:t>In today's fast-paced world, brands must continually evolve to keep up with changing customer needs. Consumer preferences shift with advancements in technology, cultural trends, and economic challenges, making it essential for businesses to understand and respond to these changes</a:t>
            </a:r>
            <a:endParaRPr lang="en-US" dirty="0">
              <a:ea typeface="Calibri"/>
              <a:cs typeface="Calibri"/>
            </a:endParaRPr>
          </a:p>
          <a:p>
            <a:endParaRPr lang="en-US" dirty="0">
              <a:ea typeface="Calibri"/>
              <a:cs typeface="Calibri"/>
            </a:endParaRPr>
          </a:p>
          <a:p>
            <a:r>
              <a:rPr lang="en-US" dirty="0"/>
              <a:t>Brand evolution is the process through which a company adapts its products, services, and marketing strategies to respond to changing customer needs and market conditions. This can involve rebranding, product innovation, customer engagement strategies, and more. </a:t>
            </a:r>
            <a:endParaRPr lang="en-US" dirty="0">
              <a:ea typeface="Calibri" panose="020F0502020204030204"/>
              <a:cs typeface="Calibri" panose="020F0502020204030204"/>
            </a:endParaRPr>
          </a:p>
          <a:p>
            <a:br>
              <a:rPr lang="en-US" dirty="0">
                <a:cs typeface="+mn-lt"/>
              </a:rPr>
            </a:br>
            <a:r>
              <a:rPr lang="en-US" dirty="0"/>
              <a:t>A timeless example of brand evolution can be seen with Apple. Originally known for its computers, Apple now dominates the smartphone market with the iPhone, having identified and adapted to its customers' growing desire for mobile technology. The company continually updates its software and hardware to meet customer demands for new features.</a:t>
            </a:r>
            <a:endParaRPr lang="en-US" dirty="0">
              <a:ea typeface="Calibri"/>
              <a:cs typeface="Calibri"/>
            </a:endParaRPr>
          </a:p>
          <a:p>
            <a:endParaRPr lang="en-US" dirty="0">
              <a:ea typeface="Calibri"/>
              <a:cs typeface="Calibri"/>
            </a:endParaRPr>
          </a:p>
          <a:p>
            <a:r>
              <a:rPr lang="en-US" dirty="0"/>
              <a:t>Strategies for Effective Brand Evolution</a:t>
            </a:r>
            <a:endParaRPr lang="en-US" dirty="0">
              <a:ea typeface="Calibri" panose="020F0502020204030204"/>
              <a:cs typeface="Calibri" panose="020F0502020204030204"/>
            </a:endParaRPr>
          </a:p>
          <a:p>
            <a:br>
              <a:rPr lang="en-US" dirty="0"/>
            </a:br>
            <a:endParaRPr lang="en-US" dirty="0"/>
          </a:p>
          <a:p>
            <a:pPr marL="171450" indent="-171450">
              <a:buFont typeface="Arial"/>
              <a:buChar char="•"/>
            </a:pPr>
            <a:r>
              <a:rPr lang="en-US" b="1" dirty="0"/>
              <a:t>Listening to Your Customers</a:t>
            </a:r>
            <a:r>
              <a:rPr lang="en-US" dirty="0"/>
              <a:t> </a:t>
            </a:r>
            <a:endParaRPr lang="en-US" dirty="0">
              <a:ea typeface="Calibri"/>
              <a:cs typeface="Calibri"/>
            </a:endParaRPr>
          </a:p>
          <a:p>
            <a:r>
              <a:rPr lang="en-US" dirty="0"/>
              <a:t> Use surveys, social media, and customer feedback platforms to gauge opinions on your products or services. </a:t>
            </a:r>
            <a:br>
              <a:rPr lang="en-US" dirty="0">
                <a:cs typeface="+mn-lt"/>
              </a:rPr>
            </a:br>
            <a:endParaRPr lang="en-US">
              <a:ea typeface="Calibri"/>
              <a:cs typeface="Calibri"/>
            </a:endParaRPr>
          </a:p>
          <a:p>
            <a:pPr marL="171450" indent="-171450">
              <a:buFont typeface="Arial"/>
              <a:buChar char="•"/>
            </a:pPr>
            <a:r>
              <a:rPr lang="en-US" b="1" dirty="0"/>
              <a:t>Data-Driven Decision Making</a:t>
            </a:r>
            <a:r>
              <a:rPr lang="en-US" dirty="0"/>
              <a:t> </a:t>
            </a:r>
            <a:endParaRPr lang="en-US" dirty="0">
              <a:ea typeface="Calibri"/>
              <a:cs typeface="Calibri"/>
            </a:endParaRPr>
          </a:p>
          <a:p>
            <a:r>
              <a:rPr lang="en-US" dirty="0" err="1"/>
              <a:t>Analysing</a:t>
            </a:r>
            <a:r>
              <a:rPr lang="en-US" dirty="0"/>
              <a:t> customer data can provide valuable insights for brands. Companies should harness analytics to identify trends, monitor purchasing behaviors, and forecast future needs.</a:t>
            </a:r>
            <a:br>
              <a:rPr lang="en-US" dirty="0">
                <a:cs typeface="+mn-lt"/>
              </a:rPr>
            </a:br>
            <a:endParaRPr lang="en-US">
              <a:ea typeface="Calibri"/>
              <a:cs typeface="Calibri"/>
            </a:endParaRPr>
          </a:p>
          <a:p>
            <a:pPr marL="171450" indent="-171450">
              <a:buFont typeface="Arial"/>
              <a:buChar char="•"/>
            </a:pPr>
            <a:r>
              <a:rPr lang="en-US" b="1" dirty="0"/>
              <a:t>Staying Ahead of Market Trends</a:t>
            </a:r>
            <a:r>
              <a:rPr lang="en-US" dirty="0"/>
              <a:t> </a:t>
            </a:r>
            <a:endParaRPr lang="en-US" dirty="0">
              <a:ea typeface="Calibri"/>
              <a:cs typeface="Calibri"/>
            </a:endParaRPr>
          </a:p>
          <a:p>
            <a:r>
              <a:rPr lang="en-US" dirty="0"/>
              <a:t>Successful brands are often trendsetters rather than followers. By keeping an eye on emerging technologies and market trends, companies can pivot before their competitors. </a:t>
            </a:r>
          </a:p>
          <a:p>
            <a:endParaRPr lang="en-US" dirty="0">
              <a:ea typeface="Calibri"/>
              <a:cs typeface="Calibri"/>
            </a:endParaRPr>
          </a:p>
          <a:p>
            <a:r>
              <a:rPr lang="en-US" b="1" dirty="0"/>
              <a:t>The Role of Technology in Brand Evolution</a:t>
            </a:r>
            <a:endParaRPr lang="en-US" b="1" dirty="0">
              <a:ea typeface="Calibri"/>
              <a:cs typeface="Calibri"/>
            </a:endParaRPr>
          </a:p>
          <a:p>
            <a:br>
              <a:rPr lang="en-US" dirty="0">
                <a:cs typeface="+mn-lt"/>
              </a:rPr>
            </a:br>
            <a:r>
              <a:rPr lang="en-US" dirty="0"/>
              <a:t>Technology is a powerful driver of brand evolution. Advancements like artificial intelligence, machine learning, and social media have transformed how brands communicate with customers and deliver products.</a:t>
            </a:r>
            <a:endParaRPr lang="en-US" dirty="0">
              <a:ea typeface="Calibri" panose="020F0502020204030204"/>
              <a:cs typeface="Calibri" panose="020F0502020204030204"/>
            </a:endParaRPr>
          </a:p>
          <a:p>
            <a:br>
              <a:rPr lang="en-US" dirty="0">
                <a:cs typeface="+mn-lt"/>
              </a:rPr>
            </a:br>
            <a:r>
              <a:rPr lang="en-US" b="1" dirty="0"/>
              <a:t>Digital Transformation</a:t>
            </a:r>
            <a:endParaRPr lang="en-US" b="1" dirty="0">
              <a:ea typeface="Calibri" panose="020F0502020204030204"/>
              <a:cs typeface="Calibri" panose="020F0502020204030204"/>
            </a:endParaRPr>
          </a:p>
          <a:p>
            <a:r>
              <a:rPr lang="en-US" dirty="0"/>
              <a:t>Brands today must leverage digital platforms to engage their audience effectively. For instance, companies like Domino's have embraced digital ordering systems and mobile apps to streamline their service. The convenience of ordering via smartphone has expanded their customer base significantly.</a:t>
            </a:r>
            <a:endParaRPr lang="en-US" dirty="0">
              <a:ea typeface="Calibri"/>
              <a:cs typeface="Calibri"/>
            </a:endParaRPr>
          </a:p>
          <a:p>
            <a:br>
              <a:rPr lang="en-US" dirty="0">
                <a:cs typeface="+mn-lt"/>
              </a:rPr>
            </a:br>
            <a:r>
              <a:rPr lang="en-US" b="1" dirty="0"/>
              <a:t>Social Media Engagement</a:t>
            </a:r>
            <a:endParaRPr lang="en-US" b="1" dirty="0">
              <a:ea typeface="Calibri" panose="020F0502020204030204"/>
              <a:cs typeface="Calibri" panose="020F0502020204030204"/>
            </a:endParaRPr>
          </a:p>
          <a:p>
            <a:r>
              <a:rPr lang="en-US" dirty="0"/>
              <a:t>Social media plays a crucial role in helping brands connect with customers. Establishing a strong presence on platforms like Instagram and Twitter allows brands to interact directly with their audience. </a:t>
            </a:r>
          </a:p>
          <a:p>
            <a:endParaRPr lang="en-US" b="1" dirty="0">
              <a:ea typeface="Calibri"/>
              <a:cs typeface="Calibri"/>
            </a:endParaRPr>
          </a:p>
          <a:p>
            <a:r>
              <a:rPr lang="en-US" b="1" dirty="0"/>
              <a:t>Responding to Economic Change</a:t>
            </a:r>
            <a:r>
              <a:rPr lang="en-US" dirty="0"/>
              <a:t>s</a:t>
            </a:r>
            <a:endParaRPr lang="en-US" dirty="0">
              <a:ea typeface="Calibri"/>
              <a:cs typeface="Calibri"/>
            </a:endParaRPr>
          </a:p>
          <a:p>
            <a:br>
              <a:rPr lang="en-US" dirty="0">
                <a:cs typeface="+mn-lt"/>
              </a:rPr>
            </a:br>
            <a:r>
              <a:rPr lang="en-US" dirty="0"/>
              <a:t>Economic conditions greatly affect consumer behavior. Brands must remain adaptive during economic downturns or booms.</a:t>
            </a:r>
            <a:endParaRPr lang="en-US" dirty="0">
              <a:ea typeface="Calibri" panose="020F0502020204030204"/>
              <a:cs typeface="Calibri" panose="020F0502020204030204"/>
            </a:endParaRPr>
          </a:p>
          <a:p>
            <a:br>
              <a:rPr lang="en-US" dirty="0">
                <a:cs typeface="+mn-lt"/>
              </a:rPr>
            </a:br>
            <a:r>
              <a:rPr lang="en-US" b="1" dirty="0"/>
              <a:t>Flexible Pricing Strategies</a:t>
            </a:r>
            <a:endParaRPr lang="en-US" b="1" dirty="0">
              <a:ea typeface="Calibri" panose="020F0502020204030204"/>
              <a:cs typeface="Calibri" panose="020F0502020204030204"/>
            </a:endParaRPr>
          </a:p>
          <a:p>
            <a:r>
              <a:rPr lang="en-US" dirty="0"/>
              <a:t>During tough economic times, brands might need to adjust pricing strategies. Brands like IKEA often offer promotional discounts or budget-friendly options to cater to consumers looking to save money. Conversely, during a boom, luxury brands might enhance their exclusivity, appealing to a market seeking premium experiences.</a:t>
            </a:r>
            <a:endParaRPr lang="en-US" dirty="0">
              <a:ea typeface="Calibri"/>
              <a:cs typeface="Calibri"/>
            </a:endParaRPr>
          </a:p>
          <a:p>
            <a:br>
              <a:rPr lang="en-US" dirty="0">
                <a:cs typeface="+mn-lt"/>
              </a:rPr>
            </a:br>
            <a:r>
              <a:rPr lang="en-US" b="1" dirty="0"/>
              <a:t>Expanding Accessibility</a:t>
            </a:r>
            <a:endParaRPr lang="en-US" b="1" dirty="0">
              <a:ea typeface="Calibri" panose="020F0502020204030204"/>
              <a:cs typeface="Calibri" panose="020F0502020204030204"/>
            </a:endParaRPr>
          </a:p>
          <a:p>
            <a:r>
              <a:rPr lang="en-US" dirty="0"/>
              <a:t>Many brands have introduced subscription models or payment plans to make products more accessible during financial hardships. For instance, companies like Peloton launched financing options for their high-end exercise bikes, enabling more customers to invest in their fitness journey.</a:t>
            </a:r>
            <a:endParaRPr lang="en-US" dirty="0">
              <a:ea typeface="Calibri"/>
              <a:cs typeface="Calibri"/>
            </a:endParaRPr>
          </a:p>
          <a:p>
            <a:br>
              <a:rPr lang="en-US" dirty="0"/>
            </a:br>
            <a:endParaRPr lang="en-US" b="1">
              <a:ea typeface="Calibri"/>
              <a:cs typeface="Calibri"/>
            </a:endParaRPr>
          </a:p>
          <a:p>
            <a:r>
              <a:rPr lang="en-US" b="1" dirty="0"/>
              <a:t>The Future of Brand Evolution</a:t>
            </a:r>
            <a:endParaRPr lang="en-US" b="1" dirty="0">
              <a:ea typeface="Calibri"/>
              <a:cs typeface="Calibri"/>
            </a:endParaRPr>
          </a:p>
          <a:p>
            <a:br>
              <a:rPr lang="en-US" dirty="0">
                <a:cs typeface="+mn-lt"/>
              </a:rPr>
            </a:br>
            <a:r>
              <a:rPr lang="en-US" dirty="0"/>
              <a:t>As we look ahead, brand evolution will likely become even more dynamic. Understanding consumer expectations around personalization, sustainability, and technological integration will be essential.</a:t>
            </a:r>
            <a:endParaRPr lang="en-US" dirty="0">
              <a:ea typeface="Calibri" panose="020F0502020204030204"/>
              <a:cs typeface="Calibri" panose="020F0502020204030204"/>
            </a:endParaRPr>
          </a:p>
          <a:p>
            <a:br>
              <a:rPr lang="en-US" dirty="0">
                <a:cs typeface="+mn-lt"/>
              </a:rPr>
            </a:br>
            <a:r>
              <a:rPr lang="en-US" b="1" dirty="0" err="1"/>
              <a:t>Personalised</a:t>
            </a:r>
            <a:r>
              <a:rPr lang="en-US" b="1" dirty="0"/>
              <a:t> Customer Experiences</a:t>
            </a:r>
            <a:endParaRPr lang="en-US" b="1" dirty="0">
              <a:ea typeface="Calibri"/>
              <a:cs typeface="Calibri"/>
            </a:endParaRPr>
          </a:p>
          <a:p>
            <a:r>
              <a:rPr lang="en-US" dirty="0"/>
              <a:t>The future will not only be about offering products; it will be about crafting personalized experiences. Leveraging artificial intelligence will enable brands to offer tailored recommendations and services, thus enhancing consumer satisfaction.</a:t>
            </a:r>
            <a:endParaRPr lang="en-US" dirty="0">
              <a:ea typeface="Calibri"/>
              <a:cs typeface="Calibri"/>
            </a:endParaRPr>
          </a:p>
          <a:p>
            <a:br>
              <a:rPr lang="en-US" dirty="0">
                <a:cs typeface="+mn-lt"/>
              </a:rPr>
            </a:br>
            <a:r>
              <a:rPr lang="en-US" b="1" dirty="0" err="1"/>
              <a:t>Emphasising</a:t>
            </a:r>
            <a:r>
              <a:rPr lang="en-US" b="1" dirty="0"/>
              <a:t> Sustainability</a:t>
            </a:r>
            <a:endParaRPr lang="en-US" b="1" dirty="0">
              <a:ea typeface="Calibri"/>
              <a:cs typeface="Calibri"/>
            </a:endParaRPr>
          </a:p>
          <a:p>
            <a:r>
              <a:rPr lang="en-US" dirty="0"/>
              <a:t>With increasing awareness of environmental issues, brands must prioritize sustainability. More customers prefer brands that align with their values. Initiatives such as reducing plastic use, sustainable packaging, and ethical sourcing will be vital for attracting environmentally conscious consumers.</a:t>
            </a:r>
            <a:endParaRPr lang="en-US" dirty="0">
              <a:ea typeface="Calibri"/>
              <a:cs typeface="Calibri"/>
            </a:endParaRPr>
          </a:p>
          <a:p>
            <a:br>
              <a:rPr lang="en-US" dirty="0">
                <a:cs typeface="+mn-lt"/>
              </a:rPr>
            </a:br>
            <a:r>
              <a:rPr lang="en-US" b="1" dirty="0"/>
              <a:t>Embracing Brand Evolution for Longevity</a:t>
            </a:r>
            <a:endParaRPr lang="en-US" b="1" dirty="0">
              <a:ea typeface="Calibri"/>
              <a:cs typeface="Calibri"/>
            </a:endParaRPr>
          </a:p>
          <a:p>
            <a:br>
              <a:rPr lang="en-US" dirty="0">
                <a:cs typeface="+mn-lt"/>
              </a:rPr>
            </a:br>
            <a:r>
              <a:rPr lang="en-US" dirty="0"/>
              <a:t>As customer needs change and market dynamics shift, brands must be flexible and responsive. The ability to pivot in response to new information or trends is essential for survival. Developing a culture of innovation and openness to feedback will empower brands to evolve successfully.</a:t>
            </a:r>
            <a:endParaRPr lang="en-US" dirty="0">
              <a:ea typeface="Calibri" panose="020F0502020204030204"/>
              <a:cs typeface="Calibri" panose="020F0502020204030204"/>
            </a:endParaRPr>
          </a:p>
          <a:p>
            <a:br>
              <a:rPr lang="en-US" dirty="0">
                <a:cs typeface="+mn-lt"/>
              </a:rPr>
            </a:br>
            <a:r>
              <a:rPr lang="en-US" dirty="0">
                <a:hlinkClick r:id="rId5"/>
              </a:rPr>
              <a:t>Brand Evolution: How Companies Adapt Over Time</a:t>
            </a:r>
            <a:endParaRPr lang="en-US" dirty="0"/>
          </a:p>
          <a:p>
            <a:endParaRPr lang="en-US" dirty="0">
              <a:ea typeface="Calibri"/>
              <a:cs typeface="Calibri"/>
            </a:endParaRPr>
          </a:p>
        </p:txBody>
      </p:sp>
    </p:spTree>
    <p:extLst>
      <p:ext uri="{BB962C8B-B14F-4D97-AF65-F5344CB8AC3E}">
        <p14:creationId xmlns:p14="http://schemas.microsoft.com/office/powerpoint/2010/main" val="35120736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FD74A42-81E2-4C2E-966C-7F1E1F41E18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9B9C99D-3C4E-4759-B5A3-89EB0C6C7852}" type="slidenum">
              <a:rPr lang="en-US" altLang="en-US">
                <a:latin typeface="Arial" panose="020B0604020202020204" pitchFamily="34" charset="0"/>
              </a:rPr>
              <a:pPr>
                <a:spcBef>
                  <a:spcPct val="0"/>
                </a:spcBef>
              </a:pPr>
              <a:t>21</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0A12E027-72CC-4801-BDDE-D0EBC06A737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DF305759-AAA2-4984-B787-206A292D18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dirty="0"/>
          </a:p>
        </p:txBody>
      </p:sp>
    </p:spTree>
    <p:extLst>
      <p:ext uri="{BB962C8B-B14F-4D97-AF65-F5344CB8AC3E}">
        <p14:creationId xmlns:p14="http://schemas.microsoft.com/office/powerpoint/2010/main" val="3277793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11/18/2025</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732978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82406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11/18/2025</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2986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74964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6822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3305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273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11/18/2025</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74466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11/18/2025</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39201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22736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03480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524000"/>
            <a:ext cx="9550400" cy="381000"/>
          </a:xfrm>
        </p:spPr>
        <p:txBody>
          <a:bodyPr/>
          <a:lstStyle>
            <a:lvl1pPr algn="ctr">
              <a:buNone/>
              <a:defRPr sz="2800" b="1" i="0">
                <a:solidFill>
                  <a:schemeClr val="tx2"/>
                </a:solidFill>
              </a:defRPr>
            </a:lvl1pPr>
          </a:lstStyle>
          <a:p>
            <a:pPr lvl="0"/>
            <a:r>
              <a:rPr lang="en-US" dirty="0"/>
              <a:t>Click to edit Master text styles</a:t>
            </a:r>
          </a:p>
        </p:txBody>
      </p:sp>
      <p:sp>
        <p:nvSpPr>
          <p:cNvPr id="4" name="Date Placeholder 2">
            <a:extLst>
              <a:ext uri="{FF2B5EF4-FFF2-40B4-BE49-F238E27FC236}">
                <a16:creationId xmlns:a16="http://schemas.microsoft.com/office/drawing/2014/main" id="{57CDB042-C9E2-4402-B780-1CC90DF4B69F}"/>
              </a:ext>
            </a:extLst>
          </p:cNvPr>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a:extLst>
              <a:ext uri="{FF2B5EF4-FFF2-40B4-BE49-F238E27FC236}">
                <a16:creationId xmlns:a16="http://schemas.microsoft.com/office/drawing/2014/main" id="{A8687AC2-30FE-4DAA-AE9F-F250E08BD3E8}"/>
              </a:ext>
            </a:extLst>
          </p:cNvPr>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459185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ClipArt Placeholder 2"/>
          <p:cNvSpPr>
            <a:spLocks noGrp="1"/>
          </p:cNvSpPr>
          <p:nvPr>
            <p:ph type="clipArt" sz="half" idx="1"/>
          </p:nvPr>
        </p:nvSpPr>
        <p:spPr>
          <a:xfrm>
            <a:off x="914400" y="1981200"/>
            <a:ext cx="5080000" cy="4114800"/>
          </a:xfrm>
        </p:spPr>
        <p:txBody>
          <a:bodyPr/>
          <a:lstStyle/>
          <a:p>
            <a:pPr lvl="0"/>
            <a:endParaRPr lang="en-US" noProof="0"/>
          </a:p>
        </p:txBody>
      </p:sp>
      <p:sp>
        <p:nvSpPr>
          <p:cNvPr id="4" name="Text Placeholder 3"/>
          <p:cNvSpPr>
            <a:spLocks noGrp="1"/>
          </p:cNvSpPr>
          <p:nvPr>
            <p:ph type="body"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A193F01-6650-49B0-9768-5148F66CC2CA}"/>
              </a:ext>
            </a:extLst>
          </p:cNvPr>
          <p:cNvSpPr>
            <a:spLocks noGrp="1" noChangeArrowheads="1"/>
          </p:cNvSpPr>
          <p:nvPr>
            <p:ph type="dt" sz="half" idx="10"/>
          </p:nvPr>
        </p:nvSpPr>
        <p:spPr/>
        <p:txBody>
          <a:bodyPr/>
          <a:lstStyle>
            <a:lvl1pPr>
              <a:defRPr/>
            </a:lvl1pPr>
          </a:lstStyle>
          <a:p>
            <a:pPr>
              <a:defRPr/>
            </a:pPr>
            <a:endParaRPr lang="en-US"/>
          </a:p>
        </p:txBody>
      </p:sp>
      <p:sp>
        <p:nvSpPr>
          <p:cNvPr id="6" name="Footer Placeholder 5">
            <a:extLst>
              <a:ext uri="{FF2B5EF4-FFF2-40B4-BE49-F238E27FC236}">
                <a16:creationId xmlns:a16="http://schemas.microsoft.com/office/drawing/2014/main" id="{DB7D0B3B-07FE-48C1-BDBC-694480A88D72}"/>
              </a:ext>
            </a:extLst>
          </p:cNvPr>
          <p:cNvSpPr>
            <a:spLocks noGrp="1" noChangeArrowheads="1"/>
          </p:cNvSpPr>
          <p:nvPr>
            <p:ph type="ftr" sz="quarter" idx="11"/>
          </p:nvPr>
        </p:nvSpPr>
        <p:spPr/>
        <p:txBody>
          <a:bodyPr/>
          <a:lstStyle>
            <a:lvl1pPr>
              <a:defRPr/>
            </a:lvl1pPr>
          </a:lstStyle>
          <a:p>
            <a:pPr>
              <a:defRPr/>
            </a:pPr>
            <a:r>
              <a:rPr lang="en-GB"/>
              <a:t>© Jonathan Groucutt 2006</a:t>
            </a:r>
          </a:p>
          <a:p>
            <a:pPr>
              <a:defRPr/>
            </a:pPr>
            <a:r>
              <a:rPr lang="en-GB"/>
              <a:t>Foundations of Marketing</a:t>
            </a:r>
            <a:endParaRPr lang="en-US"/>
          </a:p>
        </p:txBody>
      </p:sp>
      <p:sp>
        <p:nvSpPr>
          <p:cNvPr id="7" name="Slide Number Placeholder 6">
            <a:extLst>
              <a:ext uri="{FF2B5EF4-FFF2-40B4-BE49-F238E27FC236}">
                <a16:creationId xmlns:a16="http://schemas.microsoft.com/office/drawing/2014/main" id="{6807903C-D237-4019-9E81-B63328BD0692}"/>
              </a:ext>
            </a:extLst>
          </p:cNvPr>
          <p:cNvSpPr>
            <a:spLocks noGrp="1" noChangeArrowheads="1"/>
          </p:cNvSpPr>
          <p:nvPr>
            <p:ph type="sldNum" sz="quarter" idx="12"/>
          </p:nvPr>
        </p:nvSpPr>
        <p:spPr/>
        <p:txBody>
          <a:bodyPr/>
          <a:lstStyle>
            <a:lvl1pPr>
              <a:defRPr/>
            </a:lvl1pPr>
          </a:lstStyle>
          <a:p>
            <a:fld id="{01976D14-98C3-496F-B524-6DA63D2D65E2}" type="slidenum">
              <a:rPr lang="en-US" altLang="en-US"/>
              <a:pPr/>
              <a:t>‹#›</a:t>
            </a:fld>
            <a:endParaRPr lang="en-US" altLang="en-US"/>
          </a:p>
        </p:txBody>
      </p:sp>
    </p:spTree>
    <p:extLst>
      <p:ext uri="{BB962C8B-B14F-4D97-AF65-F5344CB8AC3E}">
        <p14:creationId xmlns:p14="http://schemas.microsoft.com/office/powerpoint/2010/main" val="825374202"/>
      </p:ext>
    </p:extLst>
  </p:cSld>
  <p:clrMapOvr>
    <a:masterClrMapping/>
  </p:clrMapOvr>
  <p:transition spd="slow">
    <p:blinds/>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11/18/2025</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11194120"/>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35" r:id="rId5"/>
    <p:sldLayoutId id="2147483730" r:id="rId6"/>
    <p:sldLayoutId id="2147483731" r:id="rId7"/>
    <p:sldLayoutId id="2147483732" r:id="rId8"/>
    <p:sldLayoutId id="2147483733" r:id="rId9"/>
    <p:sldLayoutId id="2147483734" r:id="rId10"/>
    <p:sldLayoutId id="2147483736" r:id="rId11"/>
    <p:sldLayoutId id="2147483742" r:id="rId12"/>
    <p:sldLayoutId id="2147483743" r:id="rId13"/>
  </p:sldLayoutIdLst>
  <p:hf sldNum="0" hdr="0" ftr="0" dt="0"/>
  <p:txStyles>
    <p:titleStyle>
      <a:lvl1pPr algn="l" defTabSz="914400" rtl="0" eaLnBrk="1" latinLnBrk="0" hangingPunct="1">
        <a:lnSpc>
          <a:spcPct val="90000"/>
        </a:lnSpc>
        <a:spcBef>
          <a:spcPct val="0"/>
        </a:spcBef>
        <a:buNone/>
        <a:defRPr lang="en-US" sz="48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pg.co.uk/brand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5YM3t3j5UVw?feature=oembed"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3.xml"/><Relationship Id="rId1" Type="http://schemas.openxmlformats.org/officeDocument/2006/relationships/video" Target="https://www.youtube.com/embed/WH5BsgTTOX4?feature=oembed" TargetMode="External"/><Relationship Id="rId4" Type="http://schemas.openxmlformats.org/officeDocument/2006/relationships/image" Target="../media/image11.jpeg"/></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hyperlink" Target="https://youtu.be/tFffkU_DwvI"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A4F94B-EAC7-4067-B62F-FC5CC42B25C0}"/>
              </a:ext>
            </a:extLst>
          </p:cNvPr>
          <p:cNvPicPr>
            <a:picLocks noChangeAspect="1"/>
          </p:cNvPicPr>
          <p:nvPr/>
        </p:nvPicPr>
        <p:blipFill rotWithShape="1">
          <a:blip r:embed="rId3">
            <a:alphaModFix amt="90000"/>
          </a:blip>
          <a:srcRect t="15730"/>
          <a:stretch/>
        </p:blipFill>
        <p:spPr>
          <a:xfrm>
            <a:off x="1" y="10"/>
            <a:ext cx="12191999" cy="6857989"/>
          </a:xfrm>
          <a:prstGeom prst="rect">
            <a:avLst/>
          </a:prstGeom>
        </p:spPr>
      </p:pic>
      <p:sp>
        <p:nvSpPr>
          <p:cNvPr id="9" name="Rectangle 8">
            <a:extLst>
              <a:ext uri="{FF2B5EF4-FFF2-40B4-BE49-F238E27FC236}">
                <a16:creationId xmlns:a16="http://schemas.microsoft.com/office/drawing/2014/main" id="{DB4A12B6-EF0D-43E8-8C17-4FAD4D276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lumMod val="85000"/>
              <a:lumOff val="15000"/>
              <a:alpha val="93000"/>
            </a:schemeClr>
          </a:solidFill>
          <a:ln w="6350" cap="flat" cmpd="sng" algn="ctr">
            <a:noFill/>
            <a:prstDash val="solid"/>
          </a:ln>
          <a:effectLst>
            <a:softEdge rad="0"/>
          </a:effectLst>
        </p:spPr>
        <p:txBody>
          <a:bodyPr/>
          <a:lstStyle/>
          <a:p>
            <a:endParaRPr lang="en-GB"/>
          </a:p>
        </p:txBody>
      </p:sp>
      <p:sp>
        <p:nvSpPr>
          <p:cNvPr id="11" name="Rectangle 10">
            <a:extLst>
              <a:ext uri="{FF2B5EF4-FFF2-40B4-BE49-F238E27FC236}">
                <a16:creationId xmlns:a16="http://schemas.microsoft.com/office/drawing/2014/main" id="{AE107525-0C02-447F-8A3F-553320A72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2"/>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184265D3-299F-45AA-9A6C-D82E0F7E5DDA}"/>
              </a:ext>
            </a:extLst>
          </p:cNvPr>
          <p:cNvSpPr>
            <a:spLocks noGrp="1"/>
          </p:cNvSpPr>
          <p:nvPr>
            <p:ph type="ctrTitle"/>
          </p:nvPr>
        </p:nvSpPr>
        <p:spPr>
          <a:xfrm>
            <a:off x="1629103" y="2244830"/>
            <a:ext cx="8933796" cy="2437232"/>
          </a:xfrm>
        </p:spPr>
        <p:txBody>
          <a:bodyPr>
            <a:normAutofit fontScale="90000"/>
          </a:bodyPr>
          <a:lstStyle/>
          <a:p>
            <a:r>
              <a:rPr lang="en-GB" b="1" dirty="0">
                <a:latin typeface="Arial" panose="020B0604020202020204" pitchFamily="34" charset="0"/>
                <a:cs typeface="Arial" panose="020B0604020202020204" pitchFamily="34" charset="0"/>
              </a:rPr>
              <a:t>BMBM4005 Marketing Fundamentals</a:t>
            </a:r>
            <a:br>
              <a:rPr lang="en-GB"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Week 8</a:t>
            </a:r>
            <a:br>
              <a:rPr lang="en-GB" b="1" dirty="0">
                <a:latin typeface="Arial" panose="020B0604020202020204" pitchFamily="34" charset="0"/>
                <a:cs typeface="Arial" panose="020B0604020202020204" pitchFamily="34" charset="0"/>
              </a:rPr>
            </a:br>
            <a:endParaRPr lang="en-GB" sz="44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F3BE401-C149-4472-9815-F2D1AD08E73A}"/>
              </a:ext>
            </a:extLst>
          </p:cNvPr>
          <p:cNvSpPr>
            <a:spLocks noGrp="1"/>
          </p:cNvSpPr>
          <p:nvPr>
            <p:ph type="subTitle" idx="1"/>
          </p:nvPr>
        </p:nvSpPr>
        <p:spPr>
          <a:xfrm>
            <a:off x="1629101" y="4682062"/>
            <a:ext cx="8936846" cy="457201"/>
          </a:xfrm>
        </p:spPr>
        <p:txBody>
          <a:bodyPr vert="horz" lIns="91440" tIns="45720" rIns="91440" bIns="45720" rtlCol="0" anchor="t">
            <a:normAutofit/>
          </a:bodyPr>
          <a:lstStyle/>
          <a:p>
            <a:r>
              <a:rPr lang="en-GB" b="1" dirty="0">
                <a:latin typeface="Arial"/>
                <a:cs typeface="Arial"/>
              </a:rPr>
              <a:t>Zoe Williams</a:t>
            </a:r>
            <a:endParaRPr lang="en-GB" b="1" dirty="0">
              <a:latin typeface="Arial" panose="020B0604020202020204" pitchFamily="34" charset="0"/>
              <a:cs typeface="Arial" panose="020B0604020202020204" pitchFamily="34" charset="0"/>
            </a:endParaRPr>
          </a:p>
        </p:txBody>
      </p:sp>
      <p:sp>
        <p:nvSpPr>
          <p:cNvPr id="20" name="Rectangle 12">
            <a:extLst>
              <a:ext uri="{FF2B5EF4-FFF2-40B4-BE49-F238E27FC236}">
                <a16:creationId xmlns:a16="http://schemas.microsoft.com/office/drawing/2014/main" id="{AB7A42E3-05D8-4A0B-9D4E-20EF581E5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14">
            <a:extLst>
              <a:ext uri="{FF2B5EF4-FFF2-40B4-BE49-F238E27FC236}">
                <a16:creationId xmlns:a16="http://schemas.microsoft.com/office/drawing/2014/main" id="{6EE9A54B-189D-4645-8254-FDC4210EC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16">
            <a:extLst>
              <a:ext uri="{FF2B5EF4-FFF2-40B4-BE49-F238E27FC236}">
                <a16:creationId xmlns:a16="http://schemas.microsoft.com/office/drawing/2014/main" id="{511CE48F-D5E4-4520-AF1E-8F85CFBDA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448851-39AD-4943-BF9C-C50704E08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8375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4BA3794-C83C-4CE5-9655-44B63155B798}"/>
              </a:ext>
            </a:extLst>
          </p:cNvPr>
          <p:cNvSpPr>
            <a:spLocks noGrp="1"/>
          </p:cNvSpPr>
          <p:nvPr>
            <p:ph type="title"/>
          </p:nvPr>
        </p:nvSpPr>
        <p:spPr>
          <a:xfrm>
            <a:off x="866440" y="1000370"/>
            <a:ext cx="3462079" cy="4857262"/>
          </a:xfrm>
        </p:spPr>
        <p:txBody>
          <a:bodyPr>
            <a:normAutofit/>
          </a:bodyPr>
          <a:lstStyle/>
          <a:p>
            <a:pPr algn="r"/>
            <a:r>
              <a:rPr lang="en-GB" sz="4400" b="1" dirty="0">
                <a:solidFill>
                  <a:srgbClr val="FFFFFF"/>
                </a:solidFill>
                <a:latin typeface="Arial" panose="020B0604020202020204" pitchFamily="34" charset="0"/>
                <a:cs typeface="Arial" panose="020B0604020202020204" pitchFamily="34" charset="0"/>
              </a:rPr>
              <a:t>Today</a:t>
            </a:r>
          </a:p>
        </p:txBody>
      </p:sp>
      <p:sp>
        <p:nvSpPr>
          <p:cNvPr id="3" name="Content Placeholder 2">
            <a:extLst>
              <a:ext uri="{FF2B5EF4-FFF2-40B4-BE49-F238E27FC236}">
                <a16:creationId xmlns:a16="http://schemas.microsoft.com/office/drawing/2014/main" id="{D8A40600-9AF1-4669-A856-3AED649E6CB8}"/>
              </a:ext>
            </a:extLst>
          </p:cNvPr>
          <p:cNvSpPr>
            <a:spLocks noGrp="1"/>
          </p:cNvSpPr>
          <p:nvPr>
            <p:ph idx="1"/>
          </p:nvPr>
        </p:nvSpPr>
        <p:spPr>
          <a:xfrm>
            <a:off x="4963691" y="1000370"/>
            <a:ext cx="6212310" cy="4857262"/>
          </a:xfrm>
        </p:spPr>
        <p:txBody>
          <a:bodyPr anchor="ctr">
            <a:normAutofit/>
          </a:bodyPr>
          <a:lstStyle/>
          <a:p>
            <a:pPr marL="0" indent="0">
              <a:buNone/>
            </a:pPr>
            <a:endParaRPr lang="en-GB" sz="3600" b="1" dirty="0">
              <a:solidFill>
                <a:srgbClr val="FFFFFF"/>
              </a:solidFill>
              <a:latin typeface="Arial" panose="020B0604020202020204" pitchFamily="34" charset="0"/>
              <a:cs typeface="Arial" panose="020B0604020202020204" pitchFamily="34" charset="0"/>
            </a:endParaRPr>
          </a:p>
          <a:p>
            <a:pPr marL="0" indent="0">
              <a:buNone/>
            </a:pPr>
            <a:r>
              <a:rPr lang="en-GB" sz="3600" b="1" dirty="0">
                <a:solidFill>
                  <a:srgbClr val="FFFFFF"/>
                </a:solidFill>
                <a:latin typeface="Arial" panose="020B0604020202020204" pitchFamily="34" charset="0"/>
                <a:cs typeface="Arial" panose="020B0604020202020204" pitchFamily="34" charset="0"/>
              </a:rPr>
              <a:t>Branding</a:t>
            </a:r>
          </a:p>
          <a:p>
            <a:endParaRPr lang="en-GB" sz="2000" dirty="0">
              <a:solidFill>
                <a:srgbClr val="FFFFFF"/>
              </a:solidFill>
            </a:endParaRPr>
          </a:p>
        </p:txBody>
      </p:sp>
    </p:spTree>
    <p:extLst>
      <p:ext uri="{BB962C8B-B14F-4D97-AF65-F5344CB8AC3E}">
        <p14:creationId xmlns:p14="http://schemas.microsoft.com/office/powerpoint/2010/main" val="3208801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1175512" y="870132"/>
            <a:ext cx="9792208" cy="1527078"/>
          </a:xfrm>
        </p:spPr>
        <p:txBody>
          <a:bodyPr>
            <a:normAutofit/>
          </a:bodyPr>
          <a:lstStyle/>
          <a:p>
            <a:r>
              <a:rPr lang="en-GB" b="1" dirty="0">
                <a:latin typeface="Arial" panose="020B0604020202020204" pitchFamily="34" charset="0"/>
                <a:cs typeface="Arial" panose="020B0604020202020204" pitchFamily="34" charset="0"/>
              </a:rPr>
              <a:t>What is Branding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1175512" y="2557849"/>
            <a:ext cx="9792208" cy="3407862"/>
          </a:xfrm>
        </p:spPr>
        <p:txBody>
          <a:bodyPr>
            <a:normAutofit/>
          </a:bodyPr>
          <a:lstStyle/>
          <a:p>
            <a:r>
              <a:rPr lang="en-GB" sz="2400" b="0" i="0" dirty="0">
                <a:solidFill>
                  <a:srgbClr val="0F0F0F"/>
                </a:solidFill>
                <a:effectLst/>
                <a:latin typeface="Arial" panose="020B0604020202020204" pitchFamily="34" charset="0"/>
                <a:cs typeface="Arial" panose="020B0604020202020204" pitchFamily="34" charset="0"/>
              </a:rPr>
              <a:t>Branding in marketing is the strategic process of creating a unique identity, perception, and recognition for a product, service, or company in the minds of consumers. </a:t>
            </a:r>
          </a:p>
          <a:p>
            <a:endParaRPr lang="en-GB" sz="2400" dirty="0">
              <a:solidFill>
                <a:srgbClr val="0F0F0F"/>
              </a:solidFill>
              <a:latin typeface="Arial" panose="020B0604020202020204" pitchFamily="34" charset="0"/>
              <a:cs typeface="Arial" panose="020B0604020202020204" pitchFamily="34" charset="0"/>
            </a:endParaRPr>
          </a:p>
          <a:p>
            <a:r>
              <a:rPr lang="en-GB" sz="2400" b="0" i="0" dirty="0">
                <a:solidFill>
                  <a:srgbClr val="0F0F0F"/>
                </a:solidFill>
                <a:effectLst/>
                <a:latin typeface="Arial" panose="020B0604020202020204" pitchFamily="34" charset="0"/>
                <a:cs typeface="Arial" panose="020B0604020202020204" pitchFamily="34" charset="0"/>
              </a:rPr>
              <a:t>It encompasses various elements and strategies aimed at establishing a distinct image that differentiates a brand from its competitors.</a:t>
            </a:r>
            <a:endParaRPr lang="en-GB" sz="24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23497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1175512" y="870132"/>
            <a:ext cx="9792208" cy="1527078"/>
          </a:xfrm>
        </p:spPr>
        <p:txBody>
          <a:bodyPr>
            <a:normAutofit/>
          </a:bodyPr>
          <a:lstStyle/>
          <a:p>
            <a:r>
              <a:rPr lang="en-GB" b="1" dirty="0">
                <a:latin typeface="Arial" panose="020B0604020202020204" pitchFamily="34" charset="0"/>
                <a:cs typeface="Arial" panose="020B0604020202020204" pitchFamily="34" charset="0"/>
              </a:rPr>
              <a:t>What is a brand?</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1175512" y="2557849"/>
            <a:ext cx="9792208" cy="3407862"/>
          </a:xfrm>
        </p:spPr>
        <p:txBody>
          <a:bodyPr>
            <a:normAutofit/>
          </a:bodyPr>
          <a:lstStyle/>
          <a:p>
            <a:r>
              <a:rPr lang="en-GB" sz="2400" dirty="0">
                <a:latin typeface="Arial" panose="020B0604020202020204" pitchFamily="34" charset="0"/>
                <a:cs typeface="Arial" panose="020B0604020202020204" pitchFamily="34" charset="0"/>
              </a:rPr>
              <a:t>A brand is a name, term, sign, symbol, or design that identifies a product/service - differentiating it from competition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Customers attach meanings to brands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Customers develop brand relationships</a:t>
            </a: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198316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05CA5F7F-3998-4B11-88C5-65CB3CEE33B8}"/>
              </a:ext>
            </a:extLst>
          </p:cNvPr>
          <p:cNvSpPr>
            <a:spLocks noGrp="1"/>
          </p:cNvSpPr>
          <p:nvPr>
            <p:ph type="title"/>
          </p:nvPr>
        </p:nvSpPr>
        <p:spPr>
          <a:xfrm>
            <a:off x="866440" y="1000370"/>
            <a:ext cx="3462079" cy="4857262"/>
          </a:xfrm>
        </p:spPr>
        <p:txBody>
          <a:bodyPr>
            <a:normAutofit/>
          </a:bodyPr>
          <a:lstStyle/>
          <a:p>
            <a:pPr algn="r"/>
            <a:r>
              <a:rPr lang="en-GB" sz="4400" b="1" dirty="0">
                <a:solidFill>
                  <a:srgbClr val="FFFFFF"/>
                </a:solidFill>
                <a:latin typeface="Arial" panose="020B0604020202020204" pitchFamily="34" charset="0"/>
                <a:cs typeface="Arial" panose="020B0604020202020204" pitchFamily="34" charset="0"/>
              </a:rPr>
              <a:t>Branding</a:t>
            </a:r>
          </a:p>
        </p:txBody>
      </p:sp>
      <p:sp>
        <p:nvSpPr>
          <p:cNvPr id="3" name="Content Placeholder 2">
            <a:extLst>
              <a:ext uri="{FF2B5EF4-FFF2-40B4-BE49-F238E27FC236}">
                <a16:creationId xmlns:a16="http://schemas.microsoft.com/office/drawing/2014/main" id="{3282369F-145F-4226-987C-D84F69A38C6B}"/>
              </a:ext>
            </a:extLst>
          </p:cNvPr>
          <p:cNvSpPr>
            <a:spLocks noGrp="1"/>
          </p:cNvSpPr>
          <p:nvPr>
            <p:ph idx="1"/>
          </p:nvPr>
        </p:nvSpPr>
        <p:spPr>
          <a:xfrm>
            <a:off x="4963691" y="1000370"/>
            <a:ext cx="6212310" cy="4857262"/>
          </a:xfrm>
        </p:spPr>
        <p:txBody>
          <a:bodyPr anchor="ctr">
            <a:noAutofit/>
          </a:bodyPr>
          <a:lstStyle/>
          <a:p>
            <a:pPr>
              <a:lnSpc>
                <a:spcPct val="90000"/>
              </a:lnSpc>
            </a:pPr>
            <a:r>
              <a:rPr lang="en-GB" sz="2200" dirty="0">
                <a:solidFill>
                  <a:srgbClr val="FFFFFF"/>
                </a:solidFill>
                <a:latin typeface="Arial" panose="020B0604020202020204" pitchFamily="34" charset="0"/>
                <a:cs typeface="Arial" panose="020B0604020202020204" pitchFamily="34" charset="0"/>
              </a:rPr>
              <a:t>Your brand is your promise to your customer</a:t>
            </a:r>
          </a:p>
          <a:p>
            <a:pPr>
              <a:lnSpc>
                <a:spcPct val="90000"/>
              </a:lnSpc>
            </a:pPr>
            <a:endParaRPr lang="en-GB" sz="800" dirty="0">
              <a:solidFill>
                <a:srgbClr val="FFFFFF"/>
              </a:solidFill>
              <a:latin typeface="Arial" panose="020B0604020202020204" pitchFamily="34" charset="0"/>
              <a:cs typeface="Arial" panose="020B0604020202020204" pitchFamily="34" charset="0"/>
            </a:endParaRPr>
          </a:p>
          <a:p>
            <a:pPr>
              <a:lnSpc>
                <a:spcPct val="90000"/>
              </a:lnSpc>
            </a:pPr>
            <a:r>
              <a:rPr lang="en-GB" sz="2200" dirty="0">
                <a:solidFill>
                  <a:srgbClr val="FFFFFF"/>
                </a:solidFill>
                <a:latin typeface="Arial" panose="020B0604020202020204" pitchFamily="34" charset="0"/>
                <a:cs typeface="Arial" panose="020B0604020202020204" pitchFamily="34" charset="0"/>
              </a:rPr>
              <a:t>It tells them what they can expect from your products and services</a:t>
            </a:r>
          </a:p>
          <a:p>
            <a:pPr>
              <a:lnSpc>
                <a:spcPct val="90000"/>
              </a:lnSpc>
            </a:pPr>
            <a:endParaRPr lang="en-GB" sz="800" dirty="0">
              <a:solidFill>
                <a:srgbClr val="FFFFFF"/>
              </a:solidFill>
              <a:latin typeface="Arial" panose="020B0604020202020204" pitchFamily="34" charset="0"/>
              <a:cs typeface="Arial" panose="020B0604020202020204" pitchFamily="34" charset="0"/>
            </a:endParaRPr>
          </a:p>
          <a:p>
            <a:pPr>
              <a:lnSpc>
                <a:spcPct val="90000"/>
              </a:lnSpc>
            </a:pPr>
            <a:r>
              <a:rPr lang="en-GB" sz="2200" dirty="0">
                <a:solidFill>
                  <a:srgbClr val="FFFFFF"/>
                </a:solidFill>
                <a:latin typeface="Arial" panose="020B0604020202020204" pitchFamily="34" charset="0"/>
                <a:cs typeface="Arial" panose="020B0604020202020204" pitchFamily="34" charset="0"/>
              </a:rPr>
              <a:t>It differentiates your offering from that of your competitors. </a:t>
            </a:r>
          </a:p>
          <a:p>
            <a:pPr>
              <a:lnSpc>
                <a:spcPct val="90000"/>
              </a:lnSpc>
            </a:pPr>
            <a:endParaRPr lang="en-GB" sz="800" dirty="0">
              <a:solidFill>
                <a:srgbClr val="FFFFFF"/>
              </a:solidFill>
              <a:latin typeface="Arial" panose="020B0604020202020204" pitchFamily="34" charset="0"/>
              <a:cs typeface="Arial" panose="020B0604020202020204" pitchFamily="34" charset="0"/>
            </a:endParaRPr>
          </a:p>
          <a:p>
            <a:pPr>
              <a:lnSpc>
                <a:spcPct val="90000"/>
              </a:lnSpc>
            </a:pPr>
            <a:r>
              <a:rPr lang="en-GB" sz="2200" dirty="0">
                <a:solidFill>
                  <a:srgbClr val="FFFFFF"/>
                </a:solidFill>
                <a:latin typeface="Arial" panose="020B0604020202020204" pitchFamily="34" charset="0"/>
                <a:cs typeface="Arial" panose="020B0604020202020204" pitchFamily="34" charset="0"/>
              </a:rPr>
              <a:t>An effective </a:t>
            </a:r>
            <a:r>
              <a:rPr lang="en-GB" sz="2200" b="1" dirty="0">
                <a:solidFill>
                  <a:srgbClr val="FFFFFF"/>
                </a:solidFill>
                <a:latin typeface="Arial" panose="020B0604020202020204" pitchFamily="34" charset="0"/>
                <a:cs typeface="Arial" panose="020B0604020202020204" pitchFamily="34" charset="0"/>
              </a:rPr>
              <a:t>brand strategy </a:t>
            </a:r>
            <a:r>
              <a:rPr lang="en-GB" sz="2200" dirty="0">
                <a:solidFill>
                  <a:srgbClr val="FFFFFF"/>
                </a:solidFill>
                <a:latin typeface="Arial" panose="020B0604020202020204" pitchFamily="34" charset="0"/>
                <a:cs typeface="Arial" panose="020B0604020202020204" pitchFamily="34" charset="0"/>
              </a:rPr>
              <a:t>gives you a major edge in increasingly competitive markets</a:t>
            </a:r>
          </a:p>
          <a:p>
            <a:pPr>
              <a:lnSpc>
                <a:spcPct val="90000"/>
              </a:lnSpc>
            </a:pPr>
            <a:endParaRPr lang="en-GB" sz="800" dirty="0">
              <a:solidFill>
                <a:srgbClr val="FFFFFF"/>
              </a:solidFill>
              <a:latin typeface="Arial" panose="020B0604020202020204" pitchFamily="34" charset="0"/>
              <a:cs typeface="Arial" panose="020B0604020202020204" pitchFamily="34" charset="0"/>
            </a:endParaRPr>
          </a:p>
          <a:p>
            <a:pPr>
              <a:lnSpc>
                <a:spcPct val="90000"/>
              </a:lnSpc>
            </a:pPr>
            <a:r>
              <a:rPr lang="en-GB" sz="2200" dirty="0">
                <a:solidFill>
                  <a:srgbClr val="FFFFFF"/>
                </a:solidFill>
                <a:latin typeface="Arial" panose="020B0604020202020204" pitchFamily="34" charset="0"/>
                <a:cs typeface="Arial" panose="020B0604020202020204" pitchFamily="34" charset="0"/>
              </a:rPr>
              <a:t>The foundation of your brand is your logo:</a:t>
            </a:r>
          </a:p>
          <a:p>
            <a:pPr marL="548640" lvl="2" indent="0">
              <a:lnSpc>
                <a:spcPct val="90000"/>
              </a:lnSpc>
              <a:buNone/>
            </a:pPr>
            <a:r>
              <a:rPr lang="en-GB" sz="2200" dirty="0">
                <a:solidFill>
                  <a:srgbClr val="FFFFFF"/>
                </a:solidFill>
                <a:latin typeface="Arial" panose="020B0604020202020204" pitchFamily="34" charset="0"/>
                <a:cs typeface="Arial" panose="020B0604020202020204" pitchFamily="34" charset="0"/>
              </a:rPr>
              <a:t>Your website, packaging and promotional materials should integrate your logo</a:t>
            </a:r>
          </a:p>
        </p:txBody>
      </p:sp>
    </p:spTree>
    <p:extLst>
      <p:ext uri="{BB962C8B-B14F-4D97-AF65-F5344CB8AC3E}">
        <p14:creationId xmlns:p14="http://schemas.microsoft.com/office/powerpoint/2010/main" val="189481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7BCDF1F5-E6F9-81A5-E0C1-8E3AF8C5CD8E}"/>
              </a:ext>
            </a:extLst>
          </p:cNvPr>
          <p:cNvSpPr>
            <a:spLocks noGrp="1"/>
          </p:cNvSpPr>
          <p:nvPr>
            <p:ph type="title"/>
          </p:nvPr>
        </p:nvSpPr>
        <p:spPr>
          <a:xfrm>
            <a:off x="983887" y="1185059"/>
            <a:ext cx="3491832" cy="4487882"/>
          </a:xfrm>
        </p:spPr>
        <p:txBody>
          <a:bodyPr>
            <a:normAutofit/>
          </a:bodyPr>
          <a:lstStyle/>
          <a:p>
            <a:pPr algn="ctr"/>
            <a:r>
              <a:rPr lang="en-GB" sz="4400">
                <a:latin typeface="Arial" panose="020B0604020202020204" pitchFamily="34" charset="0"/>
                <a:cs typeface="Arial" panose="020B0604020202020204" pitchFamily="34" charset="0"/>
              </a:rPr>
              <a:t>Exercise</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F0AC75EC-632F-8B73-21A5-78937E41D2C0}"/>
              </a:ext>
            </a:extLst>
          </p:cNvPr>
          <p:cNvSpPr>
            <a:spLocks noGrp="1"/>
          </p:cNvSpPr>
          <p:nvPr>
            <p:ph idx="1"/>
          </p:nvPr>
        </p:nvSpPr>
        <p:spPr>
          <a:xfrm>
            <a:off x="6403656" y="936416"/>
            <a:ext cx="4870512" cy="4985169"/>
          </a:xfrm>
        </p:spPr>
        <p:txBody>
          <a:bodyPr anchor="ctr">
            <a:normAutofit/>
          </a:bodyPr>
          <a:lstStyle/>
          <a:p>
            <a:r>
              <a:rPr lang="en-GB" sz="3200" dirty="0">
                <a:latin typeface="Arial" panose="020B0604020202020204" pitchFamily="34" charset="0"/>
                <a:cs typeface="Arial" panose="020B0604020202020204" pitchFamily="34" charset="0"/>
              </a:rPr>
              <a:t>How many of the following brand logos can you identify from the images shown on the next slide?</a:t>
            </a:r>
          </a:p>
          <a:p>
            <a:pPr>
              <a:buClr>
                <a:srgbClr val="262626"/>
              </a:buClr>
            </a:pPr>
            <a:r>
              <a:rPr lang="en-GB" sz="3200" dirty="0">
                <a:latin typeface="Arial"/>
                <a:cs typeface="Arial"/>
              </a:rPr>
              <a:t>Put your answers in Teams chat in order they appear.</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3770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60" name="Rectangle 49159">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62" name="Rectangle 49161">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49164" name="Rectangle 49163">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49166" name="Rectangle 49165">
            <a:extLst>
              <a:ext uri="{FF2B5EF4-FFF2-40B4-BE49-F238E27FC236}">
                <a16:creationId xmlns:a16="http://schemas.microsoft.com/office/drawing/2014/main" id="{9664D085-C814-4D74-BCE0-2059F0DC0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24D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68" name="Rectangle 49167">
            <a:extLst>
              <a:ext uri="{FF2B5EF4-FFF2-40B4-BE49-F238E27FC236}">
                <a16:creationId xmlns:a16="http://schemas.microsoft.com/office/drawing/2014/main" id="{DDA5539E-D8B4-4F5A-B46F-C304F5D7A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155" name="Content Placeholder 3" descr="logos.bmp">
            <a:extLst>
              <a:ext uri="{FF2B5EF4-FFF2-40B4-BE49-F238E27FC236}">
                <a16:creationId xmlns:a16="http://schemas.microsoft.com/office/drawing/2014/main" id="{ACA4CA70-1BD6-4B4D-9029-FD23B7B2E66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28800" y="683056"/>
            <a:ext cx="8290559" cy="565830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91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183" name="Rectangle 5018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85" name="Rectangle 50184">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50187" name="Rectangle 50186">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50189" name="Rectangle 50188">
            <a:extLst>
              <a:ext uri="{FF2B5EF4-FFF2-40B4-BE49-F238E27FC236}">
                <a16:creationId xmlns:a16="http://schemas.microsoft.com/office/drawing/2014/main" id="{9664D085-C814-4D74-BCE0-2059F0DC0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24D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91" name="Rectangle 50190">
            <a:extLst>
              <a:ext uri="{FF2B5EF4-FFF2-40B4-BE49-F238E27FC236}">
                <a16:creationId xmlns:a16="http://schemas.microsoft.com/office/drawing/2014/main" id="{DDA5539E-D8B4-4F5A-B46F-C304F5D7A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0178" name="Content Placeholder 3" descr="logos revealed.bmp">
            <a:extLst>
              <a:ext uri="{FF2B5EF4-FFF2-40B4-BE49-F238E27FC236}">
                <a16:creationId xmlns:a16="http://schemas.microsoft.com/office/drawing/2014/main" id="{FCCCE119-3FF9-48EC-BD16-E4B3F51EA1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21536" y="483352"/>
            <a:ext cx="8790432" cy="599946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01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09" name="Rectangle 5120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1" name="Rectangle 51210">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51213" name="Rectangle 51212">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51215" name="Rectangle 51214">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217" name="Rectangle 51216">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51203" name="Rectangle 2">
            <a:extLst>
              <a:ext uri="{FF2B5EF4-FFF2-40B4-BE49-F238E27FC236}">
                <a16:creationId xmlns:a16="http://schemas.microsoft.com/office/drawing/2014/main" id="{F7F1AB9F-8499-4204-8510-C9F19C8897BE}"/>
              </a:ext>
            </a:extLst>
          </p:cNvPr>
          <p:cNvSpPr>
            <a:spLocks noGrp="1" noChangeArrowheads="1"/>
          </p:cNvSpPr>
          <p:nvPr>
            <p:ph type="title"/>
          </p:nvPr>
        </p:nvSpPr>
        <p:spPr>
          <a:xfrm>
            <a:off x="1175512" y="548640"/>
            <a:ext cx="9792208" cy="1146048"/>
          </a:xfrm>
        </p:spPr>
        <p:txBody>
          <a:bodyPr vert="horz" lIns="91440" tIns="45720" rIns="91440" bIns="45720" rtlCol="0" anchor="ctr">
            <a:normAutofit/>
          </a:bodyPr>
          <a:lstStyle/>
          <a:p>
            <a:r>
              <a:rPr lang="en-US" altLang="en-US" b="1" spc="0" dirty="0">
                <a:latin typeface="Arial" panose="020B0604020202020204" pitchFamily="34" charset="0"/>
                <a:cs typeface="Arial" panose="020B0604020202020204" pitchFamily="34" charset="0"/>
              </a:rPr>
              <a:t>Why Use Branding?</a:t>
            </a:r>
          </a:p>
        </p:txBody>
      </p:sp>
      <p:sp>
        <p:nvSpPr>
          <p:cNvPr id="51204" name="Rectangle 15">
            <a:extLst>
              <a:ext uri="{FF2B5EF4-FFF2-40B4-BE49-F238E27FC236}">
                <a16:creationId xmlns:a16="http://schemas.microsoft.com/office/drawing/2014/main" id="{181008B9-B425-4A49-9B4F-E6C271F89BA5}"/>
              </a:ext>
            </a:extLst>
          </p:cNvPr>
          <p:cNvSpPr>
            <a:spLocks noChangeArrowheads="1"/>
          </p:cNvSpPr>
          <p:nvPr/>
        </p:nvSpPr>
        <p:spPr bwMode="auto">
          <a:xfrm>
            <a:off x="1175512" y="1932432"/>
            <a:ext cx="9792208" cy="403327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indent="-182880">
              <a:lnSpc>
                <a:spcPct val="90000"/>
              </a:lnSpc>
              <a:spcBef>
                <a:spcPct val="30000"/>
              </a:spcBef>
              <a:buClr>
                <a:schemeClr val="tx1">
                  <a:lumMod val="85000"/>
                  <a:lumOff val="15000"/>
                </a:schemeClr>
              </a:buClr>
              <a:buFont typeface="Garamond" pitchFamily="18" charset="0"/>
              <a:buChar char="◦"/>
            </a:pPr>
            <a:r>
              <a:rPr lang="en-US" altLang="en-US" sz="2700" dirty="0"/>
              <a:t>A strong brand is a </a:t>
            </a:r>
            <a:r>
              <a:rPr lang="en-US" altLang="en-US" sz="2700" b="1" dirty="0"/>
              <a:t>differentiator </a:t>
            </a:r>
            <a:r>
              <a:rPr lang="en-US" altLang="en-US" sz="2700" dirty="0"/>
              <a:t>from competing products (differentiation, segmentation)</a:t>
            </a:r>
          </a:p>
          <a:p>
            <a:pPr indent="-182880">
              <a:lnSpc>
                <a:spcPct val="90000"/>
              </a:lnSpc>
              <a:spcBef>
                <a:spcPct val="30000"/>
              </a:spcBef>
              <a:buClr>
                <a:schemeClr val="tx1">
                  <a:lumMod val="85000"/>
                  <a:lumOff val="15000"/>
                </a:schemeClr>
              </a:buClr>
              <a:buFont typeface="Garamond" pitchFamily="18" charset="0"/>
              <a:buChar char="◦"/>
            </a:pPr>
            <a:endParaRPr lang="en-US" altLang="en-US" sz="2700" dirty="0"/>
          </a:p>
          <a:p>
            <a:pPr indent="-182880">
              <a:lnSpc>
                <a:spcPct val="90000"/>
              </a:lnSpc>
              <a:spcBef>
                <a:spcPct val="30000"/>
              </a:spcBef>
              <a:buClr>
                <a:schemeClr val="tx1">
                  <a:lumMod val="85000"/>
                  <a:lumOff val="15000"/>
                </a:schemeClr>
              </a:buClr>
              <a:buFont typeface="Garamond" pitchFamily="18" charset="0"/>
              <a:buChar char="◦"/>
            </a:pPr>
            <a:r>
              <a:rPr lang="en-US" altLang="en-US" sz="2700" dirty="0"/>
              <a:t>A strong brand results in </a:t>
            </a:r>
            <a:r>
              <a:rPr lang="en-US" altLang="en-US" sz="2700" b="1" dirty="0"/>
              <a:t>customer loyalty</a:t>
            </a:r>
            <a:r>
              <a:rPr lang="en-US" altLang="en-US" sz="2700" dirty="0"/>
              <a:t> and </a:t>
            </a:r>
            <a:r>
              <a:rPr lang="en-US" altLang="en-US" sz="2700" b="1" dirty="0"/>
              <a:t>purchases</a:t>
            </a:r>
            <a:r>
              <a:rPr lang="en-US" altLang="en-US" sz="2700" dirty="0"/>
              <a:t> (selection, awareness, recall, recognition)</a:t>
            </a:r>
          </a:p>
          <a:p>
            <a:pPr indent="-182880">
              <a:lnSpc>
                <a:spcPct val="90000"/>
              </a:lnSpc>
              <a:spcBef>
                <a:spcPct val="30000"/>
              </a:spcBef>
              <a:buClr>
                <a:schemeClr val="tx1">
                  <a:lumMod val="85000"/>
                  <a:lumOff val="15000"/>
                </a:schemeClr>
              </a:buClr>
              <a:buFont typeface="Garamond" pitchFamily="18" charset="0"/>
              <a:buChar char="◦"/>
            </a:pPr>
            <a:endParaRPr lang="en-US" altLang="en-US" sz="2700" dirty="0"/>
          </a:p>
          <a:p>
            <a:pPr indent="-182880">
              <a:lnSpc>
                <a:spcPct val="90000"/>
              </a:lnSpc>
              <a:spcBef>
                <a:spcPct val="30000"/>
              </a:spcBef>
              <a:buClr>
                <a:schemeClr val="tx1">
                  <a:lumMod val="85000"/>
                  <a:lumOff val="15000"/>
                </a:schemeClr>
              </a:buClr>
              <a:buFont typeface="Garamond" pitchFamily="18" charset="0"/>
              <a:buChar char="◦"/>
            </a:pPr>
            <a:r>
              <a:rPr lang="en-US" altLang="en-US" sz="2700" dirty="0"/>
              <a:t>A strong brand adds </a:t>
            </a:r>
            <a:r>
              <a:rPr lang="en-US" altLang="en-US" sz="2700" b="1" dirty="0"/>
              <a:t>value </a:t>
            </a:r>
            <a:r>
              <a:rPr lang="en-US" altLang="en-US" sz="2700" dirty="0"/>
              <a:t>and can be an enduring asset (brand equity)</a:t>
            </a:r>
          </a:p>
        </p:txBody>
      </p:sp>
      <p:sp>
        <p:nvSpPr>
          <p:cNvPr id="51202" name="Slide Number Placeholder 6">
            <a:extLst>
              <a:ext uri="{FF2B5EF4-FFF2-40B4-BE49-F238E27FC236}">
                <a16:creationId xmlns:a16="http://schemas.microsoft.com/office/drawing/2014/main" id="{235EB7B9-2AA4-4457-A772-63DE34ED122D}"/>
              </a:ext>
            </a:extLst>
          </p:cNvPr>
          <p:cNvSpPr>
            <a:spLocks noGrp="1"/>
          </p:cNvSpPr>
          <p:nvPr>
            <p:ph type="sldNum" sz="quarter" idx="12"/>
          </p:nvPr>
        </p:nvSpPr>
        <p:spPr bwMode="auto">
          <a:xfrm>
            <a:off x="9504680" y="6221173"/>
            <a:ext cx="1463040" cy="2743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defTabSz="457200">
              <a:spcBef>
                <a:spcPct val="0"/>
              </a:spcBef>
              <a:spcAft>
                <a:spcPts val="600"/>
              </a:spcAft>
              <a:buFontTx/>
              <a:buNone/>
            </a:pPr>
            <a:fld id="{3A84731A-55FF-412B-98D8-8F81783B8127}" type="slidenum">
              <a:rPr lang="en-US" altLang="en-US" sz="1000">
                <a:solidFill>
                  <a:schemeClr val="tx1">
                    <a:lumMod val="75000"/>
                    <a:lumOff val="25000"/>
                  </a:schemeClr>
                </a:solidFill>
                <a:latin typeface="+mn-lt"/>
                <a:cs typeface="+mn-cs"/>
              </a:rPr>
              <a:pPr defTabSz="457200">
                <a:spcBef>
                  <a:spcPct val="0"/>
                </a:spcBef>
                <a:spcAft>
                  <a:spcPts val="600"/>
                </a:spcAft>
                <a:buFontTx/>
                <a:buNone/>
              </a:pPr>
              <a:t>9</a:t>
            </a:fld>
            <a:endParaRPr lang="en-US" altLang="en-US" sz="1000">
              <a:solidFill>
                <a:schemeClr val="tx1">
                  <a:lumMod val="75000"/>
                  <a:lumOff val="25000"/>
                </a:schemeClr>
              </a:solidFill>
              <a:latin typeface="+mn-lt"/>
              <a:cs typeface="+mn-cs"/>
            </a:endParaRPr>
          </a:p>
        </p:txBody>
      </p:sp>
    </p:spTree>
    <p:extLst>
      <p:ext uri="{BB962C8B-B14F-4D97-AF65-F5344CB8AC3E}">
        <p14:creationId xmlns:p14="http://schemas.microsoft.com/office/powerpoint/2010/main" val="125464712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0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0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120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9E2BF53-16C3-FEF3-F056-4BE2E0A6EC12}"/>
            </a:ext>
          </a:extLst>
        </p:cNvPr>
        <p:cNvGrpSpPr/>
        <p:nvPr/>
      </p:nvGrpSpPr>
      <p:grpSpPr>
        <a:xfrm>
          <a:off x="0" y="0"/>
          <a:ext cx="0" cy="0"/>
          <a:chOff x="0" y="0"/>
          <a:chExt cx="0" cy="0"/>
        </a:xfrm>
      </p:grpSpPr>
      <p:sp useBgFill="1">
        <p:nvSpPr>
          <p:cNvPr id="51209" name="Rectangle 51208">
            <a:extLst>
              <a:ext uri="{FF2B5EF4-FFF2-40B4-BE49-F238E27FC236}">
                <a16:creationId xmlns:a16="http://schemas.microsoft.com/office/drawing/2014/main" id="{D2F5BD71-1AAF-6B78-5C89-B862863F5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1" name="Rectangle 51210">
            <a:extLst>
              <a:ext uri="{FF2B5EF4-FFF2-40B4-BE49-F238E27FC236}">
                <a16:creationId xmlns:a16="http://schemas.microsoft.com/office/drawing/2014/main" id="{0BC373BB-1B3A-9547-5C08-22BAEFF9F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51213" name="Rectangle 51212">
            <a:extLst>
              <a:ext uri="{FF2B5EF4-FFF2-40B4-BE49-F238E27FC236}">
                <a16:creationId xmlns:a16="http://schemas.microsoft.com/office/drawing/2014/main" id="{2546801E-71B6-A4C1-36E0-D242AED7D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51215" name="Rectangle 51214">
            <a:extLst>
              <a:ext uri="{FF2B5EF4-FFF2-40B4-BE49-F238E27FC236}">
                <a16:creationId xmlns:a16="http://schemas.microsoft.com/office/drawing/2014/main" id="{BAAE63D5-96AC-5F59-0FCB-447C83CD5B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217" name="Rectangle 51216">
            <a:extLst>
              <a:ext uri="{FF2B5EF4-FFF2-40B4-BE49-F238E27FC236}">
                <a16:creationId xmlns:a16="http://schemas.microsoft.com/office/drawing/2014/main" id="{9FE3268D-B52C-42D4-9BE4-B737326303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51203" name="Rectangle 2">
            <a:extLst>
              <a:ext uri="{FF2B5EF4-FFF2-40B4-BE49-F238E27FC236}">
                <a16:creationId xmlns:a16="http://schemas.microsoft.com/office/drawing/2014/main" id="{8D7405FC-C74B-DB20-06ED-E368148F4491}"/>
              </a:ext>
            </a:extLst>
          </p:cNvPr>
          <p:cNvSpPr>
            <a:spLocks noGrp="1" noChangeArrowheads="1"/>
          </p:cNvSpPr>
          <p:nvPr>
            <p:ph type="title"/>
          </p:nvPr>
        </p:nvSpPr>
        <p:spPr>
          <a:xfrm>
            <a:off x="1175512" y="548640"/>
            <a:ext cx="9792208" cy="1146048"/>
          </a:xfrm>
        </p:spPr>
        <p:txBody>
          <a:bodyPr vert="horz" lIns="91440" tIns="45720" rIns="91440" bIns="45720" rtlCol="0" anchor="ctr">
            <a:normAutofit fontScale="90000"/>
          </a:bodyPr>
          <a:lstStyle/>
          <a:p>
            <a:r>
              <a:rPr lang="en-US" altLang="en-US" b="1" spc="0">
                <a:latin typeface="Arial"/>
                <a:cs typeface="Arial"/>
              </a:rPr>
              <a:t>Why Strong Brands are Important</a:t>
            </a:r>
          </a:p>
        </p:txBody>
      </p:sp>
      <p:sp>
        <p:nvSpPr>
          <p:cNvPr id="51204" name="Rectangle 15">
            <a:extLst>
              <a:ext uri="{FF2B5EF4-FFF2-40B4-BE49-F238E27FC236}">
                <a16:creationId xmlns:a16="http://schemas.microsoft.com/office/drawing/2014/main" id="{81032B0B-01D1-3565-AF3F-D6EFA37283EF}"/>
              </a:ext>
            </a:extLst>
          </p:cNvPr>
          <p:cNvSpPr>
            <a:spLocks noChangeArrowheads="1"/>
          </p:cNvSpPr>
          <p:nvPr/>
        </p:nvSpPr>
        <p:spPr bwMode="auto">
          <a:xfrm>
            <a:off x="1175512" y="1932432"/>
            <a:ext cx="9792208" cy="403327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lnSpcReduction="10000"/>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marL="457200" indent="-457200">
              <a:lnSpc>
                <a:spcPct val="90000"/>
              </a:lnSpc>
              <a:spcBef>
                <a:spcPct val="30000"/>
              </a:spcBef>
              <a:buClr>
                <a:schemeClr val="tx1">
                  <a:lumMod val="85000"/>
                  <a:lumOff val="15000"/>
                </a:schemeClr>
              </a:buClr>
            </a:pPr>
            <a:r>
              <a:rPr lang="en-US" altLang="en-US" sz="2700" b="1" dirty="0">
                <a:latin typeface="Arial"/>
                <a:cs typeface="Arial"/>
              </a:rPr>
              <a:t>Company Value </a:t>
            </a:r>
            <a:r>
              <a:rPr lang="en-US" altLang="en-US" sz="2700" dirty="0">
                <a:latin typeface="Arial"/>
                <a:cs typeface="Arial"/>
              </a:rPr>
              <a:t>– can be greatly enhanced.</a:t>
            </a:r>
            <a:endParaRPr lang="en-US"/>
          </a:p>
          <a:p>
            <a:pPr marL="457200" indent="-457200">
              <a:lnSpc>
                <a:spcPct val="90000"/>
              </a:lnSpc>
              <a:spcBef>
                <a:spcPct val="30000"/>
              </a:spcBef>
              <a:buClr>
                <a:srgbClr val="262626"/>
              </a:buClr>
            </a:pPr>
            <a:r>
              <a:rPr lang="en-US" altLang="en-US" sz="2700" b="1" dirty="0">
                <a:latin typeface="Arial"/>
                <a:cs typeface="Arial"/>
              </a:rPr>
              <a:t>Barrier to Competition</a:t>
            </a:r>
            <a:r>
              <a:rPr lang="en-US" altLang="en-US" sz="2700" dirty="0">
                <a:latin typeface="Arial"/>
                <a:cs typeface="Arial"/>
              </a:rPr>
              <a:t> – strong brands means it's difficult for new brands to compete.</a:t>
            </a:r>
          </a:p>
          <a:p>
            <a:pPr marL="457200" indent="-457200">
              <a:lnSpc>
                <a:spcPct val="90000"/>
              </a:lnSpc>
              <a:spcBef>
                <a:spcPct val="30000"/>
              </a:spcBef>
              <a:buClr>
                <a:srgbClr val="262626"/>
              </a:buClr>
            </a:pPr>
            <a:r>
              <a:rPr lang="en-US" altLang="en-US" sz="2700" b="1" dirty="0">
                <a:latin typeface="Arial"/>
                <a:cs typeface="Arial"/>
              </a:rPr>
              <a:t>High Profits</a:t>
            </a:r>
            <a:r>
              <a:rPr lang="en-US" altLang="en-US" sz="2700" dirty="0">
                <a:latin typeface="Arial"/>
                <a:cs typeface="Arial"/>
              </a:rPr>
              <a:t> – lead to higher profitability.</a:t>
            </a:r>
          </a:p>
          <a:p>
            <a:pPr marL="457200" indent="-457200">
              <a:lnSpc>
                <a:spcPct val="90000"/>
              </a:lnSpc>
              <a:spcBef>
                <a:spcPct val="30000"/>
              </a:spcBef>
              <a:buClr>
                <a:srgbClr val="262626"/>
              </a:buClr>
            </a:pPr>
            <a:r>
              <a:rPr lang="en-US" altLang="en-US" sz="2700" b="1" dirty="0">
                <a:latin typeface="Arial"/>
                <a:cs typeface="Arial"/>
              </a:rPr>
              <a:t>Base for Brand Extensions</a:t>
            </a:r>
            <a:r>
              <a:rPr lang="en-US" altLang="en-US" sz="2700" dirty="0">
                <a:latin typeface="Arial"/>
                <a:cs typeface="Arial"/>
              </a:rPr>
              <a:t> – strong brand can allow for positive perceptions and goodwill to be transferred to brand extensions.</a:t>
            </a:r>
          </a:p>
          <a:p>
            <a:pPr marL="457200" indent="-457200">
              <a:lnSpc>
                <a:spcPct val="90000"/>
              </a:lnSpc>
              <a:spcBef>
                <a:spcPct val="30000"/>
              </a:spcBef>
              <a:buClr>
                <a:srgbClr val="262626"/>
              </a:buClr>
            </a:pPr>
            <a:r>
              <a:rPr lang="en-US" altLang="en-US" sz="2700" b="1" dirty="0">
                <a:latin typeface="Arial"/>
                <a:cs typeface="Arial"/>
              </a:rPr>
              <a:t>Quality Certification </a:t>
            </a:r>
            <a:r>
              <a:rPr lang="en-US" altLang="en-US" sz="2700" dirty="0">
                <a:latin typeface="Arial"/>
                <a:cs typeface="Arial"/>
              </a:rPr>
              <a:t>– provide quality certification – customers perception/belief that brand is a quality brand.</a:t>
            </a:r>
          </a:p>
          <a:p>
            <a:pPr marL="457200" indent="-457200">
              <a:lnSpc>
                <a:spcPct val="90000"/>
              </a:lnSpc>
              <a:spcBef>
                <a:spcPct val="30000"/>
              </a:spcBef>
              <a:buClr>
                <a:srgbClr val="262626"/>
              </a:buClr>
            </a:pPr>
            <a:r>
              <a:rPr lang="en-US" altLang="en-US" sz="2700" b="1" dirty="0">
                <a:latin typeface="Arial"/>
                <a:cs typeface="Arial"/>
              </a:rPr>
              <a:t>Trust</a:t>
            </a:r>
            <a:r>
              <a:rPr lang="en-US" altLang="en-US" sz="2700" dirty="0">
                <a:latin typeface="Arial"/>
                <a:cs typeface="Arial"/>
              </a:rPr>
              <a:t> – customer tend to trust strong brands.</a:t>
            </a:r>
          </a:p>
        </p:txBody>
      </p:sp>
      <p:sp>
        <p:nvSpPr>
          <p:cNvPr id="2" name="Footer Placeholder 1">
            <a:extLst>
              <a:ext uri="{FF2B5EF4-FFF2-40B4-BE49-F238E27FC236}">
                <a16:creationId xmlns:a16="http://schemas.microsoft.com/office/drawing/2014/main" id="{6DCF9127-A75D-CC37-2473-C190071188FF}"/>
              </a:ext>
            </a:extLst>
          </p:cNvPr>
          <p:cNvSpPr>
            <a:spLocks noGrp="1"/>
          </p:cNvSpPr>
          <p:nvPr>
            <p:ph type="ftr" sz="quarter" idx="11"/>
          </p:nvPr>
        </p:nvSpPr>
        <p:spPr/>
        <p:txBody>
          <a:bodyPr/>
          <a:lstStyle/>
          <a:p>
            <a:pPr>
              <a:defRPr/>
            </a:pPr>
            <a:r>
              <a:rPr lang="en-GB" dirty="0"/>
              <a:t>(Jobber and Ellis-Chadwick, 2019)</a:t>
            </a:r>
          </a:p>
        </p:txBody>
      </p:sp>
    </p:spTree>
    <p:extLst>
      <p:ext uri="{BB962C8B-B14F-4D97-AF65-F5344CB8AC3E}">
        <p14:creationId xmlns:p14="http://schemas.microsoft.com/office/powerpoint/2010/main" val="258930357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0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0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0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0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0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0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09" name="Rectangle 5120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1" name="Rectangle 51210">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51213" name="Rectangle 51212">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51215" name="Rectangle 51214">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217" name="Rectangle 51216">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51203" name="Rectangle 2">
            <a:extLst>
              <a:ext uri="{FF2B5EF4-FFF2-40B4-BE49-F238E27FC236}">
                <a16:creationId xmlns:a16="http://schemas.microsoft.com/office/drawing/2014/main" id="{F7F1AB9F-8499-4204-8510-C9F19C8897BE}"/>
              </a:ext>
            </a:extLst>
          </p:cNvPr>
          <p:cNvSpPr>
            <a:spLocks noGrp="1" noChangeArrowheads="1"/>
          </p:cNvSpPr>
          <p:nvPr>
            <p:ph type="title"/>
          </p:nvPr>
        </p:nvSpPr>
        <p:spPr>
          <a:xfrm>
            <a:off x="1175512" y="548640"/>
            <a:ext cx="9792208" cy="1146048"/>
          </a:xfrm>
        </p:spPr>
        <p:txBody>
          <a:bodyPr vert="horz" lIns="91440" tIns="45720" rIns="91440" bIns="45720" rtlCol="0" anchor="ctr">
            <a:normAutofit/>
          </a:bodyPr>
          <a:lstStyle/>
          <a:p>
            <a:r>
              <a:rPr lang="en-US" altLang="en-US" b="1" spc="0">
                <a:latin typeface="Arial"/>
                <a:cs typeface="Arial"/>
              </a:rPr>
              <a:t>Brand Name</a:t>
            </a:r>
            <a:endParaRPr lang="en-US" altLang="en-US" b="1" spc="0" dirty="0">
              <a:latin typeface="Arial" panose="020B0604020202020204" pitchFamily="34" charset="0"/>
              <a:cs typeface="Arial" panose="020B0604020202020204" pitchFamily="34" charset="0"/>
            </a:endParaRPr>
          </a:p>
        </p:txBody>
      </p:sp>
      <p:sp>
        <p:nvSpPr>
          <p:cNvPr id="51204" name="Rectangle 15">
            <a:extLst>
              <a:ext uri="{FF2B5EF4-FFF2-40B4-BE49-F238E27FC236}">
                <a16:creationId xmlns:a16="http://schemas.microsoft.com/office/drawing/2014/main" id="{181008B9-B425-4A49-9B4F-E6C271F89BA5}"/>
              </a:ext>
            </a:extLst>
          </p:cNvPr>
          <p:cNvSpPr>
            <a:spLocks noChangeArrowheads="1"/>
          </p:cNvSpPr>
          <p:nvPr/>
        </p:nvSpPr>
        <p:spPr bwMode="auto">
          <a:xfrm>
            <a:off x="1175512" y="1932432"/>
            <a:ext cx="9792208" cy="403327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fontScale="92500" lnSpcReduction="20000"/>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l">
              <a:buNone/>
            </a:pPr>
            <a:endParaRPr lang="en-GB" b="1" i="0" dirty="0">
              <a:effectLst/>
              <a:latin typeface="Söhne"/>
            </a:endParaRPr>
          </a:p>
          <a:p>
            <a:r>
              <a:rPr lang="en-GB" dirty="0">
                <a:latin typeface="Söhne"/>
                <a:cs typeface="Arial"/>
              </a:rPr>
              <a:t>Brand name is a term, symbol or design that distinguishes a seller's product from its competitors.</a:t>
            </a:r>
            <a:endParaRPr lang="en-GB" b="0" i="0" dirty="0">
              <a:effectLst/>
              <a:latin typeface="Söhne"/>
            </a:endParaRPr>
          </a:p>
          <a:p>
            <a:pPr>
              <a:buNone/>
            </a:pPr>
            <a:endParaRPr lang="en-GB" dirty="0">
              <a:latin typeface="Söhne"/>
              <a:cs typeface="Arial"/>
            </a:endParaRPr>
          </a:p>
          <a:p>
            <a:r>
              <a:rPr lang="en-GB" dirty="0">
                <a:latin typeface="Söhne"/>
                <a:cs typeface="Arial"/>
              </a:rPr>
              <a:t>Strategic considerations for brand naming:</a:t>
            </a:r>
          </a:p>
          <a:p>
            <a:pPr lvl="1" indent="0">
              <a:buFont typeface="Courier New" panose="020B0604020202020204" pitchFamily="34" charset="0"/>
              <a:buChar char="o"/>
            </a:pPr>
            <a:r>
              <a:rPr lang="en-GB" dirty="0">
                <a:latin typeface="Söhne"/>
                <a:cs typeface="Arial"/>
              </a:rPr>
              <a:t>Marketing objectives</a:t>
            </a:r>
            <a:endParaRPr lang="en-GB" dirty="0">
              <a:latin typeface="Söhne"/>
            </a:endParaRPr>
          </a:p>
          <a:p>
            <a:pPr lvl="1" indent="0">
              <a:buFont typeface="Courier New" panose="020B0604020202020204" pitchFamily="34" charset="0"/>
              <a:buChar char="o"/>
            </a:pPr>
            <a:r>
              <a:rPr lang="en-GB" dirty="0">
                <a:latin typeface="Söhne"/>
                <a:cs typeface="Arial"/>
              </a:rPr>
              <a:t>Brand Audit</a:t>
            </a:r>
            <a:endParaRPr lang="en-GB" dirty="0">
              <a:latin typeface="Söhne"/>
            </a:endParaRPr>
          </a:p>
          <a:p>
            <a:pPr lvl="1" indent="0">
              <a:buFont typeface="Courier New" panose="020B0604020202020204" pitchFamily="34" charset="0"/>
              <a:buChar char="o"/>
            </a:pPr>
            <a:r>
              <a:rPr lang="en-GB" dirty="0">
                <a:latin typeface="Söhne"/>
                <a:cs typeface="Arial"/>
              </a:rPr>
              <a:t>Brand Objectives</a:t>
            </a:r>
          </a:p>
          <a:p>
            <a:pPr lvl="1" indent="0">
              <a:buFont typeface="Courier New" panose="020B0604020202020204" pitchFamily="34" charset="0"/>
              <a:buChar char="o"/>
            </a:pPr>
            <a:r>
              <a:rPr lang="en-GB" dirty="0">
                <a:latin typeface="Söhne"/>
                <a:cs typeface="Arial"/>
              </a:rPr>
              <a:t>Brand Strategy Alternatives</a:t>
            </a:r>
            <a:endParaRPr lang="en-GB" dirty="0">
              <a:latin typeface="Söhne"/>
            </a:endParaRPr>
          </a:p>
        </p:txBody>
      </p:sp>
      <p:sp>
        <p:nvSpPr>
          <p:cNvPr id="51202" name="Slide Number Placeholder 6">
            <a:extLst>
              <a:ext uri="{FF2B5EF4-FFF2-40B4-BE49-F238E27FC236}">
                <a16:creationId xmlns:a16="http://schemas.microsoft.com/office/drawing/2014/main" id="{235EB7B9-2AA4-4457-A772-63DE34ED122D}"/>
              </a:ext>
            </a:extLst>
          </p:cNvPr>
          <p:cNvSpPr>
            <a:spLocks noGrp="1"/>
          </p:cNvSpPr>
          <p:nvPr>
            <p:ph type="sldNum" sz="quarter" idx="12"/>
          </p:nvPr>
        </p:nvSpPr>
        <p:spPr bwMode="auto">
          <a:xfrm>
            <a:off x="9504680" y="6221173"/>
            <a:ext cx="1463040" cy="2743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defTabSz="457200">
              <a:spcBef>
                <a:spcPct val="0"/>
              </a:spcBef>
              <a:spcAft>
                <a:spcPts val="600"/>
              </a:spcAft>
              <a:buFontTx/>
              <a:buNone/>
            </a:pPr>
            <a:fld id="{3A84731A-55FF-412B-98D8-8F81783B8127}" type="slidenum">
              <a:rPr lang="en-US" altLang="en-US" sz="1000">
                <a:solidFill>
                  <a:schemeClr val="tx1">
                    <a:lumMod val="75000"/>
                    <a:lumOff val="25000"/>
                  </a:schemeClr>
                </a:solidFill>
                <a:latin typeface="+mn-lt"/>
                <a:cs typeface="+mn-cs"/>
              </a:rPr>
              <a:pPr defTabSz="457200">
                <a:spcBef>
                  <a:spcPct val="0"/>
                </a:spcBef>
                <a:spcAft>
                  <a:spcPts val="600"/>
                </a:spcAft>
                <a:buFontTx/>
                <a:buNone/>
              </a:pPr>
              <a:t>11</a:t>
            </a:fld>
            <a:endParaRPr lang="en-US" altLang="en-US" sz="1000">
              <a:solidFill>
                <a:schemeClr val="tx1">
                  <a:lumMod val="75000"/>
                  <a:lumOff val="25000"/>
                </a:schemeClr>
              </a:solidFill>
              <a:latin typeface="+mn-lt"/>
              <a:cs typeface="+mn-cs"/>
            </a:endParaRPr>
          </a:p>
        </p:txBody>
      </p:sp>
    </p:spTree>
    <p:extLst>
      <p:ext uri="{BB962C8B-B14F-4D97-AF65-F5344CB8AC3E}">
        <p14:creationId xmlns:p14="http://schemas.microsoft.com/office/powerpoint/2010/main" val="3453370380"/>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298154D-5523-F9C1-2911-869BFCB699FA}"/>
            </a:ext>
          </a:extLst>
        </p:cNvPr>
        <p:cNvGrpSpPr/>
        <p:nvPr/>
      </p:nvGrpSpPr>
      <p:grpSpPr>
        <a:xfrm>
          <a:off x="0" y="0"/>
          <a:ext cx="0" cy="0"/>
          <a:chOff x="0" y="0"/>
          <a:chExt cx="0" cy="0"/>
        </a:xfrm>
      </p:grpSpPr>
      <p:sp useBgFill="1">
        <p:nvSpPr>
          <p:cNvPr id="51209" name="Rectangle 51208">
            <a:extLst>
              <a:ext uri="{FF2B5EF4-FFF2-40B4-BE49-F238E27FC236}">
                <a16:creationId xmlns:a16="http://schemas.microsoft.com/office/drawing/2014/main" id="{5F0DBD47-F815-5014-CF8F-6CBDA1EF8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1" name="Rectangle 51210">
            <a:extLst>
              <a:ext uri="{FF2B5EF4-FFF2-40B4-BE49-F238E27FC236}">
                <a16:creationId xmlns:a16="http://schemas.microsoft.com/office/drawing/2014/main" id="{2A9BFD70-6F39-EA7C-2AB8-FBE643E653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51213" name="Rectangle 51212">
            <a:extLst>
              <a:ext uri="{FF2B5EF4-FFF2-40B4-BE49-F238E27FC236}">
                <a16:creationId xmlns:a16="http://schemas.microsoft.com/office/drawing/2014/main" id="{0636B3F3-DD2A-28B4-8730-359C43E6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51215" name="Rectangle 51214">
            <a:extLst>
              <a:ext uri="{FF2B5EF4-FFF2-40B4-BE49-F238E27FC236}">
                <a16:creationId xmlns:a16="http://schemas.microsoft.com/office/drawing/2014/main" id="{2AC12D1F-4266-06C6-5B32-AAEFCE57C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217" name="Rectangle 51216">
            <a:extLst>
              <a:ext uri="{FF2B5EF4-FFF2-40B4-BE49-F238E27FC236}">
                <a16:creationId xmlns:a16="http://schemas.microsoft.com/office/drawing/2014/main" id="{353BCB1D-DAC4-DF18-CC7F-F2B2306B19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51203" name="Rectangle 2">
            <a:extLst>
              <a:ext uri="{FF2B5EF4-FFF2-40B4-BE49-F238E27FC236}">
                <a16:creationId xmlns:a16="http://schemas.microsoft.com/office/drawing/2014/main" id="{E404B418-C2F3-E31C-A455-154D679CF2FE}"/>
              </a:ext>
            </a:extLst>
          </p:cNvPr>
          <p:cNvSpPr>
            <a:spLocks noGrp="1" noChangeArrowheads="1"/>
          </p:cNvSpPr>
          <p:nvPr>
            <p:ph type="title"/>
          </p:nvPr>
        </p:nvSpPr>
        <p:spPr>
          <a:xfrm>
            <a:off x="1199140" y="377338"/>
            <a:ext cx="9792208" cy="1146048"/>
          </a:xfrm>
        </p:spPr>
        <p:txBody>
          <a:bodyPr vert="horz" lIns="91440" tIns="45720" rIns="91440" bIns="45720" rtlCol="0" anchor="ctr">
            <a:normAutofit/>
          </a:bodyPr>
          <a:lstStyle/>
          <a:p>
            <a:r>
              <a:rPr lang="en-US" altLang="en-US" b="1" spc="0">
                <a:latin typeface="Arial"/>
                <a:cs typeface="Arial"/>
              </a:rPr>
              <a:t>Brand Name Characteristics</a:t>
            </a:r>
            <a:endParaRPr lang="en-US" altLang="en-US" b="1" spc="0" dirty="0">
              <a:latin typeface="Arial" panose="020B0604020202020204" pitchFamily="34" charset="0"/>
              <a:cs typeface="Arial" panose="020B0604020202020204" pitchFamily="34" charset="0"/>
            </a:endParaRPr>
          </a:p>
        </p:txBody>
      </p:sp>
      <p:sp>
        <p:nvSpPr>
          <p:cNvPr id="51204" name="Rectangle 15">
            <a:extLst>
              <a:ext uri="{FF2B5EF4-FFF2-40B4-BE49-F238E27FC236}">
                <a16:creationId xmlns:a16="http://schemas.microsoft.com/office/drawing/2014/main" id="{3C9873B1-5019-849B-317D-F85D51A009AE}"/>
              </a:ext>
            </a:extLst>
          </p:cNvPr>
          <p:cNvSpPr>
            <a:spLocks noChangeArrowheads="1"/>
          </p:cNvSpPr>
          <p:nvPr/>
        </p:nvSpPr>
        <p:spPr bwMode="auto">
          <a:xfrm>
            <a:off x="1175512" y="1696153"/>
            <a:ext cx="9792208" cy="403327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lnSpcReduction="10000"/>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buNone/>
            </a:pPr>
            <a:r>
              <a:rPr lang="en-GB" b="1" dirty="0">
                <a:latin typeface="Söhne"/>
                <a:cs typeface="Arial"/>
              </a:rPr>
              <a:t>Ries (1995) suggested brand names should have some or all of the following characteristics:</a:t>
            </a:r>
            <a:endParaRPr lang="en-GB" b="1" i="0" dirty="0">
              <a:effectLst/>
              <a:latin typeface="Söhne"/>
            </a:endParaRPr>
          </a:p>
          <a:p>
            <a:pPr marL="1200150" lvl="1" indent="-457200">
              <a:buFont typeface="Courier New" panose="020B0604020202020204" pitchFamily="34" charset="0"/>
              <a:buChar char="o"/>
            </a:pPr>
            <a:r>
              <a:rPr lang="en-GB" dirty="0">
                <a:latin typeface="Söhne"/>
                <a:cs typeface="Arial"/>
              </a:rPr>
              <a:t>Should shock</a:t>
            </a:r>
            <a:endParaRPr lang="en-GB" sz="3200" i="0">
              <a:effectLst/>
              <a:latin typeface="Söhne"/>
            </a:endParaRPr>
          </a:p>
          <a:p>
            <a:pPr marL="1200150" lvl="1" indent="-457200">
              <a:buFont typeface="Courier New" panose="020B0604020202020204" pitchFamily="34" charset="0"/>
              <a:buChar char="o"/>
            </a:pPr>
            <a:r>
              <a:rPr lang="en-GB" dirty="0">
                <a:latin typeface="Söhne"/>
                <a:cs typeface="Arial"/>
              </a:rPr>
              <a:t>Should be alliterative</a:t>
            </a:r>
            <a:endParaRPr lang="en-GB" i="0">
              <a:effectLst/>
              <a:latin typeface="Söhne"/>
            </a:endParaRPr>
          </a:p>
          <a:p>
            <a:pPr marL="1200150" lvl="1" indent="-457200">
              <a:buFont typeface="Courier New" panose="020B0604020202020204" pitchFamily="34" charset="0"/>
              <a:buChar char="o"/>
            </a:pPr>
            <a:r>
              <a:rPr lang="en-GB" dirty="0">
                <a:latin typeface="Söhne"/>
                <a:cs typeface="Arial"/>
              </a:rPr>
              <a:t>Should connect to products positioning</a:t>
            </a:r>
            <a:endParaRPr lang="en-GB">
              <a:latin typeface="Söhne"/>
            </a:endParaRPr>
          </a:p>
          <a:p>
            <a:pPr marL="1200150" lvl="1" indent="-457200">
              <a:buFont typeface="Courier New" panose="020B0604020202020204" pitchFamily="34" charset="0"/>
              <a:buChar char="o"/>
            </a:pPr>
            <a:r>
              <a:rPr lang="en-GB" dirty="0">
                <a:latin typeface="Söhne"/>
                <a:cs typeface="Arial"/>
              </a:rPr>
              <a:t>Should link to visual image</a:t>
            </a:r>
            <a:endParaRPr lang="en-GB" sz="3200">
              <a:latin typeface="Söhne"/>
            </a:endParaRPr>
          </a:p>
          <a:p>
            <a:pPr marL="1200150" lvl="1" indent="-457200">
              <a:buFont typeface="Courier New" panose="020B0604020202020204" pitchFamily="34" charset="0"/>
              <a:buChar char="o"/>
            </a:pPr>
            <a:r>
              <a:rPr lang="en-GB" dirty="0">
                <a:latin typeface="Söhne"/>
                <a:cs typeface="Arial"/>
              </a:rPr>
              <a:t>Should communicate something about the product</a:t>
            </a:r>
            <a:endParaRPr lang="en-GB" sz="3200">
              <a:latin typeface="Söhne"/>
            </a:endParaRPr>
          </a:p>
          <a:p>
            <a:pPr marL="1200150" lvl="1" indent="-457200">
              <a:buFont typeface="Courier New" panose="020B0604020202020204" pitchFamily="34" charset="0"/>
              <a:buChar char="o"/>
            </a:pPr>
            <a:r>
              <a:rPr lang="en-GB" dirty="0">
                <a:latin typeface="Söhne"/>
                <a:cs typeface="Arial"/>
              </a:rPr>
              <a:t>Should encourage the development of a nickname</a:t>
            </a:r>
            <a:endParaRPr lang="en-GB">
              <a:latin typeface="Söhne"/>
            </a:endParaRPr>
          </a:p>
          <a:p>
            <a:pPr>
              <a:buNone/>
            </a:pPr>
            <a:endParaRPr lang="en-GB" dirty="0">
              <a:latin typeface="Söhne"/>
            </a:endParaRPr>
          </a:p>
          <a:p>
            <a:pPr>
              <a:buNone/>
            </a:pPr>
            <a:endParaRPr lang="en-GB" dirty="0">
              <a:latin typeface="Söhne"/>
              <a:cs typeface="Arial"/>
            </a:endParaRPr>
          </a:p>
        </p:txBody>
      </p:sp>
      <p:sp>
        <p:nvSpPr>
          <p:cNvPr id="2" name="Footer Placeholder 1">
            <a:extLst>
              <a:ext uri="{FF2B5EF4-FFF2-40B4-BE49-F238E27FC236}">
                <a16:creationId xmlns:a16="http://schemas.microsoft.com/office/drawing/2014/main" id="{9C25EA7A-F989-73B7-B1F6-4796A5BF12A7}"/>
              </a:ext>
            </a:extLst>
          </p:cNvPr>
          <p:cNvSpPr>
            <a:spLocks noGrp="1"/>
          </p:cNvSpPr>
          <p:nvPr>
            <p:ph type="ftr" sz="quarter" idx="11"/>
          </p:nvPr>
        </p:nvSpPr>
        <p:spPr/>
        <p:txBody>
          <a:bodyPr/>
          <a:lstStyle/>
          <a:p>
            <a:pPr>
              <a:defRPr/>
            </a:pPr>
            <a:r>
              <a:rPr lang="en-GB" sz="1200" dirty="0"/>
              <a:t>(Blythe and Martin, 1995, p.140)</a:t>
            </a:r>
          </a:p>
        </p:txBody>
      </p:sp>
    </p:spTree>
    <p:extLst>
      <p:ext uri="{BB962C8B-B14F-4D97-AF65-F5344CB8AC3E}">
        <p14:creationId xmlns:p14="http://schemas.microsoft.com/office/powerpoint/2010/main" val="138445592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6AC4A1D-F223-AE82-89A4-9F2589903082}"/>
            </a:ext>
          </a:extLst>
        </p:cNvPr>
        <p:cNvGrpSpPr/>
        <p:nvPr/>
      </p:nvGrpSpPr>
      <p:grpSpPr>
        <a:xfrm>
          <a:off x="0" y="0"/>
          <a:ext cx="0" cy="0"/>
          <a:chOff x="0" y="0"/>
          <a:chExt cx="0" cy="0"/>
        </a:xfrm>
      </p:grpSpPr>
      <p:sp useBgFill="1">
        <p:nvSpPr>
          <p:cNvPr id="51209" name="Rectangle 51208">
            <a:extLst>
              <a:ext uri="{FF2B5EF4-FFF2-40B4-BE49-F238E27FC236}">
                <a16:creationId xmlns:a16="http://schemas.microsoft.com/office/drawing/2014/main" id="{8E9C4D1D-66D7-6269-678C-A7A05ABBBC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1" name="Rectangle 51210">
            <a:extLst>
              <a:ext uri="{FF2B5EF4-FFF2-40B4-BE49-F238E27FC236}">
                <a16:creationId xmlns:a16="http://schemas.microsoft.com/office/drawing/2014/main" id="{7316DB86-3108-AC8F-9BFA-D4AFF183D8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51213" name="Rectangle 51212">
            <a:extLst>
              <a:ext uri="{FF2B5EF4-FFF2-40B4-BE49-F238E27FC236}">
                <a16:creationId xmlns:a16="http://schemas.microsoft.com/office/drawing/2014/main" id="{AD65486D-250B-DDB4-A1CC-04D6AB3173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51215" name="Rectangle 51214">
            <a:extLst>
              <a:ext uri="{FF2B5EF4-FFF2-40B4-BE49-F238E27FC236}">
                <a16:creationId xmlns:a16="http://schemas.microsoft.com/office/drawing/2014/main" id="{C3C5E991-9967-CB02-0B7C-B37F96A46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217" name="Rectangle 51216">
            <a:extLst>
              <a:ext uri="{FF2B5EF4-FFF2-40B4-BE49-F238E27FC236}">
                <a16:creationId xmlns:a16="http://schemas.microsoft.com/office/drawing/2014/main" id="{ABEC6568-AEE6-0051-4B98-AA2F3B6CE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51203" name="Rectangle 2">
            <a:extLst>
              <a:ext uri="{FF2B5EF4-FFF2-40B4-BE49-F238E27FC236}">
                <a16:creationId xmlns:a16="http://schemas.microsoft.com/office/drawing/2014/main" id="{0EC6ED90-2BDD-BE9B-0F77-5DFE789E94C5}"/>
              </a:ext>
            </a:extLst>
          </p:cNvPr>
          <p:cNvSpPr>
            <a:spLocks noGrp="1" noChangeArrowheads="1"/>
          </p:cNvSpPr>
          <p:nvPr>
            <p:ph type="title"/>
          </p:nvPr>
        </p:nvSpPr>
        <p:spPr>
          <a:xfrm>
            <a:off x="1175512" y="548640"/>
            <a:ext cx="9792208" cy="1146048"/>
          </a:xfrm>
        </p:spPr>
        <p:txBody>
          <a:bodyPr vert="horz" lIns="91440" tIns="45720" rIns="91440" bIns="45720" rtlCol="0" anchor="ctr">
            <a:normAutofit/>
          </a:bodyPr>
          <a:lstStyle/>
          <a:p>
            <a:r>
              <a:rPr lang="en-US" altLang="en-US" b="1" spc="0">
                <a:latin typeface="Arial"/>
                <a:cs typeface="Arial"/>
              </a:rPr>
              <a:t>Brand Equity</a:t>
            </a:r>
            <a:endParaRPr lang="en-US" altLang="en-US" b="1" spc="0" dirty="0">
              <a:latin typeface="Arial" panose="020B0604020202020204" pitchFamily="34" charset="0"/>
              <a:cs typeface="Arial" panose="020B0604020202020204" pitchFamily="34" charset="0"/>
            </a:endParaRPr>
          </a:p>
        </p:txBody>
      </p:sp>
      <p:sp>
        <p:nvSpPr>
          <p:cNvPr id="51204" name="Rectangle 15">
            <a:extLst>
              <a:ext uri="{FF2B5EF4-FFF2-40B4-BE49-F238E27FC236}">
                <a16:creationId xmlns:a16="http://schemas.microsoft.com/office/drawing/2014/main" id="{4D093C88-841F-3EB4-E6D2-1FA3C11FE1FA}"/>
              </a:ext>
            </a:extLst>
          </p:cNvPr>
          <p:cNvSpPr>
            <a:spLocks noChangeArrowheads="1"/>
          </p:cNvSpPr>
          <p:nvPr/>
        </p:nvSpPr>
        <p:spPr bwMode="auto">
          <a:xfrm>
            <a:off x="1175512" y="1932432"/>
            <a:ext cx="9792208" cy="403327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buNone/>
            </a:pPr>
            <a:r>
              <a:rPr lang="en-GB" dirty="0">
                <a:latin typeface="Söhne"/>
                <a:cs typeface="Arial"/>
              </a:rPr>
              <a:t>Strong brands are rich in a property called </a:t>
            </a:r>
            <a:r>
              <a:rPr lang="en-GB" b="1" i="1" dirty="0">
                <a:latin typeface="Söhne"/>
                <a:cs typeface="Arial"/>
              </a:rPr>
              <a:t>brand equity.</a:t>
            </a:r>
            <a:endParaRPr lang="en-GB" b="1" dirty="0">
              <a:effectLst/>
              <a:latin typeface="Söhne"/>
              <a:cs typeface="Arial"/>
            </a:endParaRPr>
          </a:p>
          <a:p>
            <a:pPr>
              <a:buNone/>
            </a:pPr>
            <a:r>
              <a:rPr lang="en-GB" dirty="0">
                <a:latin typeface="Söhne"/>
                <a:cs typeface="Arial"/>
              </a:rPr>
              <a:t>Two types of brand equity:</a:t>
            </a:r>
            <a:endParaRPr lang="en-GB" dirty="0">
              <a:effectLst/>
              <a:latin typeface="Söhne"/>
            </a:endParaRPr>
          </a:p>
          <a:p>
            <a:pPr marL="1200150" lvl="1" indent="-457200">
              <a:buFont typeface="Courier New" panose="020B0604020202020204" pitchFamily="34" charset="0"/>
              <a:buChar char="o"/>
            </a:pPr>
            <a:r>
              <a:rPr lang="en-GB" dirty="0">
                <a:latin typeface="Söhne"/>
                <a:cs typeface="Arial"/>
              </a:rPr>
              <a:t>Customer based band equity – brand awareness and brand image</a:t>
            </a:r>
            <a:endParaRPr lang="en-GB" dirty="0">
              <a:latin typeface="Söhne"/>
            </a:endParaRPr>
          </a:p>
          <a:p>
            <a:pPr lvl="1" indent="0">
              <a:buNone/>
            </a:pPr>
            <a:endParaRPr lang="en-GB" dirty="0">
              <a:latin typeface="Söhne"/>
              <a:cs typeface="Arial"/>
            </a:endParaRPr>
          </a:p>
          <a:p>
            <a:pPr marL="1200150" lvl="1" indent="-457200">
              <a:buFont typeface="Courier New" panose="020B0604020202020204" pitchFamily="34" charset="0"/>
              <a:buChar char="o"/>
            </a:pPr>
            <a:r>
              <a:rPr lang="en-GB" dirty="0">
                <a:latin typeface="Söhne"/>
                <a:cs typeface="Arial"/>
              </a:rPr>
              <a:t>Proprietary-based brand equity – patents and channel relationships</a:t>
            </a:r>
            <a:endParaRPr lang="en-GB" dirty="0">
              <a:latin typeface="Söhne"/>
            </a:endParaRPr>
          </a:p>
          <a:p>
            <a:pPr marL="1200150" lvl="1" indent="-457200">
              <a:buFont typeface="Courier New" panose="020B0604020202020204" pitchFamily="34" charset="0"/>
              <a:buChar char="o"/>
            </a:pPr>
            <a:endParaRPr lang="en-GB" dirty="0">
              <a:latin typeface="Söhne"/>
            </a:endParaRPr>
          </a:p>
          <a:p>
            <a:pPr>
              <a:buNone/>
            </a:pPr>
            <a:endParaRPr lang="en-GB" dirty="0">
              <a:latin typeface="Söhne"/>
            </a:endParaRPr>
          </a:p>
        </p:txBody>
      </p:sp>
      <p:sp>
        <p:nvSpPr>
          <p:cNvPr id="4" name="Footer Placeholder 3">
            <a:extLst>
              <a:ext uri="{FF2B5EF4-FFF2-40B4-BE49-F238E27FC236}">
                <a16:creationId xmlns:a16="http://schemas.microsoft.com/office/drawing/2014/main" id="{E28B51FC-9261-9F13-587D-47F4C09F58DD}"/>
              </a:ext>
            </a:extLst>
          </p:cNvPr>
          <p:cNvSpPr>
            <a:spLocks noGrp="1"/>
          </p:cNvSpPr>
          <p:nvPr>
            <p:ph type="ftr" sz="quarter" idx="11"/>
          </p:nvPr>
        </p:nvSpPr>
        <p:spPr/>
        <p:txBody>
          <a:bodyPr/>
          <a:lstStyle/>
          <a:p>
            <a:pPr>
              <a:defRPr/>
            </a:pPr>
            <a:r>
              <a:rPr lang="en-GB" dirty="0"/>
              <a:t>(Jobber and Ellis-Chadwick, 2019, p. 247-249)</a:t>
            </a:r>
          </a:p>
        </p:txBody>
      </p:sp>
    </p:spTree>
    <p:extLst>
      <p:ext uri="{BB962C8B-B14F-4D97-AF65-F5344CB8AC3E}">
        <p14:creationId xmlns:p14="http://schemas.microsoft.com/office/powerpoint/2010/main" val="1065369810"/>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920FA1-D18F-2C81-67D3-0C1C89CD0325}"/>
            </a:ext>
          </a:extLst>
        </p:cNvPr>
        <p:cNvGrpSpPr/>
        <p:nvPr/>
      </p:nvGrpSpPr>
      <p:grpSpPr>
        <a:xfrm>
          <a:off x="0" y="0"/>
          <a:ext cx="0" cy="0"/>
          <a:chOff x="0" y="0"/>
          <a:chExt cx="0" cy="0"/>
        </a:xfrm>
      </p:grpSpPr>
      <p:sp useBgFill="1">
        <p:nvSpPr>
          <p:cNvPr id="51209" name="Rectangle 51208">
            <a:extLst>
              <a:ext uri="{FF2B5EF4-FFF2-40B4-BE49-F238E27FC236}">
                <a16:creationId xmlns:a16="http://schemas.microsoft.com/office/drawing/2014/main" id="{2F94E69B-A994-E40F-A196-3C6BF8930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1" name="Rectangle 51210">
            <a:extLst>
              <a:ext uri="{FF2B5EF4-FFF2-40B4-BE49-F238E27FC236}">
                <a16:creationId xmlns:a16="http://schemas.microsoft.com/office/drawing/2014/main" id="{D4A85719-3384-8364-3413-6E0C61C997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51213" name="Rectangle 51212">
            <a:extLst>
              <a:ext uri="{FF2B5EF4-FFF2-40B4-BE49-F238E27FC236}">
                <a16:creationId xmlns:a16="http://schemas.microsoft.com/office/drawing/2014/main" id="{3DDC64D6-389B-9025-FFDC-51D82E73B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51215" name="Rectangle 51214">
            <a:extLst>
              <a:ext uri="{FF2B5EF4-FFF2-40B4-BE49-F238E27FC236}">
                <a16:creationId xmlns:a16="http://schemas.microsoft.com/office/drawing/2014/main" id="{CCB84CA4-46C9-D5A3-008D-E3DF9470B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217" name="Rectangle 51216">
            <a:extLst>
              <a:ext uri="{FF2B5EF4-FFF2-40B4-BE49-F238E27FC236}">
                <a16:creationId xmlns:a16="http://schemas.microsoft.com/office/drawing/2014/main" id="{13F5DF7C-59E0-F368-B04B-348DBE205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51203" name="Rectangle 2">
            <a:extLst>
              <a:ext uri="{FF2B5EF4-FFF2-40B4-BE49-F238E27FC236}">
                <a16:creationId xmlns:a16="http://schemas.microsoft.com/office/drawing/2014/main" id="{07FB1D75-A055-184E-B8AD-D2156B41F244}"/>
              </a:ext>
            </a:extLst>
          </p:cNvPr>
          <p:cNvSpPr>
            <a:spLocks noGrp="1" noChangeArrowheads="1"/>
          </p:cNvSpPr>
          <p:nvPr>
            <p:ph type="title"/>
          </p:nvPr>
        </p:nvSpPr>
        <p:spPr>
          <a:xfrm>
            <a:off x="1175512" y="548640"/>
            <a:ext cx="9792208" cy="1146048"/>
          </a:xfrm>
        </p:spPr>
        <p:txBody>
          <a:bodyPr vert="horz" lIns="91440" tIns="45720" rIns="91440" bIns="45720" rtlCol="0" anchor="ctr">
            <a:normAutofit/>
          </a:bodyPr>
          <a:lstStyle/>
          <a:p>
            <a:r>
              <a:rPr lang="en-US" altLang="en-US" b="1" spc="0">
                <a:latin typeface="Arial"/>
                <a:cs typeface="Arial"/>
              </a:rPr>
              <a:t>Brand Building</a:t>
            </a:r>
            <a:endParaRPr lang="en-US" altLang="en-US" b="1" spc="0" dirty="0">
              <a:latin typeface="Arial" panose="020B0604020202020204" pitchFamily="34" charset="0"/>
              <a:cs typeface="Arial" panose="020B0604020202020204" pitchFamily="34" charset="0"/>
            </a:endParaRPr>
          </a:p>
        </p:txBody>
      </p:sp>
      <p:sp>
        <p:nvSpPr>
          <p:cNvPr id="51204" name="Rectangle 15">
            <a:extLst>
              <a:ext uri="{FF2B5EF4-FFF2-40B4-BE49-F238E27FC236}">
                <a16:creationId xmlns:a16="http://schemas.microsoft.com/office/drawing/2014/main" id="{1B18BBC7-6874-A367-CC66-FEED4BFE5577}"/>
              </a:ext>
            </a:extLst>
          </p:cNvPr>
          <p:cNvSpPr>
            <a:spLocks noChangeArrowheads="1"/>
          </p:cNvSpPr>
          <p:nvPr/>
        </p:nvSpPr>
        <p:spPr bwMode="auto">
          <a:xfrm>
            <a:off x="1175512" y="1556023"/>
            <a:ext cx="9792208" cy="440968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fontScale="85000" lnSpcReduction="20000"/>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l">
              <a:buNone/>
            </a:pPr>
            <a:endParaRPr lang="en-GB" b="1" i="0" dirty="0">
              <a:effectLst/>
              <a:latin typeface="Söhne"/>
            </a:endParaRPr>
          </a:p>
          <a:p>
            <a:r>
              <a:rPr lang="en-GB" dirty="0">
                <a:latin typeface="Söhne"/>
                <a:cs typeface="Arial"/>
              </a:rPr>
              <a:t>Brand is created by augmenting a core product with distinctive values that distinguish it from the competition.</a:t>
            </a:r>
          </a:p>
          <a:p>
            <a:pPr>
              <a:buNone/>
            </a:pPr>
            <a:endParaRPr lang="en-GB" dirty="0">
              <a:latin typeface="Söhne"/>
              <a:cs typeface="Arial"/>
            </a:endParaRPr>
          </a:p>
          <a:p>
            <a:r>
              <a:rPr lang="en-GB" dirty="0">
                <a:latin typeface="Söhne"/>
                <a:cs typeface="Arial"/>
              </a:rPr>
              <a:t>It is an essential marketing activity</a:t>
            </a:r>
            <a:r>
              <a:rPr lang="en-GB" b="0" i="0" dirty="0">
                <a:effectLst/>
                <a:latin typeface="Söhne"/>
                <a:cs typeface="Arial"/>
              </a:rPr>
              <a:t>.</a:t>
            </a:r>
            <a:endParaRPr lang="en-GB" dirty="0"/>
          </a:p>
          <a:p>
            <a:pPr>
              <a:buNone/>
            </a:pPr>
            <a:endParaRPr lang="en-GB" dirty="0">
              <a:latin typeface="Söhne"/>
              <a:cs typeface="Arial"/>
            </a:endParaRPr>
          </a:p>
          <a:p>
            <a:r>
              <a:rPr lang="en-GB" dirty="0">
                <a:latin typeface="Söhne"/>
                <a:cs typeface="Arial"/>
              </a:rPr>
              <a:t>Can reap the following benefits:</a:t>
            </a:r>
          </a:p>
          <a:p>
            <a:pPr lvl="1" indent="0">
              <a:buFont typeface="Courier New" panose="020B0604020202020204" pitchFamily="34" charset="0"/>
              <a:buChar char="o"/>
            </a:pPr>
            <a:r>
              <a:rPr lang="en-GB" dirty="0">
                <a:latin typeface="Söhne"/>
                <a:cs typeface="Arial"/>
              </a:rPr>
              <a:t>Premium prices</a:t>
            </a:r>
          </a:p>
          <a:p>
            <a:pPr lvl="1" indent="0">
              <a:buFont typeface="Courier New" panose="020B0604020202020204" pitchFamily="34" charset="0"/>
              <a:buChar char="o"/>
            </a:pPr>
            <a:r>
              <a:rPr lang="en-GB" dirty="0">
                <a:latin typeface="Söhne"/>
                <a:cs typeface="Arial"/>
              </a:rPr>
              <a:t>Achieving distribution more readily</a:t>
            </a:r>
          </a:p>
          <a:p>
            <a:pPr lvl="1" indent="0">
              <a:buFont typeface="Courier New" panose="020B0604020202020204" pitchFamily="34" charset="0"/>
              <a:buChar char="o"/>
            </a:pPr>
            <a:r>
              <a:rPr lang="en-GB" dirty="0">
                <a:latin typeface="Söhne"/>
                <a:cs typeface="Arial"/>
              </a:rPr>
              <a:t>Sustaining high sales and profits through brand loyalty</a:t>
            </a:r>
          </a:p>
          <a:p>
            <a:pPr lvl="1" indent="0">
              <a:buFont typeface="Courier New" panose="020B0604020202020204" pitchFamily="34" charset="0"/>
              <a:buChar char="o"/>
            </a:pPr>
            <a:r>
              <a:rPr lang="en-GB" dirty="0">
                <a:latin typeface="Söhne"/>
                <a:cs typeface="Arial"/>
              </a:rPr>
              <a:t>Able to withstand market forces more easily</a:t>
            </a:r>
            <a:endParaRPr lang="en-GB" dirty="0">
              <a:latin typeface="Söhne"/>
            </a:endParaRPr>
          </a:p>
        </p:txBody>
      </p:sp>
      <p:sp>
        <p:nvSpPr>
          <p:cNvPr id="51202" name="Slide Number Placeholder 6">
            <a:extLst>
              <a:ext uri="{FF2B5EF4-FFF2-40B4-BE49-F238E27FC236}">
                <a16:creationId xmlns:a16="http://schemas.microsoft.com/office/drawing/2014/main" id="{661AF543-74FB-247E-1FE2-84CC0572EDE3}"/>
              </a:ext>
            </a:extLst>
          </p:cNvPr>
          <p:cNvSpPr>
            <a:spLocks noGrp="1"/>
          </p:cNvSpPr>
          <p:nvPr>
            <p:ph type="sldNum" sz="quarter" idx="12"/>
          </p:nvPr>
        </p:nvSpPr>
        <p:spPr bwMode="auto">
          <a:xfrm>
            <a:off x="9504680" y="6221173"/>
            <a:ext cx="1463040" cy="2743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defTabSz="457200">
              <a:spcBef>
                <a:spcPct val="0"/>
              </a:spcBef>
              <a:spcAft>
                <a:spcPts val="600"/>
              </a:spcAft>
              <a:buFontTx/>
              <a:buNone/>
            </a:pPr>
            <a:fld id="{3A84731A-55FF-412B-98D8-8F81783B8127}" type="slidenum">
              <a:rPr lang="en-US" altLang="en-US" sz="1000">
                <a:solidFill>
                  <a:schemeClr val="tx1">
                    <a:lumMod val="75000"/>
                    <a:lumOff val="25000"/>
                  </a:schemeClr>
                </a:solidFill>
                <a:latin typeface="+mn-lt"/>
                <a:cs typeface="+mn-cs"/>
              </a:rPr>
              <a:pPr defTabSz="457200">
                <a:spcBef>
                  <a:spcPct val="0"/>
                </a:spcBef>
                <a:spcAft>
                  <a:spcPts val="600"/>
                </a:spcAft>
                <a:buFontTx/>
                <a:buNone/>
              </a:pPr>
              <a:t>14</a:t>
            </a:fld>
            <a:endParaRPr lang="en-US" altLang="en-US" sz="1000">
              <a:solidFill>
                <a:schemeClr val="tx1">
                  <a:lumMod val="75000"/>
                  <a:lumOff val="25000"/>
                </a:schemeClr>
              </a:solidFill>
              <a:latin typeface="+mn-lt"/>
              <a:cs typeface="+mn-cs"/>
            </a:endParaRPr>
          </a:p>
        </p:txBody>
      </p:sp>
    </p:spTree>
    <p:extLst>
      <p:ext uri="{BB962C8B-B14F-4D97-AF65-F5344CB8AC3E}">
        <p14:creationId xmlns:p14="http://schemas.microsoft.com/office/powerpoint/2010/main" val="2236080926"/>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8EB0E61-76C7-88B8-E78D-ECA5714D01B9}"/>
            </a:ext>
          </a:extLst>
        </p:cNvPr>
        <p:cNvGrpSpPr/>
        <p:nvPr/>
      </p:nvGrpSpPr>
      <p:grpSpPr>
        <a:xfrm>
          <a:off x="0" y="0"/>
          <a:ext cx="0" cy="0"/>
          <a:chOff x="0" y="0"/>
          <a:chExt cx="0" cy="0"/>
        </a:xfrm>
      </p:grpSpPr>
      <p:sp useBgFill="1">
        <p:nvSpPr>
          <p:cNvPr id="51209" name="Rectangle 51208">
            <a:extLst>
              <a:ext uri="{FF2B5EF4-FFF2-40B4-BE49-F238E27FC236}">
                <a16:creationId xmlns:a16="http://schemas.microsoft.com/office/drawing/2014/main" id="{431A6C99-B2C4-1950-BE24-C393502F1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1" name="Rectangle 51210">
            <a:extLst>
              <a:ext uri="{FF2B5EF4-FFF2-40B4-BE49-F238E27FC236}">
                <a16:creationId xmlns:a16="http://schemas.microsoft.com/office/drawing/2014/main" id="{C6B9CD54-A326-7C11-ECB1-BEEBB3F5C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51213" name="Rectangle 51212">
            <a:extLst>
              <a:ext uri="{FF2B5EF4-FFF2-40B4-BE49-F238E27FC236}">
                <a16:creationId xmlns:a16="http://schemas.microsoft.com/office/drawing/2014/main" id="{E1CDA2C8-DF4C-45A6-8037-6FD474514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51215" name="Rectangle 51214">
            <a:extLst>
              <a:ext uri="{FF2B5EF4-FFF2-40B4-BE49-F238E27FC236}">
                <a16:creationId xmlns:a16="http://schemas.microsoft.com/office/drawing/2014/main" id="{0C369EB2-03A7-177E-AF39-14BD02A70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217" name="Rectangle 51216">
            <a:extLst>
              <a:ext uri="{FF2B5EF4-FFF2-40B4-BE49-F238E27FC236}">
                <a16:creationId xmlns:a16="http://schemas.microsoft.com/office/drawing/2014/main" id="{9C54DB72-7038-3095-BDA7-5FC2A1C35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51203" name="Rectangle 2">
            <a:extLst>
              <a:ext uri="{FF2B5EF4-FFF2-40B4-BE49-F238E27FC236}">
                <a16:creationId xmlns:a16="http://schemas.microsoft.com/office/drawing/2014/main" id="{D3A1DC45-273D-825D-C0F3-973F5393FFF9}"/>
              </a:ext>
            </a:extLst>
          </p:cNvPr>
          <p:cNvSpPr>
            <a:spLocks noGrp="1" noChangeArrowheads="1"/>
          </p:cNvSpPr>
          <p:nvPr>
            <p:ph type="title"/>
          </p:nvPr>
        </p:nvSpPr>
        <p:spPr>
          <a:xfrm>
            <a:off x="1175512" y="548640"/>
            <a:ext cx="9792208" cy="1146048"/>
          </a:xfrm>
        </p:spPr>
        <p:txBody>
          <a:bodyPr vert="horz" lIns="91440" tIns="45720" rIns="91440" bIns="45720" rtlCol="0" anchor="ctr">
            <a:normAutofit/>
          </a:bodyPr>
          <a:lstStyle/>
          <a:p>
            <a:r>
              <a:rPr lang="en-US" altLang="en-US" b="1" spc="0">
                <a:latin typeface="Arial"/>
                <a:cs typeface="Arial"/>
              </a:rPr>
              <a:t>Brand Quality</a:t>
            </a:r>
            <a:endParaRPr lang="en-US" altLang="en-US" b="1" spc="0" dirty="0">
              <a:latin typeface="Arial" panose="020B0604020202020204" pitchFamily="34" charset="0"/>
              <a:cs typeface="Arial" panose="020B0604020202020204" pitchFamily="34" charset="0"/>
            </a:endParaRPr>
          </a:p>
        </p:txBody>
      </p:sp>
      <p:sp>
        <p:nvSpPr>
          <p:cNvPr id="51204" name="Rectangle 15">
            <a:extLst>
              <a:ext uri="{FF2B5EF4-FFF2-40B4-BE49-F238E27FC236}">
                <a16:creationId xmlns:a16="http://schemas.microsoft.com/office/drawing/2014/main" id="{BB0BB342-4857-2F80-44E4-9124E47C1E0A}"/>
              </a:ext>
            </a:extLst>
          </p:cNvPr>
          <p:cNvSpPr>
            <a:spLocks noChangeArrowheads="1"/>
          </p:cNvSpPr>
          <p:nvPr/>
        </p:nvSpPr>
        <p:spPr bwMode="auto">
          <a:xfrm>
            <a:off x="1175512" y="1932432"/>
            <a:ext cx="9792208" cy="403327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l">
              <a:buNone/>
            </a:pPr>
            <a:endParaRPr lang="en-GB" b="1" i="0" dirty="0">
              <a:effectLst/>
              <a:latin typeface="Söhne"/>
            </a:endParaRPr>
          </a:p>
          <a:p>
            <a:r>
              <a:rPr lang="en-GB" dirty="0">
                <a:latin typeface="Söhne"/>
                <a:cs typeface="Arial"/>
              </a:rPr>
              <a:t>Vital to build quality into core product.</a:t>
            </a:r>
            <a:endParaRPr lang="en-GB" b="0" i="0" dirty="0">
              <a:effectLst/>
              <a:latin typeface="Söhne"/>
            </a:endParaRPr>
          </a:p>
          <a:p>
            <a:pPr>
              <a:buNone/>
            </a:pPr>
            <a:endParaRPr lang="en-GB" dirty="0">
              <a:latin typeface="Söhne"/>
              <a:cs typeface="Arial"/>
            </a:endParaRPr>
          </a:p>
          <a:p>
            <a:r>
              <a:rPr lang="en-GB" dirty="0">
                <a:latin typeface="Söhne"/>
                <a:cs typeface="Arial"/>
              </a:rPr>
              <a:t>Must achieve the basic functional requirements expected of it.</a:t>
            </a:r>
            <a:endParaRPr lang="en-GB" b="0" i="0" dirty="0">
              <a:effectLst/>
              <a:latin typeface="Söhne"/>
            </a:endParaRPr>
          </a:p>
          <a:p>
            <a:endParaRPr lang="en-GB" dirty="0">
              <a:latin typeface="Söhne"/>
            </a:endParaRPr>
          </a:p>
          <a:p>
            <a:pPr algn="l">
              <a:buNone/>
            </a:pPr>
            <a:endParaRPr lang="en-GB" b="0" i="0" dirty="0">
              <a:effectLst/>
              <a:latin typeface="Söhne"/>
            </a:endParaRPr>
          </a:p>
        </p:txBody>
      </p:sp>
      <p:sp>
        <p:nvSpPr>
          <p:cNvPr id="51202" name="Slide Number Placeholder 6">
            <a:extLst>
              <a:ext uri="{FF2B5EF4-FFF2-40B4-BE49-F238E27FC236}">
                <a16:creationId xmlns:a16="http://schemas.microsoft.com/office/drawing/2014/main" id="{01C8FD52-C367-14C9-0631-B93B73604BE7}"/>
              </a:ext>
            </a:extLst>
          </p:cNvPr>
          <p:cNvSpPr>
            <a:spLocks noGrp="1"/>
          </p:cNvSpPr>
          <p:nvPr>
            <p:ph type="sldNum" sz="quarter" idx="12"/>
          </p:nvPr>
        </p:nvSpPr>
        <p:spPr bwMode="auto">
          <a:xfrm>
            <a:off x="9504680" y="6221173"/>
            <a:ext cx="1463040" cy="2743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defTabSz="457200">
              <a:spcBef>
                <a:spcPct val="0"/>
              </a:spcBef>
              <a:spcAft>
                <a:spcPts val="600"/>
              </a:spcAft>
              <a:buFontTx/>
              <a:buNone/>
            </a:pPr>
            <a:fld id="{3A84731A-55FF-412B-98D8-8F81783B8127}" type="slidenum">
              <a:rPr lang="en-US" altLang="en-US" sz="1000">
                <a:solidFill>
                  <a:schemeClr val="tx1">
                    <a:lumMod val="75000"/>
                    <a:lumOff val="25000"/>
                  </a:schemeClr>
                </a:solidFill>
                <a:latin typeface="+mn-lt"/>
                <a:cs typeface="+mn-cs"/>
              </a:rPr>
              <a:pPr defTabSz="457200">
                <a:spcBef>
                  <a:spcPct val="0"/>
                </a:spcBef>
                <a:spcAft>
                  <a:spcPts val="600"/>
                </a:spcAft>
                <a:buFontTx/>
                <a:buNone/>
              </a:pPr>
              <a:t>15</a:t>
            </a:fld>
            <a:endParaRPr lang="en-US" altLang="en-US" sz="1000">
              <a:solidFill>
                <a:schemeClr val="tx1">
                  <a:lumMod val="75000"/>
                  <a:lumOff val="25000"/>
                </a:schemeClr>
              </a:solidFill>
              <a:latin typeface="+mn-lt"/>
              <a:cs typeface="+mn-cs"/>
            </a:endParaRPr>
          </a:p>
        </p:txBody>
      </p:sp>
    </p:spTree>
    <p:extLst>
      <p:ext uri="{BB962C8B-B14F-4D97-AF65-F5344CB8AC3E}">
        <p14:creationId xmlns:p14="http://schemas.microsoft.com/office/powerpoint/2010/main" val="3087277042"/>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1AB1D3-8806-03CD-561F-81EF34094B13}"/>
            </a:ext>
          </a:extLst>
        </p:cNvPr>
        <p:cNvGrpSpPr/>
        <p:nvPr/>
      </p:nvGrpSpPr>
      <p:grpSpPr>
        <a:xfrm>
          <a:off x="0" y="0"/>
          <a:ext cx="0" cy="0"/>
          <a:chOff x="0" y="0"/>
          <a:chExt cx="0" cy="0"/>
        </a:xfrm>
      </p:grpSpPr>
      <p:sp useBgFill="1">
        <p:nvSpPr>
          <p:cNvPr id="51209" name="Rectangle 51208">
            <a:extLst>
              <a:ext uri="{FF2B5EF4-FFF2-40B4-BE49-F238E27FC236}">
                <a16:creationId xmlns:a16="http://schemas.microsoft.com/office/drawing/2014/main" id="{9DC397F0-D78D-1342-74D3-677A1FBAD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1" name="Rectangle 51210">
            <a:extLst>
              <a:ext uri="{FF2B5EF4-FFF2-40B4-BE49-F238E27FC236}">
                <a16:creationId xmlns:a16="http://schemas.microsoft.com/office/drawing/2014/main" id="{A1330941-3691-9700-2CA0-A6D9C4C1F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51213" name="Rectangle 51212">
            <a:extLst>
              <a:ext uri="{FF2B5EF4-FFF2-40B4-BE49-F238E27FC236}">
                <a16:creationId xmlns:a16="http://schemas.microsoft.com/office/drawing/2014/main" id="{93E043BF-452C-7D2A-5013-73A1262FC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51215" name="Rectangle 51214">
            <a:extLst>
              <a:ext uri="{FF2B5EF4-FFF2-40B4-BE49-F238E27FC236}">
                <a16:creationId xmlns:a16="http://schemas.microsoft.com/office/drawing/2014/main" id="{969F295B-D68D-24AD-BD3B-69ED75FC4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217" name="Rectangle 51216">
            <a:extLst>
              <a:ext uri="{FF2B5EF4-FFF2-40B4-BE49-F238E27FC236}">
                <a16:creationId xmlns:a16="http://schemas.microsoft.com/office/drawing/2014/main" id="{42034BF5-B8BB-B934-ED1C-3745DC4AFE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51203" name="Rectangle 2">
            <a:extLst>
              <a:ext uri="{FF2B5EF4-FFF2-40B4-BE49-F238E27FC236}">
                <a16:creationId xmlns:a16="http://schemas.microsoft.com/office/drawing/2014/main" id="{9DF3CB15-D3BB-3951-6ECF-B025406827A1}"/>
              </a:ext>
            </a:extLst>
          </p:cNvPr>
          <p:cNvSpPr>
            <a:spLocks noGrp="1" noChangeArrowheads="1"/>
          </p:cNvSpPr>
          <p:nvPr>
            <p:ph type="title"/>
          </p:nvPr>
        </p:nvSpPr>
        <p:spPr>
          <a:xfrm>
            <a:off x="1175512" y="548640"/>
            <a:ext cx="9792208" cy="1146048"/>
          </a:xfrm>
        </p:spPr>
        <p:txBody>
          <a:bodyPr vert="horz" lIns="91440" tIns="45720" rIns="91440" bIns="45720" rtlCol="0" anchor="ctr">
            <a:normAutofit/>
          </a:bodyPr>
          <a:lstStyle/>
          <a:p>
            <a:r>
              <a:rPr lang="en-US" altLang="en-US" b="1" spc="0" dirty="0">
                <a:latin typeface="Arial" panose="020B0604020202020204" pitchFamily="34" charset="0"/>
                <a:cs typeface="Arial" panose="020B0604020202020204" pitchFamily="34" charset="0"/>
              </a:rPr>
              <a:t>Brand Positioning</a:t>
            </a:r>
          </a:p>
        </p:txBody>
      </p:sp>
      <p:sp>
        <p:nvSpPr>
          <p:cNvPr id="51204" name="Rectangle 15">
            <a:extLst>
              <a:ext uri="{FF2B5EF4-FFF2-40B4-BE49-F238E27FC236}">
                <a16:creationId xmlns:a16="http://schemas.microsoft.com/office/drawing/2014/main" id="{F7A8D232-7098-7FF3-CAF6-CFA09E46DD73}"/>
              </a:ext>
            </a:extLst>
          </p:cNvPr>
          <p:cNvSpPr>
            <a:spLocks noChangeArrowheads="1"/>
          </p:cNvSpPr>
          <p:nvPr/>
        </p:nvSpPr>
        <p:spPr bwMode="auto">
          <a:xfrm>
            <a:off x="1175512" y="1932432"/>
            <a:ext cx="9792208" cy="403327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l">
              <a:buNone/>
            </a:pPr>
            <a:endParaRPr lang="en-GB" b="1" i="0" dirty="0">
              <a:effectLst/>
              <a:latin typeface="Söhne"/>
            </a:endParaRPr>
          </a:p>
          <a:p>
            <a:pPr algn="l">
              <a:buFont typeface="Arial" panose="020B0604020202020204" pitchFamily="34" charset="0"/>
              <a:buChar char="•"/>
            </a:pPr>
            <a:r>
              <a:rPr lang="en-GB" b="0" i="0" dirty="0">
                <a:effectLst/>
                <a:latin typeface="Söhne"/>
              </a:rPr>
              <a:t>Determining where the brand stands in relation to competitors in the minds of consumers.</a:t>
            </a:r>
          </a:p>
          <a:p>
            <a:pPr algn="l">
              <a:buFont typeface="Arial" panose="020B0604020202020204" pitchFamily="34" charset="0"/>
              <a:buChar char="•"/>
            </a:pPr>
            <a:endParaRPr lang="en-GB" b="0" i="0" dirty="0">
              <a:effectLst/>
              <a:latin typeface="Söhne"/>
            </a:endParaRPr>
          </a:p>
          <a:p>
            <a:pPr algn="l">
              <a:buFont typeface="Arial" panose="020B0604020202020204" pitchFamily="34" charset="0"/>
              <a:buChar char="•"/>
            </a:pPr>
            <a:r>
              <a:rPr lang="en-GB" b="0" i="0" dirty="0">
                <a:effectLst/>
                <a:latin typeface="Söhne"/>
              </a:rPr>
              <a:t>Highlighting unique value propositions to occupy a distinct place in the market.</a:t>
            </a:r>
          </a:p>
        </p:txBody>
      </p:sp>
      <p:sp>
        <p:nvSpPr>
          <p:cNvPr id="51202" name="Slide Number Placeholder 6">
            <a:extLst>
              <a:ext uri="{FF2B5EF4-FFF2-40B4-BE49-F238E27FC236}">
                <a16:creationId xmlns:a16="http://schemas.microsoft.com/office/drawing/2014/main" id="{26808114-2483-BD7A-BB2F-A8ADAC8A936D}"/>
              </a:ext>
            </a:extLst>
          </p:cNvPr>
          <p:cNvSpPr>
            <a:spLocks noGrp="1"/>
          </p:cNvSpPr>
          <p:nvPr>
            <p:ph type="sldNum" sz="quarter" idx="12"/>
          </p:nvPr>
        </p:nvSpPr>
        <p:spPr bwMode="auto">
          <a:xfrm>
            <a:off x="9504680" y="6221173"/>
            <a:ext cx="1463040" cy="2743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defTabSz="457200">
              <a:spcBef>
                <a:spcPct val="0"/>
              </a:spcBef>
              <a:spcAft>
                <a:spcPts val="600"/>
              </a:spcAft>
              <a:buFontTx/>
              <a:buNone/>
            </a:pPr>
            <a:fld id="{3A84731A-55FF-412B-98D8-8F81783B8127}" type="slidenum">
              <a:rPr lang="en-US" altLang="en-US" sz="1000">
                <a:solidFill>
                  <a:schemeClr val="tx1">
                    <a:lumMod val="75000"/>
                    <a:lumOff val="25000"/>
                  </a:schemeClr>
                </a:solidFill>
                <a:latin typeface="+mn-lt"/>
                <a:cs typeface="+mn-cs"/>
              </a:rPr>
              <a:pPr defTabSz="457200">
                <a:spcBef>
                  <a:spcPct val="0"/>
                </a:spcBef>
                <a:spcAft>
                  <a:spcPts val="600"/>
                </a:spcAft>
                <a:buFontTx/>
                <a:buNone/>
              </a:pPr>
              <a:t>16</a:t>
            </a:fld>
            <a:endParaRPr lang="en-US" altLang="en-US" sz="1000">
              <a:solidFill>
                <a:schemeClr val="tx1">
                  <a:lumMod val="75000"/>
                  <a:lumOff val="25000"/>
                </a:schemeClr>
              </a:solidFill>
              <a:latin typeface="+mn-lt"/>
              <a:cs typeface="+mn-cs"/>
            </a:endParaRPr>
          </a:p>
        </p:txBody>
      </p:sp>
    </p:spTree>
    <p:extLst>
      <p:ext uri="{BB962C8B-B14F-4D97-AF65-F5344CB8AC3E}">
        <p14:creationId xmlns:p14="http://schemas.microsoft.com/office/powerpoint/2010/main" val="243289064"/>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5A1C60-53A3-B3C8-A693-1D84AB4CCE7A}"/>
            </a:ext>
          </a:extLst>
        </p:cNvPr>
        <p:cNvGrpSpPr/>
        <p:nvPr/>
      </p:nvGrpSpPr>
      <p:grpSpPr>
        <a:xfrm>
          <a:off x="0" y="0"/>
          <a:ext cx="0" cy="0"/>
          <a:chOff x="0" y="0"/>
          <a:chExt cx="0" cy="0"/>
        </a:xfrm>
      </p:grpSpPr>
      <p:sp useBgFill="1">
        <p:nvSpPr>
          <p:cNvPr id="51209" name="Rectangle 51208">
            <a:extLst>
              <a:ext uri="{FF2B5EF4-FFF2-40B4-BE49-F238E27FC236}">
                <a16:creationId xmlns:a16="http://schemas.microsoft.com/office/drawing/2014/main" id="{0CC7682F-6702-C057-2E15-2AE83C143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1" name="Rectangle 51210">
            <a:extLst>
              <a:ext uri="{FF2B5EF4-FFF2-40B4-BE49-F238E27FC236}">
                <a16:creationId xmlns:a16="http://schemas.microsoft.com/office/drawing/2014/main" id="{82F2FF2E-CB74-364D-11C1-419A067941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51213" name="Rectangle 51212">
            <a:extLst>
              <a:ext uri="{FF2B5EF4-FFF2-40B4-BE49-F238E27FC236}">
                <a16:creationId xmlns:a16="http://schemas.microsoft.com/office/drawing/2014/main" id="{CC373AA5-283D-507F-955A-DC17C355B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51215" name="Rectangle 51214">
            <a:extLst>
              <a:ext uri="{FF2B5EF4-FFF2-40B4-BE49-F238E27FC236}">
                <a16:creationId xmlns:a16="http://schemas.microsoft.com/office/drawing/2014/main" id="{F423C532-4970-A158-9267-610F68D9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217" name="Rectangle 51216">
            <a:extLst>
              <a:ext uri="{FF2B5EF4-FFF2-40B4-BE49-F238E27FC236}">
                <a16:creationId xmlns:a16="http://schemas.microsoft.com/office/drawing/2014/main" id="{9E4C7AC9-9D4F-CA06-737F-FE36A7968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51203" name="Rectangle 2">
            <a:extLst>
              <a:ext uri="{FF2B5EF4-FFF2-40B4-BE49-F238E27FC236}">
                <a16:creationId xmlns:a16="http://schemas.microsoft.com/office/drawing/2014/main" id="{F64A631C-9733-433A-6429-C0085A358046}"/>
              </a:ext>
            </a:extLst>
          </p:cNvPr>
          <p:cNvSpPr>
            <a:spLocks noGrp="1" noChangeArrowheads="1"/>
          </p:cNvSpPr>
          <p:nvPr>
            <p:ph type="title"/>
          </p:nvPr>
        </p:nvSpPr>
        <p:spPr>
          <a:xfrm>
            <a:off x="1175512" y="548640"/>
            <a:ext cx="9792208" cy="1146048"/>
          </a:xfrm>
        </p:spPr>
        <p:txBody>
          <a:bodyPr vert="horz" lIns="91440" tIns="45720" rIns="91440" bIns="45720" rtlCol="0" anchor="ctr">
            <a:normAutofit/>
          </a:bodyPr>
          <a:lstStyle/>
          <a:p>
            <a:r>
              <a:rPr lang="en-US" altLang="en-US" b="1" spc="0">
                <a:latin typeface="Arial"/>
                <a:cs typeface="Arial"/>
              </a:rPr>
              <a:t>Brand Re-Positioning</a:t>
            </a:r>
            <a:endParaRPr lang="en-US" altLang="en-US" b="1" spc="0" dirty="0">
              <a:latin typeface="Arial" panose="020B0604020202020204" pitchFamily="34" charset="0"/>
              <a:cs typeface="Arial" panose="020B0604020202020204" pitchFamily="34" charset="0"/>
            </a:endParaRPr>
          </a:p>
        </p:txBody>
      </p:sp>
      <p:sp>
        <p:nvSpPr>
          <p:cNvPr id="51204" name="Rectangle 15">
            <a:extLst>
              <a:ext uri="{FF2B5EF4-FFF2-40B4-BE49-F238E27FC236}">
                <a16:creationId xmlns:a16="http://schemas.microsoft.com/office/drawing/2014/main" id="{A207FE93-161C-24B2-1091-215A35639252}"/>
              </a:ext>
            </a:extLst>
          </p:cNvPr>
          <p:cNvSpPr>
            <a:spLocks noChangeArrowheads="1"/>
          </p:cNvSpPr>
          <p:nvPr/>
        </p:nvSpPr>
        <p:spPr bwMode="auto">
          <a:xfrm>
            <a:off x="1175512" y="1748818"/>
            <a:ext cx="9792208" cy="459330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fontScale="92500"/>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l">
              <a:buNone/>
            </a:pPr>
            <a:endParaRPr lang="en-GB" b="1" i="0" dirty="0">
              <a:effectLst/>
              <a:latin typeface="Söhne"/>
            </a:endParaRPr>
          </a:p>
          <a:p>
            <a:r>
              <a:rPr lang="en-GB" dirty="0">
                <a:latin typeface="Söhne"/>
                <a:cs typeface="Arial"/>
              </a:rPr>
              <a:t>Re-positioning arises due to market changes and opportunities arising.</a:t>
            </a:r>
          </a:p>
          <a:p>
            <a:endParaRPr lang="en-GB" dirty="0">
              <a:latin typeface="Söhne"/>
              <a:cs typeface="Arial"/>
            </a:endParaRPr>
          </a:p>
          <a:p>
            <a:r>
              <a:rPr lang="en-GB" dirty="0">
                <a:latin typeface="Söhne"/>
                <a:cs typeface="Arial"/>
              </a:rPr>
              <a:t>Examples:</a:t>
            </a:r>
            <a:endParaRPr lang="en-GB" dirty="0">
              <a:latin typeface="Söhne"/>
            </a:endParaRPr>
          </a:p>
          <a:p>
            <a:pPr lvl="1" indent="0">
              <a:buFont typeface="Courier New" panose="020B0604020202020204" pitchFamily="34" charset="0"/>
              <a:buChar char="o"/>
            </a:pPr>
            <a:r>
              <a:rPr lang="en-GB" dirty="0">
                <a:latin typeface="Söhne"/>
                <a:cs typeface="Arial"/>
              </a:rPr>
              <a:t>Skoda – now mid-market brand, won several awards for quality</a:t>
            </a:r>
          </a:p>
          <a:p>
            <a:pPr lvl="1" indent="0">
              <a:buFont typeface="Courier New" panose="020B0604020202020204" pitchFamily="34" charset="0"/>
              <a:buChar char="o"/>
            </a:pPr>
            <a:r>
              <a:rPr lang="en-GB" dirty="0">
                <a:latin typeface="Söhne"/>
                <a:cs typeface="Arial"/>
              </a:rPr>
              <a:t>M&amp;S – radical transformation to stem losses, becoming more of a digital retailer, closing loss leading stores, appealing to different age groups.</a:t>
            </a:r>
            <a:endParaRPr lang="en-GB" dirty="0">
              <a:latin typeface="Söhne"/>
            </a:endParaRPr>
          </a:p>
        </p:txBody>
      </p:sp>
      <p:sp>
        <p:nvSpPr>
          <p:cNvPr id="51202" name="Slide Number Placeholder 6">
            <a:extLst>
              <a:ext uri="{FF2B5EF4-FFF2-40B4-BE49-F238E27FC236}">
                <a16:creationId xmlns:a16="http://schemas.microsoft.com/office/drawing/2014/main" id="{CC9C2F13-B6DF-C1FB-39F7-F68D32D0C830}"/>
              </a:ext>
            </a:extLst>
          </p:cNvPr>
          <p:cNvSpPr>
            <a:spLocks noGrp="1"/>
          </p:cNvSpPr>
          <p:nvPr>
            <p:ph type="sldNum" sz="quarter" idx="12"/>
          </p:nvPr>
        </p:nvSpPr>
        <p:spPr bwMode="auto">
          <a:xfrm>
            <a:off x="9504680" y="6221173"/>
            <a:ext cx="1463040" cy="2743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defTabSz="457200">
              <a:spcBef>
                <a:spcPct val="0"/>
              </a:spcBef>
              <a:spcAft>
                <a:spcPts val="600"/>
              </a:spcAft>
              <a:buFontTx/>
              <a:buNone/>
            </a:pPr>
            <a:fld id="{3A84731A-55FF-412B-98D8-8F81783B8127}" type="slidenum">
              <a:rPr lang="en-US" altLang="en-US" sz="1000">
                <a:solidFill>
                  <a:schemeClr val="tx1">
                    <a:lumMod val="75000"/>
                    <a:lumOff val="25000"/>
                  </a:schemeClr>
                </a:solidFill>
                <a:latin typeface="+mn-lt"/>
                <a:cs typeface="+mn-cs"/>
              </a:rPr>
              <a:pPr defTabSz="457200">
                <a:spcBef>
                  <a:spcPct val="0"/>
                </a:spcBef>
                <a:spcAft>
                  <a:spcPts val="600"/>
                </a:spcAft>
                <a:buFontTx/>
                <a:buNone/>
              </a:pPr>
              <a:t>17</a:t>
            </a:fld>
            <a:endParaRPr lang="en-US" altLang="en-US" sz="1000">
              <a:solidFill>
                <a:schemeClr val="tx1">
                  <a:lumMod val="75000"/>
                  <a:lumOff val="25000"/>
                </a:schemeClr>
              </a:solidFill>
              <a:latin typeface="+mn-lt"/>
              <a:cs typeface="+mn-cs"/>
            </a:endParaRPr>
          </a:p>
        </p:txBody>
      </p:sp>
    </p:spTree>
    <p:extLst>
      <p:ext uri="{BB962C8B-B14F-4D97-AF65-F5344CB8AC3E}">
        <p14:creationId xmlns:p14="http://schemas.microsoft.com/office/powerpoint/2010/main" val="2013957930"/>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09" name="Rectangle 5120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1" name="Rectangle 51210">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51213" name="Rectangle 51212">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51215" name="Rectangle 51214">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217" name="Rectangle 51216">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51203" name="Rectangle 2">
            <a:extLst>
              <a:ext uri="{FF2B5EF4-FFF2-40B4-BE49-F238E27FC236}">
                <a16:creationId xmlns:a16="http://schemas.microsoft.com/office/drawing/2014/main" id="{F7F1AB9F-8499-4204-8510-C9F19C8897BE}"/>
              </a:ext>
            </a:extLst>
          </p:cNvPr>
          <p:cNvSpPr>
            <a:spLocks noGrp="1" noChangeArrowheads="1"/>
          </p:cNvSpPr>
          <p:nvPr>
            <p:ph type="title"/>
          </p:nvPr>
        </p:nvSpPr>
        <p:spPr>
          <a:xfrm>
            <a:off x="707136" y="548640"/>
            <a:ext cx="10260584" cy="1146048"/>
          </a:xfrm>
        </p:spPr>
        <p:txBody>
          <a:bodyPr vert="horz" lIns="91440" tIns="45720" rIns="91440" bIns="45720" rtlCol="0" anchor="ctr">
            <a:normAutofit/>
          </a:bodyPr>
          <a:lstStyle/>
          <a:p>
            <a:r>
              <a:rPr lang="en-US" altLang="en-US" b="1" spc="0" dirty="0">
                <a:latin typeface="Arial" panose="020B0604020202020204" pitchFamily="34" charset="0"/>
                <a:cs typeface="Arial" panose="020B0604020202020204" pitchFamily="34" charset="0"/>
              </a:rPr>
              <a:t>Brand Identity</a:t>
            </a:r>
          </a:p>
        </p:txBody>
      </p:sp>
      <p:sp>
        <p:nvSpPr>
          <p:cNvPr id="51204" name="Rectangle 15">
            <a:extLst>
              <a:ext uri="{FF2B5EF4-FFF2-40B4-BE49-F238E27FC236}">
                <a16:creationId xmlns:a16="http://schemas.microsoft.com/office/drawing/2014/main" id="{181008B9-B425-4A49-9B4F-E6C271F89BA5}"/>
              </a:ext>
            </a:extLst>
          </p:cNvPr>
          <p:cNvSpPr>
            <a:spLocks noChangeArrowheads="1"/>
          </p:cNvSpPr>
          <p:nvPr/>
        </p:nvSpPr>
        <p:spPr bwMode="auto">
          <a:xfrm>
            <a:off x="707136" y="1932432"/>
            <a:ext cx="10692384" cy="427634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buNone/>
            </a:pPr>
            <a:r>
              <a:rPr lang="en-GB" b="1" dirty="0"/>
              <a:t>The way the company views the brand and wants it to be seen by the consumer</a:t>
            </a:r>
          </a:p>
          <a:p>
            <a:pPr>
              <a:buNone/>
            </a:pPr>
            <a:r>
              <a:rPr lang="en-GB" b="1" dirty="0"/>
              <a:t> </a:t>
            </a:r>
          </a:p>
          <a:p>
            <a:r>
              <a:rPr lang="en-GB" b="1" dirty="0"/>
              <a:t>Visual Elements:</a:t>
            </a:r>
            <a:r>
              <a:rPr lang="en-GB" dirty="0"/>
              <a:t> Logos, colours, typography, and symbols that visually represent the brand.</a:t>
            </a:r>
          </a:p>
          <a:p>
            <a:pPr>
              <a:buNone/>
            </a:pPr>
            <a:endParaRPr lang="en-GB" dirty="0"/>
          </a:p>
          <a:p>
            <a:r>
              <a:rPr lang="en-GB" b="1" dirty="0"/>
              <a:t>Brand Voice:</a:t>
            </a:r>
            <a:r>
              <a:rPr lang="en-GB" dirty="0"/>
              <a:t> Tone, messaging, and communication style used to convey the brand's personality.</a:t>
            </a:r>
          </a:p>
        </p:txBody>
      </p:sp>
      <p:sp>
        <p:nvSpPr>
          <p:cNvPr id="51202" name="Slide Number Placeholder 6">
            <a:extLst>
              <a:ext uri="{FF2B5EF4-FFF2-40B4-BE49-F238E27FC236}">
                <a16:creationId xmlns:a16="http://schemas.microsoft.com/office/drawing/2014/main" id="{235EB7B9-2AA4-4457-A772-63DE34ED122D}"/>
              </a:ext>
            </a:extLst>
          </p:cNvPr>
          <p:cNvSpPr>
            <a:spLocks noGrp="1"/>
          </p:cNvSpPr>
          <p:nvPr>
            <p:ph type="sldNum" sz="quarter" idx="12"/>
          </p:nvPr>
        </p:nvSpPr>
        <p:spPr bwMode="auto">
          <a:xfrm>
            <a:off x="9504680" y="6221173"/>
            <a:ext cx="1463040" cy="2743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defTabSz="457200">
              <a:spcBef>
                <a:spcPct val="0"/>
              </a:spcBef>
              <a:spcAft>
                <a:spcPts val="600"/>
              </a:spcAft>
              <a:buFontTx/>
              <a:buNone/>
            </a:pPr>
            <a:fld id="{3A84731A-55FF-412B-98D8-8F81783B8127}" type="slidenum">
              <a:rPr lang="en-US" altLang="en-US" sz="1000">
                <a:solidFill>
                  <a:schemeClr val="tx1">
                    <a:lumMod val="75000"/>
                    <a:lumOff val="25000"/>
                  </a:schemeClr>
                </a:solidFill>
                <a:latin typeface="+mn-lt"/>
                <a:cs typeface="+mn-cs"/>
              </a:rPr>
              <a:pPr defTabSz="457200">
                <a:spcBef>
                  <a:spcPct val="0"/>
                </a:spcBef>
                <a:spcAft>
                  <a:spcPts val="600"/>
                </a:spcAft>
                <a:buFontTx/>
                <a:buNone/>
              </a:pPr>
              <a:t>18</a:t>
            </a:fld>
            <a:endParaRPr lang="en-US" altLang="en-US" sz="1000">
              <a:solidFill>
                <a:schemeClr val="tx1">
                  <a:lumMod val="75000"/>
                  <a:lumOff val="25000"/>
                </a:schemeClr>
              </a:solidFill>
              <a:latin typeface="+mn-lt"/>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0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0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0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0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09" name="Rectangle 5120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1" name="Rectangle 51210">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51213" name="Rectangle 51212">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51215" name="Rectangle 51214">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217" name="Rectangle 51216">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51203" name="Rectangle 2">
            <a:extLst>
              <a:ext uri="{FF2B5EF4-FFF2-40B4-BE49-F238E27FC236}">
                <a16:creationId xmlns:a16="http://schemas.microsoft.com/office/drawing/2014/main" id="{F7F1AB9F-8499-4204-8510-C9F19C8897BE}"/>
              </a:ext>
            </a:extLst>
          </p:cNvPr>
          <p:cNvSpPr>
            <a:spLocks noGrp="1" noChangeArrowheads="1"/>
          </p:cNvSpPr>
          <p:nvPr>
            <p:ph type="title"/>
          </p:nvPr>
        </p:nvSpPr>
        <p:spPr>
          <a:xfrm>
            <a:off x="1175512" y="548640"/>
            <a:ext cx="9792208" cy="1146048"/>
          </a:xfrm>
        </p:spPr>
        <p:txBody>
          <a:bodyPr vert="horz" lIns="91440" tIns="45720" rIns="91440" bIns="45720" rtlCol="0" anchor="ctr">
            <a:normAutofit/>
          </a:bodyPr>
          <a:lstStyle/>
          <a:p>
            <a:r>
              <a:rPr lang="en-US" altLang="en-US" b="1" spc="0" dirty="0">
                <a:latin typeface="Arial" panose="020B0604020202020204" pitchFamily="34" charset="0"/>
                <a:cs typeface="Arial" panose="020B0604020202020204" pitchFamily="34" charset="0"/>
              </a:rPr>
              <a:t>Brand Image</a:t>
            </a:r>
          </a:p>
        </p:txBody>
      </p:sp>
      <p:sp>
        <p:nvSpPr>
          <p:cNvPr id="51204" name="Rectangle 15">
            <a:extLst>
              <a:ext uri="{FF2B5EF4-FFF2-40B4-BE49-F238E27FC236}">
                <a16:creationId xmlns:a16="http://schemas.microsoft.com/office/drawing/2014/main" id="{181008B9-B425-4A49-9B4F-E6C271F89BA5}"/>
              </a:ext>
            </a:extLst>
          </p:cNvPr>
          <p:cNvSpPr>
            <a:spLocks noChangeArrowheads="1"/>
          </p:cNvSpPr>
          <p:nvPr/>
        </p:nvSpPr>
        <p:spPr bwMode="auto">
          <a:xfrm>
            <a:off x="1175512" y="1932432"/>
            <a:ext cx="9792208" cy="403327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buNone/>
            </a:pPr>
            <a:endParaRPr lang="en-GB" b="1" dirty="0"/>
          </a:p>
          <a:p>
            <a:r>
              <a:rPr lang="en-GB" dirty="0"/>
              <a:t>How the brand is perceived by consumers.</a:t>
            </a:r>
          </a:p>
          <a:p>
            <a:endParaRPr lang="en-GB" dirty="0"/>
          </a:p>
          <a:p>
            <a:r>
              <a:rPr lang="en-GB" dirty="0"/>
              <a:t>Formed through experiences, interactions, and communication with the brand.</a:t>
            </a:r>
          </a:p>
        </p:txBody>
      </p:sp>
      <p:sp>
        <p:nvSpPr>
          <p:cNvPr id="51202" name="Slide Number Placeholder 6">
            <a:extLst>
              <a:ext uri="{FF2B5EF4-FFF2-40B4-BE49-F238E27FC236}">
                <a16:creationId xmlns:a16="http://schemas.microsoft.com/office/drawing/2014/main" id="{235EB7B9-2AA4-4457-A772-63DE34ED122D}"/>
              </a:ext>
            </a:extLst>
          </p:cNvPr>
          <p:cNvSpPr>
            <a:spLocks noGrp="1"/>
          </p:cNvSpPr>
          <p:nvPr>
            <p:ph type="sldNum" sz="quarter" idx="12"/>
          </p:nvPr>
        </p:nvSpPr>
        <p:spPr bwMode="auto">
          <a:xfrm>
            <a:off x="9504680" y="6221173"/>
            <a:ext cx="1463040" cy="2743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defTabSz="457200">
              <a:spcBef>
                <a:spcPct val="0"/>
              </a:spcBef>
              <a:spcAft>
                <a:spcPts val="600"/>
              </a:spcAft>
              <a:buFontTx/>
              <a:buNone/>
            </a:pPr>
            <a:fld id="{3A84731A-55FF-412B-98D8-8F81783B8127}" type="slidenum">
              <a:rPr lang="en-US" altLang="en-US" sz="1000">
                <a:solidFill>
                  <a:schemeClr val="tx1">
                    <a:lumMod val="75000"/>
                    <a:lumOff val="25000"/>
                  </a:schemeClr>
                </a:solidFill>
                <a:latin typeface="+mn-lt"/>
                <a:cs typeface="+mn-cs"/>
              </a:rPr>
              <a:pPr defTabSz="457200">
                <a:spcBef>
                  <a:spcPct val="0"/>
                </a:spcBef>
                <a:spcAft>
                  <a:spcPts val="600"/>
                </a:spcAft>
                <a:buFontTx/>
                <a:buNone/>
              </a:pPr>
              <a:t>19</a:t>
            </a:fld>
            <a:endParaRPr lang="en-US" altLang="en-US" sz="1000">
              <a:solidFill>
                <a:schemeClr val="tx1">
                  <a:lumMod val="75000"/>
                  <a:lumOff val="25000"/>
                </a:schemeClr>
              </a:solidFill>
              <a:latin typeface="+mn-lt"/>
              <a:cs typeface="+mn-cs"/>
            </a:endParaRPr>
          </a:p>
        </p:txBody>
      </p:sp>
    </p:spTree>
    <p:extLst>
      <p:ext uri="{BB962C8B-B14F-4D97-AF65-F5344CB8AC3E}">
        <p14:creationId xmlns:p14="http://schemas.microsoft.com/office/powerpoint/2010/main" val="998599278"/>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263" name="Rectangle 53262">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65" name="Rectangle 53264">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67" name="Rectangle 53266">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53269" name="Rectangle 53268">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GB"/>
          </a:p>
        </p:txBody>
      </p:sp>
      <p:sp>
        <p:nvSpPr>
          <p:cNvPr id="53250" name="Title 1">
            <a:extLst>
              <a:ext uri="{FF2B5EF4-FFF2-40B4-BE49-F238E27FC236}">
                <a16:creationId xmlns:a16="http://schemas.microsoft.com/office/drawing/2014/main" id="{9ABFE84D-278B-4FD5-9CB2-5EBCD60EEA1A}"/>
              </a:ext>
            </a:extLst>
          </p:cNvPr>
          <p:cNvSpPr>
            <a:spLocks noGrp="1"/>
          </p:cNvSpPr>
          <p:nvPr>
            <p:ph type="title"/>
          </p:nvPr>
        </p:nvSpPr>
        <p:spPr>
          <a:xfrm>
            <a:off x="983887" y="1185059"/>
            <a:ext cx="3491832" cy="4487882"/>
          </a:xfrm>
        </p:spPr>
        <p:txBody>
          <a:bodyPr>
            <a:normAutofit/>
          </a:bodyPr>
          <a:lstStyle/>
          <a:p>
            <a:pPr algn="ctr"/>
            <a:r>
              <a:rPr lang="en-US" altLang="en-US" sz="4400" b="1">
                <a:latin typeface="Arial" panose="020B0604020202020204" pitchFamily="34" charset="0"/>
                <a:cs typeface="Arial" panose="020B0604020202020204" pitchFamily="34" charset="0"/>
              </a:rPr>
              <a:t>Your Brand Experience</a:t>
            </a:r>
            <a:endParaRPr lang="en-GB" altLang="en-US" sz="4400" b="1">
              <a:latin typeface="Arial" panose="020B0604020202020204" pitchFamily="34" charset="0"/>
              <a:cs typeface="Arial" panose="020B0604020202020204" pitchFamily="34" charset="0"/>
            </a:endParaRPr>
          </a:p>
        </p:txBody>
      </p:sp>
      <p:sp>
        <p:nvSpPr>
          <p:cNvPr id="53271" name="Rectangle 53270">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73" name="Rectangle 53272">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53251" name="Content Placeholder 2">
            <a:extLst>
              <a:ext uri="{FF2B5EF4-FFF2-40B4-BE49-F238E27FC236}">
                <a16:creationId xmlns:a16="http://schemas.microsoft.com/office/drawing/2014/main" id="{30770EF6-AECC-4A9C-975A-E79385918135}"/>
              </a:ext>
            </a:extLst>
          </p:cNvPr>
          <p:cNvSpPr>
            <a:spLocks noGrp="1"/>
          </p:cNvSpPr>
          <p:nvPr>
            <p:ph idx="1"/>
          </p:nvPr>
        </p:nvSpPr>
        <p:spPr>
          <a:xfrm>
            <a:off x="6155889" y="936415"/>
            <a:ext cx="5144228" cy="4985169"/>
          </a:xfrm>
        </p:spPr>
        <p:txBody>
          <a:bodyPr anchor="ctr">
            <a:normAutofit/>
          </a:bodyPr>
          <a:lstStyle/>
          <a:p>
            <a:pPr marL="0" indent="0">
              <a:buNone/>
            </a:pPr>
            <a:r>
              <a:rPr lang="en-US" altLang="en-US" sz="2800" dirty="0">
                <a:latin typeface="Arial"/>
                <a:cs typeface="Arial"/>
              </a:rPr>
              <a:t>Think of a brand you identify with </a:t>
            </a:r>
            <a:r>
              <a:rPr lang="en-US" altLang="en-US" sz="2800" b="1" dirty="0">
                <a:latin typeface="Arial"/>
                <a:cs typeface="Arial"/>
              </a:rPr>
              <a:t>→</a:t>
            </a:r>
            <a:r>
              <a:rPr lang="en-US" altLang="en-US" sz="2800" dirty="0">
                <a:latin typeface="Arial"/>
                <a:cs typeface="Arial"/>
              </a:rPr>
              <a:t> write down all the words (except the brand name) that you associate with that brand. Write this in teams chat.</a:t>
            </a:r>
            <a:endParaRPr lang="en-US" dirty="0"/>
          </a:p>
          <a:p>
            <a:pPr marL="0" indent="0">
              <a:buNone/>
            </a:pPr>
            <a:endParaRPr lang="en-US" altLang="en-US" sz="2800" dirty="0">
              <a:latin typeface="Arial" panose="020B0604020202020204" pitchFamily="34" charset="0"/>
              <a:cs typeface="Arial" panose="020B0604020202020204" pitchFamily="34" charset="0"/>
            </a:endParaRPr>
          </a:p>
          <a:p>
            <a:pPr marL="0" indent="0">
              <a:buNone/>
            </a:pPr>
            <a:r>
              <a:rPr lang="en-US" altLang="en-US" sz="2800" dirty="0">
                <a:latin typeface="Arial"/>
                <a:cs typeface="Arial"/>
              </a:rPr>
              <a:t>We can then all guess what brand you are describing.</a:t>
            </a:r>
            <a:endParaRPr lang="en-US" altLang="en-US" sz="2800" dirty="0">
              <a:latin typeface="Arial" panose="020B0604020202020204" pitchFamily="34" charset="0"/>
              <a:cs typeface="Arial" panose="020B0604020202020204" pitchFamily="34" charset="0"/>
            </a:endParaRPr>
          </a:p>
          <a:p>
            <a:pPr marL="0" indent="0">
              <a:buNone/>
            </a:pPr>
            <a:endParaRPr lang="en-US" alt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256" name="Rectangle 53255">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3258" name="Rectangle 53257">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53250" name="Title 1">
            <a:extLst>
              <a:ext uri="{FF2B5EF4-FFF2-40B4-BE49-F238E27FC236}">
                <a16:creationId xmlns:a16="http://schemas.microsoft.com/office/drawing/2014/main" id="{9ABFE84D-278B-4FD5-9CB2-5EBCD60EEA1A}"/>
              </a:ext>
            </a:extLst>
          </p:cNvPr>
          <p:cNvSpPr>
            <a:spLocks noGrp="1"/>
          </p:cNvSpPr>
          <p:nvPr>
            <p:ph type="title"/>
          </p:nvPr>
        </p:nvSpPr>
        <p:spPr>
          <a:xfrm>
            <a:off x="1175512" y="870132"/>
            <a:ext cx="9792208" cy="202764"/>
          </a:xfrm>
        </p:spPr>
        <p:txBody>
          <a:bodyPr>
            <a:normAutofit fontScale="90000"/>
          </a:bodyPr>
          <a:lstStyle/>
          <a:p>
            <a:endParaRPr lang="en-GB" altLang="en-US" b="1" dirty="0">
              <a:latin typeface="Arial" panose="020B0604020202020204" pitchFamily="34" charset="0"/>
              <a:cs typeface="Arial" panose="020B0604020202020204" pitchFamily="34" charset="0"/>
            </a:endParaRPr>
          </a:p>
        </p:txBody>
      </p:sp>
      <p:graphicFrame>
        <p:nvGraphicFramePr>
          <p:cNvPr id="2" name="Content Placeholder 1">
            <a:extLst>
              <a:ext uri="{FF2B5EF4-FFF2-40B4-BE49-F238E27FC236}">
                <a16:creationId xmlns:a16="http://schemas.microsoft.com/office/drawing/2014/main" id="{DD9692DC-D92F-179D-2518-E7F6F25AFC50}"/>
              </a:ext>
            </a:extLst>
          </p:cNvPr>
          <p:cNvGraphicFramePr>
            <a:graphicFrameLocks noGrp="1"/>
          </p:cNvGraphicFramePr>
          <p:nvPr>
            <p:ph idx="1"/>
            <p:extLst>
              <p:ext uri="{D42A27DB-BD31-4B8C-83A1-F6EECF244321}">
                <p14:modId xmlns:p14="http://schemas.microsoft.com/office/powerpoint/2010/main" val="2261815269"/>
              </p:ext>
            </p:extLst>
          </p:nvPr>
        </p:nvGraphicFramePr>
        <p:xfrm>
          <a:off x="707136" y="1463040"/>
          <a:ext cx="10777728" cy="4291588"/>
        </p:xfrm>
        <a:graphic>
          <a:graphicData uri="http://schemas.openxmlformats.org/drawingml/2006/table">
            <a:tbl>
              <a:tblPr firstRow="1" bandRow="1">
                <a:tableStyleId>{5C22544A-7EE6-4342-B048-85BDC9FD1C3A}</a:tableStyleId>
              </a:tblPr>
              <a:tblGrid>
                <a:gridCol w="3592576">
                  <a:extLst>
                    <a:ext uri="{9D8B030D-6E8A-4147-A177-3AD203B41FA5}">
                      <a16:colId xmlns:a16="http://schemas.microsoft.com/office/drawing/2014/main" val="3446101787"/>
                    </a:ext>
                  </a:extLst>
                </a:gridCol>
                <a:gridCol w="3592576">
                  <a:extLst>
                    <a:ext uri="{9D8B030D-6E8A-4147-A177-3AD203B41FA5}">
                      <a16:colId xmlns:a16="http://schemas.microsoft.com/office/drawing/2014/main" val="4140589753"/>
                    </a:ext>
                  </a:extLst>
                </a:gridCol>
                <a:gridCol w="3592576">
                  <a:extLst>
                    <a:ext uri="{9D8B030D-6E8A-4147-A177-3AD203B41FA5}">
                      <a16:colId xmlns:a16="http://schemas.microsoft.com/office/drawing/2014/main" val="4002084413"/>
                    </a:ext>
                  </a:extLst>
                </a:gridCol>
              </a:tblGrid>
              <a:tr h="1072897">
                <a:tc gridSpan="3">
                  <a:txBody>
                    <a:bodyPr/>
                    <a:lstStyle/>
                    <a:p>
                      <a:pPr algn="ctr"/>
                      <a:r>
                        <a:rPr lang="en-GB" sz="3200" dirty="0">
                          <a:latin typeface="Arial" panose="020B0604020202020204" pitchFamily="34" charset="0"/>
                          <a:cs typeface="Arial" panose="020B0604020202020204" pitchFamily="34" charset="0"/>
                        </a:rPr>
                        <a:t>BRAND TYPES</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708610684"/>
                  </a:ext>
                </a:extLst>
              </a:tr>
              <a:tr h="1072897">
                <a:tc>
                  <a:txBody>
                    <a:bodyPr/>
                    <a:lstStyle/>
                    <a:p>
                      <a:r>
                        <a:rPr lang="en-GB" dirty="0">
                          <a:latin typeface="Arial" panose="020B0604020202020204" pitchFamily="34" charset="0"/>
                          <a:cs typeface="Arial" panose="020B0604020202020204" pitchFamily="34" charset="0"/>
                        </a:rPr>
                        <a:t>Corporate umbrella </a:t>
                      </a:r>
                    </a:p>
                    <a:p>
                      <a:r>
                        <a:rPr lang="en-GB" dirty="0">
                          <a:latin typeface="Arial" panose="020B0604020202020204" pitchFamily="34" charset="0"/>
                          <a:cs typeface="Arial" panose="020B0604020202020204" pitchFamily="34" charset="0"/>
                        </a:rPr>
                        <a:t>(Family Brands)</a:t>
                      </a:r>
                    </a:p>
                  </a:txBody>
                  <a:tcPr/>
                </a:tc>
                <a:tc>
                  <a:txBody>
                    <a:bodyPr/>
                    <a:lstStyle/>
                    <a:p>
                      <a:r>
                        <a:rPr lang="en-GB" dirty="0">
                          <a:latin typeface="Arial" panose="020B0604020202020204" pitchFamily="34" charset="0"/>
                          <a:cs typeface="Arial" panose="020B0604020202020204" pitchFamily="34" charset="0"/>
                        </a:rPr>
                        <a:t>All products use the corporate brand</a:t>
                      </a:r>
                    </a:p>
                  </a:txBody>
                  <a:tcPr/>
                </a:tc>
                <a:tc>
                  <a:txBody>
                    <a:bodyPr/>
                    <a:lstStyle/>
                    <a:p>
                      <a:r>
                        <a:rPr lang="en-GB" dirty="0">
                          <a:latin typeface="Arial" panose="020B0604020202020204" pitchFamily="34" charset="0"/>
                          <a:cs typeface="Arial" panose="020B0604020202020204" pitchFamily="34" charset="0"/>
                        </a:rPr>
                        <a:t>E.g. Heinz</a:t>
                      </a:r>
                    </a:p>
                  </a:txBody>
                  <a:tcPr/>
                </a:tc>
                <a:extLst>
                  <a:ext uri="{0D108BD9-81ED-4DB2-BD59-A6C34878D82A}">
                    <a16:rowId xmlns:a16="http://schemas.microsoft.com/office/drawing/2014/main" val="1998619035"/>
                  </a:ext>
                </a:extLst>
              </a:tr>
              <a:tr h="1072897">
                <a:tc>
                  <a:txBody>
                    <a:bodyPr/>
                    <a:lstStyle/>
                    <a:p>
                      <a:r>
                        <a:rPr lang="en-GB" dirty="0">
                          <a:latin typeface="Arial" panose="020B0604020202020204" pitchFamily="34" charset="0"/>
                          <a:cs typeface="Arial" panose="020B0604020202020204" pitchFamily="34" charset="0"/>
                        </a:rPr>
                        <a:t>Individual (Stand Alone)</a:t>
                      </a:r>
                    </a:p>
                  </a:txBody>
                  <a:tcPr/>
                </a:tc>
                <a:tc>
                  <a:txBody>
                    <a:bodyPr/>
                    <a:lstStyle/>
                    <a:p>
                      <a:r>
                        <a:rPr lang="en-GB" dirty="0">
                          <a:latin typeface="Arial" panose="020B0604020202020204" pitchFamily="34" charset="0"/>
                          <a:cs typeface="Arial" panose="020B0604020202020204" pitchFamily="34" charset="0"/>
                        </a:rPr>
                        <a:t>Each product has its own brand name</a:t>
                      </a:r>
                    </a:p>
                  </a:txBody>
                  <a:tcPr/>
                </a:tc>
                <a:tc>
                  <a:txBody>
                    <a:bodyPr/>
                    <a:lstStyle/>
                    <a:p>
                      <a:r>
                        <a:rPr lang="en-GB" dirty="0">
                          <a:latin typeface="Arial" panose="020B0604020202020204" pitchFamily="34" charset="0"/>
                          <a:cs typeface="Arial" panose="020B0604020202020204" pitchFamily="34" charset="0"/>
                        </a:rPr>
                        <a:t>E.g. Procter and Gamble</a:t>
                      </a:r>
                    </a:p>
                    <a:p>
                      <a:r>
                        <a:rPr lang="en-GB" dirty="0">
                          <a:latin typeface="Arial" panose="020B0604020202020204" pitchFamily="34" charset="0"/>
                          <a:cs typeface="Arial" panose="020B0604020202020204" pitchFamily="34" charset="0"/>
                          <a:hlinkClick r:id="rId3"/>
                        </a:rPr>
                        <a:t>Brands | P&amp;G (pg.co.uk)</a:t>
                      </a:r>
                      <a:r>
                        <a:rPr lang="en-GB" dirty="0">
                          <a:latin typeface="Arial" panose="020B0604020202020204" pitchFamily="34" charset="0"/>
                          <a:cs typeface="Arial" panose="020B0604020202020204" pitchFamily="34" charset="0"/>
                        </a:rPr>
                        <a:t> </a:t>
                      </a:r>
                    </a:p>
                  </a:txBody>
                  <a:tcPr/>
                </a:tc>
                <a:extLst>
                  <a:ext uri="{0D108BD9-81ED-4DB2-BD59-A6C34878D82A}">
                    <a16:rowId xmlns:a16="http://schemas.microsoft.com/office/drawing/2014/main" val="2113978091"/>
                  </a:ext>
                </a:extLst>
              </a:tr>
              <a:tr h="1072897">
                <a:tc>
                  <a:txBody>
                    <a:bodyPr/>
                    <a:lstStyle/>
                    <a:p>
                      <a:r>
                        <a:rPr lang="en-GB" dirty="0">
                          <a:latin typeface="Arial" panose="020B0604020202020204" pitchFamily="34" charset="0"/>
                          <a:cs typeface="Arial" panose="020B0604020202020204" pitchFamily="34" charset="0"/>
                        </a:rPr>
                        <a:t>Own Label</a:t>
                      </a:r>
                    </a:p>
                  </a:txBody>
                  <a:tcPr/>
                </a:tc>
                <a:tc>
                  <a:txBody>
                    <a:bodyPr/>
                    <a:lstStyle/>
                    <a:p>
                      <a:r>
                        <a:rPr lang="en-GB" dirty="0">
                          <a:latin typeface="Arial" panose="020B0604020202020204" pitchFamily="34" charset="0"/>
                          <a:cs typeface="Arial" panose="020B0604020202020204" pitchFamily="34" charset="0"/>
                        </a:rPr>
                        <a:t>Products bear the retailer’s (or wholesale’s) name</a:t>
                      </a:r>
                    </a:p>
                  </a:txBody>
                  <a:tcPr/>
                </a:tc>
                <a:tc>
                  <a:txBody>
                    <a:bodyPr/>
                    <a:lstStyle/>
                    <a:p>
                      <a:r>
                        <a:rPr lang="en-GB" dirty="0">
                          <a:latin typeface="Arial" panose="020B0604020202020204" pitchFamily="34" charset="0"/>
                          <a:cs typeface="Arial" panose="020B0604020202020204" pitchFamily="34" charset="0"/>
                        </a:rPr>
                        <a:t>E.g. Tesco own brands</a:t>
                      </a:r>
                    </a:p>
                  </a:txBody>
                  <a:tcPr/>
                </a:tc>
                <a:extLst>
                  <a:ext uri="{0D108BD9-81ED-4DB2-BD59-A6C34878D82A}">
                    <a16:rowId xmlns:a16="http://schemas.microsoft.com/office/drawing/2014/main" val="3049422122"/>
                  </a:ext>
                </a:extLst>
              </a:tr>
            </a:tbl>
          </a:graphicData>
        </a:graphic>
      </p:graphicFrame>
    </p:spTree>
    <p:extLst>
      <p:ext uri="{BB962C8B-B14F-4D97-AF65-F5344CB8AC3E}">
        <p14:creationId xmlns:p14="http://schemas.microsoft.com/office/powerpoint/2010/main" val="17213053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98F96AA-E1E4-368D-EA81-BEC195D3CAF2}"/>
              </a:ext>
            </a:extLst>
          </p:cNvPr>
          <p:cNvSpPr>
            <a:spLocks noGrp="1"/>
          </p:cNvSpPr>
          <p:nvPr>
            <p:ph type="title"/>
          </p:nvPr>
        </p:nvSpPr>
        <p:spPr>
          <a:xfrm>
            <a:off x="658368" y="499873"/>
            <a:ext cx="6492240" cy="658368"/>
          </a:xfrm>
        </p:spPr>
        <p:txBody>
          <a:bodyPr>
            <a:normAutofit fontScale="90000"/>
          </a:bodyPr>
          <a:lstStyle/>
          <a:p>
            <a:r>
              <a:rPr lang="en-GB" b="1" dirty="0">
                <a:latin typeface="Arial" panose="020B0604020202020204" pitchFamily="34" charset="0"/>
                <a:cs typeface="Arial" panose="020B0604020202020204" pitchFamily="34" charset="0"/>
              </a:rPr>
              <a:t>Brand Tracking</a:t>
            </a:r>
          </a:p>
        </p:txBody>
      </p:sp>
      <p:sp>
        <p:nvSpPr>
          <p:cNvPr id="3" name="Content Placeholder 2">
            <a:extLst>
              <a:ext uri="{FF2B5EF4-FFF2-40B4-BE49-F238E27FC236}">
                <a16:creationId xmlns:a16="http://schemas.microsoft.com/office/drawing/2014/main" id="{84F8617F-DC43-C881-C0B4-9AC4B02926FC}"/>
              </a:ext>
            </a:extLst>
          </p:cNvPr>
          <p:cNvSpPr>
            <a:spLocks noGrp="1"/>
          </p:cNvSpPr>
          <p:nvPr>
            <p:ph idx="1"/>
          </p:nvPr>
        </p:nvSpPr>
        <p:spPr>
          <a:xfrm>
            <a:off x="512064" y="1283209"/>
            <a:ext cx="7095094" cy="5074917"/>
          </a:xfrm>
        </p:spPr>
        <p:txBody>
          <a:bodyPr>
            <a:noAutofit/>
          </a:bodyPr>
          <a:lstStyle/>
          <a:p>
            <a:pPr>
              <a:lnSpc>
                <a:spcPct val="90000"/>
              </a:lnSpc>
            </a:pPr>
            <a:r>
              <a:rPr lang="en-GB" sz="1900" b="1" dirty="0">
                <a:latin typeface="Arial" panose="020B0604020202020204" pitchFamily="34" charset="0"/>
                <a:cs typeface="Arial" panose="020B0604020202020204" pitchFamily="34" charset="0"/>
              </a:rPr>
              <a:t>Brand tracking:</a:t>
            </a:r>
            <a:r>
              <a:rPr lang="en-GB" sz="1900" dirty="0">
                <a:latin typeface="Arial" panose="020B0604020202020204" pitchFamily="34" charset="0"/>
                <a:cs typeface="Arial" panose="020B0604020202020204" pitchFamily="34" charset="0"/>
              </a:rPr>
              <a:t> is the process of continuously measuring a brand by looking at six variables:</a:t>
            </a:r>
          </a:p>
          <a:p>
            <a:pPr lvl="1">
              <a:lnSpc>
                <a:spcPct val="90000"/>
              </a:lnSpc>
            </a:pPr>
            <a:r>
              <a:rPr lang="en-GB" sz="1900" dirty="0">
                <a:latin typeface="Arial" panose="020B0604020202020204" pitchFamily="34" charset="0"/>
                <a:cs typeface="Arial" panose="020B0604020202020204" pitchFamily="34" charset="0"/>
              </a:rPr>
              <a:t>Awareness.</a:t>
            </a:r>
          </a:p>
          <a:p>
            <a:pPr lvl="1">
              <a:lnSpc>
                <a:spcPct val="90000"/>
              </a:lnSpc>
            </a:pPr>
            <a:r>
              <a:rPr lang="en-GB" sz="1900" dirty="0">
                <a:latin typeface="Arial" panose="020B0604020202020204" pitchFamily="34" charset="0"/>
                <a:cs typeface="Arial" panose="020B0604020202020204" pitchFamily="34" charset="0"/>
              </a:rPr>
              <a:t>Preference.</a:t>
            </a:r>
          </a:p>
          <a:p>
            <a:pPr lvl="1">
              <a:lnSpc>
                <a:spcPct val="90000"/>
              </a:lnSpc>
            </a:pPr>
            <a:r>
              <a:rPr lang="en-GB" sz="1900" dirty="0">
                <a:latin typeface="Arial" panose="020B0604020202020204" pitchFamily="34" charset="0"/>
                <a:cs typeface="Arial" panose="020B0604020202020204" pitchFamily="34" charset="0"/>
              </a:rPr>
              <a:t>Usage.</a:t>
            </a:r>
          </a:p>
          <a:p>
            <a:pPr lvl="1">
              <a:lnSpc>
                <a:spcPct val="90000"/>
              </a:lnSpc>
            </a:pPr>
            <a:r>
              <a:rPr lang="en-GB" sz="1900" dirty="0">
                <a:latin typeface="Arial" panose="020B0604020202020204" pitchFamily="34" charset="0"/>
                <a:cs typeface="Arial" panose="020B0604020202020204" pitchFamily="34" charset="0"/>
              </a:rPr>
              <a:t>Attitudes.</a:t>
            </a:r>
          </a:p>
          <a:p>
            <a:pPr lvl="1">
              <a:lnSpc>
                <a:spcPct val="90000"/>
              </a:lnSpc>
            </a:pPr>
            <a:r>
              <a:rPr lang="en-GB" sz="1900" dirty="0">
                <a:latin typeface="Arial" panose="020B0604020202020204" pitchFamily="34" charset="0"/>
                <a:cs typeface="Arial" panose="020B0604020202020204" pitchFamily="34" charset="0"/>
              </a:rPr>
              <a:t>Perceptions.</a:t>
            </a:r>
          </a:p>
          <a:p>
            <a:pPr lvl="1">
              <a:lnSpc>
                <a:spcPct val="90000"/>
              </a:lnSpc>
            </a:pPr>
            <a:r>
              <a:rPr lang="en-GB" sz="1900" dirty="0">
                <a:latin typeface="Arial" panose="020B0604020202020204" pitchFamily="34" charset="0"/>
                <a:cs typeface="Arial" panose="020B0604020202020204" pitchFamily="34" charset="0"/>
              </a:rPr>
              <a:t>Judgement. </a:t>
            </a:r>
          </a:p>
          <a:p>
            <a:pPr>
              <a:lnSpc>
                <a:spcPct val="90000"/>
              </a:lnSpc>
            </a:pPr>
            <a:r>
              <a:rPr lang="en-GB" sz="1900" dirty="0">
                <a:latin typeface="Arial" panose="020B0604020202020204" pitchFamily="34" charset="0"/>
                <a:cs typeface="Arial" panose="020B0604020202020204" pitchFamily="34" charset="0"/>
              </a:rPr>
              <a:t>Allows company to track how the brand is going in the marketplace</a:t>
            </a:r>
          </a:p>
          <a:p>
            <a:pPr>
              <a:lnSpc>
                <a:spcPct val="90000"/>
              </a:lnSpc>
            </a:pPr>
            <a:r>
              <a:rPr lang="en-GB" sz="1900" dirty="0">
                <a:latin typeface="Arial" panose="020B0604020202020204" pitchFamily="34" charset="0"/>
                <a:cs typeface="Arial" panose="020B0604020202020204" pitchFamily="34" charset="0"/>
              </a:rPr>
              <a:t>Provides information relating to the product's health or perception by the consumer</a:t>
            </a:r>
          </a:p>
          <a:p>
            <a:pPr>
              <a:lnSpc>
                <a:spcPct val="90000"/>
              </a:lnSpc>
            </a:pPr>
            <a:r>
              <a:rPr lang="en-GB" sz="1900" dirty="0">
                <a:latin typeface="Arial" panose="020B0604020202020204" pitchFamily="34" charset="0"/>
                <a:cs typeface="Arial" panose="020B0604020202020204" pitchFamily="34" charset="0"/>
              </a:rPr>
              <a:t>Assists the marketing team in making appropriate adjustments to their brand strategy</a:t>
            </a:r>
          </a:p>
          <a:p>
            <a:pPr>
              <a:lnSpc>
                <a:spcPct val="90000"/>
              </a:lnSpc>
            </a:pPr>
            <a:r>
              <a:rPr lang="en-GB" sz="1900" dirty="0">
                <a:latin typeface="Arial" panose="020B0604020202020204" pitchFamily="34" charset="0"/>
                <a:cs typeface="Arial" panose="020B0604020202020204" pitchFamily="34" charset="0"/>
              </a:rPr>
              <a:t>Involves quantitative and qualitative methods of data collection - using tools such as questionnaires, surveys, etc.</a:t>
            </a:r>
          </a:p>
        </p:txBody>
      </p:sp>
      <p:pic>
        <p:nvPicPr>
          <p:cNvPr id="7" name="Picture 6" descr="Close-up of market graph analysis">
            <a:extLst>
              <a:ext uri="{FF2B5EF4-FFF2-40B4-BE49-F238E27FC236}">
                <a16:creationId xmlns:a16="http://schemas.microsoft.com/office/drawing/2014/main" id="{0EEAEBE5-0CBF-299C-DBE2-227FA4583F86}"/>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31096" r="25771" b="2"/>
          <a:stretch/>
        </p:blipFill>
        <p:spPr>
          <a:xfrm>
            <a:off x="7837371" y="237744"/>
            <a:ext cx="4124416" cy="6382512"/>
          </a:xfrm>
          <a:prstGeom prst="rect">
            <a:avLst/>
          </a:prstGeom>
        </p:spPr>
      </p:pic>
      <p:sp>
        <p:nvSpPr>
          <p:cNvPr id="5" name="Slide Number Placeholder 4">
            <a:extLst>
              <a:ext uri="{FF2B5EF4-FFF2-40B4-BE49-F238E27FC236}">
                <a16:creationId xmlns:a16="http://schemas.microsoft.com/office/drawing/2014/main" id="{134A5350-AA87-D438-245F-9EC8C40F0994}"/>
              </a:ext>
            </a:extLst>
          </p:cNvPr>
          <p:cNvSpPr>
            <a:spLocks noGrp="1"/>
          </p:cNvSpPr>
          <p:nvPr>
            <p:ph type="sldNum" sz="quarter" idx="12"/>
          </p:nvPr>
        </p:nvSpPr>
        <p:spPr>
          <a:xfrm>
            <a:off x="10348535" y="6217920"/>
            <a:ext cx="1463040" cy="256032"/>
          </a:xfrm>
        </p:spPr>
        <p:txBody>
          <a:bodyPr>
            <a:normAutofit/>
          </a:bodyPr>
          <a:lstStyle/>
          <a:p>
            <a:pPr>
              <a:spcAft>
                <a:spcPts val="600"/>
              </a:spcAft>
            </a:pPr>
            <a:fld id="{3A98EE3D-8CD1-4C3F-BD1C-C98C9596463C}" type="slidenum">
              <a:rPr lang="en-US">
                <a:solidFill>
                  <a:srgbClr val="FFFFFF"/>
                </a:solidFill>
              </a:rPr>
              <a:pPr>
                <a:spcAft>
                  <a:spcPts val="600"/>
                </a:spcAft>
              </a:pPr>
              <a:t>22</a:t>
            </a:fld>
            <a:endParaRPr lang="en-US">
              <a:solidFill>
                <a:srgbClr val="FFFFFF"/>
              </a:solidFill>
            </a:endParaRPr>
          </a:p>
        </p:txBody>
      </p:sp>
    </p:spTree>
    <p:extLst>
      <p:ext uri="{BB962C8B-B14F-4D97-AF65-F5344CB8AC3E}">
        <p14:creationId xmlns:p14="http://schemas.microsoft.com/office/powerpoint/2010/main" val="26300268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552A7-FD8A-2FAD-E7ED-75296671DDE2}"/>
              </a:ext>
            </a:extLst>
          </p:cNvPr>
          <p:cNvSpPr>
            <a:spLocks noGrp="1"/>
          </p:cNvSpPr>
          <p:nvPr>
            <p:ph type="title"/>
          </p:nvPr>
        </p:nvSpPr>
        <p:spPr>
          <a:xfrm>
            <a:off x="1066800" y="642594"/>
            <a:ext cx="10058400" cy="820446"/>
          </a:xfrm>
        </p:spPr>
        <p:txBody>
          <a:bodyPr>
            <a:normAutofit/>
          </a:bodyPr>
          <a:lstStyle/>
          <a:p>
            <a:r>
              <a:rPr lang="en-GB" b="1">
                <a:latin typeface="Arial" panose="020B0604020202020204" pitchFamily="34" charset="0"/>
                <a:cs typeface="Arial" panose="020B0604020202020204" pitchFamily="34" charset="0"/>
              </a:rPr>
              <a:t>Advantages of a Strong Brand</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044E24D-34F6-5BBD-5EFC-9D1A087AB41C}"/>
              </a:ext>
            </a:extLst>
          </p:cNvPr>
          <p:cNvSpPr>
            <a:spLocks noGrp="1"/>
          </p:cNvSpPr>
          <p:nvPr>
            <p:ph idx="1"/>
          </p:nvPr>
        </p:nvSpPr>
        <p:spPr>
          <a:xfrm>
            <a:off x="548640" y="1743456"/>
            <a:ext cx="5386494" cy="4291584"/>
          </a:xfrm>
        </p:spPr>
        <p:txBody>
          <a:bodyPr>
            <a:noAutofit/>
          </a:bodyPr>
          <a:lstStyle/>
          <a:p>
            <a:pPr>
              <a:lnSpc>
                <a:spcPct val="90000"/>
              </a:lnSpc>
            </a:pPr>
            <a:r>
              <a:rPr lang="en-GB">
                <a:latin typeface="Arial" panose="020B0604020202020204" pitchFamily="34" charset="0"/>
                <a:cs typeface="Arial" panose="020B0604020202020204" pitchFamily="34" charset="0"/>
              </a:rPr>
              <a:t>Brands can form </a:t>
            </a:r>
            <a:r>
              <a:rPr lang="en-GB" b="1">
                <a:latin typeface="Arial" panose="020B0604020202020204" pitchFamily="34" charset="0"/>
                <a:cs typeface="Arial" panose="020B0604020202020204" pitchFamily="34" charset="0"/>
              </a:rPr>
              <a:t>barrier to entry </a:t>
            </a:r>
            <a:r>
              <a:rPr lang="en-GB">
                <a:latin typeface="Arial" panose="020B0604020202020204" pitchFamily="34" charset="0"/>
                <a:cs typeface="Arial" panose="020B0604020202020204" pitchFamily="34" charset="0"/>
              </a:rPr>
              <a:t>for new competitors</a:t>
            </a:r>
          </a:p>
          <a:p>
            <a:pPr>
              <a:lnSpc>
                <a:spcPct val="90000"/>
              </a:lnSpc>
            </a:pPr>
            <a:r>
              <a:rPr lang="en-GB">
                <a:latin typeface="Arial" panose="020B0604020202020204" pitchFamily="34" charset="0"/>
                <a:cs typeface="Arial" panose="020B0604020202020204" pitchFamily="34" charset="0"/>
              </a:rPr>
              <a:t>A strong brand can be enough to see off even highly legitimate new entrants:</a:t>
            </a:r>
          </a:p>
          <a:p>
            <a:pPr lvl="1">
              <a:lnSpc>
                <a:spcPct val="90000"/>
              </a:lnSpc>
            </a:pPr>
            <a:r>
              <a:rPr lang="en-GB" sz="1800">
                <a:latin typeface="Arial" panose="020B0604020202020204" pitchFamily="34" charset="0"/>
                <a:cs typeface="Arial" panose="020B0604020202020204" pitchFamily="34" charset="0"/>
              </a:rPr>
              <a:t>Virgin Cola failed to make a dent in Coca-Cola’s domination of the market, despite being associated with a strong brand and financial position</a:t>
            </a:r>
          </a:p>
          <a:p>
            <a:pPr>
              <a:lnSpc>
                <a:spcPct val="90000"/>
              </a:lnSpc>
            </a:pPr>
            <a:r>
              <a:rPr lang="en-GB">
                <a:latin typeface="Arial" panose="020B0604020202020204" pitchFamily="34" charset="0"/>
                <a:cs typeface="Arial" panose="020B0604020202020204" pitchFamily="34" charset="0"/>
              </a:rPr>
              <a:t>Strong brand allows companies to </a:t>
            </a:r>
            <a:r>
              <a:rPr lang="en-GB" b="1">
                <a:latin typeface="Arial" panose="020B0604020202020204" pitchFamily="34" charset="0"/>
                <a:cs typeface="Arial" panose="020B0604020202020204" pitchFamily="34" charset="0"/>
              </a:rPr>
              <a:t>charge premium prices </a:t>
            </a:r>
            <a:r>
              <a:rPr lang="en-GB">
                <a:latin typeface="Arial" panose="020B0604020202020204" pitchFamily="34" charset="0"/>
                <a:cs typeface="Arial" panose="020B0604020202020204" pitchFamily="34" charset="0"/>
              </a:rPr>
              <a:t>as consumers will pay more for a well-renowned brand</a:t>
            </a:r>
          </a:p>
          <a:p>
            <a:pPr>
              <a:lnSpc>
                <a:spcPct val="90000"/>
              </a:lnSpc>
            </a:pPr>
            <a:r>
              <a:rPr lang="en-GB">
                <a:latin typeface="Arial" panose="020B0604020202020204" pitchFamily="34" charset="0"/>
                <a:cs typeface="Arial" panose="020B0604020202020204" pitchFamily="34" charset="0"/>
              </a:rPr>
              <a:t>Brands can also serve as a </a:t>
            </a:r>
            <a:r>
              <a:rPr lang="en-GB" b="1">
                <a:latin typeface="Arial" panose="020B0604020202020204" pitchFamily="34" charset="0"/>
                <a:cs typeface="Arial" panose="020B0604020202020204" pitchFamily="34" charset="0"/>
              </a:rPr>
              <a:t>base for brand extensions</a:t>
            </a:r>
            <a:r>
              <a:rPr lang="en-GB">
                <a:latin typeface="Arial" panose="020B0604020202020204" pitchFamily="34" charset="0"/>
                <a:cs typeface="Arial" panose="020B0604020202020204" pitchFamily="34" charset="0"/>
              </a:rPr>
              <a:t>:</a:t>
            </a:r>
          </a:p>
          <a:p>
            <a:pPr lvl="1">
              <a:lnSpc>
                <a:spcPct val="90000"/>
              </a:lnSpc>
            </a:pPr>
            <a:r>
              <a:rPr lang="en-GB" sz="1800">
                <a:latin typeface="Arial" panose="020B0604020202020204" pitchFamily="34" charset="0"/>
                <a:cs typeface="Arial" panose="020B0604020202020204" pitchFamily="34" charset="0"/>
              </a:rPr>
              <a:t>Companies can leverage their brand when launching new offerings</a:t>
            </a:r>
            <a:endParaRPr lang="en-GB" sz="18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9F36330E-7111-5CC6-3D37-E63209D02CDA}"/>
              </a:ext>
            </a:extLst>
          </p:cNvPr>
          <p:cNvPicPr>
            <a:picLocks noChangeAspect="1"/>
          </p:cNvPicPr>
          <p:nvPr/>
        </p:nvPicPr>
        <p:blipFill rotWithShape="1">
          <a:blip r:embed="rId3"/>
          <a:srcRect r="6862" b="-2"/>
          <a:stretch/>
        </p:blipFill>
        <p:spPr>
          <a:xfrm>
            <a:off x="6256864" y="2190751"/>
            <a:ext cx="2468880" cy="1876424"/>
          </a:xfrm>
          <a:prstGeom prst="rect">
            <a:avLst/>
          </a:prstGeom>
        </p:spPr>
      </p:pic>
      <p:pic>
        <p:nvPicPr>
          <p:cNvPr id="7" name="Picture 6">
            <a:extLst>
              <a:ext uri="{FF2B5EF4-FFF2-40B4-BE49-F238E27FC236}">
                <a16:creationId xmlns:a16="http://schemas.microsoft.com/office/drawing/2014/main" id="{2FD0A84F-6F6C-EFEB-945E-7C97D71BF8E1}"/>
              </a:ext>
            </a:extLst>
          </p:cNvPr>
          <p:cNvPicPr>
            <a:picLocks noChangeAspect="1"/>
          </p:cNvPicPr>
          <p:nvPr/>
        </p:nvPicPr>
        <p:blipFill rotWithShape="1">
          <a:blip r:embed="rId4"/>
          <a:srcRect l="3845" r="4201"/>
          <a:stretch/>
        </p:blipFill>
        <p:spPr>
          <a:xfrm>
            <a:off x="8809811" y="2190750"/>
            <a:ext cx="2468880" cy="1876424"/>
          </a:xfrm>
          <a:prstGeom prst="rect">
            <a:avLst/>
          </a:prstGeom>
        </p:spPr>
      </p:pic>
      <p:sp>
        <p:nvSpPr>
          <p:cNvPr id="4" name="Footer Placeholder 3">
            <a:extLst>
              <a:ext uri="{FF2B5EF4-FFF2-40B4-BE49-F238E27FC236}">
                <a16:creationId xmlns:a16="http://schemas.microsoft.com/office/drawing/2014/main" id="{CDF9011F-E733-22BF-D3A4-7B24FA513B5F}"/>
              </a:ext>
            </a:extLst>
          </p:cNvPr>
          <p:cNvSpPr>
            <a:spLocks noGrp="1"/>
          </p:cNvSpPr>
          <p:nvPr>
            <p:ph type="ftr" sz="quarter" idx="11"/>
          </p:nvPr>
        </p:nvSpPr>
        <p:spPr>
          <a:xfrm>
            <a:off x="1066800" y="6035040"/>
            <a:ext cx="5816600" cy="36576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ED12C8CA-71E7-FBBD-772E-C917E2935F80}"/>
              </a:ext>
            </a:extLst>
          </p:cNvPr>
          <p:cNvPicPr>
            <a:picLocks noChangeAspect="1"/>
          </p:cNvPicPr>
          <p:nvPr/>
        </p:nvPicPr>
        <p:blipFill rotWithShape="1">
          <a:blip r:embed="rId5"/>
          <a:srcRect l="18671" r="9142" b="4"/>
          <a:stretch/>
        </p:blipFill>
        <p:spPr>
          <a:xfrm>
            <a:off x="8807738" y="4143839"/>
            <a:ext cx="2468880" cy="1891201"/>
          </a:xfrm>
          <a:prstGeom prst="rect">
            <a:avLst/>
          </a:prstGeom>
        </p:spPr>
      </p:pic>
      <p:pic>
        <p:nvPicPr>
          <p:cNvPr id="8" name="Picture 7">
            <a:extLst>
              <a:ext uri="{FF2B5EF4-FFF2-40B4-BE49-F238E27FC236}">
                <a16:creationId xmlns:a16="http://schemas.microsoft.com/office/drawing/2014/main" id="{148C1C94-775D-098B-5570-0434B779FE0A}"/>
              </a:ext>
            </a:extLst>
          </p:cNvPr>
          <p:cNvPicPr>
            <a:picLocks noChangeAspect="1"/>
          </p:cNvPicPr>
          <p:nvPr/>
        </p:nvPicPr>
        <p:blipFill rotWithShape="1">
          <a:blip r:embed="rId6"/>
          <a:srcRect t="42717" r="1" b="26319"/>
          <a:stretch/>
        </p:blipFill>
        <p:spPr>
          <a:xfrm>
            <a:off x="6256865" y="4158614"/>
            <a:ext cx="2468880" cy="1876425"/>
          </a:xfrm>
          <a:prstGeom prst="rect">
            <a:avLst/>
          </a:prstGeom>
        </p:spPr>
      </p:pic>
      <p:sp>
        <p:nvSpPr>
          <p:cNvPr id="5" name="Slide Number Placeholder 4">
            <a:extLst>
              <a:ext uri="{FF2B5EF4-FFF2-40B4-BE49-F238E27FC236}">
                <a16:creationId xmlns:a16="http://schemas.microsoft.com/office/drawing/2014/main" id="{C0C20A94-A2C7-A46D-30EC-F2FEA9483E77}"/>
              </a:ext>
            </a:extLst>
          </p:cNvPr>
          <p:cNvSpPr>
            <a:spLocks noGrp="1"/>
          </p:cNvSpPr>
          <p:nvPr>
            <p:ph type="sldNum" sz="quarter" idx="12"/>
          </p:nvPr>
        </p:nvSpPr>
        <p:spPr>
          <a:xfrm>
            <a:off x="10287000" y="6035040"/>
            <a:ext cx="838200" cy="36576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670439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256" name="Rectangle 53255">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3258" name="Rectangle 53257">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53250" name="Title 1">
            <a:extLst>
              <a:ext uri="{FF2B5EF4-FFF2-40B4-BE49-F238E27FC236}">
                <a16:creationId xmlns:a16="http://schemas.microsoft.com/office/drawing/2014/main" id="{9ABFE84D-278B-4FD5-9CB2-5EBCD60EEA1A}"/>
              </a:ext>
            </a:extLst>
          </p:cNvPr>
          <p:cNvSpPr>
            <a:spLocks noGrp="1"/>
          </p:cNvSpPr>
          <p:nvPr>
            <p:ph type="title"/>
          </p:nvPr>
        </p:nvSpPr>
        <p:spPr>
          <a:xfrm>
            <a:off x="1175512" y="870132"/>
            <a:ext cx="9792208" cy="1527078"/>
          </a:xfrm>
        </p:spPr>
        <p:txBody>
          <a:bodyPr>
            <a:normAutofit/>
          </a:bodyPr>
          <a:lstStyle/>
          <a:p>
            <a:endParaRPr lang="en-GB" altLang="en-US" b="1" dirty="0">
              <a:latin typeface="Arial" panose="020B0604020202020204" pitchFamily="34" charset="0"/>
              <a:cs typeface="Arial" panose="020B0604020202020204" pitchFamily="34" charset="0"/>
            </a:endParaRPr>
          </a:p>
        </p:txBody>
      </p:sp>
      <p:pic>
        <p:nvPicPr>
          <p:cNvPr id="2" name="Online Media 1" title="The Benefits of Strong Branding">
            <a:hlinkClick r:id="" action="ppaction://media"/>
            <a:extLst>
              <a:ext uri="{FF2B5EF4-FFF2-40B4-BE49-F238E27FC236}">
                <a16:creationId xmlns:a16="http://schemas.microsoft.com/office/drawing/2014/main" id="{3C9F76B0-5766-7F93-F802-34607957B04E}"/>
              </a:ext>
            </a:extLst>
          </p:cNvPr>
          <p:cNvPicPr>
            <a:picLocks noGrp="1" noRot="1" noChangeAspect="1"/>
          </p:cNvPicPr>
          <p:nvPr>
            <p:ph idx="1"/>
            <a:videoFile r:link="rId1"/>
          </p:nvPr>
        </p:nvPicPr>
        <p:blipFill>
          <a:blip r:embed="rId3"/>
          <a:stretch>
            <a:fillRect/>
          </a:stretch>
        </p:blipFill>
        <p:spPr>
          <a:xfrm>
            <a:off x="210312" y="117363"/>
            <a:ext cx="11722608" cy="6623273"/>
          </a:xfrm>
          <a:prstGeom prst="rect">
            <a:avLst/>
          </a:prstGeom>
        </p:spPr>
      </p:pic>
    </p:spTree>
    <p:extLst>
      <p:ext uri="{BB962C8B-B14F-4D97-AF65-F5344CB8AC3E}">
        <p14:creationId xmlns:p14="http://schemas.microsoft.com/office/powerpoint/2010/main" val="3292011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09" name="Rectangle 5120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1" name="Rectangle 51210">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51213" name="Rectangle 51212">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51215" name="Rectangle 51214">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217" name="Rectangle 51216">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51203" name="Rectangle 2">
            <a:extLst>
              <a:ext uri="{FF2B5EF4-FFF2-40B4-BE49-F238E27FC236}">
                <a16:creationId xmlns:a16="http://schemas.microsoft.com/office/drawing/2014/main" id="{F7F1AB9F-8499-4204-8510-C9F19C8897BE}"/>
              </a:ext>
            </a:extLst>
          </p:cNvPr>
          <p:cNvSpPr>
            <a:spLocks noGrp="1" noChangeArrowheads="1"/>
          </p:cNvSpPr>
          <p:nvPr>
            <p:ph type="title"/>
          </p:nvPr>
        </p:nvSpPr>
        <p:spPr>
          <a:xfrm>
            <a:off x="1175512" y="548640"/>
            <a:ext cx="9792208" cy="1146048"/>
          </a:xfrm>
        </p:spPr>
        <p:txBody>
          <a:bodyPr vert="horz" lIns="91440" tIns="45720" rIns="91440" bIns="45720" rtlCol="0" anchor="ctr">
            <a:normAutofit/>
          </a:bodyPr>
          <a:lstStyle/>
          <a:p>
            <a:r>
              <a:rPr lang="en-US" altLang="en-US" b="1" spc="0" dirty="0">
                <a:latin typeface="Arial" panose="020B0604020202020204" pitchFamily="34" charset="0"/>
                <a:cs typeface="Arial" panose="020B0604020202020204" pitchFamily="34" charset="0"/>
              </a:rPr>
              <a:t>Brand Adaptation and Evolution </a:t>
            </a:r>
          </a:p>
        </p:txBody>
      </p:sp>
      <p:sp>
        <p:nvSpPr>
          <p:cNvPr id="51204" name="Rectangle 15">
            <a:extLst>
              <a:ext uri="{FF2B5EF4-FFF2-40B4-BE49-F238E27FC236}">
                <a16:creationId xmlns:a16="http://schemas.microsoft.com/office/drawing/2014/main" id="{181008B9-B425-4A49-9B4F-E6C271F89BA5}"/>
              </a:ext>
            </a:extLst>
          </p:cNvPr>
          <p:cNvSpPr>
            <a:spLocks noChangeArrowheads="1"/>
          </p:cNvSpPr>
          <p:nvPr/>
        </p:nvSpPr>
        <p:spPr bwMode="auto">
          <a:xfrm>
            <a:off x="1175512" y="1932432"/>
            <a:ext cx="9792208" cy="403327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buNone/>
            </a:pPr>
            <a:endParaRPr lang="en-GB" b="1" dirty="0"/>
          </a:p>
          <a:p>
            <a:r>
              <a:rPr lang="en-GB" dirty="0"/>
              <a:t>Successful brands evolve and develop over time to keep up with market trends, consumer preferences and technologies.</a:t>
            </a:r>
          </a:p>
          <a:p>
            <a:endParaRPr lang="en-GB" dirty="0"/>
          </a:p>
          <a:p>
            <a:r>
              <a:rPr lang="en-GB" dirty="0"/>
              <a:t>A successful brand can evolve while staying true to its core identity.</a:t>
            </a:r>
          </a:p>
        </p:txBody>
      </p:sp>
      <p:sp>
        <p:nvSpPr>
          <p:cNvPr id="51202" name="Slide Number Placeholder 6">
            <a:extLst>
              <a:ext uri="{FF2B5EF4-FFF2-40B4-BE49-F238E27FC236}">
                <a16:creationId xmlns:a16="http://schemas.microsoft.com/office/drawing/2014/main" id="{235EB7B9-2AA4-4457-A772-63DE34ED122D}"/>
              </a:ext>
            </a:extLst>
          </p:cNvPr>
          <p:cNvSpPr>
            <a:spLocks noGrp="1"/>
          </p:cNvSpPr>
          <p:nvPr>
            <p:ph type="sldNum" sz="quarter" idx="12"/>
          </p:nvPr>
        </p:nvSpPr>
        <p:spPr bwMode="auto">
          <a:xfrm>
            <a:off x="9504680" y="6221173"/>
            <a:ext cx="1463040" cy="2743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defTabSz="457200">
              <a:spcBef>
                <a:spcPct val="0"/>
              </a:spcBef>
              <a:spcAft>
                <a:spcPts val="600"/>
              </a:spcAft>
              <a:buFontTx/>
              <a:buNone/>
            </a:pPr>
            <a:fld id="{3A84731A-55FF-412B-98D8-8F81783B8127}" type="slidenum">
              <a:rPr lang="en-US" altLang="en-US" sz="1000">
                <a:solidFill>
                  <a:schemeClr val="tx1">
                    <a:lumMod val="75000"/>
                    <a:lumOff val="25000"/>
                  </a:schemeClr>
                </a:solidFill>
                <a:latin typeface="+mn-lt"/>
                <a:cs typeface="+mn-cs"/>
              </a:rPr>
              <a:pPr defTabSz="457200">
                <a:spcBef>
                  <a:spcPct val="0"/>
                </a:spcBef>
                <a:spcAft>
                  <a:spcPts val="600"/>
                </a:spcAft>
                <a:buFontTx/>
                <a:buNone/>
              </a:pPr>
              <a:t>25</a:t>
            </a:fld>
            <a:endParaRPr lang="en-US" altLang="en-US" sz="1000">
              <a:solidFill>
                <a:schemeClr val="tx1">
                  <a:lumMod val="75000"/>
                  <a:lumOff val="25000"/>
                </a:schemeClr>
              </a:solidFill>
              <a:latin typeface="+mn-lt"/>
              <a:cs typeface="+mn-cs"/>
            </a:endParaRPr>
          </a:p>
        </p:txBody>
      </p:sp>
    </p:spTree>
    <p:extLst>
      <p:ext uri="{BB962C8B-B14F-4D97-AF65-F5344CB8AC3E}">
        <p14:creationId xmlns:p14="http://schemas.microsoft.com/office/powerpoint/2010/main" val="960230076"/>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09" name="Rectangle 5120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1" name="Rectangle 51210">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51213" name="Rectangle 51212">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51215" name="Rectangle 51214">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217" name="Rectangle 51216">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51203" name="Rectangle 2">
            <a:extLst>
              <a:ext uri="{FF2B5EF4-FFF2-40B4-BE49-F238E27FC236}">
                <a16:creationId xmlns:a16="http://schemas.microsoft.com/office/drawing/2014/main" id="{F7F1AB9F-8499-4204-8510-C9F19C8897BE}"/>
              </a:ext>
            </a:extLst>
          </p:cNvPr>
          <p:cNvSpPr>
            <a:spLocks noGrp="1" noChangeArrowheads="1"/>
          </p:cNvSpPr>
          <p:nvPr>
            <p:ph type="title"/>
          </p:nvPr>
        </p:nvSpPr>
        <p:spPr>
          <a:xfrm>
            <a:off x="1175512" y="548640"/>
            <a:ext cx="9792208" cy="1146048"/>
          </a:xfrm>
        </p:spPr>
        <p:txBody>
          <a:bodyPr vert="horz" lIns="91440" tIns="45720" rIns="91440" bIns="45720" rtlCol="0" anchor="ctr">
            <a:normAutofit/>
          </a:bodyPr>
          <a:lstStyle/>
          <a:p>
            <a:endParaRPr lang="en-US" altLang="en-US" b="1" spc="0" dirty="0">
              <a:latin typeface="Arial" panose="020B0604020202020204" pitchFamily="34" charset="0"/>
              <a:cs typeface="Arial" panose="020B0604020202020204" pitchFamily="34" charset="0"/>
            </a:endParaRPr>
          </a:p>
        </p:txBody>
      </p:sp>
      <p:sp>
        <p:nvSpPr>
          <p:cNvPr id="51204" name="Rectangle 15">
            <a:extLst>
              <a:ext uri="{FF2B5EF4-FFF2-40B4-BE49-F238E27FC236}">
                <a16:creationId xmlns:a16="http://schemas.microsoft.com/office/drawing/2014/main" id="{181008B9-B425-4A49-9B4F-E6C271F89BA5}"/>
              </a:ext>
            </a:extLst>
          </p:cNvPr>
          <p:cNvSpPr>
            <a:spLocks noChangeArrowheads="1"/>
          </p:cNvSpPr>
          <p:nvPr/>
        </p:nvSpPr>
        <p:spPr bwMode="auto">
          <a:xfrm>
            <a:off x="1175512" y="1932432"/>
            <a:ext cx="9792208" cy="403327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buNone/>
            </a:pPr>
            <a:endParaRPr lang="en-GB" b="1" dirty="0"/>
          </a:p>
        </p:txBody>
      </p:sp>
      <p:sp>
        <p:nvSpPr>
          <p:cNvPr id="51202" name="Slide Number Placeholder 6">
            <a:extLst>
              <a:ext uri="{FF2B5EF4-FFF2-40B4-BE49-F238E27FC236}">
                <a16:creationId xmlns:a16="http://schemas.microsoft.com/office/drawing/2014/main" id="{235EB7B9-2AA4-4457-A772-63DE34ED122D}"/>
              </a:ext>
            </a:extLst>
          </p:cNvPr>
          <p:cNvSpPr>
            <a:spLocks noGrp="1"/>
          </p:cNvSpPr>
          <p:nvPr>
            <p:ph type="sldNum" sz="quarter" idx="12"/>
          </p:nvPr>
        </p:nvSpPr>
        <p:spPr bwMode="auto">
          <a:xfrm>
            <a:off x="9504680" y="6221173"/>
            <a:ext cx="1463040" cy="2743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defTabSz="457200">
              <a:spcBef>
                <a:spcPct val="0"/>
              </a:spcBef>
              <a:spcAft>
                <a:spcPts val="600"/>
              </a:spcAft>
              <a:buFontTx/>
              <a:buNone/>
            </a:pPr>
            <a:fld id="{3A84731A-55FF-412B-98D8-8F81783B8127}" type="slidenum">
              <a:rPr lang="en-US" altLang="en-US" sz="1000">
                <a:solidFill>
                  <a:schemeClr val="tx1">
                    <a:lumMod val="75000"/>
                    <a:lumOff val="25000"/>
                  </a:schemeClr>
                </a:solidFill>
                <a:latin typeface="+mn-lt"/>
                <a:cs typeface="+mn-cs"/>
              </a:rPr>
              <a:pPr defTabSz="457200">
                <a:spcBef>
                  <a:spcPct val="0"/>
                </a:spcBef>
                <a:spcAft>
                  <a:spcPts val="600"/>
                </a:spcAft>
                <a:buFontTx/>
                <a:buNone/>
              </a:pPr>
              <a:t>26</a:t>
            </a:fld>
            <a:endParaRPr lang="en-US" altLang="en-US" sz="1000">
              <a:solidFill>
                <a:schemeClr val="tx1">
                  <a:lumMod val="75000"/>
                  <a:lumOff val="25000"/>
                </a:schemeClr>
              </a:solidFill>
              <a:latin typeface="+mn-lt"/>
              <a:cs typeface="+mn-cs"/>
            </a:endParaRPr>
          </a:p>
        </p:txBody>
      </p:sp>
      <p:pic>
        <p:nvPicPr>
          <p:cNvPr id="2" name="Online Media 1" title="Innovation Lessons: 5 Brands that Failed to Adapt">
            <a:hlinkClick r:id="" action="ppaction://media"/>
            <a:extLst>
              <a:ext uri="{FF2B5EF4-FFF2-40B4-BE49-F238E27FC236}">
                <a16:creationId xmlns:a16="http://schemas.microsoft.com/office/drawing/2014/main" id="{4C3249D2-687B-E9EB-CAC1-45F2A36E0B50}"/>
              </a:ext>
            </a:extLst>
          </p:cNvPr>
          <p:cNvPicPr>
            <a:picLocks noRot="1" noChangeAspect="1"/>
          </p:cNvPicPr>
          <p:nvPr>
            <a:videoFile r:link="rId1"/>
          </p:nvPr>
        </p:nvPicPr>
        <p:blipFill>
          <a:blip r:embed="rId4"/>
          <a:stretch>
            <a:fillRect/>
          </a:stretch>
        </p:blipFill>
        <p:spPr>
          <a:xfrm>
            <a:off x="112272" y="248823"/>
            <a:ext cx="11918688" cy="6493353"/>
          </a:xfrm>
          <a:prstGeom prst="rect">
            <a:avLst/>
          </a:prstGeom>
        </p:spPr>
      </p:pic>
    </p:spTree>
    <p:extLst>
      <p:ext uri="{BB962C8B-B14F-4D97-AF65-F5344CB8AC3E}">
        <p14:creationId xmlns:p14="http://schemas.microsoft.com/office/powerpoint/2010/main" val="254084980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3EBFBD2-DA69-40F0-9B41-6AA12C08FC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6E085B8-E6D9-4530-9AE3-4C2B79CE4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1279" y="237744"/>
            <a:ext cx="7652977" cy="6382512"/>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4706982" y="642593"/>
            <a:ext cx="6736084" cy="1744183"/>
          </a:xfrm>
        </p:spPr>
        <p:txBody>
          <a:bodyPr>
            <a:normAutofit/>
          </a:bodyPr>
          <a:lstStyle/>
          <a:p>
            <a:r>
              <a:rPr lang="en-GB" b="1">
                <a:latin typeface="Arial" panose="020B0604020202020204" pitchFamily="34" charset="0"/>
                <a:cs typeface="Arial" panose="020B0604020202020204" pitchFamily="34" charset="0"/>
              </a:rPr>
              <a:t>Brand Marketing</a:t>
            </a:r>
          </a:p>
        </p:txBody>
      </p:sp>
      <p:pic>
        <p:nvPicPr>
          <p:cNvPr id="6" name="Picture 5">
            <a:extLst>
              <a:ext uri="{FF2B5EF4-FFF2-40B4-BE49-F238E27FC236}">
                <a16:creationId xmlns:a16="http://schemas.microsoft.com/office/drawing/2014/main" id="{DFBB442C-7085-579B-F54D-A73BAF75D7FD}"/>
              </a:ext>
            </a:extLst>
          </p:cNvPr>
          <p:cNvPicPr>
            <a:picLocks noChangeAspect="1"/>
          </p:cNvPicPr>
          <p:nvPr/>
        </p:nvPicPr>
        <p:blipFill rotWithShape="1">
          <a:blip r:embed="rId2"/>
          <a:srcRect l="3725" r="7756" b="-1"/>
          <a:stretch/>
        </p:blipFill>
        <p:spPr>
          <a:xfrm>
            <a:off x="911513" y="484635"/>
            <a:ext cx="2469677" cy="2790023"/>
          </a:xfrm>
          <a:prstGeom prst="rect">
            <a:avLst/>
          </a:prstGeom>
        </p:spPr>
      </p:pic>
      <p:pic>
        <p:nvPicPr>
          <p:cNvPr id="7" name="Picture 6">
            <a:extLst>
              <a:ext uri="{FF2B5EF4-FFF2-40B4-BE49-F238E27FC236}">
                <a16:creationId xmlns:a16="http://schemas.microsoft.com/office/drawing/2014/main" id="{23A4812F-CE0A-DDA5-B818-AB33B2515D66}"/>
              </a:ext>
            </a:extLst>
          </p:cNvPr>
          <p:cNvPicPr>
            <a:picLocks noChangeAspect="1"/>
          </p:cNvPicPr>
          <p:nvPr/>
        </p:nvPicPr>
        <p:blipFill rotWithShape="1">
          <a:blip r:embed="rId3"/>
          <a:srcRect l="27178" r="27569" b="-1"/>
          <a:stretch/>
        </p:blipFill>
        <p:spPr>
          <a:xfrm>
            <a:off x="1096258" y="3435520"/>
            <a:ext cx="2025745" cy="2790024"/>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4834965" y="2386584"/>
            <a:ext cx="6608101" cy="3648456"/>
          </a:xfrm>
        </p:spPr>
        <p:txBody>
          <a:bodyPr>
            <a:normAutofit/>
          </a:bodyPr>
          <a:lstStyle/>
          <a:p>
            <a:r>
              <a:rPr lang="en-GB" sz="2400" dirty="0">
                <a:latin typeface="Arial" panose="020B0604020202020204" pitchFamily="34" charset="0"/>
                <a:cs typeface="Arial" panose="020B0604020202020204" pitchFamily="34" charset="0"/>
              </a:rPr>
              <a:t>Apple's Award Winning Strategy for Marketing</a:t>
            </a:r>
          </a:p>
          <a:p>
            <a:r>
              <a:rPr lang="en-GB" sz="2400" dirty="0">
                <a:latin typeface="Arial" panose="020B0604020202020204" pitchFamily="34" charset="0"/>
                <a:cs typeface="Arial" panose="020B0604020202020204" pitchFamily="34" charset="0"/>
              </a:rPr>
              <a:t>By </a:t>
            </a:r>
            <a:r>
              <a:rPr lang="en-GB" sz="2400" dirty="0" err="1">
                <a:latin typeface="Arial" panose="020B0604020202020204" pitchFamily="34" charset="0"/>
                <a:cs typeface="Arial" panose="020B0604020202020204" pitchFamily="34" charset="0"/>
              </a:rPr>
              <a:t>ThoughtCatalyst</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Watch this video and take notes:</a:t>
            </a:r>
          </a:p>
          <a:p>
            <a:pPr lvl="1"/>
            <a:r>
              <a:rPr lang="en-GB" sz="2400" dirty="0">
                <a:latin typeface="Arial" panose="020B0604020202020204" pitchFamily="34" charset="0"/>
                <a:cs typeface="Arial" panose="020B0604020202020204" pitchFamily="34" charset="0"/>
              </a:rPr>
              <a:t>What are the key messages that you take away from this?</a:t>
            </a:r>
          </a:p>
          <a:p>
            <a:pPr lvl="1"/>
            <a:r>
              <a:rPr lang="en-GB" sz="2400" dirty="0">
                <a:latin typeface="Arial" panose="020B0604020202020204" pitchFamily="34" charset="0"/>
                <a:cs typeface="Arial" panose="020B0604020202020204" pitchFamily="34" charset="0"/>
              </a:rPr>
              <a:t>We will discuss this together after the video.</a:t>
            </a:r>
          </a:p>
          <a:p>
            <a:r>
              <a:rPr lang="en-GB" sz="2400" dirty="0">
                <a:latin typeface="Arial" panose="020B0604020202020204" pitchFamily="34" charset="0"/>
                <a:cs typeface="Arial" panose="020B0604020202020204" pitchFamily="34" charset="0"/>
                <a:hlinkClick r:id="rId4"/>
              </a:rPr>
              <a:t>https://youtu.be/tFffkU_DwvI</a:t>
            </a:r>
            <a:endParaRPr lang="en-GB" sz="2400" dirty="0">
              <a:latin typeface="Arial" panose="020B0604020202020204" pitchFamily="34" charset="0"/>
              <a:cs typeface="Arial" panose="020B0604020202020204" pitchFamily="34" charset="0"/>
            </a:endParaRPr>
          </a:p>
        </p:txBody>
      </p:sp>
      <p:sp>
        <p:nvSpPr>
          <p:cNvPr id="29" name="Rectangle 28">
            <a:extLst>
              <a:ext uri="{FF2B5EF4-FFF2-40B4-BE49-F238E27FC236}">
                <a16:creationId xmlns:a16="http://schemas.microsoft.com/office/drawing/2014/main" id="{4F2304C2-1AD0-4AFD-93A0-BB1D998E0F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1371" y="374904"/>
            <a:ext cx="7378773" cy="6108192"/>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4834965" y="6035040"/>
            <a:ext cx="5214291" cy="365760"/>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kumimoji="0" lang="en-US" b="0" i="0" u="none" strike="noStrike" kern="1200" cap="all" spc="0" normalizeH="0" baseline="0" noProof="0">
                <a:ln>
                  <a:noFill/>
                </a:ln>
                <a:effectLst/>
                <a:uLnTx/>
                <a:uFillTx/>
                <a:latin typeface="Franklin Gothic Book" panose="020B0502020104020203"/>
                <a:ea typeface="+mn-ea"/>
                <a:cs typeface="+mn-cs"/>
              </a:rPr>
              <a:t>9:02</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287000" y="6035040"/>
            <a:ext cx="838200" cy="36576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chemeClr val="tx1">
                    <a:lumMod val="85000"/>
                    <a:lumOff val="15000"/>
                  </a:schemeClr>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27</a:t>
            </a:fld>
            <a:endParaRPr kumimoji="0" lang="en-US" b="0" i="0" u="none" strike="noStrike" kern="1200" cap="none" spc="0" normalizeH="0" baseline="0" noProof="0">
              <a:ln>
                <a:noFill/>
              </a:ln>
              <a:solidFill>
                <a:schemeClr val="tx1">
                  <a:lumMod val="85000"/>
                  <a:lumOff val="15000"/>
                </a:scheme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6772723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Yellow question mark">
            <a:extLst>
              <a:ext uri="{FF2B5EF4-FFF2-40B4-BE49-F238E27FC236}">
                <a16:creationId xmlns:a16="http://schemas.microsoft.com/office/drawing/2014/main" id="{22729206-35FE-F7D8-1D4D-8DBABB3C33D3}"/>
              </a:ext>
            </a:extLst>
          </p:cNvPr>
          <p:cNvPicPr>
            <a:picLocks noChangeAspect="1"/>
          </p:cNvPicPr>
          <p:nvPr/>
        </p:nvPicPr>
        <p:blipFill rotWithShape="1">
          <a:blip r:embed="rId2"/>
          <a:srcRect b="6250"/>
          <a:stretch/>
        </p:blipFill>
        <p:spPr>
          <a:xfrm>
            <a:off x="20" y="10"/>
            <a:ext cx="12191980" cy="6857990"/>
          </a:xfrm>
          <a:prstGeom prst="rect">
            <a:avLst/>
          </a:prstGeom>
        </p:spPr>
      </p:pic>
      <p:sp>
        <p:nvSpPr>
          <p:cNvPr id="2" name="Title 1">
            <a:extLst>
              <a:ext uri="{FF2B5EF4-FFF2-40B4-BE49-F238E27FC236}">
                <a16:creationId xmlns:a16="http://schemas.microsoft.com/office/drawing/2014/main" id="{23FBF04D-4D43-1626-EFFD-E2B4DCF60E78}"/>
              </a:ext>
            </a:extLst>
          </p:cNvPr>
          <p:cNvSpPr>
            <a:spLocks noGrp="1"/>
          </p:cNvSpPr>
          <p:nvPr>
            <p:ph type="title"/>
          </p:nvPr>
        </p:nvSpPr>
        <p:spPr>
          <a:xfrm>
            <a:off x="2103121" y="4727173"/>
            <a:ext cx="7985759" cy="868823"/>
          </a:xfrm>
        </p:spPr>
        <p:txBody>
          <a:bodyPr vert="horz" lIns="91440" tIns="45720" rIns="91440" bIns="45720" rtlCol="0" anchor="b">
            <a:normAutofit/>
          </a:bodyPr>
          <a:lstStyle/>
          <a:p>
            <a:pPr algn="ctr"/>
            <a:r>
              <a:rPr lang="en-US" sz="4000" dirty="0">
                <a:solidFill>
                  <a:schemeClr val="bg1"/>
                </a:solidFill>
              </a:rPr>
              <a:t>Any Questions?</a:t>
            </a:r>
          </a:p>
        </p:txBody>
      </p:sp>
      <p:sp>
        <p:nvSpPr>
          <p:cNvPr id="4" name="Footer Placeholder 3">
            <a:extLst>
              <a:ext uri="{FF2B5EF4-FFF2-40B4-BE49-F238E27FC236}">
                <a16:creationId xmlns:a16="http://schemas.microsoft.com/office/drawing/2014/main" id="{23537F0F-8BBC-1045-4058-257F4D4B0614}"/>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sz="900" kern="1200" cap="all">
              <a:solidFill>
                <a:schemeClr val="bg1"/>
              </a:solidFill>
              <a:latin typeface="+mn-lt"/>
              <a:ea typeface="+mn-ea"/>
              <a:cs typeface="+mn-cs"/>
            </a:endParaRPr>
          </a:p>
        </p:txBody>
      </p:sp>
      <p:sp>
        <p:nvSpPr>
          <p:cNvPr id="5" name="Slide Number Placeholder 4">
            <a:extLst>
              <a:ext uri="{FF2B5EF4-FFF2-40B4-BE49-F238E27FC236}">
                <a16:creationId xmlns:a16="http://schemas.microsoft.com/office/drawing/2014/main" id="{CF6D957C-D682-BA18-77DA-7CBA5AEEF00D}"/>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bg1"/>
                </a:solidFill>
              </a:rPr>
              <a:pPr defTabSz="457200">
                <a:spcAft>
                  <a:spcPts val="600"/>
                </a:spcAft>
              </a:pPr>
              <a:t>28</a:t>
            </a:fld>
            <a:endParaRPr lang="en-US">
              <a:solidFill>
                <a:schemeClr val="bg1"/>
              </a:solidFill>
            </a:endParaRPr>
          </a:p>
        </p:txBody>
      </p:sp>
    </p:spTree>
    <p:extLst>
      <p:ext uri="{BB962C8B-B14F-4D97-AF65-F5344CB8AC3E}">
        <p14:creationId xmlns:p14="http://schemas.microsoft.com/office/powerpoint/2010/main" val="92269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RightStep">
      <a:dk1>
        <a:srgbClr val="000000"/>
      </a:dk1>
      <a:lt1>
        <a:srgbClr val="FFFFFF"/>
      </a:lt1>
      <a:dk2>
        <a:srgbClr val="413324"/>
      </a:dk2>
      <a:lt2>
        <a:srgbClr val="E3E8E2"/>
      </a:lt2>
      <a:accent1>
        <a:srgbClr val="B24DC3"/>
      </a:accent1>
      <a:accent2>
        <a:srgbClr val="B13B92"/>
      </a:accent2>
      <a:accent3>
        <a:srgbClr val="C34D72"/>
      </a:accent3>
      <a:accent4>
        <a:srgbClr val="B1473B"/>
      </a:accent4>
      <a:accent5>
        <a:srgbClr val="C38A4D"/>
      </a:accent5>
      <a:accent6>
        <a:srgbClr val="AEA63A"/>
      </a:accent6>
      <a:hlink>
        <a:srgbClr val="3C8AB4"/>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953</Words>
  <Application>Microsoft Office PowerPoint</Application>
  <PresentationFormat>Widescreen</PresentationFormat>
  <Paragraphs>132</Paragraphs>
  <Slides>28</Slides>
  <Notes>21</Notes>
  <HiddenSlides>0</HiddenSlides>
  <MMClips>2</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SavonVTI</vt:lpstr>
      <vt:lpstr>BMBM4005 Marketing Fundamentals Week 8 </vt:lpstr>
      <vt:lpstr>Today</vt:lpstr>
      <vt:lpstr>What is Branding</vt:lpstr>
      <vt:lpstr>What is a brand?</vt:lpstr>
      <vt:lpstr>Branding</vt:lpstr>
      <vt:lpstr>Exercise</vt:lpstr>
      <vt:lpstr>PowerPoint Presentation</vt:lpstr>
      <vt:lpstr>PowerPoint Presentation</vt:lpstr>
      <vt:lpstr>Why Use Branding?</vt:lpstr>
      <vt:lpstr>Why Strong Brands are Important</vt:lpstr>
      <vt:lpstr>Brand Name</vt:lpstr>
      <vt:lpstr>Brand Name Characteristics</vt:lpstr>
      <vt:lpstr>Brand Equity</vt:lpstr>
      <vt:lpstr>Brand Building</vt:lpstr>
      <vt:lpstr>Brand Quality</vt:lpstr>
      <vt:lpstr>Brand Positioning</vt:lpstr>
      <vt:lpstr>Brand Re-Positioning</vt:lpstr>
      <vt:lpstr>Brand Identity</vt:lpstr>
      <vt:lpstr>Brand Image</vt:lpstr>
      <vt:lpstr>Your Brand Experience</vt:lpstr>
      <vt:lpstr>PowerPoint Presentation</vt:lpstr>
      <vt:lpstr>Brand Tracking</vt:lpstr>
      <vt:lpstr>Advantages of a Strong Brand</vt:lpstr>
      <vt:lpstr>PowerPoint Presentation</vt:lpstr>
      <vt:lpstr>Brand Adaptation and Evolution </vt:lpstr>
      <vt:lpstr>PowerPoint Presentation</vt:lpstr>
      <vt:lpstr>Brand Marketing</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 Tutorial 4</dc:title>
  <dc:creator>Rachel Cook</dc:creator>
  <cp:lastModifiedBy>Gwyneth Jones</cp:lastModifiedBy>
  <cp:revision>1048</cp:revision>
  <dcterms:created xsi:type="dcterms:W3CDTF">2020-02-19T10:23:55Z</dcterms:created>
  <dcterms:modified xsi:type="dcterms:W3CDTF">2025-11-18T14:10:42Z</dcterms:modified>
</cp:coreProperties>
</file>