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CDFA03-E711-4B8C-955E-99E7518BCE85}" v="20" dt="2026-07-08T17:42:57.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10"/>
  </p:normalViewPr>
  <p:slideViewPr>
    <p:cSldViewPr snapToGrid="0" snapToObjects="1">
      <p:cViewPr varScale="1">
        <p:scale>
          <a:sx n="82" d="100"/>
          <a:sy n="82" d="100"/>
        </p:scale>
        <p:origin x="8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ae Toma" userId="972830c13001699b" providerId="LiveId" clId="{F3509BED-FAFE-4D0E-B573-D0D1A65B4CE2}"/>
    <pc:docChg chg="undo custSel modSld modMainMaster">
      <pc:chgData name="Nicolae Toma" userId="972830c13001699b" providerId="LiveId" clId="{F3509BED-FAFE-4D0E-B573-D0D1A65B4CE2}" dt="2026-07-08T17:42:57.423" v="1167"/>
      <pc:docMkLst>
        <pc:docMk/>
      </pc:docMkLst>
      <pc:sldChg chg="delSp modSp mod modTransition">
        <pc:chgData name="Nicolae Toma" userId="972830c13001699b" providerId="LiveId" clId="{F3509BED-FAFE-4D0E-B573-D0D1A65B4CE2}" dt="2026-07-08T17:42:57.423" v="1167"/>
        <pc:sldMkLst>
          <pc:docMk/>
          <pc:sldMk cId="0" sldId="256"/>
        </pc:sldMkLst>
        <pc:spChg chg="del">
          <ac:chgData name="Nicolae Toma" userId="972830c13001699b" providerId="LiveId" clId="{F3509BED-FAFE-4D0E-B573-D0D1A65B4CE2}" dt="2026-07-08T15:39:36.486" v="313" actId="21"/>
          <ac:spMkLst>
            <pc:docMk/>
            <pc:sldMk cId="0" sldId="256"/>
            <ac:spMk id="4" creationId="{00000000-0000-0000-0000-000000000000}"/>
          </ac:spMkLst>
        </pc:spChg>
        <pc:spChg chg="mod">
          <ac:chgData name="Nicolae Toma" userId="972830c13001699b" providerId="LiveId" clId="{F3509BED-FAFE-4D0E-B573-D0D1A65B4CE2}" dt="2026-07-08T16:19:05.077" v="969" actId="20577"/>
          <ac:spMkLst>
            <pc:docMk/>
            <pc:sldMk cId="0" sldId="256"/>
            <ac:spMk id="5" creationId="{00000000-0000-0000-0000-000000000000}"/>
          </ac:spMkLst>
        </pc:spChg>
        <pc:spChg chg="mod">
          <ac:chgData name="Nicolae Toma" userId="972830c13001699b" providerId="LiveId" clId="{F3509BED-FAFE-4D0E-B573-D0D1A65B4CE2}" dt="2026-07-08T15:34:14.222" v="46" actId="20577"/>
          <ac:spMkLst>
            <pc:docMk/>
            <pc:sldMk cId="0" sldId="256"/>
            <ac:spMk id="12" creationId="{00000000-0000-0000-0000-000000000000}"/>
          </ac:spMkLst>
        </pc:spChg>
        <pc:spChg chg="mod">
          <ac:chgData name="Nicolae Toma" userId="972830c13001699b" providerId="LiveId" clId="{F3509BED-FAFE-4D0E-B573-D0D1A65B4CE2}" dt="2026-07-08T15:43:38.371" v="317" actId="20577"/>
          <ac:spMkLst>
            <pc:docMk/>
            <pc:sldMk cId="0" sldId="256"/>
            <ac:spMk id="13" creationId="{00000000-0000-0000-0000-000000000000}"/>
          </ac:spMkLst>
        </pc:spChg>
        <pc:spChg chg="mod">
          <ac:chgData name="Nicolae Toma" userId="972830c13001699b" providerId="LiveId" clId="{F3509BED-FAFE-4D0E-B573-D0D1A65B4CE2}" dt="2026-07-08T15:40:20.373" v="315" actId="20577"/>
          <ac:spMkLst>
            <pc:docMk/>
            <pc:sldMk cId="0" sldId="256"/>
            <ac:spMk id="14" creationId="{00000000-0000-0000-0000-000000000000}"/>
          </ac:spMkLst>
        </pc:spChg>
        <pc:spChg chg="mod">
          <ac:chgData name="Nicolae Toma" userId="972830c13001699b" providerId="LiveId" clId="{F3509BED-FAFE-4D0E-B573-D0D1A65B4CE2}" dt="2026-07-08T15:37:02.516" v="180" actId="20577"/>
          <ac:spMkLst>
            <pc:docMk/>
            <pc:sldMk cId="0" sldId="256"/>
            <ac:spMk id="15" creationId="{00000000-0000-0000-0000-000000000000}"/>
          </ac:spMkLst>
        </pc:spChg>
        <pc:spChg chg="mod">
          <ac:chgData name="Nicolae Toma" userId="972830c13001699b" providerId="LiveId" clId="{F3509BED-FAFE-4D0E-B573-D0D1A65B4CE2}" dt="2026-07-08T16:21:07.729" v="1073" actId="20577"/>
          <ac:spMkLst>
            <pc:docMk/>
            <pc:sldMk cId="0" sldId="256"/>
            <ac:spMk id="16" creationId="{00000000-0000-0000-0000-000000000000}"/>
          </ac:spMkLst>
        </pc:spChg>
        <pc:spChg chg="mod">
          <ac:chgData name="Nicolae Toma" userId="972830c13001699b" providerId="LiveId" clId="{F3509BED-FAFE-4D0E-B573-D0D1A65B4CE2}" dt="2026-07-08T16:22:08.125" v="1153" actId="20577"/>
          <ac:spMkLst>
            <pc:docMk/>
            <pc:sldMk cId="0" sldId="256"/>
            <ac:spMk id="17" creationId="{00000000-0000-0000-0000-000000000000}"/>
          </ac:spMkLst>
        </pc:spChg>
        <pc:spChg chg="mod">
          <ac:chgData name="Nicolae Toma" userId="972830c13001699b" providerId="LiveId" clId="{F3509BED-FAFE-4D0E-B573-D0D1A65B4CE2}" dt="2026-07-08T15:39:20.606" v="312" actId="20577"/>
          <ac:spMkLst>
            <pc:docMk/>
            <pc:sldMk cId="0" sldId="256"/>
            <ac:spMk id="18" creationId="{00000000-0000-0000-0000-000000000000}"/>
          </ac:spMkLst>
        </pc:spChg>
      </pc:sldChg>
      <pc:sldChg chg="delSp mod modTransition">
        <pc:chgData name="Nicolae Toma" userId="972830c13001699b" providerId="LiveId" clId="{F3509BED-FAFE-4D0E-B573-D0D1A65B4CE2}" dt="2026-07-08T17:42:57.423" v="1167"/>
        <pc:sldMkLst>
          <pc:docMk/>
          <pc:sldMk cId="0" sldId="257"/>
        </pc:sldMkLst>
        <pc:spChg chg="del">
          <ac:chgData name="Nicolae Toma" userId="972830c13001699b" providerId="LiveId" clId="{F3509BED-FAFE-4D0E-B573-D0D1A65B4CE2}" dt="2026-07-08T15:44:20.118" v="318" actId="21"/>
          <ac:spMkLst>
            <pc:docMk/>
            <pc:sldMk cId="0" sldId="257"/>
            <ac:spMk id="2" creationId="{00000000-0000-0000-0000-000000000000}"/>
          </ac:spMkLst>
        </pc:spChg>
        <pc:spChg chg="del">
          <ac:chgData name="Nicolae Toma" userId="972830c13001699b" providerId="LiveId" clId="{F3509BED-FAFE-4D0E-B573-D0D1A65B4CE2}" dt="2026-07-08T15:48:29.825" v="330" actId="21"/>
          <ac:spMkLst>
            <pc:docMk/>
            <pc:sldMk cId="0" sldId="257"/>
            <ac:spMk id="34" creationId="{00000000-0000-0000-0000-000000000000}"/>
          </ac:spMkLst>
        </pc:spChg>
      </pc:sldChg>
      <pc:sldChg chg="delSp mod modTransition">
        <pc:chgData name="Nicolae Toma" userId="972830c13001699b" providerId="LiveId" clId="{F3509BED-FAFE-4D0E-B573-D0D1A65B4CE2}" dt="2026-07-08T17:42:57.423" v="1167"/>
        <pc:sldMkLst>
          <pc:docMk/>
          <pc:sldMk cId="0" sldId="258"/>
        </pc:sldMkLst>
        <pc:spChg chg="del">
          <ac:chgData name="Nicolae Toma" userId="972830c13001699b" providerId="LiveId" clId="{F3509BED-FAFE-4D0E-B573-D0D1A65B4CE2}" dt="2026-07-08T15:48:38.271" v="331" actId="21"/>
          <ac:spMkLst>
            <pc:docMk/>
            <pc:sldMk cId="0" sldId="258"/>
            <ac:spMk id="10"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59"/>
        </pc:sldMkLst>
        <pc:spChg chg="mod">
          <ac:chgData name="Nicolae Toma" userId="972830c13001699b" providerId="LiveId" clId="{F3509BED-FAFE-4D0E-B573-D0D1A65B4CE2}" dt="2026-07-08T15:46:20.583" v="320" actId="33524"/>
          <ac:spMkLst>
            <pc:docMk/>
            <pc:sldMk cId="0" sldId="259"/>
            <ac:spMk id="9" creationId="{00000000-0000-0000-0000-000000000000}"/>
          </ac:spMkLst>
        </pc:spChg>
        <pc:spChg chg="del">
          <ac:chgData name="Nicolae Toma" userId="972830c13001699b" providerId="LiveId" clId="{F3509BED-FAFE-4D0E-B573-D0D1A65B4CE2}" dt="2026-07-08T15:49:08.955" v="332" actId="21"/>
          <ac:spMkLst>
            <pc:docMk/>
            <pc:sldMk cId="0" sldId="259"/>
            <ac:spMk id="10" creationId="{00000000-0000-0000-0000-000000000000}"/>
          </ac:spMkLst>
        </pc:spChg>
      </pc:sldChg>
      <pc:sldChg chg="delSp mod modTransition">
        <pc:chgData name="Nicolae Toma" userId="972830c13001699b" providerId="LiveId" clId="{F3509BED-FAFE-4D0E-B573-D0D1A65B4CE2}" dt="2026-07-08T17:42:57.423" v="1167"/>
        <pc:sldMkLst>
          <pc:docMk/>
          <pc:sldMk cId="0" sldId="260"/>
        </pc:sldMkLst>
        <pc:spChg chg="del">
          <ac:chgData name="Nicolae Toma" userId="972830c13001699b" providerId="LiveId" clId="{F3509BED-FAFE-4D0E-B573-D0D1A65B4CE2}" dt="2026-07-08T15:49:37.115" v="333" actId="21"/>
          <ac:spMkLst>
            <pc:docMk/>
            <pc:sldMk cId="0" sldId="260"/>
            <ac:spMk id="24"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1"/>
        </pc:sldMkLst>
        <pc:spChg chg="mod">
          <ac:chgData name="Nicolae Toma" userId="972830c13001699b" providerId="LiveId" clId="{F3509BED-FAFE-4D0E-B573-D0D1A65B4CE2}" dt="2026-07-08T15:50:47.670" v="335" actId="20577"/>
          <ac:spMkLst>
            <pc:docMk/>
            <pc:sldMk cId="0" sldId="261"/>
            <ac:spMk id="9" creationId="{00000000-0000-0000-0000-000000000000}"/>
          </ac:spMkLst>
        </pc:spChg>
        <pc:spChg chg="mod">
          <ac:chgData name="Nicolae Toma" userId="972830c13001699b" providerId="LiveId" clId="{F3509BED-FAFE-4D0E-B573-D0D1A65B4CE2}" dt="2026-07-08T15:50:50.730" v="336" actId="20577"/>
          <ac:spMkLst>
            <pc:docMk/>
            <pc:sldMk cId="0" sldId="261"/>
            <ac:spMk id="15" creationId="{00000000-0000-0000-0000-000000000000}"/>
          </ac:spMkLst>
        </pc:spChg>
        <pc:spChg chg="mod">
          <ac:chgData name="Nicolae Toma" userId="972830c13001699b" providerId="LiveId" clId="{F3509BED-FAFE-4D0E-B573-D0D1A65B4CE2}" dt="2026-07-08T15:50:52.368" v="337" actId="20577"/>
          <ac:spMkLst>
            <pc:docMk/>
            <pc:sldMk cId="0" sldId="261"/>
            <ac:spMk id="21" creationId="{00000000-0000-0000-0000-000000000000}"/>
          </ac:spMkLst>
        </pc:spChg>
        <pc:spChg chg="mod">
          <ac:chgData name="Nicolae Toma" userId="972830c13001699b" providerId="LiveId" clId="{F3509BED-FAFE-4D0E-B573-D0D1A65B4CE2}" dt="2026-07-08T15:50:55.324" v="338" actId="20577"/>
          <ac:spMkLst>
            <pc:docMk/>
            <pc:sldMk cId="0" sldId="261"/>
            <ac:spMk id="27" creationId="{00000000-0000-0000-0000-000000000000}"/>
          </ac:spMkLst>
        </pc:spChg>
        <pc:spChg chg="mod">
          <ac:chgData name="Nicolae Toma" userId="972830c13001699b" providerId="LiveId" clId="{F3509BED-FAFE-4D0E-B573-D0D1A65B4CE2}" dt="2026-07-08T15:50:58.044" v="339" actId="20577"/>
          <ac:spMkLst>
            <pc:docMk/>
            <pc:sldMk cId="0" sldId="261"/>
            <ac:spMk id="33" creationId="{00000000-0000-0000-0000-000000000000}"/>
          </ac:spMkLst>
        </pc:spChg>
        <pc:spChg chg="mod">
          <ac:chgData name="Nicolae Toma" userId="972830c13001699b" providerId="LiveId" clId="{F3509BED-FAFE-4D0E-B573-D0D1A65B4CE2}" dt="2026-07-08T15:50:59.491" v="340" actId="20577"/>
          <ac:spMkLst>
            <pc:docMk/>
            <pc:sldMk cId="0" sldId="261"/>
            <ac:spMk id="39" creationId="{00000000-0000-0000-0000-000000000000}"/>
          </ac:spMkLst>
        </pc:spChg>
        <pc:spChg chg="del">
          <ac:chgData name="Nicolae Toma" userId="972830c13001699b" providerId="LiveId" clId="{F3509BED-FAFE-4D0E-B573-D0D1A65B4CE2}" dt="2026-07-08T15:51:29.895" v="341" actId="21"/>
          <ac:spMkLst>
            <pc:docMk/>
            <pc:sldMk cId="0" sldId="261"/>
            <ac:spMk id="40" creationId="{00000000-0000-0000-0000-000000000000}"/>
          </ac:spMkLst>
        </pc:spChg>
        <pc:spChg chg="del">
          <ac:chgData name="Nicolae Toma" userId="972830c13001699b" providerId="LiveId" clId="{F3509BED-FAFE-4D0E-B573-D0D1A65B4CE2}" dt="2026-07-08T15:50:19.329" v="334" actId="21"/>
          <ac:spMkLst>
            <pc:docMk/>
            <pc:sldMk cId="0" sldId="261"/>
            <ac:spMk id="41"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2"/>
        </pc:sldMkLst>
        <pc:spChg chg="mod">
          <ac:chgData name="Nicolae Toma" userId="972830c13001699b" providerId="LiveId" clId="{F3509BED-FAFE-4D0E-B573-D0D1A65B4CE2}" dt="2026-07-08T15:57:52.341" v="559" actId="20577"/>
          <ac:spMkLst>
            <pc:docMk/>
            <pc:sldMk cId="0" sldId="262"/>
            <ac:spMk id="2" creationId="{00000000-0000-0000-0000-000000000000}"/>
          </ac:spMkLst>
        </pc:spChg>
        <pc:spChg chg="del">
          <ac:chgData name="Nicolae Toma" userId="972830c13001699b" providerId="LiveId" clId="{F3509BED-FAFE-4D0E-B573-D0D1A65B4CE2}" dt="2026-07-08T15:51:55.908" v="342" actId="21"/>
          <ac:spMkLst>
            <pc:docMk/>
            <pc:sldMk cId="0" sldId="262"/>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3"/>
        </pc:sldMkLst>
        <pc:spChg chg="mod">
          <ac:chgData name="Nicolae Toma" userId="972830c13001699b" providerId="LiveId" clId="{F3509BED-FAFE-4D0E-B573-D0D1A65B4CE2}" dt="2026-07-08T15:57:58.071" v="564" actId="20577"/>
          <ac:spMkLst>
            <pc:docMk/>
            <pc:sldMk cId="0" sldId="263"/>
            <ac:spMk id="2" creationId="{00000000-0000-0000-0000-000000000000}"/>
          </ac:spMkLst>
        </pc:spChg>
        <pc:spChg chg="del">
          <ac:chgData name="Nicolae Toma" userId="972830c13001699b" providerId="LiveId" clId="{F3509BED-FAFE-4D0E-B573-D0D1A65B4CE2}" dt="2026-07-08T15:53:54.311" v="393" actId="21"/>
          <ac:spMkLst>
            <pc:docMk/>
            <pc:sldMk cId="0" sldId="263"/>
            <ac:spMk id="30"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4"/>
        </pc:sldMkLst>
        <pc:spChg chg="mod">
          <ac:chgData name="Nicolae Toma" userId="972830c13001699b" providerId="LiveId" clId="{F3509BED-FAFE-4D0E-B573-D0D1A65B4CE2}" dt="2026-07-08T15:58:02.105" v="569" actId="20577"/>
          <ac:spMkLst>
            <pc:docMk/>
            <pc:sldMk cId="0" sldId="264"/>
            <ac:spMk id="2" creationId="{00000000-0000-0000-0000-000000000000}"/>
          </ac:spMkLst>
        </pc:spChg>
        <pc:spChg chg="del">
          <ac:chgData name="Nicolae Toma" userId="972830c13001699b" providerId="LiveId" clId="{F3509BED-FAFE-4D0E-B573-D0D1A65B4CE2}" dt="2026-07-08T15:54:59.956" v="417" actId="21"/>
          <ac:spMkLst>
            <pc:docMk/>
            <pc:sldMk cId="0" sldId="264"/>
            <ac:spMk id="22"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5"/>
        </pc:sldMkLst>
        <pc:spChg chg="mod">
          <ac:chgData name="Nicolae Toma" userId="972830c13001699b" providerId="LiveId" clId="{F3509BED-FAFE-4D0E-B573-D0D1A65B4CE2}" dt="2026-07-08T16:26:43.379" v="1160" actId="20577"/>
          <ac:spMkLst>
            <pc:docMk/>
            <pc:sldMk cId="0" sldId="265"/>
            <ac:spMk id="2" creationId="{00000000-0000-0000-0000-000000000000}"/>
          </ac:spMkLst>
        </pc:spChg>
        <pc:spChg chg="del">
          <ac:chgData name="Nicolae Toma" userId="972830c13001699b" providerId="LiveId" clId="{F3509BED-FAFE-4D0E-B573-D0D1A65B4CE2}" dt="2026-07-08T15:55:48.515" v="441" actId="21"/>
          <ac:spMkLst>
            <pc:docMk/>
            <pc:sldMk cId="0" sldId="265"/>
            <ac:spMk id="2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6"/>
        </pc:sldMkLst>
        <pc:spChg chg="mod">
          <ac:chgData name="Nicolae Toma" userId="972830c13001699b" providerId="LiveId" clId="{F3509BED-FAFE-4D0E-B573-D0D1A65B4CE2}" dt="2026-07-08T15:58:12.403" v="587" actId="20577"/>
          <ac:spMkLst>
            <pc:docMk/>
            <pc:sldMk cId="0" sldId="266"/>
            <ac:spMk id="2" creationId="{00000000-0000-0000-0000-000000000000}"/>
          </ac:spMkLst>
        </pc:spChg>
        <pc:spChg chg="del">
          <ac:chgData name="Nicolae Toma" userId="972830c13001699b" providerId="LiveId" clId="{F3509BED-FAFE-4D0E-B573-D0D1A65B4CE2}" dt="2026-07-08T15:56:20.932" v="464" actId="21"/>
          <ac:spMkLst>
            <pc:docMk/>
            <pc:sldMk cId="0" sldId="266"/>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7"/>
        </pc:sldMkLst>
        <pc:spChg chg="mod">
          <ac:chgData name="Nicolae Toma" userId="972830c13001699b" providerId="LiveId" clId="{F3509BED-FAFE-4D0E-B573-D0D1A65B4CE2}" dt="2026-07-08T15:58:16.919" v="593" actId="20577"/>
          <ac:spMkLst>
            <pc:docMk/>
            <pc:sldMk cId="0" sldId="267"/>
            <ac:spMk id="2" creationId="{00000000-0000-0000-0000-000000000000}"/>
          </ac:spMkLst>
        </pc:spChg>
        <pc:spChg chg="del">
          <ac:chgData name="Nicolae Toma" userId="972830c13001699b" providerId="LiveId" clId="{F3509BED-FAFE-4D0E-B573-D0D1A65B4CE2}" dt="2026-07-08T15:56:44.413" v="487" actId="21"/>
          <ac:spMkLst>
            <pc:docMk/>
            <pc:sldMk cId="0" sldId="267"/>
            <ac:spMk id="2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8"/>
        </pc:sldMkLst>
        <pc:spChg chg="mod">
          <ac:chgData name="Nicolae Toma" userId="972830c13001699b" providerId="LiveId" clId="{F3509BED-FAFE-4D0E-B573-D0D1A65B4CE2}" dt="2026-07-08T15:58:20.762" v="599" actId="20577"/>
          <ac:spMkLst>
            <pc:docMk/>
            <pc:sldMk cId="0" sldId="268"/>
            <ac:spMk id="2" creationId="{00000000-0000-0000-0000-000000000000}"/>
          </ac:spMkLst>
        </pc:spChg>
        <pc:spChg chg="del">
          <ac:chgData name="Nicolae Toma" userId="972830c13001699b" providerId="LiveId" clId="{F3509BED-FAFE-4D0E-B573-D0D1A65B4CE2}" dt="2026-07-08T15:57:01.339" v="512" actId="21"/>
          <ac:spMkLst>
            <pc:docMk/>
            <pc:sldMk cId="0" sldId="268"/>
            <ac:spMk id="19"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69"/>
        </pc:sldMkLst>
        <pc:spChg chg="mod">
          <ac:chgData name="Nicolae Toma" userId="972830c13001699b" providerId="LiveId" clId="{F3509BED-FAFE-4D0E-B573-D0D1A65B4CE2}" dt="2026-07-08T15:58:24.830" v="604" actId="20577"/>
          <ac:spMkLst>
            <pc:docMk/>
            <pc:sldMk cId="0" sldId="269"/>
            <ac:spMk id="2" creationId="{00000000-0000-0000-0000-000000000000}"/>
          </ac:spMkLst>
        </pc:spChg>
        <pc:spChg chg="del">
          <ac:chgData name="Nicolae Toma" userId="972830c13001699b" providerId="LiveId" clId="{F3509BED-FAFE-4D0E-B573-D0D1A65B4CE2}" dt="2026-07-08T15:57:19.197" v="535" actId="21"/>
          <ac:spMkLst>
            <pc:docMk/>
            <pc:sldMk cId="0" sldId="269"/>
            <ac:spMk id="2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0"/>
        </pc:sldMkLst>
        <pc:spChg chg="mod">
          <ac:chgData name="Nicolae Toma" userId="972830c13001699b" providerId="LiveId" clId="{F3509BED-FAFE-4D0E-B573-D0D1A65B4CE2}" dt="2026-07-08T15:57:35.457" v="554" actId="20577"/>
          <ac:spMkLst>
            <pc:docMk/>
            <pc:sldMk cId="0" sldId="270"/>
            <ac:spMk id="2" creationId="{00000000-0000-0000-0000-000000000000}"/>
          </ac:spMkLst>
        </pc:spChg>
        <pc:spChg chg="del">
          <ac:chgData name="Nicolae Toma" userId="972830c13001699b" providerId="LiveId" clId="{F3509BED-FAFE-4D0E-B573-D0D1A65B4CE2}" dt="2026-07-08T15:57:29.797" v="536" actId="21"/>
          <ac:spMkLst>
            <pc:docMk/>
            <pc:sldMk cId="0" sldId="270"/>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1"/>
        </pc:sldMkLst>
        <pc:spChg chg="mod">
          <ac:chgData name="Nicolae Toma" userId="972830c13001699b" providerId="LiveId" clId="{F3509BED-FAFE-4D0E-B573-D0D1A65B4CE2}" dt="2026-07-08T15:58:35.076" v="622" actId="20577"/>
          <ac:spMkLst>
            <pc:docMk/>
            <pc:sldMk cId="0" sldId="271"/>
            <ac:spMk id="2" creationId="{00000000-0000-0000-0000-000000000000}"/>
          </ac:spMkLst>
        </pc:spChg>
        <pc:spChg chg="del">
          <ac:chgData name="Nicolae Toma" userId="972830c13001699b" providerId="LiveId" clId="{F3509BED-FAFE-4D0E-B573-D0D1A65B4CE2}" dt="2026-07-08T15:58:52.376" v="641" actId="21"/>
          <ac:spMkLst>
            <pc:docMk/>
            <pc:sldMk cId="0" sldId="271"/>
            <ac:spMk id="13"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2"/>
        </pc:sldMkLst>
        <pc:spChg chg="mod">
          <ac:chgData name="Nicolae Toma" userId="972830c13001699b" providerId="LiveId" clId="{F3509BED-FAFE-4D0E-B573-D0D1A65B4CE2}" dt="2026-07-08T15:58:43.498" v="640" actId="20577"/>
          <ac:spMkLst>
            <pc:docMk/>
            <pc:sldMk cId="0" sldId="272"/>
            <ac:spMk id="2" creationId="{00000000-0000-0000-0000-000000000000}"/>
          </ac:spMkLst>
        </pc:spChg>
        <pc:spChg chg="del">
          <ac:chgData name="Nicolae Toma" userId="972830c13001699b" providerId="LiveId" clId="{F3509BED-FAFE-4D0E-B573-D0D1A65B4CE2}" dt="2026-07-08T15:59:06.505" v="642" actId="21"/>
          <ac:spMkLst>
            <pc:docMk/>
            <pc:sldMk cId="0" sldId="272"/>
            <ac:spMk id="11"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3"/>
        </pc:sldMkLst>
        <pc:spChg chg="mod">
          <ac:chgData name="Nicolae Toma" userId="972830c13001699b" providerId="LiveId" clId="{F3509BED-FAFE-4D0E-B573-D0D1A65B4CE2}" dt="2026-07-08T15:59:21.557" v="661" actId="20577"/>
          <ac:spMkLst>
            <pc:docMk/>
            <pc:sldMk cId="0" sldId="273"/>
            <ac:spMk id="2" creationId="{00000000-0000-0000-0000-000000000000}"/>
          </ac:spMkLst>
        </pc:spChg>
        <pc:spChg chg="del">
          <ac:chgData name="Nicolae Toma" userId="972830c13001699b" providerId="LiveId" clId="{F3509BED-FAFE-4D0E-B573-D0D1A65B4CE2}" dt="2026-07-08T15:59:13.420" v="643" actId="21"/>
          <ac:spMkLst>
            <pc:docMk/>
            <pc:sldMk cId="0" sldId="273"/>
            <ac:spMk id="2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4"/>
        </pc:sldMkLst>
        <pc:spChg chg="mod">
          <ac:chgData name="Nicolae Toma" userId="972830c13001699b" providerId="LiveId" clId="{F3509BED-FAFE-4D0E-B573-D0D1A65B4CE2}" dt="2026-07-08T16:00:00.707" v="683" actId="20577"/>
          <ac:spMkLst>
            <pc:docMk/>
            <pc:sldMk cId="0" sldId="274"/>
            <ac:spMk id="2" creationId="{00000000-0000-0000-0000-000000000000}"/>
          </ac:spMkLst>
        </pc:spChg>
        <pc:spChg chg="del">
          <ac:chgData name="Nicolae Toma" userId="972830c13001699b" providerId="LiveId" clId="{F3509BED-FAFE-4D0E-B573-D0D1A65B4CE2}" dt="2026-07-08T16:00:07.060" v="684" actId="21"/>
          <ac:spMkLst>
            <pc:docMk/>
            <pc:sldMk cId="0" sldId="274"/>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5"/>
        </pc:sldMkLst>
        <pc:spChg chg="mod">
          <ac:chgData name="Nicolae Toma" userId="972830c13001699b" providerId="LiveId" clId="{F3509BED-FAFE-4D0E-B573-D0D1A65B4CE2}" dt="2026-07-08T16:00:23.698" v="701" actId="20577"/>
          <ac:spMkLst>
            <pc:docMk/>
            <pc:sldMk cId="0" sldId="275"/>
            <ac:spMk id="2" creationId="{00000000-0000-0000-0000-000000000000}"/>
          </ac:spMkLst>
        </pc:spChg>
        <pc:spChg chg="del">
          <ac:chgData name="Nicolae Toma" userId="972830c13001699b" providerId="LiveId" clId="{F3509BED-FAFE-4D0E-B573-D0D1A65B4CE2}" dt="2026-07-08T16:00:18.626" v="685" actId="21"/>
          <ac:spMkLst>
            <pc:docMk/>
            <pc:sldMk cId="0" sldId="275"/>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6"/>
        </pc:sldMkLst>
        <pc:spChg chg="mod">
          <ac:chgData name="Nicolae Toma" userId="972830c13001699b" providerId="LiveId" clId="{F3509BED-FAFE-4D0E-B573-D0D1A65B4CE2}" dt="2026-07-08T16:00:33.960" v="718" actId="20577"/>
          <ac:spMkLst>
            <pc:docMk/>
            <pc:sldMk cId="0" sldId="276"/>
            <ac:spMk id="2" creationId="{00000000-0000-0000-0000-000000000000}"/>
          </ac:spMkLst>
        </pc:spChg>
        <pc:spChg chg="del">
          <ac:chgData name="Nicolae Toma" userId="972830c13001699b" providerId="LiveId" clId="{F3509BED-FAFE-4D0E-B573-D0D1A65B4CE2}" dt="2026-07-08T16:00:29.585" v="702" actId="21"/>
          <ac:spMkLst>
            <pc:docMk/>
            <pc:sldMk cId="0" sldId="276"/>
            <ac:spMk id="11"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7"/>
        </pc:sldMkLst>
        <pc:spChg chg="mod">
          <ac:chgData name="Nicolae Toma" userId="972830c13001699b" providerId="LiveId" clId="{F3509BED-FAFE-4D0E-B573-D0D1A65B4CE2}" dt="2026-07-08T16:00:44.972" v="735" actId="20577"/>
          <ac:spMkLst>
            <pc:docMk/>
            <pc:sldMk cId="0" sldId="277"/>
            <ac:spMk id="2" creationId="{00000000-0000-0000-0000-000000000000}"/>
          </ac:spMkLst>
        </pc:spChg>
        <pc:spChg chg="del">
          <ac:chgData name="Nicolae Toma" userId="972830c13001699b" providerId="LiveId" clId="{F3509BED-FAFE-4D0E-B573-D0D1A65B4CE2}" dt="2026-07-08T16:00:39.918" v="719" actId="21"/>
          <ac:spMkLst>
            <pc:docMk/>
            <pc:sldMk cId="0" sldId="277"/>
            <ac:spMk id="2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8"/>
        </pc:sldMkLst>
        <pc:spChg chg="mod">
          <ac:chgData name="Nicolae Toma" userId="972830c13001699b" providerId="LiveId" clId="{F3509BED-FAFE-4D0E-B573-D0D1A65B4CE2}" dt="2026-07-08T16:01:41.566" v="774" actId="20577"/>
          <ac:spMkLst>
            <pc:docMk/>
            <pc:sldMk cId="0" sldId="278"/>
            <ac:spMk id="2" creationId="{00000000-0000-0000-0000-000000000000}"/>
          </ac:spMkLst>
        </pc:spChg>
        <pc:spChg chg="del">
          <ac:chgData name="Nicolae Toma" userId="972830c13001699b" providerId="LiveId" clId="{F3509BED-FAFE-4D0E-B573-D0D1A65B4CE2}" dt="2026-07-08T16:00:50.814" v="736" actId="21"/>
          <ac:spMkLst>
            <pc:docMk/>
            <pc:sldMk cId="0" sldId="278"/>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79"/>
        </pc:sldMkLst>
        <pc:spChg chg="mod">
          <ac:chgData name="Nicolae Toma" userId="972830c13001699b" providerId="LiveId" clId="{F3509BED-FAFE-4D0E-B573-D0D1A65B4CE2}" dt="2026-07-08T16:01:52.744" v="791" actId="20577"/>
          <ac:spMkLst>
            <pc:docMk/>
            <pc:sldMk cId="0" sldId="279"/>
            <ac:spMk id="2" creationId="{00000000-0000-0000-0000-000000000000}"/>
          </ac:spMkLst>
        </pc:spChg>
        <pc:spChg chg="del">
          <ac:chgData name="Nicolae Toma" userId="972830c13001699b" providerId="LiveId" clId="{F3509BED-FAFE-4D0E-B573-D0D1A65B4CE2}" dt="2026-07-08T16:01:16.475" v="754" actId="21"/>
          <ac:spMkLst>
            <pc:docMk/>
            <pc:sldMk cId="0" sldId="279"/>
            <ac:spMk id="22"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0"/>
        </pc:sldMkLst>
        <pc:spChg chg="mod">
          <ac:chgData name="Nicolae Toma" userId="972830c13001699b" providerId="LiveId" clId="{F3509BED-FAFE-4D0E-B573-D0D1A65B4CE2}" dt="2026-07-08T16:02:06.143" v="809" actId="20577"/>
          <ac:spMkLst>
            <pc:docMk/>
            <pc:sldMk cId="0" sldId="280"/>
            <ac:spMk id="2" creationId="{00000000-0000-0000-0000-000000000000}"/>
          </ac:spMkLst>
        </pc:spChg>
        <pc:spChg chg="del">
          <ac:chgData name="Nicolae Toma" userId="972830c13001699b" providerId="LiveId" clId="{F3509BED-FAFE-4D0E-B573-D0D1A65B4CE2}" dt="2026-07-08T16:02:00.918" v="792" actId="21"/>
          <ac:spMkLst>
            <pc:docMk/>
            <pc:sldMk cId="0" sldId="280"/>
            <ac:spMk id="11"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1"/>
        </pc:sldMkLst>
        <pc:spChg chg="mod">
          <ac:chgData name="Nicolae Toma" userId="972830c13001699b" providerId="LiveId" clId="{F3509BED-FAFE-4D0E-B573-D0D1A65B4CE2}" dt="2026-07-08T16:02:17.252" v="827" actId="20577"/>
          <ac:spMkLst>
            <pc:docMk/>
            <pc:sldMk cId="0" sldId="281"/>
            <ac:spMk id="2" creationId="{00000000-0000-0000-0000-000000000000}"/>
          </ac:spMkLst>
        </pc:spChg>
        <pc:spChg chg="del">
          <ac:chgData name="Nicolae Toma" userId="972830c13001699b" providerId="LiveId" clId="{F3509BED-FAFE-4D0E-B573-D0D1A65B4CE2}" dt="2026-07-08T16:02:12.480" v="810" actId="21"/>
          <ac:spMkLst>
            <pc:docMk/>
            <pc:sldMk cId="0" sldId="281"/>
            <ac:spMk id="2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2"/>
        </pc:sldMkLst>
        <pc:spChg chg="mod">
          <ac:chgData name="Nicolae Toma" userId="972830c13001699b" providerId="LiveId" clId="{F3509BED-FAFE-4D0E-B573-D0D1A65B4CE2}" dt="2026-07-08T16:02:42.956" v="843" actId="20577"/>
          <ac:spMkLst>
            <pc:docMk/>
            <pc:sldMk cId="0" sldId="282"/>
            <ac:spMk id="2" creationId="{00000000-0000-0000-0000-000000000000}"/>
          </ac:spMkLst>
        </pc:spChg>
        <pc:spChg chg="del">
          <ac:chgData name="Nicolae Toma" userId="972830c13001699b" providerId="LiveId" clId="{F3509BED-FAFE-4D0E-B573-D0D1A65B4CE2}" dt="2026-07-08T16:02:39.052" v="828" actId="21"/>
          <ac:spMkLst>
            <pc:docMk/>
            <pc:sldMk cId="0" sldId="282"/>
            <ac:spMk id="16"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3"/>
        </pc:sldMkLst>
        <pc:spChg chg="mod">
          <ac:chgData name="Nicolae Toma" userId="972830c13001699b" providerId="LiveId" clId="{F3509BED-FAFE-4D0E-B573-D0D1A65B4CE2}" dt="2026-07-08T16:02:52.754" v="859" actId="20577"/>
          <ac:spMkLst>
            <pc:docMk/>
            <pc:sldMk cId="0" sldId="283"/>
            <ac:spMk id="2" creationId="{00000000-0000-0000-0000-000000000000}"/>
          </ac:spMkLst>
        </pc:spChg>
        <pc:spChg chg="del">
          <ac:chgData name="Nicolae Toma" userId="972830c13001699b" providerId="LiveId" clId="{F3509BED-FAFE-4D0E-B573-D0D1A65B4CE2}" dt="2026-07-08T16:02:48.584" v="844" actId="21"/>
          <ac:spMkLst>
            <pc:docMk/>
            <pc:sldMk cId="0" sldId="283"/>
            <ac:spMk id="22"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4"/>
        </pc:sldMkLst>
        <pc:spChg chg="mod">
          <ac:chgData name="Nicolae Toma" userId="972830c13001699b" providerId="LiveId" clId="{F3509BED-FAFE-4D0E-B573-D0D1A65B4CE2}" dt="2026-07-08T16:03:12.292" v="875" actId="20577"/>
          <ac:spMkLst>
            <pc:docMk/>
            <pc:sldMk cId="0" sldId="284"/>
            <ac:spMk id="2" creationId="{00000000-0000-0000-0000-000000000000}"/>
          </ac:spMkLst>
        </pc:spChg>
        <pc:spChg chg="del">
          <ac:chgData name="Nicolae Toma" userId="972830c13001699b" providerId="LiveId" clId="{F3509BED-FAFE-4D0E-B573-D0D1A65B4CE2}" dt="2026-07-08T16:03:07.747" v="860" actId="21"/>
          <ac:spMkLst>
            <pc:docMk/>
            <pc:sldMk cId="0" sldId="284"/>
            <ac:spMk id="11"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5"/>
        </pc:sldMkLst>
        <pc:spChg chg="mod">
          <ac:chgData name="Nicolae Toma" userId="972830c13001699b" providerId="LiveId" clId="{F3509BED-FAFE-4D0E-B573-D0D1A65B4CE2}" dt="2026-07-08T16:03:26.603" v="891" actId="20577"/>
          <ac:spMkLst>
            <pc:docMk/>
            <pc:sldMk cId="0" sldId="285"/>
            <ac:spMk id="2" creationId="{00000000-0000-0000-0000-000000000000}"/>
          </ac:spMkLst>
        </pc:spChg>
        <pc:spChg chg="del">
          <ac:chgData name="Nicolae Toma" userId="972830c13001699b" providerId="LiveId" clId="{F3509BED-FAFE-4D0E-B573-D0D1A65B4CE2}" dt="2026-07-08T16:03:20.066" v="876" actId="21"/>
          <ac:spMkLst>
            <pc:docMk/>
            <pc:sldMk cId="0" sldId="285"/>
            <ac:spMk id="26" creationId="{00000000-0000-0000-0000-000000000000}"/>
          </ac:spMkLst>
        </pc:spChg>
      </pc:sldChg>
      <pc:sldChg chg="delSp mod modTransition">
        <pc:chgData name="Nicolae Toma" userId="972830c13001699b" providerId="LiveId" clId="{F3509BED-FAFE-4D0E-B573-D0D1A65B4CE2}" dt="2026-07-08T17:42:57.423" v="1167"/>
        <pc:sldMkLst>
          <pc:docMk/>
          <pc:sldMk cId="0" sldId="286"/>
        </pc:sldMkLst>
        <pc:spChg chg="del">
          <ac:chgData name="Nicolae Toma" userId="972830c13001699b" providerId="LiveId" clId="{F3509BED-FAFE-4D0E-B573-D0D1A65B4CE2}" dt="2026-07-08T16:03:34.590" v="892" actId="21"/>
          <ac:spMkLst>
            <pc:docMk/>
            <pc:sldMk cId="0" sldId="286"/>
            <ac:spMk id="37" creationId="{00000000-0000-0000-0000-000000000000}"/>
          </ac:spMkLst>
        </pc:spChg>
      </pc:sldChg>
      <pc:sldChg chg="delSp modSp mod modTransition">
        <pc:chgData name="Nicolae Toma" userId="972830c13001699b" providerId="LiveId" clId="{F3509BED-FAFE-4D0E-B573-D0D1A65B4CE2}" dt="2026-07-08T17:42:57.423" v="1167"/>
        <pc:sldMkLst>
          <pc:docMk/>
          <pc:sldMk cId="0" sldId="287"/>
        </pc:sldMkLst>
        <pc:spChg chg="mod">
          <ac:chgData name="Nicolae Toma" userId="972830c13001699b" providerId="LiveId" clId="{F3509BED-FAFE-4D0E-B573-D0D1A65B4CE2}" dt="2026-07-08T16:05:04.139" v="898" actId="1076"/>
          <ac:spMkLst>
            <pc:docMk/>
            <pc:sldMk cId="0" sldId="287"/>
            <ac:spMk id="5" creationId="{00000000-0000-0000-0000-000000000000}"/>
          </ac:spMkLst>
        </pc:spChg>
        <pc:spChg chg="del">
          <ac:chgData name="Nicolae Toma" userId="972830c13001699b" providerId="LiveId" clId="{F3509BED-FAFE-4D0E-B573-D0D1A65B4CE2}" dt="2026-07-08T16:04:08.102" v="893" actId="21"/>
          <ac:spMkLst>
            <pc:docMk/>
            <pc:sldMk cId="0" sldId="287"/>
            <ac:spMk id="6" creationId="{00000000-0000-0000-0000-000000000000}"/>
          </ac:spMkLst>
        </pc:spChg>
      </pc:sldChg>
      <pc:sldChg chg="addSp delSp modSp mod modTransition">
        <pc:chgData name="Nicolae Toma" userId="972830c13001699b" providerId="LiveId" clId="{F3509BED-FAFE-4D0E-B573-D0D1A65B4CE2}" dt="2026-07-08T17:42:57.423" v="1167"/>
        <pc:sldMkLst>
          <pc:docMk/>
          <pc:sldMk cId="0" sldId="288"/>
        </pc:sldMkLst>
        <pc:spChg chg="mod">
          <ac:chgData name="Nicolae Toma" userId="972830c13001699b" providerId="LiveId" clId="{F3509BED-FAFE-4D0E-B573-D0D1A65B4CE2}" dt="2026-07-08T16:05:35.864" v="916" actId="20577"/>
          <ac:spMkLst>
            <pc:docMk/>
            <pc:sldMk cId="0" sldId="288"/>
            <ac:spMk id="3" creationId="{00000000-0000-0000-0000-000000000000}"/>
          </ac:spMkLst>
        </pc:spChg>
        <pc:spChg chg="mod">
          <ac:chgData name="Nicolae Toma" userId="972830c13001699b" providerId="LiveId" clId="{F3509BED-FAFE-4D0E-B573-D0D1A65B4CE2}" dt="2026-07-08T16:12:29.345" v="928" actId="20577"/>
          <ac:spMkLst>
            <pc:docMk/>
            <pc:sldMk cId="0" sldId="288"/>
            <ac:spMk id="6" creationId="{00000000-0000-0000-0000-000000000000}"/>
          </ac:spMkLst>
        </pc:spChg>
        <pc:spChg chg="add del mod">
          <ac:chgData name="Nicolae Toma" userId="972830c13001699b" providerId="LiveId" clId="{F3509BED-FAFE-4D0E-B573-D0D1A65B4CE2}" dt="2026-07-08T16:16:24.919" v="958" actId="20577"/>
          <ac:spMkLst>
            <pc:docMk/>
            <pc:sldMk cId="0" sldId="288"/>
            <ac:spMk id="7" creationId="{00000000-0000-0000-0000-000000000000}"/>
          </ac:spMkLst>
        </pc:spChg>
        <pc:spChg chg="del">
          <ac:chgData name="Nicolae Toma" userId="972830c13001699b" providerId="LiveId" clId="{F3509BED-FAFE-4D0E-B573-D0D1A65B4CE2}" dt="2026-07-08T16:06:42.056" v="917" actId="21"/>
          <ac:spMkLst>
            <pc:docMk/>
            <pc:sldMk cId="0" sldId="288"/>
            <ac:spMk id="8" creationId="{00000000-0000-0000-0000-000000000000}"/>
          </ac:spMkLst>
        </pc:spChg>
        <pc:spChg chg="del">
          <ac:chgData name="Nicolae Toma" userId="972830c13001699b" providerId="LiveId" clId="{F3509BED-FAFE-4D0E-B573-D0D1A65B4CE2}" dt="2026-07-08T16:06:45.745" v="918" actId="21"/>
          <ac:spMkLst>
            <pc:docMk/>
            <pc:sldMk cId="0" sldId="288"/>
            <ac:spMk id="9" creationId="{00000000-0000-0000-0000-000000000000}"/>
          </ac:spMkLst>
        </pc:spChg>
      </pc:sldChg>
      <pc:sldChg chg="delSp mod modTransition">
        <pc:chgData name="Nicolae Toma" userId="972830c13001699b" providerId="LiveId" clId="{F3509BED-FAFE-4D0E-B573-D0D1A65B4CE2}" dt="2026-07-08T17:42:57.423" v="1167"/>
        <pc:sldMkLst>
          <pc:docMk/>
          <pc:sldMk cId="0" sldId="289"/>
        </pc:sldMkLst>
        <pc:spChg chg="del">
          <ac:chgData name="Nicolae Toma" userId="972830c13001699b" providerId="LiveId" clId="{F3509BED-FAFE-4D0E-B573-D0D1A65B4CE2}" dt="2026-07-08T16:17:58.005" v="959" actId="21"/>
          <ac:spMkLst>
            <pc:docMk/>
            <pc:sldMk cId="0" sldId="289"/>
            <ac:spMk id="8" creationId="{00000000-0000-0000-0000-000000000000}"/>
          </ac:spMkLst>
        </pc:spChg>
      </pc:sldChg>
      <pc:sldMasterChg chg="modTransition modSldLayout">
        <pc:chgData name="Nicolae Toma" userId="972830c13001699b" providerId="LiveId" clId="{F3509BED-FAFE-4D0E-B573-D0D1A65B4CE2}" dt="2026-07-08T17:42:57.423" v="1167"/>
        <pc:sldMasterMkLst>
          <pc:docMk/>
          <pc:sldMasterMk cId="0" sldId="2147483648"/>
        </pc:sldMasterMkLst>
        <pc:sldLayoutChg chg="modTransition">
          <pc:chgData name="Nicolae Toma" userId="972830c13001699b" providerId="LiveId" clId="{F3509BED-FAFE-4D0E-B573-D0D1A65B4CE2}" dt="2026-07-08T17:42:57.423" v="1167"/>
          <pc:sldLayoutMkLst>
            <pc:docMk/>
            <pc:sldMasterMk cId="0" sldId="2147483648"/>
            <pc:sldLayoutMk cId="0" sldId="214748364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3601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 with why communication matters generally, then narrow to the six-barrier structure the team will follow, one member per barrier.</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yourself and the first barrier. Read the quote slowly - let the noise imagery land. Emphasise that this is a mechanical, physical barrier, distinct from the language barrier that follows later.</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each of the five components briefly, then land on noise as the sixth element - this is the theoretical bridge into the case study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table row by row, pausing on 'Noise' since it's highlighted. Make the point that Gary's signage is a second channel, not a fix for the first.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out barrier 1 with concrete, actionable strategies. Signal the handover to the next presenter and the language barrier.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 over from environmental noise to this second, related but distinct barrier. Emphasise that Gary's 'fix' for noise (signage) itself creates a language barrier.</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along the four boxes left to right. Then land on the callout box, which is the bridge to the case-study application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case study language directly - 'they couldn't understand me' - to anchor each row of the table in Gary's own words.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by connecting back to Berlo's 'code' concept - these strategies all work by giving sender and receiver a shared code.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that this barrier is distinct from language - it persists even among English speakers of different ages. Set up the 'field of experience' idea for the theory slide.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overlapping circles simply: the more life experience two people share, the bigger the overlap, and the easier communication becomes.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the feedback loop point strongly - it is the clearest, most actionable insight from Schramm's model for this case.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Tie each strategy back to closing the feedback loop from Schramm's model before handing over to the cultural-barriers presenter.</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Distinguish this from the language barrier: even with perfect English, cultural assumptions about hierarchy and hygiene can still cause misunderstanding.</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Keep the theory grounded: power distance is the most important dimension for this case, since it explains why staff may not raise concerns even when confused.</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explicitly back to the original complaints: under-cooked food, poor packaging, meat in vegetarian meals - these are plausible outcomes of the cultural gap just described.</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by noting that cultural and generational strategies overlap (mentoring, feedback channels) - a preview of the integrated recommendations slide near the end.</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Build a sense of culmination here. Gary's morning is the clearest, most vivid evidence in the whole case study; let the quote carry weight.</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diagram to show a chain reaction from Gary's tiredness through to communication breakdown - this sets up the direct application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should feel like a turning point - connect Gary's individual emotional state to the organisational pressures explored in the next barrier.</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closes the individually-focused barriers. Signal that the final barrier zooms out to the organisation itself.</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final, widest-lens barrier - frame it as the organisational root that lets the other five barriers persist unchecked.</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richness spectrum, then land on the callout: Flight Foods picked the leanest channel for its highest-stakes message.</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analytical high point of the barrier sections - it reframes all five prior barriers as symptoms of one root organisational cause.</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the six-barrier section here. Signal the move to the team's integrated recommendations and conclusion.</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a shared summary - whoever wraps up the barrier sections can use it as a one-page recap before moving to the conclusion.</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final wrap-up slide before references. Speak slowly and land the closing line - communication as the route back to standards and market share.</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are shown, not read aloud in full - simply note the range of academic sources used to satisfy the literature-engagement criterion.</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2.png"/><Relationship Id="rId7"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0.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2.pn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png"/><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16.png"/><Relationship Id="rId5" Type="http://schemas.openxmlformats.org/officeDocument/2006/relationships/image" Target="../media/image18.png"/><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7.png"/><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4.png"/><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5.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8778240" y="-2011680"/>
            <a:ext cx="5943600" cy="5943600"/>
          </a:xfrm>
          <a:prstGeom prst="ellipse">
            <a:avLst/>
          </a:prstGeom>
          <a:solidFill>
            <a:srgbClr val="3D5A80">
              <a:alpha val="30000"/>
            </a:srgbClr>
          </a:solidFill>
          <a:ln/>
        </p:spPr>
        <p:txBody>
          <a:bodyPr/>
          <a:lstStyle/>
          <a:p>
            <a:endParaRPr lang="en-GB"/>
          </a:p>
        </p:txBody>
      </p:sp>
      <p:sp>
        <p:nvSpPr>
          <p:cNvPr id="3" name="Shape 1"/>
          <p:cNvSpPr/>
          <p:nvPr/>
        </p:nvSpPr>
        <p:spPr>
          <a:xfrm>
            <a:off x="-2103120" y="4206240"/>
            <a:ext cx="4754880" cy="4754880"/>
          </a:xfrm>
          <a:prstGeom prst="ellipse">
            <a:avLst/>
          </a:prstGeom>
          <a:solidFill>
            <a:srgbClr val="E8734A">
              <a:alpha val="22000"/>
            </a:srgbClr>
          </a:solidFill>
          <a:ln/>
        </p:spPr>
        <p:txBody>
          <a:bodyPr/>
          <a:lstStyle/>
          <a:p>
            <a:endParaRPr lang="en-GB"/>
          </a:p>
        </p:txBody>
      </p:sp>
      <p:sp>
        <p:nvSpPr>
          <p:cNvPr id="5" name="Text 3"/>
          <p:cNvSpPr/>
          <p:nvPr/>
        </p:nvSpPr>
        <p:spPr>
          <a:xfrm>
            <a:off x="822960" y="1051560"/>
            <a:ext cx="10515600" cy="457200"/>
          </a:xfrm>
          <a:prstGeom prst="rect">
            <a:avLst/>
          </a:prstGeom>
          <a:noFill/>
          <a:ln/>
        </p:spPr>
        <p:txBody>
          <a:bodyPr wrap="square" lIns="0" tIns="0" rIns="0" bIns="0" rtlCol="0" anchor="ctr"/>
          <a:lstStyle/>
          <a:p>
            <a:pPr marL="0" indent="0">
              <a:buNone/>
            </a:pPr>
            <a:r>
              <a:rPr lang="en-US" sz="1600" dirty="0">
                <a:solidFill>
                  <a:srgbClr val="C7D2E3"/>
                </a:solidFill>
                <a:latin typeface="Calibri" pitchFamily="34" charset="0"/>
                <a:ea typeface="Calibri" pitchFamily="34" charset="-122"/>
                <a:cs typeface="Calibri" pitchFamily="34" charset="-120"/>
              </a:rPr>
              <a:t>Effective Teamworking and Communication LCLM 4003</a:t>
            </a:r>
            <a:endParaRPr lang="en-US" sz="1600" dirty="0"/>
          </a:p>
        </p:txBody>
      </p:sp>
      <p:sp>
        <p:nvSpPr>
          <p:cNvPr id="6" name="Shape 4"/>
          <p:cNvSpPr/>
          <p:nvPr/>
        </p:nvSpPr>
        <p:spPr>
          <a:xfrm>
            <a:off x="822960" y="1874520"/>
            <a:ext cx="777240" cy="77724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7" name="Image 0" descr="/home/claude/deck/icons/comments.png"/>
          <p:cNvPicPr>
            <a:picLocks noChangeAspect="1"/>
          </p:cNvPicPr>
          <p:nvPr/>
        </p:nvPicPr>
        <p:blipFill>
          <a:blip r:embed="rId3"/>
          <a:stretch>
            <a:fillRect/>
          </a:stretch>
        </p:blipFill>
        <p:spPr>
          <a:xfrm>
            <a:off x="1009498" y="2061058"/>
            <a:ext cx="404165" cy="404165"/>
          </a:xfrm>
          <a:prstGeom prst="rect">
            <a:avLst/>
          </a:prstGeom>
        </p:spPr>
      </p:pic>
      <p:sp>
        <p:nvSpPr>
          <p:cNvPr id="8" name="Text 5"/>
          <p:cNvSpPr/>
          <p:nvPr/>
        </p:nvSpPr>
        <p:spPr>
          <a:xfrm>
            <a:off x="822960" y="2788920"/>
            <a:ext cx="9875520" cy="1554480"/>
          </a:xfrm>
          <a:prstGeom prst="rect">
            <a:avLst/>
          </a:prstGeom>
          <a:noFill/>
          <a:ln/>
        </p:spPr>
        <p:txBody>
          <a:bodyPr wrap="square" lIns="0" tIns="0" rIns="0" bIns="0" rtlCol="0" anchor="ctr"/>
          <a:lstStyle/>
          <a:p>
            <a:pPr marL="0" indent="0">
              <a:lnSpc>
                <a:spcPct val="105000"/>
              </a:lnSpc>
              <a:buNone/>
            </a:pPr>
            <a:r>
              <a:rPr lang="en-US" sz="4000" b="1" dirty="0">
                <a:solidFill>
                  <a:srgbClr val="FFFFFF"/>
                </a:solidFill>
                <a:latin typeface="Cambria" pitchFamily="34" charset="0"/>
                <a:ea typeface="Cambria" pitchFamily="34" charset="-122"/>
                <a:cs typeface="Cambria" pitchFamily="34" charset="-120"/>
              </a:rPr>
              <a:t>Overcoming Communication Barriers</a:t>
            </a:r>
            <a:endParaRPr lang="en-US" sz="4000" dirty="0"/>
          </a:p>
          <a:p>
            <a:pPr marL="0" indent="0">
              <a:lnSpc>
                <a:spcPct val="105000"/>
              </a:lnSpc>
              <a:buNone/>
            </a:pPr>
            <a:r>
              <a:rPr lang="en-US" sz="4000" b="1" dirty="0">
                <a:solidFill>
                  <a:srgbClr val="FFFFFF"/>
                </a:solidFill>
                <a:latin typeface="Cambria" pitchFamily="34" charset="0"/>
                <a:ea typeface="Cambria" pitchFamily="34" charset="-122"/>
                <a:cs typeface="Cambria" pitchFamily="34" charset="-120"/>
              </a:rPr>
              <a:t>at Flight Foods Ltd</a:t>
            </a:r>
            <a:endParaRPr lang="en-US" sz="4000" dirty="0"/>
          </a:p>
        </p:txBody>
      </p:sp>
      <p:sp>
        <p:nvSpPr>
          <p:cNvPr id="9" name="Text 6"/>
          <p:cNvSpPr/>
          <p:nvPr/>
        </p:nvSpPr>
        <p:spPr>
          <a:xfrm>
            <a:off x="822960" y="4434840"/>
            <a:ext cx="8778240" cy="640080"/>
          </a:xfrm>
          <a:prstGeom prst="rect">
            <a:avLst/>
          </a:prstGeom>
          <a:noFill/>
          <a:ln/>
        </p:spPr>
        <p:txBody>
          <a:bodyPr wrap="square" lIns="0" tIns="0" rIns="0" bIns="0" rtlCol="0" anchor="ctr"/>
          <a:lstStyle/>
          <a:p>
            <a:pPr marL="0" indent="0">
              <a:buNone/>
            </a:pPr>
            <a:r>
              <a:rPr lang="en-US" sz="1350" i="1" dirty="0">
                <a:solidFill>
                  <a:srgbClr val="C7D2E3"/>
                </a:solidFill>
                <a:latin typeface="Calibri" pitchFamily="34" charset="0"/>
                <a:ea typeface="Calibri" pitchFamily="34" charset="-122"/>
                <a:cs typeface="Calibri" pitchFamily="34" charset="-120"/>
              </a:rPr>
              <a:t>A case-study analysis of communication breakdown in food manufacturing, grounded in Shannon and Weaver, Berlo, Schramm, Hofstede and channel-richness theory.</a:t>
            </a:r>
            <a:endParaRPr lang="en-US" sz="1350" dirty="0"/>
          </a:p>
        </p:txBody>
      </p:sp>
      <p:sp>
        <p:nvSpPr>
          <p:cNvPr id="10" name="Shape 7"/>
          <p:cNvSpPr/>
          <p:nvPr/>
        </p:nvSpPr>
        <p:spPr>
          <a:xfrm>
            <a:off x="822960" y="5120640"/>
            <a:ext cx="10515600" cy="1481328"/>
          </a:xfrm>
          <a:prstGeom prst="roundRect">
            <a:avLst>
              <a:gd name="adj" fmla="val 4938"/>
            </a:avLst>
          </a:prstGeom>
          <a:solidFill>
            <a:srgbClr val="FFFFFF">
              <a:alpha val="8000"/>
            </a:srgbClr>
          </a:solidFill>
          <a:ln w="12700">
            <a:solidFill>
              <a:srgbClr val="3D5A80"/>
            </a:solidFill>
            <a:prstDash val="solid"/>
          </a:ln>
        </p:spPr>
        <p:txBody>
          <a:bodyPr/>
          <a:lstStyle/>
          <a:p>
            <a:endParaRPr lang="en-GB" dirty="0"/>
          </a:p>
        </p:txBody>
      </p:sp>
      <p:sp>
        <p:nvSpPr>
          <p:cNvPr id="11" name="Text 8"/>
          <p:cNvSpPr/>
          <p:nvPr/>
        </p:nvSpPr>
        <p:spPr>
          <a:xfrm>
            <a:off x="1051560" y="5230368"/>
            <a:ext cx="3657600" cy="274320"/>
          </a:xfrm>
          <a:prstGeom prst="rect">
            <a:avLst/>
          </a:prstGeom>
          <a:noFill/>
          <a:ln/>
        </p:spPr>
        <p:txBody>
          <a:bodyPr wrap="square" lIns="0" tIns="0" rIns="0" bIns="0" rtlCol="0" anchor="ctr"/>
          <a:lstStyle/>
          <a:p>
            <a:pPr marL="0" indent="0">
              <a:buNone/>
            </a:pPr>
            <a:r>
              <a:rPr lang="en-US" sz="1150" b="1" dirty="0">
                <a:solidFill>
                  <a:srgbClr val="E8734A"/>
                </a:solidFill>
                <a:latin typeface="Calibri" pitchFamily="34" charset="0"/>
                <a:ea typeface="Calibri" pitchFamily="34" charset="-122"/>
                <a:cs typeface="Calibri" pitchFamily="34" charset="-120"/>
              </a:rPr>
              <a:t>Group Members</a:t>
            </a:r>
            <a:endParaRPr lang="en-US" sz="1150" dirty="0"/>
          </a:p>
        </p:txBody>
      </p:sp>
      <p:sp>
        <p:nvSpPr>
          <p:cNvPr id="12" name="Text 9"/>
          <p:cNvSpPr/>
          <p:nvPr/>
        </p:nvSpPr>
        <p:spPr>
          <a:xfrm>
            <a:off x="1051560" y="5504688"/>
            <a:ext cx="3246120" cy="292608"/>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1. Name: Nicolae-Daniel Toma  ID 2514774</a:t>
            </a:r>
            <a:endParaRPr lang="en-US" sz="1000" dirty="0"/>
          </a:p>
        </p:txBody>
      </p:sp>
      <p:sp>
        <p:nvSpPr>
          <p:cNvPr id="13" name="Text 10"/>
          <p:cNvSpPr/>
          <p:nvPr/>
        </p:nvSpPr>
        <p:spPr>
          <a:xfrm>
            <a:off x="4389120" y="5504688"/>
            <a:ext cx="3246120" cy="292608"/>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2. Name: Ionut Marius Barbu  ID 2518830</a:t>
            </a:r>
            <a:endParaRPr lang="en-US" sz="1000" dirty="0"/>
          </a:p>
        </p:txBody>
      </p:sp>
      <p:sp>
        <p:nvSpPr>
          <p:cNvPr id="14" name="Text 11"/>
          <p:cNvSpPr/>
          <p:nvPr/>
        </p:nvSpPr>
        <p:spPr>
          <a:xfrm>
            <a:off x="7726680" y="5504688"/>
            <a:ext cx="3246120" cy="292608"/>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3. Name: Izabela-Valentina </a:t>
            </a:r>
            <a:r>
              <a:rPr lang="en-US" sz="1000" dirty="0" err="1">
                <a:solidFill>
                  <a:srgbClr val="FFFFFF"/>
                </a:solidFill>
                <a:latin typeface="Calibri" pitchFamily="34" charset="0"/>
                <a:ea typeface="Calibri" pitchFamily="34" charset="-122"/>
                <a:cs typeface="Calibri" pitchFamily="34" charset="-120"/>
              </a:rPr>
              <a:t>Maruntelu</a:t>
            </a:r>
            <a:r>
              <a:rPr lang="en-US" sz="1000" dirty="0">
                <a:solidFill>
                  <a:srgbClr val="FFFFFF"/>
                </a:solidFill>
                <a:latin typeface="Calibri" pitchFamily="34" charset="0"/>
                <a:ea typeface="Calibri" pitchFamily="34" charset="-122"/>
                <a:cs typeface="Calibri" pitchFamily="34" charset="-120"/>
              </a:rPr>
              <a:t>  ID 2515782</a:t>
            </a:r>
            <a:endParaRPr lang="en-US" sz="1000" dirty="0"/>
          </a:p>
        </p:txBody>
      </p:sp>
      <p:sp>
        <p:nvSpPr>
          <p:cNvPr id="15" name="Text 12"/>
          <p:cNvSpPr/>
          <p:nvPr/>
        </p:nvSpPr>
        <p:spPr>
          <a:xfrm>
            <a:off x="1051560" y="5797296"/>
            <a:ext cx="3246120" cy="292608"/>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4. Name: David-George Macovei   ID 2522360</a:t>
            </a:r>
            <a:endParaRPr lang="en-US" sz="1000" dirty="0"/>
          </a:p>
        </p:txBody>
      </p:sp>
      <p:sp>
        <p:nvSpPr>
          <p:cNvPr id="16" name="Text 13"/>
          <p:cNvSpPr/>
          <p:nvPr/>
        </p:nvSpPr>
        <p:spPr>
          <a:xfrm>
            <a:off x="4389120" y="5797296"/>
            <a:ext cx="3246120" cy="292608"/>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5. Name: </a:t>
            </a:r>
            <a:r>
              <a:rPr lang="en-US" sz="1000" dirty="0" err="1">
                <a:solidFill>
                  <a:srgbClr val="FFFFFF"/>
                </a:solidFill>
                <a:latin typeface="Calibri" pitchFamily="34" charset="0"/>
                <a:ea typeface="Calibri" pitchFamily="34" charset="-122"/>
                <a:cs typeface="Calibri" pitchFamily="34" charset="-120"/>
              </a:rPr>
              <a:t>Geruza</a:t>
            </a:r>
            <a:r>
              <a:rPr lang="en-US" sz="1000" dirty="0">
                <a:solidFill>
                  <a:srgbClr val="FFFFFF"/>
                </a:solidFill>
                <a:latin typeface="Calibri" pitchFamily="34" charset="0"/>
                <a:ea typeface="Calibri" pitchFamily="34" charset="-122"/>
                <a:cs typeface="Calibri" pitchFamily="34" charset="-120"/>
              </a:rPr>
              <a:t> Assis De Oliveira Neves ID 2521702</a:t>
            </a:r>
            <a:endParaRPr lang="en-US" sz="1000" dirty="0"/>
          </a:p>
        </p:txBody>
      </p:sp>
      <p:sp>
        <p:nvSpPr>
          <p:cNvPr id="17" name="Text 14"/>
          <p:cNvSpPr/>
          <p:nvPr/>
        </p:nvSpPr>
        <p:spPr>
          <a:xfrm>
            <a:off x="7726680" y="5797296"/>
            <a:ext cx="3246120" cy="292608"/>
          </a:xfrm>
          <a:prstGeom prst="rect">
            <a:avLst/>
          </a:prstGeom>
          <a:noFill/>
          <a:ln/>
        </p:spPr>
        <p:txBody>
          <a:bodyPr wrap="square" lIns="0" tIns="0" rIns="0" bIns="0" rtlCol="0" anchor="ctr"/>
          <a:lstStyle/>
          <a:p>
            <a:pPr marL="0" indent="0">
              <a:buNone/>
            </a:pPr>
            <a:r>
              <a:rPr lang="en-US" sz="1000" dirty="0">
                <a:solidFill>
                  <a:srgbClr val="FFFFFF"/>
                </a:solidFill>
                <a:latin typeface="Calibri" pitchFamily="34" charset="0"/>
                <a:ea typeface="Calibri" pitchFamily="34" charset="-122"/>
                <a:cs typeface="Calibri" pitchFamily="34" charset="-120"/>
              </a:rPr>
              <a:t>6. Name: </a:t>
            </a:r>
            <a:r>
              <a:rPr lang="en-US" sz="1000" dirty="0" err="1">
                <a:solidFill>
                  <a:srgbClr val="FFFFFF"/>
                </a:solidFill>
                <a:latin typeface="Calibri" pitchFamily="34" charset="0"/>
                <a:ea typeface="Calibri" pitchFamily="34" charset="-122"/>
                <a:cs typeface="Calibri" pitchFamily="34" charset="-120"/>
              </a:rPr>
              <a:t>Vladut</a:t>
            </a:r>
            <a:r>
              <a:rPr lang="en-US" sz="1000" dirty="0">
                <a:solidFill>
                  <a:srgbClr val="FFFFFF"/>
                </a:solidFill>
                <a:latin typeface="Calibri" pitchFamily="34" charset="0"/>
                <a:ea typeface="Calibri" pitchFamily="34" charset="-122"/>
                <a:cs typeface="Calibri" pitchFamily="34" charset="-120"/>
              </a:rPr>
              <a:t>-Raul Niculae ID 2519472</a:t>
            </a:r>
            <a:endParaRPr lang="en-US" sz="1000" dirty="0"/>
          </a:p>
        </p:txBody>
      </p:sp>
      <p:sp>
        <p:nvSpPr>
          <p:cNvPr id="18" name="Text 15"/>
          <p:cNvSpPr/>
          <p:nvPr/>
        </p:nvSpPr>
        <p:spPr>
          <a:xfrm>
            <a:off x="1051560" y="6144768"/>
            <a:ext cx="9966960" cy="256032"/>
          </a:xfrm>
          <a:prstGeom prst="rect">
            <a:avLst/>
          </a:prstGeom>
          <a:noFill/>
          <a:ln/>
        </p:spPr>
        <p:txBody>
          <a:bodyPr wrap="square" lIns="0" tIns="0" rIns="0" bIns="0" rtlCol="0" anchor="ctr"/>
          <a:lstStyle/>
          <a:p>
            <a:pPr marL="0" indent="0">
              <a:buNone/>
            </a:pPr>
            <a:r>
              <a:rPr lang="en-US" sz="1000" dirty="0">
                <a:solidFill>
                  <a:srgbClr val="C7D2E3"/>
                </a:solidFill>
                <a:latin typeface="Calibri" pitchFamily="34" charset="0"/>
                <a:ea typeface="Calibri" pitchFamily="34" charset="-122"/>
                <a:cs typeface="Calibri" pitchFamily="34" charset="-120"/>
              </a:rPr>
              <a:t>Lecturer: Abdallah Naser        Date: July 2026</a:t>
            </a:r>
            <a:endParaRPr lang="en-US" sz="10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What We Will Cover</a:t>
            </a:r>
            <a:endParaRPr lang="en-US" sz="3000" dirty="0"/>
          </a:p>
        </p:txBody>
      </p:sp>
      <p:sp>
        <p:nvSpPr>
          <p:cNvPr id="4" name="Shape 2"/>
          <p:cNvSpPr/>
          <p:nvPr/>
        </p:nvSpPr>
        <p:spPr>
          <a:xfrm>
            <a:off x="548640" y="1783080"/>
            <a:ext cx="34290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5" name="Shape 3"/>
          <p:cNvSpPr/>
          <p:nvPr/>
        </p:nvSpPr>
        <p:spPr>
          <a:xfrm>
            <a:off x="777240" y="2039112"/>
            <a:ext cx="566928" cy="566928"/>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6" name="Image 0" descr="/home/claude/deck/icons/clipboard.png"/>
          <p:cNvPicPr>
            <a:picLocks noChangeAspect="1"/>
          </p:cNvPicPr>
          <p:nvPr/>
        </p:nvPicPr>
        <p:blipFill>
          <a:blip r:embed="rId3"/>
          <a:stretch>
            <a:fillRect/>
          </a:stretch>
        </p:blipFill>
        <p:spPr>
          <a:xfrm>
            <a:off x="913303" y="2175175"/>
            <a:ext cx="294803" cy="294803"/>
          </a:xfrm>
          <a:prstGeom prst="rect">
            <a:avLst/>
          </a:prstGeom>
        </p:spPr>
      </p:pic>
      <p:sp>
        <p:nvSpPr>
          <p:cNvPr id="7" name="Text 4"/>
          <p:cNvSpPr/>
          <p:nvPr/>
        </p:nvSpPr>
        <p:spPr>
          <a:xfrm>
            <a:off x="777240" y="2743200"/>
            <a:ext cx="2971800" cy="36576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Introduction</a:t>
            </a:r>
            <a:endParaRPr lang="en-US" sz="1500" dirty="0"/>
          </a:p>
        </p:txBody>
      </p:sp>
      <p:sp>
        <p:nvSpPr>
          <p:cNvPr id="8" name="Text 5"/>
          <p:cNvSpPr/>
          <p:nvPr/>
        </p:nvSpPr>
        <p:spPr>
          <a:xfrm>
            <a:off x="777240" y="3108960"/>
            <a:ext cx="2971800" cy="548640"/>
          </a:xfrm>
          <a:prstGeom prst="rect">
            <a:avLst/>
          </a:prstGeom>
          <a:noFill/>
          <a:ln/>
        </p:spPr>
        <p:txBody>
          <a:bodyPr wrap="square" lIns="0" tIns="0" rIns="0" bIns="0" rtlCol="0" anchor="ctr"/>
          <a:lstStyle/>
          <a:p>
            <a:pPr marL="0" indent="0">
              <a:lnSpc>
                <a:spcPct val="115000"/>
              </a:lnSpc>
              <a:buNone/>
            </a:pPr>
            <a:r>
              <a:rPr lang="en-US" sz="1050" dirty="0">
                <a:solidFill>
                  <a:srgbClr val="5B6B84"/>
                </a:solidFill>
                <a:latin typeface="Calibri" pitchFamily="34" charset="0"/>
                <a:ea typeface="Calibri" pitchFamily="34" charset="-122"/>
                <a:cs typeface="Calibri" pitchFamily="34" charset="-120"/>
              </a:rPr>
              <a:t>Communication in business &amp; presentation overview</a:t>
            </a:r>
            <a:endParaRPr lang="en-US" sz="1050" dirty="0"/>
          </a:p>
        </p:txBody>
      </p:sp>
      <p:sp>
        <p:nvSpPr>
          <p:cNvPr id="9" name="Shape 6"/>
          <p:cNvSpPr/>
          <p:nvPr/>
        </p:nvSpPr>
        <p:spPr>
          <a:xfrm>
            <a:off x="4206240" y="1783080"/>
            <a:ext cx="34290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10" name="Shape 7"/>
          <p:cNvSpPr/>
          <p:nvPr/>
        </p:nvSpPr>
        <p:spPr>
          <a:xfrm>
            <a:off x="4434840" y="2039112"/>
            <a:ext cx="566928" cy="566928"/>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11" name="Image 1" descr="/home/claude/deck/icons/food.png"/>
          <p:cNvPicPr>
            <a:picLocks noChangeAspect="1"/>
          </p:cNvPicPr>
          <p:nvPr/>
        </p:nvPicPr>
        <p:blipFill>
          <a:blip r:embed="rId4"/>
          <a:stretch>
            <a:fillRect/>
          </a:stretch>
        </p:blipFill>
        <p:spPr>
          <a:xfrm>
            <a:off x="4570903" y="2175175"/>
            <a:ext cx="294803" cy="294803"/>
          </a:xfrm>
          <a:prstGeom prst="rect">
            <a:avLst/>
          </a:prstGeom>
        </p:spPr>
      </p:pic>
      <p:sp>
        <p:nvSpPr>
          <p:cNvPr id="12" name="Text 8"/>
          <p:cNvSpPr/>
          <p:nvPr/>
        </p:nvSpPr>
        <p:spPr>
          <a:xfrm>
            <a:off x="4434840" y="2743200"/>
            <a:ext cx="2971800" cy="36576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Case Study</a:t>
            </a:r>
            <a:endParaRPr lang="en-US" sz="1500" dirty="0"/>
          </a:p>
        </p:txBody>
      </p:sp>
      <p:sp>
        <p:nvSpPr>
          <p:cNvPr id="13" name="Text 9"/>
          <p:cNvSpPr/>
          <p:nvPr/>
        </p:nvSpPr>
        <p:spPr>
          <a:xfrm>
            <a:off x="4434840" y="3108960"/>
            <a:ext cx="2971800" cy="548640"/>
          </a:xfrm>
          <a:prstGeom prst="rect">
            <a:avLst/>
          </a:prstGeom>
          <a:noFill/>
          <a:ln/>
        </p:spPr>
        <p:txBody>
          <a:bodyPr wrap="square" lIns="0" tIns="0" rIns="0" bIns="0" rtlCol="0" anchor="ctr"/>
          <a:lstStyle/>
          <a:p>
            <a:pPr marL="0" indent="0">
              <a:lnSpc>
                <a:spcPct val="115000"/>
              </a:lnSpc>
              <a:buNone/>
            </a:pPr>
            <a:r>
              <a:rPr lang="en-US" sz="1050" dirty="0">
                <a:solidFill>
                  <a:srgbClr val="5B6B84"/>
                </a:solidFill>
                <a:latin typeface="Calibri" pitchFamily="34" charset="0"/>
                <a:ea typeface="Calibri" pitchFamily="34" charset="-122"/>
                <a:cs typeface="Calibri" pitchFamily="34" charset="-120"/>
              </a:rPr>
              <a:t>Flight Foods Ltd — the problem and the evidence</a:t>
            </a:r>
            <a:endParaRPr lang="en-US" sz="1050" dirty="0"/>
          </a:p>
        </p:txBody>
      </p:sp>
      <p:sp>
        <p:nvSpPr>
          <p:cNvPr id="14" name="Shape 10"/>
          <p:cNvSpPr/>
          <p:nvPr/>
        </p:nvSpPr>
        <p:spPr>
          <a:xfrm>
            <a:off x="7863840" y="1783080"/>
            <a:ext cx="34290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15" name="Shape 11"/>
          <p:cNvSpPr/>
          <p:nvPr/>
        </p:nvSpPr>
        <p:spPr>
          <a:xfrm>
            <a:off x="8092440" y="2039112"/>
            <a:ext cx="566928" cy="566928"/>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16" name="Image 2" descr="/home/claude/deck/icons/warning.png"/>
          <p:cNvPicPr>
            <a:picLocks noChangeAspect="1"/>
          </p:cNvPicPr>
          <p:nvPr/>
        </p:nvPicPr>
        <p:blipFill>
          <a:blip r:embed="rId5"/>
          <a:stretch>
            <a:fillRect/>
          </a:stretch>
        </p:blipFill>
        <p:spPr>
          <a:xfrm>
            <a:off x="8228503" y="2175175"/>
            <a:ext cx="294803" cy="294803"/>
          </a:xfrm>
          <a:prstGeom prst="rect">
            <a:avLst/>
          </a:prstGeom>
        </p:spPr>
      </p:pic>
      <p:sp>
        <p:nvSpPr>
          <p:cNvPr id="17" name="Text 12"/>
          <p:cNvSpPr/>
          <p:nvPr/>
        </p:nvSpPr>
        <p:spPr>
          <a:xfrm>
            <a:off x="8092440" y="2743200"/>
            <a:ext cx="2971800" cy="36576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Six Barriers</a:t>
            </a:r>
            <a:endParaRPr lang="en-US" sz="1500" dirty="0"/>
          </a:p>
        </p:txBody>
      </p:sp>
      <p:sp>
        <p:nvSpPr>
          <p:cNvPr id="18" name="Text 13"/>
          <p:cNvSpPr/>
          <p:nvPr/>
        </p:nvSpPr>
        <p:spPr>
          <a:xfrm>
            <a:off x="8092440" y="3108960"/>
            <a:ext cx="2971800" cy="548640"/>
          </a:xfrm>
          <a:prstGeom prst="rect">
            <a:avLst/>
          </a:prstGeom>
          <a:noFill/>
          <a:ln/>
        </p:spPr>
        <p:txBody>
          <a:bodyPr wrap="square" lIns="0" tIns="0" rIns="0" bIns="0" rtlCol="0" anchor="ctr"/>
          <a:lstStyle/>
          <a:p>
            <a:pPr marL="0" indent="0">
              <a:lnSpc>
                <a:spcPct val="115000"/>
              </a:lnSpc>
              <a:buNone/>
            </a:pPr>
            <a:r>
              <a:rPr lang="en-US" sz="1050" dirty="0">
                <a:solidFill>
                  <a:srgbClr val="5B6B84"/>
                </a:solidFill>
                <a:latin typeface="Calibri" pitchFamily="34" charset="0"/>
                <a:ea typeface="Calibri" pitchFamily="34" charset="-122"/>
                <a:cs typeface="Calibri" pitchFamily="34" charset="-120"/>
              </a:rPr>
              <a:t>One barrier per team member, each linked to theory</a:t>
            </a:r>
            <a:endParaRPr lang="en-US" sz="1050" dirty="0"/>
          </a:p>
        </p:txBody>
      </p:sp>
      <p:sp>
        <p:nvSpPr>
          <p:cNvPr id="19" name="Shape 14"/>
          <p:cNvSpPr/>
          <p:nvPr/>
        </p:nvSpPr>
        <p:spPr>
          <a:xfrm>
            <a:off x="548640" y="3977640"/>
            <a:ext cx="34290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20" name="Shape 15"/>
          <p:cNvSpPr/>
          <p:nvPr/>
        </p:nvSpPr>
        <p:spPr>
          <a:xfrm>
            <a:off x="777240" y="4233672"/>
            <a:ext cx="566928" cy="566928"/>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21" name="Image 3" descr="/home/claude/deck/icons/diagram.png"/>
          <p:cNvPicPr>
            <a:picLocks noChangeAspect="1"/>
          </p:cNvPicPr>
          <p:nvPr/>
        </p:nvPicPr>
        <p:blipFill>
          <a:blip r:embed="rId6"/>
          <a:stretch>
            <a:fillRect/>
          </a:stretch>
        </p:blipFill>
        <p:spPr>
          <a:xfrm>
            <a:off x="913303" y="4369735"/>
            <a:ext cx="294803" cy="294803"/>
          </a:xfrm>
          <a:prstGeom prst="rect">
            <a:avLst/>
          </a:prstGeom>
        </p:spPr>
      </p:pic>
      <p:sp>
        <p:nvSpPr>
          <p:cNvPr id="22" name="Text 16"/>
          <p:cNvSpPr/>
          <p:nvPr/>
        </p:nvSpPr>
        <p:spPr>
          <a:xfrm>
            <a:off x="777240" y="4937760"/>
            <a:ext cx="2971800" cy="36576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Theory</a:t>
            </a:r>
            <a:endParaRPr lang="en-US" sz="1500" dirty="0"/>
          </a:p>
        </p:txBody>
      </p:sp>
      <p:sp>
        <p:nvSpPr>
          <p:cNvPr id="23" name="Text 17"/>
          <p:cNvSpPr/>
          <p:nvPr/>
        </p:nvSpPr>
        <p:spPr>
          <a:xfrm>
            <a:off x="777240" y="5303520"/>
            <a:ext cx="2971800" cy="548640"/>
          </a:xfrm>
          <a:prstGeom prst="rect">
            <a:avLst/>
          </a:prstGeom>
          <a:noFill/>
          <a:ln/>
        </p:spPr>
        <p:txBody>
          <a:bodyPr wrap="square" lIns="0" tIns="0" rIns="0" bIns="0" rtlCol="0" anchor="ctr"/>
          <a:lstStyle/>
          <a:p>
            <a:pPr marL="0" indent="0">
              <a:lnSpc>
                <a:spcPct val="115000"/>
              </a:lnSpc>
              <a:buNone/>
            </a:pPr>
            <a:r>
              <a:rPr lang="en-US" sz="1050" dirty="0">
                <a:solidFill>
                  <a:srgbClr val="5B6B84"/>
                </a:solidFill>
                <a:latin typeface="Calibri" pitchFamily="34" charset="0"/>
                <a:ea typeface="Calibri" pitchFamily="34" charset="-122"/>
                <a:cs typeface="Calibri" pitchFamily="34" charset="-120"/>
              </a:rPr>
              <a:t>Shannon &amp; Weaver, Berlo, Schramm, Hofstede, channel richness</a:t>
            </a:r>
            <a:endParaRPr lang="en-US" sz="1050" dirty="0"/>
          </a:p>
        </p:txBody>
      </p:sp>
      <p:sp>
        <p:nvSpPr>
          <p:cNvPr id="24" name="Shape 18"/>
          <p:cNvSpPr/>
          <p:nvPr/>
        </p:nvSpPr>
        <p:spPr>
          <a:xfrm>
            <a:off x="4206240" y="3977640"/>
            <a:ext cx="34290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25" name="Shape 19"/>
          <p:cNvSpPr/>
          <p:nvPr/>
        </p:nvSpPr>
        <p:spPr>
          <a:xfrm>
            <a:off x="4434840" y="4233672"/>
            <a:ext cx="566928" cy="566928"/>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26" name="Image 4" descr="/home/claude/deck/icons/idea.png"/>
          <p:cNvPicPr>
            <a:picLocks noChangeAspect="1"/>
          </p:cNvPicPr>
          <p:nvPr/>
        </p:nvPicPr>
        <p:blipFill>
          <a:blip r:embed="rId7"/>
          <a:stretch>
            <a:fillRect/>
          </a:stretch>
        </p:blipFill>
        <p:spPr>
          <a:xfrm>
            <a:off x="4570903" y="4369735"/>
            <a:ext cx="294803" cy="294803"/>
          </a:xfrm>
          <a:prstGeom prst="rect">
            <a:avLst/>
          </a:prstGeom>
        </p:spPr>
      </p:pic>
      <p:sp>
        <p:nvSpPr>
          <p:cNvPr id="27" name="Text 20"/>
          <p:cNvSpPr/>
          <p:nvPr/>
        </p:nvSpPr>
        <p:spPr>
          <a:xfrm>
            <a:off x="4434840" y="4937760"/>
            <a:ext cx="2971800" cy="36576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Strategies</a:t>
            </a:r>
            <a:endParaRPr lang="en-US" sz="1500" dirty="0"/>
          </a:p>
        </p:txBody>
      </p:sp>
      <p:sp>
        <p:nvSpPr>
          <p:cNvPr id="28" name="Text 21"/>
          <p:cNvSpPr/>
          <p:nvPr/>
        </p:nvSpPr>
        <p:spPr>
          <a:xfrm>
            <a:off x="4434840" y="5303520"/>
            <a:ext cx="2971800" cy="548640"/>
          </a:xfrm>
          <a:prstGeom prst="rect">
            <a:avLst/>
          </a:prstGeom>
          <a:noFill/>
          <a:ln/>
        </p:spPr>
        <p:txBody>
          <a:bodyPr wrap="square" lIns="0" tIns="0" rIns="0" bIns="0" rtlCol="0" anchor="ctr"/>
          <a:lstStyle/>
          <a:p>
            <a:pPr marL="0" indent="0">
              <a:lnSpc>
                <a:spcPct val="115000"/>
              </a:lnSpc>
              <a:buNone/>
            </a:pPr>
            <a:r>
              <a:rPr lang="en-US" sz="1050" dirty="0">
                <a:solidFill>
                  <a:srgbClr val="5B6B84"/>
                </a:solidFill>
                <a:latin typeface="Calibri" pitchFamily="34" charset="0"/>
                <a:ea typeface="Calibri" pitchFamily="34" charset="-122"/>
                <a:cs typeface="Calibri" pitchFamily="34" charset="-120"/>
              </a:rPr>
              <a:t>Practical, evidence-based recommendations for each barrier</a:t>
            </a:r>
            <a:endParaRPr lang="en-US" sz="1050" dirty="0"/>
          </a:p>
        </p:txBody>
      </p:sp>
      <p:sp>
        <p:nvSpPr>
          <p:cNvPr id="29" name="Shape 22"/>
          <p:cNvSpPr/>
          <p:nvPr/>
        </p:nvSpPr>
        <p:spPr>
          <a:xfrm>
            <a:off x="7863840" y="3977640"/>
            <a:ext cx="34290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30" name="Shape 23"/>
          <p:cNvSpPr/>
          <p:nvPr/>
        </p:nvSpPr>
        <p:spPr>
          <a:xfrm>
            <a:off x="8092440" y="4233672"/>
            <a:ext cx="566928" cy="566928"/>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31" name="Image 5" descr="/home/claude/deck/icons/book.png"/>
          <p:cNvPicPr>
            <a:picLocks noChangeAspect="1"/>
          </p:cNvPicPr>
          <p:nvPr/>
        </p:nvPicPr>
        <p:blipFill>
          <a:blip r:embed="rId8"/>
          <a:stretch>
            <a:fillRect/>
          </a:stretch>
        </p:blipFill>
        <p:spPr>
          <a:xfrm>
            <a:off x="8228503" y="4369735"/>
            <a:ext cx="294803" cy="294803"/>
          </a:xfrm>
          <a:prstGeom prst="rect">
            <a:avLst/>
          </a:prstGeom>
        </p:spPr>
      </p:pic>
      <p:sp>
        <p:nvSpPr>
          <p:cNvPr id="32" name="Text 24"/>
          <p:cNvSpPr/>
          <p:nvPr/>
        </p:nvSpPr>
        <p:spPr>
          <a:xfrm>
            <a:off x="8092440" y="4937760"/>
            <a:ext cx="2971800" cy="365760"/>
          </a:xfrm>
          <a:prstGeom prst="rect">
            <a:avLst/>
          </a:prstGeom>
          <a:noFill/>
          <a:ln/>
        </p:spPr>
        <p:txBody>
          <a:bodyPr wrap="square" lIns="0" tIns="0" rIns="0" bIns="0" rtlCol="0" anchor="ctr"/>
          <a:lstStyle/>
          <a:p>
            <a:pPr marL="0" indent="0">
              <a:buNone/>
            </a:pPr>
            <a:r>
              <a:rPr lang="en-US" sz="1500" b="1" dirty="0">
                <a:solidFill>
                  <a:srgbClr val="1B2A4A"/>
                </a:solidFill>
                <a:latin typeface="Cambria" pitchFamily="34" charset="0"/>
                <a:ea typeface="Cambria" pitchFamily="34" charset="-122"/>
                <a:cs typeface="Cambria" pitchFamily="34" charset="-120"/>
              </a:rPr>
              <a:t>Conclusion &amp; References</a:t>
            </a:r>
            <a:endParaRPr lang="en-US" sz="1500" dirty="0"/>
          </a:p>
        </p:txBody>
      </p:sp>
      <p:sp>
        <p:nvSpPr>
          <p:cNvPr id="33" name="Text 25"/>
          <p:cNvSpPr/>
          <p:nvPr/>
        </p:nvSpPr>
        <p:spPr>
          <a:xfrm>
            <a:off x="8092440" y="5303520"/>
            <a:ext cx="2971800" cy="548640"/>
          </a:xfrm>
          <a:prstGeom prst="rect">
            <a:avLst/>
          </a:prstGeom>
          <a:noFill/>
          <a:ln/>
        </p:spPr>
        <p:txBody>
          <a:bodyPr wrap="square" lIns="0" tIns="0" rIns="0" bIns="0" rtlCol="0" anchor="ctr"/>
          <a:lstStyle/>
          <a:p>
            <a:pPr marL="0" indent="0">
              <a:lnSpc>
                <a:spcPct val="115000"/>
              </a:lnSpc>
              <a:buNone/>
            </a:pPr>
            <a:r>
              <a:rPr lang="en-US" sz="1050" dirty="0">
                <a:solidFill>
                  <a:srgbClr val="5B6B84"/>
                </a:solidFill>
                <a:latin typeface="Calibri" pitchFamily="34" charset="0"/>
                <a:ea typeface="Calibri" pitchFamily="34" charset="-122"/>
                <a:cs typeface="Calibri" pitchFamily="34" charset="-120"/>
              </a:rPr>
              <a:t>Key takeaways and a full Harvard reference list</a:t>
            </a:r>
            <a:endParaRPr lang="en-US" sz="1050" dirty="0"/>
          </a:p>
        </p:txBody>
      </p:sp>
      <p:sp>
        <p:nvSpPr>
          <p:cNvPr id="35" name="Text 27"/>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INTRODUCTION  ·  TEAM</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Why Communication Matters in Business</a:t>
            </a:r>
            <a:endParaRPr lang="en-US" sz="3000" dirty="0"/>
          </a:p>
        </p:txBody>
      </p:sp>
      <p:sp>
        <p:nvSpPr>
          <p:cNvPr id="4" name="Text 2"/>
          <p:cNvSpPr/>
          <p:nvPr/>
        </p:nvSpPr>
        <p:spPr>
          <a:xfrm>
            <a:off x="548640" y="1783080"/>
            <a:ext cx="6309360" cy="420624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450" dirty="0">
                <a:solidFill>
                  <a:srgbClr val="202B3C"/>
                </a:solidFill>
                <a:latin typeface="Calibri" pitchFamily="34" charset="0"/>
                <a:ea typeface="Calibri" pitchFamily="34" charset="-122"/>
                <a:cs typeface="Calibri" pitchFamily="34" charset="-120"/>
              </a:rPr>
              <a:t>Communication is the process of transferring meaning between senders and receivers so that shared understanding is reached (Robbins and Coulter, 2017).</a:t>
            </a:r>
            <a:endParaRPr lang="en-US" sz="1450" dirty="0"/>
          </a:p>
          <a:p>
            <a:pPr marL="228600" indent="-228600">
              <a:lnSpc>
                <a:spcPct val="115000"/>
              </a:lnSpc>
              <a:spcAft>
                <a:spcPts val="1400"/>
              </a:spcAft>
              <a:buSzPct val="100000"/>
              <a:buChar char="•"/>
            </a:pPr>
            <a:r>
              <a:rPr lang="en-US" sz="1450" dirty="0">
                <a:solidFill>
                  <a:srgbClr val="202B3C"/>
                </a:solidFill>
                <a:latin typeface="Calibri" pitchFamily="34" charset="0"/>
                <a:ea typeface="Calibri" pitchFamily="34" charset="-122"/>
                <a:cs typeface="Calibri" pitchFamily="34" charset="-120"/>
              </a:rPr>
              <a:t>In organisations, communication performs four core functions: control, motivation, emotional expression and information exchange (Robbins and Coulter, 2017).</a:t>
            </a:r>
            <a:endParaRPr lang="en-US" sz="1450" dirty="0"/>
          </a:p>
          <a:p>
            <a:pPr marL="228600" indent="-228600">
              <a:lnSpc>
                <a:spcPct val="115000"/>
              </a:lnSpc>
              <a:spcAft>
                <a:spcPts val="1400"/>
              </a:spcAft>
              <a:buSzPct val="100000"/>
              <a:buChar char="•"/>
            </a:pPr>
            <a:r>
              <a:rPr lang="en-US" sz="1450" dirty="0">
                <a:solidFill>
                  <a:srgbClr val="202B3C"/>
                </a:solidFill>
                <a:latin typeface="Calibri" pitchFamily="34" charset="0"/>
                <a:ea typeface="Calibri" pitchFamily="34" charset="-122"/>
                <a:cs typeface="Calibri" pitchFamily="34" charset="-120"/>
              </a:rPr>
              <a:t>Effective interpersonal communication is also a foundation of successful teamwork and workplace performance (Griffith and Dunham, 2015).</a:t>
            </a:r>
            <a:endParaRPr lang="en-US" sz="1450" dirty="0"/>
          </a:p>
          <a:p>
            <a:pPr marL="228600" indent="-228600">
              <a:lnSpc>
                <a:spcPct val="115000"/>
              </a:lnSpc>
              <a:spcAft>
                <a:spcPts val="1400"/>
              </a:spcAft>
              <a:buSzPct val="100000"/>
              <a:buChar char="•"/>
            </a:pPr>
            <a:r>
              <a:rPr lang="en-US" sz="1450" dirty="0">
                <a:solidFill>
                  <a:srgbClr val="202B3C"/>
                </a:solidFill>
                <a:latin typeface="Calibri" pitchFamily="34" charset="0"/>
                <a:ea typeface="Calibri" pitchFamily="34" charset="-122"/>
                <a:cs typeface="Calibri" pitchFamily="34" charset="-120"/>
              </a:rPr>
              <a:t>Where communication breaks down, the consequences are operational: quality failures, safety incidents and loss of customer trust.</a:t>
            </a:r>
            <a:endParaRPr lang="en-US" sz="1450" dirty="0"/>
          </a:p>
        </p:txBody>
      </p:sp>
      <p:sp>
        <p:nvSpPr>
          <p:cNvPr id="5" name="Shape 3"/>
          <p:cNvSpPr/>
          <p:nvPr/>
        </p:nvSpPr>
        <p:spPr>
          <a:xfrm>
            <a:off x="7178040" y="1783080"/>
            <a:ext cx="4434840" cy="4206240"/>
          </a:xfrm>
          <a:prstGeom prst="roundRect">
            <a:avLst>
              <a:gd name="adj" fmla="val 2174"/>
            </a:avLst>
          </a:prstGeom>
          <a:solidFill>
            <a:srgbClr val="1B2A4A"/>
          </a:solidFill>
          <a:ln/>
        </p:spPr>
        <p:txBody>
          <a:bodyPr/>
          <a:lstStyle/>
          <a:p>
            <a:endParaRPr lang="en-GB"/>
          </a:p>
        </p:txBody>
      </p:sp>
      <p:sp>
        <p:nvSpPr>
          <p:cNvPr id="6" name="Shape 4"/>
          <p:cNvSpPr/>
          <p:nvPr/>
        </p:nvSpPr>
        <p:spPr>
          <a:xfrm>
            <a:off x="7498080" y="2103120"/>
            <a:ext cx="640080" cy="64008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7" name="Image 0" descr="/home/claude/deck/icons/bullhorn.png"/>
          <p:cNvPicPr>
            <a:picLocks noChangeAspect="1"/>
          </p:cNvPicPr>
          <p:nvPr/>
        </p:nvPicPr>
        <p:blipFill>
          <a:blip r:embed="rId3"/>
          <a:stretch>
            <a:fillRect/>
          </a:stretch>
        </p:blipFill>
        <p:spPr>
          <a:xfrm>
            <a:off x="7651699" y="2256739"/>
            <a:ext cx="332842" cy="332842"/>
          </a:xfrm>
          <a:prstGeom prst="rect">
            <a:avLst/>
          </a:prstGeom>
        </p:spPr>
      </p:pic>
      <p:sp>
        <p:nvSpPr>
          <p:cNvPr id="8" name="Text 5"/>
          <p:cNvSpPr/>
          <p:nvPr/>
        </p:nvSpPr>
        <p:spPr>
          <a:xfrm>
            <a:off x="7498080" y="2880360"/>
            <a:ext cx="3840480" cy="365760"/>
          </a:xfrm>
          <a:prstGeom prst="rect">
            <a:avLst/>
          </a:prstGeom>
          <a:noFill/>
          <a:ln/>
        </p:spPr>
        <p:txBody>
          <a:bodyPr wrap="square" lIns="0" tIns="0" rIns="0" bIns="0"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Our Approach</a:t>
            </a:r>
            <a:endParaRPr lang="en-US" sz="1600" dirty="0"/>
          </a:p>
        </p:txBody>
      </p:sp>
      <p:sp>
        <p:nvSpPr>
          <p:cNvPr id="9" name="Text 6"/>
          <p:cNvSpPr/>
          <p:nvPr/>
        </p:nvSpPr>
        <p:spPr>
          <a:xfrm>
            <a:off x="7498080" y="3337560"/>
            <a:ext cx="3794760" cy="2468880"/>
          </a:xfrm>
          <a:prstGeom prst="rect">
            <a:avLst/>
          </a:prstGeom>
          <a:noFill/>
          <a:ln/>
        </p:spPr>
        <p:txBody>
          <a:bodyPr wrap="square" lIns="0" tIns="0" rIns="0" bIns="0" rtlCol="0" anchor="t"/>
          <a:lstStyle/>
          <a:p>
            <a:pPr marL="228600" indent="-228600">
              <a:lnSpc>
                <a:spcPct val="115000"/>
              </a:lnSpc>
              <a:spcAft>
                <a:spcPts val="1000"/>
              </a:spcAft>
              <a:buSzPct val="100000"/>
              <a:buChar char="•"/>
            </a:pPr>
            <a:r>
              <a:rPr lang="en-US" sz="1250" dirty="0">
                <a:solidFill>
                  <a:srgbClr val="E7ECF5"/>
                </a:solidFill>
                <a:latin typeface="Calibri" pitchFamily="34" charset="0"/>
                <a:ea typeface="Calibri" pitchFamily="34" charset="-122"/>
                <a:cs typeface="Calibri" pitchFamily="34" charset="-120"/>
              </a:rPr>
              <a:t>Identify six communication barriers evident in the Flight Foods case study — one per team member</a:t>
            </a:r>
            <a:endParaRPr lang="en-US" sz="1250" dirty="0"/>
          </a:p>
          <a:p>
            <a:pPr marL="228600" indent="-228600">
              <a:lnSpc>
                <a:spcPct val="115000"/>
              </a:lnSpc>
              <a:spcAft>
                <a:spcPts val="1000"/>
              </a:spcAft>
              <a:buSzPct val="100000"/>
              <a:buChar char="•"/>
            </a:pPr>
            <a:r>
              <a:rPr lang="en-US" sz="1250" dirty="0">
                <a:solidFill>
                  <a:srgbClr val="E7ECF5"/>
                </a:solidFill>
                <a:latin typeface="Calibri" pitchFamily="34" charset="0"/>
                <a:ea typeface="Calibri" pitchFamily="34" charset="-122"/>
                <a:cs typeface="Calibri" pitchFamily="34" charset="-120"/>
              </a:rPr>
              <a:t>Apply the relevant communication theory to explain each barrier</a:t>
            </a:r>
            <a:endParaRPr lang="en-US" sz="1250" dirty="0"/>
          </a:p>
          <a:p>
            <a:pPr marL="228600" indent="-228600">
              <a:lnSpc>
                <a:spcPct val="115000"/>
              </a:lnSpc>
              <a:spcAft>
                <a:spcPts val="1000"/>
              </a:spcAft>
              <a:buSzPct val="100000"/>
              <a:buChar char="•"/>
            </a:pPr>
            <a:r>
              <a:rPr lang="en-US" sz="1250" dirty="0">
                <a:solidFill>
                  <a:srgbClr val="E7ECF5"/>
                </a:solidFill>
                <a:latin typeface="Calibri" pitchFamily="34" charset="0"/>
                <a:ea typeface="Calibri" pitchFamily="34" charset="-122"/>
                <a:cs typeface="Calibri" pitchFamily="34" charset="-120"/>
              </a:rPr>
              <a:t>Recommend practical strategies Gary and management could use to overcome them</a:t>
            </a:r>
            <a:endParaRPr lang="en-US" sz="1250" dirty="0"/>
          </a:p>
        </p:txBody>
      </p:sp>
      <p:sp>
        <p:nvSpPr>
          <p:cNvPr id="11" name="Text 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CASE STUDY  ·  TEAM</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Flight Foods Ltd: Company &amp; Problem</a:t>
            </a:r>
            <a:endParaRPr lang="en-US" sz="3000" dirty="0"/>
          </a:p>
        </p:txBody>
      </p:sp>
      <p:sp>
        <p:nvSpPr>
          <p:cNvPr id="4" name="Shape 2"/>
          <p:cNvSpPr/>
          <p:nvPr/>
        </p:nvSpPr>
        <p:spPr>
          <a:xfrm>
            <a:off x="548640" y="1783080"/>
            <a:ext cx="3703320" cy="4206240"/>
          </a:xfrm>
          <a:prstGeom prst="roundRect">
            <a:avLst>
              <a:gd name="adj" fmla="val 2469"/>
            </a:avLst>
          </a:prstGeom>
          <a:solidFill>
            <a:srgbClr val="F4F6F9"/>
          </a:solidFill>
          <a:ln/>
        </p:spPr>
        <p:txBody>
          <a:bodyPr/>
          <a:lstStyle/>
          <a:p>
            <a:endParaRPr lang="en-GB"/>
          </a:p>
        </p:txBody>
      </p:sp>
      <p:sp>
        <p:nvSpPr>
          <p:cNvPr id="5" name="Shape 3"/>
          <p:cNvSpPr/>
          <p:nvPr/>
        </p:nvSpPr>
        <p:spPr>
          <a:xfrm>
            <a:off x="868680" y="2057400"/>
            <a:ext cx="594360" cy="594360"/>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6" name="Image 0" descr="/home/claude/deck/icons/industry.png"/>
          <p:cNvPicPr>
            <a:picLocks noChangeAspect="1"/>
          </p:cNvPicPr>
          <p:nvPr/>
        </p:nvPicPr>
        <p:blipFill>
          <a:blip r:embed="rId3"/>
          <a:stretch>
            <a:fillRect/>
          </a:stretch>
        </p:blipFill>
        <p:spPr>
          <a:xfrm>
            <a:off x="1011326" y="2200046"/>
            <a:ext cx="309067" cy="309067"/>
          </a:xfrm>
          <a:prstGeom prst="rect">
            <a:avLst/>
          </a:prstGeom>
        </p:spPr>
      </p:pic>
      <p:sp>
        <p:nvSpPr>
          <p:cNvPr id="7" name="Text 4"/>
          <p:cNvSpPr/>
          <p:nvPr/>
        </p:nvSpPr>
        <p:spPr>
          <a:xfrm>
            <a:off x="868680" y="2788920"/>
            <a:ext cx="3108960" cy="3063240"/>
          </a:xfrm>
          <a:prstGeom prst="rect">
            <a:avLst/>
          </a:prstGeom>
          <a:noFill/>
          <a:ln/>
        </p:spPr>
        <p:txBody>
          <a:bodyPr wrap="square" lIns="0" tIns="0" rIns="0" bIns="0" rtlCol="0" anchor="ctr"/>
          <a:lstStyle/>
          <a:p>
            <a:pPr marL="0" indent="0">
              <a:lnSpc>
                <a:spcPct val="115000"/>
              </a:lnSpc>
              <a:spcAft>
                <a:spcPts val="800"/>
              </a:spcAft>
              <a:buNone/>
            </a:pPr>
            <a:r>
              <a:rPr lang="en-US" sz="1600" b="1" dirty="0">
                <a:solidFill>
                  <a:srgbClr val="1B2A4A"/>
                </a:solidFill>
                <a:latin typeface="Calibri" pitchFamily="34" charset="0"/>
                <a:ea typeface="Calibri" pitchFamily="34" charset="-122"/>
                <a:cs typeface="Calibri" pitchFamily="34" charset="-120"/>
              </a:rPr>
              <a:t>Flight Foods Ltd</a:t>
            </a:r>
            <a:endParaRPr lang="en-US" sz="1600" dirty="0"/>
          </a:p>
          <a:p>
            <a:pPr marL="0" indent="0">
              <a:lnSpc>
                <a:spcPct val="115000"/>
              </a:lnSpc>
              <a:buNone/>
            </a:pPr>
            <a:r>
              <a:rPr lang="en-US" sz="1250" b="1" dirty="0">
                <a:solidFill>
                  <a:srgbClr val="1B2A4A"/>
                </a:solidFill>
                <a:latin typeface="Calibri" pitchFamily="34" charset="0"/>
                <a:ea typeface="Calibri" pitchFamily="34" charset="-122"/>
                <a:cs typeface="Calibri" pitchFamily="34" charset="-120"/>
              </a:rPr>
              <a:t>Size:  </a:t>
            </a:r>
            <a:r>
              <a:rPr lang="en-US" sz="1250" dirty="0">
                <a:solidFill>
                  <a:srgbClr val="202B3C"/>
                </a:solidFill>
                <a:latin typeface="Calibri" pitchFamily="34" charset="0"/>
                <a:ea typeface="Calibri" pitchFamily="34" charset="-122"/>
                <a:cs typeface="Calibri" pitchFamily="34" charset="-120"/>
              </a:rPr>
              <a:t>Medium-sized manufacturer</a:t>
            </a:r>
            <a:endParaRPr lang="en-US" sz="1600" dirty="0"/>
          </a:p>
          <a:p>
            <a:pPr marL="0" indent="0">
              <a:lnSpc>
                <a:spcPct val="115000"/>
              </a:lnSpc>
              <a:buNone/>
            </a:pPr>
            <a:r>
              <a:rPr lang="en-US" sz="1250" b="1" dirty="0">
                <a:solidFill>
                  <a:srgbClr val="1B2A4A"/>
                </a:solidFill>
                <a:latin typeface="Calibri" pitchFamily="34" charset="0"/>
                <a:ea typeface="Calibri" pitchFamily="34" charset="-122"/>
                <a:cs typeface="Calibri" pitchFamily="34" charset="-120"/>
              </a:rPr>
              <a:t>Business:  </a:t>
            </a:r>
            <a:r>
              <a:rPr lang="en-US" sz="1250" dirty="0">
                <a:solidFill>
                  <a:srgbClr val="202B3C"/>
                </a:solidFill>
                <a:latin typeface="Calibri" pitchFamily="34" charset="0"/>
                <a:ea typeface="Calibri" pitchFamily="34" charset="-122"/>
                <a:cs typeface="Calibri" pitchFamily="34" charset="-120"/>
              </a:rPr>
              <a:t>Manufacture and sale of ready meals to airlines</a:t>
            </a:r>
            <a:endParaRPr lang="en-US" sz="1600" dirty="0"/>
          </a:p>
          <a:p>
            <a:pPr marL="0" indent="0">
              <a:lnSpc>
                <a:spcPct val="115000"/>
              </a:lnSpc>
              <a:buNone/>
            </a:pPr>
            <a:r>
              <a:rPr lang="en-US" sz="1250" b="1" dirty="0">
                <a:solidFill>
                  <a:srgbClr val="1B2A4A"/>
                </a:solidFill>
                <a:latin typeface="Calibri" pitchFamily="34" charset="0"/>
                <a:ea typeface="Calibri" pitchFamily="34" charset="-122"/>
                <a:cs typeface="Calibri" pitchFamily="34" charset="-120"/>
              </a:rPr>
              <a:t>Workforce:  </a:t>
            </a:r>
            <a:r>
              <a:rPr lang="en-US" sz="1250" dirty="0">
                <a:solidFill>
                  <a:srgbClr val="202B3C"/>
                </a:solidFill>
                <a:latin typeface="Calibri" pitchFamily="34" charset="0"/>
                <a:ea typeface="Calibri" pitchFamily="34" charset="-122"/>
                <a:cs typeface="Calibri" pitchFamily="34" charset="-120"/>
              </a:rPr>
              <a:t>40 staff, aged 16–60, from 5 distinct cultural groups</a:t>
            </a:r>
            <a:endParaRPr lang="en-US" sz="1600" dirty="0"/>
          </a:p>
          <a:p>
            <a:pPr marL="0" indent="0">
              <a:lnSpc>
                <a:spcPct val="115000"/>
              </a:lnSpc>
              <a:buNone/>
            </a:pPr>
            <a:r>
              <a:rPr lang="en-US" sz="1250" b="1" dirty="0">
                <a:solidFill>
                  <a:srgbClr val="1B2A4A"/>
                </a:solidFill>
                <a:latin typeface="Calibri" pitchFamily="34" charset="0"/>
                <a:ea typeface="Calibri" pitchFamily="34" charset="-122"/>
                <a:cs typeface="Calibri" pitchFamily="34" charset="-120"/>
              </a:rPr>
              <a:t>Facility:  </a:t>
            </a:r>
            <a:r>
              <a:rPr lang="en-US" sz="1250" dirty="0">
                <a:solidFill>
                  <a:srgbClr val="202B3C"/>
                </a:solidFill>
                <a:latin typeface="Calibri" pitchFamily="34" charset="0"/>
                <a:ea typeface="Calibri" pitchFamily="34" charset="-122"/>
                <a:cs typeface="Calibri" pitchFamily="34" charset="-120"/>
              </a:rPr>
              <a:t>Spacious, well-lit, but crowded with old, noisy machinery</a:t>
            </a:r>
            <a:endParaRPr lang="en-US" sz="1600" dirty="0"/>
          </a:p>
        </p:txBody>
      </p:sp>
      <p:sp>
        <p:nvSpPr>
          <p:cNvPr id="8" name="Text 5"/>
          <p:cNvSpPr/>
          <p:nvPr/>
        </p:nvSpPr>
        <p:spPr>
          <a:xfrm>
            <a:off x="4572000" y="1783080"/>
            <a:ext cx="7040880" cy="365760"/>
          </a:xfrm>
          <a:prstGeom prst="rect">
            <a:avLst/>
          </a:prstGeom>
          <a:noFill/>
          <a:ln/>
        </p:spPr>
        <p:txBody>
          <a:bodyPr wrap="square" lIns="0" tIns="0" rIns="0" bIns="0" rtlCol="0" anchor="ctr"/>
          <a:lstStyle/>
          <a:p>
            <a:pPr marL="0" indent="0">
              <a:buNone/>
            </a:pPr>
            <a:r>
              <a:rPr lang="en-US" sz="1700" b="1" dirty="0">
                <a:solidFill>
                  <a:srgbClr val="E8734A"/>
                </a:solidFill>
                <a:latin typeface="Cambria" pitchFamily="34" charset="0"/>
                <a:ea typeface="Cambria" pitchFamily="34" charset="-122"/>
                <a:cs typeface="Cambria" pitchFamily="34" charset="-120"/>
              </a:rPr>
              <a:t>The Problem</a:t>
            </a:r>
            <a:endParaRPr lang="en-US" sz="1700" dirty="0"/>
          </a:p>
        </p:txBody>
      </p:sp>
      <p:sp>
        <p:nvSpPr>
          <p:cNvPr id="9" name="Text 6"/>
          <p:cNvSpPr/>
          <p:nvPr/>
        </p:nvSpPr>
        <p:spPr>
          <a:xfrm>
            <a:off x="4572000" y="2240280"/>
            <a:ext cx="7040880" cy="3657600"/>
          </a:xfrm>
          <a:prstGeom prst="rect">
            <a:avLst/>
          </a:prstGeom>
          <a:noFill/>
          <a:ln/>
        </p:spPr>
        <p:txBody>
          <a:bodyPr wrap="square" lIns="0" tIns="0" rIns="0" bIns="0" rtlCol="0" anchor="t"/>
          <a:lstStyle/>
          <a:p>
            <a:pPr marL="228600" indent="-228600">
              <a:lnSpc>
                <a:spcPct val="115000"/>
              </a:lnSpc>
              <a:spcAft>
                <a:spcPts val="1400"/>
              </a:spcAft>
              <a:buSzPct val="100000"/>
              <a:buChar char="•"/>
            </a:pPr>
            <a:r>
              <a:rPr lang="en-US" sz="1500" dirty="0">
                <a:solidFill>
                  <a:srgbClr val="202B3C"/>
                </a:solidFill>
                <a:latin typeface="Calibri" pitchFamily="34" charset="0"/>
                <a:ea typeface="Calibri" pitchFamily="34" charset="-122"/>
                <a:cs typeface="Calibri" pitchFamily="34" charset="-120"/>
              </a:rPr>
              <a:t>Flight Foods has been trying to grow market share, but is instead losing business.</a:t>
            </a:r>
            <a:endParaRPr lang="en-US" sz="1500" dirty="0"/>
          </a:p>
          <a:p>
            <a:pPr marL="228600" indent="-228600">
              <a:lnSpc>
                <a:spcPct val="115000"/>
              </a:lnSpc>
              <a:spcAft>
                <a:spcPts val="1400"/>
              </a:spcAft>
              <a:buSzPct val="100000"/>
              <a:buChar char="•"/>
            </a:pPr>
            <a:r>
              <a:rPr lang="en-US" sz="1500" dirty="0">
                <a:solidFill>
                  <a:srgbClr val="202B3C"/>
                </a:solidFill>
                <a:latin typeface="Calibri" pitchFamily="34" charset="0"/>
                <a:ea typeface="Calibri" pitchFamily="34" charset="-122"/>
                <a:cs typeface="Calibri" pitchFamily="34" charset="-120"/>
              </a:rPr>
              <a:t>Airline clients have complained of poor food standards: under-cooked meals, poor packaging, and meat contamination in vegetarian dishes.</a:t>
            </a:r>
            <a:endParaRPr lang="en-US" sz="1500" dirty="0"/>
          </a:p>
          <a:p>
            <a:pPr marL="228600" indent="-228600">
              <a:lnSpc>
                <a:spcPct val="115000"/>
              </a:lnSpc>
              <a:spcAft>
                <a:spcPts val="1400"/>
              </a:spcAft>
              <a:buSzPct val="100000"/>
              <a:buChar char="•"/>
            </a:pPr>
            <a:r>
              <a:rPr lang="en-US" sz="1500" dirty="0">
                <a:solidFill>
                  <a:srgbClr val="202B3C"/>
                </a:solidFill>
                <a:latin typeface="Calibri" pitchFamily="34" charset="0"/>
                <a:ea typeface="Calibri" pitchFamily="34" charset="-122"/>
                <a:cs typeface="Calibri" pitchFamily="34" charset="-120"/>
              </a:rPr>
              <a:t>An external consultancy was commissioned to investigate the manufacturing operation and its workforce.</a:t>
            </a:r>
            <a:endParaRPr lang="en-US" sz="1500" dirty="0"/>
          </a:p>
          <a:p>
            <a:pPr marL="228600" indent="-228600">
              <a:lnSpc>
                <a:spcPct val="115000"/>
              </a:lnSpc>
              <a:spcAft>
                <a:spcPts val="1400"/>
              </a:spcAft>
              <a:buSzPct val="100000"/>
              <a:buChar char="•"/>
            </a:pPr>
            <a:r>
              <a:rPr lang="en-US" sz="1500" dirty="0">
                <a:solidFill>
                  <a:srgbClr val="202B3C"/>
                </a:solidFill>
                <a:latin typeface="Calibri" pitchFamily="34" charset="0"/>
                <a:ea typeface="Calibri" pitchFamily="34" charset="-122"/>
                <a:cs typeface="Calibri" pitchFamily="34" charset="-120"/>
              </a:rPr>
              <a:t>Their findings point to a chain of communication failures on the factory floor — not a single fault, but a pattern of six interlinked barriers.</a:t>
            </a:r>
            <a:endParaRPr lang="en-US" sz="1500" dirty="0"/>
          </a:p>
        </p:txBody>
      </p:sp>
      <p:sp>
        <p:nvSpPr>
          <p:cNvPr id="11" name="Text 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4</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CASE STUDY  ·  TEAM</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Key Issues in Gary's Account</a:t>
            </a:r>
            <a:endParaRPr lang="en-US" sz="3000" dirty="0"/>
          </a:p>
        </p:txBody>
      </p:sp>
      <p:sp>
        <p:nvSpPr>
          <p:cNvPr id="4" name="Shape 2"/>
          <p:cNvSpPr/>
          <p:nvPr/>
        </p:nvSpPr>
        <p:spPr>
          <a:xfrm>
            <a:off x="548640" y="1783080"/>
            <a:ext cx="52578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5" name="Shape 3"/>
          <p:cNvSpPr/>
          <p:nvPr/>
        </p:nvSpPr>
        <p:spPr>
          <a:xfrm>
            <a:off x="777240" y="2011680"/>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6" name="Image 0" descr="/home/claude/deck/icons/warning.png"/>
          <p:cNvPicPr>
            <a:picLocks noChangeAspect="1"/>
          </p:cNvPicPr>
          <p:nvPr/>
        </p:nvPicPr>
        <p:blipFill>
          <a:blip r:embed="rId3"/>
          <a:stretch>
            <a:fillRect/>
          </a:stretch>
        </p:blipFill>
        <p:spPr>
          <a:xfrm>
            <a:off x="897941" y="2132381"/>
            <a:ext cx="261518" cy="261518"/>
          </a:xfrm>
          <a:prstGeom prst="rect">
            <a:avLst/>
          </a:prstGeom>
        </p:spPr>
      </p:pic>
      <p:sp>
        <p:nvSpPr>
          <p:cNvPr id="7" name="Text 4"/>
          <p:cNvSpPr/>
          <p:nvPr/>
        </p:nvSpPr>
        <p:spPr>
          <a:xfrm>
            <a:off x="1463040" y="1965960"/>
            <a:ext cx="4114800" cy="548640"/>
          </a:xfrm>
          <a:prstGeom prst="rect">
            <a:avLst/>
          </a:prstGeom>
          <a:noFill/>
          <a:ln/>
        </p:spPr>
        <p:txBody>
          <a:bodyPr wrap="square" lIns="0" tIns="0" rIns="0" bIns="0" rtlCol="0" anchor="t"/>
          <a:lstStyle/>
          <a:p>
            <a:pPr marL="0" indent="0">
              <a:lnSpc>
                <a:spcPct val="105000"/>
              </a:lnSpc>
              <a:buNone/>
            </a:pPr>
            <a:r>
              <a:rPr lang="en-US" sz="1350" b="1" dirty="0">
                <a:solidFill>
                  <a:srgbClr val="1B2A4A"/>
                </a:solidFill>
                <a:latin typeface="Cambria" pitchFamily="34" charset="0"/>
                <a:ea typeface="Cambria" pitchFamily="34" charset="-122"/>
                <a:cs typeface="Cambria" pitchFamily="34" charset="-120"/>
              </a:rPr>
              <a:t>No formal induction</a:t>
            </a:r>
            <a:endParaRPr lang="en-US" sz="1350" dirty="0"/>
          </a:p>
        </p:txBody>
      </p:sp>
      <p:sp>
        <p:nvSpPr>
          <p:cNvPr id="8" name="Text 5"/>
          <p:cNvSpPr/>
          <p:nvPr/>
        </p:nvSpPr>
        <p:spPr>
          <a:xfrm>
            <a:off x="777240" y="2697480"/>
            <a:ext cx="4800600" cy="960120"/>
          </a:xfrm>
          <a:prstGeom prst="rect">
            <a:avLst/>
          </a:prstGeom>
          <a:noFill/>
          <a:ln/>
        </p:spPr>
        <p:txBody>
          <a:bodyPr wrap="square" lIns="0" tIns="0" rIns="0" bIns="0" rtlCol="0" anchor="ctr"/>
          <a:lstStyle/>
          <a:p>
            <a:pPr marL="0" indent="0">
              <a:lnSpc>
                <a:spcPct val="115000"/>
              </a:lnSpc>
              <a:buNone/>
            </a:pPr>
            <a:r>
              <a:rPr lang="en-US" sz="1050" dirty="0">
                <a:solidFill>
                  <a:srgbClr val="202B3C"/>
                </a:solidFill>
                <a:latin typeface="Calibri" pitchFamily="34" charset="0"/>
                <a:ea typeface="Calibri" pitchFamily="34" charset="-122"/>
                <a:cs typeface="Calibri" pitchFamily="34" charset="-120"/>
              </a:rPr>
              <a:t>New staff start work without food-hygiene training. Under UK food-safety law, handlers should be trained appropriate to their role before starting work (GOV.UK, 2020).</a:t>
            </a:r>
            <a:endParaRPr lang="en-US" sz="1050" dirty="0"/>
          </a:p>
        </p:txBody>
      </p:sp>
      <p:sp>
        <p:nvSpPr>
          <p:cNvPr id="9" name="Shape 6"/>
          <p:cNvSpPr/>
          <p:nvPr/>
        </p:nvSpPr>
        <p:spPr>
          <a:xfrm>
            <a:off x="6080760" y="1783080"/>
            <a:ext cx="52578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10" name="Shape 7"/>
          <p:cNvSpPr/>
          <p:nvPr/>
        </p:nvSpPr>
        <p:spPr>
          <a:xfrm>
            <a:off x="6309360" y="2011680"/>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1" name="Image 1" descr="/home/claude/deck/icons/comments.png"/>
          <p:cNvPicPr>
            <a:picLocks noChangeAspect="1"/>
          </p:cNvPicPr>
          <p:nvPr/>
        </p:nvPicPr>
        <p:blipFill>
          <a:blip r:embed="rId4"/>
          <a:stretch>
            <a:fillRect/>
          </a:stretch>
        </p:blipFill>
        <p:spPr>
          <a:xfrm>
            <a:off x="6430061" y="2132381"/>
            <a:ext cx="261518" cy="261518"/>
          </a:xfrm>
          <a:prstGeom prst="rect">
            <a:avLst/>
          </a:prstGeom>
        </p:spPr>
      </p:pic>
      <p:sp>
        <p:nvSpPr>
          <p:cNvPr id="12" name="Text 8"/>
          <p:cNvSpPr/>
          <p:nvPr/>
        </p:nvSpPr>
        <p:spPr>
          <a:xfrm>
            <a:off x="6995160" y="1965960"/>
            <a:ext cx="4114800" cy="548640"/>
          </a:xfrm>
          <a:prstGeom prst="rect">
            <a:avLst/>
          </a:prstGeom>
          <a:noFill/>
          <a:ln/>
        </p:spPr>
        <p:txBody>
          <a:bodyPr wrap="square" lIns="0" tIns="0" rIns="0" bIns="0" rtlCol="0" anchor="t"/>
          <a:lstStyle/>
          <a:p>
            <a:pPr marL="0" indent="0">
              <a:lnSpc>
                <a:spcPct val="105000"/>
              </a:lnSpc>
              <a:buNone/>
            </a:pPr>
            <a:r>
              <a:rPr lang="en-US" sz="1350" b="1" dirty="0">
                <a:solidFill>
                  <a:srgbClr val="1B2A4A"/>
                </a:solidFill>
                <a:latin typeface="Cambria" pitchFamily="34" charset="0"/>
                <a:ea typeface="Cambria" pitchFamily="34" charset="-122"/>
                <a:cs typeface="Cambria" pitchFamily="34" charset="-120"/>
              </a:rPr>
              <a:t>Reliance on English signage</a:t>
            </a:r>
            <a:endParaRPr lang="en-US" sz="1350" dirty="0"/>
          </a:p>
        </p:txBody>
      </p:sp>
      <p:sp>
        <p:nvSpPr>
          <p:cNvPr id="13" name="Text 9"/>
          <p:cNvSpPr/>
          <p:nvPr/>
        </p:nvSpPr>
        <p:spPr>
          <a:xfrm>
            <a:off x="6309360" y="2697480"/>
            <a:ext cx="4800600" cy="960120"/>
          </a:xfrm>
          <a:prstGeom prst="rect">
            <a:avLst/>
          </a:prstGeom>
          <a:noFill/>
          <a:ln/>
        </p:spPr>
        <p:txBody>
          <a:bodyPr wrap="square" lIns="0" tIns="0" rIns="0" bIns="0" rtlCol="0" anchor="ctr"/>
          <a:lstStyle/>
          <a:p>
            <a:pPr marL="0" indent="0">
              <a:lnSpc>
                <a:spcPct val="115000"/>
              </a:lnSpc>
              <a:buNone/>
            </a:pPr>
            <a:r>
              <a:rPr lang="en-US" sz="1050" dirty="0">
                <a:solidFill>
                  <a:srgbClr val="202B3C"/>
                </a:solidFill>
                <a:latin typeface="Calibri" pitchFamily="34" charset="0"/>
                <a:ea typeface="Calibri" pitchFamily="34" charset="-122"/>
                <a:cs typeface="Calibri" pitchFamily="34" charset="-120"/>
              </a:rPr>
              <a:t>Staff mostly speak their own languages. Gary's response was to “plaster the walls with signs” in English.</a:t>
            </a:r>
            <a:endParaRPr lang="en-US" sz="1050" dirty="0"/>
          </a:p>
        </p:txBody>
      </p:sp>
      <p:sp>
        <p:nvSpPr>
          <p:cNvPr id="14" name="Shape 10"/>
          <p:cNvSpPr/>
          <p:nvPr/>
        </p:nvSpPr>
        <p:spPr>
          <a:xfrm>
            <a:off x="548640" y="3950208"/>
            <a:ext cx="52578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15" name="Shape 11"/>
          <p:cNvSpPr/>
          <p:nvPr/>
        </p:nvSpPr>
        <p:spPr>
          <a:xfrm>
            <a:off x="777240" y="4178808"/>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6" name="Image 2" descr="/home/claude/deck/icons/age.png"/>
          <p:cNvPicPr>
            <a:picLocks noChangeAspect="1"/>
          </p:cNvPicPr>
          <p:nvPr/>
        </p:nvPicPr>
        <p:blipFill>
          <a:blip r:embed="rId5"/>
          <a:stretch>
            <a:fillRect/>
          </a:stretch>
        </p:blipFill>
        <p:spPr>
          <a:xfrm>
            <a:off x="897941" y="4299509"/>
            <a:ext cx="261518" cy="261518"/>
          </a:xfrm>
          <a:prstGeom prst="rect">
            <a:avLst/>
          </a:prstGeom>
        </p:spPr>
      </p:pic>
      <p:sp>
        <p:nvSpPr>
          <p:cNvPr id="17" name="Text 12"/>
          <p:cNvSpPr/>
          <p:nvPr/>
        </p:nvSpPr>
        <p:spPr>
          <a:xfrm>
            <a:off x="1463040" y="4133088"/>
            <a:ext cx="4114800" cy="548640"/>
          </a:xfrm>
          <a:prstGeom prst="rect">
            <a:avLst/>
          </a:prstGeom>
          <a:noFill/>
          <a:ln/>
        </p:spPr>
        <p:txBody>
          <a:bodyPr wrap="square" lIns="0" tIns="0" rIns="0" bIns="0" rtlCol="0" anchor="t"/>
          <a:lstStyle/>
          <a:p>
            <a:pPr marL="0" indent="0">
              <a:lnSpc>
                <a:spcPct val="105000"/>
              </a:lnSpc>
              <a:buNone/>
            </a:pPr>
            <a:r>
              <a:rPr lang="en-US" sz="1350" b="1" dirty="0">
                <a:solidFill>
                  <a:srgbClr val="1B2A4A"/>
                </a:solidFill>
                <a:latin typeface="Cambria" pitchFamily="34" charset="0"/>
                <a:ea typeface="Cambria" pitchFamily="34" charset="-122"/>
                <a:cs typeface="Cambria" pitchFamily="34" charset="-120"/>
              </a:rPr>
              <a:t>Age gap in understanding</a:t>
            </a:r>
            <a:endParaRPr lang="en-US" sz="1350" dirty="0"/>
          </a:p>
        </p:txBody>
      </p:sp>
      <p:sp>
        <p:nvSpPr>
          <p:cNvPr id="18" name="Text 13"/>
          <p:cNvSpPr/>
          <p:nvPr/>
        </p:nvSpPr>
        <p:spPr>
          <a:xfrm>
            <a:off x="777240" y="4864608"/>
            <a:ext cx="4800600" cy="960120"/>
          </a:xfrm>
          <a:prstGeom prst="rect">
            <a:avLst/>
          </a:prstGeom>
          <a:noFill/>
          <a:ln/>
        </p:spPr>
        <p:txBody>
          <a:bodyPr wrap="square" lIns="0" tIns="0" rIns="0" bIns="0" rtlCol="0" anchor="ctr"/>
          <a:lstStyle/>
          <a:p>
            <a:pPr marL="0" indent="0">
              <a:lnSpc>
                <a:spcPct val="115000"/>
              </a:lnSpc>
              <a:buNone/>
            </a:pPr>
            <a:r>
              <a:rPr lang="en-US" sz="1050" dirty="0">
                <a:solidFill>
                  <a:srgbClr val="202B3C"/>
                </a:solidFill>
                <a:latin typeface="Calibri" pitchFamily="34" charset="0"/>
                <a:ea typeface="Calibri" pitchFamily="34" charset="-122"/>
                <a:cs typeface="Calibri" pitchFamily="34" charset="-120"/>
              </a:rPr>
              <a:t>Gary reports that “older ones seem to understand” instructions, but younger workers frequently do not comply.</a:t>
            </a:r>
            <a:endParaRPr lang="en-US" sz="1050" dirty="0"/>
          </a:p>
        </p:txBody>
      </p:sp>
      <p:sp>
        <p:nvSpPr>
          <p:cNvPr id="19" name="Shape 14"/>
          <p:cNvSpPr/>
          <p:nvPr/>
        </p:nvSpPr>
        <p:spPr>
          <a:xfrm>
            <a:off x="6080760" y="3950208"/>
            <a:ext cx="5257800" cy="1965960"/>
          </a:xfrm>
          <a:prstGeom prst="roundRect">
            <a:avLst>
              <a:gd name="adj" fmla="val 4186"/>
            </a:avLst>
          </a:prstGeom>
          <a:solidFill>
            <a:srgbClr val="F4F6F9"/>
          </a:solidFill>
          <a:ln/>
          <a:effectLst>
            <a:outerShdw blurRad="127000" dist="38100" dir="5400000" algn="bl" rotWithShape="0">
              <a:srgbClr val="1B2A4A">
                <a:alpha val="10000"/>
              </a:srgbClr>
            </a:outerShdw>
          </a:effectLst>
        </p:spPr>
        <p:txBody>
          <a:bodyPr/>
          <a:lstStyle/>
          <a:p>
            <a:endParaRPr lang="en-GB"/>
          </a:p>
        </p:txBody>
      </p:sp>
      <p:sp>
        <p:nvSpPr>
          <p:cNvPr id="20" name="Shape 15"/>
          <p:cNvSpPr/>
          <p:nvPr/>
        </p:nvSpPr>
        <p:spPr>
          <a:xfrm>
            <a:off x="6309360" y="4178808"/>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1" name="Image 3" descr="/home/claude/deck/icons/emotion.png"/>
          <p:cNvPicPr>
            <a:picLocks noChangeAspect="1"/>
          </p:cNvPicPr>
          <p:nvPr/>
        </p:nvPicPr>
        <p:blipFill>
          <a:blip r:embed="rId6"/>
          <a:stretch>
            <a:fillRect/>
          </a:stretch>
        </p:blipFill>
        <p:spPr>
          <a:xfrm>
            <a:off x="6430061" y="4299509"/>
            <a:ext cx="261518" cy="261518"/>
          </a:xfrm>
          <a:prstGeom prst="rect">
            <a:avLst/>
          </a:prstGeom>
        </p:spPr>
      </p:pic>
      <p:sp>
        <p:nvSpPr>
          <p:cNvPr id="22" name="Text 16"/>
          <p:cNvSpPr/>
          <p:nvPr/>
        </p:nvSpPr>
        <p:spPr>
          <a:xfrm>
            <a:off x="6995160" y="4133088"/>
            <a:ext cx="4114800" cy="548640"/>
          </a:xfrm>
          <a:prstGeom prst="rect">
            <a:avLst/>
          </a:prstGeom>
          <a:noFill/>
          <a:ln/>
        </p:spPr>
        <p:txBody>
          <a:bodyPr wrap="square" lIns="0" tIns="0" rIns="0" bIns="0" rtlCol="0" anchor="t"/>
          <a:lstStyle/>
          <a:p>
            <a:pPr marL="0" indent="0">
              <a:lnSpc>
                <a:spcPct val="105000"/>
              </a:lnSpc>
              <a:buNone/>
            </a:pPr>
            <a:r>
              <a:rPr lang="en-US" sz="1350" b="1" dirty="0">
                <a:solidFill>
                  <a:srgbClr val="1B2A4A"/>
                </a:solidFill>
                <a:latin typeface="Cambria" pitchFamily="34" charset="0"/>
                <a:ea typeface="Cambria" pitchFamily="34" charset="-122"/>
                <a:cs typeface="Cambria" pitchFamily="34" charset="-120"/>
              </a:rPr>
              <a:t>Supervisor under pressure</a:t>
            </a:r>
            <a:endParaRPr lang="en-US" sz="1350" dirty="0"/>
          </a:p>
        </p:txBody>
      </p:sp>
      <p:sp>
        <p:nvSpPr>
          <p:cNvPr id="23" name="Text 17"/>
          <p:cNvSpPr/>
          <p:nvPr/>
        </p:nvSpPr>
        <p:spPr>
          <a:xfrm>
            <a:off x="6309360" y="4864608"/>
            <a:ext cx="4800600" cy="960120"/>
          </a:xfrm>
          <a:prstGeom prst="rect">
            <a:avLst/>
          </a:prstGeom>
          <a:noFill/>
          <a:ln/>
        </p:spPr>
        <p:txBody>
          <a:bodyPr wrap="square" lIns="0" tIns="0" rIns="0" bIns="0" rtlCol="0" anchor="ctr"/>
          <a:lstStyle/>
          <a:p>
            <a:pPr marL="0" indent="0">
              <a:lnSpc>
                <a:spcPct val="115000"/>
              </a:lnSpc>
              <a:buNone/>
            </a:pPr>
            <a:r>
              <a:rPr lang="en-US" sz="1050" dirty="0">
                <a:solidFill>
                  <a:srgbClr val="202B3C"/>
                </a:solidFill>
                <a:latin typeface="Calibri" pitchFamily="34" charset="0"/>
                <a:ea typeface="Calibri" pitchFamily="34" charset="-122"/>
                <a:cs typeface="Calibri" pitchFamily="34" charset="-120"/>
              </a:rPr>
              <a:t>Personal stress, sleep deprivation and a rushed morning left Gary in an unfit state to manage the floor calmly.</a:t>
            </a:r>
            <a:endParaRPr lang="en-US" sz="1050" dirty="0"/>
          </a:p>
        </p:txBody>
      </p:sp>
      <p:sp>
        <p:nvSpPr>
          <p:cNvPr id="25" name="Text 1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5</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FRAMEWORK  ·  TEAM</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Six Communication Barriers at Flight Foods</a:t>
            </a:r>
            <a:endParaRPr lang="en-US" sz="3000" dirty="0"/>
          </a:p>
        </p:txBody>
      </p:sp>
      <p:sp>
        <p:nvSpPr>
          <p:cNvPr id="4" name="Shape 2"/>
          <p:cNvSpPr/>
          <p:nvPr/>
        </p:nvSpPr>
        <p:spPr>
          <a:xfrm>
            <a:off x="457200" y="2057400"/>
            <a:ext cx="1691640" cy="3703320"/>
          </a:xfrm>
          <a:prstGeom prst="roundRect">
            <a:avLst>
              <a:gd name="adj" fmla="val 5405"/>
            </a:avLst>
          </a:prstGeom>
          <a:solidFill>
            <a:srgbClr val="3D5A80">
              <a:alpha val="75000"/>
            </a:srgbClr>
          </a:solidFill>
          <a:ln/>
        </p:spPr>
        <p:txBody>
          <a:bodyPr/>
          <a:lstStyle/>
          <a:p>
            <a:endParaRPr lang="en-GB"/>
          </a:p>
        </p:txBody>
      </p:sp>
      <p:sp>
        <p:nvSpPr>
          <p:cNvPr id="5" name="Shape 3"/>
          <p:cNvSpPr/>
          <p:nvPr/>
        </p:nvSpPr>
        <p:spPr>
          <a:xfrm>
            <a:off x="992124" y="2331720"/>
            <a:ext cx="621792" cy="621792"/>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6" name="Image 0" descr="/home/claude/deck/icons/noise.png"/>
          <p:cNvPicPr>
            <a:picLocks noChangeAspect="1"/>
          </p:cNvPicPr>
          <p:nvPr/>
        </p:nvPicPr>
        <p:blipFill>
          <a:blip r:embed="rId3"/>
          <a:stretch>
            <a:fillRect/>
          </a:stretch>
        </p:blipFill>
        <p:spPr>
          <a:xfrm>
            <a:off x="1141354" y="2480950"/>
            <a:ext cx="323332" cy="323332"/>
          </a:xfrm>
          <a:prstGeom prst="rect">
            <a:avLst/>
          </a:prstGeom>
        </p:spPr>
      </p:pic>
      <p:sp>
        <p:nvSpPr>
          <p:cNvPr id="7" name="Text 4"/>
          <p:cNvSpPr/>
          <p:nvPr/>
        </p:nvSpPr>
        <p:spPr>
          <a:xfrm>
            <a:off x="548640" y="3154680"/>
            <a:ext cx="1508760" cy="822960"/>
          </a:xfrm>
          <a:prstGeom prst="rect">
            <a:avLst/>
          </a:prstGeom>
          <a:noFill/>
          <a:ln/>
        </p:spPr>
        <p:txBody>
          <a:bodyPr wrap="square" lIns="0" tIns="0" rIns="0" bIns="0" rtlCol="0" anchor="ctr"/>
          <a:lstStyle/>
          <a:p>
            <a:pPr marL="0" indent="0" algn="ctr">
              <a:lnSpc>
                <a:spcPct val="105000"/>
              </a:lnSpc>
              <a:buNone/>
            </a:pPr>
            <a:r>
              <a:rPr lang="en-US" sz="1200" b="1" dirty="0">
                <a:solidFill>
                  <a:srgbClr val="FFFFFF"/>
                </a:solidFill>
                <a:latin typeface="Cambria" pitchFamily="34" charset="0"/>
                <a:ea typeface="Cambria" pitchFamily="34" charset="-122"/>
                <a:cs typeface="Cambria" pitchFamily="34" charset="-120"/>
              </a:rPr>
              <a:t>Environmental Noise</a:t>
            </a:r>
            <a:endParaRPr lang="en-US" sz="1200" dirty="0"/>
          </a:p>
        </p:txBody>
      </p:sp>
      <p:sp>
        <p:nvSpPr>
          <p:cNvPr id="8" name="Text 5"/>
          <p:cNvSpPr/>
          <p:nvPr/>
        </p:nvSpPr>
        <p:spPr>
          <a:xfrm>
            <a:off x="548640" y="4069080"/>
            <a:ext cx="1508760" cy="1508760"/>
          </a:xfrm>
          <a:prstGeom prst="rect">
            <a:avLst/>
          </a:prstGeom>
          <a:noFill/>
          <a:ln/>
        </p:spPr>
        <p:txBody>
          <a:bodyPr wrap="square" lIns="0" tIns="0" rIns="0" bIns="0" rtlCol="0" anchor="ctr"/>
          <a:lstStyle/>
          <a:p>
            <a:pPr marL="0" indent="0" algn="ctr">
              <a:lnSpc>
                <a:spcPct val="115000"/>
              </a:lnSpc>
              <a:buNone/>
            </a:pPr>
            <a:r>
              <a:rPr lang="en-US" sz="950" dirty="0">
                <a:solidFill>
                  <a:srgbClr val="C7D2E3"/>
                </a:solidFill>
                <a:latin typeface="Calibri" pitchFamily="34" charset="0"/>
                <a:ea typeface="Calibri" pitchFamily="34" charset="-122"/>
                <a:cs typeface="Calibri" pitchFamily="34" charset="-120"/>
              </a:rPr>
              <a:t>Machine noise drowns out verbal instruction</a:t>
            </a:r>
            <a:endParaRPr lang="en-US" sz="950" dirty="0"/>
          </a:p>
        </p:txBody>
      </p:sp>
      <p:sp>
        <p:nvSpPr>
          <p:cNvPr id="9" name="Text 6"/>
          <p:cNvSpPr/>
          <p:nvPr/>
        </p:nvSpPr>
        <p:spPr>
          <a:xfrm>
            <a:off x="566928" y="2103120"/>
            <a:ext cx="1417320" cy="320040"/>
          </a:xfrm>
          <a:prstGeom prst="rect">
            <a:avLst/>
          </a:prstGeom>
          <a:noFill/>
          <a:ln/>
        </p:spPr>
        <p:txBody>
          <a:bodyPr wrap="square" lIns="0" tIns="0" rIns="0" bIns="0" rtlCol="0" anchor="ctr"/>
          <a:lstStyle/>
          <a:p>
            <a:pPr marL="0" indent="0" algn="l">
              <a:buNone/>
            </a:pPr>
            <a:r>
              <a:rPr lang="en-US" sz="1100" b="1" dirty="0">
                <a:solidFill>
                  <a:srgbClr val="E8734A"/>
                </a:solidFill>
                <a:latin typeface="Cambria" pitchFamily="34" charset="0"/>
                <a:ea typeface="Cambria" pitchFamily="34" charset="-122"/>
                <a:cs typeface="Cambria" pitchFamily="34" charset="-120"/>
              </a:rPr>
              <a:t>1</a:t>
            </a:r>
            <a:endParaRPr lang="en-US" sz="1100" dirty="0"/>
          </a:p>
        </p:txBody>
      </p:sp>
      <p:sp>
        <p:nvSpPr>
          <p:cNvPr id="10" name="Shape 7"/>
          <p:cNvSpPr/>
          <p:nvPr/>
        </p:nvSpPr>
        <p:spPr>
          <a:xfrm>
            <a:off x="2331720" y="2057400"/>
            <a:ext cx="1691640" cy="3703320"/>
          </a:xfrm>
          <a:prstGeom prst="roundRect">
            <a:avLst>
              <a:gd name="adj" fmla="val 5405"/>
            </a:avLst>
          </a:prstGeom>
          <a:solidFill>
            <a:srgbClr val="3D5A80">
              <a:alpha val="75000"/>
            </a:srgbClr>
          </a:solidFill>
          <a:ln/>
        </p:spPr>
        <p:txBody>
          <a:bodyPr/>
          <a:lstStyle/>
          <a:p>
            <a:endParaRPr lang="en-GB"/>
          </a:p>
        </p:txBody>
      </p:sp>
      <p:sp>
        <p:nvSpPr>
          <p:cNvPr id="11" name="Shape 8"/>
          <p:cNvSpPr/>
          <p:nvPr/>
        </p:nvSpPr>
        <p:spPr>
          <a:xfrm>
            <a:off x="2866644" y="2331720"/>
            <a:ext cx="621792" cy="621792"/>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2" name="Image 1" descr="/home/claude/deck/icons/language.png"/>
          <p:cNvPicPr>
            <a:picLocks noChangeAspect="1"/>
          </p:cNvPicPr>
          <p:nvPr/>
        </p:nvPicPr>
        <p:blipFill>
          <a:blip r:embed="rId4"/>
          <a:stretch>
            <a:fillRect/>
          </a:stretch>
        </p:blipFill>
        <p:spPr>
          <a:xfrm>
            <a:off x="3015874" y="2480950"/>
            <a:ext cx="323332" cy="323332"/>
          </a:xfrm>
          <a:prstGeom prst="rect">
            <a:avLst/>
          </a:prstGeom>
        </p:spPr>
      </p:pic>
      <p:sp>
        <p:nvSpPr>
          <p:cNvPr id="13" name="Text 9"/>
          <p:cNvSpPr/>
          <p:nvPr/>
        </p:nvSpPr>
        <p:spPr>
          <a:xfrm>
            <a:off x="2423160" y="3154680"/>
            <a:ext cx="1508760" cy="822960"/>
          </a:xfrm>
          <a:prstGeom prst="rect">
            <a:avLst/>
          </a:prstGeom>
          <a:noFill/>
          <a:ln/>
        </p:spPr>
        <p:txBody>
          <a:bodyPr wrap="square" lIns="0" tIns="0" rIns="0" bIns="0" rtlCol="0" anchor="ctr"/>
          <a:lstStyle/>
          <a:p>
            <a:pPr marL="0" indent="0" algn="ctr">
              <a:lnSpc>
                <a:spcPct val="105000"/>
              </a:lnSpc>
              <a:buNone/>
            </a:pPr>
            <a:r>
              <a:rPr lang="en-US" sz="1200" b="1" dirty="0">
                <a:solidFill>
                  <a:srgbClr val="FFFFFF"/>
                </a:solidFill>
                <a:latin typeface="Cambria" pitchFamily="34" charset="0"/>
                <a:ea typeface="Cambria" pitchFamily="34" charset="-122"/>
                <a:cs typeface="Cambria" pitchFamily="34" charset="-120"/>
              </a:rPr>
              <a:t>Language &amp; Body Language</a:t>
            </a:r>
            <a:endParaRPr lang="en-US" sz="1200" dirty="0"/>
          </a:p>
        </p:txBody>
      </p:sp>
      <p:sp>
        <p:nvSpPr>
          <p:cNvPr id="14" name="Text 10"/>
          <p:cNvSpPr/>
          <p:nvPr/>
        </p:nvSpPr>
        <p:spPr>
          <a:xfrm>
            <a:off x="2423160" y="4069080"/>
            <a:ext cx="1508760" cy="1508760"/>
          </a:xfrm>
          <a:prstGeom prst="rect">
            <a:avLst/>
          </a:prstGeom>
          <a:noFill/>
          <a:ln/>
        </p:spPr>
        <p:txBody>
          <a:bodyPr wrap="square" lIns="0" tIns="0" rIns="0" bIns="0" rtlCol="0" anchor="ctr"/>
          <a:lstStyle/>
          <a:p>
            <a:pPr marL="0" indent="0" algn="ctr">
              <a:lnSpc>
                <a:spcPct val="115000"/>
              </a:lnSpc>
              <a:buNone/>
            </a:pPr>
            <a:r>
              <a:rPr lang="en-US" sz="950" dirty="0">
                <a:solidFill>
                  <a:srgbClr val="C7D2E3"/>
                </a:solidFill>
                <a:latin typeface="Calibri" pitchFamily="34" charset="0"/>
                <a:ea typeface="Calibri" pitchFamily="34" charset="-122"/>
                <a:cs typeface="Calibri" pitchFamily="34" charset="-120"/>
              </a:rPr>
              <a:t>Shared vocabulary and cues are missing</a:t>
            </a:r>
            <a:endParaRPr lang="en-US" sz="950" dirty="0"/>
          </a:p>
        </p:txBody>
      </p:sp>
      <p:sp>
        <p:nvSpPr>
          <p:cNvPr id="15" name="Text 11"/>
          <p:cNvSpPr/>
          <p:nvPr/>
        </p:nvSpPr>
        <p:spPr>
          <a:xfrm>
            <a:off x="2441448" y="2103120"/>
            <a:ext cx="1417320" cy="320040"/>
          </a:xfrm>
          <a:prstGeom prst="rect">
            <a:avLst/>
          </a:prstGeom>
          <a:noFill/>
          <a:ln/>
        </p:spPr>
        <p:txBody>
          <a:bodyPr wrap="square" lIns="0" tIns="0" rIns="0" bIns="0" rtlCol="0" anchor="ctr"/>
          <a:lstStyle/>
          <a:p>
            <a:pPr marL="0" indent="0" algn="l">
              <a:buNone/>
            </a:pPr>
            <a:r>
              <a:rPr lang="en-US" sz="1100" b="1" dirty="0">
                <a:solidFill>
                  <a:srgbClr val="E8734A"/>
                </a:solidFill>
                <a:latin typeface="Cambria" pitchFamily="34" charset="0"/>
                <a:ea typeface="Cambria" pitchFamily="34" charset="-122"/>
                <a:cs typeface="Cambria" pitchFamily="34" charset="-120"/>
              </a:rPr>
              <a:t>2</a:t>
            </a:r>
            <a:endParaRPr lang="en-US" sz="1100" dirty="0"/>
          </a:p>
        </p:txBody>
      </p:sp>
      <p:sp>
        <p:nvSpPr>
          <p:cNvPr id="16" name="Shape 12"/>
          <p:cNvSpPr/>
          <p:nvPr/>
        </p:nvSpPr>
        <p:spPr>
          <a:xfrm>
            <a:off x="4206240" y="2057400"/>
            <a:ext cx="1691640" cy="3703320"/>
          </a:xfrm>
          <a:prstGeom prst="roundRect">
            <a:avLst>
              <a:gd name="adj" fmla="val 5405"/>
            </a:avLst>
          </a:prstGeom>
          <a:solidFill>
            <a:srgbClr val="3D5A80">
              <a:alpha val="75000"/>
            </a:srgbClr>
          </a:solidFill>
          <a:ln/>
        </p:spPr>
        <p:txBody>
          <a:bodyPr/>
          <a:lstStyle/>
          <a:p>
            <a:endParaRPr lang="en-GB"/>
          </a:p>
        </p:txBody>
      </p:sp>
      <p:sp>
        <p:nvSpPr>
          <p:cNvPr id="17" name="Shape 13"/>
          <p:cNvSpPr/>
          <p:nvPr/>
        </p:nvSpPr>
        <p:spPr>
          <a:xfrm>
            <a:off x="4741164" y="2331720"/>
            <a:ext cx="621792" cy="621792"/>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2" descr="/home/claude/deck/icons/age.png"/>
          <p:cNvPicPr>
            <a:picLocks noChangeAspect="1"/>
          </p:cNvPicPr>
          <p:nvPr/>
        </p:nvPicPr>
        <p:blipFill>
          <a:blip r:embed="rId5"/>
          <a:stretch>
            <a:fillRect/>
          </a:stretch>
        </p:blipFill>
        <p:spPr>
          <a:xfrm>
            <a:off x="4890394" y="2480950"/>
            <a:ext cx="323332" cy="323332"/>
          </a:xfrm>
          <a:prstGeom prst="rect">
            <a:avLst/>
          </a:prstGeom>
        </p:spPr>
      </p:pic>
      <p:sp>
        <p:nvSpPr>
          <p:cNvPr id="19" name="Text 14"/>
          <p:cNvSpPr/>
          <p:nvPr/>
        </p:nvSpPr>
        <p:spPr>
          <a:xfrm>
            <a:off x="4297680" y="3154680"/>
            <a:ext cx="1508760" cy="822960"/>
          </a:xfrm>
          <a:prstGeom prst="rect">
            <a:avLst/>
          </a:prstGeom>
          <a:noFill/>
          <a:ln/>
        </p:spPr>
        <p:txBody>
          <a:bodyPr wrap="square" lIns="0" tIns="0" rIns="0" bIns="0" rtlCol="0" anchor="ctr"/>
          <a:lstStyle/>
          <a:p>
            <a:pPr marL="0" indent="0" algn="ctr">
              <a:lnSpc>
                <a:spcPct val="105000"/>
              </a:lnSpc>
              <a:buNone/>
            </a:pPr>
            <a:r>
              <a:rPr lang="en-US" sz="1200" b="1" dirty="0">
                <a:solidFill>
                  <a:srgbClr val="FFFFFF"/>
                </a:solidFill>
                <a:latin typeface="Cambria" pitchFamily="34" charset="0"/>
                <a:ea typeface="Cambria" pitchFamily="34" charset="-122"/>
                <a:cs typeface="Cambria" pitchFamily="34" charset="-120"/>
              </a:rPr>
              <a:t>Age / Generational</a:t>
            </a:r>
            <a:endParaRPr lang="en-US" sz="1200" dirty="0"/>
          </a:p>
        </p:txBody>
      </p:sp>
      <p:sp>
        <p:nvSpPr>
          <p:cNvPr id="20" name="Text 15"/>
          <p:cNvSpPr/>
          <p:nvPr/>
        </p:nvSpPr>
        <p:spPr>
          <a:xfrm>
            <a:off x="4297680" y="4069080"/>
            <a:ext cx="1508760" cy="1508760"/>
          </a:xfrm>
          <a:prstGeom prst="rect">
            <a:avLst/>
          </a:prstGeom>
          <a:noFill/>
          <a:ln/>
        </p:spPr>
        <p:txBody>
          <a:bodyPr wrap="square" lIns="0" tIns="0" rIns="0" bIns="0" rtlCol="0" anchor="ctr"/>
          <a:lstStyle/>
          <a:p>
            <a:pPr marL="0" indent="0" algn="ctr">
              <a:lnSpc>
                <a:spcPct val="115000"/>
              </a:lnSpc>
              <a:buNone/>
            </a:pPr>
            <a:r>
              <a:rPr lang="en-US" sz="950" dirty="0">
                <a:solidFill>
                  <a:srgbClr val="C7D2E3"/>
                </a:solidFill>
                <a:latin typeface="Calibri" pitchFamily="34" charset="0"/>
                <a:ea typeface="Calibri" pitchFamily="34" charset="-122"/>
                <a:cs typeface="Calibri" pitchFamily="34" charset="-120"/>
              </a:rPr>
              <a:t>Younger and older staff interpret messages differently</a:t>
            </a:r>
            <a:endParaRPr lang="en-US" sz="950" dirty="0"/>
          </a:p>
        </p:txBody>
      </p:sp>
      <p:sp>
        <p:nvSpPr>
          <p:cNvPr id="21" name="Text 16"/>
          <p:cNvSpPr/>
          <p:nvPr/>
        </p:nvSpPr>
        <p:spPr>
          <a:xfrm>
            <a:off x="4315968" y="2103120"/>
            <a:ext cx="1417320" cy="320040"/>
          </a:xfrm>
          <a:prstGeom prst="rect">
            <a:avLst/>
          </a:prstGeom>
          <a:noFill/>
          <a:ln/>
        </p:spPr>
        <p:txBody>
          <a:bodyPr wrap="square" lIns="0" tIns="0" rIns="0" bIns="0" rtlCol="0" anchor="ctr"/>
          <a:lstStyle/>
          <a:p>
            <a:pPr marL="0" indent="0" algn="l">
              <a:buNone/>
            </a:pPr>
            <a:r>
              <a:rPr lang="en-US" sz="1100" b="1" dirty="0">
                <a:solidFill>
                  <a:srgbClr val="E8734A"/>
                </a:solidFill>
                <a:latin typeface="Cambria" pitchFamily="34" charset="0"/>
                <a:ea typeface="Cambria" pitchFamily="34" charset="-122"/>
                <a:cs typeface="Cambria" pitchFamily="34" charset="-120"/>
              </a:rPr>
              <a:t>3</a:t>
            </a:r>
            <a:endParaRPr lang="en-US" sz="1100" dirty="0"/>
          </a:p>
        </p:txBody>
      </p:sp>
      <p:sp>
        <p:nvSpPr>
          <p:cNvPr id="22" name="Shape 17"/>
          <p:cNvSpPr/>
          <p:nvPr/>
        </p:nvSpPr>
        <p:spPr>
          <a:xfrm>
            <a:off x="6080760" y="2057400"/>
            <a:ext cx="1691640" cy="3703320"/>
          </a:xfrm>
          <a:prstGeom prst="roundRect">
            <a:avLst>
              <a:gd name="adj" fmla="val 5405"/>
            </a:avLst>
          </a:prstGeom>
          <a:solidFill>
            <a:srgbClr val="3D5A80">
              <a:alpha val="75000"/>
            </a:srgbClr>
          </a:solidFill>
          <a:ln/>
        </p:spPr>
        <p:txBody>
          <a:bodyPr/>
          <a:lstStyle/>
          <a:p>
            <a:endParaRPr lang="en-GB"/>
          </a:p>
        </p:txBody>
      </p:sp>
      <p:sp>
        <p:nvSpPr>
          <p:cNvPr id="23" name="Shape 18"/>
          <p:cNvSpPr/>
          <p:nvPr/>
        </p:nvSpPr>
        <p:spPr>
          <a:xfrm>
            <a:off x="6615684" y="2331720"/>
            <a:ext cx="621792" cy="621792"/>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4" name="Image 3" descr="/home/claude/deck/icons/culture.png"/>
          <p:cNvPicPr>
            <a:picLocks noChangeAspect="1"/>
          </p:cNvPicPr>
          <p:nvPr/>
        </p:nvPicPr>
        <p:blipFill>
          <a:blip r:embed="rId6"/>
          <a:stretch>
            <a:fillRect/>
          </a:stretch>
        </p:blipFill>
        <p:spPr>
          <a:xfrm>
            <a:off x="6764914" y="2480950"/>
            <a:ext cx="323332" cy="323332"/>
          </a:xfrm>
          <a:prstGeom prst="rect">
            <a:avLst/>
          </a:prstGeom>
        </p:spPr>
      </p:pic>
      <p:sp>
        <p:nvSpPr>
          <p:cNvPr id="25" name="Text 19"/>
          <p:cNvSpPr/>
          <p:nvPr/>
        </p:nvSpPr>
        <p:spPr>
          <a:xfrm>
            <a:off x="6172200" y="3154680"/>
            <a:ext cx="1508760" cy="822960"/>
          </a:xfrm>
          <a:prstGeom prst="rect">
            <a:avLst/>
          </a:prstGeom>
          <a:noFill/>
          <a:ln/>
        </p:spPr>
        <p:txBody>
          <a:bodyPr wrap="square" lIns="0" tIns="0" rIns="0" bIns="0" rtlCol="0" anchor="ctr"/>
          <a:lstStyle/>
          <a:p>
            <a:pPr marL="0" indent="0" algn="ctr">
              <a:lnSpc>
                <a:spcPct val="105000"/>
              </a:lnSpc>
              <a:buNone/>
            </a:pPr>
            <a:r>
              <a:rPr lang="en-US" sz="1200" b="1" dirty="0">
                <a:solidFill>
                  <a:srgbClr val="FFFFFF"/>
                </a:solidFill>
                <a:latin typeface="Cambria" pitchFamily="34" charset="0"/>
                <a:ea typeface="Cambria" pitchFamily="34" charset="-122"/>
                <a:cs typeface="Cambria" pitchFamily="34" charset="-120"/>
              </a:rPr>
              <a:t>Cultural</a:t>
            </a:r>
            <a:endParaRPr lang="en-US" sz="1200" dirty="0"/>
          </a:p>
        </p:txBody>
      </p:sp>
      <p:sp>
        <p:nvSpPr>
          <p:cNvPr id="26" name="Text 20"/>
          <p:cNvSpPr/>
          <p:nvPr/>
        </p:nvSpPr>
        <p:spPr>
          <a:xfrm>
            <a:off x="6172200" y="4069080"/>
            <a:ext cx="1508760" cy="1508760"/>
          </a:xfrm>
          <a:prstGeom prst="rect">
            <a:avLst/>
          </a:prstGeom>
          <a:noFill/>
          <a:ln/>
        </p:spPr>
        <p:txBody>
          <a:bodyPr wrap="square" lIns="0" tIns="0" rIns="0" bIns="0" rtlCol="0" anchor="ctr"/>
          <a:lstStyle/>
          <a:p>
            <a:pPr marL="0" indent="0" algn="ctr">
              <a:lnSpc>
                <a:spcPct val="115000"/>
              </a:lnSpc>
              <a:buNone/>
            </a:pPr>
            <a:r>
              <a:rPr lang="en-US" sz="950" dirty="0">
                <a:solidFill>
                  <a:srgbClr val="C7D2E3"/>
                </a:solidFill>
                <a:latin typeface="Calibri" pitchFamily="34" charset="0"/>
                <a:ea typeface="Calibri" pitchFamily="34" charset="-122"/>
                <a:cs typeface="Calibri" pitchFamily="34" charset="-120"/>
              </a:rPr>
              <a:t>Five cultural groups bring different norms and practices</a:t>
            </a:r>
            <a:endParaRPr lang="en-US" sz="950" dirty="0"/>
          </a:p>
        </p:txBody>
      </p:sp>
      <p:sp>
        <p:nvSpPr>
          <p:cNvPr id="27" name="Text 21"/>
          <p:cNvSpPr/>
          <p:nvPr/>
        </p:nvSpPr>
        <p:spPr>
          <a:xfrm>
            <a:off x="6190488" y="2103120"/>
            <a:ext cx="1417320" cy="320040"/>
          </a:xfrm>
          <a:prstGeom prst="rect">
            <a:avLst/>
          </a:prstGeom>
          <a:noFill/>
          <a:ln/>
        </p:spPr>
        <p:txBody>
          <a:bodyPr wrap="square" lIns="0" tIns="0" rIns="0" bIns="0" rtlCol="0" anchor="ctr"/>
          <a:lstStyle/>
          <a:p>
            <a:pPr marL="0" indent="0" algn="l">
              <a:buNone/>
            </a:pPr>
            <a:r>
              <a:rPr lang="en-US" sz="1100" b="1" dirty="0">
                <a:solidFill>
                  <a:srgbClr val="E8734A"/>
                </a:solidFill>
                <a:latin typeface="Cambria" pitchFamily="34" charset="0"/>
                <a:ea typeface="Cambria" pitchFamily="34" charset="-122"/>
                <a:cs typeface="Cambria" pitchFamily="34" charset="-120"/>
              </a:rPr>
              <a:t>4</a:t>
            </a:r>
            <a:endParaRPr lang="en-US" sz="1100" dirty="0"/>
          </a:p>
        </p:txBody>
      </p:sp>
      <p:sp>
        <p:nvSpPr>
          <p:cNvPr id="28" name="Shape 22"/>
          <p:cNvSpPr/>
          <p:nvPr/>
        </p:nvSpPr>
        <p:spPr>
          <a:xfrm>
            <a:off x="7955280" y="2057400"/>
            <a:ext cx="1691640" cy="3703320"/>
          </a:xfrm>
          <a:prstGeom prst="roundRect">
            <a:avLst>
              <a:gd name="adj" fmla="val 5405"/>
            </a:avLst>
          </a:prstGeom>
          <a:solidFill>
            <a:srgbClr val="3D5A80">
              <a:alpha val="75000"/>
            </a:srgbClr>
          </a:solidFill>
          <a:ln/>
        </p:spPr>
        <p:txBody>
          <a:bodyPr/>
          <a:lstStyle/>
          <a:p>
            <a:endParaRPr lang="en-GB"/>
          </a:p>
        </p:txBody>
      </p:sp>
      <p:sp>
        <p:nvSpPr>
          <p:cNvPr id="29" name="Shape 23"/>
          <p:cNvSpPr/>
          <p:nvPr/>
        </p:nvSpPr>
        <p:spPr>
          <a:xfrm>
            <a:off x="8490204" y="2331720"/>
            <a:ext cx="621792" cy="621792"/>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30" name="Image 4" descr="/home/claude/deck/icons/emotion.png"/>
          <p:cNvPicPr>
            <a:picLocks noChangeAspect="1"/>
          </p:cNvPicPr>
          <p:nvPr/>
        </p:nvPicPr>
        <p:blipFill>
          <a:blip r:embed="rId7"/>
          <a:stretch>
            <a:fillRect/>
          </a:stretch>
        </p:blipFill>
        <p:spPr>
          <a:xfrm>
            <a:off x="8639434" y="2480950"/>
            <a:ext cx="323332" cy="323332"/>
          </a:xfrm>
          <a:prstGeom prst="rect">
            <a:avLst/>
          </a:prstGeom>
        </p:spPr>
      </p:pic>
      <p:sp>
        <p:nvSpPr>
          <p:cNvPr id="31" name="Text 24"/>
          <p:cNvSpPr/>
          <p:nvPr/>
        </p:nvSpPr>
        <p:spPr>
          <a:xfrm>
            <a:off x="8046720" y="3154680"/>
            <a:ext cx="1508760" cy="822960"/>
          </a:xfrm>
          <a:prstGeom prst="rect">
            <a:avLst/>
          </a:prstGeom>
          <a:noFill/>
          <a:ln/>
        </p:spPr>
        <p:txBody>
          <a:bodyPr wrap="square" lIns="0" tIns="0" rIns="0" bIns="0" rtlCol="0" anchor="ctr"/>
          <a:lstStyle/>
          <a:p>
            <a:pPr marL="0" indent="0" algn="ctr">
              <a:lnSpc>
                <a:spcPct val="105000"/>
              </a:lnSpc>
              <a:buNone/>
            </a:pPr>
            <a:r>
              <a:rPr lang="en-US" sz="1200" b="1" dirty="0">
                <a:solidFill>
                  <a:srgbClr val="FFFFFF"/>
                </a:solidFill>
                <a:latin typeface="Cambria" pitchFamily="34" charset="0"/>
                <a:ea typeface="Cambria" pitchFamily="34" charset="-122"/>
                <a:cs typeface="Cambria" pitchFamily="34" charset="-120"/>
              </a:rPr>
              <a:t>Emotional</a:t>
            </a:r>
            <a:endParaRPr lang="en-US" sz="1200" dirty="0"/>
          </a:p>
        </p:txBody>
      </p:sp>
      <p:sp>
        <p:nvSpPr>
          <p:cNvPr id="32" name="Text 25"/>
          <p:cNvSpPr/>
          <p:nvPr/>
        </p:nvSpPr>
        <p:spPr>
          <a:xfrm>
            <a:off x="8046720" y="4069080"/>
            <a:ext cx="1508760" cy="1508760"/>
          </a:xfrm>
          <a:prstGeom prst="rect">
            <a:avLst/>
          </a:prstGeom>
          <a:noFill/>
          <a:ln/>
        </p:spPr>
        <p:txBody>
          <a:bodyPr wrap="square" lIns="0" tIns="0" rIns="0" bIns="0" rtlCol="0" anchor="ctr"/>
          <a:lstStyle/>
          <a:p>
            <a:pPr marL="0" indent="0" algn="ctr">
              <a:lnSpc>
                <a:spcPct val="115000"/>
              </a:lnSpc>
              <a:buNone/>
            </a:pPr>
            <a:r>
              <a:rPr lang="en-US" sz="950" dirty="0">
                <a:solidFill>
                  <a:srgbClr val="C7D2E3"/>
                </a:solidFill>
                <a:latin typeface="Calibri" pitchFamily="34" charset="0"/>
                <a:ea typeface="Calibri" pitchFamily="34" charset="-122"/>
                <a:cs typeface="Calibri" pitchFamily="34" charset="-120"/>
              </a:rPr>
              <a:t>Stress and fatigue distort Gary's own messaging</a:t>
            </a:r>
            <a:endParaRPr lang="en-US" sz="950" dirty="0"/>
          </a:p>
        </p:txBody>
      </p:sp>
      <p:sp>
        <p:nvSpPr>
          <p:cNvPr id="33" name="Text 26"/>
          <p:cNvSpPr/>
          <p:nvPr/>
        </p:nvSpPr>
        <p:spPr>
          <a:xfrm>
            <a:off x="8065008" y="2103120"/>
            <a:ext cx="1417320" cy="320040"/>
          </a:xfrm>
          <a:prstGeom prst="rect">
            <a:avLst/>
          </a:prstGeom>
          <a:noFill/>
          <a:ln/>
        </p:spPr>
        <p:txBody>
          <a:bodyPr wrap="square" lIns="0" tIns="0" rIns="0" bIns="0" rtlCol="0" anchor="ctr"/>
          <a:lstStyle/>
          <a:p>
            <a:pPr marL="0" indent="0" algn="l">
              <a:buNone/>
            </a:pPr>
            <a:r>
              <a:rPr lang="en-US" sz="1100" b="1" dirty="0">
                <a:solidFill>
                  <a:srgbClr val="E8734A"/>
                </a:solidFill>
                <a:latin typeface="Cambria" pitchFamily="34" charset="0"/>
                <a:ea typeface="Cambria" pitchFamily="34" charset="-122"/>
                <a:cs typeface="Cambria" pitchFamily="34" charset="-120"/>
              </a:rPr>
              <a:t>5</a:t>
            </a:r>
            <a:endParaRPr lang="en-US" sz="1100" dirty="0"/>
          </a:p>
        </p:txBody>
      </p:sp>
      <p:sp>
        <p:nvSpPr>
          <p:cNvPr id="34" name="Shape 27"/>
          <p:cNvSpPr/>
          <p:nvPr/>
        </p:nvSpPr>
        <p:spPr>
          <a:xfrm>
            <a:off x="9829800" y="2057400"/>
            <a:ext cx="1691640" cy="3703320"/>
          </a:xfrm>
          <a:prstGeom prst="roundRect">
            <a:avLst>
              <a:gd name="adj" fmla="val 5405"/>
            </a:avLst>
          </a:prstGeom>
          <a:solidFill>
            <a:srgbClr val="3D5A80">
              <a:alpha val="75000"/>
            </a:srgbClr>
          </a:solidFill>
          <a:ln/>
        </p:spPr>
        <p:txBody>
          <a:bodyPr/>
          <a:lstStyle/>
          <a:p>
            <a:endParaRPr lang="en-GB"/>
          </a:p>
        </p:txBody>
      </p:sp>
      <p:sp>
        <p:nvSpPr>
          <p:cNvPr id="35" name="Shape 28"/>
          <p:cNvSpPr/>
          <p:nvPr/>
        </p:nvSpPr>
        <p:spPr>
          <a:xfrm>
            <a:off x="10364724" y="2331720"/>
            <a:ext cx="621792" cy="621792"/>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36" name="Image 5" descr="/home/claude/deck/icons/sitemap.png"/>
          <p:cNvPicPr>
            <a:picLocks noChangeAspect="1"/>
          </p:cNvPicPr>
          <p:nvPr/>
        </p:nvPicPr>
        <p:blipFill>
          <a:blip r:embed="rId8"/>
          <a:stretch>
            <a:fillRect/>
          </a:stretch>
        </p:blipFill>
        <p:spPr>
          <a:xfrm>
            <a:off x="10513954" y="2480950"/>
            <a:ext cx="323332" cy="323332"/>
          </a:xfrm>
          <a:prstGeom prst="rect">
            <a:avLst/>
          </a:prstGeom>
        </p:spPr>
      </p:pic>
      <p:sp>
        <p:nvSpPr>
          <p:cNvPr id="37" name="Text 29"/>
          <p:cNvSpPr/>
          <p:nvPr/>
        </p:nvSpPr>
        <p:spPr>
          <a:xfrm>
            <a:off x="9921240" y="3154680"/>
            <a:ext cx="1508760" cy="822960"/>
          </a:xfrm>
          <a:prstGeom prst="rect">
            <a:avLst/>
          </a:prstGeom>
          <a:noFill/>
          <a:ln/>
        </p:spPr>
        <p:txBody>
          <a:bodyPr wrap="square" lIns="0" tIns="0" rIns="0" bIns="0" rtlCol="0" anchor="ctr"/>
          <a:lstStyle/>
          <a:p>
            <a:pPr marL="0" indent="0" algn="ctr">
              <a:lnSpc>
                <a:spcPct val="105000"/>
              </a:lnSpc>
              <a:buNone/>
            </a:pPr>
            <a:r>
              <a:rPr lang="en-US" sz="1200" b="1" dirty="0">
                <a:solidFill>
                  <a:srgbClr val="FFFFFF"/>
                </a:solidFill>
                <a:latin typeface="Cambria" pitchFamily="34" charset="0"/>
                <a:ea typeface="Cambria" pitchFamily="34" charset="-122"/>
                <a:cs typeface="Cambria" pitchFamily="34" charset="-120"/>
              </a:rPr>
              <a:t>Organisational / Structural</a:t>
            </a:r>
            <a:endParaRPr lang="en-US" sz="1200" dirty="0"/>
          </a:p>
        </p:txBody>
      </p:sp>
      <p:sp>
        <p:nvSpPr>
          <p:cNvPr id="38" name="Text 30"/>
          <p:cNvSpPr/>
          <p:nvPr/>
        </p:nvSpPr>
        <p:spPr>
          <a:xfrm>
            <a:off x="9921240" y="4069080"/>
            <a:ext cx="1508760" cy="1508760"/>
          </a:xfrm>
          <a:prstGeom prst="rect">
            <a:avLst/>
          </a:prstGeom>
          <a:noFill/>
          <a:ln/>
        </p:spPr>
        <p:txBody>
          <a:bodyPr wrap="square" lIns="0" tIns="0" rIns="0" bIns="0" rtlCol="0" anchor="ctr"/>
          <a:lstStyle/>
          <a:p>
            <a:pPr marL="0" indent="0" algn="ctr">
              <a:lnSpc>
                <a:spcPct val="115000"/>
              </a:lnSpc>
              <a:buNone/>
            </a:pPr>
            <a:r>
              <a:rPr lang="en-US" sz="950" dirty="0">
                <a:solidFill>
                  <a:srgbClr val="C7D2E3"/>
                </a:solidFill>
                <a:latin typeface="Calibri" pitchFamily="34" charset="0"/>
                <a:ea typeface="Calibri" pitchFamily="34" charset="-122"/>
                <a:cs typeface="Calibri" pitchFamily="34" charset="-120"/>
              </a:rPr>
              <a:t>No formal induction or feedback channels</a:t>
            </a:r>
            <a:endParaRPr lang="en-US" sz="950" dirty="0"/>
          </a:p>
        </p:txBody>
      </p:sp>
      <p:sp>
        <p:nvSpPr>
          <p:cNvPr id="39" name="Text 31"/>
          <p:cNvSpPr/>
          <p:nvPr/>
        </p:nvSpPr>
        <p:spPr>
          <a:xfrm>
            <a:off x="9939528" y="2103120"/>
            <a:ext cx="1417320" cy="320040"/>
          </a:xfrm>
          <a:prstGeom prst="rect">
            <a:avLst/>
          </a:prstGeom>
          <a:noFill/>
          <a:ln/>
        </p:spPr>
        <p:txBody>
          <a:bodyPr wrap="square" lIns="0" tIns="0" rIns="0" bIns="0" rtlCol="0" anchor="ctr"/>
          <a:lstStyle/>
          <a:p>
            <a:pPr marL="0" indent="0" algn="l">
              <a:buNone/>
            </a:pPr>
            <a:r>
              <a:rPr lang="en-US" sz="1100" b="1" dirty="0">
                <a:solidFill>
                  <a:srgbClr val="E8734A"/>
                </a:solidFill>
                <a:latin typeface="Cambria" pitchFamily="34" charset="0"/>
                <a:ea typeface="Cambria" pitchFamily="34" charset="-122"/>
                <a:cs typeface="Cambria" pitchFamily="34" charset="-120"/>
              </a:rPr>
              <a:t>6</a:t>
            </a:r>
            <a:endParaRPr lang="en-US" sz="1100" dirty="0"/>
          </a:p>
        </p:txBody>
      </p:sp>
      <p:sp>
        <p:nvSpPr>
          <p:cNvPr id="42" name="Text 3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6</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BARRIER 1 OF 6  ·  Nicolae</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Environmental Noise</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noise.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Definition</a:t>
            </a:r>
            <a:endParaRPr lang="en-US" sz="1500" dirty="0"/>
          </a:p>
        </p:txBody>
      </p:sp>
      <p:sp>
        <p:nvSpPr>
          <p:cNvPr id="7" name="Text 4"/>
          <p:cNvSpPr/>
          <p:nvPr/>
        </p:nvSpPr>
        <p:spPr>
          <a:xfrm>
            <a:off x="548640" y="2148840"/>
            <a:ext cx="6309360" cy="173736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Environmental noise is any physical, external interference that disrupts a message as it travels from sender to receiver (Shannon and Weaver, 1949).</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It is a purely mechanical disruption — the message itself may be clear, but the channel carrying it is compromised.</a:t>
            </a:r>
            <a:endParaRPr lang="en-US" sz="1400" dirty="0"/>
          </a:p>
        </p:txBody>
      </p:sp>
      <p:sp>
        <p:nvSpPr>
          <p:cNvPr id="8" name="Text 5"/>
          <p:cNvSpPr/>
          <p:nvPr/>
        </p:nvSpPr>
        <p:spPr>
          <a:xfrm>
            <a:off x="548640" y="397764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Case Evidence</a:t>
            </a:r>
            <a:endParaRPr lang="en-US" sz="1500" dirty="0"/>
          </a:p>
        </p:txBody>
      </p:sp>
      <p:sp>
        <p:nvSpPr>
          <p:cNvPr id="9" name="Text 6"/>
          <p:cNvSpPr/>
          <p:nvPr/>
        </p:nvSpPr>
        <p:spPr>
          <a:xfrm>
            <a:off x="548640" y="4343400"/>
            <a:ext cx="6309360" cy="146304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The factory floor is described as “packed with old, noisy machines.”</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Gary explains instructions while machines are “clanking and banging” in the background.</a:t>
            </a:r>
            <a:endParaRPr lang="en-US" sz="1400" dirty="0"/>
          </a:p>
        </p:txBody>
      </p:sp>
      <p:sp>
        <p:nvSpPr>
          <p:cNvPr id="10" name="Shape 7"/>
          <p:cNvSpPr/>
          <p:nvPr/>
        </p:nvSpPr>
        <p:spPr>
          <a:xfrm>
            <a:off x="7178040" y="1783080"/>
            <a:ext cx="4434840" cy="4160520"/>
          </a:xfrm>
          <a:prstGeom prst="roundRect">
            <a:avLst>
              <a:gd name="adj" fmla="val 2198"/>
            </a:avLst>
          </a:prstGeom>
          <a:solidFill>
            <a:srgbClr val="1B2A4A"/>
          </a:solidFill>
          <a:ln/>
        </p:spPr>
        <p:txBody>
          <a:bodyPr/>
          <a:lstStyle/>
          <a:p>
            <a:endParaRPr lang="en-GB"/>
          </a:p>
        </p:txBody>
      </p:sp>
      <p:sp>
        <p:nvSpPr>
          <p:cNvPr id="11" name="Text 8"/>
          <p:cNvSpPr/>
          <p:nvPr/>
        </p:nvSpPr>
        <p:spPr>
          <a:xfrm>
            <a:off x="7406640" y="1874520"/>
            <a:ext cx="914400" cy="914400"/>
          </a:xfrm>
          <a:prstGeom prst="rect">
            <a:avLst/>
          </a:prstGeom>
          <a:noFill/>
          <a:ln/>
        </p:spPr>
        <p:txBody>
          <a:bodyPr wrap="square" lIns="0" tIns="0" rIns="0" bIns="0" rtlCol="0" anchor="ctr"/>
          <a:lstStyle/>
          <a:p>
            <a:pPr marL="0" indent="0">
              <a:buNone/>
            </a:pPr>
            <a:r>
              <a:rPr lang="en-US" sz="6000" b="1" dirty="0">
                <a:solidFill>
                  <a:srgbClr val="E8734A"/>
                </a:solidFill>
                <a:latin typeface="Cambria" pitchFamily="34" charset="0"/>
                <a:ea typeface="Cambria" pitchFamily="34" charset="-122"/>
                <a:cs typeface="Cambria" pitchFamily="34" charset="-120"/>
              </a:rPr>
              <a:t>“</a:t>
            </a:r>
            <a:endParaRPr lang="en-US" sz="6000" dirty="0"/>
          </a:p>
        </p:txBody>
      </p:sp>
      <p:sp>
        <p:nvSpPr>
          <p:cNvPr id="12" name="Text 9"/>
          <p:cNvSpPr/>
          <p:nvPr/>
        </p:nvSpPr>
        <p:spPr>
          <a:xfrm>
            <a:off x="7635240" y="2468880"/>
            <a:ext cx="3703320" cy="1463040"/>
          </a:xfrm>
          <a:prstGeom prst="rect">
            <a:avLst/>
          </a:prstGeom>
          <a:noFill/>
          <a:ln/>
        </p:spPr>
        <p:txBody>
          <a:bodyPr wrap="square" lIns="0" tIns="0" rIns="0" bIns="0" rtlCol="0" anchor="ctr"/>
          <a:lstStyle/>
          <a:p>
            <a:pPr marL="0" indent="0">
              <a:lnSpc>
                <a:spcPct val="125000"/>
              </a:lnSpc>
              <a:buNone/>
            </a:pPr>
            <a:r>
              <a:rPr lang="en-US" sz="1650" i="1" dirty="0">
                <a:solidFill>
                  <a:srgbClr val="FFFFFF"/>
                </a:solidFill>
                <a:latin typeface="Cambria" pitchFamily="34" charset="0"/>
                <a:ea typeface="Cambria" pitchFamily="34" charset="-122"/>
                <a:cs typeface="Cambria" pitchFamily="34" charset="-120"/>
              </a:rPr>
              <a:t>...he pointed to the factory floor with all the machines clanking and banging.</a:t>
            </a:r>
            <a:endParaRPr lang="en-US" sz="1650" dirty="0"/>
          </a:p>
        </p:txBody>
      </p:sp>
      <p:sp>
        <p:nvSpPr>
          <p:cNvPr id="13" name="Text 10"/>
          <p:cNvSpPr/>
          <p:nvPr/>
        </p:nvSpPr>
        <p:spPr>
          <a:xfrm>
            <a:off x="7635240" y="4023360"/>
            <a:ext cx="3703320" cy="365760"/>
          </a:xfrm>
          <a:prstGeom prst="rect">
            <a:avLst/>
          </a:prstGeom>
          <a:noFill/>
          <a:ln/>
        </p:spPr>
        <p:txBody>
          <a:bodyPr wrap="square" lIns="0" tIns="0" rIns="0" bIns="0" rtlCol="0" anchor="ctr"/>
          <a:lstStyle/>
          <a:p>
            <a:pPr marL="0" indent="0">
              <a:buNone/>
            </a:pPr>
            <a:r>
              <a:rPr lang="en-US" sz="1050" dirty="0">
                <a:solidFill>
                  <a:srgbClr val="9FB0CB"/>
                </a:solidFill>
                <a:latin typeface="Calibri" pitchFamily="34" charset="0"/>
                <a:ea typeface="Calibri" pitchFamily="34" charset="-122"/>
                <a:cs typeface="Calibri" pitchFamily="34" charset="-120"/>
              </a:rPr>
              <a:t>— Consultancy report, Flight Foods Ltd case study</a:t>
            </a:r>
            <a:endParaRPr lang="en-US" sz="1050" dirty="0"/>
          </a:p>
        </p:txBody>
      </p:sp>
      <p:sp>
        <p:nvSpPr>
          <p:cNvPr id="14" name="Shape 11"/>
          <p:cNvSpPr/>
          <p:nvPr/>
        </p:nvSpPr>
        <p:spPr>
          <a:xfrm>
            <a:off x="7635240" y="4572000"/>
            <a:ext cx="3383280" cy="0"/>
          </a:xfrm>
          <a:prstGeom prst="line">
            <a:avLst/>
          </a:prstGeom>
          <a:noFill/>
          <a:ln w="12700">
            <a:solidFill>
              <a:srgbClr val="3D5A80"/>
            </a:solidFill>
            <a:prstDash val="solid"/>
          </a:ln>
        </p:spPr>
        <p:txBody>
          <a:bodyPr/>
          <a:lstStyle/>
          <a:p>
            <a:endParaRPr lang="en-GB"/>
          </a:p>
        </p:txBody>
      </p:sp>
      <p:sp>
        <p:nvSpPr>
          <p:cNvPr id="15" name="Text 12"/>
          <p:cNvSpPr/>
          <p:nvPr/>
        </p:nvSpPr>
        <p:spPr>
          <a:xfrm>
            <a:off x="7635240" y="4754880"/>
            <a:ext cx="3703320" cy="1051560"/>
          </a:xfrm>
          <a:prstGeom prst="rect">
            <a:avLst/>
          </a:prstGeom>
          <a:noFill/>
          <a:ln/>
        </p:spPr>
        <p:txBody>
          <a:bodyPr wrap="square" lIns="0" tIns="0" rIns="0" bIns="0" rtlCol="0" anchor="ctr"/>
          <a:lstStyle/>
          <a:p>
            <a:pPr marL="0" indent="0">
              <a:lnSpc>
                <a:spcPct val="120000"/>
              </a:lnSpc>
              <a:buNone/>
            </a:pPr>
            <a:r>
              <a:rPr lang="en-US" sz="1150" dirty="0">
                <a:solidFill>
                  <a:srgbClr val="E7ECF5"/>
                </a:solidFill>
                <a:latin typeface="Calibri" pitchFamily="34" charset="0"/>
                <a:ea typeface="Calibri" pitchFamily="34" charset="-122"/>
                <a:cs typeface="Calibri" pitchFamily="34" charset="-120"/>
              </a:rPr>
              <a:t>Result: verbal instructions are physically drowned out before they can reach the workforce.</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7</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THEORETICAL LENS  ·  Nicolae</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Shannon and Weaver's Model (1949)</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diagram.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11064240" cy="1828800"/>
          </a:xfrm>
          <a:prstGeom prst="rect">
            <a:avLst/>
          </a:prstGeom>
          <a:noFill/>
          <a:ln/>
        </p:spPr>
        <p:txBody>
          <a:bodyPr wrap="square" lIns="0" tIns="0" rIns="0" bIns="0" rtlCol="0" anchor="t"/>
          <a:lstStyle/>
          <a:p>
            <a:pPr marL="228600" indent="-228600">
              <a:lnSpc>
                <a:spcPct val="115000"/>
              </a:lnSpc>
              <a:spcAft>
                <a:spcPts val="1000"/>
              </a:spcAft>
              <a:buSzPct val="100000"/>
              <a:buChar char="•"/>
            </a:pPr>
            <a:r>
              <a:rPr lang="en-US" sz="1450" dirty="0">
                <a:solidFill>
                  <a:srgbClr val="202B3C"/>
                </a:solidFill>
                <a:latin typeface="Calibri" pitchFamily="34" charset="0"/>
                <a:ea typeface="Calibri" pitchFamily="34" charset="-122"/>
                <a:cs typeface="Calibri" pitchFamily="34" charset="-120"/>
              </a:rPr>
              <a:t>Developed by Claude Shannon and Warren Weaver, engineers at Bell Telephone Laboratories, to maximise the efficiency of telephone and radio signals (Shannon and Weaver, 1949).</a:t>
            </a:r>
            <a:endParaRPr lang="en-US" sz="1450" dirty="0"/>
          </a:p>
          <a:p>
            <a:pPr marL="228600" indent="-228600">
              <a:lnSpc>
                <a:spcPct val="115000"/>
              </a:lnSpc>
              <a:spcAft>
                <a:spcPts val="1000"/>
              </a:spcAft>
              <a:buSzPct val="100000"/>
              <a:buChar char="•"/>
            </a:pPr>
            <a:r>
              <a:rPr lang="en-US" sz="1450" dirty="0">
                <a:solidFill>
                  <a:srgbClr val="202B3C"/>
                </a:solidFill>
                <a:latin typeface="Calibri" pitchFamily="34" charset="0"/>
                <a:ea typeface="Calibri" pitchFamily="34" charset="-122"/>
                <a:cs typeface="Calibri" pitchFamily="34" charset="-120"/>
              </a:rPr>
              <a:t>The model was built to underpin a mathematical theory of communication, treating a message as a signal that must survive transmission through a channel (Shannon and Weaver, 1949).</a:t>
            </a:r>
            <a:endParaRPr lang="en-US" sz="1450" dirty="0"/>
          </a:p>
          <a:p>
            <a:pPr marL="228600" indent="-228600">
              <a:lnSpc>
                <a:spcPct val="115000"/>
              </a:lnSpc>
              <a:spcAft>
                <a:spcPts val="1000"/>
              </a:spcAft>
              <a:buSzPct val="100000"/>
              <a:buChar char="•"/>
            </a:pPr>
            <a:r>
              <a:rPr lang="en-US" sz="1450" dirty="0">
                <a:solidFill>
                  <a:srgbClr val="202B3C"/>
                </a:solidFill>
                <a:latin typeface="Calibri" pitchFamily="34" charset="0"/>
                <a:ea typeface="Calibri" pitchFamily="34" charset="-122"/>
                <a:cs typeface="Calibri" pitchFamily="34" charset="-120"/>
              </a:rPr>
              <a:t>Crucially, it introduces noise as a sixth, dysfunctional element: any interference that causes the signal received to differ from the signal sent (Shannon and Weaver, 1949).</a:t>
            </a:r>
            <a:endParaRPr lang="en-US" sz="1450" dirty="0"/>
          </a:p>
        </p:txBody>
      </p:sp>
      <p:sp>
        <p:nvSpPr>
          <p:cNvPr id="7" name="Shape 4"/>
          <p:cNvSpPr/>
          <p:nvPr/>
        </p:nvSpPr>
        <p:spPr>
          <a:xfrm>
            <a:off x="548640" y="3794760"/>
            <a:ext cx="1905610"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8" name="Text 5"/>
          <p:cNvSpPr/>
          <p:nvPr/>
        </p:nvSpPr>
        <p:spPr>
          <a:xfrm>
            <a:off x="621792" y="3886200"/>
            <a:ext cx="1759306"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Information</a:t>
            </a:r>
            <a:endParaRPr lang="en-US" sz="1200" dirty="0"/>
          </a:p>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Source</a:t>
            </a:r>
            <a:endParaRPr lang="en-US" sz="1200" dirty="0"/>
          </a:p>
        </p:txBody>
      </p:sp>
      <p:sp>
        <p:nvSpPr>
          <p:cNvPr id="9" name="Text 6"/>
          <p:cNvSpPr/>
          <p:nvPr/>
        </p:nvSpPr>
        <p:spPr>
          <a:xfrm>
            <a:off x="621792" y="4404665"/>
            <a:ext cx="1759306"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produces the message</a:t>
            </a:r>
            <a:endParaRPr lang="en-US" sz="900" dirty="0"/>
          </a:p>
        </p:txBody>
      </p:sp>
      <p:sp>
        <p:nvSpPr>
          <p:cNvPr id="10" name="Text 7"/>
          <p:cNvSpPr/>
          <p:nvPr/>
        </p:nvSpPr>
        <p:spPr>
          <a:xfrm>
            <a:off x="2454250" y="3794760"/>
            <a:ext cx="384048" cy="105156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1" name="Shape 8"/>
          <p:cNvSpPr/>
          <p:nvPr/>
        </p:nvSpPr>
        <p:spPr>
          <a:xfrm>
            <a:off x="2838298" y="3794760"/>
            <a:ext cx="1905610"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2" name="Text 9"/>
          <p:cNvSpPr/>
          <p:nvPr/>
        </p:nvSpPr>
        <p:spPr>
          <a:xfrm>
            <a:off x="2911450" y="3886200"/>
            <a:ext cx="1759306"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Transmitter</a:t>
            </a:r>
            <a:endParaRPr lang="en-US" sz="1200" dirty="0"/>
          </a:p>
        </p:txBody>
      </p:sp>
      <p:sp>
        <p:nvSpPr>
          <p:cNvPr id="13" name="Text 10"/>
          <p:cNvSpPr/>
          <p:nvPr/>
        </p:nvSpPr>
        <p:spPr>
          <a:xfrm>
            <a:off x="2911450" y="4404665"/>
            <a:ext cx="1759306"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encodes into signal</a:t>
            </a:r>
            <a:endParaRPr lang="en-US" sz="900" dirty="0"/>
          </a:p>
        </p:txBody>
      </p:sp>
      <p:sp>
        <p:nvSpPr>
          <p:cNvPr id="14" name="Text 11"/>
          <p:cNvSpPr/>
          <p:nvPr/>
        </p:nvSpPr>
        <p:spPr>
          <a:xfrm>
            <a:off x="4743907" y="3794760"/>
            <a:ext cx="384048" cy="105156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5" name="Shape 12"/>
          <p:cNvSpPr/>
          <p:nvPr/>
        </p:nvSpPr>
        <p:spPr>
          <a:xfrm>
            <a:off x="5127955" y="3794760"/>
            <a:ext cx="1905610"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6" name="Text 13"/>
          <p:cNvSpPr/>
          <p:nvPr/>
        </p:nvSpPr>
        <p:spPr>
          <a:xfrm>
            <a:off x="5201107" y="3886200"/>
            <a:ext cx="1759306"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Channel</a:t>
            </a:r>
            <a:endParaRPr lang="en-US" sz="1200" dirty="0"/>
          </a:p>
        </p:txBody>
      </p:sp>
      <p:sp>
        <p:nvSpPr>
          <p:cNvPr id="17" name="Text 14"/>
          <p:cNvSpPr/>
          <p:nvPr/>
        </p:nvSpPr>
        <p:spPr>
          <a:xfrm>
            <a:off x="5201107" y="4404665"/>
            <a:ext cx="1759306"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carries the signal</a:t>
            </a:r>
            <a:endParaRPr lang="en-US" sz="900" dirty="0"/>
          </a:p>
        </p:txBody>
      </p:sp>
      <p:sp>
        <p:nvSpPr>
          <p:cNvPr id="18" name="Text 15"/>
          <p:cNvSpPr/>
          <p:nvPr/>
        </p:nvSpPr>
        <p:spPr>
          <a:xfrm>
            <a:off x="7033565" y="3794760"/>
            <a:ext cx="384048" cy="105156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9" name="Shape 16"/>
          <p:cNvSpPr/>
          <p:nvPr/>
        </p:nvSpPr>
        <p:spPr>
          <a:xfrm>
            <a:off x="7417613" y="3794760"/>
            <a:ext cx="1905610"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20" name="Text 17"/>
          <p:cNvSpPr/>
          <p:nvPr/>
        </p:nvSpPr>
        <p:spPr>
          <a:xfrm>
            <a:off x="7490765" y="3886200"/>
            <a:ext cx="1759306"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Receiver</a:t>
            </a:r>
            <a:endParaRPr lang="en-US" sz="1200" dirty="0"/>
          </a:p>
        </p:txBody>
      </p:sp>
      <p:sp>
        <p:nvSpPr>
          <p:cNvPr id="21" name="Text 18"/>
          <p:cNvSpPr/>
          <p:nvPr/>
        </p:nvSpPr>
        <p:spPr>
          <a:xfrm>
            <a:off x="7490765" y="4404665"/>
            <a:ext cx="1759306"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decodes the signal</a:t>
            </a:r>
            <a:endParaRPr lang="en-US" sz="900" dirty="0"/>
          </a:p>
        </p:txBody>
      </p:sp>
      <p:sp>
        <p:nvSpPr>
          <p:cNvPr id="22" name="Text 19"/>
          <p:cNvSpPr/>
          <p:nvPr/>
        </p:nvSpPr>
        <p:spPr>
          <a:xfrm>
            <a:off x="9323222" y="3794760"/>
            <a:ext cx="384048" cy="105156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23" name="Shape 20"/>
          <p:cNvSpPr/>
          <p:nvPr/>
        </p:nvSpPr>
        <p:spPr>
          <a:xfrm>
            <a:off x="9707270" y="3794760"/>
            <a:ext cx="1905610"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24" name="Text 21"/>
          <p:cNvSpPr/>
          <p:nvPr/>
        </p:nvSpPr>
        <p:spPr>
          <a:xfrm>
            <a:off x="9780422" y="3886200"/>
            <a:ext cx="1759306"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Destination</a:t>
            </a:r>
            <a:endParaRPr lang="en-US" sz="1200" dirty="0"/>
          </a:p>
        </p:txBody>
      </p:sp>
      <p:sp>
        <p:nvSpPr>
          <p:cNvPr id="25" name="Text 22"/>
          <p:cNvSpPr/>
          <p:nvPr/>
        </p:nvSpPr>
        <p:spPr>
          <a:xfrm>
            <a:off x="9780422" y="4404665"/>
            <a:ext cx="1759306"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message arrives</a:t>
            </a:r>
            <a:endParaRPr lang="en-US" sz="900" dirty="0"/>
          </a:p>
        </p:txBody>
      </p:sp>
      <p:sp>
        <p:nvSpPr>
          <p:cNvPr id="26" name="Shape 23"/>
          <p:cNvSpPr/>
          <p:nvPr/>
        </p:nvSpPr>
        <p:spPr>
          <a:xfrm>
            <a:off x="548640" y="5074920"/>
            <a:ext cx="11064240" cy="18288"/>
          </a:xfrm>
          <a:prstGeom prst="rect">
            <a:avLst/>
          </a:prstGeom>
          <a:solidFill>
            <a:srgbClr val="E4E9F0"/>
          </a:solidFill>
          <a:ln/>
        </p:spPr>
        <p:txBody>
          <a:bodyPr/>
          <a:lstStyle/>
          <a:p>
            <a:endParaRPr lang="en-GB"/>
          </a:p>
        </p:txBody>
      </p:sp>
      <p:sp>
        <p:nvSpPr>
          <p:cNvPr id="27" name="Shape 24"/>
          <p:cNvSpPr/>
          <p:nvPr/>
        </p:nvSpPr>
        <p:spPr>
          <a:xfrm>
            <a:off x="548640" y="5303520"/>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8" name="Image 1" descr="/home/claude/deck/icons/warning.png"/>
          <p:cNvPicPr>
            <a:picLocks noChangeAspect="1"/>
          </p:cNvPicPr>
          <p:nvPr/>
        </p:nvPicPr>
        <p:blipFill>
          <a:blip r:embed="rId4"/>
          <a:stretch>
            <a:fillRect/>
          </a:stretch>
        </p:blipFill>
        <p:spPr>
          <a:xfrm>
            <a:off x="669341" y="5424221"/>
            <a:ext cx="261518" cy="261518"/>
          </a:xfrm>
          <a:prstGeom prst="rect">
            <a:avLst/>
          </a:prstGeom>
        </p:spPr>
      </p:pic>
      <p:sp>
        <p:nvSpPr>
          <p:cNvPr id="29" name="Text 25"/>
          <p:cNvSpPr/>
          <p:nvPr/>
        </p:nvSpPr>
        <p:spPr>
          <a:xfrm>
            <a:off x="1234440" y="5330952"/>
            <a:ext cx="10332720" cy="548640"/>
          </a:xfrm>
          <a:prstGeom prst="rect">
            <a:avLst/>
          </a:prstGeom>
          <a:noFill/>
          <a:ln/>
        </p:spPr>
        <p:txBody>
          <a:bodyPr wrap="square" lIns="0" tIns="0" rIns="0" bIns="0" rtlCol="0" anchor="ctr"/>
          <a:lstStyle/>
          <a:p>
            <a:pPr marL="0" indent="0">
              <a:lnSpc>
                <a:spcPct val="110000"/>
              </a:lnSpc>
              <a:buNone/>
            </a:pPr>
            <a:r>
              <a:rPr lang="en-US" sz="1350" b="1" dirty="0">
                <a:solidFill>
                  <a:srgbClr val="E8734A"/>
                </a:solidFill>
                <a:latin typeface="Calibri" pitchFamily="34" charset="0"/>
                <a:ea typeface="Calibri" pitchFamily="34" charset="-122"/>
                <a:cs typeface="Calibri" pitchFamily="34" charset="-120"/>
              </a:rPr>
              <a:t>NOISE  </a:t>
            </a:r>
            <a:r>
              <a:rPr lang="en-US" sz="1250" dirty="0">
                <a:solidFill>
                  <a:srgbClr val="202B3C"/>
                </a:solidFill>
                <a:latin typeface="Calibri" pitchFamily="34" charset="0"/>
                <a:ea typeface="Calibri" pitchFamily="34" charset="-122"/>
                <a:cs typeface="Calibri" pitchFamily="34" charset="-120"/>
              </a:rPr>
              <a:t>— a dysfunctional sixth element that interferes with the channel, so the signal received differs from the signal sent (Shannon and Weaver, 1949).</a:t>
            </a:r>
            <a:endParaRPr lang="en-US" sz="1350" dirty="0"/>
          </a:p>
        </p:txBody>
      </p:sp>
      <p:sp>
        <p:nvSpPr>
          <p:cNvPr id="31" name="Text 27"/>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8</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APPLICATION  ·  Nicolae</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Applying the Model to Flight Foods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food.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874520"/>
            <a:ext cx="11064240" cy="640080"/>
          </a:xfrm>
          <a:prstGeom prst="roundRect">
            <a:avLst>
              <a:gd name="adj" fmla="val 8571"/>
            </a:avLst>
          </a:prstGeom>
          <a:solidFill>
            <a:srgbClr val="F4F6F9"/>
          </a:solidFill>
          <a:ln/>
        </p:spPr>
        <p:txBody>
          <a:bodyPr/>
          <a:lstStyle/>
          <a:p>
            <a:endParaRPr lang="en-GB"/>
          </a:p>
        </p:txBody>
      </p:sp>
      <p:sp>
        <p:nvSpPr>
          <p:cNvPr id="7" name="Text 4"/>
          <p:cNvSpPr/>
          <p:nvPr/>
        </p:nvSpPr>
        <p:spPr>
          <a:xfrm>
            <a:off x="777240" y="1874520"/>
            <a:ext cx="3200400" cy="64008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Information Source / Transmitter</a:t>
            </a:r>
            <a:endParaRPr lang="en-US" sz="1300" dirty="0"/>
          </a:p>
        </p:txBody>
      </p:sp>
      <p:sp>
        <p:nvSpPr>
          <p:cNvPr id="8" name="Text 5"/>
          <p:cNvSpPr/>
          <p:nvPr/>
        </p:nvSpPr>
        <p:spPr>
          <a:xfrm>
            <a:off x="4114800" y="1874520"/>
            <a:ext cx="7223760" cy="640080"/>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Gary — forms and speaks the hygiene instruction</a:t>
            </a:r>
            <a:endParaRPr lang="en-US" sz="1250" dirty="0"/>
          </a:p>
        </p:txBody>
      </p:sp>
      <p:sp>
        <p:nvSpPr>
          <p:cNvPr id="9" name="Shape 6"/>
          <p:cNvSpPr/>
          <p:nvPr/>
        </p:nvSpPr>
        <p:spPr>
          <a:xfrm>
            <a:off x="548640" y="2624328"/>
            <a:ext cx="11064240" cy="640080"/>
          </a:xfrm>
          <a:prstGeom prst="roundRect">
            <a:avLst>
              <a:gd name="adj" fmla="val 8571"/>
            </a:avLst>
          </a:prstGeom>
          <a:solidFill>
            <a:srgbClr val="F4F6F9"/>
          </a:solidFill>
          <a:ln/>
        </p:spPr>
        <p:txBody>
          <a:bodyPr/>
          <a:lstStyle/>
          <a:p>
            <a:endParaRPr lang="en-GB"/>
          </a:p>
        </p:txBody>
      </p:sp>
      <p:sp>
        <p:nvSpPr>
          <p:cNvPr id="10" name="Text 7"/>
          <p:cNvSpPr/>
          <p:nvPr/>
        </p:nvSpPr>
        <p:spPr>
          <a:xfrm>
            <a:off x="777240" y="2624328"/>
            <a:ext cx="3200400" cy="64008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Message</a:t>
            </a:r>
            <a:endParaRPr lang="en-US" sz="1300" dirty="0"/>
          </a:p>
        </p:txBody>
      </p:sp>
      <p:sp>
        <p:nvSpPr>
          <p:cNvPr id="11" name="Text 8"/>
          <p:cNvSpPr/>
          <p:nvPr/>
        </p:nvSpPr>
        <p:spPr>
          <a:xfrm>
            <a:off x="4114800" y="2624328"/>
            <a:ext cx="7223760" cy="640080"/>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“Keep hairnets on / wash hands / do not chat while operating machinery”</a:t>
            </a:r>
            <a:endParaRPr lang="en-US" sz="1250" dirty="0"/>
          </a:p>
        </p:txBody>
      </p:sp>
      <p:sp>
        <p:nvSpPr>
          <p:cNvPr id="12" name="Shape 9"/>
          <p:cNvSpPr/>
          <p:nvPr/>
        </p:nvSpPr>
        <p:spPr>
          <a:xfrm>
            <a:off x="548640" y="3374136"/>
            <a:ext cx="11064240" cy="640080"/>
          </a:xfrm>
          <a:prstGeom prst="roundRect">
            <a:avLst>
              <a:gd name="adj" fmla="val 8571"/>
            </a:avLst>
          </a:prstGeom>
          <a:solidFill>
            <a:srgbClr val="F4F6F9"/>
          </a:solidFill>
          <a:ln/>
        </p:spPr>
        <p:txBody>
          <a:bodyPr/>
          <a:lstStyle/>
          <a:p>
            <a:endParaRPr lang="en-GB"/>
          </a:p>
        </p:txBody>
      </p:sp>
      <p:sp>
        <p:nvSpPr>
          <p:cNvPr id="13" name="Text 10"/>
          <p:cNvSpPr/>
          <p:nvPr/>
        </p:nvSpPr>
        <p:spPr>
          <a:xfrm>
            <a:off x="777240" y="3374136"/>
            <a:ext cx="3200400" cy="64008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Channel</a:t>
            </a:r>
            <a:endParaRPr lang="en-US" sz="1300" dirty="0"/>
          </a:p>
        </p:txBody>
      </p:sp>
      <p:sp>
        <p:nvSpPr>
          <p:cNvPr id="14" name="Text 11"/>
          <p:cNvSpPr/>
          <p:nvPr/>
        </p:nvSpPr>
        <p:spPr>
          <a:xfrm>
            <a:off x="4114800" y="3374136"/>
            <a:ext cx="7223760" cy="640080"/>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Spoken word across the factory floor</a:t>
            </a:r>
            <a:endParaRPr lang="en-US" sz="1250" dirty="0"/>
          </a:p>
        </p:txBody>
      </p:sp>
      <p:sp>
        <p:nvSpPr>
          <p:cNvPr id="15" name="Shape 12"/>
          <p:cNvSpPr/>
          <p:nvPr/>
        </p:nvSpPr>
        <p:spPr>
          <a:xfrm>
            <a:off x="548640" y="4123944"/>
            <a:ext cx="11064240" cy="640080"/>
          </a:xfrm>
          <a:prstGeom prst="roundRect">
            <a:avLst>
              <a:gd name="adj" fmla="val 8571"/>
            </a:avLst>
          </a:prstGeom>
          <a:solidFill>
            <a:srgbClr val="FCEAE1"/>
          </a:solidFill>
          <a:ln/>
        </p:spPr>
        <p:txBody>
          <a:bodyPr/>
          <a:lstStyle/>
          <a:p>
            <a:endParaRPr lang="en-GB"/>
          </a:p>
        </p:txBody>
      </p:sp>
      <p:sp>
        <p:nvSpPr>
          <p:cNvPr id="16" name="Text 13"/>
          <p:cNvSpPr/>
          <p:nvPr/>
        </p:nvSpPr>
        <p:spPr>
          <a:xfrm>
            <a:off x="777240" y="4123944"/>
            <a:ext cx="3200400" cy="640080"/>
          </a:xfrm>
          <a:prstGeom prst="rect">
            <a:avLst/>
          </a:prstGeom>
          <a:noFill/>
          <a:ln/>
        </p:spPr>
        <p:txBody>
          <a:bodyPr wrap="square" lIns="0" tIns="0" rIns="0" bIns="0" rtlCol="0" anchor="ctr"/>
          <a:lstStyle/>
          <a:p>
            <a:pPr marL="0" indent="0">
              <a:buNone/>
            </a:pPr>
            <a:r>
              <a:rPr lang="en-US" sz="1300" b="1" dirty="0">
                <a:solidFill>
                  <a:srgbClr val="E8734A"/>
                </a:solidFill>
                <a:latin typeface="Cambria" pitchFamily="34" charset="0"/>
                <a:ea typeface="Cambria" pitchFamily="34" charset="-122"/>
                <a:cs typeface="Cambria" pitchFamily="34" charset="-120"/>
              </a:rPr>
              <a:t>Noise</a:t>
            </a:r>
            <a:endParaRPr lang="en-US" sz="1300" dirty="0"/>
          </a:p>
        </p:txBody>
      </p:sp>
      <p:sp>
        <p:nvSpPr>
          <p:cNvPr id="17" name="Text 14"/>
          <p:cNvSpPr/>
          <p:nvPr/>
        </p:nvSpPr>
        <p:spPr>
          <a:xfrm>
            <a:off x="4114800" y="4123944"/>
            <a:ext cx="7223760" cy="640080"/>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Old, noisy machinery clanking and banging, masking Gary's voice</a:t>
            </a:r>
            <a:endParaRPr lang="en-US" sz="1250" dirty="0"/>
          </a:p>
        </p:txBody>
      </p:sp>
      <p:sp>
        <p:nvSpPr>
          <p:cNvPr id="18" name="Shape 15"/>
          <p:cNvSpPr/>
          <p:nvPr/>
        </p:nvSpPr>
        <p:spPr>
          <a:xfrm>
            <a:off x="548640" y="4873752"/>
            <a:ext cx="11064240" cy="640080"/>
          </a:xfrm>
          <a:prstGeom prst="roundRect">
            <a:avLst>
              <a:gd name="adj" fmla="val 8571"/>
            </a:avLst>
          </a:prstGeom>
          <a:solidFill>
            <a:srgbClr val="F4F6F9"/>
          </a:solidFill>
          <a:ln/>
        </p:spPr>
        <p:txBody>
          <a:bodyPr/>
          <a:lstStyle/>
          <a:p>
            <a:endParaRPr lang="en-GB"/>
          </a:p>
        </p:txBody>
      </p:sp>
      <p:sp>
        <p:nvSpPr>
          <p:cNvPr id="19" name="Text 16"/>
          <p:cNvSpPr/>
          <p:nvPr/>
        </p:nvSpPr>
        <p:spPr>
          <a:xfrm>
            <a:off x="777240" y="4873752"/>
            <a:ext cx="3200400" cy="640080"/>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Receiver / Destination</a:t>
            </a:r>
            <a:endParaRPr lang="en-US" sz="1300" dirty="0"/>
          </a:p>
        </p:txBody>
      </p:sp>
      <p:sp>
        <p:nvSpPr>
          <p:cNvPr id="20" name="Text 17"/>
          <p:cNvSpPr/>
          <p:nvPr/>
        </p:nvSpPr>
        <p:spPr>
          <a:xfrm>
            <a:off x="4114800" y="4873752"/>
            <a:ext cx="7223760" cy="640080"/>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Staff — receive a distorted or incomplete signal</a:t>
            </a:r>
            <a:endParaRPr lang="en-US" sz="1250" dirty="0"/>
          </a:p>
        </p:txBody>
      </p:sp>
      <p:sp>
        <p:nvSpPr>
          <p:cNvPr id="21" name="Text 18"/>
          <p:cNvSpPr/>
          <p:nvPr/>
        </p:nvSpPr>
        <p:spPr>
          <a:xfrm>
            <a:off x="548640" y="5760720"/>
            <a:ext cx="11064240" cy="731520"/>
          </a:xfrm>
          <a:prstGeom prst="rect">
            <a:avLst/>
          </a:prstGeom>
          <a:noFill/>
          <a:ln/>
        </p:spPr>
        <p:txBody>
          <a:bodyPr wrap="square" lIns="0" tIns="0" rIns="0" bIns="0" rtlCol="0" anchor="ctr"/>
          <a:lstStyle/>
          <a:p>
            <a:pPr marL="0" indent="0">
              <a:lnSpc>
                <a:spcPct val="120000"/>
              </a:lnSpc>
              <a:buNone/>
            </a:pPr>
            <a:r>
              <a:rPr lang="en-US" sz="1200" i="1" dirty="0">
                <a:solidFill>
                  <a:srgbClr val="5B6B84"/>
                </a:solidFill>
                <a:latin typeface="Calibri" pitchFamily="34" charset="0"/>
                <a:ea typeface="Calibri" pitchFamily="34" charset="-122"/>
                <a:cs typeface="Calibri" pitchFamily="34" charset="-120"/>
              </a:rPr>
              <a:t>Because the machine noise corrupts Gary's signal before it reaches staff (Shannon and Weaver, 1949), the written signs he adds are a second attempted channel — but they do not fix the breakdown happening at the point of oral instruction.</a:t>
            </a:r>
            <a:endParaRPr lang="en-US" sz="1200" dirty="0"/>
          </a:p>
        </p:txBody>
      </p:sp>
      <p:sp>
        <p:nvSpPr>
          <p:cNvPr id="23"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9</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STRATEGIES  · Nicolae </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Overcoming Environmental Noise</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noise.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965960"/>
            <a:ext cx="5257800" cy="1920240"/>
          </a:xfrm>
          <a:prstGeom prst="roundRect">
            <a:avLst>
              <a:gd name="adj" fmla="val 4286"/>
            </a:avLst>
          </a:prstGeom>
          <a:solidFill>
            <a:srgbClr val="3D5A80">
              <a:alpha val="75000"/>
            </a:srgbClr>
          </a:solidFill>
          <a:ln/>
        </p:spPr>
        <p:txBody>
          <a:bodyPr/>
          <a:lstStyle/>
          <a:p>
            <a:endParaRPr lang="en-GB"/>
          </a:p>
        </p:txBody>
      </p:sp>
      <p:sp>
        <p:nvSpPr>
          <p:cNvPr id="7" name="Shape 4"/>
          <p:cNvSpPr/>
          <p:nvPr/>
        </p:nvSpPr>
        <p:spPr>
          <a:xfrm>
            <a:off x="77724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check.png"/>
          <p:cNvPicPr>
            <a:picLocks noChangeAspect="1"/>
          </p:cNvPicPr>
          <p:nvPr/>
        </p:nvPicPr>
        <p:blipFill>
          <a:blip r:embed="rId4"/>
          <a:stretch>
            <a:fillRect/>
          </a:stretch>
        </p:blipFill>
        <p:spPr>
          <a:xfrm>
            <a:off x="897941" y="2342693"/>
            <a:ext cx="261518" cy="261518"/>
          </a:xfrm>
          <a:prstGeom prst="rect">
            <a:avLst/>
          </a:prstGeom>
        </p:spPr>
      </p:pic>
      <p:sp>
        <p:nvSpPr>
          <p:cNvPr id="9" name="Text 5"/>
          <p:cNvSpPr/>
          <p:nvPr/>
        </p:nvSpPr>
        <p:spPr>
          <a:xfrm>
            <a:off x="146304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Reduce noise at source</a:t>
            </a:r>
            <a:endParaRPr lang="en-US" sz="1300" dirty="0"/>
          </a:p>
        </p:txBody>
      </p:sp>
      <p:sp>
        <p:nvSpPr>
          <p:cNvPr id="10" name="Text 6"/>
          <p:cNvSpPr/>
          <p:nvPr/>
        </p:nvSpPr>
        <p:spPr>
          <a:xfrm>
            <a:off x="77724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Maintain or enclose old machinery; explore acoustic guarding as recommended under UK workplace noise regulations.</a:t>
            </a:r>
            <a:endParaRPr lang="en-US" sz="1050" dirty="0"/>
          </a:p>
        </p:txBody>
      </p:sp>
      <p:sp>
        <p:nvSpPr>
          <p:cNvPr id="11" name="Shape 7"/>
          <p:cNvSpPr/>
          <p:nvPr/>
        </p:nvSpPr>
        <p:spPr>
          <a:xfrm>
            <a:off x="6080760" y="1965960"/>
            <a:ext cx="5257800" cy="1920240"/>
          </a:xfrm>
          <a:prstGeom prst="roundRect">
            <a:avLst>
              <a:gd name="adj" fmla="val 4286"/>
            </a:avLst>
          </a:prstGeom>
          <a:solidFill>
            <a:srgbClr val="3D5A80">
              <a:alpha val="75000"/>
            </a:srgbClr>
          </a:solidFill>
          <a:ln/>
        </p:spPr>
        <p:txBody>
          <a:bodyPr/>
          <a:lstStyle/>
          <a:p>
            <a:endParaRPr lang="en-GB"/>
          </a:p>
        </p:txBody>
      </p:sp>
      <p:sp>
        <p:nvSpPr>
          <p:cNvPr id="12" name="Shape 8"/>
          <p:cNvSpPr/>
          <p:nvPr/>
        </p:nvSpPr>
        <p:spPr>
          <a:xfrm>
            <a:off x="630936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users.png"/>
          <p:cNvPicPr>
            <a:picLocks noChangeAspect="1"/>
          </p:cNvPicPr>
          <p:nvPr/>
        </p:nvPicPr>
        <p:blipFill>
          <a:blip r:embed="rId5"/>
          <a:stretch>
            <a:fillRect/>
          </a:stretch>
        </p:blipFill>
        <p:spPr>
          <a:xfrm>
            <a:off x="6430061" y="2342693"/>
            <a:ext cx="261518" cy="261518"/>
          </a:xfrm>
          <a:prstGeom prst="rect">
            <a:avLst/>
          </a:prstGeom>
        </p:spPr>
      </p:pic>
      <p:sp>
        <p:nvSpPr>
          <p:cNvPr id="14" name="Text 9"/>
          <p:cNvSpPr/>
          <p:nvPr/>
        </p:nvSpPr>
        <p:spPr>
          <a:xfrm>
            <a:off x="699516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Designate quiet briefing zones</a:t>
            </a:r>
            <a:endParaRPr lang="en-US" sz="1300" dirty="0"/>
          </a:p>
        </p:txBody>
      </p:sp>
      <p:sp>
        <p:nvSpPr>
          <p:cNvPr id="15" name="Text 10"/>
          <p:cNvSpPr/>
          <p:nvPr/>
        </p:nvSpPr>
        <p:spPr>
          <a:xfrm>
            <a:off x="630936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Move safety and hygiene briefings away from running machinery, into a quieter space on the floor.</a:t>
            </a:r>
            <a:endParaRPr lang="en-US" sz="1050" dirty="0"/>
          </a:p>
        </p:txBody>
      </p:sp>
      <p:sp>
        <p:nvSpPr>
          <p:cNvPr id="16" name="Shape 11"/>
          <p:cNvSpPr/>
          <p:nvPr/>
        </p:nvSpPr>
        <p:spPr>
          <a:xfrm>
            <a:off x="548640" y="4114800"/>
            <a:ext cx="5257800" cy="1920240"/>
          </a:xfrm>
          <a:prstGeom prst="roundRect">
            <a:avLst>
              <a:gd name="adj" fmla="val 4286"/>
            </a:avLst>
          </a:prstGeom>
          <a:solidFill>
            <a:srgbClr val="3D5A80">
              <a:alpha val="75000"/>
            </a:srgbClr>
          </a:solidFill>
          <a:ln/>
        </p:spPr>
        <p:txBody>
          <a:bodyPr/>
          <a:lstStyle/>
          <a:p>
            <a:endParaRPr lang="en-GB"/>
          </a:p>
        </p:txBody>
      </p:sp>
      <p:sp>
        <p:nvSpPr>
          <p:cNvPr id="17" name="Shape 12"/>
          <p:cNvSpPr/>
          <p:nvPr/>
        </p:nvSpPr>
        <p:spPr>
          <a:xfrm>
            <a:off x="77724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clipboard.png"/>
          <p:cNvPicPr>
            <a:picLocks noChangeAspect="1"/>
          </p:cNvPicPr>
          <p:nvPr/>
        </p:nvPicPr>
        <p:blipFill>
          <a:blip r:embed="rId6"/>
          <a:stretch>
            <a:fillRect/>
          </a:stretch>
        </p:blipFill>
        <p:spPr>
          <a:xfrm>
            <a:off x="897941" y="4491533"/>
            <a:ext cx="261518" cy="261518"/>
          </a:xfrm>
          <a:prstGeom prst="rect">
            <a:avLst/>
          </a:prstGeom>
        </p:spPr>
      </p:pic>
      <p:sp>
        <p:nvSpPr>
          <p:cNvPr id="19" name="Text 13"/>
          <p:cNvSpPr/>
          <p:nvPr/>
        </p:nvSpPr>
        <p:spPr>
          <a:xfrm>
            <a:off x="146304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Reinforce with visual aids</a:t>
            </a:r>
            <a:endParaRPr lang="en-US" sz="1300" dirty="0"/>
          </a:p>
        </p:txBody>
      </p:sp>
      <p:sp>
        <p:nvSpPr>
          <p:cNvPr id="20" name="Text 14"/>
          <p:cNvSpPr/>
          <p:nvPr/>
        </p:nvSpPr>
        <p:spPr>
          <a:xfrm>
            <a:off x="77724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Pair spoken instruction with demonstration and pictorial signage, so the message is not carried by sound alone.</a:t>
            </a:r>
            <a:endParaRPr lang="en-US" sz="1050" dirty="0"/>
          </a:p>
        </p:txBody>
      </p:sp>
      <p:sp>
        <p:nvSpPr>
          <p:cNvPr id="21" name="Shape 15"/>
          <p:cNvSpPr/>
          <p:nvPr/>
        </p:nvSpPr>
        <p:spPr>
          <a:xfrm>
            <a:off x="6080760" y="4114800"/>
            <a:ext cx="5257800" cy="1920240"/>
          </a:xfrm>
          <a:prstGeom prst="roundRect">
            <a:avLst>
              <a:gd name="adj" fmla="val 4286"/>
            </a:avLst>
          </a:prstGeom>
          <a:solidFill>
            <a:srgbClr val="3D5A80">
              <a:alpha val="75000"/>
            </a:srgbClr>
          </a:solidFill>
          <a:ln/>
        </p:spPr>
        <p:txBody>
          <a:bodyPr/>
          <a:lstStyle/>
          <a:p>
            <a:endParaRPr lang="en-GB"/>
          </a:p>
        </p:txBody>
      </p:sp>
      <p:sp>
        <p:nvSpPr>
          <p:cNvPr id="22" name="Shape 16"/>
          <p:cNvSpPr/>
          <p:nvPr/>
        </p:nvSpPr>
        <p:spPr>
          <a:xfrm>
            <a:off x="630936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hands.png"/>
          <p:cNvPicPr>
            <a:picLocks noChangeAspect="1"/>
          </p:cNvPicPr>
          <p:nvPr/>
        </p:nvPicPr>
        <p:blipFill>
          <a:blip r:embed="rId7"/>
          <a:stretch>
            <a:fillRect/>
          </a:stretch>
        </p:blipFill>
        <p:spPr>
          <a:xfrm>
            <a:off x="6430061" y="4491533"/>
            <a:ext cx="261518" cy="261518"/>
          </a:xfrm>
          <a:prstGeom prst="rect">
            <a:avLst/>
          </a:prstGeom>
        </p:spPr>
      </p:pic>
      <p:sp>
        <p:nvSpPr>
          <p:cNvPr id="24" name="Text 17"/>
          <p:cNvSpPr/>
          <p:nvPr/>
        </p:nvSpPr>
        <p:spPr>
          <a:xfrm>
            <a:off x="699516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Use feedback to confirm receipt</a:t>
            </a:r>
            <a:endParaRPr lang="en-US" sz="1300" dirty="0"/>
          </a:p>
        </p:txBody>
      </p:sp>
      <p:sp>
        <p:nvSpPr>
          <p:cNvPr id="25" name="Text 18"/>
          <p:cNvSpPr/>
          <p:nvPr/>
        </p:nvSpPr>
        <p:spPr>
          <a:xfrm>
            <a:off x="630936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Ask staff to confirm they heard and understood instructions — feedback closes the gap noise creates (Robbins and Coulter, 2017).</a:t>
            </a:r>
            <a:endParaRPr lang="en-US" sz="1050" dirty="0"/>
          </a:p>
        </p:txBody>
      </p:sp>
      <p:sp>
        <p:nvSpPr>
          <p:cNvPr id="27"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10</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BARRIER 2 OF 6  ·  Ionut</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Language, Communication &amp; Body Language</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language.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Definition</a:t>
            </a:r>
            <a:endParaRPr lang="en-US" sz="1500" dirty="0"/>
          </a:p>
        </p:txBody>
      </p:sp>
      <p:sp>
        <p:nvSpPr>
          <p:cNvPr id="7" name="Text 4"/>
          <p:cNvSpPr/>
          <p:nvPr/>
        </p:nvSpPr>
        <p:spPr>
          <a:xfrm>
            <a:off x="548640" y="2148840"/>
            <a:ext cx="6309360" cy="173736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This barrier arises when sender and receiver do not share a common vocabulary, or when non-verbal cues — gestures, tone, expression — are misread or ignored (DeVito, 2012).</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Meaning is lost twice over: at the level of words, and at the level of the unspoken signals that normally support them.</a:t>
            </a:r>
            <a:endParaRPr lang="en-US" sz="1400" dirty="0"/>
          </a:p>
        </p:txBody>
      </p:sp>
      <p:sp>
        <p:nvSpPr>
          <p:cNvPr id="8" name="Text 5"/>
          <p:cNvSpPr/>
          <p:nvPr/>
        </p:nvSpPr>
        <p:spPr>
          <a:xfrm>
            <a:off x="548640" y="397764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Case Evidence</a:t>
            </a:r>
            <a:endParaRPr lang="en-US" sz="1500" dirty="0"/>
          </a:p>
        </p:txBody>
      </p:sp>
      <p:sp>
        <p:nvSpPr>
          <p:cNvPr id="9" name="Text 6"/>
          <p:cNvSpPr/>
          <p:nvPr/>
        </p:nvSpPr>
        <p:spPr>
          <a:xfrm>
            <a:off x="548640" y="4343400"/>
            <a:ext cx="6309360" cy="1737360"/>
          </a:xfrm>
          <a:prstGeom prst="rect">
            <a:avLst/>
          </a:prstGeom>
          <a:noFill/>
          <a:ln/>
        </p:spPr>
        <p:txBody>
          <a:bodyPr wrap="square" lIns="0" tIns="0" rIns="0" bIns="0" rtlCol="0" anchor="t"/>
          <a:lstStyle/>
          <a:p>
            <a:pPr marL="228600" indent="-228600">
              <a:lnSpc>
                <a:spcPct val="115000"/>
              </a:lnSpc>
              <a:spcAft>
                <a:spcPts val="1000"/>
              </a:spcAft>
              <a:buSzPct val="100000"/>
              <a:buChar char="•"/>
            </a:pPr>
            <a:r>
              <a:rPr lang="en-US" sz="1350" dirty="0">
                <a:solidFill>
                  <a:srgbClr val="202B3C"/>
                </a:solidFill>
                <a:latin typeface="Calibri" pitchFamily="34" charset="0"/>
                <a:ea typeface="Calibri" pitchFamily="34" charset="-122"/>
                <a:cs typeface="Calibri" pitchFamily="34" charset="-120"/>
              </a:rPr>
              <a:t>Most staff “speak their own language with a few English words thrown in.”</a:t>
            </a:r>
            <a:endParaRPr lang="en-US" sz="1350" dirty="0"/>
          </a:p>
          <a:p>
            <a:pPr marL="228600" indent="-228600">
              <a:lnSpc>
                <a:spcPct val="115000"/>
              </a:lnSpc>
              <a:spcAft>
                <a:spcPts val="1000"/>
              </a:spcAft>
              <a:buSzPct val="100000"/>
              <a:buChar char="•"/>
            </a:pPr>
            <a:r>
              <a:rPr lang="en-US" sz="1350" dirty="0">
                <a:solidFill>
                  <a:srgbClr val="202B3C"/>
                </a:solidFill>
                <a:latin typeface="Calibri" pitchFamily="34" charset="0"/>
                <a:ea typeface="Calibri" pitchFamily="34" charset="-122"/>
                <a:cs typeface="Calibri" pitchFamily="34" charset="-120"/>
              </a:rPr>
              <a:t>Gary's sole response is written English signage on the walls.</a:t>
            </a:r>
            <a:endParaRPr lang="en-US" sz="1350" dirty="0"/>
          </a:p>
          <a:p>
            <a:pPr marL="228600" indent="-228600">
              <a:lnSpc>
                <a:spcPct val="115000"/>
              </a:lnSpc>
              <a:spcAft>
                <a:spcPts val="1000"/>
              </a:spcAft>
              <a:buSzPct val="100000"/>
              <a:buChar char="•"/>
            </a:pPr>
            <a:r>
              <a:rPr lang="en-US" sz="1350" dirty="0">
                <a:solidFill>
                  <a:srgbClr val="202B3C"/>
                </a:solidFill>
                <a:latin typeface="Calibri" pitchFamily="34" charset="0"/>
                <a:ea typeface="Calibri" pitchFamily="34" charset="-122"/>
                <a:cs typeface="Calibri" pitchFamily="34" charset="-120"/>
              </a:rPr>
              <a:t>Despite the signs, workers “seem to do something else” than instructed.</a:t>
            </a:r>
            <a:endParaRPr lang="en-US" sz="1350" dirty="0"/>
          </a:p>
        </p:txBody>
      </p:sp>
      <p:sp>
        <p:nvSpPr>
          <p:cNvPr id="10" name="Shape 7"/>
          <p:cNvSpPr/>
          <p:nvPr/>
        </p:nvSpPr>
        <p:spPr>
          <a:xfrm>
            <a:off x="7178040" y="1783080"/>
            <a:ext cx="4434840" cy="4160520"/>
          </a:xfrm>
          <a:prstGeom prst="roundRect">
            <a:avLst>
              <a:gd name="adj" fmla="val 2198"/>
            </a:avLst>
          </a:prstGeom>
          <a:solidFill>
            <a:srgbClr val="1B2A4A"/>
          </a:solidFill>
          <a:ln/>
        </p:spPr>
        <p:txBody>
          <a:bodyPr/>
          <a:lstStyle/>
          <a:p>
            <a:endParaRPr lang="en-GB"/>
          </a:p>
        </p:txBody>
      </p:sp>
      <p:sp>
        <p:nvSpPr>
          <p:cNvPr id="11" name="Text 8"/>
          <p:cNvSpPr/>
          <p:nvPr/>
        </p:nvSpPr>
        <p:spPr>
          <a:xfrm>
            <a:off x="7406640" y="1874520"/>
            <a:ext cx="914400" cy="914400"/>
          </a:xfrm>
          <a:prstGeom prst="rect">
            <a:avLst/>
          </a:prstGeom>
          <a:noFill/>
          <a:ln/>
        </p:spPr>
        <p:txBody>
          <a:bodyPr wrap="square" lIns="0" tIns="0" rIns="0" bIns="0" rtlCol="0" anchor="ctr"/>
          <a:lstStyle/>
          <a:p>
            <a:pPr marL="0" indent="0">
              <a:buNone/>
            </a:pPr>
            <a:r>
              <a:rPr lang="en-US" sz="6000" b="1" dirty="0">
                <a:solidFill>
                  <a:srgbClr val="E8734A"/>
                </a:solidFill>
                <a:latin typeface="Cambria" pitchFamily="34" charset="0"/>
                <a:ea typeface="Cambria" pitchFamily="34" charset="-122"/>
                <a:cs typeface="Cambria" pitchFamily="34" charset="-120"/>
              </a:rPr>
              <a:t>“</a:t>
            </a:r>
            <a:endParaRPr lang="en-US" sz="6000" dirty="0"/>
          </a:p>
        </p:txBody>
      </p:sp>
      <p:sp>
        <p:nvSpPr>
          <p:cNvPr id="12" name="Text 9"/>
          <p:cNvSpPr/>
          <p:nvPr/>
        </p:nvSpPr>
        <p:spPr>
          <a:xfrm>
            <a:off x="7635240" y="2468880"/>
            <a:ext cx="3703320" cy="1371600"/>
          </a:xfrm>
          <a:prstGeom prst="rect">
            <a:avLst/>
          </a:prstGeom>
          <a:noFill/>
          <a:ln/>
        </p:spPr>
        <p:txBody>
          <a:bodyPr wrap="square" lIns="0" tIns="0" rIns="0" bIns="0" rtlCol="0" anchor="ctr"/>
          <a:lstStyle/>
          <a:p>
            <a:pPr marL="0" indent="0">
              <a:lnSpc>
                <a:spcPct val="125000"/>
              </a:lnSpc>
              <a:buNone/>
            </a:pPr>
            <a:r>
              <a:rPr lang="en-US" sz="1700" i="1" dirty="0">
                <a:solidFill>
                  <a:srgbClr val="FFFFFF"/>
                </a:solidFill>
                <a:latin typeface="Cambria" pitchFamily="34" charset="0"/>
                <a:ea typeface="Cambria" pitchFamily="34" charset="-122"/>
                <a:cs typeface="Cambria" pitchFamily="34" charset="-120"/>
              </a:rPr>
              <a:t>So, since they couldn't understand me, I plastered the walls with signs.</a:t>
            </a:r>
            <a:endParaRPr lang="en-US" sz="1700" dirty="0"/>
          </a:p>
        </p:txBody>
      </p:sp>
      <p:sp>
        <p:nvSpPr>
          <p:cNvPr id="13" name="Text 10"/>
          <p:cNvSpPr/>
          <p:nvPr/>
        </p:nvSpPr>
        <p:spPr>
          <a:xfrm>
            <a:off x="7635240" y="3886200"/>
            <a:ext cx="3703320" cy="365760"/>
          </a:xfrm>
          <a:prstGeom prst="rect">
            <a:avLst/>
          </a:prstGeom>
          <a:noFill/>
          <a:ln/>
        </p:spPr>
        <p:txBody>
          <a:bodyPr wrap="square" lIns="0" tIns="0" rIns="0" bIns="0" rtlCol="0" anchor="ctr"/>
          <a:lstStyle/>
          <a:p>
            <a:pPr marL="0" indent="0">
              <a:buNone/>
            </a:pPr>
            <a:r>
              <a:rPr lang="en-US" sz="1050" dirty="0">
                <a:solidFill>
                  <a:srgbClr val="9FB0CB"/>
                </a:solidFill>
                <a:latin typeface="Calibri" pitchFamily="34" charset="0"/>
                <a:ea typeface="Calibri" pitchFamily="34" charset="-122"/>
                <a:cs typeface="Calibri" pitchFamily="34" charset="-120"/>
              </a:rPr>
              <a:t>— Gary, Floor Manager</a:t>
            </a:r>
            <a:endParaRPr lang="en-US" sz="1050" dirty="0"/>
          </a:p>
        </p:txBody>
      </p:sp>
      <p:sp>
        <p:nvSpPr>
          <p:cNvPr id="14" name="Shape 11"/>
          <p:cNvSpPr/>
          <p:nvPr/>
        </p:nvSpPr>
        <p:spPr>
          <a:xfrm>
            <a:off x="7635240" y="4434840"/>
            <a:ext cx="3383280" cy="0"/>
          </a:xfrm>
          <a:prstGeom prst="line">
            <a:avLst/>
          </a:prstGeom>
          <a:noFill/>
          <a:ln w="12700">
            <a:solidFill>
              <a:srgbClr val="3D5A80"/>
            </a:solidFill>
            <a:prstDash val="solid"/>
          </a:ln>
        </p:spPr>
        <p:txBody>
          <a:bodyPr/>
          <a:lstStyle/>
          <a:p>
            <a:endParaRPr lang="en-GB"/>
          </a:p>
        </p:txBody>
      </p:sp>
      <p:sp>
        <p:nvSpPr>
          <p:cNvPr id="15" name="Text 12"/>
          <p:cNvSpPr/>
          <p:nvPr/>
        </p:nvSpPr>
        <p:spPr>
          <a:xfrm>
            <a:off x="7635240" y="4617720"/>
            <a:ext cx="3703320" cy="1188720"/>
          </a:xfrm>
          <a:prstGeom prst="rect">
            <a:avLst/>
          </a:prstGeom>
          <a:noFill/>
          <a:ln/>
        </p:spPr>
        <p:txBody>
          <a:bodyPr wrap="square" lIns="0" tIns="0" rIns="0" bIns="0" rtlCol="0" anchor="ctr"/>
          <a:lstStyle/>
          <a:p>
            <a:pPr marL="0" indent="0">
              <a:lnSpc>
                <a:spcPct val="120000"/>
              </a:lnSpc>
              <a:buNone/>
            </a:pPr>
            <a:r>
              <a:rPr lang="en-US" sz="1150" dirty="0">
                <a:solidFill>
                  <a:srgbClr val="E7ECF5"/>
                </a:solidFill>
                <a:latin typeface="Calibri" pitchFamily="34" charset="0"/>
                <a:ea typeface="Calibri" pitchFamily="34" charset="-122"/>
                <a:cs typeface="Calibri" pitchFamily="34" charset="-120"/>
              </a:rPr>
              <a:t>Written English signage assumes a shared code that much of the workforce does not have.</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11</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THEORETICAL LENS  ·  Ionut</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Berlo's SMCR Model (1960)</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diagram.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11064240" cy="1554480"/>
          </a:xfrm>
          <a:prstGeom prst="rect">
            <a:avLst/>
          </a:prstGeom>
          <a:noFill/>
          <a:ln/>
        </p:spPr>
        <p:txBody>
          <a:bodyPr wrap="square" lIns="0" tIns="0" rIns="0" bIns="0" rtlCol="0" anchor="t"/>
          <a:lstStyle/>
          <a:p>
            <a:pPr marL="228600" indent="-228600">
              <a:lnSpc>
                <a:spcPct val="115000"/>
              </a:lnSpc>
              <a:spcAft>
                <a:spcPts val="800"/>
              </a:spcAft>
              <a:buSzPct val="100000"/>
              <a:buChar char="•"/>
            </a:pPr>
            <a:r>
              <a:rPr lang="en-US" sz="1400" dirty="0">
                <a:solidFill>
                  <a:srgbClr val="202B3C"/>
                </a:solidFill>
                <a:latin typeface="Calibri" pitchFamily="34" charset="0"/>
                <a:ea typeface="Calibri" pitchFamily="34" charset="-122"/>
                <a:cs typeface="Calibri" pitchFamily="34" charset="-120"/>
              </a:rPr>
              <a:t>David Berlo developed the Sender–Message–Channel–Receiver (SMCR) model, extending Shannon and Weaver's (1949) work (Berlo, 1960).</a:t>
            </a:r>
            <a:endParaRPr lang="en-US" sz="1400" dirty="0"/>
          </a:p>
          <a:p>
            <a:pPr marL="228600" indent="-228600">
              <a:lnSpc>
                <a:spcPct val="115000"/>
              </a:lnSpc>
              <a:spcAft>
                <a:spcPts val="800"/>
              </a:spcAft>
              <a:buSzPct val="100000"/>
              <a:buChar char="•"/>
            </a:pPr>
            <a:r>
              <a:rPr lang="en-US" sz="1400" dirty="0">
                <a:solidFill>
                  <a:srgbClr val="202B3C"/>
                </a:solidFill>
                <a:latin typeface="Calibri" pitchFamily="34" charset="0"/>
                <a:ea typeface="Calibri" pitchFamily="34" charset="-122"/>
                <a:cs typeface="Calibri" pitchFamily="34" charset="-120"/>
              </a:rPr>
              <a:t>Each of the four components is shaped by underlying factors: communication skills, attitudes, knowledge, social systems and culture (Berlo, 1960).</a:t>
            </a:r>
            <a:endParaRPr lang="en-US" sz="1400" dirty="0"/>
          </a:p>
          <a:p>
            <a:pPr marL="228600" indent="-228600">
              <a:lnSpc>
                <a:spcPct val="115000"/>
              </a:lnSpc>
              <a:spcAft>
                <a:spcPts val="800"/>
              </a:spcAft>
              <a:buSzPct val="100000"/>
              <a:buChar char="•"/>
            </a:pPr>
            <a:r>
              <a:rPr lang="en-US" sz="1400" dirty="0">
                <a:solidFill>
                  <a:srgbClr val="202B3C"/>
                </a:solidFill>
                <a:latin typeface="Calibri" pitchFamily="34" charset="0"/>
                <a:ea typeface="Calibri" pitchFamily="34" charset="-122"/>
                <a:cs typeface="Calibri" pitchFamily="34" charset="-120"/>
              </a:rPr>
              <a:t>Crucially, the Message component includes “elements” — the non-verbal signals such as gestures and signs that travel alongside the words (Berlo, 1960; DeVito, 2012).</a:t>
            </a:r>
            <a:endParaRPr lang="en-US" sz="1400" dirty="0"/>
          </a:p>
        </p:txBody>
      </p:sp>
      <p:sp>
        <p:nvSpPr>
          <p:cNvPr id="7" name="Shape 4"/>
          <p:cNvSpPr/>
          <p:nvPr/>
        </p:nvSpPr>
        <p:spPr>
          <a:xfrm>
            <a:off x="548640" y="35204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8" name="Text 5"/>
          <p:cNvSpPr/>
          <p:nvPr/>
        </p:nvSpPr>
        <p:spPr>
          <a:xfrm>
            <a:off x="621792" y="36118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Sender</a:t>
            </a:r>
            <a:endParaRPr lang="en-US" sz="1200" dirty="0"/>
          </a:p>
        </p:txBody>
      </p:sp>
      <p:sp>
        <p:nvSpPr>
          <p:cNvPr id="9" name="Text 6"/>
          <p:cNvSpPr/>
          <p:nvPr/>
        </p:nvSpPr>
        <p:spPr>
          <a:xfrm>
            <a:off x="621792" y="42364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skills · attitude · knowledge · culture</a:t>
            </a:r>
            <a:endParaRPr lang="en-US" sz="900" dirty="0"/>
          </a:p>
        </p:txBody>
      </p:sp>
      <p:sp>
        <p:nvSpPr>
          <p:cNvPr id="10" name="Text 7"/>
          <p:cNvSpPr/>
          <p:nvPr/>
        </p:nvSpPr>
        <p:spPr>
          <a:xfrm>
            <a:off x="3026664" y="3520440"/>
            <a:ext cx="384048" cy="123444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1" name="Shape 8"/>
          <p:cNvSpPr/>
          <p:nvPr/>
        </p:nvSpPr>
        <p:spPr>
          <a:xfrm>
            <a:off x="3410712" y="35204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2" name="Text 9"/>
          <p:cNvSpPr/>
          <p:nvPr/>
        </p:nvSpPr>
        <p:spPr>
          <a:xfrm>
            <a:off x="3483864" y="36118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Message</a:t>
            </a:r>
            <a:endParaRPr lang="en-US" sz="1200" dirty="0"/>
          </a:p>
        </p:txBody>
      </p:sp>
      <p:sp>
        <p:nvSpPr>
          <p:cNvPr id="13" name="Text 10"/>
          <p:cNvSpPr/>
          <p:nvPr/>
        </p:nvSpPr>
        <p:spPr>
          <a:xfrm>
            <a:off x="3483864" y="42364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content · elements · code · structure</a:t>
            </a:r>
            <a:endParaRPr lang="en-US" sz="900" dirty="0"/>
          </a:p>
        </p:txBody>
      </p:sp>
      <p:sp>
        <p:nvSpPr>
          <p:cNvPr id="14" name="Text 11"/>
          <p:cNvSpPr/>
          <p:nvPr/>
        </p:nvSpPr>
        <p:spPr>
          <a:xfrm>
            <a:off x="5888736" y="3520440"/>
            <a:ext cx="384048" cy="123444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5" name="Shape 12"/>
          <p:cNvSpPr/>
          <p:nvPr/>
        </p:nvSpPr>
        <p:spPr>
          <a:xfrm>
            <a:off x="6272784" y="35204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6" name="Text 13"/>
          <p:cNvSpPr/>
          <p:nvPr/>
        </p:nvSpPr>
        <p:spPr>
          <a:xfrm>
            <a:off x="6345936" y="36118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Channel</a:t>
            </a:r>
            <a:endParaRPr lang="en-US" sz="1200" dirty="0"/>
          </a:p>
        </p:txBody>
      </p:sp>
      <p:sp>
        <p:nvSpPr>
          <p:cNvPr id="17" name="Text 14"/>
          <p:cNvSpPr/>
          <p:nvPr/>
        </p:nvSpPr>
        <p:spPr>
          <a:xfrm>
            <a:off x="6345936" y="42364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seeing · hearing · touching</a:t>
            </a:r>
            <a:endParaRPr lang="en-US" sz="900" dirty="0"/>
          </a:p>
        </p:txBody>
      </p:sp>
      <p:sp>
        <p:nvSpPr>
          <p:cNvPr id="18" name="Text 15"/>
          <p:cNvSpPr/>
          <p:nvPr/>
        </p:nvSpPr>
        <p:spPr>
          <a:xfrm>
            <a:off x="8750808" y="3520440"/>
            <a:ext cx="384048" cy="123444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9" name="Shape 16"/>
          <p:cNvSpPr/>
          <p:nvPr/>
        </p:nvSpPr>
        <p:spPr>
          <a:xfrm>
            <a:off x="9134856" y="35204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20" name="Text 17"/>
          <p:cNvSpPr/>
          <p:nvPr/>
        </p:nvSpPr>
        <p:spPr>
          <a:xfrm>
            <a:off x="9208008" y="36118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Receiver</a:t>
            </a:r>
            <a:endParaRPr lang="en-US" sz="1200" dirty="0"/>
          </a:p>
        </p:txBody>
      </p:sp>
      <p:sp>
        <p:nvSpPr>
          <p:cNvPr id="21" name="Text 18"/>
          <p:cNvSpPr/>
          <p:nvPr/>
        </p:nvSpPr>
        <p:spPr>
          <a:xfrm>
            <a:off x="9208008" y="42364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skills · attitude · knowledge · culture</a:t>
            </a:r>
            <a:endParaRPr lang="en-US" sz="900" dirty="0"/>
          </a:p>
        </p:txBody>
      </p:sp>
      <p:sp>
        <p:nvSpPr>
          <p:cNvPr id="22" name="Shape 19"/>
          <p:cNvSpPr/>
          <p:nvPr/>
        </p:nvSpPr>
        <p:spPr>
          <a:xfrm>
            <a:off x="548640" y="5029200"/>
            <a:ext cx="11064240" cy="960120"/>
          </a:xfrm>
          <a:prstGeom prst="roundRect">
            <a:avLst>
              <a:gd name="adj" fmla="val 7619"/>
            </a:avLst>
          </a:prstGeom>
          <a:solidFill>
            <a:srgbClr val="FCEAE1"/>
          </a:solidFill>
          <a:ln/>
        </p:spPr>
        <p:txBody>
          <a:bodyPr/>
          <a:lstStyle/>
          <a:p>
            <a:endParaRPr lang="en-GB"/>
          </a:p>
        </p:txBody>
      </p:sp>
      <p:sp>
        <p:nvSpPr>
          <p:cNvPr id="23" name="Shape 20"/>
          <p:cNvSpPr/>
          <p:nvPr/>
        </p:nvSpPr>
        <p:spPr>
          <a:xfrm>
            <a:off x="777240" y="51937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4" name="Image 1" descr="/home/claude/deck/icons/warning.png"/>
          <p:cNvPicPr>
            <a:picLocks noChangeAspect="1"/>
          </p:cNvPicPr>
          <p:nvPr/>
        </p:nvPicPr>
        <p:blipFill>
          <a:blip r:embed="rId4"/>
          <a:stretch>
            <a:fillRect/>
          </a:stretch>
        </p:blipFill>
        <p:spPr>
          <a:xfrm>
            <a:off x="897941" y="5314493"/>
            <a:ext cx="261518" cy="261518"/>
          </a:xfrm>
          <a:prstGeom prst="rect">
            <a:avLst/>
          </a:prstGeom>
        </p:spPr>
      </p:pic>
      <p:sp>
        <p:nvSpPr>
          <p:cNvPr id="25" name="Text 21"/>
          <p:cNvSpPr/>
          <p:nvPr/>
        </p:nvSpPr>
        <p:spPr>
          <a:xfrm>
            <a:off x="1463040" y="5074920"/>
            <a:ext cx="9966960" cy="868680"/>
          </a:xfrm>
          <a:prstGeom prst="rect">
            <a:avLst/>
          </a:prstGeom>
          <a:noFill/>
          <a:ln/>
        </p:spPr>
        <p:txBody>
          <a:bodyPr wrap="square" lIns="0" tIns="0" rIns="0" bIns="0" rtlCol="0" anchor="ctr"/>
          <a:lstStyle/>
          <a:p>
            <a:pPr marL="0" indent="0">
              <a:lnSpc>
                <a:spcPct val="120000"/>
              </a:lnSpc>
              <a:buNone/>
            </a:pPr>
            <a:r>
              <a:rPr lang="en-US" sz="1200" dirty="0">
                <a:solidFill>
                  <a:srgbClr val="202B3C"/>
                </a:solidFill>
                <a:latin typeface="Calibri" pitchFamily="34" charset="0"/>
                <a:ea typeface="Calibri" pitchFamily="34" charset="-122"/>
                <a:cs typeface="Calibri" pitchFamily="34" charset="-120"/>
              </a:rPr>
              <a:t>If sender and receiver do not share the same code (language) or recognise the same elements (gestures, signs), the message cannot be reliably reconstructed by the receiver (Berlo, 1960).</a:t>
            </a:r>
            <a:endParaRPr lang="en-US" sz="1200" dirty="0"/>
          </a:p>
        </p:txBody>
      </p:sp>
      <p:sp>
        <p:nvSpPr>
          <p:cNvPr id="27" name="Text 23"/>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12</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APPLICATION  ·  Ionut</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Applying Berlo's Model to Flight Foods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food.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828800"/>
            <a:ext cx="11064240" cy="740664"/>
          </a:xfrm>
          <a:prstGeom prst="roundRect">
            <a:avLst>
              <a:gd name="adj" fmla="val 7407"/>
            </a:avLst>
          </a:prstGeom>
          <a:solidFill>
            <a:srgbClr val="F4F6F9"/>
          </a:solidFill>
          <a:ln/>
        </p:spPr>
        <p:txBody>
          <a:bodyPr/>
          <a:lstStyle/>
          <a:p>
            <a:endParaRPr lang="en-GB"/>
          </a:p>
        </p:txBody>
      </p:sp>
      <p:sp>
        <p:nvSpPr>
          <p:cNvPr id="7" name="Text 4"/>
          <p:cNvSpPr/>
          <p:nvPr/>
        </p:nvSpPr>
        <p:spPr>
          <a:xfrm>
            <a:off x="777240" y="1828800"/>
            <a:ext cx="3291840" cy="740664"/>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Sender (Gary)</a:t>
            </a:r>
            <a:endParaRPr lang="en-US" sz="1300" dirty="0"/>
          </a:p>
        </p:txBody>
      </p:sp>
      <p:sp>
        <p:nvSpPr>
          <p:cNvPr id="8" name="Text 5"/>
          <p:cNvSpPr/>
          <p:nvPr/>
        </p:nvSpPr>
        <p:spPr>
          <a:xfrm>
            <a:off x="4206240" y="1828800"/>
            <a:ext cx="7132320" cy="740664"/>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Communicates in English only; knowledge of hygiene rules not matched by multilingual skill</a:t>
            </a:r>
            <a:endParaRPr lang="en-US" sz="1250" dirty="0"/>
          </a:p>
        </p:txBody>
      </p:sp>
      <p:sp>
        <p:nvSpPr>
          <p:cNvPr id="9" name="Shape 6"/>
          <p:cNvSpPr/>
          <p:nvPr/>
        </p:nvSpPr>
        <p:spPr>
          <a:xfrm>
            <a:off x="548640" y="2697480"/>
            <a:ext cx="11064240" cy="740664"/>
          </a:xfrm>
          <a:prstGeom prst="roundRect">
            <a:avLst>
              <a:gd name="adj" fmla="val 7407"/>
            </a:avLst>
          </a:prstGeom>
          <a:solidFill>
            <a:srgbClr val="F4F6F9"/>
          </a:solidFill>
          <a:ln/>
        </p:spPr>
        <p:txBody>
          <a:bodyPr/>
          <a:lstStyle/>
          <a:p>
            <a:endParaRPr lang="en-GB"/>
          </a:p>
        </p:txBody>
      </p:sp>
      <p:sp>
        <p:nvSpPr>
          <p:cNvPr id="10" name="Text 7"/>
          <p:cNvSpPr/>
          <p:nvPr/>
        </p:nvSpPr>
        <p:spPr>
          <a:xfrm>
            <a:off x="777240" y="2697480"/>
            <a:ext cx="3291840" cy="740664"/>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Message / Elements</a:t>
            </a:r>
            <a:endParaRPr lang="en-US" sz="1300" dirty="0"/>
          </a:p>
        </p:txBody>
      </p:sp>
      <p:sp>
        <p:nvSpPr>
          <p:cNvPr id="11" name="Text 8"/>
          <p:cNvSpPr/>
          <p:nvPr/>
        </p:nvSpPr>
        <p:spPr>
          <a:xfrm>
            <a:off x="4206240" y="2697480"/>
            <a:ext cx="7132320" cy="740664"/>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Written signs carry the content, but gestures and demonstration — the non-verbal “elements” — are largely absent</a:t>
            </a:r>
            <a:endParaRPr lang="en-US" sz="1250" dirty="0"/>
          </a:p>
        </p:txBody>
      </p:sp>
      <p:sp>
        <p:nvSpPr>
          <p:cNvPr id="12" name="Shape 9"/>
          <p:cNvSpPr/>
          <p:nvPr/>
        </p:nvSpPr>
        <p:spPr>
          <a:xfrm>
            <a:off x="548640" y="3566160"/>
            <a:ext cx="11064240" cy="740664"/>
          </a:xfrm>
          <a:prstGeom prst="roundRect">
            <a:avLst>
              <a:gd name="adj" fmla="val 7407"/>
            </a:avLst>
          </a:prstGeom>
          <a:solidFill>
            <a:srgbClr val="F4F6F9"/>
          </a:solidFill>
          <a:ln/>
        </p:spPr>
        <p:txBody>
          <a:bodyPr/>
          <a:lstStyle/>
          <a:p>
            <a:endParaRPr lang="en-GB"/>
          </a:p>
        </p:txBody>
      </p:sp>
      <p:sp>
        <p:nvSpPr>
          <p:cNvPr id="13" name="Text 10"/>
          <p:cNvSpPr/>
          <p:nvPr/>
        </p:nvSpPr>
        <p:spPr>
          <a:xfrm>
            <a:off x="777240" y="3566160"/>
            <a:ext cx="3291840" cy="740664"/>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Code</a:t>
            </a:r>
            <a:endParaRPr lang="en-US" sz="1300" dirty="0"/>
          </a:p>
        </p:txBody>
      </p:sp>
      <p:sp>
        <p:nvSpPr>
          <p:cNvPr id="14" name="Text 11"/>
          <p:cNvSpPr/>
          <p:nvPr/>
        </p:nvSpPr>
        <p:spPr>
          <a:xfrm>
            <a:off x="4206240" y="3566160"/>
            <a:ext cx="7132320" cy="740664"/>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English text — a code many receivers cannot fully decode</a:t>
            </a:r>
            <a:endParaRPr lang="en-US" sz="1250" dirty="0"/>
          </a:p>
        </p:txBody>
      </p:sp>
      <p:sp>
        <p:nvSpPr>
          <p:cNvPr id="15" name="Shape 12"/>
          <p:cNvSpPr/>
          <p:nvPr/>
        </p:nvSpPr>
        <p:spPr>
          <a:xfrm>
            <a:off x="548640" y="4434840"/>
            <a:ext cx="11064240" cy="740664"/>
          </a:xfrm>
          <a:prstGeom prst="roundRect">
            <a:avLst>
              <a:gd name="adj" fmla="val 7407"/>
            </a:avLst>
          </a:prstGeom>
          <a:solidFill>
            <a:srgbClr val="F4F6F9"/>
          </a:solidFill>
          <a:ln/>
        </p:spPr>
        <p:txBody>
          <a:bodyPr/>
          <a:lstStyle/>
          <a:p>
            <a:endParaRPr lang="en-GB"/>
          </a:p>
        </p:txBody>
      </p:sp>
      <p:sp>
        <p:nvSpPr>
          <p:cNvPr id="16" name="Text 13"/>
          <p:cNvSpPr/>
          <p:nvPr/>
        </p:nvSpPr>
        <p:spPr>
          <a:xfrm>
            <a:off x="777240" y="4434840"/>
            <a:ext cx="3291840" cy="740664"/>
          </a:xfrm>
          <a:prstGeom prst="rect">
            <a:avLst/>
          </a:prstGeom>
          <a:noFill/>
          <a:ln/>
        </p:spPr>
        <p:txBody>
          <a:bodyPr wrap="square" lIns="0" tIns="0" rIns="0" bIns="0" rtlCol="0" anchor="ctr"/>
          <a:lstStyle/>
          <a:p>
            <a:pPr marL="0" indent="0">
              <a:buNone/>
            </a:pPr>
            <a:r>
              <a:rPr lang="en-US" sz="1300" b="1" dirty="0">
                <a:solidFill>
                  <a:srgbClr val="1B2A4A"/>
                </a:solidFill>
                <a:latin typeface="Cambria" pitchFamily="34" charset="0"/>
                <a:ea typeface="Cambria" pitchFamily="34" charset="-122"/>
                <a:cs typeface="Cambria" pitchFamily="34" charset="-120"/>
              </a:rPr>
              <a:t>Receiver</a:t>
            </a:r>
            <a:endParaRPr lang="en-US" sz="1300" dirty="0"/>
          </a:p>
        </p:txBody>
      </p:sp>
      <p:sp>
        <p:nvSpPr>
          <p:cNvPr id="17" name="Text 14"/>
          <p:cNvSpPr/>
          <p:nvPr/>
        </p:nvSpPr>
        <p:spPr>
          <a:xfrm>
            <a:off x="4206240" y="4434840"/>
            <a:ext cx="7132320" cy="740664"/>
          </a:xfrm>
          <a:prstGeom prst="rect">
            <a:avLst/>
          </a:prstGeom>
          <a:noFill/>
          <a:ln/>
        </p:spPr>
        <p:txBody>
          <a:bodyPr wrap="square" lIns="0" tIns="0" rIns="0" bIns="0" rtlCol="0" anchor="ctr"/>
          <a:lstStyle/>
          <a:p>
            <a:pPr marL="0" indent="0">
              <a:lnSpc>
                <a:spcPct val="110000"/>
              </a:lnSpc>
              <a:buNone/>
            </a:pPr>
            <a:r>
              <a:rPr lang="en-US" sz="1250" dirty="0">
                <a:solidFill>
                  <a:srgbClr val="202B3C"/>
                </a:solidFill>
                <a:latin typeface="Calibri" pitchFamily="34" charset="0"/>
                <a:ea typeface="Calibri" pitchFamily="34" charset="-122"/>
                <a:cs typeface="Calibri" pitchFamily="34" charset="-120"/>
              </a:rPr>
              <a:t>Staff with limited English decode only fragments of the intended message</a:t>
            </a:r>
            <a:endParaRPr lang="en-US" sz="1250" dirty="0"/>
          </a:p>
        </p:txBody>
      </p:sp>
      <p:sp>
        <p:nvSpPr>
          <p:cNvPr id="18" name="Text 15"/>
          <p:cNvSpPr/>
          <p:nvPr/>
        </p:nvSpPr>
        <p:spPr>
          <a:xfrm>
            <a:off x="548640" y="5394960"/>
            <a:ext cx="11064240" cy="640080"/>
          </a:xfrm>
          <a:prstGeom prst="rect">
            <a:avLst/>
          </a:prstGeom>
          <a:noFill/>
          <a:ln/>
        </p:spPr>
        <p:txBody>
          <a:bodyPr wrap="square" lIns="0" tIns="0" rIns="0" bIns="0" rtlCol="0" anchor="ctr"/>
          <a:lstStyle/>
          <a:p>
            <a:pPr marL="0" indent="0">
              <a:lnSpc>
                <a:spcPct val="120000"/>
              </a:lnSpc>
              <a:buNone/>
            </a:pPr>
            <a:r>
              <a:rPr lang="en-US" sz="1200" i="1" dirty="0">
                <a:solidFill>
                  <a:srgbClr val="5B6B84"/>
                </a:solidFill>
                <a:latin typeface="Calibri" pitchFamily="34" charset="0"/>
                <a:ea typeface="Calibri" pitchFamily="34" charset="-122"/>
                <a:cs typeface="Calibri" pitchFamily="34" charset="-120"/>
              </a:rPr>
              <a:t>The encoding–decoding mismatch (Berlo, 1960) means Gary's carefully placed signs achieve only partial, unreliable communication with much of the workforce.</a:t>
            </a:r>
            <a:endParaRPr lang="en-US" sz="1200" dirty="0"/>
          </a:p>
        </p:txBody>
      </p:sp>
      <p:sp>
        <p:nvSpPr>
          <p:cNvPr id="20" name="Text 17"/>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STRATEGIES  ·  Ionut </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Overcoming Language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language.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965960"/>
            <a:ext cx="5257800" cy="1920240"/>
          </a:xfrm>
          <a:prstGeom prst="roundRect">
            <a:avLst>
              <a:gd name="adj" fmla="val 4286"/>
            </a:avLst>
          </a:prstGeom>
          <a:solidFill>
            <a:srgbClr val="3D5A80">
              <a:alpha val="75000"/>
            </a:srgbClr>
          </a:solidFill>
          <a:ln/>
        </p:spPr>
        <p:txBody>
          <a:bodyPr/>
          <a:lstStyle/>
          <a:p>
            <a:endParaRPr lang="en-GB"/>
          </a:p>
        </p:txBody>
      </p:sp>
      <p:sp>
        <p:nvSpPr>
          <p:cNvPr id="7" name="Shape 4"/>
          <p:cNvSpPr/>
          <p:nvPr/>
        </p:nvSpPr>
        <p:spPr>
          <a:xfrm>
            <a:off x="77724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comments.png"/>
          <p:cNvPicPr>
            <a:picLocks noChangeAspect="1"/>
          </p:cNvPicPr>
          <p:nvPr/>
        </p:nvPicPr>
        <p:blipFill>
          <a:blip r:embed="rId4"/>
          <a:stretch>
            <a:fillRect/>
          </a:stretch>
        </p:blipFill>
        <p:spPr>
          <a:xfrm>
            <a:off x="897941" y="2342693"/>
            <a:ext cx="261518" cy="261518"/>
          </a:xfrm>
          <a:prstGeom prst="rect">
            <a:avLst/>
          </a:prstGeom>
        </p:spPr>
      </p:pic>
      <p:sp>
        <p:nvSpPr>
          <p:cNvPr id="9" name="Text 5"/>
          <p:cNvSpPr/>
          <p:nvPr/>
        </p:nvSpPr>
        <p:spPr>
          <a:xfrm>
            <a:off x="146304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Multilingual &amp; translated signage</a:t>
            </a:r>
            <a:endParaRPr lang="en-US" sz="1300" dirty="0"/>
          </a:p>
        </p:txBody>
      </p:sp>
      <p:sp>
        <p:nvSpPr>
          <p:cNvPr id="10" name="Text 6"/>
          <p:cNvSpPr/>
          <p:nvPr/>
        </p:nvSpPr>
        <p:spPr>
          <a:xfrm>
            <a:off x="77724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Translate hygiene induction materials into the workforce's main languages, not English only.</a:t>
            </a:r>
            <a:endParaRPr lang="en-US" sz="1050" dirty="0"/>
          </a:p>
        </p:txBody>
      </p:sp>
      <p:sp>
        <p:nvSpPr>
          <p:cNvPr id="11" name="Shape 7"/>
          <p:cNvSpPr/>
          <p:nvPr/>
        </p:nvSpPr>
        <p:spPr>
          <a:xfrm>
            <a:off x="6080760" y="1965960"/>
            <a:ext cx="5257800" cy="1920240"/>
          </a:xfrm>
          <a:prstGeom prst="roundRect">
            <a:avLst>
              <a:gd name="adj" fmla="val 4286"/>
            </a:avLst>
          </a:prstGeom>
          <a:solidFill>
            <a:srgbClr val="3D5A80">
              <a:alpha val="75000"/>
            </a:srgbClr>
          </a:solidFill>
          <a:ln/>
        </p:spPr>
        <p:txBody>
          <a:bodyPr/>
          <a:lstStyle/>
          <a:p>
            <a:endParaRPr lang="en-GB"/>
          </a:p>
        </p:txBody>
      </p:sp>
      <p:sp>
        <p:nvSpPr>
          <p:cNvPr id="12" name="Shape 8"/>
          <p:cNvSpPr/>
          <p:nvPr/>
        </p:nvSpPr>
        <p:spPr>
          <a:xfrm>
            <a:off x="630936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clipboard.png"/>
          <p:cNvPicPr>
            <a:picLocks noChangeAspect="1"/>
          </p:cNvPicPr>
          <p:nvPr/>
        </p:nvPicPr>
        <p:blipFill>
          <a:blip r:embed="rId5"/>
          <a:stretch>
            <a:fillRect/>
          </a:stretch>
        </p:blipFill>
        <p:spPr>
          <a:xfrm>
            <a:off x="6430061" y="2342693"/>
            <a:ext cx="261518" cy="261518"/>
          </a:xfrm>
          <a:prstGeom prst="rect">
            <a:avLst/>
          </a:prstGeom>
        </p:spPr>
      </p:pic>
      <p:sp>
        <p:nvSpPr>
          <p:cNvPr id="14" name="Text 9"/>
          <p:cNvSpPr/>
          <p:nvPr/>
        </p:nvSpPr>
        <p:spPr>
          <a:xfrm>
            <a:off x="699516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Pictorial and symbol-based instructions</a:t>
            </a:r>
            <a:endParaRPr lang="en-US" sz="1300" dirty="0"/>
          </a:p>
        </p:txBody>
      </p:sp>
      <p:sp>
        <p:nvSpPr>
          <p:cNvPr id="15" name="Text 10"/>
          <p:cNvSpPr/>
          <p:nvPr/>
        </p:nvSpPr>
        <p:spPr>
          <a:xfrm>
            <a:off x="630936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Use universal icons and images alongside text so meaning does not rely on one language.</a:t>
            </a:r>
            <a:endParaRPr lang="en-US" sz="1050" dirty="0"/>
          </a:p>
        </p:txBody>
      </p:sp>
      <p:sp>
        <p:nvSpPr>
          <p:cNvPr id="16" name="Shape 11"/>
          <p:cNvSpPr/>
          <p:nvPr/>
        </p:nvSpPr>
        <p:spPr>
          <a:xfrm>
            <a:off x="548640" y="4114800"/>
            <a:ext cx="5257800" cy="1920240"/>
          </a:xfrm>
          <a:prstGeom prst="roundRect">
            <a:avLst>
              <a:gd name="adj" fmla="val 4286"/>
            </a:avLst>
          </a:prstGeom>
          <a:solidFill>
            <a:srgbClr val="3D5A80">
              <a:alpha val="75000"/>
            </a:srgbClr>
          </a:solidFill>
          <a:ln/>
        </p:spPr>
        <p:txBody>
          <a:bodyPr/>
          <a:lstStyle/>
          <a:p>
            <a:endParaRPr lang="en-GB"/>
          </a:p>
        </p:txBody>
      </p:sp>
      <p:sp>
        <p:nvSpPr>
          <p:cNvPr id="17" name="Shape 12"/>
          <p:cNvSpPr/>
          <p:nvPr/>
        </p:nvSpPr>
        <p:spPr>
          <a:xfrm>
            <a:off x="77724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hands.png"/>
          <p:cNvPicPr>
            <a:picLocks noChangeAspect="1"/>
          </p:cNvPicPr>
          <p:nvPr/>
        </p:nvPicPr>
        <p:blipFill>
          <a:blip r:embed="rId6"/>
          <a:stretch>
            <a:fillRect/>
          </a:stretch>
        </p:blipFill>
        <p:spPr>
          <a:xfrm>
            <a:off x="897941" y="4491533"/>
            <a:ext cx="261518" cy="261518"/>
          </a:xfrm>
          <a:prstGeom prst="rect">
            <a:avLst/>
          </a:prstGeom>
        </p:spPr>
      </p:pic>
      <p:sp>
        <p:nvSpPr>
          <p:cNvPr id="19" name="Text 13"/>
          <p:cNvSpPr/>
          <p:nvPr/>
        </p:nvSpPr>
        <p:spPr>
          <a:xfrm>
            <a:off x="146304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Buddy / mentor system</a:t>
            </a:r>
            <a:endParaRPr lang="en-US" sz="1300" dirty="0"/>
          </a:p>
        </p:txBody>
      </p:sp>
      <p:sp>
        <p:nvSpPr>
          <p:cNvPr id="20" name="Text 14"/>
          <p:cNvSpPr/>
          <p:nvPr/>
        </p:nvSpPr>
        <p:spPr>
          <a:xfrm>
            <a:off x="77724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Pair fluent and non-fluent English speakers so instructions can be reinforced peer-to-peer.</a:t>
            </a:r>
            <a:endParaRPr lang="en-US" sz="1050" dirty="0"/>
          </a:p>
        </p:txBody>
      </p:sp>
      <p:sp>
        <p:nvSpPr>
          <p:cNvPr id="21" name="Shape 15"/>
          <p:cNvSpPr/>
          <p:nvPr/>
        </p:nvSpPr>
        <p:spPr>
          <a:xfrm>
            <a:off x="6080760" y="4114800"/>
            <a:ext cx="5257800" cy="1920240"/>
          </a:xfrm>
          <a:prstGeom prst="roundRect">
            <a:avLst>
              <a:gd name="adj" fmla="val 4286"/>
            </a:avLst>
          </a:prstGeom>
          <a:solidFill>
            <a:srgbClr val="3D5A80">
              <a:alpha val="75000"/>
            </a:srgbClr>
          </a:solidFill>
          <a:ln/>
        </p:spPr>
        <p:txBody>
          <a:bodyPr/>
          <a:lstStyle/>
          <a:p>
            <a:endParaRPr lang="en-GB"/>
          </a:p>
        </p:txBody>
      </p:sp>
      <p:sp>
        <p:nvSpPr>
          <p:cNvPr id="22" name="Shape 16"/>
          <p:cNvSpPr/>
          <p:nvPr/>
        </p:nvSpPr>
        <p:spPr>
          <a:xfrm>
            <a:off x="630936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check.png"/>
          <p:cNvPicPr>
            <a:picLocks noChangeAspect="1"/>
          </p:cNvPicPr>
          <p:nvPr/>
        </p:nvPicPr>
        <p:blipFill>
          <a:blip r:embed="rId7"/>
          <a:stretch>
            <a:fillRect/>
          </a:stretch>
        </p:blipFill>
        <p:spPr>
          <a:xfrm>
            <a:off x="6430061" y="4491533"/>
            <a:ext cx="261518" cy="261518"/>
          </a:xfrm>
          <a:prstGeom prst="rect">
            <a:avLst/>
          </a:prstGeom>
        </p:spPr>
      </p:pic>
      <p:sp>
        <p:nvSpPr>
          <p:cNvPr id="24" name="Text 17"/>
          <p:cNvSpPr/>
          <p:nvPr/>
        </p:nvSpPr>
        <p:spPr>
          <a:xfrm>
            <a:off x="699516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Demonstration-based training</a:t>
            </a:r>
            <a:endParaRPr lang="en-US" sz="1300" dirty="0"/>
          </a:p>
        </p:txBody>
      </p:sp>
      <p:sp>
        <p:nvSpPr>
          <p:cNvPr id="25" name="Text 18"/>
          <p:cNvSpPr/>
          <p:nvPr/>
        </p:nvSpPr>
        <p:spPr>
          <a:xfrm>
            <a:off x="630936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Show tasks physically rather than relying on written or spoken instruction alone — reinforcing the non-verbal “elements” of the message (Berlo, 1960).</a:t>
            </a:r>
            <a:endParaRPr lang="en-US" sz="1050" dirty="0"/>
          </a:p>
        </p:txBody>
      </p:sp>
      <p:sp>
        <p:nvSpPr>
          <p:cNvPr id="27"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14</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BARRIER 3 OF 6  ·  Izabela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Age and Generational Differences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age.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Definition</a:t>
            </a:r>
            <a:endParaRPr lang="en-US" sz="1500" dirty="0"/>
          </a:p>
        </p:txBody>
      </p:sp>
      <p:sp>
        <p:nvSpPr>
          <p:cNvPr id="7" name="Text 4"/>
          <p:cNvSpPr/>
          <p:nvPr/>
        </p:nvSpPr>
        <p:spPr>
          <a:xfrm>
            <a:off x="548640" y="2148840"/>
            <a:ext cx="6309360" cy="173736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Generational barriers occur when different age groups hold different values, learning styles and levels of workplace experience, causing the same message to be understood differently (Griffith and Dunham, 2015).</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Younger and older employees may also differ in trust of authority and willingness to ask questions when unsure.</a:t>
            </a:r>
            <a:endParaRPr lang="en-US" sz="1400" dirty="0"/>
          </a:p>
        </p:txBody>
      </p:sp>
      <p:sp>
        <p:nvSpPr>
          <p:cNvPr id="8" name="Text 5"/>
          <p:cNvSpPr/>
          <p:nvPr/>
        </p:nvSpPr>
        <p:spPr>
          <a:xfrm>
            <a:off x="548640" y="397764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Case Evidence</a:t>
            </a:r>
            <a:endParaRPr lang="en-US" sz="1500" dirty="0"/>
          </a:p>
        </p:txBody>
      </p:sp>
      <p:sp>
        <p:nvSpPr>
          <p:cNvPr id="9" name="Text 6"/>
          <p:cNvSpPr/>
          <p:nvPr/>
        </p:nvSpPr>
        <p:spPr>
          <a:xfrm>
            <a:off x="548640" y="4343400"/>
            <a:ext cx="6309360" cy="146304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The workforce ranges from 16 to 60 years old.</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Gary notes: “the older ones seem to understand, but the problem seems to be with the younger ones.”</a:t>
            </a:r>
            <a:endParaRPr lang="en-US" sz="1400" dirty="0"/>
          </a:p>
        </p:txBody>
      </p:sp>
      <p:sp>
        <p:nvSpPr>
          <p:cNvPr id="10" name="Shape 7"/>
          <p:cNvSpPr/>
          <p:nvPr/>
        </p:nvSpPr>
        <p:spPr>
          <a:xfrm>
            <a:off x="7178040" y="1783080"/>
            <a:ext cx="4434840" cy="4160520"/>
          </a:xfrm>
          <a:prstGeom prst="roundRect">
            <a:avLst>
              <a:gd name="adj" fmla="val 2198"/>
            </a:avLst>
          </a:prstGeom>
          <a:solidFill>
            <a:srgbClr val="1B2A4A"/>
          </a:solidFill>
          <a:ln/>
        </p:spPr>
        <p:txBody>
          <a:bodyPr/>
          <a:lstStyle/>
          <a:p>
            <a:endParaRPr lang="en-GB"/>
          </a:p>
        </p:txBody>
      </p:sp>
      <p:sp>
        <p:nvSpPr>
          <p:cNvPr id="11" name="Text 8"/>
          <p:cNvSpPr/>
          <p:nvPr/>
        </p:nvSpPr>
        <p:spPr>
          <a:xfrm>
            <a:off x="7406640" y="1874520"/>
            <a:ext cx="914400" cy="914400"/>
          </a:xfrm>
          <a:prstGeom prst="rect">
            <a:avLst/>
          </a:prstGeom>
          <a:noFill/>
          <a:ln/>
        </p:spPr>
        <p:txBody>
          <a:bodyPr wrap="square" lIns="0" tIns="0" rIns="0" bIns="0" rtlCol="0" anchor="ctr"/>
          <a:lstStyle/>
          <a:p>
            <a:pPr marL="0" indent="0">
              <a:buNone/>
            </a:pPr>
            <a:r>
              <a:rPr lang="en-US" sz="6000" b="1" dirty="0">
                <a:solidFill>
                  <a:srgbClr val="E8734A"/>
                </a:solidFill>
                <a:latin typeface="Cambria" pitchFamily="34" charset="0"/>
                <a:ea typeface="Cambria" pitchFamily="34" charset="-122"/>
                <a:cs typeface="Cambria" pitchFamily="34" charset="-120"/>
              </a:rPr>
              <a:t>“</a:t>
            </a:r>
            <a:endParaRPr lang="en-US" sz="6000" dirty="0"/>
          </a:p>
        </p:txBody>
      </p:sp>
      <p:sp>
        <p:nvSpPr>
          <p:cNvPr id="12" name="Text 9"/>
          <p:cNvSpPr/>
          <p:nvPr/>
        </p:nvSpPr>
        <p:spPr>
          <a:xfrm>
            <a:off x="7635240" y="2468880"/>
            <a:ext cx="3703320" cy="1280160"/>
          </a:xfrm>
          <a:prstGeom prst="rect">
            <a:avLst/>
          </a:prstGeom>
          <a:noFill/>
          <a:ln/>
        </p:spPr>
        <p:txBody>
          <a:bodyPr wrap="square" lIns="0" tIns="0" rIns="0" bIns="0" rtlCol="0" anchor="ctr"/>
          <a:lstStyle/>
          <a:p>
            <a:pPr marL="0" indent="0">
              <a:lnSpc>
                <a:spcPct val="125000"/>
              </a:lnSpc>
              <a:buNone/>
            </a:pPr>
            <a:r>
              <a:rPr lang="en-US" sz="1700" i="1" dirty="0">
                <a:solidFill>
                  <a:srgbClr val="FFFFFF"/>
                </a:solidFill>
                <a:latin typeface="Cambria" pitchFamily="34" charset="0"/>
                <a:ea typeface="Cambria" pitchFamily="34" charset="-122"/>
                <a:cs typeface="Cambria" pitchFamily="34" charset="-120"/>
              </a:rPr>
              <a:t>It doesn't matter what I tell them, they seem to do something else.</a:t>
            </a:r>
            <a:endParaRPr lang="en-US" sz="1700" dirty="0"/>
          </a:p>
        </p:txBody>
      </p:sp>
      <p:sp>
        <p:nvSpPr>
          <p:cNvPr id="13" name="Text 10"/>
          <p:cNvSpPr/>
          <p:nvPr/>
        </p:nvSpPr>
        <p:spPr>
          <a:xfrm>
            <a:off x="7635240" y="3794760"/>
            <a:ext cx="3703320" cy="365760"/>
          </a:xfrm>
          <a:prstGeom prst="rect">
            <a:avLst/>
          </a:prstGeom>
          <a:noFill/>
          <a:ln/>
        </p:spPr>
        <p:txBody>
          <a:bodyPr wrap="square" lIns="0" tIns="0" rIns="0" bIns="0" rtlCol="0" anchor="ctr"/>
          <a:lstStyle/>
          <a:p>
            <a:pPr marL="0" indent="0">
              <a:buNone/>
            </a:pPr>
            <a:r>
              <a:rPr lang="en-US" sz="1050" dirty="0">
                <a:solidFill>
                  <a:srgbClr val="9FB0CB"/>
                </a:solidFill>
                <a:latin typeface="Calibri" pitchFamily="34" charset="0"/>
                <a:ea typeface="Calibri" pitchFamily="34" charset="-122"/>
                <a:cs typeface="Calibri" pitchFamily="34" charset="-120"/>
              </a:rPr>
              <a:t>— Gary, on younger staff</a:t>
            </a:r>
            <a:endParaRPr lang="en-US" sz="1050" dirty="0"/>
          </a:p>
        </p:txBody>
      </p:sp>
      <p:sp>
        <p:nvSpPr>
          <p:cNvPr id="14" name="Shape 11"/>
          <p:cNvSpPr/>
          <p:nvPr/>
        </p:nvSpPr>
        <p:spPr>
          <a:xfrm>
            <a:off x="7635240" y="4343400"/>
            <a:ext cx="3383280" cy="0"/>
          </a:xfrm>
          <a:prstGeom prst="line">
            <a:avLst/>
          </a:prstGeom>
          <a:noFill/>
          <a:ln w="12700">
            <a:solidFill>
              <a:srgbClr val="3D5A80"/>
            </a:solidFill>
            <a:prstDash val="solid"/>
          </a:ln>
        </p:spPr>
        <p:txBody>
          <a:bodyPr/>
          <a:lstStyle/>
          <a:p>
            <a:endParaRPr lang="en-GB"/>
          </a:p>
        </p:txBody>
      </p:sp>
      <p:sp>
        <p:nvSpPr>
          <p:cNvPr id="15" name="Text 12"/>
          <p:cNvSpPr/>
          <p:nvPr/>
        </p:nvSpPr>
        <p:spPr>
          <a:xfrm>
            <a:off x="7635240" y="4526280"/>
            <a:ext cx="3703320" cy="1280160"/>
          </a:xfrm>
          <a:prstGeom prst="rect">
            <a:avLst/>
          </a:prstGeom>
          <a:noFill/>
          <a:ln/>
        </p:spPr>
        <p:txBody>
          <a:bodyPr wrap="square" lIns="0" tIns="0" rIns="0" bIns="0" rtlCol="0" anchor="ctr"/>
          <a:lstStyle/>
          <a:p>
            <a:pPr marL="0" indent="0">
              <a:lnSpc>
                <a:spcPct val="120000"/>
              </a:lnSpc>
              <a:buNone/>
            </a:pPr>
            <a:r>
              <a:rPr lang="en-US" sz="1150" dirty="0">
                <a:solidFill>
                  <a:srgbClr val="E7ECF5"/>
                </a:solidFill>
                <a:latin typeface="Calibri" pitchFamily="34" charset="0"/>
                <a:ea typeface="Calibri" pitchFamily="34" charset="-122"/>
                <a:cs typeface="Calibri" pitchFamily="34" charset="-120"/>
              </a:rPr>
              <a:t>A 44-year age range on one factory floor means instructions must reach very different life stages and working styles at once.</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15</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THEORETICAL LENS  ·  Izabela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Schramm's Interactive Model (1954)</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diagram.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11064240" cy="1737360"/>
          </a:xfrm>
          <a:prstGeom prst="rect">
            <a:avLst/>
          </a:prstGeom>
          <a:noFill/>
          <a:ln/>
        </p:spPr>
        <p:txBody>
          <a:bodyPr wrap="square" lIns="0" tIns="0" rIns="0" bIns="0" rtlCol="0" anchor="t"/>
          <a:lstStyle/>
          <a:p>
            <a:pPr marL="228600" indent="-228600">
              <a:lnSpc>
                <a:spcPct val="115000"/>
              </a:lnSpc>
              <a:spcAft>
                <a:spcPts val="800"/>
              </a:spcAft>
              <a:buSzPct val="100000"/>
              <a:buChar char="•"/>
            </a:pPr>
            <a:r>
              <a:rPr lang="en-US" sz="1400" dirty="0">
                <a:solidFill>
                  <a:srgbClr val="202B3C"/>
                </a:solidFill>
                <a:latin typeface="Calibri" pitchFamily="34" charset="0"/>
                <a:ea typeface="Calibri" pitchFamily="34" charset="-122"/>
                <a:cs typeface="Calibri" pitchFamily="34" charset="-120"/>
              </a:rPr>
              <a:t>Wilbur Schramm extended Shannon and Weaver's (1949) transmission model into a circular, two-way process of encoding and decoding (Schramm, 1954).</a:t>
            </a:r>
            <a:endParaRPr lang="en-US" sz="1400" dirty="0"/>
          </a:p>
          <a:p>
            <a:pPr marL="228600" indent="-228600">
              <a:lnSpc>
                <a:spcPct val="115000"/>
              </a:lnSpc>
              <a:spcAft>
                <a:spcPts val="800"/>
              </a:spcAft>
              <a:buSzPct val="100000"/>
              <a:buChar char="•"/>
            </a:pPr>
            <a:r>
              <a:rPr lang="en-US" sz="1400" dirty="0">
                <a:solidFill>
                  <a:srgbClr val="202B3C"/>
                </a:solidFill>
                <a:latin typeface="Calibri" pitchFamily="34" charset="0"/>
                <a:ea typeface="Calibri" pitchFamily="34" charset="-122"/>
                <a:cs typeface="Calibri" pitchFamily="34" charset="-120"/>
              </a:rPr>
              <a:t>Sender and receiver take turns encoding and decoding messages, with feedback completing the loop (Schramm, 1954).</a:t>
            </a:r>
            <a:endParaRPr lang="en-US" sz="1400" dirty="0"/>
          </a:p>
          <a:p>
            <a:pPr marL="228600" indent="-228600">
              <a:lnSpc>
                <a:spcPct val="115000"/>
              </a:lnSpc>
              <a:spcAft>
                <a:spcPts val="800"/>
              </a:spcAft>
              <a:buSzPct val="100000"/>
              <a:buChar char="•"/>
            </a:pPr>
            <a:r>
              <a:rPr lang="en-US" sz="1400" dirty="0">
                <a:solidFill>
                  <a:srgbClr val="202B3C"/>
                </a:solidFill>
                <a:latin typeface="Calibri" pitchFamily="34" charset="0"/>
                <a:ea typeface="Calibri" pitchFamily="34" charset="-122"/>
                <a:cs typeface="Calibri" pitchFamily="34" charset="-120"/>
              </a:rPr>
              <a:t>Effective communication depends on the overlap between the sender's and receiver's “fields of experience” — shared knowledge, background and outlook (Schramm, 1954).</a:t>
            </a:r>
            <a:endParaRPr lang="en-US" sz="1400" dirty="0"/>
          </a:p>
        </p:txBody>
      </p:sp>
      <p:sp>
        <p:nvSpPr>
          <p:cNvPr id="7" name="Shape 4"/>
          <p:cNvSpPr/>
          <p:nvPr/>
        </p:nvSpPr>
        <p:spPr>
          <a:xfrm>
            <a:off x="2971800" y="3474720"/>
            <a:ext cx="2468880" cy="2468880"/>
          </a:xfrm>
          <a:prstGeom prst="ellipse">
            <a:avLst/>
          </a:prstGeom>
          <a:solidFill>
            <a:srgbClr val="3D5A80">
              <a:alpha val="55000"/>
            </a:srgbClr>
          </a:solidFill>
          <a:ln w="19050">
            <a:solidFill>
              <a:srgbClr val="3D5A80"/>
            </a:solidFill>
            <a:prstDash val="solid"/>
          </a:ln>
        </p:spPr>
        <p:txBody>
          <a:bodyPr/>
          <a:lstStyle/>
          <a:p>
            <a:endParaRPr lang="en-GB"/>
          </a:p>
        </p:txBody>
      </p:sp>
      <p:sp>
        <p:nvSpPr>
          <p:cNvPr id="8" name="Shape 5"/>
          <p:cNvSpPr/>
          <p:nvPr/>
        </p:nvSpPr>
        <p:spPr>
          <a:xfrm>
            <a:off x="4343400" y="3474720"/>
            <a:ext cx="2468880" cy="2468880"/>
          </a:xfrm>
          <a:prstGeom prst="ellipse">
            <a:avLst/>
          </a:prstGeom>
          <a:solidFill>
            <a:srgbClr val="E8734A">
              <a:alpha val="45000"/>
            </a:srgbClr>
          </a:solidFill>
          <a:ln w="19050">
            <a:solidFill>
              <a:srgbClr val="E8734A"/>
            </a:solidFill>
            <a:prstDash val="solid"/>
          </a:ln>
        </p:spPr>
        <p:txBody>
          <a:bodyPr/>
          <a:lstStyle/>
          <a:p>
            <a:endParaRPr lang="en-GB"/>
          </a:p>
        </p:txBody>
      </p:sp>
      <p:sp>
        <p:nvSpPr>
          <p:cNvPr id="9" name="Text 6"/>
          <p:cNvSpPr/>
          <p:nvPr/>
        </p:nvSpPr>
        <p:spPr>
          <a:xfrm>
            <a:off x="2514600" y="2926080"/>
            <a:ext cx="1728216" cy="548640"/>
          </a:xfrm>
          <a:prstGeom prst="rect">
            <a:avLst/>
          </a:prstGeom>
          <a:noFill/>
          <a:ln/>
        </p:spPr>
        <p:txBody>
          <a:bodyPr wrap="square" lIns="0" tIns="0" rIns="0" bIns="0" rtlCol="0" anchor="ctr"/>
          <a:lstStyle/>
          <a:p>
            <a:pPr marL="0" indent="0" algn="ctr">
              <a:lnSpc>
                <a:spcPct val="105000"/>
              </a:lnSpc>
              <a:buNone/>
            </a:pPr>
            <a:r>
              <a:rPr lang="en-US" sz="1050" b="1" dirty="0">
                <a:solidFill>
                  <a:srgbClr val="1B2A4A"/>
                </a:solidFill>
                <a:latin typeface="Calibri" pitchFamily="34" charset="0"/>
                <a:ea typeface="Calibri" pitchFamily="34" charset="-122"/>
                <a:cs typeface="Calibri" pitchFamily="34" charset="-120"/>
              </a:rPr>
              <a:t>Sender's field</a:t>
            </a:r>
            <a:endParaRPr lang="en-US" sz="1050" dirty="0"/>
          </a:p>
          <a:p>
            <a:pPr marL="0" indent="0" algn="ctr">
              <a:lnSpc>
                <a:spcPct val="105000"/>
              </a:lnSpc>
              <a:buNone/>
            </a:pPr>
            <a:r>
              <a:rPr lang="en-US" sz="1050" b="1" dirty="0">
                <a:solidFill>
                  <a:srgbClr val="1B2A4A"/>
                </a:solidFill>
                <a:latin typeface="Calibri" pitchFamily="34" charset="0"/>
                <a:ea typeface="Calibri" pitchFamily="34" charset="-122"/>
                <a:cs typeface="Calibri" pitchFamily="34" charset="-120"/>
              </a:rPr>
              <a:t>of experience</a:t>
            </a:r>
            <a:endParaRPr lang="en-US" sz="1050" dirty="0"/>
          </a:p>
        </p:txBody>
      </p:sp>
      <p:sp>
        <p:nvSpPr>
          <p:cNvPr id="10" name="Text 7"/>
          <p:cNvSpPr/>
          <p:nvPr/>
        </p:nvSpPr>
        <p:spPr>
          <a:xfrm>
            <a:off x="5989320" y="2926080"/>
            <a:ext cx="1728216" cy="548640"/>
          </a:xfrm>
          <a:prstGeom prst="rect">
            <a:avLst/>
          </a:prstGeom>
          <a:noFill/>
          <a:ln/>
        </p:spPr>
        <p:txBody>
          <a:bodyPr wrap="square" lIns="0" tIns="0" rIns="0" bIns="0" rtlCol="0" anchor="ctr"/>
          <a:lstStyle/>
          <a:p>
            <a:pPr marL="0" indent="0" algn="ctr">
              <a:lnSpc>
                <a:spcPct val="105000"/>
              </a:lnSpc>
              <a:buNone/>
            </a:pPr>
            <a:r>
              <a:rPr lang="en-US" sz="1050" b="1" dirty="0">
                <a:solidFill>
                  <a:srgbClr val="1B2A4A"/>
                </a:solidFill>
                <a:latin typeface="Calibri" pitchFamily="34" charset="0"/>
                <a:ea typeface="Calibri" pitchFamily="34" charset="-122"/>
                <a:cs typeface="Calibri" pitchFamily="34" charset="-120"/>
              </a:rPr>
              <a:t>Receiver's field</a:t>
            </a:r>
            <a:endParaRPr lang="en-US" sz="1050" dirty="0"/>
          </a:p>
          <a:p>
            <a:pPr marL="0" indent="0" algn="ctr">
              <a:lnSpc>
                <a:spcPct val="105000"/>
              </a:lnSpc>
              <a:buNone/>
            </a:pPr>
            <a:r>
              <a:rPr lang="en-US" sz="1050" b="1" dirty="0">
                <a:solidFill>
                  <a:srgbClr val="1B2A4A"/>
                </a:solidFill>
                <a:latin typeface="Calibri" pitchFamily="34" charset="0"/>
                <a:ea typeface="Calibri" pitchFamily="34" charset="-122"/>
                <a:cs typeface="Calibri" pitchFamily="34" charset="-120"/>
              </a:rPr>
              <a:t>of experience</a:t>
            </a:r>
            <a:endParaRPr lang="en-US" sz="1050" dirty="0"/>
          </a:p>
        </p:txBody>
      </p:sp>
      <p:sp>
        <p:nvSpPr>
          <p:cNvPr id="11" name="Text 8"/>
          <p:cNvSpPr/>
          <p:nvPr/>
        </p:nvSpPr>
        <p:spPr>
          <a:xfrm>
            <a:off x="4389120" y="4389120"/>
            <a:ext cx="1005840" cy="640080"/>
          </a:xfrm>
          <a:prstGeom prst="rect">
            <a:avLst/>
          </a:prstGeom>
          <a:noFill/>
          <a:ln/>
        </p:spPr>
        <p:txBody>
          <a:bodyPr wrap="square" lIns="0" tIns="0" rIns="0" bIns="0" rtlCol="0" anchor="ctr"/>
          <a:lstStyle/>
          <a:p>
            <a:pPr marL="0" indent="0" algn="ctr">
              <a:lnSpc>
                <a:spcPct val="100000"/>
              </a:lnSpc>
              <a:buNone/>
            </a:pPr>
            <a:r>
              <a:rPr lang="en-US" sz="1050" b="1" dirty="0">
                <a:solidFill>
                  <a:srgbClr val="FFFFFF"/>
                </a:solidFill>
                <a:latin typeface="Cambria" pitchFamily="34" charset="0"/>
                <a:ea typeface="Cambria" pitchFamily="34" charset="-122"/>
                <a:cs typeface="Cambria" pitchFamily="34" charset="-120"/>
              </a:rPr>
              <a:t>Shared</a:t>
            </a:r>
            <a:endParaRPr lang="en-US" sz="1050" dirty="0"/>
          </a:p>
          <a:p>
            <a:pPr marL="0" indent="0" algn="ctr">
              <a:lnSpc>
                <a:spcPct val="100000"/>
              </a:lnSpc>
              <a:buNone/>
            </a:pPr>
            <a:r>
              <a:rPr lang="en-US" sz="1050" b="1" dirty="0">
                <a:solidFill>
                  <a:srgbClr val="FFFFFF"/>
                </a:solidFill>
                <a:latin typeface="Cambria" pitchFamily="34" charset="0"/>
                <a:ea typeface="Cambria" pitchFamily="34" charset="-122"/>
                <a:cs typeface="Cambria" pitchFamily="34" charset="-120"/>
              </a:rPr>
              <a:t>meaning</a:t>
            </a:r>
            <a:endParaRPr lang="en-US" sz="1050" dirty="0"/>
          </a:p>
        </p:txBody>
      </p:sp>
      <p:sp>
        <p:nvSpPr>
          <p:cNvPr id="12" name="Text 9"/>
          <p:cNvSpPr/>
          <p:nvPr/>
        </p:nvSpPr>
        <p:spPr>
          <a:xfrm>
            <a:off x="7315200" y="4114800"/>
            <a:ext cx="4343400" cy="1188720"/>
          </a:xfrm>
          <a:prstGeom prst="rect">
            <a:avLst/>
          </a:prstGeom>
          <a:noFill/>
          <a:ln/>
        </p:spPr>
        <p:txBody>
          <a:bodyPr wrap="square" lIns="0" tIns="0" rIns="0" bIns="0" rtlCol="0" anchor="ctr"/>
          <a:lstStyle/>
          <a:p>
            <a:pPr marL="0" indent="0">
              <a:lnSpc>
                <a:spcPct val="125000"/>
              </a:lnSpc>
              <a:buNone/>
            </a:pPr>
            <a:r>
              <a:rPr lang="en-US" sz="1200" i="1" dirty="0">
                <a:solidFill>
                  <a:srgbClr val="5B6B84"/>
                </a:solidFill>
                <a:latin typeface="Calibri" pitchFamily="34" charset="0"/>
                <a:ea typeface="Calibri" pitchFamily="34" charset="-122"/>
                <a:cs typeface="Calibri" pitchFamily="34" charset="-120"/>
              </a:rPr>
              <a:t>A wide generational gap narrows the overlap between fields of experience — the zone where shared meaning can form (Schramm, 1954).</a:t>
            </a:r>
            <a:endParaRPr lang="en-US" sz="1200" dirty="0"/>
          </a:p>
        </p:txBody>
      </p:sp>
      <p:sp>
        <p:nvSpPr>
          <p:cNvPr id="14" name="Text 11"/>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16</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APPLICATION  ·  Izabela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Applying Schramm's Model to Flight Foods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food.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920240"/>
            <a:ext cx="11064240" cy="2743200"/>
          </a:xfrm>
          <a:prstGeom prst="rect">
            <a:avLst/>
          </a:prstGeom>
          <a:noFill/>
          <a:ln/>
        </p:spPr>
        <p:txBody>
          <a:bodyPr wrap="square" lIns="0" tIns="0" rIns="0" bIns="0" rtlCol="0" anchor="t"/>
          <a:lstStyle/>
          <a:p>
            <a:pPr marL="228600" indent="-228600">
              <a:lnSpc>
                <a:spcPct val="115000"/>
              </a:lnSpc>
              <a:spcAft>
                <a:spcPts val="1600"/>
              </a:spcAft>
              <a:buSzPct val="100000"/>
              <a:buChar char="•"/>
            </a:pPr>
            <a:r>
              <a:rPr lang="en-US" sz="1500" dirty="0">
                <a:solidFill>
                  <a:srgbClr val="202B3C"/>
                </a:solidFill>
                <a:latin typeface="Calibri" pitchFamily="34" charset="0"/>
                <a:ea typeface="Calibri" pitchFamily="34" charset="-122"/>
                <a:cs typeface="Calibri" pitchFamily="34" charset="-120"/>
              </a:rPr>
              <a:t>Gary is an experienced, older supervisor; his field of experience — years of food-hygiene practice — overlaps comfortably with other older staff, but far less with 16–20 year-old new recruits (Schramm, 1954).</a:t>
            </a:r>
            <a:endParaRPr lang="en-US" sz="1500" dirty="0"/>
          </a:p>
          <a:p>
            <a:pPr marL="228600" indent="-228600">
              <a:lnSpc>
                <a:spcPct val="115000"/>
              </a:lnSpc>
              <a:spcAft>
                <a:spcPts val="1600"/>
              </a:spcAft>
              <a:buSzPct val="100000"/>
              <a:buChar char="•"/>
            </a:pPr>
            <a:r>
              <a:rPr lang="en-US" sz="1500" dirty="0">
                <a:solidFill>
                  <a:srgbClr val="202B3C"/>
                </a:solidFill>
                <a:latin typeface="Calibri" pitchFamily="34" charset="0"/>
                <a:ea typeface="Calibri" pitchFamily="34" charset="-122"/>
                <a:cs typeface="Calibri" pitchFamily="34" charset="-120"/>
              </a:rPr>
              <a:t>The static wall signs are one-way communication only: they offer no route for feedback, so Gary cannot check whether younger staff have decoded the message correctly.</a:t>
            </a:r>
            <a:endParaRPr lang="en-US" sz="1500" dirty="0"/>
          </a:p>
          <a:p>
            <a:pPr marL="228600" indent="-228600">
              <a:lnSpc>
                <a:spcPct val="115000"/>
              </a:lnSpc>
              <a:spcAft>
                <a:spcPts val="1600"/>
              </a:spcAft>
              <a:buSzPct val="100000"/>
              <a:buChar char="•"/>
            </a:pPr>
            <a:r>
              <a:rPr lang="en-US" sz="1500" dirty="0">
                <a:solidFill>
                  <a:srgbClr val="202B3C"/>
                </a:solidFill>
                <a:latin typeface="Calibri" pitchFamily="34" charset="0"/>
                <a:ea typeface="Calibri" pitchFamily="34" charset="-122"/>
                <a:cs typeface="Calibri" pitchFamily="34" charset="-120"/>
              </a:rPr>
              <a:t>Without a feedback loop, misunderstandings go undetected until a failure occurs — such as chicken left unrefrigerated overnight.</a:t>
            </a:r>
            <a:endParaRPr lang="en-US" sz="1500" dirty="0"/>
          </a:p>
        </p:txBody>
      </p:sp>
      <p:sp>
        <p:nvSpPr>
          <p:cNvPr id="7" name="Shape 4"/>
          <p:cNvSpPr/>
          <p:nvPr/>
        </p:nvSpPr>
        <p:spPr>
          <a:xfrm>
            <a:off x="548640" y="4846320"/>
            <a:ext cx="11064240" cy="1143000"/>
          </a:xfrm>
          <a:prstGeom prst="roundRect">
            <a:avLst>
              <a:gd name="adj" fmla="val 6400"/>
            </a:avLst>
          </a:prstGeom>
          <a:solidFill>
            <a:srgbClr val="FCEAE1"/>
          </a:solidFill>
          <a:ln/>
        </p:spPr>
        <p:txBody>
          <a:bodyPr/>
          <a:lstStyle/>
          <a:p>
            <a:endParaRPr lang="en-GB"/>
          </a:p>
        </p:txBody>
      </p:sp>
      <p:sp>
        <p:nvSpPr>
          <p:cNvPr id="8" name="Shape 5"/>
          <p:cNvSpPr/>
          <p:nvPr/>
        </p:nvSpPr>
        <p:spPr>
          <a:xfrm>
            <a:off x="777240" y="50566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9" name="Image 1" descr="/home/claude/deck/icons/warning.png"/>
          <p:cNvPicPr>
            <a:picLocks noChangeAspect="1"/>
          </p:cNvPicPr>
          <p:nvPr/>
        </p:nvPicPr>
        <p:blipFill>
          <a:blip r:embed="rId4"/>
          <a:stretch>
            <a:fillRect/>
          </a:stretch>
        </p:blipFill>
        <p:spPr>
          <a:xfrm>
            <a:off x="897941" y="5177333"/>
            <a:ext cx="261518" cy="261518"/>
          </a:xfrm>
          <a:prstGeom prst="rect">
            <a:avLst/>
          </a:prstGeom>
        </p:spPr>
      </p:pic>
      <p:sp>
        <p:nvSpPr>
          <p:cNvPr id="10" name="Text 6"/>
          <p:cNvSpPr/>
          <p:nvPr/>
        </p:nvSpPr>
        <p:spPr>
          <a:xfrm>
            <a:off x="1463040" y="4919472"/>
            <a:ext cx="9966960" cy="1005840"/>
          </a:xfrm>
          <a:prstGeom prst="rect">
            <a:avLst/>
          </a:prstGeom>
          <a:noFill/>
          <a:ln/>
        </p:spPr>
        <p:txBody>
          <a:bodyPr wrap="square" lIns="0" tIns="0" rIns="0" bIns="0" rtlCol="0" anchor="ctr"/>
          <a:lstStyle/>
          <a:p>
            <a:pPr marL="0" indent="0">
              <a:lnSpc>
                <a:spcPct val="120000"/>
              </a:lnSpc>
              <a:buNone/>
            </a:pPr>
            <a:r>
              <a:rPr lang="en-US" sz="1200" dirty="0">
                <a:solidFill>
                  <a:srgbClr val="202B3C"/>
                </a:solidFill>
                <a:latin typeface="Calibri" pitchFamily="34" charset="0"/>
                <a:ea typeface="Calibri" pitchFamily="34" charset="-122"/>
                <a:cs typeface="Calibri" pitchFamily="34" charset="-120"/>
              </a:rPr>
              <a:t>A broken feedback loop is the core issue: Schramm's (1954) model shows that communication is incomplete until the sender receives confirmation the message was understood.</a:t>
            </a:r>
            <a:endParaRPr lang="en-US" sz="1200" dirty="0"/>
          </a:p>
        </p:txBody>
      </p:sp>
      <p:sp>
        <p:nvSpPr>
          <p:cNvPr id="12" name="Text 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17</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STRATEGIES  ·  Izabela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Overcoming Generational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age.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965960"/>
            <a:ext cx="5257800" cy="1920240"/>
          </a:xfrm>
          <a:prstGeom prst="roundRect">
            <a:avLst>
              <a:gd name="adj" fmla="val 4286"/>
            </a:avLst>
          </a:prstGeom>
          <a:solidFill>
            <a:srgbClr val="3D5A80">
              <a:alpha val="75000"/>
            </a:srgbClr>
          </a:solidFill>
          <a:ln/>
        </p:spPr>
        <p:txBody>
          <a:bodyPr/>
          <a:lstStyle/>
          <a:p>
            <a:endParaRPr lang="en-GB"/>
          </a:p>
        </p:txBody>
      </p:sp>
      <p:sp>
        <p:nvSpPr>
          <p:cNvPr id="7" name="Shape 4"/>
          <p:cNvSpPr/>
          <p:nvPr/>
        </p:nvSpPr>
        <p:spPr>
          <a:xfrm>
            <a:off x="77724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users.png"/>
          <p:cNvPicPr>
            <a:picLocks noChangeAspect="1"/>
          </p:cNvPicPr>
          <p:nvPr/>
        </p:nvPicPr>
        <p:blipFill>
          <a:blip r:embed="rId4"/>
          <a:stretch>
            <a:fillRect/>
          </a:stretch>
        </p:blipFill>
        <p:spPr>
          <a:xfrm>
            <a:off x="897941" y="2342693"/>
            <a:ext cx="261518" cy="261518"/>
          </a:xfrm>
          <a:prstGeom prst="rect">
            <a:avLst/>
          </a:prstGeom>
        </p:spPr>
      </p:pic>
      <p:sp>
        <p:nvSpPr>
          <p:cNvPr id="9" name="Text 5"/>
          <p:cNvSpPr/>
          <p:nvPr/>
        </p:nvSpPr>
        <p:spPr>
          <a:xfrm>
            <a:off x="146304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Mentoring across age groups</a:t>
            </a:r>
            <a:endParaRPr lang="en-US" sz="1300" dirty="0"/>
          </a:p>
        </p:txBody>
      </p:sp>
      <p:sp>
        <p:nvSpPr>
          <p:cNvPr id="10" name="Text 6"/>
          <p:cNvSpPr/>
          <p:nvPr/>
        </p:nvSpPr>
        <p:spPr>
          <a:xfrm>
            <a:off x="77724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Pair experienced and newer staff so fields of experience can grow closer over time (Schramm, 1954).</a:t>
            </a:r>
            <a:endParaRPr lang="en-US" sz="1050" dirty="0"/>
          </a:p>
        </p:txBody>
      </p:sp>
      <p:sp>
        <p:nvSpPr>
          <p:cNvPr id="11" name="Shape 7"/>
          <p:cNvSpPr/>
          <p:nvPr/>
        </p:nvSpPr>
        <p:spPr>
          <a:xfrm>
            <a:off x="6080760" y="1965960"/>
            <a:ext cx="5257800" cy="1920240"/>
          </a:xfrm>
          <a:prstGeom prst="roundRect">
            <a:avLst>
              <a:gd name="adj" fmla="val 4286"/>
            </a:avLst>
          </a:prstGeom>
          <a:solidFill>
            <a:srgbClr val="3D5A80">
              <a:alpha val="75000"/>
            </a:srgbClr>
          </a:solidFill>
          <a:ln/>
        </p:spPr>
        <p:txBody>
          <a:bodyPr/>
          <a:lstStyle/>
          <a:p>
            <a:endParaRPr lang="en-GB"/>
          </a:p>
        </p:txBody>
      </p:sp>
      <p:sp>
        <p:nvSpPr>
          <p:cNvPr id="12" name="Shape 8"/>
          <p:cNvSpPr/>
          <p:nvPr/>
        </p:nvSpPr>
        <p:spPr>
          <a:xfrm>
            <a:off x="630936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comments.png"/>
          <p:cNvPicPr>
            <a:picLocks noChangeAspect="1"/>
          </p:cNvPicPr>
          <p:nvPr/>
        </p:nvPicPr>
        <p:blipFill>
          <a:blip r:embed="rId5"/>
          <a:stretch>
            <a:fillRect/>
          </a:stretch>
        </p:blipFill>
        <p:spPr>
          <a:xfrm>
            <a:off x="6430061" y="2342693"/>
            <a:ext cx="261518" cy="261518"/>
          </a:xfrm>
          <a:prstGeom prst="rect">
            <a:avLst/>
          </a:prstGeom>
        </p:spPr>
      </p:pic>
      <p:sp>
        <p:nvSpPr>
          <p:cNvPr id="14" name="Text 9"/>
          <p:cNvSpPr/>
          <p:nvPr/>
        </p:nvSpPr>
        <p:spPr>
          <a:xfrm>
            <a:off x="699516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“Teach-back” confirmation</a:t>
            </a:r>
            <a:endParaRPr lang="en-US" sz="1300" dirty="0"/>
          </a:p>
        </p:txBody>
      </p:sp>
      <p:sp>
        <p:nvSpPr>
          <p:cNvPr id="15" name="Text 10"/>
          <p:cNvSpPr/>
          <p:nvPr/>
        </p:nvSpPr>
        <p:spPr>
          <a:xfrm>
            <a:off x="630936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Ask staff to repeat instructions in their own words, closing Schramm's (1954) feedback loop.</a:t>
            </a:r>
            <a:endParaRPr lang="en-US" sz="1050" dirty="0"/>
          </a:p>
        </p:txBody>
      </p:sp>
      <p:sp>
        <p:nvSpPr>
          <p:cNvPr id="16" name="Shape 11"/>
          <p:cNvSpPr/>
          <p:nvPr/>
        </p:nvSpPr>
        <p:spPr>
          <a:xfrm>
            <a:off x="548640" y="4114800"/>
            <a:ext cx="5257800" cy="1920240"/>
          </a:xfrm>
          <a:prstGeom prst="roundRect">
            <a:avLst>
              <a:gd name="adj" fmla="val 4286"/>
            </a:avLst>
          </a:prstGeom>
          <a:solidFill>
            <a:srgbClr val="3D5A80">
              <a:alpha val="75000"/>
            </a:srgbClr>
          </a:solidFill>
          <a:ln/>
        </p:spPr>
        <p:txBody>
          <a:bodyPr/>
          <a:lstStyle/>
          <a:p>
            <a:endParaRPr lang="en-GB"/>
          </a:p>
        </p:txBody>
      </p:sp>
      <p:sp>
        <p:nvSpPr>
          <p:cNvPr id="17" name="Shape 12"/>
          <p:cNvSpPr/>
          <p:nvPr/>
        </p:nvSpPr>
        <p:spPr>
          <a:xfrm>
            <a:off x="77724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clipboard.png"/>
          <p:cNvPicPr>
            <a:picLocks noChangeAspect="1"/>
          </p:cNvPicPr>
          <p:nvPr/>
        </p:nvPicPr>
        <p:blipFill>
          <a:blip r:embed="rId6"/>
          <a:stretch>
            <a:fillRect/>
          </a:stretch>
        </p:blipFill>
        <p:spPr>
          <a:xfrm>
            <a:off x="897941" y="4491533"/>
            <a:ext cx="261518" cy="261518"/>
          </a:xfrm>
          <a:prstGeom prst="rect">
            <a:avLst/>
          </a:prstGeom>
        </p:spPr>
      </p:pic>
      <p:sp>
        <p:nvSpPr>
          <p:cNvPr id="19" name="Text 13"/>
          <p:cNvSpPr/>
          <p:nvPr/>
        </p:nvSpPr>
        <p:spPr>
          <a:xfrm>
            <a:off x="146304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Blended communication channels</a:t>
            </a:r>
            <a:endParaRPr lang="en-US" sz="1300" dirty="0"/>
          </a:p>
        </p:txBody>
      </p:sp>
      <p:sp>
        <p:nvSpPr>
          <p:cNvPr id="20" name="Text 14"/>
          <p:cNvSpPr/>
          <p:nvPr/>
        </p:nvSpPr>
        <p:spPr>
          <a:xfrm>
            <a:off x="77724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Combine verbal briefings, visual aids and short digital reminders to suit different learning preferences.</a:t>
            </a:r>
            <a:endParaRPr lang="en-US" sz="1050" dirty="0"/>
          </a:p>
        </p:txBody>
      </p:sp>
      <p:sp>
        <p:nvSpPr>
          <p:cNvPr id="21" name="Shape 15"/>
          <p:cNvSpPr/>
          <p:nvPr/>
        </p:nvSpPr>
        <p:spPr>
          <a:xfrm>
            <a:off x="6080760" y="4114800"/>
            <a:ext cx="5257800" cy="1920240"/>
          </a:xfrm>
          <a:prstGeom prst="roundRect">
            <a:avLst>
              <a:gd name="adj" fmla="val 4286"/>
            </a:avLst>
          </a:prstGeom>
          <a:solidFill>
            <a:srgbClr val="3D5A80">
              <a:alpha val="75000"/>
            </a:srgbClr>
          </a:solidFill>
          <a:ln/>
        </p:spPr>
        <p:txBody>
          <a:bodyPr/>
          <a:lstStyle/>
          <a:p>
            <a:endParaRPr lang="en-GB"/>
          </a:p>
        </p:txBody>
      </p:sp>
      <p:sp>
        <p:nvSpPr>
          <p:cNvPr id="22" name="Shape 16"/>
          <p:cNvSpPr/>
          <p:nvPr/>
        </p:nvSpPr>
        <p:spPr>
          <a:xfrm>
            <a:off x="630936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hands.png"/>
          <p:cNvPicPr>
            <a:picLocks noChangeAspect="1"/>
          </p:cNvPicPr>
          <p:nvPr/>
        </p:nvPicPr>
        <p:blipFill>
          <a:blip r:embed="rId7"/>
          <a:stretch>
            <a:fillRect/>
          </a:stretch>
        </p:blipFill>
        <p:spPr>
          <a:xfrm>
            <a:off x="6430061" y="4491533"/>
            <a:ext cx="261518" cy="261518"/>
          </a:xfrm>
          <a:prstGeom prst="rect">
            <a:avLst/>
          </a:prstGeom>
        </p:spPr>
      </p:pic>
      <p:sp>
        <p:nvSpPr>
          <p:cNvPr id="24" name="Text 17"/>
          <p:cNvSpPr/>
          <p:nvPr/>
        </p:nvSpPr>
        <p:spPr>
          <a:xfrm>
            <a:off x="699516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Regular toolbox talks</a:t>
            </a:r>
            <a:endParaRPr lang="en-US" sz="1300" dirty="0"/>
          </a:p>
        </p:txBody>
      </p:sp>
      <p:sp>
        <p:nvSpPr>
          <p:cNvPr id="25" name="Text 18"/>
          <p:cNvSpPr/>
          <p:nvPr/>
        </p:nvSpPr>
        <p:spPr>
          <a:xfrm>
            <a:off x="630936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Short, frequent sessions that actively invite questions rather than one-off wall signage.</a:t>
            </a:r>
            <a:endParaRPr lang="en-US" sz="1050" dirty="0"/>
          </a:p>
        </p:txBody>
      </p:sp>
      <p:sp>
        <p:nvSpPr>
          <p:cNvPr id="27"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18</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BARRIER 4 OF 6  ·  David</a:t>
            </a:r>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Cultural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culture.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Definition</a:t>
            </a:r>
            <a:endParaRPr lang="en-US" sz="1500" dirty="0"/>
          </a:p>
        </p:txBody>
      </p:sp>
      <p:sp>
        <p:nvSpPr>
          <p:cNvPr id="7" name="Text 4"/>
          <p:cNvSpPr/>
          <p:nvPr/>
        </p:nvSpPr>
        <p:spPr>
          <a:xfrm>
            <a:off x="548640" y="2148840"/>
            <a:ext cx="6309360" cy="173736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Cultural barriers occur when differing norms, standards and practices around authority, food handling and workplace conduct lead people to interpret the same message differently (Hofstede, 1980).</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Culture shapes not just language, but how comfortable someone feels questioning a supervisor.</a:t>
            </a:r>
            <a:endParaRPr lang="en-US" sz="1400" dirty="0"/>
          </a:p>
        </p:txBody>
      </p:sp>
      <p:sp>
        <p:nvSpPr>
          <p:cNvPr id="8" name="Text 5"/>
          <p:cNvSpPr/>
          <p:nvPr/>
        </p:nvSpPr>
        <p:spPr>
          <a:xfrm>
            <a:off x="548640" y="397764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Case Evidence</a:t>
            </a:r>
            <a:endParaRPr lang="en-US" sz="1500" dirty="0"/>
          </a:p>
        </p:txBody>
      </p:sp>
      <p:sp>
        <p:nvSpPr>
          <p:cNvPr id="9" name="Text 6"/>
          <p:cNvSpPr/>
          <p:nvPr/>
        </p:nvSpPr>
        <p:spPr>
          <a:xfrm>
            <a:off x="548640" y="4343400"/>
            <a:ext cx="6309360" cy="146304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The 40-person workforce is drawn from 5 distinct cultural groups, mostly immigrants.</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A single set of English hygiene signs is applied uniformly, regardless of cultural background.</a:t>
            </a:r>
            <a:endParaRPr lang="en-US" sz="1400" dirty="0"/>
          </a:p>
        </p:txBody>
      </p:sp>
      <p:sp>
        <p:nvSpPr>
          <p:cNvPr id="10" name="Shape 7"/>
          <p:cNvSpPr/>
          <p:nvPr/>
        </p:nvSpPr>
        <p:spPr>
          <a:xfrm>
            <a:off x="7178040" y="1783080"/>
            <a:ext cx="4434840" cy="4160520"/>
          </a:xfrm>
          <a:prstGeom prst="roundRect">
            <a:avLst>
              <a:gd name="adj" fmla="val 2198"/>
            </a:avLst>
          </a:prstGeom>
          <a:solidFill>
            <a:srgbClr val="1B2A4A"/>
          </a:solidFill>
          <a:ln/>
        </p:spPr>
        <p:txBody>
          <a:bodyPr/>
          <a:lstStyle/>
          <a:p>
            <a:endParaRPr lang="en-GB"/>
          </a:p>
        </p:txBody>
      </p:sp>
      <p:sp>
        <p:nvSpPr>
          <p:cNvPr id="11" name="Text 8"/>
          <p:cNvSpPr/>
          <p:nvPr/>
        </p:nvSpPr>
        <p:spPr>
          <a:xfrm>
            <a:off x="7406640" y="1874520"/>
            <a:ext cx="914400" cy="914400"/>
          </a:xfrm>
          <a:prstGeom prst="rect">
            <a:avLst/>
          </a:prstGeom>
          <a:noFill/>
          <a:ln/>
        </p:spPr>
        <p:txBody>
          <a:bodyPr wrap="square" lIns="0" tIns="0" rIns="0" bIns="0" rtlCol="0" anchor="ctr"/>
          <a:lstStyle/>
          <a:p>
            <a:pPr marL="0" indent="0">
              <a:buNone/>
            </a:pPr>
            <a:r>
              <a:rPr lang="en-US" sz="6000" b="1" dirty="0">
                <a:solidFill>
                  <a:srgbClr val="E8734A"/>
                </a:solidFill>
                <a:latin typeface="Cambria" pitchFamily="34" charset="0"/>
                <a:ea typeface="Cambria" pitchFamily="34" charset="-122"/>
                <a:cs typeface="Cambria" pitchFamily="34" charset="-120"/>
              </a:rPr>
              <a:t>“</a:t>
            </a:r>
            <a:endParaRPr lang="en-US" sz="6000" dirty="0"/>
          </a:p>
        </p:txBody>
      </p:sp>
      <p:sp>
        <p:nvSpPr>
          <p:cNvPr id="12" name="Text 9"/>
          <p:cNvSpPr/>
          <p:nvPr/>
        </p:nvSpPr>
        <p:spPr>
          <a:xfrm>
            <a:off x="7635240" y="2468880"/>
            <a:ext cx="3703320" cy="1188720"/>
          </a:xfrm>
          <a:prstGeom prst="rect">
            <a:avLst/>
          </a:prstGeom>
          <a:noFill/>
          <a:ln/>
        </p:spPr>
        <p:txBody>
          <a:bodyPr wrap="square" lIns="0" tIns="0" rIns="0" bIns="0" rtlCol="0" anchor="ctr"/>
          <a:lstStyle/>
          <a:p>
            <a:pPr marL="0" indent="0">
              <a:lnSpc>
                <a:spcPct val="125000"/>
              </a:lnSpc>
              <a:buNone/>
            </a:pPr>
            <a:r>
              <a:rPr lang="en-US" sz="1700" i="1" dirty="0">
                <a:solidFill>
                  <a:srgbClr val="FFFFFF"/>
                </a:solidFill>
                <a:latin typeface="Cambria" pitchFamily="34" charset="0"/>
                <a:ea typeface="Cambria" pitchFamily="34" charset="-122"/>
                <a:cs typeface="Cambria" pitchFamily="34" charset="-120"/>
              </a:rPr>
              <a:t>...mainly immigrants from 5 distinct cultural groups.</a:t>
            </a:r>
            <a:endParaRPr lang="en-US" sz="1700" dirty="0"/>
          </a:p>
        </p:txBody>
      </p:sp>
      <p:sp>
        <p:nvSpPr>
          <p:cNvPr id="13" name="Text 10"/>
          <p:cNvSpPr/>
          <p:nvPr/>
        </p:nvSpPr>
        <p:spPr>
          <a:xfrm>
            <a:off x="7635240" y="3703320"/>
            <a:ext cx="3703320" cy="457200"/>
          </a:xfrm>
          <a:prstGeom prst="rect">
            <a:avLst/>
          </a:prstGeom>
          <a:noFill/>
          <a:ln/>
        </p:spPr>
        <p:txBody>
          <a:bodyPr wrap="square" lIns="0" tIns="0" rIns="0" bIns="0" rtlCol="0" anchor="ctr"/>
          <a:lstStyle/>
          <a:p>
            <a:pPr marL="0" indent="0">
              <a:buNone/>
            </a:pPr>
            <a:r>
              <a:rPr lang="en-US" sz="1050" dirty="0">
                <a:solidFill>
                  <a:srgbClr val="9FB0CB"/>
                </a:solidFill>
                <a:latin typeface="Calibri" pitchFamily="34" charset="0"/>
                <a:ea typeface="Calibri" pitchFamily="34" charset="-122"/>
                <a:cs typeface="Calibri" pitchFamily="34" charset="-120"/>
              </a:rPr>
              <a:t>— Consultancy report, Flight Foods Ltd case study</a:t>
            </a:r>
            <a:endParaRPr lang="en-US" sz="1050" dirty="0"/>
          </a:p>
        </p:txBody>
      </p:sp>
      <p:sp>
        <p:nvSpPr>
          <p:cNvPr id="14" name="Shape 11"/>
          <p:cNvSpPr/>
          <p:nvPr/>
        </p:nvSpPr>
        <p:spPr>
          <a:xfrm>
            <a:off x="7635240" y="4251960"/>
            <a:ext cx="3383280" cy="0"/>
          </a:xfrm>
          <a:prstGeom prst="line">
            <a:avLst/>
          </a:prstGeom>
          <a:noFill/>
          <a:ln w="12700">
            <a:solidFill>
              <a:srgbClr val="3D5A80"/>
            </a:solidFill>
            <a:prstDash val="solid"/>
          </a:ln>
        </p:spPr>
        <p:txBody>
          <a:bodyPr/>
          <a:lstStyle/>
          <a:p>
            <a:endParaRPr lang="en-GB"/>
          </a:p>
        </p:txBody>
      </p:sp>
      <p:sp>
        <p:nvSpPr>
          <p:cNvPr id="15" name="Text 12"/>
          <p:cNvSpPr/>
          <p:nvPr/>
        </p:nvSpPr>
        <p:spPr>
          <a:xfrm>
            <a:off x="7635240" y="4434840"/>
            <a:ext cx="3703320" cy="1371600"/>
          </a:xfrm>
          <a:prstGeom prst="rect">
            <a:avLst/>
          </a:prstGeom>
          <a:noFill/>
          <a:ln/>
        </p:spPr>
        <p:txBody>
          <a:bodyPr wrap="square" lIns="0" tIns="0" rIns="0" bIns="0" rtlCol="0" anchor="ctr"/>
          <a:lstStyle/>
          <a:p>
            <a:pPr marL="0" indent="0">
              <a:lnSpc>
                <a:spcPct val="120000"/>
              </a:lnSpc>
              <a:buNone/>
            </a:pPr>
            <a:r>
              <a:rPr lang="en-US" sz="1150" dirty="0">
                <a:solidFill>
                  <a:srgbClr val="E7ECF5"/>
                </a:solidFill>
                <a:latin typeface="Calibri" pitchFamily="34" charset="0"/>
                <a:ea typeface="Calibri" pitchFamily="34" charset="-122"/>
                <a:cs typeface="Calibri" pitchFamily="34" charset="-120"/>
              </a:rPr>
              <a:t>Five cultural groups bring five sets of assumptions about hygiene norms, hierarchy and how freely to ask questions at work.</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19</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THEORETICAL LENS  ·  David</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Hofstede's Cultural Dimensions (1980)</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diagram.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11064240" cy="2194560"/>
          </a:xfrm>
          <a:prstGeom prst="rect">
            <a:avLst/>
          </a:prstGeom>
          <a:noFill/>
          <a:ln/>
        </p:spPr>
        <p:txBody>
          <a:bodyPr wrap="square" lIns="0" tIns="0" rIns="0" bIns="0" rtlCol="0" anchor="t"/>
          <a:lstStyle/>
          <a:p>
            <a:pPr marL="228600" indent="-228600">
              <a:lnSpc>
                <a:spcPct val="115000"/>
              </a:lnSpc>
              <a:spcAft>
                <a:spcPts val="1000"/>
              </a:spcAft>
              <a:buSzPct val="100000"/>
              <a:buChar char="•"/>
            </a:pPr>
            <a:r>
              <a:rPr lang="en-US" sz="1400" dirty="0">
                <a:solidFill>
                  <a:srgbClr val="202B3C"/>
                </a:solidFill>
                <a:latin typeface="Calibri" pitchFamily="34" charset="0"/>
                <a:ea typeface="Calibri" pitchFamily="34" charset="-122"/>
                <a:cs typeface="Calibri" pitchFamily="34" charset="-120"/>
              </a:rPr>
              <a:t>Geert Hofstede's model identifies dimensions along which national cultures systematically differ, including power distance and uncertainty avoidance (Hofstede, 1980).</a:t>
            </a:r>
            <a:endParaRPr lang="en-US" sz="1400" dirty="0"/>
          </a:p>
          <a:p>
            <a:pPr marL="228600" indent="-228600">
              <a:lnSpc>
                <a:spcPct val="115000"/>
              </a:lnSpc>
              <a:spcAft>
                <a:spcPts val="1000"/>
              </a:spcAft>
              <a:buSzPct val="100000"/>
              <a:buChar char="•"/>
            </a:pPr>
            <a:r>
              <a:rPr lang="en-US" sz="1400" dirty="0">
                <a:solidFill>
                  <a:srgbClr val="202B3C"/>
                </a:solidFill>
                <a:latin typeface="Calibri" pitchFamily="34" charset="0"/>
                <a:ea typeface="Calibri" pitchFamily="34" charset="-122"/>
                <a:cs typeface="Calibri" pitchFamily="34" charset="-120"/>
              </a:rPr>
              <a:t>Power distance describes how far less-powerful members of an organisation expect and accept unequal power — in high power-distance cultures, questioning a supervisor is often avoided (Hofstede, 1980).</a:t>
            </a:r>
            <a:endParaRPr lang="en-US" sz="1400" dirty="0"/>
          </a:p>
          <a:p>
            <a:pPr marL="228600" indent="-228600">
              <a:lnSpc>
                <a:spcPct val="115000"/>
              </a:lnSpc>
              <a:spcAft>
                <a:spcPts val="1000"/>
              </a:spcAft>
              <a:buSzPct val="100000"/>
              <a:buChar char="•"/>
            </a:pPr>
            <a:r>
              <a:rPr lang="en-US" sz="1400" dirty="0">
                <a:solidFill>
                  <a:srgbClr val="202B3C"/>
                </a:solidFill>
                <a:latin typeface="Calibri" pitchFamily="34" charset="0"/>
                <a:ea typeface="Calibri" pitchFamily="34" charset="-122"/>
                <a:cs typeface="Calibri" pitchFamily="34" charset="-120"/>
              </a:rPr>
              <a:t>This complements Berlo's (1960) SMCR model, which already lists “social systems” and “culture” among the factors shaping both sender and receiver.</a:t>
            </a:r>
            <a:endParaRPr lang="en-US" sz="1400" dirty="0"/>
          </a:p>
        </p:txBody>
      </p:sp>
      <p:sp>
        <p:nvSpPr>
          <p:cNvPr id="7" name="Shape 4"/>
          <p:cNvSpPr/>
          <p:nvPr/>
        </p:nvSpPr>
        <p:spPr>
          <a:xfrm>
            <a:off x="548640" y="4160520"/>
            <a:ext cx="3566160" cy="1783080"/>
          </a:xfrm>
          <a:prstGeom prst="roundRect">
            <a:avLst>
              <a:gd name="adj" fmla="val 4103"/>
            </a:avLst>
          </a:prstGeom>
          <a:solidFill>
            <a:srgbClr val="F4F6F9"/>
          </a:solidFill>
          <a:ln/>
        </p:spPr>
        <p:txBody>
          <a:bodyPr/>
          <a:lstStyle/>
          <a:p>
            <a:endParaRPr lang="en-GB"/>
          </a:p>
        </p:txBody>
      </p:sp>
      <p:sp>
        <p:nvSpPr>
          <p:cNvPr id="8" name="Text 5"/>
          <p:cNvSpPr/>
          <p:nvPr/>
        </p:nvSpPr>
        <p:spPr>
          <a:xfrm>
            <a:off x="731520" y="4325112"/>
            <a:ext cx="3200400" cy="457200"/>
          </a:xfrm>
          <a:prstGeom prst="rect">
            <a:avLst/>
          </a:prstGeom>
          <a:noFill/>
          <a:ln/>
        </p:spPr>
        <p:txBody>
          <a:bodyPr wrap="square" lIns="0" tIns="0" rIns="0" bIns="0" rtlCol="0" anchor="ctr"/>
          <a:lstStyle/>
          <a:p>
            <a:pPr marL="0" indent="0">
              <a:buNone/>
            </a:pPr>
            <a:r>
              <a:rPr lang="en-US" sz="1350" b="1" dirty="0">
                <a:solidFill>
                  <a:srgbClr val="1B2A4A"/>
                </a:solidFill>
                <a:latin typeface="Cambria" pitchFamily="34" charset="0"/>
                <a:ea typeface="Cambria" pitchFamily="34" charset="-122"/>
                <a:cs typeface="Cambria" pitchFamily="34" charset="-120"/>
              </a:rPr>
              <a:t>Power Distance</a:t>
            </a:r>
            <a:endParaRPr lang="en-US" sz="1350" dirty="0"/>
          </a:p>
        </p:txBody>
      </p:sp>
      <p:sp>
        <p:nvSpPr>
          <p:cNvPr id="9" name="Text 6"/>
          <p:cNvSpPr/>
          <p:nvPr/>
        </p:nvSpPr>
        <p:spPr>
          <a:xfrm>
            <a:off x="731520" y="4818888"/>
            <a:ext cx="3200400" cy="1051560"/>
          </a:xfrm>
          <a:prstGeom prst="rect">
            <a:avLst/>
          </a:prstGeom>
          <a:noFill/>
          <a:ln/>
        </p:spPr>
        <p:txBody>
          <a:bodyPr wrap="square" lIns="0" tIns="0" rIns="0" bIns="0" rtlCol="0" anchor="ctr"/>
          <a:lstStyle/>
          <a:p>
            <a:pPr marL="0" indent="0">
              <a:lnSpc>
                <a:spcPct val="120000"/>
              </a:lnSpc>
              <a:buNone/>
            </a:pPr>
            <a:r>
              <a:rPr lang="en-US" sz="1150" dirty="0">
                <a:solidFill>
                  <a:srgbClr val="202B3C"/>
                </a:solidFill>
                <a:latin typeface="Calibri" pitchFamily="34" charset="0"/>
                <a:ea typeface="Calibri" pitchFamily="34" charset="-122"/>
                <a:cs typeface="Calibri" pitchFamily="34" charset="-120"/>
              </a:rPr>
              <a:t>Willingness to question a supervisor like Gary when instructions are unclear</a:t>
            </a:r>
            <a:endParaRPr lang="en-US" sz="1150" dirty="0"/>
          </a:p>
        </p:txBody>
      </p:sp>
      <p:sp>
        <p:nvSpPr>
          <p:cNvPr id="10" name="Shape 7"/>
          <p:cNvSpPr/>
          <p:nvPr/>
        </p:nvSpPr>
        <p:spPr>
          <a:xfrm>
            <a:off x="4297680" y="4160520"/>
            <a:ext cx="3566160" cy="1783080"/>
          </a:xfrm>
          <a:prstGeom prst="roundRect">
            <a:avLst>
              <a:gd name="adj" fmla="val 4103"/>
            </a:avLst>
          </a:prstGeom>
          <a:solidFill>
            <a:srgbClr val="F4F6F9"/>
          </a:solidFill>
          <a:ln/>
        </p:spPr>
        <p:txBody>
          <a:bodyPr/>
          <a:lstStyle/>
          <a:p>
            <a:endParaRPr lang="en-GB"/>
          </a:p>
        </p:txBody>
      </p:sp>
      <p:sp>
        <p:nvSpPr>
          <p:cNvPr id="11" name="Text 8"/>
          <p:cNvSpPr/>
          <p:nvPr/>
        </p:nvSpPr>
        <p:spPr>
          <a:xfrm>
            <a:off x="4480560" y="4325112"/>
            <a:ext cx="3200400" cy="457200"/>
          </a:xfrm>
          <a:prstGeom prst="rect">
            <a:avLst/>
          </a:prstGeom>
          <a:noFill/>
          <a:ln/>
        </p:spPr>
        <p:txBody>
          <a:bodyPr wrap="square" lIns="0" tIns="0" rIns="0" bIns="0" rtlCol="0" anchor="ctr"/>
          <a:lstStyle/>
          <a:p>
            <a:pPr marL="0" indent="0">
              <a:buNone/>
            </a:pPr>
            <a:r>
              <a:rPr lang="en-US" sz="1350" b="1" dirty="0">
                <a:solidFill>
                  <a:srgbClr val="1B2A4A"/>
                </a:solidFill>
                <a:latin typeface="Cambria" pitchFamily="34" charset="0"/>
                <a:ea typeface="Cambria" pitchFamily="34" charset="-122"/>
                <a:cs typeface="Cambria" pitchFamily="34" charset="-120"/>
              </a:rPr>
              <a:t>Uncertainty Avoidance</a:t>
            </a:r>
            <a:endParaRPr lang="en-US" sz="1350" dirty="0"/>
          </a:p>
        </p:txBody>
      </p:sp>
      <p:sp>
        <p:nvSpPr>
          <p:cNvPr id="12" name="Text 9"/>
          <p:cNvSpPr/>
          <p:nvPr/>
        </p:nvSpPr>
        <p:spPr>
          <a:xfrm>
            <a:off x="4480560" y="4818888"/>
            <a:ext cx="3200400" cy="1051560"/>
          </a:xfrm>
          <a:prstGeom prst="rect">
            <a:avLst/>
          </a:prstGeom>
          <a:noFill/>
          <a:ln/>
        </p:spPr>
        <p:txBody>
          <a:bodyPr wrap="square" lIns="0" tIns="0" rIns="0" bIns="0" rtlCol="0" anchor="ctr"/>
          <a:lstStyle/>
          <a:p>
            <a:pPr marL="0" indent="0">
              <a:lnSpc>
                <a:spcPct val="120000"/>
              </a:lnSpc>
              <a:buNone/>
            </a:pPr>
            <a:r>
              <a:rPr lang="en-US" sz="1150" dirty="0">
                <a:solidFill>
                  <a:srgbClr val="202B3C"/>
                </a:solidFill>
                <a:latin typeface="Calibri" pitchFamily="34" charset="0"/>
                <a:ea typeface="Calibri" pitchFamily="34" charset="-122"/>
                <a:cs typeface="Calibri" pitchFamily="34" charset="-120"/>
              </a:rPr>
              <a:t>Comfort with ambiguous, informally-explained hygiene rules versus a need for clear procedure</a:t>
            </a:r>
            <a:endParaRPr lang="en-US" sz="1150" dirty="0"/>
          </a:p>
        </p:txBody>
      </p:sp>
      <p:sp>
        <p:nvSpPr>
          <p:cNvPr id="13" name="Shape 10"/>
          <p:cNvSpPr/>
          <p:nvPr/>
        </p:nvSpPr>
        <p:spPr>
          <a:xfrm>
            <a:off x="8046720" y="4160520"/>
            <a:ext cx="3566160" cy="1783080"/>
          </a:xfrm>
          <a:prstGeom prst="roundRect">
            <a:avLst>
              <a:gd name="adj" fmla="val 4103"/>
            </a:avLst>
          </a:prstGeom>
          <a:solidFill>
            <a:srgbClr val="F4F6F9"/>
          </a:solidFill>
          <a:ln/>
        </p:spPr>
        <p:txBody>
          <a:bodyPr/>
          <a:lstStyle/>
          <a:p>
            <a:endParaRPr lang="en-GB"/>
          </a:p>
        </p:txBody>
      </p:sp>
      <p:sp>
        <p:nvSpPr>
          <p:cNvPr id="14" name="Text 11"/>
          <p:cNvSpPr/>
          <p:nvPr/>
        </p:nvSpPr>
        <p:spPr>
          <a:xfrm>
            <a:off x="8229600" y="4325112"/>
            <a:ext cx="3200400" cy="457200"/>
          </a:xfrm>
          <a:prstGeom prst="rect">
            <a:avLst/>
          </a:prstGeom>
          <a:noFill/>
          <a:ln/>
        </p:spPr>
        <p:txBody>
          <a:bodyPr wrap="square" lIns="0" tIns="0" rIns="0" bIns="0" rtlCol="0" anchor="ctr"/>
          <a:lstStyle/>
          <a:p>
            <a:pPr marL="0" indent="0">
              <a:buNone/>
            </a:pPr>
            <a:r>
              <a:rPr lang="en-US" sz="1350" b="1" dirty="0">
                <a:solidFill>
                  <a:srgbClr val="1B2A4A"/>
                </a:solidFill>
                <a:latin typeface="Cambria" pitchFamily="34" charset="0"/>
                <a:ea typeface="Cambria" pitchFamily="34" charset="-122"/>
                <a:cs typeface="Cambria" pitchFamily="34" charset="-120"/>
              </a:rPr>
              <a:t>Individualism vs Collectivism</a:t>
            </a:r>
            <a:endParaRPr lang="en-US" sz="1350" dirty="0"/>
          </a:p>
        </p:txBody>
      </p:sp>
      <p:sp>
        <p:nvSpPr>
          <p:cNvPr id="15" name="Text 12"/>
          <p:cNvSpPr/>
          <p:nvPr/>
        </p:nvSpPr>
        <p:spPr>
          <a:xfrm>
            <a:off x="8229600" y="4818888"/>
            <a:ext cx="3200400" cy="1051560"/>
          </a:xfrm>
          <a:prstGeom prst="rect">
            <a:avLst/>
          </a:prstGeom>
          <a:noFill/>
          <a:ln/>
        </p:spPr>
        <p:txBody>
          <a:bodyPr wrap="square" lIns="0" tIns="0" rIns="0" bIns="0" rtlCol="0" anchor="ctr"/>
          <a:lstStyle/>
          <a:p>
            <a:pPr marL="0" indent="0">
              <a:lnSpc>
                <a:spcPct val="120000"/>
              </a:lnSpc>
              <a:buNone/>
            </a:pPr>
            <a:r>
              <a:rPr lang="en-US" sz="1150" dirty="0">
                <a:solidFill>
                  <a:srgbClr val="202B3C"/>
                </a:solidFill>
                <a:latin typeface="Calibri" pitchFamily="34" charset="0"/>
                <a:ea typeface="Calibri" pitchFamily="34" charset="-122"/>
                <a:cs typeface="Calibri" pitchFamily="34" charset="-120"/>
              </a:rPr>
              <a:t>Whether concerns are raised individually or deferred to the group</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20</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APPLICATION  ·  David</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Applying Cultural Theory to Flight Foods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food.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920240"/>
            <a:ext cx="11064240" cy="2743200"/>
          </a:xfrm>
          <a:prstGeom prst="rect">
            <a:avLst/>
          </a:prstGeom>
          <a:noFill/>
          <a:ln/>
        </p:spPr>
        <p:txBody>
          <a:bodyPr wrap="square" lIns="0" tIns="0" rIns="0" bIns="0" rtlCol="0" anchor="t"/>
          <a:lstStyle/>
          <a:p>
            <a:pPr marL="228600" indent="-228600">
              <a:lnSpc>
                <a:spcPct val="115000"/>
              </a:lnSpc>
              <a:spcAft>
                <a:spcPts val="1600"/>
              </a:spcAft>
              <a:buSzPct val="100000"/>
              <a:buChar char="•"/>
            </a:pPr>
            <a:r>
              <a:rPr lang="en-US" sz="1450" dirty="0">
                <a:solidFill>
                  <a:srgbClr val="202B3C"/>
                </a:solidFill>
                <a:latin typeface="Calibri" pitchFamily="34" charset="0"/>
                <a:ea typeface="Calibri" pitchFamily="34" charset="-122"/>
                <a:cs typeface="Calibri" pitchFamily="34" charset="-120"/>
              </a:rPr>
              <a:t>Staff from high power-distance cultural backgrounds may be reluctant to question Gary directly, even when hygiene instructions are unclear (Hofstede, 1980) — silence is read as compliance, but may really be confusion.</a:t>
            </a:r>
            <a:endParaRPr lang="en-US" sz="1450" dirty="0"/>
          </a:p>
          <a:p>
            <a:pPr marL="228600" indent="-228600">
              <a:lnSpc>
                <a:spcPct val="115000"/>
              </a:lnSpc>
              <a:spcAft>
                <a:spcPts val="1600"/>
              </a:spcAft>
              <a:buSzPct val="100000"/>
              <a:buChar char="•"/>
            </a:pPr>
            <a:r>
              <a:rPr lang="en-US" sz="1450" dirty="0">
                <a:solidFill>
                  <a:srgbClr val="202B3C"/>
                </a:solidFill>
                <a:latin typeface="Calibri" pitchFamily="34" charset="0"/>
                <a:ea typeface="Calibri" pitchFamily="34" charset="-122"/>
                <a:cs typeface="Calibri" pitchFamily="34" charset="-120"/>
              </a:rPr>
              <a:t>Hygiene norms accepted in some staff's countries of origin may differ from UK food-safety standards (GOV.UK, 2020), creating practice gaps that signage alone cannot close.</a:t>
            </a:r>
            <a:endParaRPr lang="en-US" sz="1450" dirty="0"/>
          </a:p>
          <a:p>
            <a:pPr marL="228600" indent="-228600">
              <a:lnSpc>
                <a:spcPct val="115000"/>
              </a:lnSpc>
              <a:spcAft>
                <a:spcPts val="1600"/>
              </a:spcAft>
              <a:buSzPct val="100000"/>
              <a:buChar char="•"/>
            </a:pPr>
            <a:r>
              <a:rPr lang="en-US" sz="1450" dirty="0">
                <a:solidFill>
                  <a:srgbClr val="202B3C"/>
                </a:solidFill>
                <a:latin typeface="Calibri" pitchFamily="34" charset="0"/>
                <a:ea typeface="Calibri" pitchFamily="34" charset="-122"/>
                <a:cs typeface="Calibri" pitchFamily="34" charset="-120"/>
              </a:rPr>
              <a:t>Uniform English signage applies a single cultural frame of reference to a workforce that does not share one — increasing the risk that warnings are misunderstood or ignored.</a:t>
            </a:r>
            <a:endParaRPr lang="en-US" sz="1450" dirty="0"/>
          </a:p>
        </p:txBody>
      </p:sp>
      <p:sp>
        <p:nvSpPr>
          <p:cNvPr id="7" name="Shape 4"/>
          <p:cNvSpPr/>
          <p:nvPr/>
        </p:nvSpPr>
        <p:spPr>
          <a:xfrm>
            <a:off x="548640" y="4846320"/>
            <a:ext cx="11064240" cy="1143000"/>
          </a:xfrm>
          <a:prstGeom prst="roundRect">
            <a:avLst>
              <a:gd name="adj" fmla="val 6400"/>
            </a:avLst>
          </a:prstGeom>
          <a:solidFill>
            <a:srgbClr val="FCEAE1"/>
          </a:solidFill>
          <a:ln/>
        </p:spPr>
        <p:txBody>
          <a:bodyPr/>
          <a:lstStyle/>
          <a:p>
            <a:endParaRPr lang="en-GB"/>
          </a:p>
        </p:txBody>
      </p:sp>
      <p:sp>
        <p:nvSpPr>
          <p:cNvPr id="8" name="Shape 5"/>
          <p:cNvSpPr/>
          <p:nvPr/>
        </p:nvSpPr>
        <p:spPr>
          <a:xfrm>
            <a:off x="777240" y="50566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9" name="Image 1" descr="/home/claude/deck/icons/warning.png"/>
          <p:cNvPicPr>
            <a:picLocks noChangeAspect="1"/>
          </p:cNvPicPr>
          <p:nvPr/>
        </p:nvPicPr>
        <p:blipFill>
          <a:blip r:embed="rId4"/>
          <a:stretch>
            <a:fillRect/>
          </a:stretch>
        </p:blipFill>
        <p:spPr>
          <a:xfrm>
            <a:off x="897941" y="5177333"/>
            <a:ext cx="261518" cy="261518"/>
          </a:xfrm>
          <a:prstGeom prst="rect">
            <a:avLst/>
          </a:prstGeom>
        </p:spPr>
      </p:pic>
      <p:sp>
        <p:nvSpPr>
          <p:cNvPr id="10" name="Text 6"/>
          <p:cNvSpPr/>
          <p:nvPr/>
        </p:nvSpPr>
        <p:spPr>
          <a:xfrm>
            <a:off x="1463040" y="4919472"/>
            <a:ext cx="9966960" cy="1005840"/>
          </a:xfrm>
          <a:prstGeom prst="rect">
            <a:avLst/>
          </a:prstGeom>
          <a:noFill/>
          <a:ln/>
        </p:spPr>
        <p:txBody>
          <a:bodyPr wrap="square" lIns="0" tIns="0" rIns="0" bIns="0" rtlCol="0" anchor="ctr"/>
          <a:lstStyle/>
          <a:p>
            <a:pPr marL="0" indent="0">
              <a:lnSpc>
                <a:spcPct val="120000"/>
              </a:lnSpc>
              <a:buNone/>
            </a:pPr>
            <a:r>
              <a:rPr lang="en-US" sz="1200" dirty="0">
                <a:solidFill>
                  <a:srgbClr val="202B3C"/>
                </a:solidFill>
                <a:latin typeface="Calibri" pitchFamily="34" charset="0"/>
                <a:ea typeface="Calibri" pitchFamily="34" charset="-122"/>
                <a:cs typeface="Calibri" pitchFamily="34" charset="-120"/>
              </a:rPr>
              <a:t>The result is a workforce that may appear compliant on the surface, while hygiene standards are quietly not being met — precisely the pattern the consultancy uncovered.</a:t>
            </a:r>
            <a:endParaRPr lang="en-US" sz="1200" dirty="0"/>
          </a:p>
        </p:txBody>
      </p:sp>
      <p:sp>
        <p:nvSpPr>
          <p:cNvPr id="12" name="Text 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21</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name="Slide 22">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STRATEGIES  ·  David</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Overcoming Cultural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culture.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965960"/>
            <a:ext cx="5257800" cy="1920240"/>
          </a:xfrm>
          <a:prstGeom prst="roundRect">
            <a:avLst>
              <a:gd name="adj" fmla="val 4286"/>
            </a:avLst>
          </a:prstGeom>
          <a:solidFill>
            <a:srgbClr val="3D5A80">
              <a:alpha val="75000"/>
            </a:srgbClr>
          </a:solidFill>
          <a:ln/>
        </p:spPr>
        <p:txBody>
          <a:bodyPr/>
          <a:lstStyle/>
          <a:p>
            <a:endParaRPr lang="en-GB"/>
          </a:p>
        </p:txBody>
      </p:sp>
      <p:sp>
        <p:nvSpPr>
          <p:cNvPr id="7" name="Shape 4"/>
          <p:cNvSpPr/>
          <p:nvPr/>
        </p:nvSpPr>
        <p:spPr>
          <a:xfrm>
            <a:off x="77724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users.png"/>
          <p:cNvPicPr>
            <a:picLocks noChangeAspect="1"/>
          </p:cNvPicPr>
          <p:nvPr/>
        </p:nvPicPr>
        <p:blipFill>
          <a:blip r:embed="rId4"/>
          <a:stretch>
            <a:fillRect/>
          </a:stretch>
        </p:blipFill>
        <p:spPr>
          <a:xfrm>
            <a:off x="897941" y="2342693"/>
            <a:ext cx="261518" cy="261518"/>
          </a:xfrm>
          <a:prstGeom prst="rect">
            <a:avLst/>
          </a:prstGeom>
        </p:spPr>
      </p:pic>
      <p:sp>
        <p:nvSpPr>
          <p:cNvPr id="9" name="Text 5"/>
          <p:cNvSpPr/>
          <p:nvPr/>
        </p:nvSpPr>
        <p:spPr>
          <a:xfrm>
            <a:off x="146304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Cultural-awareness training</a:t>
            </a:r>
            <a:endParaRPr lang="en-US" sz="1300" dirty="0"/>
          </a:p>
        </p:txBody>
      </p:sp>
      <p:sp>
        <p:nvSpPr>
          <p:cNvPr id="10" name="Text 6"/>
          <p:cNvSpPr/>
          <p:nvPr/>
        </p:nvSpPr>
        <p:spPr>
          <a:xfrm>
            <a:off x="77724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Train supervisors and staff to recognise and respect different cultural norms around hierarchy and hygiene (Hofstede, 1980).</a:t>
            </a:r>
            <a:endParaRPr lang="en-US" sz="1050" dirty="0"/>
          </a:p>
        </p:txBody>
      </p:sp>
      <p:sp>
        <p:nvSpPr>
          <p:cNvPr id="11" name="Shape 7"/>
          <p:cNvSpPr/>
          <p:nvPr/>
        </p:nvSpPr>
        <p:spPr>
          <a:xfrm>
            <a:off x="6080760" y="1965960"/>
            <a:ext cx="5257800" cy="1920240"/>
          </a:xfrm>
          <a:prstGeom prst="roundRect">
            <a:avLst>
              <a:gd name="adj" fmla="val 4286"/>
            </a:avLst>
          </a:prstGeom>
          <a:solidFill>
            <a:srgbClr val="3D5A80">
              <a:alpha val="75000"/>
            </a:srgbClr>
          </a:solidFill>
          <a:ln/>
        </p:spPr>
        <p:txBody>
          <a:bodyPr/>
          <a:lstStyle/>
          <a:p>
            <a:endParaRPr lang="en-GB"/>
          </a:p>
        </p:txBody>
      </p:sp>
      <p:sp>
        <p:nvSpPr>
          <p:cNvPr id="12" name="Shape 8"/>
          <p:cNvSpPr/>
          <p:nvPr/>
        </p:nvSpPr>
        <p:spPr>
          <a:xfrm>
            <a:off x="630936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comments.png"/>
          <p:cNvPicPr>
            <a:picLocks noChangeAspect="1"/>
          </p:cNvPicPr>
          <p:nvPr/>
        </p:nvPicPr>
        <p:blipFill>
          <a:blip r:embed="rId5"/>
          <a:stretch>
            <a:fillRect/>
          </a:stretch>
        </p:blipFill>
        <p:spPr>
          <a:xfrm>
            <a:off x="6430061" y="2342693"/>
            <a:ext cx="261518" cy="261518"/>
          </a:xfrm>
          <a:prstGeom prst="rect">
            <a:avLst/>
          </a:prstGeom>
        </p:spPr>
      </p:pic>
      <p:sp>
        <p:nvSpPr>
          <p:cNvPr id="14" name="Text 9"/>
          <p:cNvSpPr/>
          <p:nvPr/>
        </p:nvSpPr>
        <p:spPr>
          <a:xfrm>
            <a:off x="699516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Culturally-inclusive induction</a:t>
            </a:r>
            <a:endParaRPr lang="en-US" sz="1300" dirty="0"/>
          </a:p>
        </p:txBody>
      </p:sp>
      <p:sp>
        <p:nvSpPr>
          <p:cNvPr id="15" name="Text 10"/>
          <p:cNvSpPr/>
          <p:nvPr/>
        </p:nvSpPr>
        <p:spPr>
          <a:xfrm>
            <a:off x="630936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Combine multilingual materials with culturally-neutral icons rather than one uniform English standard.</a:t>
            </a:r>
            <a:endParaRPr lang="en-US" sz="1050" dirty="0"/>
          </a:p>
        </p:txBody>
      </p:sp>
      <p:sp>
        <p:nvSpPr>
          <p:cNvPr id="16" name="Shape 11"/>
          <p:cNvSpPr/>
          <p:nvPr/>
        </p:nvSpPr>
        <p:spPr>
          <a:xfrm>
            <a:off x="548640" y="4114800"/>
            <a:ext cx="5257800" cy="1920240"/>
          </a:xfrm>
          <a:prstGeom prst="roundRect">
            <a:avLst>
              <a:gd name="adj" fmla="val 4286"/>
            </a:avLst>
          </a:prstGeom>
          <a:solidFill>
            <a:srgbClr val="3D5A80">
              <a:alpha val="75000"/>
            </a:srgbClr>
          </a:solidFill>
          <a:ln/>
        </p:spPr>
        <p:txBody>
          <a:bodyPr/>
          <a:lstStyle/>
          <a:p>
            <a:endParaRPr lang="en-GB"/>
          </a:p>
        </p:txBody>
      </p:sp>
      <p:sp>
        <p:nvSpPr>
          <p:cNvPr id="17" name="Shape 12"/>
          <p:cNvSpPr/>
          <p:nvPr/>
        </p:nvSpPr>
        <p:spPr>
          <a:xfrm>
            <a:off x="77724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hands.png"/>
          <p:cNvPicPr>
            <a:picLocks noChangeAspect="1"/>
          </p:cNvPicPr>
          <p:nvPr/>
        </p:nvPicPr>
        <p:blipFill>
          <a:blip r:embed="rId6"/>
          <a:stretch>
            <a:fillRect/>
          </a:stretch>
        </p:blipFill>
        <p:spPr>
          <a:xfrm>
            <a:off x="897941" y="4491533"/>
            <a:ext cx="261518" cy="261518"/>
          </a:xfrm>
          <a:prstGeom prst="rect">
            <a:avLst/>
          </a:prstGeom>
        </p:spPr>
      </p:pic>
      <p:sp>
        <p:nvSpPr>
          <p:cNvPr id="19" name="Text 13"/>
          <p:cNvSpPr/>
          <p:nvPr/>
        </p:nvSpPr>
        <p:spPr>
          <a:xfrm>
            <a:off x="146304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Safe channels for questions</a:t>
            </a:r>
            <a:endParaRPr lang="en-US" sz="1300" dirty="0"/>
          </a:p>
        </p:txBody>
      </p:sp>
      <p:sp>
        <p:nvSpPr>
          <p:cNvPr id="20" name="Text 14"/>
          <p:cNvSpPr/>
          <p:nvPr/>
        </p:nvSpPr>
        <p:spPr>
          <a:xfrm>
            <a:off x="77724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Offer small-group or anonymous ways to raise concerns, reducing pressure from high power-distance norms (Hofstede, 1980).</a:t>
            </a:r>
            <a:endParaRPr lang="en-US" sz="1050" dirty="0"/>
          </a:p>
        </p:txBody>
      </p:sp>
      <p:sp>
        <p:nvSpPr>
          <p:cNvPr id="21" name="Shape 15"/>
          <p:cNvSpPr/>
          <p:nvPr/>
        </p:nvSpPr>
        <p:spPr>
          <a:xfrm>
            <a:off x="6080760" y="4114800"/>
            <a:ext cx="5257800" cy="1920240"/>
          </a:xfrm>
          <a:prstGeom prst="roundRect">
            <a:avLst>
              <a:gd name="adj" fmla="val 4286"/>
            </a:avLst>
          </a:prstGeom>
          <a:solidFill>
            <a:srgbClr val="3D5A80">
              <a:alpha val="75000"/>
            </a:srgbClr>
          </a:solidFill>
          <a:ln/>
        </p:spPr>
        <p:txBody>
          <a:bodyPr/>
          <a:lstStyle/>
          <a:p>
            <a:endParaRPr lang="en-GB"/>
          </a:p>
        </p:txBody>
      </p:sp>
      <p:sp>
        <p:nvSpPr>
          <p:cNvPr id="22" name="Shape 16"/>
          <p:cNvSpPr/>
          <p:nvPr/>
        </p:nvSpPr>
        <p:spPr>
          <a:xfrm>
            <a:off x="630936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check.png"/>
          <p:cNvPicPr>
            <a:picLocks noChangeAspect="1"/>
          </p:cNvPicPr>
          <p:nvPr/>
        </p:nvPicPr>
        <p:blipFill>
          <a:blip r:embed="rId7"/>
          <a:stretch>
            <a:fillRect/>
          </a:stretch>
        </p:blipFill>
        <p:spPr>
          <a:xfrm>
            <a:off x="6430061" y="4491533"/>
            <a:ext cx="261518" cy="261518"/>
          </a:xfrm>
          <a:prstGeom prst="rect">
            <a:avLst/>
          </a:prstGeom>
        </p:spPr>
      </p:pic>
      <p:sp>
        <p:nvSpPr>
          <p:cNvPr id="24" name="Text 17"/>
          <p:cNvSpPr/>
          <p:nvPr/>
        </p:nvSpPr>
        <p:spPr>
          <a:xfrm>
            <a:off x="699516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Cross-cultural mentoring</a:t>
            </a:r>
            <a:endParaRPr lang="en-US" sz="1300" dirty="0"/>
          </a:p>
        </p:txBody>
      </p:sp>
      <p:sp>
        <p:nvSpPr>
          <p:cNvPr id="25" name="Text 18"/>
          <p:cNvSpPr/>
          <p:nvPr/>
        </p:nvSpPr>
        <p:spPr>
          <a:xfrm>
            <a:off x="630936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Pair staff across cultural groups to build mutual understanding and shared working norms.</a:t>
            </a:r>
            <a:endParaRPr lang="en-US" sz="1050" dirty="0"/>
          </a:p>
        </p:txBody>
      </p:sp>
      <p:sp>
        <p:nvSpPr>
          <p:cNvPr id="27"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22</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BARRIER 5 OF 6  ·  </a:t>
            </a:r>
            <a:r>
              <a:rPr lang="en-US" sz="1300" b="1" kern="0" spc="200" dirty="0" err="1">
                <a:solidFill>
                  <a:srgbClr val="E8734A"/>
                </a:solidFill>
                <a:latin typeface="Calibri" pitchFamily="34" charset="0"/>
                <a:ea typeface="Calibri" pitchFamily="34" charset="-122"/>
                <a:cs typeface="Calibri" pitchFamily="34" charset="-120"/>
              </a:rPr>
              <a:t>Geruza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Emotional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emotion.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Definition</a:t>
            </a:r>
            <a:endParaRPr lang="en-US" sz="1500" dirty="0"/>
          </a:p>
        </p:txBody>
      </p:sp>
      <p:sp>
        <p:nvSpPr>
          <p:cNvPr id="7" name="Text 4"/>
          <p:cNvSpPr/>
          <p:nvPr/>
        </p:nvSpPr>
        <p:spPr>
          <a:xfrm>
            <a:off x="548640" y="2148840"/>
            <a:ext cx="6309360" cy="173736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Emotional barriers occur when stress, fatigue or extreme emotion override rational, objective thinking during communication (Robbins and Coulter, 2017).</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They can distort both how a person sends a message and how calmly they receive one.</a:t>
            </a:r>
            <a:endParaRPr lang="en-US" sz="1400" dirty="0"/>
          </a:p>
        </p:txBody>
      </p:sp>
      <p:sp>
        <p:nvSpPr>
          <p:cNvPr id="8" name="Text 5"/>
          <p:cNvSpPr/>
          <p:nvPr/>
        </p:nvSpPr>
        <p:spPr>
          <a:xfrm>
            <a:off x="548640" y="397764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Case Evidence</a:t>
            </a:r>
            <a:endParaRPr lang="en-US" sz="1500" dirty="0"/>
          </a:p>
        </p:txBody>
      </p:sp>
      <p:sp>
        <p:nvSpPr>
          <p:cNvPr id="9" name="Text 6"/>
          <p:cNvSpPr/>
          <p:nvPr/>
        </p:nvSpPr>
        <p:spPr>
          <a:xfrm>
            <a:off x="548640" y="4343400"/>
            <a:ext cx="6309360" cy="1737360"/>
          </a:xfrm>
          <a:prstGeom prst="rect">
            <a:avLst/>
          </a:prstGeom>
          <a:noFill/>
          <a:ln/>
        </p:spPr>
        <p:txBody>
          <a:bodyPr wrap="square" lIns="0" tIns="0" rIns="0" bIns="0" rtlCol="0" anchor="t"/>
          <a:lstStyle/>
          <a:p>
            <a:pPr marL="228600" indent="-228600">
              <a:lnSpc>
                <a:spcPct val="115000"/>
              </a:lnSpc>
              <a:spcAft>
                <a:spcPts val="800"/>
              </a:spcAft>
              <a:buSzPct val="100000"/>
              <a:buChar char="•"/>
            </a:pPr>
            <a:r>
              <a:rPr lang="en-US" sz="1300" dirty="0">
                <a:solidFill>
                  <a:srgbClr val="202B3C"/>
                </a:solidFill>
                <a:latin typeface="Calibri" pitchFamily="34" charset="0"/>
                <a:ea typeface="Calibri" pitchFamily="34" charset="-122"/>
                <a:cs typeface="Calibri" pitchFamily="34" charset="-120"/>
              </a:rPr>
              <a:t>Gary was out late, worked on his car until 2am, and woke at 6am exhausted.</a:t>
            </a:r>
            <a:endParaRPr lang="en-US" sz="1300" dirty="0"/>
          </a:p>
          <a:p>
            <a:pPr marL="228600" indent="-228600">
              <a:lnSpc>
                <a:spcPct val="115000"/>
              </a:lnSpc>
              <a:spcAft>
                <a:spcPts val="800"/>
              </a:spcAft>
              <a:buSzPct val="100000"/>
              <a:buChar char="•"/>
            </a:pPr>
            <a:r>
              <a:rPr lang="en-US" sz="1300" dirty="0">
                <a:solidFill>
                  <a:srgbClr val="202B3C"/>
                </a:solidFill>
                <a:latin typeface="Calibri" pitchFamily="34" charset="0"/>
                <a:ea typeface="Calibri" pitchFamily="34" charset="-122"/>
                <a:cs typeface="Calibri" pitchFamily="34" charset="-120"/>
              </a:rPr>
              <a:t>Rushing, his car would not start; he had to run for the tube and change lines.</a:t>
            </a:r>
            <a:endParaRPr lang="en-US" sz="1300" dirty="0"/>
          </a:p>
          <a:p>
            <a:pPr marL="228600" indent="-228600">
              <a:lnSpc>
                <a:spcPct val="115000"/>
              </a:lnSpc>
              <a:spcAft>
                <a:spcPts val="800"/>
              </a:spcAft>
              <a:buSzPct val="100000"/>
              <a:buChar char="•"/>
            </a:pPr>
            <a:r>
              <a:rPr lang="en-US" sz="1300" dirty="0">
                <a:solidFill>
                  <a:srgbClr val="202B3C"/>
                </a:solidFill>
                <a:latin typeface="Calibri" pitchFamily="34" charset="0"/>
                <a:ea typeface="Calibri" pitchFamily="34" charset="-122"/>
                <a:cs typeface="Calibri" pitchFamily="34" charset="-120"/>
              </a:rPr>
              <a:t>Arriving to find chicken left out all night, he “pulled at his hair and screamed: Idiots!”</a:t>
            </a:r>
            <a:endParaRPr lang="en-US" sz="1300" dirty="0"/>
          </a:p>
        </p:txBody>
      </p:sp>
      <p:sp>
        <p:nvSpPr>
          <p:cNvPr id="10" name="Shape 7"/>
          <p:cNvSpPr/>
          <p:nvPr/>
        </p:nvSpPr>
        <p:spPr>
          <a:xfrm>
            <a:off x="7178040" y="1783080"/>
            <a:ext cx="4434840" cy="4160520"/>
          </a:xfrm>
          <a:prstGeom prst="roundRect">
            <a:avLst>
              <a:gd name="adj" fmla="val 2198"/>
            </a:avLst>
          </a:prstGeom>
          <a:solidFill>
            <a:srgbClr val="1B2A4A"/>
          </a:solidFill>
          <a:ln/>
        </p:spPr>
        <p:txBody>
          <a:bodyPr/>
          <a:lstStyle/>
          <a:p>
            <a:endParaRPr lang="en-GB"/>
          </a:p>
        </p:txBody>
      </p:sp>
      <p:sp>
        <p:nvSpPr>
          <p:cNvPr id="11" name="Text 8"/>
          <p:cNvSpPr/>
          <p:nvPr/>
        </p:nvSpPr>
        <p:spPr>
          <a:xfrm>
            <a:off x="7406640" y="1874520"/>
            <a:ext cx="914400" cy="914400"/>
          </a:xfrm>
          <a:prstGeom prst="rect">
            <a:avLst/>
          </a:prstGeom>
          <a:noFill/>
          <a:ln/>
        </p:spPr>
        <p:txBody>
          <a:bodyPr wrap="square" lIns="0" tIns="0" rIns="0" bIns="0" rtlCol="0" anchor="ctr"/>
          <a:lstStyle/>
          <a:p>
            <a:pPr marL="0" indent="0">
              <a:buNone/>
            </a:pPr>
            <a:r>
              <a:rPr lang="en-US" sz="6000" b="1" dirty="0">
                <a:solidFill>
                  <a:srgbClr val="E8734A"/>
                </a:solidFill>
                <a:latin typeface="Cambria" pitchFamily="34" charset="0"/>
                <a:ea typeface="Cambria" pitchFamily="34" charset="-122"/>
                <a:cs typeface="Cambria" pitchFamily="34" charset="-120"/>
              </a:rPr>
              <a:t>“</a:t>
            </a:r>
            <a:endParaRPr lang="en-US" sz="6000" dirty="0"/>
          </a:p>
        </p:txBody>
      </p:sp>
      <p:sp>
        <p:nvSpPr>
          <p:cNvPr id="12" name="Text 9"/>
          <p:cNvSpPr/>
          <p:nvPr/>
        </p:nvSpPr>
        <p:spPr>
          <a:xfrm>
            <a:off x="7635240" y="2468880"/>
            <a:ext cx="3703320" cy="1097280"/>
          </a:xfrm>
          <a:prstGeom prst="rect">
            <a:avLst/>
          </a:prstGeom>
          <a:noFill/>
          <a:ln/>
        </p:spPr>
        <p:txBody>
          <a:bodyPr wrap="square" lIns="0" tIns="0" rIns="0" bIns="0" rtlCol="0" anchor="ctr"/>
          <a:lstStyle/>
          <a:p>
            <a:pPr marL="0" indent="0">
              <a:lnSpc>
                <a:spcPct val="125000"/>
              </a:lnSpc>
              <a:buNone/>
            </a:pPr>
            <a:r>
              <a:rPr lang="en-US" sz="1800" i="1" dirty="0">
                <a:solidFill>
                  <a:srgbClr val="FFFFFF"/>
                </a:solidFill>
                <a:latin typeface="Cambria" pitchFamily="34" charset="0"/>
                <a:ea typeface="Cambria" pitchFamily="34" charset="-122"/>
                <a:cs typeface="Cambria" pitchFamily="34" charset="-120"/>
              </a:rPr>
              <a:t>I pulled at my hair and screamed: 'Idiots!'</a:t>
            </a:r>
            <a:endParaRPr lang="en-US" sz="1800" dirty="0"/>
          </a:p>
        </p:txBody>
      </p:sp>
      <p:sp>
        <p:nvSpPr>
          <p:cNvPr id="13" name="Text 10"/>
          <p:cNvSpPr/>
          <p:nvPr/>
        </p:nvSpPr>
        <p:spPr>
          <a:xfrm>
            <a:off x="7635240" y="3611880"/>
            <a:ext cx="3703320" cy="365760"/>
          </a:xfrm>
          <a:prstGeom prst="rect">
            <a:avLst/>
          </a:prstGeom>
          <a:noFill/>
          <a:ln/>
        </p:spPr>
        <p:txBody>
          <a:bodyPr wrap="square" lIns="0" tIns="0" rIns="0" bIns="0" rtlCol="0" anchor="ctr"/>
          <a:lstStyle/>
          <a:p>
            <a:pPr marL="0" indent="0">
              <a:buNone/>
            </a:pPr>
            <a:r>
              <a:rPr lang="en-US" sz="1050" dirty="0">
                <a:solidFill>
                  <a:srgbClr val="9FB0CB"/>
                </a:solidFill>
                <a:latin typeface="Calibri" pitchFamily="34" charset="0"/>
                <a:ea typeface="Calibri" pitchFamily="34" charset="-122"/>
                <a:cs typeface="Calibri" pitchFamily="34" charset="-120"/>
              </a:rPr>
              <a:t>— Gary, on discovering the chicken</a:t>
            </a:r>
            <a:endParaRPr lang="en-US" sz="1050" dirty="0"/>
          </a:p>
        </p:txBody>
      </p:sp>
      <p:sp>
        <p:nvSpPr>
          <p:cNvPr id="14" name="Shape 11"/>
          <p:cNvSpPr/>
          <p:nvPr/>
        </p:nvSpPr>
        <p:spPr>
          <a:xfrm>
            <a:off x="7635240" y="4160520"/>
            <a:ext cx="3383280" cy="0"/>
          </a:xfrm>
          <a:prstGeom prst="line">
            <a:avLst/>
          </a:prstGeom>
          <a:noFill/>
          <a:ln w="12700">
            <a:solidFill>
              <a:srgbClr val="3D5A80"/>
            </a:solidFill>
            <a:prstDash val="solid"/>
          </a:ln>
        </p:spPr>
        <p:txBody>
          <a:bodyPr/>
          <a:lstStyle/>
          <a:p>
            <a:endParaRPr lang="en-GB"/>
          </a:p>
        </p:txBody>
      </p:sp>
      <p:sp>
        <p:nvSpPr>
          <p:cNvPr id="15" name="Text 12"/>
          <p:cNvSpPr/>
          <p:nvPr/>
        </p:nvSpPr>
        <p:spPr>
          <a:xfrm>
            <a:off x="7635240" y="4343400"/>
            <a:ext cx="3703320" cy="1463040"/>
          </a:xfrm>
          <a:prstGeom prst="rect">
            <a:avLst/>
          </a:prstGeom>
          <a:noFill/>
          <a:ln/>
        </p:spPr>
        <p:txBody>
          <a:bodyPr wrap="square" lIns="0" tIns="0" rIns="0" bIns="0" rtlCol="0" anchor="ctr"/>
          <a:lstStyle/>
          <a:p>
            <a:pPr marL="0" indent="0">
              <a:lnSpc>
                <a:spcPct val="120000"/>
              </a:lnSpc>
              <a:buNone/>
            </a:pPr>
            <a:r>
              <a:rPr lang="en-US" sz="1150" dirty="0">
                <a:solidFill>
                  <a:srgbClr val="E7ECF5"/>
                </a:solidFill>
                <a:latin typeface="Calibri" pitchFamily="34" charset="0"/>
                <a:ea typeface="Calibri" pitchFamily="34" charset="-122"/>
                <a:cs typeface="Calibri" pitchFamily="34" charset="-120"/>
              </a:rPr>
              <a:t>A sleep-deprived, stressed supervisor is poorly placed to give — or receive — calm, clear instruction.</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THEORETICAL LENS  ·  </a:t>
            </a:r>
            <a:r>
              <a:rPr lang="en-US" sz="1300" b="1" kern="0" spc="200" dirty="0" err="1">
                <a:solidFill>
                  <a:srgbClr val="E8734A"/>
                </a:solidFill>
                <a:latin typeface="Calibri" pitchFamily="34" charset="0"/>
                <a:ea typeface="Calibri" pitchFamily="34" charset="-122"/>
                <a:cs typeface="Calibri" pitchFamily="34" charset="-120"/>
              </a:rPr>
              <a:t>Geruza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Emotional Barriers &amp; Communication</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diagram.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11064240" cy="2194560"/>
          </a:xfrm>
          <a:prstGeom prst="rect">
            <a:avLst/>
          </a:prstGeom>
          <a:noFill/>
          <a:ln/>
        </p:spPr>
        <p:txBody>
          <a:bodyPr wrap="square" lIns="0" tIns="0" rIns="0" bIns="0" rtlCol="0" anchor="t"/>
          <a:lstStyle/>
          <a:p>
            <a:pPr marL="228600" indent="-228600">
              <a:lnSpc>
                <a:spcPct val="115000"/>
              </a:lnSpc>
              <a:spcAft>
                <a:spcPts val="1000"/>
              </a:spcAft>
              <a:buSzPct val="100000"/>
              <a:buChar char="•"/>
            </a:pPr>
            <a:r>
              <a:rPr lang="en-US" sz="1400" dirty="0">
                <a:solidFill>
                  <a:srgbClr val="202B3C"/>
                </a:solidFill>
                <a:latin typeface="Calibri" pitchFamily="34" charset="0"/>
                <a:ea typeface="Calibri" pitchFamily="34" charset="-122"/>
                <a:cs typeface="Calibri" pitchFamily="34" charset="-120"/>
              </a:rPr>
              <a:t>Extreme emotion is understood as a form of internal, psychological noise: it distorts encoding and decoding in the same way physical noise distorts a signal (Shannon and Weaver, 1949).</a:t>
            </a:r>
            <a:endParaRPr lang="en-US" sz="1400" dirty="0"/>
          </a:p>
          <a:p>
            <a:pPr marL="228600" indent="-228600">
              <a:lnSpc>
                <a:spcPct val="115000"/>
              </a:lnSpc>
              <a:spcAft>
                <a:spcPts val="1000"/>
              </a:spcAft>
              <a:buSzPct val="100000"/>
              <a:buChar char="•"/>
            </a:pPr>
            <a:r>
              <a:rPr lang="en-US" sz="1400" dirty="0">
                <a:solidFill>
                  <a:srgbClr val="202B3C"/>
                </a:solidFill>
                <a:latin typeface="Calibri" pitchFamily="34" charset="0"/>
                <a:ea typeface="Calibri" pitchFamily="34" charset="-122"/>
                <a:cs typeface="Calibri" pitchFamily="34" charset="-120"/>
              </a:rPr>
              <a:t>Robbins and Coulter (2017) note that under strong emotion, people often substitute emotional judgement for rational, objective thinking.</a:t>
            </a:r>
            <a:endParaRPr lang="en-US" sz="1400" dirty="0"/>
          </a:p>
          <a:p>
            <a:pPr marL="228600" indent="-228600">
              <a:lnSpc>
                <a:spcPct val="115000"/>
              </a:lnSpc>
              <a:spcAft>
                <a:spcPts val="1000"/>
              </a:spcAft>
              <a:buSzPct val="100000"/>
              <a:buChar char="•"/>
            </a:pPr>
            <a:r>
              <a:rPr lang="en-US" sz="1400" dirty="0">
                <a:solidFill>
                  <a:srgbClr val="202B3C"/>
                </a:solidFill>
                <a:latin typeface="Calibri" pitchFamily="34" charset="0"/>
                <a:ea typeface="Calibri" pitchFamily="34" charset="-122"/>
                <a:cs typeface="Calibri" pitchFamily="34" charset="-120"/>
              </a:rPr>
              <a:t>Goleman's (1995) concept of emotional intelligence highlights self-awareness and self-regulation as key to managing this barrier before it disrupts communication.</a:t>
            </a:r>
            <a:endParaRPr lang="en-US" sz="1400" dirty="0"/>
          </a:p>
        </p:txBody>
      </p:sp>
      <p:sp>
        <p:nvSpPr>
          <p:cNvPr id="7" name="Shape 4"/>
          <p:cNvSpPr/>
          <p:nvPr/>
        </p:nvSpPr>
        <p:spPr>
          <a:xfrm>
            <a:off x="548640" y="42062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8" name="Text 5"/>
          <p:cNvSpPr/>
          <p:nvPr/>
        </p:nvSpPr>
        <p:spPr>
          <a:xfrm>
            <a:off x="621792" y="42976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Stress / Fatigue</a:t>
            </a:r>
            <a:endParaRPr lang="en-US" sz="1200" dirty="0"/>
          </a:p>
        </p:txBody>
      </p:sp>
      <p:sp>
        <p:nvSpPr>
          <p:cNvPr id="9" name="Text 6"/>
          <p:cNvSpPr/>
          <p:nvPr/>
        </p:nvSpPr>
        <p:spPr>
          <a:xfrm>
            <a:off x="621792" y="49222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internal, psychological noise</a:t>
            </a:r>
            <a:endParaRPr lang="en-US" sz="900" dirty="0"/>
          </a:p>
        </p:txBody>
      </p:sp>
      <p:sp>
        <p:nvSpPr>
          <p:cNvPr id="10" name="Text 7"/>
          <p:cNvSpPr/>
          <p:nvPr/>
        </p:nvSpPr>
        <p:spPr>
          <a:xfrm>
            <a:off x="3026664" y="4206240"/>
            <a:ext cx="384048" cy="123444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1" name="Shape 8"/>
          <p:cNvSpPr/>
          <p:nvPr/>
        </p:nvSpPr>
        <p:spPr>
          <a:xfrm>
            <a:off x="3410712" y="42062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2" name="Text 9"/>
          <p:cNvSpPr/>
          <p:nvPr/>
        </p:nvSpPr>
        <p:spPr>
          <a:xfrm>
            <a:off x="3483864" y="42976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Distorted Encoding</a:t>
            </a:r>
            <a:endParaRPr lang="en-US" sz="1200" dirty="0"/>
          </a:p>
        </p:txBody>
      </p:sp>
      <p:sp>
        <p:nvSpPr>
          <p:cNvPr id="13" name="Text 10"/>
          <p:cNvSpPr/>
          <p:nvPr/>
        </p:nvSpPr>
        <p:spPr>
          <a:xfrm>
            <a:off x="3483864" y="49222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message sent poorly</a:t>
            </a:r>
            <a:endParaRPr lang="en-US" sz="900" dirty="0"/>
          </a:p>
        </p:txBody>
      </p:sp>
      <p:sp>
        <p:nvSpPr>
          <p:cNvPr id="14" name="Text 11"/>
          <p:cNvSpPr/>
          <p:nvPr/>
        </p:nvSpPr>
        <p:spPr>
          <a:xfrm>
            <a:off x="5888736" y="4206240"/>
            <a:ext cx="384048" cy="123444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5" name="Shape 12"/>
          <p:cNvSpPr/>
          <p:nvPr/>
        </p:nvSpPr>
        <p:spPr>
          <a:xfrm>
            <a:off x="6272784" y="42062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6" name="Text 13"/>
          <p:cNvSpPr/>
          <p:nvPr/>
        </p:nvSpPr>
        <p:spPr>
          <a:xfrm>
            <a:off x="6345936" y="42976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Reactive Delivery</a:t>
            </a:r>
            <a:endParaRPr lang="en-US" sz="1200" dirty="0"/>
          </a:p>
        </p:txBody>
      </p:sp>
      <p:sp>
        <p:nvSpPr>
          <p:cNvPr id="17" name="Text 14"/>
          <p:cNvSpPr/>
          <p:nvPr/>
        </p:nvSpPr>
        <p:spPr>
          <a:xfrm>
            <a:off x="6345936" y="49222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shouting, not coaching</a:t>
            </a:r>
            <a:endParaRPr lang="en-US" sz="900" dirty="0"/>
          </a:p>
        </p:txBody>
      </p:sp>
      <p:sp>
        <p:nvSpPr>
          <p:cNvPr id="18" name="Text 15"/>
          <p:cNvSpPr/>
          <p:nvPr/>
        </p:nvSpPr>
        <p:spPr>
          <a:xfrm>
            <a:off x="8750808" y="4206240"/>
            <a:ext cx="384048" cy="123444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9" name="Shape 16"/>
          <p:cNvSpPr/>
          <p:nvPr/>
        </p:nvSpPr>
        <p:spPr>
          <a:xfrm>
            <a:off x="9134856" y="4206240"/>
            <a:ext cx="2478024" cy="1234440"/>
          </a:xfrm>
          <a:prstGeom prst="roundRect">
            <a:avLst>
              <a:gd name="adj" fmla="val 5926"/>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20" name="Text 17"/>
          <p:cNvSpPr/>
          <p:nvPr/>
        </p:nvSpPr>
        <p:spPr>
          <a:xfrm>
            <a:off x="9208008" y="4297680"/>
            <a:ext cx="2331720" cy="678942"/>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Breakdown</a:t>
            </a:r>
            <a:endParaRPr lang="en-US" sz="1200" dirty="0"/>
          </a:p>
        </p:txBody>
      </p:sp>
      <p:sp>
        <p:nvSpPr>
          <p:cNvPr id="21" name="Text 18"/>
          <p:cNvSpPr/>
          <p:nvPr/>
        </p:nvSpPr>
        <p:spPr>
          <a:xfrm>
            <a:off x="9208008" y="4922215"/>
            <a:ext cx="2331720" cy="493776"/>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message misunderstood or ignored</a:t>
            </a:r>
            <a:endParaRPr lang="en-US" sz="900" dirty="0"/>
          </a:p>
        </p:txBody>
      </p:sp>
      <p:sp>
        <p:nvSpPr>
          <p:cNvPr id="23"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24</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APPLICATION  ·  </a:t>
            </a:r>
            <a:r>
              <a:rPr lang="en-US" sz="1300" b="1" kern="0" spc="200" dirty="0" err="1">
                <a:solidFill>
                  <a:srgbClr val="E8734A"/>
                </a:solidFill>
                <a:latin typeface="Calibri" pitchFamily="34" charset="0"/>
                <a:ea typeface="Calibri" pitchFamily="34" charset="-122"/>
                <a:cs typeface="Calibri" pitchFamily="34" charset="-120"/>
              </a:rPr>
              <a:t>Geruza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Applying the Theory to Gary's Situation</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food.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874520"/>
            <a:ext cx="11064240" cy="3017520"/>
          </a:xfrm>
          <a:prstGeom prst="rect">
            <a:avLst/>
          </a:prstGeom>
          <a:noFill/>
          <a:ln/>
        </p:spPr>
        <p:txBody>
          <a:bodyPr wrap="square" lIns="0" tIns="0" rIns="0" bIns="0" rtlCol="0" anchor="t"/>
          <a:lstStyle/>
          <a:p>
            <a:pPr marL="228600" indent="-228600">
              <a:lnSpc>
                <a:spcPct val="115000"/>
              </a:lnSpc>
              <a:spcAft>
                <a:spcPts val="1300"/>
              </a:spcAft>
              <a:buSzPct val="100000"/>
              <a:buChar char="•"/>
            </a:pPr>
            <a:r>
              <a:rPr lang="en-US" sz="1400" dirty="0">
                <a:solidFill>
                  <a:srgbClr val="202B3C"/>
                </a:solidFill>
                <a:latin typeface="Calibri" pitchFamily="34" charset="0"/>
                <a:ea typeface="Calibri" pitchFamily="34" charset="-122"/>
                <a:cs typeface="Calibri" pitchFamily="34" charset="-120"/>
              </a:rPr>
              <a:t>Gary's personal stress and sleep deprivation act as internal noise (Shannon and Weaver, 1949), reducing his capacity to encode calm, clear instructions once he reaches the factory floor.</a:t>
            </a:r>
            <a:endParaRPr lang="en-US" sz="1400" dirty="0"/>
          </a:p>
          <a:p>
            <a:pPr marL="228600" indent="-228600">
              <a:lnSpc>
                <a:spcPct val="115000"/>
              </a:lnSpc>
              <a:spcAft>
                <a:spcPts val="1300"/>
              </a:spcAft>
              <a:buSzPct val="100000"/>
              <a:buChar char="•"/>
            </a:pPr>
            <a:r>
              <a:rPr lang="en-US" sz="1400" dirty="0">
                <a:solidFill>
                  <a:srgbClr val="202B3C"/>
                </a:solidFill>
                <a:latin typeface="Calibri" pitchFamily="34" charset="0"/>
                <a:ea typeface="Calibri" pitchFamily="34" charset="-122"/>
                <a:cs typeface="Calibri" pitchFamily="34" charset="-120"/>
              </a:rPr>
              <a:t>His panicked reaction to the mishandled chicken — shouting rather than calmly correcting — models reactive, not rational, communication for the whole team (Robbins and Coulter, 2017).</a:t>
            </a:r>
            <a:endParaRPr lang="en-US" sz="1400" dirty="0"/>
          </a:p>
          <a:p>
            <a:pPr marL="228600" indent="-228600">
              <a:lnSpc>
                <a:spcPct val="115000"/>
              </a:lnSpc>
              <a:spcAft>
                <a:spcPts val="1300"/>
              </a:spcAft>
              <a:buSzPct val="100000"/>
              <a:buChar char="•"/>
            </a:pPr>
            <a:r>
              <a:rPr lang="en-US" sz="1400" dirty="0">
                <a:solidFill>
                  <a:srgbClr val="202B3C"/>
                </a:solidFill>
                <a:latin typeface="Calibri" pitchFamily="34" charset="0"/>
                <a:ea typeface="Calibri" pitchFamily="34" charset="-122"/>
                <a:cs typeface="Calibri" pitchFamily="34" charset="-120"/>
              </a:rPr>
              <a:t>This kind of outburst can damage psychological safety: staff who fear a shouted reaction become less likely to raise problems or ask questions in future.</a:t>
            </a:r>
            <a:endParaRPr lang="en-US" sz="1400" dirty="0"/>
          </a:p>
          <a:p>
            <a:pPr marL="228600" indent="-228600">
              <a:lnSpc>
                <a:spcPct val="115000"/>
              </a:lnSpc>
              <a:spcAft>
                <a:spcPts val="1300"/>
              </a:spcAft>
              <a:buSzPct val="100000"/>
              <a:buChar char="•"/>
            </a:pPr>
            <a:r>
              <a:rPr lang="en-US" sz="1400" dirty="0">
                <a:solidFill>
                  <a:srgbClr val="202B3C"/>
                </a:solidFill>
                <a:latin typeface="Calibri" pitchFamily="34" charset="0"/>
                <a:ea typeface="Calibri" pitchFamily="34" charset="-122"/>
                <a:cs typeface="Calibri" pitchFamily="34" charset="-120"/>
              </a:rPr>
              <a:t>Management's own pressure on Gary to “start working right away” without proper induction time compounds his emotional load, feeding the cycle.</a:t>
            </a:r>
            <a:endParaRPr lang="en-US" sz="1400" dirty="0"/>
          </a:p>
        </p:txBody>
      </p:sp>
      <p:sp>
        <p:nvSpPr>
          <p:cNvPr id="7" name="Shape 4"/>
          <p:cNvSpPr/>
          <p:nvPr/>
        </p:nvSpPr>
        <p:spPr>
          <a:xfrm>
            <a:off x="548640" y="5029200"/>
            <a:ext cx="11064240" cy="960120"/>
          </a:xfrm>
          <a:prstGeom prst="roundRect">
            <a:avLst>
              <a:gd name="adj" fmla="val 7619"/>
            </a:avLst>
          </a:prstGeom>
          <a:solidFill>
            <a:srgbClr val="FCEAE1"/>
          </a:solidFill>
          <a:ln/>
        </p:spPr>
        <p:txBody>
          <a:bodyPr/>
          <a:lstStyle/>
          <a:p>
            <a:endParaRPr lang="en-GB"/>
          </a:p>
        </p:txBody>
      </p:sp>
      <p:sp>
        <p:nvSpPr>
          <p:cNvPr id="8" name="Shape 5"/>
          <p:cNvSpPr/>
          <p:nvPr/>
        </p:nvSpPr>
        <p:spPr>
          <a:xfrm>
            <a:off x="777240" y="51937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9" name="Image 1" descr="/home/claude/deck/icons/warning.png"/>
          <p:cNvPicPr>
            <a:picLocks noChangeAspect="1"/>
          </p:cNvPicPr>
          <p:nvPr/>
        </p:nvPicPr>
        <p:blipFill>
          <a:blip r:embed="rId4"/>
          <a:stretch>
            <a:fillRect/>
          </a:stretch>
        </p:blipFill>
        <p:spPr>
          <a:xfrm>
            <a:off x="897941" y="5314493"/>
            <a:ext cx="261518" cy="261518"/>
          </a:xfrm>
          <a:prstGeom prst="rect">
            <a:avLst/>
          </a:prstGeom>
        </p:spPr>
      </p:pic>
      <p:sp>
        <p:nvSpPr>
          <p:cNvPr id="10" name="Text 6"/>
          <p:cNvSpPr/>
          <p:nvPr/>
        </p:nvSpPr>
        <p:spPr>
          <a:xfrm>
            <a:off x="1463040" y="5074920"/>
            <a:ext cx="9966960" cy="868680"/>
          </a:xfrm>
          <a:prstGeom prst="rect">
            <a:avLst/>
          </a:prstGeom>
          <a:noFill/>
          <a:ln/>
        </p:spPr>
        <p:txBody>
          <a:bodyPr wrap="square" lIns="0" tIns="0" rIns="0" bIns="0" rtlCol="0" anchor="ctr"/>
          <a:lstStyle/>
          <a:p>
            <a:pPr marL="0" indent="0">
              <a:lnSpc>
                <a:spcPct val="120000"/>
              </a:lnSpc>
              <a:buNone/>
            </a:pPr>
            <a:r>
              <a:rPr lang="en-US" sz="1200" dirty="0">
                <a:solidFill>
                  <a:srgbClr val="202B3C"/>
                </a:solidFill>
                <a:latin typeface="Calibri" pitchFamily="34" charset="0"/>
                <a:ea typeface="Calibri" pitchFamily="34" charset="-122"/>
                <a:cs typeface="Calibri" pitchFamily="34" charset="-120"/>
              </a:rPr>
              <a:t>Emotional barriers are not isolated to Gary personally — they are symptomatic of a wider management culture that under-resources supervision and induction.</a:t>
            </a:r>
            <a:endParaRPr lang="en-US" sz="1200" dirty="0"/>
          </a:p>
        </p:txBody>
      </p:sp>
      <p:sp>
        <p:nvSpPr>
          <p:cNvPr id="12" name="Text 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25</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name="Slide 26">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STRATEGIES  ·  </a:t>
            </a:r>
            <a:r>
              <a:rPr lang="en-US" sz="1300" b="1" kern="0" spc="200" dirty="0" err="1">
                <a:solidFill>
                  <a:srgbClr val="E8734A"/>
                </a:solidFill>
                <a:latin typeface="Calibri" pitchFamily="34" charset="0"/>
                <a:ea typeface="Calibri" pitchFamily="34" charset="-122"/>
                <a:cs typeface="Calibri" pitchFamily="34" charset="-120"/>
              </a:rPr>
              <a:t>Geruza</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Overcoming Emotional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emotion.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965960"/>
            <a:ext cx="5257800" cy="1920240"/>
          </a:xfrm>
          <a:prstGeom prst="roundRect">
            <a:avLst>
              <a:gd name="adj" fmla="val 4286"/>
            </a:avLst>
          </a:prstGeom>
          <a:solidFill>
            <a:srgbClr val="3D5A80">
              <a:alpha val="75000"/>
            </a:srgbClr>
          </a:solidFill>
          <a:ln/>
        </p:spPr>
        <p:txBody>
          <a:bodyPr/>
          <a:lstStyle/>
          <a:p>
            <a:endParaRPr lang="en-GB"/>
          </a:p>
        </p:txBody>
      </p:sp>
      <p:sp>
        <p:nvSpPr>
          <p:cNvPr id="7" name="Shape 4"/>
          <p:cNvSpPr/>
          <p:nvPr/>
        </p:nvSpPr>
        <p:spPr>
          <a:xfrm>
            <a:off x="77724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users.png"/>
          <p:cNvPicPr>
            <a:picLocks noChangeAspect="1"/>
          </p:cNvPicPr>
          <p:nvPr/>
        </p:nvPicPr>
        <p:blipFill>
          <a:blip r:embed="rId4"/>
          <a:stretch>
            <a:fillRect/>
          </a:stretch>
        </p:blipFill>
        <p:spPr>
          <a:xfrm>
            <a:off x="897941" y="2342693"/>
            <a:ext cx="261518" cy="261518"/>
          </a:xfrm>
          <a:prstGeom prst="rect">
            <a:avLst/>
          </a:prstGeom>
        </p:spPr>
      </p:pic>
      <p:sp>
        <p:nvSpPr>
          <p:cNvPr id="9" name="Text 5"/>
          <p:cNvSpPr/>
          <p:nvPr/>
        </p:nvSpPr>
        <p:spPr>
          <a:xfrm>
            <a:off x="146304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Realistic workload &amp; rest</a:t>
            </a:r>
            <a:endParaRPr lang="en-US" sz="1300" dirty="0"/>
          </a:p>
        </p:txBody>
      </p:sp>
      <p:sp>
        <p:nvSpPr>
          <p:cNvPr id="10" name="Text 6"/>
          <p:cNvSpPr/>
          <p:nvPr/>
        </p:nvSpPr>
        <p:spPr>
          <a:xfrm>
            <a:off x="77724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Management should give supervisors like Gary adequate time and staffing, not rush inductions.</a:t>
            </a:r>
            <a:endParaRPr lang="en-US" sz="1050" dirty="0"/>
          </a:p>
        </p:txBody>
      </p:sp>
      <p:sp>
        <p:nvSpPr>
          <p:cNvPr id="11" name="Shape 7"/>
          <p:cNvSpPr/>
          <p:nvPr/>
        </p:nvSpPr>
        <p:spPr>
          <a:xfrm>
            <a:off x="6080760" y="1965960"/>
            <a:ext cx="5257800" cy="1920240"/>
          </a:xfrm>
          <a:prstGeom prst="roundRect">
            <a:avLst>
              <a:gd name="adj" fmla="val 4286"/>
            </a:avLst>
          </a:prstGeom>
          <a:solidFill>
            <a:srgbClr val="3D5A80">
              <a:alpha val="75000"/>
            </a:srgbClr>
          </a:solidFill>
          <a:ln/>
        </p:spPr>
        <p:txBody>
          <a:bodyPr/>
          <a:lstStyle/>
          <a:p>
            <a:endParaRPr lang="en-GB"/>
          </a:p>
        </p:txBody>
      </p:sp>
      <p:sp>
        <p:nvSpPr>
          <p:cNvPr id="12" name="Shape 8"/>
          <p:cNvSpPr/>
          <p:nvPr/>
        </p:nvSpPr>
        <p:spPr>
          <a:xfrm>
            <a:off x="630936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hands.png"/>
          <p:cNvPicPr>
            <a:picLocks noChangeAspect="1"/>
          </p:cNvPicPr>
          <p:nvPr/>
        </p:nvPicPr>
        <p:blipFill>
          <a:blip r:embed="rId5"/>
          <a:stretch>
            <a:fillRect/>
          </a:stretch>
        </p:blipFill>
        <p:spPr>
          <a:xfrm>
            <a:off x="6430061" y="2342693"/>
            <a:ext cx="261518" cy="261518"/>
          </a:xfrm>
          <a:prstGeom prst="rect">
            <a:avLst/>
          </a:prstGeom>
        </p:spPr>
      </p:pic>
      <p:sp>
        <p:nvSpPr>
          <p:cNvPr id="14" name="Text 9"/>
          <p:cNvSpPr/>
          <p:nvPr/>
        </p:nvSpPr>
        <p:spPr>
          <a:xfrm>
            <a:off x="6995160" y="214884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Emotional-intelligence training</a:t>
            </a:r>
            <a:endParaRPr lang="en-US" sz="1300" dirty="0"/>
          </a:p>
        </p:txBody>
      </p:sp>
      <p:sp>
        <p:nvSpPr>
          <p:cNvPr id="15" name="Text 10"/>
          <p:cNvSpPr/>
          <p:nvPr/>
        </p:nvSpPr>
        <p:spPr>
          <a:xfrm>
            <a:off x="6309360" y="288036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Build self-awareness and self-regulation skills so stress does not translate into reactive shouting (Goleman, 1995).</a:t>
            </a:r>
            <a:endParaRPr lang="en-US" sz="1050" dirty="0"/>
          </a:p>
        </p:txBody>
      </p:sp>
      <p:sp>
        <p:nvSpPr>
          <p:cNvPr id="16" name="Shape 11"/>
          <p:cNvSpPr/>
          <p:nvPr/>
        </p:nvSpPr>
        <p:spPr>
          <a:xfrm>
            <a:off x="548640" y="4114800"/>
            <a:ext cx="5257800" cy="1920240"/>
          </a:xfrm>
          <a:prstGeom prst="roundRect">
            <a:avLst>
              <a:gd name="adj" fmla="val 4286"/>
            </a:avLst>
          </a:prstGeom>
          <a:solidFill>
            <a:srgbClr val="3D5A80">
              <a:alpha val="75000"/>
            </a:srgbClr>
          </a:solidFill>
          <a:ln/>
        </p:spPr>
        <p:txBody>
          <a:bodyPr/>
          <a:lstStyle/>
          <a:p>
            <a:endParaRPr lang="en-GB"/>
          </a:p>
        </p:txBody>
      </p:sp>
      <p:sp>
        <p:nvSpPr>
          <p:cNvPr id="17" name="Shape 12"/>
          <p:cNvSpPr/>
          <p:nvPr/>
        </p:nvSpPr>
        <p:spPr>
          <a:xfrm>
            <a:off x="77724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check.png"/>
          <p:cNvPicPr>
            <a:picLocks noChangeAspect="1"/>
          </p:cNvPicPr>
          <p:nvPr/>
        </p:nvPicPr>
        <p:blipFill>
          <a:blip r:embed="rId6"/>
          <a:stretch>
            <a:fillRect/>
          </a:stretch>
        </p:blipFill>
        <p:spPr>
          <a:xfrm>
            <a:off x="897941" y="4491533"/>
            <a:ext cx="261518" cy="261518"/>
          </a:xfrm>
          <a:prstGeom prst="rect">
            <a:avLst/>
          </a:prstGeom>
        </p:spPr>
      </p:pic>
      <p:sp>
        <p:nvSpPr>
          <p:cNvPr id="19" name="Text 13"/>
          <p:cNvSpPr/>
          <p:nvPr/>
        </p:nvSpPr>
        <p:spPr>
          <a:xfrm>
            <a:off x="146304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Pause-and-respond techniques</a:t>
            </a:r>
            <a:endParaRPr lang="en-US" sz="1300" dirty="0"/>
          </a:p>
        </p:txBody>
      </p:sp>
      <p:sp>
        <p:nvSpPr>
          <p:cNvPr id="20" name="Text 14"/>
          <p:cNvSpPr/>
          <p:nvPr/>
        </p:nvSpPr>
        <p:spPr>
          <a:xfrm>
            <a:off x="77724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Encourage a brief pause before responding to a problem, replacing reaction with considered correction (Robbins and Coulter, 2017).</a:t>
            </a:r>
            <a:endParaRPr lang="en-US" sz="1050" dirty="0"/>
          </a:p>
        </p:txBody>
      </p:sp>
      <p:sp>
        <p:nvSpPr>
          <p:cNvPr id="21" name="Shape 15"/>
          <p:cNvSpPr/>
          <p:nvPr/>
        </p:nvSpPr>
        <p:spPr>
          <a:xfrm>
            <a:off x="6080760" y="4114800"/>
            <a:ext cx="5257800" cy="1920240"/>
          </a:xfrm>
          <a:prstGeom prst="roundRect">
            <a:avLst>
              <a:gd name="adj" fmla="val 4286"/>
            </a:avLst>
          </a:prstGeom>
          <a:solidFill>
            <a:srgbClr val="3D5A80">
              <a:alpha val="75000"/>
            </a:srgbClr>
          </a:solidFill>
          <a:ln/>
        </p:spPr>
        <p:txBody>
          <a:bodyPr/>
          <a:lstStyle/>
          <a:p>
            <a:endParaRPr lang="en-GB"/>
          </a:p>
        </p:txBody>
      </p:sp>
      <p:sp>
        <p:nvSpPr>
          <p:cNvPr id="22" name="Shape 16"/>
          <p:cNvSpPr/>
          <p:nvPr/>
        </p:nvSpPr>
        <p:spPr>
          <a:xfrm>
            <a:off x="630936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comments.png"/>
          <p:cNvPicPr>
            <a:picLocks noChangeAspect="1"/>
          </p:cNvPicPr>
          <p:nvPr/>
        </p:nvPicPr>
        <p:blipFill>
          <a:blip r:embed="rId7"/>
          <a:stretch>
            <a:fillRect/>
          </a:stretch>
        </p:blipFill>
        <p:spPr>
          <a:xfrm>
            <a:off x="6430061" y="4491533"/>
            <a:ext cx="261518" cy="261518"/>
          </a:xfrm>
          <a:prstGeom prst="rect">
            <a:avLst/>
          </a:prstGeom>
        </p:spPr>
      </p:pic>
      <p:sp>
        <p:nvSpPr>
          <p:cNvPr id="24" name="Text 17"/>
          <p:cNvSpPr/>
          <p:nvPr/>
        </p:nvSpPr>
        <p:spPr>
          <a:xfrm>
            <a:off x="6995160" y="4297680"/>
            <a:ext cx="4114800" cy="566928"/>
          </a:xfrm>
          <a:prstGeom prst="rect">
            <a:avLst/>
          </a:prstGeom>
          <a:noFill/>
          <a:ln/>
        </p:spPr>
        <p:txBody>
          <a:bodyPr wrap="square" lIns="0" tIns="0" rIns="0" bIns="0" rtlCol="0" anchor="t"/>
          <a:lstStyle/>
          <a:p>
            <a:pPr marL="0" indent="0">
              <a:lnSpc>
                <a:spcPct val="105000"/>
              </a:lnSpc>
              <a:buNone/>
            </a:pPr>
            <a:r>
              <a:rPr lang="en-US" sz="1300" b="1" dirty="0">
                <a:solidFill>
                  <a:srgbClr val="FFFFFF"/>
                </a:solidFill>
                <a:latin typeface="Cambria" pitchFamily="34" charset="0"/>
                <a:ea typeface="Cambria" pitchFamily="34" charset="-122"/>
                <a:cs typeface="Cambria" pitchFamily="34" charset="-120"/>
              </a:rPr>
              <a:t>Open, blame-free reporting</a:t>
            </a:r>
            <a:endParaRPr lang="en-US" sz="1300" dirty="0"/>
          </a:p>
        </p:txBody>
      </p:sp>
      <p:sp>
        <p:nvSpPr>
          <p:cNvPr id="25" name="Text 18"/>
          <p:cNvSpPr/>
          <p:nvPr/>
        </p:nvSpPr>
        <p:spPr>
          <a:xfrm>
            <a:off x="6309360" y="5029200"/>
            <a:ext cx="4800600" cy="914400"/>
          </a:xfrm>
          <a:prstGeom prst="rect">
            <a:avLst/>
          </a:prstGeom>
          <a:noFill/>
          <a:ln/>
        </p:spPr>
        <p:txBody>
          <a:bodyPr wrap="square" lIns="0" tIns="0" rIns="0" bIns="0" rtlCol="0" anchor="ctr"/>
          <a:lstStyle/>
          <a:p>
            <a:pPr marL="0" indent="0">
              <a:lnSpc>
                <a:spcPct val="120000"/>
              </a:lnSpc>
              <a:buNone/>
            </a:pPr>
            <a:r>
              <a:rPr lang="en-US" sz="1050" dirty="0">
                <a:solidFill>
                  <a:srgbClr val="D7E0EE"/>
                </a:solidFill>
                <a:latin typeface="Calibri" pitchFamily="34" charset="0"/>
                <a:ea typeface="Calibri" pitchFamily="34" charset="-122"/>
                <a:cs typeface="Calibri" pitchFamily="34" charset="-120"/>
              </a:rPr>
              <a:t>Create a culture where mistakes surface early, before they become food-safety incidents.</a:t>
            </a:r>
            <a:endParaRPr lang="en-US" sz="1050" dirty="0"/>
          </a:p>
        </p:txBody>
      </p:sp>
      <p:sp>
        <p:nvSpPr>
          <p:cNvPr id="27"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26</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name="Slide 2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BARRIER 6 OF 6  ·  Raul</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Organisational &amp; Structural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sitemap.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Definition</a:t>
            </a:r>
            <a:endParaRPr lang="en-US" sz="1500" dirty="0"/>
          </a:p>
        </p:txBody>
      </p:sp>
      <p:sp>
        <p:nvSpPr>
          <p:cNvPr id="7" name="Text 4"/>
          <p:cNvSpPr/>
          <p:nvPr/>
        </p:nvSpPr>
        <p:spPr>
          <a:xfrm>
            <a:off x="548640" y="2148840"/>
            <a:ext cx="6309360" cy="173736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Organisational barriers arise when a company's systems, policies and resourcing fail to provide the channels, time and training that communication needs to succeed (Tourish and Hargie, 2009).</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This barrier sits above the other five: it shapes whether Gary is ever given the tools to overcome them.</a:t>
            </a:r>
            <a:endParaRPr lang="en-US" sz="1400" dirty="0"/>
          </a:p>
        </p:txBody>
      </p:sp>
      <p:sp>
        <p:nvSpPr>
          <p:cNvPr id="8" name="Text 5"/>
          <p:cNvSpPr/>
          <p:nvPr/>
        </p:nvSpPr>
        <p:spPr>
          <a:xfrm>
            <a:off x="548640" y="3977640"/>
            <a:ext cx="6309360" cy="365760"/>
          </a:xfrm>
          <a:prstGeom prst="rect">
            <a:avLst/>
          </a:prstGeom>
          <a:noFill/>
          <a:ln/>
        </p:spPr>
        <p:txBody>
          <a:bodyPr wrap="square" lIns="0" tIns="0" rIns="0" bIns="0" rtlCol="0" anchor="ctr"/>
          <a:lstStyle/>
          <a:p>
            <a:pPr marL="0" indent="0">
              <a:buNone/>
            </a:pPr>
            <a:r>
              <a:rPr lang="en-US" sz="1500" b="1" dirty="0">
                <a:solidFill>
                  <a:srgbClr val="E8734A"/>
                </a:solidFill>
                <a:latin typeface="Cambria" pitchFamily="34" charset="0"/>
                <a:ea typeface="Cambria" pitchFamily="34" charset="-122"/>
                <a:cs typeface="Cambria" pitchFamily="34" charset="-120"/>
              </a:rPr>
              <a:t>Case Evidence</a:t>
            </a:r>
            <a:endParaRPr lang="en-US" sz="1500" dirty="0"/>
          </a:p>
        </p:txBody>
      </p:sp>
      <p:sp>
        <p:nvSpPr>
          <p:cNvPr id="9" name="Text 6"/>
          <p:cNvSpPr/>
          <p:nvPr/>
        </p:nvSpPr>
        <p:spPr>
          <a:xfrm>
            <a:off x="548640" y="4343400"/>
            <a:ext cx="6309360" cy="1463040"/>
          </a:xfrm>
          <a:prstGeom prst="rect">
            <a:avLst/>
          </a:prstGeom>
          <a:noFill/>
          <a:ln/>
        </p:spPr>
        <p:txBody>
          <a:bodyPr wrap="square" lIns="0" tIns="0" rIns="0" bIns="0" rtlCol="0" anchor="t"/>
          <a:lstStyle/>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Staff are not trained in food hygiene before they start working.</a:t>
            </a:r>
            <a:endParaRPr lang="en-US" sz="1400" dirty="0"/>
          </a:p>
          <a:p>
            <a:pPr marL="228600" indent="-228600">
              <a:lnSpc>
                <a:spcPct val="115000"/>
              </a:lnSpc>
              <a:spcAft>
                <a:spcPts val="1200"/>
              </a:spcAft>
              <a:buSzPct val="100000"/>
              <a:buChar char="•"/>
            </a:pPr>
            <a:r>
              <a:rPr lang="en-US" sz="1400" dirty="0">
                <a:solidFill>
                  <a:srgbClr val="202B3C"/>
                </a:solidFill>
                <a:latin typeface="Calibri" pitchFamily="34" charset="0"/>
                <a:ea typeface="Calibri" pitchFamily="34" charset="-122"/>
                <a:cs typeface="Calibri" pitchFamily="34" charset="-120"/>
              </a:rPr>
              <a:t>Gary is the only qualified supervisor for 40 staff, teaching “on the job” with no formal induction budget or time.</a:t>
            </a:r>
            <a:endParaRPr lang="en-US" sz="1400" dirty="0"/>
          </a:p>
        </p:txBody>
      </p:sp>
      <p:sp>
        <p:nvSpPr>
          <p:cNvPr id="10" name="Shape 7"/>
          <p:cNvSpPr/>
          <p:nvPr/>
        </p:nvSpPr>
        <p:spPr>
          <a:xfrm>
            <a:off x="7178040" y="1783080"/>
            <a:ext cx="4434840" cy="4160520"/>
          </a:xfrm>
          <a:prstGeom prst="roundRect">
            <a:avLst>
              <a:gd name="adj" fmla="val 2198"/>
            </a:avLst>
          </a:prstGeom>
          <a:solidFill>
            <a:srgbClr val="1B2A4A"/>
          </a:solidFill>
          <a:ln/>
        </p:spPr>
        <p:txBody>
          <a:bodyPr/>
          <a:lstStyle/>
          <a:p>
            <a:endParaRPr lang="en-GB"/>
          </a:p>
        </p:txBody>
      </p:sp>
      <p:sp>
        <p:nvSpPr>
          <p:cNvPr id="11" name="Text 8"/>
          <p:cNvSpPr/>
          <p:nvPr/>
        </p:nvSpPr>
        <p:spPr>
          <a:xfrm>
            <a:off x="7406640" y="1874520"/>
            <a:ext cx="914400" cy="914400"/>
          </a:xfrm>
          <a:prstGeom prst="rect">
            <a:avLst/>
          </a:prstGeom>
          <a:noFill/>
          <a:ln/>
        </p:spPr>
        <p:txBody>
          <a:bodyPr wrap="square" lIns="0" tIns="0" rIns="0" bIns="0" rtlCol="0" anchor="ctr"/>
          <a:lstStyle/>
          <a:p>
            <a:pPr marL="0" indent="0">
              <a:buNone/>
            </a:pPr>
            <a:r>
              <a:rPr lang="en-US" sz="6000" b="1" dirty="0">
                <a:solidFill>
                  <a:srgbClr val="E8734A"/>
                </a:solidFill>
                <a:latin typeface="Cambria" pitchFamily="34" charset="0"/>
                <a:ea typeface="Cambria" pitchFamily="34" charset="-122"/>
                <a:cs typeface="Cambria" pitchFamily="34" charset="-120"/>
              </a:rPr>
              <a:t>“</a:t>
            </a:r>
            <a:endParaRPr lang="en-US" sz="6000" dirty="0"/>
          </a:p>
        </p:txBody>
      </p:sp>
      <p:sp>
        <p:nvSpPr>
          <p:cNvPr id="12" name="Text 9"/>
          <p:cNvSpPr/>
          <p:nvPr/>
        </p:nvSpPr>
        <p:spPr>
          <a:xfrm>
            <a:off x="7635240" y="2468880"/>
            <a:ext cx="3703320" cy="1554480"/>
          </a:xfrm>
          <a:prstGeom prst="rect">
            <a:avLst/>
          </a:prstGeom>
          <a:noFill/>
          <a:ln/>
        </p:spPr>
        <p:txBody>
          <a:bodyPr wrap="square" lIns="0" tIns="0" rIns="0" bIns="0" rtlCol="0" anchor="ctr"/>
          <a:lstStyle/>
          <a:p>
            <a:pPr marL="0" indent="0">
              <a:lnSpc>
                <a:spcPct val="120000"/>
              </a:lnSpc>
              <a:buNone/>
            </a:pPr>
            <a:r>
              <a:rPr lang="en-US" sz="1550" i="1" dirty="0">
                <a:solidFill>
                  <a:srgbClr val="FFFFFF"/>
                </a:solidFill>
                <a:latin typeface="Cambria" pitchFamily="34" charset="0"/>
                <a:ea typeface="Cambria" pitchFamily="34" charset="-122"/>
                <a:cs typeface="Cambria" pitchFamily="34" charset="-120"/>
              </a:rPr>
              <a:t>...Management wants them to start working right away and I have to do what I can to teach them on the job.</a:t>
            </a:r>
            <a:endParaRPr lang="en-US" sz="1550" dirty="0"/>
          </a:p>
        </p:txBody>
      </p:sp>
      <p:sp>
        <p:nvSpPr>
          <p:cNvPr id="13" name="Text 10"/>
          <p:cNvSpPr/>
          <p:nvPr/>
        </p:nvSpPr>
        <p:spPr>
          <a:xfrm>
            <a:off x="7635240" y="4114800"/>
            <a:ext cx="3703320" cy="365760"/>
          </a:xfrm>
          <a:prstGeom prst="rect">
            <a:avLst/>
          </a:prstGeom>
          <a:noFill/>
          <a:ln/>
        </p:spPr>
        <p:txBody>
          <a:bodyPr wrap="square" lIns="0" tIns="0" rIns="0" bIns="0" rtlCol="0" anchor="ctr"/>
          <a:lstStyle/>
          <a:p>
            <a:pPr marL="0" indent="0">
              <a:buNone/>
            </a:pPr>
            <a:r>
              <a:rPr lang="en-US" sz="1050" dirty="0">
                <a:solidFill>
                  <a:srgbClr val="9FB0CB"/>
                </a:solidFill>
                <a:latin typeface="Calibri" pitchFamily="34" charset="0"/>
                <a:ea typeface="Calibri" pitchFamily="34" charset="-122"/>
                <a:cs typeface="Calibri" pitchFamily="34" charset="-120"/>
              </a:rPr>
              <a:t>— Gary, Floor Manager</a:t>
            </a:r>
            <a:endParaRPr lang="en-US" sz="1050" dirty="0"/>
          </a:p>
        </p:txBody>
      </p:sp>
      <p:sp>
        <p:nvSpPr>
          <p:cNvPr id="14" name="Shape 11"/>
          <p:cNvSpPr/>
          <p:nvPr/>
        </p:nvSpPr>
        <p:spPr>
          <a:xfrm>
            <a:off x="7635240" y="4617720"/>
            <a:ext cx="3383280" cy="0"/>
          </a:xfrm>
          <a:prstGeom prst="line">
            <a:avLst/>
          </a:prstGeom>
          <a:noFill/>
          <a:ln w="12700">
            <a:solidFill>
              <a:srgbClr val="3D5A80"/>
            </a:solidFill>
            <a:prstDash val="solid"/>
          </a:ln>
        </p:spPr>
        <p:txBody>
          <a:bodyPr/>
          <a:lstStyle/>
          <a:p>
            <a:endParaRPr lang="en-GB"/>
          </a:p>
        </p:txBody>
      </p:sp>
      <p:sp>
        <p:nvSpPr>
          <p:cNvPr id="15" name="Text 12"/>
          <p:cNvSpPr/>
          <p:nvPr/>
        </p:nvSpPr>
        <p:spPr>
          <a:xfrm>
            <a:off x="7635240" y="4754880"/>
            <a:ext cx="3703320" cy="1051560"/>
          </a:xfrm>
          <a:prstGeom prst="rect">
            <a:avLst/>
          </a:prstGeom>
          <a:noFill/>
          <a:ln/>
        </p:spPr>
        <p:txBody>
          <a:bodyPr wrap="square" lIns="0" tIns="0" rIns="0" bIns="0" rtlCol="0" anchor="ctr"/>
          <a:lstStyle/>
          <a:p>
            <a:pPr marL="0" indent="0">
              <a:lnSpc>
                <a:spcPct val="120000"/>
              </a:lnSpc>
              <a:buNone/>
            </a:pPr>
            <a:r>
              <a:rPr lang="en-US" sz="1150" dirty="0">
                <a:solidFill>
                  <a:srgbClr val="E7ECF5"/>
                </a:solidFill>
                <a:latin typeface="Calibri" pitchFamily="34" charset="0"/>
                <a:ea typeface="Calibri" pitchFamily="34" charset="-122"/>
                <a:cs typeface="Calibri" pitchFamily="34" charset="-120"/>
              </a:rPr>
              <a:t>This is a resourcing decision made above Gary's level — not a personal failing.</a:t>
            </a:r>
            <a:endParaRPr lang="en-US" sz="1150" dirty="0"/>
          </a:p>
        </p:txBody>
      </p:sp>
      <p:sp>
        <p:nvSpPr>
          <p:cNvPr id="17" name="Text 14"/>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27</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name="Slide 2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THEORETICAL LENS  ·  Raul</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The Lengel-Daft Model of Channel Richness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signal.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11064240" cy="2011680"/>
          </a:xfrm>
          <a:prstGeom prst="rect">
            <a:avLst/>
          </a:prstGeom>
          <a:noFill/>
          <a:ln/>
        </p:spPr>
        <p:txBody>
          <a:bodyPr wrap="square" lIns="0" tIns="0" rIns="0" bIns="0" rtlCol="0" anchor="t"/>
          <a:lstStyle/>
          <a:p>
            <a:pPr marL="228600" indent="-228600">
              <a:lnSpc>
                <a:spcPct val="115000"/>
              </a:lnSpc>
              <a:spcAft>
                <a:spcPts val="800"/>
              </a:spcAft>
              <a:buSzPct val="100000"/>
              <a:buChar char="•"/>
            </a:pPr>
            <a:r>
              <a:rPr lang="en-US" sz="1350" dirty="0">
                <a:solidFill>
                  <a:srgbClr val="202B3C"/>
                </a:solidFill>
                <a:latin typeface="Calibri" pitchFamily="34" charset="0"/>
                <a:ea typeface="Calibri" pitchFamily="34" charset="-122"/>
                <a:cs typeface="Calibri" pitchFamily="34" charset="-120"/>
              </a:rPr>
              <a:t>Developed by Daft and Lengel in the mid-1980s, the model compares the richness of a communication channel with the demands of the task (Daft and Lengel, 1986, cited in Boddy, 2017).</a:t>
            </a:r>
            <a:endParaRPr lang="en-US" sz="1350" dirty="0"/>
          </a:p>
          <a:p>
            <a:pPr marL="228600" indent="-228600">
              <a:lnSpc>
                <a:spcPct val="115000"/>
              </a:lnSpc>
              <a:spcAft>
                <a:spcPts val="800"/>
              </a:spcAft>
              <a:buSzPct val="100000"/>
              <a:buChar char="•"/>
            </a:pPr>
            <a:r>
              <a:rPr lang="en-US" sz="1350" dirty="0">
                <a:solidFill>
                  <a:srgbClr val="202B3C"/>
                </a:solidFill>
                <a:latin typeface="Calibri" pitchFamily="34" charset="0"/>
                <a:ea typeface="Calibri" pitchFamily="34" charset="-122"/>
                <a:cs typeface="Calibri" pitchFamily="34" charset="-120"/>
              </a:rPr>
              <a:t>Richness is judged on four criteria: immediate feedback, multiple cues, language variety and personal focus (Daft and Lengel, 1986, cited in Boddy, 2017).</a:t>
            </a:r>
            <a:endParaRPr lang="en-US" sz="1350" dirty="0"/>
          </a:p>
          <a:p>
            <a:pPr marL="228600" indent="-228600">
              <a:lnSpc>
                <a:spcPct val="115000"/>
              </a:lnSpc>
              <a:spcAft>
                <a:spcPts val="800"/>
              </a:spcAft>
              <a:buSzPct val="100000"/>
              <a:buChar char="•"/>
            </a:pPr>
            <a:r>
              <a:rPr lang="en-US" sz="1350" dirty="0">
                <a:solidFill>
                  <a:srgbClr val="202B3C"/>
                </a:solidFill>
                <a:latin typeface="Calibri" pitchFamily="34" charset="0"/>
                <a:ea typeface="Calibri" pitchFamily="34" charset="-122"/>
                <a:cs typeface="Calibri" pitchFamily="34" charset="-120"/>
              </a:rPr>
              <a:t>Routine messages suit lean channels; complex, non-routine messages — like safety-critical hygiene instruction — need rich channels to avoid misunderstanding (Daft and Lengel, 1986, cited in Boddy, 2017).</a:t>
            </a:r>
            <a:endParaRPr lang="en-US" sz="1350" dirty="0"/>
          </a:p>
        </p:txBody>
      </p:sp>
      <p:sp>
        <p:nvSpPr>
          <p:cNvPr id="7" name="Shape 4"/>
          <p:cNvSpPr/>
          <p:nvPr/>
        </p:nvSpPr>
        <p:spPr>
          <a:xfrm>
            <a:off x="548640" y="3886200"/>
            <a:ext cx="3432048"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8" name="Text 5"/>
          <p:cNvSpPr/>
          <p:nvPr/>
        </p:nvSpPr>
        <p:spPr>
          <a:xfrm>
            <a:off x="621792" y="3977640"/>
            <a:ext cx="3285744"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Low Richness</a:t>
            </a:r>
            <a:endParaRPr lang="en-US" sz="1200" dirty="0"/>
          </a:p>
        </p:txBody>
      </p:sp>
      <p:sp>
        <p:nvSpPr>
          <p:cNvPr id="9" name="Text 6"/>
          <p:cNvSpPr/>
          <p:nvPr/>
        </p:nvSpPr>
        <p:spPr>
          <a:xfrm>
            <a:off x="621792" y="4496105"/>
            <a:ext cx="3285744"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posters · written signs · memos</a:t>
            </a:r>
            <a:endParaRPr lang="en-US" sz="900" dirty="0"/>
          </a:p>
        </p:txBody>
      </p:sp>
      <p:sp>
        <p:nvSpPr>
          <p:cNvPr id="10" name="Text 7"/>
          <p:cNvSpPr/>
          <p:nvPr/>
        </p:nvSpPr>
        <p:spPr>
          <a:xfrm>
            <a:off x="3980688" y="3886200"/>
            <a:ext cx="384048" cy="105156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1" name="Shape 8"/>
          <p:cNvSpPr/>
          <p:nvPr/>
        </p:nvSpPr>
        <p:spPr>
          <a:xfrm>
            <a:off x="4364736" y="3886200"/>
            <a:ext cx="3432048"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2" name="Text 9"/>
          <p:cNvSpPr/>
          <p:nvPr/>
        </p:nvSpPr>
        <p:spPr>
          <a:xfrm>
            <a:off x="4437888" y="3977640"/>
            <a:ext cx="3285744"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Moderate</a:t>
            </a:r>
            <a:endParaRPr lang="en-US" sz="1200" dirty="0"/>
          </a:p>
        </p:txBody>
      </p:sp>
      <p:sp>
        <p:nvSpPr>
          <p:cNvPr id="13" name="Text 10"/>
          <p:cNvSpPr/>
          <p:nvPr/>
        </p:nvSpPr>
        <p:spPr>
          <a:xfrm>
            <a:off x="4437888" y="4496105"/>
            <a:ext cx="3285744"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email · phone calls</a:t>
            </a:r>
            <a:endParaRPr lang="en-US" sz="900" dirty="0"/>
          </a:p>
        </p:txBody>
      </p:sp>
      <p:sp>
        <p:nvSpPr>
          <p:cNvPr id="14" name="Text 11"/>
          <p:cNvSpPr/>
          <p:nvPr/>
        </p:nvSpPr>
        <p:spPr>
          <a:xfrm>
            <a:off x="7796784" y="3886200"/>
            <a:ext cx="384048" cy="1051560"/>
          </a:xfrm>
          <a:prstGeom prst="rect">
            <a:avLst/>
          </a:prstGeom>
          <a:noFill/>
          <a:ln/>
        </p:spPr>
        <p:txBody>
          <a:bodyPr wrap="square" lIns="0" tIns="0" rIns="0" bIns="0" rtlCol="0" anchor="ctr"/>
          <a:lstStyle/>
          <a:p>
            <a:pPr marL="0" indent="0" algn="ctr">
              <a:buNone/>
            </a:pPr>
            <a:r>
              <a:rPr lang="en-US" sz="2000" b="1" dirty="0">
                <a:solidFill>
                  <a:srgbClr val="E8734A"/>
                </a:solidFill>
                <a:latin typeface="Calibri" pitchFamily="34" charset="0"/>
                <a:ea typeface="Calibri" pitchFamily="34" charset="-122"/>
                <a:cs typeface="Calibri" pitchFamily="34" charset="-120"/>
              </a:rPr>
              <a:t>→</a:t>
            </a:r>
            <a:endParaRPr lang="en-US" sz="2000" dirty="0"/>
          </a:p>
        </p:txBody>
      </p:sp>
      <p:sp>
        <p:nvSpPr>
          <p:cNvPr id="15" name="Shape 12"/>
          <p:cNvSpPr/>
          <p:nvPr/>
        </p:nvSpPr>
        <p:spPr>
          <a:xfrm>
            <a:off x="8180832" y="3886200"/>
            <a:ext cx="3432048" cy="1051560"/>
          </a:xfrm>
          <a:prstGeom prst="roundRect">
            <a:avLst>
              <a:gd name="adj" fmla="val 6957"/>
            </a:avLst>
          </a:prstGeom>
          <a:solidFill>
            <a:srgbClr val="F4F6F9"/>
          </a:solidFill>
          <a:ln/>
          <a:effectLst>
            <a:outerShdw blurRad="101600" dist="25400" dir="5400000" algn="bl" rotWithShape="0">
              <a:srgbClr val="1B2A4A">
                <a:alpha val="12000"/>
              </a:srgbClr>
            </a:outerShdw>
          </a:effectLst>
        </p:spPr>
        <p:txBody>
          <a:bodyPr/>
          <a:lstStyle/>
          <a:p>
            <a:endParaRPr lang="en-GB"/>
          </a:p>
        </p:txBody>
      </p:sp>
      <p:sp>
        <p:nvSpPr>
          <p:cNvPr id="16" name="Text 13"/>
          <p:cNvSpPr/>
          <p:nvPr/>
        </p:nvSpPr>
        <p:spPr>
          <a:xfrm>
            <a:off x="8253984" y="3977640"/>
            <a:ext cx="3285744" cy="578358"/>
          </a:xfrm>
          <a:prstGeom prst="rect">
            <a:avLst/>
          </a:prstGeom>
          <a:noFill/>
          <a:ln/>
        </p:spPr>
        <p:txBody>
          <a:bodyPr wrap="square" lIns="0" tIns="0" rIns="0" bIns="0" rtlCol="0" anchor="ctr"/>
          <a:lstStyle/>
          <a:p>
            <a:pPr marL="0" indent="0" algn="ctr">
              <a:lnSpc>
                <a:spcPct val="100000"/>
              </a:lnSpc>
              <a:buNone/>
            </a:pPr>
            <a:r>
              <a:rPr lang="en-US" sz="1200" b="1" dirty="0">
                <a:solidFill>
                  <a:srgbClr val="1B2A4A"/>
                </a:solidFill>
                <a:latin typeface="Cambria" pitchFamily="34" charset="0"/>
                <a:ea typeface="Cambria" pitchFamily="34" charset="-122"/>
                <a:cs typeface="Cambria" pitchFamily="34" charset="-120"/>
              </a:rPr>
              <a:t>High Richness</a:t>
            </a:r>
            <a:endParaRPr lang="en-US" sz="1200" dirty="0"/>
          </a:p>
        </p:txBody>
      </p:sp>
      <p:sp>
        <p:nvSpPr>
          <p:cNvPr id="17" name="Text 14"/>
          <p:cNvSpPr/>
          <p:nvPr/>
        </p:nvSpPr>
        <p:spPr>
          <a:xfrm>
            <a:off x="8253984" y="4496105"/>
            <a:ext cx="3285744" cy="420624"/>
          </a:xfrm>
          <a:prstGeom prst="rect">
            <a:avLst/>
          </a:prstGeom>
          <a:noFill/>
          <a:ln/>
        </p:spPr>
        <p:txBody>
          <a:bodyPr wrap="square" lIns="0" tIns="0" rIns="0" bIns="0" rtlCol="0" anchor="t"/>
          <a:lstStyle/>
          <a:p>
            <a:pPr marL="0" indent="0" algn="ctr">
              <a:lnSpc>
                <a:spcPct val="100000"/>
              </a:lnSpc>
              <a:buNone/>
            </a:pPr>
            <a:r>
              <a:rPr lang="en-US" sz="900" dirty="0">
                <a:solidFill>
                  <a:srgbClr val="5B6B84"/>
                </a:solidFill>
                <a:latin typeface="Calibri" pitchFamily="34" charset="0"/>
                <a:ea typeface="Calibri" pitchFamily="34" charset="-122"/>
                <a:cs typeface="Calibri" pitchFamily="34" charset="-120"/>
              </a:rPr>
              <a:t>face-to-face demonstration + feedback</a:t>
            </a:r>
            <a:endParaRPr lang="en-US" sz="900" dirty="0"/>
          </a:p>
        </p:txBody>
      </p:sp>
      <p:sp>
        <p:nvSpPr>
          <p:cNvPr id="18" name="Shape 15"/>
          <p:cNvSpPr/>
          <p:nvPr/>
        </p:nvSpPr>
        <p:spPr>
          <a:xfrm>
            <a:off x="548640" y="5166360"/>
            <a:ext cx="11064240" cy="868680"/>
          </a:xfrm>
          <a:prstGeom prst="roundRect">
            <a:avLst>
              <a:gd name="adj" fmla="val 8421"/>
            </a:avLst>
          </a:prstGeom>
          <a:solidFill>
            <a:srgbClr val="FCEAE1"/>
          </a:solidFill>
          <a:ln/>
        </p:spPr>
        <p:txBody>
          <a:bodyPr/>
          <a:lstStyle/>
          <a:p>
            <a:endParaRPr lang="en-GB"/>
          </a:p>
        </p:txBody>
      </p:sp>
      <p:sp>
        <p:nvSpPr>
          <p:cNvPr id="19" name="Shape 16"/>
          <p:cNvSpPr/>
          <p:nvPr/>
        </p:nvSpPr>
        <p:spPr>
          <a:xfrm>
            <a:off x="777240" y="5303520"/>
            <a:ext cx="457200" cy="4572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0" name="Image 1" descr="/home/claude/deck/icons/warning.png"/>
          <p:cNvPicPr>
            <a:picLocks noChangeAspect="1"/>
          </p:cNvPicPr>
          <p:nvPr/>
        </p:nvPicPr>
        <p:blipFill>
          <a:blip r:embed="rId4"/>
          <a:stretch>
            <a:fillRect/>
          </a:stretch>
        </p:blipFill>
        <p:spPr>
          <a:xfrm>
            <a:off x="886968" y="5413248"/>
            <a:ext cx="237744" cy="237744"/>
          </a:xfrm>
          <a:prstGeom prst="rect">
            <a:avLst/>
          </a:prstGeom>
        </p:spPr>
      </p:pic>
      <p:sp>
        <p:nvSpPr>
          <p:cNvPr id="21" name="Text 17"/>
          <p:cNvSpPr/>
          <p:nvPr/>
        </p:nvSpPr>
        <p:spPr>
          <a:xfrm>
            <a:off x="1417320" y="5193792"/>
            <a:ext cx="10012680" cy="804672"/>
          </a:xfrm>
          <a:prstGeom prst="rect">
            <a:avLst/>
          </a:prstGeom>
          <a:noFill/>
          <a:ln/>
        </p:spPr>
        <p:txBody>
          <a:bodyPr wrap="square" lIns="0" tIns="0" rIns="0" bIns="0" rtlCol="0" anchor="ctr"/>
          <a:lstStyle/>
          <a:p>
            <a:pPr marL="0" indent="0">
              <a:lnSpc>
                <a:spcPct val="120000"/>
              </a:lnSpc>
              <a:buNone/>
            </a:pPr>
            <a:r>
              <a:rPr lang="en-US" sz="1200" dirty="0">
                <a:solidFill>
                  <a:srgbClr val="202B3C"/>
                </a:solidFill>
                <a:latin typeface="Calibri" pitchFamily="34" charset="0"/>
                <a:ea typeface="Calibri" pitchFamily="34" charset="-122"/>
                <a:cs typeface="Calibri" pitchFamily="34" charset="-120"/>
              </a:rPr>
              <a:t>Flight Foods relies on the leanest possible channel — static signage — for its most complex, safety-critical message: hygiene induction.</a:t>
            </a:r>
            <a:endParaRPr lang="en-US" sz="1200" dirty="0"/>
          </a:p>
        </p:txBody>
      </p:sp>
      <p:sp>
        <p:nvSpPr>
          <p:cNvPr id="23" name="Text 1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28</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APPLICATION  ·  Raul</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Applying Channel Richness to Flight Foods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food.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920240"/>
            <a:ext cx="11064240" cy="2743200"/>
          </a:xfrm>
          <a:prstGeom prst="rect">
            <a:avLst/>
          </a:prstGeom>
          <a:noFill/>
          <a:ln/>
        </p:spPr>
        <p:txBody>
          <a:bodyPr wrap="square" lIns="0" tIns="0" rIns="0" bIns="0" rtlCol="0" anchor="t"/>
          <a:lstStyle/>
          <a:p>
            <a:pPr marL="228600" indent="-228600">
              <a:lnSpc>
                <a:spcPct val="115000"/>
              </a:lnSpc>
              <a:spcAft>
                <a:spcPts val="1600"/>
              </a:spcAft>
              <a:buSzPct val="100000"/>
              <a:buChar char="•"/>
            </a:pPr>
            <a:r>
              <a:rPr lang="en-US" sz="1400" dirty="0">
                <a:solidFill>
                  <a:srgbClr val="202B3C"/>
                </a:solidFill>
                <a:latin typeface="Calibri" pitchFamily="34" charset="0"/>
                <a:ea typeface="Calibri" pitchFamily="34" charset="-122"/>
                <a:cs typeface="Calibri" pitchFamily="34" charset="-120"/>
              </a:rPr>
              <a:t>Hygiene induction is a non-routine, high-stakes message: it requires demonstration, questions and confirmation of understanding — the hallmarks of a rich channel (Daft and Lengel, 1986, cited in Boddy, 2017).</a:t>
            </a:r>
            <a:endParaRPr lang="en-US" sz="1400" dirty="0"/>
          </a:p>
          <a:p>
            <a:pPr marL="228600" indent="-228600">
              <a:lnSpc>
                <a:spcPct val="115000"/>
              </a:lnSpc>
              <a:spcAft>
                <a:spcPts val="1600"/>
              </a:spcAft>
              <a:buSzPct val="100000"/>
              <a:buChar char="•"/>
            </a:pPr>
            <a:r>
              <a:rPr lang="en-US" sz="1400" dirty="0">
                <a:solidFill>
                  <a:srgbClr val="202B3C"/>
                </a:solidFill>
                <a:latin typeface="Calibri" pitchFamily="34" charset="0"/>
                <a:ea typeface="Calibri" pitchFamily="34" charset="-122"/>
                <a:cs typeface="Calibri" pitchFamily="34" charset="-120"/>
              </a:rPr>
              <a:t>Management's decision to let staff “start working right away” without induction removes the richest channel — structured, face-to-face training — before Gary even gets involved.</a:t>
            </a:r>
            <a:endParaRPr lang="en-US" sz="1400" dirty="0"/>
          </a:p>
          <a:p>
            <a:pPr marL="228600" indent="-228600">
              <a:lnSpc>
                <a:spcPct val="115000"/>
              </a:lnSpc>
              <a:spcAft>
                <a:spcPts val="1600"/>
              </a:spcAft>
              <a:buSzPct val="100000"/>
              <a:buChar char="•"/>
            </a:pPr>
            <a:r>
              <a:rPr lang="en-US" sz="1400" dirty="0">
                <a:solidFill>
                  <a:srgbClr val="202B3C"/>
                </a:solidFill>
                <a:latin typeface="Calibri" pitchFamily="34" charset="0"/>
                <a:ea typeface="Calibri" pitchFamily="34" charset="-122"/>
                <a:cs typeface="Calibri" pitchFamily="34" charset="-120"/>
              </a:rPr>
              <a:t>The result is that every other barrier in this presentation is left to Gary alone to solve, with only the leanest tools (spoken word competing with noise, and static signs) at his disposal.</a:t>
            </a:r>
            <a:endParaRPr lang="en-US" sz="1400" dirty="0"/>
          </a:p>
        </p:txBody>
      </p:sp>
      <p:sp>
        <p:nvSpPr>
          <p:cNvPr id="7" name="Shape 4"/>
          <p:cNvSpPr/>
          <p:nvPr/>
        </p:nvSpPr>
        <p:spPr>
          <a:xfrm>
            <a:off x="548640" y="4846320"/>
            <a:ext cx="11064240" cy="1143000"/>
          </a:xfrm>
          <a:prstGeom prst="roundRect">
            <a:avLst>
              <a:gd name="adj" fmla="val 6400"/>
            </a:avLst>
          </a:prstGeom>
          <a:solidFill>
            <a:srgbClr val="FCEAE1"/>
          </a:solidFill>
          <a:ln/>
        </p:spPr>
        <p:txBody>
          <a:bodyPr/>
          <a:lstStyle/>
          <a:p>
            <a:endParaRPr lang="en-GB"/>
          </a:p>
        </p:txBody>
      </p:sp>
      <p:sp>
        <p:nvSpPr>
          <p:cNvPr id="8" name="Shape 5"/>
          <p:cNvSpPr/>
          <p:nvPr/>
        </p:nvSpPr>
        <p:spPr>
          <a:xfrm>
            <a:off x="777240" y="50566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9" name="Image 1" descr="/home/claude/deck/icons/warning.png"/>
          <p:cNvPicPr>
            <a:picLocks noChangeAspect="1"/>
          </p:cNvPicPr>
          <p:nvPr/>
        </p:nvPicPr>
        <p:blipFill>
          <a:blip r:embed="rId4"/>
          <a:stretch>
            <a:fillRect/>
          </a:stretch>
        </p:blipFill>
        <p:spPr>
          <a:xfrm>
            <a:off x="897941" y="5177333"/>
            <a:ext cx="261518" cy="261518"/>
          </a:xfrm>
          <a:prstGeom prst="rect">
            <a:avLst/>
          </a:prstGeom>
        </p:spPr>
      </p:pic>
      <p:sp>
        <p:nvSpPr>
          <p:cNvPr id="10" name="Text 6"/>
          <p:cNvSpPr/>
          <p:nvPr/>
        </p:nvSpPr>
        <p:spPr>
          <a:xfrm>
            <a:off x="1463040" y="4919472"/>
            <a:ext cx="9966960" cy="1005840"/>
          </a:xfrm>
          <a:prstGeom prst="rect">
            <a:avLst/>
          </a:prstGeom>
          <a:noFill/>
          <a:ln/>
        </p:spPr>
        <p:txBody>
          <a:bodyPr wrap="square" lIns="0" tIns="0" rIns="0" bIns="0" rtlCol="0" anchor="ctr"/>
          <a:lstStyle/>
          <a:p>
            <a:pPr marL="0" indent="0">
              <a:lnSpc>
                <a:spcPct val="120000"/>
              </a:lnSpc>
              <a:buNone/>
            </a:pPr>
            <a:r>
              <a:rPr lang="en-US" sz="1200" dirty="0">
                <a:solidFill>
                  <a:srgbClr val="202B3C"/>
                </a:solidFill>
                <a:latin typeface="Calibri" pitchFamily="34" charset="0"/>
                <a:ea typeface="Calibri" pitchFamily="34" charset="-122"/>
                <a:cs typeface="Calibri" pitchFamily="34" charset="-120"/>
              </a:rPr>
              <a:t>Seen this way, Flight Foods' food-safety failures are as much an organisational design problem as an individual communication one (Tourish and Hargie, 2009).</a:t>
            </a:r>
            <a:endParaRPr lang="en-US" sz="1200" dirty="0"/>
          </a:p>
        </p:txBody>
      </p:sp>
      <p:sp>
        <p:nvSpPr>
          <p:cNvPr id="12" name="Text 8"/>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29</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name="Slide 30">
    <p:bg>
      <p:bgPr>
        <a:solidFill>
          <a:srgbClr val="1B2A4A"/>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STRATEGIES  ·  Raul</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Overcoming Organisational Barriers</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sitemap.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965960"/>
            <a:ext cx="5257800" cy="1920240"/>
          </a:xfrm>
          <a:prstGeom prst="roundRect">
            <a:avLst>
              <a:gd name="adj" fmla="val 4286"/>
            </a:avLst>
          </a:prstGeom>
          <a:solidFill>
            <a:srgbClr val="3D5A80">
              <a:alpha val="75000"/>
            </a:srgbClr>
          </a:solidFill>
          <a:ln/>
        </p:spPr>
        <p:txBody>
          <a:bodyPr/>
          <a:lstStyle/>
          <a:p>
            <a:endParaRPr lang="en-GB"/>
          </a:p>
        </p:txBody>
      </p:sp>
      <p:sp>
        <p:nvSpPr>
          <p:cNvPr id="7" name="Shape 4"/>
          <p:cNvSpPr/>
          <p:nvPr/>
        </p:nvSpPr>
        <p:spPr>
          <a:xfrm>
            <a:off x="77724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clipboard.png"/>
          <p:cNvPicPr>
            <a:picLocks noChangeAspect="1"/>
          </p:cNvPicPr>
          <p:nvPr/>
        </p:nvPicPr>
        <p:blipFill>
          <a:blip r:embed="rId4"/>
          <a:stretch>
            <a:fillRect/>
          </a:stretch>
        </p:blipFill>
        <p:spPr>
          <a:xfrm>
            <a:off x="897941" y="2342693"/>
            <a:ext cx="261518" cy="261518"/>
          </a:xfrm>
          <a:prstGeom prst="rect">
            <a:avLst/>
          </a:prstGeom>
        </p:spPr>
      </p:pic>
      <p:sp>
        <p:nvSpPr>
          <p:cNvPr id="9" name="Text 5"/>
          <p:cNvSpPr/>
          <p:nvPr/>
        </p:nvSpPr>
        <p:spPr>
          <a:xfrm>
            <a:off x="1463040" y="2148840"/>
            <a:ext cx="4114800" cy="566928"/>
          </a:xfrm>
          <a:prstGeom prst="rect">
            <a:avLst/>
          </a:prstGeom>
          <a:noFill/>
          <a:ln/>
        </p:spPr>
        <p:txBody>
          <a:bodyPr wrap="square" lIns="0" tIns="0" rIns="0" bIns="0" rtlCol="0" anchor="t"/>
          <a:lstStyle/>
          <a:p>
            <a:pPr marL="0" indent="0">
              <a:lnSpc>
                <a:spcPct val="105000"/>
              </a:lnSpc>
              <a:buNone/>
            </a:pPr>
            <a:r>
              <a:rPr lang="en-US" sz="1250" b="1" dirty="0">
                <a:solidFill>
                  <a:srgbClr val="FFFFFF"/>
                </a:solidFill>
                <a:latin typeface="Cambria" pitchFamily="34" charset="0"/>
                <a:ea typeface="Cambria" pitchFamily="34" charset="-122"/>
                <a:cs typeface="Cambria" pitchFamily="34" charset="-120"/>
              </a:rPr>
              <a:t>Mandatory structured induction</a:t>
            </a:r>
            <a:endParaRPr lang="en-US" sz="1250" dirty="0"/>
          </a:p>
        </p:txBody>
      </p:sp>
      <p:sp>
        <p:nvSpPr>
          <p:cNvPr id="10" name="Text 6"/>
          <p:cNvSpPr/>
          <p:nvPr/>
        </p:nvSpPr>
        <p:spPr>
          <a:xfrm>
            <a:off x="777240" y="2880360"/>
            <a:ext cx="4800600" cy="914400"/>
          </a:xfrm>
          <a:prstGeom prst="rect">
            <a:avLst/>
          </a:prstGeom>
          <a:noFill/>
          <a:ln/>
        </p:spPr>
        <p:txBody>
          <a:bodyPr wrap="square" lIns="0" tIns="0" rIns="0" bIns="0" rtlCol="0" anchor="ctr"/>
          <a:lstStyle/>
          <a:p>
            <a:pPr marL="0" indent="0">
              <a:lnSpc>
                <a:spcPct val="120000"/>
              </a:lnSpc>
              <a:buNone/>
            </a:pPr>
            <a:r>
              <a:rPr lang="en-US" sz="1000" dirty="0">
                <a:solidFill>
                  <a:srgbClr val="D7E0EE"/>
                </a:solidFill>
                <a:latin typeface="Calibri" pitchFamily="34" charset="0"/>
                <a:ea typeface="Calibri" pitchFamily="34" charset="-122"/>
                <a:cs typeface="Calibri" pitchFamily="34" charset="-120"/>
              </a:rPr>
              <a:t>Require completed hygiene training before any staff member starts on the floor (GOV.UK, 2020).</a:t>
            </a:r>
            <a:endParaRPr lang="en-US" sz="1000" dirty="0"/>
          </a:p>
        </p:txBody>
      </p:sp>
      <p:sp>
        <p:nvSpPr>
          <p:cNvPr id="11" name="Shape 7"/>
          <p:cNvSpPr/>
          <p:nvPr/>
        </p:nvSpPr>
        <p:spPr>
          <a:xfrm>
            <a:off x="6080760" y="1965960"/>
            <a:ext cx="5257800" cy="1920240"/>
          </a:xfrm>
          <a:prstGeom prst="roundRect">
            <a:avLst>
              <a:gd name="adj" fmla="val 4286"/>
            </a:avLst>
          </a:prstGeom>
          <a:solidFill>
            <a:srgbClr val="3D5A80">
              <a:alpha val="75000"/>
            </a:srgbClr>
          </a:solidFill>
          <a:ln/>
        </p:spPr>
        <p:txBody>
          <a:bodyPr/>
          <a:lstStyle/>
          <a:p>
            <a:endParaRPr lang="en-GB"/>
          </a:p>
        </p:txBody>
      </p:sp>
      <p:sp>
        <p:nvSpPr>
          <p:cNvPr id="12" name="Shape 8"/>
          <p:cNvSpPr/>
          <p:nvPr/>
        </p:nvSpPr>
        <p:spPr>
          <a:xfrm>
            <a:off x="6309360" y="222199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users.png"/>
          <p:cNvPicPr>
            <a:picLocks noChangeAspect="1"/>
          </p:cNvPicPr>
          <p:nvPr/>
        </p:nvPicPr>
        <p:blipFill>
          <a:blip r:embed="rId5"/>
          <a:stretch>
            <a:fillRect/>
          </a:stretch>
        </p:blipFill>
        <p:spPr>
          <a:xfrm>
            <a:off x="6430061" y="2342693"/>
            <a:ext cx="261518" cy="261518"/>
          </a:xfrm>
          <a:prstGeom prst="rect">
            <a:avLst/>
          </a:prstGeom>
        </p:spPr>
      </p:pic>
      <p:sp>
        <p:nvSpPr>
          <p:cNvPr id="14" name="Text 9"/>
          <p:cNvSpPr/>
          <p:nvPr/>
        </p:nvSpPr>
        <p:spPr>
          <a:xfrm>
            <a:off x="6995160" y="2148840"/>
            <a:ext cx="4114800" cy="566928"/>
          </a:xfrm>
          <a:prstGeom prst="rect">
            <a:avLst/>
          </a:prstGeom>
          <a:noFill/>
          <a:ln/>
        </p:spPr>
        <p:txBody>
          <a:bodyPr wrap="square" lIns="0" tIns="0" rIns="0" bIns="0" rtlCol="0" anchor="t"/>
          <a:lstStyle/>
          <a:p>
            <a:pPr marL="0" indent="0">
              <a:lnSpc>
                <a:spcPct val="105000"/>
              </a:lnSpc>
              <a:buNone/>
            </a:pPr>
            <a:r>
              <a:rPr lang="en-US" sz="1250" b="1" dirty="0">
                <a:solidFill>
                  <a:srgbClr val="FFFFFF"/>
                </a:solidFill>
                <a:latin typeface="Cambria" pitchFamily="34" charset="0"/>
                <a:ea typeface="Cambria" pitchFamily="34" charset="-122"/>
                <a:cs typeface="Cambria" pitchFamily="34" charset="-120"/>
              </a:rPr>
              <a:t>Additional trained supervisors</a:t>
            </a:r>
            <a:endParaRPr lang="en-US" sz="1250" dirty="0"/>
          </a:p>
        </p:txBody>
      </p:sp>
      <p:sp>
        <p:nvSpPr>
          <p:cNvPr id="15" name="Text 10"/>
          <p:cNvSpPr/>
          <p:nvPr/>
        </p:nvSpPr>
        <p:spPr>
          <a:xfrm>
            <a:off x="6309360" y="2880360"/>
            <a:ext cx="4800600" cy="914400"/>
          </a:xfrm>
          <a:prstGeom prst="rect">
            <a:avLst/>
          </a:prstGeom>
          <a:noFill/>
          <a:ln/>
        </p:spPr>
        <p:txBody>
          <a:bodyPr wrap="square" lIns="0" tIns="0" rIns="0" bIns="0" rtlCol="0" anchor="ctr"/>
          <a:lstStyle/>
          <a:p>
            <a:pPr marL="0" indent="0">
              <a:lnSpc>
                <a:spcPct val="120000"/>
              </a:lnSpc>
              <a:buNone/>
            </a:pPr>
            <a:r>
              <a:rPr lang="en-US" sz="1000" dirty="0">
                <a:solidFill>
                  <a:srgbClr val="D7E0EE"/>
                </a:solidFill>
                <a:latin typeface="Calibri" pitchFamily="34" charset="0"/>
                <a:ea typeface="Calibri" pitchFamily="34" charset="-122"/>
                <a:cs typeface="Calibri" pitchFamily="34" charset="-120"/>
              </a:rPr>
              <a:t>Do not leave one person responsible for training and supervising 40 staff single-handedly.</a:t>
            </a:r>
            <a:endParaRPr lang="en-US" sz="1000" dirty="0"/>
          </a:p>
        </p:txBody>
      </p:sp>
      <p:sp>
        <p:nvSpPr>
          <p:cNvPr id="16" name="Shape 11"/>
          <p:cNvSpPr/>
          <p:nvPr/>
        </p:nvSpPr>
        <p:spPr>
          <a:xfrm>
            <a:off x="548640" y="4114800"/>
            <a:ext cx="5257800" cy="1920240"/>
          </a:xfrm>
          <a:prstGeom prst="roundRect">
            <a:avLst>
              <a:gd name="adj" fmla="val 4286"/>
            </a:avLst>
          </a:prstGeom>
          <a:solidFill>
            <a:srgbClr val="3D5A80">
              <a:alpha val="75000"/>
            </a:srgbClr>
          </a:solidFill>
          <a:ln/>
        </p:spPr>
        <p:txBody>
          <a:bodyPr/>
          <a:lstStyle/>
          <a:p>
            <a:endParaRPr lang="en-GB"/>
          </a:p>
        </p:txBody>
      </p:sp>
      <p:sp>
        <p:nvSpPr>
          <p:cNvPr id="17" name="Shape 12"/>
          <p:cNvSpPr/>
          <p:nvPr/>
        </p:nvSpPr>
        <p:spPr>
          <a:xfrm>
            <a:off x="77724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signal.png"/>
          <p:cNvPicPr>
            <a:picLocks noChangeAspect="1"/>
          </p:cNvPicPr>
          <p:nvPr/>
        </p:nvPicPr>
        <p:blipFill>
          <a:blip r:embed="rId6"/>
          <a:stretch>
            <a:fillRect/>
          </a:stretch>
        </p:blipFill>
        <p:spPr>
          <a:xfrm>
            <a:off x="897941" y="4491533"/>
            <a:ext cx="261518" cy="261518"/>
          </a:xfrm>
          <a:prstGeom prst="rect">
            <a:avLst/>
          </a:prstGeom>
        </p:spPr>
      </p:pic>
      <p:sp>
        <p:nvSpPr>
          <p:cNvPr id="19" name="Text 13"/>
          <p:cNvSpPr/>
          <p:nvPr/>
        </p:nvSpPr>
        <p:spPr>
          <a:xfrm>
            <a:off x="1463040" y="4297680"/>
            <a:ext cx="4114800" cy="566928"/>
          </a:xfrm>
          <a:prstGeom prst="rect">
            <a:avLst/>
          </a:prstGeom>
          <a:noFill/>
          <a:ln/>
        </p:spPr>
        <p:txBody>
          <a:bodyPr wrap="square" lIns="0" tIns="0" rIns="0" bIns="0" rtlCol="0" anchor="t"/>
          <a:lstStyle/>
          <a:p>
            <a:pPr marL="0" indent="0">
              <a:lnSpc>
                <a:spcPct val="105000"/>
              </a:lnSpc>
              <a:buNone/>
            </a:pPr>
            <a:r>
              <a:rPr lang="en-US" sz="1250" b="1" dirty="0">
                <a:solidFill>
                  <a:srgbClr val="FFFFFF"/>
                </a:solidFill>
                <a:latin typeface="Cambria" pitchFamily="34" charset="0"/>
                <a:ea typeface="Cambria" pitchFamily="34" charset="-122"/>
                <a:cs typeface="Cambria" pitchFamily="34" charset="-120"/>
              </a:rPr>
              <a:t>Choose richer channels for complex messages</a:t>
            </a:r>
            <a:endParaRPr lang="en-US" sz="1250" dirty="0"/>
          </a:p>
        </p:txBody>
      </p:sp>
      <p:sp>
        <p:nvSpPr>
          <p:cNvPr id="20" name="Text 14"/>
          <p:cNvSpPr/>
          <p:nvPr/>
        </p:nvSpPr>
        <p:spPr>
          <a:xfrm>
            <a:off x="777240" y="5029200"/>
            <a:ext cx="4800600" cy="914400"/>
          </a:xfrm>
          <a:prstGeom prst="rect">
            <a:avLst/>
          </a:prstGeom>
          <a:noFill/>
          <a:ln/>
        </p:spPr>
        <p:txBody>
          <a:bodyPr wrap="square" lIns="0" tIns="0" rIns="0" bIns="0" rtlCol="0" anchor="ctr"/>
          <a:lstStyle/>
          <a:p>
            <a:pPr marL="0" indent="0">
              <a:lnSpc>
                <a:spcPct val="120000"/>
              </a:lnSpc>
              <a:buNone/>
            </a:pPr>
            <a:r>
              <a:rPr lang="en-US" sz="1000" dirty="0">
                <a:solidFill>
                  <a:srgbClr val="D7E0EE"/>
                </a:solidFill>
                <a:latin typeface="Calibri" pitchFamily="34" charset="0"/>
                <a:ea typeface="Calibri" pitchFamily="34" charset="-122"/>
                <a:cs typeface="Calibri" pitchFamily="34" charset="-120"/>
              </a:rPr>
              <a:t>Reserve face-to-face demonstration and feedback for safety-critical, non-routine information (Daft and Lengel, 1986, cited in Boddy, 2017).</a:t>
            </a:r>
            <a:endParaRPr lang="en-US" sz="1000" dirty="0"/>
          </a:p>
        </p:txBody>
      </p:sp>
      <p:sp>
        <p:nvSpPr>
          <p:cNvPr id="21" name="Shape 15"/>
          <p:cNvSpPr/>
          <p:nvPr/>
        </p:nvSpPr>
        <p:spPr>
          <a:xfrm>
            <a:off x="6080760" y="4114800"/>
            <a:ext cx="5257800" cy="1920240"/>
          </a:xfrm>
          <a:prstGeom prst="roundRect">
            <a:avLst>
              <a:gd name="adj" fmla="val 4286"/>
            </a:avLst>
          </a:prstGeom>
          <a:solidFill>
            <a:srgbClr val="3D5A80">
              <a:alpha val="75000"/>
            </a:srgbClr>
          </a:solidFill>
          <a:ln/>
        </p:spPr>
        <p:txBody>
          <a:bodyPr/>
          <a:lstStyle/>
          <a:p>
            <a:endParaRPr lang="en-GB"/>
          </a:p>
        </p:txBody>
      </p:sp>
      <p:sp>
        <p:nvSpPr>
          <p:cNvPr id="22" name="Shape 16"/>
          <p:cNvSpPr/>
          <p:nvPr/>
        </p:nvSpPr>
        <p:spPr>
          <a:xfrm>
            <a:off x="6309360" y="4370832"/>
            <a:ext cx="502920" cy="50292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check.png"/>
          <p:cNvPicPr>
            <a:picLocks noChangeAspect="1"/>
          </p:cNvPicPr>
          <p:nvPr/>
        </p:nvPicPr>
        <p:blipFill>
          <a:blip r:embed="rId7"/>
          <a:stretch>
            <a:fillRect/>
          </a:stretch>
        </p:blipFill>
        <p:spPr>
          <a:xfrm>
            <a:off x="6430061" y="4491533"/>
            <a:ext cx="261518" cy="261518"/>
          </a:xfrm>
          <a:prstGeom prst="rect">
            <a:avLst/>
          </a:prstGeom>
        </p:spPr>
      </p:pic>
      <p:sp>
        <p:nvSpPr>
          <p:cNvPr id="24" name="Text 17"/>
          <p:cNvSpPr/>
          <p:nvPr/>
        </p:nvSpPr>
        <p:spPr>
          <a:xfrm>
            <a:off x="6995160" y="4297680"/>
            <a:ext cx="4114800" cy="566928"/>
          </a:xfrm>
          <a:prstGeom prst="rect">
            <a:avLst/>
          </a:prstGeom>
          <a:noFill/>
          <a:ln/>
        </p:spPr>
        <p:txBody>
          <a:bodyPr wrap="square" lIns="0" tIns="0" rIns="0" bIns="0" rtlCol="0" anchor="t"/>
          <a:lstStyle/>
          <a:p>
            <a:pPr marL="0" indent="0">
              <a:lnSpc>
                <a:spcPct val="105000"/>
              </a:lnSpc>
              <a:buNone/>
            </a:pPr>
            <a:r>
              <a:rPr lang="en-US" sz="1250" b="1" dirty="0">
                <a:solidFill>
                  <a:srgbClr val="FFFFFF"/>
                </a:solidFill>
                <a:latin typeface="Cambria" pitchFamily="34" charset="0"/>
                <a:ea typeface="Cambria" pitchFamily="34" charset="-122"/>
                <a:cs typeface="Cambria" pitchFamily="34" charset="-120"/>
              </a:rPr>
              <a:t>Build in review and feedback systems</a:t>
            </a:r>
            <a:endParaRPr lang="en-US" sz="1250" dirty="0"/>
          </a:p>
        </p:txBody>
      </p:sp>
      <p:sp>
        <p:nvSpPr>
          <p:cNvPr id="25" name="Text 18"/>
          <p:cNvSpPr/>
          <p:nvPr/>
        </p:nvSpPr>
        <p:spPr>
          <a:xfrm>
            <a:off x="6309360" y="5029200"/>
            <a:ext cx="4800600" cy="914400"/>
          </a:xfrm>
          <a:prstGeom prst="rect">
            <a:avLst/>
          </a:prstGeom>
          <a:noFill/>
          <a:ln/>
        </p:spPr>
        <p:txBody>
          <a:bodyPr wrap="square" lIns="0" tIns="0" rIns="0" bIns="0" rtlCol="0" anchor="ctr"/>
          <a:lstStyle/>
          <a:p>
            <a:pPr marL="0" indent="0">
              <a:lnSpc>
                <a:spcPct val="120000"/>
              </a:lnSpc>
              <a:buNone/>
            </a:pPr>
            <a:r>
              <a:rPr lang="en-US" sz="1000" dirty="0">
                <a:solidFill>
                  <a:srgbClr val="D7E0EE"/>
                </a:solidFill>
                <a:latin typeface="Calibri" pitchFamily="34" charset="0"/>
                <a:ea typeface="Calibri" pitchFamily="34" charset="-122"/>
                <a:cs typeface="Calibri" pitchFamily="34" charset="-120"/>
              </a:rPr>
              <a:t>Give staff a structured way to flag confusion, so failures are caught before they reach the customer (Tourish and Hargie, 2009).</a:t>
            </a:r>
            <a:endParaRPr lang="en-US" sz="1000" dirty="0"/>
          </a:p>
        </p:txBody>
      </p:sp>
      <p:sp>
        <p:nvSpPr>
          <p:cNvPr id="27" name="Text 20"/>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30</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SYNTHESIS  ·  TEAM</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Integrated Recommendations for Flight Foods Ltd</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idea.png"/>
          <p:cNvPicPr>
            <a:picLocks noChangeAspect="1"/>
          </p:cNvPicPr>
          <p:nvPr/>
        </p:nvPicPr>
        <p:blipFill>
          <a:blip r:embed="rId3"/>
          <a:stretch>
            <a:fillRect/>
          </a:stretch>
        </p:blipFill>
        <p:spPr>
          <a:xfrm>
            <a:off x="10863072" y="621792"/>
            <a:ext cx="356616" cy="356616"/>
          </a:xfrm>
          <a:prstGeom prst="rect">
            <a:avLst/>
          </a:prstGeom>
        </p:spPr>
      </p:pic>
      <p:sp>
        <p:nvSpPr>
          <p:cNvPr id="6" name="Shape 3"/>
          <p:cNvSpPr/>
          <p:nvPr/>
        </p:nvSpPr>
        <p:spPr>
          <a:xfrm>
            <a:off x="548640" y="1645920"/>
            <a:ext cx="11064240" cy="566928"/>
          </a:xfrm>
          <a:prstGeom prst="roundRect">
            <a:avLst>
              <a:gd name="adj" fmla="val 11290"/>
            </a:avLst>
          </a:prstGeom>
          <a:solidFill>
            <a:srgbClr val="F4F6F9"/>
          </a:solidFill>
          <a:ln/>
        </p:spPr>
        <p:txBody>
          <a:bodyPr/>
          <a:lstStyle/>
          <a:p>
            <a:endParaRPr lang="en-GB"/>
          </a:p>
        </p:txBody>
      </p:sp>
      <p:sp>
        <p:nvSpPr>
          <p:cNvPr id="7" name="Shape 4"/>
          <p:cNvSpPr/>
          <p:nvPr/>
        </p:nvSpPr>
        <p:spPr>
          <a:xfrm>
            <a:off x="713232" y="1719072"/>
            <a:ext cx="420624" cy="420624"/>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8" name="Image 1" descr="/home/claude/deck/icons/noise.png"/>
          <p:cNvPicPr>
            <a:picLocks noChangeAspect="1"/>
          </p:cNvPicPr>
          <p:nvPr/>
        </p:nvPicPr>
        <p:blipFill>
          <a:blip r:embed="rId4"/>
          <a:stretch>
            <a:fillRect/>
          </a:stretch>
        </p:blipFill>
        <p:spPr>
          <a:xfrm>
            <a:off x="814182" y="1820022"/>
            <a:ext cx="218724" cy="218724"/>
          </a:xfrm>
          <a:prstGeom prst="rect">
            <a:avLst/>
          </a:prstGeom>
        </p:spPr>
      </p:pic>
      <p:sp>
        <p:nvSpPr>
          <p:cNvPr id="9" name="Text 5"/>
          <p:cNvSpPr/>
          <p:nvPr/>
        </p:nvSpPr>
        <p:spPr>
          <a:xfrm>
            <a:off x="1353312" y="1645920"/>
            <a:ext cx="3200400" cy="566928"/>
          </a:xfrm>
          <a:prstGeom prst="rect">
            <a:avLst/>
          </a:prstGeom>
          <a:noFill/>
          <a:ln/>
        </p:spPr>
        <p:txBody>
          <a:bodyPr wrap="square" lIns="0" tIns="0" rIns="0" bIns="0"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Environmental Noise</a:t>
            </a:r>
            <a:endParaRPr lang="en-US" sz="1200" dirty="0"/>
          </a:p>
        </p:txBody>
      </p:sp>
      <p:sp>
        <p:nvSpPr>
          <p:cNvPr id="10" name="Text 6"/>
          <p:cNvSpPr/>
          <p:nvPr/>
        </p:nvSpPr>
        <p:spPr>
          <a:xfrm>
            <a:off x="4709160" y="1645920"/>
            <a:ext cx="6675120" cy="566928"/>
          </a:xfrm>
          <a:prstGeom prst="rect">
            <a:avLst/>
          </a:prstGeom>
          <a:noFill/>
          <a:ln/>
        </p:spPr>
        <p:txBody>
          <a:bodyPr wrap="square" lIns="0" tIns="0" rIns="0" bIns="0" rtlCol="0" anchor="ctr"/>
          <a:lstStyle/>
          <a:p>
            <a:pPr marL="0" indent="0">
              <a:lnSpc>
                <a:spcPct val="110000"/>
              </a:lnSpc>
              <a:buNone/>
            </a:pPr>
            <a:r>
              <a:rPr lang="en-US" sz="1100" dirty="0">
                <a:solidFill>
                  <a:srgbClr val="202B3C"/>
                </a:solidFill>
                <a:latin typeface="Calibri" pitchFamily="34" charset="0"/>
                <a:ea typeface="Calibri" pitchFamily="34" charset="-122"/>
                <a:cs typeface="Calibri" pitchFamily="34" charset="-120"/>
              </a:rPr>
              <a:t>Enclose/maintain machinery; brief staff in quiet zones</a:t>
            </a:r>
            <a:endParaRPr lang="en-US" sz="1100" dirty="0"/>
          </a:p>
        </p:txBody>
      </p:sp>
      <p:sp>
        <p:nvSpPr>
          <p:cNvPr id="11" name="Shape 7"/>
          <p:cNvSpPr/>
          <p:nvPr/>
        </p:nvSpPr>
        <p:spPr>
          <a:xfrm>
            <a:off x="548640" y="2331720"/>
            <a:ext cx="11064240" cy="566928"/>
          </a:xfrm>
          <a:prstGeom prst="roundRect">
            <a:avLst>
              <a:gd name="adj" fmla="val 11290"/>
            </a:avLst>
          </a:prstGeom>
          <a:solidFill>
            <a:srgbClr val="F4F6F9"/>
          </a:solidFill>
          <a:ln/>
        </p:spPr>
        <p:txBody>
          <a:bodyPr/>
          <a:lstStyle/>
          <a:p>
            <a:endParaRPr lang="en-GB"/>
          </a:p>
        </p:txBody>
      </p:sp>
      <p:sp>
        <p:nvSpPr>
          <p:cNvPr id="12" name="Shape 8"/>
          <p:cNvSpPr/>
          <p:nvPr/>
        </p:nvSpPr>
        <p:spPr>
          <a:xfrm>
            <a:off x="713232" y="2404872"/>
            <a:ext cx="420624" cy="420624"/>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13" name="Image 2" descr="/home/claude/deck/icons/language.png"/>
          <p:cNvPicPr>
            <a:picLocks noChangeAspect="1"/>
          </p:cNvPicPr>
          <p:nvPr/>
        </p:nvPicPr>
        <p:blipFill>
          <a:blip r:embed="rId5"/>
          <a:stretch>
            <a:fillRect/>
          </a:stretch>
        </p:blipFill>
        <p:spPr>
          <a:xfrm>
            <a:off x="814182" y="2505822"/>
            <a:ext cx="218724" cy="218724"/>
          </a:xfrm>
          <a:prstGeom prst="rect">
            <a:avLst/>
          </a:prstGeom>
        </p:spPr>
      </p:pic>
      <p:sp>
        <p:nvSpPr>
          <p:cNvPr id="14" name="Text 9"/>
          <p:cNvSpPr/>
          <p:nvPr/>
        </p:nvSpPr>
        <p:spPr>
          <a:xfrm>
            <a:off x="1353312" y="2331720"/>
            <a:ext cx="3200400" cy="566928"/>
          </a:xfrm>
          <a:prstGeom prst="rect">
            <a:avLst/>
          </a:prstGeom>
          <a:noFill/>
          <a:ln/>
        </p:spPr>
        <p:txBody>
          <a:bodyPr wrap="square" lIns="0" tIns="0" rIns="0" bIns="0"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Language &amp; Body Language</a:t>
            </a:r>
            <a:endParaRPr lang="en-US" sz="1200" dirty="0"/>
          </a:p>
        </p:txBody>
      </p:sp>
      <p:sp>
        <p:nvSpPr>
          <p:cNvPr id="15" name="Text 10"/>
          <p:cNvSpPr/>
          <p:nvPr/>
        </p:nvSpPr>
        <p:spPr>
          <a:xfrm>
            <a:off x="4709160" y="2331720"/>
            <a:ext cx="6675120" cy="566928"/>
          </a:xfrm>
          <a:prstGeom prst="rect">
            <a:avLst/>
          </a:prstGeom>
          <a:noFill/>
          <a:ln/>
        </p:spPr>
        <p:txBody>
          <a:bodyPr wrap="square" lIns="0" tIns="0" rIns="0" bIns="0" rtlCol="0" anchor="ctr"/>
          <a:lstStyle/>
          <a:p>
            <a:pPr marL="0" indent="0">
              <a:lnSpc>
                <a:spcPct val="110000"/>
              </a:lnSpc>
              <a:buNone/>
            </a:pPr>
            <a:r>
              <a:rPr lang="en-US" sz="1100" dirty="0">
                <a:solidFill>
                  <a:srgbClr val="202B3C"/>
                </a:solidFill>
                <a:latin typeface="Calibri" pitchFamily="34" charset="0"/>
                <a:ea typeface="Calibri" pitchFamily="34" charset="-122"/>
                <a:cs typeface="Calibri" pitchFamily="34" charset="-120"/>
              </a:rPr>
              <a:t>Multilingual, pictorial signage plus demonstration</a:t>
            </a:r>
            <a:endParaRPr lang="en-US" sz="1100" dirty="0"/>
          </a:p>
        </p:txBody>
      </p:sp>
      <p:sp>
        <p:nvSpPr>
          <p:cNvPr id="16" name="Shape 11"/>
          <p:cNvSpPr/>
          <p:nvPr/>
        </p:nvSpPr>
        <p:spPr>
          <a:xfrm>
            <a:off x="548640" y="3017520"/>
            <a:ext cx="11064240" cy="566928"/>
          </a:xfrm>
          <a:prstGeom prst="roundRect">
            <a:avLst>
              <a:gd name="adj" fmla="val 11290"/>
            </a:avLst>
          </a:prstGeom>
          <a:solidFill>
            <a:srgbClr val="F4F6F9"/>
          </a:solidFill>
          <a:ln/>
        </p:spPr>
        <p:txBody>
          <a:bodyPr/>
          <a:lstStyle/>
          <a:p>
            <a:endParaRPr lang="en-GB"/>
          </a:p>
        </p:txBody>
      </p:sp>
      <p:sp>
        <p:nvSpPr>
          <p:cNvPr id="17" name="Shape 12"/>
          <p:cNvSpPr/>
          <p:nvPr/>
        </p:nvSpPr>
        <p:spPr>
          <a:xfrm>
            <a:off x="713232" y="3090672"/>
            <a:ext cx="420624" cy="420624"/>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18" name="Image 3" descr="/home/claude/deck/icons/age.png"/>
          <p:cNvPicPr>
            <a:picLocks noChangeAspect="1"/>
          </p:cNvPicPr>
          <p:nvPr/>
        </p:nvPicPr>
        <p:blipFill>
          <a:blip r:embed="rId6"/>
          <a:stretch>
            <a:fillRect/>
          </a:stretch>
        </p:blipFill>
        <p:spPr>
          <a:xfrm>
            <a:off x="814182" y="3191622"/>
            <a:ext cx="218724" cy="218724"/>
          </a:xfrm>
          <a:prstGeom prst="rect">
            <a:avLst/>
          </a:prstGeom>
        </p:spPr>
      </p:pic>
      <p:sp>
        <p:nvSpPr>
          <p:cNvPr id="19" name="Text 13"/>
          <p:cNvSpPr/>
          <p:nvPr/>
        </p:nvSpPr>
        <p:spPr>
          <a:xfrm>
            <a:off x="1353312" y="3017520"/>
            <a:ext cx="3200400" cy="566928"/>
          </a:xfrm>
          <a:prstGeom prst="rect">
            <a:avLst/>
          </a:prstGeom>
          <a:noFill/>
          <a:ln/>
        </p:spPr>
        <p:txBody>
          <a:bodyPr wrap="square" lIns="0" tIns="0" rIns="0" bIns="0"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Age / Generational</a:t>
            </a:r>
            <a:endParaRPr lang="en-US" sz="1200" dirty="0"/>
          </a:p>
        </p:txBody>
      </p:sp>
      <p:sp>
        <p:nvSpPr>
          <p:cNvPr id="20" name="Text 14"/>
          <p:cNvSpPr/>
          <p:nvPr/>
        </p:nvSpPr>
        <p:spPr>
          <a:xfrm>
            <a:off x="4709160" y="3017520"/>
            <a:ext cx="6675120" cy="566928"/>
          </a:xfrm>
          <a:prstGeom prst="rect">
            <a:avLst/>
          </a:prstGeom>
          <a:noFill/>
          <a:ln/>
        </p:spPr>
        <p:txBody>
          <a:bodyPr wrap="square" lIns="0" tIns="0" rIns="0" bIns="0" rtlCol="0" anchor="ctr"/>
          <a:lstStyle/>
          <a:p>
            <a:pPr marL="0" indent="0">
              <a:lnSpc>
                <a:spcPct val="110000"/>
              </a:lnSpc>
              <a:buNone/>
            </a:pPr>
            <a:r>
              <a:rPr lang="en-US" sz="1100" dirty="0">
                <a:solidFill>
                  <a:srgbClr val="202B3C"/>
                </a:solidFill>
                <a:latin typeface="Calibri" pitchFamily="34" charset="0"/>
                <a:ea typeface="Calibri" pitchFamily="34" charset="-122"/>
                <a:cs typeface="Calibri" pitchFamily="34" charset="-120"/>
              </a:rPr>
              <a:t>Mentoring and “teach-back” feedback loops</a:t>
            </a:r>
            <a:endParaRPr lang="en-US" sz="1100" dirty="0"/>
          </a:p>
        </p:txBody>
      </p:sp>
      <p:sp>
        <p:nvSpPr>
          <p:cNvPr id="21" name="Shape 15"/>
          <p:cNvSpPr/>
          <p:nvPr/>
        </p:nvSpPr>
        <p:spPr>
          <a:xfrm>
            <a:off x="548640" y="3703320"/>
            <a:ext cx="11064240" cy="566928"/>
          </a:xfrm>
          <a:prstGeom prst="roundRect">
            <a:avLst>
              <a:gd name="adj" fmla="val 11290"/>
            </a:avLst>
          </a:prstGeom>
          <a:solidFill>
            <a:srgbClr val="F4F6F9"/>
          </a:solidFill>
          <a:ln/>
        </p:spPr>
        <p:txBody>
          <a:bodyPr/>
          <a:lstStyle/>
          <a:p>
            <a:endParaRPr lang="en-GB"/>
          </a:p>
        </p:txBody>
      </p:sp>
      <p:sp>
        <p:nvSpPr>
          <p:cNvPr id="22" name="Shape 16"/>
          <p:cNvSpPr/>
          <p:nvPr/>
        </p:nvSpPr>
        <p:spPr>
          <a:xfrm>
            <a:off x="713232" y="3776472"/>
            <a:ext cx="420624" cy="420624"/>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23" name="Image 4" descr="/home/claude/deck/icons/culture.png"/>
          <p:cNvPicPr>
            <a:picLocks noChangeAspect="1"/>
          </p:cNvPicPr>
          <p:nvPr/>
        </p:nvPicPr>
        <p:blipFill>
          <a:blip r:embed="rId7"/>
          <a:stretch>
            <a:fillRect/>
          </a:stretch>
        </p:blipFill>
        <p:spPr>
          <a:xfrm>
            <a:off x="814182" y="3877422"/>
            <a:ext cx="218724" cy="218724"/>
          </a:xfrm>
          <a:prstGeom prst="rect">
            <a:avLst/>
          </a:prstGeom>
        </p:spPr>
      </p:pic>
      <p:sp>
        <p:nvSpPr>
          <p:cNvPr id="24" name="Text 17"/>
          <p:cNvSpPr/>
          <p:nvPr/>
        </p:nvSpPr>
        <p:spPr>
          <a:xfrm>
            <a:off x="1353312" y="3703320"/>
            <a:ext cx="3200400" cy="566928"/>
          </a:xfrm>
          <a:prstGeom prst="rect">
            <a:avLst/>
          </a:prstGeom>
          <a:noFill/>
          <a:ln/>
        </p:spPr>
        <p:txBody>
          <a:bodyPr wrap="square" lIns="0" tIns="0" rIns="0" bIns="0"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Cultural</a:t>
            </a:r>
            <a:endParaRPr lang="en-US" sz="1200" dirty="0"/>
          </a:p>
        </p:txBody>
      </p:sp>
      <p:sp>
        <p:nvSpPr>
          <p:cNvPr id="25" name="Text 18"/>
          <p:cNvSpPr/>
          <p:nvPr/>
        </p:nvSpPr>
        <p:spPr>
          <a:xfrm>
            <a:off x="4709160" y="3703320"/>
            <a:ext cx="6675120" cy="566928"/>
          </a:xfrm>
          <a:prstGeom prst="rect">
            <a:avLst/>
          </a:prstGeom>
          <a:noFill/>
          <a:ln/>
        </p:spPr>
        <p:txBody>
          <a:bodyPr wrap="square" lIns="0" tIns="0" rIns="0" bIns="0" rtlCol="0" anchor="ctr"/>
          <a:lstStyle/>
          <a:p>
            <a:pPr marL="0" indent="0">
              <a:lnSpc>
                <a:spcPct val="110000"/>
              </a:lnSpc>
              <a:buNone/>
            </a:pPr>
            <a:r>
              <a:rPr lang="en-US" sz="1100" dirty="0">
                <a:solidFill>
                  <a:srgbClr val="202B3C"/>
                </a:solidFill>
                <a:latin typeface="Calibri" pitchFamily="34" charset="0"/>
                <a:ea typeface="Calibri" pitchFamily="34" charset="-122"/>
                <a:cs typeface="Calibri" pitchFamily="34" charset="-120"/>
              </a:rPr>
              <a:t>Cultural-awareness training and safe channels to ask questions</a:t>
            </a:r>
            <a:endParaRPr lang="en-US" sz="1100" dirty="0"/>
          </a:p>
        </p:txBody>
      </p:sp>
      <p:sp>
        <p:nvSpPr>
          <p:cNvPr id="26" name="Shape 19"/>
          <p:cNvSpPr/>
          <p:nvPr/>
        </p:nvSpPr>
        <p:spPr>
          <a:xfrm>
            <a:off x="548640" y="4389120"/>
            <a:ext cx="11064240" cy="566928"/>
          </a:xfrm>
          <a:prstGeom prst="roundRect">
            <a:avLst>
              <a:gd name="adj" fmla="val 11290"/>
            </a:avLst>
          </a:prstGeom>
          <a:solidFill>
            <a:srgbClr val="F4F6F9"/>
          </a:solidFill>
          <a:ln/>
        </p:spPr>
        <p:txBody>
          <a:bodyPr/>
          <a:lstStyle/>
          <a:p>
            <a:endParaRPr lang="en-GB"/>
          </a:p>
        </p:txBody>
      </p:sp>
      <p:sp>
        <p:nvSpPr>
          <p:cNvPr id="27" name="Shape 20"/>
          <p:cNvSpPr/>
          <p:nvPr/>
        </p:nvSpPr>
        <p:spPr>
          <a:xfrm>
            <a:off x="713232" y="4462272"/>
            <a:ext cx="420624" cy="420624"/>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28" name="Image 5" descr="/home/claude/deck/icons/emotion.png"/>
          <p:cNvPicPr>
            <a:picLocks noChangeAspect="1"/>
          </p:cNvPicPr>
          <p:nvPr/>
        </p:nvPicPr>
        <p:blipFill>
          <a:blip r:embed="rId8"/>
          <a:stretch>
            <a:fillRect/>
          </a:stretch>
        </p:blipFill>
        <p:spPr>
          <a:xfrm>
            <a:off x="814182" y="4563222"/>
            <a:ext cx="218724" cy="218724"/>
          </a:xfrm>
          <a:prstGeom prst="rect">
            <a:avLst/>
          </a:prstGeom>
        </p:spPr>
      </p:pic>
      <p:sp>
        <p:nvSpPr>
          <p:cNvPr id="29" name="Text 21"/>
          <p:cNvSpPr/>
          <p:nvPr/>
        </p:nvSpPr>
        <p:spPr>
          <a:xfrm>
            <a:off x="1353312" y="4389120"/>
            <a:ext cx="3200400" cy="566928"/>
          </a:xfrm>
          <a:prstGeom prst="rect">
            <a:avLst/>
          </a:prstGeom>
          <a:noFill/>
          <a:ln/>
        </p:spPr>
        <p:txBody>
          <a:bodyPr wrap="square" lIns="0" tIns="0" rIns="0" bIns="0"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Emotional</a:t>
            </a:r>
            <a:endParaRPr lang="en-US" sz="1200" dirty="0"/>
          </a:p>
        </p:txBody>
      </p:sp>
      <p:sp>
        <p:nvSpPr>
          <p:cNvPr id="30" name="Text 22"/>
          <p:cNvSpPr/>
          <p:nvPr/>
        </p:nvSpPr>
        <p:spPr>
          <a:xfrm>
            <a:off x="4709160" y="4389120"/>
            <a:ext cx="6675120" cy="566928"/>
          </a:xfrm>
          <a:prstGeom prst="rect">
            <a:avLst/>
          </a:prstGeom>
          <a:noFill/>
          <a:ln/>
        </p:spPr>
        <p:txBody>
          <a:bodyPr wrap="square" lIns="0" tIns="0" rIns="0" bIns="0" rtlCol="0" anchor="ctr"/>
          <a:lstStyle/>
          <a:p>
            <a:pPr marL="0" indent="0">
              <a:lnSpc>
                <a:spcPct val="110000"/>
              </a:lnSpc>
              <a:buNone/>
            </a:pPr>
            <a:r>
              <a:rPr lang="en-US" sz="1100" dirty="0">
                <a:solidFill>
                  <a:srgbClr val="202B3C"/>
                </a:solidFill>
                <a:latin typeface="Calibri" pitchFamily="34" charset="0"/>
                <a:ea typeface="Calibri" pitchFamily="34" charset="-122"/>
                <a:cs typeface="Calibri" pitchFamily="34" charset="-120"/>
              </a:rPr>
              <a:t>Manageable workloads and emotional-intelligence training for supervisors</a:t>
            </a:r>
            <a:endParaRPr lang="en-US" sz="1100" dirty="0"/>
          </a:p>
        </p:txBody>
      </p:sp>
      <p:sp>
        <p:nvSpPr>
          <p:cNvPr id="31" name="Shape 23"/>
          <p:cNvSpPr/>
          <p:nvPr/>
        </p:nvSpPr>
        <p:spPr>
          <a:xfrm>
            <a:off x="548640" y="5074920"/>
            <a:ext cx="11064240" cy="566928"/>
          </a:xfrm>
          <a:prstGeom prst="roundRect">
            <a:avLst>
              <a:gd name="adj" fmla="val 11290"/>
            </a:avLst>
          </a:prstGeom>
          <a:solidFill>
            <a:srgbClr val="F4F6F9"/>
          </a:solidFill>
          <a:ln/>
        </p:spPr>
        <p:txBody>
          <a:bodyPr/>
          <a:lstStyle/>
          <a:p>
            <a:endParaRPr lang="en-GB"/>
          </a:p>
        </p:txBody>
      </p:sp>
      <p:sp>
        <p:nvSpPr>
          <p:cNvPr id="32" name="Shape 24"/>
          <p:cNvSpPr/>
          <p:nvPr/>
        </p:nvSpPr>
        <p:spPr>
          <a:xfrm>
            <a:off x="713232" y="5148072"/>
            <a:ext cx="420624" cy="420624"/>
          </a:xfrm>
          <a:prstGeom prst="ellipse">
            <a:avLst/>
          </a:prstGeom>
          <a:solidFill>
            <a:srgbClr val="1B2A4A"/>
          </a:solidFill>
          <a:ln/>
          <a:effectLst>
            <a:outerShdw blurRad="101600" dist="38100" dir="5400000" algn="bl" rotWithShape="0">
              <a:srgbClr val="1B2A4A">
                <a:alpha val="18000"/>
              </a:srgbClr>
            </a:outerShdw>
          </a:effectLst>
        </p:spPr>
        <p:txBody>
          <a:bodyPr/>
          <a:lstStyle/>
          <a:p>
            <a:endParaRPr lang="en-GB"/>
          </a:p>
        </p:txBody>
      </p:sp>
      <p:pic>
        <p:nvPicPr>
          <p:cNvPr id="33" name="Image 6" descr="/home/claude/deck/icons/sitemap.png"/>
          <p:cNvPicPr>
            <a:picLocks noChangeAspect="1"/>
          </p:cNvPicPr>
          <p:nvPr/>
        </p:nvPicPr>
        <p:blipFill>
          <a:blip r:embed="rId9"/>
          <a:stretch>
            <a:fillRect/>
          </a:stretch>
        </p:blipFill>
        <p:spPr>
          <a:xfrm>
            <a:off x="814182" y="5249022"/>
            <a:ext cx="218724" cy="218724"/>
          </a:xfrm>
          <a:prstGeom prst="rect">
            <a:avLst/>
          </a:prstGeom>
        </p:spPr>
      </p:pic>
      <p:sp>
        <p:nvSpPr>
          <p:cNvPr id="34" name="Text 25"/>
          <p:cNvSpPr/>
          <p:nvPr/>
        </p:nvSpPr>
        <p:spPr>
          <a:xfrm>
            <a:off x="1353312" y="5074920"/>
            <a:ext cx="3200400" cy="566928"/>
          </a:xfrm>
          <a:prstGeom prst="rect">
            <a:avLst/>
          </a:prstGeom>
          <a:noFill/>
          <a:ln/>
        </p:spPr>
        <p:txBody>
          <a:bodyPr wrap="square" lIns="0" tIns="0" rIns="0" bIns="0" rtlCol="0" anchor="ctr"/>
          <a:lstStyle/>
          <a:p>
            <a:pPr marL="0" indent="0">
              <a:buNone/>
            </a:pPr>
            <a:r>
              <a:rPr lang="en-US" sz="1200" b="1" dirty="0">
                <a:solidFill>
                  <a:srgbClr val="1B2A4A"/>
                </a:solidFill>
                <a:latin typeface="Cambria" pitchFamily="34" charset="0"/>
                <a:ea typeface="Cambria" pitchFamily="34" charset="-122"/>
                <a:cs typeface="Cambria" pitchFamily="34" charset="-120"/>
              </a:rPr>
              <a:t>Organisational / Structural</a:t>
            </a:r>
            <a:endParaRPr lang="en-US" sz="1200" dirty="0"/>
          </a:p>
        </p:txBody>
      </p:sp>
      <p:sp>
        <p:nvSpPr>
          <p:cNvPr id="35" name="Text 26"/>
          <p:cNvSpPr/>
          <p:nvPr/>
        </p:nvSpPr>
        <p:spPr>
          <a:xfrm>
            <a:off x="4709160" y="5074920"/>
            <a:ext cx="6675120" cy="566928"/>
          </a:xfrm>
          <a:prstGeom prst="rect">
            <a:avLst/>
          </a:prstGeom>
          <a:noFill/>
          <a:ln/>
        </p:spPr>
        <p:txBody>
          <a:bodyPr wrap="square" lIns="0" tIns="0" rIns="0" bIns="0" rtlCol="0" anchor="ctr"/>
          <a:lstStyle/>
          <a:p>
            <a:pPr marL="0" indent="0">
              <a:lnSpc>
                <a:spcPct val="110000"/>
              </a:lnSpc>
              <a:buNone/>
            </a:pPr>
            <a:r>
              <a:rPr lang="en-US" sz="1100" dirty="0">
                <a:solidFill>
                  <a:srgbClr val="202B3C"/>
                </a:solidFill>
                <a:latin typeface="Calibri" pitchFamily="34" charset="0"/>
                <a:ea typeface="Calibri" pitchFamily="34" charset="-122"/>
                <a:cs typeface="Calibri" pitchFamily="34" charset="-120"/>
              </a:rPr>
              <a:t>Mandatory induction and richer channels for safety-critical messages</a:t>
            </a:r>
            <a:endParaRPr lang="en-US" sz="1100" dirty="0"/>
          </a:p>
        </p:txBody>
      </p:sp>
      <p:sp>
        <p:nvSpPr>
          <p:cNvPr id="36" name="Text 27"/>
          <p:cNvSpPr/>
          <p:nvPr/>
        </p:nvSpPr>
        <p:spPr>
          <a:xfrm>
            <a:off x="548640" y="5852160"/>
            <a:ext cx="11064240" cy="502920"/>
          </a:xfrm>
          <a:prstGeom prst="rect">
            <a:avLst/>
          </a:prstGeom>
          <a:noFill/>
          <a:ln/>
        </p:spPr>
        <p:txBody>
          <a:bodyPr wrap="square" lIns="0" tIns="0" rIns="0" bIns="0" rtlCol="0" anchor="ctr"/>
          <a:lstStyle/>
          <a:p>
            <a:pPr marL="0" indent="0">
              <a:lnSpc>
                <a:spcPct val="115000"/>
              </a:lnSpc>
              <a:buNone/>
            </a:pPr>
            <a:r>
              <a:rPr lang="en-US" sz="1100" i="1" dirty="0">
                <a:solidFill>
                  <a:srgbClr val="5B6B84"/>
                </a:solidFill>
                <a:latin typeface="Calibri" pitchFamily="34" charset="0"/>
                <a:ea typeface="Calibri" pitchFamily="34" charset="-122"/>
                <a:cs typeface="Calibri" pitchFamily="34" charset="-120"/>
              </a:rPr>
              <a:t>A common thread runs through every strategy: richer, two-way communication channels with built-in feedback outperform one-way, low-richness channels such as static signage (Daft and Lengel, 1986, cited in Boddy, 2017).</a:t>
            </a:r>
            <a:endParaRPr lang="en-US" sz="1100" dirty="0"/>
          </a:p>
        </p:txBody>
      </p:sp>
      <p:sp>
        <p:nvSpPr>
          <p:cNvPr id="38" name="Text 29"/>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31</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name="Slide 32">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8961120" y="-1828800"/>
            <a:ext cx="5486400" cy="5486400"/>
          </a:xfrm>
          <a:prstGeom prst="ellipse">
            <a:avLst/>
          </a:prstGeom>
          <a:solidFill>
            <a:srgbClr val="3D5A80">
              <a:alpha val="28000"/>
            </a:srgbClr>
          </a:solidFill>
          <a:ln/>
        </p:spPr>
        <p:txBody>
          <a:bodyPr/>
          <a:lstStyle/>
          <a:p>
            <a:endParaRPr lang="en-GB"/>
          </a:p>
        </p:txBody>
      </p:sp>
      <p:sp>
        <p:nvSpPr>
          <p:cNvPr id="3" name="Text 1"/>
          <p:cNvSpPr/>
          <p:nvPr/>
        </p:nvSpPr>
        <p:spPr>
          <a:xfrm>
            <a:off x="548640" y="502920"/>
            <a:ext cx="7315200" cy="36576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CONCLUSION</a:t>
            </a:r>
            <a:endParaRPr lang="en-US" sz="1300" dirty="0"/>
          </a:p>
        </p:txBody>
      </p:sp>
      <p:sp>
        <p:nvSpPr>
          <p:cNvPr id="4" name="Text 2"/>
          <p:cNvSpPr/>
          <p:nvPr/>
        </p:nvSpPr>
        <p:spPr>
          <a:xfrm>
            <a:off x="548640" y="822960"/>
            <a:ext cx="10515600" cy="77724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Communication Is the Root — and the Remedy</a:t>
            </a:r>
            <a:endParaRPr lang="en-US" sz="2800" dirty="0"/>
          </a:p>
        </p:txBody>
      </p:sp>
      <p:sp>
        <p:nvSpPr>
          <p:cNvPr id="5" name="Text 3"/>
          <p:cNvSpPr/>
          <p:nvPr/>
        </p:nvSpPr>
        <p:spPr>
          <a:xfrm>
            <a:off x="548640" y="2087880"/>
            <a:ext cx="11064240" cy="2682240"/>
          </a:xfrm>
          <a:prstGeom prst="rect">
            <a:avLst/>
          </a:prstGeom>
          <a:noFill/>
          <a:ln/>
        </p:spPr>
        <p:txBody>
          <a:bodyPr wrap="square" lIns="0" tIns="0" rIns="0" bIns="0" rtlCol="0" anchor="t"/>
          <a:lstStyle/>
          <a:p>
            <a:pPr marL="228600" indent="-228600">
              <a:lnSpc>
                <a:spcPct val="115000"/>
              </a:lnSpc>
              <a:spcAft>
                <a:spcPts val="1300"/>
              </a:spcAft>
              <a:buSzPct val="100000"/>
              <a:buChar char="•"/>
            </a:pPr>
            <a:r>
              <a:rPr lang="en-US" sz="1350" dirty="0">
                <a:solidFill>
                  <a:srgbClr val="E7ECF5"/>
                </a:solidFill>
                <a:latin typeface="Calibri" pitchFamily="34" charset="0"/>
                <a:ea typeface="Calibri" pitchFamily="34" charset="-122"/>
                <a:cs typeface="Calibri" pitchFamily="34" charset="-120"/>
              </a:rPr>
              <a:t>Flight Foods Ltd's falling food-safety standards are not the result of one failure, but of six interlinked communication barriers: environmental noise, language and body language, generational differences, cultural differences, emotional strain, and organisational under-resourcing.</a:t>
            </a:r>
            <a:endParaRPr lang="en-US" sz="1350" dirty="0"/>
          </a:p>
          <a:p>
            <a:pPr marL="228600" indent="-228600">
              <a:lnSpc>
                <a:spcPct val="115000"/>
              </a:lnSpc>
              <a:spcAft>
                <a:spcPts val="1300"/>
              </a:spcAft>
              <a:buSzPct val="100000"/>
              <a:buChar char="•"/>
            </a:pPr>
            <a:r>
              <a:rPr lang="en-US" sz="1350" dirty="0">
                <a:solidFill>
                  <a:srgbClr val="E7ECF5"/>
                </a:solidFill>
                <a:latin typeface="Calibri" pitchFamily="34" charset="0"/>
                <a:ea typeface="Calibri" pitchFamily="34" charset="-122"/>
                <a:cs typeface="Calibri" pitchFamily="34" charset="-120"/>
              </a:rPr>
              <a:t>Established communication theory — Shannon and Weaver (1949), Berlo (1960), Schramm (1954), Hofstede (1980) and the channel-richness model (Daft and Lengel, 1986, cited in Boddy, 2017) — explains precisely why Gary's efforts to communicate, however well-intentioned, are repeatedly undermined.</a:t>
            </a:r>
            <a:endParaRPr lang="en-US" sz="1350" dirty="0"/>
          </a:p>
          <a:p>
            <a:pPr marL="228600" indent="-228600">
              <a:lnSpc>
                <a:spcPct val="115000"/>
              </a:lnSpc>
              <a:spcAft>
                <a:spcPts val="1300"/>
              </a:spcAft>
              <a:buSzPct val="100000"/>
              <a:buChar char="•"/>
            </a:pPr>
            <a:r>
              <a:rPr lang="en-US" sz="1350" dirty="0">
                <a:solidFill>
                  <a:srgbClr val="E7ECF5"/>
                </a:solidFill>
                <a:latin typeface="Calibri" pitchFamily="34" charset="0"/>
                <a:ea typeface="Calibri" pitchFamily="34" charset="-122"/>
                <a:cs typeface="Calibri" pitchFamily="34" charset="-120"/>
              </a:rPr>
              <a:t>Each barrier has a practical, achievable remedy: quieter briefing spaces, multilingual and visual instruction, mentoring and feedback loops, cultural-awareness training, better support for supervisors, and a properly resourced induction programme.</a:t>
            </a:r>
            <a:endParaRPr lang="en-US" sz="1350" dirty="0"/>
          </a:p>
          <a:p>
            <a:pPr marL="228600" indent="-228600">
              <a:lnSpc>
                <a:spcPct val="115000"/>
              </a:lnSpc>
              <a:spcAft>
                <a:spcPts val="1300"/>
              </a:spcAft>
              <a:buSzPct val="100000"/>
              <a:buChar char="•"/>
            </a:pPr>
            <a:r>
              <a:rPr lang="en-US" sz="1350" dirty="0">
                <a:solidFill>
                  <a:srgbClr val="E7ECF5"/>
                </a:solidFill>
                <a:latin typeface="Calibri" pitchFamily="34" charset="0"/>
                <a:ea typeface="Calibri" pitchFamily="34" charset="-122"/>
                <a:cs typeface="Calibri" pitchFamily="34" charset="-120"/>
              </a:rPr>
              <a:t>Investing in effective communication is not a soft add-on — it is a direct route to restoring food-safety standards, staff wellbeing, and Flight Foods' market share (Tourish and Hargie, 2009).</a:t>
            </a:r>
            <a:endParaRPr lang="en-US" sz="1350" dirty="0"/>
          </a:p>
        </p:txBody>
      </p:sp>
      <p:sp>
        <p:nvSpPr>
          <p:cNvPr id="7" name="Text 5"/>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8FA0BC"/>
                </a:solidFill>
                <a:latin typeface="Calibri" pitchFamily="34" charset="0"/>
                <a:ea typeface="Calibri" pitchFamily="34" charset="-122"/>
                <a:cs typeface="Calibri" pitchFamily="34" charset="-120"/>
              </a:rPr>
              <a:t>32</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84048"/>
            <a:ext cx="9144000" cy="320040"/>
          </a:xfrm>
          <a:prstGeom prst="rect">
            <a:avLst/>
          </a:prstGeom>
          <a:noFill/>
          <a:ln/>
        </p:spPr>
        <p:txBody>
          <a:bodyPr wrap="square" lIns="0" tIns="0" rIns="0" bIns="0" rtlCol="0" anchor="ctr"/>
          <a:lstStyle/>
          <a:p>
            <a:pPr marL="0" indent="0">
              <a:buNone/>
            </a:pPr>
            <a:r>
              <a:rPr lang="en-US" sz="1300" b="1" kern="0" spc="200" dirty="0">
                <a:solidFill>
                  <a:srgbClr val="E8734A"/>
                </a:solidFill>
                <a:latin typeface="Calibri" pitchFamily="34" charset="0"/>
                <a:ea typeface="Calibri" pitchFamily="34" charset="-122"/>
                <a:cs typeface="Calibri" pitchFamily="34" charset="-120"/>
              </a:rPr>
              <a:t>REFERENCES</a:t>
            </a:r>
            <a:endParaRPr lang="en-US" sz="1300" dirty="0"/>
          </a:p>
        </p:txBody>
      </p:sp>
      <p:sp>
        <p:nvSpPr>
          <p:cNvPr id="3" name="Text 1"/>
          <p:cNvSpPr/>
          <p:nvPr/>
        </p:nvSpPr>
        <p:spPr>
          <a:xfrm>
            <a:off x="548640" y="658368"/>
            <a:ext cx="10789920" cy="822960"/>
          </a:xfrm>
          <a:prstGeom prst="rect">
            <a:avLst/>
          </a:prstGeom>
          <a:noFill/>
          <a:ln/>
        </p:spPr>
        <p:txBody>
          <a:bodyPr wrap="square" lIns="0" tIns="0" rIns="0" bIns="0" rtlCol="0" anchor="ctr"/>
          <a:lstStyle/>
          <a:p>
            <a:pPr marL="0" indent="0">
              <a:buNone/>
            </a:pPr>
            <a:r>
              <a:rPr lang="en-US" sz="3000" b="1" dirty="0">
                <a:solidFill>
                  <a:srgbClr val="1B2A4A"/>
                </a:solidFill>
                <a:latin typeface="Cambria" pitchFamily="34" charset="0"/>
                <a:ea typeface="Cambria" pitchFamily="34" charset="-122"/>
                <a:cs typeface="Cambria" pitchFamily="34" charset="-120"/>
              </a:rPr>
              <a:t>Reference List:</a:t>
            </a:r>
            <a:endParaRPr lang="en-US" sz="3000" dirty="0"/>
          </a:p>
        </p:txBody>
      </p:sp>
      <p:sp>
        <p:nvSpPr>
          <p:cNvPr id="4" name="Shape 2"/>
          <p:cNvSpPr/>
          <p:nvPr/>
        </p:nvSpPr>
        <p:spPr>
          <a:xfrm>
            <a:off x="10698480" y="457200"/>
            <a:ext cx="685800" cy="6858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book.png"/>
          <p:cNvPicPr>
            <a:picLocks noChangeAspect="1"/>
          </p:cNvPicPr>
          <p:nvPr/>
        </p:nvPicPr>
        <p:blipFill>
          <a:blip r:embed="rId3"/>
          <a:stretch>
            <a:fillRect/>
          </a:stretch>
        </p:blipFill>
        <p:spPr>
          <a:xfrm>
            <a:off x="10863072" y="621792"/>
            <a:ext cx="356616" cy="356616"/>
          </a:xfrm>
          <a:prstGeom prst="rect">
            <a:avLst/>
          </a:prstGeom>
        </p:spPr>
      </p:pic>
      <p:sp>
        <p:nvSpPr>
          <p:cNvPr id="6" name="Text 3"/>
          <p:cNvSpPr/>
          <p:nvPr/>
        </p:nvSpPr>
        <p:spPr>
          <a:xfrm>
            <a:off x="548640" y="1783080"/>
            <a:ext cx="5349240" cy="4663440"/>
          </a:xfrm>
          <a:prstGeom prst="rect">
            <a:avLst/>
          </a:prstGeom>
          <a:noFill/>
          <a:ln/>
        </p:spPr>
        <p:txBody>
          <a:bodyPr wrap="square" lIns="0" tIns="0" rIns="0" bIns="0" rtlCol="0" anchor="t"/>
          <a:lstStyle/>
          <a:p>
            <a:pPr>
              <a:lnSpc>
                <a:spcPct val="115000"/>
              </a:lnSpc>
              <a:spcAft>
                <a:spcPts val="1100"/>
              </a:spcAft>
            </a:pPr>
            <a:r>
              <a:rPr lang="en-GB" sz="1050" dirty="0"/>
              <a:t>Berlo, D.K. (1960) </a:t>
            </a:r>
            <a:r>
              <a:rPr lang="en-GB" sz="1050" i="1" dirty="0"/>
              <a:t>The Process of Communication: An Introduction to Theory and Practice</a:t>
            </a:r>
            <a:r>
              <a:rPr lang="en-GB" sz="1050" dirty="0"/>
              <a:t>. New York: Holt, Rinehart and Winston.</a:t>
            </a:r>
          </a:p>
          <a:p>
            <a:pPr>
              <a:lnSpc>
                <a:spcPct val="115000"/>
              </a:lnSpc>
              <a:spcAft>
                <a:spcPts val="1100"/>
              </a:spcAft>
            </a:pPr>
            <a:r>
              <a:rPr lang="en-GB" sz="1050" dirty="0"/>
              <a:t>Boddy, D. (2017) </a:t>
            </a:r>
            <a:r>
              <a:rPr lang="en-GB" sz="1050" i="1" dirty="0"/>
              <a:t>Management: An Introduction</a:t>
            </a:r>
            <a:r>
              <a:rPr lang="en-GB" sz="1050" dirty="0"/>
              <a:t>. 7th </a:t>
            </a:r>
            <a:r>
              <a:rPr lang="en-GB" sz="1050" dirty="0" err="1"/>
              <a:t>edn</a:t>
            </a:r>
            <a:r>
              <a:rPr lang="en-GB" sz="1050" dirty="0"/>
              <a:t>. Harlow: Pearson.</a:t>
            </a:r>
          </a:p>
          <a:p>
            <a:pPr>
              <a:lnSpc>
                <a:spcPct val="115000"/>
              </a:lnSpc>
              <a:spcAft>
                <a:spcPts val="1100"/>
              </a:spcAft>
            </a:pPr>
            <a:r>
              <a:rPr lang="en-GB" sz="1050" dirty="0"/>
              <a:t>DeVito, J.A. (2012) </a:t>
            </a:r>
            <a:r>
              <a:rPr lang="en-GB" sz="1050" i="1" dirty="0"/>
              <a:t>The Interpersonal Communication Book</a:t>
            </a:r>
            <a:r>
              <a:rPr lang="en-GB" sz="1050" dirty="0"/>
              <a:t>. 13th </a:t>
            </a:r>
            <a:r>
              <a:rPr lang="en-GB" sz="1050" dirty="0" err="1"/>
              <a:t>edn</a:t>
            </a:r>
            <a:r>
              <a:rPr lang="en-GB" sz="1050" dirty="0"/>
              <a:t>. Boston: Pearson. </a:t>
            </a:r>
          </a:p>
          <a:p>
            <a:pPr>
              <a:lnSpc>
                <a:spcPct val="115000"/>
              </a:lnSpc>
              <a:spcAft>
                <a:spcPts val="1100"/>
              </a:spcAft>
            </a:pPr>
            <a:r>
              <a:rPr lang="en-GB" sz="1050" dirty="0"/>
              <a:t>GOV.UK (2020) </a:t>
            </a:r>
            <a:r>
              <a:rPr lang="en-GB" sz="1050" i="1" dirty="0"/>
              <a:t>Food hygiene and safety</a:t>
            </a:r>
            <a:r>
              <a:rPr lang="en-GB" sz="1050" dirty="0"/>
              <a:t>. Available at: https://www.gov.uk/food-hygiene-safety (Accessed: 8 July 2026). </a:t>
            </a:r>
          </a:p>
          <a:p>
            <a:pPr>
              <a:lnSpc>
                <a:spcPct val="115000"/>
              </a:lnSpc>
              <a:spcAft>
                <a:spcPts val="1100"/>
              </a:spcAft>
            </a:pPr>
            <a:r>
              <a:rPr lang="en-GB" sz="1050" dirty="0"/>
              <a:t>Goleman, D. (1995) </a:t>
            </a:r>
            <a:r>
              <a:rPr lang="en-GB" sz="1050" i="1" dirty="0"/>
              <a:t>Emotional Intelligence: Why It Can Matter More Than IQ</a:t>
            </a:r>
            <a:r>
              <a:rPr lang="en-GB" sz="1050" dirty="0"/>
              <a:t>. New York: Bantam Books. </a:t>
            </a:r>
          </a:p>
          <a:p>
            <a:pPr>
              <a:lnSpc>
                <a:spcPct val="115000"/>
              </a:lnSpc>
              <a:spcAft>
                <a:spcPts val="1100"/>
              </a:spcAft>
            </a:pPr>
            <a:r>
              <a:rPr lang="en-GB" sz="1050" dirty="0"/>
              <a:t>Griffith, B. and Dunham, E. (2015) </a:t>
            </a:r>
            <a:r>
              <a:rPr lang="en-GB" sz="1050" i="1" dirty="0"/>
              <a:t>Working in Teams: Moving from High Potential to High Performance</a:t>
            </a:r>
            <a:r>
              <a:rPr lang="en-GB" sz="1050" dirty="0"/>
              <a:t>. Los Angeles: SAGE Publications.</a:t>
            </a:r>
            <a:endParaRPr lang="en-US" sz="1050" dirty="0"/>
          </a:p>
        </p:txBody>
      </p:sp>
      <p:sp>
        <p:nvSpPr>
          <p:cNvPr id="7" name="Text 4"/>
          <p:cNvSpPr/>
          <p:nvPr/>
        </p:nvSpPr>
        <p:spPr>
          <a:xfrm>
            <a:off x="6225540" y="1783080"/>
            <a:ext cx="5349240" cy="4663440"/>
          </a:xfrm>
          <a:prstGeom prst="rect">
            <a:avLst/>
          </a:prstGeom>
          <a:noFill/>
          <a:ln/>
        </p:spPr>
        <p:txBody>
          <a:bodyPr wrap="square" lIns="0" tIns="0" rIns="0" bIns="0" rtlCol="0" anchor="t"/>
          <a:lstStyle/>
          <a:p>
            <a:pPr>
              <a:lnSpc>
                <a:spcPct val="115000"/>
              </a:lnSpc>
              <a:spcAft>
                <a:spcPts val="1100"/>
              </a:spcAft>
            </a:pPr>
            <a:r>
              <a:rPr lang="en-GB" sz="1050" dirty="0"/>
              <a:t>Hofstede, G. (1980) </a:t>
            </a:r>
            <a:r>
              <a:rPr lang="en-GB" sz="1050" i="1" dirty="0"/>
              <a:t>Culture's Consequences: International Differences in Work-Related Values</a:t>
            </a:r>
            <a:r>
              <a:rPr lang="en-GB" sz="1050" dirty="0"/>
              <a:t>. Beverly Hills, CA: SAGE Publications. </a:t>
            </a:r>
          </a:p>
          <a:p>
            <a:pPr>
              <a:lnSpc>
                <a:spcPct val="115000"/>
              </a:lnSpc>
              <a:spcAft>
                <a:spcPts val="1100"/>
              </a:spcAft>
            </a:pPr>
            <a:r>
              <a:rPr lang="en-GB" sz="1050" dirty="0"/>
              <a:t>Robbins, S.P. and Coulter, M.A. (2017) </a:t>
            </a:r>
            <a:r>
              <a:rPr lang="en-GB" sz="1050" i="1" dirty="0"/>
              <a:t>Management</a:t>
            </a:r>
            <a:r>
              <a:rPr lang="en-GB" sz="1050" dirty="0"/>
              <a:t>. Global </a:t>
            </a:r>
            <a:r>
              <a:rPr lang="en-GB" sz="1050" dirty="0" err="1"/>
              <a:t>edn</a:t>
            </a:r>
            <a:r>
              <a:rPr lang="en-GB" sz="1050" dirty="0"/>
              <a:t>. Harlow: Pearson. </a:t>
            </a:r>
          </a:p>
          <a:p>
            <a:pPr>
              <a:lnSpc>
                <a:spcPct val="115000"/>
              </a:lnSpc>
              <a:spcAft>
                <a:spcPts val="1100"/>
              </a:spcAft>
            </a:pPr>
            <a:r>
              <a:rPr lang="en-GB" sz="1050" dirty="0"/>
              <a:t>Schramm, W. (1954) 'How communication works', in Schramm, W. (ed.) </a:t>
            </a:r>
            <a:r>
              <a:rPr lang="en-GB" sz="1050" i="1" dirty="0"/>
              <a:t>The Process and Effects of Mass Communication</a:t>
            </a:r>
            <a:r>
              <a:rPr lang="en-GB" sz="1050" dirty="0"/>
              <a:t>. Urbana: University of Illinois Press. </a:t>
            </a:r>
          </a:p>
          <a:p>
            <a:pPr>
              <a:lnSpc>
                <a:spcPct val="115000"/>
              </a:lnSpc>
              <a:spcAft>
                <a:spcPts val="1100"/>
              </a:spcAft>
            </a:pPr>
            <a:r>
              <a:rPr lang="en-GB" sz="1050" dirty="0"/>
              <a:t>Shannon, C.E. and Weaver, W. (1949) </a:t>
            </a:r>
            <a:r>
              <a:rPr lang="en-GB" sz="1050" i="1" dirty="0"/>
              <a:t>The Mathematical Theory of Communication</a:t>
            </a:r>
            <a:r>
              <a:rPr lang="en-GB" sz="1050" dirty="0"/>
              <a:t>. Urbana: University of Illinois Press. </a:t>
            </a:r>
          </a:p>
          <a:p>
            <a:pPr>
              <a:lnSpc>
                <a:spcPct val="115000"/>
              </a:lnSpc>
              <a:spcAft>
                <a:spcPts val="1100"/>
              </a:spcAft>
            </a:pPr>
            <a:r>
              <a:rPr lang="en-GB" sz="1050" dirty="0" err="1"/>
              <a:t>Tourish</a:t>
            </a:r>
            <a:r>
              <a:rPr lang="en-GB" sz="1050" dirty="0"/>
              <a:t>, D. and Hargie, O. (2009) 'Communication and organizational success', in Hargie, O. and </a:t>
            </a:r>
            <a:r>
              <a:rPr lang="en-GB" sz="1050" dirty="0" err="1"/>
              <a:t>Tourish</a:t>
            </a:r>
            <a:r>
              <a:rPr lang="en-GB" sz="1050" dirty="0"/>
              <a:t>, D. (eds.) </a:t>
            </a:r>
            <a:r>
              <a:rPr lang="en-GB" sz="1050" i="1" dirty="0"/>
              <a:t>Auditing Organizational Communication: A Handbook of Research, Theory and Practice</a:t>
            </a:r>
            <a:r>
              <a:rPr lang="en-GB" sz="1050" dirty="0"/>
              <a:t>. Abingdon: Routledge, pp. 3–26.</a:t>
            </a:r>
            <a:endParaRPr lang="en-US" sz="1050" dirty="0"/>
          </a:p>
        </p:txBody>
      </p:sp>
      <p:sp>
        <p:nvSpPr>
          <p:cNvPr id="10" name="Text 7"/>
          <p:cNvSpPr/>
          <p:nvPr/>
        </p:nvSpPr>
        <p:spPr>
          <a:xfrm>
            <a:off x="11277295" y="6473952"/>
            <a:ext cx="457200" cy="274320"/>
          </a:xfrm>
          <a:prstGeom prst="rect">
            <a:avLst/>
          </a:prstGeom>
          <a:noFill/>
          <a:ln/>
        </p:spPr>
        <p:txBody>
          <a:bodyPr wrap="square" lIns="0" tIns="0" rIns="0" bIns="0" rtlCol="0" anchor="ctr"/>
          <a:lstStyle/>
          <a:p>
            <a:pPr marL="0" indent="0" algn="r">
              <a:buNone/>
            </a:pPr>
            <a:r>
              <a:rPr lang="en-US" sz="900" dirty="0">
                <a:solidFill>
                  <a:srgbClr val="5B6B84"/>
                </a:solidFill>
                <a:latin typeface="Calibri" pitchFamily="34" charset="0"/>
                <a:ea typeface="Calibri" pitchFamily="34" charset="-122"/>
                <a:cs typeface="Calibri" pitchFamily="34" charset="-120"/>
              </a:rPr>
              <a:t>33</a:t>
            </a:r>
            <a:endParaRPr lang="en-US" sz="9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name="Slide 34">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8778240" y="-2011680"/>
            <a:ext cx="5943600" cy="5943600"/>
          </a:xfrm>
          <a:prstGeom prst="ellipse">
            <a:avLst/>
          </a:prstGeom>
          <a:solidFill>
            <a:srgbClr val="3D5A80">
              <a:alpha val="30000"/>
            </a:srgbClr>
          </a:solidFill>
          <a:ln/>
        </p:spPr>
        <p:txBody>
          <a:bodyPr/>
          <a:lstStyle/>
          <a:p>
            <a:endParaRPr lang="en-GB"/>
          </a:p>
        </p:txBody>
      </p:sp>
      <p:sp>
        <p:nvSpPr>
          <p:cNvPr id="3" name="Shape 1"/>
          <p:cNvSpPr/>
          <p:nvPr/>
        </p:nvSpPr>
        <p:spPr>
          <a:xfrm>
            <a:off x="-2103120" y="4206240"/>
            <a:ext cx="4754880" cy="4754880"/>
          </a:xfrm>
          <a:prstGeom prst="ellipse">
            <a:avLst/>
          </a:prstGeom>
          <a:solidFill>
            <a:srgbClr val="E8734A">
              <a:alpha val="22000"/>
            </a:srgbClr>
          </a:solidFill>
          <a:ln/>
        </p:spPr>
        <p:txBody>
          <a:bodyPr/>
          <a:lstStyle/>
          <a:p>
            <a:endParaRPr lang="en-GB"/>
          </a:p>
        </p:txBody>
      </p:sp>
      <p:sp>
        <p:nvSpPr>
          <p:cNvPr id="4" name="Shape 2"/>
          <p:cNvSpPr/>
          <p:nvPr/>
        </p:nvSpPr>
        <p:spPr>
          <a:xfrm>
            <a:off x="5175504" y="1828800"/>
            <a:ext cx="914400" cy="914400"/>
          </a:xfrm>
          <a:prstGeom prst="ellipse">
            <a:avLst/>
          </a:prstGeom>
          <a:solidFill>
            <a:srgbClr val="E8734A"/>
          </a:solidFill>
          <a:ln/>
          <a:effectLst>
            <a:outerShdw blurRad="101600" dist="38100" dir="5400000" algn="bl" rotWithShape="0">
              <a:srgbClr val="1B2A4A">
                <a:alpha val="18000"/>
              </a:srgbClr>
            </a:outerShdw>
          </a:effectLst>
        </p:spPr>
        <p:txBody>
          <a:bodyPr/>
          <a:lstStyle/>
          <a:p>
            <a:endParaRPr lang="en-GB"/>
          </a:p>
        </p:txBody>
      </p:sp>
      <p:pic>
        <p:nvPicPr>
          <p:cNvPr id="5" name="Image 0" descr="/home/claude/deck/icons/comments.png"/>
          <p:cNvPicPr>
            <a:picLocks noChangeAspect="1"/>
          </p:cNvPicPr>
          <p:nvPr/>
        </p:nvPicPr>
        <p:blipFill>
          <a:blip r:embed="rId3"/>
          <a:stretch>
            <a:fillRect/>
          </a:stretch>
        </p:blipFill>
        <p:spPr>
          <a:xfrm>
            <a:off x="5394960" y="2048256"/>
            <a:ext cx="475488" cy="475488"/>
          </a:xfrm>
          <a:prstGeom prst="rect">
            <a:avLst/>
          </a:prstGeom>
        </p:spPr>
      </p:pic>
      <p:sp>
        <p:nvSpPr>
          <p:cNvPr id="6" name="Text 3"/>
          <p:cNvSpPr/>
          <p:nvPr/>
        </p:nvSpPr>
        <p:spPr>
          <a:xfrm>
            <a:off x="548640" y="2971800"/>
            <a:ext cx="11064240" cy="822960"/>
          </a:xfrm>
          <a:prstGeom prst="rect">
            <a:avLst/>
          </a:prstGeom>
          <a:noFill/>
          <a:ln/>
        </p:spPr>
        <p:txBody>
          <a:bodyPr wrap="square" lIns="0" tIns="0" rIns="0" bIns="0"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Thank You</a:t>
            </a:r>
            <a:endParaRPr lang="en-US" sz="4000" dirty="0"/>
          </a:p>
        </p:txBody>
      </p:sp>
      <p:sp>
        <p:nvSpPr>
          <p:cNvPr id="7" name="Text 4"/>
          <p:cNvSpPr/>
          <p:nvPr/>
        </p:nvSpPr>
        <p:spPr>
          <a:xfrm>
            <a:off x="548640" y="3749040"/>
            <a:ext cx="11064240" cy="457200"/>
          </a:xfrm>
          <a:prstGeom prst="rect">
            <a:avLst/>
          </a:prstGeom>
          <a:noFill/>
          <a:ln/>
        </p:spPr>
        <p:txBody>
          <a:bodyPr wrap="square" lIns="0" tIns="0" rIns="0" bIns="0" rtlCol="0" anchor="ctr"/>
          <a:lstStyle/>
          <a:p>
            <a:pPr marL="0" indent="0" algn="ctr">
              <a:buNone/>
            </a:pPr>
            <a:r>
              <a:rPr lang="en-US" sz="1600" i="1" dirty="0">
                <a:solidFill>
                  <a:srgbClr val="C7D2E3"/>
                </a:solidFill>
                <a:latin typeface="Calibri" pitchFamily="34" charset="0"/>
                <a:ea typeface="Calibri" pitchFamily="34" charset="-122"/>
                <a:cs typeface="Calibri" pitchFamily="34" charset="-120"/>
              </a:rPr>
              <a:t>Questions welcome</a:t>
            </a:r>
            <a:endParaRPr lang="en-US" sz="16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5029</Words>
  <Application>Microsoft Office PowerPoint</Application>
  <PresentationFormat>Widescreen</PresentationFormat>
  <Paragraphs>481</Paragraphs>
  <Slides>34</Slides>
  <Notes>34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Overcoming Communication Barriers at Flight Foods Ltd</dc:title>
  <dc:subject>PptxGenJS Presentation</dc:subject>
  <dc:creator>Group Presentation</dc:creator>
  <cp:lastModifiedBy>Nicolae Toma</cp:lastModifiedBy>
  <cp:revision>1</cp:revision>
  <dcterms:created xsi:type="dcterms:W3CDTF">2026-07-08T15:12:05Z</dcterms:created>
  <dcterms:modified xsi:type="dcterms:W3CDTF">2026-07-08T17:42:58Z</dcterms:modified>
</cp:coreProperties>
</file>