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Lst>
  <p:sldSz cx="12801600" cy="9601200" type="A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33CC"/>
    <a:srgbClr val="FF66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60120" y="1571308"/>
            <a:ext cx="10881360" cy="3342640"/>
          </a:xfrm>
        </p:spPr>
        <p:txBody>
          <a:bodyPr anchor="b"/>
          <a:lstStyle>
            <a:lvl1pPr algn="ctr">
              <a:defRPr sz="8400"/>
            </a:lvl1pPr>
          </a:lstStyle>
          <a:p>
            <a:r>
              <a:rPr lang="en-US"/>
              <a:t>Click to edit Master title style</a:t>
            </a:r>
            <a:endParaRPr lang="en-US" dirty="0"/>
          </a:p>
        </p:txBody>
      </p:sp>
      <p:sp>
        <p:nvSpPr>
          <p:cNvPr id="3" name="Subtitle 2"/>
          <p:cNvSpPr>
            <a:spLocks noGrp="1"/>
          </p:cNvSpPr>
          <p:nvPr>
            <p:ph type="subTitle" idx="1"/>
          </p:nvPr>
        </p:nvSpPr>
        <p:spPr>
          <a:xfrm>
            <a:off x="1600200" y="5042853"/>
            <a:ext cx="9601200" cy="2318067"/>
          </a:xfrm>
        </p:spPr>
        <p:txBody>
          <a:bodyPr/>
          <a:lstStyle>
            <a:lvl1pPr marL="0" indent="0" algn="ctr">
              <a:buNone/>
              <a:defRPr sz="3360"/>
            </a:lvl1pPr>
            <a:lvl2pPr marL="640080" indent="0" algn="ctr">
              <a:buNone/>
              <a:defRPr sz="2800"/>
            </a:lvl2pPr>
            <a:lvl3pPr marL="1280160" indent="0" algn="ctr">
              <a:buNone/>
              <a:defRPr sz="2520"/>
            </a:lvl3pPr>
            <a:lvl4pPr marL="1920240" indent="0" algn="ctr">
              <a:buNone/>
              <a:defRPr sz="2240"/>
            </a:lvl4pPr>
            <a:lvl5pPr marL="2560320" indent="0" algn="ctr">
              <a:buNone/>
              <a:defRPr sz="2240"/>
            </a:lvl5pPr>
            <a:lvl6pPr marL="3200400" indent="0" algn="ctr">
              <a:buNone/>
              <a:defRPr sz="2240"/>
            </a:lvl6pPr>
            <a:lvl7pPr marL="3840480" indent="0" algn="ctr">
              <a:buNone/>
              <a:defRPr sz="2240"/>
            </a:lvl7pPr>
            <a:lvl8pPr marL="4480560" indent="0" algn="ctr">
              <a:buNone/>
              <a:defRPr sz="2240"/>
            </a:lvl8pPr>
            <a:lvl9pPr marL="5120640" indent="0" algn="ctr">
              <a:buNone/>
              <a:defRPr sz="224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B80F742-708B-4D46-8DB5-7C53B6ABE119}" type="datetimeFigureOut">
              <a:rPr lang="en-GB" smtClean="0"/>
              <a:t>08/01/2024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DBAF0D-2CF3-4CC9-ABE5-F2C88864D834}" type="slidenum">
              <a:rPr lang="en-GB" smtClean="0"/>
              <a:t>‹#›</a:t>
            </a:fld>
            <a:endParaRPr lang="en-GB"/>
          </a:p>
        </p:txBody>
      </p:sp>
    </p:spTree>
    <p:extLst>
      <p:ext uri="{BB962C8B-B14F-4D97-AF65-F5344CB8AC3E}">
        <p14:creationId xmlns:p14="http://schemas.microsoft.com/office/powerpoint/2010/main" val="41602654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B80F742-708B-4D46-8DB5-7C53B6ABE119}" type="datetimeFigureOut">
              <a:rPr lang="en-GB" smtClean="0"/>
              <a:t>08/01/2024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DBAF0D-2CF3-4CC9-ABE5-F2C88864D834}" type="slidenum">
              <a:rPr lang="en-GB" smtClean="0"/>
              <a:t>‹#›</a:t>
            </a:fld>
            <a:endParaRPr lang="en-GB"/>
          </a:p>
        </p:txBody>
      </p:sp>
    </p:spTree>
    <p:extLst>
      <p:ext uri="{BB962C8B-B14F-4D97-AF65-F5344CB8AC3E}">
        <p14:creationId xmlns:p14="http://schemas.microsoft.com/office/powerpoint/2010/main" val="5128197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73443" y="2393635"/>
            <a:ext cx="11041380" cy="3993832"/>
          </a:xfrm>
        </p:spPr>
        <p:txBody>
          <a:bodyPr anchor="b"/>
          <a:lstStyle>
            <a:lvl1pPr>
              <a:defRPr sz="8400"/>
            </a:lvl1pPr>
          </a:lstStyle>
          <a:p>
            <a:r>
              <a:rPr lang="en-US"/>
              <a:t>Click to edit Master title style</a:t>
            </a:r>
            <a:endParaRPr lang="en-US" dirty="0"/>
          </a:p>
        </p:txBody>
      </p:sp>
      <p:sp>
        <p:nvSpPr>
          <p:cNvPr id="3" name="Text Placeholder 2"/>
          <p:cNvSpPr>
            <a:spLocks noGrp="1"/>
          </p:cNvSpPr>
          <p:nvPr>
            <p:ph type="body" idx="1"/>
          </p:nvPr>
        </p:nvSpPr>
        <p:spPr>
          <a:xfrm>
            <a:off x="873443" y="6425250"/>
            <a:ext cx="11041380" cy="2100262"/>
          </a:xfrm>
        </p:spPr>
        <p:txBody>
          <a:bodyPr/>
          <a:lstStyle>
            <a:lvl1pPr marL="0" indent="0">
              <a:buNone/>
              <a:defRPr sz="3360">
                <a:solidFill>
                  <a:schemeClr val="tx1"/>
                </a:solidFill>
              </a:defRPr>
            </a:lvl1pPr>
            <a:lvl2pPr marL="640080" indent="0">
              <a:buNone/>
              <a:defRPr sz="2800">
                <a:solidFill>
                  <a:schemeClr val="tx1">
                    <a:tint val="75000"/>
                  </a:schemeClr>
                </a:solidFill>
              </a:defRPr>
            </a:lvl2pPr>
            <a:lvl3pPr marL="1280160" indent="0">
              <a:buNone/>
              <a:defRPr sz="2520">
                <a:solidFill>
                  <a:schemeClr val="tx1">
                    <a:tint val="75000"/>
                  </a:schemeClr>
                </a:solidFill>
              </a:defRPr>
            </a:lvl3pPr>
            <a:lvl4pPr marL="1920240" indent="0">
              <a:buNone/>
              <a:defRPr sz="2240">
                <a:solidFill>
                  <a:schemeClr val="tx1">
                    <a:tint val="75000"/>
                  </a:schemeClr>
                </a:solidFill>
              </a:defRPr>
            </a:lvl4pPr>
            <a:lvl5pPr marL="2560320" indent="0">
              <a:buNone/>
              <a:defRPr sz="2240">
                <a:solidFill>
                  <a:schemeClr val="tx1">
                    <a:tint val="75000"/>
                  </a:schemeClr>
                </a:solidFill>
              </a:defRPr>
            </a:lvl5pPr>
            <a:lvl6pPr marL="3200400" indent="0">
              <a:buNone/>
              <a:defRPr sz="2240">
                <a:solidFill>
                  <a:schemeClr val="tx1">
                    <a:tint val="75000"/>
                  </a:schemeClr>
                </a:solidFill>
              </a:defRPr>
            </a:lvl6pPr>
            <a:lvl7pPr marL="3840480" indent="0">
              <a:buNone/>
              <a:defRPr sz="2240">
                <a:solidFill>
                  <a:schemeClr val="tx1">
                    <a:tint val="75000"/>
                  </a:schemeClr>
                </a:solidFill>
              </a:defRPr>
            </a:lvl7pPr>
            <a:lvl8pPr marL="4480560" indent="0">
              <a:buNone/>
              <a:defRPr sz="2240">
                <a:solidFill>
                  <a:schemeClr val="tx1">
                    <a:tint val="75000"/>
                  </a:schemeClr>
                </a:solidFill>
              </a:defRPr>
            </a:lvl8pPr>
            <a:lvl9pPr marL="5120640" indent="0">
              <a:buNone/>
              <a:defRPr sz="224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B80F742-708B-4D46-8DB5-7C53B6ABE119}" type="datetimeFigureOut">
              <a:rPr lang="en-GB" smtClean="0"/>
              <a:t>08/01/2024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DBAF0D-2CF3-4CC9-ABE5-F2C88864D834}" type="slidenum">
              <a:rPr lang="en-GB" smtClean="0"/>
              <a:t>‹#›</a:t>
            </a:fld>
            <a:endParaRPr lang="en-GB"/>
          </a:p>
        </p:txBody>
      </p:sp>
    </p:spTree>
    <p:extLst>
      <p:ext uri="{BB962C8B-B14F-4D97-AF65-F5344CB8AC3E}">
        <p14:creationId xmlns:p14="http://schemas.microsoft.com/office/powerpoint/2010/main" val="20148356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80110" y="2555875"/>
            <a:ext cx="5440680" cy="6091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80810" y="2555875"/>
            <a:ext cx="5440680" cy="6091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B80F742-708B-4D46-8DB5-7C53B6ABE119}" type="datetimeFigureOut">
              <a:rPr lang="en-GB" smtClean="0"/>
              <a:t>08/01/2024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DBAF0D-2CF3-4CC9-ABE5-F2C88864D834}" type="slidenum">
              <a:rPr lang="en-GB" smtClean="0"/>
              <a:t>‹#›</a:t>
            </a:fld>
            <a:endParaRPr lang="en-GB"/>
          </a:p>
        </p:txBody>
      </p:sp>
    </p:spTree>
    <p:extLst>
      <p:ext uri="{BB962C8B-B14F-4D97-AF65-F5344CB8AC3E}">
        <p14:creationId xmlns:p14="http://schemas.microsoft.com/office/powerpoint/2010/main" val="31014218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81777" y="511177"/>
            <a:ext cx="11041380" cy="1855788"/>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1779" y="2353628"/>
            <a:ext cx="5415676"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4" name="Content Placeholder 3"/>
          <p:cNvSpPr>
            <a:spLocks noGrp="1"/>
          </p:cNvSpPr>
          <p:nvPr>
            <p:ph sz="half" idx="2"/>
          </p:nvPr>
        </p:nvSpPr>
        <p:spPr>
          <a:xfrm>
            <a:off x="881779" y="3507105"/>
            <a:ext cx="5415676" cy="51584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80811" y="2353628"/>
            <a:ext cx="5442347"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6" name="Content Placeholder 5"/>
          <p:cNvSpPr>
            <a:spLocks noGrp="1"/>
          </p:cNvSpPr>
          <p:nvPr>
            <p:ph sz="quarter" idx="4"/>
          </p:nvPr>
        </p:nvSpPr>
        <p:spPr>
          <a:xfrm>
            <a:off x="6480811" y="3507105"/>
            <a:ext cx="5442347" cy="51584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B80F742-708B-4D46-8DB5-7C53B6ABE119}" type="datetimeFigureOut">
              <a:rPr lang="en-GB" smtClean="0"/>
              <a:t>08/01/2024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4DBAF0D-2CF3-4CC9-ABE5-F2C88864D834}" type="slidenum">
              <a:rPr lang="en-GB" smtClean="0"/>
              <a:t>‹#›</a:t>
            </a:fld>
            <a:endParaRPr lang="en-GB"/>
          </a:p>
        </p:txBody>
      </p:sp>
    </p:spTree>
    <p:extLst>
      <p:ext uri="{BB962C8B-B14F-4D97-AF65-F5344CB8AC3E}">
        <p14:creationId xmlns:p14="http://schemas.microsoft.com/office/powerpoint/2010/main" val="41237795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0B80F742-708B-4D46-8DB5-7C53B6ABE119}" type="datetimeFigureOut">
              <a:rPr lang="en-GB" smtClean="0"/>
              <a:t>08/01/2024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4DBAF0D-2CF3-4CC9-ABE5-F2C88864D834}" type="slidenum">
              <a:rPr lang="en-GB" smtClean="0"/>
              <a:t>‹#›</a:t>
            </a:fld>
            <a:endParaRPr lang="en-GB"/>
          </a:p>
        </p:txBody>
      </p:sp>
    </p:spTree>
    <p:extLst>
      <p:ext uri="{BB962C8B-B14F-4D97-AF65-F5344CB8AC3E}">
        <p14:creationId xmlns:p14="http://schemas.microsoft.com/office/powerpoint/2010/main" val="13258028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B80F742-708B-4D46-8DB5-7C53B6ABE119}" type="datetimeFigureOut">
              <a:rPr lang="en-GB" smtClean="0"/>
              <a:t>08/01/2024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4DBAF0D-2CF3-4CC9-ABE5-F2C88864D834}" type="slidenum">
              <a:rPr lang="en-GB" smtClean="0"/>
              <a:t>‹#›</a:t>
            </a:fld>
            <a:endParaRPr lang="en-GB"/>
          </a:p>
        </p:txBody>
      </p:sp>
    </p:spTree>
    <p:extLst>
      <p:ext uri="{BB962C8B-B14F-4D97-AF65-F5344CB8AC3E}">
        <p14:creationId xmlns:p14="http://schemas.microsoft.com/office/powerpoint/2010/main" val="36082217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US"/>
              <a:t>Click to edit Master title style</a:t>
            </a:r>
            <a:endParaRPr lang="en-US" dirty="0"/>
          </a:p>
        </p:txBody>
      </p:sp>
      <p:sp>
        <p:nvSpPr>
          <p:cNvPr id="3" name="Content Placeholder 2"/>
          <p:cNvSpPr>
            <a:spLocks noGrp="1"/>
          </p:cNvSpPr>
          <p:nvPr>
            <p:ph idx="1"/>
          </p:nvPr>
        </p:nvSpPr>
        <p:spPr>
          <a:xfrm>
            <a:off x="5442347" y="1382397"/>
            <a:ext cx="6480810" cy="6823075"/>
          </a:xfrm>
        </p:spPr>
        <p:txBody>
          <a:bodyPr/>
          <a:lstStyle>
            <a:lvl1pPr>
              <a:defRPr sz="4480"/>
            </a:lvl1pPr>
            <a:lvl2pPr>
              <a:defRPr sz="3920"/>
            </a:lvl2pPr>
            <a:lvl3pPr>
              <a:defRPr sz="3360"/>
            </a:lvl3pPr>
            <a:lvl4pPr>
              <a:defRPr sz="2800"/>
            </a:lvl4pPr>
            <a:lvl5pPr>
              <a:defRPr sz="2800"/>
            </a:lvl5pPr>
            <a:lvl6pPr>
              <a:defRPr sz="2800"/>
            </a:lvl6pPr>
            <a:lvl7pPr>
              <a:defRPr sz="2800"/>
            </a:lvl7pPr>
            <a:lvl8pPr>
              <a:defRPr sz="2800"/>
            </a:lvl8pPr>
            <a:lvl9pPr>
              <a:defRPr sz="2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a:t>Click to edit Master text styles</a:t>
            </a:r>
          </a:p>
        </p:txBody>
      </p:sp>
      <p:sp>
        <p:nvSpPr>
          <p:cNvPr id="5" name="Date Placeholder 4"/>
          <p:cNvSpPr>
            <a:spLocks noGrp="1"/>
          </p:cNvSpPr>
          <p:nvPr>
            <p:ph type="dt" sz="half" idx="10"/>
          </p:nvPr>
        </p:nvSpPr>
        <p:spPr/>
        <p:txBody>
          <a:bodyPr/>
          <a:lstStyle/>
          <a:p>
            <a:fld id="{0B80F742-708B-4D46-8DB5-7C53B6ABE119}" type="datetimeFigureOut">
              <a:rPr lang="en-GB" smtClean="0"/>
              <a:t>08/01/2024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DBAF0D-2CF3-4CC9-ABE5-F2C88864D834}" type="slidenum">
              <a:rPr lang="en-GB" smtClean="0"/>
              <a:t>‹#›</a:t>
            </a:fld>
            <a:endParaRPr lang="en-GB"/>
          </a:p>
        </p:txBody>
      </p:sp>
    </p:spTree>
    <p:extLst>
      <p:ext uri="{BB962C8B-B14F-4D97-AF65-F5344CB8AC3E}">
        <p14:creationId xmlns:p14="http://schemas.microsoft.com/office/powerpoint/2010/main" val="8832132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42347" y="1382397"/>
            <a:ext cx="6480810" cy="6823075"/>
          </a:xfrm>
        </p:spPr>
        <p:txBody>
          <a:bodyPr anchor="t"/>
          <a:lstStyle>
            <a:lvl1pPr marL="0" indent="0">
              <a:buNone/>
              <a:defRPr sz="4480"/>
            </a:lvl1pPr>
            <a:lvl2pPr marL="640080" indent="0">
              <a:buNone/>
              <a:defRPr sz="3920"/>
            </a:lvl2pPr>
            <a:lvl3pPr marL="1280160" indent="0">
              <a:buNone/>
              <a:defRPr sz="3360"/>
            </a:lvl3pPr>
            <a:lvl4pPr marL="1920240" indent="0">
              <a:buNone/>
              <a:defRPr sz="2800"/>
            </a:lvl4pPr>
            <a:lvl5pPr marL="2560320" indent="0">
              <a:buNone/>
              <a:defRPr sz="2800"/>
            </a:lvl5pPr>
            <a:lvl6pPr marL="3200400" indent="0">
              <a:buNone/>
              <a:defRPr sz="2800"/>
            </a:lvl6pPr>
            <a:lvl7pPr marL="3840480" indent="0">
              <a:buNone/>
              <a:defRPr sz="2800"/>
            </a:lvl7pPr>
            <a:lvl8pPr marL="4480560" indent="0">
              <a:buNone/>
              <a:defRPr sz="2800"/>
            </a:lvl8pPr>
            <a:lvl9pPr marL="5120640" indent="0">
              <a:buNone/>
              <a:defRPr sz="2800"/>
            </a:lvl9pPr>
          </a:lstStyle>
          <a:p>
            <a:r>
              <a:rPr lang="en-US"/>
              <a:t>Click icon to add picture</a:t>
            </a:r>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a:t>Click to edit Master text styles</a:t>
            </a:r>
          </a:p>
        </p:txBody>
      </p:sp>
      <p:sp>
        <p:nvSpPr>
          <p:cNvPr id="5" name="Date Placeholder 4"/>
          <p:cNvSpPr>
            <a:spLocks noGrp="1"/>
          </p:cNvSpPr>
          <p:nvPr>
            <p:ph type="dt" sz="half" idx="10"/>
          </p:nvPr>
        </p:nvSpPr>
        <p:spPr/>
        <p:txBody>
          <a:bodyPr/>
          <a:lstStyle/>
          <a:p>
            <a:fld id="{0B80F742-708B-4D46-8DB5-7C53B6ABE119}" type="datetimeFigureOut">
              <a:rPr lang="en-GB" smtClean="0"/>
              <a:t>08/01/2024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DBAF0D-2CF3-4CC9-ABE5-F2C88864D834}" type="slidenum">
              <a:rPr lang="en-GB" smtClean="0"/>
              <a:t>‹#›</a:t>
            </a:fld>
            <a:endParaRPr lang="en-GB"/>
          </a:p>
        </p:txBody>
      </p:sp>
    </p:spTree>
    <p:extLst>
      <p:ext uri="{BB962C8B-B14F-4D97-AF65-F5344CB8AC3E}">
        <p14:creationId xmlns:p14="http://schemas.microsoft.com/office/powerpoint/2010/main" val="30578277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B80F742-708B-4D46-8DB5-7C53B6ABE119}" type="datetimeFigureOut">
              <a:rPr lang="en-GB" smtClean="0"/>
              <a:t>08/01/2024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DBAF0D-2CF3-4CC9-ABE5-F2C88864D834}" type="slidenum">
              <a:rPr lang="en-GB" smtClean="0"/>
              <a:t>‹#›</a:t>
            </a:fld>
            <a:endParaRPr lang="en-GB"/>
          </a:p>
        </p:txBody>
      </p:sp>
    </p:spTree>
    <p:extLst>
      <p:ext uri="{BB962C8B-B14F-4D97-AF65-F5344CB8AC3E}">
        <p14:creationId xmlns:p14="http://schemas.microsoft.com/office/powerpoint/2010/main" val="2216623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61146" y="511175"/>
            <a:ext cx="2760345" cy="81365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80111" y="511175"/>
            <a:ext cx="8121015" cy="813657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B80F742-708B-4D46-8DB5-7C53B6ABE119}" type="datetimeFigureOut">
              <a:rPr lang="en-GB" smtClean="0"/>
              <a:t>08/01/2024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DBAF0D-2CF3-4CC9-ABE5-F2C88864D834}" type="slidenum">
              <a:rPr lang="en-GB" smtClean="0"/>
              <a:t>‹#›</a:t>
            </a:fld>
            <a:endParaRPr lang="en-GB"/>
          </a:p>
        </p:txBody>
      </p:sp>
    </p:spTree>
    <p:extLst>
      <p:ext uri="{BB962C8B-B14F-4D97-AF65-F5344CB8AC3E}">
        <p14:creationId xmlns:p14="http://schemas.microsoft.com/office/powerpoint/2010/main" val="32442527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80110" y="511177"/>
            <a:ext cx="11041380" cy="185578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80110" y="2555875"/>
            <a:ext cx="11041380" cy="60918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80110" y="8898892"/>
            <a:ext cx="2880360" cy="511175"/>
          </a:xfrm>
          <a:prstGeom prst="rect">
            <a:avLst/>
          </a:prstGeom>
        </p:spPr>
        <p:txBody>
          <a:bodyPr vert="horz" lIns="91440" tIns="45720" rIns="91440" bIns="45720" rtlCol="0" anchor="ctr"/>
          <a:lstStyle>
            <a:lvl1pPr algn="l">
              <a:defRPr sz="1680">
                <a:solidFill>
                  <a:schemeClr val="tx1">
                    <a:tint val="75000"/>
                  </a:schemeClr>
                </a:solidFill>
              </a:defRPr>
            </a:lvl1pPr>
          </a:lstStyle>
          <a:p>
            <a:fld id="{0B80F742-708B-4D46-8DB5-7C53B6ABE119}" type="datetimeFigureOut">
              <a:rPr lang="en-GB" smtClean="0"/>
              <a:t>08/01/2024</a:t>
            </a:fld>
            <a:endParaRPr lang="en-GB"/>
          </a:p>
        </p:txBody>
      </p:sp>
      <p:sp>
        <p:nvSpPr>
          <p:cNvPr id="5" name="Footer Placeholder 4"/>
          <p:cNvSpPr>
            <a:spLocks noGrp="1"/>
          </p:cNvSpPr>
          <p:nvPr>
            <p:ph type="ftr" sz="quarter" idx="3"/>
          </p:nvPr>
        </p:nvSpPr>
        <p:spPr>
          <a:xfrm>
            <a:off x="4240530" y="8898892"/>
            <a:ext cx="4320540" cy="511175"/>
          </a:xfrm>
          <a:prstGeom prst="rect">
            <a:avLst/>
          </a:prstGeom>
        </p:spPr>
        <p:txBody>
          <a:bodyPr vert="horz" lIns="91440" tIns="45720" rIns="91440" bIns="45720" rtlCol="0" anchor="ctr"/>
          <a:lstStyle>
            <a:lvl1pPr algn="ctr">
              <a:defRPr sz="168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9041130" y="8898892"/>
            <a:ext cx="2880360" cy="511175"/>
          </a:xfrm>
          <a:prstGeom prst="rect">
            <a:avLst/>
          </a:prstGeom>
        </p:spPr>
        <p:txBody>
          <a:bodyPr vert="horz" lIns="91440" tIns="45720" rIns="91440" bIns="45720" rtlCol="0" anchor="ctr"/>
          <a:lstStyle>
            <a:lvl1pPr algn="r">
              <a:defRPr sz="1680">
                <a:solidFill>
                  <a:schemeClr val="tx1">
                    <a:tint val="75000"/>
                  </a:schemeClr>
                </a:solidFill>
              </a:defRPr>
            </a:lvl1pPr>
          </a:lstStyle>
          <a:p>
            <a:fld id="{54DBAF0D-2CF3-4CC9-ABE5-F2C88864D834}" type="slidenum">
              <a:rPr lang="en-GB" smtClean="0"/>
              <a:t>‹#›</a:t>
            </a:fld>
            <a:endParaRPr lang="en-GB"/>
          </a:p>
        </p:txBody>
      </p:sp>
    </p:spTree>
    <p:extLst>
      <p:ext uri="{BB962C8B-B14F-4D97-AF65-F5344CB8AC3E}">
        <p14:creationId xmlns:p14="http://schemas.microsoft.com/office/powerpoint/2010/main" val="356119475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1280160" rtl="0" eaLnBrk="1" latinLnBrk="0" hangingPunct="1">
        <a:lnSpc>
          <a:spcPct val="90000"/>
        </a:lnSpc>
        <a:spcBef>
          <a:spcPct val="0"/>
        </a:spcBef>
        <a:buNone/>
        <a:defRPr sz="6160" kern="1200">
          <a:solidFill>
            <a:schemeClr val="tx1"/>
          </a:solidFill>
          <a:latin typeface="+mj-lt"/>
          <a:ea typeface="+mj-ea"/>
          <a:cs typeface="+mj-cs"/>
        </a:defRPr>
      </a:lvl1pPr>
    </p:titleStyle>
    <p:bodyStyle>
      <a:lvl1pPr marL="320040" indent="-320040" algn="l" defTabSz="1280160" rtl="0" eaLnBrk="1" latinLnBrk="0" hangingPunct="1">
        <a:lnSpc>
          <a:spcPct val="90000"/>
        </a:lnSpc>
        <a:spcBef>
          <a:spcPts val="1400"/>
        </a:spcBef>
        <a:buFont typeface="Arial" panose="020B0604020202020204" pitchFamily="34" charset="0"/>
        <a:buChar char="•"/>
        <a:defRPr sz="3920" kern="1200">
          <a:solidFill>
            <a:schemeClr val="tx1"/>
          </a:solidFill>
          <a:latin typeface="+mn-lt"/>
          <a:ea typeface="+mn-ea"/>
          <a:cs typeface="+mn-cs"/>
        </a:defRPr>
      </a:lvl1pPr>
      <a:lvl2pPr marL="960120" indent="-320040" algn="l" defTabSz="1280160" rtl="0" eaLnBrk="1" latinLnBrk="0" hangingPunct="1">
        <a:lnSpc>
          <a:spcPct val="90000"/>
        </a:lnSpc>
        <a:spcBef>
          <a:spcPts val="700"/>
        </a:spcBef>
        <a:buFont typeface="Arial" panose="020B0604020202020204" pitchFamily="34" charset="0"/>
        <a:buChar char="•"/>
        <a:defRPr sz="3360" kern="1200">
          <a:solidFill>
            <a:schemeClr val="tx1"/>
          </a:solidFill>
          <a:latin typeface="+mn-lt"/>
          <a:ea typeface="+mn-ea"/>
          <a:cs typeface="+mn-cs"/>
        </a:defRPr>
      </a:lvl2pPr>
      <a:lvl3pPr marL="1600200" indent="-320040" algn="l" defTabSz="1280160" rtl="0" eaLnBrk="1" latinLnBrk="0" hangingPunct="1">
        <a:lnSpc>
          <a:spcPct val="90000"/>
        </a:lnSpc>
        <a:spcBef>
          <a:spcPts val="700"/>
        </a:spcBef>
        <a:buFont typeface="Arial" panose="020B0604020202020204" pitchFamily="34" charset="0"/>
        <a:buChar char="•"/>
        <a:defRPr sz="2800" kern="1200">
          <a:solidFill>
            <a:schemeClr val="tx1"/>
          </a:solidFill>
          <a:latin typeface="+mn-lt"/>
          <a:ea typeface="+mn-ea"/>
          <a:cs typeface="+mn-cs"/>
        </a:defRPr>
      </a:lvl3pPr>
      <a:lvl4pPr marL="22402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4pPr>
      <a:lvl5pPr marL="288036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5pPr>
      <a:lvl6pPr marL="352044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6pPr>
      <a:lvl7pPr marL="416052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7pPr>
      <a:lvl8pPr marL="480060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8pPr>
      <a:lvl9pPr marL="54406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9pPr>
    </p:bodyStyle>
    <p:otherStyle>
      <a:defPPr>
        <a:defRPr lang="en-US"/>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B61AE394-CEE7-A114-E673-5AAABA56D320}"/>
              </a:ext>
            </a:extLst>
          </p:cNvPr>
          <p:cNvSpPr/>
          <p:nvPr/>
        </p:nvSpPr>
        <p:spPr>
          <a:xfrm>
            <a:off x="6954753" y="3352482"/>
            <a:ext cx="5520527" cy="1046440"/>
          </a:xfrm>
          <a:prstGeom prst="rect">
            <a:avLst/>
          </a:prstGeom>
          <a:noFill/>
          <a:ln>
            <a:solidFill>
              <a:schemeClr val="tx1"/>
            </a:solidFill>
          </a:ln>
        </p:spPr>
        <p:txBody>
          <a:bodyPr wrap="square" lIns="121920" tIns="60960" rIns="121920" bIns="60960">
            <a:spAutoFit/>
            <a:scene3d>
              <a:camera prst="orthographicFront"/>
              <a:lightRig rig="soft" dir="t">
                <a:rot lat="0" lon="0" rev="15600000"/>
              </a:lightRig>
            </a:scene3d>
            <a:sp3d extrusionH="57150" prstMaterial="softEdge">
              <a:bevelT w="25400" h="38100"/>
            </a:sp3d>
          </a:bodyPr>
          <a:lstStyle/>
          <a:p>
            <a:pPr algn="ctr"/>
            <a:r>
              <a:rPr lang="en-US" sz="6000" b="1" dirty="0">
                <a:ln/>
                <a:solidFill>
                  <a:schemeClr val="accent4"/>
                </a:solidFill>
              </a:rPr>
              <a:t>Start At My Feet</a:t>
            </a:r>
          </a:p>
        </p:txBody>
      </p:sp>
      <p:sp>
        <p:nvSpPr>
          <p:cNvPr id="6" name="TextBox 5">
            <a:extLst>
              <a:ext uri="{FF2B5EF4-FFF2-40B4-BE49-F238E27FC236}">
                <a16:creationId xmlns:a16="http://schemas.microsoft.com/office/drawing/2014/main" id="{A4FA8380-AFC5-9B64-DD9D-E48160965533}"/>
              </a:ext>
            </a:extLst>
          </p:cNvPr>
          <p:cNvSpPr txBox="1"/>
          <p:nvPr/>
        </p:nvSpPr>
        <p:spPr>
          <a:xfrm>
            <a:off x="6943627" y="76659"/>
            <a:ext cx="5520527" cy="3231654"/>
          </a:xfrm>
          <a:prstGeom prst="rect">
            <a:avLst/>
          </a:prstGeom>
          <a:solidFill>
            <a:schemeClr val="accent4">
              <a:lumMod val="60000"/>
              <a:lumOff val="40000"/>
            </a:schemeClr>
          </a:solidFill>
          <a:ln>
            <a:solidFill>
              <a:schemeClr val="tx1"/>
            </a:solidFill>
          </a:ln>
        </p:spPr>
        <p:txBody>
          <a:bodyPr wrap="square">
            <a:spAutoFit/>
          </a:bodyPr>
          <a:lstStyle/>
          <a:p>
            <a:r>
              <a:rPr lang="en-GB" sz="1200" b="1" i="1" u="sng" dirty="0"/>
              <a:t>How the school works with families before a child starts school: </a:t>
            </a:r>
          </a:p>
          <a:p>
            <a:r>
              <a:rPr lang="en-GB" sz="1200"/>
              <a:t>•	A staff member will go out to the family home to introduce themselves and support parents with admission forms and it is also a chance to get to know the child and anything they should be aware of for when the child starts school. </a:t>
            </a:r>
          </a:p>
          <a:p>
            <a:r>
              <a:rPr lang="en-GB" sz="1200"/>
              <a:t>•	 Stay and play group sessions – it’s a chance for the parents to be educated on play and engagement with the children and staff members.</a:t>
            </a:r>
          </a:p>
          <a:p>
            <a:r>
              <a:rPr lang="en-GB" sz="1200"/>
              <a:t>•	Have sessions on how to educate parents about nappy changing, sleep, baby massage, and much more with health visitors and other services.</a:t>
            </a:r>
          </a:p>
          <a:p>
            <a:r>
              <a:rPr lang="en-GB" sz="1200"/>
              <a:t>•	Open days for parents to have a look around the school and speak to key staff</a:t>
            </a:r>
          </a:p>
          <a:p>
            <a:r>
              <a:rPr lang="en-GB" sz="1200"/>
              <a:t>•	Websites to educate parents before their child starts school such as PACEY </a:t>
            </a:r>
          </a:p>
          <a:p>
            <a:r>
              <a:rPr lang="en-GB" sz="1200"/>
              <a:t>•	The school wants to build that positive relationship with that family before their child starts at the school to ensure they will be listened to and respected. </a:t>
            </a:r>
          </a:p>
          <a:p>
            <a:r>
              <a:rPr lang="en-GB" sz="1200"/>
              <a:t>•	The business manager of the school gives families registration packs and leaflets etc about any support and opportunities for clubs etc within the school. </a:t>
            </a:r>
          </a:p>
          <a:p>
            <a:r>
              <a:rPr lang="en-GB" sz="1200"/>
              <a:t>•	The school also has a toy loaning library as they felt children didn’t have any or many little toys suitable for their age group. So children can loan toys and books from the loaning library whenever they wish. </a:t>
            </a:r>
          </a:p>
        </p:txBody>
      </p:sp>
      <p:sp>
        <p:nvSpPr>
          <p:cNvPr id="8" name="TextBox 7">
            <a:extLst>
              <a:ext uri="{FF2B5EF4-FFF2-40B4-BE49-F238E27FC236}">
                <a16:creationId xmlns:a16="http://schemas.microsoft.com/office/drawing/2014/main" id="{0F35194D-3238-C251-3013-7E0BD4D2DC01}"/>
              </a:ext>
            </a:extLst>
          </p:cNvPr>
          <p:cNvSpPr txBox="1"/>
          <p:nvPr/>
        </p:nvSpPr>
        <p:spPr>
          <a:xfrm>
            <a:off x="77976" y="2290103"/>
            <a:ext cx="6527607" cy="1015663"/>
          </a:xfrm>
          <a:prstGeom prst="rect">
            <a:avLst/>
          </a:prstGeom>
          <a:solidFill>
            <a:schemeClr val="accent2">
              <a:lumMod val="60000"/>
              <a:lumOff val="40000"/>
            </a:schemeClr>
          </a:solidFill>
          <a:ln>
            <a:solidFill>
              <a:schemeClr val="tx1"/>
            </a:solidFill>
          </a:ln>
        </p:spPr>
        <p:txBody>
          <a:bodyPr wrap="square">
            <a:spAutoFit/>
          </a:bodyPr>
          <a:lstStyle/>
          <a:p>
            <a:r>
              <a:rPr lang="en-GB" sz="1200" dirty="0"/>
              <a:t>Bridging </a:t>
            </a:r>
            <a:r>
              <a:rPr lang="en-GB" sz="1200"/>
              <a:t>School </a:t>
            </a:r>
            <a:r>
              <a:rPr lang="en-GB" sz="1200" dirty="0"/>
              <a:t>X </a:t>
            </a:r>
            <a:r>
              <a:rPr lang="en-GB" sz="1200"/>
              <a:t>opened its doors in 2001. </a:t>
            </a:r>
            <a:r>
              <a:rPr lang="en-GB" sz="1200" dirty="0"/>
              <a:t>This </a:t>
            </a:r>
            <a:r>
              <a:rPr lang="en-GB" sz="1200"/>
              <a:t>English medium school is extremely well-equipped with resources inside and out to fit the needs of the 600 pupils who attend. The school’s professional values and behaviours are to educate learners with experiences and </a:t>
            </a:r>
            <a:r>
              <a:rPr lang="en-GB" sz="1200" dirty="0"/>
              <a:t>build </a:t>
            </a:r>
            <a:r>
              <a:rPr lang="en-GB" sz="1200"/>
              <a:t>relationships with others. The school promotes children’s rights throughout the school to empower and strengthen children’s </a:t>
            </a:r>
            <a:r>
              <a:rPr lang="en-GB" sz="1200" dirty="0"/>
              <a:t>voices</a:t>
            </a:r>
            <a:r>
              <a:rPr lang="en-GB" sz="1200"/>
              <a:t>. </a:t>
            </a:r>
          </a:p>
        </p:txBody>
      </p:sp>
      <p:sp>
        <p:nvSpPr>
          <p:cNvPr id="10" name="TextBox 9">
            <a:extLst>
              <a:ext uri="{FF2B5EF4-FFF2-40B4-BE49-F238E27FC236}">
                <a16:creationId xmlns:a16="http://schemas.microsoft.com/office/drawing/2014/main" id="{1363AA71-5594-7E19-BFEC-BF011F960D43}"/>
              </a:ext>
            </a:extLst>
          </p:cNvPr>
          <p:cNvSpPr txBox="1"/>
          <p:nvPr/>
        </p:nvSpPr>
        <p:spPr>
          <a:xfrm>
            <a:off x="10430893" y="4482989"/>
            <a:ext cx="2195457" cy="5078313"/>
          </a:xfrm>
          <a:prstGeom prst="rect">
            <a:avLst/>
          </a:prstGeom>
          <a:gradFill flip="none" rotWithShape="1">
            <a:gsLst>
              <a:gs pos="0">
                <a:srgbClr val="FF33CC">
                  <a:tint val="66000"/>
                  <a:satMod val="160000"/>
                </a:srgbClr>
              </a:gs>
              <a:gs pos="50000">
                <a:srgbClr val="FF33CC">
                  <a:tint val="44500"/>
                  <a:satMod val="160000"/>
                </a:srgbClr>
              </a:gs>
              <a:gs pos="100000">
                <a:srgbClr val="FF33CC">
                  <a:tint val="23500"/>
                  <a:satMod val="160000"/>
                </a:srgbClr>
              </a:gs>
            </a:gsLst>
            <a:lin ang="2700000" scaled="1"/>
            <a:tileRect/>
          </a:gradFill>
          <a:ln>
            <a:solidFill>
              <a:schemeClr val="tx1"/>
            </a:solidFill>
          </a:ln>
        </p:spPr>
        <p:txBody>
          <a:bodyPr wrap="square">
            <a:spAutoFit/>
          </a:bodyPr>
          <a:lstStyle/>
          <a:p>
            <a:r>
              <a:rPr lang="en-GB" sz="1200" b="1" i="1" u="sng" dirty="0"/>
              <a:t>How do schools encourage families to support the different areas of learning</a:t>
            </a:r>
            <a:r>
              <a:rPr lang="en-GB" sz="1200" i="1" u="sng"/>
              <a:t>:</a:t>
            </a:r>
          </a:p>
          <a:p>
            <a:r>
              <a:rPr lang="en-GB" sz="1200"/>
              <a:t>•	Have visitors and family members invited into school for events exploring the different cultures and celebrations. </a:t>
            </a:r>
          </a:p>
          <a:p>
            <a:r>
              <a:rPr lang="en-GB" sz="1200"/>
              <a:t>•	PATHS program which encourages development from early intervention</a:t>
            </a:r>
          </a:p>
          <a:p>
            <a:r>
              <a:rPr lang="en-GB" sz="1200"/>
              <a:t>•	ECO warriors </a:t>
            </a:r>
          </a:p>
          <a:p>
            <a:r>
              <a:rPr lang="en-GB" sz="1200"/>
              <a:t>•	Family engagement sessions planned linking to relevant topics within the school </a:t>
            </a:r>
          </a:p>
          <a:p>
            <a:r>
              <a:rPr lang="en-GB" sz="1200"/>
              <a:t>•	School trips that are relevant to the school’s topics. </a:t>
            </a:r>
          </a:p>
          <a:p>
            <a:r>
              <a:rPr lang="en-GB" sz="1200"/>
              <a:t>•	Celebration assemblies and talent shows</a:t>
            </a:r>
          </a:p>
          <a:p>
            <a:r>
              <a:rPr lang="en-GB" sz="1200"/>
              <a:t>•	The school has an Additional learning needs department for those with complex needs. This area is equipped for those with additional learning needs to support them in areas of development. </a:t>
            </a:r>
          </a:p>
        </p:txBody>
      </p:sp>
      <p:sp>
        <p:nvSpPr>
          <p:cNvPr id="12" name="TextBox 11">
            <a:extLst>
              <a:ext uri="{FF2B5EF4-FFF2-40B4-BE49-F238E27FC236}">
                <a16:creationId xmlns:a16="http://schemas.microsoft.com/office/drawing/2014/main" id="{21FCFF8E-4891-A536-7954-5FD370A56F30}"/>
              </a:ext>
            </a:extLst>
          </p:cNvPr>
          <p:cNvSpPr txBox="1"/>
          <p:nvPr/>
        </p:nvSpPr>
        <p:spPr>
          <a:xfrm>
            <a:off x="150970" y="7198830"/>
            <a:ext cx="4696608" cy="2308324"/>
          </a:xfrm>
          <a:prstGeom prst="rect">
            <a:avLst/>
          </a:prstGeom>
          <a:solidFill>
            <a:schemeClr val="accent3"/>
          </a:solidFill>
          <a:ln>
            <a:solidFill>
              <a:schemeClr val="tx1"/>
            </a:solidFill>
          </a:ln>
        </p:spPr>
        <p:txBody>
          <a:bodyPr wrap="square">
            <a:spAutoFit/>
          </a:bodyPr>
          <a:lstStyle/>
          <a:p>
            <a:r>
              <a:rPr lang="en-GB" sz="1200" b="1" i="1" u="sng" dirty="0"/>
              <a:t>How the schools engage with the community to support learning:</a:t>
            </a:r>
          </a:p>
          <a:p>
            <a:r>
              <a:rPr lang="en-GB" sz="1200"/>
              <a:t>•	Engagement with local authorities </a:t>
            </a:r>
            <a:r>
              <a:rPr lang="en-GB" sz="1200" dirty="0" err="1"/>
              <a:t>e.g</a:t>
            </a:r>
            <a:r>
              <a:rPr lang="en-GB" sz="1200" dirty="0"/>
              <a:t> </a:t>
            </a:r>
            <a:r>
              <a:rPr lang="en-GB" sz="1200"/>
              <a:t>police</a:t>
            </a:r>
          </a:p>
          <a:p>
            <a:r>
              <a:rPr lang="en-GB" sz="1200"/>
              <a:t>•	Having specialist people come in and speak about their community and how they can make it better </a:t>
            </a:r>
          </a:p>
          <a:p>
            <a:r>
              <a:rPr lang="en-GB" sz="1200"/>
              <a:t>•	Community litter picking /</a:t>
            </a:r>
            <a:r>
              <a:rPr lang="en-GB" sz="1200" dirty="0"/>
              <a:t>painting </a:t>
            </a:r>
            <a:r>
              <a:rPr lang="en-GB" sz="1200"/>
              <a:t>the park –community projects </a:t>
            </a:r>
          </a:p>
          <a:p>
            <a:r>
              <a:rPr lang="en-GB" sz="1200"/>
              <a:t>•	Community choir –generational so includes all ages of the community, it is inclusive and empowering. </a:t>
            </a:r>
          </a:p>
          <a:p>
            <a:r>
              <a:rPr lang="en-GB" sz="1200"/>
              <a:t>•	Soup kitchen </a:t>
            </a:r>
          </a:p>
          <a:p>
            <a:r>
              <a:rPr lang="en-GB" sz="1200"/>
              <a:t>•	Open approach with</a:t>
            </a:r>
            <a:r>
              <a:rPr lang="en-GB" sz="1200" dirty="0"/>
              <a:t> the</a:t>
            </a:r>
            <a:r>
              <a:rPr lang="en-GB" sz="1200"/>
              <a:t> community, such as take what you need trolley</a:t>
            </a:r>
          </a:p>
          <a:p>
            <a:r>
              <a:rPr lang="en-GB" sz="1200"/>
              <a:t>•	Dockleaf project </a:t>
            </a:r>
          </a:p>
          <a:p>
            <a:r>
              <a:rPr lang="en-GB" sz="1200"/>
              <a:t>•	Find out Fridays </a:t>
            </a:r>
          </a:p>
        </p:txBody>
      </p:sp>
      <p:sp>
        <p:nvSpPr>
          <p:cNvPr id="14" name="TextBox 13">
            <a:extLst>
              <a:ext uri="{FF2B5EF4-FFF2-40B4-BE49-F238E27FC236}">
                <a16:creationId xmlns:a16="http://schemas.microsoft.com/office/drawing/2014/main" id="{007B1BBF-5F9B-BB8D-ABD5-C37B7CA7F649}"/>
              </a:ext>
            </a:extLst>
          </p:cNvPr>
          <p:cNvSpPr txBox="1"/>
          <p:nvPr/>
        </p:nvSpPr>
        <p:spPr>
          <a:xfrm>
            <a:off x="4963909" y="4482989"/>
            <a:ext cx="5325977" cy="5078313"/>
          </a:xfrm>
          <a:prstGeom prst="rect">
            <a:avLst/>
          </a:prstGeom>
          <a:solidFill>
            <a:schemeClr val="accent6">
              <a:lumMod val="60000"/>
              <a:lumOff val="40000"/>
            </a:schemeClr>
          </a:solidFill>
          <a:ln>
            <a:solidFill>
              <a:schemeClr val="tx1"/>
            </a:solidFill>
          </a:ln>
        </p:spPr>
        <p:txBody>
          <a:bodyPr wrap="square">
            <a:spAutoFit/>
          </a:bodyPr>
          <a:lstStyle/>
          <a:p>
            <a:r>
              <a:rPr lang="en-GB" sz="1200" b="1" i="1" u="sng" dirty="0"/>
              <a:t>How the school works with parents, carers, and the community</a:t>
            </a:r>
          </a:p>
          <a:p>
            <a:r>
              <a:rPr lang="en-GB" sz="1200" dirty="0"/>
              <a:t>Bridging School X works with parents/carers and the community  by:</a:t>
            </a:r>
          </a:p>
          <a:p>
            <a:r>
              <a:rPr lang="en-GB" sz="1200" dirty="0"/>
              <a:t>•	Children who come from deprived areas are given the opportunity for free school meals (FSM)</a:t>
            </a:r>
          </a:p>
          <a:p>
            <a:r>
              <a:rPr lang="en-GB" sz="1200" dirty="0"/>
              <a:t>•	Within the school there is a family liaison officer who is based in the school’s community HWB room. Which is equipped with washing machines, and cookery equipment. They even offer families home-cooked meals. </a:t>
            </a:r>
          </a:p>
          <a:p>
            <a:r>
              <a:rPr lang="en-GB" sz="1200" dirty="0"/>
              <a:t>•	The school has an open-door policy where parents and family members feel they can come in and feel they have someone to talk to and someone who will listen. </a:t>
            </a:r>
          </a:p>
          <a:p>
            <a:r>
              <a:rPr lang="en-GB" sz="1200" dirty="0"/>
              <a:t>•	The school has a range of sessions where parents can come into the setting, such as Stay &amp; Play sessions, Mother and Toddler groups. They even use the community room for sessions with other health professionals such as health visitors and GPs for sessions on nappy changing, sleep, breastfeeding, weaning, and much more.</a:t>
            </a:r>
          </a:p>
          <a:p>
            <a:r>
              <a:rPr lang="en-GB" sz="1200" dirty="0"/>
              <a:t>•	The school has a community choir for all generations to join</a:t>
            </a:r>
          </a:p>
          <a:p>
            <a:r>
              <a:rPr lang="en-GB" sz="1200" dirty="0"/>
              <a:t>•	The school provides take-what-you-need trolleys for members of the community and parents of the school if they feel they are in need, such as nappies, hygiene products, clothes, shoes, and much more. the school gets funded to buy these products and to give back to their community. </a:t>
            </a:r>
          </a:p>
          <a:p>
            <a:r>
              <a:rPr lang="en-GB" sz="1200" dirty="0"/>
              <a:t>•	The school also offers parents a chance for employment through the Dock Leaf Project, where parents can gain their qualifications through volunteering for the project. </a:t>
            </a:r>
          </a:p>
          <a:p>
            <a:r>
              <a:rPr lang="en-GB" sz="1200" dirty="0"/>
              <a:t>•	The school offers transport for those who don’t have a vehicle or are unable to get to certain places.</a:t>
            </a:r>
          </a:p>
          <a:p>
            <a:r>
              <a:rPr lang="en-GB" sz="1200" dirty="0"/>
              <a:t>•	The school also supports refugees, young carers and service families within the community.</a:t>
            </a:r>
          </a:p>
        </p:txBody>
      </p:sp>
      <p:sp>
        <p:nvSpPr>
          <p:cNvPr id="16" name="TextBox 15">
            <a:extLst>
              <a:ext uri="{FF2B5EF4-FFF2-40B4-BE49-F238E27FC236}">
                <a16:creationId xmlns:a16="http://schemas.microsoft.com/office/drawing/2014/main" id="{DBE1BFD3-5536-075C-C380-4BE7D3997EC1}"/>
              </a:ext>
            </a:extLst>
          </p:cNvPr>
          <p:cNvSpPr txBox="1"/>
          <p:nvPr/>
        </p:nvSpPr>
        <p:spPr>
          <a:xfrm>
            <a:off x="77976" y="94046"/>
            <a:ext cx="6748397" cy="2123658"/>
          </a:xfrm>
          <a:prstGeom prst="rect">
            <a:avLst/>
          </a:prstGeom>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2700000" scaled="1"/>
            <a:tileRect/>
          </a:gradFill>
          <a:ln>
            <a:solidFill>
              <a:schemeClr val="tx1"/>
            </a:solidFill>
          </a:ln>
        </p:spPr>
        <p:txBody>
          <a:bodyPr wrap="square">
            <a:spAutoFit/>
          </a:bodyPr>
          <a:lstStyle/>
          <a:p>
            <a:r>
              <a:rPr lang="en-GB" sz="1200" b="1" i="1" u="sng" dirty="0"/>
              <a:t>How the school shares information with parents/carers and the wider community within the school:</a:t>
            </a:r>
          </a:p>
          <a:p>
            <a:r>
              <a:rPr lang="en-GB" sz="1200"/>
              <a:t>•	The school uses class chats to communicate with the parents/</a:t>
            </a:r>
            <a:r>
              <a:rPr lang="en-GB" sz="1200" dirty="0"/>
              <a:t>carers</a:t>
            </a:r>
            <a:r>
              <a:rPr lang="en-GB" sz="1200"/>
              <a:t>. This will send an automatic notification </a:t>
            </a:r>
            <a:r>
              <a:rPr lang="en-GB" sz="1200" dirty="0"/>
              <a:t>to </a:t>
            </a:r>
            <a:r>
              <a:rPr lang="en-GB" sz="1200"/>
              <a:t>the </a:t>
            </a:r>
            <a:r>
              <a:rPr lang="en-GB" sz="1200" dirty="0"/>
              <a:t>parent’s </a:t>
            </a:r>
            <a:r>
              <a:rPr lang="en-GB" sz="1200"/>
              <a:t>phone </a:t>
            </a:r>
          </a:p>
          <a:p>
            <a:r>
              <a:rPr lang="en-GB" sz="1200"/>
              <a:t>•	The school also does a weekly and monthly newspaper for each year group and as a school overall about the topics and special events coming up. </a:t>
            </a:r>
          </a:p>
          <a:p>
            <a:r>
              <a:rPr lang="en-GB" sz="1200"/>
              <a:t>•	The school puts </a:t>
            </a:r>
            <a:r>
              <a:rPr lang="en-GB" sz="1200" dirty="0"/>
              <a:t>ads </a:t>
            </a:r>
            <a:r>
              <a:rPr lang="en-GB" sz="1200"/>
              <a:t>in the local newspaper and banners around the local community town. </a:t>
            </a:r>
          </a:p>
          <a:p>
            <a:r>
              <a:rPr lang="en-GB" sz="1200"/>
              <a:t>•	The school will ring parents or ask for meetings if need be about the child if there are any concerns or any </a:t>
            </a:r>
            <a:r>
              <a:rPr lang="en-GB" sz="1200" dirty="0"/>
              <a:t>follow-ups</a:t>
            </a:r>
            <a:r>
              <a:rPr lang="en-GB" sz="1200"/>
              <a:t>, for example, unexplained absent attendance</a:t>
            </a:r>
          </a:p>
          <a:p>
            <a:r>
              <a:rPr lang="en-GB" sz="1200"/>
              <a:t>•	 The school hosts ‘Find </a:t>
            </a:r>
            <a:r>
              <a:rPr lang="en-GB" sz="1200" dirty="0"/>
              <a:t>Out </a:t>
            </a:r>
            <a:r>
              <a:rPr lang="en-GB" sz="1200"/>
              <a:t>Fridays’ where parents, carers</a:t>
            </a:r>
            <a:r>
              <a:rPr lang="en-GB" sz="1200" dirty="0"/>
              <a:t>,</a:t>
            </a:r>
            <a:r>
              <a:rPr lang="en-GB" sz="1200"/>
              <a:t> and the community can come into the school to see what the children have been learning about this week/term. The liaison officers are present for any worries or information parents need support with. </a:t>
            </a:r>
          </a:p>
        </p:txBody>
      </p:sp>
      <p:pic>
        <p:nvPicPr>
          <p:cNvPr id="18" name="Picture 17">
            <a:extLst>
              <a:ext uri="{FF2B5EF4-FFF2-40B4-BE49-F238E27FC236}">
                <a16:creationId xmlns:a16="http://schemas.microsoft.com/office/drawing/2014/main" id="{0D65E6FC-A86C-A162-EA64-59F8B6A1CFD5}"/>
              </a:ext>
            </a:extLst>
          </p:cNvPr>
          <p:cNvPicPr>
            <a:picLocks noChangeAspect="1"/>
          </p:cNvPicPr>
          <p:nvPr/>
        </p:nvPicPr>
        <p:blipFill rotWithShape="1">
          <a:blip r:embed="rId2"/>
          <a:srcRect l="20410" t="5555" r="16107" b="12552"/>
          <a:stretch/>
        </p:blipFill>
        <p:spPr>
          <a:xfrm>
            <a:off x="5008649" y="3143961"/>
            <a:ext cx="688072" cy="1261536"/>
          </a:xfrm>
          <a:prstGeom prst="rect">
            <a:avLst/>
          </a:prstGeom>
        </p:spPr>
      </p:pic>
      <p:pic>
        <p:nvPicPr>
          <p:cNvPr id="19" name="Picture 18">
            <a:extLst>
              <a:ext uri="{FF2B5EF4-FFF2-40B4-BE49-F238E27FC236}">
                <a16:creationId xmlns:a16="http://schemas.microsoft.com/office/drawing/2014/main" id="{0AD1AD1B-3AD4-AF69-7564-7193DF6DF830}"/>
              </a:ext>
            </a:extLst>
          </p:cNvPr>
          <p:cNvPicPr>
            <a:picLocks noChangeAspect="1"/>
          </p:cNvPicPr>
          <p:nvPr/>
        </p:nvPicPr>
        <p:blipFill>
          <a:blip r:embed="rId3"/>
          <a:stretch>
            <a:fillRect/>
          </a:stretch>
        </p:blipFill>
        <p:spPr>
          <a:xfrm>
            <a:off x="5857974" y="3143962"/>
            <a:ext cx="749986" cy="1288852"/>
          </a:xfrm>
          <a:prstGeom prst="rect">
            <a:avLst/>
          </a:prstGeom>
        </p:spPr>
      </p:pic>
      <p:sp>
        <p:nvSpPr>
          <p:cNvPr id="2" name="TextBox 1">
            <a:extLst>
              <a:ext uri="{FF2B5EF4-FFF2-40B4-BE49-F238E27FC236}">
                <a16:creationId xmlns:a16="http://schemas.microsoft.com/office/drawing/2014/main" id="{70129945-322D-83AB-5A15-70266B231AD9}"/>
              </a:ext>
            </a:extLst>
          </p:cNvPr>
          <p:cNvSpPr txBox="1"/>
          <p:nvPr/>
        </p:nvSpPr>
        <p:spPr>
          <a:xfrm>
            <a:off x="93393" y="6076969"/>
            <a:ext cx="4696609" cy="1015663"/>
          </a:xfrm>
          <a:prstGeom prst="rect">
            <a:avLst/>
          </a:prstGeom>
          <a:solidFill>
            <a:schemeClr val="accent2">
              <a:lumMod val="40000"/>
              <a:lumOff val="60000"/>
            </a:schemeClr>
          </a:solidFill>
          <a:ln>
            <a:solidFill>
              <a:schemeClr val="tx1"/>
            </a:solidFill>
          </a:ln>
        </p:spPr>
        <p:txBody>
          <a:bodyPr wrap="square" rtlCol="0">
            <a:spAutoFit/>
          </a:bodyPr>
          <a:lstStyle/>
          <a:p>
            <a:r>
              <a:rPr lang="en-GB" sz="1200" b="1" i="1" u="sng" dirty="0"/>
              <a:t>Relationships with parents and learners whilst in school:</a:t>
            </a:r>
          </a:p>
          <a:p>
            <a:pPr marL="285750" indent="-285750">
              <a:buFont typeface="Arial" panose="020B0604020202020204" pitchFamily="34" charset="0"/>
              <a:buChar char="•"/>
            </a:pPr>
            <a:r>
              <a:rPr lang="en-GB" sz="1200" dirty="0"/>
              <a:t>Class charts are used to track the pupil’s behaviour in school hours which sends  a notification to pare phone</a:t>
            </a:r>
          </a:p>
          <a:p>
            <a:pPr marL="285750" indent="-285750">
              <a:buFont typeface="Arial" panose="020B0604020202020204" pitchFamily="34" charset="0"/>
              <a:buChar char="•"/>
            </a:pPr>
            <a:r>
              <a:rPr lang="en-GB" sz="1200" dirty="0"/>
              <a:t>Open door policy within the school for parents and carers</a:t>
            </a:r>
          </a:p>
          <a:p>
            <a:pPr marL="285750" indent="-285750">
              <a:buFont typeface="Arial" panose="020B0604020202020204" pitchFamily="34" charset="0"/>
              <a:buChar char="•"/>
            </a:pPr>
            <a:r>
              <a:rPr lang="en-GB" sz="1200" dirty="0"/>
              <a:t>Open days and coffee mornings </a:t>
            </a:r>
          </a:p>
        </p:txBody>
      </p:sp>
      <p:sp>
        <p:nvSpPr>
          <p:cNvPr id="3" name="TextBox 2">
            <a:extLst>
              <a:ext uri="{FF2B5EF4-FFF2-40B4-BE49-F238E27FC236}">
                <a16:creationId xmlns:a16="http://schemas.microsoft.com/office/drawing/2014/main" id="{8053AA8E-445F-C6F8-B257-E1677AC4EF9B}"/>
              </a:ext>
            </a:extLst>
          </p:cNvPr>
          <p:cNvSpPr txBox="1"/>
          <p:nvPr/>
        </p:nvSpPr>
        <p:spPr>
          <a:xfrm>
            <a:off x="68884" y="4585776"/>
            <a:ext cx="4738795" cy="1384995"/>
          </a:xfrm>
          <a:prstGeom prst="rect">
            <a:avLst/>
          </a:prstGeom>
          <a:solidFill>
            <a:schemeClr val="accent1">
              <a:lumMod val="20000"/>
              <a:lumOff val="80000"/>
            </a:schemeClr>
          </a:solidFill>
        </p:spPr>
        <p:style>
          <a:lnRef idx="2">
            <a:schemeClr val="dk1"/>
          </a:lnRef>
          <a:fillRef idx="1">
            <a:schemeClr val="lt1"/>
          </a:fillRef>
          <a:effectRef idx="0">
            <a:schemeClr val="dk1"/>
          </a:effectRef>
          <a:fontRef idx="minor">
            <a:schemeClr val="dk1"/>
          </a:fontRef>
        </p:style>
        <p:txBody>
          <a:bodyPr wrap="square" rtlCol="0">
            <a:spAutoFit/>
          </a:bodyPr>
          <a:lstStyle/>
          <a:p>
            <a:r>
              <a:rPr lang="en-GB" sz="1200" b="1" i="1" u="sng" dirty="0"/>
              <a:t>Culture, language, faith and social economic context within school:</a:t>
            </a:r>
          </a:p>
          <a:p>
            <a:pPr marL="285750" indent="-285750">
              <a:buFont typeface="Arial" panose="020B0604020202020204" pitchFamily="34" charset="0"/>
              <a:buChar char="•"/>
            </a:pPr>
            <a:r>
              <a:rPr lang="en-GB" sz="1200" dirty="0"/>
              <a:t>Talent shows for children from different cultures/countries within the school to perform from their country </a:t>
            </a:r>
          </a:p>
          <a:p>
            <a:pPr marL="285750" indent="-285750">
              <a:buFont typeface="Arial" panose="020B0604020202020204" pitchFamily="34" charset="0"/>
              <a:buChar char="•"/>
            </a:pPr>
            <a:r>
              <a:rPr lang="en-GB" sz="1200" dirty="0"/>
              <a:t>Welcome groups for pupils and their families </a:t>
            </a:r>
          </a:p>
          <a:p>
            <a:pPr marL="285750" indent="-285750">
              <a:buFont typeface="Arial" panose="020B0604020202020204" pitchFamily="34" charset="0"/>
              <a:buChar char="•"/>
            </a:pPr>
            <a:r>
              <a:rPr lang="en-GB" sz="1200" dirty="0"/>
              <a:t>Forrest schools </a:t>
            </a:r>
          </a:p>
          <a:p>
            <a:pPr marL="285750" indent="-285750">
              <a:buFont typeface="Arial" panose="020B0604020202020204" pitchFamily="34" charset="0"/>
              <a:buChar char="•"/>
            </a:pPr>
            <a:r>
              <a:rPr lang="en-GB" sz="1200" dirty="0"/>
              <a:t>Coordinator to support refugee families, service families within the school</a:t>
            </a:r>
          </a:p>
        </p:txBody>
      </p:sp>
      <p:sp>
        <p:nvSpPr>
          <p:cNvPr id="5" name="TextBox 4">
            <a:extLst>
              <a:ext uri="{FF2B5EF4-FFF2-40B4-BE49-F238E27FC236}">
                <a16:creationId xmlns:a16="http://schemas.microsoft.com/office/drawing/2014/main" id="{EB373B77-ED40-1FAC-301B-F65D4E05FC8B}"/>
              </a:ext>
            </a:extLst>
          </p:cNvPr>
          <p:cNvSpPr txBox="1"/>
          <p:nvPr/>
        </p:nvSpPr>
        <p:spPr>
          <a:xfrm>
            <a:off x="62661" y="3347892"/>
            <a:ext cx="4696607" cy="1200329"/>
          </a:xfrm>
          <a:prstGeom prst="rect">
            <a:avLst/>
          </a:prstGeom>
          <a:solidFill>
            <a:schemeClr val="accent4">
              <a:lumMod val="40000"/>
              <a:lumOff val="60000"/>
            </a:schemeClr>
          </a:solidFill>
          <a:ln>
            <a:solidFill>
              <a:schemeClr val="tx1"/>
            </a:solidFill>
          </a:ln>
        </p:spPr>
        <p:txBody>
          <a:bodyPr wrap="square" rtlCol="0">
            <a:spAutoFit/>
          </a:bodyPr>
          <a:lstStyle/>
          <a:p>
            <a:r>
              <a:rPr lang="en-GB" sz="1200" dirty="0"/>
              <a:t>The school also has it’s own Additional learning needs unit for children. 25% of pupils have ALN in the school. The unit is designed to fit the needs of the children such as down to the colour of the walls, which is a neutral-based colour specially researched by professionals. The unit is equipped with a soft play room which is used for ALN pupils and by the whole school. </a:t>
            </a:r>
          </a:p>
        </p:txBody>
      </p:sp>
    </p:spTree>
    <p:extLst>
      <p:ext uri="{BB962C8B-B14F-4D97-AF65-F5344CB8AC3E}">
        <p14:creationId xmlns:p14="http://schemas.microsoft.com/office/powerpoint/2010/main" val="147886840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Application>Microsoft Office PowerPoint</Application>
  <PresentationFormat>A3 Paper (297x420 mm)</PresentationFormat>
  <Slides>1</Slides>
  <Notes>0</Notes>
  <HiddenSlides>0</HiddenSlide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Lucy Tingle</dc:creator>
  <cp:lastModifiedBy>Lucy Tingle</cp:lastModifiedBy>
  <cp:revision>4</cp:revision>
  <dcterms:created xsi:type="dcterms:W3CDTF">2023-11-29T11:25:37Z</dcterms:created>
  <dcterms:modified xsi:type="dcterms:W3CDTF">2024-01-08T20:47:04Z</dcterms:modified>
</cp:coreProperties>
</file>