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317" r:id="rId2"/>
    <p:sldId id="302" r:id="rId3"/>
    <p:sldId id="303" r:id="rId4"/>
    <p:sldId id="304" r:id="rId5"/>
    <p:sldId id="306" r:id="rId6"/>
    <p:sldId id="305" r:id="rId7"/>
    <p:sldId id="309" r:id="rId8"/>
    <p:sldId id="310" r:id="rId9"/>
    <p:sldId id="308" r:id="rId10"/>
    <p:sldId id="307" r:id="rId11"/>
    <p:sldId id="312" r:id="rId12"/>
    <p:sldId id="318" r:id="rId13"/>
    <p:sldId id="311" r:id="rId14"/>
    <p:sldId id="314" r:id="rId15"/>
    <p:sldId id="315" r:id="rId16"/>
    <p:sldId id="319" r:id="rId17"/>
    <p:sldId id="321" r:id="rId18"/>
    <p:sldId id="320" r:id="rId19"/>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a9BLB1EWgCzIA3S7cGLaVA==" hashData="krQUZWe+xs1ckzO2x3U6fe+2jGTDP6dBJITSZ+hQSMJDteRtgz/YeqUAafFntM64qtl8TNfDm4RAH68+K+oHq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2516F"/>
    <a:srgbClr val="CD11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7896" autoAdjust="0"/>
    <p:restoredTop sz="52861" autoAdjust="0"/>
  </p:normalViewPr>
  <p:slideViewPr>
    <p:cSldViewPr snapToGrid="0">
      <p:cViewPr varScale="1">
        <p:scale>
          <a:sx n="116" d="100"/>
          <a:sy n="116" d="100"/>
        </p:scale>
        <p:origin x="1272" y="102"/>
      </p:cViewPr>
      <p:guideLst/>
    </p:cSldViewPr>
  </p:slideViewPr>
  <p:notesTextViewPr>
    <p:cViewPr>
      <p:scale>
        <a:sx n="1" d="1"/>
        <a:sy n="1" d="1"/>
      </p:scale>
      <p:origin x="0" y="0"/>
    </p:cViewPr>
  </p:notesTextViewPr>
  <p:sorterViewPr>
    <p:cViewPr>
      <p:scale>
        <a:sx n="100" d="100"/>
        <a:sy n="100" d="100"/>
      </p:scale>
      <p:origin x="0" y="-2706"/>
    </p:cViewPr>
  </p:sorterViewPr>
  <p:notesViewPr>
    <p:cSldViewPr snapToGrid="0">
      <p:cViewPr varScale="1">
        <p:scale>
          <a:sx n="64" d="100"/>
          <a:sy n="64" d="100"/>
        </p:scale>
        <p:origin x="3390" y="-49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27097770-AE6B-45FC-85C5-47066E93B69B}" type="datetimeFigureOut">
              <a:rPr lang="en-GB" smtClean="0"/>
              <a:t>20/02/2019</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586E13-6291-42B8-9FB2-3D4366C12C8C}" type="slidenum">
              <a:rPr lang="en-GB" smtClean="0"/>
              <a:t>‹#›</a:t>
            </a:fld>
            <a:endParaRPr lang="en-GB"/>
          </a:p>
        </p:txBody>
      </p:sp>
    </p:spTree>
    <p:extLst>
      <p:ext uri="{BB962C8B-B14F-4D97-AF65-F5344CB8AC3E}">
        <p14:creationId xmlns:p14="http://schemas.microsoft.com/office/powerpoint/2010/main" val="38229958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file:///\\swp.police.int\wiki\Scarman_report" TargetMode="External"/><Relationship Id="rId3" Type="http://schemas.openxmlformats.org/officeDocument/2006/relationships/hyperlink" Target="file:///\\swp.police.int\wiki\Metropolitan_Police" TargetMode="External"/><Relationship Id="rId7" Type="http://schemas.openxmlformats.org/officeDocument/2006/relationships/hyperlink" Target="file:///\\swp.police.int\wiki\Leslie_Scarman"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file:///\\swp.police.int\wiki\William_Whitelaw" TargetMode="External"/><Relationship Id="rId5" Type="http://schemas.openxmlformats.org/officeDocument/2006/relationships/hyperlink" Target="file:///\\swp.police.int\wiki\South_London" TargetMode="External"/><Relationship Id="rId10" Type="http://schemas.openxmlformats.org/officeDocument/2006/relationships/hyperlink" Target="file:///\\swp.police.int\wiki\Police_Complaints_Authority_(United_Kingdom)" TargetMode="External"/><Relationship Id="rId4" Type="http://schemas.openxmlformats.org/officeDocument/2006/relationships/hyperlink" Target="file:///\\swp.police.int\wiki\Lambeth" TargetMode="External"/><Relationship Id="rId9" Type="http://schemas.openxmlformats.org/officeDocument/2006/relationships/hyperlink" Target="file:///\\swp.police.int\wiki\Police_and_Criminal_Evidence_Act_1984"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theguardian.com/uk/2011/aug/07/tottenham-riots-peaceful-protest"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www.theguardian.com/uk-news/2014/jan/08/mark-duggan-lawfully-killed-inquest"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www.london.gov.uk/people/mayoral/sadiq-khan"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www.college.police.uk/What-we-do/Ethics/Pages/Code-of-Ethics.aspx"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youtube.com/watch?v=o9y5Nhw3ffk"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nSpc>
                <a:spcPct val="100000"/>
              </a:lnSpc>
            </a:pPr>
            <a:r>
              <a:rPr lang="en-GB" sz="1100" b="0" u="sng" dirty="0" smtClean="0">
                <a:latin typeface="Arial" panose="020B0604020202020204" pitchFamily="34" charset="0"/>
                <a:cs typeface="Arial" panose="020B0604020202020204" pitchFamily="34" charset="0"/>
              </a:rPr>
              <a:t>Learning Outcomes:</a:t>
            </a:r>
          </a:p>
          <a:p>
            <a:pPr>
              <a:lnSpc>
                <a:spcPct val="100000"/>
              </a:lnSpc>
            </a:pPr>
            <a:endParaRPr lang="en-GB" sz="1100" b="0" u="sng"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0" kern="1200" dirty="0" smtClean="0">
                <a:solidFill>
                  <a:schemeClr val="tx1"/>
                </a:solidFill>
                <a:effectLst/>
                <a:latin typeface="Arial" panose="020B0604020202020204" pitchFamily="34" charset="0"/>
                <a:ea typeface="+mn-ea"/>
                <a:cs typeface="Arial" panose="020B0604020202020204" pitchFamily="34" charset="0"/>
              </a:rPr>
              <a:t>1 Explain the role of a police constable and how the police service has evolved.</a:t>
            </a:r>
          </a:p>
          <a:p>
            <a:pPr>
              <a:lnSpc>
                <a:spcPct val="100000"/>
              </a:lnSpc>
            </a:pPr>
            <a:r>
              <a:rPr lang="en-GB" sz="1100" b="0" kern="1200" dirty="0" smtClean="0">
                <a:solidFill>
                  <a:schemeClr val="tx1"/>
                </a:solidFill>
                <a:effectLst/>
                <a:latin typeface="Arial" panose="020B0604020202020204" pitchFamily="34" charset="0"/>
                <a:ea typeface="+mn-ea"/>
                <a:cs typeface="Arial" panose="020B0604020202020204" pitchFamily="34" charset="0"/>
              </a:rPr>
              <a:t>2 State the role of law enforcement agencies.</a:t>
            </a:r>
          </a:p>
          <a:p>
            <a:pPr>
              <a:lnSpc>
                <a:spcPct val="100000"/>
              </a:lnSpc>
            </a:pPr>
            <a:r>
              <a:rPr lang="en-GB" sz="1100" b="0" kern="1200" dirty="0" smtClean="0">
                <a:solidFill>
                  <a:schemeClr val="tx1"/>
                </a:solidFill>
                <a:effectLst/>
                <a:latin typeface="Arial" panose="020B0604020202020204" pitchFamily="34" charset="0"/>
                <a:ea typeface="+mn-ea"/>
                <a:cs typeface="Arial" panose="020B0604020202020204" pitchFamily="34" charset="0"/>
              </a:rPr>
              <a:t>3 Outline how the extent of Police Powers and how they are regulated.</a:t>
            </a:r>
          </a:p>
          <a:p>
            <a:pPr>
              <a:lnSpc>
                <a:spcPct val="100000"/>
              </a:lnSpc>
            </a:pPr>
            <a:r>
              <a:rPr lang="en-GB" sz="1100" b="0" kern="1200" dirty="0" smtClean="0">
                <a:solidFill>
                  <a:schemeClr val="tx1"/>
                </a:solidFill>
                <a:effectLst/>
                <a:latin typeface="Arial" panose="020B0604020202020204" pitchFamily="34" charset="0"/>
                <a:ea typeface="+mn-ea"/>
                <a:cs typeface="Arial" panose="020B0604020202020204" pitchFamily="34" charset="0"/>
              </a:rPr>
              <a:t>4. Describe the concept of Policing by consent.</a:t>
            </a:r>
          </a:p>
          <a:p>
            <a:pPr>
              <a:lnSpc>
                <a:spcPct val="100000"/>
              </a:lnSpc>
            </a:pPr>
            <a:r>
              <a:rPr lang="en-GB" sz="1100" b="0" kern="1200" dirty="0" smtClean="0">
                <a:solidFill>
                  <a:schemeClr val="tx1"/>
                </a:solidFill>
                <a:effectLst/>
                <a:latin typeface="Arial" panose="020B0604020202020204" pitchFamily="34" charset="0"/>
                <a:ea typeface="+mn-ea"/>
                <a:cs typeface="Arial" panose="020B0604020202020204" pitchFamily="34" charset="0"/>
              </a:rPr>
              <a:t>5 Evaluate the effects of cuts on future policing.</a:t>
            </a:r>
          </a:p>
          <a:p>
            <a:pPr lvl="0">
              <a:lnSpc>
                <a:spcPct val="150000"/>
              </a:lnSpc>
            </a:pPr>
            <a:endParaRPr lang="en-GB" sz="1100" b="1" u="sng" dirty="0" smtClean="0">
              <a:latin typeface="Arial" panose="020B0604020202020204" pitchFamily="34" charset="0"/>
              <a:cs typeface="Arial" panose="020B0604020202020204" pitchFamily="34" charset="0"/>
            </a:endParaRPr>
          </a:p>
          <a:p>
            <a:pPr lvl="0">
              <a:lnSpc>
                <a:spcPct val="150000"/>
              </a:lnSpc>
            </a:pP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a:t>
            </a:fld>
            <a:endParaRPr lang="en-GB"/>
          </a:p>
        </p:txBody>
      </p:sp>
    </p:spTree>
    <p:extLst>
      <p:ext uri="{BB962C8B-B14F-4D97-AF65-F5344CB8AC3E}">
        <p14:creationId xmlns:p14="http://schemas.microsoft.com/office/powerpoint/2010/main" val="6090851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history of policing in England and Wales dates back to </a:t>
            </a:r>
          </a:p>
          <a:p>
            <a:pPr rtl="0"/>
            <a:endParaRPr lang="en-US"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first modern police force in Britain was formed in London in 1829 by Sir Robert Peel. (Policemen were called Bobbies or Peelers after him. Sometimes they were called coppers from the old English word cop, meaning to grab or seize hold of). The first British policemen were not armed with guns, instead they carried truncheons and rattles. (Policemen carried whistles from the 1880s). They wore top hats. (They were later replaced by helmets designed to protect the head).</a:t>
            </a:r>
          </a:p>
          <a:p>
            <a:pPr rtl="0"/>
            <a:endParaRPr lang="en-US"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In 1835 local government in England was reformed. All counties were compelled to form their own police forces. In 1839 counties were permitted but not compelled to form police forces for rural areas. (It was made compulsory in 1856).</a:t>
            </a:r>
          </a:p>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first force of detectives was formed in London in 1842. In 1878 the detective force was reorganized and it was renamed the CID.</a:t>
            </a:r>
          </a:p>
          <a:p>
            <a:pPr rtl="0"/>
            <a:endParaRPr lang="en-US"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There has been considerable change since that time. </a:t>
            </a:r>
          </a:p>
          <a:p>
            <a:pPr rtl="0"/>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Our focus will be from the 1980’s onwards.</a:t>
            </a:r>
          </a:p>
          <a:p>
            <a:pPr rtl="0"/>
            <a:endPar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Handout – Read </a:t>
            </a:r>
            <a:r>
              <a:rPr lang="en-GB" sz="1100" b="1" i="0" u="none" strike="noStrike" kern="1200" baseline="0" dirty="0" err="1" smtClean="0">
                <a:solidFill>
                  <a:schemeClr val="tx1"/>
                </a:solidFill>
                <a:latin typeface="Arial" panose="020B0604020202020204" pitchFamily="34" charset="0"/>
                <a:ea typeface="+mn-ea"/>
                <a:cs typeface="Arial" panose="020B0604020202020204" pitchFamily="34" charset="0"/>
              </a:rPr>
              <a:t>Peelian</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 Principles, discuss</a:t>
            </a:r>
          </a:p>
          <a:p>
            <a:pPr rtl="0"/>
            <a:endParaRPr lang="en-GB" sz="1200" b="0" i="0" u="none" strike="noStrike" kern="1200" baseline="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a:t>
            </a:fld>
            <a:endParaRPr lang="en-GB"/>
          </a:p>
        </p:txBody>
      </p:sp>
    </p:spTree>
    <p:extLst>
      <p:ext uri="{BB962C8B-B14F-4D97-AF65-F5344CB8AC3E}">
        <p14:creationId xmlns:p14="http://schemas.microsoft.com/office/powerpoint/2010/main" val="7226588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baseline="0" dirty="0" smtClean="0">
                <a:latin typeface="Arial" panose="020B0604020202020204" pitchFamily="34" charset="0"/>
                <a:cs typeface="Arial" panose="020B0604020202020204" pitchFamily="34" charset="0"/>
              </a:rPr>
              <a:t>Reference: BBC </a:t>
            </a:r>
            <a:r>
              <a:rPr lang="en-GB" sz="1100" b="1" kern="1200" dirty="0" smtClean="0">
                <a:solidFill>
                  <a:schemeClr val="tx1"/>
                </a:solidFill>
                <a:effectLst/>
                <a:latin typeface="Arial" panose="020B0604020202020204" pitchFamily="34" charset="0"/>
                <a:ea typeface="+mn-ea"/>
                <a:cs typeface="Arial" panose="020B0604020202020204" pitchFamily="34" charset="0"/>
              </a:rPr>
              <a:t>From truncheons to body cameras</a:t>
            </a:r>
            <a:r>
              <a:rPr lang="en-GB" sz="1100" b="0" kern="1200" baseline="0" dirty="0" smtClean="0">
                <a:solidFill>
                  <a:schemeClr val="tx1"/>
                </a:solidFill>
                <a:effectLst/>
                <a:latin typeface="Arial" panose="020B0604020202020204" pitchFamily="34" charset="0"/>
                <a:ea typeface="+mn-ea"/>
                <a:cs typeface="Arial" panose="020B0604020202020204" pitchFamily="34" charset="0"/>
              </a:rPr>
              <a:t> </a:t>
            </a:r>
            <a:r>
              <a:rPr lang="en-GB" sz="1100" kern="1200" dirty="0" smtClean="0">
                <a:solidFill>
                  <a:schemeClr val="tx1"/>
                </a:solidFill>
                <a:effectLst/>
                <a:latin typeface="Arial" panose="020B0604020202020204" pitchFamily="34" charset="0"/>
                <a:ea typeface="+mn-ea"/>
                <a:cs typeface="Arial" panose="020B0604020202020204" pitchFamily="34" charset="0"/>
              </a:rPr>
              <a:t>February 2008</a:t>
            </a:r>
          </a:p>
          <a:p>
            <a:r>
              <a:rPr lang="en-US" sz="1100" kern="1200" dirty="0" smtClean="0">
                <a:solidFill>
                  <a:schemeClr val="tx1"/>
                </a:solidFill>
                <a:effectLst/>
                <a:latin typeface="Arial" panose="020B0604020202020204" pitchFamily="34" charset="0"/>
                <a:ea typeface="+mn-ea"/>
                <a:cs typeface="Arial" panose="020B0604020202020204" pitchFamily="34" charset="0"/>
              </a:rPr>
              <a:t>http://news.bbc.co.uk/1/hi/magazine/7230711.stm</a:t>
            </a:r>
          </a:p>
          <a:p>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In the early </a:t>
            </a:r>
            <a:r>
              <a:rPr lang="en-GB" sz="1100" b="1" kern="1200" dirty="0" smtClean="0">
                <a:solidFill>
                  <a:schemeClr val="tx1"/>
                </a:solidFill>
                <a:effectLst/>
                <a:latin typeface="Arial" panose="020B0604020202020204" pitchFamily="34" charset="0"/>
                <a:ea typeface="+mn-ea"/>
                <a:cs typeface="Arial" panose="020B0604020202020204" pitchFamily="34" charset="0"/>
              </a:rPr>
              <a:t>60’s</a:t>
            </a:r>
            <a:r>
              <a:rPr lang="en-GB" sz="1100" kern="1200" dirty="0" smtClean="0">
                <a:solidFill>
                  <a:schemeClr val="tx1"/>
                </a:solidFill>
                <a:effectLst/>
                <a:latin typeface="Arial" panose="020B0604020202020204" pitchFamily="34" charset="0"/>
                <a:ea typeface="+mn-ea"/>
                <a:cs typeface="Arial" panose="020B0604020202020204" pitchFamily="34" charset="0"/>
              </a:rPr>
              <a:t> police officers didn’t have radios or any communication other than police call boxes, which was a box with a phone inside and a flashing light on the top. Uniform included a heavy cape</a:t>
            </a:r>
            <a:r>
              <a:rPr lang="en-GB" sz="1100" kern="1200" baseline="0" dirty="0" smtClean="0">
                <a:solidFill>
                  <a:schemeClr val="tx1"/>
                </a:solidFill>
                <a:effectLst/>
                <a:latin typeface="Arial" panose="020B0604020202020204" pitchFamily="34" charset="0"/>
                <a:ea typeface="+mn-ea"/>
                <a:cs typeface="Arial" panose="020B0604020202020204" pitchFamily="34" charset="0"/>
              </a:rPr>
              <a:t> and a helmet (which were not very practical) Officers were equipped with a torch and a truncheon and they were the only items available to officers when dealing with drunken violence. </a:t>
            </a:r>
          </a:p>
          <a:p>
            <a:endParaRPr lang="en-GB" sz="1100" kern="1200" baseline="0" dirty="0" smtClean="0">
              <a:solidFill>
                <a:schemeClr val="tx1"/>
              </a:solidFill>
              <a:effectLst/>
              <a:latin typeface="Arial" panose="020B0604020202020204" pitchFamily="34" charset="0"/>
              <a:ea typeface="+mn-ea"/>
              <a:cs typeface="Arial" panose="020B0604020202020204" pitchFamily="34" charset="0"/>
            </a:endParaRPr>
          </a:p>
          <a:p>
            <a:r>
              <a:rPr lang="en-GB" sz="1100" kern="1200" baseline="0" dirty="0" smtClean="0">
                <a:solidFill>
                  <a:schemeClr val="tx1"/>
                </a:solidFill>
                <a:effectLst/>
                <a:latin typeface="Arial" panose="020B0604020202020204" pitchFamily="34" charset="0"/>
                <a:ea typeface="+mn-ea"/>
                <a:cs typeface="Arial" panose="020B0604020202020204" pitchFamily="34" charset="0"/>
              </a:rPr>
              <a:t>The Police Act 1964 was formed, bringing coherence and structure to the many police forces and authorities throughout the country. </a:t>
            </a:r>
          </a:p>
          <a:p>
            <a:endParaRPr lang="en-GB" sz="1100" kern="1200" baseline="0" dirty="0" smtClean="0">
              <a:solidFill>
                <a:schemeClr val="tx1"/>
              </a:solidFill>
              <a:effectLst/>
              <a:latin typeface="Arial" panose="020B0604020202020204" pitchFamily="34" charset="0"/>
              <a:ea typeface="+mn-ea"/>
              <a:cs typeface="Arial" panose="020B0604020202020204" pitchFamily="34" charset="0"/>
            </a:endParaRPr>
          </a:p>
          <a:p>
            <a:r>
              <a:rPr lang="en-GB" sz="1100" kern="1200" baseline="0" dirty="0" smtClean="0">
                <a:solidFill>
                  <a:schemeClr val="tx1"/>
                </a:solidFill>
                <a:effectLst/>
                <a:latin typeface="Arial" panose="020B0604020202020204" pitchFamily="34" charset="0"/>
                <a:ea typeface="+mn-ea"/>
                <a:cs typeface="Arial" panose="020B0604020202020204" pitchFamily="34" charset="0"/>
              </a:rPr>
              <a:t>In the </a:t>
            </a:r>
            <a:r>
              <a:rPr lang="en-GB" sz="1100" b="1" kern="1200" baseline="0" dirty="0" smtClean="0">
                <a:solidFill>
                  <a:schemeClr val="tx1"/>
                </a:solidFill>
                <a:effectLst/>
                <a:latin typeface="Arial" panose="020B0604020202020204" pitchFamily="34" charset="0"/>
                <a:ea typeface="+mn-ea"/>
                <a:cs typeface="Arial" panose="020B0604020202020204" pitchFamily="34" charset="0"/>
              </a:rPr>
              <a:t>70’s</a:t>
            </a:r>
            <a:r>
              <a:rPr lang="en-GB" sz="1100" kern="1200" baseline="0" dirty="0" smtClean="0">
                <a:solidFill>
                  <a:schemeClr val="tx1"/>
                </a:solidFill>
                <a:effectLst/>
                <a:latin typeface="Arial" panose="020B0604020202020204" pitchFamily="34" charset="0"/>
                <a:ea typeface="+mn-ea"/>
                <a:cs typeface="Arial" panose="020B0604020202020204" pitchFamily="34" charset="0"/>
              </a:rPr>
              <a:t> discretion was a tool widely used by officers and this was used to manage people and take them home, rather than taking them to the police station. Uniform was still very uncomfortable, but yellow overcoats were introduced. There was a move away from community beat policing and more cars were introduced and the force became more reactive. </a:t>
            </a:r>
          </a:p>
          <a:p>
            <a:endParaRPr lang="en-GB" sz="1100" kern="1200" baseline="0" dirty="0" smtClean="0">
              <a:solidFill>
                <a:schemeClr val="tx1"/>
              </a:solidFill>
              <a:effectLst/>
              <a:latin typeface="Arial" panose="020B0604020202020204" pitchFamily="34" charset="0"/>
              <a:ea typeface="+mn-ea"/>
              <a:cs typeface="Arial" panose="020B0604020202020204" pitchFamily="34" charset="0"/>
            </a:endParaRPr>
          </a:p>
          <a:p>
            <a:r>
              <a:rPr lang="en-GB" sz="1100" kern="1200" baseline="0" dirty="0" smtClean="0">
                <a:solidFill>
                  <a:schemeClr val="tx1"/>
                </a:solidFill>
                <a:effectLst/>
                <a:latin typeface="Arial" panose="020B0604020202020204" pitchFamily="34" charset="0"/>
                <a:ea typeface="+mn-ea"/>
                <a:cs typeface="Arial" panose="020B0604020202020204" pitchFamily="34" charset="0"/>
              </a:rPr>
              <a:t>In the </a:t>
            </a:r>
            <a:r>
              <a:rPr lang="en-GB" sz="1100" b="1" kern="1200" baseline="0" dirty="0" smtClean="0">
                <a:solidFill>
                  <a:schemeClr val="tx1"/>
                </a:solidFill>
                <a:effectLst/>
                <a:latin typeface="Arial" panose="020B0604020202020204" pitchFamily="34" charset="0"/>
                <a:ea typeface="+mn-ea"/>
                <a:cs typeface="Arial" panose="020B0604020202020204" pitchFamily="34" charset="0"/>
              </a:rPr>
              <a:t>80’s</a:t>
            </a:r>
            <a:r>
              <a:rPr lang="en-GB" sz="1100" kern="1200" baseline="0" dirty="0" smtClean="0">
                <a:solidFill>
                  <a:schemeClr val="tx1"/>
                </a:solidFill>
                <a:effectLst/>
                <a:latin typeface="Arial" panose="020B0604020202020204" pitchFamily="34" charset="0"/>
                <a:ea typeface="+mn-ea"/>
                <a:cs typeface="Arial" panose="020B0604020202020204" pitchFamily="34" charset="0"/>
              </a:rPr>
              <a:t>, t</a:t>
            </a:r>
            <a:r>
              <a:rPr lang="en-US" sz="1100" kern="1200" dirty="0" smtClean="0">
                <a:solidFill>
                  <a:schemeClr val="tx1"/>
                </a:solidFill>
                <a:effectLst/>
                <a:latin typeface="Arial" panose="020B0604020202020204" pitchFamily="34" charset="0"/>
                <a:ea typeface="+mn-ea"/>
                <a:cs typeface="Arial" panose="020B0604020202020204" pitchFamily="34" charset="0"/>
              </a:rPr>
              <a:t>traditionally</a:t>
            </a:r>
            <a:r>
              <a:rPr lang="en-US" sz="1100" kern="1200" baseline="0" dirty="0" smtClean="0">
                <a:solidFill>
                  <a:schemeClr val="tx1"/>
                </a:solidFill>
                <a:effectLst/>
                <a:latin typeface="Arial" panose="020B0604020202020204" pitchFamily="34" charset="0"/>
                <a:ea typeface="+mn-ea"/>
                <a:cs typeface="Arial" panose="020B0604020202020204" pitchFamily="34" charset="0"/>
              </a:rPr>
              <a:t> i</a:t>
            </a:r>
            <a:r>
              <a:rPr lang="en-US" sz="1100" kern="1200" dirty="0" smtClean="0">
                <a:solidFill>
                  <a:schemeClr val="tx1"/>
                </a:solidFill>
                <a:effectLst/>
                <a:latin typeface="Arial" panose="020B0604020202020204" pitchFamily="34" charset="0"/>
                <a:ea typeface="+mn-ea"/>
                <a:cs typeface="Arial" panose="020B0604020202020204" pitchFamily="34" charset="0"/>
              </a:rPr>
              <a:t>t was mainly white, lower middle-class officers</a:t>
            </a:r>
            <a:r>
              <a:rPr lang="en-US" sz="1100" kern="1200" baseline="0" dirty="0" smtClean="0">
                <a:solidFill>
                  <a:schemeClr val="tx1"/>
                </a:solidFill>
                <a:effectLst/>
                <a:latin typeface="Arial" panose="020B0604020202020204" pitchFamily="34" charset="0"/>
                <a:ea typeface="+mn-ea"/>
                <a:cs typeface="Arial" panose="020B0604020202020204" pitchFamily="34" charset="0"/>
              </a:rPr>
              <a:t> that joined the police service.</a:t>
            </a:r>
            <a:r>
              <a:rPr lang="en-US" sz="1100" kern="1200" dirty="0" smtClean="0">
                <a:solidFill>
                  <a:schemeClr val="tx1"/>
                </a:solidFill>
                <a:effectLst/>
                <a:latin typeface="Arial" panose="020B0604020202020204" pitchFamily="34" charset="0"/>
                <a:ea typeface="+mn-ea"/>
                <a:cs typeface="Arial" panose="020B0604020202020204" pitchFamily="34" charset="0"/>
              </a:rPr>
              <a:t> Racism was compulsory. There was rampant racism among certain sections of the police.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US" sz="1100" kern="1200" dirty="0" smtClean="0">
                <a:solidFill>
                  <a:schemeClr val="tx1"/>
                </a:solidFill>
                <a:effectLst/>
                <a:latin typeface="Arial" panose="020B0604020202020204" pitchFamily="34" charset="0"/>
                <a:ea typeface="+mn-ea"/>
                <a:cs typeface="Arial" panose="020B0604020202020204" pitchFamily="34" charset="0"/>
              </a:rPr>
              <a:t>The use of the "</a:t>
            </a:r>
            <a:r>
              <a:rPr lang="en-US" sz="1100" kern="1200" dirty="0" err="1" smtClean="0">
                <a:solidFill>
                  <a:schemeClr val="tx1"/>
                </a:solidFill>
                <a:effectLst/>
                <a:latin typeface="Arial" panose="020B0604020202020204" pitchFamily="34" charset="0"/>
                <a:ea typeface="+mn-ea"/>
                <a:cs typeface="Arial" panose="020B0604020202020204" pitchFamily="34" charset="0"/>
              </a:rPr>
              <a:t>sus</a:t>
            </a:r>
            <a:r>
              <a:rPr lang="en-US" sz="1100" kern="1200" dirty="0" smtClean="0">
                <a:solidFill>
                  <a:schemeClr val="tx1"/>
                </a:solidFill>
                <a:effectLst/>
                <a:latin typeface="Arial" panose="020B0604020202020204" pitchFamily="34" charset="0"/>
                <a:ea typeface="+mn-ea"/>
                <a:cs typeface="Arial" panose="020B0604020202020204" pitchFamily="34" charset="0"/>
              </a:rPr>
              <a:t>" law was a characteristic of the time. This allowed police to stop and search anybody on suspicion of a crime and was widely abused. Police began to become more remote from the public and would be rarely seen walking the beat. By the end of the 80’s officers would become</a:t>
            </a:r>
            <a:r>
              <a:rPr lang="en-US" sz="1100" kern="1200" baseline="0" dirty="0" smtClean="0">
                <a:solidFill>
                  <a:schemeClr val="tx1"/>
                </a:solidFill>
                <a:effectLst/>
                <a:latin typeface="Arial" panose="020B0604020202020204" pitchFamily="34" charset="0"/>
                <a:ea typeface="+mn-ea"/>
                <a:cs typeface="Arial" panose="020B0604020202020204" pitchFamily="34" charset="0"/>
              </a:rPr>
              <a:t> more well equipped and be issued helmets and riot shields.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endParaRPr lang="en-US" sz="1100" kern="1200" dirty="0" smtClean="0">
              <a:solidFill>
                <a:schemeClr val="tx1"/>
              </a:solidFill>
              <a:effectLst/>
              <a:latin typeface="Arial" panose="020B0604020202020204" pitchFamily="34" charset="0"/>
              <a:ea typeface="+mn-ea"/>
              <a:cs typeface="Arial" panose="020B0604020202020204" pitchFamily="34" charset="0"/>
            </a:endParaRPr>
          </a:p>
          <a:p>
            <a:r>
              <a:rPr lang="en-US" sz="1100" kern="1200" dirty="0" smtClean="0">
                <a:solidFill>
                  <a:schemeClr val="tx1"/>
                </a:solidFill>
                <a:effectLst/>
                <a:latin typeface="Arial" panose="020B0604020202020204" pitchFamily="34" charset="0"/>
                <a:ea typeface="+mn-ea"/>
                <a:cs typeface="Arial" panose="020B0604020202020204" pitchFamily="34" charset="0"/>
              </a:rPr>
              <a:t>Two major events changed policing forever. </a:t>
            </a:r>
          </a:p>
          <a:p>
            <a:endParaRPr lang="en-US" sz="1100" kern="1200" dirty="0" smtClean="0">
              <a:solidFill>
                <a:schemeClr val="tx1"/>
              </a:solidFill>
              <a:effectLst/>
              <a:latin typeface="Arial" panose="020B0604020202020204" pitchFamily="34" charset="0"/>
              <a:ea typeface="+mn-ea"/>
              <a:cs typeface="Arial" panose="020B0604020202020204" pitchFamily="34" charset="0"/>
            </a:endParaRPr>
          </a:p>
          <a:p>
            <a:r>
              <a:rPr lang="en-US" sz="1100" kern="1200" dirty="0" smtClean="0">
                <a:solidFill>
                  <a:schemeClr val="tx1"/>
                </a:solidFill>
                <a:effectLst/>
                <a:latin typeface="Arial" panose="020B0604020202020204" pitchFamily="34" charset="0"/>
                <a:ea typeface="+mn-ea"/>
                <a:cs typeface="Arial" panose="020B0604020202020204" pitchFamily="34" charset="0"/>
              </a:rPr>
              <a:t>The Brixton Riots 1981,</a:t>
            </a:r>
            <a:r>
              <a:rPr lang="en-US" sz="1100" kern="1200" baseline="0" dirty="0" smtClean="0">
                <a:solidFill>
                  <a:schemeClr val="tx1"/>
                </a:solidFill>
                <a:effectLst/>
                <a:latin typeface="Arial" panose="020B0604020202020204" pitchFamily="34" charset="0"/>
                <a:ea typeface="+mn-ea"/>
                <a:cs typeface="Arial" panose="020B0604020202020204" pitchFamily="34" charset="0"/>
              </a:rPr>
              <a:t> which led to </a:t>
            </a:r>
            <a:r>
              <a:rPr lang="en-US" sz="1100" kern="1200" dirty="0" smtClean="0">
                <a:solidFill>
                  <a:schemeClr val="tx1"/>
                </a:solidFill>
                <a:effectLst/>
                <a:latin typeface="Arial" panose="020B0604020202020204" pitchFamily="34" charset="0"/>
                <a:ea typeface="+mn-ea"/>
                <a:cs typeface="Arial" panose="020B0604020202020204" pitchFamily="34" charset="0"/>
              </a:rPr>
              <a:t>Lord </a:t>
            </a:r>
            <a:r>
              <a:rPr lang="en-US" sz="1100" kern="1200" dirty="0" err="1" smtClean="0">
                <a:solidFill>
                  <a:schemeClr val="tx1"/>
                </a:solidFill>
                <a:effectLst/>
                <a:latin typeface="Arial" panose="020B0604020202020204" pitchFamily="34" charset="0"/>
                <a:ea typeface="+mn-ea"/>
                <a:cs typeface="Arial" panose="020B0604020202020204" pitchFamily="34" charset="0"/>
              </a:rPr>
              <a:t>Scarman's</a:t>
            </a:r>
            <a:r>
              <a:rPr lang="en-US" sz="1100" kern="1200" dirty="0" smtClean="0">
                <a:solidFill>
                  <a:schemeClr val="tx1"/>
                </a:solidFill>
                <a:effectLst/>
                <a:latin typeface="Arial" panose="020B0604020202020204" pitchFamily="34" charset="0"/>
                <a:ea typeface="+mn-ea"/>
                <a:cs typeface="Arial" panose="020B0604020202020204" pitchFamily="34" charset="0"/>
              </a:rPr>
              <a:t> 1981 report</a:t>
            </a:r>
            <a:r>
              <a:rPr lang="en-US" sz="1100" kern="1200" baseline="0" dirty="0" smtClean="0">
                <a:solidFill>
                  <a:schemeClr val="tx1"/>
                </a:solidFill>
                <a:effectLst/>
                <a:latin typeface="Arial" panose="020B0604020202020204" pitchFamily="34" charset="0"/>
                <a:ea typeface="+mn-ea"/>
                <a:cs typeface="Arial" panose="020B0604020202020204" pitchFamily="34" charset="0"/>
              </a:rPr>
              <a:t> </a:t>
            </a:r>
            <a:r>
              <a:rPr lang="en-GB" sz="1100" kern="1200" dirty="0" smtClean="0">
                <a:solidFill>
                  <a:schemeClr val="tx1"/>
                </a:solidFill>
                <a:effectLst/>
                <a:latin typeface="Arial" panose="020B0604020202020204" pitchFamily="34" charset="0"/>
                <a:ea typeface="+mn-ea"/>
                <a:cs typeface="Arial" panose="020B0604020202020204" pitchFamily="34" charset="0"/>
              </a:rPr>
              <a:t>(next slide) </a:t>
            </a:r>
          </a:p>
          <a:p>
            <a:endParaRPr lang="en-US" sz="1100" dirty="0" smtClean="0">
              <a:latin typeface="Arial" panose="020B0604020202020204" pitchFamily="34" charset="0"/>
              <a:cs typeface="Arial" panose="020B0604020202020204" pitchFamily="34" charset="0"/>
            </a:endParaRPr>
          </a:p>
          <a:p>
            <a:r>
              <a:rPr lang="en-US" sz="1100" kern="1200" dirty="0" smtClean="0">
                <a:solidFill>
                  <a:schemeClr val="tx1"/>
                </a:solidFill>
                <a:effectLst/>
                <a:latin typeface="Arial" panose="020B0604020202020204" pitchFamily="34" charset="0"/>
                <a:ea typeface="+mn-ea"/>
                <a:cs typeface="Arial" panose="020B0604020202020204" pitchFamily="34" charset="0"/>
              </a:rPr>
              <a:t>…and the </a:t>
            </a:r>
          </a:p>
          <a:p>
            <a:endParaRPr lang="en-US" sz="1100" kern="1200" dirty="0" smtClean="0">
              <a:solidFill>
                <a:schemeClr val="tx1"/>
              </a:solidFill>
              <a:effectLst/>
              <a:latin typeface="Arial" panose="020B0604020202020204" pitchFamily="34" charset="0"/>
              <a:ea typeface="+mn-ea"/>
              <a:cs typeface="Arial" panose="020B0604020202020204" pitchFamily="34" charset="0"/>
            </a:endParaRPr>
          </a:p>
          <a:p>
            <a:r>
              <a:rPr lang="en-US" sz="1100" kern="1200" dirty="0" smtClean="0">
                <a:solidFill>
                  <a:schemeClr val="tx1"/>
                </a:solidFill>
                <a:effectLst/>
                <a:latin typeface="Arial" panose="020B0604020202020204" pitchFamily="34" charset="0"/>
                <a:ea typeface="+mn-ea"/>
                <a:cs typeface="Arial" panose="020B0604020202020204" pitchFamily="34" charset="0"/>
              </a:rPr>
              <a:t>Police and Criminal Evidence Act (PACE) 1984 that followed its recommendations.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83586E13-6291-42B8-9FB2-3D4366C12C8C}" type="slidenum">
              <a:rPr lang="en-GB" smtClean="0"/>
              <a:t>3</a:t>
            </a:fld>
            <a:endParaRPr lang="en-GB"/>
          </a:p>
        </p:txBody>
      </p:sp>
    </p:spTree>
    <p:extLst>
      <p:ext uri="{BB962C8B-B14F-4D97-AF65-F5344CB8AC3E}">
        <p14:creationId xmlns:p14="http://schemas.microsoft.com/office/powerpoint/2010/main" val="1546990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See</a:t>
            </a:r>
            <a:r>
              <a:rPr lang="en-US" sz="1100" kern="1200" baseline="0" dirty="0" smtClean="0">
                <a:solidFill>
                  <a:schemeClr val="tx1"/>
                </a:solidFill>
                <a:effectLst/>
                <a:latin typeface="Arial" panose="020B0604020202020204" pitchFamily="34" charset="0"/>
                <a:ea typeface="+mn-ea"/>
                <a:cs typeface="Arial" panose="020B0604020202020204" pitchFamily="34" charset="0"/>
              </a:rPr>
              <a:t> Brixton Riots Handout – Discuss </a:t>
            </a:r>
          </a:p>
          <a:p>
            <a:pPr>
              <a:lnSpc>
                <a:spcPct val="100000"/>
              </a:lnSpc>
            </a:pPr>
            <a:endParaRPr lang="en-US"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b="1" kern="1200" dirty="0" smtClean="0">
                <a:solidFill>
                  <a:schemeClr val="tx1"/>
                </a:solidFill>
                <a:effectLst/>
                <a:latin typeface="Arial" panose="020B0604020202020204" pitchFamily="34" charset="0"/>
                <a:ea typeface="+mn-ea"/>
                <a:cs typeface="Arial" panose="020B0604020202020204" pitchFamily="34" charset="0"/>
              </a:rPr>
              <a:t>Brixton Riots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The 1981 Brixton riot or Brixton Rising</a:t>
            </a:r>
            <a:r>
              <a:rPr lang="en-GB" sz="1100" b="1" kern="1200" dirty="0" smtClean="0">
                <a:solidFill>
                  <a:schemeClr val="tx1"/>
                </a:solidFill>
                <a:effectLst/>
                <a:latin typeface="Arial" panose="020B0604020202020204" pitchFamily="34" charset="0"/>
                <a:ea typeface="+mn-ea"/>
                <a:cs typeface="Arial" panose="020B0604020202020204" pitchFamily="34" charset="0"/>
              </a:rPr>
              <a:t> </a:t>
            </a:r>
            <a:r>
              <a:rPr lang="en-GB" sz="1100" kern="1200" dirty="0" smtClean="0">
                <a:solidFill>
                  <a:schemeClr val="tx1"/>
                </a:solidFill>
                <a:effectLst/>
                <a:latin typeface="Arial" panose="020B0604020202020204" pitchFamily="34" charset="0"/>
                <a:ea typeface="+mn-ea"/>
                <a:cs typeface="Arial" panose="020B0604020202020204" pitchFamily="34" charset="0"/>
              </a:rPr>
              <a:t>was a confrontation between the </a:t>
            </a:r>
            <a:r>
              <a:rPr lang="en-GB" sz="1100" u="none" strike="noStrike" kern="1200" dirty="0" smtClean="0">
                <a:solidFill>
                  <a:schemeClr val="tx1"/>
                </a:solidFill>
                <a:effectLst/>
                <a:latin typeface="Arial" panose="020B0604020202020204" pitchFamily="34" charset="0"/>
                <a:ea typeface="+mn-ea"/>
                <a:cs typeface="Arial" panose="020B0604020202020204" pitchFamily="34" charset="0"/>
                <a:hlinkClick r:id="rId3"/>
              </a:rPr>
              <a:t>Metropolitan Police</a:t>
            </a:r>
            <a:r>
              <a:rPr lang="en-GB" sz="1100" u="none" kern="1200" dirty="0" smtClean="0">
                <a:solidFill>
                  <a:schemeClr val="tx1"/>
                </a:solidFill>
                <a:effectLst/>
                <a:latin typeface="Arial" panose="020B0604020202020204" pitchFamily="34" charset="0"/>
                <a:ea typeface="+mn-ea"/>
                <a:cs typeface="Arial" panose="020B0604020202020204" pitchFamily="34" charset="0"/>
              </a:rPr>
              <a:t> and protesters in </a:t>
            </a:r>
            <a:r>
              <a:rPr lang="en-GB" sz="1100" u="none" strike="noStrike" kern="1200" dirty="0" smtClean="0">
                <a:solidFill>
                  <a:schemeClr val="tx1"/>
                </a:solidFill>
                <a:effectLst/>
                <a:latin typeface="Arial" panose="020B0604020202020204" pitchFamily="34" charset="0"/>
                <a:ea typeface="+mn-ea"/>
                <a:cs typeface="Arial" panose="020B0604020202020204" pitchFamily="34" charset="0"/>
                <a:hlinkClick r:id="rId4"/>
              </a:rPr>
              <a:t>Lambeth</a:t>
            </a:r>
            <a:r>
              <a:rPr lang="en-GB" sz="1100" u="none" kern="1200" dirty="0" smtClean="0">
                <a:solidFill>
                  <a:schemeClr val="tx1"/>
                </a:solidFill>
                <a:effectLst/>
                <a:latin typeface="Arial" panose="020B0604020202020204" pitchFamily="34" charset="0"/>
                <a:ea typeface="+mn-ea"/>
                <a:cs typeface="Arial" panose="020B0604020202020204" pitchFamily="34" charset="0"/>
              </a:rPr>
              <a:t>, </a:t>
            </a:r>
            <a:r>
              <a:rPr lang="en-GB" sz="1100" u="none" strike="noStrike" kern="1200" dirty="0" smtClean="0">
                <a:solidFill>
                  <a:schemeClr val="tx1"/>
                </a:solidFill>
                <a:effectLst/>
                <a:latin typeface="Arial" panose="020B0604020202020204" pitchFamily="34" charset="0"/>
                <a:ea typeface="+mn-ea"/>
                <a:cs typeface="Arial" panose="020B0604020202020204" pitchFamily="34" charset="0"/>
                <a:hlinkClick r:id="rId5"/>
              </a:rPr>
              <a:t>South London</a:t>
            </a:r>
            <a:r>
              <a:rPr lang="en-GB" sz="1100" kern="1200" dirty="0" smtClean="0">
                <a:solidFill>
                  <a:schemeClr val="tx1"/>
                </a:solidFill>
                <a:effectLst/>
                <a:latin typeface="Arial" panose="020B0604020202020204" pitchFamily="34" charset="0"/>
                <a:ea typeface="+mn-ea"/>
                <a:cs typeface="Arial" panose="020B0604020202020204" pitchFamily="34" charset="0"/>
              </a:rPr>
              <a:t>, England, between 10 and 12 April 1981. </a:t>
            </a:r>
          </a:p>
          <a:p>
            <a:pPr>
              <a:lnSpc>
                <a:spcPct val="10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The rioting shocked the nation.</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For three days, rioters - predominately young, black men - fought police, attacked buildings and set fire to vehicles.</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More than 300 people were injured and the damage caused came to an estimated value of £7.5m.</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What was most shocking to many people was the unexpectedness of events. On the surface it seemed that black people were well-integrated into the fabric of UK society.</a:t>
            </a:r>
            <a:r>
              <a:rPr lang="en-GB" sz="1100" kern="1200" baseline="0" dirty="0" smtClean="0">
                <a:solidFill>
                  <a:schemeClr val="tx1"/>
                </a:solidFill>
                <a:effectLst/>
                <a:latin typeface="Arial" panose="020B0604020202020204" pitchFamily="34" charset="0"/>
                <a:ea typeface="+mn-ea"/>
                <a:cs typeface="Arial" panose="020B0604020202020204" pitchFamily="34" charset="0"/>
              </a:rPr>
              <a:t> </a:t>
            </a:r>
            <a:r>
              <a:rPr lang="en-US" sz="1100" kern="1200" dirty="0" smtClean="0">
                <a:solidFill>
                  <a:schemeClr val="tx1"/>
                </a:solidFill>
                <a:effectLst/>
                <a:latin typeface="Arial" panose="020B0604020202020204" pitchFamily="34" charset="0"/>
                <a:ea typeface="+mn-ea"/>
                <a:cs typeface="Arial" panose="020B0604020202020204" pitchFamily="34" charset="0"/>
              </a:rPr>
              <a:t>Many were second generation, born to parents who had come to Britain from the Caribbean in the late 1940s and 1950s to help "the motherland" with post-war rebuilding.</a:t>
            </a:r>
            <a:endParaRPr lang="en-US" sz="1100" b="1"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endParaRPr lang="en-US" sz="1100" b="1"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The main riot on 11 April, was dubbed "</a:t>
            </a:r>
            <a:r>
              <a:rPr lang="en-GB" sz="1100" b="1" kern="1200" dirty="0" smtClean="0">
                <a:solidFill>
                  <a:schemeClr val="tx1"/>
                </a:solidFill>
                <a:effectLst/>
                <a:latin typeface="Arial" panose="020B0604020202020204" pitchFamily="34" charset="0"/>
                <a:ea typeface="+mn-ea"/>
                <a:cs typeface="Arial" panose="020B0604020202020204" pitchFamily="34" charset="0"/>
              </a:rPr>
              <a:t>Bloody Saturday”</a:t>
            </a:r>
          </a:p>
          <a:p>
            <a:pPr>
              <a:lnSpc>
                <a:spcPct val="100000"/>
              </a:lnSpc>
            </a:pPr>
            <a:endParaRPr lang="en-US"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1" kern="1200" dirty="0" err="1" smtClean="0">
                <a:solidFill>
                  <a:schemeClr val="tx1"/>
                </a:solidFill>
                <a:effectLst/>
                <a:latin typeface="Arial" panose="020B0604020202020204" pitchFamily="34" charset="0"/>
                <a:ea typeface="+mn-ea"/>
                <a:cs typeface="Arial" panose="020B0604020202020204" pitchFamily="34" charset="0"/>
              </a:rPr>
              <a:t>Scarman</a:t>
            </a:r>
            <a:r>
              <a:rPr lang="en-GB" sz="1100" b="1" kern="1200" dirty="0" smtClean="0">
                <a:solidFill>
                  <a:schemeClr val="tx1"/>
                </a:solidFill>
                <a:effectLst/>
                <a:latin typeface="Arial" panose="020B0604020202020204" pitchFamily="34" charset="0"/>
                <a:ea typeface="+mn-ea"/>
                <a:cs typeface="Arial" panose="020B0604020202020204" pitchFamily="34" charset="0"/>
              </a:rPr>
              <a:t> Report</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The Home Secretary, </a:t>
            </a:r>
            <a:r>
              <a:rPr lang="en-GB" sz="1100" u="none" strike="noStrike" kern="1200" dirty="0" smtClean="0">
                <a:solidFill>
                  <a:schemeClr val="tx1"/>
                </a:solidFill>
                <a:effectLst/>
                <a:latin typeface="Arial" panose="020B0604020202020204" pitchFamily="34" charset="0"/>
                <a:ea typeface="+mn-ea"/>
                <a:cs typeface="Arial" panose="020B0604020202020204" pitchFamily="34" charset="0"/>
                <a:hlinkClick r:id="rId6"/>
              </a:rPr>
              <a:t>William Whitelaw</a:t>
            </a:r>
            <a:r>
              <a:rPr lang="en-GB" sz="1100" kern="1200" dirty="0" smtClean="0">
                <a:solidFill>
                  <a:schemeClr val="tx1"/>
                </a:solidFill>
                <a:effectLst/>
                <a:latin typeface="Arial" panose="020B0604020202020204" pitchFamily="34" charset="0"/>
                <a:ea typeface="+mn-ea"/>
                <a:cs typeface="Arial" panose="020B0604020202020204" pitchFamily="34" charset="0"/>
              </a:rPr>
              <a:t>, commissioned a public inquiry into the riot headed by </a:t>
            </a:r>
            <a:r>
              <a:rPr lang="en-GB" sz="1100" u="none" strike="noStrike" kern="1200" dirty="0" smtClean="0">
                <a:solidFill>
                  <a:schemeClr val="tx1"/>
                </a:solidFill>
                <a:effectLst/>
                <a:latin typeface="Arial" panose="020B0604020202020204" pitchFamily="34" charset="0"/>
                <a:ea typeface="+mn-ea"/>
                <a:cs typeface="Arial" panose="020B0604020202020204" pitchFamily="34" charset="0"/>
                <a:hlinkClick r:id="rId7"/>
              </a:rPr>
              <a:t>Lord </a:t>
            </a:r>
            <a:r>
              <a:rPr lang="en-GB" sz="1100" u="none" strike="noStrike" kern="1200" dirty="0" err="1" smtClean="0">
                <a:solidFill>
                  <a:schemeClr val="tx1"/>
                </a:solidFill>
                <a:effectLst/>
                <a:latin typeface="Arial" panose="020B0604020202020204" pitchFamily="34" charset="0"/>
                <a:ea typeface="+mn-ea"/>
                <a:cs typeface="Arial" panose="020B0604020202020204" pitchFamily="34" charset="0"/>
                <a:hlinkClick r:id="rId7"/>
              </a:rPr>
              <a:t>Scarman</a:t>
            </a:r>
            <a:r>
              <a:rPr lang="en-GB" sz="1100" kern="1200" dirty="0" smtClean="0">
                <a:solidFill>
                  <a:schemeClr val="tx1"/>
                </a:solidFill>
                <a:effectLst/>
                <a:latin typeface="Arial" panose="020B0604020202020204" pitchFamily="34" charset="0"/>
                <a:ea typeface="+mn-ea"/>
                <a:cs typeface="Arial" panose="020B0604020202020204" pitchFamily="34" charset="0"/>
              </a:rPr>
              <a:t>. The </a:t>
            </a:r>
            <a:r>
              <a:rPr lang="en-GB" sz="1100" u="none" strike="noStrike" kern="1200" dirty="0" err="1" smtClean="0">
                <a:solidFill>
                  <a:schemeClr val="tx1"/>
                </a:solidFill>
                <a:effectLst/>
                <a:latin typeface="Arial" panose="020B0604020202020204" pitchFamily="34" charset="0"/>
                <a:ea typeface="+mn-ea"/>
                <a:cs typeface="Arial" panose="020B0604020202020204" pitchFamily="34" charset="0"/>
                <a:hlinkClick r:id="rId8"/>
              </a:rPr>
              <a:t>Scarman</a:t>
            </a:r>
            <a:r>
              <a:rPr lang="en-GB" sz="1100" u="none" strike="noStrike" kern="1200" dirty="0" smtClean="0">
                <a:solidFill>
                  <a:schemeClr val="tx1"/>
                </a:solidFill>
                <a:effectLst/>
                <a:latin typeface="Arial" panose="020B0604020202020204" pitchFamily="34" charset="0"/>
                <a:ea typeface="+mn-ea"/>
                <a:cs typeface="Arial" panose="020B0604020202020204" pitchFamily="34" charset="0"/>
                <a:hlinkClick r:id="rId8"/>
              </a:rPr>
              <a:t> report</a:t>
            </a:r>
            <a:r>
              <a:rPr lang="en-GB" sz="1100" kern="1200" dirty="0" smtClean="0">
                <a:solidFill>
                  <a:schemeClr val="tx1"/>
                </a:solidFill>
                <a:effectLst/>
                <a:latin typeface="Arial" panose="020B0604020202020204" pitchFamily="34" charset="0"/>
                <a:ea typeface="+mn-ea"/>
                <a:cs typeface="Arial" panose="020B0604020202020204" pitchFamily="34" charset="0"/>
              </a:rPr>
              <a:t> was published on 25 November 1981.</a:t>
            </a:r>
          </a:p>
          <a:p>
            <a:pPr>
              <a:lnSpc>
                <a:spcPct val="100000"/>
              </a:lnSpc>
            </a:pPr>
            <a:r>
              <a:rPr lang="en-GB" sz="1100" kern="1200" dirty="0" err="1" smtClean="0">
                <a:solidFill>
                  <a:schemeClr val="tx1"/>
                </a:solidFill>
                <a:effectLst/>
                <a:latin typeface="Arial" panose="020B0604020202020204" pitchFamily="34" charset="0"/>
                <a:ea typeface="+mn-ea"/>
                <a:cs typeface="Arial" panose="020B0604020202020204" pitchFamily="34" charset="0"/>
              </a:rPr>
              <a:t>Scarman</a:t>
            </a:r>
            <a:r>
              <a:rPr lang="en-GB" sz="1100" kern="1200" dirty="0" smtClean="0">
                <a:solidFill>
                  <a:schemeClr val="tx1"/>
                </a:solidFill>
                <a:effectLst/>
                <a:latin typeface="Arial" panose="020B0604020202020204" pitchFamily="34" charset="0"/>
                <a:ea typeface="+mn-ea"/>
                <a:cs typeface="Arial" panose="020B0604020202020204" pitchFamily="34" charset="0"/>
              </a:rPr>
              <a:t> found unquestionable evidence of the disproportionate and indiscriminate use of 'stop and search' powers by the police against black people. </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As a consequence, a new code for police behaviour was put forward in the </a:t>
            </a:r>
            <a:r>
              <a:rPr lang="en-GB" sz="1100" i="1" u="none" strike="noStrike" kern="1200" dirty="0" smtClean="0">
                <a:solidFill>
                  <a:schemeClr val="tx1"/>
                </a:solidFill>
                <a:effectLst/>
                <a:latin typeface="Arial" panose="020B0604020202020204" pitchFamily="34" charset="0"/>
                <a:ea typeface="+mn-ea"/>
                <a:cs typeface="Arial" panose="020B0604020202020204" pitchFamily="34" charset="0"/>
                <a:hlinkClick r:id="rId9"/>
              </a:rPr>
              <a:t>Police and Criminal Evidence Act 1984</a:t>
            </a:r>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The act also created an independent </a:t>
            </a:r>
            <a:r>
              <a:rPr lang="en-GB" sz="1100" u="none" strike="noStrike" kern="1200" dirty="0" smtClean="0">
                <a:solidFill>
                  <a:schemeClr val="tx1"/>
                </a:solidFill>
                <a:effectLst/>
                <a:latin typeface="Arial" panose="020B0604020202020204" pitchFamily="34" charset="0"/>
                <a:ea typeface="+mn-ea"/>
                <a:cs typeface="Arial" panose="020B0604020202020204" pitchFamily="34" charset="0"/>
                <a:hlinkClick r:id="rId10"/>
              </a:rPr>
              <a:t>Police Complaints Authority</a:t>
            </a:r>
            <a:r>
              <a:rPr lang="en-GB" sz="1100" kern="1200" dirty="0" smtClean="0">
                <a:solidFill>
                  <a:schemeClr val="tx1"/>
                </a:solidFill>
                <a:effectLst/>
                <a:latin typeface="Arial" panose="020B0604020202020204" pitchFamily="34" charset="0"/>
                <a:ea typeface="+mn-ea"/>
                <a:cs typeface="Arial" panose="020B0604020202020204" pitchFamily="34" charset="0"/>
              </a:rPr>
              <a:t>, established in 1985, to attempt to restore public confidence in the police.  </a:t>
            </a:r>
          </a:p>
          <a:p>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err="1" smtClean="0">
                <a:solidFill>
                  <a:schemeClr val="tx1"/>
                </a:solidFill>
                <a:effectLst/>
                <a:latin typeface="Arial" panose="020B0604020202020204" pitchFamily="34" charset="0"/>
                <a:ea typeface="+mn-ea"/>
                <a:cs typeface="Arial" panose="020B0604020202020204" pitchFamily="34" charset="0"/>
              </a:rPr>
              <a:t>Scarman</a:t>
            </a:r>
            <a:r>
              <a:rPr lang="en-GB" sz="1100" kern="1200" dirty="0" smtClean="0">
                <a:solidFill>
                  <a:schemeClr val="tx1"/>
                </a:solidFill>
                <a:effectLst/>
                <a:latin typeface="Arial" panose="020B0604020202020204" pitchFamily="34" charset="0"/>
                <a:ea typeface="+mn-ea"/>
                <a:cs typeface="Arial" panose="020B0604020202020204" pitchFamily="34" charset="0"/>
              </a:rPr>
              <a:t> concluded that "complex political, social and economic factors disposition towards violent protest"</a:t>
            </a: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4</a:t>
            </a:fld>
            <a:endParaRPr lang="en-GB"/>
          </a:p>
        </p:txBody>
      </p:sp>
    </p:spTree>
    <p:extLst>
      <p:ext uri="{BB962C8B-B14F-4D97-AF65-F5344CB8AC3E}">
        <p14:creationId xmlns:p14="http://schemas.microsoft.com/office/powerpoint/2010/main" val="11546931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kern="1200" dirty="0" smtClean="0">
                <a:solidFill>
                  <a:schemeClr val="tx1"/>
                </a:solidFill>
                <a:effectLst/>
                <a:latin typeface="Arial" panose="020B0604020202020204" pitchFamily="34" charset="0"/>
                <a:ea typeface="+mn-ea"/>
                <a:cs typeface="Arial" panose="020B0604020202020204" pitchFamily="34" charset="0"/>
              </a:rPr>
              <a:t>In the </a:t>
            </a:r>
            <a:r>
              <a:rPr lang="en-US" sz="1100" b="1" kern="1200" dirty="0" smtClean="0">
                <a:solidFill>
                  <a:schemeClr val="tx1"/>
                </a:solidFill>
                <a:effectLst/>
                <a:latin typeface="Arial" panose="020B0604020202020204" pitchFamily="34" charset="0"/>
                <a:ea typeface="+mn-ea"/>
                <a:cs typeface="Arial" panose="020B0604020202020204" pitchFamily="34" charset="0"/>
              </a:rPr>
              <a:t>1990’s</a:t>
            </a:r>
            <a:r>
              <a:rPr lang="en-US" sz="1100" kern="1200" dirty="0" smtClean="0">
                <a:solidFill>
                  <a:schemeClr val="tx1"/>
                </a:solidFill>
                <a:effectLst/>
                <a:latin typeface="Arial" panose="020B0604020202020204" pitchFamily="34" charset="0"/>
                <a:ea typeface="+mn-ea"/>
                <a:cs typeface="Arial" panose="020B0604020202020204" pitchFamily="34" charset="0"/>
              </a:rPr>
              <a:t> many major events occurred that caused changes to legislation. The</a:t>
            </a:r>
            <a:r>
              <a:rPr lang="en-US" sz="1100" kern="1200" baseline="0" dirty="0" smtClean="0">
                <a:solidFill>
                  <a:schemeClr val="tx1"/>
                </a:solidFill>
                <a:effectLst/>
                <a:latin typeface="Arial" panose="020B0604020202020204" pitchFamily="34" charset="0"/>
                <a:ea typeface="+mn-ea"/>
                <a:cs typeface="Arial" panose="020B0604020202020204" pitchFamily="34" charset="0"/>
              </a:rPr>
              <a:t> </a:t>
            </a:r>
            <a:r>
              <a:rPr lang="en-US" sz="1100" kern="1200" dirty="0" smtClean="0">
                <a:solidFill>
                  <a:schemeClr val="tx1"/>
                </a:solidFill>
                <a:effectLst/>
                <a:latin typeface="Arial" panose="020B0604020202020204" pitchFamily="34" charset="0"/>
                <a:ea typeface="+mn-ea"/>
                <a:cs typeface="Arial" panose="020B0604020202020204" pitchFamily="34" charset="0"/>
              </a:rPr>
              <a:t>photos depict Poll Tax Riots,</a:t>
            </a:r>
            <a:r>
              <a:rPr lang="en-US" sz="1100" kern="1200" baseline="0" dirty="0" smtClean="0">
                <a:solidFill>
                  <a:schemeClr val="tx1"/>
                </a:solidFill>
                <a:effectLst/>
                <a:latin typeface="Arial" panose="020B0604020202020204" pitchFamily="34" charset="0"/>
                <a:ea typeface="+mn-ea"/>
                <a:cs typeface="Arial" panose="020B0604020202020204" pitchFamily="34" charset="0"/>
              </a:rPr>
              <a:t> Stephen Lawrence and the Rave scene that erupted in the mid to late 1990’s. </a:t>
            </a:r>
          </a:p>
          <a:p>
            <a:pPr>
              <a:lnSpc>
                <a:spcPct val="100000"/>
              </a:lnSpc>
            </a:pPr>
            <a:endParaRPr lang="en-US"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The 1990s were a time of change.</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Instead of just writing up notes from an arrest when it was convenient, an officer would have to write things up immediately after returning to the station and then get them time-stamped.</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The police became far more accountable, extremely focused on issues of racism after the Stephen Lawrence case. It generated massive workloads recording stops and searches.</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endParaRPr lang="en-US"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b="1" kern="1200" dirty="0" smtClean="0">
                <a:solidFill>
                  <a:schemeClr val="tx1"/>
                </a:solidFill>
                <a:effectLst/>
                <a:latin typeface="Arial" panose="020B0604020202020204" pitchFamily="34" charset="0"/>
                <a:ea typeface="+mn-ea"/>
                <a:cs typeface="Arial" panose="020B0604020202020204" pitchFamily="34" charset="0"/>
              </a:rPr>
              <a:t>Policing</a:t>
            </a:r>
            <a:r>
              <a:rPr lang="en-US" sz="1100" b="1" kern="1200" baseline="0" dirty="0" smtClean="0">
                <a:solidFill>
                  <a:schemeClr val="tx1"/>
                </a:solidFill>
                <a:effectLst/>
                <a:latin typeface="Arial" panose="020B0604020202020204" pitchFamily="34" charset="0"/>
                <a:ea typeface="+mn-ea"/>
                <a:cs typeface="Arial" panose="020B0604020202020204" pitchFamily="34" charset="0"/>
              </a:rPr>
              <a:t> </a:t>
            </a:r>
            <a:r>
              <a:rPr lang="en-US" sz="1100" b="1" kern="1200" dirty="0" smtClean="0">
                <a:solidFill>
                  <a:schemeClr val="tx1"/>
                </a:solidFill>
                <a:effectLst/>
                <a:latin typeface="Arial" panose="020B0604020202020204" pitchFamily="34" charset="0"/>
                <a:ea typeface="+mn-ea"/>
                <a:cs typeface="Arial" panose="020B0604020202020204" pitchFamily="34" charset="0"/>
              </a:rPr>
              <a:t>became more transparent.</a:t>
            </a:r>
            <a:endParaRPr lang="en-GB" sz="1100" b="1"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Professor </a:t>
            </a:r>
            <a:r>
              <a:rPr lang="en-US" sz="1100" kern="1200" dirty="0" err="1" smtClean="0">
                <a:solidFill>
                  <a:schemeClr val="tx1"/>
                </a:solidFill>
                <a:effectLst/>
                <a:latin typeface="Arial" panose="020B0604020202020204" pitchFamily="34" charset="0"/>
                <a:ea typeface="+mn-ea"/>
                <a:cs typeface="Arial" panose="020B0604020202020204" pitchFamily="34" charset="0"/>
              </a:rPr>
              <a:t>Newburn</a:t>
            </a:r>
            <a:r>
              <a:rPr lang="en-GB" sz="1100" kern="1200" dirty="0" smtClean="0">
                <a:solidFill>
                  <a:schemeClr val="tx1"/>
                </a:solidFill>
                <a:effectLst/>
                <a:latin typeface="Arial" panose="020B0604020202020204" pitchFamily="34" charset="0"/>
                <a:ea typeface="+mn-ea"/>
                <a:cs typeface="Arial" panose="020B0604020202020204" pitchFamily="34" charset="0"/>
              </a:rPr>
              <a:t>-</a:t>
            </a:r>
            <a:r>
              <a:rPr lang="en-GB" sz="1100" kern="1200" baseline="0" dirty="0" smtClean="0">
                <a:solidFill>
                  <a:schemeClr val="tx1"/>
                </a:solidFill>
                <a:effectLst/>
                <a:latin typeface="Arial" panose="020B0604020202020204" pitchFamily="34" charset="0"/>
                <a:ea typeface="+mn-ea"/>
                <a:cs typeface="Arial" panose="020B0604020202020204" pitchFamily="34" charset="0"/>
              </a:rPr>
              <a:t> </a:t>
            </a:r>
            <a:r>
              <a:rPr lang="en-US" sz="1100" kern="1200" dirty="0" smtClean="0">
                <a:solidFill>
                  <a:schemeClr val="tx1"/>
                </a:solidFill>
                <a:effectLst/>
                <a:latin typeface="Arial" panose="020B0604020202020204" pitchFamily="34" charset="0"/>
                <a:ea typeface="+mn-ea"/>
                <a:cs typeface="Arial" panose="020B0604020202020204" pitchFamily="34" charset="0"/>
              </a:rPr>
              <a:t>There was a transition between the police functioning like a force or army in the 1970s and 1980s to becoming a "service" in the 1990s focusing on the customer, </a:t>
            </a:r>
          </a:p>
          <a:p>
            <a:pPr>
              <a:lnSpc>
                <a:spcPct val="100000"/>
              </a:lnSpc>
            </a:pP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A drive to have more community policing has been a constant of the last decade.</a:t>
            </a:r>
            <a:r>
              <a:rPr lang="en-US" sz="1100" kern="1200" baseline="0" dirty="0" smtClean="0">
                <a:solidFill>
                  <a:schemeClr val="tx1"/>
                </a:solidFill>
                <a:effectLst/>
                <a:latin typeface="Arial" panose="020B0604020202020204" pitchFamily="34" charset="0"/>
                <a:ea typeface="+mn-ea"/>
                <a:cs typeface="Arial" panose="020B0604020202020204" pitchFamily="34" charset="0"/>
              </a:rPr>
              <a:t> </a:t>
            </a:r>
            <a:r>
              <a:rPr lang="en-US" sz="1100" kern="1200" dirty="0" smtClean="0">
                <a:solidFill>
                  <a:schemeClr val="tx1"/>
                </a:solidFill>
                <a:effectLst/>
                <a:latin typeface="Arial" panose="020B0604020202020204" pitchFamily="34" charset="0"/>
                <a:ea typeface="+mn-ea"/>
                <a:cs typeface="Arial" panose="020B0604020202020204" pitchFamily="34" charset="0"/>
              </a:rPr>
              <a:t>It went from "community beat officers" to "unit beat policing" to "sector policing" over various decades.</a:t>
            </a:r>
          </a:p>
          <a:p>
            <a:pPr>
              <a:lnSpc>
                <a:spcPct val="100000"/>
              </a:lnSpc>
            </a:pP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The uniform became more sophisticated, with stab vests, extendable truncheons and CS spray all making a debut, this made the force look more like the military and less accessible.</a:t>
            </a:r>
          </a:p>
          <a:p>
            <a:pPr>
              <a:lnSpc>
                <a:spcPct val="100000"/>
              </a:lnSpc>
            </a:pP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Policing became more efficient and business-like, about targets and financial management.</a:t>
            </a:r>
            <a:r>
              <a:rPr lang="en-US" sz="1100" kern="1200" baseline="0" dirty="0" smtClean="0">
                <a:solidFill>
                  <a:schemeClr val="tx1"/>
                </a:solidFill>
                <a:effectLst/>
                <a:latin typeface="Arial" panose="020B0604020202020204" pitchFamily="34" charset="0"/>
                <a:ea typeface="+mn-ea"/>
                <a:cs typeface="Arial" panose="020B0604020202020204" pitchFamily="34" charset="0"/>
              </a:rPr>
              <a:t> </a:t>
            </a:r>
          </a:p>
          <a:p>
            <a:pPr>
              <a:lnSpc>
                <a:spcPct val="100000"/>
              </a:lnSpc>
            </a:pPr>
            <a:endParaRPr lang="en-US" sz="1100" kern="1200" baseline="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US" sz="1100" dirty="0" smtClean="0">
                <a:latin typeface="Arial" panose="020B0604020202020204" pitchFamily="34" charset="0"/>
                <a:cs typeface="Arial" panose="020B0604020202020204" pitchFamily="34" charset="0"/>
              </a:rPr>
              <a:t>The </a:t>
            </a:r>
            <a:r>
              <a:rPr lang="en-US" sz="1100" b="1" dirty="0" smtClean="0">
                <a:latin typeface="Arial" panose="020B0604020202020204" pitchFamily="34" charset="0"/>
                <a:cs typeface="Arial" panose="020B0604020202020204" pitchFamily="34" charset="0"/>
              </a:rPr>
              <a:t>2000’s</a:t>
            </a:r>
            <a:r>
              <a:rPr lang="en-US" sz="1100" dirty="0" smtClean="0">
                <a:latin typeface="Arial" panose="020B0604020202020204" pitchFamily="34" charset="0"/>
                <a:cs typeface="Arial" panose="020B0604020202020204" pitchFamily="34" charset="0"/>
              </a:rPr>
              <a:t> saw the revelations of Mark Daly,</a:t>
            </a:r>
            <a:r>
              <a:rPr lang="en-US" sz="1100" baseline="0" dirty="0" smtClean="0">
                <a:latin typeface="Arial" panose="020B0604020202020204" pitchFamily="34" charset="0"/>
                <a:cs typeface="Arial" panose="020B0604020202020204" pitchFamily="34" charset="0"/>
              </a:rPr>
              <a:t> dubbed as the Secret Policeman, being publicized (see  http://news.bbc.co.uk/1/hi/programmes/panorama/7650207.stm), the introduction of PCSO’s and the London Bombings.</a:t>
            </a:r>
          </a:p>
          <a:p>
            <a:pPr>
              <a:lnSpc>
                <a:spcPct val="100000"/>
              </a:lnSpc>
            </a:pPr>
            <a:endParaRPr lang="en-US" sz="1100" baseline="0" dirty="0" smtClean="0">
              <a:latin typeface="Arial" panose="020B0604020202020204" pitchFamily="34" charset="0"/>
              <a:cs typeface="Arial" panose="020B0604020202020204" pitchFamily="34" charset="0"/>
            </a:endParaRPr>
          </a:p>
          <a:p>
            <a:pPr>
              <a:lnSpc>
                <a:spcPct val="100000"/>
              </a:lnSpc>
            </a:pPr>
            <a:r>
              <a:rPr lang="en-US" sz="1100" baseline="0" dirty="0" smtClean="0">
                <a:latin typeface="Arial" panose="020B0604020202020204" pitchFamily="34" charset="0"/>
                <a:cs typeface="Arial" panose="020B0604020202020204" pitchFamily="34" charset="0"/>
              </a:rPr>
              <a:t>The decade also saw the murders of Holly Wells and Jessica Chapman in </a:t>
            </a:r>
            <a:r>
              <a:rPr lang="en-US" sz="1100" baseline="0" dirty="0" err="1" smtClean="0">
                <a:latin typeface="Arial" panose="020B0604020202020204" pitchFamily="34" charset="0"/>
                <a:cs typeface="Arial" panose="020B0604020202020204" pitchFamily="34" charset="0"/>
              </a:rPr>
              <a:t>Soham</a:t>
            </a:r>
            <a:r>
              <a:rPr lang="en-US" sz="1100" baseline="0" dirty="0" smtClean="0">
                <a:latin typeface="Arial" panose="020B0604020202020204" pitchFamily="34" charset="0"/>
                <a:cs typeface="Arial" panose="020B0604020202020204" pitchFamily="34" charset="0"/>
              </a:rPr>
              <a:t>, and the introduction of the SOCPA 2005.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5</a:t>
            </a:fld>
            <a:endParaRPr lang="en-GB"/>
          </a:p>
        </p:txBody>
      </p:sp>
    </p:spTree>
    <p:extLst>
      <p:ext uri="{BB962C8B-B14F-4D97-AF65-F5344CB8AC3E}">
        <p14:creationId xmlns:p14="http://schemas.microsoft.com/office/powerpoint/2010/main" val="852252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US" sz="1100" dirty="0" smtClean="0">
                <a:latin typeface="Arial" panose="020B0604020202020204" pitchFamily="34" charset="0"/>
                <a:cs typeface="Arial" panose="020B0604020202020204" pitchFamily="34" charset="0"/>
              </a:rPr>
              <a:t>The </a:t>
            </a:r>
            <a:r>
              <a:rPr lang="en-US" sz="1100" b="1" dirty="0" smtClean="0">
                <a:latin typeface="Arial" panose="020B0604020202020204" pitchFamily="34" charset="0"/>
                <a:cs typeface="Arial" panose="020B0604020202020204" pitchFamily="34" charset="0"/>
              </a:rPr>
              <a:t>2000’</a:t>
            </a:r>
            <a:r>
              <a:rPr lang="en-US" sz="1100" dirty="0" smtClean="0">
                <a:latin typeface="Arial" panose="020B0604020202020204" pitchFamily="34" charset="0"/>
                <a:cs typeface="Arial" panose="020B0604020202020204" pitchFamily="34" charset="0"/>
              </a:rPr>
              <a:t>s saw the revelations of Mark Daly,</a:t>
            </a:r>
            <a:r>
              <a:rPr lang="en-US" sz="1100" baseline="0" dirty="0" smtClean="0">
                <a:latin typeface="Arial" panose="020B0604020202020204" pitchFamily="34" charset="0"/>
                <a:cs typeface="Arial" panose="020B0604020202020204" pitchFamily="34" charset="0"/>
              </a:rPr>
              <a:t> dubbed as the Secret Policeman, being publicized (see  http://news.bbc.co.uk/1/hi/programmes/panorama/7650207.stm), the introduction of PCSO’s and the London Bombings.</a:t>
            </a:r>
          </a:p>
          <a:p>
            <a:pPr>
              <a:lnSpc>
                <a:spcPct val="100000"/>
              </a:lnSpc>
            </a:pPr>
            <a:endParaRPr lang="en-US" sz="1100" baseline="0" dirty="0" smtClean="0">
              <a:latin typeface="Arial" panose="020B0604020202020204" pitchFamily="34" charset="0"/>
              <a:cs typeface="Arial" panose="020B0604020202020204" pitchFamily="34" charset="0"/>
            </a:endParaRPr>
          </a:p>
          <a:p>
            <a:pPr>
              <a:lnSpc>
                <a:spcPct val="100000"/>
              </a:lnSpc>
            </a:pPr>
            <a:r>
              <a:rPr lang="en-US" sz="1100" baseline="0" dirty="0" smtClean="0">
                <a:latin typeface="Arial" panose="020B0604020202020204" pitchFamily="34" charset="0"/>
                <a:cs typeface="Arial" panose="020B0604020202020204" pitchFamily="34" charset="0"/>
              </a:rPr>
              <a:t>The decade also saw the murders of Holly Wells and Jessica Chapman in </a:t>
            </a:r>
            <a:r>
              <a:rPr lang="en-US" sz="1100" baseline="0" dirty="0" err="1" smtClean="0">
                <a:latin typeface="Arial" panose="020B0604020202020204" pitchFamily="34" charset="0"/>
                <a:cs typeface="Arial" panose="020B0604020202020204" pitchFamily="34" charset="0"/>
              </a:rPr>
              <a:t>Soham</a:t>
            </a:r>
            <a:r>
              <a:rPr lang="en-US" sz="1100" baseline="0" dirty="0" smtClean="0">
                <a:latin typeface="Arial" panose="020B0604020202020204" pitchFamily="34" charset="0"/>
                <a:cs typeface="Arial" panose="020B0604020202020204" pitchFamily="34" charset="0"/>
              </a:rPr>
              <a:t>, and the introduction of the SOCPA 2005.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smtClean="0">
                <a:latin typeface="Arial" panose="020B0604020202020204" pitchFamily="34" charset="0"/>
                <a:cs typeface="Arial" panose="020B0604020202020204" pitchFamily="34" charset="0"/>
              </a:rPr>
              <a:t>Finally, to come right up to date 2010</a:t>
            </a:r>
            <a:r>
              <a:rPr lang="en-US" sz="1100" baseline="0" dirty="0" smtClean="0">
                <a:latin typeface="Arial" panose="020B0604020202020204" pitchFamily="34" charset="0"/>
                <a:cs typeface="Arial" panose="020B0604020202020204" pitchFamily="34" charset="0"/>
              </a:rPr>
              <a:t> onwards saw the significant cuts to policing budgets as a result of the Comprehensive Spending Review 2010/2014.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baseline="0" dirty="0" smtClean="0">
              <a:latin typeface="Arial" panose="020B0604020202020204" pitchFamily="34" charset="0"/>
              <a:cs typeface="Arial" panose="020B0604020202020204" pitchFamily="34" charset="0"/>
            </a:endParaRPr>
          </a:p>
          <a:p>
            <a:pPr>
              <a:lnSpc>
                <a:spcPct val="100000"/>
              </a:lnSpc>
            </a:pPr>
            <a:r>
              <a:rPr lang="en-US" sz="1100" dirty="0" smtClean="0">
                <a:latin typeface="Arial" panose="020B0604020202020204" pitchFamily="34" charset="0"/>
                <a:cs typeface="Arial" panose="020B0604020202020204" pitchFamily="34" charset="0"/>
              </a:rPr>
              <a:t>In 2011 brought</a:t>
            </a:r>
            <a:r>
              <a:rPr lang="en-US" sz="1100" baseline="0" dirty="0" smtClean="0">
                <a:latin typeface="Arial" panose="020B0604020202020204" pitchFamily="34" charset="0"/>
                <a:cs typeface="Arial" panose="020B0604020202020204" pitchFamily="34" charset="0"/>
              </a:rPr>
              <a:t> </a:t>
            </a:r>
            <a:r>
              <a:rPr lang="en-US" sz="1100" dirty="0" smtClean="0">
                <a:latin typeface="Arial" panose="020B0604020202020204" pitchFamily="34" charset="0"/>
                <a:cs typeface="Arial" panose="020B0604020202020204" pitchFamily="34" charset="0"/>
              </a:rPr>
              <a:t>about the shooting</a:t>
            </a:r>
            <a:r>
              <a:rPr lang="en-US" sz="1100" baseline="0" dirty="0" smtClean="0">
                <a:latin typeface="Arial" panose="020B0604020202020204" pitchFamily="34" charset="0"/>
                <a:cs typeface="Arial" panose="020B0604020202020204" pitchFamily="34" charset="0"/>
              </a:rPr>
              <a:t> of mark Duggan in London</a:t>
            </a:r>
          </a:p>
          <a:p>
            <a:pPr>
              <a:lnSpc>
                <a:spcPct val="100000"/>
              </a:lnSpc>
            </a:pPr>
            <a:endParaRPr lang="en-US" sz="1100" baseline="0" dirty="0" smtClean="0">
              <a:latin typeface="Arial" panose="020B0604020202020204" pitchFamily="34" charset="0"/>
              <a:cs typeface="Arial" panose="020B0604020202020204" pitchFamily="34" charset="0"/>
            </a:endParaRPr>
          </a:p>
          <a:p>
            <a:pPr>
              <a:lnSpc>
                <a:spcPct val="10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The suspected member of the </a:t>
            </a:r>
            <a:r>
              <a:rPr lang="en-US" sz="1100" kern="1200" dirty="0" err="1" smtClean="0">
                <a:solidFill>
                  <a:schemeClr val="tx1"/>
                </a:solidFill>
                <a:effectLst/>
                <a:latin typeface="Arial" panose="020B0604020202020204" pitchFamily="34" charset="0"/>
                <a:ea typeface="+mn-ea"/>
                <a:cs typeface="Arial" panose="020B0604020202020204" pitchFamily="34" charset="0"/>
              </a:rPr>
              <a:t>Tottenham</a:t>
            </a:r>
            <a:r>
              <a:rPr lang="en-US" sz="1100" kern="1200" dirty="0" smtClean="0">
                <a:solidFill>
                  <a:schemeClr val="tx1"/>
                </a:solidFill>
                <a:effectLst/>
                <a:latin typeface="Arial" panose="020B0604020202020204" pitchFamily="34" charset="0"/>
                <a:ea typeface="+mn-ea"/>
                <a:cs typeface="Arial" panose="020B0604020202020204" pitchFamily="34" charset="0"/>
              </a:rPr>
              <a:t> Man Dem gang was shot twice on 4 August 2011 in </a:t>
            </a:r>
            <a:r>
              <a:rPr lang="en-US" sz="1100" kern="1200" dirty="0" err="1" smtClean="0">
                <a:solidFill>
                  <a:schemeClr val="tx1"/>
                </a:solidFill>
                <a:effectLst/>
                <a:latin typeface="Arial" panose="020B0604020202020204" pitchFamily="34" charset="0"/>
                <a:ea typeface="+mn-ea"/>
                <a:cs typeface="Arial" panose="020B0604020202020204" pitchFamily="34" charset="0"/>
              </a:rPr>
              <a:t>Tottenham</a:t>
            </a:r>
            <a:r>
              <a:rPr lang="en-US" sz="1100" kern="1200" dirty="0" smtClean="0">
                <a:solidFill>
                  <a:schemeClr val="tx1"/>
                </a:solidFill>
                <a:effectLst/>
                <a:latin typeface="Arial" panose="020B0604020202020204" pitchFamily="34" charset="0"/>
                <a:ea typeface="+mn-ea"/>
                <a:cs typeface="Arial" panose="020B0604020202020204" pitchFamily="34" charset="0"/>
              </a:rPr>
              <a:t>, north London, after 11 specialist firearms officers stopped the minicab he was in on suspicion that he had an illegal firearm. While no gun was found on him, a handgun in a sock was discovered on grassland about four </a:t>
            </a:r>
            <a:r>
              <a:rPr lang="en-US" sz="1100" kern="1200" dirty="0" err="1" smtClean="0">
                <a:solidFill>
                  <a:schemeClr val="tx1"/>
                </a:solidFill>
                <a:effectLst/>
                <a:latin typeface="Arial" panose="020B0604020202020204" pitchFamily="34" charset="0"/>
                <a:ea typeface="+mn-ea"/>
                <a:cs typeface="Arial" panose="020B0604020202020204" pitchFamily="34" charset="0"/>
              </a:rPr>
              <a:t>metres</a:t>
            </a:r>
            <a:r>
              <a:rPr lang="en-US" sz="1100" kern="1200" dirty="0" smtClean="0">
                <a:solidFill>
                  <a:schemeClr val="tx1"/>
                </a:solidFill>
                <a:effectLst/>
                <a:latin typeface="Arial" panose="020B0604020202020204" pitchFamily="34" charset="0"/>
                <a:ea typeface="+mn-ea"/>
                <a:cs typeface="Arial" panose="020B0604020202020204" pitchFamily="34" charset="0"/>
              </a:rPr>
              <a:t> (14ft) from his body.</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His death sparked </a:t>
            </a:r>
            <a:r>
              <a:rPr lang="en-US" sz="1100" u="none" kern="1200" dirty="0" smtClean="0">
                <a:solidFill>
                  <a:schemeClr val="tx1"/>
                </a:solidFill>
                <a:effectLst/>
                <a:latin typeface="Arial" panose="020B0604020202020204" pitchFamily="34" charset="0"/>
                <a:ea typeface="+mn-ea"/>
                <a:cs typeface="Arial" panose="020B0604020202020204" pitchFamily="34" charset="0"/>
              </a:rPr>
              <a:t>the </a:t>
            </a:r>
            <a:r>
              <a:rPr lang="en-US" sz="1100" u="none" strike="noStrike" kern="1200" dirty="0" smtClean="0">
                <a:solidFill>
                  <a:schemeClr val="tx1"/>
                </a:solidFill>
                <a:effectLst/>
                <a:latin typeface="Arial" panose="020B0604020202020204" pitchFamily="34" charset="0"/>
                <a:ea typeface="+mn-ea"/>
                <a:cs typeface="Arial" panose="020B0604020202020204" pitchFamily="34" charset="0"/>
                <a:hlinkClick r:id="rId3"/>
              </a:rPr>
              <a:t>worst riots of recent times across cities and towns in England</a:t>
            </a:r>
            <a:r>
              <a:rPr lang="en-US" sz="1100" u="none" kern="1200" dirty="0" smtClean="0">
                <a:solidFill>
                  <a:schemeClr val="tx1"/>
                </a:solidFill>
                <a:effectLst/>
                <a:latin typeface="Arial" panose="020B0604020202020204" pitchFamily="34" charset="0"/>
                <a:ea typeface="+mn-ea"/>
                <a:cs typeface="Arial" panose="020B0604020202020204" pitchFamily="34" charset="0"/>
              </a:rPr>
              <a:t>.</a:t>
            </a:r>
            <a:endParaRPr lang="en-GB" sz="1100" u="none"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An inquest jury </a:t>
            </a:r>
            <a:r>
              <a:rPr lang="en-US" sz="1100" u="none" strike="noStrike" kern="1200" dirty="0" smtClean="0">
                <a:solidFill>
                  <a:schemeClr val="tx1"/>
                </a:solidFill>
                <a:effectLst/>
                <a:latin typeface="Arial" panose="020B0604020202020204" pitchFamily="34" charset="0"/>
                <a:ea typeface="+mn-ea"/>
                <a:cs typeface="Arial" panose="020B0604020202020204" pitchFamily="34" charset="0"/>
                <a:hlinkClick r:id="rId4"/>
              </a:rPr>
              <a:t>returned a lawful killing verdict in January 2014, sparking outrage from his family</a:t>
            </a:r>
            <a:r>
              <a:rPr lang="en-US" sz="1100" kern="1200" dirty="0" smtClean="0">
                <a:solidFill>
                  <a:schemeClr val="tx1"/>
                </a:solidFill>
                <a:effectLst/>
                <a:latin typeface="Arial" panose="020B0604020202020204" pitchFamily="34" charset="0"/>
                <a:ea typeface="+mn-ea"/>
                <a:cs typeface="Arial" panose="020B0604020202020204" pitchFamily="34" charset="0"/>
              </a:rPr>
              <a:t>, after hearing that the police marksman, who fired the two bullets in rapid succession, which hit Duggan in the upper chest and right arm, had the honestly held belief he was an “imminent threat to life”.</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endParaRPr lang="en-US" sz="1100" baseline="0" dirty="0" smtClean="0">
              <a:latin typeface="Arial" panose="020B0604020202020204" pitchFamily="34" charset="0"/>
              <a:cs typeface="Arial" panose="020B0604020202020204" pitchFamily="34" charset="0"/>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100" baseline="0" dirty="0" smtClean="0">
                <a:latin typeface="Arial" panose="020B0604020202020204" pitchFamily="34" charset="0"/>
                <a:cs typeface="Arial" panose="020B0604020202020204" pitchFamily="34" charset="0"/>
              </a:rPr>
              <a:t>Reference: </a:t>
            </a:r>
            <a:r>
              <a:rPr lang="en-US" sz="1100" kern="1200" dirty="0" smtClean="0">
                <a:solidFill>
                  <a:schemeClr val="tx1"/>
                </a:solidFill>
                <a:effectLst/>
                <a:latin typeface="Arial" panose="020B0604020202020204" pitchFamily="34" charset="0"/>
                <a:ea typeface="+mn-ea"/>
                <a:cs typeface="Arial" panose="020B0604020202020204" pitchFamily="34" charset="0"/>
              </a:rPr>
              <a:t>https://www.theguardian.com/uk-news/2015/mar/25/armed-police-cleared-wrongdoing-fatal-shooting-mark-duggan-tottenham</a:t>
            </a:r>
          </a:p>
          <a:p>
            <a:pPr marL="0" marR="0" indent="0" algn="l" defTabSz="457200" rtl="0" eaLnBrk="1" fontAlgn="auto" latinLnBrk="0" hangingPunct="1">
              <a:lnSpc>
                <a:spcPct val="100000"/>
              </a:lnSpc>
              <a:spcBef>
                <a:spcPts val="0"/>
              </a:spcBef>
              <a:spcAft>
                <a:spcPts val="0"/>
              </a:spcAft>
              <a:buClrTx/>
              <a:buSzTx/>
              <a:buFontTx/>
              <a:buNone/>
              <a:tabLst/>
              <a:defRPr/>
            </a:pP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aseline="0" dirty="0" smtClean="0">
                <a:latin typeface="Arial" panose="020B0604020202020204" pitchFamily="34" charset="0"/>
                <a:cs typeface="Arial" panose="020B0604020202020204" pitchFamily="34" charset="0"/>
              </a:rPr>
              <a:t>And finally, more recently the murder of Police Officer Keith Palmer in London.</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6</a:t>
            </a:fld>
            <a:endParaRPr lang="en-GB"/>
          </a:p>
        </p:txBody>
      </p:sp>
    </p:spTree>
    <p:extLst>
      <p:ext uri="{BB962C8B-B14F-4D97-AF65-F5344CB8AC3E}">
        <p14:creationId xmlns:p14="http://schemas.microsoft.com/office/powerpoint/2010/main" val="3134941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kern="1200" dirty="0" smtClean="0">
                <a:solidFill>
                  <a:schemeClr val="tx1"/>
                </a:solidFill>
                <a:effectLst/>
                <a:latin typeface="Arial" panose="020B0604020202020204" pitchFamily="34" charset="0"/>
                <a:ea typeface="+mn-ea"/>
                <a:cs typeface="Arial" panose="020B0604020202020204" pitchFamily="34" charset="0"/>
              </a:rPr>
              <a:t>Group Discussion</a:t>
            </a:r>
            <a:r>
              <a:rPr lang="en-GB" sz="1100" b="1" kern="1200" baseline="0" dirty="0" smtClean="0">
                <a:solidFill>
                  <a:schemeClr val="tx1"/>
                </a:solidFill>
                <a:effectLst/>
                <a:latin typeface="Arial" panose="020B0604020202020204" pitchFamily="34" charset="0"/>
                <a:ea typeface="+mn-ea"/>
                <a:cs typeface="Arial" panose="020B0604020202020204" pitchFamily="34" charset="0"/>
              </a:rPr>
              <a:t>: What does this vision mean to you? </a:t>
            </a:r>
          </a:p>
          <a:p>
            <a:endParaRPr lang="en-GB" sz="1100" kern="1200" baseline="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To bring things right up to date,</a:t>
            </a:r>
            <a:r>
              <a:rPr lang="en-GB" sz="1100" kern="1200" baseline="0" dirty="0" smtClean="0">
                <a:solidFill>
                  <a:schemeClr val="tx1"/>
                </a:solidFill>
                <a:effectLst/>
                <a:latin typeface="Arial" panose="020B0604020202020204" pitchFamily="34" charset="0"/>
                <a:ea typeface="+mn-ea"/>
                <a:cs typeface="Arial" panose="020B0604020202020204" pitchFamily="34" charset="0"/>
              </a:rPr>
              <a:t> this is the document which sets out the policing vision for the next ten years. The document also includes the policing mission.</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This Policing Vision 2025 sets out our plan for policing over the next ten years. It will shape decisions around transformation and how we use our resources to help to keep people safe and provide an effective, accessible and value for money service that can be trusted. This Vision comes from the service itself. It must inspire officers, staff and volunteers, as much as police and crime commissioners and chief constables and of course the public as a whole. </a:t>
            </a:r>
          </a:p>
          <a:p>
            <a:r>
              <a:rPr lang="en-GB" sz="1100" kern="1200" dirty="0" smtClean="0">
                <a:solidFill>
                  <a:schemeClr val="tx1"/>
                </a:solidFill>
                <a:effectLst/>
                <a:latin typeface="Arial" panose="020B0604020202020204" pitchFamily="34" charset="0"/>
                <a:ea typeface="+mn-ea"/>
                <a:cs typeface="Arial" panose="020B0604020202020204" pitchFamily="34" charset="0"/>
              </a:rPr>
              <a:t>The communities we serve are increasingly diverse and complex, necessitating a more sophisticated response to the challenges we face now and in the future. Whether it be child sexual exploitation, domestic abuse, cybercrime or new threats from serious and organised crime like human trafficking or terrorism, the leaders of the service - police and crime commissioners and chief constables – acknowledge that if we are to meet our communities’ needs, the service must continue to adapt to the modern policing environment. </a:t>
            </a:r>
          </a:p>
          <a:p>
            <a:r>
              <a:rPr lang="en-GB" sz="1100" kern="1200" dirty="0" smtClean="0">
                <a:solidFill>
                  <a:schemeClr val="tx1"/>
                </a:solidFill>
                <a:effectLst/>
                <a:latin typeface="Arial" panose="020B0604020202020204" pitchFamily="34" charset="0"/>
                <a:ea typeface="+mn-ea"/>
                <a:cs typeface="Arial" panose="020B0604020202020204" pitchFamily="34" charset="0"/>
              </a:rPr>
              <a:t>This Vision is about more than making savings or incremental reform; our ambition is to make transformative change across the whole of policing. The public, and improving policing for them, are at the heart of this Vision. </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7</a:t>
            </a:fld>
            <a:endParaRPr lang="en-GB"/>
          </a:p>
        </p:txBody>
      </p:sp>
    </p:spTree>
    <p:extLst>
      <p:ext uri="{BB962C8B-B14F-4D97-AF65-F5344CB8AC3E}">
        <p14:creationId xmlns:p14="http://schemas.microsoft.com/office/powerpoint/2010/main" val="35999541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smtClean="0">
                <a:latin typeface="Arial" panose="020B0604020202020204" pitchFamily="34" charset="0"/>
                <a:cs typeface="Arial" panose="020B0604020202020204" pitchFamily="34" charset="0"/>
              </a:rPr>
              <a:t>The role of a modern day police officer. </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Question:</a:t>
            </a:r>
            <a:r>
              <a:rPr lang="en-GB" sz="1100" b="1" baseline="0" dirty="0" smtClean="0">
                <a:latin typeface="Arial" panose="020B0604020202020204" pitchFamily="34" charset="0"/>
                <a:cs typeface="Arial" panose="020B0604020202020204" pitchFamily="34" charset="0"/>
              </a:rPr>
              <a:t> </a:t>
            </a:r>
            <a:r>
              <a:rPr lang="en-GB" sz="1100" b="1" dirty="0" smtClean="0">
                <a:latin typeface="Arial" panose="020B0604020202020204" pitchFamily="34" charset="0"/>
                <a:cs typeface="Arial" panose="020B0604020202020204" pitchFamily="34" charset="0"/>
              </a:rPr>
              <a:t>What do we do? Discuss</a:t>
            </a:r>
          </a:p>
          <a:p>
            <a:pPr>
              <a:lnSpc>
                <a:spcPct val="100000"/>
              </a:lnSpc>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Video clip 3.33mins long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https://www.youtube.com/watch?v=LIA_CdZSXnk</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8</a:t>
            </a:fld>
            <a:endParaRPr lang="en-GB"/>
          </a:p>
        </p:txBody>
      </p:sp>
    </p:spTree>
    <p:extLst>
      <p:ext uri="{BB962C8B-B14F-4D97-AF65-F5344CB8AC3E}">
        <p14:creationId xmlns:p14="http://schemas.microsoft.com/office/powerpoint/2010/main" val="9465499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This is the Policing rank structure.</a:t>
            </a:r>
          </a:p>
          <a:p>
            <a:endParaRPr lang="en-GB"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US" sz="1100" b="1" dirty="0" smtClean="0">
                <a:latin typeface="Arial" panose="020B0604020202020204" pitchFamily="34" charset="0"/>
                <a:cs typeface="Arial" panose="020B0604020202020204" pitchFamily="34" charset="0"/>
              </a:rPr>
              <a:t>Board blast </a:t>
            </a:r>
          </a:p>
          <a:p>
            <a:endParaRPr lang="en-US" sz="1100" dirty="0" smtClean="0">
              <a:latin typeface="Arial" panose="020B0604020202020204" pitchFamily="34" charset="0"/>
              <a:cs typeface="Arial" panose="020B0604020202020204" pitchFamily="34" charset="0"/>
            </a:endParaRPr>
          </a:p>
          <a:p>
            <a:pPr marL="228600" indent="-228600">
              <a:buFont typeface="+mj-lt"/>
              <a:buAutoNum type="arabicPeriod"/>
            </a:pPr>
            <a:r>
              <a:rPr lang="en-US" sz="1100" dirty="0" smtClean="0">
                <a:latin typeface="Arial" panose="020B0604020202020204" pitchFamily="34" charset="0"/>
                <a:cs typeface="Arial" panose="020B0604020202020204" pitchFamily="34" charset="0"/>
              </a:rPr>
              <a:t>Name some internal departments </a:t>
            </a:r>
            <a:r>
              <a:rPr lang="en-GB" sz="1100" baseline="0" dirty="0" smtClean="0">
                <a:latin typeface="Arial" panose="020B0604020202020204" pitchFamily="34" charset="0"/>
                <a:cs typeface="Arial" panose="020B0604020202020204" pitchFamily="34" charset="0"/>
              </a:rPr>
              <a:t>within the organisation </a:t>
            </a:r>
          </a:p>
          <a:p>
            <a:pPr marL="228600" indent="-228600">
              <a:buFont typeface="+mj-lt"/>
              <a:buAutoNum type="arabicPeriod"/>
            </a:pPr>
            <a:endParaRPr lang="en-US" sz="1100" dirty="0" smtClean="0">
              <a:latin typeface="Arial" panose="020B0604020202020204" pitchFamily="34" charset="0"/>
              <a:cs typeface="Arial" panose="020B0604020202020204" pitchFamily="34" charset="0"/>
            </a:endParaRPr>
          </a:p>
          <a:p>
            <a:pPr marL="228600" indent="-228600">
              <a:buFont typeface="+mj-lt"/>
              <a:buAutoNum type="arabicPeriod"/>
            </a:pPr>
            <a:r>
              <a:rPr lang="en-US" sz="1100" dirty="0" smtClean="0">
                <a:latin typeface="Arial" panose="020B0604020202020204" pitchFamily="34" charset="0"/>
                <a:cs typeface="Arial" panose="020B0604020202020204" pitchFamily="34" charset="0"/>
              </a:rPr>
              <a:t>Name some </a:t>
            </a:r>
            <a:r>
              <a:rPr lang="en-GB" sz="1100" baseline="0" dirty="0" smtClean="0">
                <a:latin typeface="Arial" panose="020B0604020202020204" pitchFamily="34" charset="0"/>
                <a:cs typeface="Arial" panose="020B0604020202020204" pitchFamily="34" charset="0"/>
              </a:rPr>
              <a:t>partner agencies who assist the police to deliver a service </a:t>
            </a:r>
          </a:p>
          <a:p>
            <a:pPr marL="228600" indent="-228600">
              <a:buFont typeface="+mj-lt"/>
              <a:buAutoNum type="arabicPeriod"/>
            </a:pPr>
            <a:endParaRPr lang="en-GB" sz="1100" baseline="0" dirty="0" smtClean="0">
              <a:latin typeface="Arial" panose="020B0604020202020204" pitchFamily="34" charset="0"/>
              <a:cs typeface="Arial" panose="020B0604020202020204" pitchFamily="34" charset="0"/>
            </a:endParaRPr>
          </a:p>
          <a:p>
            <a:pPr marL="228600" indent="-228600">
              <a:buFont typeface="+mj-lt"/>
              <a:buAutoNum type="arabicPeriod"/>
            </a:pPr>
            <a:r>
              <a:rPr lang="en-GB" sz="1100" baseline="0" dirty="0" smtClean="0">
                <a:latin typeface="Arial" panose="020B0604020202020204" pitchFamily="34" charset="0"/>
                <a:cs typeface="Arial" panose="020B0604020202020204" pitchFamily="34" charset="0"/>
              </a:rPr>
              <a:t>Who else play a role within the police family? Civilian Staff, Volunteers, Special Constables, PCSO’s</a:t>
            </a:r>
            <a:endParaRPr lang="en-GB" sz="1100" dirty="0" smtClean="0">
              <a:latin typeface="Arial" panose="020B0604020202020204" pitchFamily="34" charset="0"/>
              <a:cs typeface="Arial" panose="020B0604020202020204" pitchFamily="34" charset="0"/>
            </a:endParaRPr>
          </a:p>
          <a:p>
            <a:endParaRPr lang="en-US"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9</a:t>
            </a:fld>
            <a:endParaRPr lang="en-GB"/>
          </a:p>
        </p:txBody>
      </p:sp>
    </p:spTree>
    <p:extLst>
      <p:ext uri="{BB962C8B-B14F-4D97-AF65-F5344CB8AC3E}">
        <p14:creationId xmlns:p14="http://schemas.microsoft.com/office/powerpoint/2010/main" val="36992262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dirty="0" smtClean="0">
                <a:latin typeface="Arial" panose="020B0604020202020204" pitchFamily="34" charset="0"/>
                <a:cs typeface="Arial" panose="020B0604020202020204" pitchFamily="34" charset="0"/>
              </a:rPr>
              <a:t>In the 2010 British general election campaign, both the Conservative Party and Liberal Democrats’ manifestos outlined plans to replace or reform the existing police authorities, due to concerns about the perceived lack of accountability of police authorities to the communities they serve. They introduced legislation such as the </a:t>
            </a:r>
            <a:r>
              <a:rPr lang="en-GB" sz="1100" b="1" dirty="0" smtClean="0">
                <a:latin typeface="Arial" panose="020B0604020202020204" pitchFamily="34" charset="0"/>
                <a:cs typeface="Arial" panose="020B0604020202020204" pitchFamily="34" charset="0"/>
              </a:rPr>
              <a:t>Police Reform and Social Responsibility Act (2011) </a:t>
            </a:r>
            <a:r>
              <a:rPr lang="en-GB" sz="1100" dirty="0" smtClean="0">
                <a:latin typeface="Arial" panose="020B0604020202020204" pitchFamily="34" charset="0"/>
                <a:cs typeface="Arial" panose="020B0604020202020204" pitchFamily="34" charset="0"/>
              </a:rPr>
              <a:t>to make the police more accountable through locally elected representatives. </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Police and Crime Commissioners are </a:t>
            </a:r>
            <a:r>
              <a:rPr lang="en-GB" sz="1100" b="1" dirty="0" smtClean="0">
                <a:latin typeface="Arial" panose="020B0604020202020204" pitchFamily="34" charset="0"/>
                <a:cs typeface="Arial" panose="020B0604020202020204" pitchFamily="34" charset="0"/>
              </a:rPr>
              <a:t>locally elected officials </a:t>
            </a:r>
            <a:r>
              <a:rPr lang="en-GB" sz="1100" dirty="0" smtClean="0">
                <a:latin typeface="Arial" panose="020B0604020202020204" pitchFamily="34" charset="0"/>
                <a:cs typeface="Arial" panose="020B0604020202020204" pitchFamily="34" charset="0"/>
              </a:rPr>
              <a:t>who have the responsibility of making the police accountable to the public and holding chief constables and their forces to account. </a:t>
            </a:r>
          </a:p>
          <a:p>
            <a:pPr>
              <a:defRPr/>
            </a:pPr>
            <a:r>
              <a:rPr lang="en-GB" sz="1100" dirty="0" smtClean="0">
                <a:latin typeface="Arial" panose="020B0604020202020204" pitchFamily="34" charset="0"/>
                <a:cs typeface="Arial" panose="020B0604020202020204" pitchFamily="34" charset="0"/>
              </a:rPr>
              <a:t>PCCs are expected to work in partnership with a number of agencies at a local and national level</a:t>
            </a:r>
            <a:r>
              <a:rPr lang="en-GB" sz="1100" baseline="0" dirty="0" smtClean="0">
                <a:latin typeface="Arial" panose="020B0604020202020204" pitchFamily="34" charset="0"/>
                <a:cs typeface="Arial" panose="020B0604020202020204" pitchFamily="34" charset="0"/>
              </a:rPr>
              <a:t> and are accountable to the Home Secretary </a:t>
            </a:r>
            <a:endParaRPr lang="en-GB" sz="1100" dirty="0" smtClean="0">
              <a:latin typeface="Arial" panose="020B0604020202020204" pitchFamily="34" charset="0"/>
              <a:cs typeface="Arial" panose="020B0604020202020204" pitchFamily="34" charset="0"/>
            </a:endParaRP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The police can also be held accountable: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through other elected representatives e.g. local council officers and members of parliaments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during face-to-face encounters with members of the public when on patrol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via social media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online contact with local forces or at www.police.uk</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at neighbourhood meetings. </a:t>
            </a:r>
          </a:p>
          <a:p>
            <a:pPr marL="0" indent="0">
              <a:buFont typeface="Arial" panose="020B0604020202020204" pitchFamily="34" charset="0"/>
              <a:buNone/>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People require detailed information about what is being done to tackle crime and Anti-social behaviour in their area and how that compares with other areas. </a:t>
            </a:r>
          </a:p>
          <a:p>
            <a:pPr>
              <a:defRPr/>
            </a:pPr>
            <a:r>
              <a:rPr lang="en-GB" sz="1100" dirty="0" smtClean="0">
                <a:latin typeface="Arial" panose="020B0604020202020204" pitchFamily="34" charset="0"/>
                <a:cs typeface="Arial" panose="020B0604020202020204" pitchFamily="34" charset="0"/>
              </a:rPr>
              <a:t>In order for the local community to be able to hold the police to account, they need access to data that gives an accurate picture of crime at a local level as possible </a:t>
            </a:r>
          </a:p>
          <a:p>
            <a:pPr>
              <a:defRPr/>
            </a:pPr>
            <a:endParaRPr lang="en-GB" sz="1100" dirty="0" smtClean="0">
              <a:latin typeface="Arial" panose="020B0604020202020204" pitchFamily="34" charset="0"/>
              <a:cs typeface="Arial" panose="020B0604020202020204" pitchFamily="34" charset="0"/>
            </a:endParaRPr>
          </a:p>
          <a:p>
            <a:pPr>
              <a:defRPr/>
            </a:pPr>
            <a:r>
              <a:rPr lang="en-GB" sz="1100" b="1" dirty="0" smtClean="0">
                <a:latin typeface="Arial" panose="020B0604020202020204" pitchFamily="34" charset="0"/>
                <a:cs typeface="Arial" panose="020B0604020202020204" pitchFamily="34" charset="0"/>
              </a:rPr>
              <a:t>South</a:t>
            </a:r>
            <a:r>
              <a:rPr lang="en-GB" sz="1100" b="1" baseline="0" dirty="0" smtClean="0">
                <a:latin typeface="Arial" panose="020B0604020202020204" pitchFamily="34" charset="0"/>
                <a:cs typeface="Arial" panose="020B0604020202020204" pitchFamily="34" charset="0"/>
              </a:rPr>
              <a:t> Wales Police Crime Commissioner – Alun Michael</a:t>
            </a:r>
          </a:p>
          <a:p>
            <a:r>
              <a:rPr lang="en-GB" sz="1100" b="0" dirty="0" smtClean="0">
                <a:latin typeface="Arial" panose="020B0604020202020204" pitchFamily="34" charset="0"/>
                <a:cs typeface="Arial" panose="020B0604020202020204" pitchFamily="34" charset="0"/>
              </a:rPr>
              <a:t>His priorities for policing in South</a:t>
            </a:r>
            <a:r>
              <a:rPr lang="en-GB" sz="1100" b="0" baseline="0" dirty="0" smtClean="0">
                <a:latin typeface="Arial" panose="020B0604020202020204" pitchFamily="34" charset="0"/>
                <a:cs typeface="Arial" panose="020B0604020202020204" pitchFamily="34" charset="0"/>
              </a:rPr>
              <a:t> Wales</a:t>
            </a:r>
            <a:r>
              <a:rPr lang="en-GB" sz="1100" b="0" dirty="0" smtClean="0">
                <a:latin typeface="Arial" panose="020B0604020202020204" pitchFamily="34" charset="0"/>
                <a:cs typeface="Arial" panose="020B0604020202020204" pitchFamily="34" charset="0"/>
              </a:rPr>
              <a:t> include:</a:t>
            </a:r>
          </a:p>
          <a:p>
            <a:pPr marL="171450" indent="-171450">
              <a:buFont typeface="Arial" panose="020B0604020202020204" pitchFamily="34" charset="0"/>
              <a:buChar char="•"/>
            </a:pPr>
            <a:r>
              <a:rPr lang="en-GB" sz="1100" dirty="0" smtClean="0">
                <a:effectLst/>
                <a:latin typeface="Arial" panose="020B0604020202020204" pitchFamily="34" charset="0"/>
                <a:cs typeface="Arial" panose="020B0604020202020204" pitchFamily="34" charset="0"/>
              </a:rPr>
              <a:t>We will reduce and prevent crime and anti-social behaviour to keep people safe and confident in their homes and communities</a:t>
            </a:r>
          </a:p>
          <a:p>
            <a:pPr marL="171450" indent="-171450">
              <a:buFont typeface="Arial" panose="020B0604020202020204" pitchFamily="34" charset="0"/>
              <a:buChar char="•"/>
            </a:pPr>
            <a:r>
              <a:rPr lang="en-GB" sz="1100" dirty="0" smtClean="0">
                <a:effectLst/>
                <a:latin typeface="Arial" panose="020B0604020202020204" pitchFamily="34" charset="0"/>
                <a:cs typeface="Arial" panose="020B0604020202020204" pitchFamily="34" charset="0"/>
              </a:rPr>
              <a:t>We will improve the way in which we connect with, involve and inform our communities</a:t>
            </a:r>
          </a:p>
          <a:p>
            <a:pPr marL="171450" indent="-171450">
              <a:buFont typeface="Arial" panose="020B0604020202020204" pitchFamily="34" charset="0"/>
              <a:buChar char="•"/>
            </a:pPr>
            <a:r>
              <a:rPr lang="en-GB" sz="1100" dirty="0" smtClean="0">
                <a:effectLst/>
                <a:latin typeface="Arial" panose="020B0604020202020204" pitchFamily="34" charset="0"/>
                <a:cs typeface="Arial" panose="020B0604020202020204" pitchFamily="34" charset="0"/>
              </a:rPr>
              <a:t>We will work to protect the most vulnerable in our communities</a:t>
            </a:r>
          </a:p>
          <a:p>
            <a:pPr marL="171450" indent="-171450">
              <a:buFont typeface="Arial" panose="020B0604020202020204" pitchFamily="34" charset="0"/>
              <a:buChar char="•"/>
            </a:pPr>
            <a:r>
              <a:rPr lang="en-GB" sz="1100" dirty="0" smtClean="0">
                <a:effectLst/>
                <a:latin typeface="Arial" panose="020B0604020202020204" pitchFamily="34" charset="0"/>
                <a:cs typeface="Arial" panose="020B0604020202020204" pitchFamily="34" charset="0"/>
              </a:rPr>
              <a:t>We will make sure that the local Criminal Justice System works effectively and efficiently, meeting the needs of victims and challenging offenders</a:t>
            </a:r>
          </a:p>
          <a:p>
            <a:pPr marL="171450" indent="-171450">
              <a:buFont typeface="Arial" panose="020B0604020202020204" pitchFamily="34" charset="0"/>
              <a:buChar char="•"/>
            </a:pPr>
            <a:r>
              <a:rPr lang="en-GB" sz="1100" dirty="0" smtClean="0">
                <a:effectLst/>
                <a:latin typeface="Arial" panose="020B0604020202020204" pitchFamily="34" charset="0"/>
                <a:cs typeface="Arial" panose="020B0604020202020204" pitchFamily="34" charset="0"/>
              </a:rPr>
              <a:t>We will make our contribution to the Strategic Policing Requirement and successfully police major events</a:t>
            </a:r>
          </a:p>
          <a:p>
            <a:pPr marL="171450" indent="-171450">
              <a:buFont typeface="Arial" panose="020B0604020202020204" pitchFamily="34" charset="0"/>
              <a:buChar char="•"/>
            </a:pPr>
            <a:r>
              <a:rPr lang="en-GB" sz="1100" dirty="0" smtClean="0">
                <a:effectLst/>
                <a:latin typeface="Arial" panose="020B0604020202020204" pitchFamily="34" charset="0"/>
                <a:cs typeface="Arial" panose="020B0604020202020204" pitchFamily="34" charset="0"/>
              </a:rPr>
              <a:t>We will spend your money wisely to protect policing in your community</a:t>
            </a:r>
          </a:p>
          <a:p>
            <a:pPr>
              <a:defRPr/>
            </a:pPr>
            <a:endParaRPr lang="en-GB" sz="1100" baseline="0" dirty="0" smtClean="0">
              <a:latin typeface="Arial" panose="020B0604020202020204" pitchFamily="34" charset="0"/>
              <a:cs typeface="Arial" panose="020B0604020202020204" pitchFamily="34" charset="0"/>
            </a:endParaRPr>
          </a:p>
          <a:p>
            <a:pPr>
              <a:defRPr/>
            </a:pPr>
            <a:endParaRPr lang="en-GB" sz="1100" baseline="0" dirty="0" smtClean="0">
              <a:latin typeface="Arial" panose="020B0604020202020204" pitchFamily="34" charset="0"/>
              <a:cs typeface="Arial" panose="020B0604020202020204" pitchFamily="34" charset="0"/>
            </a:endParaRPr>
          </a:p>
          <a:p>
            <a:pPr>
              <a:defRPr/>
            </a:pPr>
            <a:r>
              <a:rPr lang="en-GB" sz="1100" b="1" baseline="0" dirty="0" smtClean="0">
                <a:latin typeface="Arial" panose="020B0604020202020204" pitchFamily="34" charset="0"/>
                <a:cs typeface="Arial" panose="020B0604020202020204" pitchFamily="34" charset="0"/>
              </a:rPr>
              <a:t>Gwent Police Crime Commissioner – Jeff Cuthbert</a:t>
            </a:r>
          </a:p>
          <a:p>
            <a:pPr marL="0" indent="0">
              <a:buFont typeface="Arial" panose="020B0604020202020204" pitchFamily="34" charset="0"/>
              <a:buNone/>
            </a:pPr>
            <a:r>
              <a:rPr lang="en-GB" sz="1100" b="0" dirty="0" smtClean="0">
                <a:latin typeface="Arial" panose="020B0604020202020204" pitchFamily="34" charset="0"/>
                <a:cs typeface="Arial" panose="020B0604020202020204" pitchFamily="34" charset="0"/>
              </a:rPr>
              <a:t>His priorities for policing in Gwent include:</a:t>
            </a:r>
            <a:endParaRPr lang="en-GB" sz="1100" b="1"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Providing more accessible policing on our streets and in our communities;</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Ensuring that crimes such as domestic abuse, hate crime, child exploitation, and modern slavery continue to have the attention that they deserve;</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Further developing and maintaining good community cohesion; </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Working with the voluntary sector to facilitate their involvement in wider partnership working; </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Working with the Chief Constable so that the principles of social justice become the cornerstone of police practice; </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Working with the Welsh Government and the devolved public services on practical issues of support such as the provision of the additional Police Community Support Officers (PCSOs) for Gwent.  </a:t>
            </a:r>
          </a:p>
          <a:p>
            <a:pPr>
              <a:defRPr/>
            </a:pPr>
            <a:endParaRPr lang="en-GB" dirty="0" smtClean="0"/>
          </a:p>
          <a:p>
            <a:endParaRPr lang="en-GB" dirty="0" smtClean="0"/>
          </a:p>
        </p:txBody>
      </p:sp>
      <p:sp>
        <p:nvSpPr>
          <p:cNvPr id="4" name="Slide Number Placeholder 3"/>
          <p:cNvSpPr>
            <a:spLocks noGrp="1"/>
          </p:cNvSpPr>
          <p:nvPr>
            <p:ph type="sldNum" sz="quarter" idx="10"/>
          </p:nvPr>
        </p:nvSpPr>
        <p:spPr/>
        <p:txBody>
          <a:bodyPr/>
          <a:lstStyle/>
          <a:p>
            <a:fld id="{83586E13-6291-42B8-9FB2-3D4366C12C8C}" type="slidenum">
              <a:rPr lang="en-GB" smtClean="0"/>
              <a:t>10</a:t>
            </a:fld>
            <a:endParaRPr lang="en-GB"/>
          </a:p>
        </p:txBody>
      </p:sp>
    </p:spTree>
    <p:extLst>
      <p:ext uri="{BB962C8B-B14F-4D97-AF65-F5344CB8AC3E}">
        <p14:creationId xmlns:p14="http://schemas.microsoft.com/office/powerpoint/2010/main" val="6982550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The following slides  look at regulations on policing, accountability and how we deliver a professional service.</a:t>
            </a:r>
          </a:p>
          <a:p>
            <a:r>
              <a:rPr lang="en-GB" sz="1100" dirty="0" smtClean="0">
                <a:latin typeface="Arial" panose="020B0604020202020204" pitchFamily="34" charset="0"/>
                <a:cs typeface="Arial" panose="020B0604020202020204" pitchFamily="34" charset="0"/>
              </a:rPr>
              <a:t>Trainer to discuss Police Regulations which</a:t>
            </a:r>
            <a:r>
              <a:rPr lang="en-GB" sz="1100" baseline="0" dirty="0" smtClean="0">
                <a:latin typeface="Arial" panose="020B0604020202020204" pitchFamily="34" charset="0"/>
                <a:cs typeface="Arial" panose="020B0604020202020204" pitchFamily="34" charset="0"/>
              </a:rPr>
              <a:t> covers areas such as pay and duty time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Section A Complaints and Misconduct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Section B Standards of Professional Behaviour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Section C Unsatisfactory Performance &amp;</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Attendance Procedures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Section D Restrictions on the Private Life of a Police Officer</a:t>
            </a:r>
            <a:endParaRPr lang="en-GB" sz="1100" baseline="0" dirty="0" smtClean="0">
              <a:latin typeface="Arial" panose="020B0604020202020204" pitchFamily="34" charset="0"/>
              <a:cs typeface="Arial" panose="020B0604020202020204" pitchFamily="34" charset="0"/>
            </a:endParaRPr>
          </a:p>
          <a:p>
            <a:endParaRPr lang="en-GB" sz="1100" baseline="0" dirty="0" smtClean="0">
              <a:latin typeface="Arial" panose="020B0604020202020204" pitchFamily="34" charset="0"/>
              <a:cs typeface="Arial" panose="020B0604020202020204" pitchFamily="34" charset="0"/>
            </a:endParaRP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Codes of ethics </a:t>
            </a:r>
          </a:p>
          <a:p>
            <a:endParaRPr lang="en-GB" sz="1100" b="0" i="0" u="none" strike="noStrike" baseline="0" dirty="0" smtClean="0">
              <a:latin typeface="Arial" panose="020B0604020202020204" pitchFamily="34" charset="0"/>
              <a:cs typeface="Arial" panose="020B0604020202020204" pitchFamily="34" charset="0"/>
            </a:endParaRPr>
          </a:p>
          <a:p>
            <a:r>
              <a:rPr lang="en-GB" sz="1100" b="0" i="0" u="none" strike="noStrike" baseline="0" dirty="0" smtClean="0">
                <a:latin typeface="Arial" panose="020B0604020202020204" pitchFamily="34" charset="0"/>
                <a:cs typeface="Arial" panose="020B0604020202020204" pitchFamily="34" charset="0"/>
              </a:rPr>
              <a:t>9 Police Principles and 10 standards of Behaviour.</a:t>
            </a:r>
          </a:p>
          <a:p>
            <a:endParaRPr lang="en-GB" sz="1100" b="0" i="0" u="none" strike="noStrike" baseline="0" dirty="0" smtClean="0">
              <a:latin typeface="Arial" panose="020B0604020202020204" pitchFamily="34" charset="0"/>
              <a:cs typeface="Arial" panose="020B0604020202020204" pitchFamily="34" charset="0"/>
            </a:endParaRPr>
          </a:p>
          <a:p>
            <a:r>
              <a:rPr lang="en-GB" sz="1100" b="0" i="0" u="none" strike="noStrike" baseline="0" dirty="0" smtClean="0">
                <a:latin typeface="Arial" panose="020B0604020202020204" pitchFamily="34" charset="0"/>
                <a:cs typeface="Arial" panose="020B0604020202020204" pitchFamily="34" charset="0"/>
              </a:rPr>
              <a:t>The nine policing principles originate from the ‘Principles of Public Life’ published by the Committee on Standards in Public Life in 1995, as these continue to reflect public expectations.</a:t>
            </a:r>
          </a:p>
          <a:p>
            <a:r>
              <a:rPr lang="en-GB" sz="1100" b="0" i="0" u="none" strike="noStrike" baseline="0" dirty="0" smtClean="0">
                <a:latin typeface="Arial" panose="020B0604020202020204" pitchFamily="34" charset="0"/>
                <a:cs typeface="Arial" panose="020B0604020202020204" pitchFamily="34" charset="0"/>
              </a:rPr>
              <a:t>The ten standards of professional behaviour originate from the Police (Conduct) Regulations 2012 and from the Police Staff Council Joint Circular 54. In the Code the wording of the standards has been adapted so that it applies to everyone. Where something applies solely to police officers, this is made clear.</a:t>
            </a:r>
          </a:p>
          <a:p>
            <a:endParaRPr lang="en-GB" sz="1100" dirty="0" smtClean="0">
              <a:latin typeface="Arial" panose="020B0604020202020204" pitchFamily="34" charset="0"/>
              <a:cs typeface="Arial" panose="020B0604020202020204" pitchFamily="34" charset="0"/>
            </a:endParaRPr>
          </a:p>
          <a:p>
            <a:r>
              <a:rPr lang="en-GB" sz="1100" b="1" i="0" u="none" strike="noStrike" baseline="0" dirty="0" smtClean="0">
                <a:latin typeface="Arial" panose="020B0604020202020204" pitchFamily="34" charset="0"/>
                <a:cs typeface="Arial" panose="020B0604020202020204" pitchFamily="34" charset="0"/>
              </a:rPr>
              <a:t>Policing Principles</a:t>
            </a:r>
            <a:endParaRPr lang="en-GB" sz="1100" b="0" i="0" u="none" strike="noStrike" baseline="0" dirty="0" smtClean="0">
              <a:latin typeface="Arial" panose="020B0604020202020204" pitchFamily="34" charset="0"/>
              <a:cs typeface="Arial" panose="020B0604020202020204" pitchFamily="34" charset="0"/>
            </a:endParaRPr>
          </a:p>
          <a:p>
            <a:r>
              <a:rPr lang="en-GB" sz="1100" b="0" i="0" u="none" strike="noStrike" baseline="0" dirty="0" smtClean="0">
                <a:latin typeface="Arial" panose="020B0604020202020204" pitchFamily="34" charset="0"/>
                <a:cs typeface="Arial" panose="020B0604020202020204" pitchFamily="34" charset="0"/>
              </a:rPr>
              <a:t>The public expect the police to do the right thing in the right way; basing decisions and actions on a set of policing principles will help to achieve this.</a:t>
            </a:r>
          </a:p>
          <a:p>
            <a:r>
              <a:rPr lang="en-GB" sz="1100" b="1" i="0" u="none" strike="noStrike" baseline="0" dirty="0" smtClean="0">
                <a:latin typeface="Arial" panose="020B0604020202020204" pitchFamily="34" charset="0"/>
                <a:cs typeface="Arial" panose="020B0604020202020204" pitchFamily="34" charset="0"/>
              </a:rPr>
              <a:t>1. Accountability: </a:t>
            </a:r>
            <a:r>
              <a:rPr lang="en-GB" sz="1100" b="0" i="0" u="none" strike="noStrike" baseline="0" dirty="0" smtClean="0">
                <a:latin typeface="Arial" panose="020B0604020202020204" pitchFamily="34" charset="0"/>
                <a:cs typeface="Arial" panose="020B0604020202020204" pitchFamily="34" charset="0"/>
              </a:rPr>
              <a:t>you are answerable for your decisions, actions and omissions.</a:t>
            </a:r>
          </a:p>
          <a:p>
            <a:r>
              <a:rPr lang="en-GB" sz="1100" b="1" i="0" u="none" strike="noStrike" baseline="0" dirty="0" smtClean="0">
                <a:latin typeface="Arial" panose="020B0604020202020204" pitchFamily="34" charset="0"/>
                <a:cs typeface="Arial" panose="020B0604020202020204" pitchFamily="34" charset="0"/>
              </a:rPr>
              <a:t>2. Fairness: </a:t>
            </a:r>
            <a:r>
              <a:rPr lang="en-GB" sz="1100" b="0" i="0" u="none" strike="noStrike" baseline="0" dirty="0" smtClean="0">
                <a:latin typeface="Arial" panose="020B0604020202020204" pitchFamily="34" charset="0"/>
                <a:cs typeface="Arial" panose="020B0604020202020204" pitchFamily="34" charset="0"/>
              </a:rPr>
              <a:t>you treat people fairly.</a:t>
            </a:r>
          </a:p>
          <a:p>
            <a:r>
              <a:rPr lang="en-GB" sz="1100" b="1" i="0" u="none" strike="noStrike" baseline="0" dirty="0" smtClean="0">
                <a:latin typeface="Arial" panose="020B0604020202020204" pitchFamily="34" charset="0"/>
                <a:cs typeface="Arial" panose="020B0604020202020204" pitchFamily="34" charset="0"/>
              </a:rPr>
              <a:t>3. Honesty: </a:t>
            </a:r>
            <a:r>
              <a:rPr lang="en-GB" sz="1100" b="0" i="0" u="none" strike="noStrike" baseline="0" dirty="0" smtClean="0">
                <a:latin typeface="Arial" panose="020B0604020202020204" pitchFamily="34" charset="0"/>
                <a:cs typeface="Arial" panose="020B0604020202020204" pitchFamily="34" charset="0"/>
              </a:rPr>
              <a:t>you are truthful and trustworthy.</a:t>
            </a:r>
          </a:p>
          <a:p>
            <a:r>
              <a:rPr lang="en-GB" sz="1100" b="1" i="0" u="none" strike="noStrike" baseline="0" dirty="0" smtClean="0">
                <a:latin typeface="Arial" panose="020B0604020202020204" pitchFamily="34" charset="0"/>
                <a:cs typeface="Arial" panose="020B0604020202020204" pitchFamily="34" charset="0"/>
              </a:rPr>
              <a:t>4. Integrity: </a:t>
            </a:r>
            <a:r>
              <a:rPr lang="en-GB" sz="1100" b="0" i="0" u="none" strike="noStrike" baseline="0" dirty="0" smtClean="0">
                <a:latin typeface="Arial" panose="020B0604020202020204" pitchFamily="34" charset="0"/>
                <a:cs typeface="Arial" panose="020B0604020202020204" pitchFamily="34" charset="0"/>
              </a:rPr>
              <a:t>you always do the right thing.</a:t>
            </a:r>
          </a:p>
          <a:p>
            <a:r>
              <a:rPr lang="en-GB" sz="1100" b="1" i="0" u="none" strike="noStrike" baseline="0" dirty="0" smtClean="0">
                <a:latin typeface="Arial" panose="020B0604020202020204" pitchFamily="34" charset="0"/>
                <a:cs typeface="Arial" panose="020B0604020202020204" pitchFamily="34" charset="0"/>
              </a:rPr>
              <a:t>5. Leadership: </a:t>
            </a:r>
            <a:r>
              <a:rPr lang="en-GB" sz="1100" b="0" i="0" u="none" strike="noStrike" baseline="0" dirty="0" smtClean="0">
                <a:latin typeface="Arial" panose="020B0604020202020204" pitchFamily="34" charset="0"/>
                <a:cs typeface="Arial" panose="020B0604020202020204" pitchFamily="34" charset="0"/>
              </a:rPr>
              <a:t>you lead by good example.</a:t>
            </a:r>
          </a:p>
          <a:p>
            <a:r>
              <a:rPr lang="en-GB" sz="1100" b="1" i="0" u="none" strike="noStrike" baseline="0" dirty="0" smtClean="0">
                <a:latin typeface="Arial" panose="020B0604020202020204" pitchFamily="34" charset="0"/>
                <a:cs typeface="Arial" panose="020B0604020202020204" pitchFamily="34" charset="0"/>
              </a:rPr>
              <a:t>6. Objectivity: </a:t>
            </a:r>
            <a:r>
              <a:rPr lang="en-GB" sz="1100" b="0" i="0" u="none" strike="noStrike" baseline="0" dirty="0" smtClean="0">
                <a:latin typeface="Arial" panose="020B0604020202020204" pitchFamily="34" charset="0"/>
                <a:cs typeface="Arial" panose="020B0604020202020204" pitchFamily="34" charset="0"/>
              </a:rPr>
              <a:t>you make choices on evidence and your best professional judgement.</a:t>
            </a:r>
          </a:p>
          <a:p>
            <a:r>
              <a:rPr lang="en-GB" sz="1100" b="1" i="0" u="none" strike="noStrike" baseline="0" dirty="0" smtClean="0">
                <a:latin typeface="Arial" panose="020B0604020202020204" pitchFamily="34" charset="0"/>
                <a:cs typeface="Arial" panose="020B0604020202020204" pitchFamily="34" charset="0"/>
              </a:rPr>
              <a:t>7. Openness: </a:t>
            </a:r>
            <a:r>
              <a:rPr lang="en-GB" sz="1100" b="0" i="0" u="none" strike="noStrike" baseline="0" dirty="0" smtClean="0">
                <a:latin typeface="Arial" panose="020B0604020202020204" pitchFamily="34" charset="0"/>
                <a:cs typeface="Arial" panose="020B0604020202020204" pitchFamily="34" charset="0"/>
              </a:rPr>
              <a:t>you are open and transparent in your actions and decisions.</a:t>
            </a:r>
          </a:p>
          <a:p>
            <a:r>
              <a:rPr lang="en-GB" sz="1100" b="1" i="0" u="none" strike="noStrike" baseline="0" dirty="0" smtClean="0">
                <a:latin typeface="Arial" panose="020B0604020202020204" pitchFamily="34" charset="0"/>
                <a:cs typeface="Arial" panose="020B0604020202020204" pitchFamily="34" charset="0"/>
              </a:rPr>
              <a:t>8. Respect: </a:t>
            </a:r>
            <a:r>
              <a:rPr lang="en-GB" sz="1100" b="0" i="0" u="none" strike="noStrike" baseline="0" dirty="0" smtClean="0">
                <a:latin typeface="Arial" panose="020B0604020202020204" pitchFamily="34" charset="0"/>
                <a:cs typeface="Arial" panose="020B0604020202020204" pitchFamily="34" charset="0"/>
              </a:rPr>
              <a:t>you treat everyone with respect.</a:t>
            </a:r>
          </a:p>
          <a:p>
            <a:r>
              <a:rPr lang="en-GB" sz="1100" b="1" i="0" u="none" strike="noStrike" baseline="0" dirty="0" smtClean="0">
                <a:latin typeface="Arial" panose="020B0604020202020204" pitchFamily="34" charset="0"/>
                <a:cs typeface="Arial" panose="020B0604020202020204" pitchFamily="34" charset="0"/>
              </a:rPr>
              <a:t>9. Selflessness: </a:t>
            </a:r>
            <a:r>
              <a:rPr lang="en-GB" sz="1100" b="0" i="0" u="none" strike="noStrike" baseline="0" dirty="0" smtClean="0">
                <a:latin typeface="Arial" panose="020B0604020202020204" pitchFamily="34" charset="0"/>
                <a:cs typeface="Arial" panose="020B0604020202020204" pitchFamily="34" charset="0"/>
              </a:rPr>
              <a:t>you act in the public interest.</a:t>
            </a:r>
          </a:p>
          <a:p>
            <a:r>
              <a:rPr lang="en-GB" sz="1100" b="1" i="0" u="none" strike="noStrike" baseline="0" dirty="0" smtClean="0">
                <a:latin typeface="Arial" panose="020B0604020202020204" pitchFamily="34" charset="0"/>
                <a:cs typeface="Arial" panose="020B0604020202020204" pitchFamily="34" charset="0"/>
              </a:rPr>
              <a:t>Standards of professional behaviour: These standards reflect the expectations that the public and the force have of the behaviour of those working in policing.</a:t>
            </a:r>
          </a:p>
          <a:p>
            <a:endParaRPr lang="en-GB" sz="1100" b="1" i="0" u="none" strike="noStrike" baseline="0" dirty="0" smtClean="0">
              <a:latin typeface="Arial" panose="020B0604020202020204" pitchFamily="34" charset="0"/>
              <a:cs typeface="Arial" panose="020B0604020202020204" pitchFamily="34" charset="0"/>
            </a:endParaRPr>
          </a:p>
          <a:p>
            <a:endParaRPr lang="en-GB" sz="1100" b="1" i="0" u="none" strike="noStrike" baseline="0" dirty="0" smtClean="0">
              <a:latin typeface="Arial" panose="020B0604020202020204" pitchFamily="34" charset="0"/>
              <a:cs typeface="Arial" panose="020B0604020202020204" pitchFamily="34" charset="0"/>
            </a:endParaRPr>
          </a:p>
          <a:p>
            <a:r>
              <a:rPr lang="en-GB" sz="1100" b="1" i="0" u="none" strike="noStrike" baseline="0" dirty="0" smtClean="0">
                <a:latin typeface="Arial" panose="020B0604020202020204" pitchFamily="34" charset="0"/>
                <a:cs typeface="Arial" panose="020B0604020202020204" pitchFamily="34" charset="0"/>
              </a:rPr>
              <a:t>Standards of professional behaviour: These standards reflect the expectations that the public and the force have of the behaviour of those working in policing.</a:t>
            </a:r>
            <a:endParaRPr lang="en-GB" sz="1100" b="0" i="0" u="none" strike="noStrike" baseline="0" dirty="0" smtClean="0">
              <a:latin typeface="Arial" panose="020B0604020202020204" pitchFamily="34" charset="0"/>
              <a:cs typeface="Arial" panose="020B0604020202020204" pitchFamily="34" charset="0"/>
            </a:endParaRPr>
          </a:p>
          <a:p>
            <a:r>
              <a:rPr lang="en-GB" sz="1100" b="1" i="0" u="none" strike="noStrike" baseline="0" dirty="0" smtClean="0">
                <a:latin typeface="Arial" panose="020B0604020202020204" pitchFamily="34" charset="0"/>
                <a:cs typeface="Arial" panose="020B0604020202020204" pitchFamily="34" charset="0"/>
              </a:rPr>
              <a:t>1. Honesty and integrity: </a:t>
            </a:r>
            <a:r>
              <a:rPr lang="en-GB" sz="1100" b="0" i="0" u="none" strike="noStrike" baseline="0" dirty="0" smtClean="0">
                <a:latin typeface="Arial" panose="020B0604020202020204" pitchFamily="34" charset="0"/>
                <a:cs typeface="Arial" panose="020B0604020202020204" pitchFamily="34" charset="0"/>
              </a:rPr>
              <a:t>I will be honest and act with integrity at all times, and will not compromise or abuse my position.</a:t>
            </a:r>
          </a:p>
          <a:p>
            <a:r>
              <a:rPr lang="en-GB" sz="1100" b="1" i="0" u="none" strike="noStrike" baseline="0" dirty="0" smtClean="0">
                <a:latin typeface="Arial" panose="020B0604020202020204" pitchFamily="34" charset="0"/>
                <a:cs typeface="Arial" panose="020B0604020202020204" pitchFamily="34" charset="0"/>
              </a:rPr>
              <a:t>2. Authority, respect and courtesy: </a:t>
            </a:r>
            <a:r>
              <a:rPr lang="en-GB" sz="1100" b="0" i="0" u="none" strike="noStrike" baseline="0" dirty="0" smtClean="0">
                <a:latin typeface="Arial" panose="020B0604020202020204" pitchFamily="34" charset="0"/>
                <a:cs typeface="Arial" panose="020B0604020202020204" pitchFamily="34" charset="0"/>
              </a:rPr>
              <a:t>I will act with self-control and tolerance, treating members of the public and colleagues with respect and courtesy. I will use my powers and authority lawfully and proportionately, and will respect the rights of all individuals.</a:t>
            </a:r>
          </a:p>
          <a:p>
            <a:r>
              <a:rPr lang="en-GB" sz="1100" b="1" i="0" u="none" strike="noStrike" baseline="0" dirty="0" smtClean="0">
                <a:latin typeface="Arial" panose="020B0604020202020204" pitchFamily="34" charset="0"/>
                <a:cs typeface="Arial" panose="020B0604020202020204" pitchFamily="34" charset="0"/>
              </a:rPr>
              <a:t>3. Equality and diversity: </a:t>
            </a:r>
            <a:r>
              <a:rPr lang="en-GB" sz="1100" b="0" i="0" u="none" strike="noStrike" baseline="0" dirty="0" smtClean="0">
                <a:latin typeface="Arial" panose="020B0604020202020204" pitchFamily="34" charset="0"/>
                <a:cs typeface="Arial" panose="020B0604020202020204" pitchFamily="34" charset="0"/>
              </a:rPr>
              <a:t>I will act with fairness and impartiality. I will not discriminate unlawfully or unfairly</a:t>
            </a:r>
          </a:p>
          <a:p>
            <a:r>
              <a:rPr lang="en-GB" sz="1100" b="1" i="0" u="none" strike="noStrike" baseline="0" dirty="0" smtClean="0">
                <a:latin typeface="Arial" panose="020B0604020202020204" pitchFamily="34" charset="0"/>
                <a:cs typeface="Arial" panose="020B0604020202020204" pitchFamily="34" charset="0"/>
              </a:rPr>
              <a:t>4. Use of force: </a:t>
            </a:r>
            <a:r>
              <a:rPr lang="en-GB" sz="1100" b="0" i="0" u="none" strike="noStrike" baseline="0" dirty="0" smtClean="0">
                <a:latin typeface="Arial" panose="020B0604020202020204" pitchFamily="34" charset="0"/>
                <a:cs typeface="Arial" panose="020B0604020202020204" pitchFamily="34" charset="0"/>
              </a:rPr>
              <a:t>I will only use force as part of my role and responsibilities, and only to the extent that it is necessary, proportionate and reasonable in all the circumstances</a:t>
            </a:r>
          </a:p>
          <a:p>
            <a:r>
              <a:rPr lang="en-GB" sz="1100" b="1" i="0" u="none" strike="noStrike" baseline="0" dirty="0" smtClean="0">
                <a:latin typeface="Arial" panose="020B0604020202020204" pitchFamily="34" charset="0"/>
                <a:cs typeface="Arial" panose="020B0604020202020204" pitchFamily="34" charset="0"/>
              </a:rPr>
              <a:t>5. Orders and instructions: </a:t>
            </a:r>
            <a:r>
              <a:rPr lang="en-GB" sz="1100" b="0" i="0" u="none" strike="noStrike" baseline="0" dirty="0" smtClean="0">
                <a:latin typeface="Arial" panose="020B0604020202020204" pitchFamily="34" charset="0"/>
                <a:cs typeface="Arial" panose="020B0604020202020204" pitchFamily="34" charset="0"/>
              </a:rPr>
              <a:t>I will, as a police officer, give and carry out lawful orders only, and will abide by police regulations. As a police staff member I will give reasonable instructions only, and will follow all reasonable instructions.</a:t>
            </a:r>
          </a:p>
          <a:p>
            <a:r>
              <a:rPr lang="en-GB" sz="1100" b="1" i="0" u="none" strike="noStrike" baseline="0" dirty="0" smtClean="0">
                <a:latin typeface="Arial" panose="020B0604020202020204" pitchFamily="34" charset="0"/>
                <a:cs typeface="Arial" panose="020B0604020202020204" pitchFamily="34" charset="0"/>
              </a:rPr>
              <a:t>6. Duties and responsibilities: </a:t>
            </a:r>
            <a:r>
              <a:rPr lang="en-GB" sz="1100" b="0" i="0" u="none" strike="noStrike" baseline="0" dirty="0" smtClean="0">
                <a:latin typeface="Arial" panose="020B0604020202020204" pitchFamily="34" charset="0"/>
                <a:cs typeface="Arial" panose="020B0604020202020204" pitchFamily="34" charset="0"/>
              </a:rPr>
              <a:t>I will be diligent in the exercise of my duties and responsibilities.</a:t>
            </a:r>
          </a:p>
          <a:p>
            <a:r>
              <a:rPr lang="en-GB" sz="1100" b="1" i="0" u="none" strike="noStrike" baseline="0" dirty="0" smtClean="0">
                <a:latin typeface="Arial" panose="020B0604020202020204" pitchFamily="34" charset="0"/>
                <a:cs typeface="Arial" panose="020B0604020202020204" pitchFamily="34" charset="0"/>
              </a:rPr>
              <a:t>7. Confidentiality: </a:t>
            </a:r>
            <a:r>
              <a:rPr lang="en-GB" sz="1100" b="0" i="0" u="none" strike="noStrike" baseline="0" dirty="0" smtClean="0">
                <a:latin typeface="Arial" panose="020B0604020202020204" pitchFamily="34" charset="0"/>
                <a:cs typeface="Arial" panose="020B0604020202020204" pitchFamily="34" charset="0"/>
              </a:rPr>
              <a:t>I will treat information with respect, and access or disclose it only in the proper course of my duties.</a:t>
            </a:r>
          </a:p>
          <a:p>
            <a:r>
              <a:rPr lang="en-GB" sz="1100" b="1" i="0" u="none" strike="noStrike" baseline="0" dirty="0" smtClean="0">
                <a:latin typeface="Arial" panose="020B0604020202020204" pitchFamily="34" charset="0"/>
                <a:cs typeface="Arial" panose="020B0604020202020204" pitchFamily="34" charset="0"/>
              </a:rPr>
              <a:t>8. Fitness for work: </a:t>
            </a:r>
            <a:r>
              <a:rPr lang="en-GB" sz="1100" b="0" i="0" u="none" strike="noStrike" baseline="0" dirty="0" smtClean="0">
                <a:latin typeface="Arial" panose="020B0604020202020204" pitchFamily="34" charset="0"/>
                <a:cs typeface="Arial" panose="020B0604020202020204" pitchFamily="34" charset="0"/>
              </a:rPr>
              <a:t>I will ensure, when on duty or at work, that I am fit to carry out my responsibilities.</a:t>
            </a:r>
          </a:p>
          <a:p>
            <a:r>
              <a:rPr lang="en-GB" sz="1100" b="1" i="0" u="none" strike="noStrike" baseline="0" dirty="0" smtClean="0">
                <a:latin typeface="Arial" panose="020B0604020202020204" pitchFamily="34" charset="0"/>
                <a:cs typeface="Arial" panose="020B0604020202020204" pitchFamily="34" charset="0"/>
              </a:rPr>
              <a:t>9. Conduct: </a:t>
            </a:r>
            <a:r>
              <a:rPr lang="en-GB" sz="1100" b="0" i="0" u="none" strike="noStrike" baseline="0" dirty="0" smtClean="0">
                <a:latin typeface="Arial" panose="020B0604020202020204" pitchFamily="34" charset="0"/>
                <a:cs typeface="Arial" panose="020B0604020202020204" pitchFamily="34" charset="0"/>
              </a:rPr>
              <a:t>I will behave in a manner, whether on or off duty, which does not bring discredit on the police service or undermine public confidence in policing.</a:t>
            </a:r>
          </a:p>
          <a:p>
            <a:r>
              <a:rPr lang="en-GB" sz="1100" b="1" i="0" u="none" strike="noStrike" baseline="0" dirty="0" smtClean="0">
                <a:latin typeface="Arial" panose="020B0604020202020204" pitchFamily="34" charset="0"/>
                <a:cs typeface="Arial" panose="020B0604020202020204" pitchFamily="34" charset="0"/>
              </a:rPr>
              <a:t>Challenging and reporting improper behaviour: </a:t>
            </a:r>
            <a:r>
              <a:rPr lang="en-GB" sz="1100" b="0" i="0" u="none" strike="noStrike" baseline="0" dirty="0" smtClean="0">
                <a:latin typeface="Arial" panose="020B0604020202020204" pitchFamily="34" charset="0"/>
                <a:cs typeface="Arial" panose="020B0604020202020204" pitchFamily="34" charset="0"/>
              </a:rPr>
              <a:t>I will report, challenge or take action against the conduct of colleagues which has fallen below the standards of professional behaviour.</a:t>
            </a:r>
          </a:p>
          <a:p>
            <a:endParaRPr lang="en-GB" sz="1200" b="1" i="0" u="none" strike="noStrike" baseline="0" dirty="0" smtClean="0"/>
          </a:p>
          <a:p>
            <a:endParaRPr lang="en-GB" sz="1200" b="0" i="0" u="none" strike="noStrike" baseline="0" dirty="0" smtClean="0"/>
          </a:p>
          <a:p>
            <a:endParaRPr lang="en-GB" dirty="0" smtClean="0"/>
          </a:p>
        </p:txBody>
      </p:sp>
      <p:sp>
        <p:nvSpPr>
          <p:cNvPr id="4" name="Slide Number Placeholder 3"/>
          <p:cNvSpPr>
            <a:spLocks noGrp="1"/>
          </p:cNvSpPr>
          <p:nvPr>
            <p:ph type="sldNum" sz="quarter" idx="10"/>
          </p:nvPr>
        </p:nvSpPr>
        <p:spPr/>
        <p:txBody>
          <a:bodyPr/>
          <a:lstStyle/>
          <a:p>
            <a:fld id="{83586E13-6291-42B8-9FB2-3D4366C12C8C}" type="slidenum">
              <a:rPr lang="en-GB" smtClean="0"/>
              <a:t>11</a:t>
            </a:fld>
            <a:endParaRPr lang="en-GB"/>
          </a:p>
        </p:txBody>
      </p:sp>
    </p:spTree>
    <p:extLst>
      <p:ext uri="{BB962C8B-B14F-4D97-AF65-F5344CB8AC3E}">
        <p14:creationId xmlns:p14="http://schemas.microsoft.com/office/powerpoint/2010/main" val="18469779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smtClean="0">
                <a:latin typeface="Arial" panose="020B0604020202020204" pitchFamily="34" charset="0"/>
                <a:cs typeface="Arial" panose="020B0604020202020204" pitchFamily="34" charset="0"/>
              </a:rPr>
              <a:t>Other organisations who are responsible for ensuring the police delivers a professional service are: </a:t>
            </a:r>
          </a:p>
          <a:p>
            <a:pPr marL="171450" indent="-171450">
              <a:lnSpc>
                <a:spcPct val="100000"/>
              </a:lnSpc>
              <a:buFont typeface="Arial" panose="020B0604020202020204" pitchFamily="34" charset="0"/>
              <a:buChar char="•"/>
            </a:pPr>
            <a:endParaRPr lang="en-GB" sz="1100" dirty="0" smtClean="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dirty="0" smtClean="0">
                <a:latin typeface="Arial" panose="020B0604020202020204" pitchFamily="34" charset="0"/>
                <a:cs typeface="Arial" panose="020B0604020202020204" pitchFamily="34" charset="0"/>
              </a:rPr>
              <a:t>Her majesty’s Inspectorate of Constabulary (HMIC)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00" b="0" i="0" u="none" strike="noStrike" baseline="0" dirty="0" smtClean="0">
                <a:latin typeface="Arial" panose="020B0604020202020204" pitchFamily="34" charset="0"/>
                <a:cs typeface="Arial" panose="020B0604020202020204" pitchFamily="34" charset="0"/>
              </a:rPr>
              <a:t>For over 160 years, Her Majesty’s Inspectorate of Constabulary has independently assessed and reported on the efficiency and effectiveness of police forces and policing, in the public interest.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00" b="0" i="0" u="none" strike="noStrike" baseline="0" dirty="0" smtClean="0">
                <a:latin typeface="Arial" panose="020B0604020202020204" pitchFamily="34" charset="0"/>
                <a:cs typeface="Arial" panose="020B0604020202020204" pitchFamily="34" charset="0"/>
              </a:rPr>
              <a:t>They provide authoritative information to allow the public to compare the performance of their police force against others.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00" b="0" i="0" u="none" strike="noStrike" baseline="0" dirty="0" smtClean="0">
                <a:latin typeface="Arial" panose="020B0604020202020204" pitchFamily="34" charset="0"/>
                <a:cs typeface="Arial" panose="020B0604020202020204" pitchFamily="34" charset="0"/>
              </a:rPr>
              <a:t>Their evidence is used to drive improvements in the services they provide to the public.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00" b="0" i="0" u="none" strike="noStrike" baseline="0" dirty="0" smtClean="0">
                <a:latin typeface="Arial" panose="020B0604020202020204" pitchFamily="34" charset="0"/>
                <a:cs typeface="Arial" panose="020B0604020202020204" pitchFamily="34" charset="0"/>
              </a:rPr>
              <a:t>They are appointed by the Crown and act independently to the government and the police. </a:t>
            </a:r>
          </a:p>
          <a:p>
            <a:pPr marL="0" indent="0">
              <a:lnSpc>
                <a:spcPct val="100000"/>
              </a:lnSpc>
              <a:buFont typeface="Arial" panose="020B0604020202020204" pitchFamily="34" charset="0"/>
              <a:buNone/>
            </a:pPr>
            <a:endParaRPr lang="en-GB" sz="1100" dirty="0" smtClean="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National</a:t>
            </a:r>
            <a:r>
              <a:rPr lang="en-GB" sz="1100" baseline="0" dirty="0" smtClean="0">
                <a:latin typeface="Arial" panose="020B0604020202020204" pitchFamily="34" charset="0"/>
                <a:cs typeface="Arial" panose="020B0604020202020204" pitchFamily="34" charset="0"/>
              </a:rPr>
              <a:t> Police Chiefs Council (NPCC)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00" b="0" i="0" u="none" strike="noStrike" baseline="0" dirty="0" smtClean="0">
                <a:latin typeface="Arial" panose="020B0604020202020204" pitchFamily="34" charset="0"/>
                <a:cs typeface="Arial" panose="020B0604020202020204" pitchFamily="34" charset="0"/>
              </a:rPr>
              <a:t>The NPCC brings police forces in the UK together to help policing coordinate operations, reform, improve and provide value for money.</a:t>
            </a:r>
            <a:endParaRPr lang="en-GB" sz="1100" baseline="0" dirty="0" smtClean="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endParaRPr lang="en-GB" sz="1100" baseline="0" dirty="0" smtClean="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Mayors Office for Policing &amp; Crime (MOPAC)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00" b="0" i="0" u="none" strike="noStrike" baseline="0" dirty="0" smtClean="0">
                <a:latin typeface="Arial" panose="020B0604020202020204" pitchFamily="34" charset="0"/>
                <a:cs typeface="Arial" panose="020B0604020202020204" pitchFamily="34" charset="0"/>
              </a:rPr>
              <a:t>The Police Reform and Social Responsibility Act 2011 established a Police and Crime Commissioner for each police force area across England and Wales. In London, the elected Mayor – </a:t>
            </a:r>
            <a:r>
              <a:rPr lang="en-GB" sz="1100" b="0" i="0" u="sng" strike="noStrike" kern="1200" baseline="0" dirty="0" smtClean="0">
                <a:solidFill>
                  <a:schemeClr val="tx1"/>
                </a:solidFill>
                <a:latin typeface="Arial" panose="020B0604020202020204" pitchFamily="34" charset="0"/>
                <a:ea typeface="+mn-ea"/>
                <a:cs typeface="Arial" panose="020B0604020202020204" pitchFamily="34" charset="0"/>
                <a:hlinkClick r:id="rId3"/>
              </a:rPr>
              <a:t>Sadiq Khan, is the equivalent of the Police and Crime Commissioner and is responsible for the totality of policing in the capital (outside of the City of London).</a:t>
            </a:r>
            <a:r>
              <a:rPr lang="en-GB" sz="1100" b="0" i="0" u="sng" strike="noStrike" baseline="0" dirty="0" smtClean="0">
                <a:latin typeface="Arial" panose="020B0604020202020204" pitchFamily="34" charset="0"/>
                <a:cs typeface="Arial" panose="020B0604020202020204" pitchFamily="34" charset="0"/>
              </a:rPr>
              <a:t> </a:t>
            </a:r>
            <a:r>
              <a:rPr lang="en-GB" sz="1100" b="0" i="0" u="none" strike="noStrike" baseline="0" dirty="0" smtClean="0">
                <a:latin typeface="Arial" panose="020B0604020202020204" pitchFamily="34" charset="0"/>
                <a:cs typeface="Arial" panose="020B0604020202020204" pitchFamily="34" charset="0"/>
              </a:rPr>
              <a:t>The Mayor of London, as occupant of the Mayor’s Office for Policing and Crime (MOPAC) is required by law to produce a plan that explains how the police, community safety partners and other criminal justice agencies will work together to reduce crime. The Police and Crime Plan reflects the Mayor’s manifesto and priorities for making London a safer city for all Londoners and the Mayor’s Office for Policing and Crime (MOPAC) is the strategic oversight body tasked with devising the Police and Crime Plan and ensuring that it is delivered over four years</a:t>
            </a:r>
          </a:p>
          <a:p>
            <a:pPr marL="0" indent="0">
              <a:lnSpc>
                <a:spcPct val="100000"/>
              </a:lnSpc>
              <a:buFont typeface="Arial" panose="020B0604020202020204" pitchFamily="34" charset="0"/>
              <a:buNone/>
            </a:pPr>
            <a:endParaRPr lang="en-GB" sz="1100" baseline="0" dirty="0" smtClean="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aseline="0" dirty="0" smtClean="0">
                <a:latin typeface="Arial" panose="020B0604020202020204" pitchFamily="34" charset="0"/>
                <a:cs typeface="Arial" panose="020B0604020202020204" pitchFamily="34" charset="0"/>
              </a:rPr>
              <a:t>Independent Office for Police Conduct (IOPC) (Previously Independent Police Complaints Commission IPCC)</a:t>
            </a:r>
          </a:p>
          <a:p>
            <a:pPr>
              <a:lnSpc>
                <a:spcPct val="100000"/>
              </a:lnSpc>
            </a:pPr>
            <a:r>
              <a:rPr lang="en-GB" sz="1100" b="0" i="0" u="none" strike="noStrike" baseline="0" dirty="0" smtClean="0">
                <a:latin typeface="Arial" panose="020B0604020202020204" pitchFamily="34" charset="0"/>
                <a:cs typeface="Arial" panose="020B0604020202020204" pitchFamily="34" charset="0"/>
              </a:rPr>
              <a:t>The Independent Office for Police Conduct (IOPC) oversees the police complaints system in England and Wales. They investigate the most serious matters, including deaths following police contact, and set the standards by which the police should handle complaints. They use learning from our work to influence changes in policing. They are independent, and make decisions entirely independently of the police and government.</a:t>
            </a:r>
          </a:p>
          <a:p>
            <a:pPr marL="0" indent="0">
              <a:lnSpc>
                <a:spcPct val="100000"/>
              </a:lnSpc>
              <a:buFont typeface="Arial" panose="020B0604020202020204" pitchFamily="34" charset="0"/>
              <a:buNone/>
            </a:pPr>
            <a:endParaRPr lang="en-GB" sz="1100" baseline="0" dirty="0" smtClean="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College of Policing </a:t>
            </a:r>
          </a:p>
          <a:p>
            <a:pPr>
              <a:lnSpc>
                <a:spcPct val="100000"/>
              </a:lnSpc>
            </a:pPr>
            <a:r>
              <a:rPr lang="en-GB" sz="1100" b="0" i="0" u="none" strike="noStrike" baseline="0" dirty="0" smtClean="0">
                <a:latin typeface="Arial" panose="020B0604020202020204" pitchFamily="34" charset="0"/>
                <a:cs typeface="Arial" panose="020B0604020202020204" pitchFamily="34" charset="0"/>
              </a:rPr>
              <a:t>The College of Policing was established in 2012 as the professional body for everyone who works for the police service in England and Wales. The purpose of the College is to provide those working in policing with the skills and knowledge necessary to prevent crime, protect the public, and secure public trust. </a:t>
            </a:r>
          </a:p>
          <a:p>
            <a:pPr>
              <a:lnSpc>
                <a:spcPct val="100000"/>
              </a:lnSpc>
            </a:pPr>
            <a:r>
              <a:rPr lang="en-GB" sz="1100" b="0" i="0" u="none" strike="noStrike" baseline="0" dirty="0" smtClean="0">
                <a:latin typeface="Arial" panose="020B0604020202020204" pitchFamily="34" charset="0"/>
                <a:cs typeface="Arial" panose="020B0604020202020204" pitchFamily="34" charset="0"/>
              </a:rPr>
              <a:t>We have three complementary functions: Knowledge, Education &amp; Skills </a:t>
            </a:r>
          </a:p>
          <a:p>
            <a:pPr marL="0" indent="0">
              <a:lnSpc>
                <a:spcPct val="100000"/>
              </a:lnSpc>
              <a:buFont typeface="Arial" panose="020B0604020202020204" pitchFamily="34" charset="0"/>
              <a:buNone/>
            </a:pPr>
            <a:endParaRPr lang="en-GB" sz="1100" baseline="0" dirty="0" smtClean="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Professional Standards </a:t>
            </a:r>
          </a:p>
          <a:p>
            <a:pPr>
              <a:lnSpc>
                <a:spcPct val="100000"/>
              </a:lnSpc>
            </a:pPr>
            <a:r>
              <a:rPr lang="en-GB" sz="1100" b="0" i="0" u="none" strike="noStrike" baseline="0" dirty="0" smtClean="0">
                <a:latin typeface="Arial" panose="020B0604020202020204" pitchFamily="34" charset="0"/>
                <a:cs typeface="Arial" panose="020B0604020202020204" pitchFamily="34" charset="0"/>
              </a:rPr>
              <a:t>The principle of policing by consent relies on the trust and confidence that the public has in the police service and the wider law enforcement community. Professional standards departments (PSDs) can play an important role in the maintenance of that trust and confidence. Trust and confidence can be undermined by a failure to vet and manage misconduct and complaints or investigate counter-corruption activities effectively. It is, therefore, essential that such issues are dealt with openly and robustly in accordance with the </a:t>
            </a:r>
            <a:r>
              <a:rPr lang="en-GB" sz="1100" b="0" i="0" u="sng" strike="noStrike" kern="1200" baseline="0" dirty="0" smtClean="0">
                <a:solidFill>
                  <a:schemeClr val="tx1"/>
                </a:solidFill>
                <a:latin typeface="Arial" panose="020B0604020202020204" pitchFamily="34" charset="0"/>
                <a:ea typeface="+mn-ea"/>
                <a:cs typeface="Arial" panose="020B0604020202020204" pitchFamily="34" charset="0"/>
                <a:hlinkClick r:id="rId4"/>
              </a:rPr>
              <a:t>Code of Ethics</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hlinkClick r:id="rId4"/>
              </a:rPr>
              <a:t>.</a:t>
            </a:r>
          </a:p>
          <a:p>
            <a:pPr>
              <a:lnSpc>
                <a:spcPct val="100000"/>
              </a:lnSpc>
            </a:pPr>
            <a:r>
              <a:rPr lang="en-GB" sz="1100" b="0" i="0" u="none" strike="noStrike" baseline="0" dirty="0" smtClean="0">
                <a:latin typeface="Arial" panose="020B0604020202020204" pitchFamily="34" charset="0"/>
                <a:cs typeface="Arial" panose="020B0604020202020204" pitchFamily="34" charset="0"/>
              </a:rPr>
              <a:t>Professional standards consist of the following areas:</a:t>
            </a:r>
          </a:p>
          <a:p>
            <a:pPr lvl="1">
              <a:lnSpc>
                <a:spcPct val="100000"/>
              </a:lnSpc>
            </a:pPr>
            <a:r>
              <a:rPr lang="en-GB" sz="1100" b="0" i="0" u="none" strike="noStrike" baseline="0" dirty="0" smtClean="0">
                <a:latin typeface="Arial" panose="020B0604020202020204" pitchFamily="34" charset="0"/>
                <a:cs typeface="Arial" panose="020B0604020202020204" pitchFamily="34" charset="0"/>
              </a:rPr>
              <a:t>Counter corruption </a:t>
            </a:r>
          </a:p>
          <a:p>
            <a:pPr lvl="1">
              <a:lnSpc>
                <a:spcPct val="100000"/>
              </a:lnSpc>
            </a:pPr>
            <a:r>
              <a:rPr lang="en-GB" sz="1100" b="0" i="0" u="none" strike="noStrike" baseline="0" dirty="0" smtClean="0">
                <a:latin typeface="Arial" panose="020B0604020202020204" pitchFamily="34" charset="0"/>
                <a:cs typeface="Arial" panose="020B0604020202020204" pitchFamily="34" charset="0"/>
              </a:rPr>
              <a:t>Vetting </a:t>
            </a:r>
          </a:p>
          <a:p>
            <a:pPr lvl="1">
              <a:lnSpc>
                <a:spcPct val="100000"/>
              </a:lnSpc>
            </a:pPr>
            <a:r>
              <a:rPr lang="en-GB" sz="1100" b="0" i="0" u="none" strike="noStrike" baseline="0" dirty="0" smtClean="0">
                <a:latin typeface="Arial" panose="020B0604020202020204" pitchFamily="34" charset="0"/>
                <a:cs typeface="Arial" panose="020B0604020202020204" pitchFamily="34" charset="0"/>
              </a:rPr>
              <a:t>Complaints and misconduct </a:t>
            </a:r>
          </a:p>
          <a:p>
            <a:pPr lvl="1">
              <a:lnSpc>
                <a:spcPct val="100000"/>
              </a:lnSpc>
            </a:pPr>
            <a:r>
              <a:rPr lang="en-GB" sz="1100" b="0" i="0" u="none" strike="noStrike" baseline="0" dirty="0" smtClean="0">
                <a:latin typeface="Arial" panose="020B0604020202020204" pitchFamily="34" charset="0"/>
                <a:cs typeface="Arial" panose="020B0604020202020204" pitchFamily="34" charset="0"/>
              </a:rPr>
              <a:t>Governance.</a:t>
            </a:r>
          </a:p>
          <a:p>
            <a:pPr marL="0" indent="0">
              <a:lnSpc>
                <a:spcPct val="100000"/>
              </a:lnSpc>
              <a:buFont typeface="Arial" panose="020B0604020202020204" pitchFamily="34" charset="0"/>
              <a:buNone/>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dirty="0" smtClean="0">
                <a:latin typeface="Arial" panose="020B0604020202020204" pitchFamily="34" charset="0"/>
                <a:cs typeface="Arial" panose="020B0604020202020204" pitchFamily="34" charset="0"/>
              </a:rPr>
              <a:t>Ultimately, the</a:t>
            </a:r>
            <a:r>
              <a:rPr lang="en-US" sz="1100" b="1" baseline="0" dirty="0" smtClean="0">
                <a:latin typeface="Arial" panose="020B0604020202020204" pitchFamily="34" charset="0"/>
                <a:cs typeface="Arial" panose="020B0604020202020204" pitchFamily="34" charset="0"/>
              </a:rPr>
              <a:t> police are regulated by the public</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Discuss</a:t>
            </a:r>
          </a:p>
          <a:p>
            <a:pPr marL="0" indent="0">
              <a:buFont typeface="Arial" panose="020B0604020202020204" pitchFamily="34" charset="0"/>
              <a:buNone/>
            </a:pPr>
            <a:endParaRPr lang="en-GB" dirty="0">
              <a:latin typeface="+mn-lt"/>
            </a:endParaRPr>
          </a:p>
        </p:txBody>
      </p:sp>
      <p:sp>
        <p:nvSpPr>
          <p:cNvPr id="4" name="Slide Number Placeholder 3"/>
          <p:cNvSpPr>
            <a:spLocks noGrp="1"/>
          </p:cNvSpPr>
          <p:nvPr>
            <p:ph type="sldNum" sz="quarter" idx="10"/>
          </p:nvPr>
        </p:nvSpPr>
        <p:spPr/>
        <p:txBody>
          <a:bodyPr/>
          <a:lstStyle/>
          <a:p>
            <a:fld id="{83586E13-6291-42B8-9FB2-3D4366C12C8C}" type="slidenum">
              <a:rPr lang="en-GB" smtClean="0"/>
              <a:t>12</a:t>
            </a:fld>
            <a:endParaRPr lang="en-GB"/>
          </a:p>
        </p:txBody>
      </p:sp>
    </p:spTree>
    <p:extLst>
      <p:ext uri="{BB962C8B-B14F-4D97-AF65-F5344CB8AC3E}">
        <p14:creationId xmlns:p14="http://schemas.microsoft.com/office/powerpoint/2010/main" val="40312582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What</a:t>
            </a:r>
            <a:r>
              <a:rPr lang="en-GB" sz="1100" kern="1200" baseline="0" dirty="0" smtClean="0">
                <a:solidFill>
                  <a:schemeClr val="tx1"/>
                </a:solidFill>
                <a:effectLst/>
                <a:latin typeface="Arial" panose="020B0604020202020204" pitchFamily="34" charset="0"/>
                <a:ea typeface="+mn-ea"/>
                <a:cs typeface="Arial" panose="020B0604020202020204" pitchFamily="34" charset="0"/>
              </a:rPr>
              <a:t> have we learnt? How can we improve? </a:t>
            </a:r>
          </a:p>
          <a:p>
            <a:pPr marL="0" marR="0" indent="0" algn="l" defTabSz="457200" rtl="0" eaLnBrk="1" fontAlgn="auto" latinLnBrk="0" hangingPunct="1">
              <a:lnSpc>
                <a:spcPct val="100000"/>
              </a:lnSpc>
              <a:spcBef>
                <a:spcPts val="0"/>
              </a:spcBef>
              <a:spcAft>
                <a:spcPts val="0"/>
              </a:spcAft>
              <a:buClrTx/>
              <a:buSzTx/>
              <a:buFontTx/>
              <a:buNone/>
              <a:tabLst/>
              <a:defRPr/>
            </a:pPr>
            <a:endParaRPr lang="en-GB" sz="1100" kern="1200" baseline="0" dirty="0" smtClean="0">
              <a:solidFill>
                <a:schemeClr val="tx1"/>
              </a:solidFill>
              <a:effectLst/>
              <a:latin typeface="Arial" panose="020B0604020202020204" pitchFamily="34" charset="0"/>
              <a:ea typeface="+mn-ea"/>
              <a:cs typeface="Arial" panose="020B0604020202020204" pitchFamily="34" charset="0"/>
            </a:endParaRPr>
          </a:p>
          <a:p>
            <a:pPr marL="0" marR="0" indent="0" algn="l" defTabSz="457200" rtl="0" eaLnBrk="1" fontAlgn="auto" latinLnBrk="0" hangingPunct="1">
              <a:lnSpc>
                <a:spcPct val="10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When saying ‘policing by consent’, the Home Secretary was referring to a long standing philosophy of British policing, known as the Robert Peel’s 9 Principles of Policing. (Revisit Handout) </a:t>
            </a:r>
          </a:p>
          <a:p>
            <a:pPr>
              <a:lnSpc>
                <a:spcPct val="100000"/>
              </a:lnSpc>
            </a:pPr>
            <a:endParaRPr lang="en-US" sz="1100" dirty="0" smtClean="0">
              <a:latin typeface="Arial" panose="020B0604020202020204" pitchFamily="34" charset="0"/>
              <a:cs typeface="Arial" panose="020B0604020202020204" pitchFamily="34" charset="0"/>
            </a:endParaRP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Essentially, as explained by the notable police historian Charles Reith in his ‘New Study of Police History ‘in 1956, it was a philosophy of policing ‘unique in history and throughout the world because it derived not from fear but almost exclusively from public co-operation with the police, induced by them designedly by behaviour which secures and maintains for them the approval, respect and affection of the public’.</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It should be noted that it refers to the power of the police coming from the common consent of the public, as opposed to the power of the state. </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It does not mean the consent of an individual. No individual can chose to withdraw his or her consent from the police, or from a law.</a:t>
            </a:r>
          </a:p>
          <a:p>
            <a:pPr>
              <a:lnSpc>
                <a:spcPct val="100000"/>
              </a:lnSpc>
            </a:pPr>
            <a:endParaRPr lang="en-US" sz="1100" dirty="0" smtClean="0">
              <a:latin typeface="Arial" panose="020B0604020202020204" pitchFamily="34" charset="0"/>
              <a:cs typeface="Arial" panose="020B0604020202020204" pitchFamily="34" charset="0"/>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100" dirty="0" smtClean="0">
                <a:latin typeface="Arial" panose="020B0604020202020204" pitchFamily="34" charset="0"/>
                <a:cs typeface="Arial" panose="020B0604020202020204" pitchFamily="34" charset="0"/>
              </a:rPr>
              <a:t>Reference: </a:t>
            </a:r>
            <a:r>
              <a:rPr lang="en-US" sz="1100" kern="1200" dirty="0" smtClean="0">
                <a:solidFill>
                  <a:schemeClr val="tx1"/>
                </a:solidFill>
                <a:effectLst/>
                <a:latin typeface="Arial" panose="020B0604020202020204" pitchFamily="34" charset="0"/>
                <a:ea typeface="+mn-ea"/>
                <a:cs typeface="Arial" panose="020B0604020202020204" pitchFamily="34" charset="0"/>
              </a:rPr>
              <a:t>https://www.gov.uk/government/publications/policing-by-consent/definition-of-policing-by-consent</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100" kern="1200" dirty="0" smtClean="0">
              <a:solidFill>
                <a:schemeClr val="tx1"/>
              </a:solidFill>
              <a:effectLst/>
              <a:latin typeface="Arial" panose="020B0604020202020204" pitchFamily="34" charset="0"/>
              <a:ea typeface="+mn-ea"/>
              <a:cs typeface="Arial" panose="020B0604020202020204" pitchFamily="34" charset="0"/>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US" sz="1100" kern="1200" dirty="0" smtClean="0">
              <a:solidFill>
                <a:schemeClr val="tx1"/>
              </a:solidFill>
              <a:effectLst/>
              <a:latin typeface="Arial" panose="020B0604020202020204" pitchFamily="34" charset="0"/>
              <a:ea typeface="+mn-ea"/>
              <a:cs typeface="Arial" panose="020B0604020202020204" pitchFamily="34" charset="0"/>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US" sz="1100" kern="1200" dirty="0" smtClean="0">
              <a:solidFill>
                <a:schemeClr val="tx1"/>
              </a:solidFill>
              <a:effectLst/>
              <a:latin typeface="Arial" panose="020B0604020202020204" pitchFamily="34" charset="0"/>
              <a:ea typeface="+mn-ea"/>
              <a:cs typeface="Arial" panose="020B0604020202020204" pitchFamily="34" charset="0"/>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100" b="1" u="sng" kern="1200" dirty="0" smtClean="0">
                <a:solidFill>
                  <a:schemeClr val="tx1"/>
                </a:solidFill>
                <a:effectLst/>
                <a:latin typeface="Arial" panose="020B0604020202020204" pitchFamily="34" charset="0"/>
                <a:ea typeface="+mn-ea"/>
                <a:cs typeface="Arial" panose="020B0604020202020204" pitchFamily="34" charset="0"/>
              </a:rPr>
              <a:t>Group work</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100" b="1" kern="1200" dirty="0" smtClean="0">
              <a:solidFill>
                <a:schemeClr val="tx1"/>
              </a:solidFill>
              <a:effectLst/>
              <a:latin typeface="Arial" panose="020B0604020202020204" pitchFamily="34" charset="0"/>
              <a:ea typeface="+mn-ea"/>
              <a:cs typeface="Arial" panose="020B0604020202020204" pitchFamily="34" charset="0"/>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100" b="1" kern="1200" dirty="0" smtClean="0">
                <a:solidFill>
                  <a:schemeClr val="tx1"/>
                </a:solidFill>
                <a:effectLst/>
                <a:latin typeface="Arial" panose="020B0604020202020204" pitchFamily="34" charset="0"/>
                <a:ea typeface="+mn-ea"/>
                <a:cs typeface="Arial" panose="020B0604020202020204" pitchFamily="34" charset="0"/>
              </a:rPr>
              <a:t>Discuss the relationship between the public and the police and the implications of losing</a:t>
            </a:r>
            <a:r>
              <a:rPr lang="en-US" sz="1100" b="1" kern="1200" baseline="0" dirty="0" smtClean="0">
                <a:solidFill>
                  <a:schemeClr val="tx1"/>
                </a:solidFill>
                <a:effectLst/>
                <a:latin typeface="Arial" panose="020B0604020202020204" pitchFamily="34" charset="0"/>
                <a:ea typeface="+mn-ea"/>
                <a:cs typeface="Arial" panose="020B0604020202020204" pitchFamily="34" charset="0"/>
              </a:rPr>
              <a:t> the consent of the public</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Group 1- Consider </a:t>
            </a:r>
            <a:r>
              <a:rPr lang="en-GB" sz="1100" b="1" kern="1200" dirty="0" smtClean="0">
                <a:solidFill>
                  <a:schemeClr val="tx1"/>
                </a:solidFill>
                <a:effectLst/>
                <a:latin typeface="Arial" panose="020B0604020202020204" pitchFamily="34" charset="0"/>
                <a:ea typeface="+mn-ea"/>
                <a:cs typeface="Arial" panose="020B0604020202020204" pitchFamily="34" charset="0"/>
              </a:rPr>
              <a:t>why</a:t>
            </a:r>
            <a:r>
              <a:rPr lang="en-GB" sz="1100" kern="1200" dirty="0" smtClean="0">
                <a:solidFill>
                  <a:schemeClr val="tx1"/>
                </a:solidFill>
                <a:effectLst/>
                <a:latin typeface="Arial" panose="020B0604020202020204" pitchFamily="34" charset="0"/>
                <a:ea typeface="+mn-ea"/>
                <a:cs typeface="Arial" panose="020B0604020202020204" pitchFamily="34" charset="0"/>
              </a:rPr>
              <a:t> people cooperate with the police and do not break the law.</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Group 2- Consider, the events that we have discussed earlier, </a:t>
            </a:r>
            <a:r>
              <a:rPr lang="en-GB" sz="1100" kern="1200" dirty="0" err="1" smtClean="0">
                <a:solidFill>
                  <a:schemeClr val="tx1"/>
                </a:solidFill>
                <a:effectLst/>
                <a:latin typeface="Arial" panose="020B0604020202020204" pitchFamily="34" charset="0"/>
                <a:ea typeface="+mn-ea"/>
                <a:cs typeface="Arial" panose="020B0604020202020204" pitchFamily="34" charset="0"/>
              </a:rPr>
              <a:t>ie</a:t>
            </a:r>
            <a:r>
              <a:rPr lang="en-GB" sz="1100" kern="1200" dirty="0" smtClean="0">
                <a:solidFill>
                  <a:schemeClr val="tx1"/>
                </a:solidFill>
                <a:effectLst/>
                <a:latin typeface="Arial" panose="020B0604020202020204" pitchFamily="34" charset="0"/>
                <a:ea typeface="+mn-ea"/>
                <a:cs typeface="Arial" panose="020B0604020202020204" pitchFamily="34" charset="0"/>
              </a:rPr>
              <a:t> Brixton Riots, </a:t>
            </a:r>
            <a:r>
              <a:rPr lang="en-GB" sz="1100" kern="1200" dirty="0" err="1" smtClean="0">
                <a:solidFill>
                  <a:schemeClr val="tx1"/>
                </a:solidFill>
                <a:effectLst/>
                <a:latin typeface="Arial" panose="020B0604020202020204" pitchFamily="34" charset="0"/>
                <a:ea typeface="+mn-ea"/>
                <a:cs typeface="Arial" panose="020B0604020202020204" pitchFamily="34" charset="0"/>
              </a:rPr>
              <a:t>Broadwater</a:t>
            </a:r>
            <a:r>
              <a:rPr lang="en-GB" sz="1100" kern="1200" dirty="0" smtClean="0">
                <a:solidFill>
                  <a:schemeClr val="tx1"/>
                </a:solidFill>
                <a:effectLst/>
                <a:latin typeface="Arial" panose="020B0604020202020204" pitchFamily="34" charset="0"/>
                <a:ea typeface="+mn-ea"/>
                <a:cs typeface="Arial" panose="020B0604020202020204" pitchFamily="34" charset="0"/>
              </a:rPr>
              <a:t> </a:t>
            </a:r>
            <a:r>
              <a:rPr lang="en-GB" sz="1100" kern="1200" dirty="0" err="1" smtClean="0">
                <a:solidFill>
                  <a:schemeClr val="tx1"/>
                </a:solidFill>
                <a:effectLst/>
                <a:latin typeface="Arial" panose="020B0604020202020204" pitchFamily="34" charset="0"/>
                <a:ea typeface="+mn-ea"/>
                <a:cs typeface="Arial" panose="020B0604020202020204" pitchFamily="34" charset="0"/>
              </a:rPr>
              <a:t>Fram</a:t>
            </a:r>
            <a:r>
              <a:rPr lang="en-GB" sz="1100" kern="1200" dirty="0" smtClean="0">
                <a:solidFill>
                  <a:schemeClr val="tx1"/>
                </a:solidFill>
                <a:effectLst/>
                <a:latin typeface="Arial" panose="020B0604020202020204" pitchFamily="34" charset="0"/>
                <a:ea typeface="+mn-ea"/>
                <a:cs typeface="Arial" panose="020B0604020202020204" pitchFamily="34" charset="0"/>
              </a:rPr>
              <a:t> Riots, London Riots, Stephen Lawrence which suggest that the police service may have ‘got it badly wrong’. </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What are the potential benefits of the police adopting a more procedurally just approach towards delivering policing? </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Group 3- Police legitimacy can be defined as the perceived obligation to obey the directives of a legal authority, trust in the institution of policing and in individual police officers in one’s neighbourhood, and affective feelings toward the police. Consider how to improve public </a:t>
            </a:r>
            <a:r>
              <a:rPr lang="en-GB" sz="1100" b="1" kern="1200" dirty="0" smtClean="0">
                <a:solidFill>
                  <a:schemeClr val="tx1"/>
                </a:solidFill>
                <a:effectLst/>
                <a:latin typeface="Arial" panose="020B0604020202020204" pitchFamily="34" charset="0"/>
                <a:ea typeface="+mn-ea"/>
                <a:cs typeface="Arial" panose="020B0604020202020204" pitchFamily="34" charset="0"/>
              </a:rPr>
              <a:t>perceptions</a:t>
            </a:r>
            <a:r>
              <a:rPr lang="en-GB" sz="1100" kern="1200" dirty="0" smtClean="0">
                <a:solidFill>
                  <a:schemeClr val="tx1"/>
                </a:solidFill>
                <a:effectLst/>
                <a:latin typeface="Arial" panose="020B0604020202020204" pitchFamily="34" charset="0"/>
                <a:ea typeface="+mn-ea"/>
                <a:cs typeface="Arial" panose="020B0604020202020204" pitchFamily="34" charset="0"/>
              </a:rPr>
              <a:t> of police procedural fairness. </a:t>
            </a:r>
            <a:endParaRPr lang="en-GB"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83586E13-6291-42B8-9FB2-3D4366C12C8C}" type="slidenum">
              <a:rPr lang="en-GB" smtClean="0"/>
              <a:t>13</a:t>
            </a:fld>
            <a:endParaRPr lang="en-GB"/>
          </a:p>
        </p:txBody>
      </p:sp>
    </p:spTree>
    <p:extLst>
      <p:ext uri="{BB962C8B-B14F-4D97-AF65-F5344CB8AC3E}">
        <p14:creationId xmlns:p14="http://schemas.microsoft.com/office/powerpoint/2010/main" val="3416745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US" sz="1100" dirty="0" smtClean="0">
                <a:latin typeface="Arial" panose="020B0604020202020204" pitchFamily="34" charset="0"/>
                <a:cs typeface="Arial" panose="020B0604020202020204" pitchFamily="34" charset="0"/>
              </a:rPr>
              <a:t>Clip- Cuts have consequences</a:t>
            </a:r>
          </a:p>
          <a:p>
            <a:pPr>
              <a:lnSpc>
                <a:spcPct val="100000"/>
              </a:lnSpc>
            </a:pPr>
            <a:endParaRPr lang="en-US" sz="1100" dirty="0" smtClean="0">
              <a:latin typeface="Arial" panose="020B0604020202020204" pitchFamily="34" charset="0"/>
              <a:cs typeface="Arial" panose="020B0604020202020204" pitchFamily="34" charset="0"/>
            </a:endParaRPr>
          </a:p>
          <a:p>
            <a:pPr>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Generate discussion </a:t>
            </a:r>
            <a:r>
              <a:rPr lang="en-GB" sz="1100" kern="1200" dirty="0" smtClean="0">
                <a:solidFill>
                  <a:schemeClr val="tx1"/>
                </a:solidFill>
                <a:effectLst/>
                <a:latin typeface="Arial" panose="020B0604020202020204" pitchFamily="34" charset="0"/>
                <a:ea typeface="+mn-ea"/>
                <a:cs typeface="Arial" panose="020B0604020202020204" pitchFamily="34" charset="0"/>
              </a:rPr>
              <a:t>around the reductions to policing budgets and the impact this will have on policing. Namely, we are asking officers to provide a service with greater efficiency and with fewer resources.</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Following the video, the trainer should facilitate a discussion around the provision of policing in the present day, focusing on working together and officer competency. </a:t>
            </a:r>
          </a:p>
          <a:p>
            <a:pPr>
              <a:lnSpc>
                <a:spcPct val="100000"/>
              </a:lnSpc>
            </a:pP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Trainer to use a YouTube Video - </a:t>
            </a:r>
            <a:r>
              <a:rPr lang="en-GB" sz="1100" u="sng" kern="1200" dirty="0" smtClean="0">
                <a:solidFill>
                  <a:schemeClr val="tx1"/>
                </a:solidFill>
                <a:effectLst/>
                <a:latin typeface="Arial" panose="020B0604020202020204" pitchFamily="34" charset="0"/>
                <a:ea typeface="+mn-ea"/>
                <a:cs typeface="Arial" panose="020B0604020202020204" pitchFamily="34" charset="0"/>
                <a:hlinkClick r:id="rId3"/>
              </a:rPr>
              <a:t>https://www.youtube.com/watch?v=o9y5Nhw3ffk</a:t>
            </a:r>
            <a:endParaRPr lang="en-GB" sz="1100" u="sng"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kern="1200" dirty="0" smtClean="0">
                <a:solidFill>
                  <a:schemeClr val="tx1"/>
                </a:solidFill>
                <a:effectLst/>
                <a:latin typeface="Arial" panose="020B0604020202020204" pitchFamily="34" charset="0"/>
                <a:ea typeface="+mn-ea"/>
                <a:cs typeface="Arial" panose="020B0604020202020204" pitchFamily="34" charset="0"/>
              </a:rPr>
              <a:t>Q. Evaluate the effects of financial cuts on the police service of the England and Wales?</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Answers might include:</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	History of cuts to policing</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	Realigning what the police did and do (lost dogs, lost/found property </a:t>
            </a:r>
            <a:r>
              <a:rPr lang="en-GB" sz="1100" kern="1200" dirty="0" err="1" smtClean="0">
                <a:solidFill>
                  <a:schemeClr val="tx1"/>
                </a:solidFill>
                <a:effectLst/>
                <a:latin typeface="Arial" panose="020B0604020202020204" pitchFamily="34" charset="0"/>
                <a:ea typeface="+mn-ea"/>
                <a:cs typeface="Arial" panose="020B0604020202020204" pitchFamily="34" charset="0"/>
              </a:rPr>
              <a:t>etc</a:t>
            </a:r>
            <a:r>
              <a:rPr lang="en-GB" sz="1100" kern="1200" dirty="0" smtClean="0">
                <a:solidFill>
                  <a:schemeClr val="tx1"/>
                </a:solidFill>
                <a:effectLst/>
                <a:latin typeface="Arial" panose="020B0604020202020204" pitchFamily="34" charset="0"/>
                <a:ea typeface="+mn-ea"/>
                <a:cs typeface="Arial" panose="020B0604020202020204" pitchFamily="34" charset="0"/>
              </a:rPr>
              <a:t>)</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	How have the top performing forces effectively dealt with reduced resources </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	Effects of financial cuts on community/response policing</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	Police culture and the effects of negative reporting. </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	The future.</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14</a:t>
            </a:fld>
            <a:endParaRPr lang="en-GB"/>
          </a:p>
        </p:txBody>
      </p:sp>
    </p:spTree>
    <p:extLst>
      <p:ext uri="{BB962C8B-B14F-4D97-AF65-F5344CB8AC3E}">
        <p14:creationId xmlns:p14="http://schemas.microsoft.com/office/powerpoint/2010/main" val="28096842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sz="1100" dirty="0" smtClean="0">
              <a:effectLst/>
              <a:latin typeface="Arial" panose="020B0604020202020204" pitchFamily="34" charset="0"/>
              <a:cs typeface="Arial" panose="020B0604020202020204" pitchFamily="34" charset="0"/>
            </a:endParaRPr>
          </a:p>
          <a:p>
            <a:pPr>
              <a:lnSpc>
                <a:spcPct val="100000"/>
              </a:lnSpc>
            </a:pPr>
            <a:r>
              <a:rPr lang="en-GB" sz="1100" dirty="0" smtClean="0">
                <a:effectLst/>
                <a:latin typeface="Arial" panose="020B0604020202020204" pitchFamily="34" charset="0"/>
                <a:cs typeface="Arial" panose="020B0604020202020204" pitchFamily="34" charset="0"/>
              </a:rPr>
              <a:t>This is an important question, the answer to which will be tested throughout the time that you will be employed as a police officer.</a:t>
            </a:r>
            <a:endParaRPr lang="en-US" sz="1100" dirty="0" smtClean="0">
              <a:latin typeface="Arial" panose="020B0604020202020204" pitchFamily="34" charset="0"/>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Role of a Police Constable as articulated in the national apprenticeship standard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smtClean="0">
              <a:latin typeface="Arial" panose="020B0604020202020204" pitchFamily="34" charset="0"/>
              <a:cs typeface="Arial" panose="020B0604020202020204" pitchFamily="34" charset="0"/>
            </a:endParaRPr>
          </a:p>
          <a:p>
            <a:pPr>
              <a:lnSpc>
                <a:spcPct val="100000"/>
              </a:lnSpc>
            </a:pPr>
            <a:r>
              <a:rPr lang="en-GB" sz="1100" b="1" i="0" u="none" strike="noStrike" baseline="0" dirty="0" smtClean="0">
                <a:latin typeface="Arial" panose="020B0604020202020204" pitchFamily="34" charset="0"/>
                <a:cs typeface="Arial" panose="020B0604020202020204" pitchFamily="34" charset="0"/>
              </a:rPr>
              <a:t>Occupational profile: </a:t>
            </a:r>
          </a:p>
          <a:p>
            <a:pPr>
              <a:lnSpc>
                <a:spcPct val="100000"/>
              </a:lnSpc>
            </a:pPr>
            <a:r>
              <a:rPr lang="en-GB" sz="1100" b="0" i="0" u="none" strike="noStrike" baseline="0" dirty="0" smtClean="0">
                <a:latin typeface="Arial" panose="020B0604020202020204" pitchFamily="34" charset="0"/>
                <a:cs typeface="Arial" panose="020B0604020202020204" pitchFamily="34" charset="0"/>
              </a:rPr>
              <a:t>Modern policing is undergoing significant transformation and highly competent PCs are vital to the delivery of an enhanced service to the public.</a:t>
            </a:r>
            <a:r>
              <a:rPr lang="en-GB" sz="1100" dirty="0" smtClean="0">
                <a:latin typeface="Arial" panose="020B0604020202020204" pitchFamily="34" charset="0"/>
                <a:cs typeface="Arial" panose="020B0604020202020204" pitchFamily="34" charset="0"/>
              </a:rPr>
              <a:t> They must display</a:t>
            </a:r>
            <a:r>
              <a:rPr lang="en-GB" sz="1100" baseline="0" dirty="0" smtClean="0">
                <a:latin typeface="Arial" panose="020B0604020202020204" pitchFamily="34" charset="0"/>
                <a:cs typeface="Arial" panose="020B0604020202020204" pitchFamily="34" charset="0"/>
              </a:rPr>
              <a:t> the right s</a:t>
            </a:r>
            <a:r>
              <a:rPr lang="en-GB" sz="1100" dirty="0" smtClean="0">
                <a:latin typeface="Arial" panose="020B0604020202020204" pitchFamily="34" charset="0"/>
                <a:cs typeface="Arial" panose="020B0604020202020204" pitchFamily="34" charset="0"/>
              </a:rPr>
              <a:t>kills, knowledge and behaviour</a:t>
            </a:r>
            <a:r>
              <a:rPr lang="en-GB" sz="1100" baseline="0" dirty="0" smtClean="0">
                <a:latin typeface="Arial" panose="020B0604020202020204" pitchFamily="34" charset="0"/>
                <a:cs typeface="Arial" panose="020B0604020202020204" pitchFamily="34" charset="0"/>
              </a:rPr>
              <a:t> to become a Police Officer</a:t>
            </a:r>
            <a:endParaRPr lang="en-GB" sz="1100" b="0" i="0" u="none" strike="noStrike" baseline="0" dirty="0" smtClean="0">
              <a:latin typeface="Arial" panose="020B0604020202020204" pitchFamily="34" charset="0"/>
              <a:cs typeface="Arial" panose="020B0604020202020204" pitchFamily="34" charset="0"/>
            </a:endParaRPr>
          </a:p>
          <a:p>
            <a:pPr>
              <a:lnSpc>
                <a:spcPct val="100000"/>
              </a:lnSpc>
            </a:pPr>
            <a:endParaRPr lang="en-GB" sz="1100" b="0" i="0" u="none" strike="noStrike" baseline="0" dirty="0" smtClean="0">
              <a:latin typeface="Arial" panose="020B0604020202020204" pitchFamily="34" charset="0"/>
              <a:cs typeface="Arial" panose="020B0604020202020204" pitchFamily="34" charset="0"/>
            </a:endParaRPr>
          </a:p>
          <a:p>
            <a:pPr>
              <a:lnSpc>
                <a:spcPct val="100000"/>
              </a:lnSpc>
            </a:pPr>
            <a:r>
              <a:rPr lang="en-GB" sz="1100" b="0" i="0" u="none" strike="noStrike" baseline="0" dirty="0" smtClean="0">
                <a:latin typeface="Arial" panose="020B0604020202020204" pitchFamily="34" charset="0"/>
                <a:cs typeface="Arial" panose="020B0604020202020204" pitchFamily="34" charset="0"/>
              </a:rPr>
              <a:t>Being a PC is a physically and intellectually demanding occupation, requiring high levels of emotional intelligence, strong behavioural interpretation skills and an ability to analyse and resolve rapidly evolving events. PCs have a unique employment status, as every PC is a warranted officer, making autonomous lawful decisions including taking away an individual’s liberty if required. PCs exercise wide-ranging powers to maintain the peace and uphold the law across complex and diverse communities. </a:t>
            </a:r>
          </a:p>
          <a:p>
            <a:pPr>
              <a:lnSpc>
                <a:spcPct val="100000"/>
              </a:lnSpc>
            </a:pPr>
            <a:r>
              <a:rPr lang="en-GB" sz="1100" b="0" i="0" u="none" strike="noStrike" baseline="0" dirty="0" smtClean="0">
                <a:latin typeface="Arial" panose="020B0604020202020204" pitchFamily="34" charset="0"/>
                <a:cs typeface="Arial" panose="020B0604020202020204" pitchFamily="34" charset="0"/>
              </a:rPr>
              <a:t>They must justify and personally account for their actions through differing legal frameworks including courts, while also under the close scrutiny of the public. </a:t>
            </a:r>
          </a:p>
          <a:p>
            <a:pPr>
              <a:lnSpc>
                <a:spcPct val="100000"/>
              </a:lnSpc>
            </a:pPr>
            <a:r>
              <a:rPr lang="en-GB" sz="1100" b="0" i="0" u="none" strike="noStrike" baseline="0" dirty="0" smtClean="0">
                <a:latin typeface="Arial" panose="020B0604020202020204" pitchFamily="34" charset="0"/>
                <a:cs typeface="Arial" panose="020B0604020202020204" pitchFamily="34" charset="0"/>
              </a:rPr>
              <a:t>Competent PCs work safely and lawfully, intelligently applying a wide range and depth of skills, knowledge and behaviours to many different and increasingly complex policing contexts, for example the management of a sensitive investigation into the sharing of sexual imagery involving vulnerable victims and witnesses, or the protection of vulnerable people, including those with mental health problems. </a:t>
            </a:r>
          </a:p>
          <a:p>
            <a:pPr>
              <a:lnSpc>
                <a:spcPct val="100000"/>
              </a:lnSpc>
            </a:pPr>
            <a:r>
              <a:rPr lang="en-GB" sz="1100" b="0" i="0" u="none" strike="noStrike" baseline="0" dirty="0" smtClean="0">
                <a:latin typeface="Arial" panose="020B0604020202020204" pitchFamily="34" charset="0"/>
                <a:cs typeface="Arial" panose="020B0604020202020204" pitchFamily="34" charset="0"/>
              </a:rPr>
              <a:t>A high level of </a:t>
            </a:r>
            <a:r>
              <a:rPr lang="en-GB" sz="1100" b="0" i="0" u="sng" strike="noStrike" baseline="0" dirty="0" smtClean="0">
                <a:latin typeface="Arial" panose="020B0604020202020204" pitchFamily="34" charset="0"/>
                <a:cs typeface="Arial" panose="020B0604020202020204" pitchFamily="34" charset="0"/>
              </a:rPr>
              <a:t>k</a:t>
            </a:r>
            <a:r>
              <a:rPr lang="en-GB" sz="1100" b="0" i="0" u="none" strike="noStrike" baseline="0" dirty="0" smtClean="0">
                <a:latin typeface="Arial" panose="020B0604020202020204" pitchFamily="34" charset="0"/>
                <a:cs typeface="Arial" panose="020B0604020202020204" pitchFamily="34" charset="0"/>
              </a:rPr>
              <a:t>nowledge is required to confidently respond to these complex scenarios. Increasingly PCs are individually responsible for determining, applying and evaluating practice based on the best available evidence, known as evidence-based policing.</a:t>
            </a:r>
          </a:p>
          <a:p>
            <a:pPr>
              <a:lnSpc>
                <a:spcPct val="100000"/>
              </a:lnSpc>
            </a:pPr>
            <a:endParaRPr lang="en-GB" sz="1100" b="0" i="0" u="none" strike="noStrike" baseline="0" dirty="0" smtClean="0">
              <a:latin typeface="Arial" panose="020B0604020202020204" pitchFamily="34" charset="0"/>
              <a:cs typeface="Arial" panose="020B0604020202020204" pitchFamily="34" charset="0"/>
            </a:endParaRPr>
          </a:p>
          <a:p>
            <a:pPr>
              <a:lnSpc>
                <a:spcPct val="100000"/>
              </a:lnSpc>
            </a:pPr>
            <a:r>
              <a:rPr lang="en-GB" sz="1100" b="0" i="0" u="none" strike="noStrike" baseline="0" dirty="0" smtClean="0">
                <a:latin typeface="Arial" panose="020B0604020202020204" pitchFamily="34" charset="0"/>
                <a:cs typeface="Arial" panose="020B0604020202020204" pitchFamily="34" charset="0"/>
              </a:rPr>
              <a:t>Tasks can include:</a:t>
            </a:r>
          </a:p>
          <a:p>
            <a:pPr marL="628650" lvl="1" indent="-171450">
              <a:lnSpc>
                <a:spcPct val="100000"/>
              </a:lnSpc>
              <a:buFont typeface="Arial" panose="020B0604020202020204" pitchFamily="34" charset="0"/>
              <a:buChar char="•"/>
            </a:pPr>
            <a:r>
              <a:rPr lang="en-GB" sz="1100" b="0" i="0" u="none" strike="noStrike" baseline="0" dirty="0" smtClean="0">
                <a:latin typeface="Arial" panose="020B0604020202020204" pitchFamily="34" charset="0"/>
                <a:cs typeface="Arial" panose="020B0604020202020204" pitchFamily="34" charset="0"/>
              </a:rPr>
              <a:t>provision of an initial autonomous response to incidents, which can be complex, confrontational and life-threatening, to bring about the best possible outcomes </a:t>
            </a:r>
          </a:p>
          <a:p>
            <a:pPr marL="628650" lvl="1" indent="-171450">
              <a:lnSpc>
                <a:spcPct val="100000"/>
              </a:lnSpc>
              <a:buFont typeface="Arial" panose="020B0604020202020204" pitchFamily="34" charset="0"/>
              <a:buChar char="•"/>
            </a:pPr>
            <a:r>
              <a:rPr lang="en-GB" sz="1100" b="0" i="0" u="none" strike="noStrike" baseline="0" dirty="0" smtClean="0">
                <a:latin typeface="Arial" panose="020B0604020202020204" pitchFamily="34" charset="0"/>
                <a:cs typeface="Arial" panose="020B0604020202020204" pitchFamily="34" charset="0"/>
              </a:rPr>
              <a:t>conducting risk and threat analyses across wide-ranging, multi-faceted situations </a:t>
            </a:r>
          </a:p>
          <a:p>
            <a:pPr marL="628650" lvl="1" indent="-171450">
              <a:lnSpc>
                <a:spcPct val="100000"/>
              </a:lnSpc>
              <a:buFont typeface="Arial" panose="020B0604020202020204" pitchFamily="34" charset="0"/>
              <a:buChar char="•"/>
            </a:pPr>
            <a:r>
              <a:rPr lang="en-GB" sz="1100" b="0" i="0" u="none" strike="noStrike" baseline="0" dirty="0" smtClean="0">
                <a:latin typeface="Arial" panose="020B0604020202020204" pitchFamily="34" charset="0"/>
                <a:cs typeface="Arial" panose="020B0604020202020204" pitchFamily="34" charset="0"/>
              </a:rPr>
              <a:t>investigating incidents and crimes, managing crime scenes and evidence, and handling suspects </a:t>
            </a:r>
          </a:p>
          <a:p>
            <a:pPr marL="628650" lvl="1" indent="-171450">
              <a:lnSpc>
                <a:spcPct val="100000"/>
              </a:lnSpc>
              <a:buFont typeface="Arial" panose="020B0604020202020204" pitchFamily="34" charset="0"/>
              <a:buChar char="•"/>
            </a:pPr>
            <a:r>
              <a:rPr lang="en-GB" sz="1100" b="0" i="0" u="none" strike="noStrike" baseline="0" dirty="0" smtClean="0">
                <a:latin typeface="Arial" panose="020B0604020202020204" pitchFamily="34" charset="0"/>
                <a:cs typeface="Arial" panose="020B0604020202020204" pitchFamily="34" charset="0"/>
              </a:rPr>
              <a:t>providing leadership to the public, and supporting victims, witnesses and vulnerable people </a:t>
            </a:r>
          </a:p>
          <a:p>
            <a:pPr marL="628650" lvl="1" indent="-171450">
              <a:lnSpc>
                <a:spcPct val="100000"/>
              </a:lnSpc>
              <a:buFont typeface="Arial" panose="020B0604020202020204" pitchFamily="34" charset="0"/>
              <a:buChar char="•"/>
            </a:pPr>
            <a:r>
              <a:rPr lang="en-GB" sz="1100" b="0" i="0" u="none" strike="noStrike" baseline="0" dirty="0" smtClean="0">
                <a:latin typeface="Arial" panose="020B0604020202020204" pitchFamily="34" charset="0"/>
                <a:cs typeface="Arial" panose="020B0604020202020204" pitchFamily="34" charset="0"/>
              </a:rPr>
              <a:t>developing localised strategic partnerships to problem-solve, engage with, reassure and support organisations, groups and individuals across all communities.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https://www.instituteforapprenticeships.org/apprenticeship-standards/police-constable-degree/</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15</a:t>
            </a:fld>
            <a:endParaRPr lang="en-GB"/>
          </a:p>
        </p:txBody>
      </p:sp>
    </p:spTree>
    <p:extLst>
      <p:ext uri="{BB962C8B-B14F-4D97-AF65-F5344CB8AC3E}">
        <p14:creationId xmlns:p14="http://schemas.microsoft.com/office/powerpoint/2010/main" val="20178899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50 Years of Gwent Police</a:t>
            </a:r>
          </a:p>
          <a:p>
            <a:r>
              <a:rPr lang="en-GB" sz="1100" dirty="0" smtClean="0">
                <a:latin typeface="Arial" panose="020B0604020202020204" pitchFamily="34" charset="0"/>
                <a:cs typeface="Arial" panose="020B0604020202020204" pitchFamily="34" charset="0"/>
              </a:rPr>
              <a:t>We're proud to announce this April we turned the grand age of 50! </a:t>
            </a:r>
          </a:p>
          <a:p>
            <a:r>
              <a:rPr lang="en-GB" sz="1100" dirty="0" smtClean="0">
                <a:latin typeface="Arial" panose="020B0604020202020204" pitchFamily="34" charset="0"/>
                <a:cs typeface="Arial" panose="020B0604020202020204" pitchFamily="34" charset="0"/>
              </a:rPr>
              <a:t>On the 1st of April 1967, as a result of a government decision to reduce the number of police forces in England and Wales, Newport Borough Police and Monmouthshire Constabulary were amalgamated to form Gwent Police. </a:t>
            </a:r>
          </a:p>
          <a:p>
            <a:r>
              <a:rPr lang="en-GB" sz="1100" dirty="0" smtClean="0">
                <a:latin typeface="Arial" panose="020B0604020202020204" pitchFamily="34" charset="0"/>
                <a:cs typeface="Arial" panose="020B0604020202020204" pitchFamily="34" charset="0"/>
              </a:rPr>
              <a:t>Over the past few months officers, serving and retired came together to share their memories and experiences about life in the force over the decades. </a:t>
            </a:r>
          </a:p>
          <a:p>
            <a:r>
              <a:rPr lang="en-GB" sz="1100" dirty="0" smtClean="0">
                <a:latin typeface="Arial" panose="020B0604020202020204" pitchFamily="34" charset="0"/>
                <a:cs typeface="Arial" panose="020B0604020202020204" pitchFamily="34" charset="0"/>
              </a:rPr>
              <a:t>It is hard to imagine where the time has gone but our police family has changed tremendously over the years. Technology has advanced to transform how we work today and assist us to solve crimes quicker, however our passion and commitment to keep our communities safe has remained.</a:t>
            </a: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The 2010 Ryder Cup</a:t>
            </a:r>
          </a:p>
          <a:p>
            <a:r>
              <a:rPr lang="en-GB" sz="1100" dirty="0" smtClean="0">
                <a:latin typeface="Arial" panose="020B0604020202020204" pitchFamily="34" charset="0"/>
                <a:cs typeface="Arial" panose="020B0604020202020204" pitchFamily="34" charset="0"/>
              </a:rPr>
              <a:t>The Ryder Cup is a biennial golf competition between teams from Europe and the United States. The competition is jointly administered by the PGA of America and Ryder Cup Europe LLP, and is contested every two years, the venue alternating between courses in the United States and Europe. </a:t>
            </a:r>
          </a:p>
          <a:p>
            <a:r>
              <a:rPr lang="en-GB" sz="1100" dirty="0" smtClean="0">
                <a:latin typeface="Arial" panose="020B0604020202020204" pitchFamily="34" charset="0"/>
                <a:cs typeface="Arial" panose="020B0604020202020204" pitchFamily="34" charset="0"/>
              </a:rPr>
              <a:t>The 2010 Ryder Cup was hosted in the first week of October by The Celtic Manor Resort on a course, the Twenty Ten, specifically designed and built to host The Ryder Cup using the natural contours of the </a:t>
            </a:r>
            <a:r>
              <a:rPr lang="en-GB" sz="1100" dirty="0" err="1" smtClean="0">
                <a:latin typeface="Arial" panose="020B0604020202020204" pitchFamily="34" charset="0"/>
                <a:cs typeface="Arial" panose="020B0604020202020204" pitchFamily="34" charset="0"/>
              </a:rPr>
              <a:t>Usk</a:t>
            </a:r>
            <a:r>
              <a:rPr lang="en-GB" sz="1100" dirty="0" smtClean="0">
                <a:latin typeface="Arial" panose="020B0604020202020204" pitchFamily="34" charset="0"/>
                <a:cs typeface="Arial" panose="020B0604020202020204" pitchFamily="34" charset="0"/>
              </a:rPr>
              <a:t> Valley. Europe overcame The United States by the smallest of margins – 14½ to 13½.  </a:t>
            </a:r>
          </a:p>
          <a:p>
            <a:r>
              <a:rPr lang="en-GB" sz="1100" dirty="0" smtClean="0">
                <a:latin typeface="Arial" panose="020B0604020202020204" pitchFamily="34" charset="0"/>
                <a:cs typeface="Arial" panose="020B0604020202020204" pitchFamily="34" charset="0"/>
              </a:rPr>
              <a:t>For Gwent Police and the partner police forces we worked with, it was a policing operation on an unprecedented scale at that time, for an event which was likened to hosting three FA Cup finals back-to-back! </a:t>
            </a:r>
          </a:p>
          <a:p>
            <a:r>
              <a:rPr lang="en-GB" sz="1100" dirty="0" smtClean="0">
                <a:latin typeface="Arial" panose="020B0604020202020204" pitchFamily="34" charset="0"/>
                <a:cs typeface="Arial" panose="020B0604020202020204" pitchFamily="34" charset="0"/>
              </a:rPr>
              <a:t>Officers had to co-ordinate crowds who were dispersed over a wide area in the Gwent and South Wales, Avon and Somerset and Dyfed Powys policing areas, as well as ensuring the transport links ran smoothly with such a huge volume of traffic. During the event, the atmosphere among the crowds was all positive with no issues with disorder. The event in Gwent was a huge success and was something that will remain an important part of the history of Gwent Police</a:t>
            </a: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NATO Summit Wales</a:t>
            </a:r>
          </a:p>
          <a:p>
            <a:r>
              <a:rPr lang="en-GB" sz="1100" dirty="0" smtClean="0">
                <a:latin typeface="Arial" panose="020B0604020202020204" pitchFamily="34" charset="0"/>
                <a:cs typeface="Arial" panose="020B0604020202020204" pitchFamily="34" charset="0"/>
              </a:rPr>
              <a:t>Back in September 2014, Wales became the proud host of the NATO Summit, when leaders from around the world came to the Celtic Manor Resort in Newport.  This was the first NATO summit since Chicago in 2012, and the first to be held in the United Kingdom since Margaret Thatcher welcomed NATO leaders to London in 1990. </a:t>
            </a:r>
          </a:p>
          <a:p>
            <a:r>
              <a:rPr lang="en-GB" sz="1100" dirty="0" smtClean="0">
                <a:latin typeface="Arial" panose="020B0604020202020204" pitchFamily="34" charset="0"/>
                <a:cs typeface="Arial" panose="020B0604020202020204" pitchFamily="34" charset="0"/>
              </a:rPr>
              <a:t>The security operation represented a complex and extensive challenge to the Police Service of Great Britain, the likes of which had never been seen before in the UK. Over 150 world leaders, deputies and foreign ministers were in attendance, including our then Prime Minister, David Cameron and the President of the United States of America, Barrack Obama. Never before had Wales seen a policing operation on this scale. Our county was in the world’s spotlight for the duration of the Summit and we seized our opportunity to shine.</a:t>
            </a:r>
          </a:p>
          <a:p>
            <a:endParaRPr lang="en-GB" sz="1100" dirty="0" smtClean="0">
              <a:effectLst/>
              <a:latin typeface="Arial" panose="020B0604020202020204" pitchFamily="34" charset="0"/>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The sheer size and scale of the operation demanded a huge mutual aid response, making Gwent, for one week only, one of the largest forces in the UK, second only to the Metropolitan Police. The operation involved the deployment of over 9000 officers from 43 Police Forces, in additional to the British Transport Police, the Police Service of Northern Ireland, Police Scotland, Civil Nuclear Constabulary, Ministry of Defence Police and the Channels Islands.</a:t>
            </a:r>
            <a:r>
              <a:rPr lang="en-GB" sz="1100" dirty="0" smtClean="0">
                <a:latin typeface="Arial" panose="020B0604020202020204" pitchFamily="34" charset="0"/>
                <a:cs typeface="Arial" panose="020B0604020202020204" pitchFamily="34" charset="0"/>
              </a:rPr>
              <a:t> </a:t>
            </a:r>
          </a:p>
          <a:p>
            <a:r>
              <a:rPr lang="en-GB" sz="1100" kern="1200" dirty="0" smtClean="0">
                <a:solidFill>
                  <a:schemeClr val="tx1"/>
                </a:solidFill>
                <a:effectLst/>
                <a:latin typeface="Arial" panose="020B0604020202020204" pitchFamily="34" charset="0"/>
                <a:ea typeface="+mn-ea"/>
                <a:cs typeface="Arial" panose="020B0604020202020204" pitchFamily="34" charset="0"/>
              </a:rPr>
              <a:t>There was also the added dynamic of over 1500 of the world’s media arriving in South Wales. This meant that live coverage of the operation was broadcast across the world, 24 hours a day.</a:t>
            </a:r>
            <a:r>
              <a:rPr lang="en-GB" sz="1100" dirty="0" smtClean="0">
                <a:latin typeface="Arial" panose="020B0604020202020204" pitchFamily="34" charset="0"/>
                <a:cs typeface="Arial" panose="020B0604020202020204" pitchFamily="34" charset="0"/>
              </a:rPr>
              <a:t> </a:t>
            </a:r>
          </a:p>
          <a:p>
            <a:r>
              <a:rPr lang="en-GB" sz="1100" kern="1200" dirty="0" smtClean="0">
                <a:solidFill>
                  <a:schemeClr val="tx1"/>
                </a:solidFill>
                <a:effectLst/>
                <a:latin typeface="Arial" panose="020B0604020202020204" pitchFamily="34" charset="0"/>
                <a:ea typeface="+mn-ea"/>
                <a:cs typeface="Arial" panose="020B0604020202020204" pitchFamily="34" charset="0"/>
              </a:rPr>
              <a:t>Whilst contributing to a smooth and successful Summit, officers delivered a policing style that resonated with communities. Residents warmly welcomed officers and their blue hats into their neighbourhood, showing them Welsh hospitality at its finest!</a:t>
            </a:r>
            <a:r>
              <a:rPr lang="en-GB" sz="1100" dirty="0" smtClean="0">
                <a:latin typeface="Arial" panose="020B0604020202020204" pitchFamily="34" charset="0"/>
                <a:cs typeface="Arial" panose="020B0604020202020204" pitchFamily="34" charset="0"/>
              </a:rPr>
              <a:t>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These are some examples of</a:t>
            </a:r>
            <a:r>
              <a:rPr lang="en-GB" sz="1100" baseline="0" dirty="0" smtClean="0">
                <a:latin typeface="Arial" panose="020B0604020202020204" pitchFamily="34" charset="0"/>
                <a:cs typeface="Arial" panose="020B0604020202020204" pitchFamily="34" charset="0"/>
              </a:rPr>
              <a:t> large scale policing operations that have taken place within our Police Force Areas. One day it might be you taking part in these!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83586E13-6291-42B8-9FB2-3D4366C12C8C}" type="slidenum">
              <a:rPr lang="en-GB" smtClean="0"/>
              <a:t>16</a:t>
            </a:fld>
            <a:endParaRPr lang="en-GB"/>
          </a:p>
        </p:txBody>
      </p:sp>
    </p:spTree>
    <p:extLst>
      <p:ext uri="{BB962C8B-B14F-4D97-AF65-F5344CB8AC3E}">
        <p14:creationId xmlns:p14="http://schemas.microsoft.com/office/powerpoint/2010/main" val="37692032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dirty="0" smtClean="0">
                <a:effectLst/>
                <a:latin typeface="Arial" panose="020B0604020202020204" pitchFamily="34" charset="0"/>
                <a:cs typeface="Arial" panose="020B0604020202020204" pitchFamily="34" charset="0"/>
              </a:rPr>
              <a:t>Champions League 2017</a:t>
            </a:r>
            <a:endParaRPr lang="en-GB" sz="1100" b="0" dirty="0" smtClean="0">
              <a:effectLst/>
              <a:latin typeface="Arial" panose="020B0604020202020204" pitchFamily="34" charset="0"/>
              <a:cs typeface="Arial" panose="020B0604020202020204" pitchFamily="34" charset="0"/>
            </a:endParaRPr>
          </a:p>
          <a:p>
            <a:pPr>
              <a:lnSpc>
                <a:spcPct val="100000"/>
              </a:lnSpc>
            </a:pPr>
            <a:r>
              <a:rPr lang="en-GB" sz="1100" b="0" dirty="0" smtClean="0">
                <a:effectLst/>
                <a:latin typeface="Arial" panose="020B0604020202020204" pitchFamily="34" charset="0"/>
                <a:cs typeface="Arial" panose="020B0604020202020204" pitchFamily="34" charset="0"/>
              </a:rPr>
              <a:t>Real Madrid and Juventus met in Cardiff at the Millennium Stadium for the 62</a:t>
            </a:r>
            <a:r>
              <a:rPr lang="en-GB" sz="1100" b="0" baseline="30000" dirty="0" smtClean="0">
                <a:effectLst/>
                <a:latin typeface="Arial" panose="020B0604020202020204" pitchFamily="34" charset="0"/>
                <a:cs typeface="Arial" panose="020B0604020202020204" pitchFamily="34" charset="0"/>
              </a:rPr>
              <a:t>nd</a:t>
            </a:r>
            <a:r>
              <a:rPr lang="en-GB" sz="1100" b="0" dirty="0" smtClean="0">
                <a:effectLst/>
                <a:latin typeface="Arial" panose="020B0604020202020204" pitchFamily="34" charset="0"/>
                <a:cs typeface="Arial" panose="020B0604020202020204" pitchFamily="34" charset="0"/>
              </a:rPr>
              <a:t> European final.</a:t>
            </a:r>
            <a:r>
              <a:rPr lang="en-GB" sz="1100" b="0" baseline="0" dirty="0" smtClean="0">
                <a:effectLst/>
                <a:latin typeface="Arial" panose="020B0604020202020204" pitchFamily="34" charset="0"/>
                <a:cs typeface="Arial" panose="020B0604020202020204" pitchFamily="34" charset="0"/>
              </a:rPr>
              <a:t> S</a:t>
            </a:r>
            <a:r>
              <a:rPr lang="en-GB" sz="1100" b="0" dirty="0" smtClean="0">
                <a:effectLst/>
                <a:latin typeface="Arial" panose="020B0604020202020204" pitchFamily="34" charset="0"/>
                <a:cs typeface="Arial" panose="020B0604020202020204" pitchFamily="34" charset="0"/>
              </a:rPr>
              <a:t>ecurity </a:t>
            </a:r>
            <a:r>
              <a:rPr lang="en-GB" sz="1100" dirty="0" smtClean="0">
                <a:effectLst/>
                <a:latin typeface="Arial" panose="020B0604020202020204" pitchFamily="34" charset="0"/>
                <a:cs typeface="Arial" panose="020B0604020202020204" pitchFamily="34" charset="0"/>
              </a:rPr>
              <a:t>planning and preparation had been underway for many months.</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For the whole period the planning and preparation, the threat level across the UK had remained at severe and all the security plans reflected this threat. South</a:t>
            </a:r>
            <a:r>
              <a:rPr lang="en-GB" sz="1100" baseline="0" dirty="0" smtClean="0">
                <a:effectLst/>
                <a:latin typeface="Arial" panose="020B0604020202020204" pitchFamily="34" charset="0"/>
                <a:cs typeface="Arial" panose="020B0604020202020204" pitchFamily="34" charset="0"/>
              </a:rPr>
              <a:t> Wales Police</a:t>
            </a:r>
            <a:r>
              <a:rPr lang="en-GB" sz="1100" dirty="0" smtClean="0">
                <a:effectLst/>
                <a:latin typeface="Arial" panose="020B0604020202020204" pitchFamily="34" charset="0"/>
                <a:cs typeface="Arial" panose="020B0604020202020204" pitchFamily="34" charset="0"/>
              </a:rPr>
              <a:t> approach to policing this major sporting event was intelligence-led and risk-based which gave</a:t>
            </a:r>
            <a:r>
              <a:rPr lang="en-GB" sz="1100" baseline="0" dirty="0" smtClean="0">
                <a:effectLst/>
                <a:latin typeface="Arial" panose="020B0604020202020204" pitchFamily="34" charset="0"/>
                <a:cs typeface="Arial" panose="020B0604020202020204" pitchFamily="34" charset="0"/>
              </a:rPr>
              <a:t> them</a:t>
            </a:r>
            <a:r>
              <a:rPr lang="en-GB" sz="1100" dirty="0" smtClean="0">
                <a:effectLst/>
                <a:latin typeface="Arial" panose="020B0604020202020204" pitchFamily="34" charset="0"/>
                <a:cs typeface="Arial" panose="020B0604020202020204" pitchFamily="34" charset="0"/>
              </a:rPr>
              <a:t> the flexibility to respond to any changes.</a:t>
            </a:r>
          </a:p>
          <a:p>
            <a:pPr>
              <a:lnSpc>
                <a:spcPct val="100000"/>
              </a:lnSpc>
            </a:pPr>
            <a:r>
              <a:rPr lang="en-GB" sz="1100" dirty="0" smtClean="0">
                <a:effectLst/>
                <a:latin typeface="Arial" panose="020B0604020202020204" pitchFamily="34" charset="0"/>
                <a:cs typeface="Arial" panose="020B0604020202020204" pitchFamily="34" charset="0"/>
              </a:rPr>
              <a:t>During this time, they</a:t>
            </a:r>
            <a:r>
              <a:rPr lang="en-GB" sz="1100" baseline="0" dirty="0" smtClean="0">
                <a:effectLst/>
                <a:latin typeface="Arial" panose="020B0604020202020204" pitchFamily="34" charset="0"/>
                <a:cs typeface="Arial" panose="020B0604020202020204" pitchFamily="34" charset="0"/>
              </a:rPr>
              <a:t> had</a:t>
            </a:r>
            <a:r>
              <a:rPr lang="en-GB" sz="1100" dirty="0" smtClean="0">
                <a:effectLst/>
                <a:latin typeface="Arial" panose="020B0604020202020204" pitchFamily="34" charset="0"/>
                <a:cs typeface="Arial" panose="020B0604020202020204" pitchFamily="34" charset="0"/>
              </a:rPr>
              <a:t> seen several terrorist attacks across mainland Europe and the UK, including the terrible events in Manchester. </a:t>
            </a:r>
          </a:p>
          <a:p>
            <a:pPr>
              <a:lnSpc>
                <a:spcPct val="100000"/>
              </a:lnSpc>
            </a:pPr>
            <a:endParaRPr lang="en-GB" sz="1100" b="1" dirty="0" smtClean="0">
              <a:effectLst/>
              <a:latin typeface="Arial" panose="020B0604020202020204" pitchFamily="34" charset="0"/>
              <a:cs typeface="Arial" panose="020B0604020202020204" pitchFamily="34" charset="0"/>
            </a:endParaRPr>
          </a:p>
          <a:p>
            <a:pPr>
              <a:lnSpc>
                <a:spcPct val="100000"/>
              </a:lnSpc>
            </a:pPr>
            <a:r>
              <a:rPr lang="en-GB" sz="1100" dirty="0" smtClean="0">
                <a:effectLst/>
                <a:latin typeface="Arial" panose="020B0604020202020204" pitchFamily="34" charset="0"/>
                <a:cs typeface="Arial" panose="020B0604020202020204" pitchFamily="34" charset="0"/>
              </a:rPr>
              <a:t>South Wales Police partnered up with market leader NEC to formally pilot facial recognition technology during the Champions League finals week in Cardiff.</a:t>
            </a:r>
            <a:r>
              <a:rPr lang="en-GB" sz="1100" baseline="0" dirty="0" smtClean="0">
                <a:effectLst/>
                <a:latin typeface="Arial" panose="020B0604020202020204" pitchFamily="34" charset="0"/>
                <a:cs typeface="Arial" panose="020B0604020202020204" pitchFamily="34" charset="0"/>
              </a:rPr>
              <a:t> They </a:t>
            </a:r>
            <a:r>
              <a:rPr lang="en-GB" sz="1100" dirty="0" smtClean="0">
                <a:effectLst/>
                <a:latin typeface="Arial" panose="020B0604020202020204" pitchFamily="34" charset="0"/>
                <a:cs typeface="Arial" panose="020B0604020202020204" pitchFamily="34" charset="0"/>
              </a:rPr>
              <a:t>deployed NEC’s Real-Time solution to enable trained officers to monitor the movement of people at strategic locations in and around the city centre. A number of camera positions will be established to identify people who exist on pre-determined watch lists. Each watch list may include wanted or persons suspected of criminality, missing persons as well as persons of interest.</a:t>
            </a:r>
          </a:p>
          <a:p>
            <a:pPr>
              <a:lnSpc>
                <a:spcPct val="100000"/>
              </a:lnSpc>
            </a:pPr>
            <a:r>
              <a:rPr lang="en-GB" sz="1100" dirty="0" smtClean="0">
                <a:effectLst/>
                <a:latin typeface="Arial" panose="020B0604020202020204" pitchFamily="34" charset="0"/>
                <a:cs typeface="Arial" panose="020B0604020202020204" pitchFamily="34" charset="0"/>
              </a:rPr>
              <a:t>Like fingerprinting, facial recognition is a form of identification that allows a computer to quickly match similar faces based on facial features.</a:t>
            </a:r>
          </a:p>
          <a:p>
            <a:pPr>
              <a:lnSpc>
                <a:spcPct val="100000"/>
              </a:lnSpc>
            </a:pPr>
            <a:r>
              <a:rPr lang="en-GB" sz="1100" dirty="0" smtClean="0">
                <a:effectLst/>
                <a:latin typeface="Arial" panose="020B0604020202020204" pitchFamily="34" charset="0"/>
                <a:cs typeface="Arial" panose="020B0604020202020204" pitchFamily="34" charset="0"/>
              </a:rPr>
              <a:t>The technology can be used in both public safety and national security environments, such as identifying individuals during a disturbance, or maintaining the security of high-traffic places such as Cardiff Airport and our Welsh sporting stadiums.</a:t>
            </a:r>
          </a:p>
          <a:p>
            <a:pPr>
              <a:lnSpc>
                <a:spcPct val="100000"/>
              </a:lnSpc>
            </a:pPr>
            <a:r>
              <a:rPr lang="en-GB" sz="1100" dirty="0" smtClean="0">
                <a:effectLst/>
                <a:latin typeface="Arial" panose="020B0604020202020204" pitchFamily="34" charset="0"/>
                <a:cs typeface="Arial" panose="020B0604020202020204" pitchFamily="34" charset="0"/>
              </a:rPr>
              <a:t>South Wales Police will be the first force in the UK to use this brand-new innovative technology out in the field at a large sporting event.</a:t>
            </a:r>
          </a:p>
          <a:p>
            <a:pPr>
              <a:lnSpc>
                <a:spcPct val="100000"/>
              </a:lnSpc>
            </a:pPr>
            <a:endParaRPr lang="en-GB" sz="1100" dirty="0" smtClean="0">
              <a:effectLst/>
              <a:latin typeface="Arial" panose="020B0604020202020204" pitchFamily="34" charset="0"/>
              <a:cs typeface="Arial" panose="020B0604020202020204" pitchFamily="34" charset="0"/>
            </a:endParaRPr>
          </a:p>
          <a:p>
            <a:pPr>
              <a:lnSpc>
                <a:spcPct val="100000"/>
              </a:lnSpc>
            </a:pPr>
            <a:r>
              <a:rPr lang="en-GB" sz="1100" b="1" i="0" kern="1200" dirty="0" smtClean="0">
                <a:solidFill>
                  <a:schemeClr val="tx1"/>
                </a:solidFill>
                <a:effectLst/>
                <a:latin typeface="Arial" panose="020B0604020202020204" pitchFamily="34" charset="0"/>
                <a:ea typeface="+mn-ea"/>
                <a:cs typeface="Arial" panose="020B0604020202020204" pitchFamily="34" charset="0"/>
              </a:rPr>
              <a:t>Olympics 2012</a:t>
            </a:r>
          </a:p>
          <a:p>
            <a:pPr>
              <a:lnSpc>
                <a:spcPct val="100000"/>
              </a:lnSpc>
            </a:pPr>
            <a:r>
              <a:rPr lang="en-GB" sz="1100" b="0" dirty="0" smtClean="0">
                <a:solidFill>
                  <a:schemeClr val="tx1"/>
                </a:solidFill>
                <a:latin typeface="Arial" panose="020B0604020202020204" pitchFamily="34" charset="0"/>
                <a:cs typeface="Arial" panose="020B0604020202020204" pitchFamily="34" charset="0"/>
              </a:rPr>
              <a:t>The</a:t>
            </a:r>
            <a:r>
              <a:rPr lang="en-GB" sz="1100" b="0" baseline="0" dirty="0" smtClean="0">
                <a:solidFill>
                  <a:schemeClr val="tx1"/>
                </a:solidFill>
                <a:latin typeface="Arial" panose="020B0604020202020204" pitchFamily="34" charset="0"/>
                <a:cs typeface="Arial" panose="020B0604020202020204" pitchFamily="34" charset="0"/>
              </a:rPr>
              <a:t> </a:t>
            </a:r>
            <a:r>
              <a:rPr lang="en-GB" sz="1100" b="0" dirty="0" smtClean="0">
                <a:solidFill>
                  <a:schemeClr val="tx1"/>
                </a:solidFill>
                <a:latin typeface="Arial" panose="020B0604020202020204" pitchFamily="34" charset="0"/>
                <a:cs typeface="Arial" panose="020B0604020202020204" pitchFamily="34" charset="0"/>
              </a:rPr>
              <a:t>Millennium Stadium had the privilege of hosting the very first event of the London 2012 Olympics - Team GB's</a:t>
            </a:r>
            <a:r>
              <a:rPr lang="en-GB" sz="1100" b="0" baseline="0" dirty="0" smtClean="0">
                <a:solidFill>
                  <a:schemeClr val="tx1"/>
                </a:solidFill>
                <a:latin typeface="Arial" panose="020B0604020202020204" pitchFamily="34" charset="0"/>
                <a:cs typeface="Arial" panose="020B0604020202020204" pitchFamily="34" charset="0"/>
              </a:rPr>
              <a:t> football</a:t>
            </a:r>
            <a:r>
              <a:rPr lang="en-GB" sz="1100" b="0" dirty="0" smtClean="0">
                <a:solidFill>
                  <a:schemeClr val="tx1"/>
                </a:solidFill>
                <a:latin typeface="Arial" panose="020B0604020202020204" pitchFamily="34" charset="0"/>
                <a:cs typeface="Arial" panose="020B0604020202020204" pitchFamily="34" charset="0"/>
              </a:rPr>
              <a:t> match versus New Zealand. </a:t>
            </a:r>
          </a:p>
          <a:p>
            <a:pPr>
              <a:lnSpc>
                <a:spcPct val="100000"/>
              </a:lnSpc>
            </a:pPr>
            <a:r>
              <a:rPr lang="en-GB" sz="1100" b="0" i="0" kern="1200" dirty="0" smtClean="0">
                <a:solidFill>
                  <a:schemeClr val="tx1"/>
                </a:solidFill>
                <a:effectLst/>
                <a:latin typeface="Arial" panose="020B0604020202020204" pitchFamily="34" charset="0"/>
                <a:ea typeface="+mn-ea"/>
                <a:cs typeface="Arial" panose="020B0604020202020204" pitchFamily="34" charset="0"/>
              </a:rPr>
              <a:t>Eight further football matches were staged at the Stadium in Cardiff. Welsh training facilities were used by cyclists and swimmers. Newport had the National Velodrome, while the National Pool in Swansea had a brand-new aquatic complex. </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Indian Ocean Tsunami 2004</a:t>
            </a:r>
          </a:p>
          <a:p>
            <a:pPr>
              <a:lnSpc>
                <a:spcPct val="100000"/>
              </a:lnSpc>
            </a:pPr>
            <a:r>
              <a:rPr lang="en-GB" sz="1100" dirty="0" smtClean="0">
                <a:effectLst/>
                <a:latin typeface="Arial" panose="020B0604020202020204" pitchFamily="34" charset="0"/>
                <a:cs typeface="Arial" panose="020B0604020202020204" pitchFamily="34" charset="0"/>
              </a:rPr>
              <a:t>A series of large tsunamis up to 30 metres (100 ft.) high were created by the earthquake that became known collectively as the </a:t>
            </a:r>
            <a:r>
              <a:rPr lang="en-GB" sz="1100" b="0" dirty="0" smtClean="0">
                <a:effectLst/>
                <a:latin typeface="Arial" panose="020B0604020202020204" pitchFamily="34" charset="0"/>
                <a:cs typeface="Arial" panose="020B0604020202020204" pitchFamily="34" charset="0"/>
              </a:rPr>
              <a:t>Boxing Day tsunamis. </a:t>
            </a:r>
          </a:p>
          <a:p>
            <a:pPr>
              <a:lnSpc>
                <a:spcPct val="100000"/>
              </a:lnSpc>
            </a:pPr>
            <a:r>
              <a:rPr lang="en-GB" sz="1100" dirty="0" smtClean="0">
                <a:effectLst/>
                <a:latin typeface="Arial" panose="020B0604020202020204" pitchFamily="34" charset="0"/>
                <a:cs typeface="Arial" panose="020B0604020202020204" pitchFamily="34" charset="0"/>
              </a:rPr>
              <a:t>These tsunamis flooded communities along the coasts of the Indian Ocean and killed an estimated 227,898 people in 14 countries. The earthquake was one of the deadliest natural disasters in recorded history and the deadliest of the 21st century. Indonesia was the hardest-hit country followed by Sri Lanka, India, and Thailand. </a:t>
            </a:r>
          </a:p>
          <a:p>
            <a:pPr>
              <a:lnSpc>
                <a:spcPct val="100000"/>
              </a:lnSpc>
            </a:pPr>
            <a:r>
              <a:rPr lang="en-GB" sz="1100" dirty="0" smtClean="0">
                <a:effectLst/>
                <a:latin typeface="Arial" panose="020B0604020202020204" pitchFamily="34" charset="0"/>
                <a:cs typeface="Arial" panose="020B0604020202020204" pitchFamily="34" charset="0"/>
              </a:rPr>
              <a:t>South Wales Police sent</a:t>
            </a:r>
            <a:r>
              <a:rPr lang="en-GB" sz="1100" baseline="0" dirty="0" smtClean="0">
                <a:effectLst/>
                <a:latin typeface="Arial" panose="020B0604020202020204" pitchFamily="34" charset="0"/>
                <a:cs typeface="Arial" panose="020B0604020202020204" pitchFamily="34" charset="0"/>
              </a:rPr>
              <a:t> specialist officers out to assist with victim identification as part of international efforts. More than 700 officers from across 40 police forces including South Wales Police. During their time there, they identified 3000 victims and helped with body recovery, repatriation of victims and investigations into victims last known movements. </a:t>
            </a:r>
          </a:p>
          <a:p>
            <a:pPr>
              <a:lnSpc>
                <a:spcPct val="100000"/>
              </a:lnSpc>
            </a:pPr>
            <a:endParaRPr lang="en-GB" sz="1100" baseline="0" dirty="0" smtClean="0">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These are some examples of</a:t>
            </a:r>
            <a:r>
              <a:rPr lang="en-GB" sz="1100" baseline="0" dirty="0" smtClean="0">
                <a:latin typeface="Arial" panose="020B0604020202020204" pitchFamily="34" charset="0"/>
                <a:cs typeface="Arial" panose="020B0604020202020204" pitchFamily="34" charset="0"/>
              </a:rPr>
              <a:t> large scale policing operations that have taken place within our Police Force Areas. One day it might be you taking part in these! </a:t>
            </a:r>
            <a:endParaRPr lang="en-GB" sz="1100" dirty="0" smtClean="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83586E13-6291-42B8-9FB2-3D4366C12C8C}" type="slidenum">
              <a:rPr lang="en-GB" smtClean="0"/>
              <a:t>17</a:t>
            </a:fld>
            <a:endParaRPr lang="en-GB"/>
          </a:p>
        </p:txBody>
      </p:sp>
    </p:spTree>
    <p:extLst>
      <p:ext uri="{BB962C8B-B14F-4D97-AF65-F5344CB8AC3E}">
        <p14:creationId xmlns:p14="http://schemas.microsoft.com/office/powerpoint/2010/main" val="2231693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18</a:t>
            </a:fld>
            <a:endParaRPr lang="en-GB"/>
          </a:p>
        </p:txBody>
      </p:sp>
    </p:spTree>
    <p:extLst>
      <p:ext uri="{BB962C8B-B14F-4D97-AF65-F5344CB8AC3E}">
        <p14:creationId xmlns:p14="http://schemas.microsoft.com/office/powerpoint/2010/main" val="16197985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20/02/2019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emf"/></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13.jpg"/><Relationship Id="rId3" Type="http://schemas.openxmlformats.org/officeDocument/2006/relationships/image" Target="../media/image3.jpg"/><Relationship Id="rId7"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1.jpg"/><Relationship Id="rId5" Type="http://schemas.openxmlformats.org/officeDocument/2006/relationships/image" Target="../media/image10.jpg"/><Relationship Id="rId4" Type="http://schemas.openxmlformats.org/officeDocument/2006/relationships/image" Target="../media/image9.jpg"/><Relationship Id="rId9" Type="http://schemas.openxmlformats.org/officeDocument/2006/relationships/image" Target="../media/image14.jp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7.jpg"/><Relationship Id="rId5" Type="http://schemas.openxmlformats.org/officeDocument/2006/relationships/image" Target="../media/image16.jpg"/><Relationship Id="rId4" Type="http://schemas.openxmlformats.org/officeDocument/2006/relationships/image" Target="../media/image15.jpg"/></Relationships>
</file>

<file path=ppt/slides/_rels/slide6.xml.rels><?xml version="1.0" encoding="UTF-8" standalone="yes"?>
<Relationships xmlns="http://schemas.openxmlformats.org/package/2006/relationships"><Relationship Id="rId8" Type="http://schemas.openxmlformats.org/officeDocument/2006/relationships/image" Target="../media/image23.jpg"/><Relationship Id="rId3" Type="http://schemas.openxmlformats.org/officeDocument/2006/relationships/image" Target="../media/image3.jpg"/><Relationship Id="rId7" Type="http://schemas.openxmlformats.org/officeDocument/2006/relationships/image" Target="../media/image22.jp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1.jpeg"/><Relationship Id="rId5" Type="http://schemas.openxmlformats.org/officeDocument/2006/relationships/image" Target="../media/image20.jpg"/><Relationship Id="rId4" Type="http://schemas.openxmlformats.org/officeDocument/2006/relationships/image" Target="../media/image19.jp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4.jp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hyperlink" Target="https://youtu.be/LIA_CdZSXnk"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7.jp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31.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12.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jpg"/><Relationship Id="rId7"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hyperlink" Target="https://youtu.be/o9y5Nhw3ffk"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42.jpeg"/><Relationship Id="rId5" Type="http://schemas.openxmlformats.org/officeDocument/2006/relationships/image" Target="../media/image41.png"/><Relationship Id="rId4" Type="http://schemas.openxmlformats.org/officeDocument/2006/relationships/image" Target="../media/image40.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4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15933" y="1422648"/>
            <a:ext cx="4551903" cy="310854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smtClean="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rPr>
              <a:t>Understanding the Role of a Constable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smtClean="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Subtitle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smtClean="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Speaker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15933" y="104420"/>
            <a:ext cx="792549" cy="957155"/>
          </a:xfrm>
          <a:prstGeom prst="rect">
            <a:avLst/>
          </a:prstGeom>
        </p:spPr>
      </p:pic>
    </p:spTree>
    <p:extLst>
      <p:ext uri="{BB962C8B-B14F-4D97-AF65-F5344CB8AC3E}">
        <p14:creationId xmlns:p14="http://schemas.microsoft.com/office/powerpoint/2010/main" val="12398558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9023" cy="6858000"/>
          </a:xfrm>
          <a:prstGeom prst="rect">
            <a:avLst/>
          </a:prstGeom>
        </p:spPr>
      </p:pic>
      <p:pic>
        <p:nvPicPr>
          <p:cNvPr id="3" name="Picture 2"/>
          <p:cNvPicPr>
            <a:picLocks noChangeAspect="1"/>
          </p:cNvPicPr>
          <p:nvPr/>
        </p:nvPicPr>
        <p:blipFill>
          <a:blip r:embed="rId4"/>
          <a:stretch>
            <a:fillRect/>
          </a:stretch>
        </p:blipFill>
        <p:spPr>
          <a:xfrm>
            <a:off x="2766144" y="1062451"/>
            <a:ext cx="6659709" cy="4466488"/>
          </a:xfrm>
          <a:prstGeom prst="rect">
            <a:avLst/>
          </a:prstGeom>
        </p:spPr>
      </p:pic>
    </p:spTree>
    <p:extLst>
      <p:ext uri="{BB962C8B-B14F-4D97-AF65-F5344CB8AC3E}">
        <p14:creationId xmlns:p14="http://schemas.microsoft.com/office/powerpoint/2010/main" val="22516126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1380" y="0"/>
            <a:ext cx="12189023" cy="6858000"/>
          </a:xfrm>
          <a:prstGeom prst="rect">
            <a:avLst/>
          </a:prstGeom>
        </p:spPr>
      </p:pic>
      <p:grpSp>
        <p:nvGrpSpPr>
          <p:cNvPr id="3" name="Group 2"/>
          <p:cNvGrpSpPr/>
          <p:nvPr/>
        </p:nvGrpSpPr>
        <p:grpSpPr>
          <a:xfrm>
            <a:off x="1925169" y="1386273"/>
            <a:ext cx="8341659" cy="4074459"/>
            <a:chOff x="1701158" y="1784960"/>
            <a:chExt cx="8966842" cy="5073040"/>
          </a:xfrm>
        </p:grpSpPr>
        <p:pic>
          <p:nvPicPr>
            <p:cNvPr id="4" name="Picture 3" descr="PC-Daar.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01158" y="2291343"/>
              <a:ext cx="2255304" cy="2852127"/>
            </a:xfrm>
            <a:prstGeom prst="rect">
              <a:avLst/>
            </a:prstGeom>
          </p:spPr>
        </p:pic>
        <p:pic>
          <p:nvPicPr>
            <p:cNvPr id="5" name="Picture 4" descr="_63732902_a1970spatrolcar.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68594" y="4108098"/>
              <a:ext cx="4888714" cy="2749902"/>
            </a:xfrm>
            <a:prstGeom prst="rect">
              <a:avLst/>
            </a:prstGeom>
          </p:spPr>
        </p:pic>
        <p:pic>
          <p:nvPicPr>
            <p:cNvPr id="6" name="Picture 5" descr="515800.jpg"/>
            <p:cNvPicPr>
              <a:picLocks noChangeAspect="1"/>
            </p:cNvPicPr>
            <p:nvPr/>
          </p:nvPicPr>
          <p:blipFill rotWithShape="1">
            <a:blip r:embed="rId6">
              <a:extLst>
                <a:ext uri="{28A0092B-C50C-407E-A947-70E740481C1C}">
                  <a14:useLocalDpi xmlns:a14="http://schemas.microsoft.com/office/drawing/2010/main" val="0"/>
                </a:ext>
              </a:extLst>
            </a:blip>
            <a:srcRect l="18802" t="2343" r="14454" b="2725"/>
            <a:stretch/>
          </p:blipFill>
          <p:spPr>
            <a:xfrm>
              <a:off x="7457308" y="2291342"/>
              <a:ext cx="3210692" cy="4566658"/>
            </a:xfrm>
            <a:prstGeom prst="rect">
              <a:avLst/>
            </a:prstGeom>
          </p:spPr>
        </p:pic>
        <p:pic>
          <p:nvPicPr>
            <p:cNvPr id="7" name="Picture 6" descr="81gOySQ.jp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956462" y="1784960"/>
              <a:ext cx="3830878" cy="2323138"/>
            </a:xfrm>
            <a:prstGeom prst="rect">
              <a:avLst/>
            </a:prstGeom>
          </p:spPr>
        </p:pic>
      </p:grpSp>
      <p:sp>
        <p:nvSpPr>
          <p:cNvPr id="9" name="TextBox 8"/>
          <p:cNvSpPr txBox="1"/>
          <p:nvPr/>
        </p:nvSpPr>
        <p:spPr>
          <a:xfrm>
            <a:off x="1602671" y="333535"/>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Evolution of Policing</a:t>
            </a:r>
            <a:endParaRPr lang="en-GB" sz="3200" b="1" dirty="0">
              <a:solidFill>
                <a:schemeClr val="bg1"/>
              </a:solidFill>
            </a:endParaRPr>
          </a:p>
        </p:txBody>
      </p:sp>
    </p:spTree>
    <p:extLst>
      <p:ext uri="{BB962C8B-B14F-4D97-AF65-F5344CB8AC3E}">
        <p14:creationId xmlns:p14="http://schemas.microsoft.com/office/powerpoint/2010/main" val="22133982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grpSp>
        <p:nvGrpSpPr>
          <p:cNvPr id="3" name="Group 2"/>
          <p:cNvGrpSpPr/>
          <p:nvPr/>
        </p:nvGrpSpPr>
        <p:grpSpPr>
          <a:xfrm>
            <a:off x="1955539" y="1545164"/>
            <a:ext cx="8280920" cy="4047564"/>
            <a:chOff x="1766840" y="1417638"/>
            <a:chExt cx="8607752" cy="5281889"/>
          </a:xfrm>
        </p:grpSpPr>
        <p:pic>
          <p:nvPicPr>
            <p:cNvPr id="4" name="Picture 3" descr="_79814138_miners_maerdy_hulton.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66841" y="1417639"/>
              <a:ext cx="3575337" cy="2405227"/>
            </a:xfrm>
            <a:prstGeom prst="rect">
              <a:avLst/>
            </a:prstGeom>
          </p:spPr>
        </p:pic>
        <p:pic>
          <p:nvPicPr>
            <p:cNvPr id="5" name="Picture 4" descr="thatcher_miners.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66840" y="3822866"/>
              <a:ext cx="3985506" cy="2876661"/>
            </a:xfrm>
            <a:prstGeom prst="rect">
              <a:avLst/>
            </a:prstGeom>
          </p:spPr>
        </p:pic>
        <p:pic>
          <p:nvPicPr>
            <p:cNvPr id="6" name="Picture 5" descr="methode-times-prodmigration-web-bin-c08b8003-9ee2-37bb-8e71-3fef79eb680f.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889635" y="2972090"/>
              <a:ext cx="2484957" cy="3727436"/>
            </a:xfrm>
            <a:prstGeom prst="rect">
              <a:avLst/>
            </a:prstGeom>
          </p:spPr>
        </p:pic>
        <p:pic>
          <p:nvPicPr>
            <p:cNvPr id="7" name="Picture 6" descr="4324973147_4f20305c86_b.jpg"/>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342177" y="1417638"/>
              <a:ext cx="2834640" cy="3121152"/>
            </a:xfrm>
            <a:prstGeom prst="rect">
              <a:avLst/>
            </a:prstGeom>
          </p:spPr>
        </p:pic>
        <p:pic>
          <p:nvPicPr>
            <p:cNvPr id="8" name="Picture 7" descr="51vg4C8OKtL._SX327_BO1,204,203,200_.jpg"/>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752346" y="3457864"/>
              <a:ext cx="2137288" cy="3241662"/>
            </a:xfrm>
            <a:prstGeom prst="rect">
              <a:avLst/>
            </a:prstGeom>
          </p:spPr>
        </p:pic>
        <p:pic>
          <p:nvPicPr>
            <p:cNvPr id="9" name="Picture 8" descr="9780421408609-uk-300.jpg"/>
            <p:cNvPicPr>
              <a:picLocks noChangeAspect="1"/>
            </p:cNvPicPr>
            <p:nvPr/>
          </p:nvPicPr>
          <p:blipFill rotWithShape="1">
            <a:blip r:embed="rId9">
              <a:extLst>
                <a:ext uri="{28A0092B-C50C-407E-A947-70E740481C1C}">
                  <a14:useLocalDpi xmlns:a14="http://schemas.microsoft.com/office/drawing/2010/main" val="0"/>
                </a:ext>
              </a:extLst>
            </a:blip>
            <a:srcRect b="55995"/>
            <a:stretch/>
          </p:blipFill>
          <p:spPr>
            <a:xfrm>
              <a:off x="8019645" y="1417639"/>
              <a:ext cx="2354947" cy="1554451"/>
            </a:xfrm>
            <a:prstGeom prst="rect">
              <a:avLst/>
            </a:prstGeom>
          </p:spPr>
        </p:pic>
      </p:grpSp>
      <p:sp>
        <p:nvSpPr>
          <p:cNvPr id="12" name="TextBox 11"/>
          <p:cNvSpPr txBox="1"/>
          <p:nvPr/>
        </p:nvSpPr>
        <p:spPr>
          <a:xfrm>
            <a:off x="1955539" y="435815"/>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Evolution of Policing</a:t>
            </a:r>
            <a:endParaRPr lang="en-GB" sz="3200" b="1" dirty="0">
              <a:solidFill>
                <a:schemeClr val="bg1"/>
              </a:solidFill>
            </a:endParaRPr>
          </a:p>
        </p:txBody>
      </p:sp>
    </p:spTree>
    <p:extLst>
      <p:ext uri="{BB962C8B-B14F-4D97-AF65-F5344CB8AC3E}">
        <p14:creationId xmlns:p14="http://schemas.microsoft.com/office/powerpoint/2010/main" val="39696947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grpSp>
        <p:nvGrpSpPr>
          <p:cNvPr id="3" name="Group 2"/>
          <p:cNvGrpSpPr/>
          <p:nvPr/>
        </p:nvGrpSpPr>
        <p:grpSpPr>
          <a:xfrm>
            <a:off x="2327608" y="1358591"/>
            <a:ext cx="8004932" cy="4291869"/>
            <a:chOff x="1981201" y="1711436"/>
            <a:chExt cx="8524876" cy="5146565"/>
          </a:xfrm>
        </p:grpSpPr>
        <p:pic>
          <p:nvPicPr>
            <p:cNvPr id="4" name="Picture 3" descr="_38775981_stephenlawrence238.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67736" y="1715927"/>
              <a:ext cx="3022600" cy="2260601"/>
            </a:xfrm>
            <a:prstGeom prst="rect">
              <a:avLst/>
            </a:prstGeom>
          </p:spPr>
        </p:pic>
        <p:pic>
          <p:nvPicPr>
            <p:cNvPr id="5" name="Picture 4" descr="_47551824_placards_gray511.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1201" y="4183500"/>
              <a:ext cx="4009135" cy="2674501"/>
            </a:xfrm>
            <a:prstGeom prst="rect">
              <a:avLst/>
            </a:prstGeom>
          </p:spPr>
        </p:pic>
        <p:pic>
          <p:nvPicPr>
            <p:cNvPr id="6" name="Picture 5" descr="Brixton-Riot-95_530x330-2.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210668" y="4183499"/>
              <a:ext cx="4295409" cy="2674500"/>
            </a:xfrm>
            <a:prstGeom prst="rect">
              <a:avLst/>
            </a:prstGeom>
            <a:ln>
              <a:solidFill>
                <a:schemeClr val="tx1"/>
              </a:solidFill>
            </a:ln>
          </p:spPr>
        </p:pic>
        <p:pic>
          <p:nvPicPr>
            <p:cNvPr id="7" name="Picture 6" descr="fantazia-rave.jpg"/>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210668" y="1711436"/>
              <a:ext cx="3395394" cy="2263595"/>
            </a:xfrm>
            <a:prstGeom prst="rect">
              <a:avLst/>
            </a:prstGeom>
            <a:ln>
              <a:solidFill>
                <a:schemeClr val="tx1"/>
              </a:solidFill>
            </a:ln>
          </p:spPr>
        </p:pic>
      </p:grpSp>
      <p:sp>
        <p:nvSpPr>
          <p:cNvPr id="10" name="TextBox 9"/>
          <p:cNvSpPr txBox="1"/>
          <p:nvPr/>
        </p:nvSpPr>
        <p:spPr>
          <a:xfrm>
            <a:off x="1951760" y="30217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Evolution of Policing</a:t>
            </a:r>
            <a:endParaRPr lang="en-GB" sz="3200" b="1" dirty="0">
              <a:solidFill>
                <a:schemeClr val="bg1"/>
              </a:solidFill>
            </a:endParaRPr>
          </a:p>
        </p:txBody>
      </p:sp>
    </p:spTree>
    <p:extLst>
      <p:ext uri="{BB962C8B-B14F-4D97-AF65-F5344CB8AC3E}">
        <p14:creationId xmlns:p14="http://schemas.microsoft.com/office/powerpoint/2010/main" val="471168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882" y="-56921"/>
            <a:ext cx="12189023" cy="6858000"/>
          </a:xfrm>
          <a:prstGeom prst="rect">
            <a:avLst/>
          </a:prstGeom>
        </p:spPr>
      </p:pic>
      <p:pic>
        <p:nvPicPr>
          <p:cNvPr id="3" name="Picture 2" descr="nintchdbpict0000004956902.jp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427791" y="3372079"/>
            <a:ext cx="2394059" cy="2311150"/>
          </a:xfrm>
          <a:prstGeom prst="rect">
            <a:avLst/>
          </a:prstGeom>
          <a:ln>
            <a:solidFill>
              <a:schemeClr val="tx1"/>
            </a:solidFill>
          </a:ln>
        </p:spPr>
      </p:pic>
      <p:grpSp>
        <p:nvGrpSpPr>
          <p:cNvPr id="4" name="Group 3"/>
          <p:cNvGrpSpPr/>
          <p:nvPr/>
        </p:nvGrpSpPr>
        <p:grpSpPr>
          <a:xfrm>
            <a:off x="1568330" y="1116500"/>
            <a:ext cx="8919223" cy="4424386"/>
            <a:chOff x="2013865" y="570097"/>
            <a:chExt cx="7892363" cy="5995966"/>
          </a:xfrm>
        </p:grpSpPr>
        <p:pic>
          <p:nvPicPr>
            <p:cNvPr id="5" name="Picture 4" descr="londonriots2011c.jpg"/>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013865" y="3532800"/>
              <a:ext cx="3264297" cy="3033263"/>
            </a:xfrm>
            <a:prstGeom prst="rect">
              <a:avLst/>
            </a:prstGeom>
            <a:ln>
              <a:solidFill>
                <a:schemeClr val="tx1"/>
              </a:solidFill>
            </a:ln>
          </p:spPr>
        </p:pic>
        <p:pic>
          <p:nvPicPr>
            <p:cNvPr id="7" name="Picture 6" descr="10_policemarch_r_w.jpg"/>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9947" y="853882"/>
              <a:ext cx="3121152" cy="1755648"/>
            </a:xfrm>
            <a:prstGeom prst="rect">
              <a:avLst/>
            </a:prstGeom>
            <a:ln>
              <a:solidFill>
                <a:schemeClr val="tx1"/>
              </a:solidFill>
            </a:ln>
          </p:spPr>
        </p:pic>
        <p:pic>
          <p:nvPicPr>
            <p:cNvPr id="8" name="Picture 7" descr="Keith-Palmer-fund-Westminster-terror-attack-JustGiving-policeman-stabbed-London-600151.jp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14232" y="570097"/>
              <a:ext cx="4091996" cy="2507998"/>
            </a:xfrm>
            <a:prstGeom prst="rect">
              <a:avLst/>
            </a:prstGeom>
            <a:ln>
              <a:solidFill>
                <a:schemeClr val="tx1"/>
              </a:solidFill>
            </a:ln>
          </p:spPr>
        </p:pic>
      </p:grpSp>
      <p:pic>
        <p:nvPicPr>
          <p:cNvPr id="9" name="Picture 8" descr="pcsos2002.jpg"/>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992303" y="3654920"/>
            <a:ext cx="2576843" cy="1459060"/>
          </a:xfrm>
          <a:prstGeom prst="rect">
            <a:avLst/>
          </a:prstGeom>
        </p:spPr>
      </p:pic>
      <p:sp>
        <p:nvSpPr>
          <p:cNvPr id="11" name="TextBox 10"/>
          <p:cNvSpPr txBox="1"/>
          <p:nvPr/>
        </p:nvSpPr>
        <p:spPr>
          <a:xfrm>
            <a:off x="1990933" y="252043"/>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Evolution of Policing</a:t>
            </a:r>
            <a:endParaRPr lang="en-GB" sz="3200" b="1" dirty="0">
              <a:solidFill>
                <a:schemeClr val="bg1"/>
              </a:solidFill>
            </a:endParaRPr>
          </a:p>
        </p:txBody>
      </p:sp>
    </p:spTree>
    <p:extLst>
      <p:ext uri="{BB962C8B-B14F-4D97-AF65-F5344CB8AC3E}">
        <p14:creationId xmlns:p14="http://schemas.microsoft.com/office/powerpoint/2010/main" val="1941724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grpSp>
        <p:nvGrpSpPr>
          <p:cNvPr id="3" name="Group 2"/>
          <p:cNvGrpSpPr/>
          <p:nvPr/>
        </p:nvGrpSpPr>
        <p:grpSpPr>
          <a:xfrm>
            <a:off x="1984264" y="643797"/>
            <a:ext cx="8223469" cy="4968727"/>
            <a:chOff x="3934031" y="352568"/>
            <a:chExt cx="4615776" cy="6318485"/>
          </a:xfrm>
        </p:grpSpPr>
        <p:pic>
          <p:nvPicPr>
            <p:cNvPr id="4" name="Picture 3" descr="vision-cover.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34031" y="352568"/>
              <a:ext cx="4615776" cy="6318485"/>
            </a:xfrm>
            <a:prstGeom prst="rect">
              <a:avLst/>
            </a:prstGeom>
          </p:spPr>
        </p:pic>
        <p:sp>
          <p:nvSpPr>
            <p:cNvPr id="5" name="Rectangle 4"/>
            <p:cNvSpPr/>
            <p:nvPr/>
          </p:nvSpPr>
          <p:spPr>
            <a:xfrm>
              <a:off x="3977807" y="1304164"/>
              <a:ext cx="4572000" cy="1934581"/>
            </a:xfrm>
            <a:prstGeom prst="rect">
              <a:avLst/>
            </a:prstGeom>
          </p:spPr>
          <p:txBody>
            <a:bodyPr>
              <a:spAutoFit/>
            </a:bodyPr>
            <a:lstStyle/>
            <a:p>
              <a:r>
                <a:rPr lang="en-GB" dirty="0"/>
                <a:t>The mission is:</a:t>
              </a:r>
            </a:p>
            <a:p>
              <a:r>
                <a:rPr lang="en-GB" dirty="0"/>
                <a:t>T</a:t>
              </a:r>
              <a:r>
                <a:rPr lang="en-GB" dirty="0" smtClean="0"/>
                <a:t>o </a:t>
              </a:r>
              <a:r>
                <a:rPr lang="en-GB" dirty="0"/>
                <a:t>make communities safer by upholding the law fairly and  firmly; preventing crime and antisocial behaviour; keeping the peace; protecting and reassuring communities; investigating crime and bringing offenders to justice.</a:t>
              </a:r>
              <a:endParaRPr lang="en-US" dirty="0"/>
            </a:p>
          </p:txBody>
        </p:sp>
      </p:grpSp>
    </p:spTree>
    <p:extLst>
      <p:ext uri="{BB962C8B-B14F-4D97-AF65-F5344CB8AC3E}">
        <p14:creationId xmlns:p14="http://schemas.microsoft.com/office/powerpoint/2010/main" val="358004465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9023" cy="6858000"/>
          </a:xfrm>
          <a:prstGeom prst="rect">
            <a:avLst/>
          </a:prstGeom>
        </p:spPr>
      </p:pic>
      <p:sp>
        <p:nvSpPr>
          <p:cNvPr id="5" name="TextBox 4"/>
          <p:cNvSpPr txBox="1"/>
          <p:nvPr/>
        </p:nvSpPr>
        <p:spPr>
          <a:xfrm>
            <a:off x="1954051" y="722499"/>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Role of a Police Officer</a:t>
            </a:r>
            <a:endParaRPr lang="en-GB" sz="3200" b="1" dirty="0">
              <a:solidFill>
                <a:schemeClr val="bg1"/>
              </a:solidFill>
            </a:endParaRPr>
          </a:p>
        </p:txBody>
      </p:sp>
      <p:pic>
        <p:nvPicPr>
          <p:cNvPr id="6" name="Picture 5">
            <a:hlinkClick r:id="rId4"/>
          </p:cNvPr>
          <p:cNvPicPr>
            <a:picLocks noChangeAspect="1"/>
          </p:cNvPicPr>
          <p:nvPr/>
        </p:nvPicPr>
        <p:blipFill rotWithShape="1">
          <a:blip r:embed="rId5"/>
          <a:srcRect l="10619" r="9278"/>
          <a:stretch/>
        </p:blipFill>
        <p:spPr>
          <a:xfrm>
            <a:off x="10383419" y="4178091"/>
            <a:ext cx="1511818" cy="1158875"/>
          </a:xfrm>
          <a:prstGeom prst="rect">
            <a:avLst/>
          </a:prstGeom>
        </p:spPr>
      </p:pic>
      <p:pic>
        <p:nvPicPr>
          <p:cNvPr id="7" name="Picture 6"/>
          <p:cNvPicPr>
            <a:picLocks noChangeAspect="1"/>
          </p:cNvPicPr>
          <p:nvPr/>
        </p:nvPicPr>
        <p:blipFill>
          <a:blip r:embed="rId6"/>
          <a:stretch>
            <a:fillRect/>
          </a:stretch>
        </p:blipFill>
        <p:spPr>
          <a:xfrm>
            <a:off x="2951261" y="1803191"/>
            <a:ext cx="6286500" cy="3533775"/>
          </a:xfrm>
          <a:prstGeom prst="rect">
            <a:avLst/>
          </a:prstGeom>
          <a:ln>
            <a:solidFill>
              <a:schemeClr val="tx1"/>
            </a:solidFill>
          </a:ln>
        </p:spPr>
      </p:pic>
    </p:spTree>
    <p:extLst>
      <p:ext uri="{BB962C8B-B14F-4D97-AF65-F5344CB8AC3E}">
        <p14:creationId xmlns:p14="http://schemas.microsoft.com/office/powerpoint/2010/main" val="4419477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pic>
        <p:nvPicPr>
          <p:cNvPr id="4" name="Content Placeholder 3"/>
          <p:cNvPicPr>
            <a:picLocks/>
          </p:cNvPicPr>
          <p:nvPr/>
        </p:nvPicPr>
        <p:blipFill rotWithShape="1">
          <a:blip r:embed="rId4">
            <a:extLst>
              <a:ext uri="{28A0092B-C50C-407E-A947-70E740481C1C}">
                <a14:useLocalDpi xmlns:a14="http://schemas.microsoft.com/office/drawing/2010/main" val="0"/>
              </a:ext>
            </a:extLst>
          </a:blip>
          <a:stretch/>
        </p:blipFill>
        <p:spPr>
          <a:xfrm>
            <a:off x="1954051" y="1455411"/>
            <a:ext cx="8280920" cy="3947178"/>
          </a:xfrm>
          <a:prstGeom prst="rect">
            <a:avLst/>
          </a:prstGeom>
        </p:spPr>
      </p:pic>
      <p:sp>
        <p:nvSpPr>
          <p:cNvPr id="6" name="TextBox 5"/>
          <p:cNvSpPr txBox="1"/>
          <p:nvPr/>
        </p:nvSpPr>
        <p:spPr>
          <a:xfrm>
            <a:off x="1954051" y="24953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Policing Structure</a:t>
            </a:r>
            <a:endParaRPr lang="en-GB" sz="3200" b="1" dirty="0">
              <a:solidFill>
                <a:schemeClr val="bg1"/>
              </a:solidFill>
            </a:endParaRPr>
          </a:p>
        </p:txBody>
      </p:sp>
    </p:spTree>
    <p:extLst>
      <p:ext uri="{BB962C8B-B14F-4D97-AF65-F5344CB8AC3E}">
        <p14:creationId xmlns:p14="http://schemas.microsoft.com/office/powerpoint/2010/main" val="257112620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9023" cy="6858000"/>
          </a:xfrm>
          <a:prstGeom prst="rect">
            <a:avLst/>
          </a:prstGeom>
        </p:spPr>
      </p:pic>
      <p:pic>
        <p:nvPicPr>
          <p:cNvPr id="5" name="Picture 9"/>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136735" y="1935776"/>
            <a:ext cx="3287361" cy="230706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6" name="Content Placeholder 4"/>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297632" y="4450347"/>
            <a:ext cx="2965565" cy="1235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6"/>
          <a:stretch>
            <a:fillRect/>
          </a:stretch>
        </p:blipFill>
        <p:spPr>
          <a:xfrm>
            <a:off x="9012555" y="3543150"/>
            <a:ext cx="2143125" cy="2143125"/>
          </a:xfrm>
          <a:prstGeom prst="rect">
            <a:avLst/>
          </a:prstGeom>
        </p:spPr>
      </p:pic>
      <p:pic>
        <p:nvPicPr>
          <p:cNvPr id="8" name="Picture 7"/>
          <p:cNvPicPr>
            <a:picLocks noChangeAspect="1"/>
          </p:cNvPicPr>
          <p:nvPr/>
        </p:nvPicPr>
        <p:blipFill>
          <a:blip r:embed="rId7"/>
          <a:stretch>
            <a:fillRect/>
          </a:stretch>
        </p:blipFill>
        <p:spPr>
          <a:xfrm>
            <a:off x="6462990" y="2259005"/>
            <a:ext cx="2314266" cy="3257115"/>
          </a:xfrm>
          <a:prstGeom prst="rect">
            <a:avLst/>
          </a:prstGeom>
          <a:ln>
            <a:solidFill>
              <a:schemeClr val="tx1"/>
            </a:solidFill>
          </a:ln>
        </p:spPr>
      </p:pic>
      <p:sp>
        <p:nvSpPr>
          <p:cNvPr id="9" name="TextBox 8"/>
          <p:cNvSpPr txBox="1"/>
          <p:nvPr/>
        </p:nvSpPr>
        <p:spPr>
          <a:xfrm>
            <a:off x="1954051" y="67550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Police Crime Commissioner</a:t>
            </a:r>
            <a:endParaRPr lang="en-GB" sz="3200" b="1" dirty="0">
              <a:solidFill>
                <a:schemeClr val="bg1"/>
              </a:solidFill>
            </a:endParaRPr>
          </a:p>
        </p:txBody>
      </p:sp>
    </p:spTree>
    <p:extLst>
      <p:ext uri="{BB962C8B-B14F-4D97-AF65-F5344CB8AC3E}">
        <p14:creationId xmlns:p14="http://schemas.microsoft.com/office/powerpoint/2010/main" val="151173879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sp>
        <p:nvSpPr>
          <p:cNvPr id="4" name="Rectangle 3"/>
          <p:cNvSpPr/>
          <p:nvPr/>
        </p:nvSpPr>
        <p:spPr>
          <a:xfrm>
            <a:off x="1320801" y="1506834"/>
            <a:ext cx="9448800" cy="1493358"/>
          </a:xfrm>
          <a:prstGeom prst="rect">
            <a:avLst/>
          </a:prstGeom>
        </p:spPr>
        <p:txBody>
          <a:bodyPr wrap="square">
            <a:spAutoFit/>
          </a:bodyPr>
          <a:lstStyle/>
          <a:p>
            <a:pPr algn="ctr">
              <a:lnSpc>
                <a:spcPct val="150000"/>
              </a:lnSpc>
            </a:pPr>
            <a:r>
              <a:rPr lang="en-GB" sz="3200" b="1" dirty="0"/>
              <a:t>Roles and responsibilities of those charged with ensuring that the police deliver a professional </a:t>
            </a:r>
            <a:r>
              <a:rPr lang="en-GB" sz="3200" b="1" dirty="0" smtClean="0"/>
              <a:t>service. </a:t>
            </a:r>
            <a:endParaRPr lang="en-GB" sz="3200" b="1" dirty="0"/>
          </a:p>
        </p:txBody>
      </p:sp>
      <p:sp>
        <p:nvSpPr>
          <p:cNvPr id="5" name="TextBox 4"/>
          <p:cNvSpPr txBox="1"/>
          <p:nvPr/>
        </p:nvSpPr>
        <p:spPr>
          <a:xfrm>
            <a:off x="1904741" y="69645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Police Regulations</a:t>
            </a:r>
            <a:endParaRPr lang="en-GB" sz="3200" b="1" dirty="0">
              <a:solidFill>
                <a:schemeClr val="bg1"/>
              </a:solidFill>
            </a:endParaRPr>
          </a:p>
        </p:txBody>
      </p:sp>
      <p:pic>
        <p:nvPicPr>
          <p:cNvPr id="6" name="Picture 5"/>
          <p:cNvPicPr>
            <a:picLocks noChangeAspect="1"/>
          </p:cNvPicPr>
          <p:nvPr/>
        </p:nvPicPr>
        <p:blipFill>
          <a:blip r:embed="rId4"/>
          <a:stretch>
            <a:fillRect/>
          </a:stretch>
        </p:blipFill>
        <p:spPr>
          <a:xfrm>
            <a:off x="2817910" y="3225800"/>
            <a:ext cx="6553200" cy="2525068"/>
          </a:xfrm>
          <a:prstGeom prst="rect">
            <a:avLst/>
          </a:prstGeom>
        </p:spPr>
      </p:pic>
    </p:spTree>
    <p:extLst>
      <p:ext uri="{BB962C8B-B14F-4D97-AF65-F5344CB8AC3E}">
        <p14:creationId xmlns:p14="http://schemas.microsoft.com/office/powerpoint/2010/main" val="3961360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9023" cy="6858000"/>
          </a:xfrm>
          <a:prstGeom prst="rect">
            <a:avLst/>
          </a:prstGeom>
        </p:spPr>
      </p:pic>
      <p:pic>
        <p:nvPicPr>
          <p:cNvPr id="4" name="Picture 3"/>
          <p:cNvPicPr>
            <a:picLocks noChangeAspect="1"/>
          </p:cNvPicPr>
          <p:nvPr/>
        </p:nvPicPr>
        <p:blipFill>
          <a:blip r:embed="rId4"/>
          <a:stretch>
            <a:fillRect/>
          </a:stretch>
        </p:blipFill>
        <p:spPr>
          <a:xfrm>
            <a:off x="1410583" y="1622022"/>
            <a:ext cx="3667125" cy="1247775"/>
          </a:xfrm>
          <a:prstGeom prst="rect">
            <a:avLst/>
          </a:prstGeom>
        </p:spPr>
      </p:pic>
      <p:pic>
        <p:nvPicPr>
          <p:cNvPr id="9" name="Picture 8"/>
          <p:cNvPicPr>
            <a:picLocks noChangeAspect="1"/>
          </p:cNvPicPr>
          <p:nvPr/>
        </p:nvPicPr>
        <p:blipFill>
          <a:blip r:embed="rId5"/>
          <a:stretch>
            <a:fillRect/>
          </a:stretch>
        </p:blipFill>
        <p:spPr>
          <a:xfrm>
            <a:off x="1284459" y="3887300"/>
            <a:ext cx="2733675" cy="1133475"/>
          </a:xfrm>
          <a:prstGeom prst="rect">
            <a:avLst/>
          </a:prstGeom>
        </p:spPr>
      </p:pic>
      <p:pic>
        <p:nvPicPr>
          <p:cNvPr id="10" name="Picture 9"/>
          <p:cNvPicPr>
            <a:picLocks noChangeAspect="1"/>
          </p:cNvPicPr>
          <p:nvPr/>
        </p:nvPicPr>
        <p:blipFill>
          <a:blip r:embed="rId6"/>
          <a:stretch>
            <a:fillRect/>
          </a:stretch>
        </p:blipFill>
        <p:spPr>
          <a:xfrm>
            <a:off x="5717200" y="1453073"/>
            <a:ext cx="2853103" cy="2853103"/>
          </a:xfrm>
          <a:prstGeom prst="rect">
            <a:avLst/>
          </a:prstGeom>
        </p:spPr>
      </p:pic>
      <p:pic>
        <p:nvPicPr>
          <p:cNvPr id="12" name="Picture 11"/>
          <p:cNvPicPr>
            <a:picLocks noChangeAspect="1"/>
          </p:cNvPicPr>
          <p:nvPr/>
        </p:nvPicPr>
        <p:blipFill>
          <a:blip r:embed="rId7"/>
          <a:stretch>
            <a:fillRect/>
          </a:stretch>
        </p:blipFill>
        <p:spPr>
          <a:xfrm>
            <a:off x="5880519" y="4153338"/>
            <a:ext cx="4772025" cy="952500"/>
          </a:xfrm>
          <a:prstGeom prst="rect">
            <a:avLst/>
          </a:prstGeom>
        </p:spPr>
      </p:pic>
      <p:pic>
        <p:nvPicPr>
          <p:cNvPr id="13" name="Picture 12"/>
          <p:cNvPicPr>
            <a:picLocks noChangeAspect="1"/>
          </p:cNvPicPr>
          <p:nvPr/>
        </p:nvPicPr>
        <p:blipFill>
          <a:blip r:embed="rId8"/>
          <a:stretch>
            <a:fillRect/>
          </a:stretch>
        </p:blipFill>
        <p:spPr>
          <a:xfrm>
            <a:off x="8578780" y="1445809"/>
            <a:ext cx="2867025" cy="1600200"/>
          </a:xfrm>
          <a:prstGeom prst="rect">
            <a:avLst/>
          </a:prstGeom>
        </p:spPr>
      </p:pic>
      <p:sp>
        <p:nvSpPr>
          <p:cNvPr id="11" name="TextBox 10"/>
          <p:cNvSpPr txBox="1"/>
          <p:nvPr/>
        </p:nvSpPr>
        <p:spPr>
          <a:xfrm>
            <a:off x="1954051" y="53052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Organisations</a:t>
            </a:r>
            <a:endParaRPr lang="en-GB" sz="3200" b="1" dirty="0">
              <a:solidFill>
                <a:schemeClr val="bg1"/>
              </a:solidFill>
            </a:endParaRPr>
          </a:p>
        </p:txBody>
      </p:sp>
    </p:spTree>
    <p:extLst>
      <p:ext uri="{BB962C8B-B14F-4D97-AF65-F5344CB8AC3E}">
        <p14:creationId xmlns:p14="http://schemas.microsoft.com/office/powerpoint/2010/main" val="1545234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7" y="0"/>
            <a:ext cx="12189023" cy="6858000"/>
          </a:xfrm>
          <a:prstGeom prst="rect">
            <a:avLst/>
          </a:prstGeom>
        </p:spPr>
      </p:pic>
      <p:sp>
        <p:nvSpPr>
          <p:cNvPr id="4" name="Subtitle 3"/>
          <p:cNvSpPr txBox="1">
            <a:spLocks/>
          </p:cNvSpPr>
          <p:nvPr/>
        </p:nvSpPr>
        <p:spPr>
          <a:xfrm>
            <a:off x="629585" y="1660386"/>
            <a:ext cx="10929851" cy="11430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3200" b="1" dirty="0" smtClean="0"/>
              <a:t>Without the co-operation of the public we cannot continue </a:t>
            </a:r>
          </a:p>
          <a:p>
            <a:pPr marL="0" indent="0" algn="ctr">
              <a:buNone/>
            </a:pPr>
            <a:r>
              <a:rPr lang="en-US" sz="3200" b="1" dirty="0" smtClean="0"/>
              <a:t>to police our communities</a:t>
            </a:r>
            <a:endParaRPr lang="en-US" sz="3200" b="1" dirty="0"/>
          </a:p>
        </p:txBody>
      </p:sp>
      <p:sp>
        <p:nvSpPr>
          <p:cNvPr id="5" name="TextBox 4"/>
          <p:cNvSpPr txBox="1"/>
          <p:nvPr/>
        </p:nvSpPr>
        <p:spPr>
          <a:xfrm>
            <a:off x="1954051" y="24953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Policing by Consent</a:t>
            </a:r>
            <a:endParaRPr lang="en-GB" sz="3200" b="1" dirty="0">
              <a:solidFill>
                <a:schemeClr val="bg1"/>
              </a:solidFill>
            </a:endParaRPr>
          </a:p>
        </p:txBody>
      </p:sp>
      <p:pic>
        <p:nvPicPr>
          <p:cNvPr id="6" name="Picture 5"/>
          <p:cNvPicPr>
            <a:picLocks noChangeAspect="1"/>
          </p:cNvPicPr>
          <p:nvPr/>
        </p:nvPicPr>
        <p:blipFill rotWithShape="1">
          <a:blip r:embed="rId4"/>
          <a:srcRect l="11547" t="17727" b="10472"/>
          <a:stretch/>
        </p:blipFill>
        <p:spPr>
          <a:xfrm>
            <a:off x="3406872" y="2931889"/>
            <a:ext cx="5375275" cy="2590800"/>
          </a:xfrm>
          <a:prstGeom prst="rect">
            <a:avLst/>
          </a:prstGeom>
        </p:spPr>
      </p:pic>
    </p:spTree>
    <p:extLst>
      <p:ext uri="{BB962C8B-B14F-4D97-AF65-F5344CB8AC3E}">
        <p14:creationId xmlns:p14="http://schemas.microsoft.com/office/powerpoint/2010/main" val="2668209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sp>
        <p:nvSpPr>
          <p:cNvPr id="5" name="TextBox 4"/>
          <p:cNvSpPr txBox="1"/>
          <p:nvPr/>
        </p:nvSpPr>
        <p:spPr>
          <a:xfrm>
            <a:off x="1955539" y="2228671"/>
            <a:ext cx="8280920" cy="1200329"/>
          </a:xfrm>
          <a:prstGeom prst="rect">
            <a:avLst/>
          </a:prstGeom>
          <a:solidFill>
            <a:srgbClr val="002060"/>
          </a:solidFill>
        </p:spPr>
        <p:txBody>
          <a:bodyPr wrap="square" rtlCol="0">
            <a:spAutoFit/>
          </a:bodyPr>
          <a:lstStyle/>
          <a:p>
            <a:pPr algn="ctr"/>
            <a:r>
              <a:rPr lang="en-GB" sz="3600" b="1" dirty="0" smtClean="0">
                <a:solidFill>
                  <a:schemeClr val="bg1"/>
                </a:solidFill>
              </a:rPr>
              <a:t>Difficulties Facing </a:t>
            </a:r>
          </a:p>
          <a:p>
            <a:pPr algn="ctr"/>
            <a:r>
              <a:rPr lang="en-GB" sz="3600" b="1" dirty="0" smtClean="0">
                <a:solidFill>
                  <a:schemeClr val="bg1"/>
                </a:solidFill>
              </a:rPr>
              <a:t>Policing Today</a:t>
            </a:r>
            <a:endParaRPr lang="en-GB" sz="3600" b="1" dirty="0">
              <a:solidFill>
                <a:schemeClr val="bg1"/>
              </a:solidFill>
            </a:endParaRPr>
          </a:p>
        </p:txBody>
      </p:sp>
      <p:pic>
        <p:nvPicPr>
          <p:cNvPr id="6" name="Picture 5">
            <a:hlinkClick r:id="rId4"/>
          </p:cNvPr>
          <p:cNvPicPr>
            <a:picLocks noChangeAspect="1"/>
          </p:cNvPicPr>
          <p:nvPr/>
        </p:nvPicPr>
        <p:blipFill rotWithShape="1">
          <a:blip r:embed="rId5"/>
          <a:srcRect l="10619" r="9278"/>
          <a:stretch/>
        </p:blipFill>
        <p:spPr>
          <a:xfrm>
            <a:off x="10383419" y="4178091"/>
            <a:ext cx="1511818" cy="1158875"/>
          </a:xfrm>
          <a:prstGeom prst="rect">
            <a:avLst/>
          </a:prstGeom>
        </p:spPr>
      </p:pic>
    </p:spTree>
    <p:extLst>
      <p:ext uri="{BB962C8B-B14F-4D97-AF65-F5344CB8AC3E}">
        <p14:creationId xmlns:p14="http://schemas.microsoft.com/office/powerpoint/2010/main" val="301301766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pic>
        <p:nvPicPr>
          <p:cNvPr id="4" name="Picture 3"/>
          <p:cNvPicPr>
            <a:picLocks noChangeAspect="1"/>
          </p:cNvPicPr>
          <p:nvPr/>
        </p:nvPicPr>
        <p:blipFill>
          <a:blip r:embed="rId4"/>
          <a:stretch>
            <a:fillRect/>
          </a:stretch>
        </p:blipFill>
        <p:spPr>
          <a:xfrm>
            <a:off x="3509340" y="2005892"/>
            <a:ext cx="5173318" cy="3615392"/>
          </a:xfrm>
          <a:prstGeom prst="rect">
            <a:avLst/>
          </a:prstGeom>
          <a:ln>
            <a:solidFill>
              <a:schemeClr val="tx1"/>
            </a:solidFill>
          </a:ln>
        </p:spPr>
      </p:pic>
      <p:sp>
        <p:nvSpPr>
          <p:cNvPr id="5" name="TextBox 4"/>
          <p:cNvSpPr txBox="1"/>
          <p:nvPr/>
        </p:nvSpPr>
        <p:spPr>
          <a:xfrm>
            <a:off x="685800" y="820917"/>
            <a:ext cx="10922000" cy="584775"/>
          </a:xfrm>
          <a:prstGeom prst="rect">
            <a:avLst/>
          </a:prstGeom>
          <a:solidFill>
            <a:srgbClr val="002060"/>
          </a:solidFill>
        </p:spPr>
        <p:txBody>
          <a:bodyPr wrap="square" rtlCol="0">
            <a:spAutoFit/>
          </a:bodyPr>
          <a:lstStyle/>
          <a:p>
            <a:pPr algn="ctr"/>
            <a:r>
              <a:rPr lang="en-GB" sz="3200" b="1" dirty="0" smtClean="0">
                <a:solidFill>
                  <a:schemeClr val="bg1"/>
                </a:solidFill>
              </a:rPr>
              <a:t>What does it really mean to be a Police Constable</a:t>
            </a:r>
            <a:endParaRPr lang="en-GB" sz="3200" b="1" dirty="0">
              <a:solidFill>
                <a:schemeClr val="bg1"/>
              </a:solidFill>
            </a:endParaRPr>
          </a:p>
        </p:txBody>
      </p:sp>
    </p:spTree>
    <p:extLst>
      <p:ext uri="{BB962C8B-B14F-4D97-AF65-F5344CB8AC3E}">
        <p14:creationId xmlns:p14="http://schemas.microsoft.com/office/powerpoint/2010/main" val="294088118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sp>
        <p:nvSpPr>
          <p:cNvPr id="4" name="TextBox 3"/>
          <p:cNvSpPr txBox="1"/>
          <p:nvPr/>
        </p:nvSpPr>
        <p:spPr>
          <a:xfrm>
            <a:off x="8633860" y="1462466"/>
            <a:ext cx="3242426" cy="461665"/>
          </a:xfrm>
          <a:prstGeom prst="rect">
            <a:avLst/>
          </a:prstGeom>
          <a:noFill/>
        </p:spPr>
        <p:txBody>
          <a:bodyPr wrap="none" rtlCol="0">
            <a:spAutoFit/>
          </a:bodyPr>
          <a:lstStyle/>
          <a:p>
            <a:r>
              <a:rPr lang="en-GB" sz="2400" dirty="0" smtClean="0"/>
              <a:t>50 Years of Gwent Police</a:t>
            </a:r>
            <a:endParaRPr lang="en-GB" sz="2400" dirty="0"/>
          </a:p>
        </p:txBody>
      </p:sp>
      <p:sp>
        <p:nvSpPr>
          <p:cNvPr id="5" name="TextBox 4"/>
          <p:cNvSpPr txBox="1"/>
          <p:nvPr/>
        </p:nvSpPr>
        <p:spPr>
          <a:xfrm>
            <a:off x="4906594" y="2732124"/>
            <a:ext cx="2811860" cy="461665"/>
          </a:xfrm>
          <a:prstGeom prst="rect">
            <a:avLst/>
          </a:prstGeom>
          <a:noFill/>
        </p:spPr>
        <p:txBody>
          <a:bodyPr wrap="none" rtlCol="0">
            <a:spAutoFit/>
          </a:bodyPr>
          <a:lstStyle/>
          <a:p>
            <a:pPr algn="ctr"/>
            <a:r>
              <a:rPr lang="en-GB" sz="2400" dirty="0" smtClean="0"/>
              <a:t>NATO Summit Wales </a:t>
            </a:r>
            <a:endParaRPr lang="en-GB" sz="2400" dirty="0"/>
          </a:p>
        </p:txBody>
      </p:sp>
      <p:sp>
        <p:nvSpPr>
          <p:cNvPr id="6" name="TextBox 5"/>
          <p:cNvSpPr txBox="1"/>
          <p:nvPr/>
        </p:nvSpPr>
        <p:spPr>
          <a:xfrm>
            <a:off x="1235784" y="1487945"/>
            <a:ext cx="2221570" cy="461665"/>
          </a:xfrm>
          <a:prstGeom prst="rect">
            <a:avLst/>
          </a:prstGeom>
          <a:noFill/>
        </p:spPr>
        <p:txBody>
          <a:bodyPr wrap="none" rtlCol="0">
            <a:spAutoFit/>
          </a:bodyPr>
          <a:lstStyle/>
          <a:p>
            <a:pPr algn="ctr"/>
            <a:r>
              <a:rPr lang="en-GB" sz="2400" dirty="0" smtClean="0"/>
              <a:t>2010 Ryder Cup </a:t>
            </a:r>
            <a:endParaRPr lang="en-GB" sz="2400" dirty="0"/>
          </a:p>
        </p:txBody>
      </p:sp>
      <p:pic>
        <p:nvPicPr>
          <p:cNvPr id="8" name="Picture 7"/>
          <p:cNvPicPr>
            <a:picLocks noChangeAspect="1"/>
          </p:cNvPicPr>
          <p:nvPr/>
        </p:nvPicPr>
        <p:blipFill>
          <a:blip r:embed="rId4"/>
          <a:stretch>
            <a:fillRect/>
          </a:stretch>
        </p:blipFill>
        <p:spPr>
          <a:xfrm>
            <a:off x="8970974" y="2227126"/>
            <a:ext cx="2568199" cy="2328500"/>
          </a:xfrm>
          <a:prstGeom prst="rect">
            <a:avLst/>
          </a:prstGeom>
          <a:ln>
            <a:solidFill>
              <a:schemeClr val="tx1"/>
            </a:solidFill>
          </a:ln>
        </p:spPr>
      </p:pic>
      <p:pic>
        <p:nvPicPr>
          <p:cNvPr id="9" name="Picture 8"/>
          <p:cNvPicPr>
            <a:picLocks noChangeAspect="1"/>
          </p:cNvPicPr>
          <p:nvPr/>
        </p:nvPicPr>
        <p:blipFill>
          <a:blip r:embed="rId5"/>
          <a:stretch>
            <a:fillRect/>
          </a:stretch>
        </p:blipFill>
        <p:spPr>
          <a:xfrm>
            <a:off x="4602006" y="3429000"/>
            <a:ext cx="3525345" cy="1844931"/>
          </a:xfrm>
          <a:prstGeom prst="rect">
            <a:avLst/>
          </a:prstGeom>
          <a:ln>
            <a:solidFill>
              <a:schemeClr val="tx1"/>
            </a:solidFill>
          </a:ln>
        </p:spPr>
      </p:pic>
      <p:pic>
        <p:nvPicPr>
          <p:cNvPr id="10" name="Picture 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34756" y="2227126"/>
            <a:ext cx="2823627" cy="2328500"/>
          </a:xfrm>
          <a:prstGeom prst="rect">
            <a:avLst/>
          </a:prstGeom>
          <a:ln>
            <a:solidFill>
              <a:schemeClr val="tx1"/>
            </a:solidFill>
          </a:ln>
        </p:spPr>
      </p:pic>
      <p:sp>
        <p:nvSpPr>
          <p:cNvPr id="11" name="TextBox 10"/>
          <p:cNvSpPr txBox="1"/>
          <p:nvPr/>
        </p:nvSpPr>
        <p:spPr>
          <a:xfrm>
            <a:off x="634999" y="625654"/>
            <a:ext cx="10922000" cy="584775"/>
          </a:xfrm>
          <a:prstGeom prst="rect">
            <a:avLst/>
          </a:prstGeom>
          <a:solidFill>
            <a:srgbClr val="002060"/>
          </a:solidFill>
        </p:spPr>
        <p:txBody>
          <a:bodyPr wrap="square" rtlCol="0">
            <a:spAutoFit/>
          </a:bodyPr>
          <a:lstStyle/>
          <a:p>
            <a:pPr algn="ctr"/>
            <a:r>
              <a:rPr lang="en-GB" sz="3200" b="1" dirty="0" smtClean="0">
                <a:solidFill>
                  <a:schemeClr val="bg1"/>
                </a:solidFill>
              </a:rPr>
              <a:t>‘Good News’ Stories</a:t>
            </a:r>
            <a:endParaRPr lang="en-GB" sz="3200" b="1" dirty="0">
              <a:solidFill>
                <a:schemeClr val="bg1"/>
              </a:solidFill>
            </a:endParaRPr>
          </a:p>
        </p:txBody>
      </p:sp>
    </p:spTree>
    <p:extLst>
      <p:ext uri="{BB962C8B-B14F-4D97-AF65-F5344CB8AC3E}">
        <p14:creationId xmlns:p14="http://schemas.microsoft.com/office/powerpoint/2010/main" val="304235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pic>
        <p:nvPicPr>
          <p:cNvPr id="5" name="Picture 4"/>
          <p:cNvPicPr>
            <a:picLocks noChangeAspect="1"/>
          </p:cNvPicPr>
          <p:nvPr/>
        </p:nvPicPr>
        <p:blipFill>
          <a:blip r:embed="rId4"/>
          <a:stretch>
            <a:fillRect/>
          </a:stretch>
        </p:blipFill>
        <p:spPr>
          <a:xfrm>
            <a:off x="685800" y="2348721"/>
            <a:ext cx="3033691" cy="2003146"/>
          </a:xfrm>
          <a:prstGeom prst="rect">
            <a:avLst/>
          </a:prstGeom>
          <a:ln>
            <a:solidFill>
              <a:schemeClr val="tx1"/>
            </a:solidFill>
          </a:ln>
        </p:spPr>
      </p:pic>
      <p:sp>
        <p:nvSpPr>
          <p:cNvPr id="6" name="TextBox 5"/>
          <p:cNvSpPr txBox="1"/>
          <p:nvPr/>
        </p:nvSpPr>
        <p:spPr>
          <a:xfrm>
            <a:off x="552994" y="1523263"/>
            <a:ext cx="3299301" cy="461665"/>
          </a:xfrm>
          <a:prstGeom prst="rect">
            <a:avLst/>
          </a:prstGeom>
          <a:noFill/>
        </p:spPr>
        <p:txBody>
          <a:bodyPr wrap="none" rtlCol="0">
            <a:spAutoFit/>
          </a:bodyPr>
          <a:lstStyle/>
          <a:p>
            <a:pPr algn="ctr"/>
            <a:r>
              <a:rPr lang="en-GB" sz="2400" dirty="0" smtClean="0"/>
              <a:t>Champions League 2017 </a:t>
            </a:r>
            <a:endParaRPr lang="en-GB" sz="2400" dirty="0"/>
          </a:p>
        </p:txBody>
      </p:sp>
      <p:pic>
        <p:nvPicPr>
          <p:cNvPr id="7" name="Picture 6"/>
          <p:cNvPicPr>
            <a:picLocks noChangeAspect="1"/>
          </p:cNvPicPr>
          <p:nvPr/>
        </p:nvPicPr>
        <p:blipFill>
          <a:blip r:embed="rId5"/>
          <a:stretch>
            <a:fillRect/>
          </a:stretch>
        </p:blipFill>
        <p:spPr>
          <a:xfrm>
            <a:off x="8030226" y="2348721"/>
            <a:ext cx="3565123" cy="2003146"/>
          </a:xfrm>
          <a:prstGeom prst="rect">
            <a:avLst/>
          </a:prstGeom>
          <a:ln>
            <a:solidFill>
              <a:schemeClr val="tx1"/>
            </a:solidFill>
          </a:ln>
        </p:spPr>
      </p:pic>
      <p:sp>
        <p:nvSpPr>
          <p:cNvPr id="10" name="TextBox 9"/>
          <p:cNvSpPr txBox="1"/>
          <p:nvPr/>
        </p:nvSpPr>
        <p:spPr>
          <a:xfrm>
            <a:off x="8769873" y="1523263"/>
            <a:ext cx="2085828" cy="461665"/>
          </a:xfrm>
          <a:prstGeom prst="rect">
            <a:avLst/>
          </a:prstGeom>
          <a:noFill/>
        </p:spPr>
        <p:txBody>
          <a:bodyPr wrap="none" rtlCol="0">
            <a:spAutoFit/>
          </a:bodyPr>
          <a:lstStyle/>
          <a:p>
            <a:pPr algn="ctr"/>
            <a:r>
              <a:rPr lang="en-GB" sz="2400" dirty="0" smtClean="0"/>
              <a:t>Olympics 2012 </a:t>
            </a:r>
            <a:endParaRPr lang="en-GB" sz="2400" dirty="0"/>
          </a:p>
        </p:txBody>
      </p:sp>
      <p:pic>
        <p:nvPicPr>
          <p:cNvPr id="11" name="Picture 10"/>
          <p:cNvPicPr>
            <a:picLocks noChangeAspect="1"/>
          </p:cNvPicPr>
          <p:nvPr/>
        </p:nvPicPr>
        <p:blipFill>
          <a:blip r:embed="rId6"/>
          <a:stretch>
            <a:fillRect/>
          </a:stretch>
        </p:blipFill>
        <p:spPr>
          <a:xfrm>
            <a:off x="4086073" y="3993765"/>
            <a:ext cx="3577572" cy="1897325"/>
          </a:xfrm>
          <a:prstGeom prst="rect">
            <a:avLst/>
          </a:prstGeom>
          <a:ln>
            <a:solidFill>
              <a:schemeClr val="tx1"/>
            </a:solidFill>
          </a:ln>
        </p:spPr>
      </p:pic>
      <p:sp>
        <p:nvSpPr>
          <p:cNvPr id="12" name="TextBox 11"/>
          <p:cNvSpPr txBox="1"/>
          <p:nvPr/>
        </p:nvSpPr>
        <p:spPr>
          <a:xfrm>
            <a:off x="4086073" y="2348721"/>
            <a:ext cx="3577572" cy="1569660"/>
          </a:xfrm>
          <a:prstGeom prst="rect">
            <a:avLst/>
          </a:prstGeom>
          <a:noFill/>
        </p:spPr>
        <p:txBody>
          <a:bodyPr wrap="square" rtlCol="0">
            <a:spAutoFit/>
          </a:bodyPr>
          <a:lstStyle/>
          <a:p>
            <a:pPr algn="ctr"/>
            <a:r>
              <a:rPr lang="en-GB" sz="2400" dirty="0" smtClean="0"/>
              <a:t>Victim Identification Disaster Teams </a:t>
            </a:r>
          </a:p>
          <a:p>
            <a:pPr algn="ctr"/>
            <a:r>
              <a:rPr lang="en-GB" sz="2400" dirty="0" smtClean="0"/>
              <a:t>Indian Ocean Tsunami 2004 </a:t>
            </a:r>
            <a:endParaRPr lang="en-GB" sz="2400" dirty="0"/>
          </a:p>
        </p:txBody>
      </p:sp>
      <p:sp>
        <p:nvSpPr>
          <p:cNvPr id="13" name="TextBox 12"/>
          <p:cNvSpPr txBox="1"/>
          <p:nvPr/>
        </p:nvSpPr>
        <p:spPr>
          <a:xfrm>
            <a:off x="673349" y="469244"/>
            <a:ext cx="10922000" cy="584775"/>
          </a:xfrm>
          <a:prstGeom prst="rect">
            <a:avLst/>
          </a:prstGeom>
          <a:solidFill>
            <a:srgbClr val="002060"/>
          </a:solidFill>
        </p:spPr>
        <p:txBody>
          <a:bodyPr wrap="square" rtlCol="0">
            <a:spAutoFit/>
          </a:bodyPr>
          <a:lstStyle/>
          <a:p>
            <a:pPr algn="ctr"/>
            <a:r>
              <a:rPr lang="en-GB" sz="3200" b="1" dirty="0" smtClean="0">
                <a:solidFill>
                  <a:schemeClr val="bg1"/>
                </a:solidFill>
              </a:rPr>
              <a:t>‘Good News’ Stories</a:t>
            </a:r>
            <a:endParaRPr lang="en-GB" sz="3200" b="1" dirty="0">
              <a:solidFill>
                <a:schemeClr val="bg1"/>
              </a:solidFill>
            </a:endParaRPr>
          </a:p>
        </p:txBody>
      </p:sp>
    </p:spTree>
    <p:extLst>
      <p:ext uri="{BB962C8B-B14F-4D97-AF65-F5344CB8AC3E}">
        <p14:creationId xmlns:p14="http://schemas.microsoft.com/office/powerpoint/2010/main" val="1242903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P spid="1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pic>
        <p:nvPicPr>
          <p:cNvPr id="4" name="Picture 3"/>
          <p:cNvPicPr>
            <a:picLocks noChangeAspect="1"/>
          </p:cNvPicPr>
          <p:nvPr/>
        </p:nvPicPr>
        <p:blipFill>
          <a:blip r:embed="rId4"/>
          <a:stretch>
            <a:fillRect/>
          </a:stretch>
        </p:blipFill>
        <p:spPr>
          <a:xfrm>
            <a:off x="3279698" y="1110107"/>
            <a:ext cx="5632602" cy="4108279"/>
          </a:xfrm>
          <a:prstGeom prst="rect">
            <a:avLst/>
          </a:prstGeom>
        </p:spPr>
      </p:pic>
    </p:spTree>
    <p:extLst>
      <p:ext uri="{BB962C8B-B14F-4D97-AF65-F5344CB8AC3E}">
        <p14:creationId xmlns:p14="http://schemas.microsoft.com/office/powerpoint/2010/main" val="63609539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1107</TotalTime>
  <Words>4522</Words>
  <Application>Microsoft Office PowerPoint</Application>
  <PresentationFormat>Widescreen</PresentationFormat>
  <Paragraphs>375</Paragraphs>
  <Slides>18</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Calibri Light</vt:lpstr>
      <vt:lpstr>Microsoft Sans Serif</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143</cp:revision>
  <cp:lastPrinted>2019-02-08T14:00:49Z</cp:lastPrinted>
  <dcterms:created xsi:type="dcterms:W3CDTF">2018-01-30T11:09:50Z</dcterms:created>
  <dcterms:modified xsi:type="dcterms:W3CDTF">2019-02-20T13:41:25Z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7658cf28-8fe2-47f6-8d82-10c445d90cc3</vt:lpwstr>
  </property>
  <property fmtid="{D5CDD505-2E9C-101B-9397-08002B2CF9AE}" pid="3" name="Classification">
    <vt:lpwstr>OFFICIAL</vt:lpwstr>
  </property>
  <property fmtid="{D5CDD505-2E9C-101B-9397-08002B2CF9AE}" pid="4" name="Visibility">
    <vt:lpwstr>NOT VISIBLE</vt:lpwstr>
  </property>
</Properties>
</file>