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2"/>
  </p:notesMasterIdLst>
  <p:sldIdLst>
    <p:sldId id="256" r:id="rId2"/>
    <p:sldId id="275" r:id="rId3"/>
    <p:sldId id="276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89" r:id="rId17"/>
    <p:sldId id="290" r:id="rId18"/>
    <p:sldId id="291" r:id="rId19"/>
    <p:sldId id="292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Sieve_of_Eratosthene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Vectors III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/>
              <a:t>Dr 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Previously we have selected vector elements based upon their index number</a:t>
            </a:r>
          </a:p>
          <a:p>
            <a:r>
              <a:rPr lang="en-GB" dirty="0" smtClean="0"/>
              <a:t>We can also create filters that allow us to extract those elements that meet certain conditions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z&lt;-c(5,2,-3,8)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w&lt;-z[z*z &gt; 8]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-3  8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This selects all elements in z for which z*z is greater than 8 and puts those elements into w</a:t>
            </a:r>
          </a:p>
          <a:p>
            <a:pPr lvl="1"/>
            <a:r>
              <a:rPr lang="en-GB" dirty="0" smtClean="0"/>
              <a:t>We could do this using a loop and an if statement (how? </a:t>
            </a:r>
            <a:r>
              <a:rPr lang="en-GB" dirty="0" smtClean="0">
                <a:sym typeface="Wingdings" panose="05000000000000000000" pitchFamily="2" charset="2"/>
              </a:rPr>
              <a:t>)</a:t>
            </a:r>
            <a:r>
              <a:rPr lang="en-GB" dirty="0" smtClean="0"/>
              <a:t> but this is faster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842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The filter works in the following way: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Evaluate z*z &gt; 8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z is of length 4, so z*z must also be of length 4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The vector 8 is recycled to create a vector (8,8,8,8)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The operator “&gt;” is actually a function that returns a value of TRUE or FALSE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z&lt;-c(5,2,-3,8)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“&gt;”(z*z,8)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 FALSE TRUE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Add the elements for which this evaluates as TRUE to the vector w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w&lt;-z[c(TRUE,FALSE,TRUE,TRUE)]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-3  8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833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We can extend this approach to use the results of an extraction condition upon vector z to extract results from a totally different vector y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z&lt;-c(5,2,-3,8)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y&lt;-c(1,2,30,5)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y[z*z &gt; 8]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1  30  5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Filtering allows us to do things like change all values between 4 and 7 in a dataset into zeros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x&lt;-c(1,3,6,4,7,2,4,9)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x[x &gt; 3 &amp; x &lt; 8] &lt;- 0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1  3  0  0  0  2  0  9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755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Create a script to do the following:</a:t>
            </a:r>
          </a:p>
          <a:p>
            <a:pPr lvl="1"/>
            <a:r>
              <a:rPr lang="en-GB" dirty="0" smtClean="0"/>
              <a:t>Create a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size</a:t>
            </a:r>
            <a:r>
              <a:rPr lang="en-GB" dirty="0" smtClean="0"/>
              <a:t> </a:t>
            </a:r>
            <a:r>
              <a:rPr lang="en-GB" dirty="0"/>
              <a:t>c</a:t>
            </a:r>
            <a:r>
              <a:rPr lang="en-GB" dirty="0" smtClean="0"/>
              <a:t>ontaining the </a:t>
            </a:r>
            <a:r>
              <a:rPr lang="en-GB" dirty="0"/>
              <a:t>following </a:t>
            </a:r>
            <a:r>
              <a:rPr lang="en-GB" dirty="0" smtClean="0"/>
              <a:t>values:12, 31, 42, 22, 26, 52, 44, 49, 67, 30, 24, 55, 16, 30, 39, 51, 72, 29</a:t>
            </a:r>
          </a:p>
          <a:p>
            <a:pPr lvl="1"/>
            <a:r>
              <a:rPr lang="en-GB" dirty="0" smtClean="0"/>
              <a:t>Using a set of filters, change the contents of the vector so that from 60-79 is “Huge”, from 40-59 is “Large”, from 20-39 is “Average”, and from 0-19 is “Small”</a:t>
            </a:r>
          </a:p>
          <a:p>
            <a:pPr lvl="1"/>
            <a:endParaRPr lang="en-GB" dirty="0"/>
          </a:p>
          <a:p>
            <a:r>
              <a:rPr lang="en-GB" dirty="0" smtClean="0"/>
              <a:t>This sort of technique is very useful in data mining for categorising numerical data</a:t>
            </a:r>
          </a:p>
          <a:p>
            <a:pPr lvl="1"/>
            <a:r>
              <a:rPr lang="en-GB" dirty="0" smtClean="0"/>
              <a:t>Different data mining algorithms require different data types, so it is useful to be able to switch between them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563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WARNING!!!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 is not a strongly typed language</a:t>
            </a:r>
          </a:p>
          <a:p>
            <a:r>
              <a:rPr lang="en-GB" dirty="0" smtClean="0"/>
              <a:t>This means that you can compare all sorts of things…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3&gt;4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 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Normal comparison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”3”&gt;4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Converts “3” to 3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“Three”&gt;4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Strings are larger than integers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In the last exercise, just using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size&gt;60</a:t>
            </a:r>
            <a:r>
              <a:rPr lang="en-GB" dirty="0" smtClean="0"/>
              <a:t> as the final operation causes problems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size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Small  Average  68 Large 73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size[size&gt;=60]&lt;-”Huge”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size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Huge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79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 With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subset()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also use the subset() function to filter numbers</a:t>
            </a:r>
          </a:p>
          <a:p>
            <a:pPr lvl="1"/>
            <a:r>
              <a:rPr lang="en-GB" dirty="0" smtClean="0"/>
              <a:t>This is particularly useful when a vector contains undefined data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x&lt;-c(63,14,22,NA,52,39)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x[x&gt;30]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63  NA  52  39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Is NA &gt;30 or &lt;30?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subset(x, x&gt;30)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63  52  39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This allows you to automatically remove NA values from your results rather than having to do it manually later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491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all() </a:t>
            </a:r>
            <a:r>
              <a:rPr lang="en-GB" dirty="0" smtClean="0"/>
              <a:t>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any()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all() </a:t>
            </a:r>
            <a:r>
              <a:rPr lang="en-GB" dirty="0" smtClean="0"/>
              <a:t>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any() </a:t>
            </a:r>
            <a:r>
              <a:rPr lang="en-GB" dirty="0" smtClean="0"/>
              <a:t>provide easy shortcuts to check whether any or all of their arguments are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</a:p>
          <a:p>
            <a:r>
              <a:rPr lang="en-GB" dirty="0" smtClean="0"/>
              <a:t>For this the argument is a filter condition</a:t>
            </a:r>
          </a:p>
          <a:p>
            <a:pPr marL="960120" lvl="3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x&lt;-1:10</a:t>
            </a:r>
          </a:p>
          <a:p>
            <a:pPr marL="960120" lvl="3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any(x &gt; 8)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any(x &gt; 39)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pPr marL="960120" lvl="3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all(x &gt; 0)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</a:t>
            </a:r>
          </a:p>
          <a:p>
            <a:pPr marL="960120" lvl="3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all(x &gt; 39)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166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Selection Function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which()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Sometimes we don’t need to extract the elements that meet a filter, but instead find the positions at which the condition occurs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z&lt;-c(5,2,-3,8)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which(z*z &gt; 8)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1  3  4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r>
              <a:rPr lang="en-GB" dirty="0" smtClean="0"/>
              <a:t>In this case the filter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z*z&gt;8</a:t>
            </a:r>
            <a:r>
              <a:rPr lang="en-GB" dirty="0" smtClean="0"/>
              <a:t> is evaluated to (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TRUE, FALSE, TRUE, TRUE</a:t>
            </a:r>
            <a:r>
              <a:rPr lang="en-GB" dirty="0" smtClean="0"/>
              <a:t>)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which() </a:t>
            </a:r>
            <a:r>
              <a:rPr lang="en-GB" dirty="0" smtClean="0"/>
              <a:t>reports the indices of elements that are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759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</a:t>
            </a:r>
            <a:r>
              <a:rPr lang="en-GB" dirty="0" smtClean="0"/>
              <a:t> </a:t>
            </a:r>
            <a:r>
              <a:rPr lang="en-GB" dirty="0"/>
              <a:t>containing the following values:12, 31, 42, 22, 26</a:t>
            </a:r>
            <a:r>
              <a:rPr lang="en-GB" dirty="0" smtClean="0"/>
              <a:t>, NA, </a:t>
            </a:r>
            <a:r>
              <a:rPr lang="en-GB" dirty="0"/>
              <a:t>52, 44, 49, 67, 30, 24, 55, 16</a:t>
            </a:r>
            <a:r>
              <a:rPr lang="en-GB" dirty="0" smtClean="0"/>
              <a:t>, NA, </a:t>
            </a:r>
            <a:r>
              <a:rPr lang="en-GB" dirty="0"/>
              <a:t>30, 39, 51, 72, 29</a:t>
            </a:r>
          </a:p>
          <a:p>
            <a:pPr lvl="1"/>
            <a:r>
              <a:rPr lang="en-GB" dirty="0" smtClean="0"/>
              <a:t>Evaluate how many elements are 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Greater than 42?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Less than 66?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What are the indices of the even numbers?</a:t>
            </a:r>
          </a:p>
          <a:p>
            <a:endParaRPr lang="en-GB" dirty="0"/>
          </a:p>
          <a:p>
            <a:r>
              <a:rPr lang="en-GB" dirty="0" smtClean="0"/>
              <a:t>Hint: 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x&lt;-c(63,14,22,NA,52,39)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subset(x, x%%2==0)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modulus 2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14  22  52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122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Vectorised If-Then-Else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As well as the usual if-then-else structure introduced in workshop 3, R includes a vectorised version</a:t>
            </a:r>
          </a:p>
          <a:p>
            <a:r>
              <a:rPr lang="en-GB" dirty="0" smtClean="0"/>
              <a:t>This is similar to the EXCEL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IF(test, value-if-true, value-if-false)</a:t>
            </a:r>
            <a:r>
              <a:rPr lang="en-GB" dirty="0" smtClean="0"/>
              <a:t> function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felse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b,u,v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dirty="0" smtClean="0"/>
              <a:t> – Boolean vector, from a test or filter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u, v </a:t>
            </a:r>
            <a:r>
              <a:rPr lang="en-GB" dirty="0" smtClean="0"/>
              <a:t>– vectors</a:t>
            </a:r>
          </a:p>
          <a:p>
            <a:pPr lvl="1"/>
            <a:r>
              <a:rPr lang="en-GB" dirty="0" smtClean="0"/>
              <a:t>Element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/>
              <a:t> 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dirty="0" smtClean="0"/>
              <a:t>, 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FALSE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x&lt;-1:8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(x%%2==0, “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even”,”odd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 even odd even odd even odd even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817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Vectorised If-Then-Else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works in the following way: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Evaluate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dirty="0" smtClean="0"/>
              <a:t> -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x%%2==0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dirty="0" smtClean="0">
                <a:solidFill>
                  <a:schemeClr val="tx1"/>
                </a:solidFill>
              </a:rPr>
              <a:t> is of length 8, so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x%%2==0 </a:t>
            </a:r>
            <a:r>
              <a:rPr lang="en-GB" dirty="0" smtClean="0">
                <a:solidFill>
                  <a:schemeClr val="tx1"/>
                </a:solidFill>
              </a:rPr>
              <a:t>must also be of length 8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This filter returns a vector of TRUE or FALSE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x&lt;-1:8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x%%2==0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 TRUE FALSE TRUE FALSE TRUE FALSE TRUE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Set up the returnable vectors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GB" dirty="0" smtClean="0"/>
              <a:t> (for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dirty="0" smtClean="0"/>
              <a:t>)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dirty="0" smtClean="0"/>
              <a:t> (for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FALSE</a:t>
            </a:r>
            <a:r>
              <a:rPr lang="en-GB" dirty="0" smtClean="0"/>
              <a:t>)</a:t>
            </a:r>
            <a:endParaRPr lang="en-GB" dirty="0"/>
          </a:p>
          <a:p>
            <a:pPr lvl="2"/>
            <a:r>
              <a:rPr lang="en-GB" dirty="0">
                <a:solidFill>
                  <a:schemeClr val="tx1"/>
                </a:solidFill>
              </a:rPr>
              <a:t>The vector “odd” is recycled to create a vector </a:t>
            </a:r>
            <a:r>
              <a:rPr lang="en-GB" dirty="0" smtClean="0">
                <a:solidFill>
                  <a:schemeClr val="tx1"/>
                </a:solidFill>
              </a:rPr>
              <a:t>of length 8 (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odd, odd, odd, odd, odd, odd, odd, odd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The </a:t>
            </a:r>
            <a:r>
              <a:rPr lang="en-GB" dirty="0">
                <a:solidFill>
                  <a:schemeClr val="tx1"/>
                </a:solidFill>
              </a:rPr>
              <a:t>vector “even” is recycled to create a vector </a:t>
            </a:r>
            <a:r>
              <a:rPr lang="en-GB" dirty="0" smtClean="0">
                <a:solidFill>
                  <a:schemeClr val="tx1"/>
                </a:solidFill>
              </a:rPr>
              <a:t>of length 8 (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even, even, even, even, even, even, even, even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  <a:r>
              <a:rPr lang="en-GB" dirty="0"/>
              <a:t> </a:t>
            </a:r>
            <a:endParaRPr lang="en-GB" dirty="0" smtClean="0"/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Where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evaluates </a:t>
            </a:r>
            <a:r>
              <a:rPr lang="en-GB" dirty="0"/>
              <a:t>as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dirty="0"/>
              <a:t> </a:t>
            </a:r>
            <a:r>
              <a:rPr lang="en-GB" dirty="0" smtClean="0"/>
              <a:t>return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], </a:t>
            </a:r>
            <a:r>
              <a:rPr lang="en-GB" dirty="0" smtClean="0"/>
              <a:t>else </a:t>
            </a:r>
            <a:r>
              <a:rPr lang="en-GB" dirty="0"/>
              <a:t>return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This builds up the vector y element by element depending on the value of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b[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(odd, even, odd, even ,odd, even ,odd, even)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45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</a:t>
            </a:r>
            <a:r>
              <a:rPr lang="en-GB" dirty="0"/>
              <a:t> containing the following values:12, 31, 42, 22, 26, 52, 44, 49, 67, 30, 24, 55, 16, 30, 39, 51, 72, 29</a:t>
            </a:r>
          </a:p>
          <a:p>
            <a:pPr lvl="1"/>
            <a:r>
              <a:rPr lang="en-GB" dirty="0" smtClean="0"/>
              <a:t>From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</a:t>
            </a:r>
            <a:r>
              <a:rPr lang="en-GB" dirty="0" smtClean="0"/>
              <a:t>, create a new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div3</a:t>
            </a:r>
            <a:r>
              <a:rPr lang="en-GB" dirty="0" smtClean="0"/>
              <a:t> that contains “yes” if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is divisible by 3 with no remainder and “no” otherwise</a:t>
            </a:r>
          </a:p>
          <a:p>
            <a:pPr lvl="1"/>
            <a:r>
              <a:rPr lang="en-GB" dirty="0"/>
              <a:t>From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</a:t>
            </a:r>
            <a:r>
              <a:rPr lang="en-GB" dirty="0" smtClean="0"/>
              <a:t>, </a:t>
            </a:r>
            <a:r>
              <a:rPr lang="en-GB" dirty="0"/>
              <a:t>create a new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div5</a:t>
            </a:r>
            <a:r>
              <a:rPr lang="en-GB" dirty="0" smtClean="0"/>
              <a:t> </a:t>
            </a:r>
            <a:r>
              <a:rPr lang="en-GB" dirty="0"/>
              <a:t>that contains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/>
              <a:t>is divisible by </a:t>
            </a:r>
            <a:r>
              <a:rPr lang="en-GB" dirty="0" smtClean="0"/>
              <a:t>5 </a:t>
            </a:r>
            <a:r>
              <a:rPr lang="en-GB" dirty="0"/>
              <a:t>with no </a:t>
            </a:r>
            <a:r>
              <a:rPr lang="en-GB" dirty="0" smtClean="0"/>
              <a:t>remainder, and 0 otherwise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8133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Vector 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Suppose we want to test whether two vectors are equal</a:t>
            </a:r>
          </a:p>
          <a:p>
            <a:r>
              <a:rPr lang="en-GB" dirty="0" smtClean="0"/>
              <a:t>The obvious thing to try is to use ==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x&lt;-1:3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y&lt;=c(1,2,4)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x==y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FALSE</a:t>
            </a:r>
            <a:endParaRPr lang="en-GB" dirty="0" smtClean="0"/>
          </a:p>
          <a:p>
            <a:r>
              <a:rPr lang="en-GB" dirty="0" smtClean="0"/>
              <a:t>This shows that == operates element-wise, not on the whole vector</a:t>
            </a:r>
          </a:p>
          <a:p>
            <a:r>
              <a:rPr lang="en-GB" dirty="0" smtClean="0"/>
              <a:t>We could use ==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all()</a:t>
            </a:r>
            <a:r>
              <a:rPr lang="en-GB" dirty="0" smtClean="0">
                <a:cs typeface="Arial" panose="020B0604020202020204" pitchFamily="34" charset="0"/>
              </a:rPr>
              <a:t> to check all elements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all(x==y)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46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Vector 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Better still, use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identical()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x&lt;-1:3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y&lt;=c(1,2,4)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identical(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This looks useful and straightforward</a:t>
            </a:r>
          </a:p>
          <a:p>
            <a:endParaRPr lang="en-GB" dirty="0"/>
          </a:p>
          <a:p>
            <a:r>
              <a:rPr lang="en-GB" dirty="0" smtClean="0"/>
              <a:t>BUT…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9717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Vector 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x&lt;-1:3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y&lt;-c(1,2,3)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1  2  3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  2  3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identical(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typeof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“integer”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typeof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“double”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: creates integers while c() creates doubles, so vectors that look identical may not 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7574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Vector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R allows us to give vector elements names using the names() function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&lt;-c(55.3, 5.4, 3.1, 1.9)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names(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NULL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names(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)&lt;-c(“England”, ”Scotland”, 	”Wales”, ”Northern Ireland”)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names(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England  Scotland  Wales  Northern Ireland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opmillions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England  Scotland  Wales  Northern Ireland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      55.3	   5.4	    3.1			1.9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8829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Vector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This is particularly useful for creating bar plots</a:t>
            </a:r>
          </a:p>
          <a:p>
            <a:pPr marL="109728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barplot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Names can be removed by setting names() to NULL</a:t>
            </a:r>
          </a:p>
          <a:p>
            <a:pPr marL="109728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&gt; names(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)&lt;-NULL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0492" y="1958357"/>
            <a:ext cx="5123156" cy="363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9485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 smtClean="0"/>
              <a:t>containing </a:t>
            </a:r>
            <a:r>
              <a:rPr lang="en-GB" dirty="0"/>
              <a:t>the </a:t>
            </a:r>
            <a:r>
              <a:rPr lang="en-GB" dirty="0" smtClean="0"/>
              <a:t>numbers from 1 to 20</a:t>
            </a:r>
            <a:endParaRPr lang="en-GB" dirty="0"/>
          </a:p>
          <a:p>
            <a:pPr lvl="1"/>
            <a:r>
              <a:rPr lang="en-GB" dirty="0" smtClean="0"/>
              <a:t>From </a:t>
            </a:r>
            <a:r>
              <a:rPr lang="en-GB" dirty="0" smtClean="0">
                <a:cs typeface="Arial" panose="020B0604020202020204" pitchFamily="34" charset="0"/>
              </a:rPr>
              <a:t>this, generate a new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primes</a:t>
            </a:r>
            <a:r>
              <a:rPr lang="en-GB" dirty="0" smtClean="0">
                <a:cs typeface="Arial" panose="020B0604020202020204" pitchFamily="34" charset="0"/>
              </a:rPr>
              <a:t> that contains all prime numbers below 20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cs typeface="Arial" panose="020B0604020202020204" pitchFamily="34" charset="0"/>
              </a:rPr>
              <a:t>Hints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Prime numbers are only divisible by 1 and themselves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Read the Wikipedia article on the </a:t>
            </a:r>
            <a:r>
              <a:rPr lang="en-GB" i="1" dirty="0" smtClean="0">
                <a:cs typeface="Arial" panose="020B0604020202020204" pitchFamily="34" charset="0"/>
              </a:rPr>
              <a:t>Sieve of Eratosthenes </a:t>
            </a:r>
            <a:r>
              <a:rPr lang="en-GB" sz="2400" dirty="0">
                <a:hlinkClick r:id="rId2"/>
              </a:rPr>
              <a:t>https://en.wikipedia.org/wiki/Sieve_of_Eratosthenes</a:t>
            </a:r>
            <a:endParaRPr lang="en-GB" sz="2400" dirty="0" smtClean="0">
              <a:cs typeface="Arial" panose="020B0604020202020204" pitchFamily="34" charset="0"/>
            </a:endParaRPr>
          </a:p>
          <a:p>
            <a:pPr lvl="1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  <a:r>
              <a:rPr lang="en-GB" dirty="0" smtClean="0">
                <a:cs typeface="Arial" panose="020B0604020202020204" pitchFamily="34" charset="0"/>
              </a:rPr>
              <a:t> can be nested</a:t>
            </a:r>
          </a:p>
          <a:p>
            <a:pPr lvl="2"/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(b1,u1,ifelse(b2,u2,v2))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5289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Matrices and Arrays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sections 2.6 to 2.12 of </a:t>
            </a:r>
            <a:r>
              <a:rPr lang="en-GB" dirty="0" err="1" smtClean="0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23384</TotalTime>
  <Words>1634</Words>
  <Application>Microsoft Office PowerPoint</Application>
  <PresentationFormat>On-screen Show (4:3)</PresentationFormat>
  <Paragraphs>226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Georgia</vt:lpstr>
      <vt:lpstr>Trebuchet MS</vt:lpstr>
      <vt:lpstr>Wingdings</vt:lpstr>
      <vt:lpstr>Wingdings 2</vt:lpstr>
      <vt:lpstr>Nik2013</vt:lpstr>
      <vt:lpstr> Vectors III</vt:lpstr>
      <vt:lpstr>Filtering</vt:lpstr>
      <vt:lpstr>Filtering</vt:lpstr>
      <vt:lpstr>Filtering</vt:lpstr>
      <vt:lpstr>Exercise</vt:lpstr>
      <vt:lpstr>WARNING!!!</vt:lpstr>
      <vt:lpstr>Filtering With subset()</vt:lpstr>
      <vt:lpstr>all() And any()</vt:lpstr>
      <vt:lpstr>Selection Function which()</vt:lpstr>
      <vt:lpstr>Exercise</vt:lpstr>
      <vt:lpstr>Vectorised If-Then-Else</vt:lpstr>
      <vt:lpstr>Vectorised If-Then-Else</vt:lpstr>
      <vt:lpstr>Exercise</vt:lpstr>
      <vt:lpstr>Testing Vector Equality</vt:lpstr>
      <vt:lpstr>Testing Vector Equality</vt:lpstr>
      <vt:lpstr>Testing Vector Equality</vt:lpstr>
      <vt:lpstr>Vector Names</vt:lpstr>
      <vt:lpstr>Vector Names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382</cp:revision>
  <dcterms:created xsi:type="dcterms:W3CDTF">2011-09-13T10:27:46Z</dcterms:created>
  <dcterms:modified xsi:type="dcterms:W3CDTF">2021-01-25T10:26:49Z</dcterms:modified>
</cp:coreProperties>
</file>