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Helvetica World Bold" panose="020B0604020202020204" charset="-128"/>
      <p:regular r:id="rId14"/>
    </p:embeddedFont>
    <p:embeddedFont>
      <p:font typeface="Aileron Bold" panose="020B0604020202020204" charset="0"/>
      <p:regular r:id="rId15"/>
    </p:embeddedFont>
    <p:embeddedFont>
      <p:font typeface="Aileron Bold Italics" panose="020B0604020202020204" charset="0"/>
      <p:regular r:id="rId16"/>
    </p:embeddedFont>
    <p:embeddedFont>
      <p:font typeface="Canva Sans" panose="020B0604020202020204" charset="0"/>
      <p:regular r:id="rId17"/>
    </p:embeddedFont>
    <p:embeddedFont>
      <p:font typeface="Canva Sans Bold" panose="020B0604020202020204" charset="0"/>
      <p:regular r:id="rId18"/>
    </p:embeddedFont>
    <p:embeddedFont>
      <p:font typeface="Decalotype Bold" panose="020B0604020202020204" charset="0"/>
      <p:regular r:id="rId19"/>
    </p:embeddedFont>
    <p:embeddedFont>
      <p:font typeface="DM Sans" panose="020F0502020204030204" pitchFamily="2" charset="0"/>
      <p:regular r:id="rId20"/>
    </p:embeddedFont>
    <p:embeddedFont>
      <p:font typeface="Inter" panose="020B0604020202020204" charset="0"/>
      <p:regular r:id="rId21"/>
    </p:embeddedFont>
    <p:embeddedFont>
      <p:font typeface="Inter Bold" panose="020B0604020202020204" charset="0"/>
      <p:regular r:id="rId22"/>
    </p:embeddedFont>
    <p:embeddedFont>
      <p:font typeface="TT Interphases Bold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5.fntdata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workforce-planning-factsheet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ipd.org/en/knowledge/factsheets/learning-development-factsheet/" TargetMode="External"/><Relationship Id="rId4" Type="http://schemas.openxmlformats.org/officeDocument/2006/relationships/hyperlink" Target="https://www.cipd.org/en/knowledge/factsheets/selection-factshe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1144722" y="0"/>
            <a:ext cx="7143278" cy="10287000"/>
            <a:chOff x="0" y="0"/>
            <a:chExt cx="1239723" cy="178531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39723" cy="1785319"/>
            </a:xfrm>
            <a:custGeom>
              <a:avLst/>
              <a:gdLst/>
              <a:ahLst/>
              <a:cxnLst/>
              <a:rect l="l" t="t" r="r" b="b"/>
              <a:pathLst>
                <a:path w="1239723" h="1785319">
                  <a:moveTo>
                    <a:pt x="0" y="0"/>
                  </a:moveTo>
                  <a:lnTo>
                    <a:pt x="1239723" y="0"/>
                  </a:lnTo>
                  <a:lnTo>
                    <a:pt x="1239723" y="1785319"/>
                  </a:lnTo>
                  <a:lnTo>
                    <a:pt x="0" y="1785319"/>
                  </a:lnTo>
                  <a:close/>
                </a:path>
              </a:pathLst>
            </a:custGeom>
            <a:blipFill>
              <a:blip r:embed="rId2"/>
              <a:stretch>
                <a:fillRect l="-57872" r="-5787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442503" y="801709"/>
            <a:ext cx="10028086" cy="38150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760"/>
              </a:lnSpc>
            </a:pPr>
            <a:r>
              <a:rPr lang="en-US" sz="9626" b="1" spc="-221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Component 1</a:t>
            </a:r>
          </a:p>
          <a:p>
            <a:pPr algn="l">
              <a:lnSpc>
                <a:spcPts val="8760"/>
              </a:lnSpc>
            </a:pPr>
            <a:r>
              <a:rPr lang="en-US" sz="9626" b="1" spc="-221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Individual presentation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52859" y="9023504"/>
            <a:ext cx="7159483" cy="621993"/>
            <a:chOff x="0" y="0"/>
            <a:chExt cx="3490915" cy="30327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490914" cy="303279"/>
            </a:xfrm>
            <a:custGeom>
              <a:avLst/>
              <a:gdLst/>
              <a:ahLst/>
              <a:cxnLst/>
              <a:rect l="l" t="t" r="r" b="b"/>
              <a:pathLst>
                <a:path w="3490914" h="303279">
                  <a:moveTo>
                    <a:pt x="36766" y="0"/>
                  </a:moveTo>
                  <a:lnTo>
                    <a:pt x="3454148" y="0"/>
                  </a:lnTo>
                  <a:cubicBezTo>
                    <a:pt x="3474454" y="0"/>
                    <a:pt x="3490914" y="16461"/>
                    <a:pt x="3490914" y="36766"/>
                  </a:cubicBezTo>
                  <a:lnTo>
                    <a:pt x="3490914" y="266513"/>
                  </a:lnTo>
                  <a:cubicBezTo>
                    <a:pt x="3490914" y="286819"/>
                    <a:pt x="3474454" y="303279"/>
                    <a:pt x="3454148" y="303279"/>
                  </a:cubicBezTo>
                  <a:lnTo>
                    <a:pt x="36766" y="303279"/>
                  </a:lnTo>
                  <a:cubicBezTo>
                    <a:pt x="16461" y="303279"/>
                    <a:pt x="0" y="286819"/>
                    <a:pt x="0" y="266513"/>
                  </a:cubicBezTo>
                  <a:lnTo>
                    <a:pt x="0" y="36766"/>
                  </a:lnTo>
                  <a:cubicBezTo>
                    <a:pt x="0" y="16461"/>
                    <a:pt x="16461" y="0"/>
                    <a:pt x="36766" y="0"/>
                  </a:cubicBezTo>
                  <a:close/>
                </a:path>
              </a:pathLst>
            </a:custGeom>
            <a:solidFill>
              <a:srgbClr val="ABC56B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490915" cy="34137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9080327"/>
            <a:ext cx="2606211" cy="517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52"/>
              </a:lnSpc>
            </a:pPr>
            <a:r>
              <a:rPr lang="en-US" sz="4233" b="1" spc="-385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2026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2503" y="5740754"/>
            <a:ext cx="10702219" cy="28863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74"/>
              </a:lnSpc>
            </a:pPr>
            <a:r>
              <a:rPr lang="en-US" sz="2829" spc="-257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Student name: Daniela Fernanda Quintanilla Martinez</a:t>
            </a:r>
          </a:p>
          <a:p>
            <a:pPr algn="l">
              <a:lnSpc>
                <a:spcPts val="2574"/>
              </a:lnSpc>
            </a:pPr>
            <a:endParaRPr lang="en-US" sz="2829" spc="-257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574"/>
              </a:lnSpc>
            </a:pPr>
            <a:r>
              <a:rPr lang="en-US" sz="2829" spc="-257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Student ID number: 2508545</a:t>
            </a:r>
          </a:p>
          <a:p>
            <a:pPr algn="l">
              <a:lnSpc>
                <a:spcPts val="2574"/>
              </a:lnSpc>
            </a:pPr>
            <a:endParaRPr lang="en-US" sz="2829" spc="-257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574"/>
              </a:lnSpc>
            </a:pPr>
            <a:r>
              <a:rPr lang="en-US" sz="2829" spc="-257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Module: Developing and Managing Individuals and Teams</a:t>
            </a:r>
          </a:p>
          <a:p>
            <a:pPr algn="l">
              <a:lnSpc>
                <a:spcPts val="2574"/>
              </a:lnSpc>
            </a:pPr>
            <a:endParaRPr lang="en-US" sz="2829" spc="-257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574"/>
              </a:lnSpc>
            </a:pPr>
            <a:r>
              <a:rPr lang="en-US" sz="2829" spc="-257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Programme: BA (Hons) Leadership and Management Skills for the Workplace</a:t>
            </a:r>
          </a:p>
          <a:p>
            <a:pPr algn="l">
              <a:lnSpc>
                <a:spcPts val="2574"/>
              </a:lnSpc>
            </a:pPr>
            <a:endParaRPr lang="en-US" sz="2829" spc="-257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574"/>
              </a:lnSpc>
            </a:pPr>
            <a:r>
              <a:rPr lang="en-US" sz="2829" spc="-257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Lecturer: Shujun Xiao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7817410" y="9019956"/>
            <a:ext cx="2653179" cy="629089"/>
            <a:chOff x="0" y="0"/>
            <a:chExt cx="1038459" cy="24622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038459" cy="246226"/>
            </a:xfrm>
            <a:custGeom>
              <a:avLst/>
              <a:gdLst/>
              <a:ahLst/>
              <a:cxnLst/>
              <a:rect l="l" t="t" r="r" b="b"/>
              <a:pathLst>
                <a:path w="1038459" h="246226">
                  <a:moveTo>
                    <a:pt x="123113" y="0"/>
                  </a:moveTo>
                  <a:lnTo>
                    <a:pt x="915345" y="0"/>
                  </a:lnTo>
                  <a:cubicBezTo>
                    <a:pt x="947997" y="0"/>
                    <a:pt x="979311" y="12971"/>
                    <a:pt x="1002400" y="36059"/>
                  </a:cubicBezTo>
                  <a:cubicBezTo>
                    <a:pt x="1025488" y="59147"/>
                    <a:pt x="1038459" y="90462"/>
                    <a:pt x="1038459" y="123113"/>
                  </a:cubicBezTo>
                  <a:lnTo>
                    <a:pt x="1038459" y="123113"/>
                  </a:lnTo>
                  <a:cubicBezTo>
                    <a:pt x="1038459" y="191107"/>
                    <a:pt x="983339" y="246226"/>
                    <a:pt x="915345" y="246226"/>
                  </a:cubicBezTo>
                  <a:lnTo>
                    <a:pt x="123113" y="246226"/>
                  </a:lnTo>
                  <a:cubicBezTo>
                    <a:pt x="90462" y="246226"/>
                    <a:pt x="59147" y="233256"/>
                    <a:pt x="36059" y="210167"/>
                  </a:cubicBezTo>
                  <a:cubicBezTo>
                    <a:pt x="12971" y="187079"/>
                    <a:pt x="0" y="155765"/>
                    <a:pt x="0" y="123113"/>
                  </a:cubicBezTo>
                  <a:lnTo>
                    <a:pt x="0" y="123113"/>
                  </a:lnTo>
                  <a:cubicBezTo>
                    <a:pt x="0" y="90462"/>
                    <a:pt x="12971" y="59147"/>
                    <a:pt x="36059" y="36059"/>
                  </a:cubicBezTo>
                  <a:cubicBezTo>
                    <a:pt x="59147" y="12971"/>
                    <a:pt x="90462" y="0"/>
                    <a:pt x="123113" y="0"/>
                  </a:cubicBezTo>
                  <a:close/>
                </a:path>
              </a:pathLst>
            </a:custGeom>
            <a:solidFill>
              <a:srgbClr val="0805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038459" cy="284326"/>
            </a:xfrm>
            <a:prstGeom prst="rect">
              <a:avLst/>
            </a:prstGeom>
          </p:spPr>
          <p:txBody>
            <a:bodyPr lIns="101807" tIns="101807" rIns="101807" bIns="101807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AutoShape 13"/>
          <p:cNvSpPr/>
          <p:nvPr/>
        </p:nvSpPr>
        <p:spPr>
          <a:xfrm>
            <a:off x="8159572" y="9324975"/>
            <a:ext cx="1892762" cy="0"/>
          </a:xfrm>
          <a:prstGeom prst="line">
            <a:avLst/>
          </a:prstGeom>
          <a:ln w="38100" cap="flat">
            <a:solidFill>
              <a:srgbClr val="DFB873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31829" y="7333240"/>
            <a:ext cx="4775408" cy="1781961"/>
            <a:chOff x="0" y="0"/>
            <a:chExt cx="1398599" cy="52189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98599" cy="521892"/>
            </a:xfrm>
            <a:custGeom>
              <a:avLst/>
              <a:gdLst/>
              <a:ahLst/>
              <a:cxnLst/>
              <a:rect l="l" t="t" r="r" b="b"/>
              <a:pathLst>
                <a:path w="1398599" h="521892">
                  <a:moveTo>
                    <a:pt x="32424" y="0"/>
                  </a:moveTo>
                  <a:lnTo>
                    <a:pt x="1366175" y="0"/>
                  </a:lnTo>
                  <a:cubicBezTo>
                    <a:pt x="1374774" y="0"/>
                    <a:pt x="1383022" y="3416"/>
                    <a:pt x="1389102" y="9497"/>
                  </a:cubicBezTo>
                  <a:cubicBezTo>
                    <a:pt x="1395183" y="15578"/>
                    <a:pt x="1398599" y="23825"/>
                    <a:pt x="1398599" y="32424"/>
                  </a:cubicBezTo>
                  <a:lnTo>
                    <a:pt x="1398599" y="489468"/>
                  </a:lnTo>
                  <a:cubicBezTo>
                    <a:pt x="1398599" y="507376"/>
                    <a:pt x="1384082" y="521892"/>
                    <a:pt x="1366175" y="521892"/>
                  </a:cubicBezTo>
                  <a:lnTo>
                    <a:pt x="32424" y="521892"/>
                  </a:lnTo>
                  <a:cubicBezTo>
                    <a:pt x="23825" y="521892"/>
                    <a:pt x="15578" y="518476"/>
                    <a:pt x="9497" y="512396"/>
                  </a:cubicBezTo>
                  <a:cubicBezTo>
                    <a:pt x="3416" y="506315"/>
                    <a:pt x="0" y="498068"/>
                    <a:pt x="0" y="489468"/>
                  </a:cubicBezTo>
                  <a:lnTo>
                    <a:pt x="0" y="32424"/>
                  </a:lnTo>
                  <a:cubicBezTo>
                    <a:pt x="0" y="23825"/>
                    <a:pt x="3416" y="15578"/>
                    <a:pt x="9497" y="9497"/>
                  </a:cubicBezTo>
                  <a:cubicBezTo>
                    <a:pt x="15578" y="3416"/>
                    <a:pt x="23825" y="0"/>
                    <a:pt x="32424" y="0"/>
                  </a:cubicBezTo>
                  <a:close/>
                </a:path>
              </a:pathLst>
            </a:custGeom>
            <a:solidFill>
              <a:srgbClr val="22222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398599" cy="559992"/>
            </a:xfrm>
            <a:prstGeom prst="rect">
              <a:avLst/>
            </a:prstGeom>
          </p:spPr>
          <p:txBody>
            <a:bodyPr lIns="47845" tIns="47845" rIns="47845" bIns="47845" rtlCol="0" anchor="ctr"/>
            <a:lstStyle/>
            <a:p>
              <a:pPr algn="ctr">
                <a:lnSpc>
                  <a:spcPts val="3077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775346" y="7333240"/>
            <a:ext cx="4775408" cy="1781961"/>
            <a:chOff x="0" y="0"/>
            <a:chExt cx="1398599" cy="52189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398599" cy="521892"/>
            </a:xfrm>
            <a:custGeom>
              <a:avLst/>
              <a:gdLst/>
              <a:ahLst/>
              <a:cxnLst/>
              <a:rect l="l" t="t" r="r" b="b"/>
              <a:pathLst>
                <a:path w="1398599" h="521892">
                  <a:moveTo>
                    <a:pt x="32424" y="0"/>
                  </a:moveTo>
                  <a:lnTo>
                    <a:pt x="1366175" y="0"/>
                  </a:lnTo>
                  <a:cubicBezTo>
                    <a:pt x="1374774" y="0"/>
                    <a:pt x="1383022" y="3416"/>
                    <a:pt x="1389102" y="9497"/>
                  </a:cubicBezTo>
                  <a:cubicBezTo>
                    <a:pt x="1395183" y="15578"/>
                    <a:pt x="1398599" y="23825"/>
                    <a:pt x="1398599" y="32424"/>
                  </a:cubicBezTo>
                  <a:lnTo>
                    <a:pt x="1398599" y="489468"/>
                  </a:lnTo>
                  <a:cubicBezTo>
                    <a:pt x="1398599" y="507376"/>
                    <a:pt x="1384082" y="521892"/>
                    <a:pt x="1366175" y="521892"/>
                  </a:cubicBezTo>
                  <a:lnTo>
                    <a:pt x="32424" y="521892"/>
                  </a:lnTo>
                  <a:cubicBezTo>
                    <a:pt x="23825" y="521892"/>
                    <a:pt x="15578" y="518476"/>
                    <a:pt x="9497" y="512396"/>
                  </a:cubicBezTo>
                  <a:cubicBezTo>
                    <a:pt x="3416" y="506315"/>
                    <a:pt x="0" y="498068"/>
                    <a:pt x="0" y="489468"/>
                  </a:cubicBezTo>
                  <a:lnTo>
                    <a:pt x="0" y="32424"/>
                  </a:lnTo>
                  <a:cubicBezTo>
                    <a:pt x="0" y="23825"/>
                    <a:pt x="3416" y="15578"/>
                    <a:pt x="9497" y="9497"/>
                  </a:cubicBezTo>
                  <a:cubicBezTo>
                    <a:pt x="15578" y="3416"/>
                    <a:pt x="23825" y="0"/>
                    <a:pt x="32424" y="0"/>
                  </a:cubicBezTo>
                  <a:close/>
                </a:path>
              </a:pathLst>
            </a:custGeom>
            <a:solidFill>
              <a:srgbClr val="ABC56B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398599" cy="559992"/>
            </a:xfrm>
            <a:prstGeom prst="rect">
              <a:avLst/>
            </a:prstGeom>
          </p:spPr>
          <p:txBody>
            <a:bodyPr lIns="47845" tIns="47845" rIns="47845" bIns="47845" rtlCol="0" anchor="ctr"/>
            <a:lstStyle/>
            <a:p>
              <a:pPr algn="ctr">
                <a:lnSpc>
                  <a:spcPts val="3077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379630" y="7333240"/>
            <a:ext cx="4775408" cy="1781961"/>
            <a:chOff x="0" y="0"/>
            <a:chExt cx="1398599" cy="521892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98599" cy="521892"/>
            </a:xfrm>
            <a:custGeom>
              <a:avLst/>
              <a:gdLst/>
              <a:ahLst/>
              <a:cxnLst/>
              <a:rect l="l" t="t" r="r" b="b"/>
              <a:pathLst>
                <a:path w="1398599" h="521892">
                  <a:moveTo>
                    <a:pt x="32424" y="0"/>
                  </a:moveTo>
                  <a:lnTo>
                    <a:pt x="1366175" y="0"/>
                  </a:lnTo>
                  <a:cubicBezTo>
                    <a:pt x="1374774" y="0"/>
                    <a:pt x="1383022" y="3416"/>
                    <a:pt x="1389102" y="9497"/>
                  </a:cubicBezTo>
                  <a:cubicBezTo>
                    <a:pt x="1395183" y="15578"/>
                    <a:pt x="1398599" y="23825"/>
                    <a:pt x="1398599" y="32424"/>
                  </a:cubicBezTo>
                  <a:lnTo>
                    <a:pt x="1398599" y="489468"/>
                  </a:lnTo>
                  <a:cubicBezTo>
                    <a:pt x="1398599" y="507376"/>
                    <a:pt x="1384082" y="521892"/>
                    <a:pt x="1366175" y="521892"/>
                  </a:cubicBezTo>
                  <a:lnTo>
                    <a:pt x="32424" y="521892"/>
                  </a:lnTo>
                  <a:cubicBezTo>
                    <a:pt x="23825" y="521892"/>
                    <a:pt x="15578" y="518476"/>
                    <a:pt x="9497" y="512396"/>
                  </a:cubicBezTo>
                  <a:cubicBezTo>
                    <a:pt x="3416" y="506315"/>
                    <a:pt x="0" y="498068"/>
                    <a:pt x="0" y="489468"/>
                  </a:cubicBezTo>
                  <a:lnTo>
                    <a:pt x="0" y="32424"/>
                  </a:lnTo>
                  <a:cubicBezTo>
                    <a:pt x="0" y="23825"/>
                    <a:pt x="3416" y="15578"/>
                    <a:pt x="9497" y="9497"/>
                  </a:cubicBezTo>
                  <a:cubicBezTo>
                    <a:pt x="15578" y="3416"/>
                    <a:pt x="23825" y="0"/>
                    <a:pt x="32424" y="0"/>
                  </a:cubicBezTo>
                  <a:close/>
                </a:path>
              </a:pathLst>
            </a:custGeom>
            <a:solidFill>
              <a:srgbClr val="080500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398599" cy="559992"/>
            </a:xfrm>
            <a:prstGeom prst="rect">
              <a:avLst/>
            </a:prstGeom>
          </p:spPr>
          <p:txBody>
            <a:bodyPr lIns="47845" tIns="47845" rIns="47845" bIns="47845" rtlCol="0" anchor="ctr"/>
            <a:lstStyle/>
            <a:p>
              <a:pPr algn="ctr">
                <a:lnSpc>
                  <a:spcPts val="3077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 rot="5400000">
            <a:off x="6125040" y="7947501"/>
            <a:ext cx="632503" cy="553440"/>
            <a:chOff x="0" y="0"/>
            <a:chExt cx="812800" cy="7112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711200"/>
            </a:xfrm>
            <a:custGeom>
              <a:avLst/>
              <a:gdLst/>
              <a:ahLst/>
              <a:cxnLst/>
              <a:rect l="l" t="t" r="r" b="b"/>
              <a:pathLst>
                <a:path w="812800" h="711200">
                  <a:moveTo>
                    <a:pt x="406400" y="0"/>
                  </a:moveTo>
                  <a:lnTo>
                    <a:pt x="812800" y="711200"/>
                  </a:lnTo>
                  <a:lnTo>
                    <a:pt x="0" y="7112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DFB87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127000" y="292100"/>
              <a:ext cx="558800" cy="368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7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997986" y="7809169"/>
            <a:ext cx="3871126" cy="948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97"/>
              </a:lnSpc>
            </a:pPr>
            <a:r>
              <a:rPr lang="en-US" sz="3048" b="1" spc="-259">
                <a:solidFill>
                  <a:srgbClr val="FBFBFB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Workforce challenges</a:t>
            </a:r>
          </a:p>
          <a:p>
            <a:pPr algn="l">
              <a:lnSpc>
                <a:spcPts val="3597"/>
              </a:lnSpc>
            </a:pPr>
            <a:endParaRPr lang="en-US" sz="3048" b="1" spc="-259">
              <a:solidFill>
                <a:srgbClr val="FBFBFB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984629" y="7809169"/>
            <a:ext cx="3871126" cy="5011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97"/>
              </a:lnSpc>
            </a:pPr>
            <a:r>
              <a:rPr lang="en-US" sz="3048" b="1" spc="-259">
                <a:solidFill>
                  <a:srgbClr val="0D0D0D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HR  strategy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831771" y="7759639"/>
            <a:ext cx="3871126" cy="14422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597"/>
              </a:lnSpc>
            </a:pPr>
            <a:r>
              <a:rPr lang="en-US" sz="3048" b="1" spc="-259">
                <a:solidFill>
                  <a:srgbClr val="FBFBFB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Sustainable healthcare performance</a:t>
            </a:r>
          </a:p>
          <a:p>
            <a:pPr algn="l">
              <a:lnSpc>
                <a:spcPts val="3597"/>
              </a:lnSpc>
            </a:pPr>
            <a:endParaRPr lang="en-US" sz="3048" b="1" spc="-259">
              <a:solidFill>
                <a:srgbClr val="FBFBFB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897184" y="2583280"/>
            <a:ext cx="8121632" cy="23614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0"/>
              </a:lnSpc>
            </a:pPr>
            <a:r>
              <a:rPr lang="en-US" sz="3374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Organisation overview</a:t>
            </a:r>
          </a:p>
          <a:p>
            <a:pPr algn="l">
              <a:lnSpc>
                <a:spcPts val="2251"/>
              </a:lnSpc>
            </a:pPr>
            <a:endParaRPr lang="en-US" sz="3374" b="1">
              <a:solidFill>
                <a:srgbClr val="080500"/>
              </a:solidFill>
              <a:latin typeface="Inter Bold"/>
              <a:ea typeface="Inter Bold"/>
              <a:cs typeface="Inter Bold"/>
              <a:sym typeface="Inter Bold"/>
            </a:endParaRPr>
          </a:p>
          <a:p>
            <a:pPr marL="534202" lvl="1" indent="-267101" algn="l">
              <a:lnSpc>
                <a:spcPts val="2251"/>
              </a:lnSpc>
              <a:buFont typeface="Arial"/>
              <a:buChar char="•"/>
            </a:pPr>
            <a:r>
              <a:rPr lang="en-US" sz="2474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Growing UK digital healthcare provider.</a:t>
            </a:r>
          </a:p>
          <a:p>
            <a:pPr marL="534202" lvl="1" indent="-267101" algn="l">
              <a:lnSpc>
                <a:spcPts val="2251"/>
              </a:lnSpc>
              <a:buFont typeface="Arial"/>
              <a:buChar char="•"/>
            </a:pPr>
            <a:r>
              <a:rPr lang="en-US" sz="2474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Provides virtual consultations and remote patient monitoring.</a:t>
            </a:r>
          </a:p>
          <a:p>
            <a:pPr marL="534202" lvl="1" indent="-267101" algn="l">
              <a:lnSpc>
                <a:spcPts val="2251"/>
              </a:lnSpc>
              <a:buFont typeface="Arial"/>
              <a:buChar char="•"/>
            </a:pPr>
            <a:r>
              <a:rPr lang="en-US" sz="2474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Requires clinical, technology and operational professionals.</a:t>
            </a:r>
          </a:p>
          <a:p>
            <a:pPr algn="l">
              <a:lnSpc>
                <a:spcPts val="2069"/>
              </a:lnSpc>
            </a:pPr>
            <a:endParaRPr lang="en-US" sz="2474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028700" y="377759"/>
            <a:ext cx="16409238" cy="24467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78"/>
              </a:lnSpc>
            </a:pPr>
            <a:r>
              <a:rPr lang="en-US" sz="6899" b="1" spc="-15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Organisation Overview and Current Workforce Challenges</a:t>
            </a:r>
          </a:p>
          <a:p>
            <a:pPr algn="l">
              <a:lnSpc>
                <a:spcPts val="6369"/>
              </a:lnSpc>
            </a:pPr>
            <a:endParaRPr lang="en-US" sz="6899" b="1" spc="-158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9544905" y="2573755"/>
            <a:ext cx="8121632" cy="23596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79"/>
              </a:lnSpc>
            </a:pPr>
            <a:r>
              <a:rPr lang="en-US" sz="3274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Current workforce challenges</a:t>
            </a:r>
          </a:p>
          <a:p>
            <a:pPr algn="l">
              <a:lnSpc>
                <a:spcPts val="2251"/>
              </a:lnSpc>
            </a:pPr>
            <a:endParaRPr lang="en-US" sz="3274" b="1">
              <a:solidFill>
                <a:srgbClr val="080500"/>
              </a:solidFill>
              <a:latin typeface="Inter Bold"/>
              <a:ea typeface="Inter Bold"/>
              <a:cs typeface="Inter Bold"/>
              <a:sym typeface="Inter Bold"/>
            </a:endParaRPr>
          </a:p>
          <a:p>
            <a:pPr marL="534202" lvl="1" indent="-267101" algn="l">
              <a:lnSpc>
                <a:spcPts val="2251"/>
              </a:lnSpc>
              <a:buFont typeface="Arial"/>
              <a:buChar char="•"/>
            </a:pPr>
            <a:r>
              <a:rPr lang="en-US" sz="2474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Difficulty attracting highly skilled professionals.</a:t>
            </a:r>
          </a:p>
          <a:p>
            <a:pPr marL="534202" lvl="1" indent="-267101" algn="l">
              <a:lnSpc>
                <a:spcPts val="2251"/>
              </a:lnSpc>
              <a:buFont typeface="Arial"/>
              <a:buChar char="•"/>
            </a:pPr>
            <a:r>
              <a:rPr lang="en-US" sz="2474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Increased employee turnover.</a:t>
            </a:r>
          </a:p>
          <a:p>
            <a:pPr marL="534202" lvl="1" indent="-267101" algn="l">
              <a:lnSpc>
                <a:spcPts val="2251"/>
              </a:lnSpc>
              <a:buFont typeface="Arial"/>
              <a:buChar char="•"/>
            </a:pPr>
            <a:r>
              <a:rPr lang="en-US" sz="2474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Skills shortages in digital healthcare technologies.</a:t>
            </a:r>
          </a:p>
          <a:p>
            <a:pPr marL="534202" lvl="1" indent="-267101" algn="l">
              <a:lnSpc>
                <a:spcPts val="2251"/>
              </a:lnSpc>
              <a:buFont typeface="Arial"/>
              <a:buChar char="•"/>
            </a:pPr>
            <a:r>
              <a:rPr lang="en-US" sz="2474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Employee burnout and reduced engagement.</a:t>
            </a:r>
          </a:p>
          <a:p>
            <a:pPr marL="534202" lvl="1" indent="-267101" algn="l">
              <a:lnSpc>
                <a:spcPts val="2251"/>
              </a:lnSpc>
              <a:buFont typeface="Arial"/>
              <a:buChar char="•"/>
            </a:pPr>
            <a:r>
              <a:rPr lang="en-US" sz="2474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Leadership and multidisciplinary teamwork gaps.</a:t>
            </a:r>
          </a:p>
          <a:p>
            <a:pPr algn="l">
              <a:lnSpc>
                <a:spcPts val="2069"/>
              </a:lnSpc>
            </a:pPr>
            <a:endParaRPr lang="en-US" sz="2474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4442700" y="5120256"/>
            <a:ext cx="9581238" cy="1788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06918" lvl="1" indent="-353459" algn="l">
              <a:lnSpc>
                <a:spcPts val="2979"/>
              </a:lnSpc>
              <a:buFont typeface="Arial"/>
              <a:buChar char="•"/>
            </a:pPr>
            <a:r>
              <a:rPr lang="en-US" sz="3274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Strategic importance of HRM</a:t>
            </a:r>
          </a:p>
          <a:p>
            <a:pPr algn="l">
              <a:lnSpc>
                <a:spcPts val="2251"/>
              </a:lnSpc>
            </a:pPr>
            <a:endParaRPr lang="en-US" sz="3274" b="1">
              <a:solidFill>
                <a:srgbClr val="080500"/>
              </a:solidFill>
              <a:latin typeface="Inter Bold"/>
              <a:ea typeface="Inter Bold"/>
              <a:cs typeface="Inter Bold"/>
              <a:sym typeface="Inter Bold"/>
            </a:endParaRPr>
          </a:p>
          <a:p>
            <a:pPr algn="l">
              <a:lnSpc>
                <a:spcPts val="2251"/>
              </a:lnSpc>
            </a:pPr>
            <a:r>
              <a:rPr lang="en-US" sz="2474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HRM aligns workforce capability and employee experience with organisational objectives to support sustainable performance.</a:t>
            </a:r>
          </a:p>
          <a:p>
            <a:pPr algn="l">
              <a:lnSpc>
                <a:spcPts val="2251"/>
              </a:lnSpc>
            </a:pPr>
            <a:r>
              <a:rPr lang="en-US" sz="2474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(Boxall and Purcell, 2022)</a:t>
            </a:r>
          </a:p>
          <a:p>
            <a:pPr algn="l">
              <a:lnSpc>
                <a:spcPts val="2069"/>
              </a:lnSpc>
            </a:pPr>
            <a:endParaRPr lang="en-US" sz="2474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grpSp>
        <p:nvGrpSpPr>
          <p:cNvPr id="21" name="Group 21"/>
          <p:cNvGrpSpPr/>
          <p:nvPr/>
        </p:nvGrpSpPr>
        <p:grpSpPr>
          <a:xfrm rot="5400000">
            <a:off x="11648941" y="7887772"/>
            <a:ext cx="632503" cy="553440"/>
            <a:chOff x="0" y="0"/>
            <a:chExt cx="812800" cy="7112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711200"/>
            </a:xfrm>
            <a:custGeom>
              <a:avLst/>
              <a:gdLst/>
              <a:ahLst/>
              <a:cxnLst/>
              <a:rect l="l" t="t" r="r" b="b"/>
              <a:pathLst>
                <a:path w="812800" h="711200">
                  <a:moveTo>
                    <a:pt x="406400" y="0"/>
                  </a:moveTo>
                  <a:lnTo>
                    <a:pt x="812800" y="711200"/>
                  </a:lnTo>
                  <a:lnTo>
                    <a:pt x="0" y="711200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DFB87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27000" y="292100"/>
              <a:ext cx="558800" cy="3683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7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5925128" y="3014798"/>
            <a:ext cx="6267804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triangle" w="lg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051620" y="1582787"/>
            <a:ext cx="2791480" cy="2864021"/>
            <a:chOff x="0" y="0"/>
            <a:chExt cx="661289" cy="678561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61289" cy="678561"/>
            </a:xfrm>
            <a:custGeom>
              <a:avLst/>
              <a:gdLst/>
              <a:ahLst/>
              <a:cxnLst/>
              <a:rect l="l" t="t" r="r" b="b"/>
              <a:pathLst>
                <a:path w="661289" h="678561">
                  <a:moveTo>
                    <a:pt x="495828" y="45508"/>
                  </a:moveTo>
                  <a:lnTo>
                    <a:pt x="495967" y="45591"/>
                  </a:lnTo>
                  <a:cubicBezTo>
                    <a:pt x="546077" y="75469"/>
                    <a:pt x="587546" y="117878"/>
                    <a:pt x="616295" y="168645"/>
                  </a:cubicBezTo>
                  <a:lnTo>
                    <a:pt x="616859" y="169640"/>
                  </a:lnTo>
                  <a:cubicBezTo>
                    <a:pt x="645982" y="221068"/>
                    <a:pt x="661289" y="279163"/>
                    <a:pt x="661289" y="338264"/>
                  </a:cubicBezTo>
                  <a:lnTo>
                    <a:pt x="661289" y="340297"/>
                  </a:lnTo>
                  <a:cubicBezTo>
                    <a:pt x="661289" y="399398"/>
                    <a:pt x="645982" y="457493"/>
                    <a:pt x="616859" y="508921"/>
                  </a:cubicBezTo>
                  <a:lnTo>
                    <a:pt x="616295" y="509916"/>
                  </a:lnTo>
                  <a:cubicBezTo>
                    <a:pt x="587546" y="560683"/>
                    <a:pt x="546077" y="603091"/>
                    <a:pt x="495967" y="632970"/>
                  </a:cubicBezTo>
                  <a:lnTo>
                    <a:pt x="495828" y="633053"/>
                  </a:lnTo>
                  <a:cubicBezTo>
                    <a:pt x="445877" y="662837"/>
                    <a:pt x="388802" y="678561"/>
                    <a:pt x="330644" y="678561"/>
                  </a:cubicBezTo>
                  <a:lnTo>
                    <a:pt x="330644" y="678561"/>
                  </a:lnTo>
                  <a:cubicBezTo>
                    <a:pt x="272487" y="678561"/>
                    <a:pt x="215412" y="662837"/>
                    <a:pt x="165461" y="633053"/>
                  </a:cubicBezTo>
                  <a:lnTo>
                    <a:pt x="165322" y="632970"/>
                  </a:lnTo>
                  <a:cubicBezTo>
                    <a:pt x="115212" y="603091"/>
                    <a:pt x="73743" y="560683"/>
                    <a:pt x="44994" y="509916"/>
                  </a:cubicBezTo>
                  <a:lnTo>
                    <a:pt x="44430" y="508921"/>
                  </a:lnTo>
                  <a:cubicBezTo>
                    <a:pt x="15307" y="457493"/>
                    <a:pt x="0" y="399398"/>
                    <a:pt x="0" y="340297"/>
                  </a:cubicBezTo>
                  <a:lnTo>
                    <a:pt x="0" y="338264"/>
                  </a:lnTo>
                  <a:cubicBezTo>
                    <a:pt x="0" y="279163"/>
                    <a:pt x="15307" y="221068"/>
                    <a:pt x="44430" y="169640"/>
                  </a:cubicBezTo>
                  <a:lnTo>
                    <a:pt x="44994" y="168645"/>
                  </a:lnTo>
                  <a:cubicBezTo>
                    <a:pt x="73743" y="117878"/>
                    <a:pt x="115212" y="75469"/>
                    <a:pt x="165322" y="45591"/>
                  </a:cubicBezTo>
                  <a:lnTo>
                    <a:pt x="165461" y="45508"/>
                  </a:lnTo>
                  <a:cubicBezTo>
                    <a:pt x="215412" y="15724"/>
                    <a:pt x="272487" y="0"/>
                    <a:pt x="330644" y="0"/>
                  </a:cubicBezTo>
                  <a:lnTo>
                    <a:pt x="330644" y="0"/>
                  </a:lnTo>
                  <a:cubicBezTo>
                    <a:pt x="388802" y="0"/>
                    <a:pt x="445877" y="15724"/>
                    <a:pt x="495828" y="45508"/>
                  </a:cubicBezTo>
                  <a:close/>
                </a:path>
              </a:pathLst>
            </a:custGeom>
            <a:solidFill>
              <a:srgbClr val="DFB873"/>
            </a:solidFill>
            <a:ln w="19050" cap="rnd">
              <a:solidFill>
                <a:srgbClr val="080500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88861" y="43557"/>
              <a:ext cx="483568" cy="5438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9"/>
                </a:lnSpc>
              </a:pPr>
              <a:r>
                <a:rPr lang="en-US" sz="22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ABILITY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Recruitment, training and skills.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8982525" y="4446808"/>
            <a:ext cx="0" cy="2681768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4944037" y="4696661"/>
            <a:ext cx="8076978" cy="1600893"/>
            <a:chOff x="0" y="0"/>
            <a:chExt cx="2127249" cy="421524"/>
          </a:xfrm>
        </p:grpSpPr>
        <p:sp>
          <p:nvSpPr>
            <p:cNvPr id="8" name="Freeform 8"/>
            <p:cNvSpPr/>
            <p:nvPr/>
          </p:nvSpPr>
          <p:spPr>
            <a:xfrm>
              <a:off x="15687" y="0"/>
              <a:ext cx="2095875" cy="420856"/>
            </a:xfrm>
            <a:custGeom>
              <a:avLst/>
              <a:gdLst/>
              <a:ahLst/>
              <a:cxnLst/>
              <a:rect l="l" t="t" r="r" b="b"/>
              <a:pathLst>
                <a:path w="2095875" h="420856">
                  <a:moveTo>
                    <a:pt x="1276133" y="3089"/>
                  </a:moveTo>
                  <a:lnTo>
                    <a:pt x="1537688" y="22296"/>
                  </a:lnTo>
                  <a:cubicBezTo>
                    <a:pt x="1565714" y="24354"/>
                    <a:pt x="1593629" y="27715"/>
                    <a:pt x="1621343" y="32367"/>
                  </a:cubicBezTo>
                  <a:lnTo>
                    <a:pt x="1820683" y="65832"/>
                  </a:lnTo>
                  <a:cubicBezTo>
                    <a:pt x="1848362" y="70479"/>
                    <a:pt x="1875599" y="77453"/>
                    <a:pt x="1902105" y="86681"/>
                  </a:cubicBezTo>
                  <a:lnTo>
                    <a:pt x="2008579" y="123747"/>
                  </a:lnTo>
                  <a:cubicBezTo>
                    <a:pt x="2034677" y="132833"/>
                    <a:pt x="2057937" y="148599"/>
                    <a:pt x="2076043" y="169474"/>
                  </a:cubicBezTo>
                  <a:lnTo>
                    <a:pt x="2083929" y="178567"/>
                  </a:lnTo>
                  <a:cubicBezTo>
                    <a:pt x="2099802" y="196869"/>
                    <a:pt x="2099864" y="224040"/>
                    <a:pt x="2084073" y="242414"/>
                  </a:cubicBezTo>
                  <a:lnTo>
                    <a:pt x="2075899" y="251926"/>
                  </a:lnTo>
                  <a:cubicBezTo>
                    <a:pt x="2057897" y="272872"/>
                    <a:pt x="2034648" y="288653"/>
                    <a:pt x="2008535" y="297649"/>
                  </a:cubicBezTo>
                  <a:lnTo>
                    <a:pt x="1902150" y="334303"/>
                  </a:lnTo>
                  <a:cubicBezTo>
                    <a:pt x="1875612" y="343446"/>
                    <a:pt x="1848364" y="350377"/>
                    <a:pt x="1820683" y="355024"/>
                  </a:cubicBezTo>
                  <a:lnTo>
                    <a:pt x="1621343" y="388489"/>
                  </a:lnTo>
                  <a:cubicBezTo>
                    <a:pt x="1593629" y="393141"/>
                    <a:pt x="1565714" y="396502"/>
                    <a:pt x="1537688" y="398560"/>
                  </a:cubicBezTo>
                  <a:lnTo>
                    <a:pt x="1276133" y="417767"/>
                  </a:lnTo>
                  <a:cubicBezTo>
                    <a:pt x="1248102" y="419826"/>
                    <a:pt x="1220004" y="420856"/>
                    <a:pt x="1191897" y="420856"/>
                  </a:cubicBezTo>
                  <a:lnTo>
                    <a:pt x="903978" y="420856"/>
                  </a:lnTo>
                  <a:cubicBezTo>
                    <a:pt x="875871" y="420856"/>
                    <a:pt x="847773" y="419826"/>
                    <a:pt x="819742" y="417767"/>
                  </a:cubicBezTo>
                  <a:lnTo>
                    <a:pt x="558187" y="398560"/>
                  </a:lnTo>
                  <a:cubicBezTo>
                    <a:pt x="530161" y="396502"/>
                    <a:pt x="502246" y="393141"/>
                    <a:pt x="474533" y="388489"/>
                  </a:cubicBezTo>
                  <a:lnTo>
                    <a:pt x="275193" y="355024"/>
                  </a:lnTo>
                  <a:cubicBezTo>
                    <a:pt x="247512" y="350377"/>
                    <a:pt x="220263" y="343446"/>
                    <a:pt x="193726" y="334303"/>
                  </a:cubicBezTo>
                  <a:lnTo>
                    <a:pt x="87340" y="297649"/>
                  </a:lnTo>
                  <a:cubicBezTo>
                    <a:pt x="61228" y="288653"/>
                    <a:pt x="37978" y="272872"/>
                    <a:pt x="19977" y="251926"/>
                  </a:cubicBezTo>
                  <a:lnTo>
                    <a:pt x="11802" y="242414"/>
                  </a:lnTo>
                  <a:cubicBezTo>
                    <a:pt x="-3989" y="224040"/>
                    <a:pt x="-3927" y="196869"/>
                    <a:pt x="11946" y="178567"/>
                  </a:cubicBezTo>
                  <a:lnTo>
                    <a:pt x="19833" y="169474"/>
                  </a:lnTo>
                  <a:cubicBezTo>
                    <a:pt x="37938" y="148599"/>
                    <a:pt x="61199" y="132833"/>
                    <a:pt x="87296" y="123747"/>
                  </a:cubicBezTo>
                  <a:lnTo>
                    <a:pt x="193770" y="86681"/>
                  </a:lnTo>
                  <a:cubicBezTo>
                    <a:pt x="220276" y="77453"/>
                    <a:pt x="247514" y="70479"/>
                    <a:pt x="275193" y="65832"/>
                  </a:cubicBezTo>
                  <a:lnTo>
                    <a:pt x="474533" y="32367"/>
                  </a:lnTo>
                  <a:cubicBezTo>
                    <a:pt x="502246" y="27715"/>
                    <a:pt x="530161" y="24354"/>
                    <a:pt x="558187" y="22296"/>
                  </a:cubicBezTo>
                  <a:lnTo>
                    <a:pt x="819742" y="3089"/>
                  </a:lnTo>
                  <a:cubicBezTo>
                    <a:pt x="847773" y="1030"/>
                    <a:pt x="875871" y="0"/>
                    <a:pt x="903978" y="0"/>
                  </a:cubicBezTo>
                  <a:lnTo>
                    <a:pt x="1191897" y="0"/>
                  </a:lnTo>
                  <a:cubicBezTo>
                    <a:pt x="1220004" y="0"/>
                    <a:pt x="1248102" y="1030"/>
                    <a:pt x="1276133" y="3089"/>
                  </a:cubicBezTo>
                  <a:close/>
                </a:path>
              </a:pathLst>
            </a:custGeom>
            <a:solidFill>
              <a:srgbClr val="ABC56B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319668" y="22899"/>
              <a:ext cx="1487914" cy="33704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Capability-Engagement-Performance-Retention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7222070" y="4947285"/>
            <a:ext cx="5094687" cy="335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50"/>
              </a:lnSpc>
            </a:pPr>
            <a:r>
              <a:rPr lang="en-US" sz="2500" b="1" spc="-150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EMPLOYEE OUTCOMES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61266" y="8469630"/>
            <a:ext cx="6319454" cy="788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80"/>
              </a:lnSpc>
            </a:pPr>
            <a:r>
              <a:rPr lang="en-US" sz="3200" b="1" spc="-192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Expected outcomes</a:t>
            </a:r>
          </a:p>
          <a:p>
            <a:pPr marL="0" lvl="0" indent="0" algn="l">
              <a:lnSpc>
                <a:spcPts val="2880"/>
              </a:lnSpc>
            </a:pPr>
            <a:endParaRPr lang="en-US" sz="3200" b="1" spc="-192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1675322" y="3660774"/>
            <a:ext cx="1035221" cy="5767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724"/>
              </a:lnSpc>
            </a:pPr>
            <a:r>
              <a:rPr lang="en-US" sz="4138" b="1" spc="-24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98887" y="9071174"/>
            <a:ext cx="8283229" cy="10144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6" lvl="1" indent="-237488" algn="l">
              <a:lnSpc>
                <a:spcPts val="2001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Improved employee capability and performance.</a:t>
            </a:r>
          </a:p>
          <a:p>
            <a:pPr marL="474976" lvl="1" indent="-237488" algn="l">
              <a:lnSpc>
                <a:spcPts val="2001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Greater engagement and retention.</a:t>
            </a:r>
          </a:p>
          <a:p>
            <a:pPr marL="474976" lvl="1" indent="-237488" algn="l">
              <a:lnSpc>
                <a:spcPts val="2001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Better organisational effectiveness.</a:t>
            </a:r>
          </a:p>
          <a:p>
            <a:pPr algn="l">
              <a:lnSpc>
                <a:spcPts val="2001"/>
              </a:lnSpc>
            </a:pPr>
            <a:endParaRPr lang="en-US" sz="21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649154" y="493598"/>
            <a:ext cx="12989692" cy="11193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416"/>
              </a:lnSpc>
            </a:pPr>
            <a:r>
              <a:rPr lang="en-US" sz="8149" b="1" spc="-187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The AMO Framework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7586785" y="1582787"/>
            <a:ext cx="2791480" cy="2864021"/>
            <a:chOff x="0" y="0"/>
            <a:chExt cx="661289" cy="678561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61289" cy="678561"/>
            </a:xfrm>
            <a:custGeom>
              <a:avLst/>
              <a:gdLst/>
              <a:ahLst/>
              <a:cxnLst/>
              <a:rect l="l" t="t" r="r" b="b"/>
              <a:pathLst>
                <a:path w="661289" h="678561">
                  <a:moveTo>
                    <a:pt x="495828" y="45508"/>
                  </a:moveTo>
                  <a:lnTo>
                    <a:pt x="495967" y="45591"/>
                  </a:lnTo>
                  <a:cubicBezTo>
                    <a:pt x="546077" y="75469"/>
                    <a:pt x="587546" y="117878"/>
                    <a:pt x="616295" y="168645"/>
                  </a:cubicBezTo>
                  <a:lnTo>
                    <a:pt x="616859" y="169640"/>
                  </a:lnTo>
                  <a:cubicBezTo>
                    <a:pt x="645982" y="221068"/>
                    <a:pt x="661289" y="279163"/>
                    <a:pt x="661289" y="338264"/>
                  </a:cubicBezTo>
                  <a:lnTo>
                    <a:pt x="661289" y="340297"/>
                  </a:lnTo>
                  <a:cubicBezTo>
                    <a:pt x="661289" y="399398"/>
                    <a:pt x="645982" y="457493"/>
                    <a:pt x="616859" y="508921"/>
                  </a:cubicBezTo>
                  <a:lnTo>
                    <a:pt x="616295" y="509916"/>
                  </a:lnTo>
                  <a:cubicBezTo>
                    <a:pt x="587546" y="560683"/>
                    <a:pt x="546077" y="603091"/>
                    <a:pt x="495967" y="632970"/>
                  </a:cubicBezTo>
                  <a:lnTo>
                    <a:pt x="495828" y="633053"/>
                  </a:lnTo>
                  <a:cubicBezTo>
                    <a:pt x="445877" y="662837"/>
                    <a:pt x="388802" y="678561"/>
                    <a:pt x="330644" y="678561"/>
                  </a:cubicBezTo>
                  <a:lnTo>
                    <a:pt x="330644" y="678561"/>
                  </a:lnTo>
                  <a:cubicBezTo>
                    <a:pt x="272487" y="678561"/>
                    <a:pt x="215412" y="662837"/>
                    <a:pt x="165461" y="633053"/>
                  </a:cubicBezTo>
                  <a:lnTo>
                    <a:pt x="165322" y="632970"/>
                  </a:lnTo>
                  <a:cubicBezTo>
                    <a:pt x="115212" y="603091"/>
                    <a:pt x="73743" y="560683"/>
                    <a:pt x="44994" y="509916"/>
                  </a:cubicBezTo>
                  <a:lnTo>
                    <a:pt x="44430" y="508921"/>
                  </a:lnTo>
                  <a:cubicBezTo>
                    <a:pt x="15307" y="457493"/>
                    <a:pt x="0" y="399398"/>
                    <a:pt x="0" y="340297"/>
                  </a:cubicBezTo>
                  <a:lnTo>
                    <a:pt x="0" y="338264"/>
                  </a:lnTo>
                  <a:cubicBezTo>
                    <a:pt x="0" y="279163"/>
                    <a:pt x="15307" y="221068"/>
                    <a:pt x="44430" y="169640"/>
                  </a:cubicBezTo>
                  <a:lnTo>
                    <a:pt x="44994" y="168645"/>
                  </a:lnTo>
                  <a:cubicBezTo>
                    <a:pt x="73743" y="117878"/>
                    <a:pt x="115212" y="75469"/>
                    <a:pt x="165322" y="45591"/>
                  </a:cubicBezTo>
                  <a:lnTo>
                    <a:pt x="165461" y="45508"/>
                  </a:lnTo>
                  <a:cubicBezTo>
                    <a:pt x="215412" y="15724"/>
                    <a:pt x="272487" y="0"/>
                    <a:pt x="330644" y="0"/>
                  </a:cubicBezTo>
                  <a:lnTo>
                    <a:pt x="330644" y="0"/>
                  </a:lnTo>
                  <a:cubicBezTo>
                    <a:pt x="388802" y="0"/>
                    <a:pt x="445877" y="15724"/>
                    <a:pt x="495828" y="45508"/>
                  </a:cubicBezTo>
                  <a:close/>
                </a:path>
              </a:pathLst>
            </a:custGeom>
            <a:solidFill>
              <a:srgbClr val="DFB873"/>
            </a:solidFill>
            <a:ln w="19050" cap="rnd">
              <a:solidFill>
                <a:srgbClr val="080500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88861" y="43557"/>
              <a:ext cx="483568" cy="5438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219"/>
                </a:lnSpc>
              </a:pPr>
              <a:r>
                <a:rPr lang="en-US" sz="22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MOTIVATION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Reward, recognition and progression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1121951" y="1582787"/>
            <a:ext cx="2791480" cy="2864021"/>
            <a:chOff x="0" y="0"/>
            <a:chExt cx="661289" cy="678561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61289" cy="678561"/>
            </a:xfrm>
            <a:custGeom>
              <a:avLst/>
              <a:gdLst/>
              <a:ahLst/>
              <a:cxnLst/>
              <a:rect l="l" t="t" r="r" b="b"/>
              <a:pathLst>
                <a:path w="661289" h="678561">
                  <a:moveTo>
                    <a:pt x="495828" y="45508"/>
                  </a:moveTo>
                  <a:lnTo>
                    <a:pt x="495967" y="45591"/>
                  </a:lnTo>
                  <a:cubicBezTo>
                    <a:pt x="546077" y="75469"/>
                    <a:pt x="587546" y="117878"/>
                    <a:pt x="616295" y="168645"/>
                  </a:cubicBezTo>
                  <a:lnTo>
                    <a:pt x="616859" y="169640"/>
                  </a:lnTo>
                  <a:cubicBezTo>
                    <a:pt x="645982" y="221068"/>
                    <a:pt x="661289" y="279163"/>
                    <a:pt x="661289" y="338264"/>
                  </a:cubicBezTo>
                  <a:lnTo>
                    <a:pt x="661289" y="340297"/>
                  </a:lnTo>
                  <a:cubicBezTo>
                    <a:pt x="661289" y="399398"/>
                    <a:pt x="645982" y="457493"/>
                    <a:pt x="616859" y="508921"/>
                  </a:cubicBezTo>
                  <a:lnTo>
                    <a:pt x="616295" y="509916"/>
                  </a:lnTo>
                  <a:cubicBezTo>
                    <a:pt x="587546" y="560683"/>
                    <a:pt x="546077" y="603091"/>
                    <a:pt x="495967" y="632970"/>
                  </a:cubicBezTo>
                  <a:lnTo>
                    <a:pt x="495828" y="633053"/>
                  </a:lnTo>
                  <a:cubicBezTo>
                    <a:pt x="445877" y="662837"/>
                    <a:pt x="388802" y="678561"/>
                    <a:pt x="330644" y="678561"/>
                  </a:cubicBezTo>
                  <a:lnTo>
                    <a:pt x="330644" y="678561"/>
                  </a:lnTo>
                  <a:cubicBezTo>
                    <a:pt x="272487" y="678561"/>
                    <a:pt x="215412" y="662837"/>
                    <a:pt x="165461" y="633053"/>
                  </a:cubicBezTo>
                  <a:lnTo>
                    <a:pt x="165322" y="632970"/>
                  </a:lnTo>
                  <a:cubicBezTo>
                    <a:pt x="115212" y="603091"/>
                    <a:pt x="73743" y="560683"/>
                    <a:pt x="44994" y="509916"/>
                  </a:cubicBezTo>
                  <a:lnTo>
                    <a:pt x="44430" y="508921"/>
                  </a:lnTo>
                  <a:cubicBezTo>
                    <a:pt x="15307" y="457493"/>
                    <a:pt x="0" y="399398"/>
                    <a:pt x="0" y="340297"/>
                  </a:cubicBezTo>
                  <a:lnTo>
                    <a:pt x="0" y="338264"/>
                  </a:lnTo>
                  <a:cubicBezTo>
                    <a:pt x="0" y="279163"/>
                    <a:pt x="15307" y="221068"/>
                    <a:pt x="44430" y="169640"/>
                  </a:cubicBezTo>
                  <a:lnTo>
                    <a:pt x="44994" y="168645"/>
                  </a:lnTo>
                  <a:cubicBezTo>
                    <a:pt x="73743" y="117878"/>
                    <a:pt x="115212" y="75469"/>
                    <a:pt x="165322" y="45591"/>
                  </a:cubicBezTo>
                  <a:lnTo>
                    <a:pt x="165461" y="45508"/>
                  </a:lnTo>
                  <a:cubicBezTo>
                    <a:pt x="215412" y="15724"/>
                    <a:pt x="272487" y="0"/>
                    <a:pt x="330644" y="0"/>
                  </a:cubicBezTo>
                  <a:lnTo>
                    <a:pt x="330644" y="0"/>
                  </a:lnTo>
                  <a:cubicBezTo>
                    <a:pt x="388802" y="0"/>
                    <a:pt x="445877" y="15724"/>
                    <a:pt x="495828" y="45508"/>
                  </a:cubicBezTo>
                  <a:close/>
                </a:path>
              </a:pathLst>
            </a:custGeom>
            <a:solidFill>
              <a:srgbClr val="DFB873"/>
            </a:solidFill>
            <a:ln w="19050" cap="rnd">
              <a:solidFill>
                <a:srgbClr val="080500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8861" y="53082"/>
              <a:ext cx="483568" cy="53429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OPPORTUNITY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Employee voice, autonomy and teamwork</a:t>
              </a:r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3974286" y="6554730"/>
            <a:ext cx="10016479" cy="1518943"/>
            <a:chOff x="0" y="0"/>
            <a:chExt cx="2638060" cy="399946"/>
          </a:xfrm>
        </p:grpSpPr>
        <p:sp>
          <p:nvSpPr>
            <p:cNvPr id="22" name="Freeform 22"/>
            <p:cNvSpPr/>
            <p:nvPr/>
          </p:nvSpPr>
          <p:spPr>
            <a:xfrm>
              <a:off x="15303" y="0"/>
              <a:ext cx="2607454" cy="399312"/>
            </a:xfrm>
            <a:custGeom>
              <a:avLst/>
              <a:gdLst/>
              <a:ahLst/>
              <a:cxnLst/>
              <a:rect l="l" t="t" r="r" b="b"/>
              <a:pathLst>
                <a:path w="2607454" h="399312">
                  <a:moveTo>
                    <a:pt x="1568512" y="1908"/>
                  </a:moveTo>
                  <a:lnTo>
                    <a:pt x="1929287" y="22178"/>
                  </a:lnTo>
                  <a:cubicBezTo>
                    <a:pt x="1951916" y="23449"/>
                    <a:pt x="1974493" y="25531"/>
                    <a:pt x="1996973" y="28418"/>
                  </a:cubicBezTo>
                  <a:lnTo>
                    <a:pt x="2279878" y="64755"/>
                  </a:lnTo>
                  <a:cubicBezTo>
                    <a:pt x="2302340" y="67640"/>
                    <a:pt x="2324587" y="72011"/>
                    <a:pt x="2346472" y="77840"/>
                  </a:cubicBezTo>
                  <a:lnTo>
                    <a:pt x="2511576" y="121816"/>
                  </a:lnTo>
                  <a:cubicBezTo>
                    <a:pt x="2533189" y="127572"/>
                    <a:pt x="2553169" y="138270"/>
                    <a:pt x="2569942" y="153067"/>
                  </a:cubicBezTo>
                  <a:lnTo>
                    <a:pt x="2597253" y="177158"/>
                  </a:lnTo>
                  <a:cubicBezTo>
                    <a:pt x="2603721" y="182864"/>
                    <a:pt x="2607434" y="191067"/>
                    <a:pt x="2607454" y="199691"/>
                  </a:cubicBezTo>
                  <a:cubicBezTo>
                    <a:pt x="2607473" y="208315"/>
                    <a:pt x="2603797" y="216535"/>
                    <a:pt x="2597355" y="222269"/>
                  </a:cubicBezTo>
                  <a:lnTo>
                    <a:pt x="2569840" y="246764"/>
                  </a:lnTo>
                  <a:cubicBezTo>
                    <a:pt x="2553142" y="261630"/>
                    <a:pt x="2533172" y="272347"/>
                    <a:pt x="2511554" y="278046"/>
                  </a:cubicBezTo>
                  <a:lnTo>
                    <a:pt x="2346494" y="321556"/>
                  </a:lnTo>
                  <a:cubicBezTo>
                    <a:pt x="2324594" y="327329"/>
                    <a:pt x="2302341" y="331672"/>
                    <a:pt x="2279878" y="334557"/>
                  </a:cubicBezTo>
                  <a:lnTo>
                    <a:pt x="1996973" y="370894"/>
                  </a:lnTo>
                  <a:cubicBezTo>
                    <a:pt x="1974493" y="373782"/>
                    <a:pt x="1951916" y="375863"/>
                    <a:pt x="1929287" y="377135"/>
                  </a:cubicBezTo>
                  <a:lnTo>
                    <a:pt x="1568512" y="397405"/>
                  </a:lnTo>
                  <a:cubicBezTo>
                    <a:pt x="1545880" y="398676"/>
                    <a:pt x="1523216" y="399312"/>
                    <a:pt x="1500549" y="399312"/>
                  </a:cubicBezTo>
                  <a:lnTo>
                    <a:pt x="1106905" y="399312"/>
                  </a:lnTo>
                  <a:cubicBezTo>
                    <a:pt x="1084237" y="399312"/>
                    <a:pt x="1061574" y="398676"/>
                    <a:pt x="1038942" y="397405"/>
                  </a:cubicBezTo>
                  <a:lnTo>
                    <a:pt x="678167" y="377135"/>
                  </a:lnTo>
                  <a:cubicBezTo>
                    <a:pt x="655537" y="375863"/>
                    <a:pt x="632961" y="373782"/>
                    <a:pt x="610481" y="370894"/>
                  </a:cubicBezTo>
                  <a:lnTo>
                    <a:pt x="327576" y="334557"/>
                  </a:lnTo>
                  <a:cubicBezTo>
                    <a:pt x="305112" y="331672"/>
                    <a:pt x="282860" y="327329"/>
                    <a:pt x="260960" y="321556"/>
                  </a:cubicBezTo>
                  <a:lnTo>
                    <a:pt x="95899" y="278046"/>
                  </a:lnTo>
                  <a:cubicBezTo>
                    <a:pt x="74281" y="272347"/>
                    <a:pt x="54312" y="261630"/>
                    <a:pt x="37613" y="246764"/>
                  </a:cubicBezTo>
                  <a:lnTo>
                    <a:pt x="10098" y="222269"/>
                  </a:lnTo>
                  <a:cubicBezTo>
                    <a:pt x="3657" y="216535"/>
                    <a:pt x="-20" y="208315"/>
                    <a:pt x="0" y="199691"/>
                  </a:cubicBezTo>
                  <a:cubicBezTo>
                    <a:pt x="19" y="191067"/>
                    <a:pt x="3733" y="182864"/>
                    <a:pt x="10200" y="177158"/>
                  </a:cubicBezTo>
                  <a:lnTo>
                    <a:pt x="37511" y="153067"/>
                  </a:lnTo>
                  <a:cubicBezTo>
                    <a:pt x="54284" y="138270"/>
                    <a:pt x="74264" y="127572"/>
                    <a:pt x="95877" y="121816"/>
                  </a:cubicBezTo>
                  <a:lnTo>
                    <a:pt x="260982" y="77840"/>
                  </a:lnTo>
                  <a:cubicBezTo>
                    <a:pt x="282866" y="72011"/>
                    <a:pt x="305113" y="67640"/>
                    <a:pt x="327576" y="64755"/>
                  </a:cubicBezTo>
                  <a:lnTo>
                    <a:pt x="610481" y="28418"/>
                  </a:lnTo>
                  <a:cubicBezTo>
                    <a:pt x="632961" y="25531"/>
                    <a:pt x="655537" y="23449"/>
                    <a:pt x="678167" y="22178"/>
                  </a:cubicBezTo>
                  <a:lnTo>
                    <a:pt x="1038942" y="1908"/>
                  </a:lnTo>
                  <a:cubicBezTo>
                    <a:pt x="1061574" y="636"/>
                    <a:pt x="1084237" y="0"/>
                    <a:pt x="1106905" y="0"/>
                  </a:cubicBezTo>
                  <a:lnTo>
                    <a:pt x="1500549" y="0"/>
                  </a:lnTo>
                  <a:cubicBezTo>
                    <a:pt x="1523216" y="0"/>
                    <a:pt x="1545880" y="636"/>
                    <a:pt x="1568512" y="1908"/>
                  </a:cubicBezTo>
                  <a:close/>
                </a:path>
              </a:pathLst>
            </a:custGeom>
            <a:solidFill>
              <a:srgbClr val="ABC56B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396428" y="19777"/>
              <a:ext cx="1845203" cy="32173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79"/>
                </a:lnSpc>
              </a:pPr>
              <a:r>
                <a:rPr lang="en-US" sz="2199" b="1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ORGANISATIONAL PERFORMANCE</a:t>
              </a:r>
            </a:p>
            <a:p>
              <a:pPr algn="ctr">
                <a:lnSpc>
                  <a:spcPts val="3079"/>
                </a:lnSpc>
              </a:pPr>
              <a:r>
                <a:rPr lang="en-US" sz="21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Service quality-Innovation-Sustainable Growth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861287" y="8469630"/>
            <a:ext cx="6319454" cy="426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80"/>
              </a:lnSpc>
            </a:pPr>
            <a:r>
              <a:rPr lang="en-US" sz="3200" b="1" spc="-192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Critical evaluation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388436" y="9071174"/>
            <a:ext cx="7870864" cy="9726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87" lvl="1" indent="-226693" algn="l">
              <a:lnSpc>
                <a:spcPts val="1910"/>
              </a:lnSpc>
              <a:buFont typeface="Arial"/>
              <a:buChar char="•"/>
            </a:pPr>
            <a:r>
              <a:rPr lang="en-US" sz="20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 Training alone will not improve performance if employees lack time, support or opportunities to apply their skills</a:t>
            </a:r>
          </a:p>
          <a:p>
            <a:pPr algn="l">
              <a:lnSpc>
                <a:spcPts val="1910"/>
              </a:lnSpc>
            </a:pPr>
            <a:r>
              <a:rPr lang="en-US" sz="20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(Jiang et al., 2012; Bos-Nehles et al., 2023)</a:t>
            </a:r>
          </a:p>
          <a:p>
            <a:pPr algn="l">
              <a:lnSpc>
                <a:spcPts val="1910"/>
              </a:lnSpc>
            </a:pPr>
            <a:endParaRPr lang="en-US" sz="20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282215" y="2345447"/>
            <a:ext cx="8857959" cy="3739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255"/>
              </a:lnSpc>
            </a:pPr>
            <a:r>
              <a:rPr lang="en-US" sz="2478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Priority skills</a:t>
            </a:r>
          </a:p>
          <a:p>
            <a:pPr algn="l">
              <a:lnSpc>
                <a:spcPts val="2255"/>
              </a:lnSpc>
            </a:pPr>
            <a:endParaRPr lang="en-US" sz="2478" b="1">
              <a:solidFill>
                <a:srgbClr val="080500"/>
              </a:solidFill>
              <a:latin typeface="Inter Bold"/>
              <a:ea typeface="Inter Bold"/>
              <a:cs typeface="Inter Bold"/>
              <a:sym typeface="Inter Bold"/>
            </a:endParaRPr>
          </a:p>
          <a:p>
            <a:pPr marL="535060" lvl="1" indent="-267530" algn="l">
              <a:lnSpc>
                <a:spcPts val="2255"/>
              </a:lnSpc>
              <a:buFont typeface="Arial"/>
              <a:buChar char="•"/>
            </a:pPr>
            <a:r>
              <a:rPr lang="en-US" sz="2478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Digital healthcare systems and data literacy.</a:t>
            </a:r>
          </a:p>
          <a:p>
            <a:pPr marL="535060" lvl="1" indent="-267530" algn="l">
              <a:lnSpc>
                <a:spcPts val="2255"/>
              </a:lnSpc>
              <a:buFont typeface="Arial"/>
              <a:buChar char="•"/>
            </a:pPr>
            <a:r>
              <a:rPr lang="en-US" sz="2478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Cybersecurity and data protection awareness.</a:t>
            </a:r>
          </a:p>
          <a:p>
            <a:pPr marL="535060" lvl="1" indent="-267530" algn="l">
              <a:lnSpc>
                <a:spcPts val="2255"/>
              </a:lnSpc>
              <a:buFont typeface="Arial"/>
              <a:buChar char="•"/>
            </a:pPr>
            <a:r>
              <a:rPr lang="en-US" sz="2478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Digital leadership and change management.</a:t>
            </a:r>
          </a:p>
          <a:p>
            <a:pPr marL="535060" lvl="1" indent="-267530" algn="l">
              <a:lnSpc>
                <a:spcPts val="2255"/>
              </a:lnSpc>
              <a:buFont typeface="Arial"/>
              <a:buChar char="•"/>
            </a:pPr>
            <a:r>
              <a:rPr lang="en-US" sz="2478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Cross-functional communication.</a:t>
            </a:r>
          </a:p>
          <a:p>
            <a:pPr algn="l">
              <a:lnSpc>
                <a:spcPts val="2255"/>
              </a:lnSpc>
            </a:pPr>
            <a:endParaRPr lang="en-US" sz="2478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255"/>
              </a:lnSpc>
            </a:pPr>
            <a:r>
              <a:rPr lang="en-US" sz="2478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Critical comparison: </a:t>
            </a:r>
            <a:r>
              <a:rPr lang="en-US" sz="2478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Internal development supports retention but takes time; external recruitment can fill urgent specialist gaps but may be costly.</a:t>
            </a:r>
          </a:p>
          <a:p>
            <a:pPr algn="l">
              <a:lnSpc>
                <a:spcPts val="2255"/>
              </a:lnSpc>
            </a:pPr>
            <a:endParaRPr lang="en-US" sz="2478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255"/>
              </a:lnSpc>
            </a:pPr>
            <a:r>
              <a:rPr lang="en-US" sz="2478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(CIPD, n.d.-a; Boxall and Purcell, 2022)</a:t>
            </a:r>
          </a:p>
          <a:p>
            <a:pPr algn="l">
              <a:lnSpc>
                <a:spcPts val="2255"/>
              </a:lnSpc>
            </a:pPr>
            <a:endParaRPr lang="en-US" sz="2478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724776" y="352362"/>
            <a:ext cx="6636381" cy="1514772"/>
            <a:chOff x="0" y="0"/>
            <a:chExt cx="8848508" cy="2019695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8848508" cy="2019695"/>
              <a:chOff x="0" y="0"/>
              <a:chExt cx="1916432" cy="437431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916432" cy="437431"/>
              </a:xfrm>
              <a:custGeom>
                <a:avLst/>
                <a:gdLst/>
                <a:ahLst/>
                <a:cxnLst/>
                <a:rect l="l" t="t" r="r" b="b"/>
                <a:pathLst>
                  <a:path w="1916432" h="437431">
                    <a:moveTo>
                      <a:pt x="21279" y="0"/>
                    </a:moveTo>
                    <a:lnTo>
                      <a:pt x="1895152" y="0"/>
                    </a:lnTo>
                    <a:cubicBezTo>
                      <a:pt x="1900796" y="0"/>
                      <a:pt x="1906208" y="2242"/>
                      <a:pt x="1910199" y="6233"/>
                    </a:cubicBezTo>
                    <a:cubicBezTo>
                      <a:pt x="1914190" y="10223"/>
                      <a:pt x="1916432" y="15636"/>
                      <a:pt x="1916432" y="21279"/>
                    </a:cubicBezTo>
                    <a:lnTo>
                      <a:pt x="1916432" y="416151"/>
                    </a:lnTo>
                    <a:cubicBezTo>
                      <a:pt x="1916432" y="427904"/>
                      <a:pt x="1906905" y="437431"/>
                      <a:pt x="1895152" y="437431"/>
                    </a:cubicBezTo>
                    <a:lnTo>
                      <a:pt x="21279" y="437431"/>
                    </a:lnTo>
                    <a:cubicBezTo>
                      <a:pt x="9527" y="437431"/>
                      <a:pt x="0" y="427904"/>
                      <a:pt x="0" y="416151"/>
                    </a:cubicBezTo>
                    <a:lnTo>
                      <a:pt x="0" y="21279"/>
                    </a:lnTo>
                    <a:cubicBezTo>
                      <a:pt x="0" y="9527"/>
                      <a:pt x="9527" y="0"/>
                      <a:pt x="21279" y="0"/>
                    </a:cubicBezTo>
                    <a:close/>
                  </a:path>
                </a:pathLst>
              </a:custGeom>
              <a:ln w="19050" cap="sq">
                <a:solidFill>
                  <a:srgbClr val="222223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38100"/>
                <a:ext cx="1916432" cy="47553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369586" y="1414793"/>
              <a:ext cx="8109336" cy="3520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825"/>
                </a:lnSpc>
              </a:pPr>
              <a:r>
                <a:rPr lang="en-US" sz="2006">
                  <a:solidFill>
                    <a:srgbClr val="080500"/>
                  </a:solidFill>
                  <a:latin typeface="Inter"/>
                  <a:ea typeface="Inter"/>
                  <a:cs typeface="Inter"/>
                  <a:sym typeface="Inter"/>
                </a:rPr>
                <a:t>Roles, skills, turnover and absence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837801"/>
            <a:ext cx="6668604" cy="426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80"/>
              </a:lnSpc>
            </a:pPr>
            <a:r>
              <a:rPr lang="en-US" sz="3200" b="1" spc="-192">
                <a:solidFill>
                  <a:srgbClr val="0D0D0D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STEP 1: Analyse current workforce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724776" y="2141603"/>
            <a:ext cx="6636381" cy="1499839"/>
            <a:chOff x="0" y="0"/>
            <a:chExt cx="8848508" cy="1999785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8848508" cy="1999785"/>
              <a:chOff x="0" y="0"/>
              <a:chExt cx="1916432" cy="433118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1916432" cy="433118"/>
              </a:xfrm>
              <a:custGeom>
                <a:avLst/>
                <a:gdLst/>
                <a:ahLst/>
                <a:cxnLst/>
                <a:rect l="l" t="t" r="r" b="b"/>
                <a:pathLst>
                  <a:path w="1916432" h="433118">
                    <a:moveTo>
                      <a:pt x="21279" y="0"/>
                    </a:moveTo>
                    <a:lnTo>
                      <a:pt x="1895152" y="0"/>
                    </a:lnTo>
                    <a:cubicBezTo>
                      <a:pt x="1900796" y="0"/>
                      <a:pt x="1906208" y="2242"/>
                      <a:pt x="1910199" y="6233"/>
                    </a:cubicBezTo>
                    <a:cubicBezTo>
                      <a:pt x="1914190" y="10223"/>
                      <a:pt x="1916432" y="15636"/>
                      <a:pt x="1916432" y="21279"/>
                    </a:cubicBezTo>
                    <a:lnTo>
                      <a:pt x="1916432" y="411839"/>
                    </a:lnTo>
                    <a:cubicBezTo>
                      <a:pt x="1916432" y="423591"/>
                      <a:pt x="1906905" y="433118"/>
                      <a:pt x="1895152" y="433118"/>
                    </a:cubicBezTo>
                    <a:lnTo>
                      <a:pt x="21279" y="433118"/>
                    </a:lnTo>
                    <a:cubicBezTo>
                      <a:pt x="9527" y="433118"/>
                      <a:pt x="0" y="423591"/>
                      <a:pt x="0" y="411839"/>
                    </a:cubicBezTo>
                    <a:lnTo>
                      <a:pt x="0" y="21279"/>
                    </a:lnTo>
                    <a:cubicBezTo>
                      <a:pt x="0" y="9527"/>
                      <a:pt x="9527" y="0"/>
                      <a:pt x="21279" y="0"/>
                    </a:cubicBezTo>
                    <a:close/>
                  </a:path>
                </a:pathLst>
              </a:custGeom>
              <a:solidFill>
                <a:srgbClr val="ABC56B"/>
              </a:solidFill>
              <a:ln w="19050" cap="sq">
                <a:solidFill>
                  <a:srgbClr val="C4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38100"/>
                <a:ext cx="1916432" cy="47121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3" name="TextBox 13"/>
            <p:cNvSpPr txBox="1"/>
            <p:nvPr/>
          </p:nvSpPr>
          <p:spPr>
            <a:xfrm>
              <a:off x="369586" y="525464"/>
              <a:ext cx="8109336" cy="5490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26"/>
                </a:lnSpc>
              </a:pPr>
              <a:r>
                <a:rPr lang="en-US" sz="2918" b="1" spc="-175">
                  <a:solidFill>
                    <a:srgbClr val="222223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STEP 2: Forecast future demand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369586" y="1404803"/>
              <a:ext cx="8109336" cy="335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42"/>
                </a:lnSpc>
              </a:pPr>
              <a:r>
                <a:rPr lang="en-US" sz="1915">
                  <a:solidFill>
                    <a:srgbClr val="080500"/>
                  </a:solidFill>
                  <a:latin typeface="Inter"/>
                  <a:ea typeface="Inter"/>
                  <a:cs typeface="Inter"/>
                  <a:sym typeface="Inter"/>
                </a:rPr>
                <a:t>Business growth, patient demand and technology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24776" y="4047506"/>
            <a:ext cx="6636381" cy="1555820"/>
            <a:chOff x="0" y="0"/>
            <a:chExt cx="8848508" cy="2074427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8848508" cy="2074427"/>
              <a:chOff x="0" y="0"/>
              <a:chExt cx="1916432" cy="449285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1916432" cy="449285"/>
              </a:xfrm>
              <a:custGeom>
                <a:avLst/>
                <a:gdLst/>
                <a:ahLst/>
                <a:cxnLst/>
                <a:rect l="l" t="t" r="r" b="b"/>
                <a:pathLst>
                  <a:path w="1916432" h="449285">
                    <a:moveTo>
                      <a:pt x="21279" y="0"/>
                    </a:moveTo>
                    <a:lnTo>
                      <a:pt x="1895152" y="0"/>
                    </a:lnTo>
                    <a:cubicBezTo>
                      <a:pt x="1900796" y="0"/>
                      <a:pt x="1906208" y="2242"/>
                      <a:pt x="1910199" y="6233"/>
                    </a:cubicBezTo>
                    <a:cubicBezTo>
                      <a:pt x="1914190" y="10223"/>
                      <a:pt x="1916432" y="15636"/>
                      <a:pt x="1916432" y="21279"/>
                    </a:cubicBezTo>
                    <a:lnTo>
                      <a:pt x="1916432" y="428005"/>
                    </a:lnTo>
                    <a:cubicBezTo>
                      <a:pt x="1916432" y="439757"/>
                      <a:pt x="1906905" y="449285"/>
                      <a:pt x="1895152" y="449285"/>
                    </a:cubicBezTo>
                    <a:lnTo>
                      <a:pt x="21279" y="449285"/>
                    </a:lnTo>
                    <a:cubicBezTo>
                      <a:pt x="9527" y="449285"/>
                      <a:pt x="0" y="439757"/>
                      <a:pt x="0" y="428005"/>
                    </a:cubicBezTo>
                    <a:lnTo>
                      <a:pt x="0" y="21279"/>
                    </a:lnTo>
                    <a:cubicBezTo>
                      <a:pt x="0" y="9527"/>
                      <a:pt x="9527" y="0"/>
                      <a:pt x="21279" y="0"/>
                    </a:cubicBezTo>
                    <a:close/>
                  </a:path>
                </a:pathLst>
              </a:custGeom>
              <a:ln w="19050" cap="sq">
                <a:solidFill>
                  <a:srgbClr val="222223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38100"/>
                <a:ext cx="1916432" cy="48738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9" name="TextBox 19"/>
            <p:cNvSpPr txBox="1"/>
            <p:nvPr/>
          </p:nvSpPr>
          <p:spPr>
            <a:xfrm>
              <a:off x="369586" y="525464"/>
              <a:ext cx="8109336" cy="5490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26"/>
                </a:lnSpc>
              </a:pPr>
              <a:r>
                <a:rPr lang="en-US" sz="2918" b="1" spc="-175">
                  <a:solidFill>
                    <a:srgbClr val="0D0D0D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STEP 3: Identify skills gaps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69586" y="1434842"/>
              <a:ext cx="8109336" cy="335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42"/>
                </a:lnSpc>
              </a:pPr>
              <a:r>
                <a:rPr lang="en-US" sz="1915">
                  <a:solidFill>
                    <a:srgbClr val="080500"/>
                  </a:solidFill>
                  <a:latin typeface="Inter"/>
                  <a:ea typeface="Inter"/>
                  <a:cs typeface="Inter"/>
                  <a:sym typeface="Inter"/>
                </a:rPr>
                <a:t>Compare current and required capabilities</a:t>
              </a:r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8282215" y="533337"/>
            <a:ext cx="9271231" cy="2492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26"/>
              </a:lnSpc>
            </a:pPr>
            <a:r>
              <a:rPr lang="en-US" sz="6622" b="1" spc="-152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Workforce Planning and Skills Gap Identification</a:t>
            </a:r>
          </a:p>
          <a:p>
            <a:pPr algn="l">
              <a:lnSpc>
                <a:spcPts val="7027"/>
              </a:lnSpc>
            </a:pPr>
            <a:endParaRPr lang="en-US" sz="6622" b="1" spc="-152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685489" y="6494550"/>
            <a:ext cx="8464683" cy="3053688"/>
            <a:chOff x="0" y="0"/>
            <a:chExt cx="1311401" cy="473096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311401" cy="473096"/>
            </a:xfrm>
            <a:custGeom>
              <a:avLst/>
              <a:gdLst/>
              <a:ahLst/>
              <a:cxnLst/>
              <a:rect l="l" t="t" r="r" b="b"/>
              <a:pathLst>
                <a:path w="1311401" h="473096">
                  <a:moveTo>
                    <a:pt x="18292" y="0"/>
                  </a:moveTo>
                  <a:lnTo>
                    <a:pt x="1293109" y="0"/>
                  </a:lnTo>
                  <a:cubicBezTo>
                    <a:pt x="1297960" y="0"/>
                    <a:pt x="1302613" y="1927"/>
                    <a:pt x="1306043" y="5358"/>
                  </a:cubicBezTo>
                  <a:cubicBezTo>
                    <a:pt x="1309474" y="8788"/>
                    <a:pt x="1311401" y="13441"/>
                    <a:pt x="1311401" y="18292"/>
                  </a:cubicBezTo>
                  <a:lnTo>
                    <a:pt x="1311401" y="454804"/>
                  </a:lnTo>
                  <a:cubicBezTo>
                    <a:pt x="1311401" y="459655"/>
                    <a:pt x="1309474" y="464308"/>
                    <a:pt x="1306043" y="467739"/>
                  </a:cubicBezTo>
                  <a:cubicBezTo>
                    <a:pt x="1302613" y="471169"/>
                    <a:pt x="1297960" y="473096"/>
                    <a:pt x="1293109" y="473096"/>
                  </a:cubicBezTo>
                  <a:lnTo>
                    <a:pt x="18292" y="473096"/>
                  </a:lnTo>
                  <a:cubicBezTo>
                    <a:pt x="13441" y="473096"/>
                    <a:pt x="8788" y="471169"/>
                    <a:pt x="5358" y="467739"/>
                  </a:cubicBezTo>
                  <a:cubicBezTo>
                    <a:pt x="1927" y="464308"/>
                    <a:pt x="0" y="459655"/>
                    <a:pt x="0" y="454804"/>
                  </a:cubicBezTo>
                  <a:lnTo>
                    <a:pt x="0" y="18292"/>
                  </a:lnTo>
                  <a:cubicBezTo>
                    <a:pt x="0" y="13441"/>
                    <a:pt x="1927" y="8788"/>
                    <a:pt x="5358" y="5358"/>
                  </a:cubicBezTo>
                  <a:cubicBezTo>
                    <a:pt x="8788" y="1927"/>
                    <a:pt x="13441" y="0"/>
                    <a:pt x="18292" y="0"/>
                  </a:cubicBezTo>
                  <a:close/>
                </a:path>
              </a:pathLst>
            </a:custGeom>
            <a:blipFill>
              <a:blip r:embed="rId2"/>
              <a:stretch>
                <a:fillRect t="-42482" b="-42482"/>
              </a:stretch>
            </a:blip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724776" y="6012901"/>
            <a:ext cx="6636381" cy="1499839"/>
            <a:chOff x="0" y="0"/>
            <a:chExt cx="8848508" cy="1999785"/>
          </a:xfrm>
        </p:grpSpPr>
        <p:grpSp>
          <p:nvGrpSpPr>
            <p:cNvPr id="25" name="Group 25"/>
            <p:cNvGrpSpPr/>
            <p:nvPr/>
          </p:nvGrpSpPr>
          <p:grpSpPr>
            <a:xfrm>
              <a:off x="0" y="0"/>
              <a:ext cx="8848508" cy="1999785"/>
              <a:chOff x="0" y="0"/>
              <a:chExt cx="1916432" cy="433118"/>
            </a:xfrm>
          </p:grpSpPr>
          <p:sp>
            <p:nvSpPr>
              <p:cNvPr id="26" name="Freeform 26"/>
              <p:cNvSpPr/>
              <p:nvPr/>
            </p:nvSpPr>
            <p:spPr>
              <a:xfrm>
                <a:off x="0" y="0"/>
                <a:ext cx="1916432" cy="433118"/>
              </a:xfrm>
              <a:custGeom>
                <a:avLst/>
                <a:gdLst/>
                <a:ahLst/>
                <a:cxnLst/>
                <a:rect l="l" t="t" r="r" b="b"/>
                <a:pathLst>
                  <a:path w="1916432" h="433118">
                    <a:moveTo>
                      <a:pt x="21279" y="0"/>
                    </a:moveTo>
                    <a:lnTo>
                      <a:pt x="1895152" y="0"/>
                    </a:lnTo>
                    <a:cubicBezTo>
                      <a:pt x="1900796" y="0"/>
                      <a:pt x="1906208" y="2242"/>
                      <a:pt x="1910199" y="6233"/>
                    </a:cubicBezTo>
                    <a:cubicBezTo>
                      <a:pt x="1914190" y="10223"/>
                      <a:pt x="1916432" y="15636"/>
                      <a:pt x="1916432" y="21279"/>
                    </a:cubicBezTo>
                    <a:lnTo>
                      <a:pt x="1916432" y="411839"/>
                    </a:lnTo>
                    <a:cubicBezTo>
                      <a:pt x="1916432" y="423591"/>
                      <a:pt x="1906905" y="433118"/>
                      <a:pt x="1895152" y="433118"/>
                    </a:cubicBezTo>
                    <a:lnTo>
                      <a:pt x="21279" y="433118"/>
                    </a:lnTo>
                    <a:cubicBezTo>
                      <a:pt x="9527" y="433118"/>
                      <a:pt x="0" y="423591"/>
                      <a:pt x="0" y="411839"/>
                    </a:cubicBezTo>
                    <a:lnTo>
                      <a:pt x="0" y="21279"/>
                    </a:lnTo>
                    <a:cubicBezTo>
                      <a:pt x="0" y="9527"/>
                      <a:pt x="9527" y="0"/>
                      <a:pt x="21279" y="0"/>
                    </a:cubicBezTo>
                    <a:close/>
                  </a:path>
                </a:pathLst>
              </a:custGeom>
              <a:solidFill>
                <a:srgbClr val="ABC56B"/>
              </a:solidFill>
              <a:ln w="19050" cap="sq">
                <a:solidFill>
                  <a:srgbClr val="C4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TextBox 27"/>
              <p:cNvSpPr txBox="1"/>
              <p:nvPr/>
            </p:nvSpPr>
            <p:spPr>
              <a:xfrm>
                <a:off x="0" y="-38100"/>
                <a:ext cx="1916432" cy="47121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28" name="TextBox 28"/>
            <p:cNvSpPr txBox="1"/>
            <p:nvPr/>
          </p:nvSpPr>
          <p:spPr>
            <a:xfrm>
              <a:off x="369586" y="525464"/>
              <a:ext cx="8109336" cy="5490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26"/>
                </a:lnSpc>
              </a:pPr>
              <a:r>
                <a:rPr lang="en-US" sz="2918" b="1" spc="-175">
                  <a:solidFill>
                    <a:srgbClr val="222223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STEP 4: Choose HR interventions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369586" y="1404803"/>
              <a:ext cx="8109336" cy="335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42"/>
                </a:lnSpc>
              </a:pPr>
              <a:r>
                <a:rPr lang="en-US" sz="1915">
                  <a:solidFill>
                    <a:srgbClr val="080500"/>
                  </a:solidFill>
                  <a:latin typeface="Inter"/>
                  <a:ea typeface="Inter"/>
                  <a:cs typeface="Inter"/>
                  <a:sym typeface="Inter"/>
                </a:rPr>
                <a:t>Build, buy, borrow or retain talent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724776" y="7922315"/>
            <a:ext cx="6636381" cy="1555820"/>
            <a:chOff x="0" y="0"/>
            <a:chExt cx="8848508" cy="2074427"/>
          </a:xfrm>
        </p:grpSpPr>
        <p:grpSp>
          <p:nvGrpSpPr>
            <p:cNvPr id="31" name="Group 31"/>
            <p:cNvGrpSpPr/>
            <p:nvPr/>
          </p:nvGrpSpPr>
          <p:grpSpPr>
            <a:xfrm>
              <a:off x="0" y="0"/>
              <a:ext cx="8848508" cy="2074427"/>
              <a:chOff x="0" y="0"/>
              <a:chExt cx="1916432" cy="449285"/>
            </a:xfrm>
          </p:grpSpPr>
          <p:sp>
            <p:nvSpPr>
              <p:cNvPr id="32" name="Freeform 32"/>
              <p:cNvSpPr/>
              <p:nvPr/>
            </p:nvSpPr>
            <p:spPr>
              <a:xfrm>
                <a:off x="0" y="0"/>
                <a:ext cx="1916432" cy="449285"/>
              </a:xfrm>
              <a:custGeom>
                <a:avLst/>
                <a:gdLst/>
                <a:ahLst/>
                <a:cxnLst/>
                <a:rect l="l" t="t" r="r" b="b"/>
                <a:pathLst>
                  <a:path w="1916432" h="449285">
                    <a:moveTo>
                      <a:pt x="21279" y="0"/>
                    </a:moveTo>
                    <a:lnTo>
                      <a:pt x="1895152" y="0"/>
                    </a:lnTo>
                    <a:cubicBezTo>
                      <a:pt x="1900796" y="0"/>
                      <a:pt x="1906208" y="2242"/>
                      <a:pt x="1910199" y="6233"/>
                    </a:cubicBezTo>
                    <a:cubicBezTo>
                      <a:pt x="1914190" y="10223"/>
                      <a:pt x="1916432" y="15636"/>
                      <a:pt x="1916432" y="21279"/>
                    </a:cubicBezTo>
                    <a:lnTo>
                      <a:pt x="1916432" y="428005"/>
                    </a:lnTo>
                    <a:cubicBezTo>
                      <a:pt x="1916432" y="439757"/>
                      <a:pt x="1906905" y="449285"/>
                      <a:pt x="1895152" y="449285"/>
                    </a:cubicBezTo>
                    <a:lnTo>
                      <a:pt x="21279" y="449285"/>
                    </a:lnTo>
                    <a:cubicBezTo>
                      <a:pt x="9527" y="449285"/>
                      <a:pt x="0" y="439757"/>
                      <a:pt x="0" y="428005"/>
                    </a:cubicBezTo>
                    <a:lnTo>
                      <a:pt x="0" y="21279"/>
                    </a:lnTo>
                    <a:cubicBezTo>
                      <a:pt x="0" y="9527"/>
                      <a:pt x="9527" y="0"/>
                      <a:pt x="21279" y="0"/>
                    </a:cubicBezTo>
                    <a:close/>
                  </a:path>
                </a:pathLst>
              </a:custGeom>
              <a:ln w="19050" cap="sq">
                <a:solidFill>
                  <a:srgbClr val="222223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TextBox 33"/>
              <p:cNvSpPr txBox="1"/>
              <p:nvPr/>
            </p:nvSpPr>
            <p:spPr>
              <a:xfrm>
                <a:off x="0" y="-38100"/>
                <a:ext cx="1916432" cy="48738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4" name="TextBox 34"/>
            <p:cNvSpPr txBox="1"/>
            <p:nvPr/>
          </p:nvSpPr>
          <p:spPr>
            <a:xfrm>
              <a:off x="369586" y="525464"/>
              <a:ext cx="8109336" cy="5490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626"/>
                </a:lnSpc>
              </a:pPr>
              <a:r>
                <a:rPr lang="en-US" sz="2918" b="1" spc="-175">
                  <a:solidFill>
                    <a:srgbClr val="0D0D0D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STEP 5: Monitor and review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369586" y="1434842"/>
              <a:ext cx="8109336" cy="335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42"/>
                </a:lnSpc>
              </a:pPr>
              <a:r>
                <a:rPr lang="en-US" sz="1915">
                  <a:solidFill>
                    <a:srgbClr val="080500"/>
                  </a:solidFill>
                  <a:latin typeface="Inter"/>
                  <a:ea typeface="Inter"/>
                  <a:cs typeface="Inter"/>
                  <a:sym typeface="Inter"/>
                </a:rPr>
                <a:t>Review workforce data quarterly</a:t>
              </a:r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7536288"/>
              </p:ext>
            </p:extLst>
          </p:nvPr>
        </p:nvGraphicFramePr>
        <p:xfrm>
          <a:off x="351168" y="371475"/>
          <a:ext cx="10701798" cy="9544049"/>
        </p:xfrm>
        <a:graphic>
          <a:graphicData uri="http://schemas.openxmlformats.org/drawingml/2006/table">
            <a:tbl>
              <a:tblPr/>
              <a:tblGrid>
                <a:gridCol w="249256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18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767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82061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349263">
                <a:tc>
                  <a:txBody>
                    <a:bodyPr/>
                    <a:lstStyle/>
                    <a:p>
                      <a:pPr algn="ctr">
                        <a:lnSpc>
                          <a:spcPts val="3499"/>
                        </a:lnSpc>
                        <a:defRPr/>
                      </a:pPr>
                      <a:r>
                        <a:rPr lang="en-US" sz="2499" b="1" dirty="0">
                          <a:solidFill>
                            <a:srgbClr val="FBFBFB"/>
                          </a:solidFill>
                          <a:latin typeface="Decalotype Bold"/>
                          <a:ea typeface="Decalotype Bold"/>
                          <a:cs typeface="Decalotype Bold"/>
                          <a:sym typeface="Decalotype Bold"/>
                        </a:rPr>
                        <a:t>RECRUITMENT METHOD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12B1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499"/>
                        </a:lnSpc>
                        <a:defRPr/>
                      </a:pPr>
                      <a:r>
                        <a:rPr lang="en-US" sz="2499" b="1" dirty="0">
                          <a:solidFill>
                            <a:srgbClr val="FBFBFB"/>
                          </a:solidFill>
                          <a:latin typeface="Decalotype Bold"/>
                          <a:ea typeface="Decalotype Bold"/>
                          <a:cs typeface="Decalotype Bold"/>
                          <a:sym typeface="Decalotype Bold"/>
                        </a:rPr>
                        <a:t>ADVANTAGES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12B1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499"/>
                        </a:lnSpc>
                        <a:defRPr/>
                      </a:pPr>
                      <a:r>
                        <a:rPr lang="en-US" sz="2499" b="1" dirty="0">
                          <a:solidFill>
                            <a:srgbClr val="FBFBFB"/>
                          </a:solidFill>
                          <a:latin typeface="Decalotype Bold"/>
                          <a:ea typeface="Decalotype Bold"/>
                          <a:cs typeface="Decalotype Bold"/>
                          <a:sym typeface="Decalotype Bold"/>
                        </a:rPr>
                        <a:t>LIMITATIONS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12B1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499"/>
                        </a:lnSpc>
                        <a:defRPr/>
                      </a:pPr>
                      <a:r>
                        <a:rPr lang="en-US" sz="2499" b="1" dirty="0">
                          <a:solidFill>
                            <a:srgbClr val="FBFBFB"/>
                          </a:solidFill>
                          <a:latin typeface="Decalotype Bold"/>
                          <a:ea typeface="Decalotype Bold"/>
                          <a:cs typeface="Decalotype Bold"/>
                          <a:sym typeface="Decalotype Bold"/>
                        </a:rPr>
                        <a:t>RECOMMENDED USE 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12B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32236"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 i="1" dirty="0">
                          <a:solidFill>
                            <a:srgbClr val="080500"/>
                          </a:solidFill>
                          <a:latin typeface="Aileron Bold Italics"/>
                          <a:ea typeface="Aileron Bold Italics"/>
                          <a:cs typeface="Aileron Bold Italics"/>
                          <a:sym typeface="Aileron Bold Italics"/>
                        </a:rPr>
                        <a:t>INTERNAL</a:t>
                      </a:r>
                      <a:endParaRPr lang="en-US" sz="1100" dirty="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 i="1">
                          <a:solidFill>
                            <a:srgbClr val="080500"/>
                          </a:solidFill>
                          <a:latin typeface="Aileron Bold Italics"/>
                          <a:ea typeface="Aileron Bold Italics"/>
                          <a:cs typeface="Aileron Bold Italics"/>
                          <a:sym typeface="Aileron Bold Italics"/>
                        </a:rPr>
                        <a:t>Career progression; supports retention</a:t>
                      </a:r>
                      <a:endParaRPr lang="en-US" sz="110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 i="1">
                          <a:solidFill>
                            <a:srgbClr val="080500"/>
                          </a:solidFill>
                          <a:latin typeface="Aileron Bold Italics"/>
                          <a:ea typeface="Aileron Bold Italics"/>
                          <a:cs typeface="Aileron Bold Italics"/>
                          <a:sym typeface="Aileron Bold Italics"/>
                        </a:rPr>
                        <a:t>Limited candidate pool</a:t>
                      </a:r>
                      <a:endParaRPr lang="en-US" sz="110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 i="1">
                          <a:solidFill>
                            <a:srgbClr val="080500"/>
                          </a:solidFill>
                          <a:latin typeface="Aileron Bold Italics"/>
                          <a:ea typeface="Aileron Bold Italics"/>
                          <a:cs typeface="Aileron Bold Italics"/>
                          <a:sym typeface="Aileron Bold Italics"/>
                        </a:rPr>
                        <a:t>Promotions and development opportunities</a:t>
                      </a:r>
                      <a:endParaRPr lang="en-US" sz="110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65157"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EXTERNAL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Specialist skills; fresh perspectives</a:t>
                      </a:r>
                      <a:endParaRPr lang="en-US" sz="1100"/>
                    </a:p>
                    <a:p>
                      <a:pPr algn="ctr">
                        <a:lnSpc>
                          <a:spcPts val="265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Cost, competition and onboarding time</a:t>
                      </a:r>
                      <a:endParaRPr lang="en-US" sz="110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Critical clinical and digital vacancies</a:t>
                      </a:r>
                      <a:endParaRPr lang="en-US" sz="110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65157"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ONLINE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Wide reach; efficient advertising</a:t>
                      </a:r>
                      <a:endParaRPr lang="en-US" sz="110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High application volumes; possible screening bias</a:t>
                      </a:r>
                      <a:endParaRPr lang="en-US" sz="110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Targeted job boards and careers website</a:t>
                      </a:r>
                      <a:endParaRPr lang="en-US" sz="110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32236"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SOCIAL MEDIA </a:t>
                      </a: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Employer visibility; reaches passive candidates</a:t>
                      </a:r>
                      <a:endParaRPr lang="en-US" sz="110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Unequal reach; reputational risks</a:t>
                      </a:r>
                      <a:endParaRPr lang="en-US" sz="110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799"/>
                        </a:lnSpc>
                        <a:defRPr/>
                      </a:pPr>
                      <a:r>
                        <a:rPr lang="en-US" sz="1999" b="1" dirty="0">
                          <a:solidFill>
                            <a:srgbClr val="080500"/>
                          </a:solidFill>
                          <a:latin typeface="Aileron Bold"/>
                          <a:ea typeface="Aileron Bold"/>
                          <a:cs typeface="Aileron Bold"/>
                          <a:sym typeface="Aileron Bold"/>
                        </a:rPr>
                        <a:t>Professional networks and authentic content</a:t>
                      </a:r>
                      <a:endParaRPr lang="en-US" sz="1100" dirty="0"/>
                    </a:p>
                    <a:p>
                      <a:pPr algn="ctr">
                        <a:lnSpc>
                          <a:spcPts val="2799"/>
                        </a:lnSpc>
                      </a:pPr>
                      <a:endParaRPr lang="en-US" sz="1100" dirty="0"/>
                    </a:p>
                  </a:txBody>
                  <a:tcPr marL="190500" marR="190500" marT="190500" marB="1905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3" name="TextBox 3"/>
          <p:cNvSpPr txBox="1"/>
          <p:nvPr/>
        </p:nvSpPr>
        <p:spPr>
          <a:xfrm>
            <a:off x="11621542" y="428625"/>
            <a:ext cx="6666458" cy="26412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881"/>
              </a:lnSpc>
            </a:pPr>
            <a:r>
              <a:rPr lang="en-US" sz="6255" b="1" spc="-150">
                <a:solidFill>
                  <a:srgbClr val="0D0D0D"/>
                </a:solidFill>
                <a:latin typeface="Decalotype Bold"/>
                <a:ea typeface="Decalotype Bold"/>
                <a:cs typeface="Decalotype Bold"/>
                <a:sym typeface="Decalotype Bold"/>
              </a:rPr>
              <a:t>RECRUITMENT METHODS: CRITICAL COMPARISON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621542" y="3347241"/>
            <a:ext cx="6025952" cy="43460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81"/>
              </a:lnSpc>
            </a:pPr>
            <a:endParaRPr/>
          </a:p>
          <a:p>
            <a:pPr algn="l">
              <a:lnSpc>
                <a:spcPts val="2403"/>
              </a:lnSpc>
            </a:pPr>
            <a:r>
              <a:rPr lang="en-US" sz="2641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Recommendation: Use a blended recruitment strategy.</a:t>
            </a:r>
          </a:p>
          <a:p>
            <a:pPr algn="l">
              <a:lnSpc>
                <a:spcPts val="2403"/>
              </a:lnSpc>
            </a:pPr>
            <a:endParaRPr lang="en-US" sz="2641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403"/>
              </a:lnSpc>
            </a:pPr>
            <a:r>
              <a:rPr lang="en-US" sz="2641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Internal-only recruitment may not resolve specialist shortages. External-only recruitment may increase costs and weaken internal career progression.</a:t>
            </a:r>
          </a:p>
          <a:p>
            <a:pPr algn="l">
              <a:lnSpc>
                <a:spcPts val="2403"/>
              </a:lnSpc>
            </a:pPr>
            <a:endParaRPr lang="en-US" sz="2641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403"/>
              </a:lnSpc>
            </a:pPr>
            <a:r>
              <a:rPr lang="en-US" sz="2641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(Armstrong and Taylor, 2023; CIPD, n.d.-b)</a:t>
            </a:r>
          </a:p>
          <a:p>
            <a:pPr algn="l">
              <a:lnSpc>
                <a:spcPts val="2403"/>
              </a:lnSpc>
            </a:pPr>
            <a:endParaRPr lang="en-US" sz="2641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209"/>
              </a:lnSpc>
            </a:pPr>
            <a:endParaRPr lang="en-US" sz="2641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471388" y="3591642"/>
            <a:ext cx="9082058" cy="58864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12"/>
              </a:lnSpc>
            </a:pPr>
            <a:endParaRPr/>
          </a:p>
          <a:p>
            <a:pPr algn="l">
              <a:lnSpc>
                <a:spcPts val="2312"/>
              </a:lnSpc>
            </a:pPr>
            <a:r>
              <a:rPr lang="en-US" sz="2540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Employer value proposition</a:t>
            </a:r>
          </a:p>
          <a:p>
            <a:pPr algn="l">
              <a:lnSpc>
                <a:spcPts val="2312"/>
              </a:lnSpc>
            </a:pPr>
            <a:endParaRPr lang="en-US" sz="2540" b="1">
              <a:solidFill>
                <a:srgbClr val="080500"/>
              </a:solidFill>
              <a:latin typeface="Inter Bold"/>
              <a:ea typeface="Inter Bold"/>
              <a:cs typeface="Inter Bold"/>
              <a:sym typeface="Inter Bold"/>
            </a:endParaRPr>
          </a:p>
          <a:p>
            <a:pPr algn="l">
              <a:lnSpc>
                <a:spcPts val="2312"/>
              </a:lnSpc>
            </a:pPr>
            <a:r>
              <a:rPr lang="en-US" sz="2540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“Develop your skills, contribute to digital healthcare innovation and make a difference to patients.”</a:t>
            </a:r>
          </a:p>
          <a:p>
            <a:pPr algn="l">
              <a:lnSpc>
                <a:spcPts val="2312"/>
              </a:lnSpc>
            </a:pPr>
            <a:endParaRPr lang="en-US" sz="2540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312"/>
              </a:lnSpc>
            </a:pPr>
            <a:r>
              <a:rPr lang="en-US" sz="2540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Recommended selection practices</a:t>
            </a:r>
          </a:p>
          <a:p>
            <a:pPr algn="l">
              <a:lnSpc>
                <a:spcPts val="2312"/>
              </a:lnSpc>
            </a:pPr>
            <a:endParaRPr lang="en-US" sz="2540" b="1">
              <a:solidFill>
                <a:srgbClr val="080500"/>
              </a:solidFill>
              <a:latin typeface="Inter Bold"/>
              <a:ea typeface="Inter Bold"/>
              <a:cs typeface="Inter Bold"/>
              <a:sym typeface="Inter Bold"/>
            </a:endParaRPr>
          </a:p>
          <a:p>
            <a:pPr marL="548597" lvl="1" indent="-274298" algn="l">
              <a:lnSpc>
                <a:spcPts val="2312"/>
              </a:lnSpc>
              <a:buFont typeface="Arial"/>
              <a:buChar char="•"/>
            </a:pPr>
            <a:r>
              <a:rPr lang="en-US" sz="2540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Structured, job-related interviews.</a:t>
            </a:r>
          </a:p>
          <a:p>
            <a:pPr marL="548597" lvl="1" indent="-274298" algn="l">
              <a:lnSpc>
                <a:spcPts val="2312"/>
              </a:lnSpc>
              <a:buFont typeface="Arial"/>
              <a:buChar char="•"/>
            </a:pPr>
            <a:r>
              <a:rPr lang="en-US" sz="2540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Practical assessments relevant to each role.</a:t>
            </a:r>
          </a:p>
          <a:p>
            <a:pPr marL="548597" lvl="1" indent="-274298" algn="l">
              <a:lnSpc>
                <a:spcPts val="2312"/>
              </a:lnSpc>
              <a:buFont typeface="Arial"/>
              <a:buChar char="•"/>
            </a:pPr>
            <a:r>
              <a:rPr lang="en-US" sz="2540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Consistent scoring criteria.</a:t>
            </a:r>
          </a:p>
          <a:p>
            <a:pPr marL="548597" lvl="1" indent="-274298" algn="l">
              <a:lnSpc>
                <a:spcPts val="2312"/>
              </a:lnSpc>
              <a:buFont typeface="Arial"/>
              <a:buChar char="•"/>
            </a:pPr>
            <a:r>
              <a:rPr lang="en-US" sz="2540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Accessible processes and monitoring for bias.</a:t>
            </a:r>
          </a:p>
          <a:p>
            <a:pPr algn="l">
              <a:lnSpc>
                <a:spcPts val="2312"/>
              </a:lnSpc>
            </a:pPr>
            <a:endParaRPr lang="en-US" sz="2540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312"/>
              </a:lnSpc>
            </a:pPr>
            <a:r>
              <a:rPr lang="en-US" sz="2540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Evaluation: Digital tools improve reach and efficiency, but human oversight is needed to support fair and appropriate decisions.</a:t>
            </a:r>
          </a:p>
          <a:p>
            <a:pPr algn="l">
              <a:lnSpc>
                <a:spcPts val="2312"/>
              </a:lnSpc>
            </a:pPr>
            <a:endParaRPr lang="en-US" sz="2540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312"/>
              </a:lnSpc>
            </a:pPr>
            <a:r>
              <a:rPr lang="en-US" sz="2540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(Armstrong and Taylor, 2023; CIPD, n.d.-b)</a:t>
            </a:r>
          </a:p>
          <a:p>
            <a:pPr algn="l">
              <a:lnSpc>
                <a:spcPts val="2312"/>
              </a:lnSpc>
            </a:pPr>
            <a:endParaRPr lang="en-US" sz="2540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312"/>
              </a:lnSpc>
            </a:pPr>
            <a:endParaRPr lang="en-US" sz="2540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724776" y="352362"/>
            <a:ext cx="6636381" cy="1514772"/>
            <a:chOff x="0" y="0"/>
            <a:chExt cx="8848508" cy="2019695"/>
          </a:xfrm>
        </p:grpSpPr>
        <p:grpSp>
          <p:nvGrpSpPr>
            <p:cNvPr id="4" name="Group 4"/>
            <p:cNvGrpSpPr/>
            <p:nvPr/>
          </p:nvGrpSpPr>
          <p:grpSpPr>
            <a:xfrm>
              <a:off x="0" y="0"/>
              <a:ext cx="8848508" cy="2019695"/>
              <a:chOff x="0" y="0"/>
              <a:chExt cx="1916432" cy="437431"/>
            </a:xfrm>
          </p:grpSpPr>
          <p:sp>
            <p:nvSpPr>
              <p:cNvPr id="5" name="Freeform 5"/>
              <p:cNvSpPr/>
              <p:nvPr/>
            </p:nvSpPr>
            <p:spPr>
              <a:xfrm>
                <a:off x="0" y="0"/>
                <a:ext cx="1916432" cy="437431"/>
              </a:xfrm>
              <a:custGeom>
                <a:avLst/>
                <a:gdLst/>
                <a:ahLst/>
                <a:cxnLst/>
                <a:rect l="l" t="t" r="r" b="b"/>
                <a:pathLst>
                  <a:path w="1916432" h="437431">
                    <a:moveTo>
                      <a:pt x="21279" y="0"/>
                    </a:moveTo>
                    <a:lnTo>
                      <a:pt x="1895152" y="0"/>
                    </a:lnTo>
                    <a:cubicBezTo>
                      <a:pt x="1900796" y="0"/>
                      <a:pt x="1906208" y="2242"/>
                      <a:pt x="1910199" y="6233"/>
                    </a:cubicBezTo>
                    <a:cubicBezTo>
                      <a:pt x="1914190" y="10223"/>
                      <a:pt x="1916432" y="15636"/>
                      <a:pt x="1916432" y="21279"/>
                    </a:cubicBezTo>
                    <a:lnTo>
                      <a:pt x="1916432" y="416151"/>
                    </a:lnTo>
                    <a:cubicBezTo>
                      <a:pt x="1916432" y="427904"/>
                      <a:pt x="1906905" y="437431"/>
                      <a:pt x="1895152" y="437431"/>
                    </a:cubicBezTo>
                    <a:lnTo>
                      <a:pt x="21279" y="437431"/>
                    </a:lnTo>
                    <a:cubicBezTo>
                      <a:pt x="9527" y="437431"/>
                      <a:pt x="0" y="427904"/>
                      <a:pt x="0" y="416151"/>
                    </a:cubicBezTo>
                    <a:lnTo>
                      <a:pt x="0" y="21279"/>
                    </a:lnTo>
                    <a:cubicBezTo>
                      <a:pt x="0" y="9527"/>
                      <a:pt x="9527" y="0"/>
                      <a:pt x="21279" y="0"/>
                    </a:cubicBezTo>
                    <a:close/>
                  </a:path>
                </a:pathLst>
              </a:custGeom>
              <a:ln w="19050" cap="sq">
                <a:solidFill>
                  <a:srgbClr val="222223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" name="TextBox 6"/>
              <p:cNvSpPr txBox="1"/>
              <p:nvPr/>
            </p:nvSpPr>
            <p:spPr>
              <a:xfrm>
                <a:off x="0" y="-38100"/>
                <a:ext cx="1916432" cy="475531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7" name="TextBox 7"/>
            <p:cNvSpPr txBox="1"/>
            <p:nvPr/>
          </p:nvSpPr>
          <p:spPr>
            <a:xfrm>
              <a:off x="369586" y="1414793"/>
              <a:ext cx="8109336" cy="35206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825"/>
                </a:lnSpc>
              </a:pPr>
              <a:r>
                <a:rPr lang="en-US" sz="2006">
                  <a:solidFill>
                    <a:srgbClr val="080500"/>
                  </a:solidFill>
                  <a:latin typeface="Inter"/>
                  <a:ea typeface="Inter"/>
                  <a:cs typeface="Inter"/>
                  <a:sym typeface="Inter"/>
                </a:rPr>
                <a:t>Employer brandinng-Linkedln- Social media 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837801"/>
            <a:ext cx="6668604" cy="426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l">
              <a:lnSpc>
                <a:spcPts val="2880"/>
              </a:lnSpc>
              <a:buAutoNum type="arabicPeriod"/>
            </a:pPr>
            <a:r>
              <a:rPr lang="en-US" sz="3200" b="1" spc="-192">
                <a:solidFill>
                  <a:srgbClr val="0D0D0D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ATTRACT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724776" y="2141603"/>
            <a:ext cx="6636381" cy="1499839"/>
            <a:chOff x="0" y="0"/>
            <a:chExt cx="8848508" cy="1999785"/>
          </a:xfrm>
        </p:grpSpPr>
        <p:grpSp>
          <p:nvGrpSpPr>
            <p:cNvPr id="10" name="Group 10"/>
            <p:cNvGrpSpPr/>
            <p:nvPr/>
          </p:nvGrpSpPr>
          <p:grpSpPr>
            <a:xfrm>
              <a:off x="0" y="0"/>
              <a:ext cx="8848508" cy="1999785"/>
              <a:chOff x="0" y="0"/>
              <a:chExt cx="1916432" cy="433118"/>
            </a:xfrm>
          </p:grpSpPr>
          <p:sp>
            <p:nvSpPr>
              <p:cNvPr id="11" name="Freeform 11"/>
              <p:cNvSpPr/>
              <p:nvPr/>
            </p:nvSpPr>
            <p:spPr>
              <a:xfrm>
                <a:off x="0" y="0"/>
                <a:ext cx="1916432" cy="433118"/>
              </a:xfrm>
              <a:custGeom>
                <a:avLst/>
                <a:gdLst/>
                <a:ahLst/>
                <a:cxnLst/>
                <a:rect l="l" t="t" r="r" b="b"/>
                <a:pathLst>
                  <a:path w="1916432" h="433118">
                    <a:moveTo>
                      <a:pt x="21279" y="0"/>
                    </a:moveTo>
                    <a:lnTo>
                      <a:pt x="1895152" y="0"/>
                    </a:lnTo>
                    <a:cubicBezTo>
                      <a:pt x="1900796" y="0"/>
                      <a:pt x="1906208" y="2242"/>
                      <a:pt x="1910199" y="6233"/>
                    </a:cubicBezTo>
                    <a:cubicBezTo>
                      <a:pt x="1914190" y="10223"/>
                      <a:pt x="1916432" y="15636"/>
                      <a:pt x="1916432" y="21279"/>
                    </a:cubicBezTo>
                    <a:lnTo>
                      <a:pt x="1916432" y="411839"/>
                    </a:lnTo>
                    <a:cubicBezTo>
                      <a:pt x="1916432" y="423591"/>
                      <a:pt x="1906905" y="433118"/>
                      <a:pt x="1895152" y="433118"/>
                    </a:cubicBezTo>
                    <a:lnTo>
                      <a:pt x="21279" y="433118"/>
                    </a:lnTo>
                    <a:cubicBezTo>
                      <a:pt x="9527" y="433118"/>
                      <a:pt x="0" y="423591"/>
                      <a:pt x="0" y="411839"/>
                    </a:cubicBezTo>
                    <a:lnTo>
                      <a:pt x="0" y="21279"/>
                    </a:lnTo>
                    <a:cubicBezTo>
                      <a:pt x="0" y="9527"/>
                      <a:pt x="9527" y="0"/>
                      <a:pt x="21279" y="0"/>
                    </a:cubicBezTo>
                    <a:close/>
                  </a:path>
                </a:pathLst>
              </a:custGeom>
              <a:solidFill>
                <a:srgbClr val="ABC56B"/>
              </a:solidFill>
              <a:ln w="19050" cap="sq">
                <a:solidFill>
                  <a:srgbClr val="C4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TextBox 12"/>
              <p:cNvSpPr txBox="1"/>
              <p:nvPr/>
            </p:nvSpPr>
            <p:spPr>
              <a:xfrm>
                <a:off x="0" y="-38100"/>
                <a:ext cx="1916432" cy="47121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3" name="TextBox 13"/>
            <p:cNvSpPr txBox="1"/>
            <p:nvPr/>
          </p:nvSpPr>
          <p:spPr>
            <a:xfrm>
              <a:off x="369586" y="525464"/>
              <a:ext cx="8109336" cy="5490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30107" lvl="1" indent="-315054" algn="l">
                <a:lnSpc>
                  <a:spcPts val="2626"/>
                </a:lnSpc>
                <a:buAutoNum type="arabicPeriod"/>
              </a:pPr>
              <a:r>
                <a:rPr lang="en-US" sz="2918" b="1" spc="-175">
                  <a:solidFill>
                    <a:srgbClr val="222223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REACH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369586" y="1404803"/>
              <a:ext cx="8109336" cy="335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42"/>
                </a:lnSpc>
              </a:pPr>
              <a:r>
                <a:rPr lang="en-US" sz="1915">
                  <a:solidFill>
                    <a:srgbClr val="080500"/>
                  </a:solidFill>
                  <a:latin typeface="Inter"/>
                  <a:ea typeface="Inter"/>
                  <a:cs typeface="Inter"/>
                  <a:sym typeface="Inter"/>
                </a:rPr>
                <a:t>Healthcare and technology job boards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724776" y="4047506"/>
            <a:ext cx="6636381" cy="1555820"/>
            <a:chOff x="0" y="0"/>
            <a:chExt cx="8848508" cy="2074427"/>
          </a:xfrm>
        </p:grpSpPr>
        <p:grpSp>
          <p:nvGrpSpPr>
            <p:cNvPr id="16" name="Group 16"/>
            <p:cNvGrpSpPr/>
            <p:nvPr/>
          </p:nvGrpSpPr>
          <p:grpSpPr>
            <a:xfrm>
              <a:off x="0" y="0"/>
              <a:ext cx="8848508" cy="2074427"/>
              <a:chOff x="0" y="0"/>
              <a:chExt cx="1916432" cy="449285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1916432" cy="449285"/>
              </a:xfrm>
              <a:custGeom>
                <a:avLst/>
                <a:gdLst/>
                <a:ahLst/>
                <a:cxnLst/>
                <a:rect l="l" t="t" r="r" b="b"/>
                <a:pathLst>
                  <a:path w="1916432" h="449285">
                    <a:moveTo>
                      <a:pt x="21279" y="0"/>
                    </a:moveTo>
                    <a:lnTo>
                      <a:pt x="1895152" y="0"/>
                    </a:lnTo>
                    <a:cubicBezTo>
                      <a:pt x="1900796" y="0"/>
                      <a:pt x="1906208" y="2242"/>
                      <a:pt x="1910199" y="6233"/>
                    </a:cubicBezTo>
                    <a:cubicBezTo>
                      <a:pt x="1914190" y="10223"/>
                      <a:pt x="1916432" y="15636"/>
                      <a:pt x="1916432" y="21279"/>
                    </a:cubicBezTo>
                    <a:lnTo>
                      <a:pt x="1916432" y="428005"/>
                    </a:lnTo>
                    <a:cubicBezTo>
                      <a:pt x="1916432" y="439757"/>
                      <a:pt x="1906905" y="449285"/>
                      <a:pt x="1895152" y="449285"/>
                    </a:cubicBezTo>
                    <a:lnTo>
                      <a:pt x="21279" y="449285"/>
                    </a:lnTo>
                    <a:cubicBezTo>
                      <a:pt x="9527" y="449285"/>
                      <a:pt x="0" y="439757"/>
                      <a:pt x="0" y="428005"/>
                    </a:cubicBezTo>
                    <a:lnTo>
                      <a:pt x="0" y="21279"/>
                    </a:lnTo>
                    <a:cubicBezTo>
                      <a:pt x="0" y="9527"/>
                      <a:pt x="9527" y="0"/>
                      <a:pt x="21279" y="0"/>
                    </a:cubicBezTo>
                    <a:close/>
                  </a:path>
                </a:pathLst>
              </a:custGeom>
              <a:ln w="19050" cap="sq">
                <a:solidFill>
                  <a:srgbClr val="222223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38100"/>
                <a:ext cx="1916432" cy="48738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19" name="TextBox 19"/>
            <p:cNvSpPr txBox="1"/>
            <p:nvPr/>
          </p:nvSpPr>
          <p:spPr>
            <a:xfrm>
              <a:off x="369586" y="525464"/>
              <a:ext cx="8109336" cy="5490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30107" lvl="1" indent="-315054" algn="l">
                <a:lnSpc>
                  <a:spcPts val="2626"/>
                </a:lnSpc>
                <a:buAutoNum type="arabicPeriod"/>
              </a:pPr>
              <a:r>
                <a:rPr lang="en-US" sz="2918" b="1" spc="-175">
                  <a:solidFill>
                    <a:srgbClr val="0D0D0D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SCREEN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369586" y="1434842"/>
              <a:ext cx="8109336" cy="335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42"/>
                </a:lnSpc>
              </a:pPr>
              <a:r>
                <a:rPr lang="en-US" sz="1915">
                  <a:solidFill>
                    <a:srgbClr val="080500"/>
                  </a:solidFill>
                  <a:latin typeface="Inter"/>
                  <a:ea typeface="Inter"/>
                  <a:cs typeface="Inter"/>
                  <a:sym typeface="Inter"/>
                </a:rPr>
                <a:t>CV review- Job-related criteria </a:t>
              </a:r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8282215" y="533337"/>
            <a:ext cx="9271231" cy="32549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26"/>
              </a:lnSpc>
            </a:pPr>
            <a:r>
              <a:rPr lang="en-US" sz="6622" b="1" spc="-152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Digital Recruitment, Employer Branding and Fair Selection</a:t>
            </a:r>
          </a:p>
          <a:p>
            <a:pPr algn="l">
              <a:lnSpc>
                <a:spcPts val="7027"/>
              </a:lnSpc>
            </a:pPr>
            <a:endParaRPr lang="en-US" sz="6622" b="1" spc="-152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724776" y="6012901"/>
            <a:ext cx="6636381" cy="1499839"/>
            <a:chOff x="0" y="0"/>
            <a:chExt cx="8848508" cy="1999785"/>
          </a:xfrm>
        </p:grpSpPr>
        <p:grpSp>
          <p:nvGrpSpPr>
            <p:cNvPr id="23" name="Group 23"/>
            <p:cNvGrpSpPr/>
            <p:nvPr/>
          </p:nvGrpSpPr>
          <p:grpSpPr>
            <a:xfrm>
              <a:off x="0" y="0"/>
              <a:ext cx="8848508" cy="1999785"/>
              <a:chOff x="0" y="0"/>
              <a:chExt cx="1916432" cy="433118"/>
            </a:xfrm>
          </p:grpSpPr>
          <p:sp>
            <p:nvSpPr>
              <p:cNvPr id="24" name="Freeform 24"/>
              <p:cNvSpPr/>
              <p:nvPr/>
            </p:nvSpPr>
            <p:spPr>
              <a:xfrm>
                <a:off x="0" y="0"/>
                <a:ext cx="1916432" cy="433118"/>
              </a:xfrm>
              <a:custGeom>
                <a:avLst/>
                <a:gdLst/>
                <a:ahLst/>
                <a:cxnLst/>
                <a:rect l="l" t="t" r="r" b="b"/>
                <a:pathLst>
                  <a:path w="1916432" h="433118">
                    <a:moveTo>
                      <a:pt x="21279" y="0"/>
                    </a:moveTo>
                    <a:lnTo>
                      <a:pt x="1895152" y="0"/>
                    </a:lnTo>
                    <a:cubicBezTo>
                      <a:pt x="1900796" y="0"/>
                      <a:pt x="1906208" y="2242"/>
                      <a:pt x="1910199" y="6233"/>
                    </a:cubicBezTo>
                    <a:cubicBezTo>
                      <a:pt x="1914190" y="10223"/>
                      <a:pt x="1916432" y="15636"/>
                      <a:pt x="1916432" y="21279"/>
                    </a:cubicBezTo>
                    <a:lnTo>
                      <a:pt x="1916432" y="411839"/>
                    </a:lnTo>
                    <a:cubicBezTo>
                      <a:pt x="1916432" y="423591"/>
                      <a:pt x="1906905" y="433118"/>
                      <a:pt x="1895152" y="433118"/>
                    </a:cubicBezTo>
                    <a:lnTo>
                      <a:pt x="21279" y="433118"/>
                    </a:lnTo>
                    <a:cubicBezTo>
                      <a:pt x="9527" y="433118"/>
                      <a:pt x="0" y="423591"/>
                      <a:pt x="0" y="411839"/>
                    </a:cubicBezTo>
                    <a:lnTo>
                      <a:pt x="0" y="21279"/>
                    </a:lnTo>
                    <a:cubicBezTo>
                      <a:pt x="0" y="9527"/>
                      <a:pt x="9527" y="0"/>
                      <a:pt x="21279" y="0"/>
                    </a:cubicBezTo>
                    <a:close/>
                  </a:path>
                </a:pathLst>
              </a:custGeom>
              <a:solidFill>
                <a:srgbClr val="ABC56B"/>
              </a:solidFill>
              <a:ln w="19050" cap="sq">
                <a:solidFill>
                  <a:srgbClr val="C4EBF7"/>
                </a:solidFill>
                <a:prstDash val="solid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TextBox 25"/>
              <p:cNvSpPr txBox="1"/>
              <p:nvPr/>
            </p:nvSpPr>
            <p:spPr>
              <a:xfrm>
                <a:off x="0" y="-38100"/>
                <a:ext cx="1916432" cy="47121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60"/>
                  </a:lnSpc>
                </a:pPr>
                <a:endParaRPr/>
              </a:p>
            </p:txBody>
          </p:sp>
        </p:grpSp>
        <p:sp>
          <p:nvSpPr>
            <p:cNvPr id="26" name="TextBox 26"/>
            <p:cNvSpPr txBox="1"/>
            <p:nvPr/>
          </p:nvSpPr>
          <p:spPr>
            <a:xfrm>
              <a:off x="369586" y="525464"/>
              <a:ext cx="8109336" cy="5490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30107" lvl="1" indent="-315054" algn="l">
                <a:lnSpc>
                  <a:spcPts val="2626"/>
                </a:lnSpc>
                <a:buAutoNum type="arabicPeriod"/>
              </a:pPr>
              <a:r>
                <a:rPr lang="en-US" sz="2918" b="1" spc="-175">
                  <a:solidFill>
                    <a:srgbClr val="222223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SELECT </a:t>
              </a:r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369586" y="1404803"/>
              <a:ext cx="8109336" cy="335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42"/>
                </a:lnSpc>
              </a:pPr>
              <a:r>
                <a:rPr lang="en-US" sz="1915">
                  <a:solidFill>
                    <a:srgbClr val="080500"/>
                  </a:solidFill>
                  <a:latin typeface="Inter"/>
                  <a:ea typeface="Inter"/>
                  <a:cs typeface="Inter"/>
                  <a:sym typeface="Inter"/>
                </a:rPr>
                <a:t>Structured interviews- Skills assesments 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724776" y="7922315"/>
            <a:ext cx="6636381" cy="1555820"/>
            <a:chOff x="0" y="0"/>
            <a:chExt cx="8848508" cy="2074427"/>
          </a:xfrm>
        </p:grpSpPr>
        <p:grpSp>
          <p:nvGrpSpPr>
            <p:cNvPr id="29" name="Group 29"/>
            <p:cNvGrpSpPr/>
            <p:nvPr/>
          </p:nvGrpSpPr>
          <p:grpSpPr>
            <a:xfrm>
              <a:off x="0" y="0"/>
              <a:ext cx="8848508" cy="2074427"/>
              <a:chOff x="0" y="0"/>
              <a:chExt cx="1916432" cy="449285"/>
            </a:xfrm>
          </p:grpSpPr>
          <p:sp>
            <p:nvSpPr>
              <p:cNvPr id="30" name="Freeform 30"/>
              <p:cNvSpPr/>
              <p:nvPr/>
            </p:nvSpPr>
            <p:spPr>
              <a:xfrm>
                <a:off x="0" y="0"/>
                <a:ext cx="1916432" cy="449285"/>
              </a:xfrm>
              <a:custGeom>
                <a:avLst/>
                <a:gdLst/>
                <a:ahLst/>
                <a:cxnLst/>
                <a:rect l="l" t="t" r="r" b="b"/>
                <a:pathLst>
                  <a:path w="1916432" h="449285">
                    <a:moveTo>
                      <a:pt x="21279" y="0"/>
                    </a:moveTo>
                    <a:lnTo>
                      <a:pt x="1895152" y="0"/>
                    </a:lnTo>
                    <a:cubicBezTo>
                      <a:pt x="1900796" y="0"/>
                      <a:pt x="1906208" y="2242"/>
                      <a:pt x="1910199" y="6233"/>
                    </a:cubicBezTo>
                    <a:cubicBezTo>
                      <a:pt x="1914190" y="10223"/>
                      <a:pt x="1916432" y="15636"/>
                      <a:pt x="1916432" y="21279"/>
                    </a:cubicBezTo>
                    <a:lnTo>
                      <a:pt x="1916432" y="428005"/>
                    </a:lnTo>
                    <a:cubicBezTo>
                      <a:pt x="1916432" y="439757"/>
                      <a:pt x="1906905" y="449285"/>
                      <a:pt x="1895152" y="449285"/>
                    </a:cubicBezTo>
                    <a:lnTo>
                      <a:pt x="21279" y="449285"/>
                    </a:lnTo>
                    <a:cubicBezTo>
                      <a:pt x="9527" y="449285"/>
                      <a:pt x="0" y="439757"/>
                      <a:pt x="0" y="428005"/>
                    </a:cubicBezTo>
                    <a:lnTo>
                      <a:pt x="0" y="21279"/>
                    </a:lnTo>
                    <a:cubicBezTo>
                      <a:pt x="0" y="9527"/>
                      <a:pt x="9527" y="0"/>
                      <a:pt x="21279" y="0"/>
                    </a:cubicBezTo>
                    <a:close/>
                  </a:path>
                </a:pathLst>
              </a:custGeom>
              <a:ln w="19050" cap="sq">
                <a:solidFill>
                  <a:srgbClr val="222223"/>
                </a:solidFill>
                <a:prstDash val="lgDash"/>
                <a:miter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TextBox 31"/>
              <p:cNvSpPr txBox="1"/>
              <p:nvPr/>
            </p:nvSpPr>
            <p:spPr>
              <a:xfrm>
                <a:off x="0" y="-38100"/>
                <a:ext cx="1916432" cy="48738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32" name="TextBox 32"/>
            <p:cNvSpPr txBox="1"/>
            <p:nvPr/>
          </p:nvSpPr>
          <p:spPr>
            <a:xfrm>
              <a:off x="369586" y="525464"/>
              <a:ext cx="8109336" cy="54901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630107" lvl="1" indent="-315054" algn="l">
                <a:lnSpc>
                  <a:spcPts val="2626"/>
                </a:lnSpc>
                <a:buAutoNum type="arabicPeriod"/>
              </a:pPr>
              <a:r>
                <a:rPr lang="en-US" sz="2918" b="1" spc="-175">
                  <a:solidFill>
                    <a:srgbClr val="0D0D0D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HIRE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369586" y="1434842"/>
              <a:ext cx="8109336" cy="33599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742"/>
                </a:lnSpc>
              </a:pPr>
              <a:r>
                <a:rPr lang="en-US" sz="1915">
                  <a:solidFill>
                    <a:srgbClr val="080500"/>
                  </a:solidFill>
                  <a:latin typeface="Inter"/>
                  <a:ea typeface="Inter"/>
                  <a:cs typeface="Inter"/>
                  <a:sym typeface="Inter"/>
                </a:rPr>
                <a:t>Reerences-Compliance checks </a:t>
              </a: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72574" y="1901865"/>
            <a:ext cx="11103288" cy="8430518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9633252" y="2555616"/>
            <a:ext cx="7374516" cy="6702684"/>
            <a:chOff x="0" y="0"/>
            <a:chExt cx="4424191" cy="402114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24191" cy="4021140"/>
            </a:xfrm>
            <a:custGeom>
              <a:avLst/>
              <a:gdLst/>
              <a:ahLst/>
              <a:cxnLst/>
              <a:rect l="l" t="t" r="r" b="b"/>
              <a:pathLst>
                <a:path w="4424191" h="4021140">
                  <a:moveTo>
                    <a:pt x="35694" y="0"/>
                  </a:moveTo>
                  <a:lnTo>
                    <a:pt x="4388497" y="0"/>
                  </a:lnTo>
                  <a:cubicBezTo>
                    <a:pt x="4408210" y="0"/>
                    <a:pt x="4424191" y="15981"/>
                    <a:pt x="4424191" y="35694"/>
                  </a:cubicBezTo>
                  <a:lnTo>
                    <a:pt x="4424191" y="3985446"/>
                  </a:lnTo>
                  <a:cubicBezTo>
                    <a:pt x="4424191" y="4005159"/>
                    <a:pt x="4408210" y="4021140"/>
                    <a:pt x="4388497" y="4021140"/>
                  </a:cubicBezTo>
                  <a:lnTo>
                    <a:pt x="35694" y="4021140"/>
                  </a:lnTo>
                  <a:cubicBezTo>
                    <a:pt x="15981" y="4021140"/>
                    <a:pt x="0" y="4005159"/>
                    <a:pt x="0" y="3985446"/>
                  </a:cubicBezTo>
                  <a:lnTo>
                    <a:pt x="0" y="35694"/>
                  </a:lnTo>
                  <a:cubicBezTo>
                    <a:pt x="0" y="15981"/>
                    <a:pt x="15981" y="0"/>
                    <a:pt x="35694" y="0"/>
                  </a:cubicBezTo>
                  <a:close/>
                </a:path>
              </a:pathLst>
            </a:custGeom>
            <a:solidFill>
              <a:srgbClr val="ABC56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424191" cy="40592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9820180" y="2803266"/>
            <a:ext cx="7000660" cy="59588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79"/>
              </a:lnSpc>
            </a:pPr>
            <a:r>
              <a:rPr lang="en-US" sz="2977" b="1" spc="-17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Talent management initiatives</a:t>
            </a:r>
          </a:p>
          <a:p>
            <a:pPr algn="l">
              <a:lnSpc>
                <a:spcPts val="2679"/>
              </a:lnSpc>
            </a:pPr>
            <a:endParaRPr lang="en-US" sz="2977" b="1" spc="-178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  <a:p>
            <a:pPr marL="642809" lvl="1" indent="-321405" algn="l">
              <a:lnSpc>
                <a:spcPts val="2679"/>
              </a:lnSpc>
              <a:buFont typeface="Arial"/>
              <a:buChar char="•"/>
            </a:pPr>
            <a:r>
              <a:rPr lang="en-US" sz="2977" b="1" spc="-17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Individual development plans.</a:t>
            </a:r>
          </a:p>
          <a:p>
            <a:pPr marL="642809" lvl="1" indent="-321405" algn="l">
              <a:lnSpc>
                <a:spcPts val="2679"/>
              </a:lnSpc>
              <a:buFont typeface="Arial"/>
              <a:buChar char="•"/>
            </a:pPr>
            <a:r>
              <a:rPr lang="en-US" sz="2977" b="1" spc="-17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Digital Healthcare Academy.</a:t>
            </a:r>
          </a:p>
          <a:p>
            <a:pPr marL="642809" lvl="1" indent="-321405" algn="l">
              <a:lnSpc>
                <a:spcPts val="2679"/>
              </a:lnSpc>
              <a:buFont typeface="Arial"/>
              <a:buChar char="•"/>
            </a:pPr>
            <a:r>
              <a:rPr lang="en-US" sz="2977" b="1" spc="-17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Career pathways and succession planning.</a:t>
            </a:r>
          </a:p>
          <a:p>
            <a:pPr marL="642809" lvl="1" indent="-321405" algn="l">
              <a:lnSpc>
                <a:spcPts val="2679"/>
              </a:lnSpc>
              <a:buFont typeface="Arial"/>
              <a:buChar char="•"/>
            </a:pPr>
            <a:r>
              <a:rPr lang="en-US" sz="2977" b="1" spc="-17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Leadership development for future managers.</a:t>
            </a:r>
          </a:p>
          <a:p>
            <a:pPr algn="l">
              <a:lnSpc>
                <a:spcPts val="2679"/>
              </a:lnSpc>
            </a:pPr>
            <a:endParaRPr lang="en-US" sz="2977" b="1" spc="-178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  <a:p>
            <a:pPr algn="l">
              <a:lnSpc>
                <a:spcPts val="2679"/>
              </a:lnSpc>
            </a:pPr>
            <a:r>
              <a:rPr lang="en-US" sz="2977" b="1" spc="-17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Critical evaluation: The 70:20:10 model is a guide, not a universal formula. Learning methods must reflect role requirements and employee needs.</a:t>
            </a:r>
          </a:p>
          <a:p>
            <a:pPr algn="l">
              <a:lnSpc>
                <a:spcPts val="2679"/>
              </a:lnSpc>
            </a:pPr>
            <a:endParaRPr lang="en-US" sz="2977" b="1" spc="-178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  <a:p>
            <a:pPr algn="l">
              <a:lnSpc>
                <a:spcPts val="2679"/>
              </a:lnSpc>
            </a:pPr>
            <a:r>
              <a:rPr lang="en-US" sz="2977" b="1" spc="-17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(Armstrong and Taylor, 2023; CIPD, n.d.-c)</a:t>
            </a:r>
          </a:p>
          <a:p>
            <a:pPr marL="0" lvl="0" indent="0" algn="l">
              <a:lnSpc>
                <a:spcPts val="2679"/>
              </a:lnSpc>
            </a:pPr>
            <a:endParaRPr lang="en-US" sz="2977" b="1" spc="-178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028700" y="649153"/>
            <a:ext cx="16399098" cy="21415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27"/>
              </a:lnSpc>
            </a:pPr>
            <a:r>
              <a:rPr lang="en-US" sz="5634" b="1" spc="-129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Recommended development approach: 70:20:10 as a flexible guide</a:t>
            </a:r>
          </a:p>
          <a:p>
            <a:pPr algn="l">
              <a:lnSpc>
                <a:spcPts val="5127"/>
              </a:lnSpc>
            </a:pPr>
            <a:endParaRPr lang="en-US" sz="5634" b="1" spc="-129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593060" y="3134351"/>
            <a:ext cx="9482659" cy="4433530"/>
            <a:chOff x="0" y="0"/>
            <a:chExt cx="12643546" cy="5911373"/>
          </a:xfrm>
        </p:grpSpPr>
        <p:grpSp>
          <p:nvGrpSpPr>
            <p:cNvPr id="3" name="Group 3"/>
            <p:cNvGrpSpPr/>
            <p:nvPr/>
          </p:nvGrpSpPr>
          <p:grpSpPr>
            <a:xfrm>
              <a:off x="0" y="0"/>
              <a:ext cx="12285159" cy="5911373"/>
              <a:chOff x="0" y="0"/>
              <a:chExt cx="2712861" cy="1305375"/>
            </a:xfrm>
          </p:grpSpPr>
          <p:sp>
            <p:nvSpPr>
              <p:cNvPr id="4" name="Freeform 4"/>
              <p:cNvSpPr/>
              <p:nvPr/>
            </p:nvSpPr>
            <p:spPr>
              <a:xfrm>
                <a:off x="0" y="0"/>
                <a:ext cx="2712861" cy="1305374"/>
              </a:xfrm>
              <a:custGeom>
                <a:avLst/>
                <a:gdLst/>
                <a:ahLst/>
                <a:cxnLst/>
                <a:rect l="l" t="t" r="r" b="b"/>
                <a:pathLst>
                  <a:path w="2712861" h="1305374">
                    <a:moveTo>
                      <a:pt x="19542" y="0"/>
                    </a:moveTo>
                    <a:lnTo>
                      <a:pt x="2693319" y="0"/>
                    </a:lnTo>
                    <a:cubicBezTo>
                      <a:pt x="2698502" y="0"/>
                      <a:pt x="2703472" y="2059"/>
                      <a:pt x="2707137" y="5724"/>
                    </a:cubicBezTo>
                    <a:cubicBezTo>
                      <a:pt x="2710802" y="9389"/>
                      <a:pt x="2712861" y="14359"/>
                      <a:pt x="2712861" y="19542"/>
                    </a:cubicBezTo>
                    <a:lnTo>
                      <a:pt x="2712861" y="1285833"/>
                    </a:lnTo>
                    <a:cubicBezTo>
                      <a:pt x="2712861" y="1291015"/>
                      <a:pt x="2710802" y="1295986"/>
                      <a:pt x="2707137" y="1299651"/>
                    </a:cubicBezTo>
                    <a:cubicBezTo>
                      <a:pt x="2703472" y="1303316"/>
                      <a:pt x="2698502" y="1305374"/>
                      <a:pt x="2693319" y="1305374"/>
                    </a:cubicBezTo>
                    <a:lnTo>
                      <a:pt x="19542" y="1305374"/>
                    </a:lnTo>
                    <a:cubicBezTo>
                      <a:pt x="14359" y="1305374"/>
                      <a:pt x="9389" y="1303316"/>
                      <a:pt x="5724" y="1299651"/>
                    </a:cubicBezTo>
                    <a:cubicBezTo>
                      <a:pt x="2059" y="1295986"/>
                      <a:pt x="0" y="1291015"/>
                      <a:pt x="0" y="1285833"/>
                    </a:cubicBezTo>
                    <a:lnTo>
                      <a:pt x="0" y="19542"/>
                    </a:lnTo>
                    <a:cubicBezTo>
                      <a:pt x="0" y="14359"/>
                      <a:pt x="2059" y="9389"/>
                      <a:pt x="5724" y="5724"/>
                    </a:cubicBezTo>
                    <a:cubicBezTo>
                      <a:pt x="9389" y="2059"/>
                      <a:pt x="14359" y="0"/>
                      <a:pt x="19542" y="0"/>
                    </a:cubicBezTo>
                    <a:close/>
                  </a:path>
                </a:pathLst>
              </a:custGeom>
              <a:solidFill>
                <a:srgbClr val="ABC56B"/>
              </a:solidFill>
              <a:ln w="85725" cap="rnd">
                <a:solidFill>
                  <a:srgbClr val="080500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" name="TextBox 5"/>
              <p:cNvSpPr txBox="1"/>
              <p:nvPr/>
            </p:nvSpPr>
            <p:spPr>
              <a:xfrm>
                <a:off x="0" y="-38100"/>
                <a:ext cx="2712861" cy="1343475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659"/>
                  </a:lnSpc>
                </a:pPr>
                <a:endParaRPr/>
              </a:p>
            </p:txBody>
          </p:sp>
        </p:grpSp>
        <p:sp>
          <p:nvSpPr>
            <p:cNvPr id="6" name="AutoShape 6"/>
            <p:cNvSpPr/>
            <p:nvPr/>
          </p:nvSpPr>
          <p:spPr>
            <a:xfrm flipH="1" flipV="1">
              <a:off x="6142580" y="976164"/>
              <a:ext cx="0" cy="4935210"/>
            </a:xfrm>
            <a:prstGeom prst="line">
              <a:avLst/>
            </a:prstGeom>
            <a:ln w="102243" cap="flat">
              <a:solidFill>
                <a:srgbClr val="0805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934898" y="1449585"/>
              <a:ext cx="5429000" cy="5238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748"/>
                </a:lnSpc>
              </a:pPr>
              <a:r>
                <a:rPr lang="en-US" sz="3053" b="1" spc="-183">
                  <a:solidFill>
                    <a:srgbClr val="080500"/>
                  </a:solidFill>
                  <a:latin typeface="TT Interphases Bold"/>
                  <a:ea typeface="TT Interphases Bold"/>
                  <a:cs typeface="TT Interphases Bold"/>
                  <a:sym typeface="TT Interphases Bold"/>
                </a:rPr>
                <a:t>HYGIENE FACTORS 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934898" y="2169266"/>
              <a:ext cx="5143331" cy="277041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318"/>
                </a:lnSpc>
              </a:pPr>
              <a:r>
                <a:rPr lang="en-US" sz="2575" spc="-103">
                  <a:solidFill>
                    <a:srgbClr val="080500"/>
                  </a:solidFill>
                  <a:latin typeface="DM Sans"/>
                  <a:ea typeface="DM Sans"/>
                  <a:cs typeface="DM Sans"/>
                  <a:sym typeface="DM Sans"/>
                </a:rPr>
                <a:t>Fair pay</a:t>
              </a:r>
            </a:p>
            <a:p>
              <a:pPr algn="just">
                <a:lnSpc>
                  <a:spcPts val="2318"/>
                </a:lnSpc>
              </a:pPr>
              <a:endParaRPr lang="en-US" sz="2575" spc="-103">
                <a:solidFill>
                  <a:srgbClr val="0805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algn="just">
                <a:lnSpc>
                  <a:spcPts val="2318"/>
                </a:lnSpc>
              </a:pPr>
              <a:r>
                <a:rPr lang="en-US" sz="2575" spc="-103">
                  <a:solidFill>
                    <a:srgbClr val="080500"/>
                  </a:solidFill>
                  <a:latin typeface="DM Sans"/>
                  <a:ea typeface="DM Sans"/>
                  <a:cs typeface="DM Sans"/>
                  <a:sym typeface="DM Sans"/>
                </a:rPr>
                <a:t>Safe working conditions </a:t>
              </a:r>
            </a:p>
            <a:p>
              <a:pPr algn="just">
                <a:lnSpc>
                  <a:spcPts val="2318"/>
                </a:lnSpc>
              </a:pPr>
              <a:endParaRPr lang="en-US" sz="2575" spc="-103">
                <a:solidFill>
                  <a:srgbClr val="0805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algn="just">
                <a:lnSpc>
                  <a:spcPts val="2318"/>
                </a:lnSpc>
              </a:pPr>
              <a:r>
                <a:rPr lang="en-US" sz="2575" spc="-103">
                  <a:solidFill>
                    <a:srgbClr val="080500"/>
                  </a:solidFill>
                  <a:latin typeface="DM Sans"/>
                  <a:ea typeface="DM Sans"/>
                  <a:cs typeface="DM Sans"/>
                  <a:sym typeface="DM Sans"/>
                </a:rPr>
                <a:t>Manageable workload</a:t>
              </a:r>
            </a:p>
            <a:p>
              <a:pPr algn="just">
                <a:lnSpc>
                  <a:spcPts val="2318"/>
                </a:lnSpc>
              </a:pPr>
              <a:endParaRPr lang="en-US" sz="2575" spc="-103">
                <a:solidFill>
                  <a:srgbClr val="0805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0" lvl="0" indent="0" algn="just">
                <a:lnSpc>
                  <a:spcPts val="2318"/>
                </a:lnSpc>
                <a:spcBef>
                  <a:spcPct val="0"/>
                </a:spcBef>
              </a:pPr>
              <a:r>
                <a:rPr lang="en-US" sz="2575" spc="-103">
                  <a:solidFill>
                    <a:srgbClr val="080500"/>
                  </a:solidFill>
                  <a:latin typeface="DM Sans"/>
                  <a:ea typeface="DM Sans"/>
                  <a:cs typeface="DM Sans"/>
                  <a:sym typeface="DM Sans"/>
                </a:rPr>
                <a:t>Clear policies 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507771" y="1409561"/>
              <a:ext cx="4777389" cy="5638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2989"/>
                </a:lnSpc>
              </a:pPr>
              <a:r>
                <a:rPr lang="en-US" sz="3321" b="1" spc="-199">
                  <a:solidFill>
                    <a:srgbClr val="080500"/>
                  </a:solidFill>
                  <a:latin typeface="TT Interphases Bold"/>
                  <a:ea typeface="TT Interphases Bold"/>
                  <a:cs typeface="TT Interphases Bold"/>
                  <a:sym typeface="TT Interphases Bold"/>
                </a:rPr>
                <a:t>MOTIVATORS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190079" y="2193122"/>
              <a:ext cx="3929547" cy="268480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just">
                <a:lnSpc>
                  <a:spcPts val="2254"/>
                </a:lnSpc>
              </a:pPr>
              <a:r>
                <a:rPr lang="en-US" sz="2504" spc="-100">
                  <a:solidFill>
                    <a:srgbClr val="080500"/>
                  </a:solidFill>
                  <a:latin typeface="DM Sans"/>
                  <a:ea typeface="DM Sans"/>
                  <a:cs typeface="DM Sans"/>
                  <a:sym typeface="DM Sans"/>
                </a:rPr>
                <a:t>Achievement</a:t>
              </a:r>
            </a:p>
            <a:p>
              <a:pPr algn="just">
                <a:lnSpc>
                  <a:spcPts val="2254"/>
                </a:lnSpc>
              </a:pPr>
              <a:endParaRPr lang="en-US" sz="2504" spc="-100">
                <a:solidFill>
                  <a:srgbClr val="0805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algn="just">
                <a:lnSpc>
                  <a:spcPts val="2254"/>
                </a:lnSpc>
              </a:pPr>
              <a:r>
                <a:rPr lang="en-US" sz="2504" spc="-100">
                  <a:solidFill>
                    <a:srgbClr val="080500"/>
                  </a:solidFill>
                  <a:latin typeface="DM Sans"/>
                  <a:ea typeface="DM Sans"/>
                  <a:cs typeface="DM Sans"/>
                  <a:sym typeface="DM Sans"/>
                </a:rPr>
                <a:t>Recognition</a:t>
              </a:r>
            </a:p>
            <a:p>
              <a:pPr algn="just">
                <a:lnSpc>
                  <a:spcPts val="2254"/>
                </a:lnSpc>
              </a:pPr>
              <a:endParaRPr lang="en-US" sz="2504" spc="-100">
                <a:solidFill>
                  <a:srgbClr val="0805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algn="just">
                <a:lnSpc>
                  <a:spcPts val="2254"/>
                </a:lnSpc>
              </a:pPr>
              <a:r>
                <a:rPr lang="en-US" sz="2504" spc="-100">
                  <a:solidFill>
                    <a:srgbClr val="080500"/>
                  </a:solidFill>
                  <a:latin typeface="DM Sans"/>
                  <a:ea typeface="DM Sans"/>
                  <a:cs typeface="DM Sans"/>
                  <a:sym typeface="DM Sans"/>
                </a:rPr>
                <a:t>Responsability</a:t>
              </a:r>
            </a:p>
            <a:p>
              <a:pPr algn="just">
                <a:lnSpc>
                  <a:spcPts val="2254"/>
                </a:lnSpc>
              </a:pPr>
              <a:endParaRPr lang="en-US" sz="2504" spc="-100">
                <a:solidFill>
                  <a:srgbClr val="080500"/>
                </a:solidFill>
                <a:latin typeface="DM Sans"/>
                <a:ea typeface="DM Sans"/>
                <a:cs typeface="DM Sans"/>
                <a:sym typeface="DM Sans"/>
              </a:endParaRPr>
            </a:p>
            <a:p>
              <a:pPr marL="0" lvl="0" indent="0" algn="just">
                <a:lnSpc>
                  <a:spcPts val="2254"/>
                </a:lnSpc>
                <a:spcBef>
                  <a:spcPct val="0"/>
                </a:spcBef>
              </a:pPr>
              <a:r>
                <a:rPr lang="en-US" sz="2504" spc="-100">
                  <a:solidFill>
                    <a:srgbClr val="080500"/>
                  </a:solidFill>
                  <a:latin typeface="DM Sans"/>
                  <a:ea typeface="DM Sans"/>
                  <a:cs typeface="DM Sans"/>
                  <a:sym typeface="DM Sans"/>
                </a:rPr>
                <a:t>Career progression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1293284" y="186134"/>
              <a:ext cx="11350261" cy="11777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231"/>
                </a:lnSpc>
              </a:pPr>
              <a:r>
                <a:rPr lang="en-US" sz="3590" b="1" spc="-215">
                  <a:solidFill>
                    <a:srgbClr val="080500"/>
                  </a:solidFill>
                  <a:latin typeface="TT Interphases Bold"/>
                  <a:ea typeface="TT Interphases Bold"/>
                  <a:cs typeface="TT Interphases Bold"/>
                  <a:sym typeface="TT Interphases Bold"/>
                </a:rPr>
                <a:t>HERZBERG'S TWO-FACTOR THEORY</a:t>
              </a:r>
            </a:p>
            <a:p>
              <a:pPr marL="0" lvl="0" indent="0" algn="l">
                <a:lnSpc>
                  <a:spcPts val="3231"/>
                </a:lnSpc>
              </a:pPr>
              <a:endParaRPr lang="en-US" sz="3590" b="1" spc="-215">
                <a:solidFill>
                  <a:srgbClr val="080500"/>
                </a:solidFill>
                <a:latin typeface="TT Interphases Bold"/>
                <a:ea typeface="TT Interphases Bold"/>
                <a:cs typeface="TT Interphases Bold"/>
                <a:sym typeface="TT Interphases Bold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0" y="980979"/>
              <a:ext cx="12154837" cy="0"/>
            </a:xfrm>
            <a:prstGeom prst="line">
              <a:avLst/>
            </a:prstGeom>
            <a:ln w="102243" cap="flat">
              <a:solidFill>
                <a:srgbClr val="0D0D0D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028700" y="3724508"/>
            <a:ext cx="3717476" cy="3407300"/>
            <a:chOff x="0" y="0"/>
            <a:chExt cx="518403" cy="47514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518403" cy="475149"/>
            </a:xfrm>
            <a:custGeom>
              <a:avLst/>
              <a:gdLst/>
              <a:ahLst/>
              <a:cxnLst/>
              <a:rect l="l" t="t" r="r" b="b"/>
              <a:pathLst>
                <a:path w="518403" h="475149">
                  <a:moveTo>
                    <a:pt x="41651" y="0"/>
                  </a:moveTo>
                  <a:lnTo>
                    <a:pt x="476751" y="0"/>
                  </a:lnTo>
                  <a:cubicBezTo>
                    <a:pt x="487798" y="0"/>
                    <a:pt x="498392" y="4388"/>
                    <a:pt x="506203" y="12199"/>
                  </a:cubicBezTo>
                  <a:cubicBezTo>
                    <a:pt x="514014" y="20011"/>
                    <a:pt x="518403" y="30605"/>
                    <a:pt x="518403" y="41651"/>
                  </a:cubicBezTo>
                  <a:lnTo>
                    <a:pt x="518403" y="433497"/>
                  </a:lnTo>
                  <a:cubicBezTo>
                    <a:pt x="518403" y="444544"/>
                    <a:pt x="514014" y="455138"/>
                    <a:pt x="506203" y="462949"/>
                  </a:cubicBezTo>
                  <a:cubicBezTo>
                    <a:pt x="498392" y="470760"/>
                    <a:pt x="487798" y="475149"/>
                    <a:pt x="476751" y="475149"/>
                  </a:cubicBezTo>
                  <a:lnTo>
                    <a:pt x="41651" y="475149"/>
                  </a:lnTo>
                  <a:cubicBezTo>
                    <a:pt x="30605" y="475149"/>
                    <a:pt x="20011" y="470760"/>
                    <a:pt x="12199" y="462949"/>
                  </a:cubicBezTo>
                  <a:cubicBezTo>
                    <a:pt x="4388" y="455138"/>
                    <a:pt x="0" y="444544"/>
                    <a:pt x="0" y="433497"/>
                  </a:cubicBezTo>
                  <a:lnTo>
                    <a:pt x="0" y="41651"/>
                  </a:lnTo>
                  <a:cubicBezTo>
                    <a:pt x="0" y="30605"/>
                    <a:pt x="4388" y="20011"/>
                    <a:pt x="12199" y="12199"/>
                  </a:cubicBezTo>
                  <a:cubicBezTo>
                    <a:pt x="20011" y="4388"/>
                    <a:pt x="30605" y="0"/>
                    <a:pt x="41651" y="0"/>
                  </a:cubicBezTo>
                  <a:close/>
                </a:path>
              </a:pathLst>
            </a:custGeom>
            <a:blipFill>
              <a:blip r:embed="rId2"/>
              <a:stretch>
                <a:fillRect t="-13761" b="-4999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2640399" y="501340"/>
            <a:ext cx="13813839" cy="1007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67"/>
              </a:lnSpc>
            </a:pPr>
            <a:r>
              <a:rPr lang="en-US" sz="7327" b="1" spc="-16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PERFORMANCE MANAGEMENT 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640399" y="1708460"/>
            <a:ext cx="8101496" cy="1425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24" lvl="1" indent="-291462" algn="just">
              <a:lnSpc>
                <a:spcPts val="2456"/>
              </a:lnSpc>
              <a:buFont typeface="Arial"/>
              <a:buChar char="•"/>
            </a:pPr>
            <a:r>
              <a:rPr lang="en-US" sz="26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Set SMART objectives.</a:t>
            </a:r>
          </a:p>
          <a:p>
            <a:pPr marL="582924" lvl="1" indent="-291462" algn="just">
              <a:lnSpc>
                <a:spcPts val="2456"/>
              </a:lnSpc>
              <a:buFont typeface="Arial"/>
              <a:buChar char="•"/>
            </a:pPr>
            <a:r>
              <a:rPr lang="en-US" sz="26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Hold regular one-to-one conversations.</a:t>
            </a:r>
          </a:p>
          <a:p>
            <a:pPr marL="582924" lvl="1" indent="-291462" algn="just">
              <a:lnSpc>
                <a:spcPts val="2456"/>
              </a:lnSpc>
              <a:buFont typeface="Arial"/>
              <a:buChar char="•"/>
            </a:pPr>
            <a:r>
              <a:rPr lang="en-US" sz="26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Provide constructive feedback.</a:t>
            </a:r>
          </a:p>
          <a:p>
            <a:pPr marL="582924" lvl="1" indent="-291462" algn="just">
              <a:lnSpc>
                <a:spcPts val="2456"/>
              </a:lnSpc>
              <a:buFont typeface="Arial"/>
              <a:buChar char="•"/>
            </a:pPr>
            <a:r>
              <a:rPr lang="en-US" sz="26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Agree development goals and review progress.</a:t>
            </a:r>
          </a:p>
          <a:p>
            <a:pPr algn="r">
              <a:lnSpc>
                <a:spcPts val="1637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887438" y="7767906"/>
            <a:ext cx="12663422" cy="23402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82924" lvl="1" indent="-291462" algn="just">
              <a:lnSpc>
                <a:spcPts val="2456"/>
              </a:lnSpc>
              <a:buFont typeface="Arial"/>
              <a:buChar char="•"/>
            </a:pPr>
            <a:r>
              <a:rPr lang="en-US" sz="26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Reward strategy: Combine competitive pay and benefits with recognition, development opportunities and flexible working where possible.</a:t>
            </a:r>
          </a:p>
          <a:p>
            <a:pPr marL="582924" lvl="1" indent="-291462" algn="just">
              <a:lnSpc>
                <a:spcPts val="2456"/>
              </a:lnSpc>
              <a:buFont typeface="Arial"/>
              <a:buChar char="•"/>
            </a:pPr>
            <a:r>
              <a:rPr lang="en-US" sz="26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Critical analysis: Financial rewards matter, but pay increases alone may not solve turnover when workload, leadership or career development are also concerns.</a:t>
            </a:r>
          </a:p>
          <a:p>
            <a:pPr algn="just">
              <a:lnSpc>
                <a:spcPts val="2456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just">
              <a:lnSpc>
                <a:spcPts val="2456"/>
              </a:lnSpc>
            </a:pPr>
            <a:r>
              <a:rPr lang="en-US" sz="26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(Herzberg et al., 1959; Armstrong and Taylor, 2023)</a:t>
            </a:r>
          </a:p>
          <a:p>
            <a:pPr algn="r">
              <a:lnSpc>
                <a:spcPts val="1637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225468" y="2219960"/>
            <a:ext cx="4388697" cy="2543376"/>
            <a:chOff x="0" y="0"/>
            <a:chExt cx="1155871" cy="66986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55871" cy="669860"/>
            </a:xfrm>
            <a:custGeom>
              <a:avLst/>
              <a:gdLst/>
              <a:ahLst/>
              <a:cxnLst/>
              <a:rect l="l" t="t" r="r" b="b"/>
              <a:pathLst>
                <a:path w="1155871" h="669860">
                  <a:moveTo>
                    <a:pt x="86439" y="0"/>
                  </a:moveTo>
                  <a:lnTo>
                    <a:pt x="1069432" y="0"/>
                  </a:lnTo>
                  <a:cubicBezTo>
                    <a:pt x="1117171" y="0"/>
                    <a:pt x="1155871" y="38700"/>
                    <a:pt x="1155871" y="86439"/>
                  </a:cubicBezTo>
                  <a:lnTo>
                    <a:pt x="1155871" y="583421"/>
                  </a:lnTo>
                  <a:cubicBezTo>
                    <a:pt x="1155871" y="606346"/>
                    <a:pt x="1146764" y="628333"/>
                    <a:pt x="1130553" y="644543"/>
                  </a:cubicBezTo>
                  <a:cubicBezTo>
                    <a:pt x="1114343" y="660753"/>
                    <a:pt x="1092357" y="669860"/>
                    <a:pt x="1069432" y="669860"/>
                  </a:cubicBezTo>
                  <a:lnTo>
                    <a:pt x="86439" y="669860"/>
                  </a:lnTo>
                  <a:cubicBezTo>
                    <a:pt x="63514" y="669860"/>
                    <a:pt x="41528" y="660753"/>
                    <a:pt x="25317" y="644543"/>
                  </a:cubicBezTo>
                  <a:cubicBezTo>
                    <a:pt x="9107" y="628333"/>
                    <a:pt x="0" y="606346"/>
                    <a:pt x="0" y="583421"/>
                  </a:cubicBezTo>
                  <a:lnTo>
                    <a:pt x="0" y="86439"/>
                  </a:lnTo>
                  <a:cubicBezTo>
                    <a:pt x="0" y="63514"/>
                    <a:pt x="9107" y="41528"/>
                    <a:pt x="25317" y="25317"/>
                  </a:cubicBezTo>
                  <a:cubicBezTo>
                    <a:pt x="41528" y="9107"/>
                    <a:pt x="63514" y="0"/>
                    <a:pt x="86439" y="0"/>
                  </a:cubicBezTo>
                  <a:close/>
                </a:path>
              </a:pathLst>
            </a:custGeom>
            <a:ln w="19050" cap="rnd">
              <a:solidFill>
                <a:srgbClr val="080500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155871" cy="7079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987052" y="4919587"/>
            <a:ext cx="7530639" cy="2145295"/>
            <a:chOff x="0" y="0"/>
            <a:chExt cx="1983378" cy="56501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83378" cy="565016"/>
            </a:xfrm>
            <a:custGeom>
              <a:avLst/>
              <a:gdLst/>
              <a:ahLst/>
              <a:cxnLst/>
              <a:rect l="l" t="t" r="r" b="b"/>
              <a:pathLst>
                <a:path w="1983378" h="565016">
                  <a:moveTo>
                    <a:pt x="50375" y="0"/>
                  </a:moveTo>
                  <a:lnTo>
                    <a:pt x="1933003" y="0"/>
                  </a:lnTo>
                  <a:cubicBezTo>
                    <a:pt x="1960825" y="0"/>
                    <a:pt x="1983378" y="22554"/>
                    <a:pt x="1983378" y="50375"/>
                  </a:cubicBezTo>
                  <a:lnTo>
                    <a:pt x="1983378" y="514641"/>
                  </a:lnTo>
                  <a:cubicBezTo>
                    <a:pt x="1983378" y="542463"/>
                    <a:pt x="1960825" y="565016"/>
                    <a:pt x="1933003" y="565016"/>
                  </a:cubicBezTo>
                  <a:lnTo>
                    <a:pt x="50375" y="565016"/>
                  </a:lnTo>
                  <a:cubicBezTo>
                    <a:pt x="22554" y="565016"/>
                    <a:pt x="0" y="542463"/>
                    <a:pt x="0" y="514641"/>
                  </a:cubicBezTo>
                  <a:lnTo>
                    <a:pt x="0" y="50375"/>
                  </a:lnTo>
                  <a:cubicBezTo>
                    <a:pt x="0" y="22554"/>
                    <a:pt x="22554" y="0"/>
                    <a:pt x="50375" y="0"/>
                  </a:cubicBezTo>
                  <a:close/>
                </a:path>
              </a:pathLst>
            </a:custGeom>
            <a:solidFill>
              <a:srgbClr val="ABC56B"/>
            </a:solidFill>
            <a:ln w="19050" cap="rnd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983378" cy="60311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144000" y="2219960"/>
            <a:ext cx="4388697" cy="2543376"/>
            <a:chOff x="0" y="0"/>
            <a:chExt cx="1155871" cy="66986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155871" cy="669860"/>
            </a:xfrm>
            <a:custGeom>
              <a:avLst/>
              <a:gdLst/>
              <a:ahLst/>
              <a:cxnLst/>
              <a:rect l="l" t="t" r="r" b="b"/>
              <a:pathLst>
                <a:path w="1155871" h="669860">
                  <a:moveTo>
                    <a:pt x="86439" y="0"/>
                  </a:moveTo>
                  <a:lnTo>
                    <a:pt x="1069432" y="0"/>
                  </a:lnTo>
                  <a:cubicBezTo>
                    <a:pt x="1117171" y="0"/>
                    <a:pt x="1155871" y="38700"/>
                    <a:pt x="1155871" y="86439"/>
                  </a:cubicBezTo>
                  <a:lnTo>
                    <a:pt x="1155871" y="583421"/>
                  </a:lnTo>
                  <a:cubicBezTo>
                    <a:pt x="1155871" y="606346"/>
                    <a:pt x="1146764" y="628333"/>
                    <a:pt x="1130553" y="644543"/>
                  </a:cubicBezTo>
                  <a:cubicBezTo>
                    <a:pt x="1114343" y="660753"/>
                    <a:pt x="1092357" y="669860"/>
                    <a:pt x="1069432" y="669860"/>
                  </a:cubicBezTo>
                  <a:lnTo>
                    <a:pt x="86439" y="669860"/>
                  </a:lnTo>
                  <a:cubicBezTo>
                    <a:pt x="63514" y="669860"/>
                    <a:pt x="41528" y="660753"/>
                    <a:pt x="25317" y="644543"/>
                  </a:cubicBezTo>
                  <a:cubicBezTo>
                    <a:pt x="9107" y="628333"/>
                    <a:pt x="0" y="606346"/>
                    <a:pt x="0" y="583421"/>
                  </a:cubicBezTo>
                  <a:lnTo>
                    <a:pt x="0" y="86439"/>
                  </a:lnTo>
                  <a:cubicBezTo>
                    <a:pt x="0" y="63514"/>
                    <a:pt x="9107" y="41528"/>
                    <a:pt x="25317" y="25317"/>
                  </a:cubicBezTo>
                  <a:cubicBezTo>
                    <a:pt x="41528" y="9107"/>
                    <a:pt x="63514" y="0"/>
                    <a:pt x="86439" y="0"/>
                  </a:cubicBezTo>
                  <a:close/>
                </a:path>
              </a:pathLst>
            </a:custGeom>
            <a:ln w="19050" cap="rnd">
              <a:solidFill>
                <a:srgbClr val="080500"/>
              </a:solidFill>
              <a:prstDash val="lgDash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155871" cy="7079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4441888" y="2315210"/>
            <a:ext cx="3494765" cy="826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l">
              <a:lnSpc>
                <a:spcPts val="2880"/>
              </a:lnSpc>
              <a:buAutoNum type="arabicPeriod"/>
            </a:pPr>
            <a:r>
              <a:rPr lang="en-US" sz="3200" b="1" spc="-192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Multidisciplinary teamwork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220744" y="5238750"/>
            <a:ext cx="7063254" cy="4267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880"/>
              </a:lnSpc>
            </a:pPr>
            <a:r>
              <a:rPr lang="en-US" sz="3200" b="1" spc="-192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3. Employee engagement and wellbeing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23049" y="3103880"/>
            <a:ext cx="3593534" cy="19886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50"/>
              </a:lnSpc>
            </a:pPr>
            <a:r>
              <a:rPr lang="en-US" sz="22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- Clinical professionals</a:t>
            </a:r>
          </a:p>
          <a:p>
            <a:pPr algn="l">
              <a:lnSpc>
                <a:spcPts val="3150"/>
              </a:lnSpc>
            </a:pPr>
            <a:r>
              <a:rPr lang="en-US" sz="22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- Technology specialists</a:t>
            </a:r>
          </a:p>
          <a:p>
            <a:pPr algn="l">
              <a:lnSpc>
                <a:spcPts val="3150"/>
              </a:lnSpc>
            </a:pPr>
            <a:r>
              <a:rPr lang="en-US" sz="22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- Operations team</a:t>
            </a:r>
          </a:p>
          <a:p>
            <a:pPr algn="l">
              <a:lnSpc>
                <a:spcPts val="3150"/>
              </a:lnSpc>
            </a:pPr>
            <a:endParaRPr lang="en-US" sz="22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3150"/>
              </a:lnSpc>
            </a:pPr>
            <a:endParaRPr lang="en-US" sz="22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40849" y="8136001"/>
            <a:ext cx="17051962" cy="18443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29"/>
              </a:lnSpc>
            </a:pPr>
            <a:r>
              <a:rPr lang="en-US" sz="2999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Critical evaluation: Leadership initiatives cannot resolve burnout without realistic workloads, adequate staffing and accountability.</a:t>
            </a:r>
          </a:p>
          <a:p>
            <a:pPr algn="l">
              <a:lnSpc>
                <a:spcPts val="2274"/>
              </a:lnSpc>
            </a:pPr>
            <a:endParaRPr lang="en-US" sz="2999" b="1">
              <a:solidFill>
                <a:srgbClr val="080500"/>
              </a:solidFill>
              <a:latin typeface="Inter Bold"/>
              <a:ea typeface="Inter Bold"/>
              <a:cs typeface="Inter Bold"/>
              <a:sym typeface="Inter Bold"/>
            </a:endParaRPr>
          </a:p>
          <a:p>
            <a:pPr algn="l">
              <a:lnSpc>
                <a:spcPts val="2274"/>
              </a:lnSpc>
            </a:pPr>
            <a:endParaRPr lang="en-US" sz="2999" b="1">
              <a:solidFill>
                <a:srgbClr val="080500"/>
              </a:solidFill>
              <a:latin typeface="Inter Bold"/>
              <a:ea typeface="Inter Bold"/>
              <a:cs typeface="Inter Bold"/>
              <a:sym typeface="Inter Bold"/>
            </a:endParaRPr>
          </a:p>
          <a:p>
            <a:pPr algn="l">
              <a:lnSpc>
                <a:spcPts val="2274"/>
              </a:lnSpc>
            </a:pPr>
            <a:r>
              <a:rPr lang="en-US" sz="24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 (Bass and Riggio, 2006; Boxall and Purcell, 2022)</a:t>
            </a:r>
          </a:p>
          <a:p>
            <a:pPr algn="l">
              <a:lnSpc>
                <a:spcPts val="2274"/>
              </a:lnSpc>
            </a:pPr>
            <a:endParaRPr lang="en-US" sz="24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059613" y="190500"/>
            <a:ext cx="14847243" cy="1901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15"/>
              </a:lnSpc>
            </a:pPr>
            <a:r>
              <a:rPr lang="en-US" sz="7049" b="1" spc="-162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Leadership, Engagement, Teamwork and Wellbeing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483234" y="2315210"/>
            <a:ext cx="3494765" cy="826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80"/>
              </a:lnSpc>
            </a:pPr>
            <a:r>
              <a:rPr lang="en-US" sz="3200" b="1" spc="-192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2. Transformational leadership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33850" y="3094355"/>
            <a:ext cx="3593534" cy="19894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19"/>
              </a:lnSpc>
            </a:pPr>
            <a:r>
              <a:rPr lang="en-US" sz="22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- Shared vision</a:t>
            </a:r>
          </a:p>
          <a:p>
            <a:pPr algn="l">
              <a:lnSpc>
                <a:spcPts val="3219"/>
              </a:lnSpc>
            </a:pPr>
            <a:r>
              <a:rPr lang="en-US" sz="22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- Encourage new ideas</a:t>
            </a:r>
          </a:p>
          <a:p>
            <a:pPr algn="l">
              <a:lnSpc>
                <a:spcPts val="3219"/>
              </a:lnSpc>
            </a:pPr>
            <a:r>
              <a:rPr lang="en-US" sz="22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- Support employee development</a:t>
            </a:r>
          </a:p>
          <a:p>
            <a:pPr algn="l">
              <a:lnSpc>
                <a:spcPts val="3219"/>
              </a:lnSpc>
            </a:pPr>
            <a:endParaRPr lang="en-US" sz="22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6066359" y="5694045"/>
            <a:ext cx="6734981" cy="15847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06"/>
              </a:lnSpc>
            </a:pPr>
            <a:r>
              <a:rPr lang="en-US" sz="22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- Employee surveys and feedback</a:t>
            </a:r>
          </a:p>
          <a:p>
            <a:pPr algn="l">
              <a:lnSpc>
                <a:spcPts val="2506"/>
              </a:lnSpc>
            </a:pPr>
            <a:r>
              <a:rPr lang="en-US" sz="22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- Workload monitoring</a:t>
            </a:r>
          </a:p>
          <a:p>
            <a:pPr algn="l">
              <a:lnSpc>
                <a:spcPts val="2506"/>
              </a:lnSpc>
            </a:pPr>
            <a:r>
              <a:rPr lang="en-US" sz="22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- Wellbeing support</a:t>
            </a:r>
          </a:p>
          <a:p>
            <a:pPr algn="l">
              <a:lnSpc>
                <a:spcPts val="2506"/>
              </a:lnSpc>
            </a:pPr>
            <a:r>
              <a:rPr lang="en-US" sz="22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- Flexible working where possible</a:t>
            </a:r>
          </a:p>
          <a:p>
            <a:pPr algn="l">
              <a:lnSpc>
                <a:spcPts val="2506"/>
              </a:lnSpc>
            </a:pPr>
            <a:endParaRPr lang="en-US" sz="22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8443831"/>
              </p:ext>
            </p:extLst>
          </p:nvPr>
        </p:nvGraphicFramePr>
        <p:xfrm>
          <a:off x="679937" y="995155"/>
          <a:ext cx="8323731" cy="9045765"/>
        </p:xfrm>
        <a:graphic>
          <a:graphicData uri="http://schemas.openxmlformats.org/drawingml/2006/table">
            <a:tbl>
              <a:tblPr/>
              <a:tblGrid>
                <a:gridCol w="27745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745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7457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3376">
                <a:tc>
                  <a:txBody>
                    <a:bodyPr/>
                    <a:lstStyle/>
                    <a:p>
                      <a:pPr algn="ctr">
                        <a:lnSpc>
                          <a:spcPts val="3499"/>
                        </a:lnSpc>
                        <a:defRPr/>
                      </a:pPr>
                      <a:r>
                        <a:rPr lang="en-US" sz="2499" b="1" dirty="0">
                          <a:solidFill>
                            <a:srgbClr val="FFFFFF"/>
                          </a:solidFill>
                          <a:latin typeface="Decalotype Bold"/>
                          <a:ea typeface="Decalotype Bold"/>
                          <a:cs typeface="Decalotype Bold"/>
                          <a:sym typeface="Decalotype Bold"/>
                        </a:rPr>
                        <a:t>CHALLENGE</a:t>
                      </a:r>
                      <a:endParaRPr lang="en-US" sz="1100" dirty="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12B1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499"/>
                        </a:lnSpc>
                        <a:defRPr/>
                      </a:pPr>
                      <a:r>
                        <a:rPr lang="en-US" sz="2499" b="1">
                          <a:solidFill>
                            <a:srgbClr val="FFFFFF"/>
                          </a:solidFill>
                          <a:latin typeface="Decalotype Bold"/>
                          <a:ea typeface="Decalotype Bold"/>
                          <a:cs typeface="Decalotype Bold"/>
                          <a:sym typeface="Decalotype Bold"/>
                        </a:rPr>
                        <a:t>RECOMMENDATION</a:t>
                      </a: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12B1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3499"/>
                        </a:lnSpc>
                        <a:defRPr/>
                      </a:pPr>
                      <a:r>
                        <a:rPr lang="en-US" sz="2499" b="1">
                          <a:solidFill>
                            <a:srgbClr val="FFFFFF"/>
                          </a:solidFill>
                          <a:latin typeface="Decalotype Bold"/>
                          <a:ea typeface="Decalotype Bold"/>
                          <a:cs typeface="Decalotype Bold"/>
                          <a:sym typeface="Decalotype Bold"/>
                        </a:rPr>
                        <a:t>SUCCESS MEASURE </a:t>
                      </a: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12B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50434"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Skills shortages</a:t>
                      </a:r>
                      <a:endParaRPr lang="en-US" sz="11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 dirty="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Workforce audit and targeted training</a:t>
                      </a:r>
                      <a:endParaRPr lang="en-US" sz="11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 the brand here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Critical skills coverage</a:t>
                      </a:r>
                      <a:endParaRPr lang="en-US" sz="110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50434"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Recruitment difficulties</a:t>
                      </a:r>
                      <a:endParaRPr lang="en-US" sz="110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Blended recruitment strategy</a:t>
                      </a:r>
                      <a:endParaRPr lang="en-US" sz="11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 dirty="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Time-to-fill; quality of hire</a:t>
                      </a:r>
                      <a:endParaRPr lang="en-US" sz="110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50434"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High turnover</a:t>
                      </a:r>
                      <a:endParaRPr lang="en-US" sz="110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Career pathways and fair rewards</a:t>
                      </a:r>
                      <a:endParaRPr lang="en-US" sz="11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 dirty="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Voluntary turnover rate</a:t>
                      </a:r>
                      <a:endParaRPr lang="en-US" sz="110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94870"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Burnout</a:t>
                      </a:r>
                      <a:endParaRPr lang="en-US" sz="110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Workload review and wellbeing support</a:t>
                      </a:r>
                      <a:endParaRPr lang="en-US" sz="11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 dirty="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Absence and wellbeing scores</a:t>
                      </a:r>
                      <a:endParaRPr lang="en-US" sz="11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 dirty="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57651"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Low engagement</a:t>
                      </a: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Employee voice and recognition</a:t>
                      </a: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Engagement survey score</a:t>
                      </a:r>
                      <a:endParaRPr lang="en-US" sz="11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 dirty="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08132"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Leadership gaps</a:t>
                      </a:r>
                      <a:endParaRPr lang="en-US" sz="110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Leadership development and coaching</a:t>
                      </a:r>
                      <a:endParaRPr lang="en-US" sz="110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Internal promotion; manager feedback</a:t>
                      </a:r>
                      <a:endParaRPr lang="en-US" sz="11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 dirty="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150434"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Teamwork problems</a:t>
                      </a:r>
                      <a:endParaRPr lang="en-US" sz="110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Cross-functional projects</a:t>
                      </a:r>
                      <a:endParaRPr lang="en-US" sz="110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2800"/>
                        </a:lnSpc>
                        <a:defRPr/>
                      </a:pPr>
                      <a:r>
                        <a:rPr lang="en-US" sz="2000" b="1" dirty="0">
                          <a:solidFill>
                            <a:srgbClr val="000000"/>
                          </a:solidFill>
                          <a:latin typeface="Inter Bold"/>
                          <a:ea typeface="Inter Bold"/>
                          <a:cs typeface="Inter Bold"/>
                          <a:sym typeface="Inter Bold"/>
                        </a:rPr>
                        <a:t>Team effectiveness feedback</a:t>
                      </a:r>
                      <a:endParaRPr lang="en-US" sz="1100" dirty="0"/>
                    </a:p>
                    <a:p>
                      <a:pPr algn="ctr">
                        <a:lnSpc>
                          <a:spcPts val="2800"/>
                        </a:lnSpc>
                      </a:pPr>
                      <a:endParaRPr lang="en-US" sz="1100" dirty="0"/>
                    </a:p>
                  </a:txBody>
                  <a:tcPr marL="0" marR="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BC56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extBox 3"/>
          <p:cNvSpPr txBox="1"/>
          <p:nvPr/>
        </p:nvSpPr>
        <p:spPr>
          <a:xfrm>
            <a:off x="9144000" y="505919"/>
            <a:ext cx="8506882" cy="28421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05"/>
              </a:lnSpc>
            </a:pPr>
            <a:r>
              <a:rPr lang="en-US" sz="6049" b="1" spc="-139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Integrated Recommendations and KPIs</a:t>
            </a:r>
          </a:p>
          <a:p>
            <a:pPr algn="ctr">
              <a:lnSpc>
                <a:spcPts val="5505"/>
              </a:lnSpc>
            </a:pPr>
            <a:endParaRPr lang="en-US" sz="6049" b="1" spc="-139" dirty="0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676611" y="2880876"/>
            <a:ext cx="7974271" cy="70166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72"/>
              </a:lnSpc>
            </a:pPr>
            <a:r>
              <a:rPr lang="en-US" sz="2899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CONTINUOUS IMPROVEMENT CYCLE</a:t>
            </a:r>
          </a:p>
          <a:p>
            <a:pPr algn="ctr">
              <a:lnSpc>
                <a:spcPts val="3698"/>
              </a:lnSpc>
            </a:pPr>
            <a:r>
              <a:rPr lang="en-US" sz="26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Implement &gt; Measure &gt; Evalueate &gt; Improve</a:t>
            </a:r>
          </a:p>
          <a:p>
            <a:pPr algn="ctr">
              <a:lnSpc>
                <a:spcPts val="3698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ctr">
              <a:lnSpc>
                <a:spcPts val="3698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ctr">
              <a:lnSpc>
                <a:spcPts val="3698"/>
              </a:lnSpc>
            </a:pPr>
            <a:r>
              <a:rPr lang="en-US" sz="2699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Evaluation principle</a:t>
            </a:r>
            <a:r>
              <a:rPr lang="en-US" sz="26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: Review KPIs quarterly and consider employee outcomes, service quality and cost together.</a:t>
            </a:r>
          </a:p>
          <a:p>
            <a:pPr algn="ctr">
              <a:lnSpc>
                <a:spcPts val="3698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ctr">
              <a:lnSpc>
                <a:spcPts val="3698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ctr">
              <a:lnSpc>
                <a:spcPts val="3698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ctr">
              <a:lnSpc>
                <a:spcPts val="3698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ctr">
              <a:lnSpc>
                <a:spcPts val="3698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ctr">
              <a:lnSpc>
                <a:spcPts val="3698"/>
              </a:lnSpc>
            </a:pPr>
            <a:r>
              <a:rPr lang="en-US" sz="26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(Jiang et al., 2012; Boxall and Purcell, 2022)</a:t>
            </a:r>
          </a:p>
          <a:p>
            <a:pPr algn="ctr">
              <a:lnSpc>
                <a:spcPts val="3698"/>
              </a:lnSpc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ctr">
              <a:lnSpc>
                <a:spcPts val="3698"/>
              </a:lnSpc>
              <a:spcBef>
                <a:spcPct val="0"/>
              </a:spcBef>
            </a:pPr>
            <a:endParaRPr lang="en-US" sz="26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28773" y="2674807"/>
            <a:ext cx="2154501" cy="1918698"/>
            <a:chOff x="0" y="0"/>
            <a:chExt cx="1292549" cy="115108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292549" cy="1151084"/>
            </a:xfrm>
            <a:custGeom>
              <a:avLst/>
              <a:gdLst/>
              <a:ahLst/>
              <a:cxnLst/>
              <a:rect l="l" t="t" r="r" b="b"/>
              <a:pathLst>
                <a:path w="1292549" h="1151084">
                  <a:moveTo>
                    <a:pt x="122175" y="0"/>
                  </a:moveTo>
                  <a:lnTo>
                    <a:pt x="1170375" y="0"/>
                  </a:lnTo>
                  <a:cubicBezTo>
                    <a:pt x="1237850" y="0"/>
                    <a:pt x="1292549" y="54699"/>
                    <a:pt x="1292549" y="122175"/>
                  </a:cubicBezTo>
                  <a:lnTo>
                    <a:pt x="1292549" y="1028910"/>
                  </a:lnTo>
                  <a:cubicBezTo>
                    <a:pt x="1292549" y="1096385"/>
                    <a:pt x="1237850" y="1151084"/>
                    <a:pt x="1170375" y="1151084"/>
                  </a:cubicBezTo>
                  <a:lnTo>
                    <a:pt x="122175" y="1151084"/>
                  </a:lnTo>
                  <a:cubicBezTo>
                    <a:pt x="54699" y="1151084"/>
                    <a:pt x="0" y="1096385"/>
                    <a:pt x="0" y="1028910"/>
                  </a:cubicBezTo>
                  <a:lnTo>
                    <a:pt x="0" y="122175"/>
                  </a:lnTo>
                  <a:cubicBezTo>
                    <a:pt x="0" y="54699"/>
                    <a:pt x="54699" y="0"/>
                    <a:pt x="122175" y="0"/>
                  </a:cubicBezTo>
                  <a:close/>
                </a:path>
              </a:pathLst>
            </a:custGeom>
            <a:solidFill>
              <a:srgbClr val="ABC56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292549" cy="11891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b="1">
                  <a:solidFill>
                    <a:srgbClr val="080500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SHORT TERM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b="1">
                  <a:solidFill>
                    <a:srgbClr val="080500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(0-3 MONTHS)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2877608" y="2195459"/>
            <a:ext cx="4782928" cy="390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699"/>
              </a:lnSpc>
            </a:pPr>
            <a:r>
              <a:rPr lang="en-US" sz="2999" b="1" spc="-179">
                <a:solidFill>
                  <a:srgbClr val="0D0D0D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Implementation Roadmap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690405" y="3400982"/>
            <a:ext cx="4970131" cy="766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6" lvl="1" indent="-237488" algn="l">
              <a:lnSpc>
                <a:spcPts val="2001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Conduct workforce audits and employee surveys.</a:t>
            </a:r>
          </a:p>
          <a:p>
            <a:pPr algn="l">
              <a:lnSpc>
                <a:spcPts val="2001"/>
              </a:lnSpc>
            </a:pPr>
            <a:endParaRPr lang="en-US" sz="21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18149" y="109725"/>
            <a:ext cx="9584897" cy="32341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35"/>
              </a:lnSpc>
            </a:pPr>
            <a:r>
              <a:rPr lang="en-US" sz="6522" b="1" spc="-150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Conclusion and Implementation Roadmap</a:t>
            </a:r>
          </a:p>
          <a:p>
            <a:pPr algn="l">
              <a:lnSpc>
                <a:spcPts val="7027"/>
              </a:lnSpc>
            </a:pPr>
            <a:endParaRPr lang="en-US" sz="6522" b="1" spc="-150">
              <a:solidFill>
                <a:srgbClr val="080500"/>
              </a:solidFill>
              <a:latin typeface="Helvetica World Bold"/>
              <a:ea typeface="Helvetica World Bold"/>
              <a:cs typeface="Helvetica World Bold"/>
              <a:sym typeface="Helvetica World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290577" y="2557409"/>
            <a:ext cx="7483722" cy="68058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49"/>
              </a:lnSpc>
            </a:pPr>
            <a:r>
              <a:rPr lang="en-US" sz="2199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Key Recommendations</a:t>
            </a:r>
          </a:p>
          <a:p>
            <a:pPr algn="l">
              <a:lnSpc>
                <a:spcPts val="2749"/>
              </a:lnSpc>
            </a:pPr>
            <a:endParaRPr lang="en-US" sz="2199" b="1">
              <a:solidFill>
                <a:srgbClr val="080500"/>
              </a:solidFill>
              <a:latin typeface="Inter Bold"/>
              <a:ea typeface="Inter Bold"/>
              <a:cs typeface="Inter Bold"/>
              <a:sym typeface="Inter Bold"/>
            </a:endParaRPr>
          </a:p>
          <a:p>
            <a:pPr marL="474976" lvl="1" indent="-237488" algn="l">
              <a:lnSpc>
                <a:spcPts val="2749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Plan: Identify future workforce needs and digital skills gaps.</a:t>
            </a:r>
          </a:p>
          <a:p>
            <a:pPr marL="474976" lvl="1" indent="-237488" algn="l">
              <a:lnSpc>
                <a:spcPts val="2749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Recruit: Use inclusive, data-driven recruitment methods.</a:t>
            </a:r>
          </a:p>
          <a:p>
            <a:pPr marL="474976" lvl="1" indent="-237488" algn="l">
              <a:lnSpc>
                <a:spcPts val="2749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Develop: Invest in employee training, career progression and leadership.</a:t>
            </a:r>
          </a:p>
          <a:p>
            <a:pPr marL="474976" lvl="1" indent="-237488" algn="l">
              <a:lnSpc>
                <a:spcPts val="2749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Retain: Improve wellbeing, engagement and fair performance management.</a:t>
            </a:r>
          </a:p>
          <a:p>
            <a:pPr algn="l">
              <a:lnSpc>
                <a:spcPts val="2749"/>
              </a:lnSpc>
            </a:pPr>
            <a:endParaRPr lang="en-US" sz="21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2749"/>
              </a:lnSpc>
            </a:pPr>
            <a:r>
              <a:rPr lang="en-US" sz="2199" b="1">
                <a:solidFill>
                  <a:srgbClr val="080500"/>
                </a:solidFill>
                <a:latin typeface="Inter Bold"/>
                <a:ea typeface="Inter Bold"/>
                <a:cs typeface="Inter Bold"/>
                <a:sym typeface="Inter Bold"/>
              </a:rPr>
              <a:t>Expected Benefits</a:t>
            </a:r>
          </a:p>
          <a:p>
            <a:pPr algn="l">
              <a:lnSpc>
                <a:spcPts val="2749"/>
              </a:lnSpc>
            </a:pPr>
            <a:endParaRPr lang="en-US" sz="2199" b="1">
              <a:solidFill>
                <a:srgbClr val="080500"/>
              </a:solidFill>
              <a:latin typeface="Inter Bold"/>
              <a:ea typeface="Inter Bold"/>
              <a:cs typeface="Inter Bold"/>
              <a:sym typeface="Inter Bold"/>
            </a:endParaRPr>
          </a:p>
          <a:p>
            <a:pPr marL="474976" lvl="1" indent="-237488" algn="l">
              <a:lnSpc>
                <a:spcPts val="2749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Reduced recruitment difficulties and employee turnover.</a:t>
            </a:r>
          </a:p>
          <a:p>
            <a:pPr marL="474976" lvl="1" indent="-237488" algn="l">
              <a:lnSpc>
                <a:spcPts val="2749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A more skilled, motivated and engaged workforce.</a:t>
            </a:r>
          </a:p>
          <a:p>
            <a:pPr marL="474976" lvl="1" indent="-237488" algn="l">
              <a:lnSpc>
                <a:spcPts val="2749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Improved teamwork and employee wellbeing.</a:t>
            </a:r>
          </a:p>
          <a:p>
            <a:pPr marL="474976" lvl="1" indent="-237488" algn="l">
              <a:lnSpc>
                <a:spcPts val="2749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Better quality, reliability and continuity of digital healthcare services.</a:t>
            </a:r>
          </a:p>
          <a:p>
            <a:pPr algn="l">
              <a:lnSpc>
                <a:spcPts val="2001"/>
              </a:lnSpc>
            </a:pPr>
            <a:endParaRPr lang="en-US" sz="21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10228773" y="4829429"/>
            <a:ext cx="2154501" cy="1818325"/>
            <a:chOff x="0" y="0"/>
            <a:chExt cx="1292549" cy="10908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292549" cy="1090867"/>
            </a:xfrm>
            <a:custGeom>
              <a:avLst/>
              <a:gdLst/>
              <a:ahLst/>
              <a:cxnLst/>
              <a:rect l="l" t="t" r="r" b="b"/>
              <a:pathLst>
                <a:path w="1292549" h="1090867">
                  <a:moveTo>
                    <a:pt x="122175" y="0"/>
                  </a:moveTo>
                  <a:lnTo>
                    <a:pt x="1170375" y="0"/>
                  </a:lnTo>
                  <a:cubicBezTo>
                    <a:pt x="1237850" y="0"/>
                    <a:pt x="1292549" y="54699"/>
                    <a:pt x="1292549" y="122175"/>
                  </a:cubicBezTo>
                  <a:lnTo>
                    <a:pt x="1292549" y="968693"/>
                  </a:lnTo>
                  <a:cubicBezTo>
                    <a:pt x="1292549" y="1036168"/>
                    <a:pt x="1237850" y="1090867"/>
                    <a:pt x="1170375" y="1090867"/>
                  </a:cubicBezTo>
                  <a:lnTo>
                    <a:pt x="122175" y="1090867"/>
                  </a:lnTo>
                  <a:cubicBezTo>
                    <a:pt x="54699" y="1090867"/>
                    <a:pt x="0" y="1036168"/>
                    <a:pt x="0" y="968693"/>
                  </a:cubicBezTo>
                  <a:lnTo>
                    <a:pt x="0" y="122175"/>
                  </a:lnTo>
                  <a:cubicBezTo>
                    <a:pt x="0" y="54699"/>
                    <a:pt x="54699" y="0"/>
                    <a:pt x="122175" y="0"/>
                  </a:cubicBezTo>
                  <a:close/>
                </a:path>
              </a:pathLst>
            </a:custGeom>
            <a:solidFill>
              <a:srgbClr val="ABC56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1292549" cy="11289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b="1">
                  <a:solidFill>
                    <a:srgbClr val="222223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MEDIUM TERM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b="1">
                  <a:solidFill>
                    <a:srgbClr val="222223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(3-6 MONTHS)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0228773" y="6885879"/>
            <a:ext cx="2154501" cy="1816123"/>
            <a:chOff x="0" y="0"/>
            <a:chExt cx="1292549" cy="108954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292549" cy="1089546"/>
            </a:xfrm>
            <a:custGeom>
              <a:avLst/>
              <a:gdLst/>
              <a:ahLst/>
              <a:cxnLst/>
              <a:rect l="l" t="t" r="r" b="b"/>
              <a:pathLst>
                <a:path w="1292549" h="1089546">
                  <a:moveTo>
                    <a:pt x="122175" y="0"/>
                  </a:moveTo>
                  <a:lnTo>
                    <a:pt x="1170375" y="0"/>
                  </a:lnTo>
                  <a:cubicBezTo>
                    <a:pt x="1237850" y="0"/>
                    <a:pt x="1292549" y="54699"/>
                    <a:pt x="1292549" y="122175"/>
                  </a:cubicBezTo>
                  <a:lnTo>
                    <a:pt x="1292549" y="967372"/>
                  </a:lnTo>
                  <a:cubicBezTo>
                    <a:pt x="1292549" y="1034847"/>
                    <a:pt x="1237850" y="1089546"/>
                    <a:pt x="1170375" y="1089546"/>
                  </a:cubicBezTo>
                  <a:lnTo>
                    <a:pt x="122175" y="1089546"/>
                  </a:lnTo>
                  <a:cubicBezTo>
                    <a:pt x="54699" y="1089546"/>
                    <a:pt x="0" y="1034847"/>
                    <a:pt x="0" y="967372"/>
                  </a:cubicBezTo>
                  <a:lnTo>
                    <a:pt x="0" y="122175"/>
                  </a:lnTo>
                  <a:cubicBezTo>
                    <a:pt x="0" y="54699"/>
                    <a:pt x="54699" y="0"/>
                    <a:pt x="122175" y="0"/>
                  </a:cubicBezTo>
                  <a:close/>
                </a:path>
              </a:pathLst>
            </a:custGeom>
            <a:solidFill>
              <a:srgbClr val="ABC56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292549" cy="11276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r>
                <a:rPr lang="en-US" sz="1899" b="1">
                  <a:solidFill>
                    <a:srgbClr val="222223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LONG TERM</a:t>
              </a:r>
            </a:p>
            <a:p>
              <a:pPr algn="ctr">
                <a:lnSpc>
                  <a:spcPts val="2659"/>
                </a:lnSpc>
              </a:pPr>
              <a:r>
                <a:rPr lang="en-US" sz="1899" b="1">
                  <a:solidFill>
                    <a:srgbClr val="222223"/>
                  </a:solidFill>
                  <a:latin typeface="Helvetica World Bold"/>
                  <a:ea typeface="Helvetica World Bold"/>
                  <a:cs typeface="Helvetica World Bold"/>
                  <a:sym typeface="Helvetica World Bold"/>
                </a:rPr>
                <a:t>(6-12 MONTHS)</a:t>
              </a:r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2877608" y="5545718"/>
            <a:ext cx="4970131" cy="766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6" lvl="1" indent="-237488" algn="l">
              <a:lnSpc>
                <a:spcPts val="2001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Introduce targeted recruitment, training and wellbeing initiatives.</a:t>
            </a:r>
          </a:p>
          <a:p>
            <a:pPr algn="l">
              <a:lnSpc>
                <a:spcPts val="2001"/>
              </a:lnSpc>
            </a:pPr>
            <a:endParaRPr lang="en-US" sz="21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2690405" y="7645115"/>
            <a:ext cx="5344538" cy="7668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4979" lvl="1" indent="-237490" algn="l">
              <a:lnSpc>
                <a:spcPts val="2001"/>
              </a:lnSpc>
              <a:buFont typeface="Arial"/>
              <a:buChar char="•"/>
            </a:pPr>
            <a:r>
              <a:rPr lang="en-US" sz="2199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Evaluate KPIs and continuously improve HR strategies.</a:t>
            </a:r>
          </a:p>
          <a:p>
            <a:pPr algn="l">
              <a:lnSpc>
                <a:spcPts val="2001"/>
              </a:lnSpc>
            </a:pPr>
            <a:endParaRPr lang="en-US" sz="2199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18149" y="9420361"/>
            <a:ext cx="5784660" cy="6433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94"/>
              </a:lnSpc>
            </a:pPr>
            <a:r>
              <a:rPr lang="en-US" sz="1862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(Boxall and Purcell, 2022; Jiang et al., 2012)</a:t>
            </a:r>
          </a:p>
          <a:p>
            <a:pPr algn="l">
              <a:lnSpc>
                <a:spcPts val="1694"/>
              </a:lnSpc>
            </a:pPr>
            <a:endParaRPr lang="en-US" sz="1862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  <a:p>
            <a:pPr algn="l">
              <a:lnSpc>
                <a:spcPts val="1694"/>
              </a:lnSpc>
            </a:pPr>
            <a:endParaRPr lang="en-US" sz="1862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4EB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301435" y="1808455"/>
            <a:ext cx="4649089" cy="6181199"/>
            <a:chOff x="0" y="0"/>
            <a:chExt cx="1907100" cy="253558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907100" cy="2535585"/>
            </a:xfrm>
            <a:custGeom>
              <a:avLst/>
              <a:gdLst/>
              <a:ahLst/>
              <a:cxnLst/>
              <a:rect l="l" t="t" r="r" b="b"/>
              <a:pathLst>
                <a:path w="1907100" h="2535585">
                  <a:moveTo>
                    <a:pt x="56619" y="0"/>
                  </a:moveTo>
                  <a:lnTo>
                    <a:pt x="1850481" y="0"/>
                  </a:lnTo>
                  <a:cubicBezTo>
                    <a:pt x="1865497" y="0"/>
                    <a:pt x="1879898" y="5965"/>
                    <a:pt x="1890516" y="16583"/>
                  </a:cubicBezTo>
                  <a:cubicBezTo>
                    <a:pt x="1901135" y="27201"/>
                    <a:pt x="1907100" y="41602"/>
                    <a:pt x="1907100" y="56619"/>
                  </a:cubicBezTo>
                  <a:lnTo>
                    <a:pt x="1907100" y="2478967"/>
                  </a:lnTo>
                  <a:cubicBezTo>
                    <a:pt x="1907100" y="2493983"/>
                    <a:pt x="1901135" y="2508384"/>
                    <a:pt x="1890516" y="2519002"/>
                  </a:cubicBezTo>
                  <a:cubicBezTo>
                    <a:pt x="1879898" y="2529620"/>
                    <a:pt x="1865497" y="2535585"/>
                    <a:pt x="1850481" y="2535585"/>
                  </a:cubicBezTo>
                  <a:lnTo>
                    <a:pt x="56619" y="2535585"/>
                  </a:lnTo>
                  <a:cubicBezTo>
                    <a:pt x="41602" y="2535585"/>
                    <a:pt x="27201" y="2529620"/>
                    <a:pt x="16583" y="2519002"/>
                  </a:cubicBezTo>
                  <a:cubicBezTo>
                    <a:pt x="5965" y="2508384"/>
                    <a:pt x="0" y="2493983"/>
                    <a:pt x="0" y="2478967"/>
                  </a:cubicBezTo>
                  <a:lnTo>
                    <a:pt x="0" y="56619"/>
                  </a:lnTo>
                  <a:cubicBezTo>
                    <a:pt x="0" y="41602"/>
                    <a:pt x="5965" y="27201"/>
                    <a:pt x="16583" y="16583"/>
                  </a:cubicBezTo>
                  <a:cubicBezTo>
                    <a:pt x="27201" y="5965"/>
                    <a:pt x="41602" y="0"/>
                    <a:pt x="56619" y="0"/>
                  </a:cubicBezTo>
                  <a:close/>
                </a:path>
              </a:pathLst>
            </a:custGeom>
            <a:solidFill>
              <a:srgbClr val="0805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1907100" cy="25736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818681" y="2910945"/>
            <a:ext cx="4649089" cy="6210300"/>
            <a:chOff x="0" y="0"/>
            <a:chExt cx="1907100" cy="254752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907100" cy="2547523"/>
            </a:xfrm>
            <a:custGeom>
              <a:avLst/>
              <a:gdLst/>
              <a:ahLst/>
              <a:cxnLst/>
              <a:rect l="l" t="t" r="r" b="b"/>
              <a:pathLst>
                <a:path w="1907100" h="2547523">
                  <a:moveTo>
                    <a:pt x="56619" y="0"/>
                  </a:moveTo>
                  <a:lnTo>
                    <a:pt x="1850481" y="0"/>
                  </a:lnTo>
                  <a:cubicBezTo>
                    <a:pt x="1865497" y="0"/>
                    <a:pt x="1879898" y="5965"/>
                    <a:pt x="1890516" y="16583"/>
                  </a:cubicBezTo>
                  <a:cubicBezTo>
                    <a:pt x="1901135" y="27201"/>
                    <a:pt x="1907100" y="41602"/>
                    <a:pt x="1907100" y="56619"/>
                  </a:cubicBezTo>
                  <a:lnTo>
                    <a:pt x="1907100" y="2490904"/>
                  </a:lnTo>
                  <a:cubicBezTo>
                    <a:pt x="1907100" y="2505920"/>
                    <a:pt x="1901135" y="2520322"/>
                    <a:pt x="1890516" y="2530940"/>
                  </a:cubicBezTo>
                  <a:cubicBezTo>
                    <a:pt x="1879898" y="2541558"/>
                    <a:pt x="1865497" y="2547523"/>
                    <a:pt x="1850481" y="2547523"/>
                  </a:cubicBezTo>
                  <a:lnTo>
                    <a:pt x="56619" y="2547523"/>
                  </a:lnTo>
                  <a:cubicBezTo>
                    <a:pt x="41602" y="2547523"/>
                    <a:pt x="27201" y="2541558"/>
                    <a:pt x="16583" y="2530940"/>
                  </a:cubicBezTo>
                  <a:cubicBezTo>
                    <a:pt x="5965" y="2520322"/>
                    <a:pt x="0" y="2505920"/>
                    <a:pt x="0" y="2490904"/>
                  </a:cubicBezTo>
                  <a:lnTo>
                    <a:pt x="0" y="56619"/>
                  </a:lnTo>
                  <a:cubicBezTo>
                    <a:pt x="0" y="41602"/>
                    <a:pt x="5965" y="27201"/>
                    <a:pt x="16583" y="16583"/>
                  </a:cubicBezTo>
                  <a:cubicBezTo>
                    <a:pt x="27201" y="5965"/>
                    <a:pt x="41602" y="0"/>
                    <a:pt x="56619" y="0"/>
                  </a:cubicBezTo>
                  <a:close/>
                </a:path>
              </a:pathLst>
            </a:custGeom>
            <a:solidFill>
              <a:srgbClr val="ABC56B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1907100" cy="25856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935470" y="2249603"/>
            <a:ext cx="4835687" cy="6415558"/>
            <a:chOff x="0" y="0"/>
            <a:chExt cx="706046" cy="93671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706046" cy="936719"/>
            </a:xfrm>
            <a:custGeom>
              <a:avLst/>
              <a:gdLst/>
              <a:ahLst/>
              <a:cxnLst/>
              <a:rect l="l" t="t" r="r" b="b"/>
              <a:pathLst>
                <a:path w="706046" h="936719">
                  <a:moveTo>
                    <a:pt x="54434" y="0"/>
                  </a:moveTo>
                  <a:lnTo>
                    <a:pt x="651612" y="0"/>
                  </a:lnTo>
                  <a:cubicBezTo>
                    <a:pt x="681675" y="0"/>
                    <a:pt x="706046" y="24371"/>
                    <a:pt x="706046" y="54434"/>
                  </a:cubicBezTo>
                  <a:lnTo>
                    <a:pt x="706046" y="882285"/>
                  </a:lnTo>
                  <a:cubicBezTo>
                    <a:pt x="706046" y="896722"/>
                    <a:pt x="700311" y="910567"/>
                    <a:pt x="690103" y="920776"/>
                  </a:cubicBezTo>
                  <a:cubicBezTo>
                    <a:pt x="679895" y="930984"/>
                    <a:pt x="666049" y="936719"/>
                    <a:pt x="651612" y="936719"/>
                  </a:cubicBezTo>
                  <a:lnTo>
                    <a:pt x="54434" y="936719"/>
                  </a:lnTo>
                  <a:cubicBezTo>
                    <a:pt x="39997" y="936719"/>
                    <a:pt x="26152" y="930984"/>
                    <a:pt x="15943" y="920776"/>
                  </a:cubicBezTo>
                  <a:cubicBezTo>
                    <a:pt x="5735" y="910567"/>
                    <a:pt x="0" y="896722"/>
                    <a:pt x="0" y="882285"/>
                  </a:cubicBezTo>
                  <a:lnTo>
                    <a:pt x="0" y="54434"/>
                  </a:lnTo>
                  <a:cubicBezTo>
                    <a:pt x="0" y="39997"/>
                    <a:pt x="5735" y="26152"/>
                    <a:pt x="15943" y="15943"/>
                  </a:cubicBezTo>
                  <a:cubicBezTo>
                    <a:pt x="26152" y="5735"/>
                    <a:pt x="39997" y="0"/>
                    <a:pt x="54434" y="0"/>
                  </a:cubicBezTo>
                  <a:close/>
                </a:path>
              </a:pathLst>
            </a:custGeom>
            <a:blipFill>
              <a:blip r:embed="rId2"/>
              <a:stretch>
                <a:fillRect l="-49565" r="-4956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9622098" y="561922"/>
            <a:ext cx="6633412" cy="12465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265"/>
              </a:lnSpc>
            </a:pPr>
            <a:r>
              <a:rPr lang="en-US" sz="9082" b="1" spc="-208">
                <a:solidFill>
                  <a:srgbClr val="080500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References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54015" y="2431765"/>
            <a:ext cx="9499020" cy="5393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05029" lvl="1" indent="-202514" algn="l">
              <a:lnSpc>
                <a:spcPts val="1707"/>
              </a:lnSpc>
              <a:buFont typeface="Arial"/>
              <a:buChar char="•"/>
            </a:pP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Armstrong, M. and Taylor, S. (2023) Armstrong's Handbook of Human Resource Management Practice. 16th edn. London: Kogan Page.</a:t>
            </a:r>
          </a:p>
          <a:p>
            <a:pPr marL="405029" lvl="1" indent="-202514" algn="l">
              <a:lnSpc>
                <a:spcPts val="1707"/>
              </a:lnSpc>
              <a:buFont typeface="Arial"/>
              <a:buChar char="•"/>
            </a:pP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Bass, B.M. and Riggio, R.E. (2006) Transformational Leadership. 2nd edn. Mahwah, NJ: Lawrence Erlbaum Associates.</a:t>
            </a:r>
          </a:p>
          <a:p>
            <a:pPr marL="405029" lvl="1" indent="-202514" algn="l">
              <a:lnSpc>
                <a:spcPts val="1707"/>
              </a:lnSpc>
              <a:buFont typeface="Arial"/>
              <a:buChar char="•"/>
            </a:pP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Bos-Nehles, A., Townsend, K., Cafferkey, K. and Trullen, J. (2023) ‘Examining the Ability, Motivation and Opportunity (AMO) framework in HRM research: Conceptualization, measurement and interactions’, International Journal of Management Reviews, 25(4), pp. 725–739.</a:t>
            </a:r>
          </a:p>
          <a:p>
            <a:pPr marL="405029" lvl="1" indent="-202514" algn="l">
              <a:lnSpc>
                <a:spcPts val="1707"/>
              </a:lnSpc>
              <a:buFont typeface="Arial"/>
              <a:buChar char="•"/>
            </a:pP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Boxall, P. and Purcell, J. (2022) Strategy and Human Resource Management. 5th edn. London: Bloomsbury Academic.</a:t>
            </a:r>
          </a:p>
          <a:p>
            <a:pPr marL="405029" lvl="1" indent="-202514" algn="l">
              <a:lnSpc>
                <a:spcPts val="1707"/>
              </a:lnSpc>
              <a:buFont typeface="Arial"/>
              <a:buChar char="•"/>
            </a:pP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CIPD (n.d.-a) Workforce planning. Available at: </a:t>
            </a:r>
            <a:r>
              <a:rPr lang="en-US" sz="1876" u="sng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  <a:hlinkClick r:id="rId3" tooltip="https://www.cipd.org/en/knowledge/factsheets/workforce-planning-factsheet/"/>
              </a:rPr>
              <a:t>https://www.cipd.org/en/knowledge/factsheets/workforce-planning-factsheet/</a:t>
            </a: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 (Accessed: 11 October 2026).</a:t>
            </a:r>
          </a:p>
          <a:p>
            <a:pPr marL="405029" lvl="1" indent="-202514" algn="l">
              <a:lnSpc>
                <a:spcPts val="1707"/>
              </a:lnSpc>
              <a:buFont typeface="Arial"/>
              <a:buChar char="•"/>
            </a:pP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CIPD (n.d.-b) Selection methods. Available at: </a:t>
            </a:r>
            <a:r>
              <a:rPr lang="en-US" sz="1876" u="sng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  <a:hlinkClick r:id="rId4" tooltip="https://www.cipd.org/en/knowledge/factsheets/selection-factsheet/"/>
              </a:rPr>
              <a:t>https://www.cipd.org/en/knowledge/factsheets/selection-factsheet/</a:t>
            </a: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 (Accessed: 11 October 2026).</a:t>
            </a:r>
          </a:p>
          <a:p>
            <a:pPr marL="405029" lvl="1" indent="-202514" algn="l">
              <a:lnSpc>
                <a:spcPts val="1707"/>
              </a:lnSpc>
              <a:buFont typeface="Arial"/>
              <a:buChar char="•"/>
            </a:pP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CIPD (n.d.-c) Learning and development. Available at: </a:t>
            </a:r>
            <a:r>
              <a:rPr lang="en-US" sz="1876" u="sng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  <a:hlinkClick r:id="rId5" tooltip="https://www.cipd.org/en/knowledge/factsheets/learning-development-factsheet/"/>
              </a:rPr>
              <a:t>https://www.cipd.org/en/knowledge/factsheets/learning-development-factsheet/</a:t>
            </a: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 (Accessed: 11 October 2026).</a:t>
            </a:r>
          </a:p>
          <a:p>
            <a:pPr marL="405029" lvl="1" indent="-202514" algn="l">
              <a:lnSpc>
                <a:spcPts val="1707"/>
              </a:lnSpc>
              <a:buFont typeface="Arial"/>
              <a:buChar char="•"/>
            </a:pP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Herzberg, F., Mausner, B. and Snyderman, B.B. (1959) The Motivation to Work. 2nd edn. New York: John Wiley &amp; Sons.</a:t>
            </a:r>
          </a:p>
          <a:p>
            <a:pPr marL="405029" lvl="1" indent="-202514" algn="l">
              <a:lnSpc>
                <a:spcPts val="1707"/>
              </a:lnSpc>
              <a:buFont typeface="Arial"/>
              <a:buChar char="•"/>
            </a:pPr>
            <a:r>
              <a:rPr lang="en-US" sz="1876">
                <a:solidFill>
                  <a:srgbClr val="080500"/>
                </a:solidFill>
                <a:latin typeface="Inter"/>
                <a:ea typeface="Inter"/>
                <a:cs typeface="Inter"/>
                <a:sym typeface="Inter"/>
              </a:rPr>
              <a:t>Jiang, K., Lepak, D.P., Hu, J. and Baer, J.C. (2012) ‘How does human resource management influence organizational outcomes? A meta-analytic investigation of mediating mechanisms’, Academy of Management Journal, 55(6), pp. 1264–1294.</a:t>
            </a:r>
          </a:p>
          <a:p>
            <a:pPr algn="l">
              <a:lnSpc>
                <a:spcPts val="1707"/>
              </a:lnSpc>
            </a:pPr>
            <a:endParaRPr lang="en-US" sz="1876">
              <a:solidFill>
                <a:srgbClr val="080500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grpSp>
        <p:nvGrpSpPr>
          <p:cNvPr id="12" name="Group 12"/>
          <p:cNvGrpSpPr/>
          <p:nvPr/>
        </p:nvGrpSpPr>
        <p:grpSpPr>
          <a:xfrm>
            <a:off x="14422439" y="8438409"/>
            <a:ext cx="2653179" cy="819891"/>
            <a:chOff x="0" y="0"/>
            <a:chExt cx="1038459" cy="320906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1038459" cy="320906"/>
            </a:xfrm>
            <a:custGeom>
              <a:avLst/>
              <a:gdLst/>
              <a:ahLst/>
              <a:cxnLst/>
              <a:rect l="l" t="t" r="r" b="b"/>
              <a:pathLst>
                <a:path w="1038459" h="320906">
                  <a:moveTo>
                    <a:pt x="160453" y="0"/>
                  </a:moveTo>
                  <a:lnTo>
                    <a:pt x="878005" y="0"/>
                  </a:lnTo>
                  <a:cubicBezTo>
                    <a:pt x="966621" y="0"/>
                    <a:pt x="1038459" y="71837"/>
                    <a:pt x="1038459" y="160453"/>
                  </a:cubicBezTo>
                  <a:lnTo>
                    <a:pt x="1038459" y="160453"/>
                  </a:lnTo>
                  <a:cubicBezTo>
                    <a:pt x="1038459" y="203008"/>
                    <a:pt x="1021554" y="243820"/>
                    <a:pt x="991463" y="273911"/>
                  </a:cubicBezTo>
                  <a:cubicBezTo>
                    <a:pt x="961372" y="304002"/>
                    <a:pt x="920560" y="320906"/>
                    <a:pt x="878005" y="320906"/>
                  </a:cubicBezTo>
                  <a:lnTo>
                    <a:pt x="160453" y="320906"/>
                  </a:lnTo>
                  <a:cubicBezTo>
                    <a:pt x="71837" y="320906"/>
                    <a:pt x="0" y="249069"/>
                    <a:pt x="0" y="160453"/>
                  </a:cubicBezTo>
                  <a:lnTo>
                    <a:pt x="0" y="160453"/>
                  </a:lnTo>
                  <a:cubicBezTo>
                    <a:pt x="0" y="71837"/>
                    <a:pt x="71837" y="0"/>
                    <a:pt x="160453" y="0"/>
                  </a:cubicBezTo>
                  <a:close/>
                </a:path>
              </a:pathLst>
            </a:custGeom>
            <a:solidFill>
              <a:srgbClr val="0805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1038459" cy="359006"/>
            </a:xfrm>
            <a:prstGeom prst="rect">
              <a:avLst/>
            </a:prstGeom>
          </p:spPr>
          <p:txBody>
            <a:bodyPr lIns="101807" tIns="101807" rIns="101807" bIns="101807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AutoShape 15"/>
          <p:cNvSpPr/>
          <p:nvPr/>
        </p:nvSpPr>
        <p:spPr>
          <a:xfrm>
            <a:off x="14764601" y="8840587"/>
            <a:ext cx="1892762" cy="0"/>
          </a:xfrm>
          <a:prstGeom prst="line">
            <a:avLst/>
          </a:prstGeom>
          <a:ln w="38100" cap="flat">
            <a:solidFill>
              <a:srgbClr val="ABC56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1438</Words>
  <Application>Microsoft Office PowerPoint</Application>
  <PresentationFormat>Custom</PresentationFormat>
  <Paragraphs>252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5" baseType="lpstr">
      <vt:lpstr>Helvetica World Bold</vt:lpstr>
      <vt:lpstr>Canva Sans Bold</vt:lpstr>
      <vt:lpstr>Aileron Bold</vt:lpstr>
      <vt:lpstr>Inter</vt:lpstr>
      <vt:lpstr>Decalotype Bold</vt:lpstr>
      <vt:lpstr>Inter Bold</vt:lpstr>
      <vt:lpstr>Arial</vt:lpstr>
      <vt:lpstr>Aileron Bold Italics</vt:lpstr>
      <vt:lpstr>Calibri</vt:lpstr>
      <vt:lpstr>TT Interphases Bold</vt:lpstr>
      <vt:lpstr>DM Sans</vt:lpstr>
      <vt:lpstr>Canva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1 Individual presentation</dc:title>
  <cp:lastModifiedBy>Daniela Martinez</cp:lastModifiedBy>
  <cp:revision>2</cp:revision>
  <dcterms:created xsi:type="dcterms:W3CDTF">2006-08-16T00:00:00Z</dcterms:created>
  <dcterms:modified xsi:type="dcterms:W3CDTF">2026-10-12T01:04:02Z</dcterms:modified>
  <dc:identifier>DAHWqLMOIIw</dc:identifier>
</cp:coreProperties>
</file>