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6"/>
  </p:notesMasterIdLst>
  <p:sldIdLst>
    <p:sldId id="256" r:id="rId2"/>
    <p:sldId id="320" r:id="rId3"/>
    <p:sldId id="337" r:id="rId4"/>
    <p:sldId id="340" r:id="rId5"/>
    <p:sldId id="341" r:id="rId6"/>
    <p:sldId id="323" r:id="rId7"/>
    <p:sldId id="338" r:id="rId8"/>
    <p:sldId id="324" r:id="rId9"/>
    <p:sldId id="285" r:id="rId10"/>
    <p:sldId id="321" r:id="rId11"/>
    <p:sldId id="288" r:id="rId12"/>
    <p:sldId id="260" r:id="rId13"/>
    <p:sldId id="326" r:id="rId14"/>
    <p:sldId id="346" r:id="rId15"/>
    <p:sldId id="347" r:id="rId16"/>
    <p:sldId id="327" r:id="rId17"/>
    <p:sldId id="258" r:id="rId18"/>
    <p:sldId id="259" r:id="rId19"/>
    <p:sldId id="322" r:id="rId20"/>
    <p:sldId id="317" r:id="rId21"/>
    <p:sldId id="318" r:id="rId22"/>
    <p:sldId id="319" r:id="rId23"/>
    <p:sldId id="278" r:id="rId24"/>
    <p:sldId id="277" r:id="rId25"/>
    <p:sldId id="263" r:id="rId26"/>
    <p:sldId id="328" r:id="rId27"/>
    <p:sldId id="329" r:id="rId28"/>
    <p:sldId id="330" r:id="rId29"/>
    <p:sldId id="331" r:id="rId30"/>
    <p:sldId id="332" r:id="rId31"/>
    <p:sldId id="333" r:id="rId32"/>
    <p:sldId id="334" r:id="rId33"/>
    <p:sldId id="335" r:id="rId34"/>
    <p:sldId id="336"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03"/>
  </p:normalViewPr>
  <p:slideViewPr>
    <p:cSldViewPr>
      <p:cViewPr varScale="1">
        <p:scale>
          <a:sx n="118" d="100"/>
          <a:sy n="118" d="100"/>
        </p:scale>
        <p:origin x="14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62F2C44-4F01-4D61-9AB7-6418E6E1380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FE5036-5AB9-4AD1-8818-66615C3E73F0}">
      <dgm:prSet/>
      <dgm:spPr/>
      <dgm:t>
        <a:bodyPr/>
        <a:lstStyle/>
        <a:p>
          <a:pPr>
            <a:lnSpc>
              <a:spcPct val="100000"/>
            </a:lnSpc>
          </a:pPr>
          <a:r>
            <a:rPr lang="en-US"/>
            <a:t>In the lecture we talked about the absorption of costs by different cost centres through apportionment</a:t>
          </a:r>
        </a:p>
      </dgm:t>
    </dgm:pt>
    <dgm:pt modelId="{C458B0F3-FDAD-4ADD-A7DE-56FBFD7D4180}" type="parTrans" cxnId="{A54AB7AE-3006-433F-80CC-77C3DC1985C6}">
      <dgm:prSet/>
      <dgm:spPr/>
      <dgm:t>
        <a:bodyPr/>
        <a:lstStyle/>
        <a:p>
          <a:endParaRPr lang="en-US"/>
        </a:p>
      </dgm:t>
    </dgm:pt>
    <dgm:pt modelId="{1CA0FE62-FA1B-4F2B-92D7-7A98DDEF112F}" type="sibTrans" cxnId="{A54AB7AE-3006-433F-80CC-77C3DC1985C6}">
      <dgm:prSet/>
      <dgm:spPr/>
      <dgm:t>
        <a:bodyPr/>
        <a:lstStyle/>
        <a:p>
          <a:endParaRPr lang="en-US"/>
        </a:p>
      </dgm:t>
    </dgm:pt>
    <dgm:pt modelId="{0E2C0D8C-9CF9-4A84-BB3A-3AB80BA52A6F}">
      <dgm:prSet/>
      <dgm:spPr/>
      <dgm:t>
        <a:bodyPr/>
        <a:lstStyle/>
        <a:p>
          <a:pPr>
            <a:lnSpc>
              <a:spcPct val="100000"/>
            </a:lnSpc>
          </a:pPr>
          <a:r>
            <a:rPr lang="en-US"/>
            <a:t>Apportionment is all about fairness</a:t>
          </a:r>
        </a:p>
      </dgm:t>
    </dgm:pt>
    <dgm:pt modelId="{6581C04C-338F-4302-B2D0-6FC76B59285D}" type="parTrans" cxnId="{A22ABC11-86E4-4703-B0B4-D5F9C4CE3E27}">
      <dgm:prSet/>
      <dgm:spPr/>
      <dgm:t>
        <a:bodyPr/>
        <a:lstStyle/>
        <a:p>
          <a:endParaRPr lang="en-US"/>
        </a:p>
      </dgm:t>
    </dgm:pt>
    <dgm:pt modelId="{A31F6E7F-7CEB-4D33-AEA0-E808A96C8EFB}" type="sibTrans" cxnId="{A22ABC11-86E4-4703-B0B4-D5F9C4CE3E27}">
      <dgm:prSet/>
      <dgm:spPr/>
      <dgm:t>
        <a:bodyPr/>
        <a:lstStyle/>
        <a:p>
          <a:endParaRPr lang="en-US"/>
        </a:p>
      </dgm:t>
    </dgm:pt>
    <dgm:pt modelId="{56B9DCB4-65FA-4D2E-8697-C13140BDCE3E}" type="pres">
      <dgm:prSet presAssocID="{A62F2C44-4F01-4D61-9AB7-6418E6E13803}" presName="root" presStyleCnt="0">
        <dgm:presLayoutVars>
          <dgm:dir/>
          <dgm:resizeHandles val="exact"/>
        </dgm:presLayoutVars>
      </dgm:prSet>
      <dgm:spPr/>
    </dgm:pt>
    <dgm:pt modelId="{2CE82471-858F-4C55-9AF0-BA3A0DFE283B}" type="pres">
      <dgm:prSet presAssocID="{8AFE5036-5AB9-4AD1-8818-66615C3E73F0}" presName="compNode" presStyleCnt="0"/>
      <dgm:spPr/>
    </dgm:pt>
    <dgm:pt modelId="{E0D55B67-DA0C-4615-B123-5C2FFE107E80}" type="pres">
      <dgm:prSet presAssocID="{8AFE5036-5AB9-4AD1-8818-66615C3E73F0}" presName="bgRect" presStyleLbl="bgShp" presStyleIdx="0" presStyleCnt="2"/>
      <dgm:spPr/>
    </dgm:pt>
    <dgm:pt modelId="{8383F061-21E0-4658-977F-64F0CC1405AC}" type="pres">
      <dgm:prSet presAssocID="{8AFE5036-5AB9-4AD1-8818-66615C3E73F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20586E5C-2FB4-45AD-8F47-2854AC3787E3}" type="pres">
      <dgm:prSet presAssocID="{8AFE5036-5AB9-4AD1-8818-66615C3E73F0}" presName="spaceRect" presStyleCnt="0"/>
      <dgm:spPr/>
    </dgm:pt>
    <dgm:pt modelId="{2485CBB5-9225-4A9B-91AF-BFB91F800414}" type="pres">
      <dgm:prSet presAssocID="{8AFE5036-5AB9-4AD1-8818-66615C3E73F0}" presName="parTx" presStyleLbl="revTx" presStyleIdx="0" presStyleCnt="2">
        <dgm:presLayoutVars>
          <dgm:chMax val="0"/>
          <dgm:chPref val="0"/>
        </dgm:presLayoutVars>
      </dgm:prSet>
      <dgm:spPr/>
    </dgm:pt>
    <dgm:pt modelId="{D443D2D7-B635-4CB8-A299-0B1B6E889294}" type="pres">
      <dgm:prSet presAssocID="{1CA0FE62-FA1B-4F2B-92D7-7A98DDEF112F}" presName="sibTrans" presStyleCnt="0"/>
      <dgm:spPr/>
    </dgm:pt>
    <dgm:pt modelId="{6B93F370-2231-4595-92B2-E127452D5394}" type="pres">
      <dgm:prSet presAssocID="{0E2C0D8C-9CF9-4A84-BB3A-3AB80BA52A6F}" presName="compNode" presStyleCnt="0"/>
      <dgm:spPr/>
    </dgm:pt>
    <dgm:pt modelId="{61643C7D-6302-4D4C-A77D-98E748A60FC3}" type="pres">
      <dgm:prSet presAssocID="{0E2C0D8C-9CF9-4A84-BB3A-3AB80BA52A6F}" presName="bgRect" presStyleLbl="bgShp" presStyleIdx="1" presStyleCnt="2"/>
      <dgm:spPr/>
    </dgm:pt>
    <dgm:pt modelId="{69554311-A6B1-4987-A51B-C0902D79CF79}" type="pres">
      <dgm:prSet presAssocID="{0E2C0D8C-9CF9-4A84-BB3A-3AB80BA52A6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5541593-C8DB-4EC7-8D55-637333635782}" type="pres">
      <dgm:prSet presAssocID="{0E2C0D8C-9CF9-4A84-BB3A-3AB80BA52A6F}" presName="spaceRect" presStyleCnt="0"/>
      <dgm:spPr/>
    </dgm:pt>
    <dgm:pt modelId="{98059C8F-92C2-4E7F-A0D1-EC451874DDB8}" type="pres">
      <dgm:prSet presAssocID="{0E2C0D8C-9CF9-4A84-BB3A-3AB80BA52A6F}" presName="parTx" presStyleLbl="revTx" presStyleIdx="1" presStyleCnt="2">
        <dgm:presLayoutVars>
          <dgm:chMax val="0"/>
          <dgm:chPref val="0"/>
        </dgm:presLayoutVars>
      </dgm:prSet>
      <dgm:spPr/>
    </dgm:pt>
  </dgm:ptLst>
  <dgm:cxnLst>
    <dgm:cxn modelId="{A22ABC11-86E4-4703-B0B4-D5F9C4CE3E27}" srcId="{A62F2C44-4F01-4D61-9AB7-6418E6E13803}" destId="{0E2C0D8C-9CF9-4A84-BB3A-3AB80BA52A6F}" srcOrd="1" destOrd="0" parTransId="{6581C04C-338F-4302-B2D0-6FC76B59285D}" sibTransId="{A31F6E7F-7CEB-4D33-AEA0-E808A96C8EFB}"/>
    <dgm:cxn modelId="{49A90224-E500-49FE-9B44-CEA967E0216F}" type="presOf" srcId="{8AFE5036-5AB9-4AD1-8818-66615C3E73F0}" destId="{2485CBB5-9225-4A9B-91AF-BFB91F800414}" srcOrd="0" destOrd="0" presId="urn:microsoft.com/office/officeart/2018/2/layout/IconVerticalSolidList"/>
    <dgm:cxn modelId="{CCDAF74A-5A4D-448E-9F32-631732F86EC3}" type="presOf" srcId="{0E2C0D8C-9CF9-4A84-BB3A-3AB80BA52A6F}" destId="{98059C8F-92C2-4E7F-A0D1-EC451874DDB8}" srcOrd="0" destOrd="0" presId="urn:microsoft.com/office/officeart/2018/2/layout/IconVerticalSolidList"/>
    <dgm:cxn modelId="{F6447758-4F1D-4CA3-8022-2F03C3711286}" type="presOf" srcId="{A62F2C44-4F01-4D61-9AB7-6418E6E13803}" destId="{56B9DCB4-65FA-4D2E-8697-C13140BDCE3E}" srcOrd="0" destOrd="0" presId="urn:microsoft.com/office/officeart/2018/2/layout/IconVerticalSolidList"/>
    <dgm:cxn modelId="{A54AB7AE-3006-433F-80CC-77C3DC1985C6}" srcId="{A62F2C44-4F01-4D61-9AB7-6418E6E13803}" destId="{8AFE5036-5AB9-4AD1-8818-66615C3E73F0}" srcOrd="0" destOrd="0" parTransId="{C458B0F3-FDAD-4ADD-A7DE-56FBFD7D4180}" sibTransId="{1CA0FE62-FA1B-4F2B-92D7-7A98DDEF112F}"/>
    <dgm:cxn modelId="{C12A06C1-AB40-4D90-9813-600E5F11F5E3}" type="presParOf" srcId="{56B9DCB4-65FA-4D2E-8697-C13140BDCE3E}" destId="{2CE82471-858F-4C55-9AF0-BA3A0DFE283B}" srcOrd="0" destOrd="0" presId="urn:microsoft.com/office/officeart/2018/2/layout/IconVerticalSolidList"/>
    <dgm:cxn modelId="{459FA6CA-BCB1-4545-B829-5456A1690E41}" type="presParOf" srcId="{2CE82471-858F-4C55-9AF0-BA3A0DFE283B}" destId="{E0D55B67-DA0C-4615-B123-5C2FFE107E80}" srcOrd="0" destOrd="0" presId="urn:microsoft.com/office/officeart/2018/2/layout/IconVerticalSolidList"/>
    <dgm:cxn modelId="{1D6A30EB-BD87-4D62-92C7-118BB3FD4B62}" type="presParOf" srcId="{2CE82471-858F-4C55-9AF0-BA3A0DFE283B}" destId="{8383F061-21E0-4658-977F-64F0CC1405AC}" srcOrd="1" destOrd="0" presId="urn:microsoft.com/office/officeart/2018/2/layout/IconVerticalSolidList"/>
    <dgm:cxn modelId="{21246414-CCB2-4144-A796-914F50EF7D19}" type="presParOf" srcId="{2CE82471-858F-4C55-9AF0-BA3A0DFE283B}" destId="{20586E5C-2FB4-45AD-8F47-2854AC3787E3}" srcOrd="2" destOrd="0" presId="urn:microsoft.com/office/officeart/2018/2/layout/IconVerticalSolidList"/>
    <dgm:cxn modelId="{0874B87B-D8F6-4B7D-AE9D-D954E97C071F}" type="presParOf" srcId="{2CE82471-858F-4C55-9AF0-BA3A0DFE283B}" destId="{2485CBB5-9225-4A9B-91AF-BFB91F800414}" srcOrd="3" destOrd="0" presId="urn:microsoft.com/office/officeart/2018/2/layout/IconVerticalSolidList"/>
    <dgm:cxn modelId="{44E72B44-4D35-4E79-A8AC-EF6417D674AF}" type="presParOf" srcId="{56B9DCB4-65FA-4D2E-8697-C13140BDCE3E}" destId="{D443D2D7-B635-4CB8-A299-0B1B6E889294}" srcOrd="1" destOrd="0" presId="urn:microsoft.com/office/officeart/2018/2/layout/IconVerticalSolidList"/>
    <dgm:cxn modelId="{53DF6DB0-813D-4203-933F-B501458D5E87}" type="presParOf" srcId="{56B9DCB4-65FA-4D2E-8697-C13140BDCE3E}" destId="{6B93F370-2231-4595-92B2-E127452D5394}" srcOrd="2" destOrd="0" presId="urn:microsoft.com/office/officeart/2018/2/layout/IconVerticalSolidList"/>
    <dgm:cxn modelId="{2276CD53-01D6-4D1F-8C5B-A401B8691FFF}" type="presParOf" srcId="{6B93F370-2231-4595-92B2-E127452D5394}" destId="{61643C7D-6302-4D4C-A77D-98E748A60FC3}" srcOrd="0" destOrd="0" presId="urn:microsoft.com/office/officeart/2018/2/layout/IconVerticalSolidList"/>
    <dgm:cxn modelId="{B9374122-6A92-4CBA-9D32-060B9A812F25}" type="presParOf" srcId="{6B93F370-2231-4595-92B2-E127452D5394}" destId="{69554311-A6B1-4987-A51B-C0902D79CF79}" srcOrd="1" destOrd="0" presId="urn:microsoft.com/office/officeart/2018/2/layout/IconVerticalSolidList"/>
    <dgm:cxn modelId="{07AF05AD-8C5E-4620-BE1B-FB33DB6D0A60}" type="presParOf" srcId="{6B93F370-2231-4595-92B2-E127452D5394}" destId="{B5541593-C8DB-4EC7-8D55-637333635782}" srcOrd="2" destOrd="0" presId="urn:microsoft.com/office/officeart/2018/2/layout/IconVerticalSolidList"/>
    <dgm:cxn modelId="{977B0911-3F44-4A14-BC0D-C510DED22CA5}" type="presParOf" srcId="{6B93F370-2231-4595-92B2-E127452D5394}" destId="{98059C8F-92C2-4E7F-A0D1-EC451874DDB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7AB4E6-967E-47D6-8F1B-DE98541F333F}"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D63DAFBE-A055-456F-B2F1-008019AB3A72}">
      <dgm:prSet/>
      <dgm:spPr/>
      <dgm:t>
        <a:bodyPr/>
        <a:lstStyle/>
        <a:p>
          <a:r>
            <a:rPr lang="en-GB"/>
            <a:t>Marginal Costing</a:t>
          </a:r>
          <a:endParaRPr lang="en-US"/>
        </a:p>
      </dgm:t>
    </dgm:pt>
    <dgm:pt modelId="{09F649C1-0ED3-4A9D-9C9F-1D7360E71320}" type="parTrans" cxnId="{224E8BF6-92C6-4B0B-A59F-AC189FAB6F1A}">
      <dgm:prSet/>
      <dgm:spPr/>
      <dgm:t>
        <a:bodyPr/>
        <a:lstStyle/>
        <a:p>
          <a:endParaRPr lang="en-US"/>
        </a:p>
      </dgm:t>
    </dgm:pt>
    <dgm:pt modelId="{CB5C3929-F375-463B-BFCD-B150B42FA480}" type="sibTrans" cxnId="{224E8BF6-92C6-4B0B-A59F-AC189FAB6F1A}">
      <dgm:prSet/>
      <dgm:spPr/>
      <dgm:t>
        <a:bodyPr/>
        <a:lstStyle/>
        <a:p>
          <a:endParaRPr lang="en-US"/>
        </a:p>
      </dgm:t>
    </dgm:pt>
    <dgm:pt modelId="{6D7D6B4B-3FBF-4619-B081-3D29B4072042}">
      <dgm:prSet/>
      <dgm:spPr/>
      <dgm:t>
        <a:bodyPr/>
        <a:lstStyle/>
        <a:p>
          <a:r>
            <a:rPr lang="en-GB"/>
            <a:t>Breakeven Analysis</a:t>
          </a:r>
          <a:endParaRPr lang="en-US"/>
        </a:p>
      </dgm:t>
    </dgm:pt>
    <dgm:pt modelId="{2E52FEED-9FC3-46D4-8032-F6B5D22D6246}" type="parTrans" cxnId="{E4B62668-551B-4190-A71B-0EB5C17EEA88}">
      <dgm:prSet/>
      <dgm:spPr/>
      <dgm:t>
        <a:bodyPr/>
        <a:lstStyle/>
        <a:p>
          <a:endParaRPr lang="en-US"/>
        </a:p>
      </dgm:t>
    </dgm:pt>
    <dgm:pt modelId="{6FEA9B5A-BFBD-44A8-BDA3-D994C8CC540D}" type="sibTrans" cxnId="{E4B62668-551B-4190-A71B-0EB5C17EEA88}">
      <dgm:prSet/>
      <dgm:spPr/>
      <dgm:t>
        <a:bodyPr/>
        <a:lstStyle/>
        <a:p>
          <a:endParaRPr lang="en-US"/>
        </a:p>
      </dgm:t>
    </dgm:pt>
    <dgm:pt modelId="{7E88B417-9516-43C5-AC30-6405C9BEACB6}" type="pres">
      <dgm:prSet presAssocID="{157AB4E6-967E-47D6-8F1B-DE98541F333F}" presName="diagram" presStyleCnt="0">
        <dgm:presLayoutVars>
          <dgm:dir/>
          <dgm:resizeHandles val="exact"/>
        </dgm:presLayoutVars>
      </dgm:prSet>
      <dgm:spPr/>
    </dgm:pt>
    <dgm:pt modelId="{BD35DEA8-F537-42D1-9DBD-FF01E3DD18ED}" type="pres">
      <dgm:prSet presAssocID="{D63DAFBE-A055-456F-B2F1-008019AB3A72}" presName="node" presStyleLbl="node1" presStyleIdx="0" presStyleCnt="2">
        <dgm:presLayoutVars>
          <dgm:bulletEnabled val="1"/>
        </dgm:presLayoutVars>
      </dgm:prSet>
      <dgm:spPr/>
    </dgm:pt>
    <dgm:pt modelId="{52B166EA-9FAE-4CA1-9811-5C7BE7B598C8}" type="pres">
      <dgm:prSet presAssocID="{CB5C3929-F375-463B-BFCD-B150B42FA480}" presName="sibTrans" presStyleCnt="0"/>
      <dgm:spPr/>
    </dgm:pt>
    <dgm:pt modelId="{FB63D231-1F98-4F9F-880D-5E188FD61EF8}" type="pres">
      <dgm:prSet presAssocID="{6D7D6B4B-3FBF-4619-B081-3D29B4072042}" presName="node" presStyleLbl="node1" presStyleIdx="1" presStyleCnt="2">
        <dgm:presLayoutVars>
          <dgm:bulletEnabled val="1"/>
        </dgm:presLayoutVars>
      </dgm:prSet>
      <dgm:spPr/>
    </dgm:pt>
  </dgm:ptLst>
  <dgm:cxnLst>
    <dgm:cxn modelId="{1A6C6518-DA0F-47D9-AB4C-8EECB1E2D5A7}" type="presOf" srcId="{157AB4E6-967E-47D6-8F1B-DE98541F333F}" destId="{7E88B417-9516-43C5-AC30-6405C9BEACB6}" srcOrd="0" destOrd="0" presId="urn:microsoft.com/office/officeart/2005/8/layout/default"/>
    <dgm:cxn modelId="{230AC73D-A8F0-49EF-9B3C-B36CB548D260}" type="presOf" srcId="{D63DAFBE-A055-456F-B2F1-008019AB3A72}" destId="{BD35DEA8-F537-42D1-9DBD-FF01E3DD18ED}" srcOrd="0" destOrd="0" presId="urn:microsoft.com/office/officeart/2005/8/layout/default"/>
    <dgm:cxn modelId="{E4B62668-551B-4190-A71B-0EB5C17EEA88}" srcId="{157AB4E6-967E-47D6-8F1B-DE98541F333F}" destId="{6D7D6B4B-3FBF-4619-B081-3D29B4072042}" srcOrd="1" destOrd="0" parTransId="{2E52FEED-9FC3-46D4-8032-F6B5D22D6246}" sibTransId="{6FEA9B5A-BFBD-44A8-BDA3-D994C8CC540D}"/>
    <dgm:cxn modelId="{AD0468AC-D924-4150-B5F4-87B6414C8022}" type="presOf" srcId="{6D7D6B4B-3FBF-4619-B081-3D29B4072042}" destId="{FB63D231-1F98-4F9F-880D-5E188FD61EF8}" srcOrd="0" destOrd="0" presId="urn:microsoft.com/office/officeart/2005/8/layout/default"/>
    <dgm:cxn modelId="{224E8BF6-92C6-4B0B-A59F-AC189FAB6F1A}" srcId="{157AB4E6-967E-47D6-8F1B-DE98541F333F}" destId="{D63DAFBE-A055-456F-B2F1-008019AB3A72}" srcOrd="0" destOrd="0" parTransId="{09F649C1-0ED3-4A9D-9C9F-1D7360E71320}" sibTransId="{CB5C3929-F375-463B-BFCD-B150B42FA480}"/>
    <dgm:cxn modelId="{93232CCA-F1A7-45DF-AB36-487BE33EC48F}" type="presParOf" srcId="{7E88B417-9516-43C5-AC30-6405C9BEACB6}" destId="{BD35DEA8-F537-42D1-9DBD-FF01E3DD18ED}" srcOrd="0" destOrd="0" presId="urn:microsoft.com/office/officeart/2005/8/layout/default"/>
    <dgm:cxn modelId="{4659D7C6-3BC8-42DE-A7D4-37267E69564A}" type="presParOf" srcId="{7E88B417-9516-43C5-AC30-6405C9BEACB6}" destId="{52B166EA-9FAE-4CA1-9811-5C7BE7B598C8}" srcOrd="1" destOrd="0" presId="urn:microsoft.com/office/officeart/2005/8/layout/default"/>
    <dgm:cxn modelId="{4D240572-6EB3-4479-9634-3B1561BABC85}" type="presParOf" srcId="{7E88B417-9516-43C5-AC30-6405C9BEACB6}" destId="{FB63D231-1F98-4F9F-880D-5E188FD61EF8}"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0566D4-6C23-4433-B4AD-7DD8BDDABAB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1E4B2E5-D375-4D52-996B-7CF2B91CFF23}">
      <dgm:prSet/>
      <dgm:spPr/>
      <dgm:t>
        <a:bodyPr/>
        <a:lstStyle/>
        <a:p>
          <a:pPr>
            <a:lnSpc>
              <a:spcPct val="100000"/>
            </a:lnSpc>
          </a:pPr>
          <a:r>
            <a:rPr lang="en-GB"/>
            <a:t>An important part of running a company is the determination of how the company should be financed and how the prices of the products the company sells should be set</a:t>
          </a:r>
          <a:endParaRPr lang="en-US"/>
        </a:p>
      </dgm:t>
    </dgm:pt>
    <dgm:pt modelId="{54081D05-37E1-4181-9978-98C0070E286C}" type="parTrans" cxnId="{228FCCC7-0C28-46FD-A4C1-C11F3DEB1C20}">
      <dgm:prSet/>
      <dgm:spPr/>
      <dgm:t>
        <a:bodyPr/>
        <a:lstStyle/>
        <a:p>
          <a:endParaRPr lang="en-US"/>
        </a:p>
      </dgm:t>
    </dgm:pt>
    <dgm:pt modelId="{0ED874ED-4D10-4341-9E90-D37CB64CE9C7}" type="sibTrans" cxnId="{228FCCC7-0C28-46FD-A4C1-C11F3DEB1C20}">
      <dgm:prSet/>
      <dgm:spPr/>
      <dgm:t>
        <a:bodyPr/>
        <a:lstStyle/>
        <a:p>
          <a:endParaRPr lang="en-US"/>
        </a:p>
      </dgm:t>
    </dgm:pt>
    <dgm:pt modelId="{B37F19D8-329C-41F9-BAB5-C1F411DCFF04}">
      <dgm:prSet/>
      <dgm:spPr/>
      <dgm:t>
        <a:bodyPr/>
        <a:lstStyle/>
        <a:p>
          <a:pPr>
            <a:lnSpc>
              <a:spcPct val="100000"/>
            </a:lnSpc>
          </a:pPr>
          <a:r>
            <a:rPr lang="en-GB"/>
            <a:t>In order to do this properly a sound financial analysis is necessary</a:t>
          </a:r>
          <a:endParaRPr lang="en-US"/>
        </a:p>
      </dgm:t>
    </dgm:pt>
    <dgm:pt modelId="{A47E3416-F493-489F-920A-C94CF44A7D88}" type="parTrans" cxnId="{16AE4CB0-0917-4CCC-ACBD-CABC0138B4C0}">
      <dgm:prSet/>
      <dgm:spPr/>
      <dgm:t>
        <a:bodyPr/>
        <a:lstStyle/>
        <a:p>
          <a:endParaRPr lang="en-US"/>
        </a:p>
      </dgm:t>
    </dgm:pt>
    <dgm:pt modelId="{53A1F20C-7AE6-4F39-B767-71BB1AEF188D}" type="sibTrans" cxnId="{16AE4CB0-0917-4CCC-ACBD-CABC0138B4C0}">
      <dgm:prSet/>
      <dgm:spPr/>
      <dgm:t>
        <a:bodyPr/>
        <a:lstStyle/>
        <a:p>
          <a:endParaRPr lang="en-US"/>
        </a:p>
      </dgm:t>
    </dgm:pt>
    <dgm:pt modelId="{B518D136-40E6-4D35-BC2B-9789206705EE}" type="pres">
      <dgm:prSet presAssocID="{CB0566D4-6C23-4433-B4AD-7DD8BDDABAB8}" presName="root" presStyleCnt="0">
        <dgm:presLayoutVars>
          <dgm:dir/>
          <dgm:resizeHandles val="exact"/>
        </dgm:presLayoutVars>
      </dgm:prSet>
      <dgm:spPr/>
    </dgm:pt>
    <dgm:pt modelId="{9D2CA4D5-D8E2-4B69-89D9-5F4CE2198139}" type="pres">
      <dgm:prSet presAssocID="{41E4B2E5-D375-4D52-996B-7CF2B91CFF23}" presName="compNode" presStyleCnt="0"/>
      <dgm:spPr/>
    </dgm:pt>
    <dgm:pt modelId="{45CEEFE6-C902-4BD3-9B56-A96DFC111E43}" type="pres">
      <dgm:prSet presAssocID="{41E4B2E5-D375-4D52-996B-7CF2B91CFF2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ollar"/>
        </a:ext>
      </dgm:extLst>
    </dgm:pt>
    <dgm:pt modelId="{4A0CCFA3-2A50-4B0F-B709-BBF8B107C60C}" type="pres">
      <dgm:prSet presAssocID="{41E4B2E5-D375-4D52-996B-7CF2B91CFF23}" presName="spaceRect" presStyleCnt="0"/>
      <dgm:spPr/>
    </dgm:pt>
    <dgm:pt modelId="{9E0ECB0E-0B66-45C2-ACE9-CE9174338EB0}" type="pres">
      <dgm:prSet presAssocID="{41E4B2E5-D375-4D52-996B-7CF2B91CFF23}" presName="textRect" presStyleLbl="revTx" presStyleIdx="0" presStyleCnt="2">
        <dgm:presLayoutVars>
          <dgm:chMax val="1"/>
          <dgm:chPref val="1"/>
        </dgm:presLayoutVars>
      </dgm:prSet>
      <dgm:spPr/>
    </dgm:pt>
    <dgm:pt modelId="{136CF4BE-B2D5-4987-AD46-97C295524AA9}" type="pres">
      <dgm:prSet presAssocID="{0ED874ED-4D10-4341-9E90-D37CB64CE9C7}" presName="sibTrans" presStyleCnt="0"/>
      <dgm:spPr/>
    </dgm:pt>
    <dgm:pt modelId="{851FEF10-AEB3-4729-9B44-BE102C9B0790}" type="pres">
      <dgm:prSet presAssocID="{B37F19D8-329C-41F9-BAB5-C1F411DCFF04}" presName="compNode" presStyleCnt="0"/>
      <dgm:spPr/>
    </dgm:pt>
    <dgm:pt modelId="{19DA75C3-BB33-4EE9-B942-67939493DDF6}" type="pres">
      <dgm:prSet presAssocID="{B37F19D8-329C-41F9-BAB5-C1F411DCFF0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E7F40FCE-2CA3-45E4-BD35-90680AFD6BD3}" type="pres">
      <dgm:prSet presAssocID="{B37F19D8-329C-41F9-BAB5-C1F411DCFF04}" presName="spaceRect" presStyleCnt="0"/>
      <dgm:spPr/>
    </dgm:pt>
    <dgm:pt modelId="{0C45C69C-7344-4FC4-ACB2-F856FF8FF09C}" type="pres">
      <dgm:prSet presAssocID="{B37F19D8-329C-41F9-BAB5-C1F411DCFF04}" presName="textRect" presStyleLbl="revTx" presStyleIdx="1" presStyleCnt="2">
        <dgm:presLayoutVars>
          <dgm:chMax val="1"/>
          <dgm:chPref val="1"/>
        </dgm:presLayoutVars>
      </dgm:prSet>
      <dgm:spPr/>
    </dgm:pt>
  </dgm:ptLst>
  <dgm:cxnLst>
    <dgm:cxn modelId="{8E8EAD2B-8A12-4465-991E-2301C2043046}" type="presOf" srcId="{B37F19D8-329C-41F9-BAB5-C1F411DCFF04}" destId="{0C45C69C-7344-4FC4-ACB2-F856FF8FF09C}" srcOrd="0" destOrd="0" presId="urn:microsoft.com/office/officeart/2018/2/layout/IconLabelList"/>
    <dgm:cxn modelId="{62AA1A2D-7883-432F-8091-90815A35D232}" type="presOf" srcId="{41E4B2E5-D375-4D52-996B-7CF2B91CFF23}" destId="{9E0ECB0E-0B66-45C2-ACE9-CE9174338EB0}" srcOrd="0" destOrd="0" presId="urn:microsoft.com/office/officeart/2018/2/layout/IconLabelList"/>
    <dgm:cxn modelId="{16AE4CB0-0917-4CCC-ACBD-CABC0138B4C0}" srcId="{CB0566D4-6C23-4433-B4AD-7DD8BDDABAB8}" destId="{B37F19D8-329C-41F9-BAB5-C1F411DCFF04}" srcOrd="1" destOrd="0" parTransId="{A47E3416-F493-489F-920A-C94CF44A7D88}" sibTransId="{53A1F20C-7AE6-4F39-B767-71BB1AEF188D}"/>
    <dgm:cxn modelId="{07584AB1-3C35-4852-986B-240548FC09C0}" type="presOf" srcId="{CB0566D4-6C23-4433-B4AD-7DD8BDDABAB8}" destId="{B518D136-40E6-4D35-BC2B-9789206705EE}" srcOrd="0" destOrd="0" presId="urn:microsoft.com/office/officeart/2018/2/layout/IconLabelList"/>
    <dgm:cxn modelId="{228FCCC7-0C28-46FD-A4C1-C11F3DEB1C20}" srcId="{CB0566D4-6C23-4433-B4AD-7DD8BDDABAB8}" destId="{41E4B2E5-D375-4D52-996B-7CF2B91CFF23}" srcOrd="0" destOrd="0" parTransId="{54081D05-37E1-4181-9978-98C0070E286C}" sibTransId="{0ED874ED-4D10-4341-9E90-D37CB64CE9C7}"/>
    <dgm:cxn modelId="{AFF457C7-C67D-4AA9-926E-F699B78DDB03}" type="presParOf" srcId="{B518D136-40E6-4D35-BC2B-9789206705EE}" destId="{9D2CA4D5-D8E2-4B69-89D9-5F4CE2198139}" srcOrd="0" destOrd="0" presId="urn:microsoft.com/office/officeart/2018/2/layout/IconLabelList"/>
    <dgm:cxn modelId="{F4580697-D0F6-4AFD-AE4E-7FD1DC02A5F1}" type="presParOf" srcId="{9D2CA4D5-D8E2-4B69-89D9-5F4CE2198139}" destId="{45CEEFE6-C902-4BD3-9B56-A96DFC111E43}" srcOrd="0" destOrd="0" presId="urn:microsoft.com/office/officeart/2018/2/layout/IconLabelList"/>
    <dgm:cxn modelId="{092C9989-0465-42AF-854A-AF0B496A3592}" type="presParOf" srcId="{9D2CA4D5-D8E2-4B69-89D9-5F4CE2198139}" destId="{4A0CCFA3-2A50-4B0F-B709-BBF8B107C60C}" srcOrd="1" destOrd="0" presId="urn:microsoft.com/office/officeart/2018/2/layout/IconLabelList"/>
    <dgm:cxn modelId="{1D02B768-1DBF-49DA-81F4-5E2E5D0CFC15}" type="presParOf" srcId="{9D2CA4D5-D8E2-4B69-89D9-5F4CE2198139}" destId="{9E0ECB0E-0B66-45C2-ACE9-CE9174338EB0}" srcOrd="2" destOrd="0" presId="urn:microsoft.com/office/officeart/2018/2/layout/IconLabelList"/>
    <dgm:cxn modelId="{B140F6E8-C315-456B-9F3B-2D1F7FFC50F6}" type="presParOf" srcId="{B518D136-40E6-4D35-BC2B-9789206705EE}" destId="{136CF4BE-B2D5-4987-AD46-97C295524AA9}" srcOrd="1" destOrd="0" presId="urn:microsoft.com/office/officeart/2018/2/layout/IconLabelList"/>
    <dgm:cxn modelId="{2211DF9C-80FD-47F8-A929-874C10F8F9FE}" type="presParOf" srcId="{B518D136-40E6-4D35-BC2B-9789206705EE}" destId="{851FEF10-AEB3-4729-9B44-BE102C9B0790}" srcOrd="2" destOrd="0" presId="urn:microsoft.com/office/officeart/2018/2/layout/IconLabelList"/>
    <dgm:cxn modelId="{2C33D5EE-6F6C-4072-A9D5-10E190F2B4DC}" type="presParOf" srcId="{851FEF10-AEB3-4729-9B44-BE102C9B0790}" destId="{19DA75C3-BB33-4EE9-B942-67939493DDF6}" srcOrd="0" destOrd="0" presId="urn:microsoft.com/office/officeart/2018/2/layout/IconLabelList"/>
    <dgm:cxn modelId="{93690633-CF9F-4891-9B64-454293B1A60A}" type="presParOf" srcId="{851FEF10-AEB3-4729-9B44-BE102C9B0790}" destId="{E7F40FCE-2CA3-45E4-BD35-90680AFD6BD3}" srcOrd="1" destOrd="0" presId="urn:microsoft.com/office/officeart/2018/2/layout/IconLabelList"/>
    <dgm:cxn modelId="{DBAFD3B5-DB9E-4E53-9BA3-219ACB07BFEF}" type="presParOf" srcId="{851FEF10-AEB3-4729-9B44-BE102C9B0790}" destId="{0C45C69C-7344-4FC4-ACB2-F856FF8FF09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2E268D-0390-4E99-B86E-41D7C2D421EB}"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0AD1F3CF-7B24-476D-845A-ED2142DF8EAB}">
      <dgm:prSet/>
      <dgm:spPr/>
      <dgm:t>
        <a:bodyPr/>
        <a:lstStyle/>
        <a:p>
          <a:r>
            <a:rPr lang="en-GB"/>
            <a:t>An approach to costing that splits costs between fixed costs and variable costs</a:t>
          </a:r>
          <a:endParaRPr lang="en-US"/>
        </a:p>
      </dgm:t>
    </dgm:pt>
    <dgm:pt modelId="{EA57900A-A99B-4E38-8106-AF5CFE9C6346}" type="parTrans" cxnId="{03CDB8CC-A6FB-4AF5-B44F-D87E7242B6FA}">
      <dgm:prSet/>
      <dgm:spPr/>
      <dgm:t>
        <a:bodyPr/>
        <a:lstStyle/>
        <a:p>
          <a:endParaRPr lang="en-US"/>
        </a:p>
      </dgm:t>
    </dgm:pt>
    <dgm:pt modelId="{91FBE682-9B4B-4AC4-96EC-BDE9EB7543A4}" type="sibTrans" cxnId="{03CDB8CC-A6FB-4AF5-B44F-D87E7242B6FA}">
      <dgm:prSet/>
      <dgm:spPr/>
      <dgm:t>
        <a:bodyPr/>
        <a:lstStyle/>
        <a:p>
          <a:endParaRPr lang="en-US"/>
        </a:p>
      </dgm:t>
    </dgm:pt>
    <dgm:pt modelId="{04BB2A9B-FCD8-462A-8DCE-921A2809F086}">
      <dgm:prSet/>
      <dgm:spPr/>
      <dgm:t>
        <a:bodyPr/>
        <a:lstStyle/>
        <a:p>
          <a:r>
            <a:rPr lang="en-GB"/>
            <a:t>Costs are accurate as only variable costs are included, because they can be identified and traced to the product (cost object)</a:t>
          </a:r>
          <a:endParaRPr lang="en-US"/>
        </a:p>
      </dgm:t>
    </dgm:pt>
    <dgm:pt modelId="{2A822D9A-9056-451E-A1BC-8F9994808F20}" type="parTrans" cxnId="{047ABDBB-3CF7-4382-87BE-FBB7D898C6EF}">
      <dgm:prSet/>
      <dgm:spPr/>
      <dgm:t>
        <a:bodyPr/>
        <a:lstStyle/>
        <a:p>
          <a:endParaRPr lang="en-US"/>
        </a:p>
      </dgm:t>
    </dgm:pt>
    <dgm:pt modelId="{C5101B67-BB0F-4DB1-8BCB-A962564D11BD}" type="sibTrans" cxnId="{047ABDBB-3CF7-4382-87BE-FBB7D898C6EF}">
      <dgm:prSet/>
      <dgm:spPr/>
      <dgm:t>
        <a:bodyPr/>
        <a:lstStyle/>
        <a:p>
          <a:endParaRPr lang="en-US"/>
        </a:p>
      </dgm:t>
    </dgm:pt>
    <dgm:pt modelId="{D78D964C-4FF2-419E-A4AC-3B8DFFBAAC7B}">
      <dgm:prSet/>
      <dgm:spPr/>
      <dgm:t>
        <a:bodyPr/>
        <a:lstStyle/>
        <a:p>
          <a:r>
            <a:rPr lang="en-GB"/>
            <a:t>It excludes fixed costs (overheads) and treats them as period costs which means they are written off in the period to which they relate</a:t>
          </a:r>
          <a:endParaRPr lang="en-US"/>
        </a:p>
      </dgm:t>
    </dgm:pt>
    <dgm:pt modelId="{2117C85B-B625-40CA-BA79-38F7A4F91EA2}" type="parTrans" cxnId="{2FDA50F2-86B2-424F-868B-C2C9E7FB615F}">
      <dgm:prSet/>
      <dgm:spPr/>
      <dgm:t>
        <a:bodyPr/>
        <a:lstStyle/>
        <a:p>
          <a:endParaRPr lang="en-US"/>
        </a:p>
      </dgm:t>
    </dgm:pt>
    <dgm:pt modelId="{8AD17EBA-4096-4584-811A-836A8D1F82F9}" type="sibTrans" cxnId="{2FDA50F2-86B2-424F-868B-C2C9E7FB615F}">
      <dgm:prSet/>
      <dgm:spPr/>
      <dgm:t>
        <a:bodyPr/>
        <a:lstStyle/>
        <a:p>
          <a:endParaRPr lang="en-US"/>
        </a:p>
      </dgm:t>
    </dgm:pt>
    <dgm:pt modelId="{5B8C376A-2919-4D16-B121-EA98434EE82D}">
      <dgm:prSet/>
      <dgm:spPr/>
      <dgm:t>
        <a:bodyPr/>
        <a:lstStyle/>
        <a:p>
          <a:r>
            <a:rPr lang="en-GB"/>
            <a:t>Thus provides a better, more reliable, base for decision making compared with other costing methods</a:t>
          </a:r>
          <a:endParaRPr lang="en-US"/>
        </a:p>
      </dgm:t>
    </dgm:pt>
    <dgm:pt modelId="{19C76608-0F94-4BCA-AA3B-E6BAD03FEBDF}" type="parTrans" cxnId="{F29DF046-719E-49EB-A5D3-405B1BB4394E}">
      <dgm:prSet/>
      <dgm:spPr/>
      <dgm:t>
        <a:bodyPr/>
        <a:lstStyle/>
        <a:p>
          <a:endParaRPr lang="en-US"/>
        </a:p>
      </dgm:t>
    </dgm:pt>
    <dgm:pt modelId="{00B9DC53-819C-4DCE-9CB6-9DFF71CEACDB}" type="sibTrans" cxnId="{F29DF046-719E-49EB-A5D3-405B1BB4394E}">
      <dgm:prSet/>
      <dgm:spPr/>
      <dgm:t>
        <a:bodyPr/>
        <a:lstStyle/>
        <a:p>
          <a:endParaRPr lang="en-US"/>
        </a:p>
      </dgm:t>
    </dgm:pt>
    <dgm:pt modelId="{E69FB8DA-98DA-4E90-8E85-B8004AE48999}" type="pres">
      <dgm:prSet presAssocID="{1E2E268D-0390-4E99-B86E-41D7C2D421EB}" presName="diagram" presStyleCnt="0">
        <dgm:presLayoutVars>
          <dgm:dir/>
          <dgm:resizeHandles val="exact"/>
        </dgm:presLayoutVars>
      </dgm:prSet>
      <dgm:spPr/>
    </dgm:pt>
    <dgm:pt modelId="{A537E7CD-E416-4094-AEC2-67D9798111BE}" type="pres">
      <dgm:prSet presAssocID="{0AD1F3CF-7B24-476D-845A-ED2142DF8EAB}" presName="node" presStyleLbl="node1" presStyleIdx="0" presStyleCnt="4">
        <dgm:presLayoutVars>
          <dgm:bulletEnabled val="1"/>
        </dgm:presLayoutVars>
      </dgm:prSet>
      <dgm:spPr/>
    </dgm:pt>
    <dgm:pt modelId="{6F658D68-0735-41D6-A754-625C78FE5E6E}" type="pres">
      <dgm:prSet presAssocID="{91FBE682-9B4B-4AC4-96EC-BDE9EB7543A4}" presName="sibTrans" presStyleCnt="0"/>
      <dgm:spPr/>
    </dgm:pt>
    <dgm:pt modelId="{0665AF8E-C1F7-4E42-BEA0-BD18C0BF82FC}" type="pres">
      <dgm:prSet presAssocID="{04BB2A9B-FCD8-462A-8DCE-921A2809F086}" presName="node" presStyleLbl="node1" presStyleIdx="1" presStyleCnt="4">
        <dgm:presLayoutVars>
          <dgm:bulletEnabled val="1"/>
        </dgm:presLayoutVars>
      </dgm:prSet>
      <dgm:spPr/>
    </dgm:pt>
    <dgm:pt modelId="{305CCC7F-6DAE-47E2-BC25-B95FAC250468}" type="pres">
      <dgm:prSet presAssocID="{C5101B67-BB0F-4DB1-8BCB-A962564D11BD}" presName="sibTrans" presStyleCnt="0"/>
      <dgm:spPr/>
    </dgm:pt>
    <dgm:pt modelId="{9EE22CAC-D5FB-4A82-BB5B-2A9483709A2A}" type="pres">
      <dgm:prSet presAssocID="{D78D964C-4FF2-419E-A4AC-3B8DFFBAAC7B}" presName="node" presStyleLbl="node1" presStyleIdx="2" presStyleCnt="4">
        <dgm:presLayoutVars>
          <dgm:bulletEnabled val="1"/>
        </dgm:presLayoutVars>
      </dgm:prSet>
      <dgm:spPr/>
    </dgm:pt>
    <dgm:pt modelId="{9C0CBF24-BB29-477C-A9AB-8D0DC1F46043}" type="pres">
      <dgm:prSet presAssocID="{8AD17EBA-4096-4584-811A-836A8D1F82F9}" presName="sibTrans" presStyleCnt="0"/>
      <dgm:spPr/>
    </dgm:pt>
    <dgm:pt modelId="{44C695BB-8036-4CF4-83CC-97961791536E}" type="pres">
      <dgm:prSet presAssocID="{5B8C376A-2919-4D16-B121-EA98434EE82D}" presName="node" presStyleLbl="node1" presStyleIdx="3" presStyleCnt="4">
        <dgm:presLayoutVars>
          <dgm:bulletEnabled val="1"/>
        </dgm:presLayoutVars>
      </dgm:prSet>
      <dgm:spPr/>
    </dgm:pt>
  </dgm:ptLst>
  <dgm:cxnLst>
    <dgm:cxn modelId="{703FB75C-4063-4ACD-846C-9FD1B8C9A20B}" type="presOf" srcId="{5B8C376A-2919-4D16-B121-EA98434EE82D}" destId="{44C695BB-8036-4CF4-83CC-97961791536E}" srcOrd="0" destOrd="0" presId="urn:microsoft.com/office/officeart/2005/8/layout/default"/>
    <dgm:cxn modelId="{F29DF046-719E-49EB-A5D3-405B1BB4394E}" srcId="{1E2E268D-0390-4E99-B86E-41D7C2D421EB}" destId="{5B8C376A-2919-4D16-B121-EA98434EE82D}" srcOrd="3" destOrd="0" parTransId="{19C76608-0F94-4BCA-AA3B-E6BAD03FEBDF}" sibTransId="{00B9DC53-819C-4DCE-9CB6-9DFF71CEACDB}"/>
    <dgm:cxn modelId="{D85CFD4C-E8ED-4F14-815D-867E55CC990A}" type="presOf" srcId="{1E2E268D-0390-4E99-B86E-41D7C2D421EB}" destId="{E69FB8DA-98DA-4E90-8E85-B8004AE48999}" srcOrd="0" destOrd="0" presId="urn:microsoft.com/office/officeart/2005/8/layout/default"/>
    <dgm:cxn modelId="{D21C7A8E-FB22-48E0-9C33-85751E63AEDA}" type="presOf" srcId="{D78D964C-4FF2-419E-A4AC-3B8DFFBAAC7B}" destId="{9EE22CAC-D5FB-4A82-BB5B-2A9483709A2A}" srcOrd="0" destOrd="0" presId="urn:microsoft.com/office/officeart/2005/8/layout/default"/>
    <dgm:cxn modelId="{DBBE2191-AC18-4D07-B6E3-FC7B727886FD}" type="presOf" srcId="{04BB2A9B-FCD8-462A-8DCE-921A2809F086}" destId="{0665AF8E-C1F7-4E42-BEA0-BD18C0BF82FC}" srcOrd="0" destOrd="0" presId="urn:microsoft.com/office/officeart/2005/8/layout/default"/>
    <dgm:cxn modelId="{047ABDBB-3CF7-4382-87BE-FBB7D898C6EF}" srcId="{1E2E268D-0390-4E99-B86E-41D7C2D421EB}" destId="{04BB2A9B-FCD8-462A-8DCE-921A2809F086}" srcOrd="1" destOrd="0" parTransId="{2A822D9A-9056-451E-A1BC-8F9994808F20}" sibTransId="{C5101B67-BB0F-4DB1-8BCB-A962564D11BD}"/>
    <dgm:cxn modelId="{1D2838C8-5617-4927-B13E-11FD6B1F7F1D}" type="presOf" srcId="{0AD1F3CF-7B24-476D-845A-ED2142DF8EAB}" destId="{A537E7CD-E416-4094-AEC2-67D9798111BE}" srcOrd="0" destOrd="0" presId="urn:microsoft.com/office/officeart/2005/8/layout/default"/>
    <dgm:cxn modelId="{03CDB8CC-A6FB-4AF5-B44F-D87E7242B6FA}" srcId="{1E2E268D-0390-4E99-B86E-41D7C2D421EB}" destId="{0AD1F3CF-7B24-476D-845A-ED2142DF8EAB}" srcOrd="0" destOrd="0" parTransId="{EA57900A-A99B-4E38-8106-AF5CFE9C6346}" sibTransId="{91FBE682-9B4B-4AC4-96EC-BDE9EB7543A4}"/>
    <dgm:cxn modelId="{2FDA50F2-86B2-424F-868B-C2C9E7FB615F}" srcId="{1E2E268D-0390-4E99-B86E-41D7C2D421EB}" destId="{D78D964C-4FF2-419E-A4AC-3B8DFFBAAC7B}" srcOrd="2" destOrd="0" parTransId="{2117C85B-B625-40CA-BA79-38F7A4F91EA2}" sibTransId="{8AD17EBA-4096-4584-811A-836A8D1F82F9}"/>
    <dgm:cxn modelId="{F04485C9-287A-4608-99A8-6E46604CA0DD}" type="presParOf" srcId="{E69FB8DA-98DA-4E90-8E85-B8004AE48999}" destId="{A537E7CD-E416-4094-AEC2-67D9798111BE}" srcOrd="0" destOrd="0" presId="urn:microsoft.com/office/officeart/2005/8/layout/default"/>
    <dgm:cxn modelId="{2FD7C3C2-24B2-4AFF-B464-3D8180096DCB}" type="presParOf" srcId="{E69FB8DA-98DA-4E90-8E85-B8004AE48999}" destId="{6F658D68-0735-41D6-A754-625C78FE5E6E}" srcOrd="1" destOrd="0" presId="urn:microsoft.com/office/officeart/2005/8/layout/default"/>
    <dgm:cxn modelId="{907EB935-9516-4FCC-AE3D-9621EFE0F931}" type="presParOf" srcId="{E69FB8DA-98DA-4E90-8E85-B8004AE48999}" destId="{0665AF8E-C1F7-4E42-BEA0-BD18C0BF82FC}" srcOrd="2" destOrd="0" presId="urn:microsoft.com/office/officeart/2005/8/layout/default"/>
    <dgm:cxn modelId="{ED851DF5-0B26-4D0A-92F5-21CC10125CCF}" type="presParOf" srcId="{E69FB8DA-98DA-4E90-8E85-B8004AE48999}" destId="{305CCC7F-6DAE-47E2-BC25-B95FAC250468}" srcOrd="3" destOrd="0" presId="urn:microsoft.com/office/officeart/2005/8/layout/default"/>
    <dgm:cxn modelId="{905E72A6-E115-454D-8581-1B00E7C6D5E2}" type="presParOf" srcId="{E69FB8DA-98DA-4E90-8E85-B8004AE48999}" destId="{9EE22CAC-D5FB-4A82-BB5B-2A9483709A2A}" srcOrd="4" destOrd="0" presId="urn:microsoft.com/office/officeart/2005/8/layout/default"/>
    <dgm:cxn modelId="{5C1A65BA-9F34-4574-9F3D-EE0DDD32496A}" type="presParOf" srcId="{E69FB8DA-98DA-4E90-8E85-B8004AE48999}" destId="{9C0CBF24-BB29-477C-A9AB-8D0DC1F46043}" srcOrd="5" destOrd="0" presId="urn:microsoft.com/office/officeart/2005/8/layout/default"/>
    <dgm:cxn modelId="{B4BD5C65-8DE1-4AA3-B22E-E226FF386D9C}" type="presParOf" srcId="{E69FB8DA-98DA-4E90-8E85-B8004AE48999}" destId="{44C695BB-8036-4CF4-83CC-97961791536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79A98F-4FB5-43B6-8489-28EC93C004E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9D66114-96F2-44D7-96E6-0B80DFEFA416}">
      <dgm:prSet/>
      <dgm:spPr/>
      <dgm:t>
        <a:bodyPr/>
        <a:lstStyle/>
        <a:p>
          <a:r>
            <a:rPr lang="en-GB"/>
            <a:t>Identifies total costs – this is useful where pricing is on a cost plus basis</a:t>
          </a:r>
          <a:endParaRPr lang="en-US"/>
        </a:p>
      </dgm:t>
    </dgm:pt>
    <dgm:pt modelId="{82495EB3-AB4C-4A02-AA72-3150ED345A12}" type="parTrans" cxnId="{A4ED9296-49DE-485E-8B39-68D33435AB94}">
      <dgm:prSet/>
      <dgm:spPr/>
      <dgm:t>
        <a:bodyPr/>
        <a:lstStyle/>
        <a:p>
          <a:endParaRPr lang="en-US"/>
        </a:p>
      </dgm:t>
    </dgm:pt>
    <dgm:pt modelId="{FA805E88-58AC-43BB-9159-AE0B800E921E}" type="sibTrans" cxnId="{A4ED9296-49DE-485E-8B39-68D33435AB94}">
      <dgm:prSet/>
      <dgm:spPr/>
      <dgm:t>
        <a:bodyPr/>
        <a:lstStyle/>
        <a:p>
          <a:endParaRPr lang="en-US"/>
        </a:p>
      </dgm:t>
    </dgm:pt>
    <dgm:pt modelId="{6C08C98C-C479-4E3A-AF94-DB7A09681B7F}">
      <dgm:prSet/>
      <dgm:spPr/>
      <dgm:t>
        <a:bodyPr/>
        <a:lstStyle/>
        <a:p>
          <a:r>
            <a:rPr lang="en-GB"/>
            <a:t>It helps recognise the profitability of different products and services</a:t>
          </a:r>
          <a:endParaRPr lang="en-US"/>
        </a:p>
      </dgm:t>
    </dgm:pt>
    <dgm:pt modelId="{C4A32A68-75D8-4D8C-994A-34664C2E9C30}" type="parTrans" cxnId="{8ED3693F-A1F9-4DC6-8597-7CE988ACFAEE}">
      <dgm:prSet/>
      <dgm:spPr/>
      <dgm:t>
        <a:bodyPr/>
        <a:lstStyle/>
        <a:p>
          <a:endParaRPr lang="en-US"/>
        </a:p>
      </dgm:t>
    </dgm:pt>
    <dgm:pt modelId="{B574BA6F-6C05-4829-B231-53EE47D08DB2}" type="sibTrans" cxnId="{8ED3693F-A1F9-4DC6-8597-7CE988ACFAEE}">
      <dgm:prSet/>
      <dgm:spPr/>
      <dgm:t>
        <a:bodyPr/>
        <a:lstStyle/>
        <a:p>
          <a:endParaRPr lang="en-US"/>
        </a:p>
      </dgm:t>
    </dgm:pt>
    <dgm:pt modelId="{B1E050B2-22DF-4617-A635-90C7C2565BA7}">
      <dgm:prSet/>
      <dgm:spPr/>
      <dgm:t>
        <a:bodyPr/>
        <a:lstStyle/>
        <a:p>
          <a:r>
            <a:rPr lang="en-GB"/>
            <a:t>Conforms with generally accepted accounting principles on the valuation of stocks</a:t>
          </a:r>
          <a:endParaRPr lang="en-US"/>
        </a:p>
      </dgm:t>
    </dgm:pt>
    <dgm:pt modelId="{52269E3C-A5F1-4746-8494-B805E291170E}" type="parTrans" cxnId="{8E7EEE96-03B8-4EA7-B25A-DFDD50E24B93}">
      <dgm:prSet/>
      <dgm:spPr/>
      <dgm:t>
        <a:bodyPr/>
        <a:lstStyle/>
        <a:p>
          <a:endParaRPr lang="en-US"/>
        </a:p>
      </dgm:t>
    </dgm:pt>
    <dgm:pt modelId="{96B1743D-74FD-47D8-9142-04943225549A}" type="sibTrans" cxnId="{8E7EEE96-03B8-4EA7-B25A-DFDD50E24B93}">
      <dgm:prSet/>
      <dgm:spPr/>
      <dgm:t>
        <a:bodyPr/>
        <a:lstStyle/>
        <a:p>
          <a:endParaRPr lang="en-US"/>
        </a:p>
      </dgm:t>
    </dgm:pt>
    <dgm:pt modelId="{C078EE47-01D7-41F0-8A25-411A24F71941}" type="pres">
      <dgm:prSet presAssocID="{8479A98F-4FB5-43B6-8489-28EC93C004E9}" presName="root" presStyleCnt="0">
        <dgm:presLayoutVars>
          <dgm:dir/>
          <dgm:resizeHandles val="exact"/>
        </dgm:presLayoutVars>
      </dgm:prSet>
      <dgm:spPr/>
    </dgm:pt>
    <dgm:pt modelId="{A9E8F17B-D8F6-48E2-AECE-9970EEEA2FE9}" type="pres">
      <dgm:prSet presAssocID="{19D66114-96F2-44D7-96E6-0B80DFEFA416}" presName="compNode" presStyleCnt="0"/>
      <dgm:spPr/>
    </dgm:pt>
    <dgm:pt modelId="{7235C12A-56C6-43C6-A4B0-2F00FF403933}" type="pres">
      <dgm:prSet presAssocID="{19D66114-96F2-44D7-96E6-0B80DFEFA416}" presName="bgRect" presStyleLbl="bgShp" presStyleIdx="0" presStyleCnt="3"/>
      <dgm:spPr/>
    </dgm:pt>
    <dgm:pt modelId="{49778AEB-46CD-4752-9251-90DA65031467}" type="pres">
      <dgm:prSet presAssocID="{19D66114-96F2-44D7-96E6-0B80DFEFA41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ins"/>
        </a:ext>
      </dgm:extLst>
    </dgm:pt>
    <dgm:pt modelId="{CDE496C3-D927-4E94-AA51-7550D6D65C9A}" type="pres">
      <dgm:prSet presAssocID="{19D66114-96F2-44D7-96E6-0B80DFEFA416}" presName="spaceRect" presStyleCnt="0"/>
      <dgm:spPr/>
    </dgm:pt>
    <dgm:pt modelId="{2815BEB7-8DE7-4A91-A377-EF361F8977DB}" type="pres">
      <dgm:prSet presAssocID="{19D66114-96F2-44D7-96E6-0B80DFEFA416}" presName="parTx" presStyleLbl="revTx" presStyleIdx="0" presStyleCnt="3">
        <dgm:presLayoutVars>
          <dgm:chMax val="0"/>
          <dgm:chPref val="0"/>
        </dgm:presLayoutVars>
      </dgm:prSet>
      <dgm:spPr/>
    </dgm:pt>
    <dgm:pt modelId="{17BCB780-E3DD-491F-81D1-81C8D6445B63}" type="pres">
      <dgm:prSet presAssocID="{FA805E88-58AC-43BB-9159-AE0B800E921E}" presName="sibTrans" presStyleCnt="0"/>
      <dgm:spPr/>
    </dgm:pt>
    <dgm:pt modelId="{E24CF3E0-ADA8-4464-8590-E5C1F854BFB0}" type="pres">
      <dgm:prSet presAssocID="{6C08C98C-C479-4E3A-AF94-DB7A09681B7F}" presName="compNode" presStyleCnt="0"/>
      <dgm:spPr/>
    </dgm:pt>
    <dgm:pt modelId="{51372923-C206-48BB-B403-73E92331BE79}" type="pres">
      <dgm:prSet presAssocID="{6C08C98C-C479-4E3A-AF94-DB7A09681B7F}" presName="bgRect" presStyleLbl="bgShp" presStyleIdx="1" presStyleCnt="3"/>
      <dgm:spPr/>
    </dgm:pt>
    <dgm:pt modelId="{E9F3260B-85E3-4C65-85A4-DA03F9F6DCD5}" type="pres">
      <dgm:prSet presAssocID="{6C08C98C-C479-4E3A-AF94-DB7A09681B7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53D82254-9329-47E3-823B-3905C35EA77F}" type="pres">
      <dgm:prSet presAssocID="{6C08C98C-C479-4E3A-AF94-DB7A09681B7F}" presName="spaceRect" presStyleCnt="0"/>
      <dgm:spPr/>
    </dgm:pt>
    <dgm:pt modelId="{F1A60B33-B984-4F15-87D5-7AEF618BC328}" type="pres">
      <dgm:prSet presAssocID="{6C08C98C-C479-4E3A-AF94-DB7A09681B7F}" presName="parTx" presStyleLbl="revTx" presStyleIdx="1" presStyleCnt="3">
        <dgm:presLayoutVars>
          <dgm:chMax val="0"/>
          <dgm:chPref val="0"/>
        </dgm:presLayoutVars>
      </dgm:prSet>
      <dgm:spPr/>
    </dgm:pt>
    <dgm:pt modelId="{B24830BE-EC4D-4BA9-A3E7-B5FC1A184697}" type="pres">
      <dgm:prSet presAssocID="{B574BA6F-6C05-4829-B231-53EE47D08DB2}" presName="sibTrans" presStyleCnt="0"/>
      <dgm:spPr/>
    </dgm:pt>
    <dgm:pt modelId="{C3BAD476-063E-4131-9402-CCDE7603E3F1}" type="pres">
      <dgm:prSet presAssocID="{B1E050B2-22DF-4617-A635-90C7C2565BA7}" presName="compNode" presStyleCnt="0"/>
      <dgm:spPr/>
    </dgm:pt>
    <dgm:pt modelId="{3B9A5266-26D0-406B-B135-A67592399E08}" type="pres">
      <dgm:prSet presAssocID="{B1E050B2-22DF-4617-A635-90C7C2565BA7}" presName="bgRect" presStyleLbl="bgShp" presStyleIdx="2" presStyleCnt="3"/>
      <dgm:spPr/>
    </dgm:pt>
    <dgm:pt modelId="{01837125-160F-4695-BD54-15000DB238E3}" type="pres">
      <dgm:prSet presAssocID="{B1E050B2-22DF-4617-A635-90C7C2565BA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F1ECF61E-B05A-4E37-8075-AFB7D2221E7E}" type="pres">
      <dgm:prSet presAssocID="{B1E050B2-22DF-4617-A635-90C7C2565BA7}" presName="spaceRect" presStyleCnt="0"/>
      <dgm:spPr/>
    </dgm:pt>
    <dgm:pt modelId="{CD509CC6-8329-4304-8157-5BC9731382F2}" type="pres">
      <dgm:prSet presAssocID="{B1E050B2-22DF-4617-A635-90C7C2565BA7}" presName="parTx" presStyleLbl="revTx" presStyleIdx="2" presStyleCnt="3">
        <dgm:presLayoutVars>
          <dgm:chMax val="0"/>
          <dgm:chPref val="0"/>
        </dgm:presLayoutVars>
      </dgm:prSet>
      <dgm:spPr/>
    </dgm:pt>
  </dgm:ptLst>
  <dgm:cxnLst>
    <dgm:cxn modelId="{8ED3693F-A1F9-4DC6-8597-7CE988ACFAEE}" srcId="{8479A98F-4FB5-43B6-8489-28EC93C004E9}" destId="{6C08C98C-C479-4E3A-AF94-DB7A09681B7F}" srcOrd="1" destOrd="0" parTransId="{C4A32A68-75D8-4D8C-994A-34664C2E9C30}" sibTransId="{B574BA6F-6C05-4829-B231-53EE47D08DB2}"/>
    <dgm:cxn modelId="{8670435B-CEF1-4F0F-B6FC-91A268184ADF}" type="presOf" srcId="{8479A98F-4FB5-43B6-8489-28EC93C004E9}" destId="{C078EE47-01D7-41F0-8A25-411A24F71941}" srcOrd="0" destOrd="0" presId="urn:microsoft.com/office/officeart/2018/2/layout/IconVerticalSolidList"/>
    <dgm:cxn modelId="{ABCB308E-0BA6-4B0E-8867-72914F66156D}" type="presOf" srcId="{6C08C98C-C479-4E3A-AF94-DB7A09681B7F}" destId="{F1A60B33-B984-4F15-87D5-7AEF618BC328}" srcOrd="0" destOrd="0" presId="urn:microsoft.com/office/officeart/2018/2/layout/IconVerticalSolidList"/>
    <dgm:cxn modelId="{A4ED9296-49DE-485E-8B39-68D33435AB94}" srcId="{8479A98F-4FB5-43B6-8489-28EC93C004E9}" destId="{19D66114-96F2-44D7-96E6-0B80DFEFA416}" srcOrd="0" destOrd="0" parTransId="{82495EB3-AB4C-4A02-AA72-3150ED345A12}" sibTransId="{FA805E88-58AC-43BB-9159-AE0B800E921E}"/>
    <dgm:cxn modelId="{8E7EEE96-03B8-4EA7-B25A-DFDD50E24B93}" srcId="{8479A98F-4FB5-43B6-8489-28EC93C004E9}" destId="{B1E050B2-22DF-4617-A635-90C7C2565BA7}" srcOrd="2" destOrd="0" parTransId="{52269E3C-A5F1-4746-8494-B805E291170E}" sibTransId="{96B1743D-74FD-47D8-9142-04943225549A}"/>
    <dgm:cxn modelId="{EBD003C5-284A-42DD-A9EC-5E29B58338A3}" type="presOf" srcId="{B1E050B2-22DF-4617-A635-90C7C2565BA7}" destId="{CD509CC6-8329-4304-8157-5BC9731382F2}" srcOrd="0" destOrd="0" presId="urn:microsoft.com/office/officeart/2018/2/layout/IconVerticalSolidList"/>
    <dgm:cxn modelId="{9D4D2FD3-69DD-433E-BE3D-8AF7B8212EA1}" type="presOf" srcId="{19D66114-96F2-44D7-96E6-0B80DFEFA416}" destId="{2815BEB7-8DE7-4A91-A377-EF361F8977DB}" srcOrd="0" destOrd="0" presId="urn:microsoft.com/office/officeart/2018/2/layout/IconVerticalSolidList"/>
    <dgm:cxn modelId="{E51FCFAA-3E05-40E4-BDE9-E62A2AF56BA4}" type="presParOf" srcId="{C078EE47-01D7-41F0-8A25-411A24F71941}" destId="{A9E8F17B-D8F6-48E2-AECE-9970EEEA2FE9}" srcOrd="0" destOrd="0" presId="urn:microsoft.com/office/officeart/2018/2/layout/IconVerticalSolidList"/>
    <dgm:cxn modelId="{6D6C77D2-3CE3-4C5E-8A89-928377BA92FF}" type="presParOf" srcId="{A9E8F17B-D8F6-48E2-AECE-9970EEEA2FE9}" destId="{7235C12A-56C6-43C6-A4B0-2F00FF403933}" srcOrd="0" destOrd="0" presId="urn:microsoft.com/office/officeart/2018/2/layout/IconVerticalSolidList"/>
    <dgm:cxn modelId="{2E4333A7-98C3-4C05-83E6-70F79245D542}" type="presParOf" srcId="{A9E8F17B-D8F6-48E2-AECE-9970EEEA2FE9}" destId="{49778AEB-46CD-4752-9251-90DA65031467}" srcOrd="1" destOrd="0" presId="urn:microsoft.com/office/officeart/2018/2/layout/IconVerticalSolidList"/>
    <dgm:cxn modelId="{7005877B-026C-4FA9-8741-6175F531D519}" type="presParOf" srcId="{A9E8F17B-D8F6-48E2-AECE-9970EEEA2FE9}" destId="{CDE496C3-D927-4E94-AA51-7550D6D65C9A}" srcOrd="2" destOrd="0" presId="urn:microsoft.com/office/officeart/2018/2/layout/IconVerticalSolidList"/>
    <dgm:cxn modelId="{968A25CD-8AB5-4D1E-A6BE-6DD8FA039BD5}" type="presParOf" srcId="{A9E8F17B-D8F6-48E2-AECE-9970EEEA2FE9}" destId="{2815BEB7-8DE7-4A91-A377-EF361F8977DB}" srcOrd="3" destOrd="0" presId="urn:microsoft.com/office/officeart/2018/2/layout/IconVerticalSolidList"/>
    <dgm:cxn modelId="{6564B520-BCE8-4B8F-8BAA-CF3D8D5AD25E}" type="presParOf" srcId="{C078EE47-01D7-41F0-8A25-411A24F71941}" destId="{17BCB780-E3DD-491F-81D1-81C8D6445B63}" srcOrd="1" destOrd="0" presId="urn:microsoft.com/office/officeart/2018/2/layout/IconVerticalSolidList"/>
    <dgm:cxn modelId="{DE84E0EB-8E84-46C4-A020-9D8CB147A519}" type="presParOf" srcId="{C078EE47-01D7-41F0-8A25-411A24F71941}" destId="{E24CF3E0-ADA8-4464-8590-E5C1F854BFB0}" srcOrd="2" destOrd="0" presId="urn:microsoft.com/office/officeart/2018/2/layout/IconVerticalSolidList"/>
    <dgm:cxn modelId="{6CD02C07-C493-4FC3-840F-14834B82C2A5}" type="presParOf" srcId="{E24CF3E0-ADA8-4464-8590-E5C1F854BFB0}" destId="{51372923-C206-48BB-B403-73E92331BE79}" srcOrd="0" destOrd="0" presId="urn:microsoft.com/office/officeart/2018/2/layout/IconVerticalSolidList"/>
    <dgm:cxn modelId="{9CDD1CD3-8702-49FA-9D73-FBA8919F7157}" type="presParOf" srcId="{E24CF3E0-ADA8-4464-8590-E5C1F854BFB0}" destId="{E9F3260B-85E3-4C65-85A4-DA03F9F6DCD5}" srcOrd="1" destOrd="0" presId="urn:microsoft.com/office/officeart/2018/2/layout/IconVerticalSolidList"/>
    <dgm:cxn modelId="{B16495FE-DB53-4C9F-B3D7-750C45CD1297}" type="presParOf" srcId="{E24CF3E0-ADA8-4464-8590-E5C1F854BFB0}" destId="{53D82254-9329-47E3-823B-3905C35EA77F}" srcOrd="2" destOrd="0" presId="urn:microsoft.com/office/officeart/2018/2/layout/IconVerticalSolidList"/>
    <dgm:cxn modelId="{6D9F9142-36CE-41B6-A0BC-817CACA5649E}" type="presParOf" srcId="{E24CF3E0-ADA8-4464-8590-E5C1F854BFB0}" destId="{F1A60B33-B984-4F15-87D5-7AEF618BC328}" srcOrd="3" destOrd="0" presId="urn:microsoft.com/office/officeart/2018/2/layout/IconVerticalSolidList"/>
    <dgm:cxn modelId="{8A52A202-75A1-4C3B-8A2D-366A8873BCC4}" type="presParOf" srcId="{C078EE47-01D7-41F0-8A25-411A24F71941}" destId="{B24830BE-EC4D-4BA9-A3E7-B5FC1A184697}" srcOrd="3" destOrd="0" presId="urn:microsoft.com/office/officeart/2018/2/layout/IconVerticalSolidList"/>
    <dgm:cxn modelId="{1BF9F975-13F9-4DD1-BA38-F03F43A91D49}" type="presParOf" srcId="{C078EE47-01D7-41F0-8A25-411A24F71941}" destId="{C3BAD476-063E-4131-9402-CCDE7603E3F1}" srcOrd="4" destOrd="0" presId="urn:microsoft.com/office/officeart/2018/2/layout/IconVerticalSolidList"/>
    <dgm:cxn modelId="{9DC1362C-A61F-40B0-A6F1-D469B46AF3D4}" type="presParOf" srcId="{C3BAD476-063E-4131-9402-CCDE7603E3F1}" destId="{3B9A5266-26D0-406B-B135-A67592399E08}" srcOrd="0" destOrd="0" presId="urn:microsoft.com/office/officeart/2018/2/layout/IconVerticalSolidList"/>
    <dgm:cxn modelId="{C2C4F8A2-F895-4195-9DD3-87D602CDCD01}" type="presParOf" srcId="{C3BAD476-063E-4131-9402-CCDE7603E3F1}" destId="{01837125-160F-4695-BD54-15000DB238E3}" srcOrd="1" destOrd="0" presId="urn:microsoft.com/office/officeart/2018/2/layout/IconVerticalSolidList"/>
    <dgm:cxn modelId="{CDFBA802-BA0F-42D4-A2B7-F06AECC2750E}" type="presParOf" srcId="{C3BAD476-063E-4131-9402-CCDE7603E3F1}" destId="{F1ECF61E-B05A-4E37-8075-AFB7D2221E7E}" srcOrd="2" destOrd="0" presId="urn:microsoft.com/office/officeart/2018/2/layout/IconVerticalSolidList"/>
    <dgm:cxn modelId="{9AA0C070-ED49-4BAC-875E-4918209DCFD4}" type="presParOf" srcId="{C3BAD476-063E-4131-9402-CCDE7603E3F1}" destId="{CD509CC6-8329-4304-8157-5BC9731382F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55B67-DA0C-4615-B123-5C2FFE107E80}">
      <dsp:nvSpPr>
        <dsp:cNvPr id="0" name=""/>
        <dsp:cNvSpPr/>
      </dsp:nvSpPr>
      <dsp:spPr>
        <a:xfrm>
          <a:off x="0" y="849991"/>
          <a:ext cx="4429635" cy="15692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3F061-21E0-4658-977F-64F0CC1405AC}">
      <dsp:nvSpPr>
        <dsp:cNvPr id="0" name=""/>
        <dsp:cNvSpPr/>
      </dsp:nvSpPr>
      <dsp:spPr>
        <a:xfrm>
          <a:off x="474687" y="1203065"/>
          <a:ext cx="863068" cy="8630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85CBB5-9225-4A9B-91AF-BFB91F800414}">
      <dsp:nvSpPr>
        <dsp:cNvPr id="0" name=""/>
        <dsp:cNvSpPr/>
      </dsp:nvSpPr>
      <dsp:spPr>
        <a:xfrm>
          <a:off x="1812443" y="849991"/>
          <a:ext cx="2617191" cy="1569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75" tIns="166075" rIns="166075" bIns="166075" numCol="1" spcCol="1270" anchor="ctr" anchorCtr="0">
          <a:noAutofit/>
        </a:bodyPr>
        <a:lstStyle/>
        <a:p>
          <a:pPr marL="0" lvl="0" indent="0" algn="l" defTabSz="666750">
            <a:lnSpc>
              <a:spcPct val="100000"/>
            </a:lnSpc>
            <a:spcBef>
              <a:spcPct val="0"/>
            </a:spcBef>
            <a:spcAft>
              <a:spcPct val="35000"/>
            </a:spcAft>
            <a:buNone/>
          </a:pPr>
          <a:r>
            <a:rPr lang="en-US" sz="1500" kern="1200"/>
            <a:t>In the lecture we talked about the absorption of costs by different cost centres through apportionment</a:t>
          </a:r>
        </a:p>
      </dsp:txBody>
      <dsp:txXfrm>
        <a:off x="1812443" y="849991"/>
        <a:ext cx="2617191" cy="1569215"/>
      </dsp:txXfrm>
    </dsp:sp>
    <dsp:sp modelId="{61643C7D-6302-4D4C-A77D-98E748A60FC3}">
      <dsp:nvSpPr>
        <dsp:cNvPr id="0" name=""/>
        <dsp:cNvSpPr/>
      </dsp:nvSpPr>
      <dsp:spPr>
        <a:xfrm>
          <a:off x="0" y="2811510"/>
          <a:ext cx="4429635" cy="15692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54311-A6B1-4987-A51B-C0902D79CF79}">
      <dsp:nvSpPr>
        <dsp:cNvPr id="0" name=""/>
        <dsp:cNvSpPr/>
      </dsp:nvSpPr>
      <dsp:spPr>
        <a:xfrm>
          <a:off x="474687" y="3164584"/>
          <a:ext cx="863068" cy="8630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059C8F-92C2-4E7F-A0D1-EC451874DDB8}">
      <dsp:nvSpPr>
        <dsp:cNvPr id="0" name=""/>
        <dsp:cNvSpPr/>
      </dsp:nvSpPr>
      <dsp:spPr>
        <a:xfrm>
          <a:off x="1812443" y="2811510"/>
          <a:ext cx="2617191" cy="1569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75" tIns="166075" rIns="166075" bIns="166075" numCol="1" spcCol="1270" anchor="ctr" anchorCtr="0">
          <a:noAutofit/>
        </a:bodyPr>
        <a:lstStyle/>
        <a:p>
          <a:pPr marL="0" lvl="0" indent="0" algn="l" defTabSz="666750">
            <a:lnSpc>
              <a:spcPct val="100000"/>
            </a:lnSpc>
            <a:spcBef>
              <a:spcPct val="0"/>
            </a:spcBef>
            <a:spcAft>
              <a:spcPct val="35000"/>
            </a:spcAft>
            <a:buNone/>
          </a:pPr>
          <a:r>
            <a:rPr lang="en-US" sz="1500" kern="1200"/>
            <a:t>Apportionment is all about fairness</a:t>
          </a:r>
        </a:p>
      </dsp:txBody>
      <dsp:txXfrm>
        <a:off x="1812443" y="2811510"/>
        <a:ext cx="2617191" cy="15692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5DEA8-F537-42D1-9DBD-FF01E3DD18ED}">
      <dsp:nvSpPr>
        <dsp:cNvPr id="0" name=""/>
        <dsp:cNvSpPr/>
      </dsp:nvSpPr>
      <dsp:spPr>
        <a:xfrm>
          <a:off x="920" y="785383"/>
          <a:ext cx="3591408" cy="215484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a:t>Marginal Costing</a:t>
          </a:r>
          <a:endParaRPr lang="en-US" sz="4800" kern="1200"/>
        </a:p>
      </dsp:txBody>
      <dsp:txXfrm>
        <a:off x="920" y="785383"/>
        <a:ext cx="3591408" cy="2154845"/>
      </dsp:txXfrm>
    </dsp:sp>
    <dsp:sp modelId="{FB63D231-1F98-4F9F-880D-5E188FD61EF8}">
      <dsp:nvSpPr>
        <dsp:cNvPr id="0" name=""/>
        <dsp:cNvSpPr/>
      </dsp:nvSpPr>
      <dsp:spPr>
        <a:xfrm>
          <a:off x="3951470" y="785383"/>
          <a:ext cx="3591408" cy="2154845"/>
        </a:xfrm>
        <a:prstGeom prst="rect">
          <a:avLst/>
        </a:prstGeom>
        <a:solidFill>
          <a:schemeClr val="accent5">
            <a:hueOff val="2356783"/>
            <a:satOff val="-11270"/>
            <a:lumOff val="12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a:t>Breakeven Analysis</a:t>
          </a:r>
          <a:endParaRPr lang="en-US" sz="4800" kern="1200"/>
        </a:p>
      </dsp:txBody>
      <dsp:txXfrm>
        <a:off x="3951470" y="785383"/>
        <a:ext cx="3591408" cy="21548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EEFE6-C902-4BD3-9B56-A96DFC111E43}">
      <dsp:nvSpPr>
        <dsp:cNvPr id="0" name=""/>
        <dsp:cNvSpPr/>
      </dsp:nvSpPr>
      <dsp:spPr>
        <a:xfrm>
          <a:off x="1034308" y="628200"/>
          <a:ext cx="1554187" cy="1554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0ECB0E-0B66-45C2-ACE9-CE9174338EB0}">
      <dsp:nvSpPr>
        <dsp:cNvPr id="0" name=""/>
        <dsp:cNvSpPr/>
      </dsp:nvSpPr>
      <dsp:spPr>
        <a:xfrm>
          <a:off x="84526" y="2583719"/>
          <a:ext cx="345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An important part of running a company is the determination of how the company should be financed and how the prices of the products the company sells should be set</a:t>
          </a:r>
          <a:endParaRPr lang="en-US" sz="1100" kern="1200"/>
        </a:p>
      </dsp:txBody>
      <dsp:txXfrm>
        <a:off x="84526" y="2583719"/>
        <a:ext cx="3453750" cy="720000"/>
      </dsp:txXfrm>
    </dsp:sp>
    <dsp:sp modelId="{19DA75C3-BB33-4EE9-B942-67939493DDF6}">
      <dsp:nvSpPr>
        <dsp:cNvPr id="0" name=""/>
        <dsp:cNvSpPr/>
      </dsp:nvSpPr>
      <dsp:spPr>
        <a:xfrm>
          <a:off x="5092464" y="628200"/>
          <a:ext cx="1554187" cy="1554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45C69C-7344-4FC4-ACB2-F856FF8FF09C}">
      <dsp:nvSpPr>
        <dsp:cNvPr id="0" name=""/>
        <dsp:cNvSpPr/>
      </dsp:nvSpPr>
      <dsp:spPr>
        <a:xfrm>
          <a:off x="4142683" y="2583719"/>
          <a:ext cx="345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 order to do this properly a sound financial analysis is necessary</a:t>
          </a:r>
          <a:endParaRPr lang="en-US" sz="1100" kern="1200"/>
        </a:p>
      </dsp:txBody>
      <dsp:txXfrm>
        <a:off x="4142683" y="2583719"/>
        <a:ext cx="345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7E7CD-E416-4094-AEC2-67D9798111BE}">
      <dsp:nvSpPr>
        <dsp:cNvPr id="0" name=""/>
        <dsp:cNvSpPr/>
      </dsp:nvSpPr>
      <dsp:spPr>
        <a:xfrm>
          <a:off x="762852" y="62"/>
          <a:ext cx="2865759" cy="171945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 approach to costing that splits costs between fixed costs and variable costs</a:t>
          </a:r>
          <a:endParaRPr lang="en-US" sz="1800" kern="1200"/>
        </a:p>
      </dsp:txBody>
      <dsp:txXfrm>
        <a:off x="762852" y="62"/>
        <a:ext cx="2865759" cy="1719455"/>
      </dsp:txXfrm>
    </dsp:sp>
    <dsp:sp modelId="{0665AF8E-C1F7-4E42-BEA0-BD18C0BF82FC}">
      <dsp:nvSpPr>
        <dsp:cNvPr id="0" name=""/>
        <dsp:cNvSpPr/>
      </dsp:nvSpPr>
      <dsp:spPr>
        <a:xfrm>
          <a:off x="3915187" y="62"/>
          <a:ext cx="2865759" cy="1719455"/>
        </a:xfrm>
        <a:prstGeom prst="rect">
          <a:avLst/>
        </a:prstGeom>
        <a:solidFill>
          <a:schemeClr val="accent5">
            <a:hueOff val="785595"/>
            <a:satOff val="-3757"/>
            <a:lumOff val="411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Costs are accurate as only variable costs are included, because they can be identified and traced to the product (cost object)</a:t>
          </a:r>
          <a:endParaRPr lang="en-US" sz="1800" kern="1200"/>
        </a:p>
      </dsp:txBody>
      <dsp:txXfrm>
        <a:off x="3915187" y="62"/>
        <a:ext cx="2865759" cy="1719455"/>
      </dsp:txXfrm>
    </dsp:sp>
    <dsp:sp modelId="{9EE22CAC-D5FB-4A82-BB5B-2A9483709A2A}">
      <dsp:nvSpPr>
        <dsp:cNvPr id="0" name=""/>
        <dsp:cNvSpPr/>
      </dsp:nvSpPr>
      <dsp:spPr>
        <a:xfrm>
          <a:off x="762852" y="2006093"/>
          <a:ext cx="2865759" cy="1719455"/>
        </a:xfrm>
        <a:prstGeom prst="rect">
          <a:avLst/>
        </a:prstGeom>
        <a:solidFill>
          <a:schemeClr val="accent5">
            <a:hueOff val="1571189"/>
            <a:satOff val="-7513"/>
            <a:lumOff val="823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excludes fixed costs (overheads) and treats them as period costs which means they are written off in the period to which they relate</a:t>
          </a:r>
          <a:endParaRPr lang="en-US" sz="1800" kern="1200"/>
        </a:p>
      </dsp:txBody>
      <dsp:txXfrm>
        <a:off x="762852" y="2006093"/>
        <a:ext cx="2865759" cy="1719455"/>
      </dsp:txXfrm>
    </dsp:sp>
    <dsp:sp modelId="{44C695BB-8036-4CF4-83CC-97961791536E}">
      <dsp:nvSpPr>
        <dsp:cNvPr id="0" name=""/>
        <dsp:cNvSpPr/>
      </dsp:nvSpPr>
      <dsp:spPr>
        <a:xfrm>
          <a:off x="3915187" y="2006093"/>
          <a:ext cx="2865759" cy="1719455"/>
        </a:xfrm>
        <a:prstGeom prst="rect">
          <a:avLst/>
        </a:prstGeom>
        <a:solidFill>
          <a:schemeClr val="accent5">
            <a:hueOff val="2356783"/>
            <a:satOff val="-11270"/>
            <a:lumOff val="12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Thus provides a better, more reliable, base for decision making compared with other costing methods</a:t>
          </a:r>
          <a:endParaRPr lang="en-US" sz="1800" kern="1200"/>
        </a:p>
      </dsp:txBody>
      <dsp:txXfrm>
        <a:off x="3915187" y="2006093"/>
        <a:ext cx="2865759" cy="17194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5C12A-56C6-43C6-A4B0-2F00FF403933}">
      <dsp:nvSpPr>
        <dsp:cNvPr id="0" name=""/>
        <dsp:cNvSpPr/>
      </dsp:nvSpPr>
      <dsp:spPr>
        <a:xfrm>
          <a:off x="0" y="638"/>
          <a:ext cx="4429635"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778AEB-46CD-4752-9251-90DA65031467}">
      <dsp:nvSpPr>
        <dsp:cNvPr id="0" name=""/>
        <dsp:cNvSpPr/>
      </dsp:nvSpPr>
      <dsp:spPr>
        <a:xfrm>
          <a:off x="451973" y="336816"/>
          <a:ext cx="821769" cy="8217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15BEB7-8DE7-4A91-A377-EF361F8977DB}">
      <dsp:nvSpPr>
        <dsp:cNvPr id="0" name=""/>
        <dsp:cNvSpPr/>
      </dsp:nvSpPr>
      <dsp:spPr>
        <a:xfrm>
          <a:off x="1725715" y="638"/>
          <a:ext cx="2703919"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Identifies total costs – this is useful where pricing is on a cost plus basis</a:t>
          </a:r>
          <a:endParaRPr lang="en-US" sz="1600" kern="1200"/>
        </a:p>
      </dsp:txBody>
      <dsp:txXfrm>
        <a:off x="1725715" y="638"/>
        <a:ext cx="2703919" cy="1494125"/>
      </dsp:txXfrm>
    </dsp:sp>
    <dsp:sp modelId="{51372923-C206-48BB-B403-73E92331BE79}">
      <dsp:nvSpPr>
        <dsp:cNvPr id="0" name=""/>
        <dsp:cNvSpPr/>
      </dsp:nvSpPr>
      <dsp:spPr>
        <a:xfrm>
          <a:off x="0" y="1868296"/>
          <a:ext cx="4429635"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3260B-85E3-4C65-85A4-DA03F9F6DCD5}">
      <dsp:nvSpPr>
        <dsp:cNvPr id="0" name=""/>
        <dsp:cNvSpPr/>
      </dsp:nvSpPr>
      <dsp:spPr>
        <a:xfrm>
          <a:off x="451973" y="2204474"/>
          <a:ext cx="821769" cy="8217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A60B33-B984-4F15-87D5-7AEF618BC328}">
      <dsp:nvSpPr>
        <dsp:cNvPr id="0" name=""/>
        <dsp:cNvSpPr/>
      </dsp:nvSpPr>
      <dsp:spPr>
        <a:xfrm>
          <a:off x="1725715" y="1868296"/>
          <a:ext cx="2703919"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It helps recognise the profitability of different products and services</a:t>
          </a:r>
          <a:endParaRPr lang="en-US" sz="1600" kern="1200"/>
        </a:p>
      </dsp:txBody>
      <dsp:txXfrm>
        <a:off x="1725715" y="1868296"/>
        <a:ext cx="2703919" cy="1494125"/>
      </dsp:txXfrm>
    </dsp:sp>
    <dsp:sp modelId="{3B9A5266-26D0-406B-B135-A67592399E08}">
      <dsp:nvSpPr>
        <dsp:cNvPr id="0" name=""/>
        <dsp:cNvSpPr/>
      </dsp:nvSpPr>
      <dsp:spPr>
        <a:xfrm>
          <a:off x="0" y="3735953"/>
          <a:ext cx="4429635"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837125-160F-4695-BD54-15000DB238E3}">
      <dsp:nvSpPr>
        <dsp:cNvPr id="0" name=""/>
        <dsp:cNvSpPr/>
      </dsp:nvSpPr>
      <dsp:spPr>
        <a:xfrm>
          <a:off x="451973" y="4072131"/>
          <a:ext cx="821769" cy="8217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509CC6-8329-4304-8157-5BC9731382F2}">
      <dsp:nvSpPr>
        <dsp:cNvPr id="0" name=""/>
        <dsp:cNvSpPr/>
      </dsp:nvSpPr>
      <dsp:spPr>
        <a:xfrm>
          <a:off x="1725715" y="3735953"/>
          <a:ext cx="2703919"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711200">
            <a:lnSpc>
              <a:spcPct val="90000"/>
            </a:lnSpc>
            <a:spcBef>
              <a:spcPct val="0"/>
            </a:spcBef>
            <a:spcAft>
              <a:spcPct val="35000"/>
            </a:spcAft>
            <a:buNone/>
          </a:pPr>
          <a:r>
            <a:rPr lang="en-GB" sz="1600" kern="1200"/>
            <a:t>Conforms with generally accepted accounting principles on the valuation of stocks</a:t>
          </a:r>
          <a:endParaRPr lang="en-US" sz="1600" kern="1200"/>
        </a:p>
      </dsp:txBody>
      <dsp:txXfrm>
        <a:off x="1725715" y="3735953"/>
        <a:ext cx="2703919" cy="14941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BA3746-1248-4680-BABA-0EF40A81E3E9}" type="datetimeFigureOut">
              <a:rPr lang="en-GB" smtClean="0"/>
              <a:pPr/>
              <a:t>30/04/2026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1C6EB7-3F3C-4006-B6C3-A24488547FF5}" type="slidenum">
              <a:rPr lang="en-GB" smtClean="0"/>
              <a:pPr/>
              <a:t>‹#›</a:t>
            </a:fld>
            <a:endParaRPr lang="en-GB"/>
          </a:p>
        </p:txBody>
      </p:sp>
    </p:spTree>
    <p:extLst>
      <p:ext uri="{BB962C8B-B14F-4D97-AF65-F5344CB8AC3E}">
        <p14:creationId xmlns:p14="http://schemas.microsoft.com/office/powerpoint/2010/main" val="984209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2</a:t>
            </a:fld>
            <a:endParaRPr lang="en-GB"/>
          </a:p>
        </p:txBody>
      </p:sp>
    </p:spTree>
    <p:extLst>
      <p:ext uri="{BB962C8B-B14F-4D97-AF65-F5344CB8AC3E}">
        <p14:creationId xmlns:p14="http://schemas.microsoft.com/office/powerpoint/2010/main" val="2004170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4</a:t>
            </a:fld>
            <a:endParaRPr lang="en-GB"/>
          </a:p>
        </p:txBody>
      </p:sp>
    </p:spTree>
    <p:extLst>
      <p:ext uri="{BB962C8B-B14F-4D97-AF65-F5344CB8AC3E}">
        <p14:creationId xmlns:p14="http://schemas.microsoft.com/office/powerpoint/2010/main" val="662864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5</a:t>
            </a:fld>
            <a:endParaRPr lang="en-GB"/>
          </a:p>
        </p:txBody>
      </p:sp>
    </p:spTree>
    <p:extLst>
      <p:ext uri="{BB962C8B-B14F-4D97-AF65-F5344CB8AC3E}">
        <p14:creationId xmlns:p14="http://schemas.microsoft.com/office/powerpoint/2010/main" val="3698812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6</a:t>
            </a:fld>
            <a:endParaRPr lang="en-GB"/>
          </a:p>
        </p:txBody>
      </p:sp>
    </p:spTree>
    <p:extLst>
      <p:ext uri="{BB962C8B-B14F-4D97-AF65-F5344CB8AC3E}">
        <p14:creationId xmlns:p14="http://schemas.microsoft.com/office/powerpoint/2010/main" val="3811184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7</a:t>
            </a:fld>
            <a:endParaRPr lang="en-GB"/>
          </a:p>
        </p:txBody>
      </p:sp>
    </p:spTree>
    <p:extLst>
      <p:ext uri="{BB962C8B-B14F-4D97-AF65-F5344CB8AC3E}">
        <p14:creationId xmlns:p14="http://schemas.microsoft.com/office/powerpoint/2010/main" val="2588728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1C6EB7-3F3C-4006-B6C3-A24488547FF5}" type="slidenum">
              <a:rPr lang="en-GB" smtClean="0"/>
              <a:pPr/>
              <a:t>10</a:t>
            </a:fld>
            <a:endParaRPr lang="en-GB"/>
          </a:p>
        </p:txBody>
      </p:sp>
    </p:spTree>
    <p:extLst>
      <p:ext uri="{BB962C8B-B14F-4D97-AF65-F5344CB8AC3E}">
        <p14:creationId xmlns:p14="http://schemas.microsoft.com/office/powerpoint/2010/main" val="4124218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11</a:t>
            </a:fld>
            <a:endParaRPr lang="en-GB"/>
          </a:p>
        </p:txBody>
      </p:sp>
    </p:spTree>
    <p:extLst>
      <p:ext uri="{BB962C8B-B14F-4D97-AF65-F5344CB8AC3E}">
        <p14:creationId xmlns:p14="http://schemas.microsoft.com/office/powerpoint/2010/main" val="4061442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3BF898-2D8A-422A-A5C0-03A5AAF06916}" type="slidenum">
              <a:rPr lang="en-US"/>
              <a:pPr/>
              <a:t>12</a:t>
            </a:fld>
            <a:endParaRPr lang="en-US"/>
          </a:p>
        </p:txBody>
      </p:sp>
      <p:sp>
        <p:nvSpPr>
          <p:cNvPr id="124930" name="Rectangle 2"/>
          <p:cNvSpPr>
            <a:spLocks noGrp="1" noRot="1" noChangeAspect="1" noChangeArrowheads="1" noTextEdit="1"/>
          </p:cNvSpPr>
          <p:nvPr>
            <p:ph type="sldImg"/>
          </p:nvPr>
        </p:nvSpPr>
        <p:spPr>
          <a:xfrm>
            <a:off x="1152525" y="692150"/>
            <a:ext cx="4554538" cy="3416300"/>
          </a:xfrm>
          <a:ln/>
        </p:spPr>
      </p:sp>
      <p:sp>
        <p:nvSpPr>
          <p:cNvPr id="124931" name="Rectangle 3"/>
          <p:cNvSpPr>
            <a:spLocks noGrp="1" noChangeArrowheads="1"/>
          </p:cNvSpPr>
          <p:nvPr>
            <p:ph type="body" idx="1"/>
          </p:nvPr>
        </p:nvSpPr>
        <p:spPr>
          <a:xfrm>
            <a:off x="912813" y="4343400"/>
            <a:ext cx="5032375" cy="4114800"/>
          </a:xfrm>
        </p:spPr>
        <p:txBody>
          <a:bodyPr/>
          <a:lstStyle/>
          <a:p>
            <a:pPr defTabSz="762000"/>
            <a:endParaRPr lang="en-GB" dirty="0"/>
          </a:p>
        </p:txBody>
      </p:sp>
    </p:spTree>
    <p:extLst>
      <p:ext uri="{BB962C8B-B14F-4D97-AF65-F5344CB8AC3E}">
        <p14:creationId xmlns:p14="http://schemas.microsoft.com/office/powerpoint/2010/main" val="75330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13</a:t>
            </a:fld>
            <a:endParaRPr lang="en-GB"/>
          </a:p>
        </p:txBody>
      </p:sp>
    </p:spTree>
    <p:extLst>
      <p:ext uri="{BB962C8B-B14F-4D97-AF65-F5344CB8AC3E}">
        <p14:creationId xmlns:p14="http://schemas.microsoft.com/office/powerpoint/2010/main" val="601255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6BE775-0748-451E-A3F7-42D95716704E}" type="slidenum">
              <a:rPr lang="en-US"/>
              <a:pPr/>
              <a:t>17</a:t>
            </a:fld>
            <a:endParaRPr lang="en-US"/>
          </a:p>
        </p:txBody>
      </p:sp>
      <p:sp>
        <p:nvSpPr>
          <p:cNvPr id="120834" name="Rectangle 2"/>
          <p:cNvSpPr>
            <a:spLocks noGrp="1" noRot="1" noChangeAspect="1" noChangeArrowheads="1" noTextEdit="1"/>
          </p:cNvSpPr>
          <p:nvPr>
            <p:ph type="sldImg"/>
          </p:nvPr>
        </p:nvSpPr>
        <p:spPr>
          <a:xfrm>
            <a:off x="1152525" y="692150"/>
            <a:ext cx="4554538" cy="3416300"/>
          </a:xfrm>
          <a:ln/>
        </p:spPr>
      </p:sp>
      <p:sp>
        <p:nvSpPr>
          <p:cNvPr id="120835"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2795788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DCB437-3630-4BF3-8720-1B3A22162185}" type="slidenum">
              <a:rPr lang="en-US"/>
              <a:pPr/>
              <a:t>18</a:t>
            </a:fld>
            <a:endParaRPr lang="en-US"/>
          </a:p>
        </p:txBody>
      </p:sp>
      <p:sp>
        <p:nvSpPr>
          <p:cNvPr id="122882" name="Rectangle 2"/>
          <p:cNvSpPr>
            <a:spLocks noGrp="1" noRot="1" noChangeAspect="1" noChangeArrowheads="1" noTextEdit="1"/>
          </p:cNvSpPr>
          <p:nvPr>
            <p:ph type="sldImg"/>
          </p:nvPr>
        </p:nvSpPr>
        <p:spPr>
          <a:xfrm>
            <a:off x="1152525" y="692150"/>
            <a:ext cx="4554538" cy="3416300"/>
          </a:xfrm>
          <a:ln/>
        </p:spPr>
      </p:sp>
      <p:sp>
        <p:nvSpPr>
          <p:cNvPr id="122883"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4157538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244072-CFD5-4FE9-A9B1-11EFABBD0B33}" type="slidenum">
              <a:rPr lang="en-US"/>
              <a:pPr/>
              <a:t>20</a:t>
            </a:fld>
            <a:endParaRPr lang="en-US"/>
          </a:p>
        </p:txBody>
      </p:sp>
      <p:sp>
        <p:nvSpPr>
          <p:cNvPr id="126978" name="Rectangle 2"/>
          <p:cNvSpPr>
            <a:spLocks noGrp="1" noRot="1" noChangeAspect="1" noChangeArrowheads="1" noTextEdit="1"/>
          </p:cNvSpPr>
          <p:nvPr>
            <p:ph type="sldImg"/>
          </p:nvPr>
        </p:nvSpPr>
        <p:spPr>
          <a:xfrm>
            <a:off x="1152525" y="692150"/>
            <a:ext cx="4554538" cy="3416300"/>
          </a:xfrm>
          <a:ln/>
        </p:spPr>
      </p:sp>
      <p:sp>
        <p:nvSpPr>
          <p:cNvPr id="126979"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36310801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5CBC11-8039-4E21-BAE3-BA8C3950F7E7}" type="slidenum">
              <a:rPr lang="en-US"/>
              <a:pPr/>
              <a:t>22</a:t>
            </a:fld>
            <a:endParaRPr lang="en-US"/>
          </a:p>
        </p:txBody>
      </p:sp>
      <p:sp>
        <p:nvSpPr>
          <p:cNvPr id="129026" name="Rectangle 2"/>
          <p:cNvSpPr>
            <a:spLocks noGrp="1" noRot="1" noChangeAspect="1" noChangeArrowheads="1" noTextEdit="1"/>
          </p:cNvSpPr>
          <p:nvPr>
            <p:ph type="sldImg"/>
          </p:nvPr>
        </p:nvSpPr>
        <p:spPr>
          <a:xfrm>
            <a:off x="1152525" y="692150"/>
            <a:ext cx="4554538" cy="3416300"/>
          </a:xfrm>
          <a:ln/>
        </p:spPr>
      </p:sp>
      <p:sp>
        <p:nvSpPr>
          <p:cNvPr id="129027"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7717256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AC9ED2-D757-4517-B42F-72D3694825F8}" type="slidenum">
              <a:rPr lang="en-US"/>
              <a:pPr/>
              <a:t>25</a:t>
            </a:fld>
            <a:endParaRPr lang="en-US"/>
          </a:p>
        </p:txBody>
      </p:sp>
      <p:sp>
        <p:nvSpPr>
          <p:cNvPr id="131074" name="Rectangle 2"/>
          <p:cNvSpPr>
            <a:spLocks noGrp="1" noRot="1" noChangeAspect="1" noChangeArrowheads="1" noTextEdit="1"/>
          </p:cNvSpPr>
          <p:nvPr>
            <p:ph type="sldImg"/>
          </p:nvPr>
        </p:nvSpPr>
        <p:spPr>
          <a:xfrm>
            <a:off x="1152525" y="692150"/>
            <a:ext cx="4554538" cy="3416300"/>
          </a:xfrm>
          <a:ln/>
        </p:spPr>
      </p:sp>
      <p:sp>
        <p:nvSpPr>
          <p:cNvPr id="131075" name="Rectangle 3"/>
          <p:cNvSpPr>
            <a:spLocks noGrp="1" noChangeArrowheads="1"/>
          </p:cNvSpPr>
          <p:nvPr>
            <p:ph type="body" idx="1"/>
          </p:nvPr>
        </p:nvSpPr>
        <p:spPr>
          <a:xfrm>
            <a:off x="912813" y="4343400"/>
            <a:ext cx="5032375" cy="4114800"/>
          </a:xfrm>
        </p:spPr>
        <p:txBody>
          <a:bodyPr/>
          <a:lstStyle/>
          <a:p>
            <a:pPr defTabSz="762000"/>
            <a:endParaRPr lang="en-GB"/>
          </a:p>
        </p:txBody>
      </p:sp>
    </p:spTree>
    <p:extLst>
      <p:ext uri="{BB962C8B-B14F-4D97-AF65-F5344CB8AC3E}">
        <p14:creationId xmlns:p14="http://schemas.microsoft.com/office/powerpoint/2010/main" val="2381960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28</a:t>
            </a:fld>
            <a:endParaRPr lang="en-GB"/>
          </a:p>
        </p:txBody>
      </p:sp>
    </p:spTree>
    <p:extLst>
      <p:ext uri="{BB962C8B-B14F-4D97-AF65-F5344CB8AC3E}">
        <p14:creationId xmlns:p14="http://schemas.microsoft.com/office/powerpoint/2010/main" val="4110002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29</a:t>
            </a:fld>
            <a:endParaRPr lang="en-GB"/>
          </a:p>
        </p:txBody>
      </p:sp>
    </p:spTree>
    <p:extLst>
      <p:ext uri="{BB962C8B-B14F-4D97-AF65-F5344CB8AC3E}">
        <p14:creationId xmlns:p14="http://schemas.microsoft.com/office/powerpoint/2010/main" val="35888453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31</a:t>
            </a:fld>
            <a:endParaRPr lang="en-GB"/>
          </a:p>
        </p:txBody>
      </p:sp>
    </p:spTree>
    <p:extLst>
      <p:ext uri="{BB962C8B-B14F-4D97-AF65-F5344CB8AC3E}">
        <p14:creationId xmlns:p14="http://schemas.microsoft.com/office/powerpoint/2010/main" val="3209154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32</a:t>
            </a:fld>
            <a:endParaRPr lang="en-GB"/>
          </a:p>
        </p:txBody>
      </p:sp>
    </p:spTree>
    <p:extLst>
      <p:ext uri="{BB962C8B-B14F-4D97-AF65-F5344CB8AC3E}">
        <p14:creationId xmlns:p14="http://schemas.microsoft.com/office/powerpoint/2010/main" val="14900271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question is on Moodle </a:t>
            </a:r>
          </a:p>
        </p:txBody>
      </p:sp>
      <p:sp>
        <p:nvSpPr>
          <p:cNvPr id="4" name="Slide Number Placeholder 3"/>
          <p:cNvSpPr>
            <a:spLocks noGrp="1"/>
          </p:cNvSpPr>
          <p:nvPr>
            <p:ph type="sldNum" sz="quarter" idx="5"/>
          </p:nvPr>
        </p:nvSpPr>
        <p:spPr/>
        <p:txBody>
          <a:bodyPr/>
          <a:lstStyle/>
          <a:p>
            <a:fld id="{191C6EB7-3F3C-4006-B6C3-A24488547FF5}" type="slidenum">
              <a:rPr lang="en-GB" smtClean="0"/>
              <a:pPr/>
              <a:t>33</a:t>
            </a:fld>
            <a:endParaRPr lang="en-GB"/>
          </a:p>
        </p:txBody>
      </p:sp>
    </p:spTree>
    <p:extLst>
      <p:ext uri="{BB962C8B-B14F-4D97-AF65-F5344CB8AC3E}">
        <p14:creationId xmlns:p14="http://schemas.microsoft.com/office/powerpoint/2010/main" val="22820446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question is on </a:t>
            </a:r>
            <a:r>
              <a:rPr lang="en-GB" dirty="0" err="1"/>
              <a:t>moodle</a:t>
            </a:r>
            <a:endParaRPr lang="en-GB" dirty="0"/>
          </a:p>
        </p:txBody>
      </p:sp>
      <p:sp>
        <p:nvSpPr>
          <p:cNvPr id="4" name="Slide Number Placeholder 3"/>
          <p:cNvSpPr>
            <a:spLocks noGrp="1"/>
          </p:cNvSpPr>
          <p:nvPr>
            <p:ph type="sldNum" sz="quarter" idx="5"/>
          </p:nvPr>
        </p:nvSpPr>
        <p:spPr/>
        <p:txBody>
          <a:bodyPr/>
          <a:lstStyle/>
          <a:p>
            <a:fld id="{191C6EB7-3F3C-4006-B6C3-A24488547FF5}" type="slidenum">
              <a:rPr lang="en-GB" smtClean="0"/>
              <a:pPr/>
              <a:t>34</a:t>
            </a:fld>
            <a:endParaRPr lang="en-GB"/>
          </a:p>
        </p:txBody>
      </p:sp>
    </p:spTree>
    <p:extLst>
      <p:ext uri="{BB962C8B-B14F-4D97-AF65-F5344CB8AC3E}">
        <p14:creationId xmlns:p14="http://schemas.microsoft.com/office/powerpoint/2010/main" val="31699620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1"/>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GB"/>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chemeClr val="tx1"/>
                </a:solidFill>
                <a:latin typeface="+mn-lt"/>
              </a:defRPr>
            </a:lvl1pPr>
          </a:lstStyle>
          <a:p>
            <a:fld id="{4D5B0A29-D743-4619-8EDD-C30BA1BC8BE3}" type="datetimeFigureOut">
              <a:rPr lang="en-GB" smtClean="0"/>
              <a:pPr/>
              <a:t>30/04/2026</a:t>
            </a:fld>
            <a:endParaRPr lang="en-GB"/>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A7B478A4-D20D-46D7-B9EC-7F45588C29E7}" type="slidenum">
              <a:rPr lang="en-GB" smtClean="0"/>
              <a:pPr/>
              <a:t>‹#›</a:t>
            </a:fld>
            <a:endParaRPr lang="en-GB"/>
          </a:p>
        </p:txBody>
      </p:sp>
    </p:spTree>
    <p:extLst>
      <p:ext uri="{BB962C8B-B14F-4D97-AF65-F5344CB8AC3E}">
        <p14:creationId xmlns:p14="http://schemas.microsoft.com/office/powerpoint/2010/main" val="191420586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D5B0A29-D743-4619-8EDD-C30BA1BC8BE3}" type="datetimeFigureOut">
              <a:rPr lang="en-GB" smtClean="0"/>
              <a:pPr/>
              <a:t>30/04/2026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32421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chemeClr val="tx1"/>
                </a:solidFill>
                <a:latin typeface="+mn-lt"/>
                <a:ea typeface="+mn-ea"/>
                <a:cs typeface="+mn-cs"/>
              </a:defRPr>
            </a:lvl1pPr>
          </a:lstStyle>
          <a:p>
            <a:fld id="{4D5B0A29-D743-4619-8EDD-C30BA1BC8BE3}" type="datetimeFigureOut">
              <a:rPr lang="en-GB" smtClean="0"/>
              <a:pPr/>
              <a:t>30/04/2026</a:t>
            </a:fld>
            <a:endParaRPr lang="en-GB"/>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6453378" y="5211060"/>
            <a:ext cx="1584198" cy="228600"/>
          </a:xfrm>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55044214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D5B0A29-D743-4619-8EDD-C30BA1BC8BE3}" type="datetimeFigureOut">
              <a:rPr lang="en-GB" smtClean="0"/>
              <a:pPr/>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4085220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D5B0A29-D743-4619-8EDD-C30BA1BC8BE3}" type="datetimeFigureOut">
              <a:rPr lang="en-GB" smtClean="0"/>
              <a:pPr/>
              <a:t>30/04/2026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2044379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D5B0A29-D743-4619-8EDD-C30BA1BC8BE3}" type="datetimeFigureOut">
              <a:rPr lang="en-GB" smtClean="0"/>
              <a:pPr/>
              <a:t>30/04/2026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3405639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5B0A29-D743-4619-8EDD-C30BA1BC8BE3}" type="datetimeFigureOut">
              <a:rPr lang="en-GB" smtClean="0"/>
              <a:pPr/>
              <a:t>30/04/2026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972764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84147" y="173736"/>
            <a:ext cx="6398514"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4D5B0A29-D743-4619-8EDD-C30BA1BC8BE3}" type="datetimeFigureOut">
              <a:rPr lang="en-GB" smtClean="0"/>
              <a:pPr/>
              <a:t>30/04/2026</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7795258" y="6310086"/>
            <a:ext cx="1097280" cy="274320"/>
          </a:xfrm>
        </p:spPr>
        <p:txBody>
          <a:bodyPr/>
          <a:lstStyle>
            <a:lvl1pPr>
              <a:defRPr>
                <a:solidFill>
                  <a:srgbClr val="FFFFFF"/>
                </a:solidFill>
              </a:defRPr>
            </a:lvl1pPr>
          </a:lstStyle>
          <a:p>
            <a:fld id="{A7B478A4-D20D-46D7-B9EC-7F45588C29E7}" type="slidenum">
              <a:rPr lang="en-GB" smtClean="0"/>
              <a:pPr/>
              <a:t>‹#›</a:t>
            </a:fld>
            <a:endParaRPr lang="en-GB"/>
          </a:p>
        </p:txBody>
      </p:sp>
      <p:sp>
        <p:nvSpPr>
          <p:cNvPr id="12" name="Rectangle 11"/>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1368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173736"/>
            <a:ext cx="2194560" cy="65105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D5B0A29-D743-4619-8EDD-C30BA1BC8BE3}" type="datetimeFigureOut">
              <a:rPr lang="en-GB" smtClean="0"/>
              <a:pPr/>
              <a:t>30/04/2026</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rgbClr val="FFFFFF"/>
                </a:solidFill>
              </a:defRPr>
            </a:lvl1pPr>
          </a:lstStyle>
          <a:p>
            <a:fld id="{A7B478A4-D20D-46D7-B9EC-7F45588C29E7}" type="slidenum">
              <a:rPr lang="en-GB" smtClean="0"/>
              <a:pPr/>
              <a:t>‹#›</a:t>
            </a:fld>
            <a:endParaRPr lang="en-GB"/>
          </a:p>
        </p:txBody>
      </p:sp>
      <p:sp>
        <p:nvSpPr>
          <p:cNvPr id="11" name="Rectangle 10"/>
          <p:cNvSpPr/>
          <p:nvPr/>
        </p:nvSpPr>
        <p:spPr>
          <a:xfrm>
            <a:off x="6868160" y="274320"/>
            <a:ext cx="1988820" cy="630936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61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5B0A29-D743-4619-8EDD-C30BA1BC8BE3}" type="datetimeFigureOut">
              <a:rPr lang="en-GB" smtClean="0"/>
              <a:pPr/>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481306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D5B0A29-D743-4619-8EDD-C30BA1BC8BE3}" type="datetimeFigureOut">
              <a:rPr lang="en-GB" smtClean="0"/>
              <a:pPr/>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B478A4-D20D-46D7-B9EC-7F45588C29E7}" type="slidenum">
              <a:rPr lang="en-GB" smtClean="0"/>
              <a:pPr/>
              <a:t>‹#›</a:t>
            </a:fld>
            <a:endParaRPr lang="en-GB"/>
          </a:p>
        </p:txBody>
      </p:sp>
    </p:spTree>
    <p:extLst>
      <p:ext uri="{BB962C8B-B14F-4D97-AF65-F5344CB8AC3E}">
        <p14:creationId xmlns:p14="http://schemas.microsoft.com/office/powerpoint/2010/main" val="4065602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34768" y="6309360"/>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4D5B0A29-D743-4619-8EDD-C30BA1BC8BE3}" type="datetimeFigureOut">
              <a:rPr lang="en-GB" smtClean="0"/>
              <a:pPr/>
              <a:t>30/04/2026</a:t>
            </a:fld>
            <a:endParaRPr lang="en-GB"/>
          </a:p>
        </p:txBody>
      </p:sp>
      <p:sp>
        <p:nvSpPr>
          <p:cNvPr id="5" name="Footer Placeholder 4"/>
          <p:cNvSpPr>
            <a:spLocks noGrp="1"/>
          </p:cNvSpPr>
          <p:nvPr>
            <p:ph type="ftr" sz="quarter" idx="3"/>
          </p:nvPr>
        </p:nvSpPr>
        <p:spPr>
          <a:xfrm>
            <a:off x="2596896" y="6309360"/>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7823382" y="6309360"/>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A7B478A4-D20D-46D7-B9EC-7F45588C29E7}" type="slidenum">
              <a:rPr lang="en-GB" smtClean="0"/>
              <a:pPr/>
              <a:t>‹#›</a:t>
            </a:fld>
            <a:endParaRPr lang="en-GB"/>
          </a:p>
        </p:txBody>
      </p:sp>
    </p:spTree>
    <p:extLst>
      <p:ext uri="{BB962C8B-B14F-4D97-AF65-F5344CB8AC3E}">
        <p14:creationId xmlns:p14="http://schemas.microsoft.com/office/powerpoint/2010/main" val="255788711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Rectangle 8">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947640" y="1272800"/>
            <a:ext cx="4908465" cy="4312402"/>
          </a:xfrm>
        </p:spPr>
        <p:txBody>
          <a:bodyPr anchor="ctr">
            <a:normAutofit/>
          </a:bodyPr>
          <a:lstStyle/>
          <a:p>
            <a:pPr algn="r"/>
            <a:r>
              <a:rPr lang="en-GB" sz="5900">
                <a:solidFill>
                  <a:schemeClr val="tx1"/>
                </a:solidFill>
              </a:rPr>
              <a:t>Marginal Costing</a:t>
            </a:r>
          </a:p>
        </p:txBody>
      </p:sp>
      <p:cxnSp>
        <p:nvCxnSpPr>
          <p:cNvPr id="15" name="Straight Connector 14">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4"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3" name="Title 2"/>
          <p:cNvSpPr>
            <a:spLocks noGrp="1"/>
          </p:cNvSpPr>
          <p:nvPr>
            <p:ph type="title"/>
          </p:nvPr>
        </p:nvSpPr>
        <p:spPr>
          <a:xfrm>
            <a:off x="430056" y="559477"/>
            <a:ext cx="2823900" cy="5709931"/>
          </a:xfrm>
        </p:spPr>
        <p:txBody>
          <a:bodyPr>
            <a:normAutofit/>
          </a:bodyPr>
          <a:lstStyle/>
          <a:p>
            <a:pPr algn="ctr"/>
            <a:r>
              <a:rPr lang="en-US" dirty="0"/>
              <a:t>previously</a:t>
            </a:r>
            <a:endParaRPr lang="en-US"/>
          </a:p>
        </p:txBody>
      </p:sp>
      <p:graphicFrame>
        <p:nvGraphicFramePr>
          <p:cNvPr id="5" name="Content Placeholder 1">
            <a:extLst>
              <a:ext uri="{FF2B5EF4-FFF2-40B4-BE49-F238E27FC236}">
                <a16:creationId xmlns:a16="http://schemas.microsoft.com/office/drawing/2014/main" id="{33A2778A-2DB6-4386-AFA1-9E66EDC8C971}"/>
              </a:ext>
            </a:extLst>
          </p:cNvPr>
          <p:cNvGraphicFramePr>
            <a:graphicFrameLocks noGrp="1"/>
          </p:cNvGraphicFramePr>
          <p:nvPr>
            <p:ph idx="1"/>
            <p:extLst>
              <p:ext uri="{D42A27DB-BD31-4B8C-83A1-F6EECF244321}">
                <p14:modId xmlns:p14="http://schemas.microsoft.com/office/powerpoint/2010/main" val="2280964655"/>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016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800100" y="642594"/>
            <a:ext cx="7543800" cy="1371600"/>
          </a:xfrm>
        </p:spPr>
        <p:txBody>
          <a:bodyPr>
            <a:normAutofit/>
          </a:bodyPr>
          <a:lstStyle/>
          <a:p>
            <a:pPr algn="ctr"/>
            <a:r>
              <a:rPr lang="en-GB" dirty="0"/>
              <a:t>This week we will look at</a:t>
            </a:r>
            <a:endParaRPr lang="en-GB"/>
          </a:p>
        </p:txBody>
      </p:sp>
      <p:graphicFrame>
        <p:nvGraphicFramePr>
          <p:cNvPr id="5" name="Content Placeholder 1">
            <a:extLst>
              <a:ext uri="{FF2B5EF4-FFF2-40B4-BE49-F238E27FC236}">
                <a16:creationId xmlns:a16="http://schemas.microsoft.com/office/drawing/2014/main" id="{1B199942-0861-43ED-8EBD-964B36DF888F}"/>
              </a:ext>
            </a:extLst>
          </p:cNvPr>
          <p:cNvGraphicFramePr>
            <a:graphicFrameLocks noGrp="1"/>
          </p:cNvGraphicFramePr>
          <p:nvPr>
            <p:ph idx="1"/>
            <p:extLst>
              <p:ext uri="{D42A27DB-BD31-4B8C-83A1-F6EECF244321}">
                <p14:modId xmlns:p14="http://schemas.microsoft.com/office/powerpoint/2010/main" val="530605463"/>
              </p:ext>
            </p:extLst>
          </p:nvPr>
        </p:nvGraphicFramePr>
        <p:xfrm>
          <a:off x="800100" y="2310063"/>
          <a:ext cx="75438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40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Autofit/>
          </a:bodyPr>
          <a:lstStyle/>
          <a:p>
            <a:pPr fontAlgn="auto">
              <a:spcAft>
                <a:spcPts val="0"/>
              </a:spcAft>
              <a:defRPr/>
            </a:pPr>
            <a:r>
              <a:rPr lang="en-GB" altLang="en-US">
                <a:effectLst>
                  <a:outerShdw blurRad="38100" dist="38100" dir="2700000" algn="tl">
                    <a:srgbClr val="C0C0C0"/>
                  </a:outerShdw>
                </a:effectLst>
              </a:rPr>
              <a:t>Introduction</a:t>
            </a:r>
          </a:p>
        </p:txBody>
      </p:sp>
      <p:graphicFrame>
        <p:nvGraphicFramePr>
          <p:cNvPr id="13316" name="Content Placeholder 2">
            <a:extLst>
              <a:ext uri="{FF2B5EF4-FFF2-40B4-BE49-F238E27FC236}">
                <a16:creationId xmlns:a16="http://schemas.microsoft.com/office/drawing/2014/main" id="{5D64F3B8-2AFB-4454-829B-CA5B0DC58F13}"/>
              </a:ext>
            </a:extLst>
          </p:cNvPr>
          <p:cNvGraphicFramePr>
            <a:graphicFrameLocks noGrp="1"/>
          </p:cNvGraphicFramePr>
          <p:nvPr>
            <p:ph idx="1"/>
          </p:nvPr>
        </p:nvGraphicFramePr>
        <p:xfrm>
          <a:off x="731520" y="2103120"/>
          <a:ext cx="7680960"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4932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rtlCol="0">
            <a:normAutofit/>
          </a:bodyPr>
          <a:lstStyle/>
          <a:p>
            <a:pPr fontAlgn="auto">
              <a:spcAft>
                <a:spcPts val="0"/>
              </a:spcAft>
              <a:defRPr/>
            </a:pPr>
            <a:r>
              <a:rPr lang="en-GB" altLang="en-US" sz="3100">
                <a:effectLst>
                  <a:outerShdw blurRad="38100" dist="38100" dir="2700000" algn="tl">
                    <a:srgbClr val="C0C0C0"/>
                  </a:outerShdw>
                </a:effectLst>
              </a:rPr>
              <a:t>Types of Costs </a:t>
            </a:r>
          </a:p>
        </p:txBody>
      </p:sp>
      <p:sp>
        <p:nvSpPr>
          <p:cNvPr id="3" name="Content Placeholder 2"/>
          <p:cNvSpPr>
            <a:spLocks noGrp="1"/>
          </p:cNvSpPr>
          <p:nvPr>
            <p:ph idx="1"/>
          </p:nvPr>
        </p:nvSpPr>
        <p:spPr>
          <a:xfrm>
            <a:off x="1080389" y="1420706"/>
            <a:ext cx="4136068" cy="4016587"/>
          </a:xfrm>
        </p:spPr>
        <p:txBody>
          <a:bodyPr rtlCol="0" anchor="ctr">
            <a:normAutofit/>
          </a:bodyPr>
          <a:lstStyle/>
          <a:p>
            <a:pPr marL="640080" lvl="1" indent="-237744" fontAlgn="auto">
              <a:spcAft>
                <a:spcPts val="0"/>
              </a:spcAft>
              <a:buFont typeface="Verdana"/>
              <a:buChar char="◦"/>
              <a:defRPr/>
            </a:pPr>
            <a:endParaRPr lang="en-GB">
              <a:solidFill>
                <a:schemeClr val="tx1">
                  <a:lumMod val="75000"/>
                  <a:lumOff val="25000"/>
                </a:schemeClr>
              </a:solidFill>
            </a:endParaRPr>
          </a:p>
          <a:p>
            <a:pPr marL="640080" lvl="1" indent="-237744" fontAlgn="auto">
              <a:spcAft>
                <a:spcPts val="0"/>
              </a:spcAft>
              <a:buFont typeface="Verdana"/>
              <a:buChar char="◦"/>
              <a:defRPr/>
            </a:pPr>
            <a:r>
              <a:rPr lang="en-GB">
                <a:solidFill>
                  <a:schemeClr val="tx1">
                    <a:lumMod val="75000"/>
                    <a:lumOff val="25000"/>
                  </a:schemeClr>
                </a:solidFill>
              </a:rPr>
              <a:t>Variable Costs</a:t>
            </a:r>
          </a:p>
          <a:p>
            <a:pPr marL="640080" lvl="1" indent="-237744" fontAlgn="auto">
              <a:spcAft>
                <a:spcPts val="0"/>
              </a:spcAft>
              <a:buFont typeface="Verdana"/>
              <a:buChar char="◦"/>
              <a:defRPr/>
            </a:pPr>
            <a:r>
              <a:rPr lang="en-GB">
                <a:solidFill>
                  <a:schemeClr val="tx1">
                    <a:lumMod val="75000"/>
                    <a:lumOff val="25000"/>
                  </a:schemeClr>
                </a:solidFill>
              </a:rPr>
              <a:t>Fixed Costs</a:t>
            </a:r>
          </a:p>
          <a:p>
            <a:pPr marL="457200" lvl="1" indent="0" fontAlgn="auto">
              <a:spcAft>
                <a:spcPts val="0"/>
              </a:spcAft>
              <a:buFont typeface="Verdana"/>
              <a:buNone/>
              <a:defRPr/>
            </a:pPr>
            <a:endParaRPr lang="en-GB">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827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8" name="Rectangle 13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0" name="Rectangle 13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2" name="Rectangle 14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4098" name="Title 1"/>
          <p:cNvSpPr>
            <a:spLocks noGrp="1"/>
          </p:cNvSpPr>
          <p:nvPr>
            <p:ph type="title"/>
          </p:nvPr>
        </p:nvSpPr>
        <p:spPr>
          <a:xfrm>
            <a:off x="5649626" y="1420706"/>
            <a:ext cx="2599905" cy="4016587"/>
          </a:xfrm>
        </p:spPr>
        <p:txBody>
          <a:bodyPr>
            <a:normAutofit/>
          </a:bodyPr>
          <a:lstStyle/>
          <a:p>
            <a:pPr eaLnBrk="1" fontAlgn="auto" hangingPunct="1">
              <a:spcAft>
                <a:spcPts val="0"/>
              </a:spcAft>
              <a:defRPr/>
            </a:pPr>
            <a:r>
              <a:rPr lang="en-GB" sz="3100" dirty="0">
                <a:ea typeface="+mj-ea"/>
              </a:rPr>
              <a:t>Costing Techniques</a:t>
            </a:r>
          </a:p>
        </p:txBody>
      </p:sp>
      <p:sp>
        <p:nvSpPr>
          <p:cNvPr id="5123" name="Content Placeholder 2"/>
          <p:cNvSpPr>
            <a:spLocks noGrp="1"/>
          </p:cNvSpPr>
          <p:nvPr>
            <p:ph idx="1"/>
          </p:nvPr>
        </p:nvSpPr>
        <p:spPr>
          <a:xfrm>
            <a:off x="1080389" y="1420706"/>
            <a:ext cx="4136068" cy="4016587"/>
          </a:xfrm>
        </p:spPr>
        <p:txBody>
          <a:bodyPr anchor="ctr">
            <a:normAutofit/>
          </a:bodyPr>
          <a:lstStyle/>
          <a:p>
            <a:pPr marL="0" indent="0" eaLnBrk="1" hangingPunct="1">
              <a:buFont typeface="Arial" charset="0"/>
              <a:buNone/>
            </a:pPr>
            <a:endParaRPr lang="en-GB" dirty="0">
              <a:solidFill>
                <a:schemeClr val="tx1">
                  <a:lumMod val="75000"/>
                  <a:lumOff val="25000"/>
                </a:schemeClr>
              </a:solidFill>
              <a:latin typeface="Calibri" charset="0"/>
            </a:endParaRPr>
          </a:p>
          <a:p>
            <a:pPr marL="0" indent="0" eaLnBrk="1" hangingPunct="1">
              <a:buFont typeface="Arial" charset="0"/>
              <a:buNone/>
            </a:pPr>
            <a:endParaRPr lang="en-GB" dirty="0">
              <a:solidFill>
                <a:schemeClr val="tx1">
                  <a:lumMod val="75000"/>
                  <a:lumOff val="25000"/>
                </a:schemeClr>
              </a:solidFill>
              <a:latin typeface="Calibri" charset="0"/>
            </a:endParaRPr>
          </a:p>
          <a:p>
            <a:pPr marL="0" indent="0" eaLnBrk="1" hangingPunct="1">
              <a:buFont typeface="Arial" charset="0"/>
              <a:buNone/>
            </a:pPr>
            <a:r>
              <a:rPr lang="en-GB" dirty="0">
                <a:solidFill>
                  <a:schemeClr val="tx1">
                    <a:lumMod val="75000"/>
                    <a:lumOff val="25000"/>
                  </a:schemeClr>
                </a:solidFill>
                <a:latin typeface="Calibri" charset="0"/>
              </a:rPr>
              <a:t>Absorption costing and marginal costing are two different techniques of cost accounting</a:t>
            </a:r>
          </a:p>
        </p:txBody>
      </p:sp>
      <p:cxnSp>
        <p:nvCxnSpPr>
          <p:cNvPr id="144" name="Straight Connector 14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471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dirty="0"/>
              <a:t>Definition of Marginal Cost:</a:t>
            </a:r>
          </a:p>
        </p:txBody>
      </p:sp>
      <p:sp>
        <p:nvSpPr>
          <p:cNvPr id="20483" name="Rectangle 3"/>
          <p:cNvSpPr>
            <a:spLocks noGrp="1" noChangeArrowheads="1"/>
          </p:cNvSpPr>
          <p:nvPr>
            <p:ph idx="1"/>
          </p:nvPr>
        </p:nvSpPr>
        <p:spPr>
          <a:xfrm>
            <a:off x="304800" y="2286000"/>
            <a:ext cx="7772400" cy="4114800"/>
          </a:xfrm>
        </p:spPr>
        <p:txBody>
          <a:bodyPr/>
          <a:lstStyle/>
          <a:p>
            <a:endParaRPr lang="en-GB" dirty="0"/>
          </a:p>
          <a:p>
            <a:r>
              <a:rPr lang="en-GB" dirty="0"/>
              <a:t>Marginal cost is the amount at any given volume of output by which aggregate costs are changed if the volume of output is increased or decreased by one unit.</a:t>
            </a:r>
          </a:p>
        </p:txBody>
      </p:sp>
      <p:sp>
        <p:nvSpPr>
          <p:cNvPr id="4" name="Date Placeholder 3"/>
          <p:cNvSpPr>
            <a:spLocks noGrp="1"/>
          </p:cNvSpPr>
          <p:nvPr>
            <p:ph type="dt" sz="half" idx="10"/>
          </p:nvPr>
        </p:nvSpPr>
        <p:spPr/>
        <p:txBody>
          <a:bodyPr/>
          <a:lstStyle/>
          <a:p>
            <a:fld id="{807DC2CA-51EC-44BC-BF32-9E989F375A85}" type="datetime1">
              <a:rPr lang="en-GB"/>
              <a:pPr/>
              <a:t>30/04/2026</a:t>
            </a:fld>
            <a:endParaRPr lang="en-GB"/>
          </a:p>
        </p:txBody>
      </p:sp>
      <p:sp>
        <p:nvSpPr>
          <p:cNvPr id="6" name="Slide Number Placeholder 5"/>
          <p:cNvSpPr>
            <a:spLocks noGrp="1"/>
          </p:cNvSpPr>
          <p:nvPr>
            <p:ph type="sldNum" sz="quarter" idx="12"/>
          </p:nvPr>
        </p:nvSpPr>
        <p:spPr/>
        <p:txBody>
          <a:bodyPr/>
          <a:lstStyle/>
          <a:p>
            <a:fld id="{DF42947B-0ECD-4760-8E79-E61D392BAE3B}" type="slidenum">
              <a:rPr lang="en-GB"/>
              <a:pPr/>
              <a:t>7</a:t>
            </a:fld>
            <a:endParaRPr lang="en-GB"/>
          </a:p>
        </p:txBody>
      </p:sp>
    </p:spTree>
    <p:extLst>
      <p:ext uri="{BB962C8B-B14F-4D97-AF65-F5344CB8AC3E}">
        <p14:creationId xmlns:p14="http://schemas.microsoft.com/office/powerpoint/2010/main" val="13532351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pPr eaLnBrk="1" fontAlgn="auto" hangingPunct="1">
              <a:spcAft>
                <a:spcPts val="0"/>
              </a:spcAft>
              <a:defRPr/>
            </a:pPr>
            <a:r>
              <a:rPr lang="en-GB" sz="3100" dirty="0">
                <a:ea typeface="+mj-ea"/>
              </a:rPr>
              <a:t>Marginal Costing</a:t>
            </a:r>
          </a:p>
        </p:txBody>
      </p:sp>
      <p:sp>
        <p:nvSpPr>
          <p:cNvPr id="3" name="Content Placeholder 2"/>
          <p:cNvSpPr>
            <a:spLocks noGrp="1"/>
          </p:cNvSpPr>
          <p:nvPr>
            <p:ph idx="1"/>
          </p:nvPr>
        </p:nvSpPr>
        <p:spPr>
          <a:xfrm>
            <a:off x="1080389" y="1420706"/>
            <a:ext cx="4136068" cy="4016587"/>
          </a:xfrm>
        </p:spPr>
        <p:txBody>
          <a:bodyPr rtlCol="0" anchor="ctr">
            <a:normAutofit/>
          </a:bodyPr>
          <a:lstStyle/>
          <a:p>
            <a:pPr eaLnBrk="1" fontAlgn="auto" hangingPunct="1">
              <a:spcAft>
                <a:spcPts val="0"/>
              </a:spcAft>
              <a:buFont typeface="Arial" pitchFamily="34" charset="0"/>
              <a:buChar char="•"/>
              <a:defRPr/>
            </a:pPr>
            <a:endParaRPr lang="en-GB">
              <a:solidFill>
                <a:schemeClr val="tx1">
                  <a:lumMod val="75000"/>
                  <a:lumOff val="25000"/>
                </a:schemeClr>
              </a:solidFill>
              <a:ea typeface="+mn-ea"/>
            </a:endParaRPr>
          </a:p>
          <a:p>
            <a:pPr eaLnBrk="1" fontAlgn="auto" hangingPunct="1">
              <a:spcAft>
                <a:spcPts val="0"/>
              </a:spcAft>
              <a:buFont typeface="Arial" pitchFamily="34" charset="0"/>
              <a:buChar char="•"/>
              <a:defRPr/>
            </a:pPr>
            <a:r>
              <a:rPr lang="en-GB">
                <a:solidFill>
                  <a:schemeClr val="tx1">
                    <a:lumMod val="75000"/>
                    <a:lumOff val="25000"/>
                  </a:schemeClr>
                </a:solidFill>
                <a:ea typeface="+mn-ea"/>
              </a:rPr>
              <a:t>Fixed costs are considered irrelevant for short run decisions because they are fixed regardless of the level of output</a:t>
            </a:r>
          </a:p>
          <a:p>
            <a:pPr marL="0" indent="0" eaLnBrk="1" fontAlgn="auto" hangingPunct="1">
              <a:spcAft>
                <a:spcPts val="0"/>
              </a:spcAft>
              <a:buFont typeface="Arial" pitchFamily="34" charset="0"/>
              <a:buNone/>
              <a:defRPr/>
            </a:pPr>
            <a:endParaRPr lang="en-GB">
              <a:solidFill>
                <a:schemeClr val="tx1">
                  <a:lumMod val="75000"/>
                  <a:lumOff val="25000"/>
                </a:schemeClr>
              </a:solidFill>
              <a:ea typeface="+mn-ea"/>
            </a:endParaRPr>
          </a:p>
          <a:p>
            <a:pPr eaLnBrk="1" fontAlgn="auto" hangingPunct="1">
              <a:spcAft>
                <a:spcPts val="0"/>
              </a:spcAft>
              <a:buFont typeface="Arial" pitchFamily="34" charset="0"/>
              <a:buChar char="•"/>
              <a:defRPr/>
            </a:pPr>
            <a:r>
              <a:rPr lang="en-GB">
                <a:solidFill>
                  <a:schemeClr val="tx1">
                    <a:lumMod val="75000"/>
                    <a:lumOff val="25000"/>
                  </a:schemeClr>
                </a:solidFill>
                <a:ea typeface="+mn-ea"/>
              </a:rPr>
              <a:t>Fixed costs are difficult to allocate especially in the case of multi product firms</a:t>
            </a:r>
          </a:p>
          <a:p>
            <a:pPr marL="0" indent="0" eaLnBrk="1" fontAlgn="auto" hangingPunct="1">
              <a:spcAft>
                <a:spcPts val="0"/>
              </a:spcAft>
              <a:buFont typeface="Arial" pitchFamily="34" charset="0"/>
              <a:buNone/>
              <a:defRPr/>
            </a:pPr>
            <a:endParaRPr lang="en-GB">
              <a:solidFill>
                <a:schemeClr val="tx1">
                  <a:lumMod val="75000"/>
                  <a:lumOff val="25000"/>
                </a:schemeClr>
              </a:solidFill>
              <a:ea typeface="+mn-ea"/>
            </a:endParaRPr>
          </a:p>
          <a:p>
            <a:pPr marL="0" indent="0" eaLnBrk="1" fontAlgn="auto" hangingPunct="1">
              <a:spcAft>
                <a:spcPts val="0"/>
              </a:spcAft>
              <a:buFont typeface="Arial" pitchFamily="34" charset="0"/>
              <a:buNone/>
              <a:defRPr/>
            </a:pPr>
            <a:endParaRPr lang="en-GB">
              <a:solidFill>
                <a:schemeClr val="tx1">
                  <a:lumMod val="75000"/>
                  <a:lumOff val="25000"/>
                </a:schemeClr>
              </a:solidFill>
              <a:ea typeface="+mn-ea"/>
            </a:endParaRPr>
          </a:p>
          <a:p>
            <a:pPr eaLnBrk="1" fontAlgn="auto" hangingPunct="1">
              <a:spcAft>
                <a:spcPts val="0"/>
              </a:spcAft>
              <a:buFont typeface="Arial" pitchFamily="34" charset="0"/>
              <a:buChar char="•"/>
              <a:defRPr/>
            </a:pPr>
            <a:endParaRPr lang="en-GB">
              <a:solidFill>
                <a:schemeClr val="tx1">
                  <a:lumMod val="75000"/>
                  <a:lumOff val="25000"/>
                </a:schemeClr>
              </a:solidFill>
              <a:ea typeface="+mn-ea"/>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40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0100" y="642594"/>
            <a:ext cx="7543800" cy="1371600"/>
          </a:xfrm>
        </p:spPr>
        <p:txBody>
          <a:bodyPr>
            <a:normAutofit/>
          </a:bodyPr>
          <a:lstStyle/>
          <a:p>
            <a:pPr marL="0" indent="0" algn="ctr">
              <a:buNone/>
            </a:pPr>
            <a:r>
              <a:rPr lang="en-GB" dirty="0"/>
              <a:t>Marginal Costing is...</a:t>
            </a:r>
            <a:endParaRPr lang="en-GB"/>
          </a:p>
        </p:txBody>
      </p:sp>
      <p:graphicFrame>
        <p:nvGraphicFramePr>
          <p:cNvPr id="5" name="Content Placeholder 2">
            <a:extLst>
              <a:ext uri="{FF2B5EF4-FFF2-40B4-BE49-F238E27FC236}">
                <a16:creationId xmlns:a16="http://schemas.microsoft.com/office/drawing/2014/main" id="{B6F157AE-7FD7-489C-A641-54C9C6EE193B}"/>
              </a:ext>
            </a:extLst>
          </p:cNvPr>
          <p:cNvGraphicFramePr>
            <a:graphicFrameLocks noGrp="1"/>
          </p:cNvGraphicFramePr>
          <p:nvPr>
            <p:ph idx="1"/>
            <p:extLst>
              <p:ext uri="{D42A27DB-BD31-4B8C-83A1-F6EECF244321}">
                <p14:modId xmlns:p14="http://schemas.microsoft.com/office/powerpoint/2010/main" val="3252433262"/>
              </p:ext>
            </p:extLst>
          </p:nvPr>
        </p:nvGraphicFramePr>
        <p:xfrm>
          <a:off x="800100" y="2310063"/>
          <a:ext cx="75438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9521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Remember</a:t>
            </a:r>
          </a:p>
        </p:txBody>
      </p:sp>
      <p:sp>
        <p:nvSpPr>
          <p:cNvPr id="3" name="Content Placeholder 2"/>
          <p:cNvSpPr>
            <a:spLocks noGrp="1"/>
          </p:cNvSpPr>
          <p:nvPr>
            <p:ph idx="1"/>
          </p:nvPr>
        </p:nvSpPr>
        <p:spPr>
          <a:xfrm>
            <a:off x="2883462" y="2626840"/>
            <a:ext cx="5433827" cy="3131777"/>
          </a:xfrm>
          <a:prstGeom prst="rect">
            <a:avLst/>
          </a:prstGeom>
        </p:spPr>
        <p:txBody>
          <a:bodyPr>
            <a:normAutofit/>
          </a:bodyPr>
          <a:lstStyle/>
          <a:p>
            <a:pPr>
              <a:lnSpc>
                <a:spcPct val="90000"/>
              </a:lnSpc>
            </a:pPr>
            <a:endParaRPr lang="en-GB" sz="1500" b="1">
              <a:solidFill>
                <a:schemeClr val="tx1">
                  <a:lumMod val="75000"/>
                  <a:lumOff val="25000"/>
                </a:schemeClr>
              </a:solidFill>
            </a:endParaRPr>
          </a:p>
          <a:p>
            <a:pPr>
              <a:lnSpc>
                <a:spcPct val="90000"/>
              </a:lnSpc>
            </a:pPr>
            <a:endParaRPr lang="en-GB" sz="1500" b="1">
              <a:solidFill>
                <a:schemeClr val="tx1">
                  <a:lumMod val="75000"/>
                  <a:lumOff val="25000"/>
                </a:schemeClr>
              </a:solidFill>
            </a:endParaRPr>
          </a:p>
          <a:p>
            <a:pPr>
              <a:lnSpc>
                <a:spcPct val="90000"/>
              </a:lnSpc>
            </a:pPr>
            <a:r>
              <a:rPr lang="en-GB" sz="1500" b="1">
                <a:solidFill>
                  <a:schemeClr val="tx1">
                    <a:lumMod val="75000"/>
                    <a:lumOff val="25000"/>
                  </a:schemeClr>
                </a:solidFill>
              </a:rPr>
              <a:t>Product cost </a:t>
            </a:r>
            <a:r>
              <a:rPr lang="en-GB" sz="1500">
                <a:solidFill>
                  <a:schemeClr val="tx1">
                    <a:lumMod val="75000"/>
                    <a:lumOff val="25000"/>
                  </a:schemeClr>
                </a:solidFill>
              </a:rPr>
              <a:t>= all the costs added together which make up the total cost of making the product</a:t>
            </a:r>
          </a:p>
          <a:p>
            <a:pPr marL="45720" indent="0">
              <a:lnSpc>
                <a:spcPct val="90000"/>
              </a:lnSpc>
              <a:buNone/>
            </a:pPr>
            <a:endParaRPr lang="en-GB" sz="1500">
              <a:solidFill>
                <a:schemeClr val="tx1">
                  <a:lumMod val="75000"/>
                  <a:lumOff val="25000"/>
                </a:schemeClr>
              </a:solidFill>
            </a:endParaRPr>
          </a:p>
          <a:p>
            <a:pPr marL="45720" indent="0">
              <a:lnSpc>
                <a:spcPct val="90000"/>
              </a:lnSpc>
              <a:buNone/>
            </a:pPr>
            <a:endParaRPr lang="en-GB" sz="1500">
              <a:solidFill>
                <a:schemeClr val="tx1">
                  <a:lumMod val="75000"/>
                  <a:lumOff val="25000"/>
                </a:schemeClr>
              </a:solidFill>
            </a:endParaRPr>
          </a:p>
          <a:p>
            <a:pPr>
              <a:lnSpc>
                <a:spcPct val="90000"/>
              </a:lnSpc>
            </a:pPr>
            <a:r>
              <a:rPr lang="en-GB" sz="1500" b="1">
                <a:solidFill>
                  <a:schemeClr val="tx1">
                    <a:lumMod val="75000"/>
                    <a:lumOff val="25000"/>
                  </a:schemeClr>
                </a:solidFill>
              </a:rPr>
              <a:t>Period Cost </a:t>
            </a:r>
            <a:r>
              <a:rPr lang="en-GB" sz="1500">
                <a:solidFill>
                  <a:schemeClr val="tx1">
                    <a:lumMod val="75000"/>
                    <a:lumOff val="25000"/>
                  </a:schemeClr>
                </a:solidFill>
              </a:rPr>
              <a:t>= all the costs which relate to the period (time) in which the products are made and are written off as an expense in the income statement at the end of that time period</a:t>
            </a:r>
          </a:p>
        </p:txBody>
      </p:sp>
    </p:spTree>
    <p:extLst>
      <p:ext uri="{BB962C8B-B14F-4D97-AF65-F5344CB8AC3E}">
        <p14:creationId xmlns:p14="http://schemas.microsoft.com/office/powerpoint/2010/main" val="420666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pPr marL="0" indent="0">
              <a:buNone/>
            </a:pPr>
            <a:r>
              <a:rPr lang="en-GB" sz="3100"/>
              <a:t>With Marginal Costing</a:t>
            </a:r>
          </a:p>
        </p:txBody>
      </p:sp>
      <p:sp>
        <p:nvSpPr>
          <p:cNvPr id="3" name="Content Placeholder 2"/>
          <p:cNvSpPr>
            <a:spLocks noGrp="1"/>
          </p:cNvSpPr>
          <p:nvPr>
            <p:ph idx="1"/>
          </p:nvPr>
        </p:nvSpPr>
        <p:spPr>
          <a:xfrm>
            <a:off x="1080389" y="1420706"/>
            <a:ext cx="4136068" cy="4016587"/>
          </a:xfrm>
          <a:prstGeom prst="rect">
            <a:avLst/>
          </a:prstGeom>
        </p:spPr>
        <p:txBody>
          <a:bodyPr anchor="ctr">
            <a:normAutofit/>
          </a:bodyPr>
          <a:lstStyle/>
          <a:p>
            <a:pPr>
              <a:lnSpc>
                <a:spcPct val="90000"/>
              </a:lnSpc>
            </a:pPr>
            <a:endParaRPr lang="en-GB" sz="1300" i="1" dirty="0">
              <a:solidFill>
                <a:schemeClr val="tx1">
                  <a:lumMod val="75000"/>
                  <a:lumOff val="25000"/>
                </a:schemeClr>
              </a:solidFill>
            </a:endParaRPr>
          </a:p>
          <a:p>
            <a:pPr>
              <a:lnSpc>
                <a:spcPct val="90000"/>
              </a:lnSpc>
            </a:pPr>
            <a:endParaRPr lang="en-GB" sz="1300" i="1" dirty="0">
              <a:solidFill>
                <a:schemeClr val="tx1">
                  <a:lumMod val="75000"/>
                  <a:lumOff val="25000"/>
                </a:schemeClr>
              </a:solidFill>
            </a:endParaRPr>
          </a:p>
          <a:p>
            <a:pPr>
              <a:lnSpc>
                <a:spcPct val="90000"/>
              </a:lnSpc>
            </a:pPr>
            <a:r>
              <a:rPr lang="en-GB" sz="1300" i="1" dirty="0">
                <a:solidFill>
                  <a:schemeClr val="tx1">
                    <a:lumMod val="75000"/>
                    <a:lumOff val="25000"/>
                  </a:schemeClr>
                </a:solidFill>
              </a:rPr>
              <a:t>Inventories (opening and closing) and the number of units sold are valued at their variable cost of production</a:t>
            </a:r>
          </a:p>
          <a:p>
            <a:pPr marL="45720" indent="0">
              <a:lnSpc>
                <a:spcPct val="90000"/>
              </a:lnSpc>
              <a:buNone/>
            </a:pPr>
            <a:endParaRPr lang="en-GB" sz="1300" dirty="0">
              <a:solidFill>
                <a:schemeClr val="tx1">
                  <a:lumMod val="75000"/>
                  <a:lumOff val="25000"/>
                </a:schemeClr>
              </a:solidFill>
            </a:endParaRPr>
          </a:p>
          <a:p>
            <a:pPr>
              <a:lnSpc>
                <a:spcPct val="90000"/>
              </a:lnSpc>
            </a:pPr>
            <a:r>
              <a:rPr lang="en-GB" sz="1300" dirty="0">
                <a:solidFill>
                  <a:schemeClr val="tx1">
                    <a:lumMod val="75000"/>
                    <a:lumOff val="25000"/>
                  </a:schemeClr>
                </a:solidFill>
              </a:rPr>
              <a:t>Period Costs (fixed costs) are the same for any volume of sales and production (to a point) and are charged in full to the income statement for the period in which they are incurred</a:t>
            </a:r>
          </a:p>
          <a:p>
            <a:pPr marL="45720" indent="0">
              <a:lnSpc>
                <a:spcPct val="90000"/>
              </a:lnSpc>
              <a:buNone/>
            </a:pPr>
            <a:endParaRPr lang="en-GB" sz="1300" dirty="0">
              <a:solidFill>
                <a:schemeClr val="tx1">
                  <a:lumMod val="75000"/>
                  <a:lumOff val="25000"/>
                </a:schemeClr>
              </a:solidFill>
            </a:endParaRPr>
          </a:p>
          <a:p>
            <a:pPr>
              <a:lnSpc>
                <a:spcPct val="90000"/>
              </a:lnSpc>
            </a:pPr>
            <a:endParaRPr lang="en-GB" sz="1300"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778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4" name="Rectangle 73">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6" name="Rectangle 75">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8" name="Rectangle 77">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23906" name="Rectangle 2"/>
          <p:cNvSpPr>
            <a:spLocks noGrp="1" noChangeArrowheads="1"/>
          </p:cNvSpPr>
          <p:nvPr>
            <p:ph type="title"/>
          </p:nvPr>
        </p:nvSpPr>
        <p:spPr>
          <a:xfrm>
            <a:off x="2883462" y="881210"/>
            <a:ext cx="5563443" cy="1517035"/>
          </a:xfrm>
        </p:spPr>
        <p:txBody>
          <a:bodyPr>
            <a:normAutofit/>
          </a:bodyPr>
          <a:lstStyle/>
          <a:p>
            <a:r>
              <a:rPr lang="en-GB" dirty="0">
                <a:solidFill>
                  <a:schemeClr val="tx1">
                    <a:lumMod val="75000"/>
                    <a:lumOff val="25000"/>
                  </a:schemeClr>
                </a:solidFill>
              </a:rPr>
              <a:t>Marginal Costing – Contribution </a:t>
            </a:r>
          </a:p>
        </p:txBody>
      </p:sp>
      <p:sp>
        <p:nvSpPr>
          <p:cNvPr id="123907" name="Rectangle 3"/>
          <p:cNvSpPr>
            <a:spLocks noGrp="1" noChangeArrowheads="1"/>
          </p:cNvSpPr>
          <p:nvPr>
            <p:ph idx="1"/>
          </p:nvPr>
        </p:nvSpPr>
        <p:spPr>
          <a:xfrm>
            <a:off x="2883462" y="2626840"/>
            <a:ext cx="5433827" cy="3131777"/>
          </a:xfrm>
        </p:spPr>
        <p:txBody>
          <a:bodyPr>
            <a:normAutofit fontScale="92500" lnSpcReduction="10000"/>
          </a:bodyPr>
          <a:lstStyle/>
          <a:p>
            <a:pPr marL="577850" indent="-577850" defTabSz="762000">
              <a:lnSpc>
                <a:spcPct val="90000"/>
              </a:lnSpc>
              <a:buFontTx/>
              <a:buNone/>
            </a:pPr>
            <a:r>
              <a:rPr lang="en-US" sz="1400" dirty="0">
                <a:solidFill>
                  <a:schemeClr val="tx1">
                    <a:lumMod val="75000"/>
                    <a:lumOff val="25000"/>
                  </a:schemeClr>
                </a:solidFill>
              </a:rPr>
              <a:t>      </a:t>
            </a:r>
          </a:p>
          <a:p>
            <a:pPr marL="577850" indent="-577850" defTabSz="762000">
              <a:lnSpc>
                <a:spcPct val="90000"/>
              </a:lnSpc>
              <a:buFontTx/>
              <a:buNone/>
            </a:pPr>
            <a:endParaRPr lang="en-US" sz="1400" b="1" dirty="0">
              <a:solidFill>
                <a:schemeClr val="tx1">
                  <a:lumMod val="75000"/>
                  <a:lumOff val="25000"/>
                </a:schemeClr>
              </a:solidFill>
            </a:endParaRPr>
          </a:p>
          <a:p>
            <a:pPr marL="577850" indent="-577850" defTabSz="762000">
              <a:lnSpc>
                <a:spcPct val="90000"/>
              </a:lnSpc>
              <a:buFontTx/>
              <a:buNone/>
            </a:pPr>
            <a:endParaRPr lang="en-US" sz="1400" b="1" dirty="0">
              <a:solidFill>
                <a:schemeClr val="tx1">
                  <a:lumMod val="75000"/>
                  <a:lumOff val="25000"/>
                </a:schemeClr>
              </a:solidFill>
            </a:endParaRPr>
          </a:p>
          <a:p>
            <a:pPr marL="0" indent="0" defTabSz="762000">
              <a:lnSpc>
                <a:spcPct val="90000"/>
              </a:lnSpc>
              <a:buNone/>
            </a:pPr>
            <a:endParaRPr lang="en-US" sz="1400" b="1" dirty="0">
              <a:solidFill>
                <a:schemeClr val="tx1">
                  <a:lumMod val="75000"/>
                  <a:lumOff val="25000"/>
                </a:schemeClr>
              </a:solidFill>
            </a:endParaRPr>
          </a:p>
          <a:p>
            <a:pPr marL="0" indent="0" defTabSz="762000">
              <a:lnSpc>
                <a:spcPct val="90000"/>
              </a:lnSpc>
              <a:buNone/>
            </a:pPr>
            <a:r>
              <a:rPr lang="en-US" dirty="0">
                <a:solidFill>
                  <a:schemeClr val="tx1">
                    <a:lumMod val="75000"/>
                    <a:lumOff val="25000"/>
                  </a:schemeClr>
                </a:solidFill>
              </a:rPr>
              <a:t>Contribution is a key concept in marginal costing.  </a:t>
            </a:r>
          </a:p>
          <a:p>
            <a:pPr marL="0" indent="0" defTabSz="762000">
              <a:lnSpc>
                <a:spcPct val="90000"/>
              </a:lnSpc>
              <a:buNone/>
            </a:pPr>
            <a:endParaRPr lang="en-US" dirty="0">
              <a:solidFill>
                <a:schemeClr val="tx1">
                  <a:lumMod val="75000"/>
                  <a:lumOff val="25000"/>
                </a:schemeClr>
              </a:solidFill>
            </a:endParaRPr>
          </a:p>
          <a:p>
            <a:pPr marL="0" indent="0" defTabSz="762000">
              <a:lnSpc>
                <a:spcPct val="90000"/>
              </a:lnSpc>
              <a:buNone/>
            </a:pPr>
            <a:r>
              <a:rPr lang="en-US" dirty="0">
                <a:solidFill>
                  <a:schemeClr val="tx1">
                    <a:lumMod val="75000"/>
                    <a:lumOff val="25000"/>
                  </a:schemeClr>
                </a:solidFill>
              </a:rPr>
              <a:t>Contribution is the part of sales revenue that can be used to contribute to (help pay towards) fixed costs (and ultimately profit) </a:t>
            </a:r>
            <a:r>
              <a:rPr lang="en-US" i="1" dirty="0">
                <a:solidFill>
                  <a:schemeClr val="tx1">
                    <a:lumMod val="75000"/>
                    <a:lumOff val="25000"/>
                  </a:schemeClr>
                </a:solidFill>
              </a:rPr>
              <a:t>once variable costs have been accounted for.</a:t>
            </a:r>
          </a:p>
          <a:p>
            <a:pPr marL="577850" indent="-577850" defTabSz="762000">
              <a:lnSpc>
                <a:spcPct val="90000"/>
              </a:lnSpc>
              <a:buFontTx/>
              <a:buNone/>
            </a:pPr>
            <a:r>
              <a:rPr lang="en-US" dirty="0">
                <a:solidFill>
                  <a:schemeClr val="tx1">
                    <a:lumMod val="75000"/>
                    <a:lumOff val="25000"/>
                  </a:schemeClr>
                </a:solidFill>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pPr eaLnBrk="1" fontAlgn="auto" hangingPunct="1">
              <a:spcAft>
                <a:spcPts val="0"/>
              </a:spcAft>
              <a:defRPr/>
            </a:pPr>
            <a:r>
              <a:rPr lang="en-GB" b="1" u="sng">
                <a:solidFill>
                  <a:schemeClr val="tx1">
                    <a:lumMod val="75000"/>
                    <a:lumOff val="25000"/>
                  </a:schemeClr>
                </a:solidFill>
                <a:ea typeface="+mj-ea"/>
              </a:rPr>
              <a:t>Contribution</a:t>
            </a:r>
            <a:endParaRPr lang="en-GB">
              <a:solidFill>
                <a:schemeClr val="tx1">
                  <a:lumMod val="75000"/>
                  <a:lumOff val="25000"/>
                </a:schemeClr>
              </a:solidFill>
              <a:ea typeface="+mj-ea"/>
            </a:endParaRPr>
          </a:p>
        </p:txBody>
      </p:sp>
      <p:sp>
        <p:nvSpPr>
          <p:cNvPr id="3" name="Content Placeholder 2"/>
          <p:cNvSpPr>
            <a:spLocks noGrp="1"/>
          </p:cNvSpPr>
          <p:nvPr>
            <p:ph idx="1"/>
          </p:nvPr>
        </p:nvSpPr>
        <p:spPr>
          <a:xfrm>
            <a:off x="2883462" y="2626840"/>
            <a:ext cx="5433827" cy="3131777"/>
          </a:xfrm>
        </p:spPr>
        <p:txBody>
          <a:bodyPr>
            <a:normAutofit/>
          </a:bodyPr>
          <a:lstStyle/>
          <a:p>
            <a:pPr marL="577850" indent="-577850" defTabSz="762000" eaLnBrk="1" hangingPunct="1">
              <a:lnSpc>
                <a:spcPct val="90000"/>
              </a:lnSpc>
            </a:pPr>
            <a:endParaRPr lang="en-US" sz="1500" dirty="0">
              <a:solidFill>
                <a:schemeClr val="tx1">
                  <a:lumMod val="75000"/>
                  <a:lumOff val="25000"/>
                </a:schemeClr>
              </a:solidFill>
              <a:latin typeface="Calibri" charset="0"/>
            </a:endParaRPr>
          </a:p>
          <a:p>
            <a:pPr marL="577850" indent="-577850" defTabSz="762000" eaLnBrk="1" hangingPunct="1">
              <a:lnSpc>
                <a:spcPct val="90000"/>
              </a:lnSpc>
            </a:pPr>
            <a:r>
              <a:rPr lang="en-US" sz="1500" dirty="0">
                <a:solidFill>
                  <a:schemeClr val="tx1">
                    <a:lumMod val="75000"/>
                    <a:lumOff val="25000"/>
                  </a:schemeClr>
                </a:solidFill>
                <a:latin typeface="Calibri" charset="0"/>
              </a:rPr>
              <a:t>The calculation of contribution is:-</a:t>
            </a:r>
          </a:p>
          <a:p>
            <a:pPr marL="577850" indent="-577850" defTabSz="762000" eaLnBrk="1" hangingPunct="1">
              <a:lnSpc>
                <a:spcPct val="90000"/>
              </a:lnSpc>
              <a:buFont typeface="Arial" charset="0"/>
              <a:buNone/>
            </a:pPr>
            <a:endParaRPr lang="en-US" sz="1500" b="1" u="sng" dirty="0">
              <a:solidFill>
                <a:schemeClr val="tx1">
                  <a:lumMod val="75000"/>
                  <a:lumOff val="25000"/>
                </a:schemeClr>
              </a:solidFill>
              <a:latin typeface="Calibri" charset="0"/>
            </a:endParaRPr>
          </a:p>
          <a:p>
            <a:pPr marL="577850" indent="-577850" defTabSz="762000" eaLnBrk="1" hangingPunct="1">
              <a:lnSpc>
                <a:spcPct val="90000"/>
              </a:lnSpc>
              <a:buFont typeface="Arial" charset="0"/>
              <a:buNone/>
            </a:pPr>
            <a:r>
              <a:rPr lang="en-US" sz="1600" b="1" dirty="0">
                <a:solidFill>
                  <a:schemeClr val="tx1">
                    <a:lumMod val="75000"/>
                    <a:lumOff val="25000"/>
                  </a:schemeClr>
                </a:solidFill>
                <a:latin typeface="Calibri" charset="0"/>
              </a:rPr>
              <a:t>Selling price – variable costs = contribution </a:t>
            </a:r>
          </a:p>
          <a:p>
            <a:pPr marL="577850" indent="-577850" defTabSz="762000" eaLnBrk="1" hangingPunct="1">
              <a:lnSpc>
                <a:spcPct val="90000"/>
              </a:lnSpc>
              <a:buFont typeface="Arial" charset="0"/>
              <a:buNone/>
            </a:pPr>
            <a:r>
              <a:rPr lang="en-US" sz="1500" b="1" u="sng" dirty="0">
                <a:solidFill>
                  <a:schemeClr val="tx1">
                    <a:lumMod val="75000"/>
                    <a:lumOff val="25000"/>
                  </a:schemeClr>
                </a:solidFill>
                <a:latin typeface="Calibri" charset="0"/>
              </a:rPr>
              <a:t> </a:t>
            </a:r>
          </a:p>
          <a:p>
            <a:pPr marL="577850" indent="-577850" defTabSz="762000" eaLnBrk="1" hangingPunct="1">
              <a:lnSpc>
                <a:spcPct val="90000"/>
              </a:lnSpc>
            </a:pPr>
            <a:endParaRPr lang="en-GB" sz="1500" dirty="0">
              <a:solidFill>
                <a:schemeClr val="tx1">
                  <a:lumMod val="75000"/>
                  <a:lumOff val="25000"/>
                </a:schemeClr>
              </a:solidFill>
              <a:latin typeface="Calibri" charset="0"/>
            </a:endParaRPr>
          </a:p>
        </p:txBody>
      </p:sp>
    </p:spTree>
    <p:extLst>
      <p:ext uri="{BB962C8B-B14F-4D97-AF65-F5344CB8AC3E}">
        <p14:creationId xmlns:p14="http://schemas.microsoft.com/office/powerpoint/2010/main" val="2394487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98061" y="642594"/>
            <a:ext cx="3354691" cy="1371600"/>
          </a:xfrm>
        </p:spPr>
        <p:txBody>
          <a:bodyPr rtlCol="0">
            <a:normAutofit/>
          </a:bodyPr>
          <a:lstStyle/>
          <a:p>
            <a:pPr fontAlgn="auto">
              <a:spcAft>
                <a:spcPts val="0"/>
              </a:spcAft>
              <a:defRPr/>
            </a:pPr>
            <a:r>
              <a:rPr lang="en-GB" altLang="en-US">
                <a:effectLst>
                  <a:outerShdw blurRad="38100" dist="38100" dir="2700000" algn="tl">
                    <a:srgbClr val="C0C0C0"/>
                  </a:outerShdw>
                </a:effectLst>
              </a:rPr>
              <a:t>Contribution</a:t>
            </a:r>
          </a:p>
        </p:txBody>
      </p:sp>
      <p:sp useBgFill="1">
        <p:nvSpPr>
          <p:cNvPr id="137" name="Rectangle 136">
            <a:extLst>
              <a:ext uri="{FF2B5EF4-FFF2-40B4-BE49-F238E27FC236}">
                <a16:creationId xmlns:a16="http://schemas.microsoft.com/office/drawing/2014/main" id="{6936D704-5904-42AD-9DA1-E236DCE15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3458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5740" y="1430458"/>
            <a:ext cx="4025374" cy="400989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a:xfrm>
            <a:off x="5298061" y="2103120"/>
            <a:ext cx="3354692" cy="3931920"/>
          </a:xfrm>
        </p:spPr>
        <p:txBody>
          <a:bodyPr rtlCol="0">
            <a:normAutofit/>
          </a:bodyPr>
          <a:lstStyle/>
          <a:p>
            <a:pPr marL="365760" indent="-283464" fontAlgn="auto">
              <a:spcAft>
                <a:spcPts val="0"/>
              </a:spcAft>
              <a:buFont typeface="Wingdings 2"/>
              <a:buChar char=""/>
              <a:defRPr/>
            </a:pPr>
            <a:r>
              <a:rPr lang="en-GB" dirty="0"/>
              <a:t>Total contribution less total fixed costs equals profit</a:t>
            </a:r>
          </a:p>
          <a:p>
            <a:pPr marL="365760" indent="-283464" fontAlgn="auto">
              <a:spcAft>
                <a:spcPts val="0"/>
              </a:spcAft>
              <a:buFont typeface="Wingdings 2"/>
              <a:buChar char=""/>
              <a:defRPr/>
            </a:pPr>
            <a:endParaRPr lang="en-GB" dirty="0"/>
          </a:p>
          <a:p>
            <a:pPr marL="365760" indent="-283464" fontAlgn="auto">
              <a:spcAft>
                <a:spcPts val="0"/>
              </a:spcAft>
              <a:buFont typeface="Wingdings 2"/>
              <a:buChar char=""/>
              <a:defRPr/>
            </a:pPr>
            <a:r>
              <a:rPr lang="en-GB" dirty="0"/>
              <a:t>A profit statement can be prepared in the following format</a:t>
            </a:r>
          </a:p>
          <a:p>
            <a:pPr marL="82296" indent="0" fontAlgn="auto">
              <a:spcAft>
                <a:spcPts val="0"/>
              </a:spcAft>
              <a:buFont typeface="Wingdings 2"/>
              <a:buNone/>
              <a:defRPr/>
            </a:pPr>
            <a:endParaRPr lang="en-GB" dirty="0"/>
          </a:p>
        </p:txBody>
      </p:sp>
    </p:spTree>
    <p:extLst>
      <p:ext uri="{BB962C8B-B14F-4D97-AF65-F5344CB8AC3E}">
        <p14:creationId xmlns:p14="http://schemas.microsoft.com/office/powerpoint/2010/main" val="610439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rtlCol="0">
            <a:normAutofit/>
          </a:bodyPr>
          <a:lstStyle/>
          <a:p>
            <a:pPr algn="ctr" fontAlgn="auto">
              <a:spcAft>
                <a:spcPts val="0"/>
              </a:spcAft>
              <a:defRPr/>
            </a:pPr>
            <a:r>
              <a:rPr lang="en-GB" altLang="en-US" sz="3400">
                <a:effectLst>
                  <a:outerShdw blurRad="38100" dist="38100" dir="2700000" algn="tl">
                    <a:srgbClr val="C0C0C0"/>
                  </a:outerShdw>
                </a:effectLst>
              </a:rPr>
              <a:t>Contribution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56372442"/>
              </p:ext>
            </p:extLst>
          </p:nvPr>
        </p:nvGraphicFramePr>
        <p:xfrm>
          <a:off x="4108593" y="961838"/>
          <a:ext cx="4429636" cy="4908936"/>
        </p:xfrm>
        <a:graphic>
          <a:graphicData uri="http://schemas.openxmlformats.org/drawingml/2006/table">
            <a:tbl>
              <a:tblPr firstRow="1" bandRow="1">
                <a:tableStyleId>{85BE263C-DBD7-4A20-BB59-AAB30ACAA65A}</a:tableStyleId>
              </a:tblPr>
              <a:tblGrid>
                <a:gridCol w="2748795">
                  <a:extLst>
                    <a:ext uri="{9D8B030D-6E8A-4147-A177-3AD203B41FA5}">
                      <a16:colId xmlns:a16="http://schemas.microsoft.com/office/drawing/2014/main" val="20000"/>
                    </a:ext>
                  </a:extLst>
                </a:gridCol>
                <a:gridCol w="1680841">
                  <a:extLst>
                    <a:ext uri="{9D8B030D-6E8A-4147-A177-3AD203B41FA5}">
                      <a16:colId xmlns:a16="http://schemas.microsoft.com/office/drawing/2014/main" val="20001"/>
                    </a:ext>
                  </a:extLst>
                </a:gridCol>
              </a:tblGrid>
              <a:tr h="1075294">
                <a:tc>
                  <a:txBody>
                    <a:bodyPr/>
                    <a:lstStyle/>
                    <a:p>
                      <a:r>
                        <a:rPr lang="en-GB" sz="3100"/>
                        <a:t>Sales Revenue</a:t>
                      </a:r>
                    </a:p>
                  </a:txBody>
                  <a:tcPr marL="100157" marR="100157" marT="50075" marB="50075"/>
                </a:tc>
                <a:tc>
                  <a:txBody>
                    <a:bodyPr/>
                    <a:lstStyle/>
                    <a:p>
                      <a:pPr algn="ctr"/>
                      <a:r>
                        <a:rPr lang="en-GB" sz="3100"/>
                        <a:t>X</a:t>
                      </a:r>
                    </a:p>
                  </a:txBody>
                  <a:tcPr marL="100157" marR="100157" marT="50075" marB="50075"/>
                </a:tc>
                <a:extLst>
                  <a:ext uri="{0D108BD9-81ED-4DB2-BD59-A6C34878D82A}">
                    <a16:rowId xmlns:a16="http://schemas.microsoft.com/office/drawing/2014/main" val="10000"/>
                  </a:ext>
                </a:extLst>
              </a:tr>
              <a:tr h="1075294">
                <a:tc>
                  <a:txBody>
                    <a:bodyPr/>
                    <a:lstStyle/>
                    <a:p>
                      <a:r>
                        <a:rPr lang="en-GB" sz="3100"/>
                        <a:t>Less Variable Costs </a:t>
                      </a:r>
                    </a:p>
                  </a:txBody>
                  <a:tcPr marL="100157" marR="100157" marT="50075" marB="50075"/>
                </a:tc>
                <a:tc>
                  <a:txBody>
                    <a:bodyPr/>
                    <a:lstStyle/>
                    <a:p>
                      <a:pPr algn="ctr"/>
                      <a:r>
                        <a:rPr lang="en-GB" sz="3100"/>
                        <a:t>(XX)</a:t>
                      </a:r>
                    </a:p>
                  </a:txBody>
                  <a:tcPr marL="100157" marR="100157" marT="50075" marB="50075"/>
                </a:tc>
                <a:extLst>
                  <a:ext uri="{0D108BD9-81ED-4DB2-BD59-A6C34878D82A}">
                    <a16:rowId xmlns:a16="http://schemas.microsoft.com/office/drawing/2014/main" val="10001"/>
                  </a:ext>
                </a:extLst>
              </a:tr>
              <a:tr h="1075294">
                <a:tc>
                  <a:txBody>
                    <a:bodyPr/>
                    <a:lstStyle/>
                    <a:p>
                      <a:r>
                        <a:rPr lang="en-GB" sz="3100"/>
                        <a:t>Equals contribution </a:t>
                      </a:r>
                    </a:p>
                  </a:txBody>
                  <a:tcPr marL="100157" marR="100157" marT="50075" marB="50075"/>
                </a:tc>
                <a:tc>
                  <a:txBody>
                    <a:bodyPr/>
                    <a:lstStyle/>
                    <a:p>
                      <a:pPr algn="ctr"/>
                      <a:r>
                        <a:rPr lang="en-GB" sz="3100"/>
                        <a:t>XXX</a:t>
                      </a:r>
                    </a:p>
                  </a:txBody>
                  <a:tcPr marL="100157" marR="100157" marT="50075" marB="50075"/>
                </a:tc>
                <a:extLst>
                  <a:ext uri="{0D108BD9-81ED-4DB2-BD59-A6C34878D82A}">
                    <a16:rowId xmlns:a16="http://schemas.microsoft.com/office/drawing/2014/main" val="10002"/>
                  </a:ext>
                </a:extLst>
              </a:tr>
              <a:tr h="1075294">
                <a:tc>
                  <a:txBody>
                    <a:bodyPr/>
                    <a:lstStyle/>
                    <a:p>
                      <a:r>
                        <a:rPr lang="en-GB" sz="3100"/>
                        <a:t>Less Fixed Costs</a:t>
                      </a:r>
                    </a:p>
                  </a:txBody>
                  <a:tcPr marL="100157" marR="100157" marT="50075" marB="50075"/>
                </a:tc>
                <a:tc>
                  <a:txBody>
                    <a:bodyPr/>
                    <a:lstStyle/>
                    <a:p>
                      <a:pPr algn="ctr"/>
                      <a:r>
                        <a:rPr lang="en-GB" sz="3100"/>
                        <a:t>(XXXX)</a:t>
                      </a:r>
                    </a:p>
                  </a:txBody>
                  <a:tcPr marL="100157" marR="100157" marT="50075" marB="50075"/>
                </a:tc>
                <a:extLst>
                  <a:ext uri="{0D108BD9-81ED-4DB2-BD59-A6C34878D82A}">
                    <a16:rowId xmlns:a16="http://schemas.microsoft.com/office/drawing/2014/main" val="10003"/>
                  </a:ext>
                </a:extLst>
              </a:tr>
              <a:tr h="607760">
                <a:tc>
                  <a:txBody>
                    <a:bodyPr/>
                    <a:lstStyle/>
                    <a:p>
                      <a:r>
                        <a:rPr lang="en-GB" sz="3100"/>
                        <a:t>Equals Profit</a:t>
                      </a:r>
                    </a:p>
                  </a:txBody>
                  <a:tcPr marL="100157" marR="100157" marT="50075" marB="50075"/>
                </a:tc>
                <a:tc>
                  <a:txBody>
                    <a:bodyPr/>
                    <a:lstStyle/>
                    <a:p>
                      <a:pPr algn="ctr"/>
                      <a:r>
                        <a:rPr lang="en-GB" sz="3100"/>
                        <a:t>XXXXX</a:t>
                      </a:r>
                    </a:p>
                  </a:txBody>
                  <a:tcPr marL="100157" marR="100157" marT="50075" marB="50075"/>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86566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pPr eaLnBrk="1" fontAlgn="auto" hangingPunct="1">
              <a:spcAft>
                <a:spcPts val="0"/>
              </a:spcAft>
              <a:defRPr/>
            </a:pPr>
            <a:r>
              <a:rPr lang="en-GB" dirty="0">
                <a:solidFill>
                  <a:schemeClr val="tx1">
                    <a:lumMod val="75000"/>
                    <a:lumOff val="25000"/>
                  </a:schemeClr>
                </a:solidFill>
                <a:ea typeface="+mj-ea"/>
              </a:rPr>
              <a:t>Absorption Costing</a:t>
            </a:r>
          </a:p>
        </p:txBody>
      </p:sp>
      <p:sp>
        <p:nvSpPr>
          <p:cNvPr id="3" name="Content Placeholder 2"/>
          <p:cNvSpPr>
            <a:spLocks noGrp="1"/>
          </p:cNvSpPr>
          <p:nvPr>
            <p:ph idx="1"/>
          </p:nvPr>
        </p:nvSpPr>
        <p:spPr>
          <a:xfrm>
            <a:off x="2883462" y="2626840"/>
            <a:ext cx="5433827" cy="3131777"/>
          </a:xfrm>
        </p:spPr>
        <p:txBody>
          <a:bodyPr rtlCol="0">
            <a:normAutofit/>
          </a:bodyPr>
          <a:lstStyle/>
          <a:p>
            <a:pPr eaLnBrk="1" fontAlgn="auto" hangingPunct="1">
              <a:spcAft>
                <a:spcPts val="0"/>
              </a:spcAft>
              <a:buFont typeface="Arial" pitchFamily="34" charset="0"/>
              <a:buChar char="•"/>
              <a:defRPr/>
            </a:pPr>
            <a:r>
              <a:rPr lang="en-GB">
                <a:solidFill>
                  <a:schemeClr val="tx1">
                    <a:lumMod val="75000"/>
                    <a:lumOff val="25000"/>
                  </a:schemeClr>
                </a:solidFill>
                <a:ea typeface="+mn-ea"/>
              </a:rPr>
              <a:t>All overheads are absorbed into cost units but each aspect of overhead is absorbed separately by cost centres on an appropriate absorption basis  </a:t>
            </a:r>
          </a:p>
          <a:p>
            <a:pPr eaLnBrk="1" fontAlgn="auto" hangingPunct="1">
              <a:spcAft>
                <a:spcPts val="0"/>
              </a:spcAft>
              <a:buFont typeface="Arial" pitchFamily="34" charset="0"/>
              <a:buChar char="•"/>
              <a:defRPr/>
            </a:pPr>
            <a:endParaRPr lang="en-GB">
              <a:solidFill>
                <a:schemeClr val="tx1">
                  <a:lumMod val="75000"/>
                  <a:lumOff val="25000"/>
                </a:schemeClr>
              </a:solidFill>
              <a:ea typeface="+mn-ea"/>
            </a:endParaRPr>
          </a:p>
          <a:p>
            <a:pPr marL="0" indent="0" eaLnBrk="1" fontAlgn="auto" hangingPunct="1">
              <a:spcAft>
                <a:spcPts val="0"/>
              </a:spcAft>
              <a:buFont typeface="Arial" pitchFamily="34" charset="0"/>
              <a:buNone/>
              <a:defRPr/>
            </a:pPr>
            <a:endParaRPr lang="en-GB">
              <a:solidFill>
                <a:schemeClr val="tx1">
                  <a:lumMod val="75000"/>
                  <a:lumOff val="25000"/>
                </a:schemeClr>
              </a:solidFill>
              <a:ea typeface="+mn-ea"/>
            </a:endParaRPr>
          </a:p>
          <a:p>
            <a:pPr eaLnBrk="1" fontAlgn="auto" hangingPunct="1">
              <a:spcAft>
                <a:spcPts val="0"/>
              </a:spcAft>
              <a:buFont typeface="Arial" pitchFamily="34" charset="0"/>
              <a:buChar char="•"/>
              <a:defRPr/>
            </a:pPr>
            <a:endParaRPr lang="en-GB">
              <a:solidFill>
                <a:schemeClr val="tx1">
                  <a:lumMod val="75000"/>
                  <a:lumOff val="25000"/>
                </a:schemeClr>
              </a:solidFill>
              <a:ea typeface="+mn-ea"/>
            </a:endParaRPr>
          </a:p>
        </p:txBody>
      </p:sp>
    </p:spTree>
    <p:extLst>
      <p:ext uri="{BB962C8B-B14F-4D97-AF65-F5344CB8AC3E}">
        <p14:creationId xmlns:p14="http://schemas.microsoft.com/office/powerpoint/2010/main" val="364849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normAutofit/>
          </a:bodyPr>
          <a:lstStyle/>
          <a:p>
            <a:r>
              <a:rPr lang="en-GB" dirty="0"/>
              <a:t>Marginal and Absorption Costing</a:t>
            </a:r>
          </a:p>
        </p:txBody>
      </p:sp>
      <p:sp>
        <p:nvSpPr>
          <p:cNvPr id="119811" name="Rectangle 3"/>
          <p:cNvSpPr>
            <a:spLocks noGrp="1" noChangeArrowheads="1"/>
          </p:cNvSpPr>
          <p:nvPr>
            <p:ph idx="1"/>
          </p:nvPr>
        </p:nvSpPr>
        <p:spPr>
          <a:xfrm>
            <a:off x="323528" y="1252538"/>
            <a:ext cx="8448997" cy="5488830"/>
          </a:xfrm>
        </p:spPr>
        <p:txBody>
          <a:bodyPr>
            <a:normAutofit/>
          </a:bodyPr>
          <a:lstStyle/>
          <a:p>
            <a:pPr marL="577850" indent="-577850" defTabSz="762000">
              <a:lnSpc>
                <a:spcPct val="90000"/>
              </a:lnSpc>
              <a:buFontTx/>
              <a:buNone/>
            </a:pPr>
            <a:r>
              <a:rPr lang="en-US" dirty="0"/>
              <a:t>      </a:t>
            </a:r>
            <a:endParaRPr lang="en-US" sz="2400" b="1" dirty="0"/>
          </a:p>
          <a:p>
            <a:pPr marL="577850" indent="-577850" defTabSz="762000">
              <a:lnSpc>
                <a:spcPct val="90000"/>
              </a:lnSpc>
              <a:buFontTx/>
              <a:buNone/>
            </a:pPr>
            <a:r>
              <a:rPr lang="en-US" sz="2000" b="1" dirty="0"/>
              <a:t>	</a:t>
            </a:r>
          </a:p>
          <a:p>
            <a:pPr marL="577850" indent="-577850" defTabSz="762000">
              <a:lnSpc>
                <a:spcPct val="90000"/>
              </a:lnSpc>
              <a:buFontTx/>
              <a:buNone/>
            </a:pPr>
            <a:endParaRPr lang="en-US" sz="2000" b="1" dirty="0"/>
          </a:p>
          <a:p>
            <a:pPr marL="577850" indent="-577850" algn="ctr" defTabSz="762000">
              <a:lnSpc>
                <a:spcPct val="90000"/>
              </a:lnSpc>
              <a:buFontTx/>
              <a:buNone/>
            </a:pPr>
            <a:r>
              <a:rPr lang="en-US" sz="2400" dirty="0"/>
              <a:t>Absorption Costing focuses on calculating </a:t>
            </a:r>
            <a:r>
              <a:rPr lang="en-US" sz="2400" dirty="0">
                <a:solidFill>
                  <a:srgbClr val="FF0000"/>
                </a:solidFill>
              </a:rPr>
              <a:t>the total production cost </a:t>
            </a:r>
            <a:r>
              <a:rPr lang="en-US" sz="2400" dirty="0"/>
              <a:t>of a unit.</a:t>
            </a:r>
            <a:endParaRPr lang="en-US" sz="2000" dirty="0"/>
          </a:p>
          <a:p>
            <a:pPr marL="577850" indent="-577850" algn="ctr" defTabSz="762000">
              <a:lnSpc>
                <a:spcPct val="90000"/>
              </a:lnSpc>
              <a:buFontTx/>
              <a:buNone/>
            </a:pPr>
            <a:r>
              <a:rPr lang="en-US" sz="2000" b="1" dirty="0"/>
              <a:t>Unit Cost Card </a:t>
            </a:r>
          </a:p>
          <a:p>
            <a:pPr marL="1492250" lvl="2" indent="-577850" defTabSz="762000">
              <a:lnSpc>
                <a:spcPct val="90000"/>
              </a:lnSpc>
              <a:buFontTx/>
              <a:buNone/>
            </a:pPr>
            <a:r>
              <a:rPr lang="en-US" sz="2000" b="1" dirty="0"/>
              <a:t>		</a:t>
            </a:r>
            <a:r>
              <a:rPr lang="en-US" sz="2000" dirty="0"/>
              <a:t>Direct Materials					x</a:t>
            </a:r>
          </a:p>
          <a:p>
            <a:pPr marL="1492250" lvl="2" indent="-577850" defTabSz="762000">
              <a:lnSpc>
                <a:spcPct val="90000"/>
              </a:lnSpc>
              <a:buFontTx/>
              <a:buNone/>
            </a:pPr>
            <a:r>
              <a:rPr lang="en-US" sz="2000" dirty="0"/>
              <a:t>		Direct </a:t>
            </a:r>
            <a:r>
              <a:rPr lang="en-US" sz="2000" dirty="0" err="1"/>
              <a:t>Labour</a:t>
            </a:r>
            <a:r>
              <a:rPr lang="en-US" sz="2000" dirty="0"/>
              <a:t>					x</a:t>
            </a:r>
          </a:p>
          <a:p>
            <a:pPr marL="1492250" lvl="2" indent="-577850" defTabSz="762000">
              <a:lnSpc>
                <a:spcPct val="90000"/>
              </a:lnSpc>
              <a:buFontTx/>
              <a:buNone/>
            </a:pPr>
            <a:r>
              <a:rPr lang="en-US" sz="2000" dirty="0"/>
              <a:t>		Direct Expenses					</a:t>
            </a:r>
            <a:r>
              <a:rPr lang="en-US" sz="2000" u="sng" dirty="0"/>
              <a:t>x</a:t>
            </a:r>
          </a:p>
          <a:p>
            <a:pPr marL="1492250" lvl="2" indent="-577850" defTabSz="762000">
              <a:lnSpc>
                <a:spcPct val="90000"/>
              </a:lnSpc>
              <a:buFontTx/>
              <a:buNone/>
            </a:pPr>
            <a:r>
              <a:rPr lang="en-US" sz="2000" dirty="0"/>
              <a:t>		</a:t>
            </a:r>
            <a:r>
              <a:rPr lang="en-US" sz="2000" b="1" dirty="0"/>
              <a:t>Prime Cost</a:t>
            </a:r>
            <a:r>
              <a:rPr lang="en-US" sz="2000" dirty="0"/>
              <a:t>						xx</a:t>
            </a:r>
          </a:p>
          <a:p>
            <a:pPr marL="1492250" lvl="2" indent="-577850" defTabSz="762000">
              <a:lnSpc>
                <a:spcPct val="90000"/>
              </a:lnSpc>
              <a:buFontTx/>
              <a:buNone/>
            </a:pPr>
            <a:r>
              <a:rPr lang="en-US" sz="2000" dirty="0"/>
              <a:t>		Variable Production Overheads		</a:t>
            </a:r>
            <a:r>
              <a:rPr lang="en-US" sz="2000" u="sng" dirty="0"/>
              <a:t>x</a:t>
            </a:r>
          </a:p>
          <a:p>
            <a:pPr marL="1492250" lvl="2" indent="-577850" defTabSz="762000">
              <a:lnSpc>
                <a:spcPct val="90000"/>
              </a:lnSpc>
              <a:buFontTx/>
              <a:buNone/>
            </a:pPr>
            <a:r>
              <a:rPr lang="en-US" sz="2000" dirty="0"/>
              <a:t>		</a:t>
            </a:r>
            <a:r>
              <a:rPr lang="en-US" sz="2000" b="1" dirty="0"/>
              <a:t>Marginal Production Cost</a:t>
            </a:r>
            <a:r>
              <a:rPr lang="en-US" sz="2000" dirty="0"/>
              <a:t>			xxx</a:t>
            </a:r>
          </a:p>
          <a:p>
            <a:pPr marL="1492250" lvl="2" indent="-577850" defTabSz="762000">
              <a:lnSpc>
                <a:spcPct val="90000"/>
              </a:lnSpc>
              <a:buFontTx/>
              <a:buNone/>
            </a:pPr>
            <a:r>
              <a:rPr lang="en-US" sz="2000" dirty="0"/>
              <a:t>		Fixed (absorbed) production overheads	</a:t>
            </a:r>
            <a:r>
              <a:rPr lang="en-US" sz="2000" u="sng" dirty="0"/>
              <a:t>x</a:t>
            </a:r>
          </a:p>
          <a:p>
            <a:pPr marL="1492250" lvl="2" indent="-577850" defTabSz="762000">
              <a:lnSpc>
                <a:spcPct val="90000"/>
              </a:lnSpc>
              <a:buFontTx/>
              <a:buNone/>
            </a:pPr>
            <a:r>
              <a:rPr lang="en-US" sz="2000" dirty="0"/>
              <a:t>		</a:t>
            </a:r>
            <a:r>
              <a:rPr lang="en-US" sz="2000" b="1" dirty="0">
                <a:solidFill>
                  <a:srgbClr val="FF0000"/>
                </a:solidFill>
              </a:rPr>
              <a:t>Total production cost</a:t>
            </a:r>
            <a:r>
              <a:rPr lang="en-US" sz="2000" dirty="0">
                <a:solidFill>
                  <a:srgbClr val="FF0000"/>
                </a:solidFill>
              </a:rPr>
              <a:t>				</a:t>
            </a:r>
            <a:r>
              <a:rPr lang="en-US" sz="2000" dirty="0" err="1">
                <a:solidFill>
                  <a:srgbClr val="FF0000"/>
                </a:solidFill>
              </a:rPr>
              <a:t>xxxx</a:t>
            </a:r>
            <a:endParaRPr lang="en-US" sz="2000" dirty="0">
              <a:solidFill>
                <a:srgbClr val="FF0000"/>
              </a:solidFill>
            </a:endParaRPr>
          </a:p>
          <a:p>
            <a:pPr marL="1492250" lvl="2" indent="-577850" defTabSz="762000">
              <a:lnSpc>
                <a:spcPct val="90000"/>
              </a:lnSpc>
              <a:buFontTx/>
              <a:buNone/>
            </a:pPr>
            <a:r>
              <a:rPr lang="en-US" dirty="0"/>
              <a:t>	</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9811">
                                            <p:txEl>
                                              <p:charRg st="0" end="3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9811">
                                            <p:txEl>
                                              <p:charRg st="36" end="6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9811">
                                            <p:txEl>
                                              <p:charRg st="65" end="10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9811">
                                            <p:txEl>
                                              <p:charRg st="100" end="10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9811">
                                            <p:txEl>
                                              <p:charRg st="100" end="10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688490" y="260648"/>
            <a:ext cx="7756263" cy="1008112"/>
          </a:xfrm>
        </p:spPr>
        <p:txBody>
          <a:bodyPr>
            <a:noAutofit/>
          </a:bodyPr>
          <a:lstStyle/>
          <a:p>
            <a:r>
              <a:rPr lang="en-GB" sz="4000" dirty="0"/>
              <a:t>Marginal and Absorption Costing</a:t>
            </a:r>
          </a:p>
        </p:txBody>
      </p:sp>
      <p:sp>
        <p:nvSpPr>
          <p:cNvPr id="121859" name="Rectangle 3"/>
          <p:cNvSpPr>
            <a:spLocks noGrp="1" noChangeArrowheads="1"/>
          </p:cNvSpPr>
          <p:nvPr>
            <p:ph idx="1"/>
          </p:nvPr>
        </p:nvSpPr>
        <p:spPr>
          <a:xfrm>
            <a:off x="1038225" y="1484784"/>
            <a:ext cx="7734300" cy="5112568"/>
          </a:xfrm>
        </p:spPr>
        <p:txBody>
          <a:bodyPr>
            <a:normAutofit fontScale="92500" lnSpcReduction="10000"/>
          </a:bodyPr>
          <a:lstStyle/>
          <a:p>
            <a:pPr marL="577850" indent="-577850" defTabSz="762000">
              <a:lnSpc>
                <a:spcPct val="90000"/>
              </a:lnSpc>
              <a:buFontTx/>
              <a:buNone/>
            </a:pPr>
            <a:r>
              <a:rPr lang="en-US" dirty="0"/>
              <a:t>      </a:t>
            </a:r>
            <a:r>
              <a:rPr lang="en-US" sz="2400" b="1" dirty="0"/>
              <a:t>Marginal Costing</a:t>
            </a:r>
          </a:p>
          <a:p>
            <a:pPr marL="577850" indent="-577850" defTabSz="762000">
              <a:lnSpc>
                <a:spcPct val="90000"/>
              </a:lnSpc>
              <a:buFontTx/>
              <a:buNone/>
            </a:pPr>
            <a:r>
              <a:rPr lang="en-US" sz="2000" b="1" dirty="0"/>
              <a:t>	</a:t>
            </a:r>
            <a:r>
              <a:rPr lang="en-US" sz="2400" dirty="0"/>
              <a:t>Marginal Costing focuses on calculating </a:t>
            </a:r>
            <a:r>
              <a:rPr lang="en-US" sz="2400" i="1" dirty="0">
                <a:solidFill>
                  <a:srgbClr val="FF0000"/>
                </a:solidFill>
              </a:rPr>
              <a:t>the extra cost of making a unit </a:t>
            </a:r>
            <a:r>
              <a:rPr lang="en-US" sz="2400" dirty="0"/>
              <a:t>and units are </a:t>
            </a:r>
            <a:r>
              <a:rPr lang="en-US" sz="2400" dirty="0" err="1"/>
              <a:t>costed</a:t>
            </a:r>
            <a:r>
              <a:rPr lang="en-US" sz="2400" dirty="0"/>
              <a:t> using their </a:t>
            </a:r>
            <a:r>
              <a:rPr lang="en-US" sz="2400" u="sng" dirty="0"/>
              <a:t>variable production cost.</a:t>
            </a:r>
          </a:p>
          <a:p>
            <a:pPr marL="577850" indent="-577850" defTabSz="762000">
              <a:lnSpc>
                <a:spcPct val="90000"/>
              </a:lnSpc>
              <a:buFontTx/>
              <a:buNone/>
            </a:pPr>
            <a:endParaRPr lang="en-US" sz="2400" b="1" dirty="0"/>
          </a:p>
          <a:p>
            <a:pPr marL="577850" indent="-577850" defTabSz="762000">
              <a:lnSpc>
                <a:spcPct val="90000"/>
              </a:lnSpc>
              <a:buFontTx/>
              <a:buNone/>
            </a:pPr>
            <a:endParaRPr lang="en-US" sz="2400" b="1" dirty="0"/>
          </a:p>
          <a:p>
            <a:pPr marL="577850" indent="-577850" defTabSz="762000">
              <a:lnSpc>
                <a:spcPct val="90000"/>
              </a:lnSpc>
              <a:buFontTx/>
              <a:buNone/>
            </a:pPr>
            <a:r>
              <a:rPr lang="en-US" sz="2000" b="1" dirty="0"/>
              <a:t>		Unit Cost Card </a:t>
            </a:r>
          </a:p>
          <a:p>
            <a:pPr marL="577850" indent="-577850" defTabSz="762000">
              <a:lnSpc>
                <a:spcPct val="90000"/>
              </a:lnSpc>
              <a:buFontTx/>
              <a:buNone/>
            </a:pPr>
            <a:r>
              <a:rPr lang="en-US" sz="2000" b="1" dirty="0"/>
              <a:t>		</a:t>
            </a:r>
            <a:r>
              <a:rPr lang="en-US" sz="2000" dirty="0"/>
              <a:t>Direct Materials				x</a:t>
            </a:r>
          </a:p>
          <a:p>
            <a:pPr marL="577850" indent="-577850" defTabSz="762000">
              <a:lnSpc>
                <a:spcPct val="90000"/>
              </a:lnSpc>
              <a:buFontTx/>
              <a:buNone/>
            </a:pPr>
            <a:r>
              <a:rPr lang="en-US" sz="2000" dirty="0"/>
              <a:t>		Direct </a:t>
            </a:r>
            <a:r>
              <a:rPr lang="en-US" sz="2000" dirty="0" err="1"/>
              <a:t>Labour</a:t>
            </a:r>
            <a:r>
              <a:rPr lang="en-US" sz="2000" dirty="0"/>
              <a:t>				x</a:t>
            </a:r>
          </a:p>
          <a:p>
            <a:pPr marL="577850" indent="-577850" defTabSz="762000">
              <a:lnSpc>
                <a:spcPct val="90000"/>
              </a:lnSpc>
              <a:buFontTx/>
              <a:buNone/>
            </a:pPr>
            <a:r>
              <a:rPr lang="en-US" sz="2000" dirty="0"/>
              <a:t>		Direct Expenses				</a:t>
            </a:r>
            <a:r>
              <a:rPr lang="en-US" sz="2000" u="sng" dirty="0"/>
              <a:t>x</a:t>
            </a:r>
          </a:p>
          <a:p>
            <a:pPr marL="577850" indent="-577850" defTabSz="762000">
              <a:lnSpc>
                <a:spcPct val="90000"/>
              </a:lnSpc>
              <a:buFontTx/>
              <a:buNone/>
            </a:pPr>
            <a:r>
              <a:rPr lang="en-US" sz="2000" dirty="0"/>
              <a:t>		</a:t>
            </a:r>
            <a:r>
              <a:rPr lang="en-US" sz="2000" b="1" dirty="0"/>
              <a:t>Prime Cost</a:t>
            </a:r>
            <a:r>
              <a:rPr lang="en-US" sz="2000" dirty="0"/>
              <a:t>					xx</a:t>
            </a:r>
          </a:p>
          <a:p>
            <a:pPr marL="577850" indent="-577850" defTabSz="762000">
              <a:lnSpc>
                <a:spcPct val="90000"/>
              </a:lnSpc>
              <a:buFontTx/>
              <a:buNone/>
            </a:pPr>
            <a:r>
              <a:rPr lang="en-US" sz="2000" dirty="0"/>
              <a:t>		Variable Production Overheads		</a:t>
            </a:r>
            <a:r>
              <a:rPr lang="en-US" sz="2000" u="sng" dirty="0"/>
              <a:t>x</a:t>
            </a:r>
          </a:p>
          <a:p>
            <a:pPr marL="577850" indent="-577850" defTabSz="762000">
              <a:lnSpc>
                <a:spcPct val="90000"/>
              </a:lnSpc>
              <a:buFontTx/>
              <a:buNone/>
            </a:pPr>
            <a:r>
              <a:rPr lang="en-US" sz="2000" dirty="0"/>
              <a:t>		</a:t>
            </a:r>
            <a:r>
              <a:rPr lang="en-US" sz="2000" b="1" dirty="0"/>
              <a:t>Marginal Production Cost</a:t>
            </a:r>
            <a:r>
              <a:rPr lang="en-US" sz="2000" dirty="0"/>
              <a:t>			xxx</a:t>
            </a:r>
          </a:p>
          <a:p>
            <a:pPr marL="577850" indent="-577850" defTabSz="762000">
              <a:lnSpc>
                <a:spcPct val="90000"/>
              </a:lnSpc>
              <a:buFontTx/>
              <a:buNone/>
            </a:pPr>
            <a:r>
              <a:rPr lang="en-US" sz="2000" dirty="0"/>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556" r="15940" b="-2"/>
          <a:stretch/>
        </p:blipFill>
        <p:spPr bwMode="auto">
          <a:xfrm>
            <a:off x="5878028" y="237744"/>
            <a:ext cx="3093312" cy="6382512"/>
          </a:xfrm>
          <a:prstGeom prst="rect">
            <a:avLst/>
          </a:prstGeom>
          <a:noFill/>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74" name="Rectangle 73">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308" y="237744"/>
            <a:ext cx="573973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74" name="Title 1"/>
          <p:cNvSpPr>
            <a:spLocks noGrp="1"/>
          </p:cNvSpPr>
          <p:nvPr>
            <p:ph type="title"/>
          </p:nvPr>
        </p:nvSpPr>
        <p:spPr>
          <a:xfrm>
            <a:off x="651510" y="642593"/>
            <a:ext cx="4711446" cy="1744183"/>
          </a:xfrm>
        </p:spPr>
        <p:txBody>
          <a:bodyPr>
            <a:normAutofit/>
          </a:bodyPr>
          <a:lstStyle/>
          <a:p>
            <a:pPr eaLnBrk="1" fontAlgn="auto" hangingPunct="1">
              <a:spcAft>
                <a:spcPts val="0"/>
              </a:spcAft>
              <a:defRPr/>
            </a:pPr>
            <a:r>
              <a:rPr lang="en-GB" b="1" u="sng">
                <a:ea typeface="+mj-ea"/>
              </a:rPr>
              <a:t>Cost per unit</a:t>
            </a:r>
          </a:p>
        </p:txBody>
      </p:sp>
      <p:sp>
        <p:nvSpPr>
          <p:cNvPr id="3" name="Content Placeholder 2"/>
          <p:cNvSpPr>
            <a:spLocks noGrp="1"/>
          </p:cNvSpPr>
          <p:nvPr>
            <p:ph idx="1"/>
          </p:nvPr>
        </p:nvSpPr>
        <p:spPr>
          <a:xfrm>
            <a:off x="651510" y="2386584"/>
            <a:ext cx="4711446" cy="3648456"/>
          </a:xfrm>
        </p:spPr>
        <p:txBody>
          <a:bodyPr rtlCol="0">
            <a:normAutofit/>
          </a:bodyPr>
          <a:lstStyle/>
          <a:p>
            <a:pPr marL="0" indent="0" eaLnBrk="1" fontAlgn="auto" hangingPunct="1">
              <a:spcAft>
                <a:spcPts val="0"/>
              </a:spcAft>
              <a:buFont typeface="Arial" charset="0"/>
              <a:buNone/>
              <a:defRPr/>
            </a:pPr>
            <a:r>
              <a:rPr lang="en-GB">
                <a:ea typeface="+mn-ea"/>
              </a:rPr>
              <a:t>The cost per unit of an item is important for:</a:t>
            </a:r>
          </a:p>
          <a:p>
            <a:pPr marL="0" indent="0" eaLnBrk="1" fontAlgn="auto" hangingPunct="1">
              <a:spcAft>
                <a:spcPts val="0"/>
              </a:spcAft>
              <a:buFont typeface="Arial" charset="0"/>
              <a:buNone/>
              <a:defRPr/>
            </a:pPr>
            <a:endParaRPr lang="en-GB">
              <a:ea typeface="+mn-ea"/>
            </a:endParaRPr>
          </a:p>
          <a:p>
            <a:pPr eaLnBrk="1" fontAlgn="auto" hangingPunct="1">
              <a:spcAft>
                <a:spcPts val="0"/>
              </a:spcAft>
              <a:buFont typeface="Arial" pitchFamily="34" charset="0"/>
              <a:buChar char="•"/>
              <a:defRPr/>
            </a:pPr>
            <a:r>
              <a:rPr lang="en-GB">
                <a:ea typeface="+mn-ea"/>
              </a:rPr>
              <a:t>Setting the selling price</a:t>
            </a:r>
          </a:p>
          <a:p>
            <a:pPr eaLnBrk="1" fontAlgn="auto" hangingPunct="1">
              <a:spcAft>
                <a:spcPts val="0"/>
              </a:spcAft>
              <a:buFont typeface="Arial" pitchFamily="34" charset="0"/>
              <a:buChar char="•"/>
              <a:defRPr/>
            </a:pPr>
            <a:r>
              <a:rPr lang="en-GB">
                <a:ea typeface="+mn-ea"/>
              </a:rPr>
              <a:t>Valuing stocks</a:t>
            </a:r>
          </a:p>
          <a:p>
            <a:pPr eaLnBrk="1" fontAlgn="auto" hangingPunct="1">
              <a:spcAft>
                <a:spcPts val="0"/>
              </a:spcAft>
              <a:buFont typeface="Arial" pitchFamily="34" charset="0"/>
              <a:buChar char="•"/>
              <a:defRPr/>
            </a:pPr>
            <a:r>
              <a:rPr lang="en-GB">
                <a:ea typeface="+mn-ea"/>
              </a:rPr>
              <a:t>Calculating profitability</a:t>
            </a:r>
          </a:p>
          <a:p>
            <a:pPr marL="0" indent="0" eaLnBrk="1" fontAlgn="auto" hangingPunct="1">
              <a:spcAft>
                <a:spcPts val="0"/>
              </a:spcAft>
              <a:buFont typeface="Arial" charset="0"/>
              <a:buNone/>
              <a:defRPr/>
            </a:pPr>
            <a:endParaRPr lang="en-GB" dirty="0">
              <a:ea typeface="+mn-ea"/>
            </a:endParaRPr>
          </a:p>
        </p:txBody>
      </p:sp>
    </p:spTree>
    <p:extLst>
      <p:ext uri="{BB962C8B-B14F-4D97-AF65-F5344CB8AC3E}">
        <p14:creationId xmlns:p14="http://schemas.microsoft.com/office/powerpoint/2010/main" val="746009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4" name="Rectangle 73">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6" name="Rectangle 75">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8" name="Rectangle 77">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125954" name="Rectangle 2"/>
          <p:cNvSpPr>
            <a:spLocks noGrp="1" noChangeArrowheads="1"/>
          </p:cNvSpPr>
          <p:nvPr>
            <p:ph type="title"/>
          </p:nvPr>
        </p:nvSpPr>
        <p:spPr>
          <a:xfrm>
            <a:off x="5649626" y="1420706"/>
            <a:ext cx="2599905" cy="4016587"/>
          </a:xfrm>
        </p:spPr>
        <p:txBody>
          <a:bodyPr>
            <a:normAutofit/>
          </a:bodyPr>
          <a:lstStyle/>
          <a:p>
            <a:r>
              <a:rPr lang="en-GB" sz="3100"/>
              <a:t>Marginal and Absorption Costing</a:t>
            </a:r>
          </a:p>
        </p:txBody>
      </p:sp>
      <p:sp>
        <p:nvSpPr>
          <p:cNvPr id="125955" name="Rectangle 3"/>
          <p:cNvSpPr>
            <a:spLocks noGrp="1" noChangeArrowheads="1"/>
          </p:cNvSpPr>
          <p:nvPr>
            <p:ph idx="1"/>
          </p:nvPr>
        </p:nvSpPr>
        <p:spPr>
          <a:xfrm>
            <a:off x="1080389" y="1420706"/>
            <a:ext cx="4136068" cy="4016587"/>
          </a:xfrm>
        </p:spPr>
        <p:txBody>
          <a:bodyPr anchor="ctr">
            <a:normAutofit/>
          </a:bodyPr>
          <a:lstStyle/>
          <a:p>
            <a:pPr marL="577850" indent="-577850" defTabSz="762000">
              <a:lnSpc>
                <a:spcPct val="90000"/>
              </a:lnSpc>
              <a:buFontTx/>
              <a:buNone/>
            </a:pPr>
            <a:r>
              <a:rPr lang="en-US" sz="1700">
                <a:solidFill>
                  <a:schemeClr val="tx1">
                    <a:lumMod val="75000"/>
                    <a:lumOff val="25000"/>
                  </a:schemeClr>
                </a:solidFill>
              </a:rPr>
              <a:t>      </a:t>
            </a:r>
          </a:p>
          <a:p>
            <a:pPr marL="577850" indent="-577850" defTabSz="762000">
              <a:lnSpc>
                <a:spcPct val="90000"/>
              </a:lnSpc>
              <a:buFontTx/>
              <a:buNone/>
            </a:pPr>
            <a:endParaRPr lang="en-US" sz="1700" b="1">
              <a:solidFill>
                <a:schemeClr val="tx1">
                  <a:lumMod val="75000"/>
                  <a:lumOff val="25000"/>
                </a:schemeClr>
              </a:solidFill>
            </a:endParaRPr>
          </a:p>
          <a:p>
            <a:pPr marL="577850" indent="-577850" defTabSz="762000">
              <a:lnSpc>
                <a:spcPct val="90000"/>
              </a:lnSpc>
              <a:buFontTx/>
              <a:buNone/>
            </a:pPr>
            <a:r>
              <a:rPr lang="en-US" sz="1700" b="1">
                <a:solidFill>
                  <a:schemeClr val="tx1">
                    <a:lumMod val="75000"/>
                    <a:lumOff val="25000"/>
                  </a:schemeClr>
                </a:solidFill>
              </a:rPr>
              <a:t>Profit Calculation</a:t>
            </a:r>
          </a:p>
          <a:p>
            <a:pPr marL="577850" indent="-577850" defTabSz="762000">
              <a:lnSpc>
                <a:spcPct val="90000"/>
              </a:lnSpc>
              <a:buFontTx/>
              <a:buNone/>
            </a:pPr>
            <a:r>
              <a:rPr lang="en-US" sz="1700">
                <a:solidFill>
                  <a:schemeClr val="tx1">
                    <a:lumMod val="75000"/>
                    <a:lumOff val="25000"/>
                  </a:schemeClr>
                </a:solidFill>
              </a:rPr>
              <a:t>	Profits calculated using marginal and absorption costing can often vary.</a:t>
            </a:r>
          </a:p>
          <a:p>
            <a:pPr marL="577850" indent="-577850" defTabSz="762000">
              <a:lnSpc>
                <a:spcPct val="90000"/>
              </a:lnSpc>
              <a:buFontTx/>
              <a:buNone/>
            </a:pPr>
            <a:endParaRPr lang="en-US" sz="1700">
              <a:solidFill>
                <a:schemeClr val="tx1">
                  <a:lumMod val="75000"/>
                  <a:lumOff val="25000"/>
                </a:schemeClr>
              </a:solidFill>
            </a:endParaRPr>
          </a:p>
          <a:p>
            <a:pPr marL="577850" indent="-577850" defTabSz="762000">
              <a:lnSpc>
                <a:spcPct val="90000"/>
              </a:lnSpc>
              <a:buFontTx/>
              <a:buNone/>
            </a:pPr>
            <a:r>
              <a:rPr lang="en-US" sz="1700">
                <a:solidFill>
                  <a:schemeClr val="tx1">
                    <a:lumMod val="75000"/>
                    <a:lumOff val="25000"/>
                  </a:schemeClr>
                </a:solidFill>
              </a:rPr>
              <a:t>	</a:t>
            </a:r>
            <a:r>
              <a:rPr lang="en-US" sz="1700" b="1">
                <a:solidFill>
                  <a:schemeClr val="tx1">
                    <a:lumMod val="75000"/>
                    <a:lumOff val="25000"/>
                  </a:schemeClr>
                </a:solidFill>
              </a:rPr>
              <a:t>Why?</a:t>
            </a:r>
          </a:p>
          <a:p>
            <a:pPr marL="577850" indent="-577850" defTabSz="762000">
              <a:lnSpc>
                <a:spcPct val="90000"/>
              </a:lnSpc>
              <a:buFontTx/>
              <a:buNone/>
            </a:pPr>
            <a:r>
              <a:rPr lang="en-US" sz="1700">
                <a:solidFill>
                  <a:schemeClr val="tx1">
                    <a:lumMod val="75000"/>
                    <a:lumOff val="25000"/>
                  </a:schemeClr>
                </a:solidFill>
              </a:rPr>
              <a:t>	Simply put the reason lies with the way that </a:t>
            </a:r>
            <a:r>
              <a:rPr lang="en-US" sz="1700" b="1">
                <a:solidFill>
                  <a:schemeClr val="tx1">
                    <a:lumMod val="75000"/>
                    <a:lumOff val="25000"/>
                  </a:schemeClr>
                </a:solidFill>
              </a:rPr>
              <a:t>stocks of finished goods are valued </a:t>
            </a:r>
            <a:r>
              <a:rPr lang="en-US" sz="1700">
                <a:solidFill>
                  <a:schemeClr val="tx1">
                    <a:lumMod val="75000"/>
                    <a:lumOff val="25000"/>
                  </a:schemeClr>
                </a:solidFill>
              </a:rPr>
              <a:t>under each costing method.	</a:t>
            </a:r>
          </a:p>
          <a:p>
            <a:pPr marL="577850" indent="-577850" defTabSz="762000">
              <a:lnSpc>
                <a:spcPct val="90000"/>
              </a:lnSpc>
              <a:buFontTx/>
              <a:buNone/>
            </a:pPr>
            <a:r>
              <a:rPr lang="en-US" sz="1700">
                <a:solidFill>
                  <a:schemeClr val="tx1">
                    <a:lumMod val="75000"/>
                    <a:lumOff val="25000"/>
                  </a:schemeClr>
                </a:solidFill>
              </a:rPr>
              <a:t>		</a:t>
            </a:r>
          </a:p>
        </p:txBody>
      </p:sp>
      <p:cxnSp>
        <p:nvCxnSpPr>
          <p:cNvPr id="80" name="Straight Connector 79">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r>
              <a:rPr lang="en-US" sz="3100" dirty="0"/>
              <a:t>Valuation of stocks of finished goods</a:t>
            </a:r>
            <a:endParaRPr lang="en-GB" sz="3100" dirty="0"/>
          </a:p>
        </p:txBody>
      </p:sp>
      <p:sp>
        <p:nvSpPr>
          <p:cNvPr id="3" name="Content Placeholder 2"/>
          <p:cNvSpPr>
            <a:spLocks noGrp="1"/>
          </p:cNvSpPr>
          <p:nvPr>
            <p:ph idx="1"/>
          </p:nvPr>
        </p:nvSpPr>
        <p:spPr>
          <a:xfrm>
            <a:off x="1080389" y="1420706"/>
            <a:ext cx="4136068" cy="4016587"/>
          </a:xfrm>
        </p:spPr>
        <p:txBody>
          <a:bodyPr anchor="ctr">
            <a:normAutofit/>
          </a:bodyPr>
          <a:lstStyle/>
          <a:p>
            <a:pPr marL="577850" indent="-577850" defTabSz="762000"/>
            <a:r>
              <a:rPr lang="en-US">
                <a:solidFill>
                  <a:schemeClr val="tx1">
                    <a:lumMod val="75000"/>
                    <a:lumOff val="25000"/>
                  </a:schemeClr>
                </a:solidFill>
              </a:rPr>
              <a:t>Under </a:t>
            </a:r>
            <a:r>
              <a:rPr lang="en-US" u="sng">
                <a:solidFill>
                  <a:schemeClr val="tx1">
                    <a:lumMod val="75000"/>
                    <a:lumOff val="25000"/>
                  </a:schemeClr>
                </a:solidFill>
              </a:rPr>
              <a:t>absorption costing</a:t>
            </a:r>
            <a:r>
              <a:rPr lang="en-US">
                <a:solidFill>
                  <a:schemeClr val="tx1">
                    <a:lumMod val="75000"/>
                    <a:lumOff val="25000"/>
                  </a:schemeClr>
                </a:solidFill>
              </a:rPr>
              <a:t>, units of finished stock are valued at their </a:t>
            </a:r>
            <a:r>
              <a:rPr lang="en-US" b="1">
                <a:solidFill>
                  <a:schemeClr val="tx1">
                    <a:lumMod val="75000"/>
                    <a:lumOff val="25000"/>
                  </a:schemeClr>
                </a:solidFill>
              </a:rPr>
              <a:t>total production</a:t>
            </a:r>
            <a:r>
              <a:rPr lang="en-US">
                <a:solidFill>
                  <a:schemeClr val="tx1">
                    <a:lumMod val="75000"/>
                    <a:lumOff val="25000"/>
                  </a:schemeClr>
                </a:solidFill>
              </a:rPr>
              <a:t> cost.</a:t>
            </a:r>
          </a:p>
          <a:p>
            <a:pPr marL="577850" indent="-577850" defTabSz="762000">
              <a:buNone/>
            </a:pPr>
            <a:endParaRPr lang="en-US">
              <a:solidFill>
                <a:schemeClr val="tx1">
                  <a:lumMod val="75000"/>
                  <a:lumOff val="25000"/>
                </a:schemeClr>
              </a:solidFill>
            </a:endParaRPr>
          </a:p>
          <a:p>
            <a:pPr marL="577850" indent="-577850" defTabSz="762000"/>
            <a:r>
              <a:rPr lang="en-US">
                <a:solidFill>
                  <a:schemeClr val="tx1">
                    <a:lumMod val="75000"/>
                    <a:lumOff val="25000"/>
                  </a:schemeClr>
                </a:solidFill>
              </a:rPr>
              <a:t>Under marginal costing, units of finished stock are valued at their </a:t>
            </a:r>
            <a:r>
              <a:rPr lang="en-US" b="1">
                <a:solidFill>
                  <a:schemeClr val="tx1">
                    <a:lumMod val="75000"/>
                    <a:lumOff val="25000"/>
                  </a:schemeClr>
                </a:solidFill>
              </a:rPr>
              <a:t>marginal</a:t>
            </a:r>
            <a:r>
              <a:rPr lang="en-US">
                <a:solidFill>
                  <a:schemeClr val="tx1">
                    <a:lumMod val="75000"/>
                    <a:lumOff val="25000"/>
                  </a:schemeClr>
                </a:solidFill>
              </a:rPr>
              <a:t> cost of production.</a:t>
            </a:r>
          </a:p>
          <a:p>
            <a:endParaRPr lang="en-GB">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a:xfrm>
            <a:off x="323528" y="188640"/>
            <a:ext cx="8515672" cy="816496"/>
          </a:xfrm>
        </p:spPr>
        <p:txBody>
          <a:bodyPr>
            <a:normAutofit/>
          </a:bodyPr>
          <a:lstStyle/>
          <a:p>
            <a:r>
              <a:rPr lang="en-GB" dirty="0"/>
              <a:t>Marginal and Absorption Costing</a:t>
            </a:r>
          </a:p>
        </p:txBody>
      </p:sp>
      <p:sp>
        <p:nvSpPr>
          <p:cNvPr id="128003" name="Rectangle 3"/>
          <p:cNvSpPr>
            <a:spLocks noGrp="1" noChangeArrowheads="1"/>
          </p:cNvSpPr>
          <p:nvPr>
            <p:ph idx="1"/>
          </p:nvPr>
        </p:nvSpPr>
        <p:spPr>
          <a:xfrm>
            <a:off x="323528" y="1252538"/>
            <a:ext cx="6818635" cy="4696742"/>
          </a:xfrm>
        </p:spPr>
        <p:txBody>
          <a:bodyPr>
            <a:normAutofit fontScale="40000" lnSpcReduction="20000"/>
          </a:bodyPr>
          <a:lstStyle/>
          <a:p>
            <a:pPr marL="577850" indent="-577850" defTabSz="762000">
              <a:lnSpc>
                <a:spcPct val="90000"/>
              </a:lnSpc>
              <a:buFontTx/>
              <a:buNone/>
            </a:pPr>
            <a:r>
              <a:rPr lang="en-US" dirty="0"/>
              <a:t>          </a:t>
            </a:r>
          </a:p>
          <a:p>
            <a:pPr marL="577850" indent="-577850" defTabSz="762000">
              <a:lnSpc>
                <a:spcPct val="90000"/>
              </a:lnSpc>
              <a:buFontTx/>
              <a:buNone/>
            </a:pPr>
            <a:endParaRPr lang="en-US" sz="4200" b="1" dirty="0"/>
          </a:p>
          <a:p>
            <a:pPr marL="577850" indent="-577850" defTabSz="762000">
              <a:lnSpc>
                <a:spcPct val="90000"/>
              </a:lnSpc>
              <a:buFontTx/>
              <a:buNone/>
            </a:pPr>
            <a:endParaRPr lang="en-US" sz="4200" b="1" dirty="0"/>
          </a:p>
          <a:p>
            <a:pPr marL="577850" indent="-577850" defTabSz="762000">
              <a:lnSpc>
                <a:spcPct val="90000"/>
              </a:lnSpc>
              <a:buFontTx/>
              <a:buNone/>
            </a:pPr>
            <a:r>
              <a:rPr lang="en-US" sz="4200" b="1" dirty="0"/>
              <a:t>Stock Valuation</a:t>
            </a:r>
          </a:p>
          <a:p>
            <a:pPr marL="577850" indent="-577850" defTabSz="762000">
              <a:lnSpc>
                <a:spcPct val="90000"/>
              </a:lnSpc>
              <a:buFontTx/>
              <a:buNone/>
            </a:pPr>
            <a:r>
              <a:rPr lang="en-US" sz="2400" dirty="0"/>
              <a:t>	</a:t>
            </a:r>
          </a:p>
          <a:p>
            <a:pPr marL="577850" indent="-577850" defTabSz="762000">
              <a:lnSpc>
                <a:spcPct val="90000"/>
              </a:lnSpc>
              <a:buFontTx/>
              <a:buNone/>
            </a:pPr>
            <a:r>
              <a:rPr lang="en-US" sz="2400" dirty="0"/>
              <a:t>		</a:t>
            </a:r>
            <a:r>
              <a:rPr lang="en-US" sz="4000" b="1" dirty="0"/>
              <a:t>Unit Cost Card </a:t>
            </a:r>
          </a:p>
          <a:p>
            <a:pPr marL="577850" indent="-577850" defTabSz="762000">
              <a:lnSpc>
                <a:spcPct val="90000"/>
              </a:lnSpc>
              <a:buFontTx/>
              <a:buNone/>
            </a:pPr>
            <a:r>
              <a:rPr lang="en-US" sz="4000" b="1" dirty="0"/>
              <a:t>		</a:t>
            </a:r>
            <a:r>
              <a:rPr lang="en-US" sz="4000" dirty="0"/>
              <a:t>Direct Materials				x</a:t>
            </a:r>
          </a:p>
          <a:p>
            <a:pPr marL="577850" indent="-577850" defTabSz="762000">
              <a:lnSpc>
                <a:spcPct val="90000"/>
              </a:lnSpc>
              <a:buFontTx/>
              <a:buNone/>
            </a:pPr>
            <a:r>
              <a:rPr lang="en-US" sz="4000" dirty="0"/>
              <a:t>		Direct </a:t>
            </a:r>
            <a:r>
              <a:rPr lang="en-US" sz="4000" dirty="0" err="1"/>
              <a:t>Labour</a:t>
            </a:r>
            <a:r>
              <a:rPr lang="en-US" sz="4000" dirty="0"/>
              <a:t>					x</a:t>
            </a:r>
          </a:p>
          <a:p>
            <a:pPr marL="577850" indent="-577850" defTabSz="762000">
              <a:lnSpc>
                <a:spcPct val="90000"/>
              </a:lnSpc>
              <a:buFontTx/>
              <a:buNone/>
            </a:pPr>
            <a:r>
              <a:rPr lang="en-US" sz="4000" dirty="0"/>
              <a:t>		Direct Expenses				</a:t>
            </a:r>
            <a:r>
              <a:rPr lang="en-US" sz="4000" u="sng" dirty="0"/>
              <a:t>x</a:t>
            </a:r>
          </a:p>
          <a:p>
            <a:pPr marL="577850" indent="-577850" defTabSz="762000">
              <a:lnSpc>
                <a:spcPct val="90000"/>
              </a:lnSpc>
              <a:buFontTx/>
              <a:buNone/>
            </a:pPr>
            <a:r>
              <a:rPr lang="en-US" sz="4000" dirty="0"/>
              <a:t>		</a:t>
            </a:r>
            <a:r>
              <a:rPr lang="en-US" sz="4000" b="1" dirty="0"/>
              <a:t>Prime Cost</a:t>
            </a:r>
            <a:r>
              <a:rPr lang="en-US" sz="4000" dirty="0"/>
              <a:t>					xx</a:t>
            </a:r>
          </a:p>
          <a:p>
            <a:pPr marL="577850" indent="-577850" defTabSz="762000">
              <a:lnSpc>
                <a:spcPct val="90000"/>
              </a:lnSpc>
              <a:buFontTx/>
              <a:buNone/>
            </a:pPr>
            <a:r>
              <a:rPr lang="en-US" sz="4000" dirty="0"/>
              <a:t>		Variable Production Overheads		</a:t>
            </a:r>
            <a:r>
              <a:rPr lang="en-US" sz="4000" u="sng" dirty="0"/>
              <a:t>x</a:t>
            </a:r>
          </a:p>
          <a:p>
            <a:pPr marL="577850" indent="-577850" defTabSz="762000">
              <a:lnSpc>
                <a:spcPct val="90000"/>
              </a:lnSpc>
              <a:buFontTx/>
              <a:buNone/>
            </a:pPr>
            <a:r>
              <a:rPr lang="en-US" sz="4000" dirty="0"/>
              <a:t>		</a:t>
            </a:r>
            <a:r>
              <a:rPr lang="en-US" sz="4000" b="1" dirty="0"/>
              <a:t>Marginal Production Cost</a:t>
            </a:r>
            <a:r>
              <a:rPr lang="en-US" sz="4000" dirty="0"/>
              <a:t>			xx</a:t>
            </a:r>
          </a:p>
          <a:p>
            <a:pPr marL="577850" indent="-577850" defTabSz="762000">
              <a:lnSpc>
                <a:spcPct val="90000"/>
              </a:lnSpc>
              <a:buFontTx/>
              <a:buNone/>
            </a:pPr>
            <a:r>
              <a:rPr lang="en-US" sz="4000" dirty="0"/>
              <a:t>		Fixed (absorbed) production overheads			</a:t>
            </a:r>
            <a:r>
              <a:rPr lang="en-US" sz="4000" u="sng" dirty="0"/>
              <a:t>x</a:t>
            </a:r>
          </a:p>
          <a:p>
            <a:pPr marL="577850" indent="-577850" defTabSz="762000">
              <a:lnSpc>
                <a:spcPct val="90000"/>
              </a:lnSpc>
              <a:buFontTx/>
              <a:buNone/>
            </a:pPr>
            <a:r>
              <a:rPr lang="en-US" sz="4000" dirty="0"/>
              <a:t>		</a:t>
            </a:r>
            <a:r>
              <a:rPr lang="en-US" sz="4000" b="1" dirty="0"/>
              <a:t>Total production cost</a:t>
            </a:r>
            <a:r>
              <a:rPr lang="en-US" sz="4000" dirty="0"/>
              <a:t>				xx</a:t>
            </a:r>
          </a:p>
          <a:p>
            <a:pPr marL="577850" indent="-577850" defTabSz="762000">
              <a:lnSpc>
                <a:spcPct val="90000"/>
              </a:lnSpc>
              <a:buFontTx/>
              <a:buNone/>
            </a:pPr>
            <a:r>
              <a:rPr lang="en-US" sz="4000" dirty="0"/>
              <a:t>	</a:t>
            </a:r>
          </a:p>
          <a:p>
            <a:pPr marL="577850" indent="-577850" defTabSz="762000">
              <a:lnSpc>
                <a:spcPct val="90000"/>
              </a:lnSpc>
              <a:buFontTx/>
              <a:buNone/>
            </a:pPr>
            <a:r>
              <a:rPr lang="en-US" sz="2000" dirty="0"/>
              <a:t>	</a:t>
            </a:r>
          </a:p>
          <a:p>
            <a:pPr marL="577850" indent="-577850" defTabSz="762000">
              <a:lnSpc>
                <a:spcPct val="90000"/>
              </a:lnSpc>
              <a:buFontTx/>
              <a:buNone/>
            </a:pPr>
            <a:r>
              <a:rPr lang="en-US" sz="2000" dirty="0"/>
              <a:t>		</a:t>
            </a:r>
          </a:p>
        </p:txBody>
      </p:sp>
      <p:sp>
        <p:nvSpPr>
          <p:cNvPr id="128004" name="Text Box 4"/>
          <p:cNvSpPr txBox="1">
            <a:spLocks noChangeArrowheads="1"/>
          </p:cNvSpPr>
          <p:nvPr/>
        </p:nvSpPr>
        <p:spPr bwMode="auto">
          <a:xfrm>
            <a:off x="7237648" y="2357834"/>
            <a:ext cx="1602904" cy="1013098"/>
          </a:xfrm>
          <a:prstGeom prst="rect">
            <a:avLst/>
          </a:prstGeom>
          <a:noFill/>
          <a:ln w="12700">
            <a:solidFill>
              <a:schemeClr val="tx1"/>
            </a:solidFill>
            <a:miter lim="800000"/>
            <a:headEnd/>
            <a:tailEnd/>
          </a:ln>
          <a:effectLst/>
        </p:spPr>
        <p:txBody>
          <a:bodyPr wrap="square" lIns="90488" tIns="44450" rIns="90488" bIns="44450">
            <a:spAutoFit/>
          </a:bodyPr>
          <a:lstStyle/>
          <a:p>
            <a:pPr defTabSz="762000">
              <a:spcBef>
                <a:spcPct val="50000"/>
              </a:spcBef>
            </a:pPr>
            <a:r>
              <a:rPr lang="en-GB" sz="2000" dirty="0"/>
              <a:t>Marginal Costing Stock Value</a:t>
            </a:r>
          </a:p>
        </p:txBody>
      </p:sp>
      <p:sp>
        <p:nvSpPr>
          <p:cNvPr id="128005" name="Line 5"/>
          <p:cNvSpPr>
            <a:spLocks noChangeShapeType="1"/>
          </p:cNvSpPr>
          <p:nvPr/>
        </p:nvSpPr>
        <p:spPr bwMode="auto">
          <a:xfrm flipH="1">
            <a:off x="6190828" y="3557398"/>
            <a:ext cx="936104" cy="744488"/>
          </a:xfrm>
          <a:prstGeom prst="line">
            <a:avLst/>
          </a:prstGeom>
          <a:noFill/>
          <a:ln w="50800">
            <a:solidFill>
              <a:schemeClr val="tx1"/>
            </a:solidFill>
            <a:round/>
            <a:headEnd/>
            <a:tailEnd type="triangle" w="med" len="med"/>
          </a:ln>
          <a:effectLst/>
        </p:spPr>
        <p:txBody>
          <a:bodyPr lIns="90488" tIns="44450" rIns="90488" bIns="44450"/>
          <a:lstStyle/>
          <a:p>
            <a:endParaRPr lang="en-GB"/>
          </a:p>
        </p:txBody>
      </p:sp>
      <p:sp>
        <p:nvSpPr>
          <p:cNvPr id="128006" name="Text Box 6"/>
          <p:cNvSpPr txBox="1">
            <a:spLocks noChangeArrowheads="1"/>
          </p:cNvSpPr>
          <p:nvPr/>
        </p:nvSpPr>
        <p:spPr bwMode="auto">
          <a:xfrm>
            <a:off x="7220272" y="4810738"/>
            <a:ext cx="1600200" cy="1320874"/>
          </a:xfrm>
          <a:prstGeom prst="rect">
            <a:avLst/>
          </a:prstGeom>
          <a:noFill/>
          <a:ln w="12700">
            <a:solidFill>
              <a:schemeClr val="tx1"/>
            </a:solidFill>
            <a:miter lim="800000"/>
            <a:headEnd/>
            <a:tailEnd/>
          </a:ln>
          <a:effectLst/>
        </p:spPr>
        <p:txBody>
          <a:bodyPr lIns="90488" tIns="44450" rIns="90488" bIns="44450">
            <a:spAutoFit/>
          </a:bodyPr>
          <a:lstStyle/>
          <a:p>
            <a:pPr defTabSz="762000">
              <a:spcBef>
                <a:spcPct val="50000"/>
              </a:spcBef>
            </a:pPr>
            <a:r>
              <a:rPr lang="en-GB" sz="2000" b="1" dirty="0"/>
              <a:t>Absorption Costing Stock Value</a:t>
            </a:r>
          </a:p>
        </p:txBody>
      </p:sp>
      <p:sp>
        <p:nvSpPr>
          <p:cNvPr id="128007" name="Line 7"/>
          <p:cNvSpPr>
            <a:spLocks noChangeShapeType="1"/>
          </p:cNvSpPr>
          <p:nvPr/>
        </p:nvSpPr>
        <p:spPr bwMode="auto">
          <a:xfrm flipH="1" flipV="1">
            <a:off x="6263817" y="5096849"/>
            <a:ext cx="576064" cy="555104"/>
          </a:xfrm>
          <a:prstGeom prst="line">
            <a:avLst/>
          </a:prstGeom>
          <a:noFill/>
          <a:ln w="50800">
            <a:solidFill>
              <a:schemeClr val="tx1"/>
            </a:solidFill>
            <a:round/>
            <a:headEnd/>
            <a:tailEnd type="triangle" w="med" len="med"/>
          </a:ln>
          <a:effectLst/>
        </p:spPr>
        <p:txBody>
          <a:bodyPr lIns="90488" tIns="44450" rIns="90488" bIns="44450"/>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Cost of sales</a:t>
            </a:r>
            <a:endParaRPr lang="en-GB" dirty="0"/>
          </a:p>
        </p:txBody>
      </p:sp>
      <p:sp>
        <p:nvSpPr>
          <p:cNvPr id="3" name="Content Placeholder 2"/>
          <p:cNvSpPr>
            <a:spLocks noGrp="1"/>
          </p:cNvSpPr>
          <p:nvPr>
            <p:ph idx="1"/>
          </p:nvPr>
        </p:nvSpPr>
        <p:spPr/>
        <p:txBody>
          <a:bodyPr/>
          <a:lstStyle/>
          <a:p>
            <a:pPr>
              <a:buNone/>
            </a:pPr>
            <a:r>
              <a:rPr lang="en-GB" dirty="0"/>
              <a:t>   Under </a:t>
            </a:r>
            <a:r>
              <a:rPr lang="en-GB" b="1" dirty="0"/>
              <a:t>absorption costing </a:t>
            </a:r>
            <a:r>
              <a:rPr lang="en-GB" dirty="0"/>
              <a:t>we include the amount of fixed production overhead absorbed for example:</a:t>
            </a:r>
          </a:p>
          <a:p>
            <a:pPr lvl="0"/>
            <a:r>
              <a:rPr lang="en-GB" b="1" dirty="0"/>
              <a:t>Direct materials</a:t>
            </a:r>
            <a:endParaRPr lang="en-GB" dirty="0"/>
          </a:p>
          <a:p>
            <a:pPr lvl="0"/>
            <a:r>
              <a:rPr lang="en-GB" b="1" dirty="0"/>
              <a:t>Direct labour</a:t>
            </a:r>
            <a:endParaRPr lang="en-GB" dirty="0"/>
          </a:p>
          <a:p>
            <a:pPr lvl="0"/>
            <a:r>
              <a:rPr lang="en-GB" b="1" dirty="0"/>
              <a:t>Direct expenses</a:t>
            </a:r>
            <a:endParaRPr lang="en-GB" dirty="0"/>
          </a:p>
          <a:p>
            <a:pPr lvl="0"/>
            <a:r>
              <a:rPr lang="en-GB" b="1" dirty="0"/>
              <a:t>Variable production overhead</a:t>
            </a:r>
            <a:endParaRPr lang="en-GB" dirty="0"/>
          </a:p>
          <a:p>
            <a:pPr lvl="0"/>
            <a:r>
              <a:rPr lang="en-GB" b="1" dirty="0"/>
              <a:t>Fixed production overhead.</a:t>
            </a:r>
            <a:endParaRPr lang="en-GB"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Cost of sales</a:t>
            </a:r>
            <a:endParaRPr lang="en-GB" dirty="0"/>
          </a:p>
        </p:txBody>
      </p:sp>
      <p:sp>
        <p:nvSpPr>
          <p:cNvPr id="3" name="Content Placeholder 2"/>
          <p:cNvSpPr>
            <a:spLocks noGrp="1"/>
          </p:cNvSpPr>
          <p:nvPr>
            <p:ph idx="1"/>
          </p:nvPr>
        </p:nvSpPr>
        <p:spPr/>
        <p:txBody>
          <a:bodyPr/>
          <a:lstStyle/>
          <a:p>
            <a:r>
              <a:rPr lang="en-GB" dirty="0"/>
              <a:t>But, under </a:t>
            </a:r>
            <a:r>
              <a:rPr lang="en-GB" b="1" dirty="0"/>
              <a:t>marginal costing, </a:t>
            </a:r>
            <a:r>
              <a:rPr lang="en-GB" dirty="0"/>
              <a:t>this is the production cost of </a:t>
            </a:r>
            <a:r>
              <a:rPr lang="en-GB" i="1" u="sng" dirty="0"/>
              <a:t>one more unit </a:t>
            </a:r>
            <a:r>
              <a:rPr lang="en-GB" dirty="0"/>
              <a:t>i.e.:</a:t>
            </a:r>
          </a:p>
          <a:p>
            <a:pPr lvl="0"/>
            <a:r>
              <a:rPr lang="en-GB" b="1" dirty="0"/>
              <a:t>Direct materials</a:t>
            </a:r>
            <a:endParaRPr lang="en-GB" dirty="0"/>
          </a:p>
          <a:p>
            <a:pPr lvl="0"/>
            <a:r>
              <a:rPr lang="en-GB" b="1" dirty="0"/>
              <a:t>Direct labour</a:t>
            </a:r>
            <a:endParaRPr lang="en-GB" dirty="0"/>
          </a:p>
          <a:p>
            <a:pPr lvl="0"/>
            <a:r>
              <a:rPr lang="en-GB" b="1" dirty="0"/>
              <a:t>Direct expenses</a:t>
            </a:r>
            <a:endParaRPr lang="en-GB" dirty="0"/>
          </a:p>
          <a:p>
            <a:pPr lvl="0"/>
            <a:r>
              <a:rPr lang="en-GB" b="1" dirty="0"/>
              <a:t>Variable production overhead.</a:t>
            </a:r>
            <a:endParaRPr lang="en-GB" dirty="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r>
              <a:rPr lang="en-GB" dirty="0"/>
              <a:t>Marginal and Absorption Costing</a:t>
            </a:r>
          </a:p>
        </p:txBody>
      </p:sp>
      <p:sp>
        <p:nvSpPr>
          <p:cNvPr id="130051" name="Rectangle 3"/>
          <p:cNvSpPr>
            <a:spLocks noGrp="1" noChangeArrowheads="1"/>
          </p:cNvSpPr>
          <p:nvPr>
            <p:ph idx="1"/>
          </p:nvPr>
        </p:nvSpPr>
        <p:spPr>
          <a:xfrm>
            <a:off x="1038225" y="1252538"/>
            <a:ext cx="7734300" cy="5272806"/>
          </a:xfrm>
        </p:spPr>
        <p:txBody>
          <a:bodyPr>
            <a:normAutofit fontScale="85000" lnSpcReduction="20000"/>
          </a:bodyPr>
          <a:lstStyle/>
          <a:p>
            <a:pPr marL="577850" indent="-577850" defTabSz="762000">
              <a:lnSpc>
                <a:spcPct val="90000"/>
              </a:lnSpc>
              <a:buFontTx/>
              <a:buNone/>
            </a:pPr>
            <a:r>
              <a:rPr lang="en-US" dirty="0"/>
              <a:t>      </a:t>
            </a:r>
          </a:p>
          <a:p>
            <a:pPr marL="577850" indent="-577850" defTabSz="762000">
              <a:lnSpc>
                <a:spcPct val="90000"/>
              </a:lnSpc>
              <a:buFontTx/>
              <a:buNone/>
            </a:pPr>
            <a:endParaRPr lang="en-US" sz="2400" b="1" dirty="0"/>
          </a:p>
          <a:p>
            <a:pPr marL="577850" indent="-577850" defTabSz="762000">
              <a:lnSpc>
                <a:spcPct val="90000"/>
              </a:lnSpc>
              <a:buFontTx/>
              <a:buNone/>
            </a:pPr>
            <a:endParaRPr lang="en-US" b="1" dirty="0"/>
          </a:p>
          <a:p>
            <a:pPr marL="577850" indent="-577850" defTabSz="762000">
              <a:lnSpc>
                <a:spcPct val="90000"/>
              </a:lnSpc>
              <a:buFontTx/>
              <a:buNone/>
            </a:pPr>
            <a:r>
              <a:rPr lang="en-US" sz="2400" b="1" dirty="0"/>
              <a:t>So which profit is higher?</a:t>
            </a:r>
          </a:p>
          <a:p>
            <a:pPr marL="577850" indent="-577850" defTabSz="762000">
              <a:lnSpc>
                <a:spcPct val="90000"/>
              </a:lnSpc>
              <a:buFontTx/>
              <a:buNone/>
            </a:pPr>
            <a:r>
              <a:rPr lang="en-US" sz="2400" dirty="0"/>
              <a:t>	Which profit is higher depends on the change in the stock level of finished goods during the accounting period.</a:t>
            </a:r>
          </a:p>
          <a:p>
            <a:pPr marL="577850" indent="-577850" defTabSz="762000">
              <a:lnSpc>
                <a:spcPct val="90000"/>
              </a:lnSpc>
              <a:buFontTx/>
              <a:buNone/>
            </a:pPr>
            <a:endParaRPr lang="en-US" sz="2400" dirty="0"/>
          </a:p>
          <a:p>
            <a:pPr marL="577850" indent="-577850" defTabSz="762000">
              <a:lnSpc>
                <a:spcPct val="90000"/>
              </a:lnSpc>
            </a:pPr>
            <a:r>
              <a:rPr lang="en-US" sz="2400" dirty="0"/>
              <a:t>If stocks of finished goods </a:t>
            </a:r>
            <a:r>
              <a:rPr lang="en-US" sz="2400" b="1" dirty="0"/>
              <a:t>increase</a:t>
            </a:r>
            <a:r>
              <a:rPr lang="en-US" sz="2400" dirty="0"/>
              <a:t> during a period, </a:t>
            </a:r>
            <a:r>
              <a:rPr lang="en-US" sz="2400" i="1" dirty="0"/>
              <a:t>absorption costing will give the higher profit.</a:t>
            </a:r>
          </a:p>
          <a:p>
            <a:pPr marL="577850" indent="-577850" defTabSz="762000">
              <a:lnSpc>
                <a:spcPct val="90000"/>
              </a:lnSpc>
            </a:pPr>
            <a:endParaRPr lang="en-US" sz="2400" dirty="0"/>
          </a:p>
          <a:p>
            <a:pPr marL="577850" indent="-577850" defTabSz="762000">
              <a:lnSpc>
                <a:spcPct val="90000"/>
              </a:lnSpc>
            </a:pPr>
            <a:r>
              <a:rPr lang="en-US" sz="2400" dirty="0"/>
              <a:t>If stocks of finished goods </a:t>
            </a:r>
            <a:r>
              <a:rPr lang="en-US" sz="2400" b="1" dirty="0"/>
              <a:t>decrease</a:t>
            </a:r>
            <a:r>
              <a:rPr lang="en-US" sz="2400" dirty="0"/>
              <a:t> during a period, </a:t>
            </a:r>
            <a:r>
              <a:rPr lang="en-US" sz="2400" i="1" dirty="0"/>
              <a:t>marginal costing will give the higher profit.</a:t>
            </a:r>
          </a:p>
          <a:p>
            <a:pPr marL="577850" indent="-577850" defTabSz="762000">
              <a:lnSpc>
                <a:spcPct val="90000"/>
              </a:lnSpc>
              <a:buNone/>
            </a:pPr>
            <a:endParaRPr lang="en-US" sz="2400" dirty="0"/>
          </a:p>
          <a:p>
            <a:pPr marL="577850" indent="-577850" defTabSz="762000">
              <a:lnSpc>
                <a:spcPct val="90000"/>
              </a:lnSpc>
            </a:pPr>
            <a:r>
              <a:rPr lang="en-US" sz="2400" dirty="0"/>
              <a:t>If stocks of finished goods </a:t>
            </a:r>
            <a:r>
              <a:rPr lang="en-US" sz="2400" b="1" dirty="0"/>
              <a:t>remain</a:t>
            </a:r>
            <a:r>
              <a:rPr lang="en-US" sz="2400" dirty="0"/>
              <a:t> the same, profits are </a:t>
            </a:r>
            <a:r>
              <a:rPr lang="en-US" sz="2400" u="sng" dirty="0"/>
              <a:t>the same </a:t>
            </a:r>
            <a:r>
              <a:rPr lang="en-US" sz="2400" dirty="0"/>
              <a:t>for both methods.</a:t>
            </a:r>
          </a:p>
          <a:p>
            <a:pPr marL="577850" indent="-577850" defTabSz="762000">
              <a:lnSpc>
                <a:spcPct val="90000"/>
              </a:lnSpc>
              <a:buFontTx/>
              <a:buNone/>
            </a:pPr>
            <a:r>
              <a:rPr lang="en-US" sz="2400" dirty="0"/>
              <a:t>	</a:t>
            </a:r>
            <a:r>
              <a:rPr lang="en-US" sz="2000" dirty="0"/>
              <a:t>	</a:t>
            </a:r>
          </a:p>
          <a:p>
            <a:pPr marL="577850" indent="-577850" defTabSz="762000">
              <a:lnSpc>
                <a:spcPct val="90000"/>
              </a:lnSpc>
              <a:buFontTx/>
              <a:buNone/>
            </a:pPr>
            <a:r>
              <a:rPr lang="en-US" sz="2000"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130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8712968" cy="936104"/>
          </a:xfrm>
        </p:spPr>
        <p:txBody>
          <a:bodyPr>
            <a:normAutofit/>
          </a:bodyPr>
          <a:lstStyle/>
          <a:p>
            <a:pPr algn="ctr" eaLnBrk="1" fontAlgn="auto" hangingPunct="1">
              <a:spcAft>
                <a:spcPts val="0"/>
              </a:spcAft>
              <a:defRPr/>
            </a:pPr>
            <a:r>
              <a:rPr lang="en-GB" sz="2400" dirty="0">
                <a:ea typeface="+mj-ea"/>
              </a:rPr>
              <a:t>Differences between Marginal &amp; Absorption Costing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85339276"/>
              </p:ext>
            </p:extLst>
          </p:nvPr>
        </p:nvGraphicFramePr>
        <p:xfrm>
          <a:off x="179513" y="1268760"/>
          <a:ext cx="8784976" cy="5400600"/>
        </p:xfrm>
        <a:graphic>
          <a:graphicData uri="http://schemas.openxmlformats.org/drawingml/2006/table">
            <a:tbl>
              <a:tblPr firstRow="1" bandRow="1">
                <a:tableStyleId>{21E4AEA4-8DFA-4A89-87EB-49C32662AFE0}</a:tableStyleId>
              </a:tblPr>
              <a:tblGrid>
                <a:gridCol w="2921134">
                  <a:extLst>
                    <a:ext uri="{9D8B030D-6E8A-4147-A177-3AD203B41FA5}">
                      <a16:colId xmlns:a16="http://schemas.microsoft.com/office/drawing/2014/main" val="20000"/>
                    </a:ext>
                  </a:extLst>
                </a:gridCol>
                <a:gridCol w="2931921">
                  <a:extLst>
                    <a:ext uri="{9D8B030D-6E8A-4147-A177-3AD203B41FA5}">
                      <a16:colId xmlns:a16="http://schemas.microsoft.com/office/drawing/2014/main" val="20001"/>
                    </a:ext>
                  </a:extLst>
                </a:gridCol>
                <a:gridCol w="2931921">
                  <a:extLst>
                    <a:ext uri="{9D8B030D-6E8A-4147-A177-3AD203B41FA5}">
                      <a16:colId xmlns:a16="http://schemas.microsoft.com/office/drawing/2014/main" val="20002"/>
                    </a:ext>
                  </a:extLst>
                </a:gridCol>
              </a:tblGrid>
              <a:tr h="450016">
                <a:tc>
                  <a:txBody>
                    <a:bodyPr/>
                    <a:lstStyle/>
                    <a:p>
                      <a:endParaRPr lang="en-GB" sz="2000" dirty="0"/>
                    </a:p>
                  </a:txBody>
                  <a:tcPr marL="84667" marR="84667" marT="45702" marB="45702"/>
                </a:tc>
                <a:tc>
                  <a:txBody>
                    <a:bodyPr/>
                    <a:lstStyle/>
                    <a:p>
                      <a:pPr algn="ctr"/>
                      <a:r>
                        <a:rPr lang="en-GB" sz="2000" dirty="0"/>
                        <a:t>Absorption</a:t>
                      </a:r>
                      <a:r>
                        <a:rPr lang="en-GB" sz="2000" baseline="0" dirty="0"/>
                        <a:t> </a:t>
                      </a:r>
                      <a:endParaRPr lang="en-GB" sz="2000" b="1" dirty="0"/>
                    </a:p>
                  </a:txBody>
                  <a:tcPr marL="84667" marR="84667" marT="45702" marB="45702"/>
                </a:tc>
                <a:tc>
                  <a:txBody>
                    <a:bodyPr/>
                    <a:lstStyle/>
                    <a:p>
                      <a:pPr algn="ctr"/>
                      <a:r>
                        <a:rPr lang="en-GB" sz="2000" dirty="0"/>
                        <a:t>Marginal</a:t>
                      </a:r>
                      <a:endParaRPr lang="en-GB" sz="2000" b="1" dirty="0"/>
                    </a:p>
                  </a:txBody>
                  <a:tcPr marL="84667" marR="84667" marT="45702" marB="45702"/>
                </a:tc>
                <a:extLst>
                  <a:ext uri="{0D108BD9-81ED-4DB2-BD59-A6C34878D82A}">
                    <a16:rowId xmlns:a16="http://schemas.microsoft.com/office/drawing/2014/main" val="10000"/>
                  </a:ext>
                </a:extLst>
              </a:tr>
              <a:tr h="4950584">
                <a:tc>
                  <a:txBody>
                    <a:bodyPr/>
                    <a:lstStyle/>
                    <a:p>
                      <a:r>
                        <a:rPr lang="en-GB" sz="2000" dirty="0"/>
                        <a:t>Treatment</a:t>
                      </a:r>
                      <a:r>
                        <a:rPr lang="en-GB" sz="2000" baseline="0" dirty="0"/>
                        <a:t> for Fixed</a:t>
                      </a:r>
                    </a:p>
                    <a:p>
                      <a:r>
                        <a:rPr lang="en-GB" sz="2000" baseline="0" dirty="0"/>
                        <a:t>Production Overheads</a:t>
                      </a:r>
                    </a:p>
                    <a:p>
                      <a:endParaRPr lang="en-GB" sz="2000" dirty="0"/>
                    </a:p>
                  </a:txBody>
                  <a:tcPr marL="84667" marR="84667" marT="45702" marB="45702"/>
                </a:tc>
                <a:tc>
                  <a:txBody>
                    <a:bodyPr/>
                    <a:lstStyle/>
                    <a:p>
                      <a:r>
                        <a:rPr lang="en-GB" sz="2000" dirty="0"/>
                        <a:t>Fixed</a:t>
                      </a:r>
                      <a:r>
                        <a:rPr lang="en-GB" sz="2000" baseline="0" dirty="0"/>
                        <a:t> production overheads are treated as product costing.</a:t>
                      </a:r>
                    </a:p>
                    <a:p>
                      <a:endParaRPr lang="en-GB" sz="2000" baseline="0" dirty="0"/>
                    </a:p>
                    <a:p>
                      <a:r>
                        <a:rPr lang="en-GB" sz="2000" baseline="0" dirty="0"/>
                        <a:t>It is believed that products cannot be produced without the resources provided by fixed production overheads.</a:t>
                      </a:r>
                      <a:endParaRPr lang="en-GB" sz="2000" dirty="0"/>
                    </a:p>
                  </a:txBody>
                  <a:tcPr marL="84667" marR="84667" marT="45702" marB="45702"/>
                </a:tc>
                <a:tc>
                  <a:txBody>
                    <a:bodyPr/>
                    <a:lstStyle/>
                    <a:p>
                      <a:r>
                        <a:rPr lang="en-GB" sz="2000" dirty="0"/>
                        <a:t>Fixed production</a:t>
                      </a:r>
                      <a:r>
                        <a:rPr lang="en-GB" sz="2000" baseline="0" dirty="0"/>
                        <a:t> overheads are treated as period costs. It is believed that only the variable costs are relevant to decision making.</a:t>
                      </a:r>
                    </a:p>
                    <a:p>
                      <a:endParaRPr lang="en-GB" sz="2000" baseline="0" dirty="0"/>
                    </a:p>
                    <a:p>
                      <a:r>
                        <a:rPr lang="en-GB" sz="2000" baseline="0" dirty="0"/>
                        <a:t>Fixed production overheads will be incurred regardless if there is production or not.</a:t>
                      </a:r>
                      <a:endParaRPr lang="en-GB" sz="2000" dirty="0"/>
                    </a:p>
                  </a:txBody>
                  <a:tcPr marL="84667" marR="84667" marT="45702" marB="45702"/>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249430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936104"/>
          </a:xfrm>
        </p:spPr>
        <p:txBody>
          <a:bodyPr>
            <a:normAutofit fontScale="90000"/>
          </a:bodyPr>
          <a:lstStyle/>
          <a:p>
            <a:pPr algn="ctr" eaLnBrk="1" fontAlgn="auto" hangingPunct="1">
              <a:spcAft>
                <a:spcPts val="0"/>
              </a:spcAft>
              <a:defRPr/>
            </a:pPr>
            <a:r>
              <a:rPr lang="en-GB" sz="3200" dirty="0">
                <a:ea typeface="+mj-ea"/>
              </a:rPr>
              <a:t>Differences between Marginal &amp; Absorption Costing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46650610"/>
              </p:ext>
            </p:extLst>
          </p:nvPr>
        </p:nvGraphicFramePr>
        <p:xfrm>
          <a:off x="179512" y="1340768"/>
          <a:ext cx="8784975" cy="5328592"/>
        </p:xfrm>
        <a:graphic>
          <a:graphicData uri="http://schemas.openxmlformats.org/drawingml/2006/table">
            <a:tbl>
              <a:tblPr firstRow="1" bandRow="1">
                <a:tableStyleId>{21E4AEA4-8DFA-4A89-87EB-49C32662AFE0}</a:tableStyleId>
              </a:tblPr>
              <a:tblGrid>
                <a:gridCol w="2928325">
                  <a:extLst>
                    <a:ext uri="{9D8B030D-6E8A-4147-A177-3AD203B41FA5}">
                      <a16:colId xmlns:a16="http://schemas.microsoft.com/office/drawing/2014/main" val="20000"/>
                    </a:ext>
                  </a:extLst>
                </a:gridCol>
                <a:gridCol w="2928325">
                  <a:extLst>
                    <a:ext uri="{9D8B030D-6E8A-4147-A177-3AD203B41FA5}">
                      <a16:colId xmlns:a16="http://schemas.microsoft.com/office/drawing/2014/main" val="20001"/>
                    </a:ext>
                  </a:extLst>
                </a:gridCol>
                <a:gridCol w="2928325">
                  <a:extLst>
                    <a:ext uri="{9D8B030D-6E8A-4147-A177-3AD203B41FA5}">
                      <a16:colId xmlns:a16="http://schemas.microsoft.com/office/drawing/2014/main" val="20002"/>
                    </a:ext>
                  </a:extLst>
                </a:gridCol>
              </a:tblGrid>
              <a:tr h="532823">
                <a:tc>
                  <a:txBody>
                    <a:bodyPr/>
                    <a:lstStyle/>
                    <a:p>
                      <a:endParaRPr lang="en-GB" sz="2400" dirty="0"/>
                    </a:p>
                  </a:txBody>
                  <a:tcPr marL="84667" marR="84667" marT="45700" marB="45700"/>
                </a:tc>
                <a:tc>
                  <a:txBody>
                    <a:bodyPr/>
                    <a:lstStyle/>
                    <a:p>
                      <a:pPr algn="ctr"/>
                      <a:r>
                        <a:rPr lang="en-GB" sz="2400" dirty="0"/>
                        <a:t>Absorption</a:t>
                      </a:r>
                      <a:r>
                        <a:rPr lang="en-GB" sz="2400" baseline="0" dirty="0"/>
                        <a:t> </a:t>
                      </a:r>
                      <a:endParaRPr lang="en-GB" sz="2400" b="1" dirty="0"/>
                    </a:p>
                  </a:txBody>
                  <a:tcPr marL="84667" marR="84667" marT="45700" marB="45700"/>
                </a:tc>
                <a:tc>
                  <a:txBody>
                    <a:bodyPr/>
                    <a:lstStyle/>
                    <a:p>
                      <a:pPr algn="ctr"/>
                      <a:r>
                        <a:rPr lang="en-GB" sz="2400" dirty="0"/>
                        <a:t>Marginal</a:t>
                      </a:r>
                      <a:endParaRPr lang="en-GB" sz="2400" b="1" dirty="0"/>
                    </a:p>
                  </a:txBody>
                  <a:tcPr marL="84667" marR="84667" marT="45700" marB="45700"/>
                </a:tc>
                <a:extLst>
                  <a:ext uri="{0D108BD9-81ED-4DB2-BD59-A6C34878D82A}">
                    <a16:rowId xmlns:a16="http://schemas.microsoft.com/office/drawing/2014/main" val="10000"/>
                  </a:ext>
                </a:extLst>
              </a:tr>
              <a:tr h="4795769">
                <a:tc>
                  <a:txBody>
                    <a:bodyPr/>
                    <a:lstStyle/>
                    <a:p>
                      <a:r>
                        <a:rPr lang="en-GB" sz="2400" dirty="0"/>
                        <a:t>Value of closing stock</a:t>
                      </a:r>
                      <a:endParaRPr lang="en-GB" sz="2400" baseline="0" dirty="0"/>
                    </a:p>
                    <a:p>
                      <a:endParaRPr lang="en-GB" sz="2400" dirty="0"/>
                    </a:p>
                  </a:txBody>
                  <a:tcPr marL="84667" marR="84667" marT="45700" marB="45700"/>
                </a:tc>
                <a:tc>
                  <a:txBody>
                    <a:bodyPr/>
                    <a:lstStyle/>
                    <a:p>
                      <a:r>
                        <a:rPr lang="en-GB" sz="2400" baseline="0" dirty="0"/>
                        <a:t>Closing stock valuation is higher as some factory overheads are included as production costs and carried forward as closing stock.</a:t>
                      </a:r>
                      <a:endParaRPr lang="en-GB" sz="2400" dirty="0"/>
                    </a:p>
                  </a:txBody>
                  <a:tcPr marL="84667" marR="84667" marT="45700" marB="45700"/>
                </a:tc>
                <a:tc>
                  <a:txBody>
                    <a:bodyPr/>
                    <a:lstStyle/>
                    <a:p>
                      <a:r>
                        <a:rPr lang="en-GB" sz="2400" dirty="0"/>
                        <a:t>Closing</a:t>
                      </a:r>
                      <a:r>
                        <a:rPr lang="en-GB" sz="2400" baseline="0" dirty="0"/>
                        <a:t> stock valuation is lower as it only includes the variable costs  </a:t>
                      </a:r>
                      <a:endParaRPr lang="en-GB" sz="2400" dirty="0"/>
                    </a:p>
                  </a:txBody>
                  <a:tcPr marL="84667" marR="84667" marT="45700" marB="4570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91740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4" name="Rectangle 73">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6" name="Rectangle 75">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8" name="Rectangle 77">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pPr eaLnBrk="1" fontAlgn="auto" hangingPunct="1">
              <a:spcAft>
                <a:spcPts val="0"/>
              </a:spcAft>
              <a:defRPr/>
            </a:pPr>
            <a:r>
              <a:rPr lang="en-GB" sz="3100">
                <a:ea typeface="+mj-ea"/>
              </a:rPr>
              <a:t>Advantages of Absorption Costing</a:t>
            </a:r>
          </a:p>
        </p:txBody>
      </p:sp>
      <p:sp>
        <p:nvSpPr>
          <p:cNvPr id="24579" name="Content Placeholder 2"/>
          <p:cNvSpPr>
            <a:spLocks noGrp="1"/>
          </p:cNvSpPr>
          <p:nvPr>
            <p:ph idx="1"/>
          </p:nvPr>
        </p:nvSpPr>
        <p:spPr>
          <a:xfrm>
            <a:off x="1080389" y="1420706"/>
            <a:ext cx="4136068" cy="4016587"/>
          </a:xfrm>
        </p:spPr>
        <p:txBody>
          <a:bodyPr anchor="ctr">
            <a:normAutofit/>
          </a:bodyPr>
          <a:lstStyle/>
          <a:p>
            <a:pPr eaLnBrk="1" hangingPunct="1"/>
            <a:r>
              <a:rPr lang="en-GB">
                <a:solidFill>
                  <a:schemeClr val="tx1">
                    <a:lumMod val="75000"/>
                    <a:lumOff val="25000"/>
                  </a:schemeClr>
                </a:solidFill>
                <a:latin typeface="Calibri" charset="0"/>
              </a:rPr>
              <a:t>Fixed costs are recovered </a:t>
            </a:r>
          </a:p>
          <a:p>
            <a:pPr eaLnBrk="1" hangingPunct="1"/>
            <a:r>
              <a:rPr lang="en-GB">
                <a:solidFill>
                  <a:schemeClr val="tx1">
                    <a:lumMod val="75000"/>
                    <a:lumOff val="25000"/>
                  </a:schemeClr>
                </a:solidFill>
                <a:latin typeface="Calibri" charset="0"/>
              </a:rPr>
              <a:t>Ensures that costs are fully recovered</a:t>
            </a:r>
          </a:p>
          <a:p>
            <a:pPr eaLnBrk="1" hangingPunct="1"/>
            <a:r>
              <a:rPr lang="en-GB">
                <a:solidFill>
                  <a:schemeClr val="tx1">
                    <a:lumMod val="75000"/>
                    <a:lumOff val="25000"/>
                  </a:schemeClr>
                </a:solidFill>
                <a:latin typeface="Calibri" charset="0"/>
              </a:rPr>
              <a:t>Encourages costs consciousness</a:t>
            </a:r>
          </a:p>
          <a:p>
            <a:pPr eaLnBrk="1" hangingPunct="1"/>
            <a:r>
              <a:rPr lang="en-GB">
                <a:solidFill>
                  <a:schemeClr val="tx1">
                    <a:lumMod val="75000"/>
                    <a:lumOff val="25000"/>
                  </a:schemeClr>
                </a:solidFill>
                <a:latin typeface="Calibri" charset="0"/>
              </a:rPr>
              <a:t>It is fair in that it uses appropriate methods for each overhead</a:t>
            </a:r>
          </a:p>
        </p:txBody>
      </p:sp>
      <p:cxnSp>
        <p:nvCxnSpPr>
          <p:cNvPr id="80" name="Straight Connector 79">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57928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title"/>
          </p:nvPr>
        </p:nvSpPr>
        <p:spPr>
          <a:xfrm>
            <a:off x="430056" y="559477"/>
            <a:ext cx="2823900" cy="5709931"/>
          </a:xfrm>
        </p:spPr>
        <p:txBody>
          <a:bodyPr>
            <a:normAutofit/>
          </a:bodyPr>
          <a:lstStyle/>
          <a:p>
            <a:pPr algn="ctr" eaLnBrk="1" fontAlgn="auto" hangingPunct="1">
              <a:spcAft>
                <a:spcPts val="0"/>
              </a:spcAft>
              <a:defRPr/>
            </a:pPr>
            <a:r>
              <a:rPr lang="en-GB" sz="3400" dirty="0">
                <a:ea typeface="+mj-ea"/>
              </a:rPr>
              <a:t>Advantages of Absorption Costing</a:t>
            </a:r>
          </a:p>
        </p:txBody>
      </p:sp>
      <p:graphicFrame>
        <p:nvGraphicFramePr>
          <p:cNvPr id="25605" name="Content Placeholder 2">
            <a:extLst>
              <a:ext uri="{FF2B5EF4-FFF2-40B4-BE49-F238E27FC236}">
                <a16:creationId xmlns:a16="http://schemas.microsoft.com/office/drawing/2014/main" id="{1814644D-5182-47B5-A67E-CD3E73298FC2}"/>
              </a:ext>
            </a:extLst>
          </p:cNvPr>
          <p:cNvGraphicFramePr>
            <a:graphicFrameLocks noGrp="1"/>
          </p:cNvGraphicFramePr>
          <p:nvPr>
            <p:ph idx="1"/>
            <p:extLst>
              <p:ext uri="{D42A27DB-BD31-4B8C-83A1-F6EECF244321}">
                <p14:modId xmlns:p14="http://schemas.microsoft.com/office/powerpoint/2010/main" val="1890929322"/>
              </p:ext>
            </p:extLst>
          </p:nvPr>
        </p:nvGraphicFramePr>
        <p:xfrm>
          <a:off x="4108593" y="800947"/>
          <a:ext cx="4429635"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03750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8" name="Rectangle 13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0" name="Rectangle 13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81" y="610955"/>
            <a:ext cx="8195838"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2" name="Rectangle 14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89" y="777240"/>
            <a:ext cx="7948422"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5649626" y="1420706"/>
            <a:ext cx="2599905" cy="4016587"/>
          </a:xfrm>
        </p:spPr>
        <p:txBody>
          <a:bodyPr>
            <a:normAutofit/>
          </a:bodyPr>
          <a:lstStyle/>
          <a:p>
            <a:pPr eaLnBrk="1" fontAlgn="auto" hangingPunct="1">
              <a:spcAft>
                <a:spcPts val="0"/>
              </a:spcAft>
              <a:defRPr/>
            </a:pPr>
            <a:r>
              <a:rPr lang="en-GB" sz="3100">
                <a:ea typeface="+mj-ea"/>
              </a:rPr>
              <a:t>Advantages of Marginal Costing</a:t>
            </a:r>
          </a:p>
        </p:txBody>
      </p:sp>
      <p:sp>
        <p:nvSpPr>
          <p:cNvPr id="26627" name="Content Placeholder 2"/>
          <p:cNvSpPr>
            <a:spLocks noGrp="1"/>
          </p:cNvSpPr>
          <p:nvPr>
            <p:ph idx="1"/>
          </p:nvPr>
        </p:nvSpPr>
        <p:spPr>
          <a:xfrm>
            <a:off x="1080389" y="1420706"/>
            <a:ext cx="4136068" cy="4016587"/>
          </a:xfrm>
        </p:spPr>
        <p:txBody>
          <a:bodyPr anchor="ctr">
            <a:normAutofit/>
          </a:bodyPr>
          <a:lstStyle/>
          <a:p>
            <a:pPr eaLnBrk="1" hangingPunct="1"/>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It is simple to operate</a:t>
            </a:r>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More relevant to decision making</a:t>
            </a:r>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Over/under absorption is avoided</a:t>
            </a:r>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Fixed costs in a period will be the same irrespective of the level of output</a:t>
            </a:r>
            <a:endParaRPr lang="en-GB">
              <a:solidFill>
                <a:schemeClr val="tx1">
                  <a:lumMod val="75000"/>
                  <a:lumOff val="25000"/>
                </a:schemeClr>
              </a:solidFill>
              <a:latin typeface="Calibri" charset="0"/>
            </a:endParaRPr>
          </a:p>
          <a:p>
            <a:pPr eaLnBrk="1" hangingPunct="1"/>
            <a:r>
              <a:rPr lang="en-GB" dirty="0">
                <a:solidFill>
                  <a:schemeClr val="tx1">
                    <a:lumMod val="75000"/>
                    <a:lumOff val="25000"/>
                  </a:schemeClr>
                </a:solidFill>
                <a:latin typeface="Calibri" charset="0"/>
              </a:rPr>
              <a:t>Marginal costing does not ignore fixed costs in setting the selling price as it provides useful information for break-even analysis</a:t>
            </a:r>
            <a:endParaRPr lang="en-GB">
              <a:solidFill>
                <a:schemeClr val="tx1">
                  <a:lumMod val="75000"/>
                  <a:lumOff val="25000"/>
                </a:schemeClr>
              </a:solidFill>
              <a:latin typeface="Calibri" charset="0"/>
            </a:endParaRPr>
          </a:p>
        </p:txBody>
      </p:sp>
      <p:cxnSp>
        <p:nvCxnSpPr>
          <p:cNvPr id="144" name="Straight Connector 14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4298"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91032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Question</a:t>
            </a:r>
          </a:p>
        </p:txBody>
      </p:sp>
      <p:sp>
        <p:nvSpPr>
          <p:cNvPr id="3" name="Content Placeholder 2"/>
          <p:cNvSpPr>
            <a:spLocks noGrp="1"/>
          </p:cNvSpPr>
          <p:nvPr>
            <p:ph idx="1"/>
          </p:nvPr>
        </p:nvSpPr>
        <p:spPr>
          <a:xfrm>
            <a:off x="2883462" y="2626840"/>
            <a:ext cx="5433827" cy="3131777"/>
          </a:xfrm>
        </p:spPr>
        <p:txBody>
          <a:bodyPr>
            <a:normAutofit/>
          </a:bodyPr>
          <a:lstStyle/>
          <a:p>
            <a:pPr>
              <a:lnSpc>
                <a:spcPct val="90000"/>
              </a:lnSpc>
            </a:pPr>
            <a:r>
              <a:rPr lang="en-GB" sz="1700">
                <a:solidFill>
                  <a:schemeClr val="tx1">
                    <a:lumMod val="75000"/>
                    <a:lumOff val="25000"/>
                  </a:schemeClr>
                </a:solidFill>
              </a:rPr>
              <a:t>A company produces and sells a single product whose variable cost is £18 per unit.</a:t>
            </a:r>
          </a:p>
          <a:p>
            <a:pPr>
              <a:lnSpc>
                <a:spcPct val="90000"/>
              </a:lnSpc>
            </a:pPr>
            <a:endParaRPr lang="en-GB" sz="1700">
              <a:solidFill>
                <a:schemeClr val="tx1">
                  <a:lumMod val="75000"/>
                  <a:lumOff val="25000"/>
                </a:schemeClr>
              </a:solidFill>
            </a:endParaRPr>
          </a:p>
          <a:p>
            <a:pPr>
              <a:lnSpc>
                <a:spcPct val="90000"/>
              </a:lnSpc>
            </a:pPr>
            <a:r>
              <a:rPr lang="en-GB" sz="1700">
                <a:solidFill>
                  <a:schemeClr val="tx1">
                    <a:lumMod val="75000"/>
                    <a:lumOff val="25000"/>
                  </a:schemeClr>
                </a:solidFill>
              </a:rPr>
              <a:t>Selling Price is £32</a:t>
            </a:r>
          </a:p>
          <a:p>
            <a:pPr>
              <a:lnSpc>
                <a:spcPct val="90000"/>
              </a:lnSpc>
            </a:pPr>
            <a:endParaRPr lang="en-GB" sz="1700">
              <a:solidFill>
                <a:schemeClr val="tx1">
                  <a:lumMod val="75000"/>
                  <a:lumOff val="25000"/>
                </a:schemeClr>
              </a:solidFill>
            </a:endParaRPr>
          </a:p>
          <a:p>
            <a:pPr>
              <a:lnSpc>
                <a:spcPct val="90000"/>
              </a:lnSpc>
            </a:pPr>
            <a:r>
              <a:rPr lang="en-GB" sz="1700">
                <a:solidFill>
                  <a:schemeClr val="tx1">
                    <a:lumMod val="75000"/>
                    <a:lumOff val="25000"/>
                  </a:schemeClr>
                </a:solidFill>
              </a:rPr>
              <a:t>Fixed costs have been absorbed over the level of activity of 80,000 units and have been calculated as £3 per unit.</a:t>
            </a:r>
          </a:p>
          <a:p>
            <a:pPr>
              <a:lnSpc>
                <a:spcPct val="90000"/>
              </a:lnSpc>
            </a:pPr>
            <a:r>
              <a:rPr lang="en-GB" sz="1700">
                <a:solidFill>
                  <a:schemeClr val="tx1">
                    <a:lumMod val="75000"/>
                    <a:lumOff val="25000"/>
                  </a:schemeClr>
                </a:solidFill>
              </a:rPr>
              <a:t>How much profit is made under marginal costing if the company sells 70,000 units?</a:t>
            </a:r>
          </a:p>
        </p:txBody>
      </p:sp>
    </p:spTree>
    <p:extLst>
      <p:ext uri="{BB962C8B-B14F-4D97-AF65-F5344CB8AC3E}">
        <p14:creationId xmlns:p14="http://schemas.microsoft.com/office/powerpoint/2010/main" val="1935321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solution</a:t>
            </a:r>
          </a:p>
        </p:txBody>
      </p:sp>
      <p:sp>
        <p:nvSpPr>
          <p:cNvPr id="3" name="Content Placeholder 2"/>
          <p:cNvSpPr>
            <a:spLocks noGrp="1"/>
          </p:cNvSpPr>
          <p:nvPr>
            <p:ph idx="1"/>
          </p:nvPr>
        </p:nvSpPr>
        <p:spPr>
          <a:xfrm>
            <a:off x="2883462" y="2626840"/>
            <a:ext cx="5433827" cy="3131777"/>
          </a:xfrm>
        </p:spPr>
        <p:txBody>
          <a:bodyPr>
            <a:normAutofit/>
          </a:bodyPr>
          <a:lstStyle/>
          <a:p>
            <a:r>
              <a:rPr lang="en-GB">
                <a:solidFill>
                  <a:schemeClr val="tx1">
                    <a:lumMod val="75000"/>
                    <a:lumOff val="25000"/>
                  </a:schemeClr>
                </a:solidFill>
              </a:rPr>
              <a:t>Selling price			32</a:t>
            </a:r>
          </a:p>
          <a:p>
            <a:r>
              <a:rPr lang="en-GB">
                <a:solidFill>
                  <a:schemeClr val="tx1">
                    <a:lumMod val="75000"/>
                    <a:lumOff val="25000"/>
                  </a:schemeClr>
                </a:solidFill>
              </a:rPr>
              <a:t>Variable cost			</a:t>
            </a:r>
            <a:r>
              <a:rPr lang="en-GB" u="sng">
                <a:solidFill>
                  <a:schemeClr val="tx1">
                    <a:lumMod val="75000"/>
                    <a:lumOff val="25000"/>
                  </a:schemeClr>
                </a:solidFill>
              </a:rPr>
              <a:t>18</a:t>
            </a:r>
          </a:p>
          <a:p>
            <a:r>
              <a:rPr lang="en-GB">
                <a:solidFill>
                  <a:schemeClr val="tx1">
                    <a:lumMod val="75000"/>
                    <a:lumOff val="25000"/>
                  </a:schemeClr>
                </a:solidFill>
              </a:rPr>
              <a:t>Contribution			14</a:t>
            </a:r>
          </a:p>
          <a:p>
            <a:endParaRPr lang="en-GB">
              <a:solidFill>
                <a:schemeClr val="tx1">
                  <a:lumMod val="75000"/>
                  <a:lumOff val="25000"/>
                </a:schemeClr>
              </a:solidFill>
            </a:endParaRPr>
          </a:p>
          <a:p>
            <a:r>
              <a:rPr lang="en-GB">
                <a:solidFill>
                  <a:schemeClr val="tx1">
                    <a:lumMod val="75000"/>
                    <a:lumOff val="25000"/>
                  </a:schemeClr>
                </a:solidFill>
              </a:rPr>
              <a:t>Total Contribution 70,000 x 14	980,000</a:t>
            </a:r>
          </a:p>
          <a:p>
            <a:r>
              <a:rPr lang="en-GB">
                <a:solidFill>
                  <a:schemeClr val="tx1">
                    <a:lumMod val="75000"/>
                    <a:lumOff val="25000"/>
                  </a:schemeClr>
                </a:solidFill>
              </a:rPr>
              <a:t>Fixed costs	80,000 x 3	</a:t>
            </a:r>
            <a:r>
              <a:rPr lang="en-GB" u="sng">
                <a:solidFill>
                  <a:schemeClr val="tx1">
                    <a:lumMod val="75000"/>
                    <a:lumOff val="25000"/>
                  </a:schemeClr>
                </a:solidFill>
              </a:rPr>
              <a:t>(240,000)</a:t>
            </a:r>
            <a:endParaRPr lang="en-GB">
              <a:solidFill>
                <a:schemeClr val="tx1">
                  <a:lumMod val="75000"/>
                  <a:lumOff val="25000"/>
                </a:schemeClr>
              </a:solidFill>
            </a:endParaRPr>
          </a:p>
          <a:p>
            <a:r>
              <a:rPr lang="en-GB">
                <a:solidFill>
                  <a:schemeClr val="tx1">
                    <a:lumMod val="75000"/>
                    <a:lumOff val="25000"/>
                  </a:schemeClr>
                </a:solidFill>
              </a:rPr>
              <a:t>Profit				740,000</a:t>
            </a:r>
          </a:p>
        </p:txBody>
      </p:sp>
    </p:spTree>
    <p:extLst>
      <p:ext uri="{BB962C8B-B14F-4D97-AF65-F5344CB8AC3E}">
        <p14:creationId xmlns:p14="http://schemas.microsoft.com/office/powerpoint/2010/main" val="363373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Solution 1</a:t>
            </a:r>
          </a:p>
        </p:txBody>
      </p:sp>
      <p:sp>
        <p:nvSpPr>
          <p:cNvPr id="3" name="Content Placeholder 2"/>
          <p:cNvSpPr>
            <a:spLocks noGrp="1"/>
          </p:cNvSpPr>
          <p:nvPr>
            <p:ph idx="1"/>
          </p:nvPr>
        </p:nvSpPr>
        <p:spPr>
          <a:xfrm>
            <a:off x="2883462" y="2626840"/>
            <a:ext cx="5433827" cy="3131777"/>
          </a:xfrm>
        </p:spPr>
        <p:txBody>
          <a:bodyPr>
            <a:normAutofit/>
          </a:bodyPr>
          <a:lstStyle/>
          <a:p>
            <a:pPr marL="0" indent="0">
              <a:lnSpc>
                <a:spcPct val="90000"/>
              </a:lnSpc>
              <a:buNone/>
            </a:pPr>
            <a:endParaRPr lang="en-GB" sz="1400" dirty="0">
              <a:solidFill>
                <a:schemeClr val="tx1">
                  <a:lumMod val="75000"/>
                  <a:lumOff val="25000"/>
                </a:schemeClr>
              </a:solidFill>
            </a:endParaRPr>
          </a:p>
          <a:p>
            <a:pPr marL="0" indent="0">
              <a:lnSpc>
                <a:spcPct val="90000"/>
              </a:lnSpc>
              <a:buNone/>
            </a:pPr>
            <a:r>
              <a:rPr lang="en-GB" sz="1400" dirty="0">
                <a:solidFill>
                  <a:schemeClr val="tx1">
                    <a:lumMod val="75000"/>
                    <a:lumOff val="25000"/>
                  </a:schemeClr>
                </a:solidFill>
              </a:rPr>
              <a:t>Selling Price				38</a:t>
            </a:r>
          </a:p>
          <a:p>
            <a:pPr marL="0" indent="0">
              <a:lnSpc>
                <a:spcPct val="90000"/>
              </a:lnSpc>
              <a:buNone/>
            </a:pPr>
            <a:r>
              <a:rPr lang="en-GB" sz="1400" dirty="0">
                <a:solidFill>
                  <a:schemeClr val="tx1">
                    <a:lumMod val="75000"/>
                    <a:lumOff val="25000"/>
                  </a:schemeClr>
                </a:solidFill>
              </a:rPr>
              <a:t>Variable Cost				26</a:t>
            </a:r>
          </a:p>
          <a:p>
            <a:pPr marL="0" indent="0">
              <a:lnSpc>
                <a:spcPct val="90000"/>
              </a:lnSpc>
              <a:buNone/>
            </a:pPr>
            <a:r>
              <a:rPr lang="en-GB" sz="1400" dirty="0">
                <a:solidFill>
                  <a:schemeClr val="tx1">
                    <a:lumMod val="75000"/>
                    <a:lumOff val="25000"/>
                  </a:schemeClr>
                </a:solidFill>
              </a:rPr>
              <a:t>Contribution				12</a:t>
            </a:r>
          </a:p>
          <a:p>
            <a:pPr marL="0" indent="0">
              <a:lnSpc>
                <a:spcPct val="90000"/>
              </a:lnSpc>
              <a:buNone/>
            </a:pPr>
            <a:endParaRPr lang="en-GB" sz="1400" dirty="0">
              <a:solidFill>
                <a:schemeClr val="tx1">
                  <a:lumMod val="75000"/>
                  <a:lumOff val="25000"/>
                </a:schemeClr>
              </a:solidFill>
            </a:endParaRPr>
          </a:p>
          <a:p>
            <a:pPr marL="0" indent="0">
              <a:lnSpc>
                <a:spcPct val="90000"/>
              </a:lnSpc>
              <a:buNone/>
            </a:pPr>
            <a:r>
              <a:rPr lang="en-GB" sz="1400" dirty="0">
                <a:solidFill>
                  <a:schemeClr val="tx1">
                    <a:lumMod val="75000"/>
                    <a:lumOff val="25000"/>
                  </a:schemeClr>
                </a:solidFill>
              </a:rPr>
              <a:t>Total Contribution   200,000 x 12		2,400,000</a:t>
            </a:r>
          </a:p>
          <a:p>
            <a:pPr marL="0" indent="0">
              <a:lnSpc>
                <a:spcPct val="90000"/>
              </a:lnSpc>
              <a:buNone/>
            </a:pPr>
            <a:r>
              <a:rPr lang="en-GB" sz="1400" dirty="0">
                <a:solidFill>
                  <a:schemeClr val="tx1">
                    <a:lumMod val="75000"/>
                    <a:lumOff val="25000"/>
                  </a:schemeClr>
                </a:solidFill>
              </a:rPr>
              <a:t>Fixed costs (100,000 X 4)							(400,000)</a:t>
            </a:r>
          </a:p>
          <a:p>
            <a:pPr marL="0" indent="0">
              <a:lnSpc>
                <a:spcPct val="90000"/>
              </a:lnSpc>
              <a:buNone/>
            </a:pPr>
            <a:r>
              <a:rPr lang="en-GB" sz="1400" dirty="0">
                <a:solidFill>
                  <a:schemeClr val="tx1">
                    <a:lumMod val="75000"/>
                    <a:lumOff val="25000"/>
                  </a:schemeClr>
                </a:solidFill>
              </a:rPr>
              <a:t>PROFIT				2,000,000	</a:t>
            </a:r>
          </a:p>
          <a:p>
            <a:pPr>
              <a:lnSpc>
                <a:spcPct val="90000"/>
              </a:lnSpc>
            </a:pPr>
            <a:endParaRPr lang="en-GB" sz="1400" dirty="0">
              <a:solidFill>
                <a:schemeClr val="tx1">
                  <a:lumMod val="75000"/>
                  <a:lumOff val="25000"/>
                </a:schemeClr>
              </a:solidFill>
            </a:endParaRPr>
          </a:p>
        </p:txBody>
      </p:sp>
    </p:spTree>
    <p:extLst>
      <p:ext uri="{BB962C8B-B14F-4D97-AF65-F5344CB8AC3E}">
        <p14:creationId xmlns:p14="http://schemas.microsoft.com/office/powerpoint/2010/main" val="29767232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62" y="457200"/>
            <a:ext cx="6400235"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29350" y="621793"/>
            <a:ext cx="6149085"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Title 2"/>
          <p:cNvSpPr>
            <a:spLocks noGrp="1"/>
          </p:cNvSpPr>
          <p:nvPr>
            <p:ph type="title"/>
          </p:nvPr>
        </p:nvSpPr>
        <p:spPr>
          <a:xfrm>
            <a:off x="2883462" y="881210"/>
            <a:ext cx="5563443" cy="1517035"/>
          </a:xfrm>
        </p:spPr>
        <p:txBody>
          <a:bodyPr>
            <a:normAutofit/>
          </a:bodyPr>
          <a:lstStyle/>
          <a:p>
            <a:r>
              <a:rPr lang="en-GB">
                <a:solidFill>
                  <a:schemeClr val="tx1">
                    <a:lumMod val="75000"/>
                    <a:lumOff val="25000"/>
                  </a:schemeClr>
                </a:solidFill>
              </a:rPr>
              <a:t>Solution 2</a:t>
            </a:r>
          </a:p>
        </p:txBody>
      </p:sp>
      <p:sp>
        <p:nvSpPr>
          <p:cNvPr id="2" name="Content Placeholder 1"/>
          <p:cNvSpPr>
            <a:spLocks noGrp="1"/>
          </p:cNvSpPr>
          <p:nvPr>
            <p:ph idx="1"/>
          </p:nvPr>
        </p:nvSpPr>
        <p:spPr>
          <a:xfrm>
            <a:off x="2883462" y="2626840"/>
            <a:ext cx="5433827" cy="3131777"/>
          </a:xfrm>
        </p:spPr>
        <p:txBody>
          <a:bodyPr>
            <a:normAutofit/>
          </a:bodyPr>
          <a:lstStyle/>
          <a:p>
            <a:pPr>
              <a:lnSpc>
                <a:spcPct val="90000"/>
              </a:lnSpc>
            </a:pPr>
            <a:endParaRPr lang="en-GB" dirty="0">
              <a:solidFill>
                <a:schemeClr val="tx1">
                  <a:lumMod val="75000"/>
                  <a:lumOff val="25000"/>
                </a:schemeClr>
              </a:solidFill>
            </a:endParaRPr>
          </a:p>
          <a:p>
            <a:pPr marL="0" indent="0">
              <a:lnSpc>
                <a:spcPct val="90000"/>
              </a:lnSpc>
              <a:buNone/>
            </a:pPr>
            <a:r>
              <a:rPr lang="en-GB" dirty="0">
                <a:solidFill>
                  <a:schemeClr val="tx1">
                    <a:lumMod val="75000"/>
                    <a:lumOff val="25000"/>
                  </a:schemeClr>
                </a:solidFill>
              </a:rPr>
              <a:t>Selling price			26</a:t>
            </a:r>
          </a:p>
          <a:p>
            <a:pPr marL="0" indent="0">
              <a:lnSpc>
                <a:spcPct val="90000"/>
              </a:lnSpc>
              <a:buNone/>
            </a:pPr>
            <a:r>
              <a:rPr lang="en-GB" dirty="0">
                <a:solidFill>
                  <a:schemeClr val="tx1">
                    <a:lumMod val="75000"/>
                    <a:lumOff val="25000"/>
                  </a:schemeClr>
                </a:solidFill>
              </a:rPr>
              <a:t>Variable cost			18</a:t>
            </a:r>
          </a:p>
          <a:p>
            <a:pPr marL="0" indent="0">
              <a:lnSpc>
                <a:spcPct val="90000"/>
              </a:lnSpc>
              <a:buNone/>
            </a:pPr>
            <a:r>
              <a:rPr lang="en-GB" dirty="0">
                <a:solidFill>
                  <a:schemeClr val="tx1">
                    <a:lumMod val="75000"/>
                    <a:lumOff val="25000"/>
                  </a:schemeClr>
                </a:solidFill>
              </a:rPr>
              <a:t>Contribution			8</a:t>
            </a:r>
          </a:p>
          <a:p>
            <a:pPr marL="0" indent="0">
              <a:lnSpc>
                <a:spcPct val="90000"/>
              </a:lnSpc>
              <a:buNone/>
            </a:pPr>
            <a:r>
              <a:rPr lang="en-GB" dirty="0">
                <a:solidFill>
                  <a:schemeClr val="tx1">
                    <a:lumMod val="75000"/>
                    <a:lumOff val="25000"/>
                  </a:schemeClr>
                </a:solidFill>
              </a:rPr>
              <a:t> </a:t>
            </a:r>
          </a:p>
          <a:p>
            <a:pPr marL="0" indent="0">
              <a:lnSpc>
                <a:spcPct val="90000"/>
              </a:lnSpc>
              <a:buNone/>
            </a:pPr>
            <a:r>
              <a:rPr lang="en-GB" dirty="0">
                <a:solidFill>
                  <a:schemeClr val="tx1">
                    <a:lumMod val="75000"/>
                    <a:lumOff val="25000"/>
                  </a:schemeClr>
                </a:solidFill>
              </a:rPr>
              <a:t>Total Contribution 350,000 x 8	2,800,000</a:t>
            </a:r>
          </a:p>
          <a:p>
            <a:pPr marL="0" indent="0">
              <a:lnSpc>
                <a:spcPct val="90000"/>
              </a:lnSpc>
              <a:buNone/>
            </a:pPr>
            <a:r>
              <a:rPr lang="en-GB" dirty="0">
                <a:solidFill>
                  <a:schemeClr val="tx1">
                    <a:lumMod val="75000"/>
                    <a:lumOff val="25000"/>
                  </a:schemeClr>
                </a:solidFill>
              </a:rPr>
              <a:t>Fixed costs (150,000 X 3)		(450,000)</a:t>
            </a:r>
          </a:p>
          <a:p>
            <a:pPr marL="0" indent="0">
              <a:lnSpc>
                <a:spcPct val="90000"/>
              </a:lnSpc>
              <a:buNone/>
            </a:pPr>
            <a:r>
              <a:rPr lang="en-GB" dirty="0">
                <a:solidFill>
                  <a:schemeClr val="tx1">
                    <a:lumMod val="75000"/>
                    <a:lumOff val="25000"/>
                  </a:schemeClr>
                </a:solidFill>
              </a:rPr>
              <a:t>PROFIT				2,350,000	</a:t>
            </a:r>
          </a:p>
          <a:p>
            <a:pPr>
              <a:lnSpc>
                <a:spcPct val="90000"/>
              </a:lnSpc>
            </a:pPr>
            <a:endParaRPr lang="en-GB" dirty="0">
              <a:solidFill>
                <a:schemeClr val="tx1">
                  <a:lumMod val="75000"/>
                  <a:lumOff val="25000"/>
                </a:schemeClr>
              </a:solidFill>
            </a:endParaRPr>
          </a:p>
          <a:p>
            <a:pPr>
              <a:lnSpc>
                <a:spcPct val="90000"/>
              </a:lnSpc>
            </a:pPr>
            <a:endParaRPr lang="en-GB" dirty="0">
              <a:solidFill>
                <a:schemeClr val="tx1">
                  <a:lumMod val="75000"/>
                  <a:lumOff val="25000"/>
                </a:schemeClr>
              </a:solidFill>
            </a:endParaRPr>
          </a:p>
        </p:txBody>
      </p:sp>
    </p:spTree>
    <p:extLst>
      <p:ext uri="{BB962C8B-B14F-4D97-AF65-F5344CB8AC3E}">
        <p14:creationId xmlns:p14="http://schemas.microsoft.com/office/powerpoint/2010/main" val="37302671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{A4A8C908-BC9D-7943-B310-3CC72623F3C4}tf10001067</Template>
  <TotalTime>0</TotalTime>
  <Words>1534</Words>
  <Application>Microsoft Office PowerPoint</Application>
  <PresentationFormat>On-screen Show (4:3)</PresentationFormat>
  <Paragraphs>262</Paragraphs>
  <Slides>34</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Century Gothic</vt:lpstr>
      <vt:lpstr>Garamond</vt:lpstr>
      <vt:lpstr>Verdana</vt:lpstr>
      <vt:lpstr>Wingdings 2</vt:lpstr>
      <vt:lpstr>Savon</vt:lpstr>
      <vt:lpstr>Marginal Costing</vt:lpstr>
      <vt:lpstr>previously</vt:lpstr>
      <vt:lpstr>This week we will look at</vt:lpstr>
      <vt:lpstr>Introduction</vt:lpstr>
      <vt:lpstr>Types of Costs </vt:lpstr>
      <vt:lpstr>Costing Techniques</vt:lpstr>
      <vt:lpstr>Definition of Marginal Cost:</vt:lpstr>
      <vt:lpstr>Marginal Costing</vt:lpstr>
      <vt:lpstr>Marginal Costing is...</vt:lpstr>
      <vt:lpstr>Remember</vt:lpstr>
      <vt:lpstr>With Marginal Costing</vt:lpstr>
      <vt:lpstr>Marginal Costing – Contribution </vt:lpstr>
      <vt:lpstr>Contribution</vt:lpstr>
      <vt:lpstr>Contribution</vt:lpstr>
      <vt:lpstr>Contribution</vt:lpstr>
      <vt:lpstr>Absorption Costing</vt:lpstr>
      <vt:lpstr>Marginal and Absorption Costing</vt:lpstr>
      <vt:lpstr>Marginal and Absorption Costing</vt:lpstr>
      <vt:lpstr>Cost per unit</vt:lpstr>
      <vt:lpstr>Marginal and Absorption Costing</vt:lpstr>
      <vt:lpstr>Valuation of stocks of finished goods</vt:lpstr>
      <vt:lpstr>Marginal and Absorption Costing</vt:lpstr>
      <vt:lpstr>Cost of sales</vt:lpstr>
      <vt:lpstr>Cost of sales</vt:lpstr>
      <vt:lpstr>Marginal and Absorption Costing</vt:lpstr>
      <vt:lpstr>Differences between Marginal &amp; Absorption Costing </vt:lpstr>
      <vt:lpstr>Differences between Marginal &amp; Absorption Costing </vt:lpstr>
      <vt:lpstr>Advantages of Absorption Costing</vt:lpstr>
      <vt:lpstr>Advantages of Absorption Costing</vt:lpstr>
      <vt:lpstr>Advantages of Marginal Costing</vt:lpstr>
      <vt:lpstr>Question</vt:lpstr>
      <vt:lpstr>solution</vt:lpstr>
      <vt:lpstr>Solution 1</vt:lpstr>
      <vt:lpstr>Solution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Marginal Costing</dc:title>
  <dc:creator>Administrator</dc:creator>
  <cp:lastModifiedBy>Marie Pitson</cp:lastModifiedBy>
  <cp:revision>54</cp:revision>
  <dcterms:created xsi:type="dcterms:W3CDTF">2012-03-13T12:00:35Z</dcterms:created>
  <dcterms:modified xsi:type="dcterms:W3CDTF">2026-04-30T07:08:03Z</dcterms:modified>
</cp:coreProperties>
</file>