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53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3" r:id="rId27"/>
    <p:sldId id="284" r:id="rId28"/>
    <p:sldId id="286" r:id="rId29"/>
    <p:sldId id="287" r:id="rId30"/>
    <p:sldId id="288" r:id="rId31"/>
    <p:sldId id="289" r:id="rId32"/>
    <p:sldId id="290" r:id="rId33"/>
    <p:sldId id="291" r:id="rId34"/>
    <p:sldId id="292" r:id="rId35"/>
    <p:sldId id="293" r:id="rId36"/>
    <p:sldId id="294" r:id="rId37"/>
    <p:sldId id="295" r:id="rId38"/>
    <p:sldId id="296" r:id="rId39"/>
    <p:sldId id="297" r:id="rId40"/>
    <p:sldId id="298" r:id="rId41"/>
    <p:sldId id="299" r:id="rId42"/>
    <p:sldId id="300" r:id="rId43"/>
    <p:sldId id="301" r:id="rId44"/>
    <p:sldId id="302" r:id="rId45"/>
    <p:sldId id="303" r:id="rId46"/>
    <p:sldId id="304" r:id="rId47"/>
    <p:sldId id="305" r:id="rId48"/>
    <p:sldId id="306" r:id="rId49"/>
    <p:sldId id="307" r:id="rId50"/>
    <p:sldId id="308" r:id="rId51"/>
    <p:sldId id="309" r:id="rId5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5381" autoAdjust="0"/>
    <p:restoredTop sz="94825" autoAdjust="0"/>
  </p:normalViewPr>
  <p:slideViewPr>
    <p:cSldViewPr>
      <p:cViewPr varScale="1">
        <p:scale>
          <a:sx n="87" d="100"/>
          <a:sy n="87" d="100"/>
        </p:scale>
        <p:origin x="1524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3065E3-F6A4-4752-A995-93A90F81F17D}" type="datetimeFigureOut">
              <a:rPr lang="en-GB" smtClean="0"/>
              <a:pPr/>
              <a:t>15/02/2017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CD1800-AE61-436B-BD56-69B6230B0B2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64842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D1800-AE61-436B-BD56-69B6230B0B23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65770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B517170-2011-4AC6-813C-9A7E6B2E2FAB}" type="slidenum">
              <a:rPr lang="en-US"/>
              <a:pPr/>
              <a:t>13</a:t>
            </a:fld>
            <a:endParaRPr lang="en-US"/>
          </a:p>
        </p:txBody>
      </p:sp>
      <p:sp>
        <p:nvSpPr>
          <p:cNvPr id="124518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451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796424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1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1430280-A47D-4974-AE5A-FB5233766367}" type="slidenum">
              <a:rPr lang="en-US"/>
              <a:pPr/>
              <a:t>27</a:t>
            </a:fld>
            <a:endParaRPr lang="en-US"/>
          </a:p>
        </p:txBody>
      </p:sp>
      <p:sp>
        <p:nvSpPr>
          <p:cNvPr id="8970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44550" y="241300"/>
            <a:ext cx="5230813" cy="3924300"/>
          </a:xfrm>
          <a:ln/>
        </p:spPr>
      </p:sp>
      <p:sp>
        <p:nvSpPr>
          <p:cNvPr id="8970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7059" y="4306726"/>
            <a:ext cx="5987647" cy="4183676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83697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15/02/2017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4128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E0CB8-EBAF-4A67-81B7-C98B9BCBA927}" type="datetimeFigureOut">
              <a:rPr lang="en-GB" smtClean="0"/>
              <a:t>15/02/2017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7142FF-0240-4555-B07C-D5D216212A58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3" descr="C:\Users\arya\Documents\logo\fwdnewuniversityandschoolofappliedcomputinglogos\image005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9" y="6276857"/>
            <a:ext cx="1619672" cy="581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 descr="U:\UWTSD Logo.jpg"/>
          <p:cNvPicPr/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276857"/>
            <a:ext cx="1475656" cy="58114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927255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15/02/2017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19743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15/02/2017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6904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15/02/2017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7628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15/02/2017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6714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15/02/2017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5516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15/02/2017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75837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15/02/2017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89911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15/02/2017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26349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15/02/2017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665067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638" y="627063"/>
            <a:ext cx="8145462" cy="8382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55638" y="1900238"/>
            <a:ext cx="7940675" cy="3571875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9835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16A9B7-0CCE-4F08-82E5-246E41A511DA}" type="datetimeFigureOut">
              <a:rPr lang="en-GB" smtClean="0"/>
              <a:pPr/>
              <a:t>15/02/2017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85040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4000" dirty="0" smtClean="0"/>
              <a:t>Routing Information Protocol</a:t>
            </a:r>
            <a:endParaRPr lang="en-GB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5</a:t>
            </a:r>
            <a:endParaRPr lang="en-GB" dirty="0"/>
          </a:p>
        </p:txBody>
      </p:sp>
      <p:pic>
        <p:nvPicPr>
          <p:cNvPr id="2051" name="Picture 3" descr="C:\Users\arya\Documents\logo\fwdnewuniversityandschoolofappliedcomputinglogos\image005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8709" y="4748084"/>
            <a:ext cx="5734050" cy="2057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 descr="U:\UWTSD Logo.jpg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11261"/>
            <a:ext cx="3536428" cy="150495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74709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54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RIPv1</a:t>
            </a:r>
          </a:p>
        </p:txBody>
      </p:sp>
      <p:sp>
        <p:nvSpPr>
          <p:cNvPr id="1215491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762125"/>
            <a:ext cx="7940675" cy="3571875"/>
          </a:xfrm>
        </p:spPr>
        <p:txBody>
          <a:bodyPr>
            <a:normAutofit/>
          </a:bodyPr>
          <a:lstStyle/>
          <a:p>
            <a:r>
              <a:rPr lang="en-US" sz="2000" dirty="0"/>
              <a:t>RIP Characteristics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	</a:t>
            </a:r>
            <a:r>
              <a:rPr lang="en-US" sz="2000" dirty="0" smtClean="0"/>
              <a:t>- A </a:t>
            </a:r>
            <a:r>
              <a:rPr lang="en-US" sz="2000" dirty="0"/>
              <a:t>classful, Distance Vector (DV) routing protocol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	</a:t>
            </a:r>
            <a:r>
              <a:rPr lang="en-US" sz="2000" dirty="0" smtClean="0"/>
              <a:t>- Metric </a:t>
            </a:r>
            <a:r>
              <a:rPr lang="en-US" sz="2000" dirty="0"/>
              <a:t>=  hop count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	</a:t>
            </a:r>
            <a:r>
              <a:rPr lang="en-US" sz="2000" dirty="0" smtClean="0"/>
              <a:t>- Routes </a:t>
            </a:r>
            <a:r>
              <a:rPr lang="en-US" sz="2000" dirty="0"/>
              <a:t>with a hop count &gt; 15 are unreachable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	</a:t>
            </a:r>
            <a:r>
              <a:rPr lang="en-US" sz="2000" dirty="0" smtClean="0"/>
              <a:t>- Updates </a:t>
            </a:r>
            <a:r>
              <a:rPr lang="en-US" sz="2000" dirty="0"/>
              <a:t>are broadcast every 30 seconds</a:t>
            </a:r>
          </a:p>
        </p:txBody>
      </p:sp>
    </p:spTree>
    <p:extLst>
      <p:ext uri="{BB962C8B-B14F-4D97-AF65-F5344CB8AC3E}">
        <p14:creationId xmlns:p14="http://schemas.microsoft.com/office/powerpoint/2010/main" val="3906045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6514" name="Rectangle 2"/>
          <p:cNvSpPr>
            <a:spLocks noGrp="1" noChangeArrowheads="1"/>
          </p:cNvSpPr>
          <p:nvPr>
            <p:ph type="title"/>
          </p:nvPr>
        </p:nvSpPr>
        <p:spPr>
          <a:xfrm>
            <a:off x="655638" y="323850"/>
            <a:ext cx="8145462" cy="838200"/>
          </a:xfrm>
        </p:spPr>
        <p:txBody>
          <a:bodyPr/>
          <a:lstStyle/>
          <a:p>
            <a:r>
              <a:rPr lang="en-US"/>
              <a:t>RIPv1</a:t>
            </a:r>
          </a:p>
        </p:txBody>
      </p:sp>
      <p:sp>
        <p:nvSpPr>
          <p:cNvPr id="1216515" name="Rectangle 3"/>
          <p:cNvSpPr>
            <a:spLocks noGrp="1" noChangeArrowheads="1"/>
          </p:cNvSpPr>
          <p:nvPr>
            <p:ph idx="1"/>
          </p:nvPr>
        </p:nvSpPr>
        <p:spPr>
          <a:xfrm>
            <a:off x="107504" y="1700808"/>
            <a:ext cx="3802062" cy="4740622"/>
          </a:xfrm>
        </p:spPr>
        <p:txBody>
          <a:bodyPr>
            <a:noAutofit/>
          </a:bodyPr>
          <a:lstStyle/>
          <a:p>
            <a:pPr>
              <a:lnSpc>
                <a:spcPct val="85000"/>
              </a:lnSpc>
            </a:pPr>
            <a:r>
              <a:rPr lang="en-US" sz="2400" dirty="0"/>
              <a:t>RIP Message Format</a:t>
            </a:r>
          </a:p>
          <a:p>
            <a:pPr>
              <a:lnSpc>
                <a:spcPct val="85000"/>
              </a:lnSpc>
            </a:pPr>
            <a:r>
              <a:rPr lang="en-US" sz="2400" dirty="0"/>
              <a:t>RIP header - divided into 3 fields</a:t>
            </a:r>
          </a:p>
          <a:p>
            <a:pPr>
              <a:lnSpc>
                <a:spcPct val="85000"/>
              </a:lnSpc>
              <a:buFont typeface="Wingdings" pitchFamily="2" charset="2"/>
              <a:buNone/>
            </a:pPr>
            <a:r>
              <a:rPr lang="en-US" sz="2400" dirty="0"/>
              <a:t>		-Command field</a:t>
            </a:r>
          </a:p>
          <a:p>
            <a:pPr>
              <a:lnSpc>
                <a:spcPct val="85000"/>
              </a:lnSpc>
              <a:buFont typeface="Wingdings" pitchFamily="2" charset="2"/>
              <a:buNone/>
            </a:pPr>
            <a:r>
              <a:rPr lang="en-US" sz="2400" dirty="0"/>
              <a:t>		-Version field </a:t>
            </a:r>
          </a:p>
          <a:p>
            <a:pPr>
              <a:lnSpc>
                <a:spcPct val="85000"/>
              </a:lnSpc>
              <a:buFont typeface="Wingdings" pitchFamily="2" charset="2"/>
              <a:buNone/>
            </a:pPr>
            <a:r>
              <a:rPr lang="en-US" sz="2400" dirty="0"/>
              <a:t>		-Must be </a:t>
            </a:r>
            <a:r>
              <a:rPr lang="en-US" sz="2400" dirty="0" smtClean="0"/>
              <a:t>zero</a:t>
            </a:r>
          </a:p>
          <a:p>
            <a:pPr>
              <a:lnSpc>
                <a:spcPct val="85000"/>
              </a:lnSpc>
              <a:buFont typeface="Wingdings" pitchFamily="2" charset="2"/>
              <a:buNone/>
            </a:pPr>
            <a:r>
              <a:rPr lang="en-US" sz="2400" dirty="0" smtClean="0"/>
              <a:t> </a:t>
            </a:r>
            <a:endParaRPr lang="en-US" sz="2400" dirty="0"/>
          </a:p>
          <a:p>
            <a:pPr>
              <a:lnSpc>
                <a:spcPct val="85000"/>
              </a:lnSpc>
            </a:pPr>
            <a:r>
              <a:rPr lang="en-US" sz="2400" dirty="0"/>
              <a:t>Route Entry - composed of 3 fields </a:t>
            </a:r>
          </a:p>
          <a:p>
            <a:pPr lvl="1">
              <a:lnSpc>
                <a:spcPct val="85000"/>
              </a:lnSpc>
            </a:pPr>
            <a:r>
              <a:rPr lang="en-US" sz="1800" dirty="0" smtClean="0"/>
              <a:t>Address </a:t>
            </a:r>
            <a:r>
              <a:rPr lang="en-US" sz="1800" dirty="0"/>
              <a:t>family identifier </a:t>
            </a:r>
          </a:p>
          <a:p>
            <a:pPr lvl="1">
              <a:lnSpc>
                <a:spcPct val="85000"/>
              </a:lnSpc>
            </a:pPr>
            <a:r>
              <a:rPr lang="en-US" sz="1800" dirty="0" smtClean="0"/>
              <a:t>IP </a:t>
            </a:r>
            <a:r>
              <a:rPr lang="en-US" sz="1800" dirty="0"/>
              <a:t>address</a:t>
            </a:r>
          </a:p>
          <a:p>
            <a:pPr lvl="1">
              <a:lnSpc>
                <a:spcPct val="85000"/>
              </a:lnSpc>
            </a:pPr>
            <a:r>
              <a:rPr lang="en-US" sz="1800" dirty="0" smtClean="0"/>
              <a:t>Metric</a:t>
            </a:r>
            <a:endParaRPr lang="en-US" sz="1800" dirty="0"/>
          </a:p>
          <a:p>
            <a:pPr lvl="1">
              <a:lnSpc>
                <a:spcPct val="85000"/>
              </a:lnSpc>
            </a:pPr>
            <a:endParaRPr lang="en-US" sz="1800" dirty="0"/>
          </a:p>
          <a:p>
            <a:pPr>
              <a:lnSpc>
                <a:spcPct val="85000"/>
              </a:lnSpc>
            </a:pPr>
            <a:endParaRPr lang="en-US" sz="2400" dirty="0"/>
          </a:p>
        </p:txBody>
      </p:sp>
      <p:pic>
        <p:nvPicPr>
          <p:cNvPr id="121651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556792"/>
            <a:ext cx="5230812" cy="4281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14322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RIPv1</a:t>
            </a:r>
          </a:p>
        </p:txBody>
      </p:sp>
      <p:sp>
        <p:nvSpPr>
          <p:cNvPr id="1218563" name="Rectangle 3"/>
          <p:cNvSpPr>
            <a:spLocks noGrp="1" noChangeArrowheads="1"/>
          </p:cNvSpPr>
          <p:nvPr>
            <p:ph idx="1"/>
          </p:nvPr>
        </p:nvSpPr>
        <p:spPr>
          <a:xfrm>
            <a:off x="611560" y="1268760"/>
            <a:ext cx="7940675" cy="4679950"/>
          </a:xfrm>
        </p:spPr>
        <p:txBody>
          <a:bodyPr>
            <a:noAutofit/>
          </a:bodyPr>
          <a:lstStyle/>
          <a:p>
            <a:r>
              <a:rPr lang="en-US" sz="2400" dirty="0"/>
              <a:t>RIP Operation</a:t>
            </a:r>
          </a:p>
          <a:p>
            <a:pPr lvl="1">
              <a:buFontTx/>
              <a:buChar char="–"/>
            </a:pPr>
            <a:r>
              <a:rPr lang="en-US" sz="2400" dirty="0"/>
              <a:t>RIP uses 2 message types:</a:t>
            </a:r>
          </a:p>
          <a:p>
            <a:pPr lvl="3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400" dirty="0"/>
              <a:t>Request message</a:t>
            </a:r>
          </a:p>
          <a:p>
            <a:pPr>
              <a:buFont typeface="Wingdings" pitchFamily="2" charset="2"/>
              <a:buNone/>
            </a:pPr>
            <a:r>
              <a:rPr lang="en-US" sz="2400" dirty="0"/>
              <a:t>			-This is sent out on startup by each RIP </a:t>
            </a:r>
            <a:r>
              <a:rPr lang="en-US" sz="2400" dirty="0" smtClean="0"/>
              <a:t>enabled </a:t>
            </a:r>
            <a:r>
              <a:rPr lang="en-US" sz="2400" dirty="0"/>
              <a:t>interface</a:t>
            </a:r>
          </a:p>
          <a:p>
            <a:pPr>
              <a:buFont typeface="Wingdings" pitchFamily="2" charset="2"/>
              <a:buNone/>
            </a:pPr>
            <a:r>
              <a:rPr lang="en-US" sz="2400" dirty="0"/>
              <a:t>			-Requests all RIP enabled neighbors to send </a:t>
            </a:r>
            <a:r>
              <a:rPr lang="en-US" sz="2400" dirty="0" smtClean="0"/>
              <a:t>routing table</a:t>
            </a:r>
          </a:p>
          <a:p>
            <a:pPr>
              <a:buFont typeface="Wingdings" pitchFamily="2" charset="2"/>
              <a:buNone/>
            </a:pPr>
            <a:endParaRPr lang="en-US" sz="2400" dirty="0"/>
          </a:p>
          <a:p>
            <a:pPr lvl="3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400" dirty="0"/>
              <a:t>Response message</a:t>
            </a:r>
          </a:p>
          <a:p>
            <a:pPr>
              <a:buFont typeface="Wingdings" pitchFamily="2" charset="2"/>
              <a:buNone/>
            </a:pPr>
            <a:r>
              <a:rPr lang="en-US" sz="2400" dirty="0"/>
              <a:t>			-Message sent to requesting router </a:t>
            </a:r>
            <a:r>
              <a:rPr lang="en-US" sz="2400" dirty="0" smtClean="0"/>
              <a:t>containing </a:t>
            </a:r>
            <a:r>
              <a:rPr lang="en-US" sz="2400" dirty="0"/>
              <a:t>routing table</a:t>
            </a:r>
          </a:p>
        </p:txBody>
      </p:sp>
    </p:spTree>
    <p:extLst>
      <p:ext uri="{BB962C8B-B14F-4D97-AF65-F5344CB8AC3E}">
        <p14:creationId xmlns:p14="http://schemas.microsoft.com/office/powerpoint/2010/main" val="27855568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9586" name="Rectangle 2"/>
          <p:cNvSpPr>
            <a:spLocks noGrp="1" noChangeArrowheads="1"/>
          </p:cNvSpPr>
          <p:nvPr>
            <p:ph type="title"/>
          </p:nvPr>
        </p:nvSpPr>
        <p:spPr>
          <a:xfrm>
            <a:off x="655638" y="371475"/>
            <a:ext cx="8145462" cy="838200"/>
          </a:xfrm>
        </p:spPr>
        <p:txBody>
          <a:bodyPr/>
          <a:lstStyle/>
          <a:p>
            <a:r>
              <a:rPr lang="en-US"/>
              <a:t>RIPv1</a:t>
            </a:r>
          </a:p>
        </p:txBody>
      </p:sp>
      <p:sp>
        <p:nvSpPr>
          <p:cNvPr id="1219587" name="Rectangle 3"/>
          <p:cNvSpPr>
            <a:spLocks noGrp="1" noChangeArrowheads="1"/>
          </p:cNvSpPr>
          <p:nvPr>
            <p:ph idx="1"/>
          </p:nvPr>
        </p:nvSpPr>
        <p:spPr>
          <a:xfrm>
            <a:off x="350839" y="1390650"/>
            <a:ext cx="4338636" cy="5032375"/>
          </a:xfrm>
        </p:spPr>
        <p:txBody>
          <a:bodyPr>
            <a:normAutofit/>
          </a:bodyPr>
          <a:lstStyle/>
          <a:p>
            <a:r>
              <a:rPr lang="en-US" sz="2000" dirty="0"/>
              <a:t>IP addresses initially divided into classes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	-Class A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	-Class B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	-Class C</a:t>
            </a:r>
          </a:p>
          <a:p>
            <a:r>
              <a:rPr lang="en-US" sz="2000" dirty="0"/>
              <a:t>RIP is a </a:t>
            </a:r>
            <a:r>
              <a:rPr lang="en-US" sz="2000" dirty="0" err="1"/>
              <a:t>classful</a:t>
            </a:r>
            <a:r>
              <a:rPr lang="en-US" sz="2000" dirty="0"/>
              <a:t> routing protocol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	-Does not send subnet 	masks in </a:t>
            </a:r>
            <a:r>
              <a:rPr lang="en-US" sz="2000" dirty="0" smtClean="0"/>
              <a:t>routing updates</a:t>
            </a:r>
            <a:endParaRPr lang="en-US" sz="2000" dirty="0"/>
          </a:p>
        </p:txBody>
      </p:sp>
      <p:pic>
        <p:nvPicPr>
          <p:cNvPr id="121958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9475" y="1069975"/>
            <a:ext cx="4318000" cy="5570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0622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0610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116632"/>
            <a:ext cx="8145462" cy="838200"/>
          </a:xfrm>
        </p:spPr>
        <p:txBody>
          <a:bodyPr/>
          <a:lstStyle/>
          <a:p>
            <a:r>
              <a:rPr lang="en-US" dirty="0"/>
              <a:t>RIPv1</a:t>
            </a:r>
          </a:p>
        </p:txBody>
      </p:sp>
      <p:sp>
        <p:nvSpPr>
          <p:cNvPr id="1220611" name="Rectangle 3"/>
          <p:cNvSpPr>
            <a:spLocks noGrp="1" noChangeArrowheads="1"/>
          </p:cNvSpPr>
          <p:nvPr>
            <p:ph idx="1"/>
          </p:nvPr>
        </p:nvSpPr>
        <p:spPr>
          <a:xfrm>
            <a:off x="663575" y="884385"/>
            <a:ext cx="7940675" cy="3571875"/>
          </a:xfrm>
        </p:spPr>
        <p:txBody>
          <a:bodyPr>
            <a:normAutofit/>
          </a:bodyPr>
          <a:lstStyle/>
          <a:p>
            <a:r>
              <a:rPr lang="en-US" sz="2400" b="1" dirty="0"/>
              <a:t>Administrative Distance</a:t>
            </a:r>
          </a:p>
          <a:p>
            <a:pPr lvl="1">
              <a:buFontTx/>
              <a:buChar char="–"/>
            </a:pPr>
            <a:r>
              <a:rPr lang="en-US" sz="1800" dirty="0"/>
              <a:t>RIP’s default administrative distance is 120</a:t>
            </a:r>
          </a:p>
        </p:txBody>
      </p:sp>
      <p:pic>
        <p:nvPicPr>
          <p:cNvPr id="122061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4701" y="1700808"/>
            <a:ext cx="4206875" cy="2136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061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13" y="3837583"/>
            <a:ext cx="3838575" cy="2146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0614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837583"/>
            <a:ext cx="3749675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7487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16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Basic RIPv1 Configuration</a:t>
            </a:r>
          </a:p>
        </p:txBody>
      </p:sp>
      <p:sp>
        <p:nvSpPr>
          <p:cNvPr id="1221637" name="Rectangle 5"/>
          <p:cNvSpPr>
            <a:spLocks noGrp="1" noChangeArrowheads="1"/>
          </p:cNvSpPr>
          <p:nvPr>
            <p:ph idx="1"/>
          </p:nvPr>
        </p:nvSpPr>
        <p:spPr>
          <a:xfrm>
            <a:off x="22683" y="1916832"/>
            <a:ext cx="4621325" cy="4202435"/>
          </a:xfrm>
        </p:spPr>
        <p:txBody>
          <a:bodyPr>
            <a:normAutofit/>
          </a:bodyPr>
          <a:lstStyle/>
          <a:p>
            <a:r>
              <a:rPr lang="en-US" sz="1800" b="1" dirty="0"/>
              <a:t>A typical topology suitable for use by RIPv1 includes:</a:t>
            </a:r>
          </a:p>
          <a:p>
            <a:pPr lvl="2"/>
            <a:r>
              <a:rPr lang="en-US" sz="1800" dirty="0" smtClean="0"/>
              <a:t>Three </a:t>
            </a:r>
            <a:r>
              <a:rPr lang="en-US" sz="1800" dirty="0"/>
              <a:t>router set up </a:t>
            </a:r>
          </a:p>
          <a:p>
            <a:pPr lvl="2"/>
            <a:r>
              <a:rPr lang="en-US" sz="1800" dirty="0" smtClean="0"/>
              <a:t>No </a:t>
            </a:r>
            <a:r>
              <a:rPr lang="en-US" sz="1800" dirty="0"/>
              <a:t>PCs attached to </a:t>
            </a:r>
            <a:r>
              <a:rPr lang="en-US" sz="1800" dirty="0" smtClean="0"/>
              <a:t>LANs</a:t>
            </a:r>
          </a:p>
          <a:p>
            <a:pPr lvl="2"/>
            <a:r>
              <a:rPr lang="en-US" sz="1800" dirty="0" smtClean="0"/>
              <a:t>Use </a:t>
            </a:r>
            <a:r>
              <a:rPr lang="en-US" sz="1800" dirty="0"/>
              <a:t>of 5 different IP </a:t>
            </a:r>
            <a:r>
              <a:rPr lang="en-US" sz="1800" dirty="0" smtClean="0"/>
              <a:t>subnets</a:t>
            </a:r>
            <a:endParaRPr lang="en-US" sz="1800" dirty="0"/>
          </a:p>
        </p:txBody>
      </p:sp>
      <p:pic>
        <p:nvPicPr>
          <p:cNvPr id="1221638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5647" y="1628800"/>
            <a:ext cx="4357688" cy="464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22848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2658" name="Rectangle 2"/>
          <p:cNvSpPr>
            <a:spLocks noGrp="1" noChangeArrowheads="1"/>
          </p:cNvSpPr>
          <p:nvPr>
            <p:ph type="title"/>
          </p:nvPr>
        </p:nvSpPr>
        <p:spPr>
          <a:xfrm>
            <a:off x="587375" y="373063"/>
            <a:ext cx="8145463" cy="838200"/>
          </a:xfrm>
        </p:spPr>
        <p:txBody>
          <a:bodyPr/>
          <a:lstStyle/>
          <a:p>
            <a:r>
              <a:rPr lang="en-US"/>
              <a:t>Basic RIPv1 Configuration</a:t>
            </a:r>
          </a:p>
        </p:txBody>
      </p:sp>
      <p:sp>
        <p:nvSpPr>
          <p:cNvPr id="1222659" name="Rectangle 3"/>
          <p:cNvSpPr>
            <a:spLocks noGrp="1" noChangeArrowheads="1"/>
          </p:cNvSpPr>
          <p:nvPr>
            <p:ph idx="1"/>
          </p:nvPr>
        </p:nvSpPr>
        <p:spPr>
          <a:xfrm>
            <a:off x="635000" y="1401763"/>
            <a:ext cx="7940675" cy="3571875"/>
          </a:xfrm>
        </p:spPr>
        <p:txBody>
          <a:bodyPr>
            <a:normAutofit/>
          </a:bodyPr>
          <a:lstStyle/>
          <a:p>
            <a:r>
              <a:rPr lang="en-US" sz="2000" dirty="0"/>
              <a:t>Router RIP Command</a:t>
            </a:r>
          </a:p>
          <a:p>
            <a:pPr lvl="1">
              <a:buFontTx/>
              <a:buChar char="–"/>
            </a:pPr>
            <a:r>
              <a:rPr lang="en-US" sz="2000" dirty="0"/>
              <a:t>To enable RIP enter:</a:t>
            </a:r>
          </a:p>
          <a:p>
            <a:pPr lvl="1"/>
            <a:r>
              <a:rPr lang="en-US" sz="2000" i="1" dirty="0" smtClean="0"/>
              <a:t>Router </a:t>
            </a:r>
            <a:r>
              <a:rPr lang="en-US" sz="2000" i="1" dirty="0"/>
              <a:t>rip</a:t>
            </a:r>
            <a:r>
              <a:rPr lang="en-US" sz="2000" dirty="0"/>
              <a:t> at the global configuration prompt</a:t>
            </a:r>
          </a:p>
          <a:p>
            <a:pPr lvl="1"/>
            <a:r>
              <a:rPr lang="en-US" sz="2000" dirty="0" smtClean="0"/>
              <a:t>Prompt </a:t>
            </a:r>
            <a:r>
              <a:rPr lang="en-US" sz="2000" dirty="0"/>
              <a:t>will look like </a:t>
            </a:r>
            <a:r>
              <a:rPr lang="en-US" sz="2000" b="1" i="1" dirty="0"/>
              <a:t>R1(</a:t>
            </a:r>
            <a:r>
              <a:rPr lang="en-US" sz="2000" b="1" i="1" dirty="0" err="1"/>
              <a:t>config</a:t>
            </a:r>
            <a:r>
              <a:rPr lang="en-US" sz="2000" b="1" i="1" dirty="0"/>
              <a:t>-router)#</a:t>
            </a:r>
          </a:p>
        </p:txBody>
      </p:sp>
      <p:pic>
        <p:nvPicPr>
          <p:cNvPr id="122266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3140968"/>
            <a:ext cx="5345112" cy="2919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60133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3682" name="Rectangle 2"/>
          <p:cNvSpPr>
            <a:spLocks noGrp="1" noChangeArrowheads="1"/>
          </p:cNvSpPr>
          <p:nvPr>
            <p:ph type="title"/>
          </p:nvPr>
        </p:nvSpPr>
        <p:spPr>
          <a:xfrm>
            <a:off x="182563" y="352425"/>
            <a:ext cx="8145462" cy="838200"/>
          </a:xfrm>
        </p:spPr>
        <p:txBody>
          <a:bodyPr>
            <a:normAutofit/>
          </a:bodyPr>
          <a:lstStyle/>
          <a:p>
            <a:r>
              <a:rPr lang="en-US" sz="3600" dirty="0"/>
              <a:t>Basic RIPv1 Configuration</a:t>
            </a:r>
          </a:p>
        </p:txBody>
      </p:sp>
      <p:sp>
        <p:nvSpPr>
          <p:cNvPr id="1223683" name="Rectangle 3"/>
          <p:cNvSpPr>
            <a:spLocks noGrp="1" noChangeArrowheads="1"/>
          </p:cNvSpPr>
          <p:nvPr>
            <p:ph idx="1"/>
          </p:nvPr>
        </p:nvSpPr>
        <p:spPr>
          <a:xfrm>
            <a:off x="460167" y="1268760"/>
            <a:ext cx="4487862" cy="5218113"/>
          </a:xfrm>
        </p:spPr>
        <p:txBody>
          <a:bodyPr>
            <a:normAutofit/>
          </a:bodyPr>
          <a:lstStyle/>
          <a:p>
            <a:r>
              <a:rPr lang="en-US" sz="2000" dirty="0"/>
              <a:t>Specifying Networks</a:t>
            </a:r>
          </a:p>
          <a:p>
            <a:pPr lvl="1">
              <a:buFontTx/>
              <a:buChar char="–"/>
            </a:pPr>
            <a:r>
              <a:rPr lang="en-US" sz="2000" dirty="0"/>
              <a:t>Use the </a:t>
            </a:r>
            <a:r>
              <a:rPr lang="en-US" sz="2000" b="1" i="1" dirty="0"/>
              <a:t>network</a:t>
            </a:r>
            <a:r>
              <a:rPr lang="en-US" sz="2000" dirty="0"/>
              <a:t> command to:</a:t>
            </a:r>
          </a:p>
          <a:p>
            <a:pPr lvl="1"/>
            <a:r>
              <a:rPr lang="en-US" sz="2000" dirty="0" smtClean="0"/>
              <a:t>Enable </a:t>
            </a:r>
            <a:r>
              <a:rPr lang="en-US" sz="2000" dirty="0"/>
              <a:t>RIP on all </a:t>
            </a:r>
            <a:r>
              <a:rPr lang="en-US" sz="2000" dirty="0" smtClean="0"/>
              <a:t>interfaces </a:t>
            </a:r>
            <a:r>
              <a:rPr lang="en-US" sz="2000" dirty="0"/>
              <a:t>that </a:t>
            </a:r>
            <a:r>
              <a:rPr lang="en-US" sz="2000" dirty="0" smtClean="0"/>
              <a:t>belong </a:t>
            </a:r>
            <a:r>
              <a:rPr lang="en-US" sz="2000" dirty="0"/>
              <a:t>to this </a:t>
            </a:r>
            <a:r>
              <a:rPr lang="en-US" sz="2000" dirty="0" smtClean="0"/>
              <a:t>network</a:t>
            </a:r>
            <a:endParaRPr lang="en-US" sz="2000" dirty="0"/>
          </a:p>
          <a:p>
            <a:pPr lvl="1"/>
            <a:r>
              <a:rPr lang="en-US" sz="2000" dirty="0" smtClean="0"/>
              <a:t>Advertise </a:t>
            </a:r>
            <a:r>
              <a:rPr lang="en-US" sz="2000" dirty="0"/>
              <a:t>this </a:t>
            </a:r>
            <a:r>
              <a:rPr lang="en-US" sz="2000" dirty="0" smtClean="0"/>
              <a:t>network </a:t>
            </a:r>
            <a:r>
              <a:rPr lang="en-US" sz="2000" dirty="0"/>
              <a:t>in RIP </a:t>
            </a:r>
            <a:r>
              <a:rPr lang="en-US" sz="2000" dirty="0" smtClean="0"/>
              <a:t>updates </a:t>
            </a:r>
            <a:r>
              <a:rPr lang="en-US" sz="2000" dirty="0" smtClean="0"/>
              <a:t>sent </a:t>
            </a:r>
            <a:r>
              <a:rPr lang="en-US" sz="2000" dirty="0"/>
              <a:t>to </a:t>
            </a:r>
            <a:r>
              <a:rPr lang="en-US" sz="2000" dirty="0" smtClean="0"/>
              <a:t>other routers every </a:t>
            </a:r>
            <a:r>
              <a:rPr lang="en-US" sz="2000" dirty="0"/>
              <a:t>30 seconds</a:t>
            </a:r>
          </a:p>
        </p:txBody>
      </p:sp>
      <p:pic>
        <p:nvPicPr>
          <p:cNvPr id="122368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1575" y="1203325"/>
            <a:ext cx="3582988" cy="184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3685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1925" y="3135313"/>
            <a:ext cx="3135313" cy="3214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92947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4706" name="Rectangle 2"/>
          <p:cNvSpPr>
            <a:spLocks noGrp="1" noChangeArrowheads="1"/>
          </p:cNvSpPr>
          <p:nvPr>
            <p:ph type="title"/>
          </p:nvPr>
        </p:nvSpPr>
        <p:spPr>
          <a:xfrm>
            <a:off x="608013" y="457200"/>
            <a:ext cx="8145462" cy="838200"/>
          </a:xfrm>
        </p:spPr>
        <p:txBody>
          <a:bodyPr>
            <a:normAutofit/>
          </a:bodyPr>
          <a:lstStyle/>
          <a:p>
            <a:r>
              <a:rPr lang="en-US" sz="3600" dirty="0"/>
              <a:t>Verification and Troubleshooting</a:t>
            </a:r>
          </a:p>
        </p:txBody>
      </p:sp>
      <p:sp>
        <p:nvSpPr>
          <p:cNvPr id="1224707" name="Rectangle 3"/>
          <p:cNvSpPr>
            <a:spLocks noGrp="1" noChangeArrowheads="1"/>
          </p:cNvSpPr>
          <p:nvPr>
            <p:ph idx="1"/>
          </p:nvPr>
        </p:nvSpPr>
        <p:spPr>
          <a:xfrm>
            <a:off x="266700" y="1762125"/>
            <a:ext cx="4495800" cy="4505325"/>
          </a:xfrm>
        </p:spPr>
        <p:txBody>
          <a:bodyPr>
            <a:normAutofit/>
          </a:bodyPr>
          <a:lstStyle/>
          <a:p>
            <a:r>
              <a:rPr lang="en-US" sz="2000" dirty="0"/>
              <a:t>Show </a:t>
            </a:r>
            <a:r>
              <a:rPr lang="en-US" sz="2000" dirty="0" err="1"/>
              <a:t>ip</a:t>
            </a:r>
            <a:r>
              <a:rPr lang="en-US" sz="2000" dirty="0"/>
              <a:t> Route</a:t>
            </a:r>
          </a:p>
          <a:p>
            <a:r>
              <a:rPr lang="en-US" sz="2000" dirty="0"/>
              <a:t>To verify and troubleshoot routing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   -Use the following     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    commands: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	-show </a:t>
            </a:r>
            <a:r>
              <a:rPr lang="en-US" sz="2000" dirty="0" err="1"/>
              <a:t>ip</a:t>
            </a:r>
            <a:r>
              <a:rPr lang="en-US" sz="2000" dirty="0"/>
              <a:t> route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	-show </a:t>
            </a:r>
            <a:r>
              <a:rPr lang="en-US" sz="2000" dirty="0" err="1"/>
              <a:t>ip</a:t>
            </a:r>
            <a:r>
              <a:rPr lang="en-US" sz="2000" dirty="0"/>
              <a:t> protocols	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	-debug </a:t>
            </a:r>
            <a:r>
              <a:rPr lang="en-US" sz="2000" dirty="0" err="1"/>
              <a:t>ip</a:t>
            </a:r>
            <a:r>
              <a:rPr lang="en-US" sz="2000" dirty="0"/>
              <a:t> rip </a:t>
            </a:r>
          </a:p>
        </p:txBody>
      </p:sp>
      <p:pic>
        <p:nvPicPr>
          <p:cNvPr id="122470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4188" y="1765300"/>
            <a:ext cx="4240212" cy="4433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18368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5730" name="Rectangle 2"/>
          <p:cNvSpPr>
            <a:spLocks noGrp="1" noChangeArrowheads="1"/>
          </p:cNvSpPr>
          <p:nvPr>
            <p:ph type="title"/>
          </p:nvPr>
        </p:nvSpPr>
        <p:spPr>
          <a:xfrm>
            <a:off x="587375" y="390525"/>
            <a:ext cx="8145463" cy="838200"/>
          </a:xfrm>
        </p:spPr>
        <p:txBody>
          <a:bodyPr>
            <a:normAutofit/>
          </a:bodyPr>
          <a:lstStyle/>
          <a:p>
            <a:r>
              <a:rPr lang="en-US" sz="3200" dirty="0"/>
              <a:t>Verification and Troubleshooting</a:t>
            </a:r>
          </a:p>
        </p:txBody>
      </p:sp>
      <p:sp>
        <p:nvSpPr>
          <p:cNvPr id="1225731" name="Rectangle 3"/>
          <p:cNvSpPr>
            <a:spLocks noGrp="1" noChangeArrowheads="1"/>
          </p:cNvSpPr>
          <p:nvPr>
            <p:ph idx="1"/>
          </p:nvPr>
        </p:nvSpPr>
        <p:spPr>
          <a:xfrm>
            <a:off x="155575" y="1468438"/>
            <a:ext cx="3264297" cy="4314825"/>
          </a:xfrm>
        </p:spPr>
        <p:txBody>
          <a:bodyPr>
            <a:noAutofit/>
          </a:bodyPr>
          <a:lstStyle/>
          <a:p>
            <a:r>
              <a:rPr lang="en-US" sz="2000" i="1" dirty="0"/>
              <a:t>show </a:t>
            </a:r>
            <a:r>
              <a:rPr lang="en-US" sz="2000" i="1" dirty="0" err="1"/>
              <a:t>ip</a:t>
            </a:r>
            <a:r>
              <a:rPr lang="en-US" sz="2000" i="1" dirty="0"/>
              <a:t> protocols</a:t>
            </a:r>
            <a:r>
              <a:rPr lang="en-US" sz="2000" dirty="0"/>
              <a:t> command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</a:t>
            </a:r>
            <a:r>
              <a:rPr lang="en-US" sz="2000" dirty="0" smtClean="0"/>
              <a:t>Displays routing protocol configured on router</a:t>
            </a:r>
            <a:endParaRPr lang="en-US" sz="2000" dirty="0"/>
          </a:p>
        </p:txBody>
      </p:sp>
      <p:pic>
        <p:nvPicPr>
          <p:cNvPr id="1225734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2025" y="1309688"/>
            <a:ext cx="5287963" cy="5091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4686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6754" name="Rectangle 2"/>
          <p:cNvSpPr>
            <a:spLocks noGrp="1" noChangeArrowheads="1"/>
          </p:cNvSpPr>
          <p:nvPr>
            <p:ph type="title"/>
          </p:nvPr>
        </p:nvSpPr>
        <p:spPr>
          <a:xfrm>
            <a:off x="655638" y="333375"/>
            <a:ext cx="8145462" cy="838200"/>
          </a:xfrm>
        </p:spPr>
        <p:txBody>
          <a:bodyPr>
            <a:normAutofit/>
          </a:bodyPr>
          <a:lstStyle/>
          <a:p>
            <a:r>
              <a:rPr lang="en-US" sz="3200" dirty="0"/>
              <a:t>Verification and Troubleshooting</a:t>
            </a:r>
          </a:p>
        </p:txBody>
      </p:sp>
      <p:sp>
        <p:nvSpPr>
          <p:cNvPr id="1226755" name="Rectangle 3"/>
          <p:cNvSpPr>
            <a:spLocks noGrp="1" noChangeArrowheads="1"/>
          </p:cNvSpPr>
          <p:nvPr>
            <p:ph idx="1"/>
          </p:nvPr>
        </p:nvSpPr>
        <p:spPr>
          <a:xfrm>
            <a:off x="611560" y="1196752"/>
            <a:ext cx="8018463" cy="1393825"/>
          </a:xfrm>
        </p:spPr>
        <p:txBody>
          <a:bodyPr>
            <a:normAutofit/>
          </a:bodyPr>
          <a:lstStyle/>
          <a:p>
            <a:r>
              <a:rPr lang="en-US" sz="2000" b="1" dirty="0"/>
              <a:t>Debug </a:t>
            </a:r>
            <a:r>
              <a:rPr lang="en-US" sz="2000" b="1" dirty="0" err="1"/>
              <a:t>ip</a:t>
            </a:r>
            <a:r>
              <a:rPr lang="en-US" sz="2000" b="1" dirty="0"/>
              <a:t> rip</a:t>
            </a:r>
            <a:r>
              <a:rPr lang="en-US" sz="2000" dirty="0"/>
              <a:t> command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	-Used to display RIP routing updates as they are 	happening </a:t>
            </a:r>
          </a:p>
        </p:txBody>
      </p:sp>
      <p:pic>
        <p:nvPicPr>
          <p:cNvPr id="122675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1239" y="2276872"/>
            <a:ext cx="7143750" cy="4418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51084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777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Verification and Troubleshooting</a:t>
            </a:r>
          </a:p>
        </p:txBody>
      </p:sp>
      <p:sp>
        <p:nvSpPr>
          <p:cNvPr id="1227779" name="Rectangle 3"/>
          <p:cNvSpPr>
            <a:spLocks noGrp="1" noChangeArrowheads="1"/>
          </p:cNvSpPr>
          <p:nvPr>
            <p:ph idx="1"/>
          </p:nvPr>
        </p:nvSpPr>
        <p:spPr>
          <a:xfrm>
            <a:off x="287338" y="1781175"/>
            <a:ext cx="8582025" cy="3571875"/>
          </a:xfrm>
        </p:spPr>
        <p:txBody>
          <a:bodyPr>
            <a:normAutofit/>
          </a:bodyPr>
          <a:lstStyle/>
          <a:p>
            <a:r>
              <a:rPr lang="en-US" sz="2000" b="1" dirty="0"/>
              <a:t>Passive interface</a:t>
            </a:r>
            <a:r>
              <a:rPr lang="en-US" sz="2000" dirty="0"/>
              <a:t> command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	-Used to prevent a router from sending updates through </a:t>
            </a:r>
            <a:r>
              <a:rPr lang="en-US" sz="2000" dirty="0" smtClean="0"/>
              <a:t>an </a:t>
            </a:r>
            <a:r>
              <a:rPr lang="en-US" sz="2000" dirty="0"/>
              <a:t>interface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	-Example: 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	 Router(</a:t>
            </a:r>
            <a:r>
              <a:rPr lang="en-US" sz="2000" dirty="0" err="1"/>
              <a:t>config</a:t>
            </a:r>
            <a:r>
              <a:rPr lang="en-US" sz="2000" dirty="0"/>
              <a:t>-router)#</a:t>
            </a:r>
            <a:r>
              <a:rPr lang="en-US" sz="2000" dirty="0" smtClean="0"/>
              <a:t>passive-interface Fa0/0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714351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0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Verification and Troubleshooting</a:t>
            </a:r>
          </a:p>
        </p:txBody>
      </p:sp>
      <p:pic>
        <p:nvPicPr>
          <p:cNvPr id="1228804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9649" y="1825625"/>
            <a:ext cx="5124701" cy="4351338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228805" name="Rectangle 5"/>
          <p:cNvSpPr>
            <a:spLocks noChangeArrowheads="1"/>
          </p:cNvSpPr>
          <p:nvPr/>
        </p:nvSpPr>
        <p:spPr bwMode="auto">
          <a:xfrm>
            <a:off x="377825" y="1409700"/>
            <a:ext cx="8582025" cy="3571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306774"/>
                </a:solidFill>
              </a14:hiddenFill>
            </a:ext>
            <a:ext uri="{91240B29-F687-4f45-9708-019B960494DF}">
              <a14:hiddenLine xmlns:a14="http://schemas.microsoft.com/office/drawing/2010/main" xmlns="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82124" tIns="41061" rIns="82124" bIns="41061"/>
          <a:lstStyle/>
          <a:p>
            <a:pPr marL="236538" indent="-236538" algn="l" defTabSz="814388" eaLnBrk="1" hangingPunct="1">
              <a:lnSpc>
                <a:spcPct val="95000"/>
              </a:lnSpc>
              <a:spcBef>
                <a:spcPct val="50000"/>
              </a:spcBef>
              <a:buClr>
                <a:srgbClr val="708CA1"/>
              </a:buClr>
              <a:buFont typeface="Wingdings" pitchFamily="2" charset="2"/>
              <a:buChar char="§"/>
            </a:pPr>
            <a:r>
              <a:rPr lang="en-US" b="1"/>
              <a:t>Passive interfaces</a:t>
            </a:r>
            <a:endParaRPr lang="en-US" sz="1800" b="1"/>
          </a:p>
        </p:txBody>
      </p:sp>
    </p:spTree>
    <p:extLst>
      <p:ext uri="{BB962C8B-B14F-4D97-AF65-F5344CB8AC3E}">
        <p14:creationId xmlns:p14="http://schemas.microsoft.com/office/powerpoint/2010/main" val="1645304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826" name="Rectangle 2"/>
          <p:cNvSpPr>
            <a:spLocks noGrp="1" noChangeArrowheads="1"/>
          </p:cNvSpPr>
          <p:nvPr>
            <p:ph type="title"/>
          </p:nvPr>
        </p:nvSpPr>
        <p:spPr>
          <a:xfrm>
            <a:off x="655638" y="295275"/>
            <a:ext cx="8145462" cy="838200"/>
          </a:xfrm>
        </p:spPr>
        <p:txBody>
          <a:bodyPr>
            <a:normAutofit/>
          </a:bodyPr>
          <a:lstStyle/>
          <a:p>
            <a:r>
              <a:rPr lang="en-US" sz="3600" dirty="0"/>
              <a:t>Automatic Summarization </a:t>
            </a:r>
          </a:p>
        </p:txBody>
      </p:sp>
      <p:sp>
        <p:nvSpPr>
          <p:cNvPr id="1229827" name="Rectangle 3"/>
          <p:cNvSpPr>
            <a:spLocks noGrp="1" noChangeArrowheads="1"/>
          </p:cNvSpPr>
          <p:nvPr>
            <p:ph idx="1"/>
          </p:nvPr>
        </p:nvSpPr>
        <p:spPr>
          <a:xfrm>
            <a:off x="45732" y="1340768"/>
            <a:ext cx="5112568" cy="4958655"/>
          </a:xfrm>
        </p:spPr>
        <p:txBody>
          <a:bodyPr>
            <a:normAutofit/>
          </a:bodyPr>
          <a:lstStyle/>
          <a:p>
            <a:pPr>
              <a:lnSpc>
                <a:spcPct val="75000"/>
              </a:lnSpc>
              <a:buFont typeface="Wingdings" pitchFamily="2" charset="2"/>
              <a:buNone/>
            </a:pPr>
            <a:r>
              <a:rPr lang="en-US" sz="1800" b="1" dirty="0"/>
              <a:t>Modified Topology</a:t>
            </a:r>
          </a:p>
          <a:p>
            <a:r>
              <a:rPr lang="en-US" sz="1800" dirty="0"/>
              <a:t>The original scenario has been modified such that:</a:t>
            </a:r>
          </a:p>
          <a:p>
            <a:pPr>
              <a:buFont typeface="Wingdings" pitchFamily="2" charset="2"/>
              <a:buNone/>
            </a:pPr>
            <a:r>
              <a:rPr lang="en-US" sz="1800" dirty="0"/>
              <a:t>		Three </a:t>
            </a:r>
            <a:r>
              <a:rPr lang="en-US" sz="1800" dirty="0" err="1"/>
              <a:t>classful</a:t>
            </a:r>
            <a:r>
              <a:rPr lang="en-US" sz="1800" dirty="0"/>
              <a:t> networks are used:</a:t>
            </a:r>
          </a:p>
          <a:p>
            <a:pPr>
              <a:buFont typeface="Wingdings" pitchFamily="2" charset="2"/>
              <a:buNone/>
            </a:pPr>
            <a:r>
              <a:rPr lang="en-US" sz="1800" dirty="0"/>
              <a:t>			172.30.0.0/16</a:t>
            </a:r>
          </a:p>
          <a:p>
            <a:pPr>
              <a:buFont typeface="Wingdings" pitchFamily="2" charset="2"/>
              <a:buNone/>
            </a:pPr>
            <a:r>
              <a:rPr lang="en-US" sz="1800" dirty="0"/>
              <a:t>			192.168.4.0/24</a:t>
            </a:r>
          </a:p>
          <a:p>
            <a:pPr>
              <a:buFont typeface="Wingdings" pitchFamily="2" charset="2"/>
              <a:buNone/>
            </a:pPr>
            <a:r>
              <a:rPr lang="en-US" sz="1800" dirty="0"/>
              <a:t>			192.168.5.0/24</a:t>
            </a:r>
          </a:p>
          <a:p>
            <a:pPr>
              <a:buFont typeface="Wingdings" pitchFamily="2" charset="2"/>
              <a:buNone/>
            </a:pPr>
            <a:r>
              <a:rPr lang="en-US" sz="1800" dirty="0"/>
              <a:t>		The 172.30.0.0/16 network is 	</a:t>
            </a:r>
            <a:r>
              <a:rPr lang="en-US" sz="1800" dirty="0" err="1"/>
              <a:t>subnetted</a:t>
            </a:r>
            <a:r>
              <a:rPr lang="en-US" sz="1800" dirty="0"/>
              <a:t> into three subnets:</a:t>
            </a:r>
          </a:p>
          <a:p>
            <a:pPr>
              <a:buFont typeface="Wingdings" pitchFamily="2" charset="2"/>
              <a:buNone/>
            </a:pPr>
            <a:r>
              <a:rPr lang="en-US" sz="1800" dirty="0"/>
              <a:t>			172.30.1.0/24</a:t>
            </a:r>
          </a:p>
          <a:p>
            <a:pPr>
              <a:buFont typeface="Wingdings" pitchFamily="2" charset="2"/>
              <a:buNone/>
            </a:pPr>
            <a:r>
              <a:rPr lang="en-US" sz="1800" dirty="0"/>
              <a:t>			172.30.2.0/24</a:t>
            </a:r>
          </a:p>
          <a:p>
            <a:pPr>
              <a:buFont typeface="Wingdings" pitchFamily="2" charset="2"/>
              <a:buNone/>
            </a:pPr>
            <a:r>
              <a:rPr lang="en-US" sz="1800" dirty="0"/>
              <a:t>			172.30.3.0/24</a:t>
            </a:r>
          </a:p>
          <a:p>
            <a:pPr>
              <a:buFont typeface="Wingdings" pitchFamily="2" charset="2"/>
              <a:buNone/>
            </a:pPr>
            <a:r>
              <a:rPr lang="en-US" sz="1800" dirty="0"/>
              <a:t>	</a:t>
            </a:r>
            <a:r>
              <a:rPr lang="en-US" sz="1800" dirty="0" smtClean="0"/>
              <a:t>The </a:t>
            </a:r>
            <a:r>
              <a:rPr lang="en-US" sz="1800" dirty="0"/>
              <a:t>following devices are part of the </a:t>
            </a:r>
            <a:r>
              <a:rPr lang="en-US" sz="1800" dirty="0" smtClean="0"/>
              <a:t>172.30.0.0/16 </a:t>
            </a:r>
            <a:r>
              <a:rPr lang="en-US" sz="1800" dirty="0" err="1"/>
              <a:t>classful</a:t>
            </a:r>
            <a:r>
              <a:rPr lang="en-US" sz="1800" dirty="0"/>
              <a:t> network address:</a:t>
            </a:r>
          </a:p>
          <a:p>
            <a:pPr>
              <a:buFont typeface="Wingdings" pitchFamily="2" charset="2"/>
              <a:buNone/>
            </a:pPr>
            <a:r>
              <a:rPr lang="en-US" sz="1800" dirty="0"/>
              <a:t>	</a:t>
            </a:r>
            <a:r>
              <a:rPr lang="en-US" sz="1800" dirty="0" smtClean="0"/>
              <a:t>All </a:t>
            </a:r>
            <a:r>
              <a:rPr lang="en-US" sz="1800" dirty="0"/>
              <a:t>interfaces on </a:t>
            </a:r>
            <a:r>
              <a:rPr lang="en-US" sz="1800" dirty="0" smtClean="0"/>
              <a:t>R1S0/0/0 </a:t>
            </a:r>
            <a:r>
              <a:rPr lang="en-US" sz="1800" dirty="0"/>
              <a:t>and Fa0/0 on R2</a:t>
            </a:r>
          </a:p>
        </p:txBody>
      </p:sp>
      <p:pic>
        <p:nvPicPr>
          <p:cNvPr id="12298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3644" y="1700808"/>
            <a:ext cx="4000500" cy="3571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96133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08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Removing RIP</a:t>
            </a:r>
            <a:endParaRPr lang="en-US" dirty="0"/>
          </a:p>
        </p:txBody>
      </p:sp>
      <p:sp>
        <p:nvSpPr>
          <p:cNvPr id="1230851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628800"/>
            <a:ext cx="4789487" cy="4641850"/>
          </a:xfrm>
        </p:spPr>
        <p:txBody>
          <a:bodyPr>
            <a:normAutofit/>
          </a:bodyPr>
          <a:lstStyle/>
          <a:p>
            <a:r>
              <a:rPr lang="en-US" sz="2000" b="1" dirty="0"/>
              <a:t>Configuration Details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	-To remove the RIP routing </a:t>
            </a:r>
            <a:r>
              <a:rPr lang="en-US" sz="2000" dirty="0" smtClean="0"/>
              <a:t>process </a:t>
            </a:r>
            <a:r>
              <a:rPr lang="en-US" sz="2000" dirty="0"/>
              <a:t>use the following 	command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	</a:t>
            </a:r>
            <a:r>
              <a:rPr lang="en-US" sz="2000" i="1" dirty="0" smtClean="0"/>
              <a:t>No </a:t>
            </a:r>
            <a:r>
              <a:rPr lang="en-US" sz="2000" i="1" dirty="0"/>
              <a:t>router </a:t>
            </a:r>
            <a:r>
              <a:rPr lang="en-US" sz="2000" i="1" dirty="0" smtClean="0"/>
              <a:t>rip</a:t>
            </a:r>
          </a:p>
          <a:p>
            <a:pPr>
              <a:buFont typeface="Wingdings" pitchFamily="2" charset="2"/>
              <a:buNone/>
            </a:pPr>
            <a:endParaRPr lang="en-US" sz="2000" i="1" dirty="0"/>
          </a:p>
          <a:p>
            <a:pPr>
              <a:buFont typeface="Wingdings" pitchFamily="2" charset="2"/>
              <a:buNone/>
            </a:pPr>
            <a:r>
              <a:rPr lang="en-US" sz="2000" dirty="0"/>
              <a:t>		-To check the configuration </a:t>
            </a:r>
            <a:r>
              <a:rPr lang="en-US" sz="2000" dirty="0" smtClean="0"/>
              <a:t>use </a:t>
            </a:r>
            <a:r>
              <a:rPr lang="en-US" sz="2000" dirty="0"/>
              <a:t>the following command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	</a:t>
            </a:r>
            <a:r>
              <a:rPr lang="en-US" sz="2000" i="1" dirty="0" smtClean="0"/>
              <a:t>Show </a:t>
            </a:r>
            <a:r>
              <a:rPr lang="en-US" sz="2000" i="1" dirty="0"/>
              <a:t>run</a:t>
            </a:r>
          </a:p>
        </p:txBody>
      </p:sp>
      <p:pic>
        <p:nvPicPr>
          <p:cNvPr id="12308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8713" y="1988840"/>
            <a:ext cx="3924300" cy="3460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32807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1874" name="Rectangle 2"/>
          <p:cNvSpPr>
            <a:spLocks noGrp="1" noChangeArrowheads="1"/>
          </p:cNvSpPr>
          <p:nvPr>
            <p:ph type="title"/>
          </p:nvPr>
        </p:nvSpPr>
        <p:spPr>
          <a:xfrm>
            <a:off x="655638" y="314325"/>
            <a:ext cx="8145462" cy="838200"/>
          </a:xfrm>
        </p:spPr>
        <p:txBody>
          <a:bodyPr>
            <a:normAutofit/>
          </a:bodyPr>
          <a:lstStyle/>
          <a:p>
            <a:r>
              <a:rPr lang="en-US" sz="3600" dirty="0"/>
              <a:t>Automatic Summarization</a:t>
            </a:r>
          </a:p>
        </p:txBody>
      </p:sp>
      <p:sp>
        <p:nvSpPr>
          <p:cNvPr id="1231875" name="Rectangle 3"/>
          <p:cNvSpPr>
            <a:spLocks noGrp="1" noChangeArrowheads="1"/>
          </p:cNvSpPr>
          <p:nvPr>
            <p:ph idx="1"/>
          </p:nvPr>
        </p:nvSpPr>
        <p:spPr>
          <a:xfrm>
            <a:off x="611560" y="1196752"/>
            <a:ext cx="7940675" cy="3571875"/>
          </a:xfrm>
        </p:spPr>
        <p:txBody>
          <a:bodyPr>
            <a:normAutofit/>
          </a:bodyPr>
          <a:lstStyle/>
          <a:p>
            <a:r>
              <a:rPr lang="en-US" sz="2400" b="1" dirty="0"/>
              <a:t>Boundary Routers</a:t>
            </a:r>
          </a:p>
          <a:p>
            <a:pPr lvl="1">
              <a:buFontTx/>
              <a:buChar char="–"/>
            </a:pPr>
            <a:r>
              <a:rPr lang="en-US" sz="1800" dirty="0"/>
              <a:t>RIP automatically summarizes </a:t>
            </a:r>
            <a:r>
              <a:rPr lang="en-US" sz="1800" dirty="0" err="1"/>
              <a:t>classful</a:t>
            </a:r>
            <a:r>
              <a:rPr lang="en-US" sz="1800" dirty="0"/>
              <a:t> networks</a:t>
            </a:r>
          </a:p>
          <a:p>
            <a:pPr lvl="1">
              <a:buFontTx/>
              <a:buChar char="–"/>
            </a:pPr>
            <a:r>
              <a:rPr lang="en-US" sz="1800" dirty="0"/>
              <a:t>Boundary routers summarize RIP subnets from one major network to another.</a:t>
            </a:r>
          </a:p>
        </p:txBody>
      </p:sp>
      <p:pic>
        <p:nvPicPr>
          <p:cNvPr id="12318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564904"/>
            <a:ext cx="5241925" cy="3541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6824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2898" name="Rectangle 2"/>
          <p:cNvSpPr>
            <a:spLocks noGrp="1" noChangeArrowheads="1"/>
          </p:cNvSpPr>
          <p:nvPr>
            <p:ph type="title"/>
          </p:nvPr>
        </p:nvSpPr>
        <p:spPr>
          <a:xfrm>
            <a:off x="393700" y="322263"/>
            <a:ext cx="8145463" cy="838200"/>
          </a:xfrm>
        </p:spPr>
        <p:txBody>
          <a:bodyPr>
            <a:normAutofit/>
          </a:bodyPr>
          <a:lstStyle/>
          <a:p>
            <a:r>
              <a:rPr lang="en-US" sz="3600" dirty="0" smtClean="0"/>
              <a:t>RIP Updates</a:t>
            </a:r>
            <a:endParaRPr lang="en-US" sz="3600" dirty="0"/>
          </a:p>
        </p:txBody>
      </p:sp>
      <p:sp>
        <p:nvSpPr>
          <p:cNvPr id="1232899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484784"/>
            <a:ext cx="5209654" cy="4049316"/>
          </a:xfrm>
        </p:spPr>
        <p:txBody>
          <a:bodyPr>
            <a:normAutofit/>
          </a:bodyPr>
          <a:lstStyle/>
          <a:p>
            <a:pPr>
              <a:lnSpc>
                <a:spcPct val="85000"/>
              </a:lnSpc>
              <a:buFont typeface="Wingdings" pitchFamily="2" charset="2"/>
              <a:buNone/>
            </a:pPr>
            <a:r>
              <a:rPr lang="en-US" sz="2000" b="1" dirty="0"/>
              <a:t>Processing RIP Updates</a:t>
            </a:r>
          </a:p>
          <a:p>
            <a:pPr>
              <a:lnSpc>
                <a:spcPct val="85000"/>
              </a:lnSpc>
            </a:pPr>
            <a:r>
              <a:rPr lang="en-US" sz="2000" dirty="0"/>
              <a:t>2 rules govern RIPv1 updates</a:t>
            </a:r>
            <a:r>
              <a:rPr lang="en-US" sz="2000" dirty="0" smtClean="0"/>
              <a:t>:</a:t>
            </a:r>
          </a:p>
          <a:p>
            <a:pPr>
              <a:lnSpc>
                <a:spcPct val="85000"/>
              </a:lnSpc>
            </a:pPr>
            <a:endParaRPr lang="en-US" sz="2000" dirty="0"/>
          </a:p>
          <a:p>
            <a:pPr>
              <a:lnSpc>
                <a:spcPct val="85000"/>
              </a:lnSpc>
              <a:buFont typeface="Wingdings" pitchFamily="2" charset="2"/>
              <a:buNone/>
            </a:pPr>
            <a:r>
              <a:rPr lang="en-US" sz="2000" dirty="0"/>
              <a:t>	</a:t>
            </a:r>
            <a:r>
              <a:rPr lang="en-US" sz="2000" dirty="0" smtClean="0"/>
              <a:t>- If </a:t>
            </a:r>
            <a:r>
              <a:rPr lang="en-US" sz="2000" dirty="0"/>
              <a:t>a routing update and the interface it’s </a:t>
            </a:r>
            <a:r>
              <a:rPr lang="en-US" sz="2000" dirty="0" smtClean="0"/>
              <a:t>received </a:t>
            </a:r>
            <a:r>
              <a:rPr lang="en-US" sz="2000" dirty="0"/>
              <a:t>on belong to the </a:t>
            </a:r>
            <a:r>
              <a:rPr lang="en-US" sz="2000" b="1" dirty="0"/>
              <a:t>same</a:t>
            </a:r>
            <a:r>
              <a:rPr lang="en-US" sz="2000" dirty="0"/>
              <a:t> </a:t>
            </a:r>
            <a:r>
              <a:rPr lang="en-US" sz="2000" dirty="0" smtClean="0"/>
              <a:t>network then the </a:t>
            </a:r>
            <a:r>
              <a:rPr lang="en-US" sz="2000" dirty="0"/>
              <a:t>subnet mask of the </a:t>
            </a:r>
            <a:r>
              <a:rPr lang="en-US" sz="2000" dirty="0" smtClean="0"/>
              <a:t>interface </a:t>
            </a:r>
            <a:r>
              <a:rPr lang="en-US" sz="2000" dirty="0"/>
              <a:t>is applied to the </a:t>
            </a:r>
            <a:r>
              <a:rPr lang="en-US" sz="2000" dirty="0" smtClean="0"/>
              <a:t>network </a:t>
            </a:r>
            <a:r>
              <a:rPr lang="en-US" sz="2000" dirty="0"/>
              <a:t>in the routing </a:t>
            </a:r>
            <a:r>
              <a:rPr lang="en-US" sz="2000" dirty="0" smtClean="0"/>
              <a:t>update</a:t>
            </a:r>
          </a:p>
          <a:p>
            <a:pPr>
              <a:lnSpc>
                <a:spcPct val="85000"/>
              </a:lnSpc>
              <a:buFont typeface="Wingdings" pitchFamily="2" charset="2"/>
              <a:buNone/>
            </a:pPr>
            <a:endParaRPr lang="en-US" sz="2000" dirty="0"/>
          </a:p>
          <a:p>
            <a:pPr>
              <a:lnSpc>
                <a:spcPct val="85000"/>
              </a:lnSpc>
              <a:buFont typeface="Wingdings" pitchFamily="2" charset="2"/>
              <a:buNone/>
            </a:pPr>
            <a:r>
              <a:rPr lang="en-US" sz="2000" dirty="0"/>
              <a:t>	</a:t>
            </a:r>
            <a:r>
              <a:rPr lang="en-US" sz="2000" dirty="0" smtClean="0"/>
              <a:t>- If </a:t>
            </a:r>
            <a:r>
              <a:rPr lang="en-US" sz="2000" dirty="0"/>
              <a:t>a routing update and the interface it’s </a:t>
            </a:r>
            <a:r>
              <a:rPr lang="en-US" sz="2000" dirty="0" smtClean="0"/>
              <a:t>received </a:t>
            </a:r>
            <a:r>
              <a:rPr lang="en-US" sz="2000" dirty="0"/>
              <a:t>on belong to a </a:t>
            </a:r>
            <a:r>
              <a:rPr lang="en-US" sz="2000" b="1" dirty="0"/>
              <a:t>different</a:t>
            </a:r>
            <a:r>
              <a:rPr lang="en-US" sz="2000" dirty="0"/>
              <a:t> </a:t>
            </a:r>
            <a:r>
              <a:rPr lang="en-US" sz="2000" dirty="0" smtClean="0"/>
              <a:t>network then the </a:t>
            </a:r>
            <a:r>
              <a:rPr lang="en-US" sz="2000" dirty="0"/>
              <a:t>classful subnet mask of the </a:t>
            </a:r>
            <a:r>
              <a:rPr lang="en-US" sz="2000" dirty="0" smtClean="0"/>
              <a:t>network </a:t>
            </a:r>
            <a:r>
              <a:rPr lang="en-US" sz="2000" dirty="0"/>
              <a:t>is applied to </a:t>
            </a:r>
            <a:r>
              <a:rPr lang="en-US" sz="2000" dirty="0" smtClean="0"/>
              <a:t>the network </a:t>
            </a:r>
            <a:r>
              <a:rPr lang="en-US" sz="2000" dirty="0"/>
              <a:t>in the routing update. </a:t>
            </a:r>
          </a:p>
        </p:txBody>
      </p:sp>
      <p:pic>
        <p:nvPicPr>
          <p:cNvPr id="123290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6275" y="1772816"/>
            <a:ext cx="2906713" cy="3803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93329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39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 smtClean="0"/>
              <a:t>RIP Updates</a:t>
            </a:r>
            <a:endParaRPr lang="en-US" sz="3600" dirty="0"/>
          </a:p>
        </p:txBody>
      </p:sp>
      <p:sp>
        <p:nvSpPr>
          <p:cNvPr id="1233923" name="Rectangle 3"/>
          <p:cNvSpPr>
            <a:spLocks noGrp="1" noChangeArrowheads="1"/>
          </p:cNvSpPr>
          <p:nvPr>
            <p:ph idx="1"/>
          </p:nvPr>
        </p:nvSpPr>
        <p:spPr>
          <a:xfrm>
            <a:off x="501650" y="1527175"/>
            <a:ext cx="7940675" cy="3571875"/>
          </a:xfrm>
        </p:spPr>
        <p:txBody>
          <a:bodyPr>
            <a:normAutofit/>
          </a:bodyPr>
          <a:lstStyle/>
          <a:p>
            <a:r>
              <a:rPr lang="en-US" sz="2400" b="1" dirty="0"/>
              <a:t>Sending RIP Updates</a:t>
            </a:r>
          </a:p>
          <a:p>
            <a:pPr lvl="1">
              <a:buFontTx/>
              <a:buChar char="–"/>
            </a:pPr>
            <a:r>
              <a:rPr lang="en-US" sz="1800" dirty="0"/>
              <a:t>RIP uses automatic summarization to reduce the size of a routing table. </a:t>
            </a:r>
          </a:p>
        </p:txBody>
      </p:sp>
      <p:pic>
        <p:nvPicPr>
          <p:cNvPr id="123392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420888"/>
            <a:ext cx="3662362" cy="4110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343967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4946" name="Rectangle 2"/>
          <p:cNvSpPr>
            <a:spLocks noGrp="1" noChangeArrowheads="1"/>
          </p:cNvSpPr>
          <p:nvPr>
            <p:ph type="title"/>
          </p:nvPr>
        </p:nvSpPr>
        <p:spPr>
          <a:xfrm>
            <a:off x="592138" y="438150"/>
            <a:ext cx="8145462" cy="838200"/>
          </a:xfrm>
        </p:spPr>
        <p:txBody>
          <a:bodyPr/>
          <a:lstStyle/>
          <a:p>
            <a:r>
              <a:rPr lang="en-US"/>
              <a:t>Automatic Summarization</a:t>
            </a:r>
          </a:p>
        </p:txBody>
      </p:sp>
      <p:sp>
        <p:nvSpPr>
          <p:cNvPr id="1234947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458913"/>
            <a:ext cx="4517702" cy="5010150"/>
          </a:xfrm>
        </p:spPr>
        <p:txBody>
          <a:bodyPr>
            <a:normAutofit/>
          </a:bodyPr>
          <a:lstStyle/>
          <a:p>
            <a:r>
              <a:rPr lang="en-US" sz="1800" dirty="0"/>
              <a:t>Advantages of automatic summarization:</a:t>
            </a:r>
          </a:p>
          <a:p>
            <a:pPr>
              <a:buFont typeface="Wingdings" pitchFamily="2" charset="2"/>
              <a:buNone/>
            </a:pPr>
            <a:r>
              <a:rPr lang="en-US" sz="1800" dirty="0"/>
              <a:t>	</a:t>
            </a:r>
            <a:r>
              <a:rPr lang="en-US" sz="1800" dirty="0" smtClean="0"/>
              <a:t>-</a:t>
            </a:r>
            <a:r>
              <a:rPr lang="en-US" sz="1800" dirty="0"/>
              <a:t>The size of </a:t>
            </a:r>
            <a:r>
              <a:rPr lang="en-US" sz="1800" dirty="0" smtClean="0"/>
              <a:t>routing </a:t>
            </a:r>
            <a:r>
              <a:rPr lang="en-US" sz="1800" dirty="0"/>
              <a:t>updates is </a:t>
            </a:r>
            <a:r>
              <a:rPr lang="en-US" sz="1800" dirty="0" smtClean="0"/>
              <a:t>reduced</a:t>
            </a:r>
            <a:endParaRPr lang="en-US" sz="1800" dirty="0"/>
          </a:p>
          <a:p>
            <a:pPr>
              <a:buFont typeface="Wingdings" pitchFamily="2" charset="2"/>
              <a:buNone/>
            </a:pPr>
            <a:r>
              <a:rPr lang="en-US" sz="1800" dirty="0"/>
              <a:t>	</a:t>
            </a:r>
            <a:r>
              <a:rPr lang="en-US" sz="1800" dirty="0" smtClean="0"/>
              <a:t>-</a:t>
            </a:r>
            <a:r>
              <a:rPr lang="en-US" sz="1800" dirty="0"/>
              <a:t>Single routes are </a:t>
            </a:r>
            <a:r>
              <a:rPr lang="en-US" sz="1800" dirty="0" smtClean="0"/>
              <a:t>used </a:t>
            </a:r>
            <a:r>
              <a:rPr lang="en-US" sz="1800" dirty="0"/>
              <a:t>to </a:t>
            </a:r>
            <a:r>
              <a:rPr lang="en-US" sz="1800" dirty="0" smtClean="0"/>
              <a:t>represent multiple </a:t>
            </a:r>
            <a:r>
              <a:rPr lang="en-US" sz="1800" dirty="0"/>
              <a:t>routes </a:t>
            </a:r>
            <a:r>
              <a:rPr lang="en-US" sz="1800" dirty="0" smtClean="0"/>
              <a:t>which </a:t>
            </a:r>
            <a:r>
              <a:rPr lang="en-US" sz="1800" dirty="0"/>
              <a:t>results in </a:t>
            </a:r>
            <a:r>
              <a:rPr lang="en-US" sz="1800" dirty="0" smtClean="0"/>
              <a:t>faster </a:t>
            </a:r>
            <a:r>
              <a:rPr lang="en-US" sz="1800" dirty="0"/>
              <a:t>lookup in the </a:t>
            </a:r>
            <a:r>
              <a:rPr lang="en-US" sz="1800" dirty="0" smtClean="0"/>
              <a:t>routing </a:t>
            </a:r>
            <a:r>
              <a:rPr lang="en-US" sz="1800" dirty="0"/>
              <a:t>table.</a:t>
            </a:r>
          </a:p>
        </p:txBody>
      </p:sp>
      <p:pic>
        <p:nvPicPr>
          <p:cNvPr id="123494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556791"/>
            <a:ext cx="4210050" cy="44931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46872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5970" name="Rectangle 2"/>
          <p:cNvSpPr>
            <a:spLocks noGrp="1" noChangeArrowheads="1"/>
          </p:cNvSpPr>
          <p:nvPr>
            <p:ph type="title"/>
          </p:nvPr>
        </p:nvSpPr>
        <p:spPr>
          <a:xfrm>
            <a:off x="635000" y="323850"/>
            <a:ext cx="8145463" cy="838200"/>
          </a:xfrm>
        </p:spPr>
        <p:txBody>
          <a:bodyPr>
            <a:normAutofit/>
          </a:bodyPr>
          <a:lstStyle/>
          <a:p>
            <a:r>
              <a:rPr lang="en-US" sz="3600" dirty="0"/>
              <a:t>Automatic Summarization</a:t>
            </a:r>
          </a:p>
        </p:txBody>
      </p:sp>
      <p:sp>
        <p:nvSpPr>
          <p:cNvPr id="1235971" name="Rectangle 3"/>
          <p:cNvSpPr>
            <a:spLocks noGrp="1" noChangeArrowheads="1"/>
          </p:cNvSpPr>
          <p:nvPr>
            <p:ph idx="1"/>
          </p:nvPr>
        </p:nvSpPr>
        <p:spPr>
          <a:xfrm>
            <a:off x="461963" y="1179513"/>
            <a:ext cx="8221662" cy="3571875"/>
          </a:xfrm>
        </p:spPr>
        <p:txBody>
          <a:bodyPr>
            <a:normAutofit/>
          </a:bodyPr>
          <a:lstStyle/>
          <a:p>
            <a:r>
              <a:rPr lang="en-US" sz="2000" dirty="0"/>
              <a:t>Disadvantage of Automatic Summarization: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	-Does not support </a:t>
            </a:r>
            <a:r>
              <a:rPr lang="en-US" sz="2000" dirty="0" err="1"/>
              <a:t>discontiguous</a:t>
            </a:r>
            <a:r>
              <a:rPr lang="en-US" sz="2000" dirty="0"/>
              <a:t> networks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	</a:t>
            </a:r>
          </a:p>
        </p:txBody>
      </p:sp>
      <p:pic>
        <p:nvPicPr>
          <p:cNvPr id="123597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9638" y="2151063"/>
            <a:ext cx="4356100" cy="4452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51342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69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Automatic Summarization</a:t>
            </a:r>
          </a:p>
        </p:txBody>
      </p:sp>
      <p:sp>
        <p:nvSpPr>
          <p:cNvPr id="1236995" name="Rectangle 3"/>
          <p:cNvSpPr>
            <a:spLocks noGrp="1" noChangeArrowheads="1"/>
          </p:cNvSpPr>
          <p:nvPr>
            <p:ph idx="1"/>
          </p:nvPr>
        </p:nvSpPr>
        <p:spPr>
          <a:xfrm>
            <a:off x="344488" y="1644650"/>
            <a:ext cx="3756025" cy="4506913"/>
          </a:xfrm>
        </p:spPr>
        <p:txBody>
          <a:bodyPr>
            <a:normAutofit/>
          </a:bodyPr>
          <a:lstStyle/>
          <a:p>
            <a:r>
              <a:rPr lang="en-US" sz="2000" dirty="0" err="1"/>
              <a:t>Discontiguous</a:t>
            </a:r>
            <a:r>
              <a:rPr lang="en-US" sz="2000" dirty="0"/>
              <a:t> Topologies do not converge with RIPv1 </a:t>
            </a:r>
          </a:p>
          <a:p>
            <a:r>
              <a:rPr lang="en-US" sz="2000" dirty="0"/>
              <a:t>A router will only advertise major network addresses out interfaces that do not belong to the advertised route.</a:t>
            </a:r>
          </a:p>
        </p:txBody>
      </p:sp>
      <p:pic>
        <p:nvPicPr>
          <p:cNvPr id="123699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6938" y="1238250"/>
            <a:ext cx="3875087" cy="5462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18248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8018" name="Rectangle 2"/>
          <p:cNvSpPr>
            <a:spLocks noGrp="1" noChangeArrowheads="1"/>
          </p:cNvSpPr>
          <p:nvPr>
            <p:ph type="title"/>
          </p:nvPr>
        </p:nvSpPr>
        <p:spPr>
          <a:xfrm>
            <a:off x="582613" y="336550"/>
            <a:ext cx="8145462" cy="838200"/>
          </a:xfrm>
        </p:spPr>
        <p:txBody>
          <a:bodyPr/>
          <a:lstStyle/>
          <a:p>
            <a:r>
              <a:rPr lang="en-US"/>
              <a:t>Default Route and RIPv1</a:t>
            </a:r>
          </a:p>
        </p:txBody>
      </p:sp>
      <p:sp>
        <p:nvSpPr>
          <p:cNvPr id="1238019" name="Rectangle 3"/>
          <p:cNvSpPr>
            <a:spLocks noGrp="1" noChangeArrowheads="1"/>
          </p:cNvSpPr>
          <p:nvPr>
            <p:ph idx="1"/>
          </p:nvPr>
        </p:nvSpPr>
        <p:spPr>
          <a:xfrm>
            <a:off x="266700" y="1314450"/>
            <a:ext cx="7920038" cy="4584700"/>
          </a:xfrm>
        </p:spPr>
        <p:txBody>
          <a:bodyPr>
            <a:normAutofit/>
          </a:bodyPr>
          <a:lstStyle/>
          <a:p>
            <a:r>
              <a:rPr lang="en-US" sz="2000" dirty="0"/>
              <a:t>Modified Topology:  Scenario</a:t>
            </a:r>
            <a:r>
              <a:rPr lang="en-US" sz="2400" dirty="0"/>
              <a:t> C</a:t>
            </a:r>
            <a:endParaRPr lang="en-US" sz="2000" dirty="0"/>
          </a:p>
          <a:p>
            <a:r>
              <a:rPr lang="en-US" sz="2000" dirty="0"/>
              <a:t>Default routes </a:t>
            </a:r>
          </a:p>
          <a:p>
            <a:pPr lvl="1"/>
            <a:r>
              <a:rPr lang="en-US" sz="1800" dirty="0"/>
              <a:t>Packets that are not defined specifically in a routing table will go to the specified interface for the default route</a:t>
            </a:r>
          </a:p>
          <a:p>
            <a:pPr lvl="1"/>
            <a:r>
              <a:rPr lang="en-US" sz="1800" dirty="0" smtClean="0"/>
              <a:t>Example</a:t>
            </a:r>
            <a:r>
              <a:rPr lang="en-US" sz="1800" dirty="0"/>
              <a:t>:  Customer routers use default routes </a:t>
            </a:r>
            <a:r>
              <a:rPr lang="en-US" sz="1800" dirty="0" smtClean="0"/>
              <a:t>to </a:t>
            </a:r>
            <a:r>
              <a:rPr lang="en-US" sz="1800" dirty="0"/>
              <a:t>connect to an ISP router.  </a:t>
            </a:r>
          </a:p>
          <a:p>
            <a:pPr lvl="1"/>
            <a:r>
              <a:rPr lang="en-US" sz="1800" dirty="0" smtClean="0"/>
              <a:t>Command </a:t>
            </a:r>
            <a:r>
              <a:rPr lang="en-US" sz="1800" dirty="0"/>
              <a:t>used to configure a default route is</a:t>
            </a:r>
          </a:p>
          <a:p>
            <a:pPr lvl="1"/>
            <a:r>
              <a:rPr lang="en-US" sz="1800" i="1" dirty="0" err="1" smtClean="0"/>
              <a:t>ip</a:t>
            </a:r>
            <a:r>
              <a:rPr lang="en-US" sz="1800" i="1" dirty="0" smtClean="0"/>
              <a:t> </a:t>
            </a:r>
            <a:r>
              <a:rPr lang="en-US" sz="1800" i="1" dirty="0"/>
              <a:t>route 0.0.0.0 0.0.0.0 s0/0/1</a:t>
            </a:r>
          </a:p>
        </p:txBody>
      </p:sp>
    </p:spTree>
    <p:extLst>
      <p:ext uri="{BB962C8B-B14F-4D97-AF65-F5344CB8AC3E}">
        <p14:creationId xmlns:p14="http://schemas.microsoft.com/office/powerpoint/2010/main" val="2506073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42" name="Rectangle 2"/>
          <p:cNvSpPr>
            <a:spLocks noGrp="1" noChangeArrowheads="1"/>
          </p:cNvSpPr>
          <p:nvPr>
            <p:ph type="title"/>
          </p:nvPr>
        </p:nvSpPr>
        <p:spPr>
          <a:xfrm>
            <a:off x="693738" y="339725"/>
            <a:ext cx="8145462" cy="838200"/>
          </a:xfrm>
        </p:spPr>
        <p:txBody>
          <a:bodyPr>
            <a:normAutofit/>
          </a:bodyPr>
          <a:lstStyle/>
          <a:p>
            <a:r>
              <a:rPr lang="en-US" sz="3600"/>
              <a:t>Default Route and RIPv1</a:t>
            </a:r>
          </a:p>
        </p:txBody>
      </p:sp>
      <p:pic>
        <p:nvPicPr>
          <p:cNvPr id="1239044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328738" y="1284288"/>
            <a:ext cx="6226175" cy="5126037"/>
          </a:xfrm>
          <a:noFill/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35631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0066" name="Rectangle 2"/>
          <p:cNvSpPr>
            <a:spLocks noGrp="1" noChangeArrowheads="1"/>
          </p:cNvSpPr>
          <p:nvPr>
            <p:ph type="title"/>
          </p:nvPr>
        </p:nvSpPr>
        <p:spPr>
          <a:xfrm>
            <a:off x="493713" y="393700"/>
            <a:ext cx="8145462" cy="838200"/>
          </a:xfrm>
        </p:spPr>
        <p:txBody>
          <a:bodyPr>
            <a:normAutofit/>
          </a:bodyPr>
          <a:lstStyle/>
          <a:p>
            <a:r>
              <a:rPr lang="en-US" sz="3600" dirty="0"/>
              <a:t>Default Route and RIPv1</a:t>
            </a:r>
          </a:p>
        </p:txBody>
      </p:sp>
      <p:sp>
        <p:nvSpPr>
          <p:cNvPr id="1240067" name="Rectangle 3"/>
          <p:cNvSpPr>
            <a:spLocks noGrp="1" noChangeArrowheads="1"/>
          </p:cNvSpPr>
          <p:nvPr>
            <p:ph idx="1"/>
          </p:nvPr>
        </p:nvSpPr>
        <p:spPr>
          <a:xfrm>
            <a:off x="574675" y="1436688"/>
            <a:ext cx="7940675" cy="3571875"/>
          </a:xfrm>
        </p:spPr>
        <p:txBody>
          <a:bodyPr>
            <a:normAutofit/>
          </a:bodyPr>
          <a:lstStyle/>
          <a:p>
            <a:r>
              <a:rPr lang="en-US" sz="2000" dirty="0"/>
              <a:t>Propagating the Default Route in RIPv1</a:t>
            </a:r>
            <a:endParaRPr lang="en-US" sz="2000" i="1" dirty="0"/>
          </a:p>
          <a:p>
            <a:r>
              <a:rPr lang="en-US" sz="2000" i="1" dirty="0"/>
              <a:t>Default-information originate</a:t>
            </a:r>
            <a:r>
              <a:rPr lang="en-US" sz="2000" dirty="0"/>
              <a:t> command </a:t>
            </a:r>
          </a:p>
          <a:p>
            <a:pPr lvl="1"/>
            <a:r>
              <a:rPr lang="en-US" sz="1800" dirty="0" smtClean="0"/>
              <a:t>This </a:t>
            </a:r>
            <a:r>
              <a:rPr lang="en-US" sz="1800" dirty="0"/>
              <a:t>command is used to specify that the router is to originate default information, by propagating the static default route in RIP update. </a:t>
            </a:r>
          </a:p>
        </p:txBody>
      </p:sp>
      <p:pic>
        <p:nvPicPr>
          <p:cNvPr id="124006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095625"/>
            <a:ext cx="4829175" cy="3544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633936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21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/>
              <a:t>Summary:  Commands used by RIP</a:t>
            </a:r>
          </a:p>
        </p:txBody>
      </p:sp>
      <p:graphicFrame>
        <p:nvGraphicFramePr>
          <p:cNvPr id="1242202" name="Group 90"/>
          <p:cNvGraphicFramePr>
            <a:graphicFrameLocks noGrp="1"/>
          </p:cNvGraphicFramePr>
          <p:nvPr>
            <p:ph type="tbl" idx="1"/>
          </p:nvPr>
        </p:nvGraphicFramePr>
        <p:xfrm>
          <a:off x="655638" y="1900238"/>
          <a:ext cx="7940675" cy="3571877"/>
        </p:xfrm>
        <a:graphic>
          <a:graphicData uri="http://schemas.openxmlformats.org/drawingml/2006/table">
            <a:tbl>
              <a:tblPr/>
              <a:tblGrid>
                <a:gridCol w="3970337"/>
                <a:gridCol w="3970338"/>
              </a:tblGrid>
              <a:tr h="4651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Command</a:t>
                      </a: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Command’s purpose</a:t>
                      </a:r>
                      <a:endParaRPr kumimoji="0" lang="en-US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3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Rtr(config)#router rip</a:t>
                      </a: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Enables RIP routing process</a:t>
                      </a: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5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Rtr(config-router)#network</a:t>
                      </a: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Associates a network with a RIP routing process</a:t>
                      </a: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84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Rtr#debug ip rip</a:t>
                      </a: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/>
                      </a:r>
                      <a:b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used to view real time RIP routing updates</a:t>
                      </a: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5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Rtr(config-router)#passive-interface fa0/0</a:t>
                      </a: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Prevent RIP updates from going out an interface</a:t>
                      </a: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3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Rtr(config-router)#default-information originate</a:t>
                      </a: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Used by RIP to propagate default routes</a:t>
                      </a: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651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Rtr#show ip protocols</a:t>
                      </a:r>
                      <a:endParaRPr kumimoji="0" 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Used to display timers used by RIP</a:t>
                      </a: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53493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6002" name="Rectangle 2"/>
          <p:cNvSpPr>
            <a:spLocks noGrp="1" noChangeArrowheads="1"/>
          </p:cNvSpPr>
          <p:nvPr>
            <p:ph type="ctrTitle"/>
          </p:nvPr>
        </p:nvSpPr>
        <p:spPr>
          <a:noFill/>
          <a:ln/>
        </p:spPr>
        <p:txBody>
          <a:bodyPr>
            <a:normAutofit/>
          </a:bodyPr>
          <a:lstStyle/>
          <a:p>
            <a:r>
              <a:rPr lang="en-US" sz="5400" dirty="0"/>
              <a:t>RIPv2</a:t>
            </a:r>
          </a:p>
        </p:txBody>
      </p:sp>
    </p:spTree>
    <p:extLst>
      <p:ext uri="{BB962C8B-B14F-4D97-AF65-F5344CB8AC3E}">
        <p14:creationId xmlns:p14="http://schemas.microsoft.com/office/powerpoint/2010/main" val="396845748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7778" name="Rectangle 2"/>
          <p:cNvSpPr>
            <a:spLocks noGrp="1" noChangeArrowheads="1"/>
          </p:cNvSpPr>
          <p:nvPr>
            <p:ph type="title"/>
          </p:nvPr>
        </p:nvSpPr>
        <p:spPr>
          <a:xfrm>
            <a:off x="655638" y="304800"/>
            <a:ext cx="8145462" cy="838200"/>
          </a:xfrm>
        </p:spPr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1227779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354138"/>
            <a:ext cx="7940675" cy="5205412"/>
          </a:xfrm>
        </p:spPr>
        <p:txBody>
          <a:bodyPr>
            <a:normAutofit/>
          </a:bodyPr>
          <a:lstStyle/>
          <a:p>
            <a:pPr>
              <a:lnSpc>
                <a:spcPct val="75000"/>
              </a:lnSpc>
            </a:pPr>
            <a:r>
              <a:rPr lang="en-US" sz="2000" dirty="0" smtClean="0"/>
              <a:t>Difference </a:t>
            </a:r>
            <a:r>
              <a:rPr lang="en-US" sz="2000" dirty="0"/>
              <a:t>between RIPv1 &amp; RIPv2</a:t>
            </a:r>
          </a:p>
          <a:p>
            <a:pPr lvl="2">
              <a:lnSpc>
                <a:spcPct val="75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RIPv1</a:t>
            </a:r>
          </a:p>
          <a:p>
            <a:pPr lvl="2">
              <a:lnSpc>
                <a:spcPct val="75000"/>
              </a:lnSpc>
            </a:pPr>
            <a:r>
              <a:rPr lang="en-US" sz="2000" dirty="0" smtClean="0"/>
              <a:t>A </a:t>
            </a:r>
            <a:r>
              <a:rPr lang="en-US" sz="2000" dirty="0" err="1"/>
              <a:t>classful</a:t>
            </a:r>
            <a:r>
              <a:rPr lang="en-US" sz="2000" dirty="0"/>
              <a:t> distance vector routing protocol</a:t>
            </a:r>
          </a:p>
          <a:p>
            <a:pPr lvl="2">
              <a:lnSpc>
                <a:spcPct val="75000"/>
              </a:lnSpc>
            </a:pPr>
            <a:r>
              <a:rPr lang="en-US" sz="2000" dirty="0" smtClean="0"/>
              <a:t>Does </a:t>
            </a:r>
            <a:r>
              <a:rPr lang="en-US" sz="2000" dirty="0"/>
              <a:t>not support </a:t>
            </a:r>
            <a:r>
              <a:rPr lang="en-US" sz="2000" dirty="0" err="1"/>
              <a:t>discontiguous</a:t>
            </a:r>
            <a:r>
              <a:rPr lang="en-US" sz="2000" dirty="0"/>
              <a:t> subnets</a:t>
            </a:r>
          </a:p>
          <a:p>
            <a:pPr lvl="2">
              <a:lnSpc>
                <a:spcPct val="75000"/>
              </a:lnSpc>
            </a:pPr>
            <a:r>
              <a:rPr lang="en-US" sz="2000" dirty="0" smtClean="0"/>
              <a:t>Does </a:t>
            </a:r>
            <a:r>
              <a:rPr lang="en-US" sz="2000" dirty="0"/>
              <a:t>not support VLSM</a:t>
            </a:r>
          </a:p>
          <a:p>
            <a:pPr lvl="2">
              <a:lnSpc>
                <a:spcPct val="75000"/>
              </a:lnSpc>
            </a:pPr>
            <a:r>
              <a:rPr lang="en-US" sz="2000" dirty="0" smtClean="0"/>
              <a:t>Does </a:t>
            </a:r>
            <a:r>
              <a:rPr lang="en-US" sz="2000" dirty="0"/>
              <a:t>not send subnet mask in routing update</a:t>
            </a:r>
          </a:p>
          <a:p>
            <a:pPr lvl="2">
              <a:lnSpc>
                <a:spcPct val="75000"/>
              </a:lnSpc>
            </a:pPr>
            <a:r>
              <a:rPr lang="en-US" sz="2000" dirty="0" smtClean="0"/>
              <a:t>Routing </a:t>
            </a:r>
            <a:r>
              <a:rPr lang="en-US" sz="2000" dirty="0"/>
              <a:t>updates are </a:t>
            </a:r>
            <a:r>
              <a:rPr lang="en-US" sz="2000" dirty="0" smtClean="0"/>
              <a:t>broadcast</a:t>
            </a:r>
          </a:p>
          <a:p>
            <a:pPr lvl="2">
              <a:lnSpc>
                <a:spcPct val="75000"/>
              </a:lnSpc>
            </a:pPr>
            <a:endParaRPr lang="en-US" sz="2000" dirty="0"/>
          </a:p>
          <a:p>
            <a:pPr lvl="2">
              <a:lnSpc>
                <a:spcPct val="75000"/>
              </a:lnSpc>
              <a:buClr>
                <a:schemeClr val="tx2"/>
              </a:buClr>
              <a:buFont typeface="Wingdings" pitchFamily="2" charset="2"/>
              <a:buChar char="§"/>
            </a:pPr>
            <a:r>
              <a:rPr lang="en-US" sz="2000" dirty="0"/>
              <a:t>RIPv2</a:t>
            </a:r>
          </a:p>
          <a:p>
            <a:pPr lvl="2">
              <a:lnSpc>
                <a:spcPct val="75000"/>
              </a:lnSpc>
            </a:pPr>
            <a:r>
              <a:rPr lang="en-US" sz="2000" dirty="0" smtClean="0"/>
              <a:t>A </a:t>
            </a:r>
            <a:r>
              <a:rPr lang="en-US" sz="2000" dirty="0"/>
              <a:t>classless distance vector routing protocol that is an </a:t>
            </a:r>
            <a:r>
              <a:rPr lang="en-US" sz="2000" dirty="0" smtClean="0"/>
              <a:t>enhancement </a:t>
            </a:r>
            <a:r>
              <a:rPr lang="en-US" sz="2000" dirty="0"/>
              <a:t>of RIPv1’s features.</a:t>
            </a:r>
          </a:p>
          <a:p>
            <a:pPr lvl="2">
              <a:lnSpc>
                <a:spcPct val="75000"/>
              </a:lnSpc>
            </a:pPr>
            <a:r>
              <a:rPr lang="en-US" sz="2000" dirty="0" smtClean="0"/>
              <a:t>Next </a:t>
            </a:r>
            <a:r>
              <a:rPr lang="en-US" sz="2000" dirty="0"/>
              <a:t>hop address is included in updates</a:t>
            </a:r>
          </a:p>
          <a:p>
            <a:pPr lvl="2">
              <a:lnSpc>
                <a:spcPct val="75000"/>
              </a:lnSpc>
            </a:pPr>
            <a:r>
              <a:rPr lang="en-US" sz="2000" dirty="0" smtClean="0"/>
              <a:t>Routing </a:t>
            </a:r>
            <a:r>
              <a:rPr lang="en-US" sz="2000" dirty="0"/>
              <a:t>updates are multicast</a:t>
            </a:r>
          </a:p>
          <a:p>
            <a:pPr lvl="2">
              <a:lnSpc>
                <a:spcPct val="75000"/>
              </a:lnSpc>
            </a:pPr>
            <a:r>
              <a:rPr lang="en-US" sz="2000" dirty="0" smtClean="0"/>
              <a:t>The </a:t>
            </a:r>
            <a:r>
              <a:rPr lang="en-US" sz="2000" dirty="0"/>
              <a:t>use of authentication is an option</a:t>
            </a:r>
          </a:p>
        </p:txBody>
      </p:sp>
    </p:spTree>
    <p:extLst>
      <p:ext uri="{BB962C8B-B14F-4D97-AF65-F5344CB8AC3E}">
        <p14:creationId xmlns:p14="http://schemas.microsoft.com/office/powerpoint/2010/main" val="2401667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Introduction </a:t>
            </a:r>
          </a:p>
        </p:txBody>
      </p:sp>
      <p:sp>
        <p:nvSpPr>
          <p:cNvPr id="122880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Similarities between RIPv1 &amp; RIPv2</a:t>
            </a:r>
          </a:p>
          <a:p>
            <a:pPr>
              <a:buFont typeface="Wingdings" pitchFamily="2" charset="2"/>
              <a:buNone/>
            </a:pPr>
            <a:r>
              <a:rPr lang="en-US" dirty="0"/>
              <a:t>		</a:t>
            </a:r>
            <a:r>
              <a:rPr lang="en-US" sz="2200" dirty="0" smtClean="0"/>
              <a:t>- Use </a:t>
            </a:r>
            <a:r>
              <a:rPr lang="en-US" sz="2200" dirty="0"/>
              <a:t>of timers to prevent routing loops</a:t>
            </a:r>
          </a:p>
          <a:p>
            <a:pPr>
              <a:buFont typeface="Wingdings" pitchFamily="2" charset="2"/>
              <a:buNone/>
            </a:pPr>
            <a:r>
              <a:rPr lang="en-US" sz="2200" dirty="0"/>
              <a:t>		</a:t>
            </a:r>
            <a:r>
              <a:rPr lang="en-US" sz="2200" dirty="0" smtClean="0"/>
              <a:t>- Use </a:t>
            </a:r>
            <a:r>
              <a:rPr lang="en-US" sz="2200" dirty="0"/>
              <a:t>of split horizon or split horizon with poison </a:t>
            </a:r>
            <a:r>
              <a:rPr lang="en-US" sz="2200" dirty="0" smtClean="0"/>
              <a:t>reverse</a:t>
            </a:r>
            <a:endParaRPr lang="en-US" sz="2200" dirty="0"/>
          </a:p>
          <a:p>
            <a:pPr>
              <a:buFont typeface="Wingdings" pitchFamily="2" charset="2"/>
              <a:buNone/>
            </a:pPr>
            <a:r>
              <a:rPr lang="en-US" sz="2200" dirty="0"/>
              <a:t>		</a:t>
            </a:r>
            <a:r>
              <a:rPr lang="en-US" sz="2200" dirty="0" smtClean="0"/>
              <a:t>- Use </a:t>
            </a:r>
            <a:r>
              <a:rPr lang="en-US" sz="2200" dirty="0"/>
              <a:t>of triggered updates</a:t>
            </a:r>
          </a:p>
          <a:p>
            <a:pPr>
              <a:buFont typeface="Wingdings" pitchFamily="2" charset="2"/>
              <a:buNone/>
            </a:pPr>
            <a:r>
              <a:rPr lang="en-US" sz="2200" dirty="0"/>
              <a:t>		</a:t>
            </a:r>
            <a:r>
              <a:rPr lang="en-US" sz="2200" dirty="0" smtClean="0"/>
              <a:t>- Maximum </a:t>
            </a:r>
            <a:r>
              <a:rPr lang="en-US" sz="2200" dirty="0"/>
              <a:t>hop count of 15</a:t>
            </a:r>
          </a:p>
        </p:txBody>
      </p:sp>
    </p:spTree>
    <p:extLst>
      <p:ext uri="{BB962C8B-B14F-4D97-AF65-F5344CB8AC3E}">
        <p14:creationId xmlns:p14="http://schemas.microsoft.com/office/powerpoint/2010/main" val="1562878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826" name="Rectangle 2"/>
          <p:cNvSpPr>
            <a:spLocks noGrp="1" noChangeArrowheads="1"/>
          </p:cNvSpPr>
          <p:nvPr>
            <p:ph type="title"/>
          </p:nvPr>
        </p:nvSpPr>
        <p:spPr>
          <a:xfrm>
            <a:off x="655638" y="409575"/>
            <a:ext cx="8145462" cy="838200"/>
          </a:xfrm>
        </p:spPr>
        <p:txBody>
          <a:bodyPr/>
          <a:lstStyle/>
          <a:p>
            <a:r>
              <a:rPr lang="en-US"/>
              <a:t>RIPv1 Limitations</a:t>
            </a:r>
          </a:p>
        </p:txBody>
      </p:sp>
      <p:sp>
        <p:nvSpPr>
          <p:cNvPr id="1229827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196752"/>
            <a:ext cx="4320480" cy="5245100"/>
          </a:xfrm>
        </p:spPr>
        <p:txBody>
          <a:bodyPr>
            <a:noAutofit/>
          </a:bodyPr>
          <a:lstStyle/>
          <a:p>
            <a:r>
              <a:rPr lang="en-US" sz="2000" dirty="0"/>
              <a:t>Lab Topology</a:t>
            </a:r>
          </a:p>
          <a:p>
            <a:r>
              <a:rPr lang="en-US" sz="2000" dirty="0"/>
              <a:t>Scenario:</a:t>
            </a:r>
          </a:p>
          <a:p>
            <a:pPr lvl="1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3 router set up</a:t>
            </a:r>
          </a:p>
          <a:p>
            <a:pPr lvl="1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Topology is </a:t>
            </a:r>
            <a:r>
              <a:rPr lang="en-US" sz="2000" dirty="0" err="1"/>
              <a:t>discontiguous</a:t>
            </a:r>
            <a:endParaRPr lang="en-US" sz="2000" dirty="0"/>
          </a:p>
          <a:p>
            <a:pPr lvl="1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There exists a static summary route</a:t>
            </a:r>
          </a:p>
          <a:p>
            <a:pPr lvl="1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Static route information can be injected into routing table updates using redistribution.</a:t>
            </a:r>
          </a:p>
          <a:p>
            <a:pPr lvl="1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Routers 1 &amp; 3 contain VLSM networks</a:t>
            </a:r>
          </a:p>
        </p:txBody>
      </p:sp>
      <p:pic>
        <p:nvPicPr>
          <p:cNvPr id="12298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996952"/>
            <a:ext cx="5076056" cy="3617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00905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0850" name="Rectangle 2"/>
          <p:cNvSpPr>
            <a:spLocks noGrp="1" noChangeArrowheads="1"/>
          </p:cNvSpPr>
          <p:nvPr>
            <p:ph type="title"/>
          </p:nvPr>
        </p:nvSpPr>
        <p:spPr>
          <a:xfrm>
            <a:off x="347663" y="365125"/>
            <a:ext cx="8145462" cy="838200"/>
          </a:xfrm>
        </p:spPr>
        <p:txBody>
          <a:bodyPr/>
          <a:lstStyle/>
          <a:p>
            <a:r>
              <a:rPr lang="en-US"/>
              <a:t>RIPv1 Limitations</a:t>
            </a:r>
          </a:p>
        </p:txBody>
      </p:sp>
      <p:sp>
        <p:nvSpPr>
          <p:cNvPr id="1230851" name="Rectangle 3"/>
          <p:cNvSpPr>
            <a:spLocks noGrp="1" noChangeArrowheads="1"/>
          </p:cNvSpPr>
          <p:nvPr>
            <p:ph idx="1"/>
          </p:nvPr>
        </p:nvSpPr>
        <p:spPr>
          <a:xfrm>
            <a:off x="295275" y="1244600"/>
            <a:ext cx="3716338" cy="5613400"/>
          </a:xfrm>
        </p:spPr>
        <p:txBody>
          <a:bodyPr>
            <a:normAutofit/>
          </a:bodyPr>
          <a:lstStyle/>
          <a:p>
            <a:r>
              <a:rPr lang="en-US" sz="2000" dirty="0"/>
              <a:t>Scenario Continued</a:t>
            </a:r>
          </a:p>
          <a:p>
            <a:r>
              <a:rPr lang="en-US" sz="2000" dirty="0"/>
              <a:t>VLSM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-Recall this is sub netting the subnet</a:t>
            </a:r>
          </a:p>
          <a:p>
            <a:r>
              <a:rPr lang="en-US" sz="2000" dirty="0"/>
              <a:t>Private IP addresses are on LAN links</a:t>
            </a:r>
          </a:p>
          <a:p>
            <a:r>
              <a:rPr lang="en-US" sz="2000" dirty="0"/>
              <a:t>Public IP addresses are used on WAN links</a:t>
            </a:r>
          </a:p>
          <a:p>
            <a:r>
              <a:rPr lang="en-US" sz="2000" dirty="0"/>
              <a:t>Loopback interfaces 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-These are virtual interfaces that can be pinged and added to routing table</a:t>
            </a:r>
          </a:p>
          <a:p>
            <a:pPr>
              <a:buFont typeface="Wingdings" pitchFamily="2" charset="2"/>
              <a:buNone/>
            </a:pPr>
            <a:endParaRPr lang="en-US" sz="2000" dirty="0"/>
          </a:p>
        </p:txBody>
      </p:sp>
      <p:pic>
        <p:nvPicPr>
          <p:cNvPr id="12308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9400" y="1204913"/>
            <a:ext cx="4881563" cy="516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9351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18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Null Interface</a:t>
            </a:r>
            <a:endParaRPr lang="en-US" dirty="0"/>
          </a:p>
        </p:txBody>
      </p:sp>
      <p:sp>
        <p:nvSpPr>
          <p:cNvPr id="1231875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392238"/>
            <a:ext cx="7940675" cy="5011737"/>
          </a:xfrm>
        </p:spPr>
        <p:txBody>
          <a:bodyPr>
            <a:normAutofit/>
          </a:bodyPr>
          <a:lstStyle/>
          <a:p>
            <a:r>
              <a:rPr lang="en-US" sz="2000" b="1" dirty="0"/>
              <a:t>Null Interfaces</a:t>
            </a:r>
          </a:p>
          <a:p>
            <a:pPr lvl="1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This is a virtual interface that does not need to be </a:t>
            </a:r>
            <a:r>
              <a:rPr lang="en-US" sz="2000" dirty="0" smtClean="0"/>
              <a:t>created </a:t>
            </a:r>
            <a:r>
              <a:rPr lang="en-US" sz="2000" dirty="0"/>
              <a:t>or configured</a:t>
            </a:r>
          </a:p>
          <a:p>
            <a:pPr>
              <a:lnSpc>
                <a:spcPct val="70000"/>
              </a:lnSpc>
              <a:buFont typeface="Wingdings" pitchFamily="2" charset="2"/>
              <a:buNone/>
            </a:pPr>
            <a:r>
              <a:rPr lang="en-US" sz="2000" dirty="0"/>
              <a:t>			</a:t>
            </a:r>
            <a:r>
              <a:rPr lang="en-US" sz="2000" dirty="0" smtClean="0"/>
              <a:t>- Traffic </a:t>
            </a:r>
            <a:r>
              <a:rPr lang="en-US" sz="2000" dirty="0"/>
              <a:t>sent to a null interface is discarded</a:t>
            </a:r>
          </a:p>
          <a:p>
            <a:pPr>
              <a:lnSpc>
                <a:spcPct val="70000"/>
              </a:lnSpc>
              <a:buFont typeface="Wingdings" pitchFamily="2" charset="2"/>
              <a:buNone/>
            </a:pPr>
            <a:r>
              <a:rPr lang="en-US" sz="2000" dirty="0"/>
              <a:t>			</a:t>
            </a:r>
            <a:r>
              <a:rPr lang="en-US" sz="2000" dirty="0" smtClean="0"/>
              <a:t>- Null </a:t>
            </a:r>
            <a:r>
              <a:rPr lang="en-US" sz="2000" dirty="0"/>
              <a:t>interfaces do not send or receive </a:t>
            </a:r>
            <a:r>
              <a:rPr lang="en-US" sz="2000" dirty="0" smtClean="0"/>
              <a:t>traffic</a:t>
            </a:r>
          </a:p>
          <a:p>
            <a:pPr>
              <a:lnSpc>
                <a:spcPct val="70000"/>
              </a:lnSpc>
              <a:buFont typeface="Wingdings" pitchFamily="2" charset="2"/>
              <a:buNone/>
            </a:pPr>
            <a:r>
              <a:rPr lang="en-US" sz="2000" dirty="0" smtClean="0"/>
              <a:t> </a:t>
            </a:r>
            <a:endParaRPr lang="en-US" sz="2000" dirty="0"/>
          </a:p>
          <a:p>
            <a:r>
              <a:rPr lang="en-US" sz="2000" b="1" dirty="0"/>
              <a:t>Static routes and null interfaces</a:t>
            </a:r>
            <a:r>
              <a:rPr lang="en-US" sz="2000" dirty="0"/>
              <a:t> </a:t>
            </a:r>
          </a:p>
          <a:p>
            <a:pPr lvl="1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null interfaces will serve as the exit interface for static route </a:t>
            </a:r>
          </a:p>
          <a:p>
            <a:pPr lvl="1"/>
            <a:r>
              <a:rPr lang="en-US" sz="2000" dirty="0" smtClean="0"/>
              <a:t>Example </a:t>
            </a:r>
            <a:r>
              <a:rPr lang="en-US" sz="2000" dirty="0"/>
              <a:t>of configuring a static </a:t>
            </a:r>
            <a:r>
              <a:rPr lang="en-US" sz="2000" dirty="0" err="1"/>
              <a:t>supernet</a:t>
            </a:r>
            <a:r>
              <a:rPr lang="en-US" sz="2000" dirty="0"/>
              <a:t> route with a </a:t>
            </a:r>
            <a:r>
              <a:rPr lang="en-US" sz="2000" dirty="0" smtClean="0"/>
              <a:t>null </a:t>
            </a:r>
            <a:r>
              <a:rPr lang="en-US" sz="2000" dirty="0"/>
              <a:t>interface</a:t>
            </a:r>
          </a:p>
          <a:p>
            <a:pPr lvl="1"/>
            <a:r>
              <a:rPr lang="en-US" sz="2000" dirty="0" smtClean="0"/>
              <a:t>R2</a:t>
            </a:r>
            <a:r>
              <a:rPr lang="en-US" sz="2000" dirty="0"/>
              <a:t>(</a:t>
            </a:r>
            <a:r>
              <a:rPr lang="en-US" sz="2000" dirty="0" err="1"/>
              <a:t>config</a:t>
            </a:r>
            <a:r>
              <a:rPr lang="en-US" sz="2000" dirty="0"/>
              <a:t>)#</a:t>
            </a:r>
            <a:r>
              <a:rPr lang="en-US" sz="2000" dirty="0" err="1"/>
              <a:t>ip</a:t>
            </a:r>
            <a:r>
              <a:rPr lang="en-US" sz="2000" dirty="0"/>
              <a:t> route 192.168.0.0 255.255.0.0 Null0</a:t>
            </a:r>
          </a:p>
          <a:p>
            <a:pPr lvl="1"/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57246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2898" name="Rectangle 2"/>
          <p:cNvSpPr>
            <a:spLocks noGrp="1" noChangeArrowheads="1"/>
          </p:cNvSpPr>
          <p:nvPr>
            <p:ph type="title"/>
          </p:nvPr>
        </p:nvSpPr>
        <p:spPr>
          <a:xfrm>
            <a:off x="528638" y="303213"/>
            <a:ext cx="8145462" cy="838200"/>
          </a:xfrm>
        </p:spPr>
        <p:txBody>
          <a:bodyPr/>
          <a:lstStyle/>
          <a:p>
            <a:r>
              <a:rPr lang="en-US" dirty="0" smtClean="0"/>
              <a:t>Redistribution</a:t>
            </a:r>
            <a:endParaRPr lang="en-US" dirty="0"/>
          </a:p>
        </p:txBody>
      </p:sp>
      <p:sp>
        <p:nvSpPr>
          <p:cNvPr id="1232899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087438"/>
            <a:ext cx="7940675" cy="3571875"/>
          </a:xfrm>
        </p:spPr>
        <p:txBody>
          <a:bodyPr>
            <a:normAutofit/>
          </a:bodyPr>
          <a:lstStyle/>
          <a:p>
            <a:r>
              <a:rPr lang="en-US" sz="2000" b="1" dirty="0"/>
              <a:t>Route redistribution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	</a:t>
            </a:r>
            <a:r>
              <a:rPr lang="en-US" sz="2000" dirty="0" smtClean="0"/>
              <a:t>- Redistribution </a:t>
            </a:r>
            <a:r>
              <a:rPr lang="en-US" sz="2000" dirty="0"/>
              <a:t>command is way to disseminate a </a:t>
            </a:r>
            <a:r>
              <a:rPr lang="en-US" sz="2000" dirty="0" smtClean="0"/>
              <a:t>static </a:t>
            </a:r>
            <a:r>
              <a:rPr lang="en-US" sz="2000" dirty="0"/>
              <a:t>route from one router to another via a routing </a:t>
            </a:r>
            <a:r>
              <a:rPr lang="en-US" sz="2000" dirty="0" smtClean="0"/>
              <a:t>protocol</a:t>
            </a:r>
            <a:endParaRPr lang="en-US" sz="2000" dirty="0"/>
          </a:p>
          <a:p>
            <a:pPr>
              <a:buFont typeface="Wingdings" pitchFamily="2" charset="2"/>
              <a:buNone/>
            </a:pPr>
            <a:r>
              <a:rPr lang="en-US" sz="2000" dirty="0"/>
              <a:t>		</a:t>
            </a:r>
            <a:r>
              <a:rPr lang="en-US" sz="2000" dirty="0" smtClean="0"/>
              <a:t>- Example </a:t>
            </a:r>
            <a:endParaRPr lang="en-US" sz="2000" dirty="0"/>
          </a:p>
          <a:p>
            <a:pPr>
              <a:buFont typeface="Wingdings" pitchFamily="2" charset="2"/>
              <a:buNone/>
            </a:pPr>
            <a:r>
              <a:rPr lang="en-US" sz="2000" dirty="0"/>
              <a:t>		</a:t>
            </a:r>
            <a:r>
              <a:rPr lang="en-US" sz="2000" dirty="0" smtClean="0"/>
              <a:t>R2</a:t>
            </a:r>
            <a:r>
              <a:rPr lang="en-US" sz="2000" dirty="0"/>
              <a:t>(</a:t>
            </a:r>
            <a:r>
              <a:rPr lang="en-US" sz="2000" dirty="0" err="1"/>
              <a:t>config</a:t>
            </a:r>
            <a:r>
              <a:rPr lang="en-US" sz="2000" dirty="0"/>
              <a:t>-router)#redistribute static</a:t>
            </a:r>
          </a:p>
        </p:txBody>
      </p:sp>
      <p:pic>
        <p:nvPicPr>
          <p:cNvPr id="1232901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284984"/>
            <a:ext cx="3956050" cy="2638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32902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284984"/>
            <a:ext cx="3967162" cy="2779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13040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54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Troubleshooting</a:t>
            </a:r>
            <a:endParaRPr lang="en-US" dirty="0"/>
          </a:p>
        </p:txBody>
      </p:sp>
      <p:sp>
        <p:nvSpPr>
          <p:cNvPr id="125542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Verifying and Testing Connectivity</a:t>
            </a:r>
          </a:p>
          <a:p>
            <a:pPr marL="457200" lvl="1" indent="0">
              <a:buNone/>
            </a:pPr>
            <a:r>
              <a:rPr lang="en-US" sz="2400" dirty="0"/>
              <a:t>Use the following commands:</a:t>
            </a:r>
          </a:p>
          <a:p>
            <a:pPr lvl="1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400" dirty="0" smtClean="0"/>
              <a:t>show </a:t>
            </a:r>
            <a:r>
              <a:rPr lang="en-US" sz="2400" dirty="0" err="1"/>
              <a:t>ip</a:t>
            </a:r>
            <a:r>
              <a:rPr lang="en-US" sz="2400" dirty="0"/>
              <a:t> interfaces brief</a:t>
            </a:r>
          </a:p>
          <a:p>
            <a:pPr lvl="1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400" dirty="0" smtClean="0"/>
              <a:t>Ping</a:t>
            </a:r>
            <a:endParaRPr lang="en-US" sz="2400" dirty="0"/>
          </a:p>
          <a:p>
            <a:pPr lvl="1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400" dirty="0" err="1" smtClean="0"/>
              <a:t>traceroute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82959784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49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RIPv1 Limitations</a:t>
            </a:r>
          </a:p>
        </p:txBody>
      </p:sp>
      <p:sp>
        <p:nvSpPr>
          <p:cNvPr id="1234947" name="Rectangle 3"/>
          <p:cNvSpPr>
            <a:spLocks noGrp="1" noChangeArrowheads="1"/>
          </p:cNvSpPr>
          <p:nvPr>
            <p:ph idx="1"/>
          </p:nvPr>
        </p:nvSpPr>
        <p:spPr>
          <a:xfrm>
            <a:off x="323528" y="1340768"/>
            <a:ext cx="8339137" cy="3571875"/>
          </a:xfrm>
        </p:spPr>
        <p:txBody>
          <a:bodyPr>
            <a:normAutofit/>
          </a:bodyPr>
          <a:lstStyle/>
          <a:p>
            <a:r>
              <a:rPr lang="en-US" sz="2000" b="1" dirty="0"/>
              <a:t>RIPv1 – </a:t>
            </a:r>
            <a:r>
              <a:rPr lang="en-US" sz="2000" dirty="0"/>
              <a:t>a </a:t>
            </a:r>
            <a:r>
              <a:rPr lang="en-US" sz="2000" dirty="0" err="1"/>
              <a:t>classful</a:t>
            </a:r>
            <a:r>
              <a:rPr lang="en-US" sz="2000" dirty="0"/>
              <a:t> routing protocol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	</a:t>
            </a:r>
            <a:r>
              <a:rPr lang="en-US" sz="2000" dirty="0" smtClean="0"/>
              <a:t>- Subnet </a:t>
            </a:r>
            <a:r>
              <a:rPr lang="en-US" sz="2000" dirty="0"/>
              <a:t>mask </a:t>
            </a:r>
            <a:r>
              <a:rPr lang="en-US" sz="2000" b="1" dirty="0">
                <a:solidFill>
                  <a:schemeClr val="accent2"/>
                </a:solidFill>
              </a:rPr>
              <a:t>are not sent</a:t>
            </a:r>
            <a:r>
              <a:rPr lang="en-US" sz="2000" dirty="0"/>
              <a:t> in updates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	</a:t>
            </a:r>
            <a:r>
              <a:rPr lang="en-US" sz="2000" dirty="0" smtClean="0"/>
              <a:t>- Summarizes </a:t>
            </a:r>
            <a:r>
              <a:rPr lang="en-US" sz="2000" dirty="0"/>
              <a:t>networks at major network boundaries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	</a:t>
            </a:r>
            <a:r>
              <a:rPr lang="en-US" sz="2000" dirty="0" smtClean="0"/>
              <a:t>- if </a:t>
            </a:r>
            <a:r>
              <a:rPr lang="en-US" sz="2000" dirty="0"/>
              <a:t>network is </a:t>
            </a:r>
            <a:r>
              <a:rPr lang="en-US" sz="2000" dirty="0" err="1"/>
              <a:t>discontiguous</a:t>
            </a:r>
            <a:r>
              <a:rPr lang="en-US" sz="2000" dirty="0"/>
              <a:t> and RIPv1 configured </a:t>
            </a:r>
            <a:r>
              <a:rPr lang="en-US" sz="2000" dirty="0" smtClean="0"/>
              <a:t>convergence                                                                      </a:t>
            </a:r>
            <a:r>
              <a:rPr lang="en-US" sz="2000" dirty="0"/>
              <a:t>	will not be reached</a:t>
            </a:r>
          </a:p>
          <a:p>
            <a:pPr>
              <a:buFont typeface="Wingdings" pitchFamily="2" charset="2"/>
              <a:buNone/>
            </a:pPr>
            <a:endParaRPr lang="en-US" sz="2000" dirty="0"/>
          </a:p>
        </p:txBody>
      </p:sp>
      <p:pic>
        <p:nvPicPr>
          <p:cNvPr id="123494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212976"/>
            <a:ext cx="4319588" cy="3011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328093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5970" name="Rectangle 2"/>
          <p:cNvSpPr>
            <a:spLocks noGrp="1" noChangeArrowheads="1"/>
          </p:cNvSpPr>
          <p:nvPr>
            <p:ph type="title"/>
          </p:nvPr>
        </p:nvSpPr>
        <p:spPr>
          <a:xfrm>
            <a:off x="501650" y="376238"/>
            <a:ext cx="8145463" cy="838200"/>
          </a:xfrm>
        </p:spPr>
        <p:txBody>
          <a:bodyPr/>
          <a:lstStyle/>
          <a:p>
            <a:r>
              <a:rPr lang="en-US"/>
              <a:t>RIPv1 Limitations</a:t>
            </a:r>
          </a:p>
        </p:txBody>
      </p:sp>
      <p:sp>
        <p:nvSpPr>
          <p:cNvPr id="1235971" name="Rectangle 3"/>
          <p:cNvSpPr>
            <a:spLocks noGrp="1" noChangeArrowheads="1"/>
          </p:cNvSpPr>
          <p:nvPr>
            <p:ph idx="1"/>
          </p:nvPr>
        </p:nvSpPr>
        <p:spPr>
          <a:xfrm>
            <a:off x="1542" y="1340768"/>
            <a:ext cx="4464496" cy="5214913"/>
          </a:xfrm>
        </p:spPr>
        <p:txBody>
          <a:bodyPr>
            <a:normAutofit/>
          </a:bodyPr>
          <a:lstStyle/>
          <a:p>
            <a:pPr marL="457200" lvl="1" indent="0">
              <a:buClr>
                <a:schemeClr val="accent1"/>
              </a:buClr>
              <a:buNone/>
            </a:pPr>
            <a:r>
              <a:rPr lang="en-US" sz="2000" b="1" dirty="0"/>
              <a:t>Examining the routing tables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	-To examine the contents of </a:t>
            </a:r>
            <a:r>
              <a:rPr lang="en-US" sz="2000" dirty="0" smtClean="0"/>
              <a:t>routing </a:t>
            </a:r>
            <a:r>
              <a:rPr lang="en-US" sz="2000" dirty="0"/>
              <a:t>updates use the 	</a:t>
            </a:r>
            <a:r>
              <a:rPr lang="en-US" sz="2000" b="1" i="1" dirty="0" smtClean="0">
                <a:solidFill>
                  <a:srgbClr val="0000FF"/>
                </a:solidFill>
              </a:rPr>
              <a:t>debug </a:t>
            </a:r>
            <a:r>
              <a:rPr lang="en-US" sz="2000" b="1" i="1" dirty="0" err="1">
                <a:solidFill>
                  <a:srgbClr val="0000FF"/>
                </a:solidFill>
              </a:rPr>
              <a:t>ip</a:t>
            </a:r>
            <a:r>
              <a:rPr lang="en-US" sz="2000" b="1" i="1" dirty="0">
                <a:solidFill>
                  <a:srgbClr val="0000FF"/>
                </a:solidFill>
              </a:rPr>
              <a:t> rip</a:t>
            </a:r>
            <a:r>
              <a:rPr lang="en-US" sz="2000" dirty="0"/>
              <a:t> </a:t>
            </a:r>
            <a:r>
              <a:rPr lang="en-US" sz="2000" dirty="0" smtClean="0"/>
              <a:t>command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      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	-If RIPv1 is </a:t>
            </a:r>
            <a:r>
              <a:rPr lang="en-US" sz="2000" dirty="0" smtClean="0"/>
              <a:t>configured </a:t>
            </a:r>
            <a:r>
              <a:rPr lang="en-US" sz="2000" dirty="0"/>
              <a:t>then 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	Subnet masks will not be 	</a:t>
            </a:r>
            <a:r>
              <a:rPr lang="en-US" sz="2000" dirty="0" smtClean="0"/>
              <a:t>included </a:t>
            </a:r>
            <a:r>
              <a:rPr lang="en-US" sz="2000" dirty="0"/>
              <a:t>with the </a:t>
            </a:r>
            <a:r>
              <a:rPr lang="en-US" sz="2000" dirty="0" smtClean="0"/>
              <a:t>network 	address</a:t>
            </a:r>
            <a:endParaRPr lang="en-US" sz="2000" dirty="0"/>
          </a:p>
        </p:txBody>
      </p:sp>
      <p:pic>
        <p:nvPicPr>
          <p:cNvPr id="123597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0575" y="1319213"/>
            <a:ext cx="4281488" cy="2339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3597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1500" y="3856038"/>
            <a:ext cx="4483100" cy="2262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303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6994" name="Rectangle 2"/>
          <p:cNvSpPr>
            <a:spLocks noGrp="1" noChangeArrowheads="1"/>
          </p:cNvSpPr>
          <p:nvPr>
            <p:ph type="title"/>
          </p:nvPr>
        </p:nvSpPr>
        <p:spPr>
          <a:xfrm>
            <a:off x="311150" y="311150"/>
            <a:ext cx="8145463" cy="838200"/>
          </a:xfrm>
        </p:spPr>
        <p:txBody>
          <a:bodyPr/>
          <a:lstStyle/>
          <a:p>
            <a:r>
              <a:rPr lang="en-US"/>
              <a:t>RIPv1 Limitations</a:t>
            </a:r>
          </a:p>
        </p:txBody>
      </p:sp>
      <p:sp>
        <p:nvSpPr>
          <p:cNvPr id="1236995" name="Rectangle 3"/>
          <p:cNvSpPr>
            <a:spLocks noGrp="1" noChangeArrowheads="1"/>
          </p:cNvSpPr>
          <p:nvPr>
            <p:ph idx="1"/>
          </p:nvPr>
        </p:nvSpPr>
        <p:spPr>
          <a:xfrm>
            <a:off x="306388" y="1166813"/>
            <a:ext cx="4457700" cy="5537200"/>
          </a:xfrm>
        </p:spPr>
        <p:txBody>
          <a:bodyPr>
            <a:normAutofit/>
          </a:bodyPr>
          <a:lstStyle/>
          <a:p>
            <a:r>
              <a:rPr lang="en-US" sz="2000" dirty="0"/>
              <a:t>RIPv1 does not support VLSM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	Reason: RIPv1 does not </a:t>
            </a:r>
            <a:r>
              <a:rPr lang="en-US" sz="2000" dirty="0" smtClean="0"/>
              <a:t>send </a:t>
            </a:r>
            <a:r>
              <a:rPr lang="en-US" sz="2000" dirty="0"/>
              <a:t>subnet mask </a:t>
            </a:r>
            <a:r>
              <a:rPr lang="en-US" sz="2000" dirty="0" smtClean="0"/>
              <a:t>in </a:t>
            </a:r>
            <a:r>
              <a:rPr lang="en-US" sz="2000" dirty="0"/>
              <a:t>routing </a:t>
            </a:r>
            <a:r>
              <a:rPr lang="en-US" sz="2000" dirty="0" smtClean="0"/>
              <a:t>updates</a:t>
            </a:r>
          </a:p>
          <a:p>
            <a:pPr>
              <a:buFont typeface="Wingdings" pitchFamily="2" charset="2"/>
              <a:buNone/>
            </a:pPr>
            <a:endParaRPr lang="en-US" sz="2000" dirty="0"/>
          </a:p>
          <a:p>
            <a:r>
              <a:rPr lang="en-US" sz="2000" dirty="0"/>
              <a:t>RIPv1 does summarize routes to the </a:t>
            </a:r>
            <a:r>
              <a:rPr lang="en-US" sz="2000" dirty="0" err="1"/>
              <a:t>Classful</a:t>
            </a:r>
            <a:r>
              <a:rPr lang="en-US" sz="2000" dirty="0"/>
              <a:t> boundary 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      </a:t>
            </a:r>
            <a:r>
              <a:rPr lang="en-US" sz="2000" dirty="0">
                <a:solidFill>
                  <a:schemeClr val="accent2"/>
                </a:solidFill>
              </a:rPr>
              <a:t> Or</a:t>
            </a:r>
            <a:r>
              <a:rPr lang="en-US" sz="2000" dirty="0"/>
              <a:t> uses the Subnet mask </a:t>
            </a:r>
            <a:r>
              <a:rPr lang="en-US" sz="2000" dirty="0" smtClean="0"/>
              <a:t>of </a:t>
            </a:r>
            <a:r>
              <a:rPr lang="en-US" sz="2000" dirty="0"/>
              <a:t>the	outgoing interface </a:t>
            </a:r>
            <a:r>
              <a:rPr lang="en-US" sz="2000" dirty="0" smtClean="0"/>
              <a:t>to </a:t>
            </a:r>
            <a:r>
              <a:rPr lang="en-US" sz="2000" dirty="0"/>
              <a:t>determine which </a:t>
            </a:r>
            <a:r>
              <a:rPr lang="en-US" sz="2000" dirty="0" smtClean="0"/>
              <a:t>subnets </a:t>
            </a:r>
            <a:r>
              <a:rPr lang="en-US" sz="2000" dirty="0"/>
              <a:t>to advertise</a:t>
            </a:r>
          </a:p>
        </p:txBody>
      </p:sp>
      <p:pic>
        <p:nvPicPr>
          <p:cNvPr id="123699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8363" y="1241425"/>
            <a:ext cx="4327525" cy="4921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86855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80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RIPv1 Limitations</a:t>
            </a:r>
          </a:p>
        </p:txBody>
      </p:sp>
      <p:sp>
        <p:nvSpPr>
          <p:cNvPr id="1238019" name="Rectangle 3"/>
          <p:cNvSpPr>
            <a:spLocks noGrp="1" noChangeArrowheads="1"/>
          </p:cNvSpPr>
          <p:nvPr>
            <p:ph idx="1"/>
          </p:nvPr>
        </p:nvSpPr>
        <p:spPr>
          <a:xfrm>
            <a:off x="247650" y="1781175"/>
            <a:ext cx="4010025" cy="4622800"/>
          </a:xfrm>
        </p:spPr>
        <p:txBody>
          <a:bodyPr/>
          <a:lstStyle/>
          <a:p>
            <a:pPr>
              <a:lnSpc>
                <a:spcPct val="85000"/>
              </a:lnSpc>
            </a:pPr>
            <a:r>
              <a:rPr lang="en-US" sz="2200"/>
              <a:t>No CIDR Support</a:t>
            </a:r>
          </a:p>
          <a:p>
            <a:pPr>
              <a:lnSpc>
                <a:spcPct val="85000"/>
              </a:lnSpc>
            </a:pPr>
            <a:r>
              <a:rPr lang="en-US" sz="2200"/>
              <a:t>In the diagram R2 will not include the static route in its update </a:t>
            </a:r>
          </a:p>
          <a:p>
            <a:pPr>
              <a:lnSpc>
                <a:spcPct val="85000"/>
              </a:lnSpc>
              <a:buFont typeface="Wingdings" pitchFamily="2" charset="2"/>
              <a:buNone/>
            </a:pPr>
            <a:r>
              <a:rPr lang="en-US" sz="2200"/>
              <a:t>	Reason: Classful routing protocols </a:t>
            </a:r>
            <a:r>
              <a:rPr lang="en-US" sz="2200">
                <a:solidFill>
                  <a:srgbClr val="0000FF"/>
                </a:solidFill>
              </a:rPr>
              <a:t>do not support CIDR</a:t>
            </a:r>
            <a:r>
              <a:rPr lang="en-US" sz="2200"/>
              <a:t> routes that are summarized with a smaller mask than the classful subnet mask</a:t>
            </a:r>
          </a:p>
        </p:txBody>
      </p:sp>
      <p:pic>
        <p:nvPicPr>
          <p:cNvPr id="123802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9438" y="1679575"/>
            <a:ext cx="4448175" cy="4779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20317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42" name="Rectangle 2"/>
          <p:cNvSpPr>
            <a:spLocks noGrp="1" noChangeArrowheads="1"/>
          </p:cNvSpPr>
          <p:nvPr>
            <p:ph type="title"/>
          </p:nvPr>
        </p:nvSpPr>
        <p:spPr>
          <a:xfrm>
            <a:off x="601663" y="363538"/>
            <a:ext cx="8145462" cy="838200"/>
          </a:xfrm>
        </p:spPr>
        <p:txBody>
          <a:bodyPr/>
          <a:lstStyle/>
          <a:p>
            <a:r>
              <a:rPr lang="en-US"/>
              <a:t>Configuring RIPv2</a:t>
            </a:r>
          </a:p>
        </p:txBody>
      </p:sp>
      <p:sp>
        <p:nvSpPr>
          <p:cNvPr id="1239043" name="Rectangle 3"/>
          <p:cNvSpPr>
            <a:spLocks noGrp="1" noChangeArrowheads="1"/>
          </p:cNvSpPr>
          <p:nvPr>
            <p:ph idx="1"/>
          </p:nvPr>
        </p:nvSpPr>
        <p:spPr>
          <a:xfrm>
            <a:off x="683568" y="1484784"/>
            <a:ext cx="7940675" cy="2657475"/>
          </a:xfrm>
        </p:spPr>
        <p:txBody>
          <a:bodyPr>
            <a:normAutofit/>
          </a:bodyPr>
          <a:lstStyle/>
          <a:p>
            <a:pPr>
              <a:lnSpc>
                <a:spcPct val="85000"/>
              </a:lnSpc>
            </a:pPr>
            <a:r>
              <a:rPr lang="en-US" sz="2400" b="1" dirty="0"/>
              <a:t>Comparing RIPv1 &amp; RIPv2 Message Formats</a:t>
            </a:r>
          </a:p>
          <a:p>
            <a:pPr>
              <a:lnSpc>
                <a:spcPct val="85000"/>
              </a:lnSpc>
              <a:buFont typeface="Wingdings" pitchFamily="2" charset="2"/>
              <a:buNone/>
            </a:pPr>
            <a:r>
              <a:rPr lang="en-US" sz="2400" dirty="0"/>
              <a:t>		</a:t>
            </a:r>
            <a:r>
              <a:rPr lang="en-US" sz="1600" dirty="0"/>
              <a:t>-RIPv2 Message format is </a:t>
            </a:r>
            <a:r>
              <a:rPr lang="en-US" sz="1600" dirty="0">
                <a:solidFill>
                  <a:srgbClr val="0000FF"/>
                </a:solidFill>
              </a:rPr>
              <a:t>similar</a:t>
            </a:r>
            <a:r>
              <a:rPr lang="en-US" sz="1600" dirty="0"/>
              <a:t> to RIPv1 </a:t>
            </a:r>
            <a:r>
              <a:rPr lang="en-US" sz="1600" dirty="0">
                <a:solidFill>
                  <a:srgbClr val="0000FF"/>
                </a:solidFill>
              </a:rPr>
              <a:t>but</a:t>
            </a:r>
            <a:r>
              <a:rPr lang="en-US" sz="1600" dirty="0"/>
              <a:t> has 2 </a:t>
            </a:r>
            <a:r>
              <a:rPr lang="en-US" sz="1600" dirty="0" smtClean="0"/>
              <a:t>extensions</a:t>
            </a:r>
            <a:endParaRPr lang="en-US" sz="1600" dirty="0"/>
          </a:p>
          <a:p>
            <a:pPr lvl="3">
              <a:lnSpc>
                <a:spcPct val="85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600" dirty="0"/>
              <a:t>1st extension is the subnet mask field</a:t>
            </a:r>
          </a:p>
          <a:p>
            <a:pPr lvl="3">
              <a:lnSpc>
                <a:spcPct val="85000"/>
              </a:lnSpc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1600" dirty="0"/>
              <a:t>2nd extension is the addition of next hop </a:t>
            </a:r>
            <a:r>
              <a:rPr lang="en-US" sz="1600" dirty="0" smtClean="0"/>
              <a:t>address</a:t>
            </a:r>
            <a:endParaRPr lang="en-US" sz="1600" dirty="0"/>
          </a:p>
        </p:txBody>
      </p:sp>
      <p:pic>
        <p:nvPicPr>
          <p:cNvPr id="123904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284984"/>
            <a:ext cx="5291138" cy="33258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31858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00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Configuring RIPv2</a:t>
            </a:r>
          </a:p>
        </p:txBody>
      </p:sp>
      <p:sp>
        <p:nvSpPr>
          <p:cNvPr id="124006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1"/>
            <a:ext cx="8229600" cy="2188840"/>
          </a:xfrm>
        </p:spPr>
        <p:txBody>
          <a:bodyPr>
            <a:normAutofit/>
          </a:bodyPr>
          <a:lstStyle/>
          <a:p>
            <a:r>
              <a:rPr lang="en-US" sz="2400" dirty="0"/>
              <a:t>Enabling and Verifying RIPv2</a:t>
            </a:r>
          </a:p>
          <a:p>
            <a:r>
              <a:rPr lang="en-US" sz="2400" dirty="0"/>
              <a:t>Configuring RIP on a Cisco router</a:t>
            </a:r>
          </a:p>
          <a:p>
            <a:pPr>
              <a:buFont typeface="Wingdings" pitchFamily="2" charset="2"/>
              <a:buNone/>
            </a:pPr>
            <a:r>
              <a:rPr lang="en-US" sz="2400" dirty="0"/>
              <a:t>		By </a:t>
            </a:r>
            <a:r>
              <a:rPr lang="en-US" sz="2400" dirty="0">
                <a:solidFill>
                  <a:srgbClr val="0000FF"/>
                </a:solidFill>
              </a:rPr>
              <a:t>default</a:t>
            </a:r>
            <a:r>
              <a:rPr lang="en-US" sz="2400" dirty="0"/>
              <a:t> it is running</a:t>
            </a:r>
            <a:r>
              <a:rPr lang="en-US" sz="2400" b="1" dirty="0"/>
              <a:t> </a:t>
            </a:r>
            <a:r>
              <a:rPr lang="en-US" sz="2400" dirty="0"/>
              <a:t>RIPv1</a:t>
            </a:r>
          </a:p>
          <a:p>
            <a:pPr>
              <a:buFont typeface="Wingdings" pitchFamily="2" charset="2"/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721182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1090" name="Rectangle 2"/>
          <p:cNvSpPr>
            <a:spLocks noGrp="1" noChangeArrowheads="1"/>
          </p:cNvSpPr>
          <p:nvPr>
            <p:ph type="title"/>
          </p:nvPr>
        </p:nvSpPr>
        <p:spPr>
          <a:xfrm>
            <a:off x="439738" y="354013"/>
            <a:ext cx="8145462" cy="838200"/>
          </a:xfrm>
        </p:spPr>
        <p:txBody>
          <a:bodyPr/>
          <a:lstStyle/>
          <a:p>
            <a:r>
              <a:rPr lang="en-US"/>
              <a:t>Configuring RIPv2</a:t>
            </a:r>
          </a:p>
        </p:txBody>
      </p:sp>
      <p:sp>
        <p:nvSpPr>
          <p:cNvPr id="1241091" name="Rectangle 3"/>
          <p:cNvSpPr>
            <a:spLocks noGrp="1" noChangeArrowheads="1"/>
          </p:cNvSpPr>
          <p:nvPr>
            <p:ph idx="1"/>
          </p:nvPr>
        </p:nvSpPr>
        <p:spPr>
          <a:xfrm>
            <a:off x="452438" y="1457325"/>
            <a:ext cx="3399482" cy="5265738"/>
          </a:xfrm>
        </p:spPr>
        <p:txBody>
          <a:bodyPr>
            <a:normAutofit/>
          </a:bodyPr>
          <a:lstStyle/>
          <a:p>
            <a:r>
              <a:rPr lang="en-US" sz="2000" dirty="0"/>
              <a:t>Configuring </a:t>
            </a:r>
            <a:r>
              <a:rPr lang="en-US" sz="2000" b="1" dirty="0"/>
              <a:t>RIPv2</a:t>
            </a:r>
            <a:r>
              <a:rPr lang="en-US" sz="2000" dirty="0"/>
              <a:t> on a Cisco router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-Requires using the </a:t>
            </a:r>
            <a:r>
              <a:rPr lang="en-US" sz="2000" b="1" i="1" dirty="0">
                <a:solidFill>
                  <a:srgbClr val="0000FF"/>
                </a:solidFill>
              </a:rPr>
              <a:t>version 2</a:t>
            </a:r>
            <a:r>
              <a:rPr lang="en-US" sz="2000" dirty="0"/>
              <a:t> command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-RIPv2 ignores RIPv1 </a:t>
            </a:r>
            <a:r>
              <a:rPr lang="en-US" sz="2000" dirty="0" smtClean="0"/>
              <a:t>updates</a:t>
            </a:r>
          </a:p>
          <a:p>
            <a:pPr>
              <a:buFont typeface="Wingdings" pitchFamily="2" charset="2"/>
              <a:buNone/>
            </a:pPr>
            <a:endParaRPr lang="en-US" sz="2000" dirty="0"/>
          </a:p>
          <a:p>
            <a:r>
              <a:rPr lang="en-US" sz="2000" dirty="0"/>
              <a:t>To verify RIPv2 is configured use the</a:t>
            </a:r>
          </a:p>
          <a:p>
            <a:pPr>
              <a:buFont typeface="Wingdings" pitchFamily="2" charset="2"/>
              <a:buNone/>
            </a:pPr>
            <a:r>
              <a:rPr lang="en-US" sz="2000" b="1" i="1" dirty="0">
                <a:solidFill>
                  <a:srgbClr val="0000FF"/>
                </a:solidFill>
              </a:rPr>
              <a:t>	show </a:t>
            </a:r>
            <a:r>
              <a:rPr lang="en-US" sz="2000" b="1" i="1" dirty="0" err="1">
                <a:solidFill>
                  <a:srgbClr val="0000FF"/>
                </a:solidFill>
              </a:rPr>
              <a:t>ip</a:t>
            </a:r>
            <a:r>
              <a:rPr lang="en-US" sz="2000" b="1" i="1" dirty="0">
                <a:solidFill>
                  <a:srgbClr val="0000FF"/>
                </a:solidFill>
              </a:rPr>
              <a:t> protocols</a:t>
            </a:r>
            <a:r>
              <a:rPr lang="en-US" sz="2000" dirty="0"/>
              <a:t>       command</a:t>
            </a:r>
          </a:p>
        </p:txBody>
      </p:sp>
      <p:pic>
        <p:nvPicPr>
          <p:cNvPr id="124109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1" y="1538288"/>
            <a:ext cx="4773861" cy="461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13490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2114" name="Rectangle 2"/>
          <p:cNvSpPr>
            <a:spLocks noGrp="1" noChangeArrowheads="1"/>
          </p:cNvSpPr>
          <p:nvPr>
            <p:ph type="title"/>
          </p:nvPr>
        </p:nvSpPr>
        <p:spPr>
          <a:xfrm>
            <a:off x="190500" y="398463"/>
            <a:ext cx="8145463" cy="838200"/>
          </a:xfrm>
        </p:spPr>
        <p:txBody>
          <a:bodyPr/>
          <a:lstStyle/>
          <a:p>
            <a:r>
              <a:rPr lang="en-US"/>
              <a:t>Configuring RIPv2</a:t>
            </a:r>
          </a:p>
        </p:txBody>
      </p:sp>
      <p:sp>
        <p:nvSpPr>
          <p:cNvPr id="1242115" name="Rectangle 3"/>
          <p:cNvSpPr>
            <a:spLocks noGrp="1" noChangeArrowheads="1"/>
          </p:cNvSpPr>
          <p:nvPr>
            <p:ph idx="1"/>
          </p:nvPr>
        </p:nvSpPr>
        <p:spPr>
          <a:xfrm>
            <a:off x="285750" y="1743075"/>
            <a:ext cx="3681413" cy="4719638"/>
          </a:xfrm>
        </p:spPr>
        <p:txBody>
          <a:bodyPr>
            <a:normAutofit/>
          </a:bodyPr>
          <a:lstStyle/>
          <a:p>
            <a:r>
              <a:rPr lang="en-US" sz="2000" dirty="0"/>
              <a:t>Auto-Summary &amp; RIPv2</a:t>
            </a:r>
          </a:p>
          <a:p>
            <a:r>
              <a:rPr lang="en-US" sz="2000" dirty="0"/>
              <a:t>RIPv2 will automatically summarize routes at major network boundaries </a:t>
            </a:r>
            <a:r>
              <a:rPr lang="en-US" sz="2000" dirty="0">
                <a:solidFill>
                  <a:srgbClr val="0000FF"/>
                </a:solidFill>
              </a:rPr>
              <a:t>and</a:t>
            </a:r>
            <a:r>
              <a:rPr lang="en-US" sz="2000" dirty="0"/>
              <a:t> can also summarize routes with a subnet mask that is smaller than the </a:t>
            </a:r>
            <a:r>
              <a:rPr lang="en-US" sz="2000" dirty="0" err="1"/>
              <a:t>classful</a:t>
            </a:r>
            <a:r>
              <a:rPr lang="en-US" sz="2000" dirty="0"/>
              <a:t> subnet mask</a:t>
            </a:r>
          </a:p>
        </p:txBody>
      </p:sp>
      <p:pic>
        <p:nvPicPr>
          <p:cNvPr id="124211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6388" y="1354386"/>
            <a:ext cx="4154487" cy="2506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24211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3050" y="3787775"/>
            <a:ext cx="4751388" cy="2882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5416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3138" name="Rectangle 2"/>
          <p:cNvSpPr>
            <a:spLocks noGrp="1" noChangeArrowheads="1"/>
          </p:cNvSpPr>
          <p:nvPr>
            <p:ph type="title"/>
          </p:nvPr>
        </p:nvSpPr>
        <p:spPr>
          <a:xfrm>
            <a:off x="263525" y="296863"/>
            <a:ext cx="8145463" cy="838200"/>
          </a:xfrm>
        </p:spPr>
        <p:txBody>
          <a:bodyPr/>
          <a:lstStyle/>
          <a:p>
            <a:r>
              <a:rPr lang="en-US"/>
              <a:t>Configuring RIPv2</a:t>
            </a:r>
          </a:p>
        </p:txBody>
      </p:sp>
      <p:sp>
        <p:nvSpPr>
          <p:cNvPr id="1243139" name="Rectangle 3"/>
          <p:cNvSpPr>
            <a:spLocks noGrp="1" noChangeArrowheads="1"/>
          </p:cNvSpPr>
          <p:nvPr>
            <p:ph idx="1"/>
          </p:nvPr>
        </p:nvSpPr>
        <p:spPr>
          <a:xfrm>
            <a:off x="247650" y="1724025"/>
            <a:ext cx="3582988" cy="3571875"/>
          </a:xfrm>
        </p:spPr>
        <p:txBody>
          <a:bodyPr>
            <a:normAutofit/>
          </a:bodyPr>
          <a:lstStyle/>
          <a:p>
            <a:r>
              <a:rPr lang="en-US" sz="2000" dirty="0"/>
              <a:t>Disabling Auto-Summary in </a:t>
            </a:r>
            <a:r>
              <a:rPr lang="en-US" sz="2000" dirty="0" smtClean="0"/>
              <a:t>RIPv2</a:t>
            </a:r>
          </a:p>
          <a:p>
            <a:endParaRPr lang="en-US" sz="2000" dirty="0"/>
          </a:p>
          <a:p>
            <a:r>
              <a:rPr lang="en-US" sz="2000" dirty="0"/>
              <a:t>To disable automatic summarization issue the </a:t>
            </a:r>
            <a:r>
              <a:rPr lang="en-US" sz="2000" i="1" dirty="0">
                <a:solidFill>
                  <a:srgbClr val="0000FF"/>
                </a:solidFill>
              </a:rPr>
              <a:t>no auto-summary</a:t>
            </a:r>
            <a:r>
              <a:rPr lang="en-US" sz="2000" dirty="0"/>
              <a:t> command</a:t>
            </a:r>
          </a:p>
        </p:txBody>
      </p:sp>
      <p:pic>
        <p:nvPicPr>
          <p:cNvPr id="124314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988" y="1133475"/>
            <a:ext cx="4510087" cy="5534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10473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4162" name="Rectangle 2"/>
          <p:cNvSpPr>
            <a:spLocks noGrp="1" noChangeArrowheads="1"/>
          </p:cNvSpPr>
          <p:nvPr>
            <p:ph type="title"/>
          </p:nvPr>
        </p:nvSpPr>
        <p:spPr>
          <a:xfrm>
            <a:off x="446088" y="457200"/>
            <a:ext cx="8145462" cy="838200"/>
          </a:xfrm>
        </p:spPr>
        <p:txBody>
          <a:bodyPr/>
          <a:lstStyle/>
          <a:p>
            <a:r>
              <a:rPr lang="en-US"/>
              <a:t>Configuring RIPv2</a:t>
            </a:r>
          </a:p>
        </p:txBody>
      </p:sp>
      <p:sp>
        <p:nvSpPr>
          <p:cNvPr id="1244163" name="Rectangle 3"/>
          <p:cNvSpPr>
            <a:spLocks noGrp="1" noChangeArrowheads="1"/>
          </p:cNvSpPr>
          <p:nvPr>
            <p:ph idx="1"/>
          </p:nvPr>
        </p:nvSpPr>
        <p:spPr>
          <a:xfrm>
            <a:off x="266700" y="1633538"/>
            <a:ext cx="8680450" cy="4622800"/>
          </a:xfrm>
        </p:spPr>
        <p:txBody>
          <a:bodyPr>
            <a:normAutofit/>
          </a:bodyPr>
          <a:lstStyle/>
          <a:p>
            <a:r>
              <a:rPr lang="en-US" sz="2000" dirty="0"/>
              <a:t>Verifying RIPv2 Updates</a:t>
            </a:r>
          </a:p>
          <a:p>
            <a:r>
              <a:rPr lang="en-US" sz="2000" dirty="0"/>
              <a:t>When using RIPv2 with automatic summarization turned off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	Each subnet and mask has its own specific entry, along </a:t>
            </a:r>
            <a:r>
              <a:rPr lang="en-US" sz="2000" dirty="0" smtClean="0"/>
              <a:t>with </a:t>
            </a:r>
            <a:r>
              <a:rPr lang="en-US" sz="2000" dirty="0"/>
              <a:t>the exit interface and next-hop address to reach that </a:t>
            </a:r>
            <a:r>
              <a:rPr lang="en-US" sz="2000" dirty="0" smtClean="0"/>
              <a:t>subnet</a:t>
            </a:r>
            <a:r>
              <a:rPr lang="en-US" sz="2000" dirty="0"/>
              <a:t>.</a:t>
            </a:r>
          </a:p>
          <a:p>
            <a:r>
              <a:rPr lang="en-US" sz="2000" dirty="0"/>
              <a:t>To verify information being sent by RIPv2 use the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	</a:t>
            </a:r>
            <a:r>
              <a:rPr lang="en-US" sz="2000" i="1" dirty="0">
                <a:solidFill>
                  <a:srgbClr val="0000FF"/>
                </a:solidFill>
              </a:rPr>
              <a:t>debug </a:t>
            </a:r>
            <a:r>
              <a:rPr lang="en-US" sz="2000" i="1" dirty="0" err="1">
                <a:solidFill>
                  <a:srgbClr val="0000FF"/>
                </a:solidFill>
              </a:rPr>
              <a:t>ip</a:t>
            </a:r>
            <a:r>
              <a:rPr lang="en-US" sz="2000" i="1" dirty="0">
                <a:solidFill>
                  <a:srgbClr val="0000FF"/>
                </a:solidFill>
              </a:rPr>
              <a:t> rip</a:t>
            </a:r>
            <a:r>
              <a:rPr lang="en-US" sz="2000" dirty="0"/>
              <a:t> command</a:t>
            </a:r>
          </a:p>
        </p:txBody>
      </p:sp>
    </p:spTree>
    <p:extLst>
      <p:ext uri="{BB962C8B-B14F-4D97-AF65-F5344CB8AC3E}">
        <p14:creationId xmlns:p14="http://schemas.microsoft.com/office/powerpoint/2010/main" val="3540583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5186" name="Rectangle 2"/>
          <p:cNvSpPr>
            <a:spLocks noGrp="1" noChangeArrowheads="1"/>
          </p:cNvSpPr>
          <p:nvPr>
            <p:ph type="title"/>
          </p:nvPr>
        </p:nvSpPr>
        <p:spPr>
          <a:xfrm>
            <a:off x="260350" y="307975"/>
            <a:ext cx="8145463" cy="838200"/>
          </a:xfrm>
        </p:spPr>
        <p:txBody>
          <a:bodyPr/>
          <a:lstStyle/>
          <a:p>
            <a:r>
              <a:rPr lang="en-US"/>
              <a:t>VLSM &amp; CIDR</a:t>
            </a:r>
          </a:p>
        </p:txBody>
      </p:sp>
      <p:sp>
        <p:nvSpPr>
          <p:cNvPr id="1245187" name="Rectangle 3"/>
          <p:cNvSpPr>
            <a:spLocks noGrp="1" noChangeArrowheads="1"/>
          </p:cNvSpPr>
          <p:nvPr>
            <p:ph idx="1"/>
          </p:nvPr>
        </p:nvSpPr>
        <p:spPr>
          <a:xfrm>
            <a:off x="273050" y="1781175"/>
            <a:ext cx="4086225" cy="4738688"/>
          </a:xfrm>
        </p:spPr>
        <p:txBody>
          <a:bodyPr>
            <a:normAutofit/>
          </a:bodyPr>
          <a:lstStyle/>
          <a:p>
            <a:r>
              <a:rPr lang="en-US" sz="2000" dirty="0"/>
              <a:t>RIPv2 and VLSM</a:t>
            </a:r>
          </a:p>
          <a:p>
            <a:r>
              <a:rPr lang="en-US" sz="2000" dirty="0"/>
              <a:t>Networks using a VLSM IP addressing scheme 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</a:t>
            </a:r>
            <a:r>
              <a:rPr lang="en-US" sz="2000" dirty="0" smtClean="0"/>
              <a:t>Use </a:t>
            </a:r>
            <a:r>
              <a:rPr lang="en-US" sz="2000" dirty="0">
                <a:solidFill>
                  <a:srgbClr val="0000FF"/>
                </a:solidFill>
              </a:rPr>
              <a:t>classless </a:t>
            </a:r>
            <a:r>
              <a:rPr lang="en-US" sz="2000" dirty="0" smtClean="0">
                <a:solidFill>
                  <a:srgbClr val="0000FF"/>
                </a:solidFill>
              </a:rPr>
              <a:t>routing </a:t>
            </a:r>
            <a:r>
              <a:rPr lang="en-US" sz="2000" dirty="0">
                <a:solidFill>
                  <a:srgbClr val="0000FF"/>
                </a:solidFill>
              </a:rPr>
              <a:t>protocols</a:t>
            </a:r>
            <a:r>
              <a:rPr lang="en-US" sz="2000" dirty="0"/>
              <a:t> (i.e. </a:t>
            </a:r>
            <a:r>
              <a:rPr lang="en-US" sz="2000" dirty="0" smtClean="0"/>
              <a:t>RIPv2</a:t>
            </a:r>
            <a:r>
              <a:rPr lang="en-US" sz="2000" dirty="0"/>
              <a:t>) to </a:t>
            </a:r>
            <a:r>
              <a:rPr lang="en-US" sz="2000" dirty="0" smtClean="0"/>
              <a:t>disseminate network </a:t>
            </a:r>
            <a:r>
              <a:rPr lang="en-US" sz="2000" dirty="0"/>
              <a:t>addresses </a:t>
            </a:r>
            <a:r>
              <a:rPr lang="en-US" sz="2000" dirty="0" smtClean="0"/>
              <a:t>and </a:t>
            </a:r>
            <a:r>
              <a:rPr lang="en-US" sz="2000" dirty="0"/>
              <a:t>their subnet </a:t>
            </a:r>
            <a:r>
              <a:rPr lang="en-US" sz="2000" dirty="0" smtClean="0"/>
              <a:t>masks</a:t>
            </a:r>
            <a:endParaRPr lang="en-US" sz="2000" dirty="0"/>
          </a:p>
        </p:txBody>
      </p:sp>
      <p:pic>
        <p:nvPicPr>
          <p:cNvPr id="124518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4225" y="1057275"/>
            <a:ext cx="3759200" cy="1973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4518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6425" y="3059113"/>
            <a:ext cx="4298950" cy="3533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30399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62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VLSM &amp; CIDR</a:t>
            </a:r>
          </a:p>
        </p:txBody>
      </p:sp>
      <p:sp>
        <p:nvSpPr>
          <p:cNvPr id="124621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1"/>
            <a:ext cx="8229600" cy="2548880"/>
          </a:xfrm>
        </p:spPr>
        <p:txBody>
          <a:bodyPr>
            <a:normAutofit/>
          </a:bodyPr>
          <a:lstStyle/>
          <a:p>
            <a:r>
              <a:rPr lang="en-US" sz="2400" dirty="0"/>
              <a:t>CIDR uses </a:t>
            </a:r>
            <a:r>
              <a:rPr lang="en-US" sz="2400" dirty="0" err="1"/>
              <a:t>Supernetting</a:t>
            </a:r>
            <a:endParaRPr lang="en-US" sz="2400" dirty="0"/>
          </a:p>
          <a:p>
            <a:pPr>
              <a:buFont typeface="Wingdings" pitchFamily="2" charset="2"/>
              <a:buNone/>
            </a:pPr>
            <a:r>
              <a:rPr lang="en-US" sz="2400" dirty="0"/>
              <a:t>	</a:t>
            </a:r>
            <a:r>
              <a:rPr lang="en-US" sz="2400" dirty="0" err="1" smtClean="0"/>
              <a:t>Supernetting</a:t>
            </a:r>
            <a:r>
              <a:rPr lang="en-US" sz="2400" dirty="0" smtClean="0"/>
              <a:t> </a:t>
            </a:r>
            <a:r>
              <a:rPr lang="en-US" sz="2400" dirty="0"/>
              <a:t>is a bunch </a:t>
            </a:r>
            <a:r>
              <a:rPr lang="en-US" sz="2400" dirty="0" smtClean="0"/>
              <a:t>of contiguous </a:t>
            </a:r>
            <a:r>
              <a:rPr lang="en-US" sz="2400" dirty="0" err="1"/>
              <a:t>classful</a:t>
            </a:r>
            <a:r>
              <a:rPr lang="en-US" sz="2400" dirty="0"/>
              <a:t> </a:t>
            </a:r>
            <a:r>
              <a:rPr lang="en-US" sz="2400" dirty="0" smtClean="0"/>
              <a:t>networks </a:t>
            </a:r>
            <a:r>
              <a:rPr lang="en-US" sz="2400" dirty="0"/>
              <a:t>that is addressed as a single </a:t>
            </a:r>
            <a:r>
              <a:rPr lang="en-US" sz="2400" dirty="0" smtClean="0"/>
              <a:t>network</a:t>
            </a:r>
            <a:r>
              <a:rPr lang="en-US" sz="24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823557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72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VLSM &amp; CIDR</a:t>
            </a:r>
          </a:p>
        </p:txBody>
      </p:sp>
      <p:sp>
        <p:nvSpPr>
          <p:cNvPr id="1247235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625600"/>
            <a:ext cx="3310136" cy="3571875"/>
          </a:xfrm>
        </p:spPr>
        <p:txBody>
          <a:bodyPr>
            <a:normAutofit/>
          </a:bodyPr>
          <a:lstStyle/>
          <a:p>
            <a:r>
              <a:rPr lang="en-US" sz="2400" dirty="0"/>
              <a:t>To </a:t>
            </a:r>
            <a:r>
              <a:rPr lang="en-US" sz="2400" b="1" dirty="0"/>
              <a:t>verify</a:t>
            </a:r>
            <a:r>
              <a:rPr lang="en-US" sz="2400" dirty="0"/>
              <a:t> that </a:t>
            </a:r>
            <a:r>
              <a:rPr lang="en-US" sz="2400" b="1" dirty="0" err="1">
                <a:solidFill>
                  <a:srgbClr val="0000FF"/>
                </a:solidFill>
              </a:rPr>
              <a:t>supernets</a:t>
            </a:r>
            <a:r>
              <a:rPr lang="en-US" sz="2400" dirty="0"/>
              <a:t> are being sent and received use the following commands</a:t>
            </a:r>
          </a:p>
          <a:p>
            <a:pPr>
              <a:buFont typeface="Wingdings" pitchFamily="2" charset="2"/>
              <a:buNone/>
            </a:pPr>
            <a:r>
              <a:rPr lang="en-US" sz="2400" dirty="0"/>
              <a:t>	</a:t>
            </a:r>
            <a:r>
              <a:rPr lang="en-US" sz="2400" dirty="0" smtClean="0"/>
              <a:t>-</a:t>
            </a:r>
            <a:r>
              <a:rPr lang="en-US" sz="2400" dirty="0"/>
              <a:t>Show </a:t>
            </a:r>
            <a:r>
              <a:rPr lang="en-US" sz="2400" dirty="0" err="1"/>
              <a:t>ip</a:t>
            </a:r>
            <a:r>
              <a:rPr lang="en-US" sz="2400" dirty="0"/>
              <a:t> route</a:t>
            </a:r>
          </a:p>
          <a:p>
            <a:pPr>
              <a:buFont typeface="Wingdings" pitchFamily="2" charset="2"/>
              <a:buNone/>
            </a:pPr>
            <a:r>
              <a:rPr lang="en-US" sz="2400" dirty="0"/>
              <a:t>	</a:t>
            </a:r>
            <a:r>
              <a:rPr lang="en-US" sz="2400" dirty="0" smtClean="0"/>
              <a:t>-</a:t>
            </a:r>
            <a:r>
              <a:rPr lang="en-US" sz="2400" dirty="0"/>
              <a:t>Debug </a:t>
            </a:r>
            <a:r>
              <a:rPr lang="en-US" sz="2400" dirty="0" err="1"/>
              <a:t>ip</a:t>
            </a:r>
            <a:r>
              <a:rPr lang="en-US" sz="2400" dirty="0"/>
              <a:t> rip</a:t>
            </a:r>
          </a:p>
        </p:txBody>
      </p:sp>
      <p:pic>
        <p:nvPicPr>
          <p:cNvPr id="124723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6825" y="1420813"/>
            <a:ext cx="5229225" cy="5089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53669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8258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333375"/>
            <a:ext cx="8145463" cy="838200"/>
          </a:xfrm>
        </p:spPr>
        <p:txBody>
          <a:bodyPr>
            <a:normAutofit/>
          </a:bodyPr>
          <a:lstStyle/>
          <a:p>
            <a:r>
              <a:rPr lang="en-US" sz="3600" dirty="0"/>
              <a:t>Verifying &amp; Troubleshooting RIPv2</a:t>
            </a:r>
          </a:p>
        </p:txBody>
      </p:sp>
      <p:sp>
        <p:nvSpPr>
          <p:cNvPr id="1248259" name="Rectangle 3"/>
          <p:cNvSpPr>
            <a:spLocks noGrp="1" noChangeArrowheads="1"/>
          </p:cNvSpPr>
          <p:nvPr>
            <p:ph idx="1"/>
          </p:nvPr>
        </p:nvSpPr>
        <p:spPr>
          <a:xfrm>
            <a:off x="655638" y="1628799"/>
            <a:ext cx="7940675" cy="4176465"/>
          </a:xfrm>
        </p:spPr>
        <p:txBody>
          <a:bodyPr>
            <a:normAutofit/>
          </a:bodyPr>
          <a:lstStyle/>
          <a:p>
            <a:r>
              <a:rPr lang="en-US" sz="2000" b="1" dirty="0"/>
              <a:t>Basic Troubleshooting</a:t>
            </a:r>
            <a:r>
              <a:rPr lang="en-US" sz="2000" dirty="0"/>
              <a:t> steps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</a:t>
            </a:r>
            <a:r>
              <a:rPr lang="en-US" sz="2000" dirty="0" smtClean="0"/>
              <a:t>	-</a:t>
            </a:r>
            <a:r>
              <a:rPr lang="en-US" sz="2000" dirty="0"/>
              <a:t>Check the status of all links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	-Check cabling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	-Check IP address &amp; subnet mask configuration	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	-Remove any unneeded configuration </a:t>
            </a:r>
            <a:r>
              <a:rPr lang="en-US" sz="2000" dirty="0" smtClean="0"/>
              <a:t>commands</a:t>
            </a:r>
          </a:p>
          <a:p>
            <a:pPr>
              <a:buFont typeface="Wingdings" pitchFamily="2" charset="2"/>
              <a:buNone/>
            </a:pPr>
            <a:endParaRPr lang="en-US" sz="2000" dirty="0"/>
          </a:p>
          <a:p>
            <a:r>
              <a:rPr lang="en-US" sz="2000" dirty="0"/>
              <a:t>Commands used to verify proper operation of RIPv2</a:t>
            </a:r>
          </a:p>
          <a:p>
            <a:pPr lvl="1">
              <a:buFontTx/>
              <a:buChar char="–"/>
            </a:pPr>
            <a:r>
              <a:rPr lang="en-US" sz="2000" dirty="0"/>
              <a:t>Show </a:t>
            </a:r>
            <a:r>
              <a:rPr lang="en-US" sz="2000" dirty="0" err="1"/>
              <a:t>ip</a:t>
            </a:r>
            <a:r>
              <a:rPr lang="en-US" sz="2000" dirty="0"/>
              <a:t> interfaces brief</a:t>
            </a:r>
          </a:p>
          <a:p>
            <a:pPr lvl="1">
              <a:buFontTx/>
              <a:buChar char="–"/>
            </a:pPr>
            <a:r>
              <a:rPr lang="en-US" sz="2000" dirty="0"/>
              <a:t>Show </a:t>
            </a:r>
            <a:r>
              <a:rPr lang="en-US" sz="2000" dirty="0" err="1"/>
              <a:t>ip</a:t>
            </a:r>
            <a:r>
              <a:rPr lang="en-US" sz="2000" dirty="0"/>
              <a:t> protocols</a:t>
            </a:r>
          </a:p>
          <a:p>
            <a:pPr lvl="1">
              <a:buFontTx/>
              <a:buChar char="–"/>
            </a:pPr>
            <a:r>
              <a:rPr lang="en-US" sz="2000" dirty="0"/>
              <a:t>Debug </a:t>
            </a:r>
            <a:r>
              <a:rPr lang="en-US" sz="2000" dirty="0" err="1"/>
              <a:t>ip</a:t>
            </a:r>
            <a:r>
              <a:rPr lang="en-US" sz="2000" dirty="0"/>
              <a:t> rip</a:t>
            </a:r>
          </a:p>
          <a:p>
            <a:pPr lvl="1">
              <a:buFontTx/>
              <a:buChar char="–"/>
            </a:pPr>
            <a:r>
              <a:rPr lang="en-US" sz="2000" dirty="0"/>
              <a:t>Show </a:t>
            </a:r>
            <a:r>
              <a:rPr lang="en-US" sz="2000" dirty="0" err="1"/>
              <a:t>ip</a:t>
            </a:r>
            <a:r>
              <a:rPr lang="en-US" sz="2000" dirty="0"/>
              <a:t> route</a:t>
            </a:r>
          </a:p>
        </p:txBody>
      </p:sp>
    </p:spTree>
    <p:extLst>
      <p:ext uri="{BB962C8B-B14F-4D97-AF65-F5344CB8AC3E}">
        <p14:creationId xmlns:p14="http://schemas.microsoft.com/office/powerpoint/2010/main" val="721538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2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Verifying &amp; Troubleshooting RIPv2</a:t>
            </a:r>
          </a:p>
        </p:txBody>
      </p:sp>
      <p:sp>
        <p:nvSpPr>
          <p:cNvPr id="1249283" name="Rectangle 3"/>
          <p:cNvSpPr>
            <a:spLocks noGrp="1" noChangeArrowheads="1"/>
          </p:cNvSpPr>
          <p:nvPr>
            <p:ph idx="1"/>
          </p:nvPr>
        </p:nvSpPr>
        <p:spPr>
          <a:xfrm>
            <a:off x="500063" y="1609725"/>
            <a:ext cx="8077200" cy="4505325"/>
          </a:xfrm>
        </p:spPr>
        <p:txBody>
          <a:bodyPr>
            <a:normAutofit/>
          </a:bodyPr>
          <a:lstStyle/>
          <a:p>
            <a:r>
              <a:rPr lang="en-US" sz="2000" dirty="0"/>
              <a:t>Common RIPv2 Issues</a:t>
            </a:r>
          </a:p>
          <a:p>
            <a:r>
              <a:rPr lang="en-US" sz="2000" dirty="0"/>
              <a:t>When trouble shooting RIPv2 examine the following issues: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Version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	</a:t>
            </a:r>
            <a:r>
              <a:rPr lang="en-US" sz="2000" dirty="0" smtClean="0"/>
              <a:t>	Check </a:t>
            </a:r>
            <a:r>
              <a:rPr lang="en-US" sz="2000" dirty="0"/>
              <a:t>to make sure you are using version 2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Network statements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		Network statements may be incorrectly typed 	</a:t>
            </a:r>
            <a:r>
              <a:rPr lang="en-US" sz="2000" dirty="0" smtClean="0"/>
              <a:t>or </a:t>
            </a:r>
            <a:r>
              <a:rPr lang="en-US" sz="2000" dirty="0"/>
              <a:t>missing</a:t>
            </a:r>
          </a:p>
          <a:p>
            <a:pPr lvl="2">
              <a:buClr>
                <a:schemeClr val="accent1"/>
              </a:buClr>
              <a:buFont typeface="Wingdings" pitchFamily="2" charset="2"/>
              <a:buChar char="§"/>
            </a:pPr>
            <a:r>
              <a:rPr lang="en-US" sz="2000" dirty="0"/>
              <a:t>Automatic summarization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		If summarized routes are not needed then </a:t>
            </a:r>
            <a:r>
              <a:rPr lang="en-US" sz="2000" dirty="0" smtClean="0"/>
              <a:t>			disable automatic </a:t>
            </a:r>
            <a:r>
              <a:rPr lang="en-US" sz="2000" dirty="0"/>
              <a:t>summarization</a:t>
            </a:r>
          </a:p>
        </p:txBody>
      </p:sp>
    </p:spTree>
    <p:extLst>
      <p:ext uri="{BB962C8B-B14F-4D97-AF65-F5344CB8AC3E}">
        <p14:creationId xmlns:p14="http://schemas.microsoft.com/office/powerpoint/2010/main" val="3977982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0306" name="Rectangle 2"/>
          <p:cNvSpPr>
            <a:spLocks noGrp="1" noChangeArrowheads="1"/>
          </p:cNvSpPr>
          <p:nvPr>
            <p:ph type="title"/>
          </p:nvPr>
        </p:nvSpPr>
        <p:spPr>
          <a:xfrm>
            <a:off x="465138" y="388938"/>
            <a:ext cx="8145462" cy="838200"/>
          </a:xfrm>
        </p:spPr>
        <p:txBody>
          <a:bodyPr>
            <a:normAutofit/>
          </a:bodyPr>
          <a:lstStyle/>
          <a:p>
            <a:r>
              <a:rPr lang="en-US" sz="3600" dirty="0"/>
              <a:t>Verifying &amp; Troubleshooting RIPv2</a:t>
            </a:r>
          </a:p>
        </p:txBody>
      </p:sp>
      <p:sp>
        <p:nvSpPr>
          <p:cNvPr id="1250307" name="Rectangle 3"/>
          <p:cNvSpPr>
            <a:spLocks noGrp="1" noChangeArrowheads="1"/>
          </p:cNvSpPr>
          <p:nvPr>
            <p:ph idx="1"/>
          </p:nvPr>
        </p:nvSpPr>
        <p:spPr>
          <a:xfrm>
            <a:off x="266700" y="1844824"/>
            <a:ext cx="8329613" cy="4365476"/>
          </a:xfrm>
        </p:spPr>
        <p:txBody>
          <a:bodyPr/>
          <a:lstStyle/>
          <a:p>
            <a:r>
              <a:rPr lang="en-US" sz="2000" dirty="0"/>
              <a:t>Reasons why it’s good to authenticate routing information 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	-Prevent the possibility of accepting invalid routing </a:t>
            </a:r>
            <a:r>
              <a:rPr lang="en-US" sz="2000" dirty="0" smtClean="0"/>
              <a:t>updates</a:t>
            </a:r>
            <a:endParaRPr lang="en-US" sz="2000" dirty="0"/>
          </a:p>
          <a:p>
            <a:pPr>
              <a:buFont typeface="Wingdings" pitchFamily="2" charset="2"/>
              <a:buNone/>
            </a:pPr>
            <a:r>
              <a:rPr lang="en-US" sz="2000" dirty="0"/>
              <a:t>		-Contents of routing updates are </a:t>
            </a:r>
            <a:r>
              <a:rPr lang="en-US" sz="2000" dirty="0" smtClean="0"/>
              <a:t>encrypted</a:t>
            </a:r>
          </a:p>
          <a:p>
            <a:pPr>
              <a:buFont typeface="Wingdings" pitchFamily="2" charset="2"/>
              <a:buNone/>
            </a:pPr>
            <a:endParaRPr lang="en-US" sz="2000" dirty="0"/>
          </a:p>
          <a:p>
            <a:r>
              <a:rPr lang="en-US" sz="2000" dirty="0"/>
              <a:t>Types of routing protocols that can use authentication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		-RIPv2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		-EIGRP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		-OSPF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		-IS-IS</a:t>
            </a:r>
          </a:p>
          <a:p>
            <a:pPr>
              <a:buFont typeface="Wingdings" pitchFamily="2" charset="2"/>
              <a:buNone/>
            </a:pPr>
            <a:r>
              <a:rPr lang="en-US" sz="2000" dirty="0"/>
              <a:t>			-BGP</a:t>
            </a:r>
          </a:p>
        </p:txBody>
      </p:sp>
    </p:spTree>
    <p:extLst>
      <p:ext uri="{BB962C8B-B14F-4D97-AF65-F5344CB8AC3E}">
        <p14:creationId xmlns:p14="http://schemas.microsoft.com/office/powerpoint/2010/main" val="1042604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1332" name="Rectangle 4"/>
          <p:cNvSpPr>
            <a:spLocks noGrp="1" noChangeArrowheads="1"/>
          </p:cNvSpPr>
          <p:nvPr>
            <p:ph type="title"/>
          </p:nvPr>
        </p:nvSpPr>
        <p:spPr>
          <a:xfrm>
            <a:off x="401638" y="457200"/>
            <a:ext cx="8145462" cy="838200"/>
          </a:xfrm>
        </p:spPr>
        <p:txBody>
          <a:bodyPr/>
          <a:lstStyle/>
          <a:p>
            <a:r>
              <a:rPr lang="en-US"/>
              <a:t>Summary</a:t>
            </a:r>
          </a:p>
        </p:txBody>
      </p:sp>
      <p:graphicFrame>
        <p:nvGraphicFramePr>
          <p:cNvPr id="1251559" name="Group 231"/>
          <p:cNvGraphicFramePr>
            <a:graphicFrameLocks noGrp="1"/>
          </p:cNvGraphicFramePr>
          <p:nvPr>
            <p:ph type="tbl" idx="1"/>
            <p:extLst>
              <p:ext uri="{D42A27DB-BD31-4B8C-83A1-F6EECF244321}">
                <p14:modId xmlns:p14="http://schemas.microsoft.com/office/powerpoint/2010/main" val="3570369352"/>
              </p:ext>
            </p:extLst>
          </p:nvPr>
        </p:nvGraphicFramePr>
        <p:xfrm>
          <a:off x="254000" y="2036763"/>
          <a:ext cx="8782050" cy="3956051"/>
        </p:xfrm>
        <a:graphic>
          <a:graphicData uri="http://schemas.openxmlformats.org/drawingml/2006/table">
            <a:tbl>
              <a:tblPr/>
              <a:tblGrid>
                <a:gridCol w="922338"/>
                <a:gridCol w="906462"/>
                <a:gridCol w="1058863"/>
                <a:gridCol w="841375"/>
                <a:gridCol w="842962"/>
                <a:gridCol w="725488"/>
                <a:gridCol w="976312"/>
                <a:gridCol w="812800"/>
                <a:gridCol w="915988"/>
                <a:gridCol w="779462"/>
              </a:tblGrid>
              <a:tr h="21161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Routing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Protocol</a:t>
                      </a:r>
                      <a:endParaRPr kumimoji="0" lang="en-US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Distance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Vector</a:t>
                      </a:r>
                      <a:endParaRPr kumimoji="0" lang="en-US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Classless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Routing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Protocol</a:t>
                      </a:r>
                      <a:endParaRPr kumimoji="0" lang="en-US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Uses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Hold-Down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Timers</a:t>
                      </a:r>
                      <a:endParaRPr kumimoji="0" lang="en-US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Use of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Split Horizon or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Split Horizon w/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Poison Reverse</a:t>
                      </a:r>
                      <a:endParaRPr kumimoji="0" lang="en-US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Max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Hop count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= 15</a:t>
                      </a:r>
                      <a:endParaRPr kumimoji="0" lang="en-US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Summary</a:t>
                      </a:r>
                      <a:endParaRPr kumimoji="0" lang="en-US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Support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CIDR</a:t>
                      </a:r>
                      <a:endParaRPr kumimoji="0" lang="en-US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Supports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VLSM</a:t>
                      </a:r>
                      <a:endParaRPr kumimoji="0" lang="en-US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Uses Authen-tication</a:t>
                      </a:r>
                      <a:endParaRPr kumimoji="0" lang="en-US" sz="1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50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RIP</a:t>
                      </a: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v1</a:t>
                      </a:r>
                      <a:endParaRPr kumimoji="0" lang="en-US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Yes</a:t>
                      </a: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No</a:t>
                      </a: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Yes</a:t>
                      </a: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Yes</a:t>
                      </a: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Yes</a:t>
                      </a: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Yes</a:t>
                      </a: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No</a:t>
                      </a: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No</a:t>
                      </a: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No</a:t>
                      </a: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890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RIP</a:t>
                      </a:r>
                      <a:r>
                        <a:rPr kumimoji="0" lang="en-US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FF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v2</a:t>
                      </a:r>
                      <a:endParaRPr kumimoji="0" lang="en-US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FF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Yes</a:t>
                      </a: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Yes</a:t>
                      </a: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Yes</a:t>
                      </a: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Yes</a:t>
                      </a: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Yes</a:t>
                      </a: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Yes</a:t>
                      </a: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Yes</a:t>
                      </a: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Yes</a:t>
                      </a: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1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Yes</a:t>
                      </a:r>
                    </a:p>
                  </a:txBody>
                  <a:tcPr marL="82124" marR="82124" marT="41061" marB="41061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triangl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59723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2539</TotalTime>
  <Words>851</Words>
  <Application>Microsoft Office PowerPoint</Application>
  <PresentationFormat>On-screen Show (4:3)</PresentationFormat>
  <Paragraphs>356</Paragraphs>
  <Slides>51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51</vt:i4>
      </vt:variant>
    </vt:vector>
  </HeadingPairs>
  <TitlesOfParts>
    <vt:vector size="57" baseType="lpstr">
      <vt:lpstr>Arial</vt:lpstr>
      <vt:lpstr>Calibri</vt:lpstr>
      <vt:lpstr>Calibri Light</vt:lpstr>
      <vt:lpstr>Times New Roman</vt:lpstr>
      <vt:lpstr>Wingdings</vt:lpstr>
      <vt:lpstr>Office Theme</vt:lpstr>
      <vt:lpstr>Routing Information Protocol</vt:lpstr>
      <vt:lpstr>RIPv1</vt:lpstr>
      <vt:lpstr>RIPv1</vt:lpstr>
      <vt:lpstr>RIPv1</vt:lpstr>
      <vt:lpstr>RIPv1</vt:lpstr>
      <vt:lpstr>RIPv1</vt:lpstr>
      <vt:lpstr>Basic RIPv1 Configuration</vt:lpstr>
      <vt:lpstr>Basic RIPv1 Configuration</vt:lpstr>
      <vt:lpstr>Basic RIPv1 Configuration</vt:lpstr>
      <vt:lpstr>Verification and Troubleshooting</vt:lpstr>
      <vt:lpstr>Verification and Troubleshooting</vt:lpstr>
      <vt:lpstr>Verification and Troubleshooting</vt:lpstr>
      <vt:lpstr>Verification and Troubleshooting</vt:lpstr>
      <vt:lpstr>Verification and Troubleshooting</vt:lpstr>
      <vt:lpstr>Automatic Summarization </vt:lpstr>
      <vt:lpstr>Removing RIP</vt:lpstr>
      <vt:lpstr>Automatic Summarization</vt:lpstr>
      <vt:lpstr>RIP Updates</vt:lpstr>
      <vt:lpstr>RIP Updates</vt:lpstr>
      <vt:lpstr>Automatic Summarization</vt:lpstr>
      <vt:lpstr>Automatic Summarization</vt:lpstr>
      <vt:lpstr>Automatic Summarization</vt:lpstr>
      <vt:lpstr>Default Route and RIPv1</vt:lpstr>
      <vt:lpstr>Default Route and RIPv1</vt:lpstr>
      <vt:lpstr>Default Route and RIPv1</vt:lpstr>
      <vt:lpstr>Summary:  Commands used by RIP</vt:lpstr>
      <vt:lpstr>RIPv2</vt:lpstr>
      <vt:lpstr>Introduction</vt:lpstr>
      <vt:lpstr>Introduction </vt:lpstr>
      <vt:lpstr>RIPv1 Limitations</vt:lpstr>
      <vt:lpstr>RIPv1 Limitations</vt:lpstr>
      <vt:lpstr>Null Interface</vt:lpstr>
      <vt:lpstr>Redistribution</vt:lpstr>
      <vt:lpstr>Troubleshooting</vt:lpstr>
      <vt:lpstr>RIPv1 Limitations</vt:lpstr>
      <vt:lpstr>RIPv1 Limitations</vt:lpstr>
      <vt:lpstr>RIPv1 Limitations</vt:lpstr>
      <vt:lpstr>RIPv1 Limitations</vt:lpstr>
      <vt:lpstr>Configuring RIPv2</vt:lpstr>
      <vt:lpstr>Configuring RIPv2</vt:lpstr>
      <vt:lpstr>Configuring RIPv2</vt:lpstr>
      <vt:lpstr>Configuring RIPv2</vt:lpstr>
      <vt:lpstr>Configuring RIPv2</vt:lpstr>
      <vt:lpstr>Configuring RIPv2</vt:lpstr>
      <vt:lpstr>VLSM &amp; CIDR</vt:lpstr>
      <vt:lpstr>VLSM &amp; CIDR</vt:lpstr>
      <vt:lpstr>VLSM &amp; CIDR</vt:lpstr>
      <vt:lpstr>Verifying &amp; Troubleshooting RIPv2</vt:lpstr>
      <vt:lpstr>Verifying &amp; Troubleshooting RIPv2</vt:lpstr>
      <vt:lpstr>Verifying &amp; Troubleshooting RIPv2</vt:lpstr>
      <vt:lpstr>Summary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Network</dc:title>
  <dc:creator>arya</dc:creator>
  <cp:lastModifiedBy>Cisco</cp:lastModifiedBy>
  <cp:revision>308</cp:revision>
  <cp:lastPrinted>2014-02-04T19:37:22Z</cp:lastPrinted>
  <dcterms:created xsi:type="dcterms:W3CDTF">2013-10-01T08:59:03Z</dcterms:created>
  <dcterms:modified xsi:type="dcterms:W3CDTF">2017-02-15T11:14:21Z</dcterms:modified>
</cp:coreProperties>
</file>