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6" r:id="rId2"/>
    <p:sldId id="261" r:id="rId3"/>
    <p:sldId id="269" r:id="rId4"/>
    <p:sldId id="291" r:id="rId5"/>
    <p:sldId id="292" r:id="rId6"/>
    <p:sldId id="290" r:id="rId7"/>
    <p:sldId id="281" r:id="rId8"/>
    <p:sldId id="276" r:id="rId9"/>
    <p:sldId id="277" r:id="rId10"/>
    <p:sldId id="262" r:id="rId11"/>
    <p:sldId id="263" r:id="rId12"/>
    <p:sldId id="274" r:id="rId13"/>
    <p:sldId id="278" r:id="rId14"/>
    <p:sldId id="279" r:id="rId15"/>
    <p:sldId id="264" r:id="rId16"/>
    <p:sldId id="289" r:id="rId17"/>
    <p:sldId id="272" r:id="rId18"/>
    <p:sldId id="266" r:id="rId19"/>
    <p:sldId id="271" r:id="rId20"/>
    <p:sldId id="267" r:id="rId21"/>
    <p:sldId id="268" r:id="rId22"/>
    <p:sldId id="282" r:id="rId23"/>
    <p:sldId id="285" r:id="rId24"/>
    <p:sldId id="286" r:id="rId25"/>
    <p:sldId id="287" r:id="rId26"/>
    <p:sldId id="288" r:id="rId27"/>
    <p:sldId id="293" r:id="rId28"/>
    <p:sldId id="294" r:id="rId29"/>
    <p:sldId id="295" r:id="rId30"/>
    <p:sldId id="27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2327" autoAdjust="0"/>
  </p:normalViewPr>
  <p:slideViewPr>
    <p:cSldViewPr snapToGrid="0">
      <p:cViewPr varScale="1">
        <p:scale>
          <a:sx n="78" d="100"/>
          <a:sy n="78" d="100"/>
        </p:scale>
        <p:origin x="1320"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DB3CDD8-EB30-BA45-BF85-E19BB9EBA4C7}" type="datetimeFigureOut">
              <a:rPr lang="en-US" smtClean="0"/>
              <a:t>1/25/21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559A59-ABA3-3C4E-B225-6339756CB083}" type="slidenum">
              <a:rPr lang="en-US" smtClean="0"/>
              <a:t>‹#›</a:t>
            </a:fld>
            <a:endParaRPr lang="en-US"/>
          </a:p>
        </p:txBody>
      </p:sp>
    </p:spTree>
    <p:extLst>
      <p:ext uri="{BB962C8B-B14F-4D97-AF65-F5344CB8AC3E}">
        <p14:creationId xmlns:p14="http://schemas.microsoft.com/office/powerpoint/2010/main" val="153453750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represent platform where work can be located, advertised,</a:t>
            </a:r>
            <a:r>
              <a:rPr lang="en-GB" baseline="0" dirty="0"/>
              <a:t> communicated, reviewed, shared and commented upon.</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5</a:t>
            </a:fld>
            <a:endParaRPr lang="en-US"/>
          </a:p>
        </p:txBody>
      </p:sp>
    </p:spTree>
    <p:extLst>
      <p:ext uri="{BB962C8B-B14F-4D97-AF65-F5344CB8AC3E}">
        <p14:creationId xmlns:p14="http://schemas.microsoft.com/office/powerpoint/2010/main" val="459567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did you watch last night? On what format? </a:t>
            </a:r>
          </a:p>
          <a:p>
            <a:r>
              <a:rPr lang="en-US" dirty="0"/>
              <a:t>Accessibility/ Cost / Choice/ Morals?</a:t>
            </a:r>
          </a:p>
        </p:txBody>
      </p:sp>
      <p:sp>
        <p:nvSpPr>
          <p:cNvPr id="4" name="Slide Number Placeholder 3"/>
          <p:cNvSpPr>
            <a:spLocks noGrp="1"/>
          </p:cNvSpPr>
          <p:nvPr>
            <p:ph type="sldNum" sz="quarter" idx="10"/>
          </p:nvPr>
        </p:nvSpPr>
        <p:spPr/>
        <p:txBody>
          <a:bodyPr/>
          <a:lstStyle/>
          <a:p>
            <a:fld id="{15559A59-ABA3-3C4E-B225-6339756CB083}" type="slidenum">
              <a:rPr lang="en-US" smtClean="0"/>
              <a:t>10</a:t>
            </a:fld>
            <a:endParaRPr lang="en-US"/>
          </a:p>
        </p:txBody>
      </p:sp>
    </p:spTree>
    <p:extLst>
      <p:ext uri="{BB962C8B-B14F-4D97-AF65-F5344CB8AC3E}">
        <p14:creationId xmlns:p14="http://schemas.microsoft.com/office/powerpoint/2010/main" val="3679058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Content depends</a:t>
            </a:r>
            <a:r>
              <a:rPr lang="en-GB" baseline="0" dirty="0"/>
              <a:t> on the stance of the creator – user generated content.</a:t>
            </a:r>
            <a:endParaRPr lang="en-GB" dirty="0"/>
          </a:p>
        </p:txBody>
      </p:sp>
      <p:sp>
        <p:nvSpPr>
          <p:cNvPr id="4" name="Slide Number Placeholder 3"/>
          <p:cNvSpPr>
            <a:spLocks noGrp="1"/>
          </p:cNvSpPr>
          <p:nvPr>
            <p:ph type="sldNum" sz="quarter" idx="10"/>
          </p:nvPr>
        </p:nvSpPr>
        <p:spPr/>
        <p:txBody>
          <a:bodyPr/>
          <a:lstStyle/>
          <a:p>
            <a:fld id="{15559A59-ABA3-3C4E-B225-6339756CB083}" type="slidenum">
              <a:rPr lang="en-US" smtClean="0"/>
              <a:t>12</a:t>
            </a:fld>
            <a:endParaRPr lang="en-US"/>
          </a:p>
        </p:txBody>
      </p:sp>
    </p:spTree>
    <p:extLst>
      <p:ext uri="{BB962C8B-B14F-4D97-AF65-F5344CB8AC3E}">
        <p14:creationId xmlns:p14="http://schemas.microsoft.com/office/powerpoint/2010/main" val="27732192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Taking part somehow = interactivity = Physical (gaming), emotional (laugh</a:t>
            </a:r>
            <a:r>
              <a:rPr lang="en-US" baseline="0" dirty="0"/>
              <a:t> cry</a:t>
            </a:r>
            <a:r>
              <a:rPr lang="en-US" dirty="0"/>
              <a:t>,</a:t>
            </a:r>
            <a:r>
              <a:rPr lang="en-US" baseline="0" dirty="0"/>
              <a:t> intellectual (opinion forming), social(discussing) and content creation (responding </a:t>
            </a:r>
            <a:r>
              <a:rPr lang="mr-IN" baseline="0" dirty="0"/>
              <a:t>–</a:t>
            </a:r>
            <a:r>
              <a:rPr lang="en-US" baseline="0" dirty="0"/>
              <a:t> blog or social media).  </a:t>
            </a:r>
          </a:p>
          <a:p>
            <a:pPr marL="171450" indent="-171450">
              <a:buFont typeface="Arial" panose="020B0604020202020204" pitchFamily="34" charset="0"/>
              <a:buChar char="•"/>
            </a:pPr>
            <a:endParaRPr lang="en-US" baseline="0" dirty="0"/>
          </a:p>
          <a:p>
            <a:pPr marL="171450" indent="-171450">
              <a:buFont typeface="Arial" panose="020B0604020202020204" pitchFamily="34" charset="0"/>
              <a:buChar char="•"/>
            </a:pPr>
            <a:r>
              <a:rPr lang="en-US" baseline="0" dirty="0"/>
              <a:t>Article is from 1988 – does it or can it have a valid stance on social media?</a:t>
            </a:r>
            <a:endParaRPr lang="en-US" dirty="0"/>
          </a:p>
        </p:txBody>
      </p:sp>
      <p:sp>
        <p:nvSpPr>
          <p:cNvPr id="4" name="Slide Number Placeholder 3"/>
          <p:cNvSpPr>
            <a:spLocks noGrp="1"/>
          </p:cNvSpPr>
          <p:nvPr>
            <p:ph type="sldNum" sz="quarter" idx="10"/>
          </p:nvPr>
        </p:nvSpPr>
        <p:spPr/>
        <p:txBody>
          <a:bodyPr/>
          <a:lstStyle/>
          <a:p>
            <a:fld id="{15559A59-ABA3-3C4E-B225-6339756CB083}" type="slidenum">
              <a:rPr lang="en-US" smtClean="0"/>
              <a:t>14</a:t>
            </a:fld>
            <a:endParaRPr lang="en-US"/>
          </a:p>
        </p:txBody>
      </p:sp>
    </p:spTree>
    <p:extLst>
      <p:ext uri="{BB962C8B-B14F-4D97-AF65-F5344CB8AC3E}">
        <p14:creationId xmlns:p14="http://schemas.microsoft.com/office/powerpoint/2010/main" val="2062719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806866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2481151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BE83E4-2F95-443D-8D5F-D1642B8C8FD0}"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983252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BE83E4-2F95-443D-8D5F-D1642B8C8FD0}"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90542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BE83E4-2F95-443D-8D5F-D1642B8C8FD0}"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92083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BE83E4-2F95-443D-8D5F-D1642B8C8FD0}"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211711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BE83E4-2F95-443D-8D5F-D1642B8C8FD0}"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40548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309546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CBE83E4-2F95-443D-8D5F-D1642B8C8FD0}"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7737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9741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BE83E4-2F95-443D-8D5F-D1642B8C8FD0}"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B655B6-AC37-49AF-9F92-0BB6EC29ABAD}" type="slidenum">
              <a:rPr lang="en-GB" smtClean="0"/>
              <a:t>‹#›</a:t>
            </a:fld>
            <a:endParaRPr lang="en-GB"/>
          </a:p>
        </p:txBody>
      </p:sp>
    </p:spTree>
    <p:extLst>
      <p:ext uri="{BB962C8B-B14F-4D97-AF65-F5344CB8AC3E}">
        <p14:creationId xmlns:p14="http://schemas.microsoft.com/office/powerpoint/2010/main" val="1508912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BE83E4-2F95-443D-8D5F-D1642B8C8FD0}" type="datetimeFigureOut">
              <a:rPr lang="en-GB" smtClean="0"/>
              <a:t>25/01/2021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B655B6-AC37-49AF-9F92-0BB6EC29ABAD}" type="slidenum">
              <a:rPr lang="en-GB" smtClean="0"/>
              <a:t>‹#›</a:t>
            </a:fld>
            <a:endParaRPr lang="en-GB"/>
          </a:p>
        </p:txBody>
      </p:sp>
    </p:spTree>
    <p:extLst>
      <p:ext uri="{BB962C8B-B14F-4D97-AF65-F5344CB8AC3E}">
        <p14:creationId xmlns:p14="http://schemas.microsoft.com/office/powerpoint/2010/main" val="10688688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researchgate.net/profile/Frank_Biocca/publication/237635217_2_Opposing_Conceptions_of_the_Audience_The_Active_and_Passive_Hemispheres_of_Mass_Communication_Theory/links/5486106d0cf2ef34478bf3d8.pdf" TargetMode="External"/><Relationship Id="rId4" Type="http://schemas.openxmlformats.org/officeDocument/2006/relationships/hyperlink" Target="https://medialectic.wordpress.com/2017/12/20/active-vs-passive-viewing/"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N-1zsvOo2M" TargetMode="External"/><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hyperlink" Target="https://www.youtube.com/watch?v=GrRVJlMfeC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blasttheory.co.uk/projects/spit-spreads-death/"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blasttheory.co.uk/projects/flypad/" TargetMode="External"/><Relationship Id="rId2" Type="http://schemas.openxmlformats.org/officeDocument/2006/relationships/hyperlink" Target="https://www.blasttheory.co.uk/projects/gift/" TargetMode="External"/><Relationship Id="rId1" Type="http://schemas.openxmlformats.org/officeDocument/2006/relationships/slideLayout" Target="../slideLayouts/slideLayout4.xml"/><Relationship Id="rId4" Type="http://schemas.openxmlformats.org/officeDocument/2006/relationships/hyperlink" Target="https://www.blasttheory.co.uk/projects/too-much-information"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blasttheory.co.uk/about-us/?from=header"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Performance Practice:</a:t>
            </a:r>
            <a:br>
              <a:rPr lang="en-GB" dirty="0"/>
            </a:br>
            <a:r>
              <a:rPr lang="en-GB" dirty="0"/>
              <a:t>Digital Arts in Performance</a:t>
            </a:r>
          </a:p>
        </p:txBody>
      </p:sp>
      <p:sp>
        <p:nvSpPr>
          <p:cNvPr id="3" name="Subtitle 2"/>
          <p:cNvSpPr>
            <a:spLocks noGrp="1"/>
          </p:cNvSpPr>
          <p:nvPr>
            <p:ph type="subTitle" idx="1"/>
          </p:nvPr>
        </p:nvSpPr>
        <p:spPr/>
        <p:txBody>
          <a:bodyPr/>
          <a:lstStyle/>
          <a:p>
            <a:r>
              <a:rPr lang="en-GB" dirty="0"/>
              <a:t>Ritual and revolt</a:t>
            </a:r>
            <a:r>
              <a:rPr lang="mr-IN" dirty="0"/>
              <a:t>…</a:t>
            </a:r>
            <a:endParaRPr lang="en-GB" dirty="0"/>
          </a:p>
          <a:p>
            <a:r>
              <a:rPr lang="en-GB" dirty="0"/>
              <a:t>(</a:t>
            </a:r>
            <a:r>
              <a:rPr lang="en-GB" dirty="0" err="1"/>
              <a:t>Lonergan</a:t>
            </a:r>
            <a:r>
              <a:rPr lang="en-GB" dirty="0"/>
              <a:t>, 2016:ix)</a:t>
            </a:r>
          </a:p>
        </p:txBody>
      </p:sp>
    </p:spTree>
    <p:extLst>
      <p:ext uri="{BB962C8B-B14F-4D97-AF65-F5344CB8AC3E}">
        <p14:creationId xmlns:p14="http://schemas.microsoft.com/office/powerpoint/2010/main" val="2743186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lstStyle/>
          <a:p>
            <a:r>
              <a:rPr lang="en-GB" dirty="0"/>
              <a:t>What does the word digital mean?</a:t>
            </a:r>
          </a:p>
          <a:p>
            <a:r>
              <a:rPr lang="en-GB" dirty="0"/>
              <a:t>What does the word arts mean?</a:t>
            </a:r>
          </a:p>
        </p:txBody>
      </p:sp>
    </p:spTree>
    <p:extLst>
      <p:ext uri="{BB962C8B-B14F-4D97-AF65-F5344CB8AC3E}">
        <p14:creationId xmlns:p14="http://schemas.microsoft.com/office/powerpoint/2010/main" val="1266227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cstate="print">
            <a:extLst>
              <a:ext uri="{28A0092B-C50C-407E-A947-70E740481C1C}">
                <a14:useLocalDpi xmlns:a14="http://schemas.microsoft.com/office/drawing/2010/main" val="0"/>
              </a:ext>
            </a:extLst>
          </a:blip>
          <a:srcRect l="13236" t="1" r="20343" b="-2918"/>
          <a:stretch/>
        </p:blipFill>
        <p:spPr>
          <a:xfrm>
            <a:off x="1176742" y="1825624"/>
            <a:ext cx="4385857" cy="4530501"/>
          </a:xfrm>
        </p:spPr>
      </p:pic>
      <p:sp>
        <p:nvSpPr>
          <p:cNvPr id="4" name="Content Placeholder 3"/>
          <p:cNvSpPr>
            <a:spLocks noGrp="1"/>
          </p:cNvSpPr>
          <p:nvPr>
            <p:ph sz="half" idx="2"/>
          </p:nvPr>
        </p:nvSpPr>
        <p:spPr/>
        <p:txBody>
          <a:bodyPr>
            <a:normAutofit lnSpcReduction="10000"/>
          </a:bodyPr>
          <a:lstStyle/>
          <a:p>
            <a:r>
              <a:rPr lang="en-GB" dirty="0"/>
              <a:t>What does the word digital mean?</a:t>
            </a:r>
          </a:p>
          <a:p>
            <a:r>
              <a:rPr lang="en-GB" dirty="0"/>
              <a:t>What does the word arts mean?</a:t>
            </a:r>
          </a:p>
          <a:p>
            <a:endParaRPr lang="en-GB" dirty="0"/>
          </a:p>
          <a:p>
            <a:r>
              <a:rPr lang="en-GB" dirty="0"/>
              <a:t>Digital is the word used to describe electronic technology that generates, stores and processes data. </a:t>
            </a:r>
          </a:p>
          <a:p>
            <a:r>
              <a:rPr lang="en-GB" dirty="0"/>
              <a:t>Arts are expressions of human imagination.</a:t>
            </a:r>
          </a:p>
        </p:txBody>
      </p:sp>
    </p:spTree>
    <p:extLst>
      <p:ext uri="{BB962C8B-B14F-4D97-AF65-F5344CB8AC3E}">
        <p14:creationId xmlns:p14="http://schemas.microsoft.com/office/powerpoint/2010/main" val="2796542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and Web 2.0</a:t>
            </a:r>
          </a:p>
        </p:txBody>
      </p:sp>
      <p:sp>
        <p:nvSpPr>
          <p:cNvPr id="3" name="Content Placeholder 2"/>
          <p:cNvSpPr>
            <a:spLocks noGrp="1"/>
          </p:cNvSpPr>
          <p:nvPr>
            <p:ph sz="half" idx="1"/>
          </p:nvPr>
        </p:nvSpPr>
        <p:spPr>
          <a:xfrm>
            <a:off x="838200" y="1549400"/>
            <a:ext cx="5181600" cy="4627563"/>
          </a:xfrm>
        </p:spPr>
        <p:txBody>
          <a:bodyPr>
            <a:normAutofit fontScale="92500" lnSpcReduction="20000"/>
          </a:bodyPr>
          <a:lstStyle/>
          <a:p>
            <a:r>
              <a:rPr lang="en-US" dirty="0"/>
              <a:t>What is social media?</a:t>
            </a:r>
          </a:p>
          <a:p>
            <a:r>
              <a:rPr lang="en-GB" dirty="0"/>
              <a:t>Definition: ‘websites and applications that enable users to create and share content or to participate in social networking.’ </a:t>
            </a:r>
          </a:p>
          <a:p>
            <a:r>
              <a:rPr lang="en-GB" dirty="0"/>
              <a:t>Can be broken down into:</a:t>
            </a:r>
          </a:p>
          <a:p>
            <a:r>
              <a:rPr lang="en-GB" dirty="0"/>
              <a:t>Social Networks</a:t>
            </a:r>
          </a:p>
          <a:p>
            <a:r>
              <a:rPr lang="en-GB" dirty="0"/>
              <a:t>Bookmarking sites</a:t>
            </a:r>
          </a:p>
          <a:p>
            <a:r>
              <a:rPr lang="en-GB" dirty="0"/>
              <a:t>Social News/Reviews</a:t>
            </a:r>
          </a:p>
          <a:p>
            <a:r>
              <a:rPr lang="en-GB" dirty="0"/>
              <a:t>Media Sharing</a:t>
            </a:r>
          </a:p>
          <a:p>
            <a:r>
              <a:rPr lang="en-GB" dirty="0"/>
              <a:t>Micro blogging</a:t>
            </a:r>
          </a:p>
          <a:p>
            <a:r>
              <a:rPr lang="en-GB" dirty="0"/>
              <a:t>Comments and forums</a:t>
            </a:r>
            <a:endParaRPr lang="en-US" dirty="0"/>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562649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114424" y="2032000"/>
            <a:ext cx="9858376" cy="2464594"/>
          </a:xfrm>
          <a:prstGeom prst="rect">
            <a:avLst/>
          </a:prstGeom>
        </p:spPr>
      </p:pic>
    </p:spTree>
    <p:extLst>
      <p:ext uri="{BB962C8B-B14F-4D97-AF65-F5344CB8AC3E}">
        <p14:creationId xmlns:p14="http://schemas.microsoft.com/office/powerpoint/2010/main" val="21645657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Social Media and Web 2.0</a:t>
            </a:r>
          </a:p>
        </p:txBody>
      </p:sp>
      <p:sp>
        <p:nvSpPr>
          <p:cNvPr id="3" name="Content Placeholder 2"/>
          <p:cNvSpPr>
            <a:spLocks noGrp="1"/>
          </p:cNvSpPr>
          <p:nvPr>
            <p:ph sz="half" idx="1"/>
          </p:nvPr>
        </p:nvSpPr>
        <p:spPr>
          <a:xfrm>
            <a:off x="431800" y="1549400"/>
            <a:ext cx="5994400" cy="4902200"/>
          </a:xfrm>
        </p:spPr>
        <p:txBody>
          <a:bodyPr>
            <a:normAutofit/>
          </a:bodyPr>
          <a:lstStyle/>
          <a:p>
            <a:r>
              <a:rPr lang="en-US" sz="3200" dirty="0"/>
              <a:t>Web 2.0 is software that allows ‘for greater levels of collaboration and interactivity, making the web a ‘platform whereby content and applications are no longer created and published by individuals, but instead are continuously modified by all users in a participatory and collaborative fashion.’  </a:t>
            </a:r>
            <a:r>
              <a:rPr lang="en-US" sz="2000" dirty="0"/>
              <a:t>(</a:t>
            </a:r>
            <a:r>
              <a:rPr lang="en-US" sz="2000" dirty="0" err="1"/>
              <a:t>Lonergan</a:t>
            </a:r>
            <a:r>
              <a:rPr lang="en-US" sz="2000" dirty="0"/>
              <a:t>, 2016:23)</a:t>
            </a:r>
          </a:p>
        </p:txBody>
      </p:sp>
      <p:pic>
        <p:nvPicPr>
          <p:cNvPr id="5" name="Content Placeholder 4"/>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1" t="15542" r="578" b="7405"/>
          <a:stretch/>
        </p:blipFill>
        <p:spPr>
          <a:xfrm>
            <a:off x="7366000" y="1690688"/>
            <a:ext cx="4394200" cy="4481406"/>
          </a:xfrm>
        </p:spPr>
      </p:pic>
    </p:spTree>
    <p:extLst>
      <p:ext uri="{BB962C8B-B14F-4D97-AF65-F5344CB8AC3E}">
        <p14:creationId xmlns:p14="http://schemas.microsoft.com/office/powerpoint/2010/main" val="1310181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Important discussion point:</a:t>
            </a:r>
            <a:endParaRPr lang="en-US" dirty="0"/>
          </a:p>
        </p:txBody>
      </p:sp>
      <p:sp>
        <p:nvSpPr>
          <p:cNvPr id="3" name="Content Placeholder 2"/>
          <p:cNvSpPr>
            <a:spLocks noGrp="1"/>
          </p:cNvSpPr>
          <p:nvPr>
            <p:ph idx="1"/>
          </p:nvPr>
        </p:nvSpPr>
        <p:spPr/>
        <p:txBody>
          <a:bodyPr/>
          <a:lstStyle/>
          <a:p>
            <a:r>
              <a:rPr lang="en-US" dirty="0"/>
              <a:t>‘When we use social media, we constitute social media </a:t>
            </a:r>
            <a:r>
              <a:rPr lang="mr-IN" dirty="0"/>
              <a:t>–</a:t>
            </a:r>
            <a:r>
              <a:rPr lang="en-US" dirty="0"/>
              <a:t> we help to make it seem useful; we appear to endorse one company’s claims that they do no evil, and another’s that they serve only to allow us to ‘connect and share’, or to ‘broadcast ourselves’. The fact that we give authenticity and credibility to services when we use them requires greater consideration.’ </a:t>
            </a:r>
            <a:r>
              <a:rPr lang="en-US" sz="2000" dirty="0"/>
              <a:t>(</a:t>
            </a:r>
            <a:r>
              <a:rPr lang="en-US" sz="2000" dirty="0" err="1"/>
              <a:t>Lonergan</a:t>
            </a:r>
            <a:r>
              <a:rPr lang="en-US" sz="2000" dirty="0"/>
              <a:t>, 79:2016)</a:t>
            </a:r>
          </a:p>
        </p:txBody>
      </p:sp>
    </p:spTree>
    <p:extLst>
      <p:ext uri="{BB962C8B-B14F-4D97-AF65-F5344CB8AC3E}">
        <p14:creationId xmlns:p14="http://schemas.microsoft.com/office/powerpoint/2010/main" val="1347736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task</a:t>
            </a:r>
          </a:p>
        </p:txBody>
      </p:sp>
      <p:sp>
        <p:nvSpPr>
          <p:cNvPr id="3" name="Content Placeholder 2"/>
          <p:cNvSpPr>
            <a:spLocks noGrp="1"/>
          </p:cNvSpPr>
          <p:nvPr>
            <p:ph idx="1"/>
          </p:nvPr>
        </p:nvSpPr>
        <p:spPr/>
        <p:txBody>
          <a:bodyPr>
            <a:normAutofit/>
          </a:bodyPr>
          <a:lstStyle/>
          <a:p>
            <a:r>
              <a:rPr lang="en-US" dirty="0"/>
              <a:t>On your phones or a lap top, open Wikipedia.</a:t>
            </a:r>
          </a:p>
          <a:p>
            <a:r>
              <a:rPr lang="en-US" dirty="0"/>
              <a:t>Search for the word ‘egg’</a:t>
            </a:r>
          </a:p>
          <a:p>
            <a:r>
              <a:rPr lang="en-US" dirty="0"/>
              <a:t>Read a section of the page and choose a hyperlink that draws your attention. </a:t>
            </a:r>
          </a:p>
          <a:p>
            <a:r>
              <a:rPr lang="en-US" dirty="0"/>
              <a:t>Open this hyperlink.</a:t>
            </a:r>
          </a:p>
          <a:p>
            <a:r>
              <a:rPr lang="en-US" dirty="0"/>
              <a:t>Read a section of the new page and and choose a hyperlink that draws your attention. </a:t>
            </a:r>
          </a:p>
          <a:p>
            <a:r>
              <a:rPr lang="en-US" dirty="0"/>
              <a:t>Repeat the process another 4 times, noting each new page. </a:t>
            </a:r>
          </a:p>
          <a:p>
            <a:r>
              <a:rPr lang="en-US" dirty="0"/>
              <a:t>Report back on the page you have ended up reading. </a:t>
            </a:r>
          </a:p>
        </p:txBody>
      </p:sp>
    </p:spTree>
    <p:extLst>
      <p:ext uri="{BB962C8B-B14F-4D97-AF65-F5344CB8AC3E}">
        <p14:creationId xmlns:p14="http://schemas.microsoft.com/office/powerpoint/2010/main" val="283785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Quick task</a:t>
            </a:r>
          </a:p>
        </p:txBody>
      </p:sp>
      <p:sp>
        <p:nvSpPr>
          <p:cNvPr id="3" name="Content Placeholder 2"/>
          <p:cNvSpPr>
            <a:spLocks noGrp="1"/>
          </p:cNvSpPr>
          <p:nvPr>
            <p:ph idx="1"/>
          </p:nvPr>
        </p:nvSpPr>
        <p:spPr/>
        <p:txBody>
          <a:bodyPr/>
          <a:lstStyle/>
          <a:p>
            <a:r>
              <a:rPr lang="en-US" dirty="0"/>
              <a:t>Where did you end up?</a:t>
            </a:r>
          </a:p>
          <a:p>
            <a:endParaRPr lang="en-US" dirty="0"/>
          </a:p>
          <a:p>
            <a:r>
              <a:rPr lang="en-US" dirty="0"/>
              <a:t>Do you believe this information?</a:t>
            </a:r>
          </a:p>
          <a:p>
            <a:endParaRPr lang="en-US" dirty="0"/>
          </a:p>
          <a:p>
            <a:r>
              <a:rPr lang="en-US" dirty="0"/>
              <a:t>Did you know that you can edit the information?</a:t>
            </a:r>
          </a:p>
          <a:p>
            <a:r>
              <a:rPr lang="en-US" dirty="0"/>
              <a:t>What does that mean?</a:t>
            </a:r>
          </a:p>
        </p:txBody>
      </p:sp>
    </p:spTree>
    <p:extLst>
      <p:ext uri="{BB962C8B-B14F-4D97-AF65-F5344CB8AC3E}">
        <p14:creationId xmlns:p14="http://schemas.microsoft.com/office/powerpoint/2010/main" val="202272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sp>
        <p:nvSpPr>
          <p:cNvPr id="3" name="Content Placeholder 2"/>
          <p:cNvSpPr>
            <a:spLocks noGrp="1"/>
          </p:cNvSpPr>
          <p:nvPr>
            <p:ph sz="half" idx="1"/>
          </p:nvPr>
        </p:nvSpPr>
        <p:spPr>
          <a:xfrm>
            <a:off x="482600" y="1835150"/>
            <a:ext cx="5181600" cy="4351338"/>
          </a:xfrm>
        </p:spPr>
        <p:txBody>
          <a:bodyPr/>
          <a:lstStyle/>
          <a:p>
            <a:r>
              <a:rPr lang="en-GB" dirty="0"/>
              <a:t>How do you access technology?</a:t>
            </a:r>
          </a:p>
          <a:p>
            <a:endParaRPr lang="en-GB" dirty="0"/>
          </a:p>
          <a:p>
            <a:r>
              <a:rPr lang="en-GB" dirty="0"/>
              <a:t>How do you access digital technology?</a:t>
            </a:r>
          </a:p>
          <a:p>
            <a:endParaRPr lang="en-GB" dirty="0"/>
          </a:p>
          <a:p>
            <a:r>
              <a:rPr lang="en-GB" dirty="0"/>
              <a:t>How do you access the arts?</a:t>
            </a:r>
          </a:p>
        </p:txBody>
      </p:sp>
      <p:pic>
        <p:nvPicPr>
          <p:cNvPr id="5" name="Content Placeholder 4"/>
          <p:cNvPicPr>
            <a:picLocks noGrp="1" noChangeAspect="1"/>
          </p:cNvPicPr>
          <p:nvPr>
            <p:ph sz="half" idx="2"/>
          </p:nvPr>
        </p:nvPicPr>
        <p:blipFill rotWithShape="1">
          <a:blip r:embed="rId3"/>
          <a:srcRect t="1303" r="8400"/>
          <a:stretch/>
        </p:blipFill>
        <p:spPr>
          <a:xfrm>
            <a:off x="6197600" y="1825625"/>
            <a:ext cx="5702686" cy="4351338"/>
          </a:xfrm>
          <a:prstGeom prst="rect">
            <a:avLst/>
          </a:prstGeom>
        </p:spPr>
      </p:pic>
    </p:spTree>
    <p:extLst>
      <p:ext uri="{BB962C8B-B14F-4D97-AF65-F5344CB8AC3E}">
        <p14:creationId xmlns:p14="http://schemas.microsoft.com/office/powerpoint/2010/main" val="165050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a:t>‘The spectacle is not a collection of images, but a social relation among people, mediated by images.’ </a:t>
            </a:r>
            <a:r>
              <a:rPr lang="en-GB" dirty="0" err="1"/>
              <a:t>Debord</a:t>
            </a:r>
            <a:r>
              <a:rPr lang="en-GB" dirty="0"/>
              <a:t>, 1983:4)</a:t>
            </a:r>
          </a:p>
          <a:p>
            <a:endParaRPr lang="en-GB" dirty="0"/>
          </a:p>
          <a:p>
            <a:r>
              <a:rPr lang="en-GB" dirty="0"/>
              <a:t>Mediated means that a medium stands in between or facilitates your experience of a ‘thing’ and the original experience.</a:t>
            </a:r>
          </a:p>
        </p:txBody>
      </p:sp>
    </p:spTree>
    <p:extLst>
      <p:ext uri="{BB962C8B-B14F-4D97-AF65-F5344CB8AC3E}">
        <p14:creationId xmlns:p14="http://schemas.microsoft.com/office/powerpoint/2010/main" val="3916825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lstStyle/>
          <a:p>
            <a:r>
              <a:rPr lang="en-GB" dirty="0"/>
              <a:t>Mediated performance </a:t>
            </a:r>
          </a:p>
          <a:p>
            <a:endParaRPr lang="en-GB" dirty="0"/>
          </a:p>
          <a:p>
            <a:r>
              <a:rPr lang="en-GB" dirty="0"/>
              <a:t>Issues with mediated experience can be positive or negative:</a:t>
            </a:r>
          </a:p>
          <a:p>
            <a:r>
              <a:rPr lang="en-GB" dirty="0"/>
              <a:t>Lens</a:t>
            </a:r>
          </a:p>
          <a:p>
            <a:r>
              <a:rPr lang="en-GB" dirty="0"/>
              <a:t>Focus</a:t>
            </a:r>
          </a:p>
          <a:p>
            <a:r>
              <a:rPr lang="en-GB" dirty="0"/>
              <a:t>Representation</a:t>
            </a:r>
          </a:p>
          <a:p>
            <a:r>
              <a:rPr lang="en-GB" dirty="0"/>
              <a:t>Voice</a:t>
            </a:r>
          </a:p>
          <a:p>
            <a:endParaRPr lang="en-GB" dirty="0"/>
          </a:p>
        </p:txBody>
      </p:sp>
    </p:spTree>
    <p:extLst>
      <p:ext uri="{BB962C8B-B14F-4D97-AF65-F5344CB8AC3E}">
        <p14:creationId xmlns:p14="http://schemas.microsoft.com/office/powerpoint/2010/main" val="1100838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2"/>
          <a:srcRect l="4240" r="3125"/>
          <a:stretch/>
        </p:blipFill>
        <p:spPr>
          <a:xfrm>
            <a:off x="362603" y="1825625"/>
            <a:ext cx="5733397" cy="4351338"/>
          </a:xfrm>
          <a:prstGeom prst="rect">
            <a:avLst/>
          </a:prstGeom>
        </p:spPr>
      </p:pic>
      <p:sp>
        <p:nvSpPr>
          <p:cNvPr id="4" name="Content Placeholder 3"/>
          <p:cNvSpPr>
            <a:spLocks noGrp="1"/>
          </p:cNvSpPr>
          <p:nvPr>
            <p:ph sz="half" idx="2"/>
          </p:nvPr>
        </p:nvSpPr>
        <p:spPr/>
        <p:txBody>
          <a:bodyPr>
            <a:normAutofit lnSpcReduction="10000"/>
          </a:bodyPr>
          <a:lstStyle/>
          <a:p>
            <a:r>
              <a:rPr lang="en-GB" dirty="0"/>
              <a:t>User generated content:</a:t>
            </a:r>
          </a:p>
          <a:p>
            <a:endParaRPr lang="en-GB" dirty="0"/>
          </a:p>
          <a:p>
            <a:r>
              <a:rPr lang="en-GB" sz="3200" dirty="0"/>
              <a:t>‘content made publicly available over the internet</a:t>
            </a:r>
            <a:r>
              <a:rPr lang="mr-IN" sz="3200" dirty="0"/>
              <a:t>…</a:t>
            </a:r>
            <a:r>
              <a:rPr lang="en-GB" sz="3200" dirty="0"/>
              <a:t>which reflects a certain amount of creative effort, and</a:t>
            </a:r>
            <a:r>
              <a:rPr lang="mr-IN" sz="3200" dirty="0"/>
              <a:t>…</a:t>
            </a:r>
            <a:r>
              <a:rPr lang="en-GB" sz="3200" dirty="0"/>
              <a:t>which is created outside of professional routines and practices’ </a:t>
            </a:r>
            <a:r>
              <a:rPr lang="en-GB" sz="2000" dirty="0"/>
              <a:t>(</a:t>
            </a:r>
            <a:r>
              <a:rPr lang="en-GB" sz="2000" dirty="0" err="1"/>
              <a:t>Lonergan</a:t>
            </a:r>
            <a:r>
              <a:rPr lang="en-GB" sz="2000" dirty="0"/>
              <a:t>, 2016:23)</a:t>
            </a:r>
          </a:p>
        </p:txBody>
      </p:sp>
    </p:spTree>
    <p:extLst>
      <p:ext uri="{BB962C8B-B14F-4D97-AF65-F5344CB8AC3E}">
        <p14:creationId xmlns:p14="http://schemas.microsoft.com/office/powerpoint/2010/main" val="2114772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pic>
        <p:nvPicPr>
          <p:cNvPr id="5" name="Content Placeholder 4"/>
          <p:cNvPicPr>
            <a:picLocks noGrp="1" noChangeAspect="1"/>
          </p:cNvPicPr>
          <p:nvPr>
            <p:ph sz="half" idx="1"/>
          </p:nvPr>
        </p:nvPicPr>
        <p:blipFill rotWithShape="1">
          <a:blip r:embed="rId3"/>
          <a:srcRect l="4240" r="3125"/>
          <a:stretch/>
        </p:blipFill>
        <p:spPr>
          <a:xfrm>
            <a:off x="362603" y="1825625"/>
            <a:ext cx="5733397" cy="4351338"/>
          </a:xfrm>
          <a:prstGeom prst="rect">
            <a:avLst/>
          </a:prstGeom>
        </p:spPr>
      </p:pic>
      <p:sp>
        <p:nvSpPr>
          <p:cNvPr id="4" name="Content Placeholder 3"/>
          <p:cNvSpPr>
            <a:spLocks noGrp="1"/>
          </p:cNvSpPr>
          <p:nvPr>
            <p:ph sz="half" idx="2"/>
          </p:nvPr>
        </p:nvSpPr>
        <p:spPr>
          <a:xfrm>
            <a:off x="6250352" y="1699846"/>
            <a:ext cx="5570415" cy="4672501"/>
          </a:xfrm>
        </p:spPr>
        <p:txBody>
          <a:bodyPr>
            <a:normAutofit fontScale="92500" lnSpcReduction="20000"/>
          </a:bodyPr>
          <a:lstStyle/>
          <a:p>
            <a:r>
              <a:rPr lang="en-GB" dirty="0"/>
              <a:t>Passive and active viewing:</a:t>
            </a:r>
          </a:p>
          <a:p>
            <a:r>
              <a:rPr lang="en-GB" dirty="0"/>
              <a:t>Media audience theory</a:t>
            </a:r>
          </a:p>
          <a:p>
            <a:r>
              <a:rPr lang="en-GB" dirty="0"/>
              <a:t>Active: engaged, making choices, taking part somehow*</a:t>
            </a:r>
          </a:p>
          <a:p>
            <a:endParaRPr lang="en-GB" dirty="0"/>
          </a:p>
          <a:p>
            <a:r>
              <a:rPr lang="en-GB" dirty="0"/>
              <a:t>Passive: Absorbing information without criticality </a:t>
            </a:r>
            <a:r>
              <a:rPr lang="mr-IN" dirty="0"/>
              <a:t>–</a:t>
            </a:r>
            <a:r>
              <a:rPr lang="en-GB" dirty="0"/>
              <a:t> believing, being effected by content. </a:t>
            </a:r>
          </a:p>
          <a:p>
            <a:endParaRPr lang="en-GB" dirty="0"/>
          </a:p>
          <a:p>
            <a:r>
              <a:rPr lang="en-GB" sz="1600" dirty="0">
                <a:hlinkClick r:id="rId4"/>
              </a:rPr>
              <a:t>https://medialectic.wordpress.com/2017/12/20/active-vs-passive-viewing/</a:t>
            </a:r>
            <a:endParaRPr lang="en-GB" sz="1600" dirty="0"/>
          </a:p>
          <a:p>
            <a:r>
              <a:rPr lang="en-US" sz="1400" u="sng" dirty="0">
                <a:hlinkClick r:id="rId5"/>
              </a:rPr>
              <a:t>https://www.researchgate.net/profile/Frank_Biocca/publication/237635217_2_Opposing_Conceptions_of_the_Audience_The_Active_and_Passive_Hemispheres_of_Mass_Communication_Theory/links/5486106d0cf2ef34478bf3d8.pdf</a:t>
            </a:r>
            <a:endParaRPr lang="en-GB" sz="1400" dirty="0"/>
          </a:p>
          <a:p>
            <a:endParaRPr lang="en-GB" dirty="0"/>
          </a:p>
        </p:txBody>
      </p:sp>
    </p:spTree>
    <p:extLst>
      <p:ext uri="{BB962C8B-B14F-4D97-AF65-F5344CB8AC3E}">
        <p14:creationId xmlns:p14="http://schemas.microsoft.com/office/powerpoint/2010/main" val="2958838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Arts in Performance</a:t>
            </a:r>
          </a:p>
        </p:txBody>
      </p:sp>
      <p:sp>
        <p:nvSpPr>
          <p:cNvPr id="3" name="Content Placeholder 2"/>
          <p:cNvSpPr>
            <a:spLocks noGrp="1"/>
          </p:cNvSpPr>
          <p:nvPr>
            <p:ph sz="half" idx="1"/>
          </p:nvPr>
        </p:nvSpPr>
        <p:spPr/>
        <p:txBody>
          <a:bodyPr/>
          <a:lstStyle/>
          <a:p>
            <a:r>
              <a:rPr lang="en-GB" dirty="0"/>
              <a:t>Think</a:t>
            </a:r>
          </a:p>
          <a:p>
            <a:r>
              <a:rPr lang="en-GB" dirty="0"/>
              <a:t>Plan</a:t>
            </a:r>
          </a:p>
          <a:p>
            <a:r>
              <a:rPr lang="en-GB" dirty="0"/>
              <a:t>Do</a:t>
            </a:r>
          </a:p>
          <a:p>
            <a:r>
              <a:rPr lang="en-GB" dirty="0"/>
              <a:t>Share</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536530" y="1516459"/>
            <a:ext cx="4969669" cy="4969669"/>
          </a:xfrm>
          <a:prstGeom prst="rect">
            <a:avLst/>
          </a:prstGeom>
        </p:spPr>
      </p:pic>
    </p:spTree>
    <p:extLst>
      <p:ext uri="{BB962C8B-B14F-4D97-AF65-F5344CB8AC3E}">
        <p14:creationId xmlns:p14="http://schemas.microsoft.com/office/powerpoint/2010/main" val="40244242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Simple ways to use digital arts in performance</a:t>
            </a:r>
            <a:endParaRPr lang="en-US" dirty="0"/>
          </a:p>
        </p:txBody>
      </p:sp>
      <p:sp>
        <p:nvSpPr>
          <p:cNvPr id="3" name="Text Placeholder 2"/>
          <p:cNvSpPr>
            <a:spLocks noGrp="1"/>
          </p:cNvSpPr>
          <p:nvPr>
            <p:ph type="body" idx="1"/>
          </p:nvPr>
        </p:nvSpPr>
        <p:spPr>
          <a:xfrm>
            <a:off x="495754" y="5565892"/>
            <a:ext cx="10856458" cy="823912"/>
          </a:xfrm>
        </p:spPr>
        <p:txBody>
          <a:bodyPr/>
          <a:lstStyle/>
          <a:p>
            <a:r>
              <a:rPr lang="en-US" dirty="0"/>
              <a:t>Choose a Theme such as ‘Mapping’ and imagine group projects in the formats above </a:t>
            </a:r>
          </a:p>
        </p:txBody>
      </p:sp>
      <p:sp>
        <p:nvSpPr>
          <p:cNvPr id="6" name="Content Placeholder 5"/>
          <p:cNvSpPr>
            <a:spLocks noGrp="1"/>
          </p:cNvSpPr>
          <p:nvPr>
            <p:ph sz="quarter" idx="4"/>
          </p:nvPr>
        </p:nvSpPr>
        <p:spPr>
          <a:xfrm>
            <a:off x="6417129" y="1981768"/>
            <a:ext cx="5183188" cy="3684588"/>
          </a:xfrm>
        </p:spPr>
        <p:txBody>
          <a:bodyPr>
            <a:normAutofit/>
          </a:bodyPr>
          <a:lstStyle/>
          <a:p>
            <a:r>
              <a:rPr lang="en-US" dirty="0"/>
              <a:t>Creative writing classes</a:t>
            </a:r>
          </a:p>
          <a:p>
            <a:r>
              <a:rPr lang="en-US" dirty="0"/>
              <a:t>Digital forums – and forum theatre</a:t>
            </a:r>
          </a:p>
          <a:p>
            <a:r>
              <a:rPr lang="en-GB" dirty="0"/>
              <a:t>Digital literacy</a:t>
            </a:r>
          </a:p>
          <a:p>
            <a:r>
              <a:rPr lang="en-GB" dirty="0"/>
              <a:t>Social media – constructive use</a:t>
            </a:r>
            <a:endParaRPr lang="en-US" dirty="0"/>
          </a:p>
          <a:p>
            <a:r>
              <a:rPr lang="en-US" dirty="0"/>
              <a:t>Didactic application of technology</a:t>
            </a:r>
          </a:p>
        </p:txBody>
      </p:sp>
      <p:sp>
        <p:nvSpPr>
          <p:cNvPr id="10" name="Content Placeholder 9">
            <a:extLst>
              <a:ext uri="{FF2B5EF4-FFF2-40B4-BE49-F238E27FC236}">
                <a16:creationId xmlns:a16="http://schemas.microsoft.com/office/drawing/2014/main" id="{72A35202-36FE-D34E-AAAA-7A8C86787A97}"/>
              </a:ext>
            </a:extLst>
          </p:cNvPr>
          <p:cNvSpPr>
            <a:spLocks noGrp="1"/>
          </p:cNvSpPr>
          <p:nvPr>
            <p:ph sz="half" idx="2"/>
          </p:nvPr>
        </p:nvSpPr>
        <p:spPr>
          <a:xfrm>
            <a:off x="766196" y="1981768"/>
            <a:ext cx="5157787" cy="3684588"/>
          </a:xfrm>
        </p:spPr>
        <p:txBody>
          <a:bodyPr>
            <a:normAutofit/>
          </a:bodyPr>
          <a:lstStyle/>
          <a:p>
            <a:r>
              <a:rPr lang="en-GB" dirty="0"/>
              <a:t>‘Soundscapes’</a:t>
            </a:r>
          </a:p>
          <a:p>
            <a:r>
              <a:rPr lang="en-GB" dirty="0"/>
              <a:t>Photo galleries</a:t>
            </a:r>
          </a:p>
          <a:p>
            <a:r>
              <a:rPr lang="en-GB" dirty="0"/>
              <a:t>Podcasts </a:t>
            </a:r>
          </a:p>
          <a:p>
            <a:r>
              <a:rPr lang="en-GB" dirty="0"/>
              <a:t>Filming </a:t>
            </a:r>
          </a:p>
          <a:p>
            <a:r>
              <a:rPr lang="en-GB" dirty="0"/>
              <a:t>Projection</a:t>
            </a:r>
          </a:p>
          <a:p>
            <a:r>
              <a:rPr lang="en-GB" dirty="0"/>
              <a:t>Pop video</a:t>
            </a:r>
          </a:p>
        </p:txBody>
      </p:sp>
    </p:spTree>
    <p:extLst>
      <p:ext uri="{BB962C8B-B14F-4D97-AF65-F5344CB8AC3E}">
        <p14:creationId xmlns:p14="http://schemas.microsoft.com/office/powerpoint/2010/main" val="677075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Eddie Ladd</a:t>
            </a:r>
          </a:p>
        </p:txBody>
      </p:sp>
      <p:pic>
        <p:nvPicPr>
          <p:cNvPr id="5" name="Content Placeholder 4"/>
          <p:cNvPicPr>
            <a:picLocks noGrp="1" noChangeAspect="1"/>
          </p:cNvPicPr>
          <p:nvPr>
            <p:ph sz="half" idx="1"/>
          </p:nvPr>
        </p:nvPicPr>
        <p:blipFill>
          <a:blip r:embed="rId2"/>
          <a:stretch>
            <a:fillRect/>
          </a:stretch>
        </p:blipFill>
        <p:spPr>
          <a:xfrm>
            <a:off x="791886" y="1806086"/>
            <a:ext cx="3242227" cy="4351338"/>
          </a:xfrm>
          <a:prstGeom prst="rect">
            <a:avLst/>
          </a:prstGeom>
        </p:spPr>
      </p:pic>
      <p:sp>
        <p:nvSpPr>
          <p:cNvPr id="4" name="Content Placeholder 3"/>
          <p:cNvSpPr>
            <a:spLocks noGrp="1"/>
          </p:cNvSpPr>
          <p:nvPr>
            <p:ph sz="half" idx="2"/>
          </p:nvPr>
        </p:nvSpPr>
        <p:spPr/>
        <p:txBody>
          <a:bodyPr/>
          <a:lstStyle/>
          <a:p>
            <a:r>
              <a:rPr lang="en-GB" dirty="0"/>
              <a:t>Multi-disciplinary performer.</a:t>
            </a:r>
          </a:p>
          <a:p>
            <a:r>
              <a:rPr lang="en-GB" dirty="0"/>
              <a:t>Mixes layers of performance and research with technology </a:t>
            </a:r>
            <a:endParaRPr lang="en-GB" dirty="0">
              <a:hlinkClick r:id="rId3"/>
            </a:endParaRPr>
          </a:p>
          <a:p>
            <a:r>
              <a:rPr lang="en-GB" dirty="0"/>
              <a:t>Explores topics that are human, biological, historical and always mediates performance in final public work.</a:t>
            </a:r>
          </a:p>
        </p:txBody>
      </p:sp>
    </p:spTree>
    <p:extLst>
      <p:ext uri="{BB962C8B-B14F-4D97-AF65-F5344CB8AC3E}">
        <p14:creationId xmlns:p14="http://schemas.microsoft.com/office/powerpoint/2010/main" val="3291151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Eddie Ladd</a:t>
            </a:r>
          </a:p>
        </p:txBody>
      </p:sp>
      <p:pic>
        <p:nvPicPr>
          <p:cNvPr id="5" name="Content Placeholder 4"/>
          <p:cNvPicPr>
            <a:picLocks noGrp="1" noChangeAspect="1"/>
          </p:cNvPicPr>
          <p:nvPr>
            <p:ph sz="half" idx="1"/>
          </p:nvPr>
        </p:nvPicPr>
        <p:blipFill>
          <a:blip r:embed="rId2"/>
          <a:stretch>
            <a:fillRect/>
          </a:stretch>
        </p:blipFill>
        <p:spPr>
          <a:xfrm>
            <a:off x="230246" y="2197100"/>
            <a:ext cx="5865754" cy="3979863"/>
          </a:xfrm>
          <a:prstGeom prst="rect">
            <a:avLst/>
          </a:prstGeom>
        </p:spPr>
      </p:pic>
      <p:sp>
        <p:nvSpPr>
          <p:cNvPr id="4" name="Content Placeholder 3"/>
          <p:cNvSpPr>
            <a:spLocks noGrp="1"/>
          </p:cNvSpPr>
          <p:nvPr>
            <p:ph sz="half" idx="2"/>
          </p:nvPr>
        </p:nvSpPr>
        <p:spPr/>
        <p:txBody>
          <a:bodyPr>
            <a:normAutofit fontScale="92500" lnSpcReduction="10000"/>
          </a:bodyPr>
          <a:lstStyle/>
          <a:p>
            <a:endParaRPr lang="en-GB" dirty="0">
              <a:hlinkClick r:id="rId3"/>
            </a:endParaRPr>
          </a:p>
          <a:p>
            <a:r>
              <a:rPr lang="en-GB" dirty="0"/>
              <a:t>Often political, always physical, Eddie Ladd performs the pathways and creative links between symbolic representation and physical exertion </a:t>
            </a:r>
            <a:endParaRPr lang="en-GB" dirty="0">
              <a:hlinkClick r:id="rId3"/>
            </a:endParaRPr>
          </a:p>
          <a:p>
            <a:endParaRPr lang="en-GB" dirty="0">
              <a:hlinkClick r:id="rId3"/>
            </a:endParaRPr>
          </a:p>
          <a:p>
            <a:r>
              <a:rPr lang="en-GB" sz="2000" dirty="0">
                <a:hlinkClick r:id="rId4"/>
              </a:rPr>
              <a:t>https://www.youtube.com/watch?v=GrRVJlMfeCs</a:t>
            </a:r>
            <a:endParaRPr lang="en-GB" sz="2000" dirty="0">
              <a:hlinkClick r:id="rId3"/>
            </a:endParaRPr>
          </a:p>
          <a:p>
            <a:endParaRPr lang="en-GB" sz="2000" dirty="0">
              <a:hlinkClick r:id="rId3"/>
            </a:endParaRPr>
          </a:p>
          <a:p>
            <a:r>
              <a:rPr lang="en-GB" sz="2000" dirty="0">
                <a:hlinkClick r:id="rId3"/>
              </a:rPr>
              <a:t>https://www.youtube.com/watch?v=_N-1zsvOo2M</a:t>
            </a:r>
            <a:endParaRPr lang="en-GB" sz="2000" dirty="0"/>
          </a:p>
        </p:txBody>
      </p:sp>
    </p:spTree>
    <p:extLst>
      <p:ext uri="{BB962C8B-B14F-4D97-AF65-F5344CB8AC3E}">
        <p14:creationId xmlns:p14="http://schemas.microsoft.com/office/powerpoint/2010/main" val="39062190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Blast Theory</a:t>
            </a:r>
          </a:p>
        </p:txBody>
      </p:sp>
      <p:sp>
        <p:nvSpPr>
          <p:cNvPr id="3" name="Content Placeholder 2"/>
          <p:cNvSpPr>
            <a:spLocks noGrp="1"/>
          </p:cNvSpPr>
          <p:nvPr>
            <p:ph sz="half" idx="1"/>
          </p:nvPr>
        </p:nvSpPr>
        <p:spPr>
          <a:xfrm>
            <a:off x="584200" y="2158999"/>
            <a:ext cx="5181600" cy="4017963"/>
          </a:xfrm>
        </p:spPr>
        <p:txBody>
          <a:bodyPr>
            <a:normAutofit/>
          </a:bodyPr>
          <a:lstStyle/>
          <a:p>
            <a:endParaRPr lang="en-GB" dirty="0"/>
          </a:p>
          <a:p>
            <a:endParaRPr lang="en-GB" dirty="0"/>
          </a:p>
          <a:p>
            <a:r>
              <a:rPr lang="en-GB" dirty="0"/>
              <a:t>‘the most contemporary media-poet of this age.’</a:t>
            </a:r>
          </a:p>
          <a:p>
            <a:r>
              <a:rPr lang="en-GB" sz="2000" dirty="0" err="1"/>
              <a:t>Soh</a:t>
            </a:r>
            <a:r>
              <a:rPr lang="en-GB" sz="2000" dirty="0"/>
              <a:t> </a:t>
            </a:r>
            <a:r>
              <a:rPr lang="en-GB" sz="2000" dirty="0" err="1"/>
              <a:t>Yeong</a:t>
            </a:r>
            <a:r>
              <a:rPr lang="en-GB" sz="2000" dirty="0"/>
              <a:t> </a:t>
            </a:r>
            <a:r>
              <a:rPr lang="en-GB" sz="2000" dirty="0" err="1"/>
              <a:t>Roh</a:t>
            </a:r>
            <a:r>
              <a:rPr lang="en-GB" sz="2000" dirty="0"/>
              <a:t> 2016</a:t>
            </a:r>
          </a:p>
          <a:p>
            <a:endParaRPr lang="en-GB" sz="2000" dirty="0"/>
          </a:p>
          <a:p>
            <a:endParaRPr lang="en-GB" sz="2000" dirty="0"/>
          </a:p>
          <a:p>
            <a:endParaRPr lang="en-GB" sz="2000" dirty="0"/>
          </a:p>
          <a:p>
            <a:r>
              <a:rPr lang="en-GB" sz="1400" dirty="0">
                <a:hlinkClick r:id="rId2"/>
              </a:rPr>
              <a:t>https://www.blasttheory.co.uk/projects/spit-spreads-death/</a:t>
            </a:r>
            <a:endParaRPr lang="en-GB" sz="1400" dirty="0"/>
          </a:p>
        </p:txBody>
      </p:sp>
      <p:pic>
        <p:nvPicPr>
          <p:cNvPr id="5" name="Content Placeholder 4"/>
          <p:cNvPicPr>
            <a:picLocks noGrp="1" noChangeAspect="1"/>
          </p:cNvPicPr>
          <p:nvPr>
            <p:ph sz="half" idx="2"/>
          </p:nvPr>
        </p:nvPicPr>
        <p:blipFill rotWithShape="1">
          <a:blip r:embed="rId3"/>
          <a:srcRect l="7108" t="17293" r="51225" b="41748"/>
          <a:stretch/>
        </p:blipFill>
        <p:spPr>
          <a:xfrm>
            <a:off x="6019800" y="2159000"/>
            <a:ext cx="5738455" cy="4017963"/>
          </a:xfrm>
          <a:prstGeom prst="rect">
            <a:avLst/>
          </a:prstGeom>
        </p:spPr>
      </p:pic>
    </p:spTree>
    <p:extLst>
      <p:ext uri="{BB962C8B-B14F-4D97-AF65-F5344CB8AC3E}">
        <p14:creationId xmlns:p14="http://schemas.microsoft.com/office/powerpoint/2010/main" val="1388795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Blast Theory</a:t>
            </a:r>
          </a:p>
        </p:txBody>
      </p:sp>
      <p:sp>
        <p:nvSpPr>
          <p:cNvPr id="3" name="Content Placeholder 2"/>
          <p:cNvSpPr>
            <a:spLocks noGrp="1"/>
          </p:cNvSpPr>
          <p:nvPr>
            <p:ph sz="half" idx="1"/>
          </p:nvPr>
        </p:nvSpPr>
        <p:spPr>
          <a:xfrm>
            <a:off x="838200" y="1825624"/>
            <a:ext cx="5181600" cy="4689475"/>
          </a:xfrm>
        </p:spPr>
        <p:txBody>
          <a:bodyPr>
            <a:normAutofit fontScale="85000" lnSpcReduction="20000"/>
          </a:bodyPr>
          <a:lstStyle/>
          <a:p>
            <a:r>
              <a:rPr lang="en-GB" dirty="0"/>
              <a:t>Blast Theory creates interactive art to explore social and political questions, placing audience members at the centre of our work.</a:t>
            </a:r>
          </a:p>
          <a:p>
            <a:r>
              <a:rPr lang="en-GB" dirty="0"/>
              <a:t>Blast Theory draw on popular culture, performance, technology and games, the work often blurring the boundaries between the real and the fictional.</a:t>
            </a:r>
          </a:p>
          <a:p>
            <a:r>
              <a:rPr lang="en-GB" dirty="0"/>
              <a:t>In virtual and physical spaces from pubs, canals and abandoned warehouses to libraries, museums and apps – we go to unexpected places to make our work accessible to everyone.</a:t>
            </a:r>
          </a:p>
          <a:p>
            <a:r>
              <a:rPr lang="en-GB" dirty="0"/>
              <a:t>Ref in bibliography</a:t>
            </a:r>
          </a:p>
        </p:txBody>
      </p:sp>
      <p:sp>
        <p:nvSpPr>
          <p:cNvPr id="4" name="Content Placeholder 3"/>
          <p:cNvSpPr>
            <a:spLocks noGrp="1"/>
          </p:cNvSpPr>
          <p:nvPr>
            <p:ph sz="half" idx="2"/>
          </p:nvPr>
        </p:nvSpPr>
        <p:spPr/>
        <p:txBody>
          <a:bodyPr>
            <a:normAutofit fontScale="85000" lnSpcReduction="20000"/>
          </a:bodyPr>
          <a:lstStyle/>
          <a:p>
            <a:r>
              <a:rPr lang="en-GB" dirty="0">
                <a:hlinkClick r:id="rId2"/>
              </a:rPr>
              <a:t>https://www.blasttheory.co.uk/projects/gift/</a:t>
            </a:r>
            <a:endParaRPr lang="en-GB" dirty="0"/>
          </a:p>
          <a:p>
            <a:endParaRPr lang="en-GB" dirty="0"/>
          </a:p>
          <a:p>
            <a:r>
              <a:rPr lang="en-GB" dirty="0">
                <a:hlinkClick r:id="rId3"/>
              </a:rPr>
              <a:t>https://www.blasttheory.co.uk/projects/flypad/</a:t>
            </a:r>
            <a:endParaRPr lang="en-GB" dirty="0"/>
          </a:p>
          <a:p>
            <a:endParaRPr lang="en-GB" dirty="0"/>
          </a:p>
          <a:p>
            <a:r>
              <a:rPr lang="en-GB" dirty="0">
                <a:hlinkClick r:id="rId4"/>
              </a:rPr>
              <a:t>https://www.blasttheory.co.uk/projects/too-much-information</a:t>
            </a:r>
            <a:endParaRPr lang="en-GB" dirty="0"/>
          </a:p>
        </p:txBody>
      </p:sp>
    </p:spTree>
    <p:extLst>
      <p:ext uri="{BB962C8B-B14F-4D97-AF65-F5344CB8AC3E}">
        <p14:creationId xmlns:p14="http://schemas.microsoft.com/office/powerpoint/2010/main" val="327521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lstStyle/>
          <a:p>
            <a:r>
              <a:rPr lang="en-GB" dirty="0"/>
              <a:t>To start with </a:t>
            </a:r>
            <a:r>
              <a:rPr lang="mr-IN" dirty="0"/>
              <a:t>–</a:t>
            </a:r>
            <a:r>
              <a:rPr lang="en-GB" dirty="0"/>
              <a:t> this is not all about sound.</a:t>
            </a:r>
          </a:p>
          <a:p>
            <a:endParaRPr lang="en-GB" dirty="0"/>
          </a:p>
          <a:p>
            <a:r>
              <a:rPr lang="en-GB" dirty="0"/>
              <a:t>Soundscape work is about ‘making you aware of the way (they – ‘we’) are anchored in the environment and of your relationship to the earth and the sky.’ </a:t>
            </a:r>
            <a:r>
              <a:rPr lang="en-GB" sz="2000" dirty="0"/>
              <a:t>(</a:t>
            </a:r>
            <a:r>
              <a:rPr lang="en-GB" sz="2000" dirty="0" err="1"/>
              <a:t>Solomos</a:t>
            </a:r>
            <a:r>
              <a:rPr lang="en-GB" sz="2000" dirty="0"/>
              <a:t>, 2018:95)</a:t>
            </a:r>
          </a:p>
        </p:txBody>
      </p:sp>
    </p:spTree>
    <p:extLst>
      <p:ext uri="{BB962C8B-B14F-4D97-AF65-F5344CB8AC3E}">
        <p14:creationId xmlns:p14="http://schemas.microsoft.com/office/powerpoint/2010/main" val="23416026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‘Sound</a:t>
            </a:r>
            <a:r>
              <a:rPr lang="mr-IN" dirty="0"/>
              <a:t>…</a:t>
            </a:r>
            <a:r>
              <a:rPr lang="en-GB" dirty="0"/>
              <a:t>constitutes a form of energy</a:t>
            </a:r>
            <a:r>
              <a:rPr lang="mr-IN" dirty="0"/>
              <a:t>…</a:t>
            </a:r>
            <a:r>
              <a:rPr lang="en-GB" dirty="0"/>
              <a:t>This form of energy impacts the listener in his entirety, as well as the environment.’ </a:t>
            </a:r>
            <a:r>
              <a:rPr lang="en-GB" sz="2200" dirty="0"/>
              <a:t>(</a:t>
            </a:r>
            <a:r>
              <a:rPr lang="en-GB" sz="2200" dirty="0" err="1"/>
              <a:t>Solomos</a:t>
            </a:r>
            <a:r>
              <a:rPr lang="en-GB" sz="2200" dirty="0"/>
              <a:t>, 2018:97)</a:t>
            </a:r>
          </a:p>
          <a:p>
            <a:endParaRPr lang="en-GB" dirty="0"/>
          </a:p>
          <a:p>
            <a:r>
              <a:rPr lang="en-GB" dirty="0"/>
              <a:t>From pneumatic drills to thunder, birdsong to flutes we should ‘consider the </a:t>
            </a:r>
            <a:r>
              <a:rPr lang="en-GB" i="1" dirty="0"/>
              <a:t>inextricable links between the vibrating object, the milieu which the vibration spreads and the subject who listens</a:t>
            </a:r>
            <a:r>
              <a:rPr lang="en-GB" dirty="0"/>
              <a:t>.’ </a:t>
            </a:r>
            <a:r>
              <a:rPr lang="en-GB" sz="2200" dirty="0"/>
              <a:t>(</a:t>
            </a:r>
            <a:r>
              <a:rPr lang="en-GB" sz="2200" dirty="0" err="1"/>
              <a:t>Solomos</a:t>
            </a:r>
            <a:r>
              <a:rPr lang="en-GB" sz="2200" dirty="0"/>
              <a:t>, 2018:99)</a:t>
            </a:r>
          </a:p>
        </p:txBody>
      </p:sp>
    </p:spTree>
    <p:extLst>
      <p:ext uri="{BB962C8B-B14F-4D97-AF65-F5344CB8AC3E}">
        <p14:creationId xmlns:p14="http://schemas.microsoft.com/office/powerpoint/2010/main" val="3645341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sz="3600" dirty="0"/>
              <a:t>Fun fact</a:t>
            </a:r>
            <a:r>
              <a:rPr lang="en-GB" dirty="0"/>
              <a:t>: the word ‘soundscape’ was reportedly invented by Murray Schafer to help teach music, in the same way as the word ‘landscape’ was invented by Petrarch, a 14</a:t>
            </a:r>
            <a:r>
              <a:rPr lang="en-GB" baseline="30000" dirty="0"/>
              <a:t>th</a:t>
            </a:r>
            <a:r>
              <a:rPr lang="en-GB" dirty="0"/>
              <a:t> century Italian poet who felt obliged to invent a new word to describe an inspirational view of a mountain. </a:t>
            </a:r>
            <a:r>
              <a:rPr lang="en-GB" sz="2000" dirty="0"/>
              <a:t>(</a:t>
            </a:r>
            <a:r>
              <a:rPr lang="en-GB" sz="2000" dirty="0" err="1"/>
              <a:t>Solomos</a:t>
            </a:r>
            <a:r>
              <a:rPr lang="en-GB" sz="2000" dirty="0"/>
              <a:t>, 2018:100)</a:t>
            </a:r>
          </a:p>
        </p:txBody>
      </p:sp>
    </p:spTree>
    <p:extLst>
      <p:ext uri="{BB962C8B-B14F-4D97-AF65-F5344CB8AC3E}">
        <p14:creationId xmlns:p14="http://schemas.microsoft.com/office/powerpoint/2010/main" val="14237936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Schafer</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Wanting </a:t>
            </a:r>
            <a:r>
              <a:rPr lang="en-GB" i="1" dirty="0" err="1"/>
              <a:t>interdisciplinarity</a:t>
            </a:r>
            <a:r>
              <a:rPr lang="en-GB" dirty="0"/>
              <a:t> Schafer says that ‘the home territory of soundscape studies will be the middle ground between science, society and the arts.’ </a:t>
            </a:r>
            <a:r>
              <a:rPr lang="en-GB" sz="2200" dirty="0"/>
              <a:t>(</a:t>
            </a:r>
            <a:r>
              <a:rPr lang="en-GB" sz="2200" dirty="0" err="1"/>
              <a:t>Solomos</a:t>
            </a:r>
            <a:r>
              <a:rPr lang="en-GB" sz="2200" dirty="0"/>
              <a:t>, 2018:95)</a:t>
            </a:r>
          </a:p>
          <a:p>
            <a:r>
              <a:rPr lang="en-GB" dirty="0"/>
              <a:t>And of acoustic design says: </a:t>
            </a:r>
          </a:p>
          <a:p>
            <a:r>
              <a:rPr lang="en-GB" dirty="0"/>
              <a:t>‘We are simultaneously its audience, its performers and its composers. Which sounds do we want to preserve, encourage, multiply?’ </a:t>
            </a:r>
            <a:r>
              <a:rPr lang="en-GB" sz="2200" dirty="0"/>
              <a:t>(</a:t>
            </a:r>
            <a:r>
              <a:rPr lang="en-GB" sz="2200" dirty="0" err="1"/>
              <a:t>Solomos</a:t>
            </a:r>
            <a:r>
              <a:rPr lang="en-GB" sz="2200" dirty="0"/>
              <a:t>, 2018:101)</a:t>
            </a:r>
          </a:p>
        </p:txBody>
      </p:sp>
    </p:spTree>
    <p:extLst>
      <p:ext uri="{BB962C8B-B14F-4D97-AF65-F5344CB8AC3E}">
        <p14:creationId xmlns:p14="http://schemas.microsoft.com/office/powerpoint/2010/main" val="14237936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r>
              <a:rPr lang="en-GB" dirty="0"/>
              <a:t>‘A landscape becomes visual only when it is painted; it is sonic only when it is recorded.’ </a:t>
            </a:r>
            <a:r>
              <a:rPr lang="en-GB" sz="2000" dirty="0"/>
              <a:t>(</a:t>
            </a:r>
            <a:r>
              <a:rPr lang="en-GB" sz="2000" dirty="0" err="1"/>
              <a:t>Solomos</a:t>
            </a:r>
            <a:r>
              <a:rPr lang="en-GB" sz="2000" dirty="0"/>
              <a:t>, 2018:102)</a:t>
            </a:r>
          </a:p>
          <a:p>
            <a:endParaRPr lang="en-GB" dirty="0"/>
          </a:p>
          <a:p>
            <a:r>
              <a:rPr lang="en-GB" dirty="0"/>
              <a:t>We are able to control the amount of layers that we use to create a ‘scape’ that represents our understanding of a landscape </a:t>
            </a:r>
            <a:r>
              <a:rPr lang="mr-IN" dirty="0"/>
              <a:t>–</a:t>
            </a:r>
            <a:r>
              <a:rPr lang="en-GB" dirty="0"/>
              <a:t> represented by us. </a:t>
            </a:r>
          </a:p>
        </p:txBody>
      </p:sp>
    </p:spTree>
    <p:extLst>
      <p:ext uri="{BB962C8B-B14F-4D97-AF65-F5344CB8AC3E}">
        <p14:creationId xmlns:p14="http://schemas.microsoft.com/office/powerpoint/2010/main" val="1423793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Soundscapes</a:t>
            </a:r>
            <a:endParaRPr lang="en-GB"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lnSpcReduction="10000"/>
          </a:bodyPr>
          <a:lstStyle/>
          <a:p>
            <a:r>
              <a:rPr lang="en-GB" dirty="0"/>
              <a:t>‘Each living species possess its own Umwelt and gives it meaning, and it in turn imposes its attributes on that species.’ </a:t>
            </a:r>
          </a:p>
          <a:p>
            <a:endParaRPr lang="en-GB" dirty="0"/>
          </a:p>
          <a:p>
            <a:r>
              <a:rPr lang="en-GB" dirty="0"/>
              <a:t>‘These interactions are based upon the perception-action loop and produced by the physiological senses, which inject a sense of subjectivity, albeit one that is species-centric.’ </a:t>
            </a:r>
          </a:p>
          <a:p>
            <a:r>
              <a:rPr lang="en-GB" sz="2200" dirty="0"/>
              <a:t>(</a:t>
            </a:r>
            <a:r>
              <a:rPr lang="en-GB" sz="2200" dirty="0" err="1"/>
              <a:t>Solomos</a:t>
            </a:r>
            <a:r>
              <a:rPr lang="en-GB" sz="2200" dirty="0"/>
              <a:t>, 2018:103)</a:t>
            </a:r>
          </a:p>
          <a:p>
            <a:endParaRPr lang="en-GB" dirty="0"/>
          </a:p>
        </p:txBody>
      </p:sp>
    </p:spTree>
    <p:extLst>
      <p:ext uri="{BB962C8B-B14F-4D97-AF65-F5344CB8AC3E}">
        <p14:creationId xmlns:p14="http://schemas.microsoft.com/office/powerpoint/2010/main" val="14237936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lnSpcReduction="10000"/>
          </a:bodyPr>
          <a:lstStyle/>
          <a:p>
            <a:r>
              <a:rPr lang="en-GB" dirty="0"/>
              <a:t>Think of a personal ‘map’ of your locale.</a:t>
            </a:r>
          </a:p>
          <a:p>
            <a:r>
              <a:rPr lang="en-GB" dirty="0"/>
              <a:t>Imagine the ‘scape’ of a short journey through the map from point ‘a’ to point ‘b’.</a:t>
            </a:r>
          </a:p>
          <a:p>
            <a:r>
              <a:rPr lang="en-GB" dirty="0"/>
              <a:t>How would represent your journey in sound/ image/ ambience?</a:t>
            </a:r>
          </a:p>
          <a:p>
            <a:r>
              <a:rPr lang="en-GB" dirty="0"/>
              <a:t>What would you put in your journey and what would you omit?</a:t>
            </a:r>
          </a:p>
        </p:txBody>
      </p:sp>
    </p:spTree>
    <p:extLst>
      <p:ext uri="{BB962C8B-B14F-4D97-AF65-F5344CB8AC3E}">
        <p14:creationId xmlns:p14="http://schemas.microsoft.com/office/powerpoint/2010/main" val="30120896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a:bodyPr>
          <a:lstStyle/>
          <a:p>
            <a:pPr marL="0" indent="0">
              <a:buNone/>
            </a:pPr>
            <a:endParaRPr lang="en-GB" dirty="0"/>
          </a:p>
          <a:p>
            <a:r>
              <a:rPr lang="en-GB" dirty="0"/>
              <a:t>We can travel these journeys and record the ambience information through photograph (on phones), sound (on phone or H1 recorder), and physical experience. </a:t>
            </a:r>
          </a:p>
          <a:p>
            <a:r>
              <a:rPr lang="en-GB" dirty="0"/>
              <a:t>We can use free software such as Audacity to edit and share the work. </a:t>
            </a:r>
          </a:p>
        </p:txBody>
      </p:sp>
    </p:spTree>
    <p:extLst>
      <p:ext uri="{BB962C8B-B14F-4D97-AF65-F5344CB8AC3E}">
        <p14:creationId xmlns:p14="http://schemas.microsoft.com/office/powerpoint/2010/main" val="2423532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Soundscapes: So…?</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2274249"/>
            <a:ext cx="5181600" cy="3454090"/>
          </a:xfrm>
        </p:spPr>
      </p:pic>
      <p:sp>
        <p:nvSpPr>
          <p:cNvPr id="4" name="Content Placeholder 3"/>
          <p:cNvSpPr>
            <a:spLocks noGrp="1"/>
          </p:cNvSpPr>
          <p:nvPr>
            <p:ph sz="half" idx="2"/>
          </p:nvPr>
        </p:nvSpPr>
        <p:spPr/>
        <p:txBody>
          <a:bodyPr>
            <a:normAutofit fontScale="92500"/>
          </a:bodyPr>
          <a:lstStyle/>
          <a:p>
            <a:pPr marL="0" indent="0">
              <a:buNone/>
            </a:pPr>
            <a:r>
              <a:rPr lang="en-GB" dirty="0"/>
              <a:t>Your resulting soundscape would capture the sounds of the time it was recorded – create an important record of a time.</a:t>
            </a:r>
          </a:p>
          <a:p>
            <a:pPr marL="0" indent="0">
              <a:buNone/>
            </a:pPr>
            <a:r>
              <a:rPr lang="en-GB" dirty="0"/>
              <a:t>It could help someone in isolation connect to the outside world, or could give someone far from home emotional solace.</a:t>
            </a:r>
          </a:p>
          <a:p>
            <a:pPr marL="0" indent="0">
              <a:buNone/>
            </a:pPr>
            <a:r>
              <a:rPr lang="en-GB" dirty="0"/>
              <a:t>It could also be used as a project for groups or communities to identify and share their soundscapes.</a:t>
            </a:r>
          </a:p>
        </p:txBody>
      </p:sp>
    </p:spTree>
    <p:extLst>
      <p:ext uri="{BB962C8B-B14F-4D97-AF65-F5344CB8AC3E}">
        <p14:creationId xmlns:p14="http://schemas.microsoft.com/office/powerpoint/2010/main" val="24581886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half" idx="1"/>
          </p:nvPr>
        </p:nvSpPr>
        <p:spPr/>
        <p:txBody>
          <a:bodyPr/>
          <a:lstStyle/>
          <a:p>
            <a:r>
              <a:rPr lang="en-GB" dirty="0">
                <a:hlinkClick r:id="rId2"/>
              </a:rPr>
              <a:t>https://www.blasttheory.co.uk/about-us/?from=header</a:t>
            </a:r>
            <a:r>
              <a:rPr lang="en-GB" dirty="0"/>
              <a:t> </a:t>
            </a:r>
            <a:r>
              <a:rPr lang="en-GB" sz="2000" dirty="0"/>
              <a:t>accessed 20/21/2020</a:t>
            </a:r>
          </a:p>
          <a:p>
            <a:pPr marL="0" indent="0">
              <a:buNone/>
            </a:pPr>
            <a:endParaRPr lang="en-GB" dirty="0"/>
          </a:p>
          <a:p>
            <a:pPr marL="0" indent="0">
              <a:buNone/>
            </a:pPr>
            <a:r>
              <a:rPr lang="en-GB" dirty="0" err="1"/>
              <a:t>Lonergan</a:t>
            </a:r>
            <a:r>
              <a:rPr lang="en-GB" dirty="0"/>
              <a:t>, P. (2016) </a:t>
            </a:r>
            <a:r>
              <a:rPr lang="en-GB" i="1" dirty="0"/>
              <a:t>Theatre &amp; Social Media</a:t>
            </a:r>
            <a:r>
              <a:rPr lang="en-GB" dirty="0"/>
              <a:t>. Palgrave, London.</a:t>
            </a:r>
          </a:p>
          <a:p>
            <a:pPr marL="0" indent="0">
              <a:buNone/>
            </a:pPr>
            <a:endParaRPr lang="en-GB" dirty="0"/>
          </a:p>
          <a:p>
            <a:pPr marL="0" indent="0">
              <a:buNone/>
            </a:pPr>
            <a:r>
              <a:rPr lang="en-GB" dirty="0" err="1"/>
              <a:t>Debord</a:t>
            </a:r>
            <a:r>
              <a:rPr lang="en-GB" dirty="0"/>
              <a:t>, G. (1983</a:t>
            </a:r>
            <a:r>
              <a:rPr lang="en-GB" i="1" dirty="0"/>
              <a:t>) Society of the Spectacle.</a:t>
            </a:r>
            <a:r>
              <a:rPr lang="en-GB" dirty="0"/>
              <a:t> Black and Red, Detroit.  </a:t>
            </a:r>
          </a:p>
        </p:txBody>
      </p:sp>
      <p:sp>
        <p:nvSpPr>
          <p:cNvPr id="4" name="Content Placeholder 3"/>
          <p:cNvSpPr>
            <a:spLocks noGrp="1"/>
          </p:cNvSpPr>
          <p:nvPr>
            <p:ph sz="half" idx="2"/>
          </p:nvPr>
        </p:nvSpPr>
        <p:spPr/>
        <p:txBody>
          <a:bodyPr>
            <a:normAutofit/>
          </a:bodyPr>
          <a:lstStyle/>
          <a:p>
            <a:r>
              <a:rPr lang="en-GB" sz="2400" dirty="0"/>
              <a:t>6 types of social media: </a:t>
            </a:r>
            <a:r>
              <a:rPr lang="en-GB" sz="2000" dirty="0"/>
              <a:t>mediahttps://seopressor.com/social-media-marketing/types-of-social-media/ accessed 25/01/2020</a:t>
            </a:r>
          </a:p>
        </p:txBody>
      </p:sp>
    </p:spTree>
    <p:extLst>
      <p:ext uri="{BB962C8B-B14F-4D97-AF65-F5344CB8AC3E}">
        <p14:creationId xmlns:p14="http://schemas.microsoft.com/office/powerpoint/2010/main" val="1070133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671</TotalTime>
  <Words>1634</Words>
  <Application>Microsoft Macintosh PowerPoint</Application>
  <PresentationFormat>Widescreen</PresentationFormat>
  <Paragraphs>174</Paragraphs>
  <Slides>30</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Performance Practice: Digital Arts in Performance</vt:lpstr>
      <vt:lpstr>Digital Arts in Performance</vt:lpstr>
      <vt:lpstr>Digital Arts in Performance</vt:lpstr>
      <vt:lpstr>Social Media and Web 2.0</vt:lpstr>
      <vt:lpstr>PowerPoint Presentation</vt:lpstr>
      <vt:lpstr>Social Media and Web 2.0</vt:lpstr>
      <vt:lpstr>Important discussion point:</vt:lpstr>
      <vt:lpstr>Quick task</vt:lpstr>
      <vt:lpstr>Quick task</vt:lpstr>
      <vt:lpstr>Digital Arts in Performance</vt:lpstr>
      <vt:lpstr>Digital Arts in Performance</vt:lpstr>
      <vt:lpstr>Digital Arts in Performance</vt:lpstr>
      <vt:lpstr>Digital Arts in Performance</vt:lpstr>
      <vt:lpstr>Digital Arts in Performance</vt:lpstr>
      <vt:lpstr>Digital Arts in Performance</vt:lpstr>
      <vt:lpstr>Simple ways to use digital arts in performance</vt:lpstr>
      <vt:lpstr>Eddie Ladd</vt:lpstr>
      <vt:lpstr>Eddie Ladd</vt:lpstr>
      <vt:lpstr>Blast Theory</vt:lpstr>
      <vt:lpstr>Blast Theory</vt:lpstr>
      <vt:lpstr>Soundscapes</vt:lpstr>
      <vt:lpstr>Soundscapes</vt:lpstr>
      <vt:lpstr>Soundscapes</vt:lpstr>
      <vt:lpstr>Soundscapes: Schafer</vt:lpstr>
      <vt:lpstr>Soundscapes</vt:lpstr>
      <vt:lpstr>Soundscapes</vt:lpstr>
      <vt:lpstr>Soundscapes: So…?</vt:lpstr>
      <vt:lpstr>Soundscapes: So…?</vt:lpstr>
      <vt:lpstr>Soundscapes: So…?</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Pugh</dc:creator>
  <cp:lastModifiedBy>Jonathan Pugh</cp:lastModifiedBy>
  <cp:revision>34</cp:revision>
  <dcterms:created xsi:type="dcterms:W3CDTF">2020-01-24T14:22:01Z</dcterms:created>
  <dcterms:modified xsi:type="dcterms:W3CDTF">2021-01-25T08:55:44Z</dcterms:modified>
</cp:coreProperties>
</file>