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7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79" r:id="rId12"/>
    <p:sldId id="264" r:id="rId13"/>
    <p:sldId id="265" r:id="rId14"/>
    <p:sldId id="266" r:id="rId15"/>
    <p:sldId id="267" r:id="rId16"/>
    <p:sldId id="268" r:id="rId17"/>
    <p:sldId id="269" r:id="rId18"/>
    <p:sldId id="278" r:id="rId19"/>
    <p:sldId id="280" r:id="rId20"/>
    <p:sldId id="271" r:id="rId21"/>
    <p:sldId id="272" r:id="rId22"/>
    <p:sldId id="273" r:id="rId23"/>
    <p:sldId id="274" r:id="rId24"/>
    <p:sldId id="275" r:id="rId25"/>
    <p:sldId id="281" r:id="rId26"/>
    <p:sldId id="276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FA55B-3E32-4A11-BE89-04F7A66EFB6E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0564-0A7F-41FE-B1D5-ACDBBF28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26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FA55B-3E32-4A11-BE89-04F7A66EFB6E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0564-0A7F-41FE-B1D5-ACDBBF28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006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FA55B-3E32-4A11-BE89-04F7A66EFB6E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0564-0A7F-41FE-B1D5-ACDBBF28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479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FA55B-3E32-4A11-BE89-04F7A66EFB6E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0564-0A7F-41FE-B1D5-ACDBBF28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208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FA55B-3E32-4A11-BE89-04F7A66EFB6E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0564-0A7F-41FE-B1D5-ACDBBF28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629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FA55B-3E32-4A11-BE89-04F7A66EFB6E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0564-0A7F-41FE-B1D5-ACDBBF28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417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FA55B-3E32-4A11-BE89-04F7A66EFB6E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0564-0A7F-41FE-B1D5-ACDBBF28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411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FA55B-3E32-4A11-BE89-04F7A66EFB6E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0564-0A7F-41FE-B1D5-ACDBBF28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705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FA55B-3E32-4A11-BE89-04F7A66EFB6E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0564-0A7F-41FE-B1D5-ACDBBF28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630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FA55B-3E32-4A11-BE89-04F7A66EFB6E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0564-0A7F-41FE-B1D5-ACDBBF28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046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FA55B-3E32-4A11-BE89-04F7A66EFB6E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0564-0A7F-41FE-B1D5-ACDBBF28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650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5FA55B-3E32-4A11-BE89-04F7A66EFB6E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10564-0A7F-41FE-B1D5-ACDBBF2860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644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e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1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4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qsl.net/n9zia/wireless/appendixF.html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Waveguides – Microwave Hardware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Rees,</a:t>
            </a:r>
          </a:p>
          <a:p>
            <a:r>
              <a:rPr lang="en-GB" dirty="0" smtClean="0"/>
              <a:t>10</a:t>
            </a:r>
            <a:r>
              <a:rPr lang="en-GB" baseline="30000" dirty="0" smtClean="0"/>
              <a:t>th</a:t>
            </a:r>
            <a:r>
              <a:rPr lang="en-GB" dirty="0" smtClean="0"/>
              <a:t> March,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6827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Waveguide Components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518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Radar – Plumbing the Heights?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0687" y="1772816"/>
            <a:ext cx="4286225" cy="4655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6793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</a:t>
            </a:r>
            <a:r>
              <a:rPr lang="en-GB" baseline="-25000" dirty="0" smtClean="0"/>
              <a:t>10 </a:t>
            </a:r>
            <a:r>
              <a:rPr lang="en-GB" dirty="0" smtClean="0"/>
              <a:t>Circular Waveguide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Tapering over a few wavelengths produced very little reflected energy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32856"/>
            <a:ext cx="3299271" cy="197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32856"/>
            <a:ext cx="1234972" cy="125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020272" y="2636912"/>
            <a:ext cx="1309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</a:t>
            </a:r>
            <a:r>
              <a:rPr lang="en-GB" baseline="-25000" dirty="0" smtClean="0"/>
              <a:t>10</a:t>
            </a:r>
            <a:r>
              <a:rPr lang="en-GB" dirty="0" smtClean="0"/>
              <a:t> circular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216243" y="3838738"/>
            <a:ext cx="1080120" cy="5400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206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</a:t>
            </a:r>
            <a:r>
              <a:rPr lang="en-GB" baseline="-25000" dirty="0" smtClean="0"/>
              <a:t>20</a:t>
            </a:r>
            <a:r>
              <a:rPr lang="en-GB" dirty="0" smtClean="0"/>
              <a:t> Circular Waveguide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8064" y="1600200"/>
            <a:ext cx="3538736" cy="4525963"/>
          </a:xfrm>
        </p:spPr>
        <p:txBody>
          <a:bodyPr/>
          <a:lstStyle/>
          <a:p>
            <a:r>
              <a:rPr lang="en-GB" dirty="0" smtClean="0"/>
              <a:t>For</a:t>
            </a:r>
          </a:p>
          <a:p>
            <a:pPr lvl="1"/>
            <a:r>
              <a:rPr lang="en-GB" dirty="0" smtClean="0"/>
              <a:t>Low loss waveguides</a:t>
            </a:r>
          </a:p>
          <a:p>
            <a:pPr lvl="1"/>
            <a:r>
              <a:rPr lang="en-GB" dirty="0" smtClean="0"/>
              <a:t>Rotating joints</a:t>
            </a:r>
          </a:p>
          <a:p>
            <a:pPr lvl="1"/>
            <a:r>
              <a:rPr lang="en-GB" dirty="0" smtClean="0"/>
              <a:t>Some devices (e.g. cavity wave meter)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4275852" cy="3623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4427984" y="4725144"/>
            <a:ext cx="864096" cy="10801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197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Coaxial/Waveguide Junction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48880"/>
            <a:ext cx="8568952" cy="2927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9099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Crystal Detector Waveguide Mount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60848"/>
            <a:ext cx="7303858" cy="3547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6181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Standing Wave Indicator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916832"/>
            <a:ext cx="4564887" cy="1410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573016"/>
            <a:ext cx="4042965" cy="2564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2661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Closed and Open-Ended Waveguides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3432993" cy="233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414259"/>
            <a:ext cx="3786931" cy="1397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592194"/>
            <a:ext cx="3481760" cy="1041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139952" y="2137363"/>
            <a:ext cx="220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Matched Termination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788024" y="3958760"/>
            <a:ext cx="2219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Movable Short Circuit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1620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Couplings</a:t>
            </a: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5"/>
            <a:ext cx="2627989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92896"/>
            <a:ext cx="4394480" cy="1617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572000" y="4869160"/>
            <a:ext cx="40294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May have a rubber seal for a gas-tight fit,</a:t>
            </a:r>
          </a:p>
          <a:p>
            <a:r>
              <a:rPr lang="en-GB" dirty="0"/>
              <a:t>s</a:t>
            </a:r>
            <a:r>
              <a:rPr lang="en-GB" dirty="0" smtClean="0"/>
              <a:t>o we can use an inert gas fill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516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Connecting to a Rotating Antenna</a:t>
            </a:r>
            <a:endParaRPr lang="en-GB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20888"/>
            <a:ext cx="7067437" cy="2968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5386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Matched Terminations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Wedge shaped to eliminate reflections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763" y="2206625"/>
            <a:ext cx="6086475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9819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Variable Attenuators and Phase Shifters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04864"/>
            <a:ext cx="8543279" cy="2647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1257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Matching Elements – </a:t>
            </a:r>
            <a:br>
              <a:rPr lang="en-GB" dirty="0" smtClean="0"/>
            </a:br>
            <a:r>
              <a:rPr lang="en-GB" dirty="0" smtClean="0"/>
              <a:t>Irises and Posts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12124"/>
            <a:ext cx="8632850" cy="2336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95665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T-Junctions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92896"/>
            <a:ext cx="3704257" cy="2070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9002" y="2492897"/>
            <a:ext cx="3966912" cy="1934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52098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Hybrid T-Junctions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27223"/>
            <a:ext cx="2600871" cy="2499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28800"/>
            <a:ext cx="3066937" cy="309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57321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Directional Coupler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4246634" cy="1880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950" y="2348880"/>
            <a:ext cx="3955285" cy="1125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61048"/>
            <a:ext cx="3763689" cy="2252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17024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06387"/>
            <a:ext cx="6336704" cy="4572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92765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Circular Polarisers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3" y="1609725"/>
            <a:ext cx="5860306" cy="4184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899592" y="6021288"/>
            <a:ext cx="56166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/>
              <a:t>From:  </a:t>
            </a:r>
            <a:r>
              <a:rPr lang="en-GB" sz="1400" dirty="0"/>
              <a:t>Hamish </a:t>
            </a:r>
            <a:r>
              <a:rPr lang="en-GB" sz="1400" dirty="0" err="1" smtClean="0"/>
              <a:t>Meikle</a:t>
            </a:r>
            <a:r>
              <a:rPr lang="en-GB" sz="1400" dirty="0" smtClean="0"/>
              <a:t>, Modern </a:t>
            </a:r>
            <a:r>
              <a:rPr lang="en-GB" sz="1400" dirty="0"/>
              <a:t>Radar </a:t>
            </a:r>
            <a:r>
              <a:rPr lang="en-GB" sz="1400" dirty="0" smtClean="0"/>
              <a:t>Systems, </a:t>
            </a:r>
            <a:r>
              <a:rPr lang="en-GB" sz="1400" dirty="0" err="1" smtClean="0"/>
              <a:t>Artech</a:t>
            </a:r>
            <a:r>
              <a:rPr lang="en-GB" sz="1400" dirty="0" smtClean="0"/>
              <a:t> House, Boston, 2001, ISBN 1-58053-294-2, pp </a:t>
            </a:r>
            <a:r>
              <a:rPr lang="en-GB" sz="1400" dirty="0"/>
              <a:t>118 – 119</a:t>
            </a:r>
            <a:r>
              <a:rPr lang="en-GB" sz="1400" dirty="0" smtClean="0"/>
              <a:t>,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716496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Microstrip</a:t>
            </a:r>
            <a:r>
              <a:rPr lang="en-GB" dirty="0" smtClean="0"/>
              <a:t> Line Components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6078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Strip Line</a:t>
            </a:r>
            <a:endParaRPr lang="en-GB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4896544" cy="2177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611560" y="1484784"/>
            <a:ext cx="136815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499992" y="3212976"/>
            <a:ext cx="1368152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731" y="4653136"/>
            <a:ext cx="4102397" cy="168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868144" y="5308764"/>
            <a:ext cx="1943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Strip Line - </a:t>
            </a:r>
            <a:r>
              <a:rPr lang="en-GB" dirty="0" err="1" smtClean="0"/>
              <a:t>Triplate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021390" y="2420342"/>
            <a:ext cx="1592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Basic Strip 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33422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Lumped Components</a:t>
            </a:r>
            <a:endParaRPr lang="en-GB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4176464" cy="2021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987824" y="3212976"/>
            <a:ext cx="1838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Thin Film Resistor</a:t>
            </a:r>
            <a:endParaRPr lang="en-GB" dirty="0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5064"/>
            <a:ext cx="2191410" cy="1563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555776" y="4813965"/>
            <a:ext cx="214994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Interdigital Capacitor</a:t>
            </a:r>
            <a:endParaRPr lang="en-GB" dirty="0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48566"/>
            <a:ext cx="1696682" cy="1773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492818" y="2517731"/>
            <a:ext cx="9823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Spiral</a:t>
            </a:r>
          </a:p>
          <a:p>
            <a:r>
              <a:rPr lang="en-GB" dirty="0" smtClean="0"/>
              <a:t>Inductor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0800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Directional Couplers</a:t>
            </a:r>
            <a:endParaRPr lang="en-GB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3619545" cy="2996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50492"/>
            <a:ext cx="2703944" cy="1753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83568" y="1484784"/>
            <a:ext cx="1271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Hybrid Ring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607518" y="1970235"/>
            <a:ext cx="2073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Branched Line (3dB)</a:t>
            </a:r>
            <a:endParaRPr lang="en-GB" dirty="0"/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797152"/>
            <a:ext cx="2529259" cy="1504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706187" y="4509120"/>
            <a:ext cx="1701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Parallel Coupled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4693786"/>
            <a:ext cx="28493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This is the basis of the </a:t>
            </a:r>
          </a:p>
          <a:p>
            <a:r>
              <a:rPr lang="en-GB" dirty="0"/>
              <a:t>b</a:t>
            </a:r>
            <a:r>
              <a:rPr lang="en-GB" dirty="0" smtClean="0"/>
              <a:t>alanced mixer in </a:t>
            </a:r>
            <a:r>
              <a:rPr lang="en-GB" dirty="0" err="1" smtClean="0"/>
              <a:t>microstrip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67505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Short Circuits and Matched Loads</a:t>
            </a:r>
            <a:endParaRPr lang="en-GB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154" y="1957482"/>
            <a:ext cx="4257675" cy="92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825063" y="1588150"/>
            <a:ext cx="4413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 punch-through short circuit has inductance</a:t>
            </a:r>
            <a:endParaRPr lang="en-GB" dirty="0"/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605299"/>
            <a:ext cx="3528392" cy="2904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825063" y="3235967"/>
            <a:ext cx="2370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Wideband Short Circuit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4262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Circuit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286674"/>
            <a:ext cx="4879454" cy="5256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5773170" y="6211669"/>
            <a:ext cx="33708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/>
              <a:t>Accessed at </a:t>
            </a:r>
            <a:r>
              <a:rPr lang="en-GB" sz="1200" dirty="0" smtClean="0">
                <a:hlinkClick r:id="rId3"/>
              </a:rPr>
              <a:t>http</a:t>
            </a:r>
            <a:r>
              <a:rPr lang="en-GB" sz="1200" dirty="0">
                <a:hlinkClick r:id="rId3"/>
              </a:rPr>
              <a:t>://</a:t>
            </a:r>
            <a:r>
              <a:rPr lang="en-GB" sz="1200" dirty="0" smtClean="0">
                <a:hlinkClick r:id="rId3"/>
              </a:rPr>
              <a:t>www.qsl.net/n9zia/wireless/appendixF.html</a:t>
            </a:r>
            <a:r>
              <a:rPr lang="en-GB" sz="1200" dirty="0" smtClean="0"/>
              <a:t>, 09:00 11/03/16</a:t>
            </a:r>
          </a:p>
        </p:txBody>
      </p:sp>
    </p:spTree>
    <p:extLst>
      <p:ext uri="{BB962C8B-B14F-4D97-AF65-F5344CB8AC3E}">
        <p14:creationId xmlns:p14="http://schemas.microsoft.com/office/powerpoint/2010/main" val="9222459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Satellite Communications – a Typical C-Band Earth Station</a:t>
            </a:r>
            <a:endParaRPr lang="en-GB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93" y="2492896"/>
            <a:ext cx="8439487" cy="3266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Freeform 3"/>
          <p:cNvSpPr/>
          <p:nvPr/>
        </p:nvSpPr>
        <p:spPr>
          <a:xfrm>
            <a:off x="76912" y="2555193"/>
            <a:ext cx="504202" cy="658026"/>
          </a:xfrm>
          <a:custGeom>
            <a:avLst/>
            <a:gdLst>
              <a:gd name="connsiteX0" fmla="*/ 504202 w 504202"/>
              <a:gd name="connsiteY0" fmla="*/ 0 h 658026"/>
              <a:gd name="connsiteX1" fmla="*/ 333286 w 504202"/>
              <a:gd name="connsiteY1" fmla="*/ 461472 h 658026"/>
              <a:gd name="connsiteX2" fmla="*/ 0 w 504202"/>
              <a:gd name="connsiteY2" fmla="*/ 658026 h 658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202" h="658026">
                <a:moveTo>
                  <a:pt x="504202" y="0"/>
                </a:moveTo>
                <a:cubicBezTo>
                  <a:pt x="460761" y="175900"/>
                  <a:pt x="417320" y="351801"/>
                  <a:pt x="333286" y="461472"/>
                </a:cubicBezTo>
                <a:cubicBezTo>
                  <a:pt x="249252" y="571143"/>
                  <a:pt x="124626" y="614584"/>
                  <a:pt x="0" y="65802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Connector 5"/>
          <p:cNvCxnSpPr>
            <a:endCxn id="4" idx="1"/>
          </p:cNvCxnSpPr>
          <p:nvPr/>
        </p:nvCxnSpPr>
        <p:spPr>
          <a:xfrm flipH="1" flipV="1">
            <a:off x="410198" y="3016665"/>
            <a:ext cx="42795" cy="5229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>
          <a:xfrm>
            <a:off x="7956376" y="3140968"/>
            <a:ext cx="936104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934476" y="4542524"/>
            <a:ext cx="936104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750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215</Words>
  <Application>Microsoft Office PowerPoint</Application>
  <PresentationFormat>On-screen Show (4:3)</PresentationFormat>
  <Paragraphs>58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Waveguides – Microwave Hardware</vt:lpstr>
      <vt:lpstr>Waveguide Components</vt:lpstr>
      <vt:lpstr>Radar – Plumbing the Heights?</vt:lpstr>
      <vt:lpstr>TE10 Circular Waveguide</vt:lpstr>
      <vt:lpstr>TE20 Circular Waveguide</vt:lpstr>
      <vt:lpstr>Coaxial/Waveguide Junction</vt:lpstr>
      <vt:lpstr>Crystal Detector Waveguide Mount</vt:lpstr>
      <vt:lpstr>Standing Wave Indicator</vt:lpstr>
      <vt:lpstr>Closed and Open-Ended Waveguides</vt:lpstr>
      <vt:lpstr>Couplings</vt:lpstr>
      <vt:lpstr>Connecting to a Rotating Antenna</vt:lpstr>
      <vt:lpstr>Matched Terminations</vt:lpstr>
      <vt:lpstr>Variable Attenuators and Phase Shifters</vt:lpstr>
      <vt:lpstr>Matching Elements –  Irises and Posts</vt:lpstr>
      <vt:lpstr>T-Junctions</vt:lpstr>
      <vt:lpstr>Hybrid T-Junctions</vt:lpstr>
      <vt:lpstr>Directional Coupler</vt:lpstr>
      <vt:lpstr>PowerPoint Presentation</vt:lpstr>
      <vt:lpstr>Circular Polarisers</vt:lpstr>
      <vt:lpstr>Microstrip Line Components</vt:lpstr>
      <vt:lpstr>Strip Line</vt:lpstr>
      <vt:lpstr>Lumped Components</vt:lpstr>
      <vt:lpstr>Directional Couplers</vt:lpstr>
      <vt:lpstr>Short Circuits and Matched Loads</vt:lpstr>
      <vt:lpstr>Example Circuit</vt:lpstr>
      <vt:lpstr>Satellite Communications – a Typical C-Band Earth Station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Waveguides – Microwave Hardware</dc:title>
  <dc:creator>Rees, John</dc:creator>
  <cp:lastModifiedBy>Rees, John</cp:lastModifiedBy>
  <cp:revision>9</cp:revision>
  <dcterms:created xsi:type="dcterms:W3CDTF">2016-03-10T12:31:05Z</dcterms:created>
  <dcterms:modified xsi:type="dcterms:W3CDTF">2016-03-11T09:09:59Z</dcterms:modified>
</cp:coreProperties>
</file>