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327" r:id="rId6"/>
    <p:sldId id="342" r:id="rId7"/>
    <p:sldId id="343" r:id="rId8"/>
    <p:sldId id="262" r:id="rId9"/>
    <p:sldId id="318" r:id="rId10"/>
    <p:sldId id="319" r:id="rId11"/>
    <p:sldId id="337" r:id="rId12"/>
    <p:sldId id="291" r:id="rId13"/>
    <p:sldId id="293" r:id="rId14"/>
    <p:sldId id="294" r:id="rId15"/>
    <p:sldId id="333" r:id="rId16"/>
    <p:sldId id="332" r:id="rId17"/>
    <p:sldId id="328" r:id="rId18"/>
    <p:sldId id="329" r:id="rId19"/>
    <p:sldId id="340" r:id="rId20"/>
    <p:sldId id="336" r:id="rId21"/>
    <p:sldId id="325" r:id="rId22"/>
    <p:sldId id="334" r:id="rId23"/>
    <p:sldId id="338" r:id="rId24"/>
    <p:sldId id="339" r:id="rId25"/>
    <p:sldId id="341" r:id="rId26"/>
    <p:sldId id="312" r:id="rId27"/>
    <p:sldId id="321" r:id="rId28"/>
    <p:sldId id="330" r:id="rId29"/>
    <p:sldId id="268" r:id="rId30"/>
    <p:sldId id="311" r:id="rId31"/>
    <p:sldId id="272"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15" autoAdjust="0"/>
    <p:restoredTop sz="88953" autoAdjust="0"/>
  </p:normalViewPr>
  <p:slideViewPr>
    <p:cSldViewPr>
      <p:cViewPr varScale="1">
        <p:scale>
          <a:sx n="103" d="100"/>
          <a:sy n="103" d="100"/>
        </p:scale>
        <p:origin x="1848" y="114"/>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01/03/2017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01/03/2017</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4</a:t>
            </a:fld>
            <a:endParaRPr lang="en-GB"/>
          </a:p>
        </p:txBody>
      </p:sp>
    </p:spTree>
    <p:extLst>
      <p:ext uri="{BB962C8B-B14F-4D97-AF65-F5344CB8AC3E}">
        <p14:creationId xmlns:p14="http://schemas.microsoft.com/office/powerpoint/2010/main" val="3419398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32F4351-72E4-41C4-9285-14C2D63312F1}" type="slidenum">
              <a:rPr lang="en-US" smtClean="0"/>
              <a:pPr/>
              <a:t>5</a:t>
            </a:fld>
            <a:endParaRPr lang="en-US"/>
          </a:p>
        </p:txBody>
      </p:sp>
    </p:spTree>
    <p:extLst>
      <p:ext uri="{BB962C8B-B14F-4D97-AF65-F5344CB8AC3E}">
        <p14:creationId xmlns:p14="http://schemas.microsoft.com/office/powerpoint/2010/main" val="2695650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32F4351-72E4-41C4-9285-14C2D63312F1}"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3597268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32F4351-72E4-41C4-9285-14C2D63312F1}" type="slidenum">
              <a:rPr lang="en-US" smtClean="0"/>
              <a:pPr/>
              <a:t>24</a:t>
            </a:fld>
            <a:endParaRPr lang="en-US"/>
          </a:p>
        </p:txBody>
      </p:sp>
    </p:spTree>
    <p:extLst>
      <p:ext uri="{BB962C8B-B14F-4D97-AF65-F5344CB8AC3E}">
        <p14:creationId xmlns:p14="http://schemas.microsoft.com/office/powerpoint/2010/main" val="2417570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32F4351-72E4-41C4-9285-14C2D63312F1}" type="slidenum">
              <a:rPr lang="en-US" smtClean="0"/>
              <a:pPr/>
              <a:t>26</a:t>
            </a:fld>
            <a:endParaRPr lang="en-US"/>
          </a:p>
        </p:txBody>
      </p:sp>
    </p:spTree>
    <p:extLst>
      <p:ext uri="{BB962C8B-B14F-4D97-AF65-F5344CB8AC3E}">
        <p14:creationId xmlns:p14="http://schemas.microsoft.com/office/powerpoint/2010/main" val="3712210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01/03/2017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01/03/2017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open.edu/openlearnworks/mod/resource/view.php?id=52658"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www.qualitative-research.net/index.php/fqs/article/download/1357/2943" TargetMode="External"/><Relationship Id="rId2" Type="http://schemas.openxmlformats.org/officeDocument/2006/relationships/hyperlink" Target="http://www.psyking.net/HTMLobj-3865/Ethnography-An_Overview.Riemer.pdf.%20Accessed%20on%2017/3/201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124744"/>
            <a:ext cx="7772400" cy="1470025"/>
          </a:xfrm>
        </p:spPr>
        <p:txBody>
          <a:bodyPr/>
          <a:lstStyle/>
          <a:p>
            <a:r>
              <a:rPr lang="en-GB" b="1" dirty="0"/>
              <a:t>Qualitative Data Analysis</a:t>
            </a:r>
          </a:p>
        </p:txBody>
      </p:sp>
      <p:pic>
        <p:nvPicPr>
          <p:cNvPr id="3" name="Picture 8" descr="MCj00787050000[1]"/>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43808" y="2421989"/>
            <a:ext cx="3675062" cy="3951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694" y="695503"/>
            <a:ext cx="8229600" cy="1143000"/>
          </a:xfrm>
        </p:spPr>
        <p:txBody>
          <a:bodyPr>
            <a:normAutofit fontScale="90000"/>
          </a:bodyPr>
          <a:lstStyle/>
          <a:p>
            <a:r>
              <a:rPr lang="en-US" dirty="0"/>
              <a:t>Qualitative Data analysis is</a:t>
            </a:r>
            <a:r>
              <a:rPr lang="en-US" dirty="0">
                <a:solidFill>
                  <a:srgbClr val="FF0000"/>
                </a:solidFill>
              </a:rPr>
              <a:t> iterative </a:t>
            </a:r>
            <a:r>
              <a:rPr lang="en-US" dirty="0"/>
              <a:t>or </a:t>
            </a:r>
            <a:r>
              <a:rPr lang="en-US" dirty="0">
                <a:solidFill>
                  <a:srgbClr val="FF0000"/>
                </a:solidFill>
              </a:rPr>
              <a:t>recurring</a:t>
            </a:r>
            <a:r>
              <a:rPr lang="en-US" dirty="0"/>
              <a:t>, </a:t>
            </a:r>
            <a:br>
              <a:rPr lang="en-US" dirty="0"/>
            </a:br>
            <a:endParaRPr lang="en-GB" dirty="0"/>
          </a:p>
        </p:txBody>
      </p:sp>
      <p:sp>
        <p:nvSpPr>
          <p:cNvPr id="8" name="Arrow: Curved Right 7"/>
          <p:cNvSpPr/>
          <p:nvPr/>
        </p:nvSpPr>
        <p:spPr>
          <a:xfrm>
            <a:off x="1403648" y="1703239"/>
            <a:ext cx="3340291" cy="172819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Content Placeholder 8"/>
          <p:cNvSpPr>
            <a:spLocks noGrp="1"/>
          </p:cNvSpPr>
          <p:nvPr>
            <p:ph idx="1"/>
          </p:nvPr>
        </p:nvSpPr>
        <p:spPr>
          <a:xfrm>
            <a:off x="1015684" y="3717032"/>
            <a:ext cx="3728255" cy="1828800"/>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p>
        </p:txBody>
      </p:sp>
      <p:sp>
        <p:nvSpPr>
          <p:cNvPr id="10" name="Arrow: Curved Right 9"/>
          <p:cNvSpPr/>
          <p:nvPr/>
        </p:nvSpPr>
        <p:spPr>
          <a:xfrm rot="10800000">
            <a:off x="4977904" y="2132856"/>
            <a:ext cx="3744416" cy="2376264"/>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TextBox 10"/>
          <p:cNvSpPr txBox="1"/>
          <p:nvPr/>
        </p:nvSpPr>
        <p:spPr>
          <a:xfrm>
            <a:off x="241852" y="2624775"/>
            <a:ext cx="1547664" cy="830997"/>
          </a:xfrm>
          <a:prstGeom prst="rect">
            <a:avLst/>
          </a:prstGeom>
          <a:noFill/>
        </p:spPr>
        <p:txBody>
          <a:bodyPr wrap="square" rtlCol="0">
            <a:spAutoFit/>
          </a:bodyPr>
          <a:lstStyle/>
          <a:p>
            <a:r>
              <a:rPr lang="en-GB" sz="2400" dirty="0"/>
              <a:t>Clarify meaning</a:t>
            </a:r>
          </a:p>
        </p:txBody>
      </p:sp>
      <p:sp>
        <p:nvSpPr>
          <p:cNvPr id="12" name="TextBox 11"/>
          <p:cNvSpPr txBox="1"/>
          <p:nvPr/>
        </p:nvSpPr>
        <p:spPr>
          <a:xfrm>
            <a:off x="6948264" y="1703239"/>
            <a:ext cx="1774056" cy="830997"/>
          </a:xfrm>
          <a:prstGeom prst="rect">
            <a:avLst/>
          </a:prstGeom>
          <a:noFill/>
        </p:spPr>
        <p:txBody>
          <a:bodyPr wrap="square" rtlCol="0">
            <a:spAutoFit/>
          </a:bodyPr>
          <a:lstStyle/>
          <a:p>
            <a:r>
              <a:rPr lang="en-US" sz="2400" dirty="0"/>
              <a:t>reworking of concepts</a:t>
            </a:r>
            <a:endParaRPr lang="en-GB" sz="2400" dirty="0"/>
          </a:p>
        </p:txBody>
      </p:sp>
      <p:sp>
        <p:nvSpPr>
          <p:cNvPr id="13" name="TextBox 12"/>
          <p:cNvSpPr txBox="1"/>
          <p:nvPr/>
        </p:nvSpPr>
        <p:spPr>
          <a:xfrm>
            <a:off x="4977904" y="4941168"/>
            <a:ext cx="1538312" cy="830997"/>
          </a:xfrm>
          <a:prstGeom prst="rect">
            <a:avLst/>
          </a:prstGeom>
          <a:noFill/>
        </p:spPr>
        <p:txBody>
          <a:bodyPr wrap="square" rtlCol="0">
            <a:spAutoFit/>
          </a:bodyPr>
          <a:lstStyle/>
          <a:p>
            <a:r>
              <a:rPr lang="en-GB" sz="2400" dirty="0"/>
              <a:t>New insights</a:t>
            </a:r>
          </a:p>
        </p:txBody>
      </p:sp>
    </p:spTree>
    <p:extLst>
      <p:ext uri="{BB962C8B-B14F-4D97-AF65-F5344CB8AC3E}">
        <p14:creationId xmlns:p14="http://schemas.microsoft.com/office/powerpoint/2010/main" val="317140985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body" idx="4294967295"/>
          </p:nvPr>
        </p:nvSpPr>
        <p:spPr>
          <a:xfrm>
            <a:off x="0" y="1600200"/>
            <a:ext cx="7772400" cy="3856038"/>
          </a:xfrm>
        </p:spPr>
        <p:txBody>
          <a:bodyPr/>
          <a:lstStyle/>
          <a:p>
            <a:endParaRPr lang="cy-GB" altLang="en-US"/>
          </a:p>
          <a:p>
            <a:endParaRPr lang="cy-GB" altLang="en-US"/>
          </a:p>
        </p:txBody>
      </p:sp>
      <p:sp>
        <p:nvSpPr>
          <p:cNvPr id="4" name="Title 3"/>
          <p:cNvSpPr txBox="1">
            <a:spLocks/>
          </p:cNvSpPr>
          <p:nvPr/>
        </p:nvSpPr>
        <p:spPr>
          <a:xfrm>
            <a:off x="900113" y="260350"/>
            <a:ext cx="6964362" cy="1203325"/>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US" sz="4000" kern="0" dirty="0"/>
              <a:t>Qualitative or Narrative Data may come from…</a:t>
            </a:r>
          </a:p>
        </p:txBody>
      </p:sp>
      <p:sp>
        <p:nvSpPr>
          <p:cNvPr id="5" name="Content Placeholder 4"/>
          <p:cNvSpPr txBox="1">
            <a:spLocks/>
          </p:cNvSpPr>
          <p:nvPr/>
        </p:nvSpPr>
        <p:spPr>
          <a:xfrm>
            <a:off x="781050" y="1773238"/>
            <a:ext cx="7200900" cy="3738562"/>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nSpc>
                <a:spcPct val="80000"/>
              </a:lnSpc>
              <a:spcBef>
                <a:spcPts val="500"/>
              </a:spcBef>
              <a:defRPr/>
            </a:pPr>
            <a:r>
              <a:rPr lang="en-US" sz="2200" kern="0" dirty="0"/>
              <a:t>Open-ended questions and written comments on questionnaires</a:t>
            </a:r>
          </a:p>
          <a:p>
            <a:pPr>
              <a:lnSpc>
                <a:spcPct val="80000"/>
              </a:lnSpc>
              <a:spcBef>
                <a:spcPts val="500"/>
              </a:spcBef>
              <a:defRPr/>
            </a:pPr>
            <a:r>
              <a:rPr lang="en-US" sz="2200" kern="0" dirty="0"/>
              <a:t>Testimonials</a:t>
            </a:r>
          </a:p>
          <a:p>
            <a:pPr>
              <a:lnSpc>
                <a:spcPct val="80000"/>
              </a:lnSpc>
              <a:spcBef>
                <a:spcPts val="500"/>
              </a:spcBef>
              <a:defRPr/>
            </a:pPr>
            <a:r>
              <a:rPr lang="en-US" sz="2200" kern="0" dirty="0"/>
              <a:t>Interviews</a:t>
            </a:r>
          </a:p>
          <a:p>
            <a:pPr>
              <a:lnSpc>
                <a:spcPct val="80000"/>
              </a:lnSpc>
              <a:spcBef>
                <a:spcPts val="500"/>
              </a:spcBef>
              <a:defRPr/>
            </a:pPr>
            <a:r>
              <a:rPr lang="en-US" sz="2200" kern="0" dirty="0"/>
              <a:t>Focus groups</a:t>
            </a:r>
          </a:p>
          <a:p>
            <a:pPr>
              <a:lnSpc>
                <a:spcPct val="80000"/>
              </a:lnSpc>
              <a:spcBef>
                <a:spcPts val="500"/>
              </a:spcBef>
              <a:defRPr/>
            </a:pPr>
            <a:r>
              <a:rPr lang="en-US" sz="2200" kern="0" dirty="0"/>
              <a:t>Logs, journals, diaries</a:t>
            </a:r>
          </a:p>
          <a:p>
            <a:pPr>
              <a:lnSpc>
                <a:spcPct val="80000"/>
              </a:lnSpc>
              <a:spcBef>
                <a:spcPts val="500"/>
              </a:spcBef>
              <a:defRPr/>
            </a:pPr>
            <a:r>
              <a:rPr lang="en-US" sz="2200" kern="0" dirty="0"/>
              <a:t>Observations,</a:t>
            </a:r>
          </a:p>
          <a:p>
            <a:pPr>
              <a:lnSpc>
                <a:spcPct val="80000"/>
              </a:lnSpc>
              <a:spcBef>
                <a:spcPts val="500"/>
              </a:spcBef>
              <a:defRPr/>
            </a:pPr>
            <a:r>
              <a:rPr lang="en-US" sz="2200" kern="0" dirty="0"/>
              <a:t>Documents, reports, news articles</a:t>
            </a:r>
          </a:p>
          <a:p>
            <a:pPr>
              <a:lnSpc>
                <a:spcPct val="80000"/>
              </a:lnSpc>
              <a:spcBef>
                <a:spcPts val="500"/>
              </a:spcBef>
              <a:defRPr/>
            </a:pPr>
            <a:r>
              <a:rPr lang="en-US" sz="2200" kern="0" dirty="0"/>
              <a:t>Stories</a:t>
            </a:r>
          </a:p>
          <a:p>
            <a:pPr>
              <a:lnSpc>
                <a:spcPct val="80000"/>
              </a:lnSpc>
              <a:spcBef>
                <a:spcPts val="500"/>
              </a:spcBef>
              <a:defRPr/>
            </a:pPr>
            <a:r>
              <a:rPr lang="en-US" sz="2200" kern="0" dirty="0"/>
              <a:t>Case studies</a:t>
            </a:r>
          </a:p>
          <a:p>
            <a:pPr>
              <a:lnSpc>
                <a:spcPct val="80000"/>
              </a:lnSpc>
              <a:spcBef>
                <a:spcPts val="500"/>
              </a:spcBef>
              <a:defRPr/>
            </a:pPr>
            <a:endParaRPr lang="en-US" sz="2200" kern="0" dirty="0"/>
          </a:p>
        </p:txBody>
      </p:sp>
      <p:pic>
        <p:nvPicPr>
          <p:cNvPr id="6" name="Content Placeholder 3"/>
          <p:cNvPicPr>
            <a:picLocks noChangeAspect="1"/>
          </p:cNvPicPr>
          <p:nvPr/>
        </p:nvPicPr>
        <p:blipFill>
          <a:blip r:embed="rId2"/>
          <a:stretch>
            <a:fillRect/>
          </a:stretch>
        </p:blipFill>
        <p:spPr>
          <a:xfrm>
            <a:off x="5375073" y="2276872"/>
            <a:ext cx="3768927" cy="2952328"/>
          </a:xfrm>
          <a:prstGeom prst="rect">
            <a:avLst/>
          </a:prstGeom>
        </p:spPr>
      </p:pic>
    </p:spTree>
    <p:extLst>
      <p:ext uri="{BB962C8B-B14F-4D97-AF65-F5344CB8AC3E}">
        <p14:creationId xmlns:p14="http://schemas.microsoft.com/office/powerpoint/2010/main" val="39814012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Transcription/ analysis /interpretation</a:t>
            </a:r>
          </a:p>
        </p:txBody>
      </p:sp>
      <p:sp>
        <p:nvSpPr>
          <p:cNvPr id="3" name="Content Placeholder 2"/>
          <p:cNvSpPr>
            <a:spLocks noGrp="1"/>
          </p:cNvSpPr>
          <p:nvPr>
            <p:ph idx="1"/>
          </p:nvPr>
        </p:nvSpPr>
        <p:spPr/>
        <p:txBody>
          <a:bodyPr/>
          <a:lstStyle/>
          <a:p>
            <a:r>
              <a:rPr lang="en-GB" dirty="0"/>
              <a:t>Transcription- what does the data say- </a:t>
            </a:r>
            <a:r>
              <a:rPr lang="en-GB" dirty="0" smtClean="0"/>
              <a:t>	issues </a:t>
            </a:r>
            <a:r>
              <a:rPr lang="en-GB" dirty="0"/>
              <a:t>of accuracy, fidelity and </a:t>
            </a:r>
            <a:r>
              <a:rPr lang="en-GB" dirty="0" smtClean="0"/>
              <a:t>		interpretation.</a:t>
            </a:r>
          </a:p>
          <a:p>
            <a:pPr marL="0" indent="0">
              <a:buNone/>
            </a:pPr>
            <a:r>
              <a:rPr lang="en-GB" dirty="0"/>
              <a:t>	</a:t>
            </a:r>
            <a:r>
              <a:rPr lang="en-GB" dirty="0" smtClean="0"/>
              <a:t>	 Ross 2010</a:t>
            </a:r>
            <a:endParaRPr lang="en-GB" dirty="0"/>
          </a:p>
          <a:p>
            <a:pPr marL="0" indent="0">
              <a:buNone/>
            </a:pPr>
            <a:endParaRPr lang="en-GB" dirty="0"/>
          </a:p>
          <a:p>
            <a:r>
              <a:rPr lang="en-GB" dirty="0"/>
              <a:t>Analysis- what does it mean?</a:t>
            </a:r>
          </a:p>
        </p:txBody>
      </p:sp>
    </p:spTree>
    <p:extLst>
      <p:ext uri="{BB962C8B-B14F-4D97-AF65-F5344CB8AC3E}">
        <p14:creationId xmlns:p14="http://schemas.microsoft.com/office/powerpoint/2010/main" val="34417268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4137" y="620688"/>
            <a:ext cx="8229600" cy="4853136"/>
          </a:xfrm>
        </p:spPr>
        <p:txBody>
          <a:bodyPr>
            <a:normAutofit fontScale="92500" lnSpcReduction="10000"/>
          </a:bodyPr>
          <a:lstStyle/>
          <a:p>
            <a:r>
              <a:rPr lang="en-US" dirty="0"/>
              <a:t>Qualitative data analysis  ought to pay attention:</a:t>
            </a:r>
          </a:p>
          <a:p>
            <a:pPr marL="857250" lvl="1" indent="-457200"/>
            <a:r>
              <a:rPr lang="en-US" dirty="0"/>
              <a:t>	 to </a:t>
            </a:r>
            <a:r>
              <a:rPr lang="en-US" dirty="0">
                <a:solidFill>
                  <a:srgbClr val="FF0000"/>
                </a:solidFill>
              </a:rPr>
              <a:t>the ‘spoken word’, </a:t>
            </a:r>
          </a:p>
          <a:p>
            <a:pPr marL="857250" lvl="1" indent="-457200"/>
            <a:r>
              <a:rPr lang="en-US" dirty="0">
                <a:solidFill>
                  <a:srgbClr val="FF0000"/>
                </a:solidFill>
              </a:rPr>
              <a:t>	context,</a:t>
            </a:r>
          </a:p>
          <a:p>
            <a:pPr marL="857250" lvl="1" indent="-457200"/>
            <a:r>
              <a:rPr lang="en-US" dirty="0">
                <a:solidFill>
                  <a:srgbClr val="FF0000"/>
                </a:solidFill>
              </a:rPr>
              <a:t> consistency and contradictions of views, </a:t>
            </a:r>
          </a:p>
          <a:p>
            <a:pPr marL="857250" lvl="1" indent="-457200"/>
            <a:r>
              <a:rPr lang="en-US" dirty="0">
                <a:solidFill>
                  <a:srgbClr val="FF0000"/>
                </a:solidFill>
              </a:rPr>
              <a:t>	frequency and intensity of comments</a:t>
            </a:r>
            <a:r>
              <a:rPr lang="en-US" dirty="0"/>
              <a:t>,</a:t>
            </a:r>
          </a:p>
          <a:p>
            <a:pPr marL="857250" lvl="1" indent="-457200"/>
            <a:r>
              <a:rPr lang="en-US" dirty="0">
                <a:solidFill>
                  <a:srgbClr val="FF0000"/>
                </a:solidFill>
              </a:rPr>
              <a:t> their 	specificity </a:t>
            </a:r>
            <a:r>
              <a:rPr lang="en-US" dirty="0"/>
              <a:t>as well as </a:t>
            </a:r>
          </a:p>
          <a:p>
            <a:pPr marL="857250" lvl="1" indent="-457200"/>
            <a:r>
              <a:rPr lang="en-US" dirty="0">
                <a:solidFill>
                  <a:srgbClr val="FF0000"/>
                </a:solidFill>
              </a:rPr>
              <a:t>emerging themes and trends</a:t>
            </a:r>
            <a:r>
              <a:rPr lang="en-US" dirty="0"/>
              <a:t>. </a:t>
            </a:r>
          </a:p>
          <a:p>
            <a:pPr marL="400050" lvl="1" indent="0">
              <a:buNone/>
            </a:pPr>
            <a:r>
              <a:rPr lang="en-US" dirty="0"/>
              <a:t>	</a:t>
            </a:r>
            <a:r>
              <a:rPr lang="en-US" sz="1500" dirty="0"/>
              <a:t>Save the Children/Open university </a:t>
            </a:r>
          </a:p>
          <a:p>
            <a:pPr marL="0" indent="0">
              <a:buNone/>
            </a:pPr>
            <a:r>
              <a:rPr lang="en-US" sz="1900" dirty="0"/>
              <a:t>	available from </a:t>
            </a:r>
            <a:r>
              <a:rPr lang="en-GB" sz="1900" dirty="0">
                <a:hlinkClick r:id="rId3"/>
              </a:rPr>
              <a:t>http://www.open.edu/openlearnworks/mod/resource/</a:t>
            </a:r>
          </a:p>
          <a:p>
            <a:pPr marL="0" indent="0">
              <a:buNone/>
            </a:pPr>
            <a:r>
              <a:rPr lang="en-GB" sz="1900" dirty="0" err="1">
                <a:hlinkClick r:id="rId3"/>
              </a:rPr>
              <a:t>view.php?id</a:t>
            </a:r>
            <a:r>
              <a:rPr lang="en-GB" sz="1900" dirty="0">
                <a:hlinkClick r:id="rId3"/>
              </a:rPr>
              <a:t>=52658</a:t>
            </a:r>
            <a:r>
              <a:rPr lang="en-GB" dirty="0"/>
              <a:t>. </a:t>
            </a:r>
            <a:r>
              <a:rPr lang="en-GB" sz="1700" dirty="0"/>
              <a:t>Accessed on 12/1/2017</a:t>
            </a:r>
            <a:endParaRPr lang="en-US" sz="1700" dirty="0"/>
          </a:p>
        </p:txBody>
      </p:sp>
    </p:spTree>
    <p:extLst>
      <p:ext uri="{BB962C8B-B14F-4D97-AF65-F5344CB8AC3E}">
        <p14:creationId xmlns:p14="http://schemas.microsoft.com/office/powerpoint/2010/main" val="7308500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The process of analysis is:</a:t>
            </a:r>
          </a:p>
          <a:p>
            <a:r>
              <a:rPr lang="en-GB" dirty="0"/>
              <a:t> always </a:t>
            </a:r>
            <a:r>
              <a:rPr lang="en-GB" dirty="0">
                <a:solidFill>
                  <a:srgbClr val="FF0000"/>
                </a:solidFill>
              </a:rPr>
              <a:t>interpretive</a:t>
            </a:r>
            <a:r>
              <a:rPr lang="en-GB" dirty="0"/>
              <a:t>, </a:t>
            </a:r>
          </a:p>
          <a:p>
            <a:r>
              <a:rPr lang="en-GB" dirty="0"/>
              <a:t>always </a:t>
            </a:r>
            <a:r>
              <a:rPr lang="en-GB" dirty="0">
                <a:solidFill>
                  <a:srgbClr val="FF0000"/>
                </a:solidFill>
              </a:rPr>
              <a:t>contingent,</a:t>
            </a:r>
          </a:p>
          <a:p>
            <a:r>
              <a:rPr lang="en-GB" dirty="0">
                <a:solidFill>
                  <a:srgbClr val="FF0000"/>
                </a:solidFill>
              </a:rPr>
              <a:t> </a:t>
            </a:r>
            <a:r>
              <a:rPr lang="en-GB" dirty="0"/>
              <a:t>always </a:t>
            </a:r>
            <a:r>
              <a:rPr lang="en-GB" dirty="0">
                <a:solidFill>
                  <a:srgbClr val="FF0000"/>
                </a:solidFill>
              </a:rPr>
              <a:t>a</a:t>
            </a:r>
            <a:r>
              <a:rPr lang="en-GB" dirty="0"/>
              <a:t> </a:t>
            </a:r>
            <a:r>
              <a:rPr lang="en-GB" dirty="0">
                <a:solidFill>
                  <a:srgbClr val="FF0000"/>
                </a:solidFill>
              </a:rPr>
              <a:t>version</a:t>
            </a:r>
            <a:r>
              <a:rPr lang="en-GB" dirty="0"/>
              <a:t> or a reading from some theoretical epistemological or ethical standpoint.</a:t>
            </a:r>
          </a:p>
          <a:p>
            <a:pPr marL="0" indent="0">
              <a:buNone/>
            </a:pPr>
            <a:r>
              <a:rPr lang="en-GB" dirty="0"/>
              <a:t>	(</a:t>
            </a:r>
            <a:r>
              <a:rPr lang="en-GB" dirty="0" err="1"/>
              <a:t>Wetherall</a:t>
            </a:r>
            <a:r>
              <a:rPr lang="en-GB" dirty="0"/>
              <a:t>, 2001: 384).</a:t>
            </a:r>
          </a:p>
        </p:txBody>
      </p:sp>
    </p:spTree>
    <p:extLst>
      <p:ext uri="{BB962C8B-B14F-4D97-AF65-F5344CB8AC3E}">
        <p14:creationId xmlns:p14="http://schemas.microsoft.com/office/powerpoint/2010/main" val="23254026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lstStyle/>
          <a:p>
            <a:r>
              <a:rPr lang="en-GB" dirty="0"/>
              <a:t>Interpretations give a meaning to a text within a framework of the</a:t>
            </a:r>
          </a:p>
          <a:p>
            <a:r>
              <a:rPr lang="en-GB" dirty="0">
                <a:solidFill>
                  <a:srgbClr val="FF0000"/>
                </a:solidFill>
              </a:rPr>
              <a:t>Interpreter’s experience,</a:t>
            </a:r>
          </a:p>
          <a:p>
            <a:r>
              <a:rPr lang="en-GB" dirty="0">
                <a:solidFill>
                  <a:srgbClr val="FF0000"/>
                </a:solidFill>
              </a:rPr>
              <a:t>knowledge,</a:t>
            </a:r>
          </a:p>
          <a:p>
            <a:r>
              <a:rPr lang="en-GB" dirty="0">
                <a:solidFill>
                  <a:srgbClr val="FF0000"/>
                </a:solidFill>
              </a:rPr>
              <a:t> Time epoch,  </a:t>
            </a:r>
          </a:p>
          <a:p>
            <a:r>
              <a:rPr lang="en-GB" dirty="0">
                <a:solidFill>
                  <a:srgbClr val="FF0000"/>
                </a:solidFill>
              </a:rPr>
              <a:t>Culture, and history</a:t>
            </a:r>
          </a:p>
          <a:p>
            <a:pPr marL="0" indent="0">
              <a:buNone/>
            </a:pPr>
            <a:r>
              <a:rPr lang="en-GB" dirty="0"/>
              <a:t>the interpreter’s… </a:t>
            </a:r>
            <a:r>
              <a:rPr lang="en-GB" dirty="0">
                <a:solidFill>
                  <a:srgbClr val="FF0000"/>
                </a:solidFill>
              </a:rPr>
              <a:t>becomes a mediator</a:t>
            </a:r>
            <a:r>
              <a:rPr lang="en-GB" dirty="0"/>
              <a:t>..</a:t>
            </a:r>
          </a:p>
        </p:txBody>
      </p:sp>
      <p:sp>
        <p:nvSpPr>
          <p:cNvPr id="4" name="Rectangle 3"/>
          <p:cNvSpPr/>
          <p:nvPr/>
        </p:nvSpPr>
        <p:spPr>
          <a:xfrm>
            <a:off x="3059832" y="4797152"/>
            <a:ext cx="2595647" cy="369332"/>
          </a:xfrm>
          <a:prstGeom prst="rect">
            <a:avLst/>
          </a:prstGeom>
        </p:spPr>
        <p:txBody>
          <a:bodyPr wrap="none">
            <a:spAutoFit/>
          </a:bodyPr>
          <a:lstStyle/>
          <a:p>
            <a:r>
              <a:rPr lang="en-GB" dirty="0"/>
              <a:t>Tatyana &amp; </a:t>
            </a:r>
            <a:r>
              <a:rPr lang="en-GB" dirty="0" err="1"/>
              <a:t>Huub</a:t>
            </a:r>
            <a:r>
              <a:rPr lang="en-GB" dirty="0"/>
              <a:t> 2004:3</a:t>
            </a:r>
          </a:p>
        </p:txBody>
      </p:sp>
    </p:spTree>
    <p:extLst>
      <p:ext uri="{BB962C8B-B14F-4D97-AF65-F5344CB8AC3E}">
        <p14:creationId xmlns:p14="http://schemas.microsoft.com/office/powerpoint/2010/main" val="31354336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 ‘translator’(interpreter) makes a link between the ‘text’ (social events) and a whole range of previously    established interpretations, history, backgrounds, and accounts of what the events mean to different individuals. </a:t>
            </a:r>
          </a:p>
          <a:p>
            <a:pPr marL="0" indent="0">
              <a:buNone/>
            </a:pPr>
            <a:r>
              <a:rPr lang="en-GB" dirty="0"/>
              <a:t>Tatyana,&amp; Huub, 2004:p.4</a:t>
            </a:r>
          </a:p>
          <a:p>
            <a:endParaRPr lang="en-GB" dirty="0"/>
          </a:p>
        </p:txBody>
      </p:sp>
    </p:spTree>
    <p:extLst>
      <p:ext uri="{BB962C8B-B14F-4D97-AF65-F5344CB8AC3E}">
        <p14:creationId xmlns:p14="http://schemas.microsoft.com/office/powerpoint/2010/main" val="411392304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971550" y="115888"/>
            <a:ext cx="6965950" cy="1203325"/>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GB" kern="0" dirty="0"/>
              <a:t>So . . </a:t>
            </a:r>
          </a:p>
        </p:txBody>
      </p:sp>
      <p:sp>
        <p:nvSpPr>
          <p:cNvPr id="3" name="Content Placeholder 2"/>
          <p:cNvSpPr txBox="1">
            <a:spLocks/>
          </p:cNvSpPr>
          <p:nvPr/>
        </p:nvSpPr>
        <p:spPr>
          <a:xfrm>
            <a:off x="971550" y="1196975"/>
            <a:ext cx="7200900" cy="3603625"/>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defRPr/>
            </a:pPr>
            <a:r>
              <a:rPr lang="en-US" kern="0" dirty="0"/>
              <a:t>However brief or long your data.. .  </a:t>
            </a:r>
          </a:p>
          <a:p>
            <a:pPr>
              <a:defRPr/>
            </a:pPr>
            <a:endParaRPr lang="en-US" kern="0" dirty="0"/>
          </a:p>
          <a:p>
            <a:pPr>
              <a:defRPr/>
            </a:pPr>
            <a:r>
              <a:rPr lang="en-US" kern="0" dirty="0"/>
              <a:t>Your job is to make sense of it by </a:t>
            </a:r>
            <a:r>
              <a:rPr lang="en-US" kern="0" dirty="0" err="1"/>
              <a:t>summarising</a:t>
            </a:r>
            <a:r>
              <a:rPr lang="en-US" kern="0" dirty="0"/>
              <a:t> and creating linkages  to make them understandable for others. </a:t>
            </a:r>
          </a:p>
          <a:p>
            <a:pPr>
              <a:defRPr/>
            </a:pPr>
            <a:endParaRPr lang="en-US" kern="0" dirty="0"/>
          </a:p>
          <a:p>
            <a:pPr>
              <a:defRPr/>
            </a:pPr>
            <a:r>
              <a:rPr lang="en-US" kern="0" dirty="0"/>
              <a:t>To generate theory from…..</a:t>
            </a:r>
          </a:p>
        </p:txBody>
      </p:sp>
    </p:spTree>
    <p:extLst>
      <p:ext uri="{BB962C8B-B14F-4D97-AF65-F5344CB8AC3E}">
        <p14:creationId xmlns:p14="http://schemas.microsoft.com/office/powerpoint/2010/main" val="20522464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t>Qualitative Data Analysis </a:t>
            </a:r>
          </a:p>
        </p:txBody>
      </p:sp>
      <p:sp>
        <p:nvSpPr>
          <p:cNvPr id="6147" name="Content Placeholder 2"/>
          <p:cNvSpPr>
            <a:spLocks noGrp="1"/>
          </p:cNvSpPr>
          <p:nvPr>
            <p:ph idx="1"/>
          </p:nvPr>
        </p:nvSpPr>
        <p:spPr>
          <a:xfrm>
            <a:off x="2915815" y="2204864"/>
            <a:ext cx="2880321" cy="1728192"/>
          </a:xfrm>
          <a:solidFill>
            <a:srgbClr val="00B0F0"/>
          </a:solidFill>
          <a:ln>
            <a:solidFill>
              <a:schemeClr val="accent1"/>
            </a:solidFill>
          </a:ln>
        </p:spPr>
        <p:txBody>
          <a:bodyPr>
            <a:normAutofit fontScale="85000" lnSpcReduction="20000"/>
          </a:bodyPr>
          <a:lstStyle/>
          <a:p>
            <a:pPr marL="0" indent="0">
              <a:buNone/>
            </a:pPr>
            <a:endParaRPr lang="en-GB" dirty="0" smtClean="0"/>
          </a:p>
          <a:p>
            <a:r>
              <a:rPr lang="en-GB" dirty="0" smtClean="0"/>
              <a:t>What </a:t>
            </a:r>
            <a:r>
              <a:rPr lang="en-GB" dirty="0"/>
              <a:t>are the options</a:t>
            </a:r>
            <a:r>
              <a:rPr lang="en-GB" dirty="0" smtClean="0"/>
              <a:t>???</a:t>
            </a:r>
          </a:p>
          <a:p>
            <a:pPr marL="0" indent="0">
              <a:buNone/>
            </a:pPr>
            <a:r>
              <a:rPr lang="en-GB" dirty="0" smtClean="0"/>
              <a:t> </a:t>
            </a:r>
            <a:endParaRPr lang="en-GB" dirty="0"/>
          </a:p>
        </p:txBody>
      </p:sp>
    </p:spTree>
    <p:extLst>
      <p:ext uri="{BB962C8B-B14F-4D97-AF65-F5344CB8AC3E}">
        <p14:creationId xmlns:p14="http://schemas.microsoft.com/office/powerpoint/2010/main" val="5766321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4"/>
          <p:cNvSpPr>
            <a:spLocks noGrp="1"/>
          </p:cNvSpPr>
          <p:nvPr>
            <p:ph idx="1"/>
          </p:nvPr>
        </p:nvSpPr>
        <p:spPr>
          <a:xfrm>
            <a:off x="684213" y="1268413"/>
            <a:ext cx="7772400" cy="4403725"/>
          </a:xfrm>
        </p:spPr>
        <p:txBody>
          <a:bodyPr/>
          <a:lstStyle/>
          <a:p>
            <a:r>
              <a:rPr lang="en-US" sz="2400" dirty="0"/>
              <a:t>Depends on your  Research Design and epistemological orientation:</a:t>
            </a:r>
          </a:p>
          <a:p>
            <a:pPr marL="914400" lvl="1" indent="-457200">
              <a:buAutoNum type="arabicPeriod"/>
            </a:pPr>
            <a:r>
              <a:rPr lang="en-US" sz="2400" dirty="0"/>
              <a:t>Quasi-statistical approaches such as content analysis</a:t>
            </a:r>
            <a:endParaRPr lang="en-US" dirty="0"/>
          </a:p>
          <a:p>
            <a:pPr marL="914400" lvl="1" indent="-457200">
              <a:buAutoNum type="arabicPeriod"/>
            </a:pPr>
            <a:r>
              <a:rPr lang="en-US" sz="2400" dirty="0"/>
              <a:t> Interpretative approaches that include interpretative phenomenological analysis and grounded theory; thematic analysis</a:t>
            </a:r>
          </a:p>
          <a:p>
            <a:pPr marL="914400" lvl="1" indent="-457200">
              <a:buAutoNum type="arabicPeriod"/>
            </a:pPr>
            <a:r>
              <a:rPr lang="en-US" sz="2400" dirty="0"/>
              <a:t>  Sociolinguistic approaches </a:t>
            </a:r>
            <a:r>
              <a:rPr lang="en-US" sz="2400" dirty="0" err="1"/>
              <a:t>e.g</a:t>
            </a:r>
            <a:r>
              <a:rPr lang="en-US" sz="2400" dirty="0"/>
              <a:t> discourse analysis and conversation analysis. </a:t>
            </a:r>
            <a:endParaRPr lang="en-GB" sz="2400" dirty="0"/>
          </a:p>
          <a:p>
            <a:pPr marL="0" indent="0">
              <a:buNone/>
            </a:pPr>
            <a:r>
              <a:rPr lang="en-GB" sz="2800" dirty="0"/>
              <a:t>					Spencer 2017</a:t>
            </a:r>
          </a:p>
        </p:txBody>
      </p:sp>
    </p:spTree>
    <p:extLst>
      <p:ext uri="{BB962C8B-B14F-4D97-AF65-F5344CB8AC3E}">
        <p14:creationId xmlns:p14="http://schemas.microsoft.com/office/powerpoint/2010/main" val="289507120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GROUNDED THEORY</a:t>
            </a:r>
          </a:p>
        </p:txBody>
      </p:sp>
      <p:sp>
        <p:nvSpPr>
          <p:cNvPr id="3" name="Content Placeholder 2"/>
          <p:cNvSpPr>
            <a:spLocks noGrp="1"/>
          </p:cNvSpPr>
          <p:nvPr>
            <p:ph idx="1"/>
          </p:nvPr>
        </p:nvSpPr>
        <p:spPr/>
        <p:txBody>
          <a:bodyPr>
            <a:normAutofit/>
          </a:bodyPr>
          <a:lstStyle/>
          <a:p>
            <a:r>
              <a:rPr lang="en-US" dirty="0"/>
              <a:t>Grounded theory is the most common form of organized qualitative data </a:t>
            </a:r>
            <a:r>
              <a:rPr lang="en-US" dirty="0" smtClean="0"/>
              <a:t>analysis that involves developing codes, categories and eventual themes from the data.</a:t>
            </a:r>
          </a:p>
          <a:p>
            <a:r>
              <a:rPr lang="en-US" dirty="0" smtClean="0"/>
              <a:t>Developed </a:t>
            </a:r>
            <a:r>
              <a:rPr lang="en-US" dirty="0"/>
              <a:t>as a means to </a:t>
            </a:r>
            <a:r>
              <a:rPr lang="en-US" dirty="0" smtClean="0"/>
              <a:t>demonstrate </a:t>
            </a:r>
            <a:r>
              <a:rPr lang="en-US" dirty="0"/>
              <a:t>rigor and therefore greater acceptance of qualitative methods in social </a:t>
            </a:r>
            <a:r>
              <a:rPr lang="en-US" dirty="0" smtClean="0"/>
              <a:t>science.</a:t>
            </a:r>
            <a:endParaRPr lang="en-GB" dirty="0"/>
          </a:p>
        </p:txBody>
      </p:sp>
    </p:spTree>
    <p:extLst>
      <p:ext uri="{BB962C8B-B14F-4D97-AF65-F5344CB8AC3E}">
        <p14:creationId xmlns:p14="http://schemas.microsoft.com/office/powerpoint/2010/main" val="40106532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a:t>BUT the theory developed through  GT should placed comparatively along existing literature to see how it fits within the field. The researcher should show how does it adds to, contradicts or expands the space within a given body of knowledge.</a:t>
            </a:r>
            <a:endParaRPr lang="en-GB" dirty="0"/>
          </a:p>
        </p:txBody>
      </p:sp>
    </p:spTree>
    <p:extLst>
      <p:ext uri="{BB962C8B-B14F-4D97-AF65-F5344CB8AC3E}">
        <p14:creationId xmlns:p14="http://schemas.microsoft.com/office/powerpoint/2010/main" val="34703868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2"/>
            <a:ext cx="8229600" cy="4680521"/>
          </a:xfrm>
        </p:spPr>
        <p:txBody>
          <a:bodyPr>
            <a:normAutofit lnSpcReduction="10000"/>
          </a:bodyPr>
          <a:lstStyle/>
          <a:p>
            <a:r>
              <a:rPr lang="en-GB" dirty="0"/>
              <a:t>Focus is not</a:t>
            </a:r>
            <a:r>
              <a:rPr lang="en-GB" dirty="0">
                <a:solidFill>
                  <a:srgbClr val="FF0000"/>
                </a:solidFill>
              </a:rPr>
              <a:t> </a:t>
            </a:r>
          </a:p>
          <a:p>
            <a:pPr marL="0" indent="0">
              <a:buNone/>
            </a:pPr>
            <a:r>
              <a:rPr lang="en-GB" dirty="0">
                <a:solidFill>
                  <a:srgbClr val="FF0000"/>
                </a:solidFill>
              </a:rPr>
              <a:t>to sort out which of the statements about the world in the research material is right or wrong</a:t>
            </a:r>
            <a:r>
              <a:rPr lang="en-GB" dirty="0"/>
              <a:t>… On the contrary, the analyst has to work with what has actually been said or written, exploring patterns in and across the statements </a:t>
            </a:r>
            <a:r>
              <a:rPr lang="en-GB" dirty="0">
                <a:solidFill>
                  <a:srgbClr val="FF0000"/>
                </a:solidFill>
              </a:rPr>
              <a:t>identifying the social consequences of a different discursive representation of reality.</a:t>
            </a:r>
            <a:r>
              <a:rPr lang="en-GB" dirty="0"/>
              <a:t> </a:t>
            </a:r>
          </a:p>
          <a:p>
            <a:pPr marL="0" indent="0">
              <a:buNone/>
            </a:pPr>
            <a:r>
              <a:rPr lang="en-GB" dirty="0"/>
              <a:t>		(Jorgensen&amp; Philips 2002: p.21)</a:t>
            </a:r>
          </a:p>
        </p:txBody>
      </p:sp>
      <p:sp>
        <p:nvSpPr>
          <p:cNvPr id="2" name="TextBox 1"/>
          <p:cNvSpPr txBox="1"/>
          <p:nvPr/>
        </p:nvSpPr>
        <p:spPr>
          <a:xfrm>
            <a:off x="2123728" y="190381"/>
            <a:ext cx="4536504" cy="646331"/>
          </a:xfrm>
          <a:prstGeom prst="rect">
            <a:avLst/>
          </a:prstGeom>
          <a:noFill/>
        </p:spPr>
        <p:txBody>
          <a:bodyPr wrap="square" rtlCol="0">
            <a:spAutoFit/>
          </a:bodyPr>
          <a:lstStyle/>
          <a:p>
            <a:r>
              <a:rPr lang="en-GB" sz="3600" dirty="0"/>
              <a:t>Discourse analysis</a:t>
            </a:r>
          </a:p>
        </p:txBody>
      </p:sp>
    </p:spTree>
    <p:extLst>
      <p:ext uri="{BB962C8B-B14F-4D97-AF65-F5344CB8AC3E}">
        <p14:creationId xmlns:p14="http://schemas.microsoft.com/office/powerpoint/2010/main" val="18688607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Questions asked in discourse analysis</a:t>
            </a:r>
          </a:p>
        </p:txBody>
      </p:sp>
      <p:sp>
        <p:nvSpPr>
          <p:cNvPr id="3" name="Content Placeholder 2"/>
          <p:cNvSpPr>
            <a:spLocks noGrp="1"/>
          </p:cNvSpPr>
          <p:nvPr>
            <p:ph idx="1"/>
          </p:nvPr>
        </p:nvSpPr>
        <p:spPr/>
        <p:txBody>
          <a:bodyPr>
            <a:normAutofit fontScale="92500" lnSpcReduction="10000"/>
          </a:bodyPr>
          <a:lstStyle/>
          <a:p>
            <a:r>
              <a:rPr lang="en-GB" dirty="0"/>
              <a:t>What do people do with their text and talk?</a:t>
            </a:r>
          </a:p>
          <a:p>
            <a:r>
              <a:rPr lang="en-GB" dirty="0"/>
              <a:t>How are accounts established as solid, real and stable?</a:t>
            </a:r>
          </a:p>
          <a:p>
            <a:r>
              <a:rPr lang="en-GB" dirty="0"/>
              <a:t>How are people’s constructions of the world designed so that they appear as stable facts, and how do they undermine alternative versions?</a:t>
            </a:r>
          </a:p>
          <a:p>
            <a:pPr marL="0" indent="0">
              <a:buNone/>
            </a:pPr>
            <a:r>
              <a:rPr lang="en-GB" dirty="0"/>
              <a:t> Adapted from: Jorgensen&amp; Philips 2002</a:t>
            </a:r>
          </a:p>
        </p:txBody>
      </p:sp>
    </p:spTree>
    <p:extLst>
      <p:ext uri="{BB962C8B-B14F-4D97-AF65-F5344CB8AC3E}">
        <p14:creationId xmlns:p14="http://schemas.microsoft.com/office/powerpoint/2010/main" val="42450243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   See practice text 1 attached.</a:t>
            </a:r>
            <a:endParaRPr lang="en-GB" dirty="0"/>
          </a:p>
        </p:txBody>
      </p:sp>
    </p:spTree>
    <p:extLst>
      <p:ext uri="{BB962C8B-B14F-4D97-AF65-F5344CB8AC3E}">
        <p14:creationId xmlns:p14="http://schemas.microsoft.com/office/powerpoint/2010/main" val="2514543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a:p>
            <a:r>
              <a:rPr lang="en-GB" dirty="0"/>
              <a:t>…text work through discourse analysis drawing on Foucault aspires to dissect, disrupt and render the familiar strange by interrogating….</a:t>
            </a:r>
            <a:r>
              <a:rPr lang="en-GB" i="1" dirty="0"/>
              <a:t> Graham 2005: 4</a:t>
            </a:r>
            <a:endParaRPr lang="en-GB" dirty="0"/>
          </a:p>
        </p:txBody>
      </p:sp>
    </p:spTree>
    <p:extLst>
      <p:ext uri="{BB962C8B-B14F-4D97-AF65-F5344CB8AC3E}">
        <p14:creationId xmlns:p14="http://schemas.microsoft.com/office/powerpoint/2010/main" val="16508462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Interpretive Phenomenological Analysis</a:t>
            </a:r>
          </a:p>
        </p:txBody>
      </p:sp>
      <p:sp>
        <p:nvSpPr>
          <p:cNvPr id="3" name="Content Placeholder 2"/>
          <p:cNvSpPr>
            <a:spLocks noGrp="1"/>
          </p:cNvSpPr>
          <p:nvPr>
            <p:ph idx="1"/>
          </p:nvPr>
        </p:nvSpPr>
        <p:spPr/>
        <p:txBody>
          <a:bodyPr>
            <a:normAutofit fontScale="92500"/>
          </a:bodyPr>
          <a:lstStyle/>
          <a:p>
            <a:r>
              <a:rPr lang="en-GB" dirty="0"/>
              <a:t>IPA explores how people ascribe meaning to their experiences in their interactions with the environment P5.</a:t>
            </a:r>
          </a:p>
          <a:p>
            <a:r>
              <a:rPr lang="en-GB" dirty="0"/>
              <a:t>In IPA… the researcher attempts to suspend presuppositions and judgements in order to focus on what is actually presented in the transcript data. This involves the practice of „bracketing‟ (Husserl, 1999: 63 -65). </a:t>
            </a:r>
          </a:p>
          <a:p>
            <a:endParaRPr lang="en-GB" dirty="0"/>
          </a:p>
        </p:txBody>
      </p:sp>
    </p:spTree>
    <p:extLst>
      <p:ext uri="{BB962C8B-B14F-4D97-AF65-F5344CB8AC3E}">
        <p14:creationId xmlns:p14="http://schemas.microsoft.com/office/powerpoint/2010/main" val="142068993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Ethnographic analysis</a:t>
            </a:r>
          </a:p>
        </p:txBody>
      </p:sp>
      <p:sp>
        <p:nvSpPr>
          <p:cNvPr id="3" name="Content Placeholder 2"/>
          <p:cNvSpPr>
            <a:spLocks noGrp="1"/>
          </p:cNvSpPr>
          <p:nvPr>
            <p:ph idx="1"/>
          </p:nvPr>
        </p:nvSpPr>
        <p:spPr/>
        <p:txBody>
          <a:bodyPr>
            <a:normAutofit fontScale="92500" lnSpcReduction="20000"/>
          </a:bodyPr>
          <a:lstStyle/>
          <a:p>
            <a:r>
              <a:rPr lang="en-GB" dirty="0"/>
              <a:t>An ethnographer’s job is “to capture” the thick</a:t>
            </a:r>
          </a:p>
          <a:p>
            <a:r>
              <a:rPr lang="en-GB" dirty="0"/>
              <a:t>description of an event, experience, or scene—that… is layered, rich, and contextual. But an ethnography is not simply descriptive; it also situates  insider beliefs and practices within a larger theoretical context. In this linking of the local to the theoretical, “the aim...is the enlargement of the universe of human discourse”(Geertz,1973, p.14)</a:t>
            </a:r>
          </a:p>
        </p:txBody>
      </p:sp>
    </p:spTree>
    <p:extLst>
      <p:ext uri="{BB962C8B-B14F-4D97-AF65-F5344CB8AC3E}">
        <p14:creationId xmlns:p14="http://schemas.microsoft.com/office/powerpoint/2010/main" val="172775487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Thematic analysis</a:t>
            </a:r>
          </a:p>
        </p:txBody>
      </p:sp>
      <p:sp>
        <p:nvSpPr>
          <p:cNvPr id="3" name="Content Placeholder 2"/>
          <p:cNvSpPr>
            <a:spLocks noGrp="1"/>
          </p:cNvSpPr>
          <p:nvPr>
            <p:ph idx="1"/>
          </p:nvPr>
        </p:nvSpPr>
        <p:spPr/>
        <p:txBody>
          <a:bodyPr>
            <a:normAutofit fontScale="85000" lnSpcReduction="20000"/>
          </a:bodyPr>
          <a:lstStyle/>
          <a:p>
            <a:r>
              <a:rPr lang="en-GB" dirty="0"/>
              <a:t>… a method for </a:t>
            </a:r>
            <a:r>
              <a:rPr lang="en-GB" dirty="0">
                <a:solidFill>
                  <a:srgbClr val="FF0000"/>
                </a:solidFill>
              </a:rPr>
              <a:t>identifying, analysing </a:t>
            </a:r>
            <a:r>
              <a:rPr lang="en-GB" dirty="0"/>
              <a:t>and reporting</a:t>
            </a:r>
            <a:r>
              <a:rPr lang="en-GB" dirty="0">
                <a:solidFill>
                  <a:srgbClr val="FF0000"/>
                </a:solidFill>
              </a:rPr>
              <a:t> patterns of meaning</a:t>
            </a:r>
            <a:r>
              <a:rPr lang="en-GB" dirty="0"/>
              <a:t> (Braun &amp; Clarke, 2006). It illustrates which themes are important in the description of the phenomenon under study (Daly, </a:t>
            </a:r>
            <a:r>
              <a:rPr lang="en-GB" dirty="0" err="1"/>
              <a:t>Kellehear</a:t>
            </a:r>
            <a:r>
              <a:rPr lang="en-GB" dirty="0"/>
              <a:t>, &amp; Gliksman,1997). The end result …reveals the </a:t>
            </a:r>
            <a:r>
              <a:rPr lang="en-GB" dirty="0">
                <a:solidFill>
                  <a:srgbClr val="FF0000"/>
                </a:solidFill>
              </a:rPr>
              <a:t>key constellations of meanings </a:t>
            </a:r>
            <a:r>
              <a:rPr lang="en-GB" dirty="0"/>
              <a:t>present in the dataset’</a:t>
            </a:r>
          </a:p>
          <a:p>
            <a:r>
              <a:rPr lang="en-GB" dirty="0"/>
              <a:t> ‘‘The ‘</a:t>
            </a:r>
            <a:r>
              <a:rPr lang="en-GB" dirty="0" err="1"/>
              <a:t>keyness</a:t>
            </a:r>
            <a:r>
              <a:rPr lang="en-GB" dirty="0"/>
              <a:t>’ of a theme is not simply a matter of recurrence but of </a:t>
            </a:r>
            <a:r>
              <a:rPr lang="en-GB" dirty="0">
                <a:solidFill>
                  <a:srgbClr val="FF0000"/>
                </a:solidFill>
              </a:rPr>
              <a:t>relevance </a:t>
            </a:r>
            <a:r>
              <a:rPr lang="en-GB" dirty="0"/>
              <a:t>to the research question</a:t>
            </a:r>
          </a:p>
          <a:p>
            <a:pPr marL="0" indent="0">
              <a:buNone/>
            </a:pPr>
            <a:r>
              <a:rPr lang="en-GB" dirty="0"/>
              <a:t>			</a:t>
            </a:r>
            <a:r>
              <a:rPr lang="en-GB" dirty="0" err="1"/>
              <a:t>Joffe</a:t>
            </a:r>
            <a:r>
              <a:rPr lang="en-GB" dirty="0"/>
              <a:t>, H. (2012)</a:t>
            </a:r>
          </a:p>
        </p:txBody>
      </p:sp>
    </p:spTree>
    <p:extLst>
      <p:ext uri="{BB962C8B-B14F-4D97-AF65-F5344CB8AC3E}">
        <p14:creationId xmlns:p14="http://schemas.microsoft.com/office/powerpoint/2010/main" val="31615475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Process</a:t>
            </a:r>
          </a:p>
        </p:txBody>
      </p:sp>
      <p:sp>
        <p:nvSpPr>
          <p:cNvPr id="3" name="Content Placeholder 2"/>
          <p:cNvSpPr>
            <a:spLocks noGrp="1"/>
          </p:cNvSpPr>
          <p:nvPr>
            <p:ph idx="1"/>
          </p:nvPr>
        </p:nvSpPr>
        <p:spPr/>
        <p:txBody>
          <a:bodyPr>
            <a:normAutofit lnSpcReduction="10000"/>
          </a:bodyPr>
          <a:lstStyle/>
          <a:p>
            <a:r>
              <a:rPr lang="en-US" dirty="0"/>
              <a:t>Initial codes</a:t>
            </a:r>
          </a:p>
          <a:p>
            <a:r>
              <a:rPr lang="en-US" dirty="0"/>
              <a:t>Add comments/reflections =memos</a:t>
            </a:r>
          </a:p>
          <a:p>
            <a:r>
              <a:rPr lang="en-US" dirty="0"/>
              <a:t>Look for patterns ,themes</a:t>
            </a:r>
          </a:p>
          <a:p>
            <a:r>
              <a:rPr lang="en-US" dirty="0"/>
              <a:t>Explore more patterns</a:t>
            </a:r>
          </a:p>
          <a:p>
            <a:r>
              <a:rPr lang="en-US" dirty="0"/>
              <a:t>Elaborate, small generalizations</a:t>
            </a:r>
          </a:p>
          <a:p>
            <a:r>
              <a:rPr lang="en-US" dirty="0"/>
              <a:t>Link generalizations to body of knowledge to construct theory</a:t>
            </a:r>
          </a:p>
        </p:txBody>
      </p:sp>
    </p:spTree>
    <p:extLst>
      <p:ext uri="{BB962C8B-B14F-4D97-AF65-F5344CB8AC3E}">
        <p14:creationId xmlns:p14="http://schemas.microsoft.com/office/powerpoint/2010/main" val="11325851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t>	See practice text 2 attached</a:t>
            </a:r>
            <a:endParaRPr lang="en-GB" dirty="0"/>
          </a:p>
        </p:txBody>
      </p:sp>
    </p:spTree>
    <p:extLst>
      <p:ext uri="{BB962C8B-B14F-4D97-AF65-F5344CB8AC3E}">
        <p14:creationId xmlns:p14="http://schemas.microsoft.com/office/powerpoint/2010/main" val="7243063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Content Placeholder 2"/>
          <p:cNvSpPr>
            <a:spLocks noGrp="1"/>
          </p:cNvSpPr>
          <p:nvPr>
            <p:ph idx="1"/>
          </p:nvPr>
        </p:nvSpPr>
        <p:spPr/>
        <p:txBody>
          <a:bodyPr/>
          <a:lstStyle/>
          <a:p>
            <a:pPr marL="0" indent="0" algn="ctr">
              <a:buFontTx/>
              <a:buNone/>
            </a:pPr>
            <a:r>
              <a:rPr lang="en-GB" b="1" dirty="0"/>
              <a:t>What may influence your approach to qualitative data </a:t>
            </a:r>
            <a:r>
              <a:rPr lang="en-GB" b="1" dirty="0" smtClean="0"/>
              <a:t>analysis</a:t>
            </a:r>
          </a:p>
          <a:p>
            <a:pPr marL="0" indent="0" algn="ctr">
              <a:buFontTx/>
              <a:buNone/>
            </a:pPr>
            <a:r>
              <a:rPr lang="en-GB" b="1" dirty="0" smtClean="0"/>
              <a:t>? </a:t>
            </a:r>
            <a:r>
              <a:rPr lang="en-GB" dirty="0" smtClean="0"/>
              <a:t>????</a:t>
            </a:r>
            <a:endParaRPr lang="en-GB" dirty="0"/>
          </a:p>
        </p:txBody>
      </p:sp>
    </p:spTree>
    <p:extLst>
      <p:ext uri="{BB962C8B-B14F-4D97-AF65-F5344CB8AC3E}">
        <p14:creationId xmlns:p14="http://schemas.microsoft.com/office/powerpoint/2010/main" val="232236116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634082"/>
          </a:xfrm>
        </p:spPr>
        <p:txBody>
          <a:bodyPr>
            <a:normAutofit fontScale="90000"/>
          </a:bodyPr>
          <a:lstStyle/>
          <a:p>
            <a:r>
              <a:rPr lang="en-US" dirty="0"/>
              <a:t> </a:t>
            </a:r>
            <a:r>
              <a:rPr lang="en-US" sz="3600" dirty="0"/>
              <a:t>Different horses for different courses</a:t>
            </a:r>
            <a:r>
              <a:rPr lang="en-US" dirty="0"/>
              <a:t/>
            </a:r>
            <a:br>
              <a:rPr lang="en-US" dirty="0"/>
            </a:br>
            <a:endParaRPr lang="en-US" dirty="0"/>
          </a:p>
        </p:txBody>
      </p:sp>
      <p:sp>
        <p:nvSpPr>
          <p:cNvPr id="3" name="Content Placeholder 2"/>
          <p:cNvSpPr>
            <a:spLocks noGrp="1"/>
          </p:cNvSpPr>
          <p:nvPr>
            <p:ph idx="1"/>
          </p:nvPr>
        </p:nvSpPr>
        <p:spPr>
          <a:xfrm>
            <a:off x="251520" y="822723"/>
            <a:ext cx="8712968" cy="4766518"/>
          </a:xfrm>
        </p:spPr>
        <p:txBody>
          <a:bodyPr>
            <a:normAutofit fontScale="85000" lnSpcReduction="20000"/>
          </a:bodyPr>
          <a:lstStyle/>
          <a:p>
            <a:r>
              <a:rPr lang="en-US" dirty="0"/>
              <a:t>Ethnography- thick descriptive accounts</a:t>
            </a:r>
          </a:p>
          <a:p>
            <a:endParaRPr lang="en-US" dirty="0"/>
          </a:p>
          <a:p>
            <a:r>
              <a:rPr lang="en-US" dirty="0"/>
              <a:t>Life histories- single or collective accounts</a:t>
            </a:r>
          </a:p>
          <a:p>
            <a:endParaRPr lang="en-US" dirty="0"/>
          </a:p>
          <a:p>
            <a:r>
              <a:rPr lang="en-US" dirty="0"/>
              <a:t>Narrative analysis- focus on construction of account, purpose and interaction with audience</a:t>
            </a:r>
          </a:p>
          <a:p>
            <a:pPr marL="0" indent="0">
              <a:buNone/>
            </a:pPr>
            <a:endParaRPr lang="en-US" dirty="0"/>
          </a:p>
          <a:p>
            <a:r>
              <a:rPr lang="en-US" dirty="0"/>
              <a:t>Discourse analysis- focus on the way knowledge is produced through predominant theories</a:t>
            </a:r>
          </a:p>
          <a:p>
            <a:endParaRPr lang="en-US" dirty="0"/>
          </a:p>
          <a:p>
            <a:r>
              <a:rPr lang="en-US" dirty="0"/>
              <a:t>Grounded theory- analytical categories from data</a:t>
            </a:r>
          </a:p>
        </p:txBody>
      </p:sp>
    </p:spTree>
    <p:extLst>
      <p:ext uri="{BB962C8B-B14F-4D97-AF65-F5344CB8AC3E}">
        <p14:creationId xmlns:p14="http://schemas.microsoft.com/office/powerpoint/2010/main" val="21550041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Possible problems</a:t>
            </a:r>
            <a:endParaRPr lang="en-US" dirty="0"/>
          </a:p>
        </p:txBody>
      </p:sp>
      <p:sp>
        <p:nvSpPr>
          <p:cNvPr id="3" name="Content Placeholder 2"/>
          <p:cNvSpPr>
            <a:spLocks noGrp="1"/>
          </p:cNvSpPr>
          <p:nvPr>
            <p:ph idx="1"/>
          </p:nvPr>
        </p:nvSpPr>
        <p:spPr/>
        <p:txBody>
          <a:bodyPr>
            <a:normAutofit/>
          </a:bodyPr>
          <a:lstStyle/>
          <a:p>
            <a:r>
              <a:rPr lang="en-US" dirty="0"/>
              <a:t>The huge non-numerical  data </a:t>
            </a:r>
            <a:r>
              <a:rPr lang="en-US" dirty="0" smtClean="0"/>
              <a:t>to manage.</a:t>
            </a:r>
            <a:endParaRPr lang="en-US" dirty="0"/>
          </a:p>
          <a:p>
            <a:r>
              <a:rPr lang="en-US" dirty="0"/>
              <a:t>Reliance on the human </a:t>
            </a:r>
            <a:r>
              <a:rPr lang="en-US" dirty="0" smtClean="0"/>
              <a:t>factor.</a:t>
            </a:r>
            <a:endParaRPr lang="en-US" dirty="0"/>
          </a:p>
          <a:p>
            <a:r>
              <a:rPr lang="en-US" dirty="0"/>
              <a:t>The multiplicity of meanings to any language and variety of interpretations to human experience- How do we privilege any interpretations</a:t>
            </a:r>
          </a:p>
        </p:txBody>
      </p:sp>
    </p:spTree>
    <p:extLst>
      <p:ext uri="{BB962C8B-B14F-4D97-AF65-F5344CB8AC3E}">
        <p14:creationId xmlns:p14="http://schemas.microsoft.com/office/powerpoint/2010/main" val="209101298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Threats in data analysis</a:t>
            </a:r>
          </a:p>
        </p:txBody>
      </p:sp>
      <p:sp>
        <p:nvSpPr>
          <p:cNvPr id="3" name="Content Placeholder 2"/>
          <p:cNvSpPr>
            <a:spLocks noGrp="1"/>
          </p:cNvSpPr>
          <p:nvPr>
            <p:ph idx="1"/>
          </p:nvPr>
        </p:nvSpPr>
        <p:spPr/>
        <p:txBody>
          <a:bodyPr>
            <a:normAutofit fontScale="85000" lnSpcReduction="10000"/>
          </a:bodyPr>
          <a:lstStyle/>
          <a:p>
            <a:r>
              <a:rPr lang="en-US" dirty="0"/>
              <a:t>One can be hoodwinked and blinded by first </a:t>
            </a:r>
            <a:r>
              <a:rPr lang="en-US" dirty="0" smtClean="0"/>
              <a:t>impressions.</a:t>
            </a:r>
            <a:endParaRPr lang="en-US" dirty="0"/>
          </a:p>
          <a:p>
            <a:r>
              <a:rPr lang="en-US" dirty="0"/>
              <a:t>The likelihood of ignoring conflicting evidence in favor or minor evidence confirming preconception.</a:t>
            </a:r>
          </a:p>
          <a:p>
            <a:r>
              <a:rPr lang="en-US" dirty="0"/>
              <a:t>The possibility of ignoring the unusual or  hard to gain evidence. </a:t>
            </a:r>
          </a:p>
          <a:p>
            <a:r>
              <a:rPr lang="en-US" dirty="0"/>
              <a:t>Overestimating or underestimating  the value of new </a:t>
            </a:r>
            <a:r>
              <a:rPr lang="en-US" dirty="0" smtClean="0"/>
              <a:t>data.</a:t>
            </a:r>
            <a:endParaRPr lang="en-US" dirty="0"/>
          </a:p>
          <a:p>
            <a:r>
              <a:rPr lang="en-US" dirty="0"/>
              <a:t>Confusing co-occurrence as correlation</a:t>
            </a:r>
          </a:p>
          <a:p>
            <a:endParaRPr lang="en-US" dirty="0"/>
          </a:p>
          <a:p>
            <a:endParaRPr lang="en-US" dirty="0"/>
          </a:p>
        </p:txBody>
      </p:sp>
    </p:spTree>
    <p:extLst>
      <p:ext uri="{BB962C8B-B14F-4D97-AF65-F5344CB8AC3E}">
        <p14:creationId xmlns:p14="http://schemas.microsoft.com/office/powerpoint/2010/main" val="5537643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971550" y="144463"/>
            <a:ext cx="6677025" cy="836612"/>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r>
              <a:rPr lang="en-US" kern="0" dirty="0"/>
              <a:t>Typical errors </a:t>
            </a:r>
          </a:p>
        </p:txBody>
      </p:sp>
      <p:sp>
        <p:nvSpPr>
          <p:cNvPr id="3" name="Content Placeholder 2"/>
          <p:cNvSpPr txBox="1">
            <a:spLocks/>
          </p:cNvSpPr>
          <p:nvPr/>
        </p:nvSpPr>
        <p:spPr>
          <a:xfrm>
            <a:off x="565150" y="981075"/>
            <a:ext cx="7921625" cy="4886325"/>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nSpc>
                <a:spcPct val="90000"/>
              </a:lnSpc>
              <a:defRPr/>
            </a:pPr>
            <a:r>
              <a:rPr lang="en-US" sz="2800" kern="0" dirty="0"/>
              <a:t>Damping narrative data without analysis</a:t>
            </a:r>
            <a:r>
              <a:rPr lang="en-US" sz="2800" kern="0" dirty="0" smtClean="0"/>
              <a:t>.</a:t>
            </a:r>
          </a:p>
          <a:p>
            <a:pPr>
              <a:lnSpc>
                <a:spcPct val="90000"/>
              </a:lnSpc>
              <a:defRPr/>
            </a:pPr>
            <a:endParaRPr lang="en-US" sz="2800" kern="0" dirty="0"/>
          </a:p>
          <a:p>
            <a:pPr>
              <a:lnSpc>
                <a:spcPct val="90000"/>
              </a:lnSpc>
              <a:defRPr/>
            </a:pPr>
            <a:endParaRPr lang="en-US" sz="2800" kern="0" dirty="0" smtClean="0"/>
          </a:p>
          <a:p>
            <a:pPr>
              <a:lnSpc>
                <a:spcPct val="90000"/>
              </a:lnSpc>
              <a:defRPr/>
            </a:pPr>
            <a:r>
              <a:rPr lang="en-US" sz="2800" kern="0" dirty="0" smtClean="0"/>
              <a:t>Compromising  </a:t>
            </a:r>
            <a:r>
              <a:rPr lang="en-US" sz="2800" kern="0" dirty="0"/>
              <a:t>participant through level of </a:t>
            </a:r>
            <a:r>
              <a:rPr lang="en-US" sz="2800" kern="0" dirty="0" smtClean="0"/>
              <a:t>description.</a:t>
            </a:r>
            <a:endParaRPr lang="en-US" sz="2800" kern="0" dirty="0"/>
          </a:p>
          <a:p>
            <a:pPr>
              <a:lnSpc>
                <a:spcPct val="90000"/>
              </a:lnSpc>
              <a:defRPr/>
            </a:pPr>
            <a:endParaRPr lang="en-US" sz="2800" kern="0" dirty="0"/>
          </a:p>
          <a:p>
            <a:pPr>
              <a:lnSpc>
                <a:spcPct val="90000"/>
              </a:lnSpc>
              <a:defRPr/>
            </a:pPr>
            <a:r>
              <a:rPr lang="en-US" sz="2800" kern="0" dirty="0"/>
              <a:t>Makings claims that the data does not warrant including generalizations.</a:t>
            </a:r>
          </a:p>
          <a:p>
            <a:pPr>
              <a:lnSpc>
                <a:spcPct val="90000"/>
              </a:lnSpc>
              <a:defRPr/>
            </a:pPr>
            <a:endParaRPr lang="en-US" kern="0" dirty="0"/>
          </a:p>
          <a:p>
            <a:pPr>
              <a:lnSpc>
                <a:spcPct val="90000"/>
              </a:lnSpc>
              <a:defRPr/>
            </a:pPr>
            <a:endParaRPr lang="en-US" kern="0" dirty="0"/>
          </a:p>
          <a:p>
            <a:pPr>
              <a:lnSpc>
                <a:spcPct val="90000"/>
              </a:lnSpc>
              <a:defRPr/>
            </a:pPr>
            <a:endParaRPr lang="en-US" kern="0" dirty="0"/>
          </a:p>
        </p:txBody>
      </p:sp>
    </p:spTree>
    <p:extLst>
      <p:ext uri="{BB962C8B-B14F-4D97-AF65-F5344CB8AC3E}">
        <p14:creationId xmlns:p14="http://schemas.microsoft.com/office/powerpoint/2010/main" val="179392688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Reference</a:t>
            </a:r>
          </a:p>
        </p:txBody>
      </p:sp>
      <p:sp>
        <p:nvSpPr>
          <p:cNvPr id="3" name="Content Placeholder 2"/>
          <p:cNvSpPr>
            <a:spLocks noGrp="1"/>
          </p:cNvSpPr>
          <p:nvPr>
            <p:ph idx="1"/>
          </p:nvPr>
        </p:nvSpPr>
        <p:spPr>
          <a:xfrm>
            <a:off x="457200" y="836712"/>
            <a:ext cx="8229600" cy="4680521"/>
          </a:xfrm>
        </p:spPr>
        <p:txBody>
          <a:bodyPr>
            <a:normAutofit fontScale="32500" lnSpcReduction="20000"/>
          </a:bodyPr>
          <a:lstStyle/>
          <a:p>
            <a:pPr marL="514350" indent="-514350">
              <a:buFont typeface="+mj-lt"/>
              <a:buAutoNum type="arabicPeriod"/>
            </a:pPr>
            <a:endParaRPr lang="en-GB" dirty="0" smtClean="0"/>
          </a:p>
          <a:p>
            <a:pPr marL="514350" indent="-514350">
              <a:buFont typeface="+mj-lt"/>
              <a:buAutoNum type="arabicPeriod"/>
            </a:pPr>
            <a:endParaRPr lang="en-GB" dirty="0"/>
          </a:p>
          <a:p>
            <a:pPr marL="514350" indent="-514350">
              <a:buFont typeface="+mj-lt"/>
              <a:buAutoNum type="arabicPeriod"/>
            </a:pPr>
            <a:r>
              <a:rPr lang="en-GB" dirty="0" err="1" smtClean="0"/>
              <a:t>Biggerstaff</a:t>
            </a:r>
            <a:r>
              <a:rPr lang="en-GB" dirty="0"/>
              <a:t>, D.L., &amp; Thompson, A.R.(2008) Interpretive phenomenological analysis: A qualitative methodology of choice in health care research. Qualitative research in Psychology (</a:t>
            </a:r>
            <a:r>
              <a:rPr lang="en-GB" dirty="0" smtClean="0"/>
              <a:t>5)173-183</a:t>
            </a:r>
          </a:p>
          <a:p>
            <a:pPr marL="514350" indent="-514350">
              <a:buFont typeface="+mj-lt"/>
              <a:buAutoNum type="arabicPeriod"/>
            </a:pPr>
            <a:r>
              <a:rPr lang="en-GB" dirty="0" err="1" smtClean="0"/>
              <a:t>Bondarouk</a:t>
            </a:r>
            <a:r>
              <a:rPr lang="en-GB" dirty="0"/>
              <a:t>, T. &amp;,Ruel, H</a:t>
            </a:r>
            <a:r>
              <a:rPr lang="en-GB" dirty="0" smtClean="0"/>
              <a:t>( 2004) </a:t>
            </a:r>
            <a:r>
              <a:rPr lang="en-GB" dirty="0"/>
              <a:t>Discourse Analysis Making complex methodology </a:t>
            </a:r>
            <a:r>
              <a:rPr lang="en-GB" dirty="0" smtClean="0"/>
              <a:t>simple.</a:t>
            </a:r>
            <a:r>
              <a:rPr lang="en-GB" dirty="0"/>
              <a:t> In: T. </a:t>
            </a:r>
            <a:r>
              <a:rPr lang="en-GB" dirty="0" err="1"/>
              <a:t>Leino</a:t>
            </a:r>
            <a:r>
              <a:rPr lang="en-GB" dirty="0"/>
              <a:t>, T. Saarinen, and S. Klein (Eds.), </a:t>
            </a:r>
            <a:r>
              <a:rPr lang="en-GB" dirty="0" smtClean="0"/>
              <a:t>Proceedings </a:t>
            </a:r>
            <a:r>
              <a:rPr lang="en-GB" dirty="0"/>
              <a:t>of the 12th </a:t>
            </a:r>
            <a:r>
              <a:rPr lang="en-GB" dirty="0" smtClean="0"/>
              <a:t>European Conference </a:t>
            </a:r>
            <a:r>
              <a:rPr lang="en-GB" dirty="0"/>
              <a:t>on Information Systems (ECIS). June 14-16.2004 Turku </a:t>
            </a:r>
            <a:r>
              <a:rPr lang="en-GB" dirty="0" smtClean="0"/>
              <a:t>Finland.</a:t>
            </a:r>
          </a:p>
          <a:p>
            <a:pPr marL="514350" indent="-514350">
              <a:buFont typeface="+mj-lt"/>
              <a:buAutoNum type="arabicPeriod"/>
            </a:pPr>
            <a:r>
              <a:rPr lang="en-GB" dirty="0" smtClean="0"/>
              <a:t>Cote</a:t>
            </a:r>
            <a:r>
              <a:rPr lang="en-GB" dirty="0"/>
              <a:t>, J. </a:t>
            </a:r>
            <a:r>
              <a:rPr lang="en-GB" dirty="0" err="1"/>
              <a:t>Salmela</a:t>
            </a:r>
            <a:r>
              <a:rPr lang="en-GB" dirty="0"/>
              <a:t> JH </a:t>
            </a:r>
            <a:r>
              <a:rPr lang="en-GB" dirty="0" err="1"/>
              <a:t>Abderrahim</a:t>
            </a:r>
            <a:r>
              <a:rPr lang="en-GB" dirty="0"/>
              <a:t> B Russell SJ(1993) organizing and Interpreting unstructured Qualitative Analysis. The Sport Psychologist, </a:t>
            </a:r>
            <a:r>
              <a:rPr lang="en-GB" dirty="0" smtClean="0"/>
              <a:t>1993,7,127-137</a:t>
            </a:r>
          </a:p>
          <a:p>
            <a:pPr marL="514350" indent="-514350">
              <a:buFont typeface="+mj-lt"/>
              <a:buAutoNum type="arabicPeriod"/>
            </a:pPr>
            <a:r>
              <a:rPr lang="en-GB" dirty="0" smtClean="0"/>
              <a:t>Cohen, L.  </a:t>
            </a:r>
            <a:r>
              <a:rPr lang="en-GB" dirty="0" err="1" smtClean="0"/>
              <a:t>Manion</a:t>
            </a:r>
            <a:r>
              <a:rPr lang="en-GB" dirty="0" smtClean="0"/>
              <a:t>, L., and </a:t>
            </a:r>
            <a:r>
              <a:rPr lang="en-GB" dirty="0" err="1" smtClean="0"/>
              <a:t>Morrision</a:t>
            </a:r>
            <a:r>
              <a:rPr lang="en-GB" dirty="0" smtClean="0"/>
              <a:t>, K. (2007) Research methods in Education. Abingdon. Routledge</a:t>
            </a:r>
            <a:endParaRPr lang="en-GB" dirty="0"/>
          </a:p>
          <a:p>
            <a:pPr marL="514350" indent="-514350">
              <a:buFont typeface="+mj-lt"/>
              <a:buAutoNum type="arabicPeriod"/>
            </a:pPr>
            <a:r>
              <a:rPr lang="en-GB" dirty="0"/>
              <a:t>Graham, L.J.( 2005)</a:t>
            </a:r>
            <a:r>
              <a:rPr lang="en-GB" i="1" dirty="0"/>
              <a:t> </a:t>
            </a:r>
            <a:r>
              <a:rPr lang="en-GB" dirty="0"/>
              <a:t>Discourse analysis and the critical use of Foucault </a:t>
            </a:r>
            <a:r>
              <a:rPr lang="en-GB" i="1" dirty="0"/>
              <a:t>AARE 2005 Presentation</a:t>
            </a:r>
            <a:r>
              <a:rPr lang="en-GB" dirty="0"/>
              <a:t> Paper presented at Australian Association for Research in Education 2005 Annual Conference, Sydney 27th November – 1st December</a:t>
            </a:r>
          </a:p>
          <a:p>
            <a:pPr marL="514350" indent="-514350">
              <a:buFont typeface="+mj-lt"/>
              <a:buAutoNum type="arabicPeriod"/>
            </a:pPr>
            <a:r>
              <a:rPr lang="en-US" dirty="0"/>
              <a:t>Geertz, C. (1973). </a:t>
            </a:r>
            <a:r>
              <a:rPr lang="en-US" i="1" dirty="0"/>
              <a:t>The interpretation of cultures</a:t>
            </a:r>
            <a:r>
              <a:rPr lang="en-US" dirty="0"/>
              <a:t>. New York: Basic Books.</a:t>
            </a:r>
            <a:endParaRPr lang="en-GB" dirty="0"/>
          </a:p>
          <a:p>
            <a:pPr marL="514350" indent="-514350">
              <a:buFont typeface="+mj-lt"/>
              <a:buAutoNum type="arabicPeriod"/>
            </a:pPr>
            <a:endParaRPr lang="en-GB" dirty="0"/>
          </a:p>
          <a:p>
            <a:pPr marL="514350" indent="-514350">
              <a:buFont typeface="+mj-lt"/>
              <a:buAutoNum type="arabicPeriod"/>
            </a:pPr>
            <a:r>
              <a:rPr lang="en-GB" dirty="0" err="1"/>
              <a:t>Joffe</a:t>
            </a:r>
            <a:r>
              <a:rPr lang="en-GB" dirty="0"/>
              <a:t>, H. (2012). Thematic analysis. In D. Harper &amp; A. R. Thompson (Eds.), Qualitative research methods in mental health and psychotherapy: A guide for students and practitioners Chichester, England: John Wiley.</a:t>
            </a:r>
          </a:p>
          <a:p>
            <a:pPr marL="514350" indent="-514350">
              <a:buFont typeface="+mj-lt"/>
              <a:buAutoNum type="arabicPeriod"/>
            </a:pPr>
            <a:r>
              <a:rPr lang="en-GB" dirty="0"/>
              <a:t>Jorgensen M &amp; Phillip LJ(2002) Discourse analysis as theory and Method. Sage. London.</a:t>
            </a:r>
          </a:p>
          <a:p>
            <a:pPr marL="514350" indent="-514350">
              <a:buFont typeface="+mj-lt"/>
              <a:buAutoNum type="arabicPeriod"/>
            </a:pPr>
            <a:r>
              <a:rPr lang="en-GB" dirty="0"/>
              <a:t>Tatyana, B., </a:t>
            </a:r>
            <a:r>
              <a:rPr lang="en-GB" dirty="0" err="1"/>
              <a:t>Huub</a:t>
            </a:r>
            <a:r>
              <a:rPr lang="en-GB" dirty="0"/>
              <a:t>, R. (2004)Discourse analysis: Making complex methodology simple.</a:t>
            </a:r>
          </a:p>
          <a:p>
            <a:pPr marL="514350" indent="-514350">
              <a:buFont typeface="+mj-lt"/>
              <a:buAutoNum type="arabicPeriod"/>
            </a:pPr>
            <a:r>
              <a:rPr lang="en-US" dirty="0" err="1"/>
              <a:t>O’Conor</a:t>
            </a:r>
            <a:r>
              <a:rPr lang="en-US" dirty="0"/>
              <a:t> and Gibson(2003) A step by step guide to Qualitative research.</a:t>
            </a:r>
            <a:r>
              <a:rPr lang="en-GB" dirty="0"/>
              <a:t> </a:t>
            </a:r>
            <a:r>
              <a:rPr lang="en-GB" dirty="0" err="1"/>
              <a:t>Pimatiziwin</a:t>
            </a:r>
            <a:r>
              <a:rPr lang="en-GB" dirty="0"/>
              <a:t>: A Journal of Aboriginal and Indigenous Community Health 1(1)1-28</a:t>
            </a:r>
          </a:p>
          <a:p>
            <a:pPr marL="514350" indent="-514350">
              <a:buFont typeface="+mj-lt"/>
              <a:buAutoNum type="arabicPeriod"/>
            </a:pPr>
            <a:endParaRPr lang="en-GB" dirty="0"/>
          </a:p>
          <a:p>
            <a:pPr marL="514350" indent="-514350">
              <a:buFont typeface="+mj-lt"/>
              <a:buAutoNum type="arabicPeriod"/>
            </a:pPr>
            <a:r>
              <a:rPr lang="en-GB" dirty="0"/>
              <a:t>Reimer, J.A.(2008) Ethnography research. Available online from: </a:t>
            </a:r>
            <a:r>
              <a:rPr lang="en-GB" dirty="0">
                <a:hlinkClick r:id="rId2"/>
              </a:rPr>
              <a:t>http://www.psyking.net/HTMLobj-3865/Ethnography-An_Overview.Riemer.pdf. Accessed on </a:t>
            </a:r>
            <a:r>
              <a:rPr lang="en-GB" dirty="0" smtClean="0">
                <a:hlinkClick r:id="rId2"/>
              </a:rPr>
              <a:t>17/3/2017</a:t>
            </a:r>
            <a:endParaRPr lang="en-GB" dirty="0" smtClean="0"/>
          </a:p>
          <a:p>
            <a:pPr marL="514350" indent="-514350">
              <a:buFont typeface="+mj-lt"/>
              <a:buAutoNum type="arabicPeriod"/>
            </a:pPr>
            <a:endParaRPr lang="en-GB" dirty="0"/>
          </a:p>
          <a:p>
            <a:pPr marL="514350" indent="-514350">
              <a:buFont typeface="+mj-lt"/>
              <a:buAutoNum type="arabicPeriod"/>
            </a:pPr>
            <a:r>
              <a:rPr lang="en-GB" dirty="0" smtClean="0"/>
              <a:t>Ross, J(2010) Was </a:t>
            </a:r>
            <a:r>
              <a:rPr lang="en-GB" dirty="0"/>
              <a:t>that infinity or affinity? Applying Insights from Translations Studies to qualitative research </a:t>
            </a:r>
            <a:r>
              <a:rPr lang="en-GB" dirty="0" smtClean="0"/>
              <a:t>transcription. Forum. </a:t>
            </a:r>
            <a:r>
              <a:rPr lang="en-GB" dirty="0" err="1" smtClean="0"/>
              <a:t>Qulaitative</a:t>
            </a:r>
            <a:r>
              <a:rPr lang="en-GB" dirty="0" smtClean="0"/>
              <a:t> Research Forum.11(2) Available online from </a:t>
            </a:r>
            <a:r>
              <a:rPr lang="en-GB" dirty="0">
                <a:hlinkClick r:id="rId3"/>
              </a:rPr>
              <a:t>http://www.qualitative-research.net/index.php/fqs/article/download/1357/2943</a:t>
            </a:r>
            <a:r>
              <a:rPr lang="en-GB" dirty="0" smtClean="0"/>
              <a:t>. Accessed on 17/2/2017</a:t>
            </a:r>
            <a:endParaRPr lang="en-GB" dirty="0"/>
          </a:p>
          <a:p>
            <a:pPr marL="514350" indent="-514350">
              <a:buFont typeface="+mj-lt"/>
              <a:buAutoNum type="arabicPeriod"/>
            </a:pPr>
            <a:endParaRPr lang="en-GB" dirty="0"/>
          </a:p>
          <a:p>
            <a:pPr marL="514350" indent="-514350">
              <a:buFont typeface="+mj-lt"/>
              <a:buAutoNum type="arabicPeriod"/>
            </a:pPr>
            <a:r>
              <a:rPr lang="en-GB" dirty="0"/>
              <a:t>Spencer, L.( 2017) the Qualitative research Handbook</a:t>
            </a:r>
          </a:p>
          <a:p>
            <a:pPr marL="514350" indent="-514350">
              <a:buFont typeface="+mj-lt"/>
              <a:buAutoNum type="arabicPeriod"/>
            </a:pPr>
            <a:r>
              <a:rPr lang="en-GB" dirty="0" err="1"/>
              <a:t>Wetherall</a:t>
            </a:r>
            <a:r>
              <a:rPr lang="en-GB" dirty="0"/>
              <a:t>, M. (2001). Debates in Discourse Research. In M. </a:t>
            </a:r>
            <a:r>
              <a:rPr lang="en-GB" dirty="0" err="1"/>
              <a:t>Wetherall</a:t>
            </a:r>
            <a:r>
              <a:rPr lang="en-GB" dirty="0"/>
              <a:t>, S. Taylor &amp; S. J. Yates (Eds.)</a:t>
            </a:r>
            <a:r>
              <a:rPr lang="en-GB" i="1" dirty="0"/>
              <a:t>Discourse Theory and Practice: A Reader </a:t>
            </a:r>
            <a:r>
              <a:rPr lang="en-GB" dirty="0"/>
              <a:t>(pp. 380-399). London: Sage Publications.</a:t>
            </a:r>
          </a:p>
          <a:p>
            <a:endParaRPr lang="en-GB" dirty="0"/>
          </a:p>
        </p:txBody>
      </p:sp>
    </p:spTree>
    <p:extLst>
      <p:ext uri="{BB962C8B-B14F-4D97-AF65-F5344CB8AC3E}">
        <p14:creationId xmlns:p14="http://schemas.microsoft.com/office/powerpoint/2010/main" val="29498878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www.w3.org/XML/1998/namespace"/>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4323</TotalTime>
  <Words>1335</Words>
  <Application>Microsoft Office PowerPoint</Application>
  <PresentationFormat>On-screen Show (4:3)</PresentationFormat>
  <Paragraphs>149</Paragraphs>
  <Slides>28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ＭＳ Ｐゴシック</vt:lpstr>
      <vt:lpstr>ＭＳ Ｐゴシック</vt:lpstr>
      <vt:lpstr>Arial</vt:lpstr>
      <vt:lpstr>Calibri</vt:lpstr>
      <vt:lpstr>Myriad Pro</vt:lpstr>
      <vt:lpstr>20140311PresentationUWTSDTemplate</vt:lpstr>
      <vt:lpstr>Qualitative Data Analysis</vt:lpstr>
      <vt:lpstr>Qualitative Data analysis is iterative or recurring,  </vt:lpstr>
      <vt:lpstr>PowerPoint Presentation</vt:lpstr>
      <vt:lpstr> Transcription/ analysis /interpretation</vt:lpstr>
      <vt:lpstr>PowerPoint Presentation</vt:lpstr>
      <vt:lpstr>PowerPoint Presentation</vt:lpstr>
      <vt:lpstr>PowerPoint Presentation</vt:lpstr>
      <vt:lpstr>PowerPoint Presentation</vt:lpstr>
      <vt:lpstr>PowerPoint Presentation</vt:lpstr>
      <vt:lpstr>Qualitative Data Analysis </vt:lpstr>
      <vt:lpstr>PowerPoint Presentation</vt:lpstr>
      <vt:lpstr>GROUNDED THEORY</vt:lpstr>
      <vt:lpstr>PowerPoint Presentation</vt:lpstr>
      <vt:lpstr>PowerPoint Presentation</vt:lpstr>
      <vt:lpstr>Questions asked in discourse analysis</vt:lpstr>
      <vt:lpstr>PowerPoint Presentation</vt:lpstr>
      <vt:lpstr>PowerPoint Presentation</vt:lpstr>
      <vt:lpstr>Interpretive Phenomenological Analysis</vt:lpstr>
      <vt:lpstr>Ethnographic analysis</vt:lpstr>
      <vt:lpstr>Thematic analysis</vt:lpstr>
      <vt:lpstr>Process</vt:lpstr>
      <vt:lpstr>PowerPoint Presentation</vt:lpstr>
      <vt:lpstr>PowerPoint Presentation</vt:lpstr>
      <vt:lpstr> Different horses for different courses </vt:lpstr>
      <vt:lpstr>Possible problems</vt:lpstr>
      <vt:lpstr>Threats in data analysis</vt:lpstr>
      <vt:lpstr>PowerPoint Presentation</vt:lpstr>
      <vt:lpstr>Reference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Eunice Kimaliro</cp:lastModifiedBy>
  <cp:revision>327</cp:revision>
  <cp:lastPrinted>2017-02-16T16:01:58Z</cp:lastPrinted>
  <dcterms:created xsi:type="dcterms:W3CDTF">2015-04-14T15:21:28Z</dcterms:created>
  <dcterms:modified xsi:type="dcterms:W3CDTF">2017-03-01T15:40:56Z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