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8" r:id="rId3"/>
    <p:sldId id="259" r:id="rId4"/>
    <p:sldId id="260" r:id="rId5"/>
    <p:sldId id="263" r:id="rId6"/>
    <p:sldId id="261" r:id="rId7"/>
    <p:sldId id="262"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99" r:id="rId25"/>
    <p:sldId id="280" r:id="rId26"/>
    <p:sldId id="281" r:id="rId27"/>
    <p:sldId id="282" r:id="rId28"/>
    <p:sldId id="283" r:id="rId29"/>
    <p:sldId id="284"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8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2" autoAdjust="0"/>
    <p:restoredTop sz="94660"/>
  </p:normalViewPr>
  <p:slideViewPr>
    <p:cSldViewPr snapToGrid="0">
      <p:cViewPr varScale="1">
        <p:scale>
          <a:sx n="66" d="100"/>
          <a:sy n="66" d="100"/>
        </p:scale>
        <p:origin x="72" y="9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AF11F19-143B-40DF-A9C6-F15D7DAFD48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D565521-8241-4309-8E6D-81613FDA1B28}"/>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034CE6-29B6-42BF-8EF3-6182874369F4}" type="datetimeFigureOut">
              <a:rPr lang="en-GB" smtClean="0"/>
              <a:t>27/11/2021</a:t>
            </a:fld>
            <a:endParaRPr lang="en-GB"/>
          </a:p>
        </p:txBody>
      </p:sp>
      <p:sp>
        <p:nvSpPr>
          <p:cNvPr id="4" name="Slide Image Placeholder 3">
            <a:extLst>
              <a:ext uri="{FF2B5EF4-FFF2-40B4-BE49-F238E27FC236}">
                <a16:creationId xmlns:a16="http://schemas.microsoft.com/office/drawing/2014/main" id="{9F4B299C-2783-4FA5-890E-6092BFFC70F9}"/>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a:extLst>
              <a:ext uri="{FF2B5EF4-FFF2-40B4-BE49-F238E27FC236}">
                <a16:creationId xmlns:a16="http://schemas.microsoft.com/office/drawing/2014/main" id="{4F344DAB-3914-4FE4-BEA5-B59A8F448D09}"/>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4DFFD12E-6E92-412A-9CF0-E007689FA47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a:extLst>
              <a:ext uri="{FF2B5EF4-FFF2-40B4-BE49-F238E27FC236}">
                <a16:creationId xmlns:a16="http://schemas.microsoft.com/office/drawing/2014/main" id="{D1E3A98D-0D54-441B-9A7A-B8D6E530E7A8}"/>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6ADDB-524E-4B55-90F6-061E30710CA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D2F62-6F45-45D2-8BC6-15E741CE81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7F3423-B887-4EE5-8C75-1F182DBC5F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0012D83-1C29-4876-8313-D8D31463FD8E}"/>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8FC68FD6-BC06-43ED-860D-F38B1D6E0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D156A9-7458-48B6-96E9-FB9516508C7D}"/>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012803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0FEAE-7E59-4F8F-9DE5-2CAE6D9B05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C3D4F5-5803-40E3-8E03-E36E819A3D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095F84-CC93-4E81-A4BE-0F7D573EE89C}"/>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7C7C0727-443F-4C5A-BBFD-5EFFC22A13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29A97-9C70-45EF-87C9-3C44BFD1E106}"/>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981521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20D5B-A1D3-4A9B-A502-30B8B2375F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AA5703-740A-4243-87D4-3AAA10A14B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909D5A-D44C-40FC-8011-6CEE40AB464B}"/>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0153A7BA-DB1B-48E2-AFB6-37EF9EA74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339DFA-3022-43D1-BEE4-5AD2B0BA87E4}"/>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303638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6C82-51BE-4869-A0B2-BF0E955D0D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7C8775-F385-4990-8E72-E358CF0764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A767AD-F1B6-4C20-99FF-511BD9EC15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1322A3-CE87-4979-972A-14541B12CD4C}"/>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6" name="Footer Placeholder 5">
            <a:extLst>
              <a:ext uri="{FF2B5EF4-FFF2-40B4-BE49-F238E27FC236}">
                <a16:creationId xmlns:a16="http://schemas.microsoft.com/office/drawing/2014/main" id="{155167D0-370D-4F33-B949-A016C27A3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0CE1ED-EAAC-48A1-B13A-4F7889631DCE}"/>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120592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9F5BA-A168-4766-AD36-D352B05065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B78047-3EF9-48BD-B309-3C3BE5E7AC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AB2A0D-E8C4-429C-9B6F-E895E84CEE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ACE0E5-A9E0-4772-96D2-D002BD07A9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486143-8385-45C9-B9B2-8B92917FF0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D279B5-E6E9-49C5-8725-40A42335281C}"/>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8" name="Footer Placeholder 7">
            <a:extLst>
              <a:ext uri="{FF2B5EF4-FFF2-40B4-BE49-F238E27FC236}">
                <a16:creationId xmlns:a16="http://schemas.microsoft.com/office/drawing/2014/main" id="{4D9E395A-9249-4F79-8846-49B4DD1661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491E6D-DB22-4BA3-AFC2-0DA307B70727}"/>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1866255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1D5E6-4D3D-4EF7-A9C6-1AF39D92893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4E2334-1D32-41D4-A364-2F1B6E8250F0}"/>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4" name="Footer Placeholder 3">
            <a:extLst>
              <a:ext uri="{FF2B5EF4-FFF2-40B4-BE49-F238E27FC236}">
                <a16:creationId xmlns:a16="http://schemas.microsoft.com/office/drawing/2014/main" id="{0BB2F70B-940E-442B-B8BD-0F6D72B7A8E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E93D02-B87C-46AA-9AA5-81434B522709}"/>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597541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4C357A-E3CE-469C-B268-3C86415163A8}"/>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3" name="Footer Placeholder 2">
            <a:extLst>
              <a:ext uri="{FF2B5EF4-FFF2-40B4-BE49-F238E27FC236}">
                <a16:creationId xmlns:a16="http://schemas.microsoft.com/office/drawing/2014/main" id="{E20E4CA1-7A1E-46EC-98AF-2ACEF5CE307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C0DB39-58EF-4982-A422-ACEC83E79B37}"/>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226363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94C86-A92D-4679-B5DA-31EDC9F834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D363B1-5B60-4C64-8FC8-7701319CD7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95C452-2469-4036-97B9-1F7AF2CA11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90DCDC-818D-4B8D-A048-C46434B8BA91}"/>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6" name="Footer Placeholder 5">
            <a:extLst>
              <a:ext uri="{FF2B5EF4-FFF2-40B4-BE49-F238E27FC236}">
                <a16:creationId xmlns:a16="http://schemas.microsoft.com/office/drawing/2014/main" id="{B9A3CA09-04F8-4374-BBA3-54D8398BFE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DFE049-57BF-4468-9F22-4EC4E222EE7C}"/>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061100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C0601-BEEB-471F-9310-A0BCA84BF3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469567-D287-483C-9776-7B8D1F9915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54B5754-5753-4F20-B597-93276FE5FC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8FF53F-F081-4CC8-8EF8-CC455A07AC6D}"/>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6" name="Footer Placeholder 5">
            <a:extLst>
              <a:ext uri="{FF2B5EF4-FFF2-40B4-BE49-F238E27FC236}">
                <a16:creationId xmlns:a16="http://schemas.microsoft.com/office/drawing/2014/main" id="{B2752942-BB12-4DD9-9ED1-5DB1D28F12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372AF-2CB2-4CC1-B743-5D06F1C85729}"/>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08879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6E0C6-1CE7-4889-9520-C8C453A966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6A5077-087A-4790-8ECB-003345DBDE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C11341-ED59-472D-9EBA-7BD81E6E4D00}"/>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A3C8A1DE-9B77-4F63-A0FD-607EB57F4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A72936-4E89-4D66-BB2A-98153918413F}"/>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1909432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A504CF-7884-41BB-8F18-B9B41A4AAD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2EE70F-796A-4766-A864-EE4A715614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8ED04-02B1-4287-8B2D-9E06350EE85B}"/>
              </a:ext>
            </a:extLst>
          </p:cNvPr>
          <p:cNvSpPr>
            <a:spLocks noGrp="1"/>
          </p:cNvSpPr>
          <p:nvPr>
            <p:ph type="dt" sz="half" idx="10"/>
          </p:nvPr>
        </p:nvSpPr>
        <p:spPr/>
        <p:txBody>
          <a:body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E9656DF3-2244-4EB7-A2BC-80B04F2F3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A69764-1BDD-435E-AF8A-01F156AD646D}"/>
              </a:ext>
            </a:extLst>
          </p:cNvPr>
          <p:cNvSpPr>
            <a:spLocks noGrp="1"/>
          </p:cNvSpPr>
          <p:nvPr>
            <p:ph type="sldNum" sz="quarter" idx="12"/>
          </p:nvPr>
        </p:nvSpPr>
        <p:spPr/>
        <p:txBody>
          <a:bodyPr/>
          <a:lstStyle/>
          <a:p>
            <a:fld id="{EC824252-8DCE-4FD0-9F4D-58C56D0DCAA3}" type="slidenum">
              <a:rPr lang="en-GB" smtClean="0"/>
              <a:t>‹#›</a:t>
            </a:fld>
            <a:endParaRPr lang="en-GB"/>
          </a:p>
        </p:txBody>
      </p:sp>
    </p:spTree>
    <p:extLst>
      <p:ext uri="{BB962C8B-B14F-4D97-AF65-F5344CB8AC3E}">
        <p14:creationId xmlns:p14="http://schemas.microsoft.com/office/powerpoint/2010/main" val="3324869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noAutofit/>
          </a:bodyPr>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88439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8A9157-CE07-40B6-A80A-BDAF1E2CAF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C9B2CC-5E0D-4541-908E-56969815AD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8EB956-90C0-4A8F-BD6D-919C7DDE08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1E4F97-96BD-4A2D-A089-661B35D71C64}" type="datetimeFigureOut">
              <a:rPr lang="en-GB" smtClean="0"/>
              <a:t>27/11/2021</a:t>
            </a:fld>
            <a:endParaRPr lang="en-GB"/>
          </a:p>
        </p:txBody>
      </p:sp>
      <p:sp>
        <p:nvSpPr>
          <p:cNvPr id="5" name="Footer Placeholder 4">
            <a:extLst>
              <a:ext uri="{FF2B5EF4-FFF2-40B4-BE49-F238E27FC236}">
                <a16:creationId xmlns:a16="http://schemas.microsoft.com/office/drawing/2014/main" id="{479E39DF-52F7-4A4C-9364-4B1E49B71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707E8-ED76-4174-88ED-0D3FF7E81C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824252-8DCE-4FD0-9F4D-58C56D0DCAA3}" type="slidenum">
              <a:rPr lang="en-GB" smtClean="0"/>
              <a:t>‹#›</a:t>
            </a:fld>
            <a:endParaRPr lang="en-GB"/>
          </a:p>
        </p:txBody>
      </p:sp>
    </p:spTree>
    <p:extLst>
      <p:ext uri="{BB962C8B-B14F-4D97-AF65-F5344CB8AC3E}">
        <p14:creationId xmlns:p14="http://schemas.microsoft.com/office/powerpoint/2010/main" val="446459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f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f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f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f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jf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f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ky, track, train, outdoor&#10;&#10;Description automatically generated">
            <a:extLst>
              <a:ext uri="{FF2B5EF4-FFF2-40B4-BE49-F238E27FC236}">
                <a16:creationId xmlns:a16="http://schemas.microsoft.com/office/drawing/2014/main" id="{C7740F1E-F83B-483D-8104-5E194FDC54C0}"/>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8086" r="1248" b="1"/>
          <a:stretch/>
        </p:blipFill>
        <p:spPr>
          <a:xfrm>
            <a:off x="20" y="1"/>
            <a:ext cx="12191980" cy="6857999"/>
          </a:xfrm>
          <a:prstGeom prst="rect">
            <a:avLst/>
          </a:prstGeom>
        </p:spPr>
      </p:pic>
      <p:sp>
        <p:nvSpPr>
          <p:cNvPr id="2" name="Title 1">
            <a:extLst>
              <a:ext uri="{FF2B5EF4-FFF2-40B4-BE49-F238E27FC236}">
                <a16:creationId xmlns:a16="http://schemas.microsoft.com/office/drawing/2014/main" id="{8C3D8219-D4BA-4A26-97AB-BEDF2E118C68}"/>
              </a:ext>
            </a:extLst>
          </p:cNvPr>
          <p:cNvSpPr>
            <a:spLocks noGrp="1"/>
          </p:cNvSpPr>
          <p:nvPr>
            <p:ph type="ctrTitle"/>
          </p:nvPr>
        </p:nvSpPr>
        <p:spPr>
          <a:xfrm>
            <a:off x="1524000" y="1122362"/>
            <a:ext cx="9144000" cy="2900518"/>
          </a:xfrm>
        </p:spPr>
        <p:txBody>
          <a:bodyPr>
            <a:normAutofit/>
          </a:bodyPr>
          <a:lstStyle/>
          <a:p>
            <a:r>
              <a:rPr lang="en-GB">
                <a:solidFill>
                  <a:srgbClr val="FFFFFF"/>
                </a:solidFill>
              </a:rPr>
              <a:t>The Problem of Evil </a:t>
            </a:r>
          </a:p>
        </p:txBody>
      </p:sp>
      <p:sp>
        <p:nvSpPr>
          <p:cNvPr id="3" name="Subtitle 2">
            <a:extLst>
              <a:ext uri="{FF2B5EF4-FFF2-40B4-BE49-F238E27FC236}">
                <a16:creationId xmlns:a16="http://schemas.microsoft.com/office/drawing/2014/main" id="{B59F6DC8-F3C7-42C3-A109-0AA2EC6A04B5}"/>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6785038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2467A-2ECB-4DA6-8D13-94F9D461D0E6}"/>
              </a:ext>
            </a:extLst>
          </p:cNvPr>
          <p:cNvSpPr>
            <a:spLocks noGrp="1"/>
          </p:cNvSpPr>
          <p:nvPr>
            <p:ph type="title"/>
          </p:nvPr>
        </p:nvSpPr>
        <p:spPr>
          <a:xfrm>
            <a:off x="6289158" y="284206"/>
            <a:ext cx="5754561" cy="1325563"/>
          </a:xfrm>
        </p:spPr>
        <p:txBody>
          <a:bodyPr>
            <a:normAutofit/>
          </a:bodyPr>
          <a:lstStyle/>
          <a:p>
            <a:r>
              <a:rPr lang="en-GB" dirty="0"/>
              <a:t>Epicurus (341BC-270BC)</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statue of a person&#10;&#10;Description automatically generated with medium confidence">
            <a:extLst>
              <a:ext uri="{FF2B5EF4-FFF2-40B4-BE49-F238E27FC236}">
                <a16:creationId xmlns:a16="http://schemas.microsoft.com/office/drawing/2014/main" id="{D442C0B1-8DFE-45BF-8E30-9DD32466BEB1}"/>
              </a:ext>
            </a:extLst>
          </p:cNvPr>
          <p:cNvPicPr>
            <a:picLocks noChangeAspect="1"/>
          </p:cNvPicPr>
          <p:nvPr/>
        </p:nvPicPr>
        <p:blipFill rotWithShape="1">
          <a:blip r:embed="rId2">
            <a:extLst>
              <a:ext uri="{28A0092B-C50C-407E-A947-70E740481C1C}">
                <a14:useLocalDpi xmlns:a14="http://schemas.microsoft.com/office/drawing/2010/main" val="0"/>
              </a:ext>
            </a:extLst>
          </a:blip>
          <a:srcRect l="19856" r="1427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Content Placeholder 2">
            <a:extLst>
              <a:ext uri="{FF2B5EF4-FFF2-40B4-BE49-F238E27FC236}">
                <a16:creationId xmlns:a16="http://schemas.microsoft.com/office/drawing/2014/main" id="{9B1B597A-5019-4096-941A-419770423AD8}"/>
              </a:ext>
            </a:extLst>
          </p:cNvPr>
          <p:cNvSpPr>
            <a:spLocks noGrp="1"/>
          </p:cNvSpPr>
          <p:nvPr>
            <p:ph idx="1"/>
          </p:nvPr>
        </p:nvSpPr>
        <p:spPr>
          <a:xfrm>
            <a:off x="6289158" y="1886465"/>
            <a:ext cx="5259714" cy="4687329"/>
          </a:xfrm>
        </p:spPr>
        <p:txBody>
          <a:bodyPr anchor="t">
            <a:normAutofit fontScale="85000" lnSpcReduction="20000"/>
          </a:bodyPr>
          <a:lstStyle/>
          <a:p>
            <a:pPr marL="0" indent="0">
              <a:buNone/>
            </a:pPr>
            <a:r>
              <a:rPr lang="en-GB" sz="2600" dirty="0"/>
              <a:t>‘Is God willing to prevent evil, but not able? Then he is not omnipotent. </a:t>
            </a:r>
          </a:p>
          <a:p>
            <a:pPr marL="0" indent="0">
              <a:buNone/>
            </a:pPr>
            <a:endParaRPr lang="en-GB" sz="2600" dirty="0"/>
          </a:p>
          <a:p>
            <a:pPr marL="0" indent="0">
              <a:buNone/>
            </a:pPr>
            <a:r>
              <a:rPr lang="en-GB" sz="2600" dirty="0"/>
              <a:t>Is he able, but not willing? Then he is malevolent. </a:t>
            </a:r>
          </a:p>
          <a:p>
            <a:pPr marL="0" indent="0">
              <a:buNone/>
            </a:pPr>
            <a:endParaRPr lang="en-GB" sz="2600" dirty="0"/>
          </a:p>
          <a:p>
            <a:pPr marL="0" indent="0">
              <a:buNone/>
            </a:pPr>
            <a:r>
              <a:rPr lang="en-GB" sz="2600" dirty="0"/>
              <a:t>Is he both able and willing? Then whence cometh evil? </a:t>
            </a:r>
          </a:p>
          <a:p>
            <a:pPr marL="0" indent="0">
              <a:buNone/>
            </a:pPr>
            <a:endParaRPr lang="en-GB" sz="2600" dirty="0"/>
          </a:p>
          <a:p>
            <a:pPr marL="0" indent="0">
              <a:buNone/>
            </a:pPr>
            <a:r>
              <a:rPr lang="en-GB" sz="2600" dirty="0"/>
              <a:t>Is he neither able nor willing? </a:t>
            </a:r>
          </a:p>
          <a:p>
            <a:pPr marL="0" indent="0">
              <a:buNone/>
            </a:pPr>
            <a:endParaRPr lang="en-GB" sz="2600" dirty="0"/>
          </a:p>
          <a:p>
            <a:pPr marL="0" indent="0">
              <a:buNone/>
            </a:pPr>
            <a:r>
              <a:rPr lang="en-GB" sz="2600" dirty="0"/>
              <a:t>Then why call him God?’ </a:t>
            </a:r>
          </a:p>
          <a:p>
            <a:pPr marL="0" indent="0">
              <a:buNone/>
            </a:pPr>
            <a:endParaRPr lang="en-GB" sz="1500" dirty="0"/>
          </a:p>
          <a:p>
            <a:pPr marL="0" indent="0">
              <a:buNone/>
            </a:pPr>
            <a:r>
              <a:rPr lang="en-GB" sz="1500" dirty="0">
                <a:effectLst/>
                <a:latin typeface="Calibri" panose="020F0502020204030204" pitchFamily="34" charset="0"/>
                <a:ea typeface="DengXian" panose="02010600030101010101" pitchFamily="2" charset="-122"/>
                <a:cs typeface="Arial" panose="020B0604020202020204" pitchFamily="34" charset="0"/>
              </a:rPr>
              <a:t>- </a:t>
            </a:r>
            <a:r>
              <a:rPr lang="fr-FR" sz="1200" dirty="0">
                <a:effectLst/>
                <a:latin typeface="Calibri" panose="020F0502020204030204" pitchFamily="34" charset="0"/>
                <a:ea typeface="DengXian" panose="02010600030101010101" pitchFamily="2" charset="-122"/>
                <a:cs typeface="Arial" panose="020B0604020202020204" pitchFamily="34" charset="0"/>
              </a:rPr>
              <a:t>Hume, David (1779). Dialogues </a:t>
            </a:r>
            <a:r>
              <a:rPr lang="fr-FR" sz="1200" dirty="0" err="1">
                <a:effectLst/>
                <a:latin typeface="Calibri" panose="020F0502020204030204" pitchFamily="34" charset="0"/>
                <a:ea typeface="DengXian" panose="02010600030101010101" pitchFamily="2" charset="-122"/>
                <a:cs typeface="Arial" panose="020B0604020202020204" pitchFamily="34" charset="0"/>
              </a:rPr>
              <a:t>Concerning</a:t>
            </a:r>
            <a:r>
              <a:rPr lang="fr-FR" sz="1200" dirty="0">
                <a:effectLst/>
                <a:latin typeface="Calibri" panose="020F0502020204030204" pitchFamily="34" charset="0"/>
                <a:ea typeface="DengXian" panose="02010600030101010101" pitchFamily="2" charset="-122"/>
                <a:cs typeface="Arial" panose="020B0604020202020204" pitchFamily="34" charset="0"/>
              </a:rPr>
              <a:t> Natural Religion. </a:t>
            </a:r>
            <a:r>
              <a:rPr lang="en-GB" sz="1200" dirty="0">
                <a:effectLst/>
                <a:latin typeface="Calibri" panose="020F0502020204030204" pitchFamily="34" charset="0"/>
                <a:ea typeface="DengXian" panose="02010600030101010101" pitchFamily="2" charset="-122"/>
                <a:cs typeface="Arial" panose="020B0604020202020204" pitchFamily="34" charset="0"/>
              </a:rPr>
              <a:t>Penguin Books, Limited. p. 186.</a:t>
            </a:r>
            <a:endParaRPr lang="en-GB" sz="1200" dirty="0"/>
          </a:p>
          <a:p>
            <a:pPr marL="0" indent="0">
              <a:buNone/>
            </a:pPr>
            <a:endParaRPr lang="en-GB" sz="1500" dirty="0"/>
          </a:p>
        </p:txBody>
      </p:sp>
    </p:spTree>
    <p:extLst>
      <p:ext uri="{BB962C8B-B14F-4D97-AF65-F5344CB8AC3E}">
        <p14:creationId xmlns:p14="http://schemas.microsoft.com/office/powerpoint/2010/main" val="131896288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79A3-EF31-4544-923B-E5452EF75A54}"/>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The Logical Problem of Evil</a:t>
            </a:r>
          </a:p>
        </p:txBody>
      </p:sp>
      <p:sp>
        <p:nvSpPr>
          <p:cNvPr id="3" name="Content Placeholder 2">
            <a:extLst>
              <a:ext uri="{FF2B5EF4-FFF2-40B4-BE49-F238E27FC236}">
                <a16:creationId xmlns:a16="http://schemas.microsoft.com/office/drawing/2014/main" id="{660761AF-EF71-4DE5-BBB6-DE22B059B717}"/>
              </a:ext>
            </a:extLst>
          </p:cNvPr>
          <p:cNvSpPr>
            <a:spLocks noGrp="1"/>
          </p:cNvSpPr>
          <p:nvPr>
            <p:ph idx="1"/>
          </p:nvPr>
        </p:nvSpPr>
        <p:spPr>
          <a:xfrm>
            <a:off x="7464612" y="4750893"/>
            <a:ext cx="4087305" cy="1147863"/>
          </a:xfrm>
        </p:spPr>
        <p:txBody>
          <a:bodyPr vert="horz" lIns="91440" tIns="45720" rIns="91440" bIns="45720" rtlCol="0" anchor="t">
            <a:normAutofit/>
          </a:bodyPr>
          <a:lstStyle/>
          <a:p>
            <a:pPr marL="0" indent="0">
              <a:buNone/>
            </a:pPr>
            <a:r>
              <a:rPr lang="en-US" sz="2000"/>
              <a:t>The Problem of Evil is a problem of logical inconsistency </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Checkmate in a chess game">
            <a:extLst>
              <a:ext uri="{FF2B5EF4-FFF2-40B4-BE49-F238E27FC236}">
                <a16:creationId xmlns:a16="http://schemas.microsoft.com/office/drawing/2014/main" id="{5F30BA98-40EF-47C1-93AE-493EB7DD5F38}"/>
              </a:ext>
            </a:extLst>
          </p:cNvPr>
          <p:cNvPicPr>
            <a:picLocks noChangeAspect="1"/>
          </p:cNvPicPr>
          <p:nvPr/>
        </p:nvPicPr>
        <p:blipFill rotWithShape="1">
          <a:blip r:embed="rId2"/>
          <a:srcRect l="9927" r="12441"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7661605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EFA2C3-050F-4262-A92C-64463593F5F2}"/>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Modus tollens </a:t>
            </a:r>
          </a:p>
        </p:txBody>
      </p:sp>
      <p:sp>
        <p:nvSpPr>
          <p:cNvPr id="3" name="Content Placeholder 2">
            <a:extLst>
              <a:ext uri="{FF2B5EF4-FFF2-40B4-BE49-F238E27FC236}">
                <a16:creationId xmlns:a16="http://schemas.microsoft.com/office/drawing/2014/main" id="{8E5E4F6B-BAB5-408A-84FF-93AC636E0B41}"/>
              </a:ext>
            </a:extLst>
          </p:cNvPr>
          <p:cNvSpPr>
            <a:spLocks noGrp="1"/>
          </p:cNvSpPr>
          <p:nvPr>
            <p:ph idx="1"/>
          </p:nvPr>
        </p:nvSpPr>
        <p:spPr>
          <a:xfrm>
            <a:off x="4380855" y="1412489"/>
            <a:ext cx="3427283" cy="4363844"/>
          </a:xfrm>
        </p:spPr>
        <p:txBody>
          <a:bodyPr vert="horz" lIns="91440" tIns="45720" rIns="91440" bIns="45720" rtlCol="0">
            <a:normAutofit/>
          </a:bodyPr>
          <a:lstStyle/>
          <a:p>
            <a:pPr marL="0"/>
            <a:endParaRPr lang="en-US" sz="2000"/>
          </a:p>
          <a:p>
            <a:pPr marL="0"/>
            <a:r>
              <a:rPr lang="en-US" sz="2000"/>
              <a:t>If P then Q </a:t>
            </a:r>
          </a:p>
          <a:p>
            <a:pPr marL="0"/>
            <a:r>
              <a:rPr lang="en-US" sz="2000"/>
              <a:t>Not Q </a:t>
            </a:r>
          </a:p>
          <a:p>
            <a:pPr marL="0"/>
            <a:r>
              <a:rPr lang="en-US" sz="2000"/>
              <a:t>Therefore, Not P</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Content Placeholder 2">
            <a:extLst>
              <a:ext uri="{FF2B5EF4-FFF2-40B4-BE49-F238E27FC236}">
                <a16:creationId xmlns:a16="http://schemas.microsoft.com/office/drawing/2014/main" id="{FD5B15B8-8418-47A7-B0FE-7D896571D30D}"/>
              </a:ext>
            </a:extLst>
          </p:cNvPr>
          <p:cNvSpPr txBox="1">
            <a:spLocks/>
          </p:cNvSpPr>
          <p:nvPr/>
        </p:nvSpPr>
        <p:spPr>
          <a:xfrm>
            <a:off x="8451604" y="1412489"/>
            <a:ext cx="3197701"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endParaRPr lang="en-US" sz="2000" dirty="0"/>
          </a:p>
          <a:p>
            <a:pPr marL="0"/>
            <a:r>
              <a:rPr lang="en-US" sz="2000" dirty="0"/>
              <a:t>If God exists, then there would be no evil</a:t>
            </a:r>
          </a:p>
          <a:p>
            <a:pPr marL="0"/>
            <a:r>
              <a:rPr lang="en-US" sz="2000" dirty="0"/>
              <a:t>There is evil</a:t>
            </a:r>
          </a:p>
          <a:p>
            <a:pPr marL="0"/>
            <a:r>
              <a:rPr lang="en-US" sz="2000" dirty="0"/>
              <a:t>Therefore, God does not exist</a:t>
            </a:r>
          </a:p>
        </p:txBody>
      </p:sp>
    </p:spTree>
    <p:extLst>
      <p:ext uri="{BB962C8B-B14F-4D97-AF65-F5344CB8AC3E}">
        <p14:creationId xmlns:p14="http://schemas.microsoft.com/office/powerpoint/2010/main" val="1659961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667A0-3933-4D16-843B-A3DBEB8F26ED}"/>
              </a:ext>
            </a:extLst>
          </p:cNvPr>
          <p:cNvSpPr>
            <a:spLocks noGrp="1"/>
          </p:cNvSpPr>
          <p:nvPr>
            <p:ph type="title"/>
          </p:nvPr>
        </p:nvSpPr>
        <p:spPr>
          <a:xfrm>
            <a:off x="6634134" y="510025"/>
            <a:ext cx="5006336" cy="1325563"/>
          </a:xfrm>
        </p:spPr>
        <p:txBody>
          <a:bodyPr>
            <a:normAutofit/>
          </a:bodyPr>
          <a:lstStyle/>
          <a:p>
            <a:r>
              <a:rPr lang="en-GB" dirty="0"/>
              <a:t>Types of Evil</a:t>
            </a:r>
          </a:p>
        </p:txBody>
      </p:sp>
      <p:sp>
        <p:nvSpPr>
          <p:cNvPr id="10"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volcano erupting at night&#10;&#10;Description automatically generated with medium confidence">
            <a:extLst>
              <a:ext uri="{FF2B5EF4-FFF2-40B4-BE49-F238E27FC236}">
                <a16:creationId xmlns:a16="http://schemas.microsoft.com/office/drawing/2014/main" id="{668AFC93-EE65-4C71-A19E-C0DC0A2B10D8}"/>
              </a:ext>
            </a:extLst>
          </p:cNvPr>
          <p:cNvPicPr>
            <a:picLocks noChangeAspect="1"/>
          </p:cNvPicPr>
          <p:nvPr/>
        </p:nvPicPr>
        <p:blipFill rotWithShape="1">
          <a:blip r:embed="rId2">
            <a:extLst>
              <a:ext uri="{28A0092B-C50C-407E-A947-70E740481C1C}">
                <a14:useLocalDpi xmlns:a14="http://schemas.microsoft.com/office/drawing/2010/main" val="0"/>
              </a:ext>
            </a:extLst>
          </a:blip>
          <a:srcRect t="23288" r="1" b="2146"/>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2D9882C-313C-4EFC-BAFB-4FBBC3F759ED}"/>
              </a:ext>
            </a:extLst>
          </p:cNvPr>
          <p:cNvSpPr>
            <a:spLocks noGrp="1"/>
          </p:cNvSpPr>
          <p:nvPr>
            <p:ph idx="1"/>
          </p:nvPr>
        </p:nvSpPr>
        <p:spPr>
          <a:xfrm>
            <a:off x="6024154" y="2435883"/>
            <a:ext cx="6024133" cy="3181684"/>
          </a:xfrm>
        </p:spPr>
        <p:txBody>
          <a:bodyPr anchor="t">
            <a:normAutofit/>
          </a:bodyPr>
          <a:lstStyle/>
          <a:p>
            <a:pPr marL="0" indent="0">
              <a:buNone/>
            </a:pPr>
            <a:r>
              <a:rPr lang="en-GB" sz="1800" dirty="0"/>
              <a:t>Natural Evil – Naturally occurring e.g. earthquakes, floods.</a:t>
            </a:r>
          </a:p>
          <a:p>
            <a:pPr marL="0" indent="0">
              <a:buNone/>
            </a:pPr>
            <a:r>
              <a:rPr lang="en-GB" sz="1800" dirty="0"/>
              <a:t>	Physical Evil – Bodily pain and mental anguish</a:t>
            </a:r>
          </a:p>
          <a:p>
            <a:pPr marL="0" indent="0">
              <a:buNone/>
            </a:pPr>
            <a:r>
              <a:rPr lang="en-GB" sz="1800" dirty="0"/>
              <a:t>	Metaphysical Evil – Imperfections</a:t>
            </a:r>
          </a:p>
          <a:p>
            <a:pPr marL="0" indent="0">
              <a:buNone/>
            </a:pPr>
            <a:endParaRPr lang="en-GB" sz="1800" dirty="0"/>
          </a:p>
          <a:p>
            <a:pPr marL="0" indent="0">
              <a:buNone/>
            </a:pPr>
            <a:r>
              <a:rPr lang="en-GB" sz="1800" dirty="0"/>
              <a:t>Moral Evil – Wilfully perpetrated by people </a:t>
            </a:r>
          </a:p>
        </p:txBody>
      </p:sp>
    </p:spTree>
    <p:extLst>
      <p:ext uri="{BB962C8B-B14F-4D97-AF65-F5344CB8AC3E}">
        <p14:creationId xmlns:p14="http://schemas.microsoft.com/office/powerpoint/2010/main" val="35274561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D63D2-8745-4E07-9862-84D0323999EF}"/>
              </a:ext>
            </a:extLst>
          </p:cNvPr>
          <p:cNvSpPr>
            <a:spLocks noGrp="1"/>
          </p:cNvSpPr>
          <p:nvPr>
            <p:ph type="title"/>
          </p:nvPr>
        </p:nvSpPr>
        <p:spPr>
          <a:xfrm>
            <a:off x="1156851" y="637762"/>
            <a:ext cx="9888496" cy="900131"/>
          </a:xfrm>
        </p:spPr>
        <p:txBody>
          <a:bodyPr anchor="t">
            <a:normAutofit/>
          </a:bodyPr>
          <a:lstStyle/>
          <a:p>
            <a:r>
              <a:rPr lang="en-GB" sz="4000" dirty="0">
                <a:solidFill>
                  <a:schemeClr val="bg1"/>
                </a:solidFill>
              </a:rPr>
              <a:t>Is there Evil?</a:t>
            </a:r>
          </a:p>
        </p:txBody>
      </p:sp>
      <p:sp>
        <p:nvSpPr>
          <p:cNvPr id="28" name="Rectangle 27">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82C916-BBBD-4390-8D51-036D76580D8F}"/>
              </a:ext>
            </a:extLst>
          </p:cNvPr>
          <p:cNvSpPr>
            <a:spLocks noGrp="1"/>
          </p:cNvSpPr>
          <p:nvPr>
            <p:ph idx="1"/>
          </p:nvPr>
        </p:nvSpPr>
        <p:spPr>
          <a:xfrm>
            <a:off x="228600" y="2181361"/>
            <a:ext cx="11708296" cy="4348648"/>
          </a:xfrm>
        </p:spPr>
        <p:txBody>
          <a:bodyPr>
            <a:normAutofit/>
          </a:bodyPr>
          <a:lstStyle/>
          <a:p>
            <a:pPr marL="0" indent="0">
              <a:buNone/>
            </a:pPr>
            <a:r>
              <a:rPr lang="en-GB" sz="1300" dirty="0"/>
              <a:t>Evil Scepticism </a:t>
            </a:r>
          </a:p>
          <a:p>
            <a:pPr marL="0" indent="0">
              <a:buNone/>
            </a:pPr>
            <a:endParaRPr lang="en-GB" sz="1300" dirty="0"/>
          </a:p>
          <a:p>
            <a:pPr marL="0" indent="0">
              <a:buNone/>
            </a:pPr>
            <a:r>
              <a:rPr lang="en-GB" sz="1300" dirty="0"/>
              <a:t>The concept of evil is problematic and should be replaced with other moral concepts, such as bad or wrong. </a:t>
            </a:r>
          </a:p>
          <a:p>
            <a:pPr marL="0" indent="0">
              <a:buNone/>
            </a:pPr>
            <a:endParaRPr lang="en-GB" sz="1300" dirty="0"/>
          </a:p>
          <a:p>
            <a:pPr marL="0" indent="0">
              <a:buNone/>
            </a:pPr>
            <a:r>
              <a:rPr lang="en-GB" sz="1300" dirty="0"/>
              <a:t> Reasons to reject the concept of evil:</a:t>
            </a:r>
          </a:p>
          <a:p>
            <a:pPr marL="0" indent="0">
              <a:buNone/>
            </a:pPr>
            <a:endParaRPr lang="en-GB" sz="1300" dirty="0"/>
          </a:p>
          <a:p>
            <a:pPr marL="0" indent="0">
              <a:buNone/>
            </a:pPr>
            <a:r>
              <a:rPr lang="en-GB" sz="1300" dirty="0"/>
              <a:t>‘(1) the concept of evil involves unwarranted metaphysical commitments to dark spirits, the supernatural, or the devil; </a:t>
            </a:r>
          </a:p>
          <a:p>
            <a:pPr marL="0" indent="0">
              <a:buNone/>
            </a:pPr>
            <a:r>
              <a:rPr lang="en-GB" sz="1300" dirty="0"/>
              <a:t>(2) the concept of evil is useless because it lacks explanatory power; and </a:t>
            </a:r>
          </a:p>
          <a:p>
            <a:pPr marL="0" indent="0">
              <a:buNone/>
            </a:pPr>
            <a:r>
              <a:rPr lang="en-GB" sz="1300" dirty="0"/>
              <a:t>(3) the concept of evil can be harmful or dangerous when used in moral, political, and legal contexts, and so, it should not be used in those contexts, if at all.’</a:t>
            </a:r>
          </a:p>
          <a:p>
            <a:pPr marL="0" indent="0">
              <a:buNone/>
            </a:pPr>
            <a:endParaRPr lang="en-GB" sz="1300" dirty="0"/>
          </a:p>
          <a:p>
            <a:pPr marL="0" indent="0">
              <a:buNone/>
            </a:pPr>
            <a:r>
              <a:rPr lang="en-GB" sz="1050" dirty="0"/>
              <a:t> </a:t>
            </a:r>
          </a:p>
          <a:p>
            <a:pPr marL="0" indent="0">
              <a:buNone/>
            </a:pPr>
            <a:endParaRPr lang="en-GB" sz="1050" dirty="0"/>
          </a:p>
          <a:p>
            <a:pPr marL="0" indent="0">
              <a:buNone/>
            </a:pPr>
            <a:r>
              <a:rPr lang="en-GB" sz="1050" dirty="0"/>
              <a:t>Calder, Todd, "The Concept of Evil", The Stanford </a:t>
            </a:r>
            <a:r>
              <a:rPr lang="en-GB" sz="1050" dirty="0" err="1"/>
              <a:t>Encyclopedia</a:t>
            </a:r>
            <a:r>
              <a:rPr lang="en-GB" sz="1050" dirty="0"/>
              <a:t> of Philosophy (Summer 2020 Edition), Edward N. </a:t>
            </a:r>
            <a:r>
              <a:rPr lang="en-GB" sz="1050" dirty="0" err="1"/>
              <a:t>Zalta</a:t>
            </a:r>
            <a:r>
              <a:rPr lang="en-GB" sz="1050" dirty="0"/>
              <a:t> (ed.), URL = &lt;https://plato.stanford.edu/archives/sum2020/entries/concept-evil/&gt;.</a:t>
            </a:r>
          </a:p>
          <a:p>
            <a:pPr marL="0" indent="0">
              <a:buNone/>
            </a:pPr>
            <a:endParaRPr lang="en-GB" sz="1300" dirty="0"/>
          </a:p>
        </p:txBody>
      </p:sp>
    </p:spTree>
    <p:extLst>
      <p:ext uri="{BB962C8B-B14F-4D97-AF65-F5344CB8AC3E}">
        <p14:creationId xmlns:p14="http://schemas.microsoft.com/office/powerpoint/2010/main" val="3919959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CEB48-FCFA-41C9-AC2D-FE31B580DE34}"/>
              </a:ext>
            </a:extLst>
          </p:cNvPr>
          <p:cNvSpPr>
            <a:spLocks noGrp="1"/>
          </p:cNvSpPr>
          <p:nvPr>
            <p:ph type="title"/>
          </p:nvPr>
        </p:nvSpPr>
        <p:spPr>
          <a:xfrm>
            <a:off x="762001" y="803325"/>
            <a:ext cx="5314536" cy="1325563"/>
          </a:xfrm>
        </p:spPr>
        <p:txBody>
          <a:bodyPr>
            <a:normAutofit/>
          </a:bodyPr>
          <a:lstStyle/>
          <a:p>
            <a:r>
              <a:rPr lang="en-GB" dirty="0"/>
              <a:t>The Supernatural </a:t>
            </a:r>
          </a:p>
        </p:txBody>
      </p:sp>
      <p:sp>
        <p:nvSpPr>
          <p:cNvPr id="3" name="Content Placeholder 2">
            <a:extLst>
              <a:ext uri="{FF2B5EF4-FFF2-40B4-BE49-F238E27FC236}">
                <a16:creationId xmlns:a16="http://schemas.microsoft.com/office/drawing/2014/main" id="{61EA7575-2D0E-4921-80DD-490A2AC5BD33}"/>
              </a:ext>
            </a:extLst>
          </p:cNvPr>
          <p:cNvSpPr>
            <a:spLocks noGrp="1"/>
          </p:cNvSpPr>
          <p:nvPr>
            <p:ph idx="1"/>
          </p:nvPr>
        </p:nvSpPr>
        <p:spPr>
          <a:xfrm>
            <a:off x="762000" y="2279018"/>
            <a:ext cx="5314543" cy="3375920"/>
          </a:xfrm>
        </p:spPr>
        <p:txBody>
          <a:bodyPr anchor="t">
            <a:normAutofit/>
          </a:bodyPr>
          <a:lstStyle/>
          <a:p>
            <a:r>
              <a:rPr lang="en-GB" sz="1800" dirty="0"/>
              <a:t>Evil is associated with religious or the supernatural context and should be limited to this context.</a:t>
            </a:r>
          </a:p>
          <a:p>
            <a:endParaRPr lang="en-GB" sz="1800" dirty="0"/>
          </a:p>
          <a:p>
            <a:pPr marL="0" indent="0">
              <a:buNone/>
            </a:pPr>
            <a:r>
              <a:rPr lang="en-GB" sz="1800" dirty="0"/>
              <a:t>Response:</a:t>
            </a:r>
          </a:p>
          <a:p>
            <a:r>
              <a:rPr lang="en-GB" sz="1800" dirty="0"/>
              <a:t>A plausible secular account </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earing a garment&#10;&#10;Description automatically generated with medium confidence">
            <a:extLst>
              <a:ext uri="{FF2B5EF4-FFF2-40B4-BE49-F238E27FC236}">
                <a16:creationId xmlns:a16="http://schemas.microsoft.com/office/drawing/2014/main" id="{442EC8D1-F745-4731-B36D-4DC2620FE155}"/>
              </a:ext>
            </a:extLst>
          </p:cNvPr>
          <p:cNvPicPr>
            <a:picLocks noChangeAspect="1"/>
          </p:cNvPicPr>
          <p:nvPr/>
        </p:nvPicPr>
        <p:blipFill rotWithShape="1">
          <a:blip r:embed="rId2">
            <a:extLst>
              <a:ext uri="{28A0092B-C50C-407E-A947-70E740481C1C}">
                <a14:useLocalDpi xmlns:a14="http://schemas.microsoft.com/office/drawing/2010/main" val="0"/>
              </a:ext>
            </a:extLst>
          </a:blip>
          <a:srcRect t="4844" r="-2" b="2579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82685610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0A70018-8A16-438D-BD9F-7BBE65AD0A15}"/>
              </a:ext>
            </a:extLst>
          </p:cNvPr>
          <p:cNvSpPr>
            <a:spLocks noGrp="1"/>
          </p:cNvSpPr>
          <p:nvPr>
            <p:ph type="title"/>
          </p:nvPr>
        </p:nvSpPr>
        <p:spPr>
          <a:xfrm>
            <a:off x="804671" y="365125"/>
            <a:ext cx="3405821" cy="3117038"/>
          </a:xfrm>
        </p:spPr>
        <p:txBody>
          <a:bodyPr anchor="ctr">
            <a:normAutofit/>
          </a:bodyPr>
          <a:lstStyle/>
          <a:p>
            <a:r>
              <a:rPr lang="en-GB" dirty="0"/>
              <a:t>Explanatory Power </a:t>
            </a:r>
          </a:p>
        </p:txBody>
      </p:sp>
      <p:sp>
        <p:nvSpPr>
          <p:cNvPr id="3" name="Content Placeholder 2">
            <a:extLst>
              <a:ext uri="{FF2B5EF4-FFF2-40B4-BE49-F238E27FC236}">
                <a16:creationId xmlns:a16="http://schemas.microsoft.com/office/drawing/2014/main" id="{216BAF86-E93B-4706-B37A-A7A9C1B472C9}"/>
              </a:ext>
            </a:extLst>
          </p:cNvPr>
          <p:cNvSpPr>
            <a:spLocks noGrp="1"/>
          </p:cNvSpPr>
          <p:nvPr>
            <p:ph idx="1"/>
          </p:nvPr>
        </p:nvSpPr>
        <p:spPr>
          <a:xfrm>
            <a:off x="6374219" y="994145"/>
            <a:ext cx="5156364" cy="4832498"/>
          </a:xfrm>
        </p:spPr>
        <p:txBody>
          <a:bodyPr anchor="ctr">
            <a:normAutofit/>
          </a:bodyPr>
          <a:lstStyle/>
          <a:p>
            <a:r>
              <a:rPr lang="en-GB" sz="2100" dirty="0"/>
              <a:t>The concept of evil does not provide an explanation as to why certain actions were performed.</a:t>
            </a:r>
          </a:p>
          <a:p>
            <a:r>
              <a:rPr lang="en-GB" sz="2100" dirty="0"/>
              <a:t>It is dismissive or beyond explanation. </a:t>
            </a:r>
          </a:p>
          <a:p>
            <a:endParaRPr lang="en-GB" sz="2100" dirty="0"/>
          </a:p>
          <a:p>
            <a:pPr marL="0" indent="0">
              <a:buNone/>
            </a:pPr>
            <a:r>
              <a:rPr lang="en-GB" sz="2100" dirty="0"/>
              <a:t>Response:</a:t>
            </a:r>
          </a:p>
          <a:p>
            <a:r>
              <a:rPr lang="en-GB" sz="2100" dirty="0"/>
              <a:t>It provides no less of an explanation than concepts such as wrong or bad.</a:t>
            </a:r>
          </a:p>
          <a:p>
            <a:r>
              <a:rPr lang="en-GB" sz="2100" dirty="0"/>
              <a:t>It can provide a description of a certain type of motivation. </a:t>
            </a:r>
          </a:p>
        </p:txBody>
      </p:sp>
    </p:spTree>
    <p:extLst>
      <p:ext uri="{BB962C8B-B14F-4D97-AF65-F5344CB8AC3E}">
        <p14:creationId xmlns:p14="http://schemas.microsoft.com/office/powerpoint/2010/main" val="416009370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8A3D6D-F38A-433F-9B6C-3B941C20B09B}"/>
              </a:ext>
            </a:extLst>
          </p:cNvPr>
          <p:cNvSpPr>
            <a:spLocks noGrp="1"/>
          </p:cNvSpPr>
          <p:nvPr>
            <p:ph type="title"/>
          </p:nvPr>
        </p:nvSpPr>
        <p:spPr>
          <a:xfrm>
            <a:off x="804671" y="365125"/>
            <a:ext cx="3405821" cy="3117038"/>
          </a:xfrm>
        </p:spPr>
        <p:txBody>
          <a:bodyPr anchor="ctr">
            <a:normAutofit/>
          </a:bodyPr>
          <a:lstStyle/>
          <a:p>
            <a:r>
              <a:rPr lang="en-GB"/>
              <a:t>The Concept is Harmful</a:t>
            </a:r>
            <a:endParaRPr lang="en-GB" dirty="0"/>
          </a:p>
        </p:txBody>
      </p:sp>
      <p:sp>
        <p:nvSpPr>
          <p:cNvPr id="3" name="Content Placeholder 2">
            <a:extLst>
              <a:ext uri="{FF2B5EF4-FFF2-40B4-BE49-F238E27FC236}">
                <a16:creationId xmlns:a16="http://schemas.microsoft.com/office/drawing/2014/main" id="{052261A1-C79E-4CDA-A806-3A3B39BEF866}"/>
              </a:ext>
            </a:extLst>
          </p:cNvPr>
          <p:cNvSpPr>
            <a:spLocks noGrp="1"/>
          </p:cNvSpPr>
          <p:nvPr>
            <p:ph idx="1"/>
          </p:nvPr>
        </p:nvSpPr>
        <p:spPr>
          <a:xfrm>
            <a:off x="6374219" y="994145"/>
            <a:ext cx="5156364" cy="4832498"/>
          </a:xfrm>
        </p:spPr>
        <p:txBody>
          <a:bodyPr anchor="ctr">
            <a:normAutofit/>
          </a:bodyPr>
          <a:lstStyle/>
          <a:p>
            <a:r>
              <a:rPr lang="en-GB" sz="2100" dirty="0"/>
              <a:t>Describing something as evil can be dangerous or harmful. For example, describing someone's beliefs as evil may mean that they may be more likely to be harmed. </a:t>
            </a:r>
          </a:p>
          <a:p>
            <a:r>
              <a:rPr lang="en-GB" sz="2100" dirty="0"/>
              <a:t>The term is ambiguous, and so it is not always clear what people mean by ‘evil’.</a:t>
            </a:r>
          </a:p>
          <a:p>
            <a:pPr marL="0" indent="0">
              <a:buNone/>
            </a:pPr>
            <a:r>
              <a:rPr lang="en-GB" sz="2100" dirty="0"/>
              <a:t>Response:</a:t>
            </a:r>
          </a:p>
          <a:p>
            <a:r>
              <a:rPr lang="en-GB" sz="2100" dirty="0"/>
              <a:t>More should be done to understand the concept rather than abandon it. </a:t>
            </a:r>
          </a:p>
        </p:txBody>
      </p:sp>
    </p:spTree>
    <p:extLst>
      <p:ext uri="{BB962C8B-B14F-4D97-AF65-F5344CB8AC3E}">
        <p14:creationId xmlns:p14="http://schemas.microsoft.com/office/powerpoint/2010/main" val="126757011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fireplace&#10;&#10;Description automatically generated">
            <a:extLst>
              <a:ext uri="{FF2B5EF4-FFF2-40B4-BE49-F238E27FC236}">
                <a16:creationId xmlns:a16="http://schemas.microsoft.com/office/drawing/2014/main" id="{8A2CE07D-01AF-4A5D-88DE-CD2EBADE1C58}"/>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b="10000"/>
          <a:stretch/>
        </p:blipFill>
        <p:spPr>
          <a:xfrm>
            <a:off x="20" y="1"/>
            <a:ext cx="12191980" cy="6857999"/>
          </a:xfrm>
          <a:prstGeom prst="rect">
            <a:avLst/>
          </a:prstGeom>
        </p:spPr>
      </p:pic>
      <p:sp>
        <p:nvSpPr>
          <p:cNvPr id="2" name="Title 1">
            <a:extLst>
              <a:ext uri="{FF2B5EF4-FFF2-40B4-BE49-F238E27FC236}">
                <a16:creationId xmlns:a16="http://schemas.microsoft.com/office/drawing/2014/main" id="{BE8AD722-9712-4985-9001-00D695496295}"/>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What is Evil?</a:t>
            </a:r>
          </a:p>
        </p:txBody>
      </p:sp>
    </p:spTree>
    <p:extLst>
      <p:ext uri="{BB962C8B-B14F-4D97-AF65-F5344CB8AC3E}">
        <p14:creationId xmlns:p14="http://schemas.microsoft.com/office/powerpoint/2010/main" val="184971681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EF5D1-1149-41BE-9A57-4B9FF44B43D4}"/>
              </a:ext>
            </a:extLst>
          </p:cNvPr>
          <p:cNvSpPr>
            <a:spLocks noGrp="1"/>
          </p:cNvSpPr>
          <p:nvPr>
            <p:ph type="title"/>
          </p:nvPr>
        </p:nvSpPr>
        <p:spPr>
          <a:xfrm>
            <a:off x="7542435" y="295627"/>
            <a:ext cx="4087306" cy="1601267"/>
          </a:xfrm>
        </p:spPr>
        <p:txBody>
          <a:bodyPr vert="horz" lIns="91440" tIns="45720" rIns="91440" bIns="45720" rtlCol="0" anchor="b">
            <a:normAutofit/>
          </a:bodyPr>
          <a:lstStyle/>
          <a:p>
            <a:r>
              <a:rPr lang="en-US" sz="5400" dirty="0"/>
              <a:t>Manichaean Dualism </a:t>
            </a:r>
          </a:p>
        </p:txBody>
      </p:sp>
      <p:sp>
        <p:nvSpPr>
          <p:cNvPr id="3" name="Content Placeholder 2">
            <a:extLst>
              <a:ext uri="{FF2B5EF4-FFF2-40B4-BE49-F238E27FC236}">
                <a16:creationId xmlns:a16="http://schemas.microsoft.com/office/drawing/2014/main" id="{BF8D461D-E88B-4341-9788-5163617105BE}"/>
              </a:ext>
            </a:extLst>
          </p:cNvPr>
          <p:cNvSpPr>
            <a:spLocks noGrp="1"/>
          </p:cNvSpPr>
          <p:nvPr>
            <p:ph idx="1"/>
          </p:nvPr>
        </p:nvSpPr>
        <p:spPr>
          <a:xfrm>
            <a:off x="7188052" y="2577830"/>
            <a:ext cx="4786697" cy="3822969"/>
          </a:xfrm>
        </p:spPr>
        <p:txBody>
          <a:bodyPr vert="horz" lIns="91440" tIns="45720" rIns="91440" bIns="45720" rtlCol="0" anchor="t">
            <a:normAutofit/>
          </a:bodyPr>
          <a:lstStyle/>
          <a:p>
            <a:pPr marL="0" indent="0">
              <a:buNone/>
            </a:pPr>
            <a:r>
              <a:rPr lang="en-US" sz="2000" dirty="0"/>
              <a:t>The universe is the product of a cosmic battle between good and evil. </a:t>
            </a:r>
          </a:p>
          <a:p>
            <a:pPr marL="0" indent="0">
              <a:buNone/>
            </a:pPr>
            <a:endParaRPr lang="en-US" sz="2000" dirty="0"/>
          </a:p>
          <a:p>
            <a:pPr marL="0" indent="0">
              <a:buNone/>
            </a:pPr>
            <a:r>
              <a:rPr lang="en-US" sz="2000" dirty="0"/>
              <a:t>God is neither all-powerful, nor the sole creator. </a:t>
            </a:r>
          </a:p>
        </p:txBody>
      </p:sp>
      <p:sp>
        <p:nvSpPr>
          <p:cNvPr id="14" name="Freeform: Shape 13">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picture containing text, indoor&#10;&#10;Description automatically generated">
            <a:extLst>
              <a:ext uri="{FF2B5EF4-FFF2-40B4-BE49-F238E27FC236}">
                <a16:creationId xmlns:a16="http://schemas.microsoft.com/office/drawing/2014/main" id="{20C26F23-C550-4A13-ADBA-70A48A7C72CB}"/>
              </a:ext>
            </a:extLst>
          </p:cNvPr>
          <p:cNvPicPr>
            <a:picLocks noChangeAspect="1"/>
          </p:cNvPicPr>
          <p:nvPr/>
        </p:nvPicPr>
        <p:blipFill rotWithShape="1">
          <a:blip r:embed="rId2">
            <a:extLst>
              <a:ext uri="{28A0092B-C50C-407E-A947-70E740481C1C}">
                <a14:useLocalDpi xmlns:a14="http://schemas.microsoft.com/office/drawing/2010/main" val="0"/>
              </a:ext>
            </a:extLst>
          </a:blip>
          <a:srcRect l="12650" r="12278"/>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38289991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A painting of a person in a red robe holding a sword&#10;&#10;Description automatically generated with low confidence">
            <a:extLst>
              <a:ext uri="{FF2B5EF4-FFF2-40B4-BE49-F238E27FC236}">
                <a16:creationId xmlns:a16="http://schemas.microsoft.com/office/drawing/2014/main" id="{BBA9EFF2-AEA8-4D02-9420-430BF132B885}"/>
              </a:ext>
            </a:extLst>
          </p:cNvPr>
          <p:cNvPicPr>
            <a:picLocks noChangeAspect="1"/>
          </p:cNvPicPr>
          <p:nvPr/>
        </p:nvPicPr>
        <p:blipFill rotWithShape="1">
          <a:blip r:embed="rId2">
            <a:extLst>
              <a:ext uri="{28A0092B-C50C-407E-A947-70E740481C1C}">
                <a14:useLocalDpi xmlns:a14="http://schemas.microsoft.com/office/drawing/2010/main" val="0"/>
              </a:ext>
            </a:extLst>
          </a:blip>
          <a:srcRect r="-2" b="20998"/>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3" name="Freeform: Shape 12">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57EC9E-F48D-4669-91AA-CB78C5C2E548}"/>
              </a:ext>
            </a:extLst>
          </p:cNvPr>
          <p:cNvSpPr>
            <a:spLocks noGrp="1"/>
          </p:cNvSpPr>
          <p:nvPr>
            <p:ph type="title"/>
          </p:nvPr>
        </p:nvSpPr>
        <p:spPr>
          <a:xfrm>
            <a:off x="6801436" y="1396289"/>
            <a:ext cx="4819952" cy="1325563"/>
          </a:xfrm>
        </p:spPr>
        <p:txBody>
          <a:bodyPr>
            <a:normAutofit/>
          </a:bodyPr>
          <a:lstStyle/>
          <a:p>
            <a:r>
              <a:rPr lang="en-GB" dirty="0"/>
              <a:t>Evil as a Privation</a:t>
            </a:r>
          </a:p>
        </p:txBody>
      </p:sp>
      <p:sp>
        <p:nvSpPr>
          <p:cNvPr id="3" name="Content Placeholder 2">
            <a:extLst>
              <a:ext uri="{FF2B5EF4-FFF2-40B4-BE49-F238E27FC236}">
                <a16:creationId xmlns:a16="http://schemas.microsoft.com/office/drawing/2014/main" id="{42AEF5E3-99FB-4520-95D0-BE8DAE9E6E0E}"/>
              </a:ext>
            </a:extLst>
          </p:cNvPr>
          <p:cNvSpPr>
            <a:spLocks noGrp="1"/>
          </p:cNvSpPr>
          <p:nvPr>
            <p:ph idx="1"/>
          </p:nvPr>
        </p:nvSpPr>
        <p:spPr>
          <a:xfrm>
            <a:off x="6801435" y="2871982"/>
            <a:ext cx="4819951" cy="3181684"/>
          </a:xfrm>
        </p:spPr>
        <p:txBody>
          <a:bodyPr anchor="t">
            <a:normAutofit/>
          </a:bodyPr>
          <a:lstStyle/>
          <a:p>
            <a:r>
              <a:rPr lang="en-GB" sz="1800" dirty="0"/>
              <a:t>Evil does not exist in itself, but is the absence of goodness.</a:t>
            </a:r>
          </a:p>
          <a:p>
            <a:endParaRPr lang="en-GB" sz="1800" dirty="0"/>
          </a:p>
          <a:p>
            <a:r>
              <a:rPr lang="en-GB" sz="1800" dirty="0"/>
              <a:t>This may not explain certain types of evil such as pain or sadism.</a:t>
            </a:r>
          </a:p>
          <a:p>
            <a:endParaRPr lang="en-GB" sz="1800" dirty="0"/>
          </a:p>
          <a:p>
            <a:r>
              <a:rPr lang="en-GB" sz="1800" dirty="0"/>
              <a:t>Does not explain why a lack of goodness is permitted. </a:t>
            </a:r>
          </a:p>
        </p:txBody>
      </p:sp>
      <p:sp>
        <p:nvSpPr>
          <p:cNvPr id="8" name="TextBox 7">
            <a:extLst>
              <a:ext uri="{FF2B5EF4-FFF2-40B4-BE49-F238E27FC236}">
                <a16:creationId xmlns:a16="http://schemas.microsoft.com/office/drawing/2014/main" id="{51F80F61-AC8B-46E1-B1CA-29811B7C0B64}"/>
              </a:ext>
            </a:extLst>
          </p:cNvPr>
          <p:cNvSpPr txBox="1"/>
          <p:nvPr/>
        </p:nvSpPr>
        <p:spPr>
          <a:xfrm>
            <a:off x="20" y="6172201"/>
            <a:ext cx="7009876" cy="685799"/>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Saint Augustine</a:t>
            </a:r>
          </a:p>
          <a:p>
            <a:pPr algn="ctr">
              <a:spcAft>
                <a:spcPts val="600"/>
              </a:spcAft>
            </a:pPr>
            <a:r>
              <a:rPr lang="en-GB" sz="1300" dirty="0">
                <a:solidFill>
                  <a:srgbClr val="FFFFFF"/>
                </a:solidFill>
              </a:rPr>
              <a:t>(354AD – 430AD)</a:t>
            </a:r>
          </a:p>
        </p:txBody>
      </p:sp>
    </p:spTree>
    <p:extLst>
      <p:ext uri="{BB962C8B-B14F-4D97-AF65-F5344CB8AC3E}">
        <p14:creationId xmlns:p14="http://schemas.microsoft.com/office/powerpoint/2010/main" val="205914631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373C1-C544-4940-8850-397083EAD7A6}"/>
              </a:ext>
            </a:extLst>
          </p:cNvPr>
          <p:cNvSpPr>
            <a:spLocks noGrp="1"/>
          </p:cNvSpPr>
          <p:nvPr>
            <p:ph type="title"/>
          </p:nvPr>
        </p:nvSpPr>
        <p:spPr>
          <a:xfrm>
            <a:off x="762001" y="803325"/>
            <a:ext cx="5314536" cy="1325563"/>
          </a:xfrm>
        </p:spPr>
        <p:txBody>
          <a:bodyPr>
            <a:normAutofit/>
          </a:bodyPr>
          <a:lstStyle/>
          <a:p>
            <a:r>
              <a:rPr lang="en-GB" dirty="0"/>
              <a:t>Kantian Theory of Evil</a:t>
            </a:r>
          </a:p>
        </p:txBody>
      </p:sp>
      <p:sp>
        <p:nvSpPr>
          <p:cNvPr id="3" name="Content Placeholder 2">
            <a:extLst>
              <a:ext uri="{FF2B5EF4-FFF2-40B4-BE49-F238E27FC236}">
                <a16:creationId xmlns:a16="http://schemas.microsoft.com/office/drawing/2014/main" id="{17185C65-50E2-41B7-8C21-0F7EBB9CAF87}"/>
              </a:ext>
            </a:extLst>
          </p:cNvPr>
          <p:cNvSpPr>
            <a:spLocks noGrp="1"/>
          </p:cNvSpPr>
          <p:nvPr>
            <p:ph idx="1"/>
          </p:nvPr>
        </p:nvSpPr>
        <p:spPr>
          <a:xfrm>
            <a:off x="762000" y="2279018"/>
            <a:ext cx="5314543" cy="3375920"/>
          </a:xfrm>
        </p:spPr>
        <p:txBody>
          <a:bodyPr anchor="t">
            <a:normAutofit/>
          </a:bodyPr>
          <a:lstStyle/>
          <a:p>
            <a:r>
              <a:rPr lang="en-GB" sz="1400"/>
              <a:t>We only have a morally good will if we do the right thing for the right reason.</a:t>
            </a:r>
          </a:p>
          <a:p>
            <a:pPr marL="0" indent="0">
              <a:buNone/>
            </a:pPr>
            <a:r>
              <a:rPr lang="en-GB" sz="1400"/>
              <a:t>Three Types of Evil Will</a:t>
            </a:r>
          </a:p>
          <a:p>
            <a:r>
              <a:rPr lang="en-GB" sz="1400"/>
              <a:t>Frailty – Attempts to do the right thing but fails to do so due to weakness of will.</a:t>
            </a:r>
          </a:p>
          <a:p>
            <a:r>
              <a:rPr lang="en-GB" sz="1400"/>
              <a:t>Impurity – Does not attempt to do the right thing just for the right reason, but also for non-moral reasons such as self-interest.</a:t>
            </a:r>
          </a:p>
          <a:p>
            <a:r>
              <a:rPr lang="en-GB" sz="1400"/>
              <a:t>Perversity – Prioritises self-love over the moral law. (We do not do evil for evil’s sake, we are instead motivated by self-love)</a:t>
            </a:r>
          </a:p>
          <a:p>
            <a:pPr marL="0" indent="0">
              <a:buNone/>
            </a:pPr>
            <a:endParaRPr lang="en-GB" sz="1400"/>
          </a:p>
          <a:p>
            <a:r>
              <a:rPr lang="en-GB" sz="1400"/>
              <a:t>We all have  a propensity to place self-love above the moral law. (This is radical – related to our fundamental nature)</a:t>
            </a:r>
          </a:p>
          <a:p>
            <a:endParaRPr lang="en-GB" sz="1400"/>
          </a:p>
          <a:p>
            <a:pPr marL="0" indent="0">
              <a:buNone/>
            </a:pPr>
            <a:endParaRPr lang="en-GB" sz="1400"/>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ortrait of a person&#10;&#10;Description automatically generated with medium confidence">
            <a:extLst>
              <a:ext uri="{FF2B5EF4-FFF2-40B4-BE49-F238E27FC236}">
                <a16:creationId xmlns:a16="http://schemas.microsoft.com/office/drawing/2014/main" id="{3925EE43-E35C-44C2-BD6B-7CCE15E4BEAB}"/>
              </a:ext>
            </a:extLst>
          </p:cNvPr>
          <p:cNvPicPr>
            <a:picLocks noChangeAspect="1"/>
          </p:cNvPicPr>
          <p:nvPr/>
        </p:nvPicPr>
        <p:blipFill rotWithShape="1">
          <a:blip r:embed="rId2"/>
          <a:srcRect r="1" b="20750"/>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27061760-9121-4567-AC58-42E7CADDC44B}"/>
              </a:ext>
            </a:extLst>
          </p:cNvPr>
          <p:cNvSpPr txBox="1"/>
          <p:nvPr/>
        </p:nvSpPr>
        <p:spPr>
          <a:xfrm>
            <a:off x="6750141" y="5089444"/>
            <a:ext cx="5441859" cy="565494"/>
          </a:xfrm>
          <a:prstGeom prst="rect">
            <a:avLst/>
          </a:prstGeom>
          <a:solidFill>
            <a:srgbClr val="000000">
              <a:alpha val="50000"/>
            </a:srgbClr>
          </a:solidFill>
          <a:ln>
            <a:noFill/>
          </a:ln>
        </p:spPr>
        <p:txBody>
          <a:bodyPr wrap="square" rtlCol="0">
            <a:noAutofit/>
          </a:bodyPr>
          <a:lstStyle/>
          <a:p>
            <a:pPr algn="ctr">
              <a:spcAft>
                <a:spcPts val="600"/>
              </a:spcAft>
            </a:pPr>
            <a:r>
              <a:rPr lang="en-GB" sz="1300" b="0" i="0" dirty="0">
                <a:solidFill>
                  <a:srgbClr val="FFFFFF"/>
                </a:solidFill>
                <a:effectLst/>
              </a:rPr>
              <a:t>Immanuel Kant</a:t>
            </a:r>
          </a:p>
          <a:p>
            <a:pPr algn="ctr">
              <a:spcAft>
                <a:spcPts val="600"/>
              </a:spcAft>
            </a:pPr>
            <a:r>
              <a:rPr lang="en-GB" sz="1300" dirty="0">
                <a:solidFill>
                  <a:srgbClr val="FFFFFF"/>
                </a:solidFill>
              </a:rPr>
              <a:t>(1724 – 1804)</a:t>
            </a:r>
          </a:p>
        </p:txBody>
      </p:sp>
    </p:spTree>
    <p:extLst>
      <p:ext uri="{BB962C8B-B14F-4D97-AF65-F5344CB8AC3E}">
        <p14:creationId xmlns:p14="http://schemas.microsoft.com/office/powerpoint/2010/main" val="314155550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C0157-EE87-4CD1-999E-0705FF0FAEF4}"/>
              </a:ext>
            </a:extLst>
          </p:cNvPr>
          <p:cNvSpPr>
            <a:spLocks noGrp="1"/>
          </p:cNvSpPr>
          <p:nvPr>
            <p:ph type="title"/>
          </p:nvPr>
        </p:nvSpPr>
        <p:spPr/>
        <p:txBody>
          <a:bodyPr/>
          <a:lstStyle/>
          <a:p>
            <a:r>
              <a:rPr lang="en-GB" dirty="0"/>
              <a:t>J.L. Mackie </a:t>
            </a:r>
          </a:p>
        </p:txBody>
      </p:sp>
      <p:sp>
        <p:nvSpPr>
          <p:cNvPr id="3" name="Content Placeholder 2">
            <a:extLst>
              <a:ext uri="{FF2B5EF4-FFF2-40B4-BE49-F238E27FC236}">
                <a16:creationId xmlns:a16="http://schemas.microsoft.com/office/drawing/2014/main" id="{A9AFF060-E90F-445C-9748-CDEF9AF90A51}"/>
              </a:ext>
            </a:extLst>
          </p:cNvPr>
          <p:cNvSpPr>
            <a:spLocks noGrp="1"/>
          </p:cNvSpPr>
          <p:nvPr>
            <p:ph idx="1"/>
          </p:nvPr>
        </p:nvSpPr>
        <p:spPr>
          <a:xfrm>
            <a:off x="838200" y="1825625"/>
            <a:ext cx="6362700" cy="4351338"/>
          </a:xfrm>
        </p:spPr>
        <p:txBody>
          <a:bodyPr>
            <a:normAutofit/>
          </a:bodyPr>
          <a:lstStyle/>
          <a:p>
            <a:pPr marL="0" indent="0">
              <a:buNone/>
            </a:pPr>
            <a:r>
              <a:rPr lang="en-GB" dirty="0"/>
              <a:t>'Evil and Omnipotence’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600" dirty="0"/>
              <a:t>Mackie, J.L., 'Evil and Omnipotence', Mind, Vol. 64, No. 254 (Apr., 1955)</a:t>
            </a:r>
          </a:p>
        </p:txBody>
      </p:sp>
      <p:pic>
        <p:nvPicPr>
          <p:cNvPr id="5" name="Picture 4" descr="A person with a stethoscope around his neck&#10;&#10;Description automatically generated with medium confidence">
            <a:extLst>
              <a:ext uri="{FF2B5EF4-FFF2-40B4-BE49-F238E27FC236}">
                <a16:creationId xmlns:a16="http://schemas.microsoft.com/office/drawing/2014/main" id="{5391DCDE-E259-4EB2-8A68-698B6CDBE4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8933" y="1027906"/>
            <a:ext cx="4094867" cy="4556260"/>
          </a:xfrm>
          <a:prstGeom prst="rect">
            <a:avLst/>
          </a:prstGeom>
        </p:spPr>
      </p:pic>
      <p:sp>
        <p:nvSpPr>
          <p:cNvPr id="6" name="TextBox 5">
            <a:extLst>
              <a:ext uri="{FF2B5EF4-FFF2-40B4-BE49-F238E27FC236}">
                <a16:creationId xmlns:a16="http://schemas.microsoft.com/office/drawing/2014/main" id="{F943AEC7-0F5E-4C62-8942-8A26C74534E8}"/>
              </a:ext>
            </a:extLst>
          </p:cNvPr>
          <p:cNvSpPr txBox="1"/>
          <p:nvPr/>
        </p:nvSpPr>
        <p:spPr>
          <a:xfrm>
            <a:off x="7257691" y="5635925"/>
            <a:ext cx="4096109" cy="369332"/>
          </a:xfrm>
          <a:prstGeom prst="rect">
            <a:avLst/>
          </a:prstGeom>
          <a:noFill/>
        </p:spPr>
        <p:txBody>
          <a:bodyPr wrap="square" rtlCol="0">
            <a:spAutoFit/>
          </a:bodyPr>
          <a:lstStyle/>
          <a:p>
            <a:pPr algn="ctr"/>
            <a:r>
              <a:rPr lang="en-GB" dirty="0"/>
              <a:t>1917 - 1981</a:t>
            </a:r>
          </a:p>
        </p:txBody>
      </p:sp>
    </p:spTree>
    <p:extLst>
      <p:ext uri="{BB962C8B-B14F-4D97-AF65-F5344CB8AC3E}">
        <p14:creationId xmlns:p14="http://schemas.microsoft.com/office/powerpoint/2010/main" val="8713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EE81E-96A8-4498-BE4C-B5FB75E266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56BB4B-16FF-49A7-93CD-E9F16BB997C7}"/>
              </a:ext>
            </a:extLst>
          </p:cNvPr>
          <p:cNvSpPr>
            <a:spLocks noGrp="1"/>
          </p:cNvSpPr>
          <p:nvPr>
            <p:ph idx="1"/>
          </p:nvPr>
        </p:nvSpPr>
        <p:spPr/>
        <p:txBody>
          <a:bodyPr/>
          <a:lstStyle/>
          <a:p>
            <a:pPr marL="0" indent="0">
              <a:buNone/>
            </a:pPr>
            <a:r>
              <a:rPr lang="en-GB" dirty="0"/>
              <a:t>Rational Theism - There are rational reasons to believe that God exists </a:t>
            </a:r>
          </a:p>
          <a:p>
            <a:pPr marL="0" indent="0">
              <a:buNone/>
            </a:pPr>
            <a:r>
              <a:rPr lang="en-GB" dirty="0" err="1"/>
              <a:t>Arational</a:t>
            </a:r>
            <a:r>
              <a:rPr lang="en-GB" dirty="0"/>
              <a:t> Theism - Believing in the existence of God without supporting evidence </a:t>
            </a:r>
          </a:p>
          <a:p>
            <a:pPr marL="0" indent="0">
              <a:buNone/>
            </a:pPr>
            <a:r>
              <a:rPr lang="en-GB" dirty="0"/>
              <a:t>Irrational Theism - Believing in the existence of God in spite of evidence that God does not exist </a:t>
            </a:r>
          </a:p>
        </p:txBody>
      </p:sp>
    </p:spTree>
    <p:extLst>
      <p:ext uri="{BB962C8B-B14F-4D97-AF65-F5344CB8AC3E}">
        <p14:creationId xmlns:p14="http://schemas.microsoft.com/office/powerpoint/2010/main" val="4218458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FABB6-4F4A-4137-B73A-BDFDBE64C0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918F13-7DD7-4533-BD40-F2F2470236C7}"/>
              </a:ext>
            </a:extLst>
          </p:cNvPr>
          <p:cNvSpPr>
            <a:spLocks noGrp="1"/>
          </p:cNvSpPr>
          <p:nvPr>
            <p:ph idx="1"/>
          </p:nvPr>
        </p:nvSpPr>
        <p:spPr/>
        <p:txBody>
          <a:bodyPr/>
          <a:lstStyle/>
          <a:p>
            <a:pPr marL="0" indent="0">
              <a:buNone/>
            </a:pPr>
            <a:r>
              <a:rPr lang="en-GB" dirty="0"/>
              <a:t>‘...it can be shown, not that religious beliefs lack rational support, but that they are positively irrational, that the several parts of the essential theological doctrine are inconsistent with one another, so that the theologian can maintain his position as a whole only by a much more extreme rejection of reason than in the former case. He must now be prepared to believe, not merely what cannot be proved, but what can be disproved from other beliefs that he also hold.’</a:t>
            </a:r>
          </a:p>
          <a:p>
            <a:pPr marL="0" indent="0">
              <a:buNone/>
            </a:pPr>
            <a:endParaRPr lang="en-GB" dirty="0"/>
          </a:p>
          <a:p>
            <a:pPr marL="0" indent="0">
              <a:buNone/>
            </a:pPr>
            <a:r>
              <a:rPr lang="en-GB" sz="1800" dirty="0"/>
              <a:t> - Mackie, J.L., 'Evil and Omnipotence', Mind, Vol. 64, No. 254 (Apr., 1955), p.200</a:t>
            </a:r>
          </a:p>
        </p:txBody>
      </p:sp>
    </p:spTree>
    <p:extLst>
      <p:ext uri="{BB962C8B-B14F-4D97-AF65-F5344CB8AC3E}">
        <p14:creationId xmlns:p14="http://schemas.microsoft.com/office/powerpoint/2010/main" val="148583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B037-720C-432C-84FD-4CF74F782F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0B36E6-9B0B-4B23-BAF9-D806A54AE2A8}"/>
              </a:ext>
            </a:extLst>
          </p:cNvPr>
          <p:cNvSpPr>
            <a:spLocks noGrp="1"/>
          </p:cNvSpPr>
          <p:nvPr>
            <p:ph idx="1"/>
          </p:nvPr>
        </p:nvSpPr>
        <p:spPr/>
        <p:txBody>
          <a:bodyPr/>
          <a:lstStyle/>
          <a:p>
            <a:pPr marL="0" indent="0">
              <a:buNone/>
            </a:pPr>
            <a:r>
              <a:rPr lang="en-GB" dirty="0"/>
              <a:t>‘God is omnipotent; God is wholly good; and yet evil exists. There seems to be some contradiction between these three propositions, so that if any two of them were true the third would be false. But at the same time all three are essential parts of most theological positions: the theologian, it seems, at once must adhere and cannot consistently adhere to all.’</a:t>
            </a:r>
          </a:p>
          <a:p>
            <a:pPr marL="0" indent="0">
              <a:buNone/>
            </a:pPr>
            <a:endParaRPr lang="en-GB" dirty="0"/>
          </a:p>
          <a:p>
            <a:pPr marL="0" indent="0">
              <a:buNone/>
            </a:pPr>
            <a:r>
              <a:rPr lang="en-GB" dirty="0"/>
              <a:t> </a:t>
            </a:r>
            <a:r>
              <a:rPr lang="en-GB" sz="1800" dirty="0"/>
              <a:t>- Mackie, J.L., 'Evil and Omnipotence', Mind, Vol. 64, No. 254 (Apr., 1955), p.200</a:t>
            </a:r>
          </a:p>
        </p:txBody>
      </p:sp>
    </p:spTree>
    <p:extLst>
      <p:ext uri="{BB962C8B-B14F-4D97-AF65-F5344CB8AC3E}">
        <p14:creationId xmlns:p14="http://schemas.microsoft.com/office/powerpoint/2010/main" val="10426128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28CA9-0D13-4579-A494-B6268705E233}"/>
              </a:ext>
            </a:extLst>
          </p:cNvPr>
          <p:cNvSpPr>
            <a:spLocks noGrp="1"/>
          </p:cNvSpPr>
          <p:nvPr>
            <p:ph type="title"/>
          </p:nvPr>
        </p:nvSpPr>
        <p:spPr/>
        <p:txBody>
          <a:bodyPr/>
          <a:lstStyle/>
          <a:p>
            <a:r>
              <a:rPr lang="en-GB" dirty="0"/>
              <a:t>The Logical Inconsistency of God’s Existence</a:t>
            </a:r>
          </a:p>
        </p:txBody>
      </p:sp>
      <p:sp>
        <p:nvSpPr>
          <p:cNvPr id="3" name="Content Placeholder 2">
            <a:extLst>
              <a:ext uri="{FF2B5EF4-FFF2-40B4-BE49-F238E27FC236}">
                <a16:creationId xmlns:a16="http://schemas.microsoft.com/office/drawing/2014/main" id="{132589B3-10EA-4570-8361-F78DC469FE13}"/>
              </a:ext>
            </a:extLst>
          </p:cNvPr>
          <p:cNvSpPr>
            <a:spLocks noGrp="1"/>
          </p:cNvSpPr>
          <p:nvPr>
            <p:ph idx="1"/>
          </p:nvPr>
        </p:nvSpPr>
        <p:spPr/>
        <p:txBody>
          <a:bodyPr>
            <a:normAutofit fontScale="92500" lnSpcReduction="10000"/>
          </a:bodyPr>
          <a:lstStyle/>
          <a:p>
            <a:pPr marL="0" indent="0">
              <a:buNone/>
            </a:pPr>
            <a:r>
              <a:rPr lang="en-GB" dirty="0"/>
              <a:t>1. God Exists</a:t>
            </a:r>
          </a:p>
          <a:p>
            <a:pPr marL="0" indent="0">
              <a:buNone/>
            </a:pPr>
            <a:r>
              <a:rPr lang="en-GB" dirty="0"/>
              <a:t>2. God is omniscient, omnipotent, omnibenevolent</a:t>
            </a:r>
          </a:p>
          <a:p>
            <a:pPr marL="0" indent="0">
              <a:buNone/>
            </a:pPr>
            <a:r>
              <a:rPr lang="en-GB" dirty="0"/>
              <a:t>3. An omniscient being knows how to prevent all evil</a:t>
            </a:r>
          </a:p>
          <a:p>
            <a:pPr marL="0" indent="0">
              <a:buNone/>
            </a:pPr>
            <a:r>
              <a:rPr lang="en-GB" dirty="0"/>
              <a:t>4. An omnipotent being has the power to prevent all evil</a:t>
            </a:r>
          </a:p>
          <a:p>
            <a:pPr marL="0" indent="0">
              <a:buNone/>
            </a:pPr>
            <a:r>
              <a:rPr lang="en-GB" dirty="0"/>
              <a:t>5. An omnibenevolent being would want to prevent all evil</a:t>
            </a:r>
          </a:p>
          <a:p>
            <a:pPr marL="0" indent="0">
              <a:buNone/>
            </a:pPr>
            <a:r>
              <a:rPr lang="en-GB" dirty="0"/>
              <a:t>6. A being that knows how to prevent all evil, has the power to prevent all evil</a:t>
            </a:r>
          </a:p>
          <a:p>
            <a:pPr marL="0" indent="0">
              <a:buNone/>
            </a:pPr>
            <a:r>
              <a:rPr lang="en-GB" dirty="0"/>
              <a:t>and wants to prevent all evil will prevent all evil</a:t>
            </a:r>
          </a:p>
          <a:p>
            <a:pPr marL="0" indent="0">
              <a:buNone/>
            </a:pPr>
            <a:r>
              <a:rPr lang="en-GB" dirty="0"/>
              <a:t>7. As God is omniscient, omnipotent, omnibenevolent no evil exists</a:t>
            </a:r>
          </a:p>
          <a:p>
            <a:pPr marL="0" indent="0">
              <a:buNone/>
            </a:pPr>
            <a:r>
              <a:rPr lang="en-GB" dirty="0"/>
              <a:t>8. Evil exists</a:t>
            </a:r>
          </a:p>
        </p:txBody>
      </p:sp>
    </p:spTree>
    <p:extLst>
      <p:ext uri="{BB962C8B-B14F-4D97-AF65-F5344CB8AC3E}">
        <p14:creationId xmlns:p14="http://schemas.microsoft.com/office/powerpoint/2010/main" val="4068234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F2883-99E7-40B9-A489-83DD72A82246}"/>
              </a:ext>
            </a:extLst>
          </p:cNvPr>
          <p:cNvSpPr>
            <a:spLocks noGrp="1"/>
          </p:cNvSpPr>
          <p:nvPr>
            <p:ph type="title"/>
          </p:nvPr>
        </p:nvSpPr>
        <p:spPr/>
        <p:txBody>
          <a:bodyPr/>
          <a:lstStyle/>
          <a:p>
            <a:r>
              <a:rPr lang="en-GB" dirty="0"/>
              <a:t>The Logical Argument Against the Existence of God </a:t>
            </a:r>
          </a:p>
        </p:txBody>
      </p:sp>
      <p:sp>
        <p:nvSpPr>
          <p:cNvPr id="3" name="Content Placeholder 2">
            <a:extLst>
              <a:ext uri="{FF2B5EF4-FFF2-40B4-BE49-F238E27FC236}">
                <a16:creationId xmlns:a16="http://schemas.microsoft.com/office/drawing/2014/main" id="{A508DC06-33BB-4CD0-8059-B8CD39E90527}"/>
              </a:ext>
            </a:extLst>
          </p:cNvPr>
          <p:cNvSpPr>
            <a:spLocks noGrp="1"/>
          </p:cNvSpPr>
          <p:nvPr>
            <p:ph idx="1"/>
          </p:nvPr>
        </p:nvSpPr>
        <p:spPr/>
        <p:txBody>
          <a:bodyPr/>
          <a:lstStyle/>
          <a:p>
            <a:pPr marL="0" indent="0">
              <a:buNone/>
            </a:pPr>
            <a:r>
              <a:rPr lang="en-GB" dirty="0"/>
              <a:t>1. If God exists then he is omniscient, omnipotent, omnibenevolent</a:t>
            </a:r>
          </a:p>
          <a:p>
            <a:pPr marL="0" indent="0">
              <a:buNone/>
            </a:pPr>
            <a:r>
              <a:rPr lang="en-GB" dirty="0"/>
              <a:t>2. If God is omniscient then he will know how to prevent evil</a:t>
            </a:r>
          </a:p>
          <a:p>
            <a:pPr marL="0" indent="0">
              <a:buNone/>
            </a:pPr>
            <a:r>
              <a:rPr lang="en-GB" dirty="0"/>
              <a:t>3. If God is omnipotent then he will have the power to prevent evil</a:t>
            </a:r>
          </a:p>
          <a:p>
            <a:pPr marL="0" indent="0">
              <a:buNone/>
            </a:pPr>
            <a:r>
              <a:rPr lang="en-GB" dirty="0"/>
              <a:t>4. If God is omnibenevolent then God will want to prevent evil</a:t>
            </a:r>
          </a:p>
          <a:p>
            <a:pPr marL="0" indent="0">
              <a:buNone/>
            </a:pPr>
            <a:r>
              <a:rPr lang="en-GB" dirty="0"/>
              <a:t>5. If God is omniscient, omnipotent, omnibenevolent then there will be no evil</a:t>
            </a:r>
          </a:p>
          <a:p>
            <a:pPr marL="0" indent="0">
              <a:buNone/>
            </a:pPr>
            <a:r>
              <a:rPr lang="en-GB" dirty="0"/>
              <a:t>6. There is evil</a:t>
            </a:r>
          </a:p>
          <a:p>
            <a:pPr marL="0" indent="0">
              <a:buNone/>
            </a:pPr>
            <a:r>
              <a:rPr lang="en-GB" dirty="0"/>
              <a:t>7. Therefore, God does not exist</a:t>
            </a:r>
          </a:p>
        </p:txBody>
      </p:sp>
    </p:spTree>
    <p:extLst>
      <p:ext uri="{BB962C8B-B14F-4D97-AF65-F5344CB8AC3E}">
        <p14:creationId xmlns:p14="http://schemas.microsoft.com/office/powerpoint/2010/main" val="39428012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09A80-4530-4DDF-A777-529D51D377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06DA42-ED1A-49C0-9B05-3C437B5B3060}"/>
              </a:ext>
            </a:extLst>
          </p:cNvPr>
          <p:cNvSpPr>
            <a:spLocks noGrp="1"/>
          </p:cNvSpPr>
          <p:nvPr>
            <p:ph idx="1"/>
          </p:nvPr>
        </p:nvSpPr>
        <p:spPr/>
        <p:txBody>
          <a:bodyPr/>
          <a:lstStyle/>
          <a:p>
            <a:pPr marL="0" indent="0">
              <a:buNone/>
            </a:pPr>
            <a:r>
              <a:rPr lang="en-GB" dirty="0"/>
              <a:t>‘...good is opposed to evil, in such a way that a good thing always eliminates evil as far as it can, and that there are no limits to what an omnipotent thing can do. From these it follows that a good omnipotent thing eliminates evil completely, and then the propositions that a good omnipotent thing exists, and that evil exists, are incompatible.’ </a:t>
            </a:r>
          </a:p>
          <a:p>
            <a:pPr marL="0" indent="0">
              <a:buNone/>
            </a:pPr>
            <a:endParaRPr lang="en-GB" dirty="0"/>
          </a:p>
          <a:p>
            <a:pPr marL="0" indent="0">
              <a:buNone/>
            </a:pPr>
            <a:endParaRPr lang="en-GB" dirty="0"/>
          </a:p>
          <a:p>
            <a:pPr marL="0" indent="0">
              <a:buNone/>
            </a:pPr>
            <a:r>
              <a:rPr lang="en-GB" sz="1800" dirty="0"/>
              <a:t>- Mackie, J.L., 'Evil and Omnipotence', Mind, Vol. 64, No. 254 (Apr., 1955), p.201</a:t>
            </a:r>
          </a:p>
        </p:txBody>
      </p:sp>
    </p:spTree>
    <p:extLst>
      <p:ext uri="{BB962C8B-B14F-4D97-AF65-F5344CB8AC3E}">
        <p14:creationId xmlns:p14="http://schemas.microsoft.com/office/powerpoint/2010/main" val="3590359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A9A3F-E8CD-40CC-8965-E95AA643B596}"/>
              </a:ext>
            </a:extLst>
          </p:cNvPr>
          <p:cNvSpPr>
            <a:spLocks noGrp="1"/>
          </p:cNvSpPr>
          <p:nvPr>
            <p:ph type="title"/>
          </p:nvPr>
        </p:nvSpPr>
        <p:spPr>
          <a:xfrm>
            <a:off x="838200" y="365125"/>
            <a:ext cx="5975555" cy="1325563"/>
          </a:xfrm>
        </p:spPr>
        <p:txBody>
          <a:bodyPr/>
          <a:lstStyle/>
          <a:p>
            <a:r>
              <a:rPr lang="en-GB" dirty="0"/>
              <a:t>William L. Rowe</a:t>
            </a:r>
          </a:p>
        </p:txBody>
      </p:sp>
      <p:sp>
        <p:nvSpPr>
          <p:cNvPr id="3" name="Content Placeholder 2">
            <a:extLst>
              <a:ext uri="{FF2B5EF4-FFF2-40B4-BE49-F238E27FC236}">
                <a16:creationId xmlns:a16="http://schemas.microsoft.com/office/drawing/2014/main" id="{736F84D7-44E6-443C-9153-6F47828B9324}"/>
              </a:ext>
            </a:extLst>
          </p:cNvPr>
          <p:cNvSpPr>
            <a:spLocks noGrp="1"/>
          </p:cNvSpPr>
          <p:nvPr>
            <p:ph idx="1"/>
          </p:nvPr>
        </p:nvSpPr>
        <p:spPr>
          <a:xfrm>
            <a:off x="449826" y="1614948"/>
            <a:ext cx="7610168" cy="4562015"/>
          </a:xfrm>
        </p:spPr>
        <p:txBody>
          <a:bodyPr>
            <a:normAutofit fontScale="55000" lnSpcReduction="20000"/>
          </a:bodyPr>
          <a:lstStyle/>
          <a:p>
            <a:pPr marL="0" indent="0">
              <a:buNone/>
            </a:pPr>
            <a:r>
              <a:rPr lang="en-GB" sz="3600" dirty="0"/>
              <a:t>1. There exist instances of intense suffering which an omnipotent,</a:t>
            </a:r>
          </a:p>
          <a:p>
            <a:pPr marL="0" indent="0">
              <a:buNone/>
            </a:pPr>
            <a:r>
              <a:rPr lang="en-GB" sz="3600" dirty="0"/>
              <a:t>omniscient being could have prevented without thereby losing some</a:t>
            </a:r>
          </a:p>
          <a:p>
            <a:pPr marL="0" indent="0">
              <a:buNone/>
            </a:pPr>
            <a:r>
              <a:rPr lang="en-GB" sz="3600" dirty="0"/>
              <a:t>greater good or permitting some evil equally bad or worse.</a:t>
            </a:r>
          </a:p>
          <a:p>
            <a:pPr marL="0" indent="0">
              <a:buNone/>
            </a:pPr>
            <a:r>
              <a:rPr lang="en-GB" sz="3600" dirty="0"/>
              <a:t>2. An omniscient, wholly good being would prevent the occurrence of any</a:t>
            </a:r>
          </a:p>
          <a:p>
            <a:pPr marL="0" indent="0">
              <a:buNone/>
            </a:pPr>
            <a:r>
              <a:rPr lang="en-GB" sz="3600" dirty="0"/>
              <a:t>intense suffering it could, unless it could not do so without thereby</a:t>
            </a:r>
          </a:p>
          <a:p>
            <a:pPr marL="0" indent="0">
              <a:buNone/>
            </a:pPr>
            <a:r>
              <a:rPr lang="en-GB" sz="3600" dirty="0"/>
              <a:t>losing some greater good or permitting some evil equally bad or</a:t>
            </a:r>
          </a:p>
          <a:p>
            <a:pPr marL="0" indent="0">
              <a:buNone/>
            </a:pPr>
            <a:r>
              <a:rPr lang="en-GB" sz="3600" dirty="0"/>
              <a:t>worse.</a:t>
            </a:r>
          </a:p>
          <a:p>
            <a:pPr marL="0" indent="0">
              <a:buNone/>
            </a:pPr>
            <a:r>
              <a:rPr lang="en-GB" sz="3600" dirty="0"/>
              <a:t>3. (Therefore) There does not exist an omnipotent, omniscient, wholly</a:t>
            </a:r>
          </a:p>
          <a:p>
            <a:pPr marL="0" indent="0">
              <a:buNone/>
            </a:pPr>
            <a:r>
              <a:rPr lang="en-GB" sz="3600" dirty="0"/>
              <a:t>good being.</a:t>
            </a:r>
          </a:p>
          <a:p>
            <a:pPr marL="0" indent="0">
              <a:buNone/>
            </a:pPr>
            <a:endParaRPr lang="en-GB" dirty="0"/>
          </a:p>
          <a:p>
            <a:pPr marL="0" indent="0">
              <a:buNone/>
            </a:pPr>
            <a:endParaRPr lang="en-GB" dirty="0"/>
          </a:p>
          <a:p>
            <a:pPr marL="0" indent="0">
              <a:buNone/>
            </a:pPr>
            <a:r>
              <a:rPr lang="en-GB" dirty="0"/>
              <a:t>- Rowe, William L. 'The Problem of Evil and Some Varieties of Atheism',</a:t>
            </a:r>
          </a:p>
          <a:p>
            <a:pPr marL="0" indent="0">
              <a:buNone/>
            </a:pPr>
            <a:r>
              <a:rPr lang="en-GB" dirty="0"/>
              <a:t>American Philosophical Quarterly, 1 October 1979, Vol.16(4), p.336</a:t>
            </a:r>
          </a:p>
          <a:p>
            <a:pPr marL="0" indent="0">
              <a:buNone/>
            </a:pPr>
            <a:endParaRPr lang="en-GB" dirty="0"/>
          </a:p>
        </p:txBody>
      </p:sp>
      <p:pic>
        <p:nvPicPr>
          <p:cNvPr id="5" name="Picture 4" descr="A person wearing glasses&#10;&#10;Description automatically generated with low confidence">
            <a:extLst>
              <a:ext uri="{FF2B5EF4-FFF2-40B4-BE49-F238E27FC236}">
                <a16:creationId xmlns:a16="http://schemas.microsoft.com/office/drawing/2014/main" id="{2D34890C-E095-4BAB-A208-CA5BB1B6C0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5615" y="761078"/>
            <a:ext cx="3357466" cy="4725322"/>
          </a:xfrm>
          <a:prstGeom prst="rect">
            <a:avLst/>
          </a:prstGeom>
        </p:spPr>
      </p:pic>
      <p:sp>
        <p:nvSpPr>
          <p:cNvPr id="6" name="TextBox 5">
            <a:extLst>
              <a:ext uri="{FF2B5EF4-FFF2-40B4-BE49-F238E27FC236}">
                <a16:creationId xmlns:a16="http://schemas.microsoft.com/office/drawing/2014/main" id="{B7E70029-6E92-42FD-8277-4528BDAAC966}"/>
              </a:ext>
            </a:extLst>
          </p:cNvPr>
          <p:cNvSpPr txBox="1"/>
          <p:nvPr/>
        </p:nvSpPr>
        <p:spPr>
          <a:xfrm>
            <a:off x="8413950" y="5493776"/>
            <a:ext cx="3517491" cy="369332"/>
          </a:xfrm>
          <a:prstGeom prst="rect">
            <a:avLst/>
          </a:prstGeom>
          <a:noFill/>
        </p:spPr>
        <p:txBody>
          <a:bodyPr wrap="square" rtlCol="0">
            <a:spAutoFit/>
          </a:bodyPr>
          <a:lstStyle/>
          <a:p>
            <a:pPr algn="ctr"/>
            <a:r>
              <a:rPr lang="en-GB" dirty="0"/>
              <a:t>1931 - 2015</a:t>
            </a:r>
          </a:p>
        </p:txBody>
      </p:sp>
    </p:spTree>
    <p:extLst>
      <p:ext uri="{BB962C8B-B14F-4D97-AF65-F5344CB8AC3E}">
        <p14:creationId xmlns:p14="http://schemas.microsoft.com/office/powerpoint/2010/main" val="3891707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8986D-2E30-474D-97F7-16D4C61D38DD}"/>
              </a:ext>
            </a:extLst>
          </p:cNvPr>
          <p:cNvSpPr>
            <a:spLocks noGrp="1"/>
          </p:cNvSpPr>
          <p:nvPr>
            <p:ph type="title"/>
          </p:nvPr>
        </p:nvSpPr>
        <p:spPr/>
        <p:txBody>
          <a:bodyPr/>
          <a:lstStyle/>
          <a:p>
            <a:r>
              <a:rPr lang="en-GB" dirty="0"/>
              <a:t>Theodicy</a:t>
            </a:r>
          </a:p>
        </p:txBody>
      </p:sp>
      <p:sp>
        <p:nvSpPr>
          <p:cNvPr id="3" name="Content Placeholder 2">
            <a:extLst>
              <a:ext uri="{FF2B5EF4-FFF2-40B4-BE49-F238E27FC236}">
                <a16:creationId xmlns:a16="http://schemas.microsoft.com/office/drawing/2014/main" id="{B07AF639-80BD-41E3-A5A9-1FA1154CA304}"/>
              </a:ext>
            </a:extLst>
          </p:cNvPr>
          <p:cNvSpPr>
            <a:spLocks noGrp="1"/>
          </p:cNvSpPr>
          <p:nvPr>
            <p:ph idx="1"/>
          </p:nvPr>
        </p:nvSpPr>
        <p:spPr>
          <a:xfrm>
            <a:off x="838200" y="1825625"/>
            <a:ext cx="6123039" cy="4351338"/>
          </a:xfrm>
        </p:spPr>
        <p:txBody>
          <a:bodyPr/>
          <a:lstStyle/>
          <a:p>
            <a:pPr marL="0" indent="0">
              <a:buNone/>
            </a:pPr>
            <a:r>
              <a:rPr lang="en-GB" dirty="0"/>
              <a:t>Arguments that seek to explain why God would allow for the presence of evil</a:t>
            </a:r>
          </a:p>
        </p:txBody>
      </p:sp>
      <p:pic>
        <p:nvPicPr>
          <p:cNvPr id="5" name="Picture 4" descr="A painting of a person sitting on a bench&#10;&#10;Description automatically generated with low confidence">
            <a:extLst>
              <a:ext uri="{FF2B5EF4-FFF2-40B4-BE49-F238E27FC236}">
                <a16:creationId xmlns:a16="http://schemas.microsoft.com/office/drawing/2014/main" id="{FF10E2D8-0246-4CFA-86C2-26D8CAEDED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8305" y="1027906"/>
            <a:ext cx="3845495" cy="4908320"/>
          </a:xfrm>
          <a:prstGeom prst="rect">
            <a:avLst/>
          </a:prstGeom>
        </p:spPr>
      </p:pic>
    </p:spTree>
    <p:extLst>
      <p:ext uri="{BB962C8B-B14F-4D97-AF65-F5344CB8AC3E}">
        <p14:creationId xmlns:p14="http://schemas.microsoft.com/office/powerpoint/2010/main" val="19431450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8B99E-1AFE-43FD-8B2E-35F947D76268}"/>
              </a:ext>
            </a:extLst>
          </p:cNvPr>
          <p:cNvSpPr>
            <a:spLocks noGrp="1"/>
          </p:cNvSpPr>
          <p:nvPr>
            <p:ph type="title"/>
          </p:nvPr>
        </p:nvSpPr>
        <p:spPr/>
        <p:txBody>
          <a:bodyPr/>
          <a:lstStyle/>
          <a:p>
            <a:r>
              <a:rPr lang="en-GB" dirty="0"/>
              <a:t>Augustinian Theodicy </a:t>
            </a:r>
          </a:p>
        </p:txBody>
      </p:sp>
      <p:sp>
        <p:nvSpPr>
          <p:cNvPr id="3" name="Content Placeholder 2">
            <a:extLst>
              <a:ext uri="{FF2B5EF4-FFF2-40B4-BE49-F238E27FC236}">
                <a16:creationId xmlns:a16="http://schemas.microsoft.com/office/drawing/2014/main" id="{E454186E-67AC-44D8-B9A6-BF51BF39D803}"/>
              </a:ext>
            </a:extLst>
          </p:cNvPr>
          <p:cNvSpPr>
            <a:spLocks noGrp="1"/>
          </p:cNvSpPr>
          <p:nvPr>
            <p:ph idx="1"/>
          </p:nvPr>
        </p:nvSpPr>
        <p:spPr>
          <a:xfrm>
            <a:off x="838200" y="1825625"/>
            <a:ext cx="7089058" cy="4351338"/>
          </a:xfrm>
        </p:spPr>
        <p:txBody>
          <a:bodyPr/>
          <a:lstStyle/>
          <a:p>
            <a:pPr marL="0" indent="0">
              <a:buNone/>
            </a:pPr>
            <a:r>
              <a:rPr lang="en-GB" dirty="0"/>
              <a:t>- Classified by John Hick (Evil and the God of</a:t>
            </a:r>
          </a:p>
          <a:p>
            <a:pPr marL="0" indent="0">
              <a:buNone/>
            </a:pPr>
            <a:r>
              <a:rPr lang="en-GB" dirty="0"/>
              <a:t>Love, 1966)</a:t>
            </a:r>
          </a:p>
          <a:p>
            <a:pPr marL="0" indent="0">
              <a:buNone/>
            </a:pPr>
            <a:endParaRPr lang="en-GB" dirty="0"/>
          </a:p>
          <a:p>
            <a:pPr marL="0" indent="0">
              <a:buNone/>
            </a:pPr>
            <a:r>
              <a:rPr lang="en-GB" dirty="0"/>
              <a:t>- God is perfectly good</a:t>
            </a:r>
          </a:p>
          <a:p>
            <a:pPr marL="0" indent="0">
              <a:buNone/>
            </a:pPr>
            <a:r>
              <a:rPr lang="en-GB" dirty="0"/>
              <a:t>- The world is created out of nothing</a:t>
            </a:r>
          </a:p>
          <a:p>
            <a:pPr marL="0" indent="0">
              <a:buNone/>
            </a:pPr>
            <a:r>
              <a:rPr lang="en-GB" dirty="0"/>
              <a:t>- The world is good</a:t>
            </a:r>
          </a:p>
        </p:txBody>
      </p:sp>
      <p:pic>
        <p:nvPicPr>
          <p:cNvPr id="5" name="Picture 4" descr="A picture containing text, person&#10;&#10;Description automatically generated">
            <a:extLst>
              <a:ext uri="{FF2B5EF4-FFF2-40B4-BE49-F238E27FC236}">
                <a16:creationId xmlns:a16="http://schemas.microsoft.com/office/drawing/2014/main" id="{CA554E66-DBC3-4715-9A82-CDC0C094B3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3294" y="570424"/>
            <a:ext cx="4038600" cy="5495925"/>
          </a:xfrm>
          <a:prstGeom prst="rect">
            <a:avLst/>
          </a:prstGeom>
        </p:spPr>
      </p:pic>
      <p:sp>
        <p:nvSpPr>
          <p:cNvPr id="6" name="TextBox 5">
            <a:extLst>
              <a:ext uri="{FF2B5EF4-FFF2-40B4-BE49-F238E27FC236}">
                <a16:creationId xmlns:a16="http://schemas.microsoft.com/office/drawing/2014/main" id="{ED3B63BE-574C-484C-8C4E-E096C79B6FE5}"/>
              </a:ext>
            </a:extLst>
          </p:cNvPr>
          <p:cNvSpPr txBox="1"/>
          <p:nvPr/>
        </p:nvSpPr>
        <p:spPr>
          <a:xfrm>
            <a:off x="7793294" y="6066349"/>
            <a:ext cx="4038600" cy="646331"/>
          </a:xfrm>
          <a:prstGeom prst="rect">
            <a:avLst/>
          </a:prstGeom>
          <a:noFill/>
        </p:spPr>
        <p:txBody>
          <a:bodyPr wrap="square" rtlCol="0">
            <a:spAutoFit/>
          </a:bodyPr>
          <a:lstStyle/>
          <a:p>
            <a:pPr algn="ctr"/>
            <a:r>
              <a:rPr lang="en-GB" dirty="0"/>
              <a:t>Saint Augustine</a:t>
            </a:r>
          </a:p>
          <a:p>
            <a:pPr algn="ctr"/>
            <a:r>
              <a:rPr lang="en-GB" dirty="0"/>
              <a:t>(354AD – 430AD)</a:t>
            </a:r>
          </a:p>
        </p:txBody>
      </p:sp>
    </p:spTree>
    <p:extLst>
      <p:ext uri="{BB962C8B-B14F-4D97-AF65-F5344CB8AC3E}">
        <p14:creationId xmlns:p14="http://schemas.microsoft.com/office/powerpoint/2010/main" val="38423896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33"/>
          <p:cNvSpPr txBox="1">
            <a:spLocks noGrp="1"/>
          </p:cNvSpPr>
          <p:nvPr>
            <p:ph type="title"/>
          </p:nvPr>
        </p:nvSpPr>
        <p:spPr>
          <a:xfrm>
            <a:off x="415600" y="593367"/>
            <a:ext cx="4886400" cy="763600"/>
          </a:xfrm>
          <a:prstGeom prst="rect">
            <a:avLst/>
          </a:prstGeom>
        </p:spPr>
        <p:txBody>
          <a:bodyPr spcFirstLastPara="1" vert="horz" wrap="square" lIns="121900" tIns="121900" rIns="121900" bIns="121900" rtlCol="0" anchor="t" anchorCtr="0">
            <a:noAutofit/>
          </a:bodyPr>
          <a:lstStyle/>
          <a:p>
            <a:pPr>
              <a:lnSpc>
                <a:spcPct val="130000"/>
              </a:lnSpc>
            </a:pPr>
            <a:r>
              <a:rPr lang="en-GB"/>
              <a:t>Augustinian Theodicy</a:t>
            </a:r>
            <a:endParaRPr/>
          </a:p>
          <a:p>
            <a:pPr>
              <a:spcBef>
                <a:spcPts val="800"/>
              </a:spcBef>
            </a:pPr>
            <a:endParaRPr/>
          </a:p>
        </p:txBody>
      </p:sp>
      <p:sp>
        <p:nvSpPr>
          <p:cNvPr id="190" name="Google Shape;190;p33"/>
          <p:cNvSpPr txBox="1">
            <a:spLocks noGrp="1"/>
          </p:cNvSpPr>
          <p:nvPr>
            <p:ph type="body" idx="1"/>
          </p:nvPr>
        </p:nvSpPr>
        <p:spPr>
          <a:xfrm>
            <a:off x="415600" y="1536633"/>
            <a:ext cx="7282400" cy="4555200"/>
          </a:xfrm>
          <a:prstGeom prst="rect">
            <a:avLst/>
          </a:prstGeom>
        </p:spPr>
        <p:txBody>
          <a:bodyPr spcFirstLastPara="1" vert="horz" wrap="square" lIns="121900" tIns="121900" rIns="121900" bIns="121900" rtlCol="0" anchor="t" anchorCtr="0">
            <a:noAutofit/>
          </a:bodyPr>
          <a:lstStyle/>
          <a:p>
            <a:pPr>
              <a:buChar char="-"/>
            </a:pPr>
            <a:r>
              <a:rPr lang="en-GB"/>
              <a:t>Evil does not exist in itself but is the privation of good</a:t>
            </a:r>
            <a:r>
              <a:rPr lang="en-GB">
                <a:solidFill>
                  <a:srgbClr val="222222"/>
                </a:solidFill>
                <a:highlight>
                  <a:srgbClr val="FFFFFF"/>
                </a:highlight>
              </a:rPr>
              <a:t>.</a:t>
            </a:r>
            <a:endParaRPr>
              <a:highlight>
                <a:srgbClr val="FFFFFF"/>
              </a:highlight>
            </a:endParaRPr>
          </a:p>
          <a:p>
            <a:pPr>
              <a:buChar char="-"/>
            </a:pPr>
            <a:r>
              <a:rPr lang="en-GB">
                <a:highlight>
                  <a:srgbClr val="FFFFFF"/>
                </a:highlight>
              </a:rPr>
              <a:t>God did not create evil and therefore is not responsible for it.</a:t>
            </a:r>
            <a:endParaRPr>
              <a:highlight>
                <a:srgbClr val="FFFFFF"/>
              </a:highlight>
            </a:endParaRPr>
          </a:p>
          <a:p>
            <a:pPr>
              <a:buChar char="-"/>
            </a:pPr>
            <a:r>
              <a:rPr lang="en-GB">
                <a:highlight>
                  <a:srgbClr val="FFFFFF"/>
                </a:highlight>
              </a:rPr>
              <a:t>God created the world without sin or suffering</a:t>
            </a:r>
            <a:endParaRPr>
              <a:highlight>
                <a:srgbClr val="FFFFFF"/>
              </a:highlight>
            </a:endParaRPr>
          </a:p>
          <a:p>
            <a:pPr>
              <a:buChar char="-"/>
            </a:pPr>
            <a:r>
              <a:rPr lang="en-GB">
                <a:highlight>
                  <a:srgbClr val="FFFFFF"/>
                </a:highlight>
              </a:rPr>
              <a:t>Sin is the result of the abuse of free will</a:t>
            </a:r>
            <a:endParaRPr>
              <a:highlight>
                <a:srgbClr val="FFFFFF"/>
              </a:highlight>
            </a:endParaRPr>
          </a:p>
          <a:p>
            <a:pPr>
              <a:buChar char="-"/>
            </a:pPr>
            <a:r>
              <a:rPr lang="en-GB">
                <a:highlight>
                  <a:srgbClr val="FFFFFF"/>
                </a:highlight>
              </a:rPr>
              <a:t>Evil is a justified punishment for sin  </a:t>
            </a:r>
            <a:endParaRPr>
              <a:highlight>
                <a:srgbClr val="FFFFFF"/>
              </a:highlight>
            </a:endParaRPr>
          </a:p>
        </p:txBody>
      </p:sp>
      <p:sp>
        <p:nvSpPr>
          <p:cNvPr id="191" name="Google Shape;191;p33"/>
          <p:cNvSpPr txBox="1"/>
          <p:nvPr/>
        </p:nvSpPr>
        <p:spPr>
          <a:xfrm>
            <a:off x="8180000" y="5866467"/>
            <a:ext cx="3757200" cy="763600"/>
          </a:xfrm>
          <a:prstGeom prst="rect">
            <a:avLst/>
          </a:prstGeom>
          <a:noFill/>
          <a:ln>
            <a:noFill/>
          </a:ln>
        </p:spPr>
        <p:txBody>
          <a:bodyPr spcFirstLastPara="1" wrap="square" lIns="121900" tIns="121900" rIns="121900" bIns="121900" anchor="t" anchorCtr="0">
            <a:noAutofit/>
          </a:bodyPr>
          <a:lstStyle/>
          <a:p>
            <a:pPr algn="ctr"/>
            <a:endParaRPr sz="2400"/>
          </a:p>
        </p:txBody>
      </p:sp>
      <p:pic>
        <p:nvPicPr>
          <p:cNvPr id="192" name="Google Shape;192;p33"/>
          <p:cNvPicPr preferRelativeResize="0"/>
          <p:nvPr/>
        </p:nvPicPr>
        <p:blipFill>
          <a:blip r:embed="rId3">
            <a:alphaModFix/>
          </a:blip>
          <a:stretch>
            <a:fillRect/>
          </a:stretch>
        </p:blipFill>
        <p:spPr>
          <a:xfrm>
            <a:off x="7901200" y="203201"/>
            <a:ext cx="3680267" cy="5601300"/>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6AAB-22D9-4ABE-AE57-DF2B7D08C27F}"/>
              </a:ext>
            </a:extLst>
          </p:cNvPr>
          <p:cNvSpPr>
            <a:spLocks noGrp="1"/>
          </p:cNvSpPr>
          <p:nvPr>
            <p:ph type="title"/>
          </p:nvPr>
        </p:nvSpPr>
        <p:spPr>
          <a:xfrm>
            <a:off x="838200" y="365125"/>
            <a:ext cx="5621594" cy="1325563"/>
          </a:xfrm>
        </p:spPr>
        <p:txBody>
          <a:bodyPr/>
          <a:lstStyle/>
          <a:p>
            <a:r>
              <a:rPr lang="en-GB" dirty="0"/>
              <a:t>Thomas Aquinas </a:t>
            </a:r>
          </a:p>
        </p:txBody>
      </p:sp>
      <p:sp>
        <p:nvSpPr>
          <p:cNvPr id="3" name="Content Placeholder 2">
            <a:extLst>
              <a:ext uri="{FF2B5EF4-FFF2-40B4-BE49-F238E27FC236}">
                <a16:creationId xmlns:a16="http://schemas.microsoft.com/office/drawing/2014/main" id="{9D0CC501-8BB4-48BB-9E67-376A992CEB24}"/>
              </a:ext>
            </a:extLst>
          </p:cNvPr>
          <p:cNvSpPr>
            <a:spLocks noGrp="1"/>
          </p:cNvSpPr>
          <p:nvPr>
            <p:ph idx="1"/>
          </p:nvPr>
        </p:nvSpPr>
        <p:spPr>
          <a:xfrm>
            <a:off x="838200" y="1825625"/>
            <a:ext cx="6027174" cy="4351338"/>
          </a:xfrm>
        </p:spPr>
        <p:txBody>
          <a:bodyPr>
            <a:normAutofit fontScale="85000" lnSpcReduction="20000"/>
          </a:bodyPr>
          <a:lstStyle/>
          <a:p>
            <a:pPr marL="0" indent="0">
              <a:buNone/>
            </a:pPr>
            <a:r>
              <a:rPr lang="en-GB" dirty="0"/>
              <a:t>- God’s creation is good and lacking in</a:t>
            </a:r>
          </a:p>
          <a:p>
            <a:pPr marL="0" indent="0">
              <a:buNone/>
            </a:pPr>
            <a:r>
              <a:rPr lang="en-GB" dirty="0"/>
              <a:t>nothing</a:t>
            </a:r>
          </a:p>
          <a:p>
            <a:pPr marL="0" indent="0">
              <a:buNone/>
            </a:pPr>
            <a:r>
              <a:rPr lang="en-GB" dirty="0"/>
              <a:t>- Evil is a privation of good and we can only</a:t>
            </a:r>
          </a:p>
          <a:p>
            <a:pPr marL="0" indent="0">
              <a:buNone/>
            </a:pPr>
            <a:r>
              <a:rPr lang="en-GB" dirty="0"/>
              <a:t>understand evil in terms of good</a:t>
            </a:r>
          </a:p>
          <a:p>
            <a:pPr marL="0" indent="0">
              <a:buNone/>
            </a:pPr>
            <a:r>
              <a:rPr lang="en-GB" dirty="0"/>
              <a:t>- Evil cannot be desired in itself, as it does</a:t>
            </a:r>
          </a:p>
          <a:p>
            <a:pPr marL="0" indent="0">
              <a:buNone/>
            </a:pPr>
            <a:r>
              <a:rPr lang="en-GB" dirty="0"/>
              <a:t>not exist in itself</a:t>
            </a:r>
          </a:p>
          <a:p>
            <a:pPr marL="0" indent="0">
              <a:buNone/>
            </a:pPr>
            <a:r>
              <a:rPr lang="en-GB" dirty="0"/>
              <a:t>- Pursuit of evil is desiring something which in</a:t>
            </a:r>
          </a:p>
          <a:p>
            <a:pPr marL="0" indent="0">
              <a:buNone/>
            </a:pPr>
            <a:r>
              <a:rPr lang="en-GB" dirty="0"/>
              <a:t>itself is good but is not good for humans</a:t>
            </a:r>
          </a:p>
          <a:p>
            <a:pPr marL="0" indent="0">
              <a:buNone/>
            </a:pPr>
            <a:r>
              <a:rPr lang="en-GB" dirty="0"/>
              <a:t>- Evil is intentionally doing something which</a:t>
            </a:r>
          </a:p>
          <a:p>
            <a:pPr marL="0" indent="0">
              <a:buNone/>
            </a:pPr>
            <a:r>
              <a:rPr lang="en-GB" dirty="0"/>
              <a:t>prevents the agent or someone else from</a:t>
            </a:r>
          </a:p>
          <a:p>
            <a:pPr marL="0" indent="0">
              <a:buNone/>
            </a:pPr>
            <a:r>
              <a:rPr lang="en-GB" dirty="0"/>
              <a:t>fulfilling their potential </a:t>
            </a:r>
          </a:p>
        </p:txBody>
      </p:sp>
      <p:pic>
        <p:nvPicPr>
          <p:cNvPr id="5" name="Picture 4" descr="A picture containing text&#10;&#10;Description automatically generated">
            <a:extLst>
              <a:ext uri="{FF2B5EF4-FFF2-40B4-BE49-F238E27FC236}">
                <a16:creationId xmlns:a16="http://schemas.microsoft.com/office/drawing/2014/main" id="{4AAF609B-7592-4DD2-9CAE-21DB16BAED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4239" y="845882"/>
            <a:ext cx="3571876" cy="4981827"/>
          </a:xfrm>
          <a:prstGeom prst="rect">
            <a:avLst/>
          </a:prstGeom>
        </p:spPr>
      </p:pic>
      <p:sp>
        <p:nvSpPr>
          <p:cNvPr id="6" name="TextBox 5">
            <a:extLst>
              <a:ext uri="{FF2B5EF4-FFF2-40B4-BE49-F238E27FC236}">
                <a16:creationId xmlns:a16="http://schemas.microsoft.com/office/drawing/2014/main" id="{21ED8B68-7789-4215-8FB8-02C3C6BD21EA}"/>
              </a:ext>
            </a:extLst>
          </p:cNvPr>
          <p:cNvSpPr txBox="1"/>
          <p:nvPr/>
        </p:nvSpPr>
        <p:spPr>
          <a:xfrm>
            <a:off x="8104239" y="5877232"/>
            <a:ext cx="3517490" cy="369332"/>
          </a:xfrm>
          <a:prstGeom prst="rect">
            <a:avLst/>
          </a:prstGeom>
          <a:noFill/>
        </p:spPr>
        <p:txBody>
          <a:bodyPr wrap="square" rtlCol="0">
            <a:spAutoFit/>
          </a:bodyPr>
          <a:lstStyle/>
          <a:p>
            <a:pPr algn="ctr"/>
            <a:r>
              <a:rPr lang="en-GB" dirty="0"/>
              <a:t>1225 - 1274</a:t>
            </a:r>
          </a:p>
        </p:txBody>
      </p:sp>
    </p:spTree>
    <p:extLst>
      <p:ext uri="{BB962C8B-B14F-4D97-AF65-F5344CB8AC3E}">
        <p14:creationId xmlns:p14="http://schemas.microsoft.com/office/powerpoint/2010/main" val="36347665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7DD99-D192-41F3-8F75-E6A413E8DB50}"/>
              </a:ext>
            </a:extLst>
          </p:cNvPr>
          <p:cNvSpPr>
            <a:spLocks noGrp="1"/>
          </p:cNvSpPr>
          <p:nvPr>
            <p:ph type="title"/>
          </p:nvPr>
        </p:nvSpPr>
        <p:spPr/>
        <p:txBody>
          <a:bodyPr/>
          <a:lstStyle/>
          <a:p>
            <a:r>
              <a:rPr lang="en-GB" dirty="0"/>
              <a:t>Thomas Aquinas</a:t>
            </a:r>
          </a:p>
        </p:txBody>
      </p:sp>
      <p:sp>
        <p:nvSpPr>
          <p:cNvPr id="3" name="Content Placeholder 2">
            <a:extLst>
              <a:ext uri="{FF2B5EF4-FFF2-40B4-BE49-F238E27FC236}">
                <a16:creationId xmlns:a16="http://schemas.microsoft.com/office/drawing/2014/main" id="{CD6C59BE-E8EA-4750-A7AF-B508F6917D9B}"/>
              </a:ext>
            </a:extLst>
          </p:cNvPr>
          <p:cNvSpPr>
            <a:spLocks noGrp="1"/>
          </p:cNvSpPr>
          <p:nvPr>
            <p:ph idx="1"/>
          </p:nvPr>
        </p:nvSpPr>
        <p:spPr>
          <a:xfrm>
            <a:off x="838200" y="1825625"/>
            <a:ext cx="7081684" cy="4351338"/>
          </a:xfrm>
        </p:spPr>
        <p:txBody>
          <a:bodyPr/>
          <a:lstStyle/>
          <a:p>
            <a:pPr marL="0" indent="0">
              <a:buNone/>
            </a:pPr>
            <a:r>
              <a:rPr lang="en-GB" dirty="0"/>
              <a:t>- Punishment is an evil which is required by</a:t>
            </a:r>
          </a:p>
          <a:p>
            <a:pPr marL="0" indent="0">
              <a:buNone/>
            </a:pPr>
            <a:r>
              <a:rPr lang="en-GB" dirty="0"/>
              <a:t>justice</a:t>
            </a:r>
          </a:p>
          <a:p>
            <a:pPr marL="0" indent="0">
              <a:buNone/>
            </a:pPr>
            <a:r>
              <a:rPr lang="en-GB" dirty="0"/>
              <a:t>- Evil can be a tool used to heal, as the</a:t>
            </a:r>
          </a:p>
          <a:p>
            <a:pPr marL="0" indent="0">
              <a:buNone/>
            </a:pPr>
            <a:r>
              <a:rPr lang="en-GB" dirty="0"/>
              <a:t>surgeon cuts of the infected limb</a:t>
            </a:r>
          </a:p>
          <a:p>
            <a:pPr marL="0" indent="0">
              <a:buNone/>
            </a:pPr>
            <a:r>
              <a:rPr lang="en-GB" dirty="0"/>
              <a:t>- This form of evil contributes to the good of</a:t>
            </a:r>
          </a:p>
          <a:p>
            <a:pPr marL="0" indent="0">
              <a:buNone/>
            </a:pPr>
            <a:r>
              <a:rPr lang="en-GB" dirty="0"/>
              <a:t>the world</a:t>
            </a:r>
          </a:p>
          <a:p>
            <a:pPr marL="0" indent="0">
              <a:buNone/>
            </a:pPr>
            <a:r>
              <a:rPr lang="en-GB" dirty="0"/>
              <a:t>- Humans learn right and wrong and how </a:t>
            </a:r>
            <a:r>
              <a:rPr lang="en-GB" dirty="0" err="1"/>
              <a:t>ro</a:t>
            </a:r>
            <a:endParaRPr lang="en-GB" dirty="0"/>
          </a:p>
          <a:p>
            <a:pPr marL="0" indent="0">
              <a:buNone/>
            </a:pPr>
            <a:r>
              <a:rPr lang="en-GB" dirty="0"/>
              <a:t>endure</a:t>
            </a:r>
          </a:p>
          <a:p>
            <a:pPr marL="0" indent="0">
              <a:buNone/>
            </a:pPr>
            <a:endParaRPr lang="en-GB" dirty="0"/>
          </a:p>
        </p:txBody>
      </p:sp>
    </p:spTree>
    <p:extLst>
      <p:ext uri="{BB962C8B-B14F-4D97-AF65-F5344CB8AC3E}">
        <p14:creationId xmlns:p14="http://schemas.microsoft.com/office/powerpoint/2010/main" val="5220450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14653-23DF-4619-9CDC-281DE4537363}"/>
              </a:ext>
            </a:extLst>
          </p:cNvPr>
          <p:cNvSpPr>
            <a:spLocks noGrp="1"/>
          </p:cNvSpPr>
          <p:nvPr>
            <p:ph type="title"/>
          </p:nvPr>
        </p:nvSpPr>
        <p:spPr/>
        <p:txBody>
          <a:bodyPr/>
          <a:lstStyle/>
          <a:p>
            <a:r>
              <a:rPr lang="en-GB" dirty="0"/>
              <a:t>Alvin Plantinga - The Free Will Defence</a:t>
            </a:r>
          </a:p>
        </p:txBody>
      </p:sp>
      <p:sp>
        <p:nvSpPr>
          <p:cNvPr id="3" name="Content Placeholder 2">
            <a:extLst>
              <a:ext uri="{FF2B5EF4-FFF2-40B4-BE49-F238E27FC236}">
                <a16:creationId xmlns:a16="http://schemas.microsoft.com/office/drawing/2014/main" id="{7998D03E-ACC2-4BA3-9CEC-9901A94FDD99}"/>
              </a:ext>
            </a:extLst>
          </p:cNvPr>
          <p:cNvSpPr>
            <a:spLocks noGrp="1"/>
          </p:cNvSpPr>
          <p:nvPr>
            <p:ph idx="1"/>
          </p:nvPr>
        </p:nvSpPr>
        <p:spPr>
          <a:xfrm>
            <a:off x="838200" y="1825624"/>
            <a:ext cx="6535994" cy="4818523"/>
          </a:xfrm>
        </p:spPr>
        <p:txBody>
          <a:bodyPr>
            <a:normAutofit fontScale="77500" lnSpcReduction="20000"/>
          </a:bodyPr>
          <a:lstStyle/>
          <a:p>
            <a:pPr marL="0" indent="0">
              <a:buNone/>
            </a:pPr>
            <a:r>
              <a:rPr lang="en-GB" dirty="0"/>
              <a:t>Presents a defence against the logical problem</a:t>
            </a:r>
          </a:p>
          <a:p>
            <a:pPr marL="0" indent="0">
              <a:buNone/>
            </a:pPr>
            <a:r>
              <a:rPr lang="en-GB" dirty="0"/>
              <a:t>of evil</a:t>
            </a:r>
          </a:p>
          <a:p>
            <a:pPr marL="0" indent="0">
              <a:buNone/>
            </a:pPr>
            <a:r>
              <a:rPr lang="en-GB" dirty="0"/>
              <a:t>- Evil is the result of free, rational and fallible</a:t>
            </a:r>
          </a:p>
          <a:p>
            <a:pPr marL="0" indent="0">
              <a:buNone/>
            </a:pPr>
            <a:r>
              <a:rPr lang="en-GB" dirty="0"/>
              <a:t>human beings</a:t>
            </a:r>
          </a:p>
          <a:p>
            <a:pPr marL="0" indent="0">
              <a:buNone/>
            </a:pPr>
            <a:r>
              <a:rPr lang="en-GB" dirty="0"/>
              <a:t>- There are some limits on what an omnipotent</a:t>
            </a:r>
          </a:p>
          <a:p>
            <a:pPr marL="0" indent="0">
              <a:buNone/>
            </a:pPr>
            <a:r>
              <a:rPr lang="en-GB" dirty="0"/>
              <a:t>God can do (he cannot create a world in which</a:t>
            </a:r>
          </a:p>
          <a:p>
            <a:pPr marL="0" indent="0">
              <a:buNone/>
            </a:pPr>
            <a:r>
              <a:rPr lang="en-GB" dirty="0"/>
              <a:t>he does not exist)</a:t>
            </a:r>
          </a:p>
          <a:p>
            <a:pPr marL="0" indent="0">
              <a:buNone/>
            </a:pPr>
            <a:r>
              <a:rPr lang="en-GB" dirty="0"/>
              <a:t>- Even with free will human actions are</a:t>
            </a:r>
          </a:p>
          <a:p>
            <a:pPr marL="0" indent="0">
              <a:buNone/>
            </a:pPr>
            <a:r>
              <a:rPr lang="en-GB" dirty="0"/>
              <a:t>predictable</a:t>
            </a:r>
          </a:p>
          <a:p>
            <a:pPr marL="0" indent="0">
              <a:buNone/>
            </a:pPr>
            <a:r>
              <a:rPr lang="en-GB" dirty="0"/>
              <a:t>- If moral agents make at least one bad moral</a:t>
            </a:r>
          </a:p>
          <a:p>
            <a:pPr marL="0" indent="0">
              <a:buNone/>
            </a:pPr>
            <a:r>
              <a:rPr lang="en-GB" dirty="0"/>
              <a:t>decision in any possible world then God cannot</a:t>
            </a:r>
          </a:p>
          <a:p>
            <a:pPr marL="0" indent="0">
              <a:buNone/>
            </a:pPr>
            <a:r>
              <a:rPr lang="en-GB" dirty="0"/>
              <a:t>create a world without evil</a:t>
            </a:r>
          </a:p>
          <a:p>
            <a:pPr marL="0" indent="0">
              <a:buNone/>
            </a:pPr>
            <a:r>
              <a:rPr lang="en-GB" dirty="0"/>
              <a:t>- The value of free will justifies the existence of evil</a:t>
            </a:r>
          </a:p>
          <a:p>
            <a:pPr marL="0" indent="0">
              <a:buNone/>
            </a:pPr>
            <a:endParaRPr lang="en-GB" dirty="0"/>
          </a:p>
        </p:txBody>
      </p:sp>
      <p:pic>
        <p:nvPicPr>
          <p:cNvPr id="4" name="Picture 3">
            <a:extLst>
              <a:ext uri="{FF2B5EF4-FFF2-40B4-BE49-F238E27FC236}">
                <a16:creationId xmlns:a16="http://schemas.microsoft.com/office/drawing/2014/main" id="{FA842311-2791-42E1-A1F0-D27D51D35725}"/>
              </a:ext>
            </a:extLst>
          </p:cNvPr>
          <p:cNvPicPr>
            <a:picLocks noChangeAspect="1"/>
          </p:cNvPicPr>
          <p:nvPr/>
        </p:nvPicPr>
        <p:blipFill>
          <a:blip r:embed="rId2"/>
          <a:stretch>
            <a:fillRect/>
          </a:stretch>
        </p:blipFill>
        <p:spPr>
          <a:xfrm>
            <a:off x="8812337" y="1387578"/>
            <a:ext cx="2786655" cy="4334796"/>
          </a:xfrm>
          <a:prstGeom prst="rect">
            <a:avLst/>
          </a:prstGeom>
        </p:spPr>
      </p:pic>
      <p:sp>
        <p:nvSpPr>
          <p:cNvPr id="5" name="TextBox 4">
            <a:extLst>
              <a:ext uri="{FF2B5EF4-FFF2-40B4-BE49-F238E27FC236}">
                <a16:creationId xmlns:a16="http://schemas.microsoft.com/office/drawing/2014/main" id="{58555139-2AF7-45B9-B44A-33002814A548}"/>
              </a:ext>
            </a:extLst>
          </p:cNvPr>
          <p:cNvSpPr txBox="1"/>
          <p:nvPr/>
        </p:nvSpPr>
        <p:spPr>
          <a:xfrm>
            <a:off x="8812161" y="6032090"/>
            <a:ext cx="2831691" cy="369332"/>
          </a:xfrm>
          <a:prstGeom prst="rect">
            <a:avLst/>
          </a:prstGeom>
          <a:noFill/>
        </p:spPr>
        <p:txBody>
          <a:bodyPr wrap="square" rtlCol="0">
            <a:spAutoFit/>
          </a:bodyPr>
          <a:lstStyle/>
          <a:p>
            <a:pPr algn="ctr"/>
            <a:r>
              <a:rPr lang="en-GB" dirty="0"/>
              <a:t>1932 - </a:t>
            </a:r>
          </a:p>
        </p:txBody>
      </p:sp>
    </p:spTree>
    <p:extLst>
      <p:ext uri="{BB962C8B-B14F-4D97-AF65-F5344CB8AC3E}">
        <p14:creationId xmlns:p14="http://schemas.microsoft.com/office/powerpoint/2010/main" val="3305334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9A999-3157-4148-97AD-3E94A9440C2B}"/>
              </a:ext>
            </a:extLst>
          </p:cNvPr>
          <p:cNvSpPr>
            <a:spLocks noGrp="1"/>
          </p:cNvSpPr>
          <p:nvPr>
            <p:ph type="title"/>
          </p:nvPr>
        </p:nvSpPr>
        <p:spPr>
          <a:xfrm>
            <a:off x="838200" y="365125"/>
            <a:ext cx="6919452" cy="1325563"/>
          </a:xfrm>
        </p:spPr>
        <p:txBody>
          <a:bodyPr/>
          <a:lstStyle/>
          <a:p>
            <a:r>
              <a:rPr lang="en-GB" dirty="0" err="1"/>
              <a:t>Irenaean</a:t>
            </a:r>
            <a:r>
              <a:rPr lang="en-GB" dirty="0"/>
              <a:t> Theodicy</a:t>
            </a:r>
          </a:p>
        </p:txBody>
      </p:sp>
      <p:sp>
        <p:nvSpPr>
          <p:cNvPr id="3" name="Content Placeholder 2">
            <a:extLst>
              <a:ext uri="{FF2B5EF4-FFF2-40B4-BE49-F238E27FC236}">
                <a16:creationId xmlns:a16="http://schemas.microsoft.com/office/drawing/2014/main" id="{54DA52C3-42A0-4D86-AE7C-F174798D9582}"/>
              </a:ext>
            </a:extLst>
          </p:cNvPr>
          <p:cNvSpPr>
            <a:spLocks noGrp="1"/>
          </p:cNvSpPr>
          <p:nvPr>
            <p:ph idx="1"/>
          </p:nvPr>
        </p:nvSpPr>
        <p:spPr>
          <a:xfrm>
            <a:off x="838200" y="1825625"/>
            <a:ext cx="6919452" cy="4351338"/>
          </a:xfrm>
        </p:spPr>
        <p:txBody>
          <a:bodyPr>
            <a:normAutofit fontScale="92500" lnSpcReduction="20000"/>
          </a:bodyPr>
          <a:lstStyle/>
          <a:p>
            <a:pPr marL="0" indent="0">
              <a:buNone/>
            </a:pPr>
            <a:r>
              <a:rPr lang="en-GB" dirty="0"/>
              <a:t>Humans are made first in the image (the</a:t>
            </a:r>
          </a:p>
          <a:p>
            <a:pPr marL="0" indent="0">
              <a:buNone/>
            </a:pPr>
            <a:r>
              <a:rPr lang="en-GB" dirty="0"/>
              <a:t>potential to achieve moral perfection) and then</a:t>
            </a:r>
          </a:p>
          <a:p>
            <a:pPr marL="0" indent="0">
              <a:buNone/>
            </a:pPr>
            <a:r>
              <a:rPr lang="en-GB" dirty="0"/>
              <a:t>in likeness of God (achieving moral perfection)</a:t>
            </a:r>
          </a:p>
          <a:p>
            <a:pPr marL="0" indent="0">
              <a:buNone/>
            </a:pPr>
            <a:r>
              <a:rPr lang="en-GB" dirty="0"/>
              <a:t>- To achieve moral perfection humans must</a:t>
            </a:r>
          </a:p>
          <a:p>
            <a:pPr marL="0" indent="0">
              <a:buNone/>
            </a:pPr>
            <a:r>
              <a:rPr lang="en-GB" dirty="0"/>
              <a:t>have free will</a:t>
            </a:r>
          </a:p>
          <a:p>
            <a:pPr marL="0" indent="0">
              <a:buNone/>
            </a:pPr>
            <a:r>
              <a:rPr lang="en-GB" dirty="0"/>
              <a:t>- In order to have free will humans must</a:t>
            </a:r>
          </a:p>
          <a:p>
            <a:pPr marL="0" indent="0">
              <a:buNone/>
            </a:pPr>
            <a:r>
              <a:rPr lang="en-GB" dirty="0"/>
              <a:t>experience some suffering and God must</a:t>
            </a:r>
          </a:p>
          <a:p>
            <a:pPr marL="0" indent="0">
              <a:buNone/>
            </a:pPr>
            <a:r>
              <a:rPr lang="en-GB" dirty="0"/>
              <a:t>maintain a epistemic distance</a:t>
            </a:r>
          </a:p>
          <a:p>
            <a:pPr marL="0" indent="0">
              <a:buNone/>
            </a:pPr>
            <a:r>
              <a:rPr lang="en-GB" dirty="0"/>
              <a:t>- Evil must exist in order for humans to achieve</a:t>
            </a:r>
          </a:p>
          <a:p>
            <a:pPr marL="0" indent="0">
              <a:buNone/>
            </a:pPr>
            <a:r>
              <a:rPr lang="en-GB" dirty="0"/>
              <a:t>moral perfection</a:t>
            </a:r>
          </a:p>
          <a:p>
            <a:pPr marL="0" indent="0">
              <a:buNone/>
            </a:pPr>
            <a:endParaRPr lang="en-GB" dirty="0"/>
          </a:p>
        </p:txBody>
      </p:sp>
      <p:pic>
        <p:nvPicPr>
          <p:cNvPr id="5" name="Picture 4" descr="A person with a beard&#10;&#10;Description automatically generated with low confidence">
            <a:extLst>
              <a:ext uri="{FF2B5EF4-FFF2-40B4-BE49-F238E27FC236}">
                <a16:creationId xmlns:a16="http://schemas.microsoft.com/office/drawing/2014/main" id="{3171BF11-9268-4279-90C7-B7ABCB8792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4550" y="860783"/>
            <a:ext cx="3593647" cy="4773101"/>
          </a:xfrm>
          <a:prstGeom prst="rect">
            <a:avLst/>
          </a:prstGeom>
        </p:spPr>
      </p:pic>
      <p:sp>
        <p:nvSpPr>
          <p:cNvPr id="6" name="TextBox 5">
            <a:extLst>
              <a:ext uri="{FF2B5EF4-FFF2-40B4-BE49-F238E27FC236}">
                <a16:creationId xmlns:a16="http://schemas.microsoft.com/office/drawing/2014/main" id="{0A8148D6-3721-4B12-8639-5060BBB5746F}"/>
              </a:ext>
            </a:extLst>
          </p:cNvPr>
          <p:cNvSpPr txBox="1"/>
          <p:nvPr/>
        </p:nvSpPr>
        <p:spPr>
          <a:xfrm>
            <a:off x="7914550" y="5751871"/>
            <a:ext cx="3593647" cy="646331"/>
          </a:xfrm>
          <a:prstGeom prst="rect">
            <a:avLst/>
          </a:prstGeom>
          <a:noFill/>
        </p:spPr>
        <p:txBody>
          <a:bodyPr wrap="square" rtlCol="0">
            <a:spAutoFit/>
          </a:bodyPr>
          <a:lstStyle/>
          <a:p>
            <a:pPr algn="ctr"/>
            <a:r>
              <a:rPr lang="en-GB" dirty="0"/>
              <a:t>Irenaeus </a:t>
            </a:r>
          </a:p>
          <a:p>
            <a:pPr algn="ctr"/>
            <a:r>
              <a:rPr lang="en-GB" dirty="0"/>
              <a:t>(103 - 202)</a:t>
            </a:r>
          </a:p>
        </p:txBody>
      </p:sp>
    </p:spTree>
    <p:extLst>
      <p:ext uri="{BB962C8B-B14F-4D97-AF65-F5344CB8AC3E}">
        <p14:creationId xmlns:p14="http://schemas.microsoft.com/office/powerpoint/2010/main" val="2271721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397-C1E0-488D-BDD9-11E44ABAD2E4}"/>
              </a:ext>
            </a:extLst>
          </p:cNvPr>
          <p:cNvSpPr>
            <a:spLocks noGrp="1"/>
          </p:cNvSpPr>
          <p:nvPr>
            <p:ph type="title"/>
          </p:nvPr>
        </p:nvSpPr>
        <p:spPr/>
        <p:txBody>
          <a:bodyPr/>
          <a:lstStyle/>
          <a:p>
            <a:r>
              <a:rPr lang="en-GB" dirty="0"/>
              <a:t>John Hick</a:t>
            </a:r>
          </a:p>
        </p:txBody>
      </p:sp>
      <p:sp>
        <p:nvSpPr>
          <p:cNvPr id="3" name="Content Placeholder 2">
            <a:extLst>
              <a:ext uri="{FF2B5EF4-FFF2-40B4-BE49-F238E27FC236}">
                <a16:creationId xmlns:a16="http://schemas.microsoft.com/office/drawing/2014/main" id="{5754EE17-8F1E-4D72-A497-E6C2A468BD21}"/>
              </a:ext>
            </a:extLst>
          </p:cNvPr>
          <p:cNvSpPr>
            <a:spLocks noGrp="1"/>
          </p:cNvSpPr>
          <p:nvPr>
            <p:ph idx="1"/>
          </p:nvPr>
        </p:nvSpPr>
        <p:spPr>
          <a:xfrm>
            <a:off x="838200" y="1825625"/>
            <a:ext cx="5923935" cy="4351338"/>
          </a:xfrm>
        </p:spPr>
        <p:txBody>
          <a:bodyPr/>
          <a:lstStyle/>
          <a:p>
            <a:pPr marL="0" indent="0">
              <a:buNone/>
            </a:pPr>
            <a:r>
              <a:rPr lang="en-GB" dirty="0"/>
              <a:t>- Vale of soul-making’</a:t>
            </a:r>
          </a:p>
        </p:txBody>
      </p:sp>
      <p:pic>
        <p:nvPicPr>
          <p:cNvPr id="5" name="Picture 4" descr="A person wearing glasses&#10;&#10;Description automatically generated with low confidence">
            <a:extLst>
              <a:ext uri="{FF2B5EF4-FFF2-40B4-BE49-F238E27FC236}">
                <a16:creationId xmlns:a16="http://schemas.microsoft.com/office/drawing/2014/main" id="{C2ED6936-9CA5-45C5-9825-528BB7D0B5F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26082" y="1285875"/>
            <a:ext cx="4296390" cy="4296390"/>
          </a:xfrm>
          <a:prstGeom prst="rect">
            <a:avLst/>
          </a:prstGeom>
        </p:spPr>
      </p:pic>
      <p:sp>
        <p:nvSpPr>
          <p:cNvPr id="6" name="TextBox 5">
            <a:extLst>
              <a:ext uri="{FF2B5EF4-FFF2-40B4-BE49-F238E27FC236}">
                <a16:creationId xmlns:a16="http://schemas.microsoft.com/office/drawing/2014/main" id="{8A435603-4C45-462A-986D-EC085C77C861}"/>
              </a:ext>
            </a:extLst>
          </p:cNvPr>
          <p:cNvSpPr txBox="1"/>
          <p:nvPr/>
        </p:nvSpPr>
        <p:spPr>
          <a:xfrm>
            <a:off x="7123471" y="5744497"/>
            <a:ext cx="4230329" cy="369332"/>
          </a:xfrm>
          <a:prstGeom prst="rect">
            <a:avLst/>
          </a:prstGeom>
          <a:noFill/>
        </p:spPr>
        <p:txBody>
          <a:bodyPr wrap="square" rtlCol="0">
            <a:spAutoFit/>
          </a:bodyPr>
          <a:lstStyle/>
          <a:p>
            <a:pPr algn="ctr"/>
            <a:r>
              <a:rPr lang="en-GB" dirty="0"/>
              <a:t>1922 - 2012</a:t>
            </a:r>
          </a:p>
        </p:txBody>
      </p:sp>
    </p:spTree>
    <p:extLst>
      <p:ext uri="{BB962C8B-B14F-4D97-AF65-F5344CB8AC3E}">
        <p14:creationId xmlns:p14="http://schemas.microsoft.com/office/powerpoint/2010/main" val="652274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9"/>
          <p:cNvSpPr txBox="1">
            <a:spLocks noGrp="1"/>
          </p:cNvSpPr>
          <p:nvPr>
            <p:ph type="title"/>
          </p:nvPr>
        </p:nvSpPr>
        <p:spPr>
          <a:xfrm>
            <a:off x="415600" y="593367"/>
            <a:ext cx="6001600" cy="763600"/>
          </a:xfrm>
          <a:prstGeom prst="rect">
            <a:avLst/>
          </a:prstGeom>
        </p:spPr>
        <p:txBody>
          <a:bodyPr spcFirstLastPara="1" vert="horz" wrap="square" lIns="121900" tIns="121900" rIns="121900" bIns="121900" rtlCol="0" anchor="t" anchorCtr="0">
            <a:noAutofit/>
          </a:bodyPr>
          <a:lstStyle/>
          <a:p>
            <a:r>
              <a:rPr lang="en-GB"/>
              <a:t>J.L. Mackie</a:t>
            </a:r>
            <a:endParaRPr/>
          </a:p>
        </p:txBody>
      </p:sp>
      <p:sp>
        <p:nvSpPr>
          <p:cNvPr id="238" name="Google Shape;238;p39"/>
          <p:cNvSpPr txBox="1">
            <a:spLocks noGrp="1"/>
          </p:cNvSpPr>
          <p:nvPr>
            <p:ph type="body" idx="1"/>
          </p:nvPr>
        </p:nvSpPr>
        <p:spPr>
          <a:xfrm>
            <a:off x="415600" y="1536633"/>
            <a:ext cx="6857200" cy="4555200"/>
          </a:xfrm>
          <a:prstGeom prst="rect">
            <a:avLst/>
          </a:prstGeom>
        </p:spPr>
        <p:txBody>
          <a:bodyPr spcFirstLastPara="1" vert="horz" wrap="square" lIns="121900" tIns="121900" rIns="121900" bIns="121900" rtlCol="0" anchor="t" anchorCtr="0">
            <a:noAutofit/>
          </a:bodyPr>
          <a:lstStyle/>
          <a:p>
            <a:pPr marL="0" indent="0">
              <a:buNone/>
            </a:pPr>
            <a:r>
              <a:rPr lang="en-GB" dirty="0"/>
              <a:t>Adequate Solutions:</a:t>
            </a:r>
            <a:endParaRPr dirty="0"/>
          </a:p>
          <a:p>
            <a:pPr marL="0" indent="0">
              <a:spcBef>
                <a:spcPts val="2133"/>
              </a:spcBef>
              <a:buNone/>
            </a:pPr>
            <a:r>
              <a:rPr lang="en-GB" dirty="0"/>
              <a:t>‘If you are prepared to say that God is not wholly good, or not quite omni-potent, or that evil does not exist, or that good is not opposed to the kind of evil that exists, or that there are limits to what an omnipotent thing can do, then the problem of evil will not arise for you’</a:t>
            </a:r>
            <a:endParaRPr dirty="0"/>
          </a:p>
          <a:p>
            <a:pPr indent="-402157">
              <a:spcBef>
                <a:spcPts val="2133"/>
              </a:spcBef>
              <a:buClr>
                <a:srgbClr val="373A3C"/>
              </a:buClr>
              <a:buSzPts val="1150"/>
              <a:buFont typeface="Roboto"/>
              <a:buChar char="-"/>
            </a:pPr>
            <a:r>
              <a:rPr lang="en-GB" sz="1533" dirty="0">
                <a:solidFill>
                  <a:srgbClr val="373A3C"/>
                </a:solidFill>
                <a:highlight>
                  <a:schemeClr val="lt1"/>
                </a:highlight>
                <a:latin typeface="Roboto"/>
                <a:ea typeface="Roboto"/>
                <a:cs typeface="Roboto"/>
                <a:sym typeface="Roboto"/>
              </a:rPr>
              <a:t>Mackie, J.L., 'Evil and Omnipotence', </a:t>
            </a:r>
            <a:r>
              <a:rPr lang="en-GB" sz="1533" i="1" dirty="0">
                <a:solidFill>
                  <a:srgbClr val="373A3C"/>
                </a:solidFill>
                <a:highlight>
                  <a:schemeClr val="lt1"/>
                </a:highlight>
                <a:latin typeface="Roboto"/>
                <a:ea typeface="Roboto"/>
                <a:cs typeface="Roboto"/>
                <a:sym typeface="Roboto"/>
              </a:rPr>
              <a:t>Mind, </a:t>
            </a:r>
            <a:r>
              <a:rPr lang="en-GB" sz="1533" dirty="0">
                <a:solidFill>
                  <a:srgbClr val="373A3C"/>
                </a:solidFill>
                <a:highlight>
                  <a:schemeClr val="lt1"/>
                </a:highlight>
                <a:latin typeface="Roboto"/>
                <a:ea typeface="Roboto"/>
                <a:cs typeface="Roboto"/>
                <a:sym typeface="Roboto"/>
              </a:rPr>
              <a:t>Vol. 64, No. 254 (Apr., 1955), p.202</a:t>
            </a:r>
            <a:endParaRPr dirty="0"/>
          </a:p>
        </p:txBody>
      </p:sp>
      <p:pic>
        <p:nvPicPr>
          <p:cNvPr id="239" name="Google Shape;239;p39"/>
          <p:cNvPicPr preferRelativeResize="0"/>
          <p:nvPr/>
        </p:nvPicPr>
        <p:blipFill>
          <a:blip r:embed="rId3">
            <a:alphaModFix/>
          </a:blip>
          <a:stretch>
            <a:fillRect/>
          </a:stretch>
        </p:blipFill>
        <p:spPr>
          <a:xfrm>
            <a:off x="7518779" y="382233"/>
            <a:ext cx="4325455" cy="5709600"/>
          </a:xfrm>
          <a:prstGeom prst="rect">
            <a:avLst/>
          </a:prstGeom>
          <a:noFill/>
          <a:ln>
            <a:noFill/>
          </a:ln>
        </p:spPr>
      </p:pic>
      <p:sp>
        <p:nvSpPr>
          <p:cNvPr id="240" name="Google Shape;240;p39"/>
          <p:cNvSpPr txBox="1"/>
          <p:nvPr/>
        </p:nvSpPr>
        <p:spPr>
          <a:xfrm>
            <a:off x="7546567" y="6252067"/>
            <a:ext cx="4297600" cy="316800"/>
          </a:xfrm>
          <a:prstGeom prst="rect">
            <a:avLst/>
          </a:prstGeom>
          <a:noFill/>
          <a:ln>
            <a:noFill/>
          </a:ln>
        </p:spPr>
        <p:txBody>
          <a:bodyPr spcFirstLastPara="1" wrap="square" lIns="121900" tIns="121900" rIns="121900" bIns="121900" anchor="t" anchorCtr="0">
            <a:noAutofit/>
          </a:bodyPr>
          <a:lstStyle/>
          <a:p>
            <a:pPr algn="ctr"/>
            <a:r>
              <a:rPr lang="en-GB" sz="2400"/>
              <a:t>1917-1981</a:t>
            </a:r>
            <a:endParaRPr sz="2400"/>
          </a:p>
          <a:p>
            <a:endParaRPr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40"/>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Fallacious Solutions</a:t>
            </a:r>
            <a:endParaRPr/>
          </a:p>
        </p:txBody>
      </p:sp>
      <p:sp>
        <p:nvSpPr>
          <p:cNvPr id="246" name="Google Shape;246;p40"/>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marL="0" indent="0">
              <a:buNone/>
            </a:pPr>
            <a:r>
              <a:rPr lang="en-GB"/>
              <a:t> 1. " Good cannot exist without evil " or " Evil is necessary as a counterpart to good."</a:t>
            </a:r>
            <a:endParaRPr/>
          </a:p>
          <a:p>
            <a:pPr>
              <a:spcBef>
                <a:spcPts val="2133"/>
              </a:spcBef>
              <a:buChar char="-"/>
            </a:pPr>
            <a:r>
              <a:rPr lang="en-GB"/>
              <a:t>God cannot create good without creating evil</a:t>
            </a:r>
            <a:endParaRPr/>
          </a:p>
          <a:p>
            <a:pPr lvl="1">
              <a:spcBef>
                <a:spcPts val="0"/>
              </a:spcBef>
              <a:buChar char="-"/>
            </a:pPr>
            <a:r>
              <a:rPr lang="en-GB"/>
              <a:t>Limit to omniscience </a:t>
            </a:r>
            <a:endParaRPr/>
          </a:p>
          <a:p>
            <a:pPr lvl="1">
              <a:spcBef>
                <a:spcPts val="0"/>
              </a:spcBef>
              <a:buChar char="-"/>
            </a:pPr>
            <a:r>
              <a:rPr lang="en-GB"/>
              <a:t>Omnisciences limited by logic</a:t>
            </a:r>
            <a:endParaRPr/>
          </a:p>
          <a:p>
            <a:pPr>
              <a:buChar char="-"/>
            </a:pPr>
            <a:r>
              <a:rPr lang="en-GB"/>
              <a:t>Evil is required as a counterpart to good</a:t>
            </a:r>
            <a:endParaRPr/>
          </a:p>
          <a:p>
            <a:pPr lvl="1">
              <a:spcBef>
                <a:spcPts val="0"/>
              </a:spcBef>
              <a:buChar char="-"/>
            </a:pPr>
            <a:r>
              <a:rPr lang="en-GB"/>
              <a:t>Goodness is relative as big is to small</a:t>
            </a:r>
            <a:endParaRPr/>
          </a:p>
          <a:p>
            <a:pPr lvl="1">
              <a:spcBef>
                <a:spcPts val="0"/>
              </a:spcBef>
              <a:buChar char="-"/>
            </a:pPr>
            <a:r>
              <a:rPr lang="en-GB"/>
              <a:t>Greatness is seen as a thing in itself in relation to God</a:t>
            </a:r>
            <a:endParaRPr/>
          </a:p>
          <a:p>
            <a:pPr lvl="1">
              <a:spcBef>
                <a:spcPts val="0"/>
              </a:spcBef>
              <a:buChar char="-"/>
            </a:pPr>
            <a:r>
              <a:rPr lang="en-GB"/>
              <a:t>Greatness and goodness have absolute as well as relative forms</a:t>
            </a:r>
            <a:endParaRPr/>
          </a:p>
          <a:p>
            <a:pPr lvl="1">
              <a:spcBef>
                <a:spcPts val="0"/>
              </a:spcBef>
              <a:buChar char="-"/>
            </a:pPr>
            <a:r>
              <a:rPr lang="en-GB"/>
              <a:t>Are counterparts necessary? Do we need non red in order to have redness?</a:t>
            </a:r>
            <a:endParaRPr/>
          </a:p>
          <a:p>
            <a:pPr lvl="2">
              <a:spcBef>
                <a:spcPts val="0"/>
              </a:spcBef>
              <a:buChar char="-"/>
            </a:pPr>
            <a:r>
              <a:rPr lang="en-GB"/>
              <a:t>If there was only red we would not notice the redness</a:t>
            </a:r>
            <a:endParaRPr/>
          </a:p>
          <a:p>
            <a:pPr lvl="2">
              <a:spcBef>
                <a:spcPts val="0"/>
              </a:spcBef>
              <a:buChar char="-"/>
            </a:pPr>
            <a:r>
              <a:rPr lang="en-GB"/>
              <a:t>God could have made everything good we would just not notice </a:t>
            </a:r>
            <a:endParaRPr/>
          </a:p>
          <a:p>
            <a:pPr marL="0" indent="0">
              <a:spcBef>
                <a:spcPts val="2133"/>
              </a:spcBef>
              <a:spcAft>
                <a:spcPts val="2133"/>
              </a:spcAft>
              <a:buNone/>
            </a:pP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50"/>
        <p:cNvGrpSpPr/>
        <p:nvPr/>
      </p:nvGrpSpPr>
      <p:grpSpPr>
        <a:xfrm>
          <a:off x="0" y="0"/>
          <a:ext cx="0" cy="0"/>
          <a:chOff x="0" y="0"/>
          <a:chExt cx="0" cy="0"/>
        </a:xfrm>
      </p:grpSpPr>
      <p:sp>
        <p:nvSpPr>
          <p:cNvPr id="251" name="Google Shape;251;p41"/>
          <p:cNvSpPr txBox="1">
            <a:spLocks noGrp="1"/>
          </p:cNvSpPr>
          <p:nvPr>
            <p:ph type="body" idx="1"/>
          </p:nvPr>
        </p:nvSpPr>
        <p:spPr>
          <a:xfrm>
            <a:off x="415600" y="426900"/>
            <a:ext cx="11360800" cy="5664800"/>
          </a:xfrm>
          <a:prstGeom prst="rect">
            <a:avLst/>
          </a:prstGeom>
        </p:spPr>
        <p:txBody>
          <a:bodyPr spcFirstLastPara="1" vert="horz" wrap="square" lIns="121900" tIns="121900" rIns="121900" bIns="121900" rtlCol="0" anchor="t" anchorCtr="0">
            <a:noAutofit/>
          </a:bodyPr>
          <a:lstStyle/>
          <a:p>
            <a:pPr marL="0" indent="0">
              <a:buNone/>
            </a:pPr>
            <a:r>
              <a:rPr lang="en-GB"/>
              <a:t> 2. " Evil is necessary as a means to good."</a:t>
            </a:r>
            <a:endParaRPr/>
          </a:p>
          <a:p>
            <a:pPr marL="0" indent="0">
              <a:spcBef>
                <a:spcPts val="2133"/>
              </a:spcBef>
              <a:buNone/>
            </a:pPr>
            <a:r>
              <a:rPr lang="en-GB"/>
              <a:t>‘It would be a causal law that you cannot have a certain end without a certain means, so that if God has to introduce evil as a means to good, he must be subject to at least some causal laws. This certainly conflicts with what a theist normally -means by omni- pctence. This view of God as limited by causal laws also conflicts with the view that causal laws are themselves made by God, which is more widely held than the corresponding view about the laws of logic’</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p.205</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42"/>
          <p:cNvSpPr txBox="1">
            <a:spLocks noGrp="1"/>
          </p:cNvSpPr>
          <p:nvPr>
            <p:ph type="body" idx="1"/>
          </p:nvPr>
        </p:nvSpPr>
        <p:spPr>
          <a:xfrm>
            <a:off x="415600" y="440667"/>
            <a:ext cx="11360800" cy="5651200"/>
          </a:xfrm>
          <a:prstGeom prst="rect">
            <a:avLst/>
          </a:prstGeom>
        </p:spPr>
        <p:txBody>
          <a:bodyPr spcFirstLastPara="1" vert="horz" wrap="square" lIns="121900" tIns="121900" rIns="121900" bIns="121900" rtlCol="0" anchor="t" anchorCtr="0">
            <a:noAutofit/>
          </a:bodyPr>
          <a:lstStyle/>
          <a:p>
            <a:pPr marL="0" indent="0">
              <a:buNone/>
            </a:pPr>
            <a:r>
              <a:rPr lang="en-GB"/>
              <a:t>3. " The universe is better with some evil in it than it could be if there were no evil”</a:t>
            </a:r>
            <a:endParaRPr/>
          </a:p>
          <a:p>
            <a:pPr marL="0" indent="0">
              <a:spcBef>
                <a:spcPts val="2133"/>
              </a:spcBef>
              <a:buNone/>
            </a:pPr>
            <a:r>
              <a:rPr lang="en-GB"/>
              <a:t>‘It may be supported by an aesthetic analogy, by the fact that contrasts heighten beauty, that in a musical work, for example, there may occur discords which somehow add to the beauty of the work as a whole. Alternatively, it may be worked out in connexion with the notion of progress, that the best possible organisation of the universe will not be static, but progressive, that the gradual overcoming of evil by good is really a finer thing than would be the eternal unchallenged supremacy of good.’</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p.206</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43"/>
          <p:cNvSpPr txBox="1">
            <a:spLocks noGrp="1"/>
          </p:cNvSpPr>
          <p:nvPr>
            <p:ph type="body" idx="1"/>
          </p:nvPr>
        </p:nvSpPr>
        <p:spPr>
          <a:xfrm>
            <a:off x="415600" y="537067"/>
            <a:ext cx="11360800" cy="5554800"/>
          </a:xfrm>
          <a:prstGeom prst="rect">
            <a:avLst/>
          </a:prstGeom>
        </p:spPr>
        <p:txBody>
          <a:bodyPr spcFirstLastPara="1" vert="horz" wrap="square" lIns="121900" tIns="121900" rIns="121900" bIns="121900" rtlCol="0" anchor="t" anchorCtr="0">
            <a:noAutofit/>
          </a:bodyPr>
          <a:lstStyle/>
          <a:p>
            <a:pPr marL="0" indent="0">
              <a:buNone/>
            </a:pPr>
            <a:r>
              <a:rPr lang="en-GB"/>
              <a:t>‘In Hume's rather half-hearted presentation of the problem of evil, the evils that he stresses are pain and disease, and those who reply to him argue that the existence of pain and disease makes possible the existence of sympathy, benevolence, heroism, and the gradually successful struggle of doctors and reformers to overcome these evils. In fact, theists often seize the opportunity to accuse those who stress the problem of evil of taking a low, materialistic view of good and evil, equating these with pleasure and pain, and of ignoring the more spiritual goods which can arise in the struggle against evils.’</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p.206</a:t>
            </a:r>
            <a:endParaRPr/>
          </a:p>
          <a:p>
            <a:pPr marL="0" indent="0">
              <a:spcBef>
                <a:spcPts val="2133"/>
              </a:spcBef>
              <a:spcAft>
                <a:spcPts val="2133"/>
              </a:spcAft>
              <a:buNone/>
            </a:pPr>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44"/>
          <p:cNvSpPr txBox="1">
            <a:spLocks noGrp="1"/>
          </p:cNvSpPr>
          <p:nvPr>
            <p:ph type="body" idx="1"/>
          </p:nvPr>
        </p:nvSpPr>
        <p:spPr>
          <a:xfrm>
            <a:off x="314000" y="162167"/>
            <a:ext cx="11360800" cy="5828000"/>
          </a:xfrm>
          <a:prstGeom prst="rect">
            <a:avLst/>
          </a:prstGeom>
        </p:spPr>
        <p:txBody>
          <a:bodyPr spcFirstLastPara="1" vert="horz" wrap="square" lIns="121900" tIns="121900" rIns="121900" bIns="121900" rtlCol="0" anchor="t" anchorCtr="0">
            <a:noAutofit/>
          </a:bodyPr>
          <a:lstStyle/>
          <a:p>
            <a:pPr marL="0" indent="0">
              <a:buNone/>
            </a:pPr>
            <a:r>
              <a:rPr lang="en-GB"/>
              <a:t>First Order Evils:</a:t>
            </a:r>
            <a:endParaRPr/>
          </a:p>
          <a:p>
            <a:pPr marL="0" indent="0">
              <a:spcBef>
                <a:spcPts val="2133"/>
              </a:spcBef>
              <a:buNone/>
            </a:pPr>
            <a:r>
              <a:rPr lang="en-GB"/>
              <a:t>	Pain and misery</a:t>
            </a:r>
            <a:endParaRPr/>
          </a:p>
          <a:p>
            <a:pPr marL="0" indent="0">
              <a:spcBef>
                <a:spcPts val="2133"/>
              </a:spcBef>
              <a:buNone/>
            </a:pPr>
            <a:r>
              <a:rPr lang="en-GB"/>
              <a:t>First Order Good</a:t>
            </a:r>
            <a:endParaRPr/>
          </a:p>
          <a:p>
            <a:pPr marL="0" indent="0">
              <a:spcBef>
                <a:spcPts val="2133"/>
              </a:spcBef>
              <a:buNone/>
            </a:pPr>
            <a:r>
              <a:rPr lang="en-GB"/>
              <a:t>	Pleasure and Happiness</a:t>
            </a:r>
            <a:endParaRPr/>
          </a:p>
          <a:p>
            <a:pPr marL="0" indent="0">
              <a:spcBef>
                <a:spcPts val="2133"/>
              </a:spcBef>
              <a:buNone/>
            </a:pPr>
            <a:r>
              <a:rPr lang="en-GB"/>
              <a:t>Second Order Good</a:t>
            </a:r>
            <a:endParaRPr/>
          </a:p>
          <a:p>
            <a:pPr>
              <a:spcBef>
                <a:spcPts val="2133"/>
              </a:spcBef>
              <a:buAutoNum type="arabicPeriod"/>
            </a:pPr>
            <a:r>
              <a:rPr lang="en-GB"/>
              <a:t>Evil is a necessary component</a:t>
            </a:r>
            <a:endParaRPr/>
          </a:p>
          <a:p>
            <a:pPr>
              <a:buAutoNum type="arabicPeriod"/>
            </a:pPr>
            <a:r>
              <a:rPr lang="en-GB"/>
              <a:t>Heightens happiness in contrast to misery</a:t>
            </a:r>
            <a:endParaRPr/>
          </a:p>
          <a:p>
            <a:pPr marL="0" indent="0">
              <a:spcBef>
                <a:spcPts val="2133"/>
              </a:spcBef>
              <a:buNone/>
            </a:pPr>
            <a:r>
              <a:rPr lang="en-GB" sz="1867"/>
              <a:t>Second order goods are seen as more important than, and outweigh, first order goods. Therefore, God would want to maximise second order goods, which requires first order evils</a:t>
            </a:r>
            <a:endParaRPr sz="1867"/>
          </a:p>
          <a:p>
            <a:pPr marL="0" indent="0">
              <a:spcBef>
                <a:spcPts val="2133"/>
              </a:spcBef>
              <a:buNone/>
            </a:pPr>
            <a:r>
              <a:rPr lang="en-GB"/>
              <a:t>Third Order Good  </a:t>
            </a:r>
            <a:endParaRPr/>
          </a:p>
          <a:p>
            <a:pPr marL="0" indent="0">
              <a:spcBef>
                <a:spcPts val="2133"/>
              </a:spcBef>
              <a:buNone/>
            </a:pPr>
            <a:r>
              <a:rPr lang="en-GB"/>
              <a:t>	Promoting second order goods</a:t>
            </a:r>
            <a:endParaRPr/>
          </a:p>
          <a:p>
            <a:pPr marL="0" indent="0">
              <a:spcBef>
                <a:spcPts val="2133"/>
              </a:spcBef>
              <a:spcAft>
                <a:spcPts val="2133"/>
              </a:spcAft>
              <a:buNone/>
            </a:pPr>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70"/>
        <p:cNvGrpSpPr/>
        <p:nvPr/>
      </p:nvGrpSpPr>
      <p:grpSpPr>
        <a:xfrm>
          <a:off x="0" y="0"/>
          <a:ext cx="0" cy="0"/>
          <a:chOff x="0" y="0"/>
          <a:chExt cx="0" cy="0"/>
        </a:xfrm>
      </p:grpSpPr>
      <p:sp>
        <p:nvSpPr>
          <p:cNvPr id="271" name="Google Shape;271;p45"/>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Objections</a:t>
            </a:r>
            <a:endParaRPr/>
          </a:p>
        </p:txBody>
      </p:sp>
      <p:sp>
        <p:nvSpPr>
          <p:cNvPr id="272" name="Google Shape;272;p45"/>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a:buAutoNum type="arabicPeriod"/>
            </a:pPr>
            <a:r>
              <a:rPr lang="en-GB"/>
              <a:t>What are seen as second order goods are only instrumental in bringing about 1st order goods</a:t>
            </a:r>
            <a:endParaRPr/>
          </a:p>
          <a:p>
            <a:pPr>
              <a:buAutoNum type="arabicPeriod"/>
            </a:pPr>
            <a:r>
              <a:rPr lang="en-GB"/>
              <a:t>God is not benevolent or sympathetic - aims to promote certain goods rather than eradicate evil</a:t>
            </a:r>
            <a:endParaRPr/>
          </a:p>
          <a:p>
            <a:pPr>
              <a:buAutoNum type="arabicPeriod"/>
            </a:pPr>
            <a:r>
              <a:rPr lang="en-GB"/>
              <a:t>(Fatal objection) Second Order Evils</a:t>
            </a:r>
            <a:endParaRPr/>
          </a:p>
          <a:p>
            <a:pPr>
              <a:buChar char="-"/>
            </a:pPr>
            <a:r>
              <a:rPr lang="en-GB"/>
              <a:t>malevolence, cruelty, callousness, cowardice</a:t>
            </a:r>
            <a:endParaRPr/>
          </a:p>
          <a:p>
            <a:pPr>
              <a:buChar char="-"/>
            </a:pPr>
            <a:r>
              <a:rPr lang="en-GB"/>
              <a:t>Increases first order evil / Reduces first order good</a:t>
            </a:r>
            <a:endParaRPr/>
          </a:p>
          <a:p>
            <a:pPr>
              <a:buChar char="-"/>
            </a:pPr>
            <a:r>
              <a:rPr lang="en-GB"/>
              <a:t>As God would try to increase second order good he would try to eradicate second order evil</a:t>
            </a:r>
            <a:endParaRPr/>
          </a:p>
          <a:p>
            <a:pPr>
              <a:buChar char="-"/>
            </a:pPr>
            <a:r>
              <a:rPr lang="en-GB"/>
              <a:t>Could be justified in terms of third order goods, but this would create third order evils </a:t>
            </a:r>
            <a:endParaRPr/>
          </a:p>
          <a:p>
            <a:pPr marL="1219170" indent="0">
              <a:spcBef>
                <a:spcPts val="2133"/>
              </a:spcBef>
              <a:spcAft>
                <a:spcPts val="2133"/>
              </a:spcAft>
              <a:buNone/>
            </a:pPr>
            <a:r>
              <a:rPr lang="en-GB"/>
              <a:t>   </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46"/>
          <p:cNvSpPr txBox="1">
            <a:spLocks noGrp="1"/>
          </p:cNvSpPr>
          <p:nvPr>
            <p:ph type="body" idx="1"/>
          </p:nvPr>
        </p:nvSpPr>
        <p:spPr>
          <a:xfrm>
            <a:off x="415600" y="413133"/>
            <a:ext cx="11360800" cy="5678800"/>
          </a:xfrm>
          <a:prstGeom prst="rect">
            <a:avLst/>
          </a:prstGeom>
        </p:spPr>
        <p:txBody>
          <a:bodyPr spcFirstLastPara="1" vert="horz" wrap="square" lIns="121900" tIns="121900" rIns="121900" bIns="121900" rtlCol="0" anchor="t" anchorCtr="0">
            <a:noAutofit/>
          </a:bodyPr>
          <a:lstStyle/>
          <a:p>
            <a:pPr marL="0" indent="0">
              <a:buNone/>
            </a:pPr>
            <a:r>
              <a:rPr lang="en-GB"/>
              <a:t> 4. " Evil is due to human freewill."</a:t>
            </a:r>
            <a:endParaRPr/>
          </a:p>
          <a:p>
            <a:pPr marL="0" indent="0">
              <a:spcBef>
                <a:spcPts val="2133"/>
              </a:spcBef>
              <a:buNone/>
            </a:pPr>
            <a:r>
              <a:rPr lang="en-GB"/>
              <a:t>‘This solution may be combined with the preceding one: first order evil (e.g. pain) may be justified as a logically necessary component in second order good (e.g. sympathy) while second order evil (e.g. cruelty) is not justified, but is so ascribed to human beings that God cannot be held responsible for it. This combination evades my third criticism of the preceding solution.’</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p.208</a:t>
            </a:r>
            <a:endParaRPr/>
          </a:p>
          <a:p>
            <a:pPr marL="0" indent="0">
              <a:spcBef>
                <a:spcPts val="2133"/>
              </a:spcBef>
              <a:buNone/>
            </a:pPr>
            <a:endParaRPr/>
          </a:p>
          <a:p>
            <a:pPr>
              <a:spcBef>
                <a:spcPts val="2133"/>
              </a:spcBef>
              <a:buChar char="-"/>
            </a:pPr>
            <a:r>
              <a:rPr lang="en-GB"/>
              <a:t>Free will becomes a third order good which justifies the existence of second order evils</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47"/>
          <p:cNvSpPr txBox="1">
            <a:spLocks noGrp="1"/>
          </p:cNvSpPr>
          <p:nvPr>
            <p:ph type="title"/>
          </p:nvPr>
        </p:nvSpPr>
        <p:spPr>
          <a:xfrm>
            <a:off x="415600" y="593367"/>
            <a:ext cx="11360800" cy="763600"/>
          </a:xfrm>
          <a:prstGeom prst="rect">
            <a:avLst/>
          </a:prstGeom>
        </p:spPr>
        <p:txBody>
          <a:bodyPr spcFirstLastPara="1" vert="horz" wrap="square" lIns="121900" tIns="121900" rIns="121900" bIns="121900" rtlCol="0" anchor="t" anchorCtr="0">
            <a:noAutofit/>
          </a:bodyPr>
          <a:lstStyle/>
          <a:p>
            <a:r>
              <a:rPr lang="en-GB"/>
              <a:t>Objections</a:t>
            </a:r>
            <a:endParaRPr/>
          </a:p>
        </p:txBody>
      </p:sp>
      <p:sp>
        <p:nvSpPr>
          <p:cNvPr id="283" name="Google Shape;283;p47"/>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a:buAutoNum type="arabicPeriod"/>
            </a:pPr>
            <a:r>
              <a:rPr lang="en-GB"/>
              <a:t>‘...if God has made men such that in their free choices they sometimes prefer what is good and sometimes what is evil, why could he not have made men such that they always freely choose the good ? If there is no logical impossibility in a man's freely choosing the good on one, or on several, occasions, there cannot be a logical impossibility in his freely choosing the good on every occasion. God was not, then, faced with a choice between making innocent automata and making beings who, in acting freely, would sometimes go wrong: there was open to him the obviously better possibility of making beings who would act freely but always go right. Clearly, his failure to avail himself of this possibility is inconsistent with his being both omnipotent and wholly good’</a:t>
            </a:r>
            <a:endParaRPr/>
          </a:p>
          <a:p>
            <a:pPr marL="3657509" indent="-402157">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p.209</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48"/>
          <p:cNvSpPr txBox="1">
            <a:spLocks noGrp="1"/>
          </p:cNvSpPr>
          <p:nvPr>
            <p:ph type="body" idx="1"/>
          </p:nvPr>
        </p:nvSpPr>
        <p:spPr>
          <a:xfrm>
            <a:off x="415600" y="661000"/>
            <a:ext cx="11360800" cy="5430800"/>
          </a:xfrm>
          <a:prstGeom prst="rect">
            <a:avLst/>
          </a:prstGeom>
        </p:spPr>
        <p:txBody>
          <a:bodyPr spcFirstLastPara="1" vert="horz" wrap="square" lIns="121900" tIns="121900" rIns="121900" bIns="121900" rtlCol="0" anchor="t" anchorCtr="0">
            <a:noAutofit/>
          </a:bodyPr>
          <a:lstStyle/>
          <a:p>
            <a:pPr>
              <a:buChar char="-"/>
            </a:pPr>
            <a:r>
              <a:rPr lang="en-GB"/>
              <a:t>If wrong choices are a necessary requirement of freedom then freedom must be completely random </a:t>
            </a:r>
            <a:endParaRPr/>
          </a:p>
          <a:p>
            <a:pPr indent="0">
              <a:spcBef>
                <a:spcPts val="2133"/>
              </a:spcBef>
              <a:buNone/>
            </a:pPr>
            <a:endParaRPr/>
          </a:p>
          <a:p>
            <a:pPr marL="0" indent="0">
              <a:spcBef>
                <a:spcPts val="2133"/>
              </a:spcBef>
              <a:buNone/>
            </a:pPr>
            <a:endParaRPr/>
          </a:p>
          <a:p>
            <a:pPr marL="0" indent="0">
              <a:spcBef>
                <a:spcPts val="2133"/>
              </a:spcBef>
              <a:spcAft>
                <a:spcPts val="2133"/>
              </a:spcAft>
              <a:buNone/>
            </a:pPr>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92"/>
        <p:cNvGrpSpPr/>
        <p:nvPr/>
      </p:nvGrpSpPr>
      <p:grpSpPr>
        <a:xfrm>
          <a:off x="0" y="0"/>
          <a:ext cx="0" cy="0"/>
          <a:chOff x="0" y="0"/>
          <a:chExt cx="0" cy="0"/>
        </a:xfrm>
      </p:grpSpPr>
      <p:sp>
        <p:nvSpPr>
          <p:cNvPr id="293" name="Google Shape;293;p49"/>
          <p:cNvSpPr txBox="1">
            <a:spLocks noGrp="1"/>
          </p:cNvSpPr>
          <p:nvPr>
            <p:ph type="body" idx="1"/>
          </p:nvPr>
        </p:nvSpPr>
        <p:spPr>
          <a:xfrm>
            <a:off x="415600" y="385600"/>
            <a:ext cx="11360800" cy="5651200"/>
          </a:xfrm>
          <a:prstGeom prst="rect">
            <a:avLst/>
          </a:prstGeom>
        </p:spPr>
        <p:txBody>
          <a:bodyPr spcFirstLastPara="1" vert="horz" wrap="square" lIns="121900" tIns="121900" rIns="121900" bIns="121900" rtlCol="0" anchor="t" anchorCtr="0">
            <a:noAutofit/>
          </a:bodyPr>
          <a:lstStyle/>
          <a:p>
            <a:pPr marL="0" indent="0">
              <a:buNone/>
            </a:pPr>
            <a:r>
              <a:rPr lang="en-GB"/>
              <a:t>‘Paradox of Omnipotence: can an omnipotent being make things which he cannot subsequently control ? Or, what is practically equivalent to this, can an omnipotent being make rules which then bind himself?’</a:t>
            </a:r>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p.209</a:t>
            </a:r>
            <a:endParaRPr sz="1533">
              <a:solidFill>
                <a:srgbClr val="373A3C"/>
              </a:solidFill>
              <a:highlight>
                <a:schemeClr val="lt1"/>
              </a:highlight>
              <a:latin typeface="Roboto"/>
              <a:ea typeface="Roboto"/>
              <a:cs typeface="Roboto"/>
              <a:sym typeface="Roboto"/>
            </a:endParaRPr>
          </a:p>
          <a:p>
            <a:pPr marL="0" indent="0">
              <a:spcBef>
                <a:spcPts val="2133"/>
              </a:spcBef>
              <a:buNone/>
            </a:pPr>
            <a:r>
              <a:rPr lang="en-GB">
                <a:solidFill>
                  <a:srgbClr val="373A3C"/>
                </a:solidFill>
                <a:highlight>
                  <a:schemeClr val="lt1"/>
                </a:highlight>
              </a:rPr>
              <a:t>‘Paradox of Sovereignty. Can a legal sovereign make a law restricting its own future legislative power ?’</a:t>
            </a:r>
            <a:endParaRPr>
              <a:solidFill>
                <a:srgbClr val="373A3C"/>
              </a:solidFill>
              <a:highlight>
                <a:schemeClr val="lt1"/>
              </a:highlight>
            </a:endParaRPr>
          </a:p>
          <a:p>
            <a:pPr marL="3657509" indent="-402157">
              <a:spcBef>
                <a:spcPts val="2133"/>
              </a:spcBef>
              <a:buClr>
                <a:srgbClr val="373A3C"/>
              </a:buClr>
              <a:buSzPts val="1150"/>
              <a:buFont typeface="Roboto"/>
              <a:buChar char="-"/>
            </a:pP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p.210</a:t>
            </a:r>
            <a:endParaRPr>
              <a:solidFill>
                <a:srgbClr val="373A3C"/>
              </a:solidFill>
              <a:highlight>
                <a:schemeClr val="lt1"/>
              </a:highlight>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50"/>
          <p:cNvSpPr txBox="1">
            <a:spLocks noGrp="1"/>
          </p:cNvSpPr>
          <p:nvPr>
            <p:ph type="body" idx="1"/>
          </p:nvPr>
        </p:nvSpPr>
        <p:spPr>
          <a:xfrm>
            <a:off x="415600" y="537067"/>
            <a:ext cx="11360800" cy="5554800"/>
          </a:xfrm>
          <a:prstGeom prst="rect">
            <a:avLst/>
          </a:prstGeom>
        </p:spPr>
        <p:txBody>
          <a:bodyPr spcFirstLastPara="1" vert="horz" wrap="square" lIns="121900" tIns="121900" rIns="121900" bIns="121900" rtlCol="0" anchor="t" anchorCtr="0">
            <a:noAutofit/>
          </a:bodyPr>
          <a:lstStyle/>
          <a:p>
            <a:pPr marL="0" indent="0">
              <a:buNone/>
            </a:pPr>
            <a:r>
              <a:rPr lang="en-GB"/>
              <a:t>‘We must distinguish between first order omnipotence (omnipotence (1)), that is unlimited power to act, and second order omnipotence (omnipotence (2)), that is unlimited power to determine what powers to act things shall have. Then we could consistently say that God all the time has omnipotence (1), but if so no beings at any time have powers to act independently of God. Or we could say that God at one time had omnipotence (2), and used it to assign independent powers to act to certain things, so that God thereafter did not have omnipotence (1). But what the paradox shows is that we cannot consistently ascribe to any continuing being omnipotence in an inclusive sense’</a:t>
            </a:r>
            <a:endParaRPr/>
          </a:p>
          <a:p>
            <a:pPr marL="0" indent="0">
              <a:spcBef>
                <a:spcPts val="2133"/>
              </a:spcBef>
              <a:spcAft>
                <a:spcPts val="2133"/>
              </a:spcAft>
              <a:buNone/>
            </a:pPr>
            <a:r>
              <a:rPr lang="en-GB"/>
              <a:t>							</a:t>
            </a:r>
            <a:r>
              <a:rPr lang="en-GB" sz="1533">
                <a:solidFill>
                  <a:srgbClr val="373A3C"/>
                </a:solidFill>
                <a:highlight>
                  <a:schemeClr val="lt1"/>
                </a:highlight>
                <a:latin typeface="Roboto"/>
                <a:ea typeface="Roboto"/>
                <a:cs typeface="Roboto"/>
                <a:sym typeface="Roboto"/>
              </a:rPr>
              <a:t>Mackie, J.L., 'Evil and Omnipotence', </a:t>
            </a:r>
            <a:r>
              <a:rPr lang="en-GB" sz="1533" i="1">
                <a:solidFill>
                  <a:srgbClr val="373A3C"/>
                </a:solidFill>
                <a:highlight>
                  <a:schemeClr val="lt1"/>
                </a:highlight>
                <a:latin typeface="Roboto"/>
                <a:ea typeface="Roboto"/>
                <a:cs typeface="Roboto"/>
                <a:sym typeface="Roboto"/>
              </a:rPr>
              <a:t>Mind, </a:t>
            </a:r>
            <a:r>
              <a:rPr lang="en-GB" sz="1533">
                <a:solidFill>
                  <a:srgbClr val="373A3C"/>
                </a:solidFill>
                <a:highlight>
                  <a:schemeClr val="lt1"/>
                </a:highlight>
                <a:latin typeface="Roboto"/>
                <a:ea typeface="Roboto"/>
                <a:cs typeface="Roboto"/>
                <a:sym typeface="Roboto"/>
              </a:rPr>
              <a:t>Vol. 64, No. 254 (Apr., 1955), p.210</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5FC26-7C24-4CA1-ABC2-9D6DE2B019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45AE54-B4B9-4676-B67D-741C76DC6B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27744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3226</Words>
  <Application>Microsoft Office PowerPoint</Application>
  <PresentationFormat>Widescreen</PresentationFormat>
  <Paragraphs>270</Paragraphs>
  <Slides>42</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Roboto</vt:lpstr>
      <vt:lpstr>Office Theme</vt:lpstr>
      <vt:lpstr>The Problem of Evil </vt:lpstr>
      <vt:lpstr>Epicurus (341BC-270BC)</vt:lpstr>
      <vt:lpstr>The Logical Problem of Evil</vt:lpstr>
      <vt:lpstr>Modus tollens </vt:lpstr>
      <vt:lpstr>Types of Evil</vt:lpstr>
      <vt:lpstr>Is there Evil?</vt:lpstr>
      <vt:lpstr>The Supernatural </vt:lpstr>
      <vt:lpstr>Explanatory Power </vt:lpstr>
      <vt:lpstr>The Concept is Harmful</vt:lpstr>
      <vt:lpstr>What is Evil?</vt:lpstr>
      <vt:lpstr>Manichaean Dualism </vt:lpstr>
      <vt:lpstr>Evil as a Privation</vt:lpstr>
      <vt:lpstr>Kantian Theory of Evil</vt:lpstr>
      <vt:lpstr>J.L. Mackie </vt:lpstr>
      <vt:lpstr>PowerPoint Presentation</vt:lpstr>
      <vt:lpstr>PowerPoint Presentation</vt:lpstr>
      <vt:lpstr>PowerPoint Presentation</vt:lpstr>
      <vt:lpstr>The Logical Inconsistency of God’s Existence</vt:lpstr>
      <vt:lpstr>The Logical Argument Against the Existence of God </vt:lpstr>
      <vt:lpstr>PowerPoint Presentation</vt:lpstr>
      <vt:lpstr>William L. Rowe</vt:lpstr>
      <vt:lpstr>Theodicy</vt:lpstr>
      <vt:lpstr>Augustinian Theodicy </vt:lpstr>
      <vt:lpstr>Augustinian Theodicy </vt:lpstr>
      <vt:lpstr>Thomas Aquinas </vt:lpstr>
      <vt:lpstr>Thomas Aquinas</vt:lpstr>
      <vt:lpstr>Alvin Plantinga - The Free Will Defence</vt:lpstr>
      <vt:lpstr>Irenaean Theodicy</vt:lpstr>
      <vt:lpstr>John Hick</vt:lpstr>
      <vt:lpstr>J.L. Mackie</vt:lpstr>
      <vt:lpstr>Fallacious Solutions</vt:lpstr>
      <vt:lpstr>PowerPoint Presentation</vt:lpstr>
      <vt:lpstr>PowerPoint Presentation</vt:lpstr>
      <vt:lpstr>PowerPoint Presentation</vt:lpstr>
      <vt:lpstr>PowerPoint Presentation</vt:lpstr>
      <vt:lpstr>Objections</vt:lpstr>
      <vt:lpstr>PowerPoint Presentation</vt:lpstr>
      <vt:lpstr>Objections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Problem of Evil</dc:title>
  <dc:creator>Tristan Nash</dc:creator>
  <cp:lastModifiedBy>Tristan Nash</cp:lastModifiedBy>
  <cp:revision>14</cp:revision>
  <dcterms:created xsi:type="dcterms:W3CDTF">2021-11-10T14:53:47Z</dcterms:created>
  <dcterms:modified xsi:type="dcterms:W3CDTF">2021-11-30T18:10:56Z</dcterms:modified>
</cp:coreProperties>
</file>