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1"/>
  </p:handoutMasterIdLst>
  <p:sldIdLst>
    <p:sldId id="256" r:id="rId2"/>
    <p:sldId id="262" r:id="rId3"/>
    <p:sldId id="276" r:id="rId4"/>
    <p:sldId id="281" r:id="rId5"/>
    <p:sldId id="277" r:id="rId6"/>
    <p:sldId id="282" r:id="rId7"/>
    <p:sldId id="278" r:id="rId8"/>
    <p:sldId id="275" r:id="rId9"/>
    <p:sldId id="268" r:id="rId10"/>
    <p:sldId id="265" r:id="rId11"/>
    <p:sldId id="266" r:id="rId12"/>
    <p:sldId id="267" r:id="rId13"/>
    <p:sldId id="269" r:id="rId14"/>
    <p:sldId id="272" r:id="rId15"/>
    <p:sldId id="273" r:id="rId16"/>
    <p:sldId id="274" r:id="rId17"/>
    <p:sldId id="279" r:id="rId18"/>
    <p:sldId id="280" r:id="rId19"/>
    <p:sldId id="285" r:id="rId20"/>
  </p:sldIdLst>
  <p:sldSz cx="12192000" cy="6858000"/>
  <p:notesSz cx="6881813" cy="100028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936193-6D02-47F5-8BBA-FB33A14A57C8}" v="1" dt="2022-01-28T11:45:29.1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39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Keady" userId="d5cf11c5-e56a-49df-a769-678840f2ac78" providerId="ADAL" clId="{79936193-6D02-47F5-8BBA-FB33A14A57C8}"/>
    <pc:docChg chg="custSel delSld modSld">
      <pc:chgData name="Jessica Keady" userId="d5cf11c5-e56a-49df-a769-678840f2ac78" providerId="ADAL" clId="{79936193-6D02-47F5-8BBA-FB33A14A57C8}" dt="2022-01-28T11:47:21.206" v="59" actId="47"/>
      <pc:docMkLst>
        <pc:docMk/>
      </pc:docMkLst>
      <pc:sldChg chg="modSp mod">
        <pc:chgData name="Jessica Keady" userId="d5cf11c5-e56a-49df-a769-678840f2ac78" providerId="ADAL" clId="{79936193-6D02-47F5-8BBA-FB33A14A57C8}" dt="2022-01-28T11:45:58.381" v="49" actId="14100"/>
        <pc:sldMkLst>
          <pc:docMk/>
          <pc:sldMk cId="452407978" sldId="256"/>
        </pc:sldMkLst>
        <pc:spChg chg="mod">
          <ac:chgData name="Jessica Keady" userId="d5cf11c5-e56a-49df-a769-678840f2ac78" providerId="ADAL" clId="{79936193-6D02-47F5-8BBA-FB33A14A57C8}" dt="2022-01-28T11:45:41.016" v="46" actId="20577"/>
          <ac:spMkLst>
            <pc:docMk/>
            <pc:sldMk cId="452407978" sldId="256"/>
            <ac:spMk id="2" creationId="{5D8FA174-FAA2-4FBB-8986-C1A96B407516}"/>
          </ac:spMkLst>
        </pc:spChg>
        <pc:spChg chg="mod">
          <ac:chgData name="Jessica Keady" userId="d5cf11c5-e56a-49df-a769-678840f2ac78" providerId="ADAL" clId="{79936193-6D02-47F5-8BBA-FB33A14A57C8}" dt="2022-01-28T11:45:58.381" v="49" actId="14100"/>
          <ac:spMkLst>
            <pc:docMk/>
            <pc:sldMk cId="452407978" sldId="256"/>
            <ac:spMk id="3" creationId="{D1A1E870-7504-4686-A062-E22060747B18}"/>
          </ac:spMkLst>
        </pc:spChg>
      </pc:sldChg>
      <pc:sldChg chg="modSp del mod">
        <pc:chgData name="Jessica Keady" userId="d5cf11c5-e56a-49df-a769-678840f2ac78" providerId="ADAL" clId="{79936193-6D02-47F5-8BBA-FB33A14A57C8}" dt="2022-01-28T11:46:11.468" v="50" actId="47"/>
        <pc:sldMkLst>
          <pc:docMk/>
          <pc:sldMk cId="2581644610" sldId="257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2581644610" sldId="257"/>
            <ac:spMk id="2" creationId="{F14576A5-EA7E-4E69-AD1B-9B9F1B5D0BE3}"/>
          </ac:spMkLst>
        </pc:spChg>
        <pc:spChg chg="mod">
          <ac:chgData name="Jessica Keady" userId="d5cf11c5-e56a-49df-a769-678840f2ac78" providerId="ADAL" clId="{79936193-6D02-47F5-8BBA-FB33A14A57C8}" dt="2022-01-28T11:45:29.309" v="1" actId="27636"/>
          <ac:spMkLst>
            <pc:docMk/>
            <pc:sldMk cId="2581644610" sldId="257"/>
            <ac:spMk id="3" creationId="{7AD5C9A6-865C-4944-A786-501BE280FECA}"/>
          </ac:spMkLst>
        </pc:spChg>
      </pc:sldChg>
      <pc:sldChg chg="modSp mod">
        <pc:chgData name="Jessica Keady" userId="d5cf11c5-e56a-49df-a769-678840f2ac78" providerId="ADAL" clId="{79936193-6D02-47F5-8BBA-FB33A14A57C8}" dt="2022-01-28T11:46:15.358" v="51" actId="1076"/>
        <pc:sldMkLst>
          <pc:docMk/>
          <pc:sldMk cId="3692533858" sldId="262"/>
        </pc:sldMkLst>
        <pc:spChg chg="mod">
          <ac:chgData name="Jessica Keady" userId="d5cf11c5-e56a-49df-a769-678840f2ac78" providerId="ADAL" clId="{79936193-6D02-47F5-8BBA-FB33A14A57C8}" dt="2022-01-28T11:46:15.358" v="51" actId="1076"/>
          <ac:spMkLst>
            <pc:docMk/>
            <pc:sldMk cId="3692533858" sldId="262"/>
            <ac:spMk id="2" creationId="{00000000-0000-0000-0000-000000000000}"/>
          </ac:spMkLst>
        </pc:spChg>
      </pc:sldChg>
      <pc:sldChg chg="modSp mod">
        <pc:chgData name="Jessica Keady" userId="d5cf11c5-e56a-49df-a769-678840f2ac78" providerId="ADAL" clId="{79936193-6D02-47F5-8BBA-FB33A14A57C8}" dt="2022-01-28T11:45:29.337" v="3" actId="27636"/>
        <pc:sldMkLst>
          <pc:docMk/>
          <pc:sldMk cId="1412278937" sldId="265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1412278937" sldId="265"/>
            <ac:spMk id="2" creationId="{A1E77FE4-9C41-4058-8DE0-0B323F47218C}"/>
          </ac:spMkLst>
        </pc:spChg>
        <pc:spChg chg="mod">
          <ac:chgData name="Jessica Keady" userId="d5cf11c5-e56a-49df-a769-678840f2ac78" providerId="ADAL" clId="{79936193-6D02-47F5-8BBA-FB33A14A57C8}" dt="2022-01-28T11:45:29.337" v="3" actId="27636"/>
          <ac:spMkLst>
            <pc:docMk/>
            <pc:sldMk cId="1412278937" sldId="265"/>
            <ac:spMk id="3" creationId="{046C33F3-DAD4-45D0-9174-B42105736953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2977406662" sldId="266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2977406662" sldId="266"/>
            <ac:spMk id="2" creationId="{00000000-0000-0000-0000-000000000000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3339781003" sldId="267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3339781003" sldId="267"/>
            <ac:spMk id="2" creationId="{00000000-0000-0000-0000-000000000000}"/>
          </ac:spMkLst>
        </pc:spChg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3339781003" sldId="267"/>
            <ac:spMk id="3" creationId="{00000000-0000-0000-0000-000000000000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1054304690" sldId="268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1054304690" sldId="268"/>
            <ac:spMk id="2" creationId="{00000000-0000-0000-0000-000000000000}"/>
          </ac:spMkLst>
        </pc:spChg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1054304690" sldId="268"/>
            <ac:spMk id="3" creationId="{00000000-0000-0000-0000-000000000000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1500129633" sldId="269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1500129633" sldId="269"/>
            <ac:spMk id="2" creationId="{00000000-0000-0000-0000-000000000000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3395284392" sldId="272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3395284392" sldId="272"/>
            <ac:spMk id="2" creationId="{00000000-0000-0000-0000-000000000000}"/>
          </ac:spMkLst>
        </pc:spChg>
      </pc:sldChg>
      <pc:sldChg chg="modSp mod">
        <pc:chgData name="Jessica Keady" userId="d5cf11c5-e56a-49df-a769-678840f2ac78" providerId="ADAL" clId="{79936193-6D02-47F5-8BBA-FB33A14A57C8}" dt="2022-01-28T11:46:46.898" v="57" actId="1076"/>
        <pc:sldMkLst>
          <pc:docMk/>
          <pc:sldMk cId="138914810" sldId="273"/>
        </pc:sldMkLst>
        <pc:spChg chg="mod">
          <ac:chgData name="Jessica Keady" userId="d5cf11c5-e56a-49df-a769-678840f2ac78" providerId="ADAL" clId="{79936193-6D02-47F5-8BBA-FB33A14A57C8}" dt="2022-01-28T11:46:38.144" v="55" actId="1076"/>
          <ac:spMkLst>
            <pc:docMk/>
            <pc:sldMk cId="138914810" sldId="273"/>
            <ac:spMk id="2" creationId="{00000000-0000-0000-0000-000000000000}"/>
          </ac:spMkLst>
        </pc:spChg>
        <pc:spChg chg="mod">
          <ac:chgData name="Jessica Keady" userId="d5cf11c5-e56a-49df-a769-678840f2ac78" providerId="ADAL" clId="{79936193-6D02-47F5-8BBA-FB33A14A57C8}" dt="2022-01-28T11:46:46.898" v="57" actId="1076"/>
          <ac:spMkLst>
            <pc:docMk/>
            <pc:sldMk cId="138914810" sldId="273"/>
            <ac:spMk id="3" creationId="{00000000-0000-0000-0000-000000000000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1936277069" sldId="274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1936277069" sldId="274"/>
            <ac:spMk id="2" creationId="{00000000-0000-0000-0000-000000000000}"/>
          </ac:spMkLst>
        </pc:spChg>
        <pc:picChg chg="mod">
          <ac:chgData name="Jessica Keady" userId="d5cf11c5-e56a-49df-a769-678840f2ac78" providerId="ADAL" clId="{79936193-6D02-47F5-8BBA-FB33A14A57C8}" dt="2022-01-28T11:45:29.154" v="0"/>
          <ac:picMkLst>
            <pc:docMk/>
            <pc:sldMk cId="1936277069" sldId="274"/>
            <ac:picMk id="9" creationId="{00000000-0000-0000-0000-000000000000}"/>
          </ac:picMkLst>
        </pc:picChg>
      </pc:sldChg>
      <pc:sldChg chg="modSp mod">
        <pc:chgData name="Jessica Keady" userId="d5cf11c5-e56a-49df-a769-678840f2ac78" providerId="ADAL" clId="{79936193-6D02-47F5-8BBA-FB33A14A57C8}" dt="2022-01-28T11:45:29.325" v="2" actId="27636"/>
        <pc:sldMkLst>
          <pc:docMk/>
          <pc:sldMk cId="1950610798" sldId="275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1950610798" sldId="275"/>
            <ac:spMk id="2" creationId="{294BA098-781B-4439-95AF-413DD40DF0B9}"/>
          </ac:spMkLst>
        </pc:spChg>
        <pc:spChg chg="mod">
          <ac:chgData name="Jessica Keady" userId="d5cf11c5-e56a-49df-a769-678840f2ac78" providerId="ADAL" clId="{79936193-6D02-47F5-8BBA-FB33A14A57C8}" dt="2022-01-28T11:45:29.325" v="2" actId="27636"/>
          <ac:spMkLst>
            <pc:docMk/>
            <pc:sldMk cId="1950610798" sldId="275"/>
            <ac:spMk id="3" creationId="{2ACAA742-5644-483D-B9CC-7167226A8C76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3429194428" sldId="277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3429194428" sldId="277"/>
            <ac:spMk id="2" creationId="{C96152A8-0D84-408E-A592-1FB47863BF96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2841397465" sldId="278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2841397465" sldId="278"/>
            <ac:spMk id="2" creationId="{FE2FD89C-4449-4CCF-8E67-6D86EFFB03ED}"/>
          </ac:spMkLst>
        </pc:spChg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2841397465" sldId="278"/>
            <ac:spMk id="3" creationId="{A183D65D-1AAD-49BC-83DE-6B6564ACEB9C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3714263829" sldId="279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3714263829" sldId="279"/>
            <ac:spMk id="2" creationId="{00000000-0000-0000-0000-000000000000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3006639931" sldId="280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3006639931" sldId="280"/>
            <ac:spMk id="2" creationId="{00000000-0000-0000-0000-000000000000}"/>
          </ac:spMkLst>
        </pc:spChg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3006639931" sldId="280"/>
            <ac:spMk id="3" creationId="{00000000-0000-0000-0000-000000000000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172495296" sldId="281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172495296" sldId="281"/>
            <ac:spMk id="2" creationId="{4F3ED0A8-56BD-4270-A827-FE034A86F17A}"/>
          </ac:spMkLst>
        </pc:spChg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172495296" sldId="281"/>
            <ac:spMk id="3" creationId="{7EAEE1C7-F06C-42EB-A776-5B601616FB48}"/>
          </ac:spMkLst>
        </pc:spChg>
      </pc:sldChg>
      <pc:sldChg chg="modSp del">
        <pc:chgData name="Jessica Keady" userId="d5cf11c5-e56a-49df-a769-678840f2ac78" providerId="ADAL" clId="{79936193-6D02-47F5-8BBA-FB33A14A57C8}" dt="2022-01-28T11:47:14.318" v="58" actId="47"/>
        <pc:sldMkLst>
          <pc:docMk/>
          <pc:sldMk cId="1804137682" sldId="284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1804137682" sldId="284"/>
            <ac:spMk id="2" creationId="{ED3BE9A3-8EB4-4F33-8432-1AA231FD2E90}"/>
          </ac:spMkLst>
        </pc:spChg>
      </pc:sldChg>
      <pc:sldChg chg="modSp">
        <pc:chgData name="Jessica Keady" userId="d5cf11c5-e56a-49df-a769-678840f2ac78" providerId="ADAL" clId="{79936193-6D02-47F5-8BBA-FB33A14A57C8}" dt="2022-01-28T11:45:29.154" v="0"/>
        <pc:sldMkLst>
          <pc:docMk/>
          <pc:sldMk cId="3683352430" sldId="285"/>
        </pc:sldMkLst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3683352430" sldId="285"/>
            <ac:spMk id="2" creationId="{C878620F-97F4-4BE1-9486-3D1477839B68}"/>
          </ac:spMkLst>
        </pc:spChg>
        <pc:spChg chg="mod">
          <ac:chgData name="Jessica Keady" userId="d5cf11c5-e56a-49df-a769-678840f2ac78" providerId="ADAL" clId="{79936193-6D02-47F5-8BBA-FB33A14A57C8}" dt="2022-01-28T11:45:29.154" v="0"/>
          <ac:spMkLst>
            <pc:docMk/>
            <pc:sldMk cId="3683352430" sldId="285"/>
            <ac:spMk id="3" creationId="{CB4CE122-4740-42E1-B30D-9834CD032B5F}"/>
          </ac:spMkLst>
        </pc:spChg>
      </pc:sldChg>
      <pc:sldChg chg="del">
        <pc:chgData name="Jessica Keady" userId="d5cf11c5-e56a-49df-a769-678840f2ac78" providerId="ADAL" clId="{79936193-6D02-47F5-8BBA-FB33A14A57C8}" dt="2022-01-28T11:47:21.206" v="59" actId="47"/>
        <pc:sldMkLst>
          <pc:docMk/>
          <pc:sldMk cId="2011041437" sldId="28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716981-9232-4F9A-B667-1D9DB9D8070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A4FA6D-C868-4C26-BA29-196FEDBA021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98102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10BFACC3-AF27-462E-95EA-1495BBE0DBDB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5A6FD3-E614-4E31-9F95-3CFB6BDF033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397E4E-023D-42D7-8576-AA7A3C32432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98102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A377B291-9BC9-4457-8F92-726D24A8F41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9556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11112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7676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8923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4003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1289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0418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8829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14348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7441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8547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8206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2D953-5738-4C3F-9B94-07BE469FF869}" type="datetimeFigureOut">
              <a:rPr lang="en-GB" smtClean="0"/>
              <a:t>28/01/2022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277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kc35rew5ZU&amp;app=desktop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FA174-FAA2-4FBB-8986-C1A96B4075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Hebrew Bible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A1E870-7504-4686-A062-E22060747B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1300" y="3514300"/>
            <a:ext cx="4607893" cy="1003109"/>
          </a:xfrm>
        </p:spPr>
        <p:txBody>
          <a:bodyPr>
            <a:noAutofit/>
          </a:bodyPr>
          <a:lstStyle/>
          <a:p>
            <a:r>
              <a:rPr lang="en-GB" sz="2800" dirty="0"/>
              <a:t>Dr Jessica M. Keady</a:t>
            </a:r>
          </a:p>
          <a:p>
            <a:r>
              <a:rPr lang="en-GB" sz="2800" dirty="0"/>
              <a:t>j.keady@uwtsd.ac.uk</a:t>
            </a:r>
          </a:p>
        </p:txBody>
      </p:sp>
    </p:spTree>
    <p:extLst>
      <p:ext uri="{BB962C8B-B14F-4D97-AF65-F5344CB8AC3E}">
        <p14:creationId xmlns:p14="http://schemas.microsoft.com/office/powerpoint/2010/main" val="452407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1788" y="-131549"/>
            <a:ext cx="8229600" cy="1295400"/>
          </a:xfrm>
        </p:spPr>
        <p:txBody>
          <a:bodyPr>
            <a:noAutofit/>
          </a:bodyPr>
          <a:lstStyle/>
          <a:p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The Hebrew Bible / The Hebrew Scriptures</a:t>
            </a:r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The Old Testament</a:t>
            </a:r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Tanakh / </a:t>
            </a:r>
            <a:r>
              <a:rPr lang="en-US" sz="3600" dirty="0" err="1">
                <a:solidFill>
                  <a:srgbClr val="000000"/>
                </a:solidFill>
              </a:rPr>
              <a:t>Mikra</a:t>
            </a:r>
            <a:endParaRPr lang="en-US" sz="3600" dirty="0">
              <a:solidFill>
                <a:srgbClr val="000000"/>
              </a:solidFill>
            </a:endParaRPr>
          </a:p>
        </p:txBody>
      </p:sp>
      <p:pic>
        <p:nvPicPr>
          <p:cNvPr id="4" name="Content Placeholder 3" descr="torah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899" y="3305175"/>
            <a:ext cx="4654551" cy="3385128"/>
          </a:xfrm>
        </p:spPr>
      </p:pic>
      <p:pic>
        <p:nvPicPr>
          <p:cNvPr id="8" name="Picture 7" descr="1hebbible-300x2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4725" y="2343150"/>
            <a:ext cx="4238625" cy="282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533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AF1EB-830D-4637-8DAC-BB7415261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7025" y="477634"/>
            <a:ext cx="8770571" cy="1560716"/>
          </a:xfrm>
        </p:spPr>
        <p:txBody>
          <a:bodyPr/>
          <a:lstStyle/>
          <a:p>
            <a:r>
              <a:rPr lang="en-GB" dirty="0"/>
              <a:t>How many books are in the Bible?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83DC-BF65-4A95-853A-421D8F1E6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7025" y="2038350"/>
            <a:ext cx="8467725" cy="34480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dirty="0"/>
              <a:t>Canon </a:t>
            </a:r>
            <a:r>
              <a:rPr lang="en-GB" sz="2600" i="1" dirty="0"/>
              <a:t>- definition: A collection or list of sacred books accepted as genuine. </a:t>
            </a:r>
          </a:p>
          <a:p>
            <a:pPr marL="0" indent="0">
              <a:buNone/>
            </a:pPr>
            <a:r>
              <a:rPr lang="en-GB" sz="2600" dirty="0"/>
              <a:t>New Testament = 27 books (usually)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What about the Hebrew Bible/ Old Testament? 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Pair / Group Work – Examine the handout. Take 5 minutes to spot as many differences as you can. </a:t>
            </a:r>
          </a:p>
        </p:txBody>
      </p:sp>
    </p:spTree>
    <p:extLst>
      <p:ext uri="{BB962C8B-B14F-4D97-AF65-F5344CB8AC3E}">
        <p14:creationId xmlns:p14="http://schemas.microsoft.com/office/powerpoint/2010/main" val="969114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ED0A8-56BD-4270-A827-FE034A86F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Canons?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EE1C7-F06C-42EB-A776-5B601616F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Jewish </a:t>
            </a:r>
            <a:r>
              <a:rPr lang="en-GB" sz="2500" dirty="0" err="1"/>
              <a:t>Tanakh</a:t>
            </a:r>
            <a:r>
              <a:rPr lang="en-GB" sz="2500" dirty="0"/>
              <a:t> and the Protestant Bible = same books </a:t>
            </a:r>
            <a:r>
              <a:rPr lang="en-GB" sz="2500" u="sng" dirty="0"/>
              <a:t>but</a:t>
            </a:r>
            <a:r>
              <a:rPr lang="en-GB" sz="2500" dirty="0"/>
              <a:t> (</a:t>
            </a:r>
            <a:r>
              <a:rPr lang="en-GB" sz="2500" dirty="0" err="1"/>
              <a:t>i</a:t>
            </a:r>
            <a:r>
              <a:rPr lang="en-GB" sz="2500" dirty="0"/>
              <a:t>) divided differently, </a:t>
            </a:r>
            <a:r>
              <a:rPr lang="en-GB" sz="2500" b="1" dirty="0"/>
              <a:t>AND</a:t>
            </a:r>
            <a:r>
              <a:rPr lang="en-GB" sz="2500" dirty="0"/>
              <a:t> (ii) ordered differently.</a:t>
            </a:r>
          </a:p>
          <a:p>
            <a:r>
              <a:rPr lang="en-GB" sz="2500" dirty="0"/>
              <a:t>Catholic Bible = same order as Protestant Bible,</a:t>
            </a:r>
            <a:r>
              <a:rPr lang="en-GB" sz="2500" u="sng" dirty="0"/>
              <a:t> but </a:t>
            </a:r>
            <a:r>
              <a:rPr lang="en-GB" sz="2500" dirty="0"/>
              <a:t>(</a:t>
            </a:r>
            <a:r>
              <a:rPr lang="en-GB" sz="2500" dirty="0" err="1"/>
              <a:t>i</a:t>
            </a:r>
            <a:r>
              <a:rPr lang="en-GB" sz="2500" dirty="0"/>
              <a:t>) additional books, </a:t>
            </a:r>
            <a:r>
              <a:rPr lang="en-GB" sz="2500" b="1" dirty="0"/>
              <a:t>AND </a:t>
            </a:r>
            <a:r>
              <a:rPr lang="en-GB" sz="2500" dirty="0"/>
              <a:t>(ii) some longer versions.</a:t>
            </a:r>
          </a:p>
          <a:p>
            <a:r>
              <a:rPr lang="en-GB" sz="2500" dirty="0"/>
              <a:t>Orthodox Bible = same order as Protestant Bible and Catholic Bible, </a:t>
            </a:r>
            <a:r>
              <a:rPr lang="en-GB" sz="2500" u="sng" dirty="0"/>
              <a:t>but </a:t>
            </a:r>
            <a:r>
              <a:rPr lang="en-GB" sz="2500" dirty="0"/>
              <a:t>further additional books.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210611-E637-4FA3-A3E5-D0101DA08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5900" y="136525"/>
            <a:ext cx="4215482" cy="230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95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152A8-0D84-408E-A592-1FB47863B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language is the Bible written 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75666-7BF8-4F01-94BA-F0C54D77A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129061"/>
            <a:ext cx="8770571" cy="3651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Ancient (original) languages</a:t>
            </a:r>
          </a:p>
          <a:p>
            <a:r>
              <a:rPr lang="en-GB" sz="2400" dirty="0"/>
              <a:t>Hebrew (most of the HB/OT)</a:t>
            </a:r>
          </a:p>
          <a:p>
            <a:r>
              <a:rPr lang="en-GB" sz="2400" dirty="0"/>
              <a:t>Greek (NT)</a:t>
            </a:r>
          </a:p>
          <a:p>
            <a:r>
              <a:rPr lang="en-GB" sz="2400" dirty="0"/>
              <a:t>Aramaic (parts of HB/OT and transliterated terms in the New Testament)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Ezra 4:8 – 6:18 and 7:12-26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Daniel 2:4-7:28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Jeremiah 10:11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Genesis 31:47</a:t>
            </a:r>
          </a:p>
        </p:txBody>
      </p:sp>
    </p:spTree>
    <p:extLst>
      <p:ext uri="{BB962C8B-B14F-4D97-AF65-F5344CB8AC3E}">
        <p14:creationId xmlns:p14="http://schemas.microsoft.com/office/powerpoint/2010/main" val="3429194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EC6116-F8D0-4C75-8C1D-7CBBB0381D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00" y="1130299"/>
            <a:ext cx="8881269" cy="3968817"/>
          </a:xfrm>
        </p:spPr>
      </p:pic>
    </p:spTree>
    <p:extLst>
      <p:ext uri="{BB962C8B-B14F-4D97-AF65-F5344CB8AC3E}">
        <p14:creationId xmlns:p14="http://schemas.microsoft.com/office/powerpoint/2010/main" val="124441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FD89C-4449-4CCF-8E67-6D86EFFB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Date(s) and author(s)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3D65D-1AAD-49BC-83DE-6B6564ACE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Hebrew Bible / Old Testament writings: ca. 1000 BCE – 164 BCE </a:t>
            </a:r>
          </a:p>
          <a:p>
            <a:r>
              <a:rPr lang="en-GB" sz="2500" dirty="0"/>
              <a:t>New Testament writings: ca. 50 CE – 200 CE </a:t>
            </a:r>
          </a:p>
          <a:p>
            <a:endParaRPr lang="en-GB" sz="2500" dirty="0"/>
          </a:p>
          <a:p>
            <a:pPr marL="0" indent="0">
              <a:buNone/>
            </a:pPr>
            <a:r>
              <a:rPr lang="en-GB" sz="2500" dirty="0"/>
              <a:t>Therefore, the Bible contains writings spanning over 1,000 years and can be related to multiple dates, multiple authors and multiple contexts. </a:t>
            </a:r>
          </a:p>
        </p:txBody>
      </p:sp>
    </p:spTree>
    <p:extLst>
      <p:ext uri="{BB962C8B-B14F-4D97-AF65-F5344CB8AC3E}">
        <p14:creationId xmlns:p14="http://schemas.microsoft.com/office/powerpoint/2010/main" val="2841397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BA098-781B-4439-95AF-413DD40DF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Bible?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AA742-5644-483D-B9CC-7167226A8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1714499"/>
            <a:ext cx="9284921" cy="43148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Genres</a:t>
            </a:r>
          </a:p>
          <a:p>
            <a:r>
              <a:rPr lang="en-GB" sz="2800" dirty="0"/>
              <a:t>Law</a:t>
            </a:r>
          </a:p>
          <a:p>
            <a:r>
              <a:rPr lang="en-GB" sz="2800" dirty="0"/>
              <a:t>Prophecy </a:t>
            </a:r>
          </a:p>
          <a:p>
            <a:r>
              <a:rPr lang="en-GB" sz="2800" dirty="0"/>
              <a:t>Prayer</a:t>
            </a:r>
          </a:p>
          <a:p>
            <a:r>
              <a:rPr lang="en-GB" sz="2800" dirty="0"/>
              <a:t>Poetry </a:t>
            </a:r>
          </a:p>
          <a:p>
            <a:r>
              <a:rPr lang="en-GB" sz="2800" dirty="0"/>
              <a:t>Wisdom</a:t>
            </a:r>
          </a:p>
          <a:p>
            <a:r>
              <a:rPr lang="en-GB" sz="2800" dirty="0"/>
              <a:t>Narrative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BA2441-0631-4C1C-A2A4-CD5A459B7F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2563" y="1978906"/>
            <a:ext cx="3589437" cy="487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610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</a:rPr>
              <a:t>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500" dirty="0">
                <a:solidFill>
                  <a:srgbClr val="000000"/>
                </a:solidFill>
              </a:rPr>
              <a:t>The main foundation of Judaism: its body of sacred scriptures.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An anthology of different writings.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Until today recited from a handwritten scroll in Hebrew (without vowels).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Intended to be read aloud (</a:t>
            </a:r>
            <a:r>
              <a:rPr lang="en-US" sz="2500" i="1" dirty="0" err="1">
                <a:solidFill>
                  <a:srgbClr val="000000"/>
                </a:solidFill>
              </a:rPr>
              <a:t>mikra</a:t>
            </a:r>
            <a:r>
              <a:rPr lang="en-US" sz="2500" dirty="0">
                <a:solidFill>
                  <a:srgbClr val="000000"/>
                </a:solidFill>
              </a:rPr>
              <a:t>)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304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77FE4-9C41-4058-8DE0-0B323F472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Hebrew Bible and 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C33F3-DAD4-45D0-9174-B42105736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000000"/>
                </a:solidFill>
              </a:rPr>
              <a:t>Markers of Judaism:</a:t>
            </a:r>
          </a:p>
          <a:p>
            <a:r>
              <a:rPr lang="en-US" sz="2800" dirty="0">
                <a:solidFill>
                  <a:schemeClr val="tx1"/>
                </a:solidFill>
              </a:rPr>
              <a:t>Worship of a personal and transcendent God</a:t>
            </a:r>
          </a:p>
          <a:p>
            <a:r>
              <a:rPr lang="en-US" sz="2800" dirty="0">
                <a:solidFill>
                  <a:schemeClr val="tx1"/>
                </a:solidFill>
              </a:rPr>
              <a:t>Code of laws and commandments</a:t>
            </a:r>
          </a:p>
          <a:p>
            <a:r>
              <a:rPr lang="en-US" sz="2800" dirty="0">
                <a:solidFill>
                  <a:schemeClr val="tx1"/>
                </a:solidFill>
              </a:rPr>
              <a:t>Institutional and communal structures (Temple, shrine, synagogue)</a:t>
            </a:r>
          </a:p>
          <a:p>
            <a:r>
              <a:rPr lang="en-US" sz="2800" dirty="0">
                <a:solidFill>
                  <a:schemeClr val="tx1"/>
                </a:solidFill>
              </a:rPr>
              <a:t>Revealed Scripture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278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 err="1">
                <a:solidFill>
                  <a:schemeClr val="tx1"/>
                </a:solidFill>
              </a:rPr>
              <a:t>TaNaKh</a:t>
            </a:r>
            <a:endParaRPr lang="en-US" sz="5000" dirty="0">
              <a:solidFill>
                <a:schemeClr val="tx1"/>
              </a:solidFill>
            </a:endParaRPr>
          </a:p>
        </p:txBody>
      </p:sp>
      <p:pic>
        <p:nvPicPr>
          <p:cNvPr id="6" name="Content Placeholder 5" descr="images-2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476500"/>
            <a:ext cx="3429000" cy="4038600"/>
          </a:xfrm>
        </p:spPr>
      </p:pic>
      <p:pic>
        <p:nvPicPr>
          <p:cNvPr id="7" name="Picture 6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7299" y="0"/>
            <a:ext cx="2667001" cy="2197101"/>
          </a:xfrm>
          <a:prstGeom prst="rect">
            <a:avLst/>
          </a:prstGeo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8700" y="2700787"/>
            <a:ext cx="5372100" cy="354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4066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TaNaKh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2800" dirty="0">
              <a:solidFill>
                <a:srgbClr val="000000"/>
              </a:solidFill>
            </a:endParaRPr>
          </a:p>
          <a:p>
            <a:r>
              <a:rPr lang="en-US" sz="2800" dirty="0">
                <a:solidFill>
                  <a:srgbClr val="000000"/>
                </a:solidFill>
              </a:rPr>
              <a:t> Torah / Law: Five books of Moses (Genesis, Exodus, Leviticus, Numbers, </a:t>
            </a:r>
            <a:r>
              <a:rPr lang="en-US" sz="2800" dirty="0" err="1">
                <a:solidFill>
                  <a:srgbClr val="000000"/>
                </a:solidFill>
              </a:rPr>
              <a:t>Deuterononmy</a:t>
            </a:r>
            <a:r>
              <a:rPr lang="en-US" sz="2800" dirty="0">
                <a:solidFill>
                  <a:srgbClr val="000000"/>
                </a:solidFill>
              </a:rPr>
              <a:t>)</a:t>
            </a:r>
          </a:p>
          <a:p>
            <a:r>
              <a:rPr lang="en-US" sz="2800" dirty="0">
                <a:solidFill>
                  <a:srgbClr val="000000"/>
                </a:solidFill>
              </a:rPr>
              <a:t>Nevi’im / Prophets: (8 books)</a:t>
            </a:r>
          </a:p>
          <a:p>
            <a:r>
              <a:rPr lang="en-US" sz="2800" dirty="0">
                <a:solidFill>
                  <a:srgbClr val="000000"/>
                </a:solidFill>
              </a:rPr>
              <a:t>Ketuvim / Writings: (11 books)</a:t>
            </a:r>
          </a:p>
        </p:txBody>
      </p:sp>
    </p:spTree>
    <p:extLst>
      <p:ext uri="{BB962C8B-B14F-4D97-AF65-F5344CB8AC3E}">
        <p14:creationId xmlns:p14="http://schemas.microsoft.com/office/powerpoint/2010/main" val="3339781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021357"/>
              </p:ext>
            </p:extLst>
          </p:nvPr>
        </p:nvGraphicFramePr>
        <p:xfrm>
          <a:off x="2849929" y="295872"/>
          <a:ext cx="9187717" cy="62662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94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44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969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969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64603">
                <a:tc>
                  <a:txBody>
                    <a:bodyPr/>
                    <a:lstStyle/>
                    <a:p>
                      <a:r>
                        <a:rPr lang="en-US" dirty="0"/>
                        <a:t>Books</a:t>
                      </a:r>
                      <a:r>
                        <a:rPr lang="en-US" baseline="0" dirty="0"/>
                        <a:t> of the Law</a:t>
                      </a:r>
                    </a:p>
                    <a:p>
                      <a:r>
                        <a:rPr lang="en-US" baseline="0" dirty="0"/>
                        <a:t>Pentateuch / Torah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Historical</a:t>
                      </a:r>
                      <a:r>
                        <a:rPr lang="en-US" baseline="0" dirty="0"/>
                        <a:t> Books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Poetry and Wisdom Books / </a:t>
                      </a:r>
                      <a:r>
                        <a:rPr lang="en-US" dirty="0" err="1"/>
                        <a:t>Ketuvim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Prophetic Books / </a:t>
                      </a:r>
                      <a:r>
                        <a:rPr lang="en-US"/>
                        <a:t>Nevi’im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Genesis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Joshua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Isaiah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Exodus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Judges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Psalms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Jeremiah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Leviticus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Proverbs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Lamentations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Numbers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Samuel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Ecclesiastes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Ezekiel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Deuteronomy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Samuel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Song of Solomon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</a:t>
                      </a:r>
                      <a:r>
                        <a:rPr lang="en-US" baseline="0" dirty="0"/>
                        <a:t> Kings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Hosea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Kings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Joel, Amos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6460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Chronicles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Obadiah,</a:t>
                      </a:r>
                      <a:r>
                        <a:rPr lang="en-US" baseline="0" dirty="0"/>
                        <a:t> Jonah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Chronicles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Micah, Nahum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Ezra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Habakkuk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Nehemiah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Zephaniah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Esther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Haggai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/>
                        <a:t>Zechariah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Malachi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01296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700" y="2438399"/>
            <a:ext cx="8867775" cy="3743325"/>
          </a:xfrm>
        </p:spPr>
        <p:txBody>
          <a:bodyPr>
            <a:normAutofit/>
          </a:bodyPr>
          <a:lstStyle/>
          <a:p>
            <a:r>
              <a:rPr lang="en-US" sz="2500" b="1" dirty="0">
                <a:solidFill>
                  <a:srgbClr val="000090"/>
                </a:solidFill>
              </a:rPr>
              <a:t>From a historical perspective</a:t>
            </a:r>
            <a:r>
              <a:rPr lang="en-US" sz="2500" dirty="0">
                <a:solidFill>
                  <a:srgbClr val="000000"/>
                </a:solidFill>
              </a:rPr>
              <a:t>: a collection of 39 writings composed by different authors from several historical periods (interest in historical, social, political and cultural issues)</a:t>
            </a:r>
          </a:p>
          <a:p>
            <a:r>
              <a:rPr lang="en-US" sz="2500" dirty="0">
                <a:solidFill>
                  <a:srgbClr val="000000"/>
                </a:solidFill>
              </a:rPr>
              <a:t>Texts composed in Hebrew and Aramaic.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Various religious and social movements, cultural practices, political developments.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Responses to specific circumstances.</a:t>
            </a:r>
          </a:p>
        </p:txBody>
      </p:sp>
    </p:spTree>
    <p:extLst>
      <p:ext uri="{BB962C8B-B14F-4D97-AF65-F5344CB8AC3E}">
        <p14:creationId xmlns:p14="http://schemas.microsoft.com/office/powerpoint/2010/main" val="3395284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054" y="279080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150" y="552734"/>
            <a:ext cx="9820879" cy="269755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10000" dirty="0">
                <a:solidFill>
                  <a:srgbClr val="000090"/>
                </a:solidFill>
              </a:rPr>
              <a:t>From a literary perspective</a:t>
            </a:r>
            <a:r>
              <a:rPr lang="en-US" sz="10000" dirty="0">
                <a:solidFill>
                  <a:srgbClr val="000000"/>
                </a:solidFill>
              </a:rPr>
              <a:t>: what are the literary features of the biblical texts?</a:t>
            </a:r>
          </a:p>
          <a:p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Narrative</a:t>
            </a:r>
            <a:r>
              <a:rPr lang="en-US" sz="10000" dirty="0">
                <a:solidFill>
                  <a:srgbClr val="000000"/>
                </a:solidFill>
              </a:rPr>
              <a:t>: about humankind and the nation of Israel.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Prophecy</a:t>
            </a:r>
            <a:r>
              <a:rPr lang="en-US" sz="10000" dirty="0">
                <a:solidFill>
                  <a:srgbClr val="000000"/>
                </a:solidFill>
              </a:rPr>
              <a:t>: a revelation from God mediated through a prophet (‘and the word of the Lord came to Isaiah/Jeremiah/Amos…’).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Psalm</a:t>
            </a:r>
            <a:r>
              <a:rPr lang="en-US" sz="10000" dirty="0">
                <a:solidFill>
                  <a:srgbClr val="000000"/>
                </a:solidFill>
              </a:rPr>
              <a:t>: expression of praise/lament of a group/individual.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Apocalypse</a:t>
            </a:r>
            <a:r>
              <a:rPr lang="en-US" sz="10000" dirty="0">
                <a:solidFill>
                  <a:srgbClr val="000000"/>
                </a:solidFill>
              </a:rPr>
              <a:t> (‘revelation’): disclosure of the heavenly mysteries about God and the world to come. </a:t>
            </a:r>
          </a:p>
          <a:p>
            <a:pPr>
              <a:buNone/>
            </a:pPr>
            <a:r>
              <a:rPr lang="en-US" sz="4211" dirty="0">
                <a:solidFill>
                  <a:srgbClr val="000090"/>
                </a:solidFill>
              </a:rPr>
              <a:t>	</a:t>
            </a:r>
          </a:p>
          <a:p>
            <a:pPr>
              <a:buNone/>
            </a:pP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148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716830" cy="4525963"/>
          </a:xfrm>
        </p:spPr>
        <p:txBody>
          <a:bodyPr>
            <a:normAutofit fontScale="55000" lnSpcReduction="20000"/>
          </a:bodyPr>
          <a:lstStyle/>
          <a:p>
            <a:r>
              <a:rPr lang="en-US" sz="5300" dirty="0">
                <a:solidFill>
                  <a:srgbClr val="000090"/>
                </a:solidFill>
              </a:rPr>
              <a:t>From a theological perspective</a:t>
            </a:r>
            <a:r>
              <a:rPr lang="en-US" sz="5300" dirty="0">
                <a:solidFill>
                  <a:srgbClr val="000000"/>
                </a:solidFill>
              </a:rPr>
              <a:t>: encourage readers/hearers to believe and understand the significance of Israel (origins, fall, restoration, and destiny).</a:t>
            </a:r>
          </a:p>
          <a:p>
            <a:pPr>
              <a:buNone/>
            </a:pPr>
            <a:endParaRPr lang="en-US" sz="53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5300" dirty="0">
                <a:solidFill>
                  <a:srgbClr val="000000"/>
                </a:solidFill>
              </a:rPr>
              <a:t>	</a:t>
            </a:r>
            <a:r>
              <a:rPr lang="en-US" sz="3429" dirty="0">
                <a:solidFill>
                  <a:srgbClr val="000000"/>
                </a:solidFill>
              </a:rPr>
              <a:t>	</a:t>
            </a:r>
          </a:p>
          <a:p>
            <a:endParaRPr lang="en-US" dirty="0"/>
          </a:p>
          <a:p>
            <a:pPr>
              <a:buNone/>
            </a:pPr>
            <a:r>
              <a:rPr lang="en-US" dirty="0">
                <a:solidFill>
                  <a:srgbClr val="800000"/>
                </a:solidFill>
              </a:rPr>
              <a:t>	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9" name="Content Placeholder 8" descr="mosesten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54702" y="2017713"/>
            <a:ext cx="2762620" cy="3441700"/>
          </a:xfrm>
        </p:spPr>
      </p:pic>
    </p:spTree>
    <p:extLst>
      <p:ext uri="{BB962C8B-B14F-4D97-AF65-F5344CB8AC3E}">
        <p14:creationId xmlns:p14="http://schemas.microsoft.com/office/powerpoint/2010/main" val="1936277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Tetragrammaton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7398" y="2268693"/>
            <a:ext cx="6172200" cy="415846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450"/>
              </a:spcAft>
            </a:pPr>
            <a:r>
              <a:rPr lang="en-GB" sz="2500" dirty="0"/>
              <a:t>The tetragrammaton (“four letters”)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יהוה</a:t>
            </a:r>
            <a:r>
              <a:rPr lang="he-IL" sz="2500" dirty="0"/>
              <a:t> </a:t>
            </a:r>
            <a:r>
              <a:rPr lang="en-GB" sz="2500" dirty="0"/>
              <a:t> is the personal name of God.</a:t>
            </a:r>
          </a:p>
          <a:p>
            <a:pPr>
              <a:spcBef>
                <a:spcPts val="0"/>
              </a:spcBef>
              <a:spcAft>
                <a:spcPts val="450"/>
              </a:spcAft>
            </a:pPr>
            <a:r>
              <a:rPr lang="en-GB" sz="2500" dirty="0"/>
              <a:t>Because it is considered too holy to pronounce, when 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יהוה</a:t>
            </a:r>
            <a:r>
              <a:rPr lang="en-GB" sz="2500" dirty="0"/>
              <a:t> is </a:t>
            </a:r>
            <a:r>
              <a:rPr lang="en-GB" sz="2500" u="sng" dirty="0"/>
              <a:t>read</a:t>
            </a:r>
            <a:r>
              <a:rPr lang="en-GB" sz="2500" dirty="0"/>
              <a:t>, the word 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אֲדֹנָי</a:t>
            </a:r>
            <a:r>
              <a:rPr lang="en-GB" sz="2500" dirty="0"/>
              <a:t> (= “Lord”) is spoken instead.</a:t>
            </a:r>
          </a:p>
          <a:p>
            <a:pPr>
              <a:spcBef>
                <a:spcPts val="0"/>
              </a:spcBef>
              <a:spcAft>
                <a:spcPts val="450"/>
              </a:spcAft>
            </a:pPr>
            <a:endParaRPr lang="en-GB" sz="2400" dirty="0"/>
          </a:p>
          <a:p>
            <a:pPr marL="0" indent="0">
              <a:buNone/>
            </a:pPr>
            <a:endParaRPr lang="en-GB" sz="1950" dirty="0"/>
          </a:p>
          <a:p>
            <a:pPr lvl="0"/>
            <a:endParaRPr lang="en-GB" sz="1950" dirty="0"/>
          </a:p>
          <a:p>
            <a:pPr algn="just"/>
            <a:endParaRPr lang="en-GB" sz="195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76" y="4347924"/>
            <a:ext cx="3068724" cy="23015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5547" y="4453024"/>
            <a:ext cx="3068724" cy="231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26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Names for God in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500" b="1" dirty="0"/>
              <a:t>Exercise</a:t>
            </a:r>
            <a:r>
              <a:rPr lang="en-GB" sz="2500" dirty="0"/>
              <a:t>: </a:t>
            </a:r>
          </a:p>
          <a:p>
            <a:pPr marL="0" indent="0">
              <a:buNone/>
            </a:pPr>
            <a:r>
              <a:rPr lang="en-GB" sz="2500" dirty="0"/>
              <a:t>How many names are used for God in the Hebrew Bible / Old Testament as described in this clip? </a:t>
            </a:r>
          </a:p>
          <a:p>
            <a:pPr marL="0" indent="0">
              <a:buNone/>
            </a:pPr>
            <a:endParaRPr lang="en-US" sz="2500" dirty="0"/>
          </a:p>
          <a:p>
            <a:r>
              <a:rPr lang="en-GB" sz="2500" dirty="0">
                <a:hlinkClick r:id="rId2"/>
              </a:rPr>
              <a:t>https://www.youtube.com/watch?v=lkc35rew5ZU&amp;app=desktop</a:t>
            </a:r>
            <a:endParaRPr lang="en-GB" sz="25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6399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8620F-97F4-4BE1-9486-3D1477839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Dates in the study of 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CE122-4740-42E1-B30D-9834CD032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dirty="0"/>
              <a:t>First Jewish Temple built in the 10</a:t>
            </a:r>
            <a:r>
              <a:rPr lang="en-GB" sz="3000" baseline="30000" dirty="0"/>
              <a:t>th</a:t>
            </a:r>
            <a:r>
              <a:rPr lang="en-GB" sz="3000" dirty="0"/>
              <a:t> Century BCE by King Solomon (1 Kings 5-9)</a:t>
            </a:r>
          </a:p>
          <a:p>
            <a:r>
              <a:rPr lang="en-GB" sz="3000" dirty="0"/>
              <a:t>Babylonian Destruction and Exile of Jewish people </a:t>
            </a:r>
            <a:r>
              <a:rPr lang="en-GB" sz="3000" b="1" dirty="0"/>
              <a:t>587 BCE </a:t>
            </a:r>
          </a:p>
          <a:p>
            <a:r>
              <a:rPr lang="en-GB" sz="3000" dirty="0"/>
              <a:t>Second Temple Judaism </a:t>
            </a:r>
            <a:r>
              <a:rPr lang="en-GB" sz="3000" b="1" dirty="0"/>
              <a:t>(530 BCE – 70 CE)</a:t>
            </a:r>
          </a:p>
        </p:txBody>
      </p:sp>
    </p:spTree>
    <p:extLst>
      <p:ext uri="{BB962C8B-B14F-4D97-AF65-F5344CB8AC3E}">
        <p14:creationId xmlns:p14="http://schemas.microsoft.com/office/powerpoint/2010/main" val="368335243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780</Words>
  <Application>Microsoft Office PowerPoint</Application>
  <PresentationFormat>Widescreen</PresentationFormat>
  <Paragraphs>131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SBL Hebrew</vt:lpstr>
      <vt:lpstr>Arial</vt:lpstr>
      <vt:lpstr>Calibri</vt:lpstr>
      <vt:lpstr>Gill Sans MT</vt:lpstr>
      <vt:lpstr>Gallery</vt:lpstr>
      <vt:lpstr>Introduction to Hebrew Bible</vt:lpstr>
      <vt:lpstr> The Hebrew Bible / The Hebrew Scriptures The Old Testament Tanakh / Mikra</vt:lpstr>
      <vt:lpstr>How many books are in the Bible?</vt:lpstr>
      <vt:lpstr>Multiple Canons?</vt:lpstr>
      <vt:lpstr>Which language is the Bible written in?</vt:lpstr>
      <vt:lpstr>PowerPoint Presentation</vt:lpstr>
      <vt:lpstr>Date(s) and author(s)</vt:lpstr>
      <vt:lpstr>What is the Bible?</vt:lpstr>
      <vt:lpstr>The Hebrew Bible</vt:lpstr>
      <vt:lpstr>The Hebrew Bible and Judaism</vt:lpstr>
      <vt:lpstr>TaNaKh</vt:lpstr>
      <vt:lpstr>TaNaKh</vt:lpstr>
      <vt:lpstr>PowerPoint Presentation</vt:lpstr>
      <vt:lpstr>Interpreting the Hebrew Bible</vt:lpstr>
      <vt:lpstr>Interpreting the Hebrew Bible</vt:lpstr>
      <vt:lpstr>Interpreting the Hebrew Bible</vt:lpstr>
      <vt:lpstr>The Tetragrammaton</vt:lpstr>
      <vt:lpstr>The Names for God in the Hebrew Bible</vt:lpstr>
      <vt:lpstr>Key Dates in the study of Judaism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Keady</dc:creator>
  <cp:lastModifiedBy>Jessica Keady</cp:lastModifiedBy>
  <cp:revision>22</cp:revision>
  <cp:lastPrinted>2017-11-26T13:49:52Z</cp:lastPrinted>
  <dcterms:created xsi:type="dcterms:W3CDTF">2017-11-22T14:17:31Z</dcterms:created>
  <dcterms:modified xsi:type="dcterms:W3CDTF">2022-01-28T11:47:23Z</dcterms:modified>
</cp:coreProperties>
</file>