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100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2630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3" Type="http://schemas.openxmlformats.org/officeDocument/2006/relationships/hyperlink" Target="https://uowtsd-my.sharepoint.com/:v:/r/personal/2531979_student_uwtsd_ac_uk/Documents/My%20ENS%20video%20.mp4?d=w6f7f22ea9c5145389d98e5d1e75edd67&amp;csf=1&amp;web=1&amp;e=nf6cu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F2A3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914400" y="2103120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100" dirty="0">
                <a:solidFill>
                  <a:srgbClr val="AEB9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Network Security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914400" y="2606040"/>
            <a:ext cx="6406662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ct val="110000"/>
              </a:lnSpc>
            </a:pPr>
            <a:r>
              <a:rPr lang="en-IN" sz="3600" b="1" dirty="0">
                <a:solidFill>
                  <a:schemeClr val="bg1"/>
                </a:solidFill>
              </a:rPr>
              <a:t>Deploying &amp; Hardening a Check Point Firewall </a:t>
            </a:r>
            <a:r>
              <a:rPr lang="en-IN" sz="3600" b="1" dirty="0" err="1">
                <a:solidFill>
                  <a:schemeClr val="bg1"/>
                </a:solidFill>
              </a:rPr>
              <a:t>Infrastructure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914400" y="443484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EB9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Latchiarajan Parthasarathy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914400" y="48006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EB9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2531979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914400" y="516636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EB9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Network Security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914400" y="55321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EB9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Date:  </a:t>
            </a: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12/08/2026</a:t>
            </a:r>
            <a:endParaRPr lang="en-US" sz="15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5A1A7CA-12FE-3587-2269-45FB3D9778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7737" y="2198370"/>
            <a:ext cx="3371850" cy="33337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RECAP OF PART 1 + PART 2 ADDITIONS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Topology Overview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215030" y="1380744"/>
            <a:ext cx="5731459" cy="423367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acca7032_part2_topology_b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1606" y="1417320"/>
            <a:ext cx="5658307" cy="4160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5669280"/>
            <a:ext cx="1106424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2 adds three Check Point components on the SWANSEA.ACCA LAN: A-GW (security gateway, Gaia OS), A-SMS (Security Management Server), A-GUI (SmartConsole management client, 10.1.1.201).</a:t>
            </a:r>
            <a:endParaRPr lang="en-US" sz="1250" dirty="0"/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enforces access control at the internet edge; A-SMS centrally manages policy for A-GW; A-GUI is the admin workstation used to build and publish that policy.</a:t>
            </a:r>
            <a:endParaRPr lang="en-US" sz="1250" dirty="0"/>
          </a:p>
        </p:txBody>
      </p:sp>
      <p:sp>
        <p:nvSpPr>
          <p:cNvPr id="7" name="Text 4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INSTALLATION &amp; CONFIGURATION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Gaia OS Setup — A-SMS &amp; A-GW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252881" y="1380744"/>
            <a:ext cx="3872178" cy="2221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ask1_01_ASMS_InstallComplet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9457" y="1417320"/>
            <a:ext cx="3799026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3621024"/>
            <a:ext cx="54635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Gaia R81.20 package installation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7036461" y="1380744"/>
            <a:ext cx="3872178" cy="2221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Task1_03_AGW_InstallComplet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3037" y="1417320"/>
            <a:ext cx="3799026" cy="21488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40780" y="3621024"/>
            <a:ext cx="54635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Gaia R81.20 package installation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1489448" y="4032504"/>
            <a:ext cx="3399043" cy="2221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2" descr="img/Task1_07_ASMS_WizardSummary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6024" y="4069080"/>
            <a:ext cx="3325891" cy="21488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457200" y="6272784"/>
            <a:ext cx="54635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— First Time Configuration Wizard</a:t>
            </a:r>
            <a:endParaRPr lang="en-US" sz="1100" dirty="0"/>
          </a:p>
        </p:txBody>
      </p:sp>
      <p:sp>
        <p:nvSpPr>
          <p:cNvPr id="13" name="Shape 8"/>
          <p:cNvSpPr/>
          <p:nvPr/>
        </p:nvSpPr>
        <p:spPr>
          <a:xfrm>
            <a:off x="7273028" y="4032504"/>
            <a:ext cx="3399043" cy="222199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4" name="Image 3" descr="img/Task1_10_AGW_WizardSummary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604" y="4069080"/>
            <a:ext cx="3325891" cy="214884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6240780" y="6272784"/>
            <a:ext cx="54635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— First Time Configuration Wizard</a:t>
            </a:r>
            <a:endParaRPr lang="en-US" sz="1100" dirty="0"/>
          </a:p>
        </p:txBody>
      </p:sp>
      <p:sp>
        <p:nvSpPr>
          <p:cNvPr id="16" name="Text 10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7" name="Text 11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INSTALLATION &amp; CONFIGURATION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Connection, SIC Trust &amp; Licensing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20624" y="1810781"/>
            <a:ext cx="3651504" cy="2779238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ask1_11_SIC_TrustEstablish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47357"/>
            <a:ext cx="3578352" cy="270608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60830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trust established with A-GW (10.1.1.1)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4255008" y="1810781"/>
            <a:ext cx="3651504" cy="2779238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smart_dashboardddd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1584" y="1847357"/>
            <a:ext cx="3578352" cy="270608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91584" y="460830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— Gateways &amp; Servers overview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8219042" y="1380744"/>
            <a:ext cx="3392204" cy="36393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2" descr="img/smart_update_proeor_lienses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55618" y="1417320"/>
            <a:ext cx="3319052" cy="356616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125968" y="5038344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SmartUpdate — licenses attached to A-SWS/A-GW</a:t>
            </a:r>
            <a:endParaRPr lang="en-US" sz="1100" dirty="0"/>
          </a:p>
        </p:txBody>
      </p:sp>
      <p:sp>
        <p:nvSpPr>
          <p:cNvPr id="13" name="Text 8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4" name="Text 9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INSTALLATION &amp; CONFIGURATION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Publish, Install Policy &amp; Connectivity Proof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20624" y="1810781"/>
            <a:ext cx="3651504" cy="2779238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ask1_14_Publish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47357"/>
            <a:ext cx="3578352" cy="270608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60830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Configuration changes published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4255008" y="1810781"/>
            <a:ext cx="3651504" cy="2779238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Task1_15_InstallPolicySucces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1584" y="1847357"/>
            <a:ext cx="3578352" cy="2706086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91584" y="460830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installation succeeded on A-GW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8217563" y="1380744"/>
            <a:ext cx="3395161" cy="36393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2" descr="img/Task1_16_PingSuccess_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54139" y="1417320"/>
            <a:ext cx="3322009" cy="356616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125968" y="5038344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test: A-GUI to A-GW &amp; A-SMS (0% loss)</a:t>
            </a:r>
            <a:endParaRPr lang="en-US" sz="1100" dirty="0"/>
          </a:p>
        </p:txBody>
      </p:sp>
      <p:sp>
        <p:nvSpPr>
          <p:cNvPr id="13" name="Text 8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4" name="Text 9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 / TRAFFIC CONTROL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Rule Base Design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971875" y="1335024"/>
            <a:ext cx="4365610" cy="331927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ask2_01_ObjectsCreat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451" y="1371600"/>
            <a:ext cx="4292458" cy="32461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672584"/>
            <a:ext cx="5394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policy: management access + cleanup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7451307" y="1335024"/>
            <a:ext cx="3111066" cy="331927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rule_base__ful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7883" y="1371600"/>
            <a:ext cx="3037914" cy="32461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309360" y="4672584"/>
            <a:ext cx="5394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6-rule access control policy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457200" y="5532120"/>
            <a:ext cx="112471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rationale: least-privilege access — only required services are explicitly permitted; management protocols (SSH) are restricted to the admin host (A-GUI); insecure clear-text protocols (Telnet) are explicitly blocked; a Stealth Rule hides the gateway itself from direct access; and an implicit-deny Cleanup rule logs/drops all unmatched traffic.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 / TRAFFIC CONTROL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 &amp; Install the Access Control Policy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060704" y="1484148"/>
            <a:ext cx="4828032" cy="4072584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publish_ru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1520724"/>
            <a:ext cx="4754880" cy="399943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97280" y="5575020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draft changes published to A-SMS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6272784" y="1685954"/>
            <a:ext cx="4828032" cy="3668973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install_polic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0" y="1722530"/>
            <a:ext cx="4754880" cy="3595821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309360" y="5373214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package installed on A-GW (R81.20)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1" name="Text 7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 / TRAFFIC CONTROL (30%)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Verification Testing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928259" y="133502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est_1_Manageme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835" y="1371600"/>
            <a:ext cx="2599658" cy="196596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339242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 — mgmt ping succeeds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4744355" y="133502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Task2_Rule02_HTTPTes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31" y="1371600"/>
            <a:ext cx="2599658" cy="19659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73296" y="339242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2 — HTTP to S-DC allowed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8560451" y="133502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2" descr="img/Task2_Rule03_SSHTes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7027" y="1371600"/>
            <a:ext cx="2599658" cy="196596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089392" y="339242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3 — SSH from A-GUI allowed</a:t>
            </a:r>
            <a:endParaRPr lang="en-US" sz="1100" dirty="0"/>
          </a:p>
        </p:txBody>
      </p:sp>
      <p:sp>
        <p:nvSpPr>
          <p:cNvPr id="13" name="Shape 8"/>
          <p:cNvSpPr/>
          <p:nvPr/>
        </p:nvSpPr>
        <p:spPr>
          <a:xfrm>
            <a:off x="928259" y="375818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4" name="Image 3" descr="img/Task2_Rule04_TelnetBlock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835" y="3794760"/>
            <a:ext cx="2599658" cy="196596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457200" y="581558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4 — Telnet blocked</a:t>
            </a:r>
            <a:endParaRPr lang="en-US" sz="1100" dirty="0"/>
          </a:p>
        </p:txBody>
      </p:sp>
      <p:sp>
        <p:nvSpPr>
          <p:cNvPr id="16" name="Shape 10"/>
          <p:cNvSpPr/>
          <p:nvPr/>
        </p:nvSpPr>
        <p:spPr>
          <a:xfrm>
            <a:off x="4744355" y="375818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7" name="Image 4" descr="img/Task2_Rule05_StealthTes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931" y="3794760"/>
            <a:ext cx="2599658" cy="1965960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4273296" y="581558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Stealth Rule — gateway unreachable</a:t>
            </a:r>
            <a:endParaRPr lang="en-US" sz="1100" dirty="0"/>
          </a:p>
        </p:txBody>
      </p:sp>
      <p:sp>
        <p:nvSpPr>
          <p:cNvPr id="19" name="Shape 12"/>
          <p:cNvSpPr/>
          <p:nvPr/>
        </p:nvSpPr>
        <p:spPr>
          <a:xfrm>
            <a:off x="8560451" y="3758184"/>
            <a:ext cx="2672810" cy="20391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20" name="Image 5" descr="img/Task2_Rule06_CleanupTest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97027" y="3794760"/>
            <a:ext cx="2599658" cy="1965960"/>
          </a:xfrm>
          <a:prstGeom prst="rect">
            <a:avLst/>
          </a:prstGeom>
        </p:spPr>
      </p:pic>
      <p:sp>
        <p:nvSpPr>
          <p:cNvPr id="21" name="Text 13"/>
          <p:cNvSpPr/>
          <p:nvPr/>
        </p:nvSpPr>
        <p:spPr>
          <a:xfrm>
            <a:off x="8089392" y="5815584"/>
            <a:ext cx="361492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 — unmatched traffic dropped</a:t>
            </a:r>
            <a:endParaRPr lang="en-US" sz="1100" dirty="0"/>
          </a:p>
        </p:txBody>
      </p:sp>
      <p:sp>
        <p:nvSpPr>
          <p:cNvPr id="22" name="Text 14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23" name="Text 15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· ADDITIONAL SECURITY FEATURE (20%)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Prevention: Optimized → Strict Profile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1322143" y="1380744"/>
            <a:ext cx="4305153" cy="327355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ask3_01_ThreatPrevention_DefaultRu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719" y="1417320"/>
            <a:ext cx="4232001" cy="32004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97280" y="4672584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Before: default “Optimized” profile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6534223" y="1380744"/>
            <a:ext cx="4305153" cy="327355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Task3_02_ProfileChangedToStric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0799" y="1417320"/>
            <a:ext cx="4232001" cy="32004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309360" y="4672584"/>
            <a:ext cx="47548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After: profile changed to “Strict”</a:t>
            </a:r>
            <a:endParaRPr lang="en-US" sz="1100" dirty="0"/>
          </a:p>
        </p:txBody>
      </p:sp>
      <p:sp>
        <p:nvSpPr>
          <p:cNvPr id="10" name="Text 6"/>
          <p:cNvSpPr/>
          <p:nvPr/>
        </p:nvSpPr>
        <p:spPr>
          <a:xfrm>
            <a:off x="457200" y="4846320"/>
            <a:ext cx="1124712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Justification: the Optimized profile balances performance and coverage, but only activates high-confidence IPS protections and favours Detect over Prevent. Strict raises IPS protection activation to a lower confidence threshold and sets Anti-Bot/Anti-Virus actions to Prevent — appropriate for an edge gateway facing untrusted internet traffic, in line with Check Point best-practice guidance for perimeter enforcement points.</a:t>
            </a:r>
            <a:endParaRPr lang="en-US" sz="1300" dirty="0"/>
          </a:p>
        </p:txBody>
      </p:sp>
      <p:sp>
        <p:nvSpPr>
          <p:cNvPr id="11" name="Text 7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92608"/>
            <a:ext cx="11247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· ADDITIONAL SECURITY FEATURE (20%)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566928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Publish, Install &amp; Verification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20624" y="1810781"/>
            <a:ext cx="3651504" cy="2779238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5" name="Image 0" descr="img/Task3_03_Publish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47357"/>
            <a:ext cx="3578352" cy="270608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460830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change published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4370352" y="1380744"/>
            <a:ext cx="3420816" cy="3639312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8" name="Image 1" descr="img/Task3_04_InstallPolicySuccess_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6928" y="1417320"/>
            <a:ext cx="3347664" cy="356616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91584" y="5038344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+ Threat Prevention installed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8089392" y="2009461"/>
            <a:ext cx="3651504" cy="2381877"/>
          </a:xfrm>
          <a:prstGeom prst="rect">
            <a:avLst/>
          </a:prstGeom>
          <a:solidFill>
            <a:srgbClr val="FFFFFF"/>
          </a:solidFill>
          <a:ln w="12700">
            <a:solidFill>
              <a:srgbClr val="D3D8DE"/>
            </a:solidFill>
            <a:prstDash val="solid"/>
          </a:ln>
          <a:effectLst>
            <a:outerShdw blurRad="76200" dist="25400" dir="5400000" algn="bl" rotWithShape="0">
              <a:srgbClr val="999999">
                <a:alpha val="3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2" descr="img/Task3_05_HTTPTest_AfterStric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968" y="2046037"/>
            <a:ext cx="3578352" cy="2308725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125968" y="4409627"/>
            <a:ext cx="35783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453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Legitimate HTTP traffic still passes</a:t>
            </a:r>
            <a:endParaRPr lang="en-US" sz="1100" dirty="0"/>
          </a:p>
        </p:txBody>
      </p:sp>
      <p:sp>
        <p:nvSpPr>
          <p:cNvPr id="13" name="Text 8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4" name="Text 9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Justification &amp; Reflection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417320"/>
            <a:ext cx="5394960" cy="4846320"/>
          </a:xfrm>
          <a:prstGeom prst="rect">
            <a:avLst/>
          </a:prstGeom>
          <a:solidFill>
            <a:srgbClr val="F5F6F8"/>
          </a:solidFill>
          <a:ln w="12700">
            <a:solidFill>
              <a:srgbClr val="D3D8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68580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Design Decisions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85800" y="2103120"/>
            <a:ext cx="493776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Least-privilege rule base — every rule maps to a specific business need (management, HTTP to DC, admin SSH) rather than broad allow-any rules.</a:t>
            </a:r>
            <a:endParaRPr lang="en-US" sz="1250" dirty="0"/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restricted to A-GUI only, reflecting the principle that administrative protocols should only be reachable from a designated management host.</a:t>
            </a:r>
            <a:endParaRPr lang="en-US" sz="1250" dirty="0"/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Stealth Rule added ahead of the Cleanup rule so the gateway itself is not a directly addressable target from the network.</a:t>
            </a:r>
            <a:endParaRPr lang="en-US" sz="1250" dirty="0"/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raised to Strict at the perimeter gateway, since A-GW is the highest-risk enforcement point (facing the internet).</a:t>
            </a:r>
            <a:endParaRPr lang="en-US" sz="1250" dirty="0"/>
          </a:p>
        </p:txBody>
      </p:sp>
      <p:sp>
        <p:nvSpPr>
          <p:cNvPr id="6" name="Shape 4"/>
          <p:cNvSpPr/>
          <p:nvPr/>
        </p:nvSpPr>
        <p:spPr>
          <a:xfrm>
            <a:off x="6309360" y="1417320"/>
            <a:ext cx="5394960" cy="4846320"/>
          </a:xfrm>
          <a:prstGeom prst="rect">
            <a:avLst/>
          </a:prstGeom>
          <a:solidFill>
            <a:srgbClr val="F5F6F8"/>
          </a:solidFill>
          <a:ln w="12700">
            <a:solidFill>
              <a:srgbClr val="D3D8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537960" y="164592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 &amp; Resolutions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537960" y="2103120"/>
            <a:ext cx="493776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1 (management access) was initially source: Any, which meant the Stealth Rule below it could never trigger. Identified during testing and noted as an area to tighten by scoping the source to the admin subnet.</a:t>
            </a:r>
            <a:endParaRPr lang="en-US" sz="1250" dirty="0"/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Cleanup-rule logs showed recurring outbound DNS traffic with no explicit allow rule — flagged as a policy gap: either add an explicit DNS rule or confirm the drop-and-log behaviour is intentional.</a:t>
            </a:r>
            <a:endParaRPr lang="en-US" sz="1250" dirty="0"/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2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Verified every rule individually (allow and block cases) using live traffic tests from ClientS1 and A-GUI rather than relying on the rule base alone, to confirm enforcement matched design intent.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11247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Q&amp;A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1371600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457200" y="1737360"/>
            <a:ext cx="1124712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A-GW and A-SMS deployed on Gaia OS, SIC trust established, licensed, and connected via SmartConsole (A-GUI) — verified with a successful policy install and ping test.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A 6-rule least-privilege access control policy was built, published, installed, and individually verified (allow and block behaviour) against expected outcomes.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The gateway's Threat Prevention profile was hardened from Optimized to Strict, published and installed, with confirmation that legitimate traffic is unaffected.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3703320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Improvements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57200" y="4069080"/>
            <a:ext cx="1124712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Rule 1 (management access) to a specific admin subnet rather than Any, so the Stealth Rule is fully effective.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an explicit rule for expected outbound DNS traffic instead of relying on the Cleanup rule to catch it.</a:t>
            </a:r>
            <a:endParaRPr lang="en-US" sz="1300" dirty="0"/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 Threat Prevention verification with a positive-detection test (e.g. an EICAR file or known-signature request) to demonstrate Strict profile actively blocking malicious traffic, not just passing legitimate traffic.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457200" y="5623560"/>
            <a:ext cx="11247120" cy="685800"/>
          </a:xfrm>
          <a:prstGeom prst="rect">
            <a:avLst/>
          </a:prstGeom>
          <a:solidFill>
            <a:srgbClr val="F5F6F8"/>
          </a:solidFill>
          <a:ln w="12700">
            <a:solidFill>
              <a:srgbClr val="D3D8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85800" y="5623560"/>
            <a:ext cx="10789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2A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Demo Recording:  </a:t>
            </a:r>
            <a:r>
              <a:rPr lang="en-US" sz="1400" i="1" u="sng" dirty="0">
                <a:solidFill>
                  <a:srgbClr val="5B7A99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full demo recording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457200" y="6537960"/>
            <a:ext cx="54864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 |  Part 2 Demo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1430000" y="6537960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3A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999</Words>
  <Application>Microsoft Office PowerPoint</Application>
  <PresentationFormat>Widescreen</PresentationFormat>
  <Paragraphs>107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2</cp:revision>
  <dcterms:created xsi:type="dcterms:W3CDTF">2026-08-07T17:37:18Z</dcterms:created>
  <dcterms:modified xsi:type="dcterms:W3CDTF">2026-08-07T17:41:40Z</dcterms:modified>
</cp:coreProperties>
</file>