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3" r:id="rId5"/>
    <p:sldMasterId id="2147483687" r:id="rId6"/>
    <p:sldMasterId id="2147483699" r:id="rId7"/>
  </p:sldMasterIdLst>
  <p:notesMasterIdLst>
    <p:notesMasterId r:id="rId37"/>
  </p:notesMasterIdLst>
  <p:handoutMasterIdLst>
    <p:handoutMasterId r:id="rId38"/>
  </p:handoutMasterIdLst>
  <p:sldIdLst>
    <p:sldId id="793" r:id="rId8"/>
    <p:sldId id="795" r:id="rId9"/>
    <p:sldId id="804" r:id="rId10"/>
    <p:sldId id="381" r:id="rId11"/>
    <p:sldId id="968" r:id="rId12"/>
    <p:sldId id="444" r:id="rId13"/>
    <p:sldId id="982" r:id="rId14"/>
    <p:sldId id="971" r:id="rId15"/>
    <p:sldId id="417" r:id="rId16"/>
    <p:sldId id="975" r:id="rId17"/>
    <p:sldId id="963" r:id="rId18"/>
    <p:sldId id="953" r:id="rId19"/>
    <p:sldId id="936" r:id="rId20"/>
    <p:sldId id="260" r:id="rId21"/>
    <p:sldId id="698" r:id="rId22"/>
    <p:sldId id="937" r:id="rId23"/>
    <p:sldId id="938" r:id="rId24"/>
    <p:sldId id="416" r:id="rId25"/>
    <p:sldId id="281" r:id="rId26"/>
    <p:sldId id="962" r:id="rId27"/>
    <p:sldId id="980" r:id="rId28"/>
    <p:sldId id="965" r:id="rId29"/>
    <p:sldId id="479" r:id="rId30"/>
    <p:sldId id="966" r:id="rId31"/>
    <p:sldId id="972" r:id="rId32"/>
    <p:sldId id="485" r:id="rId33"/>
    <p:sldId id="557" r:id="rId34"/>
    <p:sldId id="989" r:id="rId35"/>
    <p:sldId id="803" r:id="rId36"/>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clrMode="gray"/>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567C"/>
    <a:srgbClr val="FF6600"/>
    <a:srgbClr val="24ABD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4D8FA6-C329-4079-A1F5-1EF6EDE7B77D}" v="10" dt="2022-11-10T14:56:52.4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518" autoAdjust="0"/>
    <p:restoredTop sz="93187" autoAdjust="0"/>
  </p:normalViewPr>
  <p:slideViewPr>
    <p:cSldViewPr>
      <p:cViewPr varScale="1">
        <p:scale>
          <a:sx n="100" d="100"/>
          <a:sy n="100" d="100"/>
        </p:scale>
        <p:origin x="1096" y="56"/>
      </p:cViewPr>
      <p:guideLst>
        <p:guide orient="horz" pos="2160"/>
        <p:guide pos="2880"/>
      </p:guideLst>
    </p:cSldViewPr>
  </p:slideViewPr>
  <p:notesTextViewPr>
    <p:cViewPr>
      <p:scale>
        <a:sx n="3" d="2"/>
        <a:sy n="3" d="2"/>
      </p:scale>
      <p:origin x="0" y="0"/>
    </p:cViewPr>
  </p:notesText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presProps" Target="presProps.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microsoft.com/office/2015/10/relationships/revisionInfo" Target="revisionInfo.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7EBD910-9E27-42F1-BF00-657AF06CFD4B}" type="doc">
      <dgm:prSet loTypeId="urn:microsoft.com/office/officeart/2005/8/layout/venn1" loCatId="relationship" qsTypeId="urn:microsoft.com/office/officeart/2005/8/quickstyle/3d1" qsCatId="3D" csTypeId="urn:microsoft.com/office/officeart/2005/8/colors/accent1_2" csCatId="accent1" phldr="1"/>
      <dgm:spPr/>
    </dgm:pt>
    <dgm:pt modelId="{991B8B86-1164-4F05-8F7C-AE4F8DFB92BE}">
      <dgm:prSet phldrT="[Text]" custT="1"/>
      <dgm:spPr/>
      <dgm:t>
        <a:bodyPr/>
        <a:lstStyle/>
        <a:p>
          <a:r>
            <a:rPr lang="en-GB" sz="1400" dirty="0"/>
            <a:t>         </a:t>
          </a:r>
        </a:p>
        <a:p>
          <a:endParaRPr lang="en-GB" sz="1400" dirty="0"/>
        </a:p>
        <a:p>
          <a:endParaRPr lang="en-GB" sz="1400" dirty="0"/>
        </a:p>
        <a:p>
          <a:endParaRPr lang="en-GB" sz="1400" dirty="0"/>
        </a:p>
      </dgm:t>
    </dgm:pt>
    <dgm:pt modelId="{BF9CCEA3-FAC1-45BE-9694-479BA285E9B3}" type="parTrans" cxnId="{8EB89A27-CAF6-4E2C-8D4C-1DC04BB14216}">
      <dgm:prSet/>
      <dgm:spPr/>
      <dgm:t>
        <a:bodyPr/>
        <a:lstStyle/>
        <a:p>
          <a:endParaRPr lang="en-GB" sz="1400"/>
        </a:p>
      </dgm:t>
    </dgm:pt>
    <dgm:pt modelId="{05AA9664-5E7F-44CC-8636-3DA7303D7685}" type="sibTrans" cxnId="{8EB89A27-CAF6-4E2C-8D4C-1DC04BB14216}">
      <dgm:prSet/>
      <dgm:spPr/>
      <dgm:t>
        <a:bodyPr/>
        <a:lstStyle/>
        <a:p>
          <a:endParaRPr lang="en-GB" sz="1400"/>
        </a:p>
      </dgm:t>
    </dgm:pt>
    <dgm:pt modelId="{3F1AC115-E3F3-4D68-A260-0E8D7639BEE5}">
      <dgm:prSet phldrT="[Text]" custT="1"/>
      <dgm:spPr/>
      <dgm:t>
        <a:bodyPr/>
        <a:lstStyle/>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dgm:t>
    </dgm:pt>
    <dgm:pt modelId="{EC786148-28F0-49D9-8E21-F24126538834}" type="parTrans" cxnId="{1C047E2A-118D-45BA-ACE9-B75217388916}">
      <dgm:prSet/>
      <dgm:spPr/>
      <dgm:t>
        <a:bodyPr/>
        <a:lstStyle/>
        <a:p>
          <a:endParaRPr lang="en-GB" sz="1400"/>
        </a:p>
      </dgm:t>
    </dgm:pt>
    <dgm:pt modelId="{6B1ABEBE-8F00-4F25-A8A5-8BDC05EACB3B}" type="sibTrans" cxnId="{1C047E2A-118D-45BA-ACE9-B75217388916}">
      <dgm:prSet/>
      <dgm:spPr/>
      <dgm:t>
        <a:bodyPr/>
        <a:lstStyle/>
        <a:p>
          <a:endParaRPr lang="en-GB" sz="1400"/>
        </a:p>
      </dgm:t>
    </dgm:pt>
    <dgm:pt modelId="{07787328-45D3-4396-87E2-3EC8F2623C5F}">
      <dgm:prSet phldrT="[Text]" custT="1"/>
      <dgm:spPr/>
      <dgm:t>
        <a:bodyPr/>
        <a:lstStyle/>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r>
            <a:rPr lang="en-GB" sz="1400" dirty="0"/>
            <a:t>    </a:t>
          </a:r>
        </a:p>
      </dgm:t>
    </dgm:pt>
    <dgm:pt modelId="{DEC8C42B-F70E-4CBE-89ED-2E0C666F68A9}" type="parTrans" cxnId="{C9179174-FABD-45B0-A167-A58EAB36B6E3}">
      <dgm:prSet/>
      <dgm:spPr/>
      <dgm:t>
        <a:bodyPr/>
        <a:lstStyle/>
        <a:p>
          <a:endParaRPr lang="en-GB" sz="1400"/>
        </a:p>
      </dgm:t>
    </dgm:pt>
    <dgm:pt modelId="{EC06E034-C3D9-4290-9201-3DF8E4A2BD7E}" type="sibTrans" cxnId="{C9179174-FABD-45B0-A167-A58EAB36B6E3}">
      <dgm:prSet/>
      <dgm:spPr/>
      <dgm:t>
        <a:bodyPr/>
        <a:lstStyle/>
        <a:p>
          <a:endParaRPr lang="en-GB" sz="1400"/>
        </a:p>
      </dgm:t>
    </dgm:pt>
    <dgm:pt modelId="{BB7AD7E9-C733-409C-B7B6-E27A9F4F5EC1}" type="pres">
      <dgm:prSet presAssocID="{F7EBD910-9E27-42F1-BF00-657AF06CFD4B}" presName="compositeShape" presStyleCnt="0">
        <dgm:presLayoutVars>
          <dgm:chMax val="7"/>
          <dgm:dir/>
          <dgm:resizeHandles val="exact"/>
        </dgm:presLayoutVars>
      </dgm:prSet>
      <dgm:spPr/>
    </dgm:pt>
    <dgm:pt modelId="{BE450AC4-2A1C-401E-BB72-2156064478C5}" type="pres">
      <dgm:prSet presAssocID="{991B8B86-1164-4F05-8F7C-AE4F8DFB92BE}" presName="circ1" presStyleLbl="vennNode1" presStyleIdx="0" presStyleCnt="3" custLinFactNeighborX="4872" custLinFactNeighborY="547"/>
      <dgm:spPr/>
    </dgm:pt>
    <dgm:pt modelId="{3BDA92E6-513D-40A9-8EC6-EE382A309CEE}" type="pres">
      <dgm:prSet presAssocID="{991B8B86-1164-4F05-8F7C-AE4F8DFB92BE}" presName="circ1Tx" presStyleLbl="revTx" presStyleIdx="0" presStyleCnt="0">
        <dgm:presLayoutVars>
          <dgm:chMax val="0"/>
          <dgm:chPref val="0"/>
          <dgm:bulletEnabled val="1"/>
        </dgm:presLayoutVars>
      </dgm:prSet>
      <dgm:spPr/>
    </dgm:pt>
    <dgm:pt modelId="{703B10C8-F1E2-4705-8DDA-0D5C5DBD93C4}" type="pres">
      <dgm:prSet presAssocID="{3F1AC115-E3F3-4D68-A260-0E8D7639BEE5}" presName="circ2" presStyleLbl="vennNode1" presStyleIdx="1" presStyleCnt="3" custLinFactNeighborX="4172" custLinFactNeighborY="-13229"/>
      <dgm:spPr/>
    </dgm:pt>
    <dgm:pt modelId="{F235C6DC-1526-442F-BFA5-5D8A18A08172}" type="pres">
      <dgm:prSet presAssocID="{3F1AC115-E3F3-4D68-A260-0E8D7639BEE5}" presName="circ2Tx" presStyleLbl="revTx" presStyleIdx="0" presStyleCnt="0">
        <dgm:presLayoutVars>
          <dgm:chMax val="0"/>
          <dgm:chPref val="0"/>
          <dgm:bulletEnabled val="1"/>
        </dgm:presLayoutVars>
      </dgm:prSet>
      <dgm:spPr/>
    </dgm:pt>
    <dgm:pt modelId="{1264080D-EDB0-4F4F-A5F0-335A82648681}" type="pres">
      <dgm:prSet presAssocID="{07787328-45D3-4396-87E2-3EC8F2623C5F}" presName="circ3" presStyleLbl="vennNode1" presStyleIdx="2" presStyleCnt="3" custLinFactNeighborX="5553" custLinFactNeighborY="-13622"/>
      <dgm:spPr/>
    </dgm:pt>
    <dgm:pt modelId="{D262B660-1B2B-4544-B75D-E64052A20B54}" type="pres">
      <dgm:prSet presAssocID="{07787328-45D3-4396-87E2-3EC8F2623C5F}" presName="circ3Tx" presStyleLbl="revTx" presStyleIdx="0" presStyleCnt="0">
        <dgm:presLayoutVars>
          <dgm:chMax val="0"/>
          <dgm:chPref val="0"/>
          <dgm:bulletEnabled val="1"/>
        </dgm:presLayoutVars>
      </dgm:prSet>
      <dgm:spPr/>
    </dgm:pt>
  </dgm:ptLst>
  <dgm:cxnLst>
    <dgm:cxn modelId="{B4EF4D20-035B-4746-B7D5-63AEFAF76A58}" type="presOf" srcId="{07787328-45D3-4396-87E2-3EC8F2623C5F}" destId="{D262B660-1B2B-4544-B75D-E64052A20B54}" srcOrd="1" destOrd="0" presId="urn:microsoft.com/office/officeart/2005/8/layout/venn1"/>
    <dgm:cxn modelId="{8EB89A27-CAF6-4E2C-8D4C-1DC04BB14216}" srcId="{F7EBD910-9E27-42F1-BF00-657AF06CFD4B}" destId="{991B8B86-1164-4F05-8F7C-AE4F8DFB92BE}" srcOrd="0" destOrd="0" parTransId="{BF9CCEA3-FAC1-45BE-9694-479BA285E9B3}" sibTransId="{05AA9664-5E7F-44CC-8636-3DA7303D7685}"/>
    <dgm:cxn modelId="{1C047E2A-118D-45BA-ACE9-B75217388916}" srcId="{F7EBD910-9E27-42F1-BF00-657AF06CFD4B}" destId="{3F1AC115-E3F3-4D68-A260-0E8D7639BEE5}" srcOrd="1" destOrd="0" parTransId="{EC786148-28F0-49D9-8E21-F24126538834}" sibTransId="{6B1ABEBE-8F00-4F25-A8A5-8BDC05EACB3B}"/>
    <dgm:cxn modelId="{3F31294F-AAB7-444F-B343-68BE5B6C2D05}" type="presOf" srcId="{991B8B86-1164-4F05-8F7C-AE4F8DFB92BE}" destId="{BE450AC4-2A1C-401E-BB72-2156064478C5}" srcOrd="0" destOrd="0" presId="urn:microsoft.com/office/officeart/2005/8/layout/venn1"/>
    <dgm:cxn modelId="{C9179174-FABD-45B0-A167-A58EAB36B6E3}" srcId="{F7EBD910-9E27-42F1-BF00-657AF06CFD4B}" destId="{07787328-45D3-4396-87E2-3EC8F2623C5F}" srcOrd="2" destOrd="0" parTransId="{DEC8C42B-F70E-4CBE-89ED-2E0C666F68A9}" sibTransId="{EC06E034-C3D9-4290-9201-3DF8E4A2BD7E}"/>
    <dgm:cxn modelId="{3CD44B79-7C28-437A-8585-990060F9CF50}" type="presOf" srcId="{07787328-45D3-4396-87E2-3EC8F2623C5F}" destId="{1264080D-EDB0-4F4F-A5F0-335A82648681}" srcOrd="0" destOrd="0" presId="urn:microsoft.com/office/officeart/2005/8/layout/venn1"/>
    <dgm:cxn modelId="{1C99BB8D-26F3-4CB7-8FC2-66539A634C60}" type="presOf" srcId="{3F1AC115-E3F3-4D68-A260-0E8D7639BEE5}" destId="{F235C6DC-1526-442F-BFA5-5D8A18A08172}" srcOrd="1" destOrd="0" presId="urn:microsoft.com/office/officeart/2005/8/layout/venn1"/>
    <dgm:cxn modelId="{19EA359C-6233-48E3-B587-65128C65ECE1}" type="presOf" srcId="{991B8B86-1164-4F05-8F7C-AE4F8DFB92BE}" destId="{3BDA92E6-513D-40A9-8EC6-EE382A309CEE}" srcOrd="1" destOrd="0" presId="urn:microsoft.com/office/officeart/2005/8/layout/venn1"/>
    <dgm:cxn modelId="{56CBA0A5-E861-4EA9-9AC8-6B2F9CDF8C1A}" type="presOf" srcId="{F7EBD910-9E27-42F1-BF00-657AF06CFD4B}" destId="{BB7AD7E9-C733-409C-B7B6-E27A9F4F5EC1}" srcOrd="0" destOrd="0" presId="urn:microsoft.com/office/officeart/2005/8/layout/venn1"/>
    <dgm:cxn modelId="{557529C4-3ED7-4C11-A557-DCD34AC5AF1D}" type="presOf" srcId="{3F1AC115-E3F3-4D68-A260-0E8D7639BEE5}" destId="{703B10C8-F1E2-4705-8DDA-0D5C5DBD93C4}" srcOrd="0" destOrd="0" presId="urn:microsoft.com/office/officeart/2005/8/layout/venn1"/>
    <dgm:cxn modelId="{38074402-B3B0-4722-A751-051B341627DA}" type="presParOf" srcId="{BB7AD7E9-C733-409C-B7B6-E27A9F4F5EC1}" destId="{BE450AC4-2A1C-401E-BB72-2156064478C5}" srcOrd="0" destOrd="0" presId="urn:microsoft.com/office/officeart/2005/8/layout/venn1"/>
    <dgm:cxn modelId="{C8685A67-E444-4ACE-80E3-56C2FDE93B24}" type="presParOf" srcId="{BB7AD7E9-C733-409C-B7B6-E27A9F4F5EC1}" destId="{3BDA92E6-513D-40A9-8EC6-EE382A309CEE}" srcOrd="1" destOrd="0" presId="urn:microsoft.com/office/officeart/2005/8/layout/venn1"/>
    <dgm:cxn modelId="{5405F0C1-5900-4C63-9A87-A3A0312D0A68}" type="presParOf" srcId="{BB7AD7E9-C733-409C-B7B6-E27A9F4F5EC1}" destId="{703B10C8-F1E2-4705-8DDA-0D5C5DBD93C4}" srcOrd="2" destOrd="0" presId="urn:microsoft.com/office/officeart/2005/8/layout/venn1"/>
    <dgm:cxn modelId="{CE8A89EF-2701-43E8-9353-9F18BF95F42E}" type="presParOf" srcId="{BB7AD7E9-C733-409C-B7B6-E27A9F4F5EC1}" destId="{F235C6DC-1526-442F-BFA5-5D8A18A08172}" srcOrd="3" destOrd="0" presId="urn:microsoft.com/office/officeart/2005/8/layout/venn1"/>
    <dgm:cxn modelId="{C39F172F-19D4-4ADF-9005-8E9A4A2DAF97}" type="presParOf" srcId="{BB7AD7E9-C733-409C-B7B6-E27A9F4F5EC1}" destId="{1264080D-EDB0-4F4F-A5F0-335A82648681}" srcOrd="4" destOrd="0" presId="urn:microsoft.com/office/officeart/2005/8/layout/venn1"/>
    <dgm:cxn modelId="{11A0C547-CD91-455B-B5B8-94B7CA35EB0D}" type="presParOf" srcId="{BB7AD7E9-C733-409C-B7B6-E27A9F4F5EC1}" destId="{D262B660-1B2B-4544-B75D-E64052A20B54}" srcOrd="5" destOrd="0" presId="urn:microsoft.com/office/officeart/2005/8/layout/venn1"/>
  </dgm:cxnLst>
  <dgm:bg>
    <a:solidFill>
      <a:schemeClr val="bg1"/>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450AC4-2A1C-401E-BB72-2156064478C5}">
      <dsp:nvSpPr>
        <dsp:cNvPr id="0" name=""/>
        <dsp:cNvSpPr/>
      </dsp:nvSpPr>
      <dsp:spPr>
        <a:xfrm>
          <a:off x="3103654" y="230925"/>
          <a:ext cx="4292027" cy="4292027"/>
        </a:xfrm>
        <a:prstGeom prst="ellipse">
          <a:avLst/>
        </a:prstGeom>
        <a:solidFill>
          <a:schemeClr val="accent1">
            <a:alpha val="50000"/>
            <a:hueOff val="0"/>
            <a:satOff val="0"/>
            <a:lumOff val="0"/>
            <a:alphaOff val="0"/>
          </a:schemeClr>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r>
            <a:rPr lang="en-GB" sz="1400" kern="1200" dirty="0"/>
            <a:t>         </a:t>
          </a:r>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dsp:txBody>
      <dsp:txXfrm>
        <a:off x="3675924" y="982030"/>
        <a:ext cx="3147486" cy="1931412"/>
      </dsp:txXfrm>
    </dsp:sp>
    <dsp:sp modelId="{703B10C8-F1E2-4705-8DDA-0D5C5DBD93C4}">
      <dsp:nvSpPr>
        <dsp:cNvPr id="0" name=""/>
        <dsp:cNvSpPr/>
      </dsp:nvSpPr>
      <dsp:spPr>
        <a:xfrm>
          <a:off x="4622316" y="2322172"/>
          <a:ext cx="4292027" cy="4292027"/>
        </a:xfrm>
        <a:prstGeom prst="ellipse">
          <a:avLst/>
        </a:prstGeom>
        <a:solidFill>
          <a:schemeClr val="accent1">
            <a:alpha val="50000"/>
            <a:hueOff val="0"/>
            <a:satOff val="0"/>
            <a:lumOff val="0"/>
            <a:alphaOff val="0"/>
          </a:schemeClr>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dsp:txBody>
      <dsp:txXfrm>
        <a:off x="5934961" y="3430946"/>
        <a:ext cx="2575216" cy="2360614"/>
      </dsp:txXfrm>
    </dsp:sp>
    <dsp:sp modelId="{1264080D-EDB0-4F4F-A5F0-335A82648681}">
      <dsp:nvSpPr>
        <dsp:cNvPr id="0" name=""/>
        <dsp:cNvSpPr/>
      </dsp:nvSpPr>
      <dsp:spPr>
        <a:xfrm>
          <a:off x="1584176" y="2305304"/>
          <a:ext cx="4292027" cy="4292027"/>
        </a:xfrm>
        <a:prstGeom prst="ellipse">
          <a:avLst/>
        </a:prstGeom>
        <a:solidFill>
          <a:schemeClr val="accent1">
            <a:alpha val="50000"/>
            <a:hueOff val="0"/>
            <a:satOff val="0"/>
            <a:lumOff val="0"/>
            <a:alphaOff val="0"/>
          </a:schemeClr>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endParaRPr lang="en-GB" sz="1400" kern="1200" dirty="0"/>
        </a:p>
        <a:p>
          <a:pPr marL="0" lvl="0" indent="0" algn="ctr" defTabSz="622300">
            <a:lnSpc>
              <a:spcPct val="90000"/>
            </a:lnSpc>
            <a:spcBef>
              <a:spcPct val="0"/>
            </a:spcBef>
            <a:spcAft>
              <a:spcPct val="35000"/>
            </a:spcAft>
            <a:buNone/>
          </a:pPr>
          <a:r>
            <a:rPr lang="en-GB" sz="1400" kern="1200" dirty="0"/>
            <a:t>    </a:t>
          </a:r>
        </a:p>
      </dsp:txBody>
      <dsp:txXfrm>
        <a:off x="1988342" y="3414078"/>
        <a:ext cx="2575216" cy="2360614"/>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a:defRPr sz="1200"/>
            </a:lvl1pPr>
          </a:lstStyle>
          <a:p>
            <a:fld id="{96D292DE-8B7A-4254-AA83-74C1F4DD4AF0}" type="datetimeFigureOut">
              <a:rPr lang="en-GB" smtClean="0"/>
              <a:t>10/11/2022</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CBDE3265-6175-AE4D-AE66-EB8739FD8FC6}" type="datetimeFigureOut">
              <a:rPr lang="en-US" smtClean="0"/>
              <a:t>11/10/2022</a:t>
            </a:fld>
            <a:endParaRPr lang="en-US"/>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29C5E4A6-7B1B-B349-9119-F8C4EEFEB5C8}" type="slidenum">
              <a:rPr lang="en-US" smtClean="0"/>
              <a:t>‹#›</a:t>
            </a:fld>
            <a:endParaRPr lang="en-US"/>
          </a:p>
        </p:txBody>
      </p:sp>
    </p:spTree>
    <p:extLst>
      <p:ext uri="{BB962C8B-B14F-4D97-AF65-F5344CB8AC3E}">
        <p14:creationId xmlns:p14="http://schemas.microsoft.com/office/powerpoint/2010/main" val="519330184"/>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youtube.com/watch?app=desktop&amp;v=qeGGZ_AgBfA"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5"/>
          </p:nvPr>
        </p:nvSpPr>
        <p:spPr/>
        <p:txBody>
          <a:bodyPr/>
          <a:lstStyle/>
          <a:p>
            <a:pPr marL="0" marR="0" lvl="0" indent="0" algn="r" defTabSz="911225" rtl="0" eaLnBrk="1" fontAlgn="base" latinLnBrk="0" hangingPunct="1">
              <a:lnSpc>
                <a:spcPct val="100000"/>
              </a:lnSpc>
              <a:spcBef>
                <a:spcPct val="0"/>
              </a:spcBef>
              <a:spcAft>
                <a:spcPct val="0"/>
              </a:spcAft>
              <a:buClrTx/>
              <a:buSzTx/>
              <a:buFontTx/>
              <a:buNone/>
              <a:tabLst/>
              <a:defRPr/>
            </a:pPr>
            <a:fld id="{29C5E4A6-7B1B-B349-9119-F8C4EEFEB5C8}" type="slidenum">
              <a:rPr kumimoji="0" 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11225" rtl="0" eaLnBrk="1" fontAlgn="base" latinLnBrk="0" hangingPunct="1">
                <a:lnSpc>
                  <a:spcPct val="100000"/>
                </a:lnSpc>
                <a:spcBef>
                  <a:spcPct val="0"/>
                </a:spcBef>
                <a:spcAft>
                  <a:spcPct val="0"/>
                </a:spcAft>
                <a:buClrTx/>
                <a:buSzTx/>
                <a:buFontTx/>
                <a:buNone/>
                <a:tabLst/>
                <a:defRPr/>
              </a:pPr>
              <a:t>2</a:t>
            </a:fld>
            <a:endParaRPr kumimoji="0" 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15701593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5"/>
          </p:nvPr>
        </p:nvSpPr>
        <p:spPr/>
        <p:txBody>
          <a:bodyPr/>
          <a:lstStyle/>
          <a:p>
            <a:pPr marL="0" marR="0" lvl="0" indent="0" algn="r" defTabSz="911225" rtl="0" eaLnBrk="1" fontAlgn="base" latinLnBrk="0" hangingPunct="1">
              <a:lnSpc>
                <a:spcPct val="100000"/>
              </a:lnSpc>
              <a:spcBef>
                <a:spcPct val="0"/>
              </a:spcBef>
              <a:spcAft>
                <a:spcPct val="0"/>
              </a:spcAft>
              <a:buClrTx/>
              <a:buSzTx/>
              <a:buFontTx/>
              <a:buNone/>
              <a:tabLst/>
              <a:defRPr/>
            </a:pPr>
            <a:fld id="{29C5E4A6-7B1B-B349-9119-F8C4EEFEB5C8}" type="slidenum">
              <a:rPr kumimoji="0" 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11225" rtl="0" eaLnBrk="1" fontAlgn="base" latinLnBrk="0" hangingPunct="1">
                <a:lnSpc>
                  <a:spcPct val="100000"/>
                </a:lnSpc>
                <a:spcBef>
                  <a:spcPct val="0"/>
                </a:spcBef>
                <a:spcAft>
                  <a:spcPct val="0"/>
                </a:spcAft>
                <a:buClrTx/>
                <a:buSzTx/>
                <a:buFontTx/>
                <a:buNone/>
                <a:tabLst/>
                <a:defRPr/>
              </a:pPr>
              <a:t>3</a:t>
            </a:fld>
            <a:endParaRPr kumimoji="0" 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2235005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Coach</a:t>
            </a:r>
            <a:r>
              <a:rPr lang="en-GB" dirty="0"/>
              <a:t> </a:t>
            </a:r>
            <a:r>
              <a:rPr lang="en-GB" dirty="0" err="1"/>
              <a:t>Menti</a:t>
            </a:r>
            <a:r>
              <a:rPr lang="en-GB" dirty="0"/>
              <a:t> code: 24 55 38 4</a:t>
            </a:r>
          </a:p>
          <a:p>
            <a:endParaRPr lang="en-GB" dirty="0"/>
          </a:p>
          <a:p>
            <a:r>
              <a:rPr lang="en-GB" b="1" dirty="0"/>
              <a:t>Mentor</a:t>
            </a:r>
            <a:r>
              <a:rPr lang="en-GB" dirty="0"/>
              <a:t> </a:t>
            </a:r>
            <a:r>
              <a:rPr lang="en-GB" dirty="0" err="1"/>
              <a:t>Menti</a:t>
            </a:r>
            <a:r>
              <a:rPr lang="en-GB" dirty="0"/>
              <a:t> code: 6448 3742</a:t>
            </a:r>
          </a:p>
          <a:p>
            <a:endParaRPr lang="en-GB" dirty="0"/>
          </a:p>
          <a:p>
            <a:r>
              <a:rPr lang="en-GB" b="1" dirty="0"/>
              <a:t>Facilitator</a:t>
            </a:r>
            <a:r>
              <a:rPr lang="en-GB" dirty="0"/>
              <a:t> – </a:t>
            </a:r>
            <a:r>
              <a:rPr lang="en-GB" dirty="0" err="1"/>
              <a:t>Menti</a:t>
            </a:r>
            <a:r>
              <a:rPr lang="en-GB" dirty="0"/>
              <a:t> code: 1751 5171</a:t>
            </a:r>
          </a:p>
          <a:p>
            <a:r>
              <a:rPr lang="en-GB" dirty="0"/>
              <a:t>A facilitator has good planning and timekeeping skills; coaching skills; communication skills; active listener; good at building rapport; structuring and recording facts and feelings; higher order thinking skills; critical thinking; develop synergy amongst participants; good questioning techniques; provide psychologically safe environment; unbiased; </a:t>
            </a:r>
          </a:p>
        </p:txBody>
      </p:sp>
      <p:sp>
        <p:nvSpPr>
          <p:cNvPr id="4" name="Slide Number Placeholder 3"/>
          <p:cNvSpPr>
            <a:spLocks noGrp="1"/>
          </p:cNvSpPr>
          <p:nvPr>
            <p:ph type="sldNum" sz="quarter" idx="5"/>
          </p:nvPr>
        </p:nvSpPr>
        <p:spPr/>
        <p:txBody>
          <a:bodyPr/>
          <a:lstStyle/>
          <a:p>
            <a:fld id="{29C5E4A6-7B1B-B349-9119-F8C4EEFEB5C8}" type="slidenum">
              <a:rPr lang="en-US" smtClean="0"/>
              <a:t>5</a:t>
            </a:fld>
            <a:endParaRPr lang="en-US"/>
          </a:p>
        </p:txBody>
      </p:sp>
    </p:spTree>
    <p:extLst>
      <p:ext uri="{BB962C8B-B14F-4D97-AF65-F5344CB8AC3E}">
        <p14:creationId xmlns:p14="http://schemas.microsoft.com/office/powerpoint/2010/main" val="18259172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91124-0407-4365-83FA-AF978F484C5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6503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5"/>
          </p:nvPr>
        </p:nvSpPr>
        <p:spPr/>
        <p:txBody>
          <a:bodyPr/>
          <a:lstStyle/>
          <a:p>
            <a:pPr marL="0" marR="0" lvl="0" indent="0" algn="r" defTabSz="911225" rtl="0" eaLnBrk="1" fontAlgn="base" latinLnBrk="0" hangingPunct="1">
              <a:lnSpc>
                <a:spcPct val="100000"/>
              </a:lnSpc>
              <a:spcBef>
                <a:spcPct val="0"/>
              </a:spcBef>
              <a:spcAft>
                <a:spcPct val="0"/>
              </a:spcAft>
              <a:buClrTx/>
              <a:buSzTx/>
              <a:buFontTx/>
              <a:buNone/>
              <a:tabLst/>
              <a:defRPr/>
            </a:pPr>
            <a:fld id="{29C5E4A6-7B1B-B349-9119-F8C4EEFEB5C8}" type="slidenum">
              <a:rPr kumimoji="0" 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11225" rtl="0" eaLnBrk="1" fontAlgn="base" latinLnBrk="0" hangingPunct="1">
                <a:lnSpc>
                  <a:spcPct val="100000"/>
                </a:lnSpc>
                <a:spcBef>
                  <a:spcPct val="0"/>
                </a:spcBef>
                <a:spcAft>
                  <a:spcPct val="0"/>
                </a:spcAft>
                <a:buClrTx/>
                <a:buSzTx/>
                <a:buFontTx/>
                <a:buNone/>
                <a:tabLst/>
                <a:defRPr/>
              </a:pPr>
              <a:t>8</a:t>
            </a:fld>
            <a:endParaRPr kumimoji="0" 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23913037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Times New Roman"/>
              </a:rPr>
              <a:t>Send Johari Window questionnaire</a:t>
            </a:r>
          </a:p>
          <a:p>
            <a:endParaRPr lang="en-US" dirty="0">
              <a:cs typeface="Times New Roman"/>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3D1D51B-C1A0-475D-90F4-8E3D670757B6}" type="slidenum">
              <a:rPr kumimoji="0" lang="en-GB" altLang="en-US" sz="13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alt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61578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5"/>
          </p:nvPr>
        </p:nvSpPr>
        <p:spPr/>
        <p:txBody>
          <a:bodyPr/>
          <a:lstStyle/>
          <a:p>
            <a:pPr marL="0" marR="0" lvl="0" indent="0" algn="r" defTabSz="911225" rtl="0" eaLnBrk="1" fontAlgn="base" latinLnBrk="0" hangingPunct="1">
              <a:lnSpc>
                <a:spcPct val="100000"/>
              </a:lnSpc>
              <a:spcBef>
                <a:spcPct val="0"/>
              </a:spcBef>
              <a:spcAft>
                <a:spcPct val="0"/>
              </a:spcAft>
              <a:buClrTx/>
              <a:buSzTx/>
              <a:buFontTx/>
              <a:buNone/>
              <a:tabLst/>
              <a:defRPr/>
            </a:pPr>
            <a:fld id="{29C5E4A6-7B1B-B349-9119-F8C4EEFEB5C8}" type="slidenum">
              <a:rPr kumimoji="0" 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11225" rtl="0" eaLnBrk="1" fontAlgn="base" latinLnBrk="0" hangingPunct="1">
                <a:lnSpc>
                  <a:spcPct val="100000"/>
                </a:lnSpc>
                <a:spcBef>
                  <a:spcPct val="0"/>
                </a:spcBef>
                <a:spcAft>
                  <a:spcPct val="0"/>
                </a:spcAft>
                <a:buClrTx/>
                <a:buSzTx/>
                <a:buFontTx/>
                <a:buNone/>
                <a:tabLst/>
                <a:defRPr/>
              </a:pPr>
              <a:t>11</a:t>
            </a:fld>
            <a:endParaRPr kumimoji="0" 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3315482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Listen/watch the video (10 mins) and note any pertinent aspects that resonate with you.</a:t>
            </a:r>
          </a:p>
          <a:p>
            <a:r>
              <a:rPr lang="en-GB" dirty="0">
                <a:hlinkClick r:id="rId3"/>
              </a:rPr>
              <a:t>The Triune Brain Model: Balancing Instinct, Emotion and Reason - YouTube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5A2668-57C8-435C-9244-65EEF4ADAB16}" type="slidenum">
              <a:rPr kumimoji="0" lang="en-GB"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18513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 according to Terrence Deacon, Ph.D., an expert on the evolution of human cognition at the University of California, Berkeley, subsequent research has revealed that MacLean’s basic premise—his “‘hats on top of hats’ view” that brain systems were added by accretion over the course of evolution—was mistaken. “Adding on is almost certainly not the way the brain has evolved,” said Deacon. “Instead, the same structures have become modified in different ways in different lineages.”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5A2668-57C8-435C-9244-65EEF4ADAB16}" type="slidenum">
              <a:rPr kumimoji="0" lang="en-GB"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92731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532A96-C94F-4176-9564-FE62025AD50A}" type="slidenum">
              <a:rPr kumimoji="0" lang="en-GB" altLang="en-US" sz="13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alt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In 1990 Peter Salovey and John Mayer first used the term emotional Intelligence and described it as a form of social intelligence that involves the ability to:</a:t>
            </a:r>
          </a:p>
          <a:p>
            <a:pPr marL="181154" marR="0" lvl="0" indent="-181154"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monitor one’s own and other’s feelings and emotions</a:t>
            </a:r>
          </a:p>
          <a:p>
            <a:pPr marL="181154" marR="0" lvl="0" indent="-181154"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discriminate among them</a:t>
            </a:r>
          </a:p>
          <a:p>
            <a:pPr marL="181154" marR="0" lvl="0" indent="-181154"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use this information to guide one’s own thinking and behaviour.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Daniel Goleman wrote a bestselling book in 1995 called Emotional Intelligence and this is when he developed his argument that non-cognitive skills matter as much as IQ for workplace performance. People with a high EQ handle relationships better and handle conflict better.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3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Daniel Goleman has conducted considerable research about the relationship between EQ and success in a job and has concluded that IQ is not a very good predictor of job performance and where very senior managers are recruited based on relevant experience and a high IQ they were likely to fail unless emotional intelligence competencies were also strong.   In fact where serious weaknesses in EQ were identified then failure could be predicted with amazing accuracy.</a:t>
            </a:r>
          </a:p>
          <a:p>
            <a:endParaRPr lang="en-GB" altLang="en-US" dirty="0"/>
          </a:p>
        </p:txBody>
      </p:sp>
    </p:spTree>
    <p:extLst>
      <p:ext uri="{BB962C8B-B14F-4D97-AF65-F5344CB8AC3E}">
        <p14:creationId xmlns:p14="http://schemas.microsoft.com/office/powerpoint/2010/main" val="11778486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80000"/>
              </a:lnSpc>
              <a:buFont typeface="Wingdings" pitchFamily="2" charset="2"/>
              <a:buNone/>
            </a:pPr>
            <a:r>
              <a:rPr lang="en-GB" altLang="en-US" sz="1300" dirty="0">
                <a:latin typeface="Arial" charset="0"/>
              </a:rPr>
              <a:t>The emotionally intelligent have abilities in four</a:t>
            </a:r>
          </a:p>
          <a:p>
            <a:pPr>
              <a:lnSpc>
                <a:spcPct val="80000"/>
              </a:lnSpc>
              <a:buFont typeface="Wingdings" pitchFamily="2" charset="2"/>
              <a:buNone/>
            </a:pPr>
            <a:r>
              <a:rPr lang="en-GB" altLang="en-US" sz="1300" dirty="0">
                <a:latin typeface="Arial" charset="0"/>
              </a:rPr>
              <a:t>main domains:</a:t>
            </a:r>
          </a:p>
          <a:p>
            <a:r>
              <a:rPr lang="en-GB" dirty="0"/>
              <a:t>Pink boxes are domains of personal competence – these capabilities determine how we manage ourselves</a:t>
            </a:r>
          </a:p>
          <a:p>
            <a:r>
              <a:rPr lang="en-GB" dirty="0"/>
              <a:t>Blue Boxes are domains of social competence which determine how we manage our relationships</a:t>
            </a:r>
          </a:p>
          <a:p>
            <a:endParaRPr lang="en-GB" dirty="0"/>
          </a:p>
          <a:p>
            <a:r>
              <a:rPr lang="en-GB" sz="1300" b="1" dirty="0"/>
              <a:t>Self-awareness</a:t>
            </a:r>
            <a:r>
              <a:rPr lang="en-GB" sz="1300" dirty="0"/>
              <a:t> – The ability to recognize your own emotions and how they affect your thoughts and behaviour, know your strengths and weaknesses, and have self-confidence. This is the ability to step outside yourself with focused observation of how you feel and react in various situations.</a:t>
            </a:r>
          </a:p>
          <a:p>
            <a:r>
              <a:rPr lang="en-GB" sz="1300" b="1" dirty="0"/>
              <a:t>Self-management</a:t>
            </a:r>
            <a:r>
              <a:rPr lang="en-GB" sz="1300" dirty="0"/>
              <a:t> – The ability to control impulsive feelings and behaviours, manage your emotions in healthy ways, take initiative, follow through on commitments, and adapt to changing circumstances. Having a non-reactive analytic approach to your feelings and problem solving to increase appropriate responses.</a:t>
            </a:r>
          </a:p>
          <a:p>
            <a:r>
              <a:rPr lang="en-GB" sz="1300" b="1" dirty="0"/>
              <a:t>Social awareness</a:t>
            </a:r>
            <a:r>
              <a:rPr lang="en-GB" sz="1300" dirty="0"/>
              <a:t> – The ability to observe and understand the emotions, needs, and concerns of other people, pick up on emotional cues, feel comfortable socially, and recognize the power dynamics in a group or organization. In a nutshell, this is </a:t>
            </a:r>
            <a:r>
              <a:rPr lang="en-GB" sz="1300" i="1" dirty="0"/>
              <a:t>empathy</a:t>
            </a:r>
            <a:r>
              <a:rPr lang="en-GB" sz="1300" dirty="0"/>
              <a:t>, a fundamental "people skill."</a:t>
            </a:r>
          </a:p>
          <a:p>
            <a:r>
              <a:rPr lang="en-GB" sz="1300" b="1" dirty="0"/>
              <a:t>Relationship management</a:t>
            </a:r>
            <a:r>
              <a:rPr lang="en-GB" sz="1300" dirty="0"/>
              <a:t> – The ability to develop and maintain good relationships, communicate clearly, inspire and influence others, work well in a team, and manage conflict. In other words, having </a:t>
            </a:r>
            <a:r>
              <a:rPr lang="en-GB" sz="1300" i="1" dirty="0"/>
              <a:t>good social skills</a:t>
            </a:r>
            <a:r>
              <a:rPr lang="en-GB" sz="1300" dirty="0"/>
              <a:t> and being competent in relating to the emotions of others and remain connected.</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EE7B93-2D3F-48AF-821D-080C5C88BD3B}" type="slidenum">
              <a:rPr kumimoji="0" lang="en-GB"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85487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5A2668-57C8-435C-9244-65EEF4ADAB16}" type="slidenum">
              <a:rPr kumimoji="0" lang="en-GB"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15409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5A2668-57C8-435C-9244-65EEF4ADAB16}" type="slidenum">
              <a:rPr kumimoji="0" lang="en-GB"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56699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5A2668-57C8-435C-9244-65EEF4ADAB16}" type="slidenum">
              <a:rPr kumimoji="0" lang="en-GB"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52385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5A2668-57C8-435C-9244-65EEF4ADAB16}" type="slidenum">
              <a:rPr kumimoji="0" lang="en-GB"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42837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5"/>
          </p:nvPr>
        </p:nvSpPr>
        <p:spPr/>
        <p:txBody>
          <a:bodyPr/>
          <a:lstStyle/>
          <a:p>
            <a:pPr marL="0" marR="0" lvl="0" indent="0" algn="r" defTabSz="911225" rtl="0" eaLnBrk="1" fontAlgn="base" latinLnBrk="0" hangingPunct="1">
              <a:lnSpc>
                <a:spcPct val="100000"/>
              </a:lnSpc>
              <a:spcBef>
                <a:spcPct val="0"/>
              </a:spcBef>
              <a:spcAft>
                <a:spcPct val="0"/>
              </a:spcAft>
              <a:buClrTx/>
              <a:buSzTx/>
              <a:buFontTx/>
              <a:buNone/>
              <a:tabLst/>
              <a:defRPr/>
            </a:pPr>
            <a:fld id="{29C5E4A6-7B1B-B349-9119-F8C4EEFEB5C8}" type="slidenum">
              <a:rPr kumimoji="0" 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11225" rtl="0" eaLnBrk="1" fontAlgn="base" latinLnBrk="0" hangingPunct="1">
                <a:lnSpc>
                  <a:spcPct val="100000"/>
                </a:lnSpc>
                <a:spcBef>
                  <a:spcPct val="0"/>
                </a:spcBef>
                <a:spcAft>
                  <a:spcPct val="0"/>
                </a:spcAft>
                <a:buClrTx/>
                <a:buSzTx/>
                <a:buFontTx/>
                <a:buNone/>
                <a:tabLst/>
                <a:defRPr/>
              </a:pPr>
              <a:t>22</a:t>
            </a:fld>
            <a:endParaRPr kumimoji="0" 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13695276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91124-0407-4365-83FA-AF978F484C50}"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346705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5"/>
          </p:nvPr>
        </p:nvSpPr>
        <p:spPr/>
        <p:txBody>
          <a:bodyPr/>
          <a:lstStyle/>
          <a:p>
            <a:pPr marL="0" marR="0" lvl="0" indent="0" algn="r" defTabSz="911225" rtl="0" eaLnBrk="1" fontAlgn="base" latinLnBrk="0" hangingPunct="1">
              <a:lnSpc>
                <a:spcPct val="100000"/>
              </a:lnSpc>
              <a:spcBef>
                <a:spcPct val="0"/>
              </a:spcBef>
              <a:spcAft>
                <a:spcPct val="0"/>
              </a:spcAft>
              <a:buClrTx/>
              <a:buSzTx/>
              <a:buFontTx/>
              <a:buNone/>
              <a:tabLst/>
              <a:defRPr/>
            </a:pPr>
            <a:fld id="{29C5E4A6-7B1B-B349-9119-F8C4EEFEB5C8}" type="slidenum">
              <a:rPr kumimoji="0" 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11225" rtl="0" eaLnBrk="1" fontAlgn="base" latinLnBrk="0" hangingPunct="1">
                <a:lnSpc>
                  <a:spcPct val="100000"/>
                </a:lnSpc>
                <a:spcBef>
                  <a:spcPct val="0"/>
                </a:spcBef>
                <a:spcAft>
                  <a:spcPct val="0"/>
                </a:spcAft>
                <a:buClrTx/>
                <a:buSzTx/>
                <a:buFontTx/>
                <a:buNone/>
                <a:tabLst/>
                <a:defRPr/>
              </a:pPr>
              <a:t>28</a:t>
            </a:fld>
            <a:endParaRPr kumimoji="0" 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15701593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5"/>
          </p:nvPr>
        </p:nvSpPr>
        <p:spPr/>
        <p:txBody>
          <a:bodyPr/>
          <a:lstStyle/>
          <a:p>
            <a:pPr marL="0" marR="0" lvl="0" indent="0" algn="r" defTabSz="911225" rtl="0" eaLnBrk="1" fontAlgn="base" latinLnBrk="0" hangingPunct="1">
              <a:lnSpc>
                <a:spcPct val="100000"/>
              </a:lnSpc>
              <a:spcBef>
                <a:spcPct val="0"/>
              </a:spcBef>
              <a:spcAft>
                <a:spcPct val="0"/>
              </a:spcAft>
              <a:buClrTx/>
              <a:buSzTx/>
              <a:buFontTx/>
              <a:buNone/>
              <a:tabLst/>
              <a:defRPr/>
            </a:pPr>
            <a:fld id="{29C5E4A6-7B1B-B349-9119-F8C4EEFEB5C8}" type="slidenum">
              <a:rPr kumimoji="0" 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11225" rtl="0" eaLnBrk="1" fontAlgn="base" latinLnBrk="0" hangingPunct="1">
                <a:lnSpc>
                  <a:spcPct val="100000"/>
                </a:lnSpc>
                <a:spcBef>
                  <a:spcPct val="0"/>
                </a:spcBef>
                <a:spcAft>
                  <a:spcPct val="0"/>
                </a:spcAft>
                <a:buClrTx/>
                <a:buSzTx/>
                <a:buFontTx/>
                <a:buNone/>
                <a:tabLst/>
                <a:defRPr/>
              </a:pPr>
              <a:t>29</a:t>
            </a:fld>
            <a:endParaRPr kumimoji="0" 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Tree>
    <p:extLst>
      <p:ext uri="{BB962C8B-B14F-4D97-AF65-F5344CB8AC3E}">
        <p14:creationId xmlns:p14="http://schemas.microsoft.com/office/powerpoint/2010/main" val="23054855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GB"/>
              <a:t>Click to edit Master title style</a:t>
            </a:r>
            <a:endParaRPr lang="en-GB" dirty="0"/>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10/11/2022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a:xfrm>
            <a:off x="457200" y="1600201"/>
            <a:ext cx="8229600" cy="39170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9C64F3F4-CE19-49F8-9EF4-FF4EE52031C2}" type="datetimeFigureOut">
              <a:rPr lang="en-GB" smtClean="0"/>
              <a:t>10/11/2022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GB"/>
              <a:t>Click to edit Master title style</a:t>
            </a:r>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10/11/2022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9C64F3F4-CE19-49F8-9EF4-FF4EE52031C2}" type="datetimeFigureOut">
              <a:rPr lang="en-GB" smtClean="0"/>
              <a:t>10/11/2022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9C64F3F4-CE19-49F8-9EF4-FF4EE52031C2}" type="datetimeFigureOut">
              <a:rPr lang="en-GB" smtClean="0"/>
              <a:t>10/11/2022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9C64F3F4-CE19-49F8-9EF4-FF4EE52031C2}" type="datetimeFigureOut">
              <a:rPr lang="en-GB" smtClean="0"/>
              <a:t>10/11/2022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10/11/2022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GB"/>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10/11/2022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9C64F3F4-CE19-49F8-9EF4-FF4EE52031C2}" type="datetimeFigureOut">
              <a:rPr lang="en-GB" smtClean="0"/>
              <a:t>10/11/2022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9C64F3F4-CE19-49F8-9EF4-FF4EE52031C2}" type="datetimeFigureOut">
              <a:rPr lang="en-GB" smtClean="0"/>
              <a:t>10/11/2022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21043802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10/11/2022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6124958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10/11/2022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7774337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10/11/2022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8719491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10/11/2022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40572839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10/11/2022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4405047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10/11/2022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40510537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10/11/2022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6877540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10/11/2022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7402867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10/11/2022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5977390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10/11/2022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1597326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10/11/2022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172676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10/11/2022</a:t>
            </a:fld>
            <a:endParaRPr lang="en-GB"/>
          </a:p>
        </p:txBody>
      </p:sp>
      <p:sp>
        <p:nvSpPr>
          <p:cNvPr id="5" name="Footer Placeholder 4"/>
          <p:cNvSpPr>
            <a:spLocks noGrp="1"/>
          </p:cNvSpPr>
          <p:nvPr>
            <p:ph type="ftr" sz="quarter" idx="11"/>
          </p:nvPr>
        </p:nvSpPr>
        <p:spPr>
          <a:xfrm>
            <a:off x="3131840" y="6461784"/>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7718140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10/11/2022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099169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4.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25.xml"/><Relationship Id="rId1" Type="http://schemas.openxmlformats.org/officeDocument/2006/relationships/slideLayout" Target="../slideLayouts/slideLayout24.xml"/><Relationship Id="rId4" Type="http://schemas.openxmlformats.org/officeDocument/2006/relationships/image" Target="../media/image4.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10/11/2022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224916344"/>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10/11/2022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184185328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619">
                <a:solidFill>
                  <a:schemeClr val="tx1">
                    <a:tint val="75000"/>
                  </a:schemeClr>
                </a:solidFill>
              </a:defRPr>
            </a:lvl1pPr>
          </a:lstStyle>
          <a:p>
            <a:fld id="{9C64F3F4-CE19-49F8-9EF4-FF4EE52031C2}" type="datetimeFigureOut">
              <a:rPr lang="en-GB" smtClean="0"/>
              <a:pPr/>
              <a:t>10/11/2022</a:t>
            </a:fld>
            <a:endParaRPr lang="en-GB"/>
          </a:p>
        </p:txBody>
      </p:sp>
      <p:sp>
        <p:nvSpPr>
          <p:cNvPr id="6" name="Slide Number Placeholder 5"/>
          <p:cNvSpPr>
            <a:spLocks noGrp="1"/>
          </p:cNvSpPr>
          <p:nvPr>
            <p:ph type="sldNum" sz="quarter" idx="4"/>
          </p:nvPr>
        </p:nvSpPr>
        <p:spPr>
          <a:xfrm>
            <a:off x="7956376" y="6380976"/>
            <a:ext cx="730424" cy="340503"/>
          </a:xfrm>
          <a:prstGeom prst="rect">
            <a:avLst/>
          </a:prstGeom>
        </p:spPr>
        <p:txBody>
          <a:bodyPr vert="horz" lIns="91440" tIns="45720" rIns="91440" bIns="45720" rtlCol="0" anchor="ctr"/>
          <a:lstStyle>
            <a:lvl1pPr algn="r">
              <a:defRPr sz="675">
                <a:solidFill>
                  <a:schemeClr val="tx1">
                    <a:tint val="75000"/>
                  </a:schemeClr>
                </a:solidFill>
              </a:defRPr>
            </a:lvl1pPr>
          </a:lstStyle>
          <a:p>
            <a:fld id="{AC82685A-BD3A-4230-8D85-804689F67293}" type="slidenum">
              <a:rPr lang="en-GB" smtClean="0"/>
              <a:pPr/>
              <a:t>‹#›</a:t>
            </a:fld>
            <a:endParaRPr lang="en-GB"/>
          </a:p>
        </p:txBody>
      </p:sp>
    </p:spTree>
    <p:extLst>
      <p:ext uri="{BB962C8B-B14F-4D97-AF65-F5344CB8AC3E}">
        <p14:creationId xmlns:p14="http://schemas.microsoft.com/office/powerpoint/2010/main" val="1194021028"/>
      </p:ext>
    </p:extLst>
  </p:cSld>
  <p:clrMap bg1="lt1" tx1="dk1" bg2="lt2" tx2="dk2" accent1="accent1" accent2="accent2" accent3="accent3" accent4="accent4" accent5="accent5" accent6="accent6" hlink="hlink" folHlink="folHlink"/>
  <p:sldLayoutIdLst>
    <p:sldLayoutId id="2147483700" r:id="rId1"/>
    <p:sldLayoutId id="2147483701" r:id="rId2"/>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5.xml"/><Relationship Id="rId4" Type="http://schemas.openxmlformats.org/officeDocument/2006/relationships/hyperlink" Target="https://www.youtube.com/watch?v=qeGGZ_AgBfA"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5.xml"/><Relationship Id="rId1" Type="http://schemas.openxmlformats.org/officeDocument/2006/relationships/video" Target="https://www.youtube.com/embed/_MC3XuMvsDI?feature=oembed" TargetMode="External"/><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a:xfrm>
            <a:off x="21780" y="1874077"/>
            <a:ext cx="4299009" cy="3109845"/>
          </a:xfrm>
        </p:spPr>
        <p:txBody>
          <a:bodyPr lIns="91440" tIns="45720" rIns="91440" bIns="45720" anchor="t"/>
          <a:lstStyle/>
          <a:p>
            <a:pPr algn="ctr"/>
            <a:r>
              <a:rPr lang="en-GB" sz="2600" b="1" dirty="0">
                <a:solidFill>
                  <a:srgbClr val="FFCC66"/>
                </a:solidFill>
                <a:latin typeface="Arial Black"/>
                <a:cs typeface="Arial"/>
              </a:rPr>
              <a:t>Module BMPF7061</a:t>
            </a:r>
            <a:br>
              <a:rPr lang="en-GB" sz="2600" b="1" dirty="0">
                <a:solidFill>
                  <a:srgbClr val="FFCC66"/>
                </a:solidFill>
                <a:latin typeface="Arial Black"/>
                <a:cs typeface="Arial"/>
              </a:rPr>
            </a:br>
            <a:r>
              <a:rPr lang="en-GB" sz="2600" b="1" dirty="0">
                <a:latin typeface="Arial Black"/>
                <a:cs typeface="Arial"/>
              </a:rPr>
              <a:t> </a:t>
            </a:r>
            <a:br>
              <a:rPr lang="en-GB" sz="2600" b="1" dirty="0">
                <a:latin typeface="Arial Black"/>
              </a:rPr>
            </a:br>
            <a:r>
              <a:rPr lang="en-GB" sz="2600" b="1" dirty="0">
                <a:latin typeface="Arial Black"/>
                <a:cs typeface="Arial"/>
              </a:rPr>
              <a:t>Coaching and Mentoring</a:t>
            </a:r>
            <a:br>
              <a:rPr lang="en-GB" sz="2600" b="1" dirty="0">
                <a:latin typeface="Arial Black"/>
                <a:cs typeface="Arial"/>
              </a:rPr>
            </a:br>
            <a:br>
              <a:rPr lang="en-GB" sz="2600" b="1">
                <a:latin typeface="Arial Black"/>
                <a:cs typeface="Arial"/>
              </a:rPr>
            </a:br>
            <a:r>
              <a:rPr lang="en-GB" sz="2600" b="1">
                <a:solidFill>
                  <a:srgbClr val="FF6600"/>
                </a:solidFill>
                <a:latin typeface="Arial Black"/>
                <a:cs typeface="Arial"/>
              </a:rPr>
              <a:t>Day </a:t>
            </a:r>
            <a:r>
              <a:rPr lang="en-GB" sz="2600" b="1" dirty="0">
                <a:solidFill>
                  <a:srgbClr val="FF6600"/>
                </a:solidFill>
                <a:latin typeface="Arial Black"/>
                <a:cs typeface="Arial"/>
              </a:rPr>
              <a:t>2</a:t>
            </a:r>
            <a:endParaRPr lang="en-GB" sz="2600" dirty="0">
              <a:solidFill>
                <a:srgbClr val="FF6600"/>
              </a:solidFill>
              <a:latin typeface="Arial Black"/>
            </a:endParaRPr>
          </a:p>
        </p:txBody>
      </p:sp>
    </p:spTree>
    <p:extLst>
      <p:ext uri="{BB962C8B-B14F-4D97-AF65-F5344CB8AC3E}">
        <p14:creationId xmlns:p14="http://schemas.microsoft.com/office/powerpoint/2010/main" val="1472490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r>
              <a:rPr lang="en-US" sz="3600"/>
              <a:t>Our Vision</a:t>
            </a:r>
          </a:p>
        </p:txBody>
      </p:sp>
      <p:pic>
        <p:nvPicPr>
          <p:cNvPr id="2" name="Picture 2" descr="Shape, rectangle&#10;&#10;Description automatically generated">
            <a:extLst>
              <a:ext uri="{FF2B5EF4-FFF2-40B4-BE49-F238E27FC236}">
                <a16:creationId xmlns:a16="http://schemas.microsoft.com/office/drawing/2014/main" id="{338EC95E-DBBA-4108-8CC6-5956929496E4}"/>
              </a:ext>
            </a:extLst>
          </p:cNvPr>
          <p:cNvPicPr>
            <a:picLocks noChangeAspect="1"/>
          </p:cNvPicPr>
          <p:nvPr/>
        </p:nvPicPr>
        <p:blipFill>
          <a:blip r:embed="rId3"/>
          <a:stretch>
            <a:fillRect/>
          </a:stretch>
        </p:blipFill>
        <p:spPr>
          <a:xfrm>
            <a:off x="-2263" y="-2604"/>
            <a:ext cx="9146046" cy="6908477"/>
          </a:xfrm>
          <a:prstGeom prst="rect">
            <a:avLst/>
          </a:prstGeom>
        </p:spPr>
      </p:pic>
      <p:sp>
        <p:nvSpPr>
          <p:cNvPr id="9" name="Content Placeholder 8"/>
          <p:cNvSpPr>
            <a:spLocks noGrp="1"/>
          </p:cNvSpPr>
          <p:nvPr>
            <p:ph idx="1"/>
          </p:nvPr>
        </p:nvSpPr>
        <p:spPr>
          <a:xfrm>
            <a:off x="455960" y="437050"/>
            <a:ext cx="8229600" cy="818176"/>
          </a:xfrm>
        </p:spPr>
        <p:txBody>
          <a:bodyPr vert="horz" lIns="91440" tIns="45720" rIns="91440" bIns="45720" rtlCol="0" anchor="t">
            <a:normAutofit/>
          </a:bodyPr>
          <a:lstStyle/>
          <a:p>
            <a:pPr marL="0" indent="0" algn="ctr">
              <a:buNone/>
            </a:pPr>
            <a:r>
              <a:rPr lang="en-US" sz="4200" dirty="0">
                <a:solidFill>
                  <a:srgbClr val="E0BC4C"/>
                </a:solidFill>
                <a:latin typeface="Arial Black"/>
              </a:rPr>
              <a:t>Agenda</a:t>
            </a:r>
            <a:endParaRPr lang="en-US" dirty="0">
              <a:solidFill>
                <a:srgbClr val="E0BC4C"/>
              </a:solidFill>
            </a:endParaRPr>
          </a:p>
        </p:txBody>
      </p:sp>
      <p:sp>
        <p:nvSpPr>
          <p:cNvPr id="3" name="TextBox 2">
            <a:extLst>
              <a:ext uri="{FF2B5EF4-FFF2-40B4-BE49-F238E27FC236}">
                <a16:creationId xmlns:a16="http://schemas.microsoft.com/office/drawing/2014/main" id="{F1FEBC25-4E9A-444C-A0D6-17735289F605}"/>
              </a:ext>
            </a:extLst>
          </p:cNvPr>
          <p:cNvSpPr txBox="1"/>
          <p:nvPr/>
        </p:nvSpPr>
        <p:spPr>
          <a:xfrm>
            <a:off x="862014" y="2204864"/>
            <a:ext cx="7848872" cy="3416320"/>
          </a:xfrm>
          <a:prstGeom prst="rect">
            <a:avLst/>
          </a:prstGeom>
          <a:noFill/>
        </p:spPr>
        <p:txBody>
          <a:bodyPr wrap="square" rtlCol="0">
            <a:spAutoFit/>
          </a:bodyPr>
          <a:lstStyle/>
          <a:p>
            <a:pPr marL="457200" indent="-457200">
              <a:buFont typeface="Wingdings" panose="05000000000000000000" pitchFamily="2" charset="2"/>
              <a:buChar char="ü"/>
            </a:pPr>
            <a:r>
              <a:rPr lang="en-GB" sz="3600" b="1" dirty="0">
                <a:solidFill>
                  <a:schemeClr val="bg1"/>
                </a:solidFill>
              </a:rPr>
              <a:t>Coaching and mentoring skills, attributes, qualities</a:t>
            </a:r>
          </a:p>
          <a:p>
            <a:pPr marL="457200" indent="-457200">
              <a:buFont typeface="Wingdings" panose="05000000000000000000" pitchFamily="2" charset="2"/>
              <a:buChar char="ü"/>
            </a:pPr>
            <a:r>
              <a:rPr lang="en-GB" sz="3600" b="1" dirty="0">
                <a:solidFill>
                  <a:srgbClr val="24ABD0"/>
                </a:solidFill>
              </a:rPr>
              <a:t>Values and beliefs</a:t>
            </a:r>
          </a:p>
          <a:p>
            <a:pPr marL="457200" indent="-457200">
              <a:buFont typeface="Wingdings" panose="05000000000000000000" pitchFamily="2" charset="2"/>
              <a:buChar char="ü"/>
            </a:pPr>
            <a:r>
              <a:rPr lang="en-GB" sz="3600" b="1" dirty="0">
                <a:solidFill>
                  <a:srgbClr val="FF6600"/>
                </a:solidFill>
              </a:rPr>
              <a:t>Emotional intelligence</a:t>
            </a:r>
          </a:p>
          <a:p>
            <a:r>
              <a:rPr lang="en-GB" sz="3600" b="1" dirty="0"/>
              <a:t>	</a:t>
            </a:r>
          </a:p>
          <a:p>
            <a:pPr marL="0" lvl="1"/>
            <a:endParaRPr lang="en-GB" sz="3600" b="1" dirty="0"/>
          </a:p>
        </p:txBody>
      </p:sp>
    </p:spTree>
    <p:extLst>
      <p:ext uri="{BB962C8B-B14F-4D97-AF65-F5344CB8AC3E}">
        <p14:creationId xmlns:p14="http://schemas.microsoft.com/office/powerpoint/2010/main" val="1693664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r>
              <a:rPr lang="en-US" sz="3600"/>
              <a:t>Our Vision</a:t>
            </a:r>
          </a:p>
        </p:txBody>
      </p:sp>
      <p:pic>
        <p:nvPicPr>
          <p:cNvPr id="2" name="Picture 2" descr="Shape, rectangle&#10;&#10;Description automatically generated">
            <a:extLst>
              <a:ext uri="{FF2B5EF4-FFF2-40B4-BE49-F238E27FC236}">
                <a16:creationId xmlns:a16="http://schemas.microsoft.com/office/drawing/2014/main" id="{338EC95E-DBBA-4108-8CC6-5956929496E4}"/>
              </a:ext>
            </a:extLst>
          </p:cNvPr>
          <p:cNvPicPr>
            <a:picLocks noChangeAspect="1"/>
          </p:cNvPicPr>
          <p:nvPr/>
        </p:nvPicPr>
        <p:blipFill>
          <a:blip r:embed="rId3"/>
          <a:stretch>
            <a:fillRect/>
          </a:stretch>
        </p:blipFill>
        <p:spPr>
          <a:xfrm>
            <a:off x="-2263" y="-2604"/>
            <a:ext cx="9146046" cy="6908477"/>
          </a:xfrm>
          <a:prstGeom prst="rect">
            <a:avLst/>
          </a:prstGeom>
        </p:spPr>
      </p:pic>
      <p:sp>
        <p:nvSpPr>
          <p:cNvPr id="9" name="Content Placeholder 8"/>
          <p:cNvSpPr>
            <a:spLocks noGrp="1"/>
          </p:cNvSpPr>
          <p:nvPr>
            <p:ph idx="1"/>
          </p:nvPr>
        </p:nvSpPr>
        <p:spPr>
          <a:xfrm>
            <a:off x="702351" y="2468197"/>
            <a:ext cx="8229600" cy="818176"/>
          </a:xfrm>
        </p:spPr>
        <p:txBody>
          <a:bodyPr vert="horz" lIns="91440" tIns="45720" rIns="91440" bIns="45720" rtlCol="0" anchor="t">
            <a:normAutofit/>
          </a:bodyPr>
          <a:lstStyle/>
          <a:p>
            <a:pPr marL="0" indent="0" algn="ctr">
              <a:buNone/>
            </a:pPr>
            <a:r>
              <a:rPr lang="en-US" sz="4200" dirty="0">
                <a:solidFill>
                  <a:srgbClr val="E0BC4C"/>
                </a:solidFill>
                <a:latin typeface="Arial Black"/>
              </a:rPr>
              <a:t>Coaching and mentoring...</a:t>
            </a:r>
            <a:endParaRPr lang="en-US" dirty="0">
              <a:solidFill>
                <a:srgbClr val="E0BC4C"/>
              </a:solidFill>
            </a:endParaRPr>
          </a:p>
        </p:txBody>
      </p:sp>
    </p:spTree>
    <p:extLst>
      <p:ext uri="{BB962C8B-B14F-4D97-AF65-F5344CB8AC3E}">
        <p14:creationId xmlns:p14="http://schemas.microsoft.com/office/powerpoint/2010/main" val="2445588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55776" y="260648"/>
            <a:ext cx="3672408" cy="92333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5400" b="1" i="0" u="none" strike="noStrike" kern="1200" cap="none" spc="0" normalizeH="0" baseline="0" noProof="0" dirty="0">
                <a:ln>
                  <a:noFill/>
                </a:ln>
                <a:solidFill>
                  <a:srgbClr val="4BACC6">
                    <a:lumMod val="50000"/>
                  </a:srgbClr>
                </a:solidFill>
                <a:effectLst>
                  <a:outerShdw blurRad="38100" dist="38100" dir="2700000" algn="tl">
                    <a:srgbClr val="000000">
                      <a:alpha val="43137"/>
                    </a:srgbClr>
                  </a:outerShdw>
                </a:effectLst>
                <a:uLnTx/>
                <a:uFillTx/>
                <a:latin typeface="Verdana"/>
                <a:ea typeface="ＭＳ Ｐゴシック"/>
                <a:cs typeface="+mn-cs"/>
              </a:rPr>
              <a:t>Activity</a:t>
            </a:r>
          </a:p>
        </p:txBody>
      </p:sp>
      <p:sp>
        <p:nvSpPr>
          <p:cNvPr id="5" name="TextBox 4"/>
          <p:cNvSpPr txBox="1"/>
          <p:nvPr/>
        </p:nvSpPr>
        <p:spPr>
          <a:xfrm>
            <a:off x="467544" y="1196752"/>
            <a:ext cx="8352928" cy="3600986"/>
          </a:xfrm>
          <a:prstGeom prst="rect">
            <a:avLst/>
          </a:prstGeom>
          <a:noFill/>
        </p:spPr>
        <p:txBody>
          <a:bodyPr wrap="square" rtlCol="0">
            <a:spAutoFit/>
          </a:bodyPr>
          <a:lstStyle/>
          <a:p>
            <a:pPr marL="457200" marR="0" lvl="0" indent="-457200" algn="l" defTabSz="914400" rtl="0" eaLnBrk="0" fontAlgn="base" latinLnBrk="0" hangingPunct="0">
              <a:lnSpc>
                <a:spcPct val="100000"/>
              </a:lnSpc>
              <a:spcBef>
                <a:spcPct val="0"/>
              </a:spcBef>
              <a:spcAft>
                <a:spcPct val="0"/>
              </a:spcAft>
              <a:buClr>
                <a:srgbClr val="E54890"/>
              </a:buClr>
              <a:buSzTx/>
              <a:buFontTx/>
              <a:buNone/>
              <a:tabLst/>
              <a:defRPr/>
            </a:pPr>
            <a:r>
              <a:rPr kumimoji="0" lang="en-GB" sz="2800" b="0" i="0" u="none" strike="noStrike" kern="1200" cap="none" spc="0" normalizeH="0" baseline="0" noProof="0" dirty="0">
                <a:ln>
                  <a:noFill/>
                </a:ln>
                <a:solidFill>
                  <a:prstClr val="black"/>
                </a:solidFill>
                <a:effectLst/>
                <a:uLnTx/>
                <a:uFillTx/>
                <a:latin typeface="Verdana"/>
                <a:ea typeface="ＭＳ Ｐゴシック"/>
                <a:cs typeface="+mn-cs"/>
              </a:rPr>
              <a:t>In your groups discuss, agree and record the qualities, characteristics and skills each of the following should possess:</a:t>
            </a:r>
          </a:p>
          <a:p>
            <a:pPr marL="457200" marR="0" lvl="0" indent="-457200" algn="l" defTabSz="914400" rtl="0" eaLnBrk="0" fontAlgn="base" latinLnBrk="0" hangingPunct="0">
              <a:lnSpc>
                <a:spcPct val="100000"/>
              </a:lnSpc>
              <a:spcBef>
                <a:spcPct val="0"/>
              </a:spcBef>
              <a:spcAft>
                <a:spcPct val="0"/>
              </a:spcAft>
              <a:buClr>
                <a:srgbClr val="E54890"/>
              </a:buClr>
              <a:buSzTx/>
              <a:buFontTx/>
              <a:buNone/>
              <a:tabLst/>
              <a:defRPr/>
            </a:pPr>
            <a:endParaRPr kumimoji="0" lang="en-GB" sz="2800" b="0" i="0" u="none" strike="noStrike" kern="1200" cap="none" spc="0" normalizeH="0" baseline="0" noProof="0" dirty="0">
              <a:ln>
                <a:noFill/>
              </a:ln>
              <a:solidFill>
                <a:prstClr val="black"/>
              </a:solidFill>
              <a:effectLst/>
              <a:uLnTx/>
              <a:uFillTx/>
              <a:latin typeface="Verdana"/>
              <a:ea typeface="ＭＳ Ｐゴシック"/>
              <a:cs typeface="+mn-cs"/>
            </a:endParaRPr>
          </a:p>
          <a:p>
            <a:pPr marL="457200" marR="0" lvl="0" indent="-457200" algn="l" defTabSz="914400" rtl="0" eaLnBrk="0" fontAlgn="base" latinLnBrk="0" hangingPunct="0">
              <a:lnSpc>
                <a:spcPct val="100000"/>
              </a:lnSpc>
              <a:spcBef>
                <a:spcPct val="0"/>
              </a:spcBef>
              <a:spcAft>
                <a:spcPct val="0"/>
              </a:spcAft>
              <a:buClr>
                <a:schemeClr val="accent5">
                  <a:lumMod val="50000"/>
                </a:schemeClr>
              </a:buClr>
              <a:buSzTx/>
              <a:buFont typeface="Courier New" panose="02070309020205020404" pitchFamily="49" charset="0"/>
              <a:buChar char="o"/>
              <a:tabLst/>
              <a:defRPr/>
            </a:pPr>
            <a:r>
              <a:rPr kumimoji="0" lang="en-GB" sz="2800" b="1" i="0" u="none" strike="noStrike" kern="1200" cap="none" spc="0" normalizeH="0" baseline="0" noProof="0" dirty="0">
                <a:ln>
                  <a:noFill/>
                </a:ln>
                <a:solidFill>
                  <a:prstClr val="black"/>
                </a:solidFill>
                <a:effectLst/>
                <a:uLnTx/>
                <a:uFillTx/>
                <a:latin typeface="Verdana"/>
                <a:ea typeface="ＭＳ Ｐゴシック"/>
                <a:cs typeface="+mn-cs"/>
              </a:rPr>
              <a:t>Coach</a:t>
            </a:r>
            <a:endParaRPr lang="en-GB" sz="2800" b="1" dirty="0">
              <a:solidFill>
                <a:prstClr val="black"/>
              </a:solidFill>
              <a:latin typeface="Verdana"/>
              <a:ea typeface="ＭＳ Ｐゴシック"/>
            </a:endParaRPr>
          </a:p>
          <a:p>
            <a:pPr marL="457200" marR="0" lvl="0" indent="-457200" algn="l" defTabSz="914400" rtl="0" eaLnBrk="0" fontAlgn="base" latinLnBrk="0" hangingPunct="0">
              <a:lnSpc>
                <a:spcPct val="100000"/>
              </a:lnSpc>
              <a:spcBef>
                <a:spcPct val="0"/>
              </a:spcBef>
              <a:spcAft>
                <a:spcPct val="0"/>
              </a:spcAft>
              <a:buClr>
                <a:schemeClr val="accent5">
                  <a:lumMod val="50000"/>
                </a:schemeClr>
              </a:buClr>
              <a:buSzTx/>
              <a:buFont typeface="Courier New" panose="02070309020205020404" pitchFamily="49" charset="0"/>
              <a:buChar char="o"/>
              <a:tabLst/>
              <a:defRPr/>
            </a:pPr>
            <a:r>
              <a:rPr kumimoji="0" lang="en-GB" sz="2800" b="1" i="0" u="none" strike="noStrike" kern="1200" cap="none" spc="0" normalizeH="0" baseline="0" noProof="0" dirty="0">
                <a:ln>
                  <a:noFill/>
                </a:ln>
                <a:solidFill>
                  <a:prstClr val="black"/>
                </a:solidFill>
                <a:effectLst/>
                <a:uLnTx/>
                <a:uFillTx/>
                <a:latin typeface="Verdana"/>
                <a:ea typeface="ＭＳ Ｐゴシック"/>
                <a:cs typeface="+mn-cs"/>
              </a:rPr>
              <a:t>Mentor</a:t>
            </a:r>
          </a:p>
          <a:p>
            <a:pPr marL="457200" marR="0" lvl="0" indent="-457200" algn="l" defTabSz="914400" rtl="0" eaLnBrk="0" fontAlgn="base" latinLnBrk="0" hangingPunct="0">
              <a:lnSpc>
                <a:spcPct val="100000"/>
              </a:lnSpc>
              <a:spcBef>
                <a:spcPct val="0"/>
              </a:spcBef>
              <a:spcAft>
                <a:spcPct val="0"/>
              </a:spcAft>
              <a:buClr>
                <a:schemeClr val="accent5">
                  <a:lumMod val="50000"/>
                </a:schemeClr>
              </a:buClr>
              <a:buSzTx/>
              <a:buFont typeface="Courier New" panose="02070309020205020404" pitchFamily="49" charset="0"/>
              <a:buChar char="o"/>
              <a:tabLst/>
              <a:defRPr/>
            </a:pPr>
            <a:r>
              <a:rPr lang="en-GB" sz="2800" b="1" dirty="0">
                <a:solidFill>
                  <a:prstClr val="black"/>
                </a:solidFill>
                <a:latin typeface="Verdana"/>
                <a:ea typeface="ＭＳ Ｐゴシック"/>
              </a:rPr>
              <a:t>Facilitator</a:t>
            </a:r>
            <a:endParaRPr kumimoji="0" lang="en-GB" sz="2800" b="1" i="0" u="none" strike="noStrike" kern="1200" cap="none" spc="0" normalizeH="0" baseline="0" noProof="0" dirty="0">
              <a:ln>
                <a:noFill/>
              </a:ln>
              <a:solidFill>
                <a:prstClr val="black"/>
              </a:solidFill>
              <a:effectLst/>
              <a:uLnTx/>
              <a:uFillTx/>
              <a:latin typeface="Verdana"/>
              <a:ea typeface="ＭＳ Ｐゴシック"/>
              <a:cs typeface="+mn-cs"/>
            </a:endParaRPr>
          </a:p>
          <a:p>
            <a:pPr marL="457200" marR="0" lvl="0" indent="-457200" algn="l" defTabSz="914400" rtl="0" eaLnBrk="0" fontAlgn="base" latinLnBrk="0" hangingPunct="0">
              <a:lnSpc>
                <a:spcPct val="100000"/>
              </a:lnSpc>
              <a:spcBef>
                <a:spcPct val="0"/>
              </a:spcBef>
              <a:spcAft>
                <a:spcPct val="0"/>
              </a:spcAft>
              <a:buClr>
                <a:srgbClr val="E54890"/>
              </a:buClr>
              <a:buSzTx/>
              <a:buFontTx/>
              <a:buNone/>
              <a:tabLst/>
              <a:defRPr/>
            </a:pPr>
            <a:endParaRPr kumimoji="0" lang="en-GB" sz="3200" b="0" i="1" u="none" strike="noStrike" kern="1200" cap="none" spc="0" normalizeH="0" baseline="0" noProof="0" dirty="0">
              <a:ln>
                <a:noFill/>
              </a:ln>
              <a:solidFill>
                <a:prstClr val="black"/>
              </a:solidFill>
              <a:effectLst/>
              <a:uLnTx/>
              <a:uFillTx/>
              <a:latin typeface="Verdana"/>
              <a:ea typeface="ＭＳ Ｐゴシック"/>
              <a:cs typeface="+mn-cs"/>
            </a:endParaRPr>
          </a:p>
        </p:txBody>
      </p:sp>
      <p:pic>
        <p:nvPicPr>
          <p:cNvPr id="2" name="Picture 1">
            <a:extLst>
              <a:ext uri="{FF2B5EF4-FFF2-40B4-BE49-F238E27FC236}">
                <a16:creationId xmlns:a16="http://schemas.microsoft.com/office/drawing/2014/main" id="{BF8EDF7B-105B-4453-8261-799B3DB4E249}"/>
              </a:ext>
            </a:extLst>
          </p:cNvPr>
          <p:cNvPicPr>
            <a:picLocks noChangeAspect="1"/>
          </p:cNvPicPr>
          <p:nvPr/>
        </p:nvPicPr>
        <p:blipFill>
          <a:blip r:embed="rId2"/>
          <a:stretch>
            <a:fillRect/>
          </a:stretch>
        </p:blipFill>
        <p:spPr>
          <a:xfrm>
            <a:off x="4860032" y="2693332"/>
            <a:ext cx="3960440" cy="2828885"/>
          </a:xfrm>
          <a:prstGeom prst="rect">
            <a:avLst/>
          </a:prstGeom>
        </p:spPr>
      </p:pic>
    </p:spTree>
    <p:extLst>
      <p:ext uri="{BB962C8B-B14F-4D97-AF65-F5344CB8AC3E}">
        <p14:creationId xmlns:p14="http://schemas.microsoft.com/office/powerpoint/2010/main" val="4148325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C7A45-621B-4C10-8F2B-1A02137A013C}"/>
              </a:ext>
            </a:extLst>
          </p:cNvPr>
          <p:cNvSpPr>
            <a:spLocks noGrp="1"/>
          </p:cNvSpPr>
          <p:nvPr>
            <p:ph type="title"/>
          </p:nvPr>
        </p:nvSpPr>
        <p:spPr/>
        <p:txBody>
          <a:bodyPr/>
          <a:lstStyle/>
          <a:p>
            <a:r>
              <a:rPr lang="en-GB" b="1" dirty="0">
                <a:solidFill>
                  <a:srgbClr val="1E567C"/>
                </a:solidFill>
              </a:rPr>
              <a:t>Activity – in groups</a:t>
            </a:r>
          </a:p>
        </p:txBody>
      </p:sp>
      <p:pic>
        <p:nvPicPr>
          <p:cNvPr id="1026" name="Picture 2" descr="See the source image">
            <a:extLst>
              <a:ext uri="{FF2B5EF4-FFF2-40B4-BE49-F238E27FC236}">
                <a16:creationId xmlns:a16="http://schemas.microsoft.com/office/drawing/2014/main" id="{DDD79F8A-EBAB-FF99-943E-FA7FAB091268}"/>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1634728" y="1417638"/>
            <a:ext cx="5874544" cy="3916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7429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B59CA7C-9A79-4821-93F3-17FF8DA28F47}"/>
              </a:ext>
            </a:extLst>
          </p:cNvPr>
          <p:cNvGraphicFramePr/>
          <p:nvPr>
            <p:extLst>
              <p:ext uri="{D42A27DB-BD31-4B8C-83A1-F6EECF244321}">
                <p14:modId xmlns:p14="http://schemas.microsoft.com/office/powerpoint/2010/main" val="4044919155"/>
              </p:ext>
            </p:extLst>
          </p:nvPr>
        </p:nvGraphicFramePr>
        <p:xfrm>
          <a:off x="-684584" y="0"/>
          <a:ext cx="10081120" cy="73894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le 1"/>
          <p:cNvSpPr txBox="1">
            <a:spLocks/>
          </p:cNvSpPr>
          <p:nvPr/>
        </p:nvSpPr>
        <p:spPr bwMode="auto">
          <a:xfrm>
            <a:off x="1547664" y="260648"/>
            <a:ext cx="1688728"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GB" sz="2800" b="1" i="0" u="none" strike="noStrike" kern="0" cap="none" spc="0" normalizeH="0" baseline="0" noProof="0" dirty="0">
                <a:ln>
                  <a:noFill/>
                </a:ln>
                <a:solidFill>
                  <a:srgbClr val="1E567C"/>
                </a:solidFill>
                <a:effectLst>
                  <a:outerShdw blurRad="38100" dist="38100" dir="2700000" algn="tl">
                    <a:srgbClr val="000000">
                      <a:alpha val="43137"/>
                    </a:srgbClr>
                  </a:outerShdw>
                </a:effectLst>
                <a:uLnTx/>
                <a:uFillTx/>
                <a:latin typeface="Verdana"/>
                <a:ea typeface="ＭＳ Ｐゴシック"/>
                <a:cs typeface="+mn-cs"/>
              </a:rPr>
              <a:t>Coach</a:t>
            </a:r>
          </a:p>
        </p:txBody>
      </p:sp>
      <p:sp>
        <p:nvSpPr>
          <p:cNvPr id="6" name="Title 1">
            <a:extLst>
              <a:ext uri="{FF2B5EF4-FFF2-40B4-BE49-F238E27FC236}">
                <a16:creationId xmlns:a16="http://schemas.microsoft.com/office/drawing/2014/main" id="{8DA8B40E-3088-4ABE-8442-02CE5B54D0A7}"/>
              </a:ext>
            </a:extLst>
          </p:cNvPr>
          <p:cNvSpPr txBox="1">
            <a:spLocks/>
          </p:cNvSpPr>
          <p:nvPr/>
        </p:nvSpPr>
        <p:spPr bwMode="auto">
          <a:xfrm>
            <a:off x="107504" y="5877272"/>
            <a:ext cx="1688728" cy="72008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endParaRPr kumimoji="0" lang="en-GB" sz="2800" b="1" i="0" u="none" strike="noStrike" kern="0" cap="none" spc="0" normalizeH="0" baseline="0" noProof="0" dirty="0">
              <a:ln>
                <a:noFill/>
              </a:ln>
              <a:solidFill>
                <a:srgbClr val="4BACC6">
                  <a:lumMod val="50000"/>
                </a:srgbClr>
              </a:solidFill>
              <a:effectLst>
                <a:outerShdw blurRad="38100" dist="38100" dir="2700000" algn="tl">
                  <a:srgbClr val="000000">
                    <a:alpha val="43137"/>
                  </a:srgbClr>
                </a:outerShdw>
              </a:effectLst>
              <a:uLnTx/>
              <a:uFillTx/>
              <a:latin typeface="Verdana"/>
              <a:ea typeface="ＭＳ Ｐゴシック"/>
              <a:cs typeface="+mn-cs"/>
            </a:endParaRPr>
          </a:p>
          <a:p>
            <a:pPr marL="0" marR="0" lvl="0" indent="0" defTabSz="914400" rtl="0" eaLnBrk="0" fontAlgn="base" latinLnBrk="0" hangingPunct="0">
              <a:lnSpc>
                <a:spcPct val="100000"/>
              </a:lnSpc>
              <a:spcBef>
                <a:spcPct val="0"/>
              </a:spcBef>
              <a:spcAft>
                <a:spcPct val="0"/>
              </a:spcAft>
              <a:buClrTx/>
              <a:buSzTx/>
              <a:buFontTx/>
              <a:buNone/>
              <a:tabLst/>
              <a:defRPr/>
            </a:pPr>
            <a:r>
              <a:rPr kumimoji="0" lang="en-GB" sz="2800" b="1" i="0" u="none" strike="noStrike" kern="0" cap="none" spc="0" normalizeH="0" baseline="0" noProof="0" dirty="0">
                <a:ln>
                  <a:noFill/>
                </a:ln>
                <a:solidFill>
                  <a:srgbClr val="4BACC6">
                    <a:lumMod val="50000"/>
                  </a:srgbClr>
                </a:solidFill>
                <a:effectLst>
                  <a:outerShdw blurRad="38100" dist="38100" dir="2700000" algn="tl">
                    <a:srgbClr val="000000">
                      <a:alpha val="43137"/>
                    </a:srgbClr>
                  </a:outerShdw>
                </a:effectLst>
                <a:uLnTx/>
                <a:uFillTx/>
                <a:latin typeface="Verdana"/>
                <a:ea typeface="ＭＳ Ｐゴシック"/>
                <a:cs typeface="+mn-cs"/>
              </a:rPr>
              <a:t>Mentor</a:t>
            </a:r>
          </a:p>
        </p:txBody>
      </p:sp>
      <p:sp>
        <p:nvSpPr>
          <p:cNvPr id="7" name="Title 1">
            <a:extLst>
              <a:ext uri="{FF2B5EF4-FFF2-40B4-BE49-F238E27FC236}">
                <a16:creationId xmlns:a16="http://schemas.microsoft.com/office/drawing/2014/main" id="{DD7D0BE7-5FC6-43DE-B316-70FE770A1EAB}"/>
              </a:ext>
            </a:extLst>
          </p:cNvPr>
          <p:cNvSpPr txBox="1">
            <a:spLocks/>
          </p:cNvSpPr>
          <p:nvPr/>
        </p:nvSpPr>
        <p:spPr bwMode="auto">
          <a:xfrm>
            <a:off x="6876256" y="6093296"/>
            <a:ext cx="3384376" cy="926279"/>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defTabSz="914400" rtl="0" eaLnBrk="0" fontAlgn="base" latinLnBrk="0" hangingPunct="0">
              <a:lnSpc>
                <a:spcPct val="100000"/>
              </a:lnSpc>
              <a:spcBef>
                <a:spcPct val="0"/>
              </a:spcBef>
              <a:spcAft>
                <a:spcPct val="0"/>
              </a:spcAft>
              <a:buClrTx/>
              <a:buSzTx/>
              <a:buFontTx/>
              <a:buNone/>
              <a:tabLst/>
              <a:defRPr/>
            </a:pPr>
            <a:r>
              <a:rPr lang="en-GB" sz="2800" b="1" kern="0" dirty="0">
                <a:solidFill>
                  <a:srgbClr val="4BACC6">
                    <a:lumMod val="50000"/>
                  </a:srgbClr>
                </a:solidFill>
                <a:effectLst>
                  <a:outerShdw blurRad="38100" dist="38100" dir="2700000" algn="tl">
                    <a:srgbClr val="000000">
                      <a:alpha val="43137"/>
                    </a:srgbClr>
                  </a:outerShdw>
                </a:effectLst>
                <a:latin typeface="Verdana"/>
                <a:ea typeface="ＭＳ Ｐゴシック"/>
              </a:rPr>
              <a:t>Facilitator</a:t>
            </a:r>
            <a:endParaRPr kumimoji="0" lang="en-GB" sz="2800" b="1" i="0" u="none" strike="noStrike" kern="0" cap="none" spc="0" normalizeH="0" baseline="0" noProof="0" dirty="0">
              <a:ln>
                <a:noFill/>
              </a:ln>
              <a:solidFill>
                <a:srgbClr val="4BACC6">
                  <a:lumMod val="50000"/>
                </a:srgbClr>
              </a:solidFill>
              <a:effectLst>
                <a:outerShdw blurRad="38100" dist="38100" dir="2700000" algn="tl">
                  <a:srgbClr val="000000">
                    <a:alpha val="43137"/>
                  </a:srgbClr>
                </a:outerShdw>
              </a:effectLst>
              <a:uLnTx/>
              <a:uFillTx/>
              <a:latin typeface="Verdana"/>
              <a:ea typeface="ＭＳ Ｐゴシック"/>
              <a:cs typeface="+mn-cs"/>
            </a:endParaRPr>
          </a:p>
        </p:txBody>
      </p:sp>
    </p:spTree>
    <p:extLst>
      <p:ext uri="{BB962C8B-B14F-4D97-AF65-F5344CB8AC3E}">
        <p14:creationId xmlns:p14="http://schemas.microsoft.com/office/powerpoint/2010/main" val="499817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ee the source image">
            <a:extLst>
              <a:ext uri="{FF2B5EF4-FFF2-40B4-BE49-F238E27FC236}">
                <a16:creationId xmlns:a16="http://schemas.microsoft.com/office/drawing/2014/main" id="{4D0C1EF3-D1BE-4B5F-9619-8707B49E3A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8640" y="0"/>
            <a:ext cx="121348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B0086ACD-3B52-4E1B-BA9E-60028A184C52}"/>
              </a:ext>
            </a:extLst>
          </p:cNvPr>
          <p:cNvSpPr>
            <a:spLocks noGrp="1"/>
          </p:cNvSpPr>
          <p:nvPr>
            <p:ph idx="1"/>
          </p:nvPr>
        </p:nvSpPr>
        <p:spPr>
          <a:xfrm>
            <a:off x="-252536" y="1700808"/>
            <a:ext cx="8229600" cy="3917032"/>
          </a:xfrm>
        </p:spPr>
        <p:txBody>
          <a:bodyPr>
            <a:normAutofit lnSpcReduction="10000"/>
          </a:bodyPr>
          <a:lstStyle/>
          <a:p>
            <a:pPr marL="0" indent="0">
              <a:buNone/>
            </a:pPr>
            <a:r>
              <a:rPr lang="en-GB" sz="3600" b="1" dirty="0">
                <a:solidFill>
                  <a:schemeClr val="bg1"/>
                </a:solidFill>
                <a:effectLst>
                  <a:outerShdw blurRad="38100" dist="38100" dir="2700000" algn="tl">
                    <a:srgbClr val="000000">
                      <a:alpha val="43137"/>
                    </a:srgbClr>
                  </a:outerShdw>
                </a:effectLst>
              </a:rPr>
              <a:t>Benefits</a:t>
            </a:r>
            <a:r>
              <a:rPr lang="en-GB" sz="3600" dirty="0">
                <a:solidFill>
                  <a:schemeClr val="bg1"/>
                </a:solidFill>
                <a:effectLst>
                  <a:outerShdw blurRad="38100" dist="38100" dir="2700000" algn="tl">
                    <a:srgbClr val="000000">
                      <a:alpha val="43137"/>
                    </a:srgbClr>
                  </a:outerShdw>
                </a:effectLst>
              </a:rPr>
              <a:t> of coaching and </a:t>
            </a:r>
          </a:p>
          <a:p>
            <a:pPr marL="0" indent="0">
              <a:buNone/>
            </a:pPr>
            <a:r>
              <a:rPr lang="en-GB" sz="3600" dirty="0">
                <a:solidFill>
                  <a:schemeClr val="bg1"/>
                </a:solidFill>
                <a:effectLst>
                  <a:outerShdw blurRad="38100" dist="38100" dir="2700000" algn="tl">
                    <a:srgbClr val="000000">
                      <a:alpha val="43137"/>
                    </a:srgbClr>
                  </a:outerShdw>
                </a:effectLst>
              </a:rPr>
              <a:t>mentoring to:</a:t>
            </a:r>
          </a:p>
          <a:p>
            <a:pPr marL="0" indent="0">
              <a:buNone/>
            </a:pPr>
            <a:endParaRPr lang="en-GB" sz="3600" dirty="0">
              <a:solidFill>
                <a:schemeClr val="bg1"/>
              </a:solidFill>
              <a:effectLst>
                <a:outerShdw blurRad="38100" dist="38100" dir="2700000" algn="tl">
                  <a:srgbClr val="000000">
                    <a:alpha val="43137"/>
                  </a:srgbClr>
                </a:outerShdw>
              </a:effectLst>
            </a:endParaRPr>
          </a:p>
          <a:p>
            <a:r>
              <a:rPr lang="en-GB" sz="3600" dirty="0">
                <a:solidFill>
                  <a:schemeClr val="bg1"/>
                </a:solidFill>
                <a:effectLst>
                  <a:outerShdw blurRad="38100" dist="38100" dir="2700000" algn="tl">
                    <a:srgbClr val="000000">
                      <a:alpha val="43137"/>
                    </a:srgbClr>
                  </a:outerShdw>
                </a:effectLst>
              </a:rPr>
              <a:t>The </a:t>
            </a:r>
            <a:r>
              <a:rPr lang="en-GB" sz="3600" dirty="0" err="1">
                <a:solidFill>
                  <a:schemeClr val="bg1"/>
                </a:solidFill>
                <a:effectLst>
                  <a:outerShdw blurRad="38100" dist="38100" dir="2700000" algn="tl">
                    <a:srgbClr val="000000">
                      <a:alpha val="43137"/>
                    </a:srgbClr>
                  </a:outerShdw>
                </a:effectLst>
              </a:rPr>
              <a:t>coachee</a:t>
            </a:r>
            <a:r>
              <a:rPr lang="en-GB" sz="3600" dirty="0">
                <a:solidFill>
                  <a:schemeClr val="bg1"/>
                </a:solidFill>
                <a:effectLst>
                  <a:outerShdw blurRad="38100" dist="38100" dir="2700000" algn="tl">
                    <a:srgbClr val="000000">
                      <a:alpha val="43137"/>
                    </a:srgbClr>
                  </a:outerShdw>
                </a:effectLst>
              </a:rPr>
              <a:t>/mentee</a:t>
            </a:r>
          </a:p>
          <a:p>
            <a:r>
              <a:rPr lang="en-GB" sz="3600" dirty="0">
                <a:solidFill>
                  <a:schemeClr val="bg1"/>
                </a:solidFill>
                <a:effectLst>
                  <a:outerShdw blurRad="38100" dist="38100" dir="2700000" algn="tl">
                    <a:srgbClr val="000000">
                      <a:alpha val="43137"/>
                    </a:srgbClr>
                  </a:outerShdw>
                </a:effectLst>
              </a:rPr>
              <a:t>The coach/mentor</a:t>
            </a:r>
          </a:p>
          <a:p>
            <a:r>
              <a:rPr lang="en-GB" sz="3600" dirty="0">
                <a:solidFill>
                  <a:schemeClr val="bg1"/>
                </a:solidFill>
                <a:effectLst>
                  <a:outerShdw blurRad="38100" dist="38100" dir="2700000" algn="tl">
                    <a:srgbClr val="000000">
                      <a:alpha val="43137"/>
                    </a:srgbClr>
                  </a:outerShdw>
                </a:effectLst>
              </a:rPr>
              <a:t>The </a:t>
            </a:r>
            <a:r>
              <a:rPr lang="en-GB" sz="3600" dirty="0" err="1">
                <a:solidFill>
                  <a:schemeClr val="bg1"/>
                </a:solidFill>
                <a:effectLst>
                  <a:outerShdw blurRad="38100" dist="38100" dir="2700000" algn="tl">
                    <a:srgbClr val="000000">
                      <a:alpha val="43137"/>
                    </a:srgbClr>
                  </a:outerShdw>
                </a:effectLst>
              </a:rPr>
              <a:t>coachee’s</a:t>
            </a:r>
            <a:r>
              <a:rPr lang="en-GB" sz="3600" dirty="0">
                <a:solidFill>
                  <a:schemeClr val="bg1"/>
                </a:solidFill>
                <a:effectLst>
                  <a:outerShdw blurRad="38100" dist="38100" dir="2700000" algn="tl">
                    <a:srgbClr val="000000">
                      <a:alpha val="43137"/>
                    </a:srgbClr>
                  </a:outerShdw>
                </a:effectLst>
              </a:rPr>
              <a:t>/mentee’s organisation</a:t>
            </a:r>
          </a:p>
          <a:p>
            <a:endParaRPr lang="en-GB" sz="3600" i="1" dirty="0">
              <a:solidFill>
                <a:schemeClr val="bg1"/>
              </a:solidFill>
              <a:effectLst>
                <a:outerShdw blurRad="38100" dist="38100" dir="2700000" algn="tl">
                  <a:srgbClr val="000000">
                    <a:alpha val="43137"/>
                  </a:srgbClr>
                </a:outerShdw>
              </a:effectLst>
            </a:endParaRPr>
          </a:p>
        </p:txBody>
      </p:sp>
      <p:sp>
        <p:nvSpPr>
          <p:cNvPr id="6" name="Title 1">
            <a:extLst>
              <a:ext uri="{FF2B5EF4-FFF2-40B4-BE49-F238E27FC236}">
                <a16:creationId xmlns:a16="http://schemas.microsoft.com/office/drawing/2014/main" id="{34CBC5DA-D16F-4EAA-A8D9-5F3BF0A0EBA6}"/>
              </a:ext>
            </a:extLst>
          </p:cNvPr>
          <p:cNvSpPr>
            <a:spLocks noGrp="1"/>
          </p:cNvSpPr>
          <p:nvPr>
            <p:ph type="title"/>
          </p:nvPr>
        </p:nvSpPr>
        <p:spPr>
          <a:xfrm>
            <a:off x="457200" y="188640"/>
            <a:ext cx="8229600" cy="1143000"/>
          </a:xfrm>
        </p:spPr>
        <p:txBody>
          <a:bodyPr/>
          <a:lstStyle/>
          <a:p>
            <a:r>
              <a:rPr lang="en-GB" b="1" dirty="0">
                <a:solidFill>
                  <a:schemeClr val="bg1"/>
                </a:solidFill>
                <a:effectLst>
                  <a:outerShdw blurRad="38100" dist="38100" dir="2700000" algn="tl">
                    <a:srgbClr val="000000">
                      <a:alpha val="43137"/>
                    </a:srgbClr>
                  </a:outerShdw>
                </a:effectLst>
              </a:rPr>
              <a:t>Activity</a:t>
            </a:r>
          </a:p>
        </p:txBody>
      </p:sp>
    </p:spTree>
    <p:extLst>
      <p:ext uri="{BB962C8B-B14F-4D97-AF65-F5344CB8AC3E}">
        <p14:creationId xmlns:p14="http://schemas.microsoft.com/office/powerpoint/2010/main" val="28492662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r>
              <a:rPr lang="en-US" sz="3600" dirty="0"/>
              <a:t>Our Vision</a:t>
            </a:r>
          </a:p>
        </p:txBody>
      </p:sp>
      <p:pic>
        <p:nvPicPr>
          <p:cNvPr id="2" name="Picture 2" descr="Shape, rectangle&#10;&#10;Description automatically generated">
            <a:extLst>
              <a:ext uri="{FF2B5EF4-FFF2-40B4-BE49-F238E27FC236}">
                <a16:creationId xmlns:a16="http://schemas.microsoft.com/office/drawing/2014/main" id="{338EC95E-DBBA-4108-8CC6-5956929496E4}"/>
              </a:ext>
            </a:extLst>
          </p:cNvPr>
          <p:cNvPicPr>
            <a:picLocks noChangeAspect="1"/>
          </p:cNvPicPr>
          <p:nvPr/>
        </p:nvPicPr>
        <p:blipFill>
          <a:blip r:embed="rId3"/>
          <a:stretch>
            <a:fillRect/>
          </a:stretch>
        </p:blipFill>
        <p:spPr>
          <a:xfrm>
            <a:off x="-2263" y="-2604"/>
            <a:ext cx="9146046" cy="6908477"/>
          </a:xfrm>
          <a:prstGeom prst="rect">
            <a:avLst/>
          </a:prstGeom>
        </p:spPr>
      </p:pic>
      <p:sp>
        <p:nvSpPr>
          <p:cNvPr id="9" name="Content Placeholder 8"/>
          <p:cNvSpPr>
            <a:spLocks noGrp="1"/>
          </p:cNvSpPr>
          <p:nvPr>
            <p:ph idx="1"/>
          </p:nvPr>
        </p:nvSpPr>
        <p:spPr>
          <a:xfrm>
            <a:off x="473850" y="274638"/>
            <a:ext cx="8229600" cy="818176"/>
          </a:xfrm>
        </p:spPr>
        <p:txBody>
          <a:bodyPr vert="horz" lIns="91440" tIns="45720" rIns="91440" bIns="45720" rtlCol="0" anchor="t">
            <a:normAutofit fontScale="85000" lnSpcReduction="10000"/>
          </a:bodyPr>
          <a:lstStyle/>
          <a:p>
            <a:pPr marL="0" indent="0" algn="ctr">
              <a:buNone/>
            </a:pPr>
            <a:r>
              <a:rPr lang="en-US" sz="4200" dirty="0">
                <a:solidFill>
                  <a:schemeClr val="bg1"/>
                </a:solidFill>
                <a:latin typeface="Arial Black"/>
              </a:rPr>
              <a:t>Essential skills and qualities...</a:t>
            </a:r>
            <a:endParaRPr lang="en-US" dirty="0">
              <a:solidFill>
                <a:schemeClr val="bg1"/>
              </a:solidFill>
            </a:endParaRPr>
          </a:p>
        </p:txBody>
      </p:sp>
      <p:sp>
        <p:nvSpPr>
          <p:cNvPr id="6" name="TextBox 5">
            <a:extLst>
              <a:ext uri="{FF2B5EF4-FFF2-40B4-BE49-F238E27FC236}">
                <a16:creationId xmlns:a16="http://schemas.microsoft.com/office/drawing/2014/main" id="{339FFA27-A8A1-4B8F-AF37-32B950B58486}"/>
              </a:ext>
            </a:extLst>
          </p:cNvPr>
          <p:cNvSpPr txBox="1"/>
          <p:nvPr/>
        </p:nvSpPr>
        <p:spPr>
          <a:xfrm>
            <a:off x="457200" y="1340768"/>
            <a:ext cx="8579296" cy="4339650"/>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0" i="0" u="none" strike="noStrike" kern="1200" cap="none" spc="0" normalizeH="0" baseline="0" noProof="0" dirty="0">
                <a:ln>
                  <a:noFill/>
                </a:ln>
                <a:solidFill>
                  <a:srgbClr val="24ABD0"/>
                </a:solidFill>
                <a:effectLst/>
                <a:uLnTx/>
                <a:uFillTx/>
                <a:latin typeface="Arial" charset="0"/>
                <a:ea typeface="+mn-ea"/>
                <a:cs typeface="Arial" panose="020B0604020202020204" pitchFamily="34" charset="0"/>
              </a:rPr>
              <a:t>Demonstration of excellent </a:t>
            </a:r>
            <a:r>
              <a:rPr kumimoji="0" lang="en-GB" sz="2800" b="1" i="0" u="none" strike="noStrike" kern="1200" cap="none" spc="0" normalizeH="0" baseline="0" noProof="0" dirty="0">
                <a:ln>
                  <a:noFill/>
                </a:ln>
                <a:solidFill>
                  <a:srgbClr val="24ABD0"/>
                </a:solidFill>
                <a:effectLst/>
                <a:uLnTx/>
                <a:uFillTx/>
                <a:latin typeface="Arial" charset="0"/>
                <a:ea typeface="+mn-ea"/>
                <a:cs typeface="Arial" panose="020B0604020202020204" pitchFamily="34" charset="0"/>
              </a:rPr>
              <a:t>interpersonal </a:t>
            </a:r>
            <a:r>
              <a:rPr kumimoji="0" lang="en-GB" sz="2800" b="0" i="0" u="none" strike="noStrike" kern="1200" cap="none" spc="0" normalizeH="0" baseline="0" noProof="0" dirty="0">
                <a:ln>
                  <a:noFill/>
                </a:ln>
                <a:solidFill>
                  <a:srgbClr val="24ABD0"/>
                </a:solidFill>
                <a:effectLst/>
                <a:uLnTx/>
                <a:uFillTx/>
                <a:latin typeface="Arial" charset="0"/>
                <a:ea typeface="+mn-ea"/>
                <a:cs typeface="Arial" panose="020B0604020202020204" pitchFamily="34" charset="0"/>
              </a:rPr>
              <a:t>skills:</a:t>
            </a:r>
          </a:p>
          <a:p>
            <a:pPr marL="0" marR="0" lvl="0" indent="0" algn="l" defTabSz="914400" rtl="0" eaLnBrk="1" fontAlgn="base" latinLnBrk="0" hangingPunct="1">
              <a:lnSpc>
                <a:spcPct val="100000"/>
              </a:lnSpc>
              <a:spcBef>
                <a:spcPct val="0"/>
              </a:spcBef>
              <a:spcAft>
                <a:spcPct val="0"/>
              </a:spcAft>
              <a:buClr>
                <a:srgbClr val="D60093"/>
              </a:buClr>
              <a:buSzTx/>
              <a:buFontTx/>
              <a:buNone/>
              <a:tabLst/>
              <a:defRPr/>
            </a:pPr>
            <a:endParaRPr kumimoji="0" lang="en-GB" sz="2800" b="0" i="0" u="none" strike="noStrike" kern="1200" cap="none" spc="0" normalizeH="0" baseline="0" noProof="0" dirty="0">
              <a:ln>
                <a:noFill/>
              </a:ln>
              <a:solidFill>
                <a:srgbClr val="24ABD0"/>
              </a:solidFill>
              <a:effectLst/>
              <a:uLnTx/>
              <a:uFillTx/>
              <a:latin typeface="Arial"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
                <a:srgbClr val="FF0000"/>
              </a:buClr>
              <a:buSzTx/>
              <a:buFontTx/>
              <a:buNone/>
              <a:tabLst/>
              <a:defRPr/>
            </a:pPr>
            <a:r>
              <a:rPr kumimoji="0" lang="en-GB" sz="2800" b="1" i="0" u="none" strike="noStrike" kern="1200" cap="none" spc="0" normalizeH="0" baseline="0" noProof="0" dirty="0">
                <a:ln>
                  <a:noFill/>
                </a:ln>
                <a:solidFill>
                  <a:srgbClr val="FF6600"/>
                </a:solidFill>
                <a:effectLst/>
                <a:uLnTx/>
                <a:uFillTx/>
                <a:latin typeface="Arial" charset="0"/>
                <a:ea typeface="+mn-ea"/>
                <a:cs typeface="Arial" panose="020B0604020202020204" pitchFamily="34" charset="0"/>
              </a:rPr>
              <a:t>Observation</a:t>
            </a:r>
            <a:r>
              <a:rPr kumimoji="0" lang="en-GB" sz="2800" b="0" i="0" u="none" strike="noStrike" kern="1200" cap="none" spc="0" normalizeH="0" baseline="0" noProof="0" dirty="0">
                <a:ln>
                  <a:noFill/>
                </a:ln>
                <a:solidFill>
                  <a:srgbClr val="FF6600"/>
                </a:solidFill>
                <a:effectLst/>
                <a:uLnTx/>
                <a:uFillTx/>
                <a:latin typeface="Arial" charset="0"/>
                <a:ea typeface="+mn-ea"/>
                <a:cs typeface="Arial" panose="020B0604020202020204" pitchFamily="34" charset="0"/>
              </a:rPr>
              <a:t> skills and a genuine </a:t>
            </a:r>
            <a:r>
              <a:rPr kumimoji="0" lang="en-GB" sz="2800" b="1" i="0" u="none" strike="noStrike" kern="1200" cap="none" spc="0" normalizeH="0" baseline="0" noProof="0" dirty="0">
                <a:ln>
                  <a:noFill/>
                </a:ln>
                <a:solidFill>
                  <a:srgbClr val="FF6600"/>
                </a:solidFill>
                <a:effectLst/>
                <a:uLnTx/>
                <a:uFillTx/>
                <a:latin typeface="Arial" charset="0"/>
                <a:ea typeface="+mn-ea"/>
                <a:cs typeface="Arial" panose="020B0604020202020204" pitchFamily="34" charset="0"/>
              </a:rPr>
              <a:t>affinity</a:t>
            </a:r>
            <a:r>
              <a:rPr kumimoji="0" lang="en-GB" sz="2800" b="0" i="0" u="none" strike="noStrike" kern="1200" cap="none" spc="0" normalizeH="0" baseline="0" noProof="0" dirty="0">
                <a:ln>
                  <a:noFill/>
                </a:ln>
                <a:solidFill>
                  <a:srgbClr val="FF6600"/>
                </a:solidFill>
                <a:effectLst/>
                <a:uLnTx/>
                <a:uFillTx/>
                <a:latin typeface="Arial" charset="0"/>
                <a:ea typeface="+mn-ea"/>
                <a:cs typeface="Arial" panose="020B0604020202020204" pitchFamily="34" charset="0"/>
              </a:rPr>
              <a:t> for people</a:t>
            </a:r>
          </a:p>
          <a:p>
            <a:pPr marL="0" marR="0" lvl="0" indent="0" algn="l" defTabSz="914400" rtl="0" eaLnBrk="1" fontAlgn="base" latinLnBrk="0" hangingPunct="1">
              <a:lnSpc>
                <a:spcPct val="100000"/>
              </a:lnSpc>
              <a:spcBef>
                <a:spcPct val="0"/>
              </a:spcBef>
              <a:spcAft>
                <a:spcPct val="0"/>
              </a:spcAft>
              <a:buClr>
                <a:srgbClr val="FF0000"/>
              </a:buClr>
              <a:buSzTx/>
              <a:buFontTx/>
              <a:buNone/>
              <a:tabLst/>
              <a:defRPr/>
            </a:pPr>
            <a:r>
              <a:rPr kumimoji="0" lang="en-GB" sz="2800" b="1" i="0" u="none" strike="noStrike" kern="1200" cap="none" spc="0" normalizeH="0" baseline="0" noProof="0" dirty="0">
                <a:ln>
                  <a:noFill/>
                </a:ln>
                <a:solidFill>
                  <a:schemeClr val="bg1"/>
                </a:solidFill>
                <a:effectLst/>
                <a:uLnTx/>
                <a:uFillTx/>
                <a:latin typeface="Arial" charset="0"/>
                <a:ea typeface="+mn-ea"/>
                <a:cs typeface="Arial" panose="020B0604020202020204" pitchFamily="34" charset="0"/>
              </a:rPr>
              <a:t>Empathy</a:t>
            </a:r>
          </a:p>
          <a:p>
            <a:pPr marL="0" marR="0" lvl="0" indent="0" algn="l" defTabSz="914400" rtl="0" eaLnBrk="1" fontAlgn="base" latinLnBrk="0" hangingPunct="1">
              <a:lnSpc>
                <a:spcPct val="100000"/>
              </a:lnSpc>
              <a:spcBef>
                <a:spcPct val="0"/>
              </a:spcBef>
              <a:spcAft>
                <a:spcPct val="0"/>
              </a:spcAft>
              <a:buClr>
                <a:srgbClr val="FF0000"/>
              </a:buClr>
              <a:buSzTx/>
              <a:buFontTx/>
              <a:buNone/>
              <a:tabLst/>
              <a:defRPr/>
            </a:pPr>
            <a:r>
              <a:rPr kumimoji="0" lang="en-GB" sz="2800" b="1" i="0" u="none" strike="noStrike" kern="1200" cap="none" spc="0" normalizeH="0" baseline="0" noProof="0" dirty="0">
                <a:ln>
                  <a:noFill/>
                </a:ln>
                <a:solidFill>
                  <a:schemeClr val="bg1"/>
                </a:solidFill>
                <a:effectLst/>
                <a:uLnTx/>
                <a:uFillTx/>
                <a:latin typeface="Arial" charset="0"/>
                <a:ea typeface="+mn-ea"/>
                <a:cs typeface="Arial" panose="020B0604020202020204" pitchFamily="34" charset="0"/>
              </a:rPr>
              <a:t>Patience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800" b="1" i="0" u="none" strike="noStrike" kern="1200" cap="none" spc="0" normalizeH="0" baseline="0" noProof="0" dirty="0">
                <a:ln>
                  <a:noFill/>
                </a:ln>
                <a:solidFill>
                  <a:schemeClr val="bg1"/>
                </a:solidFill>
                <a:effectLst/>
                <a:uLnTx/>
                <a:uFillTx/>
                <a:latin typeface="Arial" charset="0"/>
                <a:ea typeface="+mn-ea"/>
                <a:cs typeface="Arial" panose="020B0604020202020204" pitchFamily="34" charset="0"/>
              </a:rPr>
              <a:t>Sensitivity</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dirty="0">
              <a:ln>
                <a:noFill/>
              </a:ln>
              <a:solidFill>
                <a:schemeClr val="bg1"/>
              </a:solidFill>
              <a:effectLst/>
              <a:uLnTx/>
              <a:uFillTx/>
              <a:latin typeface="Arial"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
                <a:srgbClr val="FF9900"/>
              </a:buClr>
              <a:buSzTx/>
              <a:buFont typeface="Wingdings" pitchFamily="2" charset="2"/>
              <a:buChar char="ü"/>
              <a:tabLst/>
              <a:defRPr/>
            </a:pPr>
            <a:r>
              <a:rPr kumimoji="0" lang="en-GB" sz="2800" b="0" i="0" u="none" strike="noStrike" kern="1200" cap="none" spc="0" normalizeH="0" baseline="0" noProof="0" dirty="0">
                <a:ln>
                  <a:noFill/>
                </a:ln>
                <a:solidFill>
                  <a:srgbClr val="FF9900"/>
                </a:solidFill>
                <a:effectLst/>
                <a:uLnTx/>
                <a:uFillTx/>
                <a:latin typeface="Arial" charset="0"/>
                <a:ea typeface="+mn-ea"/>
                <a:cs typeface="Arial" panose="020B0604020202020204" pitchFamily="34" charset="0"/>
              </a:rPr>
              <a:t>Building rapport and listening</a:t>
            </a:r>
          </a:p>
          <a:p>
            <a:pPr marL="0" marR="0" lvl="0" indent="0" algn="l" defTabSz="914400" rtl="0" eaLnBrk="1" fontAlgn="base" latinLnBrk="0" hangingPunct="1">
              <a:lnSpc>
                <a:spcPct val="100000"/>
              </a:lnSpc>
              <a:spcBef>
                <a:spcPct val="0"/>
              </a:spcBef>
              <a:spcAft>
                <a:spcPct val="0"/>
              </a:spcAft>
              <a:buClr>
                <a:srgbClr val="24ABD0"/>
              </a:buClr>
              <a:buSzTx/>
              <a:buFont typeface="Wingdings" pitchFamily="2" charset="2"/>
              <a:buChar char="ü"/>
              <a:tabLst/>
              <a:defRPr/>
            </a:pPr>
            <a:r>
              <a:rPr kumimoji="0" lang="en-GB" sz="2800" b="0" i="0" u="none" strike="noStrike" kern="1200" cap="none" spc="0" normalizeH="0" baseline="0" noProof="0" dirty="0">
                <a:ln>
                  <a:noFill/>
                </a:ln>
                <a:solidFill>
                  <a:srgbClr val="24ABD0"/>
                </a:solidFill>
                <a:effectLst/>
                <a:uLnTx/>
                <a:uFillTx/>
                <a:latin typeface="Arial" charset="0"/>
                <a:ea typeface="+mn-ea"/>
                <a:cs typeface="Arial" panose="020B0604020202020204" pitchFamily="34" charset="0"/>
              </a:rPr>
              <a:t>Giving and receiving feedback</a:t>
            </a:r>
          </a:p>
          <a:p>
            <a:pPr marL="0" marR="0" lvl="0" indent="0" algn="l" defTabSz="914400" rtl="0" eaLnBrk="1" fontAlgn="base" latinLnBrk="0" hangingPunct="1">
              <a:lnSpc>
                <a:spcPct val="100000"/>
              </a:lnSpc>
              <a:spcBef>
                <a:spcPct val="0"/>
              </a:spcBef>
              <a:spcAft>
                <a:spcPct val="0"/>
              </a:spcAft>
              <a:buClr>
                <a:srgbClr val="FF6600"/>
              </a:buClr>
              <a:buSzTx/>
              <a:buFont typeface="Wingdings" pitchFamily="2" charset="2"/>
              <a:buChar char="ü"/>
              <a:tabLst/>
              <a:defRPr/>
            </a:pPr>
            <a:r>
              <a:rPr kumimoji="0" lang="en-GB" sz="2800" b="0" i="0" u="none" strike="noStrike" kern="1200" cap="none" spc="0" normalizeH="0" baseline="0" noProof="0" dirty="0">
                <a:ln>
                  <a:noFill/>
                </a:ln>
                <a:solidFill>
                  <a:srgbClr val="FF6600"/>
                </a:solidFill>
                <a:effectLst/>
                <a:uLnTx/>
                <a:uFillTx/>
                <a:latin typeface="Arial" charset="0"/>
                <a:ea typeface="+mn-ea"/>
                <a:cs typeface="Arial" panose="020B0604020202020204" pitchFamily="34" charset="0"/>
              </a:rPr>
              <a:t>Using effective </a:t>
            </a:r>
            <a:r>
              <a:rPr kumimoji="0" lang="en-GB" sz="2800" b="1" i="0" u="none" strike="noStrike" kern="1200" cap="none" spc="0" normalizeH="0" baseline="0" noProof="0" dirty="0">
                <a:ln>
                  <a:noFill/>
                </a:ln>
                <a:solidFill>
                  <a:srgbClr val="FF6600"/>
                </a:solidFill>
                <a:effectLst/>
                <a:uLnTx/>
                <a:uFillTx/>
                <a:latin typeface="Arial" charset="0"/>
                <a:ea typeface="+mn-ea"/>
                <a:cs typeface="Arial" panose="020B0604020202020204" pitchFamily="34" charset="0"/>
              </a:rPr>
              <a:t>questioning</a:t>
            </a:r>
            <a:r>
              <a:rPr kumimoji="0" lang="en-GB" sz="2800" b="0" i="0" u="none" strike="noStrike" kern="1200" cap="none" spc="0" normalizeH="0" baseline="0" noProof="0" dirty="0">
                <a:ln>
                  <a:noFill/>
                </a:ln>
                <a:solidFill>
                  <a:srgbClr val="FF6600"/>
                </a:solidFill>
                <a:effectLst/>
                <a:uLnTx/>
                <a:uFillTx/>
                <a:latin typeface="Arial" charset="0"/>
                <a:ea typeface="+mn-ea"/>
                <a:cs typeface="Arial" panose="020B0604020202020204" pitchFamily="34" charset="0"/>
              </a:rPr>
              <a:t> techniques</a:t>
            </a:r>
          </a:p>
          <a:p>
            <a:pPr marL="0" marR="0" lvl="0" indent="0" algn="l" defTabSz="914400" rtl="0" eaLnBrk="1" fontAlgn="base" latinLnBrk="0" hangingPunct="1">
              <a:lnSpc>
                <a:spcPct val="100000"/>
              </a:lnSpc>
              <a:spcBef>
                <a:spcPct val="0"/>
              </a:spcBef>
              <a:spcAft>
                <a:spcPct val="0"/>
              </a:spcAft>
              <a:buClr>
                <a:srgbClr val="FF0000"/>
              </a:buClr>
              <a:buSzTx/>
              <a:buFontTx/>
              <a:buNone/>
              <a:tabLst/>
              <a:defRPr/>
            </a:pPr>
            <a:endParaRPr kumimoji="0" lang="en-GB" sz="1200" b="0" i="0" u="none" strike="noStrike" kern="1200" cap="none" spc="0" normalizeH="0" baseline="0" noProof="0" dirty="0">
              <a:ln>
                <a:noFill/>
              </a:ln>
              <a:solidFill>
                <a:prstClr val="black"/>
              </a:solidFill>
              <a:effectLst/>
              <a:uLnTx/>
              <a:uFillTx/>
              <a:latin typeface="Arial" charset="0"/>
              <a:ea typeface="+mn-ea"/>
              <a:cs typeface="Arial" panose="020B0604020202020204" pitchFamily="34" charset="0"/>
            </a:endParaRPr>
          </a:p>
        </p:txBody>
      </p:sp>
    </p:spTree>
    <p:extLst>
      <p:ext uri="{BB962C8B-B14F-4D97-AF65-F5344CB8AC3E}">
        <p14:creationId xmlns:p14="http://schemas.microsoft.com/office/powerpoint/2010/main" val="1405072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470BA4-D27C-48CA-806E-2001FE208EC1}"/>
              </a:ext>
            </a:extLst>
          </p:cNvPr>
          <p:cNvSpPr txBox="1"/>
          <p:nvPr/>
        </p:nvSpPr>
        <p:spPr>
          <a:xfrm>
            <a:off x="4385815" y="2461191"/>
            <a:ext cx="3614145" cy="2008242"/>
          </a:xfrm>
          <a:prstGeom prst="rect">
            <a:avLst/>
          </a:prstGeom>
          <a:noFill/>
          <a:ln>
            <a:no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marL="342900" indent="-342900" defTabSz="685800">
              <a:buFont typeface="Wingdings"/>
              <a:buChar char="ü"/>
            </a:pPr>
            <a:r>
              <a:rPr lang="en-GB" sz="2100" b="1" dirty="0">
                <a:solidFill>
                  <a:prstClr val="black"/>
                </a:solidFill>
                <a:latin typeface="Arial"/>
                <a:cs typeface="Arial"/>
              </a:rPr>
              <a:t>Emotional Intelligence</a:t>
            </a:r>
            <a:endParaRPr lang="en-US" sz="2100" b="1" dirty="0">
              <a:solidFill>
                <a:prstClr val="black"/>
              </a:solidFill>
              <a:latin typeface="Myriad Pro"/>
            </a:endParaRPr>
          </a:p>
          <a:p>
            <a:pPr marL="342900" indent="-342900" defTabSz="685800">
              <a:buFont typeface="Wingdings"/>
              <a:buChar char="ü"/>
            </a:pPr>
            <a:r>
              <a:rPr lang="en-GB" sz="2100" b="1" dirty="0">
                <a:solidFill>
                  <a:prstClr val="black"/>
                </a:solidFill>
                <a:latin typeface="Arial"/>
                <a:cs typeface="Arial"/>
              </a:rPr>
              <a:t>Johari window</a:t>
            </a:r>
            <a:endParaRPr lang="en-US" sz="2100" b="1" dirty="0">
              <a:solidFill>
                <a:prstClr val="black"/>
              </a:solidFill>
              <a:latin typeface="Myriad Pro"/>
            </a:endParaRPr>
          </a:p>
          <a:p>
            <a:pPr marL="342900" indent="-342900" defTabSz="685800">
              <a:buFont typeface="Wingdings"/>
              <a:buChar char="ü"/>
            </a:pPr>
            <a:r>
              <a:rPr lang="en-GB" sz="2100" dirty="0">
                <a:solidFill>
                  <a:prstClr val="black"/>
                </a:solidFill>
                <a:latin typeface="Arial"/>
                <a:cs typeface="Arial"/>
              </a:rPr>
              <a:t>Learning Styles</a:t>
            </a:r>
          </a:p>
          <a:p>
            <a:pPr marL="342900" indent="-342900" defTabSz="685800">
              <a:buFont typeface="Wingdings"/>
              <a:buChar char="ü"/>
            </a:pPr>
            <a:r>
              <a:rPr lang="en-GB" sz="2100" dirty="0">
                <a:solidFill>
                  <a:prstClr val="black"/>
                </a:solidFill>
                <a:latin typeface="Arial"/>
                <a:cs typeface="Arial"/>
              </a:rPr>
              <a:t>VARK learning preference</a:t>
            </a:r>
            <a:endParaRPr lang="en-GB" sz="2100" dirty="0">
              <a:solidFill>
                <a:prstClr val="black"/>
              </a:solidFill>
              <a:latin typeface="Myriad Pro"/>
            </a:endParaRPr>
          </a:p>
          <a:p>
            <a:pPr marL="342900" indent="-342900" defTabSz="685800">
              <a:buFont typeface="Wingdings"/>
              <a:buChar char="ü"/>
            </a:pPr>
            <a:r>
              <a:rPr lang="en-GB" sz="2100" dirty="0">
                <a:solidFill>
                  <a:prstClr val="black"/>
                </a:solidFill>
                <a:latin typeface="Arial"/>
                <a:cs typeface="Arial"/>
              </a:rPr>
              <a:t>NLP</a:t>
            </a:r>
            <a:endParaRPr lang="en-GB" sz="2100" dirty="0">
              <a:solidFill>
                <a:prstClr val="black"/>
              </a:solidFill>
              <a:latin typeface="Myriad Pro"/>
            </a:endParaRPr>
          </a:p>
          <a:p>
            <a:pPr defTabSz="685800"/>
            <a:endParaRPr lang="en-GB" sz="2100" dirty="0">
              <a:solidFill>
                <a:prstClr val="black"/>
              </a:solidFill>
              <a:latin typeface="Arial"/>
              <a:cs typeface="Arial"/>
            </a:endParaRPr>
          </a:p>
        </p:txBody>
      </p:sp>
      <p:sp>
        <p:nvSpPr>
          <p:cNvPr id="3" name="TextBox 2">
            <a:extLst>
              <a:ext uri="{FF2B5EF4-FFF2-40B4-BE49-F238E27FC236}">
                <a16:creationId xmlns:a16="http://schemas.microsoft.com/office/drawing/2014/main" id="{84FE2CCF-ADB2-4024-8359-DBE936CAA891}"/>
              </a:ext>
            </a:extLst>
          </p:cNvPr>
          <p:cNvSpPr txBox="1"/>
          <p:nvPr/>
        </p:nvSpPr>
        <p:spPr>
          <a:xfrm>
            <a:off x="959022" y="376241"/>
            <a:ext cx="7225956" cy="1792798"/>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defTabSz="685800"/>
            <a:r>
              <a:rPr lang="en-GB" sz="2800" b="1" dirty="0">
                <a:solidFill>
                  <a:srgbClr val="4BACC6">
                    <a:lumMod val="50000"/>
                  </a:srgbClr>
                </a:solidFill>
                <a:latin typeface="Arial"/>
                <a:cs typeface="Arial"/>
              </a:rPr>
              <a:t>Example of tools and models that can help develop effective intrapersonal </a:t>
            </a:r>
            <a:r>
              <a:rPr lang="en-GB" sz="2800" b="1" u="sng" dirty="0">
                <a:solidFill>
                  <a:srgbClr val="4BACC6">
                    <a:lumMod val="50000"/>
                  </a:srgbClr>
                </a:solidFill>
                <a:latin typeface="Arial"/>
                <a:cs typeface="Arial"/>
              </a:rPr>
              <a:t>and</a:t>
            </a:r>
            <a:r>
              <a:rPr lang="en-GB" sz="2800" b="1" dirty="0">
                <a:solidFill>
                  <a:srgbClr val="4BACC6">
                    <a:lumMod val="50000"/>
                  </a:srgbClr>
                </a:solidFill>
                <a:latin typeface="Arial"/>
                <a:cs typeface="Arial"/>
              </a:rPr>
              <a:t> interpersonal skills</a:t>
            </a:r>
            <a:endParaRPr lang="en-US" sz="2800" b="1" dirty="0">
              <a:solidFill>
                <a:srgbClr val="4BACC6">
                  <a:lumMod val="50000"/>
                </a:srgbClr>
              </a:solidFill>
              <a:latin typeface="Myriad Pro"/>
            </a:endParaRPr>
          </a:p>
          <a:p>
            <a:pPr defTabSz="685800"/>
            <a:endParaRPr lang="en-GB" sz="2800" b="1" dirty="0">
              <a:solidFill>
                <a:prstClr val="black"/>
              </a:solidFill>
              <a:latin typeface="Myriad Pro"/>
            </a:endParaRPr>
          </a:p>
        </p:txBody>
      </p:sp>
      <p:pic>
        <p:nvPicPr>
          <p:cNvPr id="4" name="Picture 4" descr="A picture containing dog, mammal, horse&#10;&#10;Description automatically generated">
            <a:extLst>
              <a:ext uri="{FF2B5EF4-FFF2-40B4-BE49-F238E27FC236}">
                <a16:creationId xmlns:a16="http://schemas.microsoft.com/office/drawing/2014/main" id="{834721AA-44AE-4B84-A552-C1AC093060EA}"/>
              </a:ext>
            </a:extLst>
          </p:cNvPr>
          <p:cNvPicPr>
            <a:picLocks noChangeAspect="1"/>
          </p:cNvPicPr>
          <p:nvPr/>
        </p:nvPicPr>
        <p:blipFill>
          <a:blip r:embed="rId3"/>
          <a:stretch>
            <a:fillRect/>
          </a:stretch>
        </p:blipFill>
        <p:spPr>
          <a:xfrm>
            <a:off x="1387751" y="2169039"/>
            <a:ext cx="2945709" cy="2476438"/>
          </a:xfrm>
          <a:prstGeom prst="rect">
            <a:avLst/>
          </a:prstGeom>
        </p:spPr>
      </p:pic>
    </p:spTree>
    <p:extLst>
      <p:ext uri="{BB962C8B-B14F-4D97-AF65-F5344CB8AC3E}">
        <p14:creationId xmlns:p14="http://schemas.microsoft.com/office/powerpoint/2010/main" val="3335924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See the source image">
            <a:extLst>
              <a:ext uri="{FF2B5EF4-FFF2-40B4-BE49-F238E27FC236}">
                <a16:creationId xmlns:a16="http://schemas.microsoft.com/office/drawing/2014/main" id="{5252C862-D492-468B-96CC-5D50D174B15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70" y="11206"/>
            <a:ext cx="9147070" cy="733474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28A82FC-80C7-4D04-87E1-1A665D588D5C}"/>
              </a:ext>
            </a:extLst>
          </p:cNvPr>
          <p:cNvSpPr>
            <a:spLocks noGrp="1"/>
          </p:cNvSpPr>
          <p:nvPr>
            <p:ph type="title"/>
          </p:nvPr>
        </p:nvSpPr>
        <p:spPr>
          <a:xfrm>
            <a:off x="455665" y="-99392"/>
            <a:ext cx="8229600" cy="1143000"/>
          </a:xfrm>
        </p:spPr>
        <p:txBody>
          <a:bodyPr/>
          <a:lstStyle/>
          <a:p>
            <a:r>
              <a:rPr lang="en-GB" b="1" dirty="0">
                <a:solidFill>
                  <a:schemeClr val="bg2">
                    <a:lumMod val="25000"/>
                  </a:schemeClr>
                </a:solidFill>
              </a:rPr>
              <a:t>Values activity</a:t>
            </a:r>
          </a:p>
        </p:txBody>
      </p:sp>
    </p:spTree>
    <p:extLst>
      <p:ext uri="{BB962C8B-B14F-4D97-AF65-F5344CB8AC3E}">
        <p14:creationId xmlns:p14="http://schemas.microsoft.com/office/powerpoint/2010/main" val="40348779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r>
              <a:rPr lang="en-US" sz="3600"/>
              <a:t>Our Vision</a:t>
            </a:r>
          </a:p>
        </p:txBody>
      </p:sp>
      <p:pic>
        <p:nvPicPr>
          <p:cNvPr id="2" name="Picture 2" descr="Shape, rectangle&#10;&#10;Description automatically generated">
            <a:extLst>
              <a:ext uri="{FF2B5EF4-FFF2-40B4-BE49-F238E27FC236}">
                <a16:creationId xmlns:a16="http://schemas.microsoft.com/office/drawing/2014/main" id="{338EC95E-DBBA-4108-8CC6-5956929496E4}"/>
              </a:ext>
            </a:extLst>
          </p:cNvPr>
          <p:cNvPicPr>
            <a:picLocks noChangeAspect="1"/>
          </p:cNvPicPr>
          <p:nvPr/>
        </p:nvPicPr>
        <p:blipFill>
          <a:blip r:embed="rId3"/>
          <a:stretch>
            <a:fillRect/>
          </a:stretch>
        </p:blipFill>
        <p:spPr>
          <a:xfrm>
            <a:off x="-2263" y="-2604"/>
            <a:ext cx="9146046" cy="6908477"/>
          </a:xfrm>
          <a:prstGeom prst="rect">
            <a:avLst/>
          </a:prstGeom>
        </p:spPr>
      </p:pic>
      <p:sp>
        <p:nvSpPr>
          <p:cNvPr id="9" name="Content Placeholder 8"/>
          <p:cNvSpPr>
            <a:spLocks noGrp="1"/>
          </p:cNvSpPr>
          <p:nvPr>
            <p:ph idx="1"/>
          </p:nvPr>
        </p:nvSpPr>
        <p:spPr>
          <a:xfrm>
            <a:off x="702351" y="2468197"/>
            <a:ext cx="8229600" cy="818176"/>
          </a:xfrm>
        </p:spPr>
        <p:txBody>
          <a:bodyPr vert="horz" lIns="91440" tIns="45720" rIns="91440" bIns="45720" rtlCol="0" anchor="t">
            <a:normAutofit/>
          </a:bodyPr>
          <a:lstStyle/>
          <a:p>
            <a:pPr marL="0" indent="0" algn="ctr">
              <a:buNone/>
            </a:pPr>
            <a:r>
              <a:rPr lang="en-US" sz="4200" dirty="0">
                <a:solidFill>
                  <a:srgbClr val="E0BC4C"/>
                </a:solidFill>
                <a:latin typeface="Arial Black"/>
              </a:rPr>
              <a:t>Emotional intelligence</a:t>
            </a:r>
            <a:endParaRPr lang="en-US" dirty="0">
              <a:solidFill>
                <a:srgbClr val="E0BC4C"/>
              </a:solidFill>
            </a:endParaRPr>
          </a:p>
        </p:txBody>
      </p:sp>
    </p:spTree>
    <p:extLst>
      <p:ext uri="{BB962C8B-B14F-4D97-AF65-F5344CB8AC3E}">
        <p14:creationId xmlns:p14="http://schemas.microsoft.com/office/powerpoint/2010/main" val="5647661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D1919AFD-D95F-4AE7-B5B1-A66DF3E808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7250"/>
            <a:ext cx="9144000" cy="431701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41E9653-40FF-464E-A2D2-041FA8EEAF57}"/>
              </a:ext>
            </a:extLst>
          </p:cNvPr>
          <p:cNvSpPr txBox="1"/>
          <p:nvPr/>
        </p:nvSpPr>
        <p:spPr>
          <a:xfrm>
            <a:off x="3348318" y="4897261"/>
            <a:ext cx="6710082" cy="300082"/>
          </a:xfrm>
          <a:prstGeom prst="rect">
            <a:avLst/>
          </a:prstGeom>
          <a:noFill/>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black"/>
                </a:solidFill>
                <a:effectLst/>
                <a:uLnTx/>
                <a:uFillTx/>
                <a:latin typeface="Myriad Pro"/>
                <a:ea typeface="+mn-ea"/>
                <a:cs typeface="+mn-cs"/>
                <a:hlinkClick r:id="rId4"/>
              </a:rPr>
              <a:t>The Triune Brain Model: Balancing Instinct, Emotion and Reason - YouTube</a:t>
            </a:r>
            <a:endParaRPr kumimoji="0" lang="en-GB" sz="1350" b="0" i="0" u="none" strike="noStrike" kern="1200" cap="none" spc="0" normalizeH="0" baseline="0" noProof="0" dirty="0">
              <a:ln>
                <a:noFill/>
              </a:ln>
              <a:solidFill>
                <a:prstClr val="black"/>
              </a:solidFill>
              <a:effectLst/>
              <a:uLnTx/>
              <a:uFillTx/>
              <a:latin typeface="Myriad Pro"/>
              <a:ea typeface="+mn-ea"/>
              <a:cs typeface="+mn-cs"/>
            </a:endParaRPr>
          </a:p>
        </p:txBody>
      </p:sp>
    </p:spTree>
    <p:extLst>
      <p:ext uri="{BB962C8B-B14F-4D97-AF65-F5344CB8AC3E}">
        <p14:creationId xmlns:p14="http://schemas.microsoft.com/office/powerpoint/2010/main" val="802093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See the source image">
            <a:extLst>
              <a:ext uri="{FF2B5EF4-FFF2-40B4-BE49-F238E27FC236}">
                <a16:creationId xmlns:a16="http://schemas.microsoft.com/office/drawing/2014/main" id="{8916C767-7C8B-4E2B-BCD6-ADE7688E288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621031" y="857250"/>
            <a:ext cx="5901938" cy="4271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90281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GB" altLang="en-US" b="1" dirty="0">
                <a:solidFill>
                  <a:schemeClr val="accent5">
                    <a:lumMod val="50000"/>
                  </a:schemeClr>
                </a:solidFill>
                <a:latin typeface="Arial" panose="020B0604020202020204" pitchFamily="34" charset="0"/>
              </a:rPr>
              <a:t>What is Emotional Intelligence?</a:t>
            </a:r>
          </a:p>
        </p:txBody>
      </p:sp>
      <p:sp>
        <p:nvSpPr>
          <p:cNvPr id="26627" name="Rectangle 3"/>
          <p:cNvSpPr>
            <a:spLocks noGrp="1" noChangeArrowheads="1"/>
          </p:cNvSpPr>
          <p:nvPr>
            <p:ph type="body" idx="1"/>
          </p:nvPr>
        </p:nvSpPr>
        <p:spPr>
          <a:xfrm>
            <a:off x="457200" y="1920479"/>
            <a:ext cx="7968343" cy="3885009"/>
          </a:xfrm>
        </p:spPr>
        <p:txBody>
          <a:bodyPr/>
          <a:lstStyle/>
          <a:p>
            <a:pPr>
              <a:lnSpc>
                <a:spcPct val="90000"/>
              </a:lnSpc>
              <a:buFontTx/>
              <a:buNone/>
            </a:pPr>
            <a:r>
              <a:rPr lang="en-GB" altLang="en-US" sz="2100" dirty="0">
                <a:latin typeface="Arial" panose="020B0604020202020204" pitchFamily="34" charset="0"/>
              </a:rPr>
              <a:t>	</a:t>
            </a:r>
          </a:p>
          <a:p>
            <a:pPr>
              <a:lnSpc>
                <a:spcPct val="90000"/>
              </a:lnSpc>
              <a:buFontTx/>
              <a:buNone/>
            </a:pPr>
            <a:r>
              <a:rPr lang="en-GB" altLang="en-US" sz="2100" dirty="0">
                <a:latin typeface="Arial" panose="020B0604020202020204" pitchFamily="34" charset="0"/>
              </a:rPr>
              <a:t>	“A form of social intelligence that involves the ability to monitor ones own and others’ feelings and emotions, to discriminate among them, and to use this information to guide ones thinking and action.”</a:t>
            </a:r>
          </a:p>
          <a:p>
            <a:pPr>
              <a:lnSpc>
                <a:spcPct val="90000"/>
              </a:lnSpc>
            </a:pPr>
            <a:endParaRPr lang="en-GB" altLang="en-US" sz="2100" dirty="0">
              <a:latin typeface="Arial" panose="020B0604020202020204" pitchFamily="34" charset="0"/>
            </a:endParaRPr>
          </a:p>
          <a:p>
            <a:pPr>
              <a:lnSpc>
                <a:spcPct val="90000"/>
              </a:lnSpc>
              <a:buFontTx/>
              <a:buNone/>
            </a:pPr>
            <a:r>
              <a:rPr lang="en-GB" altLang="en-US" sz="2100" dirty="0">
                <a:latin typeface="Arial" panose="020B0604020202020204" pitchFamily="34" charset="0"/>
              </a:rPr>
              <a:t>    Peter </a:t>
            </a:r>
            <a:r>
              <a:rPr lang="en-GB" altLang="en-US" sz="2100" dirty="0" err="1">
                <a:latin typeface="Arial" panose="020B0604020202020204" pitchFamily="34" charset="0"/>
              </a:rPr>
              <a:t>Salovey</a:t>
            </a:r>
            <a:r>
              <a:rPr lang="en-GB" altLang="en-US" sz="2100" dirty="0">
                <a:latin typeface="Arial" panose="020B0604020202020204" pitchFamily="34" charset="0"/>
              </a:rPr>
              <a:t> and John Mayer (1990)</a:t>
            </a:r>
            <a:endParaRPr lang="en-US" altLang="en-US" sz="2100" dirty="0">
              <a:latin typeface="Arial" panose="020B0604020202020204" pitchFamily="34" charset="0"/>
            </a:endParaRPr>
          </a:p>
        </p:txBody>
      </p:sp>
    </p:spTree>
    <p:extLst>
      <p:ext uri="{BB962C8B-B14F-4D97-AF65-F5344CB8AC3E}">
        <p14:creationId xmlns:p14="http://schemas.microsoft.com/office/powerpoint/2010/main" val="29158580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ee the source image">
            <a:extLst>
              <a:ext uri="{FF2B5EF4-FFF2-40B4-BE49-F238E27FC236}">
                <a16:creationId xmlns:a16="http://schemas.microsoft.com/office/drawing/2014/main" id="{5506E787-ECA9-4C62-BFA5-106BB034A8B4}"/>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452283" y="1390156"/>
            <a:ext cx="5264843" cy="360451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B253757-3597-435E-B552-F33EF7F38C55}"/>
              </a:ext>
            </a:extLst>
          </p:cNvPr>
          <p:cNvSpPr txBox="1"/>
          <p:nvPr/>
        </p:nvSpPr>
        <p:spPr>
          <a:xfrm>
            <a:off x="7221071" y="4541744"/>
            <a:ext cx="1721224" cy="300082"/>
          </a:xfrm>
          <a:prstGeom prst="rect">
            <a:avLst/>
          </a:prstGeom>
          <a:noFill/>
        </p:spPr>
        <p:txBody>
          <a:bodyPr wrap="square" rtlCol="0">
            <a:spAutoFit/>
          </a:bodyPr>
          <a:lstStyle/>
          <a:p>
            <a:pPr defTabSz="685800"/>
            <a:r>
              <a:rPr lang="en-GB" sz="1350" dirty="0">
                <a:solidFill>
                  <a:prstClr val="black"/>
                </a:solidFill>
                <a:latin typeface="Myriad Pro"/>
              </a:rPr>
              <a:t>(Goleman 2009)</a:t>
            </a:r>
          </a:p>
        </p:txBody>
      </p:sp>
      <p:sp>
        <p:nvSpPr>
          <p:cNvPr id="2" name="Title 1"/>
          <p:cNvSpPr>
            <a:spLocks noGrp="1"/>
          </p:cNvSpPr>
          <p:nvPr>
            <p:ph type="title"/>
          </p:nvPr>
        </p:nvSpPr>
        <p:spPr>
          <a:xfrm>
            <a:off x="457200" y="1063229"/>
            <a:ext cx="8350624" cy="857250"/>
          </a:xfrm>
          <a:solidFill>
            <a:schemeClr val="bg1"/>
          </a:solidFill>
        </p:spPr>
        <p:txBody>
          <a:bodyPr>
            <a:normAutofit/>
          </a:bodyPr>
          <a:lstStyle/>
          <a:p>
            <a:r>
              <a:rPr lang="en-GB" b="1" dirty="0">
                <a:solidFill>
                  <a:schemeClr val="tx2"/>
                </a:solidFill>
              </a:rPr>
              <a:t>Four Domains of Emotional Intelligence</a:t>
            </a:r>
          </a:p>
        </p:txBody>
      </p:sp>
    </p:spTree>
    <p:extLst>
      <p:ext uri="{BB962C8B-B14F-4D97-AF65-F5344CB8AC3E}">
        <p14:creationId xmlns:p14="http://schemas.microsoft.com/office/powerpoint/2010/main" val="16541897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DBBAB8-6DB5-4B13-8C6B-BFEEC6B8E453}"/>
              </a:ext>
            </a:extLst>
          </p:cNvPr>
          <p:cNvPicPr>
            <a:picLocks noChangeAspect="1"/>
          </p:cNvPicPr>
          <p:nvPr/>
        </p:nvPicPr>
        <p:blipFill>
          <a:blip r:embed="rId3"/>
          <a:stretch>
            <a:fillRect/>
          </a:stretch>
        </p:blipFill>
        <p:spPr>
          <a:xfrm>
            <a:off x="1276498" y="1435474"/>
            <a:ext cx="6791738" cy="3441147"/>
          </a:xfrm>
          <a:prstGeom prst="rect">
            <a:avLst/>
          </a:prstGeom>
        </p:spPr>
      </p:pic>
      <p:sp>
        <p:nvSpPr>
          <p:cNvPr id="4" name="TextBox 3">
            <a:extLst>
              <a:ext uri="{FF2B5EF4-FFF2-40B4-BE49-F238E27FC236}">
                <a16:creationId xmlns:a16="http://schemas.microsoft.com/office/drawing/2014/main" id="{06F731E8-03EC-416E-A4B1-63346EAED256}"/>
              </a:ext>
            </a:extLst>
          </p:cNvPr>
          <p:cNvSpPr txBox="1"/>
          <p:nvPr/>
        </p:nvSpPr>
        <p:spPr>
          <a:xfrm>
            <a:off x="1075765" y="1089225"/>
            <a:ext cx="7516906" cy="36933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4BACC6">
                    <a:lumMod val="75000"/>
                  </a:srgbClr>
                </a:solidFill>
                <a:effectLst/>
                <a:uLnTx/>
                <a:uFillTx/>
                <a:latin typeface="Myriad Pro"/>
                <a:ea typeface="+mn-ea"/>
                <a:cs typeface="+mn-cs"/>
              </a:rPr>
              <a:t>Letter to parents from Headteacher at Coates Lane Primary School</a:t>
            </a:r>
          </a:p>
        </p:txBody>
      </p:sp>
    </p:spTree>
    <p:extLst>
      <p:ext uri="{BB962C8B-B14F-4D97-AF65-F5344CB8AC3E}">
        <p14:creationId xmlns:p14="http://schemas.microsoft.com/office/powerpoint/2010/main" val="21889461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E8EBE54-69C3-446B-B5DB-D89AA3BFA565}"/>
              </a:ext>
            </a:extLst>
          </p:cNvPr>
          <p:cNvPicPr>
            <a:picLocks noChangeAspect="1"/>
          </p:cNvPicPr>
          <p:nvPr/>
        </p:nvPicPr>
        <p:blipFill>
          <a:blip r:embed="rId3"/>
          <a:stretch>
            <a:fillRect/>
          </a:stretch>
        </p:blipFill>
        <p:spPr>
          <a:xfrm>
            <a:off x="1761565" y="1007430"/>
            <a:ext cx="6387353" cy="4009795"/>
          </a:xfrm>
          <a:prstGeom prst="rect">
            <a:avLst/>
          </a:prstGeom>
        </p:spPr>
      </p:pic>
    </p:spTree>
    <p:extLst>
      <p:ext uri="{BB962C8B-B14F-4D97-AF65-F5344CB8AC3E}">
        <p14:creationId xmlns:p14="http://schemas.microsoft.com/office/powerpoint/2010/main" val="15178909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hlinkClick r:id="" action="ppaction://media"/>
            <a:extLst>
              <a:ext uri="{FF2B5EF4-FFF2-40B4-BE49-F238E27FC236}">
                <a16:creationId xmlns:a16="http://schemas.microsoft.com/office/drawing/2014/main" id="{4BD2DEB9-01B0-4F62-AF87-57174ECC3279}"/>
              </a:ext>
            </a:extLst>
          </p:cNvPr>
          <p:cNvPicPr>
            <a:picLocks noRot="1" noChangeAspect="1"/>
          </p:cNvPicPr>
          <p:nvPr>
            <a:videoFile r:link="rId1"/>
          </p:nvPr>
        </p:nvPicPr>
        <p:blipFill>
          <a:blip r:embed="rId4"/>
          <a:stretch>
            <a:fillRect/>
          </a:stretch>
        </p:blipFill>
        <p:spPr>
          <a:xfrm>
            <a:off x="0" y="0"/>
            <a:ext cx="9144000" cy="6878856"/>
          </a:xfrm>
          <a:prstGeom prst="rect">
            <a:avLst/>
          </a:prstGeom>
        </p:spPr>
      </p:pic>
    </p:spTree>
    <p:extLst>
      <p:ext uri="{BB962C8B-B14F-4D97-AF65-F5344CB8AC3E}">
        <p14:creationId xmlns:p14="http://schemas.microsoft.com/office/powerpoint/2010/main" val="28783954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971600" y="1940131"/>
            <a:ext cx="7272808" cy="2977738"/>
          </a:xfrm>
          <a:prstGeom prst="rect">
            <a:avLst/>
          </a:prstGeom>
          <a:noFill/>
          <a:ln w="9525">
            <a:noFill/>
            <a:miter lim="800000"/>
            <a:headEnd/>
            <a:tailEnd/>
          </a:ln>
        </p:spPr>
        <p:txBody>
          <a:bodyPr wrap="square">
            <a:spAutoFit/>
          </a:bodyPr>
          <a:lstStyle/>
          <a:p>
            <a:pPr algn="ctr" defTabSz="685800" eaLnBrk="0" fontAlgn="base" hangingPunct="0">
              <a:spcBef>
                <a:spcPct val="0"/>
              </a:spcBef>
              <a:spcAft>
                <a:spcPct val="0"/>
              </a:spcAft>
            </a:pPr>
            <a:r>
              <a:rPr lang="en-US" sz="2850" dirty="0">
                <a:solidFill>
                  <a:srgbClr val="000000"/>
                </a:solidFill>
                <a:latin typeface="Arial" charset="0"/>
                <a:ea typeface="ＭＳ Ｐゴシック" pitchFamily="1" charset="-128"/>
              </a:rPr>
              <a:t>“First, the ineffective behavior must be brought into </a:t>
            </a:r>
            <a:r>
              <a:rPr lang="en-US" sz="2850" b="1" i="1" dirty="0">
                <a:solidFill>
                  <a:srgbClr val="000000"/>
                </a:solidFill>
                <a:latin typeface="Arial" charset="0"/>
                <a:ea typeface="ＭＳ Ｐゴシック" pitchFamily="1" charset="-128"/>
              </a:rPr>
              <a:t>awareness</a:t>
            </a:r>
            <a:r>
              <a:rPr lang="en-US" sz="2850" dirty="0">
                <a:solidFill>
                  <a:srgbClr val="000000"/>
                </a:solidFill>
                <a:latin typeface="Arial" charset="0"/>
                <a:ea typeface="ＭＳ Ｐゴシック" pitchFamily="1" charset="-128"/>
              </a:rPr>
              <a:t>.  Next, a new or more effective behavior must be </a:t>
            </a:r>
            <a:r>
              <a:rPr lang="en-US" sz="2850" b="1" i="1" dirty="0">
                <a:solidFill>
                  <a:srgbClr val="000000"/>
                </a:solidFill>
                <a:latin typeface="Arial" charset="0"/>
                <a:ea typeface="ＭＳ Ｐゴシック" pitchFamily="1" charset="-128"/>
              </a:rPr>
              <a:t>identified</a:t>
            </a:r>
            <a:r>
              <a:rPr lang="en-US" sz="2850" b="1" dirty="0">
                <a:solidFill>
                  <a:srgbClr val="000000"/>
                </a:solidFill>
                <a:latin typeface="Arial" charset="0"/>
                <a:ea typeface="ＭＳ Ｐゴシック" pitchFamily="1" charset="-128"/>
              </a:rPr>
              <a:t> </a:t>
            </a:r>
            <a:r>
              <a:rPr lang="en-US" sz="2850" dirty="0">
                <a:solidFill>
                  <a:srgbClr val="000000"/>
                </a:solidFill>
                <a:latin typeface="Arial" charset="0"/>
                <a:ea typeface="ＭＳ Ｐゴシック" pitchFamily="1" charset="-128"/>
              </a:rPr>
              <a:t>and finally the new behavior must be consciously rehearsed over and over until it is </a:t>
            </a:r>
            <a:r>
              <a:rPr lang="en-US" sz="2850" b="1" i="1" dirty="0">
                <a:solidFill>
                  <a:srgbClr val="000000"/>
                </a:solidFill>
                <a:latin typeface="Arial" charset="0"/>
                <a:ea typeface="ＭＳ Ｐゴシック" pitchFamily="1" charset="-128"/>
              </a:rPr>
              <a:t>mastered</a:t>
            </a:r>
            <a:r>
              <a:rPr lang="en-US" sz="2850" dirty="0">
                <a:solidFill>
                  <a:srgbClr val="000000"/>
                </a:solidFill>
                <a:latin typeface="Arial" charset="0"/>
                <a:ea typeface="ＭＳ Ｐゴシック" pitchFamily="1" charset="-128"/>
              </a:rPr>
              <a:t> and becomes unconscious”</a:t>
            </a:r>
            <a:endParaRPr lang="en-US" sz="3000" dirty="0">
              <a:solidFill>
                <a:srgbClr val="000000"/>
              </a:solidFill>
              <a:latin typeface="Arial" charset="0"/>
              <a:ea typeface="ＭＳ Ｐゴシック" pitchFamily="1" charset="-128"/>
            </a:endParaRPr>
          </a:p>
          <a:p>
            <a:pPr defTabSz="685800" eaLnBrk="0" fontAlgn="base" hangingPunct="0">
              <a:spcBef>
                <a:spcPct val="0"/>
              </a:spcBef>
              <a:spcAft>
                <a:spcPct val="0"/>
              </a:spcAft>
            </a:pPr>
            <a:r>
              <a:rPr lang="en-US" sz="1650" dirty="0">
                <a:solidFill>
                  <a:srgbClr val="000000"/>
                </a:solidFill>
                <a:latin typeface="Arial" charset="0"/>
                <a:ea typeface="ＭＳ Ｐゴシック" pitchFamily="1" charset="-128"/>
              </a:rPr>
              <a:t>Daniel </a:t>
            </a:r>
            <a:r>
              <a:rPr lang="en-US" sz="1650" dirty="0" err="1">
                <a:solidFill>
                  <a:srgbClr val="000000"/>
                </a:solidFill>
                <a:latin typeface="Arial" charset="0"/>
                <a:ea typeface="ＭＳ Ｐゴシック" pitchFamily="1" charset="-128"/>
              </a:rPr>
              <a:t>Goleman</a:t>
            </a:r>
            <a:r>
              <a:rPr lang="en-US" sz="1650" dirty="0">
                <a:solidFill>
                  <a:srgbClr val="000000"/>
                </a:solidFill>
                <a:latin typeface="Arial" charset="0"/>
                <a:ea typeface="ＭＳ Ｐゴシック" pitchFamily="1" charset="-128"/>
              </a:rPr>
              <a:t>, “</a:t>
            </a:r>
            <a:r>
              <a:rPr lang="en-US" sz="1650" i="1" dirty="0">
                <a:solidFill>
                  <a:srgbClr val="000000"/>
                </a:solidFill>
                <a:latin typeface="Arial" charset="0"/>
                <a:ea typeface="ＭＳ Ｐゴシック" pitchFamily="1" charset="-128"/>
              </a:rPr>
              <a:t>Can emotional intelligence be learned</a:t>
            </a:r>
            <a:r>
              <a:rPr lang="en-US" sz="1650" dirty="0">
                <a:solidFill>
                  <a:srgbClr val="000000"/>
                </a:solidFill>
                <a:latin typeface="Arial" charset="0"/>
                <a:ea typeface="ＭＳ Ｐゴシック" pitchFamily="1" charset="-128"/>
              </a:rPr>
              <a:t>”</a:t>
            </a:r>
            <a:endParaRPr lang="en-US" sz="3000" dirty="0">
              <a:solidFill>
                <a:srgbClr val="000000"/>
              </a:solidFill>
              <a:latin typeface="Arial" charset="0"/>
              <a:ea typeface="ＭＳ Ｐゴシック" pitchFamily="1" charset="-128"/>
            </a:endParaRPr>
          </a:p>
        </p:txBody>
      </p:sp>
      <p:sp>
        <p:nvSpPr>
          <p:cNvPr id="2" name="TextBox 1">
            <a:extLst>
              <a:ext uri="{FF2B5EF4-FFF2-40B4-BE49-F238E27FC236}">
                <a16:creationId xmlns:a16="http://schemas.microsoft.com/office/drawing/2014/main" id="{00C987D3-0E77-4BE6-B151-F8F810558E5A}"/>
              </a:ext>
            </a:extLst>
          </p:cNvPr>
          <p:cNvSpPr txBox="1"/>
          <p:nvPr/>
        </p:nvSpPr>
        <p:spPr>
          <a:xfrm>
            <a:off x="1043608" y="332656"/>
            <a:ext cx="7128792" cy="1446550"/>
          </a:xfrm>
          <a:prstGeom prst="rect">
            <a:avLst/>
          </a:prstGeom>
          <a:noFill/>
        </p:spPr>
        <p:txBody>
          <a:bodyPr wrap="square" rtlCol="0">
            <a:spAutoFit/>
          </a:bodyPr>
          <a:lstStyle/>
          <a:p>
            <a:pPr algn="ctr"/>
            <a:r>
              <a:rPr lang="en-GB" sz="4400" b="1" dirty="0">
                <a:solidFill>
                  <a:schemeClr val="accent5">
                    <a:lumMod val="50000"/>
                  </a:schemeClr>
                </a:solidFill>
              </a:rPr>
              <a:t>Developing own emotional intelligence</a:t>
            </a:r>
          </a:p>
        </p:txBody>
      </p:sp>
    </p:spTree>
    <p:extLst>
      <p:ext uri="{BB962C8B-B14F-4D97-AF65-F5344CB8AC3E}">
        <p14:creationId xmlns:p14="http://schemas.microsoft.com/office/powerpoint/2010/main" val="3436141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F9A2EED1-B5C4-419D-9BDD-6EA5BD8B7F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048941"/>
            <a:ext cx="8640960" cy="470943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2D89DD3-656A-4B9A-B006-8E4D455E6C3A}"/>
              </a:ext>
            </a:extLst>
          </p:cNvPr>
          <p:cNvSpPr txBox="1"/>
          <p:nvPr/>
        </p:nvSpPr>
        <p:spPr>
          <a:xfrm>
            <a:off x="972579" y="260648"/>
            <a:ext cx="7198841" cy="646331"/>
          </a:xfrm>
          <a:prstGeom prst="rect">
            <a:avLst/>
          </a:prstGeom>
          <a:noFill/>
        </p:spPr>
        <p:txBody>
          <a:bodyPr wrap="square" rtlCol="0">
            <a:spAutoFit/>
          </a:bodyPr>
          <a:lstStyle/>
          <a:p>
            <a:pPr algn="ctr" defTabSz="685800"/>
            <a:r>
              <a:rPr lang="en-GB" sz="3600" b="1" dirty="0">
                <a:solidFill>
                  <a:srgbClr val="4BACC6">
                    <a:lumMod val="50000"/>
                  </a:srgbClr>
                </a:solidFill>
                <a:latin typeface="Myriad Pro"/>
              </a:rPr>
              <a:t>Conscious Competence model</a:t>
            </a:r>
          </a:p>
        </p:txBody>
      </p:sp>
    </p:spTree>
    <p:extLst>
      <p:ext uri="{BB962C8B-B14F-4D97-AF65-F5344CB8AC3E}">
        <p14:creationId xmlns:p14="http://schemas.microsoft.com/office/powerpoint/2010/main" val="16596280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724FF9-E7D3-4AE8-953A-B6F377632799}"/>
              </a:ext>
            </a:extLst>
          </p:cNvPr>
          <p:cNvPicPr>
            <a:picLocks noChangeAspect="1"/>
          </p:cNvPicPr>
          <p:nvPr/>
        </p:nvPicPr>
        <p:blipFill>
          <a:blip r:embed="rId2"/>
          <a:stretch>
            <a:fillRect/>
          </a:stretch>
        </p:blipFill>
        <p:spPr>
          <a:xfrm>
            <a:off x="0" y="-101285"/>
            <a:ext cx="9144000" cy="6959286"/>
          </a:xfrm>
          <a:prstGeom prst="rect">
            <a:avLst/>
          </a:prstGeom>
        </p:spPr>
      </p:pic>
    </p:spTree>
    <p:extLst>
      <p:ext uri="{BB962C8B-B14F-4D97-AF65-F5344CB8AC3E}">
        <p14:creationId xmlns:p14="http://schemas.microsoft.com/office/powerpoint/2010/main" val="15312549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r>
              <a:rPr lang="en-US" sz="3600" dirty="0"/>
              <a:t>Our Vision</a:t>
            </a:r>
          </a:p>
        </p:txBody>
      </p:sp>
      <p:pic>
        <p:nvPicPr>
          <p:cNvPr id="2" name="Picture 2" descr="Shape, rectangle&#10;&#10;Description automatically generated">
            <a:extLst>
              <a:ext uri="{FF2B5EF4-FFF2-40B4-BE49-F238E27FC236}">
                <a16:creationId xmlns:a16="http://schemas.microsoft.com/office/drawing/2014/main" id="{338EC95E-DBBA-4108-8CC6-5956929496E4}"/>
              </a:ext>
            </a:extLst>
          </p:cNvPr>
          <p:cNvPicPr>
            <a:picLocks noChangeAspect="1"/>
          </p:cNvPicPr>
          <p:nvPr/>
        </p:nvPicPr>
        <p:blipFill>
          <a:blip r:embed="rId3"/>
          <a:stretch>
            <a:fillRect/>
          </a:stretch>
        </p:blipFill>
        <p:spPr>
          <a:xfrm>
            <a:off x="-2263" y="-2604"/>
            <a:ext cx="9146046" cy="6908477"/>
          </a:xfrm>
          <a:prstGeom prst="rect">
            <a:avLst/>
          </a:prstGeom>
        </p:spPr>
      </p:pic>
      <p:sp>
        <p:nvSpPr>
          <p:cNvPr id="9" name="Content Placeholder 8"/>
          <p:cNvSpPr>
            <a:spLocks noGrp="1"/>
          </p:cNvSpPr>
          <p:nvPr>
            <p:ph idx="1"/>
          </p:nvPr>
        </p:nvSpPr>
        <p:spPr>
          <a:xfrm>
            <a:off x="702351" y="2468197"/>
            <a:ext cx="8229600" cy="818176"/>
          </a:xfrm>
        </p:spPr>
        <p:txBody>
          <a:bodyPr vert="horz" lIns="91440" tIns="45720" rIns="91440" bIns="45720" rtlCol="0" anchor="t">
            <a:noAutofit/>
          </a:bodyPr>
          <a:lstStyle/>
          <a:p>
            <a:pPr marL="0" indent="0" algn="ctr">
              <a:buNone/>
            </a:pPr>
            <a:r>
              <a:rPr lang="en-US" sz="4400" dirty="0">
                <a:solidFill>
                  <a:srgbClr val="E0BC4C"/>
                </a:solidFill>
                <a:latin typeface="Arial Black"/>
              </a:rPr>
              <a:t>Questioning skills...and the qualities of a good listener</a:t>
            </a:r>
            <a:endParaRPr lang="en-US" sz="4400" dirty="0">
              <a:solidFill>
                <a:srgbClr val="E0BC4C"/>
              </a:solidFill>
            </a:endParaRPr>
          </a:p>
        </p:txBody>
      </p:sp>
    </p:spTree>
    <p:extLst>
      <p:ext uri="{BB962C8B-B14F-4D97-AF65-F5344CB8AC3E}">
        <p14:creationId xmlns:p14="http://schemas.microsoft.com/office/powerpoint/2010/main" val="25673319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3522" y="-7640"/>
            <a:ext cx="9144000" cy="5715000"/>
          </a:xfrm>
          <a:prstGeom prst="rect">
            <a:avLst/>
          </a:prstGeom>
        </p:spPr>
      </p:pic>
      <p:sp>
        <p:nvSpPr>
          <p:cNvPr id="2" name="TextBox 1"/>
          <p:cNvSpPr txBox="1"/>
          <p:nvPr/>
        </p:nvSpPr>
        <p:spPr>
          <a:xfrm>
            <a:off x="755576" y="4869160"/>
            <a:ext cx="7416824"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Myriad Pro"/>
                <a:ea typeface="+mn-ea"/>
                <a:cs typeface="+mn-cs"/>
              </a:rPr>
              <a:t>Importance of using questions</a:t>
            </a:r>
          </a:p>
        </p:txBody>
      </p:sp>
    </p:spTree>
    <p:extLst>
      <p:ext uri="{BB962C8B-B14F-4D97-AF65-F5344CB8AC3E}">
        <p14:creationId xmlns:p14="http://schemas.microsoft.com/office/powerpoint/2010/main" val="24673893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E7F91D1C-A5CD-4F1A-8BC7-B08E9E8BC59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096" r="14905"/>
          <a:stretch/>
        </p:blipFill>
        <p:spPr bwMode="auto">
          <a:xfrm>
            <a:off x="20" y="10"/>
            <a:ext cx="9143980" cy="6857990"/>
          </a:xfrm>
          <a:prstGeom prst="rect">
            <a:avLst/>
          </a:prstGeom>
          <a:solidFill>
            <a:srgbClr val="FFFFFF"/>
          </a:solidFill>
        </p:spPr>
      </p:pic>
      <p:sp>
        <p:nvSpPr>
          <p:cNvPr id="5" name="TextBox 4">
            <a:extLst>
              <a:ext uri="{FF2B5EF4-FFF2-40B4-BE49-F238E27FC236}">
                <a16:creationId xmlns:a16="http://schemas.microsoft.com/office/drawing/2014/main" id="{AB3742BC-F5DC-413D-9184-AE0E0974989A}"/>
              </a:ext>
            </a:extLst>
          </p:cNvPr>
          <p:cNvSpPr txBox="1"/>
          <p:nvPr/>
        </p:nvSpPr>
        <p:spPr>
          <a:xfrm>
            <a:off x="2087724" y="1181005"/>
            <a:ext cx="4968552" cy="1446550"/>
          </a:xfrm>
          <a:prstGeom prst="rect">
            <a:avLst/>
          </a:prstGeom>
          <a:noFill/>
        </p:spPr>
        <p:txBody>
          <a:bodyPr wrap="square" rtlCol="0">
            <a:spAutoFit/>
          </a:bodyPr>
          <a:lstStyle/>
          <a:p>
            <a:pPr algn="ctr"/>
            <a:r>
              <a:rPr lang="en-GB" sz="8800" dirty="0">
                <a:solidFill>
                  <a:srgbClr val="FF6600"/>
                </a:solidFill>
                <a:effectLst>
                  <a:outerShdw blurRad="38100" dist="38100" dir="2700000" algn="tl">
                    <a:srgbClr val="000000">
                      <a:alpha val="43137"/>
                    </a:srgbClr>
                  </a:outerShdw>
                </a:effectLst>
                <a:latin typeface="Berlin Sans FB" panose="020E0602020502020306" pitchFamily="34" charset="0"/>
              </a:rPr>
              <a:t>LISTEN</a:t>
            </a:r>
          </a:p>
        </p:txBody>
      </p:sp>
    </p:spTree>
    <p:extLst>
      <p:ext uri="{BB962C8B-B14F-4D97-AF65-F5344CB8AC3E}">
        <p14:creationId xmlns:p14="http://schemas.microsoft.com/office/powerpoint/2010/main" val="21115683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E7F91D1C-A5CD-4F1A-8BC7-B08E9E8BC59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096" r="14905"/>
          <a:stretch/>
        </p:blipFill>
        <p:spPr bwMode="auto">
          <a:xfrm>
            <a:off x="20" y="10"/>
            <a:ext cx="9143980" cy="6857990"/>
          </a:xfrm>
          <a:prstGeom prst="rect">
            <a:avLst/>
          </a:prstGeom>
          <a:solidFill>
            <a:srgbClr val="FFFFFF"/>
          </a:solidFill>
        </p:spPr>
      </p:pic>
      <p:sp>
        <p:nvSpPr>
          <p:cNvPr id="5" name="TextBox 4">
            <a:extLst>
              <a:ext uri="{FF2B5EF4-FFF2-40B4-BE49-F238E27FC236}">
                <a16:creationId xmlns:a16="http://schemas.microsoft.com/office/drawing/2014/main" id="{AB3742BC-F5DC-413D-9184-AE0E0974989A}"/>
              </a:ext>
            </a:extLst>
          </p:cNvPr>
          <p:cNvSpPr txBox="1"/>
          <p:nvPr/>
        </p:nvSpPr>
        <p:spPr>
          <a:xfrm>
            <a:off x="2087724" y="1181005"/>
            <a:ext cx="4968552" cy="1446550"/>
          </a:xfrm>
          <a:prstGeom prst="rect">
            <a:avLst/>
          </a:prstGeom>
          <a:noFill/>
        </p:spPr>
        <p:txBody>
          <a:bodyPr wrap="square" rtlCol="0">
            <a:spAutoFit/>
          </a:bodyPr>
          <a:lstStyle/>
          <a:p>
            <a:pPr algn="ctr"/>
            <a:r>
              <a:rPr lang="en-GB" sz="8800" dirty="0">
                <a:solidFill>
                  <a:srgbClr val="FF6600"/>
                </a:solidFill>
                <a:effectLst>
                  <a:outerShdw blurRad="38100" dist="38100" dir="2700000" algn="tl">
                    <a:srgbClr val="000000">
                      <a:alpha val="43137"/>
                    </a:srgbClr>
                  </a:outerShdw>
                </a:effectLst>
                <a:latin typeface="Berlin Sans FB" panose="020E0602020502020306" pitchFamily="34" charset="0"/>
              </a:rPr>
              <a:t>SILENT</a:t>
            </a:r>
          </a:p>
        </p:txBody>
      </p:sp>
    </p:spTree>
    <p:extLst>
      <p:ext uri="{BB962C8B-B14F-4D97-AF65-F5344CB8AC3E}">
        <p14:creationId xmlns:p14="http://schemas.microsoft.com/office/powerpoint/2010/main" val="25695842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5">
                    <a:lumMod val="50000"/>
                  </a:schemeClr>
                </a:solidFill>
              </a:rPr>
              <a:t>Active listening</a:t>
            </a:r>
          </a:p>
        </p:txBody>
      </p:sp>
      <p:sp>
        <p:nvSpPr>
          <p:cNvPr id="4" name="TextBox 4"/>
          <p:cNvSpPr txBox="1">
            <a:spLocks noChangeArrowheads="1"/>
          </p:cNvSpPr>
          <p:nvPr/>
        </p:nvSpPr>
        <p:spPr bwMode="auto">
          <a:xfrm>
            <a:off x="457200" y="1196752"/>
            <a:ext cx="822960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alt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Being able to hear what is said as well as what is </a:t>
            </a:r>
            <a:r>
              <a:rPr kumimoji="0" lang="en-GB" altLang="en-US" sz="28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not </a:t>
            </a:r>
            <a:r>
              <a:rPr kumimoji="0" lang="en-GB" alt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being said</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Requires </a:t>
            </a:r>
            <a:r>
              <a:rPr kumimoji="0" lang="en-GB" altLang="en-US" sz="28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astute observation </a:t>
            </a:r>
            <a:r>
              <a:rPr kumimoji="0" lang="en-GB" alt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to be in touch and in tune with who is saying what, how, when and to whom</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Careful listening enables you to acquire a “helicopter-level” perspective and </a:t>
            </a:r>
            <a:r>
              <a:rPr kumimoji="0" lang="en-GB" altLang="en-US" sz="28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holistic view</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Able to </a:t>
            </a:r>
            <a:r>
              <a:rPr kumimoji="0" lang="en-GB" altLang="en-US" sz="28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focus </a:t>
            </a:r>
            <a:r>
              <a:rPr kumimoji="0" lang="en-GB" alt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on the problem and as well as on the </a:t>
            </a:r>
            <a:r>
              <a:rPr kumimoji="0" lang="en-GB" altLang="en-US" sz="28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development</a:t>
            </a:r>
            <a:r>
              <a:rPr kumimoji="0" lang="en-GB" alt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of the </a:t>
            </a:r>
            <a:r>
              <a:rPr kumimoji="0" lang="en-GB" altLang="en-US" sz="28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individual</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053458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434" y="0"/>
            <a:ext cx="9127566" cy="5706329"/>
          </a:xfrm>
        </p:spPr>
      </p:pic>
    </p:spTree>
    <p:extLst>
      <p:ext uri="{BB962C8B-B14F-4D97-AF65-F5344CB8AC3E}">
        <p14:creationId xmlns:p14="http://schemas.microsoft.com/office/powerpoint/2010/main" val="8300880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r>
              <a:rPr lang="en-US" sz="3600" dirty="0"/>
              <a:t>Our Vision</a:t>
            </a:r>
          </a:p>
        </p:txBody>
      </p:sp>
      <p:pic>
        <p:nvPicPr>
          <p:cNvPr id="2" name="Picture 2" descr="Shape, rectangle&#10;&#10;Description automatically generated">
            <a:extLst>
              <a:ext uri="{FF2B5EF4-FFF2-40B4-BE49-F238E27FC236}">
                <a16:creationId xmlns:a16="http://schemas.microsoft.com/office/drawing/2014/main" id="{338EC95E-DBBA-4108-8CC6-5956929496E4}"/>
              </a:ext>
            </a:extLst>
          </p:cNvPr>
          <p:cNvPicPr>
            <a:picLocks noChangeAspect="1"/>
          </p:cNvPicPr>
          <p:nvPr/>
        </p:nvPicPr>
        <p:blipFill>
          <a:blip r:embed="rId3"/>
          <a:stretch>
            <a:fillRect/>
          </a:stretch>
        </p:blipFill>
        <p:spPr>
          <a:xfrm>
            <a:off x="-2263" y="-2604"/>
            <a:ext cx="9146046" cy="6908477"/>
          </a:xfrm>
          <a:prstGeom prst="rect">
            <a:avLst/>
          </a:prstGeom>
        </p:spPr>
      </p:pic>
      <p:sp>
        <p:nvSpPr>
          <p:cNvPr id="9" name="Content Placeholder 8"/>
          <p:cNvSpPr>
            <a:spLocks noGrp="1"/>
          </p:cNvSpPr>
          <p:nvPr>
            <p:ph idx="1"/>
          </p:nvPr>
        </p:nvSpPr>
        <p:spPr>
          <a:xfrm>
            <a:off x="455960" y="437050"/>
            <a:ext cx="8229600" cy="818176"/>
          </a:xfrm>
        </p:spPr>
        <p:txBody>
          <a:bodyPr vert="horz" lIns="91440" tIns="45720" rIns="91440" bIns="45720" rtlCol="0" anchor="t">
            <a:normAutofit/>
          </a:bodyPr>
          <a:lstStyle/>
          <a:p>
            <a:pPr marL="0" indent="0" algn="ctr">
              <a:buNone/>
            </a:pPr>
            <a:r>
              <a:rPr lang="en-US" sz="4200" dirty="0">
                <a:solidFill>
                  <a:srgbClr val="E0BC4C"/>
                </a:solidFill>
                <a:latin typeface="Arial Black"/>
              </a:rPr>
              <a:t>Recap</a:t>
            </a:r>
            <a:endParaRPr lang="en-US" dirty="0">
              <a:solidFill>
                <a:srgbClr val="E0BC4C"/>
              </a:solidFill>
            </a:endParaRPr>
          </a:p>
        </p:txBody>
      </p:sp>
      <p:sp>
        <p:nvSpPr>
          <p:cNvPr id="3" name="TextBox 2">
            <a:extLst>
              <a:ext uri="{FF2B5EF4-FFF2-40B4-BE49-F238E27FC236}">
                <a16:creationId xmlns:a16="http://schemas.microsoft.com/office/drawing/2014/main" id="{F1FEBC25-4E9A-444C-A0D6-17735289F605}"/>
              </a:ext>
            </a:extLst>
          </p:cNvPr>
          <p:cNvSpPr txBox="1"/>
          <p:nvPr/>
        </p:nvSpPr>
        <p:spPr>
          <a:xfrm>
            <a:off x="899592" y="2132856"/>
            <a:ext cx="7848872" cy="3416320"/>
          </a:xfrm>
          <a:prstGeom prst="rect">
            <a:avLst/>
          </a:prstGeom>
          <a:noFill/>
        </p:spPr>
        <p:txBody>
          <a:bodyPr wrap="square" rtlCol="0">
            <a:spAutoFit/>
          </a:bodyPr>
          <a:lstStyle/>
          <a:p>
            <a:pPr marL="457200" indent="-457200">
              <a:buFont typeface="Wingdings" panose="05000000000000000000" pitchFamily="2" charset="2"/>
              <a:buChar char="ü"/>
            </a:pPr>
            <a:r>
              <a:rPr lang="en-GB" sz="3600" b="1" dirty="0">
                <a:solidFill>
                  <a:schemeClr val="bg1"/>
                </a:solidFill>
              </a:rPr>
              <a:t>Coaching and mentoring skills, attributes, qualities</a:t>
            </a:r>
          </a:p>
          <a:p>
            <a:pPr marL="457200" indent="-457200">
              <a:buFont typeface="Wingdings" panose="05000000000000000000" pitchFamily="2" charset="2"/>
              <a:buChar char="ü"/>
            </a:pPr>
            <a:r>
              <a:rPr lang="en-GB" sz="3600" b="1" dirty="0">
                <a:solidFill>
                  <a:srgbClr val="24ABD0"/>
                </a:solidFill>
              </a:rPr>
              <a:t>Values and beliefs</a:t>
            </a:r>
          </a:p>
          <a:p>
            <a:pPr marL="457200" indent="-457200">
              <a:buFont typeface="Wingdings" panose="05000000000000000000" pitchFamily="2" charset="2"/>
              <a:buChar char="ü"/>
            </a:pPr>
            <a:r>
              <a:rPr lang="en-GB" sz="3600" b="1" dirty="0">
                <a:solidFill>
                  <a:srgbClr val="FF6600"/>
                </a:solidFill>
              </a:rPr>
              <a:t>Emotional intelligence</a:t>
            </a:r>
          </a:p>
          <a:p>
            <a:r>
              <a:rPr lang="en-GB" sz="3600" b="1" dirty="0"/>
              <a:t>	</a:t>
            </a:r>
          </a:p>
          <a:p>
            <a:pPr marL="0" lvl="1"/>
            <a:endParaRPr lang="en-GB" sz="3600" b="1" dirty="0"/>
          </a:p>
        </p:txBody>
      </p:sp>
    </p:spTree>
    <p:extLst>
      <p:ext uri="{BB962C8B-B14F-4D97-AF65-F5344CB8AC3E}">
        <p14:creationId xmlns:p14="http://schemas.microsoft.com/office/powerpoint/2010/main" val="1625777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a:bodyPr>
          <a:lstStyle/>
          <a:p>
            <a:r>
              <a:rPr lang="en-US" sz="3600" dirty="0"/>
              <a:t>Our Vision</a:t>
            </a:r>
          </a:p>
        </p:txBody>
      </p:sp>
      <p:pic>
        <p:nvPicPr>
          <p:cNvPr id="2" name="Picture 2" descr="Shape, rectangle&#10;&#10;Description automatically generated">
            <a:extLst>
              <a:ext uri="{FF2B5EF4-FFF2-40B4-BE49-F238E27FC236}">
                <a16:creationId xmlns:a16="http://schemas.microsoft.com/office/drawing/2014/main" id="{338EC95E-DBBA-4108-8CC6-5956929496E4}"/>
              </a:ext>
            </a:extLst>
          </p:cNvPr>
          <p:cNvPicPr>
            <a:picLocks noChangeAspect="1"/>
          </p:cNvPicPr>
          <p:nvPr/>
        </p:nvPicPr>
        <p:blipFill>
          <a:blip r:embed="rId3"/>
          <a:stretch>
            <a:fillRect/>
          </a:stretch>
        </p:blipFill>
        <p:spPr>
          <a:xfrm>
            <a:off x="-2263" y="-2604"/>
            <a:ext cx="9146046" cy="6908477"/>
          </a:xfrm>
          <a:prstGeom prst="rect">
            <a:avLst/>
          </a:prstGeom>
        </p:spPr>
      </p:pic>
      <p:pic>
        <p:nvPicPr>
          <p:cNvPr id="5" name="Content Placeholder 4">
            <a:extLst>
              <a:ext uri="{FF2B5EF4-FFF2-40B4-BE49-F238E27FC236}">
                <a16:creationId xmlns:a16="http://schemas.microsoft.com/office/drawing/2014/main" id="{9E2A61EF-4C06-41BC-BA52-4DABA16B4357}"/>
              </a:ext>
            </a:extLst>
          </p:cNvPr>
          <p:cNvPicPr>
            <a:picLocks noGrp="1" noChangeAspect="1"/>
          </p:cNvPicPr>
          <p:nvPr>
            <p:ph idx="1"/>
          </p:nvPr>
        </p:nvPicPr>
        <p:blipFill>
          <a:blip r:embed="rId4"/>
          <a:stretch>
            <a:fillRect/>
          </a:stretch>
        </p:blipFill>
        <p:spPr>
          <a:xfrm>
            <a:off x="2968613" y="2732302"/>
            <a:ext cx="3206774" cy="1652159"/>
          </a:xfrm>
          <a:prstGeom prst="rect">
            <a:avLst/>
          </a:prstGeom>
        </p:spPr>
      </p:pic>
      <p:sp>
        <p:nvSpPr>
          <p:cNvPr id="7" name="Rectangle 2">
            <a:extLst>
              <a:ext uri="{FF2B5EF4-FFF2-40B4-BE49-F238E27FC236}">
                <a16:creationId xmlns:a16="http://schemas.microsoft.com/office/drawing/2014/main" id="{C797DC88-72C9-4AA0-B772-7989F36778B0}"/>
              </a:ext>
            </a:extLst>
          </p:cNvPr>
          <p:cNvSpPr txBox="1">
            <a:spLocks noChangeArrowheads="1"/>
          </p:cNvSpPr>
          <p:nvPr/>
        </p:nvSpPr>
        <p:spPr>
          <a:xfrm>
            <a:off x="609600" y="427038"/>
            <a:ext cx="8229600"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b="1" dirty="0" err="1">
                <a:solidFill>
                  <a:schemeClr val="bg1"/>
                </a:solidFill>
                <a:latin typeface="Arial" charset="0"/>
              </a:rPr>
              <a:t>Gwerthusiad</a:t>
            </a:r>
            <a:r>
              <a:rPr lang="en-GB" b="1" dirty="0">
                <a:solidFill>
                  <a:schemeClr val="bg1"/>
                </a:solidFill>
                <a:latin typeface="Arial" charset="0"/>
              </a:rPr>
              <a:t> – </a:t>
            </a:r>
            <a:r>
              <a:rPr lang="en-GB" b="1" dirty="0" err="1">
                <a:solidFill>
                  <a:schemeClr val="bg1"/>
                </a:solidFill>
                <a:latin typeface="Arial" charset="0"/>
              </a:rPr>
              <a:t>Plws</a:t>
            </a:r>
            <a:r>
              <a:rPr lang="en-GB" b="1" dirty="0">
                <a:solidFill>
                  <a:schemeClr val="bg1"/>
                </a:solidFill>
                <a:latin typeface="Arial" charset="0"/>
              </a:rPr>
              <a:t> / Delta</a:t>
            </a:r>
            <a:br>
              <a:rPr lang="en-GB" b="1">
                <a:solidFill>
                  <a:schemeClr val="bg1"/>
                </a:solidFill>
                <a:latin typeface="Arial" charset="0"/>
              </a:rPr>
            </a:br>
            <a:r>
              <a:rPr lang="en-GB" b="1" dirty="0">
                <a:solidFill>
                  <a:schemeClr val="bg1"/>
                </a:solidFill>
                <a:latin typeface="Arial" charset="0"/>
              </a:rPr>
              <a:t>Evaluation – Plus / Delta</a:t>
            </a:r>
          </a:p>
        </p:txBody>
      </p:sp>
    </p:spTree>
    <p:extLst>
      <p:ext uri="{BB962C8B-B14F-4D97-AF65-F5344CB8AC3E}">
        <p14:creationId xmlns:p14="http://schemas.microsoft.com/office/powerpoint/2010/main" val="621011142"/>
      </p:ext>
    </p:extLst>
  </p:cSld>
  <p:clrMapOvr>
    <a:masterClrMapping/>
  </p:clrMapOvr>
</p:sld>
</file>

<file path=ppt/theme/theme1.xml><?xml version="1.0" encoding="utf-8"?>
<a:theme xmlns:a="http://schemas.openxmlformats.org/drawingml/2006/main" name="201500625PowerPointPresentation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2A07B7D5-1A42-4421-ADA5-A78683BD7103}">
  <we:reference id="wa104381637" version="1.0.0.0" store="en-US" storeType="OMEX"/>
  <we:alternateReferences>
    <we:reference id="wa104381637" version="1.0.0.0" store="WA10438163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ecf5648-3750-43f5-867d-bfaa16e6e17e" xsi:nil="true"/>
    <lcf76f155ced4ddcb4097134ff3c332f xmlns="2e89cfda-a374-4413-9f0d-8b601eddeb70">
      <Terms xmlns="http://schemas.microsoft.com/office/infopath/2007/PartnerControls"/>
    </lcf76f155ced4ddcb4097134ff3c332f>
    <_Flow_SignoffStatus xmlns="2e89cfda-a374-4413-9f0d-8b601eddeb70"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4EC8029807A2946B625B0D114BCF650" ma:contentTypeVersion="17" ma:contentTypeDescription="Create a new document." ma:contentTypeScope="" ma:versionID="e79493597f7751abd930f7e908be9c4e">
  <xsd:schema xmlns:xsd="http://www.w3.org/2001/XMLSchema" xmlns:xs="http://www.w3.org/2001/XMLSchema" xmlns:p="http://schemas.microsoft.com/office/2006/metadata/properties" xmlns:ns2="2e89cfda-a374-4413-9f0d-8b601eddeb70" xmlns:ns3="1ecf5648-3750-43f5-867d-bfaa16e6e17e" targetNamespace="http://schemas.microsoft.com/office/2006/metadata/properties" ma:root="true" ma:fieldsID="1426f162c18b9abe90c9f8c51997db39" ns2:_="" ns3:_="">
    <xsd:import namespace="2e89cfda-a374-4413-9f0d-8b601eddeb70"/>
    <xsd:import namespace="1ecf5648-3750-43f5-867d-bfaa16e6e1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_Flow_Signoff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89cfda-a374-4413-9f0d-8b601eddeb7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_Flow_SignoffStatus" ma:index="23" nillable="true" ma:displayName="Sign-off status" ma:internalName="Sign_x002d_off_x0020_status">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ecf5648-3750-43f5-867d-bfaa16e6e17e"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d402ff45-7898-42ce-a290-0a5e025ffdc1}" ma:internalName="TaxCatchAll" ma:showField="CatchAllData" ma:web="1ecf5648-3750-43f5-867d-bfaa16e6e17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055D664-0F46-48B1-9B86-3B4DB5826C48}">
  <ds:schemaRefs>
    <ds:schemaRef ds:uri="http://schemas.microsoft.com/office/2006/metadata/properties"/>
    <ds:schemaRef ds:uri="http://schemas.microsoft.com/office/infopath/2007/PartnerControls"/>
    <ds:schemaRef ds:uri="1ecf5648-3750-43f5-867d-bfaa16e6e17e"/>
    <ds:schemaRef ds:uri="2e89cfda-a374-4413-9f0d-8b601eddeb70"/>
  </ds:schemaRefs>
</ds:datastoreItem>
</file>

<file path=customXml/itemProps2.xml><?xml version="1.0" encoding="utf-8"?>
<ds:datastoreItem xmlns:ds="http://schemas.openxmlformats.org/officeDocument/2006/customXml" ds:itemID="{B4367AA1-AA1A-482E-B769-7F48FC31EB0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e89cfda-a374-4413-9f0d-8b601eddeb70"/>
    <ds:schemaRef ds:uri="1ecf5648-3750-43f5-867d-bfaa16e6e1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469CCD5-411D-4AAD-8458-88D143E3CEE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201500625PowerPointPresentationTemplate.potx</Template>
  <TotalTime>0</TotalTime>
  <Words>1060</Words>
  <Application>Microsoft Office PowerPoint</Application>
  <PresentationFormat>On-screen Show (4:3)</PresentationFormat>
  <Paragraphs>148</Paragraphs>
  <Slides>29</Slides>
  <Notes>19</Notes>
  <HiddenSlides>0</HiddenSlides>
  <MMClips>1</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29</vt:i4>
      </vt:variant>
    </vt:vector>
  </HeadingPairs>
  <TitlesOfParts>
    <vt:vector size="42" baseType="lpstr">
      <vt:lpstr>Myriad Pro</vt:lpstr>
      <vt:lpstr>Arial</vt:lpstr>
      <vt:lpstr>Arial Black</vt:lpstr>
      <vt:lpstr>Berlin Sans FB</vt:lpstr>
      <vt:lpstr>Calibri</vt:lpstr>
      <vt:lpstr>Courier New</vt:lpstr>
      <vt:lpstr>Times New Roman</vt:lpstr>
      <vt:lpstr>Verdana</vt:lpstr>
      <vt:lpstr>Wingdings</vt:lpstr>
      <vt:lpstr>201500625PowerPointPresentationTemplate</vt:lpstr>
      <vt:lpstr>Title Slide 1</vt:lpstr>
      <vt:lpstr>20140311PresentationUWTSDTemplate</vt:lpstr>
      <vt:lpstr>1_20140311PresentationUWTSDTemplate</vt:lpstr>
      <vt:lpstr>Module BMPF7061   Coaching and Mentoring  Day 2</vt:lpstr>
      <vt:lpstr>Our Vision</vt:lpstr>
      <vt:lpstr>Our Vision</vt:lpstr>
      <vt:lpstr>PowerPoint Presentation</vt:lpstr>
      <vt:lpstr>Activity – in groups</vt:lpstr>
      <vt:lpstr>PowerPoint Presentation</vt:lpstr>
      <vt:lpstr>Activity</vt:lpstr>
      <vt:lpstr>Our Vision</vt:lpstr>
      <vt:lpstr>PowerPoint Presentation</vt:lpstr>
      <vt:lpstr>Values activity</vt:lpstr>
      <vt:lpstr>Our Vision</vt:lpstr>
      <vt:lpstr>PowerPoint Presentation</vt:lpstr>
      <vt:lpstr>PowerPoint Presentation</vt:lpstr>
      <vt:lpstr>What is Emotional Intelligence?</vt:lpstr>
      <vt:lpstr>Four Domains of Emotional Intelligence</vt:lpstr>
      <vt:lpstr>PowerPoint Presentation</vt:lpstr>
      <vt:lpstr>PowerPoint Presentation</vt:lpstr>
      <vt:lpstr>PowerPoint Presentation</vt:lpstr>
      <vt:lpstr>PowerPoint Presentation</vt:lpstr>
      <vt:lpstr>PowerPoint Presentation</vt:lpstr>
      <vt:lpstr>PowerPoint Presentation</vt:lpstr>
      <vt:lpstr>Our Vision</vt:lpstr>
      <vt:lpstr>PowerPoint Presentation</vt:lpstr>
      <vt:lpstr>PowerPoint Presentation</vt:lpstr>
      <vt:lpstr>PowerPoint Presentation</vt:lpstr>
      <vt:lpstr>Active listening</vt:lpstr>
      <vt:lpstr>PowerPoint Presentation</vt:lpstr>
      <vt:lpstr>Our Vision</vt:lpstr>
      <vt:lpstr>Our Vision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Julie Crossman</cp:lastModifiedBy>
  <cp:revision>173</cp:revision>
  <cp:lastPrinted>2020-01-29T13:55:32Z</cp:lastPrinted>
  <dcterms:created xsi:type="dcterms:W3CDTF">2015-04-14T15:21:28Z</dcterms:created>
  <dcterms:modified xsi:type="dcterms:W3CDTF">2022-11-10T15:03:32Z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0x01010054EC8029807A2946B625B0D114BCF650</vt:lpwstr>
  </property>
</Properties>
</file>