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63" r:id="rId3"/>
    <p:sldId id="261" r:id="rId4"/>
    <p:sldId id="257" r:id="rId5"/>
    <p:sldId id="258" r:id="rId6"/>
    <p:sldId id="259" r:id="rId7"/>
    <p:sldId id="262" r:id="rId8"/>
    <p:sldId id="264" r:id="rId9"/>
    <p:sldId id="265" r:id="rId10"/>
    <p:sldId id="266" r:id="rId11"/>
    <p:sldId id="286" r:id="rId12"/>
    <p:sldId id="267" r:id="rId13"/>
    <p:sldId id="284" r:id="rId14"/>
    <p:sldId id="274" r:id="rId15"/>
    <p:sldId id="275" r:id="rId16"/>
    <p:sldId id="281" r:id="rId17"/>
    <p:sldId id="277" r:id="rId18"/>
    <p:sldId id="279" r:id="rId19"/>
    <p:sldId id="280" r:id="rId20"/>
    <p:sldId id="282" r:id="rId21"/>
    <p:sldId id="28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DBDC00-D1EB-424F-9739-D74196C2AD0D}" type="datetimeFigureOut">
              <a:rPr lang="en-GB" smtClean="0"/>
              <a:pPr/>
              <a:t>07/12/2017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50C5A-F385-4D1D-A325-633453D161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516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350C5A-F385-4D1D-A325-633453D161B7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868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07/12/2017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07/12/2017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3E1D530-212D-44D2-AAE5-F2831C0DC56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07/12/2017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ycenaean wom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-5263"/>
            <a:ext cx="4392488" cy="686326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8077200" cy="1673352"/>
          </a:xfrm>
        </p:spPr>
        <p:txBody>
          <a:bodyPr>
            <a:normAutofit fontScale="90000"/>
          </a:bodyPr>
          <a:lstStyle/>
          <a:p>
            <a:pPr algn="r"/>
            <a:r>
              <a:rPr lang="en-GB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 Temples</a:t>
            </a:r>
            <a:endParaRPr lang="en-GB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8944" y="1268760"/>
            <a:ext cx="4803576" cy="1800200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Commemoration in Bronze Age Cyprus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Commemoration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00809"/>
            <a:ext cx="8291264" cy="4699992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Funerary ritual: important arena in which human social identities &amp; ideologies are played out</a:t>
            </a:r>
          </a:p>
          <a:p>
            <a:pPr>
              <a:defRPr/>
            </a:pPr>
            <a:r>
              <a:rPr lang="en-GB" dirty="0" smtClean="0"/>
              <a:t>Rights over restricted resources will be legitimated by lineal descent from the ancestors &amp; reaffirmed through ritual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/>
              <a:t>The living bury the dead: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The identity of the deceased may be an </a:t>
            </a:r>
            <a:r>
              <a:rPr lang="en-GB" dirty="0" smtClean="0">
                <a:solidFill>
                  <a:srgbClr val="FFC000"/>
                </a:solidFill>
              </a:rPr>
              <a:t>idealised </a:t>
            </a:r>
            <a:r>
              <a:rPr lang="en-GB" dirty="0" smtClean="0"/>
              <a:t>creation: </a:t>
            </a:r>
            <a:r>
              <a:rPr lang="en-GB" dirty="0" smtClean="0">
                <a:solidFill>
                  <a:srgbClr val="FFC000"/>
                </a:solidFill>
              </a:rPr>
              <a:t>politics of the survivors</a:t>
            </a:r>
          </a:p>
          <a:p>
            <a:pPr>
              <a:defRPr/>
            </a:pPr>
            <a:r>
              <a:rPr lang="en-GB" dirty="0" smtClean="0"/>
              <a:t>Memorialising the dead therefore is an important aspect of funerary ritual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Memory </a:t>
            </a:r>
            <a:r>
              <a:rPr lang="en-GB" sz="5400" dirty="0" smtClean="0"/>
              <a:t>&amp; Social </a:t>
            </a:r>
            <a:r>
              <a:rPr lang="en-GB" sz="5400" dirty="0"/>
              <a:t>Relations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773936"/>
            <a:ext cx="4392488" cy="48234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Importance of memory in the creation </a:t>
            </a:r>
            <a:r>
              <a:rPr lang="en-GB" dirty="0" smtClean="0">
                <a:solidFill>
                  <a:schemeClr val="tx1"/>
                </a:solidFill>
              </a:rPr>
              <a:t>&amp; reaffirmation </a:t>
            </a:r>
            <a:r>
              <a:rPr lang="en-GB" dirty="0">
                <a:solidFill>
                  <a:schemeClr val="tx1"/>
                </a:solidFill>
              </a:rPr>
              <a:t>of social relations</a:t>
            </a:r>
          </a:p>
          <a:p>
            <a:r>
              <a:rPr lang="en-GB" dirty="0">
                <a:solidFill>
                  <a:schemeClr val="tx1"/>
                </a:solidFill>
              </a:rPr>
              <a:t>Mnemonic practices used by individuals </a:t>
            </a:r>
            <a:r>
              <a:rPr lang="en-GB" dirty="0" smtClean="0">
                <a:solidFill>
                  <a:schemeClr val="tx1"/>
                </a:solidFill>
              </a:rPr>
              <a:t>&amp; societies </a:t>
            </a:r>
            <a:r>
              <a:rPr lang="en-GB" dirty="0">
                <a:solidFill>
                  <a:schemeClr val="tx1"/>
                </a:solidFill>
              </a:rPr>
              <a:t>to incorporate the past into the </a:t>
            </a:r>
            <a:r>
              <a:rPr lang="en-GB" dirty="0" smtClean="0">
                <a:solidFill>
                  <a:schemeClr val="tx1"/>
                </a:solidFill>
              </a:rPr>
              <a:t>present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Embodied practices: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Ritual to commemorate the dead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9" name="Content Placeholder 8" descr="Tanagra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20072" y="2492896"/>
            <a:ext cx="3648040" cy="2088232"/>
          </a:xfrm>
        </p:spPr>
      </p:pic>
      <p:sp>
        <p:nvSpPr>
          <p:cNvPr id="5" name="TextBox 4"/>
          <p:cNvSpPr txBox="1"/>
          <p:nvPr/>
        </p:nvSpPr>
        <p:spPr>
          <a:xfrm>
            <a:off x="6444208" y="4653136"/>
            <a:ext cx="2427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Tanagra sarcophagus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Memory &amp; Commemoration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Memory: plays an important role in the creation &amp; reaffirmation of social relations</a:t>
            </a:r>
          </a:p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 persists in traditions passed down over the generations (choice in what survives)</a:t>
            </a:r>
          </a:p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Tradition is used to shape identity: conscious incorporation of past in the present</a:t>
            </a:r>
          </a:p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Commemoration of the dead is one means by which individuals &amp; societies incorporate the past into the present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Collective Memory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Halbwachs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(1950)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People interact with their social environment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They acquire, recognise &amp; recall memories in society which they then actively reconstruct within the present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memory is used to develop group identity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Rather than recollection this is a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(re)construction of the past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1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Collective Memory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628800"/>
            <a:ext cx="4896544" cy="4896544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Secular &amp; religious authorities manipulate tradition, commemoration &amp; social memory: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To justify </a:t>
            </a:r>
            <a:r>
              <a:rPr lang="en-GB" dirty="0"/>
              <a:t>&amp; consolidate power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Tradition: </a:t>
            </a:r>
            <a:r>
              <a:rPr lang="en-GB" dirty="0"/>
              <a:t>set of symbolic practices, rules &amp; rituals which through repetition imply continuity with the </a:t>
            </a:r>
            <a:r>
              <a:rPr lang="en-GB" dirty="0" smtClean="0"/>
              <a:t>past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Reiterated through monumentality: official version of the past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36096" y="5978051"/>
            <a:ext cx="3286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Enkomi: monumental built tomb</a:t>
            </a:r>
            <a:endParaRPr lang="en-GB" dirty="0"/>
          </a:p>
        </p:txBody>
      </p:sp>
      <p:pic>
        <p:nvPicPr>
          <p:cNvPr id="12" name="Content Placeholder 11" descr="enkomi blt tomb.t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364088" y="1553912"/>
            <a:ext cx="3373754" cy="425093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Embodiment</a:t>
            </a:r>
            <a:endParaRPr lang="en-GB" sz="5400" dirty="0"/>
          </a:p>
        </p:txBody>
      </p:sp>
      <p:sp>
        <p:nvSpPr>
          <p:cNvPr id="716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4690864" cy="4751408"/>
          </a:xfrm>
        </p:spPr>
        <p:txBody>
          <a:bodyPr>
            <a:noAutofit/>
          </a:bodyPr>
          <a:lstStyle/>
          <a:p>
            <a:r>
              <a:rPr lang="en-GB" sz="26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Habitus</a:t>
            </a:r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&amp; embodied practices are important for understanding social memory:</a:t>
            </a:r>
          </a:p>
          <a:p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Repeated bodily acts (performed unconsciously) reinforce social order: gestures, posture, table manners, etc.</a:t>
            </a:r>
          </a:p>
          <a:p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Bodily memory is </a:t>
            </a:r>
            <a:r>
              <a:rPr lang="en-GB" sz="2600">
                <a:effectLst>
                  <a:outerShdw blurRad="38100" dist="38100" dir="2700000" algn="tl">
                    <a:srgbClr val="000000"/>
                  </a:outerShdw>
                </a:effectLst>
              </a:rPr>
              <a:t>more </a:t>
            </a:r>
            <a:r>
              <a:rPr lang="en-GB" sz="260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embedded than </a:t>
            </a:r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verbal memory</a:t>
            </a:r>
          </a:p>
        </p:txBody>
      </p:sp>
      <p:pic>
        <p:nvPicPr>
          <p:cNvPr id="12" name="Picture 2" descr="C:\Users\Louise\Documents\PAPERS\COMPLETED PAPERS\wine\Fig1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788024" y="2492896"/>
            <a:ext cx="4168842" cy="2304256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156176" y="4941168"/>
            <a:ext cx="25480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Marzeah</a:t>
            </a:r>
            <a:r>
              <a:rPr lang="en-GB" sz="2000" dirty="0" smtClean="0"/>
              <a:t> scene, Ugarit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Embodied Memories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to explore commemoration in the Bronze Age Mediterranean?</a:t>
            </a:r>
          </a:p>
          <a:p>
            <a:pPr lvl="1"/>
            <a:r>
              <a:rPr lang="en-GB" dirty="0" smtClean="0"/>
              <a:t>Focus on funerary ritual on Cyprus</a:t>
            </a:r>
          </a:p>
          <a:p>
            <a:r>
              <a:rPr lang="en-GB" dirty="0" smtClean="0"/>
              <a:t>Key themes: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Creation of ritual landscapes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Treatment of the body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Feasting the dead</a:t>
            </a:r>
            <a:endParaRPr lang="en-GB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Ritual Landscapes: A Sense of Place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‘relationships to places may also find expression through the agencies of myth, prayer, music, dance, art, architecture &amp; in many communities, recurrent forms of religious &amp; political rituals. Thus places &amp; their meanings are continually woven into the fabric of social life, anchoring it to features of the landscape &amp; blanketing it with layers of significance that few can fail to appreciate’</a:t>
            </a:r>
          </a:p>
          <a:p>
            <a:pPr>
              <a:buNone/>
            </a:pPr>
            <a:r>
              <a:rPr lang="en-GB" dirty="0" smtClean="0"/>
              <a:t>	Basso (1996: 57)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1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 smtClean="0"/>
              <a:t>Ritual Landscapes: Cyprus</a:t>
            </a:r>
            <a:endParaRPr lang="en-GB" sz="4800" dirty="0"/>
          </a:p>
        </p:txBody>
      </p:sp>
      <p:sp>
        <p:nvSpPr>
          <p:cNvPr id="2201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2816"/>
            <a:ext cx="4752528" cy="48965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MB-LB: creation of ritual landscape  takes place against significant social changes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Korovia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sz="2600" i="1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Palaeoskoutella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 a specialised </a:t>
            </a:r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burial 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location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Physically dominates surrounding landscape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Modified </a:t>
            </a:r>
            <a:r>
              <a:rPr lang="en-GB" sz="2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landscape with tumuli </a:t>
            </a:r>
            <a:endParaRPr lang="en-GB" sz="22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>
              <a:lnSpc>
                <a:spcPct val="9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Special </a:t>
            </a:r>
            <a:r>
              <a:rPr lang="en-GB" sz="2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features for </a:t>
            </a: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libations/sacrifices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Manipulation of bones</a:t>
            </a:r>
            <a:endParaRPr lang="en-US" sz="22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" name="Content Placeholder 7" descr="korovia tum7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2204864"/>
            <a:ext cx="3485537" cy="316835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0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0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20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20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20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20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016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Ritual Landscapes on Cyprus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Repeated rituals at special locale within newly constructed LC landscape: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Creation of a sense of place</a:t>
            </a:r>
          </a:p>
          <a:p>
            <a:pPr lvl="1"/>
            <a:r>
              <a:rPr lang="en-GB" dirty="0" smtClean="0"/>
              <a:t>Played important role in the mediation of new social relations</a:t>
            </a:r>
            <a:endParaRPr lang="en-GB" dirty="0"/>
          </a:p>
        </p:txBody>
      </p:sp>
      <p:pic>
        <p:nvPicPr>
          <p:cNvPr id="5" name="Picture 6" descr="korovia tum1 cul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4000" contrast="-14000"/>
          </a:blip>
          <a:srcRect/>
          <a:stretch>
            <a:fillRect/>
          </a:stretch>
        </p:blipFill>
        <p:spPr bwMode="auto">
          <a:xfrm>
            <a:off x="5004048" y="2132856"/>
            <a:ext cx="3657608" cy="2720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220072" y="5157192"/>
            <a:ext cx="35195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Burials, </a:t>
            </a:r>
            <a:r>
              <a:rPr lang="en-GB" sz="2000" dirty="0" err="1" smtClean="0"/>
              <a:t>Korovia</a:t>
            </a:r>
            <a:r>
              <a:rPr lang="en-GB" sz="2000" dirty="0" smtClean="0"/>
              <a:t> </a:t>
            </a:r>
            <a:r>
              <a:rPr lang="en-GB" sz="2000" i="1" dirty="0" err="1" smtClean="0"/>
              <a:t>Palaeoskoutella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1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 smtClean="0"/>
              <a:t>Ritual Landscapes: Cyprus</a:t>
            </a:r>
            <a:endParaRPr lang="en-GB" sz="4800" dirty="0"/>
          </a:p>
        </p:txBody>
      </p:sp>
      <p:sp>
        <p:nvSpPr>
          <p:cNvPr id="2201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628800"/>
            <a:ext cx="4824536" cy="504056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Ayios </a:t>
            </a:r>
            <a:r>
              <a:rPr lang="en-GB" sz="26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Iakovos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sz="2600" i="1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Dhima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 interpreted as rural sanctuary by excavators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Webb (1992):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Not used repeatedly as focus of ritual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Single ceremonial deposit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Concentration of objects more typical in funerary context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Proximity of funerary site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Cenotaph: memorial for special dead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Nature of embodied ritual at site?</a:t>
            </a:r>
          </a:p>
        </p:txBody>
      </p:sp>
      <p:pic>
        <p:nvPicPr>
          <p:cNvPr id="9" name="Picture 8" descr="RL arm.tif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5004048" y="4941168"/>
            <a:ext cx="3853949" cy="1368152"/>
          </a:xfrm>
          <a:prstGeom prst="rect">
            <a:avLst/>
          </a:prstGeom>
        </p:spPr>
      </p:pic>
      <p:pic>
        <p:nvPicPr>
          <p:cNvPr id="10" name="Content Placeholder 9" descr="ay iakovos.tif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5652120" y="1700808"/>
            <a:ext cx="2808312" cy="28420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0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0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20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20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20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201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201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201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016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 smtClean="0"/>
              <a:t>Mortuary Landscapes</a:t>
            </a:r>
            <a:endParaRPr lang="en-GB" sz="4800" dirty="0"/>
          </a:p>
        </p:txBody>
      </p:sp>
      <p:sp>
        <p:nvSpPr>
          <p:cNvPr id="2211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4680520" cy="4896544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sz="2600" dirty="0" smtClean="0"/>
              <a:t>LBA: move from extramural burial to 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burial beneath streets &amp; courtyards of houses</a:t>
            </a:r>
            <a:endParaRPr lang="en-GB" sz="2600" dirty="0" smtClean="0"/>
          </a:p>
          <a:p>
            <a:pPr>
              <a:lnSpc>
                <a:spcPct val="80000"/>
              </a:lnSpc>
            </a:pPr>
            <a:r>
              <a:rPr lang="en-GB" sz="2600" dirty="0" smtClean="0"/>
              <a:t>What social changes underpin this move?</a:t>
            </a:r>
          </a:p>
          <a:p>
            <a:pPr>
              <a:lnSpc>
                <a:spcPct val="80000"/>
              </a:lnSpc>
            </a:pPr>
            <a:r>
              <a:rPr lang="en-GB" sz="2600" dirty="0" smtClean="0"/>
              <a:t>A major transformation in </a:t>
            </a:r>
            <a:r>
              <a:rPr lang="en-GB" sz="2600" dirty="0" smtClean="0">
                <a:solidFill>
                  <a:srgbClr val="FFC000"/>
                </a:solidFill>
              </a:rPr>
              <a:t>spatial organisation </a:t>
            </a:r>
            <a:r>
              <a:rPr lang="en-GB" sz="2600" dirty="0" smtClean="0"/>
              <a:t>&amp; the </a:t>
            </a:r>
            <a:r>
              <a:rPr lang="en-GB" sz="2600" dirty="0" smtClean="0">
                <a:solidFill>
                  <a:srgbClr val="FFC000"/>
                </a:solidFill>
              </a:rPr>
              <a:t>physical relationship </a:t>
            </a:r>
            <a:r>
              <a:rPr lang="en-GB" sz="2600" dirty="0" smtClean="0"/>
              <a:t>between the living &amp; the dead?</a:t>
            </a:r>
          </a:p>
          <a:p>
            <a:pPr>
              <a:lnSpc>
                <a:spcPct val="80000"/>
              </a:lnSpc>
            </a:pPr>
            <a:r>
              <a:rPr lang="en-GB" sz="2600" dirty="0" smtClean="0"/>
              <a:t>Bounded cemeteries traditionally are interpreted within models of </a:t>
            </a:r>
            <a:r>
              <a:rPr lang="en-GB" sz="2600" dirty="0" smtClean="0">
                <a:solidFill>
                  <a:srgbClr val="FFC000"/>
                </a:solidFill>
              </a:rPr>
              <a:t>ancestral territorial rights</a:t>
            </a:r>
          </a:p>
        </p:txBody>
      </p:sp>
      <p:pic>
        <p:nvPicPr>
          <p:cNvPr id="7" name="Picture 11" descr="KAD tombs_pl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137998" y="1916832"/>
            <a:ext cx="3748430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372200" y="5373216"/>
            <a:ext cx="22188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Kalavasos, NE Area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1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1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21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21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1187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Treatment of the Dead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Multiple burials made over generations: confused mass of bones &amp; grave goods</a:t>
            </a:r>
          </a:p>
          <a:p>
            <a:r>
              <a:rPr lang="en-GB" dirty="0" smtClean="0"/>
              <a:t>Tombs were not a permanent resting place:</a:t>
            </a:r>
          </a:p>
          <a:p>
            <a:pPr lvl="1"/>
            <a:r>
              <a:rPr lang="en-GB" dirty="0" smtClean="0"/>
              <a:t>Earlier inhumations disturbed &amp; moved to one side to make room for new burials</a:t>
            </a:r>
          </a:p>
          <a:p>
            <a:pPr lvl="1"/>
            <a:r>
              <a:rPr lang="en-GB" dirty="0" smtClean="0"/>
              <a:t>Removal of grave goods</a:t>
            </a:r>
          </a:p>
        </p:txBody>
      </p:sp>
      <p:pic>
        <p:nvPicPr>
          <p:cNvPr id="7" name="Picture 7" descr="A iakov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652120" y="1844824"/>
            <a:ext cx="3178299" cy="3944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732240" y="5949280"/>
            <a:ext cx="2046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Ayios </a:t>
            </a:r>
            <a:r>
              <a:rPr lang="en-GB" dirty="0" err="1" smtClean="0"/>
              <a:t>Iakovos</a:t>
            </a:r>
            <a:r>
              <a:rPr lang="en-GB" dirty="0" smtClean="0"/>
              <a:t> </a:t>
            </a:r>
            <a:r>
              <a:rPr lang="en-GB" i="1" dirty="0" err="1" smtClean="0"/>
              <a:t>Melia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5400"/>
              <a:t>Treatment of the Dead</a:t>
            </a:r>
          </a:p>
        </p:txBody>
      </p:sp>
      <p:sp>
        <p:nvSpPr>
          <p:cNvPr id="23450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330824" cy="48245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Keswani: secondary burial 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an </a:t>
            </a:r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integral element of 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Cypriot funerary ritual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Movement </a:t>
            </a:r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of bones was ritually constructed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Deliberate &amp; preferential recovery of certain anatomical elements: long bones &amp; skulls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Social </a:t>
            </a:r>
            <a:r>
              <a:rPr lang="en-GB" sz="26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importance of the ancestors</a:t>
            </a:r>
          </a:p>
        </p:txBody>
      </p:sp>
      <p:pic>
        <p:nvPicPr>
          <p:cNvPr id="6" name="Picture 6" descr="bones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6000" contrast="-16000"/>
          </a:blip>
          <a:srcRect/>
          <a:stretch>
            <a:fillRect/>
          </a:stretch>
        </p:blipFill>
        <p:spPr bwMode="auto">
          <a:xfrm>
            <a:off x="4932040" y="2204864"/>
            <a:ext cx="3946652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156176" y="5373216"/>
            <a:ext cx="26066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Bones, Arediou Tomb 1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4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34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345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34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4501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Annoting</a:t>
            </a:r>
            <a:r>
              <a:rPr lang="en-GB" dirty="0" smtClean="0"/>
              <a:t> the Body: Cyprus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536504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LB: perfume containers typical element of funerary equipment</a:t>
            </a:r>
          </a:p>
          <a:p>
            <a:pPr lvl="1"/>
            <a:r>
              <a:rPr lang="en-GB" dirty="0" smtClean="0"/>
              <a:t>Mycenaean texts: textiles anointed as part of ritual practices</a:t>
            </a:r>
          </a:p>
          <a:p>
            <a:pPr lvl="1"/>
            <a:r>
              <a:rPr lang="en-GB" dirty="0" smtClean="0"/>
              <a:t>Ugaritic texts: use of oils &amp; unguents in funerary ritual , anointing the body</a:t>
            </a:r>
          </a:p>
          <a:p>
            <a:r>
              <a:rPr lang="en-GB" dirty="0" smtClean="0"/>
              <a:t>Can we extrapolate this to Cyprus</a:t>
            </a:r>
          </a:p>
          <a:p>
            <a:r>
              <a:rPr lang="en-GB" dirty="0" smtClean="0"/>
              <a:t>Bodily mnemonic device within </a:t>
            </a:r>
            <a:r>
              <a:rPr lang="en-GB" dirty="0" err="1" smtClean="0"/>
              <a:t>liminal</a:t>
            </a:r>
            <a:r>
              <a:rPr lang="en-GB" dirty="0" smtClean="0"/>
              <a:t> environment</a:t>
            </a:r>
          </a:p>
          <a:p>
            <a:endParaRPr lang="en-GB" dirty="0"/>
          </a:p>
        </p:txBody>
      </p:sp>
      <p:pic>
        <p:nvPicPr>
          <p:cNvPr id="5" name="Picture 5" descr="Alabastron_Louvre_CA299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076056" y="2060848"/>
            <a:ext cx="3735568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652120" y="5013176"/>
            <a:ext cx="33504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Alabastron</a:t>
            </a:r>
            <a:r>
              <a:rPr lang="en-GB" sz="2000" dirty="0" smtClean="0"/>
              <a:t>, Tomb 4 Kalavasos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Feasting the Dead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 smtClean="0"/>
              <a:t>Hamilakis</a:t>
            </a:r>
            <a:r>
              <a:rPr lang="en-GB" dirty="0" smtClean="0"/>
              <a:t> (1996): embodied practices have mnemonic power</a:t>
            </a:r>
          </a:p>
          <a:p>
            <a:r>
              <a:rPr lang="en-GB" dirty="0" smtClean="0"/>
              <a:t>Feasting with the dead in </a:t>
            </a:r>
            <a:r>
              <a:rPr lang="en-GB" dirty="0" err="1" smtClean="0"/>
              <a:t>liminal</a:t>
            </a:r>
            <a:r>
              <a:rPr lang="en-GB" dirty="0" smtClean="0"/>
              <a:t> space:</a:t>
            </a:r>
          </a:p>
          <a:p>
            <a:pPr lvl="1"/>
            <a:r>
              <a:rPr lang="en-GB" dirty="0" smtClean="0"/>
              <a:t>Last communion with the dead</a:t>
            </a:r>
          </a:p>
          <a:p>
            <a:pPr lvl="1"/>
            <a:r>
              <a:rPr lang="en-GB" dirty="0" smtClean="0"/>
              <a:t>Sever social relations with  the dead</a:t>
            </a:r>
          </a:p>
          <a:p>
            <a:pPr lvl="1"/>
            <a:r>
              <a:rPr lang="en-GB" dirty="0" smtClean="0"/>
              <a:t>Renegotiate social relations with the living</a:t>
            </a:r>
          </a:p>
          <a:p>
            <a:r>
              <a:rPr lang="en-GB" dirty="0" smtClean="0"/>
              <a:t>Process of remembering &amp; forgetting within </a:t>
            </a:r>
            <a:r>
              <a:rPr lang="en-GB" dirty="0" err="1" smtClean="0"/>
              <a:t>liminal</a:t>
            </a:r>
            <a:r>
              <a:rPr lang="en-GB" dirty="0" smtClean="0"/>
              <a:t> space: bodily mnemonic device</a:t>
            </a:r>
          </a:p>
        </p:txBody>
      </p:sp>
      <p:pic>
        <p:nvPicPr>
          <p:cNvPr id="5" name="Picture 2" descr="C:\Users\Louise\Documents\PAPERS\COMPLETED PAPERS\wine\Fig1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64088" y="2708920"/>
            <a:ext cx="3527304" cy="19496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Feasting the Dead: Cyprus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82341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Origins in MBA: development of specialised funerary equipment: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Elaborate vessels with exaggerated spouts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Alongside normal tableware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Ceremonial consumption of exotic alcoholic drinks as an element of a funerary feast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Cattle &amp; goat bones: large joints of meat indicate feasting</a:t>
            </a:r>
          </a:p>
          <a:p>
            <a:pPr>
              <a:lnSpc>
                <a:spcPct val="90000"/>
              </a:lnSpc>
            </a:pPr>
            <a:r>
              <a:rPr lang="en-GB" dirty="0" err="1" smtClean="0"/>
              <a:t>Hersher</a:t>
            </a:r>
            <a:r>
              <a:rPr lang="en-GB" dirty="0" smtClean="0"/>
              <a:t> (1997): linked with Ugaritic practice of the </a:t>
            </a:r>
            <a:r>
              <a:rPr lang="en-GB" i="1" dirty="0" err="1" smtClean="0">
                <a:solidFill>
                  <a:srgbClr val="FFC000"/>
                </a:solidFill>
              </a:rPr>
              <a:t>Marzeah</a:t>
            </a:r>
            <a:r>
              <a:rPr lang="en-GB" dirty="0" smtClean="0"/>
              <a:t> (ancestor cult)</a:t>
            </a:r>
          </a:p>
          <a:p>
            <a:endParaRPr lang="en-GB" dirty="0"/>
          </a:p>
        </p:txBody>
      </p:sp>
      <p:pic>
        <p:nvPicPr>
          <p:cNvPr id="8" name="Picture 11" descr="RP composite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084168" y="1844824"/>
            <a:ext cx="2447885" cy="4151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868144" y="6021288"/>
            <a:ext cx="30089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Elaborate Red Polished jug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Feasting the Dead: Cyprus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5256584" cy="3672408"/>
          </a:xfrm>
        </p:spPr>
        <p:txBody>
          <a:bodyPr/>
          <a:lstStyle/>
          <a:p>
            <a:r>
              <a:rPr lang="en-GB" dirty="0" smtClean="0"/>
              <a:t>LBA: typically find range of drinking equipment &amp; animal bones </a:t>
            </a:r>
          </a:p>
          <a:p>
            <a:pPr lvl="1"/>
            <a:r>
              <a:rPr lang="en-GB" dirty="0" smtClean="0"/>
              <a:t>Sustenance for the deceased</a:t>
            </a:r>
          </a:p>
          <a:p>
            <a:pPr lvl="1"/>
            <a:r>
              <a:rPr lang="en-GB" dirty="0" smtClean="0"/>
              <a:t>Feasting on part of the living</a:t>
            </a:r>
          </a:p>
          <a:p>
            <a:r>
              <a:rPr lang="en-GB" dirty="0" smtClean="0"/>
              <a:t>Certain vessels also possibly used in libation ceremonies</a:t>
            </a:r>
          </a:p>
        </p:txBody>
      </p:sp>
      <p:pic>
        <p:nvPicPr>
          <p:cNvPr id="5" name="Picture 7" descr="BR 2 cup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539552" y="5013176"/>
            <a:ext cx="2736304" cy="1372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6" descr="BRI jug"/>
          <p:cNvPicPr>
            <a:picLocks noChangeAspect="1" noChangeArrowheads="1"/>
          </p:cNvPicPr>
          <p:nvPr/>
        </p:nvPicPr>
        <p:blipFill>
          <a:blip r:embed="rId3" cstate="email">
            <a:lum bright="-8000" contrast="-8000"/>
          </a:blip>
          <a:srcRect/>
          <a:stretch>
            <a:fillRect/>
          </a:stretch>
        </p:blipFill>
        <p:spPr bwMode="auto">
          <a:xfrm>
            <a:off x="6314492" y="1844825"/>
            <a:ext cx="2419905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876256" y="6021288"/>
            <a:ext cx="1611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Base Ring jug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3419872" y="5373216"/>
            <a:ext cx="16610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Base Ring cup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Feasting the Dead: Cyprus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896544" cy="489542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Crewe (2009):  Enkomi built tombs location where ritual of </a:t>
            </a:r>
            <a:r>
              <a:rPr lang="en-GB" i="1" dirty="0" err="1" smtClean="0">
                <a:solidFill>
                  <a:srgbClr val="FFC000"/>
                </a:solidFill>
              </a:rPr>
              <a:t>kispum</a:t>
            </a:r>
            <a:r>
              <a:rPr lang="en-GB" dirty="0" smtClean="0"/>
              <a:t> was enacted:</a:t>
            </a:r>
          </a:p>
          <a:p>
            <a:pPr lvl="1"/>
            <a:r>
              <a:rPr lang="en-GB" dirty="0" smtClean="0"/>
              <a:t>Stone bench &amp; provision of lighting affixed to the chamber wall</a:t>
            </a:r>
          </a:p>
          <a:p>
            <a:r>
              <a:rPr lang="en-GB" dirty="0" smtClean="0"/>
              <a:t>Communal meal which took place at regular prescribed intervals</a:t>
            </a:r>
          </a:p>
          <a:p>
            <a:r>
              <a:rPr lang="en-GB" dirty="0" smtClean="0"/>
              <a:t>Living communed with their ancestors</a:t>
            </a:r>
          </a:p>
          <a:p>
            <a:r>
              <a:rPr lang="en-GB" dirty="0" smtClean="0"/>
              <a:t>Restricted to immediate members of household?</a:t>
            </a:r>
          </a:p>
        </p:txBody>
      </p:sp>
      <p:pic>
        <p:nvPicPr>
          <p:cNvPr id="5" name="Picture 2" descr="enkomi blt tomb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508104" y="1772816"/>
            <a:ext cx="3143207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588224" y="5805264"/>
            <a:ext cx="1795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Tomb 66 Enkomi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Plentiful evidence from Cyprus for the development of complex mortuary ritual</a:t>
            </a:r>
          </a:p>
          <a:p>
            <a:r>
              <a:rPr lang="en-GB" dirty="0" smtClean="0"/>
              <a:t>Location of ritual significant for how the living commemorated the dead</a:t>
            </a:r>
          </a:p>
          <a:p>
            <a:r>
              <a:rPr lang="en-GB" dirty="0" smtClean="0"/>
              <a:t>Treatment of the body: complex rituals to commune with the ancestors</a:t>
            </a:r>
          </a:p>
          <a:p>
            <a:r>
              <a:rPr lang="en-GB" dirty="0" smtClean="0"/>
              <a:t>Embodied practices: feasting, libations, anointment to enhance bodily memories within funerary arena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</TotalTime>
  <Words>1021</Words>
  <Application>Microsoft Office PowerPoint</Application>
  <PresentationFormat>On-screen Show (4:3)</PresentationFormat>
  <Paragraphs>127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Towns, Tombs &amp; Temples</vt:lpstr>
      <vt:lpstr>Commemoration</vt:lpstr>
      <vt:lpstr>Memory &amp; Social Relations</vt:lpstr>
      <vt:lpstr>Memory &amp; Commemoration</vt:lpstr>
      <vt:lpstr>Collective Memory</vt:lpstr>
      <vt:lpstr>Collective Memory</vt:lpstr>
      <vt:lpstr>Embodiment</vt:lpstr>
      <vt:lpstr>Embodied Memories</vt:lpstr>
      <vt:lpstr>Ritual Landscapes: A Sense of Place</vt:lpstr>
      <vt:lpstr>Ritual Landscapes: Cyprus</vt:lpstr>
      <vt:lpstr>Ritual Landscapes on Cyprus</vt:lpstr>
      <vt:lpstr>Ritual Landscapes: Cyprus</vt:lpstr>
      <vt:lpstr>Mortuary Landscapes</vt:lpstr>
      <vt:lpstr>Treatment of the Dead</vt:lpstr>
      <vt:lpstr>Treatment of the Dead</vt:lpstr>
      <vt:lpstr>Annoting the Body: Cyprus</vt:lpstr>
      <vt:lpstr>Feasting the Dead</vt:lpstr>
      <vt:lpstr>Feasting the Dead: Cyprus</vt:lpstr>
      <vt:lpstr>Feasting the Dead: Cyprus</vt:lpstr>
      <vt:lpstr>Feasting the Dead: Cyprus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56</cp:revision>
  <dcterms:created xsi:type="dcterms:W3CDTF">2012-03-18T10:18:43Z</dcterms:created>
  <dcterms:modified xsi:type="dcterms:W3CDTF">2017-12-07T13:53:00Z</dcterms:modified>
</cp:coreProperties>
</file>