
<file path=[Content_Types].xml><?xml version="1.0" encoding="utf-8"?>
<Types xmlns="http://schemas.openxmlformats.org/package/2006/content-types">
  <Default Extension="emf" ContentType="image/x-emf"/>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05"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75" r:id="rId13"/>
    <p:sldId id="277" r:id="rId14"/>
    <p:sldId id="278" r:id="rId15"/>
    <p:sldId id="279" r:id="rId16"/>
    <p:sldId id="281" r:id="rId17"/>
    <p:sldId id="282" r:id="rId18"/>
    <p:sldId id="283" r:id="rId19"/>
    <p:sldId id="284" r:id="rId20"/>
    <p:sldId id="285" r:id="rId21"/>
    <p:sldId id="272" r:id="rId22"/>
    <p:sldId id="273" r:id="rId23"/>
    <p:sldId id="288" r:id="rId24"/>
    <p:sldId id="286" r:id="rId25"/>
  </p:sldIdLst>
  <p:sldSz cx="9144000" cy="5143500" type="screen16x9"/>
  <p:notesSz cx="6858000" cy="9144000"/>
  <p:embeddedFontLst>
    <p:embeddedFont>
      <p:font typeface="Calibri" panose="020F0502020204030204" pitchFamily="34" charset="0"/>
      <p:regular r:id="rId27"/>
      <p:bold r:id="rId28"/>
      <p:italic r:id="rId29"/>
      <p:boldItalic r:id="rId30"/>
    </p:embeddedFont>
    <p:embeddedFont>
      <p:font typeface="Calibri Light" panose="020F0302020204030204" pitchFamily="34" charset="0"/>
      <p:regular r:id="rId31"/>
      <p:italic r:id="rId32"/>
    </p:embeddedFont>
    <p:embeddedFont>
      <p:font typeface="Century" panose="02040604050505020304" pitchFamily="18" charset="0"/>
      <p:regular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7504" autoAdjust="0"/>
  </p:normalViewPr>
  <p:slideViewPr>
    <p:cSldViewPr snapToGrid="0">
      <p:cViewPr varScale="1">
        <p:scale>
          <a:sx n="117" d="100"/>
          <a:sy n="117" d="100"/>
        </p:scale>
        <p:origin x="1434" y="9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33624147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90019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a5fd6e4a25_0_6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a5fd6e4a25_0_6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IN" sz="1100" b="0" i="0" u="none" strike="noStrike" cap="none" dirty="0">
              <a:solidFill>
                <a:srgbClr val="000000"/>
              </a:solidFill>
              <a:effectLst/>
              <a:latin typeface="Arial"/>
              <a:ea typeface="Arial"/>
              <a:cs typeface="Arial"/>
              <a:sym typeface="Arial"/>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10345423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a5fd6e4a25_0_6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a5fd6e4a25_0_6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7866940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a5fd6e4a25_0_6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a5fd6e4a25_0_6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489276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a5fd6e4a25_0_6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a5fd6e4a25_0_6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33601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a5fd6e4a25_0_6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a5fd6e4a25_0_6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691341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a5fd6e4a25_0_6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ga5fd6e4a25_0_6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1000"/>
              </a:spcBef>
              <a:spcAft>
                <a:spcPts val="0"/>
              </a:spcAft>
              <a:buNone/>
            </a:pPr>
            <a:endParaRPr dirty="0"/>
          </a:p>
        </p:txBody>
      </p:sp>
    </p:spTree>
    <p:extLst>
      <p:ext uri="{BB962C8B-B14F-4D97-AF65-F5344CB8AC3E}">
        <p14:creationId xmlns:p14="http://schemas.microsoft.com/office/powerpoint/2010/main" val="35083179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a5fd6e4a25_0_7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 name="Google Shape;107;ga5fd6e4a25_0_7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064201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a5fd6e4a25_0_7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a5fd6e4a25_0_7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104024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a5fd6e4a25_0_7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a5fd6e4a25_0_7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1000"/>
              </a:spcBef>
              <a:spcAft>
                <a:spcPts val="0"/>
              </a:spcAft>
              <a:buNone/>
            </a:pPr>
            <a:endParaRPr dirty="0"/>
          </a:p>
        </p:txBody>
      </p:sp>
    </p:spTree>
    <p:extLst>
      <p:ext uri="{BB962C8B-B14F-4D97-AF65-F5344CB8AC3E}">
        <p14:creationId xmlns:p14="http://schemas.microsoft.com/office/powerpoint/2010/main" val="31950649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a5fd6e4a25_0_7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 name="Google Shape;125;ga5fd6e4a25_0_7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6751492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6599275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a5fd6e4a25_0_7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a5fd6e4a25_0_7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352176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a5fd6e4a25_0_7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a5fd6e4a25_0_7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627577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a5fd6e4a25_0_7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a5fd6e4a25_0_7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953893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BD7E2-A4B6-42B9-A788-91187ECE5CF0}"/>
              </a:ext>
            </a:extLst>
          </p:cNvPr>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9E4D0E2E-CC8F-4347-8BB6-EF81F7AB29AD}"/>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D7871CA-A80D-4F39-A055-1E913E5B90C4}"/>
              </a:ext>
            </a:extLst>
          </p:cNvPr>
          <p:cNvSpPr>
            <a:spLocks noGrp="1"/>
          </p:cNvSpPr>
          <p:nvPr>
            <p:ph type="dt" sz="half" idx="10"/>
          </p:nvPr>
        </p:nvSpPr>
        <p:spPr/>
        <p:txBody>
          <a:bodyPr/>
          <a:lstStyle/>
          <a:p>
            <a:fld id="{B26E30E8-040C-4CE2-BD62-DC947D34D7F5}" type="datetimeFigureOut">
              <a:rPr lang="en-GB" smtClean="0"/>
              <a:t>25/11/2020</a:t>
            </a:fld>
            <a:endParaRPr lang="en-GB"/>
          </a:p>
        </p:txBody>
      </p:sp>
      <p:sp>
        <p:nvSpPr>
          <p:cNvPr id="5" name="Footer Placeholder 4">
            <a:extLst>
              <a:ext uri="{FF2B5EF4-FFF2-40B4-BE49-F238E27FC236}">
                <a16:creationId xmlns:a16="http://schemas.microsoft.com/office/drawing/2014/main" id="{C7FC4E02-5CE6-4517-BF74-E9BB0159E4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6739B8-5B4E-4317-AB2D-7CB909259C7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285447051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2C119-7A3B-4FE2-8B9F-3FC4C95754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B31CF6-C053-4595-A5D3-1CB5565073C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F2AE16-5909-4C1E-ABD6-A9BCFFA28E13}"/>
              </a:ext>
            </a:extLst>
          </p:cNvPr>
          <p:cNvSpPr>
            <a:spLocks noGrp="1"/>
          </p:cNvSpPr>
          <p:nvPr>
            <p:ph type="dt" sz="half" idx="10"/>
          </p:nvPr>
        </p:nvSpPr>
        <p:spPr/>
        <p:txBody>
          <a:bodyPr/>
          <a:lstStyle/>
          <a:p>
            <a:fld id="{B26E30E8-040C-4CE2-BD62-DC947D34D7F5}" type="datetimeFigureOut">
              <a:rPr lang="en-GB" smtClean="0"/>
              <a:t>25/11/2020</a:t>
            </a:fld>
            <a:endParaRPr lang="en-GB"/>
          </a:p>
        </p:txBody>
      </p:sp>
      <p:sp>
        <p:nvSpPr>
          <p:cNvPr id="5" name="Footer Placeholder 4">
            <a:extLst>
              <a:ext uri="{FF2B5EF4-FFF2-40B4-BE49-F238E27FC236}">
                <a16:creationId xmlns:a16="http://schemas.microsoft.com/office/drawing/2014/main" id="{2A43F015-7B01-4B03-BF32-697FF5E6F0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77AB40-31AE-446C-970F-CEB6B06F96A3}"/>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990279828"/>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77470-044B-4F4B-B780-3C5083A1A7C4}"/>
              </a:ext>
            </a:extLst>
          </p:cNvPr>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6288FDF-56F0-4C0C-B4E5-AE6B06BEA96A}"/>
              </a:ext>
            </a:extLst>
          </p:cNvPr>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DFCF49D-C795-43C3-AF4D-C0C7FBEBC9ED}"/>
              </a:ext>
            </a:extLst>
          </p:cNvPr>
          <p:cNvSpPr>
            <a:spLocks noGrp="1"/>
          </p:cNvSpPr>
          <p:nvPr>
            <p:ph type="dt" sz="half" idx="10"/>
          </p:nvPr>
        </p:nvSpPr>
        <p:spPr/>
        <p:txBody>
          <a:bodyPr/>
          <a:lstStyle/>
          <a:p>
            <a:fld id="{B26E30E8-040C-4CE2-BD62-DC947D34D7F5}" type="datetimeFigureOut">
              <a:rPr lang="en-GB" smtClean="0"/>
              <a:t>25/11/2020</a:t>
            </a:fld>
            <a:endParaRPr lang="en-GB"/>
          </a:p>
        </p:txBody>
      </p:sp>
      <p:sp>
        <p:nvSpPr>
          <p:cNvPr id="5" name="Footer Placeholder 4">
            <a:extLst>
              <a:ext uri="{FF2B5EF4-FFF2-40B4-BE49-F238E27FC236}">
                <a16:creationId xmlns:a16="http://schemas.microsoft.com/office/drawing/2014/main" id="{D5F79BF4-BFD7-4C62-BC8D-5AB5839D53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E47710-FCD4-4565-A921-15F02EC6E30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3751638119"/>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4B148-9B70-476F-B466-B45F040EF7C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80C8892-3928-4B20-8065-4667B0652233}"/>
              </a:ext>
            </a:extLst>
          </p:cNvPr>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43C06E2-5B07-4BB3-8A9F-40C498B3C958}"/>
              </a:ext>
            </a:extLst>
          </p:cNvPr>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BB66A4A-4F15-417E-975A-DFF02D5E7041}"/>
              </a:ext>
            </a:extLst>
          </p:cNvPr>
          <p:cNvSpPr>
            <a:spLocks noGrp="1"/>
          </p:cNvSpPr>
          <p:nvPr>
            <p:ph type="dt" sz="half" idx="10"/>
          </p:nvPr>
        </p:nvSpPr>
        <p:spPr/>
        <p:txBody>
          <a:bodyPr/>
          <a:lstStyle/>
          <a:p>
            <a:fld id="{B26E30E8-040C-4CE2-BD62-DC947D34D7F5}" type="datetimeFigureOut">
              <a:rPr lang="en-GB" smtClean="0"/>
              <a:t>25/11/2020</a:t>
            </a:fld>
            <a:endParaRPr lang="en-GB"/>
          </a:p>
        </p:txBody>
      </p:sp>
      <p:sp>
        <p:nvSpPr>
          <p:cNvPr id="6" name="Footer Placeholder 5">
            <a:extLst>
              <a:ext uri="{FF2B5EF4-FFF2-40B4-BE49-F238E27FC236}">
                <a16:creationId xmlns:a16="http://schemas.microsoft.com/office/drawing/2014/main" id="{6930178E-5442-47F6-82A7-BB5E48B54A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3C8B18-0A52-4873-809F-5F926BC752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2421270473"/>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CA0F3-9465-4650-93FA-18F09CC4881D}"/>
              </a:ext>
            </a:extLst>
          </p:cNvPr>
          <p:cNvSpPr>
            <a:spLocks noGrp="1"/>
          </p:cNvSpPr>
          <p:nvPr>
            <p:ph type="title"/>
          </p:nvPr>
        </p:nvSpPr>
        <p:spPr>
          <a:xfrm>
            <a:off x="629841" y="273844"/>
            <a:ext cx="7886700" cy="99417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4419A5E-2BFC-4938-B421-21BF688F14FF}"/>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E561FEC-865C-41DB-B012-E9FBF93C634D}"/>
              </a:ext>
            </a:extLst>
          </p:cNvPr>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430CB94-9FFB-49BA-84EE-B892810A26BE}"/>
              </a:ext>
            </a:extLst>
          </p:cNvPr>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58615F9F-94A1-44F4-A185-BFDD75064912}"/>
              </a:ext>
            </a:extLst>
          </p:cNvPr>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ABAE70C-59DE-4BCA-B8E9-BB8188638360}"/>
              </a:ext>
            </a:extLst>
          </p:cNvPr>
          <p:cNvSpPr>
            <a:spLocks noGrp="1"/>
          </p:cNvSpPr>
          <p:nvPr>
            <p:ph type="dt" sz="half" idx="10"/>
          </p:nvPr>
        </p:nvSpPr>
        <p:spPr/>
        <p:txBody>
          <a:bodyPr/>
          <a:lstStyle/>
          <a:p>
            <a:fld id="{B26E30E8-040C-4CE2-BD62-DC947D34D7F5}" type="datetimeFigureOut">
              <a:rPr lang="en-GB" smtClean="0"/>
              <a:t>25/11/2020</a:t>
            </a:fld>
            <a:endParaRPr lang="en-GB"/>
          </a:p>
        </p:txBody>
      </p:sp>
      <p:sp>
        <p:nvSpPr>
          <p:cNvPr id="8" name="Footer Placeholder 7">
            <a:extLst>
              <a:ext uri="{FF2B5EF4-FFF2-40B4-BE49-F238E27FC236}">
                <a16:creationId xmlns:a16="http://schemas.microsoft.com/office/drawing/2014/main" id="{4BCC1B30-AB26-47A0-95C9-2B98BF3F4B3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6A8D3D3-64FA-4ADB-818A-608374ACF3B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2935949362"/>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6139B-04BE-42D6-88D1-29C1453B48A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2DCE4AA-5521-4BBA-81A3-74848154A3FD}"/>
              </a:ext>
            </a:extLst>
          </p:cNvPr>
          <p:cNvSpPr>
            <a:spLocks noGrp="1"/>
          </p:cNvSpPr>
          <p:nvPr>
            <p:ph type="dt" sz="half" idx="10"/>
          </p:nvPr>
        </p:nvSpPr>
        <p:spPr/>
        <p:txBody>
          <a:bodyPr/>
          <a:lstStyle/>
          <a:p>
            <a:fld id="{B26E30E8-040C-4CE2-BD62-DC947D34D7F5}" type="datetimeFigureOut">
              <a:rPr lang="en-GB" smtClean="0"/>
              <a:t>25/11/2020</a:t>
            </a:fld>
            <a:endParaRPr lang="en-GB"/>
          </a:p>
        </p:txBody>
      </p:sp>
      <p:sp>
        <p:nvSpPr>
          <p:cNvPr id="4" name="Footer Placeholder 3">
            <a:extLst>
              <a:ext uri="{FF2B5EF4-FFF2-40B4-BE49-F238E27FC236}">
                <a16:creationId xmlns:a16="http://schemas.microsoft.com/office/drawing/2014/main" id="{455078A9-6E75-491E-B7E5-98293AA39B1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A8F3CD4-FBD1-42A8-BA7F-A35B835EBCC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2651138580"/>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18C9FC2-6BBC-4E23-A2AD-E78AD3DE2886}"/>
              </a:ext>
            </a:extLst>
          </p:cNvPr>
          <p:cNvSpPr>
            <a:spLocks noGrp="1"/>
          </p:cNvSpPr>
          <p:nvPr>
            <p:ph type="dt" sz="half" idx="10"/>
          </p:nvPr>
        </p:nvSpPr>
        <p:spPr/>
        <p:txBody>
          <a:bodyPr/>
          <a:lstStyle/>
          <a:p>
            <a:fld id="{B26E30E8-040C-4CE2-BD62-DC947D34D7F5}" type="datetimeFigureOut">
              <a:rPr lang="en-GB" smtClean="0"/>
              <a:t>25/11/2020</a:t>
            </a:fld>
            <a:endParaRPr lang="en-GB"/>
          </a:p>
        </p:txBody>
      </p:sp>
      <p:sp>
        <p:nvSpPr>
          <p:cNvPr id="3" name="Footer Placeholder 2">
            <a:extLst>
              <a:ext uri="{FF2B5EF4-FFF2-40B4-BE49-F238E27FC236}">
                <a16:creationId xmlns:a16="http://schemas.microsoft.com/office/drawing/2014/main" id="{EA7FD5CB-0F82-4B51-B9DE-4341F172EEA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DB7D4F0-FF36-47F8-A1F3-3B42CACDCA2F}"/>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2083191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99E8E-4FB3-4C97-8CCD-C1445B81BE60}"/>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6DA67BE-E73F-480E-9F57-841CDB56DDC7}"/>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B5997B5-C4A2-49C2-A56A-36A98D7D0145}"/>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F02954B6-C535-4233-9FC9-1FE2F23D22E8}"/>
              </a:ext>
            </a:extLst>
          </p:cNvPr>
          <p:cNvSpPr>
            <a:spLocks noGrp="1"/>
          </p:cNvSpPr>
          <p:nvPr>
            <p:ph type="dt" sz="half" idx="10"/>
          </p:nvPr>
        </p:nvSpPr>
        <p:spPr/>
        <p:txBody>
          <a:bodyPr/>
          <a:lstStyle/>
          <a:p>
            <a:fld id="{B26E30E8-040C-4CE2-BD62-DC947D34D7F5}" type="datetimeFigureOut">
              <a:rPr lang="en-GB" smtClean="0"/>
              <a:t>25/11/2020</a:t>
            </a:fld>
            <a:endParaRPr lang="en-GB"/>
          </a:p>
        </p:txBody>
      </p:sp>
      <p:sp>
        <p:nvSpPr>
          <p:cNvPr id="6" name="Footer Placeholder 5">
            <a:extLst>
              <a:ext uri="{FF2B5EF4-FFF2-40B4-BE49-F238E27FC236}">
                <a16:creationId xmlns:a16="http://schemas.microsoft.com/office/drawing/2014/main" id="{EA9B7DF4-825E-4348-B78A-D6FBE1BAC8A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948F86-3BA2-4646-AE06-964E904E594C}"/>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2445587655"/>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4A390-461C-4628-94AC-B8C9C913C17B}"/>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43A135C-785C-41DB-8F3E-221C645D0AC5}"/>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C70F443E-85ED-494C-A163-23958B949D2E}"/>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D40A4DF4-7445-4E91-98AE-2DBB6058232B}"/>
              </a:ext>
            </a:extLst>
          </p:cNvPr>
          <p:cNvSpPr>
            <a:spLocks noGrp="1"/>
          </p:cNvSpPr>
          <p:nvPr>
            <p:ph type="dt" sz="half" idx="10"/>
          </p:nvPr>
        </p:nvSpPr>
        <p:spPr/>
        <p:txBody>
          <a:bodyPr/>
          <a:lstStyle/>
          <a:p>
            <a:fld id="{B26E30E8-040C-4CE2-BD62-DC947D34D7F5}" type="datetimeFigureOut">
              <a:rPr lang="en-GB" smtClean="0"/>
              <a:t>25/11/2020</a:t>
            </a:fld>
            <a:endParaRPr lang="en-GB"/>
          </a:p>
        </p:txBody>
      </p:sp>
      <p:sp>
        <p:nvSpPr>
          <p:cNvPr id="6" name="Footer Placeholder 5">
            <a:extLst>
              <a:ext uri="{FF2B5EF4-FFF2-40B4-BE49-F238E27FC236}">
                <a16:creationId xmlns:a16="http://schemas.microsoft.com/office/drawing/2014/main" id="{09C989C6-381F-4E2A-A7C0-707A156FC72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FAF6611-73CD-4DB1-B276-E3839B350FB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1163391300"/>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74B1B-A752-432B-A54B-CB917BE23E9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4882F75-21FC-471D-8F73-AC5B3D98338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11337B-7F86-4C3B-8112-FBD87C1E9E80}"/>
              </a:ext>
            </a:extLst>
          </p:cNvPr>
          <p:cNvSpPr>
            <a:spLocks noGrp="1"/>
          </p:cNvSpPr>
          <p:nvPr>
            <p:ph type="dt" sz="half" idx="10"/>
          </p:nvPr>
        </p:nvSpPr>
        <p:spPr/>
        <p:txBody>
          <a:bodyPr/>
          <a:lstStyle/>
          <a:p>
            <a:fld id="{B26E30E8-040C-4CE2-BD62-DC947D34D7F5}" type="datetimeFigureOut">
              <a:rPr lang="en-GB" smtClean="0"/>
              <a:t>25/11/2020</a:t>
            </a:fld>
            <a:endParaRPr lang="en-GB"/>
          </a:p>
        </p:txBody>
      </p:sp>
      <p:sp>
        <p:nvSpPr>
          <p:cNvPr id="5" name="Footer Placeholder 4">
            <a:extLst>
              <a:ext uri="{FF2B5EF4-FFF2-40B4-BE49-F238E27FC236}">
                <a16:creationId xmlns:a16="http://schemas.microsoft.com/office/drawing/2014/main" id="{5D119DA5-9B65-437D-9B79-06F6EB0D3F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3CE818-B954-4176-86A5-81C8ADBBCAF3}"/>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3235591593"/>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9572879-F279-4650-87A9-33DC79201B56}"/>
              </a:ext>
            </a:extLst>
          </p:cNvPr>
          <p:cNvSpPr>
            <a:spLocks noGrp="1"/>
          </p:cNvSpPr>
          <p:nvPr>
            <p:ph type="title" orient="vert"/>
          </p:nvPr>
        </p:nvSpPr>
        <p:spPr>
          <a:xfrm>
            <a:off x="6543675" y="273844"/>
            <a:ext cx="1971675" cy="4358879"/>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884026C-317E-4CDB-B2B5-C970F8FE828F}"/>
              </a:ext>
            </a:extLst>
          </p:cNvPr>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140ECB-1FCC-4D75-B675-ECF003A58000}"/>
              </a:ext>
            </a:extLst>
          </p:cNvPr>
          <p:cNvSpPr>
            <a:spLocks noGrp="1"/>
          </p:cNvSpPr>
          <p:nvPr>
            <p:ph type="dt" sz="half" idx="10"/>
          </p:nvPr>
        </p:nvSpPr>
        <p:spPr/>
        <p:txBody>
          <a:bodyPr/>
          <a:lstStyle/>
          <a:p>
            <a:fld id="{B26E30E8-040C-4CE2-BD62-DC947D34D7F5}" type="datetimeFigureOut">
              <a:rPr lang="en-GB" smtClean="0"/>
              <a:t>25/11/2020</a:t>
            </a:fld>
            <a:endParaRPr lang="en-GB"/>
          </a:p>
        </p:txBody>
      </p:sp>
      <p:sp>
        <p:nvSpPr>
          <p:cNvPr id="5" name="Footer Placeholder 4">
            <a:extLst>
              <a:ext uri="{FF2B5EF4-FFF2-40B4-BE49-F238E27FC236}">
                <a16:creationId xmlns:a16="http://schemas.microsoft.com/office/drawing/2014/main" id="{AA736CAE-7368-4FEC-A836-A2E2380FD2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3185FC-3C0A-4738-9F29-8CC02A61BF3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174331277"/>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21" name="Google Shape;21;p4"/>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2" name="Google Shape;22;p4"/>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3" name="Google Shape;23;p4"/>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extLst>
      <p:ext uri="{BB962C8B-B14F-4D97-AF65-F5344CB8AC3E}">
        <p14:creationId xmlns:p14="http://schemas.microsoft.com/office/powerpoint/2010/main" val="441925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3F2767-39CC-484B-B747-A41D06565345}"/>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E9DA206-5F1B-4D80-A545-1111721BA1EC}"/>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8E5D74-5816-4124-A96B-BF5ABE02C8A4}"/>
              </a:ext>
            </a:extLst>
          </p:cNvPr>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B26E30E8-040C-4CE2-BD62-DC947D34D7F5}" type="datetimeFigureOut">
              <a:rPr lang="en-GB" smtClean="0"/>
              <a:t>25/11/2020</a:t>
            </a:fld>
            <a:endParaRPr lang="en-GB"/>
          </a:p>
        </p:txBody>
      </p:sp>
      <p:sp>
        <p:nvSpPr>
          <p:cNvPr id="5" name="Footer Placeholder 4">
            <a:extLst>
              <a:ext uri="{FF2B5EF4-FFF2-40B4-BE49-F238E27FC236}">
                <a16:creationId xmlns:a16="http://schemas.microsoft.com/office/drawing/2014/main" id="{F8A0565E-A82F-4214-BC05-2728E12D90DD}"/>
              </a:ext>
            </a:extLst>
          </p:cNvPr>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907ADBC-720C-4D11-8A52-FE5A5E6447B8}"/>
              </a:ext>
            </a:extLst>
          </p:cNvPr>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3624244249"/>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7.emf"/></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economicsdiscussion.net/management/leadership/what-is-leadership/32116" TargetMode="External"/><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hyperlink" Target="https://about.sainsburys.co.uk/?_ga=2.31110204.261143590.1603870269-48385226.1601292090" TargetMode="External"/><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66"/>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62542EEC-4F7C-4AE2-933E-EAC8EB3FA3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51430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Google Shape;67;p13"/>
          <p:cNvSpPr txBox="1">
            <a:spLocks noGrp="1"/>
          </p:cNvSpPr>
          <p:nvPr>
            <p:ph type="ctrTitle"/>
          </p:nvPr>
        </p:nvSpPr>
        <p:spPr>
          <a:xfrm>
            <a:off x="5015562" y="500046"/>
            <a:ext cx="4054989" cy="1888570"/>
          </a:xfrm>
          <a:prstGeom prst="rect">
            <a:avLst/>
          </a:prstGeom>
        </p:spPr>
        <p:txBody>
          <a:bodyPr spcFirstLastPara="1" lIns="91425" tIns="91425" rIns="91425" bIns="91425" anchor="t" anchorCtr="0">
            <a:normAutofit/>
          </a:bodyPr>
          <a:lstStyle/>
          <a:p>
            <a:pPr marL="0" lvl="0" indent="0" rtl="0">
              <a:spcBef>
                <a:spcPts val="0"/>
              </a:spcBef>
              <a:spcAft>
                <a:spcPts val="0"/>
              </a:spcAft>
              <a:buNone/>
            </a:pPr>
            <a:r>
              <a:rPr lang="en-GB" sz="2900" b="1" dirty="0">
                <a:latin typeface="Times New Roman"/>
                <a:ea typeface="Times New Roman"/>
                <a:cs typeface="Times New Roman"/>
                <a:sym typeface="Times New Roman"/>
              </a:rPr>
              <a:t>INTRODUCING THE MODERN WORKPLACE</a:t>
            </a:r>
            <a:endParaRPr lang="en-GB" sz="2900" dirty="0"/>
          </a:p>
        </p:txBody>
      </p:sp>
      <p:sp>
        <p:nvSpPr>
          <p:cNvPr id="68" name="Google Shape;68;p13"/>
          <p:cNvSpPr txBox="1">
            <a:spLocks noGrp="1"/>
          </p:cNvSpPr>
          <p:nvPr>
            <p:ph type="subTitle" idx="1"/>
          </p:nvPr>
        </p:nvSpPr>
        <p:spPr>
          <a:xfrm>
            <a:off x="5625624" y="3524336"/>
            <a:ext cx="3027250" cy="1282387"/>
          </a:xfrm>
          <a:prstGeom prst="rect">
            <a:avLst/>
          </a:prstGeom>
        </p:spPr>
        <p:txBody>
          <a:bodyPr spcFirstLastPara="1" lIns="91425" tIns="91425" rIns="91425" bIns="91425" anchor="b" anchorCtr="0">
            <a:noAutofit/>
          </a:bodyPr>
          <a:lstStyle/>
          <a:p>
            <a:pPr marL="0" lvl="0" indent="0" rtl="0">
              <a:spcBef>
                <a:spcPts val="0"/>
              </a:spcBef>
              <a:spcAft>
                <a:spcPts val="600"/>
              </a:spcAft>
              <a:buNone/>
            </a:pPr>
            <a:r>
              <a:rPr lang="en-US" sz="1200" b="1" dirty="0">
                <a:latin typeface="Arial" panose="020B0604020202020204" pitchFamily="34" charset="0"/>
                <a:cs typeface="Arial" panose="020B0604020202020204" pitchFamily="34" charset="0"/>
              </a:rPr>
              <a:t>Student Name and ID:</a:t>
            </a:r>
          </a:p>
          <a:p>
            <a:pPr marL="0" lvl="0" indent="0" rtl="0">
              <a:spcBef>
                <a:spcPts val="0"/>
              </a:spcBef>
              <a:spcAft>
                <a:spcPts val="600"/>
              </a:spcAft>
              <a:buNone/>
            </a:pPr>
            <a:r>
              <a:rPr lang="en-US" sz="1200" dirty="0">
                <a:latin typeface="Arial" panose="020B0604020202020204" pitchFamily="34" charset="0"/>
                <a:cs typeface="Arial" panose="020B0604020202020204" pitchFamily="34" charset="0"/>
              </a:rPr>
              <a:t>Constantin-Alexandru </a:t>
            </a:r>
            <a:r>
              <a:rPr lang="en-US" sz="1200" dirty="0" err="1">
                <a:latin typeface="Arial" panose="020B0604020202020204" pitchFamily="34" charset="0"/>
                <a:cs typeface="Arial" panose="020B0604020202020204" pitchFamily="34" charset="0"/>
              </a:rPr>
              <a:t>Frunza</a:t>
            </a:r>
            <a:r>
              <a:rPr lang="en-US" sz="1200" dirty="0">
                <a:latin typeface="Arial" panose="020B0604020202020204" pitchFamily="34" charset="0"/>
                <a:cs typeface="Arial" panose="020B0604020202020204" pitchFamily="34" charset="0"/>
              </a:rPr>
              <a:t>- 2008383</a:t>
            </a:r>
          </a:p>
          <a:p>
            <a:pPr marL="0" lvl="0" indent="0" rtl="0">
              <a:spcBef>
                <a:spcPts val="0"/>
              </a:spcBef>
              <a:spcAft>
                <a:spcPts val="600"/>
              </a:spcAft>
              <a:buNone/>
            </a:pPr>
            <a:r>
              <a:rPr lang="en-US" sz="1200" dirty="0" err="1">
                <a:latin typeface="Arial" panose="020B0604020202020204" pitchFamily="34" charset="0"/>
                <a:cs typeface="Arial" panose="020B0604020202020204" pitchFamily="34" charset="0"/>
              </a:rPr>
              <a:t>Ioana</a:t>
            </a:r>
            <a:r>
              <a:rPr lang="en-US" sz="1200" dirty="0">
                <a:latin typeface="Arial" panose="020B0604020202020204" pitchFamily="34" charset="0"/>
                <a:cs typeface="Arial" panose="020B0604020202020204" pitchFamily="34" charset="0"/>
              </a:rPr>
              <a:t>-Theodora Popescu- 1922523</a:t>
            </a:r>
          </a:p>
          <a:p>
            <a:pPr marL="0" lvl="0" indent="0" rtl="0">
              <a:spcBef>
                <a:spcPts val="0"/>
              </a:spcBef>
              <a:spcAft>
                <a:spcPts val="600"/>
              </a:spcAft>
              <a:buNone/>
            </a:pPr>
            <a:r>
              <a:rPr lang="en-US" sz="1200" dirty="0">
                <a:latin typeface="Arial" panose="020B0604020202020204" pitchFamily="34" charset="0"/>
                <a:cs typeface="Arial" panose="020B0604020202020204" pitchFamily="34" charset="0"/>
              </a:rPr>
              <a:t>Ionela Filip-</a:t>
            </a:r>
            <a:r>
              <a:rPr lang="en-US" sz="1200" dirty="0" err="1">
                <a:latin typeface="Arial" panose="020B0604020202020204" pitchFamily="34" charset="0"/>
                <a:cs typeface="Arial" panose="020B0604020202020204" pitchFamily="34" charset="0"/>
              </a:rPr>
              <a:t>Datcu</a:t>
            </a:r>
            <a:r>
              <a:rPr lang="en-US" sz="1200" dirty="0">
                <a:latin typeface="Arial" panose="020B0604020202020204" pitchFamily="34" charset="0"/>
                <a:cs typeface="Arial" panose="020B0604020202020204" pitchFamily="34" charset="0"/>
              </a:rPr>
              <a:t>- 1922490</a:t>
            </a:r>
          </a:p>
          <a:p>
            <a:pPr marL="0" lvl="0" indent="0" rtl="0">
              <a:spcBef>
                <a:spcPts val="0"/>
              </a:spcBef>
              <a:spcAft>
                <a:spcPts val="600"/>
              </a:spcAft>
              <a:buNone/>
            </a:pPr>
            <a:r>
              <a:rPr lang="en-US" sz="1200" dirty="0" err="1">
                <a:latin typeface="Arial" panose="020B0604020202020204" pitchFamily="34" charset="0"/>
                <a:cs typeface="Arial" panose="020B0604020202020204" pitchFamily="34" charset="0"/>
              </a:rPr>
              <a:t>Oana</a:t>
            </a:r>
            <a:r>
              <a:rPr lang="en-US" sz="1200" dirty="0">
                <a:latin typeface="Arial" panose="020B0604020202020204" pitchFamily="34" charset="0"/>
                <a:cs typeface="Arial" panose="020B0604020202020204" pitchFamily="34" charset="0"/>
              </a:rPr>
              <a:t>-Florentina </a:t>
            </a:r>
            <a:r>
              <a:rPr lang="en-US" sz="1200" dirty="0" err="1">
                <a:latin typeface="Arial" panose="020B0604020202020204" pitchFamily="34" charset="0"/>
                <a:cs typeface="Arial" panose="020B0604020202020204" pitchFamily="34" charset="0"/>
              </a:rPr>
              <a:t>Bolocan</a:t>
            </a:r>
            <a:r>
              <a:rPr lang="en-US" sz="1200" dirty="0">
                <a:latin typeface="Arial" panose="020B0604020202020204" pitchFamily="34" charset="0"/>
                <a:cs typeface="Arial" panose="020B0604020202020204" pitchFamily="34" charset="0"/>
              </a:rPr>
              <a:t>- 2009953</a:t>
            </a:r>
          </a:p>
        </p:txBody>
      </p:sp>
      <p:sp>
        <p:nvSpPr>
          <p:cNvPr id="75" name="Rectangle 74">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120747" cy="51435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2618" y="293914"/>
            <a:ext cx="4507024" cy="451280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Company name&#10;&#10;Description automatically generated">
            <a:extLst>
              <a:ext uri="{FF2B5EF4-FFF2-40B4-BE49-F238E27FC236}">
                <a16:creationId xmlns:a16="http://schemas.microsoft.com/office/drawing/2014/main" id="{0EE3B50A-FD36-41BC-9B3F-785DAD1CAA44}"/>
              </a:ext>
            </a:extLst>
          </p:cNvPr>
          <p:cNvPicPr>
            <a:picLocks noChangeAspect="1"/>
          </p:cNvPicPr>
          <p:nvPr/>
        </p:nvPicPr>
        <p:blipFill rotWithShape="1">
          <a:blip r:embed="rId3"/>
          <a:srcRect t="294" b="975"/>
          <a:stretch/>
        </p:blipFill>
        <p:spPr>
          <a:xfrm>
            <a:off x="550130" y="500046"/>
            <a:ext cx="4152001" cy="4099343"/>
          </a:xfrm>
          <a:prstGeom prst="rect">
            <a:avLst/>
          </a:prstGeom>
        </p:spPr>
      </p:pic>
      <p:grpSp>
        <p:nvGrpSpPr>
          <p:cNvPr id="79" name="Group 78">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595358" y="2365737"/>
            <a:ext cx="548639" cy="505095"/>
            <a:chOff x="3940602" y="308034"/>
            <a:chExt cx="2116791" cy="3428999"/>
          </a:xfrm>
          <a:solidFill>
            <a:schemeClr val="accent4"/>
          </a:solidFill>
        </p:grpSpPr>
        <p:sp>
          <p:nvSpPr>
            <p:cNvPr id="80" name="Rectangle 79">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72"/>
        <p:cNvGrpSpPr/>
        <p:nvPr/>
      </p:nvGrpSpPr>
      <p:grpSpPr>
        <a:xfrm>
          <a:off x="0" y="0"/>
          <a:ext cx="0" cy="0"/>
          <a:chOff x="0" y="0"/>
          <a:chExt cx="0" cy="0"/>
        </a:xfrm>
      </p:grpSpPr>
      <p:sp useBgFill="1">
        <p:nvSpPr>
          <p:cNvPr id="79" name="Rectangle 78">
            <a:extLst>
              <a:ext uri="{FF2B5EF4-FFF2-40B4-BE49-F238E27FC236}">
                <a16:creationId xmlns:a16="http://schemas.microsoft.com/office/drawing/2014/main" id="{6ECA6DCB-B7E1-40A9-9524-540C6DA40B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51430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Google Shape;73;p14"/>
          <p:cNvSpPr txBox="1">
            <a:spLocks noGrp="1"/>
          </p:cNvSpPr>
          <p:nvPr>
            <p:ph type="title"/>
          </p:nvPr>
        </p:nvSpPr>
        <p:spPr>
          <a:xfrm>
            <a:off x="1265360" y="733493"/>
            <a:ext cx="3959556" cy="846051"/>
          </a:xfrm>
          <a:prstGeom prst="rect">
            <a:avLst/>
          </a:prstGeom>
        </p:spPr>
        <p:txBody>
          <a:bodyPr spcFirstLastPara="1" vert="horz" lIns="91440" tIns="45720" rIns="91440" bIns="45720" rtlCol="0" anchor="ctr" anchorCtr="0">
            <a:normAutofit/>
          </a:bodyPr>
          <a:lstStyle/>
          <a:p>
            <a:pPr marL="0" lvl="0" indent="0" defTabSz="914400">
              <a:spcBef>
                <a:spcPct val="0"/>
              </a:spcBef>
              <a:spcAft>
                <a:spcPts val="0"/>
              </a:spcAft>
            </a:pPr>
            <a:r>
              <a:rPr lang="en-US" sz="3000" b="1" kern="1200" dirty="0">
                <a:solidFill>
                  <a:schemeClr val="tx1"/>
                </a:solidFill>
                <a:latin typeface="+mj-lt"/>
                <a:ea typeface="+mj-ea"/>
                <a:cs typeface="+mj-cs"/>
                <a:sym typeface="Times New Roman"/>
              </a:rPr>
              <a:t>Introduction</a:t>
            </a:r>
          </a:p>
        </p:txBody>
      </p:sp>
      <p:grpSp>
        <p:nvGrpSpPr>
          <p:cNvPr id="81" name="Group 8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12613"/>
            <a:ext cx="266396" cy="505095"/>
            <a:chOff x="0" y="823811"/>
            <a:chExt cx="355196" cy="673460"/>
          </a:xfrm>
        </p:grpSpPr>
        <p:sp>
          <p:nvSpPr>
            <p:cNvPr id="82" name="Rectangle 8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5" name="Rectangle 8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98813" y="1592865"/>
            <a:ext cx="3731300" cy="2057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Google Shape;74;p14"/>
          <p:cNvSpPr txBox="1">
            <a:spLocks noGrp="1"/>
          </p:cNvSpPr>
          <p:nvPr>
            <p:ph type="body" idx="1"/>
          </p:nvPr>
        </p:nvSpPr>
        <p:spPr>
          <a:xfrm>
            <a:off x="443039" y="1747878"/>
            <a:ext cx="3958549" cy="2984689"/>
          </a:xfrm>
          <a:prstGeom prst="rect">
            <a:avLst/>
          </a:prstGeom>
        </p:spPr>
        <p:txBody>
          <a:bodyPr spcFirstLastPara="1" vert="horz" lIns="91440" tIns="45720" rIns="91440" bIns="45720" rtlCol="0" anchor="ctr" anchorCtr="0">
            <a:normAutofit/>
          </a:bodyPr>
          <a:lstStyle/>
          <a:p>
            <a:pPr marL="285750" indent="-228600" algn="just" defTabSz="914400">
              <a:spcAft>
                <a:spcPts val="600"/>
              </a:spcAft>
              <a:buFont typeface="Arial" panose="020B0604020202020204" pitchFamily="34" charset="0"/>
              <a:buChar char="•"/>
            </a:pPr>
            <a:r>
              <a:rPr lang="en-US" sz="1500" dirty="0">
                <a:sym typeface="Times New Roman"/>
              </a:rPr>
              <a:t>    In a workplace, the leadership is explained as the process through which an individual mainly gets manipulated as well as encouraged in order to meet all the objectives of the company (economicsdiscussion.net, 2020).</a:t>
            </a:r>
          </a:p>
          <a:p>
            <a:pPr marL="285750" indent="-228600" defTabSz="914400">
              <a:spcAft>
                <a:spcPts val="600"/>
              </a:spcAft>
              <a:buFont typeface="Arial" panose="020B0604020202020204" pitchFamily="34" charset="0"/>
              <a:buChar char="•"/>
            </a:pPr>
            <a:endParaRPr lang="en-US" sz="1500" dirty="0">
              <a:sym typeface="Times New Roman"/>
            </a:endParaRPr>
          </a:p>
          <a:p>
            <a:pPr marL="342900" indent="-228600" algn="just" defTabSz="914400">
              <a:spcAft>
                <a:spcPts val="600"/>
              </a:spcAft>
              <a:buFont typeface="Arial" panose="020B0604020202020204" pitchFamily="34" charset="0"/>
              <a:buChar char="•"/>
            </a:pPr>
            <a:r>
              <a:rPr lang="en-US" sz="1500" dirty="0">
                <a:sym typeface="Times New Roman"/>
              </a:rPr>
              <a:t>  The modern workplace is very essential as it mainly demonstrates the growth of the employees as well as their prosperity (sainsburys.co.uk, 2020). </a:t>
            </a:r>
          </a:p>
        </p:txBody>
      </p:sp>
      <p:sp>
        <p:nvSpPr>
          <p:cNvPr id="87" name="Rectangle 8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23252" y="0"/>
            <a:ext cx="1120748" cy="51435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8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7265" y="268085"/>
            <a:ext cx="3634116" cy="219269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50B465F7-ADAE-4316-97CD-F0944DD82884}"/>
              </a:ext>
            </a:extLst>
          </p:cNvPr>
          <p:cNvPicPr>
            <a:picLocks noChangeAspect="1"/>
          </p:cNvPicPr>
          <p:nvPr/>
        </p:nvPicPr>
        <p:blipFill rotWithShape="1">
          <a:blip r:embed="rId3"/>
          <a:srcRect t="15832" r="-2" b="23874"/>
          <a:stretch/>
        </p:blipFill>
        <p:spPr>
          <a:xfrm>
            <a:off x="5312567" y="436419"/>
            <a:ext cx="3298075" cy="1889067"/>
          </a:xfrm>
          <a:prstGeom prst="rect">
            <a:avLst/>
          </a:prstGeom>
        </p:spPr>
      </p:pic>
      <p:sp>
        <p:nvSpPr>
          <p:cNvPr id="91" name="Rectangle 90">
            <a:extLst>
              <a:ext uri="{FF2B5EF4-FFF2-40B4-BE49-F238E27FC236}">
                <a16:creationId xmlns:a16="http://schemas.microsoft.com/office/drawing/2014/main" id="{8CB5D2D7-DF65-4E86-BFBA-FFB9B5AC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7265" y="2629109"/>
            <a:ext cx="3634116" cy="219269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sign above a store&#10;&#10;Description automatically generated">
            <a:extLst>
              <a:ext uri="{FF2B5EF4-FFF2-40B4-BE49-F238E27FC236}">
                <a16:creationId xmlns:a16="http://schemas.microsoft.com/office/drawing/2014/main" id="{C0A7581F-C580-4EAF-A723-BD33C4313091}"/>
              </a:ext>
            </a:extLst>
          </p:cNvPr>
          <p:cNvPicPr>
            <a:picLocks noChangeAspect="1"/>
          </p:cNvPicPr>
          <p:nvPr/>
        </p:nvPicPr>
        <p:blipFill rotWithShape="1">
          <a:blip r:embed="rId4"/>
          <a:srcRect t="1640" r="4" b="12518"/>
          <a:stretch/>
        </p:blipFill>
        <p:spPr>
          <a:xfrm>
            <a:off x="5312567" y="2780920"/>
            <a:ext cx="3296677" cy="188906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78"/>
        <p:cNvGrpSpPr/>
        <p:nvPr/>
      </p:nvGrpSpPr>
      <p:grpSpPr>
        <a:xfrm>
          <a:off x="0" y="0"/>
          <a:ext cx="0" cy="0"/>
          <a:chOff x="0" y="0"/>
          <a:chExt cx="0" cy="0"/>
        </a:xfrm>
      </p:grpSpPr>
      <p:sp>
        <p:nvSpPr>
          <p:cNvPr id="79" name="Google Shape;79;p15"/>
          <p:cNvSpPr txBox="1">
            <a:spLocks noGrp="1"/>
          </p:cNvSpPr>
          <p:nvPr>
            <p:ph type="title"/>
          </p:nvPr>
        </p:nvSpPr>
        <p:spPr>
          <a:xfrm>
            <a:off x="98370" y="64409"/>
            <a:ext cx="5322715" cy="1096334"/>
          </a:xfrm>
          <a:prstGeom prst="rect">
            <a:avLst/>
          </a:prstGeom>
          <a:effectLst>
            <a:outerShdw blurRad="50800" dist="38100" dir="5400000" algn="t" rotWithShape="0">
              <a:prstClr val="black">
                <a:alpha val="40000"/>
              </a:prstClr>
            </a:outerShdw>
          </a:effectLst>
        </p:spPr>
        <p:txBody>
          <a:bodyPr spcFirstLastPara="1" vert="horz" lIns="91440" tIns="45720" rIns="91440" bIns="45720" rtlCol="0" anchor="ctr" anchorCtr="0">
            <a:normAutofit/>
          </a:bodyPr>
          <a:lstStyle/>
          <a:p>
            <a:pPr marL="0" lvl="0" indent="0" defTabSz="914400">
              <a:spcBef>
                <a:spcPct val="0"/>
              </a:spcBef>
              <a:spcAft>
                <a:spcPts val="0"/>
              </a:spcAft>
            </a:pPr>
            <a:r>
              <a:rPr lang="en-US" sz="3000" b="1" dirty="0">
                <a:solidFill>
                  <a:srgbClr val="FF6600"/>
                </a:solidFill>
                <a:sym typeface="Times New Roman"/>
              </a:rPr>
              <a:t>Background of the Organization</a:t>
            </a:r>
          </a:p>
        </p:txBody>
      </p:sp>
      <p:sp>
        <p:nvSpPr>
          <p:cNvPr id="80" name="Google Shape;80;p15"/>
          <p:cNvSpPr txBox="1">
            <a:spLocks noGrp="1"/>
          </p:cNvSpPr>
          <p:nvPr>
            <p:ph type="body" idx="1"/>
          </p:nvPr>
        </p:nvSpPr>
        <p:spPr>
          <a:xfrm>
            <a:off x="-76044" y="1000883"/>
            <a:ext cx="4638606" cy="2652177"/>
          </a:xfrm>
          <a:prstGeom prst="rect">
            <a:avLst/>
          </a:prstGeom>
        </p:spPr>
        <p:txBody>
          <a:bodyPr spcFirstLastPara="1" vert="horz" lIns="91440" tIns="45720" rIns="91440" bIns="45720" rtlCol="0" anchorCtr="0">
            <a:normAutofit/>
          </a:bodyPr>
          <a:lstStyle/>
          <a:p>
            <a:pPr marL="285750" indent="-285750" algn="just" defTabSz="914400">
              <a:spcBef>
                <a:spcPts val="1000"/>
              </a:spcBef>
              <a:spcAft>
                <a:spcPts val="1600"/>
              </a:spcAft>
            </a:pPr>
            <a:r>
              <a:rPr lang="en-US" sz="1800" dirty="0">
                <a:latin typeface="Arial" panose="020B0604020202020204" pitchFamily="34" charset="0"/>
                <a:cs typeface="Arial" panose="020B0604020202020204" pitchFamily="34" charset="0"/>
              </a:rPr>
              <a:t>In 1869, John James Sainsbury and Mary Ann, his wife, opened a retail store, Sainsbury, which became popular as it was providing its customers with good quality food products at a lower rate than the outside market (sainsburys.co.uk, 2020).</a:t>
            </a:r>
          </a:p>
        </p:txBody>
      </p:sp>
      <p:pic>
        <p:nvPicPr>
          <p:cNvPr id="7" name="Picture 6" descr="A group of people walking in front of a store&#10;&#10;Description automatically generated">
            <a:extLst>
              <a:ext uri="{FF2B5EF4-FFF2-40B4-BE49-F238E27FC236}">
                <a16:creationId xmlns:a16="http://schemas.microsoft.com/office/drawing/2014/main" id="{B9CF6331-DDAF-40BC-B3E7-DB32C652AAA7}"/>
              </a:ext>
            </a:extLst>
          </p:cNvPr>
          <p:cNvPicPr>
            <a:picLocks noChangeAspect="1"/>
          </p:cNvPicPr>
          <p:nvPr/>
        </p:nvPicPr>
        <p:blipFill rotWithShape="1">
          <a:blip r:embed="rId3"/>
          <a:srcRect l="2785" r="4834" b="3"/>
          <a:stretch/>
        </p:blipFill>
        <p:spPr>
          <a:xfrm>
            <a:off x="4407023" y="0"/>
            <a:ext cx="4638606" cy="3866226"/>
          </a:xfrm>
          <a:custGeom>
            <a:avLst/>
            <a:gdLst/>
            <a:ahLst/>
            <a:cxnLst/>
            <a:rect l="l" t="t" r="r" b="b"/>
            <a:pathLst>
              <a:path w="5846002" h="4872577">
                <a:moveTo>
                  <a:pt x="343285" y="2953992"/>
                </a:moveTo>
                <a:cubicBezTo>
                  <a:pt x="343285" y="2953992"/>
                  <a:pt x="343285" y="2953992"/>
                  <a:pt x="849063" y="2953992"/>
                </a:cubicBezTo>
                <a:cubicBezTo>
                  <a:pt x="880743" y="2953992"/>
                  <a:pt x="911330" y="2971406"/>
                  <a:pt x="926624" y="2999703"/>
                </a:cubicBezTo>
                <a:cubicBezTo>
                  <a:pt x="926624" y="2999703"/>
                  <a:pt x="926624" y="2999703"/>
                  <a:pt x="1180059" y="3436136"/>
                </a:cubicBezTo>
                <a:cubicBezTo>
                  <a:pt x="1196445" y="3463345"/>
                  <a:pt x="1196445" y="3498172"/>
                  <a:pt x="1180059" y="3525382"/>
                </a:cubicBezTo>
                <a:cubicBezTo>
                  <a:pt x="1180059" y="3525382"/>
                  <a:pt x="1180059" y="3525382"/>
                  <a:pt x="926624" y="3961814"/>
                </a:cubicBezTo>
                <a:cubicBezTo>
                  <a:pt x="911330" y="3990111"/>
                  <a:pt x="880743" y="4007525"/>
                  <a:pt x="849063" y="4007525"/>
                </a:cubicBezTo>
                <a:cubicBezTo>
                  <a:pt x="849063" y="4007525"/>
                  <a:pt x="849063" y="4007525"/>
                  <a:pt x="343285" y="4007525"/>
                </a:cubicBezTo>
                <a:cubicBezTo>
                  <a:pt x="310513" y="4007525"/>
                  <a:pt x="281019" y="3990111"/>
                  <a:pt x="264633" y="3961814"/>
                </a:cubicBezTo>
                <a:cubicBezTo>
                  <a:pt x="264633" y="3961814"/>
                  <a:pt x="264633" y="3961814"/>
                  <a:pt x="12290" y="3525382"/>
                </a:cubicBezTo>
                <a:cubicBezTo>
                  <a:pt x="-4096" y="3498172"/>
                  <a:pt x="-4096" y="3463345"/>
                  <a:pt x="12290" y="3436136"/>
                </a:cubicBezTo>
                <a:cubicBezTo>
                  <a:pt x="12290" y="3436136"/>
                  <a:pt x="12290" y="3436136"/>
                  <a:pt x="264633" y="2999703"/>
                </a:cubicBezTo>
                <a:cubicBezTo>
                  <a:pt x="281019" y="2971406"/>
                  <a:pt x="310513" y="2953992"/>
                  <a:pt x="343285" y="2953992"/>
                </a:cubicBezTo>
                <a:close/>
                <a:moveTo>
                  <a:pt x="2353334" y="538808"/>
                </a:moveTo>
                <a:cubicBezTo>
                  <a:pt x="2353334" y="538808"/>
                  <a:pt x="2353334" y="538808"/>
                  <a:pt x="2613403" y="538808"/>
                </a:cubicBezTo>
                <a:lnTo>
                  <a:pt x="2643742" y="538808"/>
                </a:lnTo>
                <a:lnTo>
                  <a:pt x="2672692" y="588661"/>
                </a:lnTo>
                <a:cubicBezTo>
                  <a:pt x="2713002" y="658078"/>
                  <a:pt x="2759909" y="738855"/>
                  <a:pt x="2814491" y="832849"/>
                </a:cubicBezTo>
                <a:cubicBezTo>
                  <a:pt x="2839586" y="874521"/>
                  <a:pt x="2839586" y="927860"/>
                  <a:pt x="2814491" y="969531"/>
                </a:cubicBezTo>
                <a:cubicBezTo>
                  <a:pt x="2814491" y="969531"/>
                  <a:pt x="2814491" y="969531"/>
                  <a:pt x="2426350" y="1637936"/>
                </a:cubicBezTo>
                <a:cubicBezTo>
                  <a:pt x="2402927" y="1681274"/>
                  <a:pt x="2356083" y="1707943"/>
                  <a:pt x="2307565" y="1707943"/>
                </a:cubicBezTo>
                <a:cubicBezTo>
                  <a:pt x="2307565" y="1707943"/>
                  <a:pt x="2307565" y="1707943"/>
                  <a:pt x="1532956" y="1707943"/>
                </a:cubicBezTo>
                <a:cubicBezTo>
                  <a:pt x="1520409" y="1707943"/>
                  <a:pt x="1508175" y="1706276"/>
                  <a:pt x="1496490" y="1703099"/>
                </a:cubicBezTo>
                <a:lnTo>
                  <a:pt x="1471408" y="1692583"/>
                </a:lnTo>
                <a:lnTo>
                  <a:pt x="1486736" y="1666073"/>
                </a:lnTo>
                <a:cubicBezTo>
                  <a:pt x="1625328" y="1426376"/>
                  <a:pt x="1802725" y="1119564"/>
                  <a:pt x="2029793" y="726844"/>
                </a:cubicBezTo>
                <a:cubicBezTo>
                  <a:pt x="2097197" y="610441"/>
                  <a:pt x="2218525" y="538808"/>
                  <a:pt x="2353334" y="538808"/>
                </a:cubicBezTo>
                <a:close/>
                <a:moveTo>
                  <a:pt x="1487085" y="0"/>
                </a:moveTo>
                <a:cubicBezTo>
                  <a:pt x="1487085" y="0"/>
                  <a:pt x="1487085" y="0"/>
                  <a:pt x="2360840" y="0"/>
                </a:cubicBezTo>
                <a:cubicBezTo>
                  <a:pt x="2415568" y="0"/>
                  <a:pt x="2468407" y="30084"/>
                  <a:pt x="2494828" y="78969"/>
                </a:cubicBezTo>
                <a:cubicBezTo>
                  <a:pt x="2494828" y="78969"/>
                  <a:pt x="2494828" y="78969"/>
                  <a:pt x="2729665" y="483373"/>
                </a:cubicBezTo>
                <a:lnTo>
                  <a:pt x="2756194" y="529058"/>
                </a:lnTo>
                <a:lnTo>
                  <a:pt x="2735320" y="529058"/>
                </a:lnTo>
                <a:lnTo>
                  <a:pt x="2636659" y="529058"/>
                </a:lnTo>
                <a:lnTo>
                  <a:pt x="2593799" y="455250"/>
                </a:lnTo>
                <a:cubicBezTo>
                  <a:pt x="2430052" y="173267"/>
                  <a:pt x="2430052" y="173267"/>
                  <a:pt x="2430052" y="173267"/>
                </a:cubicBezTo>
                <a:cubicBezTo>
                  <a:pt x="2406629" y="129929"/>
                  <a:pt x="2359785" y="103259"/>
                  <a:pt x="2311267" y="103259"/>
                </a:cubicBezTo>
                <a:cubicBezTo>
                  <a:pt x="1536658" y="103259"/>
                  <a:pt x="1536658" y="103259"/>
                  <a:pt x="1536658" y="103259"/>
                </a:cubicBezTo>
                <a:cubicBezTo>
                  <a:pt x="1486468" y="103259"/>
                  <a:pt x="1441296" y="129929"/>
                  <a:pt x="1416201" y="173267"/>
                </a:cubicBezTo>
                <a:cubicBezTo>
                  <a:pt x="1029733" y="841671"/>
                  <a:pt x="1029733" y="841671"/>
                  <a:pt x="1029733" y="841671"/>
                </a:cubicBezTo>
                <a:cubicBezTo>
                  <a:pt x="1004637" y="883343"/>
                  <a:pt x="1004637" y="936682"/>
                  <a:pt x="1029733" y="978353"/>
                </a:cubicBezTo>
                <a:cubicBezTo>
                  <a:pt x="1416201" y="1646758"/>
                  <a:pt x="1416201" y="1646758"/>
                  <a:pt x="1416201" y="1646758"/>
                </a:cubicBezTo>
                <a:cubicBezTo>
                  <a:pt x="1428749" y="1668427"/>
                  <a:pt x="1446315" y="1685929"/>
                  <a:pt x="1467019" y="1698013"/>
                </a:cubicBezTo>
                <a:lnTo>
                  <a:pt x="1472899" y="1700478"/>
                </a:lnTo>
                <a:lnTo>
                  <a:pt x="1441377" y="1754996"/>
                </a:lnTo>
                <a:lnTo>
                  <a:pt x="1417933" y="1795543"/>
                </a:lnTo>
                <a:lnTo>
                  <a:pt x="1442249" y="1805738"/>
                </a:lnTo>
                <a:cubicBezTo>
                  <a:pt x="1455430" y="1809322"/>
                  <a:pt x="1469230" y="1811202"/>
                  <a:pt x="1483383" y="1811202"/>
                </a:cubicBezTo>
                <a:cubicBezTo>
                  <a:pt x="2357138" y="1811202"/>
                  <a:pt x="2357138" y="1811202"/>
                  <a:pt x="2357138" y="1811202"/>
                </a:cubicBezTo>
                <a:cubicBezTo>
                  <a:pt x="2411866" y="1811202"/>
                  <a:pt x="2464705" y="1781120"/>
                  <a:pt x="2491126" y="1732235"/>
                </a:cubicBezTo>
                <a:cubicBezTo>
                  <a:pt x="2928947" y="978278"/>
                  <a:pt x="2928947" y="978278"/>
                  <a:pt x="2928947" y="978278"/>
                </a:cubicBezTo>
                <a:cubicBezTo>
                  <a:pt x="2957254" y="931274"/>
                  <a:pt x="2957254" y="871108"/>
                  <a:pt x="2928947" y="824102"/>
                </a:cubicBezTo>
                <a:cubicBezTo>
                  <a:pt x="2874220" y="729858"/>
                  <a:pt x="2826333" y="647394"/>
                  <a:pt x="2784432" y="575238"/>
                </a:cubicBezTo>
                <a:lnTo>
                  <a:pt x="2763277" y="538808"/>
                </a:lnTo>
                <a:lnTo>
                  <a:pt x="2861280" y="538808"/>
                </a:lnTo>
                <a:cubicBezTo>
                  <a:pt x="3166048" y="538808"/>
                  <a:pt x="3653676" y="538808"/>
                  <a:pt x="4433881" y="538808"/>
                </a:cubicBezTo>
                <a:cubicBezTo>
                  <a:pt x="4564197" y="538808"/>
                  <a:pt x="4690018" y="610441"/>
                  <a:pt x="4752929" y="726844"/>
                </a:cubicBezTo>
                <a:cubicBezTo>
                  <a:pt x="4752929" y="726844"/>
                  <a:pt x="4752929" y="726844"/>
                  <a:pt x="5795449" y="2522134"/>
                </a:cubicBezTo>
                <a:cubicBezTo>
                  <a:pt x="5862854" y="2634060"/>
                  <a:pt x="5862854" y="2777325"/>
                  <a:pt x="5795449" y="2889251"/>
                </a:cubicBezTo>
                <a:cubicBezTo>
                  <a:pt x="5795449" y="2889251"/>
                  <a:pt x="5795449" y="2889251"/>
                  <a:pt x="4752929" y="4684542"/>
                </a:cubicBezTo>
                <a:cubicBezTo>
                  <a:pt x="4690018" y="4800945"/>
                  <a:pt x="4564197" y="4872577"/>
                  <a:pt x="4433881" y="4872577"/>
                </a:cubicBezTo>
                <a:cubicBezTo>
                  <a:pt x="4433881" y="4872577"/>
                  <a:pt x="4433881" y="4872577"/>
                  <a:pt x="2353334" y="4872577"/>
                </a:cubicBezTo>
                <a:cubicBezTo>
                  <a:pt x="2218525" y="4872577"/>
                  <a:pt x="2097197" y="4800945"/>
                  <a:pt x="2029793" y="4684542"/>
                </a:cubicBezTo>
                <a:cubicBezTo>
                  <a:pt x="2029793" y="4684542"/>
                  <a:pt x="2029793" y="4684542"/>
                  <a:pt x="991766" y="2889251"/>
                </a:cubicBezTo>
                <a:cubicBezTo>
                  <a:pt x="924361" y="2777325"/>
                  <a:pt x="924361" y="2634060"/>
                  <a:pt x="991766" y="2522134"/>
                </a:cubicBezTo>
                <a:cubicBezTo>
                  <a:pt x="991766" y="2522134"/>
                  <a:pt x="991766" y="2522134"/>
                  <a:pt x="1377193" y="1855530"/>
                </a:cubicBezTo>
                <a:lnTo>
                  <a:pt x="1409676" y="1799352"/>
                </a:lnTo>
                <a:lnTo>
                  <a:pt x="1408533" y="1798873"/>
                </a:lnTo>
                <a:cubicBezTo>
                  <a:pt x="1385179" y="1785241"/>
                  <a:pt x="1365364" y="1765500"/>
                  <a:pt x="1351210" y="1741057"/>
                </a:cubicBezTo>
                <a:cubicBezTo>
                  <a:pt x="1351210" y="1741057"/>
                  <a:pt x="1351210" y="1741057"/>
                  <a:pt x="915276" y="987100"/>
                </a:cubicBezTo>
                <a:cubicBezTo>
                  <a:pt x="886968" y="940096"/>
                  <a:pt x="886968" y="879930"/>
                  <a:pt x="915276" y="832924"/>
                </a:cubicBezTo>
                <a:cubicBezTo>
                  <a:pt x="915276" y="832924"/>
                  <a:pt x="915276" y="832924"/>
                  <a:pt x="1351210" y="78969"/>
                </a:cubicBezTo>
                <a:cubicBezTo>
                  <a:pt x="1379517" y="30084"/>
                  <a:pt x="1430471" y="0"/>
                  <a:pt x="1487085" y="0"/>
                </a:cubicBezTo>
                <a:close/>
              </a:path>
            </a:pathLst>
          </a:custGeom>
        </p:spPr>
      </p:pic>
      <p:sp>
        <p:nvSpPr>
          <p:cNvPr id="4" name="Rectangle 3">
            <a:extLst>
              <a:ext uri="{FF2B5EF4-FFF2-40B4-BE49-F238E27FC236}">
                <a16:creationId xmlns:a16="http://schemas.microsoft.com/office/drawing/2014/main" id="{C40DCC9C-356C-421D-8F63-16B532C4F14D}"/>
              </a:ext>
            </a:extLst>
          </p:cNvPr>
          <p:cNvSpPr/>
          <p:nvPr/>
        </p:nvSpPr>
        <p:spPr>
          <a:xfrm>
            <a:off x="-76044" y="2942288"/>
            <a:ext cx="4572000" cy="1200329"/>
          </a:xfrm>
          <a:prstGeom prst="rect">
            <a:avLst/>
          </a:prstGeom>
        </p:spPr>
        <p:txBody>
          <a:bodyPr wrap="square">
            <a:spAutoFit/>
          </a:bodyPr>
          <a:lstStyle/>
          <a:p>
            <a:pPr marL="285750" indent="-285750" algn="just">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In 1888, they started to sell products with their own brand name, stuck on to their motto, a pioneer company who employed first female shopkeepers </a:t>
            </a:r>
            <a:endParaRPr lang="en-GB" dirty="0">
              <a:latin typeface="Arial" panose="020B0604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C98964F2-4B6E-422D-97C4-BF15EA5CF60B}"/>
              </a:ext>
            </a:extLst>
          </p:cNvPr>
          <p:cNvSpPr/>
          <p:nvPr/>
        </p:nvSpPr>
        <p:spPr>
          <a:xfrm>
            <a:off x="-76044" y="4274039"/>
            <a:ext cx="9144000" cy="646331"/>
          </a:xfrm>
          <a:prstGeom prst="rect">
            <a:avLst/>
          </a:prstGeom>
        </p:spPr>
        <p:txBody>
          <a:bodyPr wrap="square">
            <a:spAutoFit/>
          </a:bodyPr>
          <a:lstStyle/>
          <a:p>
            <a:pPr marL="285750" indent="-285750">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They were visionary, the first company to use computers in stores and accepted card payments.</a:t>
            </a:r>
            <a:endParaRPr lang="en-GB" dirty="0">
              <a:latin typeface="Arial" panose="020B0604020202020204" pitchFamily="34" charset="0"/>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4"/>
        <p:cNvGrpSpPr/>
        <p:nvPr/>
      </p:nvGrpSpPr>
      <p:grpSpPr>
        <a:xfrm>
          <a:off x="0" y="0"/>
          <a:ext cx="0" cy="0"/>
          <a:chOff x="0" y="0"/>
          <a:chExt cx="0" cy="0"/>
        </a:xfrm>
      </p:grpSpPr>
      <p:sp>
        <p:nvSpPr>
          <p:cNvPr id="31" name="Rectangle 30">
            <a:extLst>
              <a:ext uri="{FF2B5EF4-FFF2-40B4-BE49-F238E27FC236}">
                <a16:creationId xmlns:a16="http://schemas.microsoft.com/office/drawing/2014/main" id="{68A4132F-DEC6-4332-A00C-A11AD4519B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 y="0"/>
            <a:ext cx="9142857"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9B38642C-62C4-4E31-A5D3-BB1DD8CA3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497687" cy="5143858"/>
          </a:xfrm>
          <a:custGeom>
            <a:avLst/>
            <a:gdLst>
              <a:gd name="connsiteX0" fmla="*/ 0 w 8663583"/>
              <a:gd name="connsiteY0" fmla="*/ 0 h 6858478"/>
              <a:gd name="connsiteX1" fmla="*/ 480486 w 8663583"/>
              <a:gd name="connsiteY1" fmla="*/ 0 h 6858478"/>
              <a:gd name="connsiteX2" fmla="*/ 4415403 w 8663583"/>
              <a:gd name="connsiteY2" fmla="*/ 0 h 6858478"/>
              <a:gd name="connsiteX3" fmla="*/ 5481631 w 8663583"/>
              <a:gd name="connsiteY3" fmla="*/ 0 h 6858478"/>
              <a:gd name="connsiteX4" fmla="*/ 5487208 w 8663583"/>
              <a:gd name="connsiteY4" fmla="*/ 0 h 6858478"/>
              <a:gd name="connsiteX5" fmla="*/ 8663583 w 8663583"/>
              <a:gd name="connsiteY5" fmla="*/ 6858478 h 6858478"/>
              <a:gd name="connsiteX6" fmla="*/ 1239028 w 8663583"/>
              <a:gd name="connsiteY6" fmla="*/ 6858478 h 6858478"/>
              <a:gd name="connsiteX7" fmla="*/ 1239288 w 8663583"/>
              <a:gd name="connsiteY7" fmla="*/ 6857916 h 6858478"/>
              <a:gd name="connsiteX8" fmla="*/ 480486 w 8663583"/>
              <a:gd name="connsiteY8" fmla="*/ 6857916 h 6858478"/>
              <a:gd name="connsiteX9" fmla="*/ 480486 w 8663583"/>
              <a:gd name="connsiteY9" fmla="*/ 6858000 h 6858478"/>
              <a:gd name="connsiteX10" fmla="*/ 0 w 8663583"/>
              <a:gd name="connsiteY10" fmla="*/ 685800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663583" h="6858478">
                <a:moveTo>
                  <a:pt x="0" y="0"/>
                </a:moveTo>
                <a:lnTo>
                  <a:pt x="480486" y="0"/>
                </a:lnTo>
                <a:lnTo>
                  <a:pt x="4415403" y="0"/>
                </a:lnTo>
                <a:lnTo>
                  <a:pt x="5481631" y="0"/>
                </a:lnTo>
                <a:lnTo>
                  <a:pt x="5487208" y="0"/>
                </a:lnTo>
                <a:lnTo>
                  <a:pt x="8663583" y="6858478"/>
                </a:lnTo>
                <a:lnTo>
                  <a:pt x="1239028" y="6858478"/>
                </a:lnTo>
                <a:lnTo>
                  <a:pt x="1239288" y="6857916"/>
                </a:lnTo>
                <a:lnTo>
                  <a:pt x="480486" y="6857916"/>
                </a:lnTo>
                <a:lnTo>
                  <a:pt x="480486"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Shape 34">
            <a:extLst>
              <a:ext uri="{FF2B5EF4-FFF2-40B4-BE49-F238E27FC236}">
                <a16:creationId xmlns:a16="http://schemas.microsoft.com/office/drawing/2014/main" id="{A9F66240-8C38-4069-A5C9-2D3FCD97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76217" cy="5143858"/>
          </a:xfrm>
          <a:custGeom>
            <a:avLst/>
            <a:gdLst>
              <a:gd name="connsiteX0" fmla="*/ 156905 w 8234957"/>
              <a:gd name="connsiteY0" fmla="*/ 0 h 6858478"/>
              <a:gd name="connsiteX1" fmla="*/ 3986777 w 8234957"/>
              <a:gd name="connsiteY1" fmla="*/ 0 h 6858478"/>
              <a:gd name="connsiteX2" fmla="*/ 5053005 w 8234957"/>
              <a:gd name="connsiteY2" fmla="*/ 0 h 6858478"/>
              <a:gd name="connsiteX3" fmla="*/ 5058582 w 8234957"/>
              <a:gd name="connsiteY3" fmla="*/ 0 h 6858478"/>
              <a:gd name="connsiteX4" fmla="*/ 8234957 w 8234957"/>
              <a:gd name="connsiteY4" fmla="*/ 6858478 h 6858478"/>
              <a:gd name="connsiteX5" fmla="*/ 810402 w 8234957"/>
              <a:gd name="connsiteY5" fmla="*/ 6858478 h 6858478"/>
              <a:gd name="connsiteX6" fmla="*/ 810662 w 8234957"/>
              <a:gd name="connsiteY6" fmla="*/ 6857916 h 6858478"/>
              <a:gd name="connsiteX7" fmla="*/ 156905 w 8234957"/>
              <a:gd name="connsiteY7" fmla="*/ 6857916 h 6858478"/>
              <a:gd name="connsiteX8" fmla="*/ 156905 w 8234957"/>
              <a:gd name="connsiteY8" fmla="*/ 6858478 h 6858478"/>
              <a:gd name="connsiteX9" fmla="*/ 0 w 8234957"/>
              <a:gd name="connsiteY9" fmla="*/ 6858478 h 6858478"/>
              <a:gd name="connsiteX10" fmla="*/ 0 w 8234957"/>
              <a:gd name="connsiteY10" fmla="*/ 479 h 6858478"/>
              <a:gd name="connsiteX11" fmla="*/ 156905 w 8234957"/>
              <a:gd name="connsiteY11" fmla="*/ 479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34957" h="6858478">
                <a:moveTo>
                  <a:pt x="156905" y="0"/>
                </a:moveTo>
                <a:lnTo>
                  <a:pt x="3986777" y="0"/>
                </a:lnTo>
                <a:lnTo>
                  <a:pt x="5053005" y="0"/>
                </a:lnTo>
                <a:lnTo>
                  <a:pt x="5058582" y="0"/>
                </a:lnTo>
                <a:lnTo>
                  <a:pt x="8234957" y="6858478"/>
                </a:lnTo>
                <a:lnTo>
                  <a:pt x="810402" y="6858478"/>
                </a:lnTo>
                <a:lnTo>
                  <a:pt x="810662" y="6857916"/>
                </a:lnTo>
                <a:lnTo>
                  <a:pt x="156905" y="6857916"/>
                </a:lnTo>
                <a:lnTo>
                  <a:pt x="156905" y="6858478"/>
                </a:lnTo>
                <a:lnTo>
                  <a:pt x="0" y="6858478"/>
                </a:lnTo>
                <a:lnTo>
                  <a:pt x="0" y="479"/>
                </a:lnTo>
                <a:lnTo>
                  <a:pt x="156905"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Rectangle 1">
            <a:extLst>
              <a:ext uri="{FF2B5EF4-FFF2-40B4-BE49-F238E27FC236}">
                <a16:creationId xmlns:a16="http://schemas.microsoft.com/office/drawing/2014/main" id="{ACF7E6CA-8154-4E29-B5CD-6FA422F4A2D2}"/>
              </a:ext>
            </a:extLst>
          </p:cNvPr>
          <p:cNvSpPr/>
          <p:nvPr/>
        </p:nvSpPr>
        <p:spPr>
          <a:xfrm>
            <a:off x="603504" y="273843"/>
            <a:ext cx="3284160" cy="99417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2800" b="1">
                <a:latin typeface="+mj-lt"/>
                <a:ea typeface="+mj-ea"/>
                <a:cs typeface="+mj-cs"/>
              </a:rPr>
              <a:t>Sainsbury’s expanded their horizon by:</a:t>
            </a:r>
          </a:p>
        </p:txBody>
      </p:sp>
      <p:sp>
        <p:nvSpPr>
          <p:cNvPr id="3" name="Rectangle 2">
            <a:extLst>
              <a:ext uri="{FF2B5EF4-FFF2-40B4-BE49-F238E27FC236}">
                <a16:creationId xmlns:a16="http://schemas.microsoft.com/office/drawing/2014/main" id="{F1911BF3-EA13-4FC1-B206-8EF4AD68E21B}"/>
              </a:ext>
            </a:extLst>
          </p:cNvPr>
          <p:cNvSpPr/>
          <p:nvPr/>
        </p:nvSpPr>
        <p:spPr>
          <a:xfrm>
            <a:off x="80597" y="1581489"/>
            <a:ext cx="3807067" cy="3113532"/>
          </a:xfrm>
          <a:prstGeom prst="rect">
            <a:avLst/>
          </a:prstGeom>
        </p:spPr>
        <p:txBody>
          <a:bodyPr vert="horz" lIns="91440" tIns="45720" rIns="91440" bIns="45720" rtlCol="0">
            <a:normAutofit/>
          </a:bodyPr>
          <a:lstStyle/>
          <a:p>
            <a:pPr marL="285750" indent="-228600">
              <a:lnSpc>
                <a:spcPct val="90000"/>
              </a:lnSpc>
              <a:spcAft>
                <a:spcPts val="600"/>
              </a:spcAft>
              <a:buFont typeface="Arial" panose="020B0604020202020204" pitchFamily="34" charset="0"/>
              <a:buChar char="•"/>
            </a:pPr>
            <a:r>
              <a:rPr lang="en-US" sz="1500" b="1" dirty="0"/>
              <a:t>Expanding the area of the stores, </a:t>
            </a:r>
          </a:p>
          <a:p>
            <a:pPr marL="285750" indent="-228600">
              <a:lnSpc>
                <a:spcPct val="90000"/>
              </a:lnSpc>
              <a:spcAft>
                <a:spcPts val="600"/>
              </a:spcAft>
              <a:buFont typeface="Arial" panose="020B0604020202020204" pitchFamily="34" charset="0"/>
              <a:buChar char="•"/>
            </a:pPr>
            <a:r>
              <a:rPr lang="en-US" sz="1500" b="1" dirty="0"/>
              <a:t>Grocery business, </a:t>
            </a:r>
          </a:p>
          <a:p>
            <a:pPr marL="285750" indent="-228600">
              <a:lnSpc>
                <a:spcPct val="90000"/>
              </a:lnSpc>
              <a:spcAft>
                <a:spcPts val="600"/>
              </a:spcAft>
              <a:buFont typeface="Arial" panose="020B0604020202020204" pitchFamily="34" charset="0"/>
              <a:buChar char="•"/>
            </a:pPr>
            <a:r>
              <a:rPr lang="en-US" sz="1500" b="1" dirty="0"/>
              <a:t>Petrol pump, bank, </a:t>
            </a:r>
          </a:p>
          <a:p>
            <a:pPr marL="285750" indent="-228600">
              <a:lnSpc>
                <a:spcPct val="90000"/>
              </a:lnSpc>
              <a:spcAft>
                <a:spcPts val="600"/>
              </a:spcAft>
              <a:buFont typeface="Arial" panose="020B0604020202020204" pitchFamily="34" charset="0"/>
              <a:buChar char="•"/>
            </a:pPr>
            <a:r>
              <a:rPr lang="en-US" sz="1500" b="1" dirty="0"/>
              <a:t>Bakeries, </a:t>
            </a:r>
          </a:p>
          <a:p>
            <a:pPr marL="285750" indent="-228600">
              <a:lnSpc>
                <a:spcPct val="90000"/>
              </a:lnSpc>
              <a:spcAft>
                <a:spcPts val="600"/>
              </a:spcAft>
              <a:buFont typeface="Arial" panose="020B0604020202020204" pitchFamily="34" charset="0"/>
              <a:buChar char="•"/>
            </a:pPr>
            <a:r>
              <a:rPr lang="en-US" sz="1500" b="1" dirty="0"/>
              <a:t>Coffee shops, </a:t>
            </a:r>
          </a:p>
          <a:p>
            <a:pPr marL="285750" indent="-228600">
              <a:lnSpc>
                <a:spcPct val="90000"/>
              </a:lnSpc>
              <a:spcAft>
                <a:spcPts val="600"/>
              </a:spcAft>
              <a:buFont typeface="Arial" panose="020B0604020202020204" pitchFamily="34" charset="0"/>
              <a:buChar char="•"/>
            </a:pPr>
            <a:r>
              <a:rPr lang="en-US" sz="1500" b="1" dirty="0"/>
              <a:t>Fresh fish counters, </a:t>
            </a:r>
          </a:p>
          <a:p>
            <a:pPr marL="285750" indent="-228600">
              <a:lnSpc>
                <a:spcPct val="90000"/>
              </a:lnSpc>
              <a:spcAft>
                <a:spcPts val="600"/>
              </a:spcAft>
              <a:buFont typeface="Arial" panose="020B0604020202020204" pitchFamily="34" charset="0"/>
              <a:buChar char="•"/>
            </a:pPr>
            <a:r>
              <a:rPr lang="en-US" sz="1500" b="1" dirty="0"/>
              <a:t>Flower stores,</a:t>
            </a:r>
          </a:p>
          <a:p>
            <a:pPr marL="285750" indent="-228600">
              <a:lnSpc>
                <a:spcPct val="90000"/>
              </a:lnSpc>
              <a:spcAft>
                <a:spcPts val="600"/>
              </a:spcAft>
              <a:buFont typeface="Arial" panose="020B0604020202020204" pitchFamily="34" charset="0"/>
              <a:buChar char="•"/>
            </a:pPr>
            <a:r>
              <a:rPr lang="en-US" sz="1500" b="1" dirty="0"/>
              <a:t>Nurseries,</a:t>
            </a:r>
          </a:p>
        </p:txBody>
      </p:sp>
      <p:pic>
        <p:nvPicPr>
          <p:cNvPr id="10" name="Picture 9" descr="A picture containing drawing&#10;&#10;Description automatically generated">
            <a:extLst>
              <a:ext uri="{FF2B5EF4-FFF2-40B4-BE49-F238E27FC236}">
                <a16:creationId xmlns:a16="http://schemas.microsoft.com/office/drawing/2014/main" id="{BA142518-8F3A-4247-B49D-883F224111C7}"/>
              </a:ext>
            </a:extLst>
          </p:cNvPr>
          <p:cNvPicPr>
            <a:picLocks noChangeAspect="1"/>
          </p:cNvPicPr>
          <p:nvPr/>
        </p:nvPicPr>
        <p:blipFill>
          <a:blip r:embed="rId3"/>
          <a:stretch>
            <a:fillRect/>
          </a:stretch>
        </p:blipFill>
        <p:spPr>
          <a:xfrm>
            <a:off x="5330101" y="767743"/>
            <a:ext cx="3579341" cy="1127492"/>
          </a:xfrm>
          <a:prstGeom prst="rect">
            <a:avLst/>
          </a:prstGeom>
        </p:spPr>
      </p:pic>
      <p:pic>
        <p:nvPicPr>
          <p:cNvPr id="8" name="Picture 7" descr="A sign on the side of a road&#10;&#10;Description automatically generated">
            <a:extLst>
              <a:ext uri="{FF2B5EF4-FFF2-40B4-BE49-F238E27FC236}">
                <a16:creationId xmlns:a16="http://schemas.microsoft.com/office/drawing/2014/main" id="{9A782F7E-6A75-4886-AE45-532322A4E9DC}"/>
              </a:ext>
            </a:extLst>
          </p:cNvPr>
          <p:cNvPicPr>
            <a:picLocks noChangeAspect="1"/>
          </p:cNvPicPr>
          <p:nvPr/>
        </p:nvPicPr>
        <p:blipFill>
          <a:blip r:embed="rId4"/>
          <a:stretch>
            <a:fillRect/>
          </a:stretch>
        </p:blipFill>
        <p:spPr>
          <a:xfrm>
            <a:off x="6230859" y="2727003"/>
            <a:ext cx="2678583" cy="1500006"/>
          </a:xfrm>
          <a:prstGeom prst="rect">
            <a:avLst/>
          </a:prstGeom>
        </p:spPr>
      </p:pic>
      <p:sp>
        <p:nvSpPr>
          <p:cNvPr id="4" name="Rectangle 3">
            <a:extLst>
              <a:ext uri="{FF2B5EF4-FFF2-40B4-BE49-F238E27FC236}">
                <a16:creationId xmlns:a16="http://schemas.microsoft.com/office/drawing/2014/main" id="{B70DD456-2186-44E7-9AA0-D5E62BB81648}"/>
              </a:ext>
            </a:extLst>
          </p:cNvPr>
          <p:cNvSpPr/>
          <p:nvPr/>
        </p:nvSpPr>
        <p:spPr>
          <a:xfrm>
            <a:off x="2756364" y="2542788"/>
            <a:ext cx="2753870" cy="2600712"/>
          </a:xfrm>
          <a:prstGeom prst="rect">
            <a:avLst/>
          </a:prstGeom>
        </p:spPr>
        <p:txBody>
          <a:bodyPr wrap="square">
            <a:spAutoFit/>
          </a:bodyPr>
          <a:lstStyle/>
          <a:p>
            <a:pPr marL="285750" indent="-285750">
              <a:spcAft>
                <a:spcPts val="600"/>
              </a:spcAft>
              <a:buFont typeface="Arial" panose="020B0604020202020204" pitchFamily="34" charset="0"/>
              <a:buChar char="•"/>
            </a:pPr>
            <a:r>
              <a:rPr lang="en-US" sz="1600" b="1" dirty="0">
                <a:latin typeface="Arial" panose="020B0604020202020204" pitchFamily="34" charset="0"/>
                <a:cs typeface="Arial" panose="020B0604020202020204" pitchFamily="34" charset="0"/>
              </a:rPr>
              <a:t> Book shops,</a:t>
            </a:r>
          </a:p>
          <a:p>
            <a:pPr marL="285750" indent="-285750">
              <a:spcAft>
                <a:spcPts val="600"/>
              </a:spcAft>
              <a:buFont typeface="Arial" panose="020B0604020202020204" pitchFamily="34" charset="0"/>
              <a:buChar char="•"/>
            </a:pPr>
            <a:r>
              <a:rPr lang="en-US" sz="1600" b="1" dirty="0">
                <a:latin typeface="Arial" panose="020B0604020202020204" pitchFamily="34" charset="0"/>
                <a:cs typeface="Arial" panose="020B0604020202020204" pitchFamily="34" charset="0"/>
              </a:rPr>
              <a:t> Restaurants, </a:t>
            </a:r>
          </a:p>
          <a:p>
            <a:pPr marL="285750" indent="-285750">
              <a:spcAft>
                <a:spcPts val="600"/>
              </a:spcAft>
              <a:buFont typeface="Arial" panose="020B0604020202020204" pitchFamily="34" charset="0"/>
              <a:buChar char="•"/>
            </a:pPr>
            <a:r>
              <a:rPr lang="en-US" sz="1600" b="1" dirty="0">
                <a:latin typeface="Arial" panose="020B0604020202020204" pitchFamily="34" charset="0"/>
                <a:cs typeface="Arial" panose="020B0604020202020204" pitchFamily="34" charset="0"/>
              </a:rPr>
              <a:t> Bike shops,</a:t>
            </a:r>
          </a:p>
          <a:p>
            <a:pPr marL="285750" indent="-285750">
              <a:spcAft>
                <a:spcPts val="600"/>
              </a:spcAft>
              <a:buFont typeface="Arial" panose="020B0604020202020204" pitchFamily="34" charset="0"/>
              <a:buChar char="•"/>
            </a:pPr>
            <a:r>
              <a:rPr lang="en-US" sz="1600" b="1" dirty="0">
                <a:latin typeface="Arial" panose="020B0604020202020204" pitchFamily="34" charset="0"/>
                <a:cs typeface="Arial" panose="020B0604020202020204" pitchFamily="34" charset="0"/>
              </a:rPr>
              <a:t> Clothing brands, </a:t>
            </a:r>
          </a:p>
          <a:p>
            <a:pPr marL="285750" indent="-285750">
              <a:spcAft>
                <a:spcPts val="600"/>
              </a:spcAft>
              <a:buFont typeface="Arial" panose="020B0604020202020204" pitchFamily="34" charset="0"/>
              <a:buChar char="•"/>
            </a:pPr>
            <a:r>
              <a:rPr lang="en-US" sz="1600" b="1" dirty="0">
                <a:latin typeface="Arial" panose="020B0604020202020204" pitchFamily="34" charset="0"/>
                <a:cs typeface="Arial" panose="020B0604020202020204" pitchFamily="34" charset="0"/>
              </a:rPr>
              <a:t>Music stores, </a:t>
            </a:r>
          </a:p>
          <a:p>
            <a:pPr marL="285750" indent="-285750">
              <a:spcAft>
                <a:spcPts val="600"/>
              </a:spcAft>
              <a:buFont typeface="Arial" panose="020B0604020202020204" pitchFamily="34" charset="0"/>
              <a:buChar char="•"/>
            </a:pPr>
            <a:r>
              <a:rPr lang="en-US" sz="1600" b="1" dirty="0">
                <a:latin typeface="Arial" panose="020B0604020202020204" pitchFamily="34" charset="0"/>
                <a:cs typeface="Arial" panose="020B0604020202020204" pitchFamily="34" charset="0"/>
              </a:rPr>
              <a:t>Finance systems, </a:t>
            </a:r>
          </a:p>
          <a:p>
            <a:pPr marL="285750" indent="-285750">
              <a:spcAft>
                <a:spcPts val="600"/>
              </a:spcAft>
              <a:buFont typeface="Arial" panose="020B0604020202020204" pitchFamily="34" charset="0"/>
              <a:buChar char="•"/>
            </a:pPr>
            <a:r>
              <a:rPr lang="en-US" sz="1600" b="1" dirty="0">
                <a:latin typeface="Arial" panose="020B0604020202020204" pitchFamily="34" charset="0"/>
                <a:cs typeface="Arial" panose="020B0604020202020204" pitchFamily="34" charset="0"/>
              </a:rPr>
              <a:t>Electronic business </a:t>
            </a:r>
          </a:p>
          <a:p>
            <a:pPr marL="285750" indent="-285750">
              <a:spcAft>
                <a:spcPts val="600"/>
              </a:spcAft>
              <a:buFont typeface="Arial" panose="020B0604020202020204" pitchFamily="34" charset="0"/>
              <a:buChar char="•"/>
            </a:pPr>
            <a:r>
              <a:rPr lang="en-US" sz="1600" b="1" dirty="0">
                <a:latin typeface="Arial" panose="020B0604020202020204" pitchFamily="34" charset="0"/>
                <a:cs typeface="Arial" panose="020B0604020202020204" pitchFamily="34" charset="0"/>
              </a:rPr>
              <a:t>Electrical businesses</a:t>
            </a:r>
            <a:r>
              <a:rPr lang="en-US" sz="1600" dirty="0"/>
              <a:t>.</a:t>
            </a:r>
          </a:p>
        </p:txBody>
      </p:sp>
    </p:spTree>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90"/>
        <p:cNvGrpSpPr/>
        <p:nvPr/>
      </p:nvGrpSpPr>
      <p:grpSpPr>
        <a:xfrm>
          <a:off x="0" y="0"/>
          <a:ext cx="0" cy="0"/>
          <a:chOff x="0" y="0"/>
          <a:chExt cx="0" cy="0"/>
        </a:xfrm>
      </p:grpSpPr>
      <p:sp>
        <p:nvSpPr>
          <p:cNvPr id="11" name="Rectangle 10">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 y="0"/>
            <a:ext cx="9141714"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31870" cy="5143500"/>
          </a:xfrm>
          <a:prstGeom prst="rect">
            <a:avLst/>
          </a:pr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Freeform: Shape 14">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463248" cy="51435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F0139E8D-0021-4827-82FB-85111810BCEA}"/>
              </a:ext>
            </a:extLst>
          </p:cNvPr>
          <p:cNvSpPr/>
          <p:nvPr/>
        </p:nvSpPr>
        <p:spPr>
          <a:xfrm>
            <a:off x="603503" y="480197"/>
            <a:ext cx="2463248" cy="3940882"/>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kern="1200" dirty="0">
                <a:solidFill>
                  <a:schemeClr val="tx1"/>
                </a:solidFill>
                <a:latin typeface="+mj-lt"/>
                <a:ea typeface="+mj-ea"/>
                <a:cs typeface="+mj-cs"/>
              </a:rPr>
              <a:t>The main two strategies of Sainsbury’s</a:t>
            </a:r>
            <a:endParaRPr lang="en-US" sz="4000" b="1" kern="1200" dirty="0">
              <a:solidFill>
                <a:schemeClr val="tx1"/>
              </a:solidFill>
              <a:effectLst/>
              <a:latin typeface="+mj-lt"/>
              <a:ea typeface="+mj-ea"/>
              <a:cs typeface="+mj-cs"/>
            </a:endParaRPr>
          </a:p>
        </p:txBody>
      </p:sp>
      <p:sp>
        <p:nvSpPr>
          <p:cNvPr id="5" name="Rectangle 4">
            <a:extLst>
              <a:ext uri="{FF2B5EF4-FFF2-40B4-BE49-F238E27FC236}">
                <a16:creationId xmlns:a16="http://schemas.microsoft.com/office/drawing/2014/main" id="{8F50FDFA-3DD9-4D83-AECE-461935E35FE5}"/>
              </a:ext>
            </a:extLst>
          </p:cNvPr>
          <p:cNvSpPr/>
          <p:nvPr/>
        </p:nvSpPr>
        <p:spPr>
          <a:xfrm>
            <a:off x="3795691" y="1875135"/>
            <a:ext cx="5209516" cy="3940882"/>
          </a:xfrm>
          <a:prstGeom prst="rect">
            <a:avLst/>
          </a:prstGeom>
        </p:spPr>
        <p:txBody>
          <a:bodyPr vert="horz" lIns="91440" tIns="45720" rIns="91440" bIns="45720" rtlCol="0" anchor="ctr">
            <a:normAutofit/>
          </a:bodyPr>
          <a:lstStyle/>
          <a:p>
            <a:pPr marL="285750" indent="-228600" algn="just">
              <a:lnSpc>
                <a:spcPct val="90000"/>
              </a:lnSpc>
              <a:spcAft>
                <a:spcPts val="600"/>
              </a:spcAft>
              <a:buFont typeface="Arial" panose="020B0604020202020204" pitchFamily="34" charset="0"/>
              <a:buChar char="•"/>
            </a:pPr>
            <a:r>
              <a:rPr lang="en-US" sz="2000" dirty="0">
                <a:solidFill>
                  <a:schemeClr val="bg1"/>
                </a:solidFill>
                <a:latin typeface="Arial" panose="020B0604020202020204" pitchFamily="34" charset="0"/>
                <a:cs typeface="Arial" panose="020B0604020202020204" pitchFamily="34" charset="0"/>
              </a:rPr>
              <a:t>   Sainsbury's main mission is to deliver excellent quality services at an affordable price to a wide range of customers by working quicker and easier together, making food the first choice (Sainsbury, 2020).</a:t>
            </a:r>
          </a:p>
        </p:txBody>
      </p:sp>
      <p:sp>
        <p:nvSpPr>
          <p:cNvPr id="6" name="Rectangle 5">
            <a:extLst>
              <a:ext uri="{FF2B5EF4-FFF2-40B4-BE49-F238E27FC236}">
                <a16:creationId xmlns:a16="http://schemas.microsoft.com/office/drawing/2014/main" id="{DFB84042-8351-4998-99E7-2DBB35191A2D}"/>
              </a:ext>
            </a:extLst>
          </p:cNvPr>
          <p:cNvSpPr/>
          <p:nvPr/>
        </p:nvSpPr>
        <p:spPr>
          <a:xfrm>
            <a:off x="3795691" y="355606"/>
            <a:ext cx="5348309" cy="1631216"/>
          </a:xfrm>
          <a:prstGeom prst="rect">
            <a:avLst/>
          </a:prstGeom>
        </p:spPr>
        <p:txBody>
          <a:bodyPr wrap="square">
            <a:spAutoFit/>
          </a:bodyPr>
          <a:lstStyle/>
          <a:p>
            <a:pPr marL="285750" indent="-285750" algn="just">
              <a:spcAft>
                <a:spcPts val="600"/>
              </a:spcAft>
              <a:buFont typeface="Arial" panose="020B0604020202020204" pitchFamily="34" charset="0"/>
              <a:buChar char="•"/>
            </a:pPr>
            <a:r>
              <a:rPr lang="en-US" sz="2000" dirty="0">
                <a:solidFill>
                  <a:schemeClr val="bg1"/>
                </a:solidFill>
                <a:latin typeface="Arial" panose="020B0604020202020204" pitchFamily="34" charset="0"/>
                <a:cs typeface="Arial" panose="020B0604020202020204" pitchFamily="34" charset="0"/>
              </a:rPr>
              <a:t>   Sainsbury expects to expand generating business margins in a complex and delivering a strong total of needs ,increase the company's program from  year to year(Sarah Fatricia,2016).</a:t>
            </a:r>
            <a:endParaRPr lang="en-GB" sz="2000" dirty="0">
              <a:solidFill>
                <a:schemeClr val="bg1"/>
              </a:solidFill>
              <a:latin typeface="Arial" panose="020B0604020202020204" pitchFamily="34" charset="0"/>
              <a:cs typeface="Arial" panose="020B0604020202020204" pitchFamily="34" charset="0"/>
            </a:endParaRPr>
          </a:p>
        </p:txBody>
      </p:sp>
    </p:spTree>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96"/>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6ECA6DCB-B7E1-40A9-9524-540C6DA40B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51430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6276E4A-7DC0-4436-9388-51F84DA01BA1}"/>
              </a:ext>
            </a:extLst>
          </p:cNvPr>
          <p:cNvSpPr/>
          <p:nvPr/>
        </p:nvSpPr>
        <p:spPr>
          <a:xfrm>
            <a:off x="442170" y="642135"/>
            <a:ext cx="3959556" cy="84605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000" b="1" kern="1200">
                <a:solidFill>
                  <a:schemeClr val="tx1"/>
                </a:solidFill>
                <a:latin typeface="+mj-lt"/>
                <a:ea typeface="+mj-ea"/>
                <a:cs typeface="+mj-cs"/>
              </a:rPr>
              <a:t>Quality for value</a:t>
            </a:r>
          </a:p>
        </p:txBody>
      </p:sp>
      <p:grpSp>
        <p:nvGrpSpPr>
          <p:cNvPr id="20" name="Group 19">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12613"/>
            <a:ext cx="266396" cy="505095"/>
            <a:chOff x="0" y="823811"/>
            <a:chExt cx="355196" cy="673460"/>
          </a:xfrm>
        </p:grpSpPr>
        <p:sp>
          <p:nvSpPr>
            <p:cNvPr id="21" name="Rectangle 20">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Rectangle 23">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98813" y="1592865"/>
            <a:ext cx="3731300" cy="2057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4AB0C614-3728-47DE-A3AA-2BC524A0949B}"/>
              </a:ext>
            </a:extLst>
          </p:cNvPr>
          <p:cNvSpPr/>
          <p:nvPr/>
        </p:nvSpPr>
        <p:spPr>
          <a:xfrm>
            <a:off x="96271" y="2440565"/>
            <a:ext cx="4554192" cy="2984689"/>
          </a:xfrm>
          <a:prstGeom prst="rect">
            <a:avLst/>
          </a:prstGeom>
        </p:spPr>
        <p:txBody>
          <a:bodyPr vert="horz" lIns="91440" tIns="45720" rIns="91440" bIns="45720" rtlCol="0" anchor="ctr">
            <a:normAutofit/>
          </a:bodyPr>
          <a:lstStyle/>
          <a:p>
            <a:pPr marL="285750" indent="-228600" algn="just">
              <a:lnSpc>
                <a:spcPct val="90000"/>
              </a:lnSpc>
              <a:spcAft>
                <a:spcPts val="600"/>
              </a:spcAft>
              <a:buFont typeface="Arial" panose="020B0604020202020204" pitchFamily="34" charset="0"/>
              <a:buChar char="•"/>
            </a:pPr>
            <a:r>
              <a:rPr lang="en-US" sz="1400" dirty="0">
                <a:latin typeface="Arial" panose="020B0604020202020204" pitchFamily="34" charset="0"/>
                <a:cs typeface="Arial" panose="020B0604020202020204" pitchFamily="34" charset="0"/>
              </a:rPr>
              <a:t>Sainsbury's mission is to deliver quality goods and services at a reasonable price by working quicker easier, together and making it the first choice for food.  By balancing revenue growth, reducing cost and rising margins, Sainsbury expects expansion to continue . (</a:t>
            </a:r>
            <a:r>
              <a:rPr lang="en-US" sz="1400" dirty="0" err="1">
                <a:latin typeface="Arial" panose="020B0604020202020204" pitchFamily="34" charset="0"/>
                <a:cs typeface="Arial" panose="020B0604020202020204" pitchFamily="34" charset="0"/>
              </a:rPr>
              <a:t>Alosani</a:t>
            </a:r>
            <a:r>
              <a:rPr lang="en-US" sz="1400" dirty="0">
                <a:latin typeface="Arial" panose="020B0604020202020204" pitchFamily="34" charset="0"/>
                <a:cs typeface="Arial" panose="020B0604020202020204" pitchFamily="34" charset="0"/>
              </a:rPr>
              <a:t> and Al-</a:t>
            </a:r>
            <a:r>
              <a:rPr lang="en-US" sz="1400" dirty="0" err="1">
                <a:latin typeface="Arial" panose="020B0604020202020204" pitchFamily="34" charset="0"/>
                <a:cs typeface="Arial" panose="020B0604020202020204" pitchFamily="34" charset="0"/>
              </a:rPr>
              <a:t>Dhaafri</a:t>
            </a:r>
            <a:r>
              <a:rPr lang="en-US" sz="1400" dirty="0">
                <a:latin typeface="Arial" panose="020B0604020202020204" pitchFamily="34" charset="0"/>
                <a:cs typeface="Arial" panose="020B0604020202020204" pitchFamily="34" charset="0"/>
              </a:rPr>
              <a:t>, 2020, p. 23).</a:t>
            </a:r>
          </a:p>
        </p:txBody>
      </p:sp>
      <p:sp>
        <p:nvSpPr>
          <p:cNvPr id="26" name="Rectangle 25">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23252" y="0"/>
            <a:ext cx="1120748" cy="51435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7265" y="268085"/>
            <a:ext cx="3634116" cy="219269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Logo&#10;&#10;Description automatically generated">
            <a:extLst>
              <a:ext uri="{FF2B5EF4-FFF2-40B4-BE49-F238E27FC236}">
                <a16:creationId xmlns:a16="http://schemas.microsoft.com/office/drawing/2014/main" id="{EF0DAC0F-67CE-421E-86BE-102B1DE60C93}"/>
              </a:ext>
            </a:extLst>
          </p:cNvPr>
          <p:cNvPicPr>
            <a:picLocks noChangeAspect="1"/>
          </p:cNvPicPr>
          <p:nvPr/>
        </p:nvPicPr>
        <p:blipFill rotWithShape="1">
          <a:blip r:embed="rId3"/>
          <a:srcRect t="15832" r="-2" b="23874"/>
          <a:stretch/>
        </p:blipFill>
        <p:spPr>
          <a:xfrm>
            <a:off x="5312567" y="436419"/>
            <a:ext cx="3298075" cy="1889067"/>
          </a:xfrm>
          <a:prstGeom prst="rect">
            <a:avLst/>
          </a:prstGeom>
        </p:spPr>
      </p:pic>
      <p:sp>
        <p:nvSpPr>
          <p:cNvPr id="30" name="Rectangle 29">
            <a:extLst>
              <a:ext uri="{FF2B5EF4-FFF2-40B4-BE49-F238E27FC236}">
                <a16:creationId xmlns:a16="http://schemas.microsoft.com/office/drawing/2014/main" id="{8CB5D2D7-DF65-4E86-BFBA-FFB9B5AC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7265" y="2629109"/>
            <a:ext cx="3634116" cy="219269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bird sitting on top of a cage&#10;&#10;Description automatically generated">
            <a:extLst>
              <a:ext uri="{FF2B5EF4-FFF2-40B4-BE49-F238E27FC236}">
                <a16:creationId xmlns:a16="http://schemas.microsoft.com/office/drawing/2014/main" id="{D14C6C98-4290-42B9-BFA2-061F825A229C}"/>
              </a:ext>
            </a:extLst>
          </p:cNvPr>
          <p:cNvPicPr>
            <a:picLocks noChangeAspect="1"/>
          </p:cNvPicPr>
          <p:nvPr/>
        </p:nvPicPr>
        <p:blipFill rotWithShape="1">
          <a:blip r:embed="rId4"/>
          <a:srcRect l="2273" r="-4" b="-4"/>
          <a:stretch/>
        </p:blipFill>
        <p:spPr>
          <a:xfrm>
            <a:off x="5312567" y="2780920"/>
            <a:ext cx="3296677" cy="1889067"/>
          </a:xfrm>
          <a:prstGeom prst="rect">
            <a:avLst/>
          </a:prstGeom>
        </p:spPr>
      </p:pic>
      <p:sp>
        <p:nvSpPr>
          <p:cNvPr id="9" name="Rectangle 8">
            <a:extLst>
              <a:ext uri="{FF2B5EF4-FFF2-40B4-BE49-F238E27FC236}">
                <a16:creationId xmlns:a16="http://schemas.microsoft.com/office/drawing/2014/main" id="{3792D891-1474-4D7F-9709-72D00E51BB2F}"/>
              </a:ext>
            </a:extLst>
          </p:cNvPr>
          <p:cNvSpPr/>
          <p:nvPr/>
        </p:nvSpPr>
        <p:spPr>
          <a:xfrm>
            <a:off x="78463" y="1882170"/>
            <a:ext cx="4572000" cy="1200329"/>
          </a:xfrm>
          <a:prstGeom prst="rect">
            <a:avLst/>
          </a:prstGeom>
        </p:spPr>
        <p:txBody>
          <a:bodyPr>
            <a:spAutoFit/>
          </a:bodyPr>
          <a:lstStyle/>
          <a:p>
            <a:pPr marL="285750" indent="-285750" algn="just">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Expand on our solid image legacy and notoriety for quality, reach advancement and offer to clients while they shopping more advantageous.</a:t>
            </a:r>
            <a:endParaRPr lang="en-GB" dirty="0">
              <a:latin typeface="Arial" panose="020B0604020202020204" pitchFamily="34" charset="0"/>
              <a:cs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02"/>
        <p:cNvGrpSpPr/>
        <p:nvPr/>
      </p:nvGrpSpPr>
      <p:grpSpPr>
        <a:xfrm>
          <a:off x="0" y="0"/>
          <a:ext cx="0" cy="0"/>
          <a:chOff x="0" y="0"/>
          <a:chExt cx="0" cy="0"/>
        </a:xfrm>
      </p:grpSpPr>
      <p:sp>
        <p:nvSpPr>
          <p:cNvPr id="2" name="Rectangle 1">
            <a:extLst>
              <a:ext uri="{FF2B5EF4-FFF2-40B4-BE49-F238E27FC236}">
                <a16:creationId xmlns:a16="http://schemas.microsoft.com/office/drawing/2014/main" id="{55F43AD4-5D88-4736-BA34-B09BF097FE47}"/>
              </a:ext>
            </a:extLst>
          </p:cNvPr>
          <p:cNvSpPr/>
          <p:nvPr/>
        </p:nvSpPr>
        <p:spPr>
          <a:xfrm>
            <a:off x="5116029" y="1186117"/>
            <a:ext cx="3947595" cy="3753276"/>
          </a:xfrm>
          <a:prstGeom prst="rect">
            <a:avLst/>
          </a:prstGeom>
        </p:spPr>
        <p:txBody>
          <a:bodyPr vert="horz" lIns="91440" tIns="45720" rIns="91440" bIns="45720" rtlCol="0">
            <a:noAutofit/>
          </a:bodyPr>
          <a:lstStyle/>
          <a:p>
            <a:pPr marL="285750" indent="-228600" algn="just">
              <a:lnSpc>
                <a:spcPct val="90000"/>
              </a:lnSpc>
              <a:spcAft>
                <a:spcPts val="600"/>
              </a:spcAft>
              <a:buFont typeface="Arial" panose="020B0604020202020204" pitchFamily="34" charset="0"/>
              <a:buChar char="•"/>
            </a:pPr>
            <a:r>
              <a:rPr lang="en-US" sz="2400" dirty="0">
                <a:latin typeface="Arial" panose="020B0604020202020204" pitchFamily="34" charset="0"/>
                <a:cs typeface="Arial" panose="020B0604020202020204" pitchFamily="34" charset="0"/>
              </a:rPr>
              <a:t>The company is committed to generating business margins in a complex, global marketplace and to delivering a strong total number of necessary profit growth every year of its business programmed. </a:t>
            </a:r>
          </a:p>
        </p:txBody>
      </p:sp>
      <p:pic>
        <p:nvPicPr>
          <p:cNvPr id="6" name="Picture 5">
            <a:extLst>
              <a:ext uri="{FF2B5EF4-FFF2-40B4-BE49-F238E27FC236}">
                <a16:creationId xmlns:a16="http://schemas.microsoft.com/office/drawing/2014/main" id="{E030172A-8B93-470C-A906-D9A35387DAC0}"/>
              </a:ext>
            </a:extLst>
          </p:cNvPr>
          <p:cNvPicPr>
            <a:picLocks noChangeAspect="1"/>
          </p:cNvPicPr>
          <p:nvPr/>
        </p:nvPicPr>
        <p:blipFill>
          <a:blip r:embed="rId3"/>
          <a:stretch>
            <a:fillRect/>
          </a:stretch>
        </p:blipFill>
        <p:spPr>
          <a:xfrm>
            <a:off x="80376" y="1614076"/>
            <a:ext cx="5324381" cy="3170195"/>
          </a:xfrm>
          <a:prstGeom prst="rect">
            <a:avLst/>
          </a:prstGeom>
        </p:spPr>
      </p:pic>
      <p:pic>
        <p:nvPicPr>
          <p:cNvPr id="9" name="Picture 8" descr="An orange sunset in the background&#10;&#10;Description automatically generated">
            <a:extLst>
              <a:ext uri="{FF2B5EF4-FFF2-40B4-BE49-F238E27FC236}">
                <a16:creationId xmlns:a16="http://schemas.microsoft.com/office/drawing/2014/main" id="{90F9555C-AB79-4592-A392-79AB0B86B58D}"/>
              </a:ext>
            </a:extLst>
          </p:cNvPr>
          <p:cNvPicPr>
            <a:picLocks noChangeAspect="1"/>
          </p:cNvPicPr>
          <p:nvPr/>
        </p:nvPicPr>
        <p:blipFill>
          <a:blip r:embed="rId4"/>
          <a:stretch>
            <a:fillRect/>
          </a:stretch>
        </p:blipFill>
        <p:spPr>
          <a:xfrm>
            <a:off x="0" y="0"/>
            <a:ext cx="9144000" cy="986652"/>
          </a:xfrm>
          <a:prstGeom prst="rect">
            <a:avLst/>
          </a:prstGeom>
        </p:spPr>
      </p:pic>
      <p:sp>
        <p:nvSpPr>
          <p:cNvPr id="13" name="TextBox 12">
            <a:extLst>
              <a:ext uri="{FF2B5EF4-FFF2-40B4-BE49-F238E27FC236}">
                <a16:creationId xmlns:a16="http://schemas.microsoft.com/office/drawing/2014/main" id="{55C967AF-990F-4D42-86AF-22F949B454F4}"/>
              </a:ext>
            </a:extLst>
          </p:cNvPr>
          <p:cNvSpPr txBox="1"/>
          <p:nvPr/>
        </p:nvSpPr>
        <p:spPr>
          <a:xfrm>
            <a:off x="1787979" y="77827"/>
            <a:ext cx="5747657" cy="830997"/>
          </a:xfrm>
          <a:prstGeom prst="rect">
            <a:avLst/>
          </a:prstGeom>
          <a:noFill/>
        </p:spPr>
        <p:txBody>
          <a:bodyPr wrap="square" rtlCol="0">
            <a:spAutoFit/>
          </a:bodyPr>
          <a:lstStyle/>
          <a:p>
            <a:r>
              <a:rPr lang="en-GB" sz="4800" dirty="0">
                <a:solidFill>
                  <a:schemeClr val="bg1"/>
                </a:solidFill>
                <a:latin typeface="Arial" panose="020B0604020202020204" pitchFamily="34" charset="0"/>
                <a:cs typeface="Arial" panose="020B0604020202020204" pitchFamily="34" charset="0"/>
              </a:rPr>
              <a:t>S A I N S B U R Y’ S</a:t>
            </a:r>
          </a:p>
        </p:txBody>
      </p:sp>
      <p:sp>
        <p:nvSpPr>
          <p:cNvPr id="3" name="TextBox 2">
            <a:extLst>
              <a:ext uri="{FF2B5EF4-FFF2-40B4-BE49-F238E27FC236}">
                <a16:creationId xmlns:a16="http://schemas.microsoft.com/office/drawing/2014/main" id="{1D02B70C-DEB3-49BD-81B1-6749004E26C1}"/>
              </a:ext>
            </a:extLst>
          </p:cNvPr>
          <p:cNvSpPr txBox="1"/>
          <p:nvPr/>
        </p:nvSpPr>
        <p:spPr>
          <a:xfrm>
            <a:off x="1457162" y="4754727"/>
            <a:ext cx="2979964" cy="253916"/>
          </a:xfrm>
          <a:prstGeom prst="rect">
            <a:avLst/>
          </a:prstGeom>
          <a:noFill/>
        </p:spPr>
        <p:txBody>
          <a:bodyPr wrap="square" rtlCol="0">
            <a:spAutoFit/>
          </a:bodyPr>
          <a:lstStyle/>
          <a:p>
            <a:pPr algn="ctr"/>
            <a:r>
              <a:rPr lang="en-GB" sz="1050" dirty="0">
                <a:latin typeface="Arial" panose="020B0604020202020204" pitchFamily="34" charset="0"/>
                <a:cs typeface="Arial" panose="020B0604020202020204" pitchFamily="34" charset="0"/>
              </a:rPr>
              <a:t>Statista.com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08"/>
        <p:cNvGrpSpPr/>
        <p:nvPr/>
      </p:nvGrpSpPr>
      <p:grpSpPr>
        <a:xfrm>
          <a:off x="0" y="0"/>
          <a:ext cx="0" cy="0"/>
          <a:chOff x="0" y="0"/>
          <a:chExt cx="0" cy="0"/>
        </a:xfrm>
      </p:grpSpPr>
      <p:sp useBgFill="1">
        <p:nvSpPr>
          <p:cNvPr id="48" name="Rectangle 47">
            <a:extLst>
              <a:ext uri="{FF2B5EF4-FFF2-40B4-BE49-F238E27FC236}">
                <a16:creationId xmlns:a16="http://schemas.microsoft.com/office/drawing/2014/main" id="{E4F9F79B-A093-478E-96B5-EE02BC93A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04109E62-9773-4765-9626-404EF84DA989}"/>
              </a:ext>
            </a:extLst>
          </p:cNvPr>
          <p:cNvSpPr/>
          <p:nvPr/>
        </p:nvSpPr>
        <p:spPr>
          <a:xfrm>
            <a:off x="314523" y="359560"/>
            <a:ext cx="4657527" cy="2448953"/>
          </a:xfrm>
          <a:prstGeom prst="rect">
            <a:avLst/>
          </a:prstGeom>
        </p:spPr>
        <p:txBody>
          <a:bodyPr vert="horz" lIns="91440" tIns="45720" rIns="91440" bIns="45720" rtlCol="0" anchor="ctr">
            <a:normAutofit/>
          </a:bodyPr>
          <a:lstStyle/>
          <a:p>
            <a:pPr indent="-228600" algn="just">
              <a:lnSpc>
                <a:spcPct val="90000"/>
              </a:lnSpc>
              <a:spcAft>
                <a:spcPts val="600"/>
              </a:spcAft>
              <a:buFont typeface="Arial" panose="020B0604020202020204" pitchFamily="34" charset="0"/>
              <a:buChar char="•"/>
            </a:pPr>
            <a:r>
              <a:rPr lang="en-US" sz="2400" dirty="0">
                <a:latin typeface="Arial" panose="020B0604020202020204" pitchFamily="34" charset="0"/>
                <a:cs typeface="Arial" panose="020B0604020202020204" pitchFamily="34" charset="0"/>
              </a:rPr>
              <a:t>To increase market share, Sainsbury's has adapted its strategy to implement the Nectar Loyalty Program. This program is a crucial part of the great Sainsbury's brand.</a:t>
            </a:r>
          </a:p>
        </p:txBody>
      </p:sp>
      <p:pic>
        <p:nvPicPr>
          <p:cNvPr id="22" name="Picture 21" descr="A picture containing text&#10;&#10;Description automatically generated">
            <a:extLst>
              <a:ext uri="{FF2B5EF4-FFF2-40B4-BE49-F238E27FC236}">
                <a16:creationId xmlns:a16="http://schemas.microsoft.com/office/drawing/2014/main" id="{69F66676-B8C7-44FC-B107-0D3D11CE5330}"/>
              </a:ext>
            </a:extLst>
          </p:cNvPr>
          <p:cNvPicPr>
            <a:picLocks noChangeAspect="1"/>
          </p:cNvPicPr>
          <p:nvPr/>
        </p:nvPicPr>
        <p:blipFill rotWithShape="1">
          <a:blip r:embed="rId3"/>
          <a:srcRect r="16805" b="3"/>
          <a:stretch/>
        </p:blipFill>
        <p:spPr>
          <a:xfrm>
            <a:off x="4869085" y="10"/>
            <a:ext cx="4274915" cy="3044423"/>
          </a:xfrm>
          <a:custGeom>
            <a:avLst/>
            <a:gdLst/>
            <a:ahLst/>
            <a:cxnLst/>
            <a:rect l="l" t="t" r="r" b="b"/>
            <a:pathLst>
              <a:path w="5699887" h="4059244">
                <a:moveTo>
                  <a:pt x="0" y="0"/>
                </a:moveTo>
                <a:lnTo>
                  <a:pt x="5699887" y="0"/>
                </a:lnTo>
                <a:lnTo>
                  <a:pt x="5699887" y="3944096"/>
                </a:lnTo>
                <a:lnTo>
                  <a:pt x="5525775" y="3980429"/>
                </a:lnTo>
                <a:cubicBezTo>
                  <a:pt x="5246154" y="4032190"/>
                  <a:pt x="4957865" y="4059244"/>
                  <a:pt x="4663256" y="4059244"/>
                </a:cubicBezTo>
                <a:cubicBezTo>
                  <a:pt x="2306390" y="4059244"/>
                  <a:pt x="353936" y="2327747"/>
                  <a:pt x="8566" y="67422"/>
                </a:cubicBezTo>
                <a:close/>
              </a:path>
            </a:pathLst>
          </a:custGeom>
        </p:spPr>
      </p:pic>
      <p:cxnSp>
        <p:nvCxnSpPr>
          <p:cNvPr id="50" name="Straight Connector 49">
            <a:extLst>
              <a:ext uri="{FF2B5EF4-FFF2-40B4-BE49-F238E27FC236}">
                <a16:creationId xmlns:a16="http://schemas.microsoft.com/office/drawing/2014/main" id="{D4C22394-EBC2-4FAF-A555-6C02D589EE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1131570" y="2573667"/>
            <a:ext cx="0" cy="1303020"/>
          </a:xfrm>
          <a:prstGeom prst="line">
            <a:avLst/>
          </a:prstGeom>
          <a:ln w="19050" cap="sq">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Oval 51">
            <a:extLst>
              <a:ext uri="{FF2B5EF4-FFF2-40B4-BE49-F238E27FC236}">
                <a16:creationId xmlns:a16="http://schemas.microsoft.com/office/drawing/2014/main" id="{F7194F93-1F71-4A70-9DF1-28F1837711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25860" y="3753435"/>
            <a:ext cx="721796" cy="721797"/>
          </a:xfrm>
          <a:prstGeom prst="ellipse">
            <a:avLst/>
          </a:prstGeom>
          <a:solidFill>
            <a:srgbClr val="3920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Oval 53">
            <a:extLst>
              <a:ext uri="{FF2B5EF4-FFF2-40B4-BE49-F238E27FC236}">
                <a16:creationId xmlns:a16="http://schemas.microsoft.com/office/drawing/2014/main" id="{9BBC0C84-DC2A-43AE-9576-0A44295E8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47793" y="3649473"/>
            <a:ext cx="220272" cy="220272"/>
          </a:xfrm>
          <a:prstGeom prst="ellipse">
            <a:avLst/>
          </a:prstGeom>
          <a:solidFill>
            <a:srgbClr val="F9FF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D7CFCB5-5BAF-4815-A23A-97F584FAEF19}"/>
              </a:ext>
            </a:extLst>
          </p:cNvPr>
          <p:cNvSpPr/>
          <p:nvPr/>
        </p:nvSpPr>
        <p:spPr>
          <a:xfrm>
            <a:off x="162899" y="3220833"/>
            <a:ext cx="6123601" cy="1938992"/>
          </a:xfrm>
          <a:prstGeom prst="rect">
            <a:avLst/>
          </a:prstGeom>
        </p:spPr>
        <p:txBody>
          <a:bodyPr wrap="square">
            <a:spAutoFit/>
          </a:bodyPr>
          <a:lstStyle/>
          <a:p>
            <a:pPr marL="285750" indent="-285750" algn="just">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   The biggest advantage of using Nectar Card is based on easily reaching rewards, collecting points of purchase. One year after bringing this product to market, Nectar Club has surpassed the advantage card of its rival, Tesco (Sarah </a:t>
            </a:r>
            <a:r>
              <a:rPr lang="en-US" sz="2000" dirty="0" err="1">
                <a:latin typeface="Arial" panose="020B0604020202020204" pitchFamily="34" charset="0"/>
                <a:cs typeface="Arial" panose="020B0604020202020204" pitchFamily="34" charset="0"/>
              </a:rPr>
              <a:t>Fatricia</a:t>
            </a:r>
            <a:r>
              <a:rPr lang="en-US" sz="2000" dirty="0">
                <a:latin typeface="Arial" panose="020B0604020202020204" pitchFamily="34" charset="0"/>
                <a:cs typeface="Arial" panose="020B0604020202020204" pitchFamily="34" charset="0"/>
              </a:rPr>
              <a:t>, 2016). </a:t>
            </a:r>
            <a:endParaRPr lang="en-GB" sz="2000" dirty="0">
              <a:latin typeface="Arial" panose="020B0604020202020204" pitchFamily="34" charset="0"/>
              <a:cs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14"/>
        <p:cNvGrpSpPr/>
        <p:nvPr/>
      </p:nvGrpSpPr>
      <p:grpSpPr>
        <a:xfrm>
          <a:off x="0" y="0"/>
          <a:ext cx="0" cy="0"/>
          <a:chOff x="0" y="0"/>
          <a:chExt cx="0" cy="0"/>
        </a:xfrm>
      </p:grpSpPr>
      <p:sp useBgFill="1">
        <p:nvSpPr>
          <p:cNvPr id="49" name="Rectangle 48">
            <a:extLst>
              <a:ext uri="{FF2B5EF4-FFF2-40B4-BE49-F238E27FC236}">
                <a16:creationId xmlns:a16="http://schemas.microsoft.com/office/drawing/2014/main" id="{828D1E49-2A21-4A83-A0E0-FB1597B4B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1"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 name="Group 50">
            <a:extLst>
              <a:ext uri="{FF2B5EF4-FFF2-40B4-BE49-F238E27FC236}">
                <a16:creationId xmlns:a16="http://schemas.microsoft.com/office/drawing/2014/main" id="{088B852E-5494-418B-A833-75CF016A9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3134" y="0"/>
            <a:ext cx="9438087" cy="5139928"/>
            <a:chOff x="-417513" y="0"/>
            <a:chExt cx="12584114" cy="6853238"/>
          </a:xfrm>
        </p:grpSpPr>
        <p:sp>
          <p:nvSpPr>
            <p:cNvPr id="52" name="Freeform 5">
              <a:extLst>
                <a:ext uri="{FF2B5EF4-FFF2-40B4-BE49-F238E27FC236}">
                  <a16:creationId xmlns:a16="http://schemas.microsoft.com/office/drawing/2014/main" id="{DF31E3C1-1A46-4329-9F80-B576692FEE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6">
              <a:extLst>
                <a:ext uri="{FF2B5EF4-FFF2-40B4-BE49-F238E27FC236}">
                  <a16:creationId xmlns:a16="http://schemas.microsoft.com/office/drawing/2014/main" id="{294B4592-99CA-47B1-816F-CE2D44F65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7">
              <a:extLst>
                <a:ext uri="{FF2B5EF4-FFF2-40B4-BE49-F238E27FC236}">
                  <a16:creationId xmlns:a16="http://schemas.microsoft.com/office/drawing/2014/main" id="{BF690E4C-72F8-4AC5-AF99-562763CC67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8">
              <a:extLst>
                <a:ext uri="{FF2B5EF4-FFF2-40B4-BE49-F238E27FC236}">
                  <a16:creationId xmlns:a16="http://schemas.microsoft.com/office/drawing/2014/main" id="{F834CDD4-CAB8-4ACC-9AAC-5399C743DE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9">
              <a:extLst>
                <a:ext uri="{FF2B5EF4-FFF2-40B4-BE49-F238E27FC236}">
                  <a16:creationId xmlns:a16="http://schemas.microsoft.com/office/drawing/2014/main" id="{1AEB045A-6821-475B-A28E-047437ABEF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10">
              <a:extLst>
                <a:ext uri="{FF2B5EF4-FFF2-40B4-BE49-F238E27FC236}">
                  <a16:creationId xmlns:a16="http://schemas.microsoft.com/office/drawing/2014/main" id="{D9B790C0-3D34-4626-BAFB-6EB473F40C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11">
              <a:extLst>
                <a:ext uri="{FF2B5EF4-FFF2-40B4-BE49-F238E27FC236}">
                  <a16:creationId xmlns:a16="http://schemas.microsoft.com/office/drawing/2014/main" id="{EDA4D87F-91A4-4628-9A6E-F01820A7EE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9" name="Freeform 12">
              <a:extLst>
                <a:ext uri="{FF2B5EF4-FFF2-40B4-BE49-F238E27FC236}">
                  <a16:creationId xmlns:a16="http://schemas.microsoft.com/office/drawing/2014/main" id="{045DAB88-124C-459C-A889-DAE9C9BE285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13">
              <a:extLst>
                <a:ext uri="{FF2B5EF4-FFF2-40B4-BE49-F238E27FC236}">
                  <a16:creationId xmlns:a16="http://schemas.microsoft.com/office/drawing/2014/main" id="{85D44010-1DAA-4CAC-B83F-7E3E8C455D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1" name="Freeform 14">
              <a:extLst>
                <a:ext uri="{FF2B5EF4-FFF2-40B4-BE49-F238E27FC236}">
                  <a16:creationId xmlns:a16="http://schemas.microsoft.com/office/drawing/2014/main" id="{E8C01D66-5C93-4A2E-AA74-DE97574EA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2" name="Freeform 15">
              <a:extLst>
                <a:ext uri="{FF2B5EF4-FFF2-40B4-BE49-F238E27FC236}">
                  <a16:creationId xmlns:a16="http://schemas.microsoft.com/office/drawing/2014/main" id="{E2E1A6E1-6C4A-47D3-81E2-9F8624F1B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3" name="Freeform 16">
              <a:extLst>
                <a:ext uri="{FF2B5EF4-FFF2-40B4-BE49-F238E27FC236}">
                  <a16:creationId xmlns:a16="http://schemas.microsoft.com/office/drawing/2014/main" id="{3E849CB5-4526-49DC-B77B-A20FDB7FFD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4" name="Freeform 17">
              <a:extLst>
                <a:ext uri="{FF2B5EF4-FFF2-40B4-BE49-F238E27FC236}">
                  <a16:creationId xmlns:a16="http://schemas.microsoft.com/office/drawing/2014/main" id="{5A18C8A4-FB2A-44C1-93D3-26C6DDFE0C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5" name="Freeform 18">
              <a:extLst>
                <a:ext uri="{FF2B5EF4-FFF2-40B4-BE49-F238E27FC236}">
                  <a16:creationId xmlns:a16="http://schemas.microsoft.com/office/drawing/2014/main" id="{85D014FD-8C5A-4071-B19E-4910AAB618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6" name="Freeform 19">
              <a:extLst>
                <a:ext uri="{FF2B5EF4-FFF2-40B4-BE49-F238E27FC236}">
                  <a16:creationId xmlns:a16="http://schemas.microsoft.com/office/drawing/2014/main" id="{A37D7262-3596-4026-9AD4-E94332E526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7" name="Freeform 20">
              <a:extLst>
                <a:ext uri="{FF2B5EF4-FFF2-40B4-BE49-F238E27FC236}">
                  <a16:creationId xmlns:a16="http://schemas.microsoft.com/office/drawing/2014/main" id="{187E37E0-AAC3-4B33-AF36-334ACCBD33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8" name="Freeform 21">
              <a:extLst>
                <a:ext uri="{FF2B5EF4-FFF2-40B4-BE49-F238E27FC236}">
                  <a16:creationId xmlns:a16="http://schemas.microsoft.com/office/drawing/2014/main" id="{409758BB-8A0E-4BEB-BC0C-F410AD98CD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9" name="Freeform 22">
              <a:extLst>
                <a:ext uri="{FF2B5EF4-FFF2-40B4-BE49-F238E27FC236}">
                  <a16:creationId xmlns:a16="http://schemas.microsoft.com/office/drawing/2014/main" id="{97C4EFE2-9D25-4978-BD9A-873B49270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0" name="Freeform 23">
              <a:extLst>
                <a:ext uri="{FF2B5EF4-FFF2-40B4-BE49-F238E27FC236}">
                  <a16:creationId xmlns:a16="http://schemas.microsoft.com/office/drawing/2014/main" id="{9CCAF82A-A0E0-4B55-A97B-EFFAE79AF7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1" name="Freeform 24">
              <a:extLst>
                <a:ext uri="{FF2B5EF4-FFF2-40B4-BE49-F238E27FC236}">
                  <a16:creationId xmlns:a16="http://schemas.microsoft.com/office/drawing/2014/main" id="{4F800DD8-3954-4F73-8807-16F1CFAC1E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2" name="Freeform 25">
              <a:extLst>
                <a:ext uri="{FF2B5EF4-FFF2-40B4-BE49-F238E27FC236}">
                  <a16:creationId xmlns:a16="http://schemas.microsoft.com/office/drawing/2014/main" id="{84E1C91A-4B06-4852-918C-6380FA986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4" name="Rectangle 3">
            <a:extLst>
              <a:ext uri="{FF2B5EF4-FFF2-40B4-BE49-F238E27FC236}">
                <a16:creationId xmlns:a16="http://schemas.microsoft.com/office/drawing/2014/main" id="{CADF19C4-41B9-4D9C-A8CD-C9A6258DB2D7}"/>
              </a:ext>
            </a:extLst>
          </p:cNvPr>
          <p:cNvSpPr/>
          <p:nvPr/>
        </p:nvSpPr>
        <p:spPr>
          <a:xfrm>
            <a:off x="3146824" y="409546"/>
            <a:ext cx="7866411" cy="893184"/>
          </a:xfrm>
          <a:prstGeom prst="rect">
            <a:avLst/>
          </a:prstGeom>
        </p:spPr>
        <p:txBody>
          <a:bodyPr vert="horz" lIns="91440" tIns="45720" rIns="91440" bIns="45720" rtlCol="0" anchor="ctr">
            <a:normAutofit/>
          </a:bodyPr>
          <a:lstStyle/>
          <a:p>
            <a:pPr algn="ctr">
              <a:lnSpc>
                <a:spcPct val="90000"/>
              </a:lnSpc>
              <a:spcBef>
                <a:spcPct val="0"/>
              </a:spcBef>
              <a:spcAft>
                <a:spcPts val="600"/>
              </a:spcAft>
            </a:pPr>
            <a:endParaRPr lang="en-US" sz="3000" b="1" dirty="0">
              <a:effectLst/>
              <a:latin typeface="+mj-lt"/>
              <a:ea typeface="+mj-ea"/>
              <a:cs typeface="+mj-cs"/>
            </a:endParaRPr>
          </a:p>
        </p:txBody>
      </p:sp>
      <p:sp>
        <p:nvSpPr>
          <p:cNvPr id="74" name="Rectangle 73">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2772" y="1687710"/>
            <a:ext cx="3719489" cy="2758678"/>
          </a:xfrm>
          <a:prstGeom prst="rect">
            <a:avLst/>
          </a:prstGeom>
          <a:solidFill>
            <a:schemeClr val="bg1"/>
          </a:solidFill>
          <a:ln w="19050">
            <a:solidFill>
              <a:srgbClr val="F4702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B176939-45C6-4584-8FCB-41DE5997B946}"/>
              </a:ext>
            </a:extLst>
          </p:cNvPr>
          <p:cNvSpPr/>
          <p:nvPr/>
        </p:nvSpPr>
        <p:spPr>
          <a:xfrm>
            <a:off x="5684046" y="3456555"/>
            <a:ext cx="4572000" cy="1431161"/>
          </a:xfrm>
          <a:prstGeom prst="rect">
            <a:avLst/>
          </a:prstGeom>
        </p:spPr>
        <p:txBody>
          <a:bodyPr>
            <a:spAutoFit/>
          </a:bodyPr>
          <a:lstStyle/>
          <a:p>
            <a:pPr marL="285750" indent="-285750">
              <a:spcAft>
                <a:spcPts val="600"/>
              </a:spcAft>
              <a:buFont typeface="Arial" panose="020B0604020202020204" pitchFamily="34" charset="0"/>
              <a:buChar char="•"/>
            </a:pPr>
            <a:r>
              <a:rPr lang="en-GB" dirty="0"/>
              <a:t>Sainsbury’s SUPERMARKETS</a:t>
            </a:r>
          </a:p>
          <a:p>
            <a:pPr marL="285750" indent="-285750">
              <a:spcAft>
                <a:spcPts val="600"/>
              </a:spcAft>
              <a:buFont typeface="Arial" panose="020B0604020202020204" pitchFamily="34" charset="0"/>
              <a:buChar char="•"/>
            </a:pPr>
            <a:r>
              <a:rPr lang="en-GB" dirty="0"/>
              <a:t>Sainsbury’s ONLINE</a:t>
            </a:r>
          </a:p>
          <a:p>
            <a:pPr marL="285750" indent="-285750">
              <a:spcAft>
                <a:spcPts val="600"/>
              </a:spcAft>
              <a:buFont typeface="Arial" panose="020B0604020202020204" pitchFamily="34" charset="0"/>
              <a:buChar char="•"/>
            </a:pPr>
            <a:r>
              <a:rPr lang="en-GB" dirty="0"/>
              <a:t>Sainsbury’s PROPERTY</a:t>
            </a:r>
          </a:p>
          <a:p>
            <a:pPr marL="285750" indent="-285750">
              <a:spcAft>
                <a:spcPts val="600"/>
              </a:spcAft>
              <a:buFont typeface="Arial" panose="020B0604020202020204" pitchFamily="34" charset="0"/>
              <a:buChar char="•"/>
            </a:pPr>
            <a:r>
              <a:rPr lang="en-GB" dirty="0"/>
              <a:t>Sainsbury’s BANK</a:t>
            </a:r>
          </a:p>
        </p:txBody>
      </p:sp>
      <p:sp>
        <p:nvSpPr>
          <p:cNvPr id="7" name="Rectangle 6">
            <a:extLst>
              <a:ext uri="{FF2B5EF4-FFF2-40B4-BE49-F238E27FC236}">
                <a16:creationId xmlns:a16="http://schemas.microsoft.com/office/drawing/2014/main" id="{93BF0373-9F19-4319-B8E0-893BDB4E73BC}"/>
              </a:ext>
            </a:extLst>
          </p:cNvPr>
          <p:cNvSpPr/>
          <p:nvPr/>
        </p:nvSpPr>
        <p:spPr>
          <a:xfrm>
            <a:off x="5798282" y="490588"/>
            <a:ext cx="5235185" cy="1785104"/>
          </a:xfrm>
          <a:prstGeom prst="rect">
            <a:avLst/>
          </a:prstGeom>
        </p:spPr>
        <p:txBody>
          <a:bodyPr wrap="square">
            <a:spAutoFit/>
          </a:bodyPr>
          <a:lstStyle/>
          <a:p>
            <a:pPr>
              <a:spcAft>
                <a:spcPts val="600"/>
              </a:spcAft>
            </a:pPr>
            <a:r>
              <a:rPr lang="en-GB" dirty="0"/>
              <a:t>• Regular Sainsbury’s stores</a:t>
            </a:r>
          </a:p>
          <a:p>
            <a:pPr>
              <a:spcAft>
                <a:spcPts val="600"/>
              </a:spcAft>
            </a:pPr>
            <a:r>
              <a:rPr lang="en-GB" dirty="0"/>
              <a:t>• Sainsbury’s Local</a:t>
            </a:r>
          </a:p>
          <a:p>
            <a:pPr>
              <a:spcAft>
                <a:spcPts val="600"/>
              </a:spcAft>
            </a:pPr>
            <a:r>
              <a:rPr lang="en-GB" dirty="0"/>
              <a:t>• Sainsbury’s Central</a:t>
            </a:r>
          </a:p>
          <a:p>
            <a:pPr>
              <a:spcAft>
                <a:spcPts val="600"/>
              </a:spcAft>
            </a:pPr>
            <a:r>
              <a:rPr lang="en-GB" dirty="0"/>
              <a:t>• Sainsbury’s ‘Main </a:t>
            </a:r>
            <a:r>
              <a:rPr lang="en-GB" dirty="0" err="1"/>
              <a:t>Plus’</a:t>
            </a:r>
            <a:endParaRPr lang="en-GB" dirty="0"/>
          </a:p>
          <a:p>
            <a:pPr>
              <a:spcAft>
                <a:spcPts val="600"/>
              </a:spcAft>
            </a:pPr>
            <a:r>
              <a:rPr lang="en-GB" dirty="0"/>
              <a:t>• Save centre</a:t>
            </a:r>
          </a:p>
        </p:txBody>
      </p:sp>
      <p:pic>
        <p:nvPicPr>
          <p:cNvPr id="11" name="Picture 10" descr="An orange sunset in the background&#10;&#10;Description automatically generated">
            <a:extLst>
              <a:ext uri="{FF2B5EF4-FFF2-40B4-BE49-F238E27FC236}">
                <a16:creationId xmlns:a16="http://schemas.microsoft.com/office/drawing/2014/main" id="{4FB9A236-48CF-4E39-8DFD-A782FEC9B268}"/>
              </a:ext>
            </a:extLst>
          </p:cNvPr>
          <p:cNvPicPr>
            <a:picLocks noChangeAspect="1"/>
          </p:cNvPicPr>
          <p:nvPr/>
        </p:nvPicPr>
        <p:blipFill>
          <a:blip r:embed="rId3"/>
          <a:stretch>
            <a:fillRect/>
          </a:stretch>
        </p:blipFill>
        <p:spPr>
          <a:xfrm>
            <a:off x="-7413" y="14875"/>
            <a:ext cx="4579413" cy="986439"/>
          </a:xfrm>
          <a:prstGeom prst="rect">
            <a:avLst/>
          </a:prstGeom>
        </p:spPr>
      </p:pic>
      <p:sp>
        <p:nvSpPr>
          <p:cNvPr id="12" name="TextBox 11">
            <a:extLst>
              <a:ext uri="{FF2B5EF4-FFF2-40B4-BE49-F238E27FC236}">
                <a16:creationId xmlns:a16="http://schemas.microsoft.com/office/drawing/2014/main" id="{331BD03D-2687-48E4-B01E-45EB60423FD4}"/>
              </a:ext>
            </a:extLst>
          </p:cNvPr>
          <p:cNvSpPr txBox="1"/>
          <p:nvPr/>
        </p:nvSpPr>
        <p:spPr>
          <a:xfrm>
            <a:off x="157018" y="235708"/>
            <a:ext cx="4300035" cy="523220"/>
          </a:xfrm>
          <a:prstGeom prst="rect">
            <a:avLst/>
          </a:prstGeom>
          <a:noFill/>
        </p:spPr>
        <p:txBody>
          <a:bodyPr wrap="square" rtlCol="0">
            <a:spAutoFit/>
          </a:bodyPr>
          <a:lstStyle/>
          <a:p>
            <a:pPr algn="ctr"/>
            <a:r>
              <a:rPr lang="en-GB" sz="2800" b="1" dirty="0">
                <a:latin typeface="Century" panose="02040604050505020304" pitchFamily="18" charset="0"/>
                <a:cs typeface="Arial" panose="020B0604020202020204" pitchFamily="34" charset="0"/>
              </a:rPr>
              <a:t>Organizational structure</a:t>
            </a:r>
          </a:p>
        </p:txBody>
      </p:sp>
      <p:sp>
        <p:nvSpPr>
          <p:cNvPr id="14" name="Rectangle 13">
            <a:extLst>
              <a:ext uri="{FF2B5EF4-FFF2-40B4-BE49-F238E27FC236}">
                <a16:creationId xmlns:a16="http://schemas.microsoft.com/office/drawing/2014/main" id="{8F3D0C29-64AC-476D-9F11-0D7108F7D460}"/>
              </a:ext>
            </a:extLst>
          </p:cNvPr>
          <p:cNvSpPr/>
          <p:nvPr/>
        </p:nvSpPr>
        <p:spPr>
          <a:xfrm>
            <a:off x="5885263" y="97393"/>
            <a:ext cx="2742289" cy="369332"/>
          </a:xfrm>
          <a:prstGeom prst="rect">
            <a:avLst/>
          </a:prstGeom>
        </p:spPr>
        <p:txBody>
          <a:bodyPr wrap="none">
            <a:spAutoFit/>
          </a:bodyPr>
          <a:lstStyle/>
          <a:p>
            <a:r>
              <a:rPr lang="en-GB" b="1" dirty="0"/>
              <a:t>Main stores of Sainsbury’s </a:t>
            </a:r>
          </a:p>
        </p:txBody>
      </p:sp>
      <p:pic>
        <p:nvPicPr>
          <p:cNvPr id="16" name="Picture 15" descr="An orange sunset in the background&#10;&#10;Description automatically generated">
            <a:extLst>
              <a:ext uri="{FF2B5EF4-FFF2-40B4-BE49-F238E27FC236}">
                <a16:creationId xmlns:a16="http://schemas.microsoft.com/office/drawing/2014/main" id="{5C4A8DCE-4BF3-450F-90BB-E26D45004DAA}"/>
              </a:ext>
            </a:extLst>
          </p:cNvPr>
          <p:cNvPicPr>
            <a:picLocks noChangeAspect="1"/>
          </p:cNvPicPr>
          <p:nvPr/>
        </p:nvPicPr>
        <p:blipFill>
          <a:blip r:embed="rId3"/>
          <a:stretch>
            <a:fillRect/>
          </a:stretch>
        </p:blipFill>
        <p:spPr>
          <a:xfrm>
            <a:off x="5724609" y="2332177"/>
            <a:ext cx="3426575" cy="950121"/>
          </a:xfrm>
          <a:prstGeom prst="rect">
            <a:avLst/>
          </a:prstGeom>
        </p:spPr>
      </p:pic>
      <p:sp>
        <p:nvSpPr>
          <p:cNvPr id="17" name="TextBox 16">
            <a:extLst>
              <a:ext uri="{FF2B5EF4-FFF2-40B4-BE49-F238E27FC236}">
                <a16:creationId xmlns:a16="http://schemas.microsoft.com/office/drawing/2014/main" id="{23244566-476B-47BE-9C44-6C4E3D9121BA}"/>
              </a:ext>
            </a:extLst>
          </p:cNvPr>
          <p:cNvSpPr txBox="1"/>
          <p:nvPr/>
        </p:nvSpPr>
        <p:spPr>
          <a:xfrm>
            <a:off x="5857860" y="2550245"/>
            <a:ext cx="3558703" cy="461665"/>
          </a:xfrm>
          <a:prstGeom prst="rect">
            <a:avLst/>
          </a:prstGeom>
          <a:noFill/>
        </p:spPr>
        <p:txBody>
          <a:bodyPr wrap="square" rtlCol="0">
            <a:spAutoFit/>
          </a:bodyPr>
          <a:lstStyle/>
          <a:p>
            <a:r>
              <a:rPr lang="en-GB" sz="2400" b="1" dirty="0">
                <a:latin typeface="Century" panose="02040604050505020304" pitchFamily="18" charset="0"/>
                <a:cs typeface="Arial" panose="020B0604020202020204" pitchFamily="34" charset="0"/>
              </a:rPr>
              <a:t>Sainsbury’s structure</a:t>
            </a:r>
          </a:p>
        </p:txBody>
      </p:sp>
      <p:pic>
        <p:nvPicPr>
          <p:cNvPr id="19" name="Picture 18">
            <a:extLst>
              <a:ext uri="{FF2B5EF4-FFF2-40B4-BE49-F238E27FC236}">
                <a16:creationId xmlns:a16="http://schemas.microsoft.com/office/drawing/2014/main" id="{0B39AC14-8432-4895-B592-3487CAB886C8}"/>
              </a:ext>
            </a:extLst>
          </p:cNvPr>
          <p:cNvPicPr>
            <a:picLocks noChangeAspect="1"/>
          </p:cNvPicPr>
          <p:nvPr/>
        </p:nvPicPr>
        <p:blipFill>
          <a:blip r:embed="rId4"/>
          <a:stretch>
            <a:fillRect/>
          </a:stretch>
        </p:blipFill>
        <p:spPr>
          <a:xfrm>
            <a:off x="66334" y="1222147"/>
            <a:ext cx="5106493" cy="378828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Shape 120"/>
        <p:cNvGrpSpPr/>
        <p:nvPr/>
      </p:nvGrpSpPr>
      <p:grpSpPr>
        <a:xfrm>
          <a:off x="0" y="0"/>
          <a:ext cx="0" cy="0"/>
          <a:chOff x="0" y="0"/>
          <a:chExt cx="0" cy="0"/>
        </a:xfrm>
      </p:grpSpPr>
      <p:sp>
        <p:nvSpPr>
          <p:cNvPr id="4" name="Rectangle 3">
            <a:extLst>
              <a:ext uri="{FF2B5EF4-FFF2-40B4-BE49-F238E27FC236}">
                <a16:creationId xmlns:a16="http://schemas.microsoft.com/office/drawing/2014/main" id="{6A151A4F-6D58-4D68-A855-76CE8BFC9F67}"/>
              </a:ext>
            </a:extLst>
          </p:cNvPr>
          <p:cNvSpPr/>
          <p:nvPr/>
        </p:nvSpPr>
        <p:spPr>
          <a:xfrm>
            <a:off x="345477" y="185487"/>
            <a:ext cx="3184071" cy="2386263"/>
          </a:xfrm>
          <a:prstGeom prst="rect">
            <a:avLst/>
          </a:prstGeom>
          <a:effectLst>
            <a:glow rad="139700">
              <a:schemeClr val="accent2">
                <a:satMod val="175000"/>
                <a:alpha val="40000"/>
              </a:schemeClr>
            </a:glow>
            <a:reflection blurRad="6350" stA="50000" endA="300" endPos="55000" dir="5400000" sy="-100000" algn="bl" rotWithShape="0"/>
          </a:effectLst>
        </p:spPr>
        <p:txBody>
          <a:bodyPr vert="horz" lIns="91440" tIns="45720" rIns="91440" bIns="45720" rtlCol="0" anchor="t">
            <a:normAutofit/>
          </a:bodyPr>
          <a:lstStyle/>
          <a:p>
            <a:pPr algn="ctr">
              <a:lnSpc>
                <a:spcPct val="90000"/>
              </a:lnSpc>
              <a:spcAft>
                <a:spcPts val="600"/>
              </a:spcAft>
            </a:pPr>
            <a:r>
              <a:rPr lang="en-US" sz="2400" b="1" dirty="0">
                <a:solidFill>
                  <a:srgbClr val="FF6600"/>
                </a:solidFill>
                <a:latin typeface="Arial" panose="020B0604020202020204" pitchFamily="34" charset="0"/>
                <a:cs typeface="Arial" panose="020B0604020202020204" pitchFamily="34" charset="0"/>
              </a:rPr>
              <a:t>Sainsbury’s culture and structure performance</a:t>
            </a:r>
          </a:p>
        </p:txBody>
      </p:sp>
      <p:sp>
        <p:nvSpPr>
          <p:cNvPr id="15" name="Freeform: Shape 14">
            <a:extLst>
              <a:ext uri="{FF2B5EF4-FFF2-40B4-BE49-F238E27FC236}">
                <a16:creationId xmlns:a16="http://schemas.microsoft.com/office/drawing/2014/main" id="{A86541C6-61B1-4DAA-B57A-EAF3F24F04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99982" y="0"/>
            <a:ext cx="4866342" cy="2277534"/>
          </a:xfrm>
          <a:custGeom>
            <a:avLst/>
            <a:gdLst>
              <a:gd name="connsiteX0" fmla="*/ 0 w 6488456"/>
              <a:gd name="connsiteY0" fmla="*/ 0 h 3036711"/>
              <a:gd name="connsiteX1" fmla="*/ 6488456 w 6488456"/>
              <a:gd name="connsiteY1" fmla="*/ 0 h 3036711"/>
              <a:gd name="connsiteX2" fmla="*/ 6482686 w 6488456"/>
              <a:gd name="connsiteY2" fmla="*/ 114279 h 3036711"/>
              <a:gd name="connsiteX3" fmla="*/ 3244228 w 6488456"/>
              <a:gd name="connsiteY3" fmla="*/ 3036711 h 3036711"/>
              <a:gd name="connsiteX4" fmla="*/ 5771 w 6488456"/>
              <a:gd name="connsiteY4" fmla="*/ 114279 h 3036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8456" h="3036711">
                <a:moveTo>
                  <a:pt x="0" y="0"/>
                </a:moveTo>
                <a:lnTo>
                  <a:pt x="6488456" y="0"/>
                </a:lnTo>
                <a:lnTo>
                  <a:pt x="6482686" y="114279"/>
                </a:lnTo>
                <a:cubicBezTo>
                  <a:pt x="6315984" y="1755766"/>
                  <a:pt x="4929697" y="3036711"/>
                  <a:pt x="3244228" y="3036711"/>
                </a:cubicBezTo>
                <a:cubicBezTo>
                  <a:pt x="1558760" y="3036711"/>
                  <a:pt x="172473" y="1755766"/>
                  <a:pt x="5771" y="114279"/>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 name="Picture 7" descr="A group of people in a store&#10;&#10;Description automatically generated">
            <a:extLst>
              <a:ext uri="{FF2B5EF4-FFF2-40B4-BE49-F238E27FC236}">
                <a16:creationId xmlns:a16="http://schemas.microsoft.com/office/drawing/2014/main" id="{7EA9BA7F-DCA5-4107-B3D3-BE8841863860}"/>
              </a:ext>
            </a:extLst>
          </p:cNvPr>
          <p:cNvPicPr>
            <a:picLocks noChangeAspect="1"/>
          </p:cNvPicPr>
          <p:nvPr/>
        </p:nvPicPr>
        <p:blipFill rotWithShape="1">
          <a:blip r:embed="rId3"/>
          <a:srcRect t="406" r="2" b="20621"/>
          <a:stretch/>
        </p:blipFill>
        <p:spPr>
          <a:xfrm>
            <a:off x="3857208" y="2"/>
            <a:ext cx="4551888" cy="2129837"/>
          </a:xfrm>
          <a:custGeom>
            <a:avLst/>
            <a:gdLst/>
            <a:ahLst/>
            <a:cxnLst/>
            <a:rect l="l" t="t" r="r" b="b"/>
            <a:pathLst>
              <a:path w="6069184" h="2839783">
                <a:moveTo>
                  <a:pt x="0" y="0"/>
                </a:moveTo>
                <a:lnTo>
                  <a:pt x="6069184" y="0"/>
                </a:lnTo>
                <a:lnTo>
                  <a:pt x="6063823" y="106160"/>
                </a:lnTo>
                <a:cubicBezTo>
                  <a:pt x="5907891" y="1641596"/>
                  <a:pt x="4611168" y="2839783"/>
                  <a:pt x="3034592" y="2839783"/>
                </a:cubicBezTo>
                <a:cubicBezTo>
                  <a:pt x="1458016" y="2839783"/>
                  <a:pt x="161292" y="1641596"/>
                  <a:pt x="5360" y="106160"/>
                </a:cubicBezTo>
                <a:close/>
              </a:path>
            </a:pathLst>
          </a:custGeom>
        </p:spPr>
      </p:pic>
      <p:sp>
        <p:nvSpPr>
          <p:cNvPr id="17" name="Freeform: Shape 16">
            <a:extLst>
              <a:ext uri="{FF2B5EF4-FFF2-40B4-BE49-F238E27FC236}">
                <a16:creationId xmlns:a16="http://schemas.microsoft.com/office/drawing/2014/main" id="{71750011-2006-46BB-AFDE-C6E4617523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245491" y="2175568"/>
            <a:ext cx="3898509" cy="2967932"/>
          </a:xfrm>
          <a:custGeom>
            <a:avLst/>
            <a:gdLst>
              <a:gd name="connsiteX0" fmla="*/ 1942747 w 5198011"/>
              <a:gd name="connsiteY0" fmla="*/ 0 h 3957242"/>
              <a:gd name="connsiteX1" fmla="*/ 5198011 w 5198011"/>
              <a:gd name="connsiteY1" fmla="*/ 3255264 h 3957242"/>
              <a:gd name="connsiteX2" fmla="*/ 5131876 w 5198011"/>
              <a:gd name="connsiteY2" fmla="*/ 3911314 h 3957242"/>
              <a:gd name="connsiteX3" fmla="*/ 5120066 w 5198011"/>
              <a:gd name="connsiteY3" fmla="*/ 3957242 h 3957242"/>
              <a:gd name="connsiteX4" fmla="*/ 0 w 5198011"/>
              <a:gd name="connsiteY4" fmla="*/ 3957242 h 3957242"/>
              <a:gd name="connsiteX5" fmla="*/ 0 w 5198011"/>
              <a:gd name="connsiteY5" fmla="*/ 647700 h 3957242"/>
              <a:gd name="connsiteX6" fmla="*/ 122698 w 5198011"/>
              <a:gd name="connsiteY6" fmla="*/ 555948 h 3957242"/>
              <a:gd name="connsiteX7" fmla="*/ 1942747 w 5198011"/>
              <a:gd name="connsiteY7" fmla="*/ 0 h 3957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98011" h="3957242">
                <a:moveTo>
                  <a:pt x="1942747" y="0"/>
                </a:moveTo>
                <a:cubicBezTo>
                  <a:pt x="3740580" y="0"/>
                  <a:pt x="5198011" y="1457431"/>
                  <a:pt x="5198011" y="3255264"/>
                </a:cubicBezTo>
                <a:cubicBezTo>
                  <a:pt x="5198011" y="3479993"/>
                  <a:pt x="5175239" y="3699404"/>
                  <a:pt x="5131876" y="3911314"/>
                </a:cubicBezTo>
                <a:lnTo>
                  <a:pt x="5120066" y="3957242"/>
                </a:lnTo>
                <a:lnTo>
                  <a:pt x="0" y="3957242"/>
                </a:lnTo>
                <a:lnTo>
                  <a:pt x="0" y="647700"/>
                </a:lnTo>
                <a:lnTo>
                  <a:pt x="122698" y="555948"/>
                </a:lnTo>
                <a:cubicBezTo>
                  <a:pt x="642241" y="204951"/>
                  <a:pt x="1268560" y="0"/>
                  <a:pt x="1942747" y="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Picture 9" descr="A picture containing person, standing, person, sign&#10;&#10;Description automatically generated">
            <a:extLst>
              <a:ext uri="{FF2B5EF4-FFF2-40B4-BE49-F238E27FC236}">
                <a16:creationId xmlns:a16="http://schemas.microsoft.com/office/drawing/2014/main" id="{271E8149-81C0-4C91-AE99-1DFF3612CE4E}"/>
              </a:ext>
            </a:extLst>
          </p:cNvPr>
          <p:cNvPicPr>
            <a:picLocks noChangeAspect="1"/>
          </p:cNvPicPr>
          <p:nvPr/>
        </p:nvPicPr>
        <p:blipFill rotWithShape="1">
          <a:blip r:embed="rId4"/>
          <a:srcRect l="1007"/>
          <a:stretch/>
        </p:blipFill>
        <p:spPr>
          <a:xfrm>
            <a:off x="5392940" y="2343588"/>
            <a:ext cx="3751061" cy="2799910"/>
          </a:xfrm>
          <a:custGeom>
            <a:avLst/>
            <a:gdLst/>
            <a:ahLst/>
            <a:cxnLst/>
            <a:rect l="l" t="t" r="r" b="b"/>
            <a:pathLst>
              <a:path w="5001415" h="3733214">
                <a:moveTo>
                  <a:pt x="3044952" y="0"/>
                </a:moveTo>
                <a:cubicBezTo>
                  <a:pt x="3780687" y="0"/>
                  <a:pt x="4455477" y="260939"/>
                  <a:pt x="4981824" y="695319"/>
                </a:cubicBezTo>
                <a:lnTo>
                  <a:pt x="5001415" y="713124"/>
                </a:lnTo>
                <a:lnTo>
                  <a:pt x="5001415" y="3733214"/>
                </a:lnTo>
                <a:lnTo>
                  <a:pt x="81043" y="3733214"/>
                </a:lnTo>
                <a:lnTo>
                  <a:pt x="61862" y="3658617"/>
                </a:lnTo>
                <a:cubicBezTo>
                  <a:pt x="21301" y="3460397"/>
                  <a:pt x="0" y="3255162"/>
                  <a:pt x="0" y="3044952"/>
                </a:cubicBezTo>
                <a:cubicBezTo>
                  <a:pt x="0" y="1363271"/>
                  <a:pt x="1363271" y="0"/>
                  <a:pt x="3044952" y="0"/>
                </a:cubicBezTo>
                <a:close/>
              </a:path>
            </a:pathLst>
          </a:custGeom>
        </p:spPr>
      </p:pic>
      <p:sp>
        <p:nvSpPr>
          <p:cNvPr id="5" name="Rectangle 4">
            <a:extLst>
              <a:ext uri="{FF2B5EF4-FFF2-40B4-BE49-F238E27FC236}">
                <a16:creationId xmlns:a16="http://schemas.microsoft.com/office/drawing/2014/main" id="{28F8F465-2B66-4BD1-BD30-D0BAC185AB3E}"/>
              </a:ext>
            </a:extLst>
          </p:cNvPr>
          <p:cNvSpPr/>
          <p:nvPr/>
        </p:nvSpPr>
        <p:spPr>
          <a:xfrm>
            <a:off x="472410" y="1663653"/>
            <a:ext cx="4572000" cy="1169551"/>
          </a:xfrm>
          <a:prstGeom prst="rect">
            <a:avLst/>
          </a:prstGeom>
        </p:spPr>
        <p:txBody>
          <a:bodyPr>
            <a:spAutoFit/>
          </a:bodyPr>
          <a:lstStyle/>
          <a:p>
            <a:pPr marL="285750" indent="-285750">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The Divisional structure</a:t>
            </a:r>
          </a:p>
          <a:p>
            <a:pPr marL="285750" indent="-285750">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The Matrix structure </a:t>
            </a:r>
          </a:p>
          <a:p>
            <a:pPr marL="285750" indent="-285750">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The flat organisational </a:t>
            </a:r>
          </a:p>
        </p:txBody>
      </p:sp>
      <p:sp>
        <p:nvSpPr>
          <p:cNvPr id="6" name="Rectangle 5">
            <a:extLst>
              <a:ext uri="{FF2B5EF4-FFF2-40B4-BE49-F238E27FC236}">
                <a16:creationId xmlns:a16="http://schemas.microsoft.com/office/drawing/2014/main" id="{FBDECD93-35FF-499C-B036-BD6ACD7947B8}"/>
              </a:ext>
            </a:extLst>
          </p:cNvPr>
          <p:cNvSpPr/>
          <p:nvPr/>
        </p:nvSpPr>
        <p:spPr>
          <a:xfrm>
            <a:off x="1" y="3291058"/>
            <a:ext cx="5245490" cy="1477328"/>
          </a:xfrm>
          <a:prstGeom prst="rect">
            <a:avLst/>
          </a:prstGeom>
        </p:spPr>
        <p:txBody>
          <a:bodyPr wrap="square">
            <a:spAutoFit/>
          </a:bodyPr>
          <a:lstStyle/>
          <a:p>
            <a:pPr algn="just">
              <a:spcAft>
                <a:spcPts val="600"/>
              </a:spcAft>
            </a:pPr>
            <a:r>
              <a:rPr lang="en-US" dirty="0">
                <a:latin typeface="Arial" panose="020B0604020202020204" pitchFamily="34" charset="0"/>
                <a:cs typeface="Arial" panose="020B0604020202020204" pitchFamily="34" charset="0"/>
              </a:rPr>
              <a:t>Sainsbury’s has a culture of providing good products at a cheaper price, in future, they must maintain that culture in order to achieve  customer’s expectation and keep them loyal (Odor, 2018, p. 15).</a:t>
            </a:r>
            <a:endParaRPr lang="en-GB" dirty="0">
              <a:latin typeface="Arial" panose="020B0604020202020204" pitchFamily="34" charset="0"/>
              <a:cs typeface="Arial" panose="020B0604020202020204" pitchFamily="34" charset="0"/>
            </a:endParaRPr>
          </a:p>
        </p:txBody>
      </p:sp>
    </p:spTree>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26"/>
        <p:cNvGrpSpPr/>
        <p:nvPr/>
      </p:nvGrpSpPr>
      <p:grpSpPr>
        <a:xfrm>
          <a:off x="0" y="0"/>
          <a:ext cx="0" cy="0"/>
          <a:chOff x="0" y="0"/>
          <a:chExt cx="0" cy="0"/>
        </a:xfrm>
      </p:grpSpPr>
      <p:sp useBgFill="1">
        <p:nvSpPr>
          <p:cNvPr id="50" name="Rectangle 49">
            <a:extLst>
              <a:ext uri="{FF2B5EF4-FFF2-40B4-BE49-F238E27FC236}">
                <a16:creationId xmlns:a16="http://schemas.microsoft.com/office/drawing/2014/main" id="{1ECAB1E8-8195-4748-BE71-FF806D8689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2" name="Rectangle 51">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181" y="475214"/>
            <a:ext cx="3209537" cy="4121944"/>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4" name="Rectangle 53">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9175" y="877824"/>
            <a:ext cx="96012" cy="5280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6" name="Rectangle 55">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8094" y="1591056"/>
            <a:ext cx="2496312" cy="685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Scroll: Horizontal 7">
            <a:extLst>
              <a:ext uri="{FF2B5EF4-FFF2-40B4-BE49-F238E27FC236}">
                <a16:creationId xmlns:a16="http://schemas.microsoft.com/office/drawing/2014/main" id="{1FA3D064-D4F8-43ED-8741-968BD91EC156}"/>
              </a:ext>
            </a:extLst>
          </p:cNvPr>
          <p:cNvSpPr/>
          <p:nvPr/>
        </p:nvSpPr>
        <p:spPr>
          <a:xfrm>
            <a:off x="3479113" y="2053264"/>
            <a:ext cx="5712893" cy="1191596"/>
          </a:xfrm>
          <a:prstGeom prst="horizontalScroll">
            <a:avLst/>
          </a:prstGeom>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ormAutofit/>
          </a:bodyPr>
          <a:lstStyle/>
          <a:p>
            <a:pPr>
              <a:lnSpc>
                <a:spcPct val="90000"/>
              </a:lnSpc>
              <a:spcBef>
                <a:spcPct val="0"/>
              </a:spcBef>
              <a:spcAft>
                <a:spcPts val="600"/>
              </a:spcAft>
            </a:pPr>
            <a:endParaRPr lang="en-US" sz="2400" dirty="0">
              <a:ln w="0"/>
              <a:solidFill>
                <a:schemeClr val="tx1"/>
              </a:solidFill>
              <a:effectLst>
                <a:reflection blurRad="6350" stA="53000" endA="300" endPos="35500" dir="5400000" sy="-90000" algn="bl" rotWithShape="0"/>
              </a:effectLst>
            </a:endParaRPr>
          </a:p>
        </p:txBody>
      </p:sp>
      <p:sp>
        <p:nvSpPr>
          <p:cNvPr id="4" name="Rectangle 3">
            <a:extLst>
              <a:ext uri="{FF2B5EF4-FFF2-40B4-BE49-F238E27FC236}">
                <a16:creationId xmlns:a16="http://schemas.microsoft.com/office/drawing/2014/main" id="{A0F8081C-95D9-4ACE-8083-1ACFEFBB1184}"/>
              </a:ext>
            </a:extLst>
          </p:cNvPr>
          <p:cNvSpPr/>
          <p:nvPr/>
        </p:nvSpPr>
        <p:spPr>
          <a:xfrm>
            <a:off x="3832246" y="-421908"/>
            <a:ext cx="5171803" cy="3353562"/>
          </a:xfrm>
          <a:prstGeom prst="rect">
            <a:avLst/>
          </a:prstGeom>
        </p:spPr>
        <p:txBody>
          <a:bodyPr vert="horz" lIns="91440" tIns="45720" rIns="91440" bIns="45720" rtlCol="0" anchor="ctr">
            <a:normAutofit/>
          </a:bodyPr>
          <a:lstStyle/>
          <a:p>
            <a:pPr indent="-228600" algn="just">
              <a:lnSpc>
                <a:spcPct val="90000"/>
              </a:lnSpc>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The employees are the people who will give shape to the plan and programs made by the managerial authorities.(</a:t>
            </a:r>
            <a:r>
              <a:rPr lang="en-US" dirty="0" err="1">
                <a:latin typeface="Arial" panose="020B0604020202020204" pitchFamily="34" charset="0"/>
                <a:cs typeface="Arial" panose="020B0604020202020204" pitchFamily="34" charset="0"/>
              </a:rPr>
              <a:t>Alosani</a:t>
            </a:r>
            <a:r>
              <a:rPr lang="en-US" dirty="0">
                <a:latin typeface="Arial" panose="020B0604020202020204" pitchFamily="34" charset="0"/>
                <a:cs typeface="Arial" panose="020B0604020202020204" pitchFamily="34" charset="0"/>
              </a:rPr>
              <a:t> and Al-</a:t>
            </a:r>
            <a:r>
              <a:rPr lang="en-US" dirty="0" err="1">
                <a:latin typeface="Arial" panose="020B0604020202020204" pitchFamily="34" charset="0"/>
                <a:cs typeface="Arial" panose="020B0604020202020204" pitchFamily="34" charset="0"/>
              </a:rPr>
              <a:t>Dhaafri</a:t>
            </a:r>
            <a:r>
              <a:rPr lang="en-US" dirty="0">
                <a:latin typeface="Arial" panose="020B0604020202020204" pitchFamily="34" charset="0"/>
                <a:cs typeface="Arial" panose="020B0604020202020204" pitchFamily="34" charset="0"/>
              </a:rPr>
              <a:t>, 2020, p. 23).</a:t>
            </a:r>
          </a:p>
        </p:txBody>
      </p:sp>
      <p:sp>
        <p:nvSpPr>
          <p:cNvPr id="14" name="Rectangle 13">
            <a:extLst>
              <a:ext uri="{FF2B5EF4-FFF2-40B4-BE49-F238E27FC236}">
                <a16:creationId xmlns:a16="http://schemas.microsoft.com/office/drawing/2014/main" id="{D5402965-ECF8-438D-A44B-F9D98A539E9B}"/>
              </a:ext>
            </a:extLst>
          </p:cNvPr>
          <p:cNvSpPr/>
          <p:nvPr/>
        </p:nvSpPr>
        <p:spPr>
          <a:xfrm>
            <a:off x="3716738" y="3345582"/>
            <a:ext cx="5237642" cy="1477328"/>
          </a:xfrm>
          <a:prstGeom prst="rect">
            <a:avLst/>
          </a:prstGeom>
        </p:spPr>
        <p:txBody>
          <a:bodyPr wrap="square">
            <a:spAutoFit/>
          </a:bodyPr>
          <a:lstStyle/>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 The employees are the people who make it a reality, they should be strong motivated, enthusiastic in order to increase the performance of the organization (Odor, 2018, p. 15). </a:t>
            </a:r>
            <a:endParaRPr lang="en-GB" dirty="0">
              <a:latin typeface="Arial" panose="020B0604020202020204" pitchFamily="34" charset="0"/>
              <a:cs typeface="Arial" panose="020B0604020202020204" pitchFamily="34" charset="0"/>
            </a:endParaRPr>
          </a:p>
        </p:txBody>
      </p:sp>
      <p:pic>
        <p:nvPicPr>
          <p:cNvPr id="18" name="Picture 17" descr="A group of people standing in front of a crowd posing for the camera&#10;&#10;Description automatically generated">
            <a:extLst>
              <a:ext uri="{FF2B5EF4-FFF2-40B4-BE49-F238E27FC236}">
                <a16:creationId xmlns:a16="http://schemas.microsoft.com/office/drawing/2014/main" id="{ECB77218-82C3-4BE0-98DE-D648674B7C80}"/>
              </a:ext>
            </a:extLst>
          </p:cNvPr>
          <p:cNvPicPr>
            <a:picLocks noChangeAspect="1"/>
          </p:cNvPicPr>
          <p:nvPr/>
        </p:nvPicPr>
        <p:blipFill>
          <a:blip r:embed="rId3"/>
          <a:stretch>
            <a:fillRect/>
          </a:stretch>
        </p:blipFill>
        <p:spPr>
          <a:xfrm>
            <a:off x="355187" y="475214"/>
            <a:ext cx="3123926" cy="4121943"/>
          </a:xfrm>
          <a:prstGeom prst="rect">
            <a:avLst/>
          </a:prstGeom>
        </p:spPr>
      </p:pic>
      <p:sp>
        <p:nvSpPr>
          <p:cNvPr id="27" name="TextBox 26">
            <a:extLst>
              <a:ext uri="{FF2B5EF4-FFF2-40B4-BE49-F238E27FC236}">
                <a16:creationId xmlns:a16="http://schemas.microsoft.com/office/drawing/2014/main" id="{ADCDC9EA-30D6-4D10-A328-3BD29637FAA0}"/>
              </a:ext>
            </a:extLst>
          </p:cNvPr>
          <p:cNvSpPr txBox="1"/>
          <p:nvPr/>
        </p:nvSpPr>
        <p:spPr>
          <a:xfrm>
            <a:off x="4134699" y="2281505"/>
            <a:ext cx="4566898" cy="707886"/>
          </a:xfrm>
          <a:prstGeom prst="rect">
            <a:avLst/>
          </a:prstGeom>
          <a:noFill/>
        </p:spPr>
        <p:txBody>
          <a:bodyPr wrap="square" rtlCol="0">
            <a:spAutoFit/>
          </a:bodyPr>
          <a:lstStyle/>
          <a:p>
            <a:pPr algn="ctr"/>
            <a:r>
              <a:rPr lang="en-GB" sz="4000" b="1" dirty="0"/>
              <a:t>S A I N S B U R Y’ 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298E2-453A-4122-9E92-7580B4F2CCD1}"/>
              </a:ext>
            </a:extLst>
          </p:cNvPr>
          <p:cNvSpPr>
            <a:spLocks noGrp="1"/>
          </p:cNvSpPr>
          <p:nvPr>
            <p:ph type="title"/>
          </p:nvPr>
        </p:nvSpPr>
        <p:spPr>
          <a:xfrm>
            <a:off x="147226" y="1172993"/>
            <a:ext cx="4286423" cy="973836"/>
          </a:xfrm>
        </p:spPr>
        <p:txBody>
          <a:bodyPr anchor="b">
            <a:noAutofit/>
          </a:bodyPr>
          <a:lstStyle/>
          <a:p>
            <a:pPr algn="just">
              <a:spcBef>
                <a:spcPts val="1500"/>
              </a:spcBef>
              <a:spcAft>
                <a:spcPts val="450"/>
              </a:spcAft>
            </a:pPr>
            <a:r>
              <a:rPr lang="en-IN" sz="2400" b="1" kern="0" dirty="0">
                <a:solidFill>
                  <a:prstClr val="black"/>
                </a:solidFill>
                <a:latin typeface="Arial" panose="020B0604020202020204" pitchFamily="34" charset="0"/>
                <a:cs typeface="Arial" panose="020B0604020202020204" pitchFamily="34" charset="0"/>
              </a:rPr>
              <a:t>Identify the essential nature of managerial works and Communicate the role of leadership</a:t>
            </a:r>
            <a:br>
              <a:rPr lang="en-GB" sz="2400" b="1" kern="0" dirty="0">
                <a:solidFill>
                  <a:prstClr val="black"/>
                </a:solidFill>
                <a:latin typeface="Times New Roman" panose="02020603050405020304" pitchFamily="18" charset="0"/>
                <a:cs typeface="Arial" panose="020B0604020202020204" pitchFamily="34" charset="0"/>
              </a:rPr>
            </a:br>
            <a:r>
              <a:rPr lang="en-IN" sz="2400" dirty="0">
                <a:solidFill>
                  <a:prstClr val="black"/>
                </a:solidFill>
                <a:latin typeface="Arial" panose="020B0604020202020204" pitchFamily="34" charset="0"/>
                <a:ea typeface="Arial" panose="020B0604020202020204" pitchFamily="34" charset="0"/>
              </a:rPr>
              <a:t> </a:t>
            </a:r>
            <a:br>
              <a:rPr lang="en-GB" sz="2400" dirty="0">
                <a:solidFill>
                  <a:prstClr val="black"/>
                </a:solidFill>
                <a:latin typeface="Arial" panose="020B0604020202020204" pitchFamily="34" charset="0"/>
                <a:ea typeface="Arial" panose="020B0604020202020204" pitchFamily="34" charset="0"/>
              </a:rPr>
            </a:br>
            <a:endParaRPr lang="en-GB" sz="2400" dirty="0"/>
          </a:p>
        </p:txBody>
      </p:sp>
      <p:sp>
        <p:nvSpPr>
          <p:cNvPr id="3" name="Content Placeholder 2">
            <a:extLst>
              <a:ext uri="{FF2B5EF4-FFF2-40B4-BE49-F238E27FC236}">
                <a16:creationId xmlns:a16="http://schemas.microsoft.com/office/drawing/2014/main" id="{779BDE8D-50AF-4F39-9A69-D29AA7C87C09}"/>
              </a:ext>
            </a:extLst>
          </p:cNvPr>
          <p:cNvSpPr>
            <a:spLocks noGrp="1"/>
          </p:cNvSpPr>
          <p:nvPr>
            <p:ph idx="1"/>
          </p:nvPr>
        </p:nvSpPr>
        <p:spPr>
          <a:xfrm>
            <a:off x="213189" y="1652309"/>
            <a:ext cx="4154381" cy="3109763"/>
          </a:xfrm>
        </p:spPr>
        <p:txBody>
          <a:bodyPr anchor="ctr">
            <a:normAutofit lnSpcReduction="10000"/>
          </a:bodyPr>
          <a:lstStyle/>
          <a:p>
            <a:pPr marL="257175" indent="-257175">
              <a:spcAft>
                <a:spcPts val="750"/>
              </a:spcAft>
              <a:buFont typeface="Symbol" panose="05050102010706020507" pitchFamily="18" charset="2"/>
              <a:buChar char=""/>
            </a:pPr>
            <a:r>
              <a:rPr lang="en-IN" sz="1350" dirty="0">
                <a:latin typeface="Arial" panose="020B0604020202020204" pitchFamily="34" charset="0"/>
                <a:ea typeface="Times New Roman" panose="02020603050405020304" pitchFamily="18" charset="0"/>
              </a:rPr>
              <a:t>Responsible for any type of constructive jobs in an organisation;</a:t>
            </a:r>
            <a:endParaRPr lang="en-GB" sz="1350" dirty="0">
              <a:latin typeface="Arial" panose="020B0604020202020204" pitchFamily="34" charset="0"/>
              <a:ea typeface="Arial" panose="020B0604020202020204" pitchFamily="34" charset="0"/>
            </a:endParaRPr>
          </a:p>
          <a:p>
            <a:pPr marL="257175" indent="-257175">
              <a:spcAft>
                <a:spcPts val="750"/>
              </a:spcAft>
              <a:buFont typeface="Symbol" panose="05050102010706020507" pitchFamily="18" charset="2"/>
              <a:buChar char=""/>
            </a:pPr>
            <a:r>
              <a:rPr lang="en-IN" sz="1350" dirty="0">
                <a:latin typeface="Arial" panose="020B0604020202020204" pitchFamily="34" charset="0"/>
                <a:ea typeface="Times New Roman" panose="02020603050405020304" pitchFamily="18" charset="0"/>
              </a:rPr>
              <a:t>To look after the well beings of the employees;</a:t>
            </a:r>
            <a:endParaRPr lang="en-GB" sz="1350" dirty="0">
              <a:latin typeface="Arial" panose="020B0604020202020204" pitchFamily="34" charset="0"/>
              <a:ea typeface="Arial" panose="020B0604020202020204" pitchFamily="34" charset="0"/>
            </a:endParaRPr>
          </a:p>
          <a:p>
            <a:pPr marL="257175" indent="-257175">
              <a:spcAft>
                <a:spcPts val="750"/>
              </a:spcAft>
              <a:buFont typeface="Symbol" panose="05050102010706020507" pitchFamily="18" charset="2"/>
              <a:buChar char=""/>
            </a:pPr>
            <a:r>
              <a:rPr lang="en-IN" sz="1350" dirty="0">
                <a:latin typeface="Arial" panose="020B0604020202020204" pitchFamily="34" charset="0"/>
                <a:ea typeface="Times New Roman" panose="02020603050405020304" pitchFamily="18" charset="0"/>
              </a:rPr>
              <a:t>To look after the financial conditions of the organisation;</a:t>
            </a:r>
            <a:endParaRPr lang="en-GB" sz="1350" dirty="0">
              <a:latin typeface="Arial" panose="020B0604020202020204" pitchFamily="34" charset="0"/>
              <a:ea typeface="Arial" panose="020B0604020202020204" pitchFamily="34" charset="0"/>
            </a:endParaRPr>
          </a:p>
          <a:p>
            <a:pPr marL="257175" indent="-257175">
              <a:spcAft>
                <a:spcPts val="750"/>
              </a:spcAft>
              <a:buFont typeface="Symbol" panose="05050102010706020507" pitchFamily="18" charset="2"/>
              <a:buChar char=""/>
            </a:pPr>
            <a:r>
              <a:rPr lang="en-IN" sz="1350" dirty="0">
                <a:latin typeface="Arial" panose="020B0604020202020204" pitchFamily="34" charset="0"/>
                <a:ea typeface="Times New Roman" panose="02020603050405020304" pitchFamily="18" charset="0"/>
              </a:rPr>
              <a:t>Totally out the profit and loss factors of the company;</a:t>
            </a:r>
            <a:endParaRPr lang="en-GB" sz="1350" dirty="0">
              <a:latin typeface="Arial" panose="020B0604020202020204" pitchFamily="34" charset="0"/>
              <a:ea typeface="Arial" panose="020B0604020202020204" pitchFamily="34" charset="0"/>
            </a:endParaRPr>
          </a:p>
          <a:p>
            <a:pPr marL="257175" indent="-257175">
              <a:spcAft>
                <a:spcPts val="750"/>
              </a:spcAft>
              <a:buFont typeface="Symbol" panose="05050102010706020507" pitchFamily="18" charset="2"/>
              <a:buChar char=""/>
            </a:pPr>
            <a:r>
              <a:rPr lang="en-IN" sz="1350" dirty="0">
                <a:latin typeface="Arial" panose="020B0604020202020204" pitchFamily="34" charset="0"/>
                <a:ea typeface="Times New Roman" panose="02020603050405020304" pitchFamily="18" charset="0"/>
              </a:rPr>
              <a:t>Regulate the line of action accordingly by checking the flow of money;</a:t>
            </a:r>
            <a:endParaRPr lang="en-GB" sz="1350" dirty="0">
              <a:latin typeface="Arial" panose="020B0604020202020204" pitchFamily="34" charset="0"/>
              <a:ea typeface="Arial" panose="020B0604020202020204" pitchFamily="34" charset="0"/>
            </a:endParaRPr>
          </a:p>
          <a:p>
            <a:pPr marL="257175" indent="-257175">
              <a:spcAft>
                <a:spcPts val="750"/>
              </a:spcAft>
              <a:buFont typeface="Symbol" panose="05050102010706020507" pitchFamily="18" charset="2"/>
              <a:buChar char=""/>
            </a:pPr>
            <a:r>
              <a:rPr lang="en-IN" sz="1350" dirty="0">
                <a:latin typeface="Arial" panose="020B0604020202020204" pitchFamily="34" charset="0"/>
                <a:ea typeface="Times New Roman" panose="02020603050405020304" pitchFamily="18" charset="0"/>
              </a:rPr>
              <a:t>Gets to know about any type of politics being played on any of the employees.</a:t>
            </a:r>
            <a:endParaRPr lang="en-GB" sz="1350" dirty="0">
              <a:latin typeface="Arial" panose="020B0604020202020204" pitchFamily="34" charset="0"/>
              <a:ea typeface="Arial" panose="020B0604020202020204" pitchFamily="34" charset="0"/>
            </a:endParaRPr>
          </a:p>
          <a:p>
            <a:pPr marL="0" indent="0">
              <a:buNone/>
            </a:pPr>
            <a:endParaRPr lang="en-GB" sz="1050" dirty="0"/>
          </a:p>
        </p:txBody>
      </p:sp>
      <p:pic>
        <p:nvPicPr>
          <p:cNvPr id="4" name="Picture 3">
            <a:extLst>
              <a:ext uri="{FF2B5EF4-FFF2-40B4-BE49-F238E27FC236}">
                <a16:creationId xmlns:a16="http://schemas.microsoft.com/office/drawing/2014/main" id="{CF2D6FF2-D77D-4A2A-B52A-A89F5A7DCC30}"/>
              </a:ext>
            </a:extLst>
          </p:cNvPr>
          <p:cNvPicPr>
            <a:picLocks noChangeAspect="1"/>
          </p:cNvPicPr>
          <p:nvPr/>
        </p:nvPicPr>
        <p:blipFill rotWithShape="1">
          <a:blip r:embed="rId2"/>
          <a:srcRect l="1151" r="6291"/>
          <a:stretch/>
        </p:blipFill>
        <p:spPr>
          <a:xfrm>
            <a:off x="4433649" y="278672"/>
            <a:ext cx="4497162" cy="4563105"/>
          </a:xfrm>
          <a:prstGeom prst="rect">
            <a:avLst/>
          </a:prstGeom>
        </p:spPr>
      </p:pic>
    </p:spTree>
    <p:extLst>
      <p:ext uri="{BB962C8B-B14F-4D97-AF65-F5344CB8AC3E}">
        <p14:creationId xmlns:p14="http://schemas.microsoft.com/office/powerpoint/2010/main" val="42147011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 y="0"/>
            <a:ext cx="9141714"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37953" y="0"/>
            <a:ext cx="4606047" cy="5143500"/>
          </a:xfrm>
          <a:prstGeom prst="rect">
            <a:avLst/>
          </a:pr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37953" y="0"/>
            <a:ext cx="3239281" cy="51435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a:extLst>
              <a:ext uri="{FF2B5EF4-FFF2-40B4-BE49-F238E27FC236}">
                <a16:creationId xmlns:a16="http://schemas.microsoft.com/office/drawing/2014/main" id="{0426FD65-4D45-4328-A228-A9B848B6EA1C}"/>
              </a:ext>
            </a:extLst>
          </p:cNvPr>
          <p:cNvPicPr>
            <a:picLocks noChangeAspect="1"/>
          </p:cNvPicPr>
          <p:nvPr/>
        </p:nvPicPr>
        <p:blipFill rotWithShape="1">
          <a:blip r:embed="rId2"/>
          <a:srcRect l="4312" r="13437"/>
          <a:stretch/>
        </p:blipFill>
        <p:spPr>
          <a:xfrm>
            <a:off x="4537953" y="853168"/>
            <a:ext cx="4606047" cy="3437163"/>
          </a:xfrm>
          <a:prstGeom prst="rect">
            <a:avLst/>
          </a:prstGeom>
        </p:spPr>
      </p:pic>
      <p:pic>
        <p:nvPicPr>
          <p:cNvPr id="5" name="Picture 4" descr="Company name&#10;&#10;Description automatically generated">
            <a:extLst>
              <a:ext uri="{FF2B5EF4-FFF2-40B4-BE49-F238E27FC236}">
                <a16:creationId xmlns:a16="http://schemas.microsoft.com/office/drawing/2014/main" id="{3A6540DE-1F10-4F97-8142-C699A9D9C007}"/>
              </a:ext>
            </a:extLst>
          </p:cNvPr>
          <p:cNvPicPr>
            <a:picLocks noChangeAspect="1"/>
          </p:cNvPicPr>
          <p:nvPr/>
        </p:nvPicPr>
        <p:blipFill>
          <a:blip r:embed="rId3"/>
          <a:stretch>
            <a:fillRect/>
          </a:stretch>
        </p:blipFill>
        <p:spPr>
          <a:xfrm>
            <a:off x="571500" y="2773244"/>
            <a:ext cx="3543300" cy="2077974"/>
          </a:xfrm>
          <a:prstGeom prst="rect">
            <a:avLst/>
          </a:prstGeom>
        </p:spPr>
      </p:pic>
      <p:sp>
        <p:nvSpPr>
          <p:cNvPr id="3" name="Content Placeholder 2">
            <a:extLst>
              <a:ext uri="{FF2B5EF4-FFF2-40B4-BE49-F238E27FC236}">
                <a16:creationId xmlns:a16="http://schemas.microsoft.com/office/drawing/2014/main" id="{6EADC53B-E9CC-41B2-B160-76FEF09F9463}"/>
              </a:ext>
            </a:extLst>
          </p:cNvPr>
          <p:cNvSpPr>
            <a:spLocks noGrp="1"/>
          </p:cNvSpPr>
          <p:nvPr>
            <p:ph idx="1"/>
          </p:nvPr>
        </p:nvSpPr>
        <p:spPr>
          <a:xfrm>
            <a:off x="349168" y="292282"/>
            <a:ext cx="3846580" cy="2829757"/>
          </a:xfrm>
        </p:spPr>
        <p:txBody>
          <a:bodyPr>
            <a:normAutofit/>
          </a:bodyPr>
          <a:lstStyle/>
          <a:p>
            <a:pPr algn="just"/>
            <a:r>
              <a:rPr lang="en-IN" sz="1800" dirty="0">
                <a:solidFill>
                  <a:schemeClr val="bg1"/>
                </a:solidFill>
                <a:latin typeface="Arial" panose="020B0604020202020204" pitchFamily="34" charset="0"/>
                <a:ea typeface="Times New Roman" panose="02020603050405020304" pitchFamily="18" charset="0"/>
              </a:rPr>
              <a:t>A leader is the person who, along with the employees, do the same task to help them achieve it in time. He makes the employees comfortable enough to share their thoughts, ideas, problems and solutions with him, and make an understanding of equality </a:t>
            </a:r>
            <a:endParaRPr lang="en-GB" sz="1800" dirty="0">
              <a:solidFill>
                <a:schemeClr val="bg1"/>
              </a:solidFill>
            </a:endParaRPr>
          </a:p>
        </p:txBody>
      </p:sp>
      <p:sp>
        <p:nvSpPr>
          <p:cNvPr id="4" name="Rectangle 3">
            <a:extLst>
              <a:ext uri="{FF2B5EF4-FFF2-40B4-BE49-F238E27FC236}">
                <a16:creationId xmlns:a16="http://schemas.microsoft.com/office/drawing/2014/main" id="{7A7F82E4-EE85-499F-89FB-078DC006C38D}"/>
              </a:ext>
            </a:extLst>
          </p:cNvPr>
          <p:cNvSpPr/>
          <p:nvPr/>
        </p:nvSpPr>
        <p:spPr>
          <a:xfrm>
            <a:off x="4685157" y="4204888"/>
            <a:ext cx="4360872" cy="646331"/>
          </a:xfrm>
          <a:prstGeom prst="rect">
            <a:avLst/>
          </a:prstGeom>
        </p:spPr>
        <p:txBody>
          <a:bodyPr wrap="square">
            <a:spAutoFit/>
          </a:bodyPr>
          <a:lstStyle/>
          <a:p>
            <a:pPr algn="ctr"/>
            <a:r>
              <a:rPr lang="en-US" dirty="0"/>
              <a:t>Role of Leadership</a:t>
            </a:r>
          </a:p>
          <a:p>
            <a:pPr algn="ctr"/>
            <a:r>
              <a:rPr lang="en-US" dirty="0"/>
              <a:t>(Source: </a:t>
            </a:r>
            <a:r>
              <a:rPr lang="en-US" dirty="0" err="1"/>
              <a:t>Alefari</a:t>
            </a:r>
            <a:r>
              <a:rPr lang="en-US" dirty="0"/>
              <a:t> et al. 2017, p. 756)</a:t>
            </a:r>
          </a:p>
        </p:txBody>
      </p:sp>
      <p:pic>
        <p:nvPicPr>
          <p:cNvPr id="6" name="Picture 5">
            <a:extLst>
              <a:ext uri="{FF2B5EF4-FFF2-40B4-BE49-F238E27FC236}">
                <a16:creationId xmlns:a16="http://schemas.microsoft.com/office/drawing/2014/main" id="{27CA9A83-ED94-48B7-B48A-F807928936A7}"/>
              </a:ext>
            </a:extLst>
          </p:cNvPr>
          <p:cNvPicPr>
            <a:picLocks noChangeAspect="1"/>
          </p:cNvPicPr>
          <p:nvPr/>
        </p:nvPicPr>
        <p:blipFill>
          <a:blip r:embed="rId4"/>
          <a:stretch>
            <a:fillRect/>
          </a:stretch>
        </p:blipFill>
        <p:spPr>
          <a:xfrm>
            <a:off x="1705552" y="2470549"/>
            <a:ext cx="5732895" cy="202402"/>
          </a:xfrm>
          <a:prstGeom prst="rect">
            <a:avLst/>
          </a:prstGeom>
        </p:spPr>
      </p:pic>
    </p:spTree>
    <p:extLst>
      <p:ext uri="{BB962C8B-B14F-4D97-AF65-F5344CB8AC3E}">
        <p14:creationId xmlns:p14="http://schemas.microsoft.com/office/powerpoint/2010/main" val="1704448258"/>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3D119C4-AD60-4561-97B8-7C4ADC07EF9A}"/>
              </a:ext>
            </a:extLst>
          </p:cNvPr>
          <p:cNvPicPr>
            <a:picLocks noChangeAspect="1"/>
          </p:cNvPicPr>
          <p:nvPr/>
        </p:nvPicPr>
        <p:blipFill rotWithShape="1">
          <a:blip r:embed="rId2">
            <a:alphaModFix/>
          </a:blip>
          <a:srcRect l="9513" r="28252"/>
          <a:stretch/>
        </p:blipFill>
        <p:spPr>
          <a:xfrm>
            <a:off x="4348157" y="7"/>
            <a:ext cx="4795614" cy="5143493"/>
          </a:xfrm>
          <a:prstGeom prst="rect">
            <a:avLst/>
          </a:prstGeom>
        </p:spPr>
      </p:pic>
      <p:pic>
        <p:nvPicPr>
          <p:cNvPr id="9" name="Picture 8">
            <a:extLst>
              <a:ext uri="{FF2B5EF4-FFF2-40B4-BE49-F238E27FC236}">
                <a16:creationId xmlns:a16="http://schemas.microsoft.com/office/drawing/2014/main" id="{54DDEBDD-D8BD-41A6-8A0D-B00E3768B0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flipV="1">
            <a:off x="0" y="0"/>
            <a:ext cx="9144000" cy="5143500"/>
          </a:xfrm>
          <a:prstGeom prst="rect">
            <a:avLst/>
          </a:prstGeom>
        </p:spPr>
      </p:pic>
      <p:sp>
        <p:nvSpPr>
          <p:cNvPr id="3" name="Content Placeholder 2">
            <a:extLst>
              <a:ext uri="{FF2B5EF4-FFF2-40B4-BE49-F238E27FC236}">
                <a16:creationId xmlns:a16="http://schemas.microsoft.com/office/drawing/2014/main" id="{B013DFE6-C90F-4066-B1A1-594900138561}"/>
              </a:ext>
            </a:extLst>
          </p:cNvPr>
          <p:cNvSpPr>
            <a:spLocks noGrp="1"/>
          </p:cNvSpPr>
          <p:nvPr>
            <p:ph idx="1"/>
          </p:nvPr>
        </p:nvSpPr>
        <p:spPr>
          <a:xfrm>
            <a:off x="12282" y="498021"/>
            <a:ext cx="4335646" cy="4423265"/>
          </a:xfrm>
        </p:spPr>
        <p:txBody>
          <a:bodyPr anchor="ctr">
            <a:normAutofit fontScale="92500" lnSpcReduction="10000"/>
          </a:bodyPr>
          <a:lstStyle/>
          <a:p>
            <a:pPr algn="just">
              <a:defRPr/>
            </a:pPr>
            <a:r>
              <a:rPr lang="en-IN" sz="1800" b="1" i="1" dirty="0">
                <a:solidFill>
                  <a:srgbClr val="000000"/>
                </a:solidFill>
                <a:latin typeface="Arial" panose="020B0604020202020204" pitchFamily="34" charset="0"/>
                <a:ea typeface="Times New Roman" panose="02020603050405020304" pitchFamily="18" charset="0"/>
                <a:cs typeface="Arial" panose="020B0604020202020204" pitchFamily="34" charset="0"/>
              </a:rPr>
              <a:t>The leader’s qualifications:</a:t>
            </a:r>
            <a:r>
              <a:rPr lang="en-IN" sz="1800" dirty="0">
                <a:solidFill>
                  <a:srgbClr val="000000"/>
                </a:solidFill>
                <a:latin typeface="Arial" panose="020B0604020202020204" pitchFamily="34" charset="0"/>
                <a:ea typeface="Times New Roman" panose="02020603050405020304" pitchFamily="18" charset="0"/>
                <a:cs typeface="Arial" panose="020B0604020202020204" pitchFamily="34" charset="0"/>
              </a:rPr>
              <a:t> The leader should be qualified enough to tackle the job he is appointed to.</a:t>
            </a:r>
          </a:p>
          <a:p>
            <a:pPr algn="just">
              <a:defRPr/>
            </a:pPr>
            <a:endParaRPr lang="en-IN" sz="180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algn="just">
              <a:defRPr/>
            </a:pPr>
            <a:r>
              <a:rPr lang="en-IN" sz="1800" b="1" i="1" dirty="0">
                <a:solidFill>
                  <a:srgbClr val="000000"/>
                </a:solidFill>
                <a:latin typeface="Arial" panose="020B0604020202020204" pitchFamily="34" charset="0"/>
                <a:ea typeface="Times New Roman" panose="02020603050405020304" pitchFamily="18" charset="0"/>
                <a:cs typeface="Arial" panose="020B0604020202020204" pitchFamily="34" charset="0"/>
              </a:rPr>
              <a:t>The culture of improvement: </a:t>
            </a:r>
            <a:r>
              <a:rPr lang="en-IN" sz="1800" dirty="0">
                <a:solidFill>
                  <a:srgbClr val="000000"/>
                </a:solidFill>
                <a:latin typeface="Arial" panose="020B0604020202020204" pitchFamily="34" charset="0"/>
                <a:ea typeface="Times New Roman" panose="02020603050405020304" pitchFamily="18" charset="0"/>
                <a:cs typeface="Arial" panose="020B0604020202020204" pitchFamily="34" charset="0"/>
              </a:rPr>
              <a:t>The leader should improve himself constantly in the field of the designated job or in any other field, coming from the culture of improvement, so he can adapt to any situation. </a:t>
            </a:r>
          </a:p>
          <a:p>
            <a:pPr algn="just">
              <a:defRPr/>
            </a:pPr>
            <a:endParaRPr lang="en-IN" sz="180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algn="just">
              <a:defRPr/>
            </a:pPr>
            <a:r>
              <a:rPr lang="en-IN" sz="1800" b="1" i="1" dirty="0">
                <a:solidFill>
                  <a:srgbClr val="000000"/>
                </a:solidFill>
                <a:latin typeface="Arial" panose="020B0604020202020204" pitchFamily="34" charset="0"/>
                <a:ea typeface="Times New Roman" panose="02020603050405020304" pitchFamily="18" charset="0"/>
                <a:cs typeface="Arial" panose="020B0604020202020204" pitchFamily="34" charset="0"/>
              </a:rPr>
              <a:t>The development of the policy: </a:t>
            </a:r>
            <a:r>
              <a:rPr lang="en-IN" sz="1800" dirty="0">
                <a:solidFill>
                  <a:srgbClr val="000000"/>
                </a:solidFill>
                <a:latin typeface="Arial" panose="020B0604020202020204" pitchFamily="34" charset="0"/>
                <a:ea typeface="Times New Roman" panose="02020603050405020304" pitchFamily="18" charset="0"/>
                <a:cs typeface="Arial" panose="020B0604020202020204" pitchFamily="34" charset="0"/>
              </a:rPr>
              <a:t>A leader should be a flexible person who adapts to the changes in the business plans easily and does not stick to the backdated version of the business policies.  </a:t>
            </a:r>
          </a:p>
          <a:p>
            <a:endParaRPr lang="en-GB" sz="1300" dirty="0">
              <a:solidFill>
                <a:srgbClr val="000000"/>
              </a:solidFill>
            </a:endParaRPr>
          </a:p>
        </p:txBody>
      </p:sp>
    </p:spTree>
    <p:extLst>
      <p:ext uri="{BB962C8B-B14F-4D97-AF65-F5344CB8AC3E}">
        <p14:creationId xmlns:p14="http://schemas.microsoft.com/office/powerpoint/2010/main" val="2627217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F687420-BEB4-45CD-8226-339BE553B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51430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2399" y="1458684"/>
            <a:ext cx="3017520" cy="2057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269C4B6-315C-4535-A266-DC36884872AD}"/>
              </a:ext>
            </a:extLst>
          </p:cNvPr>
          <p:cNvSpPr>
            <a:spLocks noGrp="1"/>
          </p:cNvSpPr>
          <p:nvPr>
            <p:ph idx="1"/>
          </p:nvPr>
        </p:nvSpPr>
        <p:spPr>
          <a:xfrm>
            <a:off x="232676" y="1468971"/>
            <a:ext cx="3212238" cy="3292975"/>
          </a:xfrm>
        </p:spPr>
        <p:txBody>
          <a:bodyPr anchor="ctr">
            <a:normAutofit/>
          </a:bodyPr>
          <a:lstStyle/>
          <a:p>
            <a:r>
              <a:rPr lang="en-IN" sz="1400" b="1" i="1" dirty="0">
                <a:latin typeface="Arial" panose="020B0604020202020204" pitchFamily="34" charset="0"/>
                <a:ea typeface="Times New Roman" panose="02020603050405020304" pitchFamily="18" charset="0"/>
              </a:rPr>
              <a:t>Sense of urgency- </a:t>
            </a:r>
            <a:r>
              <a:rPr lang="en-IN" sz="1400" dirty="0">
                <a:latin typeface="Arial" panose="020B0604020202020204" pitchFamily="34" charset="0"/>
                <a:ea typeface="Times New Roman" panose="02020603050405020304" pitchFamily="18" charset="0"/>
              </a:rPr>
              <a:t>A leader should have the quality of managing time precisely, otherwise he will be left behind in the long run of the time.</a:t>
            </a:r>
          </a:p>
          <a:p>
            <a:r>
              <a:rPr lang="en-IN" sz="1400" b="1" i="1" dirty="0">
                <a:latin typeface="Arial" panose="020B0604020202020204" pitchFamily="34" charset="0"/>
                <a:ea typeface="Times New Roman" panose="02020603050405020304" pitchFamily="18" charset="0"/>
              </a:rPr>
              <a:t>Great quality of vision- </a:t>
            </a:r>
            <a:r>
              <a:rPr lang="en-IN" sz="1400" dirty="0">
                <a:latin typeface="Arial" panose="020B0604020202020204" pitchFamily="34" charset="0"/>
                <a:ea typeface="Times New Roman" panose="02020603050405020304" pitchFamily="18" charset="0"/>
              </a:rPr>
              <a:t>A leader should have a great foresight, to have the capability to foresee and anticipate the consequences of a decision taken and it would allow him to take decisions that are in the favour of the company and would stop him from taking decisions that may go against the company. </a:t>
            </a:r>
          </a:p>
          <a:p>
            <a:endParaRPr lang="en-GB" sz="1000" b="1" kern="0" dirty="0">
              <a:latin typeface="Times New Roman" panose="02020603050405020304" pitchFamily="18" charset="0"/>
              <a:cs typeface="Arial" panose="020B0604020202020204" pitchFamily="34" charset="0"/>
            </a:endParaRPr>
          </a:p>
          <a:p>
            <a:pPr marL="0" indent="0">
              <a:buNone/>
            </a:pPr>
            <a:endParaRPr lang="en-GB" sz="1000" dirty="0"/>
          </a:p>
        </p:txBody>
      </p:sp>
      <p:sp>
        <p:nvSpPr>
          <p:cNvPr id="12" name="Rectangle 11">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9382" y="4540020"/>
            <a:ext cx="555498" cy="11559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428692" y="161401"/>
            <a:ext cx="555498" cy="887511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72594" y="266219"/>
            <a:ext cx="4638730" cy="443640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45A0243B-E1DC-4CFA-ADFA-0D5BD7DEB577}"/>
              </a:ext>
            </a:extLst>
          </p:cNvPr>
          <p:cNvPicPr>
            <a:picLocks noChangeAspect="1"/>
          </p:cNvPicPr>
          <p:nvPr/>
        </p:nvPicPr>
        <p:blipFill rotWithShape="1">
          <a:blip r:embed="rId2"/>
          <a:srcRect l="30666" r="8551" b="-2"/>
          <a:stretch/>
        </p:blipFill>
        <p:spPr>
          <a:xfrm>
            <a:off x="4490803" y="487870"/>
            <a:ext cx="4221014" cy="3993107"/>
          </a:xfrm>
          <a:prstGeom prst="rect">
            <a:avLst/>
          </a:prstGeom>
        </p:spPr>
      </p:pic>
      <p:sp>
        <p:nvSpPr>
          <p:cNvPr id="4" name="Rectangle 3">
            <a:extLst>
              <a:ext uri="{FF2B5EF4-FFF2-40B4-BE49-F238E27FC236}">
                <a16:creationId xmlns:a16="http://schemas.microsoft.com/office/drawing/2014/main" id="{9CC87CD2-B85F-433A-A16D-CD83EB8B0D1F}"/>
              </a:ext>
            </a:extLst>
          </p:cNvPr>
          <p:cNvSpPr/>
          <p:nvPr/>
        </p:nvSpPr>
        <p:spPr>
          <a:xfrm>
            <a:off x="-314841" y="613062"/>
            <a:ext cx="4572000" cy="584775"/>
          </a:xfrm>
          <a:prstGeom prst="rect">
            <a:avLst/>
          </a:prstGeom>
        </p:spPr>
        <p:txBody>
          <a:bodyPr>
            <a:spAutoFit/>
          </a:bodyPr>
          <a:lstStyle/>
          <a:p>
            <a:pPr algn="ctr"/>
            <a:r>
              <a:rPr lang="en-US" sz="1600" b="1" dirty="0">
                <a:latin typeface="Arial" panose="020B0604020202020204" pitchFamily="34" charset="0"/>
                <a:cs typeface="Arial" panose="020B0604020202020204" pitchFamily="34" charset="0"/>
              </a:rPr>
              <a:t>Variable that determine effective management and leadership</a:t>
            </a:r>
          </a:p>
        </p:txBody>
      </p:sp>
      <p:sp>
        <p:nvSpPr>
          <p:cNvPr id="5" name="Rectangle 4">
            <a:extLst>
              <a:ext uri="{FF2B5EF4-FFF2-40B4-BE49-F238E27FC236}">
                <a16:creationId xmlns:a16="http://schemas.microsoft.com/office/drawing/2014/main" id="{5830760D-3831-4A19-A16C-889ABA2BB845}"/>
              </a:ext>
            </a:extLst>
          </p:cNvPr>
          <p:cNvSpPr/>
          <p:nvPr/>
        </p:nvSpPr>
        <p:spPr>
          <a:xfrm>
            <a:off x="689693" y="4261603"/>
            <a:ext cx="2460930" cy="276999"/>
          </a:xfrm>
          <a:prstGeom prst="rect">
            <a:avLst/>
          </a:prstGeom>
        </p:spPr>
        <p:txBody>
          <a:bodyPr wrap="none">
            <a:spAutoFit/>
          </a:bodyPr>
          <a:lstStyle/>
          <a:p>
            <a:r>
              <a:rPr lang="en-IN" sz="1200" dirty="0">
                <a:solidFill>
                  <a:srgbClr val="000000"/>
                </a:solidFill>
                <a:latin typeface="Arial" panose="020B0604020202020204" pitchFamily="34" charset="0"/>
                <a:ea typeface="Times New Roman" panose="02020603050405020304" pitchFamily="18" charset="0"/>
              </a:rPr>
              <a:t>(</a:t>
            </a:r>
            <a:r>
              <a:rPr lang="en-US" sz="1200" dirty="0">
                <a:solidFill>
                  <a:srgbClr val="000000"/>
                </a:solidFill>
                <a:latin typeface="Arial" panose="020B0604020202020204" pitchFamily="34" charset="0"/>
                <a:ea typeface="Arial" panose="020B0604020202020204" pitchFamily="34" charset="0"/>
              </a:rPr>
              <a:t>economicsdiscussion.net, 2020</a:t>
            </a:r>
            <a:r>
              <a:rPr lang="en-IN" sz="1200" dirty="0">
                <a:solidFill>
                  <a:srgbClr val="000000"/>
                </a:solidFill>
                <a:latin typeface="Arial" panose="020B0604020202020204" pitchFamily="34" charset="0"/>
                <a:ea typeface="Times New Roman" panose="02020603050405020304" pitchFamily="18" charset="0"/>
              </a:rPr>
              <a:t>).</a:t>
            </a:r>
            <a:endParaRPr lang="en-GB" dirty="0"/>
          </a:p>
        </p:txBody>
      </p:sp>
    </p:spTree>
    <p:extLst>
      <p:ext uri="{BB962C8B-B14F-4D97-AF65-F5344CB8AC3E}">
        <p14:creationId xmlns:p14="http://schemas.microsoft.com/office/powerpoint/2010/main" val="40726637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B731F3A-575B-4349-B236-CF06C5526BDA}"/>
              </a:ext>
            </a:extLst>
          </p:cNvPr>
          <p:cNvPicPr>
            <a:picLocks noChangeAspect="1"/>
          </p:cNvPicPr>
          <p:nvPr/>
        </p:nvPicPr>
        <p:blipFill rotWithShape="1">
          <a:blip r:embed="rId3"/>
          <a:srcRect l="4069" t="6484" r="29441"/>
          <a:stretch/>
        </p:blipFill>
        <p:spPr>
          <a:xfrm>
            <a:off x="2642616" y="10"/>
            <a:ext cx="6501384" cy="5143490"/>
          </a:xfrm>
          <a:prstGeom prst="rect">
            <a:avLst/>
          </a:prstGeom>
        </p:spPr>
      </p:pic>
      <p:sp>
        <p:nvSpPr>
          <p:cNvPr id="11" name="Rectangle 10">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17451" cy="51435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96919" y="454343"/>
            <a:ext cx="54864" cy="4114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183" y="1832610"/>
            <a:ext cx="2475738" cy="6858"/>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D5E68AB-9A0E-427D-B0A8-5FA2F62313EB}"/>
              </a:ext>
            </a:extLst>
          </p:cNvPr>
          <p:cNvSpPr>
            <a:spLocks noGrp="1"/>
          </p:cNvSpPr>
          <p:nvPr>
            <p:ph idx="1"/>
          </p:nvPr>
        </p:nvSpPr>
        <p:spPr>
          <a:xfrm>
            <a:off x="0" y="742664"/>
            <a:ext cx="3977885" cy="4345686"/>
          </a:xfrm>
        </p:spPr>
        <p:txBody>
          <a:bodyPr anchor="t">
            <a:normAutofit fontScale="32500" lnSpcReduction="20000"/>
          </a:bodyPr>
          <a:lstStyle/>
          <a:p>
            <a:pPr algn="just"/>
            <a:r>
              <a:rPr lang="en-IN" sz="4300" b="1" i="1" dirty="0">
                <a:latin typeface="Arial" panose="020B0604020202020204" pitchFamily="34" charset="0"/>
                <a:ea typeface="Times New Roman" panose="02020603050405020304" pitchFamily="18" charset="0"/>
                <a:cs typeface="Arial" panose="020B0604020202020204" pitchFamily="34" charset="0"/>
              </a:rPr>
              <a:t>Keeping up to the vision- </a:t>
            </a:r>
            <a:r>
              <a:rPr lang="en-IN" sz="4300" dirty="0">
                <a:latin typeface="Arial" panose="020B0604020202020204" pitchFamily="34" charset="0"/>
                <a:ea typeface="Times New Roman" panose="02020603050405020304" pitchFamily="18" charset="0"/>
                <a:cs typeface="Arial" panose="020B0604020202020204" pitchFamily="34" charset="0"/>
              </a:rPr>
              <a:t>A leader has a strong vision and has enough confidence in himself, he should stick to the decision he made about the project, no matter how negative it seems looking from the other’s perspectives. </a:t>
            </a:r>
          </a:p>
          <a:p>
            <a:pPr algn="just"/>
            <a:r>
              <a:rPr lang="en-IN" sz="4300" b="1" i="1" dirty="0">
                <a:latin typeface="Arial" panose="020B0604020202020204" pitchFamily="34" charset="0"/>
                <a:ea typeface="Times New Roman" panose="02020603050405020304" pitchFamily="18" charset="0"/>
                <a:cs typeface="Arial" panose="020B0604020202020204" pitchFamily="34" charset="0"/>
              </a:rPr>
              <a:t>Power to remove the obstacles coming in the path of success- </a:t>
            </a:r>
            <a:r>
              <a:rPr lang="en-IN" sz="4300" dirty="0">
                <a:latin typeface="Arial" panose="020B0604020202020204" pitchFamily="34" charset="0"/>
                <a:ea typeface="Times New Roman" panose="02020603050405020304" pitchFamily="18" charset="0"/>
                <a:cs typeface="Arial" panose="020B0604020202020204" pitchFamily="34" charset="0"/>
              </a:rPr>
              <a:t>A leader should be powerful enough to tackle the adverse situations coming his ways and must take the responsibilities of his mistakes and should have strong proof to defend himself. </a:t>
            </a:r>
          </a:p>
          <a:p>
            <a:pPr algn="just"/>
            <a:r>
              <a:rPr lang="en-IN" sz="4300" b="1" i="1" dirty="0">
                <a:latin typeface="Arial" panose="020B0604020202020204" pitchFamily="34" charset="0"/>
                <a:ea typeface="Times New Roman" panose="02020603050405020304" pitchFamily="18" charset="0"/>
                <a:cs typeface="Arial" panose="020B0604020202020204" pitchFamily="34" charset="0"/>
              </a:rPr>
              <a:t>Creating short progress in the path of a long run- </a:t>
            </a:r>
            <a:r>
              <a:rPr lang="en-IN" sz="4300" dirty="0">
                <a:latin typeface="Arial" panose="020B0604020202020204" pitchFamily="34" charset="0"/>
                <a:ea typeface="Times New Roman" panose="02020603050405020304" pitchFamily="18" charset="0"/>
                <a:cs typeface="Arial" panose="020B0604020202020204" pitchFamily="34" charset="0"/>
              </a:rPr>
              <a:t>The leader should be a tactical worker. </a:t>
            </a:r>
          </a:p>
          <a:p>
            <a:pPr algn="just"/>
            <a:r>
              <a:rPr lang="en-IN" sz="4300" b="1" i="1" dirty="0">
                <a:latin typeface="Arial" panose="020B0604020202020204" pitchFamily="34" charset="0"/>
                <a:ea typeface="Times New Roman" panose="02020603050405020304" pitchFamily="18" charset="0"/>
                <a:cs typeface="Arial" panose="020B0604020202020204" pitchFamily="34" charset="0"/>
              </a:rPr>
              <a:t>Not getting satisfied by little wins- </a:t>
            </a:r>
            <a:r>
              <a:rPr lang="en-IN" sz="4300" dirty="0">
                <a:latin typeface="Arial" panose="020B0604020202020204" pitchFamily="34" charset="0"/>
                <a:ea typeface="Times New Roman" panose="02020603050405020304" pitchFamily="18" charset="0"/>
                <a:cs typeface="Arial" panose="020B0604020202020204" pitchFamily="34" charset="0"/>
              </a:rPr>
              <a:t>While achieving the smaller sub parts of a big project, if the leader gets over satisfied over the small achievements, he will lose the main objective of the task. </a:t>
            </a:r>
          </a:p>
          <a:p>
            <a:pPr algn="just"/>
            <a:r>
              <a:rPr lang="en-IN" sz="4300" b="1" i="1" dirty="0">
                <a:latin typeface="Arial" panose="020B0604020202020204" pitchFamily="34" charset="0"/>
                <a:ea typeface="Times New Roman" panose="02020603050405020304" pitchFamily="18" charset="0"/>
                <a:cs typeface="Arial" panose="020B0604020202020204" pitchFamily="34" charset="0"/>
              </a:rPr>
              <a:t>Responding to the changes of the business policy- </a:t>
            </a:r>
            <a:r>
              <a:rPr lang="en-IN" sz="4300" dirty="0">
                <a:latin typeface="Arial" panose="020B0604020202020204" pitchFamily="34" charset="0"/>
                <a:ea typeface="Times New Roman" panose="02020603050405020304" pitchFamily="18" charset="0"/>
                <a:cs typeface="Arial" panose="020B0604020202020204" pitchFamily="34" charset="0"/>
              </a:rPr>
              <a:t>Flexible enough in order to adapt the changes of the business policy and business system.</a:t>
            </a:r>
          </a:p>
          <a:p>
            <a:endParaRPr lang="en-GB" sz="700" dirty="0"/>
          </a:p>
        </p:txBody>
      </p:sp>
      <p:sp>
        <p:nvSpPr>
          <p:cNvPr id="2" name="Rectangle 1">
            <a:extLst>
              <a:ext uri="{FF2B5EF4-FFF2-40B4-BE49-F238E27FC236}">
                <a16:creationId xmlns:a16="http://schemas.microsoft.com/office/drawing/2014/main" id="{3672DCD8-0337-4D2A-9C7B-F649F99D1DC1}"/>
              </a:ext>
            </a:extLst>
          </p:cNvPr>
          <p:cNvSpPr/>
          <p:nvPr/>
        </p:nvSpPr>
        <p:spPr>
          <a:xfrm>
            <a:off x="951262" y="4866491"/>
            <a:ext cx="2310248" cy="276999"/>
          </a:xfrm>
          <a:prstGeom prst="rect">
            <a:avLst/>
          </a:prstGeom>
        </p:spPr>
        <p:txBody>
          <a:bodyPr wrap="none">
            <a:spAutoFit/>
          </a:bodyPr>
          <a:lstStyle/>
          <a:p>
            <a:r>
              <a:rPr lang="en-IN" sz="1200" dirty="0">
                <a:solidFill>
                  <a:srgbClr val="000000"/>
                </a:solidFill>
                <a:latin typeface="Arial" panose="020B0604020202020204" pitchFamily="34" charset="0"/>
                <a:ea typeface="Times New Roman" panose="02020603050405020304" pitchFamily="18" charset="0"/>
              </a:rPr>
              <a:t>(Kumar et al. 2020, p. 104818).</a:t>
            </a:r>
            <a:endParaRPr lang="en-GB" dirty="0"/>
          </a:p>
        </p:txBody>
      </p:sp>
    </p:spTree>
    <p:extLst>
      <p:ext uri="{BB962C8B-B14F-4D97-AF65-F5344CB8AC3E}">
        <p14:creationId xmlns:p14="http://schemas.microsoft.com/office/powerpoint/2010/main" val="635047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3EEB8ED6-9142-4A11-B029-18DDE98C49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68FBF77-67FD-44CE-9EBD-1657208A89D0}"/>
              </a:ext>
            </a:extLst>
          </p:cNvPr>
          <p:cNvSpPr/>
          <p:nvPr/>
        </p:nvSpPr>
        <p:spPr>
          <a:xfrm>
            <a:off x="5640215" y="1735251"/>
            <a:ext cx="2850642" cy="3227598"/>
          </a:xfrm>
          <a:prstGeom prst="rect">
            <a:avLst/>
          </a:prstGeom>
        </p:spPr>
        <p:txBody>
          <a:bodyPr vert="horz" lIns="91440" tIns="45720" rIns="91440" bIns="45720" rtlCol="0">
            <a:normAutofit/>
          </a:bodyPr>
          <a:lstStyle/>
          <a:p>
            <a:pPr marL="285750" indent="-228600">
              <a:lnSpc>
                <a:spcPct val="90000"/>
              </a:lnSpc>
              <a:spcAft>
                <a:spcPts val="600"/>
              </a:spcAft>
              <a:buFont typeface="Arial" panose="020B0604020202020204" pitchFamily="34" charset="0"/>
              <a:buChar char="•"/>
            </a:pPr>
            <a:endParaRPr lang="en-US" sz="1500" dirty="0"/>
          </a:p>
        </p:txBody>
      </p:sp>
      <p:sp>
        <p:nvSpPr>
          <p:cNvPr id="6" name="Rectangle 5">
            <a:extLst>
              <a:ext uri="{FF2B5EF4-FFF2-40B4-BE49-F238E27FC236}">
                <a16:creationId xmlns:a16="http://schemas.microsoft.com/office/drawing/2014/main" id="{2C697984-BF74-4B59-A342-4CC25E9261D3}"/>
              </a:ext>
            </a:extLst>
          </p:cNvPr>
          <p:cNvSpPr/>
          <p:nvPr/>
        </p:nvSpPr>
        <p:spPr>
          <a:xfrm>
            <a:off x="93621" y="1862446"/>
            <a:ext cx="3940631" cy="3170099"/>
          </a:xfrm>
          <a:prstGeom prst="rect">
            <a:avLst/>
          </a:prstGeom>
        </p:spPr>
        <p:txBody>
          <a:bodyPr wrap="square">
            <a:spAutoFit/>
          </a:bodyPr>
          <a:lstStyle/>
          <a:p>
            <a:pPr algn="just">
              <a:spcAft>
                <a:spcPts val="600"/>
              </a:spcAft>
            </a:pPr>
            <a:r>
              <a:rPr lang="en-US" sz="2000" dirty="0">
                <a:latin typeface="Arial" panose="020B0604020202020204" pitchFamily="34" charset="0"/>
                <a:cs typeface="Arial" panose="020B0604020202020204" pitchFamily="34" charset="0"/>
              </a:rPr>
              <a:t> In Sainsbury, the management of the organization believes in democratic style of leadership followed by the organization because it helps in the proper involvement of employees and due to this reason, the employees of this organization are highly motivated (Patyal and Koilakuntla, 2016, p. 319). </a:t>
            </a:r>
            <a:endParaRPr lang="en-GB" sz="2000" dirty="0">
              <a:latin typeface="Arial" panose="020B060402020202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E1F4BC24-4F25-4892-AB03-E4A7140A6498}"/>
              </a:ext>
            </a:extLst>
          </p:cNvPr>
          <p:cNvSpPr/>
          <p:nvPr/>
        </p:nvSpPr>
        <p:spPr>
          <a:xfrm>
            <a:off x="4507224" y="27236"/>
            <a:ext cx="4572000" cy="2246769"/>
          </a:xfrm>
          <a:prstGeom prst="rect">
            <a:avLst/>
          </a:prstGeom>
        </p:spPr>
        <p:txBody>
          <a:bodyPr>
            <a:spAutoFit/>
          </a:bodyPr>
          <a:lstStyle/>
          <a:p>
            <a:pPr algn="just">
              <a:spcAft>
                <a:spcPts val="600"/>
              </a:spcAft>
            </a:pPr>
            <a:r>
              <a:rPr lang="en-US" sz="2000" dirty="0">
                <a:latin typeface="Arial" panose="020B0604020202020204" pitchFamily="34" charset="0"/>
                <a:cs typeface="Arial" panose="020B0604020202020204" pitchFamily="34" charset="0"/>
              </a:rPr>
              <a:t>The Sainsbury organization keep hold of the workers and increase the reputation of the organization as a better workplace by encouraging their ideas making them comfortable with suitable schedules (Yu et al. 2017, p. 196).</a:t>
            </a:r>
            <a:endParaRPr lang="en-GB" sz="2000" dirty="0">
              <a:latin typeface="Arial" panose="020B0604020202020204" pitchFamily="34" charset="0"/>
              <a:cs typeface="Arial" panose="020B0604020202020204" pitchFamily="34" charset="0"/>
            </a:endParaRPr>
          </a:p>
        </p:txBody>
      </p:sp>
      <p:pic>
        <p:nvPicPr>
          <p:cNvPr id="11" name="Picture 10" descr="Graphical user interface&#10;&#10;Description automatically generated">
            <a:extLst>
              <a:ext uri="{FF2B5EF4-FFF2-40B4-BE49-F238E27FC236}">
                <a16:creationId xmlns:a16="http://schemas.microsoft.com/office/drawing/2014/main" id="{4C7C66D5-9215-4F85-A218-545BC2E4757F}"/>
              </a:ext>
            </a:extLst>
          </p:cNvPr>
          <p:cNvPicPr>
            <a:picLocks noChangeAspect="1"/>
          </p:cNvPicPr>
          <p:nvPr/>
        </p:nvPicPr>
        <p:blipFill>
          <a:blip r:embed="rId2"/>
          <a:stretch>
            <a:fillRect/>
          </a:stretch>
        </p:blipFill>
        <p:spPr>
          <a:xfrm>
            <a:off x="1" y="0"/>
            <a:ext cx="4507224" cy="1516302"/>
          </a:xfrm>
          <a:prstGeom prst="rect">
            <a:avLst/>
          </a:prstGeom>
        </p:spPr>
      </p:pic>
      <p:pic>
        <p:nvPicPr>
          <p:cNvPr id="12" name="Picture 11">
            <a:extLst>
              <a:ext uri="{FF2B5EF4-FFF2-40B4-BE49-F238E27FC236}">
                <a16:creationId xmlns:a16="http://schemas.microsoft.com/office/drawing/2014/main" id="{651DC3B6-FA5C-4B12-A661-DD3039D639C1}"/>
              </a:ext>
            </a:extLst>
          </p:cNvPr>
          <p:cNvPicPr>
            <a:picLocks noChangeAspect="1"/>
          </p:cNvPicPr>
          <p:nvPr/>
        </p:nvPicPr>
        <p:blipFill>
          <a:blip r:embed="rId3"/>
          <a:stretch>
            <a:fillRect/>
          </a:stretch>
        </p:blipFill>
        <p:spPr>
          <a:xfrm>
            <a:off x="4127873" y="2310494"/>
            <a:ext cx="4883319" cy="2274005"/>
          </a:xfrm>
          <a:prstGeom prst="rect">
            <a:avLst/>
          </a:prstGeom>
        </p:spPr>
      </p:pic>
      <p:sp>
        <p:nvSpPr>
          <p:cNvPr id="13" name="Rectangle 12">
            <a:extLst>
              <a:ext uri="{FF2B5EF4-FFF2-40B4-BE49-F238E27FC236}">
                <a16:creationId xmlns:a16="http://schemas.microsoft.com/office/drawing/2014/main" id="{6EA0BDA0-0576-4B55-ABEB-586D5656EDB8}"/>
              </a:ext>
            </a:extLst>
          </p:cNvPr>
          <p:cNvSpPr/>
          <p:nvPr/>
        </p:nvSpPr>
        <p:spPr>
          <a:xfrm>
            <a:off x="5339442" y="4624284"/>
            <a:ext cx="4310635" cy="461665"/>
          </a:xfrm>
          <a:prstGeom prst="rect">
            <a:avLst/>
          </a:prstGeom>
        </p:spPr>
        <p:txBody>
          <a:bodyPr wrap="square">
            <a:spAutoFit/>
          </a:bodyPr>
          <a:lstStyle/>
          <a:p>
            <a:r>
              <a:rPr lang="en-US" sz="1200" dirty="0">
                <a:latin typeface="Arial" panose="020B0604020202020204" pitchFamily="34" charset="0"/>
                <a:cs typeface="Arial" panose="020B0604020202020204" pitchFamily="34" charset="0"/>
              </a:rPr>
              <a:t>Figure: Five Crucial points of Maslow</a:t>
            </a:r>
          </a:p>
          <a:p>
            <a:r>
              <a:rPr lang="en-US" sz="1200" dirty="0">
                <a:latin typeface="Arial" panose="020B0604020202020204" pitchFamily="34" charset="0"/>
                <a:cs typeface="Arial" panose="020B0604020202020204" pitchFamily="34" charset="0"/>
              </a:rPr>
              <a:t>(Source: Shahi et al. 2020, p. 117)</a:t>
            </a:r>
          </a:p>
        </p:txBody>
      </p:sp>
    </p:spTree>
    <p:extLst>
      <p:ext uri="{BB962C8B-B14F-4D97-AF65-F5344CB8AC3E}">
        <p14:creationId xmlns:p14="http://schemas.microsoft.com/office/powerpoint/2010/main" val="12362909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51430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12613"/>
            <a:ext cx="266396" cy="505095"/>
            <a:chOff x="0" y="823811"/>
            <a:chExt cx="355196" cy="673460"/>
          </a:xfrm>
        </p:grpSpPr>
        <p:sp>
          <p:nvSpPr>
            <p:cNvPr id="16" name="Rectangle 15">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Rectangle 18">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98813" y="1567926"/>
            <a:ext cx="3223260" cy="2057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E76F78CA-BC11-4D89-926B-64FEA2ABD143}"/>
              </a:ext>
            </a:extLst>
          </p:cNvPr>
          <p:cNvSpPr/>
          <p:nvPr/>
        </p:nvSpPr>
        <p:spPr>
          <a:xfrm>
            <a:off x="0" y="884366"/>
            <a:ext cx="4243897" cy="2984689"/>
          </a:xfrm>
          <a:prstGeom prst="rect">
            <a:avLst/>
          </a:prstGeom>
        </p:spPr>
        <p:txBody>
          <a:bodyPr vert="horz" lIns="91440" tIns="45720" rIns="91440" bIns="45720" rtlCol="0" anchor="ctr">
            <a:normAutofit/>
          </a:bodyPr>
          <a:lstStyle/>
          <a:p>
            <a:pPr marL="285750" indent="-285750" algn="just">
              <a:lnSpc>
                <a:spcPct val="90000"/>
              </a:lnSpc>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CEO of Sainsbury's, allowed in 2018 the digitization and restructuring of warehousing operations in his company's industry. </a:t>
            </a:r>
          </a:p>
        </p:txBody>
      </p:sp>
      <p:sp>
        <p:nvSpPr>
          <p:cNvPr id="21" name="Rectangle 20">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23252" y="0"/>
            <a:ext cx="1120748" cy="51435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4357" y="385389"/>
            <a:ext cx="4507025" cy="437593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standing in front of a store&#10;&#10;Description automatically generated">
            <a:extLst>
              <a:ext uri="{FF2B5EF4-FFF2-40B4-BE49-F238E27FC236}">
                <a16:creationId xmlns:a16="http://schemas.microsoft.com/office/drawing/2014/main" id="{1075858F-384B-4D35-9264-81A3638965E9}"/>
              </a:ext>
            </a:extLst>
          </p:cNvPr>
          <p:cNvPicPr>
            <a:picLocks noChangeAspect="1"/>
          </p:cNvPicPr>
          <p:nvPr/>
        </p:nvPicPr>
        <p:blipFill rotWithShape="1">
          <a:blip r:embed="rId2"/>
          <a:srcRect l="19253" r="3377" b="-2"/>
          <a:stretch/>
        </p:blipFill>
        <p:spPr>
          <a:xfrm>
            <a:off x="4483341" y="599514"/>
            <a:ext cx="4069057" cy="3944472"/>
          </a:xfrm>
          <a:prstGeom prst="rect">
            <a:avLst/>
          </a:prstGeom>
        </p:spPr>
      </p:pic>
      <p:sp>
        <p:nvSpPr>
          <p:cNvPr id="9" name="Rectangle 8">
            <a:extLst>
              <a:ext uri="{FF2B5EF4-FFF2-40B4-BE49-F238E27FC236}">
                <a16:creationId xmlns:a16="http://schemas.microsoft.com/office/drawing/2014/main" id="{81DA7A2F-EB0B-40CE-856E-A15C730A6936}"/>
              </a:ext>
            </a:extLst>
          </p:cNvPr>
          <p:cNvSpPr/>
          <p:nvPr/>
        </p:nvSpPr>
        <p:spPr>
          <a:xfrm>
            <a:off x="719422" y="641371"/>
            <a:ext cx="2690160" cy="584775"/>
          </a:xfrm>
          <a:prstGeom prst="rect">
            <a:avLst/>
          </a:prstGeom>
        </p:spPr>
        <p:txBody>
          <a:bodyPr wrap="none">
            <a:spAutoFit/>
          </a:bodyPr>
          <a:lstStyle/>
          <a:p>
            <a:r>
              <a:rPr lang="en-GB" sz="3200" dirty="0">
                <a:latin typeface="Arial" panose="020B0604020202020204" pitchFamily="34" charset="0"/>
                <a:cs typeface="Arial" panose="020B0604020202020204" pitchFamily="34" charset="0"/>
              </a:rPr>
              <a:t>Simon Robert</a:t>
            </a:r>
          </a:p>
        </p:txBody>
      </p:sp>
      <p:sp>
        <p:nvSpPr>
          <p:cNvPr id="10" name="Rectangle 9">
            <a:extLst>
              <a:ext uri="{FF2B5EF4-FFF2-40B4-BE49-F238E27FC236}">
                <a16:creationId xmlns:a16="http://schemas.microsoft.com/office/drawing/2014/main" id="{4070394C-C1A8-4C0D-8C2B-7541C35E4D20}"/>
              </a:ext>
            </a:extLst>
          </p:cNvPr>
          <p:cNvSpPr/>
          <p:nvPr/>
        </p:nvSpPr>
        <p:spPr>
          <a:xfrm>
            <a:off x="-89032" y="2971271"/>
            <a:ext cx="4243897" cy="2031325"/>
          </a:xfrm>
          <a:prstGeom prst="rect">
            <a:avLst/>
          </a:prstGeom>
        </p:spPr>
        <p:txBody>
          <a:bodyPr wrap="square">
            <a:spAutoFit/>
          </a:bodyPr>
          <a:lstStyle/>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The personality of Simon Roberts is unique as he helps to make a clear linkage between all the retail and the digital terms of Sainsbury in order to make the retail business much more consumer oriented (</a:t>
            </a:r>
            <a:r>
              <a:rPr lang="en-US" dirty="0" err="1">
                <a:latin typeface="Arial" panose="020B0604020202020204" pitchFamily="34" charset="0"/>
                <a:cs typeface="Arial" panose="020B0604020202020204" pitchFamily="34" charset="0"/>
              </a:rPr>
              <a:t>Jahshan</a:t>
            </a:r>
            <a:r>
              <a:rPr lang="en-US" dirty="0">
                <a:latin typeface="Arial" panose="020B0604020202020204" pitchFamily="34" charset="0"/>
                <a:cs typeface="Arial" panose="020B0604020202020204" pitchFamily="34" charset="0"/>
              </a:rPr>
              <a:t>, E., 2020).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51605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FE2D22C-409B-48AF-B24F-7988A8F7F8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51430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0464369-70FA-42AF-948F-80664CA7B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1610112"/>
          </a:xfrm>
          <a:prstGeom prst="rect">
            <a:avLst/>
          </a:prstGeom>
          <a:solidFill>
            <a:schemeClr val="bg1">
              <a:lumMod val="85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648176E-454C-437C-B0FC-9B82FCF32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831" y="4598919"/>
            <a:ext cx="393192" cy="11428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4498632" y="208434"/>
            <a:ext cx="393192" cy="889754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CC552A98-EF7D-4D42-AB69-066B786AB5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6888" y="299756"/>
            <a:ext cx="3485526" cy="435744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smiling for the camera&#10;&#10;Description automatically generated">
            <a:extLst>
              <a:ext uri="{FF2B5EF4-FFF2-40B4-BE49-F238E27FC236}">
                <a16:creationId xmlns:a16="http://schemas.microsoft.com/office/drawing/2014/main" id="{74266A3C-463B-41C1-829D-FB524A1DC0D4}"/>
              </a:ext>
            </a:extLst>
          </p:cNvPr>
          <p:cNvPicPr>
            <a:picLocks noChangeAspect="1"/>
          </p:cNvPicPr>
          <p:nvPr/>
        </p:nvPicPr>
        <p:blipFill rotWithShape="1">
          <a:blip r:embed="rId2"/>
          <a:srcRect r="-3" b="5325"/>
          <a:stretch/>
        </p:blipFill>
        <p:spPr>
          <a:xfrm>
            <a:off x="401332" y="470965"/>
            <a:ext cx="3176637" cy="4015030"/>
          </a:xfrm>
          <a:prstGeom prst="rect">
            <a:avLst/>
          </a:prstGeom>
        </p:spPr>
      </p:pic>
      <p:sp>
        <p:nvSpPr>
          <p:cNvPr id="6" name="Rectangle 5">
            <a:extLst>
              <a:ext uri="{FF2B5EF4-FFF2-40B4-BE49-F238E27FC236}">
                <a16:creationId xmlns:a16="http://schemas.microsoft.com/office/drawing/2014/main" id="{F012ADB2-02C3-40E8-AE20-97C92BB1FE34}"/>
              </a:ext>
            </a:extLst>
          </p:cNvPr>
          <p:cNvSpPr/>
          <p:nvPr/>
        </p:nvSpPr>
        <p:spPr>
          <a:xfrm>
            <a:off x="3805393" y="1241758"/>
            <a:ext cx="5167335" cy="2267777"/>
          </a:xfrm>
          <a:prstGeom prst="rect">
            <a:avLst/>
          </a:prstGeom>
        </p:spPr>
        <p:txBody>
          <a:bodyPr vert="horz" lIns="91440" tIns="45720" rIns="91440" bIns="45720" rtlCol="0" anchor="ctr">
            <a:normAutofit/>
          </a:bodyPr>
          <a:lstStyle/>
          <a:p>
            <a:pPr marL="285750" indent="-285750" algn="just">
              <a:lnSpc>
                <a:spcPct val="90000"/>
              </a:lnSpc>
              <a:spcAft>
                <a:spcPts val="600"/>
              </a:spcAft>
              <a:buFont typeface="Arial" panose="020B0604020202020204" pitchFamily="34" charset="0"/>
              <a:buChar char="•"/>
            </a:pPr>
            <a:r>
              <a:rPr lang="en-US" sz="1600" dirty="0"/>
              <a:t>Self-persuaded, characteristic pioneer, equipped for working in forced conditions, very efficient, driving and moving groups to convey extended targets and complex tasks. </a:t>
            </a:r>
          </a:p>
        </p:txBody>
      </p:sp>
      <p:sp>
        <p:nvSpPr>
          <p:cNvPr id="7" name="TextBox 6">
            <a:extLst>
              <a:ext uri="{FF2B5EF4-FFF2-40B4-BE49-F238E27FC236}">
                <a16:creationId xmlns:a16="http://schemas.microsoft.com/office/drawing/2014/main" id="{FFB02C7A-65C7-49C3-BF6E-6C5E0D7075F1}"/>
              </a:ext>
            </a:extLst>
          </p:cNvPr>
          <p:cNvSpPr txBox="1"/>
          <p:nvPr/>
        </p:nvSpPr>
        <p:spPr>
          <a:xfrm>
            <a:off x="4571880" y="395404"/>
            <a:ext cx="4131129" cy="646331"/>
          </a:xfrm>
          <a:prstGeom prst="rect">
            <a:avLst/>
          </a:prstGeom>
          <a:noFill/>
        </p:spPr>
        <p:txBody>
          <a:bodyPr wrap="square" rtlCol="0">
            <a:spAutoFit/>
          </a:bodyPr>
          <a:lstStyle/>
          <a:p>
            <a:r>
              <a:rPr lang="en-GB" sz="3600" dirty="0">
                <a:latin typeface="Arial" panose="020B0604020202020204" pitchFamily="34" charset="0"/>
                <a:cs typeface="Arial" panose="020B0604020202020204" pitchFamily="34" charset="0"/>
              </a:rPr>
              <a:t>Elizabeth Newman</a:t>
            </a:r>
          </a:p>
        </p:txBody>
      </p:sp>
      <p:sp>
        <p:nvSpPr>
          <p:cNvPr id="8" name="Rectangle 7">
            <a:extLst>
              <a:ext uri="{FF2B5EF4-FFF2-40B4-BE49-F238E27FC236}">
                <a16:creationId xmlns:a16="http://schemas.microsoft.com/office/drawing/2014/main" id="{B947B50C-FF55-40FD-821E-F26CF59C5BFC}"/>
              </a:ext>
            </a:extLst>
          </p:cNvPr>
          <p:cNvSpPr/>
          <p:nvPr/>
        </p:nvSpPr>
        <p:spPr>
          <a:xfrm>
            <a:off x="3729777" y="3141180"/>
            <a:ext cx="5257142" cy="1169551"/>
          </a:xfrm>
          <a:prstGeom prst="rect">
            <a:avLst/>
          </a:prstGeom>
        </p:spPr>
        <p:txBody>
          <a:bodyPr wrap="square">
            <a:spAutoFit/>
          </a:bodyPr>
          <a:lstStyle/>
          <a:p>
            <a:pPr marL="285750" indent="-285750" algn="just">
              <a:buFont typeface="Arial" panose="020B0604020202020204" pitchFamily="34" charset="0"/>
              <a:buChar char="•"/>
            </a:pPr>
            <a:r>
              <a:rPr lang="en-US" sz="1400" dirty="0">
                <a:latin typeface="Arial" panose="020B0604020202020204" pitchFamily="34" charset="0"/>
                <a:cs typeface="Arial" panose="020B0604020202020204" pitchFamily="34" charset="0"/>
              </a:rPr>
              <a:t>Her broad experience and attributes, including being solid scientifically and with amazing correspondence and introduction abilities, is borne from running the business, class, and knowledge activities for the absolute most notable media brands and UK retailers (Newman E., 2020). </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870722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n orange sunset in the background&#10;&#10;Description automatically generated">
            <a:extLst>
              <a:ext uri="{FF2B5EF4-FFF2-40B4-BE49-F238E27FC236}">
                <a16:creationId xmlns:a16="http://schemas.microsoft.com/office/drawing/2014/main" id="{B03F6F50-CCFA-4D6B-AFA5-DE8499F1EE8F}"/>
              </a:ext>
            </a:extLst>
          </p:cNvPr>
          <p:cNvPicPr>
            <a:picLocks noChangeAspect="1"/>
          </p:cNvPicPr>
          <p:nvPr/>
        </p:nvPicPr>
        <p:blipFill>
          <a:blip r:embed="rId2"/>
          <a:stretch>
            <a:fillRect/>
          </a:stretch>
        </p:blipFill>
        <p:spPr>
          <a:xfrm>
            <a:off x="-1" y="1"/>
            <a:ext cx="9143999" cy="1053780"/>
          </a:xfrm>
          <a:prstGeom prst="rect">
            <a:avLst/>
          </a:prstGeom>
        </p:spPr>
      </p:pic>
      <p:sp>
        <p:nvSpPr>
          <p:cNvPr id="7" name="Rectangle 6">
            <a:extLst>
              <a:ext uri="{FF2B5EF4-FFF2-40B4-BE49-F238E27FC236}">
                <a16:creationId xmlns:a16="http://schemas.microsoft.com/office/drawing/2014/main" id="{665BAF99-4755-477E-AB73-7DC5F8E9F7F4}"/>
              </a:ext>
            </a:extLst>
          </p:cNvPr>
          <p:cNvSpPr/>
          <p:nvPr/>
        </p:nvSpPr>
        <p:spPr>
          <a:xfrm>
            <a:off x="-81643" y="1184994"/>
            <a:ext cx="9144000" cy="1200329"/>
          </a:xfrm>
          <a:prstGeom prst="rect">
            <a:avLst/>
          </a:prstGeom>
        </p:spPr>
        <p:txBody>
          <a:bodyPr wrap="square">
            <a:spAutoFit/>
          </a:bodyPr>
          <a:lstStyle/>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The transition is not just of generation: most people are growing more complex and fast in a world that is more interconnected and dependent than ever before, and their hope has changed. In order to increase the modern technology, the workplace of Sainsbury's becomes more modern than the earlier workplace.</a:t>
            </a:r>
            <a:endParaRPr lang="en-GB"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6EF9BE67-8F50-4D9B-B684-53381835B770}"/>
              </a:ext>
            </a:extLst>
          </p:cNvPr>
          <p:cNvSpPr txBox="1"/>
          <p:nvPr/>
        </p:nvSpPr>
        <p:spPr>
          <a:xfrm>
            <a:off x="1812473" y="203725"/>
            <a:ext cx="5237388" cy="646331"/>
          </a:xfrm>
          <a:prstGeom prst="rect">
            <a:avLst/>
          </a:prstGeom>
          <a:noFill/>
        </p:spPr>
        <p:txBody>
          <a:bodyPr wrap="square" rtlCol="0">
            <a:spAutoFit/>
          </a:bodyPr>
          <a:lstStyle/>
          <a:p>
            <a:pPr algn="ctr"/>
            <a:r>
              <a:rPr lang="en-GB" sz="3600" b="1" dirty="0">
                <a:latin typeface="Arial" panose="020B0604020202020204" pitchFamily="34" charset="0"/>
                <a:cs typeface="Arial" panose="020B0604020202020204" pitchFamily="34" charset="0"/>
              </a:rPr>
              <a:t>C O N C L U S I O N S</a:t>
            </a:r>
          </a:p>
        </p:txBody>
      </p:sp>
      <p:sp>
        <p:nvSpPr>
          <p:cNvPr id="9" name="Rectangle 8">
            <a:extLst>
              <a:ext uri="{FF2B5EF4-FFF2-40B4-BE49-F238E27FC236}">
                <a16:creationId xmlns:a16="http://schemas.microsoft.com/office/drawing/2014/main" id="{C73A488C-6140-4241-BE47-C5B116FB6916}"/>
              </a:ext>
            </a:extLst>
          </p:cNvPr>
          <p:cNvSpPr/>
          <p:nvPr/>
        </p:nvSpPr>
        <p:spPr>
          <a:xfrm>
            <a:off x="-81643" y="3828871"/>
            <a:ext cx="9225643" cy="1200329"/>
          </a:xfrm>
          <a:prstGeom prst="rect">
            <a:avLst/>
          </a:prstGeom>
        </p:spPr>
        <p:txBody>
          <a:bodyPr wrap="square">
            <a:spAutoFit/>
          </a:bodyPr>
          <a:lstStyle/>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Sainsbury will look at developing economies such as Eastern Europe, Latin America and parts of Asia. The UK market is now fragmented in such a way that perhaps the company's potential aim ought to be to retain its industry in the </a:t>
            </a:r>
            <a:r>
              <a:rPr lang="en-US" dirty="0" err="1">
                <a:latin typeface="Arial" panose="020B0604020202020204" pitchFamily="34" charset="0"/>
                <a:cs typeface="Arial" panose="020B0604020202020204" pitchFamily="34" charset="0"/>
              </a:rPr>
              <a:t>Uk</a:t>
            </a:r>
            <a:r>
              <a:rPr lang="en-US" dirty="0">
                <a:latin typeface="Arial" panose="020B0604020202020204" pitchFamily="34" charset="0"/>
                <a:cs typeface="Arial" panose="020B0604020202020204" pitchFamily="34" charset="0"/>
              </a:rPr>
              <a:t> and to acquire new overseas markets or territories.</a:t>
            </a:r>
            <a:endParaRPr lang="en-GB" dirty="0">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144AB835-A964-4D26-B82E-E5D03CE0FF24}"/>
              </a:ext>
            </a:extLst>
          </p:cNvPr>
          <p:cNvSpPr/>
          <p:nvPr/>
        </p:nvSpPr>
        <p:spPr>
          <a:xfrm>
            <a:off x="-59190" y="2571750"/>
            <a:ext cx="8980714" cy="923330"/>
          </a:xfrm>
          <a:prstGeom prst="rect">
            <a:avLst/>
          </a:prstGeom>
        </p:spPr>
        <p:txBody>
          <a:bodyPr wrap="square">
            <a:spAutoFit/>
          </a:bodyPr>
          <a:lstStyle/>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Analysing</a:t>
            </a:r>
            <a:r>
              <a:rPr lang="en-US" dirty="0">
                <a:latin typeface="Arial" panose="020B0604020202020204" pitchFamily="34" charset="0"/>
                <a:cs typeface="Arial" panose="020B0604020202020204" pitchFamily="34" charset="0"/>
              </a:rPr>
              <a:t> the food retailing industry and the actions of key market players, it can be expected that Sainsbury will experience rapid and continuous improvement along the route of corporate takeovers, acquisitions and therefore most current franchises.  </a:t>
            </a:r>
          </a:p>
        </p:txBody>
      </p:sp>
    </p:spTree>
    <p:extLst>
      <p:ext uri="{BB962C8B-B14F-4D97-AF65-F5344CB8AC3E}">
        <p14:creationId xmlns:p14="http://schemas.microsoft.com/office/powerpoint/2010/main" val="5373135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62"/>
        <p:cNvGrpSpPr/>
        <p:nvPr/>
      </p:nvGrpSpPr>
      <p:grpSpPr>
        <a:xfrm>
          <a:off x="0" y="0"/>
          <a:ext cx="0" cy="0"/>
          <a:chOff x="0" y="0"/>
          <a:chExt cx="0" cy="0"/>
        </a:xfrm>
      </p:grpSpPr>
      <p:sp>
        <p:nvSpPr>
          <p:cNvPr id="4" name="TextBox 3">
            <a:extLst>
              <a:ext uri="{FF2B5EF4-FFF2-40B4-BE49-F238E27FC236}">
                <a16:creationId xmlns:a16="http://schemas.microsoft.com/office/drawing/2014/main" id="{0158A825-FB78-4D52-85F7-925A2D78E23B}"/>
              </a:ext>
            </a:extLst>
          </p:cNvPr>
          <p:cNvSpPr txBox="1"/>
          <p:nvPr/>
        </p:nvSpPr>
        <p:spPr>
          <a:xfrm>
            <a:off x="1240022" y="274320"/>
            <a:ext cx="7025402" cy="89154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200" kern="1200" dirty="0">
                <a:solidFill>
                  <a:schemeClr val="tx1"/>
                </a:solidFill>
                <a:latin typeface="Arial" panose="020B0604020202020204" pitchFamily="34" charset="0"/>
                <a:ea typeface="+mj-ea"/>
                <a:cs typeface="Arial" panose="020B0604020202020204" pitchFamily="34" charset="0"/>
              </a:rPr>
              <a:t>R E F E R E N C E S</a:t>
            </a:r>
          </a:p>
        </p:txBody>
      </p:sp>
      <p:sp>
        <p:nvSpPr>
          <p:cNvPr id="105" name="Freeform: Shape 104">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23075" cy="1168659"/>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7" name="Freeform: Shape 106">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268730"/>
            <a:ext cx="9144000" cy="387477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9" name="Freeform: Shape 108">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268730"/>
            <a:ext cx="728740" cy="1572735"/>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Rectangle 5">
            <a:extLst>
              <a:ext uri="{FF2B5EF4-FFF2-40B4-BE49-F238E27FC236}">
                <a16:creationId xmlns:a16="http://schemas.microsoft.com/office/drawing/2014/main" id="{BADD32F5-B3D0-45DB-AB07-D564E03262E1}"/>
              </a:ext>
            </a:extLst>
          </p:cNvPr>
          <p:cNvSpPr/>
          <p:nvPr/>
        </p:nvSpPr>
        <p:spPr>
          <a:xfrm>
            <a:off x="728740" y="1412849"/>
            <a:ext cx="8415260" cy="3456331"/>
          </a:xfrm>
          <a:prstGeom prst="rect">
            <a:avLst/>
          </a:prstGeom>
        </p:spPr>
        <p:txBody>
          <a:bodyPr wrap="square">
            <a:spAutoFit/>
          </a:bodyPr>
          <a:lstStyle/>
          <a:p>
            <a:pPr marL="171450" indent="-171450" algn="just">
              <a:lnSpc>
                <a:spcPct val="150000"/>
              </a:lnSpc>
              <a:spcAft>
                <a:spcPts val="0"/>
              </a:spcAft>
              <a:buFont typeface="Arial" panose="020B0604020202020204" pitchFamily="34" charset="0"/>
              <a:buChar char="•"/>
            </a:pPr>
            <a:r>
              <a:rPr lang="en-US" sz="1050" dirty="0" err="1">
                <a:solidFill>
                  <a:srgbClr val="000000"/>
                </a:solidFill>
                <a:latin typeface="Times New Roman" panose="02020603050405020304" pitchFamily="18" charset="0"/>
                <a:ea typeface="Times New Roman" panose="02020603050405020304" pitchFamily="18" charset="0"/>
              </a:rPr>
              <a:t>Alefari</a:t>
            </a:r>
            <a:r>
              <a:rPr lang="en-US" sz="1050" dirty="0">
                <a:solidFill>
                  <a:srgbClr val="000000"/>
                </a:solidFill>
                <a:latin typeface="Times New Roman" panose="02020603050405020304" pitchFamily="18" charset="0"/>
                <a:ea typeface="Times New Roman" panose="02020603050405020304" pitchFamily="18" charset="0"/>
              </a:rPr>
              <a:t>, M., </a:t>
            </a:r>
            <a:r>
              <a:rPr lang="en-US" sz="1050" dirty="0" err="1">
                <a:solidFill>
                  <a:srgbClr val="000000"/>
                </a:solidFill>
                <a:latin typeface="Times New Roman" panose="02020603050405020304" pitchFamily="18" charset="0"/>
                <a:ea typeface="Times New Roman" panose="02020603050405020304" pitchFamily="18" charset="0"/>
              </a:rPr>
              <a:t>Salonitis</a:t>
            </a:r>
            <a:r>
              <a:rPr lang="en-US" sz="1050" dirty="0">
                <a:solidFill>
                  <a:srgbClr val="000000"/>
                </a:solidFill>
                <a:latin typeface="Times New Roman" panose="02020603050405020304" pitchFamily="18" charset="0"/>
                <a:ea typeface="Times New Roman" panose="02020603050405020304" pitchFamily="18" charset="0"/>
              </a:rPr>
              <a:t>, K. and Xu, Y., 2017. </a:t>
            </a:r>
            <a:r>
              <a:rPr lang="en-US" sz="1050" i="1" dirty="0">
                <a:solidFill>
                  <a:srgbClr val="000000"/>
                </a:solidFill>
                <a:latin typeface="Times New Roman" panose="02020603050405020304" pitchFamily="18" charset="0"/>
                <a:ea typeface="Times New Roman" panose="02020603050405020304" pitchFamily="18" charset="0"/>
              </a:rPr>
              <a:t>The role of leadership in implementing lean manufacturing</a:t>
            </a:r>
            <a:r>
              <a:rPr lang="en-US" sz="1050" dirty="0">
                <a:solidFill>
                  <a:srgbClr val="000000"/>
                </a:solidFill>
                <a:latin typeface="Times New Roman" panose="02020603050405020304" pitchFamily="18" charset="0"/>
                <a:ea typeface="Times New Roman" panose="02020603050405020304" pitchFamily="18" charset="0"/>
              </a:rPr>
              <a:t>. </a:t>
            </a:r>
            <a:r>
              <a:rPr lang="en-US" sz="1050" i="1" dirty="0">
                <a:solidFill>
                  <a:srgbClr val="000000"/>
                </a:solidFill>
                <a:latin typeface="Times New Roman" panose="02020603050405020304" pitchFamily="18" charset="0"/>
                <a:ea typeface="Times New Roman" panose="02020603050405020304" pitchFamily="18" charset="0"/>
              </a:rPr>
              <a:t>Procedia CIRP</a:t>
            </a:r>
            <a:r>
              <a:rPr lang="en-US" sz="1050" dirty="0">
                <a:solidFill>
                  <a:srgbClr val="000000"/>
                </a:solidFill>
                <a:latin typeface="Times New Roman" panose="02020603050405020304" pitchFamily="18" charset="0"/>
                <a:ea typeface="Times New Roman" panose="02020603050405020304" pitchFamily="18" charset="0"/>
              </a:rPr>
              <a:t>, </a:t>
            </a:r>
            <a:r>
              <a:rPr lang="en-US" sz="1050" i="1" dirty="0">
                <a:solidFill>
                  <a:srgbClr val="000000"/>
                </a:solidFill>
                <a:latin typeface="Times New Roman" panose="02020603050405020304" pitchFamily="18" charset="0"/>
                <a:ea typeface="Times New Roman" panose="02020603050405020304" pitchFamily="18" charset="0"/>
              </a:rPr>
              <a:t>63</a:t>
            </a:r>
            <a:r>
              <a:rPr lang="en-US" sz="1050" dirty="0">
                <a:solidFill>
                  <a:srgbClr val="000000"/>
                </a:solidFill>
                <a:latin typeface="Times New Roman" panose="02020603050405020304" pitchFamily="18" charset="0"/>
                <a:ea typeface="Times New Roman" panose="02020603050405020304" pitchFamily="18" charset="0"/>
              </a:rPr>
              <a:t>, pp.756-761.</a:t>
            </a:r>
            <a:endParaRPr lang="en-GB" sz="1050" dirty="0">
              <a:latin typeface="Arial" panose="020B0604020202020204" pitchFamily="34" charset="0"/>
              <a:ea typeface="Arial" panose="020B0604020202020204" pitchFamily="34" charset="0"/>
            </a:endParaRPr>
          </a:p>
          <a:p>
            <a:pPr marL="171450" indent="-171450" algn="just">
              <a:lnSpc>
                <a:spcPct val="150000"/>
              </a:lnSpc>
              <a:spcAft>
                <a:spcPts val="0"/>
              </a:spcAft>
              <a:buFont typeface="Arial" panose="020B0604020202020204" pitchFamily="34" charset="0"/>
              <a:buChar char="•"/>
            </a:pPr>
            <a:r>
              <a:rPr lang="en-US" sz="1050" dirty="0" err="1">
                <a:solidFill>
                  <a:srgbClr val="000000"/>
                </a:solidFill>
                <a:latin typeface="Times New Roman" panose="02020603050405020304" pitchFamily="18" charset="0"/>
                <a:ea typeface="Times New Roman" panose="02020603050405020304" pitchFamily="18" charset="0"/>
              </a:rPr>
              <a:t>Alosani</a:t>
            </a:r>
            <a:r>
              <a:rPr lang="en-US" sz="1050" dirty="0">
                <a:solidFill>
                  <a:srgbClr val="000000"/>
                </a:solidFill>
                <a:latin typeface="Times New Roman" panose="02020603050405020304" pitchFamily="18" charset="0"/>
                <a:ea typeface="Times New Roman" panose="02020603050405020304" pitchFamily="18" charset="0"/>
              </a:rPr>
              <a:t>, M.S. and Al-</a:t>
            </a:r>
            <a:r>
              <a:rPr lang="en-US" sz="1050" dirty="0" err="1">
                <a:solidFill>
                  <a:srgbClr val="000000"/>
                </a:solidFill>
                <a:latin typeface="Times New Roman" panose="02020603050405020304" pitchFamily="18" charset="0"/>
                <a:ea typeface="Times New Roman" panose="02020603050405020304" pitchFamily="18" charset="0"/>
              </a:rPr>
              <a:t>Dhaafri</a:t>
            </a:r>
            <a:r>
              <a:rPr lang="en-US" sz="1050" dirty="0">
                <a:solidFill>
                  <a:srgbClr val="000000"/>
                </a:solidFill>
                <a:latin typeface="Times New Roman" panose="02020603050405020304" pitchFamily="18" charset="0"/>
                <a:ea typeface="Times New Roman" panose="02020603050405020304" pitchFamily="18" charset="0"/>
              </a:rPr>
              <a:t>, H.S., 2020</a:t>
            </a:r>
            <a:r>
              <a:rPr lang="en-US" sz="1050" i="1" dirty="0">
                <a:solidFill>
                  <a:srgbClr val="000000"/>
                </a:solidFill>
                <a:latin typeface="Times New Roman" panose="02020603050405020304" pitchFamily="18" charset="0"/>
                <a:ea typeface="Times New Roman" panose="02020603050405020304" pitchFamily="18" charset="0"/>
              </a:rPr>
              <a:t>. An empirical examination of the relationship between benchmarking, innovation culture and organisational performance using structural equation modelling. The TQM Journal.</a:t>
            </a:r>
            <a:endParaRPr lang="en-GB" sz="1050" dirty="0">
              <a:latin typeface="Arial" panose="020B0604020202020204" pitchFamily="34" charset="0"/>
              <a:ea typeface="Arial" panose="020B0604020202020204" pitchFamily="34" charset="0"/>
            </a:endParaRPr>
          </a:p>
          <a:p>
            <a:pPr algn="just">
              <a:lnSpc>
                <a:spcPct val="150000"/>
              </a:lnSpc>
              <a:spcAft>
                <a:spcPts val="0"/>
              </a:spcAft>
            </a:pPr>
            <a:r>
              <a:rPr lang="en-US" sz="1050" dirty="0">
                <a:solidFill>
                  <a:srgbClr val="000000"/>
                </a:solidFill>
                <a:latin typeface="Times New Roman" panose="02020603050405020304" pitchFamily="18" charset="0"/>
                <a:ea typeface="Arial" panose="020B0604020202020204" pitchFamily="34" charset="0"/>
              </a:rPr>
              <a:t>     economicsdiscussion.net, 2020. </a:t>
            </a:r>
            <a:r>
              <a:rPr lang="en-US" sz="1050" i="1" dirty="0">
                <a:solidFill>
                  <a:srgbClr val="000000"/>
                </a:solidFill>
                <a:latin typeface="Times New Roman" panose="02020603050405020304" pitchFamily="18" charset="0"/>
                <a:ea typeface="Arial" panose="020B0604020202020204" pitchFamily="34" charset="0"/>
              </a:rPr>
              <a:t>Leadership</a:t>
            </a:r>
            <a:r>
              <a:rPr lang="en-US" sz="1050" dirty="0">
                <a:solidFill>
                  <a:srgbClr val="000000"/>
                </a:solidFill>
                <a:latin typeface="Times New Roman" panose="02020603050405020304" pitchFamily="18" charset="0"/>
                <a:ea typeface="Arial" panose="020B0604020202020204" pitchFamily="34" charset="0"/>
              </a:rPr>
              <a:t>. Available at: </a:t>
            </a:r>
            <a:r>
              <a:rPr lang="en-US" sz="1050" u="sng" dirty="0">
                <a:solidFill>
                  <a:srgbClr val="000000"/>
                </a:solidFill>
                <a:latin typeface="Times New Roman" panose="02020603050405020304" pitchFamily="18" charset="0"/>
                <a:ea typeface="Arial" panose="020B0604020202020204" pitchFamily="34" charset="0"/>
                <a:hlinkClick r:id="rId3">
                  <a:extLst>
                    <a:ext uri="{A12FA001-AC4F-418D-AE19-62706E023703}">
                      <ahyp:hlinkClr xmlns:ahyp="http://schemas.microsoft.com/office/drawing/2018/hyperlinkcolor" val="tx"/>
                    </a:ext>
                  </a:extLst>
                </a:hlinkClick>
              </a:rPr>
              <a:t>https://www.economicsdiscussion.net/management/leadership/what-is-leadership/32116</a:t>
            </a:r>
            <a:r>
              <a:rPr lang="en-US" sz="1050" dirty="0">
                <a:solidFill>
                  <a:srgbClr val="000000"/>
                </a:solidFill>
                <a:latin typeface="Times New Roman" panose="02020603050405020304" pitchFamily="18" charset="0"/>
                <a:ea typeface="Arial" panose="020B0604020202020204" pitchFamily="34" charset="0"/>
              </a:rPr>
              <a:t>         [Accessed on 20th October 2020] </a:t>
            </a:r>
            <a:endParaRPr lang="en-GB" sz="1050" dirty="0">
              <a:latin typeface="Arial" panose="020B0604020202020204" pitchFamily="34" charset="0"/>
              <a:ea typeface="Arial" panose="020B0604020202020204" pitchFamily="34" charset="0"/>
            </a:endParaRPr>
          </a:p>
          <a:p>
            <a:pPr marL="171450" indent="-171450" algn="just">
              <a:lnSpc>
                <a:spcPct val="150000"/>
              </a:lnSpc>
              <a:spcAft>
                <a:spcPts val="0"/>
              </a:spcAft>
              <a:buFont typeface="Arial" panose="020B0604020202020204" pitchFamily="34" charset="0"/>
              <a:buChar char="•"/>
            </a:pPr>
            <a:r>
              <a:rPr lang="en-US" sz="1050" dirty="0">
                <a:solidFill>
                  <a:srgbClr val="000000"/>
                </a:solidFill>
                <a:latin typeface="Times New Roman" panose="02020603050405020304" pitchFamily="18" charset="0"/>
                <a:ea typeface="Times New Roman" panose="02020603050405020304" pitchFamily="18" charset="0"/>
              </a:rPr>
              <a:t>Foster, W.M., </a:t>
            </a:r>
            <a:r>
              <a:rPr lang="en-US" sz="1050" dirty="0" err="1">
                <a:solidFill>
                  <a:srgbClr val="000000"/>
                </a:solidFill>
                <a:latin typeface="Times New Roman" panose="02020603050405020304" pitchFamily="18" charset="0"/>
                <a:ea typeface="Times New Roman" panose="02020603050405020304" pitchFamily="18" charset="0"/>
              </a:rPr>
              <a:t>Hassard</a:t>
            </a:r>
            <a:r>
              <a:rPr lang="en-US" sz="1050" dirty="0">
                <a:solidFill>
                  <a:srgbClr val="000000"/>
                </a:solidFill>
                <a:latin typeface="Times New Roman" panose="02020603050405020304" pitchFamily="18" charset="0"/>
                <a:ea typeface="Times New Roman" panose="02020603050405020304" pitchFamily="18" charset="0"/>
              </a:rPr>
              <a:t>, J.S., Morris, J. and Wolfram Cox, J., 2019. The changing nature of managerial work: The effects of corporate restructuring on management jobs and careers. </a:t>
            </a:r>
            <a:r>
              <a:rPr lang="en-US" sz="1050" i="1" dirty="0">
                <a:solidFill>
                  <a:srgbClr val="000000"/>
                </a:solidFill>
                <a:latin typeface="Times New Roman" panose="02020603050405020304" pitchFamily="18" charset="0"/>
                <a:ea typeface="Times New Roman" panose="02020603050405020304" pitchFamily="18" charset="0"/>
              </a:rPr>
              <a:t>Human Relations</a:t>
            </a:r>
            <a:r>
              <a:rPr lang="en-US" sz="1050" dirty="0">
                <a:solidFill>
                  <a:srgbClr val="000000"/>
                </a:solidFill>
                <a:latin typeface="Times New Roman" panose="02020603050405020304" pitchFamily="18" charset="0"/>
                <a:ea typeface="Times New Roman" panose="02020603050405020304" pitchFamily="18" charset="0"/>
              </a:rPr>
              <a:t>, </a:t>
            </a:r>
            <a:r>
              <a:rPr lang="en-US" sz="1050" i="1" dirty="0">
                <a:solidFill>
                  <a:srgbClr val="000000"/>
                </a:solidFill>
                <a:latin typeface="Times New Roman" panose="02020603050405020304" pitchFamily="18" charset="0"/>
                <a:ea typeface="Times New Roman" panose="02020603050405020304" pitchFamily="18" charset="0"/>
              </a:rPr>
              <a:t>72</a:t>
            </a:r>
            <a:r>
              <a:rPr lang="en-US" sz="1050" dirty="0">
                <a:solidFill>
                  <a:srgbClr val="000000"/>
                </a:solidFill>
                <a:latin typeface="Times New Roman" panose="02020603050405020304" pitchFamily="18" charset="0"/>
                <a:ea typeface="Times New Roman" panose="02020603050405020304" pitchFamily="18" charset="0"/>
              </a:rPr>
              <a:t>(3), pp.473-504.</a:t>
            </a:r>
            <a:endParaRPr lang="en-GB" sz="1050" dirty="0">
              <a:latin typeface="Arial" panose="020B0604020202020204" pitchFamily="34" charset="0"/>
              <a:ea typeface="Arial" panose="020B0604020202020204" pitchFamily="34" charset="0"/>
            </a:endParaRPr>
          </a:p>
          <a:p>
            <a:pPr marL="171450" indent="-171450" algn="just">
              <a:lnSpc>
                <a:spcPct val="150000"/>
              </a:lnSpc>
              <a:spcAft>
                <a:spcPts val="0"/>
              </a:spcAft>
              <a:buFont typeface="Arial" panose="020B0604020202020204" pitchFamily="34" charset="0"/>
              <a:buChar char="•"/>
            </a:pPr>
            <a:r>
              <a:rPr lang="en-US" sz="1050" u="sng" dirty="0" err="1">
                <a:solidFill>
                  <a:srgbClr val="000000"/>
                </a:solidFill>
                <a:latin typeface="Times New Roman" panose="02020603050405020304" pitchFamily="18" charset="0"/>
                <a:ea typeface="Times New Roman" panose="02020603050405020304" pitchFamily="18" charset="0"/>
              </a:rPr>
              <a:t>Jahshan</a:t>
            </a:r>
            <a:r>
              <a:rPr lang="en-US" sz="1050" u="sng" dirty="0">
                <a:solidFill>
                  <a:srgbClr val="000000"/>
                </a:solidFill>
                <a:latin typeface="Times New Roman" panose="02020603050405020304" pitchFamily="18" charset="0"/>
                <a:ea typeface="Times New Roman" panose="02020603050405020304" pitchFamily="18" charset="0"/>
              </a:rPr>
              <a:t>, E., 2020</a:t>
            </a:r>
            <a:r>
              <a:rPr lang="en-US" sz="1050" dirty="0">
                <a:solidFill>
                  <a:srgbClr val="000000"/>
                </a:solidFill>
                <a:latin typeface="Times New Roman" panose="02020603050405020304" pitchFamily="18" charset="0"/>
                <a:ea typeface="Times New Roman" panose="02020603050405020304" pitchFamily="18" charset="0"/>
              </a:rPr>
              <a:t>. </a:t>
            </a:r>
            <a:r>
              <a:rPr lang="en-US" sz="1050" i="1" dirty="0">
                <a:solidFill>
                  <a:srgbClr val="000000"/>
                </a:solidFill>
                <a:latin typeface="Times New Roman" panose="02020603050405020304" pitchFamily="18" charset="0"/>
                <a:ea typeface="Times New Roman" panose="02020603050405020304" pitchFamily="18" charset="0"/>
              </a:rPr>
              <a:t>Sainsbury's New CEO Simon Roberts Announces 2 Key Senior Appointments.</a:t>
            </a:r>
            <a:r>
              <a:rPr lang="en-US" sz="1050" dirty="0">
                <a:solidFill>
                  <a:srgbClr val="000000"/>
                </a:solidFill>
                <a:latin typeface="Times New Roman" panose="02020603050405020304" pitchFamily="18" charset="0"/>
                <a:ea typeface="Times New Roman" panose="02020603050405020304" pitchFamily="18" charset="0"/>
              </a:rPr>
              <a:t> [online] Retail Gazette. Available at: </a:t>
            </a:r>
            <a:r>
              <a:rPr lang="en-US" sz="1050" u="sng" dirty="0">
                <a:solidFill>
                  <a:srgbClr val="000000"/>
                </a:solidFill>
                <a:latin typeface="Times New Roman" panose="02020603050405020304" pitchFamily="18" charset="0"/>
                <a:ea typeface="Times New Roman" panose="02020603050405020304" pitchFamily="18" charset="0"/>
              </a:rPr>
              <a:t>&lt;https://www.retailgazette.co.uk/blog/2020/06/sainsburys-new-ceo-simon-roberts-announces-2-key-senior-appointments/&gt;</a:t>
            </a:r>
            <a:r>
              <a:rPr lang="en-US" sz="1050" dirty="0">
                <a:solidFill>
                  <a:srgbClr val="000000"/>
                </a:solidFill>
                <a:latin typeface="Times New Roman" panose="02020603050405020304" pitchFamily="18" charset="0"/>
                <a:ea typeface="Times New Roman" panose="02020603050405020304" pitchFamily="18" charset="0"/>
              </a:rPr>
              <a:t> [Accessed 23 November 2020].</a:t>
            </a:r>
            <a:endParaRPr lang="en-GB" sz="1050" dirty="0">
              <a:latin typeface="Arial" panose="020B0604020202020204" pitchFamily="34" charset="0"/>
              <a:ea typeface="Arial" panose="020B0604020202020204" pitchFamily="34" charset="0"/>
            </a:endParaRPr>
          </a:p>
          <a:p>
            <a:pPr marL="171450" indent="-171450" algn="just">
              <a:lnSpc>
                <a:spcPct val="150000"/>
              </a:lnSpc>
              <a:spcAft>
                <a:spcPts val="0"/>
              </a:spcAft>
              <a:buFont typeface="Arial" panose="020B0604020202020204" pitchFamily="34" charset="0"/>
              <a:buChar char="•"/>
            </a:pPr>
            <a:r>
              <a:rPr lang="en-US" sz="1050" dirty="0" err="1">
                <a:solidFill>
                  <a:srgbClr val="000000"/>
                </a:solidFill>
                <a:latin typeface="Times New Roman" panose="02020603050405020304" pitchFamily="18" charset="0"/>
                <a:ea typeface="Arial" panose="020B0604020202020204" pitchFamily="34" charset="0"/>
              </a:rPr>
              <a:t>Jaoua</a:t>
            </a:r>
            <a:r>
              <a:rPr lang="en-US" sz="1050" dirty="0">
                <a:solidFill>
                  <a:srgbClr val="000000"/>
                </a:solidFill>
                <a:latin typeface="Times New Roman" panose="02020603050405020304" pitchFamily="18" charset="0"/>
                <a:ea typeface="Arial" panose="020B0604020202020204" pitchFamily="34" charset="0"/>
              </a:rPr>
              <a:t>, F., 2018. </a:t>
            </a:r>
            <a:r>
              <a:rPr lang="en-US" sz="1050" i="1" dirty="0">
                <a:solidFill>
                  <a:srgbClr val="000000"/>
                </a:solidFill>
                <a:latin typeface="Times New Roman" panose="02020603050405020304" pitchFamily="18" charset="0"/>
                <a:ea typeface="Arial" panose="020B0604020202020204" pitchFamily="34" charset="0"/>
              </a:rPr>
              <a:t>Impact of strategic roles of middle managers on the relationship between successful strategy implementation and organisational performance. International Journal of Business Performance Management</a:t>
            </a:r>
            <a:r>
              <a:rPr lang="en-US" sz="1050" dirty="0">
                <a:solidFill>
                  <a:srgbClr val="000000"/>
                </a:solidFill>
                <a:latin typeface="Times New Roman" panose="02020603050405020304" pitchFamily="18" charset="0"/>
                <a:ea typeface="Arial" panose="020B0604020202020204" pitchFamily="34" charset="0"/>
              </a:rPr>
              <a:t>, </a:t>
            </a:r>
            <a:r>
              <a:rPr lang="en-US" sz="1050" i="1" dirty="0">
                <a:solidFill>
                  <a:srgbClr val="000000"/>
                </a:solidFill>
                <a:latin typeface="Times New Roman" panose="02020603050405020304" pitchFamily="18" charset="0"/>
                <a:ea typeface="Arial" panose="020B0604020202020204" pitchFamily="34" charset="0"/>
              </a:rPr>
              <a:t>19</a:t>
            </a:r>
            <a:r>
              <a:rPr lang="en-US" sz="1050" dirty="0">
                <a:solidFill>
                  <a:srgbClr val="000000"/>
                </a:solidFill>
                <a:latin typeface="Times New Roman" panose="02020603050405020304" pitchFamily="18" charset="0"/>
                <a:ea typeface="Arial" panose="020B0604020202020204" pitchFamily="34" charset="0"/>
              </a:rPr>
              <a:t>(4), pp.476-499.</a:t>
            </a:r>
          </a:p>
          <a:p>
            <a:pPr marL="171450" indent="-171450" algn="just">
              <a:lnSpc>
                <a:spcPct val="150000"/>
              </a:lnSpc>
              <a:spcAft>
                <a:spcPts val="0"/>
              </a:spcAft>
              <a:buFont typeface="Arial" panose="020B0604020202020204" pitchFamily="34" charset="0"/>
              <a:buChar char="•"/>
            </a:pPr>
            <a:r>
              <a:rPr lang="en-US" sz="1050" dirty="0">
                <a:solidFill>
                  <a:srgbClr val="000000"/>
                </a:solidFill>
                <a:latin typeface="Times New Roman" panose="02020603050405020304" pitchFamily="18" charset="0"/>
                <a:ea typeface="Arial" panose="020B0604020202020204" pitchFamily="34" charset="0"/>
              </a:rPr>
              <a:t>Kumar, A., </a:t>
            </a:r>
            <a:r>
              <a:rPr lang="en-US" sz="1050" dirty="0" err="1">
                <a:solidFill>
                  <a:srgbClr val="000000"/>
                </a:solidFill>
                <a:latin typeface="Times New Roman" panose="02020603050405020304" pitchFamily="18" charset="0"/>
                <a:ea typeface="Arial" panose="020B0604020202020204" pitchFamily="34" charset="0"/>
              </a:rPr>
              <a:t>Moktadir</a:t>
            </a:r>
            <a:r>
              <a:rPr lang="en-US" sz="1050" dirty="0">
                <a:solidFill>
                  <a:srgbClr val="000000"/>
                </a:solidFill>
                <a:latin typeface="Times New Roman" panose="02020603050405020304" pitchFamily="18" charset="0"/>
                <a:ea typeface="Arial" panose="020B0604020202020204" pitchFamily="34" charset="0"/>
              </a:rPr>
              <a:t>, M.A., Khan, S.A.R., Garza-Reyes, J.A., Tyagi, M. and </a:t>
            </a:r>
            <a:r>
              <a:rPr lang="en-US" sz="1050" dirty="0" err="1">
                <a:solidFill>
                  <a:srgbClr val="000000"/>
                </a:solidFill>
                <a:latin typeface="Times New Roman" panose="02020603050405020304" pitchFamily="18" charset="0"/>
                <a:ea typeface="Arial" panose="020B0604020202020204" pitchFamily="34" charset="0"/>
              </a:rPr>
              <a:t>Kazançoğlu</a:t>
            </a:r>
            <a:r>
              <a:rPr lang="en-US" sz="1050" dirty="0">
                <a:solidFill>
                  <a:srgbClr val="000000"/>
                </a:solidFill>
                <a:latin typeface="Times New Roman" panose="02020603050405020304" pitchFamily="18" charset="0"/>
                <a:ea typeface="Arial" panose="020B0604020202020204" pitchFamily="34" charset="0"/>
              </a:rPr>
              <a:t>, Y., 2020. </a:t>
            </a:r>
            <a:r>
              <a:rPr lang="en-US" sz="1050" i="1" dirty="0">
                <a:solidFill>
                  <a:srgbClr val="000000"/>
                </a:solidFill>
                <a:latin typeface="Times New Roman" panose="02020603050405020304" pitchFamily="18" charset="0"/>
                <a:ea typeface="Arial" panose="020B0604020202020204" pitchFamily="34" charset="0"/>
              </a:rPr>
              <a:t>Behavioral factors on the adoption of sustainable supply chain practices. Resources, Conservation and Recycling,</a:t>
            </a:r>
            <a:r>
              <a:rPr lang="en-US" sz="1050" dirty="0">
                <a:solidFill>
                  <a:srgbClr val="000000"/>
                </a:solidFill>
                <a:latin typeface="Times New Roman" panose="02020603050405020304" pitchFamily="18" charset="0"/>
                <a:ea typeface="Arial" panose="020B0604020202020204" pitchFamily="34" charset="0"/>
              </a:rPr>
              <a:t> </a:t>
            </a:r>
            <a:r>
              <a:rPr lang="en-US" sz="1050" i="1" dirty="0">
                <a:solidFill>
                  <a:srgbClr val="000000"/>
                </a:solidFill>
                <a:latin typeface="Times New Roman" panose="02020603050405020304" pitchFamily="18" charset="0"/>
                <a:ea typeface="Arial" panose="020B0604020202020204" pitchFamily="34" charset="0"/>
              </a:rPr>
              <a:t>158</a:t>
            </a:r>
            <a:r>
              <a:rPr lang="en-US" sz="1050" dirty="0">
                <a:solidFill>
                  <a:srgbClr val="000000"/>
                </a:solidFill>
                <a:latin typeface="Times New Roman" panose="02020603050405020304" pitchFamily="18" charset="0"/>
                <a:ea typeface="Arial" panose="020B0604020202020204" pitchFamily="34" charset="0"/>
              </a:rPr>
              <a:t>, p.104818.</a:t>
            </a:r>
            <a:endParaRPr lang="en-GB" sz="1050" dirty="0">
              <a:latin typeface="Arial" panose="020B0604020202020204" pitchFamily="34" charset="0"/>
              <a:ea typeface="Arial" panose="020B060402020202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68"/>
        <p:cNvGrpSpPr/>
        <p:nvPr/>
      </p:nvGrpSpPr>
      <p:grpSpPr>
        <a:xfrm>
          <a:off x="0" y="0"/>
          <a:ext cx="0" cy="0"/>
          <a:chOff x="0" y="0"/>
          <a:chExt cx="0" cy="0"/>
        </a:xfrm>
      </p:grpSpPr>
      <p:sp>
        <p:nvSpPr>
          <p:cNvPr id="169" name="Google Shape;169;p30"/>
          <p:cNvSpPr txBox="1">
            <a:spLocks noGrp="1"/>
          </p:cNvSpPr>
          <p:nvPr>
            <p:ph type="title"/>
          </p:nvPr>
        </p:nvSpPr>
        <p:spPr>
          <a:xfrm>
            <a:off x="1240022" y="274320"/>
            <a:ext cx="7025402" cy="891540"/>
          </a:xfrm>
          <a:prstGeom prst="rect">
            <a:avLst/>
          </a:prstGeom>
        </p:spPr>
        <p:txBody>
          <a:bodyPr spcFirstLastPara="1" vert="horz" lIns="91440" tIns="45720" rIns="91440" bIns="45720" rtlCol="0" anchor="ctr" anchorCtr="0">
            <a:noAutofit/>
          </a:bodyPr>
          <a:lstStyle/>
          <a:p>
            <a:pPr lvl="0" defTabSz="914400">
              <a:spcBef>
                <a:spcPct val="0"/>
              </a:spcBef>
            </a:pPr>
            <a:r>
              <a:rPr lang="en-US" sz="3200" kern="1200" dirty="0">
                <a:solidFill>
                  <a:schemeClr val="tx1"/>
                </a:solidFill>
                <a:latin typeface="Arial" panose="020B0604020202020204" pitchFamily="34" charset="0"/>
                <a:cs typeface="Arial" panose="020B0604020202020204" pitchFamily="34" charset="0"/>
                <a:sym typeface="Times New Roman"/>
              </a:rPr>
              <a:t>R E F E R E N C E S</a:t>
            </a:r>
            <a:br>
              <a:rPr lang="en-US" sz="3200" kern="1200" dirty="0">
                <a:solidFill>
                  <a:schemeClr val="tx1"/>
                </a:solidFill>
                <a:latin typeface="Arial" panose="020B0604020202020204" pitchFamily="34" charset="0"/>
                <a:cs typeface="Arial" panose="020B0604020202020204" pitchFamily="34" charset="0"/>
                <a:sym typeface="Times New Roman"/>
              </a:rPr>
            </a:br>
            <a:endParaRPr lang="en-US" sz="3200" kern="1200" dirty="0">
              <a:solidFill>
                <a:schemeClr val="tx1"/>
              </a:solidFill>
              <a:latin typeface="Arial" panose="020B0604020202020204" pitchFamily="34" charset="0"/>
              <a:cs typeface="Arial" panose="020B0604020202020204" pitchFamily="34" charset="0"/>
              <a:sym typeface="Times New Roman"/>
            </a:endParaRPr>
          </a:p>
        </p:txBody>
      </p:sp>
      <p:sp>
        <p:nvSpPr>
          <p:cNvPr id="111" name="Freeform: Shape 110">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23075" cy="1168659"/>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3" name="Freeform: Shape 112">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268730"/>
            <a:ext cx="9144000" cy="387477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5" name="Freeform: Shape 114">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268730"/>
            <a:ext cx="728740" cy="1572735"/>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Rectangle 3">
            <a:extLst>
              <a:ext uri="{FF2B5EF4-FFF2-40B4-BE49-F238E27FC236}">
                <a16:creationId xmlns:a16="http://schemas.microsoft.com/office/drawing/2014/main" id="{70951107-9D84-4CE6-8204-5A009A52840B}"/>
              </a:ext>
            </a:extLst>
          </p:cNvPr>
          <p:cNvSpPr/>
          <p:nvPr/>
        </p:nvSpPr>
        <p:spPr>
          <a:xfrm>
            <a:off x="753875" y="2184815"/>
            <a:ext cx="8273064" cy="2372124"/>
          </a:xfrm>
          <a:prstGeom prst="rect">
            <a:avLst/>
          </a:prstGeom>
        </p:spPr>
        <p:txBody>
          <a:bodyPr wrap="square">
            <a:spAutoFit/>
          </a:bodyPr>
          <a:lstStyle/>
          <a:p>
            <a:pPr marL="171450" indent="-171450" algn="just">
              <a:lnSpc>
                <a:spcPct val="150000"/>
              </a:lnSpc>
              <a:spcAft>
                <a:spcPts val="0"/>
              </a:spcAft>
              <a:buFont typeface="Arial" panose="020B0604020202020204" pitchFamily="34" charset="0"/>
              <a:buChar char="•"/>
            </a:pP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Odor, H.O., 2018. </a:t>
            </a:r>
            <a:r>
              <a:rPr lang="en-US" sz="1000" i="1" dirty="0">
                <a:solidFill>
                  <a:srgbClr val="000000"/>
                </a:solidFill>
                <a:latin typeface="Arial" panose="020B0604020202020204" pitchFamily="34" charset="0"/>
                <a:ea typeface="Arial" panose="020B0604020202020204" pitchFamily="34" charset="0"/>
                <a:cs typeface="Arial" panose="020B0604020202020204" pitchFamily="34" charset="0"/>
              </a:rPr>
              <a:t>Organisational culture and dynamics. Global Journal of Management and Business Research.</a:t>
            </a:r>
            <a:endParaRPr lang="en-GB" sz="1000" dirty="0">
              <a:latin typeface="Arial" panose="020B0604020202020204" pitchFamily="34" charset="0"/>
              <a:ea typeface="Arial" panose="020B0604020202020204" pitchFamily="34" charset="0"/>
              <a:cs typeface="Arial" panose="020B0604020202020204" pitchFamily="34" charset="0"/>
            </a:endParaRPr>
          </a:p>
          <a:p>
            <a:pPr marL="171450" indent="-171450" algn="just">
              <a:lnSpc>
                <a:spcPct val="150000"/>
              </a:lnSpc>
              <a:spcAft>
                <a:spcPts val="0"/>
              </a:spcAft>
              <a:buFont typeface="Arial" panose="020B0604020202020204" pitchFamily="34" charset="0"/>
              <a:buChar char="•"/>
            </a:pPr>
            <a:r>
              <a:rPr lang="en-US" sz="1000" dirty="0" err="1">
                <a:solidFill>
                  <a:srgbClr val="000000"/>
                </a:solidFill>
                <a:latin typeface="Arial" panose="020B0604020202020204" pitchFamily="34" charset="0"/>
                <a:ea typeface="Arial" panose="020B0604020202020204" pitchFamily="34" charset="0"/>
                <a:cs typeface="Arial" panose="020B0604020202020204" pitchFamily="34" charset="0"/>
              </a:rPr>
              <a:t>Oyewobi</a:t>
            </a: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 L.O., </a:t>
            </a:r>
            <a:r>
              <a:rPr lang="en-US" sz="1000" dirty="0" err="1">
                <a:solidFill>
                  <a:srgbClr val="000000"/>
                </a:solidFill>
                <a:latin typeface="Arial" panose="020B0604020202020204" pitchFamily="34" charset="0"/>
                <a:ea typeface="Arial" panose="020B0604020202020204" pitchFamily="34" charset="0"/>
                <a:cs typeface="Arial" panose="020B0604020202020204" pitchFamily="34" charset="0"/>
              </a:rPr>
              <a:t>Windapo</a:t>
            </a: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 A.O., Rotimi, J.O.B. and </a:t>
            </a:r>
            <a:r>
              <a:rPr lang="en-US" sz="1000" dirty="0" err="1">
                <a:solidFill>
                  <a:srgbClr val="000000"/>
                </a:solidFill>
                <a:latin typeface="Arial" panose="020B0604020202020204" pitchFamily="34" charset="0"/>
                <a:ea typeface="Arial" panose="020B0604020202020204" pitchFamily="34" charset="0"/>
                <a:cs typeface="Arial" panose="020B0604020202020204" pitchFamily="34" charset="0"/>
              </a:rPr>
              <a:t>Jimoh</a:t>
            </a: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 R.A., 2016. </a:t>
            </a:r>
            <a:r>
              <a:rPr lang="en-US" sz="1000" i="1" dirty="0">
                <a:solidFill>
                  <a:srgbClr val="000000"/>
                </a:solidFill>
                <a:latin typeface="Arial" panose="020B0604020202020204" pitchFamily="34" charset="0"/>
                <a:ea typeface="Arial" panose="020B0604020202020204" pitchFamily="34" charset="0"/>
                <a:cs typeface="Arial" panose="020B0604020202020204" pitchFamily="34" charset="0"/>
              </a:rPr>
              <a:t>Relationship between competitive strategy and construction organization performance.</a:t>
            </a: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 </a:t>
            </a:r>
            <a:r>
              <a:rPr lang="en-US" sz="1000" i="1" dirty="0">
                <a:solidFill>
                  <a:srgbClr val="000000"/>
                </a:solidFill>
                <a:latin typeface="Arial" panose="020B0604020202020204" pitchFamily="34" charset="0"/>
                <a:ea typeface="Arial" panose="020B0604020202020204" pitchFamily="34" charset="0"/>
                <a:cs typeface="Arial" panose="020B0604020202020204" pitchFamily="34" charset="0"/>
              </a:rPr>
              <a:t>Management Decision</a:t>
            </a: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 </a:t>
            </a:r>
            <a:endParaRPr lang="en-GB" sz="1000" dirty="0">
              <a:latin typeface="Arial" panose="020B0604020202020204" pitchFamily="34" charset="0"/>
              <a:ea typeface="Arial" panose="020B0604020202020204" pitchFamily="34" charset="0"/>
              <a:cs typeface="Arial" panose="020B0604020202020204" pitchFamily="34" charset="0"/>
            </a:endParaRPr>
          </a:p>
          <a:p>
            <a:pPr marL="171450" indent="-171450" algn="just">
              <a:lnSpc>
                <a:spcPct val="150000"/>
              </a:lnSpc>
              <a:spcAft>
                <a:spcPts val="0"/>
              </a:spcAft>
              <a:buFont typeface="Arial" panose="020B0604020202020204" pitchFamily="34" charset="0"/>
              <a:buChar char="•"/>
            </a:pP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Patyal, V.S. and Koilakuntla, M., 2016. Relationship between organisational culture, quality practices and performance: conceptual framework. </a:t>
            </a:r>
            <a:r>
              <a:rPr lang="en-US" sz="1000" i="1" dirty="0">
                <a:solidFill>
                  <a:srgbClr val="000000"/>
                </a:solidFill>
                <a:latin typeface="Arial" panose="020B0604020202020204" pitchFamily="34" charset="0"/>
                <a:ea typeface="Arial" panose="020B0604020202020204" pitchFamily="34" charset="0"/>
                <a:cs typeface="Arial" panose="020B0604020202020204" pitchFamily="34" charset="0"/>
              </a:rPr>
              <a:t>International Journal of Productivity and Quality Management</a:t>
            </a: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 </a:t>
            </a:r>
            <a:r>
              <a:rPr lang="en-US" sz="1000" i="1" dirty="0">
                <a:solidFill>
                  <a:srgbClr val="000000"/>
                </a:solidFill>
                <a:latin typeface="Arial" panose="020B0604020202020204" pitchFamily="34" charset="0"/>
                <a:ea typeface="Arial" panose="020B0604020202020204" pitchFamily="34" charset="0"/>
                <a:cs typeface="Arial" panose="020B0604020202020204" pitchFamily="34" charset="0"/>
              </a:rPr>
              <a:t>19</a:t>
            </a: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(3), pp.319-344. sainsburys.co.uk, 2020. </a:t>
            </a:r>
            <a:r>
              <a:rPr lang="en-US" sz="1000" i="1" dirty="0">
                <a:solidFill>
                  <a:srgbClr val="000000"/>
                </a:solidFill>
                <a:latin typeface="Arial" panose="020B0604020202020204" pitchFamily="34" charset="0"/>
                <a:ea typeface="Arial" panose="020B0604020202020204" pitchFamily="34" charset="0"/>
                <a:cs typeface="Arial" panose="020B0604020202020204" pitchFamily="34" charset="0"/>
              </a:rPr>
              <a:t>About.</a:t>
            </a:r>
            <a:endParaRPr lang="en-GB" sz="1000" dirty="0">
              <a:latin typeface="Arial" panose="020B0604020202020204" pitchFamily="34" charset="0"/>
              <a:ea typeface="Arial" panose="020B0604020202020204" pitchFamily="34" charset="0"/>
              <a:cs typeface="Arial" panose="020B0604020202020204" pitchFamily="34" charset="0"/>
            </a:endParaRPr>
          </a:p>
          <a:p>
            <a:pPr algn="just">
              <a:lnSpc>
                <a:spcPct val="150000"/>
              </a:lnSpc>
              <a:spcAft>
                <a:spcPts val="0"/>
              </a:spcAft>
            </a:pP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 Available at: </a:t>
            </a:r>
            <a:r>
              <a:rPr lang="en-US" sz="1000" u="sng" dirty="0">
                <a:solidFill>
                  <a:srgbClr val="000000"/>
                </a:solidFill>
                <a:latin typeface="Arial" panose="020B0604020202020204" pitchFamily="34" charset="0"/>
                <a:ea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https://about.sainsburys.co.uk/?_ga=2.31110204.261143590.1603870269-48385226.1601292090</a:t>
            </a: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 [Accessed on 16</a:t>
            </a:r>
            <a:r>
              <a:rPr lang="en-US" sz="1000" baseline="30000" dirty="0">
                <a:solidFill>
                  <a:srgbClr val="000000"/>
                </a:solidFill>
                <a:latin typeface="Arial" panose="020B0604020202020204" pitchFamily="34" charset="0"/>
                <a:ea typeface="Arial" panose="020B0604020202020204" pitchFamily="34" charset="0"/>
                <a:cs typeface="Arial" panose="020B0604020202020204" pitchFamily="34" charset="0"/>
              </a:rPr>
              <a:t>th</a:t>
            </a: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 October 2020]</a:t>
            </a:r>
            <a:endParaRPr lang="en-GB" sz="1000" dirty="0">
              <a:latin typeface="Arial" panose="020B0604020202020204" pitchFamily="34" charset="0"/>
              <a:ea typeface="Arial" panose="020B0604020202020204" pitchFamily="34" charset="0"/>
              <a:cs typeface="Arial" panose="020B0604020202020204" pitchFamily="34" charset="0"/>
            </a:endParaRPr>
          </a:p>
          <a:p>
            <a:pPr marL="171450" indent="-171450" algn="just">
              <a:lnSpc>
                <a:spcPct val="150000"/>
              </a:lnSpc>
              <a:spcAft>
                <a:spcPts val="0"/>
              </a:spcAft>
              <a:buFont typeface="Arial" panose="020B0604020202020204" pitchFamily="34" charset="0"/>
              <a:buChar char="•"/>
            </a:pPr>
            <a:r>
              <a:rPr lang="en-US" sz="1000" dirty="0" err="1">
                <a:solidFill>
                  <a:srgbClr val="000000"/>
                </a:solidFill>
                <a:latin typeface="Arial" panose="020B0604020202020204" pitchFamily="34" charset="0"/>
                <a:ea typeface="Arial" panose="020B0604020202020204" pitchFamily="34" charset="0"/>
                <a:cs typeface="Arial" panose="020B0604020202020204" pitchFamily="34" charset="0"/>
              </a:rPr>
              <a:t>Sharah</a:t>
            </a: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 </a:t>
            </a:r>
            <a:r>
              <a:rPr lang="en-US" sz="1000" dirty="0" err="1">
                <a:solidFill>
                  <a:srgbClr val="000000"/>
                </a:solidFill>
                <a:latin typeface="Arial" panose="020B0604020202020204" pitchFamily="34" charset="0"/>
                <a:ea typeface="Arial" panose="020B0604020202020204" pitchFamily="34" charset="0"/>
                <a:cs typeface="Arial" panose="020B0604020202020204" pitchFamily="34" charset="0"/>
              </a:rPr>
              <a:t>Fatricia</a:t>
            </a: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 R. (2016). </a:t>
            </a:r>
            <a:r>
              <a:rPr lang="en-US" sz="1000" i="1" dirty="0">
                <a:solidFill>
                  <a:srgbClr val="000000"/>
                </a:solidFill>
                <a:latin typeface="Arial" panose="020B0604020202020204" pitchFamily="34" charset="0"/>
                <a:ea typeface="Arial" panose="020B0604020202020204" pitchFamily="34" charset="0"/>
                <a:cs typeface="Arial" panose="020B0604020202020204" pitchFamily="34" charset="0"/>
              </a:rPr>
              <a:t>SWOT ANALYSIS OF SAINSBURY’S SUPERMARKET</a:t>
            </a: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 </a:t>
            </a:r>
            <a:r>
              <a:rPr lang="en-US" sz="1000" dirty="0" err="1">
                <a:solidFill>
                  <a:srgbClr val="000000"/>
                </a:solidFill>
                <a:latin typeface="Arial" panose="020B0604020202020204" pitchFamily="34" charset="0"/>
                <a:ea typeface="Arial" panose="020B0604020202020204" pitchFamily="34" charset="0"/>
                <a:cs typeface="Arial" panose="020B0604020202020204" pitchFamily="34" charset="0"/>
              </a:rPr>
              <a:t>Jurnal</a:t>
            </a: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 </a:t>
            </a:r>
            <a:r>
              <a:rPr lang="en-US" sz="1000" dirty="0" err="1">
                <a:solidFill>
                  <a:srgbClr val="000000"/>
                </a:solidFill>
                <a:latin typeface="Arial" panose="020B0604020202020204" pitchFamily="34" charset="0"/>
                <a:ea typeface="Arial" panose="020B0604020202020204" pitchFamily="34" charset="0"/>
                <a:cs typeface="Arial" panose="020B0604020202020204" pitchFamily="34" charset="0"/>
              </a:rPr>
              <a:t>Manajemen</a:t>
            </a: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 </a:t>
            </a:r>
            <a:r>
              <a:rPr lang="en-US" sz="1000" dirty="0" err="1">
                <a:solidFill>
                  <a:srgbClr val="000000"/>
                </a:solidFill>
                <a:latin typeface="Arial" panose="020B0604020202020204" pitchFamily="34" charset="0"/>
                <a:ea typeface="Arial" panose="020B0604020202020204" pitchFamily="34" charset="0"/>
                <a:cs typeface="Arial" panose="020B0604020202020204" pitchFamily="34" charset="0"/>
              </a:rPr>
              <a:t>Terapan</a:t>
            </a: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 Dan </a:t>
            </a:r>
            <a:r>
              <a:rPr lang="en-US" sz="1000" dirty="0" err="1">
                <a:solidFill>
                  <a:srgbClr val="000000"/>
                </a:solidFill>
                <a:latin typeface="Arial" panose="020B0604020202020204" pitchFamily="34" charset="0"/>
                <a:ea typeface="Arial" panose="020B0604020202020204" pitchFamily="34" charset="0"/>
                <a:cs typeface="Arial" panose="020B0604020202020204" pitchFamily="34" charset="0"/>
              </a:rPr>
              <a:t>Keuangan</a:t>
            </a: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 5(1), 19 - 35. https://doi.org/10.22437/jmk.v5i1.3232</a:t>
            </a:r>
            <a:endParaRPr lang="en-GB" sz="1000" dirty="0">
              <a:latin typeface="Arial" panose="020B0604020202020204" pitchFamily="34" charset="0"/>
              <a:ea typeface="Arial" panose="020B0604020202020204" pitchFamily="34" charset="0"/>
              <a:cs typeface="Arial" panose="020B0604020202020204" pitchFamily="34" charset="0"/>
            </a:endParaRPr>
          </a:p>
          <a:p>
            <a:pPr marL="171450" indent="-171450" algn="just">
              <a:lnSpc>
                <a:spcPct val="150000"/>
              </a:lnSpc>
              <a:spcAft>
                <a:spcPts val="0"/>
              </a:spcAft>
              <a:buFont typeface="Arial" panose="020B0604020202020204" pitchFamily="34" charset="0"/>
              <a:buChar char="•"/>
            </a:pP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Sainsbury. 2020. </a:t>
            </a:r>
            <a:r>
              <a:rPr lang="en-US" sz="1000" i="1" dirty="0">
                <a:solidFill>
                  <a:srgbClr val="000000"/>
                </a:solidFill>
                <a:latin typeface="Arial" panose="020B0604020202020204" pitchFamily="34" charset="0"/>
                <a:ea typeface="Arial" panose="020B0604020202020204" pitchFamily="34" charset="0"/>
                <a:cs typeface="Arial" panose="020B0604020202020204" pitchFamily="34" charset="0"/>
              </a:rPr>
              <a:t>Our Business Strategy</a:t>
            </a:r>
            <a:r>
              <a:rPr lang="en-US" sz="1000" dirty="0">
                <a:solidFill>
                  <a:srgbClr val="000000"/>
                </a:solidFill>
                <a:latin typeface="Arial" panose="020B0604020202020204" pitchFamily="34" charset="0"/>
                <a:ea typeface="Arial" panose="020B0604020202020204" pitchFamily="34" charset="0"/>
                <a:cs typeface="Arial" panose="020B0604020202020204" pitchFamily="34" charset="0"/>
              </a:rPr>
              <a:t>. [online] Available at: &lt;https://www.about.sainsburys.co.uk/about-us/our-business-strategy&gt; [Accessed 23 November 2020].</a:t>
            </a:r>
            <a:endParaRPr lang="en-GB" sz="1000" dirty="0">
              <a:latin typeface="Arial" panose="020B0604020202020204" pitchFamily="34" charset="0"/>
              <a:ea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BBAC8652-E2E1-4897-9066-984284828E7E}"/>
              </a:ext>
            </a:extLst>
          </p:cNvPr>
          <p:cNvSpPr/>
          <p:nvPr/>
        </p:nvSpPr>
        <p:spPr>
          <a:xfrm>
            <a:off x="824593" y="1598254"/>
            <a:ext cx="8131628" cy="547137"/>
          </a:xfrm>
          <a:prstGeom prst="rect">
            <a:avLst/>
          </a:prstGeom>
        </p:spPr>
        <p:txBody>
          <a:bodyPr wrap="square">
            <a:spAutoFit/>
          </a:bodyPr>
          <a:lstStyle/>
          <a:p>
            <a:pPr marL="171450" lvl="0" indent="-171450" algn="just">
              <a:lnSpc>
                <a:spcPct val="150000"/>
              </a:lnSpc>
              <a:buFont typeface="Arial" panose="020B0604020202020204" pitchFamily="34" charset="0"/>
              <a:buChar char="•"/>
            </a:pPr>
            <a:r>
              <a:rPr lang="en-US" sz="1050" dirty="0">
                <a:solidFill>
                  <a:srgbClr val="000000"/>
                </a:solidFill>
                <a:latin typeface="Arial" panose="020B0604020202020204" pitchFamily="34" charset="0"/>
                <a:ea typeface="Arial" panose="020B0604020202020204" pitchFamily="34" charset="0"/>
              </a:rPr>
              <a:t>Newman, E., 2020. </a:t>
            </a:r>
            <a:r>
              <a:rPr lang="en-US" sz="1050" i="1" dirty="0">
                <a:solidFill>
                  <a:srgbClr val="000000"/>
                </a:solidFill>
                <a:latin typeface="Arial" panose="020B0604020202020204" pitchFamily="34" charset="0"/>
                <a:ea typeface="Arial" panose="020B0604020202020204" pitchFamily="34" charset="0"/>
              </a:rPr>
              <a:t>Elizabeth Newman</a:t>
            </a:r>
            <a:r>
              <a:rPr lang="en-US" sz="1050" dirty="0">
                <a:solidFill>
                  <a:srgbClr val="000000"/>
                </a:solidFill>
                <a:latin typeface="Arial" panose="020B0604020202020204" pitchFamily="34" charset="0"/>
                <a:ea typeface="Arial" panose="020B0604020202020204" pitchFamily="34" charset="0"/>
              </a:rPr>
              <a:t>. [online] LinkedIn. Available at: &lt;https://uk.linkedin.com/in/elizabethhnnewman&gt; [Accessed 23 November 2020].</a:t>
            </a:r>
            <a:endParaRPr lang="en-GB" sz="1050" dirty="0">
              <a:solidFill>
                <a:prstClr val="black"/>
              </a:solidFill>
              <a:latin typeface="Arial" panose="020B0604020202020204" pitchFamily="34" charset="0"/>
              <a:ea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68"/>
        <p:cNvGrpSpPr/>
        <p:nvPr/>
      </p:nvGrpSpPr>
      <p:grpSpPr>
        <a:xfrm>
          <a:off x="0" y="0"/>
          <a:ext cx="0" cy="0"/>
          <a:chOff x="0" y="0"/>
          <a:chExt cx="0" cy="0"/>
        </a:xfrm>
      </p:grpSpPr>
      <p:sp>
        <p:nvSpPr>
          <p:cNvPr id="169" name="Google Shape;169;p30"/>
          <p:cNvSpPr txBox="1">
            <a:spLocks noGrp="1"/>
          </p:cNvSpPr>
          <p:nvPr>
            <p:ph type="title"/>
          </p:nvPr>
        </p:nvSpPr>
        <p:spPr>
          <a:xfrm>
            <a:off x="1240022" y="274320"/>
            <a:ext cx="7025402" cy="891540"/>
          </a:xfrm>
          <a:prstGeom prst="rect">
            <a:avLst/>
          </a:prstGeom>
        </p:spPr>
        <p:txBody>
          <a:bodyPr spcFirstLastPara="1" vert="horz" lIns="91440" tIns="45720" rIns="91440" bIns="45720" rtlCol="0" anchor="ctr" anchorCtr="0">
            <a:noAutofit/>
          </a:bodyPr>
          <a:lstStyle/>
          <a:p>
            <a:pPr lvl="0" defTabSz="914400">
              <a:spcBef>
                <a:spcPct val="0"/>
              </a:spcBef>
            </a:pPr>
            <a:r>
              <a:rPr lang="en-US" sz="3200" kern="1200" dirty="0">
                <a:solidFill>
                  <a:schemeClr val="tx1"/>
                </a:solidFill>
                <a:latin typeface="Arial" panose="020B0604020202020204" pitchFamily="34" charset="0"/>
                <a:cs typeface="Arial" panose="020B0604020202020204" pitchFamily="34" charset="0"/>
                <a:sym typeface="Times New Roman"/>
              </a:rPr>
              <a:t>R E F E R E N C E S</a:t>
            </a:r>
            <a:br>
              <a:rPr lang="en-US" sz="3200" kern="1200" dirty="0">
                <a:solidFill>
                  <a:schemeClr val="tx1"/>
                </a:solidFill>
                <a:latin typeface="Arial" panose="020B0604020202020204" pitchFamily="34" charset="0"/>
                <a:cs typeface="Arial" panose="020B0604020202020204" pitchFamily="34" charset="0"/>
                <a:sym typeface="Times New Roman"/>
              </a:rPr>
            </a:br>
            <a:endParaRPr lang="en-US" sz="3200" kern="1200" dirty="0">
              <a:solidFill>
                <a:schemeClr val="tx1"/>
              </a:solidFill>
              <a:latin typeface="Arial" panose="020B0604020202020204" pitchFamily="34" charset="0"/>
              <a:cs typeface="Arial" panose="020B0604020202020204" pitchFamily="34" charset="0"/>
              <a:sym typeface="Times New Roman"/>
            </a:endParaRPr>
          </a:p>
        </p:txBody>
      </p:sp>
      <p:sp>
        <p:nvSpPr>
          <p:cNvPr id="111" name="Freeform: Shape 110">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23075" cy="1168659"/>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3" name="Freeform: Shape 112">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268730"/>
            <a:ext cx="9144000" cy="387477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5" name="Freeform: Shape 114">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268730"/>
            <a:ext cx="728740" cy="1572735"/>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CB5AC864-9E57-4AB6-B6B4-FDA8AFE1FED2}"/>
              </a:ext>
            </a:extLst>
          </p:cNvPr>
          <p:cNvSpPr/>
          <p:nvPr/>
        </p:nvSpPr>
        <p:spPr>
          <a:xfrm>
            <a:off x="878576" y="2939826"/>
            <a:ext cx="7886700" cy="1274260"/>
          </a:xfrm>
          <a:prstGeom prst="rect">
            <a:avLst/>
          </a:prstGeom>
        </p:spPr>
        <p:txBody>
          <a:bodyPr wrap="square">
            <a:spAutoFit/>
          </a:bodyPr>
          <a:lstStyle/>
          <a:p>
            <a:pPr marL="171450" indent="-171450" algn="just">
              <a:lnSpc>
                <a:spcPct val="150000"/>
              </a:lnSpc>
              <a:spcAft>
                <a:spcPts val="0"/>
              </a:spcAft>
              <a:buFont typeface="Arial" panose="020B0604020202020204" pitchFamily="34" charset="0"/>
              <a:buChar char="•"/>
            </a:pPr>
            <a:r>
              <a:rPr lang="en-US" sz="1050" dirty="0">
                <a:solidFill>
                  <a:srgbClr val="000000"/>
                </a:solidFill>
                <a:latin typeface="Arial" panose="020B0604020202020204" pitchFamily="34" charset="0"/>
                <a:ea typeface="Times New Roman" panose="02020603050405020304" pitchFamily="18" charset="0"/>
                <a:cs typeface="Arial" panose="020B0604020202020204" pitchFamily="34" charset="0"/>
              </a:rPr>
              <a:t>Willmott, H., 2019. </a:t>
            </a:r>
            <a:r>
              <a:rPr lang="en-US" sz="1050" i="1" dirty="0">
                <a:solidFill>
                  <a:srgbClr val="000000"/>
                </a:solidFill>
                <a:latin typeface="Arial" panose="020B0604020202020204" pitchFamily="34" charset="0"/>
                <a:ea typeface="Times New Roman" panose="02020603050405020304" pitchFamily="18" charset="0"/>
                <a:cs typeface="Arial" panose="020B0604020202020204" pitchFamily="34" charset="0"/>
              </a:rPr>
              <a:t>STUDYING MANAGERIAL WORK: A CRITIQUE AND APROPOSAL</a:t>
            </a:r>
            <a:r>
              <a:rPr lang="en-US" sz="105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i="1" dirty="0">
                <a:solidFill>
                  <a:srgbClr val="000000"/>
                </a:solidFill>
                <a:latin typeface="Arial" panose="020B0604020202020204" pitchFamily="34" charset="0"/>
                <a:ea typeface="Times New Roman" panose="02020603050405020304" pitchFamily="18" charset="0"/>
                <a:cs typeface="Arial" panose="020B0604020202020204" pitchFamily="34" charset="0"/>
              </a:rPr>
              <a:t>Managerial Work</a:t>
            </a:r>
            <a:r>
              <a:rPr lang="en-US" sz="105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i="1" dirty="0">
                <a:solidFill>
                  <a:srgbClr val="000000"/>
                </a:solidFill>
                <a:latin typeface="Arial" panose="020B0604020202020204" pitchFamily="34" charset="0"/>
                <a:ea typeface="Times New Roman" panose="02020603050405020304" pitchFamily="18" charset="0"/>
                <a:cs typeface="Arial" panose="020B0604020202020204" pitchFamily="34" charset="0"/>
              </a:rPr>
              <a:t>24</a:t>
            </a:r>
            <a:r>
              <a:rPr lang="en-US" sz="1050" dirty="0">
                <a:solidFill>
                  <a:srgbClr val="000000"/>
                </a:solidFill>
                <a:latin typeface="Arial" panose="020B0604020202020204" pitchFamily="34" charset="0"/>
                <a:ea typeface="Times New Roman" panose="02020603050405020304" pitchFamily="18" charset="0"/>
                <a:cs typeface="Arial" panose="020B0604020202020204" pitchFamily="34" charset="0"/>
              </a:rPr>
              <a:t>(3), p.305. </a:t>
            </a:r>
            <a:endParaRPr lang="en-GB" sz="1050" dirty="0">
              <a:latin typeface="Arial" panose="020B0604020202020204" pitchFamily="34" charset="0"/>
              <a:ea typeface="Arial" panose="020B0604020202020204" pitchFamily="34" charset="0"/>
              <a:cs typeface="Arial" panose="020B0604020202020204" pitchFamily="34" charset="0"/>
            </a:endParaRPr>
          </a:p>
          <a:p>
            <a:pPr marL="171450" indent="-171450" algn="just">
              <a:lnSpc>
                <a:spcPct val="150000"/>
              </a:lnSpc>
              <a:spcAft>
                <a:spcPts val="0"/>
              </a:spcAft>
              <a:buFont typeface="Arial" panose="020B0604020202020204" pitchFamily="34" charset="0"/>
              <a:buChar char="•"/>
            </a:pPr>
            <a:r>
              <a:rPr lang="en-US" sz="1050" dirty="0">
                <a:solidFill>
                  <a:srgbClr val="000000"/>
                </a:solidFill>
                <a:latin typeface="Arial" panose="020B0604020202020204" pitchFamily="34" charset="0"/>
                <a:ea typeface="Arial" panose="020B0604020202020204" pitchFamily="34" charset="0"/>
                <a:cs typeface="Arial" panose="020B0604020202020204" pitchFamily="34" charset="0"/>
              </a:rPr>
              <a:t>Yu, T.K., Lin, M.L. and Liao, Y.K., 2017. </a:t>
            </a:r>
            <a:r>
              <a:rPr lang="en-US" sz="1050" i="1" dirty="0">
                <a:solidFill>
                  <a:srgbClr val="000000"/>
                </a:solidFill>
                <a:latin typeface="Arial" panose="020B0604020202020204" pitchFamily="34" charset="0"/>
                <a:ea typeface="Arial" panose="020B0604020202020204" pitchFamily="34" charset="0"/>
                <a:cs typeface="Arial" panose="020B0604020202020204" pitchFamily="34" charset="0"/>
              </a:rPr>
              <a:t>Understanding factors influencing information communication technology adoption behavior: The moderators of information literacy and digital skills. Computers in Human Behavior</a:t>
            </a:r>
            <a:r>
              <a:rPr lang="en-US" sz="1050" dirty="0">
                <a:solidFill>
                  <a:srgbClr val="000000"/>
                </a:solidFill>
                <a:latin typeface="Arial" panose="020B0604020202020204" pitchFamily="34" charset="0"/>
                <a:ea typeface="Arial" panose="020B0604020202020204" pitchFamily="34" charset="0"/>
                <a:cs typeface="Arial" panose="020B0604020202020204" pitchFamily="34" charset="0"/>
              </a:rPr>
              <a:t>, </a:t>
            </a:r>
            <a:r>
              <a:rPr lang="en-US" sz="1050" i="1" dirty="0">
                <a:solidFill>
                  <a:srgbClr val="000000"/>
                </a:solidFill>
                <a:latin typeface="Arial" panose="020B0604020202020204" pitchFamily="34" charset="0"/>
                <a:ea typeface="Arial" panose="020B0604020202020204" pitchFamily="34" charset="0"/>
                <a:cs typeface="Arial" panose="020B0604020202020204" pitchFamily="34" charset="0"/>
              </a:rPr>
              <a:t>71</a:t>
            </a:r>
            <a:r>
              <a:rPr lang="en-US" sz="1050" dirty="0">
                <a:solidFill>
                  <a:srgbClr val="000000"/>
                </a:solidFill>
                <a:latin typeface="Arial" panose="020B0604020202020204" pitchFamily="34" charset="0"/>
                <a:ea typeface="Arial" panose="020B0604020202020204" pitchFamily="34" charset="0"/>
                <a:cs typeface="Arial" panose="020B0604020202020204" pitchFamily="34" charset="0"/>
              </a:rPr>
              <a:t>, pp.196-208.</a:t>
            </a:r>
            <a:endParaRPr lang="en-GB" sz="1050" dirty="0">
              <a:latin typeface="Arial" panose="020B0604020202020204" pitchFamily="34" charset="0"/>
              <a:ea typeface="Arial" panose="020B0604020202020204" pitchFamily="34" charset="0"/>
              <a:cs typeface="Arial" panose="020B0604020202020204" pitchFamily="34" charset="0"/>
            </a:endParaRPr>
          </a:p>
          <a:p>
            <a:pPr marL="171450" indent="-171450" algn="just">
              <a:lnSpc>
                <a:spcPct val="150000"/>
              </a:lnSpc>
              <a:spcAft>
                <a:spcPts val="0"/>
              </a:spcAft>
              <a:buFont typeface="Arial" panose="020B0604020202020204" pitchFamily="34" charset="0"/>
              <a:buChar char="•"/>
            </a:pPr>
            <a:r>
              <a:rPr lang="en-US" sz="1050" dirty="0" err="1">
                <a:solidFill>
                  <a:srgbClr val="000000"/>
                </a:solidFill>
                <a:latin typeface="Arial" panose="020B0604020202020204" pitchFamily="34" charset="0"/>
                <a:ea typeface="Arial" panose="020B0604020202020204" pitchFamily="34" charset="0"/>
                <a:cs typeface="Arial" panose="020B0604020202020204" pitchFamily="34" charset="0"/>
              </a:rPr>
              <a:t>Yuliansyah</a:t>
            </a:r>
            <a:r>
              <a:rPr lang="en-US" sz="1050" dirty="0">
                <a:solidFill>
                  <a:srgbClr val="000000"/>
                </a:solidFill>
                <a:latin typeface="Arial" panose="020B0604020202020204" pitchFamily="34" charset="0"/>
                <a:ea typeface="Arial" panose="020B0604020202020204" pitchFamily="34" charset="0"/>
                <a:cs typeface="Arial" panose="020B0604020202020204" pitchFamily="34" charset="0"/>
              </a:rPr>
              <a:t>, Y., </a:t>
            </a:r>
            <a:r>
              <a:rPr lang="en-US" sz="1050" dirty="0" err="1">
                <a:solidFill>
                  <a:srgbClr val="000000"/>
                </a:solidFill>
                <a:latin typeface="Arial" panose="020B0604020202020204" pitchFamily="34" charset="0"/>
                <a:ea typeface="Arial" panose="020B0604020202020204" pitchFamily="34" charset="0"/>
                <a:cs typeface="Arial" panose="020B0604020202020204" pitchFamily="34" charset="0"/>
              </a:rPr>
              <a:t>Gurd</a:t>
            </a:r>
            <a:r>
              <a:rPr lang="en-US" sz="1050" dirty="0">
                <a:solidFill>
                  <a:srgbClr val="000000"/>
                </a:solidFill>
                <a:latin typeface="Arial" panose="020B0604020202020204" pitchFamily="34" charset="0"/>
                <a:ea typeface="Arial" panose="020B0604020202020204" pitchFamily="34" charset="0"/>
                <a:cs typeface="Arial" panose="020B0604020202020204" pitchFamily="34" charset="0"/>
              </a:rPr>
              <a:t>, B. and Mohamed, N., 2017. </a:t>
            </a:r>
            <a:r>
              <a:rPr lang="en-US" sz="1050" i="1" dirty="0">
                <a:solidFill>
                  <a:srgbClr val="000000"/>
                </a:solidFill>
                <a:latin typeface="Arial" panose="020B0604020202020204" pitchFamily="34" charset="0"/>
                <a:ea typeface="Arial" panose="020B0604020202020204" pitchFamily="34" charset="0"/>
                <a:cs typeface="Arial" panose="020B0604020202020204" pitchFamily="34" charset="0"/>
              </a:rPr>
              <a:t>The significant of business strategy in improving organizational performance. </a:t>
            </a:r>
            <a:r>
              <a:rPr lang="en-US" sz="1050" i="1" dirty="0" err="1">
                <a:solidFill>
                  <a:srgbClr val="000000"/>
                </a:solidFill>
                <a:latin typeface="Arial" panose="020B0604020202020204" pitchFamily="34" charset="0"/>
                <a:ea typeface="Arial" panose="020B0604020202020204" pitchFamily="34" charset="0"/>
                <a:cs typeface="Arial" panose="020B0604020202020204" pitchFamily="34" charset="0"/>
              </a:rPr>
              <a:t>Humanomics</a:t>
            </a:r>
            <a:r>
              <a:rPr lang="en-US" sz="1050" i="1" dirty="0">
                <a:solidFill>
                  <a:srgbClr val="000000"/>
                </a:solidFill>
                <a:latin typeface="Arial" panose="020B0604020202020204" pitchFamily="34" charset="0"/>
                <a:ea typeface="Arial" panose="020B0604020202020204" pitchFamily="34" charset="0"/>
                <a:cs typeface="Arial" panose="020B0604020202020204" pitchFamily="34" charset="0"/>
              </a:rPr>
              <a:t>.</a:t>
            </a:r>
            <a:endParaRPr lang="en-GB" sz="1050" dirty="0">
              <a:effectLst/>
              <a:latin typeface="Arial" panose="020B0604020202020204" pitchFamily="34" charset="0"/>
              <a:ea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6691B4F2-DE10-4849-AC59-3581769CA428}"/>
              </a:ext>
            </a:extLst>
          </p:cNvPr>
          <p:cNvSpPr/>
          <p:nvPr/>
        </p:nvSpPr>
        <p:spPr>
          <a:xfrm>
            <a:off x="878576" y="1609269"/>
            <a:ext cx="8265424" cy="1330557"/>
          </a:xfrm>
          <a:prstGeom prst="rect">
            <a:avLst/>
          </a:prstGeom>
        </p:spPr>
        <p:txBody>
          <a:bodyPr wrap="square">
            <a:spAutoFit/>
          </a:bodyPr>
          <a:lstStyle/>
          <a:p>
            <a:pPr marL="171450" indent="-171450" algn="just">
              <a:lnSpc>
                <a:spcPct val="150000"/>
              </a:lnSpc>
              <a:spcAft>
                <a:spcPts val="0"/>
              </a:spcAft>
              <a:buFont typeface="Arial" panose="020B0604020202020204" pitchFamily="34" charset="0"/>
              <a:buChar char="•"/>
            </a:pPr>
            <a:r>
              <a:rPr lang="en-US" sz="1100" dirty="0">
                <a:solidFill>
                  <a:srgbClr val="000000"/>
                </a:solidFill>
                <a:latin typeface="Arial" panose="020B0604020202020204" pitchFamily="34" charset="0"/>
                <a:ea typeface="Arial" panose="020B0604020202020204" pitchFamily="34" charset="0"/>
                <a:cs typeface="Arial" panose="020B0604020202020204" pitchFamily="34" charset="0"/>
              </a:rPr>
              <a:t>Sedighi, M., van Splunter, S., Zand, F. and Brazier, F., 2017. Evaluating critical success factors model of knowledge management: An analytic hierarchy process (AHP) approach. In </a:t>
            </a:r>
            <a:r>
              <a:rPr lang="en-US" sz="1100" i="1" dirty="0">
                <a:solidFill>
                  <a:srgbClr val="000000"/>
                </a:solidFill>
                <a:latin typeface="Arial" panose="020B0604020202020204" pitchFamily="34" charset="0"/>
                <a:ea typeface="Arial" panose="020B0604020202020204" pitchFamily="34" charset="0"/>
                <a:cs typeface="Arial" panose="020B0604020202020204" pitchFamily="34" charset="0"/>
              </a:rPr>
              <a:t>Organizational Culture and Behavior: Concepts, Methodologies, Tools, and Applications</a:t>
            </a:r>
            <a:r>
              <a:rPr lang="en-US" sz="1100" dirty="0">
                <a:solidFill>
                  <a:srgbClr val="000000"/>
                </a:solidFill>
                <a:latin typeface="Arial" panose="020B0604020202020204" pitchFamily="34" charset="0"/>
                <a:ea typeface="Arial" panose="020B0604020202020204" pitchFamily="34" charset="0"/>
                <a:cs typeface="Arial" panose="020B0604020202020204" pitchFamily="34" charset="0"/>
              </a:rPr>
              <a:t> (pp. 308-326). IGI Global.</a:t>
            </a:r>
            <a:endParaRPr lang="en-GB" sz="1100" dirty="0">
              <a:latin typeface="Arial" panose="020B0604020202020204" pitchFamily="34" charset="0"/>
              <a:ea typeface="Arial" panose="020B0604020202020204" pitchFamily="34" charset="0"/>
              <a:cs typeface="Arial" panose="020B0604020202020204" pitchFamily="34" charset="0"/>
            </a:endParaRPr>
          </a:p>
          <a:p>
            <a:pPr marL="171450" indent="-171450" algn="just">
              <a:lnSpc>
                <a:spcPct val="150000"/>
              </a:lnSpc>
              <a:spcAft>
                <a:spcPts val="0"/>
              </a:spcAft>
              <a:buFont typeface="Arial" panose="020B0604020202020204" pitchFamily="34" charset="0"/>
              <a:buChar char="•"/>
            </a:pPr>
            <a:r>
              <a:rPr lang="en-US" sz="1100" dirty="0">
                <a:solidFill>
                  <a:srgbClr val="000000"/>
                </a:solidFill>
                <a:latin typeface="Arial" panose="020B0604020202020204" pitchFamily="34" charset="0"/>
                <a:ea typeface="Arial" panose="020B0604020202020204" pitchFamily="34" charset="0"/>
                <a:cs typeface="Arial" panose="020B0604020202020204" pitchFamily="34" charset="0"/>
              </a:rPr>
              <a:t>Shahi, T., Farrokhsheresht, B. and Aghajani, H.A., 2020. Behavioral Factors Affecting Talent Management: Meta-Synthesis Technique. </a:t>
            </a:r>
            <a:r>
              <a:rPr lang="en-US" sz="1100" i="1" dirty="0">
                <a:solidFill>
                  <a:srgbClr val="000000"/>
                </a:solidFill>
                <a:latin typeface="Arial" panose="020B0604020202020204" pitchFamily="34" charset="0"/>
                <a:ea typeface="Arial" panose="020B0604020202020204" pitchFamily="34" charset="0"/>
                <a:cs typeface="Arial" panose="020B0604020202020204" pitchFamily="34" charset="0"/>
              </a:rPr>
              <a:t>Iranian Journal of Management Studies</a:t>
            </a:r>
            <a:r>
              <a:rPr lang="en-US" sz="1100" dirty="0">
                <a:solidFill>
                  <a:srgbClr val="000000"/>
                </a:solidFill>
                <a:latin typeface="Arial" panose="020B0604020202020204" pitchFamily="34" charset="0"/>
                <a:ea typeface="Arial" panose="020B0604020202020204" pitchFamily="34" charset="0"/>
                <a:cs typeface="Arial" panose="020B0604020202020204" pitchFamily="34" charset="0"/>
              </a:rPr>
              <a:t>, </a:t>
            </a:r>
            <a:r>
              <a:rPr lang="en-US" sz="1100" i="1" dirty="0">
                <a:solidFill>
                  <a:srgbClr val="000000"/>
                </a:solidFill>
                <a:latin typeface="Arial" panose="020B0604020202020204" pitchFamily="34" charset="0"/>
                <a:ea typeface="Arial" panose="020B0604020202020204" pitchFamily="34" charset="0"/>
                <a:cs typeface="Arial" panose="020B0604020202020204" pitchFamily="34" charset="0"/>
              </a:rPr>
              <a:t>13</a:t>
            </a:r>
            <a:r>
              <a:rPr lang="en-US" sz="1100" dirty="0">
                <a:solidFill>
                  <a:srgbClr val="000000"/>
                </a:solidFill>
                <a:latin typeface="Arial" panose="020B0604020202020204" pitchFamily="34" charset="0"/>
                <a:ea typeface="Arial" panose="020B0604020202020204" pitchFamily="34" charset="0"/>
                <a:cs typeface="Arial" panose="020B0604020202020204" pitchFamily="34" charset="0"/>
              </a:rPr>
              <a:t>(1), pp.117-137.</a:t>
            </a:r>
            <a:endParaRPr lang="en-GB" sz="1100" dirty="0">
              <a:latin typeface="Arial" panose="020B060402020202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45840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2F15A2D-2324-487D-A02A-BF46C5C58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17A7F34E-D418-47E2-9F86-2C45BBC312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1299" y="241299"/>
            <a:ext cx="8660121" cy="4660901"/>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descr="Logo, company name&#10;&#10;Description automatically generated">
            <a:extLst>
              <a:ext uri="{FF2B5EF4-FFF2-40B4-BE49-F238E27FC236}">
                <a16:creationId xmlns:a16="http://schemas.microsoft.com/office/drawing/2014/main" id="{759300E3-6EAE-4D81-A78D-1989F2EA1DAA}"/>
              </a:ext>
            </a:extLst>
          </p:cNvPr>
          <p:cNvPicPr>
            <a:picLocks noChangeAspect="1"/>
          </p:cNvPicPr>
          <p:nvPr/>
        </p:nvPicPr>
        <p:blipFill>
          <a:blip r:embed="rId2"/>
          <a:stretch>
            <a:fillRect/>
          </a:stretch>
        </p:blipFill>
        <p:spPr>
          <a:xfrm>
            <a:off x="721622" y="1045408"/>
            <a:ext cx="4684502" cy="3021502"/>
          </a:xfrm>
          <a:prstGeom prst="rect">
            <a:avLst/>
          </a:prstGeom>
        </p:spPr>
      </p:pic>
      <p:sp>
        <p:nvSpPr>
          <p:cNvPr id="16" name="Right Triangle 15">
            <a:extLst>
              <a:ext uri="{FF2B5EF4-FFF2-40B4-BE49-F238E27FC236}">
                <a16:creationId xmlns:a16="http://schemas.microsoft.com/office/drawing/2014/main" id="{2AEAFA59-923A-4F54-8B49-44C970BCC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432540" y="2501900"/>
            <a:ext cx="2468880" cy="24003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picture containing shape&#10;&#10;Description automatically generated">
            <a:extLst>
              <a:ext uri="{FF2B5EF4-FFF2-40B4-BE49-F238E27FC236}">
                <a16:creationId xmlns:a16="http://schemas.microsoft.com/office/drawing/2014/main" id="{81514804-C796-4A98-9593-2328173A94BE}"/>
              </a:ext>
            </a:extLst>
          </p:cNvPr>
          <p:cNvPicPr>
            <a:picLocks noChangeAspect="1"/>
          </p:cNvPicPr>
          <p:nvPr/>
        </p:nvPicPr>
        <p:blipFill>
          <a:blip r:embed="rId3"/>
          <a:stretch>
            <a:fillRect/>
          </a:stretch>
        </p:blipFill>
        <p:spPr>
          <a:xfrm>
            <a:off x="5648704" y="555171"/>
            <a:ext cx="2773674" cy="2204359"/>
          </a:xfrm>
          <a:prstGeom prst="rect">
            <a:avLst/>
          </a:prstGeom>
        </p:spPr>
      </p:pic>
    </p:spTree>
    <p:extLst>
      <p:ext uri="{BB962C8B-B14F-4D97-AF65-F5344CB8AC3E}">
        <p14:creationId xmlns:p14="http://schemas.microsoft.com/office/powerpoint/2010/main" val="11479606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TotalTime>
  <Words>2406</Words>
  <Application>Microsoft Office PowerPoint</Application>
  <PresentationFormat>On-screen Show (16:9)</PresentationFormat>
  <Paragraphs>123</Paragraphs>
  <Slides>24</Slides>
  <Notes>15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Calibri Light</vt:lpstr>
      <vt:lpstr>Arial</vt:lpstr>
      <vt:lpstr>Times New Roman</vt:lpstr>
      <vt:lpstr>Calibri</vt:lpstr>
      <vt:lpstr>Century</vt:lpstr>
      <vt:lpstr>Symbol</vt:lpstr>
      <vt:lpstr>Office Theme</vt:lpstr>
      <vt:lpstr>INTRODUCING THE MODERN WORKPLACE</vt:lpstr>
      <vt:lpstr>Introduction</vt:lpstr>
      <vt:lpstr>Background of the Organization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Identify the essential nature of managerial works and Communicate the role of leadership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 E F E R E N C E S </vt:lpstr>
      <vt:lpstr>R E F E R E N C E 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INTRODUCING THE MODERN WORKPLACE</dc:title>
  <dc:creator>marius cristi</dc:creator>
  <cp:lastModifiedBy>marius cristi</cp:lastModifiedBy>
  <cp:revision>6</cp:revision>
  <dcterms:created xsi:type="dcterms:W3CDTF">2020-11-25T18:36:30Z</dcterms:created>
  <dcterms:modified xsi:type="dcterms:W3CDTF">2020-11-25T19:11:05Z</dcterms:modified>
</cp:coreProperties>
</file>