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DB59B"/>
    <a:srgbClr val="F4AE1B"/>
    <a:srgbClr val="F16164"/>
    <a:srgbClr val="74625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065414-298F-445D-86FC-0C3B5F164071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C17D1E1-0D33-4217-87EF-232CE4778540}">
      <dgm:prSet/>
      <dgm:spPr/>
      <dgm:t>
        <a:bodyPr/>
        <a:lstStyle/>
        <a:p>
          <a:pPr>
            <a:defRPr cap="all"/>
          </a:pPr>
          <a:r>
            <a:rPr lang="en-GB" dirty="0">
              <a:latin typeface="Century" panose="02040604050505020304" pitchFamily="18" charset="0"/>
            </a:rPr>
            <a:t>Business management skills</a:t>
          </a:r>
          <a:endParaRPr lang="en-US" dirty="0">
            <a:latin typeface="Century" panose="02040604050505020304" pitchFamily="18" charset="0"/>
          </a:endParaRPr>
        </a:p>
      </dgm:t>
    </dgm:pt>
    <dgm:pt modelId="{A7195520-06FE-4015-97C2-327E3923BE52}" type="parTrans" cxnId="{79C5D13F-90CD-41FB-83EA-02F8CF63162E}">
      <dgm:prSet/>
      <dgm:spPr/>
      <dgm:t>
        <a:bodyPr/>
        <a:lstStyle/>
        <a:p>
          <a:endParaRPr lang="en-US"/>
        </a:p>
      </dgm:t>
    </dgm:pt>
    <dgm:pt modelId="{7732840C-E013-40E1-9106-3C4B9004F49D}" type="sibTrans" cxnId="{79C5D13F-90CD-41FB-83EA-02F8CF63162E}">
      <dgm:prSet/>
      <dgm:spPr/>
      <dgm:t>
        <a:bodyPr/>
        <a:lstStyle/>
        <a:p>
          <a:endParaRPr lang="en-US"/>
        </a:p>
      </dgm:t>
    </dgm:pt>
    <dgm:pt modelId="{73D5926F-057E-42A3-8349-9D730646F772}">
      <dgm:prSet/>
      <dgm:spPr/>
      <dgm:t>
        <a:bodyPr/>
        <a:lstStyle/>
        <a:p>
          <a:pPr>
            <a:defRPr cap="all"/>
          </a:pPr>
          <a:r>
            <a:rPr lang="en-GB"/>
            <a:t>Communication skills</a:t>
          </a:r>
          <a:endParaRPr lang="en-US"/>
        </a:p>
      </dgm:t>
    </dgm:pt>
    <dgm:pt modelId="{20D38788-87F9-4498-9258-F9F35391468F}" type="parTrans" cxnId="{8FACA9F4-83DE-4EF3-B433-DF87C6F72F02}">
      <dgm:prSet/>
      <dgm:spPr/>
      <dgm:t>
        <a:bodyPr/>
        <a:lstStyle/>
        <a:p>
          <a:endParaRPr lang="en-US"/>
        </a:p>
      </dgm:t>
    </dgm:pt>
    <dgm:pt modelId="{CF37D38B-1477-4FAD-BD57-09C172C2C881}" type="sibTrans" cxnId="{8FACA9F4-83DE-4EF3-B433-DF87C6F72F02}">
      <dgm:prSet/>
      <dgm:spPr/>
      <dgm:t>
        <a:bodyPr/>
        <a:lstStyle/>
        <a:p>
          <a:endParaRPr lang="en-US"/>
        </a:p>
      </dgm:t>
    </dgm:pt>
    <dgm:pt modelId="{B683D13A-8DBD-430F-B016-1BC3EAE6137C}">
      <dgm:prSet/>
      <dgm:spPr/>
      <dgm:t>
        <a:bodyPr/>
        <a:lstStyle/>
        <a:p>
          <a:pPr>
            <a:defRPr cap="all"/>
          </a:pPr>
          <a:r>
            <a:rPr lang="en-GB"/>
            <a:t>Analytical skills</a:t>
          </a:r>
          <a:endParaRPr lang="en-US"/>
        </a:p>
      </dgm:t>
    </dgm:pt>
    <dgm:pt modelId="{8F23BEE5-01B3-4EED-878D-8D8788EA4BDF}" type="parTrans" cxnId="{5BC27FF8-EEAE-4A64-A799-9B81866936E0}">
      <dgm:prSet/>
      <dgm:spPr/>
      <dgm:t>
        <a:bodyPr/>
        <a:lstStyle/>
        <a:p>
          <a:endParaRPr lang="en-US"/>
        </a:p>
      </dgm:t>
    </dgm:pt>
    <dgm:pt modelId="{99373217-EE82-4F4B-B6EF-470B46FA5FC2}" type="sibTrans" cxnId="{5BC27FF8-EEAE-4A64-A799-9B81866936E0}">
      <dgm:prSet/>
      <dgm:spPr/>
      <dgm:t>
        <a:bodyPr/>
        <a:lstStyle/>
        <a:p>
          <a:endParaRPr lang="en-US"/>
        </a:p>
      </dgm:t>
    </dgm:pt>
    <dgm:pt modelId="{8A89CD53-8A7D-43D5-8007-796CEF8B5CD1}">
      <dgm:prSet/>
      <dgm:spPr/>
      <dgm:t>
        <a:bodyPr/>
        <a:lstStyle/>
        <a:p>
          <a:pPr>
            <a:defRPr cap="all"/>
          </a:pPr>
          <a:r>
            <a:rPr lang="en-GB"/>
            <a:t>Creative skills</a:t>
          </a:r>
          <a:endParaRPr lang="en-US"/>
        </a:p>
      </dgm:t>
    </dgm:pt>
    <dgm:pt modelId="{A5F25E18-BBED-4A68-9A19-10F1A8A3A143}" type="parTrans" cxnId="{C747D0A2-2D9E-4071-86F6-0400AC5E7A2A}">
      <dgm:prSet/>
      <dgm:spPr/>
      <dgm:t>
        <a:bodyPr/>
        <a:lstStyle/>
        <a:p>
          <a:endParaRPr lang="en-US"/>
        </a:p>
      </dgm:t>
    </dgm:pt>
    <dgm:pt modelId="{0DBEE195-EF46-452F-A744-946A8CECAD77}" type="sibTrans" cxnId="{C747D0A2-2D9E-4071-86F6-0400AC5E7A2A}">
      <dgm:prSet/>
      <dgm:spPr/>
      <dgm:t>
        <a:bodyPr/>
        <a:lstStyle/>
        <a:p>
          <a:endParaRPr lang="en-US"/>
        </a:p>
      </dgm:t>
    </dgm:pt>
    <dgm:pt modelId="{1D882165-889E-4A2A-A0E5-601D85ED82A1}" type="pres">
      <dgm:prSet presAssocID="{F8065414-298F-445D-86FC-0C3B5F164071}" presName="root" presStyleCnt="0">
        <dgm:presLayoutVars>
          <dgm:dir/>
          <dgm:resizeHandles val="exact"/>
        </dgm:presLayoutVars>
      </dgm:prSet>
      <dgm:spPr/>
    </dgm:pt>
    <dgm:pt modelId="{2197BC56-C628-4CA6-951C-788063C7AD75}" type="pres">
      <dgm:prSet presAssocID="{4C17D1E1-0D33-4217-87EF-232CE4778540}" presName="compNode" presStyleCnt="0"/>
      <dgm:spPr/>
    </dgm:pt>
    <dgm:pt modelId="{68F39FE8-3728-426D-B2FF-75ED922510D6}" type="pres">
      <dgm:prSet presAssocID="{4C17D1E1-0D33-4217-87EF-232CE4778540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BD91BA70-2D1A-4A07-8BD6-F1C52B06F66B}" type="pres">
      <dgm:prSet presAssocID="{4C17D1E1-0D33-4217-87EF-232CE477854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CEC90B2-0D50-40EC-81E0-CB02ACC5E848}" type="pres">
      <dgm:prSet presAssocID="{4C17D1E1-0D33-4217-87EF-232CE4778540}" presName="spaceRect" presStyleCnt="0"/>
      <dgm:spPr/>
    </dgm:pt>
    <dgm:pt modelId="{0DCEA906-54ED-4FCB-A5E7-7BFBDF8A8266}" type="pres">
      <dgm:prSet presAssocID="{4C17D1E1-0D33-4217-87EF-232CE4778540}" presName="textRect" presStyleLbl="revTx" presStyleIdx="0" presStyleCnt="4" custLinFactNeighborX="353" custLinFactNeighborY="-1165">
        <dgm:presLayoutVars>
          <dgm:chMax val="1"/>
          <dgm:chPref val="1"/>
        </dgm:presLayoutVars>
      </dgm:prSet>
      <dgm:spPr/>
    </dgm:pt>
    <dgm:pt modelId="{53C48390-CA42-4968-AF7A-52078D3766D2}" type="pres">
      <dgm:prSet presAssocID="{7732840C-E013-40E1-9106-3C4B9004F49D}" presName="sibTrans" presStyleCnt="0"/>
      <dgm:spPr/>
    </dgm:pt>
    <dgm:pt modelId="{6324BB46-CC20-4C9A-97AB-FCA56DFC2127}" type="pres">
      <dgm:prSet presAssocID="{73D5926F-057E-42A3-8349-9D730646F772}" presName="compNode" presStyleCnt="0"/>
      <dgm:spPr/>
    </dgm:pt>
    <dgm:pt modelId="{50614C92-B1A2-4883-9B5F-834099863343}" type="pres">
      <dgm:prSet presAssocID="{73D5926F-057E-42A3-8349-9D730646F772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8B5C3D80-00A5-4C48-8CB1-A4CFAA7A525D}" type="pres">
      <dgm:prSet presAssocID="{73D5926F-057E-42A3-8349-9D730646F77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DAA31D6-B3B4-498D-A64D-11B198741DF2}" type="pres">
      <dgm:prSet presAssocID="{73D5926F-057E-42A3-8349-9D730646F772}" presName="spaceRect" presStyleCnt="0"/>
      <dgm:spPr/>
    </dgm:pt>
    <dgm:pt modelId="{5F4D63B0-894D-4160-AF2B-DB8265CDF964}" type="pres">
      <dgm:prSet presAssocID="{73D5926F-057E-42A3-8349-9D730646F772}" presName="textRect" presStyleLbl="revTx" presStyleIdx="1" presStyleCnt="4">
        <dgm:presLayoutVars>
          <dgm:chMax val="1"/>
          <dgm:chPref val="1"/>
        </dgm:presLayoutVars>
      </dgm:prSet>
      <dgm:spPr/>
    </dgm:pt>
    <dgm:pt modelId="{27287E6A-BA68-4FD5-A022-29F8CABF686A}" type="pres">
      <dgm:prSet presAssocID="{CF37D38B-1477-4FAD-BD57-09C172C2C881}" presName="sibTrans" presStyleCnt="0"/>
      <dgm:spPr/>
    </dgm:pt>
    <dgm:pt modelId="{354A39BC-99DB-4F8F-9976-A4962D85C95D}" type="pres">
      <dgm:prSet presAssocID="{B683D13A-8DBD-430F-B016-1BC3EAE6137C}" presName="compNode" presStyleCnt="0"/>
      <dgm:spPr/>
    </dgm:pt>
    <dgm:pt modelId="{B61643ED-0F2A-40A4-BDFC-4B59F227FEAC}" type="pres">
      <dgm:prSet presAssocID="{B683D13A-8DBD-430F-B016-1BC3EAE6137C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6EBBD7A7-6BC1-4796-9888-5CC810037961}" type="pres">
      <dgm:prSet presAssocID="{B683D13A-8DBD-430F-B016-1BC3EAE6137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18C2A4C0-453C-4F0C-9240-29B04490037A}" type="pres">
      <dgm:prSet presAssocID="{B683D13A-8DBD-430F-B016-1BC3EAE6137C}" presName="spaceRect" presStyleCnt="0"/>
      <dgm:spPr/>
    </dgm:pt>
    <dgm:pt modelId="{C161332C-93DF-45B6-906A-F36F0AE39A1D}" type="pres">
      <dgm:prSet presAssocID="{B683D13A-8DBD-430F-B016-1BC3EAE6137C}" presName="textRect" presStyleLbl="revTx" presStyleIdx="2" presStyleCnt="4">
        <dgm:presLayoutVars>
          <dgm:chMax val="1"/>
          <dgm:chPref val="1"/>
        </dgm:presLayoutVars>
      </dgm:prSet>
      <dgm:spPr/>
    </dgm:pt>
    <dgm:pt modelId="{16D476C0-E457-4AE7-915F-0C57847C10B2}" type="pres">
      <dgm:prSet presAssocID="{99373217-EE82-4F4B-B6EF-470B46FA5FC2}" presName="sibTrans" presStyleCnt="0"/>
      <dgm:spPr/>
    </dgm:pt>
    <dgm:pt modelId="{F533998F-6A1D-4324-A35F-420ADE61667B}" type="pres">
      <dgm:prSet presAssocID="{8A89CD53-8A7D-43D5-8007-796CEF8B5CD1}" presName="compNode" presStyleCnt="0"/>
      <dgm:spPr/>
    </dgm:pt>
    <dgm:pt modelId="{A874E5CD-6973-4BCF-B34D-0F9AF5AFB46C}" type="pres">
      <dgm:prSet presAssocID="{8A89CD53-8A7D-43D5-8007-796CEF8B5CD1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A8DC50CE-50A7-497E-A783-8B46BEB72C79}" type="pres">
      <dgm:prSet presAssocID="{8A89CD53-8A7D-43D5-8007-796CEF8B5CD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E6CF5E72-F2A9-4671-A60B-86B1DDC03AE6}" type="pres">
      <dgm:prSet presAssocID="{8A89CD53-8A7D-43D5-8007-796CEF8B5CD1}" presName="spaceRect" presStyleCnt="0"/>
      <dgm:spPr/>
    </dgm:pt>
    <dgm:pt modelId="{B2855005-EAED-4502-B2B6-EF0C15512E3A}" type="pres">
      <dgm:prSet presAssocID="{8A89CD53-8A7D-43D5-8007-796CEF8B5CD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9C5D13F-90CD-41FB-83EA-02F8CF63162E}" srcId="{F8065414-298F-445D-86FC-0C3B5F164071}" destId="{4C17D1E1-0D33-4217-87EF-232CE4778540}" srcOrd="0" destOrd="0" parTransId="{A7195520-06FE-4015-97C2-327E3923BE52}" sibTransId="{7732840C-E013-40E1-9106-3C4B9004F49D}"/>
    <dgm:cxn modelId="{C747D0A2-2D9E-4071-86F6-0400AC5E7A2A}" srcId="{F8065414-298F-445D-86FC-0C3B5F164071}" destId="{8A89CD53-8A7D-43D5-8007-796CEF8B5CD1}" srcOrd="3" destOrd="0" parTransId="{A5F25E18-BBED-4A68-9A19-10F1A8A3A143}" sibTransId="{0DBEE195-EF46-452F-A744-946A8CECAD77}"/>
    <dgm:cxn modelId="{6E9E23A3-17BF-4769-86E0-065B7BCA44B4}" type="presOf" srcId="{F8065414-298F-445D-86FC-0C3B5F164071}" destId="{1D882165-889E-4A2A-A0E5-601D85ED82A1}" srcOrd="0" destOrd="0" presId="urn:microsoft.com/office/officeart/2018/5/layout/IconLeafLabelList"/>
    <dgm:cxn modelId="{179FE0AD-A257-4362-A866-70F8DC34AF38}" type="presOf" srcId="{8A89CD53-8A7D-43D5-8007-796CEF8B5CD1}" destId="{B2855005-EAED-4502-B2B6-EF0C15512E3A}" srcOrd="0" destOrd="0" presId="urn:microsoft.com/office/officeart/2018/5/layout/IconLeafLabelList"/>
    <dgm:cxn modelId="{08E2B3D2-72B9-4DE3-B948-8DEE26E46EBE}" type="presOf" srcId="{B683D13A-8DBD-430F-B016-1BC3EAE6137C}" destId="{C161332C-93DF-45B6-906A-F36F0AE39A1D}" srcOrd="0" destOrd="0" presId="urn:microsoft.com/office/officeart/2018/5/layout/IconLeafLabelList"/>
    <dgm:cxn modelId="{5B8368F0-48AE-4452-B6ED-9D04BE40ABB8}" type="presOf" srcId="{4C17D1E1-0D33-4217-87EF-232CE4778540}" destId="{0DCEA906-54ED-4FCB-A5E7-7BFBDF8A8266}" srcOrd="0" destOrd="0" presId="urn:microsoft.com/office/officeart/2018/5/layout/IconLeafLabelList"/>
    <dgm:cxn modelId="{8FACA9F4-83DE-4EF3-B433-DF87C6F72F02}" srcId="{F8065414-298F-445D-86FC-0C3B5F164071}" destId="{73D5926F-057E-42A3-8349-9D730646F772}" srcOrd="1" destOrd="0" parTransId="{20D38788-87F9-4498-9258-F9F35391468F}" sibTransId="{CF37D38B-1477-4FAD-BD57-09C172C2C881}"/>
    <dgm:cxn modelId="{5BC27FF8-EEAE-4A64-A799-9B81866936E0}" srcId="{F8065414-298F-445D-86FC-0C3B5F164071}" destId="{B683D13A-8DBD-430F-B016-1BC3EAE6137C}" srcOrd="2" destOrd="0" parTransId="{8F23BEE5-01B3-4EED-878D-8D8788EA4BDF}" sibTransId="{99373217-EE82-4F4B-B6EF-470B46FA5FC2}"/>
    <dgm:cxn modelId="{C0147DFF-7C42-4E31-818B-93768E193005}" type="presOf" srcId="{73D5926F-057E-42A3-8349-9D730646F772}" destId="{5F4D63B0-894D-4160-AF2B-DB8265CDF964}" srcOrd="0" destOrd="0" presId="urn:microsoft.com/office/officeart/2018/5/layout/IconLeafLabelList"/>
    <dgm:cxn modelId="{A5F737A4-8744-434A-92D8-76AD6403687D}" type="presParOf" srcId="{1D882165-889E-4A2A-A0E5-601D85ED82A1}" destId="{2197BC56-C628-4CA6-951C-788063C7AD75}" srcOrd="0" destOrd="0" presId="urn:microsoft.com/office/officeart/2018/5/layout/IconLeafLabelList"/>
    <dgm:cxn modelId="{5758A41D-2A2D-43FF-A285-5028F5878871}" type="presParOf" srcId="{2197BC56-C628-4CA6-951C-788063C7AD75}" destId="{68F39FE8-3728-426D-B2FF-75ED922510D6}" srcOrd="0" destOrd="0" presId="urn:microsoft.com/office/officeart/2018/5/layout/IconLeafLabelList"/>
    <dgm:cxn modelId="{F9F00D7F-2930-4531-ADD0-227C2FC84FAC}" type="presParOf" srcId="{2197BC56-C628-4CA6-951C-788063C7AD75}" destId="{BD91BA70-2D1A-4A07-8BD6-F1C52B06F66B}" srcOrd="1" destOrd="0" presId="urn:microsoft.com/office/officeart/2018/5/layout/IconLeafLabelList"/>
    <dgm:cxn modelId="{29A166EB-C914-45CE-8D9F-8548652D3181}" type="presParOf" srcId="{2197BC56-C628-4CA6-951C-788063C7AD75}" destId="{2CEC90B2-0D50-40EC-81E0-CB02ACC5E848}" srcOrd="2" destOrd="0" presId="urn:microsoft.com/office/officeart/2018/5/layout/IconLeafLabelList"/>
    <dgm:cxn modelId="{01CC0D80-66AA-4E98-BB36-02261D77BD84}" type="presParOf" srcId="{2197BC56-C628-4CA6-951C-788063C7AD75}" destId="{0DCEA906-54ED-4FCB-A5E7-7BFBDF8A8266}" srcOrd="3" destOrd="0" presId="urn:microsoft.com/office/officeart/2018/5/layout/IconLeafLabelList"/>
    <dgm:cxn modelId="{DA90071B-6D25-4B8A-9F9B-CD9ED6216397}" type="presParOf" srcId="{1D882165-889E-4A2A-A0E5-601D85ED82A1}" destId="{53C48390-CA42-4968-AF7A-52078D3766D2}" srcOrd="1" destOrd="0" presId="urn:microsoft.com/office/officeart/2018/5/layout/IconLeafLabelList"/>
    <dgm:cxn modelId="{E7346004-FDA1-4E1C-A457-CCD8E4CF09AB}" type="presParOf" srcId="{1D882165-889E-4A2A-A0E5-601D85ED82A1}" destId="{6324BB46-CC20-4C9A-97AB-FCA56DFC2127}" srcOrd="2" destOrd="0" presId="urn:microsoft.com/office/officeart/2018/5/layout/IconLeafLabelList"/>
    <dgm:cxn modelId="{BFD9EFD9-EBC9-41D8-BCF3-112F2836331F}" type="presParOf" srcId="{6324BB46-CC20-4C9A-97AB-FCA56DFC2127}" destId="{50614C92-B1A2-4883-9B5F-834099863343}" srcOrd="0" destOrd="0" presId="urn:microsoft.com/office/officeart/2018/5/layout/IconLeafLabelList"/>
    <dgm:cxn modelId="{F1CB7246-AFDC-46DE-A6A9-4E6CDD2DCC1D}" type="presParOf" srcId="{6324BB46-CC20-4C9A-97AB-FCA56DFC2127}" destId="{8B5C3D80-00A5-4C48-8CB1-A4CFAA7A525D}" srcOrd="1" destOrd="0" presId="urn:microsoft.com/office/officeart/2018/5/layout/IconLeafLabelList"/>
    <dgm:cxn modelId="{566EA378-03AB-42ED-A114-C74974DA6EDB}" type="presParOf" srcId="{6324BB46-CC20-4C9A-97AB-FCA56DFC2127}" destId="{6DAA31D6-B3B4-498D-A64D-11B198741DF2}" srcOrd="2" destOrd="0" presId="urn:microsoft.com/office/officeart/2018/5/layout/IconLeafLabelList"/>
    <dgm:cxn modelId="{81A5EBDA-C325-41E1-B3EE-91B1FD29AE9D}" type="presParOf" srcId="{6324BB46-CC20-4C9A-97AB-FCA56DFC2127}" destId="{5F4D63B0-894D-4160-AF2B-DB8265CDF964}" srcOrd="3" destOrd="0" presId="urn:microsoft.com/office/officeart/2018/5/layout/IconLeafLabelList"/>
    <dgm:cxn modelId="{CF4E1E50-D6B6-46BF-88CF-C703A3C5D8E8}" type="presParOf" srcId="{1D882165-889E-4A2A-A0E5-601D85ED82A1}" destId="{27287E6A-BA68-4FD5-A022-29F8CABF686A}" srcOrd="3" destOrd="0" presId="urn:microsoft.com/office/officeart/2018/5/layout/IconLeafLabelList"/>
    <dgm:cxn modelId="{8F3B8D87-B05F-4F59-912F-74D84F42E200}" type="presParOf" srcId="{1D882165-889E-4A2A-A0E5-601D85ED82A1}" destId="{354A39BC-99DB-4F8F-9976-A4962D85C95D}" srcOrd="4" destOrd="0" presId="urn:microsoft.com/office/officeart/2018/5/layout/IconLeafLabelList"/>
    <dgm:cxn modelId="{7712BAA9-09EA-4802-89C7-2608C4ED4103}" type="presParOf" srcId="{354A39BC-99DB-4F8F-9976-A4962D85C95D}" destId="{B61643ED-0F2A-40A4-BDFC-4B59F227FEAC}" srcOrd="0" destOrd="0" presId="urn:microsoft.com/office/officeart/2018/5/layout/IconLeafLabelList"/>
    <dgm:cxn modelId="{BA6F89AA-1488-496E-9C65-D36C9C242B33}" type="presParOf" srcId="{354A39BC-99DB-4F8F-9976-A4962D85C95D}" destId="{6EBBD7A7-6BC1-4796-9888-5CC810037961}" srcOrd="1" destOrd="0" presId="urn:microsoft.com/office/officeart/2018/5/layout/IconLeafLabelList"/>
    <dgm:cxn modelId="{B4FB9035-0FFF-42EE-B03C-7EC0FFF02144}" type="presParOf" srcId="{354A39BC-99DB-4F8F-9976-A4962D85C95D}" destId="{18C2A4C0-453C-4F0C-9240-29B04490037A}" srcOrd="2" destOrd="0" presId="urn:microsoft.com/office/officeart/2018/5/layout/IconLeafLabelList"/>
    <dgm:cxn modelId="{332E5EB6-135D-4FBB-B9B2-1779512264DC}" type="presParOf" srcId="{354A39BC-99DB-4F8F-9976-A4962D85C95D}" destId="{C161332C-93DF-45B6-906A-F36F0AE39A1D}" srcOrd="3" destOrd="0" presId="urn:microsoft.com/office/officeart/2018/5/layout/IconLeafLabelList"/>
    <dgm:cxn modelId="{17104110-AC85-4A50-827F-041637301980}" type="presParOf" srcId="{1D882165-889E-4A2A-A0E5-601D85ED82A1}" destId="{16D476C0-E457-4AE7-915F-0C57847C10B2}" srcOrd="5" destOrd="0" presId="urn:microsoft.com/office/officeart/2018/5/layout/IconLeafLabelList"/>
    <dgm:cxn modelId="{4B4E29DB-0A82-4632-9BCC-3C84A722096A}" type="presParOf" srcId="{1D882165-889E-4A2A-A0E5-601D85ED82A1}" destId="{F533998F-6A1D-4324-A35F-420ADE61667B}" srcOrd="6" destOrd="0" presId="urn:microsoft.com/office/officeart/2018/5/layout/IconLeafLabelList"/>
    <dgm:cxn modelId="{41ED7E10-28E9-413C-9181-27BC124DCADD}" type="presParOf" srcId="{F533998F-6A1D-4324-A35F-420ADE61667B}" destId="{A874E5CD-6973-4BCF-B34D-0F9AF5AFB46C}" srcOrd="0" destOrd="0" presId="urn:microsoft.com/office/officeart/2018/5/layout/IconLeafLabelList"/>
    <dgm:cxn modelId="{AE969BAD-974F-4D87-8D8D-DBD755A58E98}" type="presParOf" srcId="{F533998F-6A1D-4324-A35F-420ADE61667B}" destId="{A8DC50CE-50A7-497E-A783-8B46BEB72C79}" srcOrd="1" destOrd="0" presId="urn:microsoft.com/office/officeart/2018/5/layout/IconLeafLabelList"/>
    <dgm:cxn modelId="{B1305B64-7A55-430F-9518-89D7129305CB}" type="presParOf" srcId="{F533998F-6A1D-4324-A35F-420ADE61667B}" destId="{E6CF5E72-F2A9-4671-A60B-86B1DDC03AE6}" srcOrd="2" destOrd="0" presId="urn:microsoft.com/office/officeart/2018/5/layout/IconLeafLabelList"/>
    <dgm:cxn modelId="{971B37BD-985E-42C7-82E0-497031D4E18C}" type="presParOf" srcId="{F533998F-6A1D-4324-A35F-420ADE61667B}" destId="{B2855005-EAED-4502-B2B6-EF0C15512E3A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F39FE8-3728-426D-B2FF-75ED922510D6}">
      <dsp:nvSpPr>
        <dsp:cNvPr id="0" name=""/>
        <dsp:cNvSpPr/>
      </dsp:nvSpPr>
      <dsp:spPr>
        <a:xfrm>
          <a:off x="600792" y="596391"/>
          <a:ext cx="1449891" cy="1449891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91BA70-2D1A-4A07-8BD6-F1C52B06F66B}">
      <dsp:nvSpPr>
        <dsp:cNvPr id="0" name=""/>
        <dsp:cNvSpPr/>
      </dsp:nvSpPr>
      <dsp:spPr>
        <a:xfrm>
          <a:off x="909785" y="905385"/>
          <a:ext cx="831905" cy="8319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CEA906-54ED-4FCB-A5E7-7BFBDF8A8266}">
      <dsp:nvSpPr>
        <dsp:cNvPr id="0" name=""/>
        <dsp:cNvSpPr/>
      </dsp:nvSpPr>
      <dsp:spPr>
        <a:xfrm>
          <a:off x="145692" y="2489501"/>
          <a:ext cx="237687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>
              <a:latin typeface="Century" panose="02040604050505020304" pitchFamily="18" charset="0"/>
            </a:rPr>
            <a:t>Business management skills</a:t>
          </a:r>
          <a:endParaRPr lang="en-US" sz="1700" kern="1200" dirty="0">
            <a:latin typeface="Century" panose="02040604050505020304" pitchFamily="18" charset="0"/>
          </a:endParaRPr>
        </a:p>
      </dsp:txBody>
      <dsp:txXfrm>
        <a:off x="145692" y="2489501"/>
        <a:ext cx="2376871" cy="720000"/>
      </dsp:txXfrm>
    </dsp:sp>
    <dsp:sp modelId="{50614C92-B1A2-4883-9B5F-834099863343}">
      <dsp:nvSpPr>
        <dsp:cNvPr id="0" name=""/>
        <dsp:cNvSpPr/>
      </dsp:nvSpPr>
      <dsp:spPr>
        <a:xfrm>
          <a:off x="3393616" y="596391"/>
          <a:ext cx="1449891" cy="1449891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5C3D80-00A5-4C48-8CB1-A4CFAA7A525D}">
      <dsp:nvSpPr>
        <dsp:cNvPr id="0" name=""/>
        <dsp:cNvSpPr/>
      </dsp:nvSpPr>
      <dsp:spPr>
        <a:xfrm>
          <a:off x="3702610" y="905385"/>
          <a:ext cx="831905" cy="8319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4D63B0-894D-4160-AF2B-DB8265CDF964}">
      <dsp:nvSpPr>
        <dsp:cNvPr id="0" name=""/>
        <dsp:cNvSpPr/>
      </dsp:nvSpPr>
      <dsp:spPr>
        <a:xfrm>
          <a:off x="2930126" y="2497889"/>
          <a:ext cx="237687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Communication skills</a:t>
          </a:r>
          <a:endParaRPr lang="en-US" sz="1700" kern="1200"/>
        </a:p>
      </dsp:txBody>
      <dsp:txXfrm>
        <a:off x="2930126" y="2497889"/>
        <a:ext cx="2376871" cy="720000"/>
      </dsp:txXfrm>
    </dsp:sp>
    <dsp:sp modelId="{B61643ED-0F2A-40A4-BDFC-4B59F227FEAC}">
      <dsp:nvSpPr>
        <dsp:cNvPr id="0" name=""/>
        <dsp:cNvSpPr/>
      </dsp:nvSpPr>
      <dsp:spPr>
        <a:xfrm>
          <a:off x="6186441" y="596391"/>
          <a:ext cx="1449891" cy="1449891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BBD7A7-6BC1-4796-9888-5CC810037961}">
      <dsp:nvSpPr>
        <dsp:cNvPr id="0" name=""/>
        <dsp:cNvSpPr/>
      </dsp:nvSpPr>
      <dsp:spPr>
        <a:xfrm>
          <a:off x="6495434" y="905385"/>
          <a:ext cx="831905" cy="83190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61332C-93DF-45B6-906A-F36F0AE39A1D}">
      <dsp:nvSpPr>
        <dsp:cNvPr id="0" name=""/>
        <dsp:cNvSpPr/>
      </dsp:nvSpPr>
      <dsp:spPr>
        <a:xfrm>
          <a:off x="5722951" y="2497889"/>
          <a:ext cx="237687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Analytical skills</a:t>
          </a:r>
          <a:endParaRPr lang="en-US" sz="1700" kern="1200"/>
        </a:p>
      </dsp:txBody>
      <dsp:txXfrm>
        <a:off x="5722951" y="2497889"/>
        <a:ext cx="2376871" cy="720000"/>
      </dsp:txXfrm>
    </dsp:sp>
    <dsp:sp modelId="{A874E5CD-6973-4BCF-B34D-0F9AF5AFB46C}">
      <dsp:nvSpPr>
        <dsp:cNvPr id="0" name=""/>
        <dsp:cNvSpPr/>
      </dsp:nvSpPr>
      <dsp:spPr>
        <a:xfrm>
          <a:off x="8979265" y="596391"/>
          <a:ext cx="1449891" cy="1449891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DC50CE-50A7-497E-A783-8B46BEB72C79}">
      <dsp:nvSpPr>
        <dsp:cNvPr id="0" name=""/>
        <dsp:cNvSpPr/>
      </dsp:nvSpPr>
      <dsp:spPr>
        <a:xfrm>
          <a:off x="9288259" y="905385"/>
          <a:ext cx="831905" cy="83190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855005-EAED-4502-B2B6-EF0C15512E3A}">
      <dsp:nvSpPr>
        <dsp:cNvPr id="0" name=""/>
        <dsp:cNvSpPr/>
      </dsp:nvSpPr>
      <dsp:spPr>
        <a:xfrm>
          <a:off x="8515775" y="2497889"/>
          <a:ext cx="237687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Creative skills</a:t>
          </a:r>
          <a:endParaRPr lang="en-US" sz="1700" kern="1200"/>
        </a:p>
      </dsp:txBody>
      <dsp:txXfrm>
        <a:off x="8515775" y="2497889"/>
        <a:ext cx="2376871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482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7398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4577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0484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15346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8949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56708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2511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60565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2538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831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5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31147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hf sldNum="0" hdr="0" ftr="0" dt="0"/>
  <p:txStyles>
    <p:titleStyle>
      <a:lvl1pPr algn="l" defTabSz="457200" rtl="0" eaLnBrk="1" latinLnBrk="0" hangingPunct="1">
        <a:lnSpc>
          <a:spcPct val="90000"/>
        </a:lnSpc>
        <a:spcBef>
          <a:spcPct val="0"/>
        </a:spcBef>
        <a:buNone/>
        <a:defRPr sz="27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C946306D-5ADD-463A-949A-DEEBA39D70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A473A035-1F9A-4381-AC96-683CD2DF5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5422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CF4ED641-0671-4D88-92E6-026A8C9F1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4341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7A02EF2F-E7B1-40FC-885B-C4D89902B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2" name="Picture 3" descr="A white surface with a 3D triangle texture">
            <a:extLst>
              <a:ext uri="{FF2B5EF4-FFF2-40B4-BE49-F238E27FC236}">
                <a16:creationId xmlns:a16="http://schemas.microsoft.com/office/drawing/2014/main" id="{A41CD9B3-0FBB-4E47-9FC4-6D4DB8CA1C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5330"/>
          <a:stretch/>
        </p:blipFill>
        <p:spPr>
          <a:xfrm>
            <a:off x="446534" y="599724"/>
            <a:ext cx="10282986" cy="3547872"/>
          </a:xfrm>
          <a:prstGeom prst="rect">
            <a:avLst/>
          </a:prstGeom>
        </p:spPr>
      </p:pic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D4F6C3FD-269F-4E41-BFC7-BB40F47F1B1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4" r="3" b="3755"/>
          <a:stretch/>
        </p:blipFill>
        <p:spPr>
          <a:xfrm>
            <a:off x="6507484" y="1005840"/>
            <a:ext cx="4847516" cy="2612411"/>
          </a:xfrm>
          <a:prstGeom prst="rect">
            <a:avLst/>
          </a:prstGeom>
        </p:spPr>
      </p:pic>
      <p:sp>
        <p:nvSpPr>
          <p:cNvPr id="56" name="Rectangle 55">
            <a:extLst>
              <a:ext uri="{FF2B5EF4-FFF2-40B4-BE49-F238E27FC236}">
                <a16:creationId xmlns:a16="http://schemas.microsoft.com/office/drawing/2014/main" id="{9180D5DB-9658-40A6-A418-7C6998222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4199467"/>
            <a:ext cx="11296733" cy="2191098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C1161A-F7DA-4CEC-B460-243C1FF638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84253" y="3630773"/>
            <a:ext cx="10947620" cy="115595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Century" panose="02040604050505020304" pitchFamily="18" charset="0"/>
                <a:cs typeface="Calibri" panose="020F0502020204030204" pitchFamily="34" charset="0"/>
              </a:rPr>
              <a:t>NON-PROFIT WORKSHOP GALLERY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80B9B0-56E1-4730-9B28-2064646E9C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6533" y="4823996"/>
            <a:ext cx="5195182" cy="673161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00000"/>
              </a:lnSpc>
            </a:pPr>
            <a:r>
              <a:rPr lang="en-GB" sz="4800" dirty="0">
                <a:solidFill>
                  <a:srgbClr val="FFFFFF"/>
                </a:solidFill>
                <a:latin typeface="Century" panose="02040604050505020304" pitchFamily="18" charset="0"/>
                <a:ea typeface="+mj-ea"/>
                <a:cs typeface="Calibri" panose="020F0502020204030204" pitchFamily="34" charset="0"/>
              </a:rPr>
              <a:t>Student Name: Ioana-Theodora Popescu</a:t>
            </a:r>
          </a:p>
          <a:p>
            <a:pPr>
              <a:lnSpc>
                <a:spcPct val="100000"/>
              </a:lnSpc>
            </a:pPr>
            <a:r>
              <a:rPr lang="en-GB" sz="4800" dirty="0">
                <a:solidFill>
                  <a:srgbClr val="FFFFFF"/>
                </a:solidFill>
                <a:latin typeface="Century" panose="02040604050505020304" pitchFamily="18" charset="0"/>
                <a:ea typeface="+mj-ea"/>
                <a:cs typeface="Calibri" panose="020F0502020204030204" pitchFamily="34" charset="0"/>
              </a:rPr>
              <a:t>Student ID: 1922523</a:t>
            </a:r>
          </a:p>
          <a:p>
            <a:pPr>
              <a:lnSpc>
                <a:spcPct val="100000"/>
              </a:lnSpc>
            </a:pPr>
            <a:r>
              <a:rPr lang="en-GB" sz="4800" dirty="0">
                <a:solidFill>
                  <a:srgbClr val="FFFFFF"/>
                </a:solidFill>
                <a:latin typeface="Century" panose="02040604050505020304" pitchFamily="18" charset="0"/>
                <a:ea typeface="+mj-ea"/>
                <a:cs typeface="Calibri" panose="020F0502020204030204" pitchFamily="34" charset="0"/>
              </a:rPr>
              <a:t>University of Wales Trinity Saint David</a:t>
            </a:r>
          </a:p>
          <a:p>
            <a:pPr>
              <a:lnSpc>
                <a:spcPct val="100000"/>
              </a:lnSpc>
            </a:pPr>
            <a:r>
              <a:rPr lang="en-GB" sz="4800" dirty="0">
                <a:solidFill>
                  <a:srgbClr val="FFFFFF"/>
                </a:solidFill>
                <a:latin typeface="Century" panose="02040604050505020304" pitchFamily="18" charset="0"/>
                <a:ea typeface="+mj-ea"/>
                <a:cs typeface="Calibri" panose="020F0502020204030204" pitchFamily="34" charset="0"/>
              </a:rPr>
              <a:t>Module Number: LCBB5001		</a:t>
            </a:r>
          </a:p>
          <a:p>
            <a:pPr>
              <a:lnSpc>
                <a:spcPct val="100000"/>
              </a:lnSpc>
            </a:pPr>
            <a:r>
              <a:rPr lang="en-GB" sz="4800" dirty="0">
                <a:solidFill>
                  <a:srgbClr val="FFFFFF"/>
                </a:solidFill>
                <a:latin typeface="Century" panose="02040604050505020304" pitchFamily="18" charset="0"/>
                <a:ea typeface="+mj-ea"/>
                <a:cs typeface="Calibri" panose="020F0502020204030204" pitchFamily="34" charset="0"/>
              </a:rPr>
              <a:t>Module Name: Entrepreneurship </a:t>
            </a:r>
          </a:p>
          <a:p>
            <a:pPr>
              <a:lnSpc>
                <a:spcPct val="100000"/>
              </a:lnSpc>
            </a:pPr>
            <a:r>
              <a:rPr lang="en-GB" sz="4800" dirty="0">
                <a:solidFill>
                  <a:srgbClr val="FFFFFF"/>
                </a:solidFill>
                <a:latin typeface="Century" panose="02040604050505020304" pitchFamily="18" charset="0"/>
                <a:ea typeface="+mj-ea"/>
                <a:cs typeface="Calibri" panose="020F0502020204030204" pitchFamily="34" charset="0"/>
              </a:rPr>
              <a:t>Module Tutor: Vasilios Tavlaridis</a:t>
            </a:r>
          </a:p>
          <a:p>
            <a:pPr>
              <a:lnSpc>
                <a:spcPct val="100000"/>
              </a:lnSpc>
            </a:pPr>
            <a:endParaRPr lang="en-GB" sz="400" dirty="0">
              <a:solidFill>
                <a:srgbClr val="FFFFFF">
                  <a:alpha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5394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D2AF00E-D433-4047-863F-BCB69CEC3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588" y="601200"/>
            <a:ext cx="7498616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997DBEA-6DFC-457A-9850-E53505354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79446CF5-953A-4916-BFF4-F5558E5C2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477B945C-B433-4DFF-9A67-A5C9257E4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TextBox 5">
            <a:extLst>
              <a:ext uri="{FF2B5EF4-FFF2-40B4-BE49-F238E27FC236}">
                <a16:creationId xmlns:a16="http://schemas.microsoft.com/office/drawing/2014/main" id="{BA5EED8C-222A-4334-9AF4-E5AF980CE951}"/>
              </a:ext>
            </a:extLst>
          </p:cNvPr>
          <p:cNvSpPr txBox="1"/>
          <p:nvPr/>
        </p:nvSpPr>
        <p:spPr>
          <a:xfrm>
            <a:off x="657023" y="1599263"/>
            <a:ext cx="7087745" cy="37932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 algn="ctr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r>
              <a:rPr lang="en-US" sz="9800" dirty="0">
                <a:solidFill>
                  <a:srgbClr val="FFFFFF"/>
                </a:solidFill>
                <a:latin typeface="Century" panose="02040604050505020304" pitchFamily="18" charset="0"/>
                <a:cs typeface="Arial" panose="020B0604020202020204" pitchFamily="34" charset="0"/>
              </a:rPr>
              <a:t>FONDATOUR</a:t>
            </a:r>
          </a:p>
          <a:p>
            <a:pPr algn="ctr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endParaRPr lang="en-US" sz="2100" dirty="0">
              <a:solidFill>
                <a:srgbClr val="FFFFFF"/>
              </a:solidFill>
              <a:latin typeface="Century" panose="02040604050505020304" pitchFamily="18" charset="0"/>
              <a:cs typeface="Arial" panose="020B0604020202020204" pitchFamily="34" charset="0"/>
            </a:endParaRPr>
          </a:p>
          <a:p>
            <a:pPr algn="ctr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endParaRPr lang="en-US" sz="2100" dirty="0">
              <a:solidFill>
                <a:srgbClr val="FFFFFF"/>
              </a:solidFill>
              <a:latin typeface="Century" panose="02040604050505020304" pitchFamily="18" charset="0"/>
              <a:cs typeface="Arial" panose="020B0604020202020204" pitchFamily="34" charset="0"/>
            </a:endParaRPr>
          </a:p>
          <a:p>
            <a:pPr algn="ctr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endParaRPr lang="en-US" sz="2100" dirty="0">
              <a:solidFill>
                <a:srgbClr val="FFFFFF"/>
              </a:solidFill>
              <a:latin typeface="Century" panose="02040604050505020304" pitchFamily="18" charset="0"/>
              <a:cs typeface="Arial" panose="020B0604020202020204" pitchFamily="34" charset="0"/>
            </a:endParaRPr>
          </a:p>
          <a:p>
            <a:pPr algn="ctr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endParaRPr lang="en-US" sz="2100" dirty="0">
              <a:solidFill>
                <a:srgbClr val="FFFFFF"/>
              </a:solidFill>
              <a:latin typeface="Century" panose="02040604050505020304" pitchFamily="18" charset="0"/>
              <a:cs typeface="Arial" panose="020B0604020202020204" pitchFamily="34" charset="0"/>
            </a:endParaRPr>
          </a:p>
          <a:p>
            <a:pPr algn="ctr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endParaRPr lang="en-US" sz="2100" dirty="0">
              <a:solidFill>
                <a:srgbClr val="FFFFFF"/>
              </a:solidFill>
              <a:latin typeface="Century" panose="02040604050505020304" pitchFamily="18" charset="0"/>
              <a:cs typeface="Arial" panose="020B0604020202020204" pitchFamily="34" charset="0"/>
            </a:endParaRPr>
          </a:p>
          <a:p>
            <a:pPr algn="ctr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endParaRPr lang="en-US" sz="2100" dirty="0">
              <a:solidFill>
                <a:srgbClr val="FFFFFF"/>
              </a:solidFill>
              <a:latin typeface="Century" panose="02040604050505020304" pitchFamily="18" charset="0"/>
              <a:cs typeface="Arial" panose="020B0604020202020204" pitchFamily="34" charset="0"/>
            </a:endParaRP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7200" dirty="0">
                <a:solidFill>
                  <a:srgbClr val="FFFFFF"/>
                </a:solidFill>
                <a:latin typeface="Century" panose="02040604050505020304" pitchFamily="18" charset="0"/>
                <a:cs typeface="Arial" panose="020B0604020202020204" pitchFamily="34" charset="0"/>
              </a:rPr>
              <a:t>Ioana-Theodora Popescu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endParaRPr lang="en-US" sz="7200" dirty="0">
              <a:solidFill>
                <a:srgbClr val="FFFFFF"/>
              </a:solidFill>
              <a:latin typeface="Century" panose="02040604050505020304" pitchFamily="18" charset="0"/>
              <a:cs typeface="Arial" panose="020B0604020202020204" pitchFamily="34" charset="0"/>
            </a:endParaRP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7200" dirty="0">
                <a:solidFill>
                  <a:srgbClr val="FFFFFF"/>
                </a:solidFill>
                <a:latin typeface="Century" panose="02040604050505020304" pitchFamily="18" charset="0"/>
                <a:cs typeface="Arial" panose="020B0604020202020204" pitchFamily="34" charset="0"/>
              </a:rPr>
              <a:t>Born in Romania 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endParaRPr lang="en-US" sz="7200" dirty="0">
              <a:solidFill>
                <a:srgbClr val="FFFFFF"/>
              </a:solidFill>
              <a:latin typeface="Century" panose="02040604050505020304" pitchFamily="18" charset="0"/>
              <a:cs typeface="Arial" panose="020B0604020202020204" pitchFamily="34" charset="0"/>
            </a:endParaRP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7200" dirty="0">
                <a:solidFill>
                  <a:srgbClr val="FFFFFF"/>
                </a:solidFill>
                <a:latin typeface="Century" panose="02040604050505020304" pitchFamily="18" charset="0"/>
                <a:cs typeface="Arial" panose="020B0604020202020204" pitchFamily="34" charset="0"/>
              </a:rPr>
              <a:t>D.O.B: 1998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endParaRPr lang="en-US" sz="7200" dirty="0">
              <a:solidFill>
                <a:srgbClr val="FFFFFF"/>
              </a:solidFill>
              <a:latin typeface="Century" panose="02040604050505020304" pitchFamily="18" charset="0"/>
              <a:cs typeface="Arial" panose="020B0604020202020204" pitchFamily="34" charset="0"/>
            </a:endParaRP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7200" dirty="0">
                <a:solidFill>
                  <a:srgbClr val="FFFFFF"/>
                </a:solidFill>
                <a:latin typeface="Century" panose="02040604050505020304" pitchFamily="18" charset="0"/>
                <a:cs typeface="Arial" panose="020B0604020202020204" pitchFamily="34" charset="0"/>
              </a:rPr>
              <a:t>Started to paint at the age of 4 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endParaRPr lang="en-US" sz="7200" dirty="0">
              <a:solidFill>
                <a:srgbClr val="FFFFFF"/>
              </a:solidFill>
              <a:latin typeface="Century" panose="02040604050505020304" pitchFamily="18" charset="0"/>
              <a:cs typeface="Arial" panose="020B0604020202020204" pitchFamily="34" charset="0"/>
            </a:endParaRP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7200" dirty="0">
                <a:solidFill>
                  <a:srgbClr val="FFFFFF"/>
                </a:solidFill>
                <a:latin typeface="Century" panose="02040604050505020304" pitchFamily="18" charset="0"/>
                <a:cs typeface="Arial" panose="020B0604020202020204" pitchFamily="34" charset="0"/>
              </a:rPr>
              <a:t>Working on the idea of a non-profit workshop gallery since 2012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sz="2100" dirty="0">
              <a:solidFill>
                <a:srgbClr val="FFFFFF"/>
              </a:solidFill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dirty="0">
              <a:solidFill>
                <a:srgbClr val="FFFFFF"/>
              </a:solidFill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5" name="Content Placeholder 4" descr="A person with long hair&#10;&#10;Description automatically generated with medium confidence">
            <a:extLst>
              <a:ext uri="{FF2B5EF4-FFF2-40B4-BE49-F238E27FC236}">
                <a16:creationId xmlns:a16="http://schemas.microsoft.com/office/drawing/2014/main" id="{9F12E529-BC46-4B47-A58F-568B654527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66" r="10919" b="-1"/>
          <a:stretch/>
        </p:blipFill>
        <p:spPr>
          <a:xfrm>
            <a:off x="8542143" y="1208531"/>
            <a:ext cx="2922658" cy="4735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9344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FABBCE0-E08C-4BBE-9FD2-E2B253D4D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B7B454-EB21-47A3-8F9C-E398F96B8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Century" panose="02040604050505020304" pitchFamily="18" charset="0"/>
              </a:rPr>
              <a:t>FUNDAMENTAL SKILLS FOR ENTREPRENEURSHIP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F426BAC-43D6-468E-B6FF-167034D5C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60727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B02D80E-5995-4C54-8387-5893C2C89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96083C8-1401-4950-AF56-E2FAFE42D6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CE3B8E-A20B-480A-B168-F57F585AA4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5782438"/>
              </p:ext>
            </p:extLst>
          </p:nvPr>
        </p:nvGraphicFramePr>
        <p:xfrm>
          <a:off x="581025" y="2341563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197020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2848">
              <a:srgbClr val="929292">
                <a:alpha val="0"/>
              </a:srgbClr>
            </a:gs>
            <a:gs pos="0">
              <a:schemeClr val="accent3">
                <a:lumMod val="40000"/>
                <a:lumOff val="60000"/>
              </a:schemeClr>
            </a:gs>
            <a:gs pos="46000">
              <a:schemeClr val="accent3">
                <a:lumMod val="95000"/>
                <a:lumOff val="5000"/>
              </a:schemeClr>
            </a:gs>
            <a:gs pos="100000">
              <a:schemeClr val="accent3">
                <a:lumMod val="6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35E47987-51DD-47D8-82CB-3239C10410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43B51BC-A337-4FC1-8BEC-2C71D3B3F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F06EB04D-98C2-4D74-86BC-1E95ECF55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5FE21824-8381-405C-BDEF-3859DE644D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D7F15EB4-E82E-4C12-9818-D7F5183907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3B11EA2-570E-4789-A3F2-47A35F2B063E}"/>
              </a:ext>
            </a:extLst>
          </p:cNvPr>
          <p:cNvSpPr txBox="1"/>
          <p:nvPr/>
        </p:nvSpPr>
        <p:spPr>
          <a:xfrm>
            <a:off x="3469414" y="242234"/>
            <a:ext cx="6064271" cy="14287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3600" cap="all">
                <a:solidFill>
                  <a:schemeClr val="tx2"/>
                </a:solidFill>
                <a:latin typeface="Century" panose="02040604050505020304" pitchFamily="18" charset="0"/>
                <a:ea typeface="+mj-ea"/>
                <a:cs typeface="+mj-cs"/>
              </a:rPr>
              <a:t>ANGELS’ GALLERY</a:t>
            </a:r>
            <a:endParaRPr lang="en-US" sz="3600" cap="all" dirty="0">
              <a:solidFill>
                <a:schemeClr val="tx2"/>
              </a:solidFill>
              <a:latin typeface="Century" panose="02040604050505020304" pitchFamily="18" charset="0"/>
              <a:ea typeface="+mj-ea"/>
              <a:cs typeface="+mj-cs"/>
            </a:endParaRP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BE4C1347-B466-4BA2-BCAD-FBC8C02D7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199"/>
            <a:ext cx="5608482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8621913A-BC42-43D8-B602-DC7029D64A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53934" y="453643"/>
            <a:ext cx="5591533" cy="98553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EBCD481B-DF51-4526-A236-4B6E015CF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852241"/>
            <a:ext cx="2753496" cy="3531168"/>
          </a:xfrm>
          <a:prstGeom prst="rect">
            <a:avLst/>
          </a:prstGeom>
          <a:solidFill>
            <a:srgbClr val="FFFFFF"/>
          </a:solidFill>
          <a:ln w="19050">
            <a:solidFill>
              <a:schemeClr val="accent4">
                <a:alpha val="99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9" name="Picture 38" descr="A picture containing text&#10;&#10;Description automatically generated">
            <a:extLst>
              <a:ext uri="{FF2B5EF4-FFF2-40B4-BE49-F238E27FC236}">
                <a16:creationId xmlns:a16="http://schemas.microsoft.com/office/drawing/2014/main" id="{25C8D384-9378-4515-A2AD-CDB0786514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398" y="3114487"/>
            <a:ext cx="2429755" cy="2999697"/>
          </a:xfrm>
          <a:prstGeom prst="rect">
            <a:avLst/>
          </a:prstGeom>
        </p:spPr>
      </p:pic>
      <p:sp>
        <p:nvSpPr>
          <p:cNvPr id="66" name="Rectangle 65">
            <a:extLst>
              <a:ext uri="{FF2B5EF4-FFF2-40B4-BE49-F238E27FC236}">
                <a16:creationId xmlns:a16="http://schemas.microsoft.com/office/drawing/2014/main" id="{C7FC8AFB-0FEB-433B-88E8-A52E72B0D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08374" y="2859398"/>
            <a:ext cx="2753496" cy="3531168"/>
          </a:xfrm>
          <a:prstGeom prst="rect">
            <a:avLst/>
          </a:prstGeom>
          <a:solidFill>
            <a:srgbClr val="FFFFFF"/>
          </a:solidFill>
          <a:ln w="19050">
            <a:solidFill>
              <a:schemeClr val="accent4">
                <a:alpha val="99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" name="Picture 40" descr="A picture containing text, sunset, nature&#10;&#10;Description automatically generated">
            <a:extLst>
              <a:ext uri="{FF2B5EF4-FFF2-40B4-BE49-F238E27FC236}">
                <a16:creationId xmlns:a16="http://schemas.microsoft.com/office/drawing/2014/main" id="{8FFC20FD-CB34-45F0-B259-126AA835ED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3944" y="3023913"/>
            <a:ext cx="2075501" cy="3180845"/>
          </a:xfrm>
          <a:prstGeom prst="rect">
            <a:avLst/>
          </a:prstGeom>
        </p:spPr>
      </p:pic>
      <p:sp>
        <p:nvSpPr>
          <p:cNvPr id="68" name="Rectangle 67">
            <a:extLst>
              <a:ext uri="{FF2B5EF4-FFF2-40B4-BE49-F238E27FC236}">
                <a16:creationId xmlns:a16="http://schemas.microsoft.com/office/drawing/2014/main" id="{61179629-2F35-4F2F-B6EF-EE54B8CED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53934" y="2856281"/>
            <a:ext cx="2753496" cy="3531168"/>
          </a:xfrm>
          <a:prstGeom prst="rect">
            <a:avLst/>
          </a:prstGeom>
          <a:solidFill>
            <a:srgbClr val="FFFFFF"/>
          </a:solidFill>
          <a:ln w="19050">
            <a:solidFill>
              <a:schemeClr val="accent4">
                <a:alpha val="99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5" name="Picture 34" descr="A close-up of a painting&#10;&#10;Description automatically generated with low confidence">
            <a:extLst>
              <a:ext uri="{FF2B5EF4-FFF2-40B4-BE49-F238E27FC236}">
                <a16:creationId xmlns:a16="http://schemas.microsoft.com/office/drawing/2014/main" id="{03F1AE42-70E8-447D-9AC2-E9EEC496F9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1383" y="3052712"/>
            <a:ext cx="2428325" cy="3123247"/>
          </a:xfrm>
          <a:prstGeom prst="rect">
            <a:avLst/>
          </a:prstGeom>
        </p:spPr>
      </p:pic>
      <p:sp>
        <p:nvSpPr>
          <p:cNvPr id="70" name="Rectangle 69">
            <a:extLst>
              <a:ext uri="{FF2B5EF4-FFF2-40B4-BE49-F238E27FC236}">
                <a16:creationId xmlns:a16="http://schemas.microsoft.com/office/drawing/2014/main" id="{AA4FA565-6D6B-40AB-973E-C1EABE39F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96076" y="2856281"/>
            <a:ext cx="2753496" cy="3531168"/>
          </a:xfrm>
          <a:prstGeom prst="rect">
            <a:avLst/>
          </a:prstGeom>
          <a:solidFill>
            <a:srgbClr val="FFFFFF"/>
          </a:solidFill>
          <a:ln w="19050">
            <a:solidFill>
              <a:schemeClr val="accent4">
                <a:alpha val="99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5" name="Picture 44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8752D547-6C67-438F-A815-8930D6BC597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8074" y="3023913"/>
            <a:ext cx="2425394" cy="3180845"/>
          </a:xfrm>
          <a:prstGeom prst="rect">
            <a:avLst/>
          </a:prstGeom>
        </p:spPr>
      </p:pic>
      <p:sp>
        <p:nvSpPr>
          <p:cNvPr id="48" name="TextBox 47">
            <a:extLst>
              <a:ext uri="{FF2B5EF4-FFF2-40B4-BE49-F238E27FC236}">
                <a16:creationId xmlns:a16="http://schemas.microsoft.com/office/drawing/2014/main" id="{4D649FA0-A958-42A4-A639-FFFCAE9C0358}"/>
              </a:ext>
            </a:extLst>
          </p:cNvPr>
          <p:cNvSpPr txBox="1"/>
          <p:nvPr/>
        </p:nvSpPr>
        <p:spPr>
          <a:xfrm>
            <a:off x="4814596" y="1856792"/>
            <a:ext cx="58502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80119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62848">
              <a:srgbClr val="929292"/>
            </a:gs>
            <a:gs pos="0">
              <a:schemeClr val="accent3">
                <a:lumMod val="40000"/>
                <a:lumOff val="60000"/>
              </a:schemeClr>
            </a:gs>
            <a:gs pos="46000">
              <a:schemeClr val="accent3">
                <a:lumMod val="95000"/>
                <a:lumOff val="5000"/>
              </a:schemeClr>
            </a:gs>
            <a:gs pos="100000">
              <a:schemeClr val="accent3">
                <a:lumMod val="6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6646B-F128-4B63-8BA0-80C3922D1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1857" y="0"/>
            <a:ext cx="1381832" cy="1188720"/>
          </a:xfrm>
        </p:spPr>
        <p:txBody>
          <a:bodyPr/>
          <a:lstStyle/>
          <a:p>
            <a:r>
              <a:rPr lang="en-GB" dirty="0"/>
              <a:t>Swot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B907DF1-0E81-423E-9915-8C18B04B615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1332328"/>
              </p:ext>
            </p:extLst>
          </p:nvPr>
        </p:nvGraphicFramePr>
        <p:xfrm>
          <a:off x="322556" y="2036738"/>
          <a:ext cx="11598200" cy="39721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99550">
                  <a:extLst>
                    <a:ext uri="{9D8B030D-6E8A-4147-A177-3AD203B41FA5}">
                      <a16:colId xmlns:a16="http://schemas.microsoft.com/office/drawing/2014/main" val="1407536335"/>
                    </a:ext>
                  </a:extLst>
                </a:gridCol>
                <a:gridCol w="2899550">
                  <a:extLst>
                    <a:ext uri="{9D8B030D-6E8A-4147-A177-3AD203B41FA5}">
                      <a16:colId xmlns:a16="http://schemas.microsoft.com/office/drawing/2014/main" val="1901533036"/>
                    </a:ext>
                  </a:extLst>
                </a:gridCol>
                <a:gridCol w="2899550">
                  <a:extLst>
                    <a:ext uri="{9D8B030D-6E8A-4147-A177-3AD203B41FA5}">
                      <a16:colId xmlns:a16="http://schemas.microsoft.com/office/drawing/2014/main" val="1788319104"/>
                    </a:ext>
                  </a:extLst>
                </a:gridCol>
                <a:gridCol w="2899550">
                  <a:extLst>
                    <a:ext uri="{9D8B030D-6E8A-4147-A177-3AD203B41FA5}">
                      <a16:colId xmlns:a16="http://schemas.microsoft.com/office/drawing/2014/main" val="2860573251"/>
                    </a:ext>
                  </a:extLst>
                </a:gridCol>
              </a:tblGrid>
              <a:tr h="1083435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entury" panose="02040604050505020304" pitchFamily="18" charset="0"/>
                        </a:rPr>
                        <a:t>Strengths </a:t>
                      </a:r>
                    </a:p>
                  </a:txBody>
                  <a:tcPr>
                    <a:solidFill>
                      <a:srgbClr val="74625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entury" panose="02040604050505020304" pitchFamily="18" charset="0"/>
                        </a:rPr>
                        <a:t>Weaknesses </a:t>
                      </a:r>
                    </a:p>
                  </a:txBody>
                  <a:tcPr>
                    <a:solidFill>
                      <a:srgbClr val="F1616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entury" panose="02040604050505020304" pitchFamily="18" charset="0"/>
                        </a:rPr>
                        <a:t>Opportunities </a:t>
                      </a:r>
                    </a:p>
                  </a:txBody>
                  <a:tcPr>
                    <a:solidFill>
                      <a:srgbClr val="F4AE1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entury" panose="02040604050505020304" pitchFamily="18" charset="0"/>
                        </a:rPr>
                        <a:t>Threats </a:t>
                      </a:r>
                    </a:p>
                  </a:txBody>
                  <a:tcPr>
                    <a:solidFill>
                      <a:srgbClr val="0DB59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6571091"/>
                  </a:ext>
                </a:extLst>
              </a:tr>
              <a:tr h="288874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Century" panose="02040604050505020304" pitchFamily="18" charset="0"/>
                        </a:rPr>
                        <a:t>The volunteer workforce.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>
                        <a:latin typeface="Century" panose="020406040505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Century" panose="02040604050505020304" pitchFamily="18" charset="0"/>
                        </a:rPr>
                        <a:t> Reasonable rates.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>
                        <a:latin typeface="Century" panose="020406040505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Century" panose="02040604050505020304" pitchFamily="18" charset="0"/>
                        </a:rPr>
                        <a:t>Provided with tax offers.</a:t>
                      </a:r>
                    </a:p>
                  </a:txBody>
                  <a:tcPr>
                    <a:solidFill>
                      <a:srgbClr val="746254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Century" panose="02040604050505020304" pitchFamily="18" charset="0"/>
                        </a:rPr>
                        <a:t>The lack of financed.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>
                        <a:latin typeface="Century" panose="020406040505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Century" panose="02040604050505020304" pitchFamily="18" charset="0"/>
                        </a:rPr>
                        <a:t>The initial year of establishment.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dirty="0">
                        <a:latin typeface="Century" panose="020406040505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Century" panose="02040604050505020304" pitchFamily="18" charset="0"/>
                        </a:rPr>
                        <a:t>Value humanity cause. </a:t>
                      </a:r>
                    </a:p>
                  </a:txBody>
                  <a:tcPr>
                    <a:solidFill>
                      <a:srgbClr val="F16164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Century" panose="02040604050505020304" pitchFamily="18" charset="0"/>
                        </a:rPr>
                        <a:t>Expanding internationally.</a:t>
                      </a:r>
                    </a:p>
                    <a:p>
                      <a:endParaRPr lang="en-GB" dirty="0">
                        <a:latin typeface="Century" panose="020406040505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Century" panose="02040604050505020304" pitchFamily="18" charset="0"/>
                        </a:rPr>
                        <a:t>Can inspire community.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>
                        <a:latin typeface="Century" panose="020406040505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Century" panose="02040604050505020304" pitchFamily="18" charset="0"/>
                        </a:rPr>
                        <a:t>Can widen the spread of a social cause.</a:t>
                      </a:r>
                      <a:endParaRPr lang="en-GB" dirty="0">
                        <a:latin typeface="Century" panose="02040604050505020304" pitchFamily="18" charset="0"/>
                      </a:endParaRPr>
                    </a:p>
                  </a:txBody>
                  <a:tcPr>
                    <a:solidFill>
                      <a:srgbClr val="F4AE1B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Century" panose="02040604050505020304" pitchFamily="18" charset="0"/>
                        </a:rPr>
                        <a:t>The vulnerability of economic threats.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>
                        <a:latin typeface="Century" panose="020406040505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Century" panose="02040604050505020304" pitchFamily="18" charset="0"/>
                        </a:rPr>
                        <a:t>No revenue streams.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>
                        <a:latin typeface="Century" panose="020406040505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Century" panose="02040604050505020304" pitchFamily="18" charset="0"/>
                        </a:rPr>
                        <a:t>Communities are not comfortable talking about care.</a:t>
                      </a:r>
                      <a:endParaRPr lang="en-GB" dirty="0">
                        <a:latin typeface="Century" panose="02040604050505020304" pitchFamily="18" charset="0"/>
                      </a:endParaRPr>
                    </a:p>
                  </a:txBody>
                  <a:tcPr>
                    <a:solidFill>
                      <a:srgbClr val="0DB59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002136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51E7F060-8108-40C7-A06F-56683C2D72D5}"/>
              </a:ext>
            </a:extLst>
          </p:cNvPr>
          <p:cNvSpPr txBox="1"/>
          <p:nvPr/>
        </p:nvSpPr>
        <p:spPr>
          <a:xfrm>
            <a:off x="4951857" y="1493240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CEE131F5-6BCC-4794-BE01-F77C18298A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4886" y="67536"/>
            <a:ext cx="9397605" cy="1763494"/>
          </a:xfrm>
          <a:prstGeom prst="rect">
            <a:avLst/>
          </a:prstGeom>
          <a:effectLst>
            <a:glow rad="228600">
              <a:schemeClr val="bg2">
                <a:lumMod val="50000"/>
                <a:alpha val="40000"/>
              </a:schemeClr>
            </a:glow>
            <a:outerShdw dir="5400000" sx="94000" sy="94000" algn="ctr" rotWithShape="0">
              <a:srgbClr val="000000"/>
            </a:outerShdw>
            <a:softEdge rad="330200"/>
          </a:effectLst>
        </p:spPr>
      </p:pic>
    </p:spTree>
    <p:extLst>
      <p:ext uri="{BB962C8B-B14F-4D97-AF65-F5344CB8AC3E}">
        <p14:creationId xmlns:p14="http://schemas.microsoft.com/office/powerpoint/2010/main" val="3728351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40000"/>
                <a:lumOff val="60000"/>
              </a:schemeClr>
            </a:gs>
            <a:gs pos="46000">
              <a:schemeClr val="accent3">
                <a:lumMod val="95000"/>
                <a:lumOff val="5000"/>
              </a:schemeClr>
            </a:gs>
            <a:gs pos="100000">
              <a:schemeClr val="accent3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D2AF00E-D433-4047-863F-BCB69CEC3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601200"/>
            <a:ext cx="7498616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D558B8-5140-4C36-B0C3-21C3DCC9B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2450" y="502920"/>
            <a:ext cx="4928509" cy="689828"/>
          </a:xfrm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bg2">
                    <a:lumMod val="25000"/>
                    <a:lumOff val="75000"/>
                  </a:schemeClr>
                </a:solidFill>
                <a:latin typeface="Century" panose="02040604050505020304" pitchFamily="18" charset="0"/>
              </a:rPr>
              <a:t>Marketing mix</a:t>
            </a:r>
            <a:endParaRPr lang="en-GB" sz="3600" dirty="0">
              <a:solidFill>
                <a:schemeClr val="bg2">
                  <a:lumMod val="25000"/>
                  <a:lumOff val="75000"/>
                </a:schemeClr>
              </a:solidFill>
              <a:latin typeface="Century" panose="02040604050505020304" pitchFamily="18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997DBEA-6DFC-457A-9850-E53505354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9446CF5-953A-4916-BFF4-F5558E5C2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77B945C-B433-4DFF-9A67-A5C9257E4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Logo&#10;&#10;Description automatically generated">
            <a:extLst>
              <a:ext uri="{FF2B5EF4-FFF2-40B4-BE49-F238E27FC236}">
                <a16:creationId xmlns:a16="http://schemas.microsoft.com/office/drawing/2014/main" id="{34484C57-E3A0-4972-809D-A58CDACBAB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700" y="2049354"/>
            <a:ext cx="3053422" cy="3053422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F391F05-94CE-4B96-BFD7-D01D692C09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6852" y="1784605"/>
            <a:ext cx="7498615" cy="5070892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US" sz="2300" dirty="0">
                <a:solidFill>
                  <a:schemeClr val="bg2">
                    <a:lumMod val="25000"/>
                    <a:lumOff val="75000"/>
                  </a:schemeClr>
                </a:solidFill>
                <a:latin typeface="Century" panose="02040604050505020304" pitchFamily="18" charset="0"/>
              </a:rPr>
              <a:t>Product</a:t>
            </a:r>
            <a:endParaRPr lang="en-US" sz="2300" dirty="0">
              <a:solidFill>
                <a:srgbClr val="FFFFFF"/>
              </a:solidFill>
              <a:latin typeface="Century" panose="02040604050505020304" pitchFamily="18" charset="0"/>
            </a:endParaRPr>
          </a:p>
          <a:p>
            <a:pPr marL="0" indent="0" algn="just">
              <a:buNone/>
            </a:pPr>
            <a:r>
              <a:rPr lang="en-US" sz="2300" dirty="0">
                <a:solidFill>
                  <a:srgbClr val="FFFFFF"/>
                </a:solidFill>
                <a:latin typeface="Century" panose="02040604050505020304" pitchFamily="18" charset="0"/>
              </a:rPr>
              <a:t>The products and services offered by the art gallery is the way to make the connection between customer support and the happiness of the people I help by selling my paintings.</a:t>
            </a:r>
          </a:p>
          <a:p>
            <a:pPr marL="0" indent="0" algn="just">
              <a:buNone/>
            </a:pPr>
            <a:endParaRPr lang="en-US" sz="2300" dirty="0">
              <a:solidFill>
                <a:srgbClr val="FFFFFF"/>
              </a:solidFill>
              <a:latin typeface="Century" panose="02040604050505020304" pitchFamily="18" charset="0"/>
            </a:endParaRPr>
          </a:p>
          <a:p>
            <a:pPr marL="0" indent="0" algn="ctr">
              <a:buNone/>
            </a:pPr>
            <a:r>
              <a:rPr lang="en-US" sz="2300" dirty="0">
                <a:solidFill>
                  <a:schemeClr val="bg2">
                    <a:lumMod val="25000"/>
                    <a:lumOff val="75000"/>
                  </a:schemeClr>
                </a:solidFill>
                <a:latin typeface="Century" panose="02040604050505020304" pitchFamily="18" charset="0"/>
              </a:rPr>
              <a:t>Price</a:t>
            </a:r>
            <a:endParaRPr lang="en-US" sz="2300" dirty="0">
              <a:solidFill>
                <a:srgbClr val="FFFFFF"/>
              </a:solidFill>
              <a:latin typeface="Century" panose="02040604050505020304" pitchFamily="18" charset="0"/>
            </a:endParaRPr>
          </a:p>
          <a:p>
            <a:pPr marL="0" indent="0" algn="just">
              <a:buNone/>
            </a:pPr>
            <a:r>
              <a:rPr lang="en-US" sz="2300" dirty="0">
                <a:solidFill>
                  <a:srgbClr val="FFFFFF"/>
                </a:solidFill>
                <a:latin typeface="Century" panose="02040604050505020304" pitchFamily="18" charset="0"/>
              </a:rPr>
              <a:t>Prices are not based on customer accessibility and income, but on the investment made in the workshop.</a:t>
            </a:r>
          </a:p>
          <a:p>
            <a:pPr marL="0" indent="0" algn="just">
              <a:buNone/>
            </a:pPr>
            <a:endParaRPr lang="en-US" sz="2300" dirty="0">
              <a:solidFill>
                <a:srgbClr val="FFFFFF"/>
              </a:solidFill>
              <a:latin typeface="Century" panose="02040604050505020304" pitchFamily="18" charset="0"/>
            </a:endParaRPr>
          </a:p>
          <a:p>
            <a:pPr marL="0" indent="0" algn="ctr">
              <a:buNone/>
            </a:pPr>
            <a:r>
              <a:rPr lang="en-US" sz="2300" dirty="0">
                <a:solidFill>
                  <a:schemeClr val="bg2">
                    <a:lumMod val="25000"/>
                    <a:lumOff val="75000"/>
                  </a:schemeClr>
                </a:solidFill>
                <a:latin typeface="Century" panose="02040604050505020304" pitchFamily="18" charset="0"/>
              </a:rPr>
              <a:t>Place</a:t>
            </a:r>
            <a:endParaRPr lang="en-US" sz="2300" dirty="0">
              <a:solidFill>
                <a:srgbClr val="FFFFFF"/>
              </a:solidFill>
              <a:latin typeface="Century" panose="02040604050505020304" pitchFamily="18" charset="0"/>
            </a:endParaRPr>
          </a:p>
          <a:p>
            <a:pPr marL="0" indent="0" algn="just">
              <a:buNone/>
            </a:pPr>
            <a:r>
              <a:rPr lang="en-US" sz="2300" dirty="0">
                <a:solidFill>
                  <a:srgbClr val="FFFFFF"/>
                </a:solidFill>
                <a:latin typeface="Century" panose="02040604050505020304" pitchFamily="18" charset="0"/>
              </a:rPr>
              <a:t>The gallery must be located in an area where people can afford to buy pieces of art to promote and help the charity.</a:t>
            </a:r>
          </a:p>
          <a:p>
            <a:pPr marL="0" indent="0" algn="just">
              <a:buNone/>
            </a:pPr>
            <a:endParaRPr lang="en-US" sz="2300" dirty="0">
              <a:solidFill>
                <a:srgbClr val="FFFFFF"/>
              </a:solidFill>
              <a:latin typeface="Century" panose="02040604050505020304" pitchFamily="18" charset="0"/>
            </a:endParaRPr>
          </a:p>
          <a:p>
            <a:pPr marL="0" indent="0" algn="ctr">
              <a:buNone/>
            </a:pPr>
            <a:r>
              <a:rPr lang="en-US" sz="2300" dirty="0">
                <a:solidFill>
                  <a:schemeClr val="bg2">
                    <a:lumMod val="25000"/>
                    <a:lumOff val="75000"/>
                  </a:schemeClr>
                </a:solidFill>
                <a:latin typeface="Century" panose="02040604050505020304" pitchFamily="18" charset="0"/>
              </a:rPr>
              <a:t>Promotion</a:t>
            </a:r>
            <a:endParaRPr lang="en-US" sz="2300" dirty="0">
              <a:solidFill>
                <a:srgbClr val="FFFFFF"/>
              </a:solidFill>
              <a:latin typeface="Century" panose="02040604050505020304" pitchFamily="18" charset="0"/>
            </a:endParaRPr>
          </a:p>
          <a:p>
            <a:pPr marL="0" indent="0" algn="just">
              <a:buNone/>
            </a:pPr>
            <a:r>
              <a:rPr lang="en-US" sz="2300" dirty="0">
                <a:solidFill>
                  <a:srgbClr val="FFFFFF"/>
                </a:solidFill>
                <a:latin typeface="Century" panose="02040604050505020304" pitchFamily="18" charset="0"/>
              </a:rPr>
              <a:t> With the help of social media, the work and the sharing of values with the supporters of the gallery cause can be highlighted.</a:t>
            </a: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92904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B6B47BF-F3D0-4678-9B20-DA45E1BCA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9334917-3673-4EF2-BA7C-CC83AEEEA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673" y="457200"/>
            <a:ext cx="420624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1589AE1-C0FC-4B66-9C0D-9EB92F40F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7585" y="457200"/>
            <a:ext cx="658368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TextBox 2">
            <a:extLst>
              <a:ext uri="{FF2B5EF4-FFF2-40B4-BE49-F238E27FC236}">
                <a16:creationId xmlns:a16="http://schemas.microsoft.com/office/drawing/2014/main" id="{1C25C6B7-1C50-4E2B-9E88-87B3A8548806}"/>
              </a:ext>
            </a:extLst>
          </p:cNvPr>
          <p:cNvSpPr txBox="1"/>
          <p:nvPr/>
        </p:nvSpPr>
        <p:spPr>
          <a:xfrm>
            <a:off x="210026" y="2249997"/>
            <a:ext cx="6143248" cy="46080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sz="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sz="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sz="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sz="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sz="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sz="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sz="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sz="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sz="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6" name="Picture 5" descr="A picture containing icon&#10;&#10;Description automatically generated">
            <a:extLst>
              <a:ext uri="{FF2B5EF4-FFF2-40B4-BE49-F238E27FC236}">
                <a16:creationId xmlns:a16="http://schemas.microsoft.com/office/drawing/2014/main" id="{EEF60E9F-BC65-4EE2-9203-64D575786F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81947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7E9993C-624F-4B98-9BD4-44AA8FB84EF8}"/>
              </a:ext>
            </a:extLst>
          </p:cNvPr>
          <p:cNvSpPr txBox="1"/>
          <p:nvPr/>
        </p:nvSpPr>
        <p:spPr>
          <a:xfrm>
            <a:off x="2101291" y="2088859"/>
            <a:ext cx="204691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ECONOMICAL: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entury" panose="02040604050505020304" pitchFamily="18" charset="0"/>
              </a:rPr>
              <a:t>Economic growth rate</a:t>
            </a:r>
          </a:p>
          <a:p>
            <a:endParaRPr lang="en-US" dirty="0">
              <a:latin typeface="Century" panose="020406040505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entury" panose="02040604050505020304" pitchFamily="18" charset="0"/>
              </a:rPr>
              <a:t>The revenue keep decreasing</a:t>
            </a:r>
          </a:p>
          <a:p>
            <a:r>
              <a:rPr lang="en-US" dirty="0">
                <a:latin typeface="Century" panose="02040604050505020304" pitchFamily="18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entury" panose="02040604050505020304" pitchFamily="18" charset="0"/>
              </a:rPr>
              <a:t>Financial crisis</a:t>
            </a:r>
            <a:r>
              <a:rPr lang="en-US" dirty="0"/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AE4B300-9434-435A-BECA-67B65D1A5D80}"/>
              </a:ext>
            </a:extLst>
          </p:cNvPr>
          <p:cNvSpPr txBox="1"/>
          <p:nvPr/>
        </p:nvSpPr>
        <p:spPr>
          <a:xfrm>
            <a:off x="4260517" y="2088859"/>
            <a:ext cx="174460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SOCIAL: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entury" panose="02040604050505020304" pitchFamily="18" charset="0"/>
              </a:rPr>
              <a:t>Associated with social well being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Century" panose="020406040505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entury" panose="02040604050505020304" pitchFamily="18" charset="0"/>
              </a:rPr>
              <a:t>The voice of problems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Century" panose="020406040505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entury" panose="02040604050505020304" pitchFamily="18" charset="0"/>
              </a:rPr>
              <a:t>Society non-profit causes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AD99919-CE42-417B-944D-F8B0176EC9D1}"/>
              </a:ext>
            </a:extLst>
          </p:cNvPr>
          <p:cNvSpPr txBox="1"/>
          <p:nvPr/>
        </p:nvSpPr>
        <p:spPr>
          <a:xfrm>
            <a:off x="6092350" y="2088859"/>
            <a:ext cx="229858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TECHNOLOGICAL: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entury" panose="02040604050505020304" pitchFamily="18" charset="0"/>
              </a:rPr>
              <a:t>Rapid change of technology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Century" panose="020406040505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entury" panose="02040604050505020304" pitchFamily="18" charset="0"/>
              </a:rPr>
              <a:t>Imparting them with skills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Century" panose="020406040505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entury" panose="02040604050505020304" pitchFamily="18" charset="0"/>
              </a:rPr>
              <a:t>Enhance efficiency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C10A1E2-6770-4906-A445-3B426C755FE0}"/>
              </a:ext>
            </a:extLst>
          </p:cNvPr>
          <p:cNvSpPr txBox="1"/>
          <p:nvPr/>
        </p:nvSpPr>
        <p:spPr>
          <a:xfrm>
            <a:off x="8311008" y="2088859"/>
            <a:ext cx="187044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LEGAL:</a:t>
            </a:r>
          </a:p>
          <a:p>
            <a:pPr algn="ctr"/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entury" panose="02040604050505020304" pitchFamily="18" charset="0"/>
              </a:rPr>
              <a:t>The legal restriction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Century" panose="020406040505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entury" panose="02040604050505020304" pitchFamily="18" charset="0"/>
              </a:rPr>
              <a:t>The threat of data breach</a:t>
            </a:r>
          </a:p>
          <a:p>
            <a:endParaRPr lang="en-US" dirty="0">
              <a:latin typeface="Century" panose="020406040505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entury" panose="02040604050505020304" pitchFamily="18" charset="0"/>
              </a:rPr>
              <a:t>Confidential private data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CFE5164-5871-4C57-9E15-3E5B206D8AE4}"/>
              </a:ext>
            </a:extLst>
          </p:cNvPr>
          <p:cNvSpPr txBox="1"/>
          <p:nvPr/>
        </p:nvSpPr>
        <p:spPr>
          <a:xfrm>
            <a:off x="10140497" y="2088859"/>
            <a:ext cx="2225578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ENVIRONMENTAL:</a:t>
            </a:r>
          </a:p>
          <a:p>
            <a:endParaRPr 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Century" panose="02040604050505020304" pitchFamily="18" charset="0"/>
              </a:rPr>
              <a:t>Ecofriendly materials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Century" panose="020406040505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Century" panose="02040604050505020304" pitchFamily="18" charset="0"/>
              </a:rPr>
              <a:t>Recyclable products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Century" panose="020406040505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Century" panose="02040604050505020304" pitchFamily="18" charset="0"/>
              </a:rPr>
              <a:t>Shelters for both the homeless and stray animals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AF1CF0F-D1F5-4EDB-8549-C83AA86E27A8}"/>
              </a:ext>
            </a:extLst>
          </p:cNvPr>
          <p:cNvSpPr txBox="1"/>
          <p:nvPr/>
        </p:nvSpPr>
        <p:spPr>
          <a:xfrm>
            <a:off x="210025" y="2072081"/>
            <a:ext cx="174460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POLITICAL:</a:t>
            </a:r>
          </a:p>
          <a:p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entury" panose="02040604050505020304" pitchFamily="18" charset="0"/>
              </a:rPr>
              <a:t>Slowing down investment</a:t>
            </a:r>
          </a:p>
          <a:p>
            <a:endParaRPr lang="en-US" dirty="0">
              <a:latin typeface="Century" panose="020406040505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entury" panose="02040604050505020304" pitchFamily="18" charset="0"/>
              </a:rPr>
              <a:t>Non-profit firms are funded largely</a:t>
            </a:r>
          </a:p>
          <a:p>
            <a:endParaRPr lang="en-US" dirty="0">
              <a:latin typeface="Century" panose="020406040505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entury" panose="02040604050505020304" pitchFamily="18" charset="0"/>
              </a:rPr>
              <a:t>The taxation system </a:t>
            </a:r>
          </a:p>
        </p:txBody>
      </p:sp>
    </p:spTree>
    <p:extLst>
      <p:ext uri="{BB962C8B-B14F-4D97-AF65-F5344CB8AC3E}">
        <p14:creationId xmlns:p14="http://schemas.microsoft.com/office/powerpoint/2010/main" val="32599739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DBDC87E7-E0E3-45A8-B977-095376FFCE1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33"/>
          <a:stretch/>
        </p:blipFill>
        <p:spPr>
          <a:xfrm>
            <a:off x="0" y="0"/>
            <a:ext cx="12191980" cy="6857988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9831CBB7-4817-4B54-A7F9-0AE2D0C47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4059" y="457200"/>
            <a:ext cx="5010912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6BC321D-B05F-4857-8880-97F61B9B7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4821" y="601200"/>
            <a:ext cx="5009388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TextBox 7">
            <a:extLst>
              <a:ext uri="{FF2B5EF4-FFF2-40B4-BE49-F238E27FC236}">
                <a16:creationId xmlns:a16="http://schemas.microsoft.com/office/drawing/2014/main" id="{23B58EF8-63C4-4842-AB58-D3AA9C3F9A9D}"/>
              </a:ext>
            </a:extLst>
          </p:cNvPr>
          <p:cNvSpPr txBox="1"/>
          <p:nvPr/>
        </p:nvSpPr>
        <p:spPr>
          <a:xfrm>
            <a:off x="514059" y="548640"/>
            <a:ext cx="5009388" cy="58419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/>
          <a:p>
            <a:pPr algn="ctr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endParaRPr lang="en-US" sz="3200" dirty="0">
              <a:solidFill>
                <a:srgbClr val="FFFFFF"/>
              </a:solidFill>
              <a:latin typeface="Century" panose="02040604050505020304" pitchFamily="18" charset="0"/>
            </a:endParaRPr>
          </a:p>
          <a:p>
            <a:pPr algn="ctr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r>
              <a:rPr lang="en-US" sz="5100" dirty="0">
                <a:solidFill>
                  <a:srgbClr val="FFFFFF"/>
                </a:solidFill>
                <a:latin typeface="Century" panose="02040604050505020304" pitchFamily="18" charset="0"/>
              </a:rPr>
              <a:t>MARKETING PLAN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sz="3200" dirty="0">
              <a:solidFill>
                <a:srgbClr val="FFFFFF"/>
              </a:solidFill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endParaRPr lang="en-US" sz="3200" dirty="0">
              <a:solidFill>
                <a:srgbClr val="FFFFFF"/>
              </a:solidFill>
            </a:endParaRPr>
          </a:p>
          <a:p>
            <a:pPr algn="ctr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r>
              <a:rPr lang="en-US" sz="3200" dirty="0">
                <a:solidFill>
                  <a:srgbClr val="FFFFFF"/>
                </a:solidFill>
                <a:latin typeface="Century" panose="02040604050505020304" pitchFamily="18" charset="0"/>
              </a:rPr>
              <a:t>Champion your artists</a:t>
            </a:r>
          </a:p>
          <a:p>
            <a:pPr marL="285750" indent="-285750" algn="ctr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sz="3200" dirty="0">
              <a:solidFill>
                <a:srgbClr val="FFFFFF"/>
              </a:solidFill>
              <a:latin typeface="Century" panose="02040604050505020304" pitchFamily="18" charset="0"/>
            </a:endParaRPr>
          </a:p>
          <a:p>
            <a:pPr marL="285750" indent="-285750" algn="ctr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sz="3200" dirty="0">
              <a:solidFill>
                <a:srgbClr val="FFFFFF"/>
              </a:solidFill>
              <a:latin typeface="Century" panose="02040604050505020304" pitchFamily="18" charset="0"/>
            </a:endParaRPr>
          </a:p>
          <a:p>
            <a:pPr algn="ctr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r>
              <a:rPr lang="en-US" sz="3200" dirty="0">
                <a:solidFill>
                  <a:srgbClr val="FFFFFF"/>
                </a:solidFill>
                <a:latin typeface="Century" panose="02040604050505020304" pitchFamily="18" charset="0"/>
              </a:rPr>
              <a:t>Offer thought leadership</a:t>
            </a:r>
          </a:p>
          <a:p>
            <a:pPr marL="285750" indent="-285750" algn="ctr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sz="3200" dirty="0">
              <a:solidFill>
                <a:srgbClr val="FFFFFF"/>
              </a:solidFill>
              <a:latin typeface="Century" panose="02040604050505020304" pitchFamily="18" charset="0"/>
            </a:endParaRPr>
          </a:p>
          <a:p>
            <a:pPr marL="285750" indent="-285750" algn="ctr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sz="3200" dirty="0">
              <a:solidFill>
                <a:srgbClr val="FFFFFF"/>
              </a:solidFill>
              <a:latin typeface="Century" panose="02040604050505020304" pitchFamily="18" charset="0"/>
            </a:endParaRPr>
          </a:p>
          <a:p>
            <a:pPr algn="ctr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r>
              <a:rPr lang="en-US" sz="3200" dirty="0">
                <a:solidFill>
                  <a:srgbClr val="FFFFFF"/>
                </a:solidFill>
                <a:latin typeface="Century" panose="02040604050505020304" pitchFamily="18" charset="0"/>
              </a:rPr>
              <a:t>Talk to your audience</a:t>
            </a:r>
          </a:p>
          <a:p>
            <a:pPr marL="285750" indent="-285750" algn="ctr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sz="3200" dirty="0">
              <a:solidFill>
                <a:srgbClr val="FFFFFF"/>
              </a:solidFill>
              <a:latin typeface="Century" panose="02040604050505020304" pitchFamily="18" charset="0"/>
            </a:endParaRPr>
          </a:p>
          <a:p>
            <a:pPr marL="285750" indent="-285750" algn="ctr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sz="3200" dirty="0">
              <a:solidFill>
                <a:srgbClr val="FFFFFF"/>
              </a:solidFill>
              <a:latin typeface="Century" panose="02040604050505020304" pitchFamily="18" charset="0"/>
            </a:endParaRPr>
          </a:p>
          <a:p>
            <a:pPr algn="ctr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r>
              <a:rPr lang="en-US" sz="3200" dirty="0">
                <a:solidFill>
                  <a:srgbClr val="FFFFFF"/>
                </a:solidFill>
                <a:latin typeface="Century" panose="02040604050505020304" pitchFamily="18" charset="0"/>
              </a:rPr>
              <a:t>Get a full visual effect</a:t>
            </a:r>
          </a:p>
          <a:p>
            <a:pPr marL="285750" indent="-285750" algn="ctr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sz="3200" dirty="0">
              <a:solidFill>
                <a:srgbClr val="FFFFFF"/>
              </a:solidFill>
              <a:latin typeface="Century" panose="02040604050505020304" pitchFamily="18" charset="0"/>
            </a:endParaRPr>
          </a:p>
          <a:p>
            <a:pPr marL="285750" indent="-285750" algn="ctr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sz="3200" dirty="0">
              <a:solidFill>
                <a:srgbClr val="FFFFFF"/>
              </a:solidFill>
              <a:latin typeface="Century" panose="02040604050505020304" pitchFamily="18" charset="0"/>
            </a:endParaRPr>
          </a:p>
          <a:p>
            <a:pPr algn="ctr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r>
              <a:rPr lang="en-US" sz="3200" dirty="0">
                <a:solidFill>
                  <a:srgbClr val="FFFFFF"/>
                </a:solidFill>
                <a:latin typeface="Century" panose="02040604050505020304" pitchFamily="18" charset="0"/>
              </a:rPr>
              <a:t>Attract visitors to upcoming events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7514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8">
            <a:extLst>
              <a:ext uri="{FF2B5EF4-FFF2-40B4-BE49-F238E27FC236}">
                <a16:creationId xmlns:a16="http://schemas.microsoft.com/office/drawing/2014/main" id="{1DDC3EF6-2EA5-44B3-94C7-9DDA67A12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Rectangle 10">
            <a:extLst>
              <a:ext uri="{FF2B5EF4-FFF2-40B4-BE49-F238E27FC236}">
                <a16:creationId xmlns:a16="http://schemas.microsoft.com/office/drawing/2014/main" id="{87925A9A-E9FA-496E-9C09-7C2845E00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" name="Rectangle 12">
            <a:extLst>
              <a:ext uri="{FF2B5EF4-FFF2-40B4-BE49-F238E27FC236}">
                <a16:creationId xmlns:a16="http://schemas.microsoft.com/office/drawing/2014/main" id="{2073ABB4-E164-4CBF-ADFF-25552BB7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5" name="Rectangle 14">
            <a:extLst>
              <a:ext uri="{FF2B5EF4-FFF2-40B4-BE49-F238E27FC236}">
                <a16:creationId xmlns:a16="http://schemas.microsoft.com/office/drawing/2014/main" id="{20C97E5C-C165-417B-BBDE-6701E226B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16">
            <a:extLst>
              <a:ext uri="{FF2B5EF4-FFF2-40B4-BE49-F238E27FC236}">
                <a16:creationId xmlns:a16="http://schemas.microsoft.com/office/drawing/2014/main" id="{95D0E1C6-221C-4835-B0D4-24184F6B6E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18">
            <a:extLst>
              <a:ext uri="{FF2B5EF4-FFF2-40B4-BE49-F238E27FC236}">
                <a16:creationId xmlns:a16="http://schemas.microsoft.com/office/drawing/2014/main" id="{A98F2782-0AD1-4AB6-BBB8-3BA1BB416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5037621-2D2C-4985-8442-0361FD735E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0759" y="1123527"/>
            <a:ext cx="6490476" cy="4604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B84AE6A-1EAE-4421-82B2-E1FCA6E38F8C}"/>
              </a:ext>
            </a:extLst>
          </p:cNvPr>
          <p:cNvSpPr txBox="1"/>
          <p:nvPr/>
        </p:nvSpPr>
        <p:spPr>
          <a:xfrm>
            <a:off x="3134187" y="5563493"/>
            <a:ext cx="51971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solidFill>
                  <a:schemeClr val="bg1"/>
                </a:solidFill>
                <a:latin typeface="Century" panose="02040604050505020304" pitchFamily="18" charset="0"/>
              </a:rPr>
              <a:t>FINANCIAL PLAN</a:t>
            </a:r>
            <a:endParaRPr lang="en-GB" sz="3200" dirty="0">
              <a:solidFill>
                <a:schemeClr val="bg1"/>
              </a:solidFill>
              <a:latin typeface="Century" panose="020406040505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22068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0401440-1DC9-4C9E-A3BA-4DECEEB46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6302EF04-FFD8-41B1-BB81-706D24E861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234" y="1239956"/>
            <a:ext cx="11301984" cy="1864828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6B822CC-7DA9-4417-AA94-64CEB676F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234" y="4219240"/>
            <a:ext cx="11301984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A01E88-71CC-4FF3-9E81-51E0C32B4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234" y="4359623"/>
            <a:ext cx="11303626" cy="2051143"/>
          </a:xfrm>
          <a:prstGeom prst="rect">
            <a:avLst/>
          </a:prstGeom>
          <a:solidFill>
            <a:srgbClr val="465359"/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C9232D-E3DB-4A36-BBDE-199E2147D9CB}"/>
              </a:ext>
            </a:extLst>
          </p:cNvPr>
          <p:cNvSpPr txBox="1"/>
          <p:nvPr/>
        </p:nvSpPr>
        <p:spPr>
          <a:xfrm>
            <a:off x="441140" y="4470175"/>
            <a:ext cx="11301984" cy="16070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r>
              <a:rPr lang="en-US" sz="2800" dirty="0">
                <a:solidFill>
                  <a:srgbClr val="FFFFFF"/>
                </a:solidFill>
                <a:latin typeface="Century" panose="02040604050505020304" pitchFamily="18" charset="0"/>
              </a:rPr>
              <a:t>The following business plan concludes that the main aim of this </a:t>
            </a:r>
            <a:r>
              <a:rPr lang="en-US" sz="2800" dirty="0" err="1">
                <a:solidFill>
                  <a:srgbClr val="FFFFFF"/>
                </a:solidFill>
                <a:latin typeface="Century" panose="02040604050505020304" pitchFamily="18" charset="0"/>
              </a:rPr>
              <a:t>Angels’s</a:t>
            </a:r>
            <a:r>
              <a:rPr lang="en-US" sz="2800" dirty="0">
                <a:solidFill>
                  <a:srgbClr val="FFFFFF"/>
                </a:solidFill>
                <a:latin typeface="Century" panose="02040604050505020304" pitchFamily="18" charset="0"/>
              </a:rPr>
              <a:t> Gallery is to introduce a non-profit art gallery whose main motive is to provide shelter for homeless people and animals. </a:t>
            </a:r>
          </a:p>
        </p:txBody>
      </p:sp>
    </p:spTree>
    <p:extLst>
      <p:ext uri="{BB962C8B-B14F-4D97-AF65-F5344CB8AC3E}">
        <p14:creationId xmlns:p14="http://schemas.microsoft.com/office/powerpoint/2010/main" val="4169866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40A0F4CC-F443-40C1-B000-840650808C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FF3DAE6-FFD2-4E7C-8FB8-E958A25860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2F7A394-B482-4D36-A98E-11A3212A1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9871FB50-0611-45F2-8BF2-739990C2B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FA9C932-1785-4A1F-B97A-5248EE0DC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7882" y="482556"/>
            <a:ext cx="5297251" cy="5897880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E490B7E-8308-49C9-9C90-6752EE1304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336" y="645964"/>
            <a:ext cx="4993699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Text, letter&#10;&#10;Description automatically generated">
            <a:extLst>
              <a:ext uri="{FF2B5EF4-FFF2-40B4-BE49-F238E27FC236}">
                <a16:creationId xmlns:a16="http://schemas.microsoft.com/office/drawing/2014/main" id="{E47C78A9-05C1-4E77-B40F-7A4CCC1376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1348" y="2370702"/>
            <a:ext cx="4010318" cy="2115442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C7765C21-6EFA-4B34-9F54-9CCD8B953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6883" y="663258"/>
            <a:ext cx="4993699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E26B8CCE-6B07-4893-AAA1-800EDAEF1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1275" y="486882"/>
            <a:ext cx="5297251" cy="5897880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close-up of a logo&#10;&#10;Description automatically generated with low confidence">
            <a:extLst>
              <a:ext uri="{FF2B5EF4-FFF2-40B4-BE49-F238E27FC236}">
                <a16:creationId xmlns:a16="http://schemas.microsoft.com/office/drawing/2014/main" id="{51D6E3C1-47FB-46F1-BC41-4ABAE93592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4741" y="2685827"/>
            <a:ext cx="4010318" cy="1493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0322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DividendVTI">
  <a:themeElements>
    <a:clrScheme name="Office">
      <a:dk1>
        <a:srgbClr val="000000"/>
      </a:dk1>
      <a:lt1>
        <a:srgbClr val="FFFFFF"/>
      </a:lt1>
      <a:dk2>
        <a:srgbClr val="1D242E"/>
      </a:dk2>
      <a:lt2>
        <a:srgbClr val="F2F1F1"/>
      </a:lt2>
      <a:accent1>
        <a:srgbClr val="4472C4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9A5879"/>
      </a:folHlink>
    </a:clrScheme>
    <a:fontScheme name="Dividend">
      <a:majorFont>
        <a:latin typeface="Avenir Next LT Pro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venir Next LT Pro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230</TotalTime>
  <Words>391</Words>
  <Application>Microsoft Office PowerPoint</Application>
  <PresentationFormat>Widescreen</PresentationFormat>
  <Paragraphs>136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Avenir Next LT Pro</vt:lpstr>
      <vt:lpstr>Century</vt:lpstr>
      <vt:lpstr>Gill Sans MT</vt:lpstr>
      <vt:lpstr>Wingdings 2</vt:lpstr>
      <vt:lpstr>DividendVTI</vt:lpstr>
      <vt:lpstr>NON-PROFIT WORKSHOP GALLERY</vt:lpstr>
      <vt:lpstr>PowerPoint Presentation</vt:lpstr>
      <vt:lpstr>FUNDAMENTAL SKILLS FOR ENTREPRENEURSHIP </vt:lpstr>
      <vt:lpstr>PowerPoint Presentation</vt:lpstr>
      <vt:lpstr>Swot </vt:lpstr>
      <vt:lpstr>Marketing mix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NON-PROFIT WORKSHOP GALLERY</dc:title>
  <dc:creator>Cristian Marius Nitu (1915414)</dc:creator>
  <cp:lastModifiedBy>Cristian Marius Nitu (1915414)</cp:lastModifiedBy>
  <cp:revision>16</cp:revision>
  <dcterms:created xsi:type="dcterms:W3CDTF">2021-11-08T13:38:46Z</dcterms:created>
  <dcterms:modified xsi:type="dcterms:W3CDTF">2021-11-15T10:21:59Z</dcterms:modified>
</cp:coreProperties>
</file>