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65" r:id="rId4"/>
    <p:sldId id="266" r:id="rId5"/>
    <p:sldId id="258" r:id="rId6"/>
    <p:sldId id="259" r:id="rId7"/>
    <p:sldId id="260" r:id="rId8"/>
    <p:sldId id="261" r:id="rId9"/>
    <p:sldId id="271" r:id="rId10"/>
    <p:sldId id="272" r:id="rId11"/>
    <p:sldId id="262" r:id="rId12"/>
    <p:sldId id="275" r:id="rId13"/>
    <p:sldId id="263" r:id="rId14"/>
    <p:sldId id="273" r:id="rId15"/>
    <p:sldId id="270" r:id="rId16"/>
    <p:sldId id="267" r:id="rId17"/>
    <p:sldId id="276" r:id="rId18"/>
    <p:sldId id="264"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E94CF9E-CAA9-FC47-939C-529E5D2285E0}">
          <p14:sldIdLst>
            <p14:sldId id="256"/>
            <p14:sldId id="257"/>
            <p14:sldId id="265"/>
            <p14:sldId id="266"/>
            <p14:sldId id="258"/>
            <p14:sldId id="259"/>
            <p14:sldId id="260"/>
            <p14:sldId id="261"/>
            <p14:sldId id="271"/>
            <p14:sldId id="272"/>
            <p14:sldId id="262"/>
            <p14:sldId id="275"/>
            <p14:sldId id="263"/>
            <p14:sldId id="273"/>
            <p14:sldId id="270"/>
            <p14:sldId id="267"/>
            <p14:sldId id="276"/>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268"/>
    <p:restoredTop sz="94697"/>
  </p:normalViewPr>
  <p:slideViewPr>
    <p:cSldViewPr snapToGrid="0" snapToObjects="1">
      <p:cViewPr>
        <p:scale>
          <a:sx n="83" d="100"/>
          <a:sy n="83" d="100"/>
        </p:scale>
        <p:origin x="464" y="7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2661351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24635942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3182002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89C5C67-9CDC-A446-A677-FA34CD497BF8}" type="datetimeFigureOut">
              <a:rPr lang="en-US" smtClean="0"/>
              <a:t>3/12/20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2256884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89C5C67-9CDC-A446-A677-FA34CD497BF8}" type="datetimeFigureOut">
              <a:rPr lang="en-US" smtClean="0"/>
              <a:t>3/12/20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3408337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89C5C67-9CDC-A446-A677-FA34CD497BF8}" type="datetimeFigureOut">
              <a:rPr lang="en-US" smtClean="0"/>
              <a:t>3/12/20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3542551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89C5C67-9CDC-A446-A677-FA34CD497BF8}" type="datetimeFigureOut">
              <a:rPr lang="en-US" smtClean="0"/>
              <a:t>3/12/20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3222518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89C5C67-9CDC-A446-A677-FA34CD497BF8}" type="datetimeFigureOut">
              <a:rPr lang="en-US" smtClean="0"/>
              <a:t>3/12/20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36173503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89C5C67-9CDC-A446-A677-FA34CD497BF8}" type="datetimeFigureOut">
              <a:rPr lang="en-US" smtClean="0"/>
              <a:t>3/12/20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1207125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4124274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8732139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8029694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95942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13214196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4566116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9C5C67-9CDC-A446-A677-FA34CD497BF8}" type="datetimeFigureOut">
              <a:rPr lang="en-US" smtClean="0"/>
              <a:t>3/12/20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0FEB78-FC18-1C47-869E-77E391883217}" type="slidenum">
              <a:rPr lang="en-US" smtClean="0"/>
              <a:t>‹#›</a:t>
            </a:fld>
            <a:endParaRPr lang="en-US" dirty="0"/>
          </a:p>
        </p:txBody>
      </p:sp>
    </p:spTree>
    <p:extLst>
      <p:ext uri="{BB962C8B-B14F-4D97-AF65-F5344CB8AC3E}">
        <p14:creationId xmlns:p14="http://schemas.microsoft.com/office/powerpoint/2010/main" val="2516076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89C5C67-9CDC-A446-A677-FA34CD497BF8}" type="datetimeFigureOut">
              <a:rPr lang="en-US" smtClean="0"/>
              <a:t>3/12/20</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A0FEB78-FC18-1C47-869E-77E391883217}" type="slidenum">
              <a:rPr lang="en-US" smtClean="0"/>
              <a:t>‹#›</a:t>
            </a:fld>
            <a:endParaRPr lang="en-US" dirty="0"/>
          </a:p>
        </p:txBody>
      </p:sp>
    </p:spTree>
    <p:extLst>
      <p:ext uri="{BB962C8B-B14F-4D97-AF65-F5344CB8AC3E}">
        <p14:creationId xmlns:p14="http://schemas.microsoft.com/office/powerpoint/2010/main" val="14955898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asda.com/creating-change-for-better/better-business/governance" TargetMode="External"/><Relationship Id="rId2" Type="http://schemas.openxmlformats.org/officeDocument/2006/relationships/hyperlink" Target="https://your.asda.com/system/dragonfly/production/2012/01/04/12_59_19_568_All_about_Asda.pdf" TargetMode="External"/><Relationship Id="rId1" Type="http://schemas.openxmlformats.org/officeDocument/2006/relationships/slideLayout" Target="../slideLayouts/slideLayout2.xml"/><Relationship Id="rId4" Type="http://schemas.openxmlformats.org/officeDocument/2006/relationships/hyperlink" Target="https://corporate.asda.com/article/putting-customers-first-in-our-communication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brighthubpm.com/methods-strategies/104270-what-are-the-benefits-of-a-quality-management-system/" TargetMode="External"/><Relationship Id="rId2" Type="http://schemas.openxmlformats.org/officeDocument/2006/relationships/hyperlink" Target="https://www.marketing91.com/swot-analysis-of-asda/" TargetMode="External"/><Relationship Id="rId1" Type="http://schemas.openxmlformats.org/officeDocument/2006/relationships/slideLayout" Target="../slideLayouts/slideLayout2.xml"/><Relationship Id="rId5" Type="http://schemas.openxmlformats.org/officeDocument/2006/relationships/hyperlink" Target="https://yourbusiness.azcentral.com/disadvantages-tqm-16907.html" TargetMode="External"/><Relationship Id="rId4" Type="http://schemas.openxmlformats.org/officeDocument/2006/relationships/hyperlink" Target="https://www.environmentalleader.com/2016/03/6-benefits-of-becoming-a-sustainable-busines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lorecentral.org/2018/07/advantages-and-disadvantages-of-sustainable-development.html" TargetMode="External"/><Relationship Id="rId2" Type="http://schemas.openxmlformats.org/officeDocument/2006/relationships/hyperlink" Target="https://www.iotevents.org/top-10-tips-from-asda-on-building-customer-relationships-through-social-media/" TargetMode="External"/><Relationship Id="rId1" Type="http://schemas.openxmlformats.org/officeDocument/2006/relationships/slideLayout" Target="../slideLayouts/slideLayout2.xml"/><Relationship Id="rId4" Type="http://schemas.openxmlformats.org/officeDocument/2006/relationships/hyperlink" Target="https://marketbusinessnews.com/financial-glossary/quality/"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smallbizcrm.com/crm-reading-lounge/crm-definitions-see-various-definitions-of-crm/" TargetMode="External"/><Relationship Id="rId2" Type="http://schemas.openxmlformats.org/officeDocument/2006/relationships/hyperlink" Target="https://www.santandercb.co.uk/insight-and-events/news/benefits-ethical-business?gclid=CjwKCAjwmKLzBRBeEiwACCVihhpwJpsShHDjIhToQGQaMCaTXSqGUDMrNpmmPkJPcaoncyM7O_ERbBoCHzMQAvD_BwE&amp;gclsrc=aw.d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crm.walkme.com/about/" TargetMode="External"/><Relationship Id="rId2" Type="http://schemas.openxmlformats.org/officeDocument/2006/relationships/hyperlink" Target="https://www.slideshare.net/uclaextensionppp/sustainability-ethics-cours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E64FC-CE02-5045-897F-F7E3687CE44B}"/>
              </a:ext>
            </a:extLst>
          </p:cNvPr>
          <p:cNvSpPr>
            <a:spLocks noGrp="1"/>
          </p:cNvSpPr>
          <p:nvPr>
            <p:ph type="ctrTitle"/>
          </p:nvPr>
        </p:nvSpPr>
        <p:spPr>
          <a:xfrm>
            <a:off x="1549257" y="141781"/>
            <a:ext cx="7766936" cy="1646302"/>
          </a:xfrm>
        </p:spPr>
        <p:txBody>
          <a:bodyPr/>
          <a:lstStyle/>
          <a:p>
            <a:pPr algn="ctr"/>
            <a:r>
              <a:rPr lang="en-US" sz="3600" b="1" dirty="0"/>
              <a:t>Cheryl Mc Greevey</a:t>
            </a:r>
            <a:br>
              <a:rPr lang="en-US" sz="3600" b="1" dirty="0"/>
            </a:br>
            <a:r>
              <a:rPr lang="en-US" sz="3600" b="1" dirty="0"/>
              <a:t>1711725</a:t>
            </a:r>
          </a:p>
        </p:txBody>
      </p:sp>
      <p:sp>
        <p:nvSpPr>
          <p:cNvPr id="3" name="Subtitle 2">
            <a:extLst>
              <a:ext uri="{FF2B5EF4-FFF2-40B4-BE49-F238E27FC236}">
                <a16:creationId xmlns:a16="http://schemas.microsoft.com/office/drawing/2014/main" id="{5FBDFC17-BED1-3B42-AE14-60847277B426}"/>
              </a:ext>
            </a:extLst>
          </p:cNvPr>
          <p:cNvSpPr>
            <a:spLocks noGrp="1"/>
          </p:cNvSpPr>
          <p:nvPr>
            <p:ph type="subTitle" idx="1"/>
          </p:nvPr>
        </p:nvSpPr>
        <p:spPr>
          <a:xfrm>
            <a:off x="883403" y="1788083"/>
            <a:ext cx="8741044" cy="4928136"/>
          </a:xfrm>
        </p:spPr>
        <p:txBody>
          <a:bodyPr>
            <a:noAutofit/>
          </a:bodyPr>
          <a:lstStyle/>
          <a:p>
            <a:pPr algn="ctr"/>
            <a:r>
              <a:rPr lang="en-US" sz="3600" b="1" dirty="0">
                <a:solidFill>
                  <a:schemeClr val="tx1"/>
                </a:solidFill>
              </a:rPr>
              <a:t>BMSK5103</a:t>
            </a:r>
          </a:p>
          <a:p>
            <a:pPr algn="ctr"/>
            <a:r>
              <a:rPr lang="en-US" sz="3600" b="1" dirty="0">
                <a:solidFill>
                  <a:schemeClr val="tx1"/>
                </a:solidFill>
              </a:rPr>
              <a:t>Understanding and engaging in the Customer Experience</a:t>
            </a:r>
          </a:p>
          <a:p>
            <a:pPr algn="ctr"/>
            <a:r>
              <a:rPr lang="en-US" sz="3600" b="1" dirty="0">
                <a:solidFill>
                  <a:schemeClr val="tx1"/>
                </a:solidFill>
              </a:rPr>
              <a:t>Lecturer: Dr Vajira Balasuriya</a:t>
            </a:r>
          </a:p>
          <a:p>
            <a:pPr algn="ctr"/>
            <a:r>
              <a:rPr lang="en-US" sz="3600" b="1" dirty="0">
                <a:solidFill>
                  <a:schemeClr val="tx1"/>
                </a:solidFill>
              </a:rPr>
              <a:t>A Critical Perspective of Asda in Relation to its CRM, Ethics and Sustainability and Quality Policies and Operations </a:t>
            </a:r>
          </a:p>
        </p:txBody>
      </p:sp>
    </p:spTree>
    <p:extLst>
      <p:ext uri="{BB962C8B-B14F-4D97-AF65-F5344CB8AC3E}">
        <p14:creationId xmlns:p14="http://schemas.microsoft.com/office/powerpoint/2010/main" val="31972590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58968-CBB4-AC4E-A946-054CF37372E5}"/>
              </a:ext>
            </a:extLst>
          </p:cNvPr>
          <p:cNvSpPr>
            <a:spLocks noGrp="1"/>
          </p:cNvSpPr>
          <p:nvPr>
            <p:ph type="title"/>
          </p:nvPr>
        </p:nvSpPr>
        <p:spPr>
          <a:xfrm>
            <a:off x="677334" y="286719"/>
            <a:ext cx="8596668" cy="1418095"/>
          </a:xfrm>
        </p:spPr>
        <p:txBody>
          <a:bodyPr>
            <a:normAutofit fontScale="90000"/>
          </a:bodyPr>
          <a:lstStyle/>
          <a:p>
            <a:pPr algn="ctr"/>
            <a:r>
              <a:rPr lang="en-US" sz="4000" b="1" dirty="0"/>
              <a:t>Description of CRM, Ethics/Sustainability and Quality</a:t>
            </a:r>
            <a:br>
              <a:rPr lang="en-US" dirty="0"/>
            </a:br>
            <a:endParaRPr lang="en-US" dirty="0"/>
          </a:p>
        </p:txBody>
      </p:sp>
      <p:sp>
        <p:nvSpPr>
          <p:cNvPr id="3" name="Content Placeholder 2">
            <a:extLst>
              <a:ext uri="{FF2B5EF4-FFF2-40B4-BE49-F238E27FC236}">
                <a16:creationId xmlns:a16="http://schemas.microsoft.com/office/drawing/2014/main" id="{E7AA590B-2311-3345-B112-EDFA7E8DD9F8}"/>
              </a:ext>
            </a:extLst>
          </p:cNvPr>
          <p:cNvSpPr>
            <a:spLocks noGrp="1"/>
          </p:cNvSpPr>
          <p:nvPr>
            <p:ph idx="1"/>
          </p:nvPr>
        </p:nvSpPr>
        <p:spPr>
          <a:xfrm>
            <a:off x="805912" y="1983783"/>
            <a:ext cx="8865030" cy="4587498"/>
          </a:xfrm>
        </p:spPr>
        <p:txBody>
          <a:bodyPr>
            <a:noAutofit/>
          </a:bodyPr>
          <a:lstStyle/>
          <a:p>
            <a:pPr marL="0" indent="0" algn="ctr">
              <a:buNone/>
            </a:pPr>
            <a:r>
              <a:rPr lang="en-US" sz="2800" b="1" dirty="0">
                <a:solidFill>
                  <a:schemeClr val="accent2">
                    <a:lumMod val="75000"/>
                  </a:schemeClr>
                </a:solidFill>
              </a:rPr>
              <a:t>Customer Relationship Management (CRM)</a:t>
            </a:r>
          </a:p>
          <a:p>
            <a:pPr marL="0" indent="0" algn="just">
              <a:buNone/>
            </a:pPr>
            <a:endParaRPr lang="en-US" sz="2000" dirty="0">
              <a:solidFill>
                <a:schemeClr val="accent2">
                  <a:lumMod val="75000"/>
                </a:schemeClr>
              </a:solidFill>
            </a:endParaRPr>
          </a:p>
          <a:p>
            <a:pPr marL="0" indent="0" algn="just">
              <a:buNone/>
            </a:pPr>
            <a:r>
              <a:rPr lang="en-US" sz="2000" dirty="0">
                <a:solidFill>
                  <a:schemeClr val="tx1"/>
                </a:solidFill>
              </a:rPr>
              <a:t>There are many definitions of CRM depending on its context. PWC Consulting explains that CRM mentions policies, strategies and technologies that businesses use to comprehend, foresee, manage and customise the demands of an organisations present and potential customers. CRM is a customer centric approach, the goals are to improve interactions, reinforce customer loyalty and retention, develop a powerful brand value, stimulate repeat business and maximise profits (Small Biz CRM, 2020).</a:t>
            </a:r>
          </a:p>
        </p:txBody>
      </p:sp>
    </p:spTree>
    <p:extLst>
      <p:ext uri="{BB962C8B-B14F-4D97-AF65-F5344CB8AC3E}">
        <p14:creationId xmlns:p14="http://schemas.microsoft.com/office/powerpoint/2010/main" val="2723012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7C909-0347-6043-AE84-59E61E3E400E}"/>
              </a:ext>
            </a:extLst>
          </p:cNvPr>
          <p:cNvSpPr>
            <a:spLocks noGrp="1"/>
          </p:cNvSpPr>
          <p:nvPr>
            <p:ph type="title"/>
          </p:nvPr>
        </p:nvSpPr>
        <p:spPr>
          <a:xfrm>
            <a:off x="201477" y="371960"/>
            <a:ext cx="9453967" cy="929898"/>
          </a:xfrm>
        </p:spPr>
        <p:txBody>
          <a:bodyPr>
            <a:normAutofit/>
          </a:bodyPr>
          <a:lstStyle/>
          <a:p>
            <a:pPr algn="ctr"/>
            <a:r>
              <a:rPr lang="en-US" sz="2800" b="1" dirty="0">
                <a:solidFill>
                  <a:schemeClr val="accent2">
                    <a:lumMod val="75000"/>
                  </a:schemeClr>
                </a:solidFill>
              </a:rPr>
              <a:t>Ethics/Sustainability</a:t>
            </a:r>
          </a:p>
        </p:txBody>
      </p:sp>
      <p:sp>
        <p:nvSpPr>
          <p:cNvPr id="3" name="Content Placeholder 2">
            <a:extLst>
              <a:ext uri="{FF2B5EF4-FFF2-40B4-BE49-F238E27FC236}">
                <a16:creationId xmlns:a16="http://schemas.microsoft.com/office/drawing/2014/main" id="{C472AAC9-3B9A-584F-97EB-648C613A867B}"/>
              </a:ext>
            </a:extLst>
          </p:cNvPr>
          <p:cNvSpPr>
            <a:spLocks noGrp="1"/>
          </p:cNvSpPr>
          <p:nvPr>
            <p:ph idx="1"/>
          </p:nvPr>
        </p:nvSpPr>
        <p:spPr>
          <a:xfrm>
            <a:off x="677334" y="1503335"/>
            <a:ext cx="8596668" cy="4538027"/>
          </a:xfrm>
        </p:spPr>
        <p:txBody>
          <a:bodyPr>
            <a:normAutofit/>
          </a:bodyPr>
          <a:lstStyle/>
          <a:p>
            <a:pPr marL="0" indent="0" algn="just">
              <a:buNone/>
            </a:pPr>
            <a:r>
              <a:rPr lang="en-US" sz="2000" dirty="0">
                <a:solidFill>
                  <a:schemeClr val="tx1"/>
                </a:solidFill>
              </a:rPr>
              <a:t>Ethics is a branch of philosophy that relates to right and wrong. From an organizational perspective ethics are etiquettes or moral beliefs that influence individual or group behavior. Business ethics is an acknowledgement of business values or codes of conduct and acting in accordance with them even when confronted with difficult situations. Environmental ethics is a set of norms concerning how humans should react with the environment.</a:t>
            </a:r>
          </a:p>
          <a:p>
            <a:pPr marL="0" indent="0" algn="just">
              <a:buNone/>
            </a:pPr>
            <a:endParaRPr lang="en-US" sz="2000" dirty="0">
              <a:solidFill>
                <a:schemeClr val="tx1"/>
              </a:solidFill>
            </a:endParaRPr>
          </a:p>
          <a:p>
            <a:pPr marL="0" indent="0" algn="just">
              <a:buNone/>
            </a:pPr>
            <a:r>
              <a:rPr lang="en-US" sz="2000" dirty="0">
                <a:solidFill>
                  <a:schemeClr val="tx1"/>
                </a:solidFill>
              </a:rPr>
              <a:t>Sustainability refers to social, economic and environmental factors. The Brundtland report to the United Nations in 1987 stated that sustainability is “Meeting the needs of the present without compromising the ability of future generations to meet their own needs (Smookler, 2010)</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93600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C52DB-F2FC-EB43-A0DB-19CB9FE93D11}"/>
              </a:ext>
            </a:extLst>
          </p:cNvPr>
          <p:cNvSpPr>
            <a:spLocks noGrp="1"/>
          </p:cNvSpPr>
          <p:nvPr>
            <p:ph type="title"/>
          </p:nvPr>
        </p:nvSpPr>
        <p:spPr>
          <a:xfrm>
            <a:off x="232475" y="371959"/>
            <a:ext cx="9438467" cy="852407"/>
          </a:xfrm>
        </p:spPr>
        <p:txBody>
          <a:bodyPr>
            <a:normAutofit/>
          </a:bodyPr>
          <a:lstStyle/>
          <a:p>
            <a:pPr algn="ctr"/>
            <a:r>
              <a:rPr lang="en-US" sz="2800" b="1" dirty="0">
                <a:solidFill>
                  <a:schemeClr val="accent2">
                    <a:lumMod val="75000"/>
                  </a:schemeClr>
                </a:solidFill>
              </a:rPr>
              <a:t>Quality</a:t>
            </a:r>
          </a:p>
        </p:txBody>
      </p:sp>
      <p:sp>
        <p:nvSpPr>
          <p:cNvPr id="3" name="Content Placeholder 2">
            <a:extLst>
              <a:ext uri="{FF2B5EF4-FFF2-40B4-BE49-F238E27FC236}">
                <a16:creationId xmlns:a16="http://schemas.microsoft.com/office/drawing/2014/main" id="{99679472-F187-0845-A8AB-814D76D0F423}"/>
              </a:ext>
            </a:extLst>
          </p:cNvPr>
          <p:cNvSpPr>
            <a:spLocks noGrp="1"/>
          </p:cNvSpPr>
          <p:nvPr>
            <p:ph idx="1"/>
          </p:nvPr>
        </p:nvSpPr>
        <p:spPr>
          <a:xfrm>
            <a:off x="677334" y="1472339"/>
            <a:ext cx="8596668" cy="4569023"/>
          </a:xfrm>
        </p:spPr>
        <p:txBody>
          <a:bodyPr>
            <a:normAutofit/>
          </a:bodyPr>
          <a:lstStyle/>
          <a:p>
            <a:pPr marL="0" indent="0" algn="just">
              <a:buNone/>
            </a:pPr>
            <a:r>
              <a:rPr lang="en-US" sz="2000" dirty="0">
                <a:solidFill>
                  <a:schemeClr val="tx1"/>
                </a:solidFill>
              </a:rPr>
              <a:t>The definition of quality is broad dependent on its criteria. Effectively quality a measure of excellence of something in comparison to something similar. Quality is what the customer says it is, it’s defect-free, constancy of purpose for improvement of product or service, fit for use and it is the ability to satisfy the stated or implied needs (Market Business News, 2020).</a:t>
            </a:r>
          </a:p>
        </p:txBody>
      </p:sp>
    </p:spTree>
    <p:extLst>
      <p:ext uri="{BB962C8B-B14F-4D97-AF65-F5344CB8AC3E}">
        <p14:creationId xmlns:p14="http://schemas.microsoft.com/office/powerpoint/2010/main" val="2141554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1AD90-5ED7-074E-96C5-462B40F729CC}"/>
              </a:ext>
            </a:extLst>
          </p:cNvPr>
          <p:cNvSpPr>
            <a:spLocks noGrp="1"/>
          </p:cNvSpPr>
          <p:nvPr>
            <p:ph type="title"/>
          </p:nvPr>
        </p:nvSpPr>
        <p:spPr>
          <a:xfrm>
            <a:off x="340963" y="125323"/>
            <a:ext cx="9283483" cy="1393511"/>
          </a:xfrm>
        </p:spPr>
        <p:txBody>
          <a:bodyPr>
            <a:noAutofit/>
          </a:bodyPr>
          <a:lstStyle/>
          <a:p>
            <a:pPr algn="ctr"/>
            <a:r>
              <a:rPr lang="en-US" b="1" dirty="0"/>
              <a:t>The Benefits and Drawbacks of a CRM, Ethics/Sustainability or Quality System</a:t>
            </a:r>
          </a:p>
        </p:txBody>
      </p:sp>
      <p:sp>
        <p:nvSpPr>
          <p:cNvPr id="6" name="Content Placeholder 5">
            <a:extLst>
              <a:ext uri="{FF2B5EF4-FFF2-40B4-BE49-F238E27FC236}">
                <a16:creationId xmlns:a16="http://schemas.microsoft.com/office/drawing/2014/main" id="{522C49C4-CD46-A647-ACD3-496E65F9D3AD}"/>
              </a:ext>
            </a:extLst>
          </p:cNvPr>
          <p:cNvSpPr>
            <a:spLocks noGrp="1"/>
          </p:cNvSpPr>
          <p:nvPr>
            <p:ph idx="1"/>
          </p:nvPr>
        </p:nvSpPr>
        <p:spPr>
          <a:xfrm>
            <a:off x="0" y="1642820"/>
            <a:ext cx="10414861" cy="630715"/>
          </a:xfrm>
        </p:spPr>
        <p:txBody>
          <a:bodyPr>
            <a:normAutofit/>
          </a:bodyPr>
          <a:lstStyle/>
          <a:p>
            <a:pPr marL="0" indent="0" algn="ctr">
              <a:buNone/>
            </a:pPr>
            <a:r>
              <a:rPr lang="en-US" sz="2800" b="1" dirty="0">
                <a:solidFill>
                  <a:schemeClr val="accent2">
                    <a:lumMod val="75000"/>
                  </a:schemeClr>
                </a:solidFill>
              </a:rPr>
              <a:t>CRM</a:t>
            </a:r>
          </a:p>
          <a:p>
            <a:pPr marL="0" indent="0">
              <a:buNone/>
            </a:pPr>
            <a:endParaRPr lang="en-US" sz="2800" dirty="0"/>
          </a:p>
        </p:txBody>
      </p:sp>
      <p:graphicFrame>
        <p:nvGraphicFramePr>
          <p:cNvPr id="7" name="Table 6">
            <a:extLst>
              <a:ext uri="{FF2B5EF4-FFF2-40B4-BE49-F238E27FC236}">
                <a16:creationId xmlns:a16="http://schemas.microsoft.com/office/drawing/2014/main" id="{141E4C83-8CDE-4147-8068-F082AD51D17B}"/>
              </a:ext>
            </a:extLst>
          </p:cNvPr>
          <p:cNvGraphicFramePr>
            <a:graphicFrameLocks noGrp="1"/>
          </p:cNvGraphicFramePr>
          <p:nvPr>
            <p:extLst>
              <p:ext uri="{D42A27DB-BD31-4B8C-83A1-F6EECF244321}">
                <p14:modId xmlns:p14="http://schemas.microsoft.com/office/powerpoint/2010/main" val="3030334223"/>
              </p:ext>
            </p:extLst>
          </p:nvPr>
        </p:nvGraphicFramePr>
        <p:xfrm>
          <a:off x="340961" y="2273535"/>
          <a:ext cx="11406754" cy="4459142"/>
        </p:xfrm>
        <a:graphic>
          <a:graphicData uri="http://schemas.openxmlformats.org/drawingml/2006/table">
            <a:tbl>
              <a:tblPr firstRow="1" bandRow="1">
                <a:tableStyleId>{5C22544A-7EE6-4342-B048-85BDC9FD1C3A}</a:tableStyleId>
              </a:tblPr>
              <a:tblGrid>
                <a:gridCol w="5703377">
                  <a:extLst>
                    <a:ext uri="{9D8B030D-6E8A-4147-A177-3AD203B41FA5}">
                      <a16:colId xmlns:a16="http://schemas.microsoft.com/office/drawing/2014/main" val="2294789577"/>
                    </a:ext>
                  </a:extLst>
                </a:gridCol>
                <a:gridCol w="5703377">
                  <a:extLst>
                    <a:ext uri="{9D8B030D-6E8A-4147-A177-3AD203B41FA5}">
                      <a16:colId xmlns:a16="http://schemas.microsoft.com/office/drawing/2014/main" val="772720086"/>
                    </a:ext>
                  </a:extLst>
                </a:gridCol>
              </a:tblGrid>
              <a:tr h="389828">
                <a:tc>
                  <a:txBody>
                    <a:bodyPr/>
                    <a:lstStyle/>
                    <a:p>
                      <a:r>
                        <a:rPr lang="en-US" sz="2000" dirty="0"/>
                        <a:t>Benefits</a:t>
                      </a:r>
                    </a:p>
                  </a:txBody>
                  <a:tcPr/>
                </a:tc>
                <a:tc>
                  <a:txBody>
                    <a:bodyPr/>
                    <a:lstStyle/>
                    <a:p>
                      <a:r>
                        <a:rPr lang="en-US" sz="2000" dirty="0"/>
                        <a:t>Drawbacks</a:t>
                      </a:r>
                    </a:p>
                  </a:txBody>
                  <a:tcPr/>
                </a:tc>
                <a:extLst>
                  <a:ext uri="{0D108BD9-81ED-4DB2-BD59-A6C34878D82A}">
                    <a16:rowId xmlns:a16="http://schemas.microsoft.com/office/drawing/2014/main" val="4061563672"/>
                  </a:ext>
                </a:extLst>
              </a:tr>
              <a:tr h="4062902">
                <a:tc>
                  <a:txBody>
                    <a:bodyPr/>
                    <a:lstStyle/>
                    <a:p>
                      <a:pPr marL="285750" indent="-285750" algn="just">
                        <a:buFont typeface="Arial" panose="020B0604020202020204" pitchFamily="34" charset="0"/>
                        <a:buChar char="•"/>
                      </a:pPr>
                      <a:r>
                        <a:rPr lang="en-US" sz="2000" dirty="0"/>
                        <a:t>Elevates customer service.</a:t>
                      </a:r>
                    </a:p>
                    <a:p>
                      <a:pPr marL="285750" indent="-285750" algn="just">
                        <a:buFont typeface="Arial" panose="020B0604020202020204" pitchFamily="34" charset="0"/>
                        <a:buChar char="•"/>
                      </a:pPr>
                      <a:r>
                        <a:rPr lang="en-US" sz="2000" dirty="0"/>
                        <a:t>CRM software can pinpoint prospective clients.</a:t>
                      </a:r>
                    </a:p>
                    <a:p>
                      <a:pPr marL="285750" indent="-285750" algn="just">
                        <a:buFont typeface="Arial" panose="020B0604020202020204" pitchFamily="34" charset="0"/>
                        <a:buChar char="•"/>
                      </a:pPr>
                      <a:r>
                        <a:rPr lang="en-US" sz="2000" dirty="0"/>
                        <a:t>CRM data systems can lead to synchronised marketing activities and assist with loyalty schemes that enable customer retention rates.</a:t>
                      </a:r>
                    </a:p>
                    <a:p>
                      <a:pPr marL="285750" indent="-285750" algn="just">
                        <a:buFont typeface="Arial" panose="020B0604020202020204" pitchFamily="34" charset="0"/>
                        <a:buChar char="•"/>
                      </a:pPr>
                      <a:r>
                        <a:rPr lang="en-US" sz="2000" dirty="0"/>
                        <a:t>CRM systems help close sales deals faster by hastening response times.</a:t>
                      </a:r>
                    </a:p>
                    <a:p>
                      <a:pPr marL="285750" indent="-285750" algn="just">
                        <a:buFont typeface="Arial" panose="020B0604020202020204" pitchFamily="34" charset="0"/>
                        <a:buChar char="•"/>
                      </a:pPr>
                      <a:r>
                        <a:rPr lang="en-US" sz="2000" dirty="0"/>
                        <a:t>Technology enhances communication and eases sales and marketing processes.</a:t>
                      </a:r>
                    </a:p>
                    <a:p>
                      <a:pPr marL="285750" indent="-285750" algn="just">
                        <a:buFont typeface="Arial" panose="020B0604020202020204" pitchFamily="34" charset="0"/>
                        <a:buChar char="•"/>
                      </a:pPr>
                      <a:r>
                        <a:rPr lang="en-US" sz="2000" dirty="0"/>
                        <a:t>Enhances customer loyalty (Taylor, 2014).</a:t>
                      </a:r>
                    </a:p>
                    <a:p>
                      <a:pPr marL="285750" indent="-285750">
                        <a:buFont typeface="Arial" panose="020B0604020202020204" pitchFamily="34" charset="0"/>
                        <a:buChar char="•"/>
                      </a:pPr>
                      <a:endParaRPr lang="en-US" sz="2000" dirty="0"/>
                    </a:p>
                  </a:txBody>
                  <a:tcPr/>
                </a:tc>
                <a:tc>
                  <a:txBody>
                    <a:bodyPr/>
                    <a:lstStyle/>
                    <a:p>
                      <a:pPr marL="285750" indent="-285750" algn="just">
                        <a:buFont typeface="Arial" panose="020B0604020202020204" pitchFamily="34" charset="0"/>
                        <a:buChar char="•"/>
                      </a:pPr>
                      <a:r>
                        <a:rPr lang="en-US" sz="2000" dirty="0"/>
                        <a:t>Expensive costs.</a:t>
                      </a:r>
                    </a:p>
                    <a:p>
                      <a:pPr marL="285750" indent="-285750" algn="just">
                        <a:buFont typeface="Arial" panose="020B0604020202020204" pitchFamily="34" charset="0"/>
                        <a:buChar char="•"/>
                      </a:pPr>
                      <a:r>
                        <a:rPr lang="en-US" sz="2000" dirty="0"/>
                        <a:t>Resistance to change.</a:t>
                      </a:r>
                    </a:p>
                    <a:p>
                      <a:pPr marL="285750" indent="-285750" algn="just">
                        <a:buFont typeface="Arial" panose="020B0604020202020204" pitchFamily="34" charset="0"/>
                        <a:buChar char="•"/>
                      </a:pPr>
                      <a:r>
                        <a:rPr lang="en-US" sz="2000" dirty="0"/>
                        <a:t>Poor leadership practices could make CRM implementation difficult </a:t>
                      </a:r>
                    </a:p>
                    <a:p>
                      <a:pPr marL="285750" indent="-285750" algn="just">
                        <a:buFont typeface="Arial" panose="020B0604020202020204" pitchFamily="34" charset="0"/>
                        <a:buChar char="•"/>
                      </a:pPr>
                      <a:r>
                        <a:rPr lang="en-US" sz="2000" dirty="0"/>
                        <a:t>A lack of commitment that requires a cultural change that could result in customer dissatisfaction or loss of income.</a:t>
                      </a:r>
                    </a:p>
                    <a:p>
                      <a:pPr marL="285750" marR="0" lvl="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000" dirty="0"/>
                        <a:t>Deficiencies in communication (Invest Northern Ireland).</a:t>
                      </a:r>
                    </a:p>
                    <a:p>
                      <a:pPr marL="285750" indent="-285750">
                        <a:buFont typeface="Arial" panose="020B0604020202020204" pitchFamily="34" charset="0"/>
                        <a:buChar char="•"/>
                      </a:pPr>
                      <a:endParaRPr lang="en-US" sz="2000" dirty="0"/>
                    </a:p>
                  </a:txBody>
                  <a:tcPr/>
                </a:tc>
                <a:extLst>
                  <a:ext uri="{0D108BD9-81ED-4DB2-BD59-A6C34878D82A}">
                    <a16:rowId xmlns:a16="http://schemas.microsoft.com/office/drawing/2014/main" val="3835819065"/>
                  </a:ext>
                </a:extLst>
              </a:tr>
            </a:tbl>
          </a:graphicData>
        </a:graphic>
      </p:graphicFrame>
    </p:spTree>
    <p:extLst>
      <p:ext uri="{BB962C8B-B14F-4D97-AF65-F5344CB8AC3E}">
        <p14:creationId xmlns:p14="http://schemas.microsoft.com/office/powerpoint/2010/main" val="1275651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9EF45-90B5-324D-BAAC-E194D7C66B56}"/>
              </a:ext>
            </a:extLst>
          </p:cNvPr>
          <p:cNvSpPr>
            <a:spLocks noGrp="1"/>
          </p:cNvSpPr>
          <p:nvPr>
            <p:ph type="title"/>
          </p:nvPr>
        </p:nvSpPr>
        <p:spPr>
          <a:xfrm>
            <a:off x="677687" y="309967"/>
            <a:ext cx="9411709" cy="898902"/>
          </a:xfrm>
        </p:spPr>
        <p:txBody>
          <a:bodyPr>
            <a:normAutofit/>
          </a:bodyPr>
          <a:lstStyle/>
          <a:p>
            <a:pPr algn="ctr"/>
            <a:r>
              <a:rPr lang="en-US" sz="2800" b="1" dirty="0">
                <a:solidFill>
                  <a:schemeClr val="accent2">
                    <a:lumMod val="75000"/>
                  </a:schemeClr>
                </a:solidFill>
              </a:rPr>
              <a:t>Ethics/Sustainability</a:t>
            </a:r>
          </a:p>
        </p:txBody>
      </p:sp>
      <p:graphicFrame>
        <p:nvGraphicFramePr>
          <p:cNvPr id="4" name="Content Placeholder 3">
            <a:extLst>
              <a:ext uri="{FF2B5EF4-FFF2-40B4-BE49-F238E27FC236}">
                <a16:creationId xmlns:a16="http://schemas.microsoft.com/office/drawing/2014/main" id="{02DAE630-EAA8-5544-8A67-91EBD098BD68}"/>
              </a:ext>
            </a:extLst>
          </p:cNvPr>
          <p:cNvGraphicFramePr>
            <a:graphicFrameLocks noGrp="1"/>
          </p:cNvGraphicFramePr>
          <p:nvPr>
            <p:ph idx="1"/>
            <p:extLst>
              <p:ext uri="{D42A27DB-BD31-4B8C-83A1-F6EECF244321}">
                <p14:modId xmlns:p14="http://schemas.microsoft.com/office/powerpoint/2010/main" val="3702054396"/>
              </p:ext>
            </p:extLst>
          </p:nvPr>
        </p:nvGraphicFramePr>
        <p:xfrm>
          <a:off x="677685" y="1394847"/>
          <a:ext cx="10977040" cy="5334000"/>
        </p:xfrm>
        <a:graphic>
          <a:graphicData uri="http://schemas.openxmlformats.org/drawingml/2006/table">
            <a:tbl>
              <a:tblPr firstRow="1" bandRow="1">
                <a:tableStyleId>{5C22544A-7EE6-4342-B048-85BDC9FD1C3A}</a:tableStyleId>
              </a:tblPr>
              <a:tblGrid>
                <a:gridCol w="5488520">
                  <a:extLst>
                    <a:ext uri="{9D8B030D-6E8A-4147-A177-3AD203B41FA5}">
                      <a16:colId xmlns:a16="http://schemas.microsoft.com/office/drawing/2014/main" val="2335747723"/>
                    </a:ext>
                  </a:extLst>
                </a:gridCol>
                <a:gridCol w="5488520">
                  <a:extLst>
                    <a:ext uri="{9D8B030D-6E8A-4147-A177-3AD203B41FA5}">
                      <a16:colId xmlns:a16="http://schemas.microsoft.com/office/drawing/2014/main" val="3407488726"/>
                    </a:ext>
                  </a:extLst>
                </a:gridCol>
              </a:tblGrid>
              <a:tr h="368417">
                <a:tc>
                  <a:txBody>
                    <a:bodyPr/>
                    <a:lstStyle/>
                    <a:p>
                      <a:r>
                        <a:rPr lang="en-US" sz="2000" dirty="0"/>
                        <a:t>Benefits</a:t>
                      </a:r>
                    </a:p>
                  </a:txBody>
                  <a:tcPr marL="74751" marR="74751"/>
                </a:tc>
                <a:tc>
                  <a:txBody>
                    <a:bodyPr/>
                    <a:lstStyle/>
                    <a:p>
                      <a:r>
                        <a:rPr lang="en-US" sz="2000" dirty="0"/>
                        <a:t>Drawbacks</a:t>
                      </a:r>
                    </a:p>
                  </a:txBody>
                  <a:tcPr marL="74751" marR="74751"/>
                </a:tc>
                <a:extLst>
                  <a:ext uri="{0D108BD9-81ED-4DB2-BD59-A6C34878D82A}">
                    <a16:rowId xmlns:a16="http://schemas.microsoft.com/office/drawing/2014/main" val="379270350"/>
                  </a:ext>
                </a:extLst>
              </a:tr>
              <a:tr h="4591041">
                <a:tc>
                  <a:txBody>
                    <a:bodyPr/>
                    <a:lstStyle/>
                    <a:p>
                      <a:pPr marL="285750" indent="-285750" algn="just">
                        <a:buFont typeface="Arial" panose="020B0604020202020204" pitchFamily="34" charset="0"/>
                        <a:buChar char="•"/>
                      </a:pPr>
                      <a:r>
                        <a:rPr lang="en-US" sz="2000" dirty="0"/>
                        <a:t>Promotes positive customer perceptions which is a crucial selling point.</a:t>
                      </a:r>
                    </a:p>
                    <a:p>
                      <a:pPr marL="285750" indent="-285750" algn="just">
                        <a:buFont typeface="Arial" panose="020B0604020202020204" pitchFamily="34" charset="0"/>
                        <a:buChar char="•"/>
                      </a:pPr>
                      <a:r>
                        <a:rPr lang="en-US" sz="2000" dirty="0"/>
                        <a:t>Reduces costs associated with recycling or carbon reduction.</a:t>
                      </a:r>
                    </a:p>
                    <a:p>
                      <a:pPr marL="285750" indent="-285750" algn="just">
                        <a:buFont typeface="Arial" panose="020B0604020202020204" pitchFamily="34" charset="0"/>
                        <a:buChar char="•"/>
                      </a:pPr>
                      <a:r>
                        <a:rPr lang="en-US" sz="2000" dirty="0"/>
                        <a:t>Can attract and retain talented staff and investors.</a:t>
                      </a:r>
                    </a:p>
                    <a:p>
                      <a:pPr marL="285750" indent="-285750" algn="just">
                        <a:buFont typeface="Arial" panose="020B0604020202020204" pitchFamily="34" charset="0"/>
                        <a:buChar char="•"/>
                      </a:pPr>
                      <a:r>
                        <a:rPr lang="en-US" sz="2000" dirty="0"/>
                        <a:t>Compliant companies reduces the risks of experiencing legal issues (Santander Corporate, 2013).</a:t>
                      </a:r>
                    </a:p>
                    <a:p>
                      <a:pPr marL="285750" indent="-285750" algn="just">
                        <a:buFont typeface="Arial" panose="020B0604020202020204" pitchFamily="34" charset="0"/>
                        <a:buChar char="•"/>
                      </a:pPr>
                      <a:r>
                        <a:rPr lang="en-US" sz="2000" dirty="0"/>
                        <a:t>Raises brand image and competitive advantage.</a:t>
                      </a:r>
                    </a:p>
                    <a:p>
                      <a:pPr marL="285750" indent="-285750" algn="just">
                        <a:buFont typeface="Arial" panose="020B0604020202020204" pitchFamily="34" charset="0"/>
                        <a:buChar char="•"/>
                      </a:pPr>
                      <a:r>
                        <a:rPr lang="en-US" sz="2000" dirty="0"/>
                        <a:t>Boosts productivity.</a:t>
                      </a:r>
                    </a:p>
                    <a:p>
                      <a:pPr marL="285750" indent="-285750" algn="just">
                        <a:buFont typeface="Arial" panose="020B0604020202020204" pitchFamily="34" charset="0"/>
                        <a:buChar char="•"/>
                      </a:pPr>
                      <a:r>
                        <a:rPr lang="en-US" sz="2000" dirty="0"/>
                        <a:t>Decreases waste.</a:t>
                      </a:r>
                    </a:p>
                    <a:p>
                      <a:pPr marL="285750" indent="-285750" algn="just">
                        <a:buFont typeface="Arial" panose="020B0604020202020204" pitchFamily="34" charset="0"/>
                        <a:buChar char="•"/>
                      </a:pPr>
                      <a:r>
                        <a:rPr lang="en-US" sz="2000" dirty="0"/>
                        <a:t>Makes shareholders happy because of higher performance (Environmental Leader, 2016). </a:t>
                      </a:r>
                    </a:p>
                    <a:p>
                      <a:pPr marL="285750" indent="-285750">
                        <a:buFont typeface="Arial" panose="020B0604020202020204" pitchFamily="34" charset="0"/>
                        <a:buChar char="•"/>
                      </a:pPr>
                      <a:endParaRPr lang="en-US" dirty="0"/>
                    </a:p>
                  </a:txBody>
                  <a:tcPr marL="74751" marR="74751"/>
                </a:tc>
                <a:tc>
                  <a:txBody>
                    <a:bodyPr/>
                    <a:lstStyle/>
                    <a:p>
                      <a:pPr marL="285750" indent="-285750" algn="just">
                        <a:buFont typeface="Arial" panose="020B0604020202020204" pitchFamily="34" charset="0"/>
                        <a:buChar char="•"/>
                      </a:pPr>
                      <a:r>
                        <a:rPr lang="en-US" sz="2000" dirty="0"/>
                        <a:t>Ethical investing requires time and research which can be complicated.</a:t>
                      </a:r>
                    </a:p>
                    <a:p>
                      <a:pPr marL="285750" indent="-285750" algn="just">
                        <a:buFont typeface="Arial" panose="020B0604020202020204" pitchFamily="34" charset="0"/>
                        <a:buChar char="•"/>
                      </a:pPr>
                      <a:r>
                        <a:rPr lang="en-US" sz="2000" dirty="0"/>
                        <a:t>Could jeopardise financial gains, for example lower costs linked to manufactured goods supplied from third world countries.</a:t>
                      </a:r>
                    </a:p>
                    <a:p>
                      <a:pPr marL="285750" indent="-285750" algn="just">
                        <a:buFont typeface="Arial" panose="020B0604020202020204" pitchFamily="34" charset="0"/>
                        <a:buChar char="•"/>
                      </a:pPr>
                      <a:r>
                        <a:rPr lang="en-US" sz="2000" dirty="0"/>
                        <a:t>Higher fees for research strategies (Affinity Capital, 2017).</a:t>
                      </a:r>
                    </a:p>
                    <a:p>
                      <a:pPr marL="285750" indent="-285750" algn="just">
                        <a:buFont typeface="Arial" panose="020B0604020202020204" pitchFamily="34" charset="0"/>
                        <a:buChar char="•"/>
                      </a:pPr>
                      <a:r>
                        <a:rPr lang="en-US" sz="2000" dirty="0"/>
                        <a:t>Constant uncertainty.</a:t>
                      </a:r>
                    </a:p>
                    <a:p>
                      <a:pPr marL="285750" indent="-285750" algn="just">
                        <a:buFont typeface="Arial" panose="020B0604020202020204" pitchFamily="34" charset="0"/>
                        <a:buChar char="•"/>
                      </a:pPr>
                      <a:r>
                        <a:rPr lang="en-US" sz="2000" dirty="0"/>
                        <a:t>Could cause unemployment in certain areas.</a:t>
                      </a:r>
                    </a:p>
                    <a:p>
                      <a:pPr marL="285750" indent="-285750" algn="just">
                        <a:buFont typeface="Arial" panose="020B0604020202020204" pitchFamily="34" charset="0"/>
                        <a:buChar char="•"/>
                      </a:pPr>
                      <a:r>
                        <a:rPr lang="en-US" sz="2000" dirty="0"/>
                        <a:t>Fragile commitment (Lore Central, 2018).</a:t>
                      </a:r>
                    </a:p>
                  </a:txBody>
                  <a:tcPr marL="74751" marR="74751"/>
                </a:tc>
                <a:extLst>
                  <a:ext uri="{0D108BD9-81ED-4DB2-BD59-A6C34878D82A}">
                    <a16:rowId xmlns:a16="http://schemas.microsoft.com/office/drawing/2014/main" val="563156077"/>
                  </a:ext>
                </a:extLst>
              </a:tr>
            </a:tbl>
          </a:graphicData>
        </a:graphic>
      </p:graphicFrame>
    </p:spTree>
    <p:extLst>
      <p:ext uri="{BB962C8B-B14F-4D97-AF65-F5344CB8AC3E}">
        <p14:creationId xmlns:p14="http://schemas.microsoft.com/office/powerpoint/2010/main" val="10303581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195F4-749C-714F-BC25-8CEB214BEEDF}"/>
              </a:ext>
            </a:extLst>
          </p:cNvPr>
          <p:cNvSpPr>
            <a:spLocks noGrp="1"/>
          </p:cNvSpPr>
          <p:nvPr>
            <p:ph type="title"/>
          </p:nvPr>
        </p:nvSpPr>
        <p:spPr>
          <a:xfrm>
            <a:off x="511444" y="278970"/>
            <a:ext cx="9562454" cy="976394"/>
          </a:xfrm>
        </p:spPr>
        <p:txBody>
          <a:bodyPr>
            <a:normAutofit/>
          </a:bodyPr>
          <a:lstStyle/>
          <a:p>
            <a:pPr algn="ctr"/>
            <a:r>
              <a:rPr lang="en-US" sz="2800" b="1" dirty="0">
                <a:solidFill>
                  <a:schemeClr val="accent2">
                    <a:lumMod val="75000"/>
                  </a:schemeClr>
                </a:solidFill>
              </a:rPr>
              <a:t>Quality </a:t>
            </a:r>
          </a:p>
        </p:txBody>
      </p:sp>
      <p:graphicFrame>
        <p:nvGraphicFramePr>
          <p:cNvPr id="4" name="Content Placeholder 3">
            <a:extLst>
              <a:ext uri="{FF2B5EF4-FFF2-40B4-BE49-F238E27FC236}">
                <a16:creationId xmlns:a16="http://schemas.microsoft.com/office/drawing/2014/main" id="{6D692E42-9A4B-A644-BB21-43A6D39C9B6D}"/>
              </a:ext>
            </a:extLst>
          </p:cNvPr>
          <p:cNvGraphicFramePr>
            <a:graphicFrameLocks noGrp="1"/>
          </p:cNvGraphicFramePr>
          <p:nvPr>
            <p:ph idx="1"/>
            <p:extLst>
              <p:ext uri="{D42A27DB-BD31-4B8C-83A1-F6EECF244321}">
                <p14:modId xmlns:p14="http://schemas.microsoft.com/office/powerpoint/2010/main" val="1234647408"/>
              </p:ext>
            </p:extLst>
          </p:nvPr>
        </p:nvGraphicFramePr>
        <p:xfrm>
          <a:off x="677862" y="1115878"/>
          <a:ext cx="10604904" cy="5284922"/>
        </p:xfrm>
        <a:graphic>
          <a:graphicData uri="http://schemas.openxmlformats.org/drawingml/2006/table">
            <a:tbl>
              <a:tblPr firstRow="1" bandRow="1">
                <a:tableStyleId>{5C22544A-7EE6-4342-B048-85BDC9FD1C3A}</a:tableStyleId>
              </a:tblPr>
              <a:tblGrid>
                <a:gridCol w="5302452">
                  <a:extLst>
                    <a:ext uri="{9D8B030D-6E8A-4147-A177-3AD203B41FA5}">
                      <a16:colId xmlns:a16="http://schemas.microsoft.com/office/drawing/2014/main" val="2972198312"/>
                    </a:ext>
                  </a:extLst>
                </a:gridCol>
                <a:gridCol w="5302452">
                  <a:extLst>
                    <a:ext uri="{9D8B030D-6E8A-4147-A177-3AD203B41FA5}">
                      <a16:colId xmlns:a16="http://schemas.microsoft.com/office/drawing/2014/main" val="3363729242"/>
                    </a:ext>
                  </a:extLst>
                </a:gridCol>
              </a:tblGrid>
              <a:tr h="563210">
                <a:tc>
                  <a:txBody>
                    <a:bodyPr/>
                    <a:lstStyle/>
                    <a:p>
                      <a:r>
                        <a:rPr lang="en-US" sz="2000" dirty="0"/>
                        <a:t>Benefits</a:t>
                      </a:r>
                    </a:p>
                  </a:txBody>
                  <a:tcPr marL="74751" marR="74751"/>
                </a:tc>
                <a:tc>
                  <a:txBody>
                    <a:bodyPr/>
                    <a:lstStyle/>
                    <a:p>
                      <a:r>
                        <a:rPr lang="en-US" sz="2000" dirty="0"/>
                        <a:t>Drawbacks</a:t>
                      </a:r>
                    </a:p>
                  </a:txBody>
                  <a:tcPr marL="74751" marR="74751"/>
                </a:tc>
                <a:extLst>
                  <a:ext uri="{0D108BD9-81ED-4DB2-BD59-A6C34878D82A}">
                    <a16:rowId xmlns:a16="http://schemas.microsoft.com/office/drawing/2014/main" val="1502591555"/>
                  </a:ext>
                </a:extLst>
              </a:tr>
              <a:tr h="4721712">
                <a:tc>
                  <a:txBody>
                    <a:bodyPr/>
                    <a:lstStyle/>
                    <a:p>
                      <a:pPr marL="285750" indent="-285750" algn="just">
                        <a:buFont typeface="Arial" panose="020B0604020202020204" pitchFamily="34" charset="0"/>
                        <a:buChar char="•"/>
                      </a:pPr>
                      <a:r>
                        <a:rPr lang="en-US" sz="2000" dirty="0"/>
                        <a:t>Accomplishes project scope.</a:t>
                      </a:r>
                    </a:p>
                    <a:p>
                      <a:pPr marL="285750" indent="-285750" algn="just">
                        <a:buFont typeface="Arial" panose="020B0604020202020204" pitchFamily="34" charset="0"/>
                        <a:buChar char="•"/>
                      </a:pPr>
                      <a:r>
                        <a:rPr lang="en-US" sz="2000" dirty="0"/>
                        <a:t>Leads to customer satisfaction.</a:t>
                      </a:r>
                    </a:p>
                    <a:p>
                      <a:pPr marL="285750" indent="-285750" algn="just">
                        <a:buFont typeface="Arial" panose="020B0604020202020204" pitchFamily="34" charset="0"/>
                        <a:buChar char="•"/>
                      </a:pPr>
                      <a:r>
                        <a:rPr lang="en-US" sz="2000" dirty="0"/>
                        <a:t>Produces consistent products.</a:t>
                      </a:r>
                    </a:p>
                    <a:p>
                      <a:pPr marL="285750" indent="-285750" algn="just">
                        <a:buFont typeface="Arial" panose="020B0604020202020204" pitchFamily="34" charset="0"/>
                        <a:buChar char="•"/>
                      </a:pPr>
                      <a:r>
                        <a:rPr lang="en-US" sz="2000" dirty="0"/>
                        <a:t>Executes best practices and process improvements.</a:t>
                      </a:r>
                    </a:p>
                    <a:p>
                      <a:pPr marL="285750" indent="-285750" algn="just">
                        <a:buFont typeface="Arial" panose="020B0604020202020204" pitchFamily="34" charset="0"/>
                        <a:buChar char="•"/>
                      </a:pPr>
                      <a:r>
                        <a:rPr lang="en-US" sz="2000" dirty="0"/>
                        <a:t>Maximises production.</a:t>
                      </a:r>
                    </a:p>
                    <a:p>
                      <a:pPr marL="285750" indent="-285750" algn="just">
                        <a:buFont typeface="Arial" panose="020B0604020202020204" pitchFamily="34" charset="0"/>
                        <a:buChar char="•"/>
                      </a:pPr>
                      <a:r>
                        <a:rPr lang="en-US" sz="2000" dirty="0"/>
                        <a:t>Reduces rework.</a:t>
                      </a:r>
                    </a:p>
                    <a:p>
                      <a:pPr marL="285750" indent="-285750" algn="just">
                        <a:buFont typeface="Arial" panose="020B0604020202020204" pitchFamily="34" charset="0"/>
                        <a:buChar char="•"/>
                      </a:pPr>
                      <a:r>
                        <a:rPr lang="en-US" sz="2000" dirty="0"/>
                        <a:t>Grows profits.</a:t>
                      </a:r>
                    </a:p>
                    <a:p>
                      <a:pPr marL="285750" indent="-285750" algn="just">
                        <a:buFont typeface="Arial" panose="020B0604020202020204" pitchFamily="34" charset="0"/>
                        <a:buChar char="•"/>
                      </a:pPr>
                      <a:r>
                        <a:rPr lang="en-US" sz="2000" dirty="0"/>
                        <a:t>Increases market share.</a:t>
                      </a:r>
                    </a:p>
                    <a:p>
                      <a:pPr marL="285750" indent="-285750" algn="just">
                        <a:buFont typeface="Arial" panose="020B0604020202020204" pitchFamily="34" charset="0"/>
                        <a:buChar char="•"/>
                      </a:pPr>
                      <a:r>
                        <a:rPr lang="en-US" sz="2000" dirty="0"/>
                        <a:t>Makes internal communication better (Bright Hub, 2020).</a:t>
                      </a:r>
                    </a:p>
                  </a:txBody>
                  <a:tcPr marL="74751" marR="74751"/>
                </a:tc>
                <a:tc>
                  <a:txBody>
                    <a:bodyPr/>
                    <a:lstStyle/>
                    <a:p>
                      <a:pPr marL="285750" indent="-285750" algn="just">
                        <a:buFont typeface="Arial" panose="020B0604020202020204" pitchFamily="34" charset="0"/>
                        <a:buChar char="•"/>
                      </a:pPr>
                      <a:r>
                        <a:rPr lang="en-US" sz="2000" dirty="0"/>
                        <a:t>Requires a change in culture which is difficult to achieve.</a:t>
                      </a:r>
                    </a:p>
                    <a:p>
                      <a:pPr marL="285750" indent="-285750" algn="just">
                        <a:buFont typeface="Arial" panose="020B0604020202020204" pitchFamily="34" charset="0"/>
                        <a:buChar char="•"/>
                      </a:pPr>
                      <a:r>
                        <a:rPr lang="en-US" sz="2000" dirty="0"/>
                        <a:t>Extremely time consuming.</a:t>
                      </a:r>
                    </a:p>
                    <a:p>
                      <a:pPr marL="285750" indent="-285750" algn="just">
                        <a:buFont typeface="Arial" panose="020B0604020202020204" pitchFamily="34" charset="0"/>
                        <a:buChar char="•"/>
                      </a:pPr>
                      <a:r>
                        <a:rPr lang="en-US" sz="2000" dirty="0"/>
                        <a:t>Commands lots of planning and resources.</a:t>
                      </a:r>
                    </a:p>
                    <a:p>
                      <a:pPr marL="285750" indent="-285750" algn="just">
                        <a:buFont typeface="Arial" panose="020B0604020202020204" pitchFamily="34" charset="0"/>
                        <a:buChar char="•"/>
                      </a:pPr>
                      <a:r>
                        <a:rPr lang="en-US" sz="2000" dirty="0"/>
                        <a:t>Risk of failure.</a:t>
                      </a:r>
                    </a:p>
                    <a:p>
                      <a:pPr marL="285750" indent="-285750" algn="just">
                        <a:buFont typeface="Arial" panose="020B0604020202020204" pitchFamily="34" charset="0"/>
                        <a:buChar char="•"/>
                      </a:pPr>
                      <a:r>
                        <a:rPr lang="en-US" sz="2000" dirty="0"/>
                        <a:t>Expensive.</a:t>
                      </a:r>
                    </a:p>
                    <a:p>
                      <a:pPr marL="285750" indent="-285750" algn="just">
                        <a:buFont typeface="Arial" panose="020B0604020202020204" pitchFamily="34" charset="0"/>
                        <a:buChar char="•"/>
                      </a:pPr>
                      <a:r>
                        <a:rPr lang="en-US" sz="2000" dirty="0"/>
                        <a:t>Discourages creativity.</a:t>
                      </a:r>
                    </a:p>
                    <a:p>
                      <a:pPr marL="285750" indent="-285750" algn="just">
                        <a:buFont typeface="Arial" panose="020B0604020202020204" pitchFamily="34" charset="0"/>
                        <a:buChar char="•"/>
                      </a:pPr>
                      <a:r>
                        <a:rPr lang="en-US" sz="2000" dirty="0"/>
                        <a:t>Not a quick-fix solution (Gilani, 2018).</a:t>
                      </a:r>
                    </a:p>
                    <a:p>
                      <a:pPr marL="285750" indent="-285750">
                        <a:buFont typeface="Arial" panose="020B0604020202020204" pitchFamily="34" charset="0"/>
                        <a:buChar char="•"/>
                      </a:pPr>
                      <a:endParaRPr lang="en-US" sz="2000" dirty="0"/>
                    </a:p>
                  </a:txBody>
                  <a:tcPr marL="74751" marR="74751"/>
                </a:tc>
                <a:extLst>
                  <a:ext uri="{0D108BD9-81ED-4DB2-BD59-A6C34878D82A}">
                    <a16:rowId xmlns:a16="http://schemas.microsoft.com/office/drawing/2014/main" val="728728768"/>
                  </a:ext>
                </a:extLst>
              </a:tr>
            </a:tbl>
          </a:graphicData>
        </a:graphic>
      </p:graphicFrame>
    </p:spTree>
    <p:extLst>
      <p:ext uri="{BB962C8B-B14F-4D97-AF65-F5344CB8AC3E}">
        <p14:creationId xmlns:p14="http://schemas.microsoft.com/office/powerpoint/2010/main" val="3535130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0D9EF-99A1-894F-BDEE-D43C54845F17}"/>
              </a:ext>
            </a:extLst>
          </p:cNvPr>
          <p:cNvSpPr>
            <a:spLocks noGrp="1"/>
          </p:cNvSpPr>
          <p:nvPr>
            <p:ph type="title"/>
          </p:nvPr>
        </p:nvSpPr>
        <p:spPr>
          <a:xfrm>
            <a:off x="677333" y="258699"/>
            <a:ext cx="9009107" cy="1864569"/>
          </a:xfrm>
        </p:spPr>
        <p:txBody>
          <a:bodyPr>
            <a:noAutofit/>
          </a:bodyPr>
          <a:lstStyle/>
          <a:p>
            <a:pPr algn="ctr"/>
            <a:r>
              <a:rPr lang="en-US" b="1" dirty="0"/>
              <a:t>How </a:t>
            </a:r>
            <a:r>
              <a:rPr lang="en-US" b="1" dirty="0" err="1"/>
              <a:t>Asda</a:t>
            </a:r>
            <a:r>
              <a:rPr lang="en-US" b="1" dirty="0"/>
              <a:t> Engages with its CRM, Ethics/Sustainability and Quality Systems</a:t>
            </a:r>
            <a:br>
              <a:rPr lang="en-US" b="1" dirty="0"/>
            </a:br>
            <a:br>
              <a:rPr lang="en-US" b="1" dirty="0"/>
            </a:br>
            <a:r>
              <a:rPr lang="en-US" sz="2800" b="1" dirty="0">
                <a:solidFill>
                  <a:schemeClr val="accent2">
                    <a:lumMod val="75000"/>
                  </a:schemeClr>
                </a:solidFill>
              </a:rPr>
              <a:t>CRM</a:t>
            </a:r>
            <a:endParaRPr lang="en-US" b="1" dirty="0"/>
          </a:p>
        </p:txBody>
      </p:sp>
      <p:sp>
        <p:nvSpPr>
          <p:cNvPr id="3" name="Content Placeholder 2">
            <a:extLst>
              <a:ext uri="{FF2B5EF4-FFF2-40B4-BE49-F238E27FC236}">
                <a16:creationId xmlns:a16="http://schemas.microsoft.com/office/drawing/2014/main" id="{906D3B75-EA4E-354E-AE90-45C9C3814EF6}"/>
              </a:ext>
            </a:extLst>
          </p:cNvPr>
          <p:cNvSpPr>
            <a:spLocks noGrp="1"/>
          </p:cNvSpPr>
          <p:nvPr>
            <p:ph idx="1"/>
          </p:nvPr>
        </p:nvSpPr>
        <p:spPr>
          <a:xfrm>
            <a:off x="371959" y="1363852"/>
            <a:ext cx="11344760" cy="5346914"/>
          </a:xfrm>
        </p:spPr>
        <p:txBody>
          <a:bodyPr>
            <a:noAutofit/>
          </a:bodyPr>
          <a:lstStyle/>
          <a:p>
            <a:pPr marL="0" indent="0" algn="ctr">
              <a:buNone/>
            </a:pPr>
            <a:endParaRPr lang="en-US" sz="2000" b="1" dirty="0">
              <a:solidFill>
                <a:schemeClr val="accent2">
                  <a:lumMod val="75000"/>
                </a:schemeClr>
              </a:solidFill>
            </a:endParaRPr>
          </a:p>
          <a:p>
            <a:pPr marL="0" indent="0">
              <a:buNone/>
            </a:pPr>
            <a:endParaRPr lang="en-US" sz="2000" dirty="0"/>
          </a:p>
          <a:p>
            <a:pPr marL="0" indent="0">
              <a:buNone/>
            </a:pPr>
            <a:endParaRPr lang="en-US" sz="2000" dirty="0"/>
          </a:p>
          <a:p>
            <a:pPr algn="just"/>
            <a:r>
              <a:rPr lang="en-US" sz="2000" dirty="0">
                <a:solidFill>
                  <a:schemeClr val="tx1"/>
                </a:solidFill>
              </a:rPr>
              <a:t>Reduced marketing activities to simplify the customer journey.</a:t>
            </a:r>
          </a:p>
          <a:p>
            <a:pPr algn="just"/>
            <a:r>
              <a:rPr lang="en-US" sz="2000" dirty="0">
                <a:solidFill>
                  <a:schemeClr val="tx1"/>
                </a:solidFill>
              </a:rPr>
              <a:t>Match a wide range of their products to the needs of their customers.</a:t>
            </a:r>
          </a:p>
          <a:p>
            <a:pPr algn="just"/>
            <a:r>
              <a:rPr lang="en-US" sz="2000" dirty="0">
                <a:solidFill>
                  <a:schemeClr val="tx1"/>
                </a:solidFill>
              </a:rPr>
              <a:t>Strategies to save customers time by becoming more seamless to shop.</a:t>
            </a:r>
          </a:p>
          <a:p>
            <a:pPr algn="just"/>
            <a:r>
              <a:rPr lang="en-US" sz="2000" dirty="0">
                <a:solidFill>
                  <a:schemeClr val="tx1"/>
                </a:solidFill>
              </a:rPr>
              <a:t>Increase customers trust by offering a reliable experience, supporting the local community and being more sustainable.</a:t>
            </a:r>
          </a:p>
          <a:p>
            <a:pPr algn="just"/>
            <a:r>
              <a:rPr lang="en-US" sz="2000" dirty="0">
                <a:solidFill>
                  <a:schemeClr val="tx1"/>
                </a:solidFill>
              </a:rPr>
              <a:t>Strong social media presence. </a:t>
            </a:r>
          </a:p>
          <a:p>
            <a:pPr algn="just"/>
            <a:r>
              <a:rPr lang="en-US" sz="2000" dirty="0">
                <a:solidFill>
                  <a:schemeClr val="tx1"/>
                </a:solidFill>
              </a:rPr>
              <a:t>Drive engagement by listening to customer’s opinions (IoT Events, 2019).</a:t>
            </a:r>
          </a:p>
          <a:p>
            <a:pPr algn="just"/>
            <a:r>
              <a:rPr lang="en-US" sz="2000" dirty="0">
                <a:solidFill>
                  <a:schemeClr val="tx1"/>
                </a:solidFill>
              </a:rPr>
              <a:t>They built an internal customer and marketing team to improve communication. They have radio channel Asda FM and a monthly magazine.</a:t>
            </a:r>
          </a:p>
          <a:p>
            <a:pPr algn="just"/>
            <a:r>
              <a:rPr lang="en-US" sz="2000" dirty="0">
                <a:solidFill>
                  <a:schemeClr val="tx1"/>
                </a:solidFill>
              </a:rPr>
              <a:t>Plans to create an agency partner ecosystem that drives growth (Adsa, 2018).</a:t>
            </a:r>
          </a:p>
          <a:p>
            <a:endParaRPr lang="en-US" sz="2000" dirty="0"/>
          </a:p>
          <a:p>
            <a:endParaRPr lang="en-US" sz="2000" dirty="0"/>
          </a:p>
        </p:txBody>
      </p:sp>
    </p:spTree>
    <p:extLst>
      <p:ext uri="{BB962C8B-B14F-4D97-AF65-F5344CB8AC3E}">
        <p14:creationId xmlns:p14="http://schemas.microsoft.com/office/powerpoint/2010/main" val="27387893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30D74-FB90-4443-B614-45D4A24F85AD}"/>
              </a:ext>
            </a:extLst>
          </p:cNvPr>
          <p:cNvSpPr>
            <a:spLocks noGrp="1"/>
          </p:cNvSpPr>
          <p:nvPr>
            <p:ph type="title"/>
          </p:nvPr>
        </p:nvSpPr>
        <p:spPr>
          <a:xfrm>
            <a:off x="677333" y="340964"/>
            <a:ext cx="9412063" cy="914400"/>
          </a:xfrm>
        </p:spPr>
        <p:txBody>
          <a:bodyPr>
            <a:normAutofit/>
          </a:bodyPr>
          <a:lstStyle/>
          <a:p>
            <a:pPr algn="ctr"/>
            <a:r>
              <a:rPr lang="en-US" sz="2800" b="1" dirty="0">
                <a:solidFill>
                  <a:schemeClr val="accent2">
                    <a:lumMod val="75000"/>
                  </a:schemeClr>
                </a:solidFill>
              </a:rPr>
              <a:t>Ethics/Sustainability</a:t>
            </a:r>
          </a:p>
        </p:txBody>
      </p:sp>
      <p:sp>
        <p:nvSpPr>
          <p:cNvPr id="3" name="Content Placeholder 2">
            <a:extLst>
              <a:ext uri="{FF2B5EF4-FFF2-40B4-BE49-F238E27FC236}">
                <a16:creationId xmlns:a16="http://schemas.microsoft.com/office/drawing/2014/main" id="{02EA4926-3119-BD42-B970-B30FBE0B12A2}"/>
              </a:ext>
            </a:extLst>
          </p:cNvPr>
          <p:cNvSpPr>
            <a:spLocks noGrp="1"/>
          </p:cNvSpPr>
          <p:nvPr>
            <p:ph idx="1"/>
          </p:nvPr>
        </p:nvSpPr>
        <p:spPr>
          <a:xfrm>
            <a:off x="677334" y="1410346"/>
            <a:ext cx="10078490" cy="5331417"/>
          </a:xfrm>
        </p:spPr>
        <p:txBody>
          <a:bodyPr>
            <a:noAutofit/>
          </a:bodyPr>
          <a:lstStyle/>
          <a:p>
            <a:pPr algn="just"/>
            <a:r>
              <a:rPr lang="en-US" sz="2000" dirty="0">
                <a:solidFill>
                  <a:schemeClr val="tx1"/>
                </a:solidFill>
              </a:rPr>
              <a:t>Asda’s Global Statement of Ethics guide to strong moral principles. Stakeholders can make contact via various methods. Their global ethics team investigates ethics complaints.</a:t>
            </a:r>
          </a:p>
          <a:p>
            <a:pPr algn="just"/>
            <a:r>
              <a:rPr lang="en-US" sz="2000" dirty="0">
                <a:solidFill>
                  <a:schemeClr val="tx1"/>
                </a:solidFill>
              </a:rPr>
              <a:t>A zero-tolerance towards bribery, with an anti corruption team.</a:t>
            </a:r>
          </a:p>
          <a:p>
            <a:pPr algn="just"/>
            <a:r>
              <a:rPr lang="en-US" sz="2000" dirty="0" err="1">
                <a:solidFill>
                  <a:schemeClr val="tx1"/>
                </a:solidFill>
              </a:rPr>
              <a:t>Commited</a:t>
            </a:r>
            <a:r>
              <a:rPr lang="en-US" sz="2000" dirty="0">
                <a:solidFill>
                  <a:schemeClr val="tx1"/>
                </a:solidFill>
              </a:rPr>
              <a:t> to removing unnecessary packing and plastic and recycling more.</a:t>
            </a:r>
          </a:p>
          <a:p>
            <a:pPr algn="just"/>
            <a:r>
              <a:rPr lang="en-US" sz="2000" dirty="0">
                <a:solidFill>
                  <a:schemeClr val="tx1"/>
                </a:solidFill>
              </a:rPr>
              <a:t>They have signed the New York declaration on forests that aims to cut natural forest loss in half by the end of 2020.</a:t>
            </a:r>
          </a:p>
          <a:p>
            <a:pPr algn="just"/>
            <a:r>
              <a:rPr lang="en-US" sz="2000" dirty="0">
                <a:solidFill>
                  <a:schemeClr val="tx1"/>
                </a:solidFill>
              </a:rPr>
              <a:t>Pledged to reduce food waste by 20%.</a:t>
            </a:r>
          </a:p>
          <a:p>
            <a:pPr algn="just"/>
            <a:r>
              <a:rPr lang="en-US" sz="2000" dirty="0">
                <a:solidFill>
                  <a:schemeClr val="tx1"/>
                </a:solidFill>
              </a:rPr>
              <a:t>Cut energy use to 20% in stores.</a:t>
            </a:r>
          </a:p>
          <a:p>
            <a:pPr algn="just"/>
            <a:r>
              <a:rPr lang="en-US" sz="2000" dirty="0">
                <a:solidFill>
                  <a:schemeClr val="tx1"/>
                </a:solidFill>
              </a:rPr>
              <a:t>Reduced carbon footprint by 38% (Asda, 2020).</a:t>
            </a:r>
          </a:p>
          <a:p>
            <a:pPr algn="just"/>
            <a:r>
              <a:rPr lang="en-US" sz="2000" dirty="0">
                <a:solidFill>
                  <a:schemeClr val="tx1"/>
                </a:solidFill>
              </a:rPr>
              <a:t>Support the local community through fundraising and volunteering.</a:t>
            </a:r>
          </a:p>
          <a:p>
            <a:endParaRPr lang="en-US" sz="2000" dirty="0"/>
          </a:p>
        </p:txBody>
      </p:sp>
    </p:spTree>
    <p:extLst>
      <p:ext uri="{BB962C8B-B14F-4D97-AF65-F5344CB8AC3E}">
        <p14:creationId xmlns:p14="http://schemas.microsoft.com/office/powerpoint/2010/main" val="25461332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65B7D-764D-454B-8FF5-A67A64DE3C08}"/>
              </a:ext>
            </a:extLst>
          </p:cNvPr>
          <p:cNvSpPr>
            <a:spLocks noGrp="1"/>
          </p:cNvSpPr>
          <p:nvPr>
            <p:ph type="title"/>
          </p:nvPr>
        </p:nvSpPr>
        <p:spPr>
          <a:xfrm>
            <a:off x="677334" y="247974"/>
            <a:ext cx="8962612" cy="898902"/>
          </a:xfrm>
        </p:spPr>
        <p:txBody>
          <a:bodyPr>
            <a:normAutofit/>
          </a:bodyPr>
          <a:lstStyle/>
          <a:p>
            <a:pPr algn="ctr"/>
            <a:r>
              <a:rPr lang="en-US" sz="2800" b="1" dirty="0">
                <a:solidFill>
                  <a:schemeClr val="accent2">
                    <a:lumMod val="75000"/>
                  </a:schemeClr>
                </a:solidFill>
              </a:rPr>
              <a:t>Quality</a:t>
            </a:r>
          </a:p>
        </p:txBody>
      </p:sp>
      <p:sp>
        <p:nvSpPr>
          <p:cNvPr id="3" name="Content Placeholder 2">
            <a:extLst>
              <a:ext uri="{FF2B5EF4-FFF2-40B4-BE49-F238E27FC236}">
                <a16:creationId xmlns:a16="http://schemas.microsoft.com/office/drawing/2014/main" id="{B5C06A26-F7C4-CD4A-81FE-7A9184B69B47}"/>
              </a:ext>
            </a:extLst>
          </p:cNvPr>
          <p:cNvSpPr>
            <a:spLocks noGrp="1"/>
          </p:cNvSpPr>
          <p:nvPr>
            <p:ph idx="1"/>
          </p:nvPr>
        </p:nvSpPr>
        <p:spPr>
          <a:xfrm>
            <a:off x="677334" y="1410347"/>
            <a:ext cx="10047492" cy="5083444"/>
          </a:xfrm>
        </p:spPr>
        <p:txBody>
          <a:bodyPr>
            <a:normAutofit fontScale="85000" lnSpcReduction="20000"/>
          </a:bodyPr>
          <a:lstStyle/>
          <a:p>
            <a:pPr algn="just"/>
            <a:r>
              <a:rPr lang="en-US" sz="2400" dirty="0">
                <a:solidFill>
                  <a:schemeClr val="tx1"/>
                </a:solidFill>
              </a:rPr>
              <a:t>Introduced a 100-day guarantee on George clothing in 2010.</a:t>
            </a:r>
          </a:p>
          <a:p>
            <a:pPr algn="just"/>
            <a:r>
              <a:rPr lang="en-US" sz="2400" dirty="0">
                <a:solidFill>
                  <a:schemeClr val="tx1"/>
                </a:solidFill>
              </a:rPr>
              <a:t>Initiated their own hub network in 2002 to provide opportunities for small suppliers. Over 500 specialist suppliers now provide over 6000 valuable local products to stores across the UK.</a:t>
            </a:r>
          </a:p>
          <a:p>
            <a:pPr algn="just"/>
            <a:r>
              <a:rPr lang="en-US" sz="2400" dirty="0">
                <a:solidFill>
                  <a:schemeClr val="tx1"/>
                </a:solidFill>
              </a:rPr>
              <a:t>During 2009 Asda won quality awards for 19 cheeses at the Nantwitch International Cheese Show.</a:t>
            </a:r>
          </a:p>
          <a:p>
            <a:pPr algn="just"/>
            <a:r>
              <a:rPr lang="en-US" sz="2400" dirty="0">
                <a:solidFill>
                  <a:schemeClr val="tx1"/>
                </a:solidFill>
              </a:rPr>
              <a:t>They also won a 100 wine medal awards for own label brands.</a:t>
            </a:r>
          </a:p>
          <a:p>
            <a:pPr algn="just"/>
            <a:r>
              <a:rPr lang="en-US" sz="2400" dirty="0">
                <a:solidFill>
                  <a:schemeClr val="tx1"/>
                </a:solidFill>
              </a:rPr>
              <a:t>Received a ‘gold star’ for mother and baby awards.</a:t>
            </a:r>
          </a:p>
          <a:p>
            <a:pPr algn="just"/>
            <a:r>
              <a:rPr lang="en-US" sz="2400" dirty="0">
                <a:solidFill>
                  <a:schemeClr val="tx1"/>
                </a:solidFill>
              </a:rPr>
              <a:t>Won 4 awards in 2010 for best kids’ supermarket range.</a:t>
            </a:r>
          </a:p>
          <a:p>
            <a:pPr algn="just"/>
            <a:r>
              <a:rPr lang="en-US" sz="2400" dirty="0">
                <a:solidFill>
                  <a:schemeClr val="tx1"/>
                </a:solidFill>
              </a:rPr>
              <a:t>Tommy’s recognised them as the UK’s most parent friendly supermarket.</a:t>
            </a:r>
          </a:p>
          <a:p>
            <a:pPr algn="just"/>
            <a:r>
              <a:rPr lang="en-US" sz="2400" dirty="0">
                <a:solidFill>
                  <a:schemeClr val="tx1"/>
                </a:solidFill>
              </a:rPr>
              <a:t>In 2009 Asda’s local suppliers also won awards for products such as Cornish Pasties and Scottish Smoked Salmon.</a:t>
            </a:r>
          </a:p>
          <a:p>
            <a:pPr algn="just"/>
            <a:r>
              <a:rPr lang="en-US" sz="2400" dirty="0">
                <a:solidFill>
                  <a:schemeClr val="tx1"/>
                </a:solidFill>
              </a:rPr>
              <a:t>Asda offers world foods like Asian, Polish, Caribbean and Halal.</a:t>
            </a:r>
          </a:p>
          <a:p>
            <a:pPr algn="just"/>
            <a:r>
              <a:rPr lang="en-US" sz="2400" dirty="0">
                <a:solidFill>
                  <a:schemeClr val="tx1"/>
                </a:solidFill>
              </a:rPr>
              <a:t>The “free from” range caters for customers with wheat or egg intolerances (Asda, 2010).</a:t>
            </a:r>
          </a:p>
          <a:p>
            <a:endParaRPr lang="en-US" dirty="0"/>
          </a:p>
          <a:p>
            <a:endParaRPr lang="en-US" dirty="0"/>
          </a:p>
          <a:p>
            <a:endParaRPr lang="en-US" dirty="0"/>
          </a:p>
        </p:txBody>
      </p:sp>
    </p:spTree>
    <p:extLst>
      <p:ext uri="{BB962C8B-B14F-4D97-AF65-F5344CB8AC3E}">
        <p14:creationId xmlns:p14="http://schemas.microsoft.com/office/powerpoint/2010/main" val="4268116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6B6F3-04E4-C848-AF85-A7AA1E22C59F}"/>
              </a:ext>
            </a:extLst>
          </p:cNvPr>
          <p:cNvSpPr>
            <a:spLocks noGrp="1"/>
          </p:cNvSpPr>
          <p:nvPr>
            <p:ph type="title"/>
          </p:nvPr>
        </p:nvSpPr>
        <p:spPr>
          <a:xfrm>
            <a:off x="511444" y="89891"/>
            <a:ext cx="9190495" cy="917499"/>
          </a:xfrm>
        </p:spPr>
        <p:txBody>
          <a:bodyPr/>
          <a:lstStyle/>
          <a:p>
            <a:pPr algn="ctr"/>
            <a:r>
              <a:rPr lang="en-US" b="1" dirty="0"/>
              <a:t>Asda SWOT Analysis</a:t>
            </a:r>
          </a:p>
        </p:txBody>
      </p:sp>
      <p:graphicFrame>
        <p:nvGraphicFramePr>
          <p:cNvPr id="4" name="Content Placeholder 3">
            <a:extLst>
              <a:ext uri="{FF2B5EF4-FFF2-40B4-BE49-F238E27FC236}">
                <a16:creationId xmlns:a16="http://schemas.microsoft.com/office/drawing/2014/main" id="{9D3577C6-6291-EE4A-BFA2-DADF030D0E8A}"/>
              </a:ext>
            </a:extLst>
          </p:cNvPr>
          <p:cNvGraphicFramePr>
            <a:graphicFrameLocks noGrp="1"/>
          </p:cNvGraphicFramePr>
          <p:nvPr>
            <p:ph idx="1"/>
            <p:extLst>
              <p:ext uri="{D42A27DB-BD31-4B8C-83A1-F6EECF244321}">
                <p14:modId xmlns:p14="http://schemas.microsoft.com/office/powerpoint/2010/main" val="1534452240"/>
              </p:ext>
            </p:extLst>
          </p:nvPr>
        </p:nvGraphicFramePr>
        <p:xfrm>
          <a:off x="511444" y="1007390"/>
          <a:ext cx="11391254" cy="5622645"/>
        </p:xfrm>
        <a:graphic>
          <a:graphicData uri="http://schemas.openxmlformats.org/drawingml/2006/table">
            <a:tbl>
              <a:tblPr firstRow="1" bandRow="1">
                <a:tableStyleId>{5C22544A-7EE6-4342-B048-85BDC9FD1C3A}</a:tableStyleId>
              </a:tblPr>
              <a:tblGrid>
                <a:gridCol w="5695627">
                  <a:extLst>
                    <a:ext uri="{9D8B030D-6E8A-4147-A177-3AD203B41FA5}">
                      <a16:colId xmlns:a16="http://schemas.microsoft.com/office/drawing/2014/main" val="2157631003"/>
                    </a:ext>
                  </a:extLst>
                </a:gridCol>
                <a:gridCol w="5695627">
                  <a:extLst>
                    <a:ext uri="{9D8B030D-6E8A-4147-A177-3AD203B41FA5}">
                      <a16:colId xmlns:a16="http://schemas.microsoft.com/office/drawing/2014/main" val="3563268128"/>
                    </a:ext>
                  </a:extLst>
                </a:gridCol>
              </a:tblGrid>
              <a:tr h="5622645">
                <a:tc>
                  <a:txBody>
                    <a:bodyPr/>
                    <a:lstStyle/>
                    <a:p>
                      <a:r>
                        <a:rPr lang="en-US" sz="2000" dirty="0"/>
                        <a:t>Strengths</a:t>
                      </a:r>
                    </a:p>
                    <a:p>
                      <a:pPr algn="just"/>
                      <a:endParaRPr lang="en-US" dirty="0"/>
                    </a:p>
                    <a:p>
                      <a:pPr marL="285750" indent="-285750" algn="just">
                        <a:buFont typeface="Arial" panose="020B0604020202020204" pitchFamily="34" charset="0"/>
                        <a:buChar char="•"/>
                      </a:pPr>
                      <a:r>
                        <a:rPr lang="en-US" sz="2000" b="0" dirty="0">
                          <a:solidFill>
                            <a:schemeClr val="tx1"/>
                          </a:solidFill>
                        </a:rPr>
                        <a:t>UK wide presence with 631 stores.</a:t>
                      </a:r>
                    </a:p>
                    <a:p>
                      <a:pPr marL="285750" indent="-285750" algn="just">
                        <a:buFont typeface="Arial" panose="020B0604020202020204" pitchFamily="34" charset="0"/>
                        <a:buChar char="•"/>
                      </a:pPr>
                      <a:r>
                        <a:rPr lang="en-US" sz="2000" b="0" dirty="0">
                          <a:solidFill>
                            <a:schemeClr val="tx1"/>
                          </a:solidFill>
                        </a:rPr>
                        <a:t>One of the UK’s ‘big 4’, large market share. </a:t>
                      </a:r>
                    </a:p>
                    <a:p>
                      <a:pPr marL="285750" indent="-285750" algn="just">
                        <a:buFont typeface="Arial" panose="020B0604020202020204" pitchFamily="34" charset="0"/>
                        <a:buChar char="•"/>
                      </a:pPr>
                      <a:r>
                        <a:rPr lang="en-US" sz="2000" b="0" dirty="0">
                          <a:solidFill>
                            <a:schemeClr val="tx1"/>
                          </a:solidFill>
                        </a:rPr>
                        <a:t>Wide range of products and services such as George clothing, Asda mobile, Asda money and ‘Chosen By You’ own brand collection.</a:t>
                      </a:r>
                    </a:p>
                    <a:p>
                      <a:pPr marL="285750" indent="-285750" algn="just">
                        <a:buFont typeface="Arial" panose="020B0604020202020204" pitchFamily="34" charset="0"/>
                        <a:buChar char="•"/>
                      </a:pPr>
                      <a:r>
                        <a:rPr lang="en-US" sz="2000" b="0" dirty="0">
                          <a:solidFill>
                            <a:schemeClr val="tx1"/>
                          </a:solidFill>
                        </a:rPr>
                        <a:t>Operates a convenient ‘To You’ parcel service.</a:t>
                      </a:r>
                    </a:p>
                    <a:p>
                      <a:pPr marL="285750" indent="-285750" algn="just">
                        <a:buFont typeface="Arial" panose="020B0604020202020204" pitchFamily="34" charset="0"/>
                        <a:buChar char="•"/>
                      </a:pPr>
                      <a:r>
                        <a:rPr lang="en-US" sz="2000" b="0" dirty="0">
                          <a:solidFill>
                            <a:schemeClr val="tx1"/>
                          </a:solidFill>
                        </a:rPr>
                        <a:t>Effective marketing tactics.</a:t>
                      </a:r>
                    </a:p>
                    <a:p>
                      <a:pPr marL="285750" indent="-285750" algn="just">
                        <a:buFont typeface="Arial" panose="020B0604020202020204" pitchFamily="34" charset="0"/>
                        <a:buChar char="•"/>
                      </a:pPr>
                      <a:r>
                        <a:rPr lang="en-US" sz="2000" b="0" dirty="0">
                          <a:solidFill>
                            <a:schemeClr val="tx1"/>
                          </a:solidFill>
                        </a:rPr>
                        <a:t>Social networking presence.</a:t>
                      </a:r>
                    </a:p>
                    <a:p>
                      <a:pPr marL="285750" indent="-285750" algn="just">
                        <a:buFont typeface="Arial" panose="020B0604020202020204" pitchFamily="34" charset="0"/>
                        <a:buChar char="•"/>
                      </a:pPr>
                      <a:r>
                        <a:rPr lang="en-US" sz="2000" b="0" dirty="0">
                          <a:solidFill>
                            <a:schemeClr val="tx1"/>
                          </a:solidFill>
                        </a:rPr>
                        <a:t>Various store formats like supercenters, superstores, supermarkets and Asda petrol.</a:t>
                      </a:r>
                    </a:p>
                    <a:p>
                      <a:pPr marL="285750" indent="-285750" algn="just">
                        <a:buFont typeface="Arial" panose="020B0604020202020204" pitchFamily="34" charset="0"/>
                        <a:buChar char="•"/>
                      </a:pPr>
                      <a:r>
                        <a:rPr lang="en-US" sz="2000" b="0" dirty="0">
                          <a:solidFill>
                            <a:schemeClr val="tx1"/>
                          </a:solidFill>
                        </a:rPr>
                        <a:t>Winner of numerous awards.</a:t>
                      </a:r>
                    </a:p>
                    <a:p>
                      <a:pPr marL="285750" indent="-285750" algn="just">
                        <a:buFont typeface="Arial" panose="020B0604020202020204" pitchFamily="34" charset="0"/>
                        <a:buChar char="•"/>
                      </a:pPr>
                      <a:r>
                        <a:rPr lang="en-US" sz="2000" b="0" dirty="0">
                          <a:solidFill>
                            <a:schemeClr val="tx1"/>
                          </a:solidFill>
                        </a:rPr>
                        <a:t>Supports sustainability. </a:t>
                      </a:r>
                    </a:p>
                    <a:p>
                      <a:pPr marL="285750" indent="-285750">
                        <a:buFont typeface="Arial" panose="020B0604020202020204" pitchFamily="34" charset="0"/>
                        <a:buChar char="•"/>
                      </a:pPr>
                      <a:endParaRPr lang="en-US" dirty="0"/>
                    </a:p>
                    <a:p>
                      <a:endParaRPr lang="en-US" dirty="0"/>
                    </a:p>
                    <a:p>
                      <a:endParaRPr lang="en-US" dirty="0"/>
                    </a:p>
                  </a:txBody>
                  <a:tcPr/>
                </a:tc>
                <a:tc>
                  <a:txBody>
                    <a:bodyPr/>
                    <a:lstStyle/>
                    <a:p>
                      <a:r>
                        <a:rPr lang="en-US" sz="2000" dirty="0"/>
                        <a:t>Weaknesses</a:t>
                      </a:r>
                    </a:p>
                    <a:p>
                      <a:endParaRPr lang="en-US" sz="2000" dirty="0"/>
                    </a:p>
                    <a:p>
                      <a:pPr marL="285750" indent="-285750" algn="just">
                        <a:buFont typeface="Arial" panose="020B0604020202020204" pitchFamily="34" charset="0"/>
                        <a:buChar char="•"/>
                      </a:pPr>
                      <a:r>
                        <a:rPr lang="en-US" sz="2000" b="0" dirty="0" err="1">
                          <a:solidFill>
                            <a:schemeClr val="tx1"/>
                          </a:solidFill>
                        </a:rPr>
                        <a:t>Asda</a:t>
                      </a:r>
                      <a:r>
                        <a:rPr lang="en-US" sz="2000" b="0" dirty="0">
                          <a:solidFill>
                            <a:schemeClr val="tx1"/>
                          </a:solidFill>
                        </a:rPr>
                        <a:t> seems to be in a ‘discount’ category, restricting sales of its higher value items.</a:t>
                      </a:r>
                    </a:p>
                    <a:p>
                      <a:pPr marL="285750" indent="-285750" algn="just">
                        <a:buFont typeface="Arial" panose="020B0604020202020204" pitchFamily="34" charset="0"/>
                        <a:buChar char="•"/>
                      </a:pPr>
                      <a:r>
                        <a:rPr lang="en-US" sz="2000" b="0" dirty="0">
                          <a:solidFill>
                            <a:schemeClr val="tx1"/>
                          </a:solidFill>
                        </a:rPr>
                        <a:t>Limited global occupancy compared to some competitors.</a:t>
                      </a:r>
                    </a:p>
                    <a:p>
                      <a:pPr marL="285750" indent="-285750" algn="just">
                        <a:buFont typeface="Arial" panose="020B0604020202020204" pitchFamily="34" charset="0"/>
                        <a:buChar char="•"/>
                      </a:pPr>
                      <a:r>
                        <a:rPr lang="en-US" sz="2000" b="0" dirty="0">
                          <a:solidFill>
                            <a:schemeClr val="tx1"/>
                          </a:solidFill>
                        </a:rPr>
                        <a:t>2007 Dairy price-fixing that resulted in consumer losses.</a:t>
                      </a:r>
                    </a:p>
                    <a:p>
                      <a:pPr marL="285750" indent="-285750" algn="just">
                        <a:buFont typeface="Arial" panose="020B0604020202020204" pitchFamily="34" charset="0"/>
                        <a:buChar char="•"/>
                      </a:pPr>
                      <a:r>
                        <a:rPr lang="en-US" sz="2000" b="0" dirty="0">
                          <a:solidFill>
                            <a:schemeClr val="tx1"/>
                          </a:solidFill>
                        </a:rPr>
                        <a:t>2010 False advertising .</a:t>
                      </a:r>
                    </a:p>
                    <a:p>
                      <a:pPr marL="285750" indent="-285750" algn="just">
                        <a:buFont typeface="Arial" panose="020B0604020202020204" pitchFamily="34" charset="0"/>
                        <a:buChar char="•"/>
                      </a:pPr>
                      <a:r>
                        <a:rPr lang="en-US" sz="2000" b="0" dirty="0">
                          <a:solidFill>
                            <a:schemeClr val="tx1"/>
                          </a:solidFill>
                        </a:rPr>
                        <a:t>Asda has in the past been condemned for lower quality products which has impacted their reputation.</a:t>
                      </a:r>
                    </a:p>
                    <a:p>
                      <a:pPr marL="285750" indent="-285750" algn="just">
                        <a:buFont typeface="Arial" panose="020B0604020202020204" pitchFamily="34" charset="0"/>
                        <a:buChar char="•"/>
                      </a:pPr>
                      <a:r>
                        <a:rPr lang="en-US" sz="2000" b="0" dirty="0">
                          <a:solidFill>
                            <a:schemeClr val="tx1"/>
                          </a:solidFill>
                        </a:rPr>
                        <a:t>2013 Horse meat scandal.</a:t>
                      </a:r>
                    </a:p>
                    <a:p>
                      <a:pPr marL="285750" indent="-285750" algn="just">
                        <a:buFont typeface="Arial" panose="020B0604020202020204" pitchFamily="34" charset="0"/>
                        <a:buChar char="•"/>
                      </a:pPr>
                      <a:r>
                        <a:rPr lang="en-US" sz="2000" b="0" dirty="0">
                          <a:solidFill>
                            <a:schemeClr val="tx1"/>
                          </a:solidFill>
                        </a:rPr>
                        <a:t>Lack of a niche in the market.</a:t>
                      </a:r>
                    </a:p>
                    <a:p>
                      <a:pPr marL="285750" indent="-285750" algn="just">
                        <a:buFont typeface="Arial" panose="020B0604020202020204" pitchFamily="34" charset="0"/>
                        <a:buChar char="•"/>
                      </a:pPr>
                      <a:r>
                        <a:rPr lang="en-US" sz="2000" b="0" dirty="0">
                          <a:solidFill>
                            <a:schemeClr val="tx1"/>
                          </a:solidFill>
                        </a:rPr>
                        <a:t>Poor customer satisfaction ratings.</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txBody>
                  <a:tcPr/>
                </a:tc>
                <a:extLst>
                  <a:ext uri="{0D108BD9-81ED-4DB2-BD59-A6C34878D82A}">
                    <a16:rowId xmlns:a16="http://schemas.microsoft.com/office/drawing/2014/main" val="3221976111"/>
                  </a:ext>
                </a:extLst>
              </a:tr>
            </a:tbl>
          </a:graphicData>
        </a:graphic>
      </p:graphicFrame>
    </p:spTree>
    <p:extLst>
      <p:ext uri="{BB962C8B-B14F-4D97-AF65-F5344CB8AC3E}">
        <p14:creationId xmlns:p14="http://schemas.microsoft.com/office/powerpoint/2010/main" val="3722024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C504C-3549-6140-9323-310B20058DAC}"/>
              </a:ext>
            </a:extLst>
          </p:cNvPr>
          <p:cNvSpPr>
            <a:spLocks noGrp="1"/>
          </p:cNvSpPr>
          <p:nvPr>
            <p:ph type="title"/>
          </p:nvPr>
        </p:nvSpPr>
        <p:spPr/>
        <p:txBody>
          <a:bodyPr/>
          <a:lstStyle/>
          <a:p>
            <a:endParaRPr lang="en-US" dirty="0"/>
          </a:p>
        </p:txBody>
      </p:sp>
      <p:graphicFrame>
        <p:nvGraphicFramePr>
          <p:cNvPr id="4" name="Content Placeholder 3">
            <a:extLst>
              <a:ext uri="{FF2B5EF4-FFF2-40B4-BE49-F238E27FC236}">
                <a16:creationId xmlns:a16="http://schemas.microsoft.com/office/drawing/2014/main" id="{A41C087B-C68A-A148-A61C-D5C54B013531}"/>
              </a:ext>
            </a:extLst>
          </p:cNvPr>
          <p:cNvGraphicFramePr>
            <a:graphicFrameLocks noGrp="1"/>
          </p:cNvGraphicFramePr>
          <p:nvPr>
            <p:ph idx="1"/>
            <p:extLst>
              <p:ext uri="{D42A27DB-BD31-4B8C-83A1-F6EECF244321}">
                <p14:modId xmlns:p14="http://schemas.microsoft.com/office/powerpoint/2010/main" val="1862446467"/>
              </p:ext>
            </p:extLst>
          </p:nvPr>
        </p:nvGraphicFramePr>
        <p:xfrm>
          <a:off x="557939" y="609600"/>
          <a:ext cx="11282766" cy="6101166"/>
        </p:xfrm>
        <a:graphic>
          <a:graphicData uri="http://schemas.openxmlformats.org/drawingml/2006/table">
            <a:tbl>
              <a:tblPr firstRow="1" bandRow="1">
                <a:tableStyleId>{5C22544A-7EE6-4342-B048-85BDC9FD1C3A}</a:tableStyleId>
              </a:tblPr>
              <a:tblGrid>
                <a:gridCol w="5641383">
                  <a:extLst>
                    <a:ext uri="{9D8B030D-6E8A-4147-A177-3AD203B41FA5}">
                      <a16:colId xmlns:a16="http://schemas.microsoft.com/office/drawing/2014/main" val="1896319363"/>
                    </a:ext>
                  </a:extLst>
                </a:gridCol>
                <a:gridCol w="5641383">
                  <a:extLst>
                    <a:ext uri="{9D8B030D-6E8A-4147-A177-3AD203B41FA5}">
                      <a16:colId xmlns:a16="http://schemas.microsoft.com/office/drawing/2014/main" val="26275571"/>
                    </a:ext>
                  </a:extLst>
                </a:gridCol>
              </a:tblGrid>
              <a:tr h="61011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t>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2000" b="0" dirty="0">
                        <a:solidFill>
                          <a:schemeClr val="tx1"/>
                        </a:solidFill>
                      </a:endParaRPr>
                    </a:p>
                    <a:p>
                      <a:pPr marL="285750" indent="-285750" algn="just">
                        <a:buFont typeface="Arial" panose="020B0604020202020204" pitchFamily="34" charset="0"/>
                        <a:buChar char="•"/>
                      </a:pPr>
                      <a:r>
                        <a:rPr lang="en-US" sz="2000" b="0" dirty="0">
                          <a:solidFill>
                            <a:schemeClr val="tx1"/>
                          </a:solidFill>
                        </a:rPr>
                        <a:t>Strong economy means more disposable income.</a:t>
                      </a:r>
                    </a:p>
                    <a:p>
                      <a:pPr marL="285750" indent="-285750" algn="just">
                        <a:buFont typeface="Arial" panose="020B0604020202020204" pitchFamily="34" charset="0"/>
                        <a:buChar char="•"/>
                      </a:pPr>
                      <a:r>
                        <a:rPr lang="en-US" sz="2000" b="0" dirty="0">
                          <a:solidFill>
                            <a:schemeClr val="tx1"/>
                          </a:solidFill>
                        </a:rPr>
                        <a:t>Expansion into other countries and sectors for example pharmacy.</a:t>
                      </a:r>
                    </a:p>
                    <a:p>
                      <a:pPr marL="285750" indent="-285750" algn="just">
                        <a:buFont typeface="Arial" panose="020B0604020202020204" pitchFamily="34" charset="0"/>
                        <a:buChar char="•"/>
                      </a:pPr>
                      <a:r>
                        <a:rPr lang="en-US" sz="2000" b="0" dirty="0">
                          <a:solidFill>
                            <a:schemeClr val="tx1"/>
                          </a:solidFill>
                        </a:rPr>
                        <a:t>Acquisition of a smaller company can help with business growth.</a:t>
                      </a:r>
                    </a:p>
                    <a:p>
                      <a:pPr marL="285750" indent="-285750" algn="just">
                        <a:buFont typeface="Arial" panose="020B0604020202020204" pitchFamily="34" charset="0"/>
                        <a:buChar char="•"/>
                      </a:pPr>
                      <a:r>
                        <a:rPr lang="en-US" sz="2000" b="0" dirty="0">
                          <a:solidFill>
                            <a:schemeClr val="tx1"/>
                          </a:solidFill>
                        </a:rPr>
                        <a:t>Possibility of expanding online market.</a:t>
                      </a:r>
                    </a:p>
                    <a:p>
                      <a:pPr marL="285750" indent="-285750" algn="just">
                        <a:buFont typeface="Arial" panose="020B0604020202020204" pitchFamily="34" charset="0"/>
                        <a:buChar char="•"/>
                      </a:pPr>
                      <a:r>
                        <a:rPr lang="en-US" sz="2000" b="0" dirty="0">
                          <a:solidFill>
                            <a:schemeClr val="tx1"/>
                          </a:solidFill>
                        </a:rPr>
                        <a:t>Can broaden its target market to focus on exclusivity instead of price alone.</a:t>
                      </a:r>
                    </a:p>
                    <a:p>
                      <a:pPr marL="285750" indent="-285750" algn="just">
                        <a:buFont typeface="Arial" panose="020B0604020202020204" pitchFamily="34" charset="0"/>
                        <a:buChar char="•"/>
                      </a:pPr>
                      <a:r>
                        <a:rPr lang="en-US" sz="2000" b="0" dirty="0">
                          <a:solidFill>
                            <a:schemeClr val="tx1"/>
                          </a:solidFill>
                        </a:rPr>
                        <a:t>Further develop ethical and sustainable practices.</a:t>
                      </a:r>
                    </a:p>
                    <a:p>
                      <a:pPr marL="285750" indent="-285750" algn="just">
                        <a:buFont typeface="Arial" panose="020B0604020202020204" pitchFamily="34" charset="0"/>
                        <a:buChar char="•"/>
                      </a:pPr>
                      <a:r>
                        <a:rPr lang="en-US" sz="2000" b="0" dirty="0">
                          <a:solidFill>
                            <a:schemeClr val="tx1"/>
                          </a:solidFill>
                        </a:rPr>
                        <a:t>Pay more attention to quality (Bhasin,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a:txBody>
                  <a:tcPr/>
                </a:tc>
                <a:tc>
                  <a:txBody>
                    <a:bodyPr/>
                    <a:lstStyle/>
                    <a:p>
                      <a:r>
                        <a:rPr lang="en-US" sz="2000" dirty="0"/>
                        <a:t>Threats</a:t>
                      </a:r>
                    </a:p>
                    <a:p>
                      <a:endParaRPr lang="en-US" dirty="0"/>
                    </a:p>
                    <a:p>
                      <a:pPr marL="285750" indent="-285750">
                        <a:buFont typeface="Arial" panose="020B0604020202020204" pitchFamily="34" charset="0"/>
                        <a:buChar char="•"/>
                      </a:pPr>
                      <a:r>
                        <a:rPr lang="en-US" sz="2000" b="0" dirty="0">
                          <a:solidFill>
                            <a:schemeClr val="tx1"/>
                          </a:solidFill>
                        </a:rPr>
                        <a:t>Competition remains the biggest threat, especially with discounters such as Lidl/Aldi.</a:t>
                      </a:r>
                    </a:p>
                    <a:p>
                      <a:pPr marL="285750" indent="-285750">
                        <a:buFont typeface="Arial" panose="020B0604020202020204" pitchFamily="34" charset="0"/>
                        <a:buChar char="•"/>
                      </a:pPr>
                      <a:r>
                        <a:rPr lang="en-US" sz="2000" b="0" dirty="0">
                          <a:solidFill>
                            <a:schemeClr val="tx1"/>
                          </a:solidFill>
                        </a:rPr>
                        <a:t>Price wars with other retailers.</a:t>
                      </a:r>
                    </a:p>
                    <a:p>
                      <a:pPr marL="285750" indent="-285750">
                        <a:buFont typeface="Arial" panose="020B0604020202020204" pitchFamily="34" charset="0"/>
                        <a:buChar char="•"/>
                      </a:pPr>
                      <a:r>
                        <a:rPr lang="en-US" sz="2000" b="0" dirty="0">
                          <a:solidFill>
                            <a:schemeClr val="tx1"/>
                          </a:solidFill>
                        </a:rPr>
                        <a:t>Economic uncertainty.</a:t>
                      </a:r>
                    </a:p>
                    <a:p>
                      <a:pPr marL="285750" indent="-285750">
                        <a:buFont typeface="Arial" panose="020B0604020202020204" pitchFamily="34" charset="0"/>
                        <a:buChar char="•"/>
                      </a:pPr>
                      <a:r>
                        <a:rPr lang="en-US" sz="2000" b="0" dirty="0">
                          <a:solidFill>
                            <a:schemeClr val="tx1"/>
                          </a:solidFill>
                        </a:rPr>
                        <a:t>The existence of more ethical and sustainable supermarket retailers.</a:t>
                      </a:r>
                    </a:p>
                    <a:p>
                      <a:endParaRPr lang="en-US" dirty="0"/>
                    </a:p>
                  </a:txBody>
                  <a:tcPr/>
                </a:tc>
                <a:extLst>
                  <a:ext uri="{0D108BD9-81ED-4DB2-BD59-A6C34878D82A}">
                    <a16:rowId xmlns:a16="http://schemas.microsoft.com/office/drawing/2014/main" val="1742391375"/>
                  </a:ext>
                </a:extLst>
              </a:tr>
            </a:tbl>
          </a:graphicData>
        </a:graphic>
      </p:graphicFrame>
    </p:spTree>
    <p:extLst>
      <p:ext uri="{BB962C8B-B14F-4D97-AF65-F5344CB8AC3E}">
        <p14:creationId xmlns:p14="http://schemas.microsoft.com/office/powerpoint/2010/main" val="1546828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7497-9534-534B-9BD7-EA2E707FEC23}"/>
              </a:ext>
            </a:extLst>
          </p:cNvPr>
          <p:cNvSpPr>
            <a:spLocks noGrp="1"/>
          </p:cNvSpPr>
          <p:nvPr>
            <p:ph type="title"/>
          </p:nvPr>
        </p:nvSpPr>
        <p:spPr>
          <a:xfrm>
            <a:off x="677334" y="418455"/>
            <a:ext cx="9288076" cy="898902"/>
          </a:xfrm>
        </p:spPr>
        <p:txBody>
          <a:bodyPr/>
          <a:lstStyle/>
          <a:p>
            <a:pPr algn="ctr"/>
            <a:r>
              <a:rPr lang="en-US" b="1" dirty="0"/>
              <a:t>References</a:t>
            </a:r>
          </a:p>
        </p:txBody>
      </p:sp>
      <p:sp>
        <p:nvSpPr>
          <p:cNvPr id="3" name="Content Placeholder 2">
            <a:extLst>
              <a:ext uri="{FF2B5EF4-FFF2-40B4-BE49-F238E27FC236}">
                <a16:creationId xmlns:a16="http://schemas.microsoft.com/office/drawing/2014/main" id="{B4ECADA7-FC8C-C041-8DD3-B55A8CC99A8C}"/>
              </a:ext>
            </a:extLst>
          </p:cNvPr>
          <p:cNvSpPr>
            <a:spLocks noGrp="1"/>
          </p:cNvSpPr>
          <p:nvPr>
            <p:ph idx="1"/>
          </p:nvPr>
        </p:nvSpPr>
        <p:spPr>
          <a:xfrm>
            <a:off x="677333" y="1317356"/>
            <a:ext cx="8931615" cy="4724007"/>
          </a:xfrm>
        </p:spPr>
        <p:txBody>
          <a:bodyPr>
            <a:normAutofit fontScale="92500" lnSpcReduction="10000"/>
          </a:bodyPr>
          <a:lstStyle/>
          <a:p>
            <a:pPr marL="0" indent="0" algn="just">
              <a:buNone/>
            </a:pPr>
            <a:r>
              <a:rPr lang="en-US" sz="2200" dirty="0">
                <a:solidFill>
                  <a:schemeClr val="tx1"/>
                </a:solidFill>
              </a:rPr>
              <a:t>Affinity Capital, (2017).</a:t>
            </a:r>
            <a:r>
              <a:rPr lang="en-US" sz="2200" i="1" dirty="0">
                <a:solidFill>
                  <a:schemeClr val="tx1"/>
                </a:solidFill>
              </a:rPr>
              <a:t> What are the benefits and drawbacks of ethical investing? </a:t>
            </a:r>
            <a:r>
              <a:rPr lang="en-US" sz="2200" dirty="0">
                <a:solidFill>
                  <a:schemeClr val="tx1"/>
                </a:solidFill>
              </a:rPr>
              <a:t>London: Anti-Bribery and Corruption Policy.</a:t>
            </a:r>
          </a:p>
          <a:p>
            <a:pPr marL="0" indent="0" algn="just">
              <a:buNone/>
            </a:pPr>
            <a:endParaRPr lang="en-US" sz="2200" dirty="0">
              <a:solidFill>
                <a:schemeClr val="tx1"/>
              </a:solidFill>
            </a:endParaRPr>
          </a:p>
          <a:p>
            <a:pPr marL="0" indent="0" algn="just">
              <a:buNone/>
            </a:pPr>
            <a:r>
              <a:rPr lang="en-US" sz="2200" dirty="0" err="1">
                <a:solidFill>
                  <a:schemeClr val="tx1"/>
                </a:solidFill>
              </a:rPr>
              <a:t>Asda</a:t>
            </a:r>
            <a:r>
              <a:rPr lang="en-US" sz="2200" dirty="0">
                <a:solidFill>
                  <a:schemeClr val="tx1"/>
                </a:solidFill>
              </a:rPr>
              <a:t>, (2010). </a:t>
            </a:r>
            <a:r>
              <a:rPr lang="en-US" sz="2200" i="1" dirty="0">
                <a:solidFill>
                  <a:schemeClr val="tx1"/>
                </a:solidFill>
              </a:rPr>
              <a:t>All About </a:t>
            </a:r>
            <a:r>
              <a:rPr lang="en-US" sz="2200" i="1" dirty="0" err="1">
                <a:solidFill>
                  <a:schemeClr val="tx1"/>
                </a:solidFill>
              </a:rPr>
              <a:t>Asda</a:t>
            </a:r>
            <a:r>
              <a:rPr lang="en-US" sz="2200" i="1" dirty="0">
                <a:solidFill>
                  <a:schemeClr val="tx1"/>
                </a:solidFill>
              </a:rPr>
              <a:t> 2010. </a:t>
            </a:r>
            <a:r>
              <a:rPr lang="en-US" sz="2200" dirty="0">
                <a:solidFill>
                  <a:schemeClr val="tx1"/>
                </a:solidFill>
              </a:rPr>
              <a:t>[online] Available at: </a:t>
            </a:r>
            <a:r>
              <a:rPr lang="en-US" sz="2200" dirty="0">
                <a:hlinkClick r:id="rId2"/>
              </a:rPr>
              <a:t>https://your.asda.com/system/dragonfly/production/2012/01/04/12_59_19_568_All_about_Asda.pdf</a:t>
            </a:r>
            <a:r>
              <a:rPr lang="en-US" sz="2200" dirty="0"/>
              <a:t> </a:t>
            </a:r>
            <a:r>
              <a:rPr lang="en-US" sz="2200" dirty="0">
                <a:solidFill>
                  <a:schemeClr val="tx1"/>
                </a:solidFill>
              </a:rPr>
              <a:t>[Accessed: 12</a:t>
            </a:r>
            <a:r>
              <a:rPr lang="en-US" sz="2200" baseline="30000" dirty="0">
                <a:solidFill>
                  <a:schemeClr val="tx1"/>
                </a:solidFill>
              </a:rPr>
              <a:t>th</a:t>
            </a:r>
            <a:r>
              <a:rPr lang="en-US" sz="2200" dirty="0">
                <a:solidFill>
                  <a:schemeClr val="tx1"/>
                </a:solidFill>
              </a:rPr>
              <a:t> March 2020].</a:t>
            </a:r>
            <a:endParaRPr lang="en-US" sz="2200" i="1" dirty="0">
              <a:solidFill>
                <a:schemeClr val="tx1"/>
              </a:solidFill>
            </a:endParaRPr>
          </a:p>
          <a:p>
            <a:pPr marL="0" indent="0" algn="just">
              <a:buNone/>
            </a:pPr>
            <a:endParaRPr lang="en-US" sz="2200" dirty="0">
              <a:solidFill>
                <a:schemeClr val="tx1"/>
              </a:solidFill>
            </a:endParaRPr>
          </a:p>
          <a:p>
            <a:pPr marL="0" indent="0" algn="just">
              <a:buNone/>
            </a:pPr>
            <a:r>
              <a:rPr lang="en-US" sz="2200" dirty="0" err="1">
                <a:solidFill>
                  <a:schemeClr val="tx1"/>
                </a:solidFill>
              </a:rPr>
              <a:t>Asda</a:t>
            </a:r>
            <a:r>
              <a:rPr lang="en-US" sz="2200" dirty="0">
                <a:solidFill>
                  <a:schemeClr val="tx1"/>
                </a:solidFill>
              </a:rPr>
              <a:t>, (2020). </a:t>
            </a:r>
            <a:r>
              <a:rPr lang="en-US" sz="2200" i="1" dirty="0">
                <a:solidFill>
                  <a:schemeClr val="tx1"/>
                </a:solidFill>
              </a:rPr>
              <a:t>Ethics and Compliance and Better Planet. </a:t>
            </a:r>
            <a:r>
              <a:rPr lang="en-US" sz="2200" dirty="0">
                <a:solidFill>
                  <a:schemeClr val="tx1"/>
                </a:solidFill>
              </a:rPr>
              <a:t>[online] Available at: </a:t>
            </a:r>
            <a:r>
              <a:rPr lang="en-US" sz="2200" dirty="0">
                <a:hlinkClick r:id="rId3"/>
              </a:rPr>
              <a:t>https://www.asda.com/creating-change-for-better/better-business/governance</a:t>
            </a:r>
            <a:r>
              <a:rPr lang="en-US" sz="2200" dirty="0"/>
              <a:t> </a:t>
            </a:r>
            <a:r>
              <a:rPr lang="en-US" sz="2200" dirty="0">
                <a:solidFill>
                  <a:schemeClr val="tx1"/>
                </a:solidFill>
              </a:rPr>
              <a:t>[Accessed: 12</a:t>
            </a:r>
            <a:r>
              <a:rPr lang="en-US" sz="2200" baseline="30000" dirty="0">
                <a:solidFill>
                  <a:schemeClr val="tx1"/>
                </a:solidFill>
              </a:rPr>
              <a:t>th</a:t>
            </a:r>
            <a:r>
              <a:rPr lang="en-US" sz="2200" dirty="0">
                <a:solidFill>
                  <a:schemeClr val="tx1"/>
                </a:solidFill>
              </a:rPr>
              <a:t> March 2020].</a:t>
            </a:r>
          </a:p>
          <a:p>
            <a:pPr marL="0" indent="0" algn="just">
              <a:buNone/>
            </a:pPr>
            <a:endParaRPr lang="en-US" sz="2200" dirty="0">
              <a:solidFill>
                <a:schemeClr val="tx1"/>
              </a:solidFill>
            </a:endParaRPr>
          </a:p>
          <a:p>
            <a:pPr marL="0" indent="0" algn="just">
              <a:buNone/>
            </a:pPr>
            <a:r>
              <a:rPr lang="en-US" sz="2200" dirty="0" err="1">
                <a:solidFill>
                  <a:schemeClr val="tx1"/>
                </a:solidFill>
              </a:rPr>
              <a:t>Asda</a:t>
            </a:r>
            <a:r>
              <a:rPr lang="en-US" sz="2200" dirty="0">
                <a:solidFill>
                  <a:schemeClr val="tx1"/>
                </a:solidFill>
              </a:rPr>
              <a:t>, (2018). </a:t>
            </a:r>
            <a:r>
              <a:rPr lang="en-US" sz="2200" i="1" dirty="0">
                <a:solidFill>
                  <a:schemeClr val="tx1"/>
                </a:solidFill>
              </a:rPr>
              <a:t>Putting customers first in our communications. </a:t>
            </a:r>
            <a:r>
              <a:rPr lang="en-US" sz="2200" dirty="0">
                <a:solidFill>
                  <a:schemeClr val="tx1"/>
                </a:solidFill>
              </a:rPr>
              <a:t>[online] Available at: </a:t>
            </a:r>
            <a:r>
              <a:rPr lang="en-US" sz="2200" dirty="0">
                <a:hlinkClick r:id="rId4"/>
              </a:rPr>
              <a:t>https://corporate.asda.com/article/putting-customers-first-in-our-communications</a:t>
            </a:r>
            <a:r>
              <a:rPr lang="en-US" sz="2200" dirty="0"/>
              <a:t> </a:t>
            </a:r>
            <a:r>
              <a:rPr lang="en-US" sz="2200" dirty="0">
                <a:solidFill>
                  <a:schemeClr val="tx1"/>
                </a:solidFill>
              </a:rPr>
              <a:t>[Accessed: 12</a:t>
            </a:r>
            <a:r>
              <a:rPr lang="en-US" sz="2200" baseline="30000" dirty="0">
                <a:solidFill>
                  <a:schemeClr val="tx1"/>
                </a:solidFill>
              </a:rPr>
              <a:t>th</a:t>
            </a:r>
            <a:r>
              <a:rPr lang="en-US" sz="2200" dirty="0">
                <a:solidFill>
                  <a:schemeClr val="tx1"/>
                </a:solidFill>
              </a:rPr>
              <a:t> March 2020]. </a:t>
            </a:r>
          </a:p>
          <a:p>
            <a:pPr marL="0" indent="0">
              <a:buNone/>
            </a:pPr>
            <a:endParaRPr lang="en-US" sz="2200" dirty="0"/>
          </a:p>
          <a:p>
            <a:pPr marL="0" indent="0">
              <a:buNone/>
            </a:pPr>
            <a:endParaRPr lang="en-US" sz="2200" dirty="0"/>
          </a:p>
          <a:p>
            <a:pPr marL="0" indent="0">
              <a:buNone/>
            </a:pPr>
            <a:endParaRPr lang="en-US" sz="2000" dirty="0">
              <a:solidFill>
                <a:schemeClr val="tx1"/>
              </a:solidFill>
            </a:endParaRPr>
          </a:p>
          <a:p>
            <a:pPr marL="0" indent="0">
              <a:buNone/>
            </a:pPr>
            <a:endParaRPr lang="en-US" sz="2000" dirty="0">
              <a:solidFill>
                <a:schemeClr val="tx1"/>
              </a:solidFill>
            </a:endParaRPr>
          </a:p>
          <a:p>
            <a:pPr marL="0" indent="0">
              <a:buNone/>
            </a:pPr>
            <a:endParaRPr lang="en-US" dirty="0"/>
          </a:p>
          <a:p>
            <a:pPr marL="0" indent="0">
              <a:buNone/>
            </a:pPr>
            <a:endParaRPr lang="en-US" dirty="0"/>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3071017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0D6AF3-B06A-5940-9D50-56F57EFB75F9}"/>
              </a:ext>
            </a:extLst>
          </p:cNvPr>
          <p:cNvSpPr>
            <a:spLocks noGrp="1"/>
          </p:cNvSpPr>
          <p:nvPr>
            <p:ph idx="1"/>
          </p:nvPr>
        </p:nvSpPr>
        <p:spPr>
          <a:xfrm>
            <a:off x="712922" y="712922"/>
            <a:ext cx="8880529" cy="5579390"/>
          </a:xfrm>
        </p:spPr>
        <p:txBody>
          <a:bodyPr>
            <a:normAutofit fontScale="85000" lnSpcReduction="20000"/>
          </a:bodyPr>
          <a:lstStyle/>
          <a:p>
            <a:pPr marL="0" indent="0" algn="just">
              <a:buNone/>
            </a:pPr>
            <a:endParaRPr lang="en-US" sz="2400" dirty="0">
              <a:solidFill>
                <a:schemeClr val="tx1"/>
              </a:solidFill>
            </a:endParaRPr>
          </a:p>
          <a:p>
            <a:pPr marL="0" indent="0" algn="just">
              <a:buNone/>
            </a:pPr>
            <a:r>
              <a:rPr lang="en-US" sz="2400" dirty="0" err="1">
                <a:solidFill>
                  <a:schemeClr val="tx1"/>
                </a:solidFill>
              </a:rPr>
              <a:t>Bhasin</a:t>
            </a:r>
            <a:r>
              <a:rPr lang="en-US" sz="2400" dirty="0">
                <a:solidFill>
                  <a:schemeClr val="tx1"/>
                </a:solidFill>
              </a:rPr>
              <a:t>, H. (2019). </a:t>
            </a:r>
            <a:r>
              <a:rPr lang="en-US" sz="2400" i="1" dirty="0">
                <a:solidFill>
                  <a:schemeClr val="tx1"/>
                </a:solidFill>
              </a:rPr>
              <a:t>SWOT analysis of </a:t>
            </a:r>
            <a:r>
              <a:rPr lang="en-US" sz="2400" i="1" dirty="0" err="1">
                <a:solidFill>
                  <a:schemeClr val="tx1"/>
                </a:solidFill>
              </a:rPr>
              <a:t>Asda</a:t>
            </a:r>
            <a:r>
              <a:rPr lang="en-US" sz="2400" i="1" dirty="0">
                <a:solidFill>
                  <a:schemeClr val="tx1"/>
                </a:solidFill>
              </a:rPr>
              <a:t>. </a:t>
            </a:r>
            <a:r>
              <a:rPr lang="en-US" sz="2400" dirty="0">
                <a:solidFill>
                  <a:schemeClr val="tx1"/>
                </a:solidFill>
              </a:rPr>
              <a:t>Marketing 91. [online] Available at:</a:t>
            </a:r>
            <a:r>
              <a:rPr lang="en-US" sz="2400" dirty="0"/>
              <a:t> </a:t>
            </a:r>
            <a:r>
              <a:rPr lang="en-US" sz="2400" dirty="0">
                <a:hlinkClick r:id="rId2"/>
              </a:rPr>
              <a:t>https://www.marketing91.com/swot-analysis-of-asda/</a:t>
            </a:r>
            <a:r>
              <a:rPr lang="en-US" sz="2400" dirty="0"/>
              <a:t> </a:t>
            </a:r>
            <a:r>
              <a:rPr lang="en-US" sz="2400" dirty="0">
                <a:solidFill>
                  <a:schemeClr val="tx1"/>
                </a:solidFill>
              </a:rPr>
              <a:t>[Accessed: 12</a:t>
            </a:r>
            <a:r>
              <a:rPr lang="en-US" sz="2400" baseline="30000" dirty="0">
                <a:solidFill>
                  <a:schemeClr val="tx1"/>
                </a:solidFill>
              </a:rPr>
              <a:t>th</a:t>
            </a:r>
            <a:r>
              <a:rPr lang="en-US" sz="2400" dirty="0">
                <a:solidFill>
                  <a:schemeClr val="tx1"/>
                </a:solidFill>
              </a:rPr>
              <a:t> March 2020].</a:t>
            </a:r>
          </a:p>
          <a:p>
            <a:pPr marL="0" indent="0" algn="just">
              <a:buNone/>
            </a:pPr>
            <a:endParaRPr lang="en-US" sz="2400" dirty="0">
              <a:solidFill>
                <a:schemeClr val="tx1"/>
              </a:solidFill>
            </a:endParaRPr>
          </a:p>
          <a:p>
            <a:pPr marL="0" indent="0" algn="just">
              <a:buNone/>
            </a:pPr>
            <a:r>
              <a:rPr lang="en-US" sz="2400" dirty="0">
                <a:solidFill>
                  <a:schemeClr val="tx1"/>
                </a:solidFill>
              </a:rPr>
              <a:t>Bright Hub Project Management, (2020). </a:t>
            </a:r>
            <a:r>
              <a:rPr lang="en-US" sz="2400" i="1" dirty="0">
                <a:solidFill>
                  <a:schemeClr val="tx1"/>
                </a:solidFill>
              </a:rPr>
              <a:t>Benefits of quality management systems. </a:t>
            </a:r>
            <a:r>
              <a:rPr lang="en-US" sz="2400" dirty="0">
                <a:solidFill>
                  <a:schemeClr val="tx1"/>
                </a:solidFill>
              </a:rPr>
              <a:t>[online] Available at: </a:t>
            </a:r>
            <a:r>
              <a:rPr lang="en-US" sz="2400" dirty="0">
                <a:hlinkClick r:id="rId3"/>
              </a:rPr>
              <a:t>https://www.brighthubpm.com/methods-strategies/104270-what-are-the-benefits-of-a-quality-management-system/</a:t>
            </a:r>
            <a:r>
              <a:rPr lang="en-US" sz="2400" dirty="0"/>
              <a:t> </a:t>
            </a:r>
            <a:r>
              <a:rPr lang="en-US" sz="2400" dirty="0">
                <a:solidFill>
                  <a:schemeClr val="tx1"/>
                </a:solidFill>
              </a:rPr>
              <a:t>[Accessed: 11</a:t>
            </a:r>
            <a:r>
              <a:rPr lang="en-US" sz="2400" baseline="30000" dirty="0">
                <a:solidFill>
                  <a:schemeClr val="tx1"/>
                </a:solidFill>
              </a:rPr>
              <a:t>th</a:t>
            </a:r>
            <a:r>
              <a:rPr lang="en-US" sz="2400" dirty="0">
                <a:solidFill>
                  <a:schemeClr val="tx1"/>
                </a:solidFill>
              </a:rPr>
              <a:t> March 2020].</a:t>
            </a:r>
          </a:p>
          <a:p>
            <a:pPr marL="0" indent="0" algn="just">
              <a:buNone/>
            </a:pPr>
            <a:endParaRPr lang="en-US" sz="2400" dirty="0">
              <a:solidFill>
                <a:schemeClr val="tx1"/>
              </a:solidFill>
            </a:endParaRPr>
          </a:p>
          <a:p>
            <a:pPr marL="0" indent="0" algn="just">
              <a:buNone/>
            </a:pPr>
            <a:r>
              <a:rPr lang="en-US" sz="2400" dirty="0">
                <a:solidFill>
                  <a:schemeClr val="tx1"/>
                </a:solidFill>
              </a:rPr>
              <a:t>Environmental Leader, (2016). </a:t>
            </a:r>
            <a:r>
              <a:rPr lang="en-US" sz="2400" i="1" dirty="0">
                <a:solidFill>
                  <a:schemeClr val="tx1"/>
                </a:solidFill>
              </a:rPr>
              <a:t>6 Benefits of becoming a sustainable business. </a:t>
            </a:r>
            <a:r>
              <a:rPr lang="en-US" sz="2400" dirty="0">
                <a:solidFill>
                  <a:schemeClr val="tx1"/>
                </a:solidFill>
              </a:rPr>
              <a:t>Business Sector Media. [online] Available at: </a:t>
            </a:r>
            <a:r>
              <a:rPr lang="en-US" sz="2400" dirty="0">
                <a:hlinkClick r:id="rId4"/>
              </a:rPr>
              <a:t>https://www.environmentalleader.com/2016/03/6-benefits-of-becoming-a-sustainable-business/</a:t>
            </a:r>
            <a:r>
              <a:rPr lang="en-US" sz="2400" dirty="0"/>
              <a:t> </a:t>
            </a:r>
            <a:r>
              <a:rPr lang="en-US" sz="2400" dirty="0">
                <a:solidFill>
                  <a:schemeClr val="tx1"/>
                </a:solidFill>
              </a:rPr>
              <a:t>[Accessed: 11</a:t>
            </a:r>
            <a:r>
              <a:rPr lang="en-US" sz="2400" baseline="30000" dirty="0">
                <a:solidFill>
                  <a:schemeClr val="tx1"/>
                </a:solidFill>
              </a:rPr>
              <a:t>th</a:t>
            </a:r>
            <a:r>
              <a:rPr lang="en-US" sz="2400" dirty="0">
                <a:solidFill>
                  <a:schemeClr val="tx1"/>
                </a:solidFill>
              </a:rPr>
              <a:t> March 2020].</a:t>
            </a:r>
          </a:p>
          <a:p>
            <a:pPr marL="0" indent="0" algn="just">
              <a:buNone/>
            </a:pPr>
            <a:endParaRPr lang="en-US" sz="2400" dirty="0">
              <a:solidFill>
                <a:schemeClr val="tx1"/>
              </a:solidFill>
            </a:endParaRPr>
          </a:p>
          <a:p>
            <a:pPr marL="0" indent="0" algn="just">
              <a:buNone/>
            </a:pPr>
            <a:r>
              <a:rPr lang="en-US" sz="2400" dirty="0">
                <a:solidFill>
                  <a:schemeClr val="tx1"/>
                </a:solidFill>
              </a:rPr>
              <a:t>Gilani, N. (2018). </a:t>
            </a:r>
            <a:r>
              <a:rPr lang="en-US" sz="2400" i="1" dirty="0">
                <a:solidFill>
                  <a:schemeClr val="tx1"/>
                </a:solidFill>
              </a:rPr>
              <a:t>The disadvantages of TQM. </a:t>
            </a:r>
            <a:r>
              <a:rPr lang="en-US" sz="2400" dirty="0">
                <a:solidFill>
                  <a:schemeClr val="tx1"/>
                </a:solidFill>
              </a:rPr>
              <a:t>AZ Central. [online] Available at: </a:t>
            </a:r>
            <a:r>
              <a:rPr lang="en-US" sz="2400" dirty="0">
                <a:hlinkClick r:id="rId5"/>
              </a:rPr>
              <a:t>https://yourbusiness.azcentral.com/disadvantages-tqm-16907.html</a:t>
            </a:r>
            <a:r>
              <a:rPr lang="en-US" sz="2400" dirty="0"/>
              <a:t> </a:t>
            </a:r>
            <a:r>
              <a:rPr lang="en-US" sz="2400" dirty="0">
                <a:solidFill>
                  <a:schemeClr val="tx1"/>
                </a:solidFill>
              </a:rPr>
              <a:t>[Accessed: 11</a:t>
            </a:r>
            <a:r>
              <a:rPr lang="en-US" sz="2400" baseline="30000" dirty="0">
                <a:solidFill>
                  <a:schemeClr val="tx1"/>
                </a:solidFill>
              </a:rPr>
              <a:t>th</a:t>
            </a:r>
            <a:r>
              <a:rPr lang="en-US" sz="2400" dirty="0">
                <a:solidFill>
                  <a:schemeClr val="tx1"/>
                </a:solidFill>
              </a:rPr>
              <a:t> March 2020].</a:t>
            </a:r>
          </a:p>
          <a:p>
            <a:pPr marL="0" indent="0">
              <a:buNone/>
            </a:pPr>
            <a:endParaRPr lang="en-US" dirty="0"/>
          </a:p>
          <a:p>
            <a:pPr marL="0" indent="0">
              <a:buNone/>
            </a:pPr>
            <a:endParaRPr lang="en-US" dirty="0"/>
          </a:p>
        </p:txBody>
      </p:sp>
    </p:spTree>
    <p:extLst>
      <p:ext uri="{BB962C8B-B14F-4D97-AF65-F5344CB8AC3E}">
        <p14:creationId xmlns:p14="http://schemas.microsoft.com/office/powerpoint/2010/main" val="29576655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B48EA8-E7DC-E947-8D83-634C0B521009}"/>
              </a:ext>
            </a:extLst>
          </p:cNvPr>
          <p:cNvSpPr>
            <a:spLocks noGrp="1"/>
          </p:cNvSpPr>
          <p:nvPr>
            <p:ph idx="1"/>
          </p:nvPr>
        </p:nvSpPr>
        <p:spPr>
          <a:xfrm>
            <a:off x="573437" y="681925"/>
            <a:ext cx="9004516" cy="5765369"/>
          </a:xfrm>
        </p:spPr>
        <p:txBody>
          <a:bodyPr>
            <a:normAutofit fontScale="92500" lnSpcReduction="10000"/>
          </a:bodyPr>
          <a:lstStyle/>
          <a:p>
            <a:pPr marL="0" indent="0" algn="just">
              <a:buNone/>
            </a:pPr>
            <a:r>
              <a:rPr lang="en-US" sz="2200" dirty="0">
                <a:solidFill>
                  <a:schemeClr val="tx1"/>
                </a:solidFill>
              </a:rPr>
              <a:t>Invest Northern Ireland, (n.d.). </a:t>
            </a:r>
            <a:r>
              <a:rPr lang="en-US" sz="2200" i="1" dirty="0">
                <a:solidFill>
                  <a:schemeClr val="tx1"/>
                </a:solidFill>
              </a:rPr>
              <a:t>Potential drawbacks of CRM systems. </a:t>
            </a:r>
            <a:r>
              <a:rPr lang="en-US" sz="2200" dirty="0">
                <a:solidFill>
                  <a:schemeClr val="tx1"/>
                </a:solidFill>
              </a:rPr>
              <a:t>Belfast: NI Business Info. </a:t>
            </a:r>
          </a:p>
          <a:p>
            <a:pPr marL="0" indent="0" algn="just">
              <a:buNone/>
            </a:pPr>
            <a:endParaRPr lang="en-US" sz="2400" dirty="0"/>
          </a:p>
          <a:p>
            <a:pPr marL="0" indent="0" algn="just">
              <a:buNone/>
            </a:pPr>
            <a:r>
              <a:rPr lang="en-US" sz="2200" dirty="0">
                <a:solidFill>
                  <a:schemeClr val="tx1"/>
                </a:solidFill>
              </a:rPr>
              <a:t>IoT Events, (2019). Top 10 tips from </a:t>
            </a:r>
            <a:r>
              <a:rPr lang="en-US" sz="2200" dirty="0" err="1">
                <a:solidFill>
                  <a:schemeClr val="tx1"/>
                </a:solidFill>
              </a:rPr>
              <a:t>Asda</a:t>
            </a:r>
            <a:r>
              <a:rPr lang="en-US" sz="2200" dirty="0">
                <a:solidFill>
                  <a:schemeClr val="tx1"/>
                </a:solidFill>
              </a:rPr>
              <a:t> on building customer relationships through social media. [online] Available at: </a:t>
            </a:r>
            <a:r>
              <a:rPr lang="en-US" sz="2200" dirty="0">
                <a:hlinkClick r:id="rId2"/>
              </a:rPr>
              <a:t>https://www.iotevents.org/top-10-tips-from-asda-on-building-customer-relationships-through-social-media/</a:t>
            </a:r>
            <a:r>
              <a:rPr lang="en-US" sz="2200" dirty="0"/>
              <a:t> </a:t>
            </a:r>
            <a:r>
              <a:rPr lang="en-US" sz="2200" dirty="0">
                <a:solidFill>
                  <a:schemeClr val="tx1"/>
                </a:solidFill>
              </a:rPr>
              <a:t>[Accessed: 12</a:t>
            </a:r>
            <a:r>
              <a:rPr lang="en-US" sz="2200" baseline="30000" dirty="0">
                <a:solidFill>
                  <a:schemeClr val="tx1"/>
                </a:solidFill>
              </a:rPr>
              <a:t>th</a:t>
            </a:r>
            <a:r>
              <a:rPr lang="en-US" sz="2200" dirty="0">
                <a:solidFill>
                  <a:schemeClr val="tx1"/>
                </a:solidFill>
              </a:rPr>
              <a:t> March 2020].</a:t>
            </a:r>
          </a:p>
          <a:p>
            <a:pPr marL="0" indent="0" algn="just">
              <a:buNone/>
            </a:pPr>
            <a:endParaRPr lang="en-US" sz="2400" dirty="0">
              <a:solidFill>
                <a:schemeClr val="tx1"/>
              </a:solidFill>
            </a:endParaRPr>
          </a:p>
          <a:p>
            <a:pPr marL="0" indent="0">
              <a:buNone/>
            </a:pPr>
            <a:r>
              <a:rPr lang="en-US" sz="2200" dirty="0" err="1">
                <a:solidFill>
                  <a:schemeClr val="tx1"/>
                </a:solidFill>
              </a:rPr>
              <a:t>Lorecentral</a:t>
            </a:r>
            <a:r>
              <a:rPr lang="en-US" sz="2200" dirty="0">
                <a:solidFill>
                  <a:schemeClr val="tx1"/>
                </a:solidFill>
              </a:rPr>
              <a:t> Org, (2018). </a:t>
            </a:r>
            <a:r>
              <a:rPr lang="en-US" sz="2200" i="1" dirty="0">
                <a:solidFill>
                  <a:schemeClr val="tx1"/>
                </a:solidFill>
              </a:rPr>
              <a:t>Advantages and disadvantages of sustainable development. </a:t>
            </a:r>
            <a:r>
              <a:rPr lang="en-US" sz="2200" dirty="0">
                <a:solidFill>
                  <a:schemeClr val="tx1"/>
                </a:solidFill>
              </a:rPr>
              <a:t>Amazon Services. [online] Available at: </a:t>
            </a:r>
            <a:r>
              <a:rPr lang="en-US" sz="2200" dirty="0">
                <a:hlinkClick r:id="rId3"/>
              </a:rPr>
              <a:t>https://www.lorecentral.org/2018/07/advantages-and-disadvantages-of-sustainable-development.html</a:t>
            </a:r>
            <a:r>
              <a:rPr lang="en-US" sz="2200" dirty="0"/>
              <a:t> </a:t>
            </a:r>
            <a:r>
              <a:rPr lang="en-US" sz="2200" dirty="0">
                <a:solidFill>
                  <a:schemeClr val="tx1"/>
                </a:solidFill>
              </a:rPr>
              <a:t>[Accessed: 11</a:t>
            </a:r>
            <a:r>
              <a:rPr lang="en-US" sz="2200" baseline="30000" dirty="0">
                <a:solidFill>
                  <a:schemeClr val="tx1"/>
                </a:solidFill>
              </a:rPr>
              <a:t>th</a:t>
            </a:r>
            <a:r>
              <a:rPr lang="en-US" sz="2200" dirty="0">
                <a:solidFill>
                  <a:schemeClr val="tx1"/>
                </a:solidFill>
              </a:rPr>
              <a:t> November 2020]</a:t>
            </a:r>
          </a:p>
          <a:p>
            <a:pPr marL="0" indent="0" algn="just">
              <a:buNone/>
            </a:pPr>
            <a:endParaRPr lang="en-US" sz="2400" dirty="0">
              <a:solidFill>
                <a:schemeClr val="tx1"/>
              </a:solidFill>
            </a:endParaRPr>
          </a:p>
          <a:p>
            <a:pPr marL="0" indent="0" algn="just">
              <a:buNone/>
            </a:pPr>
            <a:r>
              <a:rPr lang="en-US" sz="2200" dirty="0">
                <a:solidFill>
                  <a:schemeClr val="tx1"/>
                </a:solidFill>
              </a:rPr>
              <a:t>Market Business News, (2020). </a:t>
            </a:r>
            <a:r>
              <a:rPr lang="en-US" sz="2200" i="1" dirty="0">
                <a:solidFill>
                  <a:schemeClr val="tx1"/>
                </a:solidFill>
              </a:rPr>
              <a:t>What is quality? </a:t>
            </a:r>
            <a:r>
              <a:rPr lang="en-US" sz="2200" dirty="0">
                <a:solidFill>
                  <a:schemeClr val="tx1"/>
                </a:solidFill>
              </a:rPr>
              <a:t>[online] Available at: </a:t>
            </a:r>
            <a:r>
              <a:rPr lang="en-US" sz="2200" dirty="0">
                <a:hlinkClick r:id="rId4"/>
              </a:rPr>
              <a:t>https://marketbusinessnews.com/financial-glossary/quality/</a:t>
            </a:r>
            <a:r>
              <a:rPr lang="en-US" sz="2200" dirty="0"/>
              <a:t> </a:t>
            </a:r>
            <a:r>
              <a:rPr lang="en-US" sz="2200" dirty="0">
                <a:solidFill>
                  <a:schemeClr val="tx1"/>
                </a:solidFill>
              </a:rPr>
              <a:t>[Accessed: 11</a:t>
            </a:r>
            <a:r>
              <a:rPr lang="en-US" sz="2200" baseline="30000" dirty="0">
                <a:solidFill>
                  <a:schemeClr val="tx1"/>
                </a:solidFill>
              </a:rPr>
              <a:t>th</a:t>
            </a:r>
            <a:r>
              <a:rPr lang="en-US" sz="2200" dirty="0">
                <a:solidFill>
                  <a:schemeClr val="tx1"/>
                </a:solidFill>
              </a:rPr>
              <a:t> March 2020].</a:t>
            </a:r>
          </a:p>
          <a:p>
            <a:pPr marL="0" indent="0">
              <a:buNone/>
            </a:pPr>
            <a:endParaRPr lang="en-US" dirty="0"/>
          </a:p>
        </p:txBody>
      </p:sp>
    </p:spTree>
    <p:extLst>
      <p:ext uri="{BB962C8B-B14F-4D97-AF65-F5344CB8AC3E}">
        <p14:creationId xmlns:p14="http://schemas.microsoft.com/office/powerpoint/2010/main" val="4417908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36F1C9-C653-8A47-BD63-49CC31BFF324}"/>
              </a:ext>
            </a:extLst>
          </p:cNvPr>
          <p:cNvSpPr>
            <a:spLocks noGrp="1"/>
          </p:cNvSpPr>
          <p:nvPr>
            <p:ph idx="1"/>
          </p:nvPr>
        </p:nvSpPr>
        <p:spPr>
          <a:xfrm>
            <a:off x="650928" y="573437"/>
            <a:ext cx="9082007" cy="5811865"/>
          </a:xfrm>
        </p:spPr>
        <p:txBody>
          <a:bodyPr>
            <a:noAutofit/>
          </a:bodyPr>
          <a:lstStyle/>
          <a:p>
            <a:pPr marL="0" indent="0" algn="just">
              <a:buNone/>
            </a:pPr>
            <a:r>
              <a:rPr lang="en-US" sz="2000" dirty="0">
                <a:solidFill>
                  <a:schemeClr val="tx1"/>
                </a:solidFill>
              </a:rPr>
              <a:t>Santander Corporate &amp; Commercial, (2013). </a:t>
            </a:r>
            <a:r>
              <a:rPr lang="en-US" sz="2000" i="1" dirty="0">
                <a:solidFill>
                  <a:schemeClr val="tx1"/>
                </a:solidFill>
              </a:rPr>
              <a:t>The benefits of an ethical business. </a:t>
            </a:r>
            <a:r>
              <a:rPr lang="en-US" sz="2000" dirty="0">
                <a:solidFill>
                  <a:schemeClr val="tx1"/>
                </a:solidFill>
              </a:rPr>
              <a:t>[online] Available at: </a:t>
            </a:r>
            <a:r>
              <a:rPr lang="en-US" sz="2000" dirty="0">
                <a:hlinkClick r:id="rId2"/>
              </a:rPr>
              <a:t>https://www.santandercb.co.uk/insight-and-events/news/benefits-ethical-business?gclid=CjwKCAjwmKLzBRBeEiwACCVihhpwJpsShHDjIhToQGQaMCaTXSqGUDMrNpmmPkJPcaoncyM7O_ERbBoCHzMQAvD_BwE&amp;gclsrc=aw.ds</a:t>
            </a:r>
            <a:r>
              <a:rPr lang="en-US" sz="2000" dirty="0"/>
              <a:t> </a:t>
            </a:r>
            <a:r>
              <a:rPr lang="en-US" sz="2000" dirty="0">
                <a:solidFill>
                  <a:schemeClr val="tx1"/>
                </a:solidFill>
              </a:rPr>
              <a:t>[Accessed: 11th March 2020].</a:t>
            </a:r>
          </a:p>
          <a:p>
            <a:pPr marL="0" indent="0" algn="just">
              <a:buNone/>
            </a:pPr>
            <a:endParaRPr lang="en-US" sz="2000" dirty="0"/>
          </a:p>
          <a:p>
            <a:pPr marL="0" indent="0" algn="just">
              <a:buNone/>
            </a:pPr>
            <a:r>
              <a:rPr lang="en-US" sz="2000" dirty="0">
                <a:solidFill>
                  <a:schemeClr val="tx1"/>
                </a:solidFill>
              </a:rPr>
              <a:t>Small Biz CRM, (2020). </a:t>
            </a:r>
            <a:r>
              <a:rPr lang="en-US" sz="2000" i="1" dirty="0">
                <a:solidFill>
                  <a:schemeClr val="tx1"/>
                </a:solidFill>
              </a:rPr>
              <a:t>Customer Relationship Management definitions. </a:t>
            </a:r>
            <a:r>
              <a:rPr lang="en-US" sz="2000" dirty="0">
                <a:solidFill>
                  <a:schemeClr val="tx1"/>
                </a:solidFill>
              </a:rPr>
              <a:t>[Blog] Small Biz CRM. Available at: </a:t>
            </a:r>
            <a:r>
              <a:rPr lang="en-US" sz="2000" dirty="0">
                <a:hlinkClick r:id="rId3"/>
              </a:rPr>
              <a:t>https://smallbizcrm.com/crm-reading-lounge/crm-definitions-see-various-definitions-of-crm/</a:t>
            </a:r>
            <a:r>
              <a:rPr lang="en-US" sz="2000" dirty="0"/>
              <a:t> </a:t>
            </a:r>
            <a:r>
              <a:rPr lang="en-US" sz="2000" dirty="0">
                <a:solidFill>
                  <a:schemeClr val="tx1"/>
                </a:solidFill>
              </a:rPr>
              <a:t>[Accessed: 11</a:t>
            </a:r>
            <a:r>
              <a:rPr lang="en-US" sz="2000" baseline="30000" dirty="0">
                <a:solidFill>
                  <a:schemeClr val="tx1"/>
                </a:solidFill>
              </a:rPr>
              <a:t>th</a:t>
            </a:r>
            <a:r>
              <a:rPr lang="en-US" sz="2000" dirty="0">
                <a:solidFill>
                  <a:schemeClr val="tx1"/>
                </a:solidFill>
              </a:rPr>
              <a:t> March 2020].</a:t>
            </a:r>
          </a:p>
          <a:p>
            <a:pPr marL="0" indent="0" algn="just">
              <a:buNone/>
            </a:pPr>
            <a:endParaRPr lang="en-US" sz="2000" dirty="0"/>
          </a:p>
          <a:p>
            <a:pPr marL="0" indent="0">
              <a:buNone/>
            </a:pPr>
            <a:endParaRPr lang="en-US" sz="2000" dirty="0"/>
          </a:p>
          <a:p>
            <a:pPr marL="0" indent="0">
              <a:buNone/>
            </a:pPr>
            <a:endParaRPr lang="en-US" sz="2000" dirty="0"/>
          </a:p>
          <a:p>
            <a:pPr marL="0" indent="0">
              <a:buNone/>
            </a:pPr>
            <a:endParaRPr lang="en-US" sz="2000" dirty="0"/>
          </a:p>
        </p:txBody>
      </p:sp>
    </p:spTree>
    <p:extLst>
      <p:ext uri="{BB962C8B-B14F-4D97-AF65-F5344CB8AC3E}">
        <p14:creationId xmlns:p14="http://schemas.microsoft.com/office/powerpoint/2010/main" val="34403411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918055-BC76-EA42-A7EF-CA7F238BBF8C}"/>
              </a:ext>
            </a:extLst>
          </p:cNvPr>
          <p:cNvSpPr>
            <a:spLocks noGrp="1"/>
          </p:cNvSpPr>
          <p:nvPr>
            <p:ph idx="1"/>
          </p:nvPr>
        </p:nvSpPr>
        <p:spPr>
          <a:xfrm>
            <a:off x="723829" y="480447"/>
            <a:ext cx="8652646" cy="5576413"/>
          </a:xfrm>
        </p:spPr>
        <p:txBody>
          <a:bodyPr/>
          <a:lstStyle/>
          <a:p>
            <a:pPr marL="0" indent="0" algn="just">
              <a:buNone/>
            </a:pPr>
            <a:endParaRPr lang="en-US" dirty="0"/>
          </a:p>
          <a:p>
            <a:pPr marL="0" indent="0">
              <a:buNone/>
            </a:pPr>
            <a:r>
              <a:rPr lang="en-US" sz="2000" dirty="0" err="1">
                <a:solidFill>
                  <a:schemeClr val="tx1"/>
                </a:solidFill>
              </a:rPr>
              <a:t>Smookler</a:t>
            </a:r>
            <a:r>
              <a:rPr lang="en-US" sz="2000" dirty="0">
                <a:solidFill>
                  <a:schemeClr val="tx1"/>
                </a:solidFill>
              </a:rPr>
              <a:t>, H. (2010). </a:t>
            </a:r>
            <a:r>
              <a:rPr lang="en-US" sz="2000" i="1" dirty="0">
                <a:solidFill>
                  <a:schemeClr val="tx1"/>
                </a:solidFill>
              </a:rPr>
              <a:t>Sustainability Ethics – UCLA Extension. </a:t>
            </a:r>
            <a:r>
              <a:rPr lang="en-US" sz="2000" dirty="0">
                <a:solidFill>
                  <a:schemeClr val="tx1"/>
                </a:solidFill>
              </a:rPr>
              <a:t>The </a:t>
            </a:r>
            <a:r>
              <a:rPr lang="en-US" sz="2000" dirty="0" err="1">
                <a:solidFill>
                  <a:schemeClr val="tx1"/>
                </a:solidFill>
              </a:rPr>
              <a:t>Sohagi</a:t>
            </a:r>
            <a:r>
              <a:rPr lang="en-US" sz="2000" dirty="0">
                <a:solidFill>
                  <a:schemeClr val="tx1"/>
                </a:solidFill>
              </a:rPr>
              <a:t> Law Group. [online] Available at:</a:t>
            </a:r>
            <a:r>
              <a:rPr lang="en-US" sz="2000" dirty="0"/>
              <a:t> </a:t>
            </a:r>
            <a:r>
              <a:rPr lang="en-US" sz="2000" dirty="0">
                <a:hlinkClick r:id="rId2"/>
              </a:rPr>
              <a:t>https://www.slideshare.net/uclaextensionppp/sustainability-ethics-course</a:t>
            </a:r>
            <a:r>
              <a:rPr lang="en-US" sz="2000" dirty="0"/>
              <a:t> </a:t>
            </a:r>
            <a:r>
              <a:rPr lang="en-US" sz="2000" dirty="0">
                <a:solidFill>
                  <a:schemeClr val="tx1"/>
                </a:solidFill>
              </a:rPr>
              <a:t>[Accessed: 11</a:t>
            </a:r>
            <a:r>
              <a:rPr lang="en-US" sz="2000" baseline="30000" dirty="0">
                <a:solidFill>
                  <a:schemeClr val="tx1"/>
                </a:solidFill>
              </a:rPr>
              <a:t>th</a:t>
            </a:r>
            <a:r>
              <a:rPr lang="en-US" sz="2000" dirty="0">
                <a:solidFill>
                  <a:schemeClr val="tx1"/>
                </a:solidFill>
              </a:rPr>
              <a:t> March 2020].</a:t>
            </a:r>
          </a:p>
          <a:p>
            <a:pPr marL="0" indent="0" algn="just">
              <a:buNone/>
            </a:pPr>
            <a:endParaRPr lang="en-US" sz="2000" dirty="0"/>
          </a:p>
          <a:p>
            <a:pPr marL="0" indent="0" algn="just">
              <a:buNone/>
            </a:pPr>
            <a:r>
              <a:rPr lang="en-US" sz="2000" dirty="0">
                <a:solidFill>
                  <a:schemeClr val="tx1"/>
                </a:solidFill>
              </a:rPr>
              <a:t>Taylor, M. (2014). </a:t>
            </a:r>
            <a:r>
              <a:rPr lang="en-US" sz="2000" i="1" dirty="0">
                <a:solidFill>
                  <a:schemeClr val="tx1"/>
                </a:solidFill>
              </a:rPr>
              <a:t>Advantages of customer relationship management.</a:t>
            </a:r>
            <a:r>
              <a:rPr lang="en-US" sz="2000" dirty="0">
                <a:solidFill>
                  <a:schemeClr val="tx1"/>
                </a:solidFill>
              </a:rPr>
              <a:t> CRM Simplified. [online] Available at: </a:t>
            </a:r>
            <a:r>
              <a:rPr lang="en-US" sz="2000" dirty="0">
                <a:hlinkClick r:id="rId3"/>
              </a:rPr>
              <a:t>https://crm.walkme.com/about/</a:t>
            </a:r>
            <a:r>
              <a:rPr lang="en-US" sz="2000" dirty="0"/>
              <a:t> </a:t>
            </a:r>
            <a:r>
              <a:rPr lang="en-US" sz="2000" dirty="0">
                <a:solidFill>
                  <a:schemeClr val="tx1"/>
                </a:solidFill>
              </a:rPr>
              <a:t>[Accessed: 11</a:t>
            </a:r>
            <a:r>
              <a:rPr lang="en-US" sz="2000" baseline="30000" dirty="0">
                <a:solidFill>
                  <a:schemeClr val="tx1"/>
                </a:solidFill>
              </a:rPr>
              <a:t>th</a:t>
            </a:r>
            <a:r>
              <a:rPr lang="en-US" sz="2000" dirty="0">
                <a:solidFill>
                  <a:schemeClr val="tx1"/>
                </a:solidFill>
              </a:rPr>
              <a:t> March 2020].</a:t>
            </a:r>
          </a:p>
          <a:p>
            <a:endParaRPr lang="en-US" dirty="0"/>
          </a:p>
        </p:txBody>
      </p:sp>
    </p:spTree>
    <p:extLst>
      <p:ext uri="{BB962C8B-B14F-4D97-AF65-F5344CB8AC3E}">
        <p14:creationId xmlns:p14="http://schemas.microsoft.com/office/powerpoint/2010/main" val="24040549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3F72B-2899-E34A-9D6C-5CBEDD65649D}"/>
              </a:ext>
            </a:extLst>
          </p:cNvPr>
          <p:cNvSpPr>
            <a:spLocks noGrp="1"/>
          </p:cNvSpPr>
          <p:nvPr>
            <p:ph type="title"/>
          </p:nvPr>
        </p:nvSpPr>
        <p:spPr>
          <a:xfrm>
            <a:off x="677334" y="609600"/>
            <a:ext cx="9474056" cy="1141708"/>
          </a:xfrm>
        </p:spPr>
        <p:txBody>
          <a:bodyPr/>
          <a:lstStyle/>
          <a:p>
            <a:pPr algn="ctr"/>
            <a:r>
              <a:rPr lang="en-US" b="1" dirty="0"/>
              <a:t>Any Questions?</a:t>
            </a:r>
          </a:p>
        </p:txBody>
      </p:sp>
      <p:sp>
        <p:nvSpPr>
          <p:cNvPr id="3" name="Content Placeholder 2">
            <a:extLst>
              <a:ext uri="{FF2B5EF4-FFF2-40B4-BE49-F238E27FC236}">
                <a16:creationId xmlns:a16="http://schemas.microsoft.com/office/drawing/2014/main" id="{371537EC-B1A4-4F45-9A8A-5A6E8F3FB963}"/>
              </a:ext>
            </a:extLst>
          </p:cNvPr>
          <p:cNvSpPr>
            <a:spLocks noGrp="1"/>
          </p:cNvSpPr>
          <p:nvPr>
            <p:ph idx="1"/>
          </p:nvPr>
        </p:nvSpPr>
        <p:spPr>
          <a:xfrm>
            <a:off x="677334" y="1751309"/>
            <a:ext cx="8993608" cy="4290054"/>
          </a:xfrm>
        </p:spPr>
        <p:txBody>
          <a:bodyPr>
            <a:normAutofit/>
          </a:bodyPr>
          <a:lstStyle/>
          <a:p>
            <a:pPr marL="0" indent="0" algn="ctr">
              <a:buNone/>
            </a:pPr>
            <a:r>
              <a:rPr lang="en-US" sz="3600" b="1" dirty="0"/>
              <a:t>Thank you </a:t>
            </a:r>
          </a:p>
          <a:p>
            <a:pPr marL="0" indent="0" algn="ctr">
              <a:buNone/>
            </a:pPr>
            <a:endParaRPr lang="en-US" sz="3600" b="1" dirty="0"/>
          </a:p>
          <a:p>
            <a:pPr marL="0" indent="0" algn="ctr">
              <a:buNone/>
            </a:pPr>
            <a:endParaRPr lang="en-US" sz="3600" b="1" dirty="0"/>
          </a:p>
        </p:txBody>
      </p:sp>
      <p:pic>
        <p:nvPicPr>
          <p:cNvPr id="5" name="Graphic 4" descr="Smiling face with solid fill">
            <a:extLst>
              <a:ext uri="{FF2B5EF4-FFF2-40B4-BE49-F238E27FC236}">
                <a16:creationId xmlns:a16="http://schemas.microsoft.com/office/drawing/2014/main" id="{ED62403C-A890-7A43-9E25-DB37CD92729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74576" y="2971799"/>
            <a:ext cx="2913682" cy="2235631"/>
          </a:xfrm>
          <a:prstGeom prst="rect">
            <a:avLst/>
          </a:prstGeom>
        </p:spPr>
      </p:pic>
    </p:spTree>
    <p:extLst>
      <p:ext uri="{BB962C8B-B14F-4D97-AF65-F5344CB8AC3E}">
        <p14:creationId xmlns:p14="http://schemas.microsoft.com/office/powerpoint/2010/main" val="37913362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{96B5E081-732A-A942-901C-D86096A67E53}tf10001060</Template>
  <TotalTime>8370</TotalTime>
  <Words>1949</Words>
  <Application>Microsoft Macintosh PowerPoint</Application>
  <PresentationFormat>Widescreen</PresentationFormat>
  <Paragraphs>180</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Trebuchet MS</vt:lpstr>
      <vt:lpstr>Wingdings 3</vt:lpstr>
      <vt:lpstr>Facet</vt:lpstr>
      <vt:lpstr>Cheryl Mc Greevey 1711725</vt:lpstr>
      <vt:lpstr>Description of CRM, Ethics/Sustainability and Quality </vt:lpstr>
      <vt:lpstr>Ethics/Sustainability</vt:lpstr>
      <vt:lpstr>Quality</vt:lpstr>
      <vt:lpstr>The Benefits and Drawbacks of a CRM, Ethics/Sustainability or Quality System</vt:lpstr>
      <vt:lpstr>Ethics/Sustainability</vt:lpstr>
      <vt:lpstr>Quality </vt:lpstr>
      <vt:lpstr>How Asda Engages with its CRM, Ethics/Sustainability and Quality Systems  CRM</vt:lpstr>
      <vt:lpstr>Ethics/Sustainability</vt:lpstr>
      <vt:lpstr>Quality</vt:lpstr>
      <vt:lpstr>Asda SWOT Analysis</vt:lpstr>
      <vt:lpstr>PowerPoint Presentation</vt:lpstr>
      <vt:lpstr>References</vt:lpstr>
      <vt:lpstr>PowerPoint Presentation</vt:lpstr>
      <vt:lpstr>PowerPoint Presentation</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Cheryl Mc Greevey 1711725</dc:title>
  <dc:creator>Cheryl Mc greevey (1711725)</dc:creator>
  <cp:lastModifiedBy>Cheryl Mc greevey (1711725)</cp:lastModifiedBy>
  <cp:revision>62</cp:revision>
  <dcterms:created xsi:type="dcterms:W3CDTF">2020-03-06T10:42:40Z</dcterms:created>
  <dcterms:modified xsi:type="dcterms:W3CDTF">2020-03-13T02:21:55Z</dcterms:modified>
</cp:coreProperties>
</file>