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5"/>
  </p:notes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lvl="0">
      <a:defRPr lang="en-US"/>
    </a:defPPr>
    <a:lvl1pPr marL="0" lvl="0" algn="l" defTabSz="457200" rtl="0" eaLnBrk="1" latinLnBrk="0" hangingPunct="1">
      <a:defRPr sz="1800" kern="1200">
        <a:solidFill>
          <a:schemeClr val="tx1"/>
        </a:solidFill>
        <a:latin typeface="+mn-lt"/>
        <a:ea typeface="+mn-ea"/>
        <a:cs typeface="+mn-cs"/>
      </a:defRPr>
    </a:lvl1pPr>
    <a:lvl2pPr marL="457200" lvl="1" algn="l" defTabSz="457200" rtl="0" eaLnBrk="1" latinLnBrk="0" hangingPunct="1">
      <a:defRPr sz="1800" kern="1200">
        <a:solidFill>
          <a:schemeClr val="tx1"/>
        </a:solidFill>
        <a:latin typeface="+mn-lt"/>
        <a:ea typeface="+mn-ea"/>
        <a:cs typeface="+mn-cs"/>
      </a:defRPr>
    </a:lvl2pPr>
    <a:lvl3pPr marL="914400" lvl="2" algn="l" defTabSz="457200" rtl="0" eaLnBrk="1" latinLnBrk="0" hangingPunct="1">
      <a:defRPr sz="1800" kern="1200">
        <a:solidFill>
          <a:schemeClr val="tx1"/>
        </a:solidFill>
        <a:latin typeface="+mn-lt"/>
        <a:ea typeface="+mn-ea"/>
        <a:cs typeface="+mn-cs"/>
      </a:defRPr>
    </a:lvl3pPr>
    <a:lvl4pPr marL="1371600" lvl="3" algn="l" defTabSz="457200" rtl="0" eaLnBrk="1" latinLnBrk="0" hangingPunct="1">
      <a:defRPr sz="1800" kern="1200">
        <a:solidFill>
          <a:schemeClr val="tx1"/>
        </a:solidFill>
        <a:latin typeface="+mn-lt"/>
        <a:ea typeface="+mn-ea"/>
        <a:cs typeface="+mn-cs"/>
      </a:defRPr>
    </a:lvl4pPr>
    <a:lvl5pPr marL="1828800" lvl="4" algn="l" defTabSz="457200" rtl="0" eaLnBrk="1" latinLnBrk="0" hangingPunct="1">
      <a:defRPr sz="1800" kern="1200">
        <a:solidFill>
          <a:schemeClr val="tx1"/>
        </a:solidFill>
        <a:latin typeface="+mn-lt"/>
        <a:ea typeface="+mn-ea"/>
        <a:cs typeface="+mn-cs"/>
      </a:defRPr>
    </a:lvl5pPr>
    <a:lvl6pPr marL="2286000" lvl="5" algn="l" defTabSz="457200" rtl="0" eaLnBrk="1" latinLnBrk="0" hangingPunct="1">
      <a:defRPr sz="1800" kern="1200">
        <a:solidFill>
          <a:schemeClr val="tx1"/>
        </a:solidFill>
        <a:latin typeface="+mn-lt"/>
        <a:ea typeface="+mn-ea"/>
        <a:cs typeface="+mn-cs"/>
      </a:defRPr>
    </a:lvl6pPr>
    <a:lvl7pPr marL="2743200" lvl="6" algn="l" defTabSz="457200" rtl="0" eaLnBrk="1" latinLnBrk="0" hangingPunct="1">
      <a:defRPr sz="1800" kern="1200">
        <a:solidFill>
          <a:schemeClr val="tx1"/>
        </a:solidFill>
        <a:latin typeface="+mn-lt"/>
        <a:ea typeface="+mn-ea"/>
        <a:cs typeface="+mn-cs"/>
      </a:defRPr>
    </a:lvl7pPr>
    <a:lvl8pPr marL="3200400" lvl="7" algn="l" defTabSz="457200" rtl="0" eaLnBrk="1" latinLnBrk="0" hangingPunct="1">
      <a:defRPr sz="1800" kern="1200">
        <a:solidFill>
          <a:schemeClr val="tx1"/>
        </a:solidFill>
        <a:latin typeface="+mn-lt"/>
        <a:ea typeface="+mn-ea"/>
        <a:cs typeface="+mn-cs"/>
      </a:defRPr>
    </a:lvl8pPr>
    <a:lvl9pPr marL="3657600" lvl="8"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00" d="100"/>
          <a:sy n="100" d="100"/>
        </p:scale>
        <p:origin x="58" y="-5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B21463-8CA1-413E-A819-B1A033B7F78C}" type="datetimeFigureOut">
              <a:rPr lang="en-IN" smtClean="0"/>
              <a:t>25-07-2024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104F65-2E39-4ACA-8BF2-757DD11E4301}" type="slidenum">
              <a:rPr lang="en-IN" smtClean="0"/>
              <a:t>‹#›</a:t>
            </a:fld>
            <a:endParaRPr lang="en-IN"/>
          </a:p>
        </p:txBody>
      </p:sp>
    </p:spTree>
    <p:extLst>
      <p:ext uri="{BB962C8B-B14F-4D97-AF65-F5344CB8AC3E}">
        <p14:creationId xmlns:p14="http://schemas.microsoft.com/office/powerpoint/2010/main" val="9352461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It is my pleasure to contribute here on the impact that is associated with the aspect of technology in learning and development. In practical session held today, we will be dissecting how training and development has been shifted by technology. Therefore, the aspect to be discussed will be the promoting effects that are provided by the use of technology-supported training activities. In the next section, the authors shall present a literature of knowledge management systems in current organisations and the implementation of the system in Tesco, IBM, Google and Amazon. Finally, at the end of this presentation, the audience should be able to understand the significance and the possibilities, offered by such programs, to the workers alongside the employers.</a:t>
            </a:r>
            <a:endParaRPr lang="en-IN" dirty="0"/>
          </a:p>
        </p:txBody>
      </p:sp>
      <p:sp>
        <p:nvSpPr>
          <p:cNvPr id="4" name="Slide Number Placeholder 3"/>
          <p:cNvSpPr>
            <a:spLocks noGrp="1"/>
          </p:cNvSpPr>
          <p:nvPr>
            <p:ph type="sldNum" sz="quarter" idx="5"/>
          </p:nvPr>
        </p:nvSpPr>
        <p:spPr/>
        <p:txBody>
          <a:bodyPr/>
          <a:lstStyle/>
          <a:p>
            <a:fld id="{66104F65-2E39-4ACA-8BF2-757DD11E4301}" type="slidenum">
              <a:rPr lang="en-IN" smtClean="0"/>
              <a:t>3</a:t>
            </a:fld>
            <a:endParaRPr lang="en-IN"/>
          </a:p>
        </p:txBody>
      </p:sp>
    </p:spTree>
    <p:extLst>
      <p:ext uri="{BB962C8B-B14F-4D97-AF65-F5344CB8AC3E}">
        <p14:creationId xmlns:p14="http://schemas.microsoft.com/office/powerpoint/2010/main" val="16286507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In this paper I expound on how the use of technology enhances teaching and learning to ensure that they are easy procedures. It contains a lot of learnings and materials, which may be altered to fit each learner as they desire. Thus, through the application of such technologies as adaptive, competency-based learning, learners are to progress in accordance with their ability to learn independently. Furthermore, technology opens the possibility of interlinking key building blocks of working and training with remote and flexible learning; as such, training works with the employees irrespective of their location.</a:t>
            </a:r>
            <a:endParaRPr lang="en-IN" dirty="0"/>
          </a:p>
        </p:txBody>
      </p:sp>
      <p:sp>
        <p:nvSpPr>
          <p:cNvPr id="4" name="Slide Number Placeholder 3"/>
          <p:cNvSpPr>
            <a:spLocks noGrp="1"/>
          </p:cNvSpPr>
          <p:nvPr>
            <p:ph type="sldNum" sz="quarter" idx="5"/>
          </p:nvPr>
        </p:nvSpPr>
        <p:spPr/>
        <p:txBody>
          <a:bodyPr/>
          <a:lstStyle/>
          <a:p>
            <a:fld id="{66104F65-2E39-4ACA-8BF2-757DD11E4301}" type="slidenum">
              <a:rPr lang="en-IN" smtClean="0"/>
              <a:t>4</a:t>
            </a:fld>
            <a:endParaRPr lang="en-IN"/>
          </a:p>
        </p:txBody>
      </p:sp>
    </p:spTree>
    <p:extLst>
      <p:ext uri="{BB962C8B-B14F-4D97-AF65-F5344CB8AC3E}">
        <p14:creationId xmlns:p14="http://schemas.microsoft.com/office/powerpoint/2010/main" val="5392221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Self-paced training through technology therefore benefits the employees in the following ways: In the first place, the former provides the increased mobility because the employees can study the materials whenever they want and wherever they are. I have learned that when you take what you have learned and apply it, multimedia and other related content will improve learning since it is enjoyable. The process of the buildup of the learning path ensures that training programs are relevant for the employees. Also, the fact that quizzes and different types of assessments are being used in a system that delivers content brings interaction into play as the learner is immediately informed about the result of his/her work.</a:t>
            </a:r>
            <a:endParaRPr lang="en-IN" dirty="0"/>
          </a:p>
        </p:txBody>
      </p:sp>
      <p:sp>
        <p:nvSpPr>
          <p:cNvPr id="4" name="Slide Number Placeholder 3"/>
          <p:cNvSpPr>
            <a:spLocks noGrp="1"/>
          </p:cNvSpPr>
          <p:nvPr>
            <p:ph type="sldNum" sz="quarter" idx="5"/>
          </p:nvPr>
        </p:nvSpPr>
        <p:spPr/>
        <p:txBody>
          <a:bodyPr/>
          <a:lstStyle/>
          <a:p>
            <a:fld id="{66104F65-2E39-4ACA-8BF2-757DD11E4301}" type="slidenum">
              <a:rPr lang="en-IN" smtClean="0"/>
              <a:t>5</a:t>
            </a:fld>
            <a:endParaRPr lang="en-IN"/>
          </a:p>
        </p:txBody>
      </p:sp>
    </p:spTree>
    <p:extLst>
      <p:ext uri="{BB962C8B-B14F-4D97-AF65-F5344CB8AC3E}">
        <p14:creationId xmlns:p14="http://schemas.microsoft.com/office/powerpoint/2010/main" val="5516823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This paper found that Tesco has well applied technology in its planning and training of workforce. By applying e-learning platforms to the corporations, Tesco positively controls the quality and standardizes the usage of trainings among the staff. By following this way, the efficiency of delivering training has inclined with the continuity of the materials applied. In sum, it can be argued that Tesco’s various initiatives in training and implementing technology has indeed helpful to the development of the employees, as well as the organization as a whole.</a:t>
            </a:r>
            <a:endParaRPr lang="en-IN" dirty="0"/>
          </a:p>
        </p:txBody>
      </p:sp>
      <p:sp>
        <p:nvSpPr>
          <p:cNvPr id="4" name="Slide Number Placeholder 3"/>
          <p:cNvSpPr>
            <a:spLocks noGrp="1"/>
          </p:cNvSpPr>
          <p:nvPr>
            <p:ph type="sldNum" sz="quarter" idx="5"/>
          </p:nvPr>
        </p:nvSpPr>
        <p:spPr/>
        <p:txBody>
          <a:bodyPr/>
          <a:lstStyle/>
          <a:p>
            <a:fld id="{66104F65-2E39-4ACA-8BF2-757DD11E4301}" type="slidenum">
              <a:rPr lang="en-IN" smtClean="0"/>
              <a:t>6</a:t>
            </a:fld>
            <a:endParaRPr lang="en-IN"/>
          </a:p>
        </p:txBody>
      </p:sp>
    </p:spTree>
    <p:extLst>
      <p:ext uri="{BB962C8B-B14F-4D97-AF65-F5344CB8AC3E}">
        <p14:creationId xmlns:p14="http://schemas.microsoft.com/office/powerpoint/2010/main" val="20602257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Based on researches in this paper, it is quite evident that Tesco has well embraced technology when it comes to planning and training of the workforce. In the case of Tesco, the e-learning platforms ensure that the corporations positively influence the quality while at the same time standardizing the use of trainings among the staffs. Thus, by following this way, the efficiency of delivering the training has inclined with the continuity of the applied training materials. Altogether, reflecting the observed facts, it is possible to state that different projects of the company in the field of training has been useful for the development of the employees and, in general, the organization.</a:t>
            </a:r>
            <a:endParaRPr lang="en-IN" dirty="0"/>
          </a:p>
        </p:txBody>
      </p:sp>
      <p:sp>
        <p:nvSpPr>
          <p:cNvPr id="4" name="Slide Number Placeholder 3"/>
          <p:cNvSpPr>
            <a:spLocks noGrp="1"/>
          </p:cNvSpPr>
          <p:nvPr>
            <p:ph type="sldNum" sz="quarter" idx="5"/>
          </p:nvPr>
        </p:nvSpPr>
        <p:spPr/>
        <p:txBody>
          <a:bodyPr/>
          <a:lstStyle/>
          <a:p>
            <a:fld id="{66104F65-2E39-4ACA-8BF2-757DD11E4301}" type="slidenum">
              <a:rPr lang="en-IN" smtClean="0"/>
              <a:t>7</a:t>
            </a:fld>
            <a:endParaRPr lang="en-IN"/>
          </a:p>
        </p:txBody>
      </p:sp>
    </p:spTree>
    <p:extLst>
      <p:ext uri="{BB962C8B-B14F-4D97-AF65-F5344CB8AC3E}">
        <p14:creationId xmlns:p14="http://schemas.microsoft.com/office/powerpoint/2010/main" val="748015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Therefore, similar to Muse, Google uses the principles of gamification in the training courses to increase the learners’ engagement and retention. That is why, for example, through interiors like Googles’ Learning Centres, the company can guarantee employees that the respective information will always be available when necessary. As a result, this has meant that Google employees possess more info concerning the organization and are highly sensitive to the development of new technologies hence being more capable and competent when the process is being undertaken.</a:t>
            </a:r>
            <a:endParaRPr lang="en-IN" dirty="0"/>
          </a:p>
        </p:txBody>
      </p:sp>
      <p:sp>
        <p:nvSpPr>
          <p:cNvPr id="4" name="Slide Number Placeholder 3"/>
          <p:cNvSpPr>
            <a:spLocks noGrp="1"/>
          </p:cNvSpPr>
          <p:nvPr>
            <p:ph type="sldNum" sz="quarter" idx="5"/>
          </p:nvPr>
        </p:nvSpPr>
        <p:spPr/>
        <p:txBody>
          <a:bodyPr/>
          <a:lstStyle/>
          <a:p>
            <a:fld id="{66104F65-2E39-4ACA-8BF2-757DD11E4301}" type="slidenum">
              <a:rPr lang="en-IN" smtClean="0"/>
              <a:t>8</a:t>
            </a:fld>
            <a:endParaRPr lang="en-IN"/>
          </a:p>
        </p:txBody>
      </p:sp>
    </p:spTree>
    <p:extLst>
      <p:ext uri="{BB962C8B-B14F-4D97-AF65-F5344CB8AC3E}">
        <p14:creationId xmlns:p14="http://schemas.microsoft.com/office/powerpoint/2010/main" val="41799201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Amazon also uses the simulation, and also has the training within virtual reality. The focus of the process of the consummation of knowledge thus ensures that employees gain excess of practical working experience that is safe from the floors. It involves change and enhancement of learning activities, inclusion of real-life cases, and creation of adequate preparedness for all the situations that may be encountered by the employees while performing their activities.</a:t>
            </a:r>
            <a:endParaRPr lang="en-IN" dirty="0"/>
          </a:p>
        </p:txBody>
      </p:sp>
      <p:sp>
        <p:nvSpPr>
          <p:cNvPr id="4" name="Slide Number Placeholder 3"/>
          <p:cNvSpPr>
            <a:spLocks noGrp="1"/>
          </p:cNvSpPr>
          <p:nvPr>
            <p:ph type="sldNum" sz="quarter" idx="5"/>
          </p:nvPr>
        </p:nvSpPr>
        <p:spPr/>
        <p:txBody>
          <a:bodyPr/>
          <a:lstStyle/>
          <a:p>
            <a:fld id="{66104F65-2E39-4ACA-8BF2-757DD11E4301}" type="slidenum">
              <a:rPr lang="en-IN" smtClean="0"/>
              <a:t>9</a:t>
            </a:fld>
            <a:endParaRPr lang="en-IN"/>
          </a:p>
        </p:txBody>
      </p:sp>
    </p:spTree>
    <p:extLst>
      <p:ext uri="{BB962C8B-B14F-4D97-AF65-F5344CB8AC3E}">
        <p14:creationId xmlns:p14="http://schemas.microsoft.com/office/powerpoint/2010/main" val="14932638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The programs also influence the employers in the following ways: Some of the advantages may include; Cutting on costs often incurred in travelling and accommodation such as when attending training sessions. One is the scalability whereby training information can quickly be updated and be spread extensively especially in an organization’s numerous workforces. The data acquired from such kinds of programs contributes to the employers in a way that assist them well regarding to the examination of the progress &amp; performance of the employees effectively. Thus, the general observation that has been found consistently is that the trained human resource is more effective to augment the organizational effectiveness.</a:t>
            </a:r>
            <a:endParaRPr lang="en-IN" dirty="0"/>
          </a:p>
        </p:txBody>
      </p:sp>
      <p:sp>
        <p:nvSpPr>
          <p:cNvPr id="4" name="Slide Number Placeholder 3"/>
          <p:cNvSpPr>
            <a:spLocks noGrp="1"/>
          </p:cNvSpPr>
          <p:nvPr>
            <p:ph type="sldNum" sz="quarter" idx="5"/>
          </p:nvPr>
        </p:nvSpPr>
        <p:spPr/>
        <p:txBody>
          <a:bodyPr/>
          <a:lstStyle/>
          <a:p>
            <a:fld id="{66104F65-2E39-4ACA-8BF2-757DD11E4301}" type="slidenum">
              <a:rPr lang="en-IN" smtClean="0"/>
              <a:t>10</a:t>
            </a:fld>
            <a:endParaRPr lang="en-IN"/>
          </a:p>
        </p:txBody>
      </p:sp>
    </p:spTree>
    <p:extLst>
      <p:ext uri="{BB962C8B-B14F-4D97-AF65-F5344CB8AC3E}">
        <p14:creationId xmlns:p14="http://schemas.microsoft.com/office/powerpoint/2010/main" val="28232825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Considering the aspects of four discussed organizations, the following are the benefits associated to the use of technology-based training; cost, easiness, employees’ engagement and accommodation. Each organization has its unique approach: Tesco uses e-learning while IBM uses virtual classrooms, Google adopted the use of gamification, and lastly, we have Amazon that is currently using VR simulations. From these examples one can dictate several conclusions which indicate the use of technology in training as a right approach because of the enhanced flow, leading to the reduction of costs, and enhancing the satisfaction of the employees. In all, applying training technology as defines in this paper strengthens the training of the employees’ delivery of training and consequently supports the renewal of organisational improvement.</a:t>
            </a:r>
            <a:endParaRPr lang="en-IN" dirty="0"/>
          </a:p>
        </p:txBody>
      </p:sp>
      <p:sp>
        <p:nvSpPr>
          <p:cNvPr id="4" name="Slide Number Placeholder 3"/>
          <p:cNvSpPr>
            <a:spLocks noGrp="1"/>
          </p:cNvSpPr>
          <p:nvPr>
            <p:ph type="sldNum" sz="quarter" idx="5"/>
          </p:nvPr>
        </p:nvSpPr>
        <p:spPr/>
        <p:txBody>
          <a:bodyPr/>
          <a:lstStyle/>
          <a:p>
            <a:fld id="{66104F65-2E39-4ACA-8BF2-757DD11E4301}" type="slidenum">
              <a:rPr lang="en-IN" smtClean="0"/>
              <a:t>11</a:t>
            </a:fld>
            <a:endParaRPr lang="en-IN"/>
          </a:p>
        </p:txBody>
      </p:sp>
    </p:spTree>
    <p:extLst>
      <p:ext uri="{BB962C8B-B14F-4D97-AF65-F5344CB8AC3E}">
        <p14:creationId xmlns:p14="http://schemas.microsoft.com/office/powerpoint/2010/main" val="29671457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Consequently, the training promoted by the use of technology contributes to the variation of the learning outcomes and provides the option of the choices for the employees. Such programmes enhance the organisational productivity significantly and at the same time decrease its costs. It is agreed that an integration of technology in training and development is vital for the continued relevance of the organisations and progress in today’s world of business that is rapidly evolving.</a:t>
            </a:r>
            <a:endParaRPr lang="en-IN" dirty="0"/>
          </a:p>
        </p:txBody>
      </p:sp>
      <p:sp>
        <p:nvSpPr>
          <p:cNvPr id="4" name="Slide Number Placeholder 3"/>
          <p:cNvSpPr>
            <a:spLocks noGrp="1"/>
          </p:cNvSpPr>
          <p:nvPr>
            <p:ph type="sldNum" sz="quarter" idx="5"/>
          </p:nvPr>
        </p:nvSpPr>
        <p:spPr/>
        <p:txBody>
          <a:bodyPr/>
          <a:lstStyle/>
          <a:p>
            <a:fld id="{66104F65-2E39-4ACA-8BF2-757DD11E4301}" type="slidenum">
              <a:rPr lang="en-IN" smtClean="0"/>
              <a:t>12</a:t>
            </a:fld>
            <a:endParaRPr lang="en-IN"/>
          </a:p>
        </p:txBody>
      </p:sp>
    </p:spTree>
    <p:extLst>
      <p:ext uri="{BB962C8B-B14F-4D97-AF65-F5344CB8AC3E}">
        <p14:creationId xmlns:p14="http://schemas.microsoft.com/office/powerpoint/2010/main" val="18398202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509C21E8-D5A4-403E-A899-A6A0F558D3A5}" type="datetimeFigureOut">
              <a:rPr lang="en-IN" smtClean="0"/>
              <a:t>25-07-2024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B26416F-0548-4260-AEB2-B75AA2146A51}"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1520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C21E8-D5A4-403E-A899-A6A0F558D3A5}" type="datetimeFigureOut">
              <a:rPr lang="en-IN" smtClean="0"/>
              <a:t>25-07-2024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B26416F-0548-4260-AEB2-B75AA2146A51}" type="slidenum">
              <a:rPr lang="en-IN" smtClean="0"/>
              <a:t>‹#›</a:t>
            </a:fld>
            <a:endParaRPr lang="en-IN"/>
          </a:p>
        </p:txBody>
      </p:sp>
    </p:spTree>
    <p:extLst>
      <p:ext uri="{BB962C8B-B14F-4D97-AF65-F5344CB8AC3E}">
        <p14:creationId xmlns:p14="http://schemas.microsoft.com/office/powerpoint/2010/main" val="14255452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9C21E8-D5A4-403E-A899-A6A0F558D3A5}" type="datetimeFigureOut">
              <a:rPr lang="en-IN" smtClean="0"/>
              <a:t>25-07-2024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B26416F-0548-4260-AEB2-B75AA2146A51}"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75066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9C21E8-D5A4-403E-A899-A6A0F558D3A5}" type="datetimeFigureOut">
              <a:rPr lang="en-IN" smtClean="0"/>
              <a:t>25-07-2024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B26416F-0548-4260-AEB2-B75AA2146A51}" type="slidenum">
              <a:rPr lang="en-IN" smtClean="0"/>
              <a:t>‹#›</a:t>
            </a:fld>
            <a:endParaRPr lang="en-IN"/>
          </a:p>
        </p:txBody>
      </p:sp>
    </p:spTree>
    <p:extLst>
      <p:ext uri="{BB962C8B-B14F-4D97-AF65-F5344CB8AC3E}">
        <p14:creationId xmlns:p14="http://schemas.microsoft.com/office/powerpoint/2010/main" val="21811179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9C21E8-D5A4-403E-A899-A6A0F558D3A5}" type="datetimeFigureOut">
              <a:rPr lang="en-IN" smtClean="0"/>
              <a:t>25-07-2024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B26416F-0548-4260-AEB2-B75AA2146A51}" type="slidenum">
              <a:rPr lang="en-IN" smtClean="0"/>
              <a:t>‹#›</a:t>
            </a:fld>
            <a:endParaRPr lang="en-IN"/>
          </a:p>
        </p:txBody>
      </p:sp>
    </p:spTree>
    <p:extLst>
      <p:ext uri="{BB962C8B-B14F-4D97-AF65-F5344CB8AC3E}">
        <p14:creationId xmlns:p14="http://schemas.microsoft.com/office/powerpoint/2010/main" val="21523116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9C21E8-D5A4-403E-A899-A6A0F558D3A5}" type="datetimeFigureOut">
              <a:rPr lang="en-IN" smtClean="0"/>
              <a:t>25-07-2024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B26416F-0548-4260-AEB2-B75AA2146A51}" type="slidenum">
              <a:rPr lang="en-IN" smtClean="0"/>
              <a:t>‹#›</a:t>
            </a:fld>
            <a:endParaRPr lang="en-IN"/>
          </a:p>
        </p:txBody>
      </p:sp>
    </p:spTree>
    <p:extLst>
      <p:ext uri="{BB962C8B-B14F-4D97-AF65-F5344CB8AC3E}">
        <p14:creationId xmlns:p14="http://schemas.microsoft.com/office/powerpoint/2010/main" val="6497033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9C21E8-D5A4-403E-A899-A6A0F558D3A5}" type="datetimeFigureOut">
              <a:rPr lang="en-IN" smtClean="0"/>
              <a:t>25-07-2024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B26416F-0548-4260-AEB2-B75AA2146A51}" type="slidenum">
              <a:rPr lang="en-IN" smtClean="0"/>
              <a:t>‹#›</a:t>
            </a:fld>
            <a:endParaRPr lang="en-IN"/>
          </a:p>
        </p:txBody>
      </p:sp>
    </p:spTree>
    <p:extLst>
      <p:ext uri="{BB962C8B-B14F-4D97-AF65-F5344CB8AC3E}">
        <p14:creationId xmlns:p14="http://schemas.microsoft.com/office/powerpoint/2010/main" val="4287968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9C21E8-D5A4-403E-A899-A6A0F558D3A5}" type="datetimeFigureOut">
              <a:rPr lang="en-IN" smtClean="0"/>
              <a:t>25-07-2024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B26416F-0548-4260-AEB2-B75AA2146A51}" type="slidenum">
              <a:rPr lang="en-IN" smtClean="0"/>
              <a:t>‹#›</a:t>
            </a:fld>
            <a:endParaRPr lang="en-IN"/>
          </a:p>
        </p:txBody>
      </p:sp>
    </p:spTree>
    <p:extLst>
      <p:ext uri="{BB962C8B-B14F-4D97-AF65-F5344CB8AC3E}">
        <p14:creationId xmlns:p14="http://schemas.microsoft.com/office/powerpoint/2010/main" val="211978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9C21E8-D5A4-403E-A899-A6A0F558D3A5}" type="datetimeFigureOut">
              <a:rPr lang="en-IN" smtClean="0"/>
              <a:t>25-07-2024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B26416F-0548-4260-AEB2-B75AA2146A51}"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32680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C21E8-D5A4-403E-A899-A6A0F558D3A5}" type="datetimeFigureOut">
              <a:rPr lang="en-IN" smtClean="0"/>
              <a:t>25-07-2024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B26416F-0548-4260-AEB2-B75AA2146A51}" type="slidenum">
              <a:rPr lang="en-IN" smtClean="0"/>
              <a:t>‹#›</a:t>
            </a:fld>
            <a:endParaRPr lang="en-IN"/>
          </a:p>
        </p:txBody>
      </p:sp>
    </p:spTree>
    <p:extLst>
      <p:ext uri="{BB962C8B-B14F-4D97-AF65-F5344CB8AC3E}">
        <p14:creationId xmlns:p14="http://schemas.microsoft.com/office/powerpoint/2010/main" val="19978872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C21E8-D5A4-403E-A899-A6A0F558D3A5}" type="datetimeFigureOut">
              <a:rPr lang="en-IN" smtClean="0"/>
              <a:t>25-07-2024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B26416F-0548-4260-AEB2-B75AA2146A51}" type="slidenum">
              <a:rPr lang="en-IN" smtClean="0"/>
              <a:t>‹#›</a:t>
            </a:fld>
            <a:endParaRPr lang="en-IN"/>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0914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09C21E8-D5A4-403E-A899-A6A0F558D3A5}" type="datetimeFigureOut">
              <a:rPr lang="en-IN" smtClean="0"/>
              <a:t>25-07-2024</a:t>
            </a:fld>
            <a:endParaRPr lang="en-IN"/>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IN"/>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B26416F-0548-4260-AEB2-B75AA2146A51}" type="slidenum">
              <a:rPr lang="en-IN" smtClean="0"/>
              <a:t>‹#›</a:t>
            </a:fld>
            <a:endParaRPr lang="en-IN"/>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75461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CCDE0-5DAF-2315-267F-238D673B84A7}"/>
              </a:ext>
            </a:extLst>
          </p:cNvPr>
          <p:cNvSpPr>
            <a:spLocks noGrp="1"/>
          </p:cNvSpPr>
          <p:nvPr>
            <p:ph type="ctrTitle"/>
          </p:nvPr>
        </p:nvSpPr>
        <p:spPr/>
        <p:txBody>
          <a:bodyPr/>
          <a:lstStyle/>
          <a:p>
            <a:r>
              <a:rPr lang="en-US" dirty="0"/>
              <a:t>Impact of Technology on Learning and Development</a:t>
            </a:r>
            <a:endParaRPr lang="en-IN" dirty="0"/>
          </a:p>
        </p:txBody>
      </p:sp>
      <p:sp>
        <p:nvSpPr>
          <p:cNvPr id="3" name="Subtitle 2">
            <a:extLst>
              <a:ext uri="{FF2B5EF4-FFF2-40B4-BE49-F238E27FC236}">
                <a16:creationId xmlns:a16="http://schemas.microsoft.com/office/drawing/2014/main" id="{1FCF6672-88D2-BE6D-43D1-97BAE3E43ADD}"/>
              </a:ext>
            </a:extLst>
          </p:cNvPr>
          <p:cNvSpPr>
            <a:spLocks noGrp="1"/>
          </p:cNvSpPr>
          <p:nvPr>
            <p:ph type="subTitle" idx="1"/>
          </p:nvPr>
        </p:nvSpPr>
        <p:spPr/>
        <p:txBody>
          <a:bodyPr/>
          <a:lstStyle/>
          <a:p>
            <a:r>
              <a:rPr lang="en-US" dirty="0"/>
              <a:t>A presentation on the benefits of technology-based training programs for employees and employers</a:t>
            </a:r>
            <a:endParaRPr lang="en-IN" dirty="0"/>
          </a:p>
        </p:txBody>
      </p:sp>
    </p:spTree>
    <p:extLst>
      <p:ext uri="{BB962C8B-B14F-4D97-AF65-F5344CB8AC3E}">
        <p14:creationId xmlns:p14="http://schemas.microsoft.com/office/powerpoint/2010/main" val="31490228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sign&#10;&#10;Description automatically generated">
            <a:extLst>
              <a:ext uri="{FF2B5EF4-FFF2-40B4-BE49-F238E27FC236}">
                <a16:creationId xmlns:a16="http://schemas.microsoft.com/office/drawing/2014/main" id="{47E5939D-97F0-8C71-0BDE-D4AF670148A2}"/>
              </a:ext>
            </a:extLst>
          </p:cNvPr>
          <p:cNvPicPr>
            <a:picLocks noChangeAspect="1"/>
          </p:cNvPicPr>
          <p:nvPr/>
        </p:nvPicPr>
        <p:blipFill>
          <a:blip r:embed="rId2"/>
          <a:stretch>
            <a:fillRect/>
          </a:stretch>
        </p:blipFill>
        <p:spPr>
          <a:xfrm>
            <a:off x="206477" y="79913"/>
            <a:ext cx="4748981" cy="2692003"/>
          </a:xfrm>
          <a:prstGeom prst="rect">
            <a:avLst/>
          </a:prstGeom>
        </p:spPr>
      </p:pic>
      <p:sp>
        <p:nvSpPr>
          <p:cNvPr id="6" name="TextBox 5">
            <a:extLst>
              <a:ext uri="{FF2B5EF4-FFF2-40B4-BE49-F238E27FC236}">
                <a16:creationId xmlns:a16="http://schemas.microsoft.com/office/drawing/2014/main" id="{1DFAAE9B-5598-8133-BD1B-4321822FB1AE}"/>
              </a:ext>
            </a:extLst>
          </p:cNvPr>
          <p:cNvSpPr txBox="1"/>
          <p:nvPr/>
        </p:nvSpPr>
        <p:spPr>
          <a:xfrm>
            <a:off x="4572000" y="3429000"/>
            <a:ext cx="2384323" cy="2339102"/>
          </a:xfrm>
          <a:prstGeom prst="rect">
            <a:avLst/>
          </a:prstGeom>
          <a:noFill/>
        </p:spPr>
        <p:txBody>
          <a:bodyPr wrap="square" rtlCol="0">
            <a:spAutoFit/>
          </a:bodyPr>
          <a:lstStyle/>
          <a:p>
            <a:r>
              <a:rPr lang="en-GB" sz="2000" b="1" dirty="0"/>
              <a:t>MANAGING PEOPLE</a:t>
            </a:r>
          </a:p>
          <a:p>
            <a:r>
              <a:rPr lang="en-GB" dirty="0"/>
              <a:t>(</a:t>
            </a:r>
            <a:r>
              <a:rPr lang="en-GB" b="1" dirty="0"/>
              <a:t>LCBB5004)</a:t>
            </a:r>
          </a:p>
          <a:p>
            <a:r>
              <a:rPr lang="en-GB" b="1" dirty="0"/>
              <a:t>STUDENT NAME: FARIDA AHMED</a:t>
            </a:r>
          </a:p>
          <a:p>
            <a:r>
              <a:rPr lang="en-GB" b="1" dirty="0"/>
              <a:t>STUDENT ID: 2123556</a:t>
            </a:r>
          </a:p>
          <a:p>
            <a:r>
              <a:rPr lang="en-GB" b="1" dirty="0"/>
              <a:t>LECTURER: Dr </a:t>
            </a:r>
            <a:r>
              <a:rPr lang="en-GB" b="1" dirty="0" err="1"/>
              <a:t>Pyumika</a:t>
            </a:r>
            <a:r>
              <a:rPr lang="en-GB" b="1" dirty="0"/>
              <a:t> </a:t>
            </a:r>
            <a:r>
              <a:rPr lang="en-GB" b="1" dirty="0" err="1"/>
              <a:t>Gamaze</a:t>
            </a:r>
            <a:endParaRPr lang="en-GB" b="1" dirty="0"/>
          </a:p>
          <a:p>
            <a:endParaRPr lang="en-GB" dirty="0"/>
          </a:p>
        </p:txBody>
      </p:sp>
    </p:spTree>
    <p:extLst>
      <p:ext uri="{BB962C8B-B14F-4D97-AF65-F5344CB8AC3E}">
        <p14:creationId xmlns:p14="http://schemas.microsoft.com/office/powerpoint/2010/main" val="1398578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82C18-398D-785A-82B1-5ED21D02473A}"/>
              </a:ext>
            </a:extLst>
          </p:cNvPr>
          <p:cNvSpPr>
            <a:spLocks noGrp="1"/>
          </p:cNvSpPr>
          <p:nvPr>
            <p:ph type="title"/>
          </p:nvPr>
        </p:nvSpPr>
        <p:spPr/>
        <p:txBody>
          <a:bodyPr/>
          <a:lstStyle/>
          <a:p>
            <a:r>
              <a:rPr lang="en-IN" dirty="0"/>
              <a:t>Introduction</a:t>
            </a:r>
          </a:p>
        </p:txBody>
      </p:sp>
      <p:sp>
        <p:nvSpPr>
          <p:cNvPr id="3" name="Content Placeholder 2">
            <a:extLst>
              <a:ext uri="{FF2B5EF4-FFF2-40B4-BE49-F238E27FC236}">
                <a16:creationId xmlns:a16="http://schemas.microsoft.com/office/drawing/2014/main" id="{347EDDB4-3CD2-1C4C-2CD5-56AF6DB61EAC}"/>
              </a:ext>
            </a:extLst>
          </p:cNvPr>
          <p:cNvSpPr>
            <a:spLocks noGrp="1"/>
          </p:cNvSpPr>
          <p:nvPr>
            <p:ph idx="1"/>
          </p:nvPr>
        </p:nvSpPr>
        <p:spPr>
          <a:xfrm>
            <a:off x="1024129" y="2286000"/>
            <a:ext cx="5071872" cy="4023360"/>
          </a:xfrm>
        </p:spPr>
        <p:txBody>
          <a:bodyPr>
            <a:normAutofit fontScale="92500"/>
          </a:bodyPr>
          <a:lstStyle/>
          <a:p>
            <a:r>
              <a:rPr lang="en-US" dirty="0"/>
              <a:t>•	Overview of Technology in Training: Introduction to specifically how technology is thereby revolutionizing training and development.</a:t>
            </a:r>
          </a:p>
          <a:p>
            <a:r>
              <a:rPr lang="en-US" dirty="0"/>
              <a:t>•	Presentation Focus: Benefits of technology-based training programs (Naik et al., 2020).</a:t>
            </a:r>
          </a:p>
          <a:p>
            <a:r>
              <a:rPr lang="en-US" dirty="0"/>
              <a:t>•	Real-World Examples: Analysis of practices from Tesco, IBM, Google, and Amazon.</a:t>
            </a:r>
          </a:p>
          <a:p>
            <a:r>
              <a:rPr lang="en-US" dirty="0"/>
              <a:t>•	Objective: Understand the impact and benefits for both employees and employers.</a:t>
            </a:r>
          </a:p>
        </p:txBody>
      </p:sp>
      <p:pic>
        <p:nvPicPr>
          <p:cNvPr id="5" name="Picture 4">
            <a:extLst>
              <a:ext uri="{FF2B5EF4-FFF2-40B4-BE49-F238E27FC236}">
                <a16:creationId xmlns:a16="http://schemas.microsoft.com/office/drawing/2014/main" id="{9B3B14D6-41DB-97CE-D40F-973819532854}"/>
              </a:ext>
            </a:extLst>
          </p:cNvPr>
          <p:cNvPicPr>
            <a:picLocks noChangeAspect="1"/>
          </p:cNvPicPr>
          <p:nvPr/>
        </p:nvPicPr>
        <p:blipFill>
          <a:blip r:embed="rId3"/>
          <a:stretch>
            <a:fillRect/>
          </a:stretch>
        </p:blipFill>
        <p:spPr>
          <a:xfrm>
            <a:off x="6770443" y="2785279"/>
            <a:ext cx="3867690" cy="2276793"/>
          </a:xfrm>
          <a:prstGeom prst="rect">
            <a:avLst/>
          </a:prstGeom>
        </p:spPr>
      </p:pic>
    </p:spTree>
    <p:extLst>
      <p:ext uri="{BB962C8B-B14F-4D97-AF65-F5344CB8AC3E}">
        <p14:creationId xmlns:p14="http://schemas.microsoft.com/office/powerpoint/2010/main" val="311488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CE594-F8C7-BB92-4A78-280A9B492419}"/>
              </a:ext>
            </a:extLst>
          </p:cNvPr>
          <p:cNvSpPr>
            <a:spLocks noGrp="1"/>
          </p:cNvSpPr>
          <p:nvPr>
            <p:ph type="title"/>
          </p:nvPr>
        </p:nvSpPr>
        <p:spPr/>
        <p:txBody>
          <a:bodyPr/>
          <a:lstStyle/>
          <a:p>
            <a:r>
              <a:rPr lang="en-US" dirty="0"/>
              <a:t>Importance of Technology in Training and Development</a:t>
            </a:r>
            <a:endParaRPr lang="en-IN" dirty="0"/>
          </a:p>
        </p:txBody>
      </p:sp>
      <p:sp>
        <p:nvSpPr>
          <p:cNvPr id="3" name="Content Placeholder 2">
            <a:extLst>
              <a:ext uri="{FF2B5EF4-FFF2-40B4-BE49-F238E27FC236}">
                <a16:creationId xmlns:a16="http://schemas.microsoft.com/office/drawing/2014/main" id="{FE31203C-2E44-DAAE-2914-44F5713320E8}"/>
              </a:ext>
            </a:extLst>
          </p:cNvPr>
          <p:cNvSpPr>
            <a:spLocks noGrp="1"/>
          </p:cNvSpPr>
          <p:nvPr>
            <p:ph idx="1"/>
          </p:nvPr>
        </p:nvSpPr>
        <p:spPr>
          <a:xfrm>
            <a:off x="1024129" y="2286000"/>
            <a:ext cx="5071872" cy="4023360"/>
          </a:xfrm>
        </p:spPr>
        <p:txBody>
          <a:bodyPr/>
          <a:lstStyle/>
          <a:p>
            <a:r>
              <a:rPr lang="en-US" dirty="0"/>
              <a:t>o	Enhances learning efficiency and effectiveness</a:t>
            </a:r>
          </a:p>
          <a:p>
            <a:r>
              <a:rPr lang="en-US" dirty="0"/>
              <a:t>o	Provides access to a wide range of resources and materials</a:t>
            </a:r>
          </a:p>
          <a:p>
            <a:r>
              <a:rPr lang="en-US" dirty="0"/>
              <a:t>o	Enables personalized learning experiences</a:t>
            </a:r>
          </a:p>
          <a:p>
            <a:r>
              <a:rPr lang="en-US" dirty="0"/>
              <a:t>o	Supports remote and flexible learning options (Darling-Hammond et al., 2020)</a:t>
            </a:r>
          </a:p>
        </p:txBody>
      </p:sp>
      <p:pic>
        <p:nvPicPr>
          <p:cNvPr id="5" name="Picture 4">
            <a:extLst>
              <a:ext uri="{FF2B5EF4-FFF2-40B4-BE49-F238E27FC236}">
                <a16:creationId xmlns:a16="http://schemas.microsoft.com/office/drawing/2014/main" id="{59633D79-C798-38C5-2863-9AAF237CC438}"/>
              </a:ext>
            </a:extLst>
          </p:cNvPr>
          <p:cNvPicPr>
            <a:picLocks noChangeAspect="1"/>
          </p:cNvPicPr>
          <p:nvPr/>
        </p:nvPicPr>
        <p:blipFill>
          <a:blip r:embed="rId3"/>
          <a:stretch>
            <a:fillRect/>
          </a:stretch>
        </p:blipFill>
        <p:spPr>
          <a:xfrm>
            <a:off x="6876635" y="2581168"/>
            <a:ext cx="3715268" cy="2248214"/>
          </a:xfrm>
          <a:prstGeom prst="rect">
            <a:avLst/>
          </a:prstGeom>
        </p:spPr>
      </p:pic>
    </p:spTree>
    <p:extLst>
      <p:ext uri="{BB962C8B-B14F-4D97-AF65-F5344CB8AC3E}">
        <p14:creationId xmlns:p14="http://schemas.microsoft.com/office/powerpoint/2010/main" val="15566421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4F5F9-6701-2CA0-6A21-CE3E792CBB2E}"/>
              </a:ext>
            </a:extLst>
          </p:cNvPr>
          <p:cNvSpPr>
            <a:spLocks noGrp="1"/>
          </p:cNvSpPr>
          <p:nvPr>
            <p:ph type="title"/>
          </p:nvPr>
        </p:nvSpPr>
        <p:spPr/>
        <p:txBody>
          <a:bodyPr/>
          <a:lstStyle/>
          <a:p>
            <a:r>
              <a:rPr lang="en-IN" dirty="0"/>
              <a:t>Benefits for Employees</a:t>
            </a:r>
          </a:p>
        </p:txBody>
      </p:sp>
      <p:sp>
        <p:nvSpPr>
          <p:cNvPr id="3" name="Content Placeholder 2">
            <a:extLst>
              <a:ext uri="{FF2B5EF4-FFF2-40B4-BE49-F238E27FC236}">
                <a16:creationId xmlns:a16="http://schemas.microsoft.com/office/drawing/2014/main" id="{7F82D3D3-0E8A-4F3B-E0AC-60465E808133}"/>
              </a:ext>
            </a:extLst>
          </p:cNvPr>
          <p:cNvSpPr>
            <a:spLocks noGrp="1"/>
          </p:cNvSpPr>
          <p:nvPr>
            <p:ph idx="1"/>
          </p:nvPr>
        </p:nvSpPr>
        <p:spPr>
          <a:xfrm>
            <a:off x="1024129" y="2286000"/>
            <a:ext cx="5071872" cy="4023360"/>
          </a:xfrm>
        </p:spPr>
        <p:txBody>
          <a:bodyPr/>
          <a:lstStyle/>
          <a:p>
            <a:r>
              <a:rPr lang="en-US" dirty="0"/>
              <a:t>o	Increased Flexibility: Access training materials anytime, anywhere</a:t>
            </a:r>
          </a:p>
          <a:p>
            <a:r>
              <a:rPr lang="en-US" dirty="0"/>
              <a:t>o	Engaging Learning Methods: Use of multimedia and interactive content</a:t>
            </a:r>
          </a:p>
          <a:p>
            <a:r>
              <a:rPr lang="en-US" dirty="0"/>
              <a:t>o	Personalized Learning Paths: Tailored training programs to meet individual needs</a:t>
            </a:r>
          </a:p>
          <a:p>
            <a:r>
              <a:rPr lang="en-US" dirty="0"/>
              <a:t>o	Immediate Feedback: Quizzes and assessments for instant evaluation (</a:t>
            </a:r>
            <a:r>
              <a:rPr lang="en-US" dirty="0" err="1"/>
              <a:t>Blut</a:t>
            </a:r>
            <a:r>
              <a:rPr lang="en-US" dirty="0"/>
              <a:t> and Wang, 2020)</a:t>
            </a:r>
          </a:p>
        </p:txBody>
      </p:sp>
      <p:pic>
        <p:nvPicPr>
          <p:cNvPr id="5" name="Picture 4">
            <a:extLst>
              <a:ext uri="{FF2B5EF4-FFF2-40B4-BE49-F238E27FC236}">
                <a16:creationId xmlns:a16="http://schemas.microsoft.com/office/drawing/2014/main" id="{E8A245A7-4505-04D5-A1A8-CA6072BE8BEC}"/>
              </a:ext>
            </a:extLst>
          </p:cNvPr>
          <p:cNvPicPr>
            <a:picLocks noChangeAspect="1"/>
          </p:cNvPicPr>
          <p:nvPr/>
        </p:nvPicPr>
        <p:blipFill>
          <a:blip r:embed="rId3"/>
          <a:stretch>
            <a:fillRect/>
          </a:stretch>
        </p:blipFill>
        <p:spPr>
          <a:xfrm>
            <a:off x="6846520" y="2632015"/>
            <a:ext cx="4525006" cy="2343477"/>
          </a:xfrm>
          <a:prstGeom prst="rect">
            <a:avLst/>
          </a:prstGeom>
        </p:spPr>
      </p:pic>
    </p:spTree>
    <p:extLst>
      <p:ext uri="{BB962C8B-B14F-4D97-AF65-F5344CB8AC3E}">
        <p14:creationId xmlns:p14="http://schemas.microsoft.com/office/powerpoint/2010/main" val="13040422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AF9E1-A571-49C5-AD29-71F365F54180}"/>
              </a:ext>
            </a:extLst>
          </p:cNvPr>
          <p:cNvSpPr>
            <a:spLocks noGrp="1"/>
          </p:cNvSpPr>
          <p:nvPr>
            <p:ph type="title"/>
          </p:nvPr>
        </p:nvSpPr>
        <p:spPr/>
        <p:txBody>
          <a:bodyPr/>
          <a:lstStyle/>
          <a:p>
            <a:r>
              <a:rPr lang="en-IN" dirty="0"/>
              <a:t>Tesco</a:t>
            </a:r>
          </a:p>
        </p:txBody>
      </p:sp>
      <p:sp>
        <p:nvSpPr>
          <p:cNvPr id="3" name="Content Placeholder 2">
            <a:extLst>
              <a:ext uri="{FF2B5EF4-FFF2-40B4-BE49-F238E27FC236}">
                <a16:creationId xmlns:a16="http://schemas.microsoft.com/office/drawing/2014/main" id="{6EAE7978-6758-D83C-674D-41FACB4F54F3}"/>
              </a:ext>
            </a:extLst>
          </p:cNvPr>
          <p:cNvSpPr>
            <a:spLocks noGrp="1"/>
          </p:cNvSpPr>
          <p:nvPr>
            <p:ph idx="1"/>
          </p:nvPr>
        </p:nvSpPr>
        <p:spPr>
          <a:xfrm>
            <a:off x="1024129" y="2286000"/>
            <a:ext cx="5071872" cy="4023360"/>
          </a:xfrm>
        </p:spPr>
        <p:txBody>
          <a:bodyPr/>
          <a:lstStyle/>
          <a:p>
            <a:r>
              <a:rPr lang="en-US" dirty="0"/>
              <a:t>o	Uses technology for workforce planning and training</a:t>
            </a:r>
          </a:p>
          <a:p>
            <a:r>
              <a:rPr lang="en-US" dirty="0"/>
              <a:t>o	Implements e-learning platforms for employee development</a:t>
            </a:r>
          </a:p>
          <a:p>
            <a:r>
              <a:rPr lang="en-US" dirty="0"/>
              <a:t>o	Benefits: Efficiency in training delivery, consistency in training materials, and scalability (Alexander, 2020)</a:t>
            </a:r>
          </a:p>
        </p:txBody>
      </p:sp>
      <p:pic>
        <p:nvPicPr>
          <p:cNvPr id="7" name="Picture 6">
            <a:extLst>
              <a:ext uri="{FF2B5EF4-FFF2-40B4-BE49-F238E27FC236}">
                <a16:creationId xmlns:a16="http://schemas.microsoft.com/office/drawing/2014/main" id="{D261A9B7-1A22-6EF5-5666-FAD0B4796148}"/>
              </a:ext>
            </a:extLst>
          </p:cNvPr>
          <p:cNvPicPr>
            <a:picLocks noChangeAspect="1"/>
          </p:cNvPicPr>
          <p:nvPr/>
        </p:nvPicPr>
        <p:blipFill>
          <a:blip r:embed="rId3"/>
          <a:stretch>
            <a:fillRect/>
          </a:stretch>
        </p:blipFill>
        <p:spPr>
          <a:xfrm>
            <a:off x="6724637" y="2481130"/>
            <a:ext cx="4648849" cy="1895740"/>
          </a:xfrm>
          <a:prstGeom prst="rect">
            <a:avLst/>
          </a:prstGeom>
        </p:spPr>
      </p:pic>
    </p:spTree>
    <p:extLst>
      <p:ext uri="{BB962C8B-B14F-4D97-AF65-F5344CB8AC3E}">
        <p14:creationId xmlns:p14="http://schemas.microsoft.com/office/powerpoint/2010/main" val="30061052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6589F-55C0-AE02-9FDB-F750D6C2A868}"/>
              </a:ext>
            </a:extLst>
          </p:cNvPr>
          <p:cNvSpPr>
            <a:spLocks noGrp="1"/>
          </p:cNvSpPr>
          <p:nvPr>
            <p:ph type="title"/>
          </p:nvPr>
        </p:nvSpPr>
        <p:spPr/>
        <p:txBody>
          <a:bodyPr/>
          <a:lstStyle/>
          <a:p>
            <a:r>
              <a:rPr lang="en-IN" dirty="0"/>
              <a:t>IBM</a:t>
            </a:r>
          </a:p>
        </p:txBody>
      </p:sp>
      <p:sp>
        <p:nvSpPr>
          <p:cNvPr id="3" name="Content Placeholder 2">
            <a:extLst>
              <a:ext uri="{FF2B5EF4-FFF2-40B4-BE49-F238E27FC236}">
                <a16:creationId xmlns:a16="http://schemas.microsoft.com/office/drawing/2014/main" id="{AEBEA441-9531-28D5-0BB2-7F13E4167EFB}"/>
              </a:ext>
            </a:extLst>
          </p:cNvPr>
          <p:cNvSpPr>
            <a:spLocks noGrp="1"/>
          </p:cNvSpPr>
          <p:nvPr>
            <p:ph idx="1"/>
          </p:nvPr>
        </p:nvSpPr>
        <p:spPr>
          <a:xfrm>
            <a:off x="1024129" y="2286000"/>
            <a:ext cx="5071872" cy="4023360"/>
          </a:xfrm>
        </p:spPr>
        <p:txBody>
          <a:bodyPr/>
          <a:lstStyle/>
          <a:p>
            <a:r>
              <a:rPr lang="en-US" dirty="0"/>
              <a:t>o	Extensive use of virtual classrooms and online courses</a:t>
            </a:r>
          </a:p>
          <a:p>
            <a:r>
              <a:rPr lang="en-US" dirty="0"/>
              <a:t>o	Personalized learning experiences through AI-driven platforms</a:t>
            </a:r>
          </a:p>
          <a:p>
            <a:r>
              <a:rPr lang="en-US" dirty="0"/>
              <a:t>o	Benefits: Cost-effective training, access to a global pool of knowledge, and improved employee satisfaction (</a:t>
            </a:r>
            <a:r>
              <a:rPr lang="en-US" dirty="0" err="1"/>
              <a:t>Bhuvana</a:t>
            </a:r>
            <a:r>
              <a:rPr lang="en-US" dirty="0"/>
              <a:t> and </a:t>
            </a:r>
            <a:r>
              <a:rPr lang="en-US" dirty="0" err="1"/>
              <a:t>Aithal</a:t>
            </a:r>
            <a:r>
              <a:rPr lang="en-US" dirty="0"/>
              <a:t>, 2020)</a:t>
            </a:r>
          </a:p>
        </p:txBody>
      </p:sp>
      <p:pic>
        <p:nvPicPr>
          <p:cNvPr id="5" name="Picture 4">
            <a:extLst>
              <a:ext uri="{FF2B5EF4-FFF2-40B4-BE49-F238E27FC236}">
                <a16:creationId xmlns:a16="http://schemas.microsoft.com/office/drawing/2014/main" id="{05ED14EA-0BD0-A5D9-B8D9-D2FDBDACC241}"/>
              </a:ext>
            </a:extLst>
          </p:cNvPr>
          <p:cNvPicPr>
            <a:picLocks noChangeAspect="1"/>
          </p:cNvPicPr>
          <p:nvPr/>
        </p:nvPicPr>
        <p:blipFill>
          <a:blip r:embed="rId3"/>
          <a:stretch>
            <a:fillRect/>
          </a:stretch>
        </p:blipFill>
        <p:spPr>
          <a:xfrm>
            <a:off x="7173493" y="2695055"/>
            <a:ext cx="3391373" cy="1857634"/>
          </a:xfrm>
          <a:prstGeom prst="rect">
            <a:avLst/>
          </a:prstGeom>
        </p:spPr>
      </p:pic>
    </p:spTree>
    <p:extLst>
      <p:ext uri="{BB962C8B-B14F-4D97-AF65-F5344CB8AC3E}">
        <p14:creationId xmlns:p14="http://schemas.microsoft.com/office/powerpoint/2010/main" val="4606185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FF168-2737-ACF4-4A02-97F73E4EF711}"/>
              </a:ext>
            </a:extLst>
          </p:cNvPr>
          <p:cNvSpPr>
            <a:spLocks noGrp="1"/>
          </p:cNvSpPr>
          <p:nvPr>
            <p:ph type="title"/>
          </p:nvPr>
        </p:nvSpPr>
        <p:spPr/>
        <p:txBody>
          <a:bodyPr/>
          <a:lstStyle/>
          <a:p>
            <a:r>
              <a:rPr lang="en-IN" dirty="0"/>
              <a:t>Google</a:t>
            </a:r>
          </a:p>
        </p:txBody>
      </p:sp>
      <p:sp>
        <p:nvSpPr>
          <p:cNvPr id="3" name="Content Placeholder 2">
            <a:extLst>
              <a:ext uri="{FF2B5EF4-FFF2-40B4-BE49-F238E27FC236}">
                <a16:creationId xmlns:a16="http://schemas.microsoft.com/office/drawing/2014/main" id="{9AB8FFDE-F64B-1C22-CF7C-604EBC91D76F}"/>
              </a:ext>
            </a:extLst>
          </p:cNvPr>
          <p:cNvSpPr>
            <a:spLocks noGrp="1"/>
          </p:cNvSpPr>
          <p:nvPr>
            <p:ph idx="1"/>
          </p:nvPr>
        </p:nvSpPr>
        <p:spPr>
          <a:xfrm>
            <a:off x="1024129" y="2286000"/>
            <a:ext cx="5071872" cy="4023360"/>
          </a:xfrm>
        </p:spPr>
        <p:txBody>
          <a:bodyPr/>
          <a:lstStyle/>
          <a:p>
            <a:r>
              <a:rPr lang="en-US" dirty="0"/>
              <a:t>o	Utilizes gamification in training programs</a:t>
            </a:r>
          </a:p>
          <a:p>
            <a:r>
              <a:rPr lang="en-US" dirty="0"/>
              <a:t>o	Provides on-demand learning resources through internal platforms</a:t>
            </a:r>
          </a:p>
          <a:p>
            <a:r>
              <a:rPr lang="en-US" dirty="0"/>
              <a:t>o	Benefits: Increased engagement, by means of better knowledge retention, and also adaptability to new technologies (Al-</a:t>
            </a:r>
            <a:r>
              <a:rPr lang="en-US" dirty="0" err="1"/>
              <a:t>Maroof</a:t>
            </a:r>
            <a:r>
              <a:rPr lang="en-US" dirty="0"/>
              <a:t> et al., 2023)</a:t>
            </a:r>
          </a:p>
        </p:txBody>
      </p:sp>
      <p:pic>
        <p:nvPicPr>
          <p:cNvPr id="5" name="Picture 4">
            <a:extLst>
              <a:ext uri="{FF2B5EF4-FFF2-40B4-BE49-F238E27FC236}">
                <a16:creationId xmlns:a16="http://schemas.microsoft.com/office/drawing/2014/main" id="{FC5A1414-DC8C-1694-1F10-8DF95C5827C9}"/>
              </a:ext>
            </a:extLst>
          </p:cNvPr>
          <p:cNvPicPr>
            <a:picLocks noChangeAspect="1"/>
          </p:cNvPicPr>
          <p:nvPr/>
        </p:nvPicPr>
        <p:blipFill>
          <a:blip r:embed="rId3"/>
          <a:stretch>
            <a:fillRect/>
          </a:stretch>
        </p:blipFill>
        <p:spPr>
          <a:xfrm>
            <a:off x="6814012" y="2286000"/>
            <a:ext cx="3810532" cy="2591162"/>
          </a:xfrm>
          <a:prstGeom prst="rect">
            <a:avLst/>
          </a:prstGeom>
        </p:spPr>
      </p:pic>
    </p:spTree>
    <p:extLst>
      <p:ext uri="{BB962C8B-B14F-4D97-AF65-F5344CB8AC3E}">
        <p14:creationId xmlns:p14="http://schemas.microsoft.com/office/powerpoint/2010/main" val="3414127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D2C16-4D49-6BC1-5DD2-59932FA2A163}"/>
              </a:ext>
            </a:extLst>
          </p:cNvPr>
          <p:cNvSpPr>
            <a:spLocks noGrp="1"/>
          </p:cNvSpPr>
          <p:nvPr>
            <p:ph type="title"/>
          </p:nvPr>
        </p:nvSpPr>
        <p:spPr/>
        <p:txBody>
          <a:bodyPr/>
          <a:lstStyle/>
          <a:p>
            <a:r>
              <a:rPr lang="en-IN" dirty="0"/>
              <a:t>Amazon</a:t>
            </a:r>
          </a:p>
        </p:txBody>
      </p:sp>
      <p:sp>
        <p:nvSpPr>
          <p:cNvPr id="3" name="Content Placeholder 2">
            <a:extLst>
              <a:ext uri="{FF2B5EF4-FFF2-40B4-BE49-F238E27FC236}">
                <a16:creationId xmlns:a16="http://schemas.microsoft.com/office/drawing/2014/main" id="{30B29A2D-E0E5-1A14-168D-75FC41AF8E89}"/>
              </a:ext>
            </a:extLst>
          </p:cNvPr>
          <p:cNvSpPr>
            <a:spLocks noGrp="1"/>
          </p:cNvSpPr>
          <p:nvPr>
            <p:ph idx="1"/>
          </p:nvPr>
        </p:nvSpPr>
        <p:spPr>
          <a:xfrm>
            <a:off x="1024129" y="2286000"/>
            <a:ext cx="5071872" cy="4023360"/>
          </a:xfrm>
        </p:spPr>
        <p:txBody>
          <a:bodyPr/>
          <a:lstStyle/>
          <a:p>
            <a:r>
              <a:rPr lang="en-US" dirty="0"/>
              <a:t>o	Uses simulations and virtual reality for training</a:t>
            </a:r>
          </a:p>
          <a:p>
            <a:r>
              <a:rPr lang="en-US" dirty="0"/>
              <a:t>o	Focus on continuous learning and development</a:t>
            </a:r>
          </a:p>
          <a:p>
            <a:r>
              <a:rPr lang="en-US" dirty="0"/>
              <a:t>o	Benefits: Real-world application of skills, thereby enhanced learning experience, and also preparation for various scenarios (Williamson et al., 2022)</a:t>
            </a:r>
          </a:p>
        </p:txBody>
      </p:sp>
      <p:pic>
        <p:nvPicPr>
          <p:cNvPr id="5" name="Picture 4">
            <a:extLst>
              <a:ext uri="{FF2B5EF4-FFF2-40B4-BE49-F238E27FC236}">
                <a16:creationId xmlns:a16="http://schemas.microsoft.com/office/drawing/2014/main" id="{AAFAF9C7-7E29-2859-3D44-613FE3D927C2}"/>
              </a:ext>
            </a:extLst>
          </p:cNvPr>
          <p:cNvPicPr>
            <a:picLocks noChangeAspect="1"/>
          </p:cNvPicPr>
          <p:nvPr/>
        </p:nvPicPr>
        <p:blipFill>
          <a:blip r:embed="rId3"/>
          <a:stretch>
            <a:fillRect/>
          </a:stretch>
        </p:blipFill>
        <p:spPr>
          <a:xfrm>
            <a:off x="7514339" y="2816236"/>
            <a:ext cx="2619741" cy="1705213"/>
          </a:xfrm>
          <a:prstGeom prst="rect">
            <a:avLst/>
          </a:prstGeom>
        </p:spPr>
      </p:pic>
    </p:spTree>
    <p:extLst>
      <p:ext uri="{BB962C8B-B14F-4D97-AF65-F5344CB8AC3E}">
        <p14:creationId xmlns:p14="http://schemas.microsoft.com/office/powerpoint/2010/main" val="22985961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79B70-E982-B07F-2B2B-EFBC5C104955}"/>
              </a:ext>
            </a:extLst>
          </p:cNvPr>
          <p:cNvSpPr>
            <a:spLocks noGrp="1"/>
          </p:cNvSpPr>
          <p:nvPr>
            <p:ph type="title"/>
          </p:nvPr>
        </p:nvSpPr>
        <p:spPr/>
        <p:txBody>
          <a:bodyPr/>
          <a:lstStyle/>
          <a:p>
            <a:r>
              <a:rPr lang="en-IN" dirty="0"/>
              <a:t>Benefits for Employers</a:t>
            </a:r>
          </a:p>
        </p:txBody>
      </p:sp>
      <p:sp>
        <p:nvSpPr>
          <p:cNvPr id="3" name="Content Placeholder 2">
            <a:extLst>
              <a:ext uri="{FF2B5EF4-FFF2-40B4-BE49-F238E27FC236}">
                <a16:creationId xmlns:a16="http://schemas.microsoft.com/office/drawing/2014/main" id="{512DA0A8-42D3-1E35-56C7-92590A46FA2D}"/>
              </a:ext>
            </a:extLst>
          </p:cNvPr>
          <p:cNvSpPr>
            <a:spLocks noGrp="1"/>
          </p:cNvSpPr>
          <p:nvPr>
            <p:ph idx="1"/>
          </p:nvPr>
        </p:nvSpPr>
        <p:spPr>
          <a:xfrm>
            <a:off x="1024129" y="2286000"/>
            <a:ext cx="5071872" cy="4023360"/>
          </a:xfrm>
        </p:spPr>
        <p:txBody>
          <a:bodyPr/>
          <a:lstStyle/>
          <a:p>
            <a:r>
              <a:rPr lang="en-US" dirty="0"/>
              <a:t>o	Cost Savings: Reduced travel and also accommodation expenses</a:t>
            </a:r>
          </a:p>
          <a:p>
            <a:r>
              <a:rPr lang="en-US" dirty="0"/>
              <a:t>o	Scalability: Easily update and even distribute training materials</a:t>
            </a:r>
          </a:p>
          <a:p>
            <a:r>
              <a:rPr lang="en-US" dirty="0"/>
              <a:t>o	Data-Driven Insights: Track employee progress and performance</a:t>
            </a:r>
          </a:p>
          <a:p>
            <a:r>
              <a:rPr lang="en-US" dirty="0"/>
              <a:t>o	Improved Productivity: Better trained employees particularly perform tasks more efficiently (Wu et al., 2020)</a:t>
            </a:r>
          </a:p>
        </p:txBody>
      </p:sp>
      <p:pic>
        <p:nvPicPr>
          <p:cNvPr id="5" name="Picture 4">
            <a:extLst>
              <a:ext uri="{FF2B5EF4-FFF2-40B4-BE49-F238E27FC236}">
                <a16:creationId xmlns:a16="http://schemas.microsoft.com/office/drawing/2014/main" id="{3BBBE250-176C-BA18-6A29-821E09AB1603}"/>
              </a:ext>
            </a:extLst>
          </p:cNvPr>
          <p:cNvPicPr>
            <a:picLocks noChangeAspect="1"/>
          </p:cNvPicPr>
          <p:nvPr/>
        </p:nvPicPr>
        <p:blipFill>
          <a:blip r:embed="rId3"/>
          <a:stretch>
            <a:fillRect/>
          </a:stretch>
        </p:blipFill>
        <p:spPr>
          <a:xfrm>
            <a:off x="7263010" y="2538012"/>
            <a:ext cx="2762636" cy="2381582"/>
          </a:xfrm>
          <a:prstGeom prst="rect">
            <a:avLst/>
          </a:prstGeom>
        </p:spPr>
      </p:pic>
    </p:spTree>
    <p:extLst>
      <p:ext uri="{BB962C8B-B14F-4D97-AF65-F5344CB8AC3E}">
        <p14:creationId xmlns:p14="http://schemas.microsoft.com/office/powerpoint/2010/main" val="32483087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BC415-57D4-D09A-CD36-6FA5E33B885A}"/>
              </a:ext>
            </a:extLst>
          </p:cNvPr>
          <p:cNvSpPr>
            <a:spLocks noGrp="1"/>
          </p:cNvSpPr>
          <p:nvPr>
            <p:ph type="title"/>
          </p:nvPr>
        </p:nvSpPr>
        <p:spPr/>
        <p:txBody>
          <a:bodyPr/>
          <a:lstStyle/>
          <a:p>
            <a:r>
              <a:rPr lang="en-IN" dirty="0"/>
              <a:t>Comparative Analysis</a:t>
            </a:r>
          </a:p>
        </p:txBody>
      </p:sp>
      <p:sp>
        <p:nvSpPr>
          <p:cNvPr id="3" name="Content Placeholder 2">
            <a:extLst>
              <a:ext uri="{FF2B5EF4-FFF2-40B4-BE49-F238E27FC236}">
                <a16:creationId xmlns:a16="http://schemas.microsoft.com/office/drawing/2014/main" id="{C669281D-C1CF-CD04-84DF-F1486D5DAE2B}"/>
              </a:ext>
            </a:extLst>
          </p:cNvPr>
          <p:cNvSpPr>
            <a:spLocks noGrp="1"/>
          </p:cNvSpPr>
          <p:nvPr>
            <p:ph idx="1"/>
          </p:nvPr>
        </p:nvSpPr>
        <p:spPr>
          <a:xfrm>
            <a:off x="1024129" y="2286000"/>
            <a:ext cx="5071872" cy="4023360"/>
          </a:xfrm>
        </p:spPr>
        <p:txBody>
          <a:bodyPr>
            <a:normAutofit fontScale="92500" lnSpcReduction="20000"/>
          </a:bodyPr>
          <a:lstStyle/>
          <a:p>
            <a:r>
              <a:rPr lang="en-US" dirty="0"/>
              <a:t>•	Common Benefits: Improved efficiency, scalability, engagement, and even flexibility in training programs.</a:t>
            </a:r>
          </a:p>
          <a:p>
            <a:r>
              <a:rPr lang="en-US" dirty="0"/>
              <a:t>•	Unique Approaches: Tesco uses e-learning, IBM therefore utilizes virtual classrooms, also Google employs gamification, and even Amazon uses VR simulations.</a:t>
            </a:r>
          </a:p>
          <a:p>
            <a:r>
              <a:rPr lang="en-US" dirty="0"/>
              <a:t>•	Key Takeaways: Technology-based training specifically thus enhances productivity, reduces costs, and also improves employee satisfaction.</a:t>
            </a:r>
          </a:p>
          <a:p>
            <a:r>
              <a:rPr lang="en-US" dirty="0"/>
              <a:t>•	Overall Impact: Effective integration of technology primarily in training programs leads to better trained employees and also organizational growth.</a:t>
            </a:r>
          </a:p>
        </p:txBody>
      </p:sp>
      <p:pic>
        <p:nvPicPr>
          <p:cNvPr id="5" name="Picture 4">
            <a:extLst>
              <a:ext uri="{FF2B5EF4-FFF2-40B4-BE49-F238E27FC236}">
                <a16:creationId xmlns:a16="http://schemas.microsoft.com/office/drawing/2014/main" id="{AEABAC69-4677-51FF-88C0-1782BC3EDF35}"/>
              </a:ext>
            </a:extLst>
          </p:cNvPr>
          <p:cNvPicPr>
            <a:picLocks noChangeAspect="1"/>
          </p:cNvPicPr>
          <p:nvPr/>
        </p:nvPicPr>
        <p:blipFill>
          <a:blip r:embed="rId3"/>
          <a:stretch>
            <a:fillRect/>
          </a:stretch>
        </p:blipFill>
        <p:spPr>
          <a:xfrm>
            <a:off x="7053856" y="2596712"/>
            <a:ext cx="3810532" cy="2534004"/>
          </a:xfrm>
          <a:prstGeom prst="rect">
            <a:avLst/>
          </a:prstGeom>
        </p:spPr>
      </p:pic>
    </p:spTree>
    <p:extLst>
      <p:ext uri="{BB962C8B-B14F-4D97-AF65-F5344CB8AC3E}">
        <p14:creationId xmlns:p14="http://schemas.microsoft.com/office/powerpoint/2010/main" val="33257146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C8AE6-92CF-2BA0-5D0E-C7E483EBD814}"/>
              </a:ext>
            </a:extLst>
          </p:cNvPr>
          <p:cNvSpPr>
            <a:spLocks noGrp="1"/>
          </p:cNvSpPr>
          <p:nvPr>
            <p:ph type="title"/>
          </p:nvPr>
        </p:nvSpPr>
        <p:spPr/>
        <p:txBody>
          <a:bodyPr/>
          <a:lstStyle/>
          <a:p>
            <a:r>
              <a:rPr lang="en-IN" dirty="0"/>
              <a:t>Conclusion</a:t>
            </a:r>
          </a:p>
        </p:txBody>
      </p:sp>
      <p:sp>
        <p:nvSpPr>
          <p:cNvPr id="3" name="Content Placeholder 2">
            <a:extLst>
              <a:ext uri="{FF2B5EF4-FFF2-40B4-BE49-F238E27FC236}">
                <a16:creationId xmlns:a16="http://schemas.microsoft.com/office/drawing/2014/main" id="{81120C32-8D33-8CA1-8E81-8F64872A50DB}"/>
              </a:ext>
            </a:extLst>
          </p:cNvPr>
          <p:cNvSpPr>
            <a:spLocks noGrp="1"/>
          </p:cNvSpPr>
          <p:nvPr>
            <p:ph idx="1"/>
          </p:nvPr>
        </p:nvSpPr>
        <p:spPr>
          <a:xfrm>
            <a:off x="1024129" y="2286000"/>
            <a:ext cx="5071872" cy="4023360"/>
          </a:xfrm>
        </p:spPr>
        <p:txBody>
          <a:bodyPr/>
          <a:lstStyle/>
          <a:p>
            <a:r>
              <a:rPr lang="en-US" dirty="0"/>
              <a:t>•	Key Points: Technology-based training enhances learning and flexibility.</a:t>
            </a:r>
          </a:p>
          <a:p>
            <a:r>
              <a:rPr lang="en-US" dirty="0"/>
              <a:t>•	Organizational Benefits: Leads to cost savings and improved productivity.</a:t>
            </a:r>
          </a:p>
          <a:p>
            <a:r>
              <a:rPr lang="en-US" dirty="0"/>
              <a:t>•	Final Thoughts: Essential for staying competitive and fostering growth.</a:t>
            </a:r>
          </a:p>
        </p:txBody>
      </p:sp>
      <p:pic>
        <p:nvPicPr>
          <p:cNvPr id="5" name="Picture 4">
            <a:extLst>
              <a:ext uri="{FF2B5EF4-FFF2-40B4-BE49-F238E27FC236}">
                <a16:creationId xmlns:a16="http://schemas.microsoft.com/office/drawing/2014/main" id="{241822F2-1D64-717B-316C-35B98B363013}"/>
              </a:ext>
            </a:extLst>
          </p:cNvPr>
          <p:cNvPicPr>
            <a:picLocks noChangeAspect="1"/>
          </p:cNvPicPr>
          <p:nvPr/>
        </p:nvPicPr>
        <p:blipFill>
          <a:blip r:embed="rId3"/>
          <a:stretch>
            <a:fillRect/>
          </a:stretch>
        </p:blipFill>
        <p:spPr>
          <a:xfrm>
            <a:off x="7099526" y="2084832"/>
            <a:ext cx="3839111" cy="2448267"/>
          </a:xfrm>
          <a:prstGeom prst="rect">
            <a:avLst/>
          </a:prstGeom>
        </p:spPr>
      </p:pic>
    </p:spTree>
    <p:extLst>
      <p:ext uri="{BB962C8B-B14F-4D97-AF65-F5344CB8AC3E}">
        <p14:creationId xmlns:p14="http://schemas.microsoft.com/office/powerpoint/2010/main" val="33789486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
        <p:cNvGrpSpPr/>
        <p:nvPr/>
      </p:nvGrpSpPr>
      <p:grpSpPr>
        <a:xfrm>
          <a:off x="0" y="0"/>
          <a:ext cx="0" cy="0"/>
          <a:chOff x="0" y="0"/>
          <a:chExt cx="0" cy="0"/>
        </a:xfrm>
      </p:grpSpPr>
      <p:sp>
        <p:nvSpPr>
          <p:cNvPr id="14" name="Google Shape;14;p1"/>
          <p:cNvSpPr txBox="1">
            <a:spLocks noGrp="1"/>
          </p:cNvSpPr>
          <p:nvPr>
            <p:ph type="title"/>
          </p:nvPr>
        </p:nvSpPr>
        <p:spPr>
          <a:xfrm>
            <a:off x="1024128" y="1872996"/>
            <a:ext cx="9720000" cy="489204"/>
          </a:xfrm>
          <a:prstGeom prst="rect">
            <a:avLst/>
          </a:prstGeom>
          <a:noFill/>
          <a:ln>
            <a:noFill/>
          </a:ln>
        </p:spPr>
        <p:txBody>
          <a:bodyPr spcFirstLastPara="1" wrap="square" lIns="91425" tIns="45700" rIns="91425" bIns="45700" anchor="ctr" anchorCtr="0">
            <a:normAutofit/>
          </a:bodyPr>
          <a:lstStyle/>
          <a:p>
            <a:pPr marL="0" lvl="0" indent="0" algn="l" rtl="0">
              <a:lnSpc>
                <a:spcPct val="80000"/>
              </a:lnSpc>
              <a:spcBef>
                <a:spcPts val="0"/>
              </a:spcBef>
              <a:spcAft>
                <a:spcPts val="0"/>
              </a:spcAft>
              <a:buClr>
                <a:srgbClr val="0C0C0C"/>
              </a:buClr>
              <a:buSzPts val="5000"/>
              <a:buFont typeface="Twentieth Century"/>
              <a:buNone/>
            </a:pPr>
            <a:r>
              <a:rPr lang="en-US" sz="2000" dirty="0"/>
              <a:t>References</a:t>
            </a:r>
            <a:endParaRPr sz="2000" dirty="0"/>
          </a:p>
        </p:txBody>
      </p:sp>
      <p:sp>
        <p:nvSpPr>
          <p:cNvPr id="15" name="Google Shape;15;p1"/>
          <p:cNvSpPr txBox="1">
            <a:spLocks noGrp="1"/>
          </p:cNvSpPr>
          <p:nvPr>
            <p:ph type="body" idx="1"/>
          </p:nvPr>
        </p:nvSpPr>
        <p:spPr>
          <a:xfrm>
            <a:off x="1024128" y="2286000"/>
            <a:ext cx="9720000" cy="4023300"/>
          </a:xfrm>
          <a:prstGeom prst="rect">
            <a:avLst/>
          </a:prstGeom>
          <a:noFill/>
          <a:ln>
            <a:noFill/>
          </a:ln>
        </p:spPr>
        <p:txBody>
          <a:bodyPr spcFirstLastPara="1" wrap="square" lIns="45700" tIns="45700" rIns="45700" bIns="45700" anchor="t" anchorCtr="0">
            <a:normAutofit fontScale="55000" lnSpcReduction="20000"/>
          </a:bodyPr>
          <a:lstStyle/>
          <a:p>
            <a:pPr marL="10478" lvl="0" indent="0" algn="l" rtl="0">
              <a:lnSpc>
                <a:spcPct val="90000"/>
              </a:lnSpc>
              <a:spcBef>
                <a:spcPts val="1400"/>
              </a:spcBef>
              <a:spcAft>
                <a:spcPts val="0"/>
              </a:spcAft>
              <a:buSzPct val="100000"/>
              <a:buNone/>
            </a:pPr>
            <a:r>
              <a:rPr lang="en-US" dirty="0"/>
              <a:t>Alexander, I.N., 2020. The influence of technological innovations on organization's competitive advantage: Case study on Irish food retail company (Tesco) (Doctoral dissertation, Dublin, National College of Ireland).</a:t>
            </a:r>
            <a:endParaRPr dirty="0"/>
          </a:p>
          <a:p>
            <a:pPr marL="91440" lvl="0" indent="-80962" algn="l" rtl="0">
              <a:lnSpc>
                <a:spcPct val="90000"/>
              </a:lnSpc>
              <a:spcBef>
                <a:spcPts val="1400"/>
              </a:spcBef>
              <a:spcAft>
                <a:spcPts val="0"/>
              </a:spcAft>
              <a:buSzPct val="100000"/>
              <a:buChar char=" "/>
            </a:pPr>
            <a:r>
              <a:rPr lang="en-US" dirty="0"/>
              <a:t>Al-</a:t>
            </a:r>
            <a:r>
              <a:rPr lang="en-US" dirty="0" err="1"/>
              <a:t>Maroof</a:t>
            </a:r>
            <a:r>
              <a:rPr lang="en-US" dirty="0"/>
              <a:t>, R.S., </a:t>
            </a:r>
            <a:r>
              <a:rPr lang="en-US" dirty="0" err="1"/>
              <a:t>Salloum</a:t>
            </a:r>
            <a:r>
              <a:rPr lang="en-US" dirty="0"/>
              <a:t>, S.A., </a:t>
            </a:r>
            <a:r>
              <a:rPr lang="en-US" dirty="0" err="1"/>
              <a:t>Hassanien</a:t>
            </a:r>
            <a:r>
              <a:rPr lang="en-US" dirty="0"/>
              <a:t>, A.E. and </a:t>
            </a:r>
            <a:r>
              <a:rPr lang="en-US" dirty="0" err="1"/>
              <a:t>Shaalan</a:t>
            </a:r>
            <a:r>
              <a:rPr lang="en-US" dirty="0"/>
              <a:t>, K., 2023. Fear from COVID-19 and technology adoption: the impact of Google Meet during Coronavirus pandemic. Interactive Learning Environments, 31(3), pp.1293-1308.</a:t>
            </a:r>
            <a:endParaRPr dirty="0"/>
          </a:p>
          <a:p>
            <a:pPr marL="91440" lvl="0" indent="-80962" algn="l" rtl="0">
              <a:lnSpc>
                <a:spcPct val="90000"/>
              </a:lnSpc>
              <a:spcBef>
                <a:spcPts val="1400"/>
              </a:spcBef>
              <a:spcAft>
                <a:spcPts val="0"/>
              </a:spcAft>
              <a:buSzPct val="100000"/>
              <a:buChar char=" "/>
            </a:pPr>
            <a:r>
              <a:rPr lang="en-US" dirty="0" err="1"/>
              <a:t>Bhuvana</a:t>
            </a:r>
            <a:r>
              <a:rPr lang="en-US" dirty="0"/>
              <a:t>, R. and </a:t>
            </a:r>
            <a:r>
              <a:rPr lang="en-US" dirty="0" err="1"/>
              <a:t>Aithal</a:t>
            </a:r>
            <a:r>
              <a:rPr lang="en-US" dirty="0"/>
              <a:t>, P.S., 2020. Blockchain based service: A case study on IBM blockchain services &amp; </a:t>
            </a:r>
            <a:r>
              <a:rPr lang="en-US" dirty="0" err="1"/>
              <a:t>hyperledger</a:t>
            </a:r>
            <a:r>
              <a:rPr lang="en-US" dirty="0"/>
              <a:t> fabric. International Journal of Case Studies in Business, IT, and Education (IJCSBE), 4(1), pp.94-102.</a:t>
            </a:r>
            <a:endParaRPr dirty="0"/>
          </a:p>
          <a:p>
            <a:pPr marL="91440" lvl="0" indent="-80962" algn="l" rtl="0">
              <a:lnSpc>
                <a:spcPct val="90000"/>
              </a:lnSpc>
              <a:spcBef>
                <a:spcPts val="1400"/>
              </a:spcBef>
              <a:spcAft>
                <a:spcPts val="0"/>
              </a:spcAft>
              <a:buSzPct val="100000"/>
              <a:buChar char=" "/>
            </a:pPr>
            <a:r>
              <a:rPr lang="en-US" dirty="0" err="1"/>
              <a:t>Blut</a:t>
            </a:r>
            <a:r>
              <a:rPr lang="en-US" dirty="0"/>
              <a:t>, M. and Wang, C., 2020. Technology readiness: a meta-analysis of conceptualizations of the construct and its impact on technology usage. Journal of the Academy of Marketing Science, 48, pp.649-669.</a:t>
            </a:r>
            <a:endParaRPr dirty="0"/>
          </a:p>
          <a:p>
            <a:pPr marL="91440" lvl="0" indent="-80962" algn="l" rtl="0">
              <a:lnSpc>
                <a:spcPct val="90000"/>
              </a:lnSpc>
              <a:spcBef>
                <a:spcPts val="1400"/>
              </a:spcBef>
              <a:spcAft>
                <a:spcPts val="0"/>
              </a:spcAft>
              <a:buSzPct val="100000"/>
              <a:buChar char=" "/>
            </a:pPr>
            <a:r>
              <a:rPr lang="en-US" dirty="0"/>
              <a:t>Darling-Hammond, L., </a:t>
            </a:r>
            <a:r>
              <a:rPr lang="en-US" dirty="0" err="1"/>
              <a:t>Flook</a:t>
            </a:r>
            <a:r>
              <a:rPr lang="en-US" dirty="0"/>
              <a:t>, L., Cook-Harvey, C., Barron, B. and </a:t>
            </a:r>
            <a:r>
              <a:rPr lang="en-US" dirty="0" err="1"/>
              <a:t>Osher</a:t>
            </a:r>
            <a:r>
              <a:rPr lang="en-US" dirty="0"/>
              <a:t>, D., 2020. Implications for educational practice of the science of learning and development. Applied developmental science, 24(2), pp.97-140.</a:t>
            </a:r>
            <a:endParaRPr dirty="0"/>
          </a:p>
          <a:p>
            <a:pPr marL="91440" lvl="0" indent="-80962" algn="l" rtl="0">
              <a:lnSpc>
                <a:spcPct val="90000"/>
              </a:lnSpc>
              <a:spcBef>
                <a:spcPts val="1400"/>
              </a:spcBef>
              <a:spcAft>
                <a:spcPts val="0"/>
              </a:spcAft>
              <a:buSzPct val="100000"/>
              <a:buChar char=" "/>
            </a:pPr>
            <a:r>
              <a:rPr lang="en-US" dirty="0"/>
              <a:t>Naik, G., </a:t>
            </a:r>
            <a:r>
              <a:rPr lang="en-US" dirty="0" err="1"/>
              <a:t>Chitre</a:t>
            </a:r>
            <a:r>
              <a:rPr lang="en-US" dirty="0"/>
              <a:t>, C., Bhalla, M. and Rajan, J., 2020. Impact of use of technology on student learning outcomes: Evidence from a large-scale experiment in India. World Development, 127, p.104736.</a:t>
            </a:r>
            <a:endParaRPr dirty="0"/>
          </a:p>
          <a:p>
            <a:pPr marL="91440" lvl="0" indent="-80962" algn="l" rtl="0">
              <a:lnSpc>
                <a:spcPct val="90000"/>
              </a:lnSpc>
              <a:spcBef>
                <a:spcPts val="1400"/>
              </a:spcBef>
              <a:spcAft>
                <a:spcPts val="0"/>
              </a:spcAft>
              <a:buSzPct val="100000"/>
              <a:buChar char=" "/>
            </a:pPr>
            <a:r>
              <a:rPr lang="en-US" dirty="0"/>
              <a:t>Williamson, B., </a:t>
            </a:r>
            <a:r>
              <a:rPr lang="en-US" dirty="0" err="1"/>
              <a:t>Gulson</a:t>
            </a:r>
            <a:r>
              <a:rPr lang="en-US" dirty="0"/>
              <a:t>, K.N., Perrotta, C. and </a:t>
            </a:r>
            <a:r>
              <a:rPr lang="en-US" dirty="0" err="1"/>
              <a:t>Witzenberger</a:t>
            </a:r>
            <a:r>
              <a:rPr lang="en-US" dirty="0"/>
              <a:t>, K., 2022. Amazon and the new global connective architectures of education governance. Harvard Educational Review, 92(2), pp.231-256.</a:t>
            </a:r>
            <a:endParaRPr dirty="0"/>
          </a:p>
          <a:p>
            <a:pPr marL="91440" lvl="0" indent="-80962" algn="l" rtl="0">
              <a:lnSpc>
                <a:spcPct val="90000"/>
              </a:lnSpc>
              <a:spcBef>
                <a:spcPts val="1400"/>
              </a:spcBef>
              <a:spcAft>
                <a:spcPts val="0"/>
              </a:spcAft>
              <a:buSzPct val="100000"/>
              <a:buChar char=" "/>
            </a:pPr>
            <a:r>
              <a:rPr lang="en-US" dirty="0"/>
              <a:t>Wu, L., Hsieh, P.J. and Wu, S.M., 2022. Developing effective e-learning environments through e-learning use mediating technology affordance and constructivist learning aspects for performance impacts: Moderator of learner involvement. The Internet and Higher Education, 55, p.100871.</a:t>
            </a:r>
            <a:endParaRPr dirty="0"/>
          </a:p>
          <a:p>
            <a:pPr marL="0" lvl="0" indent="0" algn="l" rtl="0">
              <a:lnSpc>
                <a:spcPct val="90000"/>
              </a:lnSpc>
              <a:spcBef>
                <a:spcPts val="1400"/>
              </a:spcBef>
              <a:spcAft>
                <a:spcPts val="0"/>
              </a:spcAft>
              <a:buNone/>
            </a:pPr>
            <a:endParaRPr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2035</Words>
  <Application>Microsoft Office PowerPoint</Application>
  <PresentationFormat>Widescreen</PresentationFormat>
  <Paragraphs>81</Paragraphs>
  <Slides>13</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Calibri</vt:lpstr>
      <vt:lpstr>Times New Roman</vt:lpstr>
      <vt:lpstr>Tw Cen MT</vt:lpstr>
      <vt:lpstr>Tw Cen MT Condensed</vt:lpstr>
      <vt:lpstr>Twentieth Century</vt:lpstr>
      <vt:lpstr>Wingdings 3</vt:lpstr>
      <vt:lpstr>Integral</vt:lpstr>
      <vt:lpstr>Impact of Technology on Learning and Development</vt:lpstr>
      <vt:lpstr>PowerPoint Presentation</vt:lpstr>
      <vt:lpstr>Introduction</vt:lpstr>
      <vt:lpstr>Importance of Technology in Training and Development</vt:lpstr>
      <vt:lpstr>Benefits for Employees</vt:lpstr>
      <vt:lpstr>Tesco</vt:lpstr>
      <vt:lpstr>IBM</vt:lpstr>
      <vt:lpstr>Google</vt:lpstr>
      <vt:lpstr>Amazon</vt:lpstr>
      <vt:lpstr>Benefits for Employers</vt:lpstr>
      <vt:lpstr>Comparative Analysis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Farida Ahmed (2123556)</cp:lastModifiedBy>
  <cp:revision>3</cp:revision>
  <dcterms:modified xsi:type="dcterms:W3CDTF">2024-07-25T22:53:00Z</dcterms:modified>
</cp:coreProperties>
</file>