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1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8288000" cy="10287000"/>
  <p:notesSz cx="6858000" cy="9144000"/>
  <p:embeddedFontLst>
    <p:embeddedFont>
      <p:font typeface="Arial Bold" panose="020B0704020202020204" pitchFamily="34" charset="0"/>
      <p:regular r:id="rId19"/>
      <p:bold r:id="rId20"/>
    </p:embeddedFont>
    <p:embeddedFont>
      <p:font typeface="Petrona" panose="02000503020000020003" pitchFamily="2" charset="77"/>
      <p:regular r:id="rId21"/>
    </p:embeddedFont>
    <p:embeddedFont>
      <p:font typeface="Varela Round" pitchFamily="2" charset="-79"/>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177191-3A48-0448-BC30-164658F8EEDD}" v="24" dt="2025-11-16T21:32:51.2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64"/>
    <p:restoredTop sz="94721"/>
  </p:normalViewPr>
  <p:slideViewPr>
    <p:cSldViewPr snapToGrid="0">
      <p:cViewPr varScale="1">
        <p:scale>
          <a:sx n="58" d="100"/>
          <a:sy n="58" d="100"/>
        </p:scale>
        <p:origin x="256" y="6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13.11.2025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p>
        </p:txBody>
      </p:sp>
      <p:sp>
        <p:nvSpPr>
          <p:cNvPr id="3" name="Text Placeholder 2"/>
          <p:cNvSpPr>
            <a:spLocks noGrp="1"/>
          </p:cNvSpPr>
          <p:nvPr>
            <p:ph type="body" idx="1"/>
          </p:nvPr>
        </p:nvSpPr>
        <p:spPr>
          <a:xfrm>
            <a:off x="1247775" y="6884195"/>
            <a:ext cx="15773400" cy="2250281"/>
          </a:xfrm>
        </p:spPr>
        <p:txBody>
          <a:bodyPr/>
          <a:lstStyle>
            <a:lvl1pPr marL="0" indent="0">
              <a:buNone/>
              <a:defRPr sz="3600">
                <a:solidFill>
                  <a:schemeClr val="tx1">
                    <a:tint val="82000"/>
                  </a:schemeClr>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7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58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US"/>
              <a:t>Click to edit Master title style</a:t>
            </a:r>
          </a:p>
        </p:txBody>
      </p:sp>
      <p:sp>
        <p:nvSpPr>
          <p:cNvPr id="3" name="Text Placeholder 2"/>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1259683" y="3757613"/>
            <a:ext cx="7736681"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58300" y="3757613"/>
            <a:ext cx="7774782"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11/13/25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11/13/25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Content Placeholder 2"/>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US"/>
              <a:t>Click to edit Master title style</a:t>
            </a:r>
          </a:p>
        </p:txBody>
      </p:sp>
      <p:sp>
        <p:nvSpPr>
          <p:cNvPr id="3" name="Picture Placeholder 2"/>
          <p:cNvSpPr>
            <a:spLocks noGrp="1" noChangeAspect="1"/>
          </p:cNvSpPr>
          <p:nvPr>
            <p:ph type="pic" idx="1"/>
          </p:nvPr>
        </p:nvSpPr>
        <p:spPr>
          <a:xfrm>
            <a:off x="7774782" y="1481138"/>
            <a:ext cx="9258300" cy="7310438"/>
          </a:xfrm>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p>
        </p:txBody>
      </p:sp>
      <p:sp>
        <p:nvSpPr>
          <p:cNvPr id="4" name="Text Placeholder 3"/>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11/13/25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82000"/>
                  </a:schemeClr>
                </a:solidFill>
              </a:defRPr>
            </a:lvl1pPr>
          </a:lstStyle>
          <a:p>
            <a:fld id="{846CE7D5-CF57-46EF-B807-FDD0502418D4}" type="datetimeFigureOut">
              <a:rPr lang="en-US" smtClean="0"/>
              <a:t>11/13/25</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svg"/><Relationship Id="rId5" Type="http://schemas.openxmlformats.org/officeDocument/2006/relationships/image" Target="../media/image16.sv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25.sv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sv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1430000" y="0"/>
            <a:ext cx="6858000" cy="10287000"/>
            <a:chOff x="0" y="0"/>
            <a:chExt cx="9144000" cy="13716000"/>
          </a:xfrm>
        </p:grpSpPr>
        <p:sp>
          <p:nvSpPr>
            <p:cNvPr id="7" name="Freeform 7"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992238" y="1609576"/>
            <a:ext cx="9445526" cy="5045720"/>
          </a:xfrm>
          <a:prstGeom prst="rect">
            <a:avLst/>
          </a:prstGeom>
        </p:spPr>
        <p:txBody>
          <a:bodyPr lIns="0" tIns="0" rIns="0" bIns="0" rtlCol="0" anchor="t">
            <a:spAutoFit/>
          </a:bodyPr>
          <a:lstStyle/>
          <a:p>
            <a:pPr algn="l">
              <a:lnSpc>
                <a:spcPts val="13062"/>
              </a:lnSpc>
            </a:pPr>
            <a:r>
              <a:rPr lang="en-US" sz="10400">
                <a:solidFill>
                  <a:schemeClr val="accent6">
                    <a:lumMod val="76000"/>
                  </a:schemeClr>
                </a:solidFill>
                <a:latin typeface="Petrona"/>
                <a:ea typeface="Petrona"/>
                <a:cs typeface="Petrona"/>
                <a:sym typeface="Petrona"/>
              </a:rPr>
              <a:t>Quality Assurance in Maternity Care</a:t>
            </a:r>
            <a:endParaRPr lang="en-US" sz="10400">
              <a:solidFill>
                <a:schemeClr val="accent6">
                  <a:lumMod val="76000"/>
                </a:schemeClr>
              </a:solidFill>
              <a:latin typeface="Petrona"/>
              <a:ea typeface="Petrona"/>
              <a:cs typeface="Petrona"/>
            </a:endParaRPr>
          </a:p>
        </p:txBody>
      </p:sp>
      <p:sp>
        <p:nvSpPr>
          <p:cNvPr id="9" name="TextBox 9"/>
          <p:cNvSpPr txBox="1"/>
          <p:nvPr/>
        </p:nvSpPr>
        <p:spPr>
          <a:xfrm>
            <a:off x="744693" y="6655296"/>
            <a:ext cx="9940615" cy="895630"/>
          </a:xfrm>
          <a:prstGeom prst="rect">
            <a:avLst/>
          </a:prstGeom>
        </p:spPr>
        <p:txBody>
          <a:bodyPr wrap="square" lIns="0" tIns="0" rIns="0" bIns="0" rtlCol="0" anchor="t">
            <a:spAutoFit/>
          </a:bodyPr>
          <a:lstStyle/>
          <a:p>
            <a:pPr algn="l">
              <a:lnSpc>
                <a:spcPts val="3437"/>
              </a:lnSpc>
            </a:pPr>
            <a:r>
              <a:rPr lang="en-US" sz="3600" dirty="0">
                <a:solidFill>
                  <a:schemeClr val="accent6">
                    <a:lumMod val="76000"/>
                  </a:schemeClr>
                </a:solidFill>
                <a:latin typeface="Petrona"/>
                <a:sym typeface="Petrona"/>
              </a:rPr>
              <a:t>The Shrewsbury &amp; Telford Hospital NHS Trust </a:t>
            </a:r>
            <a:r>
              <a:rPr lang="en-US" sz="3600" dirty="0" err="1">
                <a:solidFill>
                  <a:schemeClr val="accent6">
                    <a:lumMod val="76000"/>
                  </a:schemeClr>
                </a:solidFill>
                <a:latin typeface="Petrona"/>
                <a:sym typeface="Petrona"/>
              </a:rPr>
              <a:t>Ockenden</a:t>
            </a:r>
            <a:r>
              <a:rPr lang="en-US" sz="3600" dirty="0">
                <a:solidFill>
                  <a:schemeClr val="accent6">
                    <a:lumMod val="76000"/>
                  </a:schemeClr>
                </a:solidFill>
                <a:latin typeface="Petrona"/>
                <a:sym typeface="Petrona"/>
              </a:rPr>
              <a:t> Report 2022</a:t>
            </a:r>
            <a:endParaRPr lang="en-US" sz="3600" dirty="0">
              <a:solidFill>
                <a:schemeClr val="accent6">
                  <a:lumMod val="76000"/>
                </a:schemeClr>
              </a:solidFill>
              <a:latin typeface="Petrona"/>
              <a:ea typeface="Calibri"/>
              <a:cs typeface="Calibri"/>
            </a:endParaRPr>
          </a:p>
        </p:txBody>
      </p:sp>
      <p:sp>
        <p:nvSpPr>
          <p:cNvPr id="10" name="TextBox 10"/>
          <p:cNvSpPr txBox="1"/>
          <p:nvPr/>
        </p:nvSpPr>
        <p:spPr>
          <a:xfrm>
            <a:off x="992238" y="8111729"/>
            <a:ext cx="9462460" cy="256166"/>
          </a:xfrm>
          <a:prstGeom prst="rect">
            <a:avLst/>
          </a:prstGeom>
        </p:spPr>
        <p:txBody>
          <a:bodyPr lIns="0" tIns="0" rIns="0" bIns="0" rtlCol="0" anchor="t">
            <a:spAutoFit/>
          </a:bodyPr>
          <a:lstStyle/>
          <a:p>
            <a:pPr algn="l">
              <a:lnSpc>
                <a:spcPts val="1624"/>
              </a:lnSpc>
            </a:pPr>
            <a:r>
              <a:rPr lang="en-US" sz="2249">
                <a:solidFill>
                  <a:srgbClr val="272525"/>
                </a:solidFill>
                <a:latin typeface="Arial"/>
                <a:ea typeface="Arial"/>
                <a:cs typeface="Arial"/>
                <a:sym typeface="Arial"/>
              </a:rPr>
              <a:t>LCHS7006 – Quality Assurance and Service Improvement</a:t>
            </a:r>
          </a:p>
        </p:txBody>
      </p:sp>
      <p:sp>
        <p:nvSpPr>
          <p:cNvPr id="11" name="TextBox 11"/>
          <p:cNvSpPr txBox="1"/>
          <p:nvPr/>
        </p:nvSpPr>
        <p:spPr>
          <a:xfrm>
            <a:off x="992238" y="8660291"/>
            <a:ext cx="9940615" cy="226216"/>
          </a:xfrm>
          <a:prstGeom prst="rect">
            <a:avLst/>
          </a:prstGeom>
        </p:spPr>
        <p:txBody>
          <a:bodyPr wrap="square" lIns="0" tIns="0" rIns="0" bIns="0" rtlCol="0" anchor="t">
            <a:spAutoFit/>
          </a:bodyPr>
          <a:lstStyle/>
          <a:p>
            <a:pPr algn="l">
              <a:lnSpc>
                <a:spcPts val="1624"/>
              </a:lnSpc>
            </a:pPr>
            <a:r>
              <a:rPr lang="en-US" sz="2200" b="1">
                <a:solidFill>
                  <a:srgbClr val="272525"/>
                </a:solidFill>
                <a:latin typeface="Arial Bold"/>
                <a:ea typeface="Arial Bold"/>
                <a:cs typeface="Arial Bold"/>
                <a:sym typeface="Arial Bold"/>
              </a:rPr>
              <a:t>Presented by:</a:t>
            </a:r>
            <a:r>
              <a:rPr lang="en-US" sz="2200">
                <a:solidFill>
                  <a:srgbClr val="272525"/>
                </a:solidFill>
                <a:latin typeface="Arial"/>
                <a:ea typeface="Arial"/>
                <a:cs typeface="Arial"/>
                <a:sym typeface="Arial"/>
              </a:rPr>
              <a:t> Iqdad Ali | </a:t>
            </a:r>
            <a:r>
              <a:rPr lang="en-US" sz="2200" b="1">
                <a:solidFill>
                  <a:srgbClr val="272525"/>
                </a:solidFill>
                <a:latin typeface="Arial Bold"/>
                <a:ea typeface="Arial Bold"/>
                <a:cs typeface="Arial Bold"/>
                <a:sym typeface="Arial Bold"/>
              </a:rPr>
              <a:t>Lecturer:</a:t>
            </a:r>
            <a:r>
              <a:rPr lang="en-US" sz="2200">
                <a:solidFill>
                  <a:srgbClr val="272525"/>
                </a:solidFill>
                <a:latin typeface="Arial"/>
                <a:ea typeface="Arial"/>
                <a:cs typeface="Arial"/>
                <a:sym typeface="Arial"/>
              </a:rPr>
              <a:t> Shepherd Ziko | </a:t>
            </a:r>
            <a:r>
              <a:rPr lang="en-US" sz="2200" b="1">
                <a:solidFill>
                  <a:srgbClr val="272525"/>
                </a:solidFill>
                <a:latin typeface="Arial Bold"/>
                <a:ea typeface="Arial Bold"/>
                <a:cs typeface="Arial Bold"/>
                <a:sym typeface="Arial Bold"/>
              </a:rPr>
              <a:t>Date:</a:t>
            </a:r>
            <a:r>
              <a:rPr lang="en-US" sz="2200">
                <a:solidFill>
                  <a:srgbClr val="272525"/>
                </a:solidFill>
                <a:latin typeface="Arial"/>
                <a:ea typeface="Arial"/>
                <a:cs typeface="Arial"/>
                <a:sym typeface="Arial"/>
              </a:rPr>
              <a:t> 19 November 2025</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691376" y="263646"/>
            <a:ext cx="17217483" cy="2419124"/>
          </a:xfrm>
          <a:prstGeom prst="rect">
            <a:avLst/>
          </a:prstGeom>
        </p:spPr>
        <p:txBody>
          <a:bodyPr wrap="square" lIns="0" tIns="0" rIns="0" bIns="0" rtlCol="0" anchor="t">
            <a:spAutoFit/>
          </a:bodyPr>
          <a:lstStyle/>
          <a:p>
            <a:pPr>
              <a:lnSpc>
                <a:spcPts val="6374"/>
              </a:lnSpc>
            </a:pPr>
            <a:r>
              <a:rPr lang="en-US" sz="4400" b="1" dirty="0">
                <a:solidFill>
                  <a:schemeClr val="accent6">
                    <a:lumMod val="76000"/>
                  </a:schemeClr>
                </a:solidFill>
                <a:latin typeface="Petrona"/>
                <a:ea typeface="Petrona"/>
                <a:cs typeface="Petrona"/>
                <a:sym typeface="Petrona"/>
              </a:rPr>
              <a:t>Why Quality Assurance Matters in Maternity Care </a:t>
            </a:r>
            <a:endParaRPr lang="en-US" sz="4400" dirty="0">
              <a:solidFill>
                <a:schemeClr val="accent6">
                  <a:lumMod val="76000"/>
                </a:schemeClr>
              </a:solidFill>
              <a:latin typeface="Petrona"/>
              <a:sym typeface="Petrona"/>
            </a:endParaRPr>
          </a:p>
          <a:p>
            <a:pPr>
              <a:lnSpc>
                <a:spcPts val="6374"/>
              </a:lnSpc>
            </a:pP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2022</a:t>
            </a:r>
            <a:endParaRPr lang="en-US" sz="1600" dirty="0">
              <a:solidFill>
                <a:schemeClr val="accent6">
                  <a:lumMod val="76000"/>
                </a:schemeClr>
              </a:solidFill>
              <a:latin typeface="Petrona"/>
              <a:ea typeface="Calibri"/>
              <a:cs typeface="Calibri"/>
            </a:endParaRPr>
          </a:p>
          <a:p>
            <a:pPr algn="l">
              <a:lnSpc>
                <a:spcPts val="6374"/>
              </a:lnSpc>
            </a:pPr>
            <a:endParaRPr lang="en-US" sz="4400" b="1" dirty="0">
              <a:solidFill>
                <a:schemeClr val="accent6">
                  <a:lumMod val="76000"/>
                </a:schemeClr>
              </a:solidFill>
              <a:latin typeface="Petrona"/>
              <a:ea typeface="Petrona"/>
              <a:cs typeface="Petrona"/>
            </a:endParaRPr>
          </a:p>
        </p:txBody>
      </p:sp>
      <p:sp>
        <p:nvSpPr>
          <p:cNvPr id="7" name="TextBox 7"/>
          <p:cNvSpPr txBox="1"/>
          <p:nvPr/>
        </p:nvSpPr>
        <p:spPr>
          <a:xfrm>
            <a:off x="691376" y="1804656"/>
            <a:ext cx="16060831" cy="1464632"/>
          </a:xfrm>
          <a:prstGeom prst="rect">
            <a:avLst/>
          </a:prstGeom>
        </p:spPr>
        <p:txBody>
          <a:bodyPr wrap="square" lIns="0" tIns="0" rIns="0" bIns="0" rtlCol="0" anchor="t">
            <a:spAutoFit/>
          </a:bodyPr>
          <a:lstStyle/>
          <a:p>
            <a:pPr algn="l">
              <a:lnSpc>
                <a:spcPts val="2937"/>
              </a:lnSpc>
            </a:pPr>
            <a:r>
              <a:rPr lang="en-US" sz="2400" dirty="0">
                <a:solidFill>
                  <a:srgbClr val="272525"/>
                </a:solidFill>
                <a:latin typeface="Arial"/>
                <a:ea typeface="Arial"/>
                <a:cs typeface="Arial"/>
                <a:sym typeface="Arial"/>
              </a:rPr>
              <a:t>Quality assurance in maternity services is not merely a bureaucratic requirement—it is a </a:t>
            </a:r>
            <a:r>
              <a:rPr lang="en-US" sz="1600" dirty="0">
                <a:solidFill>
                  <a:srgbClr val="272525"/>
                </a:solidFill>
                <a:latin typeface="Arial"/>
                <a:ea typeface="Arial"/>
                <a:cs typeface="Arial"/>
                <a:sym typeface="Arial"/>
              </a:rPr>
              <a:t>fundamental</a:t>
            </a:r>
            <a:r>
              <a:rPr lang="en-US" sz="2400" dirty="0">
                <a:solidFill>
                  <a:srgbClr val="272525"/>
                </a:solidFill>
                <a:latin typeface="Arial"/>
                <a:ea typeface="Arial"/>
                <a:cs typeface="Arial"/>
                <a:sym typeface="Arial"/>
              </a:rPr>
              <a:t> commitment to protecting the most vulnerable members of our society. Effective quality systems shield mothers and babies from preventable harm whilst ensuring that care consistently meets rigorous national standards set by the Care Quality Commission and NICE guidelines.(NICE,2023;CQC,2023)</a:t>
            </a:r>
            <a:endParaRPr lang="en-US" sz="2400" dirty="0">
              <a:solidFill>
                <a:srgbClr val="272525"/>
              </a:solidFill>
              <a:latin typeface="Arial"/>
              <a:ea typeface="Arial"/>
              <a:cs typeface="Arial"/>
            </a:endParaRPr>
          </a:p>
        </p:txBody>
      </p:sp>
      <p:grpSp>
        <p:nvGrpSpPr>
          <p:cNvPr id="8" name="Group 8"/>
          <p:cNvGrpSpPr/>
          <p:nvPr/>
        </p:nvGrpSpPr>
        <p:grpSpPr>
          <a:xfrm>
            <a:off x="987475" y="3493889"/>
            <a:ext cx="8043416" cy="2365771"/>
            <a:chOff x="0" y="0"/>
            <a:chExt cx="10724555" cy="3154362"/>
          </a:xfrm>
        </p:grpSpPr>
        <p:sp>
          <p:nvSpPr>
            <p:cNvPr id="9" name="Freeform 9"/>
            <p:cNvSpPr/>
            <p:nvPr/>
          </p:nvSpPr>
          <p:spPr>
            <a:xfrm>
              <a:off x="6350" y="6350"/>
              <a:ext cx="10711815" cy="3141599"/>
            </a:xfrm>
            <a:custGeom>
              <a:avLst/>
              <a:gdLst/>
              <a:ahLst/>
              <a:cxnLst/>
              <a:rect l="l" t="t" r="r" b="b"/>
              <a:pathLst>
                <a:path w="10711815" h="3141599">
                  <a:moveTo>
                    <a:pt x="0" y="131953"/>
                  </a:moveTo>
                  <a:cubicBezTo>
                    <a:pt x="0" y="59055"/>
                    <a:pt x="59309" y="0"/>
                    <a:pt x="132334" y="0"/>
                  </a:cubicBezTo>
                  <a:lnTo>
                    <a:pt x="10579481" y="0"/>
                  </a:lnTo>
                  <a:cubicBezTo>
                    <a:pt x="10652633" y="0"/>
                    <a:pt x="10711815" y="59055"/>
                    <a:pt x="10711815" y="131953"/>
                  </a:cubicBezTo>
                  <a:lnTo>
                    <a:pt x="10711815" y="3009646"/>
                  </a:lnTo>
                  <a:cubicBezTo>
                    <a:pt x="10711815" y="3082544"/>
                    <a:pt x="10652506" y="3141599"/>
                    <a:pt x="10579481" y="3141599"/>
                  </a:cubicBezTo>
                  <a:lnTo>
                    <a:pt x="132334" y="3141599"/>
                  </a:lnTo>
                  <a:cubicBezTo>
                    <a:pt x="59309" y="3141599"/>
                    <a:pt x="0" y="3082544"/>
                    <a:pt x="0" y="3009646"/>
                  </a:cubicBezTo>
                  <a:close/>
                </a:path>
              </a:pathLst>
            </a:custGeom>
            <a:solidFill>
              <a:srgbClr val="E0D7F4"/>
            </a:solidFill>
          </p:spPr>
          <p:txBody>
            <a:bodyPr/>
            <a:lstStyle/>
            <a:p>
              <a:endParaRPr lang="en-US"/>
            </a:p>
          </p:txBody>
        </p:sp>
        <p:sp>
          <p:nvSpPr>
            <p:cNvPr id="10" name="Freeform 10"/>
            <p:cNvSpPr/>
            <p:nvPr/>
          </p:nvSpPr>
          <p:spPr>
            <a:xfrm>
              <a:off x="0" y="0"/>
              <a:ext cx="10724515" cy="3154299"/>
            </a:xfrm>
            <a:custGeom>
              <a:avLst/>
              <a:gdLst/>
              <a:ahLst/>
              <a:cxnLst/>
              <a:rect l="l" t="t" r="r" b="b"/>
              <a:pathLst>
                <a:path w="10724515" h="3154299">
                  <a:moveTo>
                    <a:pt x="0" y="138303"/>
                  </a:moveTo>
                  <a:cubicBezTo>
                    <a:pt x="0" y="61976"/>
                    <a:pt x="62103" y="0"/>
                    <a:pt x="138684" y="0"/>
                  </a:cubicBezTo>
                  <a:lnTo>
                    <a:pt x="10585831" y="0"/>
                  </a:lnTo>
                  <a:lnTo>
                    <a:pt x="10585831" y="6350"/>
                  </a:lnTo>
                  <a:lnTo>
                    <a:pt x="10585831" y="0"/>
                  </a:lnTo>
                  <a:cubicBezTo>
                    <a:pt x="10662413" y="0"/>
                    <a:pt x="10724515" y="61976"/>
                    <a:pt x="10724515" y="138303"/>
                  </a:cubicBezTo>
                  <a:lnTo>
                    <a:pt x="10718165" y="138303"/>
                  </a:lnTo>
                  <a:lnTo>
                    <a:pt x="10724515" y="138303"/>
                  </a:lnTo>
                  <a:lnTo>
                    <a:pt x="10724515" y="3015996"/>
                  </a:lnTo>
                  <a:lnTo>
                    <a:pt x="10718165" y="3015996"/>
                  </a:lnTo>
                  <a:lnTo>
                    <a:pt x="10724515" y="3015996"/>
                  </a:lnTo>
                  <a:cubicBezTo>
                    <a:pt x="10724515" y="3092450"/>
                    <a:pt x="10662413" y="3154299"/>
                    <a:pt x="10585831" y="3154299"/>
                  </a:cubicBezTo>
                  <a:lnTo>
                    <a:pt x="10585831" y="3147949"/>
                  </a:lnTo>
                  <a:lnTo>
                    <a:pt x="10585831" y="3154299"/>
                  </a:lnTo>
                  <a:lnTo>
                    <a:pt x="138684" y="3154299"/>
                  </a:lnTo>
                  <a:lnTo>
                    <a:pt x="138684" y="3147949"/>
                  </a:lnTo>
                  <a:lnTo>
                    <a:pt x="138684" y="3154299"/>
                  </a:lnTo>
                  <a:cubicBezTo>
                    <a:pt x="62103" y="3154299"/>
                    <a:pt x="0" y="3092450"/>
                    <a:pt x="0" y="3015996"/>
                  </a:cubicBezTo>
                  <a:lnTo>
                    <a:pt x="0" y="138303"/>
                  </a:lnTo>
                  <a:lnTo>
                    <a:pt x="6350" y="138303"/>
                  </a:lnTo>
                  <a:lnTo>
                    <a:pt x="0" y="138303"/>
                  </a:lnTo>
                  <a:moveTo>
                    <a:pt x="12700" y="138303"/>
                  </a:moveTo>
                  <a:lnTo>
                    <a:pt x="12700" y="3015996"/>
                  </a:lnTo>
                  <a:lnTo>
                    <a:pt x="6350" y="3015996"/>
                  </a:lnTo>
                  <a:lnTo>
                    <a:pt x="12700" y="3015996"/>
                  </a:lnTo>
                  <a:cubicBezTo>
                    <a:pt x="12700" y="3085338"/>
                    <a:pt x="69088" y="3141599"/>
                    <a:pt x="138684" y="3141599"/>
                  </a:cubicBezTo>
                  <a:lnTo>
                    <a:pt x="10585831" y="3141599"/>
                  </a:lnTo>
                  <a:cubicBezTo>
                    <a:pt x="10655427" y="3141599"/>
                    <a:pt x="10711815" y="3085338"/>
                    <a:pt x="10711815" y="3015996"/>
                  </a:cubicBezTo>
                  <a:lnTo>
                    <a:pt x="10711815" y="138303"/>
                  </a:lnTo>
                  <a:cubicBezTo>
                    <a:pt x="10711815" y="68961"/>
                    <a:pt x="10655427" y="12700"/>
                    <a:pt x="10585831" y="12700"/>
                  </a:cubicBezTo>
                  <a:lnTo>
                    <a:pt x="138684" y="12700"/>
                  </a:lnTo>
                  <a:lnTo>
                    <a:pt x="138684" y="6350"/>
                  </a:lnTo>
                  <a:lnTo>
                    <a:pt x="138684" y="12700"/>
                  </a:lnTo>
                  <a:cubicBezTo>
                    <a:pt x="69088" y="12700"/>
                    <a:pt x="12700" y="68961"/>
                    <a:pt x="12700" y="138303"/>
                  </a:cubicBezTo>
                  <a:close/>
                </a:path>
              </a:pathLst>
            </a:custGeom>
            <a:solidFill>
              <a:srgbClr val="EEAEF6"/>
            </a:solidFill>
          </p:spPr>
          <p:txBody>
            <a:bodyPr/>
            <a:lstStyle/>
            <a:p>
              <a:endParaRPr lang="en-US"/>
            </a:p>
          </p:txBody>
        </p:sp>
      </p:grpSp>
      <p:grpSp>
        <p:nvGrpSpPr>
          <p:cNvPr id="11" name="Group 11"/>
          <p:cNvGrpSpPr/>
          <p:nvPr/>
        </p:nvGrpSpPr>
        <p:grpSpPr>
          <a:xfrm>
            <a:off x="1237357" y="3743771"/>
            <a:ext cx="706934" cy="706934"/>
            <a:chOff x="0" y="0"/>
            <a:chExt cx="942578" cy="942578"/>
          </a:xfrm>
        </p:grpSpPr>
        <p:sp>
          <p:nvSpPr>
            <p:cNvPr id="12" name="Freeform 12"/>
            <p:cNvSpPr/>
            <p:nvPr/>
          </p:nvSpPr>
          <p:spPr>
            <a:xfrm>
              <a:off x="0" y="0"/>
              <a:ext cx="942594" cy="942594"/>
            </a:xfrm>
            <a:custGeom>
              <a:avLst/>
              <a:gdLst/>
              <a:ahLst/>
              <a:cxnLst/>
              <a:rect l="l" t="t" r="r" b="b"/>
              <a:pathLst>
                <a:path w="942594" h="942594">
                  <a:moveTo>
                    <a:pt x="0" y="471297"/>
                  </a:moveTo>
                  <a:cubicBezTo>
                    <a:pt x="0" y="210947"/>
                    <a:pt x="210947" y="0"/>
                    <a:pt x="471297" y="0"/>
                  </a:cubicBezTo>
                  <a:cubicBezTo>
                    <a:pt x="731647" y="0"/>
                    <a:pt x="942594" y="210947"/>
                    <a:pt x="942594" y="471297"/>
                  </a:cubicBezTo>
                  <a:cubicBezTo>
                    <a:pt x="942594" y="731647"/>
                    <a:pt x="731520" y="942594"/>
                    <a:pt x="471297" y="942594"/>
                  </a:cubicBezTo>
                  <a:cubicBezTo>
                    <a:pt x="211074" y="942594"/>
                    <a:pt x="0" y="731520"/>
                    <a:pt x="0" y="471297"/>
                  </a:cubicBezTo>
                  <a:close/>
                </a:path>
              </a:pathLst>
            </a:custGeom>
            <a:solidFill>
              <a:srgbClr val="EEAEF6"/>
            </a:solidFill>
          </p:spPr>
          <p:txBody>
            <a:bodyPr/>
            <a:lstStyle/>
            <a:p>
              <a:endParaRPr lang="en-US"/>
            </a:p>
          </p:txBody>
        </p:sp>
      </p:grpSp>
      <p:sp>
        <p:nvSpPr>
          <p:cNvPr id="13" name="Freeform 13" descr="preencoded.png"/>
          <p:cNvSpPr/>
          <p:nvPr/>
        </p:nvSpPr>
        <p:spPr>
          <a:xfrm>
            <a:off x="1431726" y="3938141"/>
            <a:ext cx="318046" cy="318046"/>
          </a:xfrm>
          <a:custGeom>
            <a:avLst/>
            <a:gdLst/>
            <a:ahLst/>
            <a:cxnLst/>
            <a:rect l="l" t="t" r="r" b="b"/>
            <a:pathLst>
              <a:path w="318046" h="318046">
                <a:moveTo>
                  <a:pt x="0" y="0"/>
                </a:moveTo>
                <a:lnTo>
                  <a:pt x="318046" y="0"/>
                </a:lnTo>
                <a:lnTo>
                  <a:pt x="318046" y="318047"/>
                </a:lnTo>
                <a:lnTo>
                  <a:pt x="0" y="318047"/>
                </a:lnTo>
                <a:lnTo>
                  <a:pt x="0" y="0"/>
                </a:lnTo>
                <a:close/>
              </a:path>
            </a:pathLst>
          </a:custGeom>
          <a:blipFill>
            <a:blip r:embed="rId3">
              <a:extLst>
                <a:ext uri="{96DAC541-7B7A-43D3-8B79-37D633B846F1}">
                  <asvg:svgBlip xmlns:asvg="http://schemas.microsoft.com/office/drawing/2016/SVG/main" r:embed="rId4"/>
                </a:ext>
              </a:extLst>
            </a:blip>
            <a:stretch>
              <a:fillRect t="-10294" b="-10294"/>
            </a:stretch>
          </a:blipFill>
        </p:spPr>
        <p:txBody>
          <a:bodyPr/>
          <a:lstStyle/>
          <a:p>
            <a:endParaRPr lang="en-US"/>
          </a:p>
        </p:txBody>
      </p:sp>
      <p:sp>
        <p:nvSpPr>
          <p:cNvPr id="14" name="TextBox 14"/>
          <p:cNvSpPr txBox="1"/>
          <p:nvPr/>
        </p:nvSpPr>
        <p:spPr>
          <a:xfrm>
            <a:off x="1237357" y="4657725"/>
            <a:ext cx="3240584" cy="425629"/>
          </a:xfrm>
          <a:prstGeom prst="rect">
            <a:avLst/>
          </a:prstGeom>
        </p:spPr>
        <p:txBody>
          <a:bodyPr lIns="0" tIns="0" rIns="0" bIns="0" rtlCol="0" anchor="t">
            <a:spAutoFit/>
          </a:bodyPr>
          <a:lstStyle/>
          <a:p>
            <a:pPr algn="l">
              <a:lnSpc>
                <a:spcPts val="3187"/>
              </a:lnSpc>
            </a:pPr>
            <a:r>
              <a:rPr lang="en-US" sz="3200" b="1">
                <a:solidFill>
                  <a:schemeClr val="accent6">
                    <a:lumMod val="76000"/>
                  </a:schemeClr>
                </a:solidFill>
                <a:latin typeface="Petrona"/>
                <a:ea typeface="Petrona"/>
                <a:cs typeface="Petrona"/>
                <a:sym typeface="Petrona"/>
              </a:rPr>
              <a:t>Prevents Harm</a:t>
            </a:r>
            <a:endParaRPr lang="en-US" sz="3200" b="1">
              <a:solidFill>
                <a:schemeClr val="accent6">
                  <a:lumMod val="76000"/>
                </a:schemeClr>
              </a:solidFill>
              <a:latin typeface="Petrona"/>
              <a:ea typeface="Petrona"/>
              <a:cs typeface="Petrona"/>
            </a:endParaRPr>
          </a:p>
        </p:txBody>
      </p:sp>
      <p:sp>
        <p:nvSpPr>
          <p:cNvPr id="15" name="TextBox 15"/>
          <p:cNvSpPr txBox="1"/>
          <p:nvPr/>
        </p:nvSpPr>
        <p:spPr>
          <a:xfrm>
            <a:off x="1237357" y="5175498"/>
            <a:ext cx="7543651" cy="715004"/>
          </a:xfrm>
          <a:prstGeom prst="rect">
            <a:avLst/>
          </a:prstGeom>
        </p:spPr>
        <p:txBody>
          <a:bodyPr lIns="0" tIns="0" rIns="0" bIns="0" rtlCol="0" anchor="t">
            <a:spAutoFit/>
          </a:bodyPr>
          <a:lstStyle/>
          <a:p>
            <a:pPr algn="l">
              <a:lnSpc>
                <a:spcPts val="2937"/>
              </a:lnSpc>
            </a:pPr>
            <a:r>
              <a:rPr lang="en-US" sz="2200" dirty="0">
                <a:solidFill>
                  <a:srgbClr val="272525"/>
                </a:solidFill>
                <a:latin typeface="Arial"/>
                <a:ea typeface="Arial"/>
                <a:cs typeface="Arial"/>
                <a:sym typeface="Arial"/>
              </a:rPr>
              <a:t>Protects mothers and babies through systematic safeguarding (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a:t>
            </a:r>
            <a:endParaRPr lang="en-US" sz="2200" dirty="0">
              <a:solidFill>
                <a:srgbClr val="272525"/>
              </a:solidFill>
              <a:latin typeface="Arial"/>
              <a:ea typeface="Arial"/>
              <a:cs typeface="Arial"/>
            </a:endParaRPr>
          </a:p>
        </p:txBody>
      </p:sp>
      <p:grpSp>
        <p:nvGrpSpPr>
          <p:cNvPr id="16" name="Group 16"/>
          <p:cNvGrpSpPr/>
          <p:nvPr/>
        </p:nvGrpSpPr>
        <p:grpSpPr>
          <a:xfrm>
            <a:off x="9256960" y="3493889"/>
            <a:ext cx="8043565" cy="2365771"/>
            <a:chOff x="0" y="0"/>
            <a:chExt cx="10724753" cy="3154362"/>
          </a:xfrm>
        </p:grpSpPr>
        <p:sp>
          <p:nvSpPr>
            <p:cNvPr id="17" name="Freeform 17"/>
            <p:cNvSpPr/>
            <p:nvPr/>
          </p:nvSpPr>
          <p:spPr>
            <a:xfrm>
              <a:off x="6350" y="6350"/>
              <a:ext cx="10712069" cy="3141599"/>
            </a:xfrm>
            <a:custGeom>
              <a:avLst/>
              <a:gdLst/>
              <a:ahLst/>
              <a:cxnLst/>
              <a:rect l="l" t="t" r="r" b="b"/>
              <a:pathLst>
                <a:path w="10712069" h="3141599">
                  <a:moveTo>
                    <a:pt x="0" y="131953"/>
                  </a:moveTo>
                  <a:cubicBezTo>
                    <a:pt x="0" y="59055"/>
                    <a:pt x="59309" y="0"/>
                    <a:pt x="132334" y="0"/>
                  </a:cubicBezTo>
                  <a:lnTo>
                    <a:pt x="10579735" y="0"/>
                  </a:lnTo>
                  <a:cubicBezTo>
                    <a:pt x="10652887" y="0"/>
                    <a:pt x="10712069" y="59055"/>
                    <a:pt x="10712069" y="131953"/>
                  </a:cubicBezTo>
                  <a:lnTo>
                    <a:pt x="10712069" y="3009646"/>
                  </a:lnTo>
                  <a:cubicBezTo>
                    <a:pt x="10712069" y="3082544"/>
                    <a:pt x="10652760" y="3141599"/>
                    <a:pt x="10579735" y="3141599"/>
                  </a:cubicBezTo>
                  <a:lnTo>
                    <a:pt x="132334" y="3141599"/>
                  </a:lnTo>
                  <a:cubicBezTo>
                    <a:pt x="59309" y="3141599"/>
                    <a:pt x="0" y="3082544"/>
                    <a:pt x="0" y="3009646"/>
                  </a:cubicBezTo>
                  <a:close/>
                </a:path>
              </a:pathLst>
            </a:custGeom>
            <a:solidFill>
              <a:srgbClr val="E0D7F4"/>
            </a:solidFill>
          </p:spPr>
          <p:txBody>
            <a:bodyPr/>
            <a:lstStyle/>
            <a:p>
              <a:endParaRPr lang="en-US"/>
            </a:p>
          </p:txBody>
        </p:sp>
        <p:sp>
          <p:nvSpPr>
            <p:cNvPr id="18" name="Freeform 18"/>
            <p:cNvSpPr/>
            <p:nvPr/>
          </p:nvSpPr>
          <p:spPr>
            <a:xfrm>
              <a:off x="0" y="0"/>
              <a:ext cx="10724769" cy="3154299"/>
            </a:xfrm>
            <a:custGeom>
              <a:avLst/>
              <a:gdLst/>
              <a:ahLst/>
              <a:cxnLst/>
              <a:rect l="l" t="t" r="r" b="b"/>
              <a:pathLst>
                <a:path w="10724769" h="3154299">
                  <a:moveTo>
                    <a:pt x="0" y="138303"/>
                  </a:moveTo>
                  <a:cubicBezTo>
                    <a:pt x="0" y="61976"/>
                    <a:pt x="62103" y="0"/>
                    <a:pt x="138684" y="0"/>
                  </a:cubicBezTo>
                  <a:lnTo>
                    <a:pt x="10586085" y="0"/>
                  </a:lnTo>
                  <a:lnTo>
                    <a:pt x="10586085" y="6350"/>
                  </a:lnTo>
                  <a:lnTo>
                    <a:pt x="10586085" y="0"/>
                  </a:lnTo>
                  <a:cubicBezTo>
                    <a:pt x="10662666" y="0"/>
                    <a:pt x="10724769" y="61976"/>
                    <a:pt x="10724769" y="138303"/>
                  </a:cubicBezTo>
                  <a:lnTo>
                    <a:pt x="10718419" y="138303"/>
                  </a:lnTo>
                  <a:lnTo>
                    <a:pt x="10724769" y="138303"/>
                  </a:lnTo>
                  <a:lnTo>
                    <a:pt x="10724769" y="3015996"/>
                  </a:lnTo>
                  <a:lnTo>
                    <a:pt x="10718419" y="3015996"/>
                  </a:lnTo>
                  <a:lnTo>
                    <a:pt x="10724769" y="3015996"/>
                  </a:lnTo>
                  <a:cubicBezTo>
                    <a:pt x="10724769" y="3092450"/>
                    <a:pt x="10662666" y="3154299"/>
                    <a:pt x="10586085" y="3154299"/>
                  </a:cubicBezTo>
                  <a:lnTo>
                    <a:pt x="10586085" y="3147949"/>
                  </a:lnTo>
                  <a:lnTo>
                    <a:pt x="10586085" y="3154299"/>
                  </a:lnTo>
                  <a:lnTo>
                    <a:pt x="138684" y="3154299"/>
                  </a:lnTo>
                  <a:lnTo>
                    <a:pt x="138684" y="3147949"/>
                  </a:lnTo>
                  <a:lnTo>
                    <a:pt x="138684" y="3154299"/>
                  </a:lnTo>
                  <a:cubicBezTo>
                    <a:pt x="62103" y="3154299"/>
                    <a:pt x="0" y="3092450"/>
                    <a:pt x="0" y="3015996"/>
                  </a:cubicBezTo>
                  <a:lnTo>
                    <a:pt x="0" y="138303"/>
                  </a:lnTo>
                  <a:lnTo>
                    <a:pt x="6350" y="138303"/>
                  </a:lnTo>
                  <a:lnTo>
                    <a:pt x="0" y="138303"/>
                  </a:lnTo>
                  <a:moveTo>
                    <a:pt x="12700" y="138303"/>
                  </a:moveTo>
                  <a:lnTo>
                    <a:pt x="12700" y="3015996"/>
                  </a:lnTo>
                  <a:lnTo>
                    <a:pt x="6350" y="3015996"/>
                  </a:lnTo>
                  <a:lnTo>
                    <a:pt x="12700" y="3015996"/>
                  </a:lnTo>
                  <a:cubicBezTo>
                    <a:pt x="12700" y="3085338"/>
                    <a:pt x="69088" y="3141599"/>
                    <a:pt x="138684" y="3141599"/>
                  </a:cubicBezTo>
                  <a:lnTo>
                    <a:pt x="10586085" y="3141599"/>
                  </a:lnTo>
                  <a:cubicBezTo>
                    <a:pt x="10655681" y="3141599"/>
                    <a:pt x="10712069" y="3085338"/>
                    <a:pt x="10712069" y="3015996"/>
                  </a:cubicBezTo>
                  <a:lnTo>
                    <a:pt x="10712069" y="138303"/>
                  </a:lnTo>
                  <a:cubicBezTo>
                    <a:pt x="10712069" y="68961"/>
                    <a:pt x="10655681" y="12700"/>
                    <a:pt x="10586085" y="12700"/>
                  </a:cubicBezTo>
                  <a:lnTo>
                    <a:pt x="138684" y="12700"/>
                  </a:lnTo>
                  <a:lnTo>
                    <a:pt x="138684" y="6350"/>
                  </a:lnTo>
                  <a:lnTo>
                    <a:pt x="138684" y="12700"/>
                  </a:lnTo>
                  <a:cubicBezTo>
                    <a:pt x="69088" y="12700"/>
                    <a:pt x="12700" y="68961"/>
                    <a:pt x="12700" y="138303"/>
                  </a:cubicBezTo>
                  <a:close/>
                </a:path>
              </a:pathLst>
            </a:custGeom>
            <a:solidFill>
              <a:srgbClr val="243799"/>
            </a:solidFill>
          </p:spPr>
          <p:txBody>
            <a:bodyPr/>
            <a:lstStyle/>
            <a:p>
              <a:endParaRPr lang="en-US"/>
            </a:p>
          </p:txBody>
        </p:sp>
      </p:grpSp>
      <p:grpSp>
        <p:nvGrpSpPr>
          <p:cNvPr id="19" name="Group 19"/>
          <p:cNvGrpSpPr/>
          <p:nvPr/>
        </p:nvGrpSpPr>
        <p:grpSpPr>
          <a:xfrm>
            <a:off x="9506842" y="3743771"/>
            <a:ext cx="706934" cy="706934"/>
            <a:chOff x="0" y="0"/>
            <a:chExt cx="942578" cy="942578"/>
          </a:xfrm>
        </p:grpSpPr>
        <p:sp>
          <p:nvSpPr>
            <p:cNvPr id="20" name="Freeform 20"/>
            <p:cNvSpPr/>
            <p:nvPr/>
          </p:nvSpPr>
          <p:spPr>
            <a:xfrm>
              <a:off x="0" y="0"/>
              <a:ext cx="942594" cy="942594"/>
            </a:xfrm>
            <a:custGeom>
              <a:avLst/>
              <a:gdLst/>
              <a:ahLst/>
              <a:cxnLst/>
              <a:rect l="l" t="t" r="r" b="b"/>
              <a:pathLst>
                <a:path w="942594" h="942594">
                  <a:moveTo>
                    <a:pt x="0" y="471297"/>
                  </a:moveTo>
                  <a:cubicBezTo>
                    <a:pt x="0" y="210947"/>
                    <a:pt x="210947" y="0"/>
                    <a:pt x="471297" y="0"/>
                  </a:cubicBezTo>
                  <a:cubicBezTo>
                    <a:pt x="731647" y="0"/>
                    <a:pt x="942594" y="210947"/>
                    <a:pt x="942594" y="471297"/>
                  </a:cubicBezTo>
                  <a:cubicBezTo>
                    <a:pt x="942594" y="731647"/>
                    <a:pt x="731520" y="942594"/>
                    <a:pt x="471297" y="942594"/>
                  </a:cubicBezTo>
                  <a:cubicBezTo>
                    <a:pt x="211074" y="942594"/>
                    <a:pt x="0" y="731520"/>
                    <a:pt x="0" y="471297"/>
                  </a:cubicBezTo>
                  <a:close/>
                </a:path>
              </a:pathLst>
            </a:custGeom>
            <a:solidFill>
              <a:srgbClr val="243799"/>
            </a:solidFill>
          </p:spPr>
          <p:txBody>
            <a:bodyPr/>
            <a:lstStyle/>
            <a:p>
              <a:endParaRPr lang="en-US"/>
            </a:p>
          </p:txBody>
        </p:sp>
      </p:grpSp>
      <p:sp>
        <p:nvSpPr>
          <p:cNvPr id="21" name="Freeform 21" descr="preencoded.png"/>
          <p:cNvSpPr/>
          <p:nvPr/>
        </p:nvSpPr>
        <p:spPr>
          <a:xfrm>
            <a:off x="9701212" y="3938141"/>
            <a:ext cx="318046" cy="318046"/>
          </a:xfrm>
          <a:custGeom>
            <a:avLst/>
            <a:gdLst/>
            <a:ahLst/>
            <a:cxnLst/>
            <a:rect l="l" t="t" r="r" b="b"/>
            <a:pathLst>
              <a:path w="318046" h="318046">
                <a:moveTo>
                  <a:pt x="0" y="0"/>
                </a:moveTo>
                <a:lnTo>
                  <a:pt x="318047" y="0"/>
                </a:lnTo>
                <a:lnTo>
                  <a:pt x="318047" y="318047"/>
                </a:lnTo>
                <a:lnTo>
                  <a:pt x="0" y="31804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2" name="TextBox 22"/>
          <p:cNvSpPr txBox="1"/>
          <p:nvPr/>
        </p:nvSpPr>
        <p:spPr>
          <a:xfrm>
            <a:off x="9506842" y="4657725"/>
            <a:ext cx="3240584" cy="425629"/>
          </a:xfrm>
          <a:prstGeom prst="rect">
            <a:avLst/>
          </a:prstGeom>
        </p:spPr>
        <p:txBody>
          <a:bodyPr lIns="0" tIns="0" rIns="0" bIns="0" rtlCol="0" anchor="t">
            <a:spAutoFit/>
          </a:bodyPr>
          <a:lstStyle/>
          <a:p>
            <a:pPr algn="l">
              <a:lnSpc>
                <a:spcPts val="3187"/>
              </a:lnSpc>
            </a:pPr>
            <a:r>
              <a:rPr lang="en-US" sz="3200" b="1">
                <a:solidFill>
                  <a:schemeClr val="accent6">
                    <a:lumMod val="76000"/>
                  </a:schemeClr>
                </a:solidFill>
                <a:latin typeface="Petrona"/>
                <a:ea typeface="Petrona"/>
                <a:cs typeface="Petrona"/>
                <a:sym typeface="Petrona"/>
              </a:rPr>
              <a:t>Meets Standards</a:t>
            </a:r>
            <a:endParaRPr lang="en-US" sz="3200" b="1">
              <a:solidFill>
                <a:schemeClr val="accent6">
                  <a:lumMod val="76000"/>
                </a:schemeClr>
              </a:solidFill>
              <a:latin typeface="Petrona"/>
              <a:ea typeface="Petrona"/>
              <a:cs typeface="Petrona"/>
            </a:endParaRPr>
          </a:p>
        </p:txBody>
      </p:sp>
      <p:sp>
        <p:nvSpPr>
          <p:cNvPr id="23" name="TextBox 23"/>
          <p:cNvSpPr txBox="1"/>
          <p:nvPr/>
        </p:nvSpPr>
        <p:spPr>
          <a:xfrm>
            <a:off x="9506842" y="5175498"/>
            <a:ext cx="7543800" cy="715004"/>
          </a:xfrm>
          <a:prstGeom prst="rect">
            <a:avLst/>
          </a:prstGeom>
        </p:spPr>
        <p:txBody>
          <a:bodyPr lIns="0" tIns="0" rIns="0" bIns="0" rtlCol="0" anchor="t">
            <a:spAutoFit/>
          </a:bodyPr>
          <a:lstStyle/>
          <a:p>
            <a:pPr algn="l">
              <a:lnSpc>
                <a:spcPts val="2937"/>
              </a:lnSpc>
            </a:pPr>
            <a:r>
              <a:rPr lang="en-US" sz="2200" dirty="0">
                <a:solidFill>
                  <a:srgbClr val="272525"/>
                </a:solidFill>
                <a:latin typeface="Arial"/>
                <a:ea typeface="Arial"/>
                <a:cs typeface="Arial"/>
                <a:sym typeface="Arial"/>
              </a:rPr>
              <a:t>Ensures compliance with CQC and NICE guidelines (CQC, 2023;NICE, 2023)</a:t>
            </a:r>
            <a:endParaRPr lang="en-US" sz="2200" dirty="0">
              <a:solidFill>
                <a:srgbClr val="272525"/>
              </a:solidFill>
              <a:latin typeface="Arial"/>
              <a:ea typeface="Arial"/>
              <a:cs typeface="Arial"/>
            </a:endParaRPr>
          </a:p>
        </p:txBody>
      </p:sp>
      <p:grpSp>
        <p:nvGrpSpPr>
          <p:cNvPr id="24" name="Group 24"/>
          <p:cNvGrpSpPr/>
          <p:nvPr/>
        </p:nvGrpSpPr>
        <p:grpSpPr>
          <a:xfrm>
            <a:off x="987475" y="6085731"/>
            <a:ext cx="8043416" cy="2365771"/>
            <a:chOff x="0" y="0"/>
            <a:chExt cx="10724555" cy="3154362"/>
          </a:xfrm>
        </p:grpSpPr>
        <p:sp>
          <p:nvSpPr>
            <p:cNvPr id="25" name="Freeform 25"/>
            <p:cNvSpPr/>
            <p:nvPr/>
          </p:nvSpPr>
          <p:spPr>
            <a:xfrm>
              <a:off x="6350" y="6350"/>
              <a:ext cx="10711815" cy="3141599"/>
            </a:xfrm>
            <a:custGeom>
              <a:avLst/>
              <a:gdLst/>
              <a:ahLst/>
              <a:cxnLst/>
              <a:rect l="l" t="t" r="r" b="b"/>
              <a:pathLst>
                <a:path w="10711815" h="3141599">
                  <a:moveTo>
                    <a:pt x="0" y="131953"/>
                  </a:moveTo>
                  <a:cubicBezTo>
                    <a:pt x="0" y="59055"/>
                    <a:pt x="59309" y="0"/>
                    <a:pt x="132334" y="0"/>
                  </a:cubicBezTo>
                  <a:lnTo>
                    <a:pt x="10579481" y="0"/>
                  </a:lnTo>
                  <a:cubicBezTo>
                    <a:pt x="10652633" y="0"/>
                    <a:pt x="10711815" y="59055"/>
                    <a:pt x="10711815" y="131953"/>
                  </a:cubicBezTo>
                  <a:lnTo>
                    <a:pt x="10711815" y="3009646"/>
                  </a:lnTo>
                  <a:cubicBezTo>
                    <a:pt x="10711815" y="3082544"/>
                    <a:pt x="10652506" y="3141599"/>
                    <a:pt x="10579481" y="3141599"/>
                  </a:cubicBezTo>
                  <a:lnTo>
                    <a:pt x="132334" y="3141599"/>
                  </a:lnTo>
                  <a:cubicBezTo>
                    <a:pt x="59309" y="3141599"/>
                    <a:pt x="0" y="3082544"/>
                    <a:pt x="0" y="3009646"/>
                  </a:cubicBezTo>
                  <a:close/>
                </a:path>
              </a:pathLst>
            </a:custGeom>
            <a:solidFill>
              <a:srgbClr val="E0D7F4"/>
            </a:solidFill>
          </p:spPr>
          <p:txBody>
            <a:bodyPr/>
            <a:lstStyle/>
            <a:p>
              <a:endParaRPr lang="en-US"/>
            </a:p>
          </p:txBody>
        </p:sp>
        <p:sp>
          <p:nvSpPr>
            <p:cNvPr id="26" name="Freeform 26"/>
            <p:cNvSpPr/>
            <p:nvPr/>
          </p:nvSpPr>
          <p:spPr>
            <a:xfrm>
              <a:off x="0" y="0"/>
              <a:ext cx="10724515" cy="3154299"/>
            </a:xfrm>
            <a:custGeom>
              <a:avLst/>
              <a:gdLst/>
              <a:ahLst/>
              <a:cxnLst/>
              <a:rect l="l" t="t" r="r" b="b"/>
              <a:pathLst>
                <a:path w="10724515" h="3154299">
                  <a:moveTo>
                    <a:pt x="0" y="138303"/>
                  </a:moveTo>
                  <a:cubicBezTo>
                    <a:pt x="0" y="61976"/>
                    <a:pt x="62103" y="0"/>
                    <a:pt x="138684" y="0"/>
                  </a:cubicBezTo>
                  <a:lnTo>
                    <a:pt x="10585831" y="0"/>
                  </a:lnTo>
                  <a:lnTo>
                    <a:pt x="10585831" y="6350"/>
                  </a:lnTo>
                  <a:lnTo>
                    <a:pt x="10585831" y="0"/>
                  </a:lnTo>
                  <a:cubicBezTo>
                    <a:pt x="10662413" y="0"/>
                    <a:pt x="10724515" y="61976"/>
                    <a:pt x="10724515" y="138303"/>
                  </a:cubicBezTo>
                  <a:lnTo>
                    <a:pt x="10718165" y="138303"/>
                  </a:lnTo>
                  <a:lnTo>
                    <a:pt x="10724515" y="138303"/>
                  </a:lnTo>
                  <a:lnTo>
                    <a:pt x="10724515" y="3015996"/>
                  </a:lnTo>
                  <a:lnTo>
                    <a:pt x="10718165" y="3015996"/>
                  </a:lnTo>
                  <a:lnTo>
                    <a:pt x="10724515" y="3015996"/>
                  </a:lnTo>
                  <a:cubicBezTo>
                    <a:pt x="10724515" y="3092450"/>
                    <a:pt x="10662413" y="3154299"/>
                    <a:pt x="10585831" y="3154299"/>
                  </a:cubicBezTo>
                  <a:lnTo>
                    <a:pt x="10585831" y="3147949"/>
                  </a:lnTo>
                  <a:lnTo>
                    <a:pt x="10585831" y="3154299"/>
                  </a:lnTo>
                  <a:lnTo>
                    <a:pt x="138684" y="3154299"/>
                  </a:lnTo>
                  <a:lnTo>
                    <a:pt x="138684" y="3147949"/>
                  </a:lnTo>
                  <a:lnTo>
                    <a:pt x="138684" y="3154299"/>
                  </a:lnTo>
                  <a:cubicBezTo>
                    <a:pt x="62103" y="3154299"/>
                    <a:pt x="0" y="3092450"/>
                    <a:pt x="0" y="3015996"/>
                  </a:cubicBezTo>
                  <a:lnTo>
                    <a:pt x="0" y="138303"/>
                  </a:lnTo>
                  <a:lnTo>
                    <a:pt x="6350" y="138303"/>
                  </a:lnTo>
                  <a:lnTo>
                    <a:pt x="0" y="138303"/>
                  </a:lnTo>
                  <a:moveTo>
                    <a:pt x="12700" y="138303"/>
                  </a:moveTo>
                  <a:lnTo>
                    <a:pt x="12700" y="3015996"/>
                  </a:lnTo>
                  <a:lnTo>
                    <a:pt x="6350" y="3015996"/>
                  </a:lnTo>
                  <a:lnTo>
                    <a:pt x="12700" y="3015996"/>
                  </a:lnTo>
                  <a:cubicBezTo>
                    <a:pt x="12700" y="3085338"/>
                    <a:pt x="69088" y="3141599"/>
                    <a:pt x="138684" y="3141599"/>
                  </a:cubicBezTo>
                  <a:lnTo>
                    <a:pt x="10585831" y="3141599"/>
                  </a:lnTo>
                  <a:cubicBezTo>
                    <a:pt x="10655427" y="3141599"/>
                    <a:pt x="10711815" y="3085338"/>
                    <a:pt x="10711815" y="3015996"/>
                  </a:cubicBezTo>
                  <a:lnTo>
                    <a:pt x="10711815" y="138303"/>
                  </a:lnTo>
                  <a:cubicBezTo>
                    <a:pt x="10711815" y="68961"/>
                    <a:pt x="10655427" y="12700"/>
                    <a:pt x="10585831" y="12700"/>
                  </a:cubicBezTo>
                  <a:lnTo>
                    <a:pt x="138684" y="12700"/>
                  </a:lnTo>
                  <a:lnTo>
                    <a:pt x="138684" y="6350"/>
                  </a:lnTo>
                  <a:lnTo>
                    <a:pt x="138684" y="12700"/>
                  </a:lnTo>
                  <a:cubicBezTo>
                    <a:pt x="69088" y="12700"/>
                    <a:pt x="12700" y="68961"/>
                    <a:pt x="12700" y="138303"/>
                  </a:cubicBezTo>
                  <a:close/>
                </a:path>
              </a:pathLst>
            </a:custGeom>
            <a:solidFill>
              <a:srgbClr val="EEAEF6"/>
            </a:solidFill>
          </p:spPr>
          <p:txBody>
            <a:bodyPr/>
            <a:lstStyle/>
            <a:p>
              <a:endParaRPr lang="en-US"/>
            </a:p>
          </p:txBody>
        </p:sp>
      </p:grpSp>
      <p:grpSp>
        <p:nvGrpSpPr>
          <p:cNvPr id="27" name="Group 27"/>
          <p:cNvGrpSpPr/>
          <p:nvPr/>
        </p:nvGrpSpPr>
        <p:grpSpPr>
          <a:xfrm>
            <a:off x="1237357" y="6335614"/>
            <a:ext cx="706934" cy="706934"/>
            <a:chOff x="0" y="0"/>
            <a:chExt cx="942578" cy="942578"/>
          </a:xfrm>
        </p:grpSpPr>
        <p:sp>
          <p:nvSpPr>
            <p:cNvPr id="28" name="Freeform 28"/>
            <p:cNvSpPr/>
            <p:nvPr/>
          </p:nvSpPr>
          <p:spPr>
            <a:xfrm>
              <a:off x="0" y="0"/>
              <a:ext cx="942594" cy="942594"/>
            </a:xfrm>
            <a:custGeom>
              <a:avLst/>
              <a:gdLst/>
              <a:ahLst/>
              <a:cxnLst/>
              <a:rect l="l" t="t" r="r" b="b"/>
              <a:pathLst>
                <a:path w="942594" h="942594">
                  <a:moveTo>
                    <a:pt x="0" y="471297"/>
                  </a:moveTo>
                  <a:cubicBezTo>
                    <a:pt x="0" y="210947"/>
                    <a:pt x="210947" y="0"/>
                    <a:pt x="471297" y="0"/>
                  </a:cubicBezTo>
                  <a:cubicBezTo>
                    <a:pt x="731647" y="0"/>
                    <a:pt x="942594" y="210947"/>
                    <a:pt x="942594" y="471297"/>
                  </a:cubicBezTo>
                  <a:cubicBezTo>
                    <a:pt x="942594" y="731647"/>
                    <a:pt x="731520" y="942594"/>
                    <a:pt x="471297" y="942594"/>
                  </a:cubicBezTo>
                  <a:cubicBezTo>
                    <a:pt x="211074" y="942594"/>
                    <a:pt x="0" y="731520"/>
                    <a:pt x="0" y="471297"/>
                  </a:cubicBezTo>
                  <a:close/>
                </a:path>
              </a:pathLst>
            </a:custGeom>
            <a:solidFill>
              <a:srgbClr val="EEAEF6"/>
            </a:solidFill>
          </p:spPr>
          <p:txBody>
            <a:bodyPr/>
            <a:lstStyle/>
            <a:p>
              <a:endParaRPr lang="en-US"/>
            </a:p>
          </p:txBody>
        </p:sp>
      </p:grpSp>
      <p:sp>
        <p:nvSpPr>
          <p:cNvPr id="29" name="Freeform 29" descr="preencoded.png"/>
          <p:cNvSpPr/>
          <p:nvPr/>
        </p:nvSpPr>
        <p:spPr>
          <a:xfrm>
            <a:off x="1431726" y="6529982"/>
            <a:ext cx="318046" cy="318046"/>
          </a:xfrm>
          <a:custGeom>
            <a:avLst/>
            <a:gdLst/>
            <a:ahLst/>
            <a:cxnLst/>
            <a:rect l="l" t="t" r="r" b="b"/>
            <a:pathLst>
              <a:path w="318046" h="318046">
                <a:moveTo>
                  <a:pt x="0" y="0"/>
                </a:moveTo>
                <a:lnTo>
                  <a:pt x="318046" y="0"/>
                </a:lnTo>
                <a:lnTo>
                  <a:pt x="318046" y="318047"/>
                </a:lnTo>
                <a:lnTo>
                  <a:pt x="0" y="318047"/>
                </a:lnTo>
                <a:lnTo>
                  <a:pt x="0" y="0"/>
                </a:lnTo>
                <a:close/>
              </a:path>
            </a:pathLst>
          </a:custGeom>
          <a:blipFill>
            <a:blip r:embed="rId7">
              <a:extLst>
                <a:ext uri="{96DAC541-7B7A-43D3-8B79-37D633B846F1}">
                  <asvg:svgBlip xmlns:asvg="http://schemas.microsoft.com/office/drawing/2016/SVG/main" r:embed="rId8"/>
                </a:ext>
              </a:extLst>
            </a:blip>
            <a:stretch>
              <a:fillRect l="-4411" r="-4411"/>
            </a:stretch>
          </a:blipFill>
        </p:spPr>
        <p:txBody>
          <a:bodyPr/>
          <a:lstStyle/>
          <a:p>
            <a:endParaRPr lang="en-US"/>
          </a:p>
        </p:txBody>
      </p:sp>
      <p:sp>
        <p:nvSpPr>
          <p:cNvPr id="30" name="TextBox 30"/>
          <p:cNvSpPr txBox="1"/>
          <p:nvPr/>
        </p:nvSpPr>
        <p:spPr>
          <a:xfrm>
            <a:off x="1237357" y="7260882"/>
            <a:ext cx="4293049" cy="425629"/>
          </a:xfrm>
          <a:prstGeom prst="rect">
            <a:avLst/>
          </a:prstGeom>
        </p:spPr>
        <p:txBody>
          <a:bodyPr wrap="square" lIns="0" tIns="0" rIns="0" bIns="0" rtlCol="0" anchor="t">
            <a:spAutoFit/>
          </a:bodyPr>
          <a:lstStyle/>
          <a:p>
            <a:pPr algn="l">
              <a:lnSpc>
                <a:spcPts val="3187"/>
              </a:lnSpc>
            </a:pPr>
            <a:r>
              <a:rPr lang="en-US" sz="3200" b="1">
                <a:solidFill>
                  <a:schemeClr val="accent6">
                    <a:lumMod val="76000"/>
                  </a:schemeClr>
                </a:solidFill>
                <a:latin typeface="Petrona"/>
                <a:ea typeface="Petrona"/>
                <a:cs typeface="Petrona"/>
                <a:sym typeface="Petrona"/>
              </a:rPr>
              <a:t>Measures Progress</a:t>
            </a:r>
            <a:endParaRPr lang="en-US" sz="3200" b="1">
              <a:solidFill>
                <a:schemeClr val="accent6">
                  <a:lumMod val="76000"/>
                </a:schemeClr>
              </a:solidFill>
              <a:latin typeface="Petrona"/>
              <a:ea typeface="Petrona"/>
              <a:cs typeface="Petrona"/>
            </a:endParaRPr>
          </a:p>
        </p:txBody>
      </p:sp>
      <p:sp>
        <p:nvSpPr>
          <p:cNvPr id="31" name="TextBox 31"/>
          <p:cNvSpPr txBox="1"/>
          <p:nvPr/>
        </p:nvSpPr>
        <p:spPr>
          <a:xfrm>
            <a:off x="1237357" y="7767340"/>
            <a:ext cx="7543651" cy="715004"/>
          </a:xfrm>
          <a:prstGeom prst="rect">
            <a:avLst/>
          </a:prstGeom>
        </p:spPr>
        <p:txBody>
          <a:bodyPr lIns="0" tIns="0" rIns="0" bIns="0" rtlCol="0" anchor="t">
            <a:spAutoFit/>
          </a:bodyPr>
          <a:lstStyle/>
          <a:p>
            <a:pPr algn="l">
              <a:lnSpc>
                <a:spcPts val="2937"/>
              </a:lnSpc>
            </a:pPr>
            <a:r>
              <a:rPr lang="en-US" sz="2200" dirty="0">
                <a:solidFill>
                  <a:srgbClr val="272525"/>
                </a:solidFill>
                <a:latin typeface="Arial"/>
                <a:ea typeface="Arial"/>
                <a:cs typeface="Arial"/>
                <a:sym typeface="Arial"/>
              </a:rPr>
              <a:t>Makes quality visible and quantifiable through metrics (NHS,2022)</a:t>
            </a:r>
            <a:endParaRPr lang="en-US" sz="2200" dirty="0">
              <a:solidFill>
                <a:srgbClr val="272525"/>
              </a:solidFill>
              <a:latin typeface="Arial"/>
              <a:ea typeface="Arial"/>
              <a:cs typeface="Arial"/>
            </a:endParaRPr>
          </a:p>
        </p:txBody>
      </p:sp>
      <p:grpSp>
        <p:nvGrpSpPr>
          <p:cNvPr id="32" name="Group 32"/>
          <p:cNvGrpSpPr/>
          <p:nvPr/>
        </p:nvGrpSpPr>
        <p:grpSpPr>
          <a:xfrm>
            <a:off x="9256960" y="6085731"/>
            <a:ext cx="8043565" cy="2365771"/>
            <a:chOff x="0" y="0"/>
            <a:chExt cx="10724753" cy="3154362"/>
          </a:xfrm>
        </p:grpSpPr>
        <p:sp>
          <p:nvSpPr>
            <p:cNvPr id="33" name="Freeform 33"/>
            <p:cNvSpPr/>
            <p:nvPr/>
          </p:nvSpPr>
          <p:spPr>
            <a:xfrm>
              <a:off x="6350" y="6350"/>
              <a:ext cx="10712069" cy="3141599"/>
            </a:xfrm>
            <a:custGeom>
              <a:avLst/>
              <a:gdLst/>
              <a:ahLst/>
              <a:cxnLst/>
              <a:rect l="l" t="t" r="r" b="b"/>
              <a:pathLst>
                <a:path w="10712069" h="3141599">
                  <a:moveTo>
                    <a:pt x="0" y="131953"/>
                  </a:moveTo>
                  <a:cubicBezTo>
                    <a:pt x="0" y="59055"/>
                    <a:pt x="59309" y="0"/>
                    <a:pt x="132334" y="0"/>
                  </a:cubicBezTo>
                  <a:lnTo>
                    <a:pt x="10579735" y="0"/>
                  </a:lnTo>
                  <a:cubicBezTo>
                    <a:pt x="10652887" y="0"/>
                    <a:pt x="10712069" y="59055"/>
                    <a:pt x="10712069" y="131953"/>
                  </a:cubicBezTo>
                  <a:lnTo>
                    <a:pt x="10712069" y="3009646"/>
                  </a:lnTo>
                  <a:cubicBezTo>
                    <a:pt x="10712069" y="3082544"/>
                    <a:pt x="10652760" y="3141599"/>
                    <a:pt x="10579735" y="3141599"/>
                  </a:cubicBezTo>
                  <a:lnTo>
                    <a:pt x="132334" y="3141599"/>
                  </a:lnTo>
                  <a:cubicBezTo>
                    <a:pt x="59309" y="3141599"/>
                    <a:pt x="0" y="3082544"/>
                    <a:pt x="0" y="3009646"/>
                  </a:cubicBezTo>
                  <a:close/>
                </a:path>
              </a:pathLst>
            </a:custGeom>
            <a:solidFill>
              <a:srgbClr val="E0D7F4"/>
            </a:solidFill>
          </p:spPr>
          <p:txBody>
            <a:bodyPr/>
            <a:lstStyle/>
            <a:p>
              <a:endParaRPr lang="en-US"/>
            </a:p>
          </p:txBody>
        </p:sp>
        <p:sp>
          <p:nvSpPr>
            <p:cNvPr id="34" name="Freeform 34"/>
            <p:cNvSpPr/>
            <p:nvPr/>
          </p:nvSpPr>
          <p:spPr>
            <a:xfrm>
              <a:off x="0" y="0"/>
              <a:ext cx="10724769" cy="3154299"/>
            </a:xfrm>
            <a:custGeom>
              <a:avLst/>
              <a:gdLst/>
              <a:ahLst/>
              <a:cxnLst/>
              <a:rect l="l" t="t" r="r" b="b"/>
              <a:pathLst>
                <a:path w="10724769" h="3154299">
                  <a:moveTo>
                    <a:pt x="0" y="138303"/>
                  </a:moveTo>
                  <a:cubicBezTo>
                    <a:pt x="0" y="61976"/>
                    <a:pt x="62103" y="0"/>
                    <a:pt x="138684" y="0"/>
                  </a:cubicBezTo>
                  <a:lnTo>
                    <a:pt x="10586085" y="0"/>
                  </a:lnTo>
                  <a:lnTo>
                    <a:pt x="10586085" y="6350"/>
                  </a:lnTo>
                  <a:lnTo>
                    <a:pt x="10586085" y="0"/>
                  </a:lnTo>
                  <a:cubicBezTo>
                    <a:pt x="10662666" y="0"/>
                    <a:pt x="10724769" y="61976"/>
                    <a:pt x="10724769" y="138303"/>
                  </a:cubicBezTo>
                  <a:lnTo>
                    <a:pt x="10718419" y="138303"/>
                  </a:lnTo>
                  <a:lnTo>
                    <a:pt x="10724769" y="138303"/>
                  </a:lnTo>
                  <a:lnTo>
                    <a:pt x="10724769" y="3015996"/>
                  </a:lnTo>
                  <a:lnTo>
                    <a:pt x="10718419" y="3015996"/>
                  </a:lnTo>
                  <a:lnTo>
                    <a:pt x="10724769" y="3015996"/>
                  </a:lnTo>
                  <a:cubicBezTo>
                    <a:pt x="10724769" y="3092450"/>
                    <a:pt x="10662666" y="3154299"/>
                    <a:pt x="10586085" y="3154299"/>
                  </a:cubicBezTo>
                  <a:lnTo>
                    <a:pt x="10586085" y="3147949"/>
                  </a:lnTo>
                  <a:lnTo>
                    <a:pt x="10586085" y="3154299"/>
                  </a:lnTo>
                  <a:lnTo>
                    <a:pt x="138684" y="3154299"/>
                  </a:lnTo>
                  <a:lnTo>
                    <a:pt x="138684" y="3147949"/>
                  </a:lnTo>
                  <a:lnTo>
                    <a:pt x="138684" y="3154299"/>
                  </a:lnTo>
                  <a:cubicBezTo>
                    <a:pt x="62103" y="3154299"/>
                    <a:pt x="0" y="3092450"/>
                    <a:pt x="0" y="3015996"/>
                  </a:cubicBezTo>
                  <a:lnTo>
                    <a:pt x="0" y="138303"/>
                  </a:lnTo>
                  <a:lnTo>
                    <a:pt x="6350" y="138303"/>
                  </a:lnTo>
                  <a:lnTo>
                    <a:pt x="0" y="138303"/>
                  </a:lnTo>
                  <a:moveTo>
                    <a:pt x="12700" y="138303"/>
                  </a:moveTo>
                  <a:lnTo>
                    <a:pt x="12700" y="3015996"/>
                  </a:lnTo>
                  <a:lnTo>
                    <a:pt x="6350" y="3015996"/>
                  </a:lnTo>
                  <a:lnTo>
                    <a:pt x="12700" y="3015996"/>
                  </a:lnTo>
                  <a:cubicBezTo>
                    <a:pt x="12700" y="3085338"/>
                    <a:pt x="69088" y="3141599"/>
                    <a:pt x="138684" y="3141599"/>
                  </a:cubicBezTo>
                  <a:lnTo>
                    <a:pt x="10586085" y="3141599"/>
                  </a:lnTo>
                  <a:cubicBezTo>
                    <a:pt x="10655681" y="3141599"/>
                    <a:pt x="10712069" y="3085338"/>
                    <a:pt x="10712069" y="3015996"/>
                  </a:cubicBezTo>
                  <a:lnTo>
                    <a:pt x="10712069" y="138303"/>
                  </a:lnTo>
                  <a:cubicBezTo>
                    <a:pt x="10712069" y="68961"/>
                    <a:pt x="10655681" y="12700"/>
                    <a:pt x="10586085" y="12700"/>
                  </a:cubicBezTo>
                  <a:lnTo>
                    <a:pt x="138684" y="12700"/>
                  </a:lnTo>
                  <a:lnTo>
                    <a:pt x="138684" y="6350"/>
                  </a:lnTo>
                  <a:lnTo>
                    <a:pt x="138684" y="12700"/>
                  </a:lnTo>
                  <a:cubicBezTo>
                    <a:pt x="69088" y="12700"/>
                    <a:pt x="12700" y="68961"/>
                    <a:pt x="12700" y="138303"/>
                  </a:cubicBezTo>
                  <a:close/>
                </a:path>
              </a:pathLst>
            </a:custGeom>
            <a:solidFill>
              <a:srgbClr val="243799"/>
            </a:solidFill>
          </p:spPr>
          <p:txBody>
            <a:bodyPr/>
            <a:lstStyle/>
            <a:p>
              <a:endParaRPr lang="en-US"/>
            </a:p>
          </p:txBody>
        </p:sp>
      </p:grpSp>
      <p:grpSp>
        <p:nvGrpSpPr>
          <p:cNvPr id="35" name="Group 35"/>
          <p:cNvGrpSpPr/>
          <p:nvPr/>
        </p:nvGrpSpPr>
        <p:grpSpPr>
          <a:xfrm>
            <a:off x="9506842" y="6335614"/>
            <a:ext cx="706934" cy="706934"/>
            <a:chOff x="0" y="0"/>
            <a:chExt cx="942578" cy="942578"/>
          </a:xfrm>
        </p:grpSpPr>
        <p:sp>
          <p:nvSpPr>
            <p:cNvPr id="36" name="Freeform 36"/>
            <p:cNvSpPr/>
            <p:nvPr/>
          </p:nvSpPr>
          <p:spPr>
            <a:xfrm>
              <a:off x="0" y="0"/>
              <a:ext cx="942594" cy="942594"/>
            </a:xfrm>
            <a:custGeom>
              <a:avLst/>
              <a:gdLst/>
              <a:ahLst/>
              <a:cxnLst/>
              <a:rect l="l" t="t" r="r" b="b"/>
              <a:pathLst>
                <a:path w="942594" h="942594">
                  <a:moveTo>
                    <a:pt x="0" y="471297"/>
                  </a:moveTo>
                  <a:cubicBezTo>
                    <a:pt x="0" y="210947"/>
                    <a:pt x="210947" y="0"/>
                    <a:pt x="471297" y="0"/>
                  </a:cubicBezTo>
                  <a:cubicBezTo>
                    <a:pt x="731647" y="0"/>
                    <a:pt x="942594" y="210947"/>
                    <a:pt x="942594" y="471297"/>
                  </a:cubicBezTo>
                  <a:cubicBezTo>
                    <a:pt x="942594" y="731647"/>
                    <a:pt x="731520" y="942594"/>
                    <a:pt x="471297" y="942594"/>
                  </a:cubicBezTo>
                  <a:cubicBezTo>
                    <a:pt x="211074" y="942594"/>
                    <a:pt x="0" y="731520"/>
                    <a:pt x="0" y="471297"/>
                  </a:cubicBezTo>
                  <a:close/>
                </a:path>
              </a:pathLst>
            </a:custGeom>
            <a:solidFill>
              <a:srgbClr val="243799"/>
            </a:solidFill>
          </p:spPr>
          <p:txBody>
            <a:bodyPr/>
            <a:lstStyle/>
            <a:p>
              <a:endParaRPr lang="en-US"/>
            </a:p>
          </p:txBody>
        </p:sp>
      </p:grpSp>
      <p:sp>
        <p:nvSpPr>
          <p:cNvPr id="37" name="Freeform 37" descr="preencoded.png"/>
          <p:cNvSpPr/>
          <p:nvPr/>
        </p:nvSpPr>
        <p:spPr>
          <a:xfrm>
            <a:off x="9701212" y="6529982"/>
            <a:ext cx="318046" cy="318046"/>
          </a:xfrm>
          <a:custGeom>
            <a:avLst/>
            <a:gdLst/>
            <a:ahLst/>
            <a:cxnLst/>
            <a:rect l="l" t="t" r="r" b="b"/>
            <a:pathLst>
              <a:path w="318046" h="318046">
                <a:moveTo>
                  <a:pt x="0" y="0"/>
                </a:moveTo>
                <a:lnTo>
                  <a:pt x="318047" y="0"/>
                </a:lnTo>
                <a:lnTo>
                  <a:pt x="318047" y="318047"/>
                </a:lnTo>
                <a:lnTo>
                  <a:pt x="0" y="318047"/>
                </a:lnTo>
                <a:lnTo>
                  <a:pt x="0" y="0"/>
                </a:lnTo>
                <a:close/>
              </a:path>
            </a:pathLst>
          </a:custGeom>
          <a:blipFill>
            <a:blip r:embed="rId9">
              <a:extLst>
                <a:ext uri="{96DAC541-7B7A-43D3-8B79-37D633B846F1}">
                  <asvg:svgBlip xmlns:asvg="http://schemas.microsoft.com/office/drawing/2016/SVG/main" r:embed="rId10"/>
                </a:ext>
              </a:extLst>
            </a:blip>
            <a:stretch>
              <a:fillRect l="-5882" r="-5882"/>
            </a:stretch>
          </a:blipFill>
        </p:spPr>
        <p:txBody>
          <a:bodyPr/>
          <a:lstStyle/>
          <a:p>
            <a:endParaRPr lang="en-US"/>
          </a:p>
        </p:txBody>
      </p:sp>
      <p:sp>
        <p:nvSpPr>
          <p:cNvPr id="38" name="TextBox 38"/>
          <p:cNvSpPr txBox="1"/>
          <p:nvPr/>
        </p:nvSpPr>
        <p:spPr>
          <a:xfrm>
            <a:off x="9506842" y="7260882"/>
            <a:ext cx="3749841" cy="425629"/>
          </a:xfrm>
          <a:prstGeom prst="rect">
            <a:avLst/>
          </a:prstGeom>
        </p:spPr>
        <p:txBody>
          <a:bodyPr wrap="square" lIns="0" tIns="0" rIns="0" bIns="0" rtlCol="0" anchor="t">
            <a:spAutoFit/>
          </a:bodyPr>
          <a:lstStyle/>
          <a:p>
            <a:pPr algn="l">
              <a:lnSpc>
                <a:spcPts val="3187"/>
              </a:lnSpc>
            </a:pPr>
            <a:r>
              <a:rPr lang="en-US" sz="3200" b="1">
                <a:solidFill>
                  <a:schemeClr val="accent6">
                    <a:lumMod val="76000"/>
                  </a:schemeClr>
                </a:solidFill>
                <a:latin typeface="Petrona"/>
                <a:ea typeface="Petrona"/>
                <a:cs typeface="Petrona"/>
                <a:sym typeface="Petrona"/>
              </a:rPr>
              <a:t>Drives Improvement</a:t>
            </a:r>
            <a:endParaRPr lang="en-US" sz="3200" b="1">
              <a:solidFill>
                <a:schemeClr val="accent6">
                  <a:lumMod val="76000"/>
                </a:schemeClr>
              </a:solidFill>
              <a:latin typeface="Petrona"/>
              <a:ea typeface="Petrona"/>
              <a:cs typeface="Petrona"/>
            </a:endParaRPr>
          </a:p>
        </p:txBody>
      </p:sp>
      <p:sp>
        <p:nvSpPr>
          <p:cNvPr id="39" name="TextBox 39"/>
          <p:cNvSpPr txBox="1"/>
          <p:nvPr/>
        </p:nvSpPr>
        <p:spPr>
          <a:xfrm>
            <a:off x="9506842" y="7767340"/>
            <a:ext cx="7543800" cy="715004"/>
          </a:xfrm>
          <a:prstGeom prst="rect">
            <a:avLst/>
          </a:prstGeom>
        </p:spPr>
        <p:txBody>
          <a:bodyPr lIns="0" tIns="0" rIns="0" bIns="0" rtlCol="0" anchor="t">
            <a:spAutoFit/>
          </a:bodyPr>
          <a:lstStyle/>
          <a:p>
            <a:pPr algn="l">
              <a:lnSpc>
                <a:spcPts val="2937"/>
              </a:lnSpc>
            </a:pPr>
            <a:r>
              <a:rPr lang="en-US" sz="2200" dirty="0">
                <a:solidFill>
                  <a:srgbClr val="272525"/>
                </a:solidFill>
                <a:latin typeface="Arial"/>
                <a:ea typeface="Arial"/>
                <a:cs typeface="Arial"/>
                <a:sym typeface="Arial"/>
              </a:rPr>
              <a:t>Enables continuous improvement through PDSA cycles(IHI, 2020)</a:t>
            </a:r>
            <a:endParaRPr lang="en-US" sz="2200" dirty="0">
              <a:solidFill>
                <a:srgbClr val="272525"/>
              </a:solidFill>
              <a:latin typeface="Arial"/>
              <a:ea typeface="Arial"/>
              <a:cs typeface="Arial"/>
            </a:endParaRPr>
          </a:p>
        </p:txBody>
      </p:sp>
      <p:sp>
        <p:nvSpPr>
          <p:cNvPr id="40" name="TextBox 40"/>
          <p:cNvSpPr txBox="1"/>
          <p:nvPr/>
        </p:nvSpPr>
        <p:spPr>
          <a:xfrm>
            <a:off x="992238" y="8654654"/>
            <a:ext cx="16303526" cy="1092735"/>
          </a:xfrm>
          <a:prstGeom prst="rect">
            <a:avLst/>
          </a:prstGeom>
        </p:spPr>
        <p:txBody>
          <a:bodyPr lIns="0" tIns="0" rIns="0" bIns="0" rtlCol="0" anchor="t">
            <a:spAutoFit/>
          </a:bodyPr>
          <a:lstStyle/>
          <a:p>
            <a:pPr algn="l">
              <a:lnSpc>
                <a:spcPts val="2937"/>
              </a:lnSpc>
            </a:pPr>
            <a:r>
              <a:rPr lang="en-US" sz="2400" dirty="0">
                <a:solidFill>
                  <a:srgbClr val="272525"/>
                </a:solidFill>
                <a:latin typeface="Arial"/>
                <a:ea typeface="Arial"/>
                <a:cs typeface="Arial"/>
                <a:sym typeface="Arial"/>
              </a:rPr>
              <a:t>Through listening to women's voices and reducing unwarranted variation, quality assurance rebuilds public trust and creates equitable, compassionate care that </a:t>
            </a:r>
            <a:r>
              <a:rPr lang="en-US" sz="2400" dirty="0" err="1">
                <a:solidFill>
                  <a:srgbClr val="272525"/>
                </a:solidFill>
                <a:latin typeface="Arial"/>
                <a:ea typeface="Arial"/>
                <a:cs typeface="Arial"/>
                <a:sym typeface="Arial"/>
              </a:rPr>
              <a:t>recognises</a:t>
            </a:r>
            <a:r>
              <a:rPr lang="en-US" sz="2400" dirty="0">
                <a:solidFill>
                  <a:srgbClr val="272525"/>
                </a:solidFill>
                <a:latin typeface="Arial"/>
                <a:ea typeface="Arial"/>
                <a:cs typeface="Arial"/>
                <a:sym typeface="Arial"/>
              </a:rPr>
              <a:t> families as partners in their maternity journey.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 NHS England, 2023)</a:t>
            </a:r>
            <a:endParaRPr lang="en-US" sz="2400" dirty="0">
              <a:solidFill>
                <a:srgbClr val="272525"/>
              </a:solidFill>
              <a:latin typeface="Arial"/>
              <a:ea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1430000" y="0"/>
            <a:ext cx="6858000" cy="10287000"/>
            <a:chOff x="0" y="0"/>
            <a:chExt cx="9144000" cy="13716000"/>
          </a:xfrm>
        </p:grpSpPr>
        <p:sp>
          <p:nvSpPr>
            <p:cNvPr id="7" name="Freeform 7"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604954" y="272336"/>
            <a:ext cx="10345544" cy="1441292"/>
          </a:xfrm>
          <a:prstGeom prst="rect">
            <a:avLst/>
          </a:prstGeom>
        </p:spPr>
        <p:txBody>
          <a:bodyPr wrap="square" lIns="0" tIns="0" rIns="0" bIns="0" rtlCol="0" anchor="t">
            <a:spAutoFit/>
          </a:bodyPr>
          <a:lstStyle/>
          <a:p>
            <a:pPr>
              <a:lnSpc>
                <a:spcPts val="5687"/>
              </a:lnSpc>
            </a:pPr>
            <a:r>
              <a:rPr lang="en-US" sz="4400" b="1" dirty="0">
                <a:solidFill>
                  <a:schemeClr val="accent6">
                    <a:lumMod val="76000"/>
                  </a:schemeClr>
                </a:solidFill>
                <a:latin typeface="Petrona"/>
                <a:ea typeface="Petrona"/>
                <a:cs typeface="Petrona"/>
                <a:sym typeface="Petrona"/>
              </a:rPr>
              <a:t>Case Overview: The </a:t>
            </a:r>
            <a:r>
              <a:rPr lang="en-US" sz="4400" b="1" dirty="0" err="1">
                <a:solidFill>
                  <a:schemeClr val="accent6">
                    <a:lumMod val="76000"/>
                  </a:schemeClr>
                </a:solidFill>
                <a:latin typeface="Petrona"/>
                <a:ea typeface="Petrona"/>
                <a:cs typeface="Petrona"/>
                <a:sym typeface="Petrona"/>
              </a:rPr>
              <a:t>Ockenden</a:t>
            </a:r>
            <a:r>
              <a:rPr lang="en-US" sz="4400" b="1" dirty="0">
                <a:solidFill>
                  <a:schemeClr val="accent6">
                    <a:lumMod val="76000"/>
                  </a:schemeClr>
                </a:solidFill>
                <a:latin typeface="Petrona"/>
                <a:ea typeface="Petrona"/>
                <a:cs typeface="Petrona"/>
                <a:sym typeface="Petrona"/>
              </a:rPr>
              <a:t> Maternity Review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a:t>
            </a:r>
            <a:r>
              <a:rPr lang="en-US" sz="1600" b="1" dirty="0">
                <a:solidFill>
                  <a:schemeClr val="accent6">
                    <a:lumMod val="76000"/>
                  </a:schemeClr>
                </a:solidFill>
                <a:latin typeface="Petrona"/>
                <a:ea typeface="Petrona"/>
                <a:cs typeface="Petrona"/>
                <a:sym typeface="Petrona"/>
              </a:rPr>
              <a:t>  </a:t>
            </a:r>
            <a:endParaRPr lang="en-US" sz="1600" b="1" dirty="0">
              <a:solidFill>
                <a:schemeClr val="accent6">
                  <a:lumMod val="76000"/>
                </a:schemeClr>
              </a:solidFill>
              <a:latin typeface="Petrona"/>
              <a:ea typeface="Petrona"/>
              <a:cs typeface="Petrona"/>
            </a:endParaRPr>
          </a:p>
        </p:txBody>
      </p:sp>
      <p:sp>
        <p:nvSpPr>
          <p:cNvPr id="9" name="TextBox 9"/>
          <p:cNvSpPr txBox="1"/>
          <p:nvPr/>
        </p:nvSpPr>
        <p:spPr>
          <a:xfrm>
            <a:off x="992238" y="2491878"/>
            <a:ext cx="2899470" cy="387157"/>
          </a:xfrm>
          <a:prstGeom prst="rect">
            <a:avLst/>
          </a:prstGeom>
        </p:spPr>
        <p:txBody>
          <a:bodyPr lIns="0" tIns="0" rIns="0" bIns="0" rtlCol="0" anchor="t">
            <a:spAutoFit/>
          </a:bodyPr>
          <a:lstStyle/>
          <a:p>
            <a:pPr algn="l">
              <a:lnSpc>
                <a:spcPts val="2812"/>
              </a:lnSpc>
            </a:pPr>
            <a:r>
              <a:rPr lang="en-US" sz="3200" b="1">
                <a:solidFill>
                  <a:schemeClr val="accent6">
                    <a:lumMod val="76000"/>
                  </a:schemeClr>
                </a:solidFill>
                <a:latin typeface="Petrona"/>
                <a:ea typeface="Petrona"/>
                <a:cs typeface="Petrona"/>
                <a:sym typeface="Petrona"/>
              </a:rPr>
              <a:t>The Trust</a:t>
            </a:r>
            <a:endParaRPr lang="en-US" sz="3200" b="1">
              <a:solidFill>
                <a:schemeClr val="accent6">
                  <a:lumMod val="76000"/>
                </a:schemeClr>
              </a:solidFill>
              <a:latin typeface="Petrona"/>
              <a:ea typeface="Petrona"/>
              <a:cs typeface="Petrona"/>
            </a:endParaRPr>
          </a:p>
        </p:txBody>
      </p:sp>
      <p:sp>
        <p:nvSpPr>
          <p:cNvPr id="10" name="TextBox 10"/>
          <p:cNvSpPr txBox="1"/>
          <p:nvPr/>
        </p:nvSpPr>
        <p:spPr>
          <a:xfrm>
            <a:off x="992238" y="2908371"/>
            <a:ext cx="4465587" cy="2667397"/>
          </a:xfrm>
          <a:prstGeom prst="rect">
            <a:avLst/>
          </a:prstGeom>
        </p:spPr>
        <p:txBody>
          <a:bodyPr lIns="0" tIns="0" rIns="0" bIns="0" rtlCol="0" anchor="t">
            <a:spAutoFit/>
          </a:bodyPr>
          <a:lstStyle/>
          <a:p>
            <a:pPr algn="l">
              <a:lnSpc>
                <a:spcPts val="2625"/>
              </a:lnSpc>
            </a:pPr>
            <a:r>
              <a:rPr lang="en-US" sz="2400" dirty="0">
                <a:solidFill>
                  <a:srgbClr val="272525"/>
                </a:solidFill>
                <a:latin typeface="Arial"/>
                <a:ea typeface="Arial"/>
                <a:cs typeface="Arial"/>
                <a:sym typeface="Arial"/>
              </a:rPr>
              <a:t>Shrewsbury &amp; Telford Hospital NHS Trust served its community for decades, yet between 2000 and 2019, the maternity unit experienced a cascade of repeated failings that resulted in devastating harm.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sp>
        <p:nvSpPr>
          <p:cNvPr id="11" name="TextBox 11"/>
          <p:cNvSpPr txBox="1"/>
          <p:nvPr/>
        </p:nvSpPr>
        <p:spPr>
          <a:xfrm>
            <a:off x="5970382" y="2190603"/>
            <a:ext cx="4481703" cy="387157"/>
          </a:xfrm>
          <a:prstGeom prst="rect">
            <a:avLst/>
          </a:prstGeom>
        </p:spPr>
        <p:txBody>
          <a:bodyPr wrap="square" lIns="0" tIns="0" rIns="0" bIns="0" rtlCol="0" anchor="t">
            <a:spAutoFit/>
          </a:bodyPr>
          <a:lstStyle/>
          <a:p>
            <a:pPr algn="l">
              <a:lnSpc>
                <a:spcPts val="2812"/>
              </a:lnSpc>
            </a:pPr>
            <a:r>
              <a:rPr lang="en-US" sz="3200" b="1" dirty="0">
                <a:solidFill>
                  <a:schemeClr val="accent6">
                    <a:lumMod val="76000"/>
                  </a:schemeClr>
                </a:solidFill>
                <a:latin typeface="Petrona"/>
                <a:ea typeface="Petrona"/>
                <a:cs typeface="Petrona"/>
                <a:sym typeface="Petrona"/>
              </a:rPr>
              <a:t>What Went Wrong</a:t>
            </a:r>
            <a:endParaRPr lang="en-US" sz="3200" b="1" dirty="0">
              <a:solidFill>
                <a:schemeClr val="accent6">
                  <a:lumMod val="76000"/>
                </a:schemeClr>
              </a:solidFill>
              <a:latin typeface="Petrona"/>
              <a:ea typeface="Petrona"/>
              <a:cs typeface="Petrona"/>
            </a:endParaRPr>
          </a:p>
        </p:txBody>
      </p:sp>
      <p:sp>
        <p:nvSpPr>
          <p:cNvPr id="12" name="TextBox 12"/>
          <p:cNvSpPr txBox="1"/>
          <p:nvPr/>
        </p:nvSpPr>
        <p:spPr>
          <a:xfrm>
            <a:off x="6015651" y="2651451"/>
            <a:ext cx="4688208" cy="3334246"/>
          </a:xfrm>
          <a:prstGeom prst="rect">
            <a:avLst/>
          </a:prstGeom>
        </p:spPr>
        <p:txBody>
          <a:bodyPr wrap="square" lIns="0" tIns="0" rIns="0" bIns="0" rtlCol="0" anchor="t">
            <a:spAutoFit/>
          </a:bodyPr>
          <a:lstStyle/>
          <a:p>
            <a:pPr algn="l">
              <a:lnSpc>
                <a:spcPts val="2625"/>
              </a:lnSpc>
            </a:pPr>
            <a:r>
              <a:rPr lang="en-US" sz="2400" dirty="0">
                <a:solidFill>
                  <a:srgbClr val="272525"/>
                </a:solidFill>
                <a:latin typeface="Arial"/>
                <a:ea typeface="Arial"/>
                <a:cs typeface="Arial"/>
                <a:sym typeface="Arial"/>
              </a:rPr>
              <a:t>Mothers and babies suffered preventable injuries and deaths. Concerns raised by families were ignored. Staff escalation procedures failed. Critical staffing and skill-mix gaps undermined safe care. A weak learning culture prevented lessons from being learned.(</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 CQC, 2020)</a:t>
            </a:r>
            <a:endParaRPr lang="en-US" sz="2400" dirty="0">
              <a:solidFill>
                <a:srgbClr val="272525"/>
              </a:solidFill>
              <a:latin typeface="Arial"/>
              <a:ea typeface="Arial"/>
              <a:cs typeface="Arial"/>
            </a:endParaRPr>
          </a:p>
        </p:txBody>
      </p:sp>
      <p:grpSp>
        <p:nvGrpSpPr>
          <p:cNvPr id="13" name="Group 13"/>
          <p:cNvGrpSpPr/>
          <p:nvPr/>
        </p:nvGrpSpPr>
        <p:grpSpPr>
          <a:xfrm>
            <a:off x="977950" y="6050905"/>
            <a:ext cx="9474101" cy="1670894"/>
            <a:chOff x="0" y="0"/>
            <a:chExt cx="12632135" cy="2227858"/>
          </a:xfrm>
        </p:grpSpPr>
        <p:sp>
          <p:nvSpPr>
            <p:cNvPr id="14" name="Freeform 14"/>
            <p:cNvSpPr/>
            <p:nvPr/>
          </p:nvSpPr>
          <p:spPr>
            <a:xfrm>
              <a:off x="19050" y="19050"/>
              <a:ext cx="12594082" cy="2189734"/>
            </a:xfrm>
            <a:custGeom>
              <a:avLst/>
              <a:gdLst/>
              <a:ahLst/>
              <a:cxnLst/>
              <a:rect l="l" t="t" r="r" b="b"/>
              <a:pathLst>
                <a:path w="12594082" h="2189734">
                  <a:moveTo>
                    <a:pt x="0" y="182880"/>
                  </a:moveTo>
                  <a:cubicBezTo>
                    <a:pt x="0" y="81915"/>
                    <a:pt x="83058" y="0"/>
                    <a:pt x="185547" y="0"/>
                  </a:cubicBezTo>
                  <a:lnTo>
                    <a:pt x="12408535" y="0"/>
                  </a:lnTo>
                  <a:cubicBezTo>
                    <a:pt x="12511024" y="0"/>
                    <a:pt x="12594082" y="81915"/>
                    <a:pt x="12594082" y="182880"/>
                  </a:cubicBezTo>
                  <a:lnTo>
                    <a:pt x="12594082" y="2006854"/>
                  </a:lnTo>
                  <a:cubicBezTo>
                    <a:pt x="12594082" y="2107819"/>
                    <a:pt x="12511024" y="2189734"/>
                    <a:pt x="12408535" y="2189734"/>
                  </a:cubicBezTo>
                  <a:lnTo>
                    <a:pt x="185547" y="2189734"/>
                  </a:lnTo>
                  <a:cubicBezTo>
                    <a:pt x="83058" y="2189734"/>
                    <a:pt x="0" y="2107819"/>
                    <a:pt x="0" y="2006854"/>
                  </a:cubicBezTo>
                  <a:close/>
                </a:path>
              </a:pathLst>
            </a:custGeom>
            <a:solidFill>
              <a:srgbClr val="FDFAF7"/>
            </a:solidFill>
          </p:spPr>
          <p:txBody>
            <a:bodyPr/>
            <a:lstStyle/>
            <a:p>
              <a:endParaRPr lang="en-US"/>
            </a:p>
          </p:txBody>
        </p:sp>
        <p:sp>
          <p:nvSpPr>
            <p:cNvPr id="15" name="Freeform 15"/>
            <p:cNvSpPr/>
            <p:nvPr/>
          </p:nvSpPr>
          <p:spPr>
            <a:xfrm>
              <a:off x="0" y="0"/>
              <a:ext cx="12632182" cy="2227834"/>
            </a:xfrm>
            <a:custGeom>
              <a:avLst/>
              <a:gdLst/>
              <a:ahLst/>
              <a:cxnLst/>
              <a:rect l="l" t="t" r="r" b="b"/>
              <a:pathLst>
                <a:path w="12632182" h="2227834">
                  <a:moveTo>
                    <a:pt x="0" y="201930"/>
                  </a:moveTo>
                  <a:cubicBezTo>
                    <a:pt x="0" y="90170"/>
                    <a:pt x="91821" y="0"/>
                    <a:pt x="204597" y="0"/>
                  </a:cubicBezTo>
                  <a:lnTo>
                    <a:pt x="12427585" y="0"/>
                  </a:lnTo>
                  <a:lnTo>
                    <a:pt x="12427585" y="19050"/>
                  </a:lnTo>
                  <a:lnTo>
                    <a:pt x="12427585" y="0"/>
                  </a:lnTo>
                  <a:cubicBezTo>
                    <a:pt x="12540361" y="0"/>
                    <a:pt x="12632182" y="90170"/>
                    <a:pt x="12632182" y="201930"/>
                  </a:cubicBezTo>
                  <a:lnTo>
                    <a:pt x="12613132" y="201930"/>
                  </a:lnTo>
                  <a:lnTo>
                    <a:pt x="12632182" y="201930"/>
                  </a:lnTo>
                  <a:lnTo>
                    <a:pt x="12632182" y="2025904"/>
                  </a:lnTo>
                  <a:lnTo>
                    <a:pt x="12613132" y="2025904"/>
                  </a:lnTo>
                  <a:lnTo>
                    <a:pt x="12632182" y="2025904"/>
                  </a:lnTo>
                  <a:cubicBezTo>
                    <a:pt x="12632182" y="2137664"/>
                    <a:pt x="12540361" y="2227834"/>
                    <a:pt x="12427585" y="2227834"/>
                  </a:cubicBezTo>
                  <a:lnTo>
                    <a:pt x="12427585" y="2208784"/>
                  </a:lnTo>
                  <a:lnTo>
                    <a:pt x="12427585" y="2227834"/>
                  </a:lnTo>
                  <a:lnTo>
                    <a:pt x="204597" y="2227834"/>
                  </a:lnTo>
                  <a:lnTo>
                    <a:pt x="204597" y="2208784"/>
                  </a:lnTo>
                  <a:lnTo>
                    <a:pt x="204597" y="2227834"/>
                  </a:lnTo>
                  <a:cubicBezTo>
                    <a:pt x="91821" y="2227834"/>
                    <a:pt x="0" y="2137664"/>
                    <a:pt x="0" y="2025904"/>
                  </a:cubicBezTo>
                  <a:lnTo>
                    <a:pt x="0" y="201930"/>
                  </a:lnTo>
                  <a:lnTo>
                    <a:pt x="19050" y="201930"/>
                  </a:lnTo>
                  <a:lnTo>
                    <a:pt x="0" y="201930"/>
                  </a:lnTo>
                  <a:moveTo>
                    <a:pt x="38100" y="201930"/>
                  </a:moveTo>
                  <a:lnTo>
                    <a:pt x="38100" y="2025904"/>
                  </a:lnTo>
                  <a:lnTo>
                    <a:pt x="19050" y="2025904"/>
                  </a:lnTo>
                  <a:lnTo>
                    <a:pt x="38100" y="2025904"/>
                  </a:lnTo>
                  <a:cubicBezTo>
                    <a:pt x="38100" y="2116074"/>
                    <a:pt x="112395" y="2189734"/>
                    <a:pt x="204597" y="2189734"/>
                  </a:cubicBezTo>
                  <a:lnTo>
                    <a:pt x="12427585" y="2189734"/>
                  </a:lnTo>
                  <a:cubicBezTo>
                    <a:pt x="12519787" y="2189734"/>
                    <a:pt x="12594082" y="2116074"/>
                    <a:pt x="12594082" y="2025904"/>
                  </a:cubicBezTo>
                  <a:lnTo>
                    <a:pt x="12594082" y="201930"/>
                  </a:lnTo>
                  <a:cubicBezTo>
                    <a:pt x="12594082" y="111760"/>
                    <a:pt x="12519787" y="38100"/>
                    <a:pt x="12427585" y="38100"/>
                  </a:cubicBezTo>
                  <a:lnTo>
                    <a:pt x="204597" y="38100"/>
                  </a:lnTo>
                  <a:lnTo>
                    <a:pt x="204597" y="19050"/>
                  </a:lnTo>
                  <a:lnTo>
                    <a:pt x="204597" y="38100"/>
                  </a:lnTo>
                  <a:cubicBezTo>
                    <a:pt x="112395" y="38100"/>
                    <a:pt x="38100" y="111760"/>
                    <a:pt x="38100" y="201930"/>
                  </a:cubicBezTo>
                  <a:close/>
                </a:path>
              </a:pathLst>
            </a:custGeom>
            <a:solidFill>
              <a:srgbClr val="C6BDDA"/>
            </a:solidFill>
          </p:spPr>
          <p:txBody>
            <a:bodyPr/>
            <a:lstStyle/>
            <a:p>
              <a:endParaRPr lang="en-US"/>
            </a:p>
          </p:txBody>
        </p:sp>
      </p:grpSp>
      <p:grpSp>
        <p:nvGrpSpPr>
          <p:cNvPr id="16" name="Group 16"/>
          <p:cNvGrpSpPr/>
          <p:nvPr/>
        </p:nvGrpSpPr>
        <p:grpSpPr>
          <a:xfrm>
            <a:off x="963662" y="6065192"/>
            <a:ext cx="114300" cy="1642319"/>
            <a:chOff x="0" y="0"/>
            <a:chExt cx="152400" cy="2189758"/>
          </a:xfrm>
        </p:grpSpPr>
        <p:sp>
          <p:nvSpPr>
            <p:cNvPr id="17" name="Freeform 17"/>
            <p:cNvSpPr/>
            <p:nvPr/>
          </p:nvSpPr>
          <p:spPr>
            <a:xfrm>
              <a:off x="0" y="0"/>
              <a:ext cx="152400" cy="2189734"/>
            </a:xfrm>
            <a:custGeom>
              <a:avLst/>
              <a:gdLst/>
              <a:ahLst/>
              <a:cxnLst/>
              <a:rect l="l" t="t" r="r" b="b"/>
              <a:pathLst>
                <a:path w="152400" h="2189734">
                  <a:moveTo>
                    <a:pt x="0" y="76200"/>
                  </a:moveTo>
                  <a:cubicBezTo>
                    <a:pt x="0" y="34163"/>
                    <a:pt x="34163" y="0"/>
                    <a:pt x="76200" y="0"/>
                  </a:cubicBezTo>
                  <a:cubicBezTo>
                    <a:pt x="118237" y="0"/>
                    <a:pt x="152400" y="34163"/>
                    <a:pt x="152400" y="76200"/>
                  </a:cubicBezTo>
                  <a:lnTo>
                    <a:pt x="152400" y="2113534"/>
                  </a:lnTo>
                  <a:cubicBezTo>
                    <a:pt x="152400" y="2155571"/>
                    <a:pt x="118237" y="2189734"/>
                    <a:pt x="76200" y="2189734"/>
                  </a:cubicBezTo>
                  <a:cubicBezTo>
                    <a:pt x="34163" y="2189734"/>
                    <a:pt x="0" y="2155571"/>
                    <a:pt x="0" y="2113534"/>
                  </a:cubicBezTo>
                  <a:close/>
                </a:path>
              </a:pathLst>
            </a:custGeom>
            <a:solidFill>
              <a:srgbClr val="6237C8"/>
            </a:solidFill>
          </p:spPr>
          <p:txBody>
            <a:bodyPr/>
            <a:lstStyle/>
            <a:p>
              <a:endParaRPr lang="en-US"/>
            </a:p>
          </p:txBody>
        </p:sp>
      </p:grpSp>
      <p:sp>
        <p:nvSpPr>
          <p:cNvPr id="18" name="TextBox 18"/>
          <p:cNvSpPr txBox="1"/>
          <p:nvPr/>
        </p:nvSpPr>
        <p:spPr>
          <a:xfrm>
            <a:off x="1317277" y="6285459"/>
            <a:ext cx="2899470" cy="387157"/>
          </a:xfrm>
          <a:prstGeom prst="rect">
            <a:avLst/>
          </a:prstGeom>
        </p:spPr>
        <p:txBody>
          <a:bodyPr lIns="0" tIns="0" rIns="0" bIns="0" rtlCol="0" anchor="t">
            <a:spAutoFit/>
          </a:bodyPr>
          <a:lstStyle/>
          <a:p>
            <a:pPr algn="l">
              <a:lnSpc>
                <a:spcPts val="2812"/>
              </a:lnSpc>
            </a:pPr>
            <a:r>
              <a:rPr lang="en-US" sz="3200" b="1">
                <a:solidFill>
                  <a:schemeClr val="accent6">
                    <a:lumMod val="76000"/>
                  </a:schemeClr>
                </a:solidFill>
                <a:latin typeface="Petrona"/>
                <a:ea typeface="Petrona"/>
                <a:cs typeface="Petrona"/>
                <a:sym typeface="Petrona"/>
              </a:rPr>
              <a:t>Impact</a:t>
            </a:r>
            <a:endParaRPr lang="en-US" sz="3200" b="1">
              <a:solidFill>
                <a:schemeClr val="accent6">
                  <a:lumMod val="76000"/>
                </a:schemeClr>
              </a:solidFill>
              <a:latin typeface="Petrona"/>
              <a:ea typeface="Petrona"/>
              <a:cs typeface="Petrona"/>
            </a:endParaRPr>
          </a:p>
        </p:txBody>
      </p:sp>
      <p:sp>
        <p:nvSpPr>
          <p:cNvPr id="19" name="TextBox 19"/>
          <p:cNvSpPr txBox="1"/>
          <p:nvPr/>
        </p:nvSpPr>
        <p:spPr>
          <a:xfrm>
            <a:off x="1317277" y="6764834"/>
            <a:ext cx="8881170" cy="1000274"/>
          </a:xfrm>
          <a:prstGeom prst="rect">
            <a:avLst/>
          </a:prstGeom>
        </p:spPr>
        <p:txBody>
          <a:bodyPr lIns="0" tIns="0" rIns="0" bIns="0" rtlCol="0" anchor="t">
            <a:spAutoFit/>
          </a:bodyPr>
          <a:lstStyle/>
          <a:p>
            <a:pPr algn="l">
              <a:lnSpc>
                <a:spcPts val="2625"/>
              </a:lnSpc>
            </a:pPr>
            <a:r>
              <a:rPr lang="en-US" sz="2400" dirty="0">
                <a:solidFill>
                  <a:srgbClr val="272525"/>
                </a:solidFill>
                <a:latin typeface="Arial"/>
                <a:ea typeface="Arial"/>
                <a:cs typeface="Arial"/>
                <a:sym typeface="Arial"/>
              </a:rPr>
              <a:t>Maternal deaths, neonatal brain injuries, profound family trauma, and irreversible loss of public confidence in the maternity service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grpSp>
        <p:nvGrpSpPr>
          <p:cNvPr id="20" name="Group 20"/>
          <p:cNvGrpSpPr/>
          <p:nvPr/>
        </p:nvGrpSpPr>
        <p:grpSpPr>
          <a:xfrm>
            <a:off x="977950" y="7903964"/>
            <a:ext cx="9474101" cy="1670894"/>
            <a:chOff x="0" y="0"/>
            <a:chExt cx="12632135" cy="2227858"/>
          </a:xfrm>
        </p:grpSpPr>
        <p:sp>
          <p:nvSpPr>
            <p:cNvPr id="21" name="Freeform 21"/>
            <p:cNvSpPr/>
            <p:nvPr/>
          </p:nvSpPr>
          <p:spPr>
            <a:xfrm>
              <a:off x="19050" y="19050"/>
              <a:ext cx="12594082" cy="2189734"/>
            </a:xfrm>
            <a:custGeom>
              <a:avLst/>
              <a:gdLst/>
              <a:ahLst/>
              <a:cxnLst/>
              <a:rect l="l" t="t" r="r" b="b"/>
              <a:pathLst>
                <a:path w="12594082" h="2189734">
                  <a:moveTo>
                    <a:pt x="0" y="182880"/>
                  </a:moveTo>
                  <a:cubicBezTo>
                    <a:pt x="0" y="81915"/>
                    <a:pt x="83058" y="0"/>
                    <a:pt x="185547" y="0"/>
                  </a:cubicBezTo>
                  <a:lnTo>
                    <a:pt x="12408535" y="0"/>
                  </a:lnTo>
                  <a:cubicBezTo>
                    <a:pt x="12511024" y="0"/>
                    <a:pt x="12594082" y="81915"/>
                    <a:pt x="12594082" y="182880"/>
                  </a:cubicBezTo>
                  <a:lnTo>
                    <a:pt x="12594082" y="2006854"/>
                  </a:lnTo>
                  <a:cubicBezTo>
                    <a:pt x="12594082" y="2107819"/>
                    <a:pt x="12511024" y="2189734"/>
                    <a:pt x="12408535" y="2189734"/>
                  </a:cubicBezTo>
                  <a:lnTo>
                    <a:pt x="185547" y="2189734"/>
                  </a:lnTo>
                  <a:cubicBezTo>
                    <a:pt x="83058" y="2189734"/>
                    <a:pt x="0" y="2107819"/>
                    <a:pt x="0" y="2006854"/>
                  </a:cubicBezTo>
                  <a:close/>
                </a:path>
              </a:pathLst>
            </a:custGeom>
            <a:solidFill>
              <a:srgbClr val="FDFAF7"/>
            </a:solidFill>
          </p:spPr>
          <p:txBody>
            <a:bodyPr/>
            <a:lstStyle/>
            <a:p>
              <a:endParaRPr lang="en-US"/>
            </a:p>
          </p:txBody>
        </p:sp>
        <p:sp>
          <p:nvSpPr>
            <p:cNvPr id="22" name="Freeform 22"/>
            <p:cNvSpPr/>
            <p:nvPr/>
          </p:nvSpPr>
          <p:spPr>
            <a:xfrm>
              <a:off x="0" y="0"/>
              <a:ext cx="12632182" cy="2227834"/>
            </a:xfrm>
            <a:custGeom>
              <a:avLst/>
              <a:gdLst/>
              <a:ahLst/>
              <a:cxnLst/>
              <a:rect l="l" t="t" r="r" b="b"/>
              <a:pathLst>
                <a:path w="12632182" h="2227834">
                  <a:moveTo>
                    <a:pt x="0" y="201930"/>
                  </a:moveTo>
                  <a:cubicBezTo>
                    <a:pt x="0" y="90170"/>
                    <a:pt x="91821" y="0"/>
                    <a:pt x="204597" y="0"/>
                  </a:cubicBezTo>
                  <a:lnTo>
                    <a:pt x="12427585" y="0"/>
                  </a:lnTo>
                  <a:lnTo>
                    <a:pt x="12427585" y="19050"/>
                  </a:lnTo>
                  <a:lnTo>
                    <a:pt x="12427585" y="0"/>
                  </a:lnTo>
                  <a:cubicBezTo>
                    <a:pt x="12540361" y="0"/>
                    <a:pt x="12632182" y="90170"/>
                    <a:pt x="12632182" y="201930"/>
                  </a:cubicBezTo>
                  <a:lnTo>
                    <a:pt x="12613132" y="201930"/>
                  </a:lnTo>
                  <a:lnTo>
                    <a:pt x="12632182" y="201930"/>
                  </a:lnTo>
                  <a:lnTo>
                    <a:pt x="12632182" y="2025904"/>
                  </a:lnTo>
                  <a:lnTo>
                    <a:pt x="12613132" y="2025904"/>
                  </a:lnTo>
                  <a:lnTo>
                    <a:pt x="12632182" y="2025904"/>
                  </a:lnTo>
                  <a:cubicBezTo>
                    <a:pt x="12632182" y="2137664"/>
                    <a:pt x="12540361" y="2227834"/>
                    <a:pt x="12427585" y="2227834"/>
                  </a:cubicBezTo>
                  <a:lnTo>
                    <a:pt x="12427585" y="2208784"/>
                  </a:lnTo>
                  <a:lnTo>
                    <a:pt x="12427585" y="2227834"/>
                  </a:lnTo>
                  <a:lnTo>
                    <a:pt x="204597" y="2227834"/>
                  </a:lnTo>
                  <a:lnTo>
                    <a:pt x="204597" y="2208784"/>
                  </a:lnTo>
                  <a:lnTo>
                    <a:pt x="204597" y="2227834"/>
                  </a:lnTo>
                  <a:cubicBezTo>
                    <a:pt x="91821" y="2227834"/>
                    <a:pt x="0" y="2137664"/>
                    <a:pt x="0" y="2025904"/>
                  </a:cubicBezTo>
                  <a:lnTo>
                    <a:pt x="0" y="201930"/>
                  </a:lnTo>
                  <a:lnTo>
                    <a:pt x="19050" y="201930"/>
                  </a:lnTo>
                  <a:lnTo>
                    <a:pt x="0" y="201930"/>
                  </a:lnTo>
                  <a:moveTo>
                    <a:pt x="38100" y="201930"/>
                  </a:moveTo>
                  <a:lnTo>
                    <a:pt x="38100" y="2025904"/>
                  </a:lnTo>
                  <a:lnTo>
                    <a:pt x="19050" y="2025904"/>
                  </a:lnTo>
                  <a:lnTo>
                    <a:pt x="38100" y="2025904"/>
                  </a:lnTo>
                  <a:cubicBezTo>
                    <a:pt x="38100" y="2116074"/>
                    <a:pt x="112395" y="2189734"/>
                    <a:pt x="204597" y="2189734"/>
                  </a:cubicBezTo>
                  <a:lnTo>
                    <a:pt x="12427585" y="2189734"/>
                  </a:lnTo>
                  <a:cubicBezTo>
                    <a:pt x="12519787" y="2189734"/>
                    <a:pt x="12594082" y="2116074"/>
                    <a:pt x="12594082" y="2025904"/>
                  </a:cubicBezTo>
                  <a:lnTo>
                    <a:pt x="12594082" y="201930"/>
                  </a:lnTo>
                  <a:cubicBezTo>
                    <a:pt x="12594082" y="111760"/>
                    <a:pt x="12519787" y="38100"/>
                    <a:pt x="12427585" y="38100"/>
                  </a:cubicBezTo>
                  <a:lnTo>
                    <a:pt x="204597" y="38100"/>
                  </a:lnTo>
                  <a:lnTo>
                    <a:pt x="204597" y="19050"/>
                  </a:lnTo>
                  <a:lnTo>
                    <a:pt x="204597" y="38100"/>
                  </a:lnTo>
                  <a:cubicBezTo>
                    <a:pt x="112395" y="38100"/>
                    <a:pt x="38100" y="111760"/>
                    <a:pt x="38100" y="201930"/>
                  </a:cubicBezTo>
                  <a:close/>
                </a:path>
              </a:pathLst>
            </a:custGeom>
            <a:solidFill>
              <a:srgbClr val="C6BDDA"/>
            </a:solidFill>
          </p:spPr>
          <p:txBody>
            <a:bodyPr/>
            <a:lstStyle/>
            <a:p>
              <a:endParaRPr lang="en-US"/>
            </a:p>
          </p:txBody>
        </p:sp>
      </p:grpSp>
      <p:grpSp>
        <p:nvGrpSpPr>
          <p:cNvPr id="23" name="Group 23"/>
          <p:cNvGrpSpPr/>
          <p:nvPr/>
        </p:nvGrpSpPr>
        <p:grpSpPr>
          <a:xfrm>
            <a:off x="963662" y="7918251"/>
            <a:ext cx="114300" cy="1642319"/>
            <a:chOff x="0" y="0"/>
            <a:chExt cx="152400" cy="2189758"/>
          </a:xfrm>
        </p:grpSpPr>
        <p:sp>
          <p:nvSpPr>
            <p:cNvPr id="24" name="Freeform 24"/>
            <p:cNvSpPr/>
            <p:nvPr/>
          </p:nvSpPr>
          <p:spPr>
            <a:xfrm>
              <a:off x="0" y="0"/>
              <a:ext cx="152400" cy="2189734"/>
            </a:xfrm>
            <a:custGeom>
              <a:avLst/>
              <a:gdLst/>
              <a:ahLst/>
              <a:cxnLst/>
              <a:rect l="l" t="t" r="r" b="b"/>
              <a:pathLst>
                <a:path w="152400" h="2189734">
                  <a:moveTo>
                    <a:pt x="0" y="76200"/>
                  </a:moveTo>
                  <a:cubicBezTo>
                    <a:pt x="0" y="34163"/>
                    <a:pt x="34163" y="0"/>
                    <a:pt x="76200" y="0"/>
                  </a:cubicBezTo>
                  <a:cubicBezTo>
                    <a:pt x="118237" y="0"/>
                    <a:pt x="152400" y="34163"/>
                    <a:pt x="152400" y="76200"/>
                  </a:cubicBezTo>
                  <a:lnTo>
                    <a:pt x="152400" y="2113534"/>
                  </a:lnTo>
                  <a:cubicBezTo>
                    <a:pt x="152400" y="2155571"/>
                    <a:pt x="118237" y="2189734"/>
                    <a:pt x="76200" y="2189734"/>
                  </a:cubicBezTo>
                  <a:cubicBezTo>
                    <a:pt x="34163" y="2189734"/>
                    <a:pt x="0" y="2155571"/>
                    <a:pt x="0" y="2113534"/>
                  </a:cubicBezTo>
                  <a:close/>
                </a:path>
              </a:pathLst>
            </a:custGeom>
            <a:solidFill>
              <a:srgbClr val="6237C8"/>
            </a:solidFill>
          </p:spPr>
          <p:txBody>
            <a:bodyPr/>
            <a:lstStyle/>
            <a:p>
              <a:endParaRPr lang="en-US"/>
            </a:p>
          </p:txBody>
        </p:sp>
      </p:grpSp>
      <p:sp>
        <p:nvSpPr>
          <p:cNvPr id="25" name="TextBox 25"/>
          <p:cNvSpPr txBox="1"/>
          <p:nvPr/>
        </p:nvSpPr>
        <p:spPr>
          <a:xfrm>
            <a:off x="1317277" y="8138518"/>
            <a:ext cx="2899470" cy="387157"/>
          </a:xfrm>
          <a:prstGeom prst="rect">
            <a:avLst/>
          </a:prstGeom>
        </p:spPr>
        <p:txBody>
          <a:bodyPr lIns="0" tIns="0" rIns="0" bIns="0" rtlCol="0" anchor="t">
            <a:spAutoFit/>
          </a:bodyPr>
          <a:lstStyle/>
          <a:p>
            <a:pPr algn="l">
              <a:lnSpc>
                <a:spcPts val="2812"/>
              </a:lnSpc>
            </a:pPr>
            <a:r>
              <a:rPr lang="en-US" sz="3200" b="1">
                <a:solidFill>
                  <a:schemeClr val="accent6">
                    <a:lumMod val="76000"/>
                  </a:schemeClr>
                </a:solidFill>
                <a:latin typeface="Petrona"/>
                <a:ea typeface="Petrona"/>
                <a:cs typeface="Petrona"/>
                <a:sym typeface="Petrona"/>
              </a:rPr>
              <a:t>The Inquiry</a:t>
            </a:r>
            <a:endParaRPr lang="en-US" sz="3200" b="1">
              <a:solidFill>
                <a:schemeClr val="accent6">
                  <a:lumMod val="76000"/>
                </a:schemeClr>
              </a:solidFill>
              <a:latin typeface="Petrona"/>
              <a:ea typeface="Petrona"/>
              <a:cs typeface="Petrona"/>
            </a:endParaRPr>
          </a:p>
        </p:txBody>
      </p:sp>
      <p:sp>
        <p:nvSpPr>
          <p:cNvPr id="26" name="TextBox 26"/>
          <p:cNvSpPr txBox="1"/>
          <p:nvPr/>
        </p:nvSpPr>
        <p:spPr>
          <a:xfrm>
            <a:off x="1317277" y="8617892"/>
            <a:ext cx="8881170" cy="1000274"/>
          </a:xfrm>
          <a:prstGeom prst="rect">
            <a:avLst/>
          </a:prstGeom>
        </p:spPr>
        <p:txBody>
          <a:bodyPr lIns="0" tIns="0" rIns="0" bIns="0" rtlCol="0" anchor="t">
            <a:spAutoFit/>
          </a:bodyPr>
          <a:lstStyle/>
          <a:p>
            <a:pPr algn="l">
              <a:lnSpc>
                <a:spcPts val="2625"/>
              </a:lnSpc>
            </a:pPr>
            <a:r>
              <a:rPr lang="en-US" sz="2200" dirty="0">
                <a:solidFill>
                  <a:srgbClr val="272525"/>
                </a:solidFill>
                <a:latin typeface="Arial"/>
                <a:ea typeface="Arial"/>
                <a:cs typeface="Arial"/>
                <a:sym typeface="Arial"/>
              </a:rPr>
              <a:t>The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 Report issued Essential Actions demanding safe staffing ratios, robust escalation protocols, and genuine listening to families' concerns</a:t>
            </a:r>
            <a:endParaRPr lang="en-US" sz="2200" dirty="0">
              <a:solidFill>
                <a:srgbClr val="272525"/>
              </a:solidFill>
              <a:latin typeface="Arial"/>
              <a:ea typeface="Arial"/>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289932" y="-91882"/>
            <a:ext cx="15216849" cy="1351524"/>
          </a:xfrm>
          <a:prstGeom prst="rect">
            <a:avLst/>
          </a:prstGeom>
        </p:spPr>
        <p:txBody>
          <a:bodyPr wrap="square" lIns="0" tIns="0" rIns="0" bIns="0" rtlCol="0" anchor="t">
            <a:spAutoFit/>
          </a:bodyPr>
          <a:lstStyle/>
          <a:p>
            <a:pPr>
              <a:lnSpc>
                <a:spcPts val="5312"/>
              </a:lnSpc>
            </a:pPr>
            <a:r>
              <a:rPr lang="en-US" sz="4400" b="1" dirty="0">
                <a:solidFill>
                  <a:schemeClr val="accent6">
                    <a:lumMod val="76000"/>
                  </a:schemeClr>
                </a:solidFill>
                <a:latin typeface="Petrona"/>
                <a:ea typeface="Petrona"/>
                <a:cs typeface="Petrona"/>
                <a:sym typeface="Petrona"/>
              </a:rPr>
              <a:t>The Swiss Cheese Model: How Multiple </a:t>
            </a:r>
            <a:r>
              <a:rPr lang="en-US" sz="4400" b="1" dirty="0" err="1">
                <a:solidFill>
                  <a:schemeClr val="accent6">
                    <a:lumMod val="76000"/>
                  </a:schemeClr>
                </a:solidFill>
                <a:latin typeface="Petrona"/>
                <a:ea typeface="Petrona"/>
                <a:cs typeface="Petrona"/>
                <a:sym typeface="Petrona"/>
              </a:rPr>
              <a:t>Defences</a:t>
            </a:r>
            <a:r>
              <a:rPr lang="en-US" sz="4400" b="1" dirty="0">
                <a:solidFill>
                  <a:schemeClr val="accent6">
                    <a:lumMod val="76000"/>
                  </a:schemeClr>
                </a:solidFill>
                <a:latin typeface="Petrona"/>
                <a:ea typeface="Petrona"/>
                <a:cs typeface="Petrona"/>
                <a:sym typeface="Petrona"/>
              </a:rPr>
              <a:t> Failed</a:t>
            </a:r>
            <a:r>
              <a:rPr lang="en-US" sz="4400" dirty="0">
                <a:solidFill>
                  <a:schemeClr val="accent6">
                    <a:lumMod val="76000"/>
                  </a:schemeClr>
                </a:solidFill>
                <a:latin typeface="Petrona"/>
                <a:sym typeface="Petrona"/>
              </a:rPr>
              <a:t>  </a:t>
            </a:r>
          </a:p>
          <a:p>
            <a:pPr>
              <a:lnSpc>
                <a:spcPts val="5312"/>
              </a:lnSpc>
            </a:pP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7" name="TextBox 7"/>
          <p:cNvSpPr txBox="1"/>
          <p:nvPr/>
        </p:nvSpPr>
        <p:spPr>
          <a:xfrm>
            <a:off x="980182" y="1559163"/>
            <a:ext cx="16322873" cy="923330"/>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James Reason's Swiss Cheese Model elegantly explains how system failures occur. Every system contains multiple layers of </a:t>
            </a:r>
            <a:r>
              <a:rPr lang="en-US" sz="2400" dirty="0" err="1">
                <a:solidFill>
                  <a:srgbClr val="272525"/>
                </a:solidFill>
                <a:latin typeface="Arial"/>
                <a:ea typeface="Arial"/>
                <a:cs typeface="Arial"/>
                <a:sym typeface="Arial"/>
              </a:rPr>
              <a:t>defence</a:t>
            </a:r>
            <a:r>
              <a:rPr lang="en-US" sz="2400" dirty="0">
                <a:solidFill>
                  <a:srgbClr val="272525"/>
                </a:solidFill>
                <a:latin typeface="Arial"/>
                <a:ea typeface="Arial"/>
                <a:cs typeface="Arial"/>
                <a:sym typeface="Arial"/>
              </a:rPr>
              <a:t> against error. When "holes" in these layers align, patient harm becomes inevitable. At Shrewsbury &amp; Telford, these holes catastrophically aligned across every level.( Reason, 2000; 0ckenden, 2022)</a:t>
            </a:r>
            <a:endParaRPr lang="en-US" sz="2400" dirty="0">
              <a:solidFill>
                <a:srgbClr val="272525"/>
              </a:solidFill>
              <a:latin typeface="Arial"/>
              <a:ea typeface="Arial"/>
              <a:cs typeface="Arial"/>
            </a:endParaRPr>
          </a:p>
        </p:txBody>
      </p:sp>
      <p:grpSp>
        <p:nvGrpSpPr>
          <p:cNvPr id="8" name="Group 8"/>
          <p:cNvGrpSpPr/>
          <p:nvPr/>
        </p:nvGrpSpPr>
        <p:grpSpPr>
          <a:xfrm>
            <a:off x="980182" y="2595562"/>
            <a:ext cx="1641276" cy="1175296"/>
            <a:chOff x="0" y="0"/>
            <a:chExt cx="2188368" cy="1567062"/>
          </a:xfrm>
        </p:grpSpPr>
        <p:sp>
          <p:nvSpPr>
            <p:cNvPr id="9" name="Freeform 9"/>
            <p:cNvSpPr/>
            <p:nvPr/>
          </p:nvSpPr>
          <p:spPr>
            <a:xfrm>
              <a:off x="6350" y="6350"/>
              <a:ext cx="2175637" cy="1554353"/>
            </a:xfrm>
            <a:custGeom>
              <a:avLst/>
              <a:gdLst/>
              <a:ahLst/>
              <a:cxnLst/>
              <a:rect l="l" t="t" r="r" b="b"/>
              <a:pathLst>
                <a:path w="2175637" h="1554353">
                  <a:moveTo>
                    <a:pt x="0" y="110363"/>
                  </a:moveTo>
                  <a:cubicBezTo>
                    <a:pt x="0" y="49403"/>
                    <a:pt x="49530" y="0"/>
                    <a:pt x="110617" y="0"/>
                  </a:cubicBezTo>
                  <a:lnTo>
                    <a:pt x="2065020" y="0"/>
                  </a:lnTo>
                  <a:cubicBezTo>
                    <a:pt x="2126107" y="0"/>
                    <a:pt x="2175637" y="49403"/>
                    <a:pt x="2175637" y="110363"/>
                  </a:cubicBezTo>
                  <a:lnTo>
                    <a:pt x="2175637" y="1443990"/>
                  </a:lnTo>
                  <a:cubicBezTo>
                    <a:pt x="2175637" y="1504950"/>
                    <a:pt x="2126107" y="1554353"/>
                    <a:pt x="2065020" y="1554353"/>
                  </a:cubicBezTo>
                  <a:lnTo>
                    <a:pt x="110617" y="1554353"/>
                  </a:lnTo>
                  <a:cubicBezTo>
                    <a:pt x="49530" y="1554353"/>
                    <a:pt x="0" y="1504950"/>
                    <a:pt x="0" y="1443990"/>
                  </a:cubicBezTo>
                  <a:close/>
                </a:path>
              </a:pathLst>
            </a:custGeom>
            <a:solidFill>
              <a:srgbClr val="E0D7F4"/>
            </a:solidFill>
          </p:spPr>
          <p:txBody>
            <a:bodyPr/>
            <a:lstStyle/>
            <a:p>
              <a:endParaRPr lang="en-US"/>
            </a:p>
          </p:txBody>
        </p:sp>
        <p:sp>
          <p:nvSpPr>
            <p:cNvPr id="10" name="Freeform 10"/>
            <p:cNvSpPr/>
            <p:nvPr/>
          </p:nvSpPr>
          <p:spPr>
            <a:xfrm>
              <a:off x="0" y="0"/>
              <a:ext cx="2188337" cy="1567053"/>
            </a:xfrm>
            <a:custGeom>
              <a:avLst/>
              <a:gdLst/>
              <a:ahLst/>
              <a:cxnLst/>
              <a:rect l="l" t="t" r="r" b="b"/>
              <a:pathLst>
                <a:path w="2188337" h="1567053">
                  <a:moveTo>
                    <a:pt x="0" y="116713"/>
                  </a:moveTo>
                  <a:cubicBezTo>
                    <a:pt x="0" y="52197"/>
                    <a:pt x="52324" y="0"/>
                    <a:pt x="116967" y="0"/>
                  </a:cubicBezTo>
                  <a:lnTo>
                    <a:pt x="2071370" y="0"/>
                  </a:lnTo>
                  <a:lnTo>
                    <a:pt x="2071370" y="6350"/>
                  </a:lnTo>
                  <a:lnTo>
                    <a:pt x="2071370" y="0"/>
                  </a:lnTo>
                  <a:cubicBezTo>
                    <a:pt x="2135886" y="0"/>
                    <a:pt x="2188337" y="52197"/>
                    <a:pt x="2188337" y="116713"/>
                  </a:cubicBezTo>
                  <a:lnTo>
                    <a:pt x="2181987" y="116713"/>
                  </a:lnTo>
                  <a:lnTo>
                    <a:pt x="2188337" y="116713"/>
                  </a:lnTo>
                  <a:lnTo>
                    <a:pt x="2188337" y="1450340"/>
                  </a:lnTo>
                  <a:lnTo>
                    <a:pt x="2181987" y="1450340"/>
                  </a:lnTo>
                  <a:lnTo>
                    <a:pt x="2188337" y="1450340"/>
                  </a:lnTo>
                  <a:cubicBezTo>
                    <a:pt x="2188337" y="1514856"/>
                    <a:pt x="2136013" y="1567053"/>
                    <a:pt x="2071370" y="1567053"/>
                  </a:cubicBezTo>
                  <a:lnTo>
                    <a:pt x="2071370" y="1560703"/>
                  </a:lnTo>
                  <a:lnTo>
                    <a:pt x="2071370" y="1567053"/>
                  </a:lnTo>
                  <a:lnTo>
                    <a:pt x="116967" y="1567053"/>
                  </a:lnTo>
                  <a:lnTo>
                    <a:pt x="116967" y="1560703"/>
                  </a:lnTo>
                  <a:lnTo>
                    <a:pt x="116967" y="1567053"/>
                  </a:lnTo>
                  <a:cubicBezTo>
                    <a:pt x="52451" y="1567053"/>
                    <a:pt x="0" y="1514856"/>
                    <a:pt x="0" y="1450340"/>
                  </a:cubicBezTo>
                  <a:lnTo>
                    <a:pt x="0" y="116713"/>
                  </a:lnTo>
                  <a:lnTo>
                    <a:pt x="6350" y="116713"/>
                  </a:lnTo>
                  <a:lnTo>
                    <a:pt x="0" y="116713"/>
                  </a:lnTo>
                  <a:moveTo>
                    <a:pt x="12700" y="116713"/>
                  </a:moveTo>
                  <a:lnTo>
                    <a:pt x="12700" y="1450340"/>
                  </a:lnTo>
                  <a:lnTo>
                    <a:pt x="6350" y="1450340"/>
                  </a:lnTo>
                  <a:lnTo>
                    <a:pt x="12700" y="1450340"/>
                  </a:lnTo>
                  <a:cubicBezTo>
                    <a:pt x="12700" y="1507744"/>
                    <a:pt x="59309" y="1554353"/>
                    <a:pt x="116967" y="1554353"/>
                  </a:cubicBezTo>
                  <a:lnTo>
                    <a:pt x="2071370" y="1554353"/>
                  </a:lnTo>
                  <a:cubicBezTo>
                    <a:pt x="2128901" y="1554353"/>
                    <a:pt x="2175637" y="1507744"/>
                    <a:pt x="2175637" y="1450340"/>
                  </a:cubicBezTo>
                  <a:lnTo>
                    <a:pt x="2175637" y="116713"/>
                  </a:lnTo>
                  <a:cubicBezTo>
                    <a:pt x="2175637" y="59309"/>
                    <a:pt x="2129028" y="12700"/>
                    <a:pt x="2071370" y="12700"/>
                  </a:cubicBezTo>
                  <a:lnTo>
                    <a:pt x="116967" y="12700"/>
                  </a:lnTo>
                  <a:lnTo>
                    <a:pt x="116967" y="6350"/>
                  </a:lnTo>
                  <a:lnTo>
                    <a:pt x="116967" y="12700"/>
                  </a:lnTo>
                  <a:cubicBezTo>
                    <a:pt x="59309" y="12700"/>
                    <a:pt x="12700" y="59309"/>
                    <a:pt x="12700" y="116713"/>
                  </a:cubicBezTo>
                  <a:close/>
                </a:path>
              </a:pathLst>
            </a:custGeom>
            <a:solidFill>
              <a:srgbClr val="C6BDDA"/>
            </a:solidFill>
          </p:spPr>
          <p:txBody>
            <a:bodyPr/>
            <a:lstStyle/>
            <a:p>
              <a:endParaRPr lang="en-US"/>
            </a:p>
          </p:txBody>
        </p:sp>
      </p:grpSp>
      <p:sp>
        <p:nvSpPr>
          <p:cNvPr id="11" name="TextBox 11"/>
          <p:cNvSpPr txBox="1"/>
          <p:nvPr/>
        </p:nvSpPr>
        <p:spPr>
          <a:xfrm>
            <a:off x="1662261" y="2914799"/>
            <a:ext cx="276969" cy="441424"/>
          </a:xfrm>
          <a:prstGeom prst="rect">
            <a:avLst/>
          </a:prstGeom>
        </p:spPr>
        <p:txBody>
          <a:bodyPr lIns="0" tIns="0" rIns="0" bIns="0" rtlCol="0" anchor="t">
            <a:spAutoFit/>
          </a:bodyPr>
          <a:lstStyle/>
          <a:p>
            <a:pPr algn="ctr">
              <a:lnSpc>
                <a:spcPts val="3437"/>
              </a:lnSpc>
            </a:pPr>
            <a:r>
              <a:rPr lang="en-US" sz="2125">
                <a:solidFill>
                  <a:srgbClr val="272525"/>
                </a:solidFill>
                <a:latin typeface="Petrona"/>
                <a:ea typeface="Petrona"/>
                <a:cs typeface="Petrona"/>
                <a:sym typeface="Petrona"/>
              </a:rPr>
              <a:t>1</a:t>
            </a:r>
          </a:p>
        </p:txBody>
      </p:sp>
      <p:sp>
        <p:nvSpPr>
          <p:cNvPr id="12" name="TextBox 12"/>
          <p:cNvSpPr txBox="1"/>
          <p:nvPr/>
        </p:nvSpPr>
        <p:spPr>
          <a:xfrm>
            <a:off x="2813596" y="2797225"/>
            <a:ext cx="2708821" cy="367921"/>
          </a:xfrm>
          <a:prstGeom prst="rect">
            <a:avLst/>
          </a:prstGeom>
        </p:spPr>
        <p:txBody>
          <a:bodyPr lIns="0" tIns="0" rIns="0" bIns="0" rtlCol="0" anchor="t">
            <a:spAutoFit/>
          </a:bodyPr>
          <a:lstStyle/>
          <a:p>
            <a:pPr algn="l">
              <a:lnSpc>
                <a:spcPts val="2624"/>
              </a:lnSpc>
            </a:pPr>
            <a:r>
              <a:rPr lang="en-US" sz="3200" b="1">
                <a:solidFill>
                  <a:schemeClr val="accent6">
                    <a:lumMod val="76000"/>
                  </a:schemeClr>
                </a:solidFill>
                <a:latin typeface="Petrona"/>
                <a:ea typeface="Petrona"/>
                <a:cs typeface="Petrona"/>
                <a:sym typeface="Petrona"/>
              </a:rPr>
              <a:t>Policy Layer</a:t>
            </a:r>
            <a:endParaRPr lang="en-US" sz="3200" b="1">
              <a:solidFill>
                <a:schemeClr val="accent6">
                  <a:lumMod val="76000"/>
                </a:schemeClr>
              </a:solidFill>
              <a:latin typeface="Petrona"/>
              <a:ea typeface="Petrona"/>
              <a:cs typeface="Petrona"/>
            </a:endParaRPr>
          </a:p>
        </p:txBody>
      </p:sp>
      <p:sp>
        <p:nvSpPr>
          <p:cNvPr id="13" name="TextBox 13"/>
          <p:cNvSpPr txBox="1"/>
          <p:nvPr/>
        </p:nvSpPr>
        <p:spPr>
          <a:xfrm>
            <a:off x="2779646" y="3165237"/>
            <a:ext cx="12629115" cy="615553"/>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Weak oversight and relentless pressure to meet financial targets </a:t>
            </a:r>
            <a:r>
              <a:rPr lang="en-US" sz="2400" dirty="0" err="1">
                <a:solidFill>
                  <a:srgbClr val="272525"/>
                </a:solidFill>
                <a:latin typeface="Arial"/>
                <a:ea typeface="Arial"/>
                <a:cs typeface="Arial"/>
                <a:sym typeface="Arial"/>
              </a:rPr>
              <a:t>prioritised</a:t>
            </a:r>
            <a:r>
              <a:rPr lang="en-US" sz="2400" dirty="0">
                <a:solidFill>
                  <a:srgbClr val="272525"/>
                </a:solidFill>
                <a:latin typeface="Arial"/>
                <a:ea typeface="Arial"/>
                <a:cs typeface="Arial"/>
                <a:sym typeface="Arial"/>
              </a:rPr>
              <a:t> costs over safety(</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grpSp>
        <p:nvGrpSpPr>
          <p:cNvPr id="14" name="Group 14"/>
          <p:cNvGrpSpPr/>
          <p:nvPr/>
        </p:nvGrpSpPr>
        <p:grpSpPr>
          <a:xfrm>
            <a:off x="2715071" y="3754190"/>
            <a:ext cx="14489609" cy="14288"/>
            <a:chOff x="0" y="0"/>
            <a:chExt cx="19319478" cy="19050"/>
          </a:xfrm>
        </p:grpSpPr>
        <p:sp>
          <p:nvSpPr>
            <p:cNvPr id="15" name="Freeform 15"/>
            <p:cNvSpPr/>
            <p:nvPr/>
          </p:nvSpPr>
          <p:spPr>
            <a:xfrm>
              <a:off x="0" y="0"/>
              <a:ext cx="19319494" cy="19050"/>
            </a:xfrm>
            <a:custGeom>
              <a:avLst/>
              <a:gdLst/>
              <a:ahLst/>
              <a:cxnLst/>
              <a:rect l="l" t="t" r="r" b="b"/>
              <a:pathLst>
                <a:path w="19319494" h="19050">
                  <a:moveTo>
                    <a:pt x="0" y="9525"/>
                  </a:moveTo>
                  <a:cubicBezTo>
                    <a:pt x="0" y="4318"/>
                    <a:pt x="4318" y="0"/>
                    <a:pt x="9525" y="0"/>
                  </a:cubicBezTo>
                  <a:lnTo>
                    <a:pt x="19309969" y="0"/>
                  </a:lnTo>
                  <a:cubicBezTo>
                    <a:pt x="19315176" y="0"/>
                    <a:pt x="19319494" y="4318"/>
                    <a:pt x="19319494" y="9525"/>
                  </a:cubicBezTo>
                  <a:cubicBezTo>
                    <a:pt x="19319494" y="14732"/>
                    <a:pt x="19315176" y="19050"/>
                    <a:pt x="19309969" y="19050"/>
                  </a:cubicBezTo>
                  <a:lnTo>
                    <a:pt x="9525" y="19050"/>
                  </a:lnTo>
                  <a:cubicBezTo>
                    <a:pt x="4318" y="19050"/>
                    <a:pt x="0" y="14732"/>
                    <a:pt x="0" y="9525"/>
                  </a:cubicBezTo>
                  <a:close/>
                </a:path>
              </a:pathLst>
            </a:custGeom>
            <a:solidFill>
              <a:srgbClr val="C6BDDA"/>
            </a:solidFill>
          </p:spPr>
          <p:txBody>
            <a:bodyPr/>
            <a:lstStyle/>
            <a:p>
              <a:endParaRPr lang="en-US"/>
            </a:p>
          </p:txBody>
        </p:sp>
      </p:grpSp>
      <p:grpSp>
        <p:nvGrpSpPr>
          <p:cNvPr id="16" name="Group 16"/>
          <p:cNvGrpSpPr/>
          <p:nvPr/>
        </p:nvGrpSpPr>
        <p:grpSpPr>
          <a:xfrm>
            <a:off x="980182" y="3859709"/>
            <a:ext cx="3273029" cy="1175296"/>
            <a:chOff x="0" y="0"/>
            <a:chExt cx="4364038" cy="1567062"/>
          </a:xfrm>
        </p:grpSpPr>
        <p:sp>
          <p:nvSpPr>
            <p:cNvPr id="17" name="Freeform 17"/>
            <p:cNvSpPr/>
            <p:nvPr/>
          </p:nvSpPr>
          <p:spPr>
            <a:xfrm>
              <a:off x="6350" y="6350"/>
              <a:ext cx="4351274" cy="1554353"/>
            </a:xfrm>
            <a:custGeom>
              <a:avLst/>
              <a:gdLst/>
              <a:ahLst/>
              <a:cxnLst/>
              <a:rect l="l" t="t" r="r" b="b"/>
              <a:pathLst>
                <a:path w="4351274" h="1554353">
                  <a:moveTo>
                    <a:pt x="0" y="110363"/>
                  </a:moveTo>
                  <a:cubicBezTo>
                    <a:pt x="0" y="49403"/>
                    <a:pt x="49657" y="0"/>
                    <a:pt x="110871" y="0"/>
                  </a:cubicBezTo>
                  <a:lnTo>
                    <a:pt x="4240403" y="0"/>
                  </a:lnTo>
                  <a:cubicBezTo>
                    <a:pt x="4301617" y="0"/>
                    <a:pt x="4351274" y="49403"/>
                    <a:pt x="4351274" y="110363"/>
                  </a:cubicBezTo>
                  <a:lnTo>
                    <a:pt x="4351274" y="1443990"/>
                  </a:lnTo>
                  <a:cubicBezTo>
                    <a:pt x="4351274" y="1504950"/>
                    <a:pt x="4301617" y="1554353"/>
                    <a:pt x="4240403" y="1554353"/>
                  </a:cubicBezTo>
                  <a:lnTo>
                    <a:pt x="110871" y="1554353"/>
                  </a:lnTo>
                  <a:cubicBezTo>
                    <a:pt x="49657" y="1554353"/>
                    <a:pt x="0" y="1504950"/>
                    <a:pt x="0" y="1443990"/>
                  </a:cubicBezTo>
                  <a:close/>
                </a:path>
              </a:pathLst>
            </a:custGeom>
            <a:solidFill>
              <a:srgbClr val="E0D7F4"/>
            </a:solidFill>
          </p:spPr>
          <p:txBody>
            <a:bodyPr/>
            <a:lstStyle/>
            <a:p>
              <a:endParaRPr lang="en-US"/>
            </a:p>
          </p:txBody>
        </p:sp>
        <p:sp>
          <p:nvSpPr>
            <p:cNvPr id="18" name="Freeform 18"/>
            <p:cNvSpPr/>
            <p:nvPr/>
          </p:nvSpPr>
          <p:spPr>
            <a:xfrm>
              <a:off x="0" y="0"/>
              <a:ext cx="4363974" cy="1567053"/>
            </a:xfrm>
            <a:custGeom>
              <a:avLst/>
              <a:gdLst/>
              <a:ahLst/>
              <a:cxnLst/>
              <a:rect l="l" t="t" r="r" b="b"/>
              <a:pathLst>
                <a:path w="4363974" h="1567053">
                  <a:moveTo>
                    <a:pt x="0" y="116713"/>
                  </a:moveTo>
                  <a:cubicBezTo>
                    <a:pt x="0" y="52197"/>
                    <a:pt x="52578" y="0"/>
                    <a:pt x="117221" y="0"/>
                  </a:cubicBezTo>
                  <a:lnTo>
                    <a:pt x="4246753" y="0"/>
                  </a:lnTo>
                  <a:lnTo>
                    <a:pt x="4246753" y="6350"/>
                  </a:lnTo>
                  <a:lnTo>
                    <a:pt x="4246753" y="0"/>
                  </a:lnTo>
                  <a:cubicBezTo>
                    <a:pt x="4311523" y="0"/>
                    <a:pt x="4363974" y="52197"/>
                    <a:pt x="4363974" y="116713"/>
                  </a:cubicBezTo>
                  <a:lnTo>
                    <a:pt x="4357624" y="116713"/>
                  </a:lnTo>
                  <a:lnTo>
                    <a:pt x="4363974" y="116713"/>
                  </a:lnTo>
                  <a:lnTo>
                    <a:pt x="4363974" y="1450340"/>
                  </a:lnTo>
                  <a:lnTo>
                    <a:pt x="4357624" y="1450340"/>
                  </a:lnTo>
                  <a:lnTo>
                    <a:pt x="4363974" y="1450340"/>
                  </a:lnTo>
                  <a:cubicBezTo>
                    <a:pt x="4363974" y="1514856"/>
                    <a:pt x="4311396" y="1567053"/>
                    <a:pt x="4246753" y="1567053"/>
                  </a:cubicBezTo>
                  <a:lnTo>
                    <a:pt x="4246753" y="1560703"/>
                  </a:lnTo>
                  <a:lnTo>
                    <a:pt x="4246753" y="1567053"/>
                  </a:lnTo>
                  <a:lnTo>
                    <a:pt x="117221" y="1567053"/>
                  </a:lnTo>
                  <a:lnTo>
                    <a:pt x="117221" y="1560703"/>
                  </a:lnTo>
                  <a:lnTo>
                    <a:pt x="117221" y="1567053"/>
                  </a:lnTo>
                  <a:cubicBezTo>
                    <a:pt x="52451" y="1567053"/>
                    <a:pt x="0" y="1514856"/>
                    <a:pt x="0" y="1450340"/>
                  </a:cubicBezTo>
                  <a:lnTo>
                    <a:pt x="0" y="116713"/>
                  </a:lnTo>
                  <a:lnTo>
                    <a:pt x="6350" y="116713"/>
                  </a:lnTo>
                  <a:lnTo>
                    <a:pt x="0" y="116713"/>
                  </a:lnTo>
                  <a:moveTo>
                    <a:pt x="12700" y="116713"/>
                  </a:moveTo>
                  <a:lnTo>
                    <a:pt x="12700" y="1450340"/>
                  </a:lnTo>
                  <a:lnTo>
                    <a:pt x="6350" y="1450340"/>
                  </a:lnTo>
                  <a:lnTo>
                    <a:pt x="12700" y="1450340"/>
                  </a:lnTo>
                  <a:cubicBezTo>
                    <a:pt x="12700" y="1507744"/>
                    <a:pt x="59436" y="1554353"/>
                    <a:pt x="117221" y="1554353"/>
                  </a:cubicBezTo>
                  <a:lnTo>
                    <a:pt x="4246753" y="1554353"/>
                  </a:lnTo>
                  <a:cubicBezTo>
                    <a:pt x="4304538" y="1554353"/>
                    <a:pt x="4351274" y="1507744"/>
                    <a:pt x="4351274" y="1450340"/>
                  </a:cubicBezTo>
                  <a:lnTo>
                    <a:pt x="4351274" y="116713"/>
                  </a:lnTo>
                  <a:cubicBezTo>
                    <a:pt x="4351274" y="59309"/>
                    <a:pt x="4304538" y="12700"/>
                    <a:pt x="4246753" y="12700"/>
                  </a:cubicBezTo>
                  <a:lnTo>
                    <a:pt x="117221" y="12700"/>
                  </a:lnTo>
                  <a:lnTo>
                    <a:pt x="117221" y="6350"/>
                  </a:lnTo>
                  <a:lnTo>
                    <a:pt x="117221" y="12700"/>
                  </a:lnTo>
                  <a:cubicBezTo>
                    <a:pt x="59436" y="12700"/>
                    <a:pt x="12700" y="59309"/>
                    <a:pt x="12700" y="116713"/>
                  </a:cubicBezTo>
                  <a:close/>
                </a:path>
              </a:pathLst>
            </a:custGeom>
            <a:solidFill>
              <a:srgbClr val="C6BDDA"/>
            </a:solidFill>
          </p:spPr>
          <p:txBody>
            <a:bodyPr/>
            <a:lstStyle/>
            <a:p>
              <a:endParaRPr lang="en-US"/>
            </a:p>
          </p:txBody>
        </p:sp>
      </p:grpSp>
      <p:sp>
        <p:nvSpPr>
          <p:cNvPr id="19" name="TextBox 19"/>
          <p:cNvSpPr txBox="1"/>
          <p:nvPr/>
        </p:nvSpPr>
        <p:spPr>
          <a:xfrm>
            <a:off x="2478137" y="4178945"/>
            <a:ext cx="276969" cy="441424"/>
          </a:xfrm>
          <a:prstGeom prst="rect">
            <a:avLst/>
          </a:prstGeom>
        </p:spPr>
        <p:txBody>
          <a:bodyPr lIns="0" tIns="0" rIns="0" bIns="0" rtlCol="0" anchor="t">
            <a:spAutoFit/>
          </a:bodyPr>
          <a:lstStyle/>
          <a:p>
            <a:pPr algn="ctr">
              <a:lnSpc>
                <a:spcPts val="3437"/>
              </a:lnSpc>
            </a:pPr>
            <a:r>
              <a:rPr lang="en-US" sz="2125">
                <a:solidFill>
                  <a:srgbClr val="272525"/>
                </a:solidFill>
                <a:latin typeface="Petrona"/>
                <a:ea typeface="Petrona"/>
                <a:cs typeface="Petrona"/>
                <a:sym typeface="Petrona"/>
              </a:rPr>
              <a:t>2</a:t>
            </a:r>
          </a:p>
        </p:txBody>
      </p:sp>
      <p:sp>
        <p:nvSpPr>
          <p:cNvPr id="20" name="TextBox 20"/>
          <p:cNvSpPr txBox="1"/>
          <p:nvPr/>
        </p:nvSpPr>
        <p:spPr>
          <a:xfrm>
            <a:off x="4422715" y="3959385"/>
            <a:ext cx="4721250" cy="367921"/>
          </a:xfrm>
          <a:prstGeom prst="rect">
            <a:avLst/>
          </a:prstGeom>
        </p:spPr>
        <p:txBody>
          <a:bodyPr wrap="square" lIns="0" tIns="0" rIns="0" bIns="0" rtlCol="0" anchor="t">
            <a:spAutoFit/>
          </a:bodyPr>
          <a:lstStyle/>
          <a:p>
            <a:pPr algn="l">
              <a:lnSpc>
                <a:spcPts val="2624"/>
              </a:lnSpc>
            </a:pPr>
            <a:r>
              <a:rPr lang="en-US" sz="3200" b="1" dirty="0" err="1">
                <a:solidFill>
                  <a:schemeClr val="accent6">
                    <a:lumMod val="76000"/>
                  </a:schemeClr>
                </a:solidFill>
                <a:latin typeface="Petrona"/>
                <a:ea typeface="Petrona"/>
                <a:cs typeface="Petrona"/>
                <a:sym typeface="Petrona"/>
              </a:rPr>
              <a:t>Organisational</a:t>
            </a:r>
            <a:r>
              <a:rPr lang="en-US" sz="3200" b="1" dirty="0">
                <a:solidFill>
                  <a:schemeClr val="accent6">
                    <a:lumMod val="76000"/>
                  </a:schemeClr>
                </a:solidFill>
                <a:latin typeface="Petrona"/>
                <a:ea typeface="Petrona"/>
                <a:cs typeface="Petrona"/>
                <a:sym typeface="Petrona"/>
              </a:rPr>
              <a:t> Layer</a:t>
            </a:r>
            <a:endParaRPr lang="en-US" sz="3200" b="1" dirty="0">
              <a:solidFill>
                <a:schemeClr val="accent6">
                  <a:lumMod val="76000"/>
                </a:schemeClr>
              </a:solidFill>
              <a:latin typeface="Petrona"/>
              <a:ea typeface="Petrona"/>
              <a:cs typeface="Petrona"/>
            </a:endParaRPr>
          </a:p>
        </p:txBody>
      </p:sp>
      <p:sp>
        <p:nvSpPr>
          <p:cNvPr id="21" name="TextBox 21"/>
          <p:cNvSpPr txBox="1"/>
          <p:nvPr/>
        </p:nvSpPr>
        <p:spPr>
          <a:xfrm>
            <a:off x="4346823" y="4357431"/>
            <a:ext cx="13445202" cy="615553"/>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Chronic understaffing, poor governance structures, and a safety culture that discouraged reporting( CQC,2020;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grpSp>
        <p:nvGrpSpPr>
          <p:cNvPr id="22" name="Group 22"/>
          <p:cNvGrpSpPr/>
          <p:nvPr/>
        </p:nvGrpSpPr>
        <p:grpSpPr>
          <a:xfrm>
            <a:off x="4346822" y="5018335"/>
            <a:ext cx="12857857" cy="14288"/>
            <a:chOff x="0" y="0"/>
            <a:chExt cx="17143810" cy="19050"/>
          </a:xfrm>
        </p:grpSpPr>
        <p:sp>
          <p:nvSpPr>
            <p:cNvPr id="23" name="Freeform 23"/>
            <p:cNvSpPr/>
            <p:nvPr/>
          </p:nvSpPr>
          <p:spPr>
            <a:xfrm>
              <a:off x="0" y="0"/>
              <a:ext cx="17143857" cy="19050"/>
            </a:xfrm>
            <a:custGeom>
              <a:avLst/>
              <a:gdLst/>
              <a:ahLst/>
              <a:cxnLst/>
              <a:rect l="l" t="t" r="r" b="b"/>
              <a:pathLst>
                <a:path w="17143857" h="19050">
                  <a:moveTo>
                    <a:pt x="0" y="9525"/>
                  </a:moveTo>
                  <a:cubicBezTo>
                    <a:pt x="0" y="4318"/>
                    <a:pt x="4318" y="0"/>
                    <a:pt x="9525" y="0"/>
                  </a:cubicBezTo>
                  <a:lnTo>
                    <a:pt x="17134332" y="0"/>
                  </a:lnTo>
                  <a:cubicBezTo>
                    <a:pt x="17139540" y="0"/>
                    <a:pt x="17143857" y="4318"/>
                    <a:pt x="17143857" y="9525"/>
                  </a:cubicBezTo>
                  <a:cubicBezTo>
                    <a:pt x="17143857" y="14732"/>
                    <a:pt x="17139540" y="19050"/>
                    <a:pt x="17134332" y="19050"/>
                  </a:cubicBezTo>
                  <a:lnTo>
                    <a:pt x="9525" y="19050"/>
                  </a:lnTo>
                  <a:cubicBezTo>
                    <a:pt x="4318" y="19050"/>
                    <a:pt x="0" y="14732"/>
                    <a:pt x="0" y="9525"/>
                  </a:cubicBezTo>
                  <a:close/>
                </a:path>
              </a:pathLst>
            </a:custGeom>
            <a:solidFill>
              <a:srgbClr val="C6BDDA"/>
            </a:solidFill>
          </p:spPr>
          <p:txBody>
            <a:bodyPr/>
            <a:lstStyle/>
            <a:p>
              <a:endParaRPr lang="en-US"/>
            </a:p>
          </p:txBody>
        </p:sp>
      </p:grpSp>
      <p:grpSp>
        <p:nvGrpSpPr>
          <p:cNvPr id="24" name="Group 24"/>
          <p:cNvGrpSpPr/>
          <p:nvPr/>
        </p:nvGrpSpPr>
        <p:grpSpPr>
          <a:xfrm>
            <a:off x="980182" y="5123855"/>
            <a:ext cx="4904929" cy="1175296"/>
            <a:chOff x="0" y="0"/>
            <a:chExt cx="6539905" cy="1567062"/>
          </a:xfrm>
        </p:grpSpPr>
        <p:sp>
          <p:nvSpPr>
            <p:cNvPr id="25" name="Freeform 25"/>
            <p:cNvSpPr/>
            <p:nvPr/>
          </p:nvSpPr>
          <p:spPr>
            <a:xfrm>
              <a:off x="6350" y="6350"/>
              <a:ext cx="6527165" cy="1554353"/>
            </a:xfrm>
            <a:custGeom>
              <a:avLst/>
              <a:gdLst/>
              <a:ahLst/>
              <a:cxnLst/>
              <a:rect l="l" t="t" r="r" b="b"/>
              <a:pathLst>
                <a:path w="6527165" h="1554353">
                  <a:moveTo>
                    <a:pt x="0" y="110363"/>
                  </a:moveTo>
                  <a:cubicBezTo>
                    <a:pt x="0" y="49403"/>
                    <a:pt x="49657" y="0"/>
                    <a:pt x="110998" y="0"/>
                  </a:cubicBezTo>
                  <a:lnTo>
                    <a:pt x="6416167" y="0"/>
                  </a:lnTo>
                  <a:cubicBezTo>
                    <a:pt x="6477508" y="0"/>
                    <a:pt x="6527165" y="49403"/>
                    <a:pt x="6527165" y="110363"/>
                  </a:cubicBezTo>
                  <a:lnTo>
                    <a:pt x="6527165" y="1443990"/>
                  </a:lnTo>
                  <a:cubicBezTo>
                    <a:pt x="6527165" y="1504950"/>
                    <a:pt x="6477508" y="1554353"/>
                    <a:pt x="6416167" y="1554353"/>
                  </a:cubicBezTo>
                  <a:lnTo>
                    <a:pt x="110998" y="1554353"/>
                  </a:lnTo>
                  <a:cubicBezTo>
                    <a:pt x="49657" y="1554353"/>
                    <a:pt x="0" y="1504950"/>
                    <a:pt x="0" y="1443990"/>
                  </a:cubicBezTo>
                  <a:close/>
                </a:path>
              </a:pathLst>
            </a:custGeom>
            <a:solidFill>
              <a:srgbClr val="E0D7F4"/>
            </a:solidFill>
          </p:spPr>
          <p:txBody>
            <a:bodyPr/>
            <a:lstStyle/>
            <a:p>
              <a:endParaRPr lang="en-US"/>
            </a:p>
          </p:txBody>
        </p:sp>
        <p:sp>
          <p:nvSpPr>
            <p:cNvPr id="26" name="Freeform 26"/>
            <p:cNvSpPr/>
            <p:nvPr/>
          </p:nvSpPr>
          <p:spPr>
            <a:xfrm>
              <a:off x="0" y="0"/>
              <a:ext cx="6539865" cy="1567053"/>
            </a:xfrm>
            <a:custGeom>
              <a:avLst/>
              <a:gdLst/>
              <a:ahLst/>
              <a:cxnLst/>
              <a:rect l="l" t="t" r="r" b="b"/>
              <a:pathLst>
                <a:path w="6539865" h="1567053">
                  <a:moveTo>
                    <a:pt x="0" y="116713"/>
                  </a:moveTo>
                  <a:cubicBezTo>
                    <a:pt x="0" y="52197"/>
                    <a:pt x="52578" y="0"/>
                    <a:pt x="117348" y="0"/>
                  </a:cubicBezTo>
                  <a:lnTo>
                    <a:pt x="6422517" y="0"/>
                  </a:lnTo>
                  <a:lnTo>
                    <a:pt x="6422517" y="6350"/>
                  </a:lnTo>
                  <a:lnTo>
                    <a:pt x="6422517" y="0"/>
                  </a:lnTo>
                  <a:cubicBezTo>
                    <a:pt x="6487287" y="0"/>
                    <a:pt x="6539865" y="52197"/>
                    <a:pt x="6539865" y="116713"/>
                  </a:cubicBezTo>
                  <a:lnTo>
                    <a:pt x="6533515" y="116713"/>
                  </a:lnTo>
                  <a:lnTo>
                    <a:pt x="6539865" y="116713"/>
                  </a:lnTo>
                  <a:lnTo>
                    <a:pt x="6539865" y="1450340"/>
                  </a:lnTo>
                  <a:lnTo>
                    <a:pt x="6533515" y="1450340"/>
                  </a:lnTo>
                  <a:lnTo>
                    <a:pt x="6539865" y="1450340"/>
                  </a:lnTo>
                  <a:cubicBezTo>
                    <a:pt x="6539865" y="1514856"/>
                    <a:pt x="6487287" y="1567053"/>
                    <a:pt x="6422517" y="1567053"/>
                  </a:cubicBezTo>
                  <a:lnTo>
                    <a:pt x="6422517" y="1560703"/>
                  </a:lnTo>
                  <a:lnTo>
                    <a:pt x="6422517" y="1567053"/>
                  </a:lnTo>
                  <a:lnTo>
                    <a:pt x="117348" y="1567053"/>
                  </a:lnTo>
                  <a:lnTo>
                    <a:pt x="117348" y="1560703"/>
                  </a:lnTo>
                  <a:lnTo>
                    <a:pt x="117348" y="1567053"/>
                  </a:lnTo>
                  <a:cubicBezTo>
                    <a:pt x="52578" y="1567053"/>
                    <a:pt x="0" y="1514856"/>
                    <a:pt x="0" y="1450340"/>
                  </a:cubicBezTo>
                  <a:lnTo>
                    <a:pt x="0" y="116713"/>
                  </a:lnTo>
                  <a:lnTo>
                    <a:pt x="6350" y="116713"/>
                  </a:lnTo>
                  <a:lnTo>
                    <a:pt x="0" y="116713"/>
                  </a:lnTo>
                  <a:moveTo>
                    <a:pt x="12700" y="116713"/>
                  </a:moveTo>
                  <a:lnTo>
                    <a:pt x="12700" y="1450340"/>
                  </a:lnTo>
                  <a:lnTo>
                    <a:pt x="6350" y="1450340"/>
                  </a:lnTo>
                  <a:lnTo>
                    <a:pt x="12700" y="1450340"/>
                  </a:lnTo>
                  <a:cubicBezTo>
                    <a:pt x="12700" y="1507744"/>
                    <a:pt x="59563" y="1554353"/>
                    <a:pt x="117348" y="1554353"/>
                  </a:cubicBezTo>
                  <a:lnTo>
                    <a:pt x="6422517" y="1554353"/>
                  </a:lnTo>
                  <a:cubicBezTo>
                    <a:pt x="6480302" y="1554353"/>
                    <a:pt x="6527165" y="1507744"/>
                    <a:pt x="6527165" y="1450340"/>
                  </a:cubicBezTo>
                  <a:lnTo>
                    <a:pt x="6527165" y="116713"/>
                  </a:lnTo>
                  <a:cubicBezTo>
                    <a:pt x="6527165" y="59309"/>
                    <a:pt x="6480302" y="12700"/>
                    <a:pt x="6422517" y="12700"/>
                  </a:cubicBezTo>
                  <a:lnTo>
                    <a:pt x="117348" y="12700"/>
                  </a:lnTo>
                  <a:lnTo>
                    <a:pt x="117348" y="6350"/>
                  </a:lnTo>
                  <a:lnTo>
                    <a:pt x="117348" y="12700"/>
                  </a:lnTo>
                  <a:cubicBezTo>
                    <a:pt x="59563" y="12700"/>
                    <a:pt x="12700" y="59309"/>
                    <a:pt x="12700" y="116713"/>
                  </a:cubicBezTo>
                  <a:close/>
                </a:path>
              </a:pathLst>
            </a:custGeom>
            <a:solidFill>
              <a:srgbClr val="C6BDDA"/>
            </a:solidFill>
          </p:spPr>
          <p:txBody>
            <a:bodyPr/>
            <a:lstStyle/>
            <a:p>
              <a:endParaRPr lang="en-US"/>
            </a:p>
          </p:txBody>
        </p:sp>
      </p:grpSp>
      <p:sp>
        <p:nvSpPr>
          <p:cNvPr id="27" name="TextBox 27"/>
          <p:cNvSpPr txBox="1"/>
          <p:nvPr/>
        </p:nvSpPr>
        <p:spPr>
          <a:xfrm>
            <a:off x="3294161" y="5443091"/>
            <a:ext cx="276969" cy="441424"/>
          </a:xfrm>
          <a:prstGeom prst="rect">
            <a:avLst/>
          </a:prstGeom>
        </p:spPr>
        <p:txBody>
          <a:bodyPr lIns="0" tIns="0" rIns="0" bIns="0" rtlCol="0" anchor="t">
            <a:spAutoFit/>
          </a:bodyPr>
          <a:lstStyle/>
          <a:p>
            <a:pPr algn="ctr">
              <a:lnSpc>
                <a:spcPts val="3437"/>
              </a:lnSpc>
            </a:pPr>
            <a:r>
              <a:rPr lang="en-US" sz="2125">
                <a:solidFill>
                  <a:srgbClr val="272525"/>
                </a:solidFill>
                <a:latin typeface="Petrona"/>
                <a:ea typeface="Petrona"/>
                <a:cs typeface="Petrona"/>
                <a:sym typeface="Petrona"/>
              </a:rPr>
              <a:t>3</a:t>
            </a:r>
          </a:p>
        </p:txBody>
      </p:sp>
      <p:sp>
        <p:nvSpPr>
          <p:cNvPr id="28" name="TextBox 28"/>
          <p:cNvSpPr txBox="1"/>
          <p:nvPr/>
        </p:nvSpPr>
        <p:spPr>
          <a:xfrm>
            <a:off x="6054613" y="5257615"/>
            <a:ext cx="2708821" cy="367921"/>
          </a:xfrm>
          <a:prstGeom prst="rect">
            <a:avLst/>
          </a:prstGeom>
        </p:spPr>
        <p:txBody>
          <a:bodyPr lIns="0" tIns="0" rIns="0" bIns="0" rtlCol="0" anchor="t">
            <a:spAutoFit/>
          </a:bodyPr>
          <a:lstStyle/>
          <a:p>
            <a:pPr algn="l">
              <a:lnSpc>
                <a:spcPts val="2624"/>
              </a:lnSpc>
            </a:pPr>
            <a:r>
              <a:rPr lang="en-US" sz="3200" b="1">
                <a:solidFill>
                  <a:schemeClr val="accent6">
                    <a:lumMod val="76000"/>
                  </a:schemeClr>
                </a:solidFill>
                <a:latin typeface="Petrona"/>
                <a:ea typeface="Petrona"/>
                <a:cs typeface="Petrona"/>
                <a:sym typeface="Petrona"/>
              </a:rPr>
              <a:t>Team Layer</a:t>
            </a:r>
            <a:endParaRPr lang="en-US" sz="3200" b="1">
              <a:solidFill>
                <a:schemeClr val="accent6">
                  <a:lumMod val="76000"/>
                </a:schemeClr>
              </a:solidFill>
              <a:latin typeface="Petrona"/>
              <a:ea typeface="Petrona"/>
              <a:cs typeface="Petrona"/>
            </a:endParaRPr>
          </a:p>
        </p:txBody>
      </p:sp>
      <p:sp>
        <p:nvSpPr>
          <p:cNvPr id="29" name="TextBox 29"/>
          <p:cNvSpPr txBox="1"/>
          <p:nvPr/>
        </p:nvSpPr>
        <p:spPr>
          <a:xfrm>
            <a:off x="6054613" y="5648261"/>
            <a:ext cx="12046235" cy="638186"/>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Conflict between midwives and doctors, breakdowns in communication, and siloed decision-making (</a:t>
            </a:r>
            <a:r>
              <a:rPr lang="en-US" sz="2400" dirty="0" err="1">
                <a:solidFill>
                  <a:srgbClr val="272525"/>
                </a:solidFill>
                <a:latin typeface="Arial"/>
                <a:ea typeface="Arial"/>
                <a:cs typeface="Arial"/>
                <a:sym typeface="Arial"/>
              </a:rPr>
              <a:t>ockendent</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grpSp>
        <p:nvGrpSpPr>
          <p:cNvPr id="30" name="Group 30"/>
          <p:cNvGrpSpPr/>
          <p:nvPr/>
        </p:nvGrpSpPr>
        <p:grpSpPr>
          <a:xfrm>
            <a:off x="5978724" y="6282481"/>
            <a:ext cx="11225956" cy="14288"/>
            <a:chOff x="0" y="0"/>
            <a:chExt cx="14967942" cy="19050"/>
          </a:xfrm>
        </p:grpSpPr>
        <p:sp>
          <p:nvSpPr>
            <p:cNvPr id="31" name="Freeform 31"/>
            <p:cNvSpPr/>
            <p:nvPr/>
          </p:nvSpPr>
          <p:spPr>
            <a:xfrm>
              <a:off x="0" y="0"/>
              <a:ext cx="14967965" cy="19050"/>
            </a:xfrm>
            <a:custGeom>
              <a:avLst/>
              <a:gdLst/>
              <a:ahLst/>
              <a:cxnLst/>
              <a:rect l="l" t="t" r="r" b="b"/>
              <a:pathLst>
                <a:path w="14967965" h="19050">
                  <a:moveTo>
                    <a:pt x="0" y="9525"/>
                  </a:moveTo>
                  <a:cubicBezTo>
                    <a:pt x="0" y="4318"/>
                    <a:pt x="4318" y="0"/>
                    <a:pt x="9525" y="0"/>
                  </a:cubicBezTo>
                  <a:lnTo>
                    <a:pt x="14958440" y="0"/>
                  </a:lnTo>
                  <a:cubicBezTo>
                    <a:pt x="14963648" y="0"/>
                    <a:pt x="14967965" y="4318"/>
                    <a:pt x="14967965" y="9525"/>
                  </a:cubicBezTo>
                  <a:cubicBezTo>
                    <a:pt x="14967965" y="14732"/>
                    <a:pt x="14963648" y="19050"/>
                    <a:pt x="14958440" y="19050"/>
                  </a:cubicBezTo>
                  <a:lnTo>
                    <a:pt x="9525" y="19050"/>
                  </a:lnTo>
                  <a:cubicBezTo>
                    <a:pt x="4318" y="19050"/>
                    <a:pt x="0" y="14732"/>
                    <a:pt x="0" y="9525"/>
                  </a:cubicBezTo>
                  <a:close/>
                </a:path>
              </a:pathLst>
            </a:custGeom>
            <a:solidFill>
              <a:srgbClr val="C6BDDA"/>
            </a:solidFill>
          </p:spPr>
          <p:txBody>
            <a:bodyPr/>
            <a:lstStyle/>
            <a:p>
              <a:endParaRPr lang="en-US"/>
            </a:p>
          </p:txBody>
        </p:sp>
      </p:grpSp>
      <p:grpSp>
        <p:nvGrpSpPr>
          <p:cNvPr id="32" name="Group 32"/>
          <p:cNvGrpSpPr/>
          <p:nvPr/>
        </p:nvGrpSpPr>
        <p:grpSpPr>
          <a:xfrm>
            <a:off x="980182" y="6388001"/>
            <a:ext cx="6536680" cy="1175296"/>
            <a:chOff x="0" y="0"/>
            <a:chExt cx="8715573" cy="1567062"/>
          </a:xfrm>
        </p:grpSpPr>
        <p:sp>
          <p:nvSpPr>
            <p:cNvPr id="33" name="Freeform 33"/>
            <p:cNvSpPr/>
            <p:nvPr/>
          </p:nvSpPr>
          <p:spPr>
            <a:xfrm>
              <a:off x="6350" y="6350"/>
              <a:ext cx="8702929" cy="1554353"/>
            </a:xfrm>
            <a:custGeom>
              <a:avLst/>
              <a:gdLst/>
              <a:ahLst/>
              <a:cxnLst/>
              <a:rect l="l" t="t" r="r" b="b"/>
              <a:pathLst>
                <a:path w="8702929" h="1554353">
                  <a:moveTo>
                    <a:pt x="0" y="110363"/>
                  </a:moveTo>
                  <a:cubicBezTo>
                    <a:pt x="0" y="49403"/>
                    <a:pt x="49784" y="0"/>
                    <a:pt x="111125" y="0"/>
                  </a:cubicBezTo>
                  <a:lnTo>
                    <a:pt x="8591804" y="0"/>
                  </a:lnTo>
                  <a:cubicBezTo>
                    <a:pt x="8653145" y="0"/>
                    <a:pt x="8702929" y="49403"/>
                    <a:pt x="8702929" y="110363"/>
                  </a:cubicBezTo>
                  <a:lnTo>
                    <a:pt x="8702929" y="1443990"/>
                  </a:lnTo>
                  <a:cubicBezTo>
                    <a:pt x="8702929" y="1504950"/>
                    <a:pt x="8653145" y="1554353"/>
                    <a:pt x="8591804" y="1554353"/>
                  </a:cubicBezTo>
                  <a:lnTo>
                    <a:pt x="111125" y="1554353"/>
                  </a:lnTo>
                  <a:cubicBezTo>
                    <a:pt x="49784" y="1554353"/>
                    <a:pt x="0" y="1504950"/>
                    <a:pt x="0" y="1443990"/>
                  </a:cubicBezTo>
                  <a:close/>
                </a:path>
              </a:pathLst>
            </a:custGeom>
            <a:solidFill>
              <a:srgbClr val="E0D7F4"/>
            </a:solidFill>
          </p:spPr>
          <p:txBody>
            <a:bodyPr/>
            <a:lstStyle/>
            <a:p>
              <a:endParaRPr lang="en-US"/>
            </a:p>
          </p:txBody>
        </p:sp>
        <p:sp>
          <p:nvSpPr>
            <p:cNvPr id="34" name="Freeform 34"/>
            <p:cNvSpPr/>
            <p:nvPr/>
          </p:nvSpPr>
          <p:spPr>
            <a:xfrm>
              <a:off x="0" y="0"/>
              <a:ext cx="8715629" cy="1567053"/>
            </a:xfrm>
            <a:custGeom>
              <a:avLst/>
              <a:gdLst/>
              <a:ahLst/>
              <a:cxnLst/>
              <a:rect l="l" t="t" r="r" b="b"/>
              <a:pathLst>
                <a:path w="8715629" h="1567053">
                  <a:moveTo>
                    <a:pt x="0" y="116713"/>
                  </a:moveTo>
                  <a:cubicBezTo>
                    <a:pt x="0" y="52197"/>
                    <a:pt x="52578" y="0"/>
                    <a:pt x="117475" y="0"/>
                  </a:cubicBezTo>
                  <a:lnTo>
                    <a:pt x="8598154" y="0"/>
                  </a:lnTo>
                  <a:lnTo>
                    <a:pt x="8598154" y="6350"/>
                  </a:lnTo>
                  <a:lnTo>
                    <a:pt x="8598154" y="0"/>
                  </a:lnTo>
                  <a:cubicBezTo>
                    <a:pt x="8662924" y="0"/>
                    <a:pt x="8715629" y="52197"/>
                    <a:pt x="8715629" y="116713"/>
                  </a:cubicBezTo>
                  <a:lnTo>
                    <a:pt x="8709279" y="116713"/>
                  </a:lnTo>
                  <a:lnTo>
                    <a:pt x="8715629" y="116713"/>
                  </a:lnTo>
                  <a:lnTo>
                    <a:pt x="8715629" y="1450340"/>
                  </a:lnTo>
                  <a:lnTo>
                    <a:pt x="8709279" y="1450340"/>
                  </a:lnTo>
                  <a:lnTo>
                    <a:pt x="8715629" y="1450340"/>
                  </a:lnTo>
                  <a:cubicBezTo>
                    <a:pt x="8715629" y="1514856"/>
                    <a:pt x="8663051" y="1567053"/>
                    <a:pt x="8598154" y="1567053"/>
                  </a:cubicBezTo>
                  <a:lnTo>
                    <a:pt x="8598154" y="1560703"/>
                  </a:lnTo>
                  <a:lnTo>
                    <a:pt x="8598154" y="1567053"/>
                  </a:lnTo>
                  <a:lnTo>
                    <a:pt x="117475" y="1567053"/>
                  </a:lnTo>
                  <a:lnTo>
                    <a:pt x="117475" y="1560703"/>
                  </a:lnTo>
                  <a:lnTo>
                    <a:pt x="117475" y="1567053"/>
                  </a:lnTo>
                  <a:cubicBezTo>
                    <a:pt x="52705" y="1567053"/>
                    <a:pt x="0" y="1514856"/>
                    <a:pt x="0" y="1450340"/>
                  </a:cubicBezTo>
                  <a:lnTo>
                    <a:pt x="0" y="116713"/>
                  </a:lnTo>
                  <a:lnTo>
                    <a:pt x="6350" y="116713"/>
                  </a:lnTo>
                  <a:lnTo>
                    <a:pt x="0" y="116713"/>
                  </a:lnTo>
                  <a:moveTo>
                    <a:pt x="12700" y="116713"/>
                  </a:moveTo>
                  <a:lnTo>
                    <a:pt x="12700" y="1450340"/>
                  </a:lnTo>
                  <a:lnTo>
                    <a:pt x="6350" y="1450340"/>
                  </a:lnTo>
                  <a:lnTo>
                    <a:pt x="12700" y="1450340"/>
                  </a:lnTo>
                  <a:cubicBezTo>
                    <a:pt x="12700" y="1507744"/>
                    <a:pt x="59563" y="1554353"/>
                    <a:pt x="117475" y="1554353"/>
                  </a:cubicBezTo>
                  <a:lnTo>
                    <a:pt x="8598154" y="1554353"/>
                  </a:lnTo>
                  <a:cubicBezTo>
                    <a:pt x="8656066" y="1554353"/>
                    <a:pt x="8702929" y="1507744"/>
                    <a:pt x="8702929" y="1450340"/>
                  </a:cubicBezTo>
                  <a:lnTo>
                    <a:pt x="8702929" y="116713"/>
                  </a:lnTo>
                  <a:cubicBezTo>
                    <a:pt x="8702929" y="59309"/>
                    <a:pt x="8656066" y="12700"/>
                    <a:pt x="8598154" y="12700"/>
                  </a:cubicBezTo>
                  <a:lnTo>
                    <a:pt x="117475" y="12700"/>
                  </a:lnTo>
                  <a:lnTo>
                    <a:pt x="117475" y="6350"/>
                  </a:lnTo>
                  <a:lnTo>
                    <a:pt x="117475" y="12700"/>
                  </a:lnTo>
                  <a:cubicBezTo>
                    <a:pt x="59563" y="12700"/>
                    <a:pt x="12700" y="59309"/>
                    <a:pt x="12700" y="116713"/>
                  </a:cubicBezTo>
                  <a:close/>
                </a:path>
              </a:pathLst>
            </a:custGeom>
            <a:solidFill>
              <a:srgbClr val="C6BDDA"/>
            </a:solidFill>
          </p:spPr>
          <p:txBody>
            <a:bodyPr/>
            <a:lstStyle/>
            <a:p>
              <a:endParaRPr lang="en-US"/>
            </a:p>
          </p:txBody>
        </p:sp>
      </p:grpSp>
      <p:sp>
        <p:nvSpPr>
          <p:cNvPr id="35" name="TextBox 35"/>
          <p:cNvSpPr txBox="1"/>
          <p:nvPr/>
        </p:nvSpPr>
        <p:spPr>
          <a:xfrm>
            <a:off x="4110037" y="6707237"/>
            <a:ext cx="276969" cy="441424"/>
          </a:xfrm>
          <a:prstGeom prst="rect">
            <a:avLst/>
          </a:prstGeom>
        </p:spPr>
        <p:txBody>
          <a:bodyPr lIns="0" tIns="0" rIns="0" bIns="0" rtlCol="0" anchor="t">
            <a:spAutoFit/>
          </a:bodyPr>
          <a:lstStyle/>
          <a:p>
            <a:pPr algn="ctr">
              <a:lnSpc>
                <a:spcPts val="3437"/>
              </a:lnSpc>
            </a:pPr>
            <a:r>
              <a:rPr lang="en-US" sz="2125">
                <a:solidFill>
                  <a:srgbClr val="272525"/>
                </a:solidFill>
                <a:latin typeface="Petrona"/>
                <a:ea typeface="Petrona"/>
                <a:cs typeface="Petrona"/>
                <a:sym typeface="Petrona"/>
              </a:rPr>
              <a:t>4</a:t>
            </a:r>
          </a:p>
        </p:txBody>
      </p:sp>
      <p:sp>
        <p:nvSpPr>
          <p:cNvPr id="36" name="TextBox 36"/>
          <p:cNvSpPr txBox="1"/>
          <p:nvPr/>
        </p:nvSpPr>
        <p:spPr>
          <a:xfrm>
            <a:off x="7663732" y="6521761"/>
            <a:ext cx="2708821" cy="367921"/>
          </a:xfrm>
          <a:prstGeom prst="rect">
            <a:avLst/>
          </a:prstGeom>
        </p:spPr>
        <p:txBody>
          <a:bodyPr lIns="0" tIns="0" rIns="0" bIns="0" rtlCol="0" anchor="t">
            <a:spAutoFit/>
          </a:bodyPr>
          <a:lstStyle/>
          <a:p>
            <a:pPr algn="l">
              <a:lnSpc>
                <a:spcPts val="2624"/>
              </a:lnSpc>
            </a:pPr>
            <a:r>
              <a:rPr lang="en-US" sz="3200" b="1">
                <a:solidFill>
                  <a:schemeClr val="accent6">
                    <a:lumMod val="76000"/>
                  </a:schemeClr>
                </a:solidFill>
                <a:latin typeface="Petrona"/>
                <a:ea typeface="Petrona"/>
                <a:cs typeface="Petrona"/>
                <a:sym typeface="Petrona"/>
              </a:rPr>
              <a:t>Task Layer</a:t>
            </a:r>
            <a:endParaRPr lang="en-US" sz="3200" b="1">
              <a:solidFill>
                <a:schemeClr val="accent6">
                  <a:lumMod val="76000"/>
                </a:schemeClr>
              </a:solidFill>
              <a:latin typeface="Petrona"/>
              <a:ea typeface="Petrona"/>
              <a:cs typeface="Petrona"/>
            </a:endParaRPr>
          </a:p>
        </p:txBody>
      </p:sp>
      <p:sp>
        <p:nvSpPr>
          <p:cNvPr id="37" name="TextBox 37"/>
          <p:cNvSpPr txBox="1"/>
          <p:nvPr/>
        </p:nvSpPr>
        <p:spPr>
          <a:xfrm>
            <a:off x="7663732" y="6923723"/>
            <a:ext cx="10156663" cy="615553"/>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Missed cardiotocograph interpretation and critically delayed escalation of fetal distress( NHS England, 2023)</a:t>
            </a:r>
            <a:endParaRPr lang="en-US" sz="2400" dirty="0">
              <a:solidFill>
                <a:srgbClr val="272525"/>
              </a:solidFill>
              <a:latin typeface="Arial"/>
              <a:ea typeface="Arial"/>
              <a:cs typeface="Arial"/>
            </a:endParaRPr>
          </a:p>
        </p:txBody>
      </p:sp>
      <p:grpSp>
        <p:nvGrpSpPr>
          <p:cNvPr id="38" name="Group 38"/>
          <p:cNvGrpSpPr/>
          <p:nvPr/>
        </p:nvGrpSpPr>
        <p:grpSpPr>
          <a:xfrm>
            <a:off x="7610475" y="7546627"/>
            <a:ext cx="9594205" cy="14288"/>
            <a:chOff x="0" y="0"/>
            <a:chExt cx="12792273" cy="19050"/>
          </a:xfrm>
        </p:grpSpPr>
        <p:sp>
          <p:nvSpPr>
            <p:cNvPr id="39" name="Freeform 39"/>
            <p:cNvSpPr/>
            <p:nvPr/>
          </p:nvSpPr>
          <p:spPr>
            <a:xfrm>
              <a:off x="0" y="0"/>
              <a:ext cx="12792329" cy="19050"/>
            </a:xfrm>
            <a:custGeom>
              <a:avLst/>
              <a:gdLst/>
              <a:ahLst/>
              <a:cxnLst/>
              <a:rect l="l" t="t" r="r" b="b"/>
              <a:pathLst>
                <a:path w="12792329" h="19050">
                  <a:moveTo>
                    <a:pt x="0" y="9525"/>
                  </a:moveTo>
                  <a:cubicBezTo>
                    <a:pt x="0" y="4318"/>
                    <a:pt x="4318" y="0"/>
                    <a:pt x="9525" y="0"/>
                  </a:cubicBezTo>
                  <a:lnTo>
                    <a:pt x="12782804" y="0"/>
                  </a:lnTo>
                  <a:cubicBezTo>
                    <a:pt x="12788011" y="0"/>
                    <a:pt x="12792329" y="4318"/>
                    <a:pt x="12792329" y="9525"/>
                  </a:cubicBezTo>
                  <a:cubicBezTo>
                    <a:pt x="12792329" y="14732"/>
                    <a:pt x="12788011" y="19050"/>
                    <a:pt x="12782804" y="19050"/>
                  </a:cubicBezTo>
                  <a:lnTo>
                    <a:pt x="9525" y="19050"/>
                  </a:lnTo>
                  <a:cubicBezTo>
                    <a:pt x="4318" y="19050"/>
                    <a:pt x="0" y="14732"/>
                    <a:pt x="0" y="9525"/>
                  </a:cubicBezTo>
                  <a:close/>
                </a:path>
              </a:pathLst>
            </a:custGeom>
            <a:solidFill>
              <a:srgbClr val="C6BDDA"/>
            </a:solidFill>
          </p:spPr>
          <p:txBody>
            <a:bodyPr/>
            <a:lstStyle/>
            <a:p>
              <a:endParaRPr lang="en-US"/>
            </a:p>
          </p:txBody>
        </p:sp>
      </p:grpSp>
      <p:grpSp>
        <p:nvGrpSpPr>
          <p:cNvPr id="40" name="Group 40"/>
          <p:cNvGrpSpPr/>
          <p:nvPr/>
        </p:nvGrpSpPr>
        <p:grpSpPr>
          <a:xfrm>
            <a:off x="980182" y="7652146"/>
            <a:ext cx="8168580" cy="1490514"/>
            <a:chOff x="0" y="0"/>
            <a:chExt cx="10891440" cy="1987352"/>
          </a:xfrm>
        </p:grpSpPr>
        <p:sp>
          <p:nvSpPr>
            <p:cNvPr id="41" name="Freeform 41"/>
            <p:cNvSpPr/>
            <p:nvPr/>
          </p:nvSpPr>
          <p:spPr>
            <a:xfrm>
              <a:off x="6350" y="6350"/>
              <a:ext cx="10878693" cy="1974723"/>
            </a:xfrm>
            <a:custGeom>
              <a:avLst/>
              <a:gdLst/>
              <a:ahLst/>
              <a:cxnLst/>
              <a:rect l="l" t="t" r="r" b="b"/>
              <a:pathLst>
                <a:path w="10878693" h="1974723">
                  <a:moveTo>
                    <a:pt x="0" y="110363"/>
                  </a:moveTo>
                  <a:cubicBezTo>
                    <a:pt x="0" y="49403"/>
                    <a:pt x="49657" y="0"/>
                    <a:pt x="110871" y="0"/>
                  </a:cubicBezTo>
                  <a:lnTo>
                    <a:pt x="10767822" y="0"/>
                  </a:lnTo>
                  <a:cubicBezTo>
                    <a:pt x="10829036" y="0"/>
                    <a:pt x="10878693" y="49403"/>
                    <a:pt x="10878693" y="110363"/>
                  </a:cubicBezTo>
                  <a:lnTo>
                    <a:pt x="10878693" y="1864360"/>
                  </a:lnTo>
                  <a:cubicBezTo>
                    <a:pt x="10878693" y="1925320"/>
                    <a:pt x="10829036" y="1974723"/>
                    <a:pt x="10767822" y="1974723"/>
                  </a:cubicBezTo>
                  <a:lnTo>
                    <a:pt x="110871" y="1974723"/>
                  </a:lnTo>
                  <a:cubicBezTo>
                    <a:pt x="49657" y="1974596"/>
                    <a:pt x="0" y="1925320"/>
                    <a:pt x="0" y="1864360"/>
                  </a:cubicBezTo>
                  <a:close/>
                </a:path>
              </a:pathLst>
            </a:custGeom>
            <a:solidFill>
              <a:srgbClr val="E0D7F4"/>
            </a:solidFill>
          </p:spPr>
          <p:txBody>
            <a:bodyPr/>
            <a:lstStyle/>
            <a:p>
              <a:endParaRPr lang="en-US"/>
            </a:p>
          </p:txBody>
        </p:sp>
        <p:sp>
          <p:nvSpPr>
            <p:cNvPr id="42" name="Freeform 42"/>
            <p:cNvSpPr/>
            <p:nvPr/>
          </p:nvSpPr>
          <p:spPr>
            <a:xfrm>
              <a:off x="0" y="0"/>
              <a:ext cx="10891393" cy="1987423"/>
            </a:xfrm>
            <a:custGeom>
              <a:avLst/>
              <a:gdLst/>
              <a:ahLst/>
              <a:cxnLst/>
              <a:rect l="l" t="t" r="r" b="b"/>
              <a:pathLst>
                <a:path w="10891393" h="1987423">
                  <a:moveTo>
                    <a:pt x="0" y="116713"/>
                  </a:moveTo>
                  <a:cubicBezTo>
                    <a:pt x="0" y="52197"/>
                    <a:pt x="52578" y="0"/>
                    <a:pt x="117221" y="0"/>
                  </a:cubicBezTo>
                  <a:lnTo>
                    <a:pt x="10774172" y="0"/>
                  </a:lnTo>
                  <a:lnTo>
                    <a:pt x="10774172" y="6350"/>
                  </a:lnTo>
                  <a:lnTo>
                    <a:pt x="10774172" y="0"/>
                  </a:lnTo>
                  <a:cubicBezTo>
                    <a:pt x="10838942" y="0"/>
                    <a:pt x="10891393" y="52197"/>
                    <a:pt x="10891393" y="116713"/>
                  </a:cubicBezTo>
                  <a:lnTo>
                    <a:pt x="10885043" y="116713"/>
                  </a:lnTo>
                  <a:lnTo>
                    <a:pt x="10891393" y="116713"/>
                  </a:lnTo>
                  <a:lnTo>
                    <a:pt x="10891393" y="1870710"/>
                  </a:lnTo>
                  <a:lnTo>
                    <a:pt x="10885043" y="1870710"/>
                  </a:lnTo>
                  <a:lnTo>
                    <a:pt x="10891393" y="1870710"/>
                  </a:lnTo>
                  <a:cubicBezTo>
                    <a:pt x="10891393" y="1935226"/>
                    <a:pt x="10838815" y="1987423"/>
                    <a:pt x="10774172" y="1987423"/>
                  </a:cubicBezTo>
                  <a:lnTo>
                    <a:pt x="10774172" y="1981073"/>
                  </a:lnTo>
                  <a:lnTo>
                    <a:pt x="10774172" y="1987423"/>
                  </a:lnTo>
                  <a:lnTo>
                    <a:pt x="117221" y="1987423"/>
                  </a:lnTo>
                  <a:lnTo>
                    <a:pt x="117221" y="1981073"/>
                  </a:lnTo>
                  <a:lnTo>
                    <a:pt x="117221" y="1987423"/>
                  </a:lnTo>
                  <a:cubicBezTo>
                    <a:pt x="52451" y="1987423"/>
                    <a:pt x="0" y="1935226"/>
                    <a:pt x="0" y="1870710"/>
                  </a:cubicBezTo>
                  <a:lnTo>
                    <a:pt x="0" y="116713"/>
                  </a:lnTo>
                  <a:lnTo>
                    <a:pt x="6350" y="116713"/>
                  </a:lnTo>
                  <a:lnTo>
                    <a:pt x="0" y="116713"/>
                  </a:lnTo>
                  <a:moveTo>
                    <a:pt x="12700" y="116713"/>
                  </a:moveTo>
                  <a:lnTo>
                    <a:pt x="12700" y="1870710"/>
                  </a:lnTo>
                  <a:lnTo>
                    <a:pt x="6350" y="1870710"/>
                  </a:lnTo>
                  <a:lnTo>
                    <a:pt x="12700" y="1870710"/>
                  </a:lnTo>
                  <a:cubicBezTo>
                    <a:pt x="12700" y="1928114"/>
                    <a:pt x="59436" y="1974723"/>
                    <a:pt x="117221" y="1974723"/>
                  </a:cubicBezTo>
                  <a:lnTo>
                    <a:pt x="10774172" y="1974723"/>
                  </a:lnTo>
                  <a:cubicBezTo>
                    <a:pt x="10831957" y="1974723"/>
                    <a:pt x="10878693" y="1928114"/>
                    <a:pt x="10878693" y="1870710"/>
                  </a:cubicBezTo>
                  <a:lnTo>
                    <a:pt x="10878693" y="116713"/>
                  </a:lnTo>
                  <a:cubicBezTo>
                    <a:pt x="10878693" y="59309"/>
                    <a:pt x="10831957" y="12700"/>
                    <a:pt x="10774172" y="12700"/>
                  </a:cubicBezTo>
                  <a:lnTo>
                    <a:pt x="117221" y="12700"/>
                  </a:lnTo>
                  <a:lnTo>
                    <a:pt x="117221" y="6350"/>
                  </a:lnTo>
                  <a:lnTo>
                    <a:pt x="117221" y="12700"/>
                  </a:lnTo>
                  <a:cubicBezTo>
                    <a:pt x="59436" y="12700"/>
                    <a:pt x="12700" y="59309"/>
                    <a:pt x="12700" y="116713"/>
                  </a:cubicBezTo>
                  <a:close/>
                </a:path>
              </a:pathLst>
            </a:custGeom>
            <a:solidFill>
              <a:srgbClr val="C6BDDA"/>
            </a:solidFill>
          </p:spPr>
          <p:txBody>
            <a:bodyPr/>
            <a:lstStyle/>
            <a:p>
              <a:endParaRPr lang="en-US"/>
            </a:p>
          </p:txBody>
        </p:sp>
      </p:grpSp>
      <p:sp>
        <p:nvSpPr>
          <p:cNvPr id="43" name="TextBox 43"/>
          <p:cNvSpPr txBox="1"/>
          <p:nvPr/>
        </p:nvSpPr>
        <p:spPr>
          <a:xfrm>
            <a:off x="4925914" y="8128992"/>
            <a:ext cx="276969" cy="441424"/>
          </a:xfrm>
          <a:prstGeom prst="rect">
            <a:avLst/>
          </a:prstGeom>
        </p:spPr>
        <p:txBody>
          <a:bodyPr lIns="0" tIns="0" rIns="0" bIns="0" rtlCol="0" anchor="t">
            <a:spAutoFit/>
          </a:bodyPr>
          <a:lstStyle/>
          <a:p>
            <a:pPr algn="ctr">
              <a:lnSpc>
                <a:spcPts val="3437"/>
              </a:lnSpc>
            </a:pPr>
            <a:r>
              <a:rPr lang="en-US" sz="2125">
                <a:solidFill>
                  <a:srgbClr val="272525"/>
                </a:solidFill>
                <a:latin typeface="Petrona"/>
                <a:ea typeface="Petrona"/>
                <a:cs typeface="Petrona"/>
                <a:sym typeface="Petrona"/>
              </a:rPr>
              <a:t>5</a:t>
            </a:r>
          </a:p>
        </p:txBody>
      </p:sp>
      <p:sp>
        <p:nvSpPr>
          <p:cNvPr id="44" name="TextBox 44"/>
          <p:cNvSpPr txBox="1"/>
          <p:nvPr/>
        </p:nvSpPr>
        <p:spPr>
          <a:xfrm>
            <a:off x="9340900" y="7831176"/>
            <a:ext cx="3387830" cy="367921"/>
          </a:xfrm>
          <a:prstGeom prst="rect">
            <a:avLst/>
          </a:prstGeom>
        </p:spPr>
        <p:txBody>
          <a:bodyPr wrap="square" lIns="0" tIns="0" rIns="0" bIns="0" rtlCol="0" anchor="t">
            <a:spAutoFit/>
          </a:bodyPr>
          <a:lstStyle/>
          <a:p>
            <a:pPr algn="l">
              <a:lnSpc>
                <a:spcPts val="2624"/>
              </a:lnSpc>
            </a:pPr>
            <a:r>
              <a:rPr lang="en-US" sz="3200" b="1">
                <a:solidFill>
                  <a:schemeClr val="accent6">
                    <a:lumMod val="76000"/>
                  </a:schemeClr>
                </a:solidFill>
                <a:latin typeface="Petrona"/>
                <a:ea typeface="Petrona"/>
                <a:cs typeface="Petrona"/>
                <a:sym typeface="Petrona"/>
              </a:rPr>
              <a:t>Individual Layer</a:t>
            </a:r>
            <a:endParaRPr lang="en-US" sz="3200" b="1">
              <a:solidFill>
                <a:schemeClr val="accent6">
                  <a:lumMod val="76000"/>
                </a:schemeClr>
              </a:solidFill>
              <a:latin typeface="Petrona"/>
              <a:ea typeface="Petrona"/>
              <a:cs typeface="Petrona"/>
            </a:endParaRPr>
          </a:p>
        </p:txBody>
      </p:sp>
      <p:sp>
        <p:nvSpPr>
          <p:cNvPr id="45" name="TextBox 45"/>
          <p:cNvSpPr txBox="1"/>
          <p:nvPr/>
        </p:nvSpPr>
        <p:spPr>
          <a:xfrm>
            <a:off x="9340900" y="8221820"/>
            <a:ext cx="8432949" cy="923330"/>
          </a:xfrm>
          <a:prstGeom prst="rect">
            <a:avLst/>
          </a:prstGeom>
        </p:spPr>
        <p:txBody>
          <a:bodyPr wrap="square" lIns="0" tIns="0" rIns="0" bIns="0" rtlCol="0" anchor="t">
            <a:spAutoFit/>
          </a:bodyPr>
          <a:lstStyle/>
          <a:p>
            <a:pPr algn="l">
              <a:lnSpc>
                <a:spcPts val="2437"/>
              </a:lnSpc>
            </a:pPr>
            <a:r>
              <a:rPr lang="en-US" sz="2400" dirty="0">
                <a:solidFill>
                  <a:srgbClr val="272525"/>
                </a:solidFill>
                <a:latin typeface="Arial"/>
                <a:ea typeface="Arial"/>
                <a:cs typeface="Arial"/>
                <a:sym typeface="Arial"/>
              </a:rPr>
              <a:t>Staff fatigue, psychological fear of speaking up, and </a:t>
            </a:r>
            <a:r>
              <a:rPr lang="en-US" sz="2400" dirty="0" err="1">
                <a:solidFill>
                  <a:srgbClr val="272525"/>
                </a:solidFill>
                <a:latin typeface="Arial"/>
                <a:ea typeface="Arial"/>
                <a:cs typeface="Arial"/>
                <a:sym typeface="Arial"/>
              </a:rPr>
              <a:t>normalisation</a:t>
            </a:r>
            <a:r>
              <a:rPr lang="en-US" sz="2400" dirty="0">
                <a:solidFill>
                  <a:srgbClr val="272525"/>
                </a:solidFill>
                <a:latin typeface="Arial"/>
                <a:ea typeface="Arial"/>
                <a:cs typeface="Arial"/>
                <a:sym typeface="Arial"/>
              </a:rPr>
              <a:t> of unsafe practices( Reason, 2000; NHS England, 2023)</a:t>
            </a:r>
            <a:endParaRPr lang="en-US" sz="2400" dirty="0">
              <a:solidFill>
                <a:srgbClr val="272525"/>
              </a:solidFill>
              <a:latin typeface="Arial"/>
              <a:ea typeface="Arial"/>
              <a:cs typeface="Arial"/>
            </a:endParaRPr>
          </a:p>
        </p:txBody>
      </p:sp>
      <p:sp>
        <p:nvSpPr>
          <p:cNvPr id="46" name="TextBox 46"/>
          <p:cNvSpPr txBox="1"/>
          <p:nvPr/>
        </p:nvSpPr>
        <p:spPr>
          <a:xfrm>
            <a:off x="984945" y="9349979"/>
            <a:ext cx="16318111" cy="243656"/>
          </a:xfrm>
          <a:prstGeom prst="rect">
            <a:avLst/>
          </a:prstGeom>
        </p:spPr>
        <p:txBody>
          <a:bodyPr lIns="0" tIns="0" rIns="0" bIns="0" rtlCol="0" anchor="t">
            <a:spAutoFit/>
          </a:bodyPr>
          <a:lstStyle/>
          <a:p>
            <a:pPr algn="l">
              <a:lnSpc>
                <a:spcPts val="1937"/>
              </a:lnSpc>
            </a:pPr>
            <a:r>
              <a:rPr lang="en-US" sz="2000" dirty="0">
                <a:solidFill>
                  <a:srgbClr val="272525"/>
                </a:solidFill>
                <a:latin typeface="Arial"/>
                <a:ea typeface="Arial"/>
                <a:cs typeface="Arial"/>
                <a:sym typeface="Arial"/>
              </a:rPr>
              <a:t>NHS England (2023) Patient Safety Incident Response Framework</a:t>
            </a:r>
            <a:endParaRPr lang="en-US" sz="2000" dirty="0">
              <a:solidFill>
                <a:srgbClr val="272525"/>
              </a:solidFill>
              <a:latin typeface="Arial"/>
              <a:ea typeface="Arial"/>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6049019" y="9686925"/>
            <a:ext cx="2153256" cy="514350"/>
            <a:chOff x="0" y="0"/>
            <a:chExt cx="2871008" cy="685800"/>
          </a:xfrm>
        </p:grpSpPr>
        <p:sp>
          <p:nvSpPr>
            <p:cNvPr id="7" name="Freeform 7" descr="preencoded.png">
              <a:hlinkClick r:id="rId3" tooltip="https://gamma.app/?utm_source=made-with-gamma"/>
            </p:cNvPr>
            <p:cNvSpPr/>
            <p:nvPr/>
          </p:nvSpPr>
          <p:spPr>
            <a:xfrm>
              <a:off x="0" y="0"/>
              <a:ext cx="2870962" cy="685800"/>
            </a:xfrm>
            <a:custGeom>
              <a:avLst/>
              <a:gdLst/>
              <a:ahLst/>
              <a:cxnLst/>
              <a:rect l="l" t="t" r="r" b="b"/>
              <a:pathLst>
                <a:path w="2870962" h="685800">
                  <a:moveTo>
                    <a:pt x="0" y="0"/>
                  </a:moveTo>
                  <a:lnTo>
                    <a:pt x="2870962" y="0"/>
                  </a:lnTo>
                  <a:lnTo>
                    <a:pt x="2870962" y="685800"/>
                  </a:lnTo>
                  <a:lnTo>
                    <a:pt x="0" y="685800"/>
                  </a:lnTo>
                  <a:lnTo>
                    <a:pt x="0" y="0"/>
                  </a:lnTo>
                  <a:close/>
                </a:path>
              </a:pathLst>
            </a:custGeom>
            <a:blipFill>
              <a:blip r:embed="rId4"/>
              <a:stretch>
                <a:fillRect r="-1"/>
              </a:stretch>
            </a:blipFill>
          </p:spPr>
          <p:txBody>
            <a:bodyPr/>
            <a:lstStyle/>
            <a:p>
              <a:endParaRPr lang="en-US"/>
            </a:p>
          </p:txBody>
        </p:sp>
      </p:grpSp>
      <p:grpSp>
        <p:nvGrpSpPr>
          <p:cNvPr id="8" name="Group 8"/>
          <p:cNvGrpSpPr>
            <a:grpSpLocks noChangeAspect="1"/>
          </p:cNvGrpSpPr>
          <p:nvPr/>
        </p:nvGrpSpPr>
        <p:grpSpPr>
          <a:xfrm>
            <a:off x="11429999" y="0"/>
            <a:ext cx="6858001" cy="10287002"/>
            <a:chOff x="0" y="0"/>
            <a:chExt cx="9144000" cy="13716000"/>
          </a:xfrm>
        </p:grpSpPr>
        <p:sp>
          <p:nvSpPr>
            <p:cNvPr id="9" name="Freeform 9"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5"/>
              <a:stretch>
                <a:fillRect/>
              </a:stretch>
            </a:blipFill>
          </p:spPr>
          <p:txBody>
            <a:bodyPr/>
            <a:lstStyle/>
            <a:p>
              <a:endParaRPr lang="en-US"/>
            </a:p>
          </p:txBody>
        </p:sp>
      </p:grpSp>
      <p:grpSp>
        <p:nvGrpSpPr>
          <p:cNvPr id="10" name="Group 10"/>
          <p:cNvGrpSpPr>
            <a:grpSpLocks noChangeAspect="1"/>
          </p:cNvGrpSpPr>
          <p:nvPr/>
        </p:nvGrpSpPr>
        <p:grpSpPr>
          <a:xfrm>
            <a:off x="11429999" y="0"/>
            <a:ext cx="6772241" cy="9686925"/>
            <a:chOff x="58926" y="22709"/>
            <a:chExt cx="9029655" cy="12915900"/>
          </a:xfrm>
        </p:grpSpPr>
        <p:sp>
          <p:nvSpPr>
            <p:cNvPr id="11" name="Freeform 11" descr="preencoded.png"/>
            <p:cNvSpPr/>
            <p:nvPr/>
          </p:nvSpPr>
          <p:spPr>
            <a:xfrm>
              <a:off x="58926" y="22709"/>
              <a:ext cx="9029655" cy="12915900"/>
            </a:xfrm>
            <a:custGeom>
              <a:avLst/>
              <a:gdLst/>
              <a:ahLst/>
              <a:cxnLst/>
              <a:rect l="l" t="t" r="r" b="b"/>
              <a:pathLst>
                <a:path w="9266174" h="13786993">
                  <a:moveTo>
                    <a:pt x="0" y="0"/>
                  </a:moveTo>
                  <a:lnTo>
                    <a:pt x="9266174" y="0"/>
                  </a:lnTo>
                  <a:lnTo>
                    <a:pt x="9266174" y="13786993"/>
                  </a:lnTo>
                  <a:lnTo>
                    <a:pt x="0" y="13786993"/>
                  </a:lnTo>
                  <a:lnTo>
                    <a:pt x="0" y="0"/>
                  </a:lnTo>
                  <a:close/>
                </a:path>
              </a:pathLst>
            </a:custGeom>
            <a:blipFill>
              <a:blip r:embed="rId6"/>
              <a:stretch>
                <a:fillRect l="266" t="33215" r="-132" b="22037"/>
              </a:stretch>
            </a:blipFill>
          </p:spPr>
          <p:txBody>
            <a:bodyPr/>
            <a:lstStyle/>
            <a:p>
              <a:r>
                <a:rPr lang="en-US" dirty="0" err="1"/>
                <a:t>bnn</a:t>
              </a:r>
              <a:endParaRPr lang="en-US" dirty="0"/>
            </a:p>
          </p:txBody>
        </p:sp>
      </p:grpSp>
      <p:sp>
        <p:nvSpPr>
          <p:cNvPr id="12" name="TextBox 12"/>
          <p:cNvSpPr txBox="1"/>
          <p:nvPr/>
        </p:nvSpPr>
        <p:spPr>
          <a:xfrm>
            <a:off x="835898" y="1124125"/>
            <a:ext cx="9445526" cy="2524922"/>
          </a:xfrm>
          <a:prstGeom prst="rect">
            <a:avLst/>
          </a:prstGeom>
        </p:spPr>
        <p:txBody>
          <a:bodyPr wrap="square" lIns="0" tIns="0" rIns="0" bIns="0" rtlCol="0" anchor="t">
            <a:spAutoFit/>
          </a:bodyPr>
          <a:lstStyle/>
          <a:p>
            <a:pPr>
              <a:lnSpc>
                <a:spcPts val="6687"/>
              </a:lnSpc>
            </a:pPr>
            <a:r>
              <a:rPr lang="en-US" sz="4400" b="1" dirty="0">
                <a:solidFill>
                  <a:schemeClr val="accent6">
                    <a:lumMod val="76000"/>
                  </a:schemeClr>
                </a:solidFill>
                <a:latin typeface="Petrona"/>
                <a:ea typeface="Petrona"/>
                <a:cs typeface="Petrona"/>
                <a:sym typeface="Petrona"/>
              </a:rPr>
              <a:t>Fishbone Diagram: Root Causes of Maternity Failures</a:t>
            </a:r>
            <a:r>
              <a:rPr lang="en-US" sz="4400" dirty="0">
                <a:solidFill>
                  <a:schemeClr val="accent6">
                    <a:lumMod val="76000"/>
                  </a:schemeClr>
                </a:solidFill>
                <a:latin typeface="Petrona"/>
                <a:sym typeface="Petrona"/>
              </a:rPr>
              <a:t>   </a:t>
            </a:r>
          </a:p>
          <a:p>
            <a:pPr>
              <a:lnSpc>
                <a:spcPts val="6687"/>
              </a:lnSpc>
            </a:pP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13" name="TextBox 13"/>
          <p:cNvSpPr txBox="1"/>
          <p:nvPr/>
        </p:nvSpPr>
        <p:spPr>
          <a:xfrm>
            <a:off x="992238" y="3901380"/>
            <a:ext cx="9445526" cy="1958357"/>
          </a:xfrm>
          <a:prstGeom prst="rect">
            <a:avLst/>
          </a:prstGeom>
        </p:spPr>
        <p:txBody>
          <a:bodyPr lIns="0" tIns="0" rIns="0" bIns="0" rtlCol="0" anchor="t">
            <a:spAutoFit/>
          </a:bodyPr>
          <a:lstStyle/>
          <a:p>
            <a:pPr algn="l">
              <a:lnSpc>
                <a:spcPts val="3125"/>
              </a:lnSpc>
            </a:pPr>
            <a:r>
              <a:rPr lang="en-US" sz="2400" dirty="0">
                <a:solidFill>
                  <a:srgbClr val="272525"/>
                </a:solidFill>
                <a:latin typeface="Arial"/>
                <a:ea typeface="Arial"/>
                <a:cs typeface="Arial"/>
                <a:sym typeface="Arial"/>
              </a:rPr>
              <a:t>The Fishbone (Ishikawa) Diagram provides a structured visual method for identifying root causes. At Shrewsbury &amp; Telford, failures cascaded from six interconnected categories: People, Process, Policy, Place, and Equipment—all converging on the tragic outcome of preventable harm. (Ishikawa, 1968)</a:t>
            </a:r>
            <a:endParaRPr lang="en-US" sz="2400" dirty="0">
              <a:solidFill>
                <a:srgbClr val="272525"/>
              </a:solidFill>
              <a:latin typeface="Arial"/>
              <a:ea typeface="Arial"/>
              <a:cs typeface="Arial"/>
            </a:endParaRPr>
          </a:p>
        </p:txBody>
      </p:sp>
      <p:sp>
        <p:nvSpPr>
          <p:cNvPr id="14" name="TextBox 14"/>
          <p:cNvSpPr txBox="1"/>
          <p:nvPr/>
        </p:nvSpPr>
        <p:spPr>
          <a:xfrm>
            <a:off x="1364308" y="6047185"/>
            <a:ext cx="9073455" cy="2355901"/>
          </a:xfrm>
          <a:prstGeom prst="rect">
            <a:avLst/>
          </a:prstGeom>
        </p:spPr>
        <p:txBody>
          <a:bodyPr lIns="0" tIns="0" rIns="0" bIns="0" rtlCol="0" anchor="t">
            <a:spAutoFit/>
          </a:bodyPr>
          <a:lstStyle/>
          <a:p>
            <a:pPr algn="l">
              <a:lnSpc>
                <a:spcPts val="3125"/>
              </a:lnSpc>
            </a:pPr>
            <a:r>
              <a:rPr lang="en-US" sz="2400" b="1" dirty="0">
                <a:solidFill>
                  <a:srgbClr val="272525"/>
                </a:solidFill>
                <a:latin typeface="Arial Bold"/>
                <a:ea typeface="Arial Bold"/>
                <a:cs typeface="Arial Bold"/>
                <a:sym typeface="Arial Bold"/>
              </a:rPr>
              <a:t>Why the Fishbone Model Matters:</a:t>
            </a:r>
            <a:r>
              <a:rPr lang="en-US" sz="2400" dirty="0">
                <a:solidFill>
                  <a:srgbClr val="272525"/>
                </a:solidFill>
                <a:latin typeface="Arial"/>
                <a:ea typeface="Arial"/>
                <a:cs typeface="Arial"/>
                <a:sym typeface="Arial"/>
              </a:rPr>
              <a:t> Originally developed by Kaoru Ishikawa in 1968, this framework remains central to NHS quality improvement in 2024. The Fishbone approach ensures that improvement efforts address systemic causes rather than isolated symptoms, enabling sustainable change across maternity services (NHS England, 2023;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grpSp>
        <p:nvGrpSpPr>
          <p:cNvPr id="15" name="Group 15"/>
          <p:cNvGrpSpPr/>
          <p:nvPr/>
        </p:nvGrpSpPr>
        <p:grpSpPr>
          <a:xfrm>
            <a:off x="992238" y="5844331"/>
            <a:ext cx="28575" cy="2542729"/>
            <a:chOff x="0" y="0"/>
            <a:chExt cx="38100" cy="3390305"/>
          </a:xfrm>
        </p:grpSpPr>
        <p:sp>
          <p:nvSpPr>
            <p:cNvPr id="16" name="Freeform 16"/>
            <p:cNvSpPr/>
            <p:nvPr/>
          </p:nvSpPr>
          <p:spPr>
            <a:xfrm>
              <a:off x="0" y="0"/>
              <a:ext cx="38100" cy="3390265"/>
            </a:xfrm>
            <a:custGeom>
              <a:avLst/>
              <a:gdLst/>
              <a:ahLst/>
              <a:cxnLst/>
              <a:rect l="l" t="t" r="r" b="b"/>
              <a:pathLst>
                <a:path w="38100" h="3390265">
                  <a:moveTo>
                    <a:pt x="0" y="0"/>
                  </a:moveTo>
                  <a:lnTo>
                    <a:pt x="38100" y="0"/>
                  </a:lnTo>
                  <a:lnTo>
                    <a:pt x="38100" y="3390265"/>
                  </a:lnTo>
                  <a:lnTo>
                    <a:pt x="0" y="3390265"/>
                  </a:lnTo>
                  <a:close/>
                </a:path>
              </a:pathLst>
            </a:custGeom>
            <a:solidFill>
              <a:srgbClr val="6237C8"/>
            </a:solidFill>
          </p:spPr>
          <p:txBody>
            <a:bodyPr/>
            <a:lstStyle/>
            <a:p>
              <a:endParaRPr lang="en-US"/>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992236" y="327943"/>
            <a:ext cx="16524798" cy="806503"/>
          </a:xfrm>
          <a:prstGeom prst="rect">
            <a:avLst/>
          </a:prstGeom>
        </p:spPr>
        <p:txBody>
          <a:bodyPr wrap="square" lIns="0" tIns="0" rIns="0" bIns="0" rtlCol="0" anchor="t">
            <a:spAutoFit/>
          </a:bodyPr>
          <a:lstStyle/>
          <a:p>
            <a:pPr>
              <a:lnSpc>
                <a:spcPts val="6687"/>
              </a:lnSpc>
            </a:pPr>
            <a:r>
              <a:rPr lang="en-US" sz="4400" b="1" dirty="0">
                <a:solidFill>
                  <a:schemeClr val="accent6">
                    <a:lumMod val="76000"/>
                  </a:schemeClr>
                </a:solidFill>
                <a:latin typeface="Petrona"/>
                <a:ea typeface="Petrona"/>
                <a:cs typeface="Petrona"/>
                <a:sym typeface="Petrona"/>
              </a:rPr>
              <a:t>Root Cause Analysis: The 5 Whys Technique</a:t>
            </a: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7" name="TextBox 7"/>
          <p:cNvSpPr txBox="1"/>
          <p:nvPr/>
        </p:nvSpPr>
        <p:spPr>
          <a:xfrm>
            <a:off x="558871" y="1669307"/>
            <a:ext cx="16524798" cy="1560812"/>
          </a:xfrm>
          <a:prstGeom prst="rect">
            <a:avLst/>
          </a:prstGeom>
        </p:spPr>
        <p:txBody>
          <a:bodyPr wrap="square" lIns="0" tIns="0" rIns="0" bIns="0" rtlCol="0" anchor="t">
            <a:spAutoFit/>
          </a:bodyPr>
          <a:lstStyle/>
          <a:p>
            <a:pPr>
              <a:lnSpc>
                <a:spcPts val="3125"/>
              </a:lnSpc>
            </a:pPr>
            <a:r>
              <a:rPr lang="en-US" sz="2400" dirty="0">
                <a:solidFill>
                  <a:srgbClr val="272525"/>
                </a:solidFill>
                <a:latin typeface="Arial"/>
                <a:ea typeface="Arial"/>
                <a:cs typeface="Arial"/>
              </a:rPr>
              <a:t>The 5 Whys method, pioneered by Taiichi Toyoda as part of the Toyota Production System, helps uncover deeper systemic causes by repeatedly asking “why” until the underlying failure is revealed (Toyoda, 1982).</a:t>
            </a:r>
          </a:p>
          <a:p>
            <a:pPr>
              <a:lnSpc>
                <a:spcPts val="3125"/>
              </a:lnSpc>
            </a:pPr>
            <a:r>
              <a:rPr lang="en-US" sz="2400" dirty="0">
                <a:solidFill>
                  <a:srgbClr val="272525"/>
                </a:solidFill>
                <a:latin typeface="Arial"/>
                <a:ea typeface="Arial"/>
                <a:cs typeface="Arial"/>
              </a:rPr>
              <a:t>In maternity care, this technique is widely used by NHS </a:t>
            </a:r>
            <a:r>
              <a:rPr lang="en-US" sz="2400" dirty="0" err="1">
                <a:solidFill>
                  <a:srgbClr val="272525"/>
                </a:solidFill>
                <a:latin typeface="Arial"/>
                <a:ea typeface="Arial"/>
                <a:cs typeface="Arial"/>
              </a:rPr>
              <a:t>organisations</a:t>
            </a:r>
            <a:r>
              <a:rPr lang="en-US" sz="2400" dirty="0">
                <a:solidFill>
                  <a:srgbClr val="272525"/>
                </a:solidFill>
                <a:latin typeface="Arial"/>
                <a:ea typeface="Arial"/>
                <a:cs typeface="Arial"/>
              </a:rPr>
              <a:t> to understand safety incidents and prevent recurrence (NHS England, 2023).</a:t>
            </a:r>
          </a:p>
        </p:txBody>
      </p:sp>
      <p:sp>
        <p:nvSpPr>
          <p:cNvPr id="8" name="TextBox 8"/>
          <p:cNvSpPr txBox="1"/>
          <p:nvPr/>
        </p:nvSpPr>
        <p:spPr>
          <a:xfrm>
            <a:off x="992238" y="3618607"/>
            <a:ext cx="247948" cy="767069"/>
          </a:xfrm>
          <a:prstGeom prst="rect">
            <a:avLst/>
          </a:prstGeom>
        </p:spPr>
        <p:txBody>
          <a:bodyPr lIns="0" tIns="0" rIns="0" bIns="0" rtlCol="0" anchor="t">
            <a:spAutoFit/>
          </a:bodyPr>
          <a:lstStyle/>
          <a:p>
            <a:pPr algn="l">
              <a:lnSpc>
                <a:spcPts val="3125"/>
              </a:lnSpc>
            </a:pPr>
            <a:r>
              <a:rPr lang="en-US" sz="1937" dirty="0">
                <a:solidFill>
                  <a:srgbClr val="272525"/>
                </a:solidFill>
                <a:latin typeface="Petrona"/>
                <a:ea typeface="Petrona"/>
                <a:cs typeface="Petrona"/>
                <a:sym typeface="Petrona"/>
              </a:rPr>
              <a:t>10</a:t>
            </a:r>
          </a:p>
        </p:txBody>
      </p:sp>
      <p:grpSp>
        <p:nvGrpSpPr>
          <p:cNvPr id="9" name="Group 9"/>
          <p:cNvGrpSpPr/>
          <p:nvPr/>
        </p:nvGrpSpPr>
        <p:grpSpPr>
          <a:xfrm>
            <a:off x="992238" y="4097239"/>
            <a:ext cx="5269111" cy="28575"/>
            <a:chOff x="0" y="0"/>
            <a:chExt cx="7025482" cy="38100"/>
          </a:xfrm>
        </p:grpSpPr>
        <p:sp>
          <p:nvSpPr>
            <p:cNvPr id="10" name="Freeform 10"/>
            <p:cNvSpPr/>
            <p:nvPr/>
          </p:nvSpPr>
          <p:spPr>
            <a:xfrm>
              <a:off x="0" y="0"/>
              <a:ext cx="7025513" cy="38100"/>
            </a:xfrm>
            <a:custGeom>
              <a:avLst/>
              <a:gdLst/>
              <a:ahLst/>
              <a:cxnLst/>
              <a:rect l="l" t="t" r="r" b="b"/>
              <a:pathLst>
                <a:path w="7025513" h="38100">
                  <a:moveTo>
                    <a:pt x="0" y="0"/>
                  </a:moveTo>
                  <a:lnTo>
                    <a:pt x="7025513" y="0"/>
                  </a:lnTo>
                  <a:lnTo>
                    <a:pt x="7025513" y="38100"/>
                  </a:lnTo>
                  <a:lnTo>
                    <a:pt x="0" y="38100"/>
                  </a:lnTo>
                  <a:close/>
                </a:path>
              </a:pathLst>
            </a:custGeom>
            <a:solidFill>
              <a:srgbClr val="6237C8"/>
            </a:solidFill>
          </p:spPr>
          <p:txBody>
            <a:bodyPr/>
            <a:lstStyle/>
            <a:p>
              <a:endParaRPr lang="en-US"/>
            </a:p>
          </p:txBody>
        </p:sp>
      </p:grpSp>
      <p:sp>
        <p:nvSpPr>
          <p:cNvPr id="11" name="TextBox 11"/>
          <p:cNvSpPr txBox="1"/>
          <p:nvPr/>
        </p:nvSpPr>
        <p:spPr>
          <a:xfrm>
            <a:off x="992236" y="4097238"/>
            <a:ext cx="5269081" cy="435247"/>
          </a:xfrm>
          <a:prstGeom prst="rect">
            <a:avLst/>
          </a:prstGeom>
        </p:spPr>
        <p:txBody>
          <a:bodyPr wrap="square" lIns="0" tIns="0" rIns="0" bIns="0" rtlCol="0" anchor="t">
            <a:spAutoFit/>
          </a:bodyPr>
          <a:lstStyle/>
          <a:p>
            <a:pPr algn="l">
              <a:lnSpc>
                <a:spcPts val="3312"/>
              </a:lnSpc>
            </a:pPr>
            <a:r>
              <a:rPr lang="en-US" sz="3200" b="1" dirty="0">
                <a:solidFill>
                  <a:schemeClr val="accent6">
                    <a:lumMod val="76000"/>
                  </a:schemeClr>
                </a:solidFill>
                <a:latin typeface="Petrona"/>
                <a:ea typeface="Petrona"/>
                <a:cs typeface="Petrona"/>
                <a:sym typeface="Petrona"/>
              </a:rPr>
              <a:t>Why was escalation delayed?</a:t>
            </a:r>
            <a:endParaRPr lang="en-US" sz="3200" b="1" dirty="0">
              <a:solidFill>
                <a:schemeClr val="accent6">
                  <a:lumMod val="76000"/>
                </a:schemeClr>
              </a:solidFill>
              <a:latin typeface="Petrona"/>
              <a:ea typeface="Petrona"/>
              <a:cs typeface="Petrona"/>
            </a:endParaRPr>
          </a:p>
        </p:txBody>
      </p:sp>
      <p:sp>
        <p:nvSpPr>
          <p:cNvPr id="12" name="TextBox 12"/>
          <p:cNvSpPr txBox="1"/>
          <p:nvPr/>
        </p:nvSpPr>
        <p:spPr>
          <a:xfrm>
            <a:off x="992239" y="4777381"/>
            <a:ext cx="5141762" cy="1163267"/>
          </a:xfrm>
          <a:prstGeom prst="rect">
            <a:avLst/>
          </a:prstGeom>
        </p:spPr>
        <p:txBody>
          <a:bodyPr wrap="square" lIns="0" tIns="0" rIns="0" bIns="0" rtlCol="0" anchor="t">
            <a:spAutoFit/>
          </a:bodyPr>
          <a:lstStyle/>
          <a:p>
            <a:pPr algn="l">
              <a:lnSpc>
                <a:spcPts val="3125"/>
              </a:lnSpc>
            </a:pPr>
            <a:r>
              <a:rPr lang="en-US" sz="2400" dirty="0">
                <a:solidFill>
                  <a:srgbClr val="272525"/>
                </a:solidFill>
                <a:latin typeface="Arial"/>
                <a:ea typeface="Arial"/>
                <a:cs typeface="Arial"/>
                <a:sym typeface="Arial"/>
              </a:rPr>
              <a:t>The cardiotocograph trace was interpreted late by a single midwife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sp>
        <p:nvSpPr>
          <p:cNvPr id="13" name="TextBox 13"/>
          <p:cNvSpPr txBox="1"/>
          <p:nvPr/>
        </p:nvSpPr>
        <p:spPr>
          <a:xfrm>
            <a:off x="6509296" y="3618607"/>
            <a:ext cx="247947" cy="767069"/>
          </a:xfrm>
          <a:prstGeom prst="rect">
            <a:avLst/>
          </a:prstGeom>
        </p:spPr>
        <p:txBody>
          <a:bodyPr lIns="0" tIns="0" rIns="0" bIns="0" rtlCol="0" anchor="t">
            <a:spAutoFit/>
          </a:bodyPr>
          <a:lstStyle/>
          <a:p>
            <a:pPr algn="l">
              <a:lnSpc>
                <a:spcPts val="3125"/>
              </a:lnSpc>
            </a:pPr>
            <a:r>
              <a:rPr lang="en-US" sz="1937" dirty="0">
                <a:solidFill>
                  <a:srgbClr val="272525"/>
                </a:solidFill>
                <a:latin typeface="Petrona"/>
                <a:ea typeface="Petrona"/>
                <a:cs typeface="Petrona"/>
                <a:sym typeface="Petrona"/>
              </a:rPr>
              <a:t>02</a:t>
            </a:r>
          </a:p>
        </p:txBody>
      </p:sp>
      <p:grpSp>
        <p:nvGrpSpPr>
          <p:cNvPr id="14" name="Group 14"/>
          <p:cNvGrpSpPr/>
          <p:nvPr/>
        </p:nvGrpSpPr>
        <p:grpSpPr>
          <a:xfrm>
            <a:off x="6509296" y="4097239"/>
            <a:ext cx="5269260" cy="28575"/>
            <a:chOff x="0" y="0"/>
            <a:chExt cx="7025680" cy="38100"/>
          </a:xfrm>
        </p:grpSpPr>
        <p:sp>
          <p:nvSpPr>
            <p:cNvPr id="15" name="Freeform 15"/>
            <p:cNvSpPr/>
            <p:nvPr/>
          </p:nvSpPr>
          <p:spPr>
            <a:xfrm>
              <a:off x="0" y="0"/>
              <a:ext cx="7025640" cy="38100"/>
            </a:xfrm>
            <a:custGeom>
              <a:avLst/>
              <a:gdLst/>
              <a:ahLst/>
              <a:cxnLst/>
              <a:rect l="l" t="t" r="r" b="b"/>
              <a:pathLst>
                <a:path w="7025640" h="38100">
                  <a:moveTo>
                    <a:pt x="0" y="0"/>
                  </a:moveTo>
                  <a:lnTo>
                    <a:pt x="7025640" y="0"/>
                  </a:lnTo>
                  <a:lnTo>
                    <a:pt x="7025640" y="38100"/>
                  </a:lnTo>
                  <a:lnTo>
                    <a:pt x="0" y="38100"/>
                  </a:lnTo>
                  <a:close/>
                </a:path>
              </a:pathLst>
            </a:custGeom>
            <a:solidFill>
              <a:srgbClr val="6237C8"/>
            </a:solidFill>
          </p:spPr>
          <p:txBody>
            <a:bodyPr/>
            <a:lstStyle/>
            <a:p>
              <a:endParaRPr lang="en-US"/>
            </a:p>
          </p:txBody>
        </p:sp>
      </p:grpSp>
      <p:sp>
        <p:nvSpPr>
          <p:cNvPr id="16" name="TextBox 16"/>
          <p:cNvSpPr txBox="1"/>
          <p:nvPr/>
        </p:nvSpPr>
        <p:spPr>
          <a:xfrm>
            <a:off x="6509294" y="4154388"/>
            <a:ext cx="5269079" cy="435247"/>
          </a:xfrm>
          <a:prstGeom prst="rect">
            <a:avLst/>
          </a:prstGeom>
        </p:spPr>
        <p:txBody>
          <a:bodyPr wrap="square" lIns="0" tIns="0" rIns="0" bIns="0" rtlCol="0" anchor="t">
            <a:spAutoFit/>
          </a:bodyPr>
          <a:lstStyle/>
          <a:p>
            <a:pPr algn="l">
              <a:lnSpc>
                <a:spcPts val="3312"/>
              </a:lnSpc>
            </a:pPr>
            <a:r>
              <a:rPr lang="en-US" sz="3200" b="1" dirty="0">
                <a:solidFill>
                  <a:schemeClr val="accent6">
                    <a:lumMod val="76000"/>
                  </a:schemeClr>
                </a:solidFill>
                <a:latin typeface="Petrona"/>
                <a:ea typeface="Petrona"/>
                <a:cs typeface="Petrona"/>
                <a:sym typeface="Petrona"/>
              </a:rPr>
              <a:t>Why was interpretation late?</a:t>
            </a:r>
            <a:endParaRPr lang="en-US" sz="3200" b="1" dirty="0">
              <a:solidFill>
                <a:schemeClr val="accent6">
                  <a:lumMod val="76000"/>
                </a:schemeClr>
              </a:solidFill>
              <a:latin typeface="Petrona"/>
              <a:ea typeface="Petrona"/>
              <a:cs typeface="Petrona"/>
            </a:endParaRPr>
          </a:p>
        </p:txBody>
      </p:sp>
      <p:sp>
        <p:nvSpPr>
          <p:cNvPr id="17" name="TextBox 17"/>
          <p:cNvSpPr txBox="1"/>
          <p:nvPr/>
        </p:nvSpPr>
        <p:spPr>
          <a:xfrm>
            <a:off x="6509296" y="4777382"/>
            <a:ext cx="5269260" cy="1560812"/>
          </a:xfrm>
          <a:prstGeom prst="rect">
            <a:avLst/>
          </a:prstGeom>
        </p:spPr>
        <p:txBody>
          <a:bodyPr lIns="0" tIns="0" rIns="0" bIns="0" rtlCol="0" anchor="t">
            <a:spAutoFit/>
          </a:bodyPr>
          <a:lstStyle/>
          <a:p>
            <a:pPr algn="l">
              <a:lnSpc>
                <a:spcPts val="3125"/>
              </a:lnSpc>
            </a:pPr>
            <a:r>
              <a:rPr lang="en-US" sz="2400" dirty="0">
                <a:solidFill>
                  <a:srgbClr val="272525"/>
                </a:solidFill>
                <a:latin typeface="Arial"/>
                <a:ea typeface="Arial"/>
                <a:cs typeface="Arial"/>
                <a:sym typeface="Arial"/>
              </a:rPr>
              <a:t>The maternity unit was critically understaffed with no second reader available for </a:t>
            </a:r>
            <a:r>
              <a:rPr lang="en-US" sz="2400" dirty="0" err="1">
                <a:solidFill>
                  <a:srgbClr val="272525"/>
                </a:solidFill>
                <a:latin typeface="Arial"/>
                <a:ea typeface="Arial"/>
                <a:cs typeface="Arial"/>
                <a:sym typeface="Arial"/>
              </a:rPr>
              <a:t>verificationof</a:t>
            </a:r>
            <a:r>
              <a:rPr lang="en-US" sz="2400" dirty="0">
                <a:solidFill>
                  <a:srgbClr val="272525"/>
                </a:solidFill>
                <a:latin typeface="Arial"/>
                <a:ea typeface="Arial"/>
                <a:cs typeface="Arial"/>
                <a:sym typeface="Arial"/>
              </a:rPr>
              <a:t>  CTG (</a:t>
            </a:r>
            <a:r>
              <a:rPr lang="en-US" sz="2400" dirty="0" err="1">
                <a:solidFill>
                  <a:srgbClr val="272525"/>
                </a:solidFill>
                <a:latin typeface="Arial"/>
                <a:ea typeface="Arial"/>
                <a:cs typeface="Arial"/>
                <a:sym typeface="Arial"/>
              </a:rPr>
              <a:t>Ockenden</a:t>
            </a:r>
            <a:r>
              <a:rPr lang="en-US" sz="2400" dirty="0">
                <a:solidFill>
                  <a:srgbClr val="272525"/>
                </a:solidFill>
                <a:latin typeface="Arial"/>
                <a:ea typeface="Arial"/>
                <a:cs typeface="Arial"/>
                <a:sym typeface="Arial"/>
              </a:rPr>
              <a:t>, 2022)</a:t>
            </a:r>
            <a:endParaRPr lang="en-US" sz="2400" dirty="0">
              <a:solidFill>
                <a:srgbClr val="272525"/>
              </a:solidFill>
              <a:latin typeface="Arial"/>
              <a:ea typeface="Arial"/>
              <a:cs typeface="Arial"/>
            </a:endParaRPr>
          </a:p>
        </p:txBody>
      </p:sp>
      <p:sp>
        <p:nvSpPr>
          <p:cNvPr id="18" name="TextBox 18"/>
          <p:cNvSpPr txBox="1"/>
          <p:nvPr/>
        </p:nvSpPr>
        <p:spPr>
          <a:xfrm>
            <a:off x="12026504" y="3618607"/>
            <a:ext cx="247948" cy="395734"/>
          </a:xfrm>
          <a:prstGeom prst="rect">
            <a:avLst/>
          </a:prstGeom>
        </p:spPr>
        <p:txBody>
          <a:bodyPr lIns="0" tIns="0" rIns="0" bIns="0" rtlCol="0" anchor="t">
            <a:spAutoFit/>
          </a:bodyPr>
          <a:lstStyle/>
          <a:p>
            <a:pPr algn="l">
              <a:lnSpc>
                <a:spcPts val="3125"/>
              </a:lnSpc>
            </a:pPr>
            <a:r>
              <a:rPr lang="en-US" sz="1937">
                <a:solidFill>
                  <a:srgbClr val="272525"/>
                </a:solidFill>
                <a:latin typeface="Petrona"/>
                <a:ea typeface="Petrona"/>
                <a:cs typeface="Petrona"/>
                <a:sym typeface="Petrona"/>
              </a:rPr>
              <a:t>03</a:t>
            </a:r>
          </a:p>
        </p:txBody>
      </p:sp>
      <p:grpSp>
        <p:nvGrpSpPr>
          <p:cNvPr id="19" name="Group 19"/>
          <p:cNvGrpSpPr/>
          <p:nvPr/>
        </p:nvGrpSpPr>
        <p:grpSpPr>
          <a:xfrm>
            <a:off x="12026504" y="4097239"/>
            <a:ext cx="5269111" cy="28575"/>
            <a:chOff x="0" y="0"/>
            <a:chExt cx="7025482" cy="38100"/>
          </a:xfrm>
        </p:grpSpPr>
        <p:sp>
          <p:nvSpPr>
            <p:cNvPr id="20" name="Freeform 20"/>
            <p:cNvSpPr/>
            <p:nvPr/>
          </p:nvSpPr>
          <p:spPr>
            <a:xfrm>
              <a:off x="0" y="0"/>
              <a:ext cx="7025513" cy="38100"/>
            </a:xfrm>
            <a:custGeom>
              <a:avLst/>
              <a:gdLst/>
              <a:ahLst/>
              <a:cxnLst/>
              <a:rect l="l" t="t" r="r" b="b"/>
              <a:pathLst>
                <a:path w="7025513" h="38100">
                  <a:moveTo>
                    <a:pt x="0" y="0"/>
                  </a:moveTo>
                  <a:lnTo>
                    <a:pt x="7025513" y="0"/>
                  </a:lnTo>
                  <a:lnTo>
                    <a:pt x="7025513" y="38100"/>
                  </a:lnTo>
                  <a:lnTo>
                    <a:pt x="0" y="38100"/>
                  </a:lnTo>
                  <a:close/>
                </a:path>
              </a:pathLst>
            </a:custGeom>
            <a:solidFill>
              <a:srgbClr val="6237C8"/>
            </a:solidFill>
          </p:spPr>
          <p:txBody>
            <a:bodyPr/>
            <a:lstStyle/>
            <a:p>
              <a:endParaRPr lang="en-US"/>
            </a:p>
          </p:txBody>
        </p:sp>
      </p:grpSp>
      <p:sp>
        <p:nvSpPr>
          <p:cNvPr id="21" name="TextBox 21"/>
          <p:cNvSpPr txBox="1"/>
          <p:nvPr/>
        </p:nvSpPr>
        <p:spPr>
          <a:xfrm>
            <a:off x="11962337" y="4208711"/>
            <a:ext cx="5465051" cy="435247"/>
          </a:xfrm>
          <a:prstGeom prst="rect">
            <a:avLst/>
          </a:prstGeom>
        </p:spPr>
        <p:txBody>
          <a:bodyPr wrap="square" lIns="0" tIns="0" rIns="0" bIns="0" rtlCol="0" anchor="t">
            <a:spAutoFit/>
          </a:bodyPr>
          <a:lstStyle/>
          <a:p>
            <a:pPr algn="l">
              <a:lnSpc>
                <a:spcPts val="3312"/>
              </a:lnSpc>
            </a:pPr>
            <a:r>
              <a:rPr lang="en-US" sz="3200" b="1" dirty="0">
                <a:solidFill>
                  <a:schemeClr val="accent6">
                    <a:lumMod val="76000"/>
                  </a:schemeClr>
                </a:solidFill>
                <a:latin typeface="Petrona"/>
                <a:ea typeface="Petrona"/>
                <a:cs typeface="Petrona"/>
                <a:sym typeface="Petrona"/>
              </a:rPr>
              <a:t>Why was staffing inadequate?</a:t>
            </a:r>
            <a:endParaRPr lang="en-US" sz="3200" b="1" dirty="0">
              <a:solidFill>
                <a:schemeClr val="accent6">
                  <a:lumMod val="76000"/>
                </a:schemeClr>
              </a:solidFill>
              <a:latin typeface="Petrona"/>
              <a:ea typeface="Petrona"/>
              <a:cs typeface="Petrona"/>
            </a:endParaRPr>
          </a:p>
        </p:txBody>
      </p:sp>
      <p:sp>
        <p:nvSpPr>
          <p:cNvPr id="22" name="TextBox 22"/>
          <p:cNvSpPr txBox="1"/>
          <p:nvPr/>
        </p:nvSpPr>
        <p:spPr>
          <a:xfrm>
            <a:off x="12026505" y="4777380"/>
            <a:ext cx="5269079" cy="765722"/>
          </a:xfrm>
          <a:prstGeom prst="rect">
            <a:avLst/>
          </a:prstGeom>
        </p:spPr>
        <p:txBody>
          <a:bodyPr wrap="square" lIns="0" tIns="0" rIns="0" bIns="0" rtlCol="0" anchor="t">
            <a:spAutoFit/>
          </a:bodyPr>
          <a:lstStyle/>
          <a:p>
            <a:pPr algn="l">
              <a:lnSpc>
                <a:spcPts val="3125"/>
              </a:lnSpc>
            </a:pPr>
            <a:r>
              <a:rPr lang="en-US" sz="2400" dirty="0">
                <a:solidFill>
                  <a:srgbClr val="272525"/>
                </a:solidFill>
                <a:latin typeface="Arial"/>
                <a:ea typeface="Arial"/>
                <a:cs typeface="Arial"/>
                <a:sym typeface="Arial"/>
              </a:rPr>
              <a:t>A recruitment freeze was in place due to financial pressures (CQC,2020)</a:t>
            </a:r>
            <a:endParaRPr lang="en-US" sz="2400" dirty="0">
              <a:solidFill>
                <a:srgbClr val="272525"/>
              </a:solidFill>
              <a:latin typeface="Arial"/>
              <a:ea typeface="Arial"/>
              <a:cs typeface="Arial"/>
            </a:endParaRPr>
          </a:p>
        </p:txBody>
      </p:sp>
      <p:sp>
        <p:nvSpPr>
          <p:cNvPr id="23" name="TextBox 23"/>
          <p:cNvSpPr txBox="1"/>
          <p:nvPr/>
        </p:nvSpPr>
        <p:spPr>
          <a:xfrm>
            <a:off x="992238" y="6392615"/>
            <a:ext cx="247948" cy="395734"/>
          </a:xfrm>
          <a:prstGeom prst="rect">
            <a:avLst/>
          </a:prstGeom>
        </p:spPr>
        <p:txBody>
          <a:bodyPr lIns="0" tIns="0" rIns="0" bIns="0" rtlCol="0" anchor="t">
            <a:spAutoFit/>
          </a:bodyPr>
          <a:lstStyle/>
          <a:p>
            <a:pPr algn="l">
              <a:lnSpc>
                <a:spcPts val="3125"/>
              </a:lnSpc>
            </a:pPr>
            <a:r>
              <a:rPr lang="en-US" sz="1937">
                <a:solidFill>
                  <a:srgbClr val="272525"/>
                </a:solidFill>
                <a:latin typeface="Petrona"/>
                <a:ea typeface="Petrona"/>
                <a:cs typeface="Petrona"/>
                <a:sym typeface="Petrona"/>
              </a:rPr>
              <a:t>04</a:t>
            </a:r>
          </a:p>
        </p:txBody>
      </p:sp>
      <p:grpSp>
        <p:nvGrpSpPr>
          <p:cNvPr id="24" name="Group 24"/>
          <p:cNvGrpSpPr/>
          <p:nvPr/>
        </p:nvGrpSpPr>
        <p:grpSpPr>
          <a:xfrm>
            <a:off x="992238" y="6871246"/>
            <a:ext cx="8027640" cy="28575"/>
            <a:chOff x="0" y="0"/>
            <a:chExt cx="10703520" cy="38100"/>
          </a:xfrm>
        </p:grpSpPr>
        <p:sp>
          <p:nvSpPr>
            <p:cNvPr id="25" name="Freeform 25"/>
            <p:cNvSpPr/>
            <p:nvPr/>
          </p:nvSpPr>
          <p:spPr>
            <a:xfrm>
              <a:off x="0" y="0"/>
              <a:ext cx="10703560" cy="38100"/>
            </a:xfrm>
            <a:custGeom>
              <a:avLst/>
              <a:gdLst/>
              <a:ahLst/>
              <a:cxnLst/>
              <a:rect l="l" t="t" r="r" b="b"/>
              <a:pathLst>
                <a:path w="10703560" h="38100">
                  <a:moveTo>
                    <a:pt x="0" y="0"/>
                  </a:moveTo>
                  <a:lnTo>
                    <a:pt x="10703560" y="0"/>
                  </a:lnTo>
                  <a:lnTo>
                    <a:pt x="10703560" y="38100"/>
                  </a:lnTo>
                  <a:lnTo>
                    <a:pt x="0" y="38100"/>
                  </a:lnTo>
                  <a:close/>
                </a:path>
              </a:pathLst>
            </a:custGeom>
            <a:solidFill>
              <a:srgbClr val="6237C8"/>
            </a:solidFill>
          </p:spPr>
          <p:txBody>
            <a:bodyPr/>
            <a:lstStyle/>
            <a:p>
              <a:endParaRPr lang="en-US"/>
            </a:p>
          </p:txBody>
        </p:sp>
      </p:grpSp>
      <p:sp>
        <p:nvSpPr>
          <p:cNvPr id="26" name="TextBox 26"/>
          <p:cNvSpPr txBox="1"/>
          <p:nvPr/>
        </p:nvSpPr>
        <p:spPr>
          <a:xfrm>
            <a:off x="992237" y="6982718"/>
            <a:ext cx="6358822" cy="435247"/>
          </a:xfrm>
          <a:prstGeom prst="rect">
            <a:avLst/>
          </a:prstGeom>
        </p:spPr>
        <p:txBody>
          <a:bodyPr wrap="square" lIns="0" tIns="0" rIns="0" bIns="0" rtlCol="0" anchor="t">
            <a:spAutoFit/>
          </a:bodyPr>
          <a:lstStyle/>
          <a:p>
            <a:pPr algn="l">
              <a:lnSpc>
                <a:spcPts val="3312"/>
              </a:lnSpc>
            </a:pPr>
            <a:r>
              <a:rPr lang="en-US" sz="3200" b="1" dirty="0">
                <a:solidFill>
                  <a:schemeClr val="accent6">
                    <a:lumMod val="76000"/>
                  </a:schemeClr>
                </a:solidFill>
                <a:latin typeface="Petrona"/>
                <a:ea typeface="Petrona"/>
                <a:cs typeface="Petrona"/>
                <a:sym typeface="Petrona"/>
              </a:rPr>
              <a:t>Why was the freeze implemented?</a:t>
            </a:r>
            <a:endParaRPr lang="en-US" sz="3200" b="1" dirty="0">
              <a:solidFill>
                <a:schemeClr val="accent6">
                  <a:lumMod val="76000"/>
                </a:schemeClr>
              </a:solidFill>
              <a:latin typeface="Petrona"/>
              <a:ea typeface="Petrona"/>
              <a:cs typeface="Petrona"/>
            </a:endParaRPr>
          </a:p>
        </p:txBody>
      </p:sp>
      <p:sp>
        <p:nvSpPr>
          <p:cNvPr id="27" name="TextBox 27"/>
          <p:cNvSpPr txBox="1"/>
          <p:nvPr/>
        </p:nvSpPr>
        <p:spPr>
          <a:xfrm>
            <a:off x="992238" y="7551390"/>
            <a:ext cx="8027640" cy="765722"/>
          </a:xfrm>
          <a:prstGeom prst="rect">
            <a:avLst/>
          </a:prstGeom>
        </p:spPr>
        <p:txBody>
          <a:bodyPr lIns="0" tIns="0" rIns="0" bIns="0" rtlCol="0" anchor="t">
            <a:spAutoFit/>
          </a:bodyPr>
          <a:lstStyle/>
          <a:p>
            <a:pPr algn="l">
              <a:lnSpc>
                <a:spcPts val="3125"/>
              </a:lnSpc>
            </a:pPr>
            <a:r>
              <a:rPr lang="en-US" sz="2200" dirty="0" err="1">
                <a:solidFill>
                  <a:srgbClr val="272525"/>
                </a:solidFill>
                <a:latin typeface="Arial"/>
                <a:ea typeface="Arial"/>
                <a:cs typeface="Arial"/>
                <a:sym typeface="Arial"/>
              </a:rPr>
              <a:t>Organisational</a:t>
            </a:r>
            <a:r>
              <a:rPr lang="en-US" sz="2200" dirty="0">
                <a:solidFill>
                  <a:srgbClr val="272525"/>
                </a:solidFill>
                <a:latin typeface="Arial"/>
                <a:ea typeface="Arial"/>
                <a:cs typeface="Arial"/>
                <a:sym typeface="Arial"/>
              </a:rPr>
              <a:t> policy </a:t>
            </a:r>
            <a:r>
              <a:rPr lang="en-US" sz="2200" dirty="0" err="1">
                <a:solidFill>
                  <a:srgbClr val="272525"/>
                </a:solidFill>
                <a:latin typeface="Arial"/>
                <a:ea typeface="Arial"/>
                <a:cs typeface="Arial"/>
                <a:sym typeface="Arial"/>
              </a:rPr>
              <a:t>emphasised</a:t>
            </a:r>
            <a:r>
              <a:rPr lang="en-US" sz="2200" dirty="0">
                <a:solidFill>
                  <a:srgbClr val="272525"/>
                </a:solidFill>
                <a:latin typeface="Arial"/>
                <a:ea typeface="Arial"/>
                <a:cs typeface="Arial"/>
                <a:sym typeface="Arial"/>
              </a:rPr>
              <a:t> cost-cutting and budget constraints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a:t>
            </a:r>
            <a:endParaRPr lang="en-US" sz="2200" dirty="0">
              <a:solidFill>
                <a:srgbClr val="272525"/>
              </a:solidFill>
              <a:latin typeface="Arial"/>
              <a:ea typeface="Arial"/>
              <a:cs typeface="Arial"/>
            </a:endParaRPr>
          </a:p>
        </p:txBody>
      </p:sp>
      <p:sp>
        <p:nvSpPr>
          <p:cNvPr id="28" name="TextBox 28"/>
          <p:cNvSpPr txBox="1"/>
          <p:nvPr/>
        </p:nvSpPr>
        <p:spPr>
          <a:xfrm>
            <a:off x="9267825" y="6392615"/>
            <a:ext cx="247947" cy="395734"/>
          </a:xfrm>
          <a:prstGeom prst="rect">
            <a:avLst/>
          </a:prstGeom>
        </p:spPr>
        <p:txBody>
          <a:bodyPr lIns="0" tIns="0" rIns="0" bIns="0" rtlCol="0" anchor="t">
            <a:spAutoFit/>
          </a:bodyPr>
          <a:lstStyle/>
          <a:p>
            <a:pPr algn="l">
              <a:lnSpc>
                <a:spcPts val="3125"/>
              </a:lnSpc>
            </a:pPr>
            <a:r>
              <a:rPr lang="en-US" sz="1937">
                <a:solidFill>
                  <a:srgbClr val="272525"/>
                </a:solidFill>
                <a:latin typeface="Petrona"/>
                <a:ea typeface="Petrona"/>
                <a:cs typeface="Petrona"/>
                <a:sym typeface="Petrona"/>
              </a:rPr>
              <a:t>05</a:t>
            </a:r>
          </a:p>
        </p:txBody>
      </p:sp>
      <p:grpSp>
        <p:nvGrpSpPr>
          <p:cNvPr id="29" name="Group 29"/>
          <p:cNvGrpSpPr/>
          <p:nvPr/>
        </p:nvGrpSpPr>
        <p:grpSpPr>
          <a:xfrm>
            <a:off x="9267825" y="6871246"/>
            <a:ext cx="8027789" cy="28575"/>
            <a:chOff x="0" y="0"/>
            <a:chExt cx="10703718" cy="38100"/>
          </a:xfrm>
        </p:grpSpPr>
        <p:sp>
          <p:nvSpPr>
            <p:cNvPr id="30" name="Freeform 30"/>
            <p:cNvSpPr/>
            <p:nvPr/>
          </p:nvSpPr>
          <p:spPr>
            <a:xfrm>
              <a:off x="0" y="0"/>
              <a:ext cx="10703687" cy="38100"/>
            </a:xfrm>
            <a:custGeom>
              <a:avLst/>
              <a:gdLst/>
              <a:ahLst/>
              <a:cxnLst/>
              <a:rect l="l" t="t" r="r" b="b"/>
              <a:pathLst>
                <a:path w="10703687" h="38100">
                  <a:moveTo>
                    <a:pt x="0" y="0"/>
                  </a:moveTo>
                  <a:lnTo>
                    <a:pt x="10703687" y="0"/>
                  </a:lnTo>
                  <a:lnTo>
                    <a:pt x="10703687" y="38100"/>
                  </a:lnTo>
                  <a:lnTo>
                    <a:pt x="0" y="38100"/>
                  </a:lnTo>
                  <a:close/>
                </a:path>
              </a:pathLst>
            </a:custGeom>
            <a:solidFill>
              <a:srgbClr val="6237C8"/>
            </a:solidFill>
          </p:spPr>
          <p:txBody>
            <a:bodyPr/>
            <a:lstStyle/>
            <a:p>
              <a:endParaRPr lang="en-US"/>
            </a:p>
          </p:txBody>
        </p:sp>
      </p:grpSp>
      <p:sp>
        <p:nvSpPr>
          <p:cNvPr id="31" name="TextBox 31"/>
          <p:cNvSpPr txBox="1"/>
          <p:nvPr/>
        </p:nvSpPr>
        <p:spPr>
          <a:xfrm>
            <a:off x="9233876" y="7110180"/>
            <a:ext cx="5832941" cy="435247"/>
          </a:xfrm>
          <a:prstGeom prst="rect">
            <a:avLst/>
          </a:prstGeom>
        </p:spPr>
        <p:txBody>
          <a:bodyPr wrap="square" lIns="0" tIns="0" rIns="0" bIns="0" rtlCol="0" anchor="t">
            <a:spAutoFit/>
          </a:bodyPr>
          <a:lstStyle/>
          <a:p>
            <a:pPr algn="l">
              <a:lnSpc>
                <a:spcPts val="3312"/>
              </a:lnSpc>
            </a:pPr>
            <a:r>
              <a:rPr lang="en-US" sz="3200" b="1">
                <a:solidFill>
                  <a:schemeClr val="accent6">
                    <a:lumMod val="76000"/>
                  </a:schemeClr>
                </a:solidFill>
                <a:latin typeface="Petrona"/>
                <a:ea typeface="Petrona"/>
                <a:cs typeface="Petrona"/>
                <a:sym typeface="Petrona"/>
              </a:rPr>
              <a:t>Root Cause Identified</a:t>
            </a:r>
            <a:endParaRPr lang="en-US" sz="3200" b="1">
              <a:solidFill>
                <a:schemeClr val="accent6">
                  <a:lumMod val="76000"/>
                </a:schemeClr>
              </a:solidFill>
              <a:latin typeface="Petrona"/>
              <a:ea typeface="Petrona"/>
              <a:cs typeface="Petrona"/>
            </a:endParaRPr>
          </a:p>
        </p:txBody>
      </p:sp>
      <p:sp>
        <p:nvSpPr>
          <p:cNvPr id="32" name="TextBox 32"/>
          <p:cNvSpPr txBox="1"/>
          <p:nvPr/>
        </p:nvSpPr>
        <p:spPr>
          <a:xfrm>
            <a:off x="9267825" y="7551390"/>
            <a:ext cx="8027789" cy="1554977"/>
          </a:xfrm>
          <a:prstGeom prst="rect">
            <a:avLst/>
          </a:prstGeom>
        </p:spPr>
        <p:txBody>
          <a:bodyPr lIns="0" tIns="0" rIns="0" bIns="0" rtlCol="0" anchor="t">
            <a:spAutoFit/>
          </a:bodyPr>
          <a:lstStyle/>
          <a:p>
            <a:pPr algn="l">
              <a:lnSpc>
                <a:spcPts val="3125"/>
              </a:lnSpc>
            </a:pPr>
            <a:r>
              <a:rPr lang="en-US" sz="2200" dirty="0">
                <a:solidFill>
                  <a:srgbClr val="272525"/>
                </a:solidFill>
                <a:latin typeface="Arial"/>
                <a:ea typeface="Arial"/>
                <a:cs typeface="Arial"/>
                <a:sym typeface="Arial"/>
              </a:rPr>
              <a:t>Misaligned </a:t>
            </a:r>
            <a:r>
              <a:rPr lang="en-US" sz="2200" dirty="0" err="1">
                <a:solidFill>
                  <a:srgbClr val="272525"/>
                </a:solidFill>
                <a:latin typeface="Arial"/>
                <a:ea typeface="Arial"/>
                <a:cs typeface="Arial"/>
                <a:sym typeface="Arial"/>
              </a:rPr>
              <a:t>organisational</a:t>
            </a:r>
            <a:r>
              <a:rPr lang="en-US" sz="2200" dirty="0">
                <a:solidFill>
                  <a:srgbClr val="272525"/>
                </a:solidFill>
                <a:latin typeface="Arial"/>
                <a:ea typeface="Arial"/>
                <a:cs typeface="Arial"/>
                <a:sym typeface="Arial"/>
              </a:rPr>
              <a:t> priorities elevated financial targets above patient safety, creating a governance vacuum where safety risks could flourish unchecked(0ckenden , 2022; NHS England)</a:t>
            </a:r>
            <a:endParaRPr lang="en-US" sz="2200" dirty="0">
              <a:solidFill>
                <a:srgbClr val="272525"/>
              </a:solidFill>
              <a:latin typeface="Arial"/>
              <a:ea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984945" y="175942"/>
            <a:ext cx="15786489" cy="1486176"/>
          </a:xfrm>
          <a:prstGeom prst="rect">
            <a:avLst/>
          </a:prstGeom>
        </p:spPr>
        <p:txBody>
          <a:bodyPr wrap="square" lIns="0" tIns="0" rIns="0" bIns="0" rtlCol="0" anchor="t">
            <a:spAutoFit/>
          </a:bodyPr>
          <a:lstStyle/>
          <a:p>
            <a:pPr>
              <a:lnSpc>
                <a:spcPts val="5937"/>
              </a:lnSpc>
            </a:pPr>
            <a:r>
              <a:rPr lang="en-US" sz="4400" b="1" dirty="0">
                <a:solidFill>
                  <a:schemeClr val="accent6">
                    <a:lumMod val="76000"/>
                  </a:schemeClr>
                </a:solidFill>
                <a:latin typeface="Petrona"/>
                <a:ea typeface="Petrona"/>
                <a:cs typeface="Petrona"/>
                <a:sym typeface="Petrona"/>
              </a:rPr>
              <a:t>The Donabedian Model: Structure, Process, Outcome</a:t>
            </a:r>
            <a:r>
              <a:rPr lang="en-US" sz="4400" dirty="0">
                <a:solidFill>
                  <a:schemeClr val="accent6">
                    <a:lumMod val="76000"/>
                  </a:schemeClr>
                </a:solidFill>
                <a:latin typeface="Petrona"/>
                <a:sym typeface="Petrona"/>
              </a:rPr>
              <a:t> </a:t>
            </a:r>
          </a:p>
          <a:p>
            <a:pPr>
              <a:lnSpc>
                <a:spcPts val="5937"/>
              </a:lnSpc>
            </a:pP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7" name="TextBox 7"/>
          <p:cNvSpPr txBox="1"/>
          <p:nvPr/>
        </p:nvSpPr>
        <p:spPr>
          <a:xfrm>
            <a:off x="468351" y="1636669"/>
            <a:ext cx="16834706" cy="1436291"/>
          </a:xfrm>
          <a:prstGeom prst="rect">
            <a:avLst/>
          </a:prstGeom>
        </p:spPr>
        <p:txBody>
          <a:bodyPr wrap="square" lIns="0" tIns="0" rIns="0" bIns="0" rtlCol="0" anchor="t">
            <a:spAutoFit/>
          </a:bodyPr>
          <a:lstStyle/>
          <a:p>
            <a:pPr>
              <a:lnSpc>
                <a:spcPts val="2750"/>
              </a:lnSpc>
            </a:pPr>
            <a:r>
              <a:rPr lang="en-US" sz="2400" dirty="0">
                <a:solidFill>
                  <a:srgbClr val="272525"/>
                </a:solidFill>
                <a:latin typeface="Arial"/>
                <a:ea typeface="Arial"/>
                <a:cs typeface="Arial"/>
              </a:rPr>
              <a:t>Avedis Donabedian’s seminal framework (1966) remains the gold-standard method for assessing healthcare quality. The model evaluates three interconnected dimensions: the structural resources available, the processes through which care is delivered, and the outcomes experienced by patients and families (Donabedian, 1966).</a:t>
            </a:r>
          </a:p>
          <a:p>
            <a:pPr>
              <a:lnSpc>
                <a:spcPts val="2750"/>
              </a:lnSpc>
            </a:pPr>
            <a:r>
              <a:rPr lang="en-US" sz="2400" dirty="0">
                <a:solidFill>
                  <a:srgbClr val="272525"/>
                </a:solidFill>
                <a:latin typeface="Arial"/>
                <a:ea typeface="Arial"/>
                <a:cs typeface="Arial"/>
              </a:rPr>
              <a:t>The NHS continues to use this model within modern quality-assurance and patient-safety systems (NHS England, 2023).</a:t>
            </a:r>
          </a:p>
        </p:txBody>
      </p:sp>
      <p:sp>
        <p:nvSpPr>
          <p:cNvPr id="8" name="TextBox 8"/>
          <p:cNvSpPr txBox="1"/>
          <p:nvPr/>
        </p:nvSpPr>
        <p:spPr>
          <a:xfrm>
            <a:off x="3083124" y="5143946"/>
            <a:ext cx="3047554" cy="411523"/>
          </a:xfrm>
          <a:prstGeom prst="rect">
            <a:avLst/>
          </a:prstGeom>
        </p:spPr>
        <p:txBody>
          <a:bodyPr lIns="0" tIns="0" rIns="0" bIns="0" rtlCol="0" anchor="t">
            <a:spAutoFit/>
          </a:bodyPr>
          <a:lstStyle/>
          <a:p>
            <a:pPr algn="ctr">
              <a:lnSpc>
                <a:spcPts val="2937"/>
              </a:lnSpc>
            </a:pPr>
            <a:r>
              <a:rPr lang="en-US" sz="3200" b="1">
                <a:solidFill>
                  <a:schemeClr val="accent6">
                    <a:lumMod val="76000"/>
                  </a:schemeClr>
                </a:solidFill>
                <a:latin typeface="Petrona"/>
                <a:ea typeface="Petrona"/>
                <a:cs typeface="Petrona"/>
                <a:sym typeface="Petrona"/>
              </a:rPr>
              <a:t>Structure</a:t>
            </a:r>
            <a:endParaRPr lang="en-US" sz="3200" b="1">
              <a:solidFill>
                <a:schemeClr val="accent6">
                  <a:lumMod val="76000"/>
                </a:schemeClr>
              </a:solidFill>
              <a:latin typeface="Petrona"/>
              <a:ea typeface="Petrona"/>
              <a:cs typeface="Petrona"/>
            </a:endParaRPr>
          </a:p>
        </p:txBody>
      </p:sp>
      <p:sp>
        <p:nvSpPr>
          <p:cNvPr id="9" name="TextBox 9"/>
          <p:cNvSpPr txBox="1"/>
          <p:nvPr/>
        </p:nvSpPr>
        <p:spPr>
          <a:xfrm>
            <a:off x="984945" y="5629275"/>
            <a:ext cx="5145732" cy="1410707"/>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Staffing levels, clinical leadership, equipment, training, and </a:t>
            </a:r>
            <a:r>
              <a:rPr lang="en-US" sz="2200" dirty="0" err="1">
                <a:solidFill>
                  <a:srgbClr val="272525"/>
                </a:solidFill>
                <a:latin typeface="Arial"/>
                <a:ea typeface="Arial"/>
                <a:cs typeface="Arial"/>
                <a:sym typeface="Arial"/>
              </a:rPr>
              <a:t>organisational</a:t>
            </a:r>
            <a:r>
              <a:rPr lang="en-US" sz="2200" dirty="0">
                <a:solidFill>
                  <a:srgbClr val="272525"/>
                </a:solidFill>
                <a:latin typeface="Arial"/>
                <a:ea typeface="Arial"/>
                <a:cs typeface="Arial"/>
                <a:sym typeface="Arial"/>
              </a:rPr>
              <a:t> infrastructure (Donoabedian,1966; CQC, 2023)</a:t>
            </a:r>
            <a:endParaRPr lang="en-US" sz="2200" dirty="0">
              <a:solidFill>
                <a:srgbClr val="272525"/>
              </a:solidFill>
              <a:latin typeface="Arial"/>
              <a:ea typeface="Arial"/>
              <a:cs typeface="Arial"/>
            </a:endParaRPr>
          </a:p>
        </p:txBody>
      </p:sp>
      <p:grpSp>
        <p:nvGrpSpPr>
          <p:cNvPr id="10" name="Group 10"/>
          <p:cNvGrpSpPr>
            <a:grpSpLocks noChangeAspect="1"/>
          </p:cNvGrpSpPr>
          <p:nvPr/>
        </p:nvGrpSpPr>
        <p:grpSpPr>
          <a:xfrm>
            <a:off x="6573888" y="3194894"/>
            <a:ext cx="5140078" cy="5140078"/>
            <a:chOff x="0" y="0"/>
            <a:chExt cx="6853437" cy="6853437"/>
          </a:xfrm>
        </p:grpSpPr>
        <p:sp>
          <p:nvSpPr>
            <p:cNvPr id="11" name="Freeform 11" descr="preencoded.png"/>
            <p:cNvSpPr/>
            <p:nvPr/>
          </p:nvSpPr>
          <p:spPr>
            <a:xfrm>
              <a:off x="0" y="0"/>
              <a:ext cx="6853428" cy="6853428"/>
            </a:xfrm>
            <a:custGeom>
              <a:avLst/>
              <a:gdLst/>
              <a:ahLst/>
              <a:cxnLst/>
              <a:rect l="l" t="t" r="r" b="b"/>
              <a:pathLst>
                <a:path w="6853428" h="6853428">
                  <a:moveTo>
                    <a:pt x="0" y="0"/>
                  </a:moveTo>
                  <a:lnTo>
                    <a:pt x="6853428" y="0"/>
                  </a:lnTo>
                  <a:lnTo>
                    <a:pt x="6853428" y="6853428"/>
                  </a:lnTo>
                  <a:lnTo>
                    <a:pt x="0" y="6853428"/>
                  </a:lnTo>
                  <a:lnTo>
                    <a:pt x="0" y="0"/>
                  </a:lnTo>
                  <a:close/>
                </a:path>
              </a:pathLst>
            </a:custGeom>
            <a:blipFill>
              <a:blip r:embed="rId3"/>
              <a:stretch>
                <a:fillRect/>
              </a:stretch>
            </a:blipFill>
          </p:spPr>
          <p:txBody>
            <a:bodyPr/>
            <a:lstStyle/>
            <a:p>
              <a:endParaRPr lang="en-US"/>
            </a:p>
          </p:txBody>
        </p:sp>
      </p:grpSp>
      <p:sp>
        <p:nvSpPr>
          <p:cNvPr id="12" name="Freeform 12" descr="preencoded.png"/>
          <p:cNvSpPr/>
          <p:nvPr/>
        </p:nvSpPr>
        <p:spPr>
          <a:xfrm>
            <a:off x="7178947" y="5598989"/>
            <a:ext cx="331589" cy="331589"/>
          </a:xfrm>
          <a:custGeom>
            <a:avLst/>
            <a:gdLst/>
            <a:ahLst/>
            <a:cxnLst/>
            <a:rect l="l" t="t" r="r" b="b"/>
            <a:pathLst>
              <a:path w="331589" h="331589">
                <a:moveTo>
                  <a:pt x="0" y="0"/>
                </a:moveTo>
                <a:lnTo>
                  <a:pt x="331589" y="0"/>
                </a:lnTo>
                <a:lnTo>
                  <a:pt x="331589" y="331589"/>
                </a:lnTo>
                <a:lnTo>
                  <a:pt x="0" y="331589"/>
                </a:lnTo>
                <a:lnTo>
                  <a:pt x="0" y="0"/>
                </a:lnTo>
                <a:close/>
              </a:path>
            </a:pathLst>
          </a:custGeom>
          <a:blipFill>
            <a:blip r:embed="rId4">
              <a:extLst>
                <a:ext uri="{96DAC541-7B7A-43D3-8B79-37D633B846F1}">
                  <asvg:svgBlip xmlns:asvg="http://schemas.microsoft.com/office/drawing/2016/SVG/main" r:embed="rId5"/>
                </a:ext>
              </a:extLst>
            </a:blip>
            <a:stretch>
              <a:fillRect t="-1428" b="-1428"/>
            </a:stretch>
          </a:blipFill>
        </p:spPr>
        <p:txBody>
          <a:bodyPr/>
          <a:lstStyle/>
          <a:p>
            <a:endParaRPr lang="en-US"/>
          </a:p>
        </p:txBody>
      </p:sp>
      <p:sp>
        <p:nvSpPr>
          <p:cNvPr id="13" name="TextBox 13"/>
          <p:cNvSpPr txBox="1"/>
          <p:nvPr/>
        </p:nvSpPr>
        <p:spPr>
          <a:xfrm>
            <a:off x="12046298" y="3687216"/>
            <a:ext cx="3047554" cy="411523"/>
          </a:xfrm>
          <a:prstGeom prst="rect">
            <a:avLst/>
          </a:prstGeom>
        </p:spPr>
        <p:txBody>
          <a:bodyPr lIns="0" tIns="0" rIns="0" bIns="0" rtlCol="0" anchor="t">
            <a:spAutoFit/>
          </a:bodyPr>
          <a:lstStyle/>
          <a:p>
            <a:pPr algn="ctr">
              <a:lnSpc>
                <a:spcPts val="2937"/>
              </a:lnSpc>
            </a:pPr>
            <a:r>
              <a:rPr lang="en-US" sz="3200" b="1">
                <a:solidFill>
                  <a:schemeClr val="accent6">
                    <a:lumMod val="76000"/>
                  </a:schemeClr>
                </a:solidFill>
                <a:latin typeface="Petrona"/>
                <a:ea typeface="Petrona"/>
                <a:cs typeface="Petrona"/>
                <a:sym typeface="Petrona"/>
              </a:rPr>
              <a:t>Process</a:t>
            </a:r>
            <a:endParaRPr lang="en-US" sz="3200" b="1">
              <a:solidFill>
                <a:schemeClr val="accent6">
                  <a:lumMod val="76000"/>
                </a:schemeClr>
              </a:solidFill>
              <a:latin typeface="Petrona"/>
              <a:ea typeface="Petrona"/>
              <a:cs typeface="Petrona"/>
            </a:endParaRPr>
          </a:p>
        </p:txBody>
      </p:sp>
      <p:sp>
        <p:nvSpPr>
          <p:cNvPr id="14" name="TextBox 14"/>
          <p:cNvSpPr txBox="1"/>
          <p:nvPr/>
        </p:nvSpPr>
        <p:spPr>
          <a:xfrm>
            <a:off x="12046298" y="4172545"/>
            <a:ext cx="5256759" cy="1410707"/>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Communication pathways, monitoring protocols, escalation procedures, and incident reporting systems( England , 2023; </a:t>
            </a:r>
            <a:r>
              <a:rPr lang="en-US" sz="2200" dirty="0" err="1">
                <a:solidFill>
                  <a:srgbClr val="272525"/>
                </a:solidFill>
                <a:latin typeface="Arial"/>
                <a:ea typeface="Arial"/>
                <a:cs typeface="Arial"/>
                <a:sym typeface="Arial"/>
              </a:rPr>
              <a:t>Ockemdent</a:t>
            </a:r>
            <a:r>
              <a:rPr lang="en-US" sz="2200" dirty="0">
                <a:solidFill>
                  <a:srgbClr val="272525"/>
                </a:solidFill>
                <a:latin typeface="Arial"/>
                <a:ea typeface="Arial"/>
                <a:cs typeface="Arial"/>
                <a:sym typeface="Arial"/>
              </a:rPr>
              <a:t>, 2022)</a:t>
            </a:r>
            <a:endParaRPr lang="en-US" sz="2200" dirty="0">
              <a:solidFill>
                <a:srgbClr val="272525"/>
              </a:solidFill>
              <a:latin typeface="Arial"/>
              <a:ea typeface="Arial"/>
              <a:cs typeface="Arial"/>
            </a:endParaRPr>
          </a:p>
        </p:txBody>
      </p:sp>
      <p:grpSp>
        <p:nvGrpSpPr>
          <p:cNvPr id="15" name="Group 15"/>
          <p:cNvGrpSpPr>
            <a:grpSpLocks noChangeAspect="1"/>
          </p:cNvGrpSpPr>
          <p:nvPr/>
        </p:nvGrpSpPr>
        <p:grpSpPr>
          <a:xfrm>
            <a:off x="6573888" y="3194894"/>
            <a:ext cx="5140078" cy="5140078"/>
            <a:chOff x="0" y="0"/>
            <a:chExt cx="6853437" cy="6853437"/>
          </a:xfrm>
        </p:grpSpPr>
        <p:sp>
          <p:nvSpPr>
            <p:cNvPr id="16" name="Freeform 16" descr="preencoded.png"/>
            <p:cNvSpPr/>
            <p:nvPr/>
          </p:nvSpPr>
          <p:spPr>
            <a:xfrm>
              <a:off x="0" y="0"/>
              <a:ext cx="6853428" cy="6853428"/>
            </a:xfrm>
            <a:custGeom>
              <a:avLst/>
              <a:gdLst/>
              <a:ahLst/>
              <a:cxnLst/>
              <a:rect l="l" t="t" r="r" b="b"/>
              <a:pathLst>
                <a:path w="6853428" h="6853428">
                  <a:moveTo>
                    <a:pt x="0" y="0"/>
                  </a:moveTo>
                  <a:lnTo>
                    <a:pt x="6853428" y="0"/>
                  </a:lnTo>
                  <a:lnTo>
                    <a:pt x="6853428" y="6853428"/>
                  </a:lnTo>
                  <a:lnTo>
                    <a:pt x="0" y="6853428"/>
                  </a:lnTo>
                  <a:lnTo>
                    <a:pt x="0" y="0"/>
                  </a:lnTo>
                  <a:close/>
                </a:path>
              </a:pathLst>
            </a:custGeom>
            <a:blipFill>
              <a:blip r:embed="rId6"/>
              <a:stretch>
                <a:fillRect/>
              </a:stretch>
            </a:blipFill>
          </p:spPr>
          <p:txBody>
            <a:bodyPr/>
            <a:lstStyle/>
            <a:p>
              <a:endParaRPr lang="en-US"/>
            </a:p>
          </p:txBody>
        </p:sp>
      </p:grpSp>
      <p:sp>
        <p:nvSpPr>
          <p:cNvPr id="17" name="Freeform 17" descr="preencoded.png"/>
          <p:cNvSpPr/>
          <p:nvPr/>
        </p:nvSpPr>
        <p:spPr>
          <a:xfrm>
            <a:off x="9877500" y="4041056"/>
            <a:ext cx="331589" cy="331589"/>
          </a:xfrm>
          <a:custGeom>
            <a:avLst/>
            <a:gdLst/>
            <a:ahLst/>
            <a:cxnLst/>
            <a:rect l="l" t="t" r="r" b="b"/>
            <a:pathLst>
              <a:path w="331589" h="331589">
                <a:moveTo>
                  <a:pt x="0" y="0"/>
                </a:moveTo>
                <a:lnTo>
                  <a:pt x="331589" y="0"/>
                </a:lnTo>
                <a:lnTo>
                  <a:pt x="331589" y="331589"/>
                </a:lnTo>
                <a:lnTo>
                  <a:pt x="0" y="331589"/>
                </a:lnTo>
                <a:lnTo>
                  <a:pt x="0" y="0"/>
                </a:lnTo>
                <a:close/>
              </a:path>
            </a:pathLst>
          </a:custGeom>
          <a:blipFill>
            <a:blip r:embed="rId7">
              <a:extLst>
                <a:ext uri="{96DAC541-7B7A-43D3-8B79-37D633B846F1}">
                  <asvg:svgBlip xmlns:asvg="http://schemas.microsoft.com/office/drawing/2016/SVG/main" r:embed="rId8"/>
                </a:ext>
              </a:extLst>
            </a:blip>
            <a:stretch>
              <a:fillRect t="-5714" b="-5714"/>
            </a:stretch>
          </a:blipFill>
        </p:spPr>
        <p:txBody>
          <a:bodyPr/>
          <a:lstStyle/>
          <a:p>
            <a:endParaRPr lang="en-US"/>
          </a:p>
        </p:txBody>
      </p:sp>
      <p:sp>
        <p:nvSpPr>
          <p:cNvPr id="18" name="TextBox 18"/>
          <p:cNvSpPr txBox="1"/>
          <p:nvPr/>
        </p:nvSpPr>
        <p:spPr>
          <a:xfrm>
            <a:off x="12046298" y="6600676"/>
            <a:ext cx="3047554" cy="396775"/>
          </a:xfrm>
          <a:prstGeom prst="rect">
            <a:avLst/>
          </a:prstGeom>
        </p:spPr>
        <p:txBody>
          <a:bodyPr lIns="0" tIns="0" rIns="0" bIns="0" rtlCol="0" anchor="t">
            <a:spAutoFit/>
          </a:bodyPr>
          <a:lstStyle/>
          <a:p>
            <a:pPr algn="ctr">
              <a:lnSpc>
                <a:spcPts val="2937"/>
              </a:lnSpc>
            </a:pPr>
            <a:r>
              <a:rPr lang="en-US" sz="3200" b="1">
                <a:solidFill>
                  <a:schemeClr val="accent6">
                    <a:lumMod val="76000"/>
                  </a:schemeClr>
                </a:solidFill>
                <a:latin typeface="Petrona"/>
                <a:ea typeface="Petrona"/>
                <a:cs typeface="Petrona"/>
                <a:sym typeface="Petrona"/>
              </a:rPr>
              <a:t>Outcome</a:t>
            </a:r>
            <a:endParaRPr lang="en-US" sz="3200" b="1">
              <a:solidFill>
                <a:schemeClr val="accent6">
                  <a:lumMod val="76000"/>
                </a:schemeClr>
              </a:solidFill>
              <a:latin typeface="Petrona"/>
              <a:ea typeface="Petrona"/>
              <a:cs typeface="Petrona"/>
            </a:endParaRPr>
          </a:p>
        </p:txBody>
      </p:sp>
      <p:sp>
        <p:nvSpPr>
          <p:cNvPr id="19" name="TextBox 19"/>
          <p:cNvSpPr txBox="1"/>
          <p:nvPr/>
        </p:nvSpPr>
        <p:spPr>
          <a:xfrm>
            <a:off x="12046298" y="7086005"/>
            <a:ext cx="5256759" cy="1410707"/>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Maternal satisfaction, survival, infant health, clinical complications, and family wellbeing Donabedian, 1966; Ockenden,2022)</a:t>
            </a:r>
            <a:endParaRPr lang="en-US" sz="2200" dirty="0">
              <a:solidFill>
                <a:srgbClr val="272525"/>
              </a:solidFill>
              <a:latin typeface="Arial"/>
              <a:ea typeface="Arial"/>
              <a:cs typeface="Arial"/>
            </a:endParaRPr>
          </a:p>
        </p:txBody>
      </p:sp>
      <p:grpSp>
        <p:nvGrpSpPr>
          <p:cNvPr id="20" name="Group 20"/>
          <p:cNvGrpSpPr>
            <a:grpSpLocks noChangeAspect="1"/>
          </p:cNvGrpSpPr>
          <p:nvPr/>
        </p:nvGrpSpPr>
        <p:grpSpPr>
          <a:xfrm>
            <a:off x="6573888" y="3194894"/>
            <a:ext cx="5140078" cy="5140078"/>
            <a:chOff x="0" y="0"/>
            <a:chExt cx="6853437" cy="6853437"/>
          </a:xfrm>
        </p:grpSpPr>
        <p:sp>
          <p:nvSpPr>
            <p:cNvPr id="21" name="Freeform 21" descr="preencoded.png"/>
            <p:cNvSpPr/>
            <p:nvPr/>
          </p:nvSpPr>
          <p:spPr>
            <a:xfrm>
              <a:off x="0" y="0"/>
              <a:ext cx="6853428" cy="6853428"/>
            </a:xfrm>
            <a:custGeom>
              <a:avLst/>
              <a:gdLst/>
              <a:ahLst/>
              <a:cxnLst/>
              <a:rect l="l" t="t" r="r" b="b"/>
              <a:pathLst>
                <a:path w="6853428" h="6853428">
                  <a:moveTo>
                    <a:pt x="0" y="0"/>
                  </a:moveTo>
                  <a:lnTo>
                    <a:pt x="6853428" y="0"/>
                  </a:lnTo>
                  <a:lnTo>
                    <a:pt x="6853428" y="6853428"/>
                  </a:lnTo>
                  <a:lnTo>
                    <a:pt x="0" y="6853428"/>
                  </a:lnTo>
                  <a:lnTo>
                    <a:pt x="0" y="0"/>
                  </a:lnTo>
                  <a:close/>
                </a:path>
              </a:pathLst>
            </a:custGeom>
            <a:blipFill>
              <a:blip r:embed="rId9"/>
              <a:stretch>
                <a:fillRect/>
              </a:stretch>
            </a:blipFill>
          </p:spPr>
          <p:txBody>
            <a:bodyPr/>
            <a:lstStyle/>
            <a:p>
              <a:endParaRPr lang="en-US"/>
            </a:p>
          </p:txBody>
        </p:sp>
      </p:grpSp>
      <p:sp>
        <p:nvSpPr>
          <p:cNvPr id="22" name="Freeform 22" descr="preencoded.png"/>
          <p:cNvSpPr/>
          <p:nvPr/>
        </p:nvSpPr>
        <p:spPr>
          <a:xfrm>
            <a:off x="9877500" y="7156921"/>
            <a:ext cx="331589" cy="331589"/>
          </a:xfrm>
          <a:custGeom>
            <a:avLst/>
            <a:gdLst/>
            <a:ahLst/>
            <a:cxnLst/>
            <a:rect l="l" t="t" r="r" b="b"/>
            <a:pathLst>
              <a:path w="331589" h="331589">
                <a:moveTo>
                  <a:pt x="0" y="0"/>
                </a:moveTo>
                <a:lnTo>
                  <a:pt x="331589" y="0"/>
                </a:lnTo>
                <a:lnTo>
                  <a:pt x="331589" y="331589"/>
                </a:lnTo>
                <a:lnTo>
                  <a:pt x="0" y="331589"/>
                </a:lnTo>
                <a:lnTo>
                  <a:pt x="0" y="0"/>
                </a:lnTo>
                <a:close/>
              </a:path>
            </a:pathLst>
          </a:custGeom>
          <a:blipFill>
            <a:blip r:embed="rId10">
              <a:extLst>
                <a:ext uri="{96DAC541-7B7A-43D3-8B79-37D633B846F1}">
                  <asvg:svgBlip xmlns:asvg="http://schemas.microsoft.com/office/drawing/2016/SVG/main" r:embed="rId11"/>
                </a:ext>
              </a:extLst>
            </a:blip>
            <a:stretch>
              <a:fillRect l="-7142" r="-7142"/>
            </a:stretch>
          </a:blipFill>
        </p:spPr>
        <p:txBody>
          <a:bodyPr/>
          <a:lstStyle/>
          <a:p>
            <a:endParaRPr lang="en-US"/>
          </a:p>
        </p:txBody>
      </p:sp>
      <p:sp>
        <p:nvSpPr>
          <p:cNvPr id="23" name="TextBox 23"/>
          <p:cNvSpPr txBox="1"/>
          <p:nvPr/>
        </p:nvSpPr>
        <p:spPr>
          <a:xfrm>
            <a:off x="984945" y="8546157"/>
            <a:ext cx="16318111" cy="1051635"/>
          </a:xfrm>
          <a:prstGeom prst="rect">
            <a:avLst/>
          </a:prstGeom>
        </p:spPr>
        <p:txBody>
          <a:bodyPr lIns="0" tIns="0" rIns="0" bIns="0" rtlCol="0" anchor="t">
            <a:spAutoFit/>
          </a:bodyPr>
          <a:lstStyle/>
          <a:p>
            <a:pPr algn="l">
              <a:lnSpc>
                <a:spcPts val="2750"/>
              </a:lnSpc>
            </a:pPr>
            <a:r>
              <a:rPr lang="en-US" sz="2200" b="1" dirty="0">
                <a:solidFill>
                  <a:srgbClr val="272525"/>
                </a:solidFill>
                <a:latin typeface="Arial Bold"/>
                <a:ea typeface="Arial Bold"/>
                <a:cs typeface="Arial Bold"/>
                <a:sym typeface="Arial Bold"/>
              </a:rPr>
              <a:t>Applied to </a:t>
            </a:r>
            <a:r>
              <a:rPr lang="en-US" sz="2200" b="1" dirty="0" err="1">
                <a:solidFill>
                  <a:srgbClr val="272525"/>
                </a:solidFill>
                <a:latin typeface="Arial Bold"/>
                <a:ea typeface="Arial Bold"/>
                <a:cs typeface="Arial Bold"/>
                <a:sym typeface="Arial Bold"/>
              </a:rPr>
              <a:t>Ockenden</a:t>
            </a:r>
            <a:r>
              <a:rPr lang="en-US" sz="2200" b="1" dirty="0">
                <a:solidFill>
                  <a:srgbClr val="272525"/>
                </a:solidFill>
                <a:latin typeface="Arial Bold"/>
                <a:ea typeface="Arial Bold"/>
                <a:cs typeface="Arial Bold"/>
                <a:sym typeface="Arial Bold"/>
              </a:rPr>
              <a:t>:</a:t>
            </a:r>
            <a:r>
              <a:rPr lang="en-US" sz="2200" dirty="0">
                <a:solidFill>
                  <a:srgbClr val="272525"/>
                </a:solidFill>
                <a:latin typeface="Arial"/>
                <a:ea typeface="Arial"/>
                <a:cs typeface="Arial"/>
                <a:sym typeface="Arial"/>
              </a:rPr>
              <a:t> Weak structures (understaffing and weak leadership) → unreliable processes (failed escalation, ignored concerns) → devastating negative outcomes (preventable deaths and family trauma). This framework ensures that improvement strategies simultaneously address causes at all three levels.(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2022;CQc 20220</a:t>
            </a:r>
            <a:endParaRPr lang="en-US" sz="2200" dirty="0">
              <a:solidFill>
                <a:srgbClr val="272525"/>
              </a:solidFill>
              <a:latin typeface="Arial"/>
              <a:ea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1263268" y="259099"/>
            <a:ext cx="14415347" cy="1575944"/>
          </a:xfrm>
          <a:prstGeom prst="rect">
            <a:avLst/>
          </a:prstGeom>
        </p:spPr>
        <p:txBody>
          <a:bodyPr wrap="square" lIns="0" tIns="0" rIns="0" bIns="0" rtlCol="0" anchor="t">
            <a:spAutoFit/>
          </a:bodyPr>
          <a:lstStyle/>
          <a:p>
            <a:pPr>
              <a:lnSpc>
                <a:spcPts val="6250"/>
              </a:lnSpc>
            </a:pPr>
            <a:r>
              <a:rPr lang="en-US" sz="4400" b="1" dirty="0">
                <a:solidFill>
                  <a:schemeClr val="accent6">
                    <a:lumMod val="76000"/>
                  </a:schemeClr>
                </a:solidFill>
                <a:latin typeface="Petrona"/>
                <a:ea typeface="Petrona"/>
                <a:cs typeface="Petrona"/>
                <a:sym typeface="Petrona"/>
              </a:rPr>
              <a:t>PDSA Cycle: Continuous Improvement in Practice</a:t>
            </a:r>
          </a:p>
          <a:p>
            <a:pPr>
              <a:lnSpc>
                <a:spcPts val="6250"/>
              </a:lnSpc>
            </a:pPr>
            <a:r>
              <a:rPr lang="en-US" sz="4400" b="1" dirty="0">
                <a:solidFill>
                  <a:schemeClr val="accent6">
                    <a:lumMod val="76000"/>
                  </a:schemeClr>
                </a:solidFill>
                <a:latin typeface="Petrona"/>
                <a:ea typeface="Petrona"/>
                <a:cs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a:t>
            </a:r>
            <a:r>
              <a:rPr lang="en-US" sz="4400" dirty="0">
                <a:solidFill>
                  <a:schemeClr val="accent6">
                    <a:lumMod val="76000"/>
                  </a:schemeClr>
                </a:solidFill>
                <a:latin typeface="Petrona"/>
                <a:sym typeface="Petrona"/>
              </a:rPr>
              <a:t> </a:t>
            </a:r>
            <a:endParaRPr lang="en-US" sz="4400" b="1" dirty="0">
              <a:solidFill>
                <a:schemeClr val="accent6">
                  <a:lumMod val="76000"/>
                </a:schemeClr>
              </a:solidFill>
              <a:latin typeface="Petrona"/>
              <a:ea typeface="Petrona"/>
              <a:cs typeface="Petrona"/>
            </a:endParaRPr>
          </a:p>
        </p:txBody>
      </p:sp>
      <p:sp>
        <p:nvSpPr>
          <p:cNvPr id="7" name="TextBox 7"/>
          <p:cNvSpPr txBox="1"/>
          <p:nvPr/>
        </p:nvSpPr>
        <p:spPr>
          <a:xfrm>
            <a:off x="973336" y="1878509"/>
            <a:ext cx="16341329" cy="1458797"/>
          </a:xfrm>
          <a:prstGeom prst="rect">
            <a:avLst/>
          </a:prstGeom>
        </p:spPr>
        <p:txBody>
          <a:bodyPr lIns="0" tIns="0" rIns="0" bIns="0" rtlCol="0" anchor="t">
            <a:spAutoFit/>
          </a:bodyPr>
          <a:lstStyle/>
          <a:p>
            <a:pPr>
              <a:lnSpc>
                <a:spcPts val="2875"/>
              </a:lnSpc>
            </a:pPr>
            <a:r>
              <a:rPr lang="en-US" sz="2200" dirty="0">
                <a:solidFill>
                  <a:srgbClr val="272525"/>
                </a:solidFill>
                <a:latin typeface="Arial"/>
                <a:ea typeface="Arial"/>
                <a:cs typeface="Arial"/>
              </a:rPr>
              <a:t>The Plan–Do–Study–Act cycle, pioneered by Shewhart and later developed by W. Edwards Deming in the 1950s, embodies a philosophy of continuous learning and rapid improvement (Deming, 1950; IHI, 2020). Within the NHS, the PDSA cycle transforms insights from safety incidents into actionable enhancements that can be tested, measured, refined, and scaled across maternity teams (NHS England, 2023).</a:t>
            </a:r>
          </a:p>
        </p:txBody>
      </p:sp>
      <p:sp>
        <p:nvSpPr>
          <p:cNvPr id="8" name="TextBox 8"/>
          <p:cNvSpPr txBox="1"/>
          <p:nvPr/>
        </p:nvSpPr>
        <p:spPr>
          <a:xfrm>
            <a:off x="2901702" y="3900487"/>
            <a:ext cx="3178820" cy="430759"/>
          </a:xfrm>
          <a:prstGeom prst="rect">
            <a:avLst/>
          </a:prstGeom>
        </p:spPr>
        <p:txBody>
          <a:bodyPr lIns="0" tIns="0" rIns="0" bIns="0" rtlCol="0" anchor="t">
            <a:spAutoFit/>
          </a:bodyPr>
          <a:lstStyle/>
          <a:p>
            <a:pPr algn="ctr">
              <a:lnSpc>
                <a:spcPts val="3124"/>
              </a:lnSpc>
            </a:pPr>
            <a:r>
              <a:rPr lang="en-US" sz="3200" b="1">
                <a:solidFill>
                  <a:schemeClr val="accent6">
                    <a:lumMod val="76000"/>
                  </a:schemeClr>
                </a:solidFill>
                <a:latin typeface="Petrona"/>
                <a:ea typeface="Petrona"/>
                <a:cs typeface="Petrona"/>
                <a:sym typeface="Petrona"/>
              </a:rPr>
              <a:t>Plan</a:t>
            </a:r>
            <a:endParaRPr lang="en-US" sz="3200" b="1">
              <a:solidFill>
                <a:schemeClr val="accent6">
                  <a:lumMod val="76000"/>
                </a:schemeClr>
              </a:solidFill>
              <a:latin typeface="Petrona"/>
              <a:ea typeface="Petrona"/>
              <a:cs typeface="Petrona"/>
            </a:endParaRPr>
          </a:p>
        </p:txBody>
      </p:sp>
      <p:sp>
        <p:nvSpPr>
          <p:cNvPr id="9" name="TextBox 9"/>
          <p:cNvSpPr txBox="1"/>
          <p:nvPr/>
        </p:nvSpPr>
        <p:spPr>
          <a:xfrm>
            <a:off x="973336" y="4417516"/>
            <a:ext cx="5107186" cy="1458797"/>
          </a:xfrm>
          <a:prstGeom prst="rect">
            <a:avLst/>
          </a:prstGeom>
        </p:spPr>
        <p:txBody>
          <a:bodyPr lIns="0" tIns="0" rIns="0" bIns="0" rtlCol="0" anchor="t">
            <a:spAutoFit/>
          </a:bodyPr>
          <a:lstStyle/>
          <a:p>
            <a:pPr algn="l">
              <a:lnSpc>
                <a:spcPts val="2875"/>
              </a:lnSpc>
            </a:pPr>
            <a:r>
              <a:rPr lang="en-US" sz="2200" dirty="0">
                <a:solidFill>
                  <a:srgbClr val="272525"/>
                </a:solidFill>
                <a:latin typeface="Arial"/>
                <a:ea typeface="Arial"/>
                <a:cs typeface="Arial"/>
                <a:sym typeface="Arial"/>
              </a:rPr>
              <a:t>Design daily safety huddles and structured CTG review protocols for all shifts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 NHS England 2023)</a:t>
            </a:r>
            <a:endParaRPr lang="en-US" sz="2200" dirty="0">
              <a:solidFill>
                <a:srgbClr val="272525"/>
              </a:solidFill>
              <a:latin typeface="Arial"/>
              <a:ea typeface="Arial"/>
              <a:cs typeface="Arial"/>
            </a:endParaRPr>
          </a:p>
        </p:txBody>
      </p:sp>
      <p:grpSp>
        <p:nvGrpSpPr>
          <p:cNvPr id="10" name="Group 10"/>
          <p:cNvGrpSpPr>
            <a:grpSpLocks noChangeAspect="1"/>
          </p:cNvGrpSpPr>
          <p:nvPr/>
        </p:nvGrpSpPr>
        <p:grpSpPr>
          <a:xfrm>
            <a:off x="6427291" y="3295204"/>
            <a:ext cx="5433418" cy="5433418"/>
            <a:chOff x="0" y="0"/>
            <a:chExt cx="7244557" cy="7244557"/>
          </a:xfrm>
        </p:grpSpPr>
        <p:sp>
          <p:nvSpPr>
            <p:cNvPr id="11" name="Freeform 11" descr="preencoded.png"/>
            <p:cNvSpPr/>
            <p:nvPr/>
          </p:nvSpPr>
          <p:spPr>
            <a:xfrm>
              <a:off x="0" y="0"/>
              <a:ext cx="7244588" cy="7244588"/>
            </a:xfrm>
            <a:custGeom>
              <a:avLst/>
              <a:gdLst/>
              <a:ahLst/>
              <a:cxnLst/>
              <a:rect l="l" t="t" r="r" b="b"/>
              <a:pathLst>
                <a:path w="7244588" h="7244588">
                  <a:moveTo>
                    <a:pt x="0" y="0"/>
                  </a:moveTo>
                  <a:lnTo>
                    <a:pt x="7244588" y="0"/>
                  </a:lnTo>
                  <a:lnTo>
                    <a:pt x="7244588" y="7244588"/>
                  </a:lnTo>
                  <a:lnTo>
                    <a:pt x="0" y="7244588"/>
                  </a:lnTo>
                  <a:lnTo>
                    <a:pt x="0" y="0"/>
                  </a:lnTo>
                  <a:close/>
                </a:path>
              </a:pathLst>
            </a:custGeom>
            <a:blipFill>
              <a:blip r:embed="rId3"/>
              <a:stretch>
                <a:fillRect/>
              </a:stretch>
            </a:blipFill>
          </p:spPr>
          <p:txBody>
            <a:bodyPr/>
            <a:lstStyle/>
            <a:p>
              <a:endParaRPr lang="en-US"/>
            </a:p>
          </p:txBody>
        </p:sp>
      </p:grpSp>
      <p:sp>
        <p:nvSpPr>
          <p:cNvPr id="12" name="Freeform 12" descr="preencoded.png"/>
          <p:cNvSpPr/>
          <p:nvPr/>
        </p:nvSpPr>
        <p:spPr>
          <a:xfrm>
            <a:off x="7877399" y="4282901"/>
            <a:ext cx="345876" cy="345876"/>
          </a:xfrm>
          <a:custGeom>
            <a:avLst/>
            <a:gdLst/>
            <a:ahLst/>
            <a:cxnLst/>
            <a:rect l="l" t="t" r="r" b="b"/>
            <a:pathLst>
              <a:path w="345876" h="345876">
                <a:moveTo>
                  <a:pt x="0" y="0"/>
                </a:moveTo>
                <a:lnTo>
                  <a:pt x="345876" y="0"/>
                </a:lnTo>
                <a:lnTo>
                  <a:pt x="345876" y="345877"/>
                </a:lnTo>
                <a:lnTo>
                  <a:pt x="0" y="345877"/>
                </a:lnTo>
                <a:lnTo>
                  <a:pt x="0" y="0"/>
                </a:lnTo>
                <a:close/>
              </a:path>
            </a:pathLst>
          </a:custGeom>
          <a:blipFill>
            <a:blip r:embed="rId4">
              <a:extLst>
                <a:ext uri="{96DAC541-7B7A-43D3-8B79-37D633B846F1}">
                  <asvg:svgBlip xmlns:asvg="http://schemas.microsoft.com/office/drawing/2016/SVG/main" r:embed="rId5"/>
                </a:ext>
              </a:extLst>
            </a:blip>
            <a:stretch>
              <a:fillRect t="-17567" b="-17567"/>
            </a:stretch>
          </a:blipFill>
        </p:spPr>
        <p:txBody>
          <a:bodyPr/>
          <a:lstStyle/>
          <a:p>
            <a:endParaRPr lang="en-US"/>
          </a:p>
        </p:txBody>
      </p:sp>
      <p:sp>
        <p:nvSpPr>
          <p:cNvPr id="13" name="TextBox 13"/>
          <p:cNvSpPr txBox="1"/>
          <p:nvPr/>
        </p:nvSpPr>
        <p:spPr>
          <a:xfrm>
            <a:off x="12207479" y="3715642"/>
            <a:ext cx="3178820" cy="416011"/>
          </a:xfrm>
          <a:prstGeom prst="rect">
            <a:avLst/>
          </a:prstGeom>
        </p:spPr>
        <p:txBody>
          <a:bodyPr lIns="0" tIns="0" rIns="0" bIns="0" rtlCol="0" anchor="t">
            <a:spAutoFit/>
          </a:bodyPr>
          <a:lstStyle/>
          <a:p>
            <a:pPr algn="ctr">
              <a:lnSpc>
                <a:spcPts val="3124"/>
              </a:lnSpc>
            </a:pPr>
            <a:r>
              <a:rPr lang="en-US" sz="3200" b="1">
                <a:solidFill>
                  <a:schemeClr val="accent6">
                    <a:lumMod val="76000"/>
                  </a:schemeClr>
                </a:solidFill>
                <a:latin typeface="Petrona"/>
                <a:ea typeface="Petrona"/>
                <a:cs typeface="Petrona"/>
                <a:sym typeface="Petrona"/>
              </a:rPr>
              <a:t>Do</a:t>
            </a:r>
            <a:endParaRPr lang="en-US" sz="3200" b="1">
              <a:solidFill>
                <a:schemeClr val="accent6">
                  <a:lumMod val="76000"/>
                </a:schemeClr>
              </a:solidFill>
              <a:latin typeface="Petrona"/>
              <a:ea typeface="Petrona"/>
              <a:cs typeface="Petrona"/>
            </a:endParaRPr>
          </a:p>
        </p:txBody>
      </p:sp>
      <p:sp>
        <p:nvSpPr>
          <p:cNvPr id="14" name="TextBox 14"/>
          <p:cNvSpPr txBox="1"/>
          <p:nvPr/>
        </p:nvSpPr>
        <p:spPr>
          <a:xfrm>
            <a:off x="12207479" y="4232673"/>
            <a:ext cx="5107186" cy="1086901"/>
          </a:xfrm>
          <a:prstGeom prst="rect">
            <a:avLst/>
          </a:prstGeom>
        </p:spPr>
        <p:txBody>
          <a:bodyPr lIns="0" tIns="0" rIns="0" bIns="0" rtlCol="0" anchor="t">
            <a:spAutoFit/>
          </a:bodyPr>
          <a:lstStyle/>
          <a:p>
            <a:pPr algn="l">
              <a:lnSpc>
                <a:spcPts val="2875"/>
              </a:lnSpc>
            </a:pPr>
            <a:r>
              <a:rPr lang="en-US" sz="2200" dirty="0">
                <a:solidFill>
                  <a:srgbClr val="272525"/>
                </a:solidFill>
                <a:latin typeface="Arial"/>
                <a:ea typeface="Arial"/>
                <a:cs typeface="Arial"/>
                <a:sym typeface="Arial"/>
              </a:rPr>
              <a:t>Train all maternity staff and pilot the intervention on two wards with close supervision (NHS England, 20220</a:t>
            </a:r>
            <a:endParaRPr lang="en-US" sz="2200" dirty="0">
              <a:solidFill>
                <a:srgbClr val="272525"/>
              </a:solidFill>
              <a:latin typeface="Arial"/>
              <a:ea typeface="Arial"/>
              <a:cs typeface="Arial"/>
            </a:endParaRPr>
          </a:p>
        </p:txBody>
      </p:sp>
      <p:grpSp>
        <p:nvGrpSpPr>
          <p:cNvPr id="15" name="Group 15"/>
          <p:cNvGrpSpPr>
            <a:grpSpLocks noChangeAspect="1"/>
          </p:cNvGrpSpPr>
          <p:nvPr/>
        </p:nvGrpSpPr>
        <p:grpSpPr>
          <a:xfrm>
            <a:off x="6427291" y="3295204"/>
            <a:ext cx="5433418" cy="5433418"/>
            <a:chOff x="0" y="0"/>
            <a:chExt cx="7244557" cy="7244557"/>
          </a:xfrm>
        </p:grpSpPr>
        <p:sp>
          <p:nvSpPr>
            <p:cNvPr id="16" name="Freeform 16" descr="preencoded.png"/>
            <p:cNvSpPr/>
            <p:nvPr/>
          </p:nvSpPr>
          <p:spPr>
            <a:xfrm>
              <a:off x="0" y="0"/>
              <a:ext cx="7244588" cy="7244588"/>
            </a:xfrm>
            <a:custGeom>
              <a:avLst/>
              <a:gdLst/>
              <a:ahLst/>
              <a:cxnLst/>
              <a:rect l="l" t="t" r="r" b="b"/>
              <a:pathLst>
                <a:path w="7244588" h="7244588">
                  <a:moveTo>
                    <a:pt x="0" y="0"/>
                  </a:moveTo>
                  <a:lnTo>
                    <a:pt x="7244588" y="0"/>
                  </a:lnTo>
                  <a:lnTo>
                    <a:pt x="7244588" y="7244588"/>
                  </a:lnTo>
                  <a:lnTo>
                    <a:pt x="0" y="7244588"/>
                  </a:lnTo>
                  <a:lnTo>
                    <a:pt x="0" y="0"/>
                  </a:lnTo>
                  <a:close/>
                </a:path>
              </a:pathLst>
            </a:custGeom>
            <a:blipFill>
              <a:blip r:embed="rId6"/>
              <a:stretch>
                <a:fillRect/>
              </a:stretch>
            </a:blipFill>
          </p:spPr>
          <p:txBody>
            <a:bodyPr/>
            <a:lstStyle/>
            <a:p>
              <a:endParaRPr lang="en-US"/>
            </a:p>
          </p:txBody>
        </p:sp>
      </p:grpSp>
      <p:sp>
        <p:nvSpPr>
          <p:cNvPr id="17" name="Freeform 17" descr="preencoded.png"/>
          <p:cNvSpPr/>
          <p:nvPr/>
        </p:nvSpPr>
        <p:spPr>
          <a:xfrm>
            <a:off x="10526836" y="4745310"/>
            <a:ext cx="345876" cy="345876"/>
          </a:xfrm>
          <a:custGeom>
            <a:avLst/>
            <a:gdLst/>
            <a:ahLst/>
            <a:cxnLst/>
            <a:rect l="l" t="t" r="r" b="b"/>
            <a:pathLst>
              <a:path w="345876" h="345876">
                <a:moveTo>
                  <a:pt x="0" y="0"/>
                </a:moveTo>
                <a:lnTo>
                  <a:pt x="345876" y="0"/>
                </a:lnTo>
                <a:lnTo>
                  <a:pt x="345876" y="345876"/>
                </a:lnTo>
                <a:lnTo>
                  <a:pt x="0" y="345876"/>
                </a:lnTo>
                <a:lnTo>
                  <a:pt x="0" y="0"/>
                </a:lnTo>
                <a:close/>
              </a:path>
            </a:pathLst>
          </a:custGeom>
          <a:blipFill>
            <a:blip r:embed="rId7">
              <a:extLst>
                <a:ext uri="{96DAC541-7B7A-43D3-8B79-37D633B846F1}">
                  <asvg:svgBlip xmlns:asvg="http://schemas.microsoft.com/office/drawing/2016/SVG/main" r:embed="rId8"/>
                </a:ext>
              </a:extLst>
            </a:blip>
            <a:stretch>
              <a:fillRect t="-6756" b="-6756"/>
            </a:stretch>
          </a:blipFill>
        </p:spPr>
        <p:txBody>
          <a:bodyPr/>
          <a:lstStyle/>
          <a:p>
            <a:endParaRPr lang="en-US"/>
          </a:p>
        </p:txBody>
      </p:sp>
      <p:sp>
        <p:nvSpPr>
          <p:cNvPr id="18" name="TextBox 18"/>
          <p:cNvSpPr txBox="1"/>
          <p:nvPr/>
        </p:nvSpPr>
        <p:spPr>
          <a:xfrm>
            <a:off x="12207479" y="6605736"/>
            <a:ext cx="3178820" cy="416011"/>
          </a:xfrm>
          <a:prstGeom prst="rect">
            <a:avLst/>
          </a:prstGeom>
        </p:spPr>
        <p:txBody>
          <a:bodyPr lIns="0" tIns="0" rIns="0" bIns="0" rtlCol="0" anchor="t">
            <a:spAutoFit/>
          </a:bodyPr>
          <a:lstStyle/>
          <a:p>
            <a:pPr algn="ctr">
              <a:lnSpc>
                <a:spcPts val="3124"/>
              </a:lnSpc>
            </a:pPr>
            <a:r>
              <a:rPr lang="en-US" sz="3200" b="1">
                <a:solidFill>
                  <a:schemeClr val="accent6">
                    <a:lumMod val="76000"/>
                  </a:schemeClr>
                </a:solidFill>
                <a:latin typeface="Petrona"/>
                <a:ea typeface="Petrona"/>
                <a:cs typeface="Petrona"/>
                <a:sym typeface="Petrona"/>
              </a:rPr>
              <a:t>Study</a:t>
            </a:r>
            <a:endParaRPr lang="en-US" sz="3200" b="1">
              <a:solidFill>
                <a:schemeClr val="accent6">
                  <a:lumMod val="76000"/>
                </a:schemeClr>
              </a:solidFill>
              <a:latin typeface="Petrona"/>
              <a:ea typeface="Petrona"/>
              <a:cs typeface="Petrona"/>
            </a:endParaRPr>
          </a:p>
        </p:txBody>
      </p:sp>
      <p:sp>
        <p:nvSpPr>
          <p:cNvPr id="19" name="TextBox 19"/>
          <p:cNvSpPr txBox="1"/>
          <p:nvPr/>
        </p:nvSpPr>
        <p:spPr>
          <a:xfrm>
            <a:off x="12207479" y="7122765"/>
            <a:ext cx="5107186" cy="1086901"/>
          </a:xfrm>
          <a:prstGeom prst="rect">
            <a:avLst/>
          </a:prstGeom>
        </p:spPr>
        <p:txBody>
          <a:bodyPr lIns="0" tIns="0" rIns="0" bIns="0" rtlCol="0" anchor="t">
            <a:spAutoFit/>
          </a:bodyPr>
          <a:lstStyle/>
          <a:p>
            <a:pPr algn="l">
              <a:lnSpc>
                <a:spcPts val="2875"/>
              </a:lnSpc>
            </a:pPr>
            <a:r>
              <a:rPr lang="en-US" sz="2200" dirty="0">
                <a:solidFill>
                  <a:srgbClr val="272525"/>
                </a:solidFill>
                <a:latin typeface="Arial"/>
                <a:ea typeface="Arial"/>
                <a:cs typeface="Arial"/>
                <a:sym typeface="Arial"/>
              </a:rPr>
              <a:t>Measure escalation response times, staff confidence, and patient feedback from both pilot wards(IHI,2020)</a:t>
            </a:r>
            <a:endParaRPr lang="en-US" sz="2200" dirty="0">
              <a:solidFill>
                <a:srgbClr val="272525"/>
              </a:solidFill>
              <a:latin typeface="Arial"/>
              <a:ea typeface="Arial"/>
              <a:cs typeface="Arial"/>
            </a:endParaRPr>
          </a:p>
        </p:txBody>
      </p:sp>
      <p:grpSp>
        <p:nvGrpSpPr>
          <p:cNvPr id="20" name="Group 20"/>
          <p:cNvGrpSpPr>
            <a:grpSpLocks noChangeAspect="1"/>
          </p:cNvGrpSpPr>
          <p:nvPr/>
        </p:nvGrpSpPr>
        <p:grpSpPr>
          <a:xfrm>
            <a:off x="6427291" y="3295204"/>
            <a:ext cx="5433418" cy="5433418"/>
            <a:chOff x="0" y="0"/>
            <a:chExt cx="7244557" cy="7244557"/>
          </a:xfrm>
        </p:grpSpPr>
        <p:sp>
          <p:nvSpPr>
            <p:cNvPr id="21" name="Freeform 21" descr="preencoded.png"/>
            <p:cNvSpPr/>
            <p:nvPr/>
          </p:nvSpPr>
          <p:spPr>
            <a:xfrm>
              <a:off x="0" y="0"/>
              <a:ext cx="7244588" cy="7244588"/>
            </a:xfrm>
            <a:custGeom>
              <a:avLst/>
              <a:gdLst/>
              <a:ahLst/>
              <a:cxnLst/>
              <a:rect l="l" t="t" r="r" b="b"/>
              <a:pathLst>
                <a:path w="7244588" h="7244588">
                  <a:moveTo>
                    <a:pt x="0" y="0"/>
                  </a:moveTo>
                  <a:lnTo>
                    <a:pt x="7244588" y="0"/>
                  </a:lnTo>
                  <a:lnTo>
                    <a:pt x="7244588" y="7244588"/>
                  </a:lnTo>
                  <a:lnTo>
                    <a:pt x="0" y="7244588"/>
                  </a:lnTo>
                  <a:lnTo>
                    <a:pt x="0" y="0"/>
                  </a:lnTo>
                  <a:close/>
                </a:path>
              </a:pathLst>
            </a:custGeom>
            <a:blipFill>
              <a:blip r:embed="rId9"/>
              <a:stretch>
                <a:fillRect/>
              </a:stretch>
            </a:blipFill>
          </p:spPr>
          <p:txBody>
            <a:bodyPr/>
            <a:lstStyle/>
            <a:p>
              <a:endParaRPr lang="en-US"/>
            </a:p>
          </p:txBody>
        </p:sp>
      </p:grpSp>
      <p:sp>
        <p:nvSpPr>
          <p:cNvPr id="22" name="Freeform 22" descr="preencoded.png"/>
          <p:cNvSpPr/>
          <p:nvPr/>
        </p:nvSpPr>
        <p:spPr>
          <a:xfrm>
            <a:off x="10064428" y="7394749"/>
            <a:ext cx="345876" cy="345876"/>
          </a:xfrm>
          <a:custGeom>
            <a:avLst/>
            <a:gdLst/>
            <a:ahLst/>
            <a:cxnLst/>
            <a:rect l="l" t="t" r="r" b="b"/>
            <a:pathLst>
              <a:path w="345876" h="345876">
                <a:moveTo>
                  <a:pt x="0" y="0"/>
                </a:moveTo>
                <a:lnTo>
                  <a:pt x="345876" y="0"/>
                </a:lnTo>
                <a:lnTo>
                  <a:pt x="345876" y="345876"/>
                </a:lnTo>
                <a:lnTo>
                  <a:pt x="0" y="345876"/>
                </a:lnTo>
                <a:lnTo>
                  <a:pt x="0" y="0"/>
                </a:lnTo>
                <a:close/>
              </a:path>
            </a:pathLst>
          </a:custGeom>
          <a:blipFill>
            <a:blip r:embed="rId10">
              <a:extLst>
                <a:ext uri="{96DAC541-7B7A-43D3-8B79-37D633B846F1}">
                  <asvg:svgBlip xmlns:asvg="http://schemas.microsoft.com/office/drawing/2016/SVG/main" r:embed="rId11"/>
                </a:ext>
              </a:extLst>
            </a:blip>
            <a:stretch>
              <a:fillRect t="-25675" b="-25675"/>
            </a:stretch>
          </a:blipFill>
        </p:spPr>
        <p:txBody>
          <a:bodyPr/>
          <a:lstStyle/>
          <a:p>
            <a:endParaRPr lang="en-US"/>
          </a:p>
        </p:txBody>
      </p:sp>
      <p:sp>
        <p:nvSpPr>
          <p:cNvPr id="23" name="TextBox 23"/>
          <p:cNvSpPr txBox="1"/>
          <p:nvPr/>
        </p:nvSpPr>
        <p:spPr>
          <a:xfrm>
            <a:off x="2901702" y="6790581"/>
            <a:ext cx="3178820" cy="416011"/>
          </a:xfrm>
          <a:prstGeom prst="rect">
            <a:avLst/>
          </a:prstGeom>
        </p:spPr>
        <p:txBody>
          <a:bodyPr lIns="0" tIns="0" rIns="0" bIns="0" rtlCol="0" anchor="t">
            <a:spAutoFit/>
          </a:bodyPr>
          <a:lstStyle/>
          <a:p>
            <a:pPr algn="ctr">
              <a:lnSpc>
                <a:spcPts val="3124"/>
              </a:lnSpc>
            </a:pPr>
            <a:r>
              <a:rPr lang="en-US" sz="3200" b="1">
                <a:solidFill>
                  <a:schemeClr val="accent6">
                    <a:lumMod val="76000"/>
                  </a:schemeClr>
                </a:solidFill>
                <a:latin typeface="Petrona"/>
                <a:ea typeface="Petrona"/>
                <a:cs typeface="Petrona"/>
                <a:sym typeface="Petrona"/>
              </a:rPr>
              <a:t>Act</a:t>
            </a:r>
            <a:endParaRPr lang="en-US" sz="3200" b="1">
              <a:solidFill>
                <a:schemeClr val="accent6">
                  <a:lumMod val="76000"/>
                </a:schemeClr>
              </a:solidFill>
              <a:latin typeface="Petrona"/>
              <a:ea typeface="Petrona"/>
              <a:cs typeface="Petrona"/>
            </a:endParaRPr>
          </a:p>
        </p:txBody>
      </p:sp>
      <p:sp>
        <p:nvSpPr>
          <p:cNvPr id="24" name="TextBox 24"/>
          <p:cNvSpPr txBox="1"/>
          <p:nvPr/>
        </p:nvSpPr>
        <p:spPr>
          <a:xfrm>
            <a:off x="973336" y="7307610"/>
            <a:ext cx="5107186" cy="1458797"/>
          </a:xfrm>
          <a:prstGeom prst="rect">
            <a:avLst/>
          </a:prstGeom>
        </p:spPr>
        <p:txBody>
          <a:bodyPr lIns="0" tIns="0" rIns="0" bIns="0" rtlCol="0" anchor="t">
            <a:spAutoFit/>
          </a:bodyPr>
          <a:lstStyle/>
          <a:p>
            <a:pPr algn="l">
              <a:lnSpc>
                <a:spcPts val="2875"/>
              </a:lnSpc>
            </a:pPr>
            <a:r>
              <a:rPr lang="en-US" sz="2200" dirty="0">
                <a:solidFill>
                  <a:srgbClr val="272525"/>
                </a:solidFill>
                <a:latin typeface="Arial"/>
                <a:ea typeface="Arial"/>
                <a:cs typeface="Arial"/>
                <a:sym typeface="Arial"/>
              </a:rPr>
              <a:t>Refine protocols based on learning and spread successful changes across all maternity units (IHI,2020; NHS England, 2023)</a:t>
            </a:r>
            <a:endParaRPr lang="en-US" sz="2200" dirty="0">
              <a:solidFill>
                <a:srgbClr val="272525"/>
              </a:solidFill>
              <a:latin typeface="Arial"/>
              <a:ea typeface="Arial"/>
              <a:cs typeface="Arial"/>
            </a:endParaRPr>
          </a:p>
        </p:txBody>
      </p:sp>
      <p:grpSp>
        <p:nvGrpSpPr>
          <p:cNvPr id="25" name="Group 25"/>
          <p:cNvGrpSpPr>
            <a:grpSpLocks noChangeAspect="1"/>
          </p:cNvGrpSpPr>
          <p:nvPr/>
        </p:nvGrpSpPr>
        <p:grpSpPr>
          <a:xfrm>
            <a:off x="6427291" y="3295204"/>
            <a:ext cx="5433418" cy="5433418"/>
            <a:chOff x="0" y="0"/>
            <a:chExt cx="7244557" cy="7244557"/>
          </a:xfrm>
        </p:grpSpPr>
        <p:sp>
          <p:nvSpPr>
            <p:cNvPr id="26" name="Freeform 26" descr="preencoded.png"/>
            <p:cNvSpPr/>
            <p:nvPr/>
          </p:nvSpPr>
          <p:spPr>
            <a:xfrm>
              <a:off x="0" y="0"/>
              <a:ext cx="7244588" cy="7244588"/>
            </a:xfrm>
            <a:custGeom>
              <a:avLst/>
              <a:gdLst/>
              <a:ahLst/>
              <a:cxnLst/>
              <a:rect l="l" t="t" r="r" b="b"/>
              <a:pathLst>
                <a:path w="7244588" h="7244588">
                  <a:moveTo>
                    <a:pt x="0" y="0"/>
                  </a:moveTo>
                  <a:lnTo>
                    <a:pt x="7244588" y="0"/>
                  </a:lnTo>
                  <a:lnTo>
                    <a:pt x="7244588" y="7244588"/>
                  </a:lnTo>
                  <a:lnTo>
                    <a:pt x="0" y="7244588"/>
                  </a:lnTo>
                  <a:lnTo>
                    <a:pt x="0" y="0"/>
                  </a:lnTo>
                  <a:close/>
                </a:path>
              </a:pathLst>
            </a:custGeom>
            <a:blipFill>
              <a:blip r:embed="rId12"/>
              <a:stretch>
                <a:fillRect/>
              </a:stretch>
            </a:blipFill>
          </p:spPr>
          <p:txBody>
            <a:bodyPr/>
            <a:lstStyle/>
            <a:p>
              <a:endParaRPr lang="en-US"/>
            </a:p>
          </p:txBody>
        </p:sp>
      </p:grpSp>
      <p:sp>
        <p:nvSpPr>
          <p:cNvPr id="27" name="Freeform 27" descr="preencoded.png"/>
          <p:cNvSpPr/>
          <p:nvPr/>
        </p:nvSpPr>
        <p:spPr>
          <a:xfrm>
            <a:off x="7414989" y="6932340"/>
            <a:ext cx="345876" cy="345876"/>
          </a:xfrm>
          <a:custGeom>
            <a:avLst/>
            <a:gdLst/>
            <a:ahLst/>
            <a:cxnLst/>
            <a:rect l="l" t="t" r="r" b="b"/>
            <a:pathLst>
              <a:path w="345876" h="345876">
                <a:moveTo>
                  <a:pt x="0" y="0"/>
                </a:moveTo>
                <a:lnTo>
                  <a:pt x="345876" y="0"/>
                </a:lnTo>
                <a:lnTo>
                  <a:pt x="345876" y="345876"/>
                </a:lnTo>
                <a:lnTo>
                  <a:pt x="0" y="345876"/>
                </a:lnTo>
                <a:lnTo>
                  <a:pt x="0" y="0"/>
                </a:lnTo>
                <a:close/>
              </a:path>
            </a:pathLst>
          </a:custGeom>
          <a:blipFill>
            <a:blip r:embed="rId13">
              <a:extLst>
                <a:ext uri="{96DAC541-7B7A-43D3-8B79-37D633B846F1}">
                  <asvg:svgBlip xmlns:asvg="http://schemas.microsoft.com/office/drawing/2016/SVG/main" r:embed="rId14"/>
                </a:ext>
              </a:extLst>
            </a:blip>
            <a:stretch>
              <a:fillRect t="-9459" b="-9459"/>
            </a:stretch>
          </a:blipFill>
        </p:spPr>
        <p:txBody>
          <a:bodyPr/>
          <a:lstStyle/>
          <a:p>
            <a:endParaRPr lang="en-US"/>
          </a:p>
        </p:txBody>
      </p:sp>
      <p:sp>
        <p:nvSpPr>
          <p:cNvPr id="28" name="TextBox 28"/>
          <p:cNvSpPr txBox="1"/>
          <p:nvPr/>
        </p:nvSpPr>
        <p:spPr>
          <a:xfrm>
            <a:off x="973336" y="8940999"/>
            <a:ext cx="16341329" cy="1086901"/>
          </a:xfrm>
          <a:prstGeom prst="rect">
            <a:avLst/>
          </a:prstGeom>
        </p:spPr>
        <p:txBody>
          <a:bodyPr lIns="0" tIns="0" rIns="0" bIns="0" rtlCol="0" anchor="t">
            <a:spAutoFit/>
          </a:bodyPr>
          <a:lstStyle/>
          <a:p>
            <a:pPr algn="l">
              <a:lnSpc>
                <a:spcPts val="2875"/>
              </a:lnSpc>
            </a:pPr>
            <a:r>
              <a:rPr lang="en-US" sz="2200" b="1" dirty="0">
                <a:solidFill>
                  <a:srgbClr val="272525"/>
                </a:solidFill>
                <a:latin typeface="Arial"/>
                <a:ea typeface="Arial Bold"/>
                <a:cs typeface="Arial Bold"/>
                <a:sym typeface="Arial Bold"/>
              </a:rPr>
              <a:t>Why PDSA Works:</a:t>
            </a:r>
            <a:r>
              <a:rPr lang="en-US" sz="2200" dirty="0">
                <a:solidFill>
                  <a:srgbClr val="272525"/>
                </a:solidFill>
                <a:latin typeface="Arial"/>
                <a:ea typeface="Arial"/>
                <a:cs typeface="Arial"/>
                <a:sym typeface="Arial"/>
              </a:rPr>
              <a:t> This cycle engages frontline staff as co-designers of safety, transforms accountability into shared ownership, and embeds continuous reflection into daily practice—precisely the cultural shift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demands. (0kendent , 2022; NHS England, 2023)</a:t>
            </a:r>
            <a:endParaRPr lang="en-US" sz="2200" dirty="0">
              <a:solidFill>
                <a:srgbClr val="272525"/>
              </a:solidFill>
              <a:latin typeface="Arial"/>
              <a:ea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1717288" y="267629"/>
            <a:ext cx="14295863" cy="2242793"/>
          </a:xfrm>
          <a:prstGeom prst="rect">
            <a:avLst/>
          </a:prstGeom>
        </p:spPr>
        <p:txBody>
          <a:bodyPr wrap="square" lIns="0" tIns="0" rIns="0" bIns="0" rtlCol="0" anchor="t">
            <a:spAutoFit/>
          </a:bodyPr>
          <a:lstStyle/>
          <a:p>
            <a:pPr>
              <a:lnSpc>
                <a:spcPts val="5937"/>
              </a:lnSpc>
            </a:pPr>
            <a:r>
              <a:rPr lang="en-US" sz="4400" b="1" dirty="0">
                <a:solidFill>
                  <a:schemeClr val="accent6">
                    <a:lumMod val="76000"/>
                  </a:schemeClr>
                </a:solidFill>
                <a:latin typeface="Petrona"/>
                <a:ea typeface="Petrona"/>
                <a:cs typeface="Petrona"/>
                <a:sym typeface="Petrona"/>
              </a:rPr>
              <a:t>Theory of Change: Mapping the Path to Safer Care</a:t>
            </a:r>
          </a:p>
          <a:p>
            <a:pPr>
              <a:lnSpc>
                <a:spcPts val="5937"/>
              </a:lnSpc>
            </a:pPr>
            <a:r>
              <a:rPr lang="en-US" sz="4400" b="1" dirty="0">
                <a:solidFill>
                  <a:schemeClr val="accent6">
                    <a:lumMod val="76000"/>
                  </a:schemeClr>
                </a:solidFill>
                <a:latin typeface="Petrona"/>
                <a:sym typeface="Petrona"/>
              </a:rPr>
              <a:t>                                                                            </a:t>
            </a: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a:t>
            </a:r>
            <a:r>
              <a:rPr lang="en-US" sz="4400" dirty="0">
                <a:solidFill>
                  <a:schemeClr val="accent6">
                    <a:lumMod val="76000"/>
                  </a:schemeClr>
                </a:solidFill>
                <a:latin typeface="Petrona"/>
                <a:sym typeface="Petrona"/>
              </a:rPr>
              <a:t> </a:t>
            </a:r>
            <a:endParaRPr lang="en-US" sz="4400" b="1" dirty="0">
              <a:solidFill>
                <a:schemeClr val="accent6">
                  <a:lumMod val="76000"/>
                </a:schemeClr>
              </a:solidFill>
              <a:latin typeface="Petrona"/>
              <a:ea typeface="Petrona"/>
              <a:cs typeface="Petrona"/>
            </a:endParaRPr>
          </a:p>
        </p:txBody>
      </p:sp>
      <p:sp>
        <p:nvSpPr>
          <p:cNvPr id="7" name="TextBox 7"/>
          <p:cNvSpPr txBox="1"/>
          <p:nvPr/>
        </p:nvSpPr>
        <p:spPr>
          <a:xfrm>
            <a:off x="984945" y="1800291"/>
            <a:ext cx="16318111" cy="1051635"/>
          </a:xfrm>
          <a:prstGeom prst="rect">
            <a:avLst/>
          </a:prstGeom>
        </p:spPr>
        <p:txBody>
          <a:bodyPr lIns="0" tIns="0" rIns="0" bIns="0" rtlCol="0" anchor="t">
            <a:spAutoFit/>
          </a:bodyPr>
          <a:lstStyle/>
          <a:p>
            <a:pPr>
              <a:lnSpc>
                <a:spcPts val="2750"/>
              </a:lnSpc>
            </a:pPr>
            <a:r>
              <a:rPr lang="en-US" sz="2200" dirty="0">
                <a:solidFill>
                  <a:srgbClr val="272525"/>
                </a:solidFill>
                <a:latin typeface="Arial"/>
                <a:ea typeface="Arial"/>
                <a:cs typeface="Arial"/>
              </a:rPr>
              <a:t>Carol Weiss’s Theory of Change (1995) explains how inputs and activities connect through causal pathways to produce measurable outcomes. In maternity care, this framework ensures that improvement strategies remain coherent, evidence-based, and accountable for delivering safer services (Weiss, 1995; NHS England, 2024).</a:t>
            </a:r>
          </a:p>
        </p:txBody>
      </p:sp>
      <p:grpSp>
        <p:nvGrpSpPr>
          <p:cNvPr id="8" name="Group 8"/>
          <p:cNvGrpSpPr>
            <a:grpSpLocks noChangeAspect="1"/>
          </p:cNvGrpSpPr>
          <p:nvPr/>
        </p:nvGrpSpPr>
        <p:grpSpPr>
          <a:xfrm>
            <a:off x="984945" y="3016151"/>
            <a:ext cx="8159055" cy="886420"/>
            <a:chOff x="0" y="0"/>
            <a:chExt cx="10878740" cy="1181893"/>
          </a:xfrm>
        </p:grpSpPr>
        <p:sp>
          <p:nvSpPr>
            <p:cNvPr id="9" name="Freeform 9" descr="preencoded.png"/>
            <p:cNvSpPr/>
            <p:nvPr/>
          </p:nvSpPr>
          <p:spPr>
            <a:xfrm>
              <a:off x="0" y="0"/>
              <a:ext cx="10878693" cy="1181862"/>
            </a:xfrm>
            <a:custGeom>
              <a:avLst/>
              <a:gdLst/>
              <a:ahLst/>
              <a:cxnLst/>
              <a:rect l="l" t="t" r="r" b="b"/>
              <a:pathLst>
                <a:path w="10878693" h="1181862">
                  <a:moveTo>
                    <a:pt x="0" y="0"/>
                  </a:moveTo>
                  <a:lnTo>
                    <a:pt x="10878693" y="0"/>
                  </a:lnTo>
                  <a:lnTo>
                    <a:pt x="10878693" y="1181862"/>
                  </a:lnTo>
                  <a:lnTo>
                    <a:pt x="0" y="1181862"/>
                  </a:lnTo>
                  <a:lnTo>
                    <a:pt x="0" y="0"/>
                  </a:lnTo>
                  <a:close/>
                </a:path>
              </a:pathLst>
            </a:custGeom>
            <a:blipFill>
              <a:blip r:embed="rId3"/>
              <a:stretch>
                <a:fillRect l="-57" r="-57" b="-2"/>
              </a:stretch>
            </a:blipFill>
          </p:spPr>
          <p:txBody>
            <a:bodyPr/>
            <a:lstStyle/>
            <a:p>
              <a:endParaRPr lang="en-US"/>
            </a:p>
          </p:txBody>
        </p:sp>
      </p:grpSp>
      <p:sp>
        <p:nvSpPr>
          <p:cNvPr id="10" name="TextBox 10"/>
          <p:cNvSpPr txBox="1"/>
          <p:nvPr/>
        </p:nvSpPr>
        <p:spPr>
          <a:xfrm>
            <a:off x="1206550" y="3936112"/>
            <a:ext cx="3284170" cy="396775"/>
          </a:xfrm>
          <a:prstGeom prst="rect">
            <a:avLst/>
          </a:prstGeom>
        </p:spPr>
        <p:txBody>
          <a:bodyPr wrap="square" lIns="0" tIns="0" rIns="0" bIns="0" rtlCol="0" anchor="t">
            <a:spAutoFit/>
          </a:bodyPr>
          <a:lstStyle/>
          <a:p>
            <a:pPr algn="l">
              <a:lnSpc>
                <a:spcPts val="2937"/>
              </a:lnSpc>
            </a:pPr>
            <a:r>
              <a:rPr lang="en-US" sz="3200" b="1" dirty="0">
                <a:solidFill>
                  <a:schemeClr val="accent6">
                    <a:lumMod val="76000"/>
                  </a:schemeClr>
                </a:solidFill>
                <a:latin typeface="Petrona"/>
                <a:ea typeface="Petrona"/>
                <a:cs typeface="Petrona"/>
                <a:sym typeface="Petrona"/>
              </a:rPr>
              <a:t>Inputs</a:t>
            </a:r>
            <a:endParaRPr lang="en-US" sz="3200" b="1" dirty="0">
              <a:solidFill>
                <a:schemeClr val="accent6">
                  <a:lumMod val="76000"/>
                </a:schemeClr>
              </a:solidFill>
              <a:latin typeface="Petrona"/>
              <a:ea typeface="Petrona"/>
              <a:cs typeface="Petrona"/>
            </a:endParaRPr>
          </a:p>
        </p:txBody>
      </p:sp>
      <p:sp>
        <p:nvSpPr>
          <p:cNvPr id="11" name="TextBox 11"/>
          <p:cNvSpPr txBox="1"/>
          <p:nvPr/>
        </p:nvSpPr>
        <p:spPr>
          <a:xfrm>
            <a:off x="984910" y="4332888"/>
            <a:ext cx="7937485" cy="1410707"/>
          </a:xfrm>
          <a:prstGeom prst="rect">
            <a:avLst/>
          </a:prstGeom>
        </p:spPr>
        <p:txBody>
          <a:bodyPr wrap="square" lIns="0" tIns="0" rIns="0" bIns="0" rtlCol="0" anchor="t">
            <a:spAutoFit/>
          </a:bodyPr>
          <a:lstStyle/>
          <a:p>
            <a:pPr algn="l">
              <a:lnSpc>
                <a:spcPts val="2750"/>
              </a:lnSpc>
            </a:pPr>
            <a:r>
              <a:rPr lang="en-US" sz="2200" dirty="0">
                <a:solidFill>
                  <a:srgbClr val="272525"/>
                </a:solidFill>
                <a:latin typeface="Arial"/>
                <a:ea typeface="Arial"/>
                <a:cs typeface="Arial"/>
                <a:sym typeface="Arial"/>
              </a:rPr>
              <a:t>New clinical leadership, comprehensive staff training </a:t>
            </a:r>
            <a:r>
              <a:rPr lang="en-US" sz="2200" dirty="0" err="1">
                <a:solidFill>
                  <a:srgbClr val="272525"/>
                </a:solidFill>
                <a:latin typeface="Arial"/>
                <a:ea typeface="Arial"/>
                <a:cs typeface="Arial"/>
                <a:sym typeface="Arial"/>
              </a:rPr>
              <a:t>programmes</a:t>
            </a:r>
            <a:r>
              <a:rPr lang="en-US" sz="2200" dirty="0">
                <a:solidFill>
                  <a:srgbClr val="272525"/>
                </a:solidFill>
                <a:latin typeface="Arial"/>
                <a:ea typeface="Arial"/>
                <a:cs typeface="Arial"/>
                <a:sym typeface="Arial"/>
              </a:rPr>
              <a:t>, policy reforms, and systematic mechanisms for families to voice concerns (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 NHS England , 20240</a:t>
            </a:r>
            <a:endParaRPr lang="en-US" sz="2200" dirty="0">
              <a:solidFill>
                <a:srgbClr val="272525"/>
              </a:solidFill>
              <a:latin typeface="Arial"/>
              <a:ea typeface="Arial"/>
              <a:cs typeface="Arial"/>
            </a:endParaRPr>
          </a:p>
        </p:txBody>
      </p:sp>
      <p:grpSp>
        <p:nvGrpSpPr>
          <p:cNvPr id="12" name="Group 12"/>
          <p:cNvGrpSpPr>
            <a:grpSpLocks noChangeAspect="1"/>
          </p:cNvGrpSpPr>
          <p:nvPr/>
        </p:nvGrpSpPr>
        <p:grpSpPr>
          <a:xfrm>
            <a:off x="9144000" y="3016151"/>
            <a:ext cx="8159055" cy="886420"/>
            <a:chOff x="0" y="0"/>
            <a:chExt cx="10878740" cy="1181893"/>
          </a:xfrm>
        </p:grpSpPr>
        <p:sp>
          <p:nvSpPr>
            <p:cNvPr id="13" name="Freeform 13" descr="preencoded.png"/>
            <p:cNvSpPr/>
            <p:nvPr/>
          </p:nvSpPr>
          <p:spPr>
            <a:xfrm>
              <a:off x="0" y="0"/>
              <a:ext cx="10878693" cy="1181862"/>
            </a:xfrm>
            <a:custGeom>
              <a:avLst/>
              <a:gdLst/>
              <a:ahLst/>
              <a:cxnLst/>
              <a:rect l="l" t="t" r="r" b="b"/>
              <a:pathLst>
                <a:path w="10878693" h="1181862">
                  <a:moveTo>
                    <a:pt x="0" y="0"/>
                  </a:moveTo>
                  <a:lnTo>
                    <a:pt x="10878693" y="0"/>
                  </a:lnTo>
                  <a:lnTo>
                    <a:pt x="10878693" y="1181862"/>
                  </a:lnTo>
                  <a:lnTo>
                    <a:pt x="0" y="1181862"/>
                  </a:lnTo>
                  <a:lnTo>
                    <a:pt x="0" y="0"/>
                  </a:lnTo>
                  <a:close/>
                </a:path>
              </a:pathLst>
            </a:custGeom>
            <a:blipFill>
              <a:blip r:embed="rId4"/>
              <a:stretch>
                <a:fillRect l="-57" r="-57" b="-2"/>
              </a:stretch>
            </a:blipFill>
          </p:spPr>
          <p:txBody>
            <a:bodyPr/>
            <a:lstStyle/>
            <a:p>
              <a:endParaRPr lang="en-US"/>
            </a:p>
          </p:txBody>
        </p:sp>
      </p:grpSp>
      <p:sp>
        <p:nvSpPr>
          <p:cNvPr id="14" name="TextBox 14"/>
          <p:cNvSpPr txBox="1"/>
          <p:nvPr/>
        </p:nvSpPr>
        <p:spPr>
          <a:xfrm>
            <a:off x="9365605" y="4105126"/>
            <a:ext cx="3047554" cy="396775"/>
          </a:xfrm>
          <a:prstGeom prst="rect">
            <a:avLst/>
          </a:prstGeom>
        </p:spPr>
        <p:txBody>
          <a:bodyPr lIns="0" tIns="0" rIns="0" bIns="0" rtlCol="0" anchor="t">
            <a:spAutoFit/>
          </a:bodyPr>
          <a:lstStyle/>
          <a:p>
            <a:pPr algn="l">
              <a:lnSpc>
                <a:spcPts val="2937"/>
              </a:lnSpc>
            </a:pPr>
            <a:r>
              <a:rPr lang="en-US" sz="3200" b="1">
                <a:solidFill>
                  <a:schemeClr val="accent6">
                    <a:lumMod val="76000"/>
                  </a:schemeClr>
                </a:solidFill>
                <a:latin typeface="Petrona"/>
                <a:ea typeface="Petrona"/>
                <a:cs typeface="Petrona"/>
                <a:sym typeface="Petrona"/>
              </a:rPr>
              <a:t>Activities</a:t>
            </a:r>
            <a:endParaRPr lang="en-US" sz="3200" b="1">
              <a:solidFill>
                <a:schemeClr val="accent6">
                  <a:lumMod val="76000"/>
                </a:schemeClr>
              </a:solidFill>
              <a:latin typeface="Petrona"/>
              <a:ea typeface="Petrona"/>
              <a:cs typeface="Petrona"/>
            </a:endParaRPr>
          </a:p>
        </p:txBody>
      </p:sp>
      <p:sp>
        <p:nvSpPr>
          <p:cNvPr id="15" name="TextBox 15"/>
          <p:cNvSpPr txBox="1"/>
          <p:nvPr/>
        </p:nvSpPr>
        <p:spPr>
          <a:xfrm>
            <a:off x="9365605" y="4599980"/>
            <a:ext cx="7715845" cy="1051635"/>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Implement Birthrate Plus staffing models, establish family feedback systems, deliver team training, and create psychological safety (CQC, 2023)</a:t>
            </a:r>
            <a:endParaRPr lang="en-US" sz="2200" dirty="0">
              <a:solidFill>
                <a:srgbClr val="272525"/>
              </a:solidFill>
              <a:latin typeface="Arial"/>
              <a:ea typeface="Arial"/>
              <a:cs typeface="Arial"/>
            </a:endParaRPr>
          </a:p>
        </p:txBody>
      </p:sp>
      <p:grpSp>
        <p:nvGrpSpPr>
          <p:cNvPr id="16" name="Group 16"/>
          <p:cNvGrpSpPr>
            <a:grpSpLocks noChangeAspect="1"/>
          </p:cNvGrpSpPr>
          <p:nvPr/>
        </p:nvGrpSpPr>
        <p:grpSpPr>
          <a:xfrm>
            <a:off x="984945" y="5788159"/>
            <a:ext cx="8159055" cy="886420"/>
            <a:chOff x="0" y="0"/>
            <a:chExt cx="10878740" cy="1181893"/>
          </a:xfrm>
        </p:grpSpPr>
        <p:sp>
          <p:nvSpPr>
            <p:cNvPr id="17" name="Freeform 17" descr="preencoded.png"/>
            <p:cNvSpPr/>
            <p:nvPr/>
          </p:nvSpPr>
          <p:spPr>
            <a:xfrm>
              <a:off x="0" y="0"/>
              <a:ext cx="10878693" cy="1181862"/>
            </a:xfrm>
            <a:custGeom>
              <a:avLst/>
              <a:gdLst/>
              <a:ahLst/>
              <a:cxnLst/>
              <a:rect l="l" t="t" r="r" b="b"/>
              <a:pathLst>
                <a:path w="10878693" h="1181862">
                  <a:moveTo>
                    <a:pt x="0" y="0"/>
                  </a:moveTo>
                  <a:lnTo>
                    <a:pt x="10878693" y="0"/>
                  </a:lnTo>
                  <a:lnTo>
                    <a:pt x="10878693" y="1181862"/>
                  </a:lnTo>
                  <a:lnTo>
                    <a:pt x="0" y="1181862"/>
                  </a:lnTo>
                  <a:lnTo>
                    <a:pt x="0" y="0"/>
                  </a:lnTo>
                  <a:close/>
                </a:path>
              </a:pathLst>
            </a:custGeom>
            <a:blipFill>
              <a:blip r:embed="rId5"/>
              <a:stretch>
                <a:fillRect l="-57" r="-57" b="-2"/>
              </a:stretch>
            </a:blipFill>
          </p:spPr>
          <p:txBody>
            <a:bodyPr/>
            <a:lstStyle/>
            <a:p>
              <a:endParaRPr lang="en-US"/>
            </a:p>
          </p:txBody>
        </p:sp>
      </p:grpSp>
      <p:sp>
        <p:nvSpPr>
          <p:cNvPr id="18" name="TextBox 18"/>
          <p:cNvSpPr txBox="1"/>
          <p:nvPr/>
        </p:nvSpPr>
        <p:spPr>
          <a:xfrm>
            <a:off x="1206550" y="6793144"/>
            <a:ext cx="3047554" cy="396775"/>
          </a:xfrm>
          <a:prstGeom prst="rect">
            <a:avLst/>
          </a:prstGeom>
        </p:spPr>
        <p:txBody>
          <a:bodyPr lIns="0" tIns="0" rIns="0" bIns="0" rtlCol="0" anchor="t">
            <a:spAutoFit/>
          </a:bodyPr>
          <a:lstStyle/>
          <a:p>
            <a:pPr algn="l">
              <a:lnSpc>
                <a:spcPts val="2937"/>
              </a:lnSpc>
            </a:pPr>
            <a:r>
              <a:rPr lang="en-US" sz="3200" b="1">
                <a:solidFill>
                  <a:schemeClr val="accent6">
                    <a:lumMod val="76000"/>
                  </a:schemeClr>
                </a:solidFill>
                <a:latin typeface="Petrona"/>
                <a:ea typeface="Petrona"/>
                <a:cs typeface="Petrona"/>
                <a:sym typeface="Petrona"/>
              </a:rPr>
              <a:t>Outputs</a:t>
            </a:r>
            <a:endParaRPr lang="en-US" sz="3200" b="1">
              <a:solidFill>
                <a:schemeClr val="accent6">
                  <a:lumMod val="76000"/>
                </a:schemeClr>
              </a:solidFill>
              <a:latin typeface="Petrona"/>
              <a:ea typeface="Petrona"/>
              <a:cs typeface="Petrona"/>
            </a:endParaRPr>
          </a:p>
        </p:txBody>
      </p:sp>
      <p:sp>
        <p:nvSpPr>
          <p:cNvPr id="19" name="TextBox 19"/>
          <p:cNvSpPr txBox="1"/>
          <p:nvPr/>
        </p:nvSpPr>
        <p:spPr>
          <a:xfrm>
            <a:off x="1206550" y="7152531"/>
            <a:ext cx="7715845" cy="1051635"/>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Enhanced multidisciplinary communication, timely clinical escalation, strengthened learning culture, and documented staff competence (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 NHS Resolution, 2023)</a:t>
            </a:r>
            <a:endParaRPr lang="en-US" sz="2200" dirty="0">
              <a:solidFill>
                <a:srgbClr val="272525"/>
              </a:solidFill>
              <a:latin typeface="Arial"/>
              <a:ea typeface="Arial"/>
              <a:cs typeface="Arial"/>
            </a:endParaRPr>
          </a:p>
        </p:txBody>
      </p:sp>
      <p:grpSp>
        <p:nvGrpSpPr>
          <p:cNvPr id="20" name="Group 20"/>
          <p:cNvGrpSpPr>
            <a:grpSpLocks noChangeAspect="1"/>
          </p:cNvGrpSpPr>
          <p:nvPr/>
        </p:nvGrpSpPr>
        <p:grpSpPr>
          <a:xfrm>
            <a:off x="9144000" y="5788159"/>
            <a:ext cx="8159055" cy="886420"/>
            <a:chOff x="0" y="0"/>
            <a:chExt cx="10878740" cy="1181893"/>
          </a:xfrm>
        </p:grpSpPr>
        <p:sp>
          <p:nvSpPr>
            <p:cNvPr id="21" name="Freeform 21" descr="preencoded.png"/>
            <p:cNvSpPr/>
            <p:nvPr/>
          </p:nvSpPr>
          <p:spPr>
            <a:xfrm>
              <a:off x="0" y="0"/>
              <a:ext cx="10878693" cy="1181862"/>
            </a:xfrm>
            <a:custGeom>
              <a:avLst/>
              <a:gdLst/>
              <a:ahLst/>
              <a:cxnLst/>
              <a:rect l="l" t="t" r="r" b="b"/>
              <a:pathLst>
                <a:path w="10878693" h="1181862">
                  <a:moveTo>
                    <a:pt x="0" y="0"/>
                  </a:moveTo>
                  <a:lnTo>
                    <a:pt x="10878693" y="0"/>
                  </a:lnTo>
                  <a:lnTo>
                    <a:pt x="10878693" y="1181862"/>
                  </a:lnTo>
                  <a:lnTo>
                    <a:pt x="0" y="1181862"/>
                  </a:lnTo>
                  <a:lnTo>
                    <a:pt x="0" y="0"/>
                  </a:lnTo>
                  <a:close/>
                </a:path>
              </a:pathLst>
            </a:custGeom>
            <a:blipFill>
              <a:blip r:embed="rId6"/>
              <a:stretch>
                <a:fillRect l="-57" r="-57" b="-2"/>
              </a:stretch>
            </a:blipFill>
          </p:spPr>
          <p:txBody>
            <a:bodyPr/>
            <a:lstStyle/>
            <a:p>
              <a:endParaRPr lang="en-US"/>
            </a:p>
          </p:txBody>
        </p:sp>
      </p:grpSp>
      <p:sp>
        <p:nvSpPr>
          <p:cNvPr id="22" name="TextBox 22"/>
          <p:cNvSpPr txBox="1"/>
          <p:nvPr/>
        </p:nvSpPr>
        <p:spPr>
          <a:xfrm>
            <a:off x="9365605" y="6793144"/>
            <a:ext cx="3047554" cy="396775"/>
          </a:xfrm>
          <a:prstGeom prst="rect">
            <a:avLst/>
          </a:prstGeom>
        </p:spPr>
        <p:txBody>
          <a:bodyPr lIns="0" tIns="0" rIns="0" bIns="0" rtlCol="0" anchor="t">
            <a:spAutoFit/>
          </a:bodyPr>
          <a:lstStyle/>
          <a:p>
            <a:pPr algn="l">
              <a:lnSpc>
                <a:spcPts val="2937"/>
              </a:lnSpc>
            </a:pPr>
            <a:r>
              <a:rPr lang="en-US" sz="3200" b="1">
                <a:solidFill>
                  <a:schemeClr val="accent6">
                    <a:lumMod val="76000"/>
                  </a:schemeClr>
                </a:solidFill>
                <a:latin typeface="Petrona"/>
                <a:ea typeface="Petrona"/>
                <a:cs typeface="Petrona"/>
                <a:sym typeface="Petrona"/>
              </a:rPr>
              <a:t>Outcomes</a:t>
            </a:r>
            <a:endParaRPr lang="en-US" sz="3200" b="1">
              <a:solidFill>
                <a:schemeClr val="accent6">
                  <a:lumMod val="76000"/>
                </a:schemeClr>
              </a:solidFill>
              <a:latin typeface="Petrona"/>
              <a:ea typeface="Petrona"/>
              <a:cs typeface="Petrona"/>
            </a:endParaRPr>
          </a:p>
        </p:txBody>
      </p:sp>
      <p:sp>
        <p:nvSpPr>
          <p:cNvPr id="23" name="TextBox 23"/>
          <p:cNvSpPr txBox="1"/>
          <p:nvPr/>
        </p:nvSpPr>
        <p:spPr>
          <a:xfrm>
            <a:off x="9365605" y="7152531"/>
            <a:ext cx="7715845" cy="1410707"/>
          </a:xfrm>
          <a:prstGeom prst="rect">
            <a:avLst/>
          </a:prstGeom>
        </p:spPr>
        <p:txBody>
          <a:bodyPr lIns="0" tIns="0" rIns="0" bIns="0" rtlCol="0" anchor="t">
            <a:spAutoFit/>
          </a:bodyPr>
          <a:lstStyle/>
          <a:p>
            <a:pPr algn="l">
              <a:lnSpc>
                <a:spcPts val="2750"/>
              </a:lnSpc>
            </a:pPr>
            <a:r>
              <a:rPr lang="en-US" sz="2200" dirty="0">
                <a:solidFill>
                  <a:srgbClr val="272525"/>
                </a:solidFill>
                <a:latin typeface="Arial"/>
                <a:ea typeface="Arial"/>
                <a:cs typeface="Arial"/>
                <a:sym typeface="Arial"/>
              </a:rPr>
              <a:t>Reduced preventable incidents, improved maternal and neonatal safety, restored public confidence, and families experiencing truly woman-</a:t>
            </a:r>
            <a:r>
              <a:rPr lang="en-US" sz="2200" dirty="0" err="1">
                <a:solidFill>
                  <a:srgbClr val="272525"/>
                </a:solidFill>
                <a:latin typeface="Arial"/>
                <a:ea typeface="Arial"/>
                <a:cs typeface="Arial"/>
                <a:sym typeface="Arial"/>
              </a:rPr>
              <a:t>centred</a:t>
            </a:r>
            <a:r>
              <a:rPr lang="en-US" sz="2200" dirty="0">
                <a:solidFill>
                  <a:srgbClr val="272525"/>
                </a:solidFill>
                <a:latin typeface="Arial"/>
                <a:ea typeface="Arial"/>
                <a:cs typeface="Arial"/>
                <a:sym typeface="Arial"/>
              </a:rPr>
              <a:t> care(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2022; CQC, 20230</a:t>
            </a:r>
            <a:endParaRPr lang="en-US" sz="2200" dirty="0">
              <a:solidFill>
                <a:srgbClr val="272525"/>
              </a:solidFill>
              <a:latin typeface="Arial"/>
              <a:ea typeface="Arial"/>
              <a:cs typeface="Arial"/>
            </a:endParaRPr>
          </a:p>
        </p:txBody>
      </p:sp>
      <p:sp>
        <p:nvSpPr>
          <p:cNvPr id="24" name="TextBox 24"/>
          <p:cNvSpPr txBox="1"/>
          <p:nvPr/>
        </p:nvSpPr>
        <p:spPr>
          <a:xfrm>
            <a:off x="984945" y="8686949"/>
            <a:ext cx="16318111" cy="692562"/>
          </a:xfrm>
          <a:prstGeom prst="rect">
            <a:avLst/>
          </a:prstGeom>
        </p:spPr>
        <p:txBody>
          <a:bodyPr lIns="0" tIns="0" rIns="0" bIns="0" rtlCol="0" anchor="t">
            <a:spAutoFit/>
          </a:bodyPr>
          <a:lstStyle/>
          <a:p>
            <a:pPr algn="l">
              <a:lnSpc>
                <a:spcPts val="2750"/>
              </a:lnSpc>
            </a:pPr>
            <a:r>
              <a:rPr lang="en-US" sz="2200" b="1">
                <a:solidFill>
                  <a:srgbClr val="272525"/>
                </a:solidFill>
                <a:latin typeface="Arial Bold"/>
                <a:ea typeface="Arial Bold"/>
                <a:cs typeface="Arial Bold"/>
                <a:sym typeface="Arial Bold"/>
              </a:rPr>
              <a:t>Current Application:</a:t>
            </a:r>
            <a:r>
              <a:rPr lang="en-US" sz="2200">
                <a:solidFill>
                  <a:srgbClr val="272525"/>
                </a:solidFill>
                <a:latin typeface="Arial"/>
                <a:ea typeface="Arial"/>
                <a:cs typeface="Arial"/>
                <a:sym typeface="Arial"/>
              </a:rPr>
              <a:t> The NHS </a:t>
            </a:r>
            <a:r>
              <a:rPr lang="en-US" sz="2200" err="1">
                <a:solidFill>
                  <a:srgbClr val="272525"/>
                </a:solidFill>
                <a:latin typeface="Arial"/>
                <a:ea typeface="Arial"/>
                <a:cs typeface="Arial"/>
                <a:sym typeface="Arial"/>
              </a:rPr>
              <a:t>MatNeoSIP</a:t>
            </a:r>
            <a:r>
              <a:rPr lang="en-US" sz="2200">
                <a:solidFill>
                  <a:srgbClr val="272525"/>
                </a:solidFill>
                <a:latin typeface="Arial"/>
                <a:ea typeface="Arial"/>
                <a:cs typeface="Arial"/>
                <a:sym typeface="Arial"/>
              </a:rPr>
              <a:t> </a:t>
            </a:r>
            <a:r>
              <a:rPr lang="en-US" sz="2200" err="1">
                <a:solidFill>
                  <a:srgbClr val="272525"/>
                </a:solidFill>
                <a:latin typeface="Arial"/>
                <a:ea typeface="Arial"/>
                <a:cs typeface="Arial"/>
                <a:sym typeface="Arial"/>
              </a:rPr>
              <a:t>programme</a:t>
            </a:r>
            <a:r>
              <a:rPr lang="en-US" sz="2200">
                <a:solidFill>
                  <a:srgbClr val="272525"/>
                </a:solidFill>
                <a:latin typeface="Arial"/>
                <a:ea typeface="Arial"/>
                <a:cs typeface="Arial"/>
                <a:sym typeface="Arial"/>
              </a:rPr>
              <a:t> (2024) actively employs Theory of Change to ensure that </a:t>
            </a:r>
            <a:r>
              <a:rPr lang="en-US" sz="2200" err="1">
                <a:solidFill>
                  <a:srgbClr val="272525"/>
                </a:solidFill>
                <a:latin typeface="Arial"/>
                <a:ea typeface="Arial"/>
                <a:cs typeface="Arial"/>
                <a:sym typeface="Arial"/>
              </a:rPr>
              <a:t>Ockenden</a:t>
            </a:r>
            <a:r>
              <a:rPr lang="en-US" sz="2200">
                <a:solidFill>
                  <a:srgbClr val="272525"/>
                </a:solidFill>
                <a:latin typeface="Arial"/>
                <a:ea typeface="Arial"/>
                <a:cs typeface="Arial"/>
                <a:sym typeface="Arial"/>
              </a:rPr>
              <a:t> recommendations create measurable improvements in safety culture and clinical outcomes across England's maternity services.</a:t>
            </a:r>
            <a:endParaRPr lang="en-US" sz="2200">
              <a:solidFill>
                <a:srgbClr val="272525"/>
              </a:solidFill>
              <a:latin typeface="Arial"/>
              <a:ea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979140" y="113438"/>
            <a:ext cx="13495143" cy="1194430"/>
          </a:xfrm>
          <a:prstGeom prst="rect">
            <a:avLst/>
          </a:prstGeom>
        </p:spPr>
        <p:txBody>
          <a:bodyPr wrap="square" lIns="0" tIns="0" rIns="0" bIns="0" rtlCol="0" anchor="t">
            <a:spAutoFit/>
          </a:bodyPr>
          <a:lstStyle/>
          <a:p>
            <a:pPr>
              <a:lnSpc>
                <a:spcPts val="4625"/>
              </a:lnSpc>
            </a:pPr>
            <a:r>
              <a:rPr lang="en-US" sz="4400" b="1" dirty="0">
                <a:solidFill>
                  <a:schemeClr val="accent6">
                    <a:lumMod val="76000"/>
                  </a:schemeClr>
                </a:solidFill>
                <a:latin typeface="Petrona"/>
                <a:ea typeface="Petrona"/>
                <a:cs typeface="Petrona"/>
                <a:sym typeface="Petrona"/>
              </a:rPr>
              <a:t>Recommendations and Quality Improvements</a:t>
            </a:r>
            <a:r>
              <a:rPr lang="en-US" sz="4400" dirty="0">
                <a:solidFill>
                  <a:schemeClr val="accent6">
                    <a:lumMod val="76000"/>
                  </a:schemeClr>
                </a:solidFill>
                <a:latin typeface="Petrona"/>
                <a:sym typeface="Petrona"/>
              </a:rPr>
              <a:t> </a:t>
            </a:r>
          </a:p>
          <a:p>
            <a:pPr>
              <a:lnSpc>
                <a:spcPts val="4625"/>
              </a:lnSpc>
            </a:pP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7" name="TextBox 7"/>
          <p:cNvSpPr txBox="1"/>
          <p:nvPr/>
        </p:nvSpPr>
        <p:spPr>
          <a:xfrm>
            <a:off x="988665" y="1302502"/>
            <a:ext cx="16310670" cy="818055"/>
          </a:xfrm>
          <a:prstGeom prst="rect">
            <a:avLst/>
          </a:prstGeom>
        </p:spPr>
        <p:txBody>
          <a:bodyPr lIns="0" tIns="0" rIns="0" bIns="0" rtlCol="0" anchor="t">
            <a:spAutoFit/>
          </a:bodyPr>
          <a:lstStyle/>
          <a:p>
            <a:pPr algn="l">
              <a:lnSpc>
                <a:spcPts val="2125"/>
              </a:lnSpc>
            </a:pPr>
            <a:r>
              <a:rPr lang="en-US" sz="2200" dirty="0">
                <a:solidFill>
                  <a:srgbClr val="272525"/>
                </a:solidFill>
                <a:latin typeface="Arial"/>
                <a:ea typeface="Arial"/>
                <a:cs typeface="Arial"/>
                <a:sym typeface="Arial"/>
              </a:rPr>
              <a:t>The </a:t>
            </a:r>
            <a:r>
              <a:rPr lang="en-US" sz="2200" dirty="0" err="1">
                <a:solidFill>
                  <a:srgbClr val="272525"/>
                </a:solidFill>
                <a:latin typeface="Arial"/>
                <a:ea typeface="Arial"/>
                <a:cs typeface="Arial"/>
                <a:sym typeface="Arial"/>
              </a:rPr>
              <a:t>Ockenden</a:t>
            </a:r>
            <a:r>
              <a:rPr lang="en-US" sz="2200" dirty="0">
                <a:solidFill>
                  <a:srgbClr val="272525"/>
                </a:solidFill>
                <a:latin typeface="Arial"/>
                <a:ea typeface="Arial"/>
                <a:cs typeface="Arial"/>
                <a:sym typeface="Arial"/>
              </a:rPr>
              <a:t> Report's Essential Actions provide a comprehensive roadmap for transforming maternity care. These recommendations address every layer of the system—from policy and governance to team dynamics and family engagement—ensuring that lessons learned from tragedy drive sustainable improvement.( 0ckenden , 2022; NHS England, 2o230</a:t>
            </a:r>
            <a:endParaRPr lang="en-US" sz="2200" dirty="0">
              <a:solidFill>
                <a:srgbClr val="272525"/>
              </a:solidFill>
              <a:latin typeface="Arial"/>
              <a:ea typeface="Arial"/>
              <a:cs typeface="Arial"/>
            </a:endParaRPr>
          </a:p>
        </p:txBody>
      </p:sp>
      <p:grpSp>
        <p:nvGrpSpPr>
          <p:cNvPr id="8" name="Group 8"/>
          <p:cNvGrpSpPr/>
          <p:nvPr/>
        </p:nvGrpSpPr>
        <p:grpSpPr>
          <a:xfrm>
            <a:off x="979140" y="2360414"/>
            <a:ext cx="16329720" cy="1080939"/>
            <a:chOff x="0" y="0"/>
            <a:chExt cx="21772960" cy="1441252"/>
          </a:xfrm>
        </p:grpSpPr>
        <p:sp>
          <p:nvSpPr>
            <p:cNvPr id="9" name="Freeform 9"/>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10" name="Freeform 10"/>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11" name="Group 11"/>
          <p:cNvGrpSpPr/>
          <p:nvPr/>
        </p:nvGrpSpPr>
        <p:grpSpPr>
          <a:xfrm>
            <a:off x="1007715" y="2388989"/>
            <a:ext cx="692051" cy="1023789"/>
            <a:chOff x="0" y="0"/>
            <a:chExt cx="922735" cy="1365052"/>
          </a:xfrm>
        </p:grpSpPr>
        <p:sp>
          <p:nvSpPr>
            <p:cNvPr id="12" name="Freeform 12"/>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13" name="TextBox 13"/>
          <p:cNvSpPr txBox="1"/>
          <p:nvPr/>
        </p:nvSpPr>
        <p:spPr>
          <a:xfrm>
            <a:off x="1219200" y="2767310"/>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1</a:t>
            </a:r>
          </a:p>
        </p:txBody>
      </p:sp>
      <p:sp>
        <p:nvSpPr>
          <p:cNvPr id="14" name="TextBox 14"/>
          <p:cNvSpPr txBox="1"/>
          <p:nvPr/>
        </p:nvSpPr>
        <p:spPr>
          <a:xfrm>
            <a:off x="1872704" y="2508660"/>
            <a:ext cx="4658037" cy="339067"/>
          </a:xfrm>
          <a:prstGeom prst="rect">
            <a:avLst/>
          </a:prstGeom>
        </p:spPr>
        <p:txBody>
          <a:bodyPr wrap="square" lIns="0" tIns="0" rIns="0" bIns="0" rtlCol="0" anchor="t">
            <a:spAutoFit/>
          </a:bodyPr>
          <a:lstStyle/>
          <a:p>
            <a:pPr algn="l">
              <a:lnSpc>
                <a:spcPts val="2312"/>
              </a:lnSpc>
            </a:pPr>
            <a:r>
              <a:rPr lang="en-US" sz="3200" b="1">
                <a:solidFill>
                  <a:srgbClr val="C85B11"/>
                </a:solidFill>
                <a:latin typeface="Petrona"/>
                <a:ea typeface="Petrona"/>
                <a:cs typeface="Petrona"/>
                <a:sym typeface="Petrona"/>
              </a:rPr>
              <a:t>Robust Incident Systems</a:t>
            </a:r>
            <a:endParaRPr lang="en-US" sz="3200" b="1">
              <a:solidFill>
                <a:srgbClr val="C85B11"/>
              </a:solidFill>
              <a:latin typeface="Petrona"/>
              <a:ea typeface="Petrona"/>
              <a:cs typeface="Petrona"/>
            </a:endParaRPr>
          </a:p>
        </p:txBody>
      </p:sp>
      <p:sp>
        <p:nvSpPr>
          <p:cNvPr id="15" name="TextBox 15"/>
          <p:cNvSpPr txBox="1"/>
          <p:nvPr/>
        </p:nvSpPr>
        <p:spPr>
          <a:xfrm>
            <a:off x="1872704" y="2843909"/>
            <a:ext cx="15234642" cy="541302"/>
          </a:xfrm>
          <a:prstGeom prst="rect">
            <a:avLst/>
          </a:prstGeom>
        </p:spPr>
        <p:txBody>
          <a:bodyPr lIns="0" tIns="0" rIns="0" bIns="0" rtlCol="0" anchor="t">
            <a:spAutoFit/>
          </a:bodyPr>
          <a:lstStyle/>
          <a:p>
            <a:pPr algn="l">
              <a:lnSpc>
                <a:spcPts val="2125"/>
              </a:lnSpc>
            </a:pPr>
            <a:r>
              <a:rPr lang="en-US" sz="2000" dirty="0">
                <a:solidFill>
                  <a:srgbClr val="272525"/>
                </a:solidFill>
                <a:latin typeface="Arial"/>
                <a:ea typeface="Arial"/>
                <a:cs typeface="Arial"/>
                <a:sym typeface="Arial"/>
              </a:rPr>
              <a:t>Establish comprehensive incident reporting and structured learning systems across all maternity units, ensuring no concern is ever ignored</a:t>
            </a:r>
            <a:endParaRPr lang="en-US" sz="2000" dirty="0">
              <a:solidFill>
                <a:srgbClr val="272525"/>
              </a:solidFill>
              <a:latin typeface="Arial"/>
              <a:ea typeface="Arial"/>
              <a:cs typeface="Arial"/>
            </a:endParaRPr>
          </a:p>
        </p:txBody>
      </p:sp>
      <p:grpSp>
        <p:nvGrpSpPr>
          <p:cNvPr id="16" name="Group 16"/>
          <p:cNvGrpSpPr/>
          <p:nvPr/>
        </p:nvGrpSpPr>
        <p:grpSpPr>
          <a:xfrm>
            <a:off x="979140" y="3595241"/>
            <a:ext cx="16329720" cy="1080939"/>
            <a:chOff x="0" y="0"/>
            <a:chExt cx="21772960" cy="1441252"/>
          </a:xfrm>
        </p:grpSpPr>
        <p:sp>
          <p:nvSpPr>
            <p:cNvPr id="17" name="Freeform 17"/>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18" name="Freeform 18"/>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19" name="Group 19"/>
          <p:cNvGrpSpPr/>
          <p:nvPr/>
        </p:nvGrpSpPr>
        <p:grpSpPr>
          <a:xfrm>
            <a:off x="1007715" y="3623816"/>
            <a:ext cx="692051" cy="1023789"/>
            <a:chOff x="0" y="0"/>
            <a:chExt cx="922735" cy="1365052"/>
          </a:xfrm>
        </p:grpSpPr>
        <p:sp>
          <p:nvSpPr>
            <p:cNvPr id="20" name="Freeform 20"/>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21" name="TextBox 21"/>
          <p:cNvSpPr txBox="1"/>
          <p:nvPr/>
        </p:nvSpPr>
        <p:spPr>
          <a:xfrm>
            <a:off x="1219200" y="4002137"/>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2</a:t>
            </a:r>
          </a:p>
        </p:txBody>
      </p:sp>
      <p:sp>
        <p:nvSpPr>
          <p:cNvPr id="22" name="TextBox 22"/>
          <p:cNvSpPr txBox="1"/>
          <p:nvPr/>
        </p:nvSpPr>
        <p:spPr>
          <a:xfrm>
            <a:off x="1872704" y="3780061"/>
            <a:ext cx="4219184" cy="339067"/>
          </a:xfrm>
          <a:prstGeom prst="rect">
            <a:avLst/>
          </a:prstGeom>
        </p:spPr>
        <p:txBody>
          <a:bodyPr wrap="square" lIns="0" tIns="0" rIns="0" bIns="0" rtlCol="0" anchor="t">
            <a:spAutoFit/>
          </a:bodyPr>
          <a:lstStyle/>
          <a:p>
            <a:pPr algn="l">
              <a:lnSpc>
                <a:spcPts val="2312"/>
              </a:lnSpc>
            </a:pPr>
            <a:r>
              <a:rPr lang="en-US" sz="3200" b="1">
                <a:solidFill>
                  <a:schemeClr val="accent6">
                    <a:lumMod val="76000"/>
                  </a:schemeClr>
                </a:solidFill>
                <a:latin typeface="Petrona"/>
                <a:ea typeface="Petrona"/>
                <a:cs typeface="Petrona"/>
                <a:sym typeface="Petrona"/>
              </a:rPr>
              <a:t>Strengthen Teamwork</a:t>
            </a:r>
            <a:endParaRPr lang="en-US" sz="3200" b="1">
              <a:solidFill>
                <a:schemeClr val="accent6">
                  <a:lumMod val="76000"/>
                </a:schemeClr>
              </a:solidFill>
              <a:latin typeface="Petrona"/>
              <a:ea typeface="Petrona"/>
              <a:cs typeface="Petrona"/>
            </a:endParaRPr>
          </a:p>
        </p:txBody>
      </p:sp>
      <p:sp>
        <p:nvSpPr>
          <p:cNvPr id="23" name="TextBox 23"/>
          <p:cNvSpPr txBox="1"/>
          <p:nvPr/>
        </p:nvSpPr>
        <p:spPr>
          <a:xfrm>
            <a:off x="1872704" y="4112687"/>
            <a:ext cx="15234642" cy="538609"/>
          </a:xfrm>
          <a:prstGeom prst="rect">
            <a:avLst/>
          </a:prstGeom>
        </p:spPr>
        <p:txBody>
          <a:bodyPr lIns="0" tIns="0" rIns="0" bIns="0" rtlCol="0" anchor="t">
            <a:spAutoFit/>
          </a:bodyPr>
          <a:lstStyle/>
          <a:p>
            <a:pPr algn="l">
              <a:lnSpc>
                <a:spcPts val="2125"/>
              </a:lnSpc>
            </a:pPr>
            <a:r>
              <a:rPr lang="en-US" sz="2000">
                <a:solidFill>
                  <a:srgbClr val="272525"/>
                </a:solidFill>
                <a:latin typeface="Arial"/>
                <a:ea typeface="Arial"/>
                <a:cs typeface="Arial"/>
                <a:sym typeface="Arial"/>
              </a:rPr>
              <a:t>Implement multidisciplinary communication training and conflict resolution to dissolve barriers between professions and build psychological safety</a:t>
            </a:r>
            <a:endParaRPr lang="en-US" sz="2000">
              <a:solidFill>
                <a:srgbClr val="272525"/>
              </a:solidFill>
              <a:latin typeface="Arial"/>
              <a:ea typeface="Arial"/>
              <a:cs typeface="Arial"/>
            </a:endParaRPr>
          </a:p>
        </p:txBody>
      </p:sp>
      <p:grpSp>
        <p:nvGrpSpPr>
          <p:cNvPr id="24" name="Group 24"/>
          <p:cNvGrpSpPr/>
          <p:nvPr/>
        </p:nvGrpSpPr>
        <p:grpSpPr>
          <a:xfrm>
            <a:off x="979140" y="4830068"/>
            <a:ext cx="16329720" cy="1080939"/>
            <a:chOff x="0" y="0"/>
            <a:chExt cx="21772960" cy="1441252"/>
          </a:xfrm>
        </p:grpSpPr>
        <p:sp>
          <p:nvSpPr>
            <p:cNvPr id="25" name="Freeform 25"/>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26" name="Freeform 26"/>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27" name="Group 27"/>
          <p:cNvGrpSpPr/>
          <p:nvPr/>
        </p:nvGrpSpPr>
        <p:grpSpPr>
          <a:xfrm>
            <a:off x="1007715" y="4858642"/>
            <a:ext cx="692051" cy="1023789"/>
            <a:chOff x="0" y="0"/>
            <a:chExt cx="922735" cy="1365052"/>
          </a:xfrm>
        </p:grpSpPr>
        <p:sp>
          <p:nvSpPr>
            <p:cNvPr id="28" name="Freeform 28"/>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29" name="TextBox 29"/>
          <p:cNvSpPr txBox="1"/>
          <p:nvPr/>
        </p:nvSpPr>
        <p:spPr>
          <a:xfrm>
            <a:off x="1219200" y="5236964"/>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3</a:t>
            </a:r>
          </a:p>
        </p:txBody>
      </p:sp>
      <p:sp>
        <p:nvSpPr>
          <p:cNvPr id="30" name="TextBox 30"/>
          <p:cNvSpPr txBox="1"/>
          <p:nvPr/>
        </p:nvSpPr>
        <p:spPr>
          <a:xfrm>
            <a:off x="1872704" y="4977045"/>
            <a:ext cx="3687604" cy="339067"/>
          </a:xfrm>
          <a:prstGeom prst="rect">
            <a:avLst/>
          </a:prstGeom>
        </p:spPr>
        <p:txBody>
          <a:bodyPr wrap="square" lIns="0" tIns="0" rIns="0" bIns="0" rtlCol="0" anchor="t">
            <a:spAutoFit/>
          </a:bodyPr>
          <a:lstStyle/>
          <a:p>
            <a:pPr algn="l">
              <a:lnSpc>
                <a:spcPts val="2312"/>
              </a:lnSpc>
            </a:pPr>
            <a:r>
              <a:rPr lang="en-US" sz="3200" b="1">
                <a:solidFill>
                  <a:schemeClr val="accent6">
                    <a:lumMod val="76000"/>
                  </a:schemeClr>
                </a:solidFill>
                <a:latin typeface="Petrona"/>
                <a:ea typeface="Petrona"/>
                <a:cs typeface="Petrona"/>
                <a:sym typeface="Petrona"/>
              </a:rPr>
              <a:t>Safe Staffing Ratios</a:t>
            </a:r>
            <a:endParaRPr lang="en-US" sz="3200" b="1">
              <a:solidFill>
                <a:schemeClr val="accent6">
                  <a:lumMod val="76000"/>
                </a:schemeClr>
              </a:solidFill>
              <a:latin typeface="Petrona"/>
              <a:ea typeface="Petrona"/>
              <a:cs typeface="Petrona"/>
            </a:endParaRPr>
          </a:p>
        </p:txBody>
      </p:sp>
      <p:sp>
        <p:nvSpPr>
          <p:cNvPr id="31" name="TextBox 31"/>
          <p:cNvSpPr txBox="1"/>
          <p:nvPr/>
        </p:nvSpPr>
        <p:spPr>
          <a:xfrm>
            <a:off x="1872704" y="5313563"/>
            <a:ext cx="15234642" cy="269304"/>
          </a:xfrm>
          <a:prstGeom prst="rect">
            <a:avLst/>
          </a:prstGeom>
        </p:spPr>
        <p:txBody>
          <a:bodyPr lIns="0" tIns="0" rIns="0" bIns="0" rtlCol="0" anchor="t">
            <a:spAutoFit/>
          </a:bodyPr>
          <a:lstStyle/>
          <a:p>
            <a:pPr algn="l">
              <a:lnSpc>
                <a:spcPts val="2125"/>
              </a:lnSpc>
            </a:pPr>
            <a:r>
              <a:rPr lang="en-US" sz="2000">
                <a:solidFill>
                  <a:srgbClr val="272525"/>
                </a:solidFill>
                <a:latin typeface="Arial"/>
                <a:ea typeface="Arial"/>
                <a:cs typeface="Arial"/>
                <a:sym typeface="Arial"/>
              </a:rPr>
              <a:t>Adopt Birthrate Plus methodology to ensure adequate midwifery staffing with appropriate skill mix and no unsafe compromises</a:t>
            </a:r>
            <a:endParaRPr lang="en-US" sz="2000">
              <a:solidFill>
                <a:srgbClr val="272525"/>
              </a:solidFill>
              <a:latin typeface="Arial"/>
              <a:ea typeface="Arial"/>
              <a:cs typeface="Arial"/>
            </a:endParaRPr>
          </a:p>
        </p:txBody>
      </p:sp>
      <p:grpSp>
        <p:nvGrpSpPr>
          <p:cNvPr id="32" name="Group 32"/>
          <p:cNvGrpSpPr/>
          <p:nvPr/>
        </p:nvGrpSpPr>
        <p:grpSpPr>
          <a:xfrm>
            <a:off x="979140" y="6064895"/>
            <a:ext cx="16329720" cy="1080939"/>
            <a:chOff x="0" y="0"/>
            <a:chExt cx="21772960" cy="1441252"/>
          </a:xfrm>
        </p:grpSpPr>
        <p:sp>
          <p:nvSpPr>
            <p:cNvPr id="33" name="Freeform 33"/>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34" name="Freeform 34"/>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35" name="Group 35"/>
          <p:cNvGrpSpPr/>
          <p:nvPr/>
        </p:nvGrpSpPr>
        <p:grpSpPr>
          <a:xfrm>
            <a:off x="1007715" y="6093470"/>
            <a:ext cx="692051" cy="1023789"/>
            <a:chOff x="0" y="0"/>
            <a:chExt cx="922735" cy="1365052"/>
          </a:xfrm>
        </p:grpSpPr>
        <p:sp>
          <p:nvSpPr>
            <p:cNvPr id="36" name="Freeform 36"/>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37" name="TextBox 37"/>
          <p:cNvSpPr txBox="1"/>
          <p:nvPr/>
        </p:nvSpPr>
        <p:spPr>
          <a:xfrm>
            <a:off x="1219200" y="6471791"/>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4</a:t>
            </a:r>
          </a:p>
        </p:txBody>
      </p:sp>
      <p:sp>
        <p:nvSpPr>
          <p:cNvPr id="38" name="TextBox 38"/>
          <p:cNvSpPr txBox="1"/>
          <p:nvPr/>
        </p:nvSpPr>
        <p:spPr>
          <a:xfrm>
            <a:off x="1872704" y="6249717"/>
            <a:ext cx="4706460" cy="339067"/>
          </a:xfrm>
          <a:prstGeom prst="rect">
            <a:avLst/>
          </a:prstGeom>
        </p:spPr>
        <p:txBody>
          <a:bodyPr wrap="square" lIns="0" tIns="0" rIns="0" bIns="0" rtlCol="0" anchor="t">
            <a:spAutoFit/>
          </a:bodyPr>
          <a:lstStyle/>
          <a:p>
            <a:pPr algn="l">
              <a:lnSpc>
                <a:spcPts val="2312"/>
              </a:lnSpc>
            </a:pPr>
            <a:r>
              <a:rPr lang="en-US" sz="3200" b="1">
                <a:solidFill>
                  <a:schemeClr val="accent6">
                    <a:lumMod val="76000"/>
                  </a:schemeClr>
                </a:solidFill>
                <a:latin typeface="Petrona"/>
                <a:ea typeface="Petrona"/>
                <a:cs typeface="Petrona"/>
                <a:sym typeface="Petrona"/>
              </a:rPr>
              <a:t>Family-</a:t>
            </a:r>
            <a:r>
              <a:rPr lang="en-US" sz="3200" b="1" err="1">
                <a:solidFill>
                  <a:schemeClr val="accent6">
                    <a:lumMod val="76000"/>
                  </a:schemeClr>
                </a:solidFill>
                <a:latin typeface="Petrona"/>
                <a:ea typeface="Petrona"/>
                <a:cs typeface="Petrona"/>
                <a:sym typeface="Petrona"/>
              </a:rPr>
              <a:t>Centred</a:t>
            </a:r>
            <a:r>
              <a:rPr lang="en-US" sz="3200" b="1">
                <a:solidFill>
                  <a:schemeClr val="accent6">
                    <a:lumMod val="76000"/>
                  </a:schemeClr>
                </a:solidFill>
                <a:latin typeface="Petrona"/>
                <a:ea typeface="Petrona"/>
                <a:cs typeface="Petrona"/>
                <a:sym typeface="Petrona"/>
              </a:rPr>
              <a:t> Policies</a:t>
            </a:r>
            <a:endParaRPr lang="en-US" sz="3200" b="1">
              <a:solidFill>
                <a:schemeClr val="accent6">
                  <a:lumMod val="76000"/>
                </a:schemeClr>
              </a:solidFill>
              <a:latin typeface="Petrona"/>
              <a:ea typeface="Petrona"/>
              <a:cs typeface="Petrona"/>
            </a:endParaRPr>
          </a:p>
        </p:txBody>
      </p:sp>
      <p:sp>
        <p:nvSpPr>
          <p:cNvPr id="39" name="TextBox 39"/>
          <p:cNvSpPr txBox="1"/>
          <p:nvPr/>
        </p:nvSpPr>
        <p:spPr>
          <a:xfrm>
            <a:off x="1872704" y="6593658"/>
            <a:ext cx="15234642" cy="269304"/>
          </a:xfrm>
          <a:prstGeom prst="rect">
            <a:avLst/>
          </a:prstGeom>
        </p:spPr>
        <p:txBody>
          <a:bodyPr lIns="0" tIns="0" rIns="0" bIns="0" rtlCol="0" anchor="t">
            <a:spAutoFit/>
          </a:bodyPr>
          <a:lstStyle/>
          <a:p>
            <a:pPr algn="l">
              <a:lnSpc>
                <a:spcPts val="2125"/>
              </a:lnSpc>
            </a:pPr>
            <a:r>
              <a:rPr lang="en-US" sz="2000">
                <a:solidFill>
                  <a:srgbClr val="272525"/>
                </a:solidFill>
                <a:latin typeface="Arial"/>
                <a:ea typeface="Arial"/>
                <a:cs typeface="Arial"/>
                <a:sym typeface="Arial"/>
              </a:rPr>
              <a:t>Develop policies ensuring families' voices are genuinely heard, valued, and acted upon in care decisions and service improvement</a:t>
            </a:r>
            <a:endParaRPr lang="en-US" sz="2000">
              <a:solidFill>
                <a:srgbClr val="272525"/>
              </a:solidFill>
              <a:latin typeface="Arial"/>
              <a:ea typeface="Arial"/>
              <a:cs typeface="Arial"/>
            </a:endParaRPr>
          </a:p>
        </p:txBody>
      </p:sp>
      <p:grpSp>
        <p:nvGrpSpPr>
          <p:cNvPr id="40" name="Group 40"/>
          <p:cNvGrpSpPr/>
          <p:nvPr/>
        </p:nvGrpSpPr>
        <p:grpSpPr>
          <a:xfrm>
            <a:off x="979140" y="7299723"/>
            <a:ext cx="16329720" cy="1080939"/>
            <a:chOff x="0" y="0"/>
            <a:chExt cx="21772960" cy="1441252"/>
          </a:xfrm>
        </p:grpSpPr>
        <p:sp>
          <p:nvSpPr>
            <p:cNvPr id="41" name="Freeform 41"/>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42" name="Freeform 42"/>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43" name="Group 43"/>
          <p:cNvGrpSpPr/>
          <p:nvPr/>
        </p:nvGrpSpPr>
        <p:grpSpPr>
          <a:xfrm>
            <a:off x="1007715" y="7328296"/>
            <a:ext cx="692051" cy="1023789"/>
            <a:chOff x="0" y="0"/>
            <a:chExt cx="922735" cy="1365052"/>
          </a:xfrm>
        </p:grpSpPr>
        <p:sp>
          <p:nvSpPr>
            <p:cNvPr id="44" name="Freeform 44"/>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45" name="TextBox 45"/>
          <p:cNvSpPr txBox="1"/>
          <p:nvPr/>
        </p:nvSpPr>
        <p:spPr>
          <a:xfrm>
            <a:off x="1219200" y="7706617"/>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5</a:t>
            </a:r>
          </a:p>
        </p:txBody>
      </p:sp>
      <p:sp>
        <p:nvSpPr>
          <p:cNvPr id="46" name="TextBox 46"/>
          <p:cNvSpPr txBox="1"/>
          <p:nvPr/>
        </p:nvSpPr>
        <p:spPr>
          <a:xfrm>
            <a:off x="1872704" y="7427467"/>
            <a:ext cx="6275616" cy="339067"/>
          </a:xfrm>
          <a:prstGeom prst="rect">
            <a:avLst/>
          </a:prstGeom>
        </p:spPr>
        <p:txBody>
          <a:bodyPr wrap="square" lIns="0" tIns="0" rIns="0" bIns="0" rtlCol="0" anchor="t">
            <a:spAutoFit/>
          </a:bodyPr>
          <a:lstStyle/>
          <a:p>
            <a:pPr algn="l">
              <a:lnSpc>
                <a:spcPts val="2312"/>
              </a:lnSpc>
            </a:pPr>
            <a:r>
              <a:rPr lang="en-US" sz="3200" b="1" dirty="0">
                <a:solidFill>
                  <a:schemeClr val="accent6">
                    <a:lumMod val="76000"/>
                  </a:schemeClr>
                </a:solidFill>
                <a:latin typeface="Petrona"/>
                <a:ea typeface="Petrona"/>
                <a:cs typeface="Petrona"/>
                <a:sym typeface="Petrona"/>
              </a:rPr>
              <a:t>Clinical Audits and Transparency</a:t>
            </a:r>
            <a:endParaRPr lang="en-US" sz="3200" b="1" dirty="0">
              <a:solidFill>
                <a:schemeClr val="accent6">
                  <a:lumMod val="76000"/>
                </a:schemeClr>
              </a:solidFill>
              <a:latin typeface="Petrona"/>
              <a:ea typeface="Petrona"/>
              <a:cs typeface="Petrona"/>
            </a:endParaRPr>
          </a:p>
        </p:txBody>
      </p:sp>
      <p:sp>
        <p:nvSpPr>
          <p:cNvPr id="47" name="TextBox 47"/>
          <p:cNvSpPr txBox="1"/>
          <p:nvPr/>
        </p:nvSpPr>
        <p:spPr>
          <a:xfrm>
            <a:off x="1872704" y="7828485"/>
            <a:ext cx="15234642" cy="538609"/>
          </a:xfrm>
          <a:prstGeom prst="rect">
            <a:avLst/>
          </a:prstGeom>
        </p:spPr>
        <p:txBody>
          <a:bodyPr lIns="0" tIns="0" rIns="0" bIns="0" rtlCol="0" anchor="t">
            <a:spAutoFit/>
          </a:bodyPr>
          <a:lstStyle/>
          <a:p>
            <a:pPr algn="l">
              <a:lnSpc>
                <a:spcPts val="2125"/>
              </a:lnSpc>
            </a:pPr>
            <a:r>
              <a:rPr lang="en-US" sz="2000" dirty="0">
                <a:solidFill>
                  <a:srgbClr val="272525"/>
                </a:solidFill>
                <a:latin typeface="Arial"/>
                <a:ea typeface="Arial"/>
                <a:cs typeface="Arial"/>
                <a:sym typeface="Arial"/>
              </a:rPr>
              <a:t>Conduct regular audits of clinical practice and publish transparent outcome data to maintain accountability and build community confidence</a:t>
            </a:r>
            <a:endParaRPr lang="en-US" sz="2000" dirty="0">
              <a:solidFill>
                <a:srgbClr val="272525"/>
              </a:solidFill>
              <a:latin typeface="Arial"/>
              <a:ea typeface="Arial"/>
              <a:cs typeface="Arial"/>
            </a:endParaRPr>
          </a:p>
        </p:txBody>
      </p:sp>
      <p:grpSp>
        <p:nvGrpSpPr>
          <p:cNvPr id="48" name="Group 48"/>
          <p:cNvGrpSpPr/>
          <p:nvPr/>
        </p:nvGrpSpPr>
        <p:grpSpPr>
          <a:xfrm>
            <a:off x="979140" y="8575189"/>
            <a:ext cx="16329720" cy="1080939"/>
            <a:chOff x="0" y="0"/>
            <a:chExt cx="21772960" cy="1441252"/>
          </a:xfrm>
        </p:grpSpPr>
        <p:sp>
          <p:nvSpPr>
            <p:cNvPr id="49" name="Freeform 49"/>
            <p:cNvSpPr/>
            <p:nvPr/>
          </p:nvSpPr>
          <p:spPr>
            <a:xfrm>
              <a:off x="12700" y="12700"/>
              <a:ext cx="21747607" cy="1415923"/>
            </a:xfrm>
            <a:custGeom>
              <a:avLst/>
              <a:gdLst/>
              <a:ahLst/>
              <a:cxnLst/>
              <a:rect l="l" t="t" r="r" b="b"/>
              <a:pathLst>
                <a:path w="21747607" h="1415923">
                  <a:moveTo>
                    <a:pt x="0" y="96901"/>
                  </a:moveTo>
                  <a:cubicBezTo>
                    <a:pt x="0" y="43434"/>
                    <a:pt x="44069" y="0"/>
                    <a:pt x="98552" y="0"/>
                  </a:cubicBezTo>
                  <a:lnTo>
                    <a:pt x="21649055" y="0"/>
                  </a:lnTo>
                  <a:cubicBezTo>
                    <a:pt x="21703412" y="0"/>
                    <a:pt x="21747607" y="43434"/>
                    <a:pt x="21747607" y="96901"/>
                  </a:cubicBezTo>
                  <a:lnTo>
                    <a:pt x="21747607" y="1319022"/>
                  </a:lnTo>
                  <a:cubicBezTo>
                    <a:pt x="21747607" y="1372489"/>
                    <a:pt x="21703539" y="1415923"/>
                    <a:pt x="21649055" y="1415923"/>
                  </a:cubicBezTo>
                  <a:lnTo>
                    <a:pt x="98552" y="1415923"/>
                  </a:lnTo>
                  <a:cubicBezTo>
                    <a:pt x="44196" y="1415923"/>
                    <a:pt x="0" y="1372489"/>
                    <a:pt x="0" y="1319022"/>
                  </a:cubicBezTo>
                  <a:close/>
                </a:path>
              </a:pathLst>
            </a:custGeom>
            <a:solidFill>
              <a:srgbClr val="FDFAF7"/>
            </a:solidFill>
          </p:spPr>
          <p:txBody>
            <a:bodyPr/>
            <a:lstStyle/>
            <a:p>
              <a:endParaRPr lang="en-US"/>
            </a:p>
          </p:txBody>
        </p:sp>
        <p:sp>
          <p:nvSpPr>
            <p:cNvPr id="50" name="Freeform 50"/>
            <p:cNvSpPr/>
            <p:nvPr/>
          </p:nvSpPr>
          <p:spPr>
            <a:xfrm>
              <a:off x="0" y="0"/>
              <a:ext cx="21773007" cy="1441323"/>
            </a:xfrm>
            <a:custGeom>
              <a:avLst/>
              <a:gdLst/>
              <a:ahLst/>
              <a:cxnLst/>
              <a:rect l="l" t="t" r="r" b="b"/>
              <a:pathLst>
                <a:path w="21773007" h="1441323">
                  <a:moveTo>
                    <a:pt x="0" y="109601"/>
                  </a:moveTo>
                  <a:cubicBezTo>
                    <a:pt x="0" y="48895"/>
                    <a:pt x="50038" y="0"/>
                    <a:pt x="111252" y="0"/>
                  </a:cubicBezTo>
                  <a:lnTo>
                    <a:pt x="21661755" y="0"/>
                  </a:lnTo>
                  <a:lnTo>
                    <a:pt x="21661755" y="12700"/>
                  </a:lnTo>
                  <a:lnTo>
                    <a:pt x="21661755" y="0"/>
                  </a:lnTo>
                  <a:cubicBezTo>
                    <a:pt x="21722969" y="0"/>
                    <a:pt x="21773007" y="48895"/>
                    <a:pt x="21773007" y="109601"/>
                  </a:cubicBezTo>
                  <a:lnTo>
                    <a:pt x="21760307" y="109601"/>
                  </a:lnTo>
                  <a:lnTo>
                    <a:pt x="21773007" y="109601"/>
                  </a:lnTo>
                  <a:lnTo>
                    <a:pt x="21773007" y="1331722"/>
                  </a:lnTo>
                  <a:lnTo>
                    <a:pt x="21760307" y="1331722"/>
                  </a:lnTo>
                  <a:lnTo>
                    <a:pt x="21773007" y="1331722"/>
                  </a:lnTo>
                  <a:cubicBezTo>
                    <a:pt x="21773007" y="1392428"/>
                    <a:pt x="21722969" y="1441323"/>
                    <a:pt x="21661755" y="1441323"/>
                  </a:cubicBezTo>
                  <a:lnTo>
                    <a:pt x="21661755" y="1428623"/>
                  </a:lnTo>
                  <a:lnTo>
                    <a:pt x="21661755" y="1441323"/>
                  </a:lnTo>
                  <a:lnTo>
                    <a:pt x="111252" y="1441323"/>
                  </a:lnTo>
                  <a:lnTo>
                    <a:pt x="111252" y="1428623"/>
                  </a:lnTo>
                  <a:lnTo>
                    <a:pt x="111252" y="1441323"/>
                  </a:lnTo>
                  <a:cubicBezTo>
                    <a:pt x="50038" y="1441323"/>
                    <a:pt x="0" y="1392428"/>
                    <a:pt x="0" y="1331722"/>
                  </a:cubicBezTo>
                  <a:lnTo>
                    <a:pt x="0" y="109601"/>
                  </a:lnTo>
                  <a:lnTo>
                    <a:pt x="12700" y="109601"/>
                  </a:lnTo>
                  <a:lnTo>
                    <a:pt x="0" y="109601"/>
                  </a:lnTo>
                  <a:moveTo>
                    <a:pt x="25400" y="109601"/>
                  </a:moveTo>
                  <a:lnTo>
                    <a:pt x="25400" y="1331722"/>
                  </a:lnTo>
                  <a:lnTo>
                    <a:pt x="12700" y="1331722"/>
                  </a:lnTo>
                  <a:lnTo>
                    <a:pt x="25400" y="1331722"/>
                  </a:lnTo>
                  <a:cubicBezTo>
                    <a:pt x="25400" y="1378077"/>
                    <a:pt x="63627" y="1415923"/>
                    <a:pt x="111252" y="1415923"/>
                  </a:cubicBezTo>
                  <a:lnTo>
                    <a:pt x="21661755" y="1415923"/>
                  </a:lnTo>
                  <a:cubicBezTo>
                    <a:pt x="21709380" y="1415923"/>
                    <a:pt x="21747607" y="1378077"/>
                    <a:pt x="21747607" y="1331722"/>
                  </a:cubicBezTo>
                  <a:lnTo>
                    <a:pt x="21747607" y="109601"/>
                  </a:lnTo>
                  <a:cubicBezTo>
                    <a:pt x="21747607" y="63246"/>
                    <a:pt x="21709380" y="25400"/>
                    <a:pt x="21661755" y="25400"/>
                  </a:cubicBezTo>
                  <a:lnTo>
                    <a:pt x="111252" y="25400"/>
                  </a:lnTo>
                  <a:lnTo>
                    <a:pt x="111252" y="12700"/>
                  </a:lnTo>
                  <a:lnTo>
                    <a:pt x="111252" y="25400"/>
                  </a:lnTo>
                  <a:cubicBezTo>
                    <a:pt x="63627" y="25400"/>
                    <a:pt x="25400" y="63246"/>
                    <a:pt x="25400" y="109601"/>
                  </a:cubicBezTo>
                  <a:close/>
                </a:path>
              </a:pathLst>
            </a:custGeom>
            <a:solidFill>
              <a:srgbClr val="C6BDDA"/>
            </a:solidFill>
          </p:spPr>
          <p:txBody>
            <a:bodyPr/>
            <a:lstStyle/>
            <a:p>
              <a:endParaRPr lang="en-US"/>
            </a:p>
          </p:txBody>
        </p:sp>
      </p:grpSp>
      <p:grpSp>
        <p:nvGrpSpPr>
          <p:cNvPr id="51" name="Group 51"/>
          <p:cNvGrpSpPr/>
          <p:nvPr/>
        </p:nvGrpSpPr>
        <p:grpSpPr>
          <a:xfrm>
            <a:off x="1007715" y="8563124"/>
            <a:ext cx="692051" cy="1023789"/>
            <a:chOff x="0" y="0"/>
            <a:chExt cx="922735" cy="1365052"/>
          </a:xfrm>
        </p:grpSpPr>
        <p:sp>
          <p:nvSpPr>
            <p:cNvPr id="52" name="Freeform 52"/>
            <p:cNvSpPr/>
            <p:nvPr/>
          </p:nvSpPr>
          <p:spPr>
            <a:xfrm>
              <a:off x="0" y="0"/>
              <a:ext cx="922782" cy="1365123"/>
            </a:xfrm>
            <a:custGeom>
              <a:avLst/>
              <a:gdLst/>
              <a:ahLst/>
              <a:cxnLst/>
              <a:rect l="l" t="t" r="r" b="b"/>
              <a:pathLst>
                <a:path w="922782" h="1365123">
                  <a:moveTo>
                    <a:pt x="0" y="66421"/>
                  </a:moveTo>
                  <a:cubicBezTo>
                    <a:pt x="0" y="29718"/>
                    <a:pt x="29718" y="0"/>
                    <a:pt x="66421" y="0"/>
                  </a:cubicBezTo>
                  <a:lnTo>
                    <a:pt x="856361" y="0"/>
                  </a:lnTo>
                  <a:cubicBezTo>
                    <a:pt x="893064" y="0"/>
                    <a:pt x="922782" y="29718"/>
                    <a:pt x="922782" y="66421"/>
                  </a:cubicBezTo>
                  <a:lnTo>
                    <a:pt x="922782" y="1298702"/>
                  </a:lnTo>
                  <a:cubicBezTo>
                    <a:pt x="922782" y="1335405"/>
                    <a:pt x="893064" y="1365123"/>
                    <a:pt x="856361" y="1365123"/>
                  </a:cubicBezTo>
                  <a:lnTo>
                    <a:pt x="66421" y="1365123"/>
                  </a:lnTo>
                  <a:cubicBezTo>
                    <a:pt x="29718" y="1365123"/>
                    <a:pt x="0" y="1335405"/>
                    <a:pt x="0" y="1298702"/>
                  </a:cubicBezTo>
                  <a:close/>
                </a:path>
              </a:pathLst>
            </a:custGeom>
            <a:solidFill>
              <a:srgbClr val="E0D7F4"/>
            </a:solidFill>
          </p:spPr>
          <p:txBody>
            <a:bodyPr/>
            <a:lstStyle/>
            <a:p>
              <a:endParaRPr lang="en-US"/>
            </a:p>
          </p:txBody>
        </p:sp>
      </p:grpSp>
      <p:sp>
        <p:nvSpPr>
          <p:cNvPr id="53" name="TextBox 53"/>
          <p:cNvSpPr txBox="1"/>
          <p:nvPr/>
        </p:nvSpPr>
        <p:spPr>
          <a:xfrm>
            <a:off x="1219200" y="8941445"/>
            <a:ext cx="259407" cy="295721"/>
          </a:xfrm>
          <a:prstGeom prst="rect">
            <a:avLst/>
          </a:prstGeom>
        </p:spPr>
        <p:txBody>
          <a:bodyPr lIns="0" tIns="0" rIns="0" bIns="0" rtlCol="0" anchor="t">
            <a:spAutoFit/>
          </a:bodyPr>
          <a:lstStyle/>
          <a:p>
            <a:pPr algn="l">
              <a:lnSpc>
                <a:spcPts val="2000"/>
              </a:lnSpc>
            </a:pPr>
            <a:r>
              <a:rPr lang="en-US" sz="2000">
                <a:solidFill>
                  <a:srgbClr val="272525"/>
                </a:solidFill>
                <a:latin typeface="Petrona"/>
                <a:ea typeface="Petrona"/>
                <a:cs typeface="Petrona"/>
                <a:sym typeface="Petrona"/>
              </a:rPr>
              <a:t>6</a:t>
            </a:r>
          </a:p>
        </p:txBody>
      </p:sp>
      <p:sp>
        <p:nvSpPr>
          <p:cNvPr id="54" name="TextBox 54"/>
          <p:cNvSpPr txBox="1"/>
          <p:nvPr/>
        </p:nvSpPr>
        <p:spPr>
          <a:xfrm>
            <a:off x="1872704" y="8764637"/>
            <a:ext cx="2379018" cy="339067"/>
          </a:xfrm>
          <a:prstGeom prst="rect">
            <a:avLst/>
          </a:prstGeom>
        </p:spPr>
        <p:txBody>
          <a:bodyPr lIns="0" tIns="0" rIns="0" bIns="0" rtlCol="0" anchor="t">
            <a:spAutoFit/>
          </a:bodyPr>
          <a:lstStyle/>
          <a:p>
            <a:pPr algn="l">
              <a:lnSpc>
                <a:spcPts val="2312"/>
              </a:lnSpc>
            </a:pPr>
            <a:r>
              <a:rPr lang="en-US" sz="3200" b="1">
                <a:solidFill>
                  <a:schemeClr val="accent6">
                    <a:lumMod val="76000"/>
                  </a:schemeClr>
                </a:solidFill>
                <a:latin typeface="Petrona"/>
                <a:ea typeface="Petrona"/>
                <a:cs typeface="Petrona"/>
                <a:sym typeface="Petrona"/>
              </a:rPr>
              <a:t>Just Culture</a:t>
            </a:r>
            <a:endParaRPr lang="en-US" sz="3200" b="1">
              <a:solidFill>
                <a:schemeClr val="accent6">
                  <a:lumMod val="76000"/>
                </a:schemeClr>
              </a:solidFill>
              <a:latin typeface="Petrona"/>
              <a:ea typeface="Petrona"/>
              <a:cs typeface="Petrona"/>
            </a:endParaRPr>
          </a:p>
        </p:txBody>
      </p:sp>
      <p:sp>
        <p:nvSpPr>
          <p:cNvPr id="55" name="TextBox 55"/>
          <p:cNvSpPr txBox="1"/>
          <p:nvPr/>
        </p:nvSpPr>
        <p:spPr>
          <a:xfrm>
            <a:off x="1872704" y="9108579"/>
            <a:ext cx="15234642" cy="269304"/>
          </a:xfrm>
          <a:prstGeom prst="rect">
            <a:avLst/>
          </a:prstGeom>
        </p:spPr>
        <p:txBody>
          <a:bodyPr lIns="0" tIns="0" rIns="0" bIns="0" rtlCol="0" anchor="t">
            <a:spAutoFit/>
          </a:bodyPr>
          <a:lstStyle/>
          <a:p>
            <a:pPr algn="l">
              <a:lnSpc>
                <a:spcPts val="2125"/>
              </a:lnSpc>
            </a:pPr>
            <a:r>
              <a:rPr lang="en-US" sz="2000">
                <a:solidFill>
                  <a:srgbClr val="272525"/>
                </a:solidFill>
                <a:latin typeface="Arial"/>
                <a:ea typeface="Arial"/>
                <a:cs typeface="Arial"/>
                <a:sym typeface="Arial"/>
              </a:rPr>
              <a:t>Foster an </a:t>
            </a:r>
            <a:r>
              <a:rPr lang="en-US" sz="2000" err="1">
                <a:solidFill>
                  <a:srgbClr val="272525"/>
                </a:solidFill>
                <a:latin typeface="Arial"/>
                <a:ea typeface="Arial"/>
                <a:cs typeface="Arial"/>
                <a:sym typeface="Arial"/>
              </a:rPr>
              <a:t>organisational</a:t>
            </a:r>
            <a:r>
              <a:rPr lang="en-US" sz="2000">
                <a:solidFill>
                  <a:srgbClr val="272525"/>
                </a:solidFill>
                <a:latin typeface="Arial"/>
                <a:ea typeface="Arial"/>
                <a:cs typeface="Arial"/>
                <a:sym typeface="Arial"/>
              </a:rPr>
              <a:t> culture where staff feel psychologically safe reporting errors without fear, enabling learning instead of blame</a:t>
            </a:r>
            <a:endParaRPr lang="en-US" sz="2000">
              <a:solidFill>
                <a:srgbClr val="272525"/>
              </a:solidFill>
              <a:latin typeface="Arial"/>
              <a:ea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1430000" y="0"/>
            <a:ext cx="6858000" cy="10287000"/>
            <a:chOff x="0" y="0"/>
            <a:chExt cx="9144000" cy="13716000"/>
          </a:xfrm>
        </p:grpSpPr>
        <p:sp>
          <p:nvSpPr>
            <p:cNvPr id="7" name="Freeform 7"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992238" y="1079004"/>
            <a:ext cx="9445526" cy="2093119"/>
          </a:xfrm>
          <a:prstGeom prst="rect">
            <a:avLst/>
          </a:prstGeom>
        </p:spPr>
        <p:txBody>
          <a:bodyPr lIns="0" tIns="0" rIns="0" bIns="0" rtlCol="0" anchor="t">
            <a:spAutoFit/>
          </a:bodyPr>
          <a:lstStyle/>
          <a:p>
            <a:pPr algn="l">
              <a:lnSpc>
                <a:spcPts val="5437"/>
              </a:lnSpc>
            </a:pPr>
            <a:r>
              <a:rPr lang="en-US" sz="4400" b="1" dirty="0">
                <a:solidFill>
                  <a:schemeClr val="accent6">
                    <a:lumMod val="76000"/>
                  </a:schemeClr>
                </a:solidFill>
                <a:latin typeface="Petrona"/>
                <a:ea typeface="Petrona"/>
                <a:cs typeface="Petrona"/>
                <a:sym typeface="Petrona"/>
              </a:rPr>
              <a:t>Leadership and Accountability — Shrewsbury &amp; Telford Hospital NHS (2000–2019)</a:t>
            </a:r>
            <a:endParaRPr lang="en-US" sz="4400" b="1" dirty="0">
              <a:solidFill>
                <a:schemeClr val="accent6">
                  <a:lumMod val="76000"/>
                </a:schemeClr>
              </a:solidFill>
              <a:latin typeface="Petrona"/>
              <a:ea typeface="Petrona"/>
              <a:cs typeface="Petrona"/>
            </a:endParaRPr>
          </a:p>
        </p:txBody>
      </p:sp>
      <p:sp>
        <p:nvSpPr>
          <p:cNvPr id="9" name="TextBox 9"/>
          <p:cNvSpPr txBox="1"/>
          <p:nvPr/>
        </p:nvSpPr>
        <p:spPr>
          <a:xfrm>
            <a:off x="992238" y="3392686"/>
            <a:ext cx="9445526" cy="6235746"/>
          </a:xfrm>
          <a:prstGeom prst="rect">
            <a:avLst/>
          </a:prstGeom>
        </p:spPr>
        <p:txBody>
          <a:bodyPr lIns="0" tIns="0" rIns="0" bIns="0" rtlCol="0" anchor="t">
            <a:spAutoFit/>
          </a:bodyPr>
          <a:lstStyle/>
          <a:p>
            <a:pPr>
              <a:lnSpc>
                <a:spcPts val="3500"/>
              </a:lnSpc>
            </a:pPr>
            <a:r>
              <a:rPr lang="en-US" sz="2200" dirty="0">
                <a:solidFill>
                  <a:srgbClr val="000000"/>
                </a:solidFill>
                <a:latin typeface="Arial"/>
                <a:ea typeface="Arial"/>
                <a:cs typeface="Arial"/>
                <a:sym typeface="Arial"/>
              </a:rPr>
              <a:t>Strong governance and accountable leadership form the backbone of safe maternity services. At Shrewsbury &amp; Telford (2000–2019), the </a:t>
            </a:r>
            <a:r>
              <a:rPr lang="en-US" sz="2200" dirty="0" err="1">
                <a:solidFill>
                  <a:srgbClr val="000000"/>
                </a:solidFill>
                <a:latin typeface="Arial"/>
                <a:ea typeface="Arial"/>
                <a:cs typeface="Arial"/>
                <a:sym typeface="Arial"/>
              </a:rPr>
              <a:t>Ockenden</a:t>
            </a:r>
            <a:r>
              <a:rPr lang="en-US" sz="2200" dirty="0">
                <a:solidFill>
                  <a:srgbClr val="000000"/>
                </a:solidFill>
                <a:latin typeface="Arial"/>
                <a:ea typeface="Arial"/>
                <a:cs typeface="Arial"/>
                <a:sym typeface="Arial"/>
              </a:rPr>
              <a:t> Inquiry identified persistent failings in leadership oversight, escalation pathways, and learning culture (</a:t>
            </a:r>
            <a:r>
              <a:rPr lang="en-US" sz="2200" dirty="0" err="1">
                <a:solidFill>
                  <a:srgbClr val="000000"/>
                </a:solidFill>
                <a:latin typeface="Arial"/>
                <a:ea typeface="Arial"/>
                <a:cs typeface="Arial"/>
                <a:sym typeface="Arial"/>
              </a:rPr>
              <a:t>Ockenden</a:t>
            </a:r>
            <a:r>
              <a:rPr lang="en-US" sz="2200" dirty="0">
                <a:solidFill>
                  <a:srgbClr val="000000"/>
                </a:solidFill>
                <a:latin typeface="Arial"/>
                <a:ea typeface="Arial"/>
                <a:cs typeface="Arial"/>
                <a:sym typeface="Arial"/>
              </a:rPr>
              <a:t>, 2022).</a:t>
            </a:r>
          </a:p>
          <a:p>
            <a:pPr>
              <a:lnSpc>
                <a:spcPts val="3500"/>
              </a:lnSpc>
            </a:pPr>
            <a:r>
              <a:rPr lang="en-US" sz="2200" dirty="0">
                <a:solidFill>
                  <a:srgbClr val="000000"/>
                </a:solidFill>
                <a:latin typeface="Arial"/>
                <a:ea typeface="Arial"/>
                <a:cs typeface="Arial"/>
                <a:sym typeface="Arial"/>
              </a:rPr>
              <a:t>A safer model requires a clear, layered governance framework linking Trust executives, a dedicated Board Maternity Safety Committee, and frontline clinical teams (CQC, 2020; NHS England, 2023). Appointing Maternity Safety Champions at every site ensures visible responsibility and rapid escalation of concerns, while regular structured clinical supervision and reflective practice rebuild staff trust and clinical assurance (NHS England, 2023)</a:t>
            </a:r>
          </a:p>
          <a:p>
            <a:pPr>
              <a:lnSpc>
                <a:spcPts val="3500"/>
              </a:lnSpc>
            </a:pPr>
            <a:r>
              <a:rPr lang="en-US" sz="2200" dirty="0">
                <a:solidFill>
                  <a:srgbClr val="000000"/>
                </a:solidFill>
                <a:latin typeface="Arial"/>
                <a:ea typeface="Arial"/>
                <a:cs typeface="Arial"/>
                <a:sym typeface="Arial"/>
              </a:rPr>
              <a:t>Quarterly independent safety reviews add external validation, ensuring that quality-improvement efforts remain honest, transparent, and continuous (NHS Resolution, 2023)..</a:t>
            </a:r>
            <a:endParaRPr lang="en-US" sz="2200" dirty="0">
              <a:solidFill>
                <a:srgbClr val="000000"/>
              </a:solidFill>
              <a:latin typeface="Arial"/>
              <a:ea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6049019" y="9686925"/>
            <a:ext cx="2153256" cy="514350"/>
            <a:chOff x="0" y="0"/>
            <a:chExt cx="2871008" cy="685800"/>
          </a:xfrm>
        </p:grpSpPr>
        <p:sp>
          <p:nvSpPr>
            <p:cNvPr id="7" name="Freeform 7" descr="preencoded.png">
              <a:hlinkClick r:id="rId3" tooltip="https://gamma.app/?utm_source=made-with-gamma"/>
            </p:cNvPr>
            <p:cNvSpPr/>
            <p:nvPr/>
          </p:nvSpPr>
          <p:spPr>
            <a:xfrm>
              <a:off x="0" y="0"/>
              <a:ext cx="2870962" cy="685800"/>
            </a:xfrm>
            <a:custGeom>
              <a:avLst/>
              <a:gdLst/>
              <a:ahLst/>
              <a:cxnLst/>
              <a:rect l="l" t="t" r="r" b="b"/>
              <a:pathLst>
                <a:path w="2870962" h="685800">
                  <a:moveTo>
                    <a:pt x="0" y="0"/>
                  </a:moveTo>
                  <a:lnTo>
                    <a:pt x="2870962" y="0"/>
                  </a:lnTo>
                  <a:lnTo>
                    <a:pt x="2870962" y="685800"/>
                  </a:lnTo>
                  <a:lnTo>
                    <a:pt x="0" y="685800"/>
                  </a:lnTo>
                  <a:lnTo>
                    <a:pt x="0" y="0"/>
                  </a:lnTo>
                  <a:close/>
                </a:path>
              </a:pathLst>
            </a:custGeom>
            <a:blipFill>
              <a:blip r:embed="rId4"/>
              <a:stretch>
                <a:fillRect r="-1"/>
              </a:stretch>
            </a:blipFill>
          </p:spPr>
          <p:txBody>
            <a:bodyPr/>
            <a:lstStyle/>
            <a:p>
              <a:endParaRPr lang="en-US"/>
            </a:p>
          </p:txBody>
        </p:sp>
      </p:grpSp>
      <p:grpSp>
        <p:nvGrpSpPr>
          <p:cNvPr id="8" name="Group 8"/>
          <p:cNvGrpSpPr>
            <a:grpSpLocks noChangeAspect="1"/>
          </p:cNvGrpSpPr>
          <p:nvPr/>
        </p:nvGrpSpPr>
        <p:grpSpPr>
          <a:xfrm>
            <a:off x="11430000" y="0"/>
            <a:ext cx="6858000" cy="10287000"/>
            <a:chOff x="0" y="0"/>
            <a:chExt cx="9144000" cy="13716000"/>
          </a:xfrm>
        </p:grpSpPr>
        <p:sp>
          <p:nvSpPr>
            <p:cNvPr id="9" name="Freeform 9"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5"/>
              <a:stretch>
                <a:fillRect/>
              </a:stretch>
            </a:blipFill>
          </p:spPr>
          <p:txBody>
            <a:bodyPr/>
            <a:lstStyle/>
            <a:p>
              <a:endParaRPr lang="en-US"/>
            </a:p>
          </p:txBody>
        </p:sp>
      </p:grpSp>
      <p:grpSp>
        <p:nvGrpSpPr>
          <p:cNvPr id="10" name="Group 10"/>
          <p:cNvGrpSpPr>
            <a:grpSpLocks noChangeAspect="1"/>
          </p:cNvGrpSpPr>
          <p:nvPr/>
        </p:nvGrpSpPr>
        <p:grpSpPr>
          <a:xfrm>
            <a:off x="11381489" y="-23475"/>
            <a:ext cx="6954888" cy="10360081"/>
            <a:chOff x="0" y="0"/>
            <a:chExt cx="9273183" cy="13813442"/>
          </a:xfrm>
        </p:grpSpPr>
        <p:sp>
          <p:nvSpPr>
            <p:cNvPr id="11" name="Freeform 11" descr="preencoded.png"/>
            <p:cNvSpPr/>
            <p:nvPr/>
          </p:nvSpPr>
          <p:spPr>
            <a:xfrm>
              <a:off x="0" y="0"/>
              <a:ext cx="9273159" cy="13813410"/>
            </a:xfrm>
            <a:custGeom>
              <a:avLst/>
              <a:gdLst/>
              <a:ahLst/>
              <a:cxnLst/>
              <a:rect l="l" t="t" r="r" b="b"/>
              <a:pathLst>
                <a:path w="9273159" h="13813410">
                  <a:moveTo>
                    <a:pt x="0" y="0"/>
                  </a:moveTo>
                  <a:lnTo>
                    <a:pt x="9273159" y="0"/>
                  </a:lnTo>
                  <a:lnTo>
                    <a:pt x="9273159" y="13813410"/>
                  </a:lnTo>
                  <a:lnTo>
                    <a:pt x="0" y="13813410"/>
                  </a:lnTo>
                  <a:lnTo>
                    <a:pt x="0" y="0"/>
                  </a:lnTo>
                  <a:close/>
                </a:path>
              </a:pathLst>
            </a:custGeom>
            <a:blipFill>
              <a:blip r:embed="rId6"/>
              <a:stretch>
                <a:fillRect t="25442" r="-14414" b="21880"/>
              </a:stretch>
            </a:blipFill>
          </p:spPr>
          <p:txBody>
            <a:bodyPr/>
            <a:lstStyle/>
            <a:p>
              <a:endParaRPr lang="en-US"/>
            </a:p>
          </p:txBody>
        </p:sp>
      </p:grpSp>
      <p:sp>
        <p:nvSpPr>
          <p:cNvPr id="12" name="TextBox 12"/>
          <p:cNvSpPr txBox="1"/>
          <p:nvPr/>
        </p:nvSpPr>
        <p:spPr>
          <a:xfrm>
            <a:off x="267629" y="512956"/>
            <a:ext cx="10192215" cy="2313326"/>
          </a:xfrm>
          <a:prstGeom prst="rect">
            <a:avLst/>
          </a:prstGeom>
        </p:spPr>
        <p:txBody>
          <a:bodyPr wrap="square" lIns="0" tIns="0" rIns="0" bIns="0" rtlCol="0" anchor="t">
            <a:spAutoFit/>
          </a:bodyPr>
          <a:lstStyle/>
          <a:p>
            <a:pPr>
              <a:lnSpc>
                <a:spcPts val="6062"/>
              </a:lnSpc>
            </a:pPr>
            <a:r>
              <a:rPr lang="en-US" sz="4400" b="1" dirty="0">
                <a:solidFill>
                  <a:schemeClr val="accent6">
                    <a:lumMod val="76000"/>
                  </a:schemeClr>
                </a:solidFill>
                <a:latin typeface="Petrona"/>
                <a:ea typeface="Petrona"/>
                <a:cs typeface="Petrona"/>
                <a:sym typeface="Petrona"/>
              </a:rPr>
              <a:t>Monitoring and Evaluation — Structure, Process, Outcome</a:t>
            </a:r>
            <a:r>
              <a:rPr lang="en-US" sz="4400" dirty="0">
                <a:solidFill>
                  <a:schemeClr val="accent6">
                    <a:lumMod val="76000"/>
                  </a:schemeClr>
                </a:solidFill>
                <a:latin typeface="Petrona"/>
                <a:sym typeface="Petrona"/>
              </a:rPr>
              <a:t> </a:t>
            </a:r>
          </a:p>
          <a:p>
            <a:pPr>
              <a:lnSpc>
                <a:spcPts val="6062"/>
              </a:lnSpc>
            </a:pPr>
            <a:r>
              <a:rPr lang="en-US" sz="1600" dirty="0">
                <a:solidFill>
                  <a:schemeClr val="accent6">
                    <a:lumMod val="76000"/>
                  </a:schemeClr>
                </a:solidFill>
                <a:latin typeface="Petrona"/>
                <a:sym typeface="Petrona"/>
              </a:rPr>
              <a:t>                                                                                                    </a:t>
            </a:r>
            <a:r>
              <a:rPr lang="en-US" sz="1600" dirty="0" err="1">
                <a:solidFill>
                  <a:schemeClr val="accent6">
                    <a:lumMod val="76000"/>
                  </a:schemeClr>
                </a:solidFill>
                <a:latin typeface="Petrona"/>
                <a:sym typeface="Petrona"/>
              </a:rPr>
              <a:t>shrewsbury</a:t>
            </a:r>
            <a:r>
              <a:rPr lang="en-US" sz="1600" dirty="0">
                <a:solidFill>
                  <a:schemeClr val="accent6">
                    <a:lumMod val="76000"/>
                  </a:schemeClr>
                </a:solidFill>
                <a:latin typeface="Petrona"/>
                <a:sym typeface="Petrona"/>
              </a:rPr>
              <a:t>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a:t>
            </a:r>
            <a:r>
              <a:rPr lang="en-US" sz="4400" dirty="0">
                <a:solidFill>
                  <a:schemeClr val="accent6">
                    <a:lumMod val="76000"/>
                  </a:schemeClr>
                </a:solidFill>
                <a:latin typeface="Petrona"/>
                <a:sym typeface="Petrona"/>
              </a:rPr>
              <a:t>.  </a:t>
            </a:r>
            <a:endParaRPr lang="en-US" sz="4400" b="1" dirty="0">
              <a:solidFill>
                <a:schemeClr val="accent6">
                  <a:lumMod val="76000"/>
                </a:schemeClr>
              </a:solidFill>
              <a:latin typeface="Petrona"/>
              <a:ea typeface="Petrona"/>
              <a:cs typeface="Petrona"/>
            </a:endParaRPr>
          </a:p>
        </p:txBody>
      </p:sp>
      <p:sp>
        <p:nvSpPr>
          <p:cNvPr id="13" name="TextBox 13"/>
          <p:cNvSpPr txBox="1"/>
          <p:nvPr/>
        </p:nvSpPr>
        <p:spPr>
          <a:xfrm>
            <a:off x="447040" y="3384054"/>
            <a:ext cx="4551675" cy="406393"/>
          </a:xfrm>
          <a:prstGeom prst="rect">
            <a:avLst/>
          </a:prstGeom>
        </p:spPr>
        <p:txBody>
          <a:bodyPr wrap="square" lIns="0" tIns="0" rIns="0" bIns="0" rtlCol="0" anchor="t">
            <a:spAutoFit/>
          </a:bodyPr>
          <a:lstStyle/>
          <a:p>
            <a:pPr algn="l">
              <a:lnSpc>
                <a:spcPts val="3000"/>
              </a:lnSpc>
            </a:pPr>
            <a:r>
              <a:rPr lang="en-US" sz="3200" b="1" dirty="0">
                <a:solidFill>
                  <a:schemeClr val="accent6">
                    <a:lumMod val="76000"/>
                  </a:schemeClr>
                </a:solidFill>
                <a:latin typeface="Petrona"/>
                <a:ea typeface="Petrona"/>
                <a:cs typeface="Petrona"/>
                <a:sym typeface="Petrona"/>
              </a:rPr>
              <a:t>Real-time oversight</a:t>
            </a:r>
            <a:endParaRPr lang="en-US" sz="3200" b="1" dirty="0">
              <a:solidFill>
                <a:schemeClr val="accent6">
                  <a:lumMod val="76000"/>
                </a:schemeClr>
              </a:solidFill>
              <a:latin typeface="Petrona"/>
              <a:ea typeface="Petrona"/>
              <a:cs typeface="Petrona"/>
            </a:endParaRPr>
          </a:p>
        </p:txBody>
      </p:sp>
      <p:sp>
        <p:nvSpPr>
          <p:cNvPr id="14" name="TextBox 14"/>
          <p:cNvSpPr txBox="1"/>
          <p:nvPr/>
        </p:nvSpPr>
        <p:spPr>
          <a:xfrm>
            <a:off x="447041" y="4023360"/>
            <a:ext cx="5140960" cy="5530425"/>
          </a:xfrm>
          <a:prstGeom prst="rect">
            <a:avLst/>
          </a:prstGeom>
        </p:spPr>
        <p:txBody>
          <a:bodyPr wrap="square" lIns="0" tIns="0" rIns="0" bIns="0" rtlCol="0" anchor="t">
            <a:spAutoFit/>
          </a:bodyPr>
          <a:lstStyle/>
          <a:p>
            <a:pPr>
              <a:lnSpc>
                <a:spcPts val="3125"/>
              </a:lnSpc>
            </a:pPr>
            <a:r>
              <a:rPr lang="en-US" sz="2200" dirty="0">
                <a:solidFill>
                  <a:srgbClr val="000000"/>
                </a:solidFill>
                <a:latin typeface="Arial"/>
                <a:ea typeface="Arial"/>
                <a:cs typeface="Arial"/>
              </a:rPr>
              <a:t>Adopt Donabedian’s model—Structure, Process, Outcome—to guide monitoring and evaluation (Donabedian, 1966). Implement real-time dashboards that surface incidents, staffing levels, escalation events, and key process measures such as alcohol screening, CTG reviews, and escalation times (NHS England, 2023).</a:t>
            </a:r>
          </a:p>
          <a:p>
            <a:pPr>
              <a:lnSpc>
                <a:spcPts val="3125"/>
              </a:lnSpc>
            </a:pPr>
            <a:r>
              <a:rPr lang="en-US" sz="2200" dirty="0">
                <a:solidFill>
                  <a:srgbClr val="000000"/>
                </a:solidFill>
                <a:latin typeface="Arial"/>
                <a:ea typeface="Arial"/>
                <a:cs typeface="Arial"/>
              </a:rPr>
              <a:t>Dashboards must be accessible to clinical leads and executives with role-based filtering and automated daily safety alerts to support rapid decision-making (CQC, 2023).</a:t>
            </a:r>
          </a:p>
        </p:txBody>
      </p:sp>
      <p:sp>
        <p:nvSpPr>
          <p:cNvPr id="15" name="TextBox 15"/>
          <p:cNvSpPr txBox="1"/>
          <p:nvPr/>
        </p:nvSpPr>
        <p:spPr>
          <a:xfrm>
            <a:off x="6417469" y="2905760"/>
            <a:ext cx="4980282" cy="406393"/>
          </a:xfrm>
          <a:prstGeom prst="rect">
            <a:avLst/>
          </a:prstGeom>
        </p:spPr>
        <p:txBody>
          <a:bodyPr wrap="square" lIns="0" tIns="0" rIns="0" bIns="0" rtlCol="0" anchor="t">
            <a:spAutoFit/>
          </a:bodyPr>
          <a:lstStyle/>
          <a:p>
            <a:pPr algn="l">
              <a:lnSpc>
                <a:spcPts val="3000"/>
              </a:lnSpc>
            </a:pPr>
            <a:r>
              <a:rPr lang="en-US" sz="3200" b="1" dirty="0">
                <a:solidFill>
                  <a:schemeClr val="accent6">
                    <a:lumMod val="76000"/>
                  </a:schemeClr>
                </a:solidFill>
                <a:latin typeface="Petrona"/>
                <a:ea typeface="Petrona"/>
                <a:cs typeface="Petrona"/>
                <a:sym typeface="Petrona"/>
              </a:rPr>
              <a:t>Continuous improvement</a:t>
            </a:r>
            <a:endParaRPr lang="en-US" sz="3200" b="1" dirty="0">
              <a:solidFill>
                <a:schemeClr val="accent6">
                  <a:lumMod val="76000"/>
                </a:schemeClr>
              </a:solidFill>
              <a:latin typeface="Petrona"/>
              <a:ea typeface="Petrona"/>
              <a:cs typeface="Petrona"/>
            </a:endParaRPr>
          </a:p>
        </p:txBody>
      </p:sp>
      <p:sp>
        <p:nvSpPr>
          <p:cNvPr id="16" name="TextBox 16"/>
          <p:cNvSpPr txBox="1"/>
          <p:nvPr/>
        </p:nvSpPr>
        <p:spPr>
          <a:xfrm>
            <a:off x="6156960" y="3384054"/>
            <a:ext cx="4551675" cy="6723059"/>
          </a:xfrm>
          <a:prstGeom prst="rect">
            <a:avLst/>
          </a:prstGeom>
        </p:spPr>
        <p:txBody>
          <a:bodyPr wrap="square" lIns="0" tIns="0" rIns="0" bIns="0" rtlCol="0" anchor="t">
            <a:spAutoFit/>
          </a:bodyPr>
          <a:lstStyle/>
          <a:p>
            <a:pPr>
              <a:lnSpc>
                <a:spcPts val="3125"/>
              </a:lnSpc>
            </a:pPr>
            <a:r>
              <a:rPr lang="en-US" sz="2200" dirty="0">
                <a:solidFill>
                  <a:srgbClr val="000000"/>
                </a:solidFill>
                <a:latin typeface="Arial"/>
                <a:ea typeface="Arial"/>
                <a:cs typeface="Arial"/>
              </a:rPr>
              <a:t>Embed Root Cause Analysis (RCA) and PDSA cycles into every serious-incident workflow to drive continuous learning and improvement (NHS England, 2023; IHI, 2020). Incorporate routine patient feedback and staff-safety culture surveys to triangulate data and strengthen transparency (</a:t>
            </a:r>
            <a:r>
              <a:rPr lang="en-US" sz="2200" dirty="0" err="1">
                <a:solidFill>
                  <a:srgbClr val="000000"/>
                </a:solidFill>
                <a:latin typeface="Arial"/>
                <a:ea typeface="Arial"/>
                <a:cs typeface="Arial"/>
              </a:rPr>
              <a:t>Ockenden</a:t>
            </a:r>
            <a:r>
              <a:rPr lang="en-US" sz="2200" dirty="0">
                <a:solidFill>
                  <a:srgbClr val="000000"/>
                </a:solidFill>
                <a:latin typeface="Arial"/>
                <a:ea typeface="Arial"/>
                <a:cs typeface="Arial"/>
              </a:rPr>
              <a:t>, 2022).</a:t>
            </a:r>
          </a:p>
          <a:p>
            <a:pPr>
              <a:lnSpc>
                <a:spcPts val="3125"/>
              </a:lnSpc>
            </a:pPr>
            <a:r>
              <a:rPr lang="en-US" sz="2200" dirty="0">
                <a:solidFill>
                  <a:srgbClr val="000000"/>
                </a:solidFill>
                <a:latin typeface="Arial"/>
                <a:ea typeface="Arial"/>
                <a:cs typeface="Arial"/>
              </a:rPr>
              <a:t>Ensure external audits and CQC reviews map directly onto dashboard metrics so national maternity standards are demonstrably met and improvements tracked over time (CQC, 2023; NHS England, 2024).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446049" y="656368"/>
            <a:ext cx="16682223" cy="1531060"/>
          </a:xfrm>
          <a:prstGeom prst="rect">
            <a:avLst/>
          </a:prstGeom>
        </p:spPr>
        <p:txBody>
          <a:bodyPr wrap="square" lIns="0" tIns="0" rIns="0" bIns="0" rtlCol="0" anchor="t">
            <a:spAutoFit/>
          </a:bodyPr>
          <a:lstStyle/>
          <a:p>
            <a:pPr>
              <a:lnSpc>
                <a:spcPts val="6062"/>
              </a:lnSpc>
            </a:pPr>
            <a:r>
              <a:rPr lang="en-US" sz="4400" b="1" dirty="0">
                <a:solidFill>
                  <a:schemeClr val="accent6">
                    <a:lumMod val="76000"/>
                  </a:schemeClr>
                </a:solidFill>
                <a:latin typeface="Petrona"/>
                <a:ea typeface="Petrona"/>
                <a:cs typeface="Petrona"/>
                <a:sym typeface="Petrona"/>
              </a:rPr>
              <a:t>Lessons Learned from </a:t>
            </a:r>
            <a:r>
              <a:rPr lang="en-US" sz="4400" b="1" dirty="0" err="1">
                <a:solidFill>
                  <a:schemeClr val="accent6">
                    <a:lumMod val="76000"/>
                  </a:schemeClr>
                </a:solidFill>
                <a:latin typeface="Petrona"/>
                <a:ea typeface="Petrona"/>
                <a:cs typeface="Petrona"/>
                <a:sym typeface="Petrona"/>
              </a:rPr>
              <a:t>Ockenden</a:t>
            </a:r>
            <a:r>
              <a:rPr lang="en-US" sz="4400" b="1" dirty="0">
                <a:solidFill>
                  <a:schemeClr val="accent6">
                    <a:lumMod val="76000"/>
                  </a:schemeClr>
                </a:solidFill>
                <a:latin typeface="Petrona"/>
                <a:ea typeface="Petrona"/>
                <a:cs typeface="Petrona"/>
                <a:sym typeface="Petrona"/>
              </a:rPr>
              <a:t> — Listening, Safety, Culture </a:t>
            </a:r>
          </a:p>
          <a:p>
            <a:pPr>
              <a:lnSpc>
                <a:spcPts val="6062"/>
              </a:lnSpc>
            </a:pPr>
            <a:r>
              <a:rPr lang="en-US" sz="4400" b="1"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 </a:t>
            </a:r>
            <a:r>
              <a:rPr lang="en-US" sz="1600" dirty="0" err="1">
                <a:solidFill>
                  <a:schemeClr val="accent6">
                    <a:lumMod val="76000"/>
                  </a:schemeClr>
                </a:solidFill>
                <a:latin typeface="Petrona"/>
                <a:sym typeface="Petrona"/>
              </a:rPr>
              <a:t>hrewsbury</a:t>
            </a:r>
            <a:r>
              <a:rPr lang="en-US" sz="1600" dirty="0">
                <a:solidFill>
                  <a:schemeClr val="accent6">
                    <a:lumMod val="76000"/>
                  </a:schemeClr>
                </a:solidFill>
                <a:latin typeface="Petrona"/>
                <a:sym typeface="Petrona"/>
              </a:rPr>
              <a:t>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7" name="Freeform 7" descr="preencoded.png"/>
          <p:cNvSpPr/>
          <p:nvPr/>
        </p:nvSpPr>
        <p:spPr>
          <a:xfrm>
            <a:off x="992238" y="3006646"/>
            <a:ext cx="775602" cy="748795"/>
          </a:xfrm>
          <a:custGeom>
            <a:avLst/>
            <a:gdLst/>
            <a:ahLst/>
            <a:cxnLst/>
            <a:rect l="l" t="t" r="r" b="b"/>
            <a:pathLst>
              <a:path w="620166" h="620166">
                <a:moveTo>
                  <a:pt x="0" y="0"/>
                </a:moveTo>
                <a:lnTo>
                  <a:pt x="620166" y="0"/>
                </a:lnTo>
                <a:lnTo>
                  <a:pt x="620166" y="620167"/>
                </a:lnTo>
                <a:lnTo>
                  <a:pt x="0" y="62016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8" name="TextBox 8"/>
          <p:cNvSpPr txBox="1"/>
          <p:nvPr/>
        </p:nvSpPr>
        <p:spPr>
          <a:xfrm>
            <a:off x="992238" y="4153197"/>
            <a:ext cx="4685487" cy="405496"/>
          </a:xfrm>
          <a:prstGeom prst="rect">
            <a:avLst/>
          </a:prstGeom>
        </p:spPr>
        <p:txBody>
          <a:bodyPr wrap="square" lIns="0" tIns="0" rIns="0" bIns="0" rtlCol="0" anchor="t">
            <a:spAutoFit/>
          </a:bodyPr>
          <a:lstStyle/>
          <a:p>
            <a:pPr algn="l">
              <a:lnSpc>
                <a:spcPts val="3000"/>
              </a:lnSpc>
            </a:pPr>
            <a:r>
              <a:rPr lang="en-US" sz="3200" b="1" dirty="0">
                <a:solidFill>
                  <a:srgbClr val="C85B11"/>
                </a:solidFill>
                <a:latin typeface="Varela Round"/>
                <a:ea typeface="Varela Round"/>
                <a:cs typeface="Varela Round"/>
                <a:sym typeface="Varela Round"/>
              </a:rPr>
              <a:t>Listen to families</a:t>
            </a:r>
            <a:endParaRPr lang="en-US" sz="3200" b="1" dirty="0">
              <a:solidFill>
                <a:srgbClr val="C85B11"/>
              </a:solidFill>
              <a:latin typeface="Varela Round"/>
              <a:ea typeface="Varela Round"/>
              <a:cs typeface="Varela Round"/>
            </a:endParaRPr>
          </a:p>
        </p:txBody>
      </p:sp>
      <p:sp>
        <p:nvSpPr>
          <p:cNvPr id="9" name="TextBox 9"/>
          <p:cNvSpPr txBox="1"/>
          <p:nvPr/>
        </p:nvSpPr>
        <p:spPr>
          <a:xfrm>
            <a:off x="992238" y="4651622"/>
            <a:ext cx="7996684" cy="1554977"/>
          </a:xfrm>
          <a:prstGeom prst="rect">
            <a:avLst/>
          </a:prstGeom>
        </p:spPr>
        <p:txBody>
          <a:bodyPr lIns="0" tIns="0" rIns="0" bIns="0" rtlCol="0" anchor="t">
            <a:spAutoFit/>
          </a:bodyPr>
          <a:lstStyle/>
          <a:p>
            <a:pPr algn="l">
              <a:lnSpc>
                <a:spcPts val="3125"/>
              </a:lnSpc>
            </a:pPr>
            <a:r>
              <a:rPr lang="en-US" sz="2200" dirty="0">
                <a:solidFill>
                  <a:srgbClr val="000000"/>
                </a:solidFill>
                <a:latin typeface="Arial"/>
                <a:ea typeface="Arial"/>
                <a:cs typeface="Arial"/>
                <a:sym typeface="Arial"/>
              </a:rPr>
              <a:t>Families are vital safety partners. Early, compassionate engagement prevents repeat harm and restores confidence. Create family liaison roles and accessible channels for raising concerns with guaranteed timely responses.(0ckenden, 2022)</a:t>
            </a:r>
            <a:endParaRPr lang="en-US" sz="2200" dirty="0">
              <a:solidFill>
                <a:srgbClr val="000000"/>
              </a:solidFill>
              <a:latin typeface="Arial"/>
              <a:ea typeface="Arial"/>
              <a:cs typeface="Arial"/>
            </a:endParaRPr>
          </a:p>
        </p:txBody>
      </p:sp>
      <p:sp>
        <p:nvSpPr>
          <p:cNvPr id="10" name="Freeform 10" descr="preencoded.png"/>
          <p:cNvSpPr/>
          <p:nvPr/>
        </p:nvSpPr>
        <p:spPr>
          <a:xfrm>
            <a:off x="9298930" y="3261122"/>
            <a:ext cx="620166" cy="620166"/>
          </a:xfrm>
          <a:custGeom>
            <a:avLst/>
            <a:gdLst/>
            <a:ahLst/>
            <a:cxnLst/>
            <a:rect l="l" t="t" r="r" b="b"/>
            <a:pathLst>
              <a:path w="620166" h="620166">
                <a:moveTo>
                  <a:pt x="0" y="0"/>
                </a:moveTo>
                <a:lnTo>
                  <a:pt x="620166" y="0"/>
                </a:lnTo>
                <a:lnTo>
                  <a:pt x="620166" y="620167"/>
                </a:lnTo>
                <a:lnTo>
                  <a:pt x="0" y="620167"/>
                </a:lnTo>
                <a:lnTo>
                  <a:pt x="0" y="0"/>
                </a:lnTo>
                <a:close/>
              </a:path>
            </a:pathLst>
          </a:custGeom>
          <a:blipFill>
            <a:blip r:embed="rId5">
              <a:extLst>
                <a:ext uri="{96DAC541-7B7A-43D3-8B79-37D633B846F1}">
                  <asvg:svgBlip xmlns:asvg="http://schemas.microsoft.com/office/drawing/2016/SVG/main" r:embed="rId6"/>
                </a:ext>
              </a:extLst>
            </a:blip>
            <a:stretch>
              <a:fillRect t="-757" b="-757"/>
            </a:stretch>
          </a:blipFill>
        </p:spPr>
        <p:txBody>
          <a:bodyPr/>
          <a:lstStyle/>
          <a:p>
            <a:endParaRPr lang="en-US"/>
          </a:p>
        </p:txBody>
      </p:sp>
      <p:sp>
        <p:nvSpPr>
          <p:cNvPr id="11" name="TextBox 11"/>
          <p:cNvSpPr txBox="1"/>
          <p:nvPr/>
        </p:nvSpPr>
        <p:spPr>
          <a:xfrm>
            <a:off x="9298930" y="4153197"/>
            <a:ext cx="6144270" cy="405496"/>
          </a:xfrm>
          <a:prstGeom prst="rect">
            <a:avLst/>
          </a:prstGeom>
        </p:spPr>
        <p:txBody>
          <a:bodyPr wrap="square" lIns="0" tIns="0" rIns="0" bIns="0" rtlCol="0" anchor="t">
            <a:spAutoFit/>
          </a:bodyPr>
          <a:lstStyle/>
          <a:p>
            <a:pPr algn="l">
              <a:lnSpc>
                <a:spcPts val="3000"/>
              </a:lnSpc>
            </a:pPr>
            <a:r>
              <a:rPr lang="en-US" sz="3200" b="1" dirty="0">
                <a:solidFill>
                  <a:schemeClr val="accent6">
                    <a:lumMod val="76000"/>
                  </a:schemeClr>
                </a:solidFill>
                <a:latin typeface="Varela Round"/>
                <a:ea typeface="Varela Round"/>
                <a:cs typeface="Varela Round"/>
                <a:sym typeface="Varela Round"/>
              </a:rPr>
              <a:t>Move from blame to learning</a:t>
            </a:r>
            <a:endParaRPr lang="en-US" sz="3200" b="1" dirty="0">
              <a:solidFill>
                <a:schemeClr val="accent6">
                  <a:lumMod val="76000"/>
                </a:schemeClr>
              </a:solidFill>
              <a:latin typeface="Varela Round"/>
              <a:ea typeface="Varela Round"/>
              <a:cs typeface="Varela Round"/>
            </a:endParaRPr>
          </a:p>
        </p:txBody>
      </p:sp>
      <p:sp>
        <p:nvSpPr>
          <p:cNvPr id="12" name="TextBox 12"/>
          <p:cNvSpPr txBox="1"/>
          <p:nvPr/>
        </p:nvSpPr>
        <p:spPr>
          <a:xfrm>
            <a:off x="9298930" y="4651622"/>
            <a:ext cx="7996832" cy="1554977"/>
          </a:xfrm>
          <a:prstGeom prst="rect">
            <a:avLst/>
          </a:prstGeom>
        </p:spPr>
        <p:txBody>
          <a:bodyPr lIns="0" tIns="0" rIns="0" bIns="0" rtlCol="0" anchor="t">
            <a:spAutoFit/>
          </a:bodyPr>
          <a:lstStyle/>
          <a:p>
            <a:pPr algn="l">
              <a:lnSpc>
                <a:spcPts val="3125"/>
              </a:lnSpc>
            </a:pPr>
            <a:r>
              <a:rPr lang="en-US" sz="2200" dirty="0">
                <a:solidFill>
                  <a:srgbClr val="000000"/>
                </a:solidFill>
                <a:latin typeface="Arial"/>
                <a:ea typeface="Arial"/>
                <a:cs typeface="Arial"/>
                <a:sym typeface="Arial"/>
              </a:rPr>
              <a:t>A blame culture silences staff and conceals risk. Adopt just culture principles: separate human error, at-risk </a:t>
            </a:r>
            <a:r>
              <a:rPr lang="en-US" sz="2200" dirty="0" err="1">
                <a:solidFill>
                  <a:srgbClr val="000000"/>
                </a:solidFill>
                <a:latin typeface="Arial"/>
                <a:ea typeface="Arial"/>
                <a:cs typeface="Arial"/>
                <a:sym typeface="Arial"/>
              </a:rPr>
              <a:t>behaviour</a:t>
            </a:r>
            <a:r>
              <a:rPr lang="en-US" sz="2200" dirty="0">
                <a:solidFill>
                  <a:srgbClr val="000000"/>
                </a:solidFill>
                <a:latin typeface="Arial"/>
                <a:ea typeface="Arial"/>
                <a:cs typeface="Arial"/>
                <a:sym typeface="Arial"/>
              </a:rPr>
              <a:t> and reckless acts, and focus on system fixes rather than punishment.(NHS England 2023;NHS </a:t>
            </a:r>
            <a:r>
              <a:rPr lang="en-US" sz="2200" dirty="0" err="1">
                <a:solidFill>
                  <a:srgbClr val="000000"/>
                </a:solidFill>
                <a:latin typeface="Arial"/>
                <a:ea typeface="Arial"/>
                <a:cs typeface="Arial"/>
                <a:sym typeface="Arial"/>
              </a:rPr>
              <a:t>Resolation</a:t>
            </a:r>
            <a:r>
              <a:rPr lang="en-US" sz="2200" dirty="0">
                <a:solidFill>
                  <a:srgbClr val="000000"/>
                </a:solidFill>
                <a:latin typeface="Arial"/>
                <a:ea typeface="Arial"/>
                <a:cs typeface="Arial"/>
                <a:sym typeface="Arial"/>
              </a:rPr>
              <a:t> , 2024)</a:t>
            </a:r>
            <a:endParaRPr lang="en-US" sz="2200" dirty="0">
              <a:solidFill>
                <a:srgbClr val="000000"/>
              </a:solidFill>
              <a:latin typeface="Arial"/>
              <a:ea typeface="Arial"/>
              <a:cs typeface="Arial"/>
            </a:endParaRPr>
          </a:p>
        </p:txBody>
      </p:sp>
      <p:sp>
        <p:nvSpPr>
          <p:cNvPr id="13" name="Freeform 13" descr="preencoded.png"/>
          <p:cNvSpPr/>
          <p:nvPr/>
        </p:nvSpPr>
        <p:spPr>
          <a:xfrm>
            <a:off x="992238" y="6414641"/>
            <a:ext cx="620166" cy="620166"/>
          </a:xfrm>
          <a:custGeom>
            <a:avLst/>
            <a:gdLst/>
            <a:ahLst/>
            <a:cxnLst/>
            <a:rect l="l" t="t" r="r" b="b"/>
            <a:pathLst>
              <a:path w="620166" h="620166">
                <a:moveTo>
                  <a:pt x="0" y="0"/>
                </a:moveTo>
                <a:lnTo>
                  <a:pt x="620166" y="0"/>
                </a:lnTo>
                <a:lnTo>
                  <a:pt x="620166" y="620167"/>
                </a:lnTo>
                <a:lnTo>
                  <a:pt x="0" y="620167"/>
                </a:lnTo>
                <a:lnTo>
                  <a:pt x="0" y="0"/>
                </a:lnTo>
                <a:close/>
              </a:path>
            </a:pathLst>
          </a:custGeom>
          <a:blipFill>
            <a:blip r:embed="rId7">
              <a:extLst>
                <a:ext uri="{96DAC541-7B7A-43D3-8B79-37D633B846F1}">
                  <asvg:svgBlip xmlns:asvg="http://schemas.microsoft.com/office/drawing/2016/SVG/main" r:embed="rId8"/>
                </a:ext>
              </a:extLst>
            </a:blip>
            <a:stretch>
              <a:fillRect l="-3030" r="-3030"/>
            </a:stretch>
          </a:blipFill>
        </p:spPr>
        <p:txBody>
          <a:bodyPr/>
          <a:lstStyle/>
          <a:p>
            <a:endParaRPr lang="en-US"/>
          </a:p>
        </p:txBody>
      </p:sp>
      <p:sp>
        <p:nvSpPr>
          <p:cNvPr id="14" name="TextBox 14"/>
          <p:cNvSpPr txBox="1"/>
          <p:nvPr/>
        </p:nvSpPr>
        <p:spPr>
          <a:xfrm>
            <a:off x="992238" y="7306716"/>
            <a:ext cx="5877796" cy="405496"/>
          </a:xfrm>
          <a:prstGeom prst="rect">
            <a:avLst/>
          </a:prstGeom>
        </p:spPr>
        <p:txBody>
          <a:bodyPr wrap="square" lIns="0" tIns="0" rIns="0" bIns="0" rtlCol="0" anchor="t">
            <a:spAutoFit/>
          </a:bodyPr>
          <a:lstStyle/>
          <a:p>
            <a:pPr algn="l">
              <a:lnSpc>
                <a:spcPts val="3000"/>
              </a:lnSpc>
            </a:pPr>
            <a:r>
              <a:rPr lang="en-US" sz="3200" b="1">
                <a:solidFill>
                  <a:schemeClr val="accent6">
                    <a:lumMod val="76000"/>
                  </a:schemeClr>
                </a:solidFill>
                <a:latin typeface="Varela Round"/>
                <a:ea typeface="Varela Round"/>
                <a:cs typeface="Varela Round"/>
                <a:sym typeface="Varela Round"/>
              </a:rPr>
              <a:t>Communication &amp; escalation</a:t>
            </a:r>
            <a:endParaRPr lang="en-US" sz="3200" b="1">
              <a:solidFill>
                <a:schemeClr val="accent6">
                  <a:lumMod val="76000"/>
                </a:schemeClr>
              </a:solidFill>
              <a:latin typeface="Varela Round"/>
              <a:ea typeface="Varela Round"/>
              <a:cs typeface="Varela Round"/>
            </a:endParaRPr>
          </a:p>
        </p:txBody>
      </p:sp>
      <p:sp>
        <p:nvSpPr>
          <p:cNvPr id="15" name="TextBox 15"/>
          <p:cNvSpPr txBox="1"/>
          <p:nvPr/>
        </p:nvSpPr>
        <p:spPr>
          <a:xfrm>
            <a:off x="992238" y="7805142"/>
            <a:ext cx="7996684" cy="1554977"/>
          </a:xfrm>
          <a:prstGeom prst="rect">
            <a:avLst/>
          </a:prstGeom>
        </p:spPr>
        <p:txBody>
          <a:bodyPr lIns="0" tIns="0" rIns="0" bIns="0" rtlCol="0" anchor="t">
            <a:spAutoFit/>
          </a:bodyPr>
          <a:lstStyle/>
          <a:p>
            <a:pPr>
              <a:lnSpc>
                <a:spcPts val="3125"/>
              </a:lnSpc>
            </a:pPr>
            <a:r>
              <a:rPr lang="en-US" sz="2200" dirty="0">
                <a:solidFill>
                  <a:srgbClr val="000000"/>
                </a:solidFill>
                <a:latin typeface="Arial"/>
                <a:ea typeface="Arial"/>
                <a:cs typeface="Arial"/>
                <a:sym typeface="Arial"/>
              </a:rPr>
              <a:t>Clear, non-negotiable escalation pathways and </a:t>
            </a:r>
            <a:r>
              <a:rPr lang="en-US" sz="2200" dirty="0" err="1">
                <a:solidFill>
                  <a:srgbClr val="000000"/>
                </a:solidFill>
                <a:latin typeface="Arial"/>
                <a:ea typeface="Arial"/>
                <a:cs typeface="Arial"/>
                <a:sym typeface="Arial"/>
              </a:rPr>
              <a:t>standardised</a:t>
            </a:r>
            <a:r>
              <a:rPr lang="en-US" sz="2200" dirty="0">
                <a:solidFill>
                  <a:srgbClr val="000000"/>
                </a:solidFill>
                <a:latin typeface="Arial"/>
                <a:ea typeface="Arial"/>
                <a:cs typeface="Arial"/>
                <a:sym typeface="Arial"/>
              </a:rPr>
              <a:t> handovers reduce missed cues. Use checklists, mandatory escalation triggers and simulation training to embed </a:t>
            </a:r>
            <a:r>
              <a:rPr lang="en-US" sz="2200" dirty="0" err="1">
                <a:solidFill>
                  <a:srgbClr val="000000"/>
                </a:solidFill>
                <a:latin typeface="Arial"/>
                <a:ea typeface="Arial"/>
                <a:cs typeface="Arial"/>
                <a:sym typeface="Arial"/>
              </a:rPr>
              <a:t>behaviours</a:t>
            </a:r>
            <a:r>
              <a:rPr lang="en-US" sz="2200" dirty="0">
                <a:solidFill>
                  <a:srgbClr val="000000"/>
                </a:solidFill>
                <a:latin typeface="Arial"/>
                <a:ea typeface="Arial"/>
                <a:cs typeface="Arial"/>
                <a:sym typeface="Arial"/>
              </a:rPr>
              <a:t> under pressure</a:t>
            </a:r>
            <a:r>
              <a:rPr lang="en-US" sz="2400" dirty="0">
                <a:solidFill>
                  <a:srgbClr val="000000"/>
                </a:solidFill>
                <a:latin typeface="Arial"/>
                <a:ea typeface="Arial"/>
                <a:cs typeface="Arial"/>
                <a:sym typeface="Arial"/>
              </a:rPr>
              <a:t>.</a:t>
            </a:r>
            <a:r>
              <a:rPr lang="en-GB" sz="2400" dirty="0"/>
              <a:t> (Ockenden, 2022; NHS England, 2023).</a:t>
            </a:r>
            <a:endParaRPr lang="en-US" sz="2400" dirty="0">
              <a:solidFill>
                <a:srgbClr val="000000"/>
              </a:solidFill>
              <a:latin typeface="Arial"/>
              <a:ea typeface="Arial"/>
              <a:cs typeface="Arial"/>
            </a:endParaRPr>
          </a:p>
        </p:txBody>
      </p:sp>
      <p:sp>
        <p:nvSpPr>
          <p:cNvPr id="16" name="Freeform 16" descr="preencoded.png"/>
          <p:cNvSpPr/>
          <p:nvPr/>
        </p:nvSpPr>
        <p:spPr>
          <a:xfrm>
            <a:off x="9298930" y="6414641"/>
            <a:ext cx="620166" cy="620166"/>
          </a:xfrm>
          <a:custGeom>
            <a:avLst/>
            <a:gdLst/>
            <a:ahLst/>
            <a:cxnLst/>
            <a:rect l="l" t="t" r="r" b="b"/>
            <a:pathLst>
              <a:path w="620166" h="620166">
                <a:moveTo>
                  <a:pt x="0" y="0"/>
                </a:moveTo>
                <a:lnTo>
                  <a:pt x="620166" y="0"/>
                </a:lnTo>
                <a:lnTo>
                  <a:pt x="620166" y="620167"/>
                </a:lnTo>
                <a:lnTo>
                  <a:pt x="0" y="620167"/>
                </a:lnTo>
                <a:lnTo>
                  <a:pt x="0" y="0"/>
                </a:lnTo>
                <a:close/>
              </a:path>
            </a:pathLst>
          </a:custGeom>
          <a:blipFill>
            <a:blip r:embed="rId9">
              <a:extLst>
                <a:ext uri="{96DAC541-7B7A-43D3-8B79-37D633B846F1}">
                  <asvg:svgBlip xmlns:asvg="http://schemas.microsoft.com/office/drawing/2016/SVG/main" r:embed="rId10"/>
                </a:ext>
              </a:extLst>
            </a:blip>
            <a:stretch>
              <a:fillRect t="-9848" b="-9848"/>
            </a:stretch>
          </a:blipFill>
        </p:spPr>
        <p:txBody>
          <a:bodyPr/>
          <a:lstStyle/>
          <a:p>
            <a:endParaRPr lang="en-US"/>
          </a:p>
        </p:txBody>
      </p:sp>
      <p:sp>
        <p:nvSpPr>
          <p:cNvPr id="17" name="TextBox 17"/>
          <p:cNvSpPr txBox="1"/>
          <p:nvPr/>
        </p:nvSpPr>
        <p:spPr>
          <a:xfrm>
            <a:off x="9298930" y="7306716"/>
            <a:ext cx="5273962" cy="406393"/>
          </a:xfrm>
          <a:prstGeom prst="rect">
            <a:avLst/>
          </a:prstGeom>
        </p:spPr>
        <p:txBody>
          <a:bodyPr wrap="square" lIns="0" tIns="0" rIns="0" bIns="0" rtlCol="0" anchor="t">
            <a:spAutoFit/>
          </a:bodyPr>
          <a:lstStyle/>
          <a:p>
            <a:pPr algn="l">
              <a:lnSpc>
                <a:spcPts val="3000"/>
              </a:lnSpc>
            </a:pPr>
            <a:r>
              <a:rPr lang="en-US" sz="3200" b="1">
                <a:solidFill>
                  <a:schemeClr val="accent6">
                    <a:lumMod val="76000"/>
                  </a:schemeClr>
                </a:solidFill>
                <a:latin typeface="Petrona"/>
                <a:ea typeface="Petrona"/>
                <a:cs typeface="Petrona"/>
                <a:sym typeface="Petrona"/>
              </a:rPr>
              <a:t>Psychological safety</a:t>
            </a:r>
            <a:endParaRPr lang="en-US" sz="3200" b="1">
              <a:solidFill>
                <a:schemeClr val="accent6">
                  <a:lumMod val="76000"/>
                </a:schemeClr>
              </a:solidFill>
              <a:latin typeface="Petrona"/>
              <a:ea typeface="Petrona"/>
              <a:cs typeface="Petrona"/>
            </a:endParaRPr>
          </a:p>
        </p:txBody>
      </p:sp>
      <p:sp>
        <p:nvSpPr>
          <p:cNvPr id="18" name="TextBox 18"/>
          <p:cNvSpPr txBox="1"/>
          <p:nvPr/>
        </p:nvSpPr>
        <p:spPr>
          <a:xfrm>
            <a:off x="9298930" y="7805142"/>
            <a:ext cx="7996832" cy="1952522"/>
          </a:xfrm>
          <a:prstGeom prst="rect">
            <a:avLst/>
          </a:prstGeom>
        </p:spPr>
        <p:txBody>
          <a:bodyPr lIns="0" tIns="0" rIns="0" bIns="0" rtlCol="0" anchor="t">
            <a:spAutoFit/>
          </a:bodyPr>
          <a:lstStyle/>
          <a:p>
            <a:pPr>
              <a:lnSpc>
                <a:spcPts val="3125"/>
              </a:lnSpc>
            </a:pPr>
            <a:r>
              <a:rPr lang="en-US" sz="2200" dirty="0">
                <a:solidFill>
                  <a:srgbClr val="000000"/>
                </a:solidFill>
                <a:latin typeface="Arial"/>
                <a:ea typeface="Arial"/>
                <a:cs typeface="Arial"/>
                <a:sym typeface="Arial"/>
              </a:rPr>
              <a:t>Psychological safety encourages reporting and teamwork. Leaders must model openness, admit uncertainty, and act visibly on reports to close the feedback loop and rebuild trust</a:t>
            </a:r>
            <a:r>
              <a:rPr lang="en-GB" sz="2400" dirty="0"/>
              <a:t>(Ockenden, 2022; Edmondson, 2019</a:t>
            </a:r>
            <a:r>
              <a:rPr lang="en-GB" dirty="0"/>
              <a:t>).</a:t>
            </a:r>
          </a:p>
          <a:p>
            <a:pPr algn="l">
              <a:lnSpc>
                <a:spcPts val="3125"/>
              </a:lnSpc>
            </a:pPr>
            <a:r>
              <a:rPr lang="en-US" sz="2200" dirty="0">
                <a:solidFill>
                  <a:srgbClr val="000000"/>
                </a:solidFill>
                <a:latin typeface="Arial"/>
                <a:ea typeface="Arial"/>
                <a:cs typeface="Arial"/>
                <a:sym typeface="Arial"/>
              </a:rPr>
              <a:t>.</a:t>
            </a:r>
            <a:endParaRPr lang="en-US" sz="2200" dirty="0">
              <a:solidFill>
                <a:srgbClr val="000000"/>
              </a:solidFill>
              <a:latin typeface="Arial"/>
              <a:ea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6"/>
          <p:cNvGrpSpPr>
            <a:grpSpLocks noChangeAspect="1"/>
          </p:cNvGrpSpPr>
          <p:nvPr/>
        </p:nvGrpSpPr>
        <p:grpSpPr>
          <a:xfrm>
            <a:off x="11430000" y="0"/>
            <a:ext cx="6858000" cy="10287000"/>
            <a:chOff x="0" y="0"/>
            <a:chExt cx="9144000" cy="13716000"/>
          </a:xfrm>
        </p:grpSpPr>
        <p:sp>
          <p:nvSpPr>
            <p:cNvPr id="7" name="Freeform 7" descr="preencoded.png"/>
            <p:cNvSpPr/>
            <p:nvPr/>
          </p:nvSpPr>
          <p:spPr>
            <a:xfrm>
              <a:off x="0" y="0"/>
              <a:ext cx="9144000" cy="13716000"/>
            </a:xfrm>
            <a:custGeom>
              <a:avLst/>
              <a:gdLst/>
              <a:ahLst/>
              <a:cxnLst/>
              <a:rect l="l" t="t" r="r" b="b"/>
              <a:pathLst>
                <a:path w="9144000" h="13716000">
                  <a:moveTo>
                    <a:pt x="0" y="0"/>
                  </a:moveTo>
                  <a:lnTo>
                    <a:pt x="9144000" y="0"/>
                  </a:lnTo>
                  <a:lnTo>
                    <a:pt x="9144000" y="13716000"/>
                  </a:lnTo>
                  <a:lnTo>
                    <a:pt x="0" y="13716000"/>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1091357" y="751050"/>
            <a:ext cx="9445526" cy="1261756"/>
          </a:xfrm>
          <a:prstGeom prst="rect">
            <a:avLst/>
          </a:prstGeom>
        </p:spPr>
        <p:txBody>
          <a:bodyPr lIns="0" tIns="0" rIns="0" bIns="0" rtlCol="0" anchor="t">
            <a:spAutoFit/>
          </a:bodyPr>
          <a:lstStyle/>
          <a:p>
            <a:pPr>
              <a:lnSpc>
                <a:spcPts val="4874"/>
              </a:lnSpc>
            </a:pPr>
            <a:r>
              <a:rPr lang="en-US" sz="4400" b="1" dirty="0">
                <a:solidFill>
                  <a:schemeClr val="accent6">
                    <a:lumMod val="76000"/>
                  </a:schemeClr>
                </a:solidFill>
                <a:latin typeface="Petrona"/>
                <a:ea typeface="Petrona"/>
                <a:cs typeface="Petrona"/>
                <a:sym typeface="Petrona"/>
              </a:rPr>
              <a:t>Conclusion — A Roadmap for Safer Maternity Care</a:t>
            </a:r>
            <a:r>
              <a:rPr lang="en-US" sz="4400" dirty="0">
                <a:solidFill>
                  <a:schemeClr val="accent6">
                    <a:lumMod val="76000"/>
                  </a:schemeClr>
                </a:solidFill>
                <a:latin typeface="Petrona"/>
                <a:sym typeface="Petrona"/>
              </a:rPr>
              <a:t>  </a:t>
            </a:r>
            <a:r>
              <a:rPr lang="en-US" sz="1600" dirty="0">
                <a:solidFill>
                  <a:schemeClr val="accent6">
                    <a:lumMod val="76000"/>
                  </a:schemeClr>
                </a:solidFill>
                <a:latin typeface="Petrona"/>
                <a:sym typeface="Petrona"/>
              </a:rPr>
              <a:t>Shrewsbury &amp; Telford Hospital NHS Trust </a:t>
            </a:r>
            <a:r>
              <a:rPr lang="en-US" sz="1600" dirty="0" err="1">
                <a:solidFill>
                  <a:schemeClr val="accent6">
                    <a:lumMod val="76000"/>
                  </a:schemeClr>
                </a:solidFill>
                <a:latin typeface="Petrona"/>
                <a:sym typeface="Petrona"/>
              </a:rPr>
              <a:t>Ockenden</a:t>
            </a:r>
            <a:r>
              <a:rPr lang="en-US" sz="1600" dirty="0">
                <a:solidFill>
                  <a:schemeClr val="accent6">
                    <a:lumMod val="76000"/>
                  </a:schemeClr>
                </a:solidFill>
                <a:latin typeface="Petrona"/>
                <a:sym typeface="Petrona"/>
              </a:rPr>
              <a:t> Report </a:t>
            </a:r>
            <a:endParaRPr lang="en-US" sz="1600" b="1" dirty="0">
              <a:solidFill>
                <a:schemeClr val="accent6">
                  <a:lumMod val="76000"/>
                </a:schemeClr>
              </a:solidFill>
              <a:latin typeface="Petrona"/>
              <a:ea typeface="Petrona"/>
              <a:cs typeface="Petrona"/>
            </a:endParaRPr>
          </a:p>
        </p:txBody>
      </p:sp>
      <p:sp>
        <p:nvSpPr>
          <p:cNvPr id="9" name="TextBox 9"/>
          <p:cNvSpPr txBox="1"/>
          <p:nvPr/>
        </p:nvSpPr>
        <p:spPr>
          <a:xfrm>
            <a:off x="992238" y="2121525"/>
            <a:ext cx="9445526" cy="4352474"/>
          </a:xfrm>
          <a:prstGeom prst="rect">
            <a:avLst/>
          </a:prstGeom>
        </p:spPr>
        <p:txBody>
          <a:bodyPr lIns="0" tIns="0" rIns="0" bIns="0" rtlCol="0" anchor="t">
            <a:spAutoFit/>
          </a:bodyPr>
          <a:lstStyle/>
          <a:p>
            <a:pPr>
              <a:lnSpc>
                <a:spcPts val="3125"/>
              </a:lnSpc>
            </a:pPr>
            <a:r>
              <a:rPr lang="en-GB" sz="2400" dirty="0"/>
              <a:t>Quality assurance is fundamental to delivering safe and effective maternity care. The Ockenden Review highlighted deep systemic failures but also provided a practical roadmap for improvement: sustained and compassionate leadership, empowered multidisciplinary teams, robust monitoring with rapid-cycle learning, and meaningful partnership with families. Achieving evidence-based, transparent and compassionate services requires long-term cultural change supported by strong governance, continuous training, and measurable quality outcomes. Immediate priorities include visible and accountable leadership, reliable escalation processes, and ongoing external assurance to maintain safety and trust (Ockenden, 2022; NHS England, 2023).</a:t>
            </a:r>
            <a:endParaRPr lang="en-US" sz="2400" dirty="0">
              <a:solidFill>
                <a:srgbClr val="000000"/>
              </a:solidFill>
              <a:latin typeface="Arial"/>
              <a:ea typeface="Arial"/>
              <a:cs typeface="Arial"/>
            </a:endParaRPr>
          </a:p>
        </p:txBody>
      </p:sp>
      <p:grpSp>
        <p:nvGrpSpPr>
          <p:cNvPr id="10" name="Group 10"/>
          <p:cNvGrpSpPr/>
          <p:nvPr/>
        </p:nvGrpSpPr>
        <p:grpSpPr>
          <a:xfrm>
            <a:off x="983094" y="5694825"/>
            <a:ext cx="4623626" cy="1951958"/>
            <a:chOff x="-12192" y="0"/>
            <a:chExt cx="6164835" cy="2602611"/>
          </a:xfrm>
        </p:grpSpPr>
        <p:sp>
          <p:nvSpPr>
            <p:cNvPr id="11" name="Freeform 11"/>
            <p:cNvSpPr/>
            <p:nvPr/>
          </p:nvSpPr>
          <p:spPr>
            <a:xfrm>
              <a:off x="-12192" y="0"/>
              <a:ext cx="6164835" cy="2602611"/>
            </a:xfrm>
            <a:custGeom>
              <a:avLst/>
              <a:gdLst/>
              <a:ahLst/>
              <a:cxnLst/>
              <a:rect l="l" t="t" r="r" b="b"/>
              <a:pathLst>
                <a:path w="6152642" h="2602611">
                  <a:moveTo>
                    <a:pt x="0" y="199771"/>
                  </a:moveTo>
                  <a:cubicBezTo>
                    <a:pt x="0" y="89408"/>
                    <a:pt x="89408" y="0"/>
                    <a:pt x="199771" y="0"/>
                  </a:cubicBezTo>
                  <a:lnTo>
                    <a:pt x="5952871" y="0"/>
                  </a:lnTo>
                  <a:cubicBezTo>
                    <a:pt x="6063234" y="0"/>
                    <a:pt x="6152642" y="89408"/>
                    <a:pt x="6152642" y="199771"/>
                  </a:cubicBezTo>
                  <a:lnTo>
                    <a:pt x="6152642" y="2402840"/>
                  </a:lnTo>
                  <a:cubicBezTo>
                    <a:pt x="6152642" y="2513203"/>
                    <a:pt x="6063234" y="2602611"/>
                    <a:pt x="5952871" y="2602611"/>
                  </a:cubicBezTo>
                  <a:lnTo>
                    <a:pt x="199771" y="2602611"/>
                  </a:lnTo>
                  <a:cubicBezTo>
                    <a:pt x="89408" y="2602484"/>
                    <a:pt x="0" y="2513076"/>
                    <a:pt x="0" y="2402840"/>
                  </a:cubicBezTo>
                  <a:close/>
                </a:path>
              </a:pathLst>
            </a:custGeom>
            <a:solidFill>
              <a:srgbClr val="FFFFFF"/>
            </a:solidFill>
          </p:spPr>
          <p:txBody>
            <a:bodyPr/>
            <a:lstStyle/>
            <a:p>
              <a:endParaRPr lang="en-US"/>
            </a:p>
          </p:txBody>
        </p:sp>
      </p:grpSp>
      <p:grpSp>
        <p:nvGrpSpPr>
          <p:cNvPr id="12" name="Group 12"/>
          <p:cNvGrpSpPr/>
          <p:nvPr/>
        </p:nvGrpSpPr>
        <p:grpSpPr>
          <a:xfrm>
            <a:off x="992238" y="5657106"/>
            <a:ext cx="4623495" cy="114300"/>
            <a:chOff x="0" y="0"/>
            <a:chExt cx="6164660" cy="152400"/>
          </a:xfrm>
        </p:grpSpPr>
        <p:sp>
          <p:nvSpPr>
            <p:cNvPr id="13" name="Freeform 13"/>
            <p:cNvSpPr/>
            <p:nvPr/>
          </p:nvSpPr>
          <p:spPr>
            <a:xfrm>
              <a:off x="0" y="0"/>
              <a:ext cx="6164707" cy="152400"/>
            </a:xfrm>
            <a:custGeom>
              <a:avLst/>
              <a:gdLst/>
              <a:ahLst/>
              <a:cxnLst/>
              <a:rect l="l" t="t" r="r" b="b"/>
              <a:pathLst>
                <a:path w="6164707" h="152400">
                  <a:moveTo>
                    <a:pt x="0" y="76200"/>
                  </a:moveTo>
                  <a:cubicBezTo>
                    <a:pt x="0" y="34163"/>
                    <a:pt x="34163" y="0"/>
                    <a:pt x="76200" y="0"/>
                  </a:cubicBezTo>
                  <a:lnTo>
                    <a:pt x="6088507" y="0"/>
                  </a:lnTo>
                  <a:cubicBezTo>
                    <a:pt x="6130544" y="0"/>
                    <a:pt x="6164707" y="34163"/>
                    <a:pt x="6164707" y="76200"/>
                  </a:cubicBezTo>
                  <a:cubicBezTo>
                    <a:pt x="6164707" y="118237"/>
                    <a:pt x="6130544" y="152400"/>
                    <a:pt x="6088507" y="152400"/>
                  </a:cubicBezTo>
                  <a:lnTo>
                    <a:pt x="76200" y="152400"/>
                  </a:lnTo>
                  <a:cubicBezTo>
                    <a:pt x="34163" y="152400"/>
                    <a:pt x="0" y="118237"/>
                    <a:pt x="0" y="76200"/>
                  </a:cubicBezTo>
                  <a:close/>
                </a:path>
              </a:pathLst>
            </a:custGeom>
            <a:solidFill>
              <a:srgbClr val="A6C2D7"/>
            </a:solidFill>
          </p:spPr>
          <p:txBody>
            <a:bodyPr/>
            <a:lstStyle/>
            <a:p>
              <a:endParaRPr lang="en-US"/>
            </a:p>
          </p:txBody>
        </p:sp>
      </p:grpSp>
      <p:grpSp>
        <p:nvGrpSpPr>
          <p:cNvPr id="14" name="Group 14"/>
          <p:cNvGrpSpPr/>
          <p:nvPr/>
        </p:nvGrpSpPr>
        <p:grpSpPr>
          <a:xfrm>
            <a:off x="3006327" y="5388025"/>
            <a:ext cx="595312" cy="595312"/>
            <a:chOff x="0" y="0"/>
            <a:chExt cx="793750" cy="793750"/>
          </a:xfrm>
        </p:grpSpPr>
        <p:sp>
          <p:nvSpPr>
            <p:cNvPr id="15" name="Freeform 15"/>
            <p:cNvSpPr/>
            <p:nvPr/>
          </p:nvSpPr>
          <p:spPr>
            <a:xfrm>
              <a:off x="0" y="0"/>
              <a:ext cx="793750" cy="793750"/>
            </a:xfrm>
            <a:custGeom>
              <a:avLst/>
              <a:gdLst/>
              <a:ahLst/>
              <a:cxnLst/>
              <a:rect l="l" t="t" r="r" b="b"/>
              <a:pathLst>
                <a:path w="793750" h="793750">
                  <a:moveTo>
                    <a:pt x="0" y="396875"/>
                  </a:moveTo>
                  <a:cubicBezTo>
                    <a:pt x="0" y="177673"/>
                    <a:pt x="177673" y="0"/>
                    <a:pt x="396875" y="0"/>
                  </a:cubicBezTo>
                  <a:cubicBezTo>
                    <a:pt x="616077" y="0"/>
                    <a:pt x="793750" y="177673"/>
                    <a:pt x="793750" y="396875"/>
                  </a:cubicBezTo>
                  <a:cubicBezTo>
                    <a:pt x="793750" y="616077"/>
                    <a:pt x="616077" y="793750"/>
                    <a:pt x="396875" y="793750"/>
                  </a:cubicBezTo>
                  <a:cubicBezTo>
                    <a:pt x="177673" y="793750"/>
                    <a:pt x="0" y="616077"/>
                    <a:pt x="0" y="396875"/>
                  </a:cubicBezTo>
                  <a:close/>
                </a:path>
              </a:pathLst>
            </a:custGeom>
            <a:solidFill>
              <a:srgbClr val="A6C2D7"/>
            </a:solidFill>
          </p:spPr>
          <p:txBody>
            <a:bodyPr/>
            <a:lstStyle/>
            <a:p>
              <a:endParaRPr lang="en-US"/>
            </a:p>
          </p:txBody>
        </p:sp>
      </p:grpSp>
      <p:sp>
        <p:nvSpPr>
          <p:cNvPr id="16" name="TextBox 16"/>
          <p:cNvSpPr txBox="1"/>
          <p:nvPr/>
        </p:nvSpPr>
        <p:spPr>
          <a:xfrm>
            <a:off x="3184921" y="5460652"/>
            <a:ext cx="238125" cy="373856"/>
          </a:xfrm>
          <a:prstGeom prst="rect">
            <a:avLst/>
          </a:prstGeom>
        </p:spPr>
        <p:txBody>
          <a:bodyPr lIns="0" tIns="0" rIns="0" bIns="0" rtlCol="0" anchor="t">
            <a:spAutoFit/>
          </a:bodyPr>
          <a:lstStyle/>
          <a:p>
            <a:pPr algn="l">
              <a:lnSpc>
                <a:spcPts val="3000"/>
              </a:lnSpc>
            </a:pPr>
            <a:r>
              <a:rPr lang="en-US" sz="1874">
                <a:solidFill>
                  <a:srgbClr val="000000"/>
                </a:solidFill>
                <a:latin typeface="Varela Round"/>
                <a:ea typeface="Varela Round"/>
                <a:cs typeface="Varela Round"/>
                <a:sym typeface="Varela Round"/>
              </a:rPr>
              <a:t>1</a:t>
            </a:r>
          </a:p>
        </p:txBody>
      </p:sp>
      <p:sp>
        <p:nvSpPr>
          <p:cNvPr id="17" name="TextBox 17"/>
          <p:cNvSpPr txBox="1"/>
          <p:nvPr/>
        </p:nvSpPr>
        <p:spPr>
          <a:xfrm>
            <a:off x="1219200" y="6200775"/>
            <a:ext cx="2480816" cy="348685"/>
          </a:xfrm>
          <a:prstGeom prst="rect">
            <a:avLst/>
          </a:prstGeom>
        </p:spPr>
        <p:txBody>
          <a:bodyPr lIns="0" tIns="0" rIns="0" bIns="0" rtlCol="0" anchor="t">
            <a:spAutoFit/>
          </a:bodyPr>
          <a:lstStyle/>
          <a:p>
            <a:pPr algn="l">
              <a:lnSpc>
                <a:spcPts val="2437"/>
              </a:lnSpc>
            </a:pPr>
            <a:r>
              <a:rPr lang="en-US" sz="3200" b="1" dirty="0">
                <a:solidFill>
                  <a:schemeClr val="accent6">
                    <a:lumMod val="76000"/>
                  </a:schemeClr>
                </a:solidFill>
                <a:latin typeface="Petrona"/>
                <a:ea typeface="Petrona"/>
                <a:cs typeface="Petrona"/>
                <a:sym typeface="Petrona"/>
              </a:rPr>
              <a:t>1. Leadership</a:t>
            </a:r>
            <a:endParaRPr lang="en-US" sz="3200" b="1" dirty="0">
              <a:solidFill>
                <a:schemeClr val="accent6">
                  <a:lumMod val="76000"/>
                </a:schemeClr>
              </a:solidFill>
              <a:latin typeface="Petrona"/>
              <a:ea typeface="Petrona"/>
              <a:cs typeface="Petrona"/>
            </a:endParaRPr>
          </a:p>
        </p:txBody>
      </p:sp>
      <p:sp>
        <p:nvSpPr>
          <p:cNvPr id="18" name="TextBox 18"/>
          <p:cNvSpPr txBox="1"/>
          <p:nvPr/>
        </p:nvSpPr>
        <p:spPr>
          <a:xfrm>
            <a:off x="1219200" y="6591746"/>
            <a:ext cx="4169569" cy="961802"/>
          </a:xfrm>
          <a:prstGeom prst="rect">
            <a:avLst/>
          </a:prstGeom>
        </p:spPr>
        <p:txBody>
          <a:bodyPr lIns="0" tIns="0" rIns="0" bIns="0" rtlCol="0" anchor="t">
            <a:spAutoFit/>
          </a:bodyPr>
          <a:lstStyle/>
          <a:p>
            <a:pPr algn="l">
              <a:lnSpc>
                <a:spcPts val="2500"/>
              </a:lnSpc>
            </a:pPr>
            <a:r>
              <a:rPr lang="en-US" sz="2200" dirty="0">
                <a:solidFill>
                  <a:srgbClr val="000000"/>
                </a:solidFill>
                <a:latin typeface="Arial"/>
                <a:ea typeface="Arial"/>
                <a:cs typeface="Arial"/>
                <a:sym typeface="Arial"/>
              </a:rPr>
              <a:t>Board-level accountability with Maternity Safety Champions and transparent reporting.</a:t>
            </a:r>
            <a:endParaRPr lang="en-US" sz="2200" dirty="0">
              <a:solidFill>
                <a:srgbClr val="000000"/>
              </a:solidFill>
              <a:latin typeface="Arial"/>
              <a:ea typeface="Arial"/>
              <a:cs typeface="Arial"/>
            </a:endParaRPr>
          </a:p>
        </p:txBody>
      </p:sp>
      <p:grpSp>
        <p:nvGrpSpPr>
          <p:cNvPr id="19" name="Group 19"/>
          <p:cNvGrpSpPr/>
          <p:nvPr/>
        </p:nvGrpSpPr>
        <p:grpSpPr>
          <a:xfrm>
            <a:off x="5823264" y="5685681"/>
            <a:ext cx="4614500" cy="1951869"/>
            <a:chOff x="0" y="0"/>
            <a:chExt cx="6152667" cy="2602492"/>
          </a:xfrm>
        </p:grpSpPr>
        <p:sp>
          <p:nvSpPr>
            <p:cNvPr id="20" name="Freeform 20"/>
            <p:cNvSpPr/>
            <p:nvPr/>
          </p:nvSpPr>
          <p:spPr>
            <a:xfrm>
              <a:off x="0" y="0"/>
              <a:ext cx="6152769" cy="2602611"/>
            </a:xfrm>
            <a:custGeom>
              <a:avLst/>
              <a:gdLst/>
              <a:ahLst/>
              <a:cxnLst/>
              <a:rect l="l" t="t" r="r" b="b"/>
              <a:pathLst>
                <a:path w="6152769" h="2602611">
                  <a:moveTo>
                    <a:pt x="0" y="199771"/>
                  </a:moveTo>
                  <a:cubicBezTo>
                    <a:pt x="0" y="89408"/>
                    <a:pt x="89408" y="0"/>
                    <a:pt x="199771" y="0"/>
                  </a:cubicBezTo>
                  <a:lnTo>
                    <a:pt x="5952998" y="0"/>
                  </a:lnTo>
                  <a:cubicBezTo>
                    <a:pt x="6063361" y="0"/>
                    <a:pt x="6152769" y="89408"/>
                    <a:pt x="6152769" y="199771"/>
                  </a:cubicBezTo>
                  <a:lnTo>
                    <a:pt x="6152769" y="2402840"/>
                  </a:lnTo>
                  <a:cubicBezTo>
                    <a:pt x="6152769" y="2513203"/>
                    <a:pt x="6063361" y="2602611"/>
                    <a:pt x="5952998" y="2602611"/>
                  </a:cubicBezTo>
                  <a:lnTo>
                    <a:pt x="199771" y="2602611"/>
                  </a:lnTo>
                  <a:cubicBezTo>
                    <a:pt x="89408" y="2602484"/>
                    <a:pt x="0" y="2513076"/>
                    <a:pt x="0" y="2402840"/>
                  </a:cubicBezTo>
                  <a:close/>
                </a:path>
              </a:pathLst>
            </a:custGeom>
            <a:solidFill>
              <a:srgbClr val="FFFFFF"/>
            </a:solidFill>
          </p:spPr>
          <p:txBody>
            <a:bodyPr/>
            <a:lstStyle/>
            <a:p>
              <a:endParaRPr lang="en-US"/>
            </a:p>
          </p:txBody>
        </p:sp>
      </p:grpSp>
      <p:grpSp>
        <p:nvGrpSpPr>
          <p:cNvPr id="21" name="Group 21"/>
          <p:cNvGrpSpPr/>
          <p:nvPr/>
        </p:nvGrpSpPr>
        <p:grpSpPr>
          <a:xfrm>
            <a:off x="5814120" y="5657106"/>
            <a:ext cx="4623644" cy="114300"/>
            <a:chOff x="0" y="0"/>
            <a:chExt cx="6164858" cy="152400"/>
          </a:xfrm>
        </p:grpSpPr>
        <p:sp>
          <p:nvSpPr>
            <p:cNvPr id="22" name="Freeform 22"/>
            <p:cNvSpPr/>
            <p:nvPr/>
          </p:nvSpPr>
          <p:spPr>
            <a:xfrm>
              <a:off x="0" y="0"/>
              <a:ext cx="6164834" cy="152400"/>
            </a:xfrm>
            <a:custGeom>
              <a:avLst/>
              <a:gdLst/>
              <a:ahLst/>
              <a:cxnLst/>
              <a:rect l="l" t="t" r="r" b="b"/>
              <a:pathLst>
                <a:path w="6164834" h="152400">
                  <a:moveTo>
                    <a:pt x="0" y="76200"/>
                  </a:moveTo>
                  <a:cubicBezTo>
                    <a:pt x="0" y="34163"/>
                    <a:pt x="34163" y="0"/>
                    <a:pt x="76200" y="0"/>
                  </a:cubicBezTo>
                  <a:lnTo>
                    <a:pt x="6088634" y="0"/>
                  </a:lnTo>
                  <a:cubicBezTo>
                    <a:pt x="6130671" y="0"/>
                    <a:pt x="6164834" y="34163"/>
                    <a:pt x="6164834" y="76200"/>
                  </a:cubicBezTo>
                  <a:cubicBezTo>
                    <a:pt x="6164834" y="118237"/>
                    <a:pt x="6130671" y="152400"/>
                    <a:pt x="6088634" y="152400"/>
                  </a:cubicBezTo>
                  <a:lnTo>
                    <a:pt x="76200" y="152400"/>
                  </a:lnTo>
                  <a:cubicBezTo>
                    <a:pt x="34163" y="152400"/>
                    <a:pt x="0" y="118237"/>
                    <a:pt x="0" y="76200"/>
                  </a:cubicBezTo>
                  <a:close/>
                </a:path>
              </a:pathLst>
            </a:custGeom>
            <a:solidFill>
              <a:srgbClr val="A6C2D7"/>
            </a:solidFill>
          </p:spPr>
          <p:txBody>
            <a:bodyPr/>
            <a:lstStyle/>
            <a:p>
              <a:endParaRPr lang="en-US"/>
            </a:p>
          </p:txBody>
        </p:sp>
      </p:grpSp>
      <p:grpSp>
        <p:nvGrpSpPr>
          <p:cNvPr id="23" name="Group 23"/>
          <p:cNvGrpSpPr/>
          <p:nvPr/>
        </p:nvGrpSpPr>
        <p:grpSpPr>
          <a:xfrm>
            <a:off x="7828210" y="5388025"/>
            <a:ext cx="595312" cy="595312"/>
            <a:chOff x="0" y="0"/>
            <a:chExt cx="793750" cy="793750"/>
          </a:xfrm>
        </p:grpSpPr>
        <p:sp>
          <p:nvSpPr>
            <p:cNvPr id="24" name="Freeform 24"/>
            <p:cNvSpPr/>
            <p:nvPr/>
          </p:nvSpPr>
          <p:spPr>
            <a:xfrm>
              <a:off x="0" y="0"/>
              <a:ext cx="793750" cy="793750"/>
            </a:xfrm>
            <a:custGeom>
              <a:avLst/>
              <a:gdLst/>
              <a:ahLst/>
              <a:cxnLst/>
              <a:rect l="l" t="t" r="r" b="b"/>
              <a:pathLst>
                <a:path w="793750" h="793750">
                  <a:moveTo>
                    <a:pt x="0" y="396875"/>
                  </a:moveTo>
                  <a:cubicBezTo>
                    <a:pt x="0" y="177673"/>
                    <a:pt x="177673" y="0"/>
                    <a:pt x="396875" y="0"/>
                  </a:cubicBezTo>
                  <a:cubicBezTo>
                    <a:pt x="616077" y="0"/>
                    <a:pt x="793750" y="177673"/>
                    <a:pt x="793750" y="396875"/>
                  </a:cubicBezTo>
                  <a:cubicBezTo>
                    <a:pt x="793750" y="616077"/>
                    <a:pt x="616077" y="793750"/>
                    <a:pt x="396875" y="793750"/>
                  </a:cubicBezTo>
                  <a:cubicBezTo>
                    <a:pt x="177673" y="793750"/>
                    <a:pt x="0" y="616077"/>
                    <a:pt x="0" y="396875"/>
                  </a:cubicBezTo>
                  <a:close/>
                </a:path>
              </a:pathLst>
            </a:custGeom>
            <a:solidFill>
              <a:srgbClr val="A6C2D7"/>
            </a:solidFill>
          </p:spPr>
          <p:txBody>
            <a:bodyPr/>
            <a:lstStyle/>
            <a:p>
              <a:endParaRPr lang="en-US"/>
            </a:p>
          </p:txBody>
        </p:sp>
      </p:grpSp>
      <p:sp>
        <p:nvSpPr>
          <p:cNvPr id="25" name="TextBox 25"/>
          <p:cNvSpPr txBox="1"/>
          <p:nvPr/>
        </p:nvSpPr>
        <p:spPr>
          <a:xfrm>
            <a:off x="8006804" y="5460652"/>
            <a:ext cx="238125" cy="373856"/>
          </a:xfrm>
          <a:prstGeom prst="rect">
            <a:avLst/>
          </a:prstGeom>
        </p:spPr>
        <p:txBody>
          <a:bodyPr lIns="0" tIns="0" rIns="0" bIns="0" rtlCol="0" anchor="t">
            <a:spAutoFit/>
          </a:bodyPr>
          <a:lstStyle/>
          <a:p>
            <a:pPr algn="l">
              <a:lnSpc>
                <a:spcPts val="3000"/>
              </a:lnSpc>
            </a:pPr>
            <a:r>
              <a:rPr lang="en-US" sz="1874">
                <a:solidFill>
                  <a:srgbClr val="000000"/>
                </a:solidFill>
                <a:latin typeface="Varela Round"/>
                <a:ea typeface="Varela Round"/>
                <a:cs typeface="Varela Round"/>
                <a:sym typeface="Varela Round"/>
              </a:rPr>
              <a:t>2</a:t>
            </a:r>
          </a:p>
        </p:txBody>
      </p:sp>
      <p:sp>
        <p:nvSpPr>
          <p:cNvPr id="26" name="TextBox 26"/>
          <p:cNvSpPr txBox="1"/>
          <p:nvPr/>
        </p:nvSpPr>
        <p:spPr>
          <a:xfrm>
            <a:off x="6007132" y="6200776"/>
            <a:ext cx="3137192" cy="348685"/>
          </a:xfrm>
          <a:prstGeom prst="rect">
            <a:avLst/>
          </a:prstGeom>
        </p:spPr>
        <p:txBody>
          <a:bodyPr wrap="square" lIns="0" tIns="0" rIns="0" bIns="0" rtlCol="0" anchor="t">
            <a:spAutoFit/>
          </a:bodyPr>
          <a:lstStyle/>
          <a:p>
            <a:pPr algn="l">
              <a:lnSpc>
                <a:spcPts val="2437"/>
              </a:lnSpc>
            </a:pPr>
            <a:r>
              <a:rPr lang="en-US" sz="3200" b="1">
                <a:solidFill>
                  <a:schemeClr val="accent6">
                    <a:lumMod val="76000"/>
                  </a:schemeClr>
                </a:solidFill>
                <a:latin typeface="Petrona"/>
                <a:ea typeface="Petrona"/>
                <a:cs typeface="Petrona"/>
                <a:sym typeface="Petrona"/>
              </a:rPr>
              <a:t>2.Measurement</a:t>
            </a:r>
            <a:endParaRPr lang="en-US" sz="3200" b="1">
              <a:solidFill>
                <a:schemeClr val="accent6">
                  <a:lumMod val="76000"/>
                </a:schemeClr>
              </a:solidFill>
              <a:latin typeface="Petrona"/>
              <a:ea typeface="Petrona"/>
              <a:cs typeface="Petrona"/>
            </a:endParaRPr>
          </a:p>
        </p:txBody>
      </p:sp>
      <p:sp>
        <p:nvSpPr>
          <p:cNvPr id="27" name="TextBox 27"/>
          <p:cNvSpPr txBox="1"/>
          <p:nvPr/>
        </p:nvSpPr>
        <p:spPr>
          <a:xfrm>
            <a:off x="6041082" y="6591746"/>
            <a:ext cx="4169718" cy="961802"/>
          </a:xfrm>
          <a:prstGeom prst="rect">
            <a:avLst/>
          </a:prstGeom>
        </p:spPr>
        <p:txBody>
          <a:bodyPr lIns="0" tIns="0" rIns="0" bIns="0" rtlCol="0" anchor="t">
            <a:spAutoFit/>
          </a:bodyPr>
          <a:lstStyle/>
          <a:p>
            <a:pPr algn="l">
              <a:lnSpc>
                <a:spcPts val="2500"/>
              </a:lnSpc>
            </a:pPr>
            <a:r>
              <a:rPr lang="en-US" sz="2200" dirty="0">
                <a:solidFill>
                  <a:srgbClr val="000000"/>
                </a:solidFill>
                <a:latin typeface="Arial"/>
                <a:ea typeface="Arial"/>
                <a:cs typeface="Arial"/>
                <a:sym typeface="Arial"/>
              </a:rPr>
              <a:t>Real-time dashboards, PDSA cycles and aligned external audits.</a:t>
            </a:r>
            <a:endParaRPr lang="en-US" sz="2200" dirty="0">
              <a:solidFill>
                <a:srgbClr val="000000"/>
              </a:solidFill>
              <a:latin typeface="Arial"/>
              <a:ea typeface="Arial"/>
              <a:cs typeface="Arial"/>
            </a:endParaRPr>
          </a:p>
        </p:txBody>
      </p:sp>
      <p:grpSp>
        <p:nvGrpSpPr>
          <p:cNvPr id="28" name="Group 28"/>
          <p:cNvGrpSpPr/>
          <p:nvPr/>
        </p:nvGrpSpPr>
        <p:grpSpPr>
          <a:xfrm>
            <a:off x="992238" y="7969002"/>
            <a:ext cx="9445526" cy="1469677"/>
            <a:chOff x="0" y="0"/>
            <a:chExt cx="12594035" cy="1959570"/>
          </a:xfrm>
        </p:grpSpPr>
        <p:sp>
          <p:nvSpPr>
            <p:cNvPr id="29" name="Freeform 29"/>
            <p:cNvSpPr/>
            <p:nvPr/>
          </p:nvSpPr>
          <p:spPr>
            <a:xfrm>
              <a:off x="0" y="0"/>
              <a:ext cx="12594082" cy="1959610"/>
            </a:xfrm>
            <a:custGeom>
              <a:avLst/>
              <a:gdLst/>
              <a:ahLst/>
              <a:cxnLst/>
              <a:rect l="l" t="t" r="r" b="b"/>
              <a:pathLst>
                <a:path w="12594082" h="1959610">
                  <a:moveTo>
                    <a:pt x="0" y="182880"/>
                  </a:moveTo>
                  <a:cubicBezTo>
                    <a:pt x="0" y="81915"/>
                    <a:pt x="81915" y="0"/>
                    <a:pt x="182880" y="0"/>
                  </a:cubicBezTo>
                  <a:lnTo>
                    <a:pt x="12411202" y="0"/>
                  </a:lnTo>
                  <a:cubicBezTo>
                    <a:pt x="12512167" y="0"/>
                    <a:pt x="12594082" y="81915"/>
                    <a:pt x="12594082" y="182880"/>
                  </a:cubicBezTo>
                  <a:lnTo>
                    <a:pt x="12594082" y="1776730"/>
                  </a:lnTo>
                  <a:cubicBezTo>
                    <a:pt x="12594082" y="1877695"/>
                    <a:pt x="12512167" y="1959610"/>
                    <a:pt x="12411202" y="1959610"/>
                  </a:cubicBezTo>
                  <a:lnTo>
                    <a:pt x="182880" y="1959610"/>
                  </a:lnTo>
                  <a:cubicBezTo>
                    <a:pt x="81915" y="1959610"/>
                    <a:pt x="0" y="1877695"/>
                    <a:pt x="0" y="1776730"/>
                  </a:cubicBezTo>
                  <a:close/>
                </a:path>
              </a:pathLst>
            </a:custGeom>
            <a:solidFill>
              <a:srgbClr val="FFFFFF"/>
            </a:solidFill>
          </p:spPr>
          <p:txBody>
            <a:bodyPr/>
            <a:lstStyle/>
            <a:p>
              <a:endParaRPr lang="en-US"/>
            </a:p>
          </p:txBody>
        </p:sp>
      </p:grpSp>
      <p:grpSp>
        <p:nvGrpSpPr>
          <p:cNvPr id="30" name="Group 30"/>
          <p:cNvGrpSpPr/>
          <p:nvPr/>
        </p:nvGrpSpPr>
        <p:grpSpPr>
          <a:xfrm>
            <a:off x="992238" y="7940427"/>
            <a:ext cx="9445526" cy="114300"/>
            <a:chOff x="0" y="0"/>
            <a:chExt cx="12594035" cy="152400"/>
          </a:xfrm>
        </p:grpSpPr>
        <p:sp>
          <p:nvSpPr>
            <p:cNvPr id="31" name="Freeform 31"/>
            <p:cNvSpPr/>
            <p:nvPr/>
          </p:nvSpPr>
          <p:spPr>
            <a:xfrm>
              <a:off x="0" y="0"/>
              <a:ext cx="12594082" cy="152400"/>
            </a:xfrm>
            <a:custGeom>
              <a:avLst/>
              <a:gdLst/>
              <a:ahLst/>
              <a:cxnLst/>
              <a:rect l="l" t="t" r="r" b="b"/>
              <a:pathLst>
                <a:path w="12594082" h="152400">
                  <a:moveTo>
                    <a:pt x="0" y="76200"/>
                  </a:moveTo>
                  <a:cubicBezTo>
                    <a:pt x="0" y="34163"/>
                    <a:pt x="34163" y="0"/>
                    <a:pt x="76200" y="0"/>
                  </a:cubicBezTo>
                  <a:lnTo>
                    <a:pt x="12517882" y="0"/>
                  </a:lnTo>
                  <a:cubicBezTo>
                    <a:pt x="12559919" y="0"/>
                    <a:pt x="12594082" y="34163"/>
                    <a:pt x="12594082" y="76200"/>
                  </a:cubicBezTo>
                  <a:cubicBezTo>
                    <a:pt x="12594082" y="118237"/>
                    <a:pt x="12559919" y="152400"/>
                    <a:pt x="12517882" y="152400"/>
                  </a:cubicBezTo>
                  <a:lnTo>
                    <a:pt x="76200" y="152400"/>
                  </a:lnTo>
                  <a:cubicBezTo>
                    <a:pt x="34163" y="152400"/>
                    <a:pt x="0" y="118237"/>
                    <a:pt x="0" y="76200"/>
                  </a:cubicBezTo>
                  <a:close/>
                </a:path>
              </a:pathLst>
            </a:custGeom>
            <a:solidFill>
              <a:srgbClr val="A6C2D7"/>
            </a:solidFill>
          </p:spPr>
          <p:txBody>
            <a:bodyPr/>
            <a:lstStyle/>
            <a:p>
              <a:endParaRPr lang="en-US"/>
            </a:p>
          </p:txBody>
        </p:sp>
      </p:grpSp>
      <p:grpSp>
        <p:nvGrpSpPr>
          <p:cNvPr id="32" name="Group 32"/>
          <p:cNvGrpSpPr/>
          <p:nvPr/>
        </p:nvGrpSpPr>
        <p:grpSpPr>
          <a:xfrm>
            <a:off x="5417344" y="7671346"/>
            <a:ext cx="595312" cy="595312"/>
            <a:chOff x="0" y="0"/>
            <a:chExt cx="793750" cy="793750"/>
          </a:xfrm>
        </p:grpSpPr>
        <p:sp>
          <p:nvSpPr>
            <p:cNvPr id="33" name="Freeform 33"/>
            <p:cNvSpPr/>
            <p:nvPr/>
          </p:nvSpPr>
          <p:spPr>
            <a:xfrm>
              <a:off x="0" y="0"/>
              <a:ext cx="793750" cy="793750"/>
            </a:xfrm>
            <a:custGeom>
              <a:avLst/>
              <a:gdLst/>
              <a:ahLst/>
              <a:cxnLst/>
              <a:rect l="l" t="t" r="r" b="b"/>
              <a:pathLst>
                <a:path w="793750" h="793750">
                  <a:moveTo>
                    <a:pt x="0" y="396875"/>
                  </a:moveTo>
                  <a:cubicBezTo>
                    <a:pt x="0" y="177673"/>
                    <a:pt x="177673" y="0"/>
                    <a:pt x="396875" y="0"/>
                  </a:cubicBezTo>
                  <a:cubicBezTo>
                    <a:pt x="616077" y="0"/>
                    <a:pt x="793750" y="177673"/>
                    <a:pt x="793750" y="396875"/>
                  </a:cubicBezTo>
                  <a:cubicBezTo>
                    <a:pt x="793750" y="616077"/>
                    <a:pt x="616077" y="793750"/>
                    <a:pt x="396875" y="793750"/>
                  </a:cubicBezTo>
                  <a:cubicBezTo>
                    <a:pt x="177673" y="793750"/>
                    <a:pt x="0" y="616077"/>
                    <a:pt x="0" y="396875"/>
                  </a:cubicBezTo>
                  <a:close/>
                </a:path>
              </a:pathLst>
            </a:custGeom>
            <a:solidFill>
              <a:srgbClr val="A6C2D7"/>
            </a:solidFill>
          </p:spPr>
          <p:txBody>
            <a:bodyPr/>
            <a:lstStyle/>
            <a:p>
              <a:endParaRPr lang="en-US"/>
            </a:p>
          </p:txBody>
        </p:sp>
      </p:grpSp>
      <p:sp>
        <p:nvSpPr>
          <p:cNvPr id="34" name="TextBox 34"/>
          <p:cNvSpPr txBox="1"/>
          <p:nvPr/>
        </p:nvSpPr>
        <p:spPr>
          <a:xfrm>
            <a:off x="5595938" y="7743974"/>
            <a:ext cx="238125" cy="373856"/>
          </a:xfrm>
          <a:prstGeom prst="rect">
            <a:avLst/>
          </a:prstGeom>
        </p:spPr>
        <p:txBody>
          <a:bodyPr lIns="0" tIns="0" rIns="0" bIns="0" rtlCol="0" anchor="t">
            <a:spAutoFit/>
          </a:bodyPr>
          <a:lstStyle/>
          <a:p>
            <a:pPr algn="l">
              <a:lnSpc>
                <a:spcPts val="3000"/>
              </a:lnSpc>
            </a:pPr>
            <a:r>
              <a:rPr lang="en-US" sz="1874">
                <a:solidFill>
                  <a:srgbClr val="000000"/>
                </a:solidFill>
                <a:latin typeface="Varela Round"/>
                <a:ea typeface="Varela Round"/>
                <a:cs typeface="Varela Round"/>
                <a:sym typeface="Varela Round"/>
              </a:rPr>
              <a:t>3</a:t>
            </a:r>
          </a:p>
        </p:txBody>
      </p:sp>
      <p:sp>
        <p:nvSpPr>
          <p:cNvPr id="35" name="TextBox 35"/>
          <p:cNvSpPr txBox="1"/>
          <p:nvPr/>
        </p:nvSpPr>
        <p:spPr>
          <a:xfrm>
            <a:off x="1219200" y="8484096"/>
            <a:ext cx="3408796" cy="348685"/>
          </a:xfrm>
          <a:prstGeom prst="rect">
            <a:avLst/>
          </a:prstGeom>
        </p:spPr>
        <p:txBody>
          <a:bodyPr wrap="square" lIns="0" tIns="0" rIns="0" bIns="0" rtlCol="0" anchor="t">
            <a:spAutoFit/>
          </a:bodyPr>
          <a:lstStyle/>
          <a:p>
            <a:pPr algn="l">
              <a:lnSpc>
                <a:spcPts val="2437"/>
              </a:lnSpc>
            </a:pPr>
            <a:r>
              <a:rPr lang="en-US" sz="3200" b="1">
                <a:solidFill>
                  <a:schemeClr val="accent6">
                    <a:lumMod val="76000"/>
                  </a:schemeClr>
                </a:solidFill>
                <a:latin typeface="Petrona"/>
                <a:ea typeface="Petrona"/>
                <a:cs typeface="Petrona"/>
                <a:sym typeface="Petrona"/>
              </a:rPr>
              <a:t>3. Families &amp; Staff</a:t>
            </a:r>
            <a:endParaRPr lang="en-US" sz="3200" b="1">
              <a:solidFill>
                <a:schemeClr val="accent6">
                  <a:lumMod val="76000"/>
                </a:schemeClr>
              </a:solidFill>
              <a:latin typeface="Petrona"/>
              <a:ea typeface="Petrona"/>
              <a:cs typeface="Petrona"/>
            </a:endParaRPr>
          </a:p>
        </p:txBody>
      </p:sp>
      <p:sp>
        <p:nvSpPr>
          <p:cNvPr id="36" name="TextBox 36"/>
          <p:cNvSpPr txBox="1"/>
          <p:nvPr/>
        </p:nvSpPr>
        <p:spPr>
          <a:xfrm>
            <a:off x="1219200" y="8875067"/>
            <a:ext cx="8991600" cy="320601"/>
          </a:xfrm>
          <a:prstGeom prst="rect">
            <a:avLst/>
          </a:prstGeom>
        </p:spPr>
        <p:txBody>
          <a:bodyPr lIns="0" tIns="0" rIns="0" bIns="0" rtlCol="0" anchor="t">
            <a:spAutoFit/>
          </a:bodyPr>
          <a:lstStyle/>
          <a:p>
            <a:pPr algn="l">
              <a:lnSpc>
                <a:spcPts val="2500"/>
              </a:lnSpc>
            </a:pPr>
            <a:r>
              <a:rPr lang="en-US" sz="2200">
                <a:solidFill>
                  <a:srgbClr val="000000"/>
                </a:solidFill>
                <a:latin typeface="Arial"/>
                <a:ea typeface="Arial"/>
                <a:cs typeface="Arial"/>
                <a:sym typeface="Arial"/>
              </a:rPr>
              <a:t>Structured family liaison, psychological safety and learning culture.</a:t>
            </a:r>
            <a:endParaRPr lang="en-US" sz="2200">
              <a:solidFill>
                <a:srgbClr val="000000"/>
              </a:solidFill>
              <a:latin typeface="Arial"/>
              <a:ea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6"/>
          <p:cNvSpPr txBox="1"/>
          <p:nvPr/>
        </p:nvSpPr>
        <p:spPr>
          <a:xfrm>
            <a:off x="1382751" y="1960205"/>
            <a:ext cx="11053089" cy="594906"/>
          </a:xfrm>
          <a:prstGeom prst="rect">
            <a:avLst/>
          </a:prstGeom>
        </p:spPr>
        <p:txBody>
          <a:bodyPr wrap="square" lIns="0" tIns="0" rIns="0" bIns="0" rtlCol="0" anchor="t">
            <a:spAutoFit/>
          </a:bodyPr>
          <a:lstStyle/>
          <a:p>
            <a:pPr algn="l">
              <a:lnSpc>
                <a:spcPts val="4500"/>
              </a:lnSpc>
            </a:pPr>
            <a:r>
              <a:rPr lang="en-US" sz="4400" dirty="0">
                <a:solidFill>
                  <a:schemeClr val="accent6">
                    <a:lumMod val="76000"/>
                  </a:schemeClr>
                </a:solidFill>
                <a:latin typeface="Petrona"/>
                <a:ea typeface="Petrona"/>
                <a:cs typeface="Arial"/>
                <a:sym typeface="Petrona"/>
              </a:rPr>
              <a:t>References</a:t>
            </a:r>
            <a:endParaRPr lang="en-US" sz="4400" dirty="0">
              <a:solidFill>
                <a:schemeClr val="accent6">
                  <a:lumMod val="76000"/>
                </a:schemeClr>
              </a:solidFill>
              <a:latin typeface="Petrona"/>
              <a:ea typeface="Petrona"/>
              <a:cs typeface="Arial"/>
            </a:endParaRPr>
          </a:p>
        </p:txBody>
      </p:sp>
      <p:sp>
        <p:nvSpPr>
          <p:cNvPr id="3" name="TextBox 2">
            <a:extLst>
              <a:ext uri="{FF2B5EF4-FFF2-40B4-BE49-F238E27FC236}">
                <a16:creationId xmlns:a16="http://schemas.microsoft.com/office/drawing/2014/main" id="{54160C3B-E5BB-F423-8D41-C2199FFFD628}"/>
              </a:ext>
            </a:extLst>
          </p:cNvPr>
          <p:cNvSpPr txBox="1"/>
          <p:nvPr/>
        </p:nvSpPr>
        <p:spPr>
          <a:xfrm>
            <a:off x="981306" y="2555111"/>
            <a:ext cx="14827653" cy="6740307"/>
          </a:xfrm>
          <a:prstGeom prst="rect">
            <a:avLst/>
          </a:prstGeom>
          <a:noFill/>
        </p:spPr>
        <p:txBody>
          <a:bodyPr wrap="square">
            <a:spAutoFit/>
          </a:bodyPr>
          <a:lstStyle/>
          <a:p>
            <a:pPr algn="l">
              <a:buNone/>
            </a:pPr>
            <a:r>
              <a:rPr lang="en-GB" sz="2400" b="0" i="0" u="none" strike="noStrike" dirty="0">
                <a:solidFill>
                  <a:srgbClr val="000000"/>
                </a:solidFill>
                <a:effectLst/>
              </a:rPr>
              <a:t>CQC (2021) </a:t>
            </a:r>
            <a:r>
              <a:rPr lang="en-GB" sz="2400" b="0" i="1" u="none" strike="noStrike" dirty="0">
                <a:solidFill>
                  <a:srgbClr val="000000"/>
                </a:solidFill>
                <a:effectLst/>
              </a:rPr>
              <a:t>Getting safer faster: Rapid improvement in maternity services.</a:t>
            </a:r>
            <a:r>
              <a:rPr lang="en-GB" sz="2400" b="0" i="0" u="none" strike="noStrike" dirty="0">
                <a:solidFill>
                  <a:srgbClr val="000000"/>
                </a:solidFill>
                <a:effectLst/>
              </a:rPr>
              <a:t> London: Care Quality Commission.</a:t>
            </a:r>
          </a:p>
          <a:p>
            <a:pPr algn="l">
              <a:buNone/>
            </a:pPr>
            <a:r>
              <a:rPr lang="en-GB" sz="2400" b="0" i="0" u="none" strike="noStrike" dirty="0">
                <a:solidFill>
                  <a:srgbClr val="000000"/>
                </a:solidFill>
                <a:effectLst/>
              </a:rPr>
              <a:t>CQC (2022) </a:t>
            </a:r>
            <a:r>
              <a:rPr lang="en-GB" sz="2400" b="0" i="1" u="none" strike="noStrike" dirty="0">
                <a:solidFill>
                  <a:srgbClr val="000000"/>
                </a:solidFill>
                <a:effectLst/>
              </a:rPr>
              <a:t>Maternity services: Safety Report.</a:t>
            </a:r>
            <a:r>
              <a:rPr lang="en-GB" sz="2400" b="0" i="0" u="none" strike="noStrike" dirty="0">
                <a:solidFill>
                  <a:srgbClr val="000000"/>
                </a:solidFill>
                <a:effectLst/>
              </a:rPr>
              <a:t> London: Care Quality Commission.</a:t>
            </a:r>
          </a:p>
          <a:p>
            <a:pPr algn="l">
              <a:buNone/>
            </a:pPr>
            <a:r>
              <a:rPr lang="en-GB" sz="2400" b="0" i="0" u="none" strike="noStrike" dirty="0">
                <a:solidFill>
                  <a:srgbClr val="000000"/>
                </a:solidFill>
                <a:effectLst/>
              </a:rPr>
              <a:t>DHSC (2023) </a:t>
            </a:r>
            <a:r>
              <a:rPr lang="en-GB" sz="2400" b="0" i="1" u="none" strike="noStrike" dirty="0">
                <a:solidFill>
                  <a:srgbClr val="000000"/>
                </a:solidFill>
                <a:effectLst/>
              </a:rPr>
              <a:t>Maternity Disparities Taskforce Update Report.</a:t>
            </a:r>
            <a:r>
              <a:rPr lang="en-GB" sz="2400" b="0" i="0" u="none" strike="noStrike" dirty="0">
                <a:solidFill>
                  <a:srgbClr val="000000"/>
                </a:solidFill>
                <a:effectLst/>
              </a:rPr>
              <a:t> London: Department of Health and Social Care.</a:t>
            </a:r>
          </a:p>
          <a:p>
            <a:pPr algn="l">
              <a:buNone/>
            </a:pPr>
            <a:r>
              <a:rPr lang="en-GB" sz="2400" b="0" i="0" u="none" strike="noStrike" dirty="0">
                <a:solidFill>
                  <a:srgbClr val="000000"/>
                </a:solidFill>
                <a:effectLst/>
              </a:rPr>
              <a:t> Edmondson, A. (2019) </a:t>
            </a:r>
            <a:r>
              <a:rPr lang="en-GB" sz="2400" b="0" i="1" u="none" strike="noStrike" dirty="0">
                <a:solidFill>
                  <a:srgbClr val="000000"/>
                </a:solidFill>
                <a:effectLst/>
              </a:rPr>
              <a:t>The fearless organization: Creating psychological safety in the workplace for learning, innovation, and growth.</a:t>
            </a:r>
            <a:r>
              <a:rPr lang="en-GB" sz="2400" b="0" i="0" u="none" strike="noStrike" dirty="0">
                <a:solidFill>
                  <a:srgbClr val="000000"/>
                </a:solidFill>
                <a:effectLst/>
              </a:rPr>
              <a:t> Hoboken, NJ: Wiley. Health and Safety Investigation Branch (HSIB) (2020) </a:t>
            </a:r>
            <a:r>
              <a:rPr lang="en-GB" sz="2400" b="0" i="1" u="none" strike="noStrike" dirty="0">
                <a:solidFill>
                  <a:srgbClr val="000000"/>
                </a:solidFill>
                <a:effectLst/>
              </a:rPr>
              <a:t>Investigation into intrapartum stillbirths.</a:t>
            </a:r>
            <a:r>
              <a:rPr lang="en-GB" sz="2400" b="0" i="0" u="none" strike="noStrike" dirty="0">
                <a:solidFill>
                  <a:srgbClr val="000000"/>
                </a:solidFill>
                <a:effectLst/>
              </a:rPr>
              <a:t> Farnborough: HSIB.</a:t>
            </a:r>
          </a:p>
          <a:p>
            <a:pPr algn="l">
              <a:buNone/>
            </a:pPr>
            <a:r>
              <a:rPr lang="en-GB" sz="2400" b="0" i="0" u="none" strike="noStrike" dirty="0">
                <a:solidFill>
                  <a:srgbClr val="000000"/>
                </a:solidFill>
                <a:effectLst/>
              </a:rPr>
              <a:t>Kings Fund (2022) </a:t>
            </a:r>
            <a:r>
              <a:rPr lang="en-GB" sz="2400" b="0" i="1" u="none" strike="noStrike" dirty="0">
                <a:solidFill>
                  <a:srgbClr val="000000"/>
                </a:solidFill>
                <a:effectLst/>
              </a:rPr>
              <a:t>Safety, culture and leadership in the NHS.</a:t>
            </a:r>
            <a:r>
              <a:rPr lang="en-GB" sz="2400" b="0" i="0" u="none" strike="noStrike" dirty="0">
                <a:solidFill>
                  <a:srgbClr val="000000"/>
                </a:solidFill>
                <a:effectLst/>
              </a:rPr>
              <a:t> London: The King’s Fund.</a:t>
            </a:r>
          </a:p>
          <a:p>
            <a:pPr algn="l">
              <a:buNone/>
            </a:pPr>
            <a:r>
              <a:rPr lang="en-GB" sz="2400" b="0" i="0" u="none" strike="noStrike" dirty="0">
                <a:solidFill>
                  <a:srgbClr val="000000"/>
                </a:solidFill>
                <a:effectLst/>
              </a:rPr>
              <a:t>NHS England (2016) </a:t>
            </a:r>
            <a:r>
              <a:rPr lang="en-GB" sz="2400" b="0" i="1" u="none" strike="noStrike" dirty="0">
                <a:solidFill>
                  <a:srgbClr val="000000"/>
                </a:solidFill>
                <a:effectLst/>
              </a:rPr>
              <a:t>National Quality Board: Shared commitment to quality.</a:t>
            </a:r>
            <a:r>
              <a:rPr lang="en-GB" sz="2400" b="0" i="0" u="none" strike="noStrike" dirty="0">
                <a:solidFill>
                  <a:srgbClr val="000000"/>
                </a:solidFill>
                <a:effectLst/>
              </a:rPr>
              <a:t> London: NHS England.</a:t>
            </a:r>
          </a:p>
          <a:p>
            <a:pPr algn="l">
              <a:buNone/>
            </a:pPr>
            <a:r>
              <a:rPr lang="en-GB" sz="2400" b="0" i="0" u="none" strike="noStrike" dirty="0">
                <a:solidFill>
                  <a:srgbClr val="000000"/>
                </a:solidFill>
                <a:effectLst/>
              </a:rPr>
              <a:t>NHS England (2023a) </a:t>
            </a:r>
            <a:r>
              <a:rPr lang="en-GB" sz="2400" b="0" i="1" u="none" strike="noStrike" dirty="0">
                <a:solidFill>
                  <a:srgbClr val="000000"/>
                </a:solidFill>
                <a:effectLst/>
              </a:rPr>
              <a:t>Saving Babies’ Lives Care Bundle version 3.</a:t>
            </a:r>
            <a:r>
              <a:rPr lang="en-GB" sz="2400" b="0" i="0" u="none" strike="noStrike" dirty="0">
                <a:solidFill>
                  <a:srgbClr val="000000"/>
                </a:solidFill>
                <a:effectLst/>
              </a:rPr>
              <a:t> London: NHS England.</a:t>
            </a:r>
          </a:p>
          <a:p>
            <a:pPr algn="l">
              <a:buNone/>
            </a:pPr>
            <a:r>
              <a:rPr lang="en-GB" sz="2400" b="0" i="0" u="none" strike="noStrike" dirty="0">
                <a:solidFill>
                  <a:srgbClr val="000000"/>
                </a:solidFill>
                <a:effectLst/>
              </a:rPr>
              <a:t>NHS England (2023b) </a:t>
            </a:r>
            <a:r>
              <a:rPr lang="en-GB" sz="2400" b="0" i="1" u="none" strike="noStrike" dirty="0">
                <a:solidFill>
                  <a:srgbClr val="000000"/>
                </a:solidFill>
                <a:effectLst/>
              </a:rPr>
              <a:t>Three-year delivery plan for maternity and neonatal services.</a:t>
            </a:r>
            <a:r>
              <a:rPr lang="en-GB" sz="2400" b="0" i="0" u="none" strike="noStrike" dirty="0">
                <a:solidFill>
                  <a:srgbClr val="000000"/>
                </a:solidFill>
                <a:effectLst/>
              </a:rPr>
              <a:t> London: NHS England.</a:t>
            </a:r>
          </a:p>
          <a:p>
            <a:pPr algn="l">
              <a:buNone/>
            </a:pPr>
            <a:r>
              <a:rPr lang="en-GB" sz="2400" b="0" i="0" u="none" strike="noStrike" dirty="0">
                <a:solidFill>
                  <a:srgbClr val="000000"/>
                </a:solidFill>
                <a:effectLst/>
              </a:rPr>
              <a:t>NHS England (2023c) </a:t>
            </a:r>
            <a:r>
              <a:rPr lang="en-GB" sz="2400" b="0" i="1" u="none" strike="noStrike" dirty="0">
                <a:solidFill>
                  <a:srgbClr val="000000"/>
                </a:solidFill>
                <a:effectLst/>
              </a:rPr>
              <a:t>Patient Safety Incident Response Framework (PSIRF).</a:t>
            </a:r>
            <a:r>
              <a:rPr lang="en-GB" sz="2400" b="0" i="0" u="none" strike="noStrike" dirty="0">
                <a:solidFill>
                  <a:srgbClr val="000000"/>
                </a:solidFill>
                <a:effectLst/>
              </a:rPr>
              <a:t> London: NHS England.</a:t>
            </a:r>
          </a:p>
          <a:p>
            <a:pPr algn="l">
              <a:buNone/>
            </a:pPr>
            <a:r>
              <a:rPr lang="en-GB" sz="2400" b="0" i="0" u="none" strike="noStrike" dirty="0">
                <a:solidFill>
                  <a:srgbClr val="000000"/>
                </a:solidFill>
                <a:effectLst/>
              </a:rPr>
              <a:t>NHS Improvement (2018) </a:t>
            </a:r>
            <a:r>
              <a:rPr lang="en-GB" sz="2400" b="0" i="1" u="none" strike="noStrike" dirty="0">
                <a:solidFill>
                  <a:srgbClr val="000000"/>
                </a:solidFill>
                <a:effectLst/>
              </a:rPr>
              <a:t>SBAR communication tool: Situation, Background, Assessment, Recommendation.</a:t>
            </a:r>
            <a:r>
              <a:rPr lang="en-GB" sz="2400" b="0" i="0" u="none" strike="noStrike" dirty="0">
                <a:solidFill>
                  <a:srgbClr val="000000"/>
                </a:solidFill>
                <a:effectLst/>
              </a:rPr>
              <a:t> London: NHS Improvement.</a:t>
            </a:r>
          </a:p>
          <a:p>
            <a:pPr algn="l">
              <a:buNone/>
            </a:pPr>
            <a:r>
              <a:rPr lang="en-GB" sz="2400" b="0" i="0" u="none" strike="noStrike" dirty="0">
                <a:solidFill>
                  <a:srgbClr val="000000"/>
                </a:solidFill>
                <a:effectLst/>
              </a:rPr>
              <a:t>Ockenden, D. (2022) </a:t>
            </a:r>
            <a:r>
              <a:rPr lang="en-GB" sz="2400" b="0" i="1" u="none" strike="noStrike" dirty="0">
                <a:solidFill>
                  <a:srgbClr val="000000"/>
                </a:solidFill>
                <a:effectLst/>
              </a:rPr>
              <a:t>Findings, conclusions and essential actions from the Ockenden Report – Final.</a:t>
            </a:r>
            <a:r>
              <a:rPr lang="en-GB" sz="2400" b="0" i="0" u="none" strike="noStrike" dirty="0">
                <a:solidFill>
                  <a:srgbClr val="000000"/>
                </a:solidFill>
                <a:effectLst/>
              </a:rPr>
              <a:t> London: NHS England.</a:t>
            </a:r>
          </a:p>
          <a:p>
            <a:pPr algn="l">
              <a:buNone/>
            </a:pPr>
            <a:r>
              <a:rPr lang="en-GB" sz="2400" b="0" i="0" u="none" strike="noStrike" dirty="0">
                <a:solidFill>
                  <a:srgbClr val="000000"/>
                </a:solidFill>
                <a:effectLst/>
              </a:rPr>
              <a:t>Royal College of Obstetricians and Gynaecologists (RCOG) (2022) </a:t>
            </a:r>
            <a:r>
              <a:rPr lang="en-GB" sz="2400" b="0" i="1" u="none" strike="noStrike" dirty="0">
                <a:solidFill>
                  <a:srgbClr val="000000"/>
                </a:solidFill>
                <a:effectLst/>
              </a:rPr>
              <a:t>Each Baby Counts: 2022 progress </a:t>
            </a:r>
            <a:r>
              <a:rPr lang="en-GB" sz="2400" b="0" i="1" u="none" strike="noStrike" dirty="0" err="1">
                <a:solidFill>
                  <a:srgbClr val="000000"/>
                </a:solidFill>
                <a:effectLst/>
              </a:rPr>
              <a:t>report.</a:t>
            </a:r>
            <a:r>
              <a:rPr lang="en-GB" sz="2400" b="0" i="0" u="none" strike="noStrike" dirty="0" err="1">
                <a:solidFill>
                  <a:srgbClr val="000000"/>
                </a:solidFill>
                <a:effectLst/>
              </a:rPr>
              <a:t>London</a:t>
            </a:r>
            <a:r>
              <a:rPr lang="en-GB" sz="2400" b="0" i="0" u="none" strike="noStrike" dirty="0">
                <a:solidFill>
                  <a:srgbClr val="000000"/>
                </a:solidFill>
                <a:effectLst/>
              </a:rPr>
              <a:t>: RCOG. Royal College of Midwives (RCM) (2021) </a:t>
            </a:r>
            <a:r>
              <a:rPr lang="en-GB" sz="2400" b="0" i="1" u="none" strike="noStrike" dirty="0">
                <a:solidFill>
                  <a:srgbClr val="000000"/>
                </a:solidFill>
                <a:effectLst/>
              </a:rPr>
              <a:t>Evidence-based midwifery care: Improving safety and outcomes.</a:t>
            </a:r>
            <a:r>
              <a:rPr lang="en-GB" sz="2400" b="0" i="0" u="none" strike="noStrike" dirty="0">
                <a:solidFill>
                  <a:srgbClr val="000000"/>
                </a:solidFill>
                <a:effectLst/>
              </a:rPr>
              <a:t> London: RCM.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4913</TotalTime>
  <Words>2778</Words>
  <Application>Microsoft Macintosh PowerPoint</Application>
  <PresentationFormat>Custom</PresentationFormat>
  <Paragraphs>215</Paragraphs>
  <Slides>15</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Petrona</vt:lpstr>
      <vt:lpstr>Arial Bold</vt:lpstr>
      <vt:lpstr>Calibri</vt:lpstr>
      <vt:lpstr>Aptos Display</vt:lpstr>
      <vt:lpstr>Aptos</vt:lpstr>
      <vt:lpstr>Arial</vt:lpstr>
      <vt:lpstr>Varela Round</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Quality-Assurance-in-Maternity-Care (1) 3 (1).pptx</dc:title>
  <cp:lastModifiedBy>iqdad2022@gmail.com ali</cp:lastModifiedBy>
  <cp:revision>3</cp:revision>
  <dcterms:created xsi:type="dcterms:W3CDTF">2006-08-16T00:00:00Z</dcterms:created>
  <dcterms:modified xsi:type="dcterms:W3CDTF">2025-11-16T21:33:25Z</dcterms:modified>
  <dc:identifier>DAG4Z8R6MFM</dc:identifier>
</cp:coreProperties>
</file>