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74" r:id="rId6"/>
    <p:sldId id="260" r:id="rId7"/>
    <p:sldId id="262" r:id="rId8"/>
    <p:sldId id="268" r:id="rId9"/>
    <p:sldId id="269" r:id="rId10"/>
    <p:sldId id="270" r:id="rId11"/>
    <p:sldId id="272" r:id="rId12"/>
    <p:sldId id="265" r:id="rId13"/>
    <p:sldId id="267" r:id="rId1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404" autoAdjust="0"/>
  </p:normalViewPr>
  <p:slideViewPr>
    <p:cSldViewPr snapToGrid="0" snapToObjects="1">
      <p:cViewPr varScale="1">
        <p:scale>
          <a:sx n="98" d="100"/>
          <a:sy n="98" d="100"/>
        </p:scale>
        <p:origin x="3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4943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87C8F-3EFC-CBEF-8A35-AC0E38066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FD0FDA-E266-6F35-33CF-2A5780A4C1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60E4E5-37D7-56A4-E63F-43D6335923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BD4346-A985-8AFA-8543-053EE52745A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510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FA0D9-B7D4-1876-D2C9-48A21FF5C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FC3A23-C60F-1901-90D0-37BEABC007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37FC38-884B-AB6C-DF72-681A9BAF17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9817E8-FAB6-1D52-61EC-ADB50FD9B2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5999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ECE4D-B7B7-2F86-5951-E6B7081DF4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B7F091-C968-5916-81AF-1472AC5614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FD4C8F-99B9-F84E-0F0C-B6444FA676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E4D80-309B-2626-9A8D-4B2FE5D4E7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507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1485900"/>
            <a:ext cx="82296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 ANALYSIS</a:t>
            </a:r>
            <a:endParaRPr lang="en-US" sz="3600" dirty="0"/>
          </a:p>
        </p:txBody>
      </p:sp>
      <p:sp>
        <p:nvSpPr>
          <p:cNvPr id="5" name="Shape 3"/>
          <p:cNvSpPr/>
          <p:nvPr/>
        </p:nvSpPr>
        <p:spPr>
          <a:xfrm>
            <a:off x="548640" y="3154680"/>
            <a:ext cx="3200400" cy="36576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48640" y="329184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Cyber Security &amp; Digital Forensics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548640" y="3611880"/>
            <a:ext cx="8229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50" dirty="0">
                <a:solidFill>
                  <a:srgbClr val="A8C6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Muhammad Waleed  ·  Student No: 2430361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0" y="5074920"/>
            <a:ext cx="9144000" cy="64008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74320" y="145707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Background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274320" y="621792"/>
            <a:ext cx="8686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74320" y="886968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137160" y="1282936"/>
            <a:ext cx="8686800" cy="242797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discovered </a:t>
            </a:r>
            <a:r>
              <a:rPr lang="en-US" sz="1400" dirty="0" err="1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unauthorised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access to their AI chip design patent (ID: QT-AI-2025)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a senior engineer with privileged database access, is the primary suspect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is suspected of attempting to sell the patent to a competitor —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NexGen Circuits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intermediary named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facilitated the deal between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and the buyer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 Smith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was identified as the buyer, coordinated by Vanessa, NexGen's R&amp;D Director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devices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were seized as digital evidence following proper chain-of-custody procedures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83464" y="139100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Aim Of the Investigation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274320" y="621792"/>
            <a:ext cx="8686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74320" y="886968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-279638" y="2844759"/>
            <a:ext cx="8229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6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70EC300-BC3D-22DA-A393-BD51E294BBC5}"/>
              </a:ext>
            </a:extLst>
          </p:cNvPr>
          <p:cNvSpPr txBox="1"/>
          <p:nvPr/>
        </p:nvSpPr>
        <p:spPr>
          <a:xfrm>
            <a:off x="187355" y="1127176"/>
            <a:ext cx="8269224" cy="1833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Determine how patent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QT-AI-2025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was accessed without authorization.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 whether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shared or attempted to sell the patent to a third party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who else was involved in coordinating the transfer (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Joe, Norman, Vanessa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)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Trace all communication channels used to arrange the deal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Establish a timeline of events linking suspects to the crime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 legally admissible evidence to support law enforcement action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96487" y="164592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Did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74320" y="886968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816F45-C9AD-DB3D-6BB5-8D25102BA524}"/>
              </a:ext>
            </a:extLst>
          </p:cNvPr>
          <p:cNvSpPr txBox="1"/>
          <p:nvPr/>
        </p:nvSpPr>
        <p:spPr>
          <a:xfrm>
            <a:off x="274320" y="1129284"/>
            <a:ext cx="4965646" cy="3611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devices seized under proper continuity-of-evidence protocols:</a:t>
            </a:r>
          </a:p>
          <a:p>
            <a:pPr marL="742950" lvl="1" indent="-285750">
              <a:spcAft>
                <a:spcPts val="7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Emma's Huawei smartphone</a:t>
            </a:r>
          </a:p>
          <a:p>
            <a:pPr marL="742950" lvl="1" indent="-285750">
              <a:spcAft>
                <a:spcPts val="7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E-002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Joe's Samsung Android</a:t>
            </a:r>
          </a:p>
          <a:p>
            <a:pPr marL="742950" lvl="1" indent="-285750">
              <a:spcAft>
                <a:spcPts val="7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Norman's Nokia Android.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Forensic acquisition performed using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Cellebrite UFED 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SHA-1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hash verification completed on all three devices to confirm evidence integrity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Followed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NIST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SP 800-86 and </a:t>
            </a: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ISO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/IEC 27037:2012 standards throughout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method: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Advanced Logical + File System extraction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acquisitions are legally admissible for court proceedings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07CC4BE4-DED0-36A4-23F8-1C87E1417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9461" y="1046956"/>
            <a:ext cx="3287831" cy="1849405"/>
          </a:xfrm>
          <a:prstGeom prst="rect">
            <a:avLst/>
          </a:prstGeom>
        </p:spPr>
      </p:pic>
      <p:pic>
        <p:nvPicPr>
          <p:cNvPr id="37" name="Image 3">
            <a:extLst>
              <a:ext uri="{FF2B5EF4-FFF2-40B4-BE49-F238E27FC236}">
                <a16:creationId xmlns:a16="http://schemas.microsoft.com/office/drawing/2014/main" id="{DF3300BB-D942-CF37-372F-EC951CAB8C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19461" y="3033489"/>
            <a:ext cx="3304499" cy="18494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60" y="137160"/>
            <a:ext cx="8412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Consolidated Evidence Timeline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365760" y="658368"/>
            <a:ext cx="2011680" cy="228600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65760" y="658368"/>
            <a:ext cx="20116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ACCA7031 | Digital Forensics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2318004" y="1170432"/>
            <a:ext cx="27432" cy="3401568"/>
          </a:xfrm>
          <a:prstGeom prst="rect">
            <a:avLst/>
          </a:prstGeom>
          <a:solidFill>
            <a:srgbClr val="2A4A6A"/>
          </a:solidFill>
          <a:ln w="12700">
            <a:solidFill>
              <a:srgbClr val="2A4A6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228600" y="1042416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E639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 2024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2212848" y="1042416"/>
            <a:ext cx="237744" cy="237744"/>
          </a:xfrm>
          <a:prstGeom prst="ellipse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2532888" y="978408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2532888" y="978408"/>
            <a:ext cx="54864" cy="475488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2651760" y="1024128"/>
            <a:ext cx="1371600" cy="182880"/>
          </a:xfrm>
          <a:prstGeom prst="rect">
            <a:avLst/>
          </a:prstGeom>
          <a:solidFill>
            <a:srgbClr val="E63946">
              <a:alpha val="30000"/>
            </a:srgbClr>
          </a:solidFill>
          <a:ln w="635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2651760" y="1024128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CRIMINAL INTENT</a:t>
            </a:r>
            <a:endParaRPr lang="en-US" sz="700" dirty="0"/>
          </a:p>
        </p:txBody>
      </p:sp>
      <p:sp>
        <p:nvSpPr>
          <p:cNvPr id="12" name="Text 10"/>
          <p:cNvSpPr/>
          <p:nvPr/>
        </p:nvSpPr>
        <p:spPr>
          <a:xfrm>
            <a:off x="4087368" y="996696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Emma: 'Thinking of selling' AI info via WhatsApp (E-001)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8641080" y="1069848"/>
            <a:ext cx="457200" cy="182880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641080" y="1069848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endParaRPr lang="en-US" sz="700" dirty="0"/>
          </a:p>
        </p:txBody>
      </p:sp>
      <p:sp>
        <p:nvSpPr>
          <p:cNvPr id="15" name="Text 13"/>
          <p:cNvSpPr/>
          <p:nvPr/>
        </p:nvSpPr>
        <p:spPr>
          <a:xfrm>
            <a:off x="228600" y="1609344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 2024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2212848" y="1609344"/>
            <a:ext cx="237744" cy="237744"/>
          </a:xfrm>
          <a:prstGeom prst="ellipse">
            <a:avLst/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2532888" y="1545336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2532888" y="1545336"/>
            <a:ext cx="54864" cy="475488"/>
          </a:xfrm>
          <a:prstGeom prst="rect">
            <a:avLst/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2651760" y="1591056"/>
            <a:ext cx="1371600" cy="182880"/>
          </a:xfrm>
          <a:prstGeom prst="rect">
            <a:avLst/>
          </a:prstGeom>
          <a:solidFill>
            <a:srgbClr val="F4A261">
              <a:alpha val="30000"/>
            </a:srgbClr>
          </a:solidFill>
          <a:ln w="635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2651760" y="1591056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COORDINATION</a:t>
            </a:r>
            <a:endParaRPr lang="en-US" sz="700" dirty="0"/>
          </a:p>
        </p:txBody>
      </p:sp>
      <p:sp>
        <p:nvSpPr>
          <p:cNvPr id="21" name="Text 19"/>
          <p:cNvSpPr/>
          <p:nvPr/>
        </p:nvSpPr>
        <p:spPr>
          <a:xfrm>
            <a:off x="4087368" y="1563624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calls 2 numbers repeatedly — co-conspirators contacted (E-001)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8641080" y="1636776"/>
            <a:ext cx="457200" cy="182880"/>
          </a:xfrm>
          <a:prstGeom prst="rect">
            <a:avLst/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8641080" y="1636776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endParaRPr lang="en-US" sz="700" dirty="0"/>
          </a:p>
        </p:txBody>
      </p:sp>
      <p:sp>
        <p:nvSpPr>
          <p:cNvPr id="24" name="Text 22"/>
          <p:cNvSpPr/>
          <p:nvPr/>
        </p:nvSpPr>
        <p:spPr>
          <a:xfrm>
            <a:off x="228600" y="2176272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E639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Nov 2024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2212848" y="2176272"/>
            <a:ext cx="237744" cy="237744"/>
          </a:xfrm>
          <a:prstGeom prst="ellipse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2532888" y="2112264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2532888" y="2112264"/>
            <a:ext cx="54864" cy="475488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2651760" y="2157984"/>
            <a:ext cx="1371600" cy="182880"/>
          </a:xfrm>
          <a:prstGeom prst="rect">
            <a:avLst/>
          </a:prstGeom>
          <a:solidFill>
            <a:srgbClr val="E63946">
              <a:alpha val="30000"/>
            </a:srgbClr>
          </a:solidFill>
          <a:ln w="635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2651760" y="2157984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LOCATED</a:t>
            </a:r>
            <a:endParaRPr lang="en-US" sz="700" dirty="0"/>
          </a:p>
        </p:txBody>
      </p:sp>
      <p:sp>
        <p:nvSpPr>
          <p:cNvPr id="30" name="Text 28"/>
          <p:cNvSpPr/>
          <p:nvPr/>
        </p:nvSpPr>
        <p:spPr>
          <a:xfrm>
            <a:off x="4087368" y="2130552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applies pressure: 'May go with someone else' (E-001)</a:t>
            </a:r>
            <a:endParaRPr lang="en-US" sz="1000" dirty="0"/>
          </a:p>
        </p:txBody>
      </p:sp>
      <p:sp>
        <p:nvSpPr>
          <p:cNvPr id="31" name="Shape 29"/>
          <p:cNvSpPr/>
          <p:nvPr/>
        </p:nvSpPr>
        <p:spPr>
          <a:xfrm>
            <a:off x="8641080" y="2203704"/>
            <a:ext cx="457200" cy="182880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8641080" y="2203704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endParaRPr lang="en-US" sz="700" dirty="0"/>
          </a:p>
        </p:txBody>
      </p:sp>
      <p:sp>
        <p:nvSpPr>
          <p:cNvPr id="33" name="Text 31"/>
          <p:cNvSpPr/>
          <p:nvPr/>
        </p:nvSpPr>
        <p:spPr>
          <a:xfrm>
            <a:off x="228600" y="2743200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4895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 2024</a:t>
            </a:r>
            <a:endParaRPr lang="en-US" sz="1100" dirty="0"/>
          </a:p>
        </p:txBody>
      </p:sp>
      <p:sp>
        <p:nvSpPr>
          <p:cNvPr id="34" name="Shape 32"/>
          <p:cNvSpPr/>
          <p:nvPr/>
        </p:nvSpPr>
        <p:spPr>
          <a:xfrm>
            <a:off x="2212848" y="2743200"/>
            <a:ext cx="237744" cy="237744"/>
          </a:xfrm>
          <a:prstGeom prst="ellipse">
            <a:avLst/>
          </a:prstGeom>
          <a:solidFill>
            <a:srgbClr val="4895EF"/>
          </a:solidFill>
          <a:ln w="12700">
            <a:solidFill>
              <a:srgbClr val="4895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2532888" y="2679192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4895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2532888" y="2679192"/>
            <a:ext cx="54864" cy="475488"/>
          </a:xfrm>
          <a:prstGeom prst="rect">
            <a:avLst/>
          </a:prstGeom>
          <a:solidFill>
            <a:srgbClr val="4895EF"/>
          </a:solidFill>
          <a:ln w="12700">
            <a:solidFill>
              <a:srgbClr val="4895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2651760" y="2724912"/>
            <a:ext cx="1371600" cy="182880"/>
          </a:xfrm>
          <a:prstGeom prst="rect">
            <a:avLst/>
          </a:prstGeom>
          <a:solidFill>
            <a:srgbClr val="4895EF">
              <a:alpha val="30000"/>
            </a:srgbClr>
          </a:solidFill>
          <a:ln w="6350">
            <a:solidFill>
              <a:srgbClr val="4895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2651760" y="2724912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PHYSICAL EVIDENCE</a:t>
            </a:r>
            <a:endParaRPr lang="en-US" sz="700" dirty="0"/>
          </a:p>
        </p:txBody>
      </p:sp>
      <p:sp>
        <p:nvSpPr>
          <p:cNvPr id="39" name="Text 37"/>
          <p:cNvSpPr/>
          <p:nvPr/>
        </p:nvSpPr>
        <p:spPr>
          <a:xfrm>
            <a:off x="4087368" y="2697480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 photographed at GPS location — 2 sequential geotagged images (E-002)</a:t>
            </a:r>
            <a:endParaRPr lang="en-US" sz="1000" dirty="0"/>
          </a:p>
        </p:txBody>
      </p:sp>
      <p:sp>
        <p:nvSpPr>
          <p:cNvPr id="40" name="Shape 38"/>
          <p:cNvSpPr/>
          <p:nvPr/>
        </p:nvSpPr>
        <p:spPr>
          <a:xfrm>
            <a:off x="8641080" y="2770632"/>
            <a:ext cx="457200" cy="182880"/>
          </a:xfrm>
          <a:prstGeom prst="rect">
            <a:avLst/>
          </a:prstGeom>
          <a:solidFill>
            <a:srgbClr val="4895EF"/>
          </a:solidFill>
          <a:ln w="12700">
            <a:solidFill>
              <a:srgbClr val="4895E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8641080" y="2770632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E-002</a:t>
            </a:r>
            <a:endParaRPr lang="en-US" sz="700" dirty="0"/>
          </a:p>
        </p:txBody>
      </p:sp>
      <p:sp>
        <p:nvSpPr>
          <p:cNvPr id="42" name="Text 40"/>
          <p:cNvSpPr/>
          <p:nvPr/>
        </p:nvSpPr>
        <p:spPr>
          <a:xfrm>
            <a:off x="228600" y="3310128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E639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Jan 2025</a:t>
            </a:r>
            <a:endParaRPr lang="en-US" sz="1100" dirty="0"/>
          </a:p>
        </p:txBody>
      </p:sp>
      <p:sp>
        <p:nvSpPr>
          <p:cNvPr id="43" name="Shape 41"/>
          <p:cNvSpPr/>
          <p:nvPr/>
        </p:nvSpPr>
        <p:spPr>
          <a:xfrm>
            <a:off x="2212848" y="3310128"/>
            <a:ext cx="237744" cy="237744"/>
          </a:xfrm>
          <a:prstGeom prst="ellipse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2532888" y="3246120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5" name="Shape 43"/>
          <p:cNvSpPr/>
          <p:nvPr/>
        </p:nvSpPr>
        <p:spPr>
          <a:xfrm>
            <a:off x="2532888" y="3246120"/>
            <a:ext cx="54864" cy="475488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6" name="Shape 44"/>
          <p:cNvSpPr/>
          <p:nvPr/>
        </p:nvSpPr>
        <p:spPr>
          <a:xfrm>
            <a:off x="2651760" y="3291840"/>
            <a:ext cx="1371600" cy="182880"/>
          </a:xfrm>
          <a:prstGeom prst="rect">
            <a:avLst/>
          </a:prstGeom>
          <a:solidFill>
            <a:srgbClr val="E63946">
              <a:alpha val="30000"/>
            </a:srgbClr>
          </a:solidFill>
          <a:ln w="635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7" name="Text 45"/>
          <p:cNvSpPr/>
          <p:nvPr/>
        </p:nvSpPr>
        <p:spPr>
          <a:xfrm>
            <a:off x="2651760" y="3291840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PATENT REQUEST</a:t>
            </a:r>
            <a:endParaRPr lang="en-US" sz="700" dirty="0"/>
          </a:p>
        </p:txBody>
      </p:sp>
      <p:sp>
        <p:nvSpPr>
          <p:cNvPr id="48" name="Text 46"/>
          <p:cNvSpPr/>
          <p:nvPr/>
        </p:nvSpPr>
        <p:spPr>
          <a:xfrm>
            <a:off x="4087368" y="3264408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Norman: 'We need the Blueprint in chunks' — transfer negotiated (E-003)</a:t>
            </a:r>
            <a:endParaRPr lang="en-US" sz="1000" dirty="0"/>
          </a:p>
        </p:txBody>
      </p:sp>
      <p:sp>
        <p:nvSpPr>
          <p:cNvPr id="49" name="Shape 47"/>
          <p:cNvSpPr/>
          <p:nvPr/>
        </p:nvSpPr>
        <p:spPr>
          <a:xfrm>
            <a:off x="8641080" y="3337560"/>
            <a:ext cx="457200" cy="182880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0" name="Text 48"/>
          <p:cNvSpPr/>
          <p:nvPr/>
        </p:nvSpPr>
        <p:spPr>
          <a:xfrm>
            <a:off x="8641080" y="3337560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</a:t>
            </a:r>
            <a:endParaRPr lang="en-US" sz="700" dirty="0"/>
          </a:p>
        </p:txBody>
      </p:sp>
      <p:sp>
        <p:nvSpPr>
          <p:cNvPr id="51" name="Text 49"/>
          <p:cNvSpPr/>
          <p:nvPr/>
        </p:nvSpPr>
        <p:spPr>
          <a:xfrm>
            <a:off x="228600" y="3877056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E639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Jan 2025</a:t>
            </a:r>
            <a:endParaRPr lang="en-US" sz="1100" dirty="0"/>
          </a:p>
        </p:txBody>
      </p:sp>
      <p:sp>
        <p:nvSpPr>
          <p:cNvPr id="52" name="Shape 50"/>
          <p:cNvSpPr/>
          <p:nvPr/>
        </p:nvSpPr>
        <p:spPr>
          <a:xfrm>
            <a:off x="2212848" y="3877056"/>
            <a:ext cx="237744" cy="237744"/>
          </a:xfrm>
          <a:prstGeom prst="ellipse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3" name="Shape 51"/>
          <p:cNvSpPr/>
          <p:nvPr/>
        </p:nvSpPr>
        <p:spPr>
          <a:xfrm>
            <a:off x="2532888" y="3813048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4" name="Shape 52"/>
          <p:cNvSpPr/>
          <p:nvPr/>
        </p:nvSpPr>
        <p:spPr>
          <a:xfrm>
            <a:off x="2532888" y="3813048"/>
            <a:ext cx="54864" cy="475488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5" name="Shape 53"/>
          <p:cNvSpPr/>
          <p:nvPr/>
        </p:nvSpPr>
        <p:spPr>
          <a:xfrm>
            <a:off x="2651760" y="3858768"/>
            <a:ext cx="1371600" cy="182880"/>
          </a:xfrm>
          <a:prstGeom prst="rect">
            <a:avLst/>
          </a:prstGeom>
          <a:solidFill>
            <a:srgbClr val="E63946">
              <a:alpha val="30000"/>
            </a:srgbClr>
          </a:solidFill>
          <a:ln w="635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6" name="Text 54"/>
          <p:cNvSpPr/>
          <p:nvPr/>
        </p:nvSpPr>
        <p:spPr>
          <a:xfrm>
            <a:off x="2651760" y="3858768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DEAL FINALISED</a:t>
            </a:r>
            <a:endParaRPr lang="en-US" sz="700" dirty="0"/>
          </a:p>
        </p:txBody>
      </p:sp>
      <p:sp>
        <p:nvSpPr>
          <p:cNvPr id="57" name="Text 55"/>
          <p:cNvSpPr/>
          <p:nvPr/>
        </p:nvSpPr>
        <p:spPr>
          <a:xfrm>
            <a:off x="4087368" y="3831336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£5M offshore agreed — 'Watch ur Inbox in 48 hrs then we are ghosting' (E-003)</a:t>
            </a:r>
            <a:endParaRPr lang="en-US" sz="1000" dirty="0"/>
          </a:p>
        </p:txBody>
      </p:sp>
      <p:sp>
        <p:nvSpPr>
          <p:cNvPr id="58" name="Shape 56"/>
          <p:cNvSpPr/>
          <p:nvPr/>
        </p:nvSpPr>
        <p:spPr>
          <a:xfrm>
            <a:off x="8641080" y="3904488"/>
            <a:ext cx="457200" cy="182880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9" name="Text 57"/>
          <p:cNvSpPr/>
          <p:nvPr/>
        </p:nvSpPr>
        <p:spPr>
          <a:xfrm>
            <a:off x="8641080" y="3904488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</a:t>
            </a:r>
            <a:endParaRPr lang="en-US" sz="700" dirty="0"/>
          </a:p>
        </p:txBody>
      </p:sp>
      <p:sp>
        <p:nvSpPr>
          <p:cNvPr id="60" name="Text 58"/>
          <p:cNvSpPr/>
          <p:nvPr/>
        </p:nvSpPr>
        <p:spPr>
          <a:xfrm>
            <a:off x="228600" y="4443984"/>
            <a:ext cx="19202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A9D8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 2026</a:t>
            </a:r>
            <a:endParaRPr lang="en-US" sz="1100" dirty="0"/>
          </a:p>
        </p:txBody>
      </p:sp>
      <p:sp>
        <p:nvSpPr>
          <p:cNvPr id="61" name="Shape 59"/>
          <p:cNvSpPr/>
          <p:nvPr/>
        </p:nvSpPr>
        <p:spPr>
          <a:xfrm>
            <a:off x="2212848" y="4443984"/>
            <a:ext cx="237744" cy="237744"/>
          </a:xfrm>
          <a:prstGeom prst="ellipse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2" name="Shape 60"/>
          <p:cNvSpPr/>
          <p:nvPr/>
        </p:nvSpPr>
        <p:spPr>
          <a:xfrm>
            <a:off x="2532888" y="4379976"/>
            <a:ext cx="6263640" cy="475488"/>
          </a:xfrm>
          <a:prstGeom prst="rect">
            <a:avLst/>
          </a:prstGeom>
          <a:solidFill>
            <a:srgbClr val="132233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3" name="Shape 61"/>
          <p:cNvSpPr/>
          <p:nvPr/>
        </p:nvSpPr>
        <p:spPr>
          <a:xfrm>
            <a:off x="2532888" y="4379976"/>
            <a:ext cx="54864" cy="475488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4" name="Shape 62"/>
          <p:cNvSpPr/>
          <p:nvPr/>
        </p:nvSpPr>
        <p:spPr>
          <a:xfrm>
            <a:off x="2651760" y="4425696"/>
            <a:ext cx="1371600" cy="182880"/>
          </a:xfrm>
          <a:prstGeom prst="rect">
            <a:avLst/>
          </a:prstGeom>
          <a:solidFill>
            <a:srgbClr val="2A9D8F">
              <a:alpha val="30000"/>
            </a:srgbClr>
          </a:solidFill>
          <a:ln w="635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5" name="Text 63"/>
          <p:cNvSpPr/>
          <p:nvPr/>
        </p:nvSpPr>
        <p:spPr>
          <a:xfrm>
            <a:off x="2651760" y="4425696"/>
            <a:ext cx="1371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FORENSIC ACQUISITION</a:t>
            </a:r>
            <a:endParaRPr lang="en-US" sz="700" dirty="0"/>
          </a:p>
        </p:txBody>
      </p:sp>
      <p:sp>
        <p:nvSpPr>
          <p:cNvPr id="66" name="Text 64"/>
          <p:cNvSpPr/>
          <p:nvPr/>
        </p:nvSpPr>
        <p:spPr>
          <a:xfrm>
            <a:off x="4087368" y="4398264"/>
            <a:ext cx="45720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3 devices acquired, SHA-1 hash verified — legally admissible</a:t>
            </a:r>
            <a:endParaRPr lang="en-US" sz="1000" dirty="0"/>
          </a:p>
        </p:txBody>
      </p:sp>
      <p:sp>
        <p:nvSpPr>
          <p:cNvPr id="67" name="Shape 65"/>
          <p:cNvSpPr/>
          <p:nvPr/>
        </p:nvSpPr>
        <p:spPr>
          <a:xfrm>
            <a:off x="8641080" y="4471416"/>
            <a:ext cx="457200" cy="182880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8" name="Text 66"/>
          <p:cNvSpPr/>
          <p:nvPr/>
        </p:nvSpPr>
        <p:spPr>
          <a:xfrm>
            <a:off x="8641080" y="4471416"/>
            <a:ext cx="4572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</a:t>
            </a:r>
            <a:endParaRPr lang="en-US" sz="700" dirty="0"/>
          </a:p>
        </p:txBody>
      </p:sp>
      <p:sp>
        <p:nvSpPr>
          <p:cNvPr id="70" name="Shape 0">
            <a:extLst>
              <a:ext uri="{FF2B5EF4-FFF2-40B4-BE49-F238E27FC236}">
                <a16:creationId xmlns:a16="http://schemas.microsoft.com/office/drawing/2014/main" id="{0B491461-66A7-79D3-C22F-4AE8C5953CB6}"/>
              </a:ext>
            </a:extLst>
          </p:cNvPr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1" name="Shape 0">
            <a:extLst>
              <a:ext uri="{FF2B5EF4-FFF2-40B4-BE49-F238E27FC236}">
                <a16:creationId xmlns:a16="http://schemas.microsoft.com/office/drawing/2014/main" id="{88D08B90-0851-C467-BF4A-F7A59B26D872}"/>
              </a:ext>
            </a:extLst>
          </p:cNvPr>
          <p:cNvSpPr/>
          <p:nvPr/>
        </p:nvSpPr>
        <p:spPr>
          <a:xfrm>
            <a:off x="0" y="5063117"/>
            <a:ext cx="9144000" cy="7315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28600" y="320040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File Analysis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274320" y="621792"/>
            <a:ext cx="8686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5" name="Shape 3"/>
          <p:cNvSpPr/>
          <p:nvPr/>
        </p:nvSpPr>
        <p:spPr>
          <a:xfrm>
            <a:off x="274320" y="886968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ABDB46B-4075-B63B-D108-30F702333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918973"/>
            <a:ext cx="2829582" cy="159164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700C868-696F-849D-4C09-F88C5F4AF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0129" y="909828"/>
            <a:ext cx="2845840" cy="160078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E9CFE44-520F-4868-F11D-21F9D94F9A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9826" y="909827"/>
            <a:ext cx="2845840" cy="160078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ED5A580-1C16-786D-7F34-82ED309FAED1}"/>
              </a:ext>
            </a:extLst>
          </p:cNvPr>
          <p:cNvSpPr txBox="1"/>
          <p:nvPr/>
        </p:nvSpPr>
        <p:spPr>
          <a:xfrm>
            <a:off x="170560" y="2507809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Emma’s Phone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B548717-CA7E-58A0-A8D5-AE0D211D3590}"/>
              </a:ext>
            </a:extLst>
          </p:cNvPr>
          <p:cNvSpPr txBox="1"/>
          <p:nvPr/>
        </p:nvSpPr>
        <p:spPr>
          <a:xfrm>
            <a:off x="3149080" y="2524462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.Joe’s Phone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4C16EA5-7E08-8D43-37D1-1BC91906C4E2}"/>
              </a:ext>
            </a:extLst>
          </p:cNvPr>
          <p:cNvSpPr txBox="1"/>
          <p:nvPr/>
        </p:nvSpPr>
        <p:spPr>
          <a:xfrm>
            <a:off x="6149826" y="2547436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Norman’s Phone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54DB4BE-8588-F626-636B-CF822889594B}"/>
              </a:ext>
            </a:extLst>
          </p:cNvPr>
          <p:cNvSpPr txBox="1"/>
          <p:nvPr/>
        </p:nvSpPr>
        <p:spPr>
          <a:xfrm>
            <a:off x="228600" y="2893156"/>
            <a:ext cx="8343900" cy="1528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Analysis performed using Cellebrite Physical </a:t>
            </a:r>
            <a:r>
              <a:rPr lang="en-US" sz="1400" dirty="0" err="1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Analyser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and FTK Imager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 (Emma):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374 WhatsApp messages recovered, 5,708 media files extracted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E-002 (Joe):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15,455 images recovered including a train ticket and 2 GPS-tagged photos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metadata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(EXIF) from Joe's photos placed him at a specific location on 16/12/2024</a:t>
            </a: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b="1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 (Norman): </a:t>
            </a:r>
            <a:r>
              <a:rPr lang="en-US" sz="14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 Messenger logs recovered showing direct patent requests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74320" y="109728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Found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74320" y="815633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2" name="Image 0">
            <a:extLst>
              <a:ext uri="{FF2B5EF4-FFF2-40B4-BE49-F238E27FC236}">
                <a16:creationId xmlns:a16="http://schemas.microsoft.com/office/drawing/2014/main" id="{51512701-EFB5-0EC2-A9DF-1C5A52A252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0529" y="1010515"/>
            <a:ext cx="2845840" cy="1591639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735DF0B4-898F-CD2E-86C4-4D24F1935146}"/>
              </a:ext>
            </a:extLst>
          </p:cNvPr>
          <p:cNvSpPr txBox="1"/>
          <p:nvPr/>
        </p:nvSpPr>
        <p:spPr>
          <a:xfrm>
            <a:off x="109728" y="2568133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 err="1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Planing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to Sell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8" name="Image 1">
            <a:extLst>
              <a:ext uri="{FF2B5EF4-FFF2-40B4-BE49-F238E27FC236}">
                <a16:creationId xmlns:a16="http://schemas.microsoft.com/office/drawing/2014/main" id="{A851E69A-C493-3098-1BF1-9716884110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210128" y="1033878"/>
            <a:ext cx="2845841" cy="156534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D34EBC0E-D15F-ED49-61E3-A10A4E65CE5F}"/>
              </a:ext>
            </a:extLst>
          </p:cNvPr>
          <p:cNvSpPr txBox="1"/>
          <p:nvPr/>
        </p:nvSpPr>
        <p:spPr>
          <a:xfrm>
            <a:off x="3065296" y="2604042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Concealing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1" name="Image 2">
            <a:extLst>
              <a:ext uri="{FF2B5EF4-FFF2-40B4-BE49-F238E27FC236}">
                <a16:creationId xmlns:a16="http://schemas.microsoft.com/office/drawing/2014/main" id="{617407E2-3C26-6CE1-00FA-4F5EE7DB387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49824" y="1061671"/>
            <a:ext cx="2845841" cy="1542371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E5B0A17D-0DDB-897C-B370-8C1E798179C5}"/>
              </a:ext>
            </a:extLst>
          </p:cNvPr>
          <p:cNvSpPr txBox="1"/>
          <p:nvPr/>
        </p:nvSpPr>
        <p:spPr>
          <a:xfrm>
            <a:off x="6188434" y="2613444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r>
              <a:rPr lang="en-US" sz="1400" baseline="300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Meeting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8BA1C10-7AC5-0F29-7EF9-1DB7C34C5A67}"/>
              </a:ext>
            </a:extLst>
          </p:cNvPr>
          <p:cNvSpPr txBox="1"/>
          <p:nvPr/>
        </p:nvSpPr>
        <p:spPr>
          <a:xfrm>
            <a:off x="274319" y="3031179"/>
            <a:ext cx="848643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Emma messaged: "Thinking of selling" — </a:t>
            </a:r>
            <a:r>
              <a:rPr lang="en-US" sz="1400" b="1" dirty="0"/>
              <a:t>establishes criminal intent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Emma told Joe to "keep this under wraps" — </a:t>
            </a:r>
            <a:r>
              <a:rPr lang="en-US" sz="1400" b="1" dirty="0"/>
              <a:t>shows </a:t>
            </a: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Concealing</a:t>
            </a:r>
            <a:endParaRPr lang="en-US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A physical meeting was arranged in Manchester — </a:t>
            </a:r>
            <a:r>
              <a:rPr lang="en-US" sz="1400" b="1" dirty="0"/>
              <a:t>conspiracy moved offline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975EE-5C6A-332C-DDEA-7E7A05283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26BDB461-BB89-F8CF-2BA3-01A5A4ACE1FD}"/>
              </a:ext>
            </a:extLst>
          </p:cNvPr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0DBA1B54-2B3E-ED67-C233-A41F79C7DA4C}"/>
              </a:ext>
            </a:extLst>
          </p:cNvPr>
          <p:cNvSpPr/>
          <p:nvPr/>
        </p:nvSpPr>
        <p:spPr>
          <a:xfrm>
            <a:off x="274320" y="109728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Found</a:t>
            </a:r>
            <a:endParaRPr lang="en-US" sz="220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F398657A-D2B4-6951-0A8D-34F6C21FF826}"/>
              </a:ext>
            </a:extLst>
          </p:cNvPr>
          <p:cNvSpPr/>
          <p:nvPr/>
        </p:nvSpPr>
        <p:spPr>
          <a:xfrm>
            <a:off x="274320" y="815633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12209A6-80A5-554A-0CFF-6715C3120BF5}"/>
              </a:ext>
            </a:extLst>
          </p:cNvPr>
          <p:cNvSpPr txBox="1"/>
          <p:nvPr/>
        </p:nvSpPr>
        <p:spPr>
          <a:xfrm>
            <a:off x="109728" y="2568133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Pressure Build up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7946511-539A-2ED4-400B-D76353760EAD}"/>
              </a:ext>
            </a:extLst>
          </p:cNvPr>
          <p:cNvSpPr txBox="1"/>
          <p:nvPr/>
        </p:nvSpPr>
        <p:spPr>
          <a:xfrm>
            <a:off x="3065296" y="2604042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Offshore Discussion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C9694AB-646F-6A4F-16DC-6586A3A4C1C3}"/>
              </a:ext>
            </a:extLst>
          </p:cNvPr>
          <p:cNvSpPr txBox="1"/>
          <p:nvPr/>
        </p:nvSpPr>
        <p:spPr>
          <a:xfrm>
            <a:off x="6188434" y="2613444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Blueprint Request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1E01A37-B58A-88A6-8DF0-E9C53E602D9F}"/>
              </a:ext>
            </a:extLst>
          </p:cNvPr>
          <p:cNvSpPr txBox="1"/>
          <p:nvPr/>
        </p:nvSpPr>
        <p:spPr>
          <a:xfrm>
            <a:off x="274319" y="3031179"/>
            <a:ext cx="848643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Emma sent: "May go with someone else" — </a:t>
            </a:r>
            <a:r>
              <a:rPr lang="en-US" sz="1400" b="1" dirty="0"/>
              <a:t>pressure tactics to speed up the deal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Offshore payment discussed — </a:t>
            </a:r>
            <a:r>
              <a:rPr lang="en-US" sz="1400" b="1" dirty="0"/>
              <a:t>indicates financial concealment and money laundering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Norman requested: "Blueprint in chunks" — </a:t>
            </a:r>
            <a:r>
              <a:rPr lang="en-US" sz="1400" b="1" dirty="0"/>
              <a:t>direct request for patent QT-AI-2025</a:t>
            </a:r>
          </a:p>
        </p:txBody>
      </p:sp>
      <p:pic>
        <p:nvPicPr>
          <p:cNvPr id="5" name="Image 0">
            <a:extLst>
              <a:ext uri="{FF2B5EF4-FFF2-40B4-BE49-F238E27FC236}">
                <a16:creationId xmlns:a16="http://schemas.microsoft.com/office/drawing/2014/main" id="{A93609A1-5934-1A05-E1AB-C73EDF84AF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74320" y="1033877"/>
            <a:ext cx="2841954" cy="1565345"/>
          </a:xfrm>
          <a:prstGeom prst="rect">
            <a:avLst/>
          </a:prstGeom>
        </p:spPr>
      </p:pic>
      <p:pic>
        <p:nvPicPr>
          <p:cNvPr id="6" name="Image 1">
            <a:extLst>
              <a:ext uri="{FF2B5EF4-FFF2-40B4-BE49-F238E27FC236}">
                <a16:creationId xmlns:a16="http://schemas.microsoft.com/office/drawing/2014/main" id="{01C4EB01-3C4A-F797-ABC0-2D7F1D5CA9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201643" y="1023585"/>
            <a:ext cx="2884450" cy="1574119"/>
          </a:xfrm>
          <a:prstGeom prst="rect">
            <a:avLst/>
          </a:prstGeom>
        </p:spPr>
      </p:pic>
      <p:pic>
        <p:nvPicPr>
          <p:cNvPr id="7" name="Image 0">
            <a:extLst>
              <a:ext uri="{FF2B5EF4-FFF2-40B4-BE49-F238E27FC236}">
                <a16:creationId xmlns:a16="http://schemas.microsoft.com/office/drawing/2014/main" id="{A7F1ADB6-BD3F-51FF-46B6-204A9E48CF3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24409" y="1023585"/>
            <a:ext cx="2836711" cy="157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6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8EABA5-8862-FFC3-058C-AF30D04DFB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E013F3A1-090F-CD5D-A1EC-A6FF4B60EE95}"/>
              </a:ext>
            </a:extLst>
          </p:cNvPr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833B83B2-21AE-CFC8-6BAE-704661A28061}"/>
              </a:ext>
            </a:extLst>
          </p:cNvPr>
          <p:cNvSpPr/>
          <p:nvPr/>
        </p:nvSpPr>
        <p:spPr>
          <a:xfrm>
            <a:off x="274320" y="109728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Found</a:t>
            </a:r>
            <a:endParaRPr lang="en-US" sz="220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FA771336-B929-4B1F-C103-A7BD600B6A5B}"/>
              </a:ext>
            </a:extLst>
          </p:cNvPr>
          <p:cNvSpPr/>
          <p:nvPr/>
        </p:nvSpPr>
        <p:spPr>
          <a:xfrm>
            <a:off x="274320" y="815633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15061E6-4A7A-7925-0277-88A094D7B17D}"/>
              </a:ext>
            </a:extLst>
          </p:cNvPr>
          <p:cNvSpPr txBox="1"/>
          <p:nvPr/>
        </p:nvSpPr>
        <p:spPr>
          <a:xfrm>
            <a:off x="109728" y="2568133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5M Offshore Payment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F8B5C72-E935-F572-274A-08356A279BAC}"/>
              </a:ext>
            </a:extLst>
          </p:cNvPr>
          <p:cNvSpPr txBox="1"/>
          <p:nvPr/>
        </p:nvSpPr>
        <p:spPr>
          <a:xfrm>
            <a:off x="3065296" y="2604042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Other Emma’s Account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2F51936-E956-FDC9-0132-D144EBF2E348}"/>
              </a:ext>
            </a:extLst>
          </p:cNvPr>
          <p:cNvSpPr txBox="1"/>
          <p:nvPr/>
        </p:nvSpPr>
        <p:spPr>
          <a:xfrm>
            <a:off x="6188434" y="2613444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 Logs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4E52F2-C1A4-681C-9294-023C23E8CBD6}"/>
              </a:ext>
            </a:extLst>
          </p:cNvPr>
          <p:cNvSpPr txBox="1"/>
          <p:nvPr/>
        </p:nvSpPr>
        <p:spPr>
          <a:xfrm>
            <a:off x="274319" y="3031179"/>
            <a:ext cx="848643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£5 million offshore payment agreed — linked to Proceeds of </a:t>
            </a:r>
            <a:r>
              <a:rPr lang="en-US" sz="1400" b="1" dirty="0"/>
              <a:t>Crime Act 2002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Emma used a secondary Instagram account (@HAMSTER.184397) as a covert channel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Call logs show 15 call records to 2 numbers, including an international number</a:t>
            </a:r>
          </a:p>
        </p:txBody>
      </p:sp>
      <p:pic>
        <p:nvPicPr>
          <p:cNvPr id="10" name="Image 1">
            <a:extLst>
              <a:ext uri="{FF2B5EF4-FFF2-40B4-BE49-F238E27FC236}">
                <a16:creationId xmlns:a16="http://schemas.microsoft.com/office/drawing/2014/main" id="{87E8A9E1-CDE4-696B-5678-95DB0BE695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36962" y="1025710"/>
            <a:ext cx="2896508" cy="1571994"/>
          </a:xfrm>
          <a:prstGeom prst="rect">
            <a:avLst/>
          </a:prstGeom>
        </p:spPr>
      </p:pic>
      <p:pic>
        <p:nvPicPr>
          <p:cNvPr id="11" name="Image 1">
            <a:extLst>
              <a:ext uri="{FF2B5EF4-FFF2-40B4-BE49-F238E27FC236}">
                <a16:creationId xmlns:a16="http://schemas.microsoft.com/office/drawing/2014/main" id="{ED859A05-828B-10A6-8DCB-191A93F7AC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198502" y="1020629"/>
            <a:ext cx="2845840" cy="1583413"/>
          </a:xfrm>
          <a:prstGeom prst="rect">
            <a:avLst/>
          </a:prstGeom>
        </p:spPr>
      </p:pic>
      <p:pic>
        <p:nvPicPr>
          <p:cNvPr id="12" name="Image 0">
            <a:extLst>
              <a:ext uri="{FF2B5EF4-FFF2-40B4-BE49-F238E27FC236}">
                <a16:creationId xmlns:a16="http://schemas.microsoft.com/office/drawing/2014/main" id="{5F35E804-285C-8A7D-F5DB-688219F70B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77548" y="993762"/>
            <a:ext cx="2783571" cy="161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006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AE3FE-0FA9-D253-BE60-A7583D5EE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>
            <a:extLst>
              <a:ext uri="{FF2B5EF4-FFF2-40B4-BE49-F238E27FC236}">
                <a16:creationId xmlns:a16="http://schemas.microsoft.com/office/drawing/2014/main" id="{1FFD932E-C19D-7BC7-46FE-E6C416169E2E}"/>
              </a:ext>
            </a:extLst>
          </p:cNvPr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B107F8E1-E80E-3399-66FE-C92822212EDF}"/>
              </a:ext>
            </a:extLst>
          </p:cNvPr>
          <p:cNvSpPr/>
          <p:nvPr/>
        </p:nvSpPr>
        <p:spPr>
          <a:xfrm>
            <a:off x="274320" y="109728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 Found</a:t>
            </a:r>
            <a:endParaRPr lang="en-US" sz="220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F8C496F6-966C-4E54-43FD-25AF930B6081}"/>
              </a:ext>
            </a:extLst>
          </p:cNvPr>
          <p:cNvSpPr/>
          <p:nvPr/>
        </p:nvSpPr>
        <p:spPr>
          <a:xfrm>
            <a:off x="274320" y="815633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3A2CA0C-376A-8F0F-3600-6A96BC50D2AF}"/>
              </a:ext>
            </a:extLst>
          </p:cNvPr>
          <p:cNvSpPr txBox="1"/>
          <p:nvPr/>
        </p:nvSpPr>
        <p:spPr>
          <a:xfrm>
            <a:off x="109728" y="2568133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Ticket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DCAAC54-F492-040E-288A-0B1A65EEEE9B}"/>
              </a:ext>
            </a:extLst>
          </p:cNvPr>
          <p:cNvSpPr txBox="1"/>
          <p:nvPr/>
        </p:nvSpPr>
        <p:spPr>
          <a:xfrm>
            <a:off x="3065296" y="2604042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 Tag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34CD629-ECDE-BC10-54AC-0E7C6A3AEEC1}"/>
              </a:ext>
            </a:extLst>
          </p:cNvPr>
          <p:cNvSpPr txBox="1"/>
          <p:nvPr/>
        </p:nvSpPr>
        <p:spPr>
          <a:xfrm>
            <a:off x="6188434" y="2613444"/>
            <a:ext cx="284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 Tag</a:t>
            </a:r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C64ED67-A57B-2A66-687F-A91F60A0DA80}"/>
              </a:ext>
            </a:extLst>
          </p:cNvPr>
          <p:cNvSpPr txBox="1"/>
          <p:nvPr/>
        </p:nvSpPr>
        <p:spPr>
          <a:xfrm>
            <a:off x="274319" y="3031179"/>
            <a:ext cx="848643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Recovered a train ticket and 2 GPS-tagged photos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GPS metadata (EXIF) from Joe's photos placed him at a specific location on 16/12/2024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File timestamps and metadata cross-referenced to build an accurate evidence timeline</a:t>
            </a:r>
          </a:p>
        </p:txBody>
      </p:sp>
      <p:pic>
        <p:nvPicPr>
          <p:cNvPr id="5" name="Image 0">
            <a:extLst>
              <a:ext uri="{FF2B5EF4-FFF2-40B4-BE49-F238E27FC236}">
                <a16:creationId xmlns:a16="http://schemas.microsoft.com/office/drawing/2014/main" id="{41B0C409-25D6-D6FA-70FA-7EFEBB53EA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74319" y="993761"/>
            <a:ext cx="2783570" cy="1606433"/>
          </a:xfrm>
          <a:prstGeom prst="rect">
            <a:avLst/>
          </a:prstGeom>
        </p:spPr>
      </p:pic>
      <p:pic>
        <p:nvPicPr>
          <p:cNvPr id="6" name="Image 1">
            <a:extLst>
              <a:ext uri="{FF2B5EF4-FFF2-40B4-BE49-F238E27FC236}">
                <a16:creationId xmlns:a16="http://schemas.microsoft.com/office/drawing/2014/main" id="{A4FD469A-5CA8-E35D-DED2-B515D6098F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158469" y="993761"/>
            <a:ext cx="2907790" cy="1610281"/>
          </a:xfrm>
          <a:prstGeom prst="rect">
            <a:avLst/>
          </a:prstGeom>
        </p:spPr>
      </p:pic>
      <p:pic>
        <p:nvPicPr>
          <p:cNvPr id="7" name="Image 2">
            <a:extLst>
              <a:ext uri="{FF2B5EF4-FFF2-40B4-BE49-F238E27FC236}">
                <a16:creationId xmlns:a16="http://schemas.microsoft.com/office/drawing/2014/main" id="{B5DF671F-526D-4BBE-66A8-716CB01A0B4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74851" y="957853"/>
            <a:ext cx="2743200" cy="165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115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402336"/>
            <a:ext cx="84124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Suspect Profiling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320040" y="1143000"/>
            <a:ext cx="2651760" cy="3657600"/>
          </a:xfrm>
          <a:prstGeom prst="rect">
            <a:avLst/>
          </a:prstGeom>
          <a:solidFill>
            <a:srgbClr val="132233"/>
          </a:solidFill>
          <a:ln w="254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320040" y="1143000"/>
            <a:ext cx="2651760" cy="73152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457200" y="1307592"/>
            <a:ext cx="2377440" cy="502920"/>
          </a:xfrm>
          <a:prstGeom prst="rect">
            <a:avLst/>
          </a:prstGeom>
          <a:solidFill>
            <a:srgbClr val="E63946">
              <a:alpha val="25000"/>
            </a:srgbClr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57200" y="1307592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411480" y="1856232"/>
            <a:ext cx="24688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AAAAA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POT-LX1</a:t>
            </a:r>
            <a:r>
              <a:rPr lang="en-US" sz="900" b="1" dirty="0">
                <a:solidFill>
                  <a:srgbClr val="E639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E-001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777240" y="2103120"/>
            <a:ext cx="1737360" cy="256032"/>
          </a:xfrm>
          <a:prstGeom prst="rect">
            <a:avLst/>
          </a:prstGeom>
          <a:solidFill>
            <a:srgbClr val="E63946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77240" y="2103120"/>
            <a:ext cx="17373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PERPETRATOR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457200" y="2441448"/>
            <a:ext cx="23774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Senior engineer with privileged patent DB access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Initiated and drove the conspiracy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WhatsApp: admitted intent to sell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@HAMSTER.184397 as covert channel</a:t>
            </a:r>
            <a:endParaRPr lang="en-US" sz="950" dirty="0"/>
          </a:p>
        </p:txBody>
      </p:sp>
      <p:sp>
        <p:nvSpPr>
          <p:cNvPr id="13" name="Shape 11"/>
          <p:cNvSpPr/>
          <p:nvPr/>
        </p:nvSpPr>
        <p:spPr>
          <a:xfrm>
            <a:off x="320040" y="4233672"/>
            <a:ext cx="2651760" cy="566928"/>
          </a:xfrm>
          <a:prstGeom prst="rect">
            <a:avLst/>
          </a:prstGeom>
          <a:solidFill>
            <a:srgbClr val="0A1520"/>
          </a:solidFill>
          <a:ln w="12700">
            <a:solidFill>
              <a:srgbClr val="E6394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11480" y="4233672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80" i="1" dirty="0">
                <a:solidFill>
                  <a:srgbClr val="E6394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⚖ Computer Misuse Act 1990 | Trade Secrets Regs 2018</a:t>
            </a:r>
            <a:endParaRPr lang="en-US" sz="780" dirty="0"/>
          </a:p>
        </p:txBody>
      </p:sp>
      <p:sp>
        <p:nvSpPr>
          <p:cNvPr id="15" name="Shape 13"/>
          <p:cNvSpPr/>
          <p:nvPr/>
        </p:nvSpPr>
        <p:spPr>
          <a:xfrm>
            <a:off x="3246120" y="1143000"/>
            <a:ext cx="2651760" cy="3657600"/>
          </a:xfrm>
          <a:prstGeom prst="rect">
            <a:avLst/>
          </a:prstGeom>
          <a:solidFill>
            <a:srgbClr val="132233"/>
          </a:solidFill>
          <a:ln w="254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3246120" y="1143000"/>
            <a:ext cx="2651760" cy="73152"/>
          </a:xfrm>
          <a:prstGeom prst="rect">
            <a:avLst/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3383280" y="1307592"/>
            <a:ext cx="2377440" cy="502920"/>
          </a:xfrm>
          <a:prstGeom prst="rect">
            <a:avLst/>
          </a:prstGeom>
          <a:solidFill>
            <a:srgbClr val="F4A261">
              <a:alpha val="25000"/>
            </a:srgbClr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3383280" y="1307592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3337560" y="1856232"/>
            <a:ext cx="24688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AAAAA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Android</a:t>
            </a:r>
            <a:r>
              <a:rPr lang="en-US" sz="900" b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E-002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3703320" y="2103120"/>
            <a:ext cx="1737360" cy="256032"/>
          </a:xfrm>
          <a:prstGeom prst="rect">
            <a:avLst/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3703320" y="2103120"/>
            <a:ext cx="17373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INTERMEDIARY / BROKER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3383280" y="2441448"/>
            <a:ext cx="23774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Brokered the deal between Emma and Norman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Confirmed delivery: 'Watch ur Inbox 48 hrs'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Planned evidence wipe: 'We are ghosting'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&amp; travel evidence corroborates movement</a:t>
            </a:r>
            <a:endParaRPr lang="en-US" sz="950" dirty="0"/>
          </a:p>
        </p:txBody>
      </p:sp>
      <p:sp>
        <p:nvSpPr>
          <p:cNvPr id="23" name="Shape 21"/>
          <p:cNvSpPr/>
          <p:nvPr/>
        </p:nvSpPr>
        <p:spPr>
          <a:xfrm>
            <a:off x="3246120" y="4233672"/>
            <a:ext cx="2651760" cy="566928"/>
          </a:xfrm>
          <a:prstGeom prst="rect">
            <a:avLst/>
          </a:prstGeom>
          <a:solidFill>
            <a:srgbClr val="0A1520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3337560" y="4233672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80" i="1" dirty="0">
                <a:solidFill>
                  <a:srgbClr val="F4A2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⚖ Computer Misuse Act 1990 | Criminal Justice Act 2003</a:t>
            </a:r>
            <a:endParaRPr lang="en-US" sz="780" dirty="0"/>
          </a:p>
        </p:txBody>
      </p:sp>
      <p:sp>
        <p:nvSpPr>
          <p:cNvPr id="25" name="Shape 23"/>
          <p:cNvSpPr/>
          <p:nvPr/>
        </p:nvSpPr>
        <p:spPr>
          <a:xfrm>
            <a:off x="6172200" y="1143000"/>
            <a:ext cx="2651760" cy="3657600"/>
          </a:xfrm>
          <a:prstGeom prst="rect">
            <a:avLst/>
          </a:prstGeom>
          <a:solidFill>
            <a:srgbClr val="132233"/>
          </a:solidFill>
          <a:ln w="254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6172200" y="1143000"/>
            <a:ext cx="2651760" cy="73152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6309360" y="1307592"/>
            <a:ext cx="2377440" cy="502920"/>
          </a:xfrm>
          <a:prstGeom prst="rect">
            <a:avLst/>
          </a:prstGeom>
          <a:solidFill>
            <a:srgbClr val="2A9D8F">
              <a:alpha val="25000"/>
            </a:srgbClr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6309360" y="1307592"/>
            <a:ext cx="2377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 SMITH</a:t>
            </a:r>
            <a:endParaRPr lang="en-US" sz="2000" dirty="0"/>
          </a:p>
        </p:txBody>
      </p:sp>
      <p:sp>
        <p:nvSpPr>
          <p:cNvPr id="29" name="Text 27"/>
          <p:cNvSpPr/>
          <p:nvPr/>
        </p:nvSpPr>
        <p:spPr>
          <a:xfrm>
            <a:off x="6263640" y="1856232"/>
            <a:ext cx="24688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AAAAA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Android</a:t>
            </a:r>
            <a:r>
              <a:rPr lang="en-US" sz="900" b="1" dirty="0">
                <a:solidFill>
                  <a:srgbClr val="2A9D8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E-003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6629400" y="2103120"/>
            <a:ext cx="1737360" cy="256032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629400" y="2103120"/>
            <a:ext cx="17373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&amp; RECEIVER</a:t>
            </a:r>
            <a:endParaRPr lang="en-US" sz="950" dirty="0"/>
          </a:p>
        </p:txBody>
      </p:sp>
      <p:sp>
        <p:nvSpPr>
          <p:cNvPr id="32" name="Text 30"/>
          <p:cNvSpPr/>
          <p:nvPr/>
        </p:nvSpPr>
        <p:spPr>
          <a:xfrm>
            <a:off x="6309360" y="2441448"/>
            <a:ext cx="23774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for NexGen Circuits (via Vanessa)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Requested 'Blueprint in chunks'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Arranged £5M offshore payment</a:t>
            </a:r>
            <a:endParaRPr lang="en-US" sz="95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950" dirty="0">
                <a:solidFill>
                  <a:srgbClr val="DDDDD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 Messenger on E-003: key evidence</a:t>
            </a:r>
            <a:endParaRPr lang="en-US" sz="950" dirty="0"/>
          </a:p>
        </p:txBody>
      </p:sp>
      <p:sp>
        <p:nvSpPr>
          <p:cNvPr id="33" name="Shape 31"/>
          <p:cNvSpPr/>
          <p:nvPr/>
        </p:nvSpPr>
        <p:spPr>
          <a:xfrm>
            <a:off x="6172200" y="4233672"/>
            <a:ext cx="2651760" cy="566928"/>
          </a:xfrm>
          <a:prstGeom prst="rect">
            <a:avLst/>
          </a:prstGeom>
          <a:solidFill>
            <a:srgbClr val="0A1520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6263640" y="4233672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80" i="1" dirty="0">
                <a:solidFill>
                  <a:srgbClr val="2A9D8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⚖ Proceeds of Crime Act 2002 | Fraud Act 2006</a:t>
            </a:r>
            <a:endParaRPr lang="en-US" sz="780" dirty="0"/>
          </a:p>
        </p:txBody>
      </p:sp>
      <p:sp>
        <p:nvSpPr>
          <p:cNvPr id="3" name="Shape 0">
            <a:extLst>
              <a:ext uri="{FF2B5EF4-FFF2-40B4-BE49-F238E27FC236}">
                <a16:creationId xmlns:a16="http://schemas.microsoft.com/office/drawing/2014/main" id="{DDE518AF-ADF0-298A-19B8-6850B2AB12CA}"/>
              </a:ext>
            </a:extLst>
          </p:cNvPr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0">
            <a:extLst>
              <a:ext uri="{FF2B5EF4-FFF2-40B4-BE49-F238E27FC236}">
                <a16:creationId xmlns:a16="http://schemas.microsoft.com/office/drawing/2014/main" id="{FAD11088-8DBA-08E0-8C0B-B1F934CD3B66}"/>
              </a:ext>
            </a:extLst>
          </p:cNvPr>
          <p:cNvSpPr/>
          <p:nvPr/>
        </p:nvSpPr>
        <p:spPr>
          <a:xfrm>
            <a:off x="0" y="5070348"/>
            <a:ext cx="9144000" cy="7315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807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74320" y="109728"/>
            <a:ext cx="8686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2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&amp; Recommendations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74320" y="886968"/>
            <a:ext cx="8595360" cy="2286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228600" y="100584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Conclusion: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228600" y="1298448"/>
            <a:ext cx="4206240" cy="2606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Three-suspect conspiracy was proven — Emma (insider), Joe (broker), Norman (buyer)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WhatsApp, Facebook Messenger, and Instagram were all used to coordinate the crime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evidence was acquired and handled to NIST SP 800-86 and ISO/IEC 27037:2012 standards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is legally admissible and supports criminal prosecution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4617720" y="960120"/>
            <a:ext cx="36576" cy="3474720"/>
          </a:xfrm>
          <a:prstGeom prst="rect">
            <a:avLst/>
          </a:prstGeom>
          <a:solidFill>
            <a:srgbClr val="DEE2E6"/>
          </a:solidFill>
          <a:ln w="12700">
            <a:solidFill>
              <a:srgbClr val="DEE2E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754880" y="1005840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solidFill>
                  <a:srgbClr val="0F34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754880" y="1399032"/>
            <a:ext cx="4206240" cy="2606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Charge all three suspects under Trade Secrets Regulations 2018 and Computer Misuse Act 1990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 £5M offshore payment under Proceeds of Crime Act 2002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Obtain court order to preserve Instagram @HAMSTER.184397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 to revoke Emma's access and enforce least-privilege policies</a:t>
            </a: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Consider civil action against NexGen Circuits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274320" y="4974336"/>
            <a:ext cx="8595360" cy="1554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7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A1A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5074920"/>
            <a:ext cx="9144000" cy="64008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67057" y="1499616"/>
            <a:ext cx="8229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5200" dirty="0"/>
          </a:p>
        </p:txBody>
      </p:sp>
      <p:sp>
        <p:nvSpPr>
          <p:cNvPr id="5" name="Text 3"/>
          <p:cNvSpPr/>
          <p:nvPr/>
        </p:nvSpPr>
        <p:spPr>
          <a:xfrm>
            <a:off x="457200" y="297180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E9456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Welcome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548640" y="3534156"/>
            <a:ext cx="3657600" cy="36576"/>
          </a:xfrm>
          <a:prstGeom prst="rect">
            <a:avLst/>
          </a:prstGeom>
          <a:solidFill>
            <a:srgbClr val="E94560"/>
          </a:solidFill>
          <a:ln w="12700">
            <a:solidFill>
              <a:srgbClr val="E9456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48640" y="4434840"/>
            <a:ext cx="8229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A8C6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Muhammad Waleed  ·  2430361  ·  MSc Cyber Security &amp; Digital Forensics  ·  April 2026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1544</TotalTime>
  <Words>929</Words>
  <Application>Microsoft Office PowerPoint</Application>
  <PresentationFormat>On-screen Show (16:9)</PresentationFormat>
  <Paragraphs>147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Muhammad Waleed (2430361)</cp:lastModifiedBy>
  <cp:revision>12</cp:revision>
  <dcterms:created xsi:type="dcterms:W3CDTF">2026-04-19T17:05:32Z</dcterms:created>
  <dcterms:modified xsi:type="dcterms:W3CDTF">2026-04-28T17:31:38Z</dcterms:modified>
</cp:coreProperties>
</file>